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notesSlides/notesSlide17.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drawings/drawing5.xml" ContentType="application/vnd.openxmlformats-officedocument.drawingml.chartshapes+xml"/>
  <Override PartName="/ppt/charts/chart6.xml" ContentType="application/vnd.openxmlformats-officedocument.drawingml.chart+xml"/>
  <Override PartName="/ppt/theme/themeOverride6.xml" ContentType="application/vnd.openxmlformats-officedocument.themeOverride+xml"/>
  <Override PartName="/ppt/drawings/drawing6.xml" ContentType="application/vnd.openxmlformats-officedocument.drawingml.chartshapes+xml"/>
  <Override PartName="/ppt/notesSlides/notesSlide18.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notesSlides/notesSlide19.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drawings/drawing7.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1.xml" ContentType="application/vnd.openxmlformats-officedocument.drawingml.chart+xml"/>
  <Override PartName="/ppt/theme/themeOverride1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 id="2147483718" r:id="rId5"/>
    <p:sldMasterId id="2147483728" r:id="rId6"/>
    <p:sldMasterId id="2147483749" r:id="rId7"/>
    <p:sldMasterId id="2147483768" r:id="rId8"/>
  </p:sldMasterIdLst>
  <p:notesMasterIdLst>
    <p:notesMasterId r:id="rId72"/>
  </p:notesMasterIdLst>
  <p:handoutMasterIdLst>
    <p:handoutMasterId r:id="rId73"/>
  </p:handoutMasterIdLst>
  <p:sldIdLst>
    <p:sldId id="320" r:id="rId9"/>
    <p:sldId id="379" r:id="rId10"/>
    <p:sldId id="380" r:id="rId11"/>
    <p:sldId id="323" r:id="rId12"/>
    <p:sldId id="324" r:id="rId13"/>
    <p:sldId id="325" r:id="rId14"/>
    <p:sldId id="326" r:id="rId15"/>
    <p:sldId id="327" r:id="rId16"/>
    <p:sldId id="328" r:id="rId17"/>
    <p:sldId id="329" r:id="rId18"/>
    <p:sldId id="330" r:id="rId19"/>
    <p:sldId id="331" r:id="rId20"/>
    <p:sldId id="332" r:id="rId21"/>
    <p:sldId id="333" r:id="rId22"/>
    <p:sldId id="334" r:id="rId23"/>
    <p:sldId id="335" r:id="rId24"/>
    <p:sldId id="336" r:id="rId25"/>
    <p:sldId id="337" r:id="rId26"/>
    <p:sldId id="338" r:id="rId27"/>
    <p:sldId id="339" r:id="rId28"/>
    <p:sldId id="340" r:id="rId29"/>
    <p:sldId id="341" r:id="rId30"/>
    <p:sldId id="342" r:id="rId31"/>
    <p:sldId id="343" r:id="rId32"/>
    <p:sldId id="344" r:id="rId33"/>
    <p:sldId id="345" r:id="rId34"/>
    <p:sldId id="346" r:id="rId35"/>
    <p:sldId id="347" r:id="rId36"/>
    <p:sldId id="348" r:id="rId37"/>
    <p:sldId id="349" r:id="rId38"/>
    <p:sldId id="350" r:id="rId39"/>
    <p:sldId id="351" r:id="rId40"/>
    <p:sldId id="352" r:id="rId41"/>
    <p:sldId id="353" r:id="rId42"/>
    <p:sldId id="354" r:id="rId43"/>
    <p:sldId id="355" r:id="rId44"/>
    <p:sldId id="356" r:id="rId45"/>
    <p:sldId id="357" r:id="rId46"/>
    <p:sldId id="358" r:id="rId47"/>
    <p:sldId id="359" r:id="rId48"/>
    <p:sldId id="360" r:id="rId49"/>
    <p:sldId id="361" r:id="rId50"/>
    <p:sldId id="362" r:id="rId51"/>
    <p:sldId id="363" r:id="rId52"/>
    <p:sldId id="364" r:id="rId53"/>
    <p:sldId id="365" r:id="rId54"/>
    <p:sldId id="366" r:id="rId55"/>
    <p:sldId id="367" r:id="rId56"/>
    <p:sldId id="368" r:id="rId57"/>
    <p:sldId id="369" r:id="rId58"/>
    <p:sldId id="383" r:id="rId59"/>
    <p:sldId id="381" r:id="rId60"/>
    <p:sldId id="382" r:id="rId61"/>
    <p:sldId id="319" r:id="rId62"/>
    <p:sldId id="370" r:id="rId63"/>
    <p:sldId id="371" r:id="rId64"/>
    <p:sldId id="372" r:id="rId65"/>
    <p:sldId id="373" r:id="rId66"/>
    <p:sldId id="374" r:id="rId67"/>
    <p:sldId id="375" r:id="rId68"/>
    <p:sldId id="376" r:id="rId69"/>
    <p:sldId id="377" r:id="rId70"/>
    <p:sldId id="378" r:id="rId71"/>
  </p:sldIdLst>
  <p:sldSz cx="12188825" cy="6858000"/>
  <p:notesSz cx="6858000" cy="9144000"/>
  <p:defaultTextStyle>
    <a:defPPr>
      <a:defRPr lang="en-US"/>
    </a:defPPr>
    <a:lvl1pPr marL="0" algn="l" defTabSz="914287" rtl="0" eaLnBrk="1" latinLnBrk="0" hangingPunct="1">
      <a:defRPr sz="1900" kern="1200">
        <a:solidFill>
          <a:schemeClr val="tx1"/>
        </a:solidFill>
        <a:latin typeface="+mn-lt"/>
        <a:ea typeface="+mn-ea"/>
        <a:cs typeface="+mn-cs"/>
      </a:defRPr>
    </a:lvl1pPr>
    <a:lvl2pPr marL="457144" algn="l" defTabSz="914287" rtl="0" eaLnBrk="1" latinLnBrk="0" hangingPunct="1">
      <a:defRPr sz="1900" kern="1200">
        <a:solidFill>
          <a:schemeClr val="tx1"/>
        </a:solidFill>
        <a:latin typeface="+mn-lt"/>
        <a:ea typeface="+mn-ea"/>
        <a:cs typeface="+mn-cs"/>
      </a:defRPr>
    </a:lvl2pPr>
    <a:lvl3pPr marL="914287" algn="l" defTabSz="914287" rtl="0" eaLnBrk="1" latinLnBrk="0" hangingPunct="1">
      <a:defRPr sz="1900" kern="1200">
        <a:solidFill>
          <a:schemeClr val="tx1"/>
        </a:solidFill>
        <a:latin typeface="+mn-lt"/>
        <a:ea typeface="+mn-ea"/>
        <a:cs typeface="+mn-cs"/>
      </a:defRPr>
    </a:lvl3pPr>
    <a:lvl4pPr marL="1371431" algn="l" defTabSz="914287" rtl="0" eaLnBrk="1" latinLnBrk="0" hangingPunct="1">
      <a:defRPr sz="1900" kern="1200">
        <a:solidFill>
          <a:schemeClr val="tx1"/>
        </a:solidFill>
        <a:latin typeface="+mn-lt"/>
        <a:ea typeface="+mn-ea"/>
        <a:cs typeface="+mn-cs"/>
      </a:defRPr>
    </a:lvl4pPr>
    <a:lvl5pPr marL="1828575" algn="l" defTabSz="914287" rtl="0" eaLnBrk="1" latinLnBrk="0" hangingPunct="1">
      <a:defRPr sz="1900" kern="1200">
        <a:solidFill>
          <a:schemeClr val="tx1"/>
        </a:solidFill>
        <a:latin typeface="+mn-lt"/>
        <a:ea typeface="+mn-ea"/>
        <a:cs typeface="+mn-cs"/>
      </a:defRPr>
    </a:lvl5pPr>
    <a:lvl6pPr marL="2285717" algn="l" defTabSz="914287" rtl="0" eaLnBrk="1" latinLnBrk="0" hangingPunct="1">
      <a:defRPr sz="1900" kern="1200">
        <a:solidFill>
          <a:schemeClr val="tx1"/>
        </a:solidFill>
        <a:latin typeface="+mn-lt"/>
        <a:ea typeface="+mn-ea"/>
        <a:cs typeface="+mn-cs"/>
      </a:defRPr>
    </a:lvl6pPr>
    <a:lvl7pPr marL="2742861" algn="l" defTabSz="914287" rtl="0" eaLnBrk="1" latinLnBrk="0" hangingPunct="1">
      <a:defRPr sz="1900" kern="1200">
        <a:solidFill>
          <a:schemeClr val="tx1"/>
        </a:solidFill>
        <a:latin typeface="+mn-lt"/>
        <a:ea typeface="+mn-ea"/>
        <a:cs typeface="+mn-cs"/>
      </a:defRPr>
    </a:lvl7pPr>
    <a:lvl8pPr marL="3200005" algn="l" defTabSz="914287" rtl="0" eaLnBrk="1" latinLnBrk="0" hangingPunct="1">
      <a:defRPr sz="1900" kern="1200">
        <a:solidFill>
          <a:schemeClr val="tx1"/>
        </a:solidFill>
        <a:latin typeface="+mn-lt"/>
        <a:ea typeface="+mn-ea"/>
        <a:cs typeface="+mn-cs"/>
      </a:defRPr>
    </a:lvl8pPr>
    <a:lvl9pPr marL="3657148" algn="l" defTabSz="914287"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429A16"/>
    <a:srgbClr val="F8F57B"/>
    <a:srgbClr val="59D01E"/>
    <a:srgbClr val="ACE58F"/>
    <a:srgbClr val="292929"/>
    <a:srgbClr val="333333"/>
    <a:srgbClr val="F6AE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66" autoAdjust="0"/>
    <p:restoredTop sz="94633" autoAdjust="0"/>
  </p:normalViewPr>
  <p:slideViewPr>
    <p:cSldViewPr snapToGrid="0">
      <p:cViewPr varScale="1">
        <p:scale>
          <a:sx n="108" d="100"/>
          <a:sy n="108" d="100"/>
        </p:scale>
        <p:origin x="-786" y="-90"/>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notesTextViewPr>
    <p:cViewPr>
      <p:scale>
        <a:sx n="100" d="100"/>
        <a:sy n="100" d="100"/>
      </p:scale>
      <p:origin x="0" y="0"/>
    </p:cViewPr>
  </p:notesTextViewPr>
  <p:sorterViewPr>
    <p:cViewPr>
      <p:scale>
        <a:sx n="33" d="100"/>
        <a:sy n="33" d="100"/>
      </p:scale>
      <p:origin x="0" y="0"/>
    </p:cViewPr>
  </p:sorterViewPr>
  <p:notesViewPr>
    <p:cSldViewPr snapToGrid="0" showGuides="1">
      <p:cViewPr varScale="1">
        <p:scale>
          <a:sx n="81" d="100"/>
          <a:sy n="81" d="100"/>
        </p:scale>
        <p:origin x="-315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Louma\Desktop\SFP\March29\Client_Supplied\SIR%20v12%20Graphics.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oleObject" Target="../embeddings/oleObject1.bin"/><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Louma\Desktop\SFP\March29\Client_Supplied\SIR%20v12%20Graphic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C:\Users\Louma\Desktop\SFP\March29\Client_Supplied\SIR%20v12%20Graphics.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C:\Users\Louma\Desktop\SFP\March29\Client_Supplied\SIR%20v12%20Graphics.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file:///C:\Users\frasim\Desktop\Historical%20SIR%2010year.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file:///C:\Users\frasim\Desktop\Historical%20SIR%2010year.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file:///D:\Documents\Work%20Documents\!Work\SIR%20v11\SIR%20v11%20Graphics%201.4%20Solid%20Black.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file:///\\SFP\Work\White_Whale\7-30033_Security_Intelligence_Report\Client_Supplied\092911_Edits\SIR%20v11%20Graphics%202.3.1.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4600694444444439E-2"/>
          <c:y val="8.3541055341259093E-2"/>
          <c:w val="0.75609375000000001"/>
          <c:h val="0.80591020234986432"/>
        </c:manualLayout>
      </c:layout>
      <c:lineChart>
        <c:grouping val="standard"/>
        <c:varyColors val="0"/>
        <c:ser>
          <c:idx val="0"/>
          <c:order val="0"/>
          <c:tx>
            <c:strRef>
              <c:f>VulnSev!$B$1</c:f>
              <c:strCache>
                <c:ptCount val="1"/>
                <c:pt idx="0">
                  <c:v>High (7–10)</c:v>
                </c:pt>
              </c:strCache>
            </c:strRef>
          </c:tx>
          <c:spPr>
            <a:ln w="31750">
              <a:solidFill>
                <a:srgbClr val="FF0000"/>
              </a:solidFill>
            </a:ln>
          </c:spPr>
          <c:marker>
            <c:symbol val="circle"/>
            <c:size val="7"/>
            <c:spPr>
              <a:solidFill>
                <a:srgbClr val="FF0000"/>
              </a:solidFill>
              <a:ln w="44450">
                <a:noFill/>
              </a:ln>
            </c:spPr>
          </c:marker>
          <c:cat>
            <c:strRef>
              <c:f>VulnSev!$A$2:$A$7</c:f>
              <c:strCache>
                <c:ptCount val="6"/>
                <c:pt idx="0">
                  <c:v>1H09</c:v>
                </c:pt>
                <c:pt idx="1">
                  <c:v>2H09</c:v>
                </c:pt>
                <c:pt idx="2">
                  <c:v>1H10</c:v>
                </c:pt>
                <c:pt idx="3">
                  <c:v>2H10</c:v>
                </c:pt>
                <c:pt idx="4">
                  <c:v>1H11</c:v>
                </c:pt>
                <c:pt idx="5">
                  <c:v>2H11</c:v>
                </c:pt>
              </c:strCache>
            </c:strRef>
          </c:cat>
          <c:val>
            <c:numRef>
              <c:f>VulnSev!$B$2:$B$7</c:f>
              <c:numCache>
                <c:formatCode>General</c:formatCode>
                <c:ptCount val="6"/>
                <c:pt idx="0">
                  <c:v>1085</c:v>
                </c:pt>
                <c:pt idx="1">
                  <c:v>1114</c:v>
                </c:pt>
                <c:pt idx="2">
                  <c:v>1089</c:v>
                </c:pt>
                <c:pt idx="3">
                  <c:v>990</c:v>
                </c:pt>
                <c:pt idx="4">
                  <c:v>867</c:v>
                </c:pt>
                <c:pt idx="5">
                  <c:v>748</c:v>
                </c:pt>
              </c:numCache>
            </c:numRef>
          </c:val>
          <c:smooth val="0"/>
        </c:ser>
        <c:ser>
          <c:idx val="1"/>
          <c:order val="1"/>
          <c:tx>
            <c:strRef>
              <c:f>VulnSev!$C$1</c:f>
              <c:strCache>
                <c:ptCount val="1"/>
                <c:pt idx="0">
                  <c:v>Medium (4–6.9)</c:v>
                </c:pt>
              </c:strCache>
            </c:strRef>
          </c:tx>
          <c:spPr>
            <a:ln w="31750">
              <a:solidFill>
                <a:srgbClr val="00AEEF"/>
              </a:solidFill>
            </a:ln>
          </c:spPr>
          <c:marker>
            <c:symbol val="circle"/>
            <c:size val="7"/>
            <c:spPr>
              <a:solidFill>
                <a:srgbClr val="00AEEF"/>
              </a:solidFill>
              <a:ln w="44450">
                <a:noFill/>
              </a:ln>
            </c:spPr>
          </c:marker>
          <c:cat>
            <c:strRef>
              <c:f>VulnSev!$A$2:$A$7</c:f>
              <c:strCache>
                <c:ptCount val="6"/>
                <c:pt idx="0">
                  <c:v>1H09</c:v>
                </c:pt>
                <c:pt idx="1">
                  <c:v>2H09</c:v>
                </c:pt>
                <c:pt idx="2">
                  <c:v>1H10</c:v>
                </c:pt>
                <c:pt idx="3">
                  <c:v>2H10</c:v>
                </c:pt>
                <c:pt idx="4">
                  <c:v>1H11</c:v>
                </c:pt>
                <c:pt idx="5">
                  <c:v>2H11</c:v>
                </c:pt>
              </c:strCache>
            </c:strRef>
          </c:cat>
          <c:val>
            <c:numRef>
              <c:f>VulnSev!$C$2:$C$7</c:f>
              <c:numCache>
                <c:formatCode>General</c:formatCode>
                <c:ptCount val="6"/>
                <c:pt idx="0">
                  <c:v>1176</c:v>
                </c:pt>
                <c:pt idx="1">
                  <c:v>1200</c:v>
                </c:pt>
                <c:pt idx="2">
                  <c:v>1117</c:v>
                </c:pt>
                <c:pt idx="3">
                  <c:v>1070</c:v>
                </c:pt>
                <c:pt idx="4">
                  <c:v>970</c:v>
                </c:pt>
                <c:pt idx="5">
                  <c:v>936</c:v>
                </c:pt>
              </c:numCache>
            </c:numRef>
          </c:val>
          <c:smooth val="0"/>
        </c:ser>
        <c:ser>
          <c:idx val="2"/>
          <c:order val="2"/>
          <c:tx>
            <c:strRef>
              <c:f>VulnSev!$D$1</c:f>
              <c:strCache>
                <c:ptCount val="1"/>
                <c:pt idx="0">
                  <c:v>Low (0–3.9)</c:v>
                </c:pt>
              </c:strCache>
            </c:strRef>
          </c:tx>
          <c:spPr>
            <a:ln w="31750">
              <a:solidFill>
                <a:srgbClr val="009900"/>
              </a:solidFill>
            </a:ln>
          </c:spPr>
          <c:marker>
            <c:symbol val="circle"/>
            <c:size val="7"/>
            <c:spPr>
              <a:solidFill>
                <a:srgbClr val="009900"/>
              </a:solidFill>
              <a:ln w="44450">
                <a:noFill/>
              </a:ln>
            </c:spPr>
          </c:marker>
          <c:cat>
            <c:strRef>
              <c:f>VulnSev!$A$2:$A$7</c:f>
              <c:strCache>
                <c:ptCount val="6"/>
                <c:pt idx="0">
                  <c:v>1H09</c:v>
                </c:pt>
                <c:pt idx="1">
                  <c:v>2H09</c:v>
                </c:pt>
                <c:pt idx="2">
                  <c:v>1H10</c:v>
                </c:pt>
                <c:pt idx="3">
                  <c:v>2H10</c:v>
                </c:pt>
                <c:pt idx="4">
                  <c:v>1H11</c:v>
                </c:pt>
                <c:pt idx="5">
                  <c:v>2H11</c:v>
                </c:pt>
              </c:strCache>
            </c:strRef>
          </c:cat>
          <c:val>
            <c:numRef>
              <c:f>VulnSev!$D$2:$D$7</c:f>
              <c:numCache>
                <c:formatCode>General</c:formatCode>
                <c:ptCount val="6"/>
                <c:pt idx="0">
                  <c:v>96</c:v>
                </c:pt>
                <c:pt idx="1">
                  <c:v>92</c:v>
                </c:pt>
                <c:pt idx="2">
                  <c:v>130</c:v>
                </c:pt>
                <c:pt idx="3">
                  <c:v>146</c:v>
                </c:pt>
                <c:pt idx="4">
                  <c:v>145</c:v>
                </c:pt>
                <c:pt idx="5">
                  <c:v>100</c:v>
                </c:pt>
              </c:numCache>
            </c:numRef>
          </c:val>
          <c:smooth val="0"/>
        </c:ser>
        <c:dLbls>
          <c:showLegendKey val="0"/>
          <c:showVal val="0"/>
          <c:showCatName val="0"/>
          <c:showSerName val="0"/>
          <c:showPercent val="0"/>
          <c:showBubbleSize val="0"/>
        </c:dLbls>
        <c:marker val="1"/>
        <c:smooth val="0"/>
        <c:axId val="237024000"/>
        <c:axId val="237026304"/>
      </c:lineChart>
      <c:catAx>
        <c:axId val="237024000"/>
        <c:scaling>
          <c:orientation val="minMax"/>
        </c:scaling>
        <c:delete val="0"/>
        <c:axPos val="b"/>
        <c:majorTickMark val="out"/>
        <c:minorTickMark val="none"/>
        <c:tickLblPos val="nextTo"/>
        <c:spPr>
          <a:ln>
            <a:noFill/>
          </a:ln>
        </c:spPr>
        <c:txPr>
          <a:bodyPr/>
          <a:lstStyle/>
          <a:p>
            <a:pPr>
              <a:defRPr>
                <a:solidFill>
                  <a:schemeClr val="bg1"/>
                </a:solidFill>
                <a:latin typeface="Segoe" pitchFamily="34" charset="0"/>
                <a:ea typeface="Segoe UI" pitchFamily="34" charset="0"/>
                <a:cs typeface="Segoe UI" pitchFamily="34" charset="0"/>
              </a:defRPr>
            </a:pPr>
            <a:endParaRPr lang="en-US"/>
          </a:p>
        </c:txPr>
        <c:crossAx val="237026304"/>
        <c:crosses val="autoZero"/>
        <c:auto val="1"/>
        <c:lblAlgn val="ctr"/>
        <c:lblOffset val="100"/>
        <c:noMultiLvlLbl val="0"/>
      </c:catAx>
      <c:valAx>
        <c:axId val="237026304"/>
        <c:scaling>
          <c:orientation val="minMax"/>
        </c:scaling>
        <c:delete val="0"/>
        <c:axPos val="l"/>
        <c:majorGridlines>
          <c:spPr>
            <a:ln w="3175">
              <a:solidFill>
                <a:sysClr val="window" lastClr="FFFFFF"/>
              </a:solidFill>
            </a:ln>
          </c:spPr>
        </c:majorGridlines>
        <c:numFmt formatCode="#,##0" sourceLinked="0"/>
        <c:majorTickMark val="out"/>
        <c:minorTickMark val="none"/>
        <c:tickLblPos val="nextTo"/>
        <c:spPr>
          <a:ln>
            <a:noFill/>
          </a:ln>
        </c:spPr>
        <c:txPr>
          <a:bodyPr/>
          <a:lstStyle/>
          <a:p>
            <a:pPr>
              <a:defRPr>
                <a:solidFill>
                  <a:schemeClr val="bg1"/>
                </a:solidFill>
                <a:latin typeface="Segoe" pitchFamily="34" charset="0"/>
                <a:ea typeface="Segoe UI" pitchFamily="34" charset="0"/>
                <a:cs typeface="Segoe UI" pitchFamily="34" charset="0"/>
              </a:defRPr>
            </a:pPr>
            <a:endParaRPr lang="en-US"/>
          </a:p>
        </c:txPr>
        <c:crossAx val="237024000"/>
        <c:crosses val="autoZero"/>
        <c:crossBetween val="between"/>
      </c:valAx>
      <c:spPr>
        <a:solidFill>
          <a:srgbClr val="E6E6E6"/>
        </a:solidFill>
      </c:spPr>
    </c:plotArea>
    <c:plotVisOnly val="1"/>
    <c:dispBlanksAs val="zero"/>
    <c:showDLblsOverMax val="0"/>
  </c:chart>
  <c:spPr>
    <a:ln>
      <a:noFill/>
    </a:ln>
  </c:spPr>
  <c:txPr>
    <a:bodyPr/>
    <a:lstStyle/>
    <a:p>
      <a:pPr>
        <a:defRPr sz="1000">
          <a:solidFill>
            <a:schemeClr val="tx1">
              <a:lumMod val="75000"/>
              <a:lumOff val="25000"/>
            </a:schemeClr>
          </a:solidFill>
          <a:latin typeface="Segoe" pitchFamily="34" charset="0"/>
        </a:defRPr>
      </a:pPr>
      <a:endParaRPr lang="en-US"/>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740147408438593"/>
          <c:y val="8.8777658614673322E-2"/>
          <c:w val="0.72011271483655315"/>
          <c:h val="0.78724259014172027"/>
        </c:manualLayout>
      </c:layout>
      <c:lineChart>
        <c:grouping val="standard"/>
        <c:varyColors val="0"/>
        <c:ser>
          <c:idx val="0"/>
          <c:order val="0"/>
          <c:tx>
            <c:strRef>
              <c:f>'[SIR v12 Graphics.xlsx]RogueTrend'!$A$2</c:f>
              <c:strCache>
                <c:ptCount val="1"/>
                <c:pt idx="0">
                  <c:v>Win32/FakeSpypro</c:v>
                </c:pt>
              </c:strCache>
            </c:strRef>
          </c:tx>
          <c:spPr>
            <a:ln w="44450"/>
          </c:spPr>
          <c:marker>
            <c:symbol val="circle"/>
            <c:size val="7"/>
            <c:spPr>
              <a:ln w="44450"/>
            </c:spPr>
          </c:marker>
          <c:cat>
            <c:strRef>
              <c:f>'[SIR v12 Graphics.xlsx]RogueTrend'!$B$1:$G$1</c:f>
              <c:strCache>
                <c:ptCount val="6"/>
                <c:pt idx="0">
                  <c:v>3Q10</c:v>
                </c:pt>
                <c:pt idx="1">
                  <c:v>4Q10</c:v>
                </c:pt>
                <c:pt idx="2">
                  <c:v>1Q11</c:v>
                </c:pt>
                <c:pt idx="3">
                  <c:v>2Q11</c:v>
                </c:pt>
                <c:pt idx="4">
                  <c:v>3Q11</c:v>
                </c:pt>
                <c:pt idx="5">
                  <c:v>4Q11</c:v>
                </c:pt>
              </c:strCache>
            </c:strRef>
          </c:cat>
          <c:val>
            <c:numRef>
              <c:f>'[SIR v12 Graphics.xlsx]RogueTrend'!$B$2:$G$2</c:f>
              <c:numCache>
                <c:formatCode>#,##0</c:formatCode>
                <c:ptCount val="6"/>
                <c:pt idx="0">
                  <c:v>1897558</c:v>
                </c:pt>
                <c:pt idx="1">
                  <c:v>889380</c:v>
                </c:pt>
                <c:pt idx="2">
                  <c:v>849671</c:v>
                </c:pt>
                <c:pt idx="3">
                  <c:v>261954</c:v>
                </c:pt>
                <c:pt idx="4">
                  <c:v>75116</c:v>
                </c:pt>
                <c:pt idx="5">
                  <c:v>54946</c:v>
                </c:pt>
              </c:numCache>
            </c:numRef>
          </c:val>
          <c:smooth val="0"/>
        </c:ser>
        <c:ser>
          <c:idx val="1"/>
          <c:order val="1"/>
          <c:tx>
            <c:strRef>
              <c:f>'[SIR v12 Graphics.xlsx]RogueTrend'!$A$3</c:f>
              <c:strCache>
                <c:ptCount val="1"/>
                <c:pt idx="0">
                  <c:v>Win32/FakeScanti</c:v>
                </c:pt>
              </c:strCache>
            </c:strRef>
          </c:tx>
          <c:spPr>
            <a:ln w="44450"/>
          </c:spPr>
          <c:marker>
            <c:symbol val="circle"/>
            <c:size val="7"/>
            <c:spPr>
              <a:ln w="44450"/>
            </c:spPr>
          </c:marker>
          <c:cat>
            <c:strRef>
              <c:f>'[SIR v12 Graphics.xlsx]RogueTrend'!$B$1:$G$1</c:f>
              <c:strCache>
                <c:ptCount val="6"/>
                <c:pt idx="0">
                  <c:v>3Q10</c:v>
                </c:pt>
                <c:pt idx="1">
                  <c:v>4Q10</c:v>
                </c:pt>
                <c:pt idx="2">
                  <c:v>1Q11</c:v>
                </c:pt>
                <c:pt idx="3">
                  <c:v>2Q11</c:v>
                </c:pt>
                <c:pt idx="4">
                  <c:v>3Q11</c:v>
                </c:pt>
                <c:pt idx="5">
                  <c:v>4Q11</c:v>
                </c:pt>
              </c:strCache>
            </c:strRef>
          </c:cat>
          <c:val>
            <c:numRef>
              <c:f>'[SIR v12 Graphics.xlsx]RogueTrend'!$B$3:$G$3</c:f>
              <c:numCache>
                <c:formatCode>#,##0</c:formatCode>
                <c:ptCount val="6"/>
                <c:pt idx="0">
                  <c:v>87115</c:v>
                </c:pt>
                <c:pt idx="1">
                  <c:v>11363</c:v>
                </c:pt>
                <c:pt idx="2">
                  <c:v>7228</c:v>
                </c:pt>
                <c:pt idx="3">
                  <c:v>5095</c:v>
                </c:pt>
                <c:pt idx="4">
                  <c:v>52217</c:v>
                </c:pt>
                <c:pt idx="5">
                  <c:v>275264</c:v>
                </c:pt>
              </c:numCache>
            </c:numRef>
          </c:val>
          <c:smooth val="0"/>
        </c:ser>
        <c:ser>
          <c:idx val="2"/>
          <c:order val="2"/>
          <c:tx>
            <c:strRef>
              <c:f>'[SIR v12 Graphics.xlsx]RogueTrend'!$A$4</c:f>
              <c:strCache>
                <c:ptCount val="1"/>
                <c:pt idx="0">
                  <c:v>Win32/Winwebsec</c:v>
                </c:pt>
              </c:strCache>
            </c:strRef>
          </c:tx>
          <c:spPr>
            <a:ln w="44450"/>
          </c:spPr>
          <c:marker>
            <c:symbol val="circle"/>
            <c:size val="7"/>
            <c:spPr>
              <a:ln w="44450"/>
            </c:spPr>
          </c:marker>
          <c:cat>
            <c:strRef>
              <c:f>'[SIR v12 Graphics.xlsx]RogueTrend'!$B$1:$G$1</c:f>
              <c:strCache>
                <c:ptCount val="6"/>
                <c:pt idx="0">
                  <c:v>3Q10</c:v>
                </c:pt>
                <c:pt idx="1">
                  <c:v>4Q10</c:v>
                </c:pt>
                <c:pt idx="2">
                  <c:v>1Q11</c:v>
                </c:pt>
                <c:pt idx="3">
                  <c:v>2Q11</c:v>
                </c:pt>
                <c:pt idx="4">
                  <c:v>3Q11</c:v>
                </c:pt>
                <c:pt idx="5">
                  <c:v>4Q11</c:v>
                </c:pt>
              </c:strCache>
            </c:strRef>
          </c:cat>
          <c:val>
            <c:numRef>
              <c:f>'[SIR v12 Graphics.xlsx]RogueTrend'!$B$4:$G$4</c:f>
              <c:numCache>
                <c:formatCode>#,##0</c:formatCode>
                <c:ptCount val="6"/>
                <c:pt idx="0">
                  <c:v>202557</c:v>
                </c:pt>
                <c:pt idx="1">
                  <c:v>646871</c:v>
                </c:pt>
                <c:pt idx="2">
                  <c:v>1330954</c:v>
                </c:pt>
                <c:pt idx="3">
                  <c:v>1339976</c:v>
                </c:pt>
                <c:pt idx="4">
                  <c:v>423482</c:v>
                </c:pt>
                <c:pt idx="5">
                  <c:v>404216</c:v>
                </c:pt>
              </c:numCache>
            </c:numRef>
          </c:val>
          <c:smooth val="0"/>
        </c:ser>
        <c:ser>
          <c:idx val="3"/>
          <c:order val="3"/>
          <c:tx>
            <c:strRef>
              <c:f>'[SIR v12 Graphics.xlsx]RogueTrend'!$A$5</c:f>
              <c:strCache>
                <c:ptCount val="1"/>
                <c:pt idx="0">
                  <c:v>Win32/Onescan</c:v>
                </c:pt>
              </c:strCache>
            </c:strRef>
          </c:tx>
          <c:spPr>
            <a:ln w="44450"/>
          </c:spPr>
          <c:marker>
            <c:symbol val="circle"/>
            <c:size val="7"/>
            <c:spPr>
              <a:ln w="44450"/>
            </c:spPr>
          </c:marker>
          <c:cat>
            <c:strRef>
              <c:f>'[SIR v12 Graphics.xlsx]RogueTrend'!$B$1:$G$1</c:f>
              <c:strCache>
                <c:ptCount val="6"/>
                <c:pt idx="0">
                  <c:v>3Q10</c:v>
                </c:pt>
                <c:pt idx="1">
                  <c:v>4Q10</c:v>
                </c:pt>
                <c:pt idx="2">
                  <c:v>1Q11</c:v>
                </c:pt>
                <c:pt idx="3">
                  <c:v>2Q11</c:v>
                </c:pt>
                <c:pt idx="4">
                  <c:v>3Q11</c:v>
                </c:pt>
                <c:pt idx="5">
                  <c:v>4Q11</c:v>
                </c:pt>
              </c:strCache>
            </c:strRef>
          </c:cat>
          <c:val>
            <c:numRef>
              <c:f>'[SIR v12 Graphics.xlsx]RogueTrend'!$B$5:$G$5</c:f>
              <c:numCache>
                <c:formatCode>#,##0</c:formatCode>
                <c:ptCount val="6"/>
                <c:pt idx="1">
                  <c:v>368852</c:v>
                </c:pt>
                <c:pt idx="2">
                  <c:v>147933</c:v>
                </c:pt>
                <c:pt idx="3">
                  <c:v>26532</c:v>
                </c:pt>
                <c:pt idx="4">
                  <c:v>636414</c:v>
                </c:pt>
                <c:pt idx="5">
                  <c:v>439473</c:v>
                </c:pt>
              </c:numCache>
            </c:numRef>
          </c:val>
          <c:smooth val="0"/>
        </c:ser>
        <c:ser>
          <c:idx val="4"/>
          <c:order val="4"/>
          <c:tx>
            <c:strRef>
              <c:f>'[SIR v12 Graphics.xlsx]RogueTrend'!$A$6</c:f>
              <c:strCache>
                <c:ptCount val="1"/>
                <c:pt idx="0">
                  <c:v>Win32/FakeSysdef</c:v>
                </c:pt>
              </c:strCache>
            </c:strRef>
          </c:tx>
          <c:spPr>
            <a:ln w="44450"/>
          </c:spPr>
          <c:marker>
            <c:symbol val="circle"/>
            <c:size val="7"/>
            <c:spPr>
              <a:ln w="44450"/>
            </c:spPr>
          </c:marker>
          <c:cat>
            <c:strRef>
              <c:f>'[SIR v12 Graphics.xlsx]RogueTrend'!$B$1:$G$1</c:f>
              <c:strCache>
                <c:ptCount val="6"/>
                <c:pt idx="0">
                  <c:v>3Q10</c:v>
                </c:pt>
                <c:pt idx="1">
                  <c:v>4Q10</c:v>
                </c:pt>
                <c:pt idx="2">
                  <c:v>1Q11</c:v>
                </c:pt>
                <c:pt idx="3">
                  <c:v>2Q11</c:v>
                </c:pt>
                <c:pt idx="4">
                  <c:v>3Q11</c:v>
                </c:pt>
                <c:pt idx="5">
                  <c:v>4Q11</c:v>
                </c:pt>
              </c:strCache>
            </c:strRef>
          </c:cat>
          <c:val>
            <c:numRef>
              <c:f>'[SIR v12 Graphics.xlsx]RogueTrend'!$B$6:$G$6</c:f>
              <c:numCache>
                <c:formatCode>General</c:formatCode>
                <c:ptCount val="6"/>
                <c:pt idx="2" formatCode="#,##0">
                  <c:v>10796</c:v>
                </c:pt>
                <c:pt idx="3" formatCode="#,##0">
                  <c:v>29</c:v>
                </c:pt>
                <c:pt idx="4" formatCode="#,##0">
                  <c:v>323749</c:v>
                </c:pt>
                <c:pt idx="5" formatCode="#,##0">
                  <c:v>715330</c:v>
                </c:pt>
              </c:numCache>
            </c:numRef>
          </c:val>
          <c:smooth val="0"/>
        </c:ser>
        <c:ser>
          <c:idx val="5"/>
          <c:order val="5"/>
          <c:tx>
            <c:strRef>
              <c:f>'[SIR v12 Graphics.xlsx]RogueTrend'!$A$7</c:f>
              <c:strCache>
                <c:ptCount val="1"/>
                <c:pt idx="0">
                  <c:v>Win32/FakeRean</c:v>
                </c:pt>
              </c:strCache>
            </c:strRef>
          </c:tx>
          <c:spPr>
            <a:ln w="44450"/>
          </c:spPr>
          <c:marker>
            <c:symbol val="circle"/>
            <c:size val="7"/>
            <c:spPr>
              <a:ln w="44450"/>
            </c:spPr>
          </c:marker>
          <c:cat>
            <c:strRef>
              <c:f>'[SIR v12 Graphics.xlsx]RogueTrend'!$B$1:$G$1</c:f>
              <c:strCache>
                <c:ptCount val="6"/>
                <c:pt idx="0">
                  <c:v>3Q10</c:v>
                </c:pt>
                <c:pt idx="1">
                  <c:v>4Q10</c:v>
                </c:pt>
                <c:pt idx="2">
                  <c:v>1Q11</c:v>
                </c:pt>
                <c:pt idx="3">
                  <c:v>2Q11</c:v>
                </c:pt>
                <c:pt idx="4">
                  <c:v>3Q11</c:v>
                </c:pt>
                <c:pt idx="5">
                  <c:v>4Q11</c:v>
                </c:pt>
              </c:strCache>
            </c:strRef>
          </c:cat>
          <c:val>
            <c:numRef>
              <c:f>'[SIR v12 Graphics.xlsx]RogueTrend'!$B$7:$G$7</c:f>
              <c:numCache>
                <c:formatCode>#,##0</c:formatCode>
                <c:ptCount val="6"/>
                <c:pt idx="0">
                  <c:v>151895</c:v>
                </c:pt>
                <c:pt idx="1">
                  <c:v>272136</c:v>
                </c:pt>
                <c:pt idx="2">
                  <c:v>418030</c:v>
                </c:pt>
                <c:pt idx="3">
                  <c:v>1813498</c:v>
                </c:pt>
                <c:pt idx="4">
                  <c:v>1145047</c:v>
                </c:pt>
                <c:pt idx="5">
                  <c:v>1044117</c:v>
                </c:pt>
              </c:numCache>
            </c:numRef>
          </c:val>
          <c:smooth val="0"/>
        </c:ser>
        <c:dLbls>
          <c:showLegendKey val="0"/>
          <c:showVal val="0"/>
          <c:showCatName val="0"/>
          <c:showSerName val="0"/>
          <c:showPercent val="0"/>
          <c:showBubbleSize val="0"/>
        </c:dLbls>
        <c:marker val="1"/>
        <c:smooth val="0"/>
        <c:axId val="144966016"/>
        <c:axId val="144967936"/>
      </c:lineChart>
      <c:catAx>
        <c:axId val="144966016"/>
        <c:scaling>
          <c:orientation val="minMax"/>
        </c:scaling>
        <c:delete val="0"/>
        <c:axPos val="b"/>
        <c:majorTickMark val="out"/>
        <c:minorTickMark val="none"/>
        <c:tickLblPos val="nextTo"/>
        <c:spPr>
          <a:ln>
            <a:noFill/>
          </a:ln>
        </c:spPr>
        <c:txPr>
          <a:bodyPr/>
          <a:lstStyle/>
          <a:p>
            <a:pPr>
              <a:defRPr sz="1100">
                <a:solidFill>
                  <a:schemeClr val="bg1"/>
                </a:solidFill>
                <a:latin typeface="Segoe" pitchFamily="34" charset="0"/>
                <a:ea typeface="Segoe UI" pitchFamily="34" charset="0"/>
                <a:cs typeface="Segoe UI" pitchFamily="34" charset="0"/>
              </a:defRPr>
            </a:pPr>
            <a:endParaRPr lang="en-US"/>
          </a:p>
        </c:txPr>
        <c:crossAx val="144967936"/>
        <c:crosses val="autoZero"/>
        <c:auto val="1"/>
        <c:lblAlgn val="ctr"/>
        <c:lblOffset val="100"/>
        <c:noMultiLvlLbl val="0"/>
      </c:catAx>
      <c:valAx>
        <c:axId val="144967936"/>
        <c:scaling>
          <c:orientation val="minMax"/>
        </c:scaling>
        <c:delete val="0"/>
        <c:axPos val="l"/>
        <c:majorGridlines>
          <c:spPr>
            <a:ln w="3175">
              <a:solidFill>
                <a:sysClr val="window" lastClr="FFFFFF"/>
              </a:solidFill>
            </a:ln>
          </c:spPr>
        </c:majorGridlines>
        <c:numFmt formatCode="#,##0" sourceLinked="0"/>
        <c:majorTickMark val="out"/>
        <c:minorTickMark val="none"/>
        <c:tickLblPos val="nextTo"/>
        <c:spPr>
          <a:ln>
            <a:noFill/>
          </a:ln>
        </c:spPr>
        <c:txPr>
          <a:bodyPr/>
          <a:lstStyle/>
          <a:p>
            <a:pPr>
              <a:defRPr sz="1000">
                <a:solidFill>
                  <a:schemeClr val="bg1"/>
                </a:solidFill>
                <a:latin typeface="Segoe" pitchFamily="34" charset="0"/>
                <a:ea typeface="Segoe UI" pitchFamily="34" charset="0"/>
                <a:cs typeface="Segoe UI" pitchFamily="34" charset="0"/>
              </a:defRPr>
            </a:pPr>
            <a:endParaRPr lang="en-US"/>
          </a:p>
        </c:txPr>
        <c:crossAx val="144966016"/>
        <c:crosses val="autoZero"/>
        <c:crossBetween val="between"/>
      </c:valAx>
      <c:spPr>
        <a:solidFill>
          <a:srgbClr val="E6E6E6"/>
        </a:solidFill>
      </c:spPr>
    </c:plotArea>
    <c:plotVisOnly val="1"/>
    <c:dispBlanksAs val="gap"/>
    <c:showDLblsOverMax val="0"/>
  </c:chart>
  <c:spPr>
    <a:ln>
      <a:noFill/>
    </a:ln>
  </c:spPr>
  <c:txPr>
    <a:bodyPr/>
    <a:lstStyle/>
    <a:p>
      <a:pPr>
        <a:defRPr sz="1000">
          <a:solidFill>
            <a:schemeClr val="tx1">
              <a:lumMod val="75000"/>
              <a:lumOff val="25000"/>
            </a:schemeClr>
          </a:solidFill>
          <a:latin typeface="Segoe" pitchFamily="34" charset="0"/>
        </a:defRPr>
      </a:pPr>
      <a:endParaRPr lang="en-US"/>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962579462412406E-2"/>
          <c:y val="7.0597136747136288E-2"/>
          <c:w val="0.8409564779857448"/>
          <c:h val="0.81850320793234177"/>
        </c:manualLayout>
      </c:layout>
      <c:barChart>
        <c:barDir val="col"/>
        <c:grouping val="clustered"/>
        <c:varyColors val="0"/>
        <c:ser>
          <c:idx val="0"/>
          <c:order val="0"/>
          <c:tx>
            <c:strRef>
              <c:f>EMETExploits!$B$1</c:f>
              <c:strCache>
                <c:ptCount val="1"/>
                <c:pt idx="0">
                  <c:v>Successful Exploits</c:v>
                </c:pt>
              </c:strCache>
            </c:strRef>
          </c:tx>
          <c:spPr>
            <a:ln w="19050">
              <a:noFill/>
            </a:ln>
          </c:spPr>
          <c:invertIfNegative val="0"/>
          <c:dLbls>
            <c:dLbl>
              <c:idx val="0"/>
              <c:layout>
                <c:manualLayout>
                  <c:x val="0"/>
                  <c:y val="9.2592592592592726E-3"/>
                </c:manualLayout>
              </c:layout>
              <c:dLblPos val="outEnd"/>
              <c:showLegendKey val="0"/>
              <c:showVal val="1"/>
              <c:showCatName val="0"/>
              <c:showSerName val="0"/>
              <c:showPercent val="0"/>
              <c:showBubbleSize val="0"/>
            </c:dLbl>
            <c:dLbl>
              <c:idx val="1"/>
              <c:layout>
                <c:manualLayout>
                  <c:x val="0"/>
                  <c:y val="1.2345679012345793E-2"/>
                </c:manualLayout>
              </c:layout>
              <c:dLblPos val="outEnd"/>
              <c:showLegendKey val="0"/>
              <c:showVal val="1"/>
              <c:showCatName val="0"/>
              <c:showSerName val="0"/>
              <c:showPercent val="0"/>
              <c:showBubbleSize val="0"/>
            </c:dLbl>
            <c:dLbl>
              <c:idx val="2"/>
              <c:layout>
                <c:manualLayout>
                  <c:x val="0"/>
                  <c:y val="1.5432098765432098E-2"/>
                </c:manualLayout>
              </c:layout>
              <c:dLblPos val="outEnd"/>
              <c:showLegendKey val="0"/>
              <c:showVal val="1"/>
              <c:showCatName val="0"/>
              <c:showSerName val="0"/>
              <c:showPercent val="0"/>
              <c:showBubbleSize val="0"/>
            </c:dLbl>
            <c:txPr>
              <a:bodyPr/>
              <a:lstStyle/>
              <a:p>
                <a:pPr>
                  <a:defRPr sz="1400">
                    <a:solidFill>
                      <a:schemeClr val="bg1">
                        <a:lumMod val="50000"/>
                      </a:schemeClr>
                    </a:solidFill>
                  </a:defRPr>
                </a:pPr>
                <a:endParaRPr lang="en-US"/>
              </a:p>
            </c:txPr>
            <c:dLblPos val="outEnd"/>
            <c:showLegendKey val="0"/>
            <c:showVal val="1"/>
            <c:showCatName val="0"/>
            <c:showSerName val="0"/>
            <c:showPercent val="0"/>
            <c:showBubbleSize val="0"/>
            <c:showLeaderLines val="0"/>
          </c:dLbls>
          <c:cat>
            <c:strRef>
              <c:f>EMETExploits!$A$2:$A$4</c:f>
              <c:strCache>
                <c:ptCount val="3"/>
                <c:pt idx="0">
                  <c:v>Windows XP SP3</c:v>
                </c:pt>
                <c:pt idx="1">
                  <c:v>Windows XP SP3 + EMET</c:v>
                </c:pt>
                <c:pt idx="2">
                  <c:v>Windows 7 RTM</c:v>
                </c:pt>
              </c:strCache>
            </c:strRef>
          </c:cat>
          <c:val>
            <c:numRef>
              <c:f>EMETExploits!$B$2:$B$4</c:f>
              <c:numCache>
                <c:formatCode>General</c:formatCode>
                <c:ptCount val="3"/>
                <c:pt idx="0">
                  <c:v>181</c:v>
                </c:pt>
                <c:pt idx="1">
                  <c:v>21</c:v>
                </c:pt>
                <c:pt idx="2">
                  <c:v>10</c:v>
                </c:pt>
              </c:numCache>
            </c:numRef>
          </c:val>
        </c:ser>
        <c:dLbls>
          <c:dLblPos val="outEnd"/>
          <c:showLegendKey val="0"/>
          <c:showVal val="1"/>
          <c:showCatName val="0"/>
          <c:showSerName val="0"/>
          <c:showPercent val="0"/>
          <c:showBubbleSize val="0"/>
        </c:dLbls>
        <c:gapWidth val="90"/>
        <c:overlap val="-15"/>
        <c:axId val="47716992"/>
        <c:axId val="47732224"/>
      </c:barChart>
      <c:catAx>
        <c:axId val="47716992"/>
        <c:scaling>
          <c:orientation val="minMax"/>
        </c:scaling>
        <c:delete val="0"/>
        <c:axPos val="b"/>
        <c:majorTickMark val="out"/>
        <c:minorTickMark val="none"/>
        <c:tickLblPos val="nextTo"/>
        <c:spPr>
          <a:ln>
            <a:noFill/>
          </a:ln>
        </c:spPr>
        <c:txPr>
          <a:bodyPr/>
          <a:lstStyle/>
          <a:p>
            <a:pPr>
              <a:defRPr sz="1100">
                <a:solidFill>
                  <a:schemeClr val="bg1"/>
                </a:solidFill>
              </a:defRPr>
            </a:pPr>
            <a:endParaRPr lang="en-US"/>
          </a:p>
        </c:txPr>
        <c:crossAx val="47732224"/>
        <c:crosses val="autoZero"/>
        <c:auto val="1"/>
        <c:lblAlgn val="ctr"/>
        <c:lblOffset val="100"/>
        <c:noMultiLvlLbl val="0"/>
      </c:catAx>
      <c:valAx>
        <c:axId val="47732224"/>
        <c:scaling>
          <c:orientation val="minMax"/>
        </c:scaling>
        <c:delete val="0"/>
        <c:axPos val="l"/>
        <c:majorGridlines>
          <c:spPr>
            <a:ln w="25400">
              <a:solidFill>
                <a:schemeClr val="bg1"/>
              </a:solidFill>
            </a:ln>
          </c:spPr>
        </c:majorGridlines>
        <c:numFmt formatCode="#,##0" sourceLinked="0"/>
        <c:majorTickMark val="out"/>
        <c:minorTickMark val="none"/>
        <c:tickLblPos val="nextTo"/>
        <c:spPr>
          <a:ln>
            <a:noFill/>
          </a:ln>
        </c:spPr>
        <c:txPr>
          <a:bodyPr/>
          <a:lstStyle/>
          <a:p>
            <a:pPr>
              <a:defRPr>
                <a:solidFill>
                  <a:schemeClr val="bg1"/>
                </a:solidFill>
              </a:defRPr>
            </a:pPr>
            <a:endParaRPr lang="en-US"/>
          </a:p>
        </c:txPr>
        <c:crossAx val="47716992"/>
        <c:crosses val="autoZero"/>
        <c:crossBetween val="between"/>
      </c:valAx>
      <c:spPr>
        <a:solidFill>
          <a:srgbClr val="E6E6E6"/>
        </a:solidFill>
        <a:ln>
          <a:noFill/>
        </a:ln>
      </c:spPr>
    </c:plotArea>
    <c:plotVisOnly val="1"/>
    <c:dispBlanksAs val="gap"/>
    <c:showDLblsOverMax val="0"/>
  </c:chart>
  <c:spPr>
    <a:ln>
      <a:noFill/>
    </a:ln>
  </c:spPr>
  <c:txPr>
    <a:bodyPr/>
    <a:lstStyle/>
    <a:p>
      <a:pPr>
        <a:defRPr sz="1000">
          <a:solidFill>
            <a:schemeClr val="tx1">
              <a:lumMod val="65000"/>
              <a:lumOff val="35000"/>
            </a:schemeClr>
          </a:solidFill>
          <a:latin typeface="Segoe"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138216214012966"/>
          <c:y val="7.6468358121901434E-2"/>
          <c:w val="0.74450689016877203"/>
          <c:h val="0.78106561679790021"/>
        </c:manualLayout>
      </c:layout>
      <c:lineChart>
        <c:grouping val="standard"/>
        <c:varyColors val="0"/>
        <c:ser>
          <c:idx val="0"/>
          <c:order val="0"/>
          <c:tx>
            <c:strRef>
              <c:f>VulnCmplx!$B$1</c:f>
              <c:strCache>
                <c:ptCount val="1"/>
                <c:pt idx="0">
                  <c:v>High Complexity</c:v>
                </c:pt>
              </c:strCache>
            </c:strRef>
          </c:tx>
          <c:spPr>
            <a:ln w="31750">
              <a:solidFill>
                <a:srgbClr val="00A600"/>
              </a:solidFill>
            </a:ln>
          </c:spPr>
          <c:marker>
            <c:symbol val="circle"/>
            <c:size val="7"/>
            <c:spPr>
              <a:solidFill>
                <a:srgbClr val="00A600"/>
              </a:solidFill>
              <a:ln w="44450">
                <a:noFill/>
              </a:ln>
            </c:spPr>
          </c:marker>
          <c:cat>
            <c:strRef>
              <c:f>VulnCmplx!$A$2:$A$7</c:f>
              <c:strCache>
                <c:ptCount val="6"/>
                <c:pt idx="0">
                  <c:v>1H09</c:v>
                </c:pt>
                <c:pt idx="1">
                  <c:v>2H09</c:v>
                </c:pt>
                <c:pt idx="2">
                  <c:v>1H10</c:v>
                </c:pt>
                <c:pt idx="3">
                  <c:v>2H10</c:v>
                </c:pt>
                <c:pt idx="4">
                  <c:v>1H11</c:v>
                </c:pt>
                <c:pt idx="5">
                  <c:v>2H11</c:v>
                </c:pt>
              </c:strCache>
            </c:strRef>
          </c:cat>
          <c:val>
            <c:numRef>
              <c:f>VulnCmplx!$B$2:$B$7</c:f>
              <c:numCache>
                <c:formatCode>General</c:formatCode>
                <c:ptCount val="6"/>
                <c:pt idx="0">
                  <c:v>70</c:v>
                </c:pt>
                <c:pt idx="1">
                  <c:v>41</c:v>
                </c:pt>
                <c:pt idx="2">
                  <c:v>95</c:v>
                </c:pt>
                <c:pt idx="3">
                  <c:v>80</c:v>
                </c:pt>
                <c:pt idx="4">
                  <c:v>118</c:v>
                </c:pt>
                <c:pt idx="5">
                  <c:v>76</c:v>
                </c:pt>
              </c:numCache>
            </c:numRef>
          </c:val>
          <c:smooth val="0"/>
        </c:ser>
        <c:ser>
          <c:idx val="1"/>
          <c:order val="1"/>
          <c:tx>
            <c:strRef>
              <c:f>VulnCmplx!$C$1</c:f>
              <c:strCache>
                <c:ptCount val="1"/>
                <c:pt idx="0">
                  <c:v>Medium Complexity</c:v>
                </c:pt>
              </c:strCache>
            </c:strRef>
          </c:tx>
          <c:spPr>
            <a:ln w="31750">
              <a:solidFill>
                <a:srgbClr val="00AEEF"/>
              </a:solidFill>
            </a:ln>
          </c:spPr>
          <c:marker>
            <c:symbol val="circle"/>
            <c:size val="7"/>
            <c:spPr>
              <a:solidFill>
                <a:srgbClr val="00AEEF"/>
              </a:solidFill>
              <a:ln w="44450">
                <a:noFill/>
              </a:ln>
            </c:spPr>
          </c:marker>
          <c:cat>
            <c:strRef>
              <c:f>VulnCmplx!$A$2:$A$7</c:f>
              <c:strCache>
                <c:ptCount val="6"/>
                <c:pt idx="0">
                  <c:v>1H09</c:v>
                </c:pt>
                <c:pt idx="1">
                  <c:v>2H09</c:v>
                </c:pt>
                <c:pt idx="2">
                  <c:v>1H10</c:v>
                </c:pt>
                <c:pt idx="3">
                  <c:v>2H10</c:v>
                </c:pt>
                <c:pt idx="4">
                  <c:v>1H11</c:v>
                </c:pt>
                <c:pt idx="5">
                  <c:v>2H11</c:v>
                </c:pt>
              </c:strCache>
            </c:strRef>
          </c:cat>
          <c:val>
            <c:numRef>
              <c:f>VulnCmplx!$C$2:$C$7</c:f>
              <c:numCache>
                <c:formatCode>General</c:formatCode>
                <c:ptCount val="6"/>
                <c:pt idx="0">
                  <c:v>1056</c:v>
                </c:pt>
                <c:pt idx="1">
                  <c:v>1100</c:v>
                </c:pt>
                <c:pt idx="2">
                  <c:v>1071</c:v>
                </c:pt>
                <c:pt idx="3">
                  <c:v>1121</c:v>
                </c:pt>
                <c:pt idx="4">
                  <c:v>919</c:v>
                </c:pt>
                <c:pt idx="5">
                  <c:v>721</c:v>
                </c:pt>
              </c:numCache>
            </c:numRef>
          </c:val>
          <c:smooth val="0"/>
        </c:ser>
        <c:ser>
          <c:idx val="2"/>
          <c:order val="2"/>
          <c:tx>
            <c:strRef>
              <c:f>VulnCmplx!$D$1</c:f>
              <c:strCache>
                <c:ptCount val="1"/>
                <c:pt idx="0">
                  <c:v>Low Complexity</c:v>
                </c:pt>
              </c:strCache>
            </c:strRef>
          </c:tx>
          <c:spPr>
            <a:ln w="31750">
              <a:solidFill>
                <a:srgbClr val="FF0000"/>
              </a:solidFill>
            </a:ln>
          </c:spPr>
          <c:marker>
            <c:symbol val="circle"/>
            <c:size val="7"/>
            <c:spPr>
              <a:solidFill>
                <a:srgbClr val="FF0000"/>
              </a:solidFill>
              <a:ln w="44450">
                <a:noFill/>
              </a:ln>
            </c:spPr>
          </c:marker>
          <c:cat>
            <c:strRef>
              <c:f>VulnCmplx!$A$2:$A$7</c:f>
              <c:strCache>
                <c:ptCount val="6"/>
                <c:pt idx="0">
                  <c:v>1H09</c:v>
                </c:pt>
                <c:pt idx="1">
                  <c:v>2H09</c:v>
                </c:pt>
                <c:pt idx="2">
                  <c:v>1H10</c:v>
                </c:pt>
                <c:pt idx="3">
                  <c:v>2H10</c:v>
                </c:pt>
                <c:pt idx="4">
                  <c:v>1H11</c:v>
                </c:pt>
                <c:pt idx="5">
                  <c:v>2H11</c:v>
                </c:pt>
              </c:strCache>
            </c:strRef>
          </c:cat>
          <c:val>
            <c:numRef>
              <c:f>VulnCmplx!$D$2:$D$7</c:f>
              <c:numCache>
                <c:formatCode>General</c:formatCode>
                <c:ptCount val="6"/>
                <c:pt idx="0">
                  <c:v>1231</c:v>
                </c:pt>
                <c:pt idx="1">
                  <c:v>1265</c:v>
                </c:pt>
                <c:pt idx="2">
                  <c:v>1170</c:v>
                </c:pt>
                <c:pt idx="3">
                  <c:v>1005</c:v>
                </c:pt>
                <c:pt idx="4">
                  <c:v>945</c:v>
                </c:pt>
                <c:pt idx="5">
                  <c:v>987</c:v>
                </c:pt>
              </c:numCache>
            </c:numRef>
          </c:val>
          <c:smooth val="0"/>
        </c:ser>
        <c:dLbls>
          <c:showLegendKey val="0"/>
          <c:showVal val="0"/>
          <c:showCatName val="0"/>
          <c:showSerName val="0"/>
          <c:showPercent val="0"/>
          <c:showBubbleSize val="0"/>
        </c:dLbls>
        <c:marker val="1"/>
        <c:smooth val="0"/>
        <c:axId val="238475904"/>
        <c:axId val="239354624"/>
      </c:lineChart>
      <c:catAx>
        <c:axId val="238475904"/>
        <c:scaling>
          <c:orientation val="minMax"/>
        </c:scaling>
        <c:delete val="0"/>
        <c:axPos val="b"/>
        <c:majorTickMark val="out"/>
        <c:minorTickMark val="none"/>
        <c:tickLblPos val="nextTo"/>
        <c:spPr>
          <a:ln>
            <a:noFill/>
          </a:ln>
        </c:spPr>
        <c:txPr>
          <a:bodyPr/>
          <a:lstStyle/>
          <a:p>
            <a:pPr>
              <a:defRPr>
                <a:solidFill>
                  <a:schemeClr val="bg1"/>
                </a:solidFill>
                <a:latin typeface="Segoe" pitchFamily="34" charset="0"/>
                <a:ea typeface="Segoe UI" pitchFamily="34" charset="0"/>
                <a:cs typeface="Segoe UI" pitchFamily="34" charset="0"/>
              </a:defRPr>
            </a:pPr>
            <a:endParaRPr lang="en-US"/>
          </a:p>
        </c:txPr>
        <c:crossAx val="239354624"/>
        <c:crosses val="autoZero"/>
        <c:auto val="1"/>
        <c:lblAlgn val="ctr"/>
        <c:lblOffset val="100"/>
        <c:noMultiLvlLbl val="0"/>
      </c:catAx>
      <c:valAx>
        <c:axId val="239354624"/>
        <c:scaling>
          <c:orientation val="minMax"/>
        </c:scaling>
        <c:delete val="0"/>
        <c:axPos val="l"/>
        <c:majorGridlines>
          <c:spPr>
            <a:ln w="3175">
              <a:solidFill>
                <a:sysClr val="window" lastClr="FFFFFF"/>
              </a:solidFill>
            </a:ln>
          </c:spPr>
        </c:majorGridlines>
        <c:numFmt formatCode="#,##0" sourceLinked="0"/>
        <c:majorTickMark val="out"/>
        <c:minorTickMark val="none"/>
        <c:tickLblPos val="nextTo"/>
        <c:spPr>
          <a:ln>
            <a:noFill/>
          </a:ln>
        </c:spPr>
        <c:txPr>
          <a:bodyPr/>
          <a:lstStyle/>
          <a:p>
            <a:pPr>
              <a:defRPr>
                <a:solidFill>
                  <a:schemeClr val="bg1"/>
                </a:solidFill>
                <a:latin typeface="Segoe" pitchFamily="34" charset="0"/>
                <a:ea typeface="Segoe UI" pitchFamily="34" charset="0"/>
                <a:cs typeface="Segoe UI" pitchFamily="34" charset="0"/>
              </a:defRPr>
            </a:pPr>
            <a:endParaRPr lang="en-US"/>
          </a:p>
        </c:txPr>
        <c:crossAx val="238475904"/>
        <c:crosses val="autoZero"/>
        <c:crossBetween val="between"/>
      </c:valAx>
      <c:spPr>
        <a:solidFill>
          <a:srgbClr val="E6E6E6"/>
        </a:solidFill>
      </c:spPr>
    </c:plotArea>
    <c:plotVisOnly val="1"/>
    <c:dispBlanksAs val="zero"/>
    <c:showDLblsOverMax val="0"/>
  </c:chart>
  <c:spPr>
    <a:ln>
      <a:noFill/>
    </a:ln>
  </c:spPr>
  <c:txPr>
    <a:bodyPr/>
    <a:lstStyle/>
    <a:p>
      <a:pPr>
        <a:defRPr sz="1000">
          <a:solidFill>
            <a:schemeClr val="tx1">
              <a:lumMod val="75000"/>
              <a:lumOff val="25000"/>
            </a:schemeClr>
          </a:solidFill>
          <a:latin typeface="Segoe" pitchFamily="34" charset="0"/>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4600694444444439E-2"/>
          <c:y val="8.8684143795744796E-2"/>
          <c:w val="0.74911078306120793"/>
          <c:h val="0.79438897956395893"/>
        </c:manualLayout>
      </c:layout>
      <c:lineChart>
        <c:grouping val="standard"/>
        <c:varyColors val="0"/>
        <c:ser>
          <c:idx val="0"/>
          <c:order val="0"/>
          <c:tx>
            <c:strRef>
              <c:f>VulnDiscMSFT!$B$1</c:f>
              <c:strCache>
                <c:ptCount val="1"/>
                <c:pt idx="0">
                  <c:v>Microsoft</c:v>
                </c:pt>
              </c:strCache>
            </c:strRef>
          </c:tx>
          <c:spPr>
            <a:ln w="31750">
              <a:solidFill>
                <a:srgbClr val="00AEEF"/>
              </a:solidFill>
            </a:ln>
          </c:spPr>
          <c:marker>
            <c:symbol val="circle"/>
            <c:size val="7"/>
            <c:spPr>
              <a:solidFill>
                <a:srgbClr val="00AEEF"/>
              </a:solidFill>
              <a:ln w="44450">
                <a:noFill/>
              </a:ln>
            </c:spPr>
          </c:marker>
          <c:cat>
            <c:strRef>
              <c:f>VulnDiscMSFT!$A$2:$A$7</c:f>
              <c:strCache>
                <c:ptCount val="6"/>
                <c:pt idx="0">
                  <c:v>1H09</c:v>
                </c:pt>
                <c:pt idx="1">
                  <c:v>2H09</c:v>
                </c:pt>
                <c:pt idx="2">
                  <c:v>1H10</c:v>
                </c:pt>
                <c:pt idx="3">
                  <c:v>2H10</c:v>
                </c:pt>
                <c:pt idx="4">
                  <c:v>1H11</c:v>
                </c:pt>
                <c:pt idx="5">
                  <c:v>2H11</c:v>
                </c:pt>
              </c:strCache>
            </c:strRef>
          </c:cat>
          <c:val>
            <c:numRef>
              <c:f>VulnDiscMSFT!$B$2:$B$7</c:f>
              <c:numCache>
                <c:formatCode>General</c:formatCode>
                <c:ptCount val="6"/>
                <c:pt idx="0">
                  <c:v>106</c:v>
                </c:pt>
                <c:pt idx="1">
                  <c:v>127</c:v>
                </c:pt>
                <c:pt idx="2">
                  <c:v>145</c:v>
                </c:pt>
                <c:pt idx="3">
                  <c:v>170</c:v>
                </c:pt>
                <c:pt idx="4">
                  <c:v>135</c:v>
                </c:pt>
                <c:pt idx="5">
                  <c:v>115</c:v>
                </c:pt>
              </c:numCache>
            </c:numRef>
          </c:val>
          <c:smooth val="0"/>
        </c:ser>
        <c:ser>
          <c:idx val="1"/>
          <c:order val="1"/>
          <c:tx>
            <c:strRef>
              <c:f>VulnDiscMSFT!$C$1</c:f>
              <c:strCache>
                <c:ptCount val="1"/>
                <c:pt idx="0">
                  <c:v>Non-Microsoft</c:v>
                </c:pt>
              </c:strCache>
            </c:strRef>
          </c:tx>
          <c:spPr>
            <a:ln w="31750">
              <a:solidFill>
                <a:srgbClr val="FF860D"/>
              </a:solidFill>
            </a:ln>
          </c:spPr>
          <c:marker>
            <c:symbol val="circle"/>
            <c:size val="7"/>
            <c:spPr>
              <a:solidFill>
                <a:srgbClr val="FF860D"/>
              </a:solidFill>
              <a:ln w="44450">
                <a:noFill/>
              </a:ln>
            </c:spPr>
          </c:marker>
          <c:cat>
            <c:strRef>
              <c:f>VulnDiscMSFT!$A$2:$A$7</c:f>
              <c:strCache>
                <c:ptCount val="6"/>
                <c:pt idx="0">
                  <c:v>1H09</c:v>
                </c:pt>
                <c:pt idx="1">
                  <c:v>2H09</c:v>
                </c:pt>
                <c:pt idx="2">
                  <c:v>1H10</c:v>
                </c:pt>
                <c:pt idx="3">
                  <c:v>2H10</c:v>
                </c:pt>
                <c:pt idx="4">
                  <c:v>1H11</c:v>
                </c:pt>
                <c:pt idx="5">
                  <c:v>2H11</c:v>
                </c:pt>
              </c:strCache>
            </c:strRef>
          </c:cat>
          <c:val>
            <c:numRef>
              <c:f>VulnDiscMSFT!$C$2:$C$7</c:f>
              <c:numCache>
                <c:formatCode>General</c:formatCode>
                <c:ptCount val="6"/>
                <c:pt idx="0">
                  <c:v>2251</c:v>
                </c:pt>
                <c:pt idx="1">
                  <c:v>2279</c:v>
                </c:pt>
                <c:pt idx="2">
                  <c:v>2191</c:v>
                </c:pt>
                <c:pt idx="3">
                  <c:v>2036</c:v>
                </c:pt>
                <c:pt idx="4">
                  <c:v>1847</c:v>
                </c:pt>
                <c:pt idx="5">
                  <c:v>1669</c:v>
                </c:pt>
              </c:numCache>
            </c:numRef>
          </c:val>
          <c:smooth val="0"/>
        </c:ser>
        <c:dLbls>
          <c:showLegendKey val="0"/>
          <c:showVal val="0"/>
          <c:showCatName val="0"/>
          <c:showSerName val="0"/>
          <c:showPercent val="0"/>
          <c:showBubbleSize val="0"/>
        </c:dLbls>
        <c:marker val="1"/>
        <c:smooth val="0"/>
        <c:axId val="239379968"/>
        <c:axId val="239381888"/>
      </c:lineChart>
      <c:catAx>
        <c:axId val="239379968"/>
        <c:scaling>
          <c:orientation val="minMax"/>
        </c:scaling>
        <c:delete val="0"/>
        <c:axPos val="b"/>
        <c:majorTickMark val="out"/>
        <c:minorTickMark val="none"/>
        <c:tickLblPos val="nextTo"/>
        <c:spPr>
          <a:ln>
            <a:noFill/>
          </a:ln>
        </c:spPr>
        <c:txPr>
          <a:bodyPr/>
          <a:lstStyle/>
          <a:p>
            <a:pPr>
              <a:defRPr>
                <a:solidFill>
                  <a:schemeClr val="bg1"/>
                </a:solidFill>
                <a:latin typeface="Segoe" pitchFamily="34" charset="0"/>
                <a:ea typeface="Segoe UI" pitchFamily="34" charset="0"/>
                <a:cs typeface="Segoe UI" pitchFamily="34" charset="0"/>
              </a:defRPr>
            </a:pPr>
            <a:endParaRPr lang="en-US"/>
          </a:p>
        </c:txPr>
        <c:crossAx val="239381888"/>
        <c:crosses val="autoZero"/>
        <c:auto val="1"/>
        <c:lblAlgn val="ctr"/>
        <c:lblOffset val="100"/>
        <c:noMultiLvlLbl val="0"/>
      </c:catAx>
      <c:valAx>
        <c:axId val="239381888"/>
        <c:scaling>
          <c:orientation val="minMax"/>
        </c:scaling>
        <c:delete val="0"/>
        <c:axPos val="l"/>
        <c:majorGridlines>
          <c:spPr>
            <a:ln w="3175">
              <a:solidFill>
                <a:sysClr val="window" lastClr="FFFFFF"/>
              </a:solidFill>
            </a:ln>
          </c:spPr>
        </c:majorGridlines>
        <c:numFmt formatCode="#,##0" sourceLinked="0"/>
        <c:majorTickMark val="out"/>
        <c:minorTickMark val="none"/>
        <c:tickLblPos val="nextTo"/>
        <c:spPr>
          <a:ln>
            <a:noFill/>
          </a:ln>
        </c:spPr>
        <c:txPr>
          <a:bodyPr/>
          <a:lstStyle/>
          <a:p>
            <a:pPr>
              <a:defRPr>
                <a:solidFill>
                  <a:schemeClr val="bg1"/>
                </a:solidFill>
                <a:latin typeface="Segoe" pitchFamily="34" charset="0"/>
                <a:ea typeface="Segoe UI" pitchFamily="34" charset="0"/>
                <a:cs typeface="Segoe UI" pitchFamily="34" charset="0"/>
              </a:defRPr>
            </a:pPr>
            <a:endParaRPr lang="en-US"/>
          </a:p>
        </c:txPr>
        <c:crossAx val="239379968"/>
        <c:crosses val="autoZero"/>
        <c:crossBetween val="between"/>
      </c:valAx>
      <c:spPr>
        <a:solidFill>
          <a:srgbClr val="E6E6E6"/>
        </a:solidFill>
      </c:spPr>
    </c:plotArea>
    <c:plotVisOnly val="1"/>
    <c:dispBlanksAs val="zero"/>
    <c:showDLblsOverMax val="0"/>
  </c:chart>
  <c:spPr>
    <a:ln>
      <a:noFill/>
    </a:ln>
  </c:spPr>
  <c:txPr>
    <a:bodyPr/>
    <a:lstStyle/>
    <a:p>
      <a:pPr>
        <a:defRPr sz="1000">
          <a:solidFill>
            <a:schemeClr val="tx1">
              <a:lumMod val="75000"/>
              <a:lumOff val="25000"/>
            </a:schemeClr>
          </a:solidFill>
          <a:latin typeface="Segoe" pitchFamily="34" charset="0"/>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4600694444444439E-2"/>
          <c:y val="9.2757818368356448E-2"/>
          <c:w val="0.73417359416650751"/>
          <c:h val="0.7861940491954279"/>
        </c:manualLayout>
      </c:layout>
      <c:lineChart>
        <c:grouping val="standard"/>
        <c:varyColors val="0"/>
        <c:ser>
          <c:idx val="0"/>
          <c:order val="0"/>
          <c:tx>
            <c:strRef>
              <c:f>VulnOSBrowserApp!$B$1</c:f>
              <c:strCache>
                <c:ptCount val="1"/>
                <c:pt idx="0">
                  <c:v>Application vulnerabilities</c:v>
                </c:pt>
              </c:strCache>
            </c:strRef>
          </c:tx>
          <c:spPr>
            <a:ln w="31750">
              <a:solidFill>
                <a:srgbClr val="FF8A00"/>
              </a:solidFill>
            </a:ln>
          </c:spPr>
          <c:marker>
            <c:symbol val="circle"/>
            <c:size val="7"/>
            <c:spPr>
              <a:solidFill>
                <a:srgbClr val="FF8A00"/>
              </a:solidFill>
              <a:ln w="44450">
                <a:noFill/>
              </a:ln>
            </c:spPr>
          </c:marker>
          <c:cat>
            <c:strRef>
              <c:f>VulnOSBrowserApp!$A$2:$A$7</c:f>
              <c:strCache>
                <c:ptCount val="6"/>
                <c:pt idx="0">
                  <c:v>1H09</c:v>
                </c:pt>
                <c:pt idx="1">
                  <c:v>2H09</c:v>
                </c:pt>
                <c:pt idx="2">
                  <c:v>1H10</c:v>
                </c:pt>
                <c:pt idx="3">
                  <c:v>2H10</c:v>
                </c:pt>
                <c:pt idx="4">
                  <c:v>1H11</c:v>
                </c:pt>
                <c:pt idx="5">
                  <c:v>2H11</c:v>
                </c:pt>
              </c:strCache>
            </c:strRef>
          </c:cat>
          <c:val>
            <c:numRef>
              <c:f>VulnOSBrowserApp!$B$2:$B$7</c:f>
              <c:numCache>
                <c:formatCode>General</c:formatCode>
                <c:ptCount val="6"/>
                <c:pt idx="0">
                  <c:v>2440</c:v>
                </c:pt>
                <c:pt idx="1">
                  <c:v>1981</c:v>
                </c:pt>
                <c:pt idx="2">
                  <c:v>1820</c:v>
                </c:pt>
                <c:pt idx="3">
                  <c:v>1290</c:v>
                </c:pt>
                <c:pt idx="4">
                  <c:v>1239</c:v>
                </c:pt>
                <c:pt idx="5">
                  <c:v>1459</c:v>
                </c:pt>
              </c:numCache>
            </c:numRef>
          </c:val>
          <c:smooth val="0"/>
        </c:ser>
        <c:ser>
          <c:idx val="1"/>
          <c:order val="1"/>
          <c:tx>
            <c:strRef>
              <c:f>VulnOSBrowserApp!$C$1</c:f>
              <c:strCache>
                <c:ptCount val="1"/>
                <c:pt idx="0">
                  <c:v>Operating system vulnerabilities</c:v>
                </c:pt>
              </c:strCache>
            </c:strRef>
          </c:tx>
          <c:spPr>
            <a:ln w="31750">
              <a:solidFill>
                <a:srgbClr val="0000A6"/>
              </a:solidFill>
            </a:ln>
          </c:spPr>
          <c:marker>
            <c:symbol val="circle"/>
            <c:size val="7"/>
            <c:spPr>
              <a:solidFill>
                <a:srgbClr val="0000A6"/>
              </a:solidFill>
              <a:ln w="38100">
                <a:noFill/>
              </a:ln>
            </c:spPr>
          </c:marker>
          <c:cat>
            <c:strRef>
              <c:f>VulnOSBrowserApp!$A$2:$A$7</c:f>
              <c:strCache>
                <c:ptCount val="6"/>
                <c:pt idx="0">
                  <c:v>1H09</c:v>
                </c:pt>
                <c:pt idx="1">
                  <c:v>2H09</c:v>
                </c:pt>
                <c:pt idx="2">
                  <c:v>1H10</c:v>
                </c:pt>
                <c:pt idx="3">
                  <c:v>2H10</c:v>
                </c:pt>
                <c:pt idx="4">
                  <c:v>1H11</c:v>
                </c:pt>
                <c:pt idx="5">
                  <c:v>2H11</c:v>
                </c:pt>
              </c:strCache>
            </c:strRef>
          </c:cat>
          <c:val>
            <c:numRef>
              <c:f>VulnOSBrowserApp!$C$2:$C$7</c:f>
              <c:numCache>
                <c:formatCode>General</c:formatCode>
                <c:ptCount val="6"/>
                <c:pt idx="0">
                  <c:v>380</c:v>
                </c:pt>
                <c:pt idx="1">
                  <c:v>394</c:v>
                </c:pt>
                <c:pt idx="2">
                  <c:v>405</c:v>
                </c:pt>
                <c:pt idx="3">
                  <c:v>499</c:v>
                </c:pt>
                <c:pt idx="4">
                  <c:v>421</c:v>
                </c:pt>
                <c:pt idx="5">
                  <c:v>275</c:v>
                </c:pt>
              </c:numCache>
            </c:numRef>
          </c:val>
          <c:smooth val="0"/>
        </c:ser>
        <c:ser>
          <c:idx val="2"/>
          <c:order val="2"/>
          <c:tx>
            <c:strRef>
              <c:f>VulnOSBrowserApp!$D$1</c:f>
              <c:strCache>
                <c:ptCount val="1"/>
                <c:pt idx="0">
                  <c:v>Browser vulnerabilities</c:v>
                </c:pt>
              </c:strCache>
            </c:strRef>
          </c:tx>
          <c:spPr>
            <a:ln w="31750">
              <a:solidFill>
                <a:srgbClr val="FF0097"/>
              </a:solidFill>
            </a:ln>
          </c:spPr>
          <c:marker>
            <c:symbol val="circle"/>
            <c:size val="7"/>
            <c:spPr>
              <a:solidFill>
                <a:srgbClr val="FF0097"/>
              </a:solidFill>
              <a:ln w="44450">
                <a:noFill/>
              </a:ln>
            </c:spPr>
          </c:marker>
          <c:cat>
            <c:strRef>
              <c:f>VulnOSBrowserApp!$A$2:$A$7</c:f>
              <c:strCache>
                <c:ptCount val="6"/>
                <c:pt idx="0">
                  <c:v>1H09</c:v>
                </c:pt>
                <c:pt idx="1">
                  <c:v>2H09</c:v>
                </c:pt>
                <c:pt idx="2">
                  <c:v>1H10</c:v>
                </c:pt>
                <c:pt idx="3">
                  <c:v>2H10</c:v>
                </c:pt>
                <c:pt idx="4">
                  <c:v>1H11</c:v>
                </c:pt>
                <c:pt idx="5">
                  <c:v>2H11</c:v>
                </c:pt>
              </c:strCache>
            </c:strRef>
          </c:cat>
          <c:val>
            <c:numRef>
              <c:f>VulnOSBrowserApp!$D$2:$D$7</c:f>
              <c:numCache>
                <c:formatCode>General</c:formatCode>
                <c:ptCount val="6"/>
                <c:pt idx="0">
                  <c:v>163</c:v>
                </c:pt>
                <c:pt idx="1">
                  <c:v>178</c:v>
                </c:pt>
                <c:pt idx="2">
                  <c:v>235</c:v>
                </c:pt>
                <c:pt idx="3">
                  <c:v>256</c:v>
                </c:pt>
                <c:pt idx="4">
                  <c:v>290</c:v>
                </c:pt>
                <c:pt idx="5">
                  <c:v>315</c:v>
                </c:pt>
              </c:numCache>
            </c:numRef>
          </c:val>
          <c:smooth val="0"/>
        </c:ser>
        <c:dLbls>
          <c:showLegendKey val="0"/>
          <c:showVal val="0"/>
          <c:showCatName val="0"/>
          <c:showSerName val="0"/>
          <c:showPercent val="0"/>
          <c:showBubbleSize val="0"/>
        </c:dLbls>
        <c:marker val="1"/>
        <c:smooth val="0"/>
        <c:axId val="239440640"/>
        <c:axId val="239442560"/>
      </c:lineChart>
      <c:catAx>
        <c:axId val="239440640"/>
        <c:scaling>
          <c:orientation val="minMax"/>
        </c:scaling>
        <c:delete val="0"/>
        <c:axPos val="b"/>
        <c:majorTickMark val="out"/>
        <c:minorTickMark val="none"/>
        <c:tickLblPos val="nextTo"/>
        <c:spPr>
          <a:ln>
            <a:noFill/>
          </a:ln>
        </c:spPr>
        <c:txPr>
          <a:bodyPr/>
          <a:lstStyle/>
          <a:p>
            <a:pPr>
              <a:defRPr>
                <a:solidFill>
                  <a:schemeClr val="bg1"/>
                </a:solidFill>
                <a:latin typeface="Segoe" pitchFamily="34" charset="0"/>
                <a:ea typeface="Segoe UI" pitchFamily="34" charset="0"/>
                <a:cs typeface="Segoe UI" pitchFamily="34" charset="0"/>
              </a:defRPr>
            </a:pPr>
            <a:endParaRPr lang="en-US"/>
          </a:p>
        </c:txPr>
        <c:crossAx val="239442560"/>
        <c:crosses val="autoZero"/>
        <c:auto val="1"/>
        <c:lblAlgn val="ctr"/>
        <c:lblOffset val="100"/>
        <c:noMultiLvlLbl val="0"/>
      </c:catAx>
      <c:valAx>
        <c:axId val="239442560"/>
        <c:scaling>
          <c:orientation val="minMax"/>
        </c:scaling>
        <c:delete val="0"/>
        <c:axPos val="l"/>
        <c:majorGridlines>
          <c:spPr>
            <a:ln w="3175">
              <a:solidFill>
                <a:sysClr val="window" lastClr="FFFFFF"/>
              </a:solidFill>
            </a:ln>
          </c:spPr>
        </c:majorGridlines>
        <c:numFmt formatCode="#,##0" sourceLinked="0"/>
        <c:majorTickMark val="out"/>
        <c:minorTickMark val="none"/>
        <c:tickLblPos val="nextTo"/>
        <c:spPr>
          <a:ln>
            <a:noFill/>
          </a:ln>
        </c:spPr>
        <c:txPr>
          <a:bodyPr/>
          <a:lstStyle/>
          <a:p>
            <a:pPr>
              <a:defRPr>
                <a:solidFill>
                  <a:schemeClr val="bg1"/>
                </a:solidFill>
                <a:latin typeface="Segoe" pitchFamily="34" charset="0"/>
                <a:ea typeface="Segoe UI" pitchFamily="34" charset="0"/>
                <a:cs typeface="Segoe UI" pitchFamily="34" charset="0"/>
              </a:defRPr>
            </a:pPr>
            <a:endParaRPr lang="en-US"/>
          </a:p>
        </c:txPr>
        <c:crossAx val="239440640"/>
        <c:crosses val="autoZero"/>
        <c:crossBetween val="between"/>
      </c:valAx>
      <c:spPr>
        <a:solidFill>
          <a:srgbClr val="E6E6E6"/>
        </a:solidFill>
      </c:spPr>
    </c:plotArea>
    <c:plotVisOnly val="1"/>
    <c:dispBlanksAs val="zero"/>
    <c:showDLblsOverMax val="0"/>
  </c:chart>
  <c:spPr>
    <a:ln>
      <a:noFill/>
    </a:ln>
  </c:spPr>
  <c:txPr>
    <a:bodyPr/>
    <a:lstStyle/>
    <a:p>
      <a:pPr>
        <a:defRPr sz="1000">
          <a:solidFill>
            <a:schemeClr val="tx1">
              <a:lumMod val="75000"/>
              <a:lumOff val="25000"/>
            </a:schemeClr>
          </a:solidFill>
          <a:latin typeface="Segoe" pitchFamily="34" charset="0"/>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563213689197942"/>
          <c:y val="3.1019823179997238E-2"/>
          <c:w val="0.86715638558568986"/>
          <c:h val="0.8844908622533294"/>
        </c:manualLayout>
      </c:layout>
      <c:lineChart>
        <c:grouping val="standard"/>
        <c:varyColors val="0"/>
        <c:ser>
          <c:idx val="0"/>
          <c:order val="0"/>
          <c:tx>
            <c:strRef>
              <c:f>'Categories 2'!$A$5</c:f>
              <c:strCache>
                <c:ptCount val="1"/>
                <c:pt idx="0">
                  <c:v>Misc Potentially Unwanted Software</c:v>
                </c:pt>
              </c:strCache>
            </c:strRef>
          </c:tx>
          <c:spPr>
            <a:ln w="44450"/>
          </c:spPr>
          <c:marker>
            <c:symbol val="circle"/>
            <c:size val="7"/>
            <c:spPr>
              <a:ln w="44450"/>
            </c:spPr>
          </c:marker>
          <c:cat>
            <c:strRef>
              <c:f>'Categories 2'!$B$1:$O$1</c:f>
              <c:strCache>
                <c:ptCount val="14"/>
                <c:pt idx="0">
                  <c:v>1H06</c:v>
                </c:pt>
                <c:pt idx="1">
                  <c:v>2H06</c:v>
                </c:pt>
                <c:pt idx="2">
                  <c:v>1H07</c:v>
                </c:pt>
                <c:pt idx="3">
                  <c:v>2H07</c:v>
                </c:pt>
                <c:pt idx="4">
                  <c:v>1H08</c:v>
                </c:pt>
                <c:pt idx="5">
                  <c:v>2H08</c:v>
                </c:pt>
                <c:pt idx="6">
                  <c:v>1H09</c:v>
                </c:pt>
                <c:pt idx="7">
                  <c:v>2H09</c:v>
                </c:pt>
                <c:pt idx="8">
                  <c:v>1Q10</c:v>
                </c:pt>
                <c:pt idx="9">
                  <c:v>2Q10</c:v>
                </c:pt>
                <c:pt idx="10">
                  <c:v>3Q10</c:v>
                </c:pt>
                <c:pt idx="11">
                  <c:v>4Q10</c:v>
                </c:pt>
                <c:pt idx="12">
                  <c:v>1Q11</c:v>
                </c:pt>
                <c:pt idx="13">
                  <c:v>2Q11</c:v>
                </c:pt>
              </c:strCache>
            </c:strRef>
          </c:cat>
          <c:val>
            <c:numRef>
              <c:f>'Categories 2'!$B$5:$O$5</c:f>
              <c:numCache>
                <c:formatCode>0.0%</c:formatCode>
                <c:ptCount val="14"/>
                <c:pt idx="0">
                  <c:v>0.33995880602414774</c:v>
                </c:pt>
                <c:pt idx="1">
                  <c:v>0.37177588855901894</c:v>
                </c:pt>
                <c:pt idx="2">
                  <c:v>0.37373595056400855</c:v>
                </c:pt>
                <c:pt idx="3">
                  <c:v>0.26969591617865141</c:v>
                </c:pt>
                <c:pt idx="4">
                  <c:v>0.25067660632634275</c:v>
                </c:pt>
                <c:pt idx="5">
                  <c:v>0.2281176811820067</c:v>
                </c:pt>
                <c:pt idx="6">
                  <c:v>0.14852807085686551</c:v>
                </c:pt>
                <c:pt idx="7">
                  <c:v>0.18204296380290941</c:v>
                </c:pt>
                <c:pt idx="8">
                  <c:v>0.22900334025814992</c:v>
                </c:pt>
                <c:pt idx="9">
                  <c:v>0.24395175276277037</c:v>
                </c:pt>
                <c:pt idx="10">
                  <c:v>0.26210864633788433</c:v>
                </c:pt>
                <c:pt idx="11">
                  <c:v>0.28324874401381672</c:v>
                </c:pt>
                <c:pt idx="12">
                  <c:v>0.26973131481908236</c:v>
                </c:pt>
                <c:pt idx="13">
                  <c:v>0.30644585871394564</c:v>
                </c:pt>
              </c:numCache>
            </c:numRef>
          </c:val>
          <c:smooth val="0"/>
        </c:ser>
        <c:ser>
          <c:idx val="1"/>
          <c:order val="1"/>
          <c:tx>
            <c:strRef>
              <c:f>'Categories 2'!$A$6</c:f>
              <c:strCache>
                <c:ptCount val="1"/>
                <c:pt idx="0">
                  <c:v>Misc Trojans</c:v>
                </c:pt>
              </c:strCache>
            </c:strRef>
          </c:tx>
          <c:spPr>
            <a:ln w="44450"/>
          </c:spPr>
          <c:marker>
            <c:symbol val="circle"/>
            <c:size val="7"/>
            <c:spPr>
              <a:ln w="44450"/>
            </c:spPr>
          </c:marker>
          <c:cat>
            <c:strRef>
              <c:f>'Categories 2'!$B$1:$O$1</c:f>
              <c:strCache>
                <c:ptCount val="14"/>
                <c:pt idx="0">
                  <c:v>1H06</c:v>
                </c:pt>
                <c:pt idx="1">
                  <c:v>2H06</c:v>
                </c:pt>
                <c:pt idx="2">
                  <c:v>1H07</c:v>
                </c:pt>
                <c:pt idx="3">
                  <c:v>2H07</c:v>
                </c:pt>
                <c:pt idx="4">
                  <c:v>1H08</c:v>
                </c:pt>
                <c:pt idx="5">
                  <c:v>2H08</c:v>
                </c:pt>
                <c:pt idx="6">
                  <c:v>1H09</c:v>
                </c:pt>
                <c:pt idx="7">
                  <c:v>2H09</c:v>
                </c:pt>
                <c:pt idx="8">
                  <c:v>1Q10</c:v>
                </c:pt>
                <c:pt idx="9">
                  <c:v>2Q10</c:v>
                </c:pt>
                <c:pt idx="10">
                  <c:v>3Q10</c:v>
                </c:pt>
                <c:pt idx="11">
                  <c:v>4Q10</c:v>
                </c:pt>
                <c:pt idx="12">
                  <c:v>1Q11</c:v>
                </c:pt>
                <c:pt idx="13">
                  <c:v>2Q11</c:v>
                </c:pt>
              </c:strCache>
            </c:strRef>
          </c:cat>
          <c:val>
            <c:numRef>
              <c:f>'Categories 2'!$B$6:$O$6</c:f>
              <c:numCache>
                <c:formatCode>0.0%</c:formatCode>
                <c:ptCount val="14"/>
                <c:pt idx="0">
                  <c:v>5.5202873915798978E-2</c:v>
                </c:pt>
                <c:pt idx="1">
                  <c:v>9.1478116446959371E-2</c:v>
                </c:pt>
                <c:pt idx="2">
                  <c:v>0.15169807232971708</c:v>
                </c:pt>
                <c:pt idx="3">
                  <c:v>0.15871267983394777</c:v>
                </c:pt>
                <c:pt idx="4">
                  <c:v>0.24199716045333788</c:v>
                </c:pt>
                <c:pt idx="5">
                  <c:v>0.33486277439229212</c:v>
                </c:pt>
                <c:pt idx="6">
                  <c:v>0.33042573154470434</c:v>
                </c:pt>
                <c:pt idx="7">
                  <c:v>0.34235310254674889</c:v>
                </c:pt>
                <c:pt idx="8">
                  <c:v>0.32300281646609436</c:v>
                </c:pt>
                <c:pt idx="9">
                  <c:v>0.29958224247180698</c:v>
                </c:pt>
                <c:pt idx="10">
                  <c:v>0.3305207880986285</c:v>
                </c:pt>
                <c:pt idx="11">
                  <c:v>0.3154082271963275</c:v>
                </c:pt>
                <c:pt idx="12">
                  <c:v>0.29143314499110895</c:v>
                </c:pt>
                <c:pt idx="13">
                  <c:v>0.28945005036550869</c:v>
                </c:pt>
              </c:numCache>
            </c:numRef>
          </c:val>
          <c:smooth val="0"/>
        </c:ser>
        <c:ser>
          <c:idx val="2"/>
          <c:order val="2"/>
          <c:tx>
            <c:strRef>
              <c:f>'Categories 2'!$A$2</c:f>
              <c:strCache>
                <c:ptCount val="1"/>
                <c:pt idx="0">
                  <c:v>Adware</c:v>
                </c:pt>
              </c:strCache>
            </c:strRef>
          </c:tx>
          <c:spPr>
            <a:ln w="44450"/>
          </c:spPr>
          <c:marker>
            <c:symbol val="circle"/>
            <c:size val="7"/>
            <c:spPr>
              <a:ln w="44450"/>
            </c:spPr>
          </c:marker>
          <c:cat>
            <c:strRef>
              <c:f>'Categories 2'!$B$1:$O$1</c:f>
              <c:strCache>
                <c:ptCount val="14"/>
                <c:pt idx="0">
                  <c:v>1H06</c:v>
                </c:pt>
                <c:pt idx="1">
                  <c:v>2H06</c:v>
                </c:pt>
                <c:pt idx="2">
                  <c:v>1H07</c:v>
                </c:pt>
                <c:pt idx="3">
                  <c:v>2H07</c:v>
                </c:pt>
                <c:pt idx="4">
                  <c:v>1H08</c:v>
                </c:pt>
                <c:pt idx="5">
                  <c:v>2H08</c:v>
                </c:pt>
                <c:pt idx="6">
                  <c:v>1H09</c:v>
                </c:pt>
                <c:pt idx="7">
                  <c:v>2H09</c:v>
                </c:pt>
                <c:pt idx="8">
                  <c:v>1Q10</c:v>
                </c:pt>
                <c:pt idx="9">
                  <c:v>2Q10</c:v>
                </c:pt>
                <c:pt idx="10">
                  <c:v>3Q10</c:v>
                </c:pt>
                <c:pt idx="11">
                  <c:v>4Q10</c:v>
                </c:pt>
                <c:pt idx="12">
                  <c:v>1Q11</c:v>
                </c:pt>
                <c:pt idx="13">
                  <c:v>2Q11</c:v>
                </c:pt>
              </c:strCache>
            </c:strRef>
          </c:cat>
          <c:val>
            <c:numRef>
              <c:f>'Categories 2'!$B$2:$O$2</c:f>
              <c:numCache>
                <c:formatCode>0.0%</c:formatCode>
                <c:ptCount val="14"/>
                <c:pt idx="0">
                  <c:v>0.18034806897892131</c:v>
                </c:pt>
                <c:pt idx="1">
                  <c:v>0.24719586299521887</c:v>
                </c:pt>
                <c:pt idx="2">
                  <c:v>0.19630735892432033</c:v>
                </c:pt>
                <c:pt idx="3">
                  <c:v>0.18272711233891692</c:v>
                </c:pt>
                <c:pt idx="4">
                  <c:v>0.20064958509827546</c:v>
                </c:pt>
                <c:pt idx="5">
                  <c:v>0.19866120328536147</c:v>
                </c:pt>
                <c:pt idx="6">
                  <c:v>0.15744644579371683</c:v>
                </c:pt>
                <c:pt idx="7">
                  <c:v>0.15088526169787</c:v>
                </c:pt>
                <c:pt idx="8">
                  <c:v>0.12660460725349992</c:v>
                </c:pt>
                <c:pt idx="9">
                  <c:v>0.13347681192968633</c:v>
                </c:pt>
                <c:pt idx="10">
                  <c:v>0.18853605862677267</c:v>
                </c:pt>
                <c:pt idx="11">
                  <c:v>0.23246787622893375</c:v>
                </c:pt>
                <c:pt idx="12">
                  <c:v>0.40000867065936341</c:v>
                </c:pt>
                <c:pt idx="13">
                  <c:v>0.36980587809009569</c:v>
                </c:pt>
              </c:numCache>
            </c:numRef>
          </c:val>
          <c:smooth val="0"/>
        </c:ser>
        <c:dLbls>
          <c:showLegendKey val="0"/>
          <c:showVal val="0"/>
          <c:showCatName val="0"/>
          <c:showSerName val="0"/>
          <c:showPercent val="0"/>
          <c:showBubbleSize val="0"/>
        </c:dLbls>
        <c:marker val="1"/>
        <c:smooth val="0"/>
        <c:axId val="239530368"/>
        <c:axId val="239532288"/>
      </c:lineChart>
      <c:catAx>
        <c:axId val="239530368"/>
        <c:scaling>
          <c:orientation val="minMax"/>
        </c:scaling>
        <c:delete val="0"/>
        <c:axPos val="b"/>
        <c:majorTickMark val="out"/>
        <c:minorTickMark val="none"/>
        <c:tickLblPos val="nextTo"/>
        <c:spPr>
          <a:ln>
            <a:noFill/>
          </a:ln>
        </c:spPr>
        <c:txPr>
          <a:bodyPr/>
          <a:lstStyle/>
          <a:p>
            <a:pPr>
              <a:defRPr>
                <a:solidFill>
                  <a:schemeClr val="bg1"/>
                </a:solidFill>
              </a:defRPr>
            </a:pPr>
            <a:endParaRPr lang="en-US"/>
          </a:p>
        </c:txPr>
        <c:crossAx val="239532288"/>
        <c:crosses val="autoZero"/>
        <c:auto val="1"/>
        <c:lblAlgn val="ctr"/>
        <c:lblOffset val="100"/>
        <c:noMultiLvlLbl val="0"/>
      </c:catAx>
      <c:valAx>
        <c:axId val="239532288"/>
        <c:scaling>
          <c:orientation val="minMax"/>
        </c:scaling>
        <c:delete val="0"/>
        <c:axPos val="l"/>
        <c:majorGridlines>
          <c:spPr>
            <a:ln w="25400">
              <a:solidFill>
                <a:schemeClr val="bg1"/>
              </a:solidFill>
            </a:ln>
          </c:spPr>
        </c:majorGridlines>
        <c:title>
          <c:tx>
            <c:rich>
              <a:bodyPr rot="-5400000" vert="horz"/>
              <a:lstStyle/>
              <a:p>
                <a:pPr>
                  <a:defRPr sz="800" b="0">
                    <a:solidFill>
                      <a:schemeClr val="bg1"/>
                    </a:solidFill>
                  </a:defRPr>
                </a:pPr>
                <a:r>
                  <a:rPr lang="en-US" sz="800" b="0" i="0" baseline="0">
                    <a:solidFill>
                      <a:schemeClr val="bg1"/>
                    </a:solidFill>
                    <a:effectLst/>
                  </a:rPr>
                  <a:t>Percent computers with detections</a:t>
                </a:r>
                <a:endParaRPr lang="en-US" sz="800" b="0">
                  <a:solidFill>
                    <a:schemeClr val="bg1"/>
                  </a:solidFill>
                  <a:effectLst/>
                </a:endParaRPr>
              </a:p>
            </c:rich>
          </c:tx>
          <c:layout/>
          <c:overlay val="0"/>
        </c:title>
        <c:numFmt formatCode="0%" sourceLinked="0"/>
        <c:majorTickMark val="out"/>
        <c:minorTickMark val="none"/>
        <c:tickLblPos val="nextTo"/>
        <c:spPr>
          <a:ln>
            <a:noFill/>
          </a:ln>
        </c:spPr>
        <c:txPr>
          <a:bodyPr/>
          <a:lstStyle/>
          <a:p>
            <a:pPr>
              <a:defRPr>
                <a:solidFill>
                  <a:schemeClr val="bg1"/>
                </a:solidFill>
              </a:defRPr>
            </a:pPr>
            <a:endParaRPr lang="en-US"/>
          </a:p>
        </c:txPr>
        <c:crossAx val="239530368"/>
        <c:crosses val="autoZero"/>
        <c:crossBetween val="between"/>
      </c:valAx>
      <c:spPr>
        <a:solidFill>
          <a:srgbClr val="E6E6E6"/>
        </a:solidFill>
      </c:spPr>
    </c:plotArea>
    <c:plotVisOnly val="1"/>
    <c:dispBlanksAs val="zero"/>
    <c:showDLblsOverMax val="0"/>
  </c:chart>
  <c:spPr>
    <a:ln>
      <a:noFill/>
    </a:ln>
  </c:spPr>
  <c:txPr>
    <a:bodyPr/>
    <a:lstStyle/>
    <a:p>
      <a:pPr>
        <a:defRPr sz="1050">
          <a:solidFill>
            <a:schemeClr val="tx1">
              <a:lumMod val="75000"/>
              <a:lumOff val="25000"/>
            </a:schemeClr>
          </a:solidFill>
          <a:latin typeface="Segoe" pitchFamily="34" charset="0"/>
        </a:defRPr>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4600694444444439E-2"/>
          <c:y val="3.8302469135802472E-2"/>
          <c:w val="0.86701521217520117"/>
          <c:h val="0.85392727087493869"/>
        </c:manualLayout>
      </c:layout>
      <c:lineChart>
        <c:grouping val="standard"/>
        <c:varyColors val="0"/>
        <c:ser>
          <c:idx val="0"/>
          <c:order val="0"/>
          <c:tx>
            <c:strRef>
              <c:f>'Notable Families'!$A$2</c:f>
              <c:strCache>
                <c:ptCount val="1"/>
                <c:pt idx="0">
                  <c:v>Win32/Rbot</c:v>
                </c:pt>
              </c:strCache>
            </c:strRef>
          </c:tx>
          <c:spPr>
            <a:ln w="44450"/>
          </c:spPr>
          <c:marker>
            <c:symbol val="circle"/>
            <c:size val="7"/>
            <c:spPr>
              <a:ln w="44450"/>
            </c:spPr>
          </c:marker>
          <c:cat>
            <c:strRef>
              <c:f>'Notable Families'!$B$1:$M$1</c:f>
              <c:strCache>
                <c:ptCount val="12"/>
                <c:pt idx="0">
                  <c:v>1H06</c:v>
                </c:pt>
                <c:pt idx="1">
                  <c:v>2H06</c:v>
                </c:pt>
                <c:pt idx="2">
                  <c:v>1H07</c:v>
                </c:pt>
                <c:pt idx="3">
                  <c:v>2H07</c:v>
                </c:pt>
                <c:pt idx="4">
                  <c:v>1H08</c:v>
                </c:pt>
                <c:pt idx="5">
                  <c:v>2H08</c:v>
                </c:pt>
                <c:pt idx="6">
                  <c:v>1H09</c:v>
                </c:pt>
                <c:pt idx="7">
                  <c:v>2H09</c:v>
                </c:pt>
                <c:pt idx="8">
                  <c:v>1H10</c:v>
                </c:pt>
                <c:pt idx="9">
                  <c:v>2H10</c:v>
                </c:pt>
                <c:pt idx="10">
                  <c:v>1H11</c:v>
                </c:pt>
                <c:pt idx="11">
                  <c:v>2H11</c:v>
                </c:pt>
              </c:strCache>
            </c:strRef>
          </c:cat>
          <c:val>
            <c:numRef>
              <c:f>'Notable Families'!$B$2:$M$2</c:f>
              <c:numCache>
                <c:formatCode>0.0%</c:formatCode>
                <c:ptCount val="12"/>
                <c:pt idx="0">
                  <c:v>0.19264321781247412</c:v>
                </c:pt>
                <c:pt idx="1">
                  <c:v>8.6419066366117944E-2</c:v>
                </c:pt>
                <c:pt idx="2">
                  <c:v>4.4081137761806923E-2</c:v>
                </c:pt>
                <c:pt idx="3">
                  <c:v>4.4984947366619364E-2</c:v>
                </c:pt>
                <c:pt idx="4">
                  <c:v>2.8249924360537297E-2</c:v>
                </c:pt>
                <c:pt idx="5">
                  <c:v>1.3027987055788283E-2</c:v>
                </c:pt>
                <c:pt idx="6">
                  <c:v>9.8199768979782311E-3</c:v>
                </c:pt>
                <c:pt idx="7">
                  <c:v>6.7970496402110381E-3</c:v>
                </c:pt>
                <c:pt idx="8">
                  <c:v>4.5247707083804168E-3</c:v>
                </c:pt>
                <c:pt idx="9">
                  <c:v>2.5391809212339466E-3</c:v>
                </c:pt>
                <c:pt idx="10">
                  <c:v>1.5738481334933688E-3</c:v>
                </c:pt>
                <c:pt idx="11">
                  <c:v>1.1742122229161562E-3</c:v>
                </c:pt>
              </c:numCache>
            </c:numRef>
          </c:val>
          <c:smooth val="0"/>
        </c:ser>
        <c:ser>
          <c:idx val="1"/>
          <c:order val="1"/>
          <c:tx>
            <c:strRef>
              <c:f>'Notable Families'!$A$3</c:f>
              <c:strCache>
                <c:ptCount val="1"/>
                <c:pt idx="0">
                  <c:v>Win32/Zlob</c:v>
                </c:pt>
              </c:strCache>
            </c:strRef>
          </c:tx>
          <c:spPr>
            <a:ln w="44450"/>
          </c:spPr>
          <c:marker>
            <c:symbol val="circle"/>
            <c:size val="7"/>
            <c:spPr>
              <a:ln w="44450"/>
            </c:spPr>
          </c:marker>
          <c:cat>
            <c:strRef>
              <c:f>'Notable Families'!$B$1:$M$1</c:f>
              <c:strCache>
                <c:ptCount val="12"/>
                <c:pt idx="0">
                  <c:v>1H06</c:v>
                </c:pt>
                <c:pt idx="1">
                  <c:v>2H06</c:v>
                </c:pt>
                <c:pt idx="2">
                  <c:v>1H07</c:v>
                </c:pt>
                <c:pt idx="3">
                  <c:v>2H07</c:v>
                </c:pt>
                <c:pt idx="4">
                  <c:v>1H08</c:v>
                </c:pt>
                <c:pt idx="5">
                  <c:v>2H08</c:v>
                </c:pt>
                <c:pt idx="6">
                  <c:v>1H09</c:v>
                </c:pt>
                <c:pt idx="7">
                  <c:v>2H09</c:v>
                </c:pt>
                <c:pt idx="8">
                  <c:v>1H10</c:v>
                </c:pt>
                <c:pt idx="9">
                  <c:v>2H10</c:v>
                </c:pt>
                <c:pt idx="10">
                  <c:v>1H11</c:v>
                </c:pt>
                <c:pt idx="11">
                  <c:v>2H11</c:v>
                </c:pt>
              </c:strCache>
            </c:strRef>
          </c:cat>
          <c:val>
            <c:numRef>
              <c:f>'Notable Families'!$B$3:$M$3</c:f>
              <c:numCache>
                <c:formatCode>0.0%</c:formatCode>
                <c:ptCount val="12"/>
                <c:pt idx="0">
                  <c:v>1.5588005751253077E-2</c:v>
                </c:pt>
                <c:pt idx="1">
                  <c:v>3.8245299742894284E-2</c:v>
                </c:pt>
                <c:pt idx="2">
                  <c:v>0.10238832532520638</c:v>
                </c:pt>
                <c:pt idx="3">
                  <c:v>0.20345266258036324</c:v>
                </c:pt>
                <c:pt idx="4">
                  <c:v>0.23092329725671151</c:v>
                </c:pt>
                <c:pt idx="5">
                  <c:v>0.1008034308820322</c:v>
                </c:pt>
                <c:pt idx="6">
                  <c:v>3.2776970978642413E-2</c:v>
                </c:pt>
                <c:pt idx="7">
                  <c:v>1.6374931265090868E-2</c:v>
                </c:pt>
                <c:pt idx="8">
                  <c:v>6.8268546453510272E-3</c:v>
                </c:pt>
                <c:pt idx="9">
                  <c:v>3.7347137279156316E-3</c:v>
                </c:pt>
                <c:pt idx="10">
                  <c:v>2.0791935551334097E-3</c:v>
                </c:pt>
                <c:pt idx="11">
                  <c:v>1.108456675965335E-3</c:v>
                </c:pt>
              </c:numCache>
            </c:numRef>
          </c:val>
          <c:smooth val="0"/>
        </c:ser>
        <c:ser>
          <c:idx val="2"/>
          <c:order val="2"/>
          <c:tx>
            <c:strRef>
              <c:f>'Notable Families'!$A$4</c:f>
              <c:strCache>
                <c:ptCount val="1"/>
                <c:pt idx="0">
                  <c:v>Win32/Conficker</c:v>
                </c:pt>
              </c:strCache>
            </c:strRef>
          </c:tx>
          <c:spPr>
            <a:ln w="44450"/>
          </c:spPr>
          <c:marker>
            <c:symbol val="circle"/>
            <c:size val="7"/>
            <c:spPr>
              <a:ln w="44450"/>
            </c:spPr>
          </c:marker>
          <c:cat>
            <c:strRef>
              <c:f>'Notable Families'!$B$1:$M$1</c:f>
              <c:strCache>
                <c:ptCount val="12"/>
                <c:pt idx="0">
                  <c:v>1H06</c:v>
                </c:pt>
                <c:pt idx="1">
                  <c:v>2H06</c:v>
                </c:pt>
                <c:pt idx="2">
                  <c:v>1H07</c:v>
                </c:pt>
                <c:pt idx="3">
                  <c:v>2H07</c:v>
                </c:pt>
                <c:pt idx="4">
                  <c:v>1H08</c:v>
                </c:pt>
                <c:pt idx="5">
                  <c:v>2H08</c:v>
                </c:pt>
                <c:pt idx="6">
                  <c:v>1H09</c:v>
                </c:pt>
                <c:pt idx="7">
                  <c:v>2H09</c:v>
                </c:pt>
                <c:pt idx="8">
                  <c:v>1H10</c:v>
                </c:pt>
                <c:pt idx="9">
                  <c:v>2H10</c:v>
                </c:pt>
                <c:pt idx="10">
                  <c:v>1H11</c:v>
                </c:pt>
                <c:pt idx="11">
                  <c:v>2H11</c:v>
                </c:pt>
              </c:strCache>
            </c:strRef>
          </c:cat>
          <c:val>
            <c:numRef>
              <c:f>'Notable Families'!$B$4:$M$4</c:f>
              <c:numCache>
                <c:formatCode>General</c:formatCode>
                <c:ptCount val="12"/>
                <c:pt idx="5" formatCode="0.0%">
                  <c:v>9.9381334491169967E-5</c:v>
                </c:pt>
                <c:pt idx="6" formatCode="0.0%">
                  <c:v>0.1329236723578677</c:v>
                </c:pt>
                <c:pt idx="7" formatCode="0.0%">
                  <c:v>4.6844271407522536E-2</c:v>
                </c:pt>
                <c:pt idx="8" formatCode="0.0%">
                  <c:v>5.3844897816281788E-2</c:v>
                </c:pt>
                <c:pt idx="9" formatCode="0.0%">
                  <c:v>4.9020090216555207E-2</c:v>
                </c:pt>
                <c:pt idx="10" formatCode="0.0%">
                  <c:v>4.1892866019304136E-2</c:v>
                </c:pt>
                <c:pt idx="11" formatCode="0.0%">
                  <c:v>3.4056352524832634E-2</c:v>
                </c:pt>
              </c:numCache>
            </c:numRef>
          </c:val>
          <c:smooth val="0"/>
        </c:ser>
        <c:ser>
          <c:idx val="3"/>
          <c:order val="3"/>
          <c:tx>
            <c:strRef>
              <c:f>'Notable Families'!$A$5</c:f>
              <c:strCache>
                <c:ptCount val="1"/>
                <c:pt idx="0">
                  <c:v>Win32/Autorun</c:v>
                </c:pt>
              </c:strCache>
            </c:strRef>
          </c:tx>
          <c:spPr>
            <a:ln w="44450"/>
          </c:spPr>
          <c:marker>
            <c:symbol val="circle"/>
            <c:size val="7"/>
            <c:spPr>
              <a:ln w="44450"/>
            </c:spPr>
          </c:marker>
          <c:cat>
            <c:strRef>
              <c:f>'Notable Families'!$B$1:$M$1</c:f>
              <c:strCache>
                <c:ptCount val="12"/>
                <c:pt idx="0">
                  <c:v>1H06</c:v>
                </c:pt>
                <c:pt idx="1">
                  <c:v>2H06</c:v>
                </c:pt>
                <c:pt idx="2">
                  <c:v>1H07</c:v>
                </c:pt>
                <c:pt idx="3">
                  <c:v>2H07</c:v>
                </c:pt>
                <c:pt idx="4">
                  <c:v>1H08</c:v>
                </c:pt>
                <c:pt idx="5">
                  <c:v>2H08</c:v>
                </c:pt>
                <c:pt idx="6">
                  <c:v>1H09</c:v>
                </c:pt>
                <c:pt idx="7">
                  <c:v>2H09</c:v>
                </c:pt>
                <c:pt idx="8">
                  <c:v>1H10</c:v>
                </c:pt>
                <c:pt idx="9">
                  <c:v>2H10</c:v>
                </c:pt>
                <c:pt idx="10">
                  <c:v>1H11</c:v>
                </c:pt>
                <c:pt idx="11">
                  <c:v>2H11</c:v>
                </c:pt>
              </c:strCache>
            </c:strRef>
          </c:cat>
          <c:val>
            <c:numRef>
              <c:f>'Notable Families'!$B$5:$M$5</c:f>
              <c:numCache>
                <c:formatCode>General</c:formatCode>
                <c:ptCount val="12"/>
                <c:pt idx="7" formatCode="0.0%">
                  <c:v>1.8406629010634661E-2</c:v>
                </c:pt>
                <c:pt idx="8" formatCode="0.0%">
                  <c:v>4.8254858223712803E-2</c:v>
                </c:pt>
                <c:pt idx="9" formatCode="0.0%">
                  <c:v>8.744404216871926E-2</c:v>
                </c:pt>
                <c:pt idx="10" formatCode="0.0%">
                  <c:v>8.3570417479024023E-2</c:v>
                </c:pt>
                <c:pt idx="11" formatCode="0.0%">
                  <c:v>6.9439524146704693E-2</c:v>
                </c:pt>
              </c:numCache>
            </c:numRef>
          </c:val>
          <c:smooth val="0"/>
        </c:ser>
        <c:ser>
          <c:idx val="4"/>
          <c:order val="4"/>
          <c:tx>
            <c:strRef>
              <c:f>'Notable Families'!$A$6</c:f>
              <c:strCache>
                <c:ptCount val="1"/>
                <c:pt idx="0">
                  <c:v>JS/Pornpop</c:v>
                </c:pt>
              </c:strCache>
            </c:strRef>
          </c:tx>
          <c:spPr>
            <a:ln w="44450"/>
          </c:spPr>
          <c:marker>
            <c:symbol val="circle"/>
            <c:size val="7"/>
            <c:spPr>
              <a:ln w="44450"/>
            </c:spPr>
          </c:marker>
          <c:cat>
            <c:strRef>
              <c:f>'Notable Families'!$B$1:$M$1</c:f>
              <c:strCache>
                <c:ptCount val="12"/>
                <c:pt idx="0">
                  <c:v>1H06</c:v>
                </c:pt>
                <c:pt idx="1">
                  <c:v>2H06</c:v>
                </c:pt>
                <c:pt idx="2">
                  <c:v>1H07</c:v>
                </c:pt>
                <c:pt idx="3">
                  <c:v>2H07</c:v>
                </c:pt>
                <c:pt idx="4">
                  <c:v>1H08</c:v>
                </c:pt>
                <c:pt idx="5">
                  <c:v>2H08</c:v>
                </c:pt>
                <c:pt idx="6">
                  <c:v>1H09</c:v>
                </c:pt>
                <c:pt idx="7">
                  <c:v>2H09</c:v>
                </c:pt>
                <c:pt idx="8">
                  <c:v>1H10</c:v>
                </c:pt>
                <c:pt idx="9">
                  <c:v>2H10</c:v>
                </c:pt>
                <c:pt idx="10">
                  <c:v>1H11</c:v>
                </c:pt>
                <c:pt idx="11">
                  <c:v>2H11</c:v>
                </c:pt>
              </c:strCache>
            </c:strRef>
          </c:cat>
          <c:val>
            <c:numRef>
              <c:f>'Notable Families'!$B$6:$M$6</c:f>
              <c:numCache>
                <c:formatCode>General</c:formatCode>
                <c:ptCount val="12"/>
                <c:pt idx="9" formatCode="0.0%">
                  <c:v>8.4541532536094061E-2</c:v>
                </c:pt>
                <c:pt idx="10" formatCode="0.0%">
                  <c:v>9.4046658646926878E-2</c:v>
                </c:pt>
                <c:pt idx="11" formatCode="0.0%">
                  <c:v>8.3212073030637712E-2</c:v>
                </c:pt>
              </c:numCache>
            </c:numRef>
          </c:val>
          <c:smooth val="0"/>
        </c:ser>
        <c:dLbls>
          <c:showLegendKey val="0"/>
          <c:showVal val="0"/>
          <c:showCatName val="0"/>
          <c:showSerName val="0"/>
          <c:showPercent val="0"/>
          <c:showBubbleSize val="0"/>
        </c:dLbls>
        <c:marker val="1"/>
        <c:smooth val="0"/>
        <c:axId val="238203648"/>
        <c:axId val="238205568"/>
      </c:lineChart>
      <c:catAx>
        <c:axId val="238203648"/>
        <c:scaling>
          <c:orientation val="minMax"/>
        </c:scaling>
        <c:delete val="0"/>
        <c:axPos val="b"/>
        <c:majorTickMark val="out"/>
        <c:minorTickMark val="none"/>
        <c:tickLblPos val="nextTo"/>
        <c:spPr>
          <a:ln>
            <a:noFill/>
          </a:ln>
        </c:spPr>
        <c:txPr>
          <a:bodyPr/>
          <a:lstStyle/>
          <a:p>
            <a:pPr>
              <a:defRPr>
                <a:solidFill>
                  <a:schemeClr val="bg1"/>
                </a:solidFill>
              </a:defRPr>
            </a:pPr>
            <a:endParaRPr lang="en-US"/>
          </a:p>
        </c:txPr>
        <c:crossAx val="238205568"/>
        <c:crosses val="autoZero"/>
        <c:auto val="1"/>
        <c:lblAlgn val="ctr"/>
        <c:lblOffset val="100"/>
        <c:noMultiLvlLbl val="0"/>
      </c:catAx>
      <c:valAx>
        <c:axId val="238205568"/>
        <c:scaling>
          <c:orientation val="minMax"/>
        </c:scaling>
        <c:delete val="0"/>
        <c:axPos val="l"/>
        <c:majorGridlines>
          <c:spPr>
            <a:ln w="25400">
              <a:solidFill>
                <a:schemeClr val="bg1"/>
              </a:solidFill>
            </a:ln>
          </c:spPr>
        </c:majorGridlines>
        <c:title>
          <c:tx>
            <c:rich>
              <a:bodyPr rot="-5400000" vert="horz"/>
              <a:lstStyle/>
              <a:p>
                <a:pPr>
                  <a:defRPr sz="1000" b="0">
                    <a:solidFill>
                      <a:schemeClr val="bg1"/>
                    </a:solidFill>
                  </a:defRPr>
                </a:pPr>
                <a:r>
                  <a:rPr lang="en-US" sz="1000" b="0" dirty="0" smtClean="0">
                    <a:solidFill>
                      <a:schemeClr val="bg1"/>
                    </a:solidFill>
                  </a:rPr>
                  <a:t>Percent computers with detection</a:t>
                </a:r>
                <a:endParaRPr lang="en-US" sz="1000" b="0" dirty="0">
                  <a:solidFill>
                    <a:schemeClr val="bg1"/>
                  </a:solidFill>
                </a:endParaRPr>
              </a:p>
            </c:rich>
          </c:tx>
          <c:layout/>
          <c:overlay val="0"/>
        </c:title>
        <c:numFmt formatCode="0%" sourceLinked="0"/>
        <c:majorTickMark val="out"/>
        <c:minorTickMark val="none"/>
        <c:tickLblPos val="nextTo"/>
        <c:spPr>
          <a:ln>
            <a:noFill/>
          </a:ln>
        </c:spPr>
        <c:txPr>
          <a:bodyPr/>
          <a:lstStyle/>
          <a:p>
            <a:pPr>
              <a:defRPr>
                <a:solidFill>
                  <a:schemeClr val="bg1"/>
                </a:solidFill>
              </a:defRPr>
            </a:pPr>
            <a:endParaRPr lang="en-US"/>
          </a:p>
        </c:txPr>
        <c:crossAx val="238203648"/>
        <c:crosses val="autoZero"/>
        <c:crossBetween val="between"/>
      </c:valAx>
      <c:spPr>
        <a:solidFill>
          <a:srgbClr val="E6E6E6"/>
        </a:solidFill>
      </c:spPr>
    </c:plotArea>
    <c:plotVisOnly val="1"/>
    <c:dispBlanksAs val="zero"/>
    <c:showDLblsOverMax val="0"/>
  </c:chart>
  <c:spPr>
    <a:ln>
      <a:noFill/>
    </a:ln>
  </c:spPr>
  <c:txPr>
    <a:bodyPr/>
    <a:lstStyle/>
    <a:p>
      <a:pPr>
        <a:defRPr sz="1050">
          <a:solidFill>
            <a:schemeClr val="tx1">
              <a:lumMod val="75000"/>
              <a:lumOff val="25000"/>
            </a:schemeClr>
          </a:solidFill>
          <a:latin typeface="Segoe" pitchFamily="34" charset="0"/>
        </a:defRPr>
      </a:pPr>
      <a:endParaRPr lang="en-US"/>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72572178477691"/>
          <c:y val="6.7691484923681378E-2"/>
          <c:w val="0.80794302274715657"/>
          <c:h val="0.85621772259092999"/>
        </c:manualLayout>
      </c:layout>
      <c:barChart>
        <c:barDir val="bar"/>
        <c:grouping val="clustered"/>
        <c:varyColors val="0"/>
        <c:ser>
          <c:idx val="0"/>
          <c:order val="0"/>
          <c:tx>
            <c:strRef>
              <c:f>TopNonDomainFamilies!$C$1</c:f>
              <c:strCache>
                <c:ptCount val="1"/>
                <c:pt idx="0">
                  <c:v>3Q10</c:v>
                </c:pt>
              </c:strCache>
            </c:strRef>
          </c:tx>
          <c:spPr>
            <a:solidFill>
              <a:srgbClr val="3D72B2"/>
            </a:solidFill>
            <a:effectLst/>
          </c:spPr>
          <c:invertIfNegative val="0"/>
          <c:cat>
            <c:multiLvlStrRef>
              <c:f>TopNonDomainFamilies!$A$2:$B$11</c:f>
              <c:multiLvlStrCache>
                <c:ptCount val="10"/>
                <c:lvl>
                  <c:pt idx="0">
                    <c:v>Win32/OpenCandy</c:v>
                  </c:pt>
                  <c:pt idx="1">
                    <c:v>JS/Pornpop</c:v>
                  </c:pt>
                  <c:pt idx="2">
                    <c:v>Win32/Hotbar</c:v>
                  </c:pt>
                  <c:pt idx="3">
                    <c:v>Win32/ClickPotato</c:v>
                  </c:pt>
                  <c:pt idx="4">
                    <c:v>Win32/ShopperReports</c:v>
                  </c:pt>
                  <c:pt idx="5">
                    <c:v>Win32/Autorun</c:v>
                  </c:pt>
                  <c:pt idx="6">
                    <c:v>Win32/Rimecud</c:v>
                  </c:pt>
                  <c:pt idx="7">
                    <c:v>Win32/Zwangi</c:v>
                  </c:pt>
                  <c:pt idx="8">
                    <c:v>Win32/Keygen</c:v>
                  </c:pt>
                  <c:pt idx="9">
                    <c:v>Win32/Obfuscator</c:v>
                  </c:pt>
                </c:lvl>
                <c:lvl>
                  <c:pt idx="0">
                    <c:v>Adware</c:v>
                  </c:pt>
                  <c:pt idx="5">
                    <c:v>Worms</c:v>
                  </c:pt>
                  <c:pt idx="7">
                    <c:v>Misc. Potentially Unwanted Software</c:v>
                  </c:pt>
                  <c:pt idx="9">
                    <c:v>Misc. Trojans</c:v>
                  </c:pt>
                </c:lvl>
              </c:multiLvlStrCache>
            </c:multiLvlStrRef>
          </c:cat>
          <c:val>
            <c:numRef>
              <c:f>TopNonDomainFamilies!$C$2:$C$11</c:f>
              <c:numCache>
                <c:formatCode>0.0%</c:formatCode>
                <c:ptCount val="10"/>
                <c:pt idx="1">
                  <c:v>7.8E-2</c:v>
                </c:pt>
                <c:pt idx="2">
                  <c:v>2.8000000000000001E-2</c:v>
                </c:pt>
                <c:pt idx="3">
                  <c:v>1.2999999999999999E-2</c:v>
                </c:pt>
                <c:pt idx="5">
                  <c:v>7.8E-2</c:v>
                </c:pt>
                <c:pt idx="6">
                  <c:v>4.5999999999999999E-2</c:v>
                </c:pt>
                <c:pt idx="7">
                  <c:v>4.9000000000000002E-2</c:v>
                </c:pt>
                <c:pt idx="8">
                  <c:v>2.9000000000000001E-2</c:v>
                </c:pt>
                <c:pt idx="9">
                  <c:v>2.3E-2</c:v>
                </c:pt>
              </c:numCache>
            </c:numRef>
          </c:val>
        </c:ser>
        <c:ser>
          <c:idx val="1"/>
          <c:order val="1"/>
          <c:tx>
            <c:strRef>
              <c:f>TopNonDomainFamilies!$D$1</c:f>
              <c:strCache>
                <c:ptCount val="1"/>
                <c:pt idx="0">
                  <c:v>4Q10</c:v>
                </c:pt>
              </c:strCache>
            </c:strRef>
          </c:tx>
          <c:spPr>
            <a:solidFill>
              <a:srgbClr val="BC3A38"/>
            </a:solidFill>
            <a:effectLst/>
          </c:spPr>
          <c:invertIfNegative val="0"/>
          <c:cat>
            <c:multiLvlStrRef>
              <c:f>TopNonDomainFamilies!$A$2:$B$11</c:f>
              <c:multiLvlStrCache>
                <c:ptCount val="10"/>
                <c:lvl>
                  <c:pt idx="0">
                    <c:v>Win32/OpenCandy</c:v>
                  </c:pt>
                  <c:pt idx="1">
                    <c:v>JS/Pornpop</c:v>
                  </c:pt>
                  <c:pt idx="2">
                    <c:v>Win32/Hotbar</c:v>
                  </c:pt>
                  <c:pt idx="3">
                    <c:v>Win32/ClickPotato</c:v>
                  </c:pt>
                  <c:pt idx="4">
                    <c:v>Win32/ShopperReports</c:v>
                  </c:pt>
                  <c:pt idx="5">
                    <c:v>Win32/Autorun</c:v>
                  </c:pt>
                  <c:pt idx="6">
                    <c:v>Win32/Rimecud</c:v>
                  </c:pt>
                  <c:pt idx="7">
                    <c:v>Win32/Zwangi</c:v>
                  </c:pt>
                  <c:pt idx="8">
                    <c:v>Win32/Keygen</c:v>
                  </c:pt>
                  <c:pt idx="9">
                    <c:v>Win32/Obfuscator</c:v>
                  </c:pt>
                </c:lvl>
                <c:lvl>
                  <c:pt idx="0">
                    <c:v>Adware</c:v>
                  </c:pt>
                  <c:pt idx="5">
                    <c:v>Worms</c:v>
                  </c:pt>
                  <c:pt idx="7">
                    <c:v>Misc. Potentially Unwanted Software</c:v>
                  </c:pt>
                  <c:pt idx="9">
                    <c:v>Misc. Trojans</c:v>
                  </c:pt>
                </c:lvl>
              </c:multiLvlStrCache>
            </c:multiLvlStrRef>
          </c:cat>
          <c:val>
            <c:numRef>
              <c:f>TopNonDomainFamilies!$D$2:$D$11</c:f>
              <c:numCache>
                <c:formatCode>0.0%</c:formatCode>
                <c:ptCount val="10"/>
                <c:pt idx="1">
                  <c:v>0.104</c:v>
                </c:pt>
                <c:pt idx="2">
                  <c:v>4.5999999999999999E-2</c:v>
                </c:pt>
                <c:pt idx="3">
                  <c:v>5.8999999999999997E-2</c:v>
                </c:pt>
                <c:pt idx="5">
                  <c:v>8.6999999999999994E-2</c:v>
                </c:pt>
                <c:pt idx="6">
                  <c:v>0.05</c:v>
                </c:pt>
                <c:pt idx="7">
                  <c:v>6.4000000000000001E-2</c:v>
                </c:pt>
                <c:pt idx="8">
                  <c:v>3.9E-2</c:v>
                </c:pt>
                <c:pt idx="9">
                  <c:v>2.9000000000000001E-2</c:v>
                </c:pt>
              </c:numCache>
            </c:numRef>
          </c:val>
        </c:ser>
        <c:ser>
          <c:idx val="2"/>
          <c:order val="2"/>
          <c:tx>
            <c:strRef>
              <c:f>TopNonDomainFamilies!$E$1</c:f>
              <c:strCache>
                <c:ptCount val="1"/>
                <c:pt idx="0">
                  <c:v>1Q11</c:v>
                </c:pt>
              </c:strCache>
            </c:strRef>
          </c:tx>
          <c:spPr>
            <a:solidFill>
              <a:srgbClr val="41A04E"/>
            </a:solidFill>
            <a:effectLst/>
          </c:spPr>
          <c:invertIfNegative val="0"/>
          <c:cat>
            <c:multiLvlStrRef>
              <c:f>TopNonDomainFamilies!$A$2:$B$11</c:f>
              <c:multiLvlStrCache>
                <c:ptCount val="10"/>
                <c:lvl>
                  <c:pt idx="0">
                    <c:v>Win32/OpenCandy</c:v>
                  </c:pt>
                  <c:pt idx="1">
                    <c:v>JS/Pornpop</c:v>
                  </c:pt>
                  <c:pt idx="2">
                    <c:v>Win32/Hotbar</c:v>
                  </c:pt>
                  <c:pt idx="3">
                    <c:v>Win32/ClickPotato</c:v>
                  </c:pt>
                  <c:pt idx="4">
                    <c:v>Win32/ShopperReports</c:v>
                  </c:pt>
                  <c:pt idx="5">
                    <c:v>Win32/Autorun</c:v>
                  </c:pt>
                  <c:pt idx="6">
                    <c:v>Win32/Rimecud</c:v>
                  </c:pt>
                  <c:pt idx="7">
                    <c:v>Win32/Zwangi</c:v>
                  </c:pt>
                  <c:pt idx="8">
                    <c:v>Win32/Keygen</c:v>
                  </c:pt>
                  <c:pt idx="9">
                    <c:v>Win32/Obfuscator</c:v>
                  </c:pt>
                </c:lvl>
                <c:lvl>
                  <c:pt idx="0">
                    <c:v>Adware</c:v>
                  </c:pt>
                  <c:pt idx="5">
                    <c:v>Worms</c:v>
                  </c:pt>
                  <c:pt idx="7">
                    <c:v>Misc. Potentially Unwanted Software</c:v>
                  </c:pt>
                  <c:pt idx="9">
                    <c:v>Misc. Trojans</c:v>
                  </c:pt>
                </c:lvl>
              </c:multiLvlStrCache>
            </c:multiLvlStrRef>
          </c:cat>
          <c:val>
            <c:numRef>
              <c:f>TopNonDomainFamilies!$E$2:$E$11</c:f>
              <c:numCache>
                <c:formatCode>0.0%</c:formatCode>
                <c:ptCount val="10"/>
                <c:pt idx="0">
                  <c:v>0.153</c:v>
                </c:pt>
                <c:pt idx="1">
                  <c:v>0.106</c:v>
                </c:pt>
                <c:pt idx="2">
                  <c:v>6.9000000000000006E-2</c:v>
                </c:pt>
                <c:pt idx="3">
                  <c:v>0.107</c:v>
                </c:pt>
                <c:pt idx="4">
                  <c:v>7.6999999999999999E-2</c:v>
                </c:pt>
                <c:pt idx="5">
                  <c:v>0.08</c:v>
                </c:pt>
                <c:pt idx="6">
                  <c:v>4.4999999999999998E-2</c:v>
                </c:pt>
                <c:pt idx="7">
                  <c:v>6.4000000000000001E-2</c:v>
                </c:pt>
                <c:pt idx="8">
                  <c:v>5.0999999999999997E-2</c:v>
                </c:pt>
                <c:pt idx="9">
                  <c:v>3.2000000000000001E-2</c:v>
                </c:pt>
              </c:numCache>
            </c:numRef>
          </c:val>
        </c:ser>
        <c:ser>
          <c:idx val="3"/>
          <c:order val="3"/>
          <c:tx>
            <c:strRef>
              <c:f>TopNonDomainFamilies!$F$1</c:f>
              <c:strCache>
                <c:ptCount val="1"/>
                <c:pt idx="0">
                  <c:v>2Q11</c:v>
                </c:pt>
              </c:strCache>
            </c:strRef>
          </c:tx>
          <c:spPr>
            <a:solidFill>
              <a:srgbClr val="664E2D"/>
            </a:solidFill>
            <a:effectLst/>
          </c:spPr>
          <c:invertIfNegative val="0"/>
          <c:cat>
            <c:multiLvlStrRef>
              <c:f>TopNonDomainFamilies!$A$2:$B$11</c:f>
              <c:multiLvlStrCache>
                <c:ptCount val="10"/>
                <c:lvl>
                  <c:pt idx="0">
                    <c:v>Win32/OpenCandy</c:v>
                  </c:pt>
                  <c:pt idx="1">
                    <c:v>JS/Pornpop</c:v>
                  </c:pt>
                  <c:pt idx="2">
                    <c:v>Win32/Hotbar</c:v>
                  </c:pt>
                  <c:pt idx="3">
                    <c:v>Win32/ClickPotato</c:v>
                  </c:pt>
                  <c:pt idx="4">
                    <c:v>Win32/ShopperReports</c:v>
                  </c:pt>
                  <c:pt idx="5">
                    <c:v>Win32/Autorun</c:v>
                  </c:pt>
                  <c:pt idx="6">
                    <c:v>Win32/Rimecud</c:v>
                  </c:pt>
                  <c:pt idx="7">
                    <c:v>Win32/Zwangi</c:v>
                  </c:pt>
                  <c:pt idx="8">
                    <c:v>Win32/Keygen</c:v>
                  </c:pt>
                  <c:pt idx="9">
                    <c:v>Win32/Obfuscator</c:v>
                  </c:pt>
                </c:lvl>
                <c:lvl>
                  <c:pt idx="0">
                    <c:v>Adware</c:v>
                  </c:pt>
                  <c:pt idx="5">
                    <c:v>Worms</c:v>
                  </c:pt>
                  <c:pt idx="7">
                    <c:v>Misc. Potentially Unwanted Software</c:v>
                  </c:pt>
                  <c:pt idx="9">
                    <c:v>Misc. Trojans</c:v>
                  </c:pt>
                </c:lvl>
              </c:multiLvlStrCache>
            </c:multiLvlStrRef>
          </c:cat>
          <c:val>
            <c:numRef>
              <c:f>TopNonDomainFamilies!$F$2:$F$11</c:f>
              <c:numCache>
                <c:formatCode>0.0%</c:formatCode>
                <c:ptCount val="10"/>
                <c:pt idx="0">
                  <c:v>0.08</c:v>
                </c:pt>
                <c:pt idx="1">
                  <c:v>9.6000000000000002E-2</c:v>
                </c:pt>
                <c:pt idx="2">
                  <c:v>9.9000000000000005E-2</c:v>
                </c:pt>
                <c:pt idx="3">
                  <c:v>5.8000000000000003E-2</c:v>
                </c:pt>
                <c:pt idx="4">
                  <c:v>6.5000000000000002E-2</c:v>
                </c:pt>
                <c:pt idx="5">
                  <c:v>7.8E-2</c:v>
                </c:pt>
                <c:pt idx="6">
                  <c:v>3.7999999999999999E-2</c:v>
                </c:pt>
                <c:pt idx="7">
                  <c:v>5.8000000000000003E-2</c:v>
                </c:pt>
                <c:pt idx="8">
                  <c:v>5.8999999999999997E-2</c:v>
                </c:pt>
                <c:pt idx="9">
                  <c:v>4.9000000000000002E-2</c:v>
                </c:pt>
              </c:numCache>
            </c:numRef>
          </c:val>
        </c:ser>
        <c:dLbls>
          <c:showLegendKey val="0"/>
          <c:showVal val="0"/>
          <c:showCatName val="0"/>
          <c:showSerName val="0"/>
          <c:showPercent val="0"/>
          <c:showBubbleSize val="0"/>
        </c:dLbls>
        <c:gapWidth val="150"/>
        <c:axId val="239604096"/>
        <c:axId val="239605632"/>
      </c:barChart>
      <c:catAx>
        <c:axId val="239604096"/>
        <c:scaling>
          <c:orientation val="maxMin"/>
        </c:scaling>
        <c:delete val="0"/>
        <c:axPos val="l"/>
        <c:numFmt formatCode="[$-409]mmm\-yy;@" sourceLinked="1"/>
        <c:majorTickMark val="out"/>
        <c:minorTickMark val="none"/>
        <c:tickLblPos val="nextTo"/>
        <c:spPr>
          <a:ln>
            <a:solidFill>
              <a:sysClr val="windowText" lastClr="000000"/>
            </a:solidFill>
          </a:ln>
        </c:spPr>
        <c:txPr>
          <a:bodyPr/>
          <a:lstStyle/>
          <a:p>
            <a:pPr>
              <a:defRPr sz="1200">
                <a:gradFill>
                  <a:gsLst>
                    <a:gs pos="0">
                      <a:srgbClr val="002060"/>
                    </a:gs>
                    <a:gs pos="86000">
                      <a:srgbClr val="002060"/>
                    </a:gs>
                  </a:gsLst>
                  <a:lin ang="5400000" scaled="0"/>
                </a:gradFill>
                <a:latin typeface="Segoe Condensed"/>
              </a:defRPr>
            </a:pPr>
            <a:endParaRPr lang="en-US"/>
          </a:p>
        </c:txPr>
        <c:crossAx val="239605632"/>
        <c:crosses val="autoZero"/>
        <c:auto val="1"/>
        <c:lblAlgn val="ctr"/>
        <c:lblOffset val="100"/>
        <c:noMultiLvlLbl val="0"/>
      </c:catAx>
      <c:valAx>
        <c:axId val="239605632"/>
        <c:scaling>
          <c:orientation val="minMax"/>
          <c:max val="0.2"/>
        </c:scaling>
        <c:delete val="0"/>
        <c:axPos val="t"/>
        <c:majorGridlines>
          <c:spPr>
            <a:ln>
              <a:noFill/>
            </a:ln>
          </c:spPr>
        </c:majorGridlines>
        <c:numFmt formatCode="0%" sourceLinked="0"/>
        <c:majorTickMark val="out"/>
        <c:minorTickMark val="none"/>
        <c:tickLblPos val="nextTo"/>
        <c:spPr>
          <a:ln>
            <a:solidFill>
              <a:sysClr val="windowText" lastClr="000000"/>
            </a:solidFill>
          </a:ln>
        </c:spPr>
        <c:txPr>
          <a:bodyPr/>
          <a:lstStyle/>
          <a:p>
            <a:pPr>
              <a:defRPr sz="900">
                <a:gradFill>
                  <a:gsLst>
                    <a:gs pos="0">
                      <a:srgbClr val="002060"/>
                    </a:gs>
                    <a:gs pos="86000">
                      <a:srgbClr val="002060"/>
                    </a:gs>
                  </a:gsLst>
                  <a:lin ang="5400000" scaled="0"/>
                </a:gradFill>
                <a:latin typeface="Segoe Condensed"/>
              </a:defRPr>
            </a:pPr>
            <a:endParaRPr lang="en-US"/>
          </a:p>
        </c:txPr>
        <c:crossAx val="239604096"/>
        <c:crosses val="autoZero"/>
        <c:crossBetween val="between"/>
        <c:majorUnit val="2.0000000000000004E-2"/>
      </c:valAx>
    </c:plotArea>
    <c:plotVisOnly val="1"/>
    <c:dispBlanksAs val="gap"/>
    <c:showDLblsOverMax val="0"/>
  </c:chart>
  <c:spPr>
    <a:ln>
      <a:noFill/>
    </a:ln>
    <a:scene3d>
      <a:camera prst="orthographicFront"/>
      <a:lightRig rig="threePt" dir="t"/>
    </a:scene3d>
    <a:sp3d/>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44942409165928632"/>
          <c:y val="6.6667476667010589E-2"/>
          <c:w val="0.44487893109460802"/>
          <c:h val="0.83852363149897069"/>
        </c:manualLayout>
      </c:layout>
      <c:barChart>
        <c:barDir val="bar"/>
        <c:grouping val="clustered"/>
        <c:varyColors val="0"/>
        <c:ser>
          <c:idx val="0"/>
          <c:order val="0"/>
          <c:tx>
            <c:strRef>
              <c:f>TopDomainFamilies!$C$1</c:f>
              <c:strCache>
                <c:ptCount val="1"/>
                <c:pt idx="0">
                  <c:v>2Q11</c:v>
                </c:pt>
              </c:strCache>
            </c:strRef>
          </c:tx>
          <c:spPr>
            <a:solidFill>
              <a:srgbClr val="3D72B2"/>
            </a:solidFill>
          </c:spPr>
          <c:invertIfNegative val="0"/>
          <c:cat>
            <c:multiLvlStrRef>
              <c:f>TopDomainFamilies!$A$2:$B$11</c:f>
              <c:multiLvlStrCache>
                <c:ptCount val="10"/>
                <c:lvl>
                  <c:pt idx="0">
                    <c:v>Win32/OpenCandy</c:v>
                  </c:pt>
                  <c:pt idx="1">
                    <c:v>JS/Pornpop</c:v>
                  </c:pt>
                  <c:pt idx="2">
                    <c:v>Win32/Conficker</c:v>
                  </c:pt>
                  <c:pt idx="3">
                    <c:v>Win32/Autorun</c:v>
                  </c:pt>
                  <c:pt idx="4">
                    <c:v>Win32/Rimecud</c:v>
                  </c:pt>
                  <c:pt idx="5">
                    <c:v>Win32/RealVNC</c:v>
                  </c:pt>
                  <c:pt idx="6">
                    <c:v>Win32/Keygen</c:v>
                  </c:pt>
                  <c:pt idx="7">
                    <c:v>Win32/Obfuscator</c:v>
                  </c:pt>
                  <c:pt idx="8">
                    <c:v>Java/CVE-2010-0840</c:v>
                  </c:pt>
                  <c:pt idx="9">
                    <c:v>Win32/Sality</c:v>
                  </c:pt>
                </c:lvl>
                <c:lvl>
                  <c:pt idx="0">
                    <c:v>Adware</c:v>
                  </c:pt>
                  <c:pt idx="2">
                    <c:v>Worms</c:v>
                  </c:pt>
                  <c:pt idx="5">
                    <c:v>Misc. Potentially Unwanted Software</c:v>
                  </c:pt>
                  <c:pt idx="7">
                    <c:v>Misc. Trojans</c:v>
                  </c:pt>
                  <c:pt idx="8">
                    <c:v>Exploits</c:v>
                  </c:pt>
                  <c:pt idx="9">
                    <c:v>Viruses</c:v>
                  </c:pt>
                </c:lvl>
              </c:multiLvlStrCache>
            </c:multiLvlStrRef>
          </c:cat>
          <c:val>
            <c:numRef>
              <c:f>TopDomainFamilies!$C$2:$C$11</c:f>
              <c:numCache>
                <c:formatCode>0.0%</c:formatCode>
                <c:ptCount val="10"/>
                <c:pt idx="0">
                  <c:v>4.9000000000000002E-2</c:v>
                </c:pt>
                <c:pt idx="1">
                  <c:v>3.9E-2</c:v>
                </c:pt>
                <c:pt idx="2">
                  <c:v>0.158</c:v>
                </c:pt>
                <c:pt idx="3">
                  <c:v>0.111</c:v>
                </c:pt>
                <c:pt idx="4">
                  <c:v>5.8000000000000003E-2</c:v>
                </c:pt>
                <c:pt idx="5">
                  <c:v>4.3999999999999997E-2</c:v>
                </c:pt>
                <c:pt idx="6">
                  <c:v>3.5000000000000003E-2</c:v>
                </c:pt>
                <c:pt idx="7">
                  <c:v>4.3999999999999997E-2</c:v>
                </c:pt>
                <c:pt idx="8">
                  <c:v>3.1E-2</c:v>
                </c:pt>
                <c:pt idx="9">
                  <c:v>2.8000000000000001E-2</c:v>
                </c:pt>
              </c:numCache>
            </c:numRef>
          </c:val>
        </c:ser>
        <c:ser>
          <c:idx val="1"/>
          <c:order val="1"/>
          <c:tx>
            <c:strRef>
              <c:f>TopDomainFamilies!$D$1</c:f>
              <c:strCache>
                <c:ptCount val="1"/>
                <c:pt idx="0">
                  <c:v>1Q11</c:v>
                </c:pt>
              </c:strCache>
            </c:strRef>
          </c:tx>
          <c:spPr>
            <a:solidFill>
              <a:srgbClr val="BC3A38"/>
            </a:solidFill>
          </c:spPr>
          <c:invertIfNegative val="0"/>
          <c:cat>
            <c:multiLvlStrRef>
              <c:f>TopDomainFamilies!$A$2:$B$11</c:f>
              <c:multiLvlStrCache>
                <c:ptCount val="10"/>
                <c:lvl>
                  <c:pt idx="0">
                    <c:v>Win32/OpenCandy</c:v>
                  </c:pt>
                  <c:pt idx="1">
                    <c:v>JS/Pornpop</c:v>
                  </c:pt>
                  <c:pt idx="2">
                    <c:v>Win32/Conficker</c:v>
                  </c:pt>
                  <c:pt idx="3">
                    <c:v>Win32/Autorun</c:v>
                  </c:pt>
                  <c:pt idx="4">
                    <c:v>Win32/Rimecud</c:v>
                  </c:pt>
                  <c:pt idx="5">
                    <c:v>Win32/RealVNC</c:v>
                  </c:pt>
                  <c:pt idx="6">
                    <c:v>Win32/Keygen</c:v>
                  </c:pt>
                  <c:pt idx="7">
                    <c:v>Win32/Obfuscator</c:v>
                  </c:pt>
                  <c:pt idx="8">
                    <c:v>Java/CVE-2010-0840</c:v>
                  </c:pt>
                  <c:pt idx="9">
                    <c:v>Win32/Sality</c:v>
                  </c:pt>
                </c:lvl>
                <c:lvl>
                  <c:pt idx="0">
                    <c:v>Adware</c:v>
                  </c:pt>
                  <c:pt idx="2">
                    <c:v>Worms</c:v>
                  </c:pt>
                  <c:pt idx="5">
                    <c:v>Misc. Potentially Unwanted Software</c:v>
                  </c:pt>
                  <c:pt idx="7">
                    <c:v>Misc. Trojans</c:v>
                  </c:pt>
                  <c:pt idx="8">
                    <c:v>Exploits</c:v>
                  </c:pt>
                  <c:pt idx="9">
                    <c:v>Viruses</c:v>
                  </c:pt>
                </c:lvl>
              </c:multiLvlStrCache>
            </c:multiLvlStrRef>
          </c:cat>
          <c:val>
            <c:numRef>
              <c:f>TopDomainFamilies!$D$2:$D$11</c:f>
              <c:numCache>
                <c:formatCode>0.0%</c:formatCode>
                <c:ptCount val="10"/>
                <c:pt idx="0">
                  <c:v>8.5000000000000006E-2</c:v>
                </c:pt>
                <c:pt idx="1">
                  <c:v>4.3999999999999997E-2</c:v>
                </c:pt>
                <c:pt idx="2">
                  <c:v>0.17799999999999999</c:v>
                </c:pt>
                <c:pt idx="3">
                  <c:v>0.11700000000000001</c:v>
                </c:pt>
                <c:pt idx="4">
                  <c:v>8.1000000000000003E-2</c:v>
                </c:pt>
                <c:pt idx="5">
                  <c:v>4.4999999999999998E-2</c:v>
                </c:pt>
                <c:pt idx="6">
                  <c:v>2.9000000000000001E-2</c:v>
                </c:pt>
                <c:pt idx="7">
                  <c:v>3.4000000000000002E-2</c:v>
                </c:pt>
                <c:pt idx="8">
                  <c:v>3.3000000000000002E-2</c:v>
                </c:pt>
                <c:pt idx="9">
                  <c:v>2.7E-2</c:v>
                </c:pt>
              </c:numCache>
            </c:numRef>
          </c:val>
        </c:ser>
        <c:ser>
          <c:idx val="2"/>
          <c:order val="2"/>
          <c:tx>
            <c:strRef>
              <c:f>TopDomainFamilies!$E$1</c:f>
              <c:strCache>
                <c:ptCount val="1"/>
                <c:pt idx="0">
                  <c:v>4Q10</c:v>
                </c:pt>
              </c:strCache>
            </c:strRef>
          </c:tx>
          <c:spPr>
            <a:solidFill>
              <a:srgbClr val="41A04E"/>
            </a:solidFill>
          </c:spPr>
          <c:invertIfNegative val="0"/>
          <c:cat>
            <c:multiLvlStrRef>
              <c:f>TopDomainFamilies!$A$2:$B$11</c:f>
              <c:multiLvlStrCache>
                <c:ptCount val="10"/>
                <c:lvl>
                  <c:pt idx="0">
                    <c:v>Win32/OpenCandy</c:v>
                  </c:pt>
                  <c:pt idx="1">
                    <c:v>JS/Pornpop</c:v>
                  </c:pt>
                  <c:pt idx="2">
                    <c:v>Win32/Conficker</c:v>
                  </c:pt>
                  <c:pt idx="3">
                    <c:v>Win32/Autorun</c:v>
                  </c:pt>
                  <c:pt idx="4">
                    <c:v>Win32/Rimecud</c:v>
                  </c:pt>
                  <c:pt idx="5">
                    <c:v>Win32/RealVNC</c:v>
                  </c:pt>
                  <c:pt idx="6">
                    <c:v>Win32/Keygen</c:v>
                  </c:pt>
                  <c:pt idx="7">
                    <c:v>Win32/Obfuscator</c:v>
                  </c:pt>
                  <c:pt idx="8">
                    <c:v>Java/CVE-2010-0840</c:v>
                  </c:pt>
                  <c:pt idx="9">
                    <c:v>Win32/Sality</c:v>
                  </c:pt>
                </c:lvl>
                <c:lvl>
                  <c:pt idx="0">
                    <c:v>Adware</c:v>
                  </c:pt>
                  <c:pt idx="2">
                    <c:v>Worms</c:v>
                  </c:pt>
                  <c:pt idx="5">
                    <c:v>Misc. Potentially Unwanted Software</c:v>
                  </c:pt>
                  <c:pt idx="7">
                    <c:v>Misc. Trojans</c:v>
                  </c:pt>
                  <c:pt idx="8">
                    <c:v>Exploits</c:v>
                  </c:pt>
                  <c:pt idx="9">
                    <c:v>Viruses</c:v>
                  </c:pt>
                </c:lvl>
              </c:multiLvlStrCache>
            </c:multiLvlStrRef>
          </c:cat>
          <c:val>
            <c:numRef>
              <c:f>TopDomainFamilies!$E$2:$E$11</c:f>
              <c:numCache>
                <c:formatCode>0.0%</c:formatCode>
                <c:ptCount val="10"/>
                <c:pt idx="1">
                  <c:v>4.4999999999999998E-2</c:v>
                </c:pt>
                <c:pt idx="2">
                  <c:v>0.189</c:v>
                </c:pt>
                <c:pt idx="3">
                  <c:v>0.1</c:v>
                </c:pt>
                <c:pt idx="4">
                  <c:v>8.3000000000000004E-2</c:v>
                </c:pt>
                <c:pt idx="5">
                  <c:v>4.2999999999999997E-2</c:v>
                </c:pt>
                <c:pt idx="6">
                  <c:v>2.1999999999999999E-2</c:v>
                </c:pt>
                <c:pt idx="7">
                  <c:v>1.4E-2</c:v>
                </c:pt>
                <c:pt idx="9">
                  <c:v>2.7E-2</c:v>
                </c:pt>
              </c:numCache>
            </c:numRef>
          </c:val>
        </c:ser>
        <c:ser>
          <c:idx val="3"/>
          <c:order val="3"/>
          <c:tx>
            <c:strRef>
              <c:f>TopDomainFamilies!$F$1</c:f>
              <c:strCache>
                <c:ptCount val="1"/>
                <c:pt idx="0">
                  <c:v>3Q10</c:v>
                </c:pt>
              </c:strCache>
            </c:strRef>
          </c:tx>
          <c:spPr>
            <a:solidFill>
              <a:srgbClr val="664E2D"/>
            </a:solidFill>
          </c:spPr>
          <c:invertIfNegative val="0"/>
          <c:cat>
            <c:multiLvlStrRef>
              <c:f>TopDomainFamilies!$A$2:$B$11</c:f>
              <c:multiLvlStrCache>
                <c:ptCount val="10"/>
                <c:lvl>
                  <c:pt idx="0">
                    <c:v>Win32/OpenCandy</c:v>
                  </c:pt>
                  <c:pt idx="1">
                    <c:v>JS/Pornpop</c:v>
                  </c:pt>
                  <c:pt idx="2">
                    <c:v>Win32/Conficker</c:v>
                  </c:pt>
                  <c:pt idx="3">
                    <c:v>Win32/Autorun</c:v>
                  </c:pt>
                  <c:pt idx="4">
                    <c:v>Win32/Rimecud</c:v>
                  </c:pt>
                  <c:pt idx="5">
                    <c:v>Win32/RealVNC</c:v>
                  </c:pt>
                  <c:pt idx="6">
                    <c:v>Win32/Keygen</c:v>
                  </c:pt>
                  <c:pt idx="7">
                    <c:v>Win32/Obfuscator</c:v>
                  </c:pt>
                  <c:pt idx="8">
                    <c:v>Java/CVE-2010-0840</c:v>
                  </c:pt>
                  <c:pt idx="9">
                    <c:v>Win32/Sality</c:v>
                  </c:pt>
                </c:lvl>
                <c:lvl>
                  <c:pt idx="0">
                    <c:v>Adware</c:v>
                  </c:pt>
                  <c:pt idx="2">
                    <c:v>Worms</c:v>
                  </c:pt>
                  <c:pt idx="5">
                    <c:v>Misc. Potentially Unwanted Software</c:v>
                  </c:pt>
                  <c:pt idx="7">
                    <c:v>Misc. Trojans</c:v>
                  </c:pt>
                  <c:pt idx="8">
                    <c:v>Exploits</c:v>
                  </c:pt>
                  <c:pt idx="9">
                    <c:v>Viruses</c:v>
                  </c:pt>
                </c:lvl>
              </c:multiLvlStrCache>
            </c:multiLvlStrRef>
          </c:cat>
          <c:val>
            <c:numRef>
              <c:f>TopDomainFamilies!$F$2:$F$11</c:f>
              <c:numCache>
                <c:formatCode>0.0%</c:formatCode>
                <c:ptCount val="10"/>
                <c:pt idx="1">
                  <c:v>3.4000000000000002E-2</c:v>
                </c:pt>
                <c:pt idx="2">
                  <c:v>0.19600000000000001</c:v>
                </c:pt>
                <c:pt idx="3">
                  <c:v>0.1</c:v>
                </c:pt>
                <c:pt idx="4">
                  <c:v>0.08</c:v>
                </c:pt>
                <c:pt idx="5">
                  <c:v>4.9000000000000002E-2</c:v>
                </c:pt>
                <c:pt idx="6">
                  <c:v>1.4999999999999999E-2</c:v>
                </c:pt>
                <c:pt idx="7">
                  <c:v>1.9E-2</c:v>
                </c:pt>
                <c:pt idx="9">
                  <c:v>2.5000000000000001E-2</c:v>
                </c:pt>
              </c:numCache>
            </c:numRef>
          </c:val>
        </c:ser>
        <c:dLbls>
          <c:showLegendKey val="0"/>
          <c:showVal val="0"/>
          <c:showCatName val="0"/>
          <c:showSerName val="0"/>
          <c:showPercent val="0"/>
          <c:showBubbleSize val="0"/>
        </c:dLbls>
        <c:gapWidth val="150"/>
        <c:axId val="239636864"/>
        <c:axId val="239638400"/>
      </c:barChart>
      <c:catAx>
        <c:axId val="239636864"/>
        <c:scaling>
          <c:orientation val="maxMin"/>
        </c:scaling>
        <c:delete val="0"/>
        <c:axPos val="l"/>
        <c:majorTickMark val="out"/>
        <c:minorTickMark val="none"/>
        <c:tickLblPos val="nextTo"/>
        <c:spPr>
          <a:ln>
            <a:solidFill>
              <a:sysClr val="windowText" lastClr="000000"/>
            </a:solidFill>
          </a:ln>
        </c:spPr>
        <c:txPr>
          <a:bodyPr/>
          <a:lstStyle/>
          <a:p>
            <a:pPr>
              <a:defRPr>
                <a:gradFill>
                  <a:gsLst>
                    <a:gs pos="0">
                      <a:srgbClr val="002060"/>
                    </a:gs>
                    <a:gs pos="86000">
                      <a:srgbClr val="002060"/>
                    </a:gs>
                  </a:gsLst>
                  <a:lin ang="5400000" scaled="0"/>
                </a:gradFill>
              </a:defRPr>
            </a:pPr>
            <a:endParaRPr lang="en-US"/>
          </a:p>
        </c:txPr>
        <c:crossAx val="239638400"/>
        <c:crosses val="autoZero"/>
        <c:auto val="1"/>
        <c:lblAlgn val="ctr"/>
        <c:lblOffset val="100"/>
        <c:noMultiLvlLbl val="0"/>
      </c:catAx>
      <c:valAx>
        <c:axId val="239638400"/>
        <c:scaling>
          <c:orientation val="minMax"/>
          <c:max val="0.2"/>
        </c:scaling>
        <c:delete val="0"/>
        <c:axPos val="t"/>
        <c:numFmt formatCode="0%" sourceLinked="0"/>
        <c:majorTickMark val="out"/>
        <c:minorTickMark val="none"/>
        <c:tickLblPos val="nextTo"/>
        <c:spPr>
          <a:ln>
            <a:solidFill>
              <a:sysClr val="windowText" lastClr="000000"/>
            </a:solidFill>
          </a:ln>
        </c:spPr>
        <c:txPr>
          <a:bodyPr/>
          <a:lstStyle/>
          <a:p>
            <a:pPr>
              <a:defRPr sz="900">
                <a:gradFill>
                  <a:gsLst>
                    <a:gs pos="0">
                      <a:srgbClr val="002060"/>
                    </a:gs>
                    <a:gs pos="86000">
                      <a:srgbClr val="002060"/>
                    </a:gs>
                  </a:gsLst>
                  <a:lin ang="5400000" scaled="0"/>
                </a:gradFill>
              </a:defRPr>
            </a:pPr>
            <a:endParaRPr lang="en-US"/>
          </a:p>
        </c:txPr>
        <c:crossAx val="239636864"/>
        <c:crosses val="autoZero"/>
        <c:crossBetween val="between"/>
        <c:majorUnit val="2.0000000000000004E-2"/>
      </c:valAx>
    </c:plotArea>
    <c:legend>
      <c:legendPos val="r"/>
      <c:layout>
        <c:manualLayout>
          <c:xMode val="edge"/>
          <c:yMode val="edge"/>
          <c:x val="0.74280362280132317"/>
          <c:y val="0.55722450889403463"/>
          <c:w val="0.11891653058260239"/>
          <c:h val="0.22263749125100038"/>
        </c:manualLayout>
      </c:layout>
      <c:overlay val="0"/>
      <c:txPr>
        <a:bodyPr/>
        <a:lstStyle/>
        <a:p>
          <a:pPr>
            <a:defRPr>
              <a:gradFill>
                <a:gsLst>
                  <a:gs pos="0">
                    <a:srgbClr val="002060"/>
                  </a:gs>
                  <a:gs pos="86000">
                    <a:srgbClr val="002060"/>
                  </a:gs>
                </a:gsLst>
                <a:lin ang="5400000" scaled="0"/>
              </a:gradFill>
            </a:defRPr>
          </a:pPr>
          <a:endParaRPr lang="en-US"/>
        </a:p>
      </c:txPr>
    </c:legend>
    <c:plotVisOnly val="1"/>
    <c:dispBlanksAs val="gap"/>
    <c:showDLblsOverMax val="0"/>
  </c:chart>
  <c:spPr>
    <a:ln>
      <a:noFill/>
    </a:ln>
  </c:spPr>
  <c:txPr>
    <a:bodyPr/>
    <a:lstStyle/>
    <a:p>
      <a:pPr>
        <a:defRPr sz="1200">
          <a:solidFill>
            <a:srgbClr val="808080"/>
          </a:solidFill>
          <a:latin typeface="Segoe Condensed" pitchFamily="34" charset="0"/>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930800243625929"/>
          <c:y val="0.12187105613186548"/>
          <c:w val="0.72886113669121666"/>
          <c:h val="0.70006362376842401"/>
        </c:manualLayout>
      </c:layout>
      <c:lineChart>
        <c:grouping val="standard"/>
        <c:varyColors val="0"/>
        <c:ser>
          <c:idx val="0"/>
          <c:order val="0"/>
          <c:tx>
            <c:strRef>
              <c:f>Sheet1!$B$1</c:f>
              <c:strCache>
                <c:ptCount val="1"/>
                <c:pt idx="0">
                  <c:v>Conficker</c:v>
                </c:pt>
              </c:strCache>
            </c:strRef>
          </c:tx>
          <c:spPr>
            <a:ln w="44450"/>
          </c:spPr>
          <c:marker>
            <c:symbol val="circle"/>
            <c:size val="7"/>
            <c:spPr>
              <a:ln w="44450"/>
            </c:spPr>
          </c:marker>
          <c:cat>
            <c:strRef>
              <c:f>Sheet1!$A$2:$A$13</c:f>
              <c:strCache>
                <c:ptCount val="12"/>
                <c:pt idx="0">
                  <c:v>1Q09</c:v>
                </c:pt>
                <c:pt idx="1">
                  <c:v>2Q09</c:v>
                </c:pt>
                <c:pt idx="2">
                  <c:v>3Q09</c:v>
                </c:pt>
                <c:pt idx="3">
                  <c:v>4Q09</c:v>
                </c:pt>
                <c:pt idx="4">
                  <c:v>1Q10</c:v>
                </c:pt>
                <c:pt idx="5">
                  <c:v>2Q10</c:v>
                </c:pt>
                <c:pt idx="6">
                  <c:v>3Q10</c:v>
                </c:pt>
                <c:pt idx="7">
                  <c:v>4Q10</c:v>
                </c:pt>
                <c:pt idx="8">
                  <c:v>1Q11</c:v>
                </c:pt>
                <c:pt idx="9">
                  <c:v>2Q11</c:v>
                </c:pt>
                <c:pt idx="10">
                  <c:v>3Q11</c:v>
                </c:pt>
                <c:pt idx="11">
                  <c:v>4Q11</c:v>
                </c:pt>
              </c:strCache>
            </c:strRef>
          </c:cat>
          <c:val>
            <c:numRef>
              <c:f>Sheet1!$B$2:$B$13</c:f>
              <c:numCache>
                <c:formatCode>0</c:formatCode>
                <c:ptCount val="12"/>
                <c:pt idx="0">
                  <c:v>523469</c:v>
                </c:pt>
                <c:pt idx="1">
                  <c:v>748721</c:v>
                </c:pt>
                <c:pt idx="2">
                  <c:v>842944</c:v>
                </c:pt>
                <c:pt idx="3">
                  <c:v>1211658</c:v>
                </c:pt>
                <c:pt idx="4">
                  <c:v>1496877</c:v>
                </c:pt>
                <c:pt idx="5">
                  <c:v>1663349</c:v>
                </c:pt>
                <c:pt idx="6">
                  <c:v>1648481</c:v>
                </c:pt>
                <c:pt idx="7">
                  <c:v>1636201</c:v>
                </c:pt>
                <c:pt idx="8">
                  <c:v>1859498</c:v>
                </c:pt>
                <c:pt idx="9">
                  <c:v>1790035</c:v>
                </c:pt>
                <c:pt idx="10">
                  <c:v>1614368</c:v>
                </c:pt>
                <c:pt idx="11">
                  <c:v>1704736</c:v>
                </c:pt>
              </c:numCache>
            </c:numRef>
          </c:val>
          <c:smooth val="0"/>
        </c:ser>
        <c:dLbls>
          <c:showLegendKey val="0"/>
          <c:showVal val="0"/>
          <c:showCatName val="0"/>
          <c:showSerName val="0"/>
          <c:showPercent val="0"/>
          <c:showBubbleSize val="0"/>
        </c:dLbls>
        <c:marker val="1"/>
        <c:smooth val="0"/>
        <c:axId val="140269056"/>
        <c:axId val="140270976"/>
      </c:lineChart>
      <c:catAx>
        <c:axId val="140269056"/>
        <c:scaling>
          <c:orientation val="minMax"/>
        </c:scaling>
        <c:delete val="0"/>
        <c:axPos val="b"/>
        <c:majorTickMark val="out"/>
        <c:minorTickMark val="none"/>
        <c:tickLblPos val="nextTo"/>
        <c:spPr>
          <a:ln>
            <a:noFill/>
          </a:ln>
        </c:spPr>
        <c:txPr>
          <a:bodyPr/>
          <a:lstStyle/>
          <a:p>
            <a:pPr>
              <a:defRPr>
                <a:solidFill>
                  <a:schemeClr val="bg1"/>
                </a:solidFill>
              </a:defRPr>
            </a:pPr>
            <a:endParaRPr lang="en-US"/>
          </a:p>
        </c:txPr>
        <c:crossAx val="140270976"/>
        <c:crosses val="autoZero"/>
        <c:auto val="1"/>
        <c:lblAlgn val="ctr"/>
        <c:lblOffset val="100"/>
        <c:noMultiLvlLbl val="0"/>
      </c:catAx>
      <c:valAx>
        <c:axId val="140270976"/>
        <c:scaling>
          <c:orientation val="minMax"/>
        </c:scaling>
        <c:delete val="0"/>
        <c:axPos val="l"/>
        <c:majorGridlines>
          <c:spPr>
            <a:ln w="25400">
              <a:solidFill>
                <a:schemeClr val="bg1"/>
              </a:solidFill>
            </a:ln>
          </c:spPr>
        </c:majorGridlines>
        <c:numFmt formatCode="#,##0" sourceLinked="0"/>
        <c:majorTickMark val="out"/>
        <c:minorTickMark val="none"/>
        <c:tickLblPos val="nextTo"/>
        <c:spPr>
          <a:ln>
            <a:noFill/>
          </a:ln>
        </c:spPr>
        <c:txPr>
          <a:bodyPr/>
          <a:lstStyle/>
          <a:p>
            <a:pPr>
              <a:defRPr>
                <a:solidFill>
                  <a:schemeClr val="bg1"/>
                </a:solidFill>
              </a:defRPr>
            </a:pPr>
            <a:endParaRPr lang="en-US"/>
          </a:p>
        </c:txPr>
        <c:crossAx val="140269056"/>
        <c:crosses val="autoZero"/>
        <c:crossBetween val="between"/>
      </c:valAx>
      <c:spPr>
        <a:solidFill>
          <a:srgbClr val="E6E6E6"/>
        </a:solidFill>
      </c:spPr>
    </c:plotArea>
    <c:plotVisOnly val="1"/>
    <c:dispBlanksAs val="zero"/>
    <c:showDLblsOverMax val="0"/>
  </c:chart>
  <c:spPr>
    <a:ln>
      <a:noFill/>
    </a:ln>
  </c:spPr>
  <c:txPr>
    <a:bodyPr/>
    <a:lstStyle/>
    <a:p>
      <a:pPr>
        <a:defRPr sz="1000">
          <a:solidFill>
            <a:schemeClr val="tx1">
              <a:lumMod val="75000"/>
              <a:lumOff val="25000"/>
            </a:schemeClr>
          </a:solidFill>
          <a:latin typeface="Segoe" pitchFamily="34" charset="0"/>
        </a:defRPr>
      </a:pPr>
      <a:endParaRPr lang="en-US"/>
    </a:p>
  </c:txPr>
  <c:externalData r:id="rId2">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 Id="rId4" Type="http://schemas.openxmlformats.org/officeDocument/2006/relationships/image" Target="../media/image14.jpg"/></Relationships>
</file>

<file path=ppt/diagrams/_rels/data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 Id="rId4" Type="http://schemas.openxmlformats.org/officeDocument/2006/relationships/image" Target="../media/image14.jpg"/></Relationships>
</file>

<file path=ppt/diagrams/_rels/data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 Id="rId4" Type="http://schemas.openxmlformats.org/officeDocument/2006/relationships/image" Target="../media/image14.jpg"/></Relationships>
</file>

<file path=ppt/diagrams/_rels/data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 Id="rId4" Type="http://schemas.openxmlformats.org/officeDocument/2006/relationships/image" Target="../media/image14.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 Id="rId4" Type="http://schemas.openxmlformats.org/officeDocument/2006/relationships/image" Target="../media/image14.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 Id="rId4" Type="http://schemas.openxmlformats.org/officeDocument/2006/relationships/image" Target="../media/image14.jpg"/></Relationships>
</file>

<file path=ppt/diagrams/_rels/drawing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 Id="rId4" Type="http://schemas.openxmlformats.org/officeDocument/2006/relationships/image" Target="../media/image1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 Id="rId4" Type="http://schemas.openxmlformats.org/officeDocument/2006/relationships/image" Target="../media/image14.jp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EF9E8A-E06A-4379-B998-918A775FDFE4}" type="doc">
      <dgm:prSet loTypeId="urn:microsoft.com/office/officeart/2005/8/layout/hList7" loCatId="process" qsTypeId="urn:microsoft.com/office/officeart/2005/8/quickstyle/simple1" qsCatId="simple" csTypeId="urn:microsoft.com/office/officeart/2005/8/colors/colorful3" csCatId="colorful" phldr="1"/>
      <dgm:spPr/>
    </dgm:pt>
    <dgm:pt modelId="{CF16D288-52E4-4B93-8D6A-63E023D99AE9}">
      <dgm:prSet phldrT="[Text]"/>
      <dgm:spPr/>
      <dgm:t>
        <a:bodyPr/>
        <a:lstStyle/>
        <a:p>
          <a:r>
            <a:rPr lang="en-US" dirty="0" smtClean="0"/>
            <a:t>Getting started</a:t>
          </a:r>
          <a:endParaRPr lang="en-US" dirty="0"/>
        </a:p>
      </dgm:t>
    </dgm:pt>
    <dgm:pt modelId="{D41C5892-9C3E-4AF5-9DCC-98AFC0A94CE7}" type="parTrans" cxnId="{2211F9E0-CBF9-47BF-A11E-DF09308E6F39}">
      <dgm:prSet/>
      <dgm:spPr/>
      <dgm:t>
        <a:bodyPr/>
        <a:lstStyle/>
        <a:p>
          <a:endParaRPr lang="en-US"/>
        </a:p>
      </dgm:t>
    </dgm:pt>
    <dgm:pt modelId="{EAB111B3-11DD-4652-ACBD-77C09F98C215}" type="sibTrans" cxnId="{2211F9E0-CBF9-47BF-A11E-DF09308E6F39}">
      <dgm:prSet/>
      <dgm:spPr/>
      <dgm:t>
        <a:bodyPr/>
        <a:lstStyle/>
        <a:p>
          <a:endParaRPr lang="en-US"/>
        </a:p>
      </dgm:t>
    </dgm:pt>
    <dgm:pt modelId="{F29CE84E-9140-40A2-B3C8-4DFCD68CBA28}">
      <dgm:prSet phldrT="[Text]"/>
      <dgm:spPr/>
      <dgm:t>
        <a:bodyPr/>
        <a:lstStyle/>
        <a:p>
          <a:r>
            <a:rPr lang="en-US" dirty="0" smtClean="0"/>
            <a:t>Almost there</a:t>
          </a:r>
          <a:endParaRPr lang="en-US" dirty="0"/>
        </a:p>
      </dgm:t>
    </dgm:pt>
    <dgm:pt modelId="{B113076B-8CD8-4655-9B13-B86413B48026}" type="parTrans" cxnId="{42AD94AE-5D9E-47E7-8755-89B0D4AD001D}">
      <dgm:prSet/>
      <dgm:spPr/>
      <dgm:t>
        <a:bodyPr/>
        <a:lstStyle/>
        <a:p>
          <a:endParaRPr lang="en-US"/>
        </a:p>
      </dgm:t>
    </dgm:pt>
    <dgm:pt modelId="{04681D60-99F5-41E1-AD64-129BE81EDB78}" type="sibTrans" cxnId="{42AD94AE-5D9E-47E7-8755-89B0D4AD001D}">
      <dgm:prSet/>
      <dgm:spPr/>
      <dgm:t>
        <a:bodyPr/>
        <a:lstStyle/>
        <a:p>
          <a:endParaRPr lang="en-US"/>
        </a:p>
      </dgm:t>
    </dgm:pt>
    <dgm:pt modelId="{7AC9BA63-9090-48F2-9265-11B56FB3F6E3}">
      <dgm:prSet phldrT="[Text]"/>
      <dgm:spPr/>
      <dgm:t>
        <a:bodyPr/>
        <a:lstStyle/>
        <a:p>
          <a:r>
            <a:rPr lang="en-US" dirty="0" smtClean="0"/>
            <a:t>Making Progress</a:t>
          </a:r>
          <a:endParaRPr lang="en-US" dirty="0"/>
        </a:p>
      </dgm:t>
    </dgm:pt>
    <dgm:pt modelId="{9BDF7CA2-2D41-4B94-BAC9-2B6CA5CFAD1D}" type="parTrans" cxnId="{4A0613EE-3EA3-4213-B12D-B3D14DBCE878}">
      <dgm:prSet/>
      <dgm:spPr/>
      <dgm:t>
        <a:bodyPr/>
        <a:lstStyle/>
        <a:p>
          <a:endParaRPr lang="en-US"/>
        </a:p>
      </dgm:t>
    </dgm:pt>
    <dgm:pt modelId="{D6BF9CA1-6901-4F34-95BF-F9AE5F407F3F}" type="sibTrans" cxnId="{4A0613EE-3EA3-4213-B12D-B3D14DBCE878}">
      <dgm:prSet/>
      <dgm:spPr/>
      <dgm:t>
        <a:bodyPr/>
        <a:lstStyle/>
        <a:p>
          <a:endParaRPr lang="en-US"/>
        </a:p>
      </dgm:t>
    </dgm:pt>
    <dgm:pt modelId="{BB0D3A31-088D-416A-89AD-3C70C1CA31B0}">
      <dgm:prSet phldrT="[Text]"/>
      <dgm:spPr/>
      <dgm:t>
        <a:bodyPr/>
        <a:lstStyle/>
        <a:p>
          <a:r>
            <a:rPr lang="en-US" dirty="0" smtClean="0"/>
            <a:t>Completed</a:t>
          </a:r>
          <a:endParaRPr lang="en-US" dirty="0"/>
        </a:p>
      </dgm:t>
    </dgm:pt>
    <dgm:pt modelId="{E2F7D436-F26D-4808-8474-8A4445864D88}" type="parTrans" cxnId="{41C36C73-6D2C-4213-A6C8-93EDC0101822}">
      <dgm:prSet/>
      <dgm:spPr/>
      <dgm:t>
        <a:bodyPr/>
        <a:lstStyle/>
        <a:p>
          <a:endParaRPr lang="en-US"/>
        </a:p>
      </dgm:t>
    </dgm:pt>
    <dgm:pt modelId="{DDB8B95B-317B-4B47-95FB-36E42C933DD7}" type="sibTrans" cxnId="{41C36C73-6D2C-4213-A6C8-93EDC0101822}">
      <dgm:prSet/>
      <dgm:spPr/>
      <dgm:t>
        <a:bodyPr/>
        <a:lstStyle/>
        <a:p>
          <a:endParaRPr lang="en-US"/>
        </a:p>
      </dgm:t>
    </dgm:pt>
    <dgm:pt modelId="{95BB0C27-FDF4-45FD-9F16-3C8D6B38C400}" type="pres">
      <dgm:prSet presAssocID="{5CEF9E8A-E06A-4379-B998-918A775FDFE4}" presName="Name0" presStyleCnt="0">
        <dgm:presLayoutVars>
          <dgm:dir/>
          <dgm:resizeHandles val="exact"/>
        </dgm:presLayoutVars>
      </dgm:prSet>
      <dgm:spPr/>
    </dgm:pt>
    <dgm:pt modelId="{5D44DC0E-0CA0-4E37-A4CA-6AEA9F34211D}" type="pres">
      <dgm:prSet presAssocID="{5CEF9E8A-E06A-4379-B998-918A775FDFE4}" presName="fgShape" presStyleLbl="fgShp" presStyleIdx="0" presStyleCnt="1"/>
      <dgm:spPr/>
    </dgm:pt>
    <dgm:pt modelId="{FC5643E2-754C-4B3C-979F-2C0045BB0094}" type="pres">
      <dgm:prSet presAssocID="{5CEF9E8A-E06A-4379-B998-918A775FDFE4}" presName="linComp" presStyleCnt="0"/>
      <dgm:spPr/>
    </dgm:pt>
    <dgm:pt modelId="{EBA55BCC-97D0-4FF0-B480-EE0B72EAE7B8}" type="pres">
      <dgm:prSet presAssocID="{CF16D288-52E4-4B93-8D6A-63E023D99AE9}" presName="compNode" presStyleCnt="0"/>
      <dgm:spPr/>
    </dgm:pt>
    <dgm:pt modelId="{28BD9A70-F7DD-4213-BF0C-EB4BBC90AF27}" type="pres">
      <dgm:prSet presAssocID="{CF16D288-52E4-4B93-8D6A-63E023D99AE9}" presName="bkgdShape" presStyleLbl="node1" presStyleIdx="0" presStyleCnt="4"/>
      <dgm:spPr/>
      <dgm:t>
        <a:bodyPr/>
        <a:lstStyle/>
        <a:p>
          <a:endParaRPr lang="en-US"/>
        </a:p>
      </dgm:t>
    </dgm:pt>
    <dgm:pt modelId="{A1FD6E12-6669-4DDD-9064-32F19C356B0D}" type="pres">
      <dgm:prSet presAssocID="{CF16D288-52E4-4B93-8D6A-63E023D99AE9}" presName="nodeTx" presStyleLbl="node1" presStyleIdx="0" presStyleCnt="4">
        <dgm:presLayoutVars>
          <dgm:bulletEnabled val="1"/>
        </dgm:presLayoutVars>
      </dgm:prSet>
      <dgm:spPr/>
      <dgm:t>
        <a:bodyPr/>
        <a:lstStyle/>
        <a:p>
          <a:endParaRPr lang="en-US"/>
        </a:p>
      </dgm:t>
    </dgm:pt>
    <dgm:pt modelId="{58F11A4E-BE3E-4223-9764-CB859EBB45E2}" type="pres">
      <dgm:prSet presAssocID="{CF16D288-52E4-4B93-8D6A-63E023D99AE9}" presName="invisiNode" presStyleLbl="node1" presStyleIdx="0" presStyleCnt="4"/>
      <dgm:spPr/>
    </dgm:pt>
    <dgm:pt modelId="{CFC232F3-7D11-4C2B-B4A2-9C10D749E0D6}" type="pres">
      <dgm:prSet presAssocID="{CF16D288-52E4-4B93-8D6A-63E023D99AE9}"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7587F89A-F75F-4BD2-AB93-F500ABC9FA62}" type="pres">
      <dgm:prSet presAssocID="{EAB111B3-11DD-4652-ACBD-77C09F98C215}" presName="sibTrans" presStyleLbl="sibTrans2D1" presStyleIdx="0" presStyleCnt="0"/>
      <dgm:spPr/>
      <dgm:t>
        <a:bodyPr/>
        <a:lstStyle/>
        <a:p>
          <a:endParaRPr lang="en-US"/>
        </a:p>
      </dgm:t>
    </dgm:pt>
    <dgm:pt modelId="{832EDF20-D2F0-4EFE-8EB4-58783FEAF3A0}" type="pres">
      <dgm:prSet presAssocID="{7AC9BA63-9090-48F2-9265-11B56FB3F6E3}" presName="compNode" presStyleCnt="0"/>
      <dgm:spPr/>
    </dgm:pt>
    <dgm:pt modelId="{40B54E60-3E38-444E-9842-17DB41445192}" type="pres">
      <dgm:prSet presAssocID="{7AC9BA63-9090-48F2-9265-11B56FB3F6E3}" presName="bkgdShape" presStyleLbl="node1" presStyleIdx="1" presStyleCnt="4"/>
      <dgm:spPr/>
      <dgm:t>
        <a:bodyPr/>
        <a:lstStyle/>
        <a:p>
          <a:endParaRPr lang="en-US"/>
        </a:p>
      </dgm:t>
    </dgm:pt>
    <dgm:pt modelId="{D312F67A-916E-4EE4-BDFB-F6B6DCC3B6FE}" type="pres">
      <dgm:prSet presAssocID="{7AC9BA63-9090-48F2-9265-11B56FB3F6E3}" presName="nodeTx" presStyleLbl="node1" presStyleIdx="1" presStyleCnt="4">
        <dgm:presLayoutVars>
          <dgm:bulletEnabled val="1"/>
        </dgm:presLayoutVars>
      </dgm:prSet>
      <dgm:spPr/>
      <dgm:t>
        <a:bodyPr/>
        <a:lstStyle/>
        <a:p>
          <a:endParaRPr lang="en-US"/>
        </a:p>
      </dgm:t>
    </dgm:pt>
    <dgm:pt modelId="{D96317BF-E173-4D81-82D4-A594765EFE47}" type="pres">
      <dgm:prSet presAssocID="{7AC9BA63-9090-48F2-9265-11B56FB3F6E3}" presName="invisiNode" presStyleLbl="node1" presStyleIdx="1" presStyleCnt="4"/>
      <dgm:spPr/>
    </dgm:pt>
    <dgm:pt modelId="{0FC4686E-AF7D-4CED-B1DB-18F5110F6DEE}" type="pres">
      <dgm:prSet presAssocID="{7AC9BA63-9090-48F2-9265-11B56FB3F6E3}"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pt>
    <dgm:pt modelId="{CEAD05B3-A5D8-4F0D-AB7F-B937F2C6D281}" type="pres">
      <dgm:prSet presAssocID="{D6BF9CA1-6901-4F34-95BF-F9AE5F407F3F}" presName="sibTrans" presStyleLbl="sibTrans2D1" presStyleIdx="0" presStyleCnt="0"/>
      <dgm:spPr/>
      <dgm:t>
        <a:bodyPr/>
        <a:lstStyle/>
        <a:p>
          <a:endParaRPr lang="en-US"/>
        </a:p>
      </dgm:t>
    </dgm:pt>
    <dgm:pt modelId="{8A2C9606-6C36-460E-9DA9-DD6F1480183A}" type="pres">
      <dgm:prSet presAssocID="{F29CE84E-9140-40A2-B3C8-4DFCD68CBA28}" presName="compNode" presStyleCnt="0"/>
      <dgm:spPr/>
    </dgm:pt>
    <dgm:pt modelId="{B73B6540-D96D-435E-86F4-D9260A5B8D28}" type="pres">
      <dgm:prSet presAssocID="{F29CE84E-9140-40A2-B3C8-4DFCD68CBA28}" presName="bkgdShape" presStyleLbl="node1" presStyleIdx="2" presStyleCnt="4"/>
      <dgm:spPr/>
      <dgm:t>
        <a:bodyPr/>
        <a:lstStyle/>
        <a:p>
          <a:endParaRPr lang="en-US"/>
        </a:p>
      </dgm:t>
    </dgm:pt>
    <dgm:pt modelId="{3B5B2F95-EDDC-4878-BB10-1504724C9101}" type="pres">
      <dgm:prSet presAssocID="{F29CE84E-9140-40A2-B3C8-4DFCD68CBA28}" presName="nodeTx" presStyleLbl="node1" presStyleIdx="2" presStyleCnt="4">
        <dgm:presLayoutVars>
          <dgm:bulletEnabled val="1"/>
        </dgm:presLayoutVars>
      </dgm:prSet>
      <dgm:spPr/>
      <dgm:t>
        <a:bodyPr/>
        <a:lstStyle/>
        <a:p>
          <a:endParaRPr lang="en-US"/>
        </a:p>
      </dgm:t>
    </dgm:pt>
    <dgm:pt modelId="{A7159E34-29BF-4CD0-957D-4400DEF19B4B}" type="pres">
      <dgm:prSet presAssocID="{F29CE84E-9140-40A2-B3C8-4DFCD68CBA28}" presName="invisiNode" presStyleLbl="node1" presStyleIdx="2" presStyleCnt="4"/>
      <dgm:spPr/>
    </dgm:pt>
    <dgm:pt modelId="{B1EA788E-6D7A-4D11-A06A-C074FD9AEEE3}" type="pres">
      <dgm:prSet presAssocID="{F29CE84E-9140-40A2-B3C8-4DFCD68CBA28}"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dgm:spPr>
    </dgm:pt>
    <dgm:pt modelId="{E7299CF5-C79B-46EC-AB94-AB1044970544}" type="pres">
      <dgm:prSet presAssocID="{04681D60-99F5-41E1-AD64-129BE81EDB78}" presName="sibTrans" presStyleLbl="sibTrans2D1" presStyleIdx="0" presStyleCnt="0"/>
      <dgm:spPr/>
      <dgm:t>
        <a:bodyPr/>
        <a:lstStyle/>
        <a:p>
          <a:endParaRPr lang="en-US"/>
        </a:p>
      </dgm:t>
    </dgm:pt>
    <dgm:pt modelId="{3C0A067E-B7DC-4816-8659-F7263C483840}" type="pres">
      <dgm:prSet presAssocID="{BB0D3A31-088D-416A-89AD-3C70C1CA31B0}" presName="compNode" presStyleCnt="0"/>
      <dgm:spPr/>
    </dgm:pt>
    <dgm:pt modelId="{BB833630-C41A-44F9-98A2-7DA8CA30D9CB}" type="pres">
      <dgm:prSet presAssocID="{BB0D3A31-088D-416A-89AD-3C70C1CA31B0}" presName="bkgdShape" presStyleLbl="node1" presStyleIdx="3" presStyleCnt="4" custLinFactNeighborX="-3201"/>
      <dgm:spPr/>
      <dgm:t>
        <a:bodyPr/>
        <a:lstStyle/>
        <a:p>
          <a:endParaRPr lang="en-US"/>
        </a:p>
      </dgm:t>
    </dgm:pt>
    <dgm:pt modelId="{F6D486BD-E075-4D5F-BCAC-AA274437CA9D}" type="pres">
      <dgm:prSet presAssocID="{BB0D3A31-088D-416A-89AD-3C70C1CA31B0}" presName="nodeTx" presStyleLbl="node1" presStyleIdx="3" presStyleCnt="4">
        <dgm:presLayoutVars>
          <dgm:bulletEnabled val="1"/>
        </dgm:presLayoutVars>
      </dgm:prSet>
      <dgm:spPr/>
      <dgm:t>
        <a:bodyPr/>
        <a:lstStyle/>
        <a:p>
          <a:endParaRPr lang="en-US"/>
        </a:p>
      </dgm:t>
    </dgm:pt>
    <dgm:pt modelId="{58AD6434-5756-4F5A-A68B-B71949B69742}" type="pres">
      <dgm:prSet presAssocID="{BB0D3A31-088D-416A-89AD-3C70C1CA31B0}" presName="invisiNode" presStyleLbl="node1" presStyleIdx="3" presStyleCnt="4"/>
      <dgm:spPr/>
    </dgm:pt>
    <dgm:pt modelId="{DFC09859-ED73-4F9E-B458-19E668FF13AC}" type="pres">
      <dgm:prSet presAssocID="{BB0D3A31-088D-416A-89AD-3C70C1CA31B0}"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dgm:spPr>
    </dgm:pt>
  </dgm:ptLst>
  <dgm:cxnLst>
    <dgm:cxn modelId="{BD103D89-EF6D-438E-8592-5AF1D9397674}" type="presOf" srcId="{D6BF9CA1-6901-4F34-95BF-F9AE5F407F3F}" destId="{CEAD05B3-A5D8-4F0D-AB7F-B937F2C6D281}" srcOrd="0" destOrd="0" presId="urn:microsoft.com/office/officeart/2005/8/layout/hList7"/>
    <dgm:cxn modelId="{BF795CEB-8DB3-490C-87E9-4245BBC56CF0}" type="presOf" srcId="{F29CE84E-9140-40A2-B3C8-4DFCD68CBA28}" destId="{3B5B2F95-EDDC-4878-BB10-1504724C9101}" srcOrd="1" destOrd="0" presId="urn:microsoft.com/office/officeart/2005/8/layout/hList7"/>
    <dgm:cxn modelId="{D015B935-0F1F-49E7-8525-7A348C6E5BE8}" type="presOf" srcId="{CF16D288-52E4-4B93-8D6A-63E023D99AE9}" destId="{28BD9A70-F7DD-4213-BF0C-EB4BBC90AF27}" srcOrd="0" destOrd="0" presId="urn:microsoft.com/office/officeart/2005/8/layout/hList7"/>
    <dgm:cxn modelId="{F7A89DCF-C243-4A27-8B39-2A804E44EACC}" type="presOf" srcId="{EAB111B3-11DD-4652-ACBD-77C09F98C215}" destId="{7587F89A-F75F-4BD2-AB93-F500ABC9FA62}" srcOrd="0" destOrd="0" presId="urn:microsoft.com/office/officeart/2005/8/layout/hList7"/>
    <dgm:cxn modelId="{39090DFA-5941-4E9F-A983-E64475B5FBCB}" type="presOf" srcId="{04681D60-99F5-41E1-AD64-129BE81EDB78}" destId="{E7299CF5-C79B-46EC-AB94-AB1044970544}" srcOrd="0" destOrd="0" presId="urn:microsoft.com/office/officeart/2005/8/layout/hList7"/>
    <dgm:cxn modelId="{2211F9E0-CBF9-47BF-A11E-DF09308E6F39}" srcId="{5CEF9E8A-E06A-4379-B998-918A775FDFE4}" destId="{CF16D288-52E4-4B93-8D6A-63E023D99AE9}" srcOrd="0" destOrd="0" parTransId="{D41C5892-9C3E-4AF5-9DCC-98AFC0A94CE7}" sibTransId="{EAB111B3-11DD-4652-ACBD-77C09F98C215}"/>
    <dgm:cxn modelId="{B0608D4E-0E20-42EA-B8FB-CC4A76D035A6}" type="presOf" srcId="{BB0D3A31-088D-416A-89AD-3C70C1CA31B0}" destId="{BB833630-C41A-44F9-98A2-7DA8CA30D9CB}" srcOrd="0" destOrd="0" presId="urn:microsoft.com/office/officeart/2005/8/layout/hList7"/>
    <dgm:cxn modelId="{FA8AEB8B-326E-414D-B4EA-94A8B10DB0B0}" type="presOf" srcId="{F29CE84E-9140-40A2-B3C8-4DFCD68CBA28}" destId="{B73B6540-D96D-435E-86F4-D9260A5B8D28}" srcOrd="0" destOrd="0" presId="urn:microsoft.com/office/officeart/2005/8/layout/hList7"/>
    <dgm:cxn modelId="{51D4FEF7-FAC3-4745-A0CA-93C62DB0FF7E}" type="presOf" srcId="{5CEF9E8A-E06A-4379-B998-918A775FDFE4}" destId="{95BB0C27-FDF4-45FD-9F16-3C8D6B38C400}" srcOrd="0" destOrd="0" presId="urn:microsoft.com/office/officeart/2005/8/layout/hList7"/>
    <dgm:cxn modelId="{42AD94AE-5D9E-47E7-8755-89B0D4AD001D}" srcId="{5CEF9E8A-E06A-4379-B998-918A775FDFE4}" destId="{F29CE84E-9140-40A2-B3C8-4DFCD68CBA28}" srcOrd="2" destOrd="0" parTransId="{B113076B-8CD8-4655-9B13-B86413B48026}" sibTransId="{04681D60-99F5-41E1-AD64-129BE81EDB78}"/>
    <dgm:cxn modelId="{CE78259B-902F-4EA1-ADB1-0D54E4C04934}" type="presOf" srcId="{BB0D3A31-088D-416A-89AD-3C70C1CA31B0}" destId="{F6D486BD-E075-4D5F-BCAC-AA274437CA9D}" srcOrd="1" destOrd="0" presId="urn:microsoft.com/office/officeart/2005/8/layout/hList7"/>
    <dgm:cxn modelId="{6E6C90F3-AA03-4C51-9A31-6FB038EA46A1}" type="presOf" srcId="{7AC9BA63-9090-48F2-9265-11B56FB3F6E3}" destId="{D312F67A-916E-4EE4-BDFB-F6B6DCC3B6FE}" srcOrd="1" destOrd="0" presId="urn:microsoft.com/office/officeart/2005/8/layout/hList7"/>
    <dgm:cxn modelId="{5308496B-EBC0-4CFB-B794-91960AA2B24D}" type="presOf" srcId="{CF16D288-52E4-4B93-8D6A-63E023D99AE9}" destId="{A1FD6E12-6669-4DDD-9064-32F19C356B0D}" srcOrd="1" destOrd="0" presId="urn:microsoft.com/office/officeart/2005/8/layout/hList7"/>
    <dgm:cxn modelId="{DF7525E1-C6D1-4A67-A89C-EBC9EDD8780C}" type="presOf" srcId="{7AC9BA63-9090-48F2-9265-11B56FB3F6E3}" destId="{40B54E60-3E38-444E-9842-17DB41445192}" srcOrd="0" destOrd="0" presId="urn:microsoft.com/office/officeart/2005/8/layout/hList7"/>
    <dgm:cxn modelId="{4A0613EE-3EA3-4213-B12D-B3D14DBCE878}" srcId="{5CEF9E8A-E06A-4379-B998-918A775FDFE4}" destId="{7AC9BA63-9090-48F2-9265-11B56FB3F6E3}" srcOrd="1" destOrd="0" parTransId="{9BDF7CA2-2D41-4B94-BAC9-2B6CA5CFAD1D}" sibTransId="{D6BF9CA1-6901-4F34-95BF-F9AE5F407F3F}"/>
    <dgm:cxn modelId="{41C36C73-6D2C-4213-A6C8-93EDC0101822}" srcId="{5CEF9E8A-E06A-4379-B998-918A775FDFE4}" destId="{BB0D3A31-088D-416A-89AD-3C70C1CA31B0}" srcOrd="3" destOrd="0" parTransId="{E2F7D436-F26D-4808-8474-8A4445864D88}" sibTransId="{DDB8B95B-317B-4B47-95FB-36E42C933DD7}"/>
    <dgm:cxn modelId="{47B79107-3399-478F-B57B-7812DB27572F}" type="presParOf" srcId="{95BB0C27-FDF4-45FD-9F16-3C8D6B38C400}" destId="{5D44DC0E-0CA0-4E37-A4CA-6AEA9F34211D}" srcOrd="0" destOrd="0" presId="urn:microsoft.com/office/officeart/2005/8/layout/hList7"/>
    <dgm:cxn modelId="{3808FDEC-CF2B-46AB-B885-90A981083E10}" type="presParOf" srcId="{95BB0C27-FDF4-45FD-9F16-3C8D6B38C400}" destId="{FC5643E2-754C-4B3C-979F-2C0045BB0094}" srcOrd="1" destOrd="0" presId="urn:microsoft.com/office/officeart/2005/8/layout/hList7"/>
    <dgm:cxn modelId="{4E8651AA-C383-4AF0-883E-6864CC09FF34}" type="presParOf" srcId="{FC5643E2-754C-4B3C-979F-2C0045BB0094}" destId="{EBA55BCC-97D0-4FF0-B480-EE0B72EAE7B8}" srcOrd="0" destOrd="0" presId="urn:microsoft.com/office/officeart/2005/8/layout/hList7"/>
    <dgm:cxn modelId="{A4DA7861-F3A7-46CF-A46B-A70382895C20}" type="presParOf" srcId="{EBA55BCC-97D0-4FF0-B480-EE0B72EAE7B8}" destId="{28BD9A70-F7DD-4213-BF0C-EB4BBC90AF27}" srcOrd="0" destOrd="0" presId="urn:microsoft.com/office/officeart/2005/8/layout/hList7"/>
    <dgm:cxn modelId="{CA60649B-20FB-4733-8AF4-1D0C7103E0F5}" type="presParOf" srcId="{EBA55BCC-97D0-4FF0-B480-EE0B72EAE7B8}" destId="{A1FD6E12-6669-4DDD-9064-32F19C356B0D}" srcOrd="1" destOrd="0" presId="urn:microsoft.com/office/officeart/2005/8/layout/hList7"/>
    <dgm:cxn modelId="{29FC20C2-A9EE-4E25-8EE9-A5542E34AEC6}" type="presParOf" srcId="{EBA55BCC-97D0-4FF0-B480-EE0B72EAE7B8}" destId="{58F11A4E-BE3E-4223-9764-CB859EBB45E2}" srcOrd="2" destOrd="0" presId="urn:microsoft.com/office/officeart/2005/8/layout/hList7"/>
    <dgm:cxn modelId="{4BBE1106-985C-410B-A1DF-54345CEE40D7}" type="presParOf" srcId="{EBA55BCC-97D0-4FF0-B480-EE0B72EAE7B8}" destId="{CFC232F3-7D11-4C2B-B4A2-9C10D749E0D6}" srcOrd="3" destOrd="0" presId="urn:microsoft.com/office/officeart/2005/8/layout/hList7"/>
    <dgm:cxn modelId="{15435DAF-0D74-4D29-B66A-9A119EE59819}" type="presParOf" srcId="{FC5643E2-754C-4B3C-979F-2C0045BB0094}" destId="{7587F89A-F75F-4BD2-AB93-F500ABC9FA62}" srcOrd="1" destOrd="0" presId="urn:microsoft.com/office/officeart/2005/8/layout/hList7"/>
    <dgm:cxn modelId="{B0CB119B-ED82-4CBA-8683-8DEC135C5F03}" type="presParOf" srcId="{FC5643E2-754C-4B3C-979F-2C0045BB0094}" destId="{832EDF20-D2F0-4EFE-8EB4-58783FEAF3A0}" srcOrd="2" destOrd="0" presId="urn:microsoft.com/office/officeart/2005/8/layout/hList7"/>
    <dgm:cxn modelId="{F893C40A-377D-47FF-9EF3-AC3B6D5D6A13}" type="presParOf" srcId="{832EDF20-D2F0-4EFE-8EB4-58783FEAF3A0}" destId="{40B54E60-3E38-444E-9842-17DB41445192}" srcOrd="0" destOrd="0" presId="urn:microsoft.com/office/officeart/2005/8/layout/hList7"/>
    <dgm:cxn modelId="{AFEA5383-C62C-45F0-8886-199B51D68AA7}" type="presParOf" srcId="{832EDF20-D2F0-4EFE-8EB4-58783FEAF3A0}" destId="{D312F67A-916E-4EE4-BDFB-F6B6DCC3B6FE}" srcOrd="1" destOrd="0" presId="urn:microsoft.com/office/officeart/2005/8/layout/hList7"/>
    <dgm:cxn modelId="{4E93F178-58D1-41A5-AD52-11504C168E29}" type="presParOf" srcId="{832EDF20-D2F0-4EFE-8EB4-58783FEAF3A0}" destId="{D96317BF-E173-4D81-82D4-A594765EFE47}" srcOrd="2" destOrd="0" presId="urn:microsoft.com/office/officeart/2005/8/layout/hList7"/>
    <dgm:cxn modelId="{10928C48-C265-4582-8784-D1DCC4FEB74E}" type="presParOf" srcId="{832EDF20-D2F0-4EFE-8EB4-58783FEAF3A0}" destId="{0FC4686E-AF7D-4CED-B1DB-18F5110F6DEE}" srcOrd="3" destOrd="0" presId="urn:microsoft.com/office/officeart/2005/8/layout/hList7"/>
    <dgm:cxn modelId="{BB7778E8-89B4-4043-9874-1C12BF2FBBC4}" type="presParOf" srcId="{FC5643E2-754C-4B3C-979F-2C0045BB0094}" destId="{CEAD05B3-A5D8-4F0D-AB7F-B937F2C6D281}" srcOrd="3" destOrd="0" presId="urn:microsoft.com/office/officeart/2005/8/layout/hList7"/>
    <dgm:cxn modelId="{37331A30-8FEA-47D6-8077-BBE036CC4DA2}" type="presParOf" srcId="{FC5643E2-754C-4B3C-979F-2C0045BB0094}" destId="{8A2C9606-6C36-460E-9DA9-DD6F1480183A}" srcOrd="4" destOrd="0" presId="urn:microsoft.com/office/officeart/2005/8/layout/hList7"/>
    <dgm:cxn modelId="{04BD7920-69F2-4CEC-8ACB-4C55A131C518}" type="presParOf" srcId="{8A2C9606-6C36-460E-9DA9-DD6F1480183A}" destId="{B73B6540-D96D-435E-86F4-D9260A5B8D28}" srcOrd="0" destOrd="0" presId="urn:microsoft.com/office/officeart/2005/8/layout/hList7"/>
    <dgm:cxn modelId="{E60C5780-394D-4910-8FF6-9E5F867AE8F9}" type="presParOf" srcId="{8A2C9606-6C36-460E-9DA9-DD6F1480183A}" destId="{3B5B2F95-EDDC-4878-BB10-1504724C9101}" srcOrd="1" destOrd="0" presId="urn:microsoft.com/office/officeart/2005/8/layout/hList7"/>
    <dgm:cxn modelId="{BA583931-7360-4331-9B19-AAB01F1A1D74}" type="presParOf" srcId="{8A2C9606-6C36-460E-9DA9-DD6F1480183A}" destId="{A7159E34-29BF-4CD0-957D-4400DEF19B4B}" srcOrd="2" destOrd="0" presId="urn:microsoft.com/office/officeart/2005/8/layout/hList7"/>
    <dgm:cxn modelId="{702D4E7C-0C08-49CC-841E-D614100224FD}" type="presParOf" srcId="{8A2C9606-6C36-460E-9DA9-DD6F1480183A}" destId="{B1EA788E-6D7A-4D11-A06A-C074FD9AEEE3}" srcOrd="3" destOrd="0" presId="urn:microsoft.com/office/officeart/2005/8/layout/hList7"/>
    <dgm:cxn modelId="{C0271F89-27D4-4FC8-9C8D-6CDB891F1082}" type="presParOf" srcId="{FC5643E2-754C-4B3C-979F-2C0045BB0094}" destId="{E7299CF5-C79B-46EC-AB94-AB1044970544}" srcOrd="5" destOrd="0" presId="urn:microsoft.com/office/officeart/2005/8/layout/hList7"/>
    <dgm:cxn modelId="{ED3FDABA-9DEF-4A1A-B63D-1784D4996783}" type="presParOf" srcId="{FC5643E2-754C-4B3C-979F-2C0045BB0094}" destId="{3C0A067E-B7DC-4816-8659-F7263C483840}" srcOrd="6" destOrd="0" presId="urn:microsoft.com/office/officeart/2005/8/layout/hList7"/>
    <dgm:cxn modelId="{AF17F0E2-6DCD-4B0B-A03D-6CBF573FDE58}" type="presParOf" srcId="{3C0A067E-B7DC-4816-8659-F7263C483840}" destId="{BB833630-C41A-44F9-98A2-7DA8CA30D9CB}" srcOrd="0" destOrd="0" presId="urn:microsoft.com/office/officeart/2005/8/layout/hList7"/>
    <dgm:cxn modelId="{77B47962-8B2B-488B-8CC6-174E5240AD51}" type="presParOf" srcId="{3C0A067E-B7DC-4816-8659-F7263C483840}" destId="{F6D486BD-E075-4D5F-BCAC-AA274437CA9D}" srcOrd="1" destOrd="0" presId="urn:microsoft.com/office/officeart/2005/8/layout/hList7"/>
    <dgm:cxn modelId="{AAB34DB0-ED9A-4D4F-9A31-9630028E9EF7}" type="presParOf" srcId="{3C0A067E-B7DC-4816-8659-F7263C483840}" destId="{58AD6434-5756-4F5A-A68B-B71949B69742}" srcOrd="2" destOrd="0" presId="urn:microsoft.com/office/officeart/2005/8/layout/hList7"/>
    <dgm:cxn modelId="{6B1C7642-457A-41BE-8804-33B70C14CC1D}" type="presParOf" srcId="{3C0A067E-B7DC-4816-8659-F7263C483840}" destId="{DFC09859-ED73-4F9E-B458-19E668FF13AC}" srcOrd="3" destOrd="0" presId="urn:microsoft.com/office/officeart/2005/8/layout/hList7"/>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EF9E8A-E06A-4379-B998-918A775FDFE4}" type="doc">
      <dgm:prSet loTypeId="urn:microsoft.com/office/officeart/2005/8/layout/hList7" loCatId="process" qsTypeId="urn:microsoft.com/office/officeart/2005/8/quickstyle/simple1" qsCatId="simple" csTypeId="urn:microsoft.com/office/officeart/2005/8/colors/colorful3" csCatId="colorful" phldr="1"/>
      <dgm:spPr/>
    </dgm:pt>
    <dgm:pt modelId="{CF16D288-52E4-4B93-8D6A-63E023D99AE9}">
      <dgm:prSet phldrT="[Text]"/>
      <dgm:spPr/>
      <dgm:t>
        <a:bodyPr/>
        <a:lstStyle/>
        <a:p>
          <a:r>
            <a:rPr lang="en-US" dirty="0" smtClean="0"/>
            <a:t>Getting started</a:t>
          </a:r>
          <a:endParaRPr lang="en-US" dirty="0"/>
        </a:p>
      </dgm:t>
    </dgm:pt>
    <dgm:pt modelId="{D41C5892-9C3E-4AF5-9DCC-98AFC0A94CE7}" type="parTrans" cxnId="{2211F9E0-CBF9-47BF-A11E-DF09308E6F39}">
      <dgm:prSet/>
      <dgm:spPr/>
      <dgm:t>
        <a:bodyPr/>
        <a:lstStyle/>
        <a:p>
          <a:endParaRPr lang="en-US"/>
        </a:p>
      </dgm:t>
    </dgm:pt>
    <dgm:pt modelId="{EAB111B3-11DD-4652-ACBD-77C09F98C215}" type="sibTrans" cxnId="{2211F9E0-CBF9-47BF-A11E-DF09308E6F39}">
      <dgm:prSet/>
      <dgm:spPr/>
      <dgm:t>
        <a:bodyPr/>
        <a:lstStyle/>
        <a:p>
          <a:endParaRPr lang="en-US"/>
        </a:p>
      </dgm:t>
    </dgm:pt>
    <dgm:pt modelId="{F29CE84E-9140-40A2-B3C8-4DFCD68CBA28}">
      <dgm:prSet phldrT="[Text]"/>
      <dgm:spPr/>
      <dgm:t>
        <a:bodyPr/>
        <a:lstStyle/>
        <a:p>
          <a:r>
            <a:rPr lang="en-US" dirty="0" smtClean="0"/>
            <a:t>Almost there</a:t>
          </a:r>
          <a:endParaRPr lang="en-US" dirty="0"/>
        </a:p>
      </dgm:t>
    </dgm:pt>
    <dgm:pt modelId="{B113076B-8CD8-4655-9B13-B86413B48026}" type="parTrans" cxnId="{42AD94AE-5D9E-47E7-8755-89B0D4AD001D}">
      <dgm:prSet/>
      <dgm:spPr/>
      <dgm:t>
        <a:bodyPr/>
        <a:lstStyle/>
        <a:p>
          <a:endParaRPr lang="en-US"/>
        </a:p>
      </dgm:t>
    </dgm:pt>
    <dgm:pt modelId="{04681D60-99F5-41E1-AD64-129BE81EDB78}" type="sibTrans" cxnId="{42AD94AE-5D9E-47E7-8755-89B0D4AD001D}">
      <dgm:prSet/>
      <dgm:spPr/>
      <dgm:t>
        <a:bodyPr/>
        <a:lstStyle/>
        <a:p>
          <a:endParaRPr lang="en-US"/>
        </a:p>
      </dgm:t>
    </dgm:pt>
    <dgm:pt modelId="{7AC9BA63-9090-48F2-9265-11B56FB3F6E3}">
      <dgm:prSet phldrT="[Text]"/>
      <dgm:spPr/>
      <dgm:t>
        <a:bodyPr/>
        <a:lstStyle/>
        <a:p>
          <a:r>
            <a:rPr lang="en-US" dirty="0" smtClean="0"/>
            <a:t>Making Progress</a:t>
          </a:r>
          <a:endParaRPr lang="en-US" dirty="0"/>
        </a:p>
      </dgm:t>
    </dgm:pt>
    <dgm:pt modelId="{9BDF7CA2-2D41-4B94-BAC9-2B6CA5CFAD1D}" type="parTrans" cxnId="{4A0613EE-3EA3-4213-B12D-B3D14DBCE878}">
      <dgm:prSet/>
      <dgm:spPr/>
      <dgm:t>
        <a:bodyPr/>
        <a:lstStyle/>
        <a:p>
          <a:endParaRPr lang="en-US"/>
        </a:p>
      </dgm:t>
    </dgm:pt>
    <dgm:pt modelId="{D6BF9CA1-6901-4F34-95BF-F9AE5F407F3F}" type="sibTrans" cxnId="{4A0613EE-3EA3-4213-B12D-B3D14DBCE878}">
      <dgm:prSet/>
      <dgm:spPr/>
      <dgm:t>
        <a:bodyPr/>
        <a:lstStyle/>
        <a:p>
          <a:endParaRPr lang="en-US"/>
        </a:p>
      </dgm:t>
    </dgm:pt>
    <dgm:pt modelId="{BB0D3A31-088D-416A-89AD-3C70C1CA31B0}">
      <dgm:prSet phldrT="[Text]"/>
      <dgm:spPr/>
      <dgm:t>
        <a:bodyPr/>
        <a:lstStyle/>
        <a:p>
          <a:r>
            <a:rPr lang="en-US" dirty="0" smtClean="0"/>
            <a:t>Completed</a:t>
          </a:r>
          <a:endParaRPr lang="en-US" dirty="0"/>
        </a:p>
      </dgm:t>
    </dgm:pt>
    <dgm:pt modelId="{E2F7D436-F26D-4808-8474-8A4445864D88}" type="parTrans" cxnId="{41C36C73-6D2C-4213-A6C8-93EDC0101822}">
      <dgm:prSet/>
      <dgm:spPr/>
      <dgm:t>
        <a:bodyPr/>
        <a:lstStyle/>
        <a:p>
          <a:endParaRPr lang="en-US"/>
        </a:p>
      </dgm:t>
    </dgm:pt>
    <dgm:pt modelId="{DDB8B95B-317B-4B47-95FB-36E42C933DD7}" type="sibTrans" cxnId="{41C36C73-6D2C-4213-A6C8-93EDC0101822}">
      <dgm:prSet/>
      <dgm:spPr/>
      <dgm:t>
        <a:bodyPr/>
        <a:lstStyle/>
        <a:p>
          <a:endParaRPr lang="en-US"/>
        </a:p>
      </dgm:t>
    </dgm:pt>
    <dgm:pt modelId="{95BB0C27-FDF4-45FD-9F16-3C8D6B38C400}" type="pres">
      <dgm:prSet presAssocID="{5CEF9E8A-E06A-4379-B998-918A775FDFE4}" presName="Name0" presStyleCnt="0">
        <dgm:presLayoutVars>
          <dgm:dir/>
          <dgm:resizeHandles val="exact"/>
        </dgm:presLayoutVars>
      </dgm:prSet>
      <dgm:spPr/>
    </dgm:pt>
    <dgm:pt modelId="{5D44DC0E-0CA0-4E37-A4CA-6AEA9F34211D}" type="pres">
      <dgm:prSet presAssocID="{5CEF9E8A-E06A-4379-B998-918A775FDFE4}" presName="fgShape" presStyleLbl="fgShp" presStyleIdx="0" presStyleCnt="1"/>
      <dgm:spPr/>
    </dgm:pt>
    <dgm:pt modelId="{FC5643E2-754C-4B3C-979F-2C0045BB0094}" type="pres">
      <dgm:prSet presAssocID="{5CEF9E8A-E06A-4379-B998-918A775FDFE4}" presName="linComp" presStyleCnt="0"/>
      <dgm:spPr/>
    </dgm:pt>
    <dgm:pt modelId="{EBA55BCC-97D0-4FF0-B480-EE0B72EAE7B8}" type="pres">
      <dgm:prSet presAssocID="{CF16D288-52E4-4B93-8D6A-63E023D99AE9}" presName="compNode" presStyleCnt="0"/>
      <dgm:spPr/>
    </dgm:pt>
    <dgm:pt modelId="{28BD9A70-F7DD-4213-BF0C-EB4BBC90AF27}" type="pres">
      <dgm:prSet presAssocID="{CF16D288-52E4-4B93-8D6A-63E023D99AE9}" presName="bkgdShape" presStyleLbl="node1" presStyleIdx="0" presStyleCnt="4"/>
      <dgm:spPr/>
      <dgm:t>
        <a:bodyPr/>
        <a:lstStyle/>
        <a:p>
          <a:endParaRPr lang="en-US"/>
        </a:p>
      </dgm:t>
    </dgm:pt>
    <dgm:pt modelId="{A1FD6E12-6669-4DDD-9064-32F19C356B0D}" type="pres">
      <dgm:prSet presAssocID="{CF16D288-52E4-4B93-8D6A-63E023D99AE9}" presName="nodeTx" presStyleLbl="node1" presStyleIdx="0" presStyleCnt="4">
        <dgm:presLayoutVars>
          <dgm:bulletEnabled val="1"/>
        </dgm:presLayoutVars>
      </dgm:prSet>
      <dgm:spPr/>
      <dgm:t>
        <a:bodyPr/>
        <a:lstStyle/>
        <a:p>
          <a:endParaRPr lang="en-US"/>
        </a:p>
      </dgm:t>
    </dgm:pt>
    <dgm:pt modelId="{58F11A4E-BE3E-4223-9764-CB859EBB45E2}" type="pres">
      <dgm:prSet presAssocID="{CF16D288-52E4-4B93-8D6A-63E023D99AE9}" presName="invisiNode" presStyleLbl="node1" presStyleIdx="0" presStyleCnt="4"/>
      <dgm:spPr/>
    </dgm:pt>
    <dgm:pt modelId="{CFC232F3-7D11-4C2B-B4A2-9C10D749E0D6}" type="pres">
      <dgm:prSet presAssocID="{CF16D288-52E4-4B93-8D6A-63E023D99AE9}"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7587F89A-F75F-4BD2-AB93-F500ABC9FA62}" type="pres">
      <dgm:prSet presAssocID="{EAB111B3-11DD-4652-ACBD-77C09F98C215}" presName="sibTrans" presStyleLbl="sibTrans2D1" presStyleIdx="0" presStyleCnt="0"/>
      <dgm:spPr/>
      <dgm:t>
        <a:bodyPr/>
        <a:lstStyle/>
        <a:p>
          <a:endParaRPr lang="en-US"/>
        </a:p>
      </dgm:t>
    </dgm:pt>
    <dgm:pt modelId="{832EDF20-D2F0-4EFE-8EB4-58783FEAF3A0}" type="pres">
      <dgm:prSet presAssocID="{7AC9BA63-9090-48F2-9265-11B56FB3F6E3}" presName="compNode" presStyleCnt="0"/>
      <dgm:spPr/>
    </dgm:pt>
    <dgm:pt modelId="{40B54E60-3E38-444E-9842-17DB41445192}" type="pres">
      <dgm:prSet presAssocID="{7AC9BA63-9090-48F2-9265-11B56FB3F6E3}" presName="bkgdShape" presStyleLbl="node1" presStyleIdx="1" presStyleCnt="4"/>
      <dgm:spPr/>
      <dgm:t>
        <a:bodyPr/>
        <a:lstStyle/>
        <a:p>
          <a:endParaRPr lang="en-US"/>
        </a:p>
      </dgm:t>
    </dgm:pt>
    <dgm:pt modelId="{D312F67A-916E-4EE4-BDFB-F6B6DCC3B6FE}" type="pres">
      <dgm:prSet presAssocID="{7AC9BA63-9090-48F2-9265-11B56FB3F6E3}" presName="nodeTx" presStyleLbl="node1" presStyleIdx="1" presStyleCnt="4">
        <dgm:presLayoutVars>
          <dgm:bulletEnabled val="1"/>
        </dgm:presLayoutVars>
      </dgm:prSet>
      <dgm:spPr/>
      <dgm:t>
        <a:bodyPr/>
        <a:lstStyle/>
        <a:p>
          <a:endParaRPr lang="en-US"/>
        </a:p>
      </dgm:t>
    </dgm:pt>
    <dgm:pt modelId="{D96317BF-E173-4D81-82D4-A594765EFE47}" type="pres">
      <dgm:prSet presAssocID="{7AC9BA63-9090-48F2-9265-11B56FB3F6E3}" presName="invisiNode" presStyleLbl="node1" presStyleIdx="1" presStyleCnt="4"/>
      <dgm:spPr/>
    </dgm:pt>
    <dgm:pt modelId="{0FC4686E-AF7D-4CED-B1DB-18F5110F6DEE}" type="pres">
      <dgm:prSet presAssocID="{7AC9BA63-9090-48F2-9265-11B56FB3F6E3}"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pt>
    <dgm:pt modelId="{CEAD05B3-A5D8-4F0D-AB7F-B937F2C6D281}" type="pres">
      <dgm:prSet presAssocID="{D6BF9CA1-6901-4F34-95BF-F9AE5F407F3F}" presName="sibTrans" presStyleLbl="sibTrans2D1" presStyleIdx="0" presStyleCnt="0"/>
      <dgm:spPr/>
      <dgm:t>
        <a:bodyPr/>
        <a:lstStyle/>
        <a:p>
          <a:endParaRPr lang="en-US"/>
        </a:p>
      </dgm:t>
    </dgm:pt>
    <dgm:pt modelId="{8A2C9606-6C36-460E-9DA9-DD6F1480183A}" type="pres">
      <dgm:prSet presAssocID="{F29CE84E-9140-40A2-B3C8-4DFCD68CBA28}" presName="compNode" presStyleCnt="0"/>
      <dgm:spPr/>
    </dgm:pt>
    <dgm:pt modelId="{B73B6540-D96D-435E-86F4-D9260A5B8D28}" type="pres">
      <dgm:prSet presAssocID="{F29CE84E-9140-40A2-B3C8-4DFCD68CBA28}" presName="bkgdShape" presStyleLbl="node1" presStyleIdx="2" presStyleCnt="4"/>
      <dgm:spPr/>
      <dgm:t>
        <a:bodyPr/>
        <a:lstStyle/>
        <a:p>
          <a:endParaRPr lang="en-US"/>
        </a:p>
      </dgm:t>
    </dgm:pt>
    <dgm:pt modelId="{3B5B2F95-EDDC-4878-BB10-1504724C9101}" type="pres">
      <dgm:prSet presAssocID="{F29CE84E-9140-40A2-B3C8-4DFCD68CBA28}" presName="nodeTx" presStyleLbl="node1" presStyleIdx="2" presStyleCnt="4">
        <dgm:presLayoutVars>
          <dgm:bulletEnabled val="1"/>
        </dgm:presLayoutVars>
      </dgm:prSet>
      <dgm:spPr/>
      <dgm:t>
        <a:bodyPr/>
        <a:lstStyle/>
        <a:p>
          <a:endParaRPr lang="en-US"/>
        </a:p>
      </dgm:t>
    </dgm:pt>
    <dgm:pt modelId="{A7159E34-29BF-4CD0-957D-4400DEF19B4B}" type="pres">
      <dgm:prSet presAssocID="{F29CE84E-9140-40A2-B3C8-4DFCD68CBA28}" presName="invisiNode" presStyleLbl="node1" presStyleIdx="2" presStyleCnt="4"/>
      <dgm:spPr/>
    </dgm:pt>
    <dgm:pt modelId="{B1EA788E-6D7A-4D11-A06A-C074FD9AEEE3}" type="pres">
      <dgm:prSet presAssocID="{F29CE84E-9140-40A2-B3C8-4DFCD68CBA28}"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dgm:spPr>
    </dgm:pt>
    <dgm:pt modelId="{E7299CF5-C79B-46EC-AB94-AB1044970544}" type="pres">
      <dgm:prSet presAssocID="{04681D60-99F5-41E1-AD64-129BE81EDB78}" presName="sibTrans" presStyleLbl="sibTrans2D1" presStyleIdx="0" presStyleCnt="0"/>
      <dgm:spPr/>
      <dgm:t>
        <a:bodyPr/>
        <a:lstStyle/>
        <a:p>
          <a:endParaRPr lang="en-US"/>
        </a:p>
      </dgm:t>
    </dgm:pt>
    <dgm:pt modelId="{3C0A067E-B7DC-4816-8659-F7263C483840}" type="pres">
      <dgm:prSet presAssocID="{BB0D3A31-088D-416A-89AD-3C70C1CA31B0}" presName="compNode" presStyleCnt="0"/>
      <dgm:spPr/>
    </dgm:pt>
    <dgm:pt modelId="{BB833630-C41A-44F9-98A2-7DA8CA30D9CB}" type="pres">
      <dgm:prSet presAssocID="{BB0D3A31-088D-416A-89AD-3C70C1CA31B0}" presName="bkgdShape" presStyleLbl="node1" presStyleIdx="3" presStyleCnt="4" custLinFactNeighborX="-3201"/>
      <dgm:spPr/>
      <dgm:t>
        <a:bodyPr/>
        <a:lstStyle/>
        <a:p>
          <a:endParaRPr lang="en-US"/>
        </a:p>
      </dgm:t>
    </dgm:pt>
    <dgm:pt modelId="{F6D486BD-E075-4D5F-BCAC-AA274437CA9D}" type="pres">
      <dgm:prSet presAssocID="{BB0D3A31-088D-416A-89AD-3C70C1CA31B0}" presName="nodeTx" presStyleLbl="node1" presStyleIdx="3" presStyleCnt="4">
        <dgm:presLayoutVars>
          <dgm:bulletEnabled val="1"/>
        </dgm:presLayoutVars>
      </dgm:prSet>
      <dgm:spPr/>
      <dgm:t>
        <a:bodyPr/>
        <a:lstStyle/>
        <a:p>
          <a:endParaRPr lang="en-US"/>
        </a:p>
      </dgm:t>
    </dgm:pt>
    <dgm:pt modelId="{58AD6434-5756-4F5A-A68B-B71949B69742}" type="pres">
      <dgm:prSet presAssocID="{BB0D3A31-088D-416A-89AD-3C70C1CA31B0}" presName="invisiNode" presStyleLbl="node1" presStyleIdx="3" presStyleCnt="4"/>
      <dgm:spPr/>
    </dgm:pt>
    <dgm:pt modelId="{DFC09859-ED73-4F9E-B458-19E668FF13AC}" type="pres">
      <dgm:prSet presAssocID="{BB0D3A31-088D-416A-89AD-3C70C1CA31B0}"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dgm:spPr>
    </dgm:pt>
  </dgm:ptLst>
  <dgm:cxnLst>
    <dgm:cxn modelId="{EC70B37E-47D2-426E-B13D-D7949000F9DC}" type="presOf" srcId="{5CEF9E8A-E06A-4379-B998-918A775FDFE4}" destId="{95BB0C27-FDF4-45FD-9F16-3C8D6B38C400}" srcOrd="0" destOrd="0" presId="urn:microsoft.com/office/officeart/2005/8/layout/hList7"/>
    <dgm:cxn modelId="{25FC2CCA-710F-4778-AA3B-09FEA93F7AA6}" type="presOf" srcId="{04681D60-99F5-41E1-AD64-129BE81EDB78}" destId="{E7299CF5-C79B-46EC-AB94-AB1044970544}" srcOrd="0" destOrd="0" presId="urn:microsoft.com/office/officeart/2005/8/layout/hList7"/>
    <dgm:cxn modelId="{832D5819-1039-4159-AB81-E47D976AFB65}" type="presOf" srcId="{EAB111B3-11DD-4652-ACBD-77C09F98C215}" destId="{7587F89A-F75F-4BD2-AB93-F500ABC9FA62}" srcOrd="0" destOrd="0" presId="urn:microsoft.com/office/officeart/2005/8/layout/hList7"/>
    <dgm:cxn modelId="{07FBE14B-7123-4BD2-9BC5-6D7B516D5255}" type="presOf" srcId="{7AC9BA63-9090-48F2-9265-11B56FB3F6E3}" destId="{40B54E60-3E38-444E-9842-17DB41445192}" srcOrd="0" destOrd="0" presId="urn:microsoft.com/office/officeart/2005/8/layout/hList7"/>
    <dgm:cxn modelId="{F15A8124-E951-4B0E-8CE8-1B5A24BE2372}" type="presOf" srcId="{BB0D3A31-088D-416A-89AD-3C70C1CA31B0}" destId="{BB833630-C41A-44F9-98A2-7DA8CA30D9CB}" srcOrd="0" destOrd="0" presId="urn:microsoft.com/office/officeart/2005/8/layout/hList7"/>
    <dgm:cxn modelId="{4A0613EE-3EA3-4213-B12D-B3D14DBCE878}" srcId="{5CEF9E8A-E06A-4379-B998-918A775FDFE4}" destId="{7AC9BA63-9090-48F2-9265-11B56FB3F6E3}" srcOrd="1" destOrd="0" parTransId="{9BDF7CA2-2D41-4B94-BAC9-2B6CA5CFAD1D}" sibTransId="{D6BF9CA1-6901-4F34-95BF-F9AE5F407F3F}"/>
    <dgm:cxn modelId="{1BB7ACEB-E6DE-47EA-839A-3DF05042F30A}" type="presOf" srcId="{D6BF9CA1-6901-4F34-95BF-F9AE5F407F3F}" destId="{CEAD05B3-A5D8-4F0D-AB7F-B937F2C6D281}" srcOrd="0" destOrd="0" presId="urn:microsoft.com/office/officeart/2005/8/layout/hList7"/>
    <dgm:cxn modelId="{87FE7B4D-8AF8-47B3-9F23-991E48D0AAA1}" type="presOf" srcId="{7AC9BA63-9090-48F2-9265-11B56FB3F6E3}" destId="{D312F67A-916E-4EE4-BDFB-F6B6DCC3B6FE}" srcOrd="1" destOrd="0" presId="urn:microsoft.com/office/officeart/2005/8/layout/hList7"/>
    <dgm:cxn modelId="{583403B9-C61A-4E5B-9FC0-EC4F4795998C}" type="presOf" srcId="{BB0D3A31-088D-416A-89AD-3C70C1CA31B0}" destId="{F6D486BD-E075-4D5F-BCAC-AA274437CA9D}" srcOrd="1" destOrd="0" presId="urn:microsoft.com/office/officeart/2005/8/layout/hList7"/>
    <dgm:cxn modelId="{ECFFFBC3-1E2F-4869-9B24-E4C2D79C1C47}" type="presOf" srcId="{F29CE84E-9140-40A2-B3C8-4DFCD68CBA28}" destId="{B73B6540-D96D-435E-86F4-D9260A5B8D28}" srcOrd="0" destOrd="0" presId="urn:microsoft.com/office/officeart/2005/8/layout/hList7"/>
    <dgm:cxn modelId="{C6D9D332-EA08-4E50-AE9A-4977F11A87ED}" type="presOf" srcId="{CF16D288-52E4-4B93-8D6A-63E023D99AE9}" destId="{28BD9A70-F7DD-4213-BF0C-EB4BBC90AF27}" srcOrd="0" destOrd="0" presId="urn:microsoft.com/office/officeart/2005/8/layout/hList7"/>
    <dgm:cxn modelId="{41C36C73-6D2C-4213-A6C8-93EDC0101822}" srcId="{5CEF9E8A-E06A-4379-B998-918A775FDFE4}" destId="{BB0D3A31-088D-416A-89AD-3C70C1CA31B0}" srcOrd="3" destOrd="0" parTransId="{E2F7D436-F26D-4808-8474-8A4445864D88}" sibTransId="{DDB8B95B-317B-4B47-95FB-36E42C933DD7}"/>
    <dgm:cxn modelId="{20F76164-4F38-43FD-AF64-01F37E1AB05A}" type="presOf" srcId="{CF16D288-52E4-4B93-8D6A-63E023D99AE9}" destId="{A1FD6E12-6669-4DDD-9064-32F19C356B0D}" srcOrd="1" destOrd="0" presId="urn:microsoft.com/office/officeart/2005/8/layout/hList7"/>
    <dgm:cxn modelId="{2211F9E0-CBF9-47BF-A11E-DF09308E6F39}" srcId="{5CEF9E8A-E06A-4379-B998-918A775FDFE4}" destId="{CF16D288-52E4-4B93-8D6A-63E023D99AE9}" srcOrd="0" destOrd="0" parTransId="{D41C5892-9C3E-4AF5-9DCC-98AFC0A94CE7}" sibTransId="{EAB111B3-11DD-4652-ACBD-77C09F98C215}"/>
    <dgm:cxn modelId="{D5CFDCED-0EE8-46DF-87D7-E9E877CE6C78}" type="presOf" srcId="{F29CE84E-9140-40A2-B3C8-4DFCD68CBA28}" destId="{3B5B2F95-EDDC-4878-BB10-1504724C9101}" srcOrd="1" destOrd="0" presId="urn:microsoft.com/office/officeart/2005/8/layout/hList7"/>
    <dgm:cxn modelId="{42AD94AE-5D9E-47E7-8755-89B0D4AD001D}" srcId="{5CEF9E8A-E06A-4379-B998-918A775FDFE4}" destId="{F29CE84E-9140-40A2-B3C8-4DFCD68CBA28}" srcOrd="2" destOrd="0" parTransId="{B113076B-8CD8-4655-9B13-B86413B48026}" sibTransId="{04681D60-99F5-41E1-AD64-129BE81EDB78}"/>
    <dgm:cxn modelId="{045BAB20-280D-4460-8907-E69A76F9EE19}" type="presParOf" srcId="{95BB0C27-FDF4-45FD-9F16-3C8D6B38C400}" destId="{5D44DC0E-0CA0-4E37-A4CA-6AEA9F34211D}" srcOrd="0" destOrd="0" presId="urn:microsoft.com/office/officeart/2005/8/layout/hList7"/>
    <dgm:cxn modelId="{9B54B855-89D2-4A6D-80BA-D0DACAABAD11}" type="presParOf" srcId="{95BB0C27-FDF4-45FD-9F16-3C8D6B38C400}" destId="{FC5643E2-754C-4B3C-979F-2C0045BB0094}" srcOrd="1" destOrd="0" presId="urn:microsoft.com/office/officeart/2005/8/layout/hList7"/>
    <dgm:cxn modelId="{56940DD6-C49E-4303-B86E-3D2C4B9057A4}" type="presParOf" srcId="{FC5643E2-754C-4B3C-979F-2C0045BB0094}" destId="{EBA55BCC-97D0-4FF0-B480-EE0B72EAE7B8}" srcOrd="0" destOrd="0" presId="urn:microsoft.com/office/officeart/2005/8/layout/hList7"/>
    <dgm:cxn modelId="{7CCF53FA-8A81-432D-9EBD-B84451F9F95C}" type="presParOf" srcId="{EBA55BCC-97D0-4FF0-B480-EE0B72EAE7B8}" destId="{28BD9A70-F7DD-4213-BF0C-EB4BBC90AF27}" srcOrd="0" destOrd="0" presId="urn:microsoft.com/office/officeart/2005/8/layout/hList7"/>
    <dgm:cxn modelId="{3D09F55B-4BB2-4F55-B9C9-A7613070166B}" type="presParOf" srcId="{EBA55BCC-97D0-4FF0-B480-EE0B72EAE7B8}" destId="{A1FD6E12-6669-4DDD-9064-32F19C356B0D}" srcOrd="1" destOrd="0" presId="urn:microsoft.com/office/officeart/2005/8/layout/hList7"/>
    <dgm:cxn modelId="{42576D2C-7EDF-43D4-A78B-1A78850E231B}" type="presParOf" srcId="{EBA55BCC-97D0-4FF0-B480-EE0B72EAE7B8}" destId="{58F11A4E-BE3E-4223-9764-CB859EBB45E2}" srcOrd="2" destOrd="0" presId="urn:microsoft.com/office/officeart/2005/8/layout/hList7"/>
    <dgm:cxn modelId="{6D608D27-84A6-4004-A27D-DFDFC19498AE}" type="presParOf" srcId="{EBA55BCC-97D0-4FF0-B480-EE0B72EAE7B8}" destId="{CFC232F3-7D11-4C2B-B4A2-9C10D749E0D6}" srcOrd="3" destOrd="0" presId="urn:microsoft.com/office/officeart/2005/8/layout/hList7"/>
    <dgm:cxn modelId="{F1C32489-3AB0-46B3-A8E3-F1D6DB5EF809}" type="presParOf" srcId="{FC5643E2-754C-4B3C-979F-2C0045BB0094}" destId="{7587F89A-F75F-4BD2-AB93-F500ABC9FA62}" srcOrd="1" destOrd="0" presId="urn:microsoft.com/office/officeart/2005/8/layout/hList7"/>
    <dgm:cxn modelId="{9E82EF8F-2937-4CA6-8D12-AE0083DAA670}" type="presParOf" srcId="{FC5643E2-754C-4B3C-979F-2C0045BB0094}" destId="{832EDF20-D2F0-4EFE-8EB4-58783FEAF3A0}" srcOrd="2" destOrd="0" presId="urn:microsoft.com/office/officeart/2005/8/layout/hList7"/>
    <dgm:cxn modelId="{75A8E988-A910-4C2C-8221-27625E4BB1AE}" type="presParOf" srcId="{832EDF20-D2F0-4EFE-8EB4-58783FEAF3A0}" destId="{40B54E60-3E38-444E-9842-17DB41445192}" srcOrd="0" destOrd="0" presId="urn:microsoft.com/office/officeart/2005/8/layout/hList7"/>
    <dgm:cxn modelId="{234399D6-F791-464A-B451-41118EC1305F}" type="presParOf" srcId="{832EDF20-D2F0-4EFE-8EB4-58783FEAF3A0}" destId="{D312F67A-916E-4EE4-BDFB-F6B6DCC3B6FE}" srcOrd="1" destOrd="0" presId="urn:microsoft.com/office/officeart/2005/8/layout/hList7"/>
    <dgm:cxn modelId="{D5E2F615-DE8A-4683-A974-952D5AFB3266}" type="presParOf" srcId="{832EDF20-D2F0-4EFE-8EB4-58783FEAF3A0}" destId="{D96317BF-E173-4D81-82D4-A594765EFE47}" srcOrd="2" destOrd="0" presId="urn:microsoft.com/office/officeart/2005/8/layout/hList7"/>
    <dgm:cxn modelId="{27ECBD2D-B619-46F9-A4BE-CA19EF710DDF}" type="presParOf" srcId="{832EDF20-D2F0-4EFE-8EB4-58783FEAF3A0}" destId="{0FC4686E-AF7D-4CED-B1DB-18F5110F6DEE}" srcOrd="3" destOrd="0" presId="urn:microsoft.com/office/officeart/2005/8/layout/hList7"/>
    <dgm:cxn modelId="{D302EDE2-C28C-44EA-8F97-6AA512C4E9A5}" type="presParOf" srcId="{FC5643E2-754C-4B3C-979F-2C0045BB0094}" destId="{CEAD05B3-A5D8-4F0D-AB7F-B937F2C6D281}" srcOrd="3" destOrd="0" presId="urn:microsoft.com/office/officeart/2005/8/layout/hList7"/>
    <dgm:cxn modelId="{DF76B7C7-9732-49EF-B85D-B6016D31C868}" type="presParOf" srcId="{FC5643E2-754C-4B3C-979F-2C0045BB0094}" destId="{8A2C9606-6C36-460E-9DA9-DD6F1480183A}" srcOrd="4" destOrd="0" presId="urn:microsoft.com/office/officeart/2005/8/layout/hList7"/>
    <dgm:cxn modelId="{1AA10D1F-198F-426C-ABA9-079E222258E0}" type="presParOf" srcId="{8A2C9606-6C36-460E-9DA9-DD6F1480183A}" destId="{B73B6540-D96D-435E-86F4-D9260A5B8D28}" srcOrd="0" destOrd="0" presId="urn:microsoft.com/office/officeart/2005/8/layout/hList7"/>
    <dgm:cxn modelId="{77BBAF17-5EF2-4EB5-B196-444AA8BCA92D}" type="presParOf" srcId="{8A2C9606-6C36-460E-9DA9-DD6F1480183A}" destId="{3B5B2F95-EDDC-4878-BB10-1504724C9101}" srcOrd="1" destOrd="0" presId="urn:microsoft.com/office/officeart/2005/8/layout/hList7"/>
    <dgm:cxn modelId="{858A5DDD-784F-40FC-97C3-965EC2491213}" type="presParOf" srcId="{8A2C9606-6C36-460E-9DA9-DD6F1480183A}" destId="{A7159E34-29BF-4CD0-957D-4400DEF19B4B}" srcOrd="2" destOrd="0" presId="urn:microsoft.com/office/officeart/2005/8/layout/hList7"/>
    <dgm:cxn modelId="{E4FBBAA7-04A8-4273-B7A1-46112EA300F4}" type="presParOf" srcId="{8A2C9606-6C36-460E-9DA9-DD6F1480183A}" destId="{B1EA788E-6D7A-4D11-A06A-C074FD9AEEE3}" srcOrd="3" destOrd="0" presId="urn:microsoft.com/office/officeart/2005/8/layout/hList7"/>
    <dgm:cxn modelId="{0FFE7DC3-5542-4B36-A490-0A1806FE0BFE}" type="presParOf" srcId="{FC5643E2-754C-4B3C-979F-2C0045BB0094}" destId="{E7299CF5-C79B-46EC-AB94-AB1044970544}" srcOrd="5" destOrd="0" presId="urn:microsoft.com/office/officeart/2005/8/layout/hList7"/>
    <dgm:cxn modelId="{32178216-37E8-4820-B578-F0329E024473}" type="presParOf" srcId="{FC5643E2-754C-4B3C-979F-2C0045BB0094}" destId="{3C0A067E-B7DC-4816-8659-F7263C483840}" srcOrd="6" destOrd="0" presId="urn:microsoft.com/office/officeart/2005/8/layout/hList7"/>
    <dgm:cxn modelId="{E4C81A13-68B0-44B9-8B54-1EDE2E024655}" type="presParOf" srcId="{3C0A067E-B7DC-4816-8659-F7263C483840}" destId="{BB833630-C41A-44F9-98A2-7DA8CA30D9CB}" srcOrd="0" destOrd="0" presId="urn:microsoft.com/office/officeart/2005/8/layout/hList7"/>
    <dgm:cxn modelId="{1864ABFE-8DA0-4EF5-B1B0-03EA62FE1786}" type="presParOf" srcId="{3C0A067E-B7DC-4816-8659-F7263C483840}" destId="{F6D486BD-E075-4D5F-BCAC-AA274437CA9D}" srcOrd="1" destOrd="0" presId="urn:microsoft.com/office/officeart/2005/8/layout/hList7"/>
    <dgm:cxn modelId="{5928A82B-B509-434F-B0A3-5902705AEA19}" type="presParOf" srcId="{3C0A067E-B7DC-4816-8659-F7263C483840}" destId="{58AD6434-5756-4F5A-A68B-B71949B69742}" srcOrd="2" destOrd="0" presId="urn:microsoft.com/office/officeart/2005/8/layout/hList7"/>
    <dgm:cxn modelId="{52DC711A-4EF0-45BD-B808-698E92489CFD}" type="presParOf" srcId="{3C0A067E-B7DC-4816-8659-F7263C483840}" destId="{DFC09859-ED73-4F9E-B458-19E668FF13AC}" srcOrd="3" destOrd="0" presId="urn:microsoft.com/office/officeart/2005/8/layout/hList7"/>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EF9E8A-E06A-4379-B998-918A775FDFE4}" type="doc">
      <dgm:prSet loTypeId="urn:microsoft.com/office/officeart/2005/8/layout/hList7" loCatId="process" qsTypeId="urn:microsoft.com/office/officeart/2005/8/quickstyle/simple1" qsCatId="simple" csTypeId="urn:microsoft.com/office/officeart/2005/8/colors/accent0_1" csCatId="mainScheme" phldr="1"/>
      <dgm:spPr/>
    </dgm:pt>
    <dgm:pt modelId="{CF16D288-52E4-4B93-8D6A-63E023D99AE9}">
      <dgm:prSet phldrT="[Text]"/>
      <dgm:spPr/>
      <dgm:t>
        <a:bodyPr/>
        <a:lstStyle/>
        <a:p>
          <a:r>
            <a:rPr lang="en-US" dirty="0" smtClean="0"/>
            <a:t>Getting started</a:t>
          </a:r>
          <a:endParaRPr lang="en-US" dirty="0"/>
        </a:p>
      </dgm:t>
    </dgm:pt>
    <dgm:pt modelId="{D41C5892-9C3E-4AF5-9DCC-98AFC0A94CE7}" type="parTrans" cxnId="{2211F9E0-CBF9-47BF-A11E-DF09308E6F39}">
      <dgm:prSet/>
      <dgm:spPr/>
      <dgm:t>
        <a:bodyPr/>
        <a:lstStyle/>
        <a:p>
          <a:endParaRPr lang="en-US"/>
        </a:p>
      </dgm:t>
    </dgm:pt>
    <dgm:pt modelId="{EAB111B3-11DD-4652-ACBD-77C09F98C215}" type="sibTrans" cxnId="{2211F9E0-CBF9-47BF-A11E-DF09308E6F39}">
      <dgm:prSet/>
      <dgm:spPr/>
      <dgm:t>
        <a:bodyPr/>
        <a:lstStyle/>
        <a:p>
          <a:endParaRPr lang="en-US"/>
        </a:p>
      </dgm:t>
    </dgm:pt>
    <dgm:pt modelId="{F29CE84E-9140-40A2-B3C8-4DFCD68CBA28}">
      <dgm:prSet phldrT="[Text]"/>
      <dgm:spPr/>
      <dgm:t>
        <a:bodyPr/>
        <a:lstStyle/>
        <a:p>
          <a:r>
            <a:rPr lang="en-US" dirty="0" smtClean="0"/>
            <a:t>Almost there</a:t>
          </a:r>
          <a:endParaRPr lang="en-US" dirty="0"/>
        </a:p>
      </dgm:t>
    </dgm:pt>
    <dgm:pt modelId="{B113076B-8CD8-4655-9B13-B86413B48026}" type="parTrans" cxnId="{42AD94AE-5D9E-47E7-8755-89B0D4AD001D}">
      <dgm:prSet/>
      <dgm:spPr/>
      <dgm:t>
        <a:bodyPr/>
        <a:lstStyle/>
        <a:p>
          <a:endParaRPr lang="en-US"/>
        </a:p>
      </dgm:t>
    </dgm:pt>
    <dgm:pt modelId="{04681D60-99F5-41E1-AD64-129BE81EDB78}" type="sibTrans" cxnId="{42AD94AE-5D9E-47E7-8755-89B0D4AD001D}">
      <dgm:prSet/>
      <dgm:spPr/>
      <dgm:t>
        <a:bodyPr/>
        <a:lstStyle/>
        <a:p>
          <a:endParaRPr lang="en-US"/>
        </a:p>
      </dgm:t>
    </dgm:pt>
    <dgm:pt modelId="{7AC9BA63-9090-48F2-9265-11B56FB3F6E3}">
      <dgm:prSet phldrT="[Text]">
        <dgm:style>
          <a:lnRef idx="3">
            <a:schemeClr val="lt1"/>
          </a:lnRef>
          <a:fillRef idx="1">
            <a:schemeClr val="accent6"/>
          </a:fillRef>
          <a:effectRef idx="1">
            <a:schemeClr val="accent6"/>
          </a:effectRef>
          <a:fontRef idx="minor">
            <a:schemeClr val="lt1"/>
          </a:fontRef>
        </dgm:style>
      </dgm:prSet>
      <dgm:spPr/>
      <dgm:t>
        <a:bodyPr/>
        <a:lstStyle/>
        <a:p>
          <a:r>
            <a:rPr lang="en-US" dirty="0" smtClean="0"/>
            <a:t>Making Progress</a:t>
          </a:r>
          <a:endParaRPr lang="en-US" dirty="0"/>
        </a:p>
      </dgm:t>
    </dgm:pt>
    <dgm:pt modelId="{9BDF7CA2-2D41-4B94-BAC9-2B6CA5CFAD1D}" type="parTrans" cxnId="{4A0613EE-3EA3-4213-B12D-B3D14DBCE878}">
      <dgm:prSet/>
      <dgm:spPr/>
      <dgm:t>
        <a:bodyPr/>
        <a:lstStyle/>
        <a:p>
          <a:endParaRPr lang="en-US"/>
        </a:p>
      </dgm:t>
    </dgm:pt>
    <dgm:pt modelId="{D6BF9CA1-6901-4F34-95BF-F9AE5F407F3F}" type="sibTrans" cxnId="{4A0613EE-3EA3-4213-B12D-B3D14DBCE878}">
      <dgm:prSet/>
      <dgm:spPr/>
      <dgm:t>
        <a:bodyPr/>
        <a:lstStyle/>
        <a:p>
          <a:endParaRPr lang="en-US"/>
        </a:p>
      </dgm:t>
    </dgm:pt>
    <dgm:pt modelId="{BB0D3A31-088D-416A-89AD-3C70C1CA31B0}">
      <dgm:prSet phldrT="[Text]"/>
      <dgm:spPr/>
      <dgm:t>
        <a:bodyPr/>
        <a:lstStyle/>
        <a:p>
          <a:r>
            <a:rPr lang="en-US" dirty="0" smtClean="0"/>
            <a:t>Completed</a:t>
          </a:r>
          <a:endParaRPr lang="en-US" dirty="0"/>
        </a:p>
      </dgm:t>
    </dgm:pt>
    <dgm:pt modelId="{E2F7D436-F26D-4808-8474-8A4445864D88}" type="parTrans" cxnId="{41C36C73-6D2C-4213-A6C8-93EDC0101822}">
      <dgm:prSet/>
      <dgm:spPr/>
      <dgm:t>
        <a:bodyPr/>
        <a:lstStyle/>
        <a:p>
          <a:endParaRPr lang="en-US"/>
        </a:p>
      </dgm:t>
    </dgm:pt>
    <dgm:pt modelId="{DDB8B95B-317B-4B47-95FB-36E42C933DD7}" type="sibTrans" cxnId="{41C36C73-6D2C-4213-A6C8-93EDC0101822}">
      <dgm:prSet/>
      <dgm:spPr/>
      <dgm:t>
        <a:bodyPr/>
        <a:lstStyle/>
        <a:p>
          <a:endParaRPr lang="en-US"/>
        </a:p>
      </dgm:t>
    </dgm:pt>
    <dgm:pt modelId="{95BB0C27-FDF4-45FD-9F16-3C8D6B38C400}" type="pres">
      <dgm:prSet presAssocID="{5CEF9E8A-E06A-4379-B998-918A775FDFE4}" presName="Name0" presStyleCnt="0">
        <dgm:presLayoutVars>
          <dgm:dir/>
          <dgm:resizeHandles val="exact"/>
        </dgm:presLayoutVars>
      </dgm:prSet>
      <dgm:spPr/>
    </dgm:pt>
    <dgm:pt modelId="{5D44DC0E-0CA0-4E37-A4CA-6AEA9F34211D}" type="pres">
      <dgm:prSet presAssocID="{5CEF9E8A-E06A-4379-B998-918A775FDFE4}" presName="fgShape" presStyleLbl="fgShp" presStyleIdx="0" presStyleCnt="1"/>
      <dgm:spPr/>
    </dgm:pt>
    <dgm:pt modelId="{FC5643E2-754C-4B3C-979F-2C0045BB0094}" type="pres">
      <dgm:prSet presAssocID="{5CEF9E8A-E06A-4379-B998-918A775FDFE4}" presName="linComp" presStyleCnt="0"/>
      <dgm:spPr/>
    </dgm:pt>
    <dgm:pt modelId="{EBA55BCC-97D0-4FF0-B480-EE0B72EAE7B8}" type="pres">
      <dgm:prSet presAssocID="{CF16D288-52E4-4B93-8D6A-63E023D99AE9}" presName="compNode" presStyleCnt="0"/>
      <dgm:spPr/>
    </dgm:pt>
    <dgm:pt modelId="{28BD9A70-F7DD-4213-BF0C-EB4BBC90AF27}" type="pres">
      <dgm:prSet presAssocID="{CF16D288-52E4-4B93-8D6A-63E023D99AE9}" presName="bkgdShape" presStyleLbl="node1" presStyleIdx="0" presStyleCnt="4"/>
      <dgm:spPr/>
      <dgm:t>
        <a:bodyPr/>
        <a:lstStyle/>
        <a:p>
          <a:endParaRPr lang="en-US"/>
        </a:p>
      </dgm:t>
    </dgm:pt>
    <dgm:pt modelId="{A1FD6E12-6669-4DDD-9064-32F19C356B0D}" type="pres">
      <dgm:prSet presAssocID="{CF16D288-52E4-4B93-8D6A-63E023D99AE9}" presName="nodeTx" presStyleLbl="node1" presStyleIdx="0" presStyleCnt="4">
        <dgm:presLayoutVars>
          <dgm:bulletEnabled val="1"/>
        </dgm:presLayoutVars>
      </dgm:prSet>
      <dgm:spPr/>
      <dgm:t>
        <a:bodyPr/>
        <a:lstStyle/>
        <a:p>
          <a:endParaRPr lang="en-US"/>
        </a:p>
      </dgm:t>
    </dgm:pt>
    <dgm:pt modelId="{58F11A4E-BE3E-4223-9764-CB859EBB45E2}" type="pres">
      <dgm:prSet presAssocID="{CF16D288-52E4-4B93-8D6A-63E023D99AE9}" presName="invisiNode" presStyleLbl="node1" presStyleIdx="0" presStyleCnt="4"/>
      <dgm:spPr/>
    </dgm:pt>
    <dgm:pt modelId="{CFC232F3-7D11-4C2B-B4A2-9C10D749E0D6}" type="pres">
      <dgm:prSet presAssocID="{CF16D288-52E4-4B93-8D6A-63E023D99AE9}"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7587F89A-F75F-4BD2-AB93-F500ABC9FA62}" type="pres">
      <dgm:prSet presAssocID="{EAB111B3-11DD-4652-ACBD-77C09F98C215}" presName="sibTrans" presStyleLbl="sibTrans2D1" presStyleIdx="0" presStyleCnt="0"/>
      <dgm:spPr/>
      <dgm:t>
        <a:bodyPr/>
        <a:lstStyle/>
        <a:p>
          <a:endParaRPr lang="en-US"/>
        </a:p>
      </dgm:t>
    </dgm:pt>
    <dgm:pt modelId="{832EDF20-D2F0-4EFE-8EB4-58783FEAF3A0}" type="pres">
      <dgm:prSet presAssocID="{7AC9BA63-9090-48F2-9265-11B56FB3F6E3}" presName="compNode" presStyleCnt="0"/>
      <dgm:spPr/>
    </dgm:pt>
    <dgm:pt modelId="{40B54E60-3E38-444E-9842-17DB41445192}" type="pres">
      <dgm:prSet presAssocID="{7AC9BA63-9090-48F2-9265-11B56FB3F6E3}" presName="bkgdShape" presStyleLbl="node1" presStyleIdx="1" presStyleCnt="4"/>
      <dgm:spPr/>
      <dgm:t>
        <a:bodyPr/>
        <a:lstStyle/>
        <a:p>
          <a:endParaRPr lang="en-US"/>
        </a:p>
      </dgm:t>
    </dgm:pt>
    <dgm:pt modelId="{D312F67A-916E-4EE4-BDFB-F6B6DCC3B6FE}" type="pres">
      <dgm:prSet presAssocID="{7AC9BA63-9090-48F2-9265-11B56FB3F6E3}" presName="nodeTx" presStyleLbl="node1" presStyleIdx="1" presStyleCnt="4">
        <dgm:presLayoutVars>
          <dgm:bulletEnabled val="1"/>
        </dgm:presLayoutVars>
      </dgm:prSet>
      <dgm:spPr/>
      <dgm:t>
        <a:bodyPr/>
        <a:lstStyle/>
        <a:p>
          <a:endParaRPr lang="en-US"/>
        </a:p>
      </dgm:t>
    </dgm:pt>
    <dgm:pt modelId="{D96317BF-E173-4D81-82D4-A594765EFE47}" type="pres">
      <dgm:prSet presAssocID="{7AC9BA63-9090-48F2-9265-11B56FB3F6E3}" presName="invisiNode" presStyleLbl="node1" presStyleIdx="1" presStyleCnt="4"/>
      <dgm:spPr/>
    </dgm:pt>
    <dgm:pt modelId="{0FC4686E-AF7D-4CED-B1DB-18F5110F6DEE}" type="pres">
      <dgm:prSet presAssocID="{7AC9BA63-9090-48F2-9265-11B56FB3F6E3}"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pt>
    <dgm:pt modelId="{CEAD05B3-A5D8-4F0D-AB7F-B937F2C6D281}" type="pres">
      <dgm:prSet presAssocID="{D6BF9CA1-6901-4F34-95BF-F9AE5F407F3F}" presName="sibTrans" presStyleLbl="sibTrans2D1" presStyleIdx="0" presStyleCnt="0"/>
      <dgm:spPr/>
      <dgm:t>
        <a:bodyPr/>
        <a:lstStyle/>
        <a:p>
          <a:endParaRPr lang="en-US"/>
        </a:p>
      </dgm:t>
    </dgm:pt>
    <dgm:pt modelId="{8A2C9606-6C36-460E-9DA9-DD6F1480183A}" type="pres">
      <dgm:prSet presAssocID="{F29CE84E-9140-40A2-B3C8-4DFCD68CBA28}" presName="compNode" presStyleCnt="0"/>
      <dgm:spPr/>
    </dgm:pt>
    <dgm:pt modelId="{B73B6540-D96D-435E-86F4-D9260A5B8D28}" type="pres">
      <dgm:prSet presAssocID="{F29CE84E-9140-40A2-B3C8-4DFCD68CBA28}" presName="bkgdShape" presStyleLbl="node1" presStyleIdx="2" presStyleCnt="4"/>
      <dgm:spPr/>
      <dgm:t>
        <a:bodyPr/>
        <a:lstStyle/>
        <a:p>
          <a:endParaRPr lang="en-US"/>
        </a:p>
      </dgm:t>
    </dgm:pt>
    <dgm:pt modelId="{3B5B2F95-EDDC-4878-BB10-1504724C9101}" type="pres">
      <dgm:prSet presAssocID="{F29CE84E-9140-40A2-B3C8-4DFCD68CBA28}" presName="nodeTx" presStyleLbl="node1" presStyleIdx="2" presStyleCnt="4">
        <dgm:presLayoutVars>
          <dgm:bulletEnabled val="1"/>
        </dgm:presLayoutVars>
      </dgm:prSet>
      <dgm:spPr/>
      <dgm:t>
        <a:bodyPr/>
        <a:lstStyle/>
        <a:p>
          <a:endParaRPr lang="en-US"/>
        </a:p>
      </dgm:t>
    </dgm:pt>
    <dgm:pt modelId="{A7159E34-29BF-4CD0-957D-4400DEF19B4B}" type="pres">
      <dgm:prSet presAssocID="{F29CE84E-9140-40A2-B3C8-4DFCD68CBA28}" presName="invisiNode" presStyleLbl="node1" presStyleIdx="2" presStyleCnt="4"/>
      <dgm:spPr/>
    </dgm:pt>
    <dgm:pt modelId="{B1EA788E-6D7A-4D11-A06A-C074FD9AEEE3}" type="pres">
      <dgm:prSet presAssocID="{F29CE84E-9140-40A2-B3C8-4DFCD68CBA28}"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dgm:spPr>
    </dgm:pt>
    <dgm:pt modelId="{E7299CF5-C79B-46EC-AB94-AB1044970544}" type="pres">
      <dgm:prSet presAssocID="{04681D60-99F5-41E1-AD64-129BE81EDB78}" presName="sibTrans" presStyleLbl="sibTrans2D1" presStyleIdx="0" presStyleCnt="0"/>
      <dgm:spPr/>
      <dgm:t>
        <a:bodyPr/>
        <a:lstStyle/>
        <a:p>
          <a:endParaRPr lang="en-US"/>
        </a:p>
      </dgm:t>
    </dgm:pt>
    <dgm:pt modelId="{3C0A067E-B7DC-4816-8659-F7263C483840}" type="pres">
      <dgm:prSet presAssocID="{BB0D3A31-088D-416A-89AD-3C70C1CA31B0}" presName="compNode" presStyleCnt="0"/>
      <dgm:spPr/>
    </dgm:pt>
    <dgm:pt modelId="{BB833630-C41A-44F9-98A2-7DA8CA30D9CB}" type="pres">
      <dgm:prSet presAssocID="{BB0D3A31-088D-416A-89AD-3C70C1CA31B0}" presName="bkgdShape" presStyleLbl="node1" presStyleIdx="3" presStyleCnt="4" custLinFactNeighborX="-3201"/>
      <dgm:spPr/>
      <dgm:t>
        <a:bodyPr/>
        <a:lstStyle/>
        <a:p>
          <a:endParaRPr lang="en-US"/>
        </a:p>
      </dgm:t>
    </dgm:pt>
    <dgm:pt modelId="{F6D486BD-E075-4D5F-BCAC-AA274437CA9D}" type="pres">
      <dgm:prSet presAssocID="{BB0D3A31-088D-416A-89AD-3C70C1CA31B0}" presName="nodeTx" presStyleLbl="node1" presStyleIdx="3" presStyleCnt="4">
        <dgm:presLayoutVars>
          <dgm:bulletEnabled val="1"/>
        </dgm:presLayoutVars>
      </dgm:prSet>
      <dgm:spPr/>
      <dgm:t>
        <a:bodyPr/>
        <a:lstStyle/>
        <a:p>
          <a:endParaRPr lang="en-US"/>
        </a:p>
      </dgm:t>
    </dgm:pt>
    <dgm:pt modelId="{58AD6434-5756-4F5A-A68B-B71949B69742}" type="pres">
      <dgm:prSet presAssocID="{BB0D3A31-088D-416A-89AD-3C70C1CA31B0}" presName="invisiNode" presStyleLbl="node1" presStyleIdx="3" presStyleCnt="4"/>
      <dgm:spPr/>
    </dgm:pt>
    <dgm:pt modelId="{DFC09859-ED73-4F9E-B458-19E668FF13AC}" type="pres">
      <dgm:prSet presAssocID="{BB0D3A31-088D-416A-89AD-3C70C1CA31B0}"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dgm:spPr>
    </dgm:pt>
  </dgm:ptLst>
  <dgm:cxnLst>
    <dgm:cxn modelId="{FC6089BC-1C35-497A-83BB-A16B53278AC5}" type="presOf" srcId="{EAB111B3-11DD-4652-ACBD-77C09F98C215}" destId="{7587F89A-F75F-4BD2-AB93-F500ABC9FA62}" srcOrd="0" destOrd="0" presId="urn:microsoft.com/office/officeart/2005/8/layout/hList7"/>
    <dgm:cxn modelId="{03D56210-8C18-4A02-BD49-ECA8B42ABA8D}" type="presOf" srcId="{7AC9BA63-9090-48F2-9265-11B56FB3F6E3}" destId="{D312F67A-916E-4EE4-BDFB-F6B6DCC3B6FE}" srcOrd="1" destOrd="0" presId="urn:microsoft.com/office/officeart/2005/8/layout/hList7"/>
    <dgm:cxn modelId="{76B56B8B-CB37-496F-B00B-ACBDED4BE725}" type="presOf" srcId="{BB0D3A31-088D-416A-89AD-3C70C1CA31B0}" destId="{F6D486BD-E075-4D5F-BCAC-AA274437CA9D}" srcOrd="1" destOrd="0" presId="urn:microsoft.com/office/officeart/2005/8/layout/hList7"/>
    <dgm:cxn modelId="{5BEEE2EC-A458-4FD7-BBC7-E096EF02F4AE}" type="presOf" srcId="{04681D60-99F5-41E1-AD64-129BE81EDB78}" destId="{E7299CF5-C79B-46EC-AB94-AB1044970544}" srcOrd="0" destOrd="0" presId="urn:microsoft.com/office/officeart/2005/8/layout/hList7"/>
    <dgm:cxn modelId="{DC7CDAA3-EEA6-44EF-B87E-63361D132F21}" type="presOf" srcId="{F29CE84E-9140-40A2-B3C8-4DFCD68CBA28}" destId="{B73B6540-D96D-435E-86F4-D9260A5B8D28}" srcOrd="0" destOrd="0" presId="urn:microsoft.com/office/officeart/2005/8/layout/hList7"/>
    <dgm:cxn modelId="{FDF47054-B15F-4848-86CE-E00E4681176D}" type="presOf" srcId="{BB0D3A31-088D-416A-89AD-3C70C1CA31B0}" destId="{BB833630-C41A-44F9-98A2-7DA8CA30D9CB}" srcOrd="0" destOrd="0" presId="urn:microsoft.com/office/officeart/2005/8/layout/hList7"/>
    <dgm:cxn modelId="{4A0613EE-3EA3-4213-B12D-B3D14DBCE878}" srcId="{5CEF9E8A-E06A-4379-B998-918A775FDFE4}" destId="{7AC9BA63-9090-48F2-9265-11B56FB3F6E3}" srcOrd="1" destOrd="0" parTransId="{9BDF7CA2-2D41-4B94-BAC9-2B6CA5CFAD1D}" sibTransId="{D6BF9CA1-6901-4F34-95BF-F9AE5F407F3F}"/>
    <dgm:cxn modelId="{F00735A9-6F17-4C08-94F6-D477CD302A47}" type="presOf" srcId="{CF16D288-52E4-4B93-8D6A-63E023D99AE9}" destId="{A1FD6E12-6669-4DDD-9064-32F19C356B0D}" srcOrd="1" destOrd="0" presId="urn:microsoft.com/office/officeart/2005/8/layout/hList7"/>
    <dgm:cxn modelId="{A804EC65-5BD9-46C1-8726-9534D0550084}" type="presOf" srcId="{5CEF9E8A-E06A-4379-B998-918A775FDFE4}" destId="{95BB0C27-FDF4-45FD-9F16-3C8D6B38C400}" srcOrd="0" destOrd="0" presId="urn:microsoft.com/office/officeart/2005/8/layout/hList7"/>
    <dgm:cxn modelId="{D87A37AC-B204-4C1B-A0C5-EBD997F797AE}" type="presOf" srcId="{F29CE84E-9140-40A2-B3C8-4DFCD68CBA28}" destId="{3B5B2F95-EDDC-4878-BB10-1504724C9101}" srcOrd="1" destOrd="0" presId="urn:microsoft.com/office/officeart/2005/8/layout/hList7"/>
    <dgm:cxn modelId="{41C36C73-6D2C-4213-A6C8-93EDC0101822}" srcId="{5CEF9E8A-E06A-4379-B998-918A775FDFE4}" destId="{BB0D3A31-088D-416A-89AD-3C70C1CA31B0}" srcOrd="3" destOrd="0" parTransId="{E2F7D436-F26D-4808-8474-8A4445864D88}" sibTransId="{DDB8B95B-317B-4B47-95FB-36E42C933DD7}"/>
    <dgm:cxn modelId="{2BED8E63-8BC5-414E-906A-7DAB5E5AD95D}" type="presOf" srcId="{CF16D288-52E4-4B93-8D6A-63E023D99AE9}" destId="{28BD9A70-F7DD-4213-BF0C-EB4BBC90AF27}" srcOrd="0" destOrd="0" presId="urn:microsoft.com/office/officeart/2005/8/layout/hList7"/>
    <dgm:cxn modelId="{2AF5032A-1ED8-4EF4-BD6C-5738154696B9}" type="presOf" srcId="{D6BF9CA1-6901-4F34-95BF-F9AE5F407F3F}" destId="{CEAD05B3-A5D8-4F0D-AB7F-B937F2C6D281}" srcOrd="0" destOrd="0" presId="urn:microsoft.com/office/officeart/2005/8/layout/hList7"/>
    <dgm:cxn modelId="{2211F9E0-CBF9-47BF-A11E-DF09308E6F39}" srcId="{5CEF9E8A-E06A-4379-B998-918A775FDFE4}" destId="{CF16D288-52E4-4B93-8D6A-63E023D99AE9}" srcOrd="0" destOrd="0" parTransId="{D41C5892-9C3E-4AF5-9DCC-98AFC0A94CE7}" sibTransId="{EAB111B3-11DD-4652-ACBD-77C09F98C215}"/>
    <dgm:cxn modelId="{09668FF6-0ED5-4F58-B5FF-72B55A622C68}" type="presOf" srcId="{7AC9BA63-9090-48F2-9265-11B56FB3F6E3}" destId="{40B54E60-3E38-444E-9842-17DB41445192}" srcOrd="0" destOrd="0" presId="urn:microsoft.com/office/officeart/2005/8/layout/hList7"/>
    <dgm:cxn modelId="{42AD94AE-5D9E-47E7-8755-89B0D4AD001D}" srcId="{5CEF9E8A-E06A-4379-B998-918A775FDFE4}" destId="{F29CE84E-9140-40A2-B3C8-4DFCD68CBA28}" srcOrd="2" destOrd="0" parTransId="{B113076B-8CD8-4655-9B13-B86413B48026}" sibTransId="{04681D60-99F5-41E1-AD64-129BE81EDB78}"/>
    <dgm:cxn modelId="{3E4DBF4C-58B3-4085-BEDD-465BEF7DC2D6}" type="presParOf" srcId="{95BB0C27-FDF4-45FD-9F16-3C8D6B38C400}" destId="{5D44DC0E-0CA0-4E37-A4CA-6AEA9F34211D}" srcOrd="0" destOrd="0" presId="urn:microsoft.com/office/officeart/2005/8/layout/hList7"/>
    <dgm:cxn modelId="{B7D31319-336E-4E72-883C-9569BA9CF1E5}" type="presParOf" srcId="{95BB0C27-FDF4-45FD-9F16-3C8D6B38C400}" destId="{FC5643E2-754C-4B3C-979F-2C0045BB0094}" srcOrd="1" destOrd="0" presId="urn:microsoft.com/office/officeart/2005/8/layout/hList7"/>
    <dgm:cxn modelId="{9879FD32-446F-4BA3-9F95-7C221E60363B}" type="presParOf" srcId="{FC5643E2-754C-4B3C-979F-2C0045BB0094}" destId="{EBA55BCC-97D0-4FF0-B480-EE0B72EAE7B8}" srcOrd="0" destOrd="0" presId="urn:microsoft.com/office/officeart/2005/8/layout/hList7"/>
    <dgm:cxn modelId="{4E08853B-3CA3-4D45-9052-C06DE57833E2}" type="presParOf" srcId="{EBA55BCC-97D0-4FF0-B480-EE0B72EAE7B8}" destId="{28BD9A70-F7DD-4213-BF0C-EB4BBC90AF27}" srcOrd="0" destOrd="0" presId="urn:microsoft.com/office/officeart/2005/8/layout/hList7"/>
    <dgm:cxn modelId="{D48AD973-63C8-456A-B732-65D81B881032}" type="presParOf" srcId="{EBA55BCC-97D0-4FF0-B480-EE0B72EAE7B8}" destId="{A1FD6E12-6669-4DDD-9064-32F19C356B0D}" srcOrd="1" destOrd="0" presId="urn:microsoft.com/office/officeart/2005/8/layout/hList7"/>
    <dgm:cxn modelId="{736A200F-1420-404F-8ED5-12BC853BB60B}" type="presParOf" srcId="{EBA55BCC-97D0-4FF0-B480-EE0B72EAE7B8}" destId="{58F11A4E-BE3E-4223-9764-CB859EBB45E2}" srcOrd="2" destOrd="0" presId="urn:microsoft.com/office/officeart/2005/8/layout/hList7"/>
    <dgm:cxn modelId="{C181D05D-4CDE-4E3E-959A-E8C38EC153A9}" type="presParOf" srcId="{EBA55BCC-97D0-4FF0-B480-EE0B72EAE7B8}" destId="{CFC232F3-7D11-4C2B-B4A2-9C10D749E0D6}" srcOrd="3" destOrd="0" presId="urn:microsoft.com/office/officeart/2005/8/layout/hList7"/>
    <dgm:cxn modelId="{D5B0D1FE-C822-4E61-981C-89321A1D30E3}" type="presParOf" srcId="{FC5643E2-754C-4B3C-979F-2C0045BB0094}" destId="{7587F89A-F75F-4BD2-AB93-F500ABC9FA62}" srcOrd="1" destOrd="0" presId="urn:microsoft.com/office/officeart/2005/8/layout/hList7"/>
    <dgm:cxn modelId="{872B7011-B044-44B3-A314-19923E42BD1C}" type="presParOf" srcId="{FC5643E2-754C-4B3C-979F-2C0045BB0094}" destId="{832EDF20-D2F0-4EFE-8EB4-58783FEAF3A0}" srcOrd="2" destOrd="0" presId="urn:microsoft.com/office/officeart/2005/8/layout/hList7"/>
    <dgm:cxn modelId="{87E47322-E1F0-41B4-9761-66C4DEA7EAF2}" type="presParOf" srcId="{832EDF20-D2F0-4EFE-8EB4-58783FEAF3A0}" destId="{40B54E60-3E38-444E-9842-17DB41445192}" srcOrd="0" destOrd="0" presId="urn:microsoft.com/office/officeart/2005/8/layout/hList7"/>
    <dgm:cxn modelId="{F1B48A2C-801A-4224-8C05-5C22D63F6CD9}" type="presParOf" srcId="{832EDF20-D2F0-4EFE-8EB4-58783FEAF3A0}" destId="{D312F67A-916E-4EE4-BDFB-F6B6DCC3B6FE}" srcOrd="1" destOrd="0" presId="urn:microsoft.com/office/officeart/2005/8/layout/hList7"/>
    <dgm:cxn modelId="{5363BD60-AA83-4222-9033-DD0CF0A9DB05}" type="presParOf" srcId="{832EDF20-D2F0-4EFE-8EB4-58783FEAF3A0}" destId="{D96317BF-E173-4D81-82D4-A594765EFE47}" srcOrd="2" destOrd="0" presId="urn:microsoft.com/office/officeart/2005/8/layout/hList7"/>
    <dgm:cxn modelId="{01C029F5-F5CC-4115-966C-AEEB3337B8D7}" type="presParOf" srcId="{832EDF20-D2F0-4EFE-8EB4-58783FEAF3A0}" destId="{0FC4686E-AF7D-4CED-B1DB-18F5110F6DEE}" srcOrd="3" destOrd="0" presId="urn:microsoft.com/office/officeart/2005/8/layout/hList7"/>
    <dgm:cxn modelId="{38B2F6FA-A32A-4A70-9505-7B5D2D12E58C}" type="presParOf" srcId="{FC5643E2-754C-4B3C-979F-2C0045BB0094}" destId="{CEAD05B3-A5D8-4F0D-AB7F-B937F2C6D281}" srcOrd="3" destOrd="0" presId="urn:microsoft.com/office/officeart/2005/8/layout/hList7"/>
    <dgm:cxn modelId="{247CA6B7-E659-4FAE-ACCD-9421ACAAFC70}" type="presParOf" srcId="{FC5643E2-754C-4B3C-979F-2C0045BB0094}" destId="{8A2C9606-6C36-460E-9DA9-DD6F1480183A}" srcOrd="4" destOrd="0" presId="urn:microsoft.com/office/officeart/2005/8/layout/hList7"/>
    <dgm:cxn modelId="{09DA89A2-44AE-4BD7-B415-7D51E1311126}" type="presParOf" srcId="{8A2C9606-6C36-460E-9DA9-DD6F1480183A}" destId="{B73B6540-D96D-435E-86F4-D9260A5B8D28}" srcOrd="0" destOrd="0" presId="urn:microsoft.com/office/officeart/2005/8/layout/hList7"/>
    <dgm:cxn modelId="{8A7B8F1D-2DDB-4A2D-B553-D73180BDFB07}" type="presParOf" srcId="{8A2C9606-6C36-460E-9DA9-DD6F1480183A}" destId="{3B5B2F95-EDDC-4878-BB10-1504724C9101}" srcOrd="1" destOrd="0" presId="urn:microsoft.com/office/officeart/2005/8/layout/hList7"/>
    <dgm:cxn modelId="{34E803A8-64EB-4F6D-A83F-BD846DB5F2A9}" type="presParOf" srcId="{8A2C9606-6C36-460E-9DA9-DD6F1480183A}" destId="{A7159E34-29BF-4CD0-957D-4400DEF19B4B}" srcOrd="2" destOrd="0" presId="urn:microsoft.com/office/officeart/2005/8/layout/hList7"/>
    <dgm:cxn modelId="{F3AE5A7F-0BB1-4F15-B4FD-35E09295BAE0}" type="presParOf" srcId="{8A2C9606-6C36-460E-9DA9-DD6F1480183A}" destId="{B1EA788E-6D7A-4D11-A06A-C074FD9AEEE3}" srcOrd="3" destOrd="0" presId="urn:microsoft.com/office/officeart/2005/8/layout/hList7"/>
    <dgm:cxn modelId="{BA75C916-80CA-424B-B0C0-2D3739B117E1}" type="presParOf" srcId="{FC5643E2-754C-4B3C-979F-2C0045BB0094}" destId="{E7299CF5-C79B-46EC-AB94-AB1044970544}" srcOrd="5" destOrd="0" presId="urn:microsoft.com/office/officeart/2005/8/layout/hList7"/>
    <dgm:cxn modelId="{C3A35752-39FA-4FEB-8F2B-C6FACC639F79}" type="presParOf" srcId="{FC5643E2-754C-4B3C-979F-2C0045BB0094}" destId="{3C0A067E-B7DC-4816-8659-F7263C483840}" srcOrd="6" destOrd="0" presId="urn:microsoft.com/office/officeart/2005/8/layout/hList7"/>
    <dgm:cxn modelId="{7766D822-D09A-4484-ACC0-29EF65C87BCB}" type="presParOf" srcId="{3C0A067E-B7DC-4816-8659-F7263C483840}" destId="{BB833630-C41A-44F9-98A2-7DA8CA30D9CB}" srcOrd="0" destOrd="0" presId="urn:microsoft.com/office/officeart/2005/8/layout/hList7"/>
    <dgm:cxn modelId="{9EBF8C2E-882C-47D8-9DF0-BAD7CB37FAA6}" type="presParOf" srcId="{3C0A067E-B7DC-4816-8659-F7263C483840}" destId="{F6D486BD-E075-4D5F-BCAC-AA274437CA9D}" srcOrd="1" destOrd="0" presId="urn:microsoft.com/office/officeart/2005/8/layout/hList7"/>
    <dgm:cxn modelId="{715C40E2-290A-4E84-933C-C5AF4B1B9B1B}" type="presParOf" srcId="{3C0A067E-B7DC-4816-8659-F7263C483840}" destId="{58AD6434-5756-4F5A-A68B-B71949B69742}" srcOrd="2" destOrd="0" presId="urn:microsoft.com/office/officeart/2005/8/layout/hList7"/>
    <dgm:cxn modelId="{33144845-5C83-4BC8-B753-B252AD41968D}" type="presParOf" srcId="{3C0A067E-B7DC-4816-8659-F7263C483840}" destId="{DFC09859-ED73-4F9E-B458-19E668FF13A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EF9E8A-E06A-4379-B998-918A775FDFE4}" type="doc">
      <dgm:prSet loTypeId="urn:microsoft.com/office/officeart/2005/8/layout/hList7" loCatId="process" qsTypeId="urn:microsoft.com/office/officeart/2005/8/quickstyle/simple1" qsCatId="simple" csTypeId="urn:microsoft.com/office/officeart/2005/8/colors/accent0_1" csCatId="mainScheme" phldr="1"/>
      <dgm:spPr/>
    </dgm:pt>
    <dgm:pt modelId="{CF16D288-52E4-4B93-8D6A-63E023D99AE9}">
      <dgm:prSet phldrT="[Text]"/>
      <dgm:spPr/>
      <dgm:t>
        <a:bodyPr/>
        <a:lstStyle/>
        <a:p>
          <a:r>
            <a:rPr lang="en-US" dirty="0" smtClean="0"/>
            <a:t>Getting started</a:t>
          </a:r>
          <a:endParaRPr lang="en-US" dirty="0"/>
        </a:p>
      </dgm:t>
    </dgm:pt>
    <dgm:pt modelId="{D41C5892-9C3E-4AF5-9DCC-98AFC0A94CE7}" type="parTrans" cxnId="{2211F9E0-CBF9-47BF-A11E-DF09308E6F39}">
      <dgm:prSet/>
      <dgm:spPr/>
      <dgm:t>
        <a:bodyPr/>
        <a:lstStyle/>
        <a:p>
          <a:endParaRPr lang="en-US"/>
        </a:p>
      </dgm:t>
    </dgm:pt>
    <dgm:pt modelId="{EAB111B3-11DD-4652-ACBD-77C09F98C215}" type="sibTrans" cxnId="{2211F9E0-CBF9-47BF-A11E-DF09308E6F39}">
      <dgm:prSet/>
      <dgm:spPr/>
      <dgm:t>
        <a:bodyPr/>
        <a:lstStyle/>
        <a:p>
          <a:endParaRPr lang="en-US"/>
        </a:p>
      </dgm:t>
    </dgm:pt>
    <dgm:pt modelId="{F29CE84E-9140-40A2-B3C8-4DFCD68CBA28}">
      <dgm:prSet phldrT="[Text]"/>
      <dgm:spPr/>
      <dgm:t>
        <a:bodyPr/>
        <a:lstStyle/>
        <a:p>
          <a:r>
            <a:rPr lang="en-US" dirty="0" smtClean="0"/>
            <a:t>Almost there</a:t>
          </a:r>
          <a:endParaRPr lang="en-US" dirty="0"/>
        </a:p>
      </dgm:t>
    </dgm:pt>
    <dgm:pt modelId="{B113076B-8CD8-4655-9B13-B86413B48026}" type="parTrans" cxnId="{42AD94AE-5D9E-47E7-8755-89B0D4AD001D}">
      <dgm:prSet/>
      <dgm:spPr/>
      <dgm:t>
        <a:bodyPr/>
        <a:lstStyle/>
        <a:p>
          <a:endParaRPr lang="en-US"/>
        </a:p>
      </dgm:t>
    </dgm:pt>
    <dgm:pt modelId="{04681D60-99F5-41E1-AD64-129BE81EDB78}" type="sibTrans" cxnId="{42AD94AE-5D9E-47E7-8755-89B0D4AD001D}">
      <dgm:prSet/>
      <dgm:spPr/>
      <dgm:t>
        <a:bodyPr/>
        <a:lstStyle/>
        <a:p>
          <a:endParaRPr lang="en-US"/>
        </a:p>
      </dgm:t>
    </dgm:pt>
    <dgm:pt modelId="{7AC9BA63-9090-48F2-9265-11B56FB3F6E3}">
      <dgm:prSet phldrT="[Text]">
        <dgm:style>
          <a:lnRef idx="3">
            <a:schemeClr val="lt1"/>
          </a:lnRef>
          <a:fillRef idx="1">
            <a:schemeClr val="accent6"/>
          </a:fillRef>
          <a:effectRef idx="1">
            <a:schemeClr val="accent6"/>
          </a:effectRef>
          <a:fontRef idx="minor">
            <a:schemeClr val="lt1"/>
          </a:fontRef>
        </dgm:style>
      </dgm:prSet>
      <dgm:spPr/>
      <dgm:t>
        <a:bodyPr/>
        <a:lstStyle/>
        <a:p>
          <a:r>
            <a:rPr lang="en-US" dirty="0" smtClean="0"/>
            <a:t>Making Progress</a:t>
          </a:r>
          <a:endParaRPr lang="en-US" dirty="0"/>
        </a:p>
      </dgm:t>
    </dgm:pt>
    <dgm:pt modelId="{9BDF7CA2-2D41-4B94-BAC9-2B6CA5CFAD1D}" type="parTrans" cxnId="{4A0613EE-3EA3-4213-B12D-B3D14DBCE878}">
      <dgm:prSet/>
      <dgm:spPr/>
      <dgm:t>
        <a:bodyPr/>
        <a:lstStyle/>
        <a:p>
          <a:endParaRPr lang="en-US"/>
        </a:p>
      </dgm:t>
    </dgm:pt>
    <dgm:pt modelId="{D6BF9CA1-6901-4F34-95BF-F9AE5F407F3F}" type="sibTrans" cxnId="{4A0613EE-3EA3-4213-B12D-B3D14DBCE878}">
      <dgm:prSet/>
      <dgm:spPr/>
      <dgm:t>
        <a:bodyPr/>
        <a:lstStyle/>
        <a:p>
          <a:endParaRPr lang="en-US"/>
        </a:p>
      </dgm:t>
    </dgm:pt>
    <dgm:pt modelId="{BB0D3A31-088D-416A-89AD-3C70C1CA31B0}">
      <dgm:prSet phldrT="[Text]"/>
      <dgm:spPr/>
      <dgm:t>
        <a:bodyPr/>
        <a:lstStyle/>
        <a:p>
          <a:r>
            <a:rPr lang="en-US" dirty="0" smtClean="0"/>
            <a:t>Completed</a:t>
          </a:r>
          <a:endParaRPr lang="en-US" dirty="0"/>
        </a:p>
      </dgm:t>
    </dgm:pt>
    <dgm:pt modelId="{E2F7D436-F26D-4808-8474-8A4445864D88}" type="parTrans" cxnId="{41C36C73-6D2C-4213-A6C8-93EDC0101822}">
      <dgm:prSet/>
      <dgm:spPr/>
      <dgm:t>
        <a:bodyPr/>
        <a:lstStyle/>
        <a:p>
          <a:endParaRPr lang="en-US"/>
        </a:p>
      </dgm:t>
    </dgm:pt>
    <dgm:pt modelId="{DDB8B95B-317B-4B47-95FB-36E42C933DD7}" type="sibTrans" cxnId="{41C36C73-6D2C-4213-A6C8-93EDC0101822}">
      <dgm:prSet/>
      <dgm:spPr/>
      <dgm:t>
        <a:bodyPr/>
        <a:lstStyle/>
        <a:p>
          <a:endParaRPr lang="en-US"/>
        </a:p>
      </dgm:t>
    </dgm:pt>
    <dgm:pt modelId="{95BB0C27-FDF4-45FD-9F16-3C8D6B38C400}" type="pres">
      <dgm:prSet presAssocID="{5CEF9E8A-E06A-4379-B998-918A775FDFE4}" presName="Name0" presStyleCnt="0">
        <dgm:presLayoutVars>
          <dgm:dir/>
          <dgm:resizeHandles val="exact"/>
        </dgm:presLayoutVars>
      </dgm:prSet>
      <dgm:spPr/>
    </dgm:pt>
    <dgm:pt modelId="{5D44DC0E-0CA0-4E37-A4CA-6AEA9F34211D}" type="pres">
      <dgm:prSet presAssocID="{5CEF9E8A-E06A-4379-B998-918A775FDFE4}" presName="fgShape" presStyleLbl="fgShp" presStyleIdx="0" presStyleCnt="1"/>
      <dgm:spPr/>
    </dgm:pt>
    <dgm:pt modelId="{FC5643E2-754C-4B3C-979F-2C0045BB0094}" type="pres">
      <dgm:prSet presAssocID="{5CEF9E8A-E06A-4379-B998-918A775FDFE4}" presName="linComp" presStyleCnt="0"/>
      <dgm:spPr/>
    </dgm:pt>
    <dgm:pt modelId="{EBA55BCC-97D0-4FF0-B480-EE0B72EAE7B8}" type="pres">
      <dgm:prSet presAssocID="{CF16D288-52E4-4B93-8D6A-63E023D99AE9}" presName="compNode" presStyleCnt="0"/>
      <dgm:spPr/>
    </dgm:pt>
    <dgm:pt modelId="{28BD9A70-F7DD-4213-BF0C-EB4BBC90AF27}" type="pres">
      <dgm:prSet presAssocID="{CF16D288-52E4-4B93-8D6A-63E023D99AE9}" presName="bkgdShape" presStyleLbl="node1" presStyleIdx="0" presStyleCnt="4"/>
      <dgm:spPr/>
      <dgm:t>
        <a:bodyPr/>
        <a:lstStyle/>
        <a:p>
          <a:endParaRPr lang="en-US"/>
        </a:p>
      </dgm:t>
    </dgm:pt>
    <dgm:pt modelId="{A1FD6E12-6669-4DDD-9064-32F19C356B0D}" type="pres">
      <dgm:prSet presAssocID="{CF16D288-52E4-4B93-8D6A-63E023D99AE9}" presName="nodeTx" presStyleLbl="node1" presStyleIdx="0" presStyleCnt="4">
        <dgm:presLayoutVars>
          <dgm:bulletEnabled val="1"/>
        </dgm:presLayoutVars>
      </dgm:prSet>
      <dgm:spPr/>
      <dgm:t>
        <a:bodyPr/>
        <a:lstStyle/>
        <a:p>
          <a:endParaRPr lang="en-US"/>
        </a:p>
      </dgm:t>
    </dgm:pt>
    <dgm:pt modelId="{58F11A4E-BE3E-4223-9764-CB859EBB45E2}" type="pres">
      <dgm:prSet presAssocID="{CF16D288-52E4-4B93-8D6A-63E023D99AE9}" presName="invisiNode" presStyleLbl="node1" presStyleIdx="0" presStyleCnt="4"/>
      <dgm:spPr/>
    </dgm:pt>
    <dgm:pt modelId="{CFC232F3-7D11-4C2B-B4A2-9C10D749E0D6}" type="pres">
      <dgm:prSet presAssocID="{CF16D288-52E4-4B93-8D6A-63E023D99AE9}"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7587F89A-F75F-4BD2-AB93-F500ABC9FA62}" type="pres">
      <dgm:prSet presAssocID="{EAB111B3-11DD-4652-ACBD-77C09F98C215}" presName="sibTrans" presStyleLbl="sibTrans2D1" presStyleIdx="0" presStyleCnt="0"/>
      <dgm:spPr/>
      <dgm:t>
        <a:bodyPr/>
        <a:lstStyle/>
        <a:p>
          <a:endParaRPr lang="en-US"/>
        </a:p>
      </dgm:t>
    </dgm:pt>
    <dgm:pt modelId="{832EDF20-D2F0-4EFE-8EB4-58783FEAF3A0}" type="pres">
      <dgm:prSet presAssocID="{7AC9BA63-9090-48F2-9265-11B56FB3F6E3}" presName="compNode" presStyleCnt="0"/>
      <dgm:spPr/>
    </dgm:pt>
    <dgm:pt modelId="{40B54E60-3E38-444E-9842-17DB41445192}" type="pres">
      <dgm:prSet presAssocID="{7AC9BA63-9090-48F2-9265-11B56FB3F6E3}" presName="bkgdShape" presStyleLbl="node1" presStyleIdx="1" presStyleCnt="4"/>
      <dgm:spPr/>
      <dgm:t>
        <a:bodyPr/>
        <a:lstStyle/>
        <a:p>
          <a:endParaRPr lang="en-US"/>
        </a:p>
      </dgm:t>
    </dgm:pt>
    <dgm:pt modelId="{D312F67A-916E-4EE4-BDFB-F6B6DCC3B6FE}" type="pres">
      <dgm:prSet presAssocID="{7AC9BA63-9090-48F2-9265-11B56FB3F6E3}" presName="nodeTx" presStyleLbl="node1" presStyleIdx="1" presStyleCnt="4">
        <dgm:presLayoutVars>
          <dgm:bulletEnabled val="1"/>
        </dgm:presLayoutVars>
      </dgm:prSet>
      <dgm:spPr/>
      <dgm:t>
        <a:bodyPr/>
        <a:lstStyle/>
        <a:p>
          <a:endParaRPr lang="en-US"/>
        </a:p>
      </dgm:t>
    </dgm:pt>
    <dgm:pt modelId="{D96317BF-E173-4D81-82D4-A594765EFE47}" type="pres">
      <dgm:prSet presAssocID="{7AC9BA63-9090-48F2-9265-11B56FB3F6E3}" presName="invisiNode" presStyleLbl="node1" presStyleIdx="1" presStyleCnt="4"/>
      <dgm:spPr/>
    </dgm:pt>
    <dgm:pt modelId="{0FC4686E-AF7D-4CED-B1DB-18F5110F6DEE}" type="pres">
      <dgm:prSet presAssocID="{7AC9BA63-9090-48F2-9265-11B56FB3F6E3}"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pt>
    <dgm:pt modelId="{CEAD05B3-A5D8-4F0D-AB7F-B937F2C6D281}" type="pres">
      <dgm:prSet presAssocID="{D6BF9CA1-6901-4F34-95BF-F9AE5F407F3F}" presName="sibTrans" presStyleLbl="sibTrans2D1" presStyleIdx="0" presStyleCnt="0"/>
      <dgm:spPr/>
      <dgm:t>
        <a:bodyPr/>
        <a:lstStyle/>
        <a:p>
          <a:endParaRPr lang="en-US"/>
        </a:p>
      </dgm:t>
    </dgm:pt>
    <dgm:pt modelId="{8A2C9606-6C36-460E-9DA9-DD6F1480183A}" type="pres">
      <dgm:prSet presAssocID="{F29CE84E-9140-40A2-B3C8-4DFCD68CBA28}" presName="compNode" presStyleCnt="0"/>
      <dgm:spPr/>
    </dgm:pt>
    <dgm:pt modelId="{B73B6540-D96D-435E-86F4-D9260A5B8D28}" type="pres">
      <dgm:prSet presAssocID="{F29CE84E-9140-40A2-B3C8-4DFCD68CBA28}" presName="bkgdShape" presStyleLbl="node1" presStyleIdx="2" presStyleCnt="4"/>
      <dgm:spPr/>
      <dgm:t>
        <a:bodyPr/>
        <a:lstStyle/>
        <a:p>
          <a:endParaRPr lang="en-US"/>
        </a:p>
      </dgm:t>
    </dgm:pt>
    <dgm:pt modelId="{3B5B2F95-EDDC-4878-BB10-1504724C9101}" type="pres">
      <dgm:prSet presAssocID="{F29CE84E-9140-40A2-B3C8-4DFCD68CBA28}" presName="nodeTx" presStyleLbl="node1" presStyleIdx="2" presStyleCnt="4">
        <dgm:presLayoutVars>
          <dgm:bulletEnabled val="1"/>
        </dgm:presLayoutVars>
      </dgm:prSet>
      <dgm:spPr/>
      <dgm:t>
        <a:bodyPr/>
        <a:lstStyle/>
        <a:p>
          <a:endParaRPr lang="en-US"/>
        </a:p>
      </dgm:t>
    </dgm:pt>
    <dgm:pt modelId="{A7159E34-29BF-4CD0-957D-4400DEF19B4B}" type="pres">
      <dgm:prSet presAssocID="{F29CE84E-9140-40A2-B3C8-4DFCD68CBA28}" presName="invisiNode" presStyleLbl="node1" presStyleIdx="2" presStyleCnt="4"/>
      <dgm:spPr/>
    </dgm:pt>
    <dgm:pt modelId="{B1EA788E-6D7A-4D11-A06A-C074FD9AEEE3}" type="pres">
      <dgm:prSet presAssocID="{F29CE84E-9140-40A2-B3C8-4DFCD68CBA28}"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dgm:spPr>
    </dgm:pt>
    <dgm:pt modelId="{E7299CF5-C79B-46EC-AB94-AB1044970544}" type="pres">
      <dgm:prSet presAssocID="{04681D60-99F5-41E1-AD64-129BE81EDB78}" presName="sibTrans" presStyleLbl="sibTrans2D1" presStyleIdx="0" presStyleCnt="0"/>
      <dgm:spPr/>
      <dgm:t>
        <a:bodyPr/>
        <a:lstStyle/>
        <a:p>
          <a:endParaRPr lang="en-US"/>
        </a:p>
      </dgm:t>
    </dgm:pt>
    <dgm:pt modelId="{3C0A067E-B7DC-4816-8659-F7263C483840}" type="pres">
      <dgm:prSet presAssocID="{BB0D3A31-088D-416A-89AD-3C70C1CA31B0}" presName="compNode" presStyleCnt="0"/>
      <dgm:spPr/>
    </dgm:pt>
    <dgm:pt modelId="{BB833630-C41A-44F9-98A2-7DA8CA30D9CB}" type="pres">
      <dgm:prSet presAssocID="{BB0D3A31-088D-416A-89AD-3C70C1CA31B0}" presName="bkgdShape" presStyleLbl="node1" presStyleIdx="3" presStyleCnt="4" custLinFactNeighborX="-3201"/>
      <dgm:spPr/>
      <dgm:t>
        <a:bodyPr/>
        <a:lstStyle/>
        <a:p>
          <a:endParaRPr lang="en-US"/>
        </a:p>
      </dgm:t>
    </dgm:pt>
    <dgm:pt modelId="{F6D486BD-E075-4D5F-BCAC-AA274437CA9D}" type="pres">
      <dgm:prSet presAssocID="{BB0D3A31-088D-416A-89AD-3C70C1CA31B0}" presName="nodeTx" presStyleLbl="node1" presStyleIdx="3" presStyleCnt="4">
        <dgm:presLayoutVars>
          <dgm:bulletEnabled val="1"/>
        </dgm:presLayoutVars>
      </dgm:prSet>
      <dgm:spPr/>
      <dgm:t>
        <a:bodyPr/>
        <a:lstStyle/>
        <a:p>
          <a:endParaRPr lang="en-US"/>
        </a:p>
      </dgm:t>
    </dgm:pt>
    <dgm:pt modelId="{58AD6434-5756-4F5A-A68B-B71949B69742}" type="pres">
      <dgm:prSet presAssocID="{BB0D3A31-088D-416A-89AD-3C70C1CA31B0}" presName="invisiNode" presStyleLbl="node1" presStyleIdx="3" presStyleCnt="4"/>
      <dgm:spPr/>
    </dgm:pt>
    <dgm:pt modelId="{DFC09859-ED73-4F9E-B458-19E668FF13AC}" type="pres">
      <dgm:prSet presAssocID="{BB0D3A31-088D-416A-89AD-3C70C1CA31B0}"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dgm:spPr>
    </dgm:pt>
  </dgm:ptLst>
  <dgm:cxnLst>
    <dgm:cxn modelId="{88699BA1-0F18-4942-9105-1A8677BD80E7}" type="presOf" srcId="{EAB111B3-11DD-4652-ACBD-77C09F98C215}" destId="{7587F89A-F75F-4BD2-AB93-F500ABC9FA62}" srcOrd="0" destOrd="0" presId="urn:microsoft.com/office/officeart/2005/8/layout/hList7"/>
    <dgm:cxn modelId="{074DB7C2-4E7D-4B2F-BE5E-EFF8F3C8E421}" type="presOf" srcId="{CF16D288-52E4-4B93-8D6A-63E023D99AE9}" destId="{A1FD6E12-6669-4DDD-9064-32F19C356B0D}" srcOrd="1" destOrd="0" presId="urn:microsoft.com/office/officeart/2005/8/layout/hList7"/>
    <dgm:cxn modelId="{65B79B2C-81DF-4410-A155-E91127254424}" type="presOf" srcId="{D6BF9CA1-6901-4F34-95BF-F9AE5F407F3F}" destId="{CEAD05B3-A5D8-4F0D-AB7F-B937F2C6D281}" srcOrd="0" destOrd="0" presId="urn:microsoft.com/office/officeart/2005/8/layout/hList7"/>
    <dgm:cxn modelId="{507F6D40-EB5D-4338-B2F4-C6ED763FB145}" type="presOf" srcId="{7AC9BA63-9090-48F2-9265-11B56FB3F6E3}" destId="{40B54E60-3E38-444E-9842-17DB41445192}" srcOrd="0" destOrd="0" presId="urn:microsoft.com/office/officeart/2005/8/layout/hList7"/>
    <dgm:cxn modelId="{8B19FCF1-CD14-4FDF-911E-918B5ADF6CA6}" type="presOf" srcId="{F29CE84E-9140-40A2-B3C8-4DFCD68CBA28}" destId="{B73B6540-D96D-435E-86F4-D9260A5B8D28}" srcOrd="0" destOrd="0" presId="urn:microsoft.com/office/officeart/2005/8/layout/hList7"/>
    <dgm:cxn modelId="{2211F9E0-CBF9-47BF-A11E-DF09308E6F39}" srcId="{5CEF9E8A-E06A-4379-B998-918A775FDFE4}" destId="{CF16D288-52E4-4B93-8D6A-63E023D99AE9}" srcOrd="0" destOrd="0" parTransId="{D41C5892-9C3E-4AF5-9DCC-98AFC0A94CE7}" sibTransId="{EAB111B3-11DD-4652-ACBD-77C09F98C215}"/>
    <dgm:cxn modelId="{63DA1DE5-DAF2-473E-A68C-53DFE61CA146}" type="presOf" srcId="{BB0D3A31-088D-416A-89AD-3C70C1CA31B0}" destId="{BB833630-C41A-44F9-98A2-7DA8CA30D9CB}" srcOrd="0" destOrd="0" presId="urn:microsoft.com/office/officeart/2005/8/layout/hList7"/>
    <dgm:cxn modelId="{42AD94AE-5D9E-47E7-8755-89B0D4AD001D}" srcId="{5CEF9E8A-E06A-4379-B998-918A775FDFE4}" destId="{F29CE84E-9140-40A2-B3C8-4DFCD68CBA28}" srcOrd="2" destOrd="0" parTransId="{B113076B-8CD8-4655-9B13-B86413B48026}" sibTransId="{04681D60-99F5-41E1-AD64-129BE81EDB78}"/>
    <dgm:cxn modelId="{7CDCD9AA-F513-4441-8CE3-40908460C719}" type="presOf" srcId="{BB0D3A31-088D-416A-89AD-3C70C1CA31B0}" destId="{F6D486BD-E075-4D5F-BCAC-AA274437CA9D}" srcOrd="1" destOrd="0" presId="urn:microsoft.com/office/officeart/2005/8/layout/hList7"/>
    <dgm:cxn modelId="{3BBE62B9-298F-4AF2-9C05-0B8DA8683B33}" type="presOf" srcId="{7AC9BA63-9090-48F2-9265-11B56FB3F6E3}" destId="{D312F67A-916E-4EE4-BDFB-F6B6DCC3B6FE}" srcOrd="1" destOrd="0" presId="urn:microsoft.com/office/officeart/2005/8/layout/hList7"/>
    <dgm:cxn modelId="{A8095F80-4D3F-4567-A737-6DD62AD325CD}" type="presOf" srcId="{CF16D288-52E4-4B93-8D6A-63E023D99AE9}" destId="{28BD9A70-F7DD-4213-BF0C-EB4BBC90AF27}" srcOrd="0" destOrd="0" presId="urn:microsoft.com/office/officeart/2005/8/layout/hList7"/>
    <dgm:cxn modelId="{D05E3DC6-823F-4F5F-8391-C7E5B880DF17}" type="presOf" srcId="{5CEF9E8A-E06A-4379-B998-918A775FDFE4}" destId="{95BB0C27-FDF4-45FD-9F16-3C8D6B38C400}" srcOrd="0" destOrd="0" presId="urn:microsoft.com/office/officeart/2005/8/layout/hList7"/>
    <dgm:cxn modelId="{58547E68-6D2E-4A90-BB81-E29C8D18AD10}" type="presOf" srcId="{F29CE84E-9140-40A2-B3C8-4DFCD68CBA28}" destId="{3B5B2F95-EDDC-4878-BB10-1504724C9101}" srcOrd="1" destOrd="0" presId="urn:microsoft.com/office/officeart/2005/8/layout/hList7"/>
    <dgm:cxn modelId="{4A0613EE-3EA3-4213-B12D-B3D14DBCE878}" srcId="{5CEF9E8A-E06A-4379-B998-918A775FDFE4}" destId="{7AC9BA63-9090-48F2-9265-11B56FB3F6E3}" srcOrd="1" destOrd="0" parTransId="{9BDF7CA2-2D41-4B94-BAC9-2B6CA5CFAD1D}" sibTransId="{D6BF9CA1-6901-4F34-95BF-F9AE5F407F3F}"/>
    <dgm:cxn modelId="{5DC93DB5-B1B7-43BD-9301-288991E2A7A6}" type="presOf" srcId="{04681D60-99F5-41E1-AD64-129BE81EDB78}" destId="{E7299CF5-C79B-46EC-AB94-AB1044970544}" srcOrd="0" destOrd="0" presId="urn:microsoft.com/office/officeart/2005/8/layout/hList7"/>
    <dgm:cxn modelId="{41C36C73-6D2C-4213-A6C8-93EDC0101822}" srcId="{5CEF9E8A-E06A-4379-B998-918A775FDFE4}" destId="{BB0D3A31-088D-416A-89AD-3C70C1CA31B0}" srcOrd="3" destOrd="0" parTransId="{E2F7D436-F26D-4808-8474-8A4445864D88}" sibTransId="{DDB8B95B-317B-4B47-95FB-36E42C933DD7}"/>
    <dgm:cxn modelId="{15F4A836-3F49-4CBE-87FD-6A97B5B3D22B}" type="presParOf" srcId="{95BB0C27-FDF4-45FD-9F16-3C8D6B38C400}" destId="{5D44DC0E-0CA0-4E37-A4CA-6AEA9F34211D}" srcOrd="0" destOrd="0" presId="urn:microsoft.com/office/officeart/2005/8/layout/hList7"/>
    <dgm:cxn modelId="{D5DBD387-275E-40D7-B196-5796F519D461}" type="presParOf" srcId="{95BB0C27-FDF4-45FD-9F16-3C8D6B38C400}" destId="{FC5643E2-754C-4B3C-979F-2C0045BB0094}" srcOrd="1" destOrd="0" presId="urn:microsoft.com/office/officeart/2005/8/layout/hList7"/>
    <dgm:cxn modelId="{51E2E0C7-49F5-4548-B3D5-67CDABBA28F9}" type="presParOf" srcId="{FC5643E2-754C-4B3C-979F-2C0045BB0094}" destId="{EBA55BCC-97D0-4FF0-B480-EE0B72EAE7B8}" srcOrd="0" destOrd="0" presId="urn:microsoft.com/office/officeart/2005/8/layout/hList7"/>
    <dgm:cxn modelId="{08D6E46E-DB5C-477C-A1E2-61857856A288}" type="presParOf" srcId="{EBA55BCC-97D0-4FF0-B480-EE0B72EAE7B8}" destId="{28BD9A70-F7DD-4213-BF0C-EB4BBC90AF27}" srcOrd="0" destOrd="0" presId="urn:microsoft.com/office/officeart/2005/8/layout/hList7"/>
    <dgm:cxn modelId="{90A31759-22C1-47D6-AF10-58725526F35E}" type="presParOf" srcId="{EBA55BCC-97D0-4FF0-B480-EE0B72EAE7B8}" destId="{A1FD6E12-6669-4DDD-9064-32F19C356B0D}" srcOrd="1" destOrd="0" presId="urn:microsoft.com/office/officeart/2005/8/layout/hList7"/>
    <dgm:cxn modelId="{ECC89EEB-E14F-4CEE-AD72-422A2ECB37B6}" type="presParOf" srcId="{EBA55BCC-97D0-4FF0-B480-EE0B72EAE7B8}" destId="{58F11A4E-BE3E-4223-9764-CB859EBB45E2}" srcOrd="2" destOrd="0" presId="urn:microsoft.com/office/officeart/2005/8/layout/hList7"/>
    <dgm:cxn modelId="{F0AEEA0D-68E7-42BD-BDB4-C81A7CDA5164}" type="presParOf" srcId="{EBA55BCC-97D0-4FF0-B480-EE0B72EAE7B8}" destId="{CFC232F3-7D11-4C2B-B4A2-9C10D749E0D6}" srcOrd="3" destOrd="0" presId="urn:microsoft.com/office/officeart/2005/8/layout/hList7"/>
    <dgm:cxn modelId="{2F0A8415-B521-420A-B938-8C4A7AADDF41}" type="presParOf" srcId="{FC5643E2-754C-4B3C-979F-2C0045BB0094}" destId="{7587F89A-F75F-4BD2-AB93-F500ABC9FA62}" srcOrd="1" destOrd="0" presId="urn:microsoft.com/office/officeart/2005/8/layout/hList7"/>
    <dgm:cxn modelId="{CED3AD5C-D27F-437A-90A5-74FF788179CE}" type="presParOf" srcId="{FC5643E2-754C-4B3C-979F-2C0045BB0094}" destId="{832EDF20-D2F0-4EFE-8EB4-58783FEAF3A0}" srcOrd="2" destOrd="0" presId="urn:microsoft.com/office/officeart/2005/8/layout/hList7"/>
    <dgm:cxn modelId="{A8F04E99-4D89-4D20-8C3C-3B2640F17E0E}" type="presParOf" srcId="{832EDF20-D2F0-4EFE-8EB4-58783FEAF3A0}" destId="{40B54E60-3E38-444E-9842-17DB41445192}" srcOrd="0" destOrd="0" presId="urn:microsoft.com/office/officeart/2005/8/layout/hList7"/>
    <dgm:cxn modelId="{032EDF75-D14D-4ED1-8432-0CF6A26AAF7C}" type="presParOf" srcId="{832EDF20-D2F0-4EFE-8EB4-58783FEAF3A0}" destId="{D312F67A-916E-4EE4-BDFB-F6B6DCC3B6FE}" srcOrd="1" destOrd="0" presId="urn:microsoft.com/office/officeart/2005/8/layout/hList7"/>
    <dgm:cxn modelId="{0198F706-ED05-465B-8397-EC20AD1ACEF5}" type="presParOf" srcId="{832EDF20-D2F0-4EFE-8EB4-58783FEAF3A0}" destId="{D96317BF-E173-4D81-82D4-A594765EFE47}" srcOrd="2" destOrd="0" presId="urn:microsoft.com/office/officeart/2005/8/layout/hList7"/>
    <dgm:cxn modelId="{5E5963CA-2E77-4E92-9777-D5AA891403CB}" type="presParOf" srcId="{832EDF20-D2F0-4EFE-8EB4-58783FEAF3A0}" destId="{0FC4686E-AF7D-4CED-B1DB-18F5110F6DEE}" srcOrd="3" destOrd="0" presId="urn:microsoft.com/office/officeart/2005/8/layout/hList7"/>
    <dgm:cxn modelId="{86AACB62-FE6A-45F1-B3CE-52A9BDCD7390}" type="presParOf" srcId="{FC5643E2-754C-4B3C-979F-2C0045BB0094}" destId="{CEAD05B3-A5D8-4F0D-AB7F-B937F2C6D281}" srcOrd="3" destOrd="0" presId="urn:microsoft.com/office/officeart/2005/8/layout/hList7"/>
    <dgm:cxn modelId="{18335A4D-F0F9-42C9-BE4D-64310457FE08}" type="presParOf" srcId="{FC5643E2-754C-4B3C-979F-2C0045BB0094}" destId="{8A2C9606-6C36-460E-9DA9-DD6F1480183A}" srcOrd="4" destOrd="0" presId="urn:microsoft.com/office/officeart/2005/8/layout/hList7"/>
    <dgm:cxn modelId="{17537F85-6440-445F-A68B-2D062D60328C}" type="presParOf" srcId="{8A2C9606-6C36-460E-9DA9-DD6F1480183A}" destId="{B73B6540-D96D-435E-86F4-D9260A5B8D28}" srcOrd="0" destOrd="0" presId="urn:microsoft.com/office/officeart/2005/8/layout/hList7"/>
    <dgm:cxn modelId="{5ED02EBA-AABD-4C97-BE45-F790525A7396}" type="presParOf" srcId="{8A2C9606-6C36-460E-9DA9-DD6F1480183A}" destId="{3B5B2F95-EDDC-4878-BB10-1504724C9101}" srcOrd="1" destOrd="0" presId="urn:microsoft.com/office/officeart/2005/8/layout/hList7"/>
    <dgm:cxn modelId="{33CB0D6C-6A1A-4CD1-A1FD-8971768A4E68}" type="presParOf" srcId="{8A2C9606-6C36-460E-9DA9-DD6F1480183A}" destId="{A7159E34-29BF-4CD0-957D-4400DEF19B4B}" srcOrd="2" destOrd="0" presId="urn:microsoft.com/office/officeart/2005/8/layout/hList7"/>
    <dgm:cxn modelId="{93967515-E2F4-412E-A365-ADF305DAF255}" type="presParOf" srcId="{8A2C9606-6C36-460E-9DA9-DD6F1480183A}" destId="{B1EA788E-6D7A-4D11-A06A-C074FD9AEEE3}" srcOrd="3" destOrd="0" presId="urn:microsoft.com/office/officeart/2005/8/layout/hList7"/>
    <dgm:cxn modelId="{C5C24E0C-0374-4A06-80BF-2A499E45DBF8}" type="presParOf" srcId="{FC5643E2-754C-4B3C-979F-2C0045BB0094}" destId="{E7299CF5-C79B-46EC-AB94-AB1044970544}" srcOrd="5" destOrd="0" presId="urn:microsoft.com/office/officeart/2005/8/layout/hList7"/>
    <dgm:cxn modelId="{AA95130B-BAB2-4A32-95B5-03933A90008F}" type="presParOf" srcId="{FC5643E2-754C-4B3C-979F-2C0045BB0094}" destId="{3C0A067E-B7DC-4816-8659-F7263C483840}" srcOrd="6" destOrd="0" presId="urn:microsoft.com/office/officeart/2005/8/layout/hList7"/>
    <dgm:cxn modelId="{057443EA-CE3C-4BBB-8E41-7A865064E240}" type="presParOf" srcId="{3C0A067E-B7DC-4816-8659-F7263C483840}" destId="{BB833630-C41A-44F9-98A2-7DA8CA30D9CB}" srcOrd="0" destOrd="0" presId="urn:microsoft.com/office/officeart/2005/8/layout/hList7"/>
    <dgm:cxn modelId="{64614C9B-9272-4102-9825-87753EAC6957}" type="presParOf" srcId="{3C0A067E-B7DC-4816-8659-F7263C483840}" destId="{F6D486BD-E075-4D5F-BCAC-AA274437CA9D}" srcOrd="1" destOrd="0" presId="urn:microsoft.com/office/officeart/2005/8/layout/hList7"/>
    <dgm:cxn modelId="{1BFEFB8B-A53A-4EAE-9097-4523B5CC7E4D}" type="presParOf" srcId="{3C0A067E-B7DC-4816-8659-F7263C483840}" destId="{58AD6434-5756-4F5A-A68B-B71949B69742}" srcOrd="2" destOrd="0" presId="urn:microsoft.com/office/officeart/2005/8/layout/hList7"/>
    <dgm:cxn modelId="{9EA42215-FCEE-459E-BEE2-48C2E9824765}" type="presParOf" srcId="{3C0A067E-B7DC-4816-8659-F7263C483840}" destId="{DFC09859-ED73-4F9E-B458-19E668FF13AC}" srcOrd="3" destOrd="0" presId="urn:microsoft.com/office/officeart/2005/8/layout/hList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D9A70-F7DD-4213-BF0C-EB4BBC90AF27}">
      <dsp:nvSpPr>
        <dsp:cNvPr id="0" name=""/>
        <dsp:cNvSpPr/>
      </dsp:nvSpPr>
      <dsp:spPr>
        <a:xfrm>
          <a:off x="2012" y="0"/>
          <a:ext cx="2109957" cy="119379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Getting started</a:t>
          </a:r>
          <a:endParaRPr lang="en-US" sz="1600" kern="1200" dirty="0"/>
        </a:p>
      </dsp:txBody>
      <dsp:txXfrm>
        <a:off x="2012" y="477519"/>
        <a:ext cx="2109957" cy="477519"/>
      </dsp:txXfrm>
    </dsp:sp>
    <dsp:sp modelId="{CFC232F3-7D11-4C2B-B4A2-9C10D749E0D6}">
      <dsp:nvSpPr>
        <dsp:cNvPr id="0" name=""/>
        <dsp:cNvSpPr/>
      </dsp:nvSpPr>
      <dsp:spPr>
        <a:xfrm>
          <a:off x="858224" y="71627"/>
          <a:ext cx="397535" cy="39753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B54E60-3E38-444E-9842-17DB41445192}">
      <dsp:nvSpPr>
        <dsp:cNvPr id="0" name=""/>
        <dsp:cNvSpPr/>
      </dsp:nvSpPr>
      <dsp:spPr>
        <a:xfrm>
          <a:off x="2175268" y="0"/>
          <a:ext cx="2109957" cy="1193798"/>
        </a:xfrm>
        <a:prstGeom prst="roundRect">
          <a:avLst>
            <a:gd name="adj" fmla="val 10000"/>
          </a:avLst>
        </a:prstGeom>
        <a:solidFill>
          <a:schemeClr val="accent3">
            <a:hueOff val="3237021"/>
            <a:satOff val="-10691"/>
            <a:lumOff val="-16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Making Progress</a:t>
          </a:r>
          <a:endParaRPr lang="en-US" sz="1600" kern="1200" dirty="0"/>
        </a:p>
      </dsp:txBody>
      <dsp:txXfrm>
        <a:off x="2175268" y="477519"/>
        <a:ext cx="2109957" cy="477519"/>
      </dsp:txXfrm>
    </dsp:sp>
    <dsp:sp modelId="{0FC4686E-AF7D-4CED-B1DB-18F5110F6DEE}">
      <dsp:nvSpPr>
        <dsp:cNvPr id="0" name=""/>
        <dsp:cNvSpPr/>
      </dsp:nvSpPr>
      <dsp:spPr>
        <a:xfrm>
          <a:off x="3031480" y="71627"/>
          <a:ext cx="397535" cy="39753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3B6540-D96D-435E-86F4-D9260A5B8D28}">
      <dsp:nvSpPr>
        <dsp:cNvPr id="0" name=""/>
        <dsp:cNvSpPr/>
      </dsp:nvSpPr>
      <dsp:spPr>
        <a:xfrm>
          <a:off x="4348524" y="0"/>
          <a:ext cx="2109957" cy="1193798"/>
        </a:xfrm>
        <a:prstGeom prst="roundRect">
          <a:avLst>
            <a:gd name="adj" fmla="val 10000"/>
          </a:avLst>
        </a:prstGeom>
        <a:solidFill>
          <a:schemeClr val="accent3">
            <a:hueOff val="6474043"/>
            <a:satOff val="-21382"/>
            <a:lumOff val="-33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Almost there</a:t>
          </a:r>
          <a:endParaRPr lang="en-US" sz="1600" kern="1200" dirty="0"/>
        </a:p>
      </dsp:txBody>
      <dsp:txXfrm>
        <a:off x="4348524" y="477519"/>
        <a:ext cx="2109957" cy="477519"/>
      </dsp:txXfrm>
    </dsp:sp>
    <dsp:sp modelId="{B1EA788E-6D7A-4D11-A06A-C074FD9AEEE3}">
      <dsp:nvSpPr>
        <dsp:cNvPr id="0" name=""/>
        <dsp:cNvSpPr/>
      </dsp:nvSpPr>
      <dsp:spPr>
        <a:xfrm>
          <a:off x="5204735" y="71627"/>
          <a:ext cx="397535" cy="39753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833630-C41A-44F9-98A2-7DA8CA30D9CB}">
      <dsp:nvSpPr>
        <dsp:cNvPr id="0" name=""/>
        <dsp:cNvSpPr/>
      </dsp:nvSpPr>
      <dsp:spPr>
        <a:xfrm>
          <a:off x="6454241" y="0"/>
          <a:ext cx="2109957" cy="1193798"/>
        </a:xfrm>
        <a:prstGeom prst="roundRect">
          <a:avLst>
            <a:gd name="adj" fmla="val 10000"/>
          </a:avLst>
        </a:prstGeom>
        <a:solidFill>
          <a:schemeClr val="accent3">
            <a:hueOff val="9711064"/>
            <a:satOff val="-32073"/>
            <a:lumOff val="-50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Completed</a:t>
          </a:r>
          <a:endParaRPr lang="en-US" sz="1600" kern="1200" dirty="0"/>
        </a:p>
      </dsp:txBody>
      <dsp:txXfrm>
        <a:off x="6454241" y="477519"/>
        <a:ext cx="2109957" cy="477519"/>
      </dsp:txXfrm>
    </dsp:sp>
    <dsp:sp modelId="{DFC09859-ED73-4F9E-B458-19E668FF13AC}">
      <dsp:nvSpPr>
        <dsp:cNvPr id="0" name=""/>
        <dsp:cNvSpPr/>
      </dsp:nvSpPr>
      <dsp:spPr>
        <a:xfrm>
          <a:off x="7377991" y="71627"/>
          <a:ext cx="397535" cy="39753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44DC0E-0CA0-4E37-A4CA-6AEA9F34211D}">
      <dsp:nvSpPr>
        <dsp:cNvPr id="0" name=""/>
        <dsp:cNvSpPr/>
      </dsp:nvSpPr>
      <dsp:spPr>
        <a:xfrm>
          <a:off x="345350" y="955039"/>
          <a:ext cx="7943050" cy="179069"/>
        </a:xfrm>
        <a:prstGeom prst="leftRightArrow">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D9A70-F7DD-4213-BF0C-EB4BBC90AF27}">
      <dsp:nvSpPr>
        <dsp:cNvPr id="0" name=""/>
        <dsp:cNvSpPr/>
      </dsp:nvSpPr>
      <dsp:spPr>
        <a:xfrm>
          <a:off x="2012" y="0"/>
          <a:ext cx="2109957" cy="119379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Getting started</a:t>
          </a:r>
          <a:endParaRPr lang="en-US" sz="1600" kern="1200" dirty="0"/>
        </a:p>
      </dsp:txBody>
      <dsp:txXfrm>
        <a:off x="2012" y="477519"/>
        <a:ext cx="2109957" cy="477519"/>
      </dsp:txXfrm>
    </dsp:sp>
    <dsp:sp modelId="{CFC232F3-7D11-4C2B-B4A2-9C10D749E0D6}">
      <dsp:nvSpPr>
        <dsp:cNvPr id="0" name=""/>
        <dsp:cNvSpPr/>
      </dsp:nvSpPr>
      <dsp:spPr>
        <a:xfrm>
          <a:off x="858224" y="71627"/>
          <a:ext cx="397535" cy="39753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B54E60-3E38-444E-9842-17DB41445192}">
      <dsp:nvSpPr>
        <dsp:cNvPr id="0" name=""/>
        <dsp:cNvSpPr/>
      </dsp:nvSpPr>
      <dsp:spPr>
        <a:xfrm>
          <a:off x="2175268" y="0"/>
          <a:ext cx="2109957" cy="1193798"/>
        </a:xfrm>
        <a:prstGeom prst="roundRect">
          <a:avLst>
            <a:gd name="adj" fmla="val 10000"/>
          </a:avLst>
        </a:prstGeom>
        <a:solidFill>
          <a:schemeClr val="accent3">
            <a:hueOff val="3237021"/>
            <a:satOff val="-10691"/>
            <a:lumOff val="-16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Making Progress</a:t>
          </a:r>
          <a:endParaRPr lang="en-US" sz="1600" kern="1200" dirty="0"/>
        </a:p>
      </dsp:txBody>
      <dsp:txXfrm>
        <a:off x="2175268" y="477519"/>
        <a:ext cx="2109957" cy="477519"/>
      </dsp:txXfrm>
    </dsp:sp>
    <dsp:sp modelId="{0FC4686E-AF7D-4CED-B1DB-18F5110F6DEE}">
      <dsp:nvSpPr>
        <dsp:cNvPr id="0" name=""/>
        <dsp:cNvSpPr/>
      </dsp:nvSpPr>
      <dsp:spPr>
        <a:xfrm>
          <a:off x="3031480" y="71627"/>
          <a:ext cx="397535" cy="39753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3B6540-D96D-435E-86F4-D9260A5B8D28}">
      <dsp:nvSpPr>
        <dsp:cNvPr id="0" name=""/>
        <dsp:cNvSpPr/>
      </dsp:nvSpPr>
      <dsp:spPr>
        <a:xfrm>
          <a:off x="4348524" y="0"/>
          <a:ext cx="2109957" cy="1193798"/>
        </a:xfrm>
        <a:prstGeom prst="roundRect">
          <a:avLst>
            <a:gd name="adj" fmla="val 10000"/>
          </a:avLst>
        </a:prstGeom>
        <a:solidFill>
          <a:schemeClr val="accent3">
            <a:hueOff val="6474043"/>
            <a:satOff val="-21382"/>
            <a:lumOff val="-33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Almost there</a:t>
          </a:r>
          <a:endParaRPr lang="en-US" sz="1600" kern="1200" dirty="0"/>
        </a:p>
      </dsp:txBody>
      <dsp:txXfrm>
        <a:off x="4348524" y="477519"/>
        <a:ext cx="2109957" cy="477519"/>
      </dsp:txXfrm>
    </dsp:sp>
    <dsp:sp modelId="{B1EA788E-6D7A-4D11-A06A-C074FD9AEEE3}">
      <dsp:nvSpPr>
        <dsp:cNvPr id="0" name=""/>
        <dsp:cNvSpPr/>
      </dsp:nvSpPr>
      <dsp:spPr>
        <a:xfrm>
          <a:off x="5204735" y="71627"/>
          <a:ext cx="397535" cy="39753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833630-C41A-44F9-98A2-7DA8CA30D9CB}">
      <dsp:nvSpPr>
        <dsp:cNvPr id="0" name=""/>
        <dsp:cNvSpPr/>
      </dsp:nvSpPr>
      <dsp:spPr>
        <a:xfrm>
          <a:off x="6454241" y="0"/>
          <a:ext cx="2109957" cy="1193798"/>
        </a:xfrm>
        <a:prstGeom prst="roundRect">
          <a:avLst>
            <a:gd name="adj" fmla="val 10000"/>
          </a:avLst>
        </a:prstGeom>
        <a:solidFill>
          <a:schemeClr val="accent3">
            <a:hueOff val="9711064"/>
            <a:satOff val="-32073"/>
            <a:lumOff val="-50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Completed</a:t>
          </a:r>
          <a:endParaRPr lang="en-US" sz="1600" kern="1200" dirty="0"/>
        </a:p>
      </dsp:txBody>
      <dsp:txXfrm>
        <a:off x="6454241" y="477519"/>
        <a:ext cx="2109957" cy="477519"/>
      </dsp:txXfrm>
    </dsp:sp>
    <dsp:sp modelId="{DFC09859-ED73-4F9E-B458-19E668FF13AC}">
      <dsp:nvSpPr>
        <dsp:cNvPr id="0" name=""/>
        <dsp:cNvSpPr/>
      </dsp:nvSpPr>
      <dsp:spPr>
        <a:xfrm>
          <a:off x="7377991" y="71627"/>
          <a:ext cx="397535" cy="39753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44DC0E-0CA0-4E37-A4CA-6AEA9F34211D}">
      <dsp:nvSpPr>
        <dsp:cNvPr id="0" name=""/>
        <dsp:cNvSpPr/>
      </dsp:nvSpPr>
      <dsp:spPr>
        <a:xfrm>
          <a:off x="345350" y="955039"/>
          <a:ext cx="7943050" cy="179069"/>
        </a:xfrm>
        <a:prstGeom prst="leftRightArrow">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D9A70-F7DD-4213-BF0C-EB4BBC90AF27}">
      <dsp:nvSpPr>
        <dsp:cNvPr id="0" name=""/>
        <dsp:cNvSpPr/>
      </dsp:nvSpPr>
      <dsp:spPr>
        <a:xfrm>
          <a:off x="2012" y="0"/>
          <a:ext cx="2109957" cy="119379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Getting started</a:t>
          </a:r>
          <a:endParaRPr lang="en-US" sz="1600" kern="1200" dirty="0"/>
        </a:p>
      </dsp:txBody>
      <dsp:txXfrm>
        <a:off x="2012" y="477519"/>
        <a:ext cx="2109957" cy="477519"/>
      </dsp:txXfrm>
    </dsp:sp>
    <dsp:sp modelId="{CFC232F3-7D11-4C2B-B4A2-9C10D749E0D6}">
      <dsp:nvSpPr>
        <dsp:cNvPr id="0" name=""/>
        <dsp:cNvSpPr/>
      </dsp:nvSpPr>
      <dsp:spPr>
        <a:xfrm>
          <a:off x="858224" y="71627"/>
          <a:ext cx="397535" cy="39753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B54E60-3E38-444E-9842-17DB41445192}">
      <dsp:nvSpPr>
        <dsp:cNvPr id="0" name=""/>
        <dsp:cNvSpPr/>
      </dsp:nvSpPr>
      <dsp:spPr>
        <a:xfrm>
          <a:off x="2175268" y="0"/>
          <a:ext cx="2109957" cy="1193798"/>
        </a:xfrm>
        <a:prstGeom prst="roundRect">
          <a:avLst>
            <a:gd name="adj" fmla="val 1000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Making Progress</a:t>
          </a:r>
          <a:endParaRPr lang="en-US" sz="1600" kern="1200" dirty="0"/>
        </a:p>
      </dsp:txBody>
      <dsp:txXfrm>
        <a:off x="2175268" y="477519"/>
        <a:ext cx="2109957" cy="477519"/>
      </dsp:txXfrm>
    </dsp:sp>
    <dsp:sp modelId="{0FC4686E-AF7D-4CED-B1DB-18F5110F6DEE}">
      <dsp:nvSpPr>
        <dsp:cNvPr id="0" name=""/>
        <dsp:cNvSpPr/>
      </dsp:nvSpPr>
      <dsp:spPr>
        <a:xfrm>
          <a:off x="3031480" y="71627"/>
          <a:ext cx="397535" cy="39753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3B6540-D96D-435E-86F4-D9260A5B8D28}">
      <dsp:nvSpPr>
        <dsp:cNvPr id="0" name=""/>
        <dsp:cNvSpPr/>
      </dsp:nvSpPr>
      <dsp:spPr>
        <a:xfrm>
          <a:off x="4348524" y="0"/>
          <a:ext cx="2109957" cy="119379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Almost there</a:t>
          </a:r>
          <a:endParaRPr lang="en-US" sz="1600" kern="1200" dirty="0"/>
        </a:p>
      </dsp:txBody>
      <dsp:txXfrm>
        <a:off x="4348524" y="477519"/>
        <a:ext cx="2109957" cy="477519"/>
      </dsp:txXfrm>
    </dsp:sp>
    <dsp:sp modelId="{B1EA788E-6D7A-4D11-A06A-C074FD9AEEE3}">
      <dsp:nvSpPr>
        <dsp:cNvPr id="0" name=""/>
        <dsp:cNvSpPr/>
      </dsp:nvSpPr>
      <dsp:spPr>
        <a:xfrm>
          <a:off x="5204735" y="71627"/>
          <a:ext cx="397535" cy="39753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833630-C41A-44F9-98A2-7DA8CA30D9CB}">
      <dsp:nvSpPr>
        <dsp:cNvPr id="0" name=""/>
        <dsp:cNvSpPr/>
      </dsp:nvSpPr>
      <dsp:spPr>
        <a:xfrm>
          <a:off x="6454241" y="0"/>
          <a:ext cx="2109957" cy="119379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Completed</a:t>
          </a:r>
          <a:endParaRPr lang="en-US" sz="1600" kern="1200" dirty="0"/>
        </a:p>
      </dsp:txBody>
      <dsp:txXfrm>
        <a:off x="6454241" y="477519"/>
        <a:ext cx="2109957" cy="477519"/>
      </dsp:txXfrm>
    </dsp:sp>
    <dsp:sp modelId="{DFC09859-ED73-4F9E-B458-19E668FF13AC}">
      <dsp:nvSpPr>
        <dsp:cNvPr id="0" name=""/>
        <dsp:cNvSpPr/>
      </dsp:nvSpPr>
      <dsp:spPr>
        <a:xfrm>
          <a:off x="7377991" y="71627"/>
          <a:ext cx="397535" cy="39753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44DC0E-0CA0-4E37-A4CA-6AEA9F34211D}">
      <dsp:nvSpPr>
        <dsp:cNvPr id="0" name=""/>
        <dsp:cNvSpPr/>
      </dsp:nvSpPr>
      <dsp:spPr>
        <a:xfrm>
          <a:off x="345350" y="955039"/>
          <a:ext cx="7943050" cy="179069"/>
        </a:xfrm>
        <a:prstGeom prst="leftRightArrow">
          <a:avLst/>
        </a:prstGeom>
        <a:solidFill>
          <a:schemeClr val="dk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D9A70-F7DD-4213-BF0C-EB4BBC90AF27}">
      <dsp:nvSpPr>
        <dsp:cNvPr id="0" name=""/>
        <dsp:cNvSpPr/>
      </dsp:nvSpPr>
      <dsp:spPr>
        <a:xfrm>
          <a:off x="2012" y="0"/>
          <a:ext cx="2109957" cy="119379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Getting started</a:t>
          </a:r>
          <a:endParaRPr lang="en-US" sz="1600" kern="1200" dirty="0"/>
        </a:p>
      </dsp:txBody>
      <dsp:txXfrm>
        <a:off x="2012" y="477519"/>
        <a:ext cx="2109957" cy="477519"/>
      </dsp:txXfrm>
    </dsp:sp>
    <dsp:sp modelId="{CFC232F3-7D11-4C2B-B4A2-9C10D749E0D6}">
      <dsp:nvSpPr>
        <dsp:cNvPr id="0" name=""/>
        <dsp:cNvSpPr/>
      </dsp:nvSpPr>
      <dsp:spPr>
        <a:xfrm>
          <a:off x="858224" y="71627"/>
          <a:ext cx="397535" cy="39753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B54E60-3E38-444E-9842-17DB41445192}">
      <dsp:nvSpPr>
        <dsp:cNvPr id="0" name=""/>
        <dsp:cNvSpPr/>
      </dsp:nvSpPr>
      <dsp:spPr>
        <a:xfrm>
          <a:off x="2175268" y="0"/>
          <a:ext cx="2109957" cy="1193798"/>
        </a:xfrm>
        <a:prstGeom prst="roundRect">
          <a:avLst>
            <a:gd name="adj" fmla="val 1000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Making Progress</a:t>
          </a:r>
          <a:endParaRPr lang="en-US" sz="1600" kern="1200" dirty="0"/>
        </a:p>
      </dsp:txBody>
      <dsp:txXfrm>
        <a:off x="2175268" y="477519"/>
        <a:ext cx="2109957" cy="477519"/>
      </dsp:txXfrm>
    </dsp:sp>
    <dsp:sp modelId="{0FC4686E-AF7D-4CED-B1DB-18F5110F6DEE}">
      <dsp:nvSpPr>
        <dsp:cNvPr id="0" name=""/>
        <dsp:cNvSpPr/>
      </dsp:nvSpPr>
      <dsp:spPr>
        <a:xfrm>
          <a:off x="3031480" y="71627"/>
          <a:ext cx="397535" cy="39753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3B6540-D96D-435E-86F4-D9260A5B8D28}">
      <dsp:nvSpPr>
        <dsp:cNvPr id="0" name=""/>
        <dsp:cNvSpPr/>
      </dsp:nvSpPr>
      <dsp:spPr>
        <a:xfrm>
          <a:off x="4348524" y="0"/>
          <a:ext cx="2109957" cy="119379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Almost there</a:t>
          </a:r>
          <a:endParaRPr lang="en-US" sz="1600" kern="1200" dirty="0"/>
        </a:p>
      </dsp:txBody>
      <dsp:txXfrm>
        <a:off x="4348524" y="477519"/>
        <a:ext cx="2109957" cy="477519"/>
      </dsp:txXfrm>
    </dsp:sp>
    <dsp:sp modelId="{B1EA788E-6D7A-4D11-A06A-C074FD9AEEE3}">
      <dsp:nvSpPr>
        <dsp:cNvPr id="0" name=""/>
        <dsp:cNvSpPr/>
      </dsp:nvSpPr>
      <dsp:spPr>
        <a:xfrm>
          <a:off x="5204735" y="71627"/>
          <a:ext cx="397535" cy="39753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833630-C41A-44F9-98A2-7DA8CA30D9CB}">
      <dsp:nvSpPr>
        <dsp:cNvPr id="0" name=""/>
        <dsp:cNvSpPr/>
      </dsp:nvSpPr>
      <dsp:spPr>
        <a:xfrm>
          <a:off x="6454241" y="0"/>
          <a:ext cx="2109957" cy="119379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Completed</a:t>
          </a:r>
          <a:endParaRPr lang="en-US" sz="1600" kern="1200" dirty="0"/>
        </a:p>
      </dsp:txBody>
      <dsp:txXfrm>
        <a:off x="6454241" y="477519"/>
        <a:ext cx="2109957" cy="477519"/>
      </dsp:txXfrm>
    </dsp:sp>
    <dsp:sp modelId="{DFC09859-ED73-4F9E-B458-19E668FF13AC}">
      <dsp:nvSpPr>
        <dsp:cNvPr id="0" name=""/>
        <dsp:cNvSpPr/>
      </dsp:nvSpPr>
      <dsp:spPr>
        <a:xfrm>
          <a:off x="7377991" y="71627"/>
          <a:ext cx="397535" cy="39753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44DC0E-0CA0-4E37-A4CA-6AEA9F34211D}">
      <dsp:nvSpPr>
        <dsp:cNvPr id="0" name=""/>
        <dsp:cNvSpPr/>
      </dsp:nvSpPr>
      <dsp:spPr>
        <a:xfrm>
          <a:off x="345350" y="955039"/>
          <a:ext cx="7943050" cy="179069"/>
        </a:xfrm>
        <a:prstGeom prst="leftRightArrow">
          <a:avLst/>
        </a:prstGeom>
        <a:solidFill>
          <a:schemeClr val="dk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0.59937</cdr:x>
      <cdr:y>0.19919</cdr:y>
    </cdr:from>
    <cdr:to>
      <cdr:x>0.85643</cdr:x>
      <cdr:y>0.26586</cdr:y>
    </cdr:to>
    <cdr:sp macro="" textlink="">
      <cdr:nvSpPr>
        <cdr:cNvPr id="2" name="TextBox 1"/>
        <cdr:cNvSpPr txBox="1"/>
      </cdr:nvSpPr>
      <cdr:spPr>
        <a:xfrm xmlns:a="http://schemas.openxmlformats.org/drawingml/2006/main">
          <a:off x="2693179" y="522180"/>
          <a:ext cx="1155029" cy="1747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r" defTabSz="914400" eaLnBrk="1" fontAlgn="auto" latinLnBrk="0" hangingPunct="1">
            <a:lnSpc>
              <a:spcPct val="80000"/>
            </a:lnSpc>
            <a:spcBef>
              <a:spcPts val="0"/>
            </a:spcBef>
            <a:spcAft>
              <a:spcPts val="0"/>
            </a:spcAft>
            <a:buClrTx/>
            <a:buSzTx/>
            <a:buFontTx/>
            <a:buNone/>
            <a:tabLst/>
            <a:defRPr/>
          </a:pPr>
          <a:r>
            <a:rPr lang="en-US" sz="800" dirty="0">
              <a:gradFill>
                <a:gsLst>
                  <a:gs pos="14167">
                    <a:srgbClr val="00AEEF"/>
                  </a:gs>
                  <a:gs pos="51000">
                    <a:srgbClr val="00AEEF"/>
                  </a:gs>
                </a:gsLst>
                <a:lin ang="5400000" scaled="0"/>
              </a:gradFill>
              <a:latin typeface="Segoe" pitchFamily="34" charset="0"/>
              <a:ea typeface="Segoe UI" pitchFamily="34" charset="0"/>
              <a:cs typeface="Segoe UI" pitchFamily="34" charset="0"/>
            </a:rPr>
            <a:t>Medium</a:t>
          </a:r>
          <a:r>
            <a:rPr lang="en-US" sz="800" baseline="0" dirty="0">
              <a:gradFill>
                <a:gsLst>
                  <a:gs pos="14167">
                    <a:srgbClr val="00AEEF"/>
                  </a:gs>
                  <a:gs pos="51000">
                    <a:srgbClr val="00AEEF"/>
                  </a:gs>
                </a:gsLst>
                <a:lin ang="5400000" scaled="0"/>
              </a:gradFill>
              <a:latin typeface="Segoe" pitchFamily="34" charset="0"/>
              <a:ea typeface="Segoe UI" pitchFamily="34" charset="0"/>
              <a:cs typeface="Segoe UI" pitchFamily="34" charset="0"/>
            </a:rPr>
            <a:t> (4</a:t>
          </a:r>
          <a:r>
            <a:rPr lang="en-US" sz="800" dirty="0" smtClean="0">
              <a:gradFill>
                <a:gsLst>
                  <a:gs pos="14167">
                    <a:srgbClr val="00AEEF"/>
                  </a:gs>
                  <a:gs pos="51000">
                    <a:srgbClr val="00AEEF"/>
                  </a:gs>
                </a:gsLst>
                <a:lin ang="5400000" scaled="0"/>
              </a:gradFill>
              <a:latin typeface="Segoe" pitchFamily="34" charset="0"/>
              <a:ea typeface="Segoe UI" pitchFamily="34" charset="0"/>
              <a:cs typeface="Segoe UI" pitchFamily="34" charset="0"/>
            </a:rPr>
            <a:t>–</a:t>
          </a:r>
          <a:r>
            <a:rPr lang="en-US" sz="800" dirty="0">
              <a:gradFill>
                <a:gsLst>
                  <a:gs pos="14167">
                    <a:srgbClr val="00AEEF"/>
                  </a:gs>
                  <a:gs pos="51000">
                    <a:srgbClr val="00AEEF"/>
                  </a:gs>
                </a:gsLst>
                <a:lin ang="5400000" scaled="0"/>
              </a:gradFill>
              <a:latin typeface="Segoe" pitchFamily="34" charset="0"/>
              <a:ea typeface="Segoe UI" pitchFamily="34" charset="0"/>
              <a:cs typeface="Segoe UI" pitchFamily="34" charset="0"/>
            </a:rPr>
            <a:t>6.9)</a:t>
          </a:r>
          <a:endParaRPr lang="en-US" sz="800" dirty="0" smtClean="0">
            <a:gradFill>
              <a:gsLst>
                <a:gs pos="14167">
                  <a:srgbClr val="00AEEF"/>
                </a:gs>
                <a:gs pos="51000">
                  <a:srgbClr val="00AEEF"/>
                </a:gs>
              </a:gsLst>
              <a:lin ang="5400000" scaled="0"/>
            </a:gradFill>
            <a:latin typeface="Segoe" pitchFamily="34" charset="0"/>
            <a:ea typeface="Segoe UI" pitchFamily="34" charset="0"/>
            <a:cs typeface="Segoe UI" pitchFamily="34" charset="0"/>
          </a:endParaRPr>
        </a:p>
      </cdr:txBody>
    </cdr:sp>
  </cdr:relSizeAnchor>
  <cdr:relSizeAnchor xmlns:cdr="http://schemas.openxmlformats.org/drawingml/2006/chartDrawing">
    <cdr:from>
      <cdr:x>0.63433</cdr:x>
      <cdr:y>0.46618</cdr:y>
    </cdr:from>
    <cdr:to>
      <cdr:x>0.85143</cdr:x>
      <cdr:y>0.53285</cdr:y>
    </cdr:to>
    <cdr:sp macro="" textlink="">
      <cdr:nvSpPr>
        <cdr:cNvPr id="3" name="TextBox 1"/>
        <cdr:cNvSpPr txBox="1"/>
      </cdr:nvSpPr>
      <cdr:spPr>
        <a:xfrm xmlns:a="http://schemas.openxmlformats.org/drawingml/2006/main">
          <a:off x="2850254" y="1222087"/>
          <a:ext cx="975515" cy="1747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r" defTabSz="914400" eaLnBrk="1" fontAlgn="auto" latinLnBrk="0" hangingPunct="1">
            <a:lnSpc>
              <a:spcPct val="80000"/>
            </a:lnSpc>
            <a:spcBef>
              <a:spcPts val="0"/>
            </a:spcBef>
            <a:spcAft>
              <a:spcPts val="0"/>
            </a:spcAft>
            <a:buClrTx/>
            <a:buSzTx/>
            <a:buFontTx/>
            <a:buNone/>
            <a:tabLst/>
            <a:defRPr/>
          </a:pPr>
          <a:r>
            <a:rPr lang="en-US" sz="800" dirty="0">
              <a:gradFill>
                <a:gsLst>
                  <a:gs pos="0">
                    <a:srgbClr val="FF0000"/>
                  </a:gs>
                  <a:gs pos="100000">
                    <a:srgbClr val="FF0000"/>
                  </a:gs>
                </a:gsLst>
                <a:lin ang="5400000" scaled="0"/>
              </a:gradFill>
              <a:latin typeface="Segoe" pitchFamily="34" charset="0"/>
              <a:ea typeface="Segoe UI" pitchFamily="34" charset="0"/>
              <a:cs typeface="Segoe UI" pitchFamily="34" charset="0"/>
            </a:rPr>
            <a:t>High</a:t>
          </a:r>
          <a:r>
            <a:rPr lang="en-US" sz="800" baseline="0" dirty="0">
              <a:gradFill>
                <a:gsLst>
                  <a:gs pos="0">
                    <a:srgbClr val="FF0000"/>
                  </a:gs>
                  <a:gs pos="100000">
                    <a:srgbClr val="FF0000"/>
                  </a:gs>
                </a:gsLst>
                <a:lin ang="5400000" scaled="0"/>
              </a:gradFill>
              <a:latin typeface="Segoe" pitchFamily="34" charset="0"/>
              <a:ea typeface="Segoe UI" pitchFamily="34" charset="0"/>
              <a:cs typeface="Segoe UI" pitchFamily="34" charset="0"/>
            </a:rPr>
            <a:t> (7</a:t>
          </a:r>
          <a:r>
            <a:rPr lang="en-US" sz="800" dirty="0" smtClean="0">
              <a:gradFill>
                <a:gsLst>
                  <a:gs pos="0">
                    <a:srgbClr val="FF0000"/>
                  </a:gs>
                  <a:gs pos="100000">
                    <a:srgbClr val="FF0000"/>
                  </a:gs>
                </a:gsLst>
                <a:lin ang="5400000" scaled="0"/>
              </a:gradFill>
              <a:latin typeface="Segoe" pitchFamily="34" charset="0"/>
              <a:ea typeface="Segoe UI" pitchFamily="34" charset="0"/>
              <a:cs typeface="Segoe UI" pitchFamily="34" charset="0"/>
            </a:rPr>
            <a:t>–</a:t>
          </a:r>
          <a:r>
            <a:rPr lang="en-US" sz="800" dirty="0">
              <a:gradFill>
                <a:gsLst>
                  <a:gs pos="0">
                    <a:srgbClr val="FF0000"/>
                  </a:gs>
                  <a:gs pos="100000">
                    <a:srgbClr val="FF0000"/>
                  </a:gs>
                </a:gsLst>
                <a:lin ang="5400000" scaled="0"/>
              </a:gradFill>
              <a:latin typeface="Segoe" pitchFamily="34" charset="0"/>
              <a:ea typeface="Segoe UI" pitchFamily="34" charset="0"/>
              <a:cs typeface="Segoe UI" pitchFamily="34" charset="0"/>
            </a:rPr>
            <a:t>10)</a:t>
          </a:r>
          <a:endParaRPr lang="en-US" sz="800" dirty="0" smtClean="0">
            <a:gradFill>
              <a:gsLst>
                <a:gs pos="0">
                  <a:srgbClr val="FF0000"/>
                </a:gs>
                <a:gs pos="100000">
                  <a:srgbClr val="FF0000"/>
                </a:gs>
              </a:gsLst>
              <a:lin ang="5400000" scaled="0"/>
            </a:gradFill>
            <a:latin typeface="Segoe" pitchFamily="34" charset="0"/>
            <a:ea typeface="Segoe UI" pitchFamily="34" charset="0"/>
            <a:cs typeface="Segoe UI" pitchFamily="34" charset="0"/>
          </a:endParaRPr>
        </a:p>
      </cdr:txBody>
    </cdr:sp>
  </cdr:relSizeAnchor>
  <cdr:relSizeAnchor xmlns:cdr="http://schemas.openxmlformats.org/drawingml/2006/chartDrawing">
    <cdr:from>
      <cdr:x>0.64076</cdr:x>
      <cdr:y>0.67355</cdr:y>
    </cdr:from>
    <cdr:to>
      <cdr:x>0.85643</cdr:x>
      <cdr:y>0.74022</cdr:y>
    </cdr:to>
    <cdr:sp macro="" textlink="">
      <cdr:nvSpPr>
        <cdr:cNvPr id="4" name="TextBox 1"/>
        <cdr:cNvSpPr txBox="1"/>
      </cdr:nvSpPr>
      <cdr:spPr>
        <a:xfrm xmlns:a="http://schemas.openxmlformats.org/drawingml/2006/main">
          <a:off x="2774939" y="1539735"/>
          <a:ext cx="934002" cy="1524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r" defTabSz="914400" eaLnBrk="1" fontAlgn="auto" latinLnBrk="0" hangingPunct="1">
            <a:lnSpc>
              <a:spcPct val="80000"/>
            </a:lnSpc>
            <a:spcBef>
              <a:spcPts val="0"/>
            </a:spcBef>
            <a:spcAft>
              <a:spcPts val="0"/>
            </a:spcAft>
            <a:buClrTx/>
            <a:buSzTx/>
            <a:buFontTx/>
            <a:buNone/>
            <a:tabLst/>
            <a:defRPr/>
          </a:pPr>
          <a:r>
            <a:rPr lang="en-US" sz="800" dirty="0">
              <a:gradFill>
                <a:gsLst>
                  <a:gs pos="0">
                    <a:srgbClr val="009900"/>
                  </a:gs>
                  <a:gs pos="100000">
                    <a:srgbClr val="009900"/>
                  </a:gs>
                </a:gsLst>
                <a:lin ang="5400000" scaled="0"/>
              </a:gradFill>
              <a:latin typeface="Segoe" pitchFamily="34" charset="0"/>
              <a:ea typeface="Segoe UI" pitchFamily="34" charset="0"/>
              <a:cs typeface="Segoe UI" pitchFamily="34" charset="0"/>
            </a:rPr>
            <a:t>Low</a:t>
          </a:r>
          <a:r>
            <a:rPr lang="en-US" sz="800" baseline="0" dirty="0">
              <a:gradFill>
                <a:gsLst>
                  <a:gs pos="0">
                    <a:srgbClr val="009900"/>
                  </a:gs>
                  <a:gs pos="100000">
                    <a:srgbClr val="009900"/>
                  </a:gs>
                </a:gsLst>
                <a:lin ang="5400000" scaled="0"/>
              </a:gradFill>
              <a:latin typeface="Segoe" pitchFamily="34" charset="0"/>
              <a:ea typeface="Segoe UI" pitchFamily="34" charset="0"/>
              <a:cs typeface="Segoe UI" pitchFamily="34" charset="0"/>
            </a:rPr>
            <a:t> (0</a:t>
          </a:r>
          <a:r>
            <a:rPr lang="en-US" sz="800" dirty="0" smtClean="0">
              <a:gradFill>
                <a:gsLst>
                  <a:gs pos="0">
                    <a:srgbClr val="009900"/>
                  </a:gs>
                  <a:gs pos="100000">
                    <a:srgbClr val="009900"/>
                  </a:gs>
                </a:gsLst>
                <a:lin ang="5400000" scaled="0"/>
              </a:gradFill>
              <a:latin typeface="Segoe" pitchFamily="34" charset="0"/>
              <a:ea typeface="Segoe UI" pitchFamily="34" charset="0"/>
              <a:cs typeface="Segoe UI" pitchFamily="34" charset="0"/>
            </a:rPr>
            <a:t>–</a:t>
          </a:r>
          <a:r>
            <a:rPr lang="en-US" sz="800" dirty="0">
              <a:gradFill>
                <a:gsLst>
                  <a:gs pos="0">
                    <a:srgbClr val="009900"/>
                  </a:gs>
                  <a:gs pos="100000">
                    <a:srgbClr val="009900"/>
                  </a:gs>
                </a:gsLst>
                <a:lin ang="5400000" scaled="0"/>
              </a:gradFill>
              <a:latin typeface="Segoe" pitchFamily="34" charset="0"/>
              <a:ea typeface="Segoe UI" pitchFamily="34" charset="0"/>
              <a:cs typeface="Segoe UI" pitchFamily="34" charset="0"/>
            </a:rPr>
            <a:t>3.9)</a:t>
          </a:r>
          <a:endParaRPr lang="en-US" sz="800" dirty="0" smtClean="0">
            <a:gradFill>
              <a:gsLst>
                <a:gs pos="0">
                  <a:srgbClr val="009900"/>
                </a:gs>
                <a:gs pos="100000">
                  <a:srgbClr val="009900"/>
                </a:gs>
              </a:gsLst>
              <a:lin ang="5400000" scaled="0"/>
            </a:gradFill>
            <a:latin typeface="Segoe" pitchFamily="34" charset="0"/>
            <a:ea typeface="Segoe UI" pitchFamily="34" charset="0"/>
            <a:cs typeface="Segoe UI"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0.52573</cdr:x>
      <cdr:y>0.12935</cdr:y>
    </cdr:from>
    <cdr:to>
      <cdr:x>0.84817</cdr:x>
      <cdr:y>0.19602</cdr:y>
    </cdr:to>
    <cdr:sp macro="" textlink="">
      <cdr:nvSpPr>
        <cdr:cNvPr id="2" name="TextBox 1"/>
        <cdr:cNvSpPr txBox="1"/>
      </cdr:nvSpPr>
      <cdr:spPr>
        <a:xfrm xmlns:a="http://schemas.openxmlformats.org/drawingml/2006/main">
          <a:off x="2308768" y="295694"/>
          <a:ext cx="1416010" cy="1524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lnSpc>
              <a:spcPct val="80000"/>
            </a:lnSpc>
          </a:pPr>
          <a:r>
            <a:rPr lang="en-US" sz="800" dirty="0">
              <a:gradFill>
                <a:gsLst>
                  <a:gs pos="0">
                    <a:srgbClr val="FF0000"/>
                  </a:gs>
                  <a:gs pos="100000">
                    <a:srgbClr val="FF0000"/>
                  </a:gs>
                </a:gsLst>
                <a:lin ang="5400000" scaled="0"/>
              </a:gradFill>
              <a:latin typeface="Segoe" pitchFamily="34" charset="0"/>
              <a:ea typeface="Segoe UI" pitchFamily="34" charset="0"/>
              <a:cs typeface="Segoe UI" pitchFamily="34" charset="0"/>
            </a:rPr>
            <a:t>Low</a:t>
          </a:r>
          <a:r>
            <a:rPr lang="en-US" sz="800" baseline="0" dirty="0">
              <a:gradFill>
                <a:gsLst>
                  <a:gs pos="0">
                    <a:srgbClr val="FF0000"/>
                  </a:gs>
                  <a:gs pos="100000">
                    <a:srgbClr val="FF0000"/>
                  </a:gs>
                </a:gsLst>
                <a:lin ang="5400000" scaled="0"/>
              </a:gradFill>
              <a:latin typeface="Segoe" pitchFamily="34" charset="0"/>
              <a:ea typeface="Segoe UI" pitchFamily="34" charset="0"/>
              <a:cs typeface="Segoe UI" pitchFamily="34" charset="0"/>
            </a:rPr>
            <a:t> Complexity</a:t>
          </a:r>
          <a:endParaRPr lang="en-US" sz="800" dirty="0">
            <a:gradFill>
              <a:gsLst>
                <a:gs pos="0">
                  <a:srgbClr val="FF0000"/>
                </a:gs>
                <a:gs pos="100000">
                  <a:srgbClr val="FF0000"/>
                </a:gs>
              </a:gsLst>
              <a:lin ang="5400000" scaled="0"/>
            </a:gradFill>
            <a:latin typeface="Segoe" pitchFamily="34" charset="0"/>
            <a:ea typeface="Segoe UI" pitchFamily="34" charset="0"/>
            <a:cs typeface="Segoe UI" pitchFamily="34" charset="0"/>
          </a:endParaRPr>
        </a:p>
      </cdr:txBody>
    </cdr:sp>
  </cdr:relSizeAnchor>
  <cdr:relSizeAnchor xmlns:cdr="http://schemas.openxmlformats.org/drawingml/2006/chartDrawing">
    <cdr:from>
      <cdr:x>0.52283</cdr:x>
      <cdr:y>0.5216</cdr:y>
    </cdr:from>
    <cdr:to>
      <cdr:x>0.84817</cdr:x>
      <cdr:y>0.58827</cdr:y>
    </cdr:to>
    <cdr:sp macro="" textlink="">
      <cdr:nvSpPr>
        <cdr:cNvPr id="3" name="TextBox 1"/>
        <cdr:cNvSpPr txBox="1"/>
      </cdr:nvSpPr>
      <cdr:spPr>
        <a:xfrm xmlns:a="http://schemas.openxmlformats.org/drawingml/2006/main">
          <a:off x="2296048" y="1314975"/>
          <a:ext cx="1428749" cy="16807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lnSpc>
              <a:spcPct val="80000"/>
            </a:lnSpc>
          </a:pPr>
          <a:r>
            <a:rPr lang="en-US" sz="800" dirty="0">
              <a:gradFill>
                <a:gsLst>
                  <a:gs pos="0">
                    <a:srgbClr val="00AEEF"/>
                  </a:gs>
                  <a:gs pos="100000">
                    <a:srgbClr val="00AEEF"/>
                  </a:gs>
                </a:gsLst>
                <a:lin ang="5400000" scaled="0"/>
              </a:gradFill>
              <a:latin typeface="Segoe" pitchFamily="34" charset="0"/>
              <a:ea typeface="Segoe UI" pitchFamily="34" charset="0"/>
              <a:cs typeface="Segoe UI" pitchFamily="34" charset="0"/>
            </a:rPr>
            <a:t>Medium</a:t>
          </a:r>
          <a:r>
            <a:rPr lang="en-US" sz="800" baseline="0" dirty="0">
              <a:gradFill>
                <a:gsLst>
                  <a:gs pos="0">
                    <a:srgbClr val="00AEEF"/>
                  </a:gs>
                  <a:gs pos="100000">
                    <a:srgbClr val="00AEEF"/>
                  </a:gs>
                </a:gsLst>
                <a:lin ang="5400000" scaled="0"/>
              </a:gradFill>
              <a:latin typeface="Segoe" pitchFamily="34" charset="0"/>
              <a:ea typeface="Segoe UI" pitchFamily="34" charset="0"/>
              <a:cs typeface="Segoe UI" pitchFamily="34" charset="0"/>
            </a:rPr>
            <a:t> Complexity</a:t>
          </a:r>
          <a:endParaRPr lang="en-US" sz="800" dirty="0">
            <a:gradFill>
              <a:gsLst>
                <a:gs pos="0">
                  <a:srgbClr val="00AEEF"/>
                </a:gs>
                <a:gs pos="100000">
                  <a:srgbClr val="00AEEF"/>
                </a:gs>
              </a:gsLst>
              <a:lin ang="5400000" scaled="0"/>
            </a:gradFill>
            <a:latin typeface="Segoe" pitchFamily="34" charset="0"/>
            <a:ea typeface="Segoe UI" pitchFamily="34" charset="0"/>
            <a:cs typeface="Segoe UI" pitchFamily="34" charset="0"/>
          </a:endParaRPr>
        </a:p>
      </cdr:txBody>
    </cdr:sp>
  </cdr:relSizeAnchor>
  <cdr:relSizeAnchor xmlns:cdr="http://schemas.openxmlformats.org/drawingml/2006/chartDrawing">
    <cdr:from>
      <cdr:x>0.53006</cdr:x>
      <cdr:y>0.67935</cdr:y>
    </cdr:from>
    <cdr:to>
      <cdr:x>0.84817</cdr:x>
      <cdr:y>0.74602</cdr:y>
    </cdr:to>
    <cdr:sp macro="" textlink="">
      <cdr:nvSpPr>
        <cdr:cNvPr id="4" name="TextBox 1"/>
        <cdr:cNvSpPr txBox="1"/>
      </cdr:nvSpPr>
      <cdr:spPr>
        <a:xfrm xmlns:a="http://schemas.openxmlformats.org/drawingml/2006/main">
          <a:off x="2327783" y="1552994"/>
          <a:ext cx="1396995" cy="1524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lnSpc>
              <a:spcPct val="80000"/>
            </a:lnSpc>
          </a:pPr>
          <a:r>
            <a:rPr lang="en-US" sz="800" dirty="0">
              <a:gradFill>
                <a:gsLst>
                  <a:gs pos="0">
                    <a:srgbClr val="009900"/>
                  </a:gs>
                  <a:gs pos="100000">
                    <a:srgbClr val="009900"/>
                  </a:gs>
                </a:gsLst>
                <a:lin ang="5400000" scaled="0"/>
              </a:gradFill>
              <a:latin typeface="Segoe" pitchFamily="34" charset="0"/>
              <a:ea typeface="Segoe UI" pitchFamily="34" charset="0"/>
              <a:cs typeface="Segoe UI" pitchFamily="34" charset="0"/>
            </a:rPr>
            <a:t>High</a:t>
          </a:r>
          <a:r>
            <a:rPr lang="en-US" sz="800" baseline="0" dirty="0">
              <a:gradFill>
                <a:gsLst>
                  <a:gs pos="0">
                    <a:srgbClr val="009900"/>
                  </a:gs>
                  <a:gs pos="100000">
                    <a:srgbClr val="009900"/>
                  </a:gs>
                </a:gsLst>
                <a:lin ang="5400000" scaled="0"/>
              </a:gradFill>
              <a:latin typeface="Segoe" pitchFamily="34" charset="0"/>
              <a:ea typeface="Segoe UI" pitchFamily="34" charset="0"/>
              <a:cs typeface="Segoe UI" pitchFamily="34" charset="0"/>
            </a:rPr>
            <a:t> Complexity</a:t>
          </a:r>
          <a:endParaRPr lang="en-US" sz="800" dirty="0">
            <a:gradFill>
              <a:gsLst>
                <a:gs pos="0">
                  <a:srgbClr val="009900"/>
                </a:gs>
                <a:gs pos="100000">
                  <a:srgbClr val="009900"/>
                </a:gs>
              </a:gsLst>
              <a:lin ang="5400000" scaled="0"/>
            </a:gradFill>
            <a:latin typeface="Segoe" pitchFamily="34" charset="0"/>
            <a:ea typeface="Segoe UI" pitchFamily="34" charset="0"/>
            <a:cs typeface="Segoe UI"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0.43814</cdr:x>
      <cdr:y>0.40348</cdr:y>
    </cdr:from>
    <cdr:to>
      <cdr:x>0.85138</cdr:x>
      <cdr:y>0.47015</cdr:y>
    </cdr:to>
    <cdr:sp macro="" textlink="">
      <cdr:nvSpPr>
        <cdr:cNvPr id="2" name="TextBox 1"/>
        <cdr:cNvSpPr txBox="1"/>
      </cdr:nvSpPr>
      <cdr:spPr>
        <a:xfrm xmlns:a="http://schemas.openxmlformats.org/drawingml/2006/main">
          <a:off x="1918797" y="922355"/>
          <a:ext cx="1809749" cy="1524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lnSpc>
              <a:spcPct val="80000"/>
            </a:lnSpc>
          </a:pPr>
          <a:r>
            <a:rPr lang="en-US" sz="800" dirty="0">
              <a:gradFill>
                <a:gsLst>
                  <a:gs pos="0">
                    <a:srgbClr val="FF860D"/>
                  </a:gs>
                  <a:gs pos="100000">
                    <a:srgbClr val="FF860D"/>
                  </a:gs>
                </a:gsLst>
                <a:lin ang="5400000" scaled="0"/>
              </a:gradFill>
              <a:latin typeface="Segoe" pitchFamily="34" charset="0"/>
              <a:ea typeface="Segoe UI" pitchFamily="34" charset="0"/>
              <a:cs typeface="Segoe UI" pitchFamily="34" charset="0"/>
            </a:rPr>
            <a:t>Non-Microsoft</a:t>
          </a:r>
          <a:endParaRPr lang="en-US" sz="1000" dirty="0">
            <a:gradFill>
              <a:gsLst>
                <a:gs pos="0">
                  <a:srgbClr val="FF860D"/>
                </a:gs>
                <a:gs pos="100000">
                  <a:srgbClr val="FF860D"/>
                </a:gs>
              </a:gsLst>
              <a:lin ang="5400000" scaled="0"/>
            </a:gradFill>
            <a:latin typeface="Segoe" pitchFamily="34" charset="0"/>
            <a:ea typeface="Segoe UI" pitchFamily="34" charset="0"/>
            <a:cs typeface="Segoe UI" pitchFamily="34" charset="0"/>
          </a:endParaRPr>
        </a:p>
      </cdr:txBody>
    </cdr:sp>
  </cdr:relSizeAnchor>
  <cdr:relSizeAnchor xmlns:cdr="http://schemas.openxmlformats.org/drawingml/2006/chartDrawing">
    <cdr:from>
      <cdr:x>0.53021</cdr:x>
      <cdr:y>0.71607</cdr:y>
    </cdr:from>
    <cdr:to>
      <cdr:x>0.8521</cdr:x>
      <cdr:y>0.78274</cdr:y>
    </cdr:to>
    <cdr:sp macro="" textlink="">
      <cdr:nvSpPr>
        <cdr:cNvPr id="3" name="TextBox 1"/>
        <cdr:cNvSpPr txBox="1"/>
      </cdr:nvSpPr>
      <cdr:spPr>
        <a:xfrm xmlns:a="http://schemas.openxmlformats.org/drawingml/2006/main">
          <a:off x="2322015" y="1824219"/>
          <a:ext cx="1409700" cy="16984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lnSpc>
              <a:spcPct val="80000"/>
            </a:lnSpc>
          </a:pPr>
          <a:r>
            <a:rPr lang="en-US" sz="800" dirty="0">
              <a:gradFill>
                <a:gsLst>
                  <a:gs pos="0">
                    <a:srgbClr val="00AEEF"/>
                  </a:gs>
                  <a:gs pos="100000">
                    <a:srgbClr val="00AEEF"/>
                  </a:gs>
                </a:gsLst>
                <a:lin ang="5400000" scaled="0"/>
              </a:gradFill>
              <a:latin typeface="Segoe" pitchFamily="34" charset="0"/>
              <a:ea typeface="Segoe UI" pitchFamily="34" charset="0"/>
              <a:cs typeface="Segoe UI" pitchFamily="34" charset="0"/>
            </a:rPr>
            <a:t>Microsoft</a:t>
          </a:r>
          <a:endParaRPr lang="en-US" sz="1000" dirty="0">
            <a:gradFill>
              <a:gsLst>
                <a:gs pos="0">
                  <a:srgbClr val="00AEEF"/>
                </a:gs>
                <a:gs pos="100000">
                  <a:srgbClr val="00AEEF"/>
                </a:gs>
              </a:gsLst>
              <a:lin ang="5400000" scaled="0"/>
            </a:gradFill>
            <a:latin typeface="Segoe" pitchFamily="34" charset="0"/>
            <a:ea typeface="Segoe UI" pitchFamily="34" charset="0"/>
            <a:cs typeface="Segoe UI"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0.4591</cdr:x>
      <cdr:y>0.35852</cdr:y>
    </cdr:from>
    <cdr:to>
      <cdr:x>0.8337</cdr:x>
      <cdr:y>0.46963</cdr:y>
    </cdr:to>
    <cdr:sp macro="" textlink="">
      <cdr:nvSpPr>
        <cdr:cNvPr id="2" name="TextBox 1"/>
        <cdr:cNvSpPr txBox="1"/>
      </cdr:nvSpPr>
      <cdr:spPr>
        <a:xfrm xmlns:a="http://schemas.openxmlformats.org/drawingml/2006/main">
          <a:off x="2051050" y="919739"/>
          <a:ext cx="1673581" cy="28504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lnSpc>
              <a:spcPct val="80000"/>
            </a:lnSpc>
          </a:pPr>
          <a:r>
            <a:rPr lang="en-US" sz="800" dirty="0">
              <a:gradFill>
                <a:gsLst>
                  <a:gs pos="0">
                    <a:srgbClr val="FF6600"/>
                  </a:gs>
                  <a:gs pos="100000">
                    <a:srgbClr val="FF6600"/>
                  </a:gs>
                </a:gsLst>
                <a:lin ang="5400000" scaled="0"/>
              </a:gradFill>
              <a:latin typeface="Segoe" pitchFamily="34" charset="0"/>
              <a:ea typeface="Segoe UI" pitchFamily="34" charset="0"/>
              <a:cs typeface="Segoe UI" pitchFamily="34" charset="0"/>
            </a:rPr>
            <a:t>Application</a:t>
          </a:r>
          <a:r>
            <a:rPr lang="en-US" sz="800" baseline="0" dirty="0">
              <a:gradFill>
                <a:gsLst>
                  <a:gs pos="0">
                    <a:srgbClr val="FF6600"/>
                  </a:gs>
                  <a:gs pos="100000">
                    <a:srgbClr val="FF6600"/>
                  </a:gs>
                </a:gsLst>
                <a:lin ang="5400000" scaled="0"/>
              </a:gradFill>
              <a:latin typeface="Segoe" pitchFamily="34" charset="0"/>
              <a:ea typeface="Segoe UI" pitchFamily="34" charset="0"/>
              <a:cs typeface="Segoe UI" pitchFamily="34" charset="0"/>
            </a:rPr>
            <a:t> vulnerabilities</a:t>
          </a:r>
          <a:endParaRPr lang="en-US" sz="800" dirty="0">
            <a:gradFill>
              <a:gsLst>
                <a:gs pos="0">
                  <a:srgbClr val="FF6600"/>
                </a:gs>
                <a:gs pos="100000">
                  <a:srgbClr val="FF6600"/>
                </a:gs>
              </a:gsLst>
              <a:lin ang="5400000" scaled="0"/>
            </a:gradFill>
            <a:latin typeface="Segoe" pitchFamily="34" charset="0"/>
            <a:ea typeface="Segoe UI" pitchFamily="34" charset="0"/>
            <a:cs typeface="Segoe UI" pitchFamily="34" charset="0"/>
          </a:endParaRPr>
        </a:p>
      </cdr:txBody>
    </cdr:sp>
  </cdr:relSizeAnchor>
  <cdr:relSizeAnchor xmlns:cdr="http://schemas.openxmlformats.org/drawingml/2006/chartDrawing">
    <cdr:from>
      <cdr:x>0.40224</cdr:x>
      <cdr:y>0.58599</cdr:y>
    </cdr:from>
    <cdr:to>
      <cdr:x>0.8337</cdr:x>
      <cdr:y>0.65266</cdr:y>
    </cdr:to>
    <cdr:sp macro="" textlink="">
      <cdr:nvSpPr>
        <cdr:cNvPr id="3" name="TextBox 1"/>
        <cdr:cNvSpPr txBox="1"/>
      </cdr:nvSpPr>
      <cdr:spPr>
        <a:xfrm xmlns:a="http://schemas.openxmlformats.org/drawingml/2006/main">
          <a:off x="1797040" y="1339573"/>
          <a:ext cx="1927582" cy="1524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lnSpc>
              <a:spcPct val="80000"/>
            </a:lnSpc>
          </a:pPr>
          <a:r>
            <a:rPr lang="en-US" sz="800" dirty="0">
              <a:gradFill>
                <a:gsLst>
                  <a:gs pos="0">
                    <a:srgbClr val="FF3399"/>
                  </a:gs>
                  <a:gs pos="100000">
                    <a:srgbClr val="FF3399"/>
                  </a:gs>
                </a:gsLst>
                <a:lin ang="5400000" scaled="0"/>
              </a:gradFill>
              <a:latin typeface="Segoe" pitchFamily="34" charset="0"/>
              <a:ea typeface="Segoe UI" pitchFamily="34" charset="0"/>
              <a:cs typeface="Segoe UI" pitchFamily="34" charset="0"/>
            </a:rPr>
            <a:t>Browser</a:t>
          </a:r>
          <a:r>
            <a:rPr lang="en-US" sz="800" baseline="0" dirty="0">
              <a:gradFill>
                <a:gsLst>
                  <a:gs pos="0">
                    <a:srgbClr val="FF3399"/>
                  </a:gs>
                  <a:gs pos="100000">
                    <a:srgbClr val="FF3399"/>
                  </a:gs>
                </a:gsLst>
                <a:lin ang="5400000" scaled="0"/>
              </a:gradFill>
              <a:latin typeface="Segoe" pitchFamily="34" charset="0"/>
              <a:ea typeface="Segoe UI" pitchFamily="34" charset="0"/>
              <a:cs typeface="Segoe UI" pitchFamily="34" charset="0"/>
            </a:rPr>
            <a:t> vulnerabilities</a:t>
          </a:r>
          <a:endParaRPr lang="en-US" sz="800" dirty="0">
            <a:gradFill>
              <a:gsLst>
                <a:gs pos="0">
                  <a:srgbClr val="FF3399"/>
                </a:gs>
                <a:gs pos="100000">
                  <a:srgbClr val="FF3399"/>
                </a:gs>
              </a:gsLst>
              <a:lin ang="5400000" scaled="0"/>
            </a:gradFill>
            <a:latin typeface="Segoe" pitchFamily="34" charset="0"/>
            <a:ea typeface="Segoe UI" pitchFamily="34" charset="0"/>
            <a:cs typeface="Segoe UI" pitchFamily="34" charset="0"/>
          </a:endParaRPr>
        </a:p>
      </cdr:txBody>
    </cdr:sp>
  </cdr:relSizeAnchor>
  <cdr:relSizeAnchor xmlns:cdr="http://schemas.openxmlformats.org/drawingml/2006/chartDrawing">
    <cdr:from>
      <cdr:x>0.34681</cdr:x>
      <cdr:y>0.63951</cdr:y>
    </cdr:from>
    <cdr:to>
      <cdr:x>0.8337</cdr:x>
      <cdr:y>0.75062</cdr:y>
    </cdr:to>
    <cdr:sp macro="" textlink="">
      <cdr:nvSpPr>
        <cdr:cNvPr id="4" name="TextBox 1"/>
        <cdr:cNvSpPr txBox="1"/>
      </cdr:nvSpPr>
      <cdr:spPr>
        <a:xfrm xmlns:a="http://schemas.openxmlformats.org/drawingml/2006/main">
          <a:off x="1549400" y="1640598"/>
          <a:ext cx="2175231" cy="28504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lnSpc>
              <a:spcPct val="80000"/>
            </a:lnSpc>
          </a:pPr>
          <a:r>
            <a:rPr lang="en-US" sz="800" dirty="0">
              <a:gradFill>
                <a:gsLst>
                  <a:gs pos="0">
                    <a:srgbClr val="002060"/>
                  </a:gs>
                  <a:gs pos="100000">
                    <a:srgbClr val="002060"/>
                  </a:gs>
                </a:gsLst>
                <a:lin ang="5400000" scaled="0"/>
              </a:gradFill>
              <a:latin typeface="Segoe" pitchFamily="34" charset="0"/>
              <a:ea typeface="Segoe UI" pitchFamily="34" charset="0"/>
              <a:cs typeface="Segoe UI" pitchFamily="34" charset="0"/>
            </a:rPr>
            <a:t>Operating system</a:t>
          </a:r>
          <a:r>
            <a:rPr lang="en-US" sz="800" baseline="0" dirty="0">
              <a:gradFill>
                <a:gsLst>
                  <a:gs pos="0">
                    <a:srgbClr val="002060"/>
                  </a:gs>
                  <a:gs pos="100000">
                    <a:srgbClr val="002060"/>
                  </a:gs>
                </a:gsLst>
                <a:lin ang="5400000" scaled="0"/>
              </a:gradFill>
              <a:latin typeface="Segoe" pitchFamily="34" charset="0"/>
              <a:ea typeface="Segoe UI" pitchFamily="34" charset="0"/>
              <a:cs typeface="Segoe UI" pitchFamily="34" charset="0"/>
            </a:rPr>
            <a:t> vulnerabilities</a:t>
          </a:r>
          <a:endParaRPr lang="en-US" sz="800" dirty="0">
            <a:gradFill>
              <a:gsLst>
                <a:gs pos="0">
                  <a:srgbClr val="002060"/>
                </a:gs>
                <a:gs pos="100000">
                  <a:srgbClr val="002060"/>
                </a:gs>
              </a:gsLst>
              <a:lin ang="5400000" scaled="0"/>
            </a:gradFill>
            <a:latin typeface="Segoe" pitchFamily="34" charset="0"/>
            <a:ea typeface="Segoe UI" pitchFamily="34" charset="0"/>
            <a:cs typeface="Segoe UI"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0.3104</cdr:x>
      <cdr:y>0.18043</cdr:y>
    </cdr:from>
    <cdr:to>
      <cdr:x>0.63942</cdr:x>
      <cdr:y>0.29566</cdr:y>
    </cdr:to>
    <cdr:sp macro="" textlink="">
      <cdr:nvSpPr>
        <cdr:cNvPr id="2" name="TextBox 1"/>
        <cdr:cNvSpPr txBox="1"/>
      </cdr:nvSpPr>
      <cdr:spPr>
        <a:xfrm xmlns:a="http://schemas.openxmlformats.org/drawingml/2006/main">
          <a:off x="2541814" y="740700"/>
          <a:ext cx="2694215" cy="4730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000" dirty="0">
              <a:solidFill>
                <a:srgbClr val="C00000"/>
              </a:solidFill>
              <a:latin typeface="+mj-lt"/>
            </a:rPr>
            <a:t>3Q10:</a:t>
          </a:r>
          <a:r>
            <a:rPr lang="en-US" sz="1000" baseline="0" dirty="0">
              <a:solidFill>
                <a:srgbClr val="C00000"/>
              </a:solidFill>
              <a:latin typeface="+mj-lt"/>
            </a:rPr>
            <a:t> </a:t>
          </a:r>
          <a:r>
            <a:rPr lang="en-US" sz="1000" baseline="0" dirty="0" err="1">
              <a:solidFill>
                <a:srgbClr val="C00000"/>
              </a:solidFill>
              <a:latin typeface="+mj-lt"/>
            </a:rPr>
            <a:t>Fakespypro</a:t>
          </a:r>
          <a:r>
            <a:rPr lang="en-US" sz="1000" baseline="0" dirty="0">
              <a:solidFill>
                <a:srgbClr val="C00000"/>
              </a:solidFill>
              <a:latin typeface="+mj-lt"/>
            </a:rPr>
            <a:t>, </a:t>
          </a:r>
          <a:r>
            <a:rPr lang="en-US" sz="1000" baseline="0" dirty="0" err="1">
              <a:solidFill>
                <a:srgbClr val="C00000"/>
              </a:solidFill>
              <a:latin typeface="+mj-lt"/>
            </a:rPr>
            <a:t>Alureon</a:t>
          </a:r>
          <a:r>
            <a:rPr lang="en-US" sz="1000" baseline="0" dirty="0">
              <a:solidFill>
                <a:srgbClr val="C00000"/>
              </a:solidFill>
              <a:latin typeface="+mj-lt"/>
            </a:rPr>
            <a:t>, </a:t>
          </a:r>
          <a:r>
            <a:rPr lang="en-US" sz="1000" baseline="0" dirty="0" err="1">
              <a:solidFill>
                <a:srgbClr val="C00000"/>
              </a:solidFill>
              <a:latin typeface="+mj-lt"/>
            </a:rPr>
            <a:t>Hiloti</a:t>
          </a:r>
          <a:endParaRPr lang="en-US" sz="1000" dirty="0">
            <a:solidFill>
              <a:srgbClr val="C00000"/>
            </a:solidFill>
            <a:latin typeface="+mj-lt"/>
          </a:endParaRPr>
        </a:p>
      </cdr:txBody>
    </cdr:sp>
  </cdr:relSizeAnchor>
  <cdr:relSizeAnchor xmlns:cdr="http://schemas.openxmlformats.org/drawingml/2006/chartDrawing">
    <cdr:from>
      <cdr:x>0.75407</cdr:x>
      <cdr:y>0.50194</cdr:y>
    </cdr:from>
    <cdr:to>
      <cdr:x>1</cdr:x>
      <cdr:y>0.61021</cdr:y>
    </cdr:to>
    <cdr:sp macro="" textlink="">
      <cdr:nvSpPr>
        <cdr:cNvPr id="3" name="TextBox 1"/>
        <cdr:cNvSpPr txBox="1"/>
      </cdr:nvSpPr>
      <cdr:spPr>
        <a:xfrm xmlns:a="http://schemas.openxmlformats.org/drawingml/2006/main">
          <a:off x="4424430" y="1453417"/>
          <a:ext cx="1442970" cy="31350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solidFill>
                <a:schemeClr val="accent3">
                  <a:lumMod val="75000"/>
                </a:schemeClr>
              </a:solidFill>
              <a:latin typeface="+mj-lt"/>
            </a:rPr>
            <a:t>1Q11:</a:t>
          </a:r>
          <a:r>
            <a:rPr lang="en-US" sz="1000" baseline="0" dirty="0">
              <a:solidFill>
                <a:schemeClr val="accent3">
                  <a:lumMod val="75000"/>
                </a:schemeClr>
              </a:solidFill>
              <a:latin typeface="+mj-lt"/>
            </a:rPr>
            <a:t> Pornpop, </a:t>
          </a:r>
          <a:r>
            <a:rPr lang="en-US" sz="1000" baseline="0" dirty="0" err="1">
              <a:solidFill>
                <a:schemeClr val="accent3">
                  <a:lumMod val="75000"/>
                </a:schemeClr>
              </a:solidFill>
              <a:latin typeface="+mj-lt"/>
            </a:rPr>
            <a:t>OpenCandy</a:t>
          </a:r>
          <a:endParaRPr lang="en-US" sz="1000" dirty="0">
            <a:solidFill>
              <a:schemeClr val="accent3">
                <a:lumMod val="75000"/>
              </a:schemeClr>
            </a:solidFill>
            <a:latin typeface="+mj-lt"/>
          </a:endParaRPr>
        </a:p>
      </cdr:txBody>
    </cdr:sp>
  </cdr:relSizeAnchor>
  <cdr:relSizeAnchor xmlns:cdr="http://schemas.openxmlformats.org/drawingml/2006/chartDrawing">
    <cdr:from>
      <cdr:x>0.13592</cdr:x>
      <cdr:y>0.09649</cdr:y>
    </cdr:from>
    <cdr:to>
      <cdr:x>0.33778</cdr:x>
      <cdr:y>0.24885</cdr:y>
    </cdr:to>
    <cdr:sp macro="" textlink="">
      <cdr:nvSpPr>
        <cdr:cNvPr id="4" name="TextBox 1"/>
        <cdr:cNvSpPr txBox="1"/>
      </cdr:nvSpPr>
      <cdr:spPr>
        <a:xfrm xmlns:a="http://schemas.openxmlformats.org/drawingml/2006/main">
          <a:off x="1066800" y="209550"/>
          <a:ext cx="1584316" cy="3308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000" dirty="0" smtClean="0">
              <a:solidFill>
                <a:schemeClr val="accent1">
                  <a:lumMod val="75000"/>
                </a:schemeClr>
              </a:solidFill>
              <a:latin typeface="+mj-lt"/>
            </a:rPr>
            <a:t>2Q11:</a:t>
          </a:r>
          <a:r>
            <a:rPr lang="en-US" sz="1000" baseline="0" dirty="0" smtClean="0">
              <a:solidFill>
                <a:schemeClr val="accent1">
                  <a:lumMod val="75000"/>
                </a:schemeClr>
              </a:solidFill>
              <a:latin typeface="+mj-lt"/>
            </a:rPr>
            <a:t>Keygen</a:t>
          </a:r>
          <a:r>
            <a:rPr lang="en-US" sz="1000" baseline="0" dirty="0">
              <a:solidFill>
                <a:schemeClr val="accent1">
                  <a:lumMod val="75000"/>
                </a:schemeClr>
              </a:solidFill>
              <a:latin typeface="+mj-lt"/>
            </a:rPr>
            <a:t>, </a:t>
          </a:r>
          <a:r>
            <a:rPr lang="en-US" sz="1000" baseline="0" dirty="0" err="1">
              <a:solidFill>
                <a:schemeClr val="accent1">
                  <a:lumMod val="75000"/>
                </a:schemeClr>
              </a:solidFill>
              <a:latin typeface="+mj-lt"/>
            </a:rPr>
            <a:t>Zwangi</a:t>
          </a:r>
          <a:endParaRPr lang="en-US" sz="1000" dirty="0">
            <a:solidFill>
              <a:schemeClr val="accent1">
                <a:lumMod val="75000"/>
              </a:schemeClr>
            </a:solidFill>
            <a:latin typeface="+mj-lt"/>
          </a:endParaRPr>
        </a:p>
      </cdr:txBody>
    </cdr:sp>
  </cdr:relSizeAnchor>
  <cdr:relSizeAnchor xmlns:cdr="http://schemas.openxmlformats.org/drawingml/2006/chartDrawing">
    <cdr:from>
      <cdr:x>0.86168</cdr:x>
      <cdr:y>0.05248</cdr:y>
    </cdr:from>
    <cdr:to>
      <cdr:x>0.99502</cdr:x>
      <cdr:y>0.12595</cdr:y>
    </cdr:to>
    <cdr:sp macro="" textlink="">
      <cdr:nvSpPr>
        <cdr:cNvPr id="6" name="TextBox 1"/>
        <cdr:cNvSpPr txBox="1"/>
      </cdr:nvSpPr>
      <cdr:spPr>
        <a:xfrm xmlns:a="http://schemas.openxmlformats.org/drawingml/2006/main">
          <a:off x="7056148" y="215463"/>
          <a:ext cx="1091810" cy="3016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dirty="0">
              <a:solidFill>
                <a:schemeClr val="accent3">
                  <a:lumMod val="75000"/>
                </a:schemeClr>
              </a:solidFill>
              <a:latin typeface="+mj-lt"/>
            </a:rPr>
            <a:t>Adware</a:t>
          </a:r>
        </a:p>
      </cdr:txBody>
    </cdr:sp>
  </cdr:relSizeAnchor>
  <cdr:relSizeAnchor xmlns:cdr="http://schemas.openxmlformats.org/drawingml/2006/chartDrawing">
    <cdr:from>
      <cdr:x>0.47159</cdr:x>
      <cdr:y>0.38426</cdr:y>
    </cdr:from>
    <cdr:to>
      <cdr:x>0.64772</cdr:x>
      <cdr:y>0.49254</cdr:y>
    </cdr:to>
    <cdr:sp macro="" textlink="">
      <cdr:nvSpPr>
        <cdr:cNvPr id="7" name="TextBox 1"/>
        <cdr:cNvSpPr txBox="1"/>
      </cdr:nvSpPr>
      <cdr:spPr>
        <a:xfrm xmlns:a="http://schemas.openxmlformats.org/drawingml/2006/main">
          <a:off x="3861707" y="1577513"/>
          <a:ext cx="1442357" cy="4445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000" dirty="0">
              <a:solidFill>
                <a:schemeClr val="accent1">
                  <a:lumMod val="75000"/>
                </a:schemeClr>
              </a:solidFill>
              <a:latin typeface="+mj-lt"/>
            </a:rPr>
            <a:t>Misc.</a:t>
          </a:r>
          <a:r>
            <a:rPr lang="en-US" sz="1000" baseline="0" dirty="0">
              <a:solidFill>
                <a:schemeClr val="accent1">
                  <a:lumMod val="75000"/>
                </a:schemeClr>
              </a:solidFill>
              <a:latin typeface="+mj-lt"/>
            </a:rPr>
            <a:t> Potentially Unwanted Software</a:t>
          </a:r>
          <a:endParaRPr lang="en-US" sz="1000" dirty="0">
            <a:solidFill>
              <a:schemeClr val="accent1">
                <a:lumMod val="75000"/>
              </a:schemeClr>
            </a:solidFill>
            <a:latin typeface="+mj-lt"/>
          </a:endParaRPr>
        </a:p>
      </cdr:txBody>
    </cdr:sp>
  </cdr:relSizeAnchor>
  <cdr:relSizeAnchor xmlns:cdr="http://schemas.openxmlformats.org/drawingml/2006/chartDrawing">
    <cdr:from>
      <cdr:x>0.22028</cdr:x>
      <cdr:y>0.69816</cdr:y>
    </cdr:from>
    <cdr:to>
      <cdr:x>0.35361</cdr:x>
      <cdr:y>0.76467</cdr:y>
    </cdr:to>
    <cdr:sp macro="" textlink="">
      <cdr:nvSpPr>
        <cdr:cNvPr id="8" name="TextBox 1"/>
        <cdr:cNvSpPr txBox="1"/>
      </cdr:nvSpPr>
      <cdr:spPr>
        <a:xfrm xmlns:a="http://schemas.openxmlformats.org/drawingml/2006/main">
          <a:off x="1803791" y="2866119"/>
          <a:ext cx="1091810" cy="27304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050" dirty="0">
              <a:solidFill>
                <a:srgbClr val="C00000"/>
              </a:solidFill>
              <a:latin typeface="+mj-lt"/>
            </a:rPr>
            <a:t>Misc.</a:t>
          </a:r>
          <a:r>
            <a:rPr lang="en-US" sz="1050" baseline="0" dirty="0">
              <a:solidFill>
                <a:srgbClr val="C00000"/>
              </a:solidFill>
              <a:latin typeface="+mj-lt"/>
            </a:rPr>
            <a:t> Trojans</a:t>
          </a:r>
          <a:endParaRPr lang="en-US" sz="1050" dirty="0">
            <a:solidFill>
              <a:srgbClr val="C00000"/>
            </a:solidFill>
            <a:latin typeface="+mj-lt"/>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0.13438</cdr:x>
      <cdr:y>0.19594</cdr:y>
    </cdr:from>
    <cdr:to>
      <cdr:x>0.29787</cdr:x>
      <cdr:y>0.27507</cdr:y>
    </cdr:to>
    <cdr:sp macro="" textlink="">
      <cdr:nvSpPr>
        <cdr:cNvPr id="2" name="TextBox 1"/>
        <cdr:cNvSpPr txBox="1"/>
      </cdr:nvSpPr>
      <cdr:spPr>
        <a:xfrm xmlns:a="http://schemas.openxmlformats.org/drawingml/2006/main">
          <a:off x="962537" y="651348"/>
          <a:ext cx="1171063" cy="2630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solidFill>
                <a:srgbClr val="3D72B2"/>
              </a:solidFill>
              <a:latin typeface="+mj-lt"/>
            </a:rPr>
            <a:t>Win32/</a:t>
          </a:r>
          <a:r>
            <a:rPr lang="en-US" sz="1000" dirty="0" err="1">
              <a:solidFill>
                <a:srgbClr val="3D72B2"/>
              </a:solidFill>
              <a:latin typeface="+mj-lt"/>
            </a:rPr>
            <a:t>Rbot</a:t>
          </a:r>
          <a:endParaRPr lang="en-US" sz="1000" dirty="0">
            <a:solidFill>
              <a:srgbClr val="3D72B2"/>
            </a:solidFill>
            <a:latin typeface="+mj-lt"/>
          </a:endParaRPr>
        </a:p>
      </cdr:txBody>
    </cdr:sp>
  </cdr:relSizeAnchor>
  <cdr:relSizeAnchor xmlns:cdr="http://schemas.openxmlformats.org/drawingml/2006/chartDrawing">
    <cdr:from>
      <cdr:x>0.42957</cdr:x>
      <cdr:y>0.05935</cdr:y>
    </cdr:from>
    <cdr:to>
      <cdr:x>0.60638</cdr:x>
      <cdr:y>0.13754</cdr:y>
    </cdr:to>
    <cdr:sp macro="" textlink="">
      <cdr:nvSpPr>
        <cdr:cNvPr id="3" name="TextBox 1"/>
        <cdr:cNvSpPr txBox="1"/>
      </cdr:nvSpPr>
      <cdr:spPr>
        <a:xfrm xmlns:a="http://schemas.openxmlformats.org/drawingml/2006/main">
          <a:off x="3076924" y="197292"/>
          <a:ext cx="1266476" cy="25990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solidFill>
                <a:schemeClr val="accent2">
                  <a:lumMod val="75000"/>
                </a:schemeClr>
              </a:solidFill>
              <a:latin typeface="+mj-lt"/>
            </a:rPr>
            <a:t>Win32/</a:t>
          </a:r>
          <a:r>
            <a:rPr lang="en-US" sz="1000" dirty="0" err="1">
              <a:solidFill>
                <a:schemeClr val="accent2">
                  <a:lumMod val="75000"/>
                </a:schemeClr>
              </a:solidFill>
              <a:latin typeface="+mj-lt"/>
            </a:rPr>
            <a:t>Zlob</a:t>
          </a:r>
          <a:endParaRPr lang="en-US" sz="1000" dirty="0">
            <a:solidFill>
              <a:schemeClr val="accent2">
                <a:lumMod val="75000"/>
              </a:schemeClr>
            </a:solidFill>
            <a:latin typeface="+mj-lt"/>
          </a:endParaRPr>
        </a:p>
      </cdr:txBody>
    </cdr:sp>
  </cdr:relSizeAnchor>
  <cdr:relSizeAnchor xmlns:cdr="http://schemas.openxmlformats.org/drawingml/2006/chartDrawing">
    <cdr:from>
      <cdr:x>0.5778</cdr:x>
      <cdr:y>0.40569</cdr:y>
    </cdr:from>
    <cdr:to>
      <cdr:x>0.76596</cdr:x>
      <cdr:y>0.48138</cdr:y>
    </cdr:to>
    <cdr:sp macro="" textlink="">
      <cdr:nvSpPr>
        <cdr:cNvPr id="4" name="TextBox 1"/>
        <cdr:cNvSpPr txBox="1"/>
      </cdr:nvSpPr>
      <cdr:spPr>
        <a:xfrm xmlns:a="http://schemas.openxmlformats.org/drawingml/2006/main">
          <a:off x="4138666" y="1348605"/>
          <a:ext cx="1347734" cy="25159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solidFill>
                <a:schemeClr val="accent6">
                  <a:lumMod val="75000"/>
                </a:schemeClr>
              </a:solidFill>
              <a:latin typeface="+mj-lt"/>
            </a:rPr>
            <a:t>Win32/Conficker</a:t>
          </a:r>
        </a:p>
      </cdr:txBody>
    </cdr:sp>
  </cdr:relSizeAnchor>
  <cdr:relSizeAnchor xmlns:cdr="http://schemas.openxmlformats.org/drawingml/2006/chartDrawing">
    <cdr:from>
      <cdr:x>0.61702</cdr:x>
      <cdr:y>0.57307</cdr:y>
    </cdr:from>
    <cdr:to>
      <cdr:x>0.75999</cdr:x>
      <cdr:y>0.64532</cdr:y>
    </cdr:to>
    <cdr:sp macro="" textlink="">
      <cdr:nvSpPr>
        <cdr:cNvPr id="5" name="TextBox 1"/>
        <cdr:cNvSpPr txBox="1"/>
      </cdr:nvSpPr>
      <cdr:spPr>
        <a:xfrm xmlns:a="http://schemas.openxmlformats.org/drawingml/2006/main">
          <a:off x="4419600" y="1905000"/>
          <a:ext cx="1024066" cy="24017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solidFill>
                <a:schemeClr val="accent4">
                  <a:lumMod val="75000"/>
                </a:schemeClr>
              </a:solidFill>
              <a:latin typeface="+mj-lt"/>
            </a:rPr>
            <a:t>JS/Pornpop</a:t>
          </a:r>
        </a:p>
      </cdr:txBody>
    </cdr:sp>
  </cdr:relSizeAnchor>
  <cdr:relSizeAnchor xmlns:cdr="http://schemas.openxmlformats.org/drawingml/2006/chartDrawing">
    <cdr:from>
      <cdr:x>0.7234</cdr:x>
      <cdr:y>0.80229</cdr:y>
    </cdr:from>
    <cdr:to>
      <cdr:x>0.90384</cdr:x>
      <cdr:y>0.8633</cdr:y>
    </cdr:to>
    <cdr:sp macro="" textlink="">
      <cdr:nvSpPr>
        <cdr:cNvPr id="6" name="TextBox 1"/>
        <cdr:cNvSpPr txBox="1"/>
      </cdr:nvSpPr>
      <cdr:spPr>
        <a:xfrm xmlns:a="http://schemas.openxmlformats.org/drawingml/2006/main">
          <a:off x="5181600" y="2667000"/>
          <a:ext cx="1292456" cy="20281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000" dirty="0">
              <a:solidFill>
                <a:srgbClr val="92D050"/>
              </a:solidFill>
              <a:latin typeface="+mj-lt"/>
            </a:rPr>
            <a:t>Win32/Autorun</a:t>
          </a:r>
        </a:p>
      </cdr:txBody>
    </cdr:sp>
  </cdr:relSizeAnchor>
</c:userShapes>
</file>

<file path=ppt/drawings/drawing7.xml><?xml version="1.0" encoding="utf-8"?>
<c:userShapes xmlns:c="http://schemas.openxmlformats.org/drawingml/2006/chart">
  <cdr:relSizeAnchor xmlns:cdr="http://schemas.openxmlformats.org/drawingml/2006/chartDrawing">
    <cdr:from>
      <cdr:x>0.85417</cdr:x>
      <cdr:y>0.49378</cdr:y>
    </cdr:from>
    <cdr:to>
      <cdr:x>1</cdr:x>
      <cdr:y>0.55759</cdr:y>
    </cdr:to>
    <cdr:sp macro="" textlink="">
      <cdr:nvSpPr>
        <cdr:cNvPr id="2" name="TextBox 1"/>
        <cdr:cNvSpPr txBox="1"/>
      </cdr:nvSpPr>
      <cdr:spPr>
        <a:xfrm xmlns:a="http://schemas.openxmlformats.org/drawingml/2006/main">
          <a:off x="7485064" y="2250507"/>
          <a:ext cx="1277935" cy="290849"/>
        </a:xfrm>
        <a:prstGeom xmlns:a="http://schemas.openxmlformats.org/drawingml/2006/main" prst="rect">
          <a:avLst/>
        </a:prstGeom>
      </cdr:spPr>
      <cdr:txBody>
        <a:bodyPr xmlns:a="http://schemas.openxmlformats.org/drawingml/2006/main" wrap="square" t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nSpc>
              <a:spcPct val="90000"/>
            </a:lnSpc>
          </a:pPr>
          <a:r>
            <a:rPr lang="en-US" sz="1050" spc="0" baseline="0" dirty="0">
              <a:gradFill>
                <a:gsLst>
                  <a:gs pos="17500">
                    <a:srgbClr val="0000A6"/>
                  </a:gs>
                  <a:gs pos="30000">
                    <a:srgbClr val="0000A6"/>
                  </a:gs>
                </a:gsLst>
                <a:lin ang="5400000" scaled="0"/>
              </a:gradFill>
              <a:latin typeface="Segoe" pitchFamily="34" charset="0"/>
              <a:ea typeface="Segoe UI" pitchFamily="34" charset="0"/>
              <a:cs typeface="Segoe UI" pitchFamily="34" charset="0"/>
            </a:rPr>
            <a:t>Win32</a:t>
          </a:r>
          <a:r>
            <a:rPr lang="en-US" sz="1050" spc="0" baseline="0" dirty="0" smtClean="0">
              <a:gradFill>
                <a:gsLst>
                  <a:gs pos="17500">
                    <a:srgbClr val="0000A6"/>
                  </a:gs>
                  <a:gs pos="30000">
                    <a:srgbClr val="0000A6"/>
                  </a:gs>
                </a:gsLst>
                <a:lin ang="5400000" scaled="0"/>
              </a:gradFill>
              <a:latin typeface="Segoe" pitchFamily="34" charset="0"/>
              <a:ea typeface="Segoe UI" pitchFamily="34" charset="0"/>
              <a:cs typeface="Segoe UI" pitchFamily="34" charset="0"/>
            </a:rPr>
            <a:t>/</a:t>
          </a:r>
          <a:br>
            <a:rPr lang="en-US" sz="1050" spc="0" baseline="0" dirty="0" smtClean="0">
              <a:gradFill>
                <a:gsLst>
                  <a:gs pos="17500">
                    <a:srgbClr val="0000A6"/>
                  </a:gs>
                  <a:gs pos="30000">
                    <a:srgbClr val="0000A6"/>
                  </a:gs>
                </a:gsLst>
                <a:lin ang="5400000" scaled="0"/>
              </a:gradFill>
              <a:latin typeface="Segoe" pitchFamily="34" charset="0"/>
              <a:ea typeface="Segoe UI" pitchFamily="34" charset="0"/>
              <a:cs typeface="Segoe UI" pitchFamily="34" charset="0"/>
            </a:rPr>
          </a:br>
          <a:r>
            <a:rPr lang="en-US" sz="1050" spc="0" baseline="0" dirty="0" err="1" smtClean="0">
              <a:gradFill>
                <a:gsLst>
                  <a:gs pos="17500">
                    <a:srgbClr val="0000A6"/>
                  </a:gs>
                  <a:gs pos="30000">
                    <a:srgbClr val="0000A6"/>
                  </a:gs>
                </a:gsLst>
                <a:lin ang="5400000" scaled="0"/>
              </a:gradFill>
              <a:latin typeface="Segoe" pitchFamily="34" charset="0"/>
              <a:ea typeface="Segoe UI" pitchFamily="34" charset="0"/>
              <a:cs typeface="Segoe UI" pitchFamily="34" charset="0"/>
            </a:rPr>
            <a:t>FakeSysdef</a:t>
          </a:r>
          <a:endParaRPr lang="en-US" sz="1050" spc="0" baseline="0" dirty="0">
            <a:gradFill>
              <a:gsLst>
                <a:gs pos="17500">
                  <a:srgbClr val="0000A6"/>
                </a:gs>
                <a:gs pos="30000">
                  <a:srgbClr val="0000A6"/>
                </a:gs>
              </a:gsLst>
              <a:lin ang="5400000" scaled="0"/>
            </a:gradFill>
            <a:latin typeface="Segoe" pitchFamily="34" charset="0"/>
            <a:ea typeface="Segoe UI" pitchFamily="34" charset="0"/>
            <a:cs typeface="Segoe UI" pitchFamily="34" charset="0"/>
          </a:endParaRPr>
        </a:p>
      </cdr:txBody>
    </cdr:sp>
  </cdr:relSizeAnchor>
  <cdr:relSizeAnchor xmlns:cdr="http://schemas.openxmlformats.org/drawingml/2006/chartDrawing">
    <cdr:from>
      <cdr:x>0.85417</cdr:x>
      <cdr:y>0.41523</cdr:y>
    </cdr:from>
    <cdr:to>
      <cdr:x>1</cdr:x>
      <cdr:y>0.47904</cdr:y>
    </cdr:to>
    <cdr:sp macro="" textlink="">
      <cdr:nvSpPr>
        <cdr:cNvPr id="3" name="TextBox 1"/>
        <cdr:cNvSpPr txBox="1"/>
      </cdr:nvSpPr>
      <cdr:spPr>
        <a:xfrm xmlns:a="http://schemas.openxmlformats.org/drawingml/2006/main">
          <a:off x="7485064" y="1892499"/>
          <a:ext cx="1277935" cy="290849"/>
        </a:xfrm>
        <a:prstGeom xmlns:a="http://schemas.openxmlformats.org/drawingml/2006/main" prst="rect">
          <a:avLst/>
        </a:prstGeom>
      </cdr:spPr>
      <cdr:txBody>
        <a:bodyPr xmlns:a="http://schemas.openxmlformats.org/drawingml/2006/main" wrap="square" t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nSpc>
              <a:spcPct val="90000"/>
            </a:lnSpc>
          </a:pPr>
          <a:r>
            <a:rPr lang="en-US" sz="1050" spc="0" baseline="0" dirty="0">
              <a:gradFill>
                <a:gsLst>
                  <a:gs pos="0">
                    <a:srgbClr val="FF0066"/>
                  </a:gs>
                  <a:gs pos="86000">
                    <a:srgbClr val="FF0066"/>
                  </a:gs>
                </a:gsLst>
                <a:lin ang="5400000" scaled="0"/>
              </a:gradFill>
              <a:latin typeface="Segoe" pitchFamily="34" charset="0"/>
              <a:ea typeface="Segoe UI" pitchFamily="34" charset="0"/>
              <a:cs typeface="Segoe UI" pitchFamily="34" charset="0"/>
            </a:rPr>
            <a:t>Win32</a:t>
          </a:r>
          <a:r>
            <a:rPr lang="en-US" sz="1050" spc="0" baseline="0" dirty="0" smtClean="0">
              <a:gradFill>
                <a:gsLst>
                  <a:gs pos="0">
                    <a:srgbClr val="FF0066"/>
                  </a:gs>
                  <a:gs pos="86000">
                    <a:srgbClr val="FF0066"/>
                  </a:gs>
                </a:gsLst>
                <a:lin ang="5400000" scaled="0"/>
              </a:gradFill>
              <a:latin typeface="Segoe" pitchFamily="34" charset="0"/>
              <a:ea typeface="Segoe UI" pitchFamily="34" charset="0"/>
              <a:cs typeface="Segoe UI" pitchFamily="34" charset="0"/>
            </a:rPr>
            <a:t>/</a:t>
          </a:r>
          <a:br>
            <a:rPr lang="en-US" sz="1050" spc="0" baseline="0" dirty="0" smtClean="0">
              <a:gradFill>
                <a:gsLst>
                  <a:gs pos="0">
                    <a:srgbClr val="FF0066"/>
                  </a:gs>
                  <a:gs pos="86000">
                    <a:srgbClr val="FF0066"/>
                  </a:gs>
                </a:gsLst>
                <a:lin ang="5400000" scaled="0"/>
              </a:gradFill>
              <a:latin typeface="Segoe" pitchFamily="34" charset="0"/>
              <a:ea typeface="Segoe UI" pitchFamily="34" charset="0"/>
              <a:cs typeface="Segoe UI" pitchFamily="34" charset="0"/>
            </a:rPr>
          </a:br>
          <a:r>
            <a:rPr lang="en-US" sz="1050" spc="0" baseline="0" dirty="0" err="1" smtClean="0">
              <a:gradFill>
                <a:gsLst>
                  <a:gs pos="0">
                    <a:srgbClr val="FF0066"/>
                  </a:gs>
                  <a:gs pos="86000">
                    <a:srgbClr val="FF0066"/>
                  </a:gs>
                </a:gsLst>
                <a:lin ang="5400000" scaled="0"/>
              </a:gradFill>
              <a:latin typeface="Segoe" pitchFamily="34" charset="0"/>
              <a:ea typeface="Segoe UI" pitchFamily="34" charset="0"/>
              <a:cs typeface="Segoe UI" pitchFamily="34" charset="0"/>
            </a:rPr>
            <a:t>FakeRean</a:t>
          </a:r>
          <a:endParaRPr lang="en-US" sz="1050" spc="0" baseline="0" dirty="0">
            <a:gradFill>
              <a:gsLst>
                <a:gs pos="0">
                  <a:srgbClr val="FF0066"/>
                </a:gs>
                <a:gs pos="86000">
                  <a:srgbClr val="FF0066"/>
                </a:gs>
              </a:gsLst>
              <a:lin ang="5400000" scaled="0"/>
            </a:gradFill>
            <a:latin typeface="Segoe" pitchFamily="34" charset="0"/>
            <a:ea typeface="Segoe UI" pitchFamily="34" charset="0"/>
            <a:cs typeface="Segoe UI" pitchFamily="34" charset="0"/>
          </a:endParaRPr>
        </a:p>
      </cdr:txBody>
    </cdr:sp>
  </cdr:relSizeAnchor>
  <cdr:relSizeAnchor xmlns:cdr="http://schemas.openxmlformats.org/drawingml/2006/chartDrawing">
    <cdr:from>
      <cdr:x>0.85417</cdr:x>
      <cdr:y>0.57233</cdr:y>
    </cdr:from>
    <cdr:to>
      <cdr:x>1</cdr:x>
      <cdr:y>0.63614</cdr:y>
    </cdr:to>
    <cdr:sp macro="" textlink="">
      <cdr:nvSpPr>
        <cdr:cNvPr id="5" name="TextBox 1"/>
        <cdr:cNvSpPr txBox="1"/>
      </cdr:nvSpPr>
      <cdr:spPr>
        <a:xfrm xmlns:a="http://schemas.openxmlformats.org/drawingml/2006/main">
          <a:off x="7485064" y="2608515"/>
          <a:ext cx="1277935" cy="290849"/>
        </a:xfrm>
        <a:prstGeom xmlns:a="http://schemas.openxmlformats.org/drawingml/2006/main" prst="rect">
          <a:avLst/>
        </a:prstGeom>
      </cdr:spPr>
      <cdr:txBody>
        <a:bodyPr xmlns:a="http://schemas.openxmlformats.org/drawingml/2006/main" wrap="square" t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nSpc>
              <a:spcPct val="90000"/>
            </a:lnSpc>
          </a:pPr>
          <a:r>
            <a:rPr lang="en-US" sz="1050" spc="0" baseline="0" dirty="0">
              <a:gradFill>
                <a:gsLst>
                  <a:gs pos="0">
                    <a:srgbClr val="FF0000"/>
                  </a:gs>
                  <a:gs pos="100000">
                    <a:srgbClr val="FF0000"/>
                  </a:gs>
                </a:gsLst>
                <a:lin ang="5400000" scaled="0"/>
              </a:gradFill>
              <a:latin typeface="Segoe" pitchFamily="34" charset="0"/>
              <a:ea typeface="Segoe UI" pitchFamily="34" charset="0"/>
              <a:cs typeface="Segoe UI" pitchFamily="34" charset="0"/>
            </a:rPr>
            <a:t>Win32</a:t>
          </a:r>
          <a:r>
            <a:rPr lang="en-US" sz="1050" spc="0" baseline="0" dirty="0" smtClean="0">
              <a:gradFill>
                <a:gsLst>
                  <a:gs pos="0">
                    <a:srgbClr val="FF0000"/>
                  </a:gs>
                  <a:gs pos="100000">
                    <a:srgbClr val="FF0000"/>
                  </a:gs>
                </a:gsLst>
                <a:lin ang="5400000" scaled="0"/>
              </a:gradFill>
              <a:latin typeface="Segoe" pitchFamily="34" charset="0"/>
              <a:ea typeface="Segoe UI" pitchFamily="34" charset="0"/>
              <a:cs typeface="Segoe UI" pitchFamily="34" charset="0"/>
            </a:rPr>
            <a:t>/</a:t>
          </a:r>
          <a:br>
            <a:rPr lang="en-US" sz="1050" spc="0" baseline="0" dirty="0" smtClean="0">
              <a:gradFill>
                <a:gsLst>
                  <a:gs pos="0">
                    <a:srgbClr val="FF0000"/>
                  </a:gs>
                  <a:gs pos="100000">
                    <a:srgbClr val="FF0000"/>
                  </a:gs>
                </a:gsLst>
                <a:lin ang="5400000" scaled="0"/>
              </a:gradFill>
              <a:latin typeface="Segoe" pitchFamily="34" charset="0"/>
              <a:ea typeface="Segoe UI" pitchFamily="34" charset="0"/>
              <a:cs typeface="Segoe UI" pitchFamily="34" charset="0"/>
            </a:rPr>
          </a:br>
          <a:r>
            <a:rPr lang="en-US" sz="1050" spc="0" baseline="0" dirty="0" err="1" smtClean="0">
              <a:gradFill>
                <a:gsLst>
                  <a:gs pos="0">
                    <a:srgbClr val="FF0000"/>
                  </a:gs>
                  <a:gs pos="100000">
                    <a:srgbClr val="FF0000"/>
                  </a:gs>
                </a:gsLst>
                <a:lin ang="5400000" scaled="0"/>
              </a:gradFill>
              <a:latin typeface="Segoe" pitchFamily="34" charset="0"/>
              <a:ea typeface="Segoe UI" pitchFamily="34" charset="0"/>
              <a:cs typeface="Segoe UI" pitchFamily="34" charset="0"/>
            </a:rPr>
            <a:t>Onescan</a:t>
          </a:r>
          <a:endParaRPr lang="en-US" sz="1050" spc="0" baseline="0" dirty="0">
            <a:gradFill>
              <a:gsLst>
                <a:gs pos="0">
                  <a:srgbClr val="FF0000"/>
                </a:gs>
                <a:gs pos="100000">
                  <a:srgbClr val="FF0000"/>
                </a:gs>
              </a:gsLst>
              <a:lin ang="5400000" scaled="0"/>
            </a:gradFill>
            <a:latin typeface="Segoe" pitchFamily="34" charset="0"/>
            <a:ea typeface="Segoe UI" pitchFamily="34" charset="0"/>
            <a:cs typeface="Segoe UI" pitchFamily="34" charset="0"/>
          </a:endParaRPr>
        </a:p>
      </cdr:txBody>
    </cdr:sp>
  </cdr:relSizeAnchor>
  <cdr:relSizeAnchor xmlns:cdr="http://schemas.openxmlformats.org/drawingml/2006/chartDrawing">
    <cdr:from>
      <cdr:x>0.85417</cdr:x>
      <cdr:y>0.65089</cdr:y>
    </cdr:from>
    <cdr:to>
      <cdr:x>1</cdr:x>
      <cdr:y>0.7147</cdr:y>
    </cdr:to>
    <cdr:sp macro="" textlink="">
      <cdr:nvSpPr>
        <cdr:cNvPr id="6" name="TextBox 1"/>
        <cdr:cNvSpPr txBox="1"/>
      </cdr:nvSpPr>
      <cdr:spPr>
        <a:xfrm xmlns:a="http://schemas.openxmlformats.org/drawingml/2006/main">
          <a:off x="7485064" y="2966569"/>
          <a:ext cx="1277935" cy="290849"/>
        </a:xfrm>
        <a:prstGeom xmlns:a="http://schemas.openxmlformats.org/drawingml/2006/main" prst="rect">
          <a:avLst/>
        </a:prstGeom>
      </cdr:spPr>
      <cdr:txBody>
        <a:bodyPr xmlns:a="http://schemas.openxmlformats.org/drawingml/2006/main" wrap="square" t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nSpc>
              <a:spcPct val="90000"/>
            </a:lnSpc>
          </a:pPr>
          <a:r>
            <a:rPr lang="en-US" sz="1050" spc="0" baseline="0" dirty="0">
              <a:gradFill>
                <a:gsLst>
                  <a:gs pos="0">
                    <a:srgbClr val="009900"/>
                  </a:gs>
                  <a:gs pos="100000">
                    <a:srgbClr val="009900"/>
                  </a:gs>
                </a:gsLst>
                <a:lin ang="5400000" scaled="0"/>
              </a:gradFill>
              <a:latin typeface="Segoe" pitchFamily="34" charset="0"/>
              <a:ea typeface="Segoe UI" pitchFamily="34" charset="0"/>
              <a:cs typeface="Segoe UI" pitchFamily="34" charset="0"/>
            </a:rPr>
            <a:t>Win32</a:t>
          </a:r>
          <a:r>
            <a:rPr lang="en-US" sz="1050" spc="0" baseline="0" dirty="0" smtClean="0">
              <a:gradFill>
                <a:gsLst>
                  <a:gs pos="0">
                    <a:srgbClr val="009900"/>
                  </a:gs>
                  <a:gs pos="100000">
                    <a:srgbClr val="009900"/>
                  </a:gs>
                </a:gsLst>
                <a:lin ang="5400000" scaled="0"/>
              </a:gradFill>
              <a:latin typeface="Segoe" pitchFamily="34" charset="0"/>
              <a:ea typeface="Segoe UI" pitchFamily="34" charset="0"/>
              <a:cs typeface="Segoe UI" pitchFamily="34" charset="0"/>
            </a:rPr>
            <a:t>/</a:t>
          </a:r>
          <a:br>
            <a:rPr lang="en-US" sz="1050" spc="0" baseline="0" dirty="0" smtClean="0">
              <a:gradFill>
                <a:gsLst>
                  <a:gs pos="0">
                    <a:srgbClr val="009900"/>
                  </a:gs>
                  <a:gs pos="100000">
                    <a:srgbClr val="009900"/>
                  </a:gs>
                </a:gsLst>
                <a:lin ang="5400000" scaled="0"/>
              </a:gradFill>
              <a:latin typeface="Segoe" pitchFamily="34" charset="0"/>
              <a:ea typeface="Segoe UI" pitchFamily="34" charset="0"/>
              <a:cs typeface="Segoe UI" pitchFamily="34" charset="0"/>
            </a:rPr>
          </a:br>
          <a:r>
            <a:rPr lang="en-US" sz="1050" spc="0" baseline="0" dirty="0" err="1" smtClean="0">
              <a:gradFill>
                <a:gsLst>
                  <a:gs pos="0">
                    <a:srgbClr val="009900"/>
                  </a:gs>
                  <a:gs pos="100000">
                    <a:srgbClr val="009900"/>
                  </a:gs>
                </a:gsLst>
                <a:lin ang="5400000" scaled="0"/>
              </a:gradFill>
              <a:latin typeface="Segoe" pitchFamily="34" charset="0"/>
              <a:ea typeface="Segoe UI" pitchFamily="34" charset="0"/>
              <a:cs typeface="Segoe UI" pitchFamily="34" charset="0"/>
            </a:rPr>
            <a:t>Winwebsec</a:t>
          </a:r>
          <a:endParaRPr lang="en-US" sz="1050" spc="0" baseline="0" dirty="0">
            <a:gradFill>
              <a:gsLst>
                <a:gs pos="0">
                  <a:srgbClr val="009900"/>
                </a:gs>
                <a:gs pos="100000">
                  <a:srgbClr val="009900"/>
                </a:gs>
              </a:gsLst>
              <a:lin ang="5400000" scaled="0"/>
            </a:gradFill>
            <a:latin typeface="Segoe" pitchFamily="34" charset="0"/>
            <a:ea typeface="Segoe UI" pitchFamily="34" charset="0"/>
            <a:cs typeface="Segoe UI" pitchFamily="34" charset="0"/>
          </a:endParaRPr>
        </a:p>
      </cdr:txBody>
    </cdr:sp>
  </cdr:relSizeAnchor>
  <cdr:relSizeAnchor xmlns:cdr="http://schemas.openxmlformats.org/drawingml/2006/chartDrawing">
    <cdr:from>
      <cdr:x>0.85417</cdr:x>
      <cdr:y>0.72944</cdr:y>
    </cdr:from>
    <cdr:to>
      <cdr:x>1</cdr:x>
      <cdr:y>0.79325</cdr:y>
    </cdr:to>
    <cdr:sp macro="" textlink="">
      <cdr:nvSpPr>
        <cdr:cNvPr id="7" name="TextBox 1"/>
        <cdr:cNvSpPr txBox="1"/>
      </cdr:nvSpPr>
      <cdr:spPr>
        <a:xfrm xmlns:a="http://schemas.openxmlformats.org/drawingml/2006/main">
          <a:off x="7485064" y="3324577"/>
          <a:ext cx="1277935" cy="290849"/>
        </a:xfrm>
        <a:prstGeom xmlns:a="http://schemas.openxmlformats.org/drawingml/2006/main" prst="rect">
          <a:avLst/>
        </a:prstGeom>
      </cdr:spPr>
      <cdr:txBody>
        <a:bodyPr xmlns:a="http://schemas.openxmlformats.org/drawingml/2006/main" wrap="square" t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nSpc>
              <a:spcPct val="90000"/>
            </a:lnSpc>
          </a:pPr>
          <a:r>
            <a:rPr lang="en-US" sz="1050" spc="0" baseline="0" dirty="0">
              <a:gradFill>
                <a:gsLst>
                  <a:gs pos="0">
                    <a:srgbClr val="FF860D"/>
                  </a:gs>
                  <a:gs pos="100000">
                    <a:srgbClr val="FF860D"/>
                  </a:gs>
                </a:gsLst>
                <a:lin ang="5400000" scaled="0"/>
              </a:gradFill>
              <a:latin typeface="Segoe" pitchFamily="34" charset="0"/>
              <a:ea typeface="Segoe UI" pitchFamily="34" charset="0"/>
              <a:cs typeface="Segoe UI" pitchFamily="34" charset="0"/>
            </a:rPr>
            <a:t>Win32</a:t>
          </a:r>
          <a:r>
            <a:rPr lang="en-US" sz="1050" spc="0" baseline="0" dirty="0" smtClean="0">
              <a:gradFill>
                <a:gsLst>
                  <a:gs pos="0">
                    <a:srgbClr val="FF860D"/>
                  </a:gs>
                  <a:gs pos="100000">
                    <a:srgbClr val="FF860D"/>
                  </a:gs>
                </a:gsLst>
                <a:lin ang="5400000" scaled="0"/>
              </a:gradFill>
              <a:latin typeface="Segoe" pitchFamily="34" charset="0"/>
              <a:ea typeface="Segoe UI" pitchFamily="34" charset="0"/>
              <a:cs typeface="Segoe UI" pitchFamily="34" charset="0"/>
            </a:rPr>
            <a:t>/</a:t>
          </a:r>
          <a:br>
            <a:rPr lang="en-US" sz="1050" spc="0" baseline="0" dirty="0" smtClean="0">
              <a:gradFill>
                <a:gsLst>
                  <a:gs pos="0">
                    <a:srgbClr val="FF860D"/>
                  </a:gs>
                  <a:gs pos="100000">
                    <a:srgbClr val="FF860D"/>
                  </a:gs>
                </a:gsLst>
                <a:lin ang="5400000" scaled="0"/>
              </a:gradFill>
              <a:latin typeface="Segoe" pitchFamily="34" charset="0"/>
              <a:ea typeface="Segoe UI" pitchFamily="34" charset="0"/>
              <a:cs typeface="Segoe UI" pitchFamily="34" charset="0"/>
            </a:rPr>
          </a:br>
          <a:r>
            <a:rPr lang="en-US" sz="1050" spc="0" baseline="0" dirty="0" err="1" smtClean="0">
              <a:gradFill>
                <a:gsLst>
                  <a:gs pos="0">
                    <a:srgbClr val="FF860D"/>
                  </a:gs>
                  <a:gs pos="100000">
                    <a:srgbClr val="FF860D"/>
                  </a:gs>
                </a:gsLst>
                <a:lin ang="5400000" scaled="0"/>
              </a:gradFill>
              <a:latin typeface="Segoe" pitchFamily="34" charset="0"/>
              <a:ea typeface="Segoe UI" pitchFamily="34" charset="0"/>
              <a:cs typeface="Segoe UI" pitchFamily="34" charset="0"/>
            </a:rPr>
            <a:t>FakeScanti</a:t>
          </a:r>
          <a:endParaRPr lang="en-US" sz="1050" spc="0" baseline="0" dirty="0">
            <a:gradFill>
              <a:gsLst>
                <a:gs pos="0">
                  <a:srgbClr val="FF860D"/>
                </a:gs>
                <a:gs pos="100000">
                  <a:srgbClr val="FF860D"/>
                </a:gs>
              </a:gsLst>
              <a:lin ang="5400000" scaled="0"/>
            </a:gradFill>
            <a:latin typeface="Segoe" pitchFamily="34" charset="0"/>
            <a:ea typeface="Segoe UI" pitchFamily="34" charset="0"/>
            <a:cs typeface="Segoe UI" pitchFamily="34" charset="0"/>
          </a:endParaRPr>
        </a:p>
      </cdr:txBody>
    </cdr:sp>
  </cdr:relSizeAnchor>
  <cdr:relSizeAnchor xmlns:cdr="http://schemas.openxmlformats.org/drawingml/2006/chartDrawing">
    <cdr:from>
      <cdr:x>0.85417</cdr:x>
      <cdr:y>0.80799</cdr:y>
    </cdr:from>
    <cdr:to>
      <cdr:x>1</cdr:x>
      <cdr:y>0.8718</cdr:y>
    </cdr:to>
    <cdr:sp macro="" textlink="">
      <cdr:nvSpPr>
        <cdr:cNvPr id="8" name="TextBox 1"/>
        <cdr:cNvSpPr txBox="1"/>
      </cdr:nvSpPr>
      <cdr:spPr>
        <a:xfrm xmlns:a="http://schemas.openxmlformats.org/drawingml/2006/main">
          <a:off x="7485064" y="3682586"/>
          <a:ext cx="1277935" cy="290849"/>
        </a:xfrm>
        <a:prstGeom xmlns:a="http://schemas.openxmlformats.org/drawingml/2006/main" prst="rect">
          <a:avLst/>
        </a:prstGeom>
      </cdr:spPr>
      <cdr:txBody>
        <a:bodyPr xmlns:a="http://schemas.openxmlformats.org/drawingml/2006/main" wrap="square" t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nSpc>
              <a:spcPct val="90000"/>
            </a:lnSpc>
          </a:pPr>
          <a:r>
            <a:rPr lang="en-US" sz="1050" spc="0" baseline="0" dirty="0">
              <a:gradFill>
                <a:gsLst>
                  <a:gs pos="0">
                    <a:schemeClr val="accent1"/>
                  </a:gs>
                  <a:gs pos="99000">
                    <a:schemeClr val="accent1"/>
                  </a:gs>
                </a:gsLst>
                <a:lin ang="5400000" scaled="0"/>
              </a:gradFill>
              <a:latin typeface="Segoe" pitchFamily="34" charset="0"/>
              <a:ea typeface="Segoe UI" pitchFamily="34" charset="0"/>
              <a:cs typeface="Segoe UI" pitchFamily="34" charset="0"/>
            </a:rPr>
            <a:t>Win32</a:t>
          </a:r>
          <a:r>
            <a:rPr lang="en-US" sz="1050" spc="0" baseline="0" dirty="0" smtClean="0">
              <a:gradFill>
                <a:gsLst>
                  <a:gs pos="0">
                    <a:schemeClr val="accent1"/>
                  </a:gs>
                  <a:gs pos="99000">
                    <a:schemeClr val="accent1"/>
                  </a:gs>
                </a:gsLst>
                <a:lin ang="5400000" scaled="0"/>
              </a:gradFill>
              <a:latin typeface="Segoe" pitchFamily="34" charset="0"/>
              <a:ea typeface="Segoe UI" pitchFamily="34" charset="0"/>
              <a:cs typeface="Segoe UI" pitchFamily="34" charset="0"/>
            </a:rPr>
            <a:t>/</a:t>
          </a:r>
          <a:br>
            <a:rPr lang="en-US" sz="1050" spc="0" baseline="0" dirty="0" smtClean="0">
              <a:gradFill>
                <a:gsLst>
                  <a:gs pos="0">
                    <a:schemeClr val="accent1"/>
                  </a:gs>
                  <a:gs pos="99000">
                    <a:schemeClr val="accent1"/>
                  </a:gs>
                </a:gsLst>
                <a:lin ang="5400000" scaled="0"/>
              </a:gradFill>
              <a:latin typeface="Segoe" pitchFamily="34" charset="0"/>
              <a:ea typeface="Segoe UI" pitchFamily="34" charset="0"/>
              <a:cs typeface="Segoe UI" pitchFamily="34" charset="0"/>
            </a:rPr>
          </a:br>
          <a:r>
            <a:rPr lang="en-US" sz="1050" spc="0" baseline="0" dirty="0" err="1" smtClean="0">
              <a:gradFill>
                <a:gsLst>
                  <a:gs pos="0">
                    <a:schemeClr val="accent1"/>
                  </a:gs>
                  <a:gs pos="99000">
                    <a:schemeClr val="accent1"/>
                  </a:gs>
                </a:gsLst>
                <a:lin ang="5400000" scaled="0"/>
              </a:gradFill>
              <a:latin typeface="Segoe" pitchFamily="34" charset="0"/>
              <a:ea typeface="Segoe UI" pitchFamily="34" charset="0"/>
              <a:cs typeface="Segoe UI" pitchFamily="34" charset="0"/>
            </a:rPr>
            <a:t>FakeSpypro</a:t>
          </a:r>
          <a:endParaRPr lang="en-US" sz="1050" spc="0" baseline="0" dirty="0">
            <a:gradFill>
              <a:gsLst>
                <a:gs pos="0">
                  <a:schemeClr val="accent1"/>
                </a:gs>
                <a:gs pos="99000">
                  <a:schemeClr val="accent1"/>
                </a:gs>
              </a:gsLst>
              <a:lin ang="5400000" scaled="0"/>
            </a:gradFill>
            <a:latin typeface="Segoe" pitchFamily="34" charset="0"/>
            <a:ea typeface="Segoe UI" pitchFamily="34" charset="0"/>
            <a:cs typeface="Segoe UI"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solidFill>
                  <a:schemeClr val="tx1">
                    <a:alpha val="99000"/>
                  </a:schemeClr>
                </a:solidFill>
                <a:latin typeface="Segoe UI" pitchFamily="34" charset="0"/>
              </a:rPr>
              <a:t>TechEd</a:t>
            </a:r>
            <a:r>
              <a:rPr lang="en-US" dirty="0" smtClean="0">
                <a:solidFill>
                  <a:schemeClr val="tx1">
                    <a:alpha val="99000"/>
                  </a:schemeClr>
                </a:solidFill>
                <a:latin typeface="Segoe UI" pitchFamily="34" charset="0"/>
              </a:rPr>
              <a:t> 2012</a:t>
            </a:r>
            <a:endParaRPr lang="en-US" dirty="0">
              <a:solidFill>
                <a:schemeClr val="tx1">
                  <a:alpha val="99000"/>
                </a:schemeClr>
              </a:solidFill>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solidFill>
                  <a:schemeClr val="tx1">
                    <a:alpha val="99000"/>
                  </a:schemeClr>
                </a:solidFill>
                <a:latin typeface="Segoe UI" pitchFamily="34" charset="0"/>
              </a:rPr>
              <a:pPr/>
              <a:t>6/13/2012</a:t>
            </a:fld>
            <a:endParaRPr lang="en-US" dirty="0">
              <a:solidFill>
                <a:schemeClr val="tx1">
                  <a:alpha val="99000"/>
                </a:schemeClr>
              </a:solidFill>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chemeClr val="tx1">
                    <a:alpha val="99000"/>
                  </a:schemeClr>
                </a:solidFill>
                <a:latin typeface="Segoe UI" pitchFamily="34" charset="0"/>
              </a:rPr>
              <a:t>© 2012 Microsoft Corporation. All rights reserved. Microsoft, Windows, Windows Vista and other product names are or may be registered trademarks and/or trademarks in the U.S. and/or other countries.</a:t>
            </a:r>
          </a:p>
          <a:p>
            <a:r>
              <a:rPr lang="en-US" sz="500" dirty="0" smtClean="0">
                <a:solidFill>
                  <a:schemeClr val="tx1">
                    <a:alpha val="99000"/>
                  </a:schemeClr>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chemeClr val="tx1">
                    <a:alpha val="99000"/>
                  </a:schemeClr>
                </a:solidFill>
                <a:latin typeface="Segoe UI" pitchFamily="34" charset="0"/>
              </a:rPr>
            </a:br>
            <a:r>
              <a:rPr lang="en-US" sz="500" dirty="0" smtClean="0">
                <a:solidFill>
                  <a:schemeClr val="tx1">
                    <a:alpha val="99000"/>
                  </a:schemeClr>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solidFill>
                  <a:schemeClr val="tx1">
                    <a:alpha val="99000"/>
                  </a:schemeClr>
                </a:solidFill>
                <a:latin typeface="Segoe UI" pitchFamily="34" charset="0"/>
              </a:rPr>
              <a:pPr/>
              <a:t>‹#›</a:t>
            </a:fld>
            <a:endParaRPr lang="en-US" dirty="0">
              <a:solidFill>
                <a:schemeClr val="tx1">
                  <a:alpha val="99000"/>
                </a:schemeClr>
              </a:solidFill>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alpha val="99000"/>
                  </a:schemeClr>
                </a:solidFill>
                <a:latin typeface="Segoe UI" pitchFamily="34" charset="0"/>
              </a:defRPr>
            </a:lvl1pPr>
          </a:lstStyle>
          <a:p>
            <a:r>
              <a:rPr lang="en-US" smtClean="0"/>
              <a:t>TechEd 2012</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alpha val="99000"/>
                  </a:schemeClr>
                </a:solidFill>
                <a:latin typeface="Segoe UI" pitchFamily="34" charset="0"/>
              </a:defRPr>
            </a:lvl1pPr>
          </a:lstStyle>
          <a:p>
            <a:fld id="{7C3FBCD4-166E-446F-AF18-7D4A0CF9AEF6}" type="datetimeFigureOut">
              <a:rPr lang="en-US" smtClean="0"/>
              <a:pPr/>
              <a:t>6/13/2012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solidFill>
                  <a:schemeClr val="tx1">
                    <a:alpha val="99000"/>
                  </a:schemeClr>
                </a:solidFill>
                <a:latin typeface="Segoe" pitchFamily="34" charset="0"/>
              </a:defRPr>
            </a:lvl1pPr>
          </a:lstStyle>
          <a:p>
            <a:r>
              <a:rPr lang="en-US" dirty="0" smtClean="0">
                <a:latin typeface="Segoe UI" pitchFamily="34" charset="0"/>
              </a:rPr>
              <a:t>© 2012 Microsoft Corporation. All rights reserved. Microsoft, Windows, Windows Vista and other product names are or may be registered trademarks and/or trademarks in the U.S. and/or other countries.</a:t>
            </a:r>
          </a:p>
          <a:p>
            <a:r>
              <a:rPr lang="en-US" dirty="0" smtClean="0">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latin typeface="Segoe UI" pitchFamily="34" charset="0"/>
              </a:rPr>
            </a:br>
            <a:r>
              <a:rPr lang="en-US" dirty="0" smtClean="0">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solidFill>
                  <a:schemeClr val="tx1">
                    <a:alpha val="99000"/>
                  </a:schemeClr>
                </a:solidFill>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287" rtl="0" eaLnBrk="1" latinLnBrk="0" hangingPunct="1">
      <a:lnSpc>
        <a:spcPct val="90000"/>
      </a:lnSpc>
      <a:spcAft>
        <a:spcPts val="333"/>
      </a:spcAft>
      <a:defRPr sz="900" kern="1200">
        <a:solidFill>
          <a:schemeClr val="tx1">
            <a:alpha val="99000"/>
          </a:schemeClr>
        </a:solidFill>
        <a:latin typeface="Segoe UI" pitchFamily="34" charset="0"/>
        <a:ea typeface="+mn-ea"/>
        <a:cs typeface="+mn-cs"/>
      </a:defRPr>
    </a:lvl1pPr>
    <a:lvl2pPr marL="212963" indent="-105820" algn="l" defTabSz="914287"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2pPr>
    <a:lvl3pPr marL="328043" indent="-115080" algn="l" defTabSz="914287"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3pPr>
    <a:lvl4pPr marL="482806" indent="-146826" algn="l" defTabSz="914287"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4pPr>
    <a:lvl5pPr marL="615082" indent="-115080" algn="l" defTabSz="914287"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5pPr>
    <a:lvl6pPr marL="2285717" algn="l" defTabSz="914287" rtl="0" eaLnBrk="1" latinLnBrk="0" hangingPunct="1">
      <a:defRPr sz="1200" kern="1200">
        <a:solidFill>
          <a:schemeClr val="tx1"/>
        </a:solidFill>
        <a:latin typeface="+mn-lt"/>
        <a:ea typeface="+mn-ea"/>
        <a:cs typeface="+mn-cs"/>
      </a:defRPr>
    </a:lvl6pPr>
    <a:lvl7pPr marL="2742861" algn="l" defTabSz="914287" rtl="0" eaLnBrk="1" latinLnBrk="0" hangingPunct="1">
      <a:defRPr sz="1200" kern="1200">
        <a:solidFill>
          <a:schemeClr val="tx1"/>
        </a:solidFill>
        <a:latin typeface="+mn-lt"/>
        <a:ea typeface="+mn-ea"/>
        <a:cs typeface="+mn-cs"/>
      </a:defRPr>
    </a:lvl7pPr>
    <a:lvl8pPr marL="3200005" algn="l" defTabSz="914287" rtl="0" eaLnBrk="1" latinLnBrk="0" hangingPunct="1">
      <a:defRPr sz="1200" kern="1200">
        <a:solidFill>
          <a:schemeClr val="tx1"/>
        </a:solidFill>
        <a:latin typeface="+mn-lt"/>
        <a:ea typeface="+mn-ea"/>
        <a:cs typeface="+mn-cs"/>
      </a:defRPr>
    </a:lvl8pPr>
    <a:lvl9pPr marL="3657148" algn="l" defTabSz="91428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709702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429893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endParaRPr lang="en-US" sz="500"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429893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endParaRPr lang="en-US" sz="500"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429893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endParaRPr lang="en-US" sz="500"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429893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87B097-C514-4728-9B07-57166CD2BB33}"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71861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180" y="4342777"/>
            <a:ext cx="5487640" cy="4115112"/>
          </a:xfrm>
          <a:prstGeom prst="rect">
            <a:avLst/>
          </a:prstGeom>
        </p:spPr>
        <p:txBody>
          <a:bodyPr>
            <a:normAutofit fontScale="47500" lnSpcReduction="20000"/>
          </a:bodyPr>
          <a:lstStyle/>
          <a:p>
            <a:endParaRPr lang="en-US" dirty="0"/>
          </a:p>
        </p:txBody>
      </p:sp>
      <p:sp>
        <p:nvSpPr>
          <p:cNvPr id="4" name="Slide Number Placeholder 3"/>
          <p:cNvSpPr>
            <a:spLocks noGrp="1"/>
          </p:cNvSpPr>
          <p:nvPr>
            <p:ph type="sldNum" sz="quarter" idx="10"/>
          </p:nvPr>
        </p:nvSpPr>
        <p:spPr/>
        <p:txBody>
          <a:bodyPr/>
          <a:lstStyle/>
          <a:p>
            <a:fld id="{8980CB99-47E3-46F4-AAEB-3919FBEFC014}" type="slidenum">
              <a:rPr lang="en-US" smtClean="0">
                <a:solidFill>
                  <a:prstClr val="black"/>
                </a:solidFill>
                <a:latin typeface="Segoe" pitchFamily="34" charset="0"/>
              </a:rPr>
              <a:pPr/>
              <a:t>25</a:t>
            </a:fld>
            <a:endParaRPr lang="en-US" dirty="0">
              <a:solidFill>
                <a:prstClr val="black"/>
              </a:solidFill>
              <a:latin typeface="Segoe"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296385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endParaRPr lang="en-US" dirty="0"/>
          </a:p>
        </p:txBody>
      </p:sp>
      <p:sp>
        <p:nvSpPr>
          <p:cNvPr id="4" name="Slide Number Placeholder 3"/>
          <p:cNvSpPr>
            <a:spLocks noGrp="1"/>
          </p:cNvSpPr>
          <p:nvPr>
            <p:ph type="sldNum" sz="quarter" idx="10"/>
          </p:nvPr>
        </p:nvSpPr>
        <p:spPr/>
        <p:txBody>
          <a:bodyPr/>
          <a:lstStyle/>
          <a:p>
            <a:fld id="{EE06D923-1CBB-401F-BC62-E99376DB8933}"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233884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4200603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976925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709702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919611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110406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EE06D923-1CBB-401F-BC62-E99376DB8933}"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260963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287B097-C514-4728-9B07-57166CD2BB33}" type="slidenum">
              <a:rPr lang="en-US" smtClean="0">
                <a:solidFill>
                  <a:prstClr val="black"/>
                </a:solidFill>
              </a:rPr>
              <a:pPr/>
              <a:t>42</a:t>
            </a:fld>
            <a:endParaRPr lang="en-US">
              <a:solidFill>
                <a:prstClr val="black"/>
              </a:solidFill>
            </a:endParaRPr>
          </a:p>
        </p:txBody>
      </p:sp>
      <p:sp>
        <p:nvSpPr>
          <p:cNvPr id="7" name="TextBox 6"/>
          <p:cNvSpPr txBox="1"/>
          <p:nvPr/>
        </p:nvSpPr>
        <p:spPr>
          <a:xfrm>
            <a:off x="4495800" y="152400"/>
            <a:ext cx="1821332" cy="253916"/>
          </a:xfrm>
          <a:prstGeom prst="rect">
            <a:avLst/>
          </a:prstGeom>
          <a:noFill/>
        </p:spPr>
        <p:txBody>
          <a:bodyPr wrap="none" rtlCol="0">
            <a:spAutoFit/>
          </a:bodyPr>
          <a:lstStyle/>
          <a:p>
            <a:pPr defTabSz="685835"/>
            <a:r>
              <a:rPr lang="en-US" sz="1050" dirty="0" smtClean="0">
                <a:solidFill>
                  <a:prstClr val="black"/>
                </a:solidFill>
              </a:rPr>
              <a:t>NDA   - Microsoft Confidential</a:t>
            </a:r>
            <a:endParaRPr lang="en-US" sz="1050" dirty="0">
              <a:solidFill>
                <a:prstClr val="black"/>
              </a:solidFill>
            </a:endParaRPr>
          </a:p>
        </p:txBody>
      </p:sp>
      <p:sp>
        <p:nvSpPr>
          <p:cNvPr id="8" name="TextBox 7"/>
          <p:cNvSpPr txBox="1"/>
          <p:nvPr/>
        </p:nvSpPr>
        <p:spPr>
          <a:xfrm>
            <a:off x="304800" y="152400"/>
            <a:ext cx="2127505" cy="253916"/>
          </a:xfrm>
          <a:prstGeom prst="rect">
            <a:avLst/>
          </a:prstGeom>
          <a:noFill/>
        </p:spPr>
        <p:txBody>
          <a:bodyPr wrap="none" rtlCol="0">
            <a:spAutoFit/>
          </a:bodyPr>
          <a:lstStyle/>
          <a:p>
            <a:pPr defTabSz="685835"/>
            <a:r>
              <a:rPr lang="en-US" sz="1050" dirty="0" smtClean="0">
                <a:solidFill>
                  <a:prstClr val="black"/>
                </a:solidFill>
              </a:rPr>
              <a:t>Microsoft Security Strategy Briefing</a:t>
            </a:r>
            <a:endParaRPr lang="en-US" sz="1050" dirty="0">
              <a:solidFill>
                <a:prstClr val="black"/>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7" y="18033547"/>
            <a:ext cx="44100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1300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2934640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2"/>
          </p:nvPr>
        </p:nvSpPr>
        <p:spPr>
          <a:xfrm>
            <a:off x="0" y="8685213"/>
            <a:ext cx="2971800" cy="457200"/>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26921066-999A-4F94-8750-23B55137A9B0}" type="slidenum">
              <a:rPr lang="en-US" smtClean="0">
                <a:solidFill>
                  <a:prstClr val="black"/>
                </a:solidFill>
              </a:rPr>
              <a:pPr/>
              <a:t>45</a:t>
            </a:fld>
            <a:endParaRPr lang="en-US">
              <a:solidFill>
                <a:prstClr val="black"/>
              </a:solidFill>
            </a:endParaRPr>
          </a:p>
        </p:txBody>
      </p:sp>
      <p:sp>
        <p:nvSpPr>
          <p:cNvPr id="12" name="Slide Image Placeholder 11"/>
          <p:cNvSpPr>
            <a:spLocks noGrp="1" noRot="1" noChangeAspect="1"/>
          </p:cNvSpPr>
          <p:nvPr>
            <p:ph type="sldImg"/>
          </p:nvPr>
        </p:nvSpPr>
        <p:spPr>
          <a:xfrm>
            <a:off x="381000" y="685800"/>
            <a:ext cx="6096000" cy="3429000"/>
          </a:xfrm>
        </p:spPr>
      </p:sp>
      <p:sp>
        <p:nvSpPr>
          <p:cNvPr id="13" name="Notes Placeholder 12"/>
          <p:cNvSpPr>
            <a:spLocks noGrp="1"/>
          </p:cNvSpPr>
          <p:nvPr>
            <p:ph type="body" idx="1"/>
          </p:nvPr>
        </p:nvSpPr>
        <p:spPr/>
        <p:txBody>
          <a:bodyPr/>
          <a:lstStyle/>
          <a:p>
            <a:endParaRPr lang="en-US" dirty="0"/>
          </a:p>
        </p:txBody>
      </p:sp>
      <p:sp>
        <p:nvSpPr>
          <p:cNvPr id="10" name="TextBox 9"/>
          <p:cNvSpPr txBox="1"/>
          <p:nvPr/>
        </p:nvSpPr>
        <p:spPr>
          <a:xfrm>
            <a:off x="4495800" y="152400"/>
            <a:ext cx="1821332" cy="253916"/>
          </a:xfrm>
          <a:prstGeom prst="rect">
            <a:avLst/>
          </a:prstGeom>
          <a:noFill/>
        </p:spPr>
        <p:txBody>
          <a:bodyPr wrap="none" rtlCol="0">
            <a:spAutoFit/>
          </a:bodyPr>
          <a:lstStyle/>
          <a:p>
            <a:pPr defTabSz="685835"/>
            <a:r>
              <a:rPr lang="en-US" sz="1050" dirty="0" smtClean="0">
                <a:solidFill>
                  <a:prstClr val="black"/>
                </a:solidFill>
              </a:rPr>
              <a:t>NDA   - Microsoft Confidential</a:t>
            </a:r>
            <a:endParaRPr lang="en-US" sz="1050" dirty="0">
              <a:solidFill>
                <a:prstClr val="black"/>
              </a:solidFill>
            </a:endParaRPr>
          </a:p>
        </p:txBody>
      </p:sp>
      <p:sp>
        <p:nvSpPr>
          <p:cNvPr id="11" name="TextBox 10"/>
          <p:cNvSpPr txBox="1"/>
          <p:nvPr/>
        </p:nvSpPr>
        <p:spPr>
          <a:xfrm>
            <a:off x="304800" y="152400"/>
            <a:ext cx="2127505" cy="253916"/>
          </a:xfrm>
          <a:prstGeom prst="rect">
            <a:avLst/>
          </a:prstGeom>
          <a:noFill/>
        </p:spPr>
        <p:txBody>
          <a:bodyPr wrap="none" rtlCol="0">
            <a:spAutoFit/>
          </a:bodyPr>
          <a:lstStyle/>
          <a:p>
            <a:pPr defTabSz="685835"/>
            <a:r>
              <a:rPr lang="en-US" sz="1050" dirty="0" smtClean="0">
                <a:solidFill>
                  <a:prstClr val="black"/>
                </a:solidFill>
              </a:rPr>
              <a:t>Microsoft Security Strategy Briefing</a:t>
            </a:r>
            <a:endParaRPr lang="en-US" sz="1050" dirty="0">
              <a:solidFill>
                <a:prstClr val="black"/>
              </a:solidFill>
            </a:endParaRPr>
          </a:p>
        </p:txBody>
      </p:sp>
    </p:spTree>
    <p:extLst>
      <p:ext uri="{BB962C8B-B14F-4D97-AF65-F5344CB8AC3E}">
        <p14:creationId xmlns:p14="http://schemas.microsoft.com/office/powerpoint/2010/main" val="2869302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FD14781-EA1C-4B2D-9A58-F27340B41F3B}" type="datetime1">
              <a:rPr lang="en-US" smtClean="0">
                <a:solidFill>
                  <a:prstClr val="black"/>
                </a:solidFill>
              </a:rPr>
              <a:pPr/>
              <a:t>6/13/2012</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8B263312-38AA-4E1E-B2B5-0F8F122B24FE}" type="slidenum">
              <a:rPr lang="en-US" smtClean="0">
                <a:solidFill>
                  <a:prstClr val="black"/>
                </a:solidFill>
              </a:rPr>
              <a:pPr/>
              <a:t>46</a:t>
            </a:fld>
            <a:endParaRPr lang="en-US" dirty="0">
              <a:solidFill>
                <a:prstClr val="black"/>
              </a:solidFill>
            </a:endParaRPr>
          </a:p>
        </p:txBody>
      </p:sp>
      <p:sp>
        <p:nvSpPr>
          <p:cNvPr id="6" name="Header Placeholder 5"/>
          <p:cNvSpPr>
            <a:spLocks noGrp="1"/>
          </p:cNvSpPr>
          <p:nvPr>
            <p:ph type="hdr" sz="quarter" idx="12"/>
          </p:nvPr>
        </p:nvSpPr>
        <p:spPr/>
        <p:txBody>
          <a:bodyPr/>
          <a:lstStyle/>
          <a:p>
            <a:endParaRPr lang="en-US" dirty="0">
              <a:solidFill>
                <a:prstClr val="black"/>
              </a:solidFill>
              <a:latin typeface="Segoe UI" pitchFamily="34" charset="0"/>
            </a:endParaRPr>
          </a:p>
        </p:txBody>
      </p:sp>
      <p:sp>
        <p:nvSpPr>
          <p:cNvPr id="7" name="Footer Placeholder 6"/>
          <p:cNvSpPr>
            <a:spLocks noGrp="1"/>
          </p:cNvSpPr>
          <p:nvPr>
            <p:ph type="ftr" sz="quarter" idx="13"/>
          </p:nvPr>
        </p:nvSpPr>
        <p:spPr/>
        <p:txBody>
          <a:bodyPr/>
          <a:lstStyle/>
          <a:p>
            <a:r>
              <a:rPr lang="en-US" sz="50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smtClean="0">
                <a:solidFill>
                  <a:srgbClr val="000000"/>
                </a:solidFill>
                <a:latin typeface="Segoe UI" pitchFamily="34" charset="0"/>
              </a:rPr>
            </a:br>
            <a:r>
              <a:rPr lang="en-US" sz="500" smtClean="0">
                <a:solidFill>
                  <a:srgbClr val="000000"/>
                </a:solidFill>
                <a:latin typeface="Segoe UI" pitchFamily="34" charset="0"/>
              </a:rPr>
              <a:t>MICROSOFT MAKES NO WARRANTIES, EXPRESS, IMPLIED OR STATUTORY, AS TO THE INFORMATION IN THIS PRESENTATION.</a:t>
            </a:r>
            <a:endParaRPr lang="en-US" sz="500" dirty="0">
              <a:solidFill>
                <a:srgbClr val="000000"/>
              </a:solidFill>
              <a:latin typeface="Segoe UI" pitchFamily="34" charset="0"/>
            </a:endParaRPr>
          </a:p>
        </p:txBody>
      </p:sp>
    </p:spTree>
    <p:extLst>
      <p:ext uri="{BB962C8B-B14F-4D97-AF65-F5344CB8AC3E}">
        <p14:creationId xmlns:p14="http://schemas.microsoft.com/office/powerpoint/2010/main" val="1985521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785776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E9C9311F-08E1-466D-B764-AAAB6A8F63FD}" type="datetime1">
              <a:rPr lang="en-US" smtClean="0">
                <a:solidFill>
                  <a:prstClr val="black"/>
                </a:solidFill>
              </a:rPr>
              <a:pPr/>
              <a:t>6/13/2012</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8B263312-38AA-4E1E-B2B5-0F8F122B24FE}" type="slidenum">
              <a:rPr lang="en-US" smtClean="0">
                <a:solidFill>
                  <a:prstClr val="black"/>
                </a:solidFill>
              </a:rPr>
              <a:pPr/>
              <a:t>48</a:t>
            </a:fld>
            <a:endParaRPr lang="en-US" dirty="0">
              <a:solidFill>
                <a:prstClr val="black"/>
              </a:solidFill>
            </a:endParaRPr>
          </a:p>
        </p:txBody>
      </p:sp>
      <p:sp>
        <p:nvSpPr>
          <p:cNvPr id="6" name="Header Placeholder 5"/>
          <p:cNvSpPr>
            <a:spLocks noGrp="1"/>
          </p:cNvSpPr>
          <p:nvPr>
            <p:ph type="hdr" sz="quarter" idx="12"/>
          </p:nvPr>
        </p:nvSpPr>
        <p:spPr/>
        <p:txBody>
          <a:bodyPr/>
          <a:lstStyle/>
          <a:p>
            <a:endParaRPr lang="en-US" dirty="0">
              <a:solidFill>
                <a:prstClr val="black"/>
              </a:solidFill>
              <a:latin typeface="Segoe UI" pitchFamily="34" charset="0"/>
            </a:endParaRPr>
          </a:p>
        </p:txBody>
      </p:sp>
      <p:sp>
        <p:nvSpPr>
          <p:cNvPr id="7" name="Footer Placeholder 6"/>
          <p:cNvSpPr>
            <a:spLocks noGrp="1"/>
          </p:cNvSpPr>
          <p:nvPr>
            <p:ph type="ftr" sz="quarter" idx="13"/>
          </p:nvPr>
        </p:nvSpPr>
        <p:spPr/>
        <p:txBody>
          <a:bodyPr/>
          <a:lstStyle/>
          <a:p>
            <a:r>
              <a:rPr lang="en-US" sz="50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smtClean="0">
                <a:solidFill>
                  <a:srgbClr val="000000"/>
                </a:solidFill>
                <a:latin typeface="Segoe UI" pitchFamily="34" charset="0"/>
              </a:rPr>
            </a:br>
            <a:r>
              <a:rPr lang="en-US" sz="500" smtClean="0">
                <a:solidFill>
                  <a:srgbClr val="000000"/>
                </a:solidFill>
                <a:latin typeface="Segoe UI" pitchFamily="34" charset="0"/>
              </a:rPr>
              <a:t>MICROSOFT MAKES NO WARRANTIES, EXPRESS, IMPLIED OR STATUTORY, AS TO THE INFORMATION IN THIS PRESENTATION.</a:t>
            </a:r>
            <a:endParaRPr lang="en-US" sz="500" dirty="0">
              <a:solidFill>
                <a:srgbClr val="000000"/>
              </a:solidFill>
              <a:latin typeface="Segoe UI" pitchFamily="34" charset="0"/>
            </a:endParaRPr>
          </a:p>
        </p:txBody>
      </p:sp>
    </p:spTree>
    <p:extLst>
      <p:ext uri="{BB962C8B-B14F-4D97-AF65-F5344CB8AC3E}">
        <p14:creationId xmlns:p14="http://schemas.microsoft.com/office/powerpoint/2010/main" val="1250412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87B097-C514-4728-9B07-57166CD2BB33}" type="slidenum">
              <a:rPr lang="en-US" smtClean="0">
                <a:solidFill>
                  <a:prstClr val="black"/>
                </a:solidFill>
              </a:rPr>
              <a:pPr/>
              <a:t>50</a:t>
            </a:fld>
            <a:endParaRPr lang="en-US">
              <a:solidFill>
                <a:prstClr val="black"/>
              </a:solidFill>
            </a:endParaRPr>
          </a:p>
        </p:txBody>
      </p:sp>
      <p:sp>
        <p:nvSpPr>
          <p:cNvPr id="5" name="TextBox 4"/>
          <p:cNvSpPr txBox="1"/>
          <p:nvPr/>
        </p:nvSpPr>
        <p:spPr>
          <a:xfrm>
            <a:off x="4495800" y="152400"/>
            <a:ext cx="1821332" cy="253916"/>
          </a:xfrm>
          <a:prstGeom prst="rect">
            <a:avLst/>
          </a:prstGeom>
          <a:noFill/>
        </p:spPr>
        <p:txBody>
          <a:bodyPr wrap="none" rtlCol="0">
            <a:spAutoFit/>
          </a:bodyPr>
          <a:lstStyle/>
          <a:p>
            <a:pPr defTabSz="685835"/>
            <a:r>
              <a:rPr lang="en-US" sz="1050" dirty="0" smtClean="0">
                <a:solidFill>
                  <a:prstClr val="black"/>
                </a:solidFill>
              </a:rPr>
              <a:t>NDA   - Microsoft Confidential</a:t>
            </a:r>
            <a:endParaRPr lang="en-US" sz="1050" dirty="0">
              <a:solidFill>
                <a:prstClr val="black"/>
              </a:solidFill>
            </a:endParaRPr>
          </a:p>
        </p:txBody>
      </p:sp>
      <p:sp>
        <p:nvSpPr>
          <p:cNvPr id="6" name="TextBox 5"/>
          <p:cNvSpPr txBox="1"/>
          <p:nvPr/>
        </p:nvSpPr>
        <p:spPr>
          <a:xfrm>
            <a:off x="304800" y="152400"/>
            <a:ext cx="2127505" cy="253916"/>
          </a:xfrm>
          <a:prstGeom prst="rect">
            <a:avLst/>
          </a:prstGeom>
          <a:noFill/>
        </p:spPr>
        <p:txBody>
          <a:bodyPr wrap="none" rtlCol="0">
            <a:spAutoFit/>
          </a:bodyPr>
          <a:lstStyle/>
          <a:p>
            <a:pPr defTabSz="685835"/>
            <a:r>
              <a:rPr lang="en-US" sz="1050" dirty="0" smtClean="0">
                <a:solidFill>
                  <a:prstClr val="black"/>
                </a:solidFill>
              </a:rPr>
              <a:t>Microsoft Security Strategy Briefing</a:t>
            </a:r>
            <a:endParaRPr lang="en-US" sz="1050" dirty="0">
              <a:solidFill>
                <a:prstClr val="black"/>
              </a:solidFill>
            </a:endParaRPr>
          </a:p>
        </p:txBody>
      </p:sp>
    </p:spTree>
    <p:extLst>
      <p:ext uri="{BB962C8B-B14F-4D97-AF65-F5344CB8AC3E}">
        <p14:creationId xmlns:p14="http://schemas.microsoft.com/office/powerpoint/2010/main" val="81500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2"/>
          </p:nvPr>
        </p:nvSpPr>
        <p:spPr>
          <a:xfrm>
            <a:off x="0" y="8685213"/>
            <a:ext cx="2971800" cy="457200"/>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26921066-999A-4F94-8750-23B55137A9B0}" type="slidenum">
              <a:rPr lang="en-US" smtClean="0">
                <a:solidFill>
                  <a:prstClr val="black"/>
                </a:solidFill>
              </a:rPr>
              <a:pPr/>
              <a:t>4</a:t>
            </a:fld>
            <a:endParaRPr lang="en-US">
              <a:solidFill>
                <a:prstClr val="black"/>
              </a:solidFill>
            </a:endParaRPr>
          </a:p>
        </p:txBody>
      </p:sp>
      <p:sp>
        <p:nvSpPr>
          <p:cNvPr id="12" name="Slide Image Placeholder 11"/>
          <p:cNvSpPr>
            <a:spLocks noGrp="1" noRot="1" noChangeAspect="1"/>
          </p:cNvSpPr>
          <p:nvPr>
            <p:ph type="sldImg"/>
          </p:nvPr>
        </p:nvSpPr>
        <p:spPr>
          <a:xfrm>
            <a:off x="381000" y="685800"/>
            <a:ext cx="6096000" cy="3429000"/>
          </a:xfrm>
        </p:spPr>
      </p:sp>
      <p:sp>
        <p:nvSpPr>
          <p:cNvPr id="13" name="Notes Placeholder 12"/>
          <p:cNvSpPr>
            <a:spLocks noGrp="1"/>
          </p:cNvSpPr>
          <p:nvPr>
            <p:ph type="body" idx="1"/>
          </p:nvPr>
        </p:nvSpPr>
        <p:spPr/>
        <p:txBody>
          <a:bodyPr/>
          <a:lstStyle/>
          <a:p>
            <a:endParaRPr lang="en-US" dirty="0"/>
          </a:p>
        </p:txBody>
      </p:sp>
      <p:sp>
        <p:nvSpPr>
          <p:cNvPr id="10" name="TextBox 9"/>
          <p:cNvSpPr txBox="1"/>
          <p:nvPr/>
        </p:nvSpPr>
        <p:spPr>
          <a:xfrm>
            <a:off x="4495800" y="152400"/>
            <a:ext cx="1821332" cy="253916"/>
          </a:xfrm>
          <a:prstGeom prst="rect">
            <a:avLst/>
          </a:prstGeom>
          <a:noFill/>
        </p:spPr>
        <p:txBody>
          <a:bodyPr wrap="none" rtlCol="0">
            <a:spAutoFit/>
          </a:bodyPr>
          <a:lstStyle/>
          <a:p>
            <a:pPr defTabSz="685835"/>
            <a:r>
              <a:rPr lang="en-US" sz="1050" dirty="0" smtClean="0">
                <a:solidFill>
                  <a:prstClr val="black"/>
                </a:solidFill>
              </a:rPr>
              <a:t>NDA   - Microsoft Confidential</a:t>
            </a:r>
            <a:endParaRPr lang="en-US" sz="1050" dirty="0">
              <a:solidFill>
                <a:prstClr val="black"/>
              </a:solidFill>
            </a:endParaRPr>
          </a:p>
        </p:txBody>
      </p:sp>
      <p:sp>
        <p:nvSpPr>
          <p:cNvPr id="11" name="TextBox 10"/>
          <p:cNvSpPr txBox="1"/>
          <p:nvPr/>
        </p:nvSpPr>
        <p:spPr>
          <a:xfrm>
            <a:off x="304800" y="152400"/>
            <a:ext cx="2127505" cy="253916"/>
          </a:xfrm>
          <a:prstGeom prst="rect">
            <a:avLst/>
          </a:prstGeom>
          <a:noFill/>
        </p:spPr>
        <p:txBody>
          <a:bodyPr wrap="none" rtlCol="0">
            <a:spAutoFit/>
          </a:bodyPr>
          <a:lstStyle/>
          <a:p>
            <a:pPr defTabSz="685835"/>
            <a:r>
              <a:rPr lang="en-US" sz="1050" dirty="0" smtClean="0">
                <a:solidFill>
                  <a:prstClr val="black"/>
                </a:solidFill>
              </a:rPr>
              <a:t>Microsoft Security Strategy Briefing</a:t>
            </a:r>
            <a:endParaRPr lang="en-US" sz="1050" dirty="0">
              <a:solidFill>
                <a:prstClr val="black"/>
              </a:solidFill>
            </a:endParaRPr>
          </a:p>
        </p:txBody>
      </p:sp>
    </p:spTree>
    <p:extLst>
      <p:ext uri="{BB962C8B-B14F-4D97-AF65-F5344CB8AC3E}">
        <p14:creationId xmlns:p14="http://schemas.microsoft.com/office/powerpoint/2010/main" val="4016300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959669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850709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34438368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2378276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dirty="0" err="1" smtClean="0">
                <a:solidFill>
                  <a:prstClr val="black"/>
                </a:solidFill>
              </a:rPr>
              <a:t>TechReady</a:t>
            </a:r>
            <a:r>
              <a:rPr lang="en-US" dirty="0" smtClean="0">
                <a:solidFill>
                  <a:prstClr val="black"/>
                </a:solidFill>
              </a:rPr>
              <a:t> 14</a:t>
            </a:r>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6/13/2012 12:25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55</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pitchFamily="34" charset="0"/>
              </a:rPr>
              <a:t>© 2012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pitchFamily="34" charset="0"/>
              </a:rPr>
            </a:br>
            <a:r>
              <a:rPr lang="en-US" sz="500" dirty="0" smtClean="0">
                <a:solidFill>
                  <a:srgbClr val="000000"/>
                </a:solidFill>
                <a:latin typeface="Segoe"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119389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2"/>
          </p:nvPr>
        </p:nvSpPr>
        <p:spPr>
          <a:xfrm>
            <a:off x="0" y="8685213"/>
            <a:ext cx="2971800" cy="457200"/>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26921066-999A-4F94-8750-23B55137A9B0}" type="slidenum">
              <a:rPr lang="en-US" smtClean="0">
                <a:solidFill>
                  <a:prstClr val="black"/>
                </a:solidFill>
              </a:rPr>
              <a:pPr/>
              <a:t>57</a:t>
            </a:fld>
            <a:endParaRPr lang="en-US">
              <a:solidFill>
                <a:prstClr val="black"/>
              </a:solidFill>
            </a:endParaRPr>
          </a:p>
        </p:txBody>
      </p:sp>
      <p:sp>
        <p:nvSpPr>
          <p:cNvPr id="12" name="Slide Image Placeholder 11"/>
          <p:cNvSpPr>
            <a:spLocks noGrp="1" noRot="1" noChangeAspect="1"/>
          </p:cNvSpPr>
          <p:nvPr>
            <p:ph type="sldImg"/>
          </p:nvPr>
        </p:nvSpPr>
        <p:spPr>
          <a:xfrm>
            <a:off x="381000" y="685800"/>
            <a:ext cx="6096000" cy="3429000"/>
          </a:xfrm>
        </p:spPr>
      </p:sp>
      <p:sp>
        <p:nvSpPr>
          <p:cNvPr id="13" name="Notes Placeholder 12"/>
          <p:cNvSpPr>
            <a:spLocks noGrp="1"/>
          </p:cNvSpPr>
          <p:nvPr>
            <p:ph type="body" idx="1"/>
          </p:nvPr>
        </p:nvSpPr>
        <p:spPr/>
        <p:txBody>
          <a:bodyPr/>
          <a:lstStyle/>
          <a:p>
            <a:endParaRPr lang="en-US" dirty="0"/>
          </a:p>
        </p:txBody>
      </p:sp>
      <p:sp>
        <p:nvSpPr>
          <p:cNvPr id="10" name="TextBox 9"/>
          <p:cNvSpPr txBox="1"/>
          <p:nvPr/>
        </p:nvSpPr>
        <p:spPr>
          <a:xfrm>
            <a:off x="4495800" y="152400"/>
            <a:ext cx="1821332" cy="253916"/>
          </a:xfrm>
          <a:prstGeom prst="rect">
            <a:avLst/>
          </a:prstGeom>
          <a:noFill/>
        </p:spPr>
        <p:txBody>
          <a:bodyPr wrap="none" rtlCol="0">
            <a:spAutoFit/>
          </a:bodyPr>
          <a:lstStyle/>
          <a:p>
            <a:pPr defTabSz="685835"/>
            <a:r>
              <a:rPr lang="en-US" sz="1050" dirty="0" smtClean="0">
                <a:solidFill>
                  <a:prstClr val="black"/>
                </a:solidFill>
              </a:rPr>
              <a:t>NDA   - Microsoft Confidential</a:t>
            </a:r>
            <a:endParaRPr lang="en-US" sz="1050" dirty="0">
              <a:solidFill>
                <a:prstClr val="black"/>
              </a:solidFill>
            </a:endParaRPr>
          </a:p>
        </p:txBody>
      </p:sp>
      <p:sp>
        <p:nvSpPr>
          <p:cNvPr id="11" name="TextBox 10"/>
          <p:cNvSpPr txBox="1"/>
          <p:nvPr/>
        </p:nvSpPr>
        <p:spPr>
          <a:xfrm>
            <a:off x="304800" y="152400"/>
            <a:ext cx="2127505" cy="253916"/>
          </a:xfrm>
          <a:prstGeom prst="rect">
            <a:avLst/>
          </a:prstGeom>
          <a:noFill/>
        </p:spPr>
        <p:txBody>
          <a:bodyPr wrap="none" rtlCol="0">
            <a:spAutoFit/>
          </a:bodyPr>
          <a:lstStyle/>
          <a:p>
            <a:pPr defTabSz="685835"/>
            <a:r>
              <a:rPr lang="en-US" sz="1050" dirty="0" smtClean="0">
                <a:solidFill>
                  <a:prstClr val="black"/>
                </a:solidFill>
              </a:rPr>
              <a:t>Microsoft Security Strategy Briefing</a:t>
            </a:r>
            <a:endParaRPr lang="en-US" sz="1050" dirty="0">
              <a:solidFill>
                <a:prstClr val="black"/>
              </a:solidFill>
            </a:endParaRPr>
          </a:p>
        </p:txBody>
      </p:sp>
    </p:spTree>
    <p:extLst>
      <p:ext uri="{BB962C8B-B14F-4D97-AF65-F5344CB8AC3E}">
        <p14:creationId xmlns:p14="http://schemas.microsoft.com/office/powerpoint/2010/main" val="3764453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PRISM FY11</a:t>
            </a:r>
            <a:endParaRPr lang="en-US" dirty="0">
              <a:solidFill>
                <a:prstClr val="black"/>
              </a:solidFill>
            </a:endParaRPr>
          </a:p>
        </p:txBody>
      </p:sp>
      <p:sp>
        <p:nvSpPr>
          <p:cNvPr id="5" name="Date Placeholder 4"/>
          <p:cNvSpPr>
            <a:spLocks noGrp="1"/>
          </p:cNvSpPr>
          <p:nvPr>
            <p:ph type="dt" idx="11"/>
          </p:nvPr>
        </p:nvSpPr>
        <p:spPr/>
        <p:txBody>
          <a:bodyPr/>
          <a:lstStyle/>
          <a:p>
            <a:fld id="{031CCF50-4251-408F-BCC9-71A3AFC748A2}" type="datetime1">
              <a:rPr lang="en-US" smtClean="0">
                <a:solidFill>
                  <a:prstClr val="black"/>
                </a:solidFill>
              </a:rPr>
              <a:pPr/>
              <a:t>6/13/2012</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solidFill>
                  <a:srgbClr val="000000"/>
                </a:solidFill>
              </a:rPr>
              <a:t>© 2010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endParaRPr lang="en-US" dirty="0" smtClean="0">
              <a:solidFill>
                <a:srgbClr val="000000"/>
              </a:solidFill>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40621122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itchFamily="34" charset="0"/>
              <a:buNone/>
            </a:pPr>
            <a:endParaRPr lang="en-US" dirty="0"/>
          </a:p>
        </p:txBody>
      </p:sp>
      <p:sp>
        <p:nvSpPr>
          <p:cNvPr id="6" name="Footer Placeholder 5"/>
          <p:cNvSpPr>
            <a:spLocks noGrp="1"/>
          </p:cNvSpPr>
          <p:nvPr>
            <p:ph type="ftr" sz="quarter" idx="12"/>
          </p:nvPr>
        </p:nvSpPr>
        <p:spPr>
          <a:xfrm>
            <a:off x="0" y="8685213"/>
            <a:ext cx="2971800" cy="457200"/>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26921066-999A-4F94-8750-23B55137A9B0}" type="slidenum">
              <a:rPr lang="en-US" smtClean="0">
                <a:solidFill>
                  <a:prstClr val="black"/>
                </a:solidFill>
              </a:rPr>
              <a:pPr/>
              <a:t>59</a:t>
            </a:fld>
            <a:endParaRPr lang="en-US">
              <a:solidFill>
                <a:prstClr val="black"/>
              </a:solidFill>
            </a:endParaRPr>
          </a:p>
        </p:txBody>
      </p:sp>
      <p:sp>
        <p:nvSpPr>
          <p:cNvPr id="10" name="TextBox 9"/>
          <p:cNvSpPr txBox="1"/>
          <p:nvPr/>
        </p:nvSpPr>
        <p:spPr>
          <a:xfrm>
            <a:off x="4495800" y="152400"/>
            <a:ext cx="1821332" cy="253916"/>
          </a:xfrm>
          <a:prstGeom prst="rect">
            <a:avLst/>
          </a:prstGeom>
          <a:noFill/>
        </p:spPr>
        <p:txBody>
          <a:bodyPr wrap="none" rtlCol="0">
            <a:spAutoFit/>
          </a:bodyPr>
          <a:lstStyle/>
          <a:p>
            <a:pPr defTabSz="685835"/>
            <a:r>
              <a:rPr lang="en-US" sz="1050" dirty="0" smtClean="0">
                <a:solidFill>
                  <a:prstClr val="black"/>
                </a:solidFill>
              </a:rPr>
              <a:t>NDA   - Microsoft Confidential</a:t>
            </a:r>
            <a:endParaRPr lang="en-US" sz="1050" dirty="0">
              <a:solidFill>
                <a:prstClr val="black"/>
              </a:solidFill>
            </a:endParaRPr>
          </a:p>
        </p:txBody>
      </p:sp>
      <p:sp>
        <p:nvSpPr>
          <p:cNvPr id="11" name="TextBox 10"/>
          <p:cNvSpPr txBox="1"/>
          <p:nvPr/>
        </p:nvSpPr>
        <p:spPr>
          <a:xfrm>
            <a:off x="304800" y="152400"/>
            <a:ext cx="2127505" cy="253916"/>
          </a:xfrm>
          <a:prstGeom prst="rect">
            <a:avLst/>
          </a:prstGeom>
          <a:noFill/>
        </p:spPr>
        <p:txBody>
          <a:bodyPr wrap="none" rtlCol="0">
            <a:spAutoFit/>
          </a:bodyPr>
          <a:lstStyle/>
          <a:p>
            <a:pPr defTabSz="685835"/>
            <a:r>
              <a:rPr lang="en-US" sz="1050" dirty="0" smtClean="0">
                <a:solidFill>
                  <a:prstClr val="black"/>
                </a:solidFill>
              </a:rPr>
              <a:t>Microsoft Security Strategy Briefing</a:t>
            </a:r>
            <a:endParaRPr lang="en-US" sz="1050" dirty="0">
              <a:solidFill>
                <a:prstClr val="black"/>
              </a:solidFill>
            </a:endParaRPr>
          </a:p>
        </p:txBody>
      </p:sp>
    </p:spTree>
    <p:extLst>
      <p:ext uri="{BB962C8B-B14F-4D97-AF65-F5344CB8AC3E}">
        <p14:creationId xmlns:p14="http://schemas.microsoft.com/office/powerpoint/2010/main" val="2305328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218937" rtl="0" eaLnBrk="1" fontAlgn="auto" latinLnBrk="0" hangingPunct="1">
              <a:lnSpc>
                <a:spcPct val="90000"/>
              </a:lnSpc>
              <a:spcBef>
                <a:spcPts val="0"/>
              </a:spcBef>
              <a:spcAft>
                <a:spcPts val="444"/>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CONFIDENTIAL – FOR MICROSOFT INTERNAL USE ONLY</a:t>
            </a:r>
          </a:p>
        </p:txBody>
      </p:sp>
      <p:sp>
        <p:nvSpPr>
          <p:cNvPr id="5" name="Date Placeholder 4"/>
          <p:cNvSpPr>
            <a:spLocks noGrp="1"/>
          </p:cNvSpPr>
          <p:nvPr>
            <p:ph type="dt" idx="11"/>
          </p:nvPr>
        </p:nvSpPr>
        <p:spPr/>
        <p:txBody>
          <a:bodyPr/>
          <a:lstStyle/>
          <a:p>
            <a:fld id="{5F47BAE0-64D2-46FA-9237-068DD9296E36}" type="datetime1">
              <a:rPr lang="en-US" smtClean="0">
                <a:solidFill>
                  <a:prstClr val="black"/>
                </a:solidFill>
              </a:rPr>
              <a:pPr/>
              <a:t>6/13/2012</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13048775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9CE7BAC2-1A2A-4099-B10E-C12F18CC76B1}" type="datetime1">
              <a:rPr lang="en-US" smtClean="0">
                <a:solidFill>
                  <a:prstClr val="black"/>
                </a:solidFill>
              </a:rPr>
              <a:pPr/>
              <a:t>6/13/2012</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8B263312-38AA-4E1E-B2B5-0F8F122B24FE}" type="slidenum">
              <a:rPr lang="en-US" smtClean="0">
                <a:solidFill>
                  <a:prstClr val="black"/>
                </a:solidFill>
              </a:rPr>
              <a:pPr/>
              <a:t>61</a:t>
            </a:fld>
            <a:endParaRPr lang="en-US" dirty="0">
              <a:solidFill>
                <a:prstClr val="black"/>
              </a:solidFill>
            </a:endParaRPr>
          </a:p>
        </p:txBody>
      </p:sp>
      <p:sp>
        <p:nvSpPr>
          <p:cNvPr id="6" name="Header Placeholder 5"/>
          <p:cNvSpPr>
            <a:spLocks noGrp="1"/>
          </p:cNvSpPr>
          <p:nvPr>
            <p:ph type="hdr" sz="quarter" idx="12"/>
          </p:nvPr>
        </p:nvSpPr>
        <p:spPr/>
        <p:txBody>
          <a:bodyPr/>
          <a:lstStyle/>
          <a:p>
            <a:endParaRPr lang="en-US" dirty="0">
              <a:solidFill>
                <a:prstClr val="black"/>
              </a:solidFill>
              <a:latin typeface="Segoe UI" pitchFamily="34" charset="0"/>
            </a:endParaRPr>
          </a:p>
        </p:txBody>
      </p:sp>
      <p:sp>
        <p:nvSpPr>
          <p:cNvPr id="7" name="Footer Placeholder 6"/>
          <p:cNvSpPr>
            <a:spLocks noGrp="1"/>
          </p:cNvSpPr>
          <p:nvPr>
            <p:ph type="ftr" sz="quarter" idx="13"/>
          </p:nvPr>
        </p:nvSpPr>
        <p:spPr/>
        <p:txBody>
          <a:bodyPr/>
          <a:lstStyle/>
          <a:p>
            <a:r>
              <a:rPr lang="en-US" sz="50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smtClean="0">
                <a:solidFill>
                  <a:srgbClr val="000000"/>
                </a:solidFill>
                <a:latin typeface="Segoe UI" pitchFamily="34" charset="0"/>
              </a:rPr>
            </a:br>
            <a:r>
              <a:rPr lang="en-US" sz="500" smtClean="0">
                <a:solidFill>
                  <a:srgbClr val="000000"/>
                </a:solidFill>
                <a:latin typeface="Segoe UI" pitchFamily="34" charset="0"/>
              </a:rPr>
              <a:t>MICROSOFT MAKES NO WARRANTIES, EXPRESS, IMPLIED OR STATUTORY, AS TO THE INFORMATION IN THIS PRESENTATION.</a:t>
            </a:r>
            <a:endParaRPr lang="en-US" sz="500" dirty="0">
              <a:solidFill>
                <a:srgbClr val="000000"/>
              </a:solidFill>
              <a:latin typeface="Segoe UI" pitchFamily="34" charset="0"/>
            </a:endParaRPr>
          </a:p>
        </p:txBody>
      </p:sp>
    </p:spTree>
    <p:extLst>
      <p:ext uri="{BB962C8B-B14F-4D97-AF65-F5344CB8AC3E}">
        <p14:creationId xmlns:p14="http://schemas.microsoft.com/office/powerpoint/2010/main" val="3599912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41252898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6/13/2012 12:24 PM</a:t>
            </a:fld>
            <a:endParaRPr lang="en-US" dirty="0">
              <a:solidFill>
                <a:prstClr val="black"/>
              </a:solidFill>
            </a:endParaRPr>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solidFill>
                <a:prstClr val="black"/>
              </a:solidFill>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solidFill>
                  <a:prstClr val="black"/>
                </a:solidFill>
              </a:rPr>
              <a:pPr/>
              <a:t>63</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216866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5A4CE49-C578-495A-AF9E-65EC6ABC25C7}" type="datetime1">
              <a:rPr lang="en-US" smtClean="0">
                <a:solidFill>
                  <a:prstClr val="black"/>
                </a:solidFill>
              </a:rPr>
              <a:pPr/>
              <a:t>6/13/2012</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8B263312-38AA-4E1E-B2B5-0F8F122B24FE}" type="slidenum">
              <a:rPr lang="en-US" smtClean="0">
                <a:solidFill>
                  <a:prstClr val="black"/>
                </a:solidFill>
              </a:rPr>
              <a:pPr/>
              <a:t>12</a:t>
            </a:fld>
            <a:endParaRPr lang="en-US" dirty="0">
              <a:solidFill>
                <a:prstClr val="black"/>
              </a:solidFill>
            </a:endParaRPr>
          </a:p>
        </p:txBody>
      </p:sp>
      <p:sp>
        <p:nvSpPr>
          <p:cNvPr id="6" name="Header Placeholder 5"/>
          <p:cNvSpPr>
            <a:spLocks noGrp="1"/>
          </p:cNvSpPr>
          <p:nvPr>
            <p:ph type="hdr" sz="quarter" idx="12"/>
          </p:nvPr>
        </p:nvSpPr>
        <p:spPr/>
        <p:txBody>
          <a:bodyPr/>
          <a:lstStyle/>
          <a:p>
            <a:endParaRPr lang="en-US" dirty="0">
              <a:solidFill>
                <a:prstClr val="black"/>
              </a:solidFill>
              <a:latin typeface="Segoe UI" pitchFamily="34" charset="0"/>
            </a:endParaRPr>
          </a:p>
        </p:txBody>
      </p:sp>
      <p:sp>
        <p:nvSpPr>
          <p:cNvPr id="7" name="Footer Placeholder 6"/>
          <p:cNvSpPr>
            <a:spLocks noGrp="1"/>
          </p:cNvSpPr>
          <p:nvPr>
            <p:ph type="ftr" sz="quarter" idx="13"/>
          </p:nvPr>
        </p:nvSpPr>
        <p:spPr/>
        <p:txBody>
          <a:bodyPr/>
          <a:lstStyle/>
          <a:p>
            <a:r>
              <a:rPr lang="en-US" sz="50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smtClean="0">
                <a:solidFill>
                  <a:srgbClr val="000000"/>
                </a:solidFill>
                <a:latin typeface="Segoe UI" pitchFamily="34" charset="0"/>
              </a:rPr>
            </a:br>
            <a:r>
              <a:rPr lang="en-US" sz="500" smtClean="0">
                <a:solidFill>
                  <a:srgbClr val="000000"/>
                </a:solidFill>
                <a:latin typeface="Segoe UI" pitchFamily="34" charset="0"/>
              </a:rPr>
              <a:t>MICROSOFT MAKES NO WARRANTIES, EXPRESS, IMPLIED OR STATUTORY, AS TO THE INFORMATION IN THIS PRESENTATION.</a:t>
            </a:r>
            <a:endParaRPr lang="en-US" sz="500" dirty="0">
              <a:solidFill>
                <a:srgbClr val="000000"/>
              </a:solidFill>
              <a:latin typeface="Segoe UI" pitchFamily="34" charset="0"/>
            </a:endParaRPr>
          </a:p>
        </p:txBody>
      </p:sp>
    </p:spTree>
    <p:extLst>
      <p:ext uri="{BB962C8B-B14F-4D97-AF65-F5344CB8AC3E}">
        <p14:creationId xmlns:p14="http://schemas.microsoft.com/office/powerpoint/2010/main" val="1389965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lnSpc>
                <a:spcPct val="100000"/>
              </a:lnSpc>
              <a:spcBef>
                <a:spcPts val="1200"/>
              </a:spcBef>
              <a:buFont typeface="Arial" pitchFamily="34" charset="0"/>
              <a:buChar char="•"/>
            </a:pPr>
            <a:endParaRPr lang="en-US" dirty="0"/>
          </a:p>
        </p:txBody>
      </p:sp>
      <p:sp>
        <p:nvSpPr>
          <p:cNvPr id="4" name="Date Placeholder 3"/>
          <p:cNvSpPr>
            <a:spLocks noGrp="1"/>
          </p:cNvSpPr>
          <p:nvPr>
            <p:ph type="dt" idx="10"/>
          </p:nvPr>
        </p:nvSpPr>
        <p:spPr/>
        <p:txBody>
          <a:bodyPr/>
          <a:lstStyle/>
          <a:p>
            <a:fld id="{A83C558F-2E03-470C-B86D-36B8430D49EF}" type="datetime1">
              <a:rPr lang="en-US" smtClean="0">
                <a:solidFill>
                  <a:prstClr val="black"/>
                </a:solidFill>
              </a:rPr>
              <a:pPr/>
              <a:t>6/13/2012</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8B263312-38AA-4E1E-B2B5-0F8F122B24FE}" type="slidenum">
              <a:rPr lang="en-US" smtClean="0">
                <a:solidFill>
                  <a:prstClr val="black"/>
                </a:solidFill>
              </a:rPr>
              <a:pPr/>
              <a:t>13</a:t>
            </a:fld>
            <a:endParaRPr lang="en-US" dirty="0">
              <a:solidFill>
                <a:prstClr val="black"/>
              </a:solidFill>
            </a:endParaRPr>
          </a:p>
        </p:txBody>
      </p:sp>
      <p:sp>
        <p:nvSpPr>
          <p:cNvPr id="6" name="Header Placeholder 5"/>
          <p:cNvSpPr>
            <a:spLocks noGrp="1"/>
          </p:cNvSpPr>
          <p:nvPr>
            <p:ph type="hdr" sz="quarter" idx="12"/>
          </p:nvPr>
        </p:nvSpPr>
        <p:spPr/>
        <p:txBody>
          <a:bodyPr/>
          <a:lstStyle/>
          <a:p>
            <a:endParaRPr lang="en-US" dirty="0">
              <a:solidFill>
                <a:prstClr val="black"/>
              </a:solidFill>
              <a:latin typeface="Segoe UI" pitchFamily="34" charset="0"/>
            </a:endParaRPr>
          </a:p>
        </p:txBody>
      </p:sp>
      <p:sp>
        <p:nvSpPr>
          <p:cNvPr id="7" name="Footer Placeholder 6"/>
          <p:cNvSpPr>
            <a:spLocks noGrp="1"/>
          </p:cNvSpPr>
          <p:nvPr>
            <p:ph type="ftr" sz="quarter" idx="13"/>
          </p:nvPr>
        </p:nvSpPr>
        <p:spPr/>
        <p:txBody>
          <a:bodyPr/>
          <a:lstStyle/>
          <a:p>
            <a:r>
              <a:rPr lang="en-US" sz="50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smtClean="0">
                <a:solidFill>
                  <a:srgbClr val="000000"/>
                </a:solidFill>
                <a:latin typeface="Segoe UI" pitchFamily="34" charset="0"/>
              </a:rPr>
            </a:br>
            <a:r>
              <a:rPr lang="en-US" sz="500" smtClean="0">
                <a:solidFill>
                  <a:srgbClr val="000000"/>
                </a:solidFill>
                <a:latin typeface="Segoe UI" pitchFamily="34" charset="0"/>
              </a:rPr>
              <a:t>MICROSOFT MAKES NO WARRANTIES, EXPRESS, IMPLIED OR STATUTORY, AS TO THE INFORMATION IN THIS PRESENTATION.</a:t>
            </a:r>
            <a:endParaRPr lang="en-US" sz="500" dirty="0">
              <a:solidFill>
                <a:srgbClr val="000000"/>
              </a:solidFill>
              <a:latin typeface="Segoe UI" pitchFamily="34" charset="0"/>
            </a:endParaRPr>
          </a:p>
        </p:txBody>
      </p:sp>
    </p:spTree>
    <p:extLst>
      <p:ext uri="{BB962C8B-B14F-4D97-AF65-F5344CB8AC3E}">
        <p14:creationId xmlns:p14="http://schemas.microsoft.com/office/powerpoint/2010/main" val="2772355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150557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2"/>
          </p:nvPr>
        </p:nvSpPr>
        <p:spPr>
          <a:xfrm>
            <a:off x="0" y="8685213"/>
            <a:ext cx="2971800" cy="457200"/>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26921066-999A-4F94-8750-23B55137A9B0}" type="slidenum">
              <a:rPr lang="en-US" smtClean="0">
                <a:solidFill>
                  <a:prstClr val="black"/>
                </a:solidFill>
              </a:rPr>
              <a:pPr/>
              <a:t>18</a:t>
            </a:fld>
            <a:endParaRPr lang="en-US">
              <a:solidFill>
                <a:prstClr val="black"/>
              </a:solidFill>
            </a:endParaRPr>
          </a:p>
        </p:txBody>
      </p:sp>
      <p:sp>
        <p:nvSpPr>
          <p:cNvPr id="12" name="Slide Image Placeholder 11"/>
          <p:cNvSpPr>
            <a:spLocks noGrp="1" noRot="1" noChangeAspect="1"/>
          </p:cNvSpPr>
          <p:nvPr>
            <p:ph type="sldImg"/>
          </p:nvPr>
        </p:nvSpPr>
        <p:spPr>
          <a:xfrm>
            <a:off x="381000" y="685800"/>
            <a:ext cx="6096000" cy="3429000"/>
          </a:xfrm>
        </p:spPr>
      </p:sp>
      <p:sp>
        <p:nvSpPr>
          <p:cNvPr id="13" name="Notes Placeholder 12"/>
          <p:cNvSpPr>
            <a:spLocks noGrp="1"/>
          </p:cNvSpPr>
          <p:nvPr>
            <p:ph type="body" idx="1"/>
          </p:nvPr>
        </p:nvSpPr>
        <p:spPr/>
        <p:txBody>
          <a:bodyPr/>
          <a:lstStyle/>
          <a:p>
            <a:endParaRPr lang="en-US" dirty="0"/>
          </a:p>
        </p:txBody>
      </p:sp>
      <p:sp>
        <p:nvSpPr>
          <p:cNvPr id="10" name="TextBox 9"/>
          <p:cNvSpPr txBox="1"/>
          <p:nvPr/>
        </p:nvSpPr>
        <p:spPr>
          <a:xfrm>
            <a:off x="4495800" y="152399"/>
            <a:ext cx="1895050" cy="261600"/>
          </a:xfrm>
          <a:prstGeom prst="rect">
            <a:avLst/>
          </a:prstGeom>
          <a:noFill/>
        </p:spPr>
        <p:txBody>
          <a:bodyPr wrap="none" lIns="91430" tIns="45715" rIns="91430" bIns="45715" rtlCol="0">
            <a:spAutoFit/>
          </a:bodyPr>
          <a:lstStyle/>
          <a:p>
            <a:pPr defTabSz="685835"/>
            <a:r>
              <a:rPr lang="en-US" sz="1100" dirty="0">
                <a:solidFill>
                  <a:prstClr val="black"/>
                </a:solidFill>
              </a:rPr>
              <a:t>NDA   - Microsoft Confidential</a:t>
            </a:r>
          </a:p>
        </p:txBody>
      </p:sp>
      <p:sp>
        <p:nvSpPr>
          <p:cNvPr id="11" name="TextBox 10"/>
          <p:cNvSpPr txBox="1"/>
          <p:nvPr/>
        </p:nvSpPr>
        <p:spPr>
          <a:xfrm>
            <a:off x="304800" y="152399"/>
            <a:ext cx="2212445" cy="261600"/>
          </a:xfrm>
          <a:prstGeom prst="rect">
            <a:avLst/>
          </a:prstGeom>
          <a:noFill/>
        </p:spPr>
        <p:txBody>
          <a:bodyPr wrap="none" lIns="91430" tIns="45715" rIns="91430" bIns="45715" rtlCol="0">
            <a:spAutoFit/>
          </a:bodyPr>
          <a:lstStyle/>
          <a:p>
            <a:pPr defTabSz="685835"/>
            <a:r>
              <a:rPr lang="en-US" sz="1100" dirty="0">
                <a:solidFill>
                  <a:prstClr val="black"/>
                </a:solidFill>
              </a:rPr>
              <a:t>Microsoft Security Strategy Briefing</a:t>
            </a:r>
          </a:p>
        </p:txBody>
      </p:sp>
    </p:spTree>
    <p:extLst>
      <p:ext uri="{BB962C8B-B14F-4D97-AF65-F5344CB8AC3E}">
        <p14:creationId xmlns:p14="http://schemas.microsoft.com/office/powerpoint/2010/main" val="28693027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itle Tile"/>
          <p:cNvSpPr/>
          <p:nvPr userDrawn="1"/>
        </p:nvSpPr>
        <p:spPr bwMode="auto">
          <a:xfrm>
            <a:off x="4010028" y="3187137"/>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6" name="Arrow Bar"/>
          <p:cNvSpPr/>
          <p:nvPr userDrawn="1"/>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27" name="Left Mask"/>
          <p:cNvSpPr/>
          <p:nvPr userDrawn="1"/>
        </p:nvSpPr>
        <p:spPr bwMode="auto">
          <a:xfrm>
            <a:off x="0"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8" name="Circle Arrow"/>
          <p:cNvSpPr>
            <a:spLocks noEditPoints="1"/>
          </p:cNvSpPr>
          <p:nvPr userDrawn="1"/>
        </p:nvSpPr>
        <p:spPr bwMode="auto">
          <a:xfrm rot="5400000">
            <a:off x="9948225" y="1873056"/>
            <a:ext cx="841375" cy="841376"/>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32" tIns="45717" rIns="91432" bIns="45717" numCol="1" anchor="t" anchorCtr="0" compatLnSpc="1">
            <a:prstTxWarp prst="textNoShape">
              <a:avLst/>
            </a:prstTxWarp>
          </a:bodyPr>
          <a:lstStyle/>
          <a:p>
            <a:endParaRPr lang="en-US"/>
          </a:p>
        </p:txBody>
      </p:sp>
      <p:sp>
        <p:nvSpPr>
          <p:cNvPr id="29" name="TechEd Tile"/>
          <p:cNvSpPr/>
          <p:nvPr userDrawn="1"/>
        </p:nvSpPr>
        <p:spPr bwMode="auto">
          <a:xfrm>
            <a:off x="1022072"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30"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7" y="1742495"/>
            <a:ext cx="2067006" cy="104358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Fuschia Tile"/>
          <p:cNvGrpSpPr/>
          <p:nvPr userDrawn="1"/>
        </p:nvGrpSpPr>
        <p:grpSpPr>
          <a:xfrm>
            <a:off x="1016509" y="3185267"/>
            <a:ext cx="1325880" cy="1325880"/>
            <a:chOff x="1071620" y="3044261"/>
            <a:chExt cx="1325880" cy="1325880"/>
          </a:xfrm>
        </p:grpSpPr>
        <p:sp>
          <p:nvSpPr>
            <p:cNvPr id="32" name="Rectangle 31"/>
            <p:cNvSpPr/>
            <p:nvPr/>
          </p:nvSpPr>
          <p:spPr bwMode="auto">
            <a:xfrm>
              <a:off x="1071620" y="3044261"/>
              <a:ext cx="1325880" cy="1325880"/>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3" name="Freeform 13"/>
            <p:cNvSpPr>
              <a:spLocks noEditPoints="1"/>
            </p:cNvSpPr>
            <p:nvPr/>
          </p:nvSpPr>
          <p:spPr bwMode="auto">
            <a:xfrm>
              <a:off x="1316254" y="3284926"/>
              <a:ext cx="836612" cy="841375"/>
            </a:xfrm>
            <a:custGeom>
              <a:avLst/>
              <a:gdLst>
                <a:gd name="T0" fmla="*/ 183 w 223"/>
                <a:gd name="T1" fmla="*/ 108 h 224"/>
                <a:gd name="T2" fmla="*/ 154 w 223"/>
                <a:gd name="T3" fmla="*/ 120 h 224"/>
                <a:gd name="T4" fmla="*/ 135 w 223"/>
                <a:gd name="T5" fmla="*/ 101 h 224"/>
                <a:gd name="T6" fmla="*/ 154 w 223"/>
                <a:gd name="T7" fmla="*/ 59 h 224"/>
                <a:gd name="T8" fmla="*/ 96 w 223"/>
                <a:gd name="T9" fmla="*/ 0 h 224"/>
                <a:gd name="T10" fmla="*/ 37 w 223"/>
                <a:gd name="T11" fmla="*/ 59 h 224"/>
                <a:gd name="T12" fmla="*/ 64 w 223"/>
                <a:gd name="T13" fmla="*/ 107 h 224"/>
                <a:gd name="T14" fmla="*/ 52 w 223"/>
                <a:gd name="T15" fmla="*/ 145 h 224"/>
                <a:gd name="T16" fmla="*/ 41 w 223"/>
                <a:gd name="T17" fmla="*/ 143 h 224"/>
                <a:gd name="T18" fmla="*/ 0 w 223"/>
                <a:gd name="T19" fmla="*/ 183 h 224"/>
                <a:gd name="T20" fmla="*/ 41 w 223"/>
                <a:gd name="T21" fmla="*/ 224 h 224"/>
                <a:gd name="T22" fmla="*/ 81 w 223"/>
                <a:gd name="T23" fmla="*/ 183 h 224"/>
                <a:gd name="T24" fmla="*/ 60 w 223"/>
                <a:gd name="T25" fmla="*/ 148 h 224"/>
                <a:gd name="T26" fmla="*/ 71 w 223"/>
                <a:gd name="T27" fmla="*/ 111 h 224"/>
                <a:gd name="T28" fmla="*/ 96 w 223"/>
                <a:gd name="T29" fmla="*/ 117 h 224"/>
                <a:gd name="T30" fmla="*/ 129 w 223"/>
                <a:gd name="T31" fmla="*/ 106 h 224"/>
                <a:gd name="T32" fmla="*/ 149 w 223"/>
                <a:gd name="T33" fmla="*/ 126 h 224"/>
                <a:gd name="T34" fmla="*/ 143 w 223"/>
                <a:gd name="T35" fmla="*/ 148 h 224"/>
                <a:gd name="T36" fmla="*/ 183 w 223"/>
                <a:gd name="T37" fmla="*/ 189 h 224"/>
                <a:gd name="T38" fmla="*/ 223 w 223"/>
                <a:gd name="T39" fmla="*/ 148 h 224"/>
                <a:gd name="T40" fmla="*/ 183 w 223"/>
                <a:gd name="T41" fmla="*/ 108 h 224"/>
                <a:gd name="T42" fmla="*/ 73 w 223"/>
                <a:gd name="T43" fmla="*/ 183 h 224"/>
                <a:gd name="T44" fmla="*/ 41 w 223"/>
                <a:gd name="T45" fmla="*/ 216 h 224"/>
                <a:gd name="T46" fmla="*/ 8 w 223"/>
                <a:gd name="T47" fmla="*/ 183 h 224"/>
                <a:gd name="T48" fmla="*/ 41 w 223"/>
                <a:gd name="T49" fmla="*/ 151 h 224"/>
                <a:gd name="T50" fmla="*/ 73 w 223"/>
                <a:gd name="T51" fmla="*/ 183 h 224"/>
                <a:gd name="T52" fmla="*/ 45 w 223"/>
                <a:gd name="T53" fmla="*/ 59 h 224"/>
                <a:gd name="T54" fmla="*/ 96 w 223"/>
                <a:gd name="T55" fmla="*/ 8 h 224"/>
                <a:gd name="T56" fmla="*/ 146 w 223"/>
                <a:gd name="T57" fmla="*/ 59 h 224"/>
                <a:gd name="T58" fmla="*/ 96 w 223"/>
                <a:gd name="T59" fmla="*/ 109 h 224"/>
                <a:gd name="T60" fmla="*/ 45 w 223"/>
                <a:gd name="T61" fmla="*/ 59 h 224"/>
                <a:gd name="T62" fmla="*/ 183 w 223"/>
                <a:gd name="T63" fmla="*/ 181 h 224"/>
                <a:gd name="T64" fmla="*/ 151 w 223"/>
                <a:gd name="T65" fmla="*/ 148 h 224"/>
                <a:gd name="T66" fmla="*/ 183 w 223"/>
                <a:gd name="T67" fmla="*/ 116 h 224"/>
                <a:gd name="T68" fmla="*/ 215 w 223"/>
                <a:gd name="T69" fmla="*/ 148 h 224"/>
                <a:gd name="T70" fmla="*/ 183 w 223"/>
                <a:gd name="T71" fmla="*/ 1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Orange Tile"/>
          <p:cNvGrpSpPr/>
          <p:nvPr userDrawn="1"/>
        </p:nvGrpSpPr>
        <p:grpSpPr>
          <a:xfrm>
            <a:off x="2514071" y="3185267"/>
            <a:ext cx="1325880" cy="1325880"/>
            <a:chOff x="2487267" y="3044261"/>
            <a:chExt cx="1325880" cy="1325880"/>
          </a:xfrm>
        </p:grpSpPr>
        <p:sp>
          <p:nvSpPr>
            <p:cNvPr id="35" name="Rectangle 34"/>
            <p:cNvSpPr/>
            <p:nvPr/>
          </p:nvSpPr>
          <p:spPr bwMode="auto">
            <a:xfrm>
              <a:off x="2487267" y="3044261"/>
              <a:ext cx="1325880" cy="1325880"/>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Freeform 30"/>
            <p:cNvSpPr>
              <a:spLocks noEditPoints="1"/>
            </p:cNvSpPr>
            <p:nvPr/>
          </p:nvSpPr>
          <p:spPr bwMode="auto">
            <a:xfrm>
              <a:off x="2774763" y="3284926"/>
              <a:ext cx="750888" cy="844550"/>
            </a:xfrm>
            <a:custGeom>
              <a:avLst/>
              <a:gdLst>
                <a:gd name="T0" fmla="*/ 15 w 200"/>
                <a:gd name="T1" fmla="*/ 0 h 225"/>
                <a:gd name="T2" fmla="*/ 11 w 200"/>
                <a:gd name="T3" fmla="*/ 17 h 225"/>
                <a:gd name="T4" fmla="*/ 11 w 200"/>
                <a:gd name="T5" fmla="*/ 35 h 225"/>
                <a:gd name="T6" fmla="*/ 0 w 200"/>
                <a:gd name="T7" fmla="*/ 55 h 225"/>
                <a:gd name="T8" fmla="*/ 11 w 200"/>
                <a:gd name="T9" fmla="*/ 75 h 225"/>
                <a:gd name="T10" fmla="*/ 11 w 200"/>
                <a:gd name="T11" fmla="*/ 94 h 225"/>
                <a:gd name="T12" fmla="*/ 0 w 200"/>
                <a:gd name="T13" fmla="*/ 114 h 225"/>
                <a:gd name="T14" fmla="*/ 11 w 200"/>
                <a:gd name="T15" fmla="*/ 134 h 225"/>
                <a:gd name="T16" fmla="*/ 11 w 200"/>
                <a:gd name="T17" fmla="*/ 153 h 225"/>
                <a:gd name="T18" fmla="*/ 0 w 200"/>
                <a:gd name="T19" fmla="*/ 173 h 225"/>
                <a:gd name="T20" fmla="*/ 11 w 200"/>
                <a:gd name="T21" fmla="*/ 193 h 225"/>
                <a:gd name="T22" fmla="*/ 11 w 200"/>
                <a:gd name="T23" fmla="*/ 211 h 225"/>
                <a:gd name="T24" fmla="*/ 15 w 200"/>
                <a:gd name="T25" fmla="*/ 225 h 225"/>
                <a:gd name="T26" fmla="*/ 200 w 200"/>
                <a:gd name="T27" fmla="*/ 185 h 225"/>
                <a:gd name="T28" fmla="*/ 160 w 200"/>
                <a:gd name="T29" fmla="*/ 0 h 225"/>
                <a:gd name="T30" fmla="*/ 11 w 200"/>
                <a:gd name="T31" fmla="*/ 25 h 225"/>
                <a:gd name="T32" fmla="*/ 8 w 200"/>
                <a:gd name="T33" fmla="*/ 26 h 225"/>
                <a:gd name="T34" fmla="*/ 11 w 200"/>
                <a:gd name="T35" fmla="*/ 54 h 225"/>
                <a:gd name="T36" fmla="*/ 8 w 200"/>
                <a:gd name="T37" fmla="*/ 55 h 225"/>
                <a:gd name="T38" fmla="*/ 11 w 200"/>
                <a:gd name="T39" fmla="*/ 83 h 225"/>
                <a:gd name="T40" fmla="*/ 8 w 200"/>
                <a:gd name="T41" fmla="*/ 85 h 225"/>
                <a:gd name="T42" fmla="*/ 11 w 200"/>
                <a:gd name="T43" fmla="*/ 113 h 225"/>
                <a:gd name="T44" fmla="*/ 8 w 200"/>
                <a:gd name="T45" fmla="*/ 114 h 225"/>
                <a:gd name="T46" fmla="*/ 11 w 200"/>
                <a:gd name="T47" fmla="*/ 142 h 225"/>
                <a:gd name="T48" fmla="*/ 8 w 200"/>
                <a:gd name="T49" fmla="*/ 143 h 225"/>
                <a:gd name="T50" fmla="*/ 11 w 200"/>
                <a:gd name="T51" fmla="*/ 171 h 225"/>
                <a:gd name="T52" fmla="*/ 8 w 200"/>
                <a:gd name="T53" fmla="*/ 173 h 225"/>
                <a:gd name="T54" fmla="*/ 11 w 200"/>
                <a:gd name="T55" fmla="*/ 201 h 225"/>
                <a:gd name="T56" fmla="*/ 8 w 200"/>
                <a:gd name="T57" fmla="*/ 202 h 225"/>
                <a:gd name="T58" fmla="*/ 160 w 200"/>
                <a:gd name="T59" fmla="*/ 217 h 225"/>
                <a:gd name="T60" fmla="*/ 19 w 200"/>
                <a:gd name="T61" fmla="*/ 201 h 225"/>
                <a:gd name="T62" fmla="*/ 21 w 200"/>
                <a:gd name="T63" fmla="*/ 205 h 225"/>
                <a:gd name="T64" fmla="*/ 27 w 200"/>
                <a:gd name="T65" fmla="*/ 198 h 225"/>
                <a:gd name="T66" fmla="*/ 19 w 200"/>
                <a:gd name="T67" fmla="*/ 172 h 225"/>
                <a:gd name="T68" fmla="*/ 21 w 200"/>
                <a:gd name="T69" fmla="*/ 175 h 225"/>
                <a:gd name="T70" fmla="*/ 27 w 200"/>
                <a:gd name="T71" fmla="*/ 168 h 225"/>
                <a:gd name="T72" fmla="*/ 19 w 200"/>
                <a:gd name="T73" fmla="*/ 142 h 225"/>
                <a:gd name="T74" fmla="*/ 21 w 200"/>
                <a:gd name="T75" fmla="*/ 146 h 225"/>
                <a:gd name="T76" fmla="*/ 27 w 200"/>
                <a:gd name="T77" fmla="*/ 139 h 225"/>
                <a:gd name="T78" fmla="*/ 19 w 200"/>
                <a:gd name="T79" fmla="*/ 113 h 225"/>
                <a:gd name="T80" fmla="*/ 21 w 200"/>
                <a:gd name="T81" fmla="*/ 117 h 225"/>
                <a:gd name="T82" fmla="*/ 27 w 200"/>
                <a:gd name="T83" fmla="*/ 110 h 225"/>
                <a:gd name="T84" fmla="*/ 19 w 200"/>
                <a:gd name="T85" fmla="*/ 83 h 225"/>
                <a:gd name="T86" fmla="*/ 21 w 200"/>
                <a:gd name="T87" fmla="*/ 87 h 225"/>
                <a:gd name="T88" fmla="*/ 27 w 200"/>
                <a:gd name="T89" fmla="*/ 80 h 225"/>
                <a:gd name="T90" fmla="*/ 19 w 200"/>
                <a:gd name="T91" fmla="*/ 54 h 225"/>
                <a:gd name="T92" fmla="*/ 21 w 200"/>
                <a:gd name="T93" fmla="*/ 58 h 225"/>
                <a:gd name="T94" fmla="*/ 27 w 200"/>
                <a:gd name="T95" fmla="*/ 51 h 225"/>
                <a:gd name="T96" fmla="*/ 19 w 200"/>
                <a:gd name="T97" fmla="*/ 25 h 225"/>
                <a:gd name="T98" fmla="*/ 21 w 200"/>
                <a:gd name="T99" fmla="*/ 29 h 225"/>
                <a:gd name="T100" fmla="*/ 27 w 200"/>
                <a:gd name="T101" fmla="*/ 22 h 225"/>
                <a:gd name="T102" fmla="*/ 19 w 200"/>
                <a:gd name="T103" fmla="*/ 8 h 225"/>
                <a:gd name="T104" fmla="*/ 192 w 200"/>
                <a:gd name="T105" fmla="*/ 4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225">
                  <a:moveTo>
                    <a:pt x="160" y="0"/>
                  </a:moveTo>
                  <a:cubicBezTo>
                    <a:pt x="15" y="0"/>
                    <a:pt x="15" y="0"/>
                    <a:pt x="15" y="0"/>
                  </a:cubicBezTo>
                  <a:cubicBezTo>
                    <a:pt x="12" y="0"/>
                    <a:pt x="11" y="2"/>
                    <a:pt x="11" y="4"/>
                  </a:cubicBezTo>
                  <a:cubicBezTo>
                    <a:pt x="11" y="17"/>
                    <a:pt x="11" y="17"/>
                    <a:pt x="11" y="17"/>
                  </a:cubicBezTo>
                  <a:cubicBezTo>
                    <a:pt x="4" y="18"/>
                    <a:pt x="0" y="21"/>
                    <a:pt x="0" y="26"/>
                  </a:cubicBezTo>
                  <a:cubicBezTo>
                    <a:pt x="0" y="30"/>
                    <a:pt x="4" y="34"/>
                    <a:pt x="11" y="35"/>
                  </a:cubicBezTo>
                  <a:cubicBezTo>
                    <a:pt x="11" y="46"/>
                    <a:pt x="11" y="46"/>
                    <a:pt x="11" y="46"/>
                  </a:cubicBezTo>
                  <a:cubicBezTo>
                    <a:pt x="4" y="47"/>
                    <a:pt x="0" y="51"/>
                    <a:pt x="0" y="55"/>
                  </a:cubicBezTo>
                  <a:cubicBezTo>
                    <a:pt x="0" y="60"/>
                    <a:pt x="4" y="63"/>
                    <a:pt x="11" y="65"/>
                  </a:cubicBezTo>
                  <a:cubicBezTo>
                    <a:pt x="11" y="75"/>
                    <a:pt x="11" y="75"/>
                    <a:pt x="11" y="75"/>
                  </a:cubicBezTo>
                  <a:cubicBezTo>
                    <a:pt x="4" y="76"/>
                    <a:pt x="0" y="80"/>
                    <a:pt x="0" y="85"/>
                  </a:cubicBezTo>
                  <a:cubicBezTo>
                    <a:pt x="0" y="89"/>
                    <a:pt x="4" y="93"/>
                    <a:pt x="11" y="94"/>
                  </a:cubicBezTo>
                  <a:cubicBezTo>
                    <a:pt x="11" y="105"/>
                    <a:pt x="11" y="105"/>
                    <a:pt x="11" y="105"/>
                  </a:cubicBezTo>
                  <a:cubicBezTo>
                    <a:pt x="4" y="106"/>
                    <a:pt x="0" y="109"/>
                    <a:pt x="0" y="114"/>
                  </a:cubicBezTo>
                  <a:cubicBezTo>
                    <a:pt x="0" y="119"/>
                    <a:pt x="4" y="122"/>
                    <a:pt x="11" y="123"/>
                  </a:cubicBezTo>
                  <a:cubicBezTo>
                    <a:pt x="11" y="134"/>
                    <a:pt x="11" y="134"/>
                    <a:pt x="11" y="134"/>
                  </a:cubicBezTo>
                  <a:cubicBezTo>
                    <a:pt x="4" y="135"/>
                    <a:pt x="0" y="139"/>
                    <a:pt x="0" y="143"/>
                  </a:cubicBezTo>
                  <a:cubicBezTo>
                    <a:pt x="0" y="148"/>
                    <a:pt x="4" y="152"/>
                    <a:pt x="11" y="153"/>
                  </a:cubicBezTo>
                  <a:cubicBezTo>
                    <a:pt x="11" y="163"/>
                    <a:pt x="11" y="163"/>
                    <a:pt x="11" y="163"/>
                  </a:cubicBezTo>
                  <a:cubicBezTo>
                    <a:pt x="4" y="164"/>
                    <a:pt x="0" y="168"/>
                    <a:pt x="0" y="173"/>
                  </a:cubicBezTo>
                  <a:cubicBezTo>
                    <a:pt x="0" y="177"/>
                    <a:pt x="4" y="181"/>
                    <a:pt x="11" y="182"/>
                  </a:cubicBezTo>
                  <a:cubicBezTo>
                    <a:pt x="11" y="193"/>
                    <a:pt x="11" y="193"/>
                    <a:pt x="11" y="193"/>
                  </a:cubicBezTo>
                  <a:cubicBezTo>
                    <a:pt x="4" y="194"/>
                    <a:pt x="0" y="197"/>
                    <a:pt x="0" y="202"/>
                  </a:cubicBezTo>
                  <a:cubicBezTo>
                    <a:pt x="0" y="207"/>
                    <a:pt x="4" y="210"/>
                    <a:pt x="11" y="211"/>
                  </a:cubicBezTo>
                  <a:cubicBezTo>
                    <a:pt x="11" y="221"/>
                    <a:pt x="11" y="221"/>
                    <a:pt x="11" y="221"/>
                  </a:cubicBezTo>
                  <a:cubicBezTo>
                    <a:pt x="11" y="223"/>
                    <a:pt x="12" y="225"/>
                    <a:pt x="15" y="225"/>
                  </a:cubicBezTo>
                  <a:cubicBezTo>
                    <a:pt x="160" y="225"/>
                    <a:pt x="160" y="225"/>
                    <a:pt x="160" y="225"/>
                  </a:cubicBezTo>
                  <a:cubicBezTo>
                    <a:pt x="182" y="225"/>
                    <a:pt x="200" y="207"/>
                    <a:pt x="200" y="185"/>
                  </a:cubicBezTo>
                  <a:cubicBezTo>
                    <a:pt x="200" y="40"/>
                    <a:pt x="200" y="40"/>
                    <a:pt x="200" y="40"/>
                  </a:cubicBezTo>
                  <a:cubicBezTo>
                    <a:pt x="200" y="18"/>
                    <a:pt x="182" y="0"/>
                    <a:pt x="160" y="0"/>
                  </a:cubicBezTo>
                  <a:close/>
                  <a:moveTo>
                    <a:pt x="8" y="26"/>
                  </a:moveTo>
                  <a:cubicBezTo>
                    <a:pt x="9" y="26"/>
                    <a:pt x="9" y="25"/>
                    <a:pt x="11" y="25"/>
                  </a:cubicBezTo>
                  <a:cubicBezTo>
                    <a:pt x="11" y="27"/>
                    <a:pt x="11" y="27"/>
                    <a:pt x="11" y="27"/>
                  </a:cubicBezTo>
                  <a:cubicBezTo>
                    <a:pt x="9" y="27"/>
                    <a:pt x="9" y="26"/>
                    <a:pt x="8" y="26"/>
                  </a:cubicBezTo>
                  <a:close/>
                  <a:moveTo>
                    <a:pt x="8" y="55"/>
                  </a:moveTo>
                  <a:cubicBezTo>
                    <a:pt x="9" y="55"/>
                    <a:pt x="9" y="54"/>
                    <a:pt x="11" y="54"/>
                  </a:cubicBezTo>
                  <a:cubicBezTo>
                    <a:pt x="11" y="56"/>
                    <a:pt x="11" y="56"/>
                    <a:pt x="11" y="56"/>
                  </a:cubicBezTo>
                  <a:cubicBezTo>
                    <a:pt x="9" y="56"/>
                    <a:pt x="9" y="56"/>
                    <a:pt x="8" y="55"/>
                  </a:cubicBezTo>
                  <a:close/>
                  <a:moveTo>
                    <a:pt x="8" y="85"/>
                  </a:moveTo>
                  <a:cubicBezTo>
                    <a:pt x="9" y="84"/>
                    <a:pt x="9" y="84"/>
                    <a:pt x="11" y="83"/>
                  </a:cubicBezTo>
                  <a:cubicBezTo>
                    <a:pt x="11" y="86"/>
                    <a:pt x="11" y="86"/>
                    <a:pt x="11" y="86"/>
                  </a:cubicBezTo>
                  <a:cubicBezTo>
                    <a:pt x="9" y="85"/>
                    <a:pt x="9" y="85"/>
                    <a:pt x="8" y="85"/>
                  </a:cubicBezTo>
                  <a:close/>
                  <a:moveTo>
                    <a:pt x="8" y="114"/>
                  </a:moveTo>
                  <a:cubicBezTo>
                    <a:pt x="9" y="114"/>
                    <a:pt x="9" y="113"/>
                    <a:pt x="11" y="113"/>
                  </a:cubicBezTo>
                  <a:cubicBezTo>
                    <a:pt x="11" y="115"/>
                    <a:pt x="11" y="115"/>
                    <a:pt x="11" y="115"/>
                  </a:cubicBezTo>
                  <a:cubicBezTo>
                    <a:pt x="9" y="115"/>
                    <a:pt x="9" y="114"/>
                    <a:pt x="8" y="114"/>
                  </a:cubicBezTo>
                  <a:close/>
                  <a:moveTo>
                    <a:pt x="8" y="143"/>
                  </a:moveTo>
                  <a:cubicBezTo>
                    <a:pt x="9" y="143"/>
                    <a:pt x="9" y="142"/>
                    <a:pt x="11" y="142"/>
                  </a:cubicBezTo>
                  <a:cubicBezTo>
                    <a:pt x="11" y="144"/>
                    <a:pt x="11" y="144"/>
                    <a:pt x="11" y="144"/>
                  </a:cubicBezTo>
                  <a:cubicBezTo>
                    <a:pt x="9" y="144"/>
                    <a:pt x="9" y="144"/>
                    <a:pt x="8" y="143"/>
                  </a:cubicBezTo>
                  <a:close/>
                  <a:moveTo>
                    <a:pt x="8" y="173"/>
                  </a:moveTo>
                  <a:cubicBezTo>
                    <a:pt x="9" y="172"/>
                    <a:pt x="9" y="172"/>
                    <a:pt x="11" y="171"/>
                  </a:cubicBezTo>
                  <a:cubicBezTo>
                    <a:pt x="11" y="174"/>
                    <a:pt x="11" y="174"/>
                    <a:pt x="11" y="174"/>
                  </a:cubicBezTo>
                  <a:cubicBezTo>
                    <a:pt x="9" y="173"/>
                    <a:pt x="9" y="173"/>
                    <a:pt x="8" y="173"/>
                  </a:cubicBezTo>
                  <a:close/>
                  <a:moveTo>
                    <a:pt x="8" y="202"/>
                  </a:moveTo>
                  <a:cubicBezTo>
                    <a:pt x="9" y="202"/>
                    <a:pt x="9" y="201"/>
                    <a:pt x="11" y="201"/>
                  </a:cubicBezTo>
                  <a:cubicBezTo>
                    <a:pt x="11" y="203"/>
                    <a:pt x="11" y="203"/>
                    <a:pt x="11" y="203"/>
                  </a:cubicBezTo>
                  <a:cubicBezTo>
                    <a:pt x="9" y="203"/>
                    <a:pt x="9" y="202"/>
                    <a:pt x="8" y="202"/>
                  </a:cubicBezTo>
                  <a:close/>
                  <a:moveTo>
                    <a:pt x="192" y="185"/>
                  </a:moveTo>
                  <a:cubicBezTo>
                    <a:pt x="192" y="202"/>
                    <a:pt x="177" y="217"/>
                    <a:pt x="160" y="217"/>
                  </a:cubicBezTo>
                  <a:cubicBezTo>
                    <a:pt x="19" y="217"/>
                    <a:pt x="19" y="217"/>
                    <a:pt x="19" y="217"/>
                  </a:cubicBezTo>
                  <a:cubicBezTo>
                    <a:pt x="19" y="201"/>
                    <a:pt x="19" y="201"/>
                    <a:pt x="19" y="201"/>
                  </a:cubicBezTo>
                  <a:cubicBezTo>
                    <a:pt x="20" y="201"/>
                    <a:pt x="20" y="202"/>
                    <a:pt x="21" y="202"/>
                  </a:cubicBezTo>
                  <a:cubicBezTo>
                    <a:pt x="21" y="203"/>
                    <a:pt x="22" y="203"/>
                    <a:pt x="21" y="205"/>
                  </a:cubicBezTo>
                  <a:cubicBezTo>
                    <a:pt x="29" y="207"/>
                    <a:pt x="29" y="207"/>
                    <a:pt x="29" y="207"/>
                  </a:cubicBezTo>
                  <a:cubicBezTo>
                    <a:pt x="30" y="203"/>
                    <a:pt x="29" y="200"/>
                    <a:pt x="27" y="198"/>
                  </a:cubicBezTo>
                  <a:cubicBezTo>
                    <a:pt x="26" y="195"/>
                    <a:pt x="22" y="193"/>
                    <a:pt x="19" y="193"/>
                  </a:cubicBezTo>
                  <a:cubicBezTo>
                    <a:pt x="19" y="172"/>
                    <a:pt x="19" y="172"/>
                    <a:pt x="19" y="172"/>
                  </a:cubicBezTo>
                  <a:cubicBezTo>
                    <a:pt x="20" y="172"/>
                    <a:pt x="20" y="172"/>
                    <a:pt x="21" y="173"/>
                  </a:cubicBezTo>
                  <a:cubicBezTo>
                    <a:pt x="21" y="173"/>
                    <a:pt x="22" y="174"/>
                    <a:pt x="21" y="175"/>
                  </a:cubicBezTo>
                  <a:cubicBezTo>
                    <a:pt x="29" y="178"/>
                    <a:pt x="29" y="178"/>
                    <a:pt x="29" y="178"/>
                  </a:cubicBezTo>
                  <a:cubicBezTo>
                    <a:pt x="30" y="173"/>
                    <a:pt x="29" y="170"/>
                    <a:pt x="27" y="168"/>
                  </a:cubicBezTo>
                  <a:cubicBezTo>
                    <a:pt x="26" y="166"/>
                    <a:pt x="22" y="164"/>
                    <a:pt x="19" y="163"/>
                  </a:cubicBezTo>
                  <a:cubicBezTo>
                    <a:pt x="19" y="142"/>
                    <a:pt x="19" y="142"/>
                    <a:pt x="19" y="142"/>
                  </a:cubicBezTo>
                  <a:cubicBezTo>
                    <a:pt x="20" y="143"/>
                    <a:pt x="20" y="143"/>
                    <a:pt x="21" y="144"/>
                  </a:cubicBezTo>
                  <a:cubicBezTo>
                    <a:pt x="21" y="144"/>
                    <a:pt x="22" y="145"/>
                    <a:pt x="21" y="146"/>
                  </a:cubicBezTo>
                  <a:cubicBezTo>
                    <a:pt x="29" y="148"/>
                    <a:pt x="29" y="148"/>
                    <a:pt x="29" y="148"/>
                  </a:cubicBezTo>
                  <a:cubicBezTo>
                    <a:pt x="30" y="144"/>
                    <a:pt x="29" y="141"/>
                    <a:pt x="27" y="139"/>
                  </a:cubicBezTo>
                  <a:cubicBezTo>
                    <a:pt x="26" y="136"/>
                    <a:pt x="22" y="135"/>
                    <a:pt x="19" y="134"/>
                  </a:cubicBezTo>
                  <a:cubicBezTo>
                    <a:pt x="19" y="113"/>
                    <a:pt x="19" y="113"/>
                    <a:pt x="19" y="113"/>
                  </a:cubicBezTo>
                  <a:cubicBezTo>
                    <a:pt x="20" y="113"/>
                    <a:pt x="20" y="114"/>
                    <a:pt x="21" y="114"/>
                  </a:cubicBezTo>
                  <a:cubicBezTo>
                    <a:pt x="21" y="115"/>
                    <a:pt x="22" y="115"/>
                    <a:pt x="21" y="117"/>
                  </a:cubicBezTo>
                  <a:cubicBezTo>
                    <a:pt x="29" y="119"/>
                    <a:pt x="29" y="119"/>
                    <a:pt x="29" y="119"/>
                  </a:cubicBezTo>
                  <a:cubicBezTo>
                    <a:pt x="30" y="115"/>
                    <a:pt x="29" y="111"/>
                    <a:pt x="27" y="110"/>
                  </a:cubicBezTo>
                  <a:cubicBezTo>
                    <a:pt x="26" y="107"/>
                    <a:pt x="22" y="105"/>
                    <a:pt x="19" y="105"/>
                  </a:cubicBezTo>
                  <a:cubicBezTo>
                    <a:pt x="19" y="83"/>
                    <a:pt x="19" y="83"/>
                    <a:pt x="19" y="83"/>
                  </a:cubicBezTo>
                  <a:cubicBezTo>
                    <a:pt x="20" y="84"/>
                    <a:pt x="20" y="84"/>
                    <a:pt x="21" y="85"/>
                  </a:cubicBezTo>
                  <a:cubicBezTo>
                    <a:pt x="21" y="85"/>
                    <a:pt x="22" y="86"/>
                    <a:pt x="21" y="87"/>
                  </a:cubicBezTo>
                  <a:cubicBezTo>
                    <a:pt x="29" y="90"/>
                    <a:pt x="29" y="90"/>
                    <a:pt x="29" y="90"/>
                  </a:cubicBezTo>
                  <a:cubicBezTo>
                    <a:pt x="30" y="85"/>
                    <a:pt x="29" y="82"/>
                    <a:pt x="27" y="80"/>
                  </a:cubicBezTo>
                  <a:cubicBezTo>
                    <a:pt x="26" y="78"/>
                    <a:pt x="22" y="76"/>
                    <a:pt x="19" y="75"/>
                  </a:cubicBezTo>
                  <a:cubicBezTo>
                    <a:pt x="19" y="54"/>
                    <a:pt x="19" y="54"/>
                    <a:pt x="19" y="54"/>
                  </a:cubicBezTo>
                  <a:cubicBezTo>
                    <a:pt x="20" y="54"/>
                    <a:pt x="20" y="55"/>
                    <a:pt x="21" y="56"/>
                  </a:cubicBezTo>
                  <a:cubicBezTo>
                    <a:pt x="21" y="56"/>
                    <a:pt x="22" y="56"/>
                    <a:pt x="21" y="58"/>
                  </a:cubicBezTo>
                  <a:cubicBezTo>
                    <a:pt x="29" y="60"/>
                    <a:pt x="29" y="60"/>
                    <a:pt x="29" y="60"/>
                  </a:cubicBezTo>
                  <a:cubicBezTo>
                    <a:pt x="30" y="56"/>
                    <a:pt x="29" y="53"/>
                    <a:pt x="27" y="51"/>
                  </a:cubicBezTo>
                  <a:cubicBezTo>
                    <a:pt x="26" y="48"/>
                    <a:pt x="22" y="47"/>
                    <a:pt x="19" y="46"/>
                  </a:cubicBezTo>
                  <a:cubicBezTo>
                    <a:pt x="19" y="25"/>
                    <a:pt x="19" y="25"/>
                    <a:pt x="19" y="25"/>
                  </a:cubicBezTo>
                  <a:cubicBezTo>
                    <a:pt x="20" y="25"/>
                    <a:pt x="20" y="26"/>
                    <a:pt x="21" y="26"/>
                  </a:cubicBezTo>
                  <a:cubicBezTo>
                    <a:pt x="21" y="26"/>
                    <a:pt x="22" y="27"/>
                    <a:pt x="21" y="29"/>
                  </a:cubicBezTo>
                  <a:cubicBezTo>
                    <a:pt x="29" y="31"/>
                    <a:pt x="29" y="31"/>
                    <a:pt x="29" y="31"/>
                  </a:cubicBezTo>
                  <a:cubicBezTo>
                    <a:pt x="30" y="27"/>
                    <a:pt x="29" y="23"/>
                    <a:pt x="27" y="22"/>
                  </a:cubicBezTo>
                  <a:cubicBezTo>
                    <a:pt x="26" y="19"/>
                    <a:pt x="22" y="17"/>
                    <a:pt x="19" y="16"/>
                  </a:cubicBezTo>
                  <a:cubicBezTo>
                    <a:pt x="19" y="8"/>
                    <a:pt x="19" y="8"/>
                    <a:pt x="19" y="8"/>
                  </a:cubicBezTo>
                  <a:cubicBezTo>
                    <a:pt x="160" y="8"/>
                    <a:pt x="160" y="8"/>
                    <a:pt x="160" y="8"/>
                  </a:cubicBezTo>
                  <a:cubicBezTo>
                    <a:pt x="177" y="8"/>
                    <a:pt x="192" y="22"/>
                    <a:pt x="192" y="40"/>
                  </a:cubicBezTo>
                  <a:lnTo>
                    <a:pt x="192"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Teal Tile"/>
          <p:cNvGrpSpPr/>
          <p:nvPr userDrawn="1"/>
        </p:nvGrpSpPr>
        <p:grpSpPr>
          <a:xfrm>
            <a:off x="1016509" y="4682828"/>
            <a:ext cx="1325880" cy="1325880"/>
            <a:chOff x="1020317" y="4686638"/>
            <a:chExt cx="1325880" cy="1325880"/>
          </a:xfrm>
        </p:grpSpPr>
        <p:sp>
          <p:nvSpPr>
            <p:cNvPr id="38" name="Rectangle 37"/>
            <p:cNvSpPr/>
            <p:nvPr/>
          </p:nvSpPr>
          <p:spPr bwMode="auto">
            <a:xfrm>
              <a:off x="1020317" y="4686638"/>
              <a:ext cx="1325880" cy="132588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9" name="Freeform 13"/>
            <p:cNvSpPr>
              <a:spLocks noEditPoints="1"/>
            </p:cNvSpPr>
            <p:nvPr/>
          </p:nvSpPr>
          <p:spPr bwMode="auto">
            <a:xfrm>
              <a:off x="1455948" y="4930478"/>
              <a:ext cx="454618" cy="838200"/>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 name="Green Tile"/>
          <p:cNvGrpSpPr/>
          <p:nvPr userDrawn="1"/>
        </p:nvGrpSpPr>
        <p:grpSpPr>
          <a:xfrm>
            <a:off x="2514071" y="4682828"/>
            <a:ext cx="1325880" cy="1325880"/>
            <a:chOff x="2514069" y="4682828"/>
            <a:chExt cx="1325880" cy="1325880"/>
          </a:xfrm>
        </p:grpSpPr>
        <p:sp>
          <p:nvSpPr>
            <p:cNvPr id="41" name="Rectangle 40"/>
            <p:cNvSpPr/>
            <p:nvPr/>
          </p:nvSpPr>
          <p:spPr bwMode="auto">
            <a:xfrm>
              <a:off x="2514069" y="4682828"/>
              <a:ext cx="1325880" cy="1325880"/>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46" name="Freeform 73"/>
            <p:cNvSpPr>
              <a:spLocks noEditPoints="1"/>
            </p:cNvSpPr>
            <p:nvPr userDrawn="1"/>
          </p:nvSpPr>
          <p:spPr bwMode="auto">
            <a:xfrm>
              <a:off x="2757463" y="5062311"/>
              <a:ext cx="839092" cy="702557"/>
            </a:xfrm>
            <a:custGeom>
              <a:avLst/>
              <a:gdLst>
                <a:gd name="T0" fmla="*/ 339 w 411"/>
                <a:gd name="T1" fmla="*/ 344 h 344"/>
                <a:gd name="T2" fmla="*/ 334 w 411"/>
                <a:gd name="T3" fmla="*/ 342 h 344"/>
                <a:gd name="T4" fmla="*/ 270 w 411"/>
                <a:gd name="T5" fmla="*/ 277 h 344"/>
                <a:gd name="T6" fmla="*/ 74 w 411"/>
                <a:gd name="T7" fmla="*/ 277 h 344"/>
                <a:gd name="T8" fmla="*/ 0 w 411"/>
                <a:gd name="T9" fmla="*/ 203 h 344"/>
                <a:gd name="T10" fmla="*/ 0 w 411"/>
                <a:gd name="T11" fmla="*/ 74 h 344"/>
                <a:gd name="T12" fmla="*/ 74 w 411"/>
                <a:gd name="T13" fmla="*/ 0 h 344"/>
                <a:gd name="T14" fmla="*/ 338 w 411"/>
                <a:gd name="T15" fmla="*/ 0 h 344"/>
                <a:gd name="T16" fmla="*/ 411 w 411"/>
                <a:gd name="T17" fmla="*/ 74 h 344"/>
                <a:gd name="T18" fmla="*/ 411 w 411"/>
                <a:gd name="T19" fmla="*/ 203 h 344"/>
                <a:gd name="T20" fmla="*/ 347 w 411"/>
                <a:gd name="T21" fmla="*/ 277 h 344"/>
                <a:gd name="T22" fmla="*/ 347 w 411"/>
                <a:gd name="T23" fmla="*/ 337 h 344"/>
                <a:gd name="T24" fmla="*/ 342 w 411"/>
                <a:gd name="T25" fmla="*/ 344 h 344"/>
                <a:gd name="T26" fmla="*/ 339 w 411"/>
                <a:gd name="T27" fmla="*/ 344 h 344"/>
                <a:gd name="T28" fmla="*/ 74 w 411"/>
                <a:gd name="T29" fmla="*/ 15 h 344"/>
                <a:gd name="T30" fmla="*/ 14 w 411"/>
                <a:gd name="T31" fmla="*/ 74 h 344"/>
                <a:gd name="T32" fmla="*/ 14 w 411"/>
                <a:gd name="T33" fmla="*/ 203 h 344"/>
                <a:gd name="T34" fmla="*/ 74 w 411"/>
                <a:gd name="T35" fmla="*/ 262 h 344"/>
                <a:gd name="T36" fmla="*/ 273 w 411"/>
                <a:gd name="T37" fmla="*/ 262 h 344"/>
                <a:gd name="T38" fmla="*/ 278 w 411"/>
                <a:gd name="T39" fmla="*/ 264 h 344"/>
                <a:gd name="T40" fmla="*/ 332 w 411"/>
                <a:gd name="T41" fmla="*/ 319 h 344"/>
                <a:gd name="T42" fmla="*/ 332 w 411"/>
                <a:gd name="T43" fmla="*/ 270 h 344"/>
                <a:gd name="T44" fmla="*/ 339 w 411"/>
                <a:gd name="T45" fmla="*/ 262 h 344"/>
                <a:gd name="T46" fmla="*/ 397 w 411"/>
                <a:gd name="T47" fmla="*/ 203 h 344"/>
                <a:gd name="T48" fmla="*/ 397 w 411"/>
                <a:gd name="T49" fmla="*/ 74 h 344"/>
                <a:gd name="T50" fmla="*/ 338 w 411"/>
                <a:gd name="T51" fmla="*/ 15 h 344"/>
                <a:gd name="T52" fmla="*/ 74 w 411"/>
                <a:gd name="T53" fmla="*/ 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1" h="344">
                  <a:moveTo>
                    <a:pt x="339" y="344"/>
                  </a:moveTo>
                  <a:cubicBezTo>
                    <a:pt x="337" y="344"/>
                    <a:pt x="336" y="343"/>
                    <a:pt x="334" y="342"/>
                  </a:cubicBezTo>
                  <a:cubicBezTo>
                    <a:pt x="270" y="277"/>
                    <a:pt x="270" y="277"/>
                    <a:pt x="270" y="277"/>
                  </a:cubicBezTo>
                  <a:cubicBezTo>
                    <a:pt x="74" y="277"/>
                    <a:pt x="74" y="277"/>
                    <a:pt x="74" y="277"/>
                  </a:cubicBezTo>
                  <a:cubicBezTo>
                    <a:pt x="33" y="277"/>
                    <a:pt x="0" y="244"/>
                    <a:pt x="0" y="203"/>
                  </a:cubicBezTo>
                  <a:cubicBezTo>
                    <a:pt x="0" y="74"/>
                    <a:pt x="0" y="74"/>
                    <a:pt x="0" y="74"/>
                  </a:cubicBezTo>
                  <a:cubicBezTo>
                    <a:pt x="0" y="33"/>
                    <a:pt x="33" y="0"/>
                    <a:pt x="74" y="0"/>
                  </a:cubicBezTo>
                  <a:cubicBezTo>
                    <a:pt x="338" y="0"/>
                    <a:pt x="338" y="0"/>
                    <a:pt x="338" y="0"/>
                  </a:cubicBezTo>
                  <a:cubicBezTo>
                    <a:pt x="378" y="0"/>
                    <a:pt x="411" y="33"/>
                    <a:pt x="411" y="74"/>
                  </a:cubicBezTo>
                  <a:cubicBezTo>
                    <a:pt x="411" y="203"/>
                    <a:pt x="411" y="203"/>
                    <a:pt x="411" y="203"/>
                  </a:cubicBezTo>
                  <a:cubicBezTo>
                    <a:pt x="411" y="242"/>
                    <a:pt x="384" y="273"/>
                    <a:pt x="347" y="277"/>
                  </a:cubicBezTo>
                  <a:cubicBezTo>
                    <a:pt x="347" y="337"/>
                    <a:pt x="347" y="337"/>
                    <a:pt x="347" y="337"/>
                  </a:cubicBezTo>
                  <a:cubicBezTo>
                    <a:pt x="347" y="340"/>
                    <a:pt x="345" y="342"/>
                    <a:pt x="342" y="344"/>
                  </a:cubicBezTo>
                  <a:cubicBezTo>
                    <a:pt x="341" y="344"/>
                    <a:pt x="340" y="344"/>
                    <a:pt x="339" y="344"/>
                  </a:cubicBezTo>
                  <a:close/>
                  <a:moveTo>
                    <a:pt x="74" y="15"/>
                  </a:moveTo>
                  <a:cubicBezTo>
                    <a:pt x="41" y="15"/>
                    <a:pt x="14" y="41"/>
                    <a:pt x="14" y="74"/>
                  </a:cubicBezTo>
                  <a:cubicBezTo>
                    <a:pt x="14" y="203"/>
                    <a:pt x="14" y="203"/>
                    <a:pt x="14" y="203"/>
                  </a:cubicBezTo>
                  <a:cubicBezTo>
                    <a:pt x="14" y="236"/>
                    <a:pt x="41" y="262"/>
                    <a:pt x="74" y="262"/>
                  </a:cubicBezTo>
                  <a:cubicBezTo>
                    <a:pt x="273" y="262"/>
                    <a:pt x="273" y="262"/>
                    <a:pt x="273" y="262"/>
                  </a:cubicBezTo>
                  <a:cubicBezTo>
                    <a:pt x="275" y="262"/>
                    <a:pt x="277" y="263"/>
                    <a:pt x="278" y="264"/>
                  </a:cubicBezTo>
                  <a:cubicBezTo>
                    <a:pt x="332" y="319"/>
                    <a:pt x="332" y="319"/>
                    <a:pt x="332" y="319"/>
                  </a:cubicBezTo>
                  <a:cubicBezTo>
                    <a:pt x="332" y="270"/>
                    <a:pt x="332" y="270"/>
                    <a:pt x="332" y="270"/>
                  </a:cubicBezTo>
                  <a:cubicBezTo>
                    <a:pt x="332" y="266"/>
                    <a:pt x="335" y="262"/>
                    <a:pt x="339" y="262"/>
                  </a:cubicBezTo>
                  <a:cubicBezTo>
                    <a:pt x="371" y="262"/>
                    <a:pt x="397" y="236"/>
                    <a:pt x="397" y="203"/>
                  </a:cubicBezTo>
                  <a:cubicBezTo>
                    <a:pt x="397" y="74"/>
                    <a:pt x="397" y="74"/>
                    <a:pt x="397" y="74"/>
                  </a:cubicBezTo>
                  <a:cubicBezTo>
                    <a:pt x="397" y="41"/>
                    <a:pt x="370" y="15"/>
                    <a:pt x="338" y="15"/>
                  </a:cubicBezTo>
                  <a:lnTo>
                    <a:pt x="74"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 useBgFill="1">
        <p:nvSpPr>
          <p:cNvPr id="43" name="Top Mask"/>
          <p:cNvSpPr/>
          <p:nvPr userDrawn="1"/>
        </p:nvSpPr>
        <p:spPr bwMode="auto">
          <a:xfrm>
            <a:off x="0" y="1"/>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44" name="Right Mask"/>
          <p:cNvSpPr/>
          <p:nvPr userDrawn="1"/>
        </p:nvSpPr>
        <p:spPr bwMode="auto">
          <a:xfrm>
            <a:off x="11172827" y="1630806"/>
            <a:ext cx="1015999"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81452" y="3231975"/>
            <a:ext cx="6718301" cy="1232464"/>
          </a:xfrm>
        </p:spPr>
        <p:txBody>
          <a:bodyPr anchor="ctr">
            <a:noAutofit/>
          </a:bodyPr>
          <a:lstStyle>
            <a:lvl1pPr algn="l" defTabSz="914287"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181454" y="5029203"/>
            <a:ext cx="6870702" cy="463255"/>
          </a:xfrm>
        </p:spPr>
        <p:txBody>
          <a:bodyPr>
            <a:noAutofit/>
          </a:bodyPr>
          <a:lstStyle>
            <a:lvl1pPr marL="0" indent="0" algn="l" defTabSz="914287"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44" indent="0" algn="ctr">
              <a:buNone/>
              <a:defRPr>
                <a:solidFill>
                  <a:schemeClr val="tx1">
                    <a:tint val="75000"/>
                  </a:schemeClr>
                </a:solidFill>
              </a:defRPr>
            </a:lvl2pPr>
            <a:lvl3pPr marL="914287"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7" indent="0" algn="ctr">
              <a:buNone/>
              <a:defRPr>
                <a:solidFill>
                  <a:schemeClr val="tx1">
                    <a:tint val="75000"/>
                  </a:schemeClr>
                </a:solidFill>
              </a:defRPr>
            </a:lvl6pPr>
            <a:lvl7pPr marL="2742861" indent="0" algn="ctr">
              <a:buNone/>
              <a:defRPr>
                <a:solidFill>
                  <a:schemeClr val="tx1">
                    <a:tint val="75000"/>
                  </a:schemeClr>
                </a:solidFill>
              </a:defRPr>
            </a:lvl7pPr>
            <a:lvl8pPr marL="3200005" indent="0" algn="ctr">
              <a:buNone/>
              <a:defRPr>
                <a:solidFill>
                  <a:schemeClr val="tx1">
                    <a:tint val="75000"/>
                  </a:schemeClr>
                </a:solidFill>
              </a:defRPr>
            </a:lvl8pPr>
            <a:lvl9pPr marL="3657148" indent="0" algn="ctr">
              <a:buNone/>
              <a:defRPr>
                <a:solidFill>
                  <a:schemeClr val="tx1">
                    <a:tint val="75000"/>
                  </a:schemeClr>
                </a:solidFill>
              </a:defRPr>
            </a:lvl9pPr>
          </a:lstStyle>
          <a:p>
            <a:r>
              <a:rPr lang="en-US" smtClean="0"/>
              <a:t>Click to edit Master subtitle style</a:t>
            </a:r>
            <a:endParaRPr lang="en-US" dirty="0"/>
          </a:p>
        </p:txBody>
      </p:sp>
      <p:sp useBgFill="1">
        <p:nvSpPr>
          <p:cNvPr id="45" name="Bottom Mask"/>
          <p:cNvSpPr/>
          <p:nvPr userDrawn="1"/>
        </p:nvSpPr>
        <p:spPr bwMode="auto">
          <a:xfrm>
            <a:off x="2" y="6010276"/>
            <a:ext cx="12188826"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Content Placeholder 5"/>
          <p:cNvSpPr>
            <a:spLocks noGrp="1"/>
          </p:cNvSpPr>
          <p:nvPr>
            <p:ph sz="quarter" idx="10" hasCustomPrompt="1"/>
          </p:nvPr>
        </p:nvSpPr>
        <p:spPr>
          <a:xfrm>
            <a:off x="518192" y="228603"/>
            <a:ext cx="1485898" cy="263149"/>
          </a:xfrm>
        </p:spPr>
        <p:txBody>
          <a:bodyPr/>
          <a:lstStyle>
            <a:lvl1pPr marL="0" indent="0">
              <a:buNone/>
              <a:defRPr sz="1900" baseline="0"/>
            </a:lvl1pPr>
          </a:lstStyle>
          <a:p>
            <a:pPr lvl="0"/>
            <a:r>
              <a:rPr lang="en-US" dirty="0" smtClean="0"/>
              <a:t>Session Code</a:t>
            </a:r>
            <a:endParaRPr lang="en-US" dirty="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2"/>
            <a:ext cx="5486400" cy="1764585"/>
          </a:xfrm>
        </p:spPr>
        <p:txBody>
          <a:bodyPr/>
          <a:lstStyle>
            <a:lvl1pPr marL="339947" indent="-339947">
              <a:lnSpc>
                <a:spcPct val="90000"/>
              </a:lnSpc>
              <a:defRPr sz="2800"/>
            </a:lvl1pPr>
            <a:lvl2pPr marL="673282" indent="-325398">
              <a:lnSpc>
                <a:spcPct val="90000"/>
              </a:lnSpc>
              <a:defRPr sz="2400"/>
            </a:lvl2pPr>
            <a:lvl3pPr marL="953705" indent="-288360">
              <a:lnSpc>
                <a:spcPct val="90000"/>
              </a:lnSpc>
              <a:defRPr sz="2000"/>
            </a:lvl3pPr>
            <a:lvl4pPr marL="1227514" indent="-273809">
              <a:lnSpc>
                <a:spcPct val="90000"/>
              </a:lnSpc>
              <a:defRPr sz="1900"/>
            </a:lvl4pPr>
            <a:lvl5pPr marL="1515876" indent="-280423">
              <a:lnSpc>
                <a:spcPct val="90000"/>
              </a:lnSpc>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2"/>
            <a:ext cx="5486400" cy="1764585"/>
          </a:xfrm>
        </p:spPr>
        <p:txBody>
          <a:bodyPr/>
          <a:lstStyle>
            <a:lvl1pPr marL="347884" indent="-347884">
              <a:lnSpc>
                <a:spcPct val="90000"/>
              </a:lnSpc>
              <a:defRPr sz="2800"/>
            </a:lvl1pPr>
            <a:lvl2pPr marL="673282" indent="-339947">
              <a:lnSpc>
                <a:spcPct val="90000"/>
              </a:lnSpc>
              <a:defRPr sz="2400"/>
            </a:lvl2pPr>
            <a:lvl3pPr marL="961642" indent="-302911">
              <a:lnSpc>
                <a:spcPct val="90000"/>
              </a:lnSpc>
              <a:defRPr sz="2000"/>
            </a:lvl3pPr>
            <a:lvl4pPr marL="1227514" indent="-265873">
              <a:lnSpc>
                <a:spcPct val="90000"/>
              </a:lnSpc>
              <a:defRPr sz="1900"/>
            </a:lvl4pPr>
            <a:lvl5pPr marL="1515876" indent="-273809">
              <a:lnSpc>
                <a:spcPct val="90000"/>
              </a:lnSpc>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06940"/>
            <a:ext cx="5486400" cy="350865"/>
          </a:xfrm>
        </p:spPr>
        <p:txBody>
          <a:bodyPr anchor="b"/>
          <a:lstStyle>
            <a:lvl1pPr marL="0" indent="0">
              <a:lnSpc>
                <a:spcPct val="90000"/>
              </a:lnSpc>
              <a:spcBef>
                <a:spcPts val="0"/>
              </a:spcBef>
              <a:buNone/>
              <a:defRPr sz="2500" b="1"/>
            </a:lvl1pPr>
            <a:lvl2pPr marL="457144" indent="0">
              <a:buNone/>
              <a:defRPr sz="2000" b="1"/>
            </a:lvl2pPr>
            <a:lvl3pPr marL="914287" indent="0">
              <a:buNone/>
              <a:defRPr sz="1900" b="1"/>
            </a:lvl3pPr>
            <a:lvl4pPr marL="1371431" indent="0">
              <a:buNone/>
              <a:defRPr sz="1600" b="1"/>
            </a:lvl4pPr>
            <a:lvl5pPr marL="1828575" indent="0">
              <a:buNone/>
              <a:defRPr sz="1600" b="1"/>
            </a:lvl5pPr>
            <a:lvl6pPr marL="2285717" indent="0">
              <a:buNone/>
              <a:defRPr sz="1600" b="1"/>
            </a:lvl6pPr>
            <a:lvl7pPr marL="2742861" indent="0">
              <a:buNone/>
              <a:defRPr sz="1600" b="1"/>
            </a:lvl7pPr>
            <a:lvl8pPr marL="3200005" indent="0">
              <a:buNone/>
              <a:defRPr sz="1600" b="1"/>
            </a:lvl8pPr>
            <a:lvl9pPr marL="365714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9" y="2133602"/>
            <a:ext cx="5484971" cy="1555297"/>
          </a:xfrm>
        </p:spPr>
        <p:txBody>
          <a:bodyPr/>
          <a:lstStyle>
            <a:lvl1pPr marL="281747" indent="-281747">
              <a:defRPr sz="2300"/>
            </a:lvl1pPr>
            <a:lvl2pPr marL="562171" indent="-265873">
              <a:defRPr sz="2000"/>
            </a:lvl2pPr>
            <a:lvl3pPr marL="813494" indent="-243387">
              <a:defRPr sz="1900"/>
            </a:lvl3pPr>
            <a:lvl4pPr marL="1050267" indent="-228837">
              <a:defRPr sz="1700"/>
            </a:lvl4pPr>
            <a:lvl5pPr marL="1279103" indent="-206351">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06940"/>
            <a:ext cx="5486400" cy="350865"/>
          </a:xfrm>
        </p:spPr>
        <p:txBody>
          <a:bodyPr anchor="b"/>
          <a:lstStyle>
            <a:lvl1pPr marL="0" indent="0">
              <a:lnSpc>
                <a:spcPct val="90000"/>
              </a:lnSpc>
              <a:spcBef>
                <a:spcPts val="0"/>
              </a:spcBef>
              <a:buNone/>
              <a:defRPr sz="2500" b="1"/>
            </a:lvl1pPr>
            <a:lvl2pPr marL="457144" indent="0">
              <a:buNone/>
              <a:defRPr sz="2000" b="1"/>
            </a:lvl2pPr>
            <a:lvl3pPr marL="914287" indent="0">
              <a:buNone/>
              <a:defRPr sz="1900" b="1"/>
            </a:lvl3pPr>
            <a:lvl4pPr marL="1371431" indent="0">
              <a:buNone/>
              <a:defRPr sz="1600" b="1"/>
            </a:lvl4pPr>
            <a:lvl5pPr marL="1828575" indent="0">
              <a:buNone/>
              <a:defRPr sz="1600" b="1"/>
            </a:lvl5pPr>
            <a:lvl6pPr marL="2285717" indent="0">
              <a:buNone/>
              <a:defRPr sz="1600" b="1"/>
            </a:lvl6pPr>
            <a:lvl7pPr marL="2742861" indent="0">
              <a:buNone/>
              <a:defRPr sz="1600" b="1"/>
            </a:lvl7pPr>
            <a:lvl8pPr marL="3200005" indent="0">
              <a:buNone/>
              <a:defRPr sz="1600" b="1"/>
            </a:lvl8pPr>
            <a:lvl9pPr marL="365714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1"/>
            <a:ext cx="5486400" cy="1578619"/>
          </a:xfrm>
        </p:spPr>
        <p:txBody>
          <a:bodyPr/>
          <a:lstStyle>
            <a:lvl1pPr marL="296296" indent="-296296">
              <a:defRPr sz="2300"/>
            </a:lvl1pPr>
            <a:lvl2pPr marL="570107" indent="-273809">
              <a:defRPr sz="2000"/>
            </a:lvl2pPr>
            <a:lvl3pPr marL="821430" indent="-244709">
              <a:defRPr sz="1900"/>
            </a:lvl3pPr>
            <a:lvl4pPr marL="1050267" indent="-236773">
              <a:defRPr sz="1700"/>
            </a:lvl4pPr>
            <a:lvl5pPr marL="1279103" indent="-220900">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MS_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72694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2"/>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2"/>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6"/>
            <a:ext cx="12188826" cy="619125"/>
          </a:xfrm>
          <a:solidFill>
            <a:srgbClr val="FFFF99"/>
          </a:solidFill>
        </p:spPr>
        <p:txBody>
          <a:bodyPr wrap="square" lIns="152381" tIns="76189" rIns="152381" bIns="76189" anchor="b" anchorCtr="0">
            <a:noAutofit/>
          </a:bodyPr>
          <a:lstStyle>
            <a:lvl1pPr algn="r">
              <a:buFont typeface="Arial" pitchFamily="34" charset="0"/>
              <a:buNone/>
              <a:defRPr spc="-51"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6"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itle Tile"/>
          <p:cNvSpPr/>
          <p:nvPr/>
        </p:nvSpPr>
        <p:spPr bwMode="auto">
          <a:xfrm>
            <a:off x="4010029" y="3187137"/>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4" tIns="45713" rIns="91424" bIns="45713"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26" name="Arrow Bar"/>
          <p:cNvSpPr/>
          <p:nvPr/>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4" tIns="45713" rIns="91424" bIns="45713"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useBgFill="1">
        <p:nvSpPr>
          <p:cNvPr id="27" name="Left Mask"/>
          <p:cNvSpPr/>
          <p:nvPr/>
        </p:nvSpPr>
        <p:spPr bwMode="auto">
          <a:xfrm>
            <a:off x="0"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28" name="Circle Arrow"/>
          <p:cNvSpPr>
            <a:spLocks noEditPoints="1"/>
          </p:cNvSpPr>
          <p:nvPr/>
        </p:nvSpPr>
        <p:spPr bwMode="auto">
          <a:xfrm rot="5400000">
            <a:off x="9948226" y="1873056"/>
            <a:ext cx="841375" cy="841376"/>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28" tIns="45715" rIns="91428" bIns="45715" numCol="1" anchor="t" anchorCtr="0" compatLnSpc="1">
            <a:prstTxWarp prst="textNoShape">
              <a:avLst/>
            </a:prstTxWarp>
          </a:bodyPr>
          <a:lstStyle/>
          <a:p>
            <a:pPr defTabSz="914249"/>
            <a:endParaRPr lang="en-US" sz="1900">
              <a:solidFill>
                <a:srgbClr val="FFFFFF"/>
              </a:solidFill>
            </a:endParaRPr>
          </a:p>
        </p:txBody>
      </p:sp>
      <p:sp>
        <p:nvSpPr>
          <p:cNvPr id="29" name="TechEd Tile"/>
          <p:cNvSpPr/>
          <p:nvPr/>
        </p:nvSpPr>
        <p:spPr bwMode="auto">
          <a:xfrm>
            <a:off x="1022072"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4" tIns="45713" rIns="91424" bIns="45713"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pic>
        <p:nvPicPr>
          <p:cNvPr id="30" name="TechEd Logo"/>
          <p:cNvPicPr>
            <a:picLocks noChangeAspect="1" noChangeArrowheads="1"/>
          </p:cNvPicPr>
          <p:nvPr/>
        </p:nvPicPr>
        <p:blipFill rotWithShape="1">
          <a:blip r:embed="rId3">
            <a:extLst>
              <a:ext uri="{28A0092B-C50C-407E-A947-70E740481C1C}">
                <a14:useLocalDpi xmlns:a14="http://schemas.microsoft.com/office/drawing/2010/main" val="0"/>
              </a:ext>
            </a:extLst>
          </a:blip>
          <a:srcRect r="8530"/>
          <a:stretch/>
        </p:blipFill>
        <p:spPr bwMode="auto">
          <a:xfrm>
            <a:off x="1401317" y="1742495"/>
            <a:ext cx="2067006" cy="104358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Fuschia Tile"/>
          <p:cNvGrpSpPr/>
          <p:nvPr/>
        </p:nvGrpSpPr>
        <p:grpSpPr>
          <a:xfrm>
            <a:off x="1016509" y="3185267"/>
            <a:ext cx="1325880" cy="1325880"/>
            <a:chOff x="1071620" y="3044261"/>
            <a:chExt cx="1325880" cy="1325880"/>
          </a:xfrm>
        </p:grpSpPr>
        <p:sp>
          <p:nvSpPr>
            <p:cNvPr id="32" name="Rectangle 31"/>
            <p:cNvSpPr/>
            <p:nvPr/>
          </p:nvSpPr>
          <p:spPr bwMode="auto">
            <a:xfrm>
              <a:off x="1071620" y="3044261"/>
              <a:ext cx="1325880" cy="1325880"/>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33" name="Freeform 13"/>
            <p:cNvSpPr>
              <a:spLocks noEditPoints="1"/>
            </p:cNvSpPr>
            <p:nvPr/>
          </p:nvSpPr>
          <p:spPr bwMode="auto">
            <a:xfrm>
              <a:off x="1316254" y="3284926"/>
              <a:ext cx="836612" cy="841375"/>
            </a:xfrm>
            <a:custGeom>
              <a:avLst/>
              <a:gdLst>
                <a:gd name="T0" fmla="*/ 183 w 223"/>
                <a:gd name="T1" fmla="*/ 108 h 224"/>
                <a:gd name="T2" fmla="*/ 154 w 223"/>
                <a:gd name="T3" fmla="*/ 120 h 224"/>
                <a:gd name="T4" fmla="*/ 135 w 223"/>
                <a:gd name="T5" fmla="*/ 101 h 224"/>
                <a:gd name="T6" fmla="*/ 154 w 223"/>
                <a:gd name="T7" fmla="*/ 59 h 224"/>
                <a:gd name="T8" fmla="*/ 96 w 223"/>
                <a:gd name="T9" fmla="*/ 0 h 224"/>
                <a:gd name="T10" fmla="*/ 37 w 223"/>
                <a:gd name="T11" fmla="*/ 59 h 224"/>
                <a:gd name="T12" fmla="*/ 64 w 223"/>
                <a:gd name="T13" fmla="*/ 107 h 224"/>
                <a:gd name="T14" fmla="*/ 52 w 223"/>
                <a:gd name="T15" fmla="*/ 145 h 224"/>
                <a:gd name="T16" fmla="*/ 41 w 223"/>
                <a:gd name="T17" fmla="*/ 143 h 224"/>
                <a:gd name="T18" fmla="*/ 0 w 223"/>
                <a:gd name="T19" fmla="*/ 183 h 224"/>
                <a:gd name="T20" fmla="*/ 41 w 223"/>
                <a:gd name="T21" fmla="*/ 224 h 224"/>
                <a:gd name="T22" fmla="*/ 81 w 223"/>
                <a:gd name="T23" fmla="*/ 183 h 224"/>
                <a:gd name="T24" fmla="*/ 60 w 223"/>
                <a:gd name="T25" fmla="*/ 148 h 224"/>
                <a:gd name="T26" fmla="*/ 71 w 223"/>
                <a:gd name="T27" fmla="*/ 111 h 224"/>
                <a:gd name="T28" fmla="*/ 96 w 223"/>
                <a:gd name="T29" fmla="*/ 117 h 224"/>
                <a:gd name="T30" fmla="*/ 129 w 223"/>
                <a:gd name="T31" fmla="*/ 106 h 224"/>
                <a:gd name="T32" fmla="*/ 149 w 223"/>
                <a:gd name="T33" fmla="*/ 126 h 224"/>
                <a:gd name="T34" fmla="*/ 143 w 223"/>
                <a:gd name="T35" fmla="*/ 148 h 224"/>
                <a:gd name="T36" fmla="*/ 183 w 223"/>
                <a:gd name="T37" fmla="*/ 189 h 224"/>
                <a:gd name="T38" fmla="*/ 223 w 223"/>
                <a:gd name="T39" fmla="*/ 148 h 224"/>
                <a:gd name="T40" fmla="*/ 183 w 223"/>
                <a:gd name="T41" fmla="*/ 108 h 224"/>
                <a:gd name="T42" fmla="*/ 73 w 223"/>
                <a:gd name="T43" fmla="*/ 183 h 224"/>
                <a:gd name="T44" fmla="*/ 41 w 223"/>
                <a:gd name="T45" fmla="*/ 216 h 224"/>
                <a:gd name="T46" fmla="*/ 8 w 223"/>
                <a:gd name="T47" fmla="*/ 183 h 224"/>
                <a:gd name="T48" fmla="*/ 41 w 223"/>
                <a:gd name="T49" fmla="*/ 151 h 224"/>
                <a:gd name="T50" fmla="*/ 73 w 223"/>
                <a:gd name="T51" fmla="*/ 183 h 224"/>
                <a:gd name="T52" fmla="*/ 45 w 223"/>
                <a:gd name="T53" fmla="*/ 59 h 224"/>
                <a:gd name="T54" fmla="*/ 96 w 223"/>
                <a:gd name="T55" fmla="*/ 8 h 224"/>
                <a:gd name="T56" fmla="*/ 146 w 223"/>
                <a:gd name="T57" fmla="*/ 59 h 224"/>
                <a:gd name="T58" fmla="*/ 96 w 223"/>
                <a:gd name="T59" fmla="*/ 109 h 224"/>
                <a:gd name="T60" fmla="*/ 45 w 223"/>
                <a:gd name="T61" fmla="*/ 59 h 224"/>
                <a:gd name="T62" fmla="*/ 183 w 223"/>
                <a:gd name="T63" fmla="*/ 181 h 224"/>
                <a:gd name="T64" fmla="*/ 151 w 223"/>
                <a:gd name="T65" fmla="*/ 148 h 224"/>
                <a:gd name="T66" fmla="*/ 183 w 223"/>
                <a:gd name="T67" fmla="*/ 116 h 224"/>
                <a:gd name="T68" fmla="*/ 215 w 223"/>
                <a:gd name="T69" fmla="*/ 148 h 224"/>
                <a:gd name="T70" fmla="*/ 183 w 223"/>
                <a:gd name="T71" fmla="*/ 1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9"/>
              <a:endParaRPr lang="en-US" sz="1900">
                <a:solidFill>
                  <a:srgbClr val="FFFFFF"/>
                </a:solidFill>
              </a:endParaRPr>
            </a:p>
          </p:txBody>
        </p:sp>
      </p:grpSp>
      <p:grpSp>
        <p:nvGrpSpPr>
          <p:cNvPr id="34" name="Orange Tile"/>
          <p:cNvGrpSpPr/>
          <p:nvPr/>
        </p:nvGrpSpPr>
        <p:grpSpPr>
          <a:xfrm>
            <a:off x="2514071" y="3185267"/>
            <a:ext cx="1325880" cy="1325880"/>
            <a:chOff x="2487267" y="3044261"/>
            <a:chExt cx="1325880" cy="1325880"/>
          </a:xfrm>
        </p:grpSpPr>
        <p:sp>
          <p:nvSpPr>
            <p:cNvPr id="35" name="Rectangle 34"/>
            <p:cNvSpPr/>
            <p:nvPr/>
          </p:nvSpPr>
          <p:spPr bwMode="auto">
            <a:xfrm>
              <a:off x="2487267" y="3044261"/>
              <a:ext cx="1325880" cy="1325880"/>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36" name="Freeform 30"/>
            <p:cNvSpPr>
              <a:spLocks noEditPoints="1"/>
            </p:cNvSpPr>
            <p:nvPr/>
          </p:nvSpPr>
          <p:spPr bwMode="auto">
            <a:xfrm>
              <a:off x="2774763" y="3284926"/>
              <a:ext cx="750888" cy="844550"/>
            </a:xfrm>
            <a:custGeom>
              <a:avLst/>
              <a:gdLst>
                <a:gd name="T0" fmla="*/ 15 w 200"/>
                <a:gd name="T1" fmla="*/ 0 h 225"/>
                <a:gd name="T2" fmla="*/ 11 w 200"/>
                <a:gd name="T3" fmla="*/ 17 h 225"/>
                <a:gd name="T4" fmla="*/ 11 w 200"/>
                <a:gd name="T5" fmla="*/ 35 h 225"/>
                <a:gd name="T6" fmla="*/ 0 w 200"/>
                <a:gd name="T7" fmla="*/ 55 h 225"/>
                <a:gd name="T8" fmla="*/ 11 w 200"/>
                <a:gd name="T9" fmla="*/ 75 h 225"/>
                <a:gd name="T10" fmla="*/ 11 w 200"/>
                <a:gd name="T11" fmla="*/ 94 h 225"/>
                <a:gd name="T12" fmla="*/ 0 w 200"/>
                <a:gd name="T13" fmla="*/ 114 h 225"/>
                <a:gd name="T14" fmla="*/ 11 w 200"/>
                <a:gd name="T15" fmla="*/ 134 h 225"/>
                <a:gd name="T16" fmla="*/ 11 w 200"/>
                <a:gd name="T17" fmla="*/ 153 h 225"/>
                <a:gd name="T18" fmla="*/ 0 w 200"/>
                <a:gd name="T19" fmla="*/ 173 h 225"/>
                <a:gd name="T20" fmla="*/ 11 w 200"/>
                <a:gd name="T21" fmla="*/ 193 h 225"/>
                <a:gd name="T22" fmla="*/ 11 w 200"/>
                <a:gd name="T23" fmla="*/ 211 h 225"/>
                <a:gd name="T24" fmla="*/ 15 w 200"/>
                <a:gd name="T25" fmla="*/ 225 h 225"/>
                <a:gd name="T26" fmla="*/ 200 w 200"/>
                <a:gd name="T27" fmla="*/ 185 h 225"/>
                <a:gd name="T28" fmla="*/ 160 w 200"/>
                <a:gd name="T29" fmla="*/ 0 h 225"/>
                <a:gd name="T30" fmla="*/ 11 w 200"/>
                <a:gd name="T31" fmla="*/ 25 h 225"/>
                <a:gd name="T32" fmla="*/ 8 w 200"/>
                <a:gd name="T33" fmla="*/ 26 h 225"/>
                <a:gd name="T34" fmla="*/ 11 w 200"/>
                <a:gd name="T35" fmla="*/ 54 h 225"/>
                <a:gd name="T36" fmla="*/ 8 w 200"/>
                <a:gd name="T37" fmla="*/ 55 h 225"/>
                <a:gd name="T38" fmla="*/ 11 w 200"/>
                <a:gd name="T39" fmla="*/ 83 h 225"/>
                <a:gd name="T40" fmla="*/ 8 w 200"/>
                <a:gd name="T41" fmla="*/ 85 h 225"/>
                <a:gd name="T42" fmla="*/ 11 w 200"/>
                <a:gd name="T43" fmla="*/ 113 h 225"/>
                <a:gd name="T44" fmla="*/ 8 w 200"/>
                <a:gd name="T45" fmla="*/ 114 h 225"/>
                <a:gd name="T46" fmla="*/ 11 w 200"/>
                <a:gd name="T47" fmla="*/ 142 h 225"/>
                <a:gd name="T48" fmla="*/ 8 w 200"/>
                <a:gd name="T49" fmla="*/ 143 h 225"/>
                <a:gd name="T50" fmla="*/ 11 w 200"/>
                <a:gd name="T51" fmla="*/ 171 h 225"/>
                <a:gd name="T52" fmla="*/ 8 w 200"/>
                <a:gd name="T53" fmla="*/ 173 h 225"/>
                <a:gd name="T54" fmla="*/ 11 w 200"/>
                <a:gd name="T55" fmla="*/ 201 h 225"/>
                <a:gd name="T56" fmla="*/ 8 w 200"/>
                <a:gd name="T57" fmla="*/ 202 h 225"/>
                <a:gd name="T58" fmla="*/ 160 w 200"/>
                <a:gd name="T59" fmla="*/ 217 h 225"/>
                <a:gd name="T60" fmla="*/ 19 w 200"/>
                <a:gd name="T61" fmla="*/ 201 h 225"/>
                <a:gd name="T62" fmla="*/ 21 w 200"/>
                <a:gd name="T63" fmla="*/ 205 h 225"/>
                <a:gd name="T64" fmla="*/ 27 w 200"/>
                <a:gd name="T65" fmla="*/ 198 h 225"/>
                <a:gd name="T66" fmla="*/ 19 w 200"/>
                <a:gd name="T67" fmla="*/ 172 h 225"/>
                <a:gd name="T68" fmla="*/ 21 w 200"/>
                <a:gd name="T69" fmla="*/ 175 h 225"/>
                <a:gd name="T70" fmla="*/ 27 w 200"/>
                <a:gd name="T71" fmla="*/ 168 h 225"/>
                <a:gd name="T72" fmla="*/ 19 w 200"/>
                <a:gd name="T73" fmla="*/ 142 h 225"/>
                <a:gd name="T74" fmla="*/ 21 w 200"/>
                <a:gd name="T75" fmla="*/ 146 h 225"/>
                <a:gd name="T76" fmla="*/ 27 w 200"/>
                <a:gd name="T77" fmla="*/ 139 h 225"/>
                <a:gd name="T78" fmla="*/ 19 w 200"/>
                <a:gd name="T79" fmla="*/ 113 h 225"/>
                <a:gd name="T80" fmla="*/ 21 w 200"/>
                <a:gd name="T81" fmla="*/ 117 h 225"/>
                <a:gd name="T82" fmla="*/ 27 w 200"/>
                <a:gd name="T83" fmla="*/ 110 h 225"/>
                <a:gd name="T84" fmla="*/ 19 w 200"/>
                <a:gd name="T85" fmla="*/ 83 h 225"/>
                <a:gd name="T86" fmla="*/ 21 w 200"/>
                <a:gd name="T87" fmla="*/ 87 h 225"/>
                <a:gd name="T88" fmla="*/ 27 w 200"/>
                <a:gd name="T89" fmla="*/ 80 h 225"/>
                <a:gd name="T90" fmla="*/ 19 w 200"/>
                <a:gd name="T91" fmla="*/ 54 h 225"/>
                <a:gd name="T92" fmla="*/ 21 w 200"/>
                <a:gd name="T93" fmla="*/ 58 h 225"/>
                <a:gd name="T94" fmla="*/ 27 w 200"/>
                <a:gd name="T95" fmla="*/ 51 h 225"/>
                <a:gd name="T96" fmla="*/ 19 w 200"/>
                <a:gd name="T97" fmla="*/ 25 h 225"/>
                <a:gd name="T98" fmla="*/ 21 w 200"/>
                <a:gd name="T99" fmla="*/ 29 h 225"/>
                <a:gd name="T100" fmla="*/ 27 w 200"/>
                <a:gd name="T101" fmla="*/ 22 h 225"/>
                <a:gd name="T102" fmla="*/ 19 w 200"/>
                <a:gd name="T103" fmla="*/ 8 h 225"/>
                <a:gd name="T104" fmla="*/ 192 w 200"/>
                <a:gd name="T105" fmla="*/ 4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225">
                  <a:moveTo>
                    <a:pt x="160" y="0"/>
                  </a:moveTo>
                  <a:cubicBezTo>
                    <a:pt x="15" y="0"/>
                    <a:pt x="15" y="0"/>
                    <a:pt x="15" y="0"/>
                  </a:cubicBezTo>
                  <a:cubicBezTo>
                    <a:pt x="12" y="0"/>
                    <a:pt x="11" y="2"/>
                    <a:pt x="11" y="4"/>
                  </a:cubicBezTo>
                  <a:cubicBezTo>
                    <a:pt x="11" y="17"/>
                    <a:pt x="11" y="17"/>
                    <a:pt x="11" y="17"/>
                  </a:cubicBezTo>
                  <a:cubicBezTo>
                    <a:pt x="4" y="18"/>
                    <a:pt x="0" y="21"/>
                    <a:pt x="0" y="26"/>
                  </a:cubicBezTo>
                  <a:cubicBezTo>
                    <a:pt x="0" y="30"/>
                    <a:pt x="4" y="34"/>
                    <a:pt x="11" y="35"/>
                  </a:cubicBezTo>
                  <a:cubicBezTo>
                    <a:pt x="11" y="46"/>
                    <a:pt x="11" y="46"/>
                    <a:pt x="11" y="46"/>
                  </a:cubicBezTo>
                  <a:cubicBezTo>
                    <a:pt x="4" y="47"/>
                    <a:pt x="0" y="51"/>
                    <a:pt x="0" y="55"/>
                  </a:cubicBezTo>
                  <a:cubicBezTo>
                    <a:pt x="0" y="60"/>
                    <a:pt x="4" y="63"/>
                    <a:pt x="11" y="65"/>
                  </a:cubicBezTo>
                  <a:cubicBezTo>
                    <a:pt x="11" y="75"/>
                    <a:pt x="11" y="75"/>
                    <a:pt x="11" y="75"/>
                  </a:cubicBezTo>
                  <a:cubicBezTo>
                    <a:pt x="4" y="76"/>
                    <a:pt x="0" y="80"/>
                    <a:pt x="0" y="85"/>
                  </a:cubicBezTo>
                  <a:cubicBezTo>
                    <a:pt x="0" y="89"/>
                    <a:pt x="4" y="93"/>
                    <a:pt x="11" y="94"/>
                  </a:cubicBezTo>
                  <a:cubicBezTo>
                    <a:pt x="11" y="105"/>
                    <a:pt x="11" y="105"/>
                    <a:pt x="11" y="105"/>
                  </a:cubicBezTo>
                  <a:cubicBezTo>
                    <a:pt x="4" y="106"/>
                    <a:pt x="0" y="109"/>
                    <a:pt x="0" y="114"/>
                  </a:cubicBezTo>
                  <a:cubicBezTo>
                    <a:pt x="0" y="119"/>
                    <a:pt x="4" y="122"/>
                    <a:pt x="11" y="123"/>
                  </a:cubicBezTo>
                  <a:cubicBezTo>
                    <a:pt x="11" y="134"/>
                    <a:pt x="11" y="134"/>
                    <a:pt x="11" y="134"/>
                  </a:cubicBezTo>
                  <a:cubicBezTo>
                    <a:pt x="4" y="135"/>
                    <a:pt x="0" y="139"/>
                    <a:pt x="0" y="143"/>
                  </a:cubicBezTo>
                  <a:cubicBezTo>
                    <a:pt x="0" y="148"/>
                    <a:pt x="4" y="152"/>
                    <a:pt x="11" y="153"/>
                  </a:cubicBezTo>
                  <a:cubicBezTo>
                    <a:pt x="11" y="163"/>
                    <a:pt x="11" y="163"/>
                    <a:pt x="11" y="163"/>
                  </a:cubicBezTo>
                  <a:cubicBezTo>
                    <a:pt x="4" y="164"/>
                    <a:pt x="0" y="168"/>
                    <a:pt x="0" y="173"/>
                  </a:cubicBezTo>
                  <a:cubicBezTo>
                    <a:pt x="0" y="177"/>
                    <a:pt x="4" y="181"/>
                    <a:pt x="11" y="182"/>
                  </a:cubicBezTo>
                  <a:cubicBezTo>
                    <a:pt x="11" y="193"/>
                    <a:pt x="11" y="193"/>
                    <a:pt x="11" y="193"/>
                  </a:cubicBezTo>
                  <a:cubicBezTo>
                    <a:pt x="4" y="194"/>
                    <a:pt x="0" y="197"/>
                    <a:pt x="0" y="202"/>
                  </a:cubicBezTo>
                  <a:cubicBezTo>
                    <a:pt x="0" y="207"/>
                    <a:pt x="4" y="210"/>
                    <a:pt x="11" y="211"/>
                  </a:cubicBezTo>
                  <a:cubicBezTo>
                    <a:pt x="11" y="221"/>
                    <a:pt x="11" y="221"/>
                    <a:pt x="11" y="221"/>
                  </a:cubicBezTo>
                  <a:cubicBezTo>
                    <a:pt x="11" y="223"/>
                    <a:pt x="12" y="225"/>
                    <a:pt x="15" y="225"/>
                  </a:cubicBezTo>
                  <a:cubicBezTo>
                    <a:pt x="160" y="225"/>
                    <a:pt x="160" y="225"/>
                    <a:pt x="160" y="225"/>
                  </a:cubicBezTo>
                  <a:cubicBezTo>
                    <a:pt x="182" y="225"/>
                    <a:pt x="200" y="207"/>
                    <a:pt x="200" y="185"/>
                  </a:cubicBezTo>
                  <a:cubicBezTo>
                    <a:pt x="200" y="40"/>
                    <a:pt x="200" y="40"/>
                    <a:pt x="200" y="40"/>
                  </a:cubicBezTo>
                  <a:cubicBezTo>
                    <a:pt x="200" y="18"/>
                    <a:pt x="182" y="0"/>
                    <a:pt x="160" y="0"/>
                  </a:cubicBezTo>
                  <a:close/>
                  <a:moveTo>
                    <a:pt x="8" y="26"/>
                  </a:moveTo>
                  <a:cubicBezTo>
                    <a:pt x="9" y="26"/>
                    <a:pt x="9" y="25"/>
                    <a:pt x="11" y="25"/>
                  </a:cubicBezTo>
                  <a:cubicBezTo>
                    <a:pt x="11" y="27"/>
                    <a:pt x="11" y="27"/>
                    <a:pt x="11" y="27"/>
                  </a:cubicBezTo>
                  <a:cubicBezTo>
                    <a:pt x="9" y="27"/>
                    <a:pt x="9" y="26"/>
                    <a:pt x="8" y="26"/>
                  </a:cubicBezTo>
                  <a:close/>
                  <a:moveTo>
                    <a:pt x="8" y="55"/>
                  </a:moveTo>
                  <a:cubicBezTo>
                    <a:pt x="9" y="55"/>
                    <a:pt x="9" y="54"/>
                    <a:pt x="11" y="54"/>
                  </a:cubicBezTo>
                  <a:cubicBezTo>
                    <a:pt x="11" y="56"/>
                    <a:pt x="11" y="56"/>
                    <a:pt x="11" y="56"/>
                  </a:cubicBezTo>
                  <a:cubicBezTo>
                    <a:pt x="9" y="56"/>
                    <a:pt x="9" y="56"/>
                    <a:pt x="8" y="55"/>
                  </a:cubicBezTo>
                  <a:close/>
                  <a:moveTo>
                    <a:pt x="8" y="85"/>
                  </a:moveTo>
                  <a:cubicBezTo>
                    <a:pt x="9" y="84"/>
                    <a:pt x="9" y="84"/>
                    <a:pt x="11" y="83"/>
                  </a:cubicBezTo>
                  <a:cubicBezTo>
                    <a:pt x="11" y="86"/>
                    <a:pt x="11" y="86"/>
                    <a:pt x="11" y="86"/>
                  </a:cubicBezTo>
                  <a:cubicBezTo>
                    <a:pt x="9" y="85"/>
                    <a:pt x="9" y="85"/>
                    <a:pt x="8" y="85"/>
                  </a:cubicBezTo>
                  <a:close/>
                  <a:moveTo>
                    <a:pt x="8" y="114"/>
                  </a:moveTo>
                  <a:cubicBezTo>
                    <a:pt x="9" y="114"/>
                    <a:pt x="9" y="113"/>
                    <a:pt x="11" y="113"/>
                  </a:cubicBezTo>
                  <a:cubicBezTo>
                    <a:pt x="11" y="115"/>
                    <a:pt x="11" y="115"/>
                    <a:pt x="11" y="115"/>
                  </a:cubicBezTo>
                  <a:cubicBezTo>
                    <a:pt x="9" y="115"/>
                    <a:pt x="9" y="114"/>
                    <a:pt x="8" y="114"/>
                  </a:cubicBezTo>
                  <a:close/>
                  <a:moveTo>
                    <a:pt x="8" y="143"/>
                  </a:moveTo>
                  <a:cubicBezTo>
                    <a:pt x="9" y="143"/>
                    <a:pt x="9" y="142"/>
                    <a:pt x="11" y="142"/>
                  </a:cubicBezTo>
                  <a:cubicBezTo>
                    <a:pt x="11" y="144"/>
                    <a:pt x="11" y="144"/>
                    <a:pt x="11" y="144"/>
                  </a:cubicBezTo>
                  <a:cubicBezTo>
                    <a:pt x="9" y="144"/>
                    <a:pt x="9" y="144"/>
                    <a:pt x="8" y="143"/>
                  </a:cubicBezTo>
                  <a:close/>
                  <a:moveTo>
                    <a:pt x="8" y="173"/>
                  </a:moveTo>
                  <a:cubicBezTo>
                    <a:pt x="9" y="172"/>
                    <a:pt x="9" y="172"/>
                    <a:pt x="11" y="171"/>
                  </a:cubicBezTo>
                  <a:cubicBezTo>
                    <a:pt x="11" y="174"/>
                    <a:pt x="11" y="174"/>
                    <a:pt x="11" y="174"/>
                  </a:cubicBezTo>
                  <a:cubicBezTo>
                    <a:pt x="9" y="173"/>
                    <a:pt x="9" y="173"/>
                    <a:pt x="8" y="173"/>
                  </a:cubicBezTo>
                  <a:close/>
                  <a:moveTo>
                    <a:pt x="8" y="202"/>
                  </a:moveTo>
                  <a:cubicBezTo>
                    <a:pt x="9" y="202"/>
                    <a:pt x="9" y="201"/>
                    <a:pt x="11" y="201"/>
                  </a:cubicBezTo>
                  <a:cubicBezTo>
                    <a:pt x="11" y="203"/>
                    <a:pt x="11" y="203"/>
                    <a:pt x="11" y="203"/>
                  </a:cubicBezTo>
                  <a:cubicBezTo>
                    <a:pt x="9" y="203"/>
                    <a:pt x="9" y="202"/>
                    <a:pt x="8" y="202"/>
                  </a:cubicBezTo>
                  <a:close/>
                  <a:moveTo>
                    <a:pt x="192" y="185"/>
                  </a:moveTo>
                  <a:cubicBezTo>
                    <a:pt x="192" y="202"/>
                    <a:pt x="177" y="217"/>
                    <a:pt x="160" y="217"/>
                  </a:cubicBezTo>
                  <a:cubicBezTo>
                    <a:pt x="19" y="217"/>
                    <a:pt x="19" y="217"/>
                    <a:pt x="19" y="217"/>
                  </a:cubicBezTo>
                  <a:cubicBezTo>
                    <a:pt x="19" y="201"/>
                    <a:pt x="19" y="201"/>
                    <a:pt x="19" y="201"/>
                  </a:cubicBezTo>
                  <a:cubicBezTo>
                    <a:pt x="20" y="201"/>
                    <a:pt x="20" y="202"/>
                    <a:pt x="21" y="202"/>
                  </a:cubicBezTo>
                  <a:cubicBezTo>
                    <a:pt x="21" y="203"/>
                    <a:pt x="22" y="203"/>
                    <a:pt x="21" y="205"/>
                  </a:cubicBezTo>
                  <a:cubicBezTo>
                    <a:pt x="29" y="207"/>
                    <a:pt x="29" y="207"/>
                    <a:pt x="29" y="207"/>
                  </a:cubicBezTo>
                  <a:cubicBezTo>
                    <a:pt x="30" y="203"/>
                    <a:pt x="29" y="200"/>
                    <a:pt x="27" y="198"/>
                  </a:cubicBezTo>
                  <a:cubicBezTo>
                    <a:pt x="26" y="195"/>
                    <a:pt x="22" y="193"/>
                    <a:pt x="19" y="193"/>
                  </a:cubicBezTo>
                  <a:cubicBezTo>
                    <a:pt x="19" y="172"/>
                    <a:pt x="19" y="172"/>
                    <a:pt x="19" y="172"/>
                  </a:cubicBezTo>
                  <a:cubicBezTo>
                    <a:pt x="20" y="172"/>
                    <a:pt x="20" y="172"/>
                    <a:pt x="21" y="173"/>
                  </a:cubicBezTo>
                  <a:cubicBezTo>
                    <a:pt x="21" y="173"/>
                    <a:pt x="22" y="174"/>
                    <a:pt x="21" y="175"/>
                  </a:cubicBezTo>
                  <a:cubicBezTo>
                    <a:pt x="29" y="178"/>
                    <a:pt x="29" y="178"/>
                    <a:pt x="29" y="178"/>
                  </a:cubicBezTo>
                  <a:cubicBezTo>
                    <a:pt x="30" y="173"/>
                    <a:pt x="29" y="170"/>
                    <a:pt x="27" y="168"/>
                  </a:cubicBezTo>
                  <a:cubicBezTo>
                    <a:pt x="26" y="166"/>
                    <a:pt x="22" y="164"/>
                    <a:pt x="19" y="163"/>
                  </a:cubicBezTo>
                  <a:cubicBezTo>
                    <a:pt x="19" y="142"/>
                    <a:pt x="19" y="142"/>
                    <a:pt x="19" y="142"/>
                  </a:cubicBezTo>
                  <a:cubicBezTo>
                    <a:pt x="20" y="143"/>
                    <a:pt x="20" y="143"/>
                    <a:pt x="21" y="144"/>
                  </a:cubicBezTo>
                  <a:cubicBezTo>
                    <a:pt x="21" y="144"/>
                    <a:pt x="22" y="145"/>
                    <a:pt x="21" y="146"/>
                  </a:cubicBezTo>
                  <a:cubicBezTo>
                    <a:pt x="29" y="148"/>
                    <a:pt x="29" y="148"/>
                    <a:pt x="29" y="148"/>
                  </a:cubicBezTo>
                  <a:cubicBezTo>
                    <a:pt x="30" y="144"/>
                    <a:pt x="29" y="141"/>
                    <a:pt x="27" y="139"/>
                  </a:cubicBezTo>
                  <a:cubicBezTo>
                    <a:pt x="26" y="136"/>
                    <a:pt x="22" y="135"/>
                    <a:pt x="19" y="134"/>
                  </a:cubicBezTo>
                  <a:cubicBezTo>
                    <a:pt x="19" y="113"/>
                    <a:pt x="19" y="113"/>
                    <a:pt x="19" y="113"/>
                  </a:cubicBezTo>
                  <a:cubicBezTo>
                    <a:pt x="20" y="113"/>
                    <a:pt x="20" y="114"/>
                    <a:pt x="21" y="114"/>
                  </a:cubicBezTo>
                  <a:cubicBezTo>
                    <a:pt x="21" y="115"/>
                    <a:pt x="22" y="115"/>
                    <a:pt x="21" y="117"/>
                  </a:cubicBezTo>
                  <a:cubicBezTo>
                    <a:pt x="29" y="119"/>
                    <a:pt x="29" y="119"/>
                    <a:pt x="29" y="119"/>
                  </a:cubicBezTo>
                  <a:cubicBezTo>
                    <a:pt x="30" y="115"/>
                    <a:pt x="29" y="111"/>
                    <a:pt x="27" y="110"/>
                  </a:cubicBezTo>
                  <a:cubicBezTo>
                    <a:pt x="26" y="107"/>
                    <a:pt x="22" y="105"/>
                    <a:pt x="19" y="105"/>
                  </a:cubicBezTo>
                  <a:cubicBezTo>
                    <a:pt x="19" y="83"/>
                    <a:pt x="19" y="83"/>
                    <a:pt x="19" y="83"/>
                  </a:cubicBezTo>
                  <a:cubicBezTo>
                    <a:pt x="20" y="84"/>
                    <a:pt x="20" y="84"/>
                    <a:pt x="21" y="85"/>
                  </a:cubicBezTo>
                  <a:cubicBezTo>
                    <a:pt x="21" y="85"/>
                    <a:pt x="22" y="86"/>
                    <a:pt x="21" y="87"/>
                  </a:cubicBezTo>
                  <a:cubicBezTo>
                    <a:pt x="29" y="90"/>
                    <a:pt x="29" y="90"/>
                    <a:pt x="29" y="90"/>
                  </a:cubicBezTo>
                  <a:cubicBezTo>
                    <a:pt x="30" y="85"/>
                    <a:pt x="29" y="82"/>
                    <a:pt x="27" y="80"/>
                  </a:cubicBezTo>
                  <a:cubicBezTo>
                    <a:pt x="26" y="78"/>
                    <a:pt x="22" y="76"/>
                    <a:pt x="19" y="75"/>
                  </a:cubicBezTo>
                  <a:cubicBezTo>
                    <a:pt x="19" y="54"/>
                    <a:pt x="19" y="54"/>
                    <a:pt x="19" y="54"/>
                  </a:cubicBezTo>
                  <a:cubicBezTo>
                    <a:pt x="20" y="54"/>
                    <a:pt x="20" y="55"/>
                    <a:pt x="21" y="56"/>
                  </a:cubicBezTo>
                  <a:cubicBezTo>
                    <a:pt x="21" y="56"/>
                    <a:pt x="22" y="56"/>
                    <a:pt x="21" y="58"/>
                  </a:cubicBezTo>
                  <a:cubicBezTo>
                    <a:pt x="29" y="60"/>
                    <a:pt x="29" y="60"/>
                    <a:pt x="29" y="60"/>
                  </a:cubicBezTo>
                  <a:cubicBezTo>
                    <a:pt x="30" y="56"/>
                    <a:pt x="29" y="53"/>
                    <a:pt x="27" y="51"/>
                  </a:cubicBezTo>
                  <a:cubicBezTo>
                    <a:pt x="26" y="48"/>
                    <a:pt x="22" y="47"/>
                    <a:pt x="19" y="46"/>
                  </a:cubicBezTo>
                  <a:cubicBezTo>
                    <a:pt x="19" y="25"/>
                    <a:pt x="19" y="25"/>
                    <a:pt x="19" y="25"/>
                  </a:cubicBezTo>
                  <a:cubicBezTo>
                    <a:pt x="20" y="25"/>
                    <a:pt x="20" y="26"/>
                    <a:pt x="21" y="26"/>
                  </a:cubicBezTo>
                  <a:cubicBezTo>
                    <a:pt x="21" y="26"/>
                    <a:pt x="22" y="27"/>
                    <a:pt x="21" y="29"/>
                  </a:cubicBezTo>
                  <a:cubicBezTo>
                    <a:pt x="29" y="31"/>
                    <a:pt x="29" y="31"/>
                    <a:pt x="29" y="31"/>
                  </a:cubicBezTo>
                  <a:cubicBezTo>
                    <a:pt x="30" y="27"/>
                    <a:pt x="29" y="23"/>
                    <a:pt x="27" y="22"/>
                  </a:cubicBezTo>
                  <a:cubicBezTo>
                    <a:pt x="26" y="19"/>
                    <a:pt x="22" y="17"/>
                    <a:pt x="19" y="16"/>
                  </a:cubicBezTo>
                  <a:cubicBezTo>
                    <a:pt x="19" y="8"/>
                    <a:pt x="19" y="8"/>
                    <a:pt x="19" y="8"/>
                  </a:cubicBezTo>
                  <a:cubicBezTo>
                    <a:pt x="160" y="8"/>
                    <a:pt x="160" y="8"/>
                    <a:pt x="160" y="8"/>
                  </a:cubicBezTo>
                  <a:cubicBezTo>
                    <a:pt x="177" y="8"/>
                    <a:pt x="192" y="22"/>
                    <a:pt x="192" y="40"/>
                  </a:cubicBezTo>
                  <a:lnTo>
                    <a:pt x="192"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9"/>
              <a:endParaRPr lang="en-US" sz="1900">
                <a:solidFill>
                  <a:srgbClr val="FFFFFF"/>
                </a:solidFill>
              </a:endParaRPr>
            </a:p>
          </p:txBody>
        </p:sp>
      </p:grpSp>
      <p:grpSp>
        <p:nvGrpSpPr>
          <p:cNvPr id="37" name="Teal Tile"/>
          <p:cNvGrpSpPr/>
          <p:nvPr/>
        </p:nvGrpSpPr>
        <p:grpSpPr>
          <a:xfrm>
            <a:off x="1016509" y="4682828"/>
            <a:ext cx="1325880" cy="1325880"/>
            <a:chOff x="1020317" y="4686638"/>
            <a:chExt cx="1325880" cy="1325880"/>
          </a:xfrm>
        </p:grpSpPr>
        <p:sp>
          <p:nvSpPr>
            <p:cNvPr id="38" name="Rectangle 37"/>
            <p:cNvSpPr/>
            <p:nvPr/>
          </p:nvSpPr>
          <p:spPr bwMode="auto">
            <a:xfrm>
              <a:off x="1020317" y="4686638"/>
              <a:ext cx="1325880" cy="132588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39" name="Freeform 13"/>
            <p:cNvSpPr>
              <a:spLocks noEditPoints="1"/>
            </p:cNvSpPr>
            <p:nvPr/>
          </p:nvSpPr>
          <p:spPr bwMode="auto">
            <a:xfrm>
              <a:off x="1455948" y="4930478"/>
              <a:ext cx="454618" cy="838200"/>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49"/>
              <a:endParaRPr lang="en-US" sz="1900">
                <a:solidFill>
                  <a:srgbClr val="FFFFFF"/>
                </a:solidFill>
              </a:endParaRPr>
            </a:p>
          </p:txBody>
        </p:sp>
      </p:grpSp>
      <p:grpSp>
        <p:nvGrpSpPr>
          <p:cNvPr id="5" name="Green Tile"/>
          <p:cNvGrpSpPr/>
          <p:nvPr/>
        </p:nvGrpSpPr>
        <p:grpSpPr>
          <a:xfrm>
            <a:off x="2514071" y="4682828"/>
            <a:ext cx="1325880" cy="1325880"/>
            <a:chOff x="2514069" y="4682828"/>
            <a:chExt cx="1325880" cy="1325880"/>
          </a:xfrm>
        </p:grpSpPr>
        <p:sp>
          <p:nvSpPr>
            <p:cNvPr id="41" name="Rectangle 40"/>
            <p:cNvSpPr/>
            <p:nvPr/>
          </p:nvSpPr>
          <p:spPr bwMode="auto">
            <a:xfrm>
              <a:off x="2514069" y="4682828"/>
              <a:ext cx="1325880" cy="1325880"/>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46" name="Freeform 73"/>
            <p:cNvSpPr>
              <a:spLocks noEditPoints="1"/>
            </p:cNvSpPr>
            <p:nvPr userDrawn="1"/>
          </p:nvSpPr>
          <p:spPr bwMode="auto">
            <a:xfrm>
              <a:off x="2757463" y="5062311"/>
              <a:ext cx="839092" cy="702557"/>
            </a:xfrm>
            <a:custGeom>
              <a:avLst/>
              <a:gdLst>
                <a:gd name="T0" fmla="*/ 339 w 411"/>
                <a:gd name="T1" fmla="*/ 344 h 344"/>
                <a:gd name="T2" fmla="*/ 334 w 411"/>
                <a:gd name="T3" fmla="*/ 342 h 344"/>
                <a:gd name="T4" fmla="*/ 270 w 411"/>
                <a:gd name="T5" fmla="*/ 277 h 344"/>
                <a:gd name="T6" fmla="*/ 74 w 411"/>
                <a:gd name="T7" fmla="*/ 277 h 344"/>
                <a:gd name="T8" fmla="*/ 0 w 411"/>
                <a:gd name="T9" fmla="*/ 203 h 344"/>
                <a:gd name="T10" fmla="*/ 0 w 411"/>
                <a:gd name="T11" fmla="*/ 74 h 344"/>
                <a:gd name="T12" fmla="*/ 74 w 411"/>
                <a:gd name="T13" fmla="*/ 0 h 344"/>
                <a:gd name="T14" fmla="*/ 338 w 411"/>
                <a:gd name="T15" fmla="*/ 0 h 344"/>
                <a:gd name="T16" fmla="*/ 411 w 411"/>
                <a:gd name="T17" fmla="*/ 74 h 344"/>
                <a:gd name="T18" fmla="*/ 411 w 411"/>
                <a:gd name="T19" fmla="*/ 203 h 344"/>
                <a:gd name="T20" fmla="*/ 347 w 411"/>
                <a:gd name="T21" fmla="*/ 277 h 344"/>
                <a:gd name="T22" fmla="*/ 347 w 411"/>
                <a:gd name="T23" fmla="*/ 337 h 344"/>
                <a:gd name="T24" fmla="*/ 342 w 411"/>
                <a:gd name="T25" fmla="*/ 344 h 344"/>
                <a:gd name="T26" fmla="*/ 339 w 411"/>
                <a:gd name="T27" fmla="*/ 344 h 344"/>
                <a:gd name="T28" fmla="*/ 74 w 411"/>
                <a:gd name="T29" fmla="*/ 15 h 344"/>
                <a:gd name="T30" fmla="*/ 14 w 411"/>
                <a:gd name="T31" fmla="*/ 74 h 344"/>
                <a:gd name="T32" fmla="*/ 14 w 411"/>
                <a:gd name="T33" fmla="*/ 203 h 344"/>
                <a:gd name="T34" fmla="*/ 74 w 411"/>
                <a:gd name="T35" fmla="*/ 262 h 344"/>
                <a:gd name="T36" fmla="*/ 273 w 411"/>
                <a:gd name="T37" fmla="*/ 262 h 344"/>
                <a:gd name="T38" fmla="*/ 278 w 411"/>
                <a:gd name="T39" fmla="*/ 264 h 344"/>
                <a:gd name="T40" fmla="*/ 332 w 411"/>
                <a:gd name="T41" fmla="*/ 319 h 344"/>
                <a:gd name="T42" fmla="*/ 332 w 411"/>
                <a:gd name="T43" fmla="*/ 270 h 344"/>
                <a:gd name="T44" fmla="*/ 339 w 411"/>
                <a:gd name="T45" fmla="*/ 262 h 344"/>
                <a:gd name="T46" fmla="*/ 397 w 411"/>
                <a:gd name="T47" fmla="*/ 203 h 344"/>
                <a:gd name="T48" fmla="*/ 397 w 411"/>
                <a:gd name="T49" fmla="*/ 74 h 344"/>
                <a:gd name="T50" fmla="*/ 338 w 411"/>
                <a:gd name="T51" fmla="*/ 15 h 344"/>
                <a:gd name="T52" fmla="*/ 74 w 411"/>
                <a:gd name="T53" fmla="*/ 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1" h="344">
                  <a:moveTo>
                    <a:pt x="339" y="344"/>
                  </a:moveTo>
                  <a:cubicBezTo>
                    <a:pt x="337" y="344"/>
                    <a:pt x="336" y="343"/>
                    <a:pt x="334" y="342"/>
                  </a:cubicBezTo>
                  <a:cubicBezTo>
                    <a:pt x="270" y="277"/>
                    <a:pt x="270" y="277"/>
                    <a:pt x="270" y="277"/>
                  </a:cubicBezTo>
                  <a:cubicBezTo>
                    <a:pt x="74" y="277"/>
                    <a:pt x="74" y="277"/>
                    <a:pt x="74" y="277"/>
                  </a:cubicBezTo>
                  <a:cubicBezTo>
                    <a:pt x="33" y="277"/>
                    <a:pt x="0" y="244"/>
                    <a:pt x="0" y="203"/>
                  </a:cubicBezTo>
                  <a:cubicBezTo>
                    <a:pt x="0" y="74"/>
                    <a:pt x="0" y="74"/>
                    <a:pt x="0" y="74"/>
                  </a:cubicBezTo>
                  <a:cubicBezTo>
                    <a:pt x="0" y="33"/>
                    <a:pt x="33" y="0"/>
                    <a:pt x="74" y="0"/>
                  </a:cubicBezTo>
                  <a:cubicBezTo>
                    <a:pt x="338" y="0"/>
                    <a:pt x="338" y="0"/>
                    <a:pt x="338" y="0"/>
                  </a:cubicBezTo>
                  <a:cubicBezTo>
                    <a:pt x="378" y="0"/>
                    <a:pt x="411" y="33"/>
                    <a:pt x="411" y="74"/>
                  </a:cubicBezTo>
                  <a:cubicBezTo>
                    <a:pt x="411" y="203"/>
                    <a:pt x="411" y="203"/>
                    <a:pt x="411" y="203"/>
                  </a:cubicBezTo>
                  <a:cubicBezTo>
                    <a:pt x="411" y="242"/>
                    <a:pt x="384" y="273"/>
                    <a:pt x="347" y="277"/>
                  </a:cubicBezTo>
                  <a:cubicBezTo>
                    <a:pt x="347" y="337"/>
                    <a:pt x="347" y="337"/>
                    <a:pt x="347" y="337"/>
                  </a:cubicBezTo>
                  <a:cubicBezTo>
                    <a:pt x="347" y="340"/>
                    <a:pt x="345" y="342"/>
                    <a:pt x="342" y="344"/>
                  </a:cubicBezTo>
                  <a:cubicBezTo>
                    <a:pt x="341" y="344"/>
                    <a:pt x="340" y="344"/>
                    <a:pt x="339" y="344"/>
                  </a:cubicBezTo>
                  <a:close/>
                  <a:moveTo>
                    <a:pt x="74" y="15"/>
                  </a:moveTo>
                  <a:cubicBezTo>
                    <a:pt x="41" y="15"/>
                    <a:pt x="14" y="41"/>
                    <a:pt x="14" y="74"/>
                  </a:cubicBezTo>
                  <a:cubicBezTo>
                    <a:pt x="14" y="203"/>
                    <a:pt x="14" y="203"/>
                    <a:pt x="14" y="203"/>
                  </a:cubicBezTo>
                  <a:cubicBezTo>
                    <a:pt x="14" y="236"/>
                    <a:pt x="41" y="262"/>
                    <a:pt x="74" y="262"/>
                  </a:cubicBezTo>
                  <a:cubicBezTo>
                    <a:pt x="273" y="262"/>
                    <a:pt x="273" y="262"/>
                    <a:pt x="273" y="262"/>
                  </a:cubicBezTo>
                  <a:cubicBezTo>
                    <a:pt x="275" y="262"/>
                    <a:pt x="277" y="263"/>
                    <a:pt x="278" y="264"/>
                  </a:cubicBezTo>
                  <a:cubicBezTo>
                    <a:pt x="332" y="319"/>
                    <a:pt x="332" y="319"/>
                    <a:pt x="332" y="319"/>
                  </a:cubicBezTo>
                  <a:cubicBezTo>
                    <a:pt x="332" y="270"/>
                    <a:pt x="332" y="270"/>
                    <a:pt x="332" y="270"/>
                  </a:cubicBezTo>
                  <a:cubicBezTo>
                    <a:pt x="332" y="266"/>
                    <a:pt x="335" y="262"/>
                    <a:pt x="339" y="262"/>
                  </a:cubicBezTo>
                  <a:cubicBezTo>
                    <a:pt x="371" y="262"/>
                    <a:pt x="397" y="236"/>
                    <a:pt x="397" y="203"/>
                  </a:cubicBezTo>
                  <a:cubicBezTo>
                    <a:pt x="397" y="74"/>
                    <a:pt x="397" y="74"/>
                    <a:pt x="397" y="74"/>
                  </a:cubicBezTo>
                  <a:cubicBezTo>
                    <a:pt x="397" y="41"/>
                    <a:pt x="370" y="15"/>
                    <a:pt x="338" y="15"/>
                  </a:cubicBezTo>
                  <a:lnTo>
                    <a:pt x="74"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249"/>
              <a:endParaRPr lang="en-US" sz="1900">
                <a:solidFill>
                  <a:srgbClr val="FFFFFF"/>
                </a:solidFill>
              </a:endParaRPr>
            </a:p>
          </p:txBody>
        </p:sp>
      </p:grpSp>
      <p:sp useBgFill="1">
        <p:nvSpPr>
          <p:cNvPr id="43" name="Top Mask"/>
          <p:cNvSpPr/>
          <p:nvPr/>
        </p:nvSpPr>
        <p:spPr bwMode="auto">
          <a:xfrm>
            <a:off x="0" y="1"/>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useBgFill="1">
        <p:nvSpPr>
          <p:cNvPr id="44" name="Right Mask"/>
          <p:cNvSpPr/>
          <p:nvPr/>
        </p:nvSpPr>
        <p:spPr bwMode="auto">
          <a:xfrm>
            <a:off x="11172827" y="1630806"/>
            <a:ext cx="1015999"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81452" y="3231975"/>
            <a:ext cx="6718301" cy="1232464"/>
          </a:xfrm>
        </p:spPr>
        <p:txBody>
          <a:bodyPr anchor="ctr">
            <a:noAutofit/>
          </a:bodyPr>
          <a:lstStyle>
            <a:lvl1pPr algn="l" defTabSz="914249"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181454" y="5029205"/>
            <a:ext cx="6870702" cy="463255"/>
          </a:xfrm>
        </p:spPr>
        <p:txBody>
          <a:bodyPr>
            <a:noAutofit/>
          </a:bodyPr>
          <a:lstStyle>
            <a:lvl1pPr marL="0" indent="0" algn="l" defTabSz="914249"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25" indent="0" algn="ctr">
              <a:buNone/>
              <a:defRPr>
                <a:solidFill>
                  <a:schemeClr val="tx1">
                    <a:tint val="75000"/>
                  </a:schemeClr>
                </a:solidFill>
              </a:defRPr>
            </a:lvl2pPr>
            <a:lvl3pPr marL="914249" indent="0" algn="ctr">
              <a:buNone/>
              <a:defRPr>
                <a:solidFill>
                  <a:schemeClr val="tx1">
                    <a:tint val="75000"/>
                  </a:schemeClr>
                </a:solidFill>
              </a:defRPr>
            </a:lvl3pPr>
            <a:lvl4pPr marL="1371373" indent="0" algn="ctr">
              <a:buNone/>
              <a:defRPr>
                <a:solidFill>
                  <a:schemeClr val="tx1">
                    <a:tint val="75000"/>
                  </a:schemeClr>
                </a:solidFill>
              </a:defRPr>
            </a:lvl4pPr>
            <a:lvl5pPr marL="1828499" indent="0" algn="ctr">
              <a:buNone/>
              <a:defRPr>
                <a:solidFill>
                  <a:schemeClr val="tx1">
                    <a:tint val="75000"/>
                  </a:schemeClr>
                </a:solidFill>
              </a:defRPr>
            </a:lvl5pPr>
            <a:lvl6pPr marL="2285621" indent="0" algn="ctr">
              <a:buNone/>
              <a:defRPr>
                <a:solidFill>
                  <a:schemeClr val="tx1">
                    <a:tint val="75000"/>
                  </a:schemeClr>
                </a:solidFill>
              </a:defRPr>
            </a:lvl6pPr>
            <a:lvl7pPr marL="2742747" indent="0" algn="ctr">
              <a:buNone/>
              <a:defRPr>
                <a:solidFill>
                  <a:schemeClr val="tx1">
                    <a:tint val="75000"/>
                  </a:schemeClr>
                </a:solidFill>
              </a:defRPr>
            </a:lvl7pPr>
            <a:lvl8pPr marL="3199872" indent="0" algn="ctr">
              <a:buNone/>
              <a:defRPr>
                <a:solidFill>
                  <a:schemeClr val="tx1">
                    <a:tint val="75000"/>
                  </a:schemeClr>
                </a:solidFill>
              </a:defRPr>
            </a:lvl8pPr>
            <a:lvl9pPr marL="3656996" indent="0" algn="ctr">
              <a:buNone/>
              <a:defRPr>
                <a:solidFill>
                  <a:schemeClr val="tx1">
                    <a:tint val="75000"/>
                  </a:schemeClr>
                </a:solidFill>
              </a:defRPr>
            </a:lvl9pPr>
          </a:lstStyle>
          <a:p>
            <a:r>
              <a:rPr lang="en-US" smtClean="0"/>
              <a:t>Click to edit Master subtitle style</a:t>
            </a:r>
            <a:endParaRPr lang="en-US" dirty="0"/>
          </a:p>
        </p:txBody>
      </p:sp>
      <p:sp useBgFill="1">
        <p:nvSpPr>
          <p:cNvPr id="45" name="Bottom Mask"/>
          <p:cNvSpPr/>
          <p:nvPr/>
        </p:nvSpPr>
        <p:spPr bwMode="auto">
          <a:xfrm>
            <a:off x="2" y="6010276"/>
            <a:ext cx="12188826"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Tree>
    <p:extLst>
      <p:ext uri="{BB962C8B-B14F-4D97-AF65-F5344CB8AC3E}">
        <p14:creationId xmlns:p14="http://schemas.microsoft.com/office/powerpoint/2010/main" val="2748432016"/>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m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8" y="3187137"/>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3" y="1586587"/>
            <a:ext cx="5549740" cy="1378644"/>
          </a:xfrm>
        </p:spPr>
        <p:txBody>
          <a:bodyPr anchor="ctr" anchorCtr="0">
            <a:noAutofit/>
            <a:scene3d>
              <a:camera prst="orthographicFront"/>
              <a:lightRig rig="flat" dir="t"/>
            </a:scene3d>
            <a:sp3d>
              <a:contourClr>
                <a:schemeClr val="tx2"/>
              </a:contourClr>
            </a:sp3d>
          </a:bodyPr>
          <a:lstStyle>
            <a:lvl1pPr marL="0" indent="0" algn="l" defTabSz="914287" rtl="0" eaLnBrk="1" latinLnBrk="0" hangingPunct="1">
              <a:lnSpc>
                <a:spcPct val="90000"/>
              </a:lnSpc>
              <a:spcBef>
                <a:spcPct val="0"/>
              </a:spcBef>
              <a:buFont typeface="Arial" pitchFamily="34" charset="0"/>
              <a:buNone/>
              <a:defRPr lang="en-US" sz="55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Demo</a:t>
            </a:r>
          </a:p>
        </p:txBody>
      </p:sp>
      <p:sp useBgFill="1">
        <p:nvSpPr>
          <p:cNvPr id="9" name="Left Mask"/>
          <p:cNvSpPr/>
          <p:nvPr userDrawn="1"/>
        </p:nvSpPr>
        <p:spPr bwMode="auto">
          <a:xfrm>
            <a:off x="0"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2"/>
            <a:ext cx="6610546" cy="461665"/>
          </a:xfrm>
        </p:spPr>
        <p:txBody>
          <a:bodyPr>
            <a:noAutofit/>
          </a:bodyPr>
          <a:lstStyle>
            <a:lvl1pPr marL="0" indent="0" algn="l" defTabSz="914287"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44" indent="0" algn="ctr">
              <a:buNone/>
              <a:defRPr>
                <a:solidFill>
                  <a:schemeClr val="tx1">
                    <a:tint val="75000"/>
                  </a:schemeClr>
                </a:solidFill>
              </a:defRPr>
            </a:lvl2pPr>
            <a:lvl3pPr marL="914287"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7" indent="0" algn="ctr">
              <a:buNone/>
              <a:defRPr>
                <a:solidFill>
                  <a:schemeClr val="tx1">
                    <a:tint val="75000"/>
                  </a:schemeClr>
                </a:solidFill>
              </a:defRPr>
            </a:lvl6pPr>
            <a:lvl7pPr marL="2742861" indent="0" algn="ctr">
              <a:buNone/>
              <a:defRPr>
                <a:solidFill>
                  <a:schemeClr val="tx1">
                    <a:tint val="75000"/>
                  </a:schemeClr>
                </a:solidFill>
              </a:defRPr>
            </a:lvl7pPr>
            <a:lvl8pPr marL="3200005" indent="0" algn="ctr">
              <a:buNone/>
              <a:defRPr>
                <a:solidFill>
                  <a:schemeClr val="tx1">
                    <a:tint val="75000"/>
                  </a:schemeClr>
                </a:solidFill>
              </a:defRPr>
            </a:lvl8pPr>
            <a:lvl9pPr marL="3657148"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5" y="1873056"/>
            <a:ext cx="841375" cy="841376"/>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32" tIns="45717" rIns="91432" bIns="45717" numCol="1" anchor="t" anchorCtr="0" compatLnSpc="1">
            <a:prstTxWarp prst="textNoShape">
              <a:avLst/>
            </a:prstTxWarp>
          </a:bodyPr>
          <a:lstStyle/>
          <a:p>
            <a:endParaRPr lang="en-US"/>
          </a:p>
        </p:txBody>
      </p:sp>
      <p:sp>
        <p:nvSpPr>
          <p:cNvPr id="11" name="TechEd Tile"/>
          <p:cNvSpPr/>
          <p:nvPr userDrawn="1"/>
        </p:nvSpPr>
        <p:spPr bwMode="auto">
          <a:xfrm>
            <a:off x="1022072"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7" y="1742495"/>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1"/>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7" y="1630806"/>
            <a:ext cx="1015999"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6" name="Demo Tile"/>
          <p:cNvGrpSpPr/>
          <p:nvPr userDrawn="1"/>
        </p:nvGrpSpPr>
        <p:grpSpPr>
          <a:xfrm>
            <a:off x="1017614" y="3187886"/>
            <a:ext cx="2827252" cy="2827252"/>
            <a:chOff x="1022073" y="-1135906"/>
            <a:chExt cx="2827252" cy="2827252"/>
          </a:xfrm>
        </p:grpSpPr>
        <p:sp>
          <p:nvSpPr>
            <p:cNvPr id="17" name="Rectangle 16"/>
            <p:cNvSpPr/>
            <p:nvPr/>
          </p:nvSpPr>
          <p:spPr bwMode="auto">
            <a:xfrm>
              <a:off x="1022073" y="-1135906"/>
              <a:ext cx="2827252" cy="2827252"/>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8" name="Light bulb Icon"/>
            <p:cNvSpPr>
              <a:spLocks noEditPoints="1"/>
            </p:cNvSpPr>
            <p:nvPr/>
          </p:nvSpPr>
          <p:spPr bwMode="auto">
            <a:xfrm>
              <a:off x="1945077" y="-620805"/>
              <a:ext cx="979488" cy="1797050"/>
            </a:xfrm>
            <a:custGeom>
              <a:avLst/>
              <a:gdLst>
                <a:gd name="T0" fmla="*/ 18 w 122"/>
                <a:gd name="T1" fmla="*/ 137 h 224"/>
                <a:gd name="T2" fmla="*/ 105 w 122"/>
                <a:gd name="T3" fmla="*/ 22 h 224"/>
                <a:gd name="T4" fmla="*/ 119 w 122"/>
                <a:gd name="T5" fmla="*/ 29 h 224"/>
                <a:gd name="T6" fmla="*/ 119 w 122"/>
                <a:gd name="T7" fmla="*/ 41 h 224"/>
                <a:gd name="T8" fmla="*/ 17 w 122"/>
                <a:gd name="T9" fmla="*/ 75 h 224"/>
                <a:gd name="T10" fmla="*/ 14 w 122"/>
                <a:gd name="T11" fmla="*/ 76 h 224"/>
                <a:gd name="T12" fmla="*/ 2 w 122"/>
                <a:gd name="T13" fmla="*/ 64 h 224"/>
                <a:gd name="T14" fmla="*/ 10 w 122"/>
                <a:gd name="T15" fmla="*/ 50 h 224"/>
                <a:gd name="T16" fmla="*/ 8 w 122"/>
                <a:gd name="T17" fmla="*/ 58 h 224"/>
                <a:gd name="T18" fmla="*/ 9 w 122"/>
                <a:gd name="T19" fmla="*/ 66 h 224"/>
                <a:gd name="T20" fmla="*/ 14 w 122"/>
                <a:gd name="T21" fmla="*/ 70 h 224"/>
                <a:gd name="T22" fmla="*/ 111 w 122"/>
                <a:gd name="T23" fmla="*/ 41 h 224"/>
                <a:gd name="T24" fmla="*/ 115 w 122"/>
                <a:gd name="T25" fmla="*/ 35 h 224"/>
                <a:gd name="T26" fmla="*/ 108 w 122"/>
                <a:gd name="T27" fmla="*/ 27 h 224"/>
                <a:gd name="T28" fmla="*/ 12 w 122"/>
                <a:gd name="T29" fmla="*/ 56 h 224"/>
                <a:gd name="T30" fmla="*/ 10 w 122"/>
                <a:gd name="T31" fmla="*/ 16 h 224"/>
                <a:gd name="T32" fmla="*/ 73 w 122"/>
                <a:gd name="T33" fmla="*/ 9 h 224"/>
                <a:gd name="T34" fmla="*/ 67 w 122"/>
                <a:gd name="T35" fmla="*/ 27 h 224"/>
                <a:gd name="T36" fmla="*/ 14 w 122"/>
                <a:gd name="T37" fmla="*/ 42 h 224"/>
                <a:gd name="T38" fmla="*/ 2 w 122"/>
                <a:gd name="T39" fmla="*/ 31 h 224"/>
                <a:gd name="T40" fmla="*/ 9 w 122"/>
                <a:gd name="T41" fmla="*/ 32 h 224"/>
                <a:gd name="T42" fmla="*/ 16 w 122"/>
                <a:gd name="T43" fmla="*/ 36 h 224"/>
                <a:gd name="T44" fmla="*/ 69 w 122"/>
                <a:gd name="T45" fmla="*/ 14 h 224"/>
                <a:gd name="T46" fmla="*/ 63 w 122"/>
                <a:gd name="T47" fmla="*/ 7 h 224"/>
                <a:gd name="T48" fmla="*/ 12 w 122"/>
                <a:gd name="T49" fmla="*/ 22 h 224"/>
                <a:gd name="T50" fmla="*/ 113 w 122"/>
                <a:gd name="T51" fmla="*/ 114 h 224"/>
                <a:gd name="T52" fmla="*/ 99 w 122"/>
                <a:gd name="T53" fmla="*/ 124 h 224"/>
                <a:gd name="T54" fmla="*/ 110 w 122"/>
                <a:gd name="T55" fmla="*/ 137 h 224"/>
                <a:gd name="T56" fmla="*/ 87 w 122"/>
                <a:gd name="T57" fmla="*/ 208 h 224"/>
                <a:gd name="T58" fmla="*/ 74 w 122"/>
                <a:gd name="T59" fmla="*/ 224 h 224"/>
                <a:gd name="T60" fmla="*/ 41 w 122"/>
                <a:gd name="T61" fmla="*/ 213 h 224"/>
                <a:gd name="T62" fmla="*/ 18 w 122"/>
                <a:gd name="T63" fmla="*/ 187 h 224"/>
                <a:gd name="T64" fmla="*/ 29 w 122"/>
                <a:gd name="T65" fmla="*/ 137 h 224"/>
                <a:gd name="T66" fmla="*/ 23 w 122"/>
                <a:gd name="T67" fmla="*/ 113 h 224"/>
                <a:gd name="T68" fmla="*/ 10 w 122"/>
                <a:gd name="T69" fmla="*/ 109 h 224"/>
                <a:gd name="T70" fmla="*/ 2 w 122"/>
                <a:gd name="T71" fmla="*/ 98 h 224"/>
                <a:gd name="T72" fmla="*/ 3 w 122"/>
                <a:gd name="T73" fmla="*/ 89 h 224"/>
                <a:gd name="T74" fmla="*/ 105 w 122"/>
                <a:gd name="T75" fmla="*/ 55 h 224"/>
                <a:gd name="T76" fmla="*/ 120 w 122"/>
                <a:gd name="T77" fmla="*/ 66 h 224"/>
                <a:gd name="T78" fmla="*/ 113 w 122"/>
                <a:gd name="T79" fmla="*/ 81 h 224"/>
                <a:gd name="T80" fmla="*/ 56 w 122"/>
                <a:gd name="T81" fmla="*/ 105 h 224"/>
                <a:gd name="T82" fmla="*/ 72 w 122"/>
                <a:gd name="T83" fmla="*/ 137 h 224"/>
                <a:gd name="T84" fmla="*/ 82 w 122"/>
                <a:gd name="T85" fmla="*/ 95 h 224"/>
                <a:gd name="T86" fmla="*/ 119 w 122"/>
                <a:gd name="T87" fmla="*/ 96 h 224"/>
                <a:gd name="T88" fmla="*/ 113 w 122"/>
                <a:gd name="T89" fmla="*/ 114 h 224"/>
                <a:gd name="T90" fmla="*/ 111 w 122"/>
                <a:gd name="T91" fmla="*/ 75 h 224"/>
                <a:gd name="T92" fmla="*/ 115 w 122"/>
                <a:gd name="T93" fmla="*/ 68 h 224"/>
                <a:gd name="T94" fmla="*/ 108 w 122"/>
                <a:gd name="T95" fmla="*/ 61 h 224"/>
                <a:gd name="T96" fmla="*/ 25 w 122"/>
                <a:gd name="T97" fmla="*/ 86 h 224"/>
                <a:gd name="T98" fmla="*/ 12 w 122"/>
                <a:gd name="T99" fmla="*/ 89 h 224"/>
                <a:gd name="T100" fmla="*/ 8 w 122"/>
                <a:gd name="T101" fmla="*/ 92 h 224"/>
                <a:gd name="T102" fmla="*/ 8 w 122"/>
                <a:gd name="T103" fmla="*/ 96 h 224"/>
                <a:gd name="T104" fmla="*/ 12 w 122"/>
                <a:gd name="T105" fmla="*/ 103 h 224"/>
                <a:gd name="T106" fmla="*/ 25 w 122"/>
                <a:gd name="T107" fmla="*/ 107 h 224"/>
                <a:gd name="T108" fmla="*/ 35 w 122"/>
                <a:gd name="T109" fmla="*/ 120 h 224"/>
                <a:gd name="T110" fmla="*/ 50 w 122"/>
                <a:gd name="T111" fmla="*/ 137 h 224"/>
                <a:gd name="T112" fmla="*/ 48 w 122"/>
                <a:gd name="T113" fmla="*/ 100 h 224"/>
                <a:gd name="T114" fmla="*/ 49 w 122"/>
                <a:gd name="T115" fmla="*/ 93 h 224"/>
                <a:gd name="T116" fmla="*/ 113 w 122"/>
                <a:gd name="T117" fmla="*/ 98 h 224"/>
                <a:gd name="T118" fmla="*/ 84 w 122"/>
                <a:gd name="T119" fmla="*/ 101 h 224"/>
                <a:gd name="T120" fmla="*/ 78 w 122"/>
                <a:gd name="T121" fmla="*/ 137 h 224"/>
                <a:gd name="T122" fmla="*/ 93 w 122"/>
                <a:gd name="T123" fmla="*/ 124 h 224"/>
                <a:gd name="T124" fmla="*/ 111 w 122"/>
                <a:gd name="T125" fmla="*/ 10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2" h="224">
                  <a:moveTo>
                    <a:pt x="18" y="137"/>
                  </a:moveTo>
                  <a:cubicBezTo>
                    <a:pt x="18" y="137"/>
                    <a:pt x="18" y="137"/>
                    <a:pt x="18" y="137"/>
                  </a:cubicBezTo>
                  <a:moveTo>
                    <a:pt x="10" y="50"/>
                  </a:moveTo>
                  <a:cubicBezTo>
                    <a:pt x="105" y="22"/>
                    <a:pt x="105" y="22"/>
                    <a:pt x="105" y="22"/>
                  </a:cubicBezTo>
                  <a:cubicBezTo>
                    <a:pt x="106" y="21"/>
                    <a:pt x="107" y="21"/>
                    <a:pt x="108" y="21"/>
                  </a:cubicBezTo>
                  <a:cubicBezTo>
                    <a:pt x="113" y="21"/>
                    <a:pt x="118" y="24"/>
                    <a:pt x="119" y="29"/>
                  </a:cubicBezTo>
                  <a:cubicBezTo>
                    <a:pt x="120" y="33"/>
                    <a:pt x="120" y="33"/>
                    <a:pt x="120" y="33"/>
                  </a:cubicBezTo>
                  <a:cubicBezTo>
                    <a:pt x="121" y="36"/>
                    <a:pt x="121" y="39"/>
                    <a:pt x="119" y="41"/>
                  </a:cubicBezTo>
                  <a:cubicBezTo>
                    <a:pt x="118" y="44"/>
                    <a:pt x="116" y="46"/>
                    <a:pt x="113" y="47"/>
                  </a:cubicBezTo>
                  <a:cubicBezTo>
                    <a:pt x="17" y="75"/>
                    <a:pt x="17" y="75"/>
                    <a:pt x="17" y="75"/>
                  </a:cubicBezTo>
                  <a:cubicBezTo>
                    <a:pt x="16" y="76"/>
                    <a:pt x="15" y="76"/>
                    <a:pt x="14" y="76"/>
                  </a:cubicBezTo>
                  <a:cubicBezTo>
                    <a:pt x="14" y="76"/>
                    <a:pt x="14" y="76"/>
                    <a:pt x="14" y="76"/>
                  </a:cubicBezTo>
                  <a:cubicBezTo>
                    <a:pt x="9" y="76"/>
                    <a:pt x="5" y="73"/>
                    <a:pt x="3" y="68"/>
                  </a:cubicBezTo>
                  <a:cubicBezTo>
                    <a:pt x="2" y="64"/>
                    <a:pt x="2" y="64"/>
                    <a:pt x="2" y="64"/>
                  </a:cubicBezTo>
                  <a:cubicBezTo>
                    <a:pt x="1" y="61"/>
                    <a:pt x="2" y="58"/>
                    <a:pt x="3" y="56"/>
                  </a:cubicBezTo>
                  <a:cubicBezTo>
                    <a:pt x="5" y="53"/>
                    <a:pt x="7" y="51"/>
                    <a:pt x="10" y="50"/>
                  </a:cubicBezTo>
                  <a:close/>
                  <a:moveTo>
                    <a:pt x="12" y="56"/>
                  </a:moveTo>
                  <a:cubicBezTo>
                    <a:pt x="10" y="56"/>
                    <a:pt x="9" y="57"/>
                    <a:pt x="8" y="58"/>
                  </a:cubicBezTo>
                  <a:cubicBezTo>
                    <a:pt x="8" y="60"/>
                    <a:pt x="8" y="61"/>
                    <a:pt x="8" y="62"/>
                  </a:cubicBezTo>
                  <a:cubicBezTo>
                    <a:pt x="9" y="66"/>
                    <a:pt x="9" y="66"/>
                    <a:pt x="9" y="66"/>
                  </a:cubicBezTo>
                  <a:cubicBezTo>
                    <a:pt x="10" y="68"/>
                    <a:pt x="12" y="70"/>
                    <a:pt x="14" y="70"/>
                  </a:cubicBezTo>
                  <a:cubicBezTo>
                    <a:pt x="14" y="70"/>
                    <a:pt x="14" y="70"/>
                    <a:pt x="14" y="70"/>
                  </a:cubicBezTo>
                  <a:cubicBezTo>
                    <a:pt x="15" y="70"/>
                    <a:pt x="15" y="70"/>
                    <a:pt x="16" y="70"/>
                  </a:cubicBezTo>
                  <a:cubicBezTo>
                    <a:pt x="111" y="41"/>
                    <a:pt x="111" y="41"/>
                    <a:pt x="111" y="41"/>
                  </a:cubicBezTo>
                  <a:cubicBezTo>
                    <a:pt x="112" y="41"/>
                    <a:pt x="113" y="40"/>
                    <a:pt x="114" y="39"/>
                  </a:cubicBezTo>
                  <a:cubicBezTo>
                    <a:pt x="115" y="37"/>
                    <a:pt x="115" y="36"/>
                    <a:pt x="115" y="35"/>
                  </a:cubicBezTo>
                  <a:cubicBezTo>
                    <a:pt x="113" y="31"/>
                    <a:pt x="113" y="31"/>
                    <a:pt x="113" y="31"/>
                  </a:cubicBezTo>
                  <a:cubicBezTo>
                    <a:pt x="113" y="29"/>
                    <a:pt x="111" y="27"/>
                    <a:pt x="108" y="27"/>
                  </a:cubicBezTo>
                  <a:cubicBezTo>
                    <a:pt x="108" y="27"/>
                    <a:pt x="107" y="27"/>
                    <a:pt x="107" y="27"/>
                  </a:cubicBezTo>
                  <a:lnTo>
                    <a:pt x="12" y="56"/>
                  </a:lnTo>
                  <a:close/>
                  <a:moveTo>
                    <a:pt x="2" y="31"/>
                  </a:moveTo>
                  <a:cubicBezTo>
                    <a:pt x="0" y="25"/>
                    <a:pt x="4" y="18"/>
                    <a:pt x="10" y="16"/>
                  </a:cubicBezTo>
                  <a:cubicBezTo>
                    <a:pt x="59" y="1"/>
                    <a:pt x="59" y="1"/>
                    <a:pt x="59" y="1"/>
                  </a:cubicBezTo>
                  <a:cubicBezTo>
                    <a:pt x="65" y="0"/>
                    <a:pt x="72" y="3"/>
                    <a:pt x="73" y="9"/>
                  </a:cubicBezTo>
                  <a:cubicBezTo>
                    <a:pt x="75" y="12"/>
                    <a:pt x="75" y="12"/>
                    <a:pt x="75" y="12"/>
                  </a:cubicBezTo>
                  <a:cubicBezTo>
                    <a:pt x="76" y="18"/>
                    <a:pt x="73" y="25"/>
                    <a:pt x="67" y="27"/>
                  </a:cubicBezTo>
                  <a:cubicBezTo>
                    <a:pt x="18" y="42"/>
                    <a:pt x="18" y="42"/>
                    <a:pt x="18" y="42"/>
                  </a:cubicBezTo>
                  <a:cubicBezTo>
                    <a:pt x="16" y="42"/>
                    <a:pt x="15" y="42"/>
                    <a:pt x="14" y="42"/>
                  </a:cubicBezTo>
                  <a:cubicBezTo>
                    <a:pt x="9" y="42"/>
                    <a:pt x="5" y="39"/>
                    <a:pt x="3" y="34"/>
                  </a:cubicBezTo>
                  <a:lnTo>
                    <a:pt x="2" y="31"/>
                  </a:lnTo>
                  <a:close/>
                  <a:moveTo>
                    <a:pt x="8" y="29"/>
                  </a:moveTo>
                  <a:cubicBezTo>
                    <a:pt x="9" y="32"/>
                    <a:pt x="9" y="32"/>
                    <a:pt x="9" y="32"/>
                  </a:cubicBezTo>
                  <a:cubicBezTo>
                    <a:pt x="10" y="35"/>
                    <a:pt x="12" y="36"/>
                    <a:pt x="14" y="36"/>
                  </a:cubicBezTo>
                  <a:cubicBezTo>
                    <a:pt x="15" y="36"/>
                    <a:pt x="15" y="36"/>
                    <a:pt x="16" y="36"/>
                  </a:cubicBezTo>
                  <a:cubicBezTo>
                    <a:pt x="65" y="21"/>
                    <a:pt x="65" y="21"/>
                    <a:pt x="65" y="21"/>
                  </a:cubicBezTo>
                  <a:cubicBezTo>
                    <a:pt x="68" y="20"/>
                    <a:pt x="70" y="17"/>
                    <a:pt x="69" y="14"/>
                  </a:cubicBezTo>
                  <a:cubicBezTo>
                    <a:pt x="68" y="11"/>
                    <a:pt x="68" y="11"/>
                    <a:pt x="68" y="11"/>
                  </a:cubicBezTo>
                  <a:cubicBezTo>
                    <a:pt x="67" y="8"/>
                    <a:pt x="65" y="7"/>
                    <a:pt x="63" y="7"/>
                  </a:cubicBezTo>
                  <a:cubicBezTo>
                    <a:pt x="62" y="7"/>
                    <a:pt x="62" y="7"/>
                    <a:pt x="61" y="7"/>
                  </a:cubicBezTo>
                  <a:cubicBezTo>
                    <a:pt x="12" y="22"/>
                    <a:pt x="12" y="22"/>
                    <a:pt x="12" y="22"/>
                  </a:cubicBezTo>
                  <a:cubicBezTo>
                    <a:pt x="9" y="23"/>
                    <a:pt x="7" y="26"/>
                    <a:pt x="8" y="29"/>
                  </a:cubicBezTo>
                  <a:close/>
                  <a:moveTo>
                    <a:pt x="113" y="114"/>
                  </a:moveTo>
                  <a:cubicBezTo>
                    <a:pt x="105" y="116"/>
                    <a:pt x="105" y="116"/>
                    <a:pt x="105" y="116"/>
                  </a:cubicBezTo>
                  <a:cubicBezTo>
                    <a:pt x="102" y="117"/>
                    <a:pt x="99" y="121"/>
                    <a:pt x="99" y="124"/>
                  </a:cubicBezTo>
                  <a:cubicBezTo>
                    <a:pt x="99" y="137"/>
                    <a:pt x="99" y="137"/>
                    <a:pt x="99" y="137"/>
                  </a:cubicBezTo>
                  <a:cubicBezTo>
                    <a:pt x="110" y="137"/>
                    <a:pt x="110" y="137"/>
                    <a:pt x="110" y="137"/>
                  </a:cubicBezTo>
                  <a:cubicBezTo>
                    <a:pt x="110" y="187"/>
                    <a:pt x="110" y="187"/>
                    <a:pt x="110" y="187"/>
                  </a:cubicBezTo>
                  <a:cubicBezTo>
                    <a:pt x="110" y="198"/>
                    <a:pt x="100" y="207"/>
                    <a:pt x="87" y="208"/>
                  </a:cubicBezTo>
                  <a:cubicBezTo>
                    <a:pt x="87" y="213"/>
                    <a:pt x="87" y="213"/>
                    <a:pt x="87" y="213"/>
                  </a:cubicBezTo>
                  <a:cubicBezTo>
                    <a:pt x="87" y="219"/>
                    <a:pt x="81" y="224"/>
                    <a:pt x="74" y="224"/>
                  </a:cubicBezTo>
                  <a:cubicBezTo>
                    <a:pt x="54" y="224"/>
                    <a:pt x="54" y="224"/>
                    <a:pt x="54" y="224"/>
                  </a:cubicBezTo>
                  <a:cubicBezTo>
                    <a:pt x="47" y="224"/>
                    <a:pt x="41" y="219"/>
                    <a:pt x="41" y="213"/>
                  </a:cubicBezTo>
                  <a:cubicBezTo>
                    <a:pt x="41" y="208"/>
                    <a:pt x="41" y="208"/>
                    <a:pt x="41" y="208"/>
                  </a:cubicBezTo>
                  <a:cubicBezTo>
                    <a:pt x="28" y="207"/>
                    <a:pt x="18" y="198"/>
                    <a:pt x="18" y="187"/>
                  </a:cubicBezTo>
                  <a:cubicBezTo>
                    <a:pt x="18" y="137"/>
                    <a:pt x="18" y="137"/>
                    <a:pt x="18" y="137"/>
                  </a:cubicBezTo>
                  <a:cubicBezTo>
                    <a:pt x="29" y="137"/>
                    <a:pt x="29" y="137"/>
                    <a:pt x="29" y="137"/>
                  </a:cubicBezTo>
                  <a:cubicBezTo>
                    <a:pt x="29" y="120"/>
                    <a:pt x="29" y="120"/>
                    <a:pt x="29" y="120"/>
                  </a:cubicBezTo>
                  <a:cubicBezTo>
                    <a:pt x="29" y="117"/>
                    <a:pt x="26" y="113"/>
                    <a:pt x="23" y="113"/>
                  </a:cubicBezTo>
                  <a:cubicBezTo>
                    <a:pt x="12" y="109"/>
                    <a:pt x="12" y="109"/>
                    <a:pt x="12" y="109"/>
                  </a:cubicBezTo>
                  <a:cubicBezTo>
                    <a:pt x="10" y="109"/>
                    <a:pt x="10" y="109"/>
                    <a:pt x="10" y="109"/>
                  </a:cubicBezTo>
                  <a:cubicBezTo>
                    <a:pt x="7" y="108"/>
                    <a:pt x="4" y="105"/>
                    <a:pt x="3" y="102"/>
                  </a:cubicBezTo>
                  <a:cubicBezTo>
                    <a:pt x="2" y="98"/>
                    <a:pt x="2" y="98"/>
                    <a:pt x="2" y="98"/>
                  </a:cubicBezTo>
                  <a:cubicBezTo>
                    <a:pt x="2" y="97"/>
                    <a:pt x="2" y="97"/>
                    <a:pt x="2" y="96"/>
                  </a:cubicBezTo>
                  <a:cubicBezTo>
                    <a:pt x="2" y="94"/>
                    <a:pt x="2" y="91"/>
                    <a:pt x="3" y="89"/>
                  </a:cubicBezTo>
                  <a:cubicBezTo>
                    <a:pt x="5" y="87"/>
                    <a:pt x="7" y="85"/>
                    <a:pt x="10" y="84"/>
                  </a:cubicBezTo>
                  <a:cubicBezTo>
                    <a:pt x="105" y="55"/>
                    <a:pt x="105" y="55"/>
                    <a:pt x="105" y="55"/>
                  </a:cubicBezTo>
                  <a:cubicBezTo>
                    <a:pt x="111" y="54"/>
                    <a:pt x="118" y="57"/>
                    <a:pt x="119" y="63"/>
                  </a:cubicBezTo>
                  <a:cubicBezTo>
                    <a:pt x="120" y="66"/>
                    <a:pt x="120" y="66"/>
                    <a:pt x="120" y="66"/>
                  </a:cubicBezTo>
                  <a:cubicBezTo>
                    <a:pt x="121" y="69"/>
                    <a:pt x="121" y="72"/>
                    <a:pt x="119" y="75"/>
                  </a:cubicBezTo>
                  <a:cubicBezTo>
                    <a:pt x="118" y="78"/>
                    <a:pt x="116" y="80"/>
                    <a:pt x="113" y="81"/>
                  </a:cubicBezTo>
                  <a:cubicBezTo>
                    <a:pt x="54" y="98"/>
                    <a:pt x="54" y="98"/>
                    <a:pt x="54" y="98"/>
                  </a:cubicBezTo>
                  <a:cubicBezTo>
                    <a:pt x="55" y="100"/>
                    <a:pt x="56" y="103"/>
                    <a:pt x="56" y="105"/>
                  </a:cubicBezTo>
                  <a:cubicBezTo>
                    <a:pt x="56" y="137"/>
                    <a:pt x="56" y="137"/>
                    <a:pt x="56" y="137"/>
                  </a:cubicBezTo>
                  <a:cubicBezTo>
                    <a:pt x="72" y="137"/>
                    <a:pt x="72" y="137"/>
                    <a:pt x="72" y="137"/>
                  </a:cubicBezTo>
                  <a:cubicBezTo>
                    <a:pt x="72" y="109"/>
                    <a:pt x="72" y="109"/>
                    <a:pt x="72" y="109"/>
                  </a:cubicBezTo>
                  <a:cubicBezTo>
                    <a:pt x="72" y="103"/>
                    <a:pt x="77" y="97"/>
                    <a:pt x="82" y="95"/>
                  </a:cubicBezTo>
                  <a:cubicBezTo>
                    <a:pt x="105" y="89"/>
                    <a:pt x="105" y="89"/>
                    <a:pt x="105" y="89"/>
                  </a:cubicBezTo>
                  <a:cubicBezTo>
                    <a:pt x="111" y="87"/>
                    <a:pt x="118" y="91"/>
                    <a:pt x="119" y="96"/>
                  </a:cubicBezTo>
                  <a:cubicBezTo>
                    <a:pt x="120" y="100"/>
                    <a:pt x="120" y="100"/>
                    <a:pt x="120" y="100"/>
                  </a:cubicBezTo>
                  <a:cubicBezTo>
                    <a:pt x="122" y="106"/>
                    <a:pt x="119" y="112"/>
                    <a:pt x="113" y="114"/>
                  </a:cubicBezTo>
                  <a:close/>
                  <a:moveTo>
                    <a:pt x="49" y="93"/>
                  </a:moveTo>
                  <a:cubicBezTo>
                    <a:pt x="111" y="75"/>
                    <a:pt x="111" y="75"/>
                    <a:pt x="111" y="75"/>
                  </a:cubicBezTo>
                  <a:cubicBezTo>
                    <a:pt x="112" y="74"/>
                    <a:pt x="113" y="74"/>
                    <a:pt x="114" y="72"/>
                  </a:cubicBezTo>
                  <a:cubicBezTo>
                    <a:pt x="115" y="71"/>
                    <a:pt x="115" y="70"/>
                    <a:pt x="115" y="68"/>
                  </a:cubicBezTo>
                  <a:cubicBezTo>
                    <a:pt x="113" y="65"/>
                    <a:pt x="113" y="65"/>
                    <a:pt x="113" y="65"/>
                  </a:cubicBezTo>
                  <a:cubicBezTo>
                    <a:pt x="113" y="62"/>
                    <a:pt x="111" y="61"/>
                    <a:pt x="108" y="61"/>
                  </a:cubicBezTo>
                  <a:cubicBezTo>
                    <a:pt x="108" y="61"/>
                    <a:pt x="107" y="61"/>
                    <a:pt x="107" y="61"/>
                  </a:cubicBezTo>
                  <a:cubicBezTo>
                    <a:pt x="25" y="86"/>
                    <a:pt x="25" y="86"/>
                    <a:pt x="25" y="86"/>
                  </a:cubicBezTo>
                  <a:cubicBezTo>
                    <a:pt x="13" y="89"/>
                    <a:pt x="13" y="89"/>
                    <a:pt x="13" y="89"/>
                  </a:cubicBezTo>
                  <a:cubicBezTo>
                    <a:pt x="12" y="89"/>
                    <a:pt x="12" y="89"/>
                    <a:pt x="12" y="89"/>
                  </a:cubicBezTo>
                  <a:cubicBezTo>
                    <a:pt x="12" y="90"/>
                    <a:pt x="12" y="90"/>
                    <a:pt x="12" y="90"/>
                  </a:cubicBezTo>
                  <a:cubicBezTo>
                    <a:pt x="10" y="90"/>
                    <a:pt x="9" y="91"/>
                    <a:pt x="8" y="92"/>
                  </a:cubicBezTo>
                  <a:cubicBezTo>
                    <a:pt x="8" y="93"/>
                    <a:pt x="8" y="95"/>
                    <a:pt x="8" y="96"/>
                  </a:cubicBezTo>
                  <a:cubicBezTo>
                    <a:pt x="8" y="96"/>
                    <a:pt x="8" y="96"/>
                    <a:pt x="8" y="96"/>
                  </a:cubicBezTo>
                  <a:cubicBezTo>
                    <a:pt x="9" y="100"/>
                    <a:pt x="9" y="100"/>
                    <a:pt x="9" y="100"/>
                  </a:cubicBezTo>
                  <a:cubicBezTo>
                    <a:pt x="10" y="101"/>
                    <a:pt x="11" y="103"/>
                    <a:pt x="12" y="103"/>
                  </a:cubicBezTo>
                  <a:cubicBezTo>
                    <a:pt x="13" y="103"/>
                    <a:pt x="13" y="103"/>
                    <a:pt x="13" y="103"/>
                  </a:cubicBezTo>
                  <a:cubicBezTo>
                    <a:pt x="25" y="107"/>
                    <a:pt x="25" y="107"/>
                    <a:pt x="25" y="107"/>
                  </a:cubicBezTo>
                  <a:cubicBezTo>
                    <a:pt x="25" y="107"/>
                    <a:pt x="25" y="107"/>
                    <a:pt x="25" y="107"/>
                  </a:cubicBezTo>
                  <a:cubicBezTo>
                    <a:pt x="31" y="109"/>
                    <a:pt x="35" y="115"/>
                    <a:pt x="35" y="120"/>
                  </a:cubicBezTo>
                  <a:cubicBezTo>
                    <a:pt x="35" y="137"/>
                    <a:pt x="35" y="137"/>
                    <a:pt x="35" y="137"/>
                  </a:cubicBezTo>
                  <a:cubicBezTo>
                    <a:pt x="50" y="137"/>
                    <a:pt x="50" y="137"/>
                    <a:pt x="50" y="137"/>
                  </a:cubicBezTo>
                  <a:cubicBezTo>
                    <a:pt x="50" y="105"/>
                    <a:pt x="50" y="105"/>
                    <a:pt x="50" y="105"/>
                  </a:cubicBezTo>
                  <a:cubicBezTo>
                    <a:pt x="50" y="104"/>
                    <a:pt x="49" y="102"/>
                    <a:pt x="48" y="100"/>
                  </a:cubicBezTo>
                  <a:cubicBezTo>
                    <a:pt x="47" y="99"/>
                    <a:pt x="45" y="98"/>
                    <a:pt x="44" y="97"/>
                  </a:cubicBezTo>
                  <a:cubicBezTo>
                    <a:pt x="44" y="97"/>
                    <a:pt x="40" y="96"/>
                    <a:pt x="49" y="93"/>
                  </a:cubicBezTo>
                  <a:close/>
                  <a:moveTo>
                    <a:pt x="115" y="102"/>
                  </a:moveTo>
                  <a:cubicBezTo>
                    <a:pt x="113" y="98"/>
                    <a:pt x="113" y="98"/>
                    <a:pt x="113" y="98"/>
                  </a:cubicBezTo>
                  <a:cubicBezTo>
                    <a:pt x="113" y="95"/>
                    <a:pt x="110" y="94"/>
                    <a:pt x="107" y="95"/>
                  </a:cubicBezTo>
                  <a:cubicBezTo>
                    <a:pt x="84" y="101"/>
                    <a:pt x="84" y="101"/>
                    <a:pt x="84" y="101"/>
                  </a:cubicBezTo>
                  <a:cubicBezTo>
                    <a:pt x="81" y="102"/>
                    <a:pt x="78" y="106"/>
                    <a:pt x="78" y="109"/>
                  </a:cubicBezTo>
                  <a:cubicBezTo>
                    <a:pt x="78" y="137"/>
                    <a:pt x="78" y="137"/>
                    <a:pt x="78" y="137"/>
                  </a:cubicBezTo>
                  <a:cubicBezTo>
                    <a:pt x="93" y="137"/>
                    <a:pt x="93" y="137"/>
                    <a:pt x="93" y="137"/>
                  </a:cubicBezTo>
                  <a:cubicBezTo>
                    <a:pt x="93" y="124"/>
                    <a:pt x="93" y="124"/>
                    <a:pt x="93" y="124"/>
                  </a:cubicBezTo>
                  <a:cubicBezTo>
                    <a:pt x="93" y="118"/>
                    <a:pt x="97" y="112"/>
                    <a:pt x="103" y="111"/>
                  </a:cubicBezTo>
                  <a:cubicBezTo>
                    <a:pt x="111" y="108"/>
                    <a:pt x="111" y="108"/>
                    <a:pt x="111" y="108"/>
                  </a:cubicBezTo>
                  <a:cubicBezTo>
                    <a:pt x="114" y="108"/>
                    <a:pt x="115" y="105"/>
                    <a:pt x="115"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4179052" y="3187138"/>
            <a:ext cx="6610546" cy="1523495"/>
          </a:xfrm>
        </p:spPr>
        <p:txBody>
          <a:bodyPr anchor="ctr" anchorCtr="0">
            <a:noAutofit/>
          </a:bodyPr>
          <a:lstStyle>
            <a:lvl1pPr algn="l" defTabSz="914287" rtl="0" eaLnBrk="1" latinLnBrk="0" hangingPunct="1">
              <a:lnSpc>
                <a:spcPct val="90000"/>
              </a:lnSpc>
              <a:spcBef>
                <a:spcPct val="0"/>
              </a:spcBef>
              <a:buNone/>
              <a:defRPr lang="en-US" sz="4000" b="1" kern="1200" cap="none" spc="-100" baseline="0" dirty="0">
                <a:ln w="3175">
                  <a:noFill/>
                </a:ln>
                <a:solidFill>
                  <a:schemeClr val="accent6">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8" y="6010276"/>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em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p:nvSpPr>
        <p:spPr bwMode="auto">
          <a:xfrm>
            <a:off x="4010029" y="3187137"/>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4" tIns="45713" rIns="91424" bIns="45713"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6" name="Arrow Bar"/>
          <p:cNvSpPr/>
          <p:nvPr/>
        </p:nvSpPr>
        <p:spPr bwMode="auto">
          <a:xfrm>
            <a:off x="4010025" y="1514475"/>
            <a:ext cx="7162800" cy="1499616"/>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4" tIns="45713" rIns="91424" bIns="45713"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3" y="1586587"/>
            <a:ext cx="5549740" cy="1378644"/>
          </a:xfrm>
        </p:spPr>
        <p:txBody>
          <a:bodyPr anchor="ctr" anchorCtr="0">
            <a:noAutofit/>
            <a:scene3d>
              <a:camera prst="orthographicFront"/>
              <a:lightRig rig="flat" dir="t"/>
            </a:scene3d>
            <a:sp3d>
              <a:contourClr>
                <a:schemeClr val="tx2"/>
              </a:contourClr>
            </a:sp3d>
          </a:bodyPr>
          <a:lstStyle>
            <a:lvl1pPr marL="0" indent="0" algn="l" defTabSz="914249" rtl="0" eaLnBrk="1" latinLnBrk="0" hangingPunct="1">
              <a:lnSpc>
                <a:spcPct val="90000"/>
              </a:lnSpc>
              <a:spcBef>
                <a:spcPct val="0"/>
              </a:spcBef>
              <a:buFont typeface="Arial" pitchFamily="34" charset="0"/>
              <a:buNone/>
              <a:defRPr lang="en-US" sz="55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Demo</a:t>
            </a:r>
          </a:p>
        </p:txBody>
      </p:sp>
      <p:sp useBgFill="1">
        <p:nvSpPr>
          <p:cNvPr id="9" name="Left Mask"/>
          <p:cNvSpPr/>
          <p:nvPr/>
        </p:nvSpPr>
        <p:spPr bwMode="auto">
          <a:xfrm>
            <a:off x="0"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4"/>
            <a:ext cx="6610546" cy="461665"/>
          </a:xfrm>
        </p:spPr>
        <p:txBody>
          <a:bodyPr>
            <a:noAutofit/>
          </a:bodyPr>
          <a:lstStyle>
            <a:lvl1pPr marL="0" indent="0" algn="l" defTabSz="914249"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25" indent="0" algn="ctr">
              <a:buNone/>
              <a:defRPr>
                <a:solidFill>
                  <a:schemeClr val="tx1">
                    <a:tint val="75000"/>
                  </a:schemeClr>
                </a:solidFill>
              </a:defRPr>
            </a:lvl2pPr>
            <a:lvl3pPr marL="914249" indent="0" algn="ctr">
              <a:buNone/>
              <a:defRPr>
                <a:solidFill>
                  <a:schemeClr val="tx1">
                    <a:tint val="75000"/>
                  </a:schemeClr>
                </a:solidFill>
              </a:defRPr>
            </a:lvl3pPr>
            <a:lvl4pPr marL="1371373" indent="0" algn="ctr">
              <a:buNone/>
              <a:defRPr>
                <a:solidFill>
                  <a:schemeClr val="tx1">
                    <a:tint val="75000"/>
                  </a:schemeClr>
                </a:solidFill>
              </a:defRPr>
            </a:lvl4pPr>
            <a:lvl5pPr marL="1828499" indent="0" algn="ctr">
              <a:buNone/>
              <a:defRPr>
                <a:solidFill>
                  <a:schemeClr val="tx1">
                    <a:tint val="75000"/>
                  </a:schemeClr>
                </a:solidFill>
              </a:defRPr>
            </a:lvl5pPr>
            <a:lvl6pPr marL="2285621" indent="0" algn="ctr">
              <a:buNone/>
              <a:defRPr>
                <a:solidFill>
                  <a:schemeClr val="tx1">
                    <a:tint val="75000"/>
                  </a:schemeClr>
                </a:solidFill>
              </a:defRPr>
            </a:lvl6pPr>
            <a:lvl7pPr marL="2742747" indent="0" algn="ctr">
              <a:buNone/>
              <a:defRPr>
                <a:solidFill>
                  <a:schemeClr val="tx1">
                    <a:tint val="75000"/>
                  </a:schemeClr>
                </a:solidFill>
              </a:defRPr>
            </a:lvl7pPr>
            <a:lvl8pPr marL="3199872" indent="0" algn="ctr">
              <a:buNone/>
              <a:defRPr>
                <a:solidFill>
                  <a:schemeClr val="tx1">
                    <a:tint val="75000"/>
                  </a:schemeClr>
                </a:solidFill>
              </a:defRPr>
            </a:lvl8pPr>
            <a:lvl9pPr marL="3656996"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p:nvSpPr>
        <p:spPr bwMode="auto">
          <a:xfrm rot="5400000">
            <a:off x="9948226" y="1873056"/>
            <a:ext cx="841375" cy="841376"/>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28" tIns="45715" rIns="91428" bIns="45715" numCol="1" anchor="t" anchorCtr="0" compatLnSpc="1">
            <a:prstTxWarp prst="textNoShape">
              <a:avLst/>
            </a:prstTxWarp>
          </a:bodyPr>
          <a:lstStyle/>
          <a:p>
            <a:pPr defTabSz="914249"/>
            <a:endParaRPr lang="en-US" sz="1900">
              <a:solidFill>
                <a:srgbClr val="FFFFFF"/>
              </a:solidFill>
            </a:endParaRPr>
          </a:p>
        </p:txBody>
      </p:sp>
      <p:sp>
        <p:nvSpPr>
          <p:cNvPr id="11" name="TechEd Tile"/>
          <p:cNvSpPr/>
          <p:nvPr/>
        </p:nvSpPr>
        <p:spPr bwMode="auto">
          <a:xfrm>
            <a:off x="1022072"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4" tIns="45713" rIns="91424" bIns="45713"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p:nvPicPr>
        <p:blipFill rotWithShape="1">
          <a:blip r:embed="rId3">
            <a:extLst>
              <a:ext uri="{28A0092B-C50C-407E-A947-70E740481C1C}">
                <a14:useLocalDpi xmlns:a14="http://schemas.microsoft.com/office/drawing/2010/main" val="0"/>
              </a:ext>
            </a:extLst>
          </a:blip>
          <a:srcRect r="8530"/>
          <a:stretch/>
        </p:blipFill>
        <p:spPr bwMode="auto">
          <a:xfrm>
            <a:off x="1401317" y="1742495"/>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p:nvSpPr>
        <p:spPr bwMode="auto">
          <a:xfrm>
            <a:off x="0" y="1"/>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p:nvSpPr>
        <p:spPr bwMode="auto">
          <a:xfrm>
            <a:off x="11172827" y="1630806"/>
            <a:ext cx="1015999"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grpSp>
        <p:nvGrpSpPr>
          <p:cNvPr id="16" name="Demo Tile"/>
          <p:cNvGrpSpPr/>
          <p:nvPr/>
        </p:nvGrpSpPr>
        <p:grpSpPr>
          <a:xfrm>
            <a:off x="1017614" y="3187887"/>
            <a:ext cx="2827252" cy="2827252"/>
            <a:chOff x="1022073" y="-1135906"/>
            <a:chExt cx="2827252" cy="2827252"/>
          </a:xfrm>
        </p:grpSpPr>
        <p:sp>
          <p:nvSpPr>
            <p:cNvPr id="17" name="Rectangle 16"/>
            <p:cNvSpPr/>
            <p:nvPr/>
          </p:nvSpPr>
          <p:spPr bwMode="auto">
            <a:xfrm>
              <a:off x="1022073" y="-1135906"/>
              <a:ext cx="2827252" cy="2827252"/>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18" name="Light bulb Icon"/>
            <p:cNvSpPr>
              <a:spLocks noEditPoints="1"/>
            </p:cNvSpPr>
            <p:nvPr/>
          </p:nvSpPr>
          <p:spPr bwMode="auto">
            <a:xfrm>
              <a:off x="1945077" y="-620805"/>
              <a:ext cx="979488" cy="1797050"/>
            </a:xfrm>
            <a:custGeom>
              <a:avLst/>
              <a:gdLst>
                <a:gd name="T0" fmla="*/ 18 w 122"/>
                <a:gd name="T1" fmla="*/ 137 h 224"/>
                <a:gd name="T2" fmla="*/ 105 w 122"/>
                <a:gd name="T3" fmla="*/ 22 h 224"/>
                <a:gd name="T4" fmla="*/ 119 w 122"/>
                <a:gd name="T5" fmla="*/ 29 h 224"/>
                <a:gd name="T6" fmla="*/ 119 w 122"/>
                <a:gd name="T7" fmla="*/ 41 h 224"/>
                <a:gd name="T8" fmla="*/ 17 w 122"/>
                <a:gd name="T9" fmla="*/ 75 h 224"/>
                <a:gd name="T10" fmla="*/ 14 w 122"/>
                <a:gd name="T11" fmla="*/ 76 h 224"/>
                <a:gd name="T12" fmla="*/ 2 w 122"/>
                <a:gd name="T13" fmla="*/ 64 h 224"/>
                <a:gd name="T14" fmla="*/ 10 w 122"/>
                <a:gd name="T15" fmla="*/ 50 h 224"/>
                <a:gd name="T16" fmla="*/ 8 w 122"/>
                <a:gd name="T17" fmla="*/ 58 h 224"/>
                <a:gd name="T18" fmla="*/ 9 w 122"/>
                <a:gd name="T19" fmla="*/ 66 h 224"/>
                <a:gd name="T20" fmla="*/ 14 w 122"/>
                <a:gd name="T21" fmla="*/ 70 h 224"/>
                <a:gd name="T22" fmla="*/ 111 w 122"/>
                <a:gd name="T23" fmla="*/ 41 h 224"/>
                <a:gd name="T24" fmla="*/ 115 w 122"/>
                <a:gd name="T25" fmla="*/ 35 h 224"/>
                <a:gd name="T26" fmla="*/ 108 w 122"/>
                <a:gd name="T27" fmla="*/ 27 h 224"/>
                <a:gd name="T28" fmla="*/ 12 w 122"/>
                <a:gd name="T29" fmla="*/ 56 h 224"/>
                <a:gd name="T30" fmla="*/ 10 w 122"/>
                <a:gd name="T31" fmla="*/ 16 h 224"/>
                <a:gd name="T32" fmla="*/ 73 w 122"/>
                <a:gd name="T33" fmla="*/ 9 h 224"/>
                <a:gd name="T34" fmla="*/ 67 w 122"/>
                <a:gd name="T35" fmla="*/ 27 h 224"/>
                <a:gd name="T36" fmla="*/ 14 w 122"/>
                <a:gd name="T37" fmla="*/ 42 h 224"/>
                <a:gd name="T38" fmla="*/ 2 w 122"/>
                <a:gd name="T39" fmla="*/ 31 h 224"/>
                <a:gd name="T40" fmla="*/ 9 w 122"/>
                <a:gd name="T41" fmla="*/ 32 h 224"/>
                <a:gd name="T42" fmla="*/ 16 w 122"/>
                <a:gd name="T43" fmla="*/ 36 h 224"/>
                <a:gd name="T44" fmla="*/ 69 w 122"/>
                <a:gd name="T45" fmla="*/ 14 h 224"/>
                <a:gd name="T46" fmla="*/ 63 w 122"/>
                <a:gd name="T47" fmla="*/ 7 h 224"/>
                <a:gd name="T48" fmla="*/ 12 w 122"/>
                <a:gd name="T49" fmla="*/ 22 h 224"/>
                <a:gd name="T50" fmla="*/ 113 w 122"/>
                <a:gd name="T51" fmla="*/ 114 h 224"/>
                <a:gd name="T52" fmla="*/ 99 w 122"/>
                <a:gd name="T53" fmla="*/ 124 h 224"/>
                <a:gd name="T54" fmla="*/ 110 w 122"/>
                <a:gd name="T55" fmla="*/ 137 h 224"/>
                <a:gd name="T56" fmla="*/ 87 w 122"/>
                <a:gd name="T57" fmla="*/ 208 h 224"/>
                <a:gd name="T58" fmla="*/ 74 w 122"/>
                <a:gd name="T59" fmla="*/ 224 h 224"/>
                <a:gd name="T60" fmla="*/ 41 w 122"/>
                <a:gd name="T61" fmla="*/ 213 h 224"/>
                <a:gd name="T62" fmla="*/ 18 w 122"/>
                <a:gd name="T63" fmla="*/ 187 h 224"/>
                <a:gd name="T64" fmla="*/ 29 w 122"/>
                <a:gd name="T65" fmla="*/ 137 h 224"/>
                <a:gd name="T66" fmla="*/ 23 w 122"/>
                <a:gd name="T67" fmla="*/ 113 h 224"/>
                <a:gd name="T68" fmla="*/ 10 w 122"/>
                <a:gd name="T69" fmla="*/ 109 h 224"/>
                <a:gd name="T70" fmla="*/ 2 w 122"/>
                <a:gd name="T71" fmla="*/ 98 h 224"/>
                <a:gd name="T72" fmla="*/ 3 w 122"/>
                <a:gd name="T73" fmla="*/ 89 h 224"/>
                <a:gd name="T74" fmla="*/ 105 w 122"/>
                <a:gd name="T75" fmla="*/ 55 h 224"/>
                <a:gd name="T76" fmla="*/ 120 w 122"/>
                <a:gd name="T77" fmla="*/ 66 h 224"/>
                <a:gd name="T78" fmla="*/ 113 w 122"/>
                <a:gd name="T79" fmla="*/ 81 h 224"/>
                <a:gd name="T80" fmla="*/ 56 w 122"/>
                <a:gd name="T81" fmla="*/ 105 h 224"/>
                <a:gd name="T82" fmla="*/ 72 w 122"/>
                <a:gd name="T83" fmla="*/ 137 h 224"/>
                <a:gd name="T84" fmla="*/ 82 w 122"/>
                <a:gd name="T85" fmla="*/ 95 h 224"/>
                <a:gd name="T86" fmla="*/ 119 w 122"/>
                <a:gd name="T87" fmla="*/ 96 h 224"/>
                <a:gd name="T88" fmla="*/ 113 w 122"/>
                <a:gd name="T89" fmla="*/ 114 h 224"/>
                <a:gd name="T90" fmla="*/ 111 w 122"/>
                <a:gd name="T91" fmla="*/ 75 h 224"/>
                <a:gd name="T92" fmla="*/ 115 w 122"/>
                <a:gd name="T93" fmla="*/ 68 h 224"/>
                <a:gd name="T94" fmla="*/ 108 w 122"/>
                <a:gd name="T95" fmla="*/ 61 h 224"/>
                <a:gd name="T96" fmla="*/ 25 w 122"/>
                <a:gd name="T97" fmla="*/ 86 h 224"/>
                <a:gd name="T98" fmla="*/ 12 w 122"/>
                <a:gd name="T99" fmla="*/ 89 h 224"/>
                <a:gd name="T100" fmla="*/ 8 w 122"/>
                <a:gd name="T101" fmla="*/ 92 h 224"/>
                <a:gd name="T102" fmla="*/ 8 w 122"/>
                <a:gd name="T103" fmla="*/ 96 h 224"/>
                <a:gd name="T104" fmla="*/ 12 w 122"/>
                <a:gd name="T105" fmla="*/ 103 h 224"/>
                <a:gd name="T106" fmla="*/ 25 w 122"/>
                <a:gd name="T107" fmla="*/ 107 h 224"/>
                <a:gd name="T108" fmla="*/ 35 w 122"/>
                <a:gd name="T109" fmla="*/ 120 h 224"/>
                <a:gd name="T110" fmla="*/ 50 w 122"/>
                <a:gd name="T111" fmla="*/ 137 h 224"/>
                <a:gd name="T112" fmla="*/ 48 w 122"/>
                <a:gd name="T113" fmla="*/ 100 h 224"/>
                <a:gd name="T114" fmla="*/ 49 w 122"/>
                <a:gd name="T115" fmla="*/ 93 h 224"/>
                <a:gd name="T116" fmla="*/ 113 w 122"/>
                <a:gd name="T117" fmla="*/ 98 h 224"/>
                <a:gd name="T118" fmla="*/ 84 w 122"/>
                <a:gd name="T119" fmla="*/ 101 h 224"/>
                <a:gd name="T120" fmla="*/ 78 w 122"/>
                <a:gd name="T121" fmla="*/ 137 h 224"/>
                <a:gd name="T122" fmla="*/ 93 w 122"/>
                <a:gd name="T123" fmla="*/ 124 h 224"/>
                <a:gd name="T124" fmla="*/ 111 w 122"/>
                <a:gd name="T125" fmla="*/ 10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2" h="224">
                  <a:moveTo>
                    <a:pt x="18" y="137"/>
                  </a:moveTo>
                  <a:cubicBezTo>
                    <a:pt x="18" y="137"/>
                    <a:pt x="18" y="137"/>
                    <a:pt x="18" y="137"/>
                  </a:cubicBezTo>
                  <a:moveTo>
                    <a:pt x="10" y="50"/>
                  </a:moveTo>
                  <a:cubicBezTo>
                    <a:pt x="105" y="22"/>
                    <a:pt x="105" y="22"/>
                    <a:pt x="105" y="22"/>
                  </a:cubicBezTo>
                  <a:cubicBezTo>
                    <a:pt x="106" y="21"/>
                    <a:pt x="107" y="21"/>
                    <a:pt x="108" y="21"/>
                  </a:cubicBezTo>
                  <a:cubicBezTo>
                    <a:pt x="113" y="21"/>
                    <a:pt x="118" y="24"/>
                    <a:pt x="119" y="29"/>
                  </a:cubicBezTo>
                  <a:cubicBezTo>
                    <a:pt x="120" y="33"/>
                    <a:pt x="120" y="33"/>
                    <a:pt x="120" y="33"/>
                  </a:cubicBezTo>
                  <a:cubicBezTo>
                    <a:pt x="121" y="36"/>
                    <a:pt x="121" y="39"/>
                    <a:pt x="119" y="41"/>
                  </a:cubicBezTo>
                  <a:cubicBezTo>
                    <a:pt x="118" y="44"/>
                    <a:pt x="116" y="46"/>
                    <a:pt x="113" y="47"/>
                  </a:cubicBezTo>
                  <a:cubicBezTo>
                    <a:pt x="17" y="75"/>
                    <a:pt x="17" y="75"/>
                    <a:pt x="17" y="75"/>
                  </a:cubicBezTo>
                  <a:cubicBezTo>
                    <a:pt x="16" y="76"/>
                    <a:pt x="15" y="76"/>
                    <a:pt x="14" y="76"/>
                  </a:cubicBezTo>
                  <a:cubicBezTo>
                    <a:pt x="14" y="76"/>
                    <a:pt x="14" y="76"/>
                    <a:pt x="14" y="76"/>
                  </a:cubicBezTo>
                  <a:cubicBezTo>
                    <a:pt x="9" y="76"/>
                    <a:pt x="5" y="73"/>
                    <a:pt x="3" y="68"/>
                  </a:cubicBezTo>
                  <a:cubicBezTo>
                    <a:pt x="2" y="64"/>
                    <a:pt x="2" y="64"/>
                    <a:pt x="2" y="64"/>
                  </a:cubicBezTo>
                  <a:cubicBezTo>
                    <a:pt x="1" y="61"/>
                    <a:pt x="2" y="58"/>
                    <a:pt x="3" y="56"/>
                  </a:cubicBezTo>
                  <a:cubicBezTo>
                    <a:pt x="5" y="53"/>
                    <a:pt x="7" y="51"/>
                    <a:pt x="10" y="50"/>
                  </a:cubicBezTo>
                  <a:close/>
                  <a:moveTo>
                    <a:pt x="12" y="56"/>
                  </a:moveTo>
                  <a:cubicBezTo>
                    <a:pt x="10" y="56"/>
                    <a:pt x="9" y="57"/>
                    <a:pt x="8" y="58"/>
                  </a:cubicBezTo>
                  <a:cubicBezTo>
                    <a:pt x="8" y="60"/>
                    <a:pt x="8" y="61"/>
                    <a:pt x="8" y="62"/>
                  </a:cubicBezTo>
                  <a:cubicBezTo>
                    <a:pt x="9" y="66"/>
                    <a:pt x="9" y="66"/>
                    <a:pt x="9" y="66"/>
                  </a:cubicBezTo>
                  <a:cubicBezTo>
                    <a:pt x="10" y="68"/>
                    <a:pt x="12" y="70"/>
                    <a:pt x="14" y="70"/>
                  </a:cubicBezTo>
                  <a:cubicBezTo>
                    <a:pt x="14" y="70"/>
                    <a:pt x="14" y="70"/>
                    <a:pt x="14" y="70"/>
                  </a:cubicBezTo>
                  <a:cubicBezTo>
                    <a:pt x="15" y="70"/>
                    <a:pt x="15" y="70"/>
                    <a:pt x="16" y="70"/>
                  </a:cubicBezTo>
                  <a:cubicBezTo>
                    <a:pt x="111" y="41"/>
                    <a:pt x="111" y="41"/>
                    <a:pt x="111" y="41"/>
                  </a:cubicBezTo>
                  <a:cubicBezTo>
                    <a:pt x="112" y="41"/>
                    <a:pt x="113" y="40"/>
                    <a:pt x="114" y="39"/>
                  </a:cubicBezTo>
                  <a:cubicBezTo>
                    <a:pt x="115" y="37"/>
                    <a:pt x="115" y="36"/>
                    <a:pt x="115" y="35"/>
                  </a:cubicBezTo>
                  <a:cubicBezTo>
                    <a:pt x="113" y="31"/>
                    <a:pt x="113" y="31"/>
                    <a:pt x="113" y="31"/>
                  </a:cubicBezTo>
                  <a:cubicBezTo>
                    <a:pt x="113" y="29"/>
                    <a:pt x="111" y="27"/>
                    <a:pt x="108" y="27"/>
                  </a:cubicBezTo>
                  <a:cubicBezTo>
                    <a:pt x="108" y="27"/>
                    <a:pt x="107" y="27"/>
                    <a:pt x="107" y="27"/>
                  </a:cubicBezTo>
                  <a:lnTo>
                    <a:pt x="12" y="56"/>
                  </a:lnTo>
                  <a:close/>
                  <a:moveTo>
                    <a:pt x="2" y="31"/>
                  </a:moveTo>
                  <a:cubicBezTo>
                    <a:pt x="0" y="25"/>
                    <a:pt x="4" y="18"/>
                    <a:pt x="10" y="16"/>
                  </a:cubicBezTo>
                  <a:cubicBezTo>
                    <a:pt x="59" y="1"/>
                    <a:pt x="59" y="1"/>
                    <a:pt x="59" y="1"/>
                  </a:cubicBezTo>
                  <a:cubicBezTo>
                    <a:pt x="65" y="0"/>
                    <a:pt x="72" y="3"/>
                    <a:pt x="73" y="9"/>
                  </a:cubicBezTo>
                  <a:cubicBezTo>
                    <a:pt x="75" y="12"/>
                    <a:pt x="75" y="12"/>
                    <a:pt x="75" y="12"/>
                  </a:cubicBezTo>
                  <a:cubicBezTo>
                    <a:pt x="76" y="18"/>
                    <a:pt x="73" y="25"/>
                    <a:pt x="67" y="27"/>
                  </a:cubicBezTo>
                  <a:cubicBezTo>
                    <a:pt x="18" y="42"/>
                    <a:pt x="18" y="42"/>
                    <a:pt x="18" y="42"/>
                  </a:cubicBezTo>
                  <a:cubicBezTo>
                    <a:pt x="16" y="42"/>
                    <a:pt x="15" y="42"/>
                    <a:pt x="14" y="42"/>
                  </a:cubicBezTo>
                  <a:cubicBezTo>
                    <a:pt x="9" y="42"/>
                    <a:pt x="5" y="39"/>
                    <a:pt x="3" y="34"/>
                  </a:cubicBezTo>
                  <a:lnTo>
                    <a:pt x="2" y="31"/>
                  </a:lnTo>
                  <a:close/>
                  <a:moveTo>
                    <a:pt x="8" y="29"/>
                  </a:moveTo>
                  <a:cubicBezTo>
                    <a:pt x="9" y="32"/>
                    <a:pt x="9" y="32"/>
                    <a:pt x="9" y="32"/>
                  </a:cubicBezTo>
                  <a:cubicBezTo>
                    <a:pt x="10" y="35"/>
                    <a:pt x="12" y="36"/>
                    <a:pt x="14" y="36"/>
                  </a:cubicBezTo>
                  <a:cubicBezTo>
                    <a:pt x="15" y="36"/>
                    <a:pt x="15" y="36"/>
                    <a:pt x="16" y="36"/>
                  </a:cubicBezTo>
                  <a:cubicBezTo>
                    <a:pt x="65" y="21"/>
                    <a:pt x="65" y="21"/>
                    <a:pt x="65" y="21"/>
                  </a:cubicBezTo>
                  <a:cubicBezTo>
                    <a:pt x="68" y="20"/>
                    <a:pt x="70" y="17"/>
                    <a:pt x="69" y="14"/>
                  </a:cubicBezTo>
                  <a:cubicBezTo>
                    <a:pt x="68" y="11"/>
                    <a:pt x="68" y="11"/>
                    <a:pt x="68" y="11"/>
                  </a:cubicBezTo>
                  <a:cubicBezTo>
                    <a:pt x="67" y="8"/>
                    <a:pt x="65" y="7"/>
                    <a:pt x="63" y="7"/>
                  </a:cubicBezTo>
                  <a:cubicBezTo>
                    <a:pt x="62" y="7"/>
                    <a:pt x="62" y="7"/>
                    <a:pt x="61" y="7"/>
                  </a:cubicBezTo>
                  <a:cubicBezTo>
                    <a:pt x="12" y="22"/>
                    <a:pt x="12" y="22"/>
                    <a:pt x="12" y="22"/>
                  </a:cubicBezTo>
                  <a:cubicBezTo>
                    <a:pt x="9" y="23"/>
                    <a:pt x="7" y="26"/>
                    <a:pt x="8" y="29"/>
                  </a:cubicBezTo>
                  <a:close/>
                  <a:moveTo>
                    <a:pt x="113" y="114"/>
                  </a:moveTo>
                  <a:cubicBezTo>
                    <a:pt x="105" y="116"/>
                    <a:pt x="105" y="116"/>
                    <a:pt x="105" y="116"/>
                  </a:cubicBezTo>
                  <a:cubicBezTo>
                    <a:pt x="102" y="117"/>
                    <a:pt x="99" y="121"/>
                    <a:pt x="99" y="124"/>
                  </a:cubicBezTo>
                  <a:cubicBezTo>
                    <a:pt x="99" y="137"/>
                    <a:pt x="99" y="137"/>
                    <a:pt x="99" y="137"/>
                  </a:cubicBezTo>
                  <a:cubicBezTo>
                    <a:pt x="110" y="137"/>
                    <a:pt x="110" y="137"/>
                    <a:pt x="110" y="137"/>
                  </a:cubicBezTo>
                  <a:cubicBezTo>
                    <a:pt x="110" y="187"/>
                    <a:pt x="110" y="187"/>
                    <a:pt x="110" y="187"/>
                  </a:cubicBezTo>
                  <a:cubicBezTo>
                    <a:pt x="110" y="198"/>
                    <a:pt x="100" y="207"/>
                    <a:pt x="87" y="208"/>
                  </a:cubicBezTo>
                  <a:cubicBezTo>
                    <a:pt x="87" y="213"/>
                    <a:pt x="87" y="213"/>
                    <a:pt x="87" y="213"/>
                  </a:cubicBezTo>
                  <a:cubicBezTo>
                    <a:pt x="87" y="219"/>
                    <a:pt x="81" y="224"/>
                    <a:pt x="74" y="224"/>
                  </a:cubicBezTo>
                  <a:cubicBezTo>
                    <a:pt x="54" y="224"/>
                    <a:pt x="54" y="224"/>
                    <a:pt x="54" y="224"/>
                  </a:cubicBezTo>
                  <a:cubicBezTo>
                    <a:pt x="47" y="224"/>
                    <a:pt x="41" y="219"/>
                    <a:pt x="41" y="213"/>
                  </a:cubicBezTo>
                  <a:cubicBezTo>
                    <a:pt x="41" y="208"/>
                    <a:pt x="41" y="208"/>
                    <a:pt x="41" y="208"/>
                  </a:cubicBezTo>
                  <a:cubicBezTo>
                    <a:pt x="28" y="207"/>
                    <a:pt x="18" y="198"/>
                    <a:pt x="18" y="187"/>
                  </a:cubicBezTo>
                  <a:cubicBezTo>
                    <a:pt x="18" y="137"/>
                    <a:pt x="18" y="137"/>
                    <a:pt x="18" y="137"/>
                  </a:cubicBezTo>
                  <a:cubicBezTo>
                    <a:pt x="29" y="137"/>
                    <a:pt x="29" y="137"/>
                    <a:pt x="29" y="137"/>
                  </a:cubicBezTo>
                  <a:cubicBezTo>
                    <a:pt x="29" y="120"/>
                    <a:pt x="29" y="120"/>
                    <a:pt x="29" y="120"/>
                  </a:cubicBezTo>
                  <a:cubicBezTo>
                    <a:pt x="29" y="117"/>
                    <a:pt x="26" y="113"/>
                    <a:pt x="23" y="113"/>
                  </a:cubicBezTo>
                  <a:cubicBezTo>
                    <a:pt x="12" y="109"/>
                    <a:pt x="12" y="109"/>
                    <a:pt x="12" y="109"/>
                  </a:cubicBezTo>
                  <a:cubicBezTo>
                    <a:pt x="10" y="109"/>
                    <a:pt x="10" y="109"/>
                    <a:pt x="10" y="109"/>
                  </a:cubicBezTo>
                  <a:cubicBezTo>
                    <a:pt x="7" y="108"/>
                    <a:pt x="4" y="105"/>
                    <a:pt x="3" y="102"/>
                  </a:cubicBezTo>
                  <a:cubicBezTo>
                    <a:pt x="2" y="98"/>
                    <a:pt x="2" y="98"/>
                    <a:pt x="2" y="98"/>
                  </a:cubicBezTo>
                  <a:cubicBezTo>
                    <a:pt x="2" y="97"/>
                    <a:pt x="2" y="97"/>
                    <a:pt x="2" y="96"/>
                  </a:cubicBezTo>
                  <a:cubicBezTo>
                    <a:pt x="2" y="94"/>
                    <a:pt x="2" y="91"/>
                    <a:pt x="3" y="89"/>
                  </a:cubicBezTo>
                  <a:cubicBezTo>
                    <a:pt x="5" y="87"/>
                    <a:pt x="7" y="85"/>
                    <a:pt x="10" y="84"/>
                  </a:cubicBezTo>
                  <a:cubicBezTo>
                    <a:pt x="105" y="55"/>
                    <a:pt x="105" y="55"/>
                    <a:pt x="105" y="55"/>
                  </a:cubicBezTo>
                  <a:cubicBezTo>
                    <a:pt x="111" y="54"/>
                    <a:pt x="118" y="57"/>
                    <a:pt x="119" y="63"/>
                  </a:cubicBezTo>
                  <a:cubicBezTo>
                    <a:pt x="120" y="66"/>
                    <a:pt x="120" y="66"/>
                    <a:pt x="120" y="66"/>
                  </a:cubicBezTo>
                  <a:cubicBezTo>
                    <a:pt x="121" y="69"/>
                    <a:pt x="121" y="72"/>
                    <a:pt x="119" y="75"/>
                  </a:cubicBezTo>
                  <a:cubicBezTo>
                    <a:pt x="118" y="78"/>
                    <a:pt x="116" y="80"/>
                    <a:pt x="113" y="81"/>
                  </a:cubicBezTo>
                  <a:cubicBezTo>
                    <a:pt x="54" y="98"/>
                    <a:pt x="54" y="98"/>
                    <a:pt x="54" y="98"/>
                  </a:cubicBezTo>
                  <a:cubicBezTo>
                    <a:pt x="55" y="100"/>
                    <a:pt x="56" y="103"/>
                    <a:pt x="56" y="105"/>
                  </a:cubicBezTo>
                  <a:cubicBezTo>
                    <a:pt x="56" y="137"/>
                    <a:pt x="56" y="137"/>
                    <a:pt x="56" y="137"/>
                  </a:cubicBezTo>
                  <a:cubicBezTo>
                    <a:pt x="72" y="137"/>
                    <a:pt x="72" y="137"/>
                    <a:pt x="72" y="137"/>
                  </a:cubicBezTo>
                  <a:cubicBezTo>
                    <a:pt x="72" y="109"/>
                    <a:pt x="72" y="109"/>
                    <a:pt x="72" y="109"/>
                  </a:cubicBezTo>
                  <a:cubicBezTo>
                    <a:pt x="72" y="103"/>
                    <a:pt x="77" y="97"/>
                    <a:pt x="82" y="95"/>
                  </a:cubicBezTo>
                  <a:cubicBezTo>
                    <a:pt x="105" y="89"/>
                    <a:pt x="105" y="89"/>
                    <a:pt x="105" y="89"/>
                  </a:cubicBezTo>
                  <a:cubicBezTo>
                    <a:pt x="111" y="87"/>
                    <a:pt x="118" y="91"/>
                    <a:pt x="119" y="96"/>
                  </a:cubicBezTo>
                  <a:cubicBezTo>
                    <a:pt x="120" y="100"/>
                    <a:pt x="120" y="100"/>
                    <a:pt x="120" y="100"/>
                  </a:cubicBezTo>
                  <a:cubicBezTo>
                    <a:pt x="122" y="106"/>
                    <a:pt x="119" y="112"/>
                    <a:pt x="113" y="114"/>
                  </a:cubicBezTo>
                  <a:close/>
                  <a:moveTo>
                    <a:pt x="49" y="93"/>
                  </a:moveTo>
                  <a:cubicBezTo>
                    <a:pt x="111" y="75"/>
                    <a:pt x="111" y="75"/>
                    <a:pt x="111" y="75"/>
                  </a:cubicBezTo>
                  <a:cubicBezTo>
                    <a:pt x="112" y="74"/>
                    <a:pt x="113" y="74"/>
                    <a:pt x="114" y="72"/>
                  </a:cubicBezTo>
                  <a:cubicBezTo>
                    <a:pt x="115" y="71"/>
                    <a:pt x="115" y="70"/>
                    <a:pt x="115" y="68"/>
                  </a:cubicBezTo>
                  <a:cubicBezTo>
                    <a:pt x="113" y="65"/>
                    <a:pt x="113" y="65"/>
                    <a:pt x="113" y="65"/>
                  </a:cubicBezTo>
                  <a:cubicBezTo>
                    <a:pt x="113" y="62"/>
                    <a:pt x="111" y="61"/>
                    <a:pt x="108" y="61"/>
                  </a:cubicBezTo>
                  <a:cubicBezTo>
                    <a:pt x="108" y="61"/>
                    <a:pt x="107" y="61"/>
                    <a:pt x="107" y="61"/>
                  </a:cubicBezTo>
                  <a:cubicBezTo>
                    <a:pt x="25" y="86"/>
                    <a:pt x="25" y="86"/>
                    <a:pt x="25" y="86"/>
                  </a:cubicBezTo>
                  <a:cubicBezTo>
                    <a:pt x="13" y="89"/>
                    <a:pt x="13" y="89"/>
                    <a:pt x="13" y="89"/>
                  </a:cubicBezTo>
                  <a:cubicBezTo>
                    <a:pt x="12" y="89"/>
                    <a:pt x="12" y="89"/>
                    <a:pt x="12" y="89"/>
                  </a:cubicBezTo>
                  <a:cubicBezTo>
                    <a:pt x="12" y="90"/>
                    <a:pt x="12" y="90"/>
                    <a:pt x="12" y="90"/>
                  </a:cubicBezTo>
                  <a:cubicBezTo>
                    <a:pt x="10" y="90"/>
                    <a:pt x="9" y="91"/>
                    <a:pt x="8" y="92"/>
                  </a:cubicBezTo>
                  <a:cubicBezTo>
                    <a:pt x="8" y="93"/>
                    <a:pt x="8" y="95"/>
                    <a:pt x="8" y="96"/>
                  </a:cubicBezTo>
                  <a:cubicBezTo>
                    <a:pt x="8" y="96"/>
                    <a:pt x="8" y="96"/>
                    <a:pt x="8" y="96"/>
                  </a:cubicBezTo>
                  <a:cubicBezTo>
                    <a:pt x="9" y="100"/>
                    <a:pt x="9" y="100"/>
                    <a:pt x="9" y="100"/>
                  </a:cubicBezTo>
                  <a:cubicBezTo>
                    <a:pt x="10" y="101"/>
                    <a:pt x="11" y="103"/>
                    <a:pt x="12" y="103"/>
                  </a:cubicBezTo>
                  <a:cubicBezTo>
                    <a:pt x="13" y="103"/>
                    <a:pt x="13" y="103"/>
                    <a:pt x="13" y="103"/>
                  </a:cubicBezTo>
                  <a:cubicBezTo>
                    <a:pt x="25" y="107"/>
                    <a:pt x="25" y="107"/>
                    <a:pt x="25" y="107"/>
                  </a:cubicBezTo>
                  <a:cubicBezTo>
                    <a:pt x="25" y="107"/>
                    <a:pt x="25" y="107"/>
                    <a:pt x="25" y="107"/>
                  </a:cubicBezTo>
                  <a:cubicBezTo>
                    <a:pt x="31" y="109"/>
                    <a:pt x="35" y="115"/>
                    <a:pt x="35" y="120"/>
                  </a:cubicBezTo>
                  <a:cubicBezTo>
                    <a:pt x="35" y="137"/>
                    <a:pt x="35" y="137"/>
                    <a:pt x="35" y="137"/>
                  </a:cubicBezTo>
                  <a:cubicBezTo>
                    <a:pt x="50" y="137"/>
                    <a:pt x="50" y="137"/>
                    <a:pt x="50" y="137"/>
                  </a:cubicBezTo>
                  <a:cubicBezTo>
                    <a:pt x="50" y="105"/>
                    <a:pt x="50" y="105"/>
                    <a:pt x="50" y="105"/>
                  </a:cubicBezTo>
                  <a:cubicBezTo>
                    <a:pt x="50" y="104"/>
                    <a:pt x="49" y="102"/>
                    <a:pt x="48" y="100"/>
                  </a:cubicBezTo>
                  <a:cubicBezTo>
                    <a:pt x="47" y="99"/>
                    <a:pt x="45" y="98"/>
                    <a:pt x="44" y="97"/>
                  </a:cubicBezTo>
                  <a:cubicBezTo>
                    <a:pt x="44" y="97"/>
                    <a:pt x="40" y="96"/>
                    <a:pt x="49" y="93"/>
                  </a:cubicBezTo>
                  <a:close/>
                  <a:moveTo>
                    <a:pt x="115" y="102"/>
                  </a:moveTo>
                  <a:cubicBezTo>
                    <a:pt x="113" y="98"/>
                    <a:pt x="113" y="98"/>
                    <a:pt x="113" y="98"/>
                  </a:cubicBezTo>
                  <a:cubicBezTo>
                    <a:pt x="113" y="95"/>
                    <a:pt x="110" y="94"/>
                    <a:pt x="107" y="95"/>
                  </a:cubicBezTo>
                  <a:cubicBezTo>
                    <a:pt x="84" y="101"/>
                    <a:pt x="84" y="101"/>
                    <a:pt x="84" y="101"/>
                  </a:cubicBezTo>
                  <a:cubicBezTo>
                    <a:pt x="81" y="102"/>
                    <a:pt x="78" y="106"/>
                    <a:pt x="78" y="109"/>
                  </a:cubicBezTo>
                  <a:cubicBezTo>
                    <a:pt x="78" y="137"/>
                    <a:pt x="78" y="137"/>
                    <a:pt x="78" y="137"/>
                  </a:cubicBezTo>
                  <a:cubicBezTo>
                    <a:pt x="93" y="137"/>
                    <a:pt x="93" y="137"/>
                    <a:pt x="93" y="137"/>
                  </a:cubicBezTo>
                  <a:cubicBezTo>
                    <a:pt x="93" y="124"/>
                    <a:pt x="93" y="124"/>
                    <a:pt x="93" y="124"/>
                  </a:cubicBezTo>
                  <a:cubicBezTo>
                    <a:pt x="93" y="118"/>
                    <a:pt x="97" y="112"/>
                    <a:pt x="103" y="111"/>
                  </a:cubicBezTo>
                  <a:cubicBezTo>
                    <a:pt x="111" y="108"/>
                    <a:pt x="111" y="108"/>
                    <a:pt x="111" y="108"/>
                  </a:cubicBezTo>
                  <a:cubicBezTo>
                    <a:pt x="114" y="108"/>
                    <a:pt x="115" y="105"/>
                    <a:pt x="115"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9"/>
              <a:endParaRPr lang="en-US" sz="1900">
                <a:solidFill>
                  <a:srgbClr val="FFFFFF"/>
                </a:solidFill>
              </a:endParaRPr>
            </a:p>
          </p:txBody>
        </p:sp>
      </p:grpSp>
      <p:sp>
        <p:nvSpPr>
          <p:cNvPr id="2" name="Title 1"/>
          <p:cNvSpPr>
            <a:spLocks noGrp="1"/>
          </p:cNvSpPr>
          <p:nvPr>
            <p:ph type="ctrTitle"/>
          </p:nvPr>
        </p:nvSpPr>
        <p:spPr>
          <a:xfrm>
            <a:off x="4179052" y="3187139"/>
            <a:ext cx="6610546" cy="1523495"/>
          </a:xfrm>
        </p:spPr>
        <p:txBody>
          <a:bodyPr anchor="ctr" anchorCtr="0">
            <a:noAutofit/>
          </a:bodyPr>
          <a:lstStyle>
            <a:lvl1pPr algn="l" defTabSz="914249" rtl="0" eaLnBrk="1" latinLnBrk="0" hangingPunct="1">
              <a:lnSpc>
                <a:spcPct val="90000"/>
              </a:lnSpc>
              <a:spcBef>
                <a:spcPct val="0"/>
              </a:spcBef>
              <a:buNone/>
              <a:defRPr lang="en-US" sz="4000" b="1" kern="1200" cap="none" spc="-100" baseline="0" dirty="0">
                <a:ln w="3175">
                  <a:noFill/>
                </a:ln>
                <a:solidFill>
                  <a:schemeClr val="accent6">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p:nvSpPr>
        <p:spPr bwMode="auto">
          <a:xfrm>
            <a:off x="4010029" y="6010276"/>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Tree>
    <p:extLst>
      <p:ext uri="{BB962C8B-B14F-4D97-AF65-F5344CB8AC3E}">
        <p14:creationId xmlns:p14="http://schemas.microsoft.com/office/powerpoint/2010/main" val="336642400"/>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Vide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p:nvSpPr>
        <p:spPr bwMode="auto">
          <a:xfrm>
            <a:off x="4010029" y="3187137"/>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4" tIns="45713" rIns="91424" bIns="45713"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6" name="Arrow Bar"/>
          <p:cNvSpPr/>
          <p:nvPr/>
        </p:nvSpPr>
        <p:spPr bwMode="auto">
          <a:xfrm>
            <a:off x="4010025" y="1514475"/>
            <a:ext cx="7162800" cy="1499616"/>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4" tIns="45713" rIns="91424" bIns="45713"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3" y="1586587"/>
            <a:ext cx="5549740" cy="1378644"/>
          </a:xfrm>
        </p:spPr>
        <p:txBody>
          <a:bodyPr anchor="ctr" anchorCtr="0">
            <a:noAutofit/>
            <a:scene3d>
              <a:camera prst="orthographicFront"/>
              <a:lightRig rig="flat" dir="t"/>
            </a:scene3d>
            <a:sp3d>
              <a:contourClr>
                <a:schemeClr val="tx2"/>
              </a:contourClr>
            </a:sp3d>
          </a:bodyPr>
          <a:lstStyle>
            <a:lvl1pPr marL="0" indent="0" algn="l" defTabSz="914249" rtl="0" eaLnBrk="1" latinLnBrk="0" hangingPunct="1">
              <a:lnSpc>
                <a:spcPct val="90000"/>
              </a:lnSpc>
              <a:spcBef>
                <a:spcPct val="0"/>
              </a:spcBef>
              <a:buFont typeface="Arial" pitchFamily="34" charset="0"/>
              <a:buNone/>
              <a:defRPr lang="en-US" sz="55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Video</a:t>
            </a:r>
          </a:p>
        </p:txBody>
      </p:sp>
      <p:sp useBgFill="1">
        <p:nvSpPr>
          <p:cNvPr id="9" name="Left Mask"/>
          <p:cNvSpPr/>
          <p:nvPr/>
        </p:nvSpPr>
        <p:spPr bwMode="auto">
          <a:xfrm>
            <a:off x="0"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4"/>
            <a:ext cx="6610546" cy="461665"/>
          </a:xfrm>
        </p:spPr>
        <p:txBody>
          <a:bodyPr>
            <a:noAutofit/>
          </a:bodyPr>
          <a:lstStyle>
            <a:lvl1pPr marL="0" indent="0" algn="l" defTabSz="914249"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25" indent="0" algn="ctr">
              <a:buNone/>
              <a:defRPr>
                <a:solidFill>
                  <a:schemeClr val="tx1">
                    <a:tint val="75000"/>
                  </a:schemeClr>
                </a:solidFill>
              </a:defRPr>
            </a:lvl2pPr>
            <a:lvl3pPr marL="914249" indent="0" algn="ctr">
              <a:buNone/>
              <a:defRPr>
                <a:solidFill>
                  <a:schemeClr val="tx1">
                    <a:tint val="75000"/>
                  </a:schemeClr>
                </a:solidFill>
              </a:defRPr>
            </a:lvl3pPr>
            <a:lvl4pPr marL="1371373" indent="0" algn="ctr">
              <a:buNone/>
              <a:defRPr>
                <a:solidFill>
                  <a:schemeClr val="tx1">
                    <a:tint val="75000"/>
                  </a:schemeClr>
                </a:solidFill>
              </a:defRPr>
            </a:lvl4pPr>
            <a:lvl5pPr marL="1828499" indent="0" algn="ctr">
              <a:buNone/>
              <a:defRPr>
                <a:solidFill>
                  <a:schemeClr val="tx1">
                    <a:tint val="75000"/>
                  </a:schemeClr>
                </a:solidFill>
              </a:defRPr>
            </a:lvl5pPr>
            <a:lvl6pPr marL="2285621" indent="0" algn="ctr">
              <a:buNone/>
              <a:defRPr>
                <a:solidFill>
                  <a:schemeClr val="tx1">
                    <a:tint val="75000"/>
                  </a:schemeClr>
                </a:solidFill>
              </a:defRPr>
            </a:lvl6pPr>
            <a:lvl7pPr marL="2742747" indent="0" algn="ctr">
              <a:buNone/>
              <a:defRPr>
                <a:solidFill>
                  <a:schemeClr val="tx1">
                    <a:tint val="75000"/>
                  </a:schemeClr>
                </a:solidFill>
              </a:defRPr>
            </a:lvl7pPr>
            <a:lvl8pPr marL="3199872" indent="0" algn="ctr">
              <a:buNone/>
              <a:defRPr>
                <a:solidFill>
                  <a:schemeClr val="tx1">
                    <a:tint val="75000"/>
                  </a:schemeClr>
                </a:solidFill>
              </a:defRPr>
            </a:lvl8pPr>
            <a:lvl9pPr marL="3656996"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p:nvSpPr>
        <p:spPr bwMode="auto">
          <a:xfrm rot="5400000">
            <a:off x="9948226" y="1873056"/>
            <a:ext cx="841375" cy="841376"/>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28" tIns="45715" rIns="91428" bIns="45715" numCol="1" anchor="t" anchorCtr="0" compatLnSpc="1">
            <a:prstTxWarp prst="textNoShape">
              <a:avLst/>
            </a:prstTxWarp>
          </a:bodyPr>
          <a:lstStyle/>
          <a:p>
            <a:pPr defTabSz="914249"/>
            <a:endParaRPr lang="en-US" sz="1900">
              <a:solidFill>
                <a:srgbClr val="FFFFFF"/>
              </a:solidFill>
            </a:endParaRPr>
          </a:p>
        </p:txBody>
      </p:sp>
      <p:sp>
        <p:nvSpPr>
          <p:cNvPr id="11" name="TechEd Tile"/>
          <p:cNvSpPr/>
          <p:nvPr/>
        </p:nvSpPr>
        <p:spPr bwMode="auto">
          <a:xfrm>
            <a:off x="1022072"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4" tIns="45713" rIns="91424" bIns="45713"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p:nvPicPr>
        <p:blipFill rotWithShape="1">
          <a:blip r:embed="rId3">
            <a:extLst>
              <a:ext uri="{28A0092B-C50C-407E-A947-70E740481C1C}">
                <a14:useLocalDpi xmlns:a14="http://schemas.microsoft.com/office/drawing/2010/main" val="0"/>
              </a:ext>
            </a:extLst>
          </a:blip>
          <a:srcRect r="8530"/>
          <a:stretch/>
        </p:blipFill>
        <p:spPr bwMode="auto">
          <a:xfrm>
            <a:off x="1401317" y="1742495"/>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p:nvSpPr>
        <p:spPr bwMode="auto">
          <a:xfrm>
            <a:off x="0" y="1"/>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p:nvSpPr>
        <p:spPr bwMode="auto">
          <a:xfrm>
            <a:off x="11172827" y="1630806"/>
            <a:ext cx="1015999"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9"/>
            <a:ext cx="6610546" cy="1523495"/>
          </a:xfrm>
        </p:spPr>
        <p:txBody>
          <a:bodyPr anchor="ctr" anchorCtr="0">
            <a:noAutofit/>
          </a:bodyPr>
          <a:lstStyle>
            <a:lvl1pPr algn="l" defTabSz="914249" rtl="0" eaLnBrk="1" latinLnBrk="0" hangingPunct="1">
              <a:lnSpc>
                <a:spcPct val="90000"/>
              </a:lnSpc>
              <a:spcBef>
                <a:spcPct val="0"/>
              </a:spcBef>
              <a:buNone/>
              <a:defRPr lang="en-US" sz="4000" b="1" kern="1200" cap="none" spc="-100" baseline="0" dirty="0">
                <a:ln w="3175">
                  <a:noFill/>
                </a:ln>
                <a:solidFill>
                  <a:schemeClr val="accent5">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p:nvSpPr>
        <p:spPr bwMode="auto">
          <a:xfrm>
            <a:off x="4010029" y="6010276"/>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grpSp>
        <p:nvGrpSpPr>
          <p:cNvPr id="19" name="Green Tile"/>
          <p:cNvGrpSpPr/>
          <p:nvPr/>
        </p:nvGrpSpPr>
        <p:grpSpPr>
          <a:xfrm>
            <a:off x="1015857" y="3187139"/>
            <a:ext cx="2827252" cy="2827252"/>
            <a:chOff x="-2619354" y="-790581"/>
            <a:chExt cx="2827252" cy="2827252"/>
          </a:xfrm>
        </p:grpSpPr>
        <p:sp>
          <p:nvSpPr>
            <p:cNvPr id="20" name="Rectangle 19"/>
            <p:cNvSpPr/>
            <p:nvPr/>
          </p:nvSpPr>
          <p:spPr bwMode="auto">
            <a:xfrm>
              <a:off x="-2619354" y="-790581"/>
              <a:ext cx="2827252" cy="282725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21" name="Play Icon"/>
            <p:cNvSpPr>
              <a:spLocks noEditPoints="1"/>
            </p:cNvSpPr>
            <p:nvPr/>
          </p:nvSpPr>
          <p:spPr bwMode="auto">
            <a:xfrm>
              <a:off x="-2097903" y="-269875"/>
              <a:ext cx="1784350" cy="1784350"/>
            </a:xfrm>
            <a:custGeom>
              <a:avLst/>
              <a:gdLst>
                <a:gd name="T0" fmla="*/ 168 w 224"/>
                <a:gd name="T1" fmla="*/ 112 h 224"/>
                <a:gd name="T2" fmla="*/ 86 w 224"/>
                <a:gd name="T3" fmla="*/ 173 h 224"/>
                <a:gd name="T4" fmla="*/ 86 w 224"/>
                <a:gd name="T5" fmla="*/ 50 h 224"/>
                <a:gd name="T6" fmla="*/ 168 w 224"/>
                <a:gd name="T7" fmla="*/ 112 h 224"/>
                <a:gd name="T8" fmla="*/ 168 w 224"/>
                <a:gd name="T9" fmla="*/ 112 h 224"/>
                <a:gd name="T10" fmla="*/ 112 w 224"/>
                <a:gd name="T11" fmla="*/ 0 h 224"/>
                <a:gd name="T12" fmla="*/ 224 w 224"/>
                <a:gd name="T13" fmla="*/ 112 h 224"/>
                <a:gd name="T14" fmla="*/ 112 w 224"/>
                <a:gd name="T15" fmla="*/ 224 h 224"/>
                <a:gd name="T16" fmla="*/ 0 w 224"/>
                <a:gd name="T17" fmla="*/ 112 h 224"/>
                <a:gd name="T18" fmla="*/ 112 w 224"/>
                <a:gd name="T19" fmla="*/ 0 h 224"/>
                <a:gd name="T20" fmla="*/ 112 w 224"/>
                <a:gd name="T21" fmla="*/ 216 h 224"/>
                <a:gd name="T22" fmla="*/ 216 w 224"/>
                <a:gd name="T23" fmla="*/ 112 h 224"/>
                <a:gd name="T24" fmla="*/ 112 w 224"/>
                <a:gd name="T25" fmla="*/ 8 h 224"/>
                <a:gd name="T26" fmla="*/ 8 w 224"/>
                <a:gd name="T27" fmla="*/ 112 h 224"/>
                <a:gd name="T28" fmla="*/ 112 w 224"/>
                <a:gd name="T29" fmla="*/ 21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224">
                  <a:moveTo>
                    <a:pt x="168" y="112"/>
                  </a:moveTo>
                  <a:cubicBezTo>
                    <a:pt x="86" y="173"/>
                    <a:pt x="86" y="173"/>
                    <a:pt x="86" y="173"/>
                  </a:cubicBezTo>
                  <a:cubicBezTo>
                    <a:pt x="86" y="50"/>
                    <a:pt x="86" y="50"/>
                    <a:pt x="86" y="50"/>
                  </a:cubicBezTo>
                  <a:cubicBezTo>
                    <a:pt x="168" y="112"/>
                    <a:pt x="168" y="112"/>
                    <a:pt x="168" y="112"/>
                  </a:cubicBezTo>
                  <a:cubicBezTo>
                    <a:pt x="168" y="112"/>
                    <a:pt x="168" y="112"/>
                    <a:pt x="168" y="112"/>
                  </a:cubicBezTo>
                  <a:close/>
                  <a:moveTo>
                    <a:pt x="112" y="0"/>
                  </a:moveTo>
                  <a:cubicBezTo>
                    <a:pt x="174" y="0"/>
                    <a:pt x="224" y="50"/>
                    <a:pt x="224" y="112"/>
                  </a:cubicBezTo>
                  <a:cubicBezTo>
                    <a:pt x="224" y="174"/>
                    <a:pt x="174" y="224"/>
                    <a:pt x="112" y="224"/>
                  </a:cubicBezTo>
                  <a:cubicBezTo>
                    <a:pt x="51" y="224"/>
                    <a:pt x="0" y="174"/>
                    <a:pt x="0" y="112"/>
                  </a:cubicBezTo>
                  <a:cubicBezTo>
                    <a:pt x="0" y="50"/>
                    <a:pt x="51" y="0"/>
                    <a:pt x="112" y="0"/>
                  </a:cubicBezTo>
                  <a:moveTo>
                    <a:pt x="112" y="216"/>
                  </a:moveTo>
                  <a:cubicBezTo>
                    <a:pt x="170" y="216"/>
                    <a:pt x="216" y="169"/>
                    <a:pt x="216" y="112"/>
                  </a:cubicBezTo>
                  <a:cubicBezTo>
                    <a:pt x="216" y="54"/>
                    <a:pt x="170" y="8"/>
                    <a:pt x="112" y="8"/>
                  </a:cubicBezTo>
                  <a:cubicBezTo>
                    <a:pt x="55" y="8"/>
                    <a:pt x="8" y="54"/>
                    <a:pt x="8" y="112"/>
                  </a:cubicBezTo>
                  <a:cubicBezTo>
                    <a:pt x="8" y="169"/>
                    <a:pt x="55" y="216"/>
                    <a:pt x="112" y="2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9"/>
              <a:endParaRPr lang="en-US" sz="1900">
                <a:solidFill>
                  <a:srgbClr val="FFFFFF"/>
                </a:solidFill>
              </a:endParaRPr>
            </a:p>
          </p:txBody>
        </p:sp>
      </p:grpSp>
    </p:spTree>
    <p:extLst>
      <p:ext uri="{BB962C8B-B14F-4D97-AF65-F5344CB8AC3E}">
        <p14:creationId xmlns:p14="http://schemas.microsoft.com/office/powerpoint/2010/main" val="409825584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Partn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p:nvSpPr>
        <p:spPr bwMode="auto">
          <a:xfrm>
            <a:off x="4010029" y="3187137"/>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4" tIns="45713" rIns="91424" bIns="45713"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6" name="Arrow Bar"/>
          <p:cNvSpPr/>
          <p:nvPr/>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4" tIns="45713" rIns="91424" bIns="45713"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3" y="1586587"/>
            <a:ext cx="5549740" cy="1378644"/>
          </a:xfrm>
        </p:spPr>
        <p:txBody>
          <a:bodyPr anchor="ctr" anchorCtr="0">
            <a:noAutofit/>
            <a:scene3d>
              <a:camera prst="orthographicFront"/>
              <a:lightRig rig="flat" dir="t"/>
            </a:scene3d>
            <a:sp3d>
              <a:contourClr>
                <a:schemeClr val="tx2"/>
              </a:contourClr>
            </a:sp3d>
          </a:bodyPr>
          <a:lstStyle>
            <a:lvl1pPr marL="0" indent="0" algn="l" defTabSz="914249" rtl="0" eaLnBrk="1" latinLnBrk="0" hangingPunct="1">
              <a:lnSpc>
                <a:spcPct val="90000"/>
              </a:lnSpc>
              <a:spcBef>
                <a:spcPct val="0"/>
              </a:spcBef>
              <a:buFont typeface="Arial" pitchFamily="34" charset="0"/>
              <a:buNone/>
              <a:defRPr lang="en-US" sz="55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Partner</a:t>
            </a:r>
          </a:p>
        </p:txBody>
      </p:sp>
      <p:sp useBgFill="1">
        <p:nvSpPr>
          <p:cNvPr id="9" name="Left Mask"/>
          <p:cNvSpPr/>
          <p:nvPr/>
        </p:nvSpPr>
        <p:spPr bwMode="auto">
          <a:xfrm>
            <a:off x="0"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4"/>
            <a:ext cx="6610546" cy="461665"/>
          </a:xfrm>
        </p:spPr>
        <p:txBody>
          <a:bodyPr>
            <a:noAutofit/>
          </a:bodyPr>
          <a:lstStyle>
            <a:lvl1pPr marL="0" indent="0" algn="l" defTabSz="914249"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25" indent="0" algn="ctr">
              <a:buNone/>
              <a:defRPr>
                <a:solidFill>
                  <a:schemeClr val="tx1">
                    <a:tint val="75000"/>
                  </a:schemeClr>
                </a:solidFill>
              </a:defRPr>
            </a:lvl2pPr>
            <a:lvl3pPr marL="914249" indent="0" algn="ctr">
              <a:buNone/>
              <a:defRPr>
                <a:solidFill>
                  <a:schemeClr val="tx1">
                    <a:tint val="75000"/>
                  </a:schemeClr>
                </a:solidFill>
              </a:defRPr>
            </a:lvl3pPr>
            <a:lvl4pPr marL="1371373" indent="0" algn="ctr">
              <a:buNone/>
              <a:defRPr>
                <a:solidFill>
                  <a:schemeClr val="tx1">
                    <a:tint val="75000"/>
                  </a:schemeClr>
                </a:solidFill>
              </a:defRPr>
            </a:lvl4pPr>
            <a:lvl5pPr marL="1828499" indent="0" algn="ctr">
              <a:buNone/>
              <a:defRPr>
                <a:solidFill>
                  <a:schemeClr val="tx1">
                    <a:tint val="75000"/>
                  </a:schemeClr>
                </a:solidFill>
              </a:defRPr>
            </a:lvl5pPr>
            <a:lvl6pPr marL="2285621" indent="0" algn="ctr">
              <a:buNone/>
              <a:defRPr>
                <a:solidFill>
                  <a:schemeClr val="tx1">
                    <a:tint val="75000"/>
                  </a:schemeClr>
                </a:solidFill>
              </a:defRPr>
            </a:lvl6pPr>
            <a:lvl7pPr marL="2742747" indent="0" algn="ctr">
              <a:buNone/>
              <a:defRPr>
                <a:solidFill>
                  <a:schemeClr val="tx1">
                    <a:tint val="75000"/>
                  </a:schemeClr>
                </a:solidFill>
              </a:defRPr>
            </a:lvl7pPr>
            <a:lvl8pPr marL="3199872" indent="0" algn="ctr">
              <a:buNone/>
              <a:defRPr>
                <a:solidFill>
                  <a:schemeClr val="tx1">
                    <a:tint val="75000"/>
                  </a:schemeClr>
                </a:solidFill>
              </a:defRPr>
            </a:lvl8pPr>
            <a:lvl9pPr marL="3656996"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p:nvSpPr>
        <p:spPr bwMode="auto">
          <a:xfrm rot="5400000">
            <a:off x="9948226" y="1873056"/>
            <a:ext cx="841375" cy="841376"/>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28" tIns="45715" rIns="91428" bIns="45715" numCol="1" anchor="t" anchorCtr="0" compatLnSpc="1">
            <a:prstTxWarp prst="textNoShape">
              <a:avLst/>
            </a:prstTxWarp>
          </a:bodyPr>
          <a:lstStyle/>
          <a:p>
            <a:pPr defTabSz="914249"/>
            <a:endParaRPr lang="en-US" sz="1900">
              <a:solidFill>
                <a:srgbClr val="FFFFFF"/>
              </a:solidFill>
            </a:endParaRPr>
          </a:p>
        </p:txBody>
      </p:sp>
      <p:sp>
        <p:nvSpPr>
          <p:cNvPr id="11" name="TechEd Tile"/>
          <p:cNvSpPr/>
          <p:nvPr/>
        </p:nvSpPr>
        <p:spPr bwMode="auto">
          <a:xfrm>
            <a:off x="1022072"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4" tIns="45713" rIns="91424" bIns="45713"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p:nvPicPr>
        <p:blipFill rotWithShape="1">
          <a:blip r:embed="rId3">
            <a:extLst>
              <a:ext uri="{28A0092B-C50C-407E-A947-70E740481C1C}">
                <a14:useLocalDpi xmlns:a14="http://schemas.microsoft.com/office/drawing/2010/main" val="0"/>
              </a:ext>
            </a:extLst>
          </a:blip>
          <a:srcRect r="8530"/>
          <a:stretch/>
        </p:blipFill>
        <p:spPr bwMode="auto">
          <a:xfrm>
            <a:off x="1401317" y="1742495"/>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p:nvSpPr>
        <p:spPr bwMode="auto">
          <a:xfrm>
            <a:off x="0" y="1"/>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p:nvSpPr>
        <p:spPr bwMode="auto">
          <a:xfrm>
            <a:off x="11172827" y="1630806"/>
            <a:ext cx="1015999"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9"/>
            <a:ext cx="6610546" cy="1523495"/>
          </a:xfrm>
        </p:spPr>
        <p:txBody>
          <a:bodyPr anchor="ctr" anchorCtr="0">
            <a:noAutofit/>
          </a:bodyPr>
          <a:lstStyle>
            <a:lvl1pPr algn="l" defTabSz="914249"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p:nvSpPr>
        <p:spPr bwMode="auto">
          <a:xfrm>
            <a:off x="4010029" y="6010276"/>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grpSp>
        <p:nvGrpSpPr>
          <p:cNvPr id="17" name="Blue Tile"/>
          <p:cNvGrpSpPr/>
          <p:nvPr/>
        </p:nvGrpSpPr>
        <p:grpSpPr>
          <a:xfrm>
            <a:off x="1015857" y="3189727"/>
            <a:ext cx="2827252" cy="2827252"/>
            <a:chOff x="1071620" y="3044261"/>
            <a:chExt cx="1325880" cy="1325880"/>
          </a:xfrm>
        </p:grpSpPr>
        <p:sp>
          <p:nvSpPr>
            <p:cNvPr id="18" name="Rectangle 17"/>
            <p:cNvSpPr/>
            <p:nvPr/>
          </p:nvSpPr>
          <p:spPr bwMode="auto">
            <a:xfrm>
              <a:off x="1071620" y="3044261"/>
              <a:ext cx="1325880" cy="1325880"/>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22" name="Freeform 13"/>
            <p:cNvSpPr>
              <a:spLocks noEditPoints="1"/>
            </p:cNvSpPr>
            <p:nvPr/>
          </p:nvSpPr>
          <p:spPr bwMode="auto">
            <a:xfrm>
              <a:off x="1316254" y="3284926"/>
              <a:ext cx="836612" cy="841375"/>
            </a:xfrm>
            <a:custGeom>
              <a:avLst/>
              <a:gdLst>
                <a:gd name="T0" fmla="*/ 183 w 223"/>
                <a:gd name="T1" fmla="*/ 108 h 224"/>
                <a:gd name="T2" fmla="*/ 154 w 223"/>
                <a:gd name="T3" fmla="*/ 120 h 224"/>
                <a:gd name="T4" fmla="*/ 135 w 223"/>
                <a:gd name="T5" fmla="*/ 101 h 224"/>
                <a:gd name="T6" fmla="*/ 154 w 223"/>
                <a:gd name="T7" fmla="*/ 59 h 224"/>
                <a:gd name="T8" fmla="*/ 96 w 223"/>
                <a:gd name="T9" fmla="*/ 0 h 224"/>
                <a:gd name="T10" fmla="*/ 37 w 223"/>
                <a:gd name="T11" fmla="*/ 59 h 224"/>
                <a:gd name="T12" fmla="*/ 64 w 223"/>
                <a:gd name="T13" fmla="*/ 107 h 224"/>
                <a:gd name="T14" fmla="*/ 52 w 223"/>
                <a:gd name="T15" fmla="*/ 145 h 224"/>
                <a:gd name="T16" fmla="*/ 41 w 223"/>
                <a:gd name="T17" fmla="*/ 143 h 224"/>
                <a:gd name="T18" fmla="*/ 0 w 223"/>
                <a:gd name="T19" fmla="*/ 183 h 224"/>
                <a:gd name="T20" fmla="*/ 41 w 223"/>
                <a:gd name="T21" fmla="*/ 224 h 224"/>
                <a:gd name="T22" fmla="*/ 81 w 223"/>
                <a:gd name="T23" fmla="*/ 183 h 224"/>
                <a:gd name="T24" fmla="*/ 60 w 223"/>
                <a:gd name="T25" fmla="*/ 148 h 224"/>
                <a:gd name="T26" fmla="*/ 71 w 223"/>
                <a:gd name="T27" fmla="*/ 111 h 224"/>
                <a:gd name="T28" fmla="*/ 96 w 223"/>
                <a:gd name="T29" fmla="*/ 117 h 224"/>
                <a:gd name="T30" fmla="*/ 129 w 223"/>
                <a:gd name="T31" fmla="*/ 106 h 224"/>
                <a:gd name="T32" fmla="*/ 149 w 223"/>
                <a:gd name="T33" fmla="*/ 126 h 224"/>
                <a:gd name="T34" fmla="*/ 143 w 223"/>
                <a:gd name="T35" fmla="*/ 148 h 224"/>
                <a:gd name="T36" fmla="*/ 183 w 223"/>
                <a:gd name="T37" fmla="*/ 189 h 224"/>
                <a:gd name="T38" fmla="*/ 223 w 223"/>
                <a:gd name="T39" fmla="*/ 148 h 224"/>
                <a:gd name="T40" fmla="*/ 183 w 223"/>
                <a:gd name="T41" fmla="*/ 108 h 224"/>
                <a:gd name="T42" fmla="*/ 73 w 223"/>
                <a:gd name="T43" fmla="*/ 183 h 224"/>
                <a:gd name="T44" fmla="*/ 41 w 223"/>
                <a:gd name="T45" fmla="*/ 216 h 224"/>
                <a:gd name="T46" fmla="*/ 8 w 223"/>
                <a:gd name="T47" fmla="*/ 183 h 224"/>
                <a:gd name="T48" fmla="*/ 41 w 223"/>
                <a:gd name="T49" fmla="*/ 151 h 224"/>
                <a:gd name="T50" fmla="*/ 73 w 223"/>
                <a:gd name="T51" fmla="*/ 183 h 224"/>
                <a:gd name="T52" fmla="*/ 45 w 223"/>
                <a:gd name="T53" fmla="*/ 59 h 224"/>
                <a:gd name="T54" fmla="*/ 96 w 223"/>
                <a:gd name="T55" fmla="*/ 8 h 224"/>
                <a:gd name="T56" fmla="*/ 146 w 223"/>
                <a:gd name="T57" fmla="*/ 59 h 224"/>
                <a:gd name="T58" fmla="*/ 96 w 223"/>
                <a:gd name="T59" fmla="*/ 109 h 224"/>
                <a:gd name="T60" fmla="*/ 45 w 223"/>
                <a:gd name="T61" fmla="*/ 59 h 224"/>
                <a:gd name="T62" fmla="*/ 183 w 223"/>
                <a:gd name="T63" fmla="*/ 181 h 224"/>
                <a:gd name="T64" fmla="*/ 151 w 223"/>
                <a:gd name="T65" fmla="*/ 148 h 224"/>
                <a:gd name="T66" fmla="*/ 183 w 223"/>
                <a:gd name="T67" fmla="*/ 116 h 224"/>
                <a:gd name="T68" fmla="*/ 215 w 223"/>
                <a:gd name="T69" fmla="*/ 148 h 224"/>
                <a:gd name="T70" fmla="*/ 183 w 223"/>
                <a:gd name="T71" fmla="*/ 1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9"/>
              <a:endParaRPr lang="en-US" sz="1900">
                <a:solidFill>
                  <a:srgbClr val="FFFFFF"/>
                </a:solidFill>
              </a:endParaRPr>
            </a:p>
          </p:txBody>
        </p:sp>
      </p:grpSp>
    </p:spTree>
    <p:extLst>
      <p:ext uri="{BB962C8B-B14F-4D97-AF65-F5344CB8AC3E}">
        <p14:creationId xmlns:p14="http://schemas.microsoft.com/office/powerpoint/2010/main" val="3195937599"/>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ustom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p:nvSpPr>
        <p:spPr bwMode="auto">
          <a:xfrm>
            <a:off x="4010029" y="3187137"/>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4" tIns="45713" rIns="91424" bIns="45713"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6" name="Arrow Bar"/>
          <p:cNvSpPr/>
          <p:nvPr/>
        </p:nvSpPr>
        <p:spPr bwMode="auto">
          <a:xfrm>
            <a:off x="4010025" y="1514475"/>
            <a:ext cx="7162800" cy="1499616"/>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4" tIns="45713" rIns="91424" bIns="45713"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3" y="1586587"/>
            <a:ext cx="5549740" cy="1378644"/>
          </a:xfrm>
        </p:spPr>
        <p:txBody>
          <a:bodyPr anchor="ctr" anchorCtr="0">
            <a:noAutofit/>
            <a:scene3d>
              <a:camera prst="orthographicFront"/>
              <a:lightRig rig="flat" dir="t"/>
            </a:scene3d>
            <a:sp3d>
              <a:contourClr>
                <a:schemeClr val="tx2"/>
              </a:contourClr>
            </a:sp3d>
          </a:bodyPr>
          <a:lstStyle>
            <a:lvl1pPr marL="0" indent="0" algn="l" defTabSz="914249" rtl="0" eaLnBrk="1" latinLnBrk="0" hangingPunct="1">
              <a:lnSpc>
                <a:spcPct val="90000"/>
              </a:lnSpc>
              <a:spcBef>
                <a:spcPct val="0"/>
              </a:spcBef>
              <a:buFont typeface="Arial" pitchFamily="34" charset="0"/>
              <a:buNone/>
              <a:defRPr lang="en-US" sz="55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Customer</a:t>
            </a:r>
          </a:p>
        </p:txBody>
      </p:sp>
      <p:sp useBgFill="1">
        <p:nvSpPr>
          <p:cNvPr id="9" name="Left Mask"/>
          <p:cNvSpPr/>
          <p:nvPr/>
        </p:nvSpPr>
        <p:spPr bwMode="auto">
          <a:xfrm>
            <a:off x="0"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4"/>
            <a:ext cx="6610546" cy="461665"/>
          </a:xfrm>
        </p:spPr>
        <p:txBody>
          <a:bodyPr>
            <a:noAutofit/>
          </a:bodyPr>
          <a:lstStyle>
            <a:lvl1pPr marL="0" indent="0" algn="l" defTabSz="914249"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25" indent="0" algn="ctr">
              <a:buNone/>
              <a:defRPr>
                <a:solidFill>
                  <a:schemeClr val="tx1">
                    <a:tint val="75000"/>
                  </a:schemeClr>
                </a:solidFill>
              </a:defRPr>
            </a:lvl2pPr>
            <a:lvl3pPr marL="914249" indent="0" algn="ctr">
              <a:buNone/>
              <a:defRPr>
                <a:solidFill>
                  <a:schemeClr val="tx1">
                    <a:tint val="75000"/>
                  </a:schemeClr>
                </a:solidFill>
              </a:defRPr>
            </a:lvl3pPr>
            <a:lvl4pPr marL="1371373" indent="0" algn="ctr">
              <a:buNone/>
              <a:defRPr>
                <a:solidFill>
                  <a:schemeClr val="tx1">
                    <a:tint val="75000"/>
                  </a:schemeClr>
                </a:solidFill>
              </a:defRPr>
            </a:lvl4pPr>
            <a:lvl5pPr marL="1828499" indent="0" algn="ctr">
              <a:buNone/>
              <a:defRPr>
                <a:solidFill>
                  <a:schemeClr val="tx1">
                    <a:tint val="75000"/>
                  </a:schemeClr>
                </a:solidFill>
              </a:defRPr>
            </a:lvl5pPr>
            <a:lvl6pPr marL="2285621" indent="0" algn="ctr">
              <a:buNone/>
              <a:defRPr>
                <a:solidFill>
                  <a:schemeClr val="tx1">
                    <a:tint val="75000"/>
                  </a:schemeClr>
                </a:solidFill>
              </a:defRPr>
            </a:lvl6pPr>
            <a:lvl7pPr marL="2742747" indent="0" algn="ctr">
              <a:buNone/>
              <a:defRPr>
                <a:solidFill>
                  <a:schemeClr val="tx1">
                    <a:tint val="75000"/>
                  </a:schemeClr>
                </a:solidFill>
              </a:defRPr>
            </a:lvl7pPr>
            <a:lvl8pPr marL="3199872" indent="0" algn="ctr">
              <a:buNone/>
              <a:defRPr>
                <a:solidFill>
                  <a:schemeClr val="tx1">
                    <a:tint val="75000"/>
                  </a:schemeClr>
                </a:solidFill>
              </a:defRPr>
            </a:lvl8pPr>
            <a:lvl9pPr marL="3656996"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p:nvSpPr>
        <p:spPr bwMode="auto">
          <a:xfrm rot="5400000">
            <a:off x="9948226" y="1873056"/>
            <a:ext cx="841375" cy="841376"/>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28" tIns="45715" rIns="91428" bIns="45715" numCol="1" anchor="t" anchorCtr="0" compatLnSpc="1">
            <a:prstTxWarp prst="textNoShape">
              <a:avLst/>
            </a:prstTxWarp>
          </a:bodyPr>
          <a:lstStyle/>
          <a:p>
            <a:pPr defTabSz="914249"/>
            <a:endParaRPr lang="en-US" sz="1900">
              <a:solidFill>
                <a:srgbClr val="FFFFFF"/>
              </a:solidFill>
            </a:endParaRPr>
          </a:p>
        </p:txBody>
      </p:sp>
      <p:sp>
        <p:nvSpPr>
          <p:cNvPr id="11" name="TechEd Tile"/>
          <p:cNvSpPr/>
          <p:nvPr/>
        </p:nvSpPr>
        <p:spPr bwMode="auto">
          <a:xfrm>
            <a:off x="1022072"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4" tIns="45713" rIns="91424" bIns="45713"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p:nvPicPr>
        <p:blipFill rotWithShape="1">
          <a:blip r:embed="rId3">
            <a:extLst>
              <a:ext uri="{28A0092B-C50C-407E-A947-70E740481C1C}">
                <a14:useLocalDpi xmlns:a14="http://schemas.microsoft.com/office/drawing/2010/main" val="0"/>
              </a:ext>
            </a:extLst>
          </a:blip>
          <a:srcRect r="8530"/>
          <a:stretch/>
        </p:blipFill>
        <p:spPr bwMode="auto">
          <a:xfrm>
            <a:off x="1401317" y="1742495"/>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p:nvSpPr>
        <p:spPr bwMode="auto">
          <a:xfrm>
            <a:off x="0" y="1"/>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p:nvSpPr>
        <p:spPr bwMode="auto">
          <a:xfrm>
            <a:off x="11172827" y="1630806"/>
            <a:ext cx="1015999"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9"/>
            <a:ext cx="6610546" cy="1523495"/>
          </a:xfrm>
        </p:spPr>
        <p:txBody>
          <a:bodyPr anchor="ctr" anchorCtr="0">
            <a:noAutofit/>
          </a:bodyPr>
          <a:lstStyle>
            <a:lvl1pPr algn="l" defTabSz="914249" rtl="0" eaLnBrk="1" latinLnBrk="0" hangingPunct="1">
              <a:lnSpc>
                <a:spcPct val="90000"/>
              </a:lnSpc>
              <a:spcBef>
                <a:spcPct val="0"/>
              </a:spcBef>
              <a:buNone/>
              <a:defRPr lang="en-US" sz="4000" b="1" kern="1200" cap="none" spc="-100" baseline="0" dirty="0">
                <a:ln w="3175">
                  <a:noFill/>
                </a:ln>
                <a:solidFill>
                  <a:schemeClr val="accent2">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p:nvSpPr>
        <p:spPr bwMode="auto">
          <a:xfrm>
            <a:off x="4010029" y="6010276"/>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grpSp>
        <p:nvGrpSpPr>
          <p:cNvPr id="19" name="Purple Tile"/>
          <p:cNvGrpSpPr/>
          <p:nvPr/>
        </p:nvGrpSpPr>
        <p:grpSpPr>
          <a:xfrm>
            <a:off x="1017614" y="3187139"/>
            <a:ext cx="2827252" cy="2827252"/>
            <a:chOff x="1022073" y="-1624298"/>
            <a:chExt cx="2827252" cy="2827252"/>
          </a:xfrm>
        </p:grpSpPr>
        <p:sp>
          <p:nvSpPr>
            <p:cNvPr id="20" name="Rectangle 19"/>
            <p:cNvSpPr/>
            <p:nvPr/>
          </p:nvSpPr>
          <p:spPr bwMode="auto">
            <a:xfrm>
              <a:off x="1022073" y="-1624298"/>
              <a:ext cx="2827252" cy="2827252"/>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21" name="Freeform 8"/>
            <p:cNvSpPr>
              <a:spLocks noEditPoints="1"/>
            </p:cNvSpPr>
            <p:nvPr/>
          </p:nvSpPr>
          <p:spPr bwMode="auto">
            <a:xfrm>
              <a:off x="1537798" y="-867430"/>
              <a:ext cx="1792288" cy="1501775"/>
            </a:xfrm>
            <a:custGeom>
              <a:avLst/>
              <a:gdLst>
                <a:gd name="T0" fmla="*/ 184 w 223"/>
                <a:gd name="T1" fmla="*/ 187 h 187"/>
                <a:gd name="T2" fmla="*/ 181 w 223"/>
                <a:gd name="T3" fmla="*/ 186 h 187"/>
                <a:gd name="T4" fmla="*/ 146 w 223"/>
                <a:gd name="T5" fmla="*/ 151 h 187"/>
                <a:gd name="T6" fmla="*/ 40 w 223"/>
                <a:gd name="T7" fmla="*/ 151 h 187"/>
                <a:gd name="T8" fmla="*/ 0 w 223"/>
                <a:gd name="T9" fmla="*/ 111 h 187"/>
                <a:gd name="T10" fmla="*/ 0 w 223"/>
                <a:gd name="T11" fmla="*/ 40 h 187"/>
                <a:gd name="T12" fmla="*/ 40 w 223"/>
                <a:gd name="T13" fmla="*/ 0 h 187"/>
                <a:gd name="T14" fmla="*/ 183 w 223"/>
                <a:gd name="T15" fmla="*/ 0 h 187"/>
                <a:gd name="T16" fmla="*/ 223 w 223"/>
                <a:gd name="T17" fmla="*/ 40 h 187"/>
                <a:gd name="T18" fmla="*/ 223 w 223"/>
                <a:gd name="T19" fmla="*/ 111 h 187"/>
                <a:gd name="T20" fmla="*/ 188 w 223"/>
                <a:gd name="T21" fmla="*/ 150 h 187"/>
                <a:gd name="T22" fmla="*/ 188 w 223"/>
                <a:gd name="T23" fmla="*/ 183 h 187"/>
                <a:gd name="T24" fmla="*/ 185 w 223"/>
                <a:gd name="T25" fmla="*/ 187 h 187"/>
                <a:gd name="T26" fmla="*/ 184 w 223"/>
                <a:gd name="T27" fmla="*/ 187 h 187"/>
                <a:gd name="T28" fmla="*/ 40 w 223"/>
                <a:gd name="T29" fmla="*/ 8 h 187"/>
                <a:gd name="T30" fmla="*/ 8 w 223"/>
                <a:gd name="T31" fmla="*/ 40 h 187"/>
                <a:gd name="T32" fmla="*/ 8 w 223"/>
                <a:gd name="T33" fmla="*/ 111 h 187"/>
                <a:gd name="T34" fmla="*/ 40 w 223"/>
                <a:gd name="T35" fmla="*/ 143 h 187"/>
                <a:gd name="T36" fmla="*/ 148 w 223"/>
                <a:gd name="T37" fmla="*/ 143 h 187"/>
                <a:gd name="T38" fmla="*/ 151 w 223"/>
                <a:gd name="T39" fmla="*/ 144 h 187"/>
                <a:gd name="T40" fmla="*/ 180 w 223"/>
                <a:gd name="T41" fmla="*/ 173 h 187"/>
                <a:gd name="T42" fmla="*/ 180 w 223"/>
                <a:gd name="T43" fmla="*/ 147 h 187"/>
                <a:gd name="T44" fmla="*/ 184 w 223"/>
                <a:gd name="T45" fmla="*/ 143 h 187"/>
                <a:gd name="T46" fmla="*/ 215 w 223"/>
                <a:gd name="T47" fmla="*/ 111 h 187"/>
                <a:gd name="T48" fmla="*/ 215 w 223"/>
                <a:gd name="T49" fmla="*/ 40 h 187"/>
                <a:gd name="T50" fmla="*/ 183 w 223"/>
                <a:gd name="T51" fmla="*/ 8 h 187"/>
                <a:gd name="T52" fmla="*/ 40 w 223"/>
                <a:gd name="T53" fmla="*/ 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3" h="187">
                  <a:moveTo>
                    <a:pt x="184" y="187"/>
                  </a:moveTo>
                  <a:cubicBezTo>
                    <a:pt x="183" y="187"/>
                    <a:pt x="182" y="187"/>
                    <a:pt x="181" y="186"/>
                  </a:cubicBezTo>
                  <a:cubicBezTo>
                    <a:pt x="146" y="151"/>
                    <a:pt x="146" y="151"/>
                    <a:pt x="146" y="151"/>
                  </a:cubicBezTo>
                  <a:cubicBezTo>
                    <a:pt x="40" y="151"/>
                    <a:pt x="40" y="151"/>
                    <a:pt x="40" y="151"/>
                  </a:cubicBezTo>
                  <a:cubicBezTo>
                    <a:pt x="18" y="151"/>
                    <a:pt x="0" y="133"/>
                    <a:pt x="0" y="111"/>
                  </a:cubicBezTo>
                  <a:cubicBezTo>
                    <a:pt x="0" y="40"/>
                    <a:pt x="0" y="40"/>
                    <a:pt x="0" y="40"/>
                  </a:cubicBezTo>
                  <a:cubicBezTo>
                    <a:pt x="0" y="18"/>
                    <a:pt x="18" y="0"/>
                    <a:pt x="40" y="0"/>
                  </a:cubicBezTo>
                  <a:cubicBezTo>
                    <a:pt x="183" y="0"/>
                    <a:pt x="183" y="0"/>
                    <a:pt x="183" y="0"/>
                  </a:cubicBezTo>
                  <a:cubicBezTo>
                    <a:pt x="205" y="0"/>
                    <a:pt x="223" y="18"/>
                    <a:pt x="223" y="40"/>
                  </a:cubicBezTo>
                  <a:cubicBezTo>
                    <a:pt x="223" y="111"/>
                    <a:pt x="223" y="111"/>
                    <a:pt x="223" y="111"/>
                  </a:cubicBezTo>
                  <a:cubicBezTo>
                    <a:pt x="223" y="132"/>
                    <a:pt x="208" y="148"/>
                    <a:pt x="188" y="150"/>
                  </a:cubicBezTo>
                  <a:cubicBezTo>
                    <a:pt x="188" y="183"/>
                    <a:pt x="188" y="183"/>
                    <a:pt x="188" y="183"/>
                  </a:cubicBezTo>
                  <a:cubicBezTo>
                    <a:pt x="188" y="185"/>
                    <a:pt x="187" y="186"/>
                    <a:pt x="185" y="187"/>
                  </a:cubicBezTo>
                  <a:cubicBezTo>
                    <a:pt x="185" y="187"/>
                    <a:pt x="184" y="187"/>
                    <a:pt x="184" y="187"/>
                  </a:cubicBezTo>
                  <a:moveTo>
                    <a:pt x="40" y="8"/>
                  </a:moveTo>
                  <a:cubicBezTo>
                    <a:pt x="22" y="8"/>
                    <a:pt x="8" y="23"/>
                    <a:pt x="8" y="40"/>
                  </a:cubicBezTo>
                  <a:cubicBezTo>
                    <a:pt x="8" y="111"/>
                    <a:pt x="8" y="111"/>
                    <a:pt x="8" y="111"/>
                  </a:cubicBezTo>
                  <a:cubicBezTo>
                    <a:pt x="8" y="128"/>
                    <a:pt x="22" y="143"/>
                    <a:pt x="40" y="143"/>
                  </a:cubicBezTo>
                  <a:cubicBezTo>
                    <a:pt x="148" y="143"/>
                    <a:pt x="148" y="143"/>
                    <a:pt x="148" y="143"/>
                  </a:cubicBezTo>
                  <a:cubicBezTo>
                    <a:pt x="149" y="143"/>
                    <a:pt x="150" y="143"/>
                    <a:pt x="151" y="144"/>
                  </a:cubicBezTo>
                  <a:cubicBezTo>
                    <a:pt x="180" y="173"/>
                    <a:pt x="180" y="173"/>
                    <a:pt x="180" y="173"/>
                  </a:cubicBezTo>
                  <a:cubicBezTo>
                    <a:pt x="180" y="147"/>
                    <a:pt x="180" y="147"/>
                    <a:pt x="180" y="147"/>
                  </a:cubicBezTo>
                  <a:cubicBezTo>
                    <a:pt x="180" y="144"/>
                    <a:pt x="182" y="143"/>
                    <a:pt x="184" y="143"/>
                  </a:cubicBezTo>
                  <a:cubicBezTo>
                    <a:pt x="201" y="143"/>
                    <a:pt x="215" y="129"/>
                    <a:pt x="215" y="111"/>
                  </a:cubicBezTo>
                  <a:cubicBezTo>
                    <a:pt x="215" y="40"/>
                    <a:pt x="215" y="40"/>
                    <a:pt x="215" y="40"/>
                  </a:cubicBezTo>
                  <a:cubicBezTo>
                    <a:pt x="215" y="23"/>
                    <a:pt x="200" y="8"/>
                    <a:pt x="183" y="8"/>
                  </a:cubicBezTo>
                  <a:lnTo>
                    <a:pt x="4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9"/>
              <a:endParaRPr lang="en-US" sz="1900">
                <a:solidFill>
                  <a:srgbClr val="FFFFFF"/>
                </a:solidFill>
              </a:endParaRPr>
            </a:p>
          </p:txBody>
        </p:sp>
      </p:grpSp>
    </p:spTree>
    <p:extLst>
      <p:ext uri="{BB962C8B-B14F-4D97-AF65-F5344CB8AC3E}">
        <p14:creationId xmlns:p14="http://schemas.microsoft.com/office/powerpoint/2010/main" val="363938373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Announcement,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p:nvSpPr>
        <p:spPr bwMode="auto">
          <a:xfrm>
            <a:off x="4010029" y="3187137"/>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4" tIns="45713" rIns="91424" bIns="45713"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6" name="Arrow Bar"/>
          <p:cNvSpPr/>
          <p:nvPr/>
        </p:nvSpPr>
        <p:spPr bwMode="auto">
          <a:xfrm>
            <a:off x="4010025" y="1514475"/>
            <a:ext cx="7162800" cy="1499616"/>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4" tIns="45713" rIns="91424" bIns="45713"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3" y="1586587"/>
            <a:ext cx="5549740" cy="1378644"/>
          </a:xfrm>
        </p:spPr>
        <p:txBody>
          <a:bodyPr anchor="ctr" anchorCtr="0">
            <a:noAutofit/>
            <a:scene3d>
              <a:camera prst="orthographicFront"/>
              <a:lightRig rig="flat" dir="t"/>
            </a:scene3d>
            <a:sp3d>
              <a:contourClr>
                <a:schemeClr val="tx2"/>
              </a:contourClr>
            </a:sp3d>
          </a:bodyPr>
          <a:lstStyle>
            <a:lvl1pPr marL="0" indent="0" algn="l" defTabSz="914249" rtl="0" eaLnBrk="1" latinLnBrk="0" hangingPunct="1">
              <a:lnSpc>
                <a:spcPct val="90000"/>
              </a:lnSpc>
              <a:spcBef>
                <a:spcPct val="0"/>
              </a:spcBef>
              <a:buFont typeface="Arial" pitchFamily="34" charset="0"/>
              <a:buNone/>
              <a:defRPr lang="en-US" sz="55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Announcement</a:t>
            </a:r>
          </a:p>
        </p:txBody>
      </p:sp>
      <p:sp useBgFill="1">
        <p:nvSpPr>
          <p:cNvPr id="9" name="Left Mask"/>
          <p:cNvSpPr/>
          <p:nvPr/>
        </p:nvSpPr>
        <p:spPr bwMode="auto">
          <a:xfrm>
            <a:off x="0"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4"/>
            <a:ext cx="6610546" cy="461665"/>
          </a:xfrm>
        </p:spPr>
        <p:txBody>
          <a:bodyPr>
            <a:noAutofit/>
          </a:bodyPr>
          <a:lstStyle>
            <a:lvl1pPr marL="0" indent="0" algn="l" defTabSz="914249"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25" indent="0" algn="ctr">
              <a:buNone/>
              <a:defRPr>
                <a:solidFill>
                  <a:schemeClr val="tx1">
                    <a:tint val="75000"/>
                  </a:schemeClr>
                </a:solidFill>
              </a:defRPr>
            </a:lvl2pPr>
            <a:lvl3pPr marL="914249" indent="0" algn="ctr">
              <a:buNone/>
              <a:defRPr>
                <a:solidFill>
                  <a:schemeClr val="tx1">
                    <a:tint val="75000"/>
                  </a:schemeClr>
                </a:solidFill>
              </a:defRPr>
            </a:lvl3pPr>
            <a:lvl4pPr marL="1371373" indent="0" algn="ctr">
              <a:buNone/>
              <a:defRPr>
                <a:solidFill>
                  <a:schemeClr val="tx1">
                    <a:tint val="75000"/>
                  </a:schemeClr>
                </a:solidFill>
              </a:defRPr>
            </a:lvl4pPr>
            <a:lvl5pPr marL="1828499" indent="0" algn="ctr">
              <a:buNone/>
              <a:defRPr>
                <a:solidFill>
                  <a:schemeClr val="tx1">
                    <a:tint val="75000"/>
                  </a:schemeClr>
                </a:solidFill>
              </a:defRPr>
            </a:lvl5pPr>
            <a:lvl6pPr marL="2285621" indent="0" algn="ctr">
              <a:buNone/>
              <a:defRPr>
                <a:solidFill>
                  <a:schemeClr val="tx1">
                    <a:tint val="75000"/>
                  </a:schemeClr>
                </a:solidFill>
              </a:defRPr>
            </a:lvl6pPr>
            <a:lvl7pPr marL="2742747" indent="0" algn="ctr">
              <a:buNone/>
              <a:defRPr>
                <a:solidFill>
                  <a:schemeClr val="tx1">
                    <a:tint val="75000"/>
                  </a:schemeClr>
                </a:solidFill>
              </a:defRPr>
            </a:lvl7pPr>
            <a:lvl8pPr marL="3199872" indent="0" algn="ctr">
              <a:buNone/>
              <a:defRPr>
                <a:solidFill>
                  <a:schemeClr val="tx1">
                    <a:tint val="75000"/>
                  </a:schemeClr>
                </a:solidFill>
              </a:defRPr>
            </a:lvl8pPr>
            <a:lvl9pPr marL="3656996"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p:nvSpPr>
        <p:spPr bwMode="auto">
          <a:xfrm rot="5400000">
            <a:off x="9948226" y="1873056"/>
            <a:ext cx="841375" cy="841376"/>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28" tIns="45715" rIns="91428" bIns="45715" numCol="1" anchor="t" anchorCtr="0" compatLnSpc="1">
            <a:prstTxWarp prst="textNoShape">
              <a:avLst/>
            </a:prstTxWarp>
          </a:bodyPr>
          <a:lstStyle/>
          <a:p>
            <a:pPr defTabSz="914249"/>
            <a:endParaRPr lang="en-US" sz="1900">
              <a:solidFill>
                <a:srgbClr val="FFFFFF"/>
              </a:solidFill>
            </a:endParaRPr>
          </a:p>
        </p:txBody>
      </p:sp>
      <p:sp>
        <p:nvSpPr>
          <p:cNvPr id="11" name="TechEd Tile"/>
          <p:cNvSpPr/>
          <p:nvPr/>
        </p:nvSpPr>
        <p:spPr bwMode="auto">
          <a:xfrm>
            <a:off x="1022072"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4" tIns="45713" rIns="91424" bIns="45713"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p:nvPicPr>
        <p:blipFill rotWithShape="1">
          <a:blip r:embed="rId3">
            <a:extLst>
              <a:ext uri="{28A0092B-C50C-407E-A947-70E740481C1C}">
                <a14:useLocalDpi xmlns:a14="http://schemas.microsoft.com/office/drawing/2010/main" val="0"/>
              </a:ext>
            </a:extLst>
          </a:blip>
          <a:srcRect r="8530"/>
          <a:stretch/>
        </p:blipFill>
        <p:spPr bwMode="auto">
          <a:xfrm>
            <a:off x="1401317" y="1742495"/>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p:nvSpPr>
        <p:spPr bwMode="auto">
          <a:xfrm>
            <a:off x="0" y="1"/>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p:nvSpPr>
        <p:spPr bwMode="auto">
          <a:xfrm>
            <a:off x="11172827" y="1630806"/>
            <a:ext cx="1015999"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9"/>
            <a:ext cx="6610546" cy="1523495"/>
          </a:xfrm>
        </p:spPr>
        <p:txBody>
          <a:bodyPr anchor="ctr" anchorCtr="0">
            <a:noAutofit/>
          </a:bodyPr>
          <a:lstStyle>
            <a:lvl1pPr algn="l" defTabSz="914249" rtl="0" eaLnBrk="1" latinLnBrk="0" hangingPunct="1">
              <a:lnSpc>
                <a:spcPct val="90000"/>
              </a:lnSpc>
              <a:spcBef>
                <a:spcPct val="0"/>
              </a:spcBef>
              <a:buNone/>
              <a:defRPr lang="en-US" sz="4000" b="1" kern="1200" cap="none" spc="-100" baseline="0" dirty="0">
                <a:ln w="3175">
                  <a:noFill/>
                </a:ln>
                <a:solidFill>
                  <a:schemeClr val="accent3">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p:nvSpPr>
        <p:spPr bwMode="auto">
          <a:xfrm>
            <a:off x="4010029" y="6010276"/>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grpSp>
        <p:nvGrpSpPr>
          <p:cNvPr id="17" name="Orange Tile"/>
          <p:cNvGrpSpPr/>
          <p:nvPr/>
        </p:nvGrpSpPr>
        <p:grpSpPr>
          <a:xfrm>
            <a:off x="1015857" y="3187483"/>
            <a:ext cx="2827252" cy="2827252"/>
            <a:chOff x="1351800" y="-1084759"/>
            <a:chExt cx="2827252" cy="2827252"/>
          </a:xfrm>
        </p:grpSpPr>
        <p:sp>
          <p:nvSpPr>
            <p:cNvPr id="18" name="Rectangle 17"/>
            <p:cNvSpPr/>
            <p:nvPr/>
          </p:nvSpPr>
          <p:spPr bwMode="auto">
            <a:xfrm>
              <a:off x="1351800" y="-1084759"/>
              <a:ext cx="2827252" cy="2827252"/>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22" name="Freeform 21"/>
            <p:cNvSpPr>
              <a:spLocks noEditPoints="1"/>
            </p:cNvSpPr>
            <p:nvPr/>
          </p:nvSpPr>
          <p:spPr bwMode="auto">
            <a:xfrm>
              <a:off x="2005011" y="-436308"/>
              <a:ext cx="1522413" cy="1530350"/>
            </a:xfrm>
            <a:custGeom>
              <a:avLst/>
              <a:gdLst>
                <a:gd name="T0" fmla="*/ 6 w 187"/>
                <a:gd name="T1" fmla="*/ 188 h 188"/>
                <a:gd name="T2" fmla="*/ 129 w 187"/>
                <a:gd name="T3" fmla="*/ 64 h 188"/>
                <a:gd name="T4" fmla="*/ 180 w 187"/>
                <a:gd name="T5" fmla="*/ 115 h 188"/>
                <a:gd name="T6" fmla="*/ 185 w 187"/>
                <a:gd name="T7" fmla="*/ 116 h 188"/>
                <a:gd name="T8" fmla="*/ 187 w 187"/>
                <a:gd name="T9" fmla="*/ 112 h 188"/>
                <a:gd name="T10" fmla="*/ 187 w 187"/>
                <a:gd name="T11" fmla="*/ 4 h 188"/>
                <a:gd name="T12" fmla="*/ 183 w 187"/>
                <a:gd name="T13" fmla="*/ 0 h 188"/>
                <a:gd name="T14" fmla="*/ 75 w 187"/>
                <a:gd name="T15" fmla="*/ 0 h 188"/>
                <a:gd name="T16" fmla="*/ 71 w 187"/>
                <a:gd name="T17" fmla="*/ 3 h 188"/>
                <a:gd name="T18" fmla="*/ 71 w 187"/>
                <a:gd name="T19" fmla="*/ 4 h 188"/>
                <a:gd name="T20" fmla="*/ 72 w 187"/>
                <a:gd name="T21" fmla="*/ 7 h 188"/>
                <a:gd name="T22" fmla="*/ 123 w 187"/>
                <a:gd name="T23" fmla="*/ 58 h 188"/>
                <a:gd name="T24" fmla="*/ 0 w 187"/>
                <a:gd name="T25" fmla="*/ 182 h 188"/>
                <a:gd name="T26" fmla="*/ 6 w 187"/>
                <a:gd name="T27" fmla="*/ 188 h 188"/>
                <a:gd name="T28" fmla="*/ 179 w 187"/>
                <a:gd name="T29" fmla="*/ 8 h 188"/>
                <a:gd name="T30" fmla="*/ 179 w 187"/>
                <a:gd name="T31" fmla="*/ 103 h 188"/>
                <a:gd name="T32" fmla="*/ 85 w 187"/>
                <a:gd name="T33" fmla="*/ 8 h 188"/>
                <a:gd name="T34" fmla="*/ 179 w 187"/>
                <a:gd name="T35" fmla="*/ 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8">
                  <a:moveTo>
                    <a:pt x="6" y="188"/>
                  </a:moveTo>
                  <a:cubicBezTo>
                    <a:pt x="129" y="64"/>
                    <a:pt x="129" y="64"/>
                    <a:pt x="129" y="64"/>
                  </a:cubicBezTo>
                  <a:cubicBezTo>
                    <a:pt x="180" y="115"/>
                    <a:pt x="180" y="115"/>
                    <a:pt x="180" y="115"/>
                  </a:cubicBezTo>
                  <a:cubicBezTo>
                    <a:pt x="181" y="116"/>
                    <a:pt x="183" y="117"/>
                    <a:pt x="185" y="116"/>
                  </a:cubicBezTo>
                  <a:cubicBezTo>
                    <a:pt x="186" y="116"/>
                    <a:pt x="187" y="114"/>
                    <a:pt x="187" y="112"/>
                  </a:cubicBezTo>
                  <a:cubicBezTo>
                    <a:pt x="187" y="4"/>
                    <a:pt x="187" y="4"/>
                    <a:pt x="187" y="4"/>
                  </a:cubicBezTo>
                  <a:cubicBezTo>
                    <a:pt x="187" y="2"/>
                    <a:pt x="185" y="0"/>
                    <a:pt x="183" y="0"/>
                  </a:cubicBezTo>
                  <a:cubicBezTo>
                    <a:pt x="75" y="0"/>
                    <a:pt x="75" y="0"/>
                    <a:pt x="75" y="0"/>
                  </a:cubicBezTo>
                  <a:cubicBezTo>
                    <a:pt x="73" y="0"/>
                    <a:pt x="72" y="1"/>
                    <a:pt x="71" y="3"/>
                  </a:cubicBezTo>
                  <a:cubicBezTo>
                    <a:pt x="71" y="3"/>
                    <a:pt x="71" y="4"/>
                    <a:pt x="71" y="4"/>
                  </a:cubicBezTo>
                  <a:cubicBezTo>
                    <a:pt x="71" y="6"/>
                    <a:pt x="71" y="7"/>
                    <a:pt x="72" y="7"/>
                  </a:cubicBezTo>
                  <a:cubicBezTo>
                    <a:pt x="123" y="58"/>
                    <a:pt x="123" y="58"/>
                    <a:pt x="123" y="58"/>
                  </a:cubicBezTo>
                  <a:cubicBezTo>
                    <a:pt x="0" y="182"/>
                    <a:pt x="0" y="182"/>
                    <a:pt x="0" y="182"/>
                  </a:cubicBezTo>
                  <a:lnTo>
                    <a:pt x="6" y="188"/>
                  </a:lnTo>
                  <a:close/>
                  <a:moveTo>
                    <a:pt x="179" y="8"/>
                  </a:moveTo>
                  <a:cubicBezTo>
                    <a:pt x="179" y="103"/>
                    <a:pt x="179" y="103"/>
                    <a:pt x="179" y="103"/>
                  </a:cubicBezTo>
                  <a:cubicBezTo>
                    <a:pt x="85" y="8"/>
                    <a:pt x="85" y="8"/>
                    <a:pt x="85" y="8"/>
                  </a:cubicBezTo>
                  <a:lnTo>
                    <a:pt x="179"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49"/>
              <a:endParaRPr lang="en-US" sz="1900">
                <a:solidFill>
                  <a:srgbClr val="FFFFFF"/>
                </a:solidFill>
              </a:endParaRPr>
            </a:p>
          </p:txBody>
        </p:sp>
      </p:grpSp>
    </p:spTree>
    <p:extLst>
      <p:ext uri="{BB962C8B-B14F-4D97-AF65-F5344CB8AC3E}">
        <p14:creationId xmlns:p14="http://schemas.microsoft.com/office/powerpoint/2010/main" val="1073721935"/>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p:nvSpPr>
        <p:spPr bwMode="auto">
          <a:xfrm>
            <a:off x="4010029" y="3187137"/>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4" tIns="45713" rIns="91424" bIns="45713"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6" name="Arrow Bar"/>
          <p:cNvSpPr/>
          <p:nvPr/>
        </p:nvSpPr>
        <p:spPr bwMode="auto">
          <a:xfrm>
            <a:off x="4010025" y="1514475"/>
            <a:ext cx="7162800" cy="1499616"/>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4" tIns="45713" rIns="91424" bIns="45713"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3" y="1586587"/>
            <a:ext cx="5549740" cy="1378644"/>
          </a:xfrm>
        </p:spPr>
        <p:txBody>
          <a:bodyPr anchor="ctr" anchorCtr="0">
            <a:noAutofit/>
            <a:scene3d>
              <a:camera prst="orthographicFront"/>
              <a:lightRig rig="flat" dir="t"/>
            </a:scene3d>
            <a:sp3d>
              <a:contourClr>
                <a:schemeClr val="tx2"/>
              </a:contourClr>
            </a:sp3d>
          </a:bodyPr>
          <a:lstStyle>
            <a:lvl1pPr marL="0" indent="0" algn="l" defTabSz="914249" rtl="0" eaLnBrk="1" latinLnBrk="0" hangingPunct="1">
              <a:lnSpc>
                <a:spcPct val="90000"/>
              </a:lnSpc>
              <a:spcBef>
                <a:spcPct val="0"/>
              </a:spcBef>
              <a:buFont typeface="Arial" pitchFamily="34" charset="0"/>
              <a:buNone/>
              <a:defRPr lang="en-US" sz="55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Title</a:t>
            </a:r>
          </a:p>
        </p:txBody>
      </p:sp>
      <p:sp useBgFill="1">
        <p:nvSpPr>
          <p:cNvPr id="9" name="Left Mask"/>
          <p:cNvSpPr/>
          <p:nvPr/>
        </p:nvSpPr>
        <p:spPr bwMode="auto">
          <a:xfrm>
            <a:off x="0"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4"/>
            <a:ext cx="6610546" cy="461665"/>
          </a:xfrm>
        </p:spPr>
        <p:txBody>
          <a:bodyPr>
            <a:noAutofit/>
          </a:bodyPr>
          <a:lstStyle>
            <a:lvl1pPr marL="0" indent="0" algn="l" defTabSz="914249"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25" indent="0" algn="ctr">
              <a:buNone/>
              <a:defRPr>
                <a:solidFill>
                  <a:schemeClr val="tx1">
                    <a:tint val="75000"/>
                  </a:schemeClr>
                </a:solidFill>
              </a:defRPr>
            </a:lvl2pPr>
            <a:lvl3pPr marL="914249" indent="0" algn="ctr">
              <a:buNone/>
              <a:defRPr>
                <a:solidFill>
                  <a:schemeClr val="tx1">
                    <a:tint val="75000"/>
                  </a:schemeClr>
                </a:solidFill>
              </a:defRPr>
            </a:lvl3pPr>
            <a:lvl4pPr marL="1371373" indent="0" algn="ctr">
              <a:buNone/>
              <a:defRPr>
                <a:solidFill>
                  <a:schemeClr val="tx1">
                    <a:tint val="75000"/>
                  </a:schemeClr>
                </a:solidFill>
              </a:defRPr>
            </a:lvl4pPr>
            <a:lvl5pPr marL="1828499" indent="0" algn="ctr">
              <a:buNone/>
              <a:defRPr>
                <a:solidFill>
                  <a:schemeClr val="tx1">
                    <a:tint val="75000"/>
                  </a:schemeClr>
                </a:solidFill>
              </a:defRPr>
            </a:lvl5pPr>
            <a:lvl6pPr marL="2285621" indent="0" algn="ctr">
              <a:buNone/>
              <a:defRPr>
                <a:solidFill>
                  <a:schemeClr val="tx1">
                    <a:tint val="75000"/>
                  </a:schemeClr>
                </a:solidFill>
              </a:defRPr>
            </a:lvl6pPr>
            <a:lvl7pPr marL="2742747" indent="0" algn="ctr">
              <a:buNone/>
              <a:defRPr>
                <a:solidFill>
                  <a:schemeClr val="tx1">
                    <a:tint val="75000"/>
                  </a:schemeClr>
                </a:solidFill>
              </a:defRPr>
            </a:lvl7pPr>
            <a:lvl8pPr marL="3199872" indent="0" algn="ctr">
              <a:buNone/>
              <a:defRPr>
                <a:solidFill>
                  <a:schemeClr val="tx1">
                    <a:tint val="75000"/>
                  </a:schemeClr>
                </a:solidFill>
              </a:defRPr>
            </a:lvl8pPr>
            <a:lvl9pPr marL="3656996"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p:nvSpPr>
        <p:spPr bwMode="auto">
          <a:xfrm rot="5400000">
            <a:off x="9948226" y="1873056"/>
            <a:ext cx="841375" cy="841376"/>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28" tIns="45715" rIns="91428" bIns="45715" numCol="1" anchor="t" anchorCtr="0" compatLnSpc="1">
            <a:prstTxWarp prst="textNoShape">
              <a:avLst/>
            </a:prstTxWarp>
          </a:bodyPr>
          <a:lstStyle/>
          <a:p>
            <a:pPr defTabSz="914249"/>
            <a:endParaRPr lang="en-US" sz="1900">
              <a:solidFill>
                <a:srgbClr val="FFFFFF"/>
              </a:solidFill>
            </a:endParaRPr>
          </a:p>
        </p:txBody>
      </p:sp>
      <p:sp>
        <p:nvSpPr>
          <p:cNvPr id="11" name="TechEd Tile"/>
          <p:cNvSpPr/>
          <p:nvPr/>
        </p:nvSpPr>
        <p:spPr bwMode="auto">
          <a:xfrm>
            <a:off x="1022072"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4" tIns="45713" rIns="91424" bIns="45713"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p:nvPicPr>
        <p:blipFill rotWithShape="1">
          <a:blip r:embed="rId3">
            <a:extLst>
              <a:ext uri="{28A0092B-C50C-407E-A947-70E740481C1C}">
                <a14:useLocalDpi xmlns:a14="http://schemas.microsoft.com/office/drawing/2010/main" val="0"/>
              </a:ext>
            </a:extLst>
          </a:blip>
          <a:srcRect r="8530"/>
          <a:stretch/>
        </p:blipFill>
        <p:spPr bwMode="auto">
          <a:xfrm>
            <a:off x="1401317" y="1742495"/>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p:nvSpPr>
        <p:spPr bwMode="auto">
          <a:xfrm>
            <a:off x="0" y="1"/>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p:nvSpPr>
        <p:spPr bwMode="auto">
          <a:xfrm>
            <a:off x="11172827" y="1630806"/>
            <a:ext cx="1015999"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9"/>
            <a:ext cx="6610546" cy="1523495"/>
          </a:xfrm>
        </p:spPr>
        <p:txBody>
          <a:bodyPr anchor="ctr" anchorCtr="0">
            <a:noAutofit/>
          </a:bodyPr>
          <a:lstStyle>
            <a:lvl1pPr algn="l" defTabSz="914249" rtl="0" eaLnBrk="1" latinLnBrk="0" hangingPunct="1">
              <a:lnSpc>
                <a:spcPct val="90000"/>
              </a:lnSpc>
              <a:spcBef>
                <a:spcPct val="0"/>
              </a:spcBef>
              <a:buNone/>
              <a:defRPr lang="en-US" sz="4000" b="1" kern="1200" cap="none" spc="-100" baseline="0" dirty="0">
                <a:ln w="3175">
                  <a:noFill/>
                </a:ln>
                <a:solidFill>
                  <a:schemeClr val="accent4">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p:nvSpPr>
        <p:spPr bwMode="auto">
          <a:xfrm>
            <a:off x="4010029" y="6010276"/>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grpSp>
        <p:nvGrpSpPr>
          <p:cNvPr id="19" name="Teal Tile"/>
          <p:cNvGrpSpPr/>
          <p:nvPr/>
        </p:nvGrpSpPr>
        <p:grpSpPr>
          <a:xfrm>
            <a:off x="1015857" y="3187139"/>
            <a:ext cx="2827252" cy="2827252"/>
            <a:chOff x="823093" y="-1413626"/>
            <a:chExt cx="2827252" cy="2827252"/>
          </a:xfrm>
        </p:grpSpPr>
        <p:sp>
          <p:nvSpPr>
            <p:cNvPr id="20" name="Rectangle 19"/>
            <p:cNvSpPr/>
            <p:nvPr/>
          </p:nvSpPr>
          <p:spPr bwMode="auto">
            <a:xfrm>
              <a:off x="823093" y="-1413626"/>
              <a:ext cx="2827252" cy="2827252"/>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985"/>
              <a:endParaRPr lang="en-US" sz="2300" dirty="0">
                <a:solidFill>
                  <a:srgbClr val="FFFFFF">
                    <a:lumMod val="20000"/>
                    <a:lumOff val="80000"/>
                    <a:alpha val="99000"/>
                  </a:srgbClr>
                </a:solidFill>
                <a:ea typeface="Segoe UI" pitchFamily="34" charset="0"/>
                <a:cs typeface="Segoe UI" pitchFamily="34" charset="0"/>
              </a:endParaRPr>
            </a:p>
          </p:txBody>
        </p:sp>
        <p:sp>
          <p:nvSpPr>
            <p:cNvPr id="21" name="Freeform 20"/>
            <p:cNvSpPr>
              <a:spLocks noEditPoints="1"/>
            </p:cNvSpPr>
            <p:nvPr/>
          </p:nvSpPr>
          <p:spPr bwMode="auto">
            <a:xfrm>
              <a:off x="1397725" y="-232569"/>
              <a:ext cx="1677988" cy="465138"/>
            </a:xfrm>
            <a:custGeom>
              <a:avLst/>
              <a:gdLst>
                <a:gd name="T0" fmla="*/ 0 w 209"/>
                <a:gd name="T1" fmla="*/ 25 h 58"/>
                <a:gd name="T2" fmla="*/ 20 w 209"/>
                <a:gd name="T3" fmla="*/ 25 h 58"/>
                <a:gd name="T4" fmla="*/ 20 w 209"/>
                <a:gd name="T5" fmla="*/ 33 h 58"/>
                <a:gd name="T6" fmla="*/ 0 w 209"/>
                <a:gd name="T7" fmla="*/ 33 h 58"/>
                <a:gd name="T8" fmla="*/ 0 w 209"/>
                <a:gd name="T9" fmla="*/ 25 h 58"/>
                <a:gd name="T10" fmla="*/ 40 w 209"/>
                <a:gd name="T11" fmla="*/ 33 h 58"/>
                <a:gd name="T12" fmla="*/ 60 w 209"/>
                <a:gd name="T13" fmla="*/ 33 h 58"/>
                <a:gd name="T14" fmla="*/ 60 w 209"/>
                <a:gd name="T15" fmla="*/ 25 h 58"/>
                <a:gd name="T16" fmla="*/ 40 w 209"/>
                <a:gd name="T17" fmla="*/ 25 h 58"/>
                <a:gd name="T18" fmla="*/ 40 w 209"/>
                <a:gd name="T19" fmla="*/ 33 h 58"/>
                <a:gd name="T20" fmla="*/ 120 w 209"/>
                <a:gd name="T21" fmla="*/ 33 h 58"/>
                <a:gd name="T22" fmla="*/ 140 w 209"/>
                <a:gd name="T23" fmla="*/ 33 h 58"/>
                <a:gd name="T24" fmla="*/ 140 w 209"/>
                <a:gd name="T25" fmla="*/ 25 h 58"/>
                <a:gd name="T26" fmla="*/ 120 w 209"/>
                <a:gd name="T27" fmla="*/ 25 h 58"/>
                <a:gd name="T28" fmla="*/ 120 w 209"/>
                <a:gd name="T29" fmla="*/ 33 h 58"/>
                <a:gd name="T30" fmla="*/ 80 w 209"/>
                <a:gd name="T31" fmla="*/ 33 h 58"/>
                <a:gd name="T32" fmla="*/ 100 w 209"/>
                <a:gd name="T33" fmla="*/ 33 h 58"/>
                <a:gd name="T34" fmla="*/ 100 w 209"/>
                <a:gd name="T35" fmla="*/ 25 h 58"/>
                <a:gd name="T36" fmla="*/ 80 w 209"/>
                <a:gd name="T37" fmla="*/ 25 h 58"/>
                <a:gd name="T38" fmla="*/ 80 w 209"/>
                <a:gd name="T39" fmla="*/ 33 h 58"/>
                <a:gd name="T40" fmla="*/ 207 w 209"/>
                <a:gd name="T41" fmla="*/ 26 h 58"/>
                <a:gd name="T42" fmla="*/ 181 w 209"/>
                <a:gd name="T43" fmla="*/ 0 h 58"/>
                <a:gd name="T44" fmla="*/ 175 w 209"/>
                <a:gd name="T45" fmla="*/ 6 h 58"/>
                <a:gd name="T46" fmla="*/ 195 w 209"/>
                <a:gd name="T47" fmla="*/ 25 h 58"/>
                <a:gd name="T48" fmla="*/ 160 w 209"/>
                <a:gd name="T49" fmla="*/ 25 h 58"/>
                <a:gd name="T50" fmla="*/ 160 w 209"/>
                <a:gd name="T51" fmla="*/ 33 h 58"/>
                <a:gd name="T52" fmla="*/ 195 w 209"/>
                <a:gd name="T53" fmla="*/ 33 h 58"/>
                <a:gd name="T54" fmla="*/ 175 w 209"/>
                <a:gd name="T55" fmla="*/ 52 h 58"/>
                <a:gd name="T56" fmla="*/ 181 w 209"/>
                <a:gd name="T57" fmla="*/ 58 h 58"/>
                <a:gd name="T58" fmla="*/ 207 w 209"/>
                <a:gd name="T59" fmla="*/ 32 h 58"/>
                <a:gd name="T60" fmla="*/ 207 w 209"/>
                <a:gd name="T61" fmla="*/ 2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9" h="58">
                  <a:moveTo>
                    <a:pt x="0" y="25"/>
                  </a:moveTo>
                  <a:cubicBezTo>
                    <a:pt x="20" y="25"/>
                    <a:pt x="20" y="25"/>
                    <a:pt x="20" y="25"/>
                  </a:cubicBezTo>
                  <a:cubicBezTo>
                    <a:pt x="20" y="33"/>
                    <a:pt x="20" y="33"/>
                    <a:pt x="20" y="33"/>
                  </a:cubicBezTo>
                  <a:cubicBezTo>
                    <a:pt x="0" y="33"/>
                    <a:pt x="0" y="33"/>
                    <a:pt x="0" y="33"/>
                  </a:cubicBezTo>
                  <a:lnTo>
                    <a:pt x="0" y="25"/>
                  </a:lnTo>
                  <a:close/>
                  <a:moveTo>
                    <a:pt x="40" y="33"/>
                  </a:moveTo>
                  <a:cubicBezTo>
                    <a:pt x="60" y="33"/>
                    <a:pt x="60" y="33"/>
                    <a:pt x="60" y="33"/>
                  </a:cubicBezTo>
                  <a:cubicBezTo>
                    <a:pt x="60" y="25"/>
                    <a:pt x="60" y="25"/>
                    <a:pt x="60" y="25"/>
                  </a:cubicBezTo>
                  <a:cubicBezTo>
                    <a:pt x="40" y="25"/>
                    <a:pt x="40" y="25"/>
                    <a:pt x="40" y="25"/>
                  </a:cubicBezTo>
                  <a:lnTo>
                    <a:pt x="40" y="33"/>
                  </a:lnTo>
                  <a:close/>
                  <a:moveTo>
                    <a:pt x="120" y="33"/>
                  </a:moveTo>
                  <a:cubicBezTo>
                    <a:pt x="140" y="33"/>
                    <a:pt x="140" y="33"/>
                    <a:pt x="140" y="33"/>
                  </a:cubicBezTo>
                  <a:cubicBezTo>
                    <a:pt x="140" y="25"/>
                    <a:pt x="140" y="25"/>
                    <a:pt x="140" y="25"/>
                  </a:cubicBezTo>
                  <a:cubicBezTo>
                    <a:pt x="120" y="25"/>
                    <a:pt x="120" y="25"/>
                    <a:pt x="120" y="25"/>
                  </a:cubicBezTo>
                  <a:lnTo>
                    <a:pt x="120" y="33"/>
                  </a:lnTo>
                  <a:close/>
                  <a:moveTo>
                    <a:pt x="80" y="33"/>
                  </a:moveTo>
                  <a:cubicBezTo>
                    <a:pt x="100" y="33"/>
                    <a:pt x="100" y="33"/>
                    <a:pt x="100" y="33"/>
                  </a:cubicBezTo>
                  <a:cubicBezTo>
                    <a:pt x="100" y="25"/>
                    <a:pt x="100" y="25"/>
                    <a:pt x="100" y="25"/>
                  </a:cubicBezTo>
                  <a:cubicBezTo>
                    <a:pt x="80" y="25"/>
                    <a:pt x="80" y="25"/>
                    <a:pt x="80" y="25"/>
                  </a:cubicBezTo>
                  <a:lnTo>
                    <a:pt x="80" y="33"/>
                  </a:lnTo>
                  <a:close/>
                  <a:moveTo>
                    <a:pt x="207" y="26"/>
                  </a:moveTo>
                  <a:cubicBezTo>
                    <a:pt x="181" y="0"/>
                    <a:pt x="181" y="0"/>
                    <a:pt x="181" y="0"/>
                  </a:cubicBezTo>
                  <a:cubicBezTo>
                    <a:pt x="175" y="6"/>
                    <a:pt x="175" y="6"/>
                    <a:pt x="175" y="6"/>
                  </a:cubicBezTo>
                  <a:cubicBezTo>
                    <a:pt x="195" y="25"/>
                    <a:pt x="195" y="25"/>
                    <a:pt x="195" y="25"/>
                  </a:cubicBezTo>
                  <a:cubicBezTo>
                    <a:pt x="160" y="25"/>
                    <a:pt x="160" y="25"/>
                    <a:pt x="160" y="25"/>
                  </a:cubicBezTo>
                  <a:cubicBezTo>
                    <a:pt x="160" y="33"/>
                    <a:pt x="160" y="33"/>
                    <a:pt x="160" y="33"/>
                  </a:cubicBezTo>
                  <a:cubicBezTo>
                    <a:pt x="195" y="33"/>
                    <a:pt x="195" y="33"/>
                    <a:pt x="195" y="33"/>
                  </a:cubicBezTo>
                  <a:cubicBezTo>
                    <a:pt x="175" y="52"/>
                    <a:pt x="175" y="52"/>
                    <a:pt x="175" y="52"/>
                  </a:cubicBezTo>
                  <a:cubicBezTo>
                    <a:pt x="181" y="58"/>
                    <a:pt x="181" y="58"/>
                    <a:pt x="181" y="58"/>
                  </a:cubicBezTo>
                  <a:cubicBezTo>
                    <a:pt x="207" y="32"/>
                    <a:pt x="207" y="32"/>
                    <a:pt x="207" y="32"/>
                  </a:cubicBezTo>
                  <a:cubicBezTo>
                    <a:pt x="209" y="30"/>
                    <a:pt x="209" y="28"/>
                    <a:pt x="207"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9"/>
              <a:endParaRPr lang="en-US" sz="1900">
                <a:solidFill>
                  <a:srgbClr val="FFFFFF"/>
                </a:solidFill>
              </a:endParaRPr>
            </a:p>
          </p:txBody>
        </p:sp>
      </p:grpSp>
    </p:spTree>
    <p:extLst>
      <p:ext uri="{BB962C8B-B14F-4D97-AF65-F5344CB8AC3E}">
        <p14:creationId xmlns:p14="http://schemas.microsoft.com/office/powerpoint/2010/main" val="937110588"/>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3"/>
            <a:ext cx="11149013" cy="60939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803"/>
            <a:ext cx="11149013"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16342520"/>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3" y="1447803"/>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10180186"/>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4"/>
            <a:ext cx="5486400" cy="1764585"/>
          </a:xfrm>
        </p:spPr>
        <p:txBody>
          <a:bodyPr/>
          <a:lstStyle>
            <a:lvl1pPr marL="339933" indent="-339933">
              <a:lnSpc>
                <a:spcPct val="90000"/>
              </a:lnSpc>
              <a:defRPr sz="2800"/>
            </a:lvl1pPr>
            <a:lvl2pPr marL="673254" indent="-325384">
              <a:lnSpc>
                <a:spcPct val="90000"/>
              </a:lnSpc>
              <a:defRPr sz="2400"/>
            </a:lvl2pPr>
            <a:lvl3pPr marL="953665" indent="-288348">
              <a:lnSpc>
                <a:spcPct val="90000"/>
              </a:lnSpc>
              <a:defRPr sz="2000"/>
            </a:lvl3pPr>
            <a:lvl4pPr marL="1227462" indent="-273797">
              <a:lnSpc>
                <a:spcPct val="90000"/>
              </a:lnSpc>
              <a:defRPr sz="1900"/>
            </a:lvl4pPr>
            <a:lvl5pPr marL="1515813" indent="-280411">
              <a:lnSpc>
                <a:spcPct val="90000"/>
              </a:lnSpc>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4"/>
            <a:ext cx="5486400" cy="1764585"/>
          </a:xfrm>
        </p:spPr>
        <p:txBody>
          <a:bodyPr/>
          <a:lstStyle>
            <a:lvl1pPr marL="347870" indent="-347870">
              <a:lnSpc>
                <a:spcPct val="90000"/>
              </a:lnSpc>
              <a:defRPr sz="2800"/>
            </a:lvl1pPr>
            <a:lvl2pPr marL="673254" indent="-339933">
              <a:lnSpc>
                <a:spcPct val="90000"/>
              </a:lnSpc>
              <a:defRPr sz="2400"/>
            </a:lvl2pPr>
            <a:lvl3pPr marL="961602" indent="-302899">
              <a:lnSpc>
                <a:spcPct val="90000"/>
              </a:lnSpc>
              <a:defRPr sz="2000"/>
            </a:lvl3pPr>
            <a:lvl4pPr marL="1227462" indent="-265861">
              <a:lnSpc>
                <a:spcPct val="90000"/>
              </a:lnSpc>
              <a:defRPr sz="1900"/>
            </a:lvl4pPr>
            <a:lvl5pPr marL="1515813" indent="-273797">
              <a:lnSpc>
                <a:spcPct val="90000"/>
              </a:lnSpc>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0842339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06941"/>
            <a:ext cx="5486400" cy="350865"/>
          </a:xfrm>
        </p:spPr>
        <p:txBody>
          <a:bodyPr anchor="b"/>
          <a:lstStyle>
            <a:lvl1pPr marL="0" indent="0">
              <a:lnSpc>
                <a:spcPct val="90000"/>
              </a:lnSpc>
              <a:spcBef>
                <a:spcPts val="0"/>
              </a:spcBef>
              <a:buNone/>
              <a:defRPr sz="2500" b="1"/>
            </a:lvl1pPr>
            <a:lvl2pPr marL="457125" indent="0">
              <a:buNone/>
              <a:defRPr sz="2000" b="1"/>
            </a:lvl2pPr>
            <a:lvl3pPr marL="914249" indent="0">
              <a:buNone/>
              <a:defRPr sz="1900" b="1"/>
            </a:lvl3pPr>
            <a:lvl4pPr marL="1371373" indent="0">
              <a:buNone/>
              <a:defRPr sz="1600" b="1"/>
            </a:lvl4pPr>
            <a:lvl5pPr marL="1828499" indent="0">
              <a:buNone/>
              <a:defRPr sz="1600" b="1"/>
            </a:lvl5pPr>
            <a:lvl6pPr marL="2285621" indent="0">
              <a:buNone/>
              <a:defRPr sz="1600" b="1"/>
            </a:lvl6pPr>
            <a:lvl7pPr marL="2742747" indent="0">
              <a:buNone/>
              <a:defRPr sz="1600" b="1"/>
            </a:lvl7pPr>
            <a:lvl8pPr marL="3199872" indent="0">
              <a:buNone/>
              <a:defRPr sz="1600" b="1"/>
            </a:lvl8pPr>
            <a:lvl9pPr marL="36569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9" y="2133604"/>
            <a:ext cx="5484971" cy="1555297"/>
          </a:xfrm>
        </p:spPr>
        <p:txBody>
          <a:bodyPr/>
          <a:lstStyle>
            <a:lvl1pPr marL="281735" indent="-281735">
              <a:defRPr sz="2300"/>
            </a:lvl1pPr>
            <a:lvl2pPr marL="562147" indent="-265861">
              <a:defRPr sz="2000"/>
            </a:lvl2pPr>
            <a:lvl3pPr marL="813460" indent="-243377">
              <a:defRPr sz="1900"/>
            </a:lvl3pPr>
            <a:lvl4pPr marL="1050223" indent="-228828">
              <a:defRPr sz="1700"/>
            </a:lvl4pPr>
            <a:lvl5pPr marL="1279049" indent="-206343">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06941"/>
            <a:ext cx="5486400" cy="350865"/>
          </a:xfrm>
        </p:spPr>
        <p:txBody>
          <a:bodyPr anchor="b"/>
          <a:lstStyle>
            <a:lvl1pPr marL="0" indent="0">
              <a:lnSpc>
                <a:spcPct val="90000"/>
              </a:lnSpc>
              <a:spcBef>
                <a:spcPts val="0"/>
              </a:spcBef>
              <a:buNone/>
              <a:defRPr sz="2500" b="1"/>
            </a:lvl1pPr>
            <a:lvl2pPr marL="457125" indent="0">
              <a:buNone/>
              <a:defRPr sz="2000" b="1"/>
            </a:lvl2pPr>
            <a:lvl3pPr marL="914249" indent="0">
              <a:buNone/>
              <a:defRPr sz="1900" b="1"/>
            </a:lvl3pPr>
            <a:lvl4pPr marL="1371373" indent="0">
              <a:buNone/>
              <a:defRPr sz="1600" b="1"/>
            </a:lvl4pPr>
            <a:lvl5pPr marL="1828499" indent="0">
              <a:buNone/>
              <a:defRPr sz="1600" b="1"/>
            </a:lvl5pPr>
            <a:lvl6pPr marL="2285621" indent="0">
              <a:buNone/>
              <a:defRPr sz="1600" b="1"/>
            </a:lvl6pPr>
            <a:lvl7pPr marL="2742747" indent="0">
              <a:buNone/>
              <a:defRPr sz="1600" b="1"/>
            </a:lvl7pPr>
            <a:lvl8pPr marL="3199872" indent="0">
              <a:buNone/>
              <a:defRPr sz="1600" b="1"/>
            </a:lvl8pPr>
            <a:lvl9pPr marL="36569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1"/>
            <a:ext cx="5486400" cy="1578619"/>
          </a:xfrm>
        </p:spPr>
        <p:txBody>
          <a:bodyPr/>
          <a:lstStyle>
            <a:lvl1pPr marL="296284" indent="-296284">
              <a:defRPr sz="2300"/>
            </a:lvl1pPr>
            <a:lvl2pPr marL="570083" indent="-273797">
              <a:defRPr sz="2000"/>
            </a:lvl2pPr>
            <a:lvl3pPr marL="821396" indent="-244699">
              <a:defRPr sz="1900"/>
            </a:lvl3pPr>
            <a:lvl4pPr marL="1050223" indent="-236763">
              <a:defRPr sz="1700"/>
            </a:lvl4pPr>
            <a:lvl5pPr marL="1279049" indent="-220891">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0124704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ide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8" y="3187137"/>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3" y="1586587"/>
            <a:ext cx="5549740" cy="1378644"/>
          </a:xfrm>
        </p:spPr>
        <p:txBody>
          <a:bodyPr anchor="ctr" anchorCtr="0">
            <a:noAutofit/>
            <a:scene3d>
              <a:camera prst="orthographicFront"/>
              <a:lightRig rig="flat" dir="t"/>
            </a:scene3d>
            <a:sp3d>
              <a:contourClr>
                <a:schemeClr val="tx2"/>
              </a:contourClr>
            </a:sp3d>
          </a:bodyPr>
          <a:lstStyle>
            <a:lvl1pPr marL="0" indent="0" algn="l" defTabSz="914287" rtl="0" eaLnBrk="1" latinLnBrk="0" hangingPunct="1">
              <a:lnSpc>
                <a:spcPct val="90000"/>
              </a:lnSpc>
              <a:spcBef>
                <a:spcPct val="0"/>
              </a:spcBef>
              <a:buFont typeface="Arial" pitchFamily="34" charset="0"/>
              <a:buNone/>
              <a:defRPr lang="en-US" sz="55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Video</a:t>
            </a:r>
          </a:p>
        </p:txBody>
      </p:sp>
      <p:sp useBgFill="1">
        <p:nvSpPr>
          <p:cNvPr id="9" name="Left Mask"/>
          <p:cNvSpPr/>
          <p:nvPr userDrawn="1"/>
        </p:nvSpPr>
        <p:spPr bwMode="auto">
          <a:xfrm>
            <a:off x="0"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2"/>
            <a:ext cx="6610546" cy="461665"/>
          </a:xfrm>
        </p:spPr>
        <p:txBody>
          <a:bodyPr>
            <a:noAutofit/>
          </a:bodyPr>
          <a:lstStyle>
            <a:lvl1pPr marL="0" indent="0" algn="l" defTabSz="914287"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44" indent="0" algn="ctr">
              <a:buNone/>
              <a:defRPr>
                <a:solidFill>
                  <a:schemeClr val="tx1">
                    <a:tint val="75000"/>
                  </a:schemeClr>
                </a:solidFill>
              </a:defRPr>
            </a:lvl2pPr>
            <a:lvl3pPr marL="914287"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7" indent="0" algn="ctr">
              <a:buNone/>
              <a:defRPr>
                <a:solidFill>
                  <a:schemeClr val="tx1">
                    <a:tint val="75000"/>
                  </a:schemeClr>
                </a:solidFill>
              </a:defRPr>
            </a:lvl6pPr>
            <a:lvl7pPr marL="2742861" indent="0" algn="ctr">
              <a:buNone/>
              <a:defRPr>
                <a:solidFill>
                  <a:schemeClr val="tx1">
                    <a:tint val="75000"/>
                  </a:schemeClr>
                </a:solidFill>
              </a:defRPr>
            </a:lvl7pPr>
            <a:lvl8pPr marL="3200005" indent="0" algn="ctr">
              <a:buNone/>
              <a:defRPr>
                <a:solidFill>
                  <a:schemeClr val="tx1">
                    <a:tint val="75000"/>
                  </a:schemeClr>
                </a:solidFill>
              </a:defRPr>
            </a:lvl8pPr>
            <a:lvl9pPr marL="3657148"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5" y="1873056"/>
            <a:ext cx="841375" cy="841376"/>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32" tIns="45717" rIns="91432" bIns="45717" numCol="1" anchor="t" anchorCtr="0" compatLnSpc="1">
            <a:prstTxWarp prst="textNoShape">
              <a:avLst/>
            </a:prstTxWarp>
          </a:bodyPr>
          <a:lstStyle/>
          <a:p>
            <a:endParaRPr lang="en-US"/>
          </a:p>
        </p:txBody>
      </p:sp>
      <p:sp>
        <p:nvSpPr>
          <p:cNvPr id="11" name="TechEd Tile"/>
          <p:cNvSpPr/>
          <p:nvPr userDrawn="1"/>
        </p:nvSpPr>
        <p:spPr bwMode="auto">
          <a:xfrm>
            <a:off x="1022072"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7" y="1742495"/>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1"/>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7" y="1630806"/>
            <a:ext cx="1015999"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8"/>
            <a:ext cx="6610546" cy="1523495"/>
          </a:xfrm>
        </p:spPr>
        <p:txBody>
          <a:bodyPr anchor="ctr" anchorCtr="0">
            <a:noAutofit/>
          </a:bodyPr>
          <a:lstStyle>
            <a:lvl1pPr algn="l" defTabSz="914287" rtl="0" eaLnBrk="1" latinLnBrk="0" hangingPunct="1">
              <a:lnSpc>
                <a:spcPct val="90000"/>
              </a:lnSpc>
              <a:spcBef>
                <a:spcPct val="0"/>
              </a:spcBef>
              <a:buNone/>
              <a:defRPr lang="en-US" sz="4000" b="1" kern="1200" cap="none" spc="-100" baseline="0" dirty="0">
                <a:ln w="3175">
                  <a:noFill/>
                </a:ln>
                <a:solidFill>
                  <a:schemeClr val="accent5">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8" y="6010276"/>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9" name="Green Tile"/>
          <p:cNvGrpSpPr/>
          <p:nvPr userDrawn="1"/>
        </p:nvGrpSpPr>
        <p:grpSpPr>
          <a:xfrm>
            <a:off x="1015857" y="3187138"/>
            <a:ext cx="2827252" cy="2827252"/>
            <a:chOff x="-2619354" y="-790581"/>
            <a:chExt cx="2827252" cy="2827252"/>
          </a:xfrm>
        </p:grpSpPr>
        <p:sp>
          <p:nvSpPr>
            <p:cNvPr id="20" name="Rectangle 19"/>
            <p:cNvSpPr/>
            <p:nvPr/>
          </p:nvSpPr>
          <p:spPr bwMode="auto">
            <a:xfrm>
              <a:off x="-2619354" y="-790581"/>
              <a:ext cx="2827252" cy="282725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1" name="Play Icon"/>
            <p:cNvSpPr>
              <a:spLocks noEditPoints="1"/>
            </p:cNvSpPr>
            <p:nvPr/>
          </p:nvSpPr>
          <p:spPr bwMode="auto">
            <a:xfrm>
              <a:off x="-2097903" y="-269875"/>
              <a:ext cx="1784350" cy="1784350"/>
            </a:xfrm>
            <a:custGeom>
              <a:avLst/>
              <a:gdLst>
                <a:gd name="T0" fmla="*/ 168 w 224"/>
                <a:gd name="T1" fmla="*/ 112 h 224"/>
                <a:gd name="T2" fmla="*/ 86 w 224"/>
                <a:gd name="T3" fmla="*/ 173 h 224"/>
                <a:gd name="T4" fmla="*/ 86 w 224"/>
                <a:gd name="T5" fmla="*/ 50 h 224"/>
                <a:gd name="T6" fmla="*/ 168 w 224"/>
                <a:gd name="T7" fmla="*/ 112 h 224"/>
                <a:gd name="T8" fmla="*/ 168 w 224"/>
                <a:gd name="T9" fmla="*/ 112 h 224"/>
                <a:gd name="T10" fmla="*/ 112 w 224"/>
                <a:gd name="T11" fmla="*/ 0 h 224"/>
                <a:gd name="T12" fmla="*/ 224 w 224"/>
                <a:gd name="T13" fmla="*/ 112 h 224"/>
                <a:gd name="T14" fmla="*/ 112 w 224"/>
                <a:gd name="T15" fmla="*/ 224 h 224"/>
                <a:gd name="T16" fmla="*/ 0 w 224"/>
                <a:gd name="T17" fmla="*/ 112 h 224"/>
                <a:gd name="T18" fmla="*/ 112 w 224"/>
                <a:gd name="T19" fmla="*/ 0 h 224"/>
                <a:gd name="T20" fmla="*/ 112 w 224"/>
                <a:gd name="T21" fmla="*/ 216 h 224"/>
                <a:gd name="T22" fmla="*/ 216 w 224"/>
                <a:gd name="T23" fmla="*/ 112 h 224"/>
                <a:gd name="T24" fmla="*/ 112 w 224"/>
                <a:gd name="T25" fmla="*/ 8 h 224"/>
                <a:gd name="T26" fmla="*/ 8 w 224"/>
                <a:gd name="T27" fmla="*/ 112 h 224"/>
                <a:gd name="T28" fmla="*/ 112 w 224"/>
                <a:gd name="T29" fmla="*/ 21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224">
                  <a:moveTo>
                    <a:pt x="168" y="112"/>
                  </a:moveTo>
                  <a:cubicBezTo>
                    <a:pt x="86" y="173"/>
                    <a:pt x="86" y="173"/>
                    <a:pt x="86" y="173"/>
                  </a:cubicBezTo>
                  <a:cubicBezTo>
                    <a:pt x="86" y="50"/>
                    <a:pt x="86" y="50"/>
                    <a:pt x="86" y="50"/>
                  </a:cubicBezTo>
                  <a:cubicBezTo>
                    <a:pt x="168" y="112"/>
                    <a:pt x="168" y="112"/>
                    <a:pt x="168" y="112"/>
                  </a:cubicBezTo>
                  <a:cubicBezTo>
                    <a:pt x="168" y="112"/>
                    <a:pt x="168" y="112"/>
                    <a:pt x="168" y="112"/>
                  </a:cubicBezTo>
                  <a:close/>
                  <a:moveTo>
                    <a:pt x="112" y="0"/>
                  </a:moveTo>
                  <a:cubicBezTo>
                    <a:pt x="174" y="0"/>
                    <a:pt x="224" y="50"/>
                    <a:pt x="224" y="112"/>
                  </a:cubicBezTo>
                  <a:cubicBezTo>
                    <a:pt x="224" y="174"/>
                    <a:pt x="174" y="224"/>
                    <a:pt x="112" y="224"/>
                  </a:cubicBezTo>
                  <a:cubicBezTo>
                    <a:pt x="51" y="224"/>
                    <a:pt x="0" y="174"/>
                    <a:pt x="0" y="112"/>
                  </a:cubicBezTo>
                  <a:cubicBezTo>
                    <a:pt x="0" y="50"/>
                    <a:pt x="51" y="0"/>
                    <a:pt x="112" y="0"/>
                  </a:cubicBezTo>
                  <a:moveTo>
                    <a:pt x="112" y="216"/>
                  </a:moveTo>
                  <a:cubicBezTo>
                    <a:pt x="170" y="216"/>
                    <a:pt x="216" y="169"/>
                    <a:pt x="216" y="112"/>
                  </a:cubicBezTo>
                  <a:cubicBezTo>
                    <a:pt x="216" y="54"/>
                    <a:pt x="170" y="8"/>
                    <a:pt x="112" y="8"/>
                  </a:cubicBezTo>
                  <a:cubicBezTo>
                    <a:pt x="55" y="8"/>
                    <a:pt x="8" y="54"/>
                    <a:pt x="8" y="112"/>
                  </a:cubicBezTo>
                  <a:cubicBezTo>
                    <a:pt x="8" y="169"/>
                    <a:pt x="55" y="216"/>
                    <a:pt x="112" y="2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88345443"/>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222493396"/>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069764"/>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290173"/>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MS_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08405"/>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3"/>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7643267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3"/>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6"/>
            <a:ext cx="12188826" cy="619125"/>
          </a:xfrm>
          <a:solidFill>
            <a:srgbClr val="FFFF99"/>
          </a:solidFill>
        </p:spPr>
        <p:txBody>
          <a:bodyPr wrap="square" lIns="152375" tIns="76185" rIns="152375" bIns="76185" anchor="b" anchorCtr="0">
            <a:noAutofit/>
          </a:bodyPr>
          <a:lstStyle>
            <a:lvl1pPr algn="r">
              <a:buFont typeface="Arial" pitchFamily="34" charset="0"/>
              <a:buNone/>
              <a:defRPr spc="-51"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01353738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2_Title and Content_Blu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611188" y="1449392"/>
            <a:ext cx="10972800" cy="1920525"/>
          </a:xfrm>
        </p:spPr>
        <p:txBody>
          <a:bodyPr>
            <a:spAutoFit/>
          </a:bodyPr>
          <a:lstStyle>
            <a:lvl1pPr marL="0" indent="0">
              <a:buNone/>
              <a:defRPr sz="3600" spc="-100" baseline="0">
                <a:gradFill>
                  <a:gsLst>
                    <a:gs pos="86250">
                      <a:srgbClr val="0071BC"/>
                    </a:gs>
                    <a:gs pos="72500">
                      <a:srgbClr val="0071BC"/>
                    </a:gs>
                  </a:gsLst>
                  <a:lin ang="5400000" scaled="0"/>
                </a:gradFill>
                <a:latin typeface="Segoe UI Light" pitchFamily="34" charset="0"/>
              </a:defRPr>
            </a:lvl1pPr>
            <a:lvl2pPr marL="3175" indent="0">
              <a:buNone/>
              <a:defRPr sz="2000" spc="-100" baseline="0">
                <a:latin typeface="+mn-lt"/>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34182299"/>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5_Title and Content_Light_Gree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611188" y="1449388"/>
            <a:ext cx="10972800" cy="1920525"/>
          </a:xfrm>
        </p:spPr>
        <p:txBody>
          <a:bodyPr>
            <a:spAutoFit/>
          </a:bodyPr>
          <a:lstStyle>
            <a:lvl1pPr marL="0" indent="0">
              <a:buNone/>
              <a:defRPr sz="3600" spc="-100" baseline="0">
                <a:gradFill>
                  <a:gsLst>
                    <a:gs pos="32083">
                      <a:srgbClr val="8CC600"/>
                    </a:gs>
                    <a:gs pos="53000">
                      <a:srgbClr val="8CC600"/>
                    </a:gs>
                  </a:gsLst>
                  <a:lin ang="5400000" scaled="0"/>
                </a:gradFill>
                <a:latin typeface="Segoe UI Light" pitchFamily="34" charset="0"/>
              </a:defRPr>
            </a:lvl1pPr>
            <a:lvl2pPr marL="3175" indent="0">
              <a:buNone/>
              <a:defRPr sz="2000" spc="-100" baseline="0">
                <a:latin typeface="+mn-lt"/>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34540012"/>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itle Tile"/>
          <p:cNvSpPr/>
          <p:nvPr/>
        </p:nvSpPr>
        <p:spPr bwMode="auto">
          <a:xfrm>
            <a:off x="4010027" y="3187137"/>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26" name="Arrow Bar"/>
          <p:cNvSpPr/>
          <p:nvPr/>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useBgFill="1">
        <p:nvSpPr>
          <p:cNvPr id="27" name="Left Mask"/>
          <p:cNvSpPr/>
          <p:nvPr/>
        </p:nvSpPr>
        <p:spPr bwMode="auto">
          <a:xfrm>
            <a:off x="0"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28" name="Circle Arrow"/>
          <p:cNvSpPr>
            <a:spLocks noEditPoints="1"/>
          </p:cNvSpPr>
          <p:nvPr/>
        </p:nvSpPr>
        <p:spPr bwMode="auto">
          <a:xfrm rot="5400000">
            <a:off x="9948224" y="1873056"/>
            <a:ext cx="841375" cy="841376"/>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36" tIns="45719" rIns="91436" bIns="45719" numCol="1" anchor="t" anchorCtr="0" compatLnSpc="1">
            <a:prstTxWarp prst="textNoShape">
              <a:avLst/>
            </a:prstTxWarp>
          </a:bodyPr>
          <a:lstStyle/>
          <a:p>
            <a:pPr defTabSz="914325"/>
            <a:endParaRPr lang="en-US">
              <a:solidFill>
                <a:srgbClr val="FFFFFF"/>
              </a:solidFill>
            </a:endParaRPr>
          </a:p>
        </p:txBody>
      </p:sp>
      <p:sp>
        <p:nvSpPr>
          <p:cNvPr id="29" name="TechEd Tile"/>
          <p:cNvSpPr/>
          <p:nvPr/>
        </p:nvSpPr>
        <p:spPr bwMode="auto">
          <a:xfrm>
            <a:off x="1022072"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pic>
        <p:nvPicPr>
          <p:cNvPr id="30" name="TechEd Logo"/>
          <p:cNvPicPr>
            <a:picLocks noChangeAspect="1" noChangeArrowheads="1"/>
          </p:cNvPicPr>
          <p:nvPr/>
        </p:nvPicPr>
        <p:blipFill rotWithShape="1">
          <a:blip r:embed="rId3">
            <a:extLst>
              <a:ext uri="{28A0092B-C50C-407E-A947-70E740481C1C}">
                <a14:useLocalDpi xmlns:a14="http://schemas.microsoft.com/office/drawing/2010/main" val="0"/>
              </a:ext>
            </a:extLst>
          </a:blip>
          <a:srcRect r="8530"/>
          <a:stretch/>
        </p:blipFill>
        <p:spPr bwMode="auto">
          <a:xfrm>
            <a:off x="1401317" y="1742494"/>
            <a:ext cx="2067006" cy="104358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Fuschia Tile"/>
          <p:cNvGrpSpPr/>
          <p:nvPr/>
        </p:nvGrpSpPr>
        <p:grpSpPr>
          <a:xfrm>
            <a:off x="1016508" y="3185267"/>
            <a:ext cx="1325880" cy="1325880"/>
            <a:chOff x="1071620" y="3044261"/>
            <a:chExt cx="1325880" cy="1325880"/>
          </a:xfrm>
        </p:grpSpPr>
        <p:sp>
          <p:nvSpPr>
            <p:cNvPr id="32" name="Rectangle 31"/>
            <p:cNvSpPr/>
            <p:nvPr/>
          </p:nvSpPr>
          <p:spPr bwMode="auto">
            <a:xfrm>
              <a:off x="1071620" y="3044261"/>
              <a:ext cx="1325880" cy="1325880"/>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33" name="Freeform 13"/>
            <p:cNvSpPr>
              <a:spLocks noEditPoints="1"/>
            </p:cNvSpPr>
            <p:nvPr/>
          </p:nvSpPr>
          <p:spPr bwMode="auto">
            <a:xfrm>
              <a:off x="1316254" y="3284926"/>
              <a:ext cx="836612" cy="841375"/>
            </a:xfrm>
            <a:custGeom>
              <a:avLst/>
              <a:gdLst>
                <a:gd name="T0" fmla="*/ 183 w 223"/>
                <a:gd name="T1" fmla="*/ 108 h 224"/>
                <a:gd name="T2" fmla="*/ 154 w 223"/>
                <a:gd name="T3" fmla="*/ 120 h 224"/>
                <a:gd name="T4" fmla="*/ 135 w 223"/>
                <a:gd name="T5" fmla="*/ 101 h 224"/>
                <a:gd name="T6" fmla="*/ 154 w 223"/>
                <a:gd name="T7" fmla="*/ 59 h 224"/>
                <a:gd name="T8" fmla="*/ 96 w 223"/>
                <a:gd name="T9" fmla="*/ 0 h 224"/>
                <a:gd name="T10" fmla="*/ 37 w 223"/>
                <a:gd name="T11" fmla="*/ 59 h 224"/>
                <a:gd name="T12" fmla="*/ 64 w 223"/>
                <a:gd name="T13" fmla="*/ 107 h 224"/>
                <a:gd name="T14" fmla="*/ 52 w 223"/>
                <a:gd name="T15" fmla="*/ 145 h 224"/>
                <a:gd name="T16" fmla="*/ 41 w 223"/>
                <a:gd name="T17" fmla="*/ 143 h 224"/>
                <a:gd name="T18" fmla="*/ 0 w 223"/>
                <a:gd name="T19" fmla="*/ 183 h 224"/>
                <a:gd name="T20" fmla="*/ 41 w 223"/>
                <a:gd name="T21" fmla="*/ 224 h 224"/>
                <a:gd name="T22" fmla="*/ 81 w 223"/>
                <a:gd name="T23" fmla="*/ 183 h 224"/>
                <a:gd name="T24" fmla="*/ 60 w 223"/>
                <a:gd name="T25" fmla="*/ 148 h 224"/>
                <a:gd name="T26" fmla="*/ 71 w 223"/>
                <a:gd name="T27" fmla="*/ 111 h 224"/>
                <a:gd name="T28" fmla="*/ 96 w 223"/>
                <a:gd name="T29" fmla="*/ 117 h 224"/>
                <a:gd name="T30" fmla="*/ 129 w 223"/>
                <a:gd name="T31" fmla="*/ 106 h 224"/>
                <a:gd name="T32" fmla="*/ 149 w 223"/>
                <a:gd name="T33" fmla="*/ 126 h 224"/>
                <a:gd name="T34" fmla="*/ 143 w 223"/>
                <a:gd name="T35" fmla="*/ 148 h 224"/>
                <a:gd name="T36" fmla="*/ 183 w 223"/>
                <a:gd name="T37" fmla="*/ 189 h 224"/>
                <a:gd name="T38" fmla="*/ 223 w 223"/>
                <a:gd name="T39" fmla="*/ 148 h 224"/>
                <a:gd name="T40" fmla="*/ 183 w 223"/>
                <a:gd name="T41" fmla="*/ 108 h 224"/>
                <a:gd name="T42" fmla="*/ 73 w 223"/>
                <a:gd name="T43" fmla="*/ 183 h 224"/>
                <a:gd name="T44" fmla="*/ 41 w 223"/>
                <a:gd name="T45" fmla="*/ 216 h 224"/>
                <a:gd name="T46" fmla="*/ 8 w 223"/>
                <a:gd name="T47" fmla="*/ 183 h 224"/>
                <a:gd name="T48" fmla="*/ 41 w 223"/>
                <a:gd name="T49" fmla="*/ 151 h 224"/>
                <a:gd name="T50" fmla="*/ 73 w 223"/>
                <a:gd name="T51" fmla="*/ 183 h 224"/>
                <a:gd name="T52" fmla="*/ 45 w 223"/>
                <a:gd name="T53" fmla="*/ 59 h 224"/>
                <a:gd name="T54" fmla="*/ 96 w 223"/>
                <a:gd name="T55" fmla="*/ 8 h 224"/>
                <a:gd name="T56" fmla="*/ 146 w 223"/>
                <a:gd name="T57" fmla="*/ 59 h 224"/>
                <a:gd name="T58" fmla="*/ 96 w 223"/>
                <a:gd name="T59" fmla="*/ 109 h 224"/>
                <a:gd name="T60" fmla="*/ 45 w 223"/>
                <a:gd name="T61" fmla="*/ 59 h 224"/>
                <a:gd name="T62" fmla="*/ 183 w 223"/>
                <a:gd name="T63" fmla="*/ 181 h 224"/>
                <a:gd name="T64" fmla="*/ 151 w 223"/>
                <a:gd name="T65" fmla="*/ 148 h 224"/>
                <a:gd name="T66" fmla="*/ 183 w 223"/>
                <a:gd name="T67" fmla="*/ 116 h 224"/>
                <a:gd name="T68" fmla="*/ 215 w 223"/>
                <a:gd name="T69" fmla="*/ 148 h 224"/>
                <a:gd name="T70" fmla="*/ 183 w 223"/>
                <a:gd name="T71" fmla="*/ 1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25"/>
              <a:endParaRPr lang="en-US">
                <a:solidFill>
                  <a:srgbClr val="FFFFFF"/>
                </a:solidFill>
              </a:endParaRPr>
            </a:p>
          </p:txBody>
        </p:sp>
      </p:grpSp>
      <p:grpSp>
        <p:nvGrpSpPr>
          <p:cNvPr id="34" name="Orange Tile"/>
          <p:cNvGrpSpPr/>
          <p:nvPr/>
        </p:nvGrpSpPr>
        <p:grpSpPr>
          <a:xfrm>
            <a:off x="2514070" y="3185267"/>
            <a:ext cx="1325880" cy="1325880"/>
            <a:chOff x="2487267" y="3044261"/>
            <a:chExt cx="1325880" cy="1325880"/>
          </a:xfrm>
        </p:grpSpPr>
        <p:sp>
          <p:nvSpPr>
            <p:cNvPr id="35" name="Rectangle 34"/>
            <p:cNvSpPr/>
            <p:nvPr/>
          </p:nvSpPr>
          <p:spPr bwMode="auto">
            <a:xfrm>
              <a:off x="2487267" y="3044261"/>
              <a:ext cx="1325880" cy="1325880"/>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36" name="Freeform 30"/>
            <p:cNvSpPr>
              <a:spLocks noEditPoints="1"/>
            </p:cNvSpPr>
            <p:nvPr/>
          </p:nvSpPr>
          <p:spPr bwMode="auto">
            <a:xfrm>
              <a:off x="2774763" y="3284926"/>
              <a:ext cx="750888" cy="844550"/>
            </a:xfrm>
            <a:custGeom>
              <a:avLst/>
              <a:gdLst>
                <a:gd name="T0" fmla="*/ 15 w 200"/>
                <a:gd name="T1" fmla="*/ 0 h 225"/>
                <a:gd name="T2" fmla="*/ 11 w 200"/>
                <a:gd name="T3" fmla="*/ 17 h 225"/>
                <a:gd name="T4" fmla="*/ 11 w 200"/>
                <a:gd name="T5" fmla="*/ 35 h 225"/>
                <a:gd name="T6" fmla="*/ 0 w 200"/>
                <a:gd name="T7" fmla="*/ 55 h 225"/>
                <a:gd name="T8" fmla="*/ 11 w 200"/>
                <a:gd name="T9" fmla="*/ 75 h 225"/>
                <a:gd name="T10" fmla="*/ 11 w 200"/>
                <a:gd name="T11" fmla="*/ 94 h 225"/>
                <a:gd name="T12" fmla="*/ 0 w 200"/>
                <a:gd name="T13" fmla="*/ 114 h 225"/>
                <a:gd name="T14" fmla="*/ 11 w 200"/>
                <a:gd name="T15" fmla="*/ 134 h 225"/>
                <a:gd name="T16" fmla="*/ 11 w 200"/>
                <a:gd name="T17" fmla="*/ 153 h 225"/>
                <a:gd name="T18" fmla="*/ 0 w 200"/>
                <a:gd name="T19" fmla="*/ 173 h 225"/>
                <a:gd name="T20" fmla="*/ 11 w 200"/>
                <a:gd name="T21" fmla="*/ 193 h 225"/>
                <a:gd name="T22" fmla="*/ 11 w 200"/>
                <a:gd name="T23" fmla="*/ 211 h 225"/>
                <a:gd name="T24" fmla="*/ 15 w 200"/>
                <a:gd name="T25" fmla="*/ 225 h 225"/>
                <a:gd name="T26" fmla="*/ 200 w 200"/>
                <a:gd name="T27" fmla="*/ 185 h 225"/>
                <a:gd name="T28" fmla="*/ 160 w 200"/>
                <a:gd name="T29" fmla="*/ 0 h 225"/>
                <a:gd name="T30" fmla="*/ 11 w 200"/>
                <a:gd name="T31" fmla="*/ 25 h 225"/>
                <a:gd name="T32" fmla="*/ 8 w 200"/>
                <a:gd name="T33" fmla="*/ 26 h 225"/>
                <a:gd name="T34" fmla="*/ 11 w 200"/>
                <a:gd name="T35" fmla="*/ 54 h 225"/>
                <a:gd name="T36" fmla="*/ 8 w 200"/>
                <a:gd name="T37" fmla="*/ 55 h 225"/>
                <a:gd name="T38" fmla="*/ 11 w 200"/>
                <a:gd name="T39" fmla="*/ 83 h 225"/>
                <a:gd name="T40" fmla="*/ 8 w 200"/>
                <a:gd name="T41" fmla="*/ 85 h 225"/>
                <a:gd name="T42" fmla="*/ 11 w 200"/>
                <a:gd name="T43" fmla="*/ 113 h 225"/>
                <a:gd name="T44" fmla="*/ 8 w 200"/>
                <a:gd name="T45" fmla="*/ 114 h 225"/>
                <a:gd name="T46" fmla="*/ 11 w 200"/>
                <a:gd name="T47" fmla="*/ 142 h 225"/>
                <a:gd name="T48" fmla="*/ 8 w 200"/>
                <a:gd name="T49" fmla="*/ 143 h 225"/>
                <a:gd name="T50" fmla="*/ 11 w 200"/>
                <a:gd name="T51" fmla="*/ 171 h 225"/>
                <a:gd name="T52" fmla="*/ 8 w 200"/>
                <a:gd name="T53" fmla="*/ 173 h 225"/>
                <a:gd name="T54" fmla="*/ 11 w 200"/>
                <a:gd name="T55" fmla="*/ 201 h 225"/>
                <a:gd name="T56" fmla="*/ 8 w 200"/>
                <a:gd name="T57" fmla="*/ 202 h 225"/>
                <a:gd name="T58" fmla="*/ 160 w 200"/>
                <a:gd name="T59" fmla="*/ 217 h 225"/>
                <a:gd name="T60" fmla="*/ 19 w 200"/>
                <a:gd name="T61" fmla="*/ 201 h 225"/>
                <a:gd name="T62" fmla="*/ 21 w 200"/>
                <a:gd name="T63" fmla="*/ 205 h 225"/>
                <a:gd name="T64" fmla="*/ 27 w 200"/>
                <a:gd name="T65" fmla="*/ 198 h 225"/>
                <a:gd name="T66" fmla="*/ 19 w 200"/>
                <a:gd name="T67" fmla="*/ 172 h 225"/>
                <a:gd name="T68" fmla="*/ 21 w 200"/>
                <a:gd name="T69" fmla="*/ 175 h 225"/>
                <a:gd name="T70" fmla="*/ 27 w 200"/>
                <a:gd name="T71" fmla="*/ 168 h 225"/>
                <a:gd name="T72" fmla="*/ 19 w 200"/>
                <a:gd name="T73" fmla="*/ 142 h 225"/>
                <a:gd name="T74" fmla="*/ 21 w 200"/>
                <a:gd name="T75" fmla="*/ 146 h 225"/>
                <a:gd name="T76" fmla="*/ 27 w 200"/>
                <a:gd name="T77" fmla="*/ 139 h 225"/>
                <a:gd name="T78" fmla="*/ 19 w 200"/>
                <a:gd name="T79" fmla="*/ 113 h 225"/>
                <a:gd name="T80" fmla="*/ 21 w 200"/>
                <a:gd name="T81" fmla="*/ 117 h 225"/>
                <a:gd name="T82" fmla="*/ 27 w 200"/>
                <a:gd name="T83" fmla="*/ 110 h 225"/>
                <a:gd name="T84" fmla="*/ 19 w 200"/>
                <a:gd name="T85" fmla="*/ 83 h 225"/>
                <a:gd name="T86" fmla="*/ 21 w 200"/>
                <a:gd name="T87" fmla="*/ 87 h 225"/>
                <a:gd name="T88" fmla="*/ 27 w 200"/>
                <a:gd name="T89" fmla="*/ 80 h 225"/>
                <a:gd name="T90" fmla="*/ 19 w 200"/>
                <a:gd name="T91" fmla="*/ 54 h 225"/>
                <a:gd name="T92" fmla="*/ 21 w 200"/>
                <a:gd name="T93" fmla="*/ 58 h 225"/>
                <a:gd name="T94" fmla="*/ 27 w 200"/>
                <a:gd name="T95" fmla="*/ 51 h 225"/>
                <a:gd name="T96" fmla="*/ 19 w 200"/>
                <a:gd name="T97" fmla="*/ 25 h 225"/>
                <a:gd name="T98" fmla="*/ 21 w 200"/>
                <a:gd name="T99" fmla="*/ 29 h 225"/>
                <a:gd name="T100" fmla="*/ 27 w 200"/>
                <a:gd name="T101" fmla="*/ 22 h 225"/>
                <a:gd name="T102" fmla="*/ 19 w 200"/>
                <a:gd name="T103" fmla="*/ 8 h 225"/>
                <a:gd name="T104" fmla="*/ 192 w 200"/>
                <a:gd name="T105" fmla="*/ 4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225">
                  <a:moveTo>
                    <a:pt x="160" y="0"/>
                  </a:moveTo>
                  <a:cubicBezTo>
                    <a:pt x="15" y="0"/>
                    <a:pt x="15" y="0"/>
                    <a:pt x="15" y="0"/>
                  </a:cubicBezTo>
                  <a:cubicBezTo>
                    <a:pt x="12" y="0"/>
                    <a:pt x="11" y="2"/>
                    <a:pt x="11" y="4"/>
                  </a:cubicBezTo>
                  <a:cubicBezTo>
                    <a:pt x="11" y="17"/>
                    <a:pt x="11" y="17"/>
                    <a:pt x="11" y="17"/>
                  </a:cubicBezTo>
                  <a:cubicBezTo>
                    <a:pt x="4" y="18"/>
                    <a:pt x="0" y="21"/>
                    <a:pt x="0" y="26"/>
                  </a:cubicBezTo>
                  <a:cubicBezTo>
                    <a:pt x="0" y="30"/>
                    <a:pt x="4" y="34"/>
                    <a:pt x="11" y="35"/>
                  </a:cubicBezTo>
                  <a:cubicBezTo>
                    <a:pt x="11" y="46"/>
                    <a:pt x="11" y="46"/>
                    <a:pt x="11" y="46"/>
                  </a:cubicBezTo>
                  <a:cubicBezTo>
                    <a:pt x="4" y="47"/>
                    <a:pt x="0" y="51"/>
                    <a:pt x="0" y="55"/>
                  </a:cubicBezTo>
                  <a:cubicBezTo>
                    <a:pt x="0" y="60"/>
                    <a:pt x="4" y="63"/>
                    <a:pt x="11" y="65"/>
                  </a:cubicBezTo>
                  <a:cubicBezTo>
                    <a:pt x="11" y="75"/>
                    <a:pt x="11" y="75"/>
                    <a:pt x="11" y="75"/>
                  </a:cubicBezTo>
                  <a:cubicBezTo>
                    <a:pt x="4" y="76"/>
                    <a:pt x="0" y="80"/>
                    <a:pt x="0" y="85"/>
                  </a:cubicBezTo>
                  <a:cubicBezTo>
                    <a:pt x="0" y="89"/>
                    <a:pt x="4" y="93"/>
                    <a:pt x="11" y="94"/>
                  </a:cubicBezTo>
                  <a:cubicBezTo>
                    <a:pt x="11" y="105"/>
                    <a:pt x="11" y="105"/>
                    <a:pt x="11" y="105"/>
                  </a:cubicBezTo>
                  <a:cubicBezTo>
                    <a:pt x="4" y="106"/>
                    <a:pt x="0" y="109"/>
                    <a:pt x="0" y="114"/>
                  </a:cubicBezTo>
                  <a:cubicBezTo>
                    <a:pt x="0" y="119"/>
                    <a:pt x="4" y="122"/>
                    <a:pt x="11" y="123"/>
                  </a:cubicBezTo>
                  <a:cubicBezTo>
                    <a:pt x="11" y="134"/>
                    <a:pt x="11" y="134"/>
                    <a:pt x="11" y="134"/>
                  </a:cubicBezTo>
                  <a:cubicBezTo>
                    <a:pt x="4" y="135"/>
                    <a:pt x="0" y="139"/>
                    <a:pt x="0" y="143"/>
                  </a:cubicBezTo>
                  <a:cubicBezTo>
                    <a:pt x="0" y="148"/>
                    <a:pt x="4" y="152"/>
                    <a:pt x="11" y="153"/>
                  </a:cubicBezTo>
                  <a:cubicBezTo>
                    <a:pt x="11" y="163"/>
                    <a:pt x="11" y="163"/>
                    <a:pt x="11" y="163"/>
                  </a:cubicBezTo>
                  <a:cubicBezTo>
                    <a:pt x="4" y="164"/>
                    <a:pt x="0" y="168"/>
                    <a:pt x="0" y="173"/>
                  </a:cubicBezTo>
                  <a:cubicBezTo>
                    <a:pt x="0" y="177"/>
                    <a:pt x="4" y="181"/>
                    <a:pt x="11" y="182"/>
                  </a:cubicBezTo>
                  <a:cubicBezTo>
                    <a:pt x="11" y="193"/>
                    <a:pt x="11" y="193"/>
                    <a:pt x="11" y="193"/>
                  </a:cubicBezTo>
                  <a:cubicBezTo>
                    <a:pt x="4" y="194"/>
                    <a:pt x="0" y="197"/>
                    <a:pt x="0" y="202"/>
                  </a:cubicBezTo>
                  <a:cubicBezTo>
                    <a:pt x="0" y="207"/>
                    <a:pt x="4" y="210"/>
                    <a:pt x="11" y="211"/>
                  </a:cubicBezTo>
                  <a:cubicBezTo>
                    <a:pt x="11" y="221"/>
                    <a:pt x="11" y="221"/>
                    <a:pt x="11" y="221"/>
                  </a:cubicBezTo>
                  <a:cubicBezTo>
                    <a:pt x="11" y="223"/>
                    <a:pt x="12" y="225"/>
                    <a:pt x="15" y="225"/>
                  </a:cubicBezTo>
                  <a:cubicBezTo>
                    <a:pt x="160" y="225"/>
                    <a:pt x="160" y="225"/>
                    <a:pt x="160" y="225"/>
                  </a:cubicBezTo>
                  <a:cubicBezTo>
                    <a:pt x="182" y="225"/>
                    <a:pt x="200" y="207"/>
                    <a:pt x="200" y="185"/>
                  </a:cubicBezTo>
                  <a:cubicBezTo>
                    <a:pt x="200" y="40"/>
                    <a:pt x="200" y="40"/>
                    <a:pt x="200" y="40"/>
                  </a:cubicBezTo>
                  <a:cubicBezTo>
                    <a:pt x="200" y="18"/>
                    <a:pt x="182" y="0"/>
                    <a:pt x="160" y="0"/>
                  </a:cubicBezTo>
                  <a:close/>
                  <a:moveTo>
                    <a:pt x="8" y="26"/>
                  </a:moveTo>
                  <a:cubicBezTo>
                    <a:pt x="9" y="26"/>
                    <a:pt x="9" y="25"/>
                    <a:pt x="11" y="25"/>
                  </a:cubicBezTo>
                  <a:cubicBezTo>
                    <a:pt x="11" y="27"/>
                    <a:pt x="11" y="27"/>
                    <a:pt x="11" y="27"/>
                  </a:cubicBezTo>
                  <a:cubicBezTo>
                    <a:pt x="9" y="27"/>
                    <a:pt x="9" y="26"/>
                    <a:pt x="8" y="26"/>
                  </a:cubicBezTo>
                  <a:close/>
                  <a:moveTo>
                    <a:pt x="8" y="55"/>
                  </a:moveTo>
                  <a:cubicBezTo>
                    <a:pt x="9" y="55"/>
                    <a:pt x="9" y="54"/>
                    <a:pt x="11" y="54"/>
                  </a:cubicBezTo>
                  <a:cubicBezTo>
                    <a:pt x="11" y="56"/>
                    <a:pt x="11" y="56"/>
                    <a:pt x="11" y="56"/>
                  </a:cubicBezTo>
                  <a:cubicBezTo>
                    <a:pt x="9" y="56"/>
                    <a:pt x="9" y="56"/>
                    <a:pt x="8" y="55"/>
                  </a:cubicBezTo>
                  <a:close/>
                  <a:moveTo>
                    <a:pt x="8" y="85"/>
                  </a:moveTo>
                  <a:cubicBezTo>
                    <a:pt x="9" y="84"/>
                    <a:pt x="9" y="84"/>
                    <a:pt x="11" y="83"/>
                  </a:cubicBezTo>
                  <a:cubicBezTo>
                    <a:pt x="11" y="86"/>
                    <a:pt x="11" y="86"/>
                    <a:pt x="11" y="86"/>
                  </a:cubicBezTo>
                  <a:cubicBezTo>
                    <a:pt x="9" y="85"/>
                    <a:pt x="9" y="85"/>
                    <a:pt x="8" y="85"/>
                  </a:cubicBezTo>
                  <a:close/>
                  <a:moveTo>
                    <a:pt x="8" y="114"/>
                  </a:moveTo>
                  <a:cubicBezTo>
                    <a:pt x="9" y="114"/>
                    <a:pt x="9" y="113"/>
                    <a:pt x="11" y="113"/>
                  </a:cubicBezTo>
                  <a:cubicBezTo>
                    <a:pt x="11" y="115"/>
                    <a:pt x="11" y="115"/>
                    <a:pt x="11" y="115"/>
                  </a:cubicBezTo>
                  <a:cubicBezTo>
                    <a:pt x="9" y="115"/>
                    <a:pt x="9" y="114"/>
                    <a:pt x="8" y="114"/>
                  </a:cubicBezTo>
                  <a:close/>
                  <a:moveTo>
                    <a:pt x="8" y="143"/>
                  </a:moveTo>
                  <a:cubicBezTo>
                    <a:pt x="9" y="143"/>
                    <a:pt x="9" y="142"/>
                    <a:pt x="11" y="142"/>
                  </a:cubicBezTo>
                  <a:cubicBezTo>
                    <a:pt x="11" y="144"/>
                    <a:pt x="11" y="144"/>
                    <a:pt x="11" y="144"/>
                  </a:cubicBezTo>
                  <a:cubicBezTo>
                    <a:pt x="9" y="144"/>
                    <a:pt x="9" y="144"/>
                    <a:pt x="8" y="143"/>
                  </a:cubicBezTo>
                  <a:close/>
                  <a:moveTo>
                    <a:pt x="8" y="173"/>
                  </a:moveTo>
                  <a:cubicBezTo>
                    <a:pt x="9" y="172"/>
                    <a:pt x="9" y="172"/>
                    <a:pt x="11" y="171"/>
                  </a:cubicBezTo>
                  <a:cubicBezTo>
                    <a:pt x="11" y="174"/>
                    <a:pt x="11" y="174"/>
                    <a:pt x="11" y="174"/>
                  </a:cubicBezTo>
                  <a:cubicBezTo>
                    <a:pt x="9" y="173"/>
                    <a:pt x="9" y="173"/>
                    <a:pt x="8" y="173"/>
                  </a:cubicBezTo>
                  <a:close/>
                  <a:moveTo>
                    <a:pt x="8" y="202"/>
                  </a:moveTo>
                  <a:cubicBezTo>
                    <a:pt x="9" y="202"/>
                    <a:pt x="9" y="201"/>
                    <a:pt x="11" y="201"/>
                  </a:cubicBezTo>
                  <a:cubicBezTo>
                    <a:pt x="11" y="203"/>
                    <a:pt x="11" y="203"/>
                    <a:pt x="11" y="203"/>
                  </a:cubicBezTo>
                  <a:cubicBezTo>
                    <a:pt x="9" y="203"/>
                    <a:pt x="9" y="202"/>
                    <a:pt x="8" y="202"/>
                  </a:cubicBezTo>
                  <a:close/>
                  <a:moveTo>
                    <a:pt x="192" y="185"/>
                  </a:moveTo>
                  <a:cubicBezTo>
                    <a:pt x="192" y="202"/>
                    <a:pt x="177" y="217"/>
                    <a:pt x="160" y="217"/>
                  </a:cubicBezTo>
                  <a:cubicBezTo>
                    <a:pt x="19" y="217"/>
                    <a:pt x="19" y="217"/>
                    <a:pt x="19" y="217"/>
                  </a:cubicBezTo>
                  <a:cubicBezTo>
                    <a:pt x="19" y="201"/>
                    <a:pt x="19" y="201"/>
                    <a:pt x="19" y="201"/>
                  </a:cubicBezTo>
                  <a:cubicBezTo>
                    <a:pt x="20" y="201"/>
                    <a:pt x="20" y="202"/>
                    <a:pt x="21" y="202"/>
                  </a:cubicBezTo>
                  <a:cubicBezTo>
                    <a:pt x="21" y="203"/>
                    <a:pt x="22" y="203"/>
                    <a:pt x="21" y="205"/>
                  </a:cubicBezTo>
                  <a:cubicBezTo>
                    <a:pt x="29" y="207"/>
                    <a:pt x="29" y="207"/>
                    <a:pt x="29" y="207"/>
                  </a:cubicBezTo>
                  <a:cubicBezTo>
                    <a:pt x="30" y="203"/>
                    <a:pt x="29" y="200"/>
                    <a:pt x="27" y="198"/>
                  </a:cubicBezTo>
                  <a:cubicBezTo>
                    <a:pt x="26" y="195"/>
                    <a:pt x="22" y="193"/>
                    <a:pt x="19" y="193"/>
                  </a:cubicBezTo>
                  <a:cubicBezTo>
                    <a:pt x="19" y="172"/>
                    <a:pt x="19" y="172"/>
                    <a:pt x="19" y="172"/>
                  </a:cubicBezTo>
                  <a:cubicBezTo>
                    <a:pt x="20" y="172"/>
                    <a:pt x="20" y="172"/>
                    <a:pt x="21" y="173"/>
                  </a:cubicBezTo>
                  <a:cubicBezTo>
                    <a:pt x="21" y="173"/>
                    <a:pt x="22" y="174"/>
                    <a:pt x="21" y="175"/>
                  </a:cubicBezTo>
                  <a:cubicBezTo>
                    <a:pt x="29" y="178"/>
                    <a:pt x="29" y="178"/>
                    <a:pt x="29" y="178"/>
                  </a:cubicBezTo>
                  <a:cubicBezTo>
                    <a:pt x="30" y="173"/>
                    <a:pt x="29" y="170"/>
                    <a:pt x="27" y="168"/>
                  </a:cubicBezTo>
                  <a:cubicBezTo>
                    <a:pt x="26" y="166"/>
                    <a:pt x="22" y="164"/>
                    <a:pt x="19" y="163"/>
                  </a:cubicBezTo>
                  <a:cubicBezTo>
                    <a:pt x="19" y="142"/>
                    <a:pt x="19" y="142"/>
                    <a:pt x="19" y="142"/>
                  </a:cubicBezTo>
                  <a:cubicBezTo>
                    <a:pt x="20" y="143"/>
                    <a:pt x="20" y="143"/>
                    <a:pt x="21" y="144"/>
                  </a:cubicBezTo>
                  <a:cubicBezTo>
                    <a:pt x="21" y="144"/>
                    <a:pt x="22" y="145"/>
                    <a:pt x="21" y="146"/>
                  </a:cubicBezTo>
                  <a:cubicBezTo>
                    <a:pt x="29" y="148"/>
                    <a:pt x="29" y="148"/>
                    <a:pt x="29" y="148"/>
                  </a:cubicBezTo>
                  <a:cubicBezTo>
                    <a:pt x="30" y="144"/>
                    <a:pt x="29" y="141"/>
                    <a:pt x="27" y="139"/>
                  </a:cubicBezTo>
                  <a:cubicBezTo>
                    <a:pt x="26" y="136"/>
                    <a:pt x="22" y="135"/>
                    <a:pt x="19" y="134"/>
                  </a:cubicBezTo>
                  <a:cubicBezTo>
                    <a:pt x="19" y="113"/>
                    <a:pt x="19" y="113"/>
                    <a:pt x="19" y="113"/>
                  </a:cubicBezTo>
                  <a:cubicBezTo>
                    <a:pt x="20" y="113"/>
                    <a:pt x="20" y="114"/>
                    <a:pt x="21" y="114"/>
                  </a:cubicBezTo>
                  <a:cubicBezTo>
                    <a:pt x="21" y="115"/>
                    <a:pt x="22" y="115"/>
                    <a:pt x="21" y="117"/>
                  </a:cubicBezTo>
                  <a:cubicBezTo>
                    <a:pt x="29" y="119"/>
                    <a:pt x="29" y="119"/>
                    <a:pt x="29" y="119"/>
                  </a:cubicBezTo>
                  <a:cubicBezTo>
                    <a:pt x="30" y="115"/>
                    <a:pt x="29" y="111"/>
                    <a:pt x="27" y="110"/>
                  </a:cubicBezTo>
                  <a:cubicBezTo>
                    <a:pt x="26" y="107"/>
                    <a:pt x="22" y="105"/>
                    <a:pt x="19" y="105"/>
                  </a:cubicBezTo>
                  <a:cubicBezTo>
                    <a:pt x="19" y="83"/>
                    <a:pt x="19" y="83"/>
                    <a:pt x="19" y="83"/>
                  </a:cubicBezTo>
                  <a:cubicBezTo>
                    <a:pt x="20" y="84"/>
                    <a:pt x="20" y="84"/>
                    <a:pt x="21" y="85"/>
                  </a:cubicBezTo>
                  <a:cubicBezTo>
                    <a:pt x="21" y="85"/>
                    <a:pt x="22" y="86"/>
                    <a:pt x="21" y="87"/>
                  </a:cubicBezTo>
                  <a:cubicBezTo>
                    <a:pt x="29" y="90"/>
                    <a:pt x="29" y="90"/>
                    <a:pt x="29" y="90"/>
                  </a:cubicBezTo>
                  <a:cubicBezTo>
                    <a:pt x="30" y="85"/>
                    <a:pt x="29" y="82"/>
                    <a:pt x="27" y="80"/>
                  </a:cubicBezTo>
                  <a:cubicBezTo>
                    <a:pt x="26" y="78"/>
                    <a:pt x="22" y="76"/>
                    <a:pt x="19" y="75"/>
                  </a:cubicBezTo>
                  <a:cubicBezTo>
                    <a:pt x="19" y="54"/>
                    <a:pt x="19" y="54"/>
                    <a:pt x="19" y="54"/>
                  </a:cubicBezTo>
                  <a:cubicBezTo>
                    <a:pt x="20" y="54"/>
                    <a:pt x="20" y="55"/>
                    <a:pt x="21" y="56"/>
                  </a:cubicBezTo>
                  <a:cubicBezTo>
                    <a:pt x="21" y="56"/>
                    <a:pt x="22" y="56"/>
                    <a:pt x="21" y="58"/>
                  </a:cubicBezTo>
                  <a:cubicBezTo>
                    <a:pt x="29" y="60"/>
                    <a:pt x="29" y="60"/>
                    <a:pt x="29" y="60"/>
                  </a:cubicBezTo>
                  <a:cubicBezTo>
                    <a:pt x="30" y="56"/>
                    <a:pt x="29" y="53"/>
                    <a:pt x="27" y="51"/>
                  </a:cubicBezTo>
                  <a:cubicBezTo>
                    <a:pt x="26" y="48"/>
                    <a:pt x="22" y="47"/>
                    <a:pt x="19" y="46"/>
                  </a:cubicBezTo>
                  <a:cubicBezTo>
                    <a:pt x="19" y="25"/>
                    <a:pt x="19" y="25"/>
                    <a:pt x="19" y="25"/>
                  </a:cubicBezTo>
                  <a:cubicBezTo>
                    <a:pt x="20" y="25"/>
                    <a:pt x="20" y="26"/>
                    <a:pt x="21" y="26"/>
                  </a:cubicBezTo>
                  <a:cubicBezTo>
                    <a:pt x="21" y="26"/>
                    <a:pt x="22" y="27"/>
                    <a:pt x="21" y="29"/>
                  </a:cubicBezTo>
                  <a:cubicBezTo>
                    <a:pt x="29" y="31"/>
                    <a:pt x="29" y="31"/>
                    <a:pt x="29" y="31"/>
                  </a:cubicBezTo>
                  <a:cubicBezTo>
                    <a:pt x="30" y="27"/>
                    <a:pt x="29" y="23"/>
                    <a:pt x="27" y="22"/>
                  </a:cubicBezTo>
                  <a:cubicBezTo>
                    <a:pt x="26" y="19"/>
                    <a:pt x="22" y="17"/>
                    <a:pt x="19" y="16"/>
                  </a:cubicBezTo>
                  <a:cubicBezTo>
                    <a:pt x="19" y="8"/>
                    <a:pt x="19" y="8"/>
                    <a:pt x="19" y="8"/>
                  </a:cubicBezTo>
                  <a:cubicBezTo>
                    <a:pt x="160" y="8"/>
                    <a:pt x="160" y="8"/>
                    <a:pt x="160" y="8"/>
                  </a:cubicBezTo>
                  <a:cubicBezTo>
                    <a:pt x="177" y="8"/>
                    <a:pt x="192" y="22"/>
                    <a:pt x="192" y="40"/>
                  </a:cubicBezTo>
                  <a:lnTo>
                    <a:pt x="192"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25"/>
              <a:endParaRPr lang="en-US">
                <a:solidFill>
                  <a:srgbClr val="FFFFFF"/>
                </a:solidFill>
              </a:endParaRPr>
            </a:p>
          </p:txBody>
        </p:sp>
      </p:grpSp>
      <p:grpSp>
        <p:nvGrpSpPr>
          <p:cNvPr id="37" name="Teal Tile"/>
          <p:cNvGrpSpPr/>
          <p:nvPr/>
        </p:nvGrpSpPr>
        <p:grpSpPr>
          <a:xfrm>
            <a:off x="1016508" y="4682828"/>
            <a:ext cx="1325880" cy="1325880"/>
            <a:chOff x="1020317" y="4686638"/>
            <a:chExt cx="1325880" cy="1325880"/>
          </a:xfrm>
        </p:grpSpPr>
        <p:sp>
          <p:nvSpPr>
            <p:cNvPr id="38" name="Rectangle 37"/>
            <p:cNvSpPr/>
            <p:nvPr/>
          </p:nvSpPr>
          <p:spPr bwMode="auto">
            <a:xfrm>
              <a:off x="1020317" y="4686638"/>
              <a:ext cx="1325880" cy="132588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39" name="Freeform 13"/>
            <p:cNvSpPr>
              <a:spLocks noEditPoints="1"/>
            </p:cNvSpPr>
            <p:nvPr/>
          </p:nvSpPr>
          <p:spPr bwMode="auto">
            <a:xfrm>
              <a:off x="1455948" y="4930478"/>
              <a:ext cx="454618" cy="838200"/>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325"/>
              <a:endParaRPr lang="en-US">
                <a:solidFill>
                  <a:srgbClr val="FFFFFF"/>
                </a:solidFill>
              </a:endParaRPr>
            </a:p>
          </p:txBody>
        </p:sp>
      </p:grpSp>
      <p:grpSp>
        <p:nvGrpSpPr>
          <p:cNvPr id="5" name="Green Tile"/>
          <p:cNvGrpSpPr/>
          <p:nvPr/>
        </p:nvGrpSpPr>
        <p:grpSpPr>
          <a:xfrm>
            <a:off x="2514070" y="4682828"/>
            <a:ext cx="1325880" cy="1325880"/>
            <a:chOff x="2514069" y="4682828"/>
            <a:chExt cx="1325880" cy="1325880"/>
          </a:xfrm>
        </p:grpSpPr>
        <p:sp>
          <p:nvSpPr>
            <p:cNvPr id="41" name="Rectangle 40"/>
            <p:cNvSpPr/>
            <p:nvPr/>
          </p:nvSpPr>
          <p:spPr bwMode="auto">
            <a:xfrm>
              <a:off x="2514069" y="4682828"/>
              <a:ext cx="1325880" cy="1325880"/>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46" name="Freeform 73"/>
            <p:cNvSpPr>
              <a:spLocks noEditPoints="1"/>
            </p:cNvSpPr>
            <p:nvPr userDrawn="1"/>
          </p:nvSpPr>
          <p:spPr bwMode="auto">
            <a:xfrm>
              <a:off x="2757463" y="5062311"/>
              <a:ext cx="839092" cy="702557"/>
            </a:xfrm>
            <a:custGeom>
              <a:avLst/>
              <a:gdLst>
                <a:gd name="T0" fmla="*/ 339 w 411"/>
                <a:gd name="T1" fmla="*/ 344 h 344"/>
                <a:gd name="T2" fmla="*/ 334 w 411"/>
                <a:gd name="T3" fmla="*/ 342 h 344"/>
                <a:gd name="T4" fmla="*/ 270 w 411"/>
                <a:gd name="T5" fmla="*/ 277 h 344"/>
                <a:gd name="T6" fmla="*/ 74 w 411"/>
                <a:gd name="T7" fmla="*/ 277 h 344"/>
                <a:gd name="T8" fmla="*/ 0 w 411"/>
                <a:gd name="T9" fmla="*/ 203 h 344"/>
                <a:gd name="T10" fmla="*/ 0 w 411"/>
                <a:gd name="T11" fmla="*/ 74 h 344"/>
                <a:gd name="T12" fmla="*/ 74 w 411"/>
                <a:gd name="T13" fmla="*/ 0 h 344"/>
                <a:gd name="T14" fmla="*/ 338 w 411"/>
                <a:gd name="T15" fmla="*/ 0 h 344"/>
                <a:gd name="T16" fmla="*/ 411 w 411"/>
                <a:gd name="T17" fmla="*/ 74 h 344"/>
                <a:gd name="T18" fmla="*/ 411 w 411"/>
                <a:gd name="T19" fmla="*/ 203 h 344"/>
                <a:gd name="T20" fmla="*/ 347 w 411"/>
                <a:gd name="T21" fmla="*/ 277 h 344"/>
                <a:gd name="T22" fmla="*/ 347 w 411"/>
                <a:gd name="T23" fmla="*/ 337 h 344"/>
                <a:gd name="T24" fmla="*/ 342 w 411"/>
                <a:gd name="T25" fmla="*/ 344 h 344"/>
                <a:gd name="T26" fmla="*/ 339 w 411"/>
                <a:gd name="T27" fmla="*/ 344 h 344"/>
                <a:gd name="T28" fmla="*/ 74 w 411"/>
                <a:gd name="T29" fmla="*/ 15 h 344"/>
                <a:gd name="T30" fmla="*/ 14 w 411"/>
                <a:gd name="T31" fmla="*/ 74 h 344"/>
                <a:gd name="T32" fmla="*/ 14 w 411"/>
                <a:gd name="T33" fmla="*/ 203 h 344"/>
                <a:gd name="T34" fmla="*/ 74 w 411"/>
                <a:gd name="T35" fmla="*/ 262 h 344"/>
                <a:gd name="T36" fmla="*/ 273 w 411"/>
                <a:gd name="T37" fmla="*/ 262 h 344"/>
                <a:gd name="T38" fmla="*/ 278 w 411"/>
                <a:gd name="T39" fmla="*/ 264 h 344"/>
                <a:gd name="T40" fmla="*/ 332 w 411"/>
                <a:gd name="T41" fmla="*/ 319 h 344"/>
                <a:gd name="T42" fmla="*/ 332 w 411"/>
                <a:gd name="T43" fmla="*/ 270 h 344"/>
                <a:gd name="T44" fmla="*/ 339 w 411"/>
                <a:gd name="T45" fmla="*/ 262 h 344"/>
                <a:gd name="T46" fmla="*/ 397 w 411"/>
                <a:gd name="T47" fmla="*/ 203 h 344"/>
                <a:gd name="T48" fmla="*/ 397 w 411"/>
                <a:gd name="T49" fmla="*/ 74 h 344"/>
                <a:gd name="T50" fmla="*/ 338 w 411"/>
                <a:gd name="T51" fmla="*/ 15 h 344"/>
                <a:gd name="T52" fmla="*/ 74 w 411"/>
                <a:gd name="T53" fmla="*/ 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1" h="344">
                  <a:moveTo>
                    <a:pt x="339" y="344"/>
                  </a:moveTo>
                  <a:cubicBezTo>
                    <a:pt x="337" y="344"/>
                    <a:pt x="336" y="343"/>
                    <a:pt x="334" y="342"/>
                  </a:cubicBezTo>
                  <a:cubicBezTo>
                    <a:pt x="270" y="277"/>
                    <a:pt x="270" y="277"/>
                    <a:pt x="270" y="277"/>
                  </a:cubicBezTo>
                  <a:cubicBezTo>
                    <a:pt x="74" y="277"/>
                    <a:pt x="74" y="277"/>
                    <a:pt x="74" y="277"/>
                  </a:cubicBezTo>
                  <a:cubicBezTo>
                    <a:pt x="33" y="277"/>
                    <a:pt x="0" y="244"/>
                    <a:pt x="0" y="203"/>
                  </a:cubicBezTo>
                  <a:cubicBezTo>
                    <a:pt x="0" y="74"/>
                    <a:pt x="0" y="74"/>
                    <a:pt x="0" y="74"/>
                  </a:cubicBezTo>
                  <a:cubicBezTo>
                    <a:pt x="0" y="33"/>
                    <a:pt x="33" y="0"/>
                    <a:pt x="74" y="0"/>
                  </a:cubicBezTo>
                  <a:cubicBezTo>
                    <a:pt x="338" y="0"/>
                    <a:pt x="338" y="0"/>
                    <a:pt x="338" y="0"/>
                  </a:cubicBezTo>
                  <a:cubicBezTo>
                    <a:pt x="378" y="0"/>
                    <a:pt x="411" y="33"/>
                    <a:pt x="411" y="74"/>
                  </a:cubicBezTo>
                  <a:cubicBezTo>
                    <a:pt x="411" y="203"/>
                    <a:pt x="411" y="203"/>
                    <a:pt x="411" y="203"/>
                  </a:cubicBezTo>
                  <a:cubicBezTo>
                    <a:pt x="411" y="242"/>
                    <a:pt x="384" y="273"/>
                    <a:pt x="347" y="277"/>
                  </a:cubicBezTo>
                  <a:cubicBezTo>
                    <a:pt x="347" y="337"/>
                    <a:pt x="347" y="337"/>
                    <a:pt x="347" y="337"/>
                  </a:cubicBezTo>
                  <a:cubicBezTo>
                    <a:pt x="347" y="340"/>
                    <a:pt x="345" y="342"/>
                    <a:pt x="342" y="344"/>
                  </a:cubicBezTo>
                  <a:cubicBezTo>
                    <a:pt x="341" y="344"/>
                    <a:pt x="340" y="344"/>
                    <a:pt x="339" y="344"/>
                  </a:cubicBezTo>
                  <a:close/>
                  <a:moveTo>
                    <a:pt x="74" y="15"/>
                  </a:moveTo>
                  <a:cubicBezTo>
                    <a:pt x="41" y="15"/>
                    <a:pt x="14" y="41"/>
                    <a:pt x="14" y="74"/>
                  </a:cubicBezTo>
                  <a:cubicBezTo>
                    <a:pt x="14" y="203"/>
                    <a:pt x="14" y="203"/>
                    <a:pt x="14" y="203"/>
                  </a:cubicBezTo>
                  <a:cubicBezTo>
                    <a:pt x="14" y="236"/>
                    <a:pt x="41" y="262"/>
                    <a:pt x="74" y="262"/>
                  </a:cubicBezTo>
                  <a:cubicBezTo>
                    <a:pt x="273" y="262"/>
                    <a:pt x="273" y="262"/>
                    <a:pt x="273" y="262"/>
                  </a:cubicBezTo>
                  <a:cubicBezTo>
                    <a:pt x="275" y="262"/>
                    <a:pt x="277" y="263"/>
                    <a:pt x="278" y="264"/>
                  </a:cubicBezTo>
                  <a:cubicBezTo>
                    <a:pt x="332" y="319"/>
                    <a:pt x="332" y="319"/>
                    <a:pt x="332" y="319"/>
                  </a:cubicBezTo>
                  <a:cubicBezTo>
                    <a:pt x="332" y="270"/>
                    <a:pt x="332" y="270"/>
                    <a:pt x="332" y="270"/>
                  </a:cubicBezTo>
                  <a:cubicBezTo>
                    <a:pt x="332" y="266"/>
                    <a:pt x="335" y="262"/>
                    <a:pt x="339" y="262"/>
                  </a:cubicBezTo>
                  <a:cubicBezTo>
                    <a:pt x="371" y="262"/>
                    <a:pt x="397" y="236"/>
                    <a:pt x="397" y="203"/>
                  </a:cubicBezTo>
                  <a:cubicBezTo>
                    <a:pt x="397" y="74"/>
                    <a:pt x="397" y="74"/>
                    <a:pt x="397" y="74"/>
                  </a:cubicBezTo>
                  <a:cubicBezTo>
                    <a:pt x="397" y="41"/>
                    <a:pt x="370" y="15"/>
                    <a:pt x="338" y="15"/>
                  </a:cubicBezTo>
                  <a:lnTo>
                    <a:pt x="74"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325"/>
              <a:endParaRPr lang="en-US">
                <a:solidFill>
                  <a:srgbClr val="FFFFFF"/>
                </a:solidFill>
              </a:endParaRPr>
            </a:p>
          </p:txBody>
        </p:sp>
      </p:grpSp>
      <p:sp useBgFill="1">
        <p:nvSpPr>
          <p:cNvPr id="43" name="Top Mask"/>
          <p:cNvSpPr/>
          <p:nvPr/>
        </p:nvSpPr>
        <p:spPr bwMode="auto">
          <a:xfrm>
            <a:off x="0" y="1"/>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useBgFill="1">
        <p:nvSpPr>
          <p:cNvPr id="44" name="Right Mask"/>
          <p:cNvSpPr/>
          <p:nvPr/>
        </p:nvSpPr>
        <p:spPr bwMode="auto">
          <a:xfrm>
            <a:off x="11172826" y="1630804"/>
            <a:ext cx="1015999"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81452" y="3231975"/>
            <a:ext cx="6718301" cy="1232464"/>
          </a:xfrm>
        </p:spPr>
        <p:txBody>
          <a:bodyPr anchor="ctr">
            <a:noAutofit/>
          </a:bodyPr>
          <a:lstStyle>
            <a:lvl1pPr algn="l" defTabSz="914325"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181453" y="5029202"/>
            <a:ext cx="6870702" cy="463255"/>
          </a:xfrm>
        </p:spPr>
        <p:txBody>
          <a:bodyPr>
            <a:noAutofit/>
          </a:bodyPr>
          <a:lstStyle>
            <a:lvl1pPr marL="0" indent="0" algn="l" defTabSz="914325"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useBgFill="1">
        <p:nvSpPr>
          <p:cNvPr id="45" name="Bottom Mask"/>
          <p:cNvSpPr/>
          <p:nvPr/>
        </p:nvSpPr>
        <p:spPr bwMode="auto">
          <a:xfrm>
            <a:off x="1" y="6010276"/>
            <a:ext cx="12188826"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Tree>
    <p:extLst>
      <p:ext uri="{BB962C8B-B14F-4D97-AF65-F5344CB8AC3E}">
        <p14:creationId xmlns:p14="http://schemas.microsoft.com/office/powerpoint/2010/main" val="3346587927"/>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Dem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p:nvSpPr>
        <p:spPr bwMode="auto">
          <a:xfrm>
            <a:off x="4010027" y="3187137"/>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6" name="Arrow Bar"/>
          <p:cNvSpPr/>
          <p:nvPr/>
        </p:nvSpPr>
        <p:spPr bwMode="auto">
          <a:xfrm>
            <a:off x="4010025" y="1514475"/>
            <a:ext cx="7162800" cy="1499616"/>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3" y="1586587"/>
            <a:ext cx="5549740" cy="1378644"/>
          </a:xfrm>
        </p:spPr>
        <p:txBody>
          <a:bodyPr anchor="ctr" anchorCtr="0">
            <a:noAutofit/>
            <a:scene3d>
              <a:camera prst="orthographicFront"/>
              <a:lightRig rig="flat" dir="t"/>
            </a:scene3d>
            <a:sp3d>
              <a:contourClr>
                <a:schemeClr val="tx2"/>
              </a:contourClr>
            </a:sp3d>
          </a:bodyPr>
          <a:lstStyle>
            <a:lvl1pPr marL="0" indent="0" algn="l" defTabSz="914325" rtl="0" eaLnBrk="1" latinLnBrk="0" hangingPunct="1">
              <a:lnSpc>
                <a:spcPct val="90000"/>
              </a:lnSpc>
              <a:spcBef>
                <a:spcPct val="0"/>
              </a:spcBef>
              <a:buFont typeface="Arial" pitchFamily="34" charset="0"/>
              <a:buNone/>
              <a:defRPr lang="en-US" sz="55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Demo</a:t>
            </a:r>
          </a:p>
        </p:txBody>
      </p:sp>
      <p:sp useBgFill="1">
        <p:nvSpPr>
          <p:cNvPr id="9" name="Left Mask"/>
          <p:cNvSpPr/>
          <p:nvPr/>
        </p:nvSpPr>
        <p:spPr bwMode="auto">
          <a:xfrm>
            <a:off x="0"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1"/>
            <a:ext cx="6610546" cy="461665"/>
          </a:xfrm>
        </p:spPr>
        <p:txBody>
          <a:bodyPr>
            <a:noAutofit/>
          </a:bodyPr>
          <a:lstStyle>
            <a:lvl1pPr marL="0" indent="0" algn="l" defTabSz="914325"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p:nvSpPr>
        <p:spPr bwMode="auto">
          <a:xfrm rot="5400000">
            <a:off x="9948224" y="1873056"/>
            <a:ext cx="841375" cy="841376"/>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36" tIns="45719" rIns="91436" bIns="45719" numCol="1" anchor="t" anchorCtr="0" compatLnSpc="1">
            <a:prstTxWarp prst="textNoShape">
              <a:avLst/>
            </a:prstTxWarp>
          </a:bodyPr>
          <a:lstStyle/>
          <a:p>
            <a:pPr defTabSz="914325"/>
            <a:endParaRPr lang="en-US">
              <a:solidFill>
                <a:srgbClr val="FFFFFF"/>
              </a:solidFill>
            </a:endParaRPr>
          </a:p>
        </p:txBody>
      </p:sp>
      <p:sp>
        <p:nvSpPr>
          <p:cNvPr id="11" name="TechEd Tile"/>
          <p:cNvSpPr/>
          <p:nvPr/>
        </p:nvSpPr>
        <p:spPr bwMode="auto">
          <a:xfrm>
            <a:off x="1022072"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p:nvPicPr>
        <p:blipFill rotWithShape="1">
          <a:blip r:embed="rId3">
            <a:extLst>
              <a:ext uri="{28A0092B-C50C-407E-A947-70E740481C1C}">
                <a14:useLocalDpi xmlns:a14="http://schemas.microsoft.com/office/drawing/2010/main" val="0"/>
              </a:ext>
            </a:extLst>
          </a:blip>
          <a:srcRect r="8530"/>
          <a:stretch/>
        </p:blipFill>
        <p:spPr bwMode="auto">
          <a:xfrm>
            <a:off x="1401317" y="1742494"/>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p:nvSpPr>
        <p:spPr bwMode="auto">
          <a:xfrm>
            <a:off x="0" y="1"/>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p:nvSpPr>
        <p:spPr bwMode="auto">
          <a:xfrm>
            <a:off x="11172826" y="1630804"/>
            <a:ext cx="1015999"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grpSp>
        <p:nvGrpSpPr>
          <p:cNvPr id="16" name="Demo Tile"/>
          <p:cNvGrpSpPr/>
          <p:nvPr/>
        </p:nvGrpSpPr>
        <p:grpSpPr>
          <a:xfrm>
            <a:off x="1017614" y="3187885"/>
            <a:ext cx="2827252" cy="2827252"/>
            <a:chOff x="1022073" y="-1135906"/>
            <a:chExt cx="2827252" cy="2827252"/>
          </a:xfrm>
        </p:grpSpPr>
        <p:sp>
          <p:nvSpPr>
            <p:cNvPr id="17" name="Rectangle 16"/>
            <p:cNvSpPr/>
            <p:nvPr/>
          </p:nvSpPr>
          <p:spPr bwMode="auto">
            <a:xfrm>
              <a:off x="1022073" y="-1135906"/>
              <a:ext cx="2827252" cy="2827252"/>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18" name="Light bulb Icon"/>
            <p:cNvSpPr>
              <a:spLocks noEditPoints="1"/>
            </p:cNvSpPr>
            <p:nvPr/>
          </p:nvSpPr>
          <p:spPr bwMode="auto">
            <a:xfrm>
              <a:off x="1945077" y="-620805"/>
              <a:ext cx="979488" cy="1797050"/>
            </a:xfrm>
            <a:custGeom>
              <a:avLst/>
              <a:gdLst>
                <a:gd name="T0" fmla="*/ 18 w 122"/>
                <a:gd name="T1" fmla="*/ 137 h 224"/>
                <a:gd name="T2" fmla="*/ 105 w 122"/>
                <a:gd name="T3" fmla="*/ 22 h 224"/>
                <a:gd name="T4" fmla="*/ 119 w 122"/>
                <a:gd name="T5" fmla="*/ 29 h 224"/>
                <a:gd name="T6" fmla="*/ 119 w 122"/>
                <a:gd name="T7" fmla="*/ 41 h 224"/>
                <a:gd name="T8" fmla="*/ 17 w 122"/>
                <a:gd name="T9" fmla="*/ 75 h 224"/>
                <a:gd name="T10" fmla="*/ 14 w 122"/>
                <a:gd name="T11" fmla="*/ 76 h 224"/>
                <a:gd name="T12" fmla="*/ 2 w 122"/>
                <a:gd name="T13" fmla="*/ 64 h 224"/>
                <a:gd name="T14" fmla="*/ 10 w 122"/>
                <a:gd name="T15" fmla="*/ 50 h 224"/>
                <a:gd name="T16" fmla="*/ 8 w 122"/>
                <a:gd name="T17" fmla="*/ 58 h 224"/>
                <a:gd name="T18" fmla="*/ 9 w 122"/>
                <a:gd name="T19" fmla="*/ 66 h 224"/>
                <a:gd name="T20" fmla="*/ 14 w 122"/>
                <a:gd name="T21" fmla="*/ 70 h 224"/>
                <a:gd name="T22" fmla="*/ 111 w 122"/>
                <a:gd name="T23" fmla="*/ 41 h 224"/>
                <a:gd name="T24" fmla="*/ 115 w 122"/>
                <a:gd name="T25" fmla="*/ 35 h 224"/>
                <a:gd name="T26" fmla="*/ 108 w 122"/>
                <a:gd name="T27" fmla="*/ 27 h 224"/>
                <a:gd name="T28" fmla="*/ 12 w 122"/>
                <a:gd name="T29" fmla="*/ 56 h 224"/>
                <a:gd name="T30" fmla="*/ 10 w 122"/>
                <a:gd name="T31" fmla="*/ 16 h 224"/>
                <a:gd name="T32" fmla="*/ 73 w 122"/>
                <a:gd name="T33" fmla="*/ 9 h 224"/>
                <a:gd name="T34" fmla="*/ 67 w 122"/>
                <a:gd name="T35" fmla="*/ 27 h 224"/>
                <a:gd name="T36" fmla="*/ 14 w 122"/>
                <a:gd name="T37" fmla="*/ 42 h 224"/>
                <a:gd name="T38" fmla="*/ 2 w 122"/>
                <a:gd name="T39" fmla="*/ 31 h 224"/>
                <a:gd name="T40" fmla="*/ 9 w 122"/>
                <a:gd name="T41" fmla="*/ 32 h 224"/>
                <a:gd name="T42" fmla="*/ 16 w 122"/>
                <a:gd name="T43" fmla="*/ 36 h 224"/>
                <a:gd name="T44" fmla="*/ 69 w 122"/>
                <a:gd name="T45" fmla="*/ 14 h 224"/>
                <a:gd name="T46" fmla="*/ 63 w 122"/>
                <a:gd name="T47" fmla="*/ 7 h 224"/>
                <a:gd name="T48" fmla="*/ 12 w 122"/>
                <a:gd name="T49" fmla="*/ 22 h 224"/>
                <a:gd name="T50" fmla="*/ 113 w 122"/>
                <a:gd name="T51" fmla="*/ 114 h 224"/>
                <a:gd name="T52" fmla="*/ 99 w 122"/>
                <a:gd name="T53" fmla="*/ 124 h 224"/>
                <a:gd name="T54" fmla="*/ 110 w 122"/>
                <a:gd name="T55" fmla="*/ 137 h 224"/>
                <a:gd name="T56" fmla="*/ 87 w 122"/>
                <a:gd name="T57" fmla="*/ 208 h 224"/>
                <a:gd name="T58" fmla="*/ 74 w 122"/>
                <a:gd name="T59" fmla="*/ 224 h 224"/>
                <a:gd name="T60" fmla="*/ 41 w 122"/>
                <a:gd name="T61" fmla="*/ 213 h 224"/>
                <a:gd name="T62" fmla="*/ 18 w 122"/>
                <a:gd name="T63" fmla="*/ 187 h 224"/>
                <a:gd name="T64" fmla="*/ 29 w 122"/>
                <a:gd name="T65" fmla="*/ 137 h 224"/>
                <a:gd name="T66" fmla="*/ 23 w 122"/>
                <a:gd name="T67" fmla="*/ 113 h 224"/>
                <a:gd name="T68" fmla="*/ 10 w 122"/>
                <a:gd name="T69" fmla="*/ 109 h 224"/>
                <a:gd name="T70" fmla="*/ 2 w 122"/>
                <a:gd name="T71" fmla="*/ 98 h 224"/>
                <a:gd name="T72" fmla="*/ 3 w 122"/>
                <a:gd name="T73" fmla="*/ 89 h 224"/>
                <a:gd name="T74" fmla="*/ 105 w 122"/>
                <a:gd name="T75" fmla="*/ 55 h 224"/>
                <a:gd name="T76" fmla="*/ 120 w 122"/>
                <a:gd name="T77" fmla="*/ 66 h 224"/>
                <a:gd name="T78" fmla="*/ 113 w 122"/>
                <a:gd name="T79" fmla="*/ 81 h 224"/>
                <a:gd name="T80" fmla="*/ 56 w 122"/>
                <a:gd name="T81" fmla="*/ 105 h 224"/>
                <a:gd name="T82" fmla="*/ 72 w 122"/>
                <a:gd name="T83" fmla="*/ 137 h 224"/>
                <a:gd name="T84" fmla="*/ 82 w 122"/>
                <a:gd name="T85" fmla="*/ 95 h 224"/>
                <a:gd name="T86" fmla="*/ 119 w 122"/>
                <a:gd name="T87" fmla="*/ 96 h 224"/>
                <a:gd name="T88" fmla="*/ 113 w 122"/>
                <a:gd name="T89" fmla="*/ 114 h 224"/>
                <a:gd name="T90" fmla="*/ 111 w 122"/>
                <a:gd name="T91" fmla="*/ 75 h 224"/>
                <a:gd name="T92" fmla="*/ 115 w 122"/>
                <a:gd name="T93" fmla="*/ 68 h 224"/>
                <a:gd name="T94" fmla="*/ 108 w 122"/>
                <a:gd name="T95" fmla="*/ 61 h 224"/>
                <a:gd name="T96" fmla="*/ 25 w 122"/>
                <a:gd name="T97" fmla="*/ 86 h 224"/>
                <a:gd name="T98" fmla="*/ 12 w 122"/>
                <a:gd name="T99" fmla="*/ 89 h 224"/>
                <a:gd name="T100" fmla="*/ 8 w 122"/>
                <a:gd name="T101" fmla="*/ 92 h 224"/>
                <a:gd name="T102" fmla="*/ 8 w 122"/>
                <a:gd name="T103" fmla="*/ 96 h 224"/>
                <a:gd name="T104" fmla="*/ 12 w 122"/>
                <a:gd name="T105" fmla="*/ 103 h 224"/>
                <a:gd name="T106" fmla="*/ 25 w 122"/>
                <a:gd name="T107" fmla="*/ 107 h 224"/>
                <a:gd name="T108" fmla="*/ 35 w 122"/>
                <a:gd name="T109" fmla="*/ 120 h 224"/>
                <a:gd name="T110" fmla="*/ 50 w 122"/>
                <a:gd name="T111" fmla="*/ 137 h 224"/>
                <a:gd name="T112" fmla="*/ 48 w 122"/>
                <a:gd name="T113" fmla="*/ 100 h 224"/>
                <a:gd name="T114" fmla="*/ 49 w 122"/>
                <a:gd name="T115" fmla="*/ 93 h 224"/>
                <a:gd name="T116" fmla="*/ 113 w 122"/>
                <a:gd name="T117" fmla="*/ 98 h 224"/>
                <a:gd name="T118" fmla="*/ 84 w 122"/>
                <a:gd name="T119" fmla="*/ 101 h 224"/>
                <a:gd name="T120" fmla="*/ 78 w 122"/>
                <a:gd name="T121" fmla="*/ 137 h 224"/>
                <a:gd name="T122" fmla="*/ 93 w 122"/>
                <a:gd name="T123" fmla="*/ 124 h 224"/>
                <a:gd name="T124" fmla="*/ 111 w 122"/>
                <a:gd name="T125" fmla="*/ 10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2" h="224">
                  <a:moveTo>
                    <a:pt x="18" y="137"/>
                  </a:moveTo>
                  <a:cubicBezTo>
                    <a:pt x="18" y="137"/>
                    <a:pt x="18" y="137"/>
                    <a:pt x="18" y="137"/>
                  </a:cubicBezTo>
                  <a:moveTo>
                    <a:pt x="10" y="50"/>
                  </a:moveTo>
                  <a:cubicBezTo>
                    <a:pt x="105" y="22"/>
                    <a:pt x="105" y="22"/>
                    <a:pt x="105" y="22"/>
                  </a:cubicBezTo>
                  <a:cubicBezTo>
                    <a:pt x="106" y="21"/>
                    <a:pt x="107" y="21"/>
                    <a:pt x="108" y="21"/>
                  </a:cubicBezTo>
                  <a:cubicBezTo>
                    <a:pt x="113" y="21"/>
                    <a:pt x="118" y="24"/>
                    <a:pt x="119" y="29"/>
                  </a:cubicBezTo>
                  <a:cubicBezTo>
                    <a:pt x="120" y="33"/>
                    <a:pt x="120" y="33"/>
                    <a:pt x="120" y="33"/>
                  </a:cubicBezTo>
                  <a:cubicBezTo>
                    <a:pt x="121" y="36"/>
                    <a:pt x="121" y="39"/>
                    <a:pt x="119" y="41"/>
                  </a:cubicBezTo>
                  <a:cubicBezTo>
                    <a:pt x="118" y="44"/>
                    <a:pt x="116" y="46"/>
                    <a:pt x="113" y="47"/>
                  </a:cubicBezTo>
                  <a:cubicBezTo>
                    <a:pt x="17" y="75"/>
                    <a:pt x="17" y="75"/>
                    <a:pt x="17" y="75"/>
                  </a:cubicBezTo>
                  <a:cubicBezTo>
                    <a:pt x="16" y="76"/>
                    <a:pt x="15" y="76"/>
                    <a:pt x="14" y="76"/>
                  </a:cubicBezTo>
                  <a:cubicBezTo>
                    <a:pt x="14" y="76"/>
                    <a:pt x="14" y="76"/>
                    <a:pt x="14" y="76"/>
                  </a:cubicBezTo>
                  <a:cubicBezTo>
                    <a:pt x="9" y="76"/>
                    <a:pt x="5" y="73"/>
                    <a:pt x="3" y="68"/>
                  </a:cubicBezTo>
                  <a:cubicBezTo>
                    <a:pt x="2" y="64"/>
                    <a:pt x="2" y="64"/>
                    <a:pt x="2" y="64"/>
                  </a:cubicBezTo>
                  <a:cubicBezTo>
                    <a:pt x="1" y="61"/>
                    <a:pt x="2" y="58"/>
                    <a:pt x="3" y="56"/>
                  </a:cubicBezTo>
                  <a:cubicBezTo>
                    <a:pt x="5" y="53"/>
                    <a:pt x="7" y="51"/>
                    <a:pt x="10" y="50"/>
                  </a:cubicBezTo>
                  <a:close/>
                  <a:moveTo>
                    <a:pt x="12" y="56"/>
                  </a:moveTo>
                  <a:cubicBezTo>
                    <a:pt x="10" y="56"/>
                    <a:pt x="9" y="57"/>
                    <a:pt x="8" y="58"/>
                  </a:cubicBezTo>
                  <a:cubicBezTo>
                    <a:pt x="8" y="60"/>
                    <a:pt x="8" y="61"/>
                    <a:pt x="8" y="62"/>
                  </a:cubicBezTo>
                  <a:cubicBezTo>
                    <a:pt x="9" y="66"/>
                    <a:pt x="9" y="66"/>
                    <a:pt x="9" y="66"/>
                  </a:cubicBezTo>
                  <a:cubicBezTo>
                    <a:pt x="10" y="68"/>
                    <a:pt x="12" y="70"/>
                    <a:pt x="14" y="70"/>
                  </a:cubicBezTo>
                  <a:cubicBezTo>
                    <a:pt x="14" y="70"/>
                    <a:pt x="14" y="70"/>
                    <a:pt x="14" y="70"/>
                  </a:cubicBezTo>
                  <a:cubicBezTo>
                    <a:pt x="15" y="70"/>
                    <a:pt x="15" y="70"/>
                    <a:pt x="16" y="70"/>
                  </a:cubicBezTo>
                  <a:cubicBezTo>
                    <a:pt x="111" y="41"/>
                    <a:pt x="111" y="41"/>
                    <a:pt x="111" y="41"/>
                  </a:cubicBezTo>
                  <a:cubicBezTo>
                    <a:pt x="112" y="41"/>
                    <a:pt x="113" y="40"/>
                    <a:pt x="114" y="39"/>
                  </a:cubicBezTo>
                  <a:cubicBezTo>
                    <a:pt x="115" y="37"/>
                    <a:pt x="115" y="36"/>
                    <a:pt x="115" y="35"/>
                  </a:cubicBezTo>
                  <a:cubicBezTo>
                    <a:pt x="113" y="31"/>
                    <a:pt x="113" y="31"/>
                    <a:pt x="113" y="31"/>
                  </a:cubicBezTo>
                  <a:cubicBezTo>
                    <a:pt x="113" y="29"/>
                    <a:pt x="111" y="27"/>
                    <a:pt x="108" y="27"/>
                  </a:cubicBezTo>
                  <a:cubicBezTo>
                    <a:pt x="108" y="27"/>
                    <a:pt x="107" y="27"/>
                    <a:pt x="107" y="27"/>
                  </a:cubicBezTo>
                  <a:lnTo>
                    <a:pt x="12" y="56"/>
                  </a:lnTo>
                  <a:close/>
                  <a:moveTo>
                    <a:pt x="2" y="31"/>
                  </a:moveTo>
                  <a:cubicBezTo>
                    <a:pt x="0" y="25"/>
                    <a:pt x="4" y="18"/>
                    <a:pt x="10" y="16"/>
                  </a:cubicBezTo>
                  <a:cubicBezTo>
                    <a:pt x="59" y="1"/>
                    <a:pt x="59" y="1"/>
                    <a:pt x="59" y="1"/>
                  </a:cubicBezTo>
                  <a:cubicBezTo>
                    <a:pt x="65" y="0"/>
                    <a:pt x="72" y="3"/>
                    <a:pt x="73" y="9"/>
                  </a:cubicBezTo>
                  <a:cubicBezTo>
                    <a:pt x="75" y="12"/>
                    <a:pt x="75" y="12"/>
                    <a:pt x="75" y="12"/>
                  </a:cubicBezTo>
                  <a:cubicBezTo>
                    <a:pt x="76" y="18"/>
                    <a:pt x="73" y="25"/>
                    <a:pt x="67" y="27"/>
                  </a:cubicBezTo>
                  <a:cubicBezTo>
                    <a:pt x="18" y="42"/>
                    <a:pt x="18" y="42"/>
                    <a:pt x="18" y="42"/>
                  </a:cubicBezTo>
                  <a:cubicBezTo>
                    <a:pt x="16" y="42"/>
                    <a:pt x="15" y="42"/>
                    <a:pt x="14" y="42"/>
                  </a:cubicBezTo>
                  <a:cubicBezTo>
                    <a:pt x="9" y="42"/>
                    <a:pt x="5" y="39"/>
                    <a:pt x="3" y="34"/>
                  </a:cubicBezTo>
                  <a:lnTo>
                    <a:pt x="2" y="31"/>
                  </a:lnTo>
                  <a:close/>
                  <a:moveTo>
                    <a:pt x="8" y="29"/>
                  </a:moveTo>
                  <a:cubicBezTo>
                    <a:pt x="9" y="32"/>
                    <a:pt x="9" y="32"/>
                    <a:pt x="9" y="32"/>
                  </a:cubicBezTo>
                  <a:cubicBezTo>
                    <a:pt x="10" y="35"/>
                    <a:pt x="12" y="36"/>
                    <a:pt x="14" y="36"/>
                  </a:cubicBezTo>
                  <a:cubicBezTo>
                    <a:pt x="15" y="36"/>
                    <a:pt x="15" y="36"/>
                    <a:pt x="16" y="36"/>
                  </a:cubicBezTo>
                  <a:cubicBezTo>
                    <a:pt x="65" y="21"/>
                    <a:pt x="65" y="21"/>
                    <a:pt x="65" y="21"/>
                  </a:cubicBezTo>
                  <a:cubicBezTo>
                    <a:pt x="68" y="20"/>
                    <a:pt x="70" y="17"/>
                    <a:pt x="69" y="14"/>
                  </a:cubicBezTo>
                  <a:cubicBezTo>
                    <a:pt x="68" y="11"/>
                    <a:pt x="68" y="11"/>
                    <a:pt x="68" y="11"/>
                  </a:cubicBezTo>
                  <a:cubicBezTo>
                    <a:pt x="67" y="8"/>
                    <a:pt x="65" y="7"/>
                    <a:pt x="63" y="7"/>
                  </a:cubicBezTo>
                  <a:cubicBezTo>
                    <a:pt x="62" y="7"/>
                    <a:pt x="62" y="7"/>
                    <a:pt x="61" y="7"/>
                  </a:cubicBezTo>
                  <a:cubicBezTo>
                    <a:pt x="12" y="22"/>
                    <a:pt x="12" y="22"/>
                    <a:pt x="12" y="22"/>
                  </a:cubicBezTo>
                  <a:cubicBezTo>
                    <a:pt x="9" y="23"/>
                    <a:pt x="7" y="26"/>
                    <a:pt x="8" y="29"/>
                  </a:cubicBezTo>
                  <a:close/>
                  <a:moveTo>
                    <a:pt x="113" y="114"/>
                  </a:moveTo>
                  <a:cubicBezTo>
                    <a:pt x="105" y="116"/>
                    <a:pt x="105" y="116"/>
                    <a:pt x="105" y="116"/>
                  </a:cubicBezTo>
                  <a:cubicBezTo>
                    <a:pt x="102" y="117"/>
                    <a:pt x="99" y="121"/>
                    <a:pt x="99" y="124"/>
                  </a:cubicBezTo>
                  <a:cubicBezTo>
                    <a:pt x="99" y="137"/>
                    <a:pt x="99" y="137"/>
                    <a:pt x="99" y="137"/>
                  </a:cubicBezTo>
                  <a:cubicBezTo>
                    <a:pt x="110" y="137"/>
                    <a:pt x="110" y="137"/>
                    <a:pt x="110" y="137"/>
                  </a:cubicBezTo>
                  <a:cubicBezTo>
                    <a:pt x="110" y="187"/>
                    <a:pt x="110" y="187"/>
                    <a:pt x="110" y="187"/>
                  </a:cubicBezTo>
                  <a:cubicBezTo>
                    <a:pt x="110" y="198"/>
                    <a:pt x="100" y="207"/>
                    <a:pt x="87" y="208"/>
                  </a:cubicBezTo>
                  <a:cubicBezTo>
                    <a:pt x="87" y="213"/>
                    <a:pt x="87" y="213"/>
                    <a:pt x="87" y="213"/>
                  </a:cubicBezTo>
                  <a:cubicBezTo>
                    <a:pt x="87" y="219"/>
                    <a:pt x="81" y="224"/>
                    <a:pt x="74" y="224"/>
                  </a:cubicBezTo>
                  <a:cubicBezTo>
                    <a:pt x="54" y="224"/>
                    <a:pt x="54" y="224"/>
                    <a:pt x="54" y="224"/>
                  </a:cubicBezTo>
                  <a:cubicBezTo>
                    <a:pt x="47" y="224"/>
                    <a:pt x="41" y="219"/>
                    <a:pt x="41" y="213"/>
                  </a:cubicBezTo>
                  <a:cubicBezTo>
                    <a:pt x="41" y="208"/>
                    <a:pt x="41" y="208"/>
                    <a:pt x="41" y="208"/>
                  </a:cubicBezTo>
                  <a:cubicBezTo>
                    <a:pt x="28" y="207"/>
                    <a:pt x="18" y="198"/>
                    <a:pt x="18" y="187"/>
                  </a:cubicBezTo>
                  <a:cubicBezTo>
                    <a:pt x="18" y="137"/>
                    <a:pt x="18" y="137"/>
                    <a:pt x="18" y="137"/>
                  </a:cubicBezTo>
                  <a:cubicBezTo>
                    <a:pt x="29" y="137"/>
                    <a:pt x="29" y="137"/>
                    <a:pt x="29" y="137"/>
                  </a:cubicBezTo>
                  <a:cubicBezTo>
                    <a:pt x="29" y="120"/>
                    <a:pt x="29" y="120"/>
                    <a:pt x="29" y="120"/>
                  </a:cubicBezTo>
                  <a:cubicBezTo>
                    <a:pt x="29" y="117"/>
                    <a:pt x="26" y="113"/>
                    <a:pt x="23" y="113"/>
                  </a:cubicBezTo>
                  <a:cubicBezTo>
                    <a:pt x="12" y="109"/>
                    <a:pt x="12" y="109"/>
                    <a:pt x="12" y="109"/>
                  </a:cubicBezTo>
                  <a:cubicBezTo>
                    <a:pt x="10" y="109"/>
                    <a:pt x="10" y="109"/>
                    <a:pt x="10" y="109"/>
                  </a:cubicBezTo>
                  <a:cubicBezTo>
                    <a:pt x="7" y="108"/>
                    <a:pt x="4" y="105"/>
                    <a:pt x="3" y="102"/>
                  </a:cubicBezTo>
                  <a:cubicBezTo>
                    <a:pt x="2" y="98"/>
                    <a:pt x="2" y="98"/>
                    <a:pt x="2" y="98"/>
                  </a:cubicBezTo>
                  <a:cubicBezTo>
                    <a:pt x="2" y="97"/>
                    <a:pt x="2" y="97"/>
                    <a:pt x="2" y="96"/>
                  </a:cubicBezTo>
                  <a:cubicBezTo>
                    <a:pt x="2" y="94"/>
                    <a:pt x="2" y="91"/>
                    <a:pt x="3" y="89"/>
                  </a:cubicBezTo>
                  <a:cubicBezTo>
                    <a:pt x="5" y="87"/>
                    <a:pt x="7" y="85"/>
                    <a:pt x="10" y="84"/>
                  </a:cubicBezTo>
                  <a:cubicBezTo>
                    <a:pt x="105" y="55"/>
                    <a:pt x="105" y="55"/>
                    <a:pt x="105" y="55"/>
                  </a:cubicBezTo>
                  <a:cubicBezTo>
                    <a:pt x="111" y="54"/>
                    <a:pt x="118" y="57"/>
                    <a:pt x="119" y="63"/>
                  </a:cubicBezTo>
                  <a:cubicBezTo>
                    <a:pt x="120" y="66"/>
                    <a:pt x="120" y="66"/>
                    <a:pt x="120" y="66"/>
                  </a:cubicBezTo>
                  <a:cubicBezTo>
                    <a:pt x="121" y="69"/>
                    <a:pt x="121" y="72"/>
                    <a:pt x="119" y="75"/>
                  </a:cubicBezTo>
                  <a:cubicBezTo>
                    <a:pt x="118" y="78"/>
                    <a:pt x="116" y="80"/>
                    <a:pt x="113" y="81"/>
                  </a:cubicBezTo>
                  <a:cubicBezTo>
                    <a:pt x="54" y="98"/>
                    <a:pt x="54" y="98"/>
                    <a:pt x="54" y="98"/>
                  </a:cubicBezTo>
                  <a:cubicBezTo>
                    <a:pt x="55" y="100"/>
                    <a:pt x="56" y="103"/>
                    <a:pt x="56" y="105"/>
                  </a:cubicBezTo>
                  <a:cubicBezTo>
                    <a:pt x="56" y="137"/>
                    <a:pt x="56" y="137"/>
                    <a:pt x="56" y="137"/>
                  </a:cubicBezTo>
                  <a:cubicBezTo>
                    <a:pt x="72" y="137"/>
                    <a:pt x="72" y="137"/>
                    <a:pt x="72" y="137"/>
                  </a:cubicBezTo>
                  <a:cubicBezTo>
                    <a:pt x="72" y="109"/>
                    <a:pt x="72" y="109"/>
                    <a:pt x="72" y="109"/>
                  </a:cubicBezTo>
                  <a:cubicBezTo>
                    <a:pt x="72" y="103"/>
                    <a:pt x="77" y="97"/>
                    <a:pt x="82" y="95"/>
                  </a:cubicBezTo>
                  <a:cubicBezTo>
                    <a:pt x="105" y="89"/>
                    <a:pt x="105" y="89"/>
                    <a:pt x="105" y="89"/>
                  </a:cubicBezTo>
                  <a:cubicBezTo>
                    <a:pt x="111" y="87"/>
                    <a:pt x="118" y="91"/>
                    <a:pt x="119" y="96"/>
                  </a:cubicBezTo>
                  <a:cubicBezTo>
                    <a:pt x="120" y="100"/>
                    <a:pt x="120" y="100"/>
                    <a:pt x="120" y="100"/>
                  </a:cubicBezTo>
                  <a:cubicBezTo>
                    <a:pt x="122" y="106"/>
                    <a:pt x="119" y="112"/>
                    <a:pt x="113" y="114"/>
                  </a:cubicBezTo>
                  <a:close/>
                  <a:moveTo>
                    <a:pt x="49" y="93"/>
                  </a:moveTo>
                  <a:cubicBezTo>
                    <a:pt x="111" y="75"/>
                    <a:pt x="111" y="75"/>
                    <a:pt x="111" y="75"/>
                  </a:cubicBezTo>
                  <a:cubicBezTo>
                    <a:pt x="112" y="74"/>
                    <a:pt x="113" y="74"/>
                    <a:pt x="114" y="72"/>
                  </a:cubicBezTo>
                  <a:cubicBezTo>
                    <a:pt x="115" y="71"/>
                    <a:pt x="115" y="70"/>
                    <a:pt x="115" y="68"/>
                  </a:cubicBezTo>
                  <a:cubicBezTo>
                    <a:pt x="113" y="65"/>
                    <a:pt x="113" y="65"/>
                    <a:pt x="113" y="65"/>
                  </a:cubicBezTo>
                  <a:cubicBezTo>
                    <a:pt x="113" y="62"/>
                    <a:pt x="111" y="61"/>
                    <a:pt x="108" y="61"/>
                  </a:cubicBezTo>
                  <a:cubicBezTo>
                    <a:pt x="108" y="61"/>
                    <a:pt x="107" y="61"/>
                    <a:pt x="107" y="61"/>
                  </a:cubicBezTo>
                  <a:cubicBezTo>
                    <a:pt x="25" y="86"/>
                    <a:pt x="25" y="86"/>
                    <a:pt x="25" y="86"/>
                  </a:cubicBezTo>
                  <a:cubicBezTo>
                    <a:pt x="13" y="89"/>
                    <a:pt x="13" y="89"/>
                    <a:pt x="13" y="89"/>
                  </a:cubicBezTo>
                  <a:cubicBezTo>
                    <a:pt x="12" y="89"/>
                    <a:pt x="12" y="89"/>
                    <a:pt x="12" y="89"/>
                  </a:cubicBezTo>
                  <a:cubicBezTo>
                    <a:pt x="12" y="90"/>
                    <a:pt x="12" y="90"/>
                    <a:pt x="12" y="90"/>
                  </a:cubicBezTo>
                  <a:cubicBezTo>
                    <a:pt x="10" y="90"/>
                    <a:pt x="9" y="91"/>
                    <a:pt x="8" y="92"/>
                  </a:cubicBezTo>
                  <a:cubicBezTo>
                    <a:pt x="8" y="93"/>
                    <a:pt x="8" y="95"/>
                    <a:pt x="8" y="96"/>
                  </a:cubicBezTo>
                  <a:cubicBezTo>
                    <a:pt x="8" y="96"/>
                    <a:pt x="8" y="96"/>
                    <a:pt x="8" y="96"/>
                  </a:cubicBezTo>
                  <a:cubicBezTo>
                    <a:pt x="9" y="100"/>
                    <a:pt x="9" y="100"/>
                    <a:pt x="9" y="100"/>
                  </a:cubicBezTo>
                  <a:cubicBezTo>
                    <a:pt x="10" y="101"/>
                    <a:pt x="11" y="103"/>
                    <a:pt x="12" y="103"/>
                  </a:cubicBezTo>
                  <a:cubicBezTo>
                    <a:pt x="13" y="103"/>
                    <a:pt x="13" y="103"/>
                    <a:pt x="13" y="103"/>
                  </a:cubicBezTo>
                  <a:cubicBezTo>
                    <a:pt x="25" y="107"/>
                    <a:pt x="25" y="107"/>
                    <a:pt x="25" y="107"/>
                  </a:cubicBezTo>
                  <a:cubicBezTo>
                    <a:pt x="25" y="107"/>
                    <a:pt x="25" y="107"/>
                    <a:pt x="25" y="107"/>
                  </a:cubicBezTo>
                  <a:cubicBezTo>
                    <a:pt x="31" y="109"/>
                    <a:pt x="35" y="115"/>
                    <a:pt x="35" y="120"/>
                  </a:cubicBezTo>
                  <a:cubicBezTo>
                    <a:pt x="35" y="137"/>
                    <a:pt x="35" y="137"/>
                    <a:pt x="35" y="137"/>
                  </a:cubicBezTo>
                  <a:cubicBezTo>
                    <a:pt x="50" y="137"/>
                    <a:pt x="50" y="137"/>
                    <a:pt x="50" y="137"/>
                  </a:cubicBezTo>
                  <a:cubicBezTo>
                    <a:pt x="50" y="105"/>
                    <a:pt x="50" y="105"/>
                    <a:pt x="50" y="105"/>
                  </a:cubicBezTo>
                  <a:cubicBezTo>
                    <a:pt x="50" y="104"/>
                    <a:pt x="49" y="102"/>
                    <a:pt x="48" y="100"/>
                  </a:cubicBezTo>
                  <a:cubicBezTo>
                    <a:pt x="47" y="99"/>
                    <a:pt x="45" y="98"/>
                    <a:pt x="44" y="97"/>
                  </a:cubicBezTo>
                  <a:cubicBezTo>
                    <a:pt x="44" y="97"/>
                    <a:pt x="40" y="96"/>
                    <a:pt x="49" y="93"/>
                  </a:cubicBezTo>
                  <a:close/>
                  <a:moveTo>
                    <a:pt x="115" y="102"/>
                  </a:moveTo>
                  <a:cubicBezTo>
                    <a:pt x="113" y="98"/>
                    <a:pt x="113" y="98"/>
                    <a:pt x="113" y="98"/>
                  </a:cubicBezTo>
                  <a:cubicBezTo>
                    <a:pt x="113" y="95"/>
                    <a:pt x="110" y="94"/>
                    <a:pt x="107" y="95"/>
                  </a:cubicBezTo>
                  <a:cubicBezTo>
                    <a:pt x="84" y="101"/>
                    <a:pt x="84" y="101"/>
                    <a:pt x="84" y="101"/>
                  </a:cubicBezTo>
                  <a:cubicBezTo>
                    <a:pt x="81" y="102"/>
                    <a:pt x="78" y="106"/>
                    <a:pt x="78" y="109"/>
                  </a:cubicBezTo>
                  <a:cubicBezTo>
                    <a:pt x="78" y="137"/>
                    <a:pt x="78" y="137"/>
                    <a:pt x="78" y="137"/>
                  </a:cubicBezTo>
                  <a:cubicBezTo>
                    <a:pt x="93" y="137"/>
                    <a:pt x="93" y="137"/>
                    <a:pt x="93" y="137"/>
                  </a:cubicBezTo>
                  <a:cubicBezTo>
                    <a:pt x="93" y="124"/>
                    <a:pt x="93" y="124"/>
                    <a:pt x="93" y="124"/>
                  </a:cubicBezTo>
                  <a:cubicBezTo>
                    <a:pt x="93" y="118"/>
                    <a:pt x="97" y="112"/>
                    <a:pt x="103" y="111"/>
                  </a:cubicBezTo>
                  <a:cubicBezTo>
                    <a:pt x="111" y="108"/>
                    <a:pt x="111" y="108"/>
                    <a:pt x="111" y="108"/>
                  </a:cubicBezTo>
                  <a:cubicBezTo>
                    <a:pt x="114" y="108"/>
                    <a:pt x="115" y="105"/>
                    <a:pt x="115"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25"/>
              <a:endParaRPr lang="en-US">
                <a:solidFill>
                  <a:srgbClr val="FFFFFF"/>
                </a:solidFill>
              </a:endParaRPr>
            </a:p>
          </p:txBody>
        </p:sp>
      </p:grpSp>
      <p:sp>
        <p:nvSpPr>
          <p:cNvPr id="2" name="Title 1"/>
          <p:cNvSpPr>
            <a:spLocks noGrp="1"/>
          </p:cNvSpPr>
          <p:nvPr>
            <p:ph type="ctrTitle"/>
          </p:nvPr>
        </p:nvSpPr>
        <p:spPr>
          <a:xfrm>
            <a:off x="4179052" y="3187137"/>
            <a:ext cx="6610546" cy="1523495"/>
          </a:xfrm>
        </p:spPr>
        <p:txBody>
          <a:bodyPr anchor="ctr" anchorCtr="0">
            <a:noAutofit/>
          </a:bodyPr>
          <a:lstStyle>
            <a:lvl1pPr algn="l" defTabSz="914325" rtl="0" eaLnBrk="1" latinLnBrk="0" hangingPunct="1">
              <a:lnSpc>
                <a:spcPct val="90000"/>
              </a:lnSpc>
              <a:spcBef>
                <a:spcPct val="0"/>
              </a:spcBef>
              <a:buNone/>
              <a:defRPr lang="en-US" sz="4000" b="1" kern="1200" cap="none" spc="-100" baseline="0" dirty="0">
                <a:ln w="3175">
                  <a:noFill/>
                </a:ln>
                <a:solidFill>
                  <a:schemeClr val="accent6">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p:nvSpPr>
        <p:spPr bwMode="auto">
          <a:xfrm>
            <a:off x="4010027" y="6010276"/>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Tree>
    <p:extLst>
      <p:ext uri="{BB962C8B-B14F-4D97-AF65-F5344CB8AC3E}">
        <p14:creationId xmlns:p14="http://schemas.microsoft.com/office/powerpoint/2010/main" val="2235316398"/>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artn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8" y="3187137"/>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3" y="1586587"/>
            <a:ext cx="5549740" cy="1378644"/>
          </a:xfrm>
        </p:spPr>
        <p:txBody>
          <a:bodyPr anchor="ctr" anchorCtr="0">
            <a:noAutofit/>
            <a:scene3d>
              <a:camera prst="orthographicFront"/>
              <a:lightRig rig="flat" dir="t"/>
            </a:scene3d>
            <a:sp3d>
              <a:contourClr>
                <a:schemeClr val="tx2"/>
              </a:contourClr>
            </a:sp3d>
          </a:bodyPr>
          <a:lstStyle>
            <a:lvl1pPr marL="0" indent="0" algn="l" defTabSz="914287" rtl="0" eaLnBrk="1" latinLnBrk="0" hangingPunct="1">
              <a:lnSpc>
                <a:spcPct val="90000"/>
              </a:lnSpc>
              <a:spcBef>
                <a:spcPct val="0"/>
              </a:spcBef>
              <a:buFont typeface="Arial" pitchFamily="34" charset="0"/>
              <a:buNone/>
              <a:defRPr lang="en-US" sz="55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Partner</a:t>
            </a:r>
          </a:p>
        </p:txBody>
      </p:sp>
      <p:sp useBgFill="1">
        <p:nvSpPr>
          <p:cNvPr id="9" name="Left Mask"/>
          <p:cNvSpPr/>
          <p:nvPr userDrawn="1"/>
        </p:nvSpPr>
        <p:spPr bwMode="auto">
          <a:xfrm>
            <a:off x="0"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2"/>
            <a:ext cx="6610546" cy="461665"/>
          </a:xfrm>
        </p:spPr>
        <p:txBody>
          <a:bodyPr>
            <a:noAutofit/>
          </a:bodyPr>
          <a:lstStyle>
            <a:lvl1pPr marL="0" indent="0" algn="l" defTabSz="914287"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44" indent="0" algn="ctr">
              <a:buNone/>
              <a:defRPr>
                <a:solidFill>
                  <a:schemeClr val="tx1">
                    <a:tint val="75000"/>
                  </a:schemeClr>
                </a:solidFill>
              </a:defRPr>
            </a:lvl2pPr>
            <a:lvl3pPr marL="914287"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7" indent="0" algn="ctr">
              <a:buNone/>
              <a:defRPr>
                <a:solidFill>
                  <a:schemeClr val="tx1">
                    <a:tint val="75000"/>
                  </a:schemeClr>
                </a:solidFill>
              </a:defRPr>
            </a:lvl6pPr>
            <a:lvl7pPr marL="2742861" indent="0" algn="ctr">
              <a:buNone/>
              <a:defRPr>
                <a:solidFill>
                  <a:schemeClr val="tx1">
                    <a:tint val="75000"/>
                  </a:schemeClr>
                </a:solidFill>
              </a:defRPr>
            </a:lvl7pPr>
            <a:lvl8pPr marL="3200005" indent="0" algn="ctr">
              <a:buNone/>
              <a:defRPr>
                <a:solidFill>
                  <a:schemeClr val="tx1">
                    <a:tint val="75000"/>
                  </a:schemeClr>
                </a:solidFill>
              </a:defRPr>
            </a:lvl8pPr>
            <a:lvl9pPr marL="3657148"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5" y="1873056"/>
            <a:ext cx="841375" cy="841376"/>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32" tIns="45717" rIns="91432" bIns="45717" numCol="1" anchor="t" anchorCtr="0" compatLnSpc="1">
            <a:prstTxWarp prst="textNoShape">
              <a:avLst/>
            </a:prstTxWarp>
          </a:bodyPr>
          <a:lstStyle/>
          <a:p>
            <a:endParaRPr lang="en-US"/>
          </a:p>
        </p:txBody>
      </p:sp>
      <p:sp>
        <p:nvSpPr>
          <p:cNvPr id="11" name="TechEd Tile"/>
          <p:cNvSpPr/>
          <p:nvPr userDrawn="1"/>
        </p:nvSpPr>
        <p:spPr bwMode="auto">
          <a:xfrm>
            <a:off x="1022072"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7" y="1742495"/>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1"/>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7" y="1630806"/>
            <a:ext cx="1015999"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8"/>
            <a:ext cx="6610546" cy="1523495"/>
          </a:xfrm>
        </p:spPr>
        <p:txBody>
          <a:bodyPr anchor="ctr" anchorCtr="0">
            <a:noAutofit/>
          </a:bodyPr>
          <a:lstStyle>
            <a:lvl1pPr algn="l" defTabSz="914287"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8" y="6010276"/>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7" name="Blue Tile"/>
          <p:cNvGrpSpPr/>
          <p:nvPr userDrawn="1"/>
        </p:nvGrpSpPr>
        <p:grpSpPr>
          <a:xfrm>
            <a:off x="1015857" y="3189727"/>
            <a:ext cx="2827252" cy="2827252"/>
            <a:chOff x="1071620" y="3044261"/>
            <a:chExt cx="1325880" cy="1325880"/>
          </a:xfrm>
        </p:grpSpPr>
        <p:sp>
          <p:nvSpPr>
            <p:cNvPr id="18" name="Rectangle 17"/>
            <p:cNvSpPr/>
            <p:nvPr/>
          </p:nvSpPr>
          <p:spPr bwMode="auto">
            <a:xfrm>
              <a:off x="1071620" y="3044261"/>
              <a:ext cx="1325880" cy="1325880"/>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Freeform 13"/>
            <p:cNvSpPr>
              <a:spLocks noEditPoints="1"/>
            </p:cNvSpPr>
            <p:nvPr/>
          </p:nvSpPr>
          <p:spPr bwMode="auto">
            <a:xfrm>
              <a:off x="1316254" y="3284926"/>
              <a:ext cx="836612" cy="841375"/>
            </a:xfrm>
            <a:custGeom>
              <a:avLst/>
              <a:gdLst>
                <a:gd name="T0" fmla="*/ 183 w 223"/>
                <a:gd name="T1" fmla="*/ 108 h 224"/>
                <a:gd name="T2" fmla="*/ 154 w 223"/>
                <a:gd name="T3" fmla="*/ 120 h 224"/>
                <a:gd name="T4" fmla="*/ 135 w 223"/>
                <a:gd name="T5" fmla="*/ 101 h 224"/>
                <a:gd name="T6" fmla="*/ 154 w 223"/>
                <a:gd name="T7" fmla="*/ 59 h 224"/>
                <a:gd name="T8" fmla="*/ 96 w 223"/>
                <a:gd name="T9" fmla="*/ 0 h 224"/>
                <a:gd name="T10" fmla="*/ 37 w 223"/>
                <a:gd name="T11" fmla="*/ 59 h 224"/>
                <a:gd name="T12" fmla="*/ 64 w 223"/>
                <a:gd name="T13" fmla="*/ 107 h 224"/>
                <a:gd name="T14" fmla="*/ 52 w 223"/>
                <a:gd name="T15" fmla="*/ 145 h 224"/>
                <a:gd name="T16" fmla="*/ 41 w 223"/>
                <a:gd name="T17" fmla="*/ 143 h 224"/>
                <a:gd name="T18" fmla="*/ 0 w 223"/>
                <a:gd name="T19" fmla="*/ 183 h 224"/>
                <a:gd name="T20" fmla="*/ 41 w 223"/>
                <a:gd name="T21" fmla="*/ 224 h 224"/>
                <a:gd name="T22" fmla="*/ 81 w 223"/>
                <a:gd name="T23" fmla="*/ 183 h 224"/>
                <a:gd name="T24" fmla="*/ 60 w 223"/>
                <a:gd name="T25" fmla="*/ 148 h 224"/>
                <a:gd name="T26" fmla="*/ 71 w 223"/>
                <a:gd name="T27" fmla="*/ 111 h 224"/>
                <a:gd name="T28" fmla="*/ 96 w 223"/>
                <a:gd name="T29" fmla="*/ 117 h 224"/>
                <a:gd name="T30" fmla="*/ 129 w 223"/>
                <a:gd name="T31" fmla="*/ 106 h 224"/>
                <a:gd name="T32" fmla="*/ 149 w 223"/>
                <a:gd name="T33" fmla="*/ 126 h 224"/>
                <a:gd name="T34" fmla="*/ 143 w 223"/>
                <a:gd name="T35" fmla="*/ 148 h 224"/>
                <a:gd name="T36" fmla="*/ 183 w 223"/>
                <a:gd name="T37" fmla="*/ 189 h 224"/>
                <a:gd name="T38" fmla="*/ 223 w 223"/>
                <a:gd name="T39" fmla="*/ 148 h 224"/>
                <a:gd name="T40" fmla="*/ 183 w 223"/>
                <a:gd name="T41" fmla="*/ 108 h 224"/>
                <a:gd name="T42" fmla="*/ 73 w 223"/>
                <a:gd name="T43" fmla="*/ 183 h 224"/>
                <a:gd name="T44" fmla="*/ 41 w 223"/>
                <a:gd name="T45" fmla="*/ 216 h 224"/>
                <a:gd name="T46" fmla="*/ 8 w 223"/>
                <a:gd name="T47" fmla="*/ 183 h 224"/>
                <a:gd name="T48" fmla="*/ 41 w 223"/>
                <a:gd name="T49" fmla="*/ 151 h 224"/>
                <a:gd name="T50" fmla="*/ 73 w 223"/>
                <a:gd name="T51" fmla="*/ 183 h 224"/>
                <a:gd name="T52" fmla="*/ 45 w 223"/>
                <a:gd name="T53" fmla="*/ 59 h 224"/>
                <a:gd name="T54" fmla="*/ 96 w 223"/>
                <a:gd name="T55" fmla="*/ 8 h 224"/>
                <a:gd name="T56" fmla="*/ 146 w 223"/>
                <a:gd name="T57" fmla="*/ 59 h 224"/>
                <a:gd name="T58" fmla="*/ 96 w 223"/>
                <a:gd name="T59" fmla="*/ 109 h 224"/>
                <a:gd name="T60" fmla="*/ 45 w 223"/>
                <a:gd name="T61" fmla="*/ 59 h 224"/>
                <a:gd name="T62" fmla="*/ 183 w 223"/>
                <a:gd name="T63" fmla="*/ 181 h 224"/>
                <a:gd name="T64" fmla="*/ 151 w 223"/>
                <a:gd name="T65" fmla="*/ 148 h 224"/>
                <a:gd name="T66" fmla="*/ 183 w 223"/>
                <a:gd name="T67" fmla="*/ 116 h 224"/>
                <a:gd name="T68" fmla="*/ 215 w 223"/>
                <a:gd name="T69" fmla="*/ 148 h 224"/>
                <a:gd name="T70" fmla="*/ 183 w 223"/>
                <a:gd name="T71" fmla="*/ 1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4241828"/>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Vide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p:nvSpPr>
        <p:spPr bwMode="auto">
          <a:xfrm>
            <a:off x="4010027" y="3187137"/>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6" name="Arrow Bar"/>
          <p:cNvSpPr/>
          <p:nvPr/>
        </p:nvSpPr>
        <p:spPr bwMode="auto">
          <a:xfrm>
            <a:off x="4010025" y="1514475"/>
            <a:ext cx="7162800" cy="1499616"/>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3" y="1586587"/>
            <a:ext cx="5549740" cy="1378644"/>
          </a:xfrm>
        </p:spPr>
        <p:txBody>
          <a:bodyPr anchor="ctr" anchorCtr="0">
            <a:noAutofit/>
            <a:scene3d>
              <a:camera prst="orthographicFront"/>
              <a:lightRig rig="flat" dir="t"/>
            </a:scene3d>
            <a:sp3d>
              <a:contourClr>
                <a:schemeClr val="tx2"/>
              </a:contourClr>
            </a:sp3d>
          </a:bodyPr>
          <a:lstStyle>
            <a:lvl1pPr marL="0" indent="0" algn="l" defTabSz="914325" rtl="0" eaLnBrk="1" latinLnBrk="0" hangingPunct="1">
              <a:lnSpc>
                <a:spcPct val="90000"/>
              </a:lnSpc>
              <a:spcBef>
                <a:spcPct val="0"/>
              </a:spcBef>
              <a:buFont typeface="Arial" pitchFamily="34" charset="0"/>
              <a:buNone/>
              <a:defRPr lang="en-US" sz="55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Video</a:t>
            </a:r>
          </a:p>
        </p:txBody>
      </p:sp>
      <p:sp useBgFill="1">
        <p:nvSpPr>
          <p:cNvPr id="9" name="Left Mask"/>
          <p:cNvSpPr/>
          <p:nvPr/>
        </p:nvSpPr>
        <p:spPr bwMode="auto">
          <a:xfrm>
            <a:off x="0"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1"/>
            <a:ext cx="6610546" cy="461665"/>
          </a:xfrm>
        </p:spPr>
        <p:txBody>
          <a:bodyPr>
            <a:noAutofit/>
          </a:bodyPr>
          <a:lstStyle>
            <a:lvl1pPr marL="0" indent="0" algn="l" defTabSz="914325"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p:nvSpPr>
        <p:spPr bwMode="auto">
          <a:xfrm rot="5400000">
            <a:off x="9948224" y="1873056"/>
            <a:ext cx="841375" cy="841376"/>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36" tIns="45719" rIns="91436" bIns="45719" numCol="1" anchor="t" anchorCtr="0" compatLnSpc="1">
            <a:prstTxWarp prst="textNoShape">
              <a:avLst/>
            </a:prstTxWarp>
          </a:bodyPr>
          <a:lstStyle/>
          <a:p>
            <a:pPr defTabSz="914325"/>
            <a:endParaRPr lang="en-US">
              <a:solidFill>
                <a:srgbClr val="FFFFFF"/>
              </a:solidFill>
            </a:endParaRPr>
          </a:p>
        </p:txBody>
      </p:sp>
      <p:sp>
        <p:nvSpPr>
          <p:cNvPr id="11" name="TechEd Tile"/>
          <p:cNvSpPr/>
          <p:nvPr/>
        </p:nvSpPr>
        <p:spPr bwMode="auto">
          <a:xfrm>
            <a:off x="1022072"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p:nvPicPr>
        <p:blipFill rotWithShape="1">
          <a:blip r:embed="rId3">
            <a:extLst>
              <a:ext uri="{28A0092B-C50C-407E-A947-70E740481C1C}">
                <a14:useLocalDpi xmlns:a14="http://schemas.microsoft.com/office/drawing/2010/main" val="0"/>
              </a:ext>
            </a:extLst>
          </a:blip>
          <a:srcRect r="8530"/>
          <a:stretch/>
        </p:blipFill>
        <p:spPr bwMode="auto">
          <a:xfrm>
            <a:off x="1401317" y="1742494"/>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p:nvSpPr>
        <p:spPr bwMode="auto">
          <a:xfrm>
            <a:off x="0" y="1"/>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p:nvSpPr>
        <p:spPr bwMode="auto">
          <a:xfrm>
            <a:off x="11172826" y="1630804"/>
            <a:ext cx="1015999"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7"/>
            <a:ext cx="6610546" cy="1523495"/>
          </a:xfrm>
        </p:spPr>
        <p:txBody>
          <a:bodyPr anchor="ctr" anchorCtr="0">
            <a:noAutofit/>
          </a:bodyPr>
          <a:lstStyle>
            <a:lvl1pPr algn="l" defTabSz="914325" rtl="0" eaLnBrk="1" latinLnBrk="0" hangingPunct="1">
              <a:lnSpc>
                <a:spcPct val="90000"/>
              </a:lnSpc>
              <a:spcBef>
                <a:spcPct val="0"/>
              </a:spcBef>
              <a:buNone/>
              <a:defRPr lang="en-US" sz="4000" b="1" kern="1200" cap="none" spc="-100" baseline="0" dirty="0">
                <a:ln w="3175">
                  <a:noFill/>
                </a:ln>
                <a:solidFill>
                  <a:schemeClr val="accent5">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p:nvSpPr>
        <p:spPr bwMode="auto">
          <a:xfrm>
            <a:off x="4010027" y="6010276"/>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grpSp>
        <p:nvGrpSpPr>
          <p:cNvPr id="19" name="Green Tile"/>
          <p:cNvGrpSpPr/>
          <p:nvPr/>
        </p:nvGrpSpPr>
        <p:grpSpPr>
          <a:xfrm>
            <a:off x="1015857" y="3187137"/>
            <a:ext cx="2827252" cy="2827252"/>
            <a:chOff x="-2619354" y="-790581"/>
            <a:chExt cx="2827252" cy="2827252"/>
          </a:xfrm>
        </p:grpSpPr>
        <p:sp>
          <p:nvSpPr>
            <p:cNvPr id="20" name="Rectangle 19"/>
            <p:cNvSpPr/>
            <p:nvPr/>
          </p:nvSpPr>
          <p:spPr bwMode="auto">
            <a:xfrm>
              <a:off x="-2619354" y="-790581"/>
              <a:ext cx="2827252" cy="282725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21" name="Play Icon"/>
            <p:cNvSpPr>
              <a:spLocks noEditPoints="1"/>
            </p:cNvSpPr>
            <p:nvPr/>
          </p:nvSpPr>
          <p:spPr bwMode="auto">
            <a:xfrm>
              <a:off x="-2097903" y="-269875"/>
              <a:ext cx="1784350" cy="1784350"/>
            </a:xfrm>
            <a:custGeom>
              <a:avLst/>
              <a:gdLst>
                <a:gd name="T0" fmla="*/ 168 w 224"/>
                <a:gd name="T1" fmla="*/ 112 h 224"/>
                <a:gd name="T2" fmla="*/ 86 w 224"/>
                <a:gd name="T3" fmla="*/ 173 h 224"/>
                <a:gd name="T4" fmla="*/ 86 w 224"/>
                <a:gd name="T5" fmla="*/ 50 h 224"/>
                <a:gd name="T6" fmla="*/ 168 w 224"/>
                <a:gd name="T7" fmla="*/ 112 h 224"/>
                <a:gd name="T8" fmla="*/ 168 w 224"/>
                <a:gd name="T9" fmla="*/ 112 h 224"/>
                <a:gd name="T10" fmla="*/ 112 w 224"/>
                <a:gd name="T11" fmla="*/ 0 h 224"/>
                <a:gd name="T12" fmla="*/ 224 w 224"/>
                <a:gd name="T13" fmla="*/ 112 h 224"/>
                <a:gd name="T14" fmla="*/ 112 w 224"/>
                <a:gd name="T15" fmla="*/ 224 h 224"/>
                <a:gd name="T16" fmla="*/ 0 w 224"/>
                <a:gd name="T17" fmla="*/ 112 h 224"/>
                <a:gd name="T18" fmla="*/ 112 w 224"/>
                <a:gd name="T19" fmla="*/ 0 h 224"/>
                <a:gd name="T20" fmla="*/ 112 w 224"/>
                <a:gd name="T21" fmla="*/ 216 h 224"/>
                <a:gd name="T22" fmla="*/ 216 w 224"/>
                <a:gd name="T23" fmla="*/ 112 h 224"/>
                <a:gd name="T24" fmla="*/ 112 w 224"/>
                <a:gd name="T25" fmla="*/ 8 h 224"/>
                <a:gd name="T26" fmla="*/ 8 w 224"/>
                <a:gd name="T27" fmla="*/ 112 h 224"/>
                <a:gd name="T28" fmla="*/ 112 w 224"/>
                <a:gd name="T29" fmla="*/ 21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224">
                  <a:moveTo>
                    <a:pt x="168" y="112"/>
                  </a:moveTo>
                  <a:cubicBezTo>
                    <a:pt x="86" y="173"/>
                    <a:pt x="86" y="173"/>
                    <a:pt x="86" y="173"/>
                  </a:cubicBezTo>
                  <a:cubicBezTo>
                    <a:pt x="86" y="50"/>
                    <a:pt x="86" y="50"/>
                    <a:pt x="86" y="50"/>
                  </a:cubicBezTo>
                  <a:cubicBezTo>
                    <a:pt x="168" y="112"/>
                    <a:pt x="168" y="112"/>
                    <a:pt x="168" y="112"/>
                  </a:cubicBezTo>
                  <a:cubicBezTo>
                    <a:pt x="168" y="112"/>
                    <a:pt x="168" y="112"/>
                    <a:pt x="168" y="112"/>
                  </a:cubicBezTo>
                  <a:close/>
                  <a:moveTo>
                    <a:pt x="112" y="0"/>
                  </a:moveTo>
                  <a:cubicBezTo>
                    <a:pt x="174" y="0"/>
                    <a:pt x="224" y="50"/>
                    <a:pt x="224" y="112"/>
                  </a:cubicBezTo>
                  <a:cubicBezTo>
                    <a:pt x="224" y="174"/>
                    <a:pt x="174" y="224"/>
                    <a:pt x="112" y="224"/>
                  </a:cubicBezTo>
                  <a:cubicBezTo>
                    <a:pt x="51" y="224"/>
                    <a:pt x="0" y="174"/>
                    <a:pt x="0" y="112"/>
                  </a:cubicBezTo>
                  <a:cubicBezTo>
                    <a:pt x="0" y="50"/>
                    <a:pt x="51" y="0"/>
                    <a:pt x="112" y="0"/>
                  </a:cubicBezTo>
                  <a:moveTo>
                    <a:pt x="112" y="216"/>
                  </a:moveTo>
                  <a:cubicBezTo>
                    <a:pt x="170" y="216"/>
                    <a:pt x="216" y="169"/>
                    <a:pt x="216" y="112"/>
                  </a:cubicBezTo>
                  <a:cubicBezTo>
                    <a:pt x="216" y="54"/>
                    <a:pt x="170" y="8"/>
                    <a:pt x="112" y="8"/>
                  </a:cubicBezTo>
                  <a:cubicBezTo>
                    <a:pt x="55" y="8"/>
                    <a:pt x="8" y="54"/>
                    <a:pt x="8" y="112"/>
                  </a:cubicBezTo>
                  <a:cubicBezTo>
                    <a:pt x="8" y="169"/>
                    <a:pt x="55" y="216"/>
                    <a:pt x="112" y="2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25"/>
              <a:endParaRPr lang="en-US">
                <a:solidFill>
                  <a:srgbClr val="FFFFFF"/>
                </a:solidFill>
              </a:endParaRPr>
            </a:p>
          </p:txBody>
        </p:sp>
      </p:grpSp>
    </p:spTree>
    <p:extLst>
      <p:ext uri="{BB962C8B-B14F-4D97-AF65-F5344CB8AC3E}">
        <p14:creationId xmlns:p14="http://schemas.microsoft.com/office/powerpoint/2010/main" val="368245914"/>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Partn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p:nvSpPr>
        <p:spPr bwMode="auto">
          <a:xfrm>
            <a:off x="4010027" y="3187137"/>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6" name="Arrow Bar"/>
          <p:cNvSpPr/>
          <p:nvPr/>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3" y="1586587"/>
            <a:ext cx="5549740" cy="1378644"/>
          </a:xfrm>
        </p:spPr>
        <p:txBody>
          <a:bodyPr anchor="ctr" anchorCtr="0">
            <a:noAutofit/>
            <a:scene3d>
              <a:camera prst="orthographicFront"/>
              <a:lightRig rig="flat" dir="t"/>
            </a:scene3d>
            <a:sp3d>
              <a:contourClr>
                <a:schemeClr val="tx2"/>
              </a:contourClr>
            </a:sp3d>
          </a:bodyPr>
          <a:lstStyle>
            <a:lvl1pPr marL="0" indent="0" algn="l" defTabSz="914325" rtl="0" eaLnBrk="1" latinLnBrk="0" hangingPunct="1">
              <a:lnSpc>
                <a:spcPct val="90000"/>
              </a:lnSpc>
              <a:spcBef>
                <a:spcPct val="0"/>
              </a:spcBef>
              <a:buFont typeface="Arial" pitchFamily="34" charset="0"/>
              <a:buNone/>
              <a:defRPr lang="en-US" sz="55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Partner</a:t>
            </a:r>
          </a:p>
        </p:txBody>
      </p:sp>
      <p:sp useBgFill="1">
        <p:nvSpPr>
          <p:cNvPr id="9" name="Left Mask"/>
          <p:cNvSpPr/>
          <p:nvPr/>
        </p:nvSpPr>
        <p:spPr bwMode="auto">
          <a:xfrm>
            <a:off x="0"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1"/>
            <a:ext cx="6610546" cy="461665"/>
          </a:xfrm>
        </p:spPr>
        <p:txBody>
          <a:bodyPr>
            <a:noAutofit/>
          </a:bodyPr>
          <a:lstStyle>
            <a:lvl1pPr marL="0" indent="0" algn="l" defTabSz="914325"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p:nvSpPr>
        <p:spPr bwMode="auto">
          <a:xfrm rot="5400000">
            <a:off x="9948224" y="1873056"/>
            <a:ext cx="841375" cy="841376"/>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36" tIns="45719" rIns="91436" bIns="45719" numCol="1" anchor="t" anchorCtr="0" compatLnSpc="1">
            <a:prstTxWarp prst="textNoShape">
              <a:avLst/>
            </a:prstTxWarp>
          </a:bodyPr>
          <a:lstStyle/>
          <a:p>
            <a:pPr defTabSz="914325"/>
            <a:endParaRPr lang="en-US">
              <a:solidFill>
                <a:srgbClr val="FFFFFF"/>
              </a:solidFill>
            </a:endParaRPr>
          </a:p>
        </p:txBody>
      </p:sp>
      <p:sp>
        <p:nvSpPr>
          <p:cNvPr id="11" name="TechEd Tile"/>
          <p:cNvSpPr/>
          <p:nvPr/>
        </p:nvSpPr>
        <p:spPr bwMode="auto">
          <a:xfrm>
            <a:off x="1022072"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p:nvPicPr>
        <p:blipFill rotWithShape="1">
          <a:blip r:embed="rId3">
            <a:extLst>
              <a:ext uri="{28A0092B-C50C-407E-A947-70E740481C1C}">
                <a14:useLocalDpi xmlns:a14="http://schemas.microsoft.com/office/drawing/2010/main" val="0"/>
              </a:ext>
            </a:extLst>
          </a:blip>
          <a:srcRect r="8530"/>
          <a:stretch/>
        </p:blipFill>
        <p:spPr bwMode="auto">
          <a:xfrm>
            <a:off x="1401317" y="1742494"/>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p:nvSpPr>
        <p:spPr bwMode="auto">
          <a:xfrm>
            <a:off x="0" y="1"/>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p:nvSpPr>
        <p:spPr bwMode="auto">
          <a:xfrm>
            <a:off x="11172826" y="1630804"/>
            <a:ext cx="1015999"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7"/>
            <a:ext cx="6610546" cy="1523495"/>
          </a:xfrm>
        </p:spPr>
        <p:txBody>
          <a:bodyPr anchor="ctr" anchorCtr="0">
            <a:noAutofit/>
          </a:bodyPr>
          <a:lstStyle>
            <a:lvl1pPr algn="l" defTabSz="914325"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p:nvSpPr>
        <p:spPr bwMode="auto">
          <a:xfrm>
            <a:off x="4010027" y="6010276"/>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grpSp>
        <p:nvGrpSpPr>
          <p:cNvPr id="17" name="Blue Tile"/>
          <p:cNvGrpSpPr/>
          <p:nvPr/>
        </p:nvGrpSpPr>
        <p:grpSpPr>
          <a:xfrm>
            <a:off x="1015857" y="3189727"/>
            <a:ext cx="2827252" cy="2827252"/>
            <a:chOff x="1071620" y="3044261"/>
            <a:chExt cx="1325880" cy="1325880"/>
          </a:xfrm>
        </p:grpSpPr>
        <p:sp>
          <p:nvSpPr>
            <p:cNvPr id="18" name="Rectangle 17"/>
            <p:cNvSpPr/>
            <p:nvPr/>
          </p:nvSpPr>
          <p:spPr bwMode="auto">
            <a:xfrm>
              <a:off x="1071620" y="3044261"/>
              <a:ext cx="1325880" cy="1325880"/>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22" name="Freeform 13"/>
            <p:cNvSpPr>
              <a:spLocks noEditPoints="1"/>
            </p:cNvSpPr>
            <p:nvPr/>
          </p:nvSpPr>
          <p:spPr bwMode="auto">
            <a:xfrm>
              <a:off x="1316254" y="3284926"/>
              <a:ext cx="836612" cy="841375"/>
            </a:xfrm>
            <a:custGeom>
              <a:avLst/>
              <a:gdLst>
                <a:gd name="T0" fmla="*/ 183 w 223"/>
                <a:gd name="T1" fmla="*/ 108 h 224"/>
                <a:gd name="T2" fmla="*/ 154 w 223"/>
                <a:gd name="T3" fmla="*/ 120 h 224"/>
                <a:gd name="T4" fmla="*/ 135 w 223"/>
                <a:gd name="T5" fmla="*/ 101 h 224"/>
                <a:gd name="T6" fmla="*/ 154 w 223"/>
                <a:gd name="T7" fmla="*/ 59 h 224"/>
                <a:gd name="T8" fmla="*/ 96 w 223"/>
                <a:gd name="T9" fmla="*/ 0 h 224"/>
                <a:gd name="T10" fmla="*/ 37 w 223"/>
                <a:gd name="T11" fmla="*/ 59 h 224"/>
                <a:gd name="T12" fmla="*/ 64 w 223"/>
                <a:gd name="T13" fmla="*/ 107 h 224"/>
                <a:gd name="T14" fmla="*/ 52 w 223"/>
                <a:gd name="T15" fmla="*/ 145 h 224"/>
                <a:gd name="T16" fmla="*/ 41 w 223"/>
                <a:gd name="T17" fmla="*/ 143 h 224"/>
                <a:gd name="T18" fmla="*/ 0 w 223"/>
                <a:gd name="T19" fmla="*/ 183 h 224"/>
                <a:gd name="T20" fmla="*/ 41 w 223"/>
                <a:gd name="T21" fmla="*/ 224 h 224"/>
                <a:gd name="T22" fmla="*/ 81 w 223"/>
                <a:gd name="T23" fmla="*/ 183 h 224"/>
                <a:gd name="T24" fmla="*/ 60 w 223"/>
                <a:gd name="T25" fmla="*/ 148 h 224"/>
                <a:gd name="T26" fmla="*/ 71 w 223"/>
                <a:gd name="T27" fmla="*/ 111 h 224"/>
                <a:gd name="T28" fmla="*/ 96 w 223"/>
                <a:gd name="T29" fmla="*/ 117 h 224"/>
                <a:gd name="T30" fmla="*/ 129 w 223"/>
                <a:gd name="T31" fmla="*/ 106 h 224"/>
                <a:gd name="T32" fmla="*/ 149 w 223"/>
                <a:gd name="T33" fmla="*/ 126 h 224"/>
                <a:gd name="T34" fmla="*/ 143 w 223"/>
                <a:gd name="T35" fmla="*/ 148 h 224"/>
                <a:gd name="T36" fmla="*/ 183 w 223"/>
                <a:gd name="T37" fmla="*/ 189 h 224"/>
                <a:gd name="T38" fmla="*/ 223 w 223"/>
                <a:gd name="T39" fmla="*/ 148 h 224"/>
                <a:gd name="T40" fmla="*/ 183 w 223"/>
                <a:gd name="T41" fmla="*/ 108 h 224"/>
                <a:gd name="T42" fmla="*/ 73 w 223"/>
                <a:gd name="T43" fmla="*/ 183 h 224"/>
                <a:gd name="T44" fmla="*/ 41 w 223"/>
                <a:gd name="T45" fmla="*/ 216 h 224"/>
                <a:gd name="T46" fmla="*/ 8 w 223"/>
                <a:gd name="T47" fmla="*/ 183 h 224"/>
                <a:gd name="T48" fmla="*/ 41 w 223"/>
                <a:gd name="T49" fmla="*/ 151 h 224"/>
                <a:gd name="T50" fmla="*/ 73 w 223"/>
                <a:gd name="T51" fmla="*/ 183 h 224"/>
                <a:gd name="T52" fmla="*/ 45 w 223"/>
                <a:gd name="T53" fmla="*/ 59 h 224"/>
                <a:gd name="T54" fmla="*/ 96 w 223"/>
                <a:gd name="T55" fmla="*/ 8 h 224"/>
                <a:gd name="T56" fmla="*/ 146 w 223"/>
                <a:gd name="T57" fmla="*/ 59 h 224"/>
                <a:gd name="T58" fmla="*/ 96 w 223"/>
                <a:gd name="T59" fmla="*/ 109 h 224"/>
                <a:gd name="T60" fmla="*/ 45 w 223"/>
                <a:gd name="T61" fmla="*/ 59 h 224"/>
                <a:gd name="T62" fmla="*/ 183 w 223"/>
                <a:gd name="T63" fmla="*/ 181 h 224"/>
                <a:gd name="T64" fmla="*/ 151 w 223"/>
                <a:gd name="T65" fmla="*/ 148 h 224"/>
                <a:gd name="T66" fmla="*/ 183 w 223"/>
                <a:gd name="T67" fmla="*/ 116 h 224"/>
                <a:gd name="T68" fmla="*/ 215 w 223"/>
                <a:gd name="T69" fmla="*/ 148 h 224"/>
                <a:gd name="T70" fmla="*/ 183 w 223"/>
                <a:gd name="T71" fmla="*/ 1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25"/>
              <a:endParaRPr lang="en-US">
                <a:solidFill>
                  <a:srgbClr val="FFFFFF"/>
                </a:solidFill>
              </a:endParaRPr>
            </a:p>
          </p:txBody>
        </p:sp>
      </p:grpSp>
    </p:spTree>
    <p:extLst>
      <p:ext uri="{BB962C8B-B14F-4D97-AF65-F5344CB8AC3E}">
        <p14:creationId xmlns:p14="http://schemas.microsoft.com/office/powerpoint/2010/main" val="3340301715"/>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ustom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p:nvSpPr>
        <p:spPr bwMode="auto">
          <a:xfrm>
            <a:off x="4010027" y="3187137"/>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6" name="Arrow Bar"/>
          <p:cNvSpPr/>
          <p:nvPr/>
        </p:nvSpPr>
        <p:spPr bwMode="auto">
          <a:xfrm>
            <a:off x="4010025" y="1514475"/>
            <a:ext cx="7162800" cy="1499616"/>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3" y="1586587"/>
            <a:ext cx="5549740" cy="1378644"/>
          </a:xfrm>
        </p:spPr>
        <p:txBody>
          <a:bodyPr anchor="ctr" anchorCtr="0">
            <a:noAutofit/>
            <a:scene3d>
              <a:camera prst="orthographicFront"/>
              <a:lightRig rig="flat" dir="t"/>
            </a:scene3d>
            <a:sp3d>
              <a:contourClr>
                <a:schemeClr val="tx2"/>
              </a:contourClr>
            </a:sp3d>
          </a:bodyPr>
          <a:lstStyle>
            <a:lvl1pPr marL="0" indent="0" algn="l" defTabSz="914325" rtl="0" eaLnBrk="1" latinLnBrk="0" hangingPunct="1">
              <a:lnSpc>
                <a:spcPct val="90000"/>
              </a:lnSpc>
              <a:spcBef>
                <a:spcPct val="0"/>
              </a:spcBef>
              <a:buFont typeface="Arial" pitchFamily="34" charset="0"/>
              <a:buNone/>
              <a:defRPr lang="en-US" sz="55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Customer</a:t>
            </a:r>
          </a:p>
        </p:txBody>
      </p:sp>
      <p:sp useBgFill="1">
        <p:nvSpPr>
          <p:cNvPr id="9" name="Left Mask"/>
          <p:cNvSpPr/>
          <p:nvPr/>
        </p:nvSpPr>
        <p:spPr bwMode="auto">
          <a:xfrm>
            <a:off x="0"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1"/>
            <a:ext cx="6610546" cy="461665"/>
          </a:xfrm>
        </p:spPr>
        <p:txBody>
          <a:bodyPr>
            <a:noAutofit/>
          </a:bodyPr>
          <a:lstStyle>
            <a:lvl1pPr marL="0" indent="0" algn="l" defTabSz="914325"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p:nvSpPr>
        <p:spPr bwMode="auto">
          <a:xfrm rot="5400000">
            <a:off x="9948224" y="1873056"/>
            <a:ext cx="841375" cy="841376"/>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36" tIns="45719" rIns="91436" bIns="45719" numCol="1" anchor="t" anchorCtr="0" compatLnSpc="1">
            <a:prstTxWarp prst="textNoShape">
              <a:avLst/>
            </a:prstTxWarp>
          </a:bodyPr>
          <a:lstStyle/>
          <a:p>
            <a:pPr defTabSz="914325"/>
            <a:endParaRPr lang="en-US">
              <a:solidFill>
                <a:srgbClr val="FFFFFF"/>
              </a:solidFill>
            </a:endParaRPr>
          </a:p>
        </p:txBody>
      </p:sp>
      <p:sp>
        <p:nvSpPr>
          <p:cNvPr id="11" name="TechEd Tile"/>
          <p:cNvSpPr/>
          <p:nvPr/>
        </p:nvSpPr>
        <p:spPr bwMode="auto">
          <a:xfrm>
            <a:off x="1022072"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p:nvPicPr>
        <p:blipFill rotWithShape="1">
          <a:blip r:embed="rId3">
            <a:extLst>
              <a:ext uri="{28A0092B-C50C-407E-A947-70E740481C1C}">
                <a14:useLocalDpi xmlns:a14="http://schemas.microsoft.com/office/drawing/2010/main" val="0"/>
              </a:ext>
            </a:extLst>
          </a:blip>
          <a:srcRect r="8530"/>
          <a:stretch/>
        </p:blipFill>
        <p:spPr bwMode="auto">
          <a:xfrm>
            <a:off x="1401317" y="1742494"/>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p:nvSpPr>
        <p:spPr bwMode="auto">
          <a:xfrm>
            <a:off x="0" y="1"/>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p:nvSpPr>
        <p:spPr bwMode="auto">
          <a:xfrm>
            <a:off x="11172826" y="1630804"/>
            <a:ext cx="1015999"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7"/>
            <a:ext cx="6610546" cy="1523495"/>
          </a:xfrm>
        </p:spPr>
        <p:txBody>
          <a:bodyPr anchor="ctr" anchorCtr="0">
            <a:noAutofit/>
          </a:bodyPr>
          <a:lstStyle>
            <a:lvl1pPr algn="l" defTabSz="914325" rtl="0" eaLnBrk="1" latinLnBrk="0" hangingPunct="1">
              <a:lnSpc>
                <a:spcPct val="90000"/>
              </a:lnSpc>
              <a:spcBef>
                <a:spcPct val="0"/>
              </a:spcBef>
              <a:buNone/>
              <a:defRPr lang="en-US" sz="4000" b="1" kern="1200" cap="none" spc="-100" baseline="0" dirty="0">
                <a:ln w="3175">
                  <a:noFill/>
                </a:ln>
                <a:solidFill>
                  <a:schemeClr val="accent2">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p:nvSpPr>
        <p:spPr bwMode="auto">
          <a:xfrm>
            <a:off x="4010027" y="6010276"/>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grpSp>
        <p:nvGrpSpPr>
          <p:cNvPr id="19" name="Purple Tile"/>
          <p:cNvGrpSpPr/>
          <p:nvPr/>
        </p:nvGrpSpPr>
        <p:grpSpPr>
          <a:xfrm>
            <a:off x="1017614" y="3187137"/>
            <a:ext cx="2827252" cy="2827252"/>
            <a:chOff x="1022073" y="-1624298"/>
            <a:chExt cx="2827252" cy="2827252"/>
          </a:xfrm>
        </p:grpSpPr>
        <p:sp>
          <p:nvSpPr>
            <p:cNvPr id="20" name="Rectangle 19"/>
            <p:cNvSpPr/>
            <p:nvPr/>
          </p:nvSpPr>
          <p:spPr bwMode="auto">
            <a:xfrm>
              <a:off x="1022073" y="-1624298"/>
              <a:ext cx="2827252" cy="2827252"/>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21" name="Freeform 8"/>
            <p:cNvSpPr>
              <a:spLocks noEditPoints="1"/>
            </p:cNvSpPr>
            <p:nvPr/>
          </p:nvSpPr>
          <p:spPr bwMode="auto">
            <a:xfrm>
              <a:off x="1537798" y="-867430"/>
              <a:ext cx="1792288" cy="1501775"/>
            </a:xfrm>
            <a:custGeom>
              <a:avLst/>
              <a:gdLst>
                <a:gd name="T0" fmla="*/ 184 w 223"/>
                <a:gd name="T1" fmla="*/ 187 h 187"/>
                <a:gd name="T2" fmla="*/ 181 w 223"/>
                <a:gd name="T3" fmla="*/ 186 h 187"/>
                <a:gd name="T4" fmla="*/ 146 w 223"/>
                <a:gd name="T5" fmla="*/ 151 h 187"/>
                <a:gd name="T6" fmla="*/ 40 w 223"/>
                <a:gd name="T7" fmla="*/ 151 h 187"/>
                <a:gd name="T8" fmla="*/ 0 w 223"/>
                <a:gd name="T9" fmla="*/ 111 h 187"/>
                <a:gd name="T10" fmla="*/ 0 w 223"/>
                <a:gd name="T11" fmla="*/ 40 h 187"/>
                <a:gd name="T12" fmla="*/ 40 w 223"/>
                <a:gd name="T13" fmla="*/ 0 h 187"/>
                <a:gd name="T14" fmla="*/ 183 w 223"/>
                <a:gd name="T15" fmla="*/ 0 h 187"/>
                <a:gd name="T16" fmla="*/ 223 w 223"/>
                <a:gd name="T17" fmla="*/ 40 h 187"/>
                <a:gd name="T18" fmla="*/ 223 w 223"/>
                <a:gd name="T19" fmla="*/ 111 h 187"/>
                <a:gd name="T20" fmla="*/ 188 w 223"/>
                <a:gd name="T21" fmla="*/ 150 h 187"/>
                <a:gd name="T22" fmla="*/ 188 w 223"/>
                <a:gd name="T23" fmla="*/ 183 h 187"/>
                <a:gd name="T24" fmla="*/ 185 w 223"/>
                <a:gd name="T25" fmla="*/ 187 h 187"/>
                <a:gd name="T26" fmla="*/ 184 w 223"/>
                <a:gd name="T27" fmla="*/ 187 h 187"/>
                <a:gd name="T28" fmla="*/ 40 w 223"/>
                <a:gd name="T29" fmla="*/ 8 h 187"/>
                <a:gd name="T30" fmla="*/ 8 w 223"/>
                <a:gd name="T31" fmla="*/ 40 h 187"/>
                <a:gd name="T32" fmla="*/ 8 w 223"/>
                <a:gd name="T33" fmla="*/ 111 h 187"/>
                <a:gd name="T34" fmla="*/ 40 w 223"/>
                <a:gd name="T35" fmla="*/ 143 h 187"/>
                <a:gd name="T36" fmla="*/ 148 w 223"/>
                <a:gd name="T37" fmla="*/ 143 h 187"/>
                <a:gd name="T38" fmla="*/ 151 w 223"/>
                <a:gd name="T39" fmla="*/ 144 h 187"/>
                <a:gd name="T40" fmla="*/ 180 w 223"/>
                <a:gd name="T41" fmla="*/ 173 h 187"/>
                <a:gd name="T42" fmla="*/ 180 w 223"/>
                <a:gd name="T43" fmla="*/ 147 h 187"/>
                <a:gd name="T44" fmla="*/ 184 w 223"/>
                <a:gd name="T45" fmla="*/ 143 h 187"/>
                <a:gd name="T46" fmla="*/ 215 w 223"/>
                <a:gd name="T47" fmla="*/ 111 h 187"/>
                <a:gd name="T48" fmla="*/ 215 w 223"/>
                <a:gd name="T49" fmla="*/ 40 h 187"/>
                <a:gd name="T50" fmla="*/ 183 w 223"/>
                <a:gd name="T51" fmla="*/ 8 h 187"/>
                <a:gd name="T52" fmla="*/ 40 w 223"/>
                <a:gd name="T53" fmla="*/ 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3" h="187">
                  <a:moveTo>
                    <a:pt x="184" y="187"/>
                  </a:moveTo>
                  <a:cubicBezTo>
                    <a:pt x="183" y="187"/>
                    <a:pt x="182" y="187"/>
                    <a:pt x="181" y="186"/>
                  </a:cubicBezTo>
                  <a:cubicBezTo>
                    <a:pt x="146" y="151"/>
                    <a:pt x="146" y="151"/>
                    <a:pt x="146" y="151"/>
                  </a:cubicBezTo>
                  <a:cubicBezTo>
                    <a:pt x="40" y="151"/>
                    <a:pt x="40" y="151"/>
                    <a:pt x="40" y="151"/>
                  </a:cubicBezTo>
                  <a:cubicBezTo>
                    <a:pt x="18" y="151"/>
                    <a:pt x="0" y="133"/>
                    <a:pt x="0" y="111"/>
                  </a:cubicBezTo>
                  <a:cubicBezTo>
                    <a:pt x="0" y="40"/>
                    <a:pt x="0" y="40"/>
                    <a:pt x="0" y="40"/>
                  </a:cubicBezTo>
                  <a:cubicBezTo>
                    <a:pt x="0" y="18"/>
                    <a:pt x="18" y="0"/>
                    <a:pt x="40" y="0"/>
                  </a:cubicBezTo>
                  <a:cubicBezTo>
                    <a:pt x="183" y="0"/>
                    <a:pt x="183" y="0"/>
                    <a:pt x="183" y="0"/>
                  </a:cubicBezTo>
                  <a:cubicBezTo>
                    <a:pt x="205" y="0"/>
                    <a:pt x="223" y="18"/>
                    <a:pt x="223" y="40"/>
                  </a:cubicBezTo>
                  <a:cubicBezTo>
                    <a:pt x="223" y="111"/>
                    <a:pt x="223" y="111"/>
                    <a:pt x="223" y="111"/>
                  </a:cubicBezTo>
                  <a:cubicBezTo>
                    <a:pt x="223" y="132"/>
                    <a:pt x="208" y="148"/>
                    <a:pt x="188" y="150"/>
                  </a:cubicBezTo>
                  <a:cubicBezTo>
                    <a:pt x="188" y="183"/>
                    <a:pt x="188" y="183"/>
                    <a:pt x="188" y="183"/>
                  </a:cubicBezTo>
                  <a:cubicBezTo>
                    <a:pt x="188" y="185"/>
                    <a:pt x="187" y="186"/>
                    <a:pt x="185" y="187"/>
                  </a:cubicBezTo>
                  <a:cubicBezTo>
                    <a:pt x="185" y="187"/>
                    <a:pt x="184" y="187"/>
                    <a:pt x="184" y="187"/>
                  </a:cubicBezTo>
                  <a:moveTo>
                    <a:pt x="40" y="8"/>
                  </a:moveTo>
                  <a:cubicBezTo>
                    <a:pt x="22" y="8"/>
                    <a:pt x="8" y="23"/>
                    <a:pt x="8" y="40"/>
                  </a:cubicBezTo>
                  <a:cubicBezTo>
                    <a:pt x="8" y="111"/>
                    <a:pt x="8" y="111"/>
                    <a:pt x="8" y="111"/>
                  </a:cubicBezTo>
                  <a:cubicBezTo>
                    <a:pt x="8" y="128"/>
                    <a:pt x="22" y="143"/>
                    <a:pt x="40" y="143"/>
                  </a:cubicBezTo>
                  <a:cubicBezTo>
                    <a:pt x="148" y="143"/>
                    <a:pt x="148" y="143"/>
                    <a:pt x="148" y="143"/>
                  </a:cubicBezTo>
                  <a:cubicBezTo>
                    <a:pt x="149" y="143"/>
                    <a:pt x="150" y="143"/>
                    <a:pt x="151" y="144"/>
                  </a:cubicBezTo>
                  <a:cubicBezTo>
                    <a:pt x="180" y="173"/>
                    <a:pt x="180" y="173"/>
                    <a:pt x="180" y="173"/>
                  </a:cubicBezTo>
                  <a:cubicBezTo>
                    <a:pt x="180" y="147"/>
                    <a:pt x="180" y="147"/>
                    <a:pt x="180" y="147"/>
                  </a:cubicBezTo>
                  <a:cubicBezTo>
                    <a:pt x="180" y="144"/>
                    <a:pt x="182" y="143"/>
                    <a:pt x="184" y="143"/>
                  </a:cubicBezTo>
                  <a:cubicBezTo>
                    <a:pt x="201" y="143"/>
                    <a:pt x="215" y="129"/>
                    <a:pt x="215" y="111"/>
                  </a:cubicBezTo>
                  <a:cubicBezTo>
                    <a:pt x="215" y="40"/>
                    <a:pt x="215" y="40"/>
                    <a:pt x="215" y="40"/>
                  </a:cubicBezTo>
                  <a:cubicBezTo>
                    <a:pt x="215" y="23"/>
                    <a:pt x="200" y="8"/>
                    <a:pt x="183" y="8"/>
                  </a:cubicBezTo>
                  <a:lnTo>
                    <a:pt x="4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25"/>
              <a:endParaRPr lang="en-US">
                <a:solidFill>
                  <a:srgbClr val="FFFFFF"/>
                </a:solidFill>
              </a:endParaRPr>
            </a:p>
          </p:txBody>
        </p:sp>
      </p:grpSp>
    </p:spTree>
    <p:extLst>
      <p:ext uri="{BB962C8B-B14F-4D97-AF65-F5344CB8AC3E}">
        <p14:creationId xmlns:p14="http://schemas.microsoft.com/office/powerpoint/2010/main" val="2973428420"/>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Announcement,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p:nvSpPr>
        <p:spPr bwMode="auto">
          <a:xfrm>
            <a:off x="4010027" y="3187137"/>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6" name="Arrow Bar"/>
          <p:cNvSpPr/>
          <p:nvPr/>
        </p:nvSpPr>
        <p:spPr bwMode="auto">
          <a:xfrm>
            <a:off x="4010025" y="1514475"/>
            <a:ext cx="7162800" cy="1499616"/>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3" y="1586587"/>
            <a:ext cx="5549740" cy="1378644"/>
          </a:xfrm>
        </p:spPr>
        <p:txBody>
          <a:bodyPr anchor="ctr" anchorCtr="0">
            <a:noAutofit/>
            <a:scene3d>
              <a:camera prst="orthographicFront"/>
              <a:lightRig rig="flat" dir="t"/>
            </a:scene3d>
            <a:sp3d>
              <a:contourClr>
                <a:schemeClr val="tx2"/>
              </a:contourClr>
            </a:sp3d>
          </a:bodyPr>
          <a:lstStyle>
            <a:lvl1pPr marL="0" indent="0" algn="l" defTabSz="914325" rtl="0" eaLnBrk="1" latinLnBrk="0" hangingPunct="1">
              <a:lnSpc>
                <a:spcPct val="90000"/>
              </a:lnSpc>
              <a:spcBef>
                <a:spcPct val="0"/>
              </a:spcBef>
              <a:buFont typeface="Arial" pitchFamily="34" charset="0"/>
              <a:buNone/>
              <a:defRPr lang="en-US" sz="55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Announcement</a:t>
            </a:r>
          </a:p>
        </p:txBody>
      </p:sp>
      <p:sp useBgFill="1">
        <p:nvSpPr>
          <p:cNvPr id="9" name="Left Mask"/>
          <p:cNvSpPr/>
          <p:nvPr/>
        </p:nvSpPr>
        <p:spPr bwMode="auto">
          <a:xfrm>
            <a:off x="0"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1"/>
            <a:ext cx="6610546" cy="461665"/>
          </a:xfrm>
        </p:spPr>
        <p:txBody>
          <a:bodyPr>
            <a:noAutofit/>
          </a:bodyPr>
          <a:lstStyle>
            <a:lvl1pPr marL="0" indent="0" algn="l" defTabSz="914325"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p:nvSpPr>
        <p:spPr bwMode="auto">
          <a:xfrm rot="5400000">
            <a:off x="9948224" y="1873056"/>
            <a:ext cx="841375" cy="841376"/>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36" tIns="45719" rIns="91436" bIns="45719" numCol="1" anchor="t" anchorCtr="0" compatLnSpc="1">
            <a:prstTxWarp prst="textNoShape">
              <a:avLst/>
            </a:prstTxWarp>
          </a:bodyPr>
          <a:lstStyle/>
          <a:p>
            <a:pPr defTabSz="914325"/>
            <a:endParaRPr lang="en-US">
              <a:solidFill>
                <a:srgbClr val="FFFFFF"/>
              </a:solidFill>
            </a:endParaRPr>
          </a:p>
        </p:txBody>
      </p:sp>
      <p:sp>
        <p:nvSpPr>
          <p:cNvPr id="11" name="TechEd Tile"/>
          <p:cNvSpPr/>
          <p:nvPr/>
        </p:nvSpPr>
        <p:spPr bwMode="auto">
          <a:xfrm>
            <a:off x="1022072"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p:nvPicPr>
        <p:blipFill rotWithShape="1">
          <a:blip r:embed="rId3">
            <a:extLst>
              <a:ext uri="{28A0092B-C50C-407E-A947-70E740481C1C}">
                <a14:useLocalDpi xmlns:a14="http://schemas.microsoft.com/office/drawing/2010/main" val="0"/>
              </a:ext>
            </a:extLst>
          </a:blip>
          <a:srcRect r="8530"/>
          <a:stretch/>
        </p:blipFill>
        <p:spPr bwMode="auto">
          <a:xfrm>
            <a:off x="1401317" y="1742494"/>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p:nvSpPr>
        <p:spPr bwMode="auto">
          <a:xfrm>
            <a:off x="0" y="1"/>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p:nvSpPr>
        <p:spPr bwMode="auto">
          <a:xfrm>
            <a:off x="11172826" y="1630804"/>
            <a:ext cx="1015999"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7"/>
            <a:ext cx="6610546" cy="1523495"/>
          </a:xfrm>
        </p:spPr>
        <p:txBody>
          <a:bodyPr anchor="ctr" anchorCtr="0">
            <a:noAutofit/>
          </a:bodyPr>
          <a:lstStyle>
            <a:lvl1pPr algn="l" defTabSz="914325" rtl="0" eaLnBrk="1" latinLnBrk="0" hangingPunct="1">
              <a:lnSpc>
                <a:spcPct val="90000"/>
              </a:lnSpc>
              <a:spcBef>
                <a:spcPct val="0"/>
              </a:spcBef>
              <a:buNone/>
              <a:defRPr lang="en-US" sz="4000" b="1" kern="1200" cap="none" spc="-100" baseline="0" dirty="0">
                <a:ln w="3175">
                  <a:noFill/>
                </a:ln>
                <a:solidFill>
                  <a:schemeClr val="accent3">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p:nvSpPr>
        <p:spPr bwMode="auto">
          <a:xfrm>
            <a:off x="4010027" y="6010276"/>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grpSp>
        <p:nvGrpSpPr>
          <p:cNvPr id="17" name="Orange Tile"/>
          <p:cNvGrpSpPr/>
          <p:nvPr/>
        </p:nvGrpSpPr>
        <p:grpSpPr>
          <a:xfrm>
            <a:off x="1015857" y="3187483"/>
            <a:ext cx="2827252" cy="2827252"/>
            <a:chOff x="1351800" y="-1084759"/>
            <a:chExt cx="2827252" cy="2827252"/>
          </a:xfrm>
        </p:grpSpPr>
        <p:sp>
          <p:nvSpPr>
            <p:cNvPr id="18" name="Rectangle 17"/>
            <p:cNvSpPr/>
            <p:nvPr/>
          </p:nvSpPr>
          <p:spPr bwMode="auto">
            <a:xfrm>
              <a:off x="1351800" y="-1084759"/>
              <a:ext cx="2827252" cy="2827252"/>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22" name="Freeform 21"/>
            <p:cNvSpPr>
              <a:spLocks noEditPoints="1"/>
            </p:cNvSpPr>
            <p:nvPr/>
          </p:nvSpPr>
          <p:spPr bwMode="auto">
            <a:xfrm>
              <a:off x="2005011" y="-436308"/>
              <a:ext cx="1522413" cy="1530350"/>
            </a:xfrm>
            <a:custGeom>
              <a:avLst/>
              <a:gdLst>
                <a:gd name="T0" fmla="*/ 6 w 187"/>
                <a:gd name="T1" fmla="*/ 188 h 188"/>
                <a:gd name="T2" fmla="*/ 129 w 187"/>
                <a:gd name="T3" fmla="*/ 64 h 188"/>
                <a:gd name="T4" fmla="*/ 180 w 187"/>
                <a:gd name="T5" fmla="*/ 115 h 188"/>
                <a:gd name="T6" fmla="*/ 185 w 187"/>
                <a:gd name="T7" fmla="*/ 116 h 188"/>
                <a:gd name="T8" fmla="*/ 187 w 187"/>
                <a:gd name="T9" fmla="*/ 112 h 188"/>
                <a:gd name="T10" fmla="*/ 187 w 187"/>
                <a:gd name="T11" fmla="*/ 4 h 188"/>
                <a:gd name="T12" fmla="*/ 183 w 187"/>
                <a:gd name="T13" fmla="*/ 0 h 188"/>
                <a:gd name="T14" fmla="*/ 75 w 187"/>
                <a:gd name="T15" fmla="*/ 0 h 188"/>
                <a:gd name="T16" fmla="*/ 71 w 187"/>
                <a:gd name="T17" fmla="*/ 3 h 188"/>
                <a:gd name="T18" fmla="*/ 71 w 187"/>
                <a:gd name="T19" fmla="*/ 4 h 188"/>
                <a:gd name="T20" fmla="*/ 72 w 187"/>
                <a:gd name="T21" fmla="*/ 7 h 188"/>
                <a:gd name="T22" fmla="*/ 123 w 187"/>
                <a:gd name="T23" fmla="*/ 58 h 188"/>
                <a:gd name="T24" fmla="*/ 0 w 187"/>
                <a:gd name="T25" fmla="*/ 182 h 188"/>
                <a:gd name="T26" fmla="*/ 6 w 187"/>
                <a:gd name="T27" fmla="*/ 188 h 188"/>
                <a:gd name="T28" fmla="*/ 179 w 187"/>
                <a:gd name="T29" fmla="*/ 8 h 188"/>
                <a:gd name="T30" fmla="*/ 179 w 187"/>
                <a:gd name="T31" fmla="*/ 103 h 188"/>
                <a:gd name="T32" fmla="*/ 85 w 187"/>
                <a:gd name="T33" fmla="*/ 8 h 188"/>
                <a:gd name="T34" fmla="*/ 179 w 187"/>
                <a:gd name="T35" fmla="*/ 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8">
                  <a:moveTo>
                    <a:pt x="6" y="188"/>
                  </a:moveTo>
                  <a:cubicBezTo>
                    <a:pt x="129" y="64"/>
                    <a:pt x="129" y="64"/>
                    <a:pt x="129" y="64"/>
                  </a:cubicBezTo>
                  <a:cubicBezTo>
                    <a:pt x="180" y="115"/>
                    <a:pt x="180" y="115"/>
                    <a:pt x="180" y="115"/>
                  </a:cubicBezTo>
                  <a:cubicBezTo>
                    <a:pt x="181" y="116"/>
                    <a:pt x="183" y="117"/>
                    <a:pt x="185" y="116"/>
                  </a:cubicBezTo>
                  <a:cubicBezTo>
                    <a:pt x="186" y="116"/>
                    <a:pt x="187" y="114"/>
                    <a:pt x="187" y="112"/>
                  </a:cubicBezTo>
                  <a:cubicBezTo>
                    <a:pt x="187" y="4"/>
                    <a:pt x="187" y="4"/>
                    <a:pt x="187" y="4"/>
                  </a:cubicBezTo>
                  <a:cubicBezTo>
                    <a:pt x="187" y="2"/>
                    <a:pt x="185" y="0"/>
                    <a:pt x="183" y="0"/>
                  </a:cubicBezTo>
                  <a:cubicBezTo>
                    <a:pt x="75" y="0"/>
                    <a:pt x="75" y="0"/>
                    <a:pt x="75" y="0"/>
                  </a:cubicBezTo>
                  <a:cubicBezTo>
                    <a:pt x="73" y="0"/>
                    <a:pt x="72" y="1"/>
                    <a:pt x="71" y="3"/>
                  </a:cubicBezTo>
                  <a:cubicBezTo>
                    <a:pt x="71" y="3"/>
                    <a:pt x="71" y="4"/>
                    <a:pt x="71" y="4"/>
                  </a:cubicBezTo>
                  <a:cubicBezTo>
                    <a:pt x="71" y="6"/>
                    <a:pt x="71" y="7"/>
                    <a:pt x="72" y="7"/>
                  </a:cubicBezTo>
                  <a:cubicBezTo>
                    <a:pt x="123" y="58"/>
                    <a:pt x="123" y="58"/>
                    <a:pt x="123" y="58"/>
                  </a:cubicBezTo>
                  <a:cubicBezTo>
                    <a:pt x="0" y="182"/>
                    <a:pt x="0" y="182"/>
                    <a:pt x="0" y="182"/>
                  </a:cubicBezTo>
                  <a:lnTo>
                    <a:pt x="6" y="188"/>
                  </a:lnTo>
                  <a:close/>
                  <a:moveTo>
                    <a:pt x="179" y="8"/>
                  </a:moveTo>
                  <a:cubicBezTo>
                    <a:pt x="179" y="103"/>
                    <a:pt x="179" y="103"/>
                    <a:pt x="179" y="103"/>
                  </a:cubicBezTo>
                  <a:cubicBezTo>
                    <a:pt x="85" y="8"/>
                    <a:pt x="85" y="8"/>
                    <a:pt x="85" y="8"/>
                  </a:cubicBezTo>
                  <a:lnTo>
                    <a:pt x="179"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325"/>
              <a:endParaRPr lang="en-US">
                <a:solidFill>
                  <a:srgbClr val="FFFFFF"/>
                </a:solidFill>
              </a:endParaRPr>
            </a:p>
          </p:txBody>
        </p:sp>
      </p:grpSp>
    </p:spTree>
    <p:extLst>
      <p:ext uri="{BB962C8B-B14F-4D97-AF65-F5344CB8AC3E}">
        <p14:creationId xmlns:p14="http://schemas.microsoft.com/office/powerpoint/2010/main" val="896689525"/>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p:nvSpPr>
        <p:spPr bwMode="auto">
          <a:xfrm>
            <a:off x="4010027" y="3187137"/>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6" name="Arrow Bar"/>
          <p:cNvSpPr/>
          <p:nvPr/>
        </p:nvSpPr>
        <p:spPr bwMode="auto">
          <a:xfrm>
            <a:off x="4010025" y="1514475"/>
            <a:ext cx="7162800" cy="1499616"/>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3" y="1586587"/>
            <a:ext cx="5549740" cy="1378644"/>
          </a:xfrm>
        </p:spPr>
        <p:txBody>
          <a:bodyPr anchor="ctr" anchorCtr="0">
            <a:noAutofit/>
            <a:scene3d>
              <a:camera prst="orthographicFront"/>
              <a:lightRig rig="flat" dir="t"/>
            </a:scene3d>
            <a:sp3d>
              <a:contourClr>
                <a:schemeClr val="tx2"/>
              </a:contourClr>
            </a:sp3d>
          </a:bodyPr>
          <a:lstStyle>
            <a:lvl1pPr marL="0" indent="0" algn="l" defTabSz="914325" rtl="0" eaLnBrk="1" latinLnBrk="0" hangingPunct="1">
              <a:lnSpc>
                <a:spcPct val="90000"/>
              </a:lnSpc>
              <a:spcBef>
                <a:spcPct val="0"/>
              </a:spcBef>
              <a:buFont typeface="Arial" pitchFamily="34" charset="0"/>
              <a:buNone/>
              <a:defRPr lang="en-US" sz="55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Title</a:t>
            </a:r>
          </a:p>
        </p:txBody>
      </p:sp>
      <p:sp useBgFill="1">
        <p:nvSpPr>
          <p:cNvPr id="9" name="Left Mask"/>
          <p:cNvSpPr/>
          <p:nvPr/>
        </p:nvSpPr>
        <p:spPr bwMode="auto">
          <a:xfrm>
            <a:off x="0"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1"/>
            <a:ext cx="6610546" cy="461665"/>
          </a:xfrm>
        </p:spPr>
        <p:txBody>
          <a:bodyPr>
            <a:noAutofit/>
          </a:bodyPr>
          <a:lstStyle>
            <a:lvl1pPr marL="0" indent="0" algn="l" defTabSz="914325"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p:nvSpPr>
        <p:spPr bwMode="auto">
          <a:xfrm rot="5400000">
            <a:off x="9948224" y="1873056"/>
            <a:ext cx="841375" cy="841376"/>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36" tIns="45719" rIns="91436" bIns="45719" numCol="1" anchor="t" anchorCtr="0" compatLnSpc="1">
            <a:prstTxWarp prst="textNoShape">
              <a:avLst/>
            </a:prstTxWarp>
          </a:bodyPr>
          <a:lstStyle/>
          <a:p>
            <a:pPr defTabSz="914325"/>
            <a:endParaRPr lang="en-US">
              <a:solidFill>
                <a:srgbClr val="FFFFFF"/>
              </a:solidFill>
            </a:endParaRPr>
          </a:p>
        </p:txBody>
      </p:sp>
      <p:sp>
        <p:nvSpPr>
          <p:cNvPr id="11" name="TechEd Tile"/>
          <p:cNvSpPr/>
          <p:nvPr/>
        </p:nvSpPr>
        <p:spPr bwMode="auto">
          <a:xfrm>
            <a:off x="1022072"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p:nvPicPr>
        <p:blipFill rotWithShape="1">
          <a:blip r:embed="rId3">
            <a:extLst>
              <a:ext uri="{28A0092B-C50C-407E-A947-70E740481C1C}">
                <a14:useLocalDpi xmlns:a14="http://schemas.microsoft.com/office/drawing/2010/main" val="0"/>
              </a:ext>
            </a:extLst>
          </a:blip>
          <a:srcRect r="8530"/>
          <a:stretch/>
        </p:blipFill>
        <p:spPr bwMode="auto">
          <a:xfrm>
            <a:off x="1401317" y="1742494"/>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p:nvSpPr>
        <p:spPr bwMode="auto">
          <a:xfrm>
            <a:off x="0" y="1"/>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p:nvSpPr>
        <p:spPr bwMode="auto">
          <a:xfrm>
            <a:off x="11172826" y="1630804"/>
            <a:ext cx="1015999"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7"/>
            <a:ext cx="6610546" cy="1523495"/>
          </a:xfrm>
        </p:spPr>
        <p:txBody>
          <a:bodyPr anchor="ctr" anchorCtr="0">
            <a:noAutofit/>
          </a:bodyPr>
          <a:lstStyle>
            <a:lvl1pPr algn="l" defTabSz="914325" rtl="0" eaLnBrk="1" latinLnBrk="0" hangingPunct="1">
              <a:lnSpc>
                <a:spcPct val="90000"/>
              </a:lnSpc>
              <a:spcBef>
                <a:spcPct val="0"/>
              </a:spcBef>
              <a:buNone/>
              <a:defRPr lang="en-US" sz="4000" b="1" kern="1200" cap="none" spc="-100" baseline="0" dirty="0">
                <a:ln w="3175">
                  <a:noFill/>
                </a:ln>
                <a:solidFill>
                  <a:schemeClr val="accent4">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p:nvSpPr>
        <p:spPr bwMode="auto">
          <a:xfrm>
            <a:off x="4010027" y="6010276"/>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grpSp>
        <p:nvGrpSpPr>
          <p:cNvPr id="19" name="Teal Tile"/>
          <p:cNvGrpSpPr/>
          <p:nvPr/>
        </p:nvGrpSpPr>
        <p:grpSpPr>
          <a:xfrm>
            <a:off x="1015857" y="3187137"/>
            <a:ext cx="2827252" cy="2827252"/>
            <a:chOff x="823093" y="-1413626"/>
            <a:chExt cx="2827252" cy="2827252"/>
          </a:xfrm>
        </p:grpSpPr>
        <p:sp>
          <p:nvSpPr>
            <p:cNvPr id="20" name="Rectangle 19"/>
            <p:cNvSpPr/>
            <p:nvPr/>
          </p:nvSpPr>
          <p:spPr bwMode="auto">
            <a:xfrm>
              <a:off x="823093" y="-1413626"/>
              <a:ext cx="2827252" cy="2827252"/>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61"/>
              <a:endParaRPr lang="en-US" sz="2300" dirty="0">
                <a:solidFill>
                  <a:srgbClr val="FFFFFF">
                    <a:lumMod val="20000"/>
                    <a:lumOff val="80000"/>
                    <a:alpha val="99000"/>
                  </a:srgbClr>
                </a:solidFill>
                <a:ea typeface="Segoe UI" pitchFamily="34" charset="0"/>
                <a:cs typeface="Segoe UI" pitchFamily="34" charset="0"/>
              </a:endParaRPr>
            </a:p>
          </p:txBody>
        </p:sp>
        <p:sp>
          <p:nvSpPr>
            <p:cNvPr id="21" name="Freeform 20"/>
            <p:cNvSpPr>
              <a:spLocks noEditPoints="1"/>
            </p:cNvSpPr>
            <p:nvPr/>
          </p:nvSpPr>
          <p:spPr bwMode="auto">
            <a:xfrm>
              <a:off x="1397725" y="-232569"/>
              <a:ext cx="1677988" cy="465138"/>
            </a:xfrm>
            <a:custGeom>
              <a:avLst/>
              <a:gdLst>
                <a:gd name="T0" fmla="*/ 0 w 209"/>
                <a:gd name="T1" fmla="*/ 25 h 58"/>
                <a:gd name="T2" fmla="*/ 20 w 209"/>
                <a:gd name="T3" fmla="*/ 25 h 58"/>
                <a:gd name="T4" fmla="*/ 20 w 209"/>
                <a:gd name="T5" fmla="*/ 33 h 58"/>
                <a:gd name="T6" fmla="*/ 0 w 209"/>
                <a:gd name="T7" fmla="*/ 33 h 58"/>
                <a:gd name="T8" fmla="*/ 0 w 209"/>
                <a:gd name="T9" fmla="*/ 25 h 58"/>
                <a:gd name="T10" fmla="*/ 40 w 209"/>
                <a:gd name="T11" fmla="*/ 33 h 58"/>
                <a:gd name="T12" fmla="*/ 60 w 209"/>
                <a:gd name="T13" fmla="*/ 33 h 58"/>
                <a:gd name="T14" fmla="*/ 60 w 209"/>
                <a:gd name="T15" fmla="*/ 25 h 58"/>
                <a:gd name="T16" fmla="*/ 40 w 209"/>
                <a:gd name="T17" fmla="*/ 25 h 58"/>
                <a:gd name="T18" fmla="*/ 40 w 209"/>
                <a:gd name="T19" fmla="*/ 33 h 58"/>
                <a:gd name="T20" fmla="*/ 120 w 209"/>
                <a:gd name="T21" fmla="*/ 33 h 58"/>
                <a:gd name="T22" fmla="*/ 140 w 209"/>
                <a:gd name="T23" fmla="*/ 33 h 58"/>
                <a:gd name="T24" fmla="*/ 140 w 209"/>
                <a:gd name="T25" fmla="*/ 25 h 58"/>
                <a:gd name="T26" fmla="*/ 120 w 209"/>
                <a:gd name="T27" fmla="*/ 25 h 58"/>
                <a:gd name="T28" fmla="*/ 120 w 209"/>
                <a:gd name="T29" fmla="*/ 33 h 58"/>
                <a:gd name="T30" fmla="*/ 80 w 209"/>
                <a:gd name="T31" fmla="*/ 33 h 58"/>
                <a:gd name="T32" fmla="*/ 100 w 209"/>
                <a:gd name="T33" fmla="*/ 33 h 58"/>
                <a:gd name="T34" fmla="*/ 100 w 209"/>
                <a:gd name="T35" fmla="*/ 25 h 58"/>
                <a:gd name="T36" fmla="*/ 80 w 209"/>
                <a:gd name="T37" fmla="*/ 25 h 58"/>
                <a:gd name="T38" fmla="*/ 80 w 209"/>
                <a:gd name="T39" fmla="*/ 33 h 58"/>
                <a:gd name="T40" fmla="*/ 207 w 209"/>
                <a:gd name="T41" fmla="*/ 26 h 58"/>
                <a:gd name="T42" fmla="*/ 181 w 209"/>
                <a:gd name="T43" fmla="*/ 0 h 58"/>
                <a:gd name="T44" fmla="*/ 175 w 209"/>
                <a:gd name="T45" fmla="*/ 6 h 58"/>
                <a:gd name="T46" fmla="*/ 195 w 209"/>
                <a:gd name="T47" fmla="*/ 25 h 58"/>
                <a:gd name="T48" fmla="*/ 160 w 209"/>
                <a:gd name="T49" fmla="*/ 25 h 58"/>
                <a:gd name="T50" fmla="*/ 160 w 209"/>
                <a:gd name="T51" fmla="*/ 33 h 58"/>
                <a:gd name="T52" fmla="*/ 195 w 209"/>
                <a:gd name="T53" fmla="*/ 33 h 58"/>
                <a:gd name="T54" fmla="*/ 175 w 209"/>
                <a:gd name="T55" fmla="*/ 52 h 58"/>
                <a:gd name="T56" fmla="*/ 181 w 209"/>
                <a:gd name="T57" fmla="*/ 58 h 58"/>
                <a:gd name="T58" fmla="*/ 207 w 209"/>
                <a:gd name="T59" fmla="*/ 32 h 58"/>
                <a:gd name="T60" fmla="*/ 207 w 209"/>
                <a:gd name="T61" fmla="*/ 2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9" h="58">
                  <a:moveTo>
                    <a:pt x="0" y="25"/>
                  </a:moveTo>
                  <a:cubicBezTo>
                    <a:pt x="20" y="25"/>
                    <a:pt x="20" y="25"/>
                    <a:pt x="20" y="25"/>
                  </a:cubicBezTo>
                  <a:cubicBezTo>
                    <a:pt x="20" y="33"/>
                    <a:pt x="20" y="33"/>
                    <a:pt x="20" y="33"/>
                  </a:cubicBezTo>
                  <a:cubicBezTo>
                    <a:pt x="0" y="33"/>
                    <a:pt x="0" y="33"/>
                    <a:pt x="0" y="33"/>
                  </a:cubicBezTo>
                  <a:lnTo>
                    <a:pt x="0" y="25"/>
                  </a:lnTo>
                  <a:close/>
                  <a:moveTo>
                    <a:pt x="40" y="33"/>
                  </a:moveTo>
                  <a:cubicBezTo>
                    <a:pt x="60" y="33"/>
                    <a:pt x="60" y="33"/>
                    <a:pt x="60" y="33"/>
                  </a:cubicBezTo>
                  <a:cubicBezTo>
                    <a:pt x="60" y="25"/>
                    <a:pt x="60" y="25"/>
                    <a:pt x="60" y="25"/>
                  </a:cubicBezTo>
                  <a:cubicBezTo>
                    <a:pt x="40" y="25"/>
                    <a:pt x="40" y="25"/>
                    <a:pt x="40" y="25"/>
                  </a:cubicBezTo>
                  <a:lnTo>
                    <a:pt x="40" y="33"/>
                  </a:lnTo>
                  <a:close/>
                  <a:moveTo>
                    <a:pt x="120" y="33"/>
                  </a:moveTo>
                  <a:cubicBezTo>
                    <a:pt x="140" y="33"/>
                    <a:pt x="140" y="33"/>
                    <a:pt x="140" y="33"/>
                  </a:cubicBezTo>
                  <a:cubicBezTo>
                    <a:pt x="140" y="25"/>
                    <a:pt x="140" y="25"/>
                    <a:pt x="140" y="25"/>
                  </a:cubicBezTo>
                  <a:cubicBezTo>
                    <a:pt x="120" y="25"/>
                    <a:pt x="120" y="25"/>
                    <a:pt x="120" y="25"/>
                  </a:cubicBezTo>
                  <a:lnTo>
                    <a:pt x="120" y="33"/>
                  </a:lnTo>
                  <a:close/>
                  <a:moveTo>
                    <a:pt x="80" y="33"/>
                  </a:moveTo>
                  <a:cubicBezTo>
                    <a:pt x="100" y="33"/>
                    <a:pt x="100" y="33"/>
                    <a:pt x="100" y="33"/>
                  </a:cubicBezTo>
                  <a:cubicBezTo>
                    <a:pt x="100" y="25"/>
                    <a:pt x="100" y="25"/>
                    <a:pt x="100" y="25"/>
                  </a:cubicBezTo>
                  <a:cubicBezTo>
                    <a:pt x="80" y="25"/>
                    <a:pt x="80" y="25"/>
                    <a:pt x="80" y="25"/>
                  </a:cubicBezTo>
                  <a:lnTo>
                    <a:pt x="80" y="33"/>
                  </a:lnTo>
                  <a:close/>
                  <a:moveTo>
                    <a:pt x="207" y="26"/>
                  </a:moveTo>
                  <a:cubicBezTo>
                    <a:pt x="181" y="0"/>
                    <a:pt x="181" y="0"/>
                    <a:pt x="181" y="0"/>
                  </a:cubicBezTo>
                  <a:cubicBezTo>
                    <a:pt x="175" y="6"/>
                    <a:pt x="175" y="6"/>
                    <a:pt x="175" y="6"/>
                  </a:cubicBezTo>
                  <a:cubicBezTo>
                    <a:pt x="195" y="25"/>
                    <a:pt x="195" y="25"/>
                    <a:pt x="195" y="25"/>
                  </a:cubicBezTo>
                  <a:cubicBezTo>
                    <a:pt x="160" y="25"/>
                    <a:pt x="160" y="25"/>
                    <a:pt x="160" y="25"/>
                  </a:cubicBezTo>
                  <a:cubicBezTo>
                    <a:pt x="160" y="33"/>
                    <a:pt x="160" y="33"/>
                    <a:pt x="160" y="33"/>
                  </a:cubicBezTo>
                  <a:cubicBezTo>
                    <a:pt x="195" y="33"/>
                    <a:pt x="195" y="33"/>
                    <a:pt x="195" y="33"/>
                  </a:cubicBezTo>
                  <a:cubicBezTo>
                    <a:pt x="175" y="52"/>
                    <a:pt x="175" y="52"/>
                    <a:pt x="175" y="52"/>
                  </a:cubicBezTo>
                  <a:cubicBezTo>
                    <a:pt x="181" y="58"/>
                    <a:pt x="181" y="58"/>
                    <a:pt x="181" y="58"/>
                  </a:cubicBezTo>
                  <a:cubicBezTo>
                    <a:pt x="207" y="32"/>
                    <a:pt x="207" y="32"/>
                    <a:pt x="207" y="32"/>
                  </a:cubicBezTo>
                  <a:cubicBezTo>
                    <a:pt x="209" y="30"/>
                    <a:pt x="209" y="28"/>
                    <a:pt x="207"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25"/>
              <a:endParaRPr lang="en-US">
                <a:solidFill>
                  <a:srgbClr val="FFFFFF"/>
                </a:solidFill>
              </a:endParaRPr>
            </a:p>
          </p:txBody>
        </p:sp>
      </p:grpSp>
    </p:spTree>
    <p:extLst>
      <p:ext uri="{BB962C8B-B14F-4D97-AF65-F5344CB8AC3E}">
        <p14:creationId xmlns:p14="http://schemas.microsoft.com/office/powerpoint/2010/main" val="2903059037"/>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1"/>
            <a:ext cx="11149013" cy="60939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801"/>
            <a:ext cx="11149013"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96667828"/>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3" y="1447801"/>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08113102"/>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1"/>
            <a:ext cx="5486400" cy="1764585"/>
          </a:xfrm>
        </p:spPr>
        <p:txBody>
          <a:bodyPr/>
          <a:lstStyle>
            <a:lvl1pPr marL="339962" indent="-339962">
              <a:lnSpc>
                <a:spcPct val="90000"/>
              </a:lnSpc>
              <a:defRPr sz="2800"/>
            </a:lvl1pPr>
            <a:lvl2pPr marL="673310" indent="-325411">
              <a:lnSpc>
                <a:spcPct val="90000"/>
              </a:lnSpc>
              <a:defRPr sz="2400"/>
            </a:lvl2pPr>
            <a:lvl3pPr marL="953745" indent="-288372">
              <a:lnSpc>
                <a:spcPct val="90000"/>
              </a:lnSpc>
              <a:defRPr sz="2000"/>
            </a:lvl3pPr>
            <a:lvl4pPr marL="1227566" indent="-273821">
              <a:lnSpc>
                <a:spcPct val="90000"/>
              </a:lnSpc>
              <a:defRPr sz="1900"/>
            </a:lvl4pPr>
            <a:lvl5pPr marL="1515939" indent="-280435">
              <a:lnSpc>
                <a:spcPct val="90000"/>
              </a:lnSpc>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1"/>
            <a:ext cx="5486400" cy="1764585"/>
          </a:xfrm>
        </p:spPr>
        <p:txBody>
          <a:bodyPr/>
          <a:lstStyle>
            <a:lvl1pPr marL="347899" indent="-347899">
              <a:lnSpc>
                <a:spcPct val="90000"/>
              </a:lnSpc>
              <a:defRPr sz="2800"/>
            </a:lvl1pPr>
            <a:lvl2pPr marL="673310" indent="-339962">
              <a:lnSpc>
                <a:spcPct val="90000"/>
              </a:lnSpc>
              <a:defRPr sz="2400"/>
            </a:lvl2pPr>
            <a:lvl3pPr marL="961682" indent="-302923">
              <a:lnSpc>
                <a:spcPct val="90000"/>
              </a:lnSpc>
              <a:defRPr sz="2000"/>
            </a:lvl3pPr>
            <a:lvl4pPr marL="1227566" indent="-265885">
              <a:lnSpc>
                <a:spcPct val="90000"/>
              </a:lnSpc>
              <a:defRPr sz="1900"/>
            </a:lvl4pPr>
            <a:lvl5pPr marL="1515939" indent="-273821">
              <a:lnSpc>
                <a:spcPct val="90000"/>
              </a:lnSpc>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221190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06938"/>
            <a:ext cx="5486400" cy="350865"/>
          </a:xfrm>
        </p:spPr>
        <p:txBody>
          <a:bodyPr anchor="b"/>
          <a:lstStyle>
            <a:lvl1pPr marL="0" indent="0">
              <a:lnSpc>
                <a:spcPct val="90000"/>
              </a:lnSpc>
              <a:spcBef>
                <a:spcPts val="0"/>
              </a:spcBef>
              <a:buNone/>
              <a:defRPr sz="2500" b="1"/>
            </a:lvl1pPr>
            <a:lvl2pPr marL="457163" indent="0">
              <a:buNone/>
              <a:defRPr sz="2000" b="1"/>
            </a:lvl2pPr>
            <a:lvl3pPr marL="914325" indent="0">
              <a:buNone/>
              <a:defRPr sz="1900" b="1"/>
            </a:lvl3pPr>
            <a:lvl4pPr marL="1371488" indent="0">
              <a:buNone/>
              <a:defRPr sz="1600" b="1"/>
            </a:lvl4pPr>
            <a:lvl5pPr marL="1828651" indent="0">
              <a:buNone/>
              <a:defRPr sz="1600" b="1"/>
            </a:lvl5pPr>
            <a:lvl6pPr marL="2285813" indent="0">
              <a:buNone/>
              <a:defRPr sz="1600" b="1"/>
            </a:lvl6pPr>
            <a:lvl7pPr marL="2742976" indent="0">
              <a:buNone/>
              <a:defRPr sz="1600" b="1"/>
            </a:lvl7pPr>
            <a:lvl8pPr marL="3200139" indent="0">
              <a:buNone/>
              <a:defRPr sz="1600" b="1"/>
            </a:lvl8pPr>
            <a:lvl9pPr marL="365730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1"/>
            <a:ext cx="5484971" cy="1555297"/>
          </a:xfrm>
        </p:spPr>
        <p:txBody>
          <a:bodyPr/>
          <a:lstStyle>
            <a:lvl1pPr marL="281759" indent="-281759">
              <a:defRPr sz="2300"/>
            </a:lvl1pPr>
            <a:lvl2pPr marL="562195" indent="-265885">
              <a:defRPr sz="2000"/>
            </a:lvl2pPr>
            <a:lvl3pPr marL="813528" indent="-243397">
              <a:defRPr sz="1900"/>
            </a:lvl3pPr>
            <a:lvl4pPr marL="1050311" indent="-228847">
              <a:defRPr sz="1700"/>
            </a:lvl4pPr>
            <a:lvl5pPr marL="1279156" indent="-20635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06938"/>
            <a:ext cx="5486400" cy="350865"/>
          </a:xfrm>
        </p:spPr>
        <p:txBody>
          <a:bodyPr anchor="b"/>
          <a:lstStyle>
            <a:lvl1pPr marL="0" indent="0">
              <a:lnSpc>
                <a:spcPct val="90000"/>
              </a:lnSpc>
              <a:spcBef>
                <a:spcPts val="0"/>
              </a:spcBef>
              <a:buNone/>
              <a:defRPr sz="2500" b="1"/>
            </a:lvl1pPr>
            <a:lvl2pPr marL="457163" indent="0">
              <a:buNone/>
              <a:defRPr sz="2000" b="1"/>
            </a:lvl2pPr>
            <a:lvl3pPr marL="914325" indent="0">
              <a:buNone/>
              <a:defRPr sz="1900" b="1"/>
            </a:lvl3pPr>
            <a:lvl4pPr marL="1371488" indent="0">
              <a:buNone/>
              <a:defRPr sz="1600" b="1"/>
            </a:lvl4pPr>
            <a:lvl5pPr marL="1828651" indent="0">
              <a:buNone/>
              <a:defRPr sz="1600" b="1"/>
            </a:lvl5pPr>
            <a:lvl6pPr marL="2285813" indent="0">
              <a:buNone/>
              <a:defRPr sz="1600" b="1"/>
            </a:lvl6pPr>
            <a:lvl7pPr marL="2742976" indent="0">
              <a:buNone/>
              <a:defRPr sz="1600" b="1"/>
            </a:lvl7pPr>
            <a:lvl8pPr marL="3200139" indent="0">
              <a:buNone/>
              <a:defRPr sz="1600" b="1"/>
            </a:lvl8pPr>
            <a:lvl9pPr marL="365730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1"/>
            <a:ext cx="5486400" cy="1578619"/>
          </a:xfrm>
        </p:spPr>
        <p:txBody>
          <a:bodyPr/>
          <a:lstStyle>
            <a:lvl1pPr marL="296308" indent="-296308">
              <a:defRPr sz="2300"/>
            </a:lvl1pPr>
            <a:lvl2pPr marL="570131" indent="-273821">
              <a:defRPr sz="2000"/>
            </a:lvl2pPr>
            <a:lvl3pPr marL="821464" indent="-244720">
              <a:defRPr sz="1900"/>
            </a:lvl3pPr>
            <a:lvl4pPr marL="1050311" indent="-236783">
              <a:defRPr sz="1700"/>
            </a:lvl4pPr>
            <a:lvl5pPr marL="1279156" indent="-22090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15104300"/>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562610797"/>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8" y="3187137"/>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3" y="1586587"/>
            <a:ext cx="5549740" cy="1378644"/>
          </a:xfrm>
        </p:spPr>
        <p:txBody>
          <a:bodyPr anchor="ctr" anchorCtr="0">
            <a:noAutofit/>
            <a:scene3d>
              <a:camera prst="orthographicFront"/>
              <a:lightRig rig="flat" dir="t"/>
            </a:scene3d>
            <a:sp3d>
              <a:contourClr>
                <a:schemeClr val="tx2"/>
              </a:contourClr>
            </a:sp3d>
          </a:bodyPr>
          <a:lstStyle>
            <a:lvl1pPr marL="0" indent="0" algn="l" defTabSz="914287" rtl="0" eaLnBrk="1" latinLnBrk="0" hangingPunct="1">
              <a:lnSpc>
                <a:spcPct val="90000"/>
              </a:lnSpc>
              <a:spcBef>
                <a:spcPct val="0"/>
              </a:spcBef>
              <a:buFont typeface="Arial" pitchFamily="34" charset="0"/>
              <a:buNone/>
              <a:defRPr lang="en-US" sz="55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Customer</a:t>
            </a:r>
          </a:p>
        </p:txBody>
      </p:sp>
      <p:sp useBgFill="1">
        <p:nvSpPr>
          <p:cNvPr id="9" name="Left Mask"/>
          <p:cNvSpPr/>
          <p:nvPr userDrawn="1"/>
        </p:nvSpPr>
        <p:spPr bwMode="auto">
          <a:xfrm>
            <a:off x="0"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2"/>
            <a:ext cx="6610546" cy="461665"/>
          </a:xfrm>
        </p:spPr>
        <p:txBody>
          <a:bodyPr>
            <a:noAutofit/>
          </a:bodyPr>
          <a:lstStyle>
            <a:lvl1pPr marL="0" indent="0" algn="l" defTabSz="914287"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44" indent="0" algn="ctr">
              <a:buNone/>
              <a:defRPr>
                <a:solidFill>
                  <a:schemeClr val="tx1">
                    <a:tint val="75000"/>
                  </a:schemeClr>
                </a:solidFill>
              </a:defRPr>
            </a:lvl2pPr>
            <a:lvl3pPr marL="914287"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7" indent="0" algn="ctr">
              <a:buNone/>
              <a:defRPr>
                <a:solidFill>
                  <a:schemeClr val="tx1">
                    <a:tint val="75000"/>
                  </a:schemeClr>
                </a:solidFill>
              </a:defRPr>
            </a:lvl6pPr>
            <a:lvl7pPr marL="2742861" indent="0" algn="ctr">
              <a:buNone/>
              <a:defRPr>
                <a:solidFill>
                  <a:schemeClr val="tx1">
                    <a:tint val="75000"/>
                  </a:schemeClr>
                </a:solidFill>
              </a:defRPr>
            </a:lvl7pPr>
            <a:lvl8pPr marL="3200005" indent="0" algn="ctr">
              <a:buNone/>
              <a:defRPr>
                <a:solidFill>
                  <a:schemeClr val="tx1">
                    <a:tint val="75000"/>
                  </a:schemeClr>
                </a:solidFill>
              </a:defRPr>
            </a:lvl8pPr>
            <a:lvl9pPr marL="3657148"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5" y="1873056"/>
            <a:ext cx="841375" cy="841376"/>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32" tIns="45717" rIns="91432" bIns="45717" numCol="1" anchor="t" anchorCtr="0" compatLnSpc="1">
            <a:prstTxWarp prst="textNoShape">
              <a:avLst/>
            </a:prstTxWarp>
          </a:bodyPr>
          <a:lstStyle/>
          <a:p>
            <a:endParaRPr lang="en-US"/>
          </a:p>
        </p:txBody>
      </p:sp>
      <p:sp>
        <p:nvSpPr>
          <p:cNvPr id="11" name="TechEd Tile"/>
          <p:cNvSpPr/>
          <p:nvPr userDrawn="1"/>
        </p:nvSpPr>
        <p:spPr bwMode="auto">
          <a:xfrm>
            <a:off x="1022072"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7" y="1742495"/>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1"/>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7" y="1630806"/>
            <a:ext cx="1015999"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8"/>
            <a:ext cx="6610546" cy="1523495"/>
          </a:xfrm>
        </p:spPr>
        <p:txBody>
          <a:bodyPr anchor="ctr" anchorCtr="0">
            <a:noAutofit/>
          </a:bodyPr>
          <a:lstStyle>
            <a:lvl1pPr algn="l" defTabSz="914287" rtl="0" eaLnBrk="1" latinLnBrk="0" hangingPunct="1">
              <a:lnSpc>
                <a:spcPct val="90000"/>
              </a:lnSpc>
              <a:spcBef>
                <a:spcPct val="0"/>
              </a:spcBef>
              <a:buNone/>
              <a:defRPr lang="en-US" sz="4000" b="1" kern="1200" cap="none" spc="-100" baseline="0" dirty="0">
                <a:ln w="3175">
                  <a:noFill/>
                </a:ln>
                <a:solidFill>
                  <a:schemeClr val="accent2">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8" y="6010276"/>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9" name="Purple Tile"/>
          <p:cNvGrpSpPr/>
          <p:nvPr userDrawn="1"/>
        </p:nvGrpSpPr>
        <p:grpSpPr>
          <a:xfrm>
            <a:off x="1017614" y="3187138"/>
            <a:ext cx="2827252" cy="2827252"/>
            <a:chOff x="1022073" y="-1624298"/>
            <a:chExt cx="2827252" cy="2827252"/>
          </a:xfrm>
        </p:grpSpPr>
        <p:sp>
          <p:nvSpPr>
            <p:cNvPr id="20" name="Rectangle 19"/>
            <p:cNvSpPr/>
            <p:nvPr/>
          </p:nvSpPr>
          <p:spPr bwMode="auto">
            <a:xfrm>
              <a:off x="1022073" y="-1624298"/>
              <a:ext cx="2827252" cy="2827252"/>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1" name="Freeform 8"/>
            <p:cNvSpPr>
              <a:spLocks noEditPoints="1"/>
            </p:cNvSpPr>
            <p:nvPr/>
          </p:nvSpPr>
          <p:spPr bwMode="auto">
            <a:xfrm>
              <a:off x="1537798" y="-867430"/>
              <a:ext cx="1792288" cy="1501775"/>
            </a:xfrm>
            <a:custGeom>
              <a:avLst/>
              <a:gdLst>
                <a:gd name="T0" fmla="*/ 184 w 223"/>
                <a:gd name="T1" fmla="*/ 187 h 187"/>
                <a:gd name="T2" fmla="*/ 181 w 223"/>
                <a:gd name="T3" fmla="*/ 186 h 187"/>
                <a:gd name="T4" fmla="*/ 146 w 223"/>
                <a:gd name="T5" fmla="*/ 151 h 187"/>
                <a:gd name="T6" fmla="*/ 40 w 223"/>
                <a:gd name="T7" fmla="*/ 151 h 187"/>
                <a:gd name="T8" fmla="*/ 0 w 223"/>
                <a:gd name="T9" fmla="*/ 111 h 187"/>
                <a:gd name="T10" fmla="*/ 0 w 223"/>
                <a:gd name="T11" fmla="*/ 40 h 187"/>
                <a:gd name="T12" fmla="*/ 40 w 223"/>
                <a:gd name="T13" fmla="*/ 0 h 187"/>
                <a:gd name="T14" fmla="*/ 183 w 223"/>
                <a:gd name="T15" fmla="*/ 0 h 187"/>
                <a:gd name="T16" fmla="*/ 223 w 223"/>
                <a:gd name="T17" fmla="*/ 40 h 187"/>
                <a:gd name="T18" fmla="*/ 223 w 223"/>
                <a:gd name="T19" fmla="*/ 111 h 187"/>
                <a:gd name="T20" fmla="*/ 188 w 223"/>
                <a:gd name="T21" fmla="*/ 150 h 187"/>
                <a:gd name="T22" fmla="*/ 188 w 223"/>
                <a:gd name="T23" fmla="*/ 183 h 187"/>
                <a:gd name="T24" fmla="*/ 185 w 223"/>
                <a:gd name="T25" fmla="*/ 187 h 187"/>
                <a:gd name="T26" fmla="*/ 184 w 223"/>
                <a:gd name="T27" fmla="*/ 187 h 187"/>
                <a:gd name="T28" fmla="*/ 40 w 223"/>
                <a:gd name="T29" fmla="*/ 8 h 187"/>
                <a:gd name="T30" fmla="*/ 8 w 223"/>
                <a:gd name="T31" fmla="*/ 40 h 187"/>
                <a:gd name="T32" fmla="*/ 8 w 223"/>
                <a:gd name="T33" fmla="*/ 111 h 187"/>
                <a:gd name="T34" fmla="*/ 40 w 223"/>
                <a:gd name="T35" fmla="*/ 143 h 187"/>
                <a:gd name="T36" fmla="*/ 148 w 223"/>
                <a:gd name="T37" fmla="*/ 143 h 187"/>
                <a:gd name="T38" fmla="*/ 151 w 223"/>
                <a:gd name="T39" fmla="*/ 144 h 187"/>
                <a:gd name="T40" fmla="*/ 180 w 223"/>
                <a:gd name="T41" fmla="*/ 173 h 187"/>
                <a:gd name="T42" fmla="*/ 180 w 223"/>
                <a:gd name="T43" fmla="*/ 147 h 187"/>
                <a:gd name="T44" fmla="*/ 184 w 223"/>
                <a:gd name="T45" fmla="*/ 143 h 187"/>
                <a:gd name="T46" fmla="*/ 215 w 223"/>
                <a:gd name="T47" fmla="*/ 111 h 187"/>
                <a:gd name="T48" fmla="*/ 215 w 223"/>
                <a:gd name="T49" fmla="*/ 40 h 187"/>
                <a:gd name="T50" fmla="*/ 183 w 223"/>
                <a:gd name="T51" fmla="*/ 8 h 187"/>
                <a:gd name="T52" fmla="*/ 40 w 223"/>
                <a:gd name="T53" fmla="*/ 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3" h="187">
                  <a:moveTo>
                    <a:pt x="184" y="187"/>
                  </a:moveTo>
                  <a:cubicBezTo>
                    <a:pt x="183" y="187"/>
                    <a:pt x="182" y="187"/>
                    <a:pt x="181" y="186"/>
                  </a:cubicBezTo>
                  <a:cubicBezTo>
                    <a:pt x="146" y="151"/>
                    <a:pt x="146" y="151"/>
                    <a:pt x="146" y="151"/>
                  </a:cubicBezTo>
                  <a:cubicBezTo>
                    <a:pt x="40" y="151"/>
                    <a:pt x="40" y="151"/>
                    <a:pt x="40" y="151"/>
                  </a:cubicBezTo>
                  <a:cubicBezTo>
                    <a:pt x="18" y="151"/>
                    <a:pt x="0" y="133"/>
                    <a:pt x="0" y="111"/>
                  </a:cubicBezTo>
                  <a:cubicBezTo>
                    <a:pt x="0" y="40"/>
                    <a:pt x="0" y="40"/>
                    <a:pt x="0" y="40"/>
                  </a:cubicBezTo>
                  <a:cubicBezTo>
                    <a:pt x="0" y="18"/>
                    <a:pt x="18" y="0"/>
                    <a:pt x="40" y="0"/>
                  </a:cubicBezTo>
                  <a:cubicBezTo>
                    <a:pt x="183" y="0"/>
                    <a:pt x="183" y="0"/>
                    <a:pt x="183" y="0"/>
                  </a:cubicBezTo>
                  <a:cubicBezTo>
                    <a:pt x="205" y="0"/>
                    <a:pt x="223" y="18"/>
                    <a:pt x="223" y="40"/>
                  </a:cubicBezTo>
                  <a:cubicBezTo>
                    <a:pt x="223" y="111"/>
                    <a:pt x="223" y="111"/>
                    <a:pt x="223" y="111"/>
                  </a:cubicBezTo>
                  <a:cubicBezTo>
                    <a:pt x="223" y="132"/>
                    <a:pt x="208" y="148"/>
                    <a:pt x="188" y="150"/>
                  </a:cubicBezTo>
                  <a:cubicBezTo>
                    <a:pt x="188" y="183"/>
                    <a:pt x="188" y="183"/>
                    <a:pt x="188" y="183"/>
                  </a:cubicBezTo>
                  <a:cubicBezTo>
                    <a:pt x="188" y="185"/>
                    <a:pt x="187" y="186"/>
                    <a:pt x="185" y="187"/>
                  </a:cubicBezTo>
                  <a:cubicBezTo>
                    <a:pt x="185" y="187"/>
                    <a:pt x="184" y="187"/>
                    <a:pt x="184" y="187"/>
                  </a:cubicBezTo>
                  <a:moveTo>
                    <a:pt x="40" y="8"/>
                  </a:moveTo>
                  <a:cubicBezTo>
                    <a:pt x="22" y="8"/>
                    <a:pt x="8" y="23"/>
                    <a:pt x="8" y="40"/>
                  </a:cubicBezTo>
                  <a:cubicBezTo>
                    <a:pt x="8" y="111"/>
                    <a:pt x="8" y="111"/>
                    <a:pt x="8" y="111"/>
                  </a:cubicBezTo>
                  <a:cubicBezTo>
                    <a:pt x="8" y="128"/>
                    <a:pt x="22" y="143"/>
                    <a:pt x="40" y="143"/>
                  </a:cubicBezTo>
                  <a:cubicBezTo>
                    <a:pt x="148" y="143"/>
                    <a:pt x="148" y="143"/>
                    <a:pt x="148" y="143"/>
                  </a:cubicBezTo>
                  <a:cubicBezTo>
                    <a:pt x="149" y="143"/>
                    <a:pt x="150" y="143"/>
                    <a:pt x="151" y="144"/>
                  </a:cubicBezTo>
                  <a:cubicBezTo>
                    <a:pt x="180" y="173"/>
                    <a:pt x="180" y="173"/>
                    <a:pt x="180" y="173"/>
                  </a:cubicBezTo>
                  <a:cubicBezTo>
                    <a:pt x="180" y="147"/>
                    <a:pt x="180" y="147"/>
                    <a:pt x="180" y="147"/>
                  </a:cubicBezTo>
                  <a:cubicBezTo>
                    <a:pt x="180" y="144"/>
                    <a:pt x="182" y="143"/>
                    <a:pt x="184" y="143"/>
                  </a:cubicBezTo>
                  <a:cubicBezTo>
                    <a:pt x="201" y="143"/>
                    <a:pt x="215" y="129"/>
                    <a:pt x="215" y="111"/>
                  </a:cubicBezTo>
                  <a:cubicBezTo>
                    <a:pt x="215" y="40"/>
                    <a:pt x="215" y="40"/>
                    <a:pt x="215" y="40"/>
                  </a:cubicBezTo>
                  <a:cubicBezTo>
                    <a:pt x="215" y="23"/>
                    <a:pt x="200" y="8"/>
                    <a:pt x="183" y="8"/>
                  </a:cubicBezTo>
                  <a:lnTo>
                    <a:pt x="4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57423112"/>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299407"/>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273953"/>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MS_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090169"/>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1"/>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377058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1"/>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6"/>
            <a:ext cx="12188826" cy="619125"/>
          </a:xfrm>
          <a:solidFill>
            <a:srgbClr val="FFFF99"/>
          </a:solidFill>
        </p:spPr>
        <p:txBody>
          <a:bodyPr wrap="square" lIns="152388" tIns="76193" rIns="152388" bIns="76193" anchor="b" anchorCtr="0">
            <a:noAutofit/>
          </a:bodyPr>
          <a:lstStyle>
            <a:lvl1pPr algn="r">
              <a:buFont typeface="Arial" pitchFamily="34" charset="0"/>
              <a:buNone/>
              <a:defRPr spc="-51"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11333937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2"/>
            <a:ext cx="11149013" cy="609399"/>
          </a:xfrm>
        </p:spPr>
        <p:txBody>
          <a:bodyPr/>
          <a:lstStyle>
            <a:lvl1pPr>
              <a:defRPr>
                <a:gradFill flip="none" rotWithShape="1">
                  <a:gsLst>
                    <a:gs pos="0">
                      <a:schemeClr val="bg1"/>
                    </a:gs>
                    <a:gs pos="86000">
                      <a:schemeClr val="bg1"/>
                    </a:gs>
                  </a:gsLst>
                  <a:lin ang="5400000" scaled="0"/>
                  <a:tileRect/>
                </a:gra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113" y="1447801"/>
            <a:ext cx="11149013" cy="2000548"/>
          </a:xfrm>
        </p:spPr>
        <p:txBody>
          <a:bodyPr/>
          <a:lstStyle>
            <a:lvl1pPr>
              <a:defRPr>
                <a:gradFill>
                  <a:gsLst>
                    <a:gs pos="0">
                      <a:schemeClr val="bg1"/>
                    </a:gs>
                    <a:gs pos="86000">
                      <a:schemeClr val="bg1"/>
                    </a:gs>
                  </a:gsLst>
                  <a:lin ang="5400000" scaled="0"/>
                </a:gradFill>
              </a:defRPr>
            </a:lvl1pPr>
            <a:lvl2pPr>
              <a:defRPr>
                <a:gradFill>
                  <a:gsLst>
                    <a:gs pos="0">
                      <a:schemeClr val="bg1"/>
                    </a:gs>
                    <a:gs pos="86000">
                      <a:schemeClr val="bg1"/>
                    </a:gs>
                  </a:gsLst>
                  <a:lin ang="5400000" scaled="0"/>
                </a:gradFill>
              </a:defRPr>
            </a:lvl2pPr>
            <a:lvl3pPr>
              <a:defRPr>
                <a:gradFill>
                  <a:gsLst>
                    <a:gs pos="0">
                      <a:schemeClr val="bg1"/>
                    </a:gs>
                    <a:gs pos="86000">
                      <a:schemeClr val="bg1"/>
                    </a:gs>
                  </a:gsLst>
                  <a:lin ang="5400000" scaled="0"/>
                </a:gradFill>
              </a:defRPr>
            </a:lvl3pPr>
            <a:lvl4pPr>
              <a:defRPr>
                <a:gradFill>
                  <a:gsLst>
                    <a:gs pos="0">
                      <a:schemeClr val="bg1"/>
                    </a:gs>
                    <a:gs pos="86000">
                      <a:schemeClr val="bg1"/>
                    </a:gs>
                  </a:gsLst>
                  <a:lin ang="5400000" scaled="0"/>
                </a:gradFill>
              </a:defRPr>
            </a:lvl4pPr>
            <a:lvl5pPr>
              <a:defRPr>
                <a:gradFill>
                  <a:gsLst>
                    <a:gs pos="0">
                      <a:schemeClr val="bg1"/>
                    </a:gs>
                    <a:gs pos="86000">
                      <a:schemeClr val="bg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4"/>
          <p:cNvSpPr>
            <a:spLocks noGrp="1"/>
          </p:cNvSpPr>
          <p:nvPr>
            <p:ph type="sldNum" sz="quarter" idx="4"/>
          </p:nvPr>
        </p:nvSpPr>
        <p:spPr>
          <a:xfrm>
            <a:off x="11274663" y="6556379"/>
            <a:ext cx="507868" cy="314325"/>
          </a:xfrm>
          <a:prstGeom prst="rect">
            <a:avLst/>
          </a:prstGeom>
        </p:spPr>
        <p:txBody>
          <a:bodyPr lIns="91436" tIns="45719" rIns="91436" bIns="45719" anchor="t"/>
          <a:lstStyle>
            <a:lvl1pPr algn="r">
              <a:defRPr sz="800">
                <a:gradFill>
                  <a:gsLst>
                    <a:gs pos="50000">
                      <a:schemeClr val="bg1"/>
                    </a:gs>
                    <a:gs pos="100000">
                      <a:schemeClr val="bg1"/>
                    </a:gs>
                  </a:gsLst>
                  <a:lin ang="5400000" scaled="0"/>
                </a:gradFill>
              </a:defRPr>
            </a:lvl1pPr>
          </a:lstStyle>
          <a:p>
            <a:pPr defTabSz="914325"/>
            <a:fld id="{96DEF805-7469-404E-9C73-56CE05B34E44}" type="slidenum">
              <a:rPr lang="en-US" smtClean="0">
                <a:gradFill>
                  <a:gsLst>
                    <a:gs pos="50000">
                      <a:srgbClr val="363535"/>
                    </a:gs>
                    <a:gs pos="100000">
                      <a:srgbClr val="363535"/>
                    </a:gs>
                  </a:gsLst>
                  <a:lin ang="5400000" scaled="0"/>
                </a:gradFill>
              </a:rPr>
              <a:pPr defTabSz="914325"/>
              <a:t>‹#›</a:t>
            </a:fld>
            <a:endParaRPr lang="en-US" dirty="0">
              <a:gradFill>
                <a:gsLst>
                  <a:gs pos="50000">
                    <a:srgbClr val="363535"/>
                  </a:gs>
                  <a:gs pos="100000">
                    <a:srgbClr val="363535"/>
                  </a:gs>
                </a:gsLst>
                <a:lin ang="5400000" scaled="0"/>
              </a:gradFill>
            </a:endParaRPr>
          </a:p>
        </p:txBody>
      </p:sp>
      <p:pic>
        <p:nvPicPr>
          <p:cNvPr id="10" name="Picture 9" descr="TwCNext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00" y="6435016"/>
            <a:ext cx="2681542" cy="326899"/>
          </a:xfrm>
          <a:prstGeom prst="rect">
            <a:avLst/>
          </a:prstGeom>
        </p:spPr>
      </p:pic>
      <p:pic>
        <p:nvPicPr>
          <p:cNvPr id="11" name="Picture 10" descr="MSFT-Tw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646" y="6504213"/>
            <a:ext cx="2681542" cy="326899"/>
          </a:xfrm>
          <a:prstGeom prst="rect">
            <a:avLst/>
          </a:prstGeom>
        </p:spPr>
      </p:pic>
    </p:spTree>
    <p:extLst>
      <p:ext uri="{BB962C8B-B14F-4D97-AF65-F5344CB8AC3E}">
        <p14:creationId xmlns:p14="http://schemas.microsoft.com/office/powerpoint/2010/main" val="3857380945"/>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6" name="Arrow Bar"/>
          <p:cNvSpPr/>
          <p:nvPr userDrawn="1"/>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27"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8"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pPr defTabSz="914363"/>
            <a:endParaRPr lang="en-US" sz="1800">
              <a:solidFill>
                <a:srgbClr val="FFFFFF"/>
              </a:solidFill>
            </a:endParaRPr>
          </a:p>
        </p:txBody>
      </p:sp>
      <p:sp>
        <p:nvSpPr>
          <p:cNvPr id="29"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30"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Fuschia Tile"/>
          <p:cNvGrpSpPr/>
          <p:nvPr userDrawn="1"/>
        </p:nvGrpSpPr>
        <p:grpSpPr>
          <a:xfrm>
            <a:off x="1016507" y="3185266"/>
            <a:ext cx="1325880" cy="1325880"/>
            <a:chOff x="1071620" y="3044261"/>
            <a:chExt cx="1325880" cy="1325880"/>
          </a:xfrm>
        </p:grpSpPr>
        <p:sp>
          <p:nvSpPr>
            <p:cNvPr id="32" name="Rectangle 31"/>
            <p:cNvSpPr/>
            <p:nvPr/>
          </p:nvSpPr>
          <p:spPr bwMode="auto">
            <a:xfrm>
              <a:off x="1071620" y="3044261"/>
              <a:ext cx="1325880" cy="1325880"/>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3" name="Freeform 13"/>
            <p:cNvSpPr>
              <a:spLocks noEditPoints="1"/>
            </p:cNvSpPr>
            <p:nvPr/>
          </p:nvSpPr>
          <p:spPr bwMode="auto">
            <a:xfrm>
              <a:off x="1316254" y="3284926"/>
              <a:ext cx="836612" cy="841375"/>
            </a:xfrm>
            <a:custGeom>
              <a:avLst/>
              <a:gdLst>
                <a:gd name="T0" fmla="*/ 183 w 223"/>
                <a:gd name="T1" fmla="*/ 108 h 224"/>
                <a:gd name="T2" fmla="*/ 154 w 223"/>
                <a:gd name="T3" fmla="*/ 120 h 224"/>
                <a:gd name="T4" fmla="*/ 135 w 223"/>
                <a:gd name="T5" fmla="*/ 101 h 224"/>
                <a:gd name="T6" fmla="*/ 154 w 223"/>
                <a:gd name="T7" fmla="*/ 59 h 224"/>
                <a:gd name="T8" fmla="*/ 96 w 223"/>
                <a:gd name="T9" fmla="*/ 0 h 224"/>
                <a:gd name="T10" fmla="*/ 37 w 223"/>
                <a:gd name="T11" fmla="*/ 59 h 224"/>
                <a:gd name="T12" fmla="*/ 64 w 223"/>
                <a:gd name="T13" fmla="*/ 107 h 224"/>
                <a:gd name="T14" fmla="*/ 52 w 223"/>
                <a:gd name="T15" fmla="*/ 145 h 224"/>
                <a:gd name="T16" fmla="*/ 41 w 223"/>
                <a:gd name="T17" fmla="*/ 143 h 224"/>
                <a:gd name="T18" fmla="*/ 0 w 223"/>
                <a:gd name="T19" fmla="*/ 183 h 224"/>
                <a:gd name="T20" fmla="*/ 41 w 223"/>
                <a:gd name="T21" fmla="*/ 224 h 224"/>
                <a:gd name="T22" fmla="*/ 81 w 223"/>
                <a:gd name="T23" fmla="*/ 183 h 224"/>
                <a:gd name="T24" fmla="*/ 60 w 223"/>
                <a:gd name="T25" fmla="*/ 148 h 224"/>
                <a:gd name="T26" fmla="*/ 71 w 223"/>
                <a:gd name="T27" fmla="*/ 111 h 224"/>
                <a:gd name="T28" fmla="*/ 96 w 223"/>
                <a:gd name="T29" fmla="*/ 117 h 224"/>
                <a:gd name="T30" fmla="*/ 129 w 223"/>
                <a:gd name="T31" fmla="*/ 106 h 224"/>
                <a:gd name="T32" fmla="*/ 149 w 223"/>
                <a:gd name="T33" fmla="*/ 126 h 224"/>
                <a:gd name="T34" fmla="*/ 143 w 223"/>
                <a:gd name="T35" fmla="*/ 148 h 224"/>
                <a:gd name="T36" fmla="*/ 183 w 223"/>
                <a:gd name="T37" fmla="*/ 189 h 224"/>
                <a:gd name="T38" fmla="*/ 223 w 223"/>
                <a:gd name="T39" fmla="*/ 148 h 224"/>
                <a:gd name="T40" fmla="*/ 183 w 223"/>
                <a:gd name="T41" fmla="*/ 108 h 224"/>
                <a:gd name="T42" fmla="*/ 73 w 223"/>
                <a:gd name="T43" fmla="*/ 183 h 224"/>
                <a:gd name="T44" fmla="*/ 41 w 223"/>
                <a:gd name="T45" fmla="*/ 216 h 224"/>
                <a:gd name="T46" fmla="*/ 8 w 223"/>
                <a:gd name="T47" fmla="*/ 183 h 224"/>
                <a:gd name="T48" fmla="*/ 41 w 223"/>
                <a:gd name="T49" fmla="*/ 151 h 224"/>
                <a:gd name="T50" fmla="*/ 73 w 223"/>
                <a:gd name="T51" fmla="*/ 183 h 224"/>
                <a:gd name="T52" fmla="*/ 45 w 223"/>
                <a:gd name="T53" fmla="*/ 59 h 224"/>
                <a:gd name="T54" fmla="*/ 96 w 223"/>
                <a:gd name="T55" fmla="*/ 8 h 224"/>
                <a:gd name="T56" fmla="*/ 146 w 223"/>
                <a:gd name="T57" fmla="*/ 59 h 224"/>
                <a:gd name="T58" fmla="*/ 96 w 223"/>
                <a:gd name="T59" fmla="*/ 109 h 224"/>
                <a:gd name="T60" fmla="*/ 45 w 223"/>
                <a:gd name="T61" fmla="*/ 59 h 224"/>
                <a:gd name="T62" fmla="*/ 183 w 223"/>
                <a:gd name="T63" fmla="*/ 181 h 224"/>
                <a:gd name="T64" fmla="*/ 151 w 223"/>
                <a:gd name="T65" fmla="*/ 148 h 224"/>
                <a:gd name="T66" fmla="*/ 183 w 223"/>
                <a:gd name="T67" fmla="*/ 116 h 224"/>
                <a:gd name="T68" fmla="*/ 215 w 223"/>
                <a:gd name="T69" fmla="*/ 148 h 224"/>
                <a:gd name="T70" fmla="*/ 183 w 223"/>
                <a:gd name="T71" fmla="*/ 1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800">
                <a:solidFill>
                  <a:srgbClr val="FFFFFF"/>
                </a:solidFill>
              </a:endParaRPr>
            </a:p>
          </p:txBody>
        </p:sp>
      </p:grpSp>
      <p:grpSp>
        <p:nvGrpSpPr>
          <p:cNvPr id="34" name="Orange Tile"/>
          <p:cNvGrpSpPr/>
          <p:nvPr userDrawn="1"/>
        </p:nvGrpSpPr>
        <p:grpSpPr>
          <a:xfrm>
            <a:off x="2514069" y="3185266"/>
            <a:ext cx="1325880" cy="1325880"/>
            <a:chOff x="2487267" y="3044261"/>
            <a:chExt cx="1325880" cy="1325880"/>
          </a:xfrm>
        </p:grpSpPr>
        <p:sp>
          <p:nvSpPr>
            <p:cNvPr id="35" name="Rectangle 34"/>
            <p:cNvSpPr/>
            <p:nvPr/>
          </p:nvSpPr>
          <p:spPr bwMode="auto">
            <a:xfrm>
              <a:off x="2487267" y="3044261"/>
              <a:ext cx="1325880" cy="1325880"/>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6" name="Freeform 30"/>
            <p:cNvSpPr>
              <a:spLocks noEditPoints="1"/>
            </p:cNvSpPr>
            <p:nvPr/>
          </p:nvSpPr>
          <p:spPr bwMode="auto">
            <a:xfrm>
              <a:off x="2774763" y="3284926"/>
              <a:ext cx="750888" cy="844550"/>
            </a:xfrm>
            <a:custGeom>
              <a:avLst/>
              <a:gdLst>
                <a:gd name="T0" fmla="*/ 15 w 200"/>
                <a:gd name="T1" fmla="*/ 0 h 225"/>
                <a:gd name="T2" fmla="*/ 11 w 200"/>
                <a:gd name="T3" fmla="*/ 17 h 225"/>
                <a:gd name="T4" fmla="*/ 11 w 200"/>
                <a:gd name="T5" fmla="*/ 35 h 225"/>
                <a:gd name="T6" fmla="*/ 0 w 200"/>
                <a:gd name="T7" fmla="*/ 55 h 225"/>
                <a:gd name="T8" fmla="*/ 11 w 200"/>
                <a:gd name="T9" fmla="*/ 75 h 225"/>
                <a:gd name="T10" fmla="*/ 11 w 200"/>
                <a:gd name="T11" fmla="*/ 94 h 225"/>
                <a:gd name="T12" fmla="*/ 0 w 200"/>
                <a:gd name="T13" fmla="*/ 114 h 225"/>
                <a:gd name="T14" fmla="*/ 11 w 200"/>
                <a:gd name="T15" fmla="*/ 134 h 225"/>
                <a:gd name="T16" fmla="*/ 11 w 200"/>
                <a:gd name="T17" fmla="*/ 153 h 225"/>
                <a:gd name="T18" fmla="*/ 0 w 200"/>
                <a:gd name="T19" fmla="*/ 173 h 225"/>
                <a:gd name="T20" fmla="*/ 11 w 200"/>
                <a:gd name="T21" fmla="*/ 193 h 225"/>
                <a:gd name="T22" fmla="*/ 11 w 200"/>
                <a:gd name="T23" fmla="*/ 211 h 225"/>
                <a:gd name="T24" fmla="*/ 15 w 200"/>
                <a:gd name="T25" fmla="*/ 225 h 225"/>
                <a:gd name="T26" fmla="*/ 200 w 200"/>
                <a:gd name="T27" fmla="*/ 185 h 225"/>
                <a:gd name="T28" fmla="*/ 160 w 200"/>
                <a:gd name="T29" fmla="*/ 0 h 225"/>
                <a:gd name="T30" fmla="*/ 11 w 200"/>
                <a:gd name="T31" fmla="*/ 25 h 225"/>
                <a:gd name="T32" fmla="*/ 8 w 200"/>
                <a:gd name="T33" fmla="*/ 26 h 225"/>
                <a:gd name="T34" fmla="*/ 11 w 200"/>
                <a:gd name="T35" fmla="*/ 54 h 225"/>
                <a:gd name="T36" fmla="*/ 8 w 200"/>
                <a:gd name="T37" fmla="*/ 55 h 225"/>
                <a:gd name="T38" fmla="*/ 11 w 200"/>
                <a:gd name="T39" fmla="*/ 83 h 225"/>
                <a:gd name="T40" fmla="*/ 8 w 200"/>
                <a:gd name="T41" fmla="*/ 85 h 225"/>
                <a:gd name="T42" fmla="*/ 11 w 200"/>
                <a:gd name="T43" fmla="*/ 113 h 225"/>
                <a:gd name="T44" fmla="*/ 8 w 200"/>
                <a:gd name="T45" fmla="*/ 114 h 225"/>
                <a:gd name="T46" fmla="*/ 11 w 200"/>
                <a:gd name="T47" fmla="*/ 142 h 225"/>
                <a:gd name="T48" fmla="*/ 8 w 200"/>
                <a:gd name="T49" fmla="*/ 143 h 225"/>
                <a:gd name="T50" fmla="*/ 11 w 200"/>
                <a:gd name="T51" fmla="*/ 171 h 225"/>
                <a:gd name="T52" fmla="*/ 8 w 200"/>
                <a:gd name="T53" fmla="*/ 173 h 225"/>
                <a:gd name="T54" fmla="*/ 11 w 200"/>
                <a:gd name="T55" fmla="*/ 201 h 225"/>
                <a:gd name="T56" fmla="*/ 8 w 200"/>
                <a:gd name="T57" fmla="*/ 202 h 225"/>
                <a:gd name="T58" fmla="*/ 160 w 200"/>
                <a:gd name="T59" fmla="*/ 217 h 225"/>
                <a:gd name="T60" fmla="*/ 19 w 200"/>
                <a:gd name="T61" fmla="*/ 201 h 225"/>
                <a:gd name="T62" fmla="*/ 21 w 200"/>
                <a:gd name="T63" fmla="*/ 205 h 225"/>
                <a:gd name="T64" fmla="*/ 27 w 200"/>
                <a:gd name="T65" fmla="*/ 198 h 225"/>
                <a:gd name="T66" fmla="*/ 19 w 200"/>
                <a:gd name="T67" fmla="*/ 172 h 225"/>
                <a:gd name="T68" fmla="*/ 21 w 200"/>
                <a:gd name="T69" fmla="*/ 175 h 225"/>
                <a:gd name="T70" fmla="*/ 27 w 200"/>
                <a:gd name="T71" fmla="*/ 168 h 225"/>
                <a:gd name="T72" fmla="*/ 19 w 200"/>
                <a:gd name="T73" fmla="*/ 142 h 225"/>
                <a:gd name="T74" fmla="*/ 21 w 200"/>
                <a:gd name="T75" fmla="*/ 146 h 225"/>
                <a:gd name="T76" fmla="*/ 27 w 200"/>
                <a:gd name="T77" fmla="*/ 139 h 225"/>
                <a:gd name="T78" fmla="*/ 19 w 200"/>
                <a:gd name="T79" fmla="*/ 113 h 225"/>
                <a:gd name="T80" fmla="*/ 21 w 200"/>
                <a:gd name="T81" fmla="*/ 117 h 225"/>
                <a:gd name="T82" fmla="*/ 27 w 200"/>
                <a:gd name="T83" fmla="*/ 110 h 225"/>
                <a:gd name="T84" fmla="*/ 19 w 200"/>
                <a:gd name="T85" fmla="*/ 83 h 225"/>
                <a:gd name="T86" fmla="*/ 21 w 200"/>
                <a:gd name="T87" fmla="*/ 87 h 225"/>
                <a:gd name="T88" fmla="*/ 27 w 200"/>
                <a:gd name="T89" fmla="*/ 80 h 225"/>
                <a:gd name="T90" fmla="*/ 19 w 200"/>
                <a:gd name="T91" fmla="*/ 54 h 225"/>
                <a:gd name="T92" fmla="*/ 21 w 200"/>
                <a:gd name="T93" fmla="*/ 58 h 225"/>
                <a:gd name="T94" fmla="*/ 27 w 200"/>
                <a:gd name="T95" fmla="*/ 51 h 225"/>
                <a:gd name="T96" fmla="*/ 19 w 200"/>
                <a:gd name="T97" fmla="*/ 25 h 225"/>
                <a:gd name="T98" fmla="*/ 21 w 200"/>
                <a:gd name="T99" fmla="*/ 29 h 225"/>
                <a:gd name="T100" fmla="*/ 27 w 200"/>
                <a:gd name="T101" fmla="*/ 22 h 225"/>
                <a:gd name="T102" fmla="*/ 19 w 200"/>
                <a:gd name="T103" fmla="*/ 8 h 225"/>
                <a:gd name="T104" fmla="*/ 192 w 200"/>
                <a:gd name="T105" fmla="*/ 4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225">
                  <a:moveTo>
                    <a:pt x="160" y="0"/>
                  </a:moveTo>
                  <a:cubicBezTo>
                    <a:pt x="15" y="0"/>
                    <a:pt x="15" y="0"/>
                    <a:pt x="15" y="0"/>
                  </a:cubicBezTo>
                  <a:cubicBezTo>
                    <a:pt x="12" y="0"/>
                    <a:pt x="11" y="2"/>
                    <a:pt x="11" y="4"/>
                  </a:cubicBezTo>
                  <a:cubicBezTo>
                    <a:pt x="11" y="17"/>
                    <a:pt x="11" y="17"/>
                    <a:pt x="11" y="17"/>
                  </a:cubicBezTo>
                  <a:cubicBezTo>
                    <a:pt x="4" y="18"/>
                    <a:pt x="0" y="21"/>
                    <a:pt x="0" y="26"/>
                  </a:cubicBezTo>
                  <a:cubicBezTo>
                    <a:pt x="0" y="30"/>
                    <a:pt x="4" y="34"/>
                    <a:pt x="11" y="35"/>
                  </a:cubicBezTo>
                  <a:cubicBezTo>
                    <a:pt x="11" y="46"/>
                    <a:pt x="11" y="46"/>
                    <a:pt x="11" y="46"/>
                  </a:cubicBezTo>
                  <a:cubicBezTo>
                    <a:pt x="4" y="47"/>
                    <a:pt x="0" y="51"/>
                    <a:pt x="0" y="55"/>
                  </a:cubicBezTo>
                  <a:cubicBezTo>
                    <a:pt x="0" y="60"/>
                    <a:pt x="4" y="63"/>
                    <a:pt x="11" y="65"/>
                  </a:cubicBezTo>
                  <a:cubicBezTo>
                    <a:pt x="11" y="75"/>
                    <a:pt x="11" y="75"/>
                    <a:pt x="11" y="75"/>
                  </a:cubicBezTo>
                  <a:cubicBezTo>
                    <a:pt x="4" y="76"/>
                    <a:pt x="0" y="80"/>
                    <a:pt x="0" y="85"/>
                  </a:cubicBezTo>
                  <a:cubicBezTo>
                    <a:pt x="0" y="89"/>
                    <a:pt x="4" y="93"/>
                    <a:pt x="11" y="94"/>
                  </a:cubicBezTo>
                  <a:cubicBezTo>
                    <a:pt x="11" y="105"/>
                    <a:pt x="11" y="105"/>
                    <a:pt x="11" y="105"/>
                  </a:cubicBezTo>
                  <a:cubicBezTo>
                    <a:pt x="4" y="106"/>
                    <a:pt x="0" y="109"/>
                    <a:pt x="0" y="114"/>
                  </a:cubicBezTo>
                  <a:cubicBezTo>
                    <a:pt x="0" y="119"/>
                    <a:pt x="4" y="122"/>
                    <a:pt x="11" y="123"/>
                  </a:cubicBezTo>
                  <a:cubicBezTo>
                    <a:pt x="11" y="134"/>
                    <a:pt x="11" y="134"/>
                    <a:pt x="11" y="134"/>
                  </a:cubicBezTo>
                  <a:cubicBezTo>
                    <a:pt x="4" y="135"/>
                    <a:pt x="0" y="139"/>
                    <a:pt x="0" y="143"/>
                  </a:cubicBezTo>
                  <a:cubicBezTo>
                    <a:pt x="0" y="148"/>
                    <a:pt x="4" y="152"/>
                    <a:pt x="11" y="153"/>
                  </a:cubicBezTo>
                  <a:cubicBezTo>
                    <a:pt x="11" y="163"/>
                    <a:pt x="11" y="163"/>
                    <a:pt x="11" y="163"/>
                  </a:cubicBezTo>
                  <a:cubicBezTo>
                    <a:pt x="4" y="164"/>
                    <a:pt x="0" y="168"/>
                    <a:pt x="0" y="173"/>
                  </a:cubicBezTo>
                  <a:cubicBezTo>
                    <a:pt x="0" y="177"/>
                    <a:pt x="4" y="181"/>
                    <a:pt x="11" y="182"/>
                  </a:cubicBezTo>
                  <a:cubicBezTo>
                    <a:pt x="11" y="193"/>
                    <a:pt x="11" y="193"/>
                    <a:pt x="11" y="193"/>
                  </a:cubicBezTo>
                  <a:cubicBezTo>
                    <a:pt x="4" y="194"/>
                    <a:pt x="0" y="197"/>
                    <a:pt x="0" y="202"/>
                  </a:cubicBezTo>
                  <a:cubicBezTo>
                    <a:pt x="0" y="207"/>
                    <a:pt x="4" y="210"/>
                    <a:pt x="11" y="211"/>
                  </a:cubicBezTo>
                  <a:cubicBezTo>
                    <a:pt x="11" y="221"/>
                    <a:pt x="11" y="221"/>
                    <a:pt x="11" y="221"/>
                  </a:cubicBezTo>
                  <a:cubicBezTo>
                    <a:pt x="11" y="223"/>
                    <a:pt x="12" y="225"/>
                    <a:pt x="15" y="225"/>
                  </a:cubicBezTo>
                  <a:cubicBezTo>
                    <a:pt x="160" y="225"/>
                    <a:pt x="160" y="225"/>
                    <a:pt x="160" y="225"/>
                  </a:cubicBezTo>
                  <a:cubicBezTo>
                    <a:pt x="182" y="225"/>
                    <a:pt x="200" y="207"/>
                    <a:pt x="200" y="185"/>
                  </a:cubicBezTo>
                  <a:cubicBezTo>
                    <a:pt x="200" y="40"/>
                    <a:pt x="200" y="40"/>
                    <a:pt x="200" y="40"/>
                  </a:cubicBezTo>
                  <a:cubicBezTo>
                    <a:pt x="200" y="18"/>
                    <a:pt x="182" y="0"/>
                    <a:pt x="160" y="0"/>
                  </a:cubicBezTo>
                  <a:close/>
                  <a:moveTo>
                    <a:pt x="8" y="26"/>
                  </a:moveTo>
                  <a:cubicBezTo>
                    <a:pt x="9" y="26"/>
                    <a:pt x="9" y="25"/>
                    <a:pt x="11" y="25"/>
                  </a:cubicBezTo>
                  <a:cubicBezTo>
                    <a:pt x="11" y="27"/>
                    <a:pt x="11" y="27"/>
                    <a:pt x="11" y="27"/>
                  </a:cubicBezTo>
                  <a:cubicBezTo>
                    <a:pt x="9" y="27"/>
                    <a:pt x="9" y="26"/>
                    <a:pt x="8" y="26"/>
                  </a:cubicBezTo>
                  <a:close/>
                  <a:moveTo>
                    <a:pt x="8" y="55"/>
                  </a:moveTo>
                  <a:cubicBezTo>
                    <a:pt x="9" y="55"/>
                    <a:pt x="9" y="54"/>
                    <a:pt x="11" y="54"/>
                  </a:cubicBezTo>
                  <a:cubicBezTo>
                    <a:pt x="11" y="56"/>
                    <a:pt x="11" y="56"/>
                    <a:pt x="11" y="56"/>
                  </a:cubicBezTo>
                  <a:cubicBezTo>
                    <a:pt x="9" y="56"/>
                    <a:pt x="9" y="56"/>
                    <a:pt x="8" y="55"/>
                  </a:cubicBezTo>
                  <a:close/>
                  <a:moveTo>
                    <a:pt x="8" y="85"/>
                  </a:moveTo>
                  <a:cubicBezTo>
                    <a:pt x="9" y="84"/>
                    <a:pt x="9" y="84"/>
                    <a:pt x="11" y="83"/>
                  </a:cubicBezTo>
                  <a:cubicBezTo>
                    <a:pt x="11" y="86"/>
                    <a:pt x="11" y="86"/>
                    <a:pt x="11" y="86"/>
                  </a:cubicBezTo>
                  <a:cubicBezTo>
                    <a:pt x="9" y="85"/>
                    <a:pt x="9" y="85"/>
                    <a:pt x="8" y="85"/>
                  </a:cubicBezTo>
                  <a:close/>
                  <a:moveTo>
                    <a:pt x="8" y="114"/>
                  </a:moveTo>
                  <a:cubicBezTo>
                    <a:pt x="9" y="114"/>
                    <a:pt x="9" y="113"/>
                    <a:pt x="11" y="113"/>
                  </a:cubicBezTo>
                  <a:cubicBezTo>
                    <a:pt x="11" y="115"/>
                    <a:pt x="11" y="115"/>
                    <a:pt x="11" y="115"/>
                  </a:cubicBezTo>
                  <a:cubicBezTo>
                    <a:pt x="9" y="115"/>
                    <a:pt x="9" y="114"/>
                    <a:pt x="8" y="114"/>
                  </a:cubicBezTo>
                  <a:close/>
                  <a:moveTo>
                    <a:pt x="8" y="143"/>
                  </a:moveTo>
                  <a:cubicBezTo>
                    <a:pt x="9" y="143"/>
                    <a:pt x="9" y="142"/>
                    <a:pt x="11" y="142"/>
                  </a:cubicBezTo>
                  <a:cubicBezTo>
                    <a:pt x="11" y="144"/>
                    <a:pt x="11" y="144"/>
                    <a:pt x="11" y="144"/>
                  </a:cubicBezTo>
                  <a:cubicBezTo>
                    <a:pt x="9" y="144"/>
                    <a:pt x="9" y="144"/>
                    <a:pt x="8" y="143"/>
                  </a:cubicBezTo>
                  <a:close/>
                  <a:moveTo>
                    <a:pt x="8" y="173"/>
                  </a:moveTo>
                  <a:cubicBezTo>
                    <a:pt x="9" y="172"/>
                    <a:pt x="9" y="172"/>
                    <a:pt x="11" y="171"/>
                  </a:cubicBezTo>
                  <a:cubicBezTo>
                    <a:pt x="11" y="174"/>
                    <a:pt x="11" y="174"/>
                    <a:pt x="11" y="174"/>
                  </a:cubicBezTo>
                  <a:cubicBezTo>
                    <a:pt x="9" y="173"/>
                    <a:pt x="9" y="173"/>
                    <a:pt x="8" y="173"/>
                  </a:cubicBezTo>
                  <a:close/>
                  <a:moveTo>
                    <a:pt x="8" y="202"/>
                  </a:moveTo>
                  <a:cubicBezTo>
                    <a:pt x="9" y="202"/>
                    <a:pt x="9" y="201"/>
                    <a:pt x="11" y="201"/>
                  </a:cubicBezTo>
                  <a:cubicBezTo>
                    <a:pt x="11" y="203"/>
                    <a:pt x="11" y="203"/>
                    <a:pt x="11" y="203"/>
                  </a:cubicBezTo>
                  <a:cubicBezTo>
                    <a:pt x="9" y="203"/>
                    <a:pt x="9" y="202"/>
                    <a:pt x="8" y="202"/>
                  </a:cubicBezTo>
                  <a:close/>
                  <a:moveTo>
                    <a:pt x="192" y="185"/>
                  </a:moveTo>
                  <a:cubicBezTo>
                    <a:pt x="192" y="202"/>
                    <a:pt x="177" y="217"/>
                    <a:pt x="160" y="217"/>
                  </a:cubicBezTo>
                  <a:cubicBezTo>
                    <a:pt x="19" y="217"/>
                    <a:pt x="19" y="217"/>
                    <a:pt x="19" y="217"/>
                  </a:cubicBezTo>
                  <a:cubicBezTo>
                    <a:pt x="19" y="201"/>
                    <a:pt x="19" y="201"/>
                    <a:pt x="19" y="201"/>
                  </a:cubicBezTo>
                  <a:cubicBezTo>
                    <a:pt x="20" y="201"/>
                    <a:pt x="20" y="202"/>
                    <a:pt x="21" y="202"/>
                  </a:cubicBezTo>
                  <a:cubicBezTo>
                    <a:pt x="21" y="203"/>
                    <a:pt x="22" y="203"/>
                    <a:pt x="21" y="205"/>
                  </a:cubicBezTo>
                  <a:cubicBezTo>
                    <a:pt x="29" y="207"/>
                    <a:pt x="29" y="207"/>
                    <a:pt x="29" y="207"/>
                  </a:cubicBezTo>
                  <a:cubicBezTo>
                    <a:pt x="30" y="203"/>
                    <a:pt x="29" y="200"/>
                    <a:pt x="27" y="198"/>
                  </a:cubicBezTo>
                  <a:cubicBezTo>
                    <a:pt x="26" y="195"/>
                    <a:pt x="22" y="193"/>
                    <a:pt x="19" y="193"/>
                  </a:cubicBezTo>
                  <a:cubicBezTo>
                    <a:pt x="19" y="172"/>
                    <a:pt x="19" y="172"/>
                    <a:pt x="19" y="172"/>
                  </a:cubicBezTo>
                  <a:cubicBezTo>
                    <a:pt x="20" y="172"/>
                    <a:pt x="20" y="172"/>
                    <a:pt x="21" y="173"/>
                  </a:cubicBezTo>
                  <a:cubicBezTo>
                    <a:pt x="21" y="173"/>
                    <a:pt x="22" y="174"/>
                    <a:pt x="21" y="175"/>
                  </a:cubicBezTo>
                  <a:cubicBezTo>
                    <a:pt x="29" y="178"/>
                    <a:pt x="29" y="178"/>
                    <a:pt x="29" y="178"/>
                  </a:cubicBezTo>
                  <a:cubicBezTo>
                    <a:pt x="30" y="173"/>
                    <a:pt x="29" y="170"/>
                    <a:pt x="27" y="168"/>
                  </a:cubicBezTo>
                  <a:cubicBezTo>
                    <a:pt x="26" y="166"/>
                    <a:pt x="22" y="164"/>
                    <a:pt x="19" y="163"/>
                  </a:cubicBezTo>
                  <a:cubicBezTo>
                    <a:pt x="19" y="142"/>
                    <a:pt x="19" y="142"/>
                    <a:pt x="19" y="142"/>
                  </a:cubicBezTo>
                  <a:cubicBezTo>
                    <a:pt x="20" y="143"/>
                    <a:pt x="20" y="143"/>
                    <a:pt x="21" y="144"/>
                  </a:cubicBezTo>
                  <a:cubicBezTo>
                    <a:pt x="21" y="144"/>
                    <a:pt x="22" y="145"/>
                    <a:pt x="21" y="146"/>
                  </a:cubicBezTo>
                  <a:cubicBezTo>
                    <a:pt x="29" y="148"/>
                    <a:pt x="29" y="148"/>
                    <a:pt x="29" y="148"/>
                  </a:cubicBezTo>
                  <a:cubicBezTo>
                    <a:pt x="30" y="144"/>
                    <a:pt x="29" y="141"/>
                    <a:pt x="27" y="139"/>
                  </a:cubicBezTo>
                  <a:cubicBezTo>
                    <a:pt x="26" y="136"/>
                    <a:pt x="22" y="135"/>
                    <a:pt x="19" y="134"/>
                  </a:cubicBezTo>
                  <a:cubicBezTo>
                    <a:pt x="19" y="113"/>
                    <a:pt x="19" y="113"/>
                    <a:pt x="19" y="113"/>
                  </a:cubicBezTo>
                  <a:cubicBezTo>
                    <a:pt x="20" y="113"/>
                    <a:pt x="20" y="114"/>
                    <a:pt x="21" y="114"/>
                  </a:cubicBezTo>
                  <a:cubicBezTo>
                    <a:pt x="21" y="115"/>
                    <a:pt x="22" y="115"/>
                    <a:pt x="21" y="117"/>
                  </a:cubicBezTo>
                  <a:cubicBezTo>
                    <a:pt x="29" y="119"/>
                    <a:pt x="29" y="119"/>
                    <a:pt x="29" y="119"/>
                  </a:cubicBezTo>
                  <a:cubicBezTo>
                    <a:pt x="30" y="115"/>
                    <a:pt x="29" y="111"/>
                    <a:pt x="27" y="110"/>
                  </a:cubicBezTo>
                  <a:cubicBezTo>
                    <a:pt x="26" y="107"/>
                    <a:pt x="22" y="105"/>
                    <a:pt x="19" y="105"/>
                  </a:cubicBezTo>
                  <a:cubicBezTo>
                    <a:pt x="19" y="83"/>
                    <a:pt x="19" y="83"/>
                    <a:pt x="19" y="83"/>
                  </a:cubicBezTo>
                  <a:cubicBezTo>
                    <a:pt x="20" y="84"/>
                    <a:pt x="20" y="84"/>
                    <a:pt x="21" y="85"/>
                  </a:cubicBezTo>
                  <a:cubicBezTo>
                    <a:pt x="21" y="85"/>
                    <a:pt x="22" y="86"/>
                    <a:pt x="21" y="87"/>
                  </a:cubicBezTo>
                  <a:cubicBezTo>
                    <a:pt x="29" y="90"/>
                    <a:pt x="29" y="90"/>
                    <a:pt x="29" y="90"/>
                  </a:cubicBezTo>
                  <a:cubicBezTo>
                    <a:pt x="30" y="85"/>
                    <a:pt x="29" y="82"/>
                    <a:pt x="27" y="80"/>
                  </a:cubicBezTo>
                  <a:cubicBezTo>
                    <a:pt x="26" y="78"/>
                    <a:pt x="22" y="76"/>
                    <a:pt x="19" y="75"/>
                  </a:cubicBezTo>
                  <a:cubicBezTo>
                    <a:pt x="19" y="54"/>
                    <a:pt x="19" y="54"/>
                    <a:pt x="19" y="54"/>
                  </a:cubicBezTo>
                  <a:cubicBezTo>
                    <a:pt x="20" y="54"/>
                    <a:pt x="20" y="55"/>
                    <a:pt x="21" y="56"/>
                  </a:cubicBezTo>
                  <a:cubicBezTo>
                    <a:pt x="21" y="56"/>
                    <a:pt x="22" y="56"/>
                    <a:pt x="21" y="58"/>
                  </a:cubicBezTo>
                  <a:cubicBezTo>
                    <a:pt x="29" y="60"/>
                    <a:pt x="29" y="60"/>
                    <a:pt x="29" y="60"/>
                  </a:cubicBezTo>
                  <a:cubicBezTo>
                    <a:pt x="30" y="56"/>
                    <a:pt x="29" y="53"/>
                    <a:pt x="27" y="51"/>
                  </a:cubicBezTo>
                  <a:cubicBezTo>
                    <a:pt x="26" y="48"/>
                    <a:pt x="22" y="47"/>
                    <a:pt x="19" y="46"/>
                  </a:cubicBezTo>
                  <a:cubicBezTo>
                    <a:pt x="19" y="25"/>
                    <a:pt x="19" y="25"/>
                    <a:pt x="19" y="25"/>
                  </a:cubicBezTo>
                  <a:cubicBezTo>
                    <a:pt x="20" y="25"/>
                    <a:pt x="20" y="26"/>
                    <a:pt x="21" y="26"/>
                  </a:cubicBezTo>
                  <a:cubicBezTo>
                    <a:pt x="21" y="26"/>
                    <a:pt x="22" y="27"/>
                    <a:pt x="21" y="29"/>
                  </a:cubicBezTo>
                  <a:cubicBezTo>
                    <a:pt x="29" y="31"/>
                    <a:pt x="29" y="31"/>
                    <a:pt x="29" y="31"/>
                  </a:cubicBezTo>
                  <a:cubicBezTo>
                    <a:pt x="30" y="27"/>
                    <a:pt x="29" y="23"/>
                    <a:pt x="27" y="22"/>
                  </a:cubicBezTo>
                  <a:cubicBezTo>
                    <a:pt x="26" y="19"/>
                    <a:pt x="22" y="17"/>
                    <a:pt x="19" y="16"/>
                  </a:cubicBezTo>
                  <a:cubicBezTo>
                    <a:pt x="19" y="8"/>
                    <a:pt x="19" y="8"/>
                    <a:pt x="19" y="8"/>
                  </a:cubicBezTo>
                  <a:cubicBezTo>
                    <a:pt x="160" y="8"/>
                    <a:pt x="160" y="8"/>
                    <a:pt x="160" y="8"/>
                  </a:cubicBezTo>
                  <a:cubicBezTo>
                    <a:pt x="177" y="8"/>
                    <a:pt x="192" y="22"/>
                    <a:pt x="192" y="40"/>
                  </a:cubicBezTo>
                  <a:lnTo>
                    <a:pt x="192"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800">
                <a:solidFill>
                  <a:srgbClr val="FFFFFF"/>
                </a:solidFill>
              </a:endParaRPr>
            </a:p>
          </p:txBody>
        </p:sp>
      </p:grpSp>
      <p:grpSp>
        <p:nvGrpSpPr>
          <p:cNvPr id="37" name="Teal Tile"/>
          <p:cNvGrpSpPr/>
          <p:nvPr userDrawn="1"/>
        </p:nvGrpSpPr>
        <p:grpSpPr>
          <a:xfrm>
            <a:off x="1016507" y="4682828"/>
            <a:ext cx="1325880" cy="1325880"/>
            <a:chOff x="1020317" y="4686638"/>
            <a:chExt cx="1325880" cy="1325880"/>
          </a:xfrm>
        </p:grpSpPr>
        <p:sp>
          <p:nvSpPr>
            <p:cNvPr id="38" name="Rectangle 37"/>
            <p:cNvSpPr/>
            <p:nvPr/>
          </p:nvSpPr>
          <p:spPr bwMode="auto">
            <a:xfrm>
              <a:off x="1020317" y="4686638"/>
              <a:ext cx="1325880" cy="132588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9" name="Freeform 13"/>
            <p:cNvSpPr>
              <a:spLocks noEditPoints="1"/>
            </p:cNvSpPr>
            <p:nvPr/>
          </p:nvSpPr>
          <p:spPr bwMode="auto">
            <a:xfrm>
              <a:off x="1455948" y="4930478"/>
              <a:ext cx="454618" cy="838200"/>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363"/>
              <a:endParaRPr lang="en-US" sz="1800">
                <a:solidFill>
                  <a:srgbClr val="FFFFFF"/>
                </a:solidFill>
              </a:endParaRPr>
            </a:p>
          </p:txBody>
        </p:sp>
      </p:grpSp>
      <p:grpSp>
        <p:nvGrpSpPr>
          <p:cNvPr id="5" name="Green Tile"/>
          <p:cNvGrpSpPr/>
          <p:nvPr userDrawn="1"/>
        </p:nvGrpSpPr>
        <p:grpSpPr>
          <a:xfrm>
            <a:off x="2514069" y="4682828"/>
            <a:ext cx="1325880" cy="1325880"/>
            <a:chOff x="2514069" y="4682828"/>
            <a:chExt cx="1325880" cy="1325880"/>
          </a:xfrm>
        </p:grpSpPr>
        <p:sp>
          <p:nvSpPr>
            <p:cNvPr id="41" name="Rectangle 40"/>
            <p:cNvSpPr/>
            <p:nvPr/>
          </p:nvSpPr>
          <p:spPr bwMode="auto">
            <a:xfrm>
              <a:off x="2514069" y="4682828"/>
              <a:ext cx="1325880" cy="1325880"/>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46" name="Freeform 73"/>
            <p:cNvSpPr>
              <a:spLocks noEditPoints="1"/>
            </p:cNvSpPr>
            <p:nvPr userDrawn="1"/>
          </p:nvSpPr>
          <p:spPr bwMode="auto">
            <a:xfrm>
              <a:off x="2757463" y="5062311"/>
              <a:ext cx="839092" cy="702557"/>
            </a:xfrm>
            <a:custGeom>
              <a:avLst/>
              <a:gdLst>
                <a:gd name="T0" fmla="*/ 339 w 411"/>
                <a:gd name="T1" fmla="*/ 344 h 344"/>
                <a:gd name="T2" fmla="*/ 334 w 411"/>
                <a:gd name="T3" fmla="*/ 342 h 344"/>
                <a:gd name="T4" fmla="*/ 270 w 411"/>
                <a:gd name="T5" fmla="*/ 277 h 344"/>
                <a:gd name="T6" fmla="*/ 74 w 411"/>
                <a:gd name="T7" fmla="*/ 277 h 344"/>
                <a:gd name="T8" fmla="*/ 0 w 411"/>
                <a:gd name="T9" fmla="*/ 203 h 344"/>
                <a:gd name="T10" fmla="*/ 0 w 411"/>
                <a:gd name="T11" fmla="*/ 74 h 344"/>
                <a:gd name="T12" fmla="*/ 74 w 411"/>
                <a:gd name="T13" fmla="*/ 0 h 344"/>
                <a:gd name="T14" fmla="*/ 338 w 411"/>
                <a:gd name="T15" fmla="*/ 0 h 344"/>
                <a:gd name="T16" fmla="*/ 411 w 411"/>
                <a:gd name="T17" fmla="*/ 74 h 344"/>
                <a:gd name="T18" fmla="*/ 411 w 411"/>
                <a:gd name="T19" fmla="*/ 203 h 344"/>
                <a:gd name="T20" fmla="*/ 347 w 411"/>
                <a:gd name="T21" fmla="*/ 277 h 344"/>
                <a:gd name="T22" fmla="*/ 347 w 411"/>
                <a:gd name="T23" fmla="*/ 337 h 344"/>
                <a:gd name="T24" fmla="*/ 342 w 411"/>
                <a:gd name="T25" fmla="*/ 344 h 344"/>
                <a:gd name="T26" fmla="*/ 339 w 411"/>
                <a:gd name="T27" fmla="*/ 344 h 344"/>
                <a:gd name="T28" fmla="*/ 74 w 411"/>
                <a:gd name="T29" fmla="*/ 15 h 344"/>
                <a:gd name="T30" fmla="*/ 14 w 411"/>
                <a:gd name="T31" fmla="*/ 74 h 344"/>
                <a:gd name="T32" fmla="*/ 14 w 411"/>
                <a:gd name="T33" fmla="*/ 203 h 344"/>
                <a:gd name="T34" fmla="*/ 74 w 411"/>
                <a:gd name="T35" fmla="*/ 262 h 344"/>
                <a:gd name="T36" fmla="*/ 273 w 411"/>
                <a:gd name="T37" fmla="*/ 262 h 344"/>
                <a:gd name="T38" fmla="*/ 278 w 411"/>
                <a:gd name="T39" fmla="*/ 264 h 344"/>
                <a:gd name="T40" fmla="*/ 332 w 411"/>
                <a:gd name="T41" fmla="*/ 319 h 344"/>
                <a:gd name="T42" fmla="*/ 332 w 411"/>
                <a:gd name="T43" fmla="*/ 270 h 344"/>
                <a:gd name="T44" fmla="*/ 339 w 411"/>
                <a:gd name="T45" fmla="*/ 262 h 344"/>
                <a:gd name="T46" fmla="*/ 397 w 411"/>
                <a:gd name="T47" fmla="*/ 203 h 344"/>
                <a:gd name="T48" fmla="*/ 397 w 411"/>
                <a:gd name="T49" fmla="*/ 74 h 344"/>
                <a:gd name="T50" fmla="*/ 338 w 411"/>
                <a:gd name="T51" fmla="*/ 15 h 344"/>
                <a:gd name="T52" fmla="*/ 74 w 411"/>
                <a:gd name="T53" fmla="*/ 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1" h="344">
                  <a:moveTo>
                    <a:pt x="339" y="344"/>
                  </a:moveTo>
                  <a:cubicBezTo>
                    <a:pt x="337" y="344"/>
                    <a:pt x="336" y="343"/>
                    <a:pt x="334" y="342"/>
                  </a:cubicBezTo>
                  <a:cubicBezTo>
                    <a:pt x="270" y="277"/>
                    <a:pt x="270" y="277"/>
                    <a:pt x="270" y="277"/>
                  </a:cubicBezTo>
                  <a:cubicBezTo>
                    <a:pt x="74" y="277"/>
                    <a:pt x="74" y="277"/>
                    <a:pt x="74" y="277"/>
                  </a:cubicBezTo>
                  <a:cubicBezTo>
                    <a:pt x="33" y="277"/>
                    <a:pt x="0" y="244"/>
                    <a:pt x="0" y="203"/>
                  </a:cubicBezTo>
                  <a:cubicBezTo>
                    <a:pt x="0" y="74"/>
                    <a:pt x="0" y="74"/>
                    <a:pt x="0" y="74"/>
                  </a:cubicBezTo>
                  <a:cubicBezTo>
                    <a:pt x="0" y="33"/>
                    <a:pt x="33" y="0"/>
                    <a:pt x="74" y="0"/>
                  </a:cubicBezTo>
                  <a:cubicBezTo>
                    <a:pt x="338" y="0"/>
                    <a:pt x="338" y="0"/>
                    <a:pt x="338" y="0"/>
                  </a:cubicBezTo>
                  <a:cubicBezTo>
                    <a:pt x="378" y="0"/>
                    <a:pt x="411" y="33"/>
                    <a:pt x="411" y="74"/>
                  </a:cubicBezTo>
                  <a:cubicBezTo>
                    <a:pt x="411" y="203"/>
                    <a:pt x="411" y="203"/>
                    <a:pt x="411" y="203"/>
                  </a:cubicBezTo>
                  <a:cubicBezTo>
                    <a:pt x="411" y="242"/>
                    <a:pt x="384" y="273"/>
                    <a:pt x="347" y="277"/>
                  </a:cubicBezTo>
                  <a:cubicBezTo>
                    <a:pt x="347" y="337"/>
                    <a:pt x="347" y="337"/>
                    <a:pt x="347" y="337"/>
                  </a:cubicBezTo>
                  <a:cubicBezTo>
                    <a:pt x="347" y="340"/>
                    <a:pt x="345" y="342"/>
                    <a:pt x="342" y="344"/>
                  </a:cubicBezTo>
                  <a:cubicBezTo>
                    <a:pt x="341" y="344"/>
                    <a:pt x="340" y="344"/>
                    <a:pt x="339" y="344"/>
                  </a:cubicBezTo>
                  <a:close/>
                  <a:moveTo>
                    <a:pt x="74" y="15"/>
                  </a:moveTo>
                  <a:cubicBezTo>
                    <a:pt x="41" y="15"/>
                    <a:pt x="14" y="41"/>
                    <a:pt x="14" y="74"/>
                  </a:cubicBezTo>
                  <a:cubicBezTo>
                    <a:pt x="14" y="203"/>
                    <a:pt x="14" y="203"/>
                    <a:pt x="14" y="203"/>
                  </a:cubicBezTo>
                  <a:cubicBezTo>
                    <a:pt x="14" y="236"/>
                    <a:pt x="41" y="262"/>
                    <a:pt x="74" y="262"/>
                  </a:cubicBezTo>
                  <a:cubicBezTo>
                    <a:pt x="273" y="262"/>
                    <a:pt x="273" y="262"/>
                    <a:pt x="273" y="262"/>
                  </a:cubicBezTo>
                  <a:cubicBezTo>
                    <a:pt x="275" y="262"/>
                    <a:pt x="277" y="263"/>
                    <a:pt x="278" y="264"/>
                  </a:cubicBezTo>
                  <a:cubicBezTo>
                    <a:pt x="332" y="319"/>
                    <a:pt x="332" y="319"/>
                    <a:pt x="332" y="319"/>
                  </a:cubicBezTo>
                  <a:cubicBezTo>
                    <a:pt x="332" y="270"/>
                    <a:pt x="332" y="270"/>
                    <a:pt x="332" y="270"/>
                  </a:cubicBezTo>
                  <a:cubicBezTo>
                    <a:pt x="332" y="266"/>
                    <a:pt x="335" y="262"/>
                    <a:pt x="339" y="262"/>
                  </a:cubicBezTo>
                  <a:cubicBezTo>
                    <a:pt x="371" y="262"/>
                    <a:pt x="397" y="236"/>
                    <a:pt x="397" y="203"/>
                  </a:cubicBezTo>
                  <a:cubicBezTo>
                    <a:pt x="397" y="74"/>
                    <a:pt x="397" y="74"/>
                    <a:pt x="397" y="74"/>
                  </a:cubicBezTo>
                  <a:cubicBezTo>
                    <a:pt x="397" y="41"/>
                    <a:pt x="370" y="15"/>
                    <a:pt x="338" y="15"/>
                  </a:cubicBezTo>
                  <a:lnTo>
                    <a:pt x="74"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363"/>
              <a:endParaRPr lang="en-US" sz="1800">
                <a:solidFill>
                  <a:srgbClr val="FFFFFF"/>
                </a:solidFill>
              </a:endParaRPr>
            </a:p>
          </p:txBody>
        </p:sp>
      </p:grpSp>
      <p:sp useBgFill="1">
        <p:nvSpPr>
          <p:cNvPr id="4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4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81452" y="3231974"/>
            <a:ext cx="6718301" cy="1232464"/>
          </a:xfrm>
        </p:spPr>
        <p:txBody>
          <a:bodyPr anchor="ctr">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181452" y="5029200"/>
            <a:ext cx="6870702" cy="46325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useBgFill="1">
        <p:nvSpPr>
          <p:cNvPr id="45" name="Bottom Mask"/>
          <p:cNvSpPr/>
          <p:nvPr userDrawn="1"/>
        </p:nvSpPr>
        <p:spPr bwMode="auto">
          <a:xfrm>
            <a:off x="0" y="6010275"/>
            <a:ext cx="12188826"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6" name="Content Placeholder 5"/>
          <p:cNvSpPr>
            <a:spLocks noGrp="1"/>
          </p:cNvSpPr>
          <p:nvPr>
            <p:ph sz="quarter" idx="10" hasCustomPrompt="1"/>
          </p:nvPr>
        </p:nvSpPr>
        <p:spPr>
          <a:xfrm>
            <a:off x="518192" y="228600"/>
            <a:ext cx="1485898" cy="249299"/>
          </a:xfrm>
        </p:spPr>
        <p:txBody>
          <a:bodyPr/>
          <a:lstStyle>
            <a:lvl1pPr marL="0" indent="0">
              <a:buNone/>
              <a:defRPr sz="1800" baseline="0"/>
            </a:lvl1pPr>
          </a:lstStyle>
          <a:p>
            <a:pPr lvl="0"/>
            <a:r>
              <a:rPr lang="en-US" dirty="0" smtClean="0"/>
              <a:t>Session Code</a:t>
            </a:r>
            <a:endParaRPr lang="en-US" dirty="0"/>
          </a:p>
        </p:txBody>
      </p:sp>
    </p:spTree>
    <p:extLst>
      <p:ext uri="{BB962C8B-B14F-4D97-AF65-F5344CB8AC3E}">
        <p14:creationId xmlns:p14="http://schemas.microsoft.com/office/powerpoint/2010/main" val="2451741930"/>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em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Demo</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pPr defTabSz="914363"/>
            <a:endParaRPr lang="en-US" sz="1800">
              <a:solidFill>
                <a:srgbClr val="FFFFFF"/>
              </a:solidFill>
            </a:endParaRPr>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grpSp>
        <p:nvGrpSpPr>
          <p:cNvPr id="16" name="Demo Tile"/>
          <p:cNvGrpSpPr/>
          <p:nvPr userDrawn="1"/>
        </p:nvGrpSpPr>
        <p:grpSpPr>
          <a:xfrm>
            <a:off x="1017613" y="3187884"/>
            <a:ext cx="2827252" cy="2827252"/>
            <a:chOff x="1022073" y="-1135906"/>
            <a:chExt cx="2827252" cy="2827252"/>
          </a:xfrm>
        </p:grpSpPr>
        <p:sp>
          <p:nvSpPr>
            <p:cNvPr id="17" name="Rectangle 16"/>
            <p:cNvSpPr/>
            <p:nvPr/>
          </p:nvSpPr>
          <p:spPr bwMode="auto">
            <a:xfrm>
              <a:off x="1022073" y="-1135906"/>
              <a:ext cx="2827252" cy="2827252"/>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8" name="Light bulb Icon"/>
            <p:cNvSpPr>
              <a:spLocks noEditPoints="1"/>
            </p:cNvSpPr>
            <p:nvPr/>
          </p:nvSpPr>
          <p:spPr bwMode="auto">
            <a:xfrm>
              <a:off x="1945077" y="-620805"/>
              <a:ext cx="979488" cy="1797050"/>
            </a:xfrm>
            <a:custGeom>
              <a:avLst/>
              <a:gdLst>
                <a:gd name="T0" fmla="*/ 18 w 122"/>
                <a:gd name="T1" fmla="*/ 137 h 224"/>
                <a:gd name="T2" fmla="*/ 105 w 122"/>
                <a:gd name="T3" fmla="*/ 22 h 224"/>
                <a:gd name="T4" fmla="*/ 119 w 122"/>
                <a:gd name="T5" fmla="*/ 29 h 224"/>
                <a:gd name="T6" fmla="*/ 119 w 122"/>
                <a:gd name="T7" fmla="*/ 41 h 224"/>
                <a:gd name="T8" fmla="*/ 17 w 122"/>
                <a:gd name="T9" fmla="*/ 75 h 224"/>
                <a:gd name="T10" fmla="*/ 14 w 122"/>
                <a:gd name="T11" fmla="*/ 76 h 224"/>
                <a:gd name="T12" fmla="*/ 2 w 122"/>
                <a:gd name="T13" fmla="*/ 64 h 224"/>
                <a:gd name="T14" fmla="*/ 10 w 122"/>
                <a:gd name="T15" fmla="*/ 50 h 224"/>
                <a:gd name="T16" fmla="*/ 8 w 122"/>
                <a:gd name="T17" fmla="*/ 58 h 224"/>
                <a:gd name="T18" fmla="*/ 9 w 122"/>
                <a:gd name="T19" fmla="*/ 66 h 224"/>
                <a:gd name="T20" fmla="*/ 14 w 122"/>
                <a:gd name="T21" fmla="*/ 70 h 224"/>
                <a:gd name="T22" fmla="*/ 111 w 122"/>
                <a:gd name="T23" fmla="*/ 41 h 224"/>
                <a:gd name="T24" fmla="*/ 115 w 122"/>
                <a:gd name="T25" fmla="*/ 35 h 224"/>
                <a:gd name="T26" fmla="*/ 108 w 122"/>
                <a:gd name="T27" fmla="*/ 27 h 224"/>
                <a:gd name="T28" fmla="*/ 12 w 122"/>
                <a:gd name="T29" fmla="*/ 56 h 224"/>
                <a:gd name="T30" fmla="*/ 10 w 122"/>
                <a:gd name="T31" fmla="*/ 16 h 224"/>
                <a:gd name="T32" fmla="*/ 73 w 122"/>
                <a:gd name="T33" fmla="*/ 9 h 224"/>
                <a:gd name="T34" fmla="*/ 67 w 122"/>
                <a:gd name="T35" fmla="*/ 27 h 224"/>
                <a:gd name="T36" fmla="*/ 14 w 122"/>
                <a:gd name="T37" fmla="*/ 42 h 224"/>
                <a:gd name="T38" fmla="*/ 2 w 122"/>
                <a:gd name="T39" fmla="*/ 31 h 224"/>
                <a:gd name="T40" fmla="*/ 9 w 122"/>
                <a:gd name="T41" fmla="*/ 32 h 224"/>
                <a:gd name="T42" fmla="*/ 16 w 122"/>
                <a:gd name="T43" fmla="*/ 36 h 224"/>
                <a:gd name="T44" fmla="*/ 69 w 122"/>
                <a:gd name="T45" fmla="*/ 14 h 224"/>
                <a:gd name="T46" fmla="*/ 63 w 122"/>
                <a:gd name="T47" fmla="*/ 7 h 224"/>
                <a:gd name="T48" fmla="*/ 12 w 122"/>
                <a:gd name="T49" fmla="*/ 22 h 224"/>
                <a:gd name="T50" fmla="*/ 113 w 122"/>
                <a:gd name="T51" fmla="*/ 114 h 224"/>
                <a:gd name="T52" fmla="*/ 99 w 122"/>
                <a:gd name="T53" fmla="*/ 124 h 224"/>
                <a:gd name="T54" fmla="*/ 110 w 122"/>
                <a:gd name="T55" fmla="*/ 137 h 224"/>
                <a:gd name="T56" fmla="*/ 87 w 122"/>
                <a:gd name="T57" fmla="*/ 208 h 224"/>
                <a:gd name="T58" fmla="*/ 74 w 122"/>
                <a:gd name="T59" fmla="*/ 224 h 224"/>
                <a:gd name="T60" fmla="*/ 41 w 122"/>
                <a:gd name="T61" fmla="*/ 213 h 224"/>
                <a:gd name="T62" fmla="*/ 18 w 122"/>
                <a:gd name="T63" fmla="*/ 187 h 224"/>
                <a:gd name="T64" fmla="*/ 29 w 122"/>
                <a:gd name="T65" fmla="*/ 137 h 224"/>
                <a:gd name="T66" fmla="*/ 23 w 122"/>
                <a:gd name="T67" fmla="*/ 113 h 224"/>
                <a:gd name="T68" fmla="*/ 10 w 122"/>
                <a:gd name="T69" fmla="*/ 109 h 224"/>
                <a:gd name="T70" fmla="*/ 2 w 122"/>
                <a:gd name="T71" fmla="*/ 98 h 224"/>
                <a:gd name="T72" fmla="*/ 3 w 122"/>
                <a:gd name="T73" fmla="*/ 89 h 224"/>
                <a:gd name="T74" fmla="*/ 105 w 122"/>
                <a:gd name="T75" fmla="*/ 55 h 224"/>
                <a:gd name="T76" fmla="*/ 120 w 122"/>
                <a:gd name="T77" fmla="*/ 66 h 224"/>
                <a:gd name="T78" fmla="*/ 113 w 122"/>
                <a:gd name="T79" fmla="*/ 81 h 224"/>
                <a:gd name="T80" fmla="*/ 56 w 122"/>
                <a:gd name="T81" fmla="*/ 105 h 224"/>
                <a:gd name="T82" fmla="*/ 72 w 122"/>
                <a:gd name="T83" fmla="*/ 137 h 224"/>
                <a:gd name="T84" fmla="*/ 82 w 122"/>
                <a:gd name="T85" fmla="*/ 95 h 224"/>
                <a:gd name="T86" fmla="*/ 119 w 122"/>
                <a:gd name="T87" fmla="*/ 96 h 224"/>
                <a:gd name="T88" fmla="*/ 113 w 122"/>
                <a:gd name="T89" fmla="*/ 114 h 224"/>
                <a:gd name="T90" fmla="*/ 111 w 122"/>
                <a:gd name="T91" fmla="*/ 75 h 224"/>
                <a:gd name="T92" fmla="*/ 115 w 122"/>
                <a:gd name="T93" fmla="*/ 68 h 224"/>
                <a:gd name="T94" fmla="*/ 108 w 122"/>
                <a:gd name="T95" fmla="*/ 61 h 224"/>
                <a:gd name="T96" fmla="*/ 25 w 122"/>
                <a:gd name="T97" fmla="*/ 86 h 224"/>
                <a:gd name="T98" fmla="*/ 12 w 122"/>
                <a:gd name="T99" fmla="*/ 89 h 224"/>
                <a:gd name="T100" fmla="*/ 8 w 122"/>
                <a:gd name="T101" fmla="*/ 92 h 224"/>
                <a:gd name="T102" fmla="*/ 8 w 122"/>
                <a:gd name="T103" fmla="*/ 96 h 224"/>
                <a:gd name="T104" fmla="*/ 12 w 122"/>
                <a:gd name="T105" fmla="*/ 103 h 224"/>
                <a:gd name="T106" fmla="*/ 25 w 122"/>
                <a:gd name="T107" fmla="*/ 107 h 224"/>
                <a:gd name="T108" fmla="*/ 35 w 122"/>
                <a:gd name="T109" fmla="*/ 120 h 224"/>
                <a:gd name="T110" fmla="*/ 50 w 122"/>
                <a:gd name="T111" fmla="*/ 137 h 224"/>
                <a:gd name="T112" fmla="*/ 48 w 122"/>
                <a:gd name="T113" fmla="*/ 100 h 224"/>
                <a:gd name="T114" fmla="*/ 49 w 122"/>
                <a:gd name="T115" fmla="*/ 93 h 224"/>
                <a:gd name="T116" fmla="*/ 113 w 122"/>
                <a:gd name="T117" fmla="*/ 98 h 224"/>
                <a:gd name="T118" fmla="*/ 84 w 122"/>
                <a:gd name="T119" fmla="*/ 101 h 224"/>
                <a:gd name="T120" fmla="*/ 78 w 122"/>
                <a:gd name="T121" fmla="*/ 137 h 224"/>
                <a:gd name="T122" fmla="*/ 93 w 122"/>
                <a:gd name="T123" fmla="*/ 124 h 224"/>
                <a:gd name="T124" fmla="*/ 111 w 122"/>
                <a:gd name="T125" fmla="*/ 10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2" h="224">
                  <a:moveTo>
                    <a:pt x="18" y="137"/>
                  </a:moveTo>
                  <a:cubicBezTo>
                    <a:pt x="18" y="137"/>
                    <a:pt x="18" y="137"/>
                    <a:pt x="18" y="137"/>
                  </a:cubicBezTo>
                  <a:moveTo>
                    <a:pt x="10" y="50"/>
                  </a:moveTo>
                  <a:cubicBezTo>
                    <a:pt x="105" y="22"/>
                    <a:pt x="105" y="22"/>
                    <a:pt x="105" y="22"/>
                  </a:cubicBezTo>
                  <a:cubicBezTo>
                    <a:pt x="106" y="21"/>
                    <a:pt x="107" y="21"/>
                    <a:pt x="108" y="21"/>
                  </a:cubicBezTo>
                  <a:cubicBezTo>
                    <a:pt x="113" y="21"/>
                    <a:pt x="118" y="24"/>
                    <a:pt x="119" y="29"/>
                  </a:cubicBezTo>
                  <a:cubicBezTo>
                    <a:pt x="120" y="33"/>
                    <a:pt x="120" y="33"/>
                    <a:pt x="120" y="33"/>
                  </a:cubicBezTo>
                  <a:cubicBezTo>
                    <a:pt x="121" y="36"/>
                    <a:pt x="121" y="39"/>
                    <a:pt x="119" y="41"/>
                  </a:cubicBezTo>
                  <a:cubicBezTo>
                    <a:pt x="118" y="44"/>
                    <a:pt x="116" y="46"/>
                    <a:pt x="113" y="47"/>
                  </a:cubicBezTo>
                  <a:cubicBezTo>
                    <a:pt x="17" y="75"/>
                    <a:pt x="17" y="75"/>
                    <a:pt x="17" y="75"/>
                  </a:cubicBezTo>
                  <a:cubicBezTo>
                    <a:pt x="16" y="76"/>
                    <a:pt x="15" y="76"/>
                    <a:pt x="14" y="76"/>
                  </a:cubicBezTo>
                  <a:cubicBezTo>
                    <a:pt x="14" y="76"/>
                    <a:pt x="14" y="76"/>
                    <a:pt x="14" y="76"/>
                  </a:cubicBezTo>
                  <a:cubicBezTo>
                    <a:pt x="9" y="76"/>
                    <a:pt x="5" y="73"/>
                    <a:pt x="3" y="68"/>
                  </a:cubicBezTo>
                  <a:cubicBezTo>
                    <a:pt x="2" y="64"/>
                    <a:pt x="2" y="64"/>
                    <a:pt x="2" y="64"/>
                  </a:cubicBezTo>
                  <a:cubicBezTo>
                    <a:pt x="1" y="61"/>
                    <a:pt x="2" y="58"/>
                    <a:pt x="3" y="56"/>
                  </a:cubicBezTo>
                  <a:cubicBezTo>
                    <a:pt x="5" y="53"/>
                    <a:pt x="7" y="51"/>
                    <a:pt x="10" y="50"/>
                  </a:cubicBezTo>
                  <a:close/>
                  <a:moveTo>
                    <a:pt x="12" y="56"/>
                  </a:moveTo>
                  <a:cubicBezTo>
                    <a:pt x="10" y="56"/>
                    <a:pt x="9" y="57"/>
                    <a:pt x="8" y="58"/>
                  </a:cubicBezTo>
                  <a:cubicBezTo>
                    <a:pt x="8" y="60"/>
                    <a:pt x="8" y="61"/>
                    <a:pt x="8" y="62"/>
                  </a:cubicBezTo>
                  <a:cubicBezTo>
                    <a:pt x="9" y="66"/>
                    <a:pt x="9" y="66"/>
                    <a:pt x="9" y="66"/>
                  </a:cubicBezTo>
                  <a:cubicBezTo>
                    <a:pt x="10" y="68"/>
                    <a:pt x="12" y="70"/>
                    <a:pt x="14" y="70"/>
                  </a:cubicBezTo>
                  <a:cubicBezTo>
                    <a:pt x="14" y="70"/>
                    <a:pt x="14" y="70"/>
                    <a:pt x="14" y="70"/>
                  </a:cubicBezTo>
                  <a:cubicBezTo>
                    <a:pt x="15" y="70"/>
                    <a:pt x="15" y="70"/>
                    <a:pt x="16" y="70"/>
                  </a:cubicBezTo>
                  <a:cubicBezTo>
                    <a:pt x="111" y="41"/>
                    <a:pt x="111" y="41"/>
                    <a:pt x="111" y="41"/>
                  </a:cubicBezTo>
                  <a:cubicBezTo>
                    <a:pt x="112" y="41"/>
                    <a:pt x="113" y="40"/>
                    <a:pt x="114" y="39"/>
                  </a:cubicBezTo>
                  <a:cubicBezTo>
                    <a:pt x="115" y="37"/>
                    <a:pt x="115" y="36"/>
                    <a:pt x="115" y="35"/>
                  </a:cubicBezTo>
                  <a:cubicBezTo>
                    <a:pt x="113" y="31"/>
                    <a:pt x="113" y="31"/>
                    <a:pt x="113" y="31"/>
                  </a:cubicBezTo>
                  <a:cubicBezTo>
                    <a:pt x="113" y="29"/>
                    <a:pt x="111" y="27"/>
                    <a:pt x="108" y="27"/>
                  </a:cubicBezTo>
                  <a:cubicBezTo>
                    <a:pt x="108" y="27"/>
                    <a:pt x="107" y="27"/>
                    <a:pt x="107" y="27"/>
                  </a:cubicBezTo>
                  <a:lnTo>
                    <a:pt x="12" y="56"/>
                  </a:lnTo>
                  <a:close/>
                  <a:moveTo>
                    <a:pt x="2" y="31"/>
                  </a:moveTo>
                  <a:cubicBezTo>
                    <a:pt x="0" y="25"/>
                    <a:pt x="4" y="18"/>
                    <a:pt x="10" y="16"/>
                  </a:cubicBezTo>
                  <a:cubicBezTo>
                    <a:pt x="59" y="1"/>
                    <a:pt x="59" y="1"/>
                    <a:pt x="59" y="1"/>
                  </a:cubicBezTo>
                  <a:cubicBezTo>
                    <a:pt x="65" y="0"/>
                    <a:pt x="72" y="3"/>
                    <a:pt x="73" y="9"/>
                  </a:cubicBezTo>
                  <a:cubicBezTo>
                    <a:pt x="75" y="12"/>
                    <a:pt x="75" y="12"/>
                    <a:pt x="75" y="12"/>
                  </a:cubicBezTo>
                  <a:cubicBezTo>
                    <a:pt x="76" y="18"/>
                    <a:pt x="73" y="25"/>
                    <a:pt x="67" y="27"/>
                  </a:cubicBezTo>
                  <a:cubicBezTo>
                    <a:pt x="18" y="42"/>
                    <a:pt x="18" y="42"/>
                    <a:pt x="18" y="42"/>
                  </a:cubicBezTo>
                  <a:cubicBezTo>
                    <a:pt x="16" y="42"/>
                    <a:pt x="15" y="42"/>
                    <a:pt x="14" y="42"/>
                  </a:cubicBezTo>
                  <a:cubicBezTo>
                    <a:pt x="9" y="42"/>
                    <a:pt x="5" y="39"/>
                    <a:pt x="3" y="34"/>
                  </a:cubicBezTo>
                  <a:lnTo>
                    <a:pt x="2" y="31"/>
                  </a:lnTo>
                  <a:close/>
                  <a:moveTo>
                    <a:pt x="8" y="29"/>
                  </a:moveTo>
                  <a:cubicBezTo>
                    <a:pt x="9" y="32"/>
                    <a:pt x="9" y="32"/>
                    <a:pt x="9" y="32"/>
                  </a:cubicBezTo>
                  <a:cubicBezTo>
                    <a:pt x="10" y="35"/>
                    <a:pt x="12" y="36"/>
                    <a:pt x="14" y="36"/>
                  </a:cubicBezTo>
                  <a:cubicBezTo>
                    <a:pt x="15" y="36"/>
                    <a:pt x="15" y="36"/>
                    <a:pt x="16" y="36"/>
                  </a:cubicBezTo>
                  <a:cubicBezTo>
                    <a:pt x="65" y="21"/>
                    <a:pt x="65" y="21"/>
                    <a:pt x="65" y="21"/>
                  </a:cubicBezTo>
                  <a:cubicBezTo>
                    <a:pt x="68" y="20"/>
                    <a:pt x="70" y="17"/>
                    <a:pt x="69" y="14"/>
                  </a:cubicBezTo>
                  <a:cubicBezTo>
                    <a:pt x="68" y="11"/>
                    <a:pt x="68" y="11"/>
                    <a:pt x="68" y="11"/>
                  </a:cubicBezTo>
                  <a:cubicBezTo>
                    <a:pt x="67" y="8"/>
                    <a:pt x="65" y="7"/>
                    <a:pt x="63" y="7"/>
                  </a:cubicBezTo>
                  <a:cubicBezTo>
                    <a:pt x="62" y="7"/>
                    <a:pt x="62" y="7"/>
                    <a:pt x="61" y="7"/>
                  </a:cubicBezTo>
                  <a:cubicBezTo>
                    <a:pt x="12" y="22"/>
                    <a:pt x="12" y="22"/>
                    <a:pt x="12" y="22"/>
                  </a:cubicBezTo>
                  <a:cubicBezTo>
                    <a:pt x="9" y="23"/>
                    <a:pt x="7" y="26"/>
                    <a:pt x="8" y="29"/>
                  </a:cubicBezTo>
                  <a:close/>
                  <a:moveTo>
                    <a:pt x="113" y="114"/>
                  </a:moveTo>
                  <a:cubicBezTo>
                    <a:pt x="105" y="116"/>
                    <a:pt x="105" y="116"/>
                    <a:pt x="105" y="116"/>
                  </a:cubicBezTo>
                  <a:cubicBezTo>
                    <a:pt x="102" y="117"/>
                    <a:pt x="99" y="121"/>
                    <a:pt x="99" y="124"/>
                  </a:cubicBezTo>
                  <a:cubicBezTo>
                    <a:pt x="99" y="137"/>
                    <a:pt x="99" y="137"/>
                    <a:pt x="99" y="137"/>
                  </a:cubicBezTo>
                  <a:cubicBezTo>
                    <a:pt x="110" y="137"/>
                    <a:pt x="110" y="137"/>
                    <a:pt x="110" y="137"/>
                  </a:cubicBezTo>
                  <a:cubicBezTo>
                    <a:pt x="110" y="187"/>
                    <a:pt x="110" y="187"/>
                    <a:pt x="110" y="187"/>
                  </a:cubicBezTo>
                  <a:cubicBezTo>
                    <a:pt x="110" y="198"/>
                    <a:pt x="100" y="207"/>
                    <a:pt x="87" y="208"/>
                  </a:cubicBezTo>
                  <a:cubicBezTo>
                    <a:pt x="87" y="213"/>
                    <a:pt x="87" y="213"/>
                    <a:pt x="87" y="213"/>
                  </a:cubicBezTo>
                  <a:cubicBezTo>
                    <a:pt x="87" y="219"/>
                    <a:pt x="81" y="224"/>
                    <a:pt x="74" y="224"/>
                  </a:cubicBezTo>
                  <a:cubicBezTo>
                    <a:pt x="54" y="224"/>
                    <a:pt x="54" y="224"/>
                    <a:pt x="54" y="224"/>
                  </a:cubicBezTo>
                  <a:cubicBezTo>
                    <a:pt x="47" y="224"/>
                    <a:pt x="41" y="219"/>
                    <a:pt x="41" y="213"/>
                  </a:cubicBezTo>
                  <a:cubicBezTo>
                    <a:pt x="41" y="208"/>
                    <a:pt x="41" y="208"/>
                    <a:pt x="41" y="208"/>
                  </a:cubicBezTo>
                  <a:cubicBezTo>
                    <a:pt x="28" y="207"/>
                    <a:pt x="18" y="198"/>
                    <a:pt x="18" y="187"/>
                  </a:cubicBezTo>
                  <a:cubicBezTo>
                    <a:pt x="18" y="137"/>
                    <a:pt x="18" y="137"/>
                    <a:pt x="18" y="137"/>
                  </a:cubicBezTo>
                  <a:cubicBezTo>
                    <a:pt x="29" y="137"/>
                    <a:pt x="29" y="137"/>
                    <a:pt x="29" y="137"/>
                  </a:cubicBezTo>
                  <a:cubicBezTo>
                    <a:pt x="29" y="120"/>
                    <a:pt x="29" y="120"/>
                    <a:pt x="29" y="120"/>
                  </a:cubicBezTo>
                  <a:cubicBezTo>
                    <a:pt x="29" y="117"/>
                    <a:pt x="26" y="113"/>
                    <a:pt x="23" y="113"/>
                  </a:cubicBezTo>
                  <a:cubicBezTo>
                    <a:pt x="12" y="109"/>
                    <a:pt x="12" y="109"/>
                    <a:pt x="12" y="109"/>
                  </a:cubicBezTo>
                  <a:cubicBezTo>
                    <a:pt x="10" y="109"/>
                    <a:pt x="10" y="109"/>
                    <a:pt x="10" y="109"/>
                  </a:cubicBezTo>
                  <a:cubicBezTo>
                    <a:pt x="7" y="108"/>
                    <a:pt x="4" y="105"/>
                    <a:pt x="3" y="102"/>
                  </a:cubicBezTo>
                  <a:cubicBezTo>
                    <a:pt x="2" y="98"/>
                    <a:pt x="2" y="98"/>
                    <a:pt x="2" y="98"/>
                  </a:cubicBezTo>
                  <a:cubicBezTo>
                    <a:pt x="2" y="97"/>
                    <a:pt x="2" y="97"/>
                    <a:pt x="2" y="96"/>
                  </a:cubicBezTo>
                  <a:cubicBezTo>
                    <a:pt x="2" y="94"/>
                    <a:pt x="2" y="91"/>
                    <a:pt x="3" y="89"/>
                  </a:cubicBezTo>
                  <a:cubicBezTo>
                    <a:pt x="5" y="87"/>
                    <a:pt x="7" y="85"/>
                    <a:pt x="10" y="84"/>
                  </a:cubicBezTo>
                  <a:cubicBezTo>
                    <a:pt x="105" y="55"/>
                    <a:pt x="105" y="55"/>
                    <a:pt x="105" y="55"/>
                  </a:cubicBezTo>
                  <a:cubicBezTo>
                    <a:pt x="111" y="54"/>
                    <a:pt x="118" y="57"/>
                    <a:pt x="119" y="63"/>
                  </a:cubicBezTo>
                  <a:cubicBezTo>
                    <a:pt x="120" y="66"/>
                    <a:pt x="120" y="66"/>
                    <a:pt x="120" y="66"/>
                  </a:cubicBezTo>
                  <a:cubicBezTo>
                    <a:pt x="121" y="69"/>
                    <a:pt x="121" y="72"/>
                    <a:pt x="119" y="75"/>
                  </a:cubicBezTo>
                  <a:cubicBezTo>
                    <a:pt x="118" y="78"/>
                    <a:pt x="116" y="80"/>
                    <a:pt x="113" y="81"/>
                  </a:cubicBezTo>
                  <a:cubicBezTo>
                    <a:pt x="54" y="98"/>
                    <a:pt x="54" y="98"/>
                    <a:pt x="54" y="98"/>
                  </a:cubicBezTo>
                  <a:cubicBezTo>
                    <a:pt x="55" y="100"/>
                    <a:pt x="56" y="103"/>
                    <a:pt x="56" y="105"/>
                  </a:cubicBezTo>
                  <a:cubicBezTo>
                    <a:pt x="56" y="137"/>
                    <a:pt x="56" y="137"/>
                    <a:pt x="56" y="137"/>
                  </a:cubicBezTo>
                  <a:cubicBezTo>
                    <a:pt x="72" y="137"/>
                    <a:pt x="72" y="137"/>
                    <a:pt x="72" y="137"/>
                  </a:cubicBezTo>
                  <a:cubicBezTo>
                    <a:pt x="72" y="109"/>
                    <a:pt x="72" y="109"/>
                    <a:pt x="72" y="109"/>
                  </a:cubicBezTo>
                  <a:cubicBezTo>
                    <a:pt x="72" y="103"/>
                    <a:pt x="77" y="97"/>
                    <a:pt x="82" y="95"/>
                  </a:cubicBezTo>
                  <a:cubicBezTo>
                    <a:pt x="105" y="89"/>
                    <a:pt x="105" y="89"/>
                    <a:pt x="105" y="89"/>
                  </a:cubicBezTo>
                  <a:cubicBezTo>
                    <a:pt x="111" y="87"/>
                    <a:pt x="118" y="91"/>
                    <a:pt x="119" y="96"/>
                  </a:cubicBezTo>
                  <a:cubicBezTo>
                    <a:pt x="120" y="100"/>
                    <a:pt x="120" y="100"/>
                    <a:pt x="120" y="100"/>
                  </a:cubicBezTo>
                  <a:cubicBezTo>
                    <a:pt x="122" y="106"/>
                    <a:pt x="119" y="112"/>
                    <a:pt x="113" y="114"/>
                  </a:cubicBezTo>
                  <a:close/>
                  <a:moveTo>
                    <a:pt x="49" y="93"/>
                  </a:moveTo>
                  <a:cubicBezTo>
                    <a:pt x="111" y="75"/>
                    <a:pt x="111" y="75"/>
                    <a:pt x="111" y="75"/>
                  </a:cubicBezTo>
                  <a:cubicBezTo>
                    <a:pt x="112" y="74"/>
                    <a:pt x="113" y="74"/>
                    <a:pt x="114" y="72"/>
                  </a:cubicBezTo>
                  <a:cubicBezTo>
                    <a:pt x="115" y="71"/>
                    <a:pt x="115" y="70"/>
                    <a:pt x="115" y="68"/>
                  </a:cubicBezTo>
                  <a:cubicBezTo>
                    <a:pt x="113" y="65"/>
                    <a:pt x="113" y="65"/>
                    <a:pt x="113" y="65"/>
                  </a:cubicBezTo>
                  <a:cubicBezTo>
                    <a:pt x="113" y="62"/>
                    <a:pt x="111" y="61"/>
                    <a:pt x="108" y="61"/>
                  </a:cubicBezTo>
                  <a:cubicBezTo>
                    <a:pt x="108" y="61"/>
                    <a:pt x="107" y="61"/>
                    <a:pt x="107" y="61"/>
                  </a:cubicBezTo>
                  <a:cubicBezTo>
                    <a:pt x="25" y="86"/>
                    <a:pt x="25" y="86"/>
                    <a:pt x="25" y="86"/>
                  </a:cubicBezTo>
                  <a:cubicBezTo>
                    <a:pt x="13" y="89"/>
                    <a:pt x="13" y="89"/>
                    <a:pt x="13" y="89"/>
                  </a:cubicBezTo>
                  <a:cubicBezTo>
                    <a:pt x="12" y="89"/>
                    <a:pt x="12" y="89"/>
                    <a:pt x="12" y="89"/>
                  </a:cubicBezTo>
                  <a:cubicBezTo>
                    <a:pt x="12" y="90"/>
                    <a:pt x="12" y="90"/>
                    <a:pt x="12" y="90"/>
                  </a:cubicBezTo>
                  <a:cubicBezTo>
                    <a:pt x="10" y="90"/>
                    <a:pt x="9" y="91"/>
                    <a:pt x="8" y="92"/>
                  </a:cubicBezTo>
                  <a:cubicBezTo>
                    <a:pt x="8" y="93"/>
                    <a:pt x="8" y="95"/>
                    <a:pt x="8" y="96"/>
                  </a:cubicBezTo>
                  <a:cubicBezTo>
                    <a:pt x="8" y="96"/>
                    <a:pt x="8" y="96"/>
                    <a:pt x="8" y="96"/>
                  </a:cubicBezTo>
                  <a:cubicBezTo>
                    <a:pt x="9" y="100"/>
                    <a:pt x="9" y="100"/>
                    <a:pt x="9" y="100"/>
                  </a:cubicBezTo>
                  <a:cubicBezTo>
                    <a:pt x="10" y="101"/>
                    <a:pt x="11" y="103"/>
                    <a:pt x="12" y="103"/>
                  </a:cubicBezTo>
                  <a:cubicBezTo>
                    <a:pt x="13" y="103"/>
                    <a:pt x="13" y="103"/>
                    <a:pt x="13" y="103"/>
                  </a:cubicBezTo>
                  <a:cubicBezTo>
                    <a:pt x="25" y="107"/>
                    <a:pt x="25" y="107"/>
                    <a:pt x="25" y="107"/>
                  </a:cubicBezTo>
                  <a:cubicBezTo>
                    <a:pt x="25" y="107"/>
                    <a:pt x="25" y="107"/>
                    <a:pt x="25" y="107"/>
                  </a:cubicBezTo>
                  <a:cubicBezTo>
                    <a:pt x="31" y="109"/>
                    <a:pt x="35" y="115"/>
                    <a:pt x="35" y="120"/>
                  </a:cubicBezTo>
                  <a:cubicBezTo>
                    <a:pt x="35" y="137"/>
                    <a:pt x="35" y="137"/>
                    <a:pt x="35" y="137"/>
                  </a:cubicBezTo>
                  <a:cubicBezTo>
                    <a:pt x="50" y="137"/>
                    <a:pt x="50" y="137"/>
                    <a:pt x="50" y="137"/>
                  </a:cubicBezTo>
                  <a:cubicBezTo>
                    <a:pt x="50" y="105"/>
                    <a:pt x="50" y="105"/>
                    <a:pt x="50" y="105"/>
                  </a:cubicBezTo>
                  <a:cubicBezTo>
                    <a:pt x="50" y="104"/>
                    <a:pt x="49" y="102"/>
                    <a:pt x="48" y="100"/>
                  </a:cubicBezTo>
                  <a:cubicBezTo>
                    <a:pt x="47" y="99"/>
                    <a:pt x="45" y="98"/>
                    <a:pt x="44" y="97"/>
                  </a:cubicBezTo>
                  <a:cubicBezTo>
                    <a:pt x="44" y="97"/>
                    <a:pt x="40" y="96"/>
                    <a:pt x="49" y="93"/>
                  </a:cubicBezTo>
                  <a:close/>
                  <a:moveTo>
                    <a:pt x="115" y="102"/>
                  </a:moveTo>
                  <a:cubicBezTo>
                    <a:pt x="113" y="98"/>
                    <a:pt x="113" y="98"/>
                    <a:pt x="113" y="98"/>
                  </a:cubicBezTo>
                  <a:cubicBezTo>
                    <a:pt x="113" y="95"/>
                    <a:pt x="110" y="94"/>
                    <a:pt x="107" y="95"/>
                  </a:cubicBezTo>
                  <a:cubicBezTo>
                    <a:pt x="84" y="101"/>
                    <a:pt x="84" y="101"/>
                    <a:pt x="84" y="101"/>
                  </a:cubicBezTo>
                  <a:cubicBezTo>
                    <a:pt x="81" y="102"/>
                    <a:pt x="78" y="106"/>
                    <a:pt x="78" y="109"/>
                  </a:cubicBezTo>
                  <a:cubicBezTo>
                    <a:pt x="78" y="137"/>
                    <a:pt x="78" y="137"/>
                    <a:pt x="78" y="137"/>
                  </a:cubicBezTo>
                  <a:cubicBezTo>
                    <a:pt x="93" y="137"/>
                    <a:pt x="93" y="137"/>
                    <a:pt x="93" y="137"/>
                  </a:cubicBezTo>
                  <a:cubicBezTo>
                    <a:pt x="93" y="124"/>
                    <a:pt x="93" y="124"/>
                    <a:pt x="93" y="124"/>
                  </a:cubicBezTo>
                  <a:cubicBezTo>
                    <a:pt x="93" y="118"/>
                    <a:pt x="97" y="112"/>
                    <a:pt x="103" y="111"/>
                  </a:cubicBezTo>
                  <a:cubicBezTo>
                    <a:pt x="111" y="108"/>
                    <a:pt x="111" y="108"/>
                    <a:pt x="111" y="108"/>
                  </a:cubicBezTo>
                  <a:cubicBezTo>
                    <a:pt x="114" y="108"/>
                    <a:pt x="115" y="105"/>
                    <a:pt x="115"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800">
                <a:solidFill>
                  <a:srgbClr val="FFFFFF"/>
                </a:solidFill>
              </a:endParaRPr>
            </a:p>
          </p:txBody>
        </p:sp>
      </p:gr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6">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Tree>
    <p:extLst>
      <p:ext uri="{BB962C8B-B14F-4D97-AF65-F5344CB8AC3E}">
        <p14:creationId xmlns:p14="http://schemas.microsoft.com/office/powerpoint/2010/main" val="2687645085"/>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Vide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Video</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pPr defTabSz="914363"/>
            <a:endParaRPr lang="en-US" sz="1800">
              <a:solidFill>
                <a:srgbClr val="FFFFFF"/>
              </a:solidFill>
            </a:endParaRPr>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5">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grpSp>
        <p:nvGrpSpPr>
          <p:cNvPr id="19" name="Green Tile"/>
          <p:cNvGrpSpPr/>
          <p:nvPr userDrawn="1"/>
        </p:nvGrpSpPr>
        <p:grpSpPr>
          <a:xfrm>
            <a:off x="1015856" y="3187136"/>
            <a:ext cx="2827252" cy="2827252"/>
            <a:chOff x="-2619354" y="-790581"/>
            <a:chExt cx="2827252" cy="2827252"/>
          </a:xfrm>
        </p:grpSpPr>
        <p:sp>
          <p:nvSpPr>
            <p:cNvPr id="20" name="Rectangle 19"/>
            <p:cNvSpPr/>
            <p:nvPr/>
          </p:nvSpPr>
          <p:spPr bwMode="auto">
            <a:xfrm>
              <a:off x="-2619354" y="-790581"/>
              <a:ext cx="2827252" cy="282725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1" name="Play Icon"/>
            <p:cNvSpPr>
              <a:spLocks noEditPoints="1"/>
            </p:cNvSpPr>
            <p:nvPr/>
          </p:nvSpPr>
          <p:spPr bwMode="auto">
            <a:xfrm>
              <a:off x="-2097903" y="-269875"/>
              <a:ext cx="1784350" cy="1784350"/>
            </a:xfrm>
            <a:custGeom>
              <a:avLst/>
              <a:gdLst>
                <a:gd name="T0" fmla="*/ 168 w 224"/>
                <a:gd name="T1" fmla="*/ 112 h 224"/>
                <a:gd name="T2" fmla="*/ 86 w 224"/>
                <a:gd name="T3" fmla="*/ 173 h 224"/>
                <a:gd name="T4" fmla="*/ 86 w 224"/>
                <a:gd name="T5" fmla="*/ 50 h 224"/>
                <a:gd name="T6" fmla="*/ 168 w 224"/>
                <a:gd name="T7" fmla="*/ 112 h 224"/>
                <a:gd name="T8" fmla="*/ 168 w 224"/>
                <a:gd name="T9" fmla="*/ 112 h 224"/>
                <a:gd name="T10" fmla="*/ 112 w 224"/>
                <a:gd name="T11" fmla="*/ 0 h 224"/>
                <a:gd name="T12" fmla="*/ 224 w 224"/>
                <a:gd name="T13" fmla="*/ 112 h 224"/>
                <a:gd name="T14" fmla="*/ 112 w 224"/>
                <a:gd name="T15" fmla="*/ 224 h 224"/>
                <a:gd name="T16" fmla="*/ 0 w 224"/>
                <a:gd name="T17" fmla="*/ 112 h 224"/>
                <a:gd name="T18" fmla="*/ 112 w 224"/>
                <a:gd name="T19" fmla="*/ 0 h 224"/>
                <a:gd name="T20" fmla="*/ 112 w 224"/>
                <a:gd name="T21" fmla="*/ 216 h 224"/>
                <a:gd name="T22" fmla="*/ 216 w 224"/>
                <a:gd name="T23" fmla="*/ 112 h 224"/>
                <a:gd name="T24" fmla="*/ 112 w 224"/>
                <a:gd name="T25" fmla="*/ 8 h 224"/>
                <a:gd name="T26" fmla="*/ 8 w 224"/>
                <a:gd name="T27" fmla="*/ 112 h 224"/>
                <a:gd name="T28" fmla="*/ 112 w 224"/>
                <a:gd name="T29" fmla="*/ 21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224">
                  <a:moveTo>
                    <a:pt x="168" y="112"/>
                  </a:moveTo>
                  <a:cubicBezTo>
                    <a:pt x="86" y="173"/>
                    <a:pt x="86" y="173"/>
                    <a:pt x="86" y="173"/>
                  </a:cubicBezTo>
                  <a:cubicBezTo>
                    <a:pt x="86" y="50"/>
                    <a:pt x="86" y="50"/>
                    <a:pt x="86" y="50"/>
                  </a:cubicBezTo>
                  <a:cubicBezTo>
                    <a:pt x="168" y="112"/>
                    <a:pt x="168" y="112"/>
                    <a:pt x="168" y="112"/>
                  </a:cubicBezTo>
                  <a:cubicBezTo>
                    <a:pt x="168" y="112"/>
                    <a:pt x="168" y="112"/>
                    <a:pt x="168" y="112"/>
                  </a:cubicBezTo>
                  <a:close/>
                  <a:moveTo>
                    <a:pt x="112" y="0"/>
                  </a:moveTo>
                  <a:cubicBezTo>
                    <a:pt x="174" y="0"/>
                    <a:pt x="224" y="50"/>
                    <a:pt x="224" y="112"/>
                  </a:cubicBezTo>
                  <a:cubicBezTo>
                    <a:pt x="224" y="174"/>
                    <a:pt x="174" y="224"/>
                    <a:pt x="112" y="224"/>
                  </a:cubicBezTo>
                  <a:cubicBezTo>
                    <a:pt x="51" y="224"/>
                    <a:pt x="0" y="174"/>
                    <a:pt x="0" y="112"/>
                  </a:cubicBezTo>
                  <a:cubicBezTo>
                    <a:pt x="0" y="50"/>
                    <a:pt x="51" y="0"/>
                    <a:pt x="112" y="0"/>
                  </a:cubicBezTo>
                  <a:moveTo>
                    <a:pt x="112" y="216"/>
                  </a:moveTo>
                  <a:cubicBezTo>
                    <a:pt x="170" y="216"/>
                    <a:pt x="216" y="169"/>
                    <a:pt x="216" y="112"/>
                  </a:cubicBezTo>
                  <a:cubicBezTo>
                    <a:pt x="216" y="54"/>
                    <a:pt x="170" y="8"/>
                    <a:pt x="112" y="8"/>
                  </a:cubicBezTo>
                  <a:cubicBezTo>
                    <a:pt x="55" y="8"/>
                    <a:pt x="8" y="54"/>
                    <a:pt x="8" y="112"/>
                  </a:cubicBezTo>
                  <a:cubicBezTo>
                    <a:pt x="8" y="169"/>
                    <a:pt x="55" y="216"/>
                    <a:pt x="112" y="2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800">
                <a:solidFill>
                  <a:srgbClr val="FFFFFF"/>
                </a:solidFill>
              </a:endParaRPr>
            </a:p>
          </p:txBody>
        </p:sp>
      </p:grpSp>
    </p:spTree>
    <p:extLst>
      <p:ext uri="{BB962C8B-B14F-4D97-AF65-F5344CB8AC3E}">
        <p14:creationId xmlns:p14="http://schemas.microsoft.com/office/powerpoint/2010/main" val="2816801077"/>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Partn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Partner</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pPr defTabSz="914363"/>
            <a:endParaRPr lang="en-US" sz="1800">
              <a:solidFill>
                <a:srgbClr val="FFFFFF"/>
              </a:solidFill>
            </a:endParaRPr>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grpSp>
        <p:nvGrpSpPr>
          <p:cNvPr id="17" name="Blue Tile"/>
          <p:cNvGrpSpPr/>
          <p:nvPr userDrawn="1"/>
        </p:nvGrpSpPr>
        <p:grpSpPr>
          <a:xfrm>
            <a:off x="1015857" y="3189726"/>
            <a:ext cx="2827252" cy="2827252"/>
            <a:chOff x="1071620" y="3044261"/>
            <a:chExt cx="1325880" cy="1325880"/>
          </a:xfrm>
        </p:grpSpPr>
        <p:sp>
          <p:nvSpPr>
            <p:cNvPr id="18" name="Rectangle 17"/>
            <p:cNvSpPr/>
            <p:nvPr/>
          </p:nvSpPr>
          <p:spPr bwMode="auto">
            <a:xfrm>
              <a:off x="1071620" y="3044261"/>
              <a:ext cx="1325880" cy="1325880"/>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2" name="Freeform 13"/>
            <p:cNvSpPr>
              <a:spLocks noEditPoints="1"/>
            </p:cNvSpPr>
            <p:nvPr/>
          </p:nvSpPr>
          <p:spPr bwMode="auto">
            <a:xfrm>
              <a:off x="1316254" y="3284926"/>
              <a:ext cx="836612" cy="841375"/>
            </a:xfrm>
            <a:custGeom>
              <a:avLst/>
              <a:gdLst>
                <a:gd name="T0" fmla="*/ 183 w 223"/>
                <a:gd name="T1" fmla="*/ 108 h 224"/>
                <a:gd name="T2" fmla="*/ 154 w 223"/>
                <a:gd name="T3" fmla="*/ 120 h 224"/>
                <a:gd name="T4" fmla="*/ 135 w 223"/>
                <a:gd name="T5" fmla="*/ 101 h 224"/>
                <a:gd name="T6" fmla="*/ 154 w 223"/>
                <a:gd name="T7" fmla="*/ 59 h 224"/>
                <a:gd name="T8" fmla="*/ 96 w 223"/>
                <a:gd name="T9" fmla="*/ 0 h 224"/>
                <a:gd name="T10" fmla="*/ 37 w 223"/>
                <a:gd name="T11" fmla="*/ 59 h 224"/>
                <a:gd name="T12" fmla="*/ 64 w 223"/>
                <a:gd name="T13" fmla="*/ 107 h 224"/>
                <a:gd name="T14" fmla="*/ 52 w 223"/>
                <a:gd name="T15" fmla="*/ 145 h 224"/>
                <a:gd name="T16" fmla="*/ 41 w 223"/>
                <a:gd name="T17" fmla="*/ 143 h 224"/>
                <a:gd name="T18" fmla="*/ 0 w 223"/>
                <a:gd name="T19" fmla="*/ 183 h 224"/>
                <a:gd name="T20" fmla="*/ 41 w 223"/>
                <a:gd name="T21" fmla="*/ 224 h 224"/>
                <a:gd name="T22" fmla="*/ 81 w 223"/>
                <a:gd name="T23" fmla="*/ 183 h 224"/>
                <a:gd name="T24" fmla="*/ 60 w 223"/>
                <a:gd name="T25" fmla="*/ 148 h 224"/>
                <a:gd name="T26" fmla="*/ 71 w 223"/>
                <a:gd name="T27" fmla="*/ 111 h 224"/>
                <a:gd name="T28" fmla="*/ 96 w 223"/>
                <a:gd name="T29" fmla="*/ 117 h 224"/>
                <a:gd name="T30" fmla="*/ 129 w 223"/>
                <a:gd name="T31" fmla="*/ 106 h 224"/>
                <a:gd name="T32" fmla="*/ 149 w 223"/>
                <a:gd name="T33" fmla="*/ 126 h 224"/>
                <a:gd name="T34" fmla="*/ 143 w 223"/>
                <a:gd name="T35" fmla="*/ 148 h 224"/>
                <a:gd name="T36" fmla="*/ 183 w 223"/>
                <a:gd name="T37" fmla="*/ 189 h 224"/>
                <a:gd name="T38" fmla="*/ 223 w 223"/>
                <a:gd name="T39" fmla="*/ 148 h 224"/>
                <a:gd name="T40" fmla="*/ 183 w 223"/>
                <a:gd name="T41" fmla="*/ 108 h 224"/>
                <a:gd name="T42" fmla="*/ 73 w 223"/>
                <a:gd name="T43" fmla="*/ 183 h 224"/>
                <a:gd name="T44" fmla="*/ 41 w 223"/>
                <a:gd name="T45" fmla="*/ 216 h 224"/>
                <a:gd name="T46" fmla="*/ 8 w 223"/>
                <a:gd name="T47" fmla="*/ 183 h 224"/>
                <a:gd name="T48" fmla="*/ 41 w 223"/>
                <a:gd name="T49" fmla="*/ 151 h 224"/>
                <a:gd name="T50" fmla="*/ 73 w 223"/>
                <a:gd name="T51" fmla="*/ 183 h 224"/>
                <a:gd name="T52" fmla="*/ 45 w 223"/>
                <a:gd name="T53" fmla="*/ 59 h 224"/>
                <a:gd name="T54" fmla="*/ 96 w 223"/>
                <a:gd name="T55" fmla="*/ 8 h 224"/>
                <a:gd name="T56" fmla="*/ 146 w 223"/>
                <a:gd name="T57" fmla="*/ 59 h 224"/>
                <a:gd name="T58" fmla="*/ 96 w 223"/>
                <a:gd name="T59" fmla="*/ 109 h 224"/>
                <a:gd name="T60" fmla="*/ 45 w 223"/>
                <a:gd name="T61" fmla="*/ 59 h 224"/>
                <a:gd name="T62" fmla="*/ 183 w 223"/>
                <a:gd name="T63" fmla="*/ 181 h 224"/>
                <a:gd name="T64" fmla="*/ 151 w 223"/>
                <a:gd name="T65" fmla="*/ 148 h 224"/>
                <a:gd name="T66" fmla="*/ 183 w 223"/>
                <a:gd name="T67" fmla="*/ 116 h 224"/>
                <a:gd name="T68" fmla="*/ 215 w 223"/>
                <a:gd name="T69" fmla="*/ 148 h 224"/>
                <a:gd name="T70" fmla="*/ 183 w 223"/>
                <a:gd name="T71" fmla="*/ 1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800">
                <a:solidFill>
                  <a:srgbClr val="FFFFFF"/>
                </a:solidFill>
              </a:endParaRPr>
            </a:p>
          </p:txBody>
        </p:sp>
      </p:grpSp>
    </p:spTree>
    <p:extLst>
      <p:ext uri="{BB962C8B-B14F-4D97-AF65-F5344CB8AC3E}">
        <p14:creationId xmlns:p14="http://schemas.microsoft.com/office/powerpoint/2010/main" val="754705452"/>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nnouncement,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8" y="3187137"/>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3" y="1586587"/>
            <a:ext cx="5549740" cy="1378644"/>
          </a:xfrm>
        </p:spPr>
        <p:txBody>
          <a:bodyPr anchor="ctr" anchorCtr="0">
            <a:noAutofit/>
            <a:scene3d>
              <a:camera prst="orthographicFront"/>
              <a:lightRig rig="flat" dir="t"/>
            </a:scene3d>
            <a:sp3d>
              <a:contourClr>
                <a:schemeClr val="tx2"/>
              </a:contourClr>
            </a:sp3d>
          </a:bodyPr>
          <a:lstStyle>
            <a:lvl1pPr marL="0" indent="0" algn="l" defTabSz="914287" rtl="0" eaLnBrk="1" latinLnBrk="0" hangingPunct="1">
              <a:lnSpc>
                <a:spcPct val="90000"/>
              </a:lnSpc>
              <a:spcBef>
                <a:spcPct val="0"/>
              </a:spcBef>
              <a:buFont typeface="Arial" pitchFamily="34" charset="0"/>
              <a:buNone/>
              <a:defRPr lang="en-US" sz="55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Announcement</a:t>
            </a:r>
          </a:p>
        </p:txBody>
      </p:sp>
      <p:sp useBgFill="1">
        <p:nvSpPr>
          <p:cNvPr id="9" name="Left Mask"/>
          <p:cNvSpPr/>
          <p:nvPr userDrawn="1"/>
        </p:nvSpPr>
        <p:spPr bwMode="auto">
          <a:xfrm>
            <a:off x="0"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2"/>
            <a:ext cx="6610546" cy="461665"/>
          </a:xfrm>
        </p:spPr>
        <p:txBody>
          <a:bodyPr>
            <a:noAutofit/>
          </a:bodyPr>
          <a:lstStyle>
            <a:lvl1pPr marL="0" indent="0" algn="l" defTabSz="914287"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44" indent="0" algn="ctr">
              <a:buNone/>
              <a:defRPr>
                <a:solidFill>
                  <a:schemeClr val="tx1">
                    <a:tint val="75000"/>
                  </a:schemeClr>
                </a:solidFill>
              </a:defRPr>
            </a:lvl2pPr>
            <a:lvl3pPr marL="914287"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7" indent="0" algn="ctr">
              <a:buNone/>
              <a:defRPr>
                <a:solidFill>
                  <a:schemeClr val="tx1">
                    <a:tint val="75000"/>
                  </a:schemeClr>
                </a:solidFill>
              </a:defRPr>
            </a:lvl6pPr>
            <a:lvl7pPr marL="2742861" indent="0" algn="ctr">
              <a:buNone/>
              <a:defRPr>
                <a:solidFill>
                  <a:schemeClr val="tx1">
                    <a:tint val="75000"/>
                  </a:schemeClr>
                </a:solidFill>
              </a:defRPr>
            </a:lvl7pPr>
            <a:lvl8pPr marL="3200005" indent="0" algn="ctr">
              <a:buNone/>
              <a:defRPr>
                <a:solidFill>
                  <a:schemeClr val="tx1">
                    <a:tint val="75000"/>
                  </a:schemeClr>
                </a:solidFill>
              </a:defRPr>
            </a:lvl8pPr>
            <a:lvl9pPr marL="3657148"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5" y="1873056"/>
            <a:ext cx="841375" cy="841376"/>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32" tIns="45717" rIns="91432" bIns="45717" numCol="1" anchor="t" anchorCtr="0" compatLnSpc="1">
            <a:prstTxWarp prst="textNoShape">
              <a:avLst/>
            </a:prstTxWarp>
          </a:bodyPr>
          <a:lstStyle/>
          <a:p>
            <a:endParaRPr lang="en-US"/>
          </a:p>
        </p:txBody>
      </p:sp>
      <p:sp>
        <p:nvSpPr>
          <p:cNvPr id="11" name="TechEd Tile"/>
          <p:cNvSpPr/>
          <p:nvPr userDrawn="1"/>
        </p:nvSpPr>
        <p:spPr bwMode="auto">
          <a:xfrm>
            <a:off x="1022072"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7" y="1742495"/>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1"/>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7" y="1630806"/>
            <a:ext cx="1015999"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8"/>
            <a:ext cx="6610546" cy="1523495"/>
          </a:xfrm>
        </p:spPr>
        <p:txBody>
          <a:bodyPr anchor="ctr" anchorCtr="0">
            <a:noAutofit/>
          </a:bodyPr>
          <a:lstStyle>
            <a:lvl1pPr algn="l" defTabSz="914287" rtl="0" eaLnBrk="1" latinLnBrk="0" hangingPunct="1">
              <a:lnSpc>
                <a:spcPct val="90000"/>
              </a:lnSpc>
              <a:spcBef>
                <a:spcPct val="0"/>
              </a:spcBef>
              <a:buNone/>
              <a:defRPr lang="en-US" sz="4000" b="1" kern="1200" cap="none" spc="-100" baseline="0" dirty="0">
                <a:ln w="3175">
                  <a:noFill/>
                </a:ln>
                <a:solidFill>
                  <a:schemeClr val="accent3">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8" y="6010276"/>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7" name="Orange Tile"/>
          <p:cNvGrpSpPr/>
          <p:nvPr userDrawn="1"/>
        </p:nvGrpSpPr>
        <p:grpSpPr>
          <a:xfrm>
            <a:off x="1015857" y="3187483"/>
            <a:ext cx="2827252" cy="2827252"/>
            <a:chOff x="1351800" y="-1084759"/>
            <a:chExt cx="2827252" cy="2827252"/>
          </a:xfrm>
        </p:grpSpPr>
        <p:sp>
          <p:nvSpPr>
            <p:cNvPr id="18" name="Rectangle 17"/>
            <p:cNvSpPr/>
            <p:nvPr/>
          </p:nvSpPr>
          <p:spPr bwMode="auto">
            <a:xfrm>
              <a:off x="1351800" y="-1084759"/>
              <a:ext cx="2827252" cy="2827252"/>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Freeform 21"/>
            <p:cNvSpPr>
              <a:spLocks noEditPoints="1"/>
            </p:cNvSpPr>
            <p:nvPr/>
          </p:nvSpPr>
          <p:spPr bwMode="auto">
            <a:xfrm>
              <a:off x="2005011" y="-436308"/>
              <a:ext cx="1522413" cy="1530350"/>
            </a:xfrm>
            <a:custGeom>
              <a:avLst/>
              <a:gdLst>
                <a:gd name="T0" fmla="*/ 6 w 187"/>
                <a:gd name="T1" fmla="*/ 188 h 188"/>
                <a:gd name="T2" fmla="*/ 129 w 187"/>
                <a:gd name="T3" fmla="*/ 64 h 188"/>
                <a:gd name="T4" fmla="*/ 180 w 187"/>
                <a:gd name="T5" fmla="*/ 115 h 188"/>
                <a:gd name="T6" fmla="*/ 185 w 187"/>
                <a:gd name="T7" fmla="*/ 116 h 188"/>
                <a:gd name="T8" fmla="*/ 187 w 187"/>
                <a:gd name="T9" fmla="*/ 112 h 188"/>
                <a:gd name="T10" fmla="*/ 187 w 187"/>
                <a:gd name="T11" fmla="*/ 4 h 188"/>
                <a:gd name="T12" fmla="*/ 183 w 187"/>
                <a:gd name="T13" fmla="*/ 0 h 188"/>
                <a:gd name="T14" fmla="*/ 75 w 187"/>
                <a:gd name="T15" fmla="*/ 0 h 188"/>
                <a:gd name="T16" fmla="*/ 71 w 187"/>
                <a:gd name="T17" fmla="*/ 3 h 188"/>
                <a:gd name="T18" fmla="*/ 71 w 187"/>
                <a:gd name="T19" fmla="*/ 4 h 188"/>
                <a:gd name="T20" fmla="*/ 72 w 187"/>
                <a:gd name="T21" fmla="*/ 7 h 188"/>
                <a:gd name="T22" fmla="*/ 123 w 187"/>
                <a:gd name="T23" fmla="*/ 58 h 188"/>
                <a:gd name="T24" fmla="*/ 0 w 187"/>
                <a:gd name="T25" fmla="*/ 182 h 188"/>
                <a:gd name="T26" fmla="*/ 6 w 187"/>
                <a:gd name="T27" fmla="*/ 188 h 188"/>
                <a:gd name="T28" fmla="*/ 179 w 187"/>
                <a:gd name="T29" fmla="*/ 8 h 188"/>
                <a:gd name="T30" fmla="*/ 179 w 187"/>
                <a:gd name="T31" fmla="*/ 103 h 188"/>
                <a:gd name="T32" fmla="*/ 85 w 187"/>
                <a:gd name="T33" fmla="*/ 8 h 188"/>
                <a:gd name="T34" fmla="*/ 179 w 187"/>
                <a:gd name="T35" fmla="*/ 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8">
                  <a:moveTo>
                    <a:pt x="6" y="188"/>
                  </a:moveTo>
                  <a:cubicBezTo>
                    <a:pt x="129" y="64"/>
                    <a:pt x="129" y="64"/>
                    <a:pt x="129" y="64"/>
                  </a:cubicBezTo>
                  <a:cubicBezTo>
                    <a:pt x="180" y="115"/>
                    <a:pt x="180" y="115"/>
                    <a:pt x="180" y="115"/>
                  </a:cubicBezTo>
                  <a:cubicBezTo>
                    <a:pt x="181" y="116"/>
                    <a:pt x="183" y="117"/>
                    <a:pt x="185" y="116"/>
                  </a:cubicBezTo>
                  <a:cubicBezTo>
                    <a:pt x="186" y="116"/>
                    <a:pt x="187" y="114"/>
                    <a:pt x="187" y="112"/>
                  </a:cubicBezTo>
                  <a:cubicBezTo>
                    <a:pt x="187" y="4"/>
                    <a:pt x="187" y="4"/>
                    <a:pt x="187" y="4"/>
                  </a:cubicBezTo>
                  <a:cubicBezTo>
                    <a:pt x="187" y="2"/>
                    <a:pt x="185" y="0"/>
                    <a:pt x="183" y="0"/>
                  </a:cubicBezTo>
                  <a:cubicBezTo>
                    <a:pt x="75" y="0"/>
                    <a:pt x="75" y="0"/>
                    <a:pt x="75" y="0"/>
                  </a:cubicBezTo>
                  <a:cubicBezTo>
                    <a:pt x="73" y="0"/>
                    <a:pt x="72" y="1"/>
                    <a:pt x="71" y="3"/>
                  </a:cubicBezTo>
                  <a:cubicBezTo>
                    <a:pt x="71" y="3"/>
                    <a:pt x="71" y="4"/>
                    <a:pt x="71" y="4"/>
                  </a:cubicBezTo>
                  <a:cubicBezTo>
                    <a:pt x="71" y="6"/>
                    <a:pt x="71" y="7"/>
                    <a:pt x="72" y="7"/>
                  </a:cubicBezTo>
                  <a:cubicBezTo>
                    <a:pt x="123" y="58"/>
                    <a:pt x="123" y="58"/>
                    <a:pt x="123" y="58"/>
                  </a:cubicBezTo>
                  <a:cubicBezTo>
                    <a:pt x="0" y="182"/>
                    <a:pt x="0" y="182"/>
                    <a:pt x="0" y="182"/>
                  </a:cubicBezTo>
                  <a:lnTo>
                    <a:pt x="6" y="188"/>
                  </a:lnTo>
                  <a:close/>
                  <a:moveTo>
                    <a:pt x="179" y="8"/>
                  </a:moveTo>
                  <a:cubicBezTo>
                    <a:pt x="179" y="103"/>
                    <a:pt x="179" y="103"/>
                    <a:pt x="179" y="103"/>
                  </a:cubicBezTo>
                  <a:cubicBezTo>
                    <a:pt x="85" y="8"/>
                    <a:pt x="85" y="8"/>
                    <a:pt x="85" y="8"/>
                  </a:cubicBezTo>
                  <a:lnTo>
                    <a:pt x="179"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63407968"/>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ustom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Customer</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pPr defTabSz="914363"/>
            <a:endParaRPr lang="en-US" sz="1800">
              <a:solidFill>
                <a:srgbClr val="FFFFFF"/>
              </a:solidFill>
            </a:endParaRPr>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2">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grpSp>
        <p:nvGrpSpPr>
          <p:cNvPr id="19" name="Purple Tile"/>
          <p:cNvGrpSpPr/>
          <p:nvPr userDrawn="1"/>
        </p:nvGrpSpPr>
        <p:grpSpPr>
          <a:xfrm>
            <a:off x="1017613" y="3187136"/>
            <a:ext cx="2827252" cy="2827252"/>
            <a:chOff x="1022073" y="-1624298"/>
            <a:chExt cx="2827252" cy="2827252"/>
          </a:xfrm>
        </p:grpSpPr>
        <p:sp>
          <p:nvSpPr>
            <p:cNvPr id="20" name="Rectangle 19"/>
            <p:cNvSpPr/>
            <p:nvPr/>
          </p:nvSpPr>
          <p:spPr bwMode="auto">
            <a:xfrm>
              <a:off x="1022073" y="-1624298"/>
              <a:ext cx="2827252" cy="2827252"/>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1" name="Freeform 8"/>
            <p:cNvSpPr>
              <a:spLocks noEditPoints="1"/>
            </p:cNvSpPr>
            <p:nvPr/>
          </p:nvSpPr>
          <p:spPr bwMode="auto">
            <a:xfrm>
              <a:off x="1537798" y="-867430"/>
              <a:ext cx="1792288" cy="1501775"/>
            </a:xfrm>
            <a:custGeom>
              <a:avLst/>
              <a:gdLst>
                <a:gd name="T0" fmla="*/ 184 w 223"/>
                <a:gd name="T1" fmla="*/ 187 h 187"/>
                <a:gd name="T2" fmla="*/ 181 w 223"/>
                <a:gd name="T3" fmla="*/ 186 h 187"/>
                <a:gd name="T4" fmla="*/ 146 w 223"/>
                <a:gd name="T5" fmla="*/ 151 h 187"/>
                <a:gd name="T6" fmla="*/ 40 w 223"/>
                <a:gd name="T7" fmla="*/ 151 h 187"/>
                <a:gd name="T8" fmla="*/ 0 w 223"/>
                <a:gd name="T9" fmla="*/ 111 h 187"/>
                <a:gd name="T10" fmla="*/ 0 w 223"/>
                <a:gd name="T11" fmla="*/ 40 h 187"/>
                <a:gd name="T12" fmla="*/ 40 w 223"/>
                <a:gd name="T13" fmla="*/ 0 h 187"/>
                <a:gd name="T14" fmla="*/ 183 w 223"/>
                <a:gd name="T15" fmla="*/ 0 h 187"/>
                <a:gd name="T16" fmla="*/ 223 w 223"/>
                <a:gd name="T17" fmla="*/ 40 h 187"/>
                <a:gd name="T18" fmla="*/ 223 w 223"/>
                <a:gd name="T19" fmla="*/ 111 h 187"/>
                <a:gd name="T20" fmla="*/ 188 w 223"/>
                <a:gd name="T21" fmla="*/ 150 h 187"/>
                <a:gd name="T22" fmla="*/ 188 w 223"/>
                <a:gd name="T23" fmla="*/ 183 h 187"/>
                <a:gd name="T24" fmla="*/ 185 w 223"/>
                <a:gd name="T25" fmla="*/ 187 h 187"/>
                <a:gd name="T26" fmla="*/ 184 w 223"/>
                <a:gd name="T27" fmla="*/ 187 h 187"/>
                <a:gd name="T28" fmla="*/ 40 w 223"/>
                <a:gd name="T29" fmla="*/ 8 h 187"/>
                <a:gd name="T30" fmla="*/ 8 w 223"/>
                <a:gd name="T31" fmla="*/ 40 h 187"/>
                <a:gd name="T32" fmla="*/ 8 w 223"/>
                <a:gd name="T33" fmla="*/ 111 h 187"/>
                <a:gd name="T34" fmla="*/ 40 w 223"/>
                <a:gd name="T35" fmla="*/ 143 h 187"/>
                <a:gd name="T36" fmla="*/ 148 w 223"/>
                <a:gd name="T37" fmla="*/ 143 h 187"/>
                <a:gd name="T38" fmla="*/ 151 w 223"/>
                <a:gd name="T39" fmla="*/ 144 h 187"/>
                <a:gd name="T40" fmla="*/ 180 w 223"/>
                <a:gd name="T41" fmla="*/ 173 h 187"/>
                <a:gd name="T42" fmla="*/ 180 w 223"/>
                <a:gd name="T43" fmla="*/ 147 h 187"/>
                <a:gd name="T44" fmla="*/ 184 w 223"/>
                <a:gd name="T45" fmla="*/ 143 h 187"/>
                <a:gd name="T46" fmla="*/ 215 w 223"/>
                <a:gd name="T47" fmla="*/ 111 h 187"/>
                <a:gd name="T48" fmla="*/ 215 w 223"/>
                <a:gd name="T49" fmla="*/ 40 h 187"/>
                <a:gd name="T50" fmla="*/ 183 w 223"/>
                <a:gd name="T51" fmla="*/ 8 h 187"/>
                <a:gd name="T52" fmla="*/ 40 w 223"/>
                <a:gd name="T53" fmla="*/ 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3" h="187">
                  <a:moveTo>
                    <a:pt x="184" y="187"/>
                  </a:moveTo>
                  <a:cubicBezTo>
                    <a:pt x="183" y="187"/>
                    <a:pt x="182" y="187"/>
                    <a:pt x="181" y="186"/>
                  </a:cubicBezTo>
                  <a:cubicBezTo>
                    <a:pt x="146" y="151"/>
                    <a:pt x="146" y="151"/>
                    <a:pt x="146" y="151"/>
                  </a:cubicBezTo>
                  <a:cubicBezTo>
                    <a:pt x="40" y="151"/>
                    <a:pt x="40" y="151"/>
                    <a:pt x="40" y="151"/>
                  </a:cubicBezTo>
                  <a:cubicBezTo>
                    <a:pt x="18" y="151"/>
                    <a:pt x="0" y="133"/>
                    <a:pt x="0" y="111"/>
                  </a:cubicBezTo>
                  <a:cubicBezTo>
                    <a:pt x="0" y="40"/>
                    <a:pt x="0" y="40"/>
                    <a:pt x="0" y="40"/>
                  </a:cubicBezTo>
                  <a:cubicBezTo>
                    <a:pt x="0" y="18"/>
                    <a:pt x="18" y="0"/>
                    <a:pt x="40" y="0"/>
                  </a:cubicBezTo>
                  <a:cubicBezTo>
                    <a:pt x="183" y="0"/>
                    <a:pt x="183" y="0"/>
                    <a:pt x="183" y="0"/>
                  </a:cubicBezTo>
                  <a:cubicBezTo>
                    <a:pt x="205" y="0"/>
                    <a:pt x="223" y="18"/>
                    <a:pt x="223" y="40"/>
                  </a:cubicBezTo>
                  <a:cubicBezTo>
                    <a:pt x="223" y="111"/>
                    <a:pt x="223" y="111"/>
                    <a:pt x="223" y="111"/>
                  </a:cubicBezTo>
                  <a:cubicBezTo>
                    <a:pt x="223" y="132"/>
                    <a:pt x="208" y="148"/>
                    <a:pt x="188" y="150"/>
                  </a:cubicBezTo>
                  <a:cubicBezTo>
                    <a:pt x="188" y="183"/>
                    <a:pt x="188" y="183"/>
                    <a:pt x="188" y="183"/>
                  </a:cubicBezTo>
                  <a:cubicBezTo>
                    <a:pt x="188" y="185"/>
                    <a:pt x="187" y="186"/>
                    <a:pt x="185" y="187"/>
                  </a:cubicBezTo>
                  <a:cubicBezTo>
                    <a:pt x="185" y="187"/>
                    <a:pt x="184" y="187"/>
                    <a:pt x="184" y="187"/>
                  </a:cubicBezTo>
                  <a:moveTo>
                    <a:pt x="40" y="8"/>
                  </a:moveTo>
                  <a:cubicBezTo>
                    <a:pt x="22" y="8"/>
                    <a:pt x="8" y="23"/>
                    <a:pt x="8" y="40"/>
                  </a:cubicBezTo>
                  <a:cubicBezTo>
                    <a:pt x="8" y="111"/>
                    <a:pt x="8" y="111"/>
                    <a:pt x="8" y="111"/>
                  </a:cubicBezTo>
                  <a:cubicBezTo>
                    <a:pt x="8" y="128"/>
                    <a:pt x="22" y="143"/>
                    <a:pt x="40" y="143"/>
                  </a:cubicBezTo>
                  <a:cubicBezTo>
                    <a:pt x="148" y="143"/>
                    <a:pt x="148" y="143"/>
                    <a:pt x="148" y="143"/>
                  </a:cubicBezTo>
                  <a:cubicBezTo>
                    <a:pt x="149" y="143"/>
                    <a:pt x="150" y="143"/>
                    <a:pt x="151" y="144"/>
                  </a:cubicBezTo>
                  <a:cubicBezTo>
                    <a:pt x="180" y="173"/>
                    <a:pt x="180" y="173"/>
                    <a:pt x="180" y="173"/>
                  </a:cubicBezTo>
                  <a:cubicBezTo>
                    <a:pt x="180" y="147"/>
                    <a:pt x="180" y="147"/>
                    <a:pt x="180" y="147"/>
                  </a:cubicBezTo>
                  <a:cubicBezTo>
                    <a:pt x="180" y="144"/>
                    <a:pt x="182" y="143"/>
                    <a:pt x="184" y="143"/>
                  </a:cubicBezTo>
                  <a:cubicBezTo>
                    <a:pt x="201" y="143"/>
                    <a:pt x="215" y="129"/>
                    <a:pt x="215" y="111"/>
                  </a:cubicBezTo>
                  <a:cubicBezTo>
                    <a:pt x="215" y="40"/>
                    <a:pt x="215" y="40"/>
                    <a:pt x="215" y="40"/>
                  </a:cubicBezTo>
                  <a:cubicBezTo>
                    <a:pt x="215" y="23"/>
                    <a:pt x="200" y="8"/>
                    <a:pt x="183" y="8"/>
                  </a:cubicBezTo>
                  <a:lnTo>
                    <a:pt x="4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800">
                <a:solidFill>
                  <a:srgbClr val="FFFFFF"/>
                </a:solidFill>
              </a:endParaRPr>
            </a:p>
          </p:txBody>
        </p:sp>
      </p:grpSp>
    </p:spTree>
    <p:extLst>
      <p:ext uri="{BB962C8B-B14F-4D97-AF65-F5344CB8AC3E}">
        <p14:creationId xmlns:p14="http://schemas.microsoft.com/office/powerpoint/2010/main" val="1285689336"/>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nnouncement,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Announcement</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pPr defTabSz="914363"/>
            <a:endParaRPr lang="en-US" sz="1800">
              <a:solidFill>
                <a:srgbClr val="FFFFFF"/>
              </a:solidFill>
            </a:endParaRPr>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3">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grpSp>
        <p:nvGrpSpPr>
          <p:cNvPr id="17" name="Orange Tile"/>
          <p:cNvGrpSpPr/>
          <p:nvPr userDrawn="1"/>
        </p:nvGrpSpPr>
        <p:grpSpPr>
          <a:xfrm>
            <a:off x="1015857" y="3187483"/>
            <a:ext cx="2827252" cy="2827252"/>
            <a:chOff x="1351800" y="-1084759"/>
            <a:chExt cx="2827252" cy="2827252"/>
          </a:xfrm>
        </p:grpSpPr>
        <p:sp>
          <p:nvSpPr>
            <p:cNvPr id="18" name="Rectangle 17"/>
            <p:cNvSpPr/>
            <p:nvPr/>
          </p:nvSpPr>
          <p:spPr bwMode="auto">
            <a:xfrm>
              <a:off x="1351800" y="-1084759"/>
              <a:ext cx="2827252" cy="2827252"/>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2" name="Freeform 21"/>
            <p:cNvSpPr>
              <a:spLocks noEditPoints="1"/>
            </p:cNvSpPr>
            <p:nvPr/>
          </p:nvSpPr>
          <p:spPr bwMode="auto">
            <a:xfrm>
              <a:off x="2005011" y="-436308"/>
              <a:ext cx="1522413" cy="1530350"/>
            </a:xfrm>
            <a:custGeom>
              <a:avLst/>
              <a:gdLst>
                <a:gd name="T0" fmla="*/ 6 w 187"/>
                <a:gd name="T1" fmla="*/ 188 h 188"/>
                <a:gd name="T2" fmla="*/ 129 w 187"/>
                <a:gd name="T3" fmla="*/ 64 h 188"/>
                <a:gd name="T4" fmla="*/ 180 w 187"/>
                <a:gd name="T5" fmla="*/ 115 h 188"/>
                <a:gd name="T6" fmla="*/ 185 w 187"/>
                <a:gd name="T7" fmla="*/ 116 h 188"/>
                <a:gd name="T8" fmla="*/ 187 w 187"/>
                <a:gd name="T9" fmla="*/ 112 h 188"/>
                <a:gd name="T10" fmla="*/ 187 w 187"/>
                <a:gd name="T11" fmla="*/ 4 h 188"/>
                <a:gd name="T12" fmla="*/ 183 w 187"/>
                <a:gd name="T13" fmla="*/ 0 h 188"/>
                <a:gd name="T14" fmla="*/ 75 w 187"/>
                <a:gd name="T15" fmla="*/ 0 h 188"/>
                <a:gd name="T16" fmla="*/ 71 w 187"/>
                <a:gd name="T17" fmla="*/ 3 h 188"/>
                <a:gd name="T18" fmla="*/ 71 w 187"/>
                <a:gd name="T19" fmla="*/ 4 h 188"/>
                <a:gd name="T20" fmla="*/ 72 w 187"/>
                <a:gd name="T21" fmla="*/ 7 h 188"/>
                <a:gd name="T22" fmla="*/ 123 w 187"/>
                <a:gd name="T23" fmla="*/ 58 h 188"/>
                <a:gd name="T24" fmla="*/ 0 w 187"/>
                <a:gd name="T25" fmla="*/ 182 h 188"/>
                <a:gd name="T26" fmla="*/ 6 w 187"/>
                <a:gd name="T27" fmla="*/ 188 h 188"/>
                <a:gd name="T28" fmla="*/ 179 w 187"/>
                <a:gd name="T29" fmla="*/ 8 h 188"/>
                <a:gd name="T30" fmla="*/ 179 w 187"/>
                <a:gd name="T31" fmla="*/ 103 h 188"/>
                <a:gd name="T32" fmla="*/ 85 w 187"/>
                <a:gd name="T33" fmla="*/ 8 h 188"/>
                <a:gd name="T34" fmla="*/ 179 w 187"/>
                <a:gd name="T35" fmla="*/ 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8">
                  <a:moveTo>
                    <a:pt x="6" y="188"/>
                  </a:moveTo>
                  <a:cubicBezTo>
                    <a:pt x="129" y="64"/>
                    <a:pt x="129" y="64"/>
                    <a:pt x="129" y="64"/>
                  </a:cubicBezTo>
                  <a:cubicBezTo>
                    <a:pt x="180" y="115"/>
                    <a:pt x="180" y="115"/>
                    <a:pt x="180" y="115"/>
                  </a:cubicBezTo>
                  <a:cubicBezTo>
                    <a:pt x="181" y="116"/>
                    <a:pt x="183" y="117"/>
                    <a:pt x="185" y="116"/>
                  </a:cubicBezTo>
                  <a:cubicBezTo>
                    <a:pt x="186" y="116"/>
                    <a:pt x="187" y="114"/>
                    <a:pt x="187" y="112"/>
                  </a:cubicBezTo>
                  <a:cubicBezTo>
                    <a:pt x="187" y="4"/>
                    <a:pt x="187" y="4"/>
                    <a:pt x="187" y="4"/>
                  </a:cubicBezTo>
                  <a:cubicBezTo>
                    <a:pt x="187" y="2"/>
                    <a:pt x="185" y="0"/>
                    <a:pt x="183" y="0"/>
                  </a:cubicBezTo>
                  <a:cubicBezTo>
                    <a:pt x="75" y="0"/>
                    <a:pt x="75" y="0"/>
                    <a:pt x="75" y="0"/>
                  </a:cubicBezTo>
                  <a:cubicBezTo>
                    <a:pt x="73" y="0"/>
                    <a:pt x="72" y="1"/>
                    <a:pt x="71" y="3"/>
                  </a:cubicBezTo>
                  <a:cubicBezTo>
                    <a:pt x="71" y="3"/>
                    <a:pt x="71" y="4"/>
                    <a:pt x="71" y="4"/>
                  </a:cubicBezTo>
                  <a:cubicBezTo>
                    <a:pt x="71" y="6"/>
                    <a:pt x="71" y="7"/>
                    <a:pt x="72" y="7"/>
                  </a:cubicBezTo>
                  <a:cubicBezTo>
                    <a:pt x="123" y="58"/>
                    <a:pt x="123" y="58"/>
                    <a:pt x="123" y="58"/>
                  </a:cubicBezTo>
                  <a:cubicBezTo>
                    <a:pt x="0" y="182"/>
                    <a:pt x="0" y="182"/>
                    <a:pt x="0" y="182"/>
                  </a:cubicBezTo>
                  <a:lnTo>
                    <a:pt x="6" y="188"/>
                  </a:lnTo>
                  <a:close/>
                  <a:moveTo>
                    <a:pt x="179" y="8"/>
                  </a:moveTo>
                  <a:cubicBezTo>
                    <a:pt x="179" y="103"/>
                    <a:pt x="179" y="103"/>
                    <a:pt x="179" y="103"/>
                  </a:cubicBezTo>
                  <a:cubicBezTo>
                    <a:pt x="85" y="8"/>
                    <a:pt x="85" y="8"/>
                    <a:pt x="85" y="8"/>
                  </a:cubicBezTo>
                  <a:lnTo>
                    <a:pt x="179"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363"/>
              <a:endParaRPr lang="en-US" sz="1800">
                <a:solidFill>
                  <a:srgbClr val="FFFFFF"/>
                </a:solidFill>
              </a:endParaRPr>
            </a:p>
          </p:txBody>
        </p:sp>
      </p:grpSp>
    </p:spTree>
    <p:extLst>
      <p:ext uri="{BB962C8B-B14F-4D97-AF65-F5344CB8AC3E}">
        <p14:creationId xmlns:p14="http://schemas.microsoft.com/office/powerpoint/2010/main" val="3329420236"/>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Title</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pPr defTabSz="914363"/>
            <a:endParaRPr lang="en-US" sz="1800">
              <a:solidFill>
                <a:srgbClr val="FFFFFF"/>
              </a:solidFill>
            </a:endParaRPr>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4">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grpSp>
        <p:nvGrpSpPr>
          <p:cNvPr id="19" name="Teal Tile"/>
          <p:cNvGrpSpPr/>
          <p:nvPr userDrawn="1"/>
        </p:nvGrpSpPr>
        <p:grpSpPr>
          <a:xfrm>
            <a:off x="1015856" y="3187136"/>
            <a:ext cx="2827252" cy="2827252"/>
            <a:chOff x="823093" y="-1413626"/>
            <a:chExt cx="2827252" cy="2827252"/>
          </a:xfrm>
        </p:grpSpPr>
        <p:sp>
          <p:nvSpPr>
            <p:cNvPr id="20" name="Rectangle 19"/>
            <p:cNvSpPr/>
            <p:nvPr/>
          </p:nvSpPr>
          <p:spPr bwMode="auto">
            <a:xfrm>
              <a:off x="823093" y="-1413626"/>
              <a:ext cx="2827252" cy="2827252"/>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1" name="Freeform 20"/>
            <p:cNvSpPr>
              <a:spLocks noEditPoints="1"/>
            </p:cNvSpPr>
            <p:nvPr/>
          </p:nvSpPr>
          <p:spPr bwMode="auto">
            <a:xfrm>
              <a:off x="1397725" y="-232569"/>
              <a:ext cx="1677988" cy="465138"/>
            </a:xfrm>
            <a:custGeom>
              <a:avLst/>
              <a:gdLst>
                <a:gd name="T0" fmla="*/ 0 w 209"/>
                <a:gd name="T1" fmla="*/ 25 h 58"/>
                <a:gd name="T2" fmla="*/ 20 w 209"/>
                <a:gd name="T3" fmla="*/ 25 h 58"/>
                <a:gd name="T4" fmla="*/ 20 w 209"/>
                <a:gd name="T5" fmla="*/ 33 h 58"/>
                <a:gd name="T6" fmla="*/ 0 w 209"/>
                <a:gd name="T7" fmla="*/ 33 h 58"/>
                <a:gd name="T8" fmla="*/ 0 w 209"/>
                <a:gd name="T9" fmla="*/ 25 h 58"/>
                <a:gd name="T10" fmla="*/ 40 w 209"/>
                <a:gd name="T11" fmla="*/ 33 h 58"/>
                <a:gd name="T12" fmla="*/ 60 w 209"/>
                <a:gd name="T13" fmla="*/ 33 h 58"/>
                <a:gd name="T14" fmla="*/ 60 w 209"/>
                <a:gd name="T15" fmla="*/ 25 h 58"/>
                <a:gd name="T16" fmla="*/ 40 w 209"/>
                <a:gd name="T17" fmla="*/ 25 h 58"/>
                <a:gd name="T18" fmla="*/ 40 w 209"/>
                <a:gd name="T19" fmla="*/ 33 h 58"/>
                <a:gd name="T20" fmla="*/ 120 w 209"/>
                <a:gd name="T21" fmla="*/ 33 h 58"/>
                <a:gd name="T22" fmla="*/ 140 w 209"/>
                <a:gd name="T23" fmla="*/ 33 h 58"/>
                <a:gd name="T24" fmla="*/ 140 w 209"/>
                <a:gd name="T25" fmla="*/ 25 h 58"/>
                <a:gd name="T26" fmla="*/ 120 w 209"/>
                <a:gd name="T27" fmla="*/ 25 h 58"/>
                <a:gd name="T28" fmla="*/ 120 w 209"/>
                <a:gd name="T29" fmla="*/ 33 h 58"/>
                <a:gd name="T30" fmla="*/ 80 w 209"/>
                <a:gd name="T31" fmla="*/ 33 h 58"/>
                <a:gd name="T32" fmla="*/ 100 w 209"/>
                <a:gd name="T33" fmla="*/ 33 h 58"/>
                <a:gd name="T34" fmla="*/ 100 w 209"/>
                <a:gd name="T35" fmla="*/ 25 h 58"/>
                <a:gd name="T36" fmla="*/ 80 w 209"/>
                <a:gd name="T37" fmla="*/ 25 h 58"/>
                <a:gd name="T38" fmla="*/ 80 w 209"/>
                <a:gd name="T39" fmla="*/ 33 h 58"/>
                <a:gd name="T40" fmla="*/ 207 w 209"/>
                <a:gd name="T41" fmla="*/ 26 h 58"/>
                <a:gd name="T42" fmla="*/ 181 w 209"/>
                <a:gd name="T43" fmla="*/ 0 h 58"/>
                <a:gd name="T44" fmla="*/ 175 w 209"/>
                <a:gd name="T45" fmla="*/ 6 h 58"/>
                <a:gd name="T46" fmla="*/ 195 w 209"/>
                <a:gd name="T47" fmla="*/ 25 h 58"/>
                <a:gd name="T48" fmla="*/ 160 w 209"/>
                <a:gd name="T49" fmla="*/ 25 h 58"/>
                <a:gd name="T50" fmla="*/ 160 w 209"/>
                <a:gd name="T51" fmla="*/ 33 h 58"/>
                <a:gd name="T52" fmla="*/ 195 w 209"/>
                <a:gd name="T53" fmla="*/ 33 h 58"/>
                <a:gd name="T54" fmla="*/ 175 w 209"/>
                <a:gd name="T55" fmla="*/ 52 h 58"/>
                <a:gd name="T56" fmla="*/ 181 w 209"/>
                <a:gd name="T57" fmla="*/ 58 h 58"/>
                <a:gd name="T58" fmla="*/ 207 w 209"/>
                <a:gd name="T59" fmla="*/ 32 h 58"/>
                <a:gd name="T60" fmla="*/ 207 w 209"/>
                <a:gd name="T61" fmla="*/ 2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9" h="58">
                  <a:moveTo>
                    <a:pt x="0" y="25"/>
                  </a:moveTo>
                  <a:cubicBezTo>
                    <a:pt x="20" y="25"/>
                    <a:pt x="20" y="25"/>
                    <a:pt x="20" y="25"/>
                  </a:cubicBezTo>
                  <a:cubicBezTo>
                    <a:pt x="20" y="33"/>
                    <a:pt x="20" y="33"/>
                    <a:pt x="20" y="33"/>
                  </a:cubicBezTo>
                  <a:cubicBezTo>
                    <a:pt x="0" y="33"/>
                    <a:pt x="0" y="33"/>
                    <a:pt x="0" y="33"/>
                  </a:cubicBezTo>
                  <a:lnTo>
                    <a:pt x="0" y="25"/>
                  </a:lnTo>
                  <a:close/>
                  <a:moveTo>
                    <a:pt x="40" y="33"/>
                  </a:moveTo>
                  <a:cubicBezTo>
                    <a:pt x="60" y="33"/>
                    <a:pt x="60" y="33"/>
                    <a:pt x="60" y="33"/>
                  </a:cubicBezTo>
                  <a:cubicBezTo>
                    <a:pt x="60" y="25"/>
                    <a:pt x="60" y="25"/>
                    <a:pt x="60" y="25"/>
                  </a:cubicBezTo>
                  <a:cubicBezTo>
                    <a:pt x="40" y="25"/>
                    <a:pt x="40" y="25"/>
                    <a:pt x="40" y="25"/>
                  </a:cubicBezTo>
                  <a:lnTo>
                    <a:pt x="40" y="33"/>
                  </a:lnTo>
                  <a:close/>
                  <a:moveTo>
                    <a:pt x="120" y="33"/>
                  </a:moveTo>
                  <a:cubicBezTo>
                    <a:pt x="140" y="33"/>
                    <a:pt x="140" y="33"/>
                    <a:pt x="140" y="33"/>
                  </a:cubicBezTo>
                  <a:cubicBezTo>
                    <a:pt x="140" y="25"/>
                    <a:pt x="140" y="25"/>
                    <a:pt x="140" y="25"/>
                  </a:cubicBezTo>
                  <a:cubicBezTo>
                    <a:pt x="120" y="25"/>
                    <a:pt x="120" y="25"/>
                    <a:pt x="120" y="25"/>
                  </a:cubicBezTo>
                  <a:lnTo>
                    <a:pt x="120" y="33"/>
                  </a:lnTo>
                  <a:close/>
                  <a:moveTo>
                    <a:pt x="80" y="33"/>
                  </a:moveTo>
                  <a:cubicBezTo>
                    <a:pt x="100" y="33"/>
                    <a:pt x="100" y="33"/>
                    <a:pt x="100" y="33"/>
                  </a:cubicBezTo>
                  <a:cubicBezTo>
                    <a:pt x="100" y="25"/>
                    <a:pt x="100" y="25"/>
                    <a:pt x="100" y="25"/>
                  </a:cubicBezTo>
                  <a:cubicBezTo>
                    <a:pt x="80" y="25"/>
                    <a:pt x="80" y="25"/>
                    <a:pt x="80" y="25"/>
                  </a:cubicBezTo>
                  <a:lnTo>
                    <a:pt x="80" y="33"/>
                  </a:lnTo>
                  <a:close/>
                  <a:moveTo>
                    <a:pt x="207" y="26"/>
                  </a:moveTo>
                  <a:cubicBezTo>
                    <a:pt x="181" y="0"/>
                    <a:pt x="181" y="0"/>
                    <a:pt x="181" y="0"/>
                  </a:cubicBezTo>
                  <a:cubicBezTo>
                    <a:pt x="175" y="6"/>
                    <a:pt x="175" y="6"/>
                    <a:pt x="175" y="6"/>
                  </a:cubicBezTo>
                  <a:cubicBezTo>
                    <a:pt x="195" y="25"/>
                    <a:pt x="195" y="25"/>
                    <a:pt x="195" y="25"/>
                  </a:cubicBezTo>
                  <a:cubicBezTo>
                    <a:pt x="160" y="25"/>
                    <a:pt x="160" y="25"/>
                    <a:pt x="160" y="25"/>
                  </a:cubicBezTo>
                  <a:cubicBezTo>
                    <a:pt x="160" y="33"/>
                    <a:pt x="160" y="33"/>
                    <a:pt x="160" y="33"/>
                  </a:cubicBezTo>
                  <a:cubicBezTo>
                    <a:pt x="195" y="33"/>
                    <a:pt x="195" y="33"/>
                    <a:pt x="195" y="33"/>
                  </a:cubicBezTo>
                  <a:cubicBezTo>
                    <a:pt x="175" y="52"/>
                    <a:pt x="175" y="52"/>
                    <a:pt x="175" y="52"/>
                  </a:cubicBezTo>
                  <a:cubicBezTo>
                    <a:pt x="181" y="58"/>
                    <a:pt x="181" y="58"/>
                    <a:pt x="181" y="58"/>
                  </a:cubicBezTo>
                  <a:cubicBezTo>
                    <a:pt x="207" y="32"/>
                    <a:pt x="207" y="32"/>
                    <a:pt x="207" y="32"/>
                  </a:cubicBezTo>
                  <a:cubicBezTo>
                    <a:pt x="209" y="30"/>
                    <a:pt x="209" y="28"/>
                    <a:pt x="207"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800">
                <a:solidFill>
                  <a:srgbClr val="FFFFFF"/>
                </a:solidFill>
              </a:endParaRPr>
            </a:p>
          </p:txBody>
        </p:sp>
      </p:grpSp>
    </p:spTree>
    <p:extLst>
      <p:ext uri="{BB962C8B-B14F-4D97-AF65-F5344CB8AC3E}">
        <p14:creationId xmlns:p14="http://schemas.microsoft.com/office/powerpoint/2010/main" val="315208670"/>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31679512"/>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60491831"/>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05768"/>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05768"/>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4541129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29977192"/>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30278744"/>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887353"/>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40554"/>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8" y="3187137"/>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3" y="1586587"/>
            <a:ext cx="5549740" cy="1378644"/>
          </a:xfrm>
        </p:spPr>
        <p:txBody>
          <a:bodyPr anchor="ctr" anchorCtr="0">
            <a:noAutofit/>
            <a:scene3d>
              <a:camera prst="orthographicFront"/>
              <a:lightRig rig="flat" dir="t"/>
            </a:scene3d>
            <a:sp3d>
              <a:contourClr>
                <a:schemeClr val="tx2"/>
              </a:contourClr>
            </a:sp3d>
          </a:bodyPr>
          <a:lstStyle>
            <a:lvl1pPr marL="0" indent="0" algn="l" defTabSz="914287" rtl="0" eaLnBrk="1" latinLnBrk="0" hangingPunct="1">
              <a:lnSpc>
                <a:spcPct val="90000"/>
              </a:lnSpc>
              <a:spcBef>
                <a:spcPct val="0"/>
              </a:spcBef>
              <a:buFont typeface="Arial" pitchFamily="34" charset="0"/>
              <a:buNone/>
              <a:defRPr lang="en-US" sz="55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Title</a:t>
            </a:r>
          </a:p>
        </p:txBody>
      </p:sp>
      <p:sp useBgFill="1">
        <p:nvSpPr>
          <p:cNvPr id="9" name="Left Mask"/>
          <p:cNvSpPr/>
          <p:nvPr userDrawn="1"/>
        </p:nvSpPr>
        <p:spPr bwMode="auto">
          <a:xfrm>
            <a:off x="0"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2"/>
            <a:ext cx="6610546" cy="461665"/>
          </a:xfrm>
        </p:spPr>
        <p:txBody>
          <a:bodyPr>
            <a:noAutofit/>
          </a:bodyPr>
          <a:lstStyle>
            <a:lvl1pPr marL="0" indent="0" algn="l" defTabSz="914287"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44" indent="0" algn="ctr">
              <a:buNone/>
              <a:defRPr>
                <a:solidFill>
                  <a:schemeClr val="tx1">
                    <a:tint val="75000"/>
                  </a:schemeClr>
                </a:solidFill>
              </a:defRPr>
            </a:lvl2pPr>
            <a:lvl3pPr marL="914287"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7" indent="0" algn="ctr">
              <a:buNone/>
              <a:defRPr>
                <a:solidFill>
                  <a:schemeClr val="tx1">
                    <a:tint val="75000"/>
                  </a:schemeClr>
                </a:solidFill>
              </a:defRPr>
            </a:lvl6pPr>
            <a:lvl7pPr marL="2742861" indent="0" algn="ctr">
              <a:buNone/>
              <a:defRPr>
                <a:solidFill>
                  <a:schemeClr val="tx1">
                    <a:tint val="75000"/>
                  </a:schemeClr>
                </a:solidFill>
              </a:defRPr>
            </a:lvl7pPr>
            <a:lvl8pPr marL="3200005" indent="0" algn="ctr">
              <a:buNone/>
              <a:defRPr>
                <a:solidFill>
                  <a:schemeClr val="tx1">
                    <a:tint val="75000"/>
                  </a:schemeClr>
                </a:solidFill>
              </a:defRPr>
            </a:lvl8pPr>
            <a:lvl9pPr marL="3657148"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5" y="1873056"/>
            <a:ext cx="841375" cy="841376"/>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32" tIns="45717" rIns="91432" bIns="45717" numCol="1" anchor="t" anchorCtr="0" compatLnSpc="1">
            <a:prstTxWarp prst="textNoShape">
              <a:avLst/>
            </a:prstTxWarp>
          </a:bodyPr>
          <a:lstStyle/>
          <a:p>
            <a:endParaRPr lang="en-US"/>
          </a:p>
        </p:txBody>
      </p:sp>
      <p:sp>
        <p:nvSpPr>
          <p:cNvPr id="11" name="TechEd Tile"/>
          <p:cNvSpPr/>
          <p:nvPr userDrawn="1"/>
        </p:nvSpPr>
        <p:spPr bwMode="auto">
          <a:xfrm>
            <a:off x="1022072"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7" y="1742495"/>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1"/>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7" y="1630806"/>
            <a:ext cx="1015999"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8"/>
            <a:ext cx="6610546" cy="1523495"/>
          </a:xfrm>
        </p:spPr>
        <p:txBody>
          <a:bodyPr anchor="ctr" anchorCtr="0">
            <a:noAutofit/>
          </a:bodyPr>
          <a:lstStyle>
            <a:lvl1pPr algn="l" defTabSz="914287" rtl="0" eaLnBrk="1" latinLnBrk="0" hangingPunct="1">
              <a:lnSpc>
                <a:spcPct val="90000"/>
              </a:lnSpc>
              <a:spcBef>
                <a:spcPct val="0"/>
              </a:spcBef>
              <a:buNone/>
              <a:defRPr lang="en-US" sz="4000" b="1" kern="1200" cap="none" spc="-100" baseline="0" dirty="0">
                <a:ln w="3175">
                  <a:noFill/>
                </a:ln>
                <a:solidFill>
                  <a:schemeClr val="accent4">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8" y="6010276"/>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9" name="Teal Tile"/>
          <p:cNvGrpSpPr/>
          <p:nvPr userDrawn="1"/>
        </p:nvGrpSpPr>
        <p:grpSpPr>
          <a:xfrm>
            <a:off x="1015857" y="3187138"/>
            <a:ext cx="2827252" cy="2827252"/>
            <a:chOff x="823093" y="-1413626"/>
            <a:chExt cx="2827252" cy="2827252"/>
          </a:xfrm>
        </p:grpSpPr>
        <p:sp>
          <p:nvSpPr>
            <p:cNvPr id="20" name="Rectangle 19"/>
            <p:cNvSpPr/>
            <p:nvPr/>
          </p:nvSpPr>
          <p:spPr bwMode="auto">
            <a:xfrm>
              <a:off x="823093" y="-1413626"/>
              <a:ext cx="2827252" cy="2827252"/>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23"/>
              <a:endParaRPr lang="en-US" sz="23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1" name="Freeform 20"/>
            <p:cNvSpPr>
              <a:spLocks noEditPoints="1"/>
            </p:cNvSpPr>
            <p:nvPr/>
          </p:nvSpPr>
          <p:spPr bwMode="auto">
            <a:xfrm>
              <a:off x="1397725" y="-232569"/>
              <a:ext cx="1677988" cy="465138"/>
            </a:xfrm>
            <a:custGeom>
              <a:avLst/>
              <a:gdLst>
                <a:gd name="T0" fmla="*/ 0 w 209"/>
                <a:gd name="T1" fmla="*/ 25 h 58"/>
                <a:gd name="T2" fmla="*/ 20 w 209"/>
                <a:gd name="T3" fmla="*/ 25 h 58"/>
                <a:gd name="T4" fmla="*/ 20 w 209"/>
                <a:gd name="T5" fmla="*/ 33 h 58"/>
                <a:gd name="T6" fmla="*/ 0 w 209"/>
                <a:gd name="T7" fmla="*/ 33 h 58"/>
                <a:gd name="T8" fmla="*/ 0 w 209"/>
                <a:gd name="T9" fmla="*/ 25 h 58"/>
                <a:gd name="T10" fmla="*/ 40 w 209"/>
                <a:gd name="T11" fmla="*/ 33 h 58"/>
                <a:gd name="T12" fmla="*/ 60 w 209"/>
                <a:gd name="T13" fmla="*/ 33 h 58"/>
                <a:gd name="T14" fmla="*/ 60 w 209"/>
                <a:gd name="T15" fmla="*/ 25 h 58"/>
                <a:gd name="T16" fmla="*/ 40 w 209"/>
                <a:gd name="T17" fmla="*/ 25 h 58"/>
                <a:gd name="T18" fmla="*/ 40 w 209"/>
                <a:gd name="T19" fmla="*/ 33 h 58"/>
                <a:gd name="T20" fmla="*/ 120 w 209"/>
                <a:gd name="T21" fmla="*/ 33 h 58"/>
                <a:gd name="T22" fmla="*/ 140 w 209"/>
                <a:gd name="T23" fmla="*/ 33 h 58"/>
                <a:gd name="T24" fmla="*/ 140 w 209"/>
                <a:gd name="T25" fmla="*/ 25 h 58"/>
                <a:gd name="T26" fmla="*/ 120 w 209"/>
                <a:gd name="T27" fmla="*/ 25 h 58"/>
                <a:gd name="T28" fmla="*/ 120 w 209"/>
                <a:gd name="T29" fmla="*/ 33 h 58"/>
                <a:gd name="T30" fmla="*/ 80 w 209"/>
                <a:gd name="T31" fmla="*/ 33 h 58"/>
                <a:gd name="T32" fmla="*/ 100 w 209"/>
                <a:gd name="T33" fmla="*/ 33 h 58"/>
                <a:gd name="T34" fmla="*/ 100 w 209"/>
                <a:gd name="T35" fmla="*/ 25 h 58"/>
                <a:gd name="T36" fmla="*/ 80 w 209"/>
                <a:gd name="T37" fmla="*/ 25 h 58"/>
                <a:gd name="T38" fmla="*/ 80 w 209"/>
                <a:gd name="T39" fmla="*/ 33 h 58"/>
                <a:gd name="T40" fmla="*/ 207 w 209"/>
                <a:gd name="T41" fmla="*/ 26 h 58"/>
                <a:gd name="T42" fmla="*/ 181 w 209"/>
                <a:gd name="T43" fmla="*/ 0 h 58"/>
                <a:gd name="T44" fmla="*/ 175 w 209"/>
                <a:gd name="T45" fmla="*/ 6 h 58"/>
                <a:gd name="T46" fmla="*/ 195 w 209"/>
                <a:gd name="T47" fmla="*/ 25 h 58"/>
                <a:gd name="T48" fmla="*/ 160 w 209"/>
                <a:gd name="T49" fmla="*/ 25 h 58"/>
                <a:gd name="T50" fmla="*/ 160 w 209"/>
                <a:gd name="T51" fmla="*/ 33 h 58"/>
                <a:gd name="T52" fmla="*/ 195 w 209"/>
                <a:gd name="T53" fmla="*/ 33 h 58"/>
                <a:gd name="T54" fmla="*/ 175 w 209"/>
                <a:gd name="T55" fmla="*/ 52 h 58"/>
                <a:gd name="T56" fmla="*/ 181 w 209"/>
                <a:gd name="T57" fmla="*/ 58 h 58"/>
                <a:gd name="T58" fmla="*/ 207 w 209"/>
                <a:gd name="T59" fmla="*/ 32 h 58"/>
                <a:gd name="T60" fmla="*/ 207 w 209"/>
                <a:gd name="T61" fmla="*/ 2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9" h="58">
                  <a:moveTo>
                    <a:pt x="0" y="25"/>
                  </a:moveTo>
                  <a:cubicBezTo>
                    <a:pt x="20" y="25"/>
                    <a:pt x="20" y="25"/>
                    <a:pt x="20" y="25"/>
                  </a:cubicBezTo>
                  <a:cubicBezTo>
                    <a:pt x="20" y="33"/>
                    <a:pt x="20" y="33"/>
                    <a:pt x="20" y="33"/>
                  </a:cubicBezTo>
                  <a:cubicBezTo>
                    <a:pt x="0" y="33"/>
                    <a:pt x="0" y="33"/>
                    <a:pt x="0" y="33"/>
                  </a:cubicBezTo>
                  <a:lnTo>
                    <a:pt x="0" y="25"/>
                  </a:lnTo>
                  <a:close/>
                  <a:moveTo>
                    <a:pt x="40" y="33"/>
                  </a:moveTo>
                  <a:cubicBezTo>
                    <a:pt x="60" y="33"/>
                    <a:pt x="60" y="33"/>
                    <a:pt x="60" y="33"/>
                  </a:cubicBezTo>
                  <a:cubicBezTo>
                    <a:pt x="60" y="25"/>
                    <a:pt x="60" y="25"/>
                    <a:pt x="60" y="25"/>
                  </a:cubicBezTo>
                  <a:cubicBezTo>
                    <a:pt x="40" y="25"/>
                    <a:pt x="40" y="25"/>
                    <a:pt x="40" y="25"/>
                  </a:cubicBezTo>
                  <a:lnTo>
                    <a:pt x="40" y="33"/>
                  </a:lnTo>
                  <a:close/>
                  <a:moveTo>
                    <a:pt x="120" y="33"/>
                  </a:moveTo>
                  <a:cubicBezTo>
                    <a:pt x="140" y="33"/>
                    <a:pt x="140" y="33"/>
                    <a:pt x="140" y="33"/>
                  </a:cubicBezTo>
                  <a:cubicBezTo>
                    <a:pt x="140" y="25"/>
                    <a:pt x="140" y="25"/>
                    <a:pt x="140" y="25"/>
                  </a:cubicBezTo>
                  <a:cubicBezTo>
                    <a:pt x="120" y="25"/>
                    <a:pt x="120" y="25"/>
                    <a:pt x="120" y="25"/>
                  </a:cubicBezTo>
                  <a:lnTo>
                    <a:pt x="120" y="33"/>
                  </a:lnTo>
                  <a:close/>
                  <a:moveTo>
                    <a:pt x="80" y="33"/>
                  </a:moveTo>
                  <a:cubicBezTo>
                    <a:pt x="100" y="33"/>
                    <a:pt x="100" y="33"/>
                    <a:pt x="100" y="33"/>
                  </a:cubicBezTo>
                  <a:cubicBezTo>
                    <a:pt x="100" y="25"/>
                    <a:pt x="100" y="25"/>
                    <a:pt x="100" y="25"/>
                  </a:cubicBezTo>
                  <a:cubicBezTo>
                    <a:pt x="80" y="25"/>
                    <a:pt x="80" y="25"/>
                    <a:pt x="80" y="25"/>
                  </a:cubicBezTo>
                  <a:lnTo>
                    <a:pt x="80" y="33"/>
                  </a:lnTo>
                  <a:close/>
                  <a:moveTo>
                    <a:pt x="207" y="26"/>
                  </a:moveTo>
                  <a:cubicBezTo>
                    <a:pt x="181" y="0"/>
                    <a:pt x="181" y="0"/>
                    <a:pt x="181" y="0"/>
                  </a:cubicBezTo>
                  <a:cubicBezTo>
                    <a:pt x="175" y="6"/>
                    <a:pt x="175" y="6"/>
                    <a:pt x="175" y="6"/>
                  </a:cubicBezTo>
                  <a:cubicBezTo>
                    <a:pt x="195" y="25"/>
                    <a:pt x="195" y="25"/>
                    <a:pt x="195" y="25"/>
                  </a:cubicBezTo>
                  <a:cubicBezTo>
                    <a:pt x="160" y="25"/>
                    <a:pt x="160" y="25"/>
                    <a:pt x="160" y="25"/>
                  </a:cubicBezTo>
                  <a:cubicBezTo>
                    <a:pt x="160" y="33"/>
                    <a:pt x="160" y="33"/>
                    <a:pt x="160" y="33"/>
                  </a:cubicBezTo>
                  <a:cubicBezTo>
                    <a:pt x="195" y="33"/>
                    <a:pt x="195" y="33"/>
                    <a:pt x="195" y="33"/>
                  </a:cubicBezTo>
                  <a:cubicBezTo>
                    <a:pt x="175" y="52"/>
                    <a:pt x="175" y="52"/>
                    <a:pt x="175" y="52"/>
                  </a:cubicBezTo>
                  <a:cubicBezTo>
                    <a:pt x="181" y="58"/>
                    <a:pt x="181" y="58"/>
                    <a:pt x="181" y="58"/>
                  </a:cubicBezTo>
                  <a:cubicBezTo>
                    <a:pt x="207" y="32"/>
                    <a:pt x="207" y="32"/>
                    <a:pt x="207" y="32"/>
                  </a:cubicBezTo>
                  <a:cubicBezTo>
                    <a:pt x="209" y="30"/>
                    <a:pt x="209" y="28"/>
                    <a:pt x="207"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64039411"/>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MS_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061173"/>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387194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59564144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2"/>
            <a:ext cx="11149013" cy="60939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802"/>
            <a:ext cx="11149013"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3" y="1447802"/>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1.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image" Target="../media/image1.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theme" Target="../theme/theme4.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image" Target="../media/image1.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228602"/>
            <a:ext cx="11149013" cy="609399"/>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2"/>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94" r:id="rId1"/>
    <p:sldLayoutId id="2147483695" r:id="rId2"/>
    <p:sldLayoutId id="2147483723" r:id="rId3"/>
    <p:sldLayoutId id="2147483724" r:id="rId4"/>
    <p:sldLayoutId id="2147483725" r:id="rId5"/>
    <p:sldLayoutId id="2147483726" r:id="rId6"/>
    <p:sldLayoutId id="2147483727" r:id="rId7"/>
    <p:sldLayoutId id="2147483696" r:id="rId8"/>
    <p:sldLayoutId id="2147483697" r:id="rId9"/>
    <p:sldLayoutId id="2147483698" r:id="rId10"/>
    <p:sldLayoutId id="2147483699" r:id="rId11"/>
    <p:sldLayoutId id="2147483700" r:id="rId12"/>
    <p:sldLayoutId id="2147483701" r:id="rId13"/>
    <p:sldLayoutId id="2147483702" r:id="rId14"/>
    <p:sldLayoutId id="2147483722" r:id="rId15"/>
    <p:sldLayoutId id="2147483703" r:id="rId16"/>
    <p:sldLayoutId id="2147483704" r:id="rId17"/>
  </p:sldLayoutIdLst>
  <p:transition>
    <p:fade/>
  </p:transition>
  <p:timing>
    <p:tnLst>
      <p:par>
        <p:cTn id="1" dur="indefinite" restart="never" nodeType="tmRoot"/>
      </p:par>
    </p:tnLst>
  </p:timing>
  <p:txStyles>
    <p:titleStyle>
      <a:lvl1pPr algn="l" defTabSz="914287"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35" indent="-460335" algn="l" defTabSz="914287" rtl="0" eaLnBrk="1" latinLnBrk="0" hangingPunct="1">
        <a:lnSpc>
          <a:spcPct val="90000"/>
        </a:lnSpc>
        <a:spcBef>
          <a:spcPct val="20000"/>
        </a:spcBef>
        <a:buSzPct val="90000"/>
        <a:buFontTx/>
        <a:buBlip>
          <a:blip r:embed="rId19"/>
        </a:buBlip>
        <a:defRPr sz="3200" kern="1200">
          <a:gradFill>
            <a:gsLst>
              <a:gs pos="0">
                <a:schemeClr val="tx1"/>
              </a:gs>
              <a:gs pos="86000">
                <a:schemeClr val="tx1"/>
              </a:gs>
            </a:gsLst>
            <a:lin ang="5400000" scaled="0"/>
          </a:gradFill>
          <a:latin typeface="+mn-lt"/>
          <a:ea typeface="+mn-ea"/>
          <a:cs typeface="+mn-cs"/>
        </a:defRPr>
      </a:lvl1pPr>
      <a:lvl2pPr marL="855593" indent="-395256" algn="l" defTabSz="914287" rtl="0" eaLnBrk="1" latinLnBrk="0" hangingPunct="1">
        <a:lnSpc>
          <a:spcPct val="90000"/>
        </a:lnSpc>
        <a:spcBef>
          <a:spcPct val="20000"/>
        </a:spcBef>
        <a:buSzPct val="90000"/>
        <a:buFontTx/>
        <a:buBlip>
          <a:blip r:embed="rId19"/>
        </a:buBlip>
        <a:defRPr sz="2800" kern="1200">
          <a:gradFill>
            <a:gsLst>
              <a:gs pos="0">
                <a:schemeClr val="tx1"/>
              </a:gs>
              <a:gs pos="86000">
                <a:schemeClr val="tx1"/>
              </a:gs>
            </a:gsLst>
            <a:lin ang="5400000" scaled="0"/>
          </a:gradFill>
          <a:latin typeface="+mn-lt"/>
          <a:ea typeface="+mn-ea"/>
          <a:cs typeface="+mn-cs"/>
        </a:defRPr>
      </a:lvl2pPr>
      <a:lvl3pPr marL="1258784" indent="-403191" algn="l" defTabSz="914287" rtl="0" eaLnBrk="1" latinLnBrk="0" hangingPunct="1">
        <a:lnSpc>
          <a:spcPct val="90000"/>
        </a:lnSpc>
        <a:spcBef>
          <a:spcPct val="20000"/>
        </a:spcBef>
        <a:buSzPct val="90000"/>
        <a:buFontTx/>
        <a:buBlip>
          <a:blip r:embed="rId19"/>
        </a:buBlip>
        <a:defRPr sz="2400" kern="1200">
          <a:gradFill>
            <a:gsLst>
              <a:gs pos="0">
                <a:schemeClr val="tx1"/>
              </a:gs>
              <a:gs pos="86000">
                <a:schemeClr val="tx1"/>
              </a:gs>
            </a:gsLst>
            <a:lin ang="5400000" scaled="0"/>
          </a:gradFill>
          <a:latin typeface="+mn-lt"/>
          <a:ea typeface="+mn-ea"/>
          <a:cs typeface="+mn-cs"/>
        </a:defRPr>
      </a:lvl3pPr>
      <a:lvl4pPr marL="1604828" indent="-346046" algn="l" defTabSz="914287" rtl="0" eaLnBrk="1" latinLnBrk="0" hangingPunct="1">
        <a:lnSpc>
          <a:spcPct val="90000"/>
        </a:lnSpc>
        <a:spcBef>
          <a:spcPct val="20000"/>
        </a:spcBef>
        <a:buSzPct val="90000"/>
        <a:buFontTx/>
        <a:buBlip>
          <a:blip r:embed="rId19"/>
        </a:buBlip>
        <a:defRPr sz="2000" kern="1200">
          <a:gradFill>
            <a:gsLst>
              <a:gs pos="0">
                <a:schemeClr val="tx1"/>
              </a:gs>
              <a:gs pos="86000">
                <a:schemeClr val="tx1"/>
              </a:gs>
            </a:gsLst>
            <a:lin ang="5400000" scaled="0"/>
          </a:gradFill>
          <a:latin typeface="+mn-lt"/>
          <a:ea typeface="+mn-ea"/>
          <a:cs typeface="+mn-cs"/>
        </a:defRPr>
      </a:lvl4pPr>
      <a:lvl5pPr marL="1941351" indent="-336522" algn="l" defTabSz="914287" rtl="0" eaLnBrk="1" latinLnBrk="0" hangingPunct="1">
        <a:lnSpc>
          <a:spcPct val="90000"/>
        </a:lnSpc>
        <a:spcBef>
          <a:spcPct val="20000"/>
        </a:spcBef>
        <a:buSzPct val="90000"/>
        <a:buFontTx/>
        <a:buBlip>
          <a:blip r:embed="rId19"/>
        </a:buBlip>
        <a:defRPr sz="2000" kern="1200">
          <a:gradFill>
            <a:gsLst>
              <a:gs pos="0">
                <a:schemeClr val="tx1"/>
              </a:gs>
              <a:gs pos="86000">
                <a:schemeClr val="tx1"/>
              </a:gs>
            </a:gsLst>
            <a:lin ang="5400000" scaled="0"/>
          </a:gradFill>
          <a:latin typeface="+mn-lt"/>
          <a:ea typeface="+mn-ea"/>
          <a:cs typeface="+mn-cs"/>
        </a:defRPr>
      </a:lvl5pPr>
      <a:lvl6pPr marL="2514291" indent="-228572" algn="l" defTabSz="91428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3" indent="-228572" algn="l" defTabSz="91428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7" indent="-228572" algn="l" defTabSz="91428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7" rtl="0" eaLnBrk="1" latinLnBrk="0" hangingPunct="1">
        <a:defRPr sz="1900" kern="1200">
          <a:solidFill>
            <a:schemeClr val="tx1"/>
          </a:solidFill>
          <a:latin typeface="+mn-lt"/>
          <a:ea typeface="+mn-ea"/>
          <a:cs typeface="+mn-cs"/>
        </a:defRPr>
      </a:lvl1pPr>
      <a:lvl2pPr marL="457144" algn="l" defTabSz="914287" rtl="0" eaLnBrk="1" latinLnBrk="0" hangingPunct="1">
        <a:defRPr sz="1900" kern="1200">
          <a:solidFill>
            <a:schemeClr val="tx1"/>
          </a:solidFill>
          <a:latin typeface="+mn-lt"/>
          <a:ea typeface="+mn-ea"/>
          <a:cs typeface="+mn-cs"/>
        </a:defRPr>
      </a:lvl2pPr>
      <a:lvl3pPr marL="914287" algn="l" defTabSz="914287" rtl="0" eaLnBrk="1" latinLnBrk="0" hangingPunct="1">
        <a:defRPr sz="1900" kern="1200">
          <a:solidFill>
            <a:schemeClr val="tx1"/>
          </a:solidFill>
          <a:latin typeface="+mn-lt"/>
          <a:ea typeface="+mn-ea"/>
          <a:cs typeface="+mn-cs"/>
        </a:defRPr>
      </a:lvl3pPr>
      <a:lvl4pPr marL="1371431" algn="l" defTabSz="914287" rtl="0" eaLnBrk="1" latinLnBrk="0" hangingPunct="1">
        <a:defRPr sz="1900" kern="1200">
          <a:solidFill>
            <a:schemeClr val="tx1"/>
          </a:solidFill>
          <a:latin typeface="+mn-lt"/>
          <a:ea typeface="+mn-ea"/>
          <a:cs typeface="+mn-cs"/>
        </a:defRPr>
      </a:lvl4pPr>
      <a:lvl5pPr marL="1828575" algn="l" defTabSz="914287" rtl="0" eaLnBrk="1" latinLnBrk="0" hangingPunct="1">
        <a:defRPr sz="1900" kern="1200">
          <a:solidFill>
            <a:schemeClr val="tx1"/>
          </a:solidFill>
          <a:latin typeface="+mn-lt"/>
          <a:ea typeface="+mn-ea"/>
          <a:cs typeface="+mn-cs"/>
        </a:defRPr>
      </a:lvl5pPr>
      <a:lvl6pPr marL="2285717" algn="l" defTabSz="914287" rtl="0" eaLnBrk="1" latinLnBrk="0" hangingPunct="1">
        <a:defRPr sz="1900" kern="1200">
          <a:solidFill>
            <a:schemeClr val="tx1"/>
          </a:solidFill>
          <a:latin typeface="+mn-lt"/>
          <a:ea typeface="+mn-ea"/>
          <a:cs typeface="+mn-cs"/>
        </a:defRPr>
      </a:lvl6pPr>
      <a:lvl7pPr marL="2742861" algn="l" defTabSz="914287" rtl="0" eaLnBrk="1" latinLnBrk="0" hangingPunct="1">
        <a:defRPr sz="1900" kern="1200">
          <a:solidFill>
            <a:schemeClr val="tx1"/>
          </a:solidFill>
          <a:latin typeface="+mn-lt"/>
          <a:ea typeface="+mn-ea"/>
          <a:cs typeface="+mn-cs"/>
        </a:defRPr>
      </a:lvl7pPr>
      <a:lvl8pPr marL="3200005" algn="l" defTabSz="914287" rtl="0" eaLnBrk="1" latinLnBrk="0" hangingPunct="1">
        <a:defRPr sz="1900" kern="1200">
          <a:solidFill>
            <a:schemeClr val="tx1"/>
          </a:solidFill>
          <a:latin typeface="+mn-lt"/>
          <a:ea typeface="+mn-ea"/>
          <a:cs typeface="+mn-cs"/>
        </a:defRPr>
      </a:lvl8pPr>
      <a:lvl9pPr marL="3657148" algn="l" defTabSz="91428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228603"/>
            <a:ext cx="11149013" cy="609399"/>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21" r:id="rId1"/>
  </p:sldLayoutIdLst>
  <p:transition>
    <p:fade/>
  </p:transition>
  <p:timing>
    <p:tnLst>
      <p:par>
        <p:cTn id="1" dur="indefinite" restart="never" nodeType="tmRoot"/>
      </p:par>
    </p:tnLst>
  </p:timing>
  <p:txStyles>
    <p:titleStyle>
      <a:lvl1pPr algn="l" defTabSz="914287" rtl="0" eaLnBrk="1" latinLnBrk="0" hangingPunct="1">
        <a:lnSpc>
          <a:spcPct val="90000"/>
        </a:lnSpc>
        <a:spcBef>
          <a:spcPct val="0"/>
        </a:spcBef>
        <a:buNone/>
        <a:defRPr lang="en-US" sz="4400" b="0" kern="1200" cap="none" spc="-100" baseline="0" dirty="0">
          <a:ln w="3175">
            <a:noFill/>
          </a:ln>
          <a:solidFill>
            <a:schemeClr val="tx1">
              <a:alpha val="99000"/>
            </a:schemeClr>
          </a:solidFill>
          <a:effectLst/>
          <a:latin typeface="+mj-lt"/>
          <a:ea typeface="+mn-ea"/>
          <a:cs typeface="Arial" charset="0"/>
        </a:defRPr>
      </a:lvl1pPr>
    </p:titleStyle>
    <p:bodyStyle>
      <a:lvl1pPr marL="0" indent="0" algn="l" defTabSz="914287" rtl="0" eaLnBrk="1" latinLnBrk="0" hangingPunct="1">
        <a:lnSpc>
          <a:spcPct val="90000"/>
        </a:lnSpc>
        <a:spcBef>
          <a:spcPct val="20000"/>
        </a:spcBef>
        <a:buFont typeface="Arial" pitchFamily="34" charset="0"/>
        <a:buNone/>
        <a:defRPr sz="3100" b="0" kern="1200">
          <a:solidFill>
            <a:schemeClr val="tx1">
              <a:alpha val="99000"/>
            </a:schemeClr>
          </a:solidFill>
          <a:latin typeface="Consolas" pitchFamily="49" charset="0"/>
          <a:ea typeface="+mn-ea"/>
          <a:cs typeface="Consolas" pitchFamily="49" charset="0"/>
        </a:defRPr>
      </a:lvl1pPr>
      <a:lvl2pPr marL="384922" indent="-7937" algn="l" defTabSz="914287" rtl="0" eaLnBrk="1" latinLnBrk="0" hangingPunct="1">
        <a:lnSpc>
          <a:spcPct val="90000"/>
        </a:lnSpc>
        <a:spcBef>
          <a:spcPct val="20000"/>
        </a:spcBef>
        <a:buFont typeface="Arial" pitchFamily="34" charset="0"/>
        <a:buNone/>
        <a:defRPr sz="2800" b="0" kern="1200">
          <a:solidFill>
            <a:schemeClr val="tx1">
              <a:alpha val="99000"/>
            </a:schemeClr>
          </a:solidFill>
          <a:latin typeface="Consolas" pitchFamily="49" charset="0"/>
          <a:ea typeface="+mn-ea"/>
          <a:cs typeface="Consolas" pitchFamily="49" charset="0"/>
        </a:defRPr>
      </a:lvl2pPr>
      <a:lvl3pPr marL="761907" indent="-7937" algn="l" defTabSz="914287" rtl="0" eaLnBrk="1" latinLnBrk="0" hangingPunct="1">
        <a:lnSpc>
          <a:spcPct val="90000"/>
        </a:lnSpc>
        <a:spcBef>
          <a:spcPct val="20000"/>
        </a:spcBef>
        <a:buFont typeface="Arial" pitchFamily="34" charset="0"/>
        <a:buNone/>
        <a:defRPr sz="2400" b="0" kern="1200">
          <a:solidFill>
            <a:schemeClr val="tx1">
              <a:alpha val="99000"/>
            </a:schemeClr>
          </a:solidFill>
          <a:latin typeface="Consolas" pitchFamily="49" charset="0"/>
          <a:ea typeface="+mn-ea"/>
          <a:cs typeface="Consolas" pitchFamily="49" charset="0"/>
        </a:defRPr>
      </a:lvl3pPr>
      <a:lvl4pPr marL="1093918" indent="7937" algn="l" defTabSz="914287" rtl="0" eaLnBrk="1" latinLnBrk="0" hangingPunct="1">
        <a:lnSpc>
          <a:spcPct val="90000"/>
        </a:lnSpc>
        <a:spcBef>
          <a:spcPct val="20000"/>
        </a:spcBef>
        <a:buFont typeface="Arial" pitchFamily="34" charset="0"/>
        <a:buNone/>
        <a:defRPr sz="2400" b="0" kern="1200">
          <a:solidFill>
            <a:schemeClr val="tx1">
              <a:alpha val="99000"/>
            </a:schemeClr>
          </a:solidFill>
          <a:latin typeface="Consolas" pitchFamily="49" charset="0"/>
          <a:ea typeface="+mn-ea"/>
          <a:cs typeface="Consolas" pitchFamily="49" charset="0"/>
        </a:defRPr>
      </a:lvl4pPr>
      <a:lvl5pPr marL="1425929" indent="0" algn="l" defTabSz="914287" rtl="0" eaLnBrk="1" latinLnBrk="0" hangingPunct="1">
        <a:lnSpc>
          <a:spcPct val="90000"/>
        </a:lnSpc>
        <a:spcBef>
          <a:spcPct val="20000"/>
        </a:spcBef>
        <a:buFont typeface="Arial" pitchFamily="34" charset="0"/>
        <a:buNone/>
        <a:defRPr sz="2400" b="0" kern="1200">
          <a:solidFill>
            <a:schemeClr val="tx1">
              <a:alpha val="99000"/>
            </a:schemeClr>
          </a:solidFill>
          <a:latin typeface="Consolas" pitchFamily="49" charset="0"/>
          <a:ea typeface="+mn-ea"/>
          <a:cs typeface="Consolas" pitchFamily="49" charset="0"/>
        </a:defRPr>
      </a:lvl5pPr>
      <a:lvl6pPr marL="2514291" indent="-228572" algn="l" defTabSz="91428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3" indent="-228572" algn="l" defTabSz="91428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7" indent="-228572" algn="l" defTabSz="91428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7" rtl="0" eaLnBrk="1" latinLnBrk="0" hangingPunct="1">
        <a:defRPr sz="1900" kern="1200">
          <a:solidFill>
            <a:schemeClr val="tx1"/>
          </a:solidFill>
          <a:latin typeface="+mn-lt"/>
          <a:ea typeface="+mn-ea"/>
          <a:cs typeface="+mn-cs"/>
        </a:defRPr>
      </a:lvl1pPr>
      <a:lvl2pPr marL="457144" algn="l" defTabSz="914287" rtl="0" eaLnBrk="1" latinLnBrk="0" hangingPunct="1">
        <a:defRPr sz="1900" kern="1200">
          <a:solidFill>
            <a:schemeClr val="tx1"/>
          </a:solidFill>
          <a:latin typeface="+mn-lt"/>
          <a:ea typeface="+mn-ea"/>
          <a:cs typeface="+mn-cs"/>
        </a:defRPr>
      </a:lvl2pPr>
      <a:lvl3pPr marL="914287" algn="l" defTabSz="914287" rtl="0" eaLnBrk="1" latinLnBrk="0" hangingPunct="1">
        <a:defRPr sz="1900" kern="1200">
          <a:solidFill>
            <a:schemeClr val="tx1"/>
          </a:solidFill>
          <a:latin typeface="+mn-lt"/>
          <a:ea typeface="+mn-ea"/>
          <a:cs typeface="+mn-cs"/>
        </a:defRPr>
      </a:lvl3pPr>
      <a:lvl4pPr marL="1371431" algn="l" defTabSz="914287" rtl="0" eaLnBrk="1" latinLnBrk="0" hangingPunct="1">
        <a:defRPr sz="1900" kern="1200">
          <a:solidFill>
            <a:schemeClr val="tx1"/>
          </a:solidFill>
          <a:latin typeface="+mn-lt"/>
          <a:ea typeface="+mn-ea"/>
          <a:cs typeface="+mn-cs"/>
        </a:defRPr>
      </a:lvl4pPr>
      <a:lvl5pPr marL="1828575" algn="l" defTabSz="914287" rtl="0" eaLnBrk="1" latinLnBrk="0" hangingPunct="1">
        <a:defRPr sz="1900" kern="1200">
          <a:solidFill>
            <a:schemeClr val="tx1"/>
          </a:solidFill>
          <a:latin typeface="+mn-lt"/>
          <a:ea typeface="+mn-ea"/>
          <a:cs typeface="+mn-cs"/>
        </a:defRPr>
      </a:lvl5pPr>
      <a:lvl6pPr marL="2285717" algn="l" defTabSz="914287" rtl="0" eaLnBrk="1" latinLnBrk="0" hangingPunct="1">
        <a:defRPr sz="1900" kern="1200">
          <a:solidFill>
            <a:schemeClr val="tx1"/>
          </a:solidFill>
          <a:latin typeface="+mn-lt"/>
          <a:ea typeface="+mn-ea"/>
          <a:cs typeface="+mn-cs"/>
        </a:defRPr>
      </a:lvl6pPr>
      <a:lvl7pPr marL="2742861" algn="l" defTabSz="914287" rtl="0" eaLnBrk="1" latinLnBrk="0" hangingPunct="1">
        <a:defRPr sz="1900" kern="1200">
          <a:solidFill>
            <a:schemeClr val="tx1"/>
          </a:solidFill>
          <a:latin typeface="+mn-lt"/>
          <a:ea typeface="+mn-ea"/>
          <a:cs typeface="+mn-cs"/>
        </a:defRPr>
      </a:lvl7pPr>
      <a:lvl8pPr marL="3200005" algn="l" defTabSz="914287" rtl="0" eaLnBrk="1" latinLnBrk="0" hangingPunct="1">
        <a:defRPr sz="1900" kern="1200">
          <a:solidFill>
            <a:schemeClr val="tx1"/>
          </a:solidFill>
          <a:latin typeface="+mn-lt"/>
          <a:ea typeface="+mn-ea"/>
          <a:cs typeface="+mn-cs"/>
        </a:defRPr>
      </a:lvl8pPr>
      <a:lvl9pPr marL="3657148" algn="l" defTabSz="91428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228603"/>
            <a:ext cx="11149013" cy="609399"/>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3"/>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49633485"/>
      </p:ext>
    </p:extLst>
  </p:cSld>
  <p:clrMap bg1="dk1" tx1="lt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Lst>
  <p:transition>
    <p:fade/>
  </p:transition>
  <p:timing>
    <p:tnLst>
      <p:par>
        <p:cTn id="1" dur="indefinite" restart="never" nodeType="tmRoot"/>
      </p:par>
    </p:tnLst>
  </p:timing>
  <p:txStyles>
    <p:titleStyle>
      <a:lvl1pPr algn="l" defTabSz="914249"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15" indent="-460315" algn="l" defTabSz="914249" rtl="0" eaLnBrk="1" latinLnBrk="0" hangingPunct="1">
        <a:lnSpc>
          <a:spcPct val="90000"/>
        </a:lnSpc>
        <a:spcBef>
          <a:spcPct val="20000"/>
        </a:spcBef>
        <a:buSzPct val="90000"/>
        <a:buFontTx/>
        <a:buBlip>
          <a:blip r:embed="rId21"/>
        </a:buBlip>
        <a:defRPr sz="3200" kern="1200">
          <a:gradFill>
            <a:gsLst>
              <a:gs pos="0">
                <a:schemeClr val="tx1"/>
              </a:gs>
              <a:gs pos="86000">
                <a:schemeClr val="tx1"/>
              </a:gs>
            </a:gsLst>
            <a:lin ang="5400000" scaled="0"/>
          </a:gradFill>
          <a:latin typeface="+mn-lt"/>
          <a:ea typeface="+mn-ea"/>
          <a:cs typeface="+mn-cs"/>
        </a:defRPr>
      </a:lvl1pPr>
      <a:lvl2pPr marL="855557" indent="-395240" algn="l" defTabSz="914249" rtl="0" eaLnBrk="1" latinLnBrk="0" hangingPunct="1">
        <a:lnSpc>
          <a:spcPct val="90000"/>
        </a:lnSpc>
        <a:spcBef>
          <a:spcPct val="20000"/>
        </a:spcBef>
        <a:buSzPct val="90000"/>
        <a:buFontTx/>
        <a:buBlip>
          <a:blip r:embed="rId21"/>
        </a:buBlip>
        <a:defRPr sz="2800" kern="1200">
          <a:gradFill>
            <a:gsLst>
              <a:gs pos="0">
                <a:schemeClr val="tx1"/>
              </a:gs>
              <a:gs pos="86000">
                <a:schemeClr val="tx1"/>
              </a:gs>
            </a:gsLst>
            <a:lin ang="5400000" scaled="0"/>
          </a:gradFill>
          <a:latin typeface="+mn-lt"/>
          <a:ea typeface="+mn-ea"/>
          <a:cs typeface="+mn-cs"/>
        </a:defRPr>
      </a:lvl2pPr>
      <a:lvl3pPr marL="1258732" indent="-403175" algn="l" defTabSz="914249" rtl="0" eaLnBrk="1" latinLnBrk="0" hangingPunct="1">
        <a:lnSpc>
          <a:spcPct val="90000"/>
        </a:lnSpc>
        <a:spcBef>
          <a:spcPct val="20000"/>
        </a:spcBef>
        <a:buSzPct val="90000"/>
        <a:buFontTx/>
        <a:buBlip>
          <a:blip r:embed="rId21"/>
        </a:buBlip>
        <a:defRPr sz="2400" kern="1200">
          <a:gradFill>
            <a:gsLst>
              <a:gs pos="0">
                <a:schemeClr val="tx1"/>
              </a:gs>
              <a:gs pos="86000">
                <a:schemeClr val="tx1"/>
              </a:gs>
            </a:gsLst>
            <a:lin ang="5400000" scaled="0"/>
          </a:gradFill>
          <a:latin typeface="+mn-lt"/>
          <a:ea typeface="+mn-ea"/>
          <a:cs typeface="+mn-cs"/>
        </a:defRPr>
      </a:lvl3pPr>
      <a:lvl4pPr marL="1604760" indent="-346031" algn="l" defTabSz="914249" rtl="0" eaLnBrk="1" latinLnBrk="0" hangingPunct="1">
        <a:lnSpc>
          <a:spcPct val="90000"/>
        </a:lnSpc>
        <a:spcBef>
          <a:spcPct val="20000"/>
        </a:spcBef>
        <a:buSzPct val="90000"/>
        <a:buFontTx/>
        <a:buBlip>
          <a:blip r:embed="rId21"/>
        </a:buBlip>
        <a:defRPr sz="2000" kern="1200">
          <a:gradFill>
            <a:gsLst>
              <a:gs pos="0">
                <a:schemeClr val="tx1"/>
              </a:gs>
              <a:gs pos="86000">
                <a:schemeClr val="tx1"/>
              </a:gs>
            </a:gsLst>
            <a:lin ang="5400000" scaled="0"/>
          </a:gradFill>
          <a:latin typeface="+mn-lt"/>
          <a:ea typeface="+mn-ea"/>
          <a:cs typeface="+mn-cs"/>
        </a:defRPr>
      </a:lvl4pPr>
      <a:lvl5pPr marL="1941270" indent="-336508" algn="l" defTabSz="914249" rtl="0" eaLnBrk="1" latinLnBrk="0" hangingPunct="1">
        <a:lnSpc>
          <a:spcPct val="90000"/>
        </a:lnSpc>
        <a:spcBef>
          <a:spcPct val="20000"/>
        </a:spcBef>
        <a:buSzPct val="90000"/>
        <a:buFontTx/>
        <a:buBlip>
          <a:blip r:embed="rId21"/>
        </a:buBlip>
        <a:defRPr sz="2000" kern="1200">
          <a:gradFill>
            <a:gsLst>
              <a:gs pos="0">
                <a:schemeClr val="tx1"/>
              </a:gs>
              <a:gs pos="86000">
                <a:schemeClr val="tx1"/>
              </a:gs>
            </a:gsLst>
            <a:lin ang="5400000" scaled="0"/>
          </a:gradFill>
          <a:latin typeface="+mn-lt"/>
          <a:ea typeface="+mn-ea"/>
          <a:cs typeface="+mn-cs"/>
        </a:defRPr>
      </a:lvl5pPr>
      <a:lvl6pPr marL="2514187" indent="-228563" algn="l" defTabSz="91424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09" indent="-228563" algn="l" defTabSz="91424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35" indent="-228563" algn="l" defTabSz="91424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59" indent="-228563" algn="l" defTabSz="91424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49" rtl="0" eaLnBrk="1" latinLnBrk="0" hangingPunct="1">
        <a:defRPr sz="1900" kern="1200">
          <a:solidFill>
            <a:schemeClr val="tx1"/>
          </a:solidFill>
          <a:latin typeface="+mn-lt"/>
          <a:ea typeface="+mn-ea"/>
          <a:cs typeface="+mn-cs"/>
        </a:defRPr>
      </a:lvl1pPr>
      <a:lvl2pPr marL="457125" algn="l" defTabSz="914249" rtl="0" eaLnBrk="1" latinLnBrk="0" hangingPunct="1">
        <a:defRPr sz="1900" kern="1200">
          <a:solidFill>
            <a:schemeClr val="tx1"/>
          </a:solidFill>
          <a:latin typeface="+mn-lt"/>
          <a:ea typeface="+mn-ea"/>
          <a:cs typeface="+mn-cs"/>
        </a:defRPr>
      </a:lvl2pPr>
      <a:lvl3pPr marL="914249" algn="l" defTabSz="914249" rtl="0" eaLnBrk="1" latinLnBrk="0" hangingPunct="1">
        <a:defRPr sz="1900" kern="1200">
          <a:solidFill>
            <a:schemeClr val="tx1"/>
          </a:solidFill>
          <a:latin typeface="+mn-lt"/>
          <a:ea typeface="+mn-ea"/>
          <a:cs typeface="+mn-cs"/>
        </a:defRPr>
      </a:lvl3pPr>
      <a:lvl4pPr marL="1371373" algn="l" defTabSz="914249" rtl="0" eaLnBrk="1" latinLnBrk="0" hangingPunct="1">
        <a:defRPr sz="1900" kern="1200">
          <a:solidFill>
            <a:schemeClr val="tx1"/>
          </a:solidFill>
          <a:latin typeface="+mn-lt"/>
          <a:ea typeface="+mn-ea"/>
          <a:cs typeface="+mn-cs"/>
        </a:defRPr>
      </a:lvl4pPr>
      <a:lvl5pPr marL="1828499" algn="l" defTabSz="914249" rtl="0" eaLnBrk="1" latinLnBrk="0" hangingPunct="1">
        <a:defRPr sz="1900" kern="1200">
          <a:solidFill>
            <a:schemeClr val="tx1"/>
          </a:solidFill>
          <a:latin typeface="+mn-lt"/>
          <a:ea typeface="+mn-ea"/>
          <a:cs typeface="+mn-cs"/>
        </a:defRPr>
      </a:lvl5pPr>
      <a:lvl6pPr marL="2285621" algn="l" defTabSz="914249" rtl="0" eaLnBrk="1" latinLnBrk="0" hangingPunct="1">
        <a:defRPr sz="1900" kern="1200">
          <a:solidFill>
            <a:schemeClr val="tx1"/>
          </a:solidFill>
          <a:latin typeface="+mn-lt"/>
          <a:ea typeface="+mn-ea"/>
          <a:cs typeface="+mn-cs"/>
        </a:defRPr>
      </a:lvl6pPr>
      <a:lvl7pPr marL="2742747" algn="l" defTabSz="914249" rtl="0" eaLnBrk="1" latinLnBrk="0" hangingPunct="1">
        <a:defRPr sz="1900" kern="1200">
          <a:solidFill>
            <a:schemeClr val="tx1"/>
          </a:solidFill>
          <a:latin typeface="+mn-lt"/>
          <a:ea typeface="+mn-ea"/>
          <a:cs typeface="+mn-cs"/>
        </a:defRPr>
      </a:lvl7pPr>
      <a:lvl8pPr marL="3199872" algn="l" defTabSz="914249" rtl="0" eaLnBrk="1" latinLnBrk="0" hangingPunct="1">
        <a:defRPr sz="1900" kern="1200">
          <a:solidFill>
            <a:schemeClr val="tx1"/>
          </a:solidFill>
          <a:latin typeface="+mn-lt"/>
          <a:ea typeface="+mn-ea"/>
          <a:cs typeface="+mn-cs"/>
        </a:defRPr>
      </a:lvl8pPr>
      <a:lvl9pPr marL="3656996" algn="l" defTabSz="914249"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228601"/>
            <a:ext cx="11149013" cy="609399"/>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1"/>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28059343"/>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Lst>
  <p:transition>
    <p:fade/>
  </p:transition>
  <p:timing>
    <p:tnLst>
      <p:par>
        <p:cTn id="1" dur="indefinite" restart="never" nodeType="tmRoot"/>
      </p:par>
    </p:tnLst>
  </p:timing>
  <p:txStyles>
    <p:titleStyle>
      <a:lvl1pPr algn="l" defTabSz="914325"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55" indent="-460355" algn="l" defTabSz="914325" rtl="0" eaLnBrk="1" latinLnBrk="0" hangingPunct="1">
        <a:lnSpc>
          <a:spcPct val="90000"/>
        </a:lnSpc>
        <a:spcBef>
          <a:spcPct val="20000"/>
        </a:spcBef>
        <a:buSzPct val="90000"/>
        <a:buFontTx/>
        <a:buBlip>
          <a:blip r:embed="rId20"/>
        </a:buBlip>
        <a:defRPr sz="3200" kern="1200">
          <a:gradFill>
            <a:gsLst>
              <a:gs pos="0">
                <a:schemeClr val="tx1"/>
              </a:gs>
              <a:gs pos="86000">
                <a:schemeClr val="tx1"/>
              </a:gs>
            </a:gsLst>
            <a:lin ang="5400000" scaled="0"/>
          </a:gradFill>
          <a:latin typeface="+mn-lt"/>
          <a:ea typeface="+mn-ea"/>
          <a:cs typeface="+mn-cs"/>
        </a:defRPr>
      </a:lvl1pPr>
      <a:lvl2pPr marL="855628" indent="-395272" algn="l" defTabSz="914325" rtl="0" eaLnBrk="1" latinLnBrk="0" hangingPunct="1">
        <a:lnSpc>
          <a:spcPct val="90000"/>
        </a:lnSpc>
        <a:spcBef>
          <a:spcPct val="20000"/>
        </a:spcBef>
        <a:buSzPct val="90000"/>
        <a:buFontTx/>
        <a:buBlip>
          <a:blip r:embed="rId20"/>
        </a:buBlip>
        <a:defRPr sz="2800" kern="1200">
          <a:gradFill>
            <a:gsLst>
              <a:gs pos="0">
                <a:schemeClr val="tx1"/>
              </a:gs>
              <a:gs pos="86000">
                <a:schemeClr val="tx1"/>
              </a:gs>
            </a:gsLst>
            <a:lin ang="5400000" scaled="0"/>
          </a:gradFill>
          <a:latin typeface="+mn-lt"/>
          <a:ea typeface="+mn-ea"/>
          <a:cs typeface="+mn-cs"/>
        </a:defRPr>
      </a:lvl2pPr>
      <a:lvl3pPr marL="1258836" indent="-403208" algn="l" defTabSz="914325" rtl="0" eaLnBrk="1" latinLnBrk="0" hangingPunct="1">
        <a:lnSpc>
          <a:spcPct val="90000"/>
        </a:lnSpc>
        <a:spcBef>
          <a:spcPct val="20000"/>
        </a:spcBef>
        <a:buSzPct val="90000"/>
        <a:buFontTx/>
        <a:buBlip>
          <a:blip r:embed="rId20"/>
        </a:buBlip>
        <a:defRPr sz="2400" kern="1200">
          <a:gradFill>
            <a:gsLst>
              <a:gs pos="0">
                <a:schemeClr val="tx1"/>
              </a:gs>
              <a:gs pos="86000">
                <a:schemeClr val="tx1"/>
              </a:gs>
            </a:gsLst>
            <a:lin ang="5400000" scaled="0"/>
          </a:gradFill>
          <a:latin typeface="+mn-lt"/>
          <a:ea typeface="+mn-ea"/>
          <a:cs typeface="+mn-cs"/>
        </a:defRPr>
      </a:lvl3pPr>
      <a:lvl4pPr marL="1604896" indent="-346061" algn="l" defTabSz="914325" rtl="0" eaLnBrk="1" latinLnBrk="0" hangingPunct="1">
        <a:lnSpc>
          <a:spcPct val="90000"/>
        </a:lnSpc>
        <a:spcBef>
          <a:spcPct val="20000"/>
        </a:spcBef>
        <a:buSzPct val="90000"/>
        <a:buFontTx/>
        <a:buBlip>
          <a:blip r:embed="rId20"/>
        </a:buBlip>
        <a:defRPr sz="2000" kern="1200">
          <a:gradFill>
            <a:gsLst>
              <a:gs pos="0">
                <a:schemeClr val="tx1"/>
              </a:gs>
              <a:gs pos="86000">
                <a:schemeClr val="tx1"/>
              </a:gs>
            </a:gsLst>
            <a:lin ang="5400000" scaled="0"/>
          </a:gradFill>
          <a:latin typeface="+mn-lt"/>
          <a:ea typeface="+mn-ea"/>
          <a:cs typeface="+mn-cs"/>
        </a:defRPr>
      </a:lvl4pPr>
      <a:lvl5pPr marL="1941432" indent="-336536" algn="l" defTabSz="914325" rtl="0" eaLnBrk="1" latinLnBrk="0" hangingPunct="1">
        <a:lnSpc>
          <a:spcPct val="90000"/>
        </a:lnSpc>
        <a:spcBef>
          <a:spcPct val="20000"/>
        </a:spcBef>
        <a:buSzPct val="90000"/>
        <a:buFontTx/>
        <a:buBlip>
          <a:blip r:embed="rId20"/>
        </a:buBlip>
        <a:defRPr sz="2000" kern="1200">
          <a:gradFill>
            <a:gsLst>
              <a:gs pos="0">
                <a:schemeClr val="tx1"/>
              </a:gs>
              <a:gs pos="86000">
                <a:schemeClr val="tx1"/>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5" rtl="0" eaLnBrk="1" latinLnBrk="0" hangingPunct="1">
        <a:defRPr sz="1900" kern="1200">
          <a:solidFill>
            <a:schemeClr val="tx1"/>
          </a:solidFill>
          <a:latin typeface="+mn-lt"/>
          <a:ea typeface="+mn-ea"/>
          <a:cs typeface="+mn-cs"/>
        </a:defRPr>
      </a:lvl1pPr>
      <a:lvl2pPr marL="457163" algn="l" defTabSz="914325" rtl="0" eaLnBrk="1" latinLnBrk="0" hangingPunct="1">
        <a:defRPr sz="1900" kern="1200">
          <a:solidFill>
            <a:schemeClr val="tx1"/>
          </a:solidFill>
          <a:latin typeface="+mn-lt"/>
          <a:ea typeface="+mn-ea"/>
          <a:cs typeface="+mn-cs"/>
        </a:defRPr>
      </a:lvl2pPr>
      <a:lvl3pPr marL="914325" algn="l" defTabSz="914325" rtl="0" eaLnBrk="1" latinLnBrk="0" hangingPunct="1">
        <a:defRPr sz="1900" kern="1200">
          <a:solidFill>
            <a:schemeClr val="tx1"/>
          </a:solidFill>
          <a:latin typeface="+mn-lt"/>
          <a:ea typeface="+mn-ea"/>
          <a:cs typeface="+mn-cs"/>
        </a:defRPr>
      </a:lvl3pPr>
      <a:lvl4pPr marL="1371488" algn="l" defTabSz="914325" rtl="0" eaLnBrk="1" latinLnBrk="0" hangingPunct="1">
        <a:defRPr sz="1900" kern="1200">
          <a:solidFill>
            <a:schemeClr val="tx1"/>
          </a:solidFill>
          <a:latin typeface="+mn-lt"/>
          <a:ea typeface="+mn-ea"/>
          <a:cs typeface="+mn-cs"/>
        </a:defRPr>
      </a:lvl4pPr>
      <a:lvl5pPr marL="1828651" algn="l" defTabSz="914325" rtl="0" eaLnBrk="1" latinLnBrk="0" hangingPunct="1">
        <a:defRPr sz="1900" kern="1200">
          <a:solidFill>
            <a:schemeClr val="tx1"/>
          </a:solidFill>
          <a:latin typeface="+mn-lt"/>
          <a:ea typeface="+mn-ea"/>
          <a:cs typeface="+mn-cs"/>
        </a:defRPr>
      </a:lvl5pPr>
      <a:lvl6pPr marL="2285813" algn="l" defTabSz="914325" rtl="0" eaLnBrk="1" latinLnBrk="0" hangingPunct="1">
        <a:defRPr sz="1900" kern="1200">
          <a:solidFill>
            <a:schemeClr val="tx1"/>
          </a:solidFill>
          <a:latin typeface="+mn-lt"/>
          <a:ea typeface="+mn-ea"/>
          <a:cs typeface="+mn-cs"/>
        </a:defRPr>
      </a:lvl6pPr>
      <a:lvl7pPr marL="2742976" algn="l" defTabSz="914325" rtl="0" eaLnBrk="1" latinLnBrk="0" hangingPunct="1">
        <a:defRPr sz="1900" kern="1200">
          <a:solidFill>
            <a:schemeClr val="tx1"/>
          </a:solidFill>
          <a:latin typeface="+mn-lt"/>
          <a:ea typeface="+mn-ea"/>
          <a:cs typeface="+mn-cs"/>
        </a:defRPr>
      </a:lvl7pPr>
      <a:lvl8pPr marL="3200139" algn="l" defTabSz="914325" rtl="0" eaLnBrk="1" latinLnBrk="0" hangingPunct="1">
        <a:defRPr sz="1900" kern="1200">
          <a:solidFill>
            <a:schemeClr val="tx1"/>
          </a:solidFill>
          <a:latin typeface="+mn-lt"/>
          <a:ea typeface="+mn-ea"/>
          <a:cs typeface="+mn-cs"/>
        </a:defRPr>
      </a:lvl8pPr>
      <a:lvl9pPr marL="3657301" algn="l" defTabSz="914325"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42202969"/>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19"/>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19"/>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19"/>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19"/>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19"/>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7.wdp"/><Relationship Id="rId3" Type="http://schemas.openxmlformats.org/officeDocument/2006/relationships/hyperlink" Target="http://bits.blogs.nytimes.com/2011/05/02/other-divisions-of-sony-attacked-last-week/" TargetMode="External"/><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26.xml"/><Relationship Id="rId6" Type="http://schemas.openxmlformats.org/officeDocument/2006/relationships/hyperlink" Target="http://www.computerworld.com/s/article/9214757/RSA_warns_SecurID_customers_after_company_is_hacked" TargetMode="External"/><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5.wdp"/><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51.png"/><Relationship Id="rId14"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0.xml"/><Relationship Id="rId6" Type="http://schemas.microsoft.com/office/2007/relationships/hdphoto" Target="../media/hdphoto9.wdp"/><Relationship Id="rId5" Type="http://schemas.openxmlformats.org/officeDocument/2006/relationships/image" Target="../media/image58.png"/><Relationship Id="rId4" Type="http://schemas.openxmlformats.org/officeDocument/2006/relationships/image" Target="../media/image57.jpeg"/></Relationships>
</file>

<file path=ppt/slides/_rels/slide16.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microsoft.com/office/2007/relationships/hdphoto" Target="../media/hdphoto11.wdp"/><Relationship Id="rId5" Type="http://schemas.openxmlformats.org/officeDocument/2006/relationships/image" Target="../media/image60.png"/><Relationship Id="rId4" Type="http://schemas.microsoft.com/office/2007/relationships/hdphoto" Target="../media/hdphoto10.wdp"/><Relationship Id="rId9" Type="http://schemas.openxmlformats.org/officeDocument/2006/relationships/image" Target="../media/image6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jpg"/><Relationship Id="rId7" Type="http://schemas.openxmlformats.org/officeDocument/2006/relationships/image" Target="../media/image67.jp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18" Type="http://schemas.openxmlformats.org/officeDocument/2006/relationships/image" Target="../media/image17.png"/><Relationship Id="rId3" Type="http://schemas.openxmlformats.org/officeDocument/2006/relationships/hyperlink" Target="http://www.balboa-pacific.com/images/CapitolBldg.jpg" TargetMode="External"/><Relationship Id="rId7" Type="http://schemas.openxmlformats.org/officeDocument/2006/relationships/diagramLayout" Target="../diagrams/layout1.xml"/><Relationship Id="rId12" Type="http://schemas.openxmlformats.org/officeDocument/2006/relationships/diagramLayout" Target="../diagrams/layout2.xml"/><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55.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10.png"/><Relationship Id="rId15" Type="http://schemas.microsoft.com/office/2007/relationships/diagramDrawing" Target="../diagrams/drawing2.xml"/><Relationship Id="rId10" Type="http://schemas.microsoft.com/office/2007/relationships/diagramDrawing" Target="../diagrams/drawing1.xml"/><Relationship Id="rId4" Type="http://schemas.openxmlformats.org/officeDocument/2006/relationships/image" Target="../media/image9.jpeg"/><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70.png"/><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70.png"/><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70.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6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1.png"/><Relationship Id="rId3" Type="http://schemas.openxmlformats.org/officeDocument/2006/relationships/image" Target="../media/image76.png"/><Relationship Id="rId7" Type="http://schemas.openxmlformats.org/officeDocument/2006/relationships/image" Target="../media/image78.png"/><Relationship Id="rId12"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microsoft.com/office/2007/relationships/hdphoto" Target="../media/hdphoto14.wdp"/><Relationship Id="rId11" Type="http://schemas.openxmlformats.org/officeDocument/2006/relationships/image" Target="../media/image80.png"/><Relationship Id="rId5" Type="http://schemas.openxmlformats.org/officeDocument/2006/relationships/image" Target="../media/image77.png"/><Relationship Id="rId10" Type="http://schemas.microsoft.com/office/2007/relationships/hdphoto" Target="../media/hdphoto16.wdp"/><Relationship Id="rId4" Type="http://schemas.microsoft.com/office/2007/relationships/hdphoto" Target="../media/hdphoto13.wdp"/><Relationship Id="rId9"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hyperlink" Target="http://www.balboa-pacific.com/images/CapitolBldg.jpg" TargetMode="External"/><Relationship Id="rId18" Type="http://schemas.openxmlformats.org/officeDocument/2006/relationships/image" Target="../media/image17.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55.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image" Target="../media/image10.png"/><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hyperlink" Target="http://www.microsoft.com/security/portal/Threat/Encyclopedia/Search.aspx?query=JS/Pornpop" TargetMode="External"/><Relationship Id="rId7" Type="http://schemas.openxmlformats.org/officeDocument/2006/relationships/hyperlink" Target="http://www.microsoft.com/security/portal/Threat/Encyclopedia/Search.aspx?query=Win32/Hiloti" TargetMode="External"/><Relationship Id="rId2" Type="http://schemas.openxmlformats.org/officeDocument/2006/relationships/hyperlink" Target="http://www.microsoft.com/security/portal/Threat/Encyclopedia/Search.aspx?query=Win32/OpenCandy" TargetMode="External"/><Relationship Id="rId1" Type="http://schemas.openxmlformats.org/officeDocument/2006/relationships/slideLayout" Target="../slideLayouts/slideLayout27.xml"/><Relationship Id="rId6" Type="http://schemas.openxmlformats.org/officeDocument/2006/relationships/hyperlink" Target="http://www.microsoft.com/security/portal/Threat/Encyclopedia/Search.aspx?query=Win32/Alureon" TargetMode="External"/><Relationship Id="rId5" Type="http://schemas.openxmlformats.org/officeDocument/2006/relationships/hyperlink" Target="http://www.microsoft.com/security/portal/Threat/Encyclopedia/Search.aspx?query=Win32/FakeSpyPro" TargetMode="External"/><Relationship Id="rId4" Type="http://schemas.openxmlformats.org/officeDocument/2006/relationships/hyperlink" Target="http://www.microsoft.com/security/portal/Threat/Encyclopedia/Search.aspx?query=Win32/Keygen"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hyperlink" Target="http://www.microsoft.com/security/portal/Threat/Encyclopedia/Search.aspx?query=Win32/Zlob" TargetMode="External"/><Relationship Id="rId7" Type="http://schemas.openxmlformats.org/officeDocument/2006/relationships/hyperlink" Target="http://www.microsoft.com/security/portal/Threat/Encyclopedia/Search.aspx?query=Win32/Autorun" TargetMode="External"/><Relationship Id="rId2" Type="http://schemas.openxmlformats.org/officeDocument/2006/relationships/hyperlink" Target="http://www.microsoft.com/security/portal/Threat/Encyclopedia/Search.aspx?query=Win32/Rbot" TargetMode="External"/><Relationship Id="rId1" Type="http://schemas.openxmlformats.org/officeDocument/2006/relationships/slideLayout" Target="../slideLayouts/slideLayout26.xml"/><Relationship Id="rId6" Type="http://schemas.openxmlformats.org/officeDocument/2006/relationships/hyperlink" Target="http://www.microsoft.com/security/portal/Threat/Encyclopedia/Search.aspx?query=JS/Pornpop" TargetMode="External"/><Relationship Id="rId5" Type="http://schemas.openxmlformats.org/officeDocument/2006/relationships/hyperlink" Target="http://www.microsoft.com/technet/security/Bulletin/MS08-067.mspx" TargetMode="External"/><Relationship Id="rId4" Type="http://schemas.openxmlformats.org/officeDocument/2006/relationships/hyperlink" Target="http://www.microsoft.com/security/portal/Threat/Encyclopedia/Search.aspx?query=Win32/Conficker" TargetMode="External"/></Relationships>
</file>

<file path=ppt/slides/_rels/slide3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chart" Target="../charts/chart8.xml"/></Relationships>
</file>

<file path=ppt/slides/_rels/slide3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chart" Target="../charts/chart11.xml"/><Relationship Id="rId7"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1.png"/><Relationship Id="rId5" Type="http://schemas.openxmlformats.org/officeDocument/2006/relationships/image" Target="../media/image95.pn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4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6.xml"/><Relationship Id="rId1" Type="http://schemas.openxmlformats.org/officeDocument/2006/relationships/slideLayout" Target="../slideLayouts/slideLayout36.xml"/><Relationship Id="rId4" Type="http://schemas.openxmlformats.org/officeDocument/2006/relationships/image" Target="../media/image102.tif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hyperlink" Target="http://www.cloudsecurityalliance.org/"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emf"/><Relationship Id="rId9" Type="http://schemas.openxmlformats.org/officeDocument/2006/relationships/image" Target="../media/image26.png"/></Relationships>
</file>

<file path=ppt/slides/_rels/slide50.xml.rels><?xml version="1.0" encoding="UTF-8" standalone="yes"?>
<Relationships xmlns="http://schemas.openxmlformats.org/package/2006/relationships"><Relationship Id="rId8" Type="http://schemas.openxmlformats.org/officeDocument/2006/relationships/hyperlink" Target="http://msdn.microsoft.com/security" TargetMode="External"/><Relationship Id="rId3" Type="http://schemas.openxmlformats.org/officeDocument/2006/relationships/hyperlink" Target="http://technet.microsoft.com/security" TargetMode="External"/><Relationship Id="rId7" Type="http://schemas.openxmlformats.org/officeDocument/2006/relationships/hyperlink" Target="http://www.microsoft.com/securityupdateguide" TargetMode="External"/><Relationship Id="rId12" Type="http://schemas.openxmlformats.org/officeDocument/2006/relationships/hyperlink" Target="http://www.microsoft.com/about/twc/en/us/blogs.aspx" TargetMode="External"/><Relationship Id="rId2" Type="http://schemas.openxmlformats.org/officeDocument/2006/relationships/notesSlide" Target="../notesSlides/notesSlide29.xml"/><Relationship Id="rId1" Type="http://schemas.openxmlformats.org/officeDocument/2006/relationships/slideLayout" Target="../slideLayouts/slideLayout30.xml"/><Relationship Id="rId6" Type="http://schemas.openxmlformats.org/officeDocument/2006/relationships/hyperlink" Target="http://www.microsoft.com/sdl" TargetMode="External"/><Relationship Id="rId11" Type="http://schemas.openxmlformats.org/officeDocument/2006/relationships/hyperlink" Target="http://www.microsoft.com/security/porta" TargetMode="External"/><Relationship Id="rId5" Type="http://schemas.openxmlformats.org/officeDocument/2006/relationships/hyperlink" Target="http://www.microsoft.com/security/sir" TargetMode="External"/><Relationship Id="rId10" Type="http://schemas.openxmlformats.org/officeDocument/2006/relationships/hyperlink" Target="http://www.microsoft.com/endtoendtrust" TargetMode="External"/><Relationship Id="rId4" Type="http://schemas.openxmlformats.org/officeDocument/2006/relationships/hyperlink" Target="http://www.microsoft.com/security/msrc" TargetMode="External"/><Relationship Id="rId9" Type="http://schemas.openxmlformats.org/officeDocument/2006/relationships/hyperlink" Target="http://www.microsoft.com/twc"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67.xml"/><Relationship Id="rId5" Type="http://schemas.openxmlformats.org/officeDocument/2006/relationships/image" Target="../media/image105.png"/><Relationship Id="rId4" Type="http://schemas.openxmlformats.org/officeDocument/2006/relationships/image" Target="../media/image104.png"/></Relationships>
</file>

<file path=ppt/slides/_rels/slide52.xml.rels><?xml version="1.0" encoding="UTF-8" standalone="yes"?>
<Relationships xmlns="http://schemas.openxmlformats.org/package/2006/relationships"><Relationship Id="rId8" Type="http://schemas.openxmlformats.org/officeDocument/2006/relationships/hyperlink" Target="http://www.microsoft.com/learning" TargetMode="External"/><Relationship Id="rId13" Type="http://schemas.openxmlformats.org/officeDocument/2006/relationships/image" Target="../media/image105.png"/><Relationship Id="rId3" Type="http://schemas.openxmlformats.org/officeDocument/2006/relationships/image" Target="../media/image106.png"/><Relationship Id="rId7" Type="http://schemas.openxmlformats.org/officeDocument/2006/relationships/image" Target="../media/image108.png"/><Relationship Id="rId12" Type="http://schemas.openxmlformats.org/officeDocument/2006/relationships/hyperlink" Target="http://microsoft.com/msdn" TargetMode="External"/><Relationship Id="rId2" Type="http://schemas.openxmlformats.org/officeDocument/2006/relationships/notesSlide" Target="../notesSlides/notesSlide31.xml"/><Relationship Id="rId1" Type="http://schemas.openxmlformats.org/officeDocument/2006/relationships/slideLayout" Target="../slideLayouts/slideLayout67.xml"/><Relationship Id="rId6" Type="http://schemas.openxmlformats.org/officeDocument/2006/relationships/image" Target="../media/image107.emf"/><Relationship Id="rId11" Type="http://schemas.microsoft.com/office/2007/relationships/hdphoto" Target="../media/hdphoto18.wdp"/><Relationship Id="rId5" Type="http://schemas.openxmlformats.org/officeDocument/2006/relationships/hyperlink" Target="http://northamerica.msteched.com/" TargetMode="External"/><Relationship Id="rId10" Type="http://schemas.openxmlformats.org/officeDocument/2006/relationships/image" Target="../media/image109.png"/><Relationship Id="rId4" Type="http://schemas.microsoft.com/office/2007/relationships/hdphoto" Target="../media/hdphoto17.wdp"/><Relationship Id="rId9" Type="http://schemas.openxmlformats.org/officeDocument/2006/relationships/hyperlink" Target="http://microsoft.com/technet"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png"/><Relationship Id="rId7" Type="http://schemas.openxmlformats.org/officeDocument/2006/relationships/image" Target="../media/image114.jpeg"/><Relationship Id="rId2" Type="http://schemas.openxmlformats.org/officeDocument/2006/relationships/notesSlide" Target="../notesSlides/notesSlide32.xml"/><Relationship Id="rId1" Type="http://schemas.openxmlformats.org/officeDocument/2006/relationships/slideLayout" Target="../slideLayouts/slideLayout68.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png"/><Relationship Id="rId9" Type="http://schemas.openxmlformats.org/officeDocument/2006/relationships/image" Target="../media/image116.jpeg"/></Relationships>
</file>

<file path=ppt/slides/_rels/slide5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17.jpeg"/><Relationship Id="rId7" Type="http://schemas.openxmlformats.org/officeDocument/2006/relationships/image" Target="../media/image121.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0.png"/><Relationship Id="rId18" Type="http://schemas.microsoft.com/office/2007/relationships/hdphoto" Target="../media/hdphoto21.wdp"/><Relationship Id="rId3" Type="http://schemas.openxmlformats.org/officeDocument/2006/relationships/image" Target="../media/image122.png"/><Relationship Id="rId21" Type="http://schemas.openxmlformats.org/officeDocument/2006/relationships/image" Target="../media/image136.png"/><Relationship Id="rId7" Type="http://schemas.openxmlformats.org/officeDocument/2006/relationships/image" Target="../media/image126.png"/><Relationship Id="rId12" Type="http://schemas.openxmlformats.org/officeDocument/2006/relationships/image" Target="../media/image129.png"/><Relationship Id="rId17" Type="http://schemas.openxmlformats.org/officeDocument/2006/relationships/image" Target="../media/image133.png"/><Relationship Id="rId2" Type="http://schemas.openxmlformats.org/officeDocument/2006/relationships/notesSlide" Target="../notesSlides/notesSlide35.xml"/><Relationship Id="rId16" Type="http://schemas.microsoft.com/office/2007/relationships/hdphoto" Target="../media/hdphoto20.wdp"/><Relationship Id="rId20" Type="http://schemas.openxmlformats.org/officeDocument/2006/relationships/image" Target="../media/image135.png"/><Relationship Id="rId1" Type="http://schemas.openxmlformats.org/officeDocument/2006/relationships/slideLayout" Target="../slideLayouts/slideLayout27.xml"/><Relationship Id="rId6" Type="http://schemas.openxmlformats.org/officeDocument/2006/relationships/image" Target="../media/image125.png"/><Relationship Id="rId11" Type="http://schemas.microsoft.com/office/2007/relationships/hdphoto" Target="../media/hdphoto19.wdp"/><Relationship Id="rId24" Type="http://schemas.openxmlformats.org/officeDocument/2006/relationships/image" Target="../media/image139.png"/><Relationship Id="rId5" Type="http://schemas.openxmlformats.org/officeDocument/2006/relationships/image" Target="../media/image124.png"/><Relationship Id="rId15" Type="http://schemas.openxmlformats.org/officeDocument/2006/relationships/image" Target="../media/image132.png"/><Relationship Id="rId23" Type="http://schemas.openxmlformats.org/officeDocument/2006/relationships/image" Target="../media/image138.png"/><Relationship Id="rId10" Type="http://schemas.openxmlformats.org/officeDocument/2006/relationships/image" Target="../media/image128.png"/><Relationship Id="rId19" Type="http://schemas.openxmlformats.org/officeDocument/2006/relationships/image" Target="../media/image134.png"/><Relationship Id="rId4" Type="http://schemas.openxmlformats.org/officeDocument/2006/relationships/image" Target="../media/image123.png"/><Relationship Id="rId9" Type="http://schemas.openxmlformats.org/officeDocument/2006/relationships/image" Target="../media/image62.emf"/><Relationship Id="rId14" Type="http://schemas.openxmlformats.org/officeDocument/2006/relationships/image" Target="../media/image131.png"/><Relationship Id="rId22" Type="http://schemas.openxmlformats.org/officeDocument/2006/relationships/image" Target="../media/image137.png"/></Relationships>
</file>

<file path=ppt/slides/_rels/slide58.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image" Target="../media/image148.png"/><Relationship Id="rId18" Type="http://schemas.openxmlformats.org/officeDocument/2006/relationships/image" Target="../media/image153.png"/><Relationship Id="rId26" Type="http://schemas.microsoft.com/office/2007/relationships/hdphoto" Target="../media/hdphoto25.wdp"/><Relationship Id="rId39" Type="http://schemas.openxmlformats.org/officeDocument/2006/relationships/image" Target="../media/image172.png"/><Relationship Id="rId3" Type="http://schemas.openxmlformats.org/officeDocument/2006/relationships/image" Target="../media/image140.png"/><Relationship Id="rId21" Type="http://schemas.openxmlformats.org/officeDocument/2006/relationships/image" Target="../media/image156.png"/><Relationship Id="rId34" Type="http://schemas.openxmlformats.org/officeDocument/2006/relationships/image" Target="../media/image167.png"/><Relationship Id="rId7" Type="http://schemas.openxmlformats.org/officeDocument/2006/relationships/image" Target="../media/image144.png"/><Relationship Id="rId12" Type="http://schemas.openxmlformats.org/officeDocument/2006/relationships/image" Target="../media/image147.png"/><Relationship Id="rId17" Type="http://schemas.openxmlformats.org/officeDocument/2006/relationships/image" Target="../media/image152.png"/><Relationship Id="rId25" Type="http://schemas.openxmlformats.org/officeDocument/2006/relationships/image" Target="../media/image159.png"/><Relationship Id="rId33" Type="http://schemas.openxmlformats.org/officeDocument/2006/relationships/image" Target="../media/image166.png"/><Relationship Id="rId38" Type="http://schemas.openxmlformats.org/officeDocument/2006/relationships/image" Target="../media/image171.png"/><Relationship Id="rId2" Type="http://schemas.openxmlformats.org/officeDocument/2006/relationships/notesSlide" Target="../notesSlides/notesSlide36.xml"/><Relationship Id="rId16" Type="http://schemas.openxmlformats.org/officeDocument/2006/relationships/image" Target="../media/image151.png"/><Relationship Id="rId20" Type="http://schemas.openxmlformats.org/officeDocument/2006/relationships/image" Target="../media/image155.png"/><Relationship Id="rId29" Type="http://schemas.openxmlformats.org/officeDocument/2006/relationships/image" Target="../media/image162.png"/><Relationship Id="rId1" Type="http://schemas.openxmlformats.org/officeDocument/2006/relationships/slideLayout" Target="../slideLayouts/slideLayout30.xml"/><Relationship Id="rId6" Type="http://schemas.openxmlformats.org/officeDocument/2006/relationships/image" Target="../media/image143.png"/><Relationship Id="rId11" Type="http://schemas.microsoft.com/office/2007/relationships/hdphoto" Target="../media/hdphoto23.wdp"/><Relationship Id="rId24" Type="http://schemas.microsoft.com/office/2007/relationships/hdphoto" Target="../media/hdphoto24.wdp"/><Relationship Id="rId32" Type="http://schemas.openxmlformats.org/officeDocument/2006/relationships/image" Target="../media/image165.png"/><Relationship Id="rId37" Type="http://schemas.openxmlformats.org/officeDocument/2006/relationships/image" Target="../media/image170.png"/><Relationship Id="rId40" Type="http://schemas.openxmlformats.org/officeDocument/2006/relationships/image" Target="../media/image173.png"/><Relationship Id="rId5" Type="http://schemas.openxmlformats.org/officeDocument/2006/relationships/image" Target="../media/image142.png"/><Relationship Id="rId15" Type="http://schemas.openxmlformats.org/officeDocument/2006/relationships/image" Target="../media/image150.png"/><Relationship Id="rId23" Type="http://schemas.openxmlformats.org/officeDocument/2006/relationships/image" Target="../media/image158.png"/><Relationship Id="rId28" Type="http://schemas.openxmlformats.org/officeDocument/2006/relationships/image" Target="../media/image161.png"/><Relationship Id="rId36" Type="http://schemas.openxmlformats.org/officeDocument/2006/relationships/image" Target="../media/image169.png"/><Relationship Id="rId10" Type="http://schemas.openxmlformats.org/officeDocument/2006/relationships/image" Target="../media/image146.png"/><Relationship Id="rId19" Type="http://schemas.openxmlformats.org/officeDocument/2006/relationships/image" Target="../media/image154.png"/><Relationship Id="rId31" Type="http://schemas.openxmlformats.org/officeDocument/2006/relationships/image" Target="../media/image164.png"/><Relationship Id="rId4" Type="http://schemas.openxmlformats.org/officeDocument/2006/relationships/image" Target="../media/image141.png"/><Relationship Id="rId9" Type="http://schemas.openxmlformats.org/officeDocument/2006/relationships/image" Target="../media/image145.png"/><Relationship Id="rId14" Type="http://schemas.openxmlformats.org/officeDocument/2006/relationships/image" Target="../media/image149.png"/><Relationship Id="rId22" Type="http://schemas.openxmlformats.org/officeDocument/2006/relationships/image" Target="../media/image157.png"/><Relationship Id="rId27" Type="http://schemas.openxmlformats.org/officeDocument/2006/relationships/image" Target="../media/image160.png"/><Relationship Id="rId30" Type="http://schemas.openxmlformats.org/officeDocument/2006/relationships/image" Target="../media/image163.png"/><Relationship Id="rId35" Type="http://schemas.openxmlformats.org/officeDocument/2006/relationships/image" Target="../media/image168.png"/></Relationships>
</file>

<file path=ppt/slides/_rels/slide59.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12" Type="http://schemas.openxmlformats.org/officeDocument/2006/relationships/image" Target="../media/image183.png"/><Relationship Id="rId2" Type="http://schemas.openxmlformats.org/officeDocument/2006/relationships/notesSlide" Target="../notesSlides/notesSlide37.xml"/><Relationship Id="rId1" Type="http://schemas.openxmlformats.org/officeDocument/2006/relationships/slideLayout" Target="../slideLayouts/slideLayout30.xml"/><Relationship Id="rId6" Type="http://schemas.openxmlformats.org/officeDocument/2006/relationships/image" Target="../media/image177.png"/><Relationship Id="rId11" Type="http://schemas.openxmlformats.org/officeDocument/2006/relationships/image" Target="../media/image182.jpeg"/><Relationship Id="rId5" Type="http://schemas.openxmlformats.org/officeDocument/2006/relationships/image" Target="../media/image176.png"/><Relationship Id="rId10" Type="http://schemas.openxmlformats.org/officeDocument/2006/relationships/image" Target="../media/image181.png"/><Relationship Id="rId4" Type="http://schemas.openxmlformats.org/officeDocument/2006/relationships/image" Target="../media/image175.png"/><Relationship Id="rId9" Type="http://schemas.openxmlformats.org/officeDocument/2006/relationships/image" Target="../media/image180.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7.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5.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30.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8.png"/><Relationship Id="rId9" Type="http://schemas.openxmlformats.org/officeDocument/2006/relationships/image" Target="../media/image34.png"/><Relationship Id="rId14" Type="http://schemas.openxmlformats.org/officeDocument/2006/relationships/image" Target="../media/image39.emf"/></Relationships>
</file>

<file path=ppt/slides/_rels/slide60.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93.png"/><Relationship Id="rId18" Type="http://schemas.openxmlformats.org/officeDocument/2006/relationships/image" Target="../media/image198.png"/><Relationship Id="rId3" Type="http://schemas.openxmlformats.org/officeDocument/2006/relationships/image" Target="../media/image184.png"/><Relationship Id="rId7" Type="http://schemas.openxmlformats.org/officeDocument/2006/relationships/image" Target="../media/image187.png"/><Relationship Id="rId12" Type="http://schemas.openxmlformats.org/officeDocument/2006/relationships/image" Target="../media/image192.png"/><Relationship Id="rId17" Type="http://schemas.openxmlformats.org/officeDocument/2006/relationships/image" Target="../media/image197.png"/><Relationship Id="rId2" Type="http://schemas.openxmlformats.org/officeDocument/2006/relationships/notesSlide" Target="../notesSlides/notesSlide38.xml"/><Relationship Id="rId16" Type="http://schemas.openxmlformats.org/officeDocument/2006/relationships/image" Target="../media/image196.png"/><Relationship Id="rId1" Type="http://schemas.openxmlformats.org/officeDocument/2006/relationships/slideLayout" Target="../slideLayouts/slideLayout30.xml"/><Relationship Id="rId6" Type="http://schemas.microsoft.com/office/2007/relationships/hdphoto" Target="../media/hdphoto26.wdp"/><Relationship Id="rId11" Type="http://schemas.openxmlformats.org/officeDocument/2006/relationships/image" Target="../media/image191.png"/><Relationship Id="rId5" Type="http://schemas.openxmlformats.org/officeDocument/2006/relationships/image" Target="../media/image186.png"/><Relationship Id="rId15" Type="http://schemas.openxmlformats.org/officeDocument/2006/relationships/image" Target="../media/image195.png"/><Relationship Id="rId10" Type="http://schemas.openxmlformats.org/officeDocument/2006/relationships/image" Target="../media/image190.png"/><Relationship Id="rId19" Type="http://schemas.openxmlformats.org/officeDocument/2006/relationships/image" Target="../media/image199.png"/><Relationship Id="rId4" Type="http://schemas.openxmlformats.org/officeDocument/2006/relationships/image" Target="../media/image185.png"/><Relationship Id="rId9" Type="http://schemas.openxmlformats.org/officeDocument/2006/relationships/image" Target="../media/image189.png"/><Relationship Id="rId14" Type="http://schemas.openxmlformats.org/officeDocument/2006/relationships/image" Target="../media/image194.png"/></Relationships>
</file>

<file path=ppt/slides/_rels/slide6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39.xml"/><Relationship Id="rId1" Type="http://schemas.openxmlformats.org/officeDocument/2006/relationships/slideLayout" Target="../slideLayouts/slideLayout37.xml"/><Relationship Id="rId4" Type="http://schemas.openxmlformats.org/officeDocument/2006/relationships/image" Target="../media/image20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openxmlformats.org/officeDocument/2006/relationships/hyperlink" Target="http://bits.blogs.nytimes.com/2011/05/02/other-divisions-of-sony-attacked-last-week/" TargetMode="External"/><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6.xml"/><Relationship Id="rId6" Type="http://schemas.openxmlformats.org/officeDocument/2006/relationships/hyperlink" Target="http://www.computerworld.com/s/article/9214757/RSA_warns_SecurID_customers_after_company_is_hacked" TargetMode="External"/><Relationship Id="rId11" Type="http://schemas.openxmlformats.org/officeDocument/2006/relationships/image" Target="../media/image51.png"/><Relationship Id="rId5" Type="http://schemas.microsoft.com/office/2007/relationships/hdphoto" Target="../media/hdphoto3.wdp"/><Relationship Id="rId15" Type="http://schemas.microsoft.com/office/2007/relationships/hdphoto" Target="../media/hdphoto7.wdp"/><Relationship Id="rId10" Type="http://schemas.microsoft.com/office/2007/relationships/hdphoto" Target="../media/hdphoto5.wdp"/><Relationship Id="rId4" Type="http://schemas.openxmlformats.org/officeDocument/2006/relationships/image" Target="../media/image48.png"/><Relationship Id="rId9" Type="http://schemas.openxmlformats.org/officeDocument/2006/relationships/image" Target="../media/image50.png"/><Relationship Id="rId1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openxmlformats.org/officeDocument/2006/relationships/hyperlink" Target="http://bits.blogs.nytimes.com/2011/05/02/other-divisions-of-sony-attacked-last-week/" TargetMode="External"/><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6.xml"/><Relationship Id="rId6" Type="http://schemas.openxmlformats.org/officeDocument/2006/relationships/hyperlink" Target="http://www.computerworld.com/s/article/9214757/RSA_warns_SecurID_customers_after_company_is_hacked" TargetMode="External"/><Relationship Id="rId11" Type="http://schemas.openxmlformats.org/officeDocument/2006/relationships/image" Target="../media/image51.png"/><Relationship Id="rId5" Type="http://schemas.microsoft.com/office/2007/relationships/hdphoto" Target="../media/hdphoto3.wdp"/><Relationship Id="rId15" Type="http://schemas.microsoft.com/office/2007/relationships/hdphoto" Target="../media/hdphoto7.wdp"/><Relationship Id="rId10" Type="http://schemas.microsoft.com/office/2007/relationships/hdphoto" Target="../media/hdphoto5.wdp"/><Relationship Id="rId4" Type="http://schemas.openxmlformats.org/officeDocument/2006/relationships/image" Target="../media/image48.png"/><Relationship Id="rId9" Type="http://schemas.openxmlformats.org/officeDocument/2006/relationships/image" Target="../media/image50.png"/><Relationship Id="rId14"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hyperlink" Target="http://bits.blogs.nytimes.com/2011/05/02/other-divisions-of-sony-attacked-last-week/" TargetMode="External"/><Relationship Id="rId3" Type="http://schemas.openxmlformats.org/officeDocument/2006/relationships/hyperlink" Target="http://www.computerworld.com/s/article/9214757/RSA_warns_SecurID_customers_after_company_is_hacked" TargetMode="External"/><Relationship Id="rId7" Type="http://schemas.microsoft.com/office/2007/relationships/hdphoto" Target="../media/hdphoto5.wdp"/><Relationship Id="rId12"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26.xml"/><Relationship Id="rId6" Type="http://schemas.openxmlformats.org/officeDocument/2006/relationships/image" Target="../media/image50.png"/><Relationship Id="rId11" Type="http://schemas.openxmlformats.org/officeDocument/2006/relationships/image" Target="../media/image53.png"/><Relationship Id="rId5" Type="http://schemas.microsoft.com/office/2007/relationships/hdphoto" Target="../media/hdphoto4.wdp"/><Relationship Id="rId15" Type="http://schemas.microsoft.com/office/2007/relationships/hdphoto" Target="../media/hdphoto3.wdp"/><Relationship Id="rId10" Type="http://schemas.microsoft.com/office/2007/relationships/hdphoto" Target="../media/hdphoto6.wdp"/><Relationship Id="rId4" Type="http://schemas.openxmlformats.org/officeDocument/2006/relationships/image" Target="../media/image49.png"/><Relationship Id="rId9" Type="http://schemas.openxmlformats.org/officeDocument/2006/relationships/image" Target="../media/image52.png"/><Relationship Id="rId1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81452" y="3789485"/>
            <a:ext cx="6718301" cy="1230923"/>
          </a:xfrm>
        </p:spPr>
        <p:txBody>
          <a:bodyPr/>
          <a:lstStyle/>
          <a:p>
            <a:r>
              <a:rPr lang="en-US" sz="3200" dirty="0"/>
              <a:t>Microsoft Trustworthy Computing Cloud Security, Privacy, and Reliability in a Nutshell</a:t>
            </a:r>
            <a:br>
              <a:rPr lang="en-US" sz="3200" dirty="0"/>
            </a:br>
            <a:r>
              <a:rPr lang="en-US" sz="3200" dirty="0"/>
              <a:t/>
            </a:r>
            <a:br>
              <a:rPr lang="en-US" sz="3200" dirty="0"/>
            </a:br>
            <a:endParaRPr lang="en-US" sz="3200" dirty="0"/>
          </a:p>
        </p:txBody>
      </p:sp>
      <p:sp>
        <p:nvSpPr>
          <p:cNvPr id="6" name="Subtitle 5"/>
          <p:cNvSpPr>
            <a:spLocks noGrp="1"/>
          </p:cNvSpPr>
          <p:nvPr>
            <p:ph type="subTitle" idx="1"/>
          </p:nvPr>
        </p:nvSpPr>
        <p:spPr/>
        <p:txBody>
          <a:bodyPr/>
          <a:lstStyle/>
          <a:p>
            <a:endParaRPr lang="en-US"/>
          </a:p>
        </p:txBody>
      </p:sp>
      <p:sp>
        <p:nvSpPr>
          <p:cNvPr id="7" name="TextBox 6"/>
          <p:cNvSpPr txBox="1"/>
          <p:nvPr/>
        </p:nvSpPr>
        <p:spPr>
          <a:xfrm>
            <a:off x="521210" y="228603"/>
            <a:ext cx="745397" cy="263149"/>
          </a:xfrm>
          <a:prstGeom prst="rect">
            <a:avLst/>
          </a:prstGeom>
          <a:noFill/>
        </p:spPr>
        <p:txBody>
          <a:bodyPr wrap="none" lIns="0" tIns="0" rIns="0" bIns="0" rtlCol="0">
            <a:spAutoFit/>
          </a:bodyPr>
          <a:lstStyle/>
          <a:p>
            <a:pPr>
              <a:lnSpc>
                <a:spcPct val="90000"/>
              </a:lnSpc>
              <a:spcBef>
                <a:spcPct val="20000"/>
              </a:spcBef>
              <a:buSzPct val="90000"/>
            </a:pPr>
            <a:r>
              <a:rPr lang="en-US" dirty="0" smtClean="0">
                <a:solidFill>
                  <a:schemeClr val="tx1">
                    <a:alpha val="99000"/>
                  </a:schemeClr>
                </a:solidFill>
              </a:rPr>
              <a:t>SIA202</a:t>
            </a:r>
          </a:p>
        </p:txBody>
      </p:sp>
    </p:spTree>
    <p:extLst>
      <p:ext uri="{BB962C8B-B14F-4D97-AF65-F5344CB8AC3E}">
        <p14:creationId xmlns:p14="http://schemas.microsoft.com/office/powerpoint/2010/main" val="221310951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3092" y="158034"/>
            <a:ext cx="11149013" cy="609399"/>
          </a:xfrm>
        </p:spPr>
        <p:txBody>
          <a:bodyPr/>
          <a:lstStyle/>
          <a:p>
            <a:r>
              <a:rPr lang="en-US" dirty="0" smtClean="0"/>
              <a:t>IN THE NEWS…</a:t>
            </a:r>
            <a:endParaRPr lang="en-US" dirty="0"/>
          </a:p>
        </p:txBody>
      </p:sp>
      <p:grpSp>
        <p:nvGrpSpPr>
          <p:cNvPr id="33" name="Group 32"/>
          <p:cNvGrpSpPr/>
          <p:nvPr/>
        </p:nvGrpSpPr>
        <p:grpSpPr>
          <a:xfrm>
            <a:off x="211153" y="746735"/>
            <a:ext cx="3166161" cy="3918820"/>
            <a:chOff x="3593149" y="89746"/>
            <a:chExt cx="3166161" cy="3918820"/>
          </a:xfrm>
        </p:grpSpPr>
        <p:pic>
          <p:nvPicPr>
            <p:cNvPr id="34"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a:off x="3593149" y="89746"/>
              <a:ext cx="3166161" cy="3918820"/>
            </a:xfrm>
            <a:prstGeom prst="rect">
              <a:avLst/>
            </a:prstGeom>
            <a:noFill/>
          </p:spPr>
        </p:pic>
        <p:sp>
          <p:nvSpPr>
            <p:cNvPr id="35" name="Rectangle 34"/>
            <p:cNvSpPr/>
            <p:nvPr/>
          </p:nvSpPr>
          <p:spPr>
            <a:xfrm>
              <a:off x="3736033" y="656270"/>
              <a:ext cx="2949056" cy="3000815"/>
            </a:xfrm>
            <a:prstGeom prst="rect">
              <a:avLst/>
            </a:prstGeom>
          </p:spPr>
          <p:txBody>
            <a:bodyPr wrap="square" lIns="91432" tIns="45717" rIns="91432" bIns="45717">
              <a:spAutoFit/>
            </a:bodyPr>
            <a:lstStyle/>
            <a:p>
              <a:pPr defTabSz="914059"/>
              <a:r>
                <a:rPr lang="en-US" b="1" dirty="0">
                  <a:solidFill>
                    <a:srgbClr val="000000"/>
                  </a:solidFill>
                </a:rPr>
                <a:t>Sony Finds More Cases of Hacking of Its Servers</a:t>
              </a:r>
            </a:p>
            <a:p>
              <a:pPr defTabSz="914059"/>
              <a:r>
                <a:rPr lang="en-US" sz="1100" dirty="0">
                  <a:solidFill>
                    <a:srgbClr val="000000"/>
                  </a:solidFill>
                </a:rPr>
                <a:t>By NICK BILTON , May 2, 2011 </a:t>
              </a:r>
            </a:p>
            <a:p>
              <a:pPr defTabSz="914059"/>
              <a:endParaRPr lang="en-US" sz="1500" dirty="0">
                <a:solidFill>
                  <a:srgbClr val="000000"/>
                </a:solidFill>
              </a:endParaRPr>
            </a:p>
            <a:p>
              <a:pPr defTabSz="914059"/>
              <a:r>
                <a:rPr lang="en-US" sz="1500" b="1" dirty="0">
                  <a:solidFill>
                    <a:srgbClr val="000000"/>
                  </a:solidFill>
                </a:rPr>
                <a:t>Sony</a:t>
              </a:r>
              <a:r>
                <a:rPr lang="en-US" sz="1500" dirty="0">
                  <a:solidFill>
                    <a:srgbClr val="000000"/>
                  </a:solidFill>
                </a:rPr>
                <a:t> said Monday that it had discovered that more credit card information and customer profiles had been compromised during an attack on its servers last week.</a:t>
              </a:r>
            </a:p>
            <a:p>
              <a:pPr defTabSz="914059"/>
              <a:endParaRPr lang="en-US" sz="1600" dirty="0">
                <a:solidFill>
                  <a:srgbClr val="000000"/>
                </a:solidFill>
                <a:effectLst>
                  <a:outerShdw blurRad="38100" dist="38100" dir="2700000" algn="tl">
                    <a:srgbClr val="000000">
                      <a:alpha val="43137"/>
                    </a:srgbClr>
                  </a:outerShdw>
                </a:effectLst>
              </a:endParaRPr>
            </a:p>
          </p:txBody>
        </p:sp>
        <p:pic>
          <p:nvPicPr>
            <p:cNvPr id="37" name="Picture 36" descr="C:\Users\evahui.REDMOND\Pictures\nytlogo153x23.gif">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819157" y="365933"/>
              <a:ext cx="2033350" cy="3056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p:cNvGrpSpPr/>
          <p:nvPr/>
        </p:nvGrpSpPr>
        <p:grpSpPr>
          <a:xfrm>
            <a:off x="-147388" y="3456920"/>
            <a:ext cx="3248353" cy="4381985"/>
            <a:chOff x="-147396" y="3456912"/>
            <a:chExt cx="3248353" cy="4381985"/>
          </a:xfrm>
        </p:grpSpPr>
        <p:pic>
          <p:nvPicPr>
            <p:cNvPr id="51"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rot="457616">
              <a:off x="-147396" y="3456912"/>
              <a:ext cx="3248353" cy="4381985"/>
            </a:xfrm>
            <a:prstGeom prst="rect">
              <a:avLst/>
            </a:prstGeom>
            <a:noFill/>
          </p:spPr>
        </p:pic>
        <p:sp>
          <p:nvSpPr>
            <p:cNvPr id="52" name="TextBox 51"/>
            <p:cNvSpPr txBox="1"/>
            <p:nvPr/>
          </p:nvSpPr>
          <p:spPr>
            <a:xfrm rot="457616">
              <a:off x="7266" y="4470103"/>
              <a:ext cx="2857736" cy="2985427"/>
            </a:xfrm>
            <a:prstGeom prst="rect">
              <a:avLst/>
            </a:prstGeom>
            <a:noFill/>
          </p:spPr>
          <p:txBody>
            <a:bodyPr wrap="square" lIns="91432" tIns="45717" rIns="91432" bIns="45717" rtlCol="0">
              <a:spAutoFit/>
            </a:bodyPr>
            <a:lstStyle/>
            <a:p>
              <a:pPr defTabSz="914059"/>
              <a:r>
                <a:rPr lang="en-US" b="1" dirty="0">
                  <a:solidFill>
                    <a:srgbClr val="000000"/>
                  </a:solidFill>
                </a:rPr>
                <a:t>RSA warns </a:t>
              </a:r>
              <a:r>
                <a:rPr lang="en-US" b="1" dirty="0" err="1">
                  <a:solidFill>
                    <a:srgbClr val="000000"/>
                  </a:solidFill>
                </a:rPr>
                <a:t>SecurID</a:t>
              </a:r>
              <a:r>
                <a:rPr lang="en-US" b="1" dirty="0">
                  <a:solidFill>
                    <a:srgbClr val="000000"/>
                  </a:solidFill>
                </a:rPr>
                <a:t> customers after company is hacked</a:t>
              </a:r>
            </a:p>
            <a:p>
              <a:pPr defTabSz="914059"/>
              <a:r>
                <a:rPr lang="en-US" sz="1100" dirty="0">
                  <a:solidFill>
                    <a:srgbClr val="000000"/>
                  </a:solidFill>
                </a:rPr>
                <a:t>By Robert McMillan, March 17, 2011</a:t>
              </a:r>
              <a:endParaRPr lang="en-US" sz="1500" dirty="0">
                <a:solidFill>
                  <a:srgbClr val="000000"/>
                </a:solidFill>
              </a:endParaRPr>
            </a:p>
            <a:p>
              <a:pPr defTabSz="914059"/>
              <a:endParaRPr lang="en-US" sz="1500" dirty="0">
                <a:solidFill>
                  <a:srgbClr val="000000"/>
                </a:solidFill>
              </a:endParaRPr>
            </a:p>
            <a:p>
              <a:pPr defTabSz="914059"/>
              <a:r>
                <a:rPr lang="en-US" sz="1500" b="1" dirty="0">
                  <a:solidFill>
                    <a:srgbClr val="000000"/>
                  </a:solidFill>
                </a:rPr>
                <a:t>EMC's RSA </a:t>
              </a:r>
              <a:r>
                <a:rPr lang="en-US" sz="1500" dirty="0">
                  <a:solidFill>
                    <a:srgbClr val="000000"/>
                  </a:solidFill>
                </a:rPr>
                <a:t>Security division says the security of the company's two-factor </a:t>
              </a:r>
              <a:r>
                <a:rPr lang="en-US" sz="1500" dirty="0" err="1">
                  <a:solidFill>
                    <a:srgbClr val="000000"/>
                  </a:solidFill>
                </a:rPr>
                <a:t>SecurID</a:t>
              </a:r>
              <a:r>
                <a:rPr lang="en-US" sz="1500" dirty="0">
                  <a:solidFill>
                    <a:srgbClr val="000000"/>
                  </a:solidFill>
                </a:rPr>
                <a:t> tokens could be at risk following a sophisticated cyber-attack on the company.</a:t>
              </a:r>
            </a:p>
            <a:p>
              <a:pPr defTabSz="914059"/>
              <a:endParaRPr lang="en-US" sz="1500" dirty="0">
                <a:solidFill>
                  <a:srgbClr val="000000"/>
                </a:solidFill>
              </a:endParaRPr>
            </a:p>
          </p:txBody>
        </p:sp>
        <p:pic>
          <p:nvPicPr>
            <p:cNvPr id="53" name="Picture 3" descr="C:\Users\evahui.REDMOND\Pictures\computerworld.PNG">
              <a:hlinkClick r:id="rId6"/>
            </p:cNvPr>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bwMode="auto">
            <a:xfrm rot="457616">
              <a:off x="380047" y="4000692"/>
              <a:ext cx="2181225" cy="410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2505466" y="1060322"/>
            <a:ext cx="3166161" cy="4478119"/>
            <a:chOff x="-4057224" y="2613533"/>
            <a:chExt cx="2375239" cy="3358589"/>
          </a:xfrm>
        </p:grpSpPr>
        <p:pic>
          <p:nvPicPr>
            <p:cNvPr id="63"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rot="630936">
              <a:off x="-4057224" y="2613533"/>
              <a:ext cx="2375239" cy="3358589"/>
            </a:xfrm>
            <a:prstGeom prst="rect">
              <a:avLst/>
            </a:prstGeom>
            <a:noFill/>
          </p:spPr>
        </p:pic>
        <p:sp>
          <p:nvSpPr>
            <p:cNvPr id="67" name="TextBox 66"/>
            <p:cNvSpPr txBox="1"/>
            <p:nvPr/>
          </p:nvSpPr>
          <p:spPr>
            <a:xfrm rot="589408">
              <a:off x="-3960183" y="3333612"/>
              <a:ext cx="2143860" cy="2412194"/>
            </a:xfrm>
            <a:prstGeom prst="rect">
              <a:avLst/>
            </a:prstGeom>
            <a:noFill/>
          </p:spPr>
          <p:txBody>
            <a:bodyPr wrap="square" lIns="91432" tIns="45717" rIns="91432" bIns="45717" rtlCol="0">
              <a:spAutoFit/>
            </a:bodyPr>
            <a:lstStyle/>
            <a:p>
              <a:pPr defTabSz="914059"/>
              <a:r>
                <a:rPr lang="en-US" b="1" dirty="0" err="1">
                  <a:solidFill>
                    <a:srgbClr val="000000"/>
                  </a:solidFill>
                </a:rPr>
                <a:t>Wmware</a:t>
              </a:r>
              <a:r>
                <a:rPr lang="en-US" b="1" dirty="0">
                  <a:solidFill>
                    <a:srgbClr val="000000"/>
                  </a:solidFill>
                </a:rPr>
                <a:t> causes second outage while recovering from first</a:t>
              </a:r>
            </a:p>
            <a:p>
              <a:pPr defTabSz="914059"/>
              <a:r>
                <a:rPr lang="en-US" sz="1100" dirty="0">
                  <a:solidFill>
                    <a:srgbClr val="000000"/>
                  </a:solidFill>
                </a:rPr>
                <a:t>By Jon </a:t>
              </a:r>
              <a:r>
                <a:rPr lang="en-US" sz="1100" dirty="0" err="1">
                  <a:solidFill>
                    <a:srgbClr val="000000"/>
                  </a:solidFill>
                </a:rPr>
                <a:t>Brodkin</a:t>
              </a:r>
              <a:r>
                <a:rPr lang="en-US" sz="1100" dirty="0">
                  <a:solidFill>
                    <a:srgbClr val="000000"/>
                  </a:solidFill>
                </a:rPr>
                <a:t>, May 2, 2011</a:t>
              </a:r>
              <a:endParaRPr lang="en-US" sz="1500" dirty="0">
                <a:solidFill>
                  <a:srgbClr val="000000"/>
                </a:solidFill>
              </a:endParaRPr>
            </a:p>
            <a:p>
              <a:pPr defTabSz="914059"/>
              <a:endParaRPr lang="en-US" sz="1500" dirty="0">
                <a:solidFill>
                  <a:srgbClr val="000000"/>
                </a:solidFill>
              </a:endParaRPr>
            </a:p>
            <a:p>
              <a:pPr defTabSz="914059"/>
              <a:r>
                <a:rPr lang="en-US" sz="1500" dirty="0">
                  <a:solidFill>
                    <a:srgbClr val="FFFFFF">
                      <a:lumMod val="50000"/>
                    </a:srgbClr>
                  </a:solidFill>
                </a:rPr>
                <a:t>Network World </a:t>
              </a:r>
              <a:r>
                <a:rPr lang="en-US" sz="1500" dirty="0">
                  <a:solidFill>
                    <a:srgbClr val="000000"/>
                  </a:solidFill>
                </a:rPr>
                <a:t>– </a:t>
              </a:r>
              <a:r>
                <a:rPr lang="en-US" sz="1500" dirty="0" err="1">
                  <a:solidFill>
                    <a:srgbClr val="000000"/>
                  </a:solidFill>
                </a:rPr>
                <a:t>WMware’s</a:t>
              </a:r>
              <a:r>
                <a:rPr lang="en-US" sz="1500" dirty="0">
                  <a:solidFill>
                    <a:srgbClr val="000000"/>
                  </a:solidFill>
                </a:rPr>
                <a:t> attempt to recover from an outage in its brand-new cloud computing service inadvertently caused a second outage the next day, the company said..</a:t>
              </a:r>
            </a:p>
            <a:p>
              <a:pPr defTabSz="914059"/>
              <a:endParaRPr lang="en-US" sz="1500" dirty="0">
                <a:solidFill>
                  <a:srgbClr val="000000"/>
                </a:solidFill>
              </a:endParaRPr>
            </a:p>
          </p:txBody>
        </p:sp>
        <p:pic>
          <p:nvPicPr>
            <p:cNvPr id="70" name="Picture 3" descr="C:\Users\evahui.REDMOND\Pictures\computerworld.PNG">
              <a:hlinkClick r:id="rId6"/>
            </p:cNvPr>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bwMode="auto">
            <a:xfrm rot="577966">
              <a:off x="-3661553" y="2975411"/>
              <a:ext cx="1636345" cy="3077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6328027" y="63865"/>
            <a:ext cx="4185900" cy="5632219"/>
            <a:chOff x="10297116" y="-2306754"/>
            <a:chExt cx="3140243" cy="4224164"/>
          </a:xfrm>
        </p:grpSpPr>
        <p:pic>
          <p:nvPicPr>
            <p:cNvPr id="64"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rot="21234151">
              <a:off x="10350215" y="-2306754"/>
              <a:ext cx="3087144" cy="4224164"/>
            </a:xfrm>
            <a:prstGeom prst="rect">
              <a:avLst/>
            </a:prstGeom>
            <a:noFill/>
          </p:spPr>
        </p:pic>
        <p:sp>
          <p:nvSpPr>
            <p:cNvPr id="3" name="Rectangle 2"/>
            <p:cNvSpPr/>
            <p:nvPr/>
          </p:nvSpPr>
          <p:spPr>
            <a:xfrm rot="21170268">
              <a:off x="10428357" y="-1388100"/>
              <a:ext cx="2930860" cy="2712281"/>
            </a:xfrm>
            <a:prstGeom prst="rect">
              <a:avLst/>
            </a:prstGeom>
          </p:spPr>
          <p:txBody>
            <a:bodyPr wrap="square">
              <a:spAutoFit/>
            </a:bodyPr>
            <a:lstStyle/>
            <a:p>
              <a:pPr defTabSz="914211"/>
              <a:r>
                <a:rPr lang="en-US" b="1" dirty="0">
                  <a:solidFill>
                    <a:srgbClr val="363535"/>
                  </a:solidFill>
                </a:rPr>
                <a:t>Microsoft and Google Suffer Outages: Can You Trust the Cloud?</a:t>
              </a:r>
            </a:p>
            <a:p>
              <a:pPr defTabSz="914211"/>
              <a:r>
                <a:rPr lang="en-US" sz="1100" dirty="0">
                  <a:solidFill>
                    <a:srgbClr val="363535"/>
                  </a:solidFill>
                </a:rPr>
                <a:t>By Tony Bradley, </a:t>
              </a:r>
              <a:r>
                <a:rPr lang="en-US" sz="1100" dirty="0" err="1">
                  <a:solidFill>
                    <a:srgbClr val="363535"/>
                  </a:solidFill>
                </a:rPr>
                <a:t>PCWorld</a:t>
              </a:r>
              <a:r>
                <a:rPr lang="en-US" sz="1100" dirty="0">
                  <a:solidFill>
                    <a:srgbClr val="363535"/>
                  </a:solidFill>
                </a:rPr>
                <a:t> Sep 11, 2011 </a:t>
              </a:r>
            </a:p>
            <a:p>
              <a:pPr defTabSz="914211"/>
              <a:endParaRPr lang="en-US" sz="1100" dirty="0">
                <a:solidFill>
                  <a:srgbClr val="363535"/>
                </a:solidFill>
              </a:endParaRPr>
            </a:p>
            <a:p>
              <a:pPr defTabSz="914211"/>
              <a:r>
                <a:rPr lang="en-US" sz="1500" dirty="0">
                  <a:solidFill>
                    <a:srgbClr val="363535"/>
                  </a:solidFill>
                </a:rPr>
                <a:t>The cloud is falling! The cloud is falling! No, seriously. It keeps falling. If it's not Google Docs or Gmail, it's Microsoft's Office 365, Hotmail, and SkyDrive.</a:t>
              </a:r>
            </a:p>
            <a:p>
              <a:pPr defTabSz="914211"/>
              <a:endParaRPr lang="en-US" sz="1500" dirty="0">
                <a:solidFill>
                  <a:srgbClr val="363535"/>
                </a:solidFill>
              </a:endParaRPr>
            </a:p>
            <a:p>
              <a:pPr defTabSz="914211"/>
              <a:r>
                <a:rPr lang="en-US" sz="1500" dirty="0">
                  <a:solidFill>
                    <a:srgbClr val="363535"/>
                  </a:solidFill>
                </a:rPr>
                <a:t>The issues encountered over the past week or so--and the sporadic-but-too-frequent-to-ignore outages before that--raise serious questions about just how dependable cloud-based services really are.</a:t>
              </a:r>
            </a:p>
          </p:txBody>
        </p:sp>
        <p:pic>
          <p:nvPicPr>
            <p:cNvPr id="74"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426" t="2438" r="75012" b="80741"/>
            <a:stretch/>
          </p:blipFill>
          <p:spPr bwMode="auto">
            <a:xfrm rot="21211131">
              <a:off x="10297116" y="-1651310"/>
              <a:ext cx="2365422" cy="28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8498620" y="1583570"/>
            <a:ext cx="3573212" cy="5092947"/>
            <a:chOff x="-3913615" y="-1296528"/>
            <a:chExt cx="2680607" cy="3819709"/>
          </a:xfrm>
        </p:grpSpPr>
        <p:pic>
          <p:nvPicPr>
            <p:cNvPr id="71"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rot="21239690">
              <a:off x="-3913615" y="-1296528"/>
              <a:ext cx="2680607" cy="3443732"/>
            </a:xfrm>
            <a:prstGeom prst="rect">
              <a:avLst/>
            </a:prstGeom>
            <a:noFill/>
          </p:spPr>
        </p:pic>
        <p:sp>
          <p:nvSpPr>
            <p:cNvPr id="72" name="Rectangle 71"/>
            <p:cNvSpPr/>
            <p:nvPr/>
          </p:nvSpPr>
          <p:spPr>
            <a:xfrm rot="21239690">
              <a:off x="-3786005" y="-627677"/>
              <a:ext cx="2536647" cy="3150858"/>
            </a:xfrm>
            <a:prstGeom prst="rect">
              <a:avLst/>
            </a:prstGeom>
          </p:spPr>
          <p:txBody>
            <a:bodyPr wrap="square" lIns="91432" tIns="45717" rIns="91432" bIns="45717">
              <a:spAutoFit/>
            </a:bodyPr>
            <a:lstStyle/>
            <a:p>
              <a:pPr defTabSz="914059"/>
              <a:r>
                <a:rPr lang="en-US" b="1" dirty="0">
                  <a:solidFill>
                    <a:srgbClr val="000000"/>
                  </a:solidFill>
                </a:rPr>
                <a:t>Microsoft's Office 365 Hit By Outages: Reports</a:t>
              </a:r>
            </a:p>
            <a:p>
              <a:pPr defTabSz="914059"/>
              <a:endParaRPr lang="en-US" b="1" dirty="0">
                <a:solidFill>
                  <a:srgbClr val="000000"/>
                </a:solidFill>
              </a:endParaRPr>
            </a:p>
            <a:p>
              <a:pPr defTabSz="914059"/>
              <a:r>
                <a:rPr lang="en-US" sz="1500" b="1" dirty="0">
                  <a:solidFill>
                    <a:srgbClr val="000000"/>
                  </a:solidFill>
                </a:rPr>
                <a:t>Microsoft’s Office 365 is reportedly hit by outages of undetermined size. </a:t>
              </a:r>
            </a:p>
            <a:p>
              <a:pPr defTabSz="914059"/>
              <a:r>
                <a:rPr lang="en-US" sz="1500" dirty="0">
                  <a:solidFill>
                    <a:srgbClr val="000000"/>
                  </a:solidFill>
                </a:rPr>
                <a:t>Microsoft hopes Office 365 will help sell customers on its "all-in" cloud strategy.</a:t>
              </a:r>
            </a:p>
            <a:p>
              <a:pPr defTabSz="914059"/>
              <a:r>
                <a:rPr lang="en-US" sz="1500" dirty="0">
                  <a:solidFill>
                    <a:srgbClr val="000000"/>
                  </a:solidFill>
                </a:rPr>
                <a:t>Microsoft’s Office 365 seems to be experiencing some outages.</a:t>
              </a:r>
            </a:p>
            <a:p>
              <a:pPr defTabSz="914059"/>
              <a:endParaRPr lang="en-US" sz="1500" dirty="0">
                <a:solidFill>
                  <a:srgbClr val="000000"/>
                </a:solidFill>
              </a:endParaRPr>
            </a:p>
            <a:p>
              <a:pPr defTabSz="914059"/>
              <a:r>
                <a:rPr lang="en-US" sz="1500" dirty="0">
                  <a:solidFill>
                    <a:srgbClr val="000000"/>
                  </a:solidFill>
                </a:rPr>
                <a:t>“We apologize for the inconvenience that the [Office 365] outage has caused today. We’re [sic] are working on resolving the issue,” read an Aug. 17 tweet</a:t>
              </a:r>
              <a:endParaRPr lang="en-US" b="1" dirty="0">
                <a:solidFill>
                  <a:srgbClr val="000000"/>
                </a:solidFill>
              </a:endParaRPr>
            </a:p>
          </p:txBody>
        </p:sp>
        <p:pic>
          <p:nvPicPr>
            <p:cNvPr id="75" name="Picture 4" descr="C:\Users\evahui.REDMOND\Pictures\eweek-logo.gif"/>
            <p:cNvPicPr>
              <a:picLocks noChangeAspect="1" noChangeArrowheads="1"/>
            </p:cNvPicPr>
            <p:nvPr/>
          </p:nvPicPr>
          <p:blipFill>
            <a:blip r:embed="rId10" cstate="screen">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a:ext>
              </a:extLst>
            </a:blip>
            <a:srcRect/>
            <a:stretch>
              <a:fillRect/>
            </a:stretch>
          </p:blipFill>
          <p:spPr bwMode="auto">
            <a:xfrm rot="21261215">
              <a:off x="-3873644" y="-841818"/>
              <a:ext cx="1298263" cy="2687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2500553" y="3857725"/>
            <a:ext cx="3166161" cy="4301451"/>
            <a:chOff x="6174050" y="3352453"/>
            <a:chExt cx="3166161" cy="4301451"/>
          </a:xfrm>
        </p:grpSpPr>
        <p:pic>
          <p:nvPicPr>
            <p:cNvPr id="43"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rot="469423">
              <a:off x="6174050" y="3352453"/>
              <a:ext cx="3166161" cy="4301451"/>
            </a:xfrm>
            <a:prstGeom prst="rect">
              <a:avLst/>
            </a:prstGeom>
            <a:noFill/>
          </p:spPr>
        </p:pic>
        <p:sp>
          <p:nvSpPr>
            <p:cNvPr id="44" name="Rectangle 43"/>
            <p:cNvSpPr/>
            <p:nvPr/>
          </p:nvSpPr>
          <p:spPr>
            <a:xfrm rot="469423">
              <a:off x="6218228" y="3980035"/>
              <a:ext cx="3019835" cy="3554813"/>
            </a:xfrm>
            <a:prstGeom prst="rect">
              <a:avLst/>
            </a:prstGeom>
          </p:spPr>
          <p:txBody>
            <a:bodyPr wrap="square" lIns="91432" tIns="45717" rIns="91432" bIns="45717">
              <a:spAutoFit/>
            </a:bodyPr>
            <a:lstStyle/>
            <a:p>
              <a:pPr defTabSz="914059"/>
              <a:r>
                <a:rPr lang="en-US" b="1" dirty="0" err="1">
                  <a:solidFill>
                    <a:srgbClr val="000000"/>
                  </a:solidFill>
                </a:rPr>
                <a:t>Nasdaq</a:t>
              </a:r>
              <a:r>
                <a:rPr lang="en-US" b="1" dirty="0">
                  <a:solidFill>
                    <a:srgbClr val="000000"/>
                  </a:solidFill>
                </a:rPr>
                <a:t> Confirms Breach in Network</a:t>
              </a:r>
            </a:p>
            <a:p>
              <a:pPr defTabSz="914059"/>
              <a:r>
                <a:rPr lang="en-US" sz="1100" b="1" dirty="0">
                  <a:solidFill>
                    <a:srgbClr val="000000"/>
                  </a:solidFill>
                </a:rPr>
                <a:t>BY DEVLIN BARRETT, JENNY STRASBURG AND JACOB BUNGE </a:t>
              </a:r>
            </a:p>
            <a:p>
              <a:pPr defTabSz="914059"/>
              <a:r>
                <a:rPr lang="en-US" sz="1100" dirty="0">
                  <a:solidFill>
                    <a:srgbClr val="000000"/>
                  </a:solidFill>
                </a:rPr>
                <a:t>FEBRUARY 7, 2011</a:t>
              </a:r>
            </a:p>
            <a:p>
              <a:pPr defTabSz="914059"/>
              <a:endParaRPr lang="en-US" b="1" dirty="0">
                <a:solidFill>
                  <a:srgbClr val="000000"/>
                </a:solidFill>
              </a:endParaRPr>
            </a:p>
            <a:p>
              <a:pPr defTabSz="914059"/>
              <a:r>
                <a:rPr lang="en-US" sz="1500" dirty="0">
                  <a:solidFill>
                    <a:srgbClr val="000000"/>
                  </a:solidFill>
                </a:rPr>
                <a:t>The company that owns the </a:t>
              </a:r>
              <a:r>
                <a:rPr lang="en-US" sz="1500" b="1" dirty="0" err="1">
                  <a:solidFill>
                    <a:srgbClr val="000000"/>
                  </a:solidFill>
                </a:rPr>
                <a:t>Nasdaq</a:t>
              </a:r>
              <a:r>
                <a:rPr lang="en-US" sz="1500" b="1" dirty="0">
                  <a:solidFill>
                    <a:srgbClr val="000000"/>
                  </a:solidFill>
                </a:rPr>
                <a:t> Stock Market </a:t>
              </a:r>
              <a:r>
                <a:rPr lang="en-US" sz="1500" dirty="0">
                  <a:solidFill>
                    <a:srgbClr val="000000"/>
                  </a:solidFill>
                </a:rPr>
                <a:t>confirmed over the weekend that its computer network had been broken into, specifically a service that lets leaders of companies, including board members, securely share confidential documents.</a:t>
              </a:r>
            </a:p>
          </p:txBody>
        </p:sp>
        <p:pic>
          <p:nvPicPr>
            <p:cNvPr id="45" name="Picture 5"/>
            <p:cNvPicPr>
              <a:picLocks noChangeAspect="1" noChangeArrowheads="1"/>
            </p:cNvPicPr>
            <p:nvPr/>
          </p:nvPicPr>
          <p:blipFill>
            <a:blip r:embed="rId12">
              <a:extLst>
                <a:ext uri="{BEBA8EAE-BF5A-486C-A8C5-ECC9F3942E4B}">
                  <a14:imgProps xmlns:a14="http://schemas.microsoft.com/office/drawing/2010/main">
                    <a14:imgLayer r:embed="rId13">
                      <a14:imgEffect>
                        <a14:saturation sat="66000"/>
                      </a14:imgEffect>
                    </a14:imgLayer>
                  </a14:imgProps>
                </a:ext>
                <a:ext uri="{28A0092B-C50C-407E-A947-70E740481C1C}">
                  <a14:useLocalDpi xmlns:a14="http://schemas.microsoft.com/office/drawing/2010/main"/>
                </a:ext>
              </a:extLst>
            </a:blip>
            <a:srcRect/>
            <a:stretch>
              <a:fillRect/>
            </a:stretch>
          </p:blipFill>
          <p:spPr bwMode="auto">
            <a:xfrm rot="469423">
              <a:off x="6605001" y="3788027"/>
              <a:ext cx="2009775"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4" name="Group 53"/>
          <p:cNvGrpSpPr/>
          <p:nvPr/>
        </p:nvGrpSpPr>
        <p:grpSpPr>
          <a:xfrm rot="285885">
            <a:off x="4015209" y="827053"/>
            <a:ext cx="5815352" cy="6498579"/>
            <a:chOff x="9159994" y="3244277"/>
            <a:chExt cx="3084445" cy="4701896"/>
          </a:xfrm>
        </p:grpSpPr>
        <p:pic>
          <p:nvPicPr>
            <p:cNvPr id="55"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rot="21332714">
              <a:off x="9159994" y="3244277"/>
              <a:ext cx="3084445" cy="4701896"/>
            </a:xfrm>
            <a:prstGeom prst="rect">
              <a:avLst/>
            </a:prstGeom>
            <a:noFill/>
          </p:spPr>
        </p:pic>
        <p:sp>
          <p:nvSpPr>
            <p:cNvPr id="56" name="Rectangle 55"/>
            <p:cNvSpPr/>
            <p:nvPr/>
          </p:nvSpPr>
          <p:spPr>
            <a:xfrm rot="21332714">
              <a:off x="9351978" y="5813932"/>
              <a:ext cx="2783282" cy="2070962"/>
            </a:xfrm>
            <a:prstGeom prst="rect">
              <a:avLst/>
            </a:prstGeom>
          </p:spPr>
          <p:txBody>
            <a:bodyPr wrap="square" lIns="91432" tIns="45717" rIns="91432" bIns="45717">
              <a:spAutoFit/>
            </a:bodyPr>
            <a:lstStyle/>
            <a:p>
              <a:pPr defTabSz="914059"/>
              <a:r>
                <a:rPr lang="en-US" b="1" dirty="0">
                  <a:solidFill>
                    <a:srgbClr val="000000"/>
                  </a:solidFill>
                </a:rPr>
                <a:t>Hack attack spills web security firm's confidential data </a:t>
              </a:r>
            </a:p>
            <a:p>
              <a:pPr defTabSz="914059"/>
              <a:r>
                <a:rPr lang="en-US" sz="1100" dirty="0">
                  <a:solidFill>
                    <a:srgbClr val="000000"/>
                  </a:solidFill>
                </a:rPr>
                <a:t>By Dan </a:t>
              </a:r>
              <a:r>
                <a:rPr lang="en-US" sz="1100" dirty="0" err="1">
                  <a:solidFill>
                    <a:srgbClr val="000000"/>
                  </a:solidFill>
                </a:rPr>
                <a:t>Goodin</a:t>
              </a:r>
              <a:r>
                <a:rPr lang="en-US" sz="1100" dirty="0">
                  <a:solidFill>
                    <a:srgbClr val="000000"/>
                  </a:solidFill>
                </a:rPr>
                <a:t> in San Francisco Posted in Security, 11th April 2011</a:t>
              </a:r>
            </a:p>
            <a:p>
              <a:pPr defTabSz="914059"/>
              <a:endParaRPr lang="en-US" sz="1100" dirty="0">
                <a:solidFill>
                  <a:srgbClr val="000000"/>
                </a:solidFill>
              </a:endParaRPr>
            </a:p>
            <a:p>
              <a:pPr defTabSz="914059"/>
              <a:r>
                <a:rPr lang="en-US" sz="1500" dirty="0">
                  <a:solidFill>
                    <a:srgbClr val="000000"/>
                  </a:solidFill>
                </a:rPr>
                <a:t>Try this for irony: The website of web application security provider </a:t>
              </a:r>
              <a:r>
                <a:rPr lang="en-US" sz="1500" b="1" dirty="0">
                  <a:solidFill>
                    <a:srgbClr val="000000"/>
                  </a:solidFill>
                </a:rPr>
                <a:t>Barracuda Networks </a:t>
              </a:r>
              <a:r>
                <a:rPr lang="en-US" sz="1500" dirty="0">
                  <a:solidFill>
                    <a:srgbClr val="000000"/>
                  </a:solidFill>
                </a:rPr>
                <a:t>has sustained an attack that appears to have exposed sensitive data concerning the company's partners and employee login credentials, according to an anonymous post. Barracuda representatives didn't respond to emails seeking confirmation of the post, which claims the data was exposed as the result of a SQL injection attack. </a:t>
              </a:r>
            </a:p>
          </p:txBody>
        </p:sp>
        <p:pic>
          <p:nvPicPr>
            <p:cNvPr id="57" name="Picture 2" descr="C:\Users\evahui.REDMOND\Pictures\000_logo_414x80.gif"/>
            <p:cNvPicPr>
              <a:picLocks noChangeAspect="1" noChangeArrowheads="1"/>
            </p:cNvPicPr>
            <p:nvPr/>
          </p:nvPicPr>
          <p:blipFill>
            <a:blip r:embed="rId14">
              <a:extLst>
                <a:ext uri="{BEBA8EAE-BF5A-486C-A8C5-ECC9F3942E4B}">
                  <a14:imgProps xmlns:a14="http://schemas.microsoft.com/office/drawing/2010/main">
                    <a14:imgLayer r:embed="rId15">
                      <a14:imgEffect>
                        <a14:saturation sat="33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21314115">
              <a:off x="9301959" y="3754598"/>
              <a:ext cx="2277371" cy="6670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2763297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062941" y="3429004"/>
            <a:ext cx="10726593" cy="1523495"/>
          </a:xfrm>
        </p:spPr>
        <p:txBody>
          <a:bodyPr/>
          <a:lstStyle/>
          <a:p>
            <a:r>
              <a:rPr lang="en-US" sz="3700" dirty="0"/>
              <a:t>SAFE CLOUD SERVICES</a:t>
            </a: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9947082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9838177" y="1901827"/>
            <a:ext cx="1737359" cy="2651760"/>
          </a:xfrm>
          <a:prstGeom prst="rect">
            <a:avLst/>
          </a:prstGeom>
          <a:solidFill>
            <a:srgbClr val="0071BC"/>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340717" rIns="0" bIns="365649"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36" name="Freeform 79"/>
          <p:cNvSpPr>
            <a:spLocks noEditPoints="1"/>
          </p:cNvSpPr>
          <p:nvPr/>
        </p:nvSpPr>
        <p:spPr bwMode="black">
          <a:xfrm>
            <a:off x="10332486" y="2315212"/>
            <a:ext cx="748733" cy="1012193"/>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109709" tIns="54853" rIns="109709" bIns="54853" numCol="1" anchor="t" anchorCtr="0" compatLnSpc="1">
            <a:prstTxWarp prst="textNoShape">
              <a:avLst/>
            </a:prstTxWarp>
          </a:bodyPr>
          <a:lstStyle/>
          <a:p>
            <a:pPr defTabSz="914211"/>
            <a:endParaRPr lang="en-US" sz="1600">
              <a:solidFill>
                <a:srgbClr val="FFFFFF"/>
              </a:solidFill>
            </a:endParaRPr>
          </a:p>
        </p:txBody>
      </p:sp>
      <p:sp>
        <p:nvSpPr>
          <p:cNvPr id="24" name="Rectangle 23"/>
          <p:cNvSpPr/>
          <p:nvPr/>
        </p:nvSpPr>
        <p:spPr>
          <a:xfrm>
            <a:off x="2412575" y="1901827"/>
            <a:ext cx="1737359" cy="2651760"/>
          </a:xfrm>
          <a:prstGeom prst="rect">
            <a:avLst/>
          </a:prstGeom>
          <a:solidFill>
            <a:srgbClr val="0071BC"/>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340717" rIns="0" bIns="365649"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37" name="Freeform 80"/>
          <p:cNvSpPr>
            <a:spLocks noEditPoints="1"/>
          </p:cNvSpPr>
          <p:nvPr/>
        </p:nvSpPr>
        <p:spPr bwMode="black">
          <a:xfrm>
            <a:off x="2877132" y="2311405"/>
            <a:ext cx="808237" cy="980561"/>
          </a:xfrm>
          <a:custGeom>
            <a:avLst/>
            <a:gdLst>
              <a:gd name="T0" fmla="*/ 952 w 1833"/>
              <a:gd name="T1" fmla="*/ 1301 h 2225"/>
              <a:gd name="T2" fmla="*/ 882 w 1833"/>
              <a:gd name="T3" fmla="*/ 1413 h 2225"/>
              <a:gd name="T4" fmla="*/ 677 w 1833"/>
              <a:gd name="T5" fmla="*/ 2162 h 2225"/>
              <a:gd name="T6" fmla="*/ 1156 w 1833"/>
              <a:gd name="T7" fmla="*/ 2162 h 2225"/>
              <a:gd name="T8" fmla="*/ 1071 w 1833"/>
              <a:gd name="T9" fmla="*/ 2089 h 2225"/>
              <a:gd name="T10" fmla="*/ 785 w 1833"/>
              <a:gd name="T11" fmla="*/ 2039 h 2225"/>
              <a:gd name="T12" fmla="*/ 1071 w 1833"/>
              <a:gd name="T13" fmla="*/ 2089 h 2225"/>
              <a:gd name="T14" fmla="*/ 760 w 1833"/>
              <a:gd name="T15" fmla="*/ 1949 h 2225"/>
              <a:gd name="T16" fmla="*/ 1096 w 1833"/>
              <a:gd name="T17" fmla="*/ 1949 h 2225"/>
              <a:gd name="T18" fmla="*/ 1026 w 1833"/>
              <a:gd name="T19" fmla="*/ 1801 h 2225"/>
              <a:gd name="T20" fmla="*/ 1061 w 1833"/>
              <a:gd name="T21" fmla="*/ 1836 h 2225"/>
              <a:gd name="T22" fmla="*/ 260 w 1833"/>
              <a:gd name="T23" fmla="*/ 1329 h 2225"/>
              <a:gd name="T24" fmla="*/ 748 w 1833"/>
              <a:gd name="T25" fmla="*/ 1136 h 2225"/>
              <a:gd name="T26" fmla="*/ 190 w 1833"/>
              <a:gd name="T27" fmla="*/ 1329 h 2225"/>
              <a:gd name="T28" fmla="*/ 0 w 1833"/>
              <a:gd name="T29" fmla="*/ 1476 h 2225"/>
              <a:gd name="T30" fmla="*/ 416 w 1833"/>
              <a:gd name="T31" fmla="*/ 2225 h 2225"/>
              <a:gd name="T32" fmla="*/ 416 w 1833"/>
              <a:gd name="T33" fmla="*/ 1413 h 2225"/>
              <a:gd name="T34" fmla="*/ 83 w 1833"/>
              <a:gd name="T35" fmla="*/ 2064 h 2225"/>
              <a:gd name="T36" fmla="*/ 419 w 1833"/>
              <a:gd name="T37" fmla="*/ 2064 h 2225"/>
              <a:gd name="T38" fmla="*/ 108 w 1833"/>
              <a:gd name="T39" fmla="*/ 1974 h 2225"/>
              <a:gd name="T40" fmla="*/ 394 w 1833"/>
              <a:gd name="T41" fmla="*/ 1924 h 2225"/>
              <a:gd name="T42" fmla="*/ 384 w 1833"/>
              <a:gd name="T43" fmla="*/ 1836 h 2225"/>
              <a:gd name="T44" fmla="*/ 419 w 1833"/>
              <a:gd name="T45" fmla="*/ 1801 h 2225"/>
              <a:gd name="T46" fmla="*/ 1643 w 1833"/>
              <a:gd name="T47" fmla="*/ 1413 h 2225"/>
              <a:gd name="T48" fmla="*/ 1082 w 1833"/>
              <a:gd name="T49" fmla="*/ 1101 h 2225"/>
              <a:gd name="T50" fmla="*/ 1415 w 1833"/>
              <a:gd name="T51" fmla="*/ 1171 h 2225"/>
              <a:gd name="T52" fmla="*/ 1417 w 1833"/>
              <a:gd name="T53" fmla="*/ 1413 h 2225"/>
              <a:gd name="T54" fmla="*/ 1417 w 1833"/>
              <a:gd name="T55" fmla="*/ 2225 h 2225"/>
              <a:gd name="T56" fmla="*/ 1833 w 1833"/>
              <a:gd name="T57" fmla="*/ 1476 h 2225"/>
              <a:gd name="T58" fmla="*/ 1462 w 1833"/>
              <a:gd name="T59" fmla="*/ 2089 h 2225"/>
              <a:gd name="T60" fmla="*/ 1748 w 1833"/>
              <a:gd name="T61" fmla="*/ 2039 h 2225"/>
              <a:gd name="T62" fmla="*/ 1748 w 1833"/>
              <a:gd name="T63" fmla="*/ 1974 h 2225"/>
              <a:gd name="T64" fmla="*/ 1462 w 1833"/>
              <a:gd name="T65" fmla="*/ 1924 h 2225"/>
              <a:gd name="T66" fmla="*/ 1748 w 1833"/>
              <a:gd name="T67" fmla="*/ 1974 h 2225"/>
              <a:gd name="T68" fmla="*/ 1738 w 1833"/>
              <a:gd name="T69" fmla="*/ 1766 h 2225"/>
              <a:gd name="T70" fmla="*/ 650 w 1833"/>
              <a:gd name="T71" fmla="*/ 592 h 2225"/>
              <a:gd name="T72" fmla="*/ 1296 w 1833"/>
              <a:gd name="T73" fmla="*/ 113 h 2225"/>
              <a:gd name="T74" fmla="*/ 537 w 1833"/>
              <a:gd name="T75" fmla="*/ 113 h 2225"/>
              <a:gd name="T76" fmla="*/ 603 w 1833"/>
              <a:gd name="T77" fmla="*/ 113 h 2225"/>
              <a:gd name="T78" fmla="*/ 1231 w 1833"/>
              <a:gd name="T79" fmla="*/ 113 h 2225"/>
              <a:gd name="T80" fmla="*/ 650 w 1833"/>
              <a:gd name="T81" fmla="*/ 526 h 2225"/>
              <a:gd name="T82" fmla="*/ 405 w 1833"/>
              <a:gd name="T83" fmla="*/ 902 h 2225"/>
              <a:gd name="T84" fmla="*/ 803 w 1833"/>
              <a:gd name="T85" fmla="*/ 1101 h 2225"/>
              <a:gd name="T86" fmla="*/ 882 w 1833"/>
              <a:gd name="T87" fmla="*/ 1250 h 2225"/>
              <a:gd name="T88" fmla="*/ 1031 w 1833"/>
              <a:gd name="T89" fmla="*/ 1171 h 2225"/>
              <a:gd name="T90" fmla="*/ 952 w 1833"/>
              <a:gd name="T91" fmla="*/ 1021 h 2225"/>
              <a:gd name="T92" fmla="*/ 1457 w 1833"/>
              <a:gd name="T93" fmla="*/ 874 h 2225"/>
              <a:gd name="T94" fmla="*/ 1303 w 1833"/>
              <a:gd name="T95" fmla="*/ 652 h 2225"/>
              <a:gd name="T96" fmla="*/ 530 w 1833"/>
              <a:gd name="T97" fmla="*/ 652 h 2225"/>
              <a:gd name="T98" fmla="*/ 377 w 1833"/>
              <a:gd name="T99" fmla="*/ 874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33" h="2225">
                <a:moveTo>
                  <a:pt x="1093" y="1413"/>
                </a:moveTo>
                <a:cubicBezTo>
                  <a:pt x="952" y="1413"/>
                  <a:pt x="952" y="1413"/>
                  <a:pt x="952" y="1413"/>
                </a:cubicBezTo>
                <a:cubicBezTo>
                  <a:pt x="952" y="1301"/>
                  <a:pt x="952" y="1301"/>
                  <a:pt x="952" y="1301"/>
                </a:cubicBezTo>
                <a:cubicBezTo>
                  <a:pt x="940" y="1304"/>
                  <a:pt x="929" y="1305"/>
                  <a:pt x="917" y="1305"/>
                </a:cubicBezTo>
                <a:cubicBezTo>
                  <a:pt x="905" y="1305"/>
                  <a:pt x="893" y="1304"/>
                  <a:pt x="882" y="1301"/>
                </a:cubicBezTo>
                <a:cubicBezTo>
                  <a:pt x="882" y="1413"/>
                  <a:pt x="882" y="1413"/>
                  <a:pt x="882" y="1413"/>
                </a:cubicBezTo>
                <a:cubicBezTo>
                  <a:pt x="740" y="1413"/>
                  <a:pt x="740" y="1413"/>
                  <a:pt x="740" y="1413"/>
                </a:cubicBezTo>
                <a:cubicBezTo>
                  <a:pt x="705" y="1413"/>
                  <a:pt x="677" y="1441"/>
                  <a:pt x="677" y="1476"/>
                </a:cubicBezTo>
                <a:cubicBezTo>
                  <a:pt x="677" y="2162"/>
                  <a:pt x="677" y="2162"/>
                  <a:pt x="677" y="2162"/>
                </a:cubicBezTo>
                <a:cubicBezTo>
                  <a:pt x="677" y="2197"/>
                  <a:pt x="705" y="2225"/>
                  <a:pt x="740" y="2225"/>
                </a:cubicBezTo>
                <a:cubicBezTo>
                  <a:pt x="1093" y="2225"/>
                  <a:pt x="1093" y="2225"/>
                  <a:pt x="1093" y="2225"/>
                </a:cubicBezTo>
                <a:cubicBezTo>
                  <a:pt x="1128" y="2225"/>
                  <a:pt x="1156" y="2197"/>
                  <a:pt x="1156" y="2162"/>
                </a:cubicBezTo>
                <a:cubicBezTo>
                  <a:pt x="1156" y="1476"/>
                  <a:pt x="1156" y="1476"/>
                  <a:pt x="1156" y="1476"/>
                </a:cubicBezTo>
                <a:cubicBezTo>
                  <a:pt x="1156" y="1441"/>
                  <a:pt x="1128" y="1413"/>
                  <a:pt x="1093" y="1413"/>
                </a:cubicBezTo>
                <a:close/>
                <a:moveTo>
                  <a:pt x="1071" y="2089"/>
                </a:moveTo>
                <a:cubicBezTo>
                  <a:pt x="785" y="2089"/>
                  <a:pt x="785" y="2089"/>
                  <a:pt x="785" y="2089"/>
                </a:cubicBezTo>
                <a:cubicBezTo>
                  <a:pt x="771" y="2089"/>
                  <a:pt x="760" y="2078"/>
                  <a:pt x="760" y="2064"/>
                </a:cubicBezTo>
                <a:cubicBezTo>
                  <a:pt x="760" y="2050"/>
                  <a:pt x="771" y="2039"/>
                  <a:pt x="785" y="2039"/>
                </a:cubicBezTo>
                <a:cubicBezTo>
                  <a:pt x="1071" y="2039"/>
                  <a:pt x="1071" y="2039"/>
                  <a:pt x="1071" y="2039"/>
                </a:cubicBezTo>
                <a:cubicBezTo>
                  <a:pt x="1085" y="2039"/>
                  <a:pt x="1096" y="2050"/>
                  <a:pt x="1096" y="2064"/>
                </a:cubicBezTo>
                <a:cubicBezTo>
                  <a:pt x="1096" y="2078"/>
                  <a:pt x="1085" y="2089"/>
                  <a:pt x="1071" y="2089"/>
                </a:cubicBezTo>
                <a:close/>
                <a:moveTo>
                  <a:pt x="1071" y="1974"/>
                </a:moveTo>
                <a:cubicBezTo>
                  <a:pt x="785" y="1974"/>
                  <a:pt x="785" y="1974"/>
                  <a:pt x="785" y="1974"/>
                </a:cubicBezTo>
                <a:cubicBezTo>
                  <a:pt x="771" y="1974"/>
                  <a:pt x="760" y="1963"/>
                  <a:pt x="760" y="1949"/>
                </a:cubicBezTo>
                <a:cubicBezTo>
                  <a:pt x="760" y="1935"/>
                  <a:pt x="771" y="1924"/>
                  <a:pt x="785" y="1924"/>
                </a:cubicBezTo>
                <a:cubicBezTo>
                  <a:pt x="1071" y="1924"/>
                  <a:pt x="1071" y="1924"/>
                  <a:pt x="1071" y="1924"/>
                </a:cubicBezTo>
                <a:cubicBezTo>
                  <a:pt x="1085" y="1924"/>
                  <a:pt x="1096" y="1935"/>
                  <a:pt x="1096" y="1949"/>
                </a:cubicBezTo>
                <a:cubicBezTo>
                  <a:pt x="1096" y="1963"/>
                  <a:pt x="1085" y="1974"/>
                  <a:pt x="1071" y="1974"/>
                </a:cubicBezTo>
                <a:close/>
                <a:moveTo>
                  <a:pt x="1061" y="1836"/>
                </a:moveTo>
                <a:cubicBezTo>
                  <a:pt x="1042" y="1836"/>
                  <a:pt x="1026" y="1820"/>
                  <a:pt x="1026" y="1801"/>
                </a:cubicBezTo>
                <a:cubicBezTo>
                  <a:pt x="1026" y="1782"/>
                  <a:pt x="1042" y="1766"/>
                  <a:pt x="1061" y="1766"/>
                </a:cubicBezTo>
                <a:cubicBezTo>
                  <a:pt x="1081" y="1766"/>
                  <a:pt x="1096" y="1782"/>
                  <a:pt x="1096" y="1801"/>
                </a:cubicBezTo>
                <a:cubicBezTo>
                  <a:pt x="1096" y="1820"/>
                  <a:pt x="1081" y="1836"/>
                  <a:pt x="1061" y="1836"/>
                </a:cubicBezTo>
                <a:close/>
                <a:moveTo>
                  <a:pt x="416" y="1413"/>
                </a:moveTo>
                <a:cubicBezTo>
                  <a:pt x="260" y="1413"/>
                  <a:pt x="260" y="1413"/>
                  <a:pt x="260" y="1413"/>
                </a:cubicBezTo>
                <a:cubicBezTo>
                  <a:pt x="260" y="1329"/>
                  <a:pt x="260" y="1329"/>
                  <a:pt x="260" y="1329"/>
                </a:cubicBezTo>
                <a:cubicBezTo>
                  <a:pt x="260" y="1242"/>
                  <a:pt x="331" y="1171"/>
                  <a:pt x="418" y="1171"/>
                </a:cubicBezTo>
                <a:cubicBezTo>
                  <a:pt x="751" y="1171"/>
                  <a:pt x="751" y="1171"/>
                  <a:pt x="751" y="1171"/>
                </a:cubicBezTo>
                <a:cubicBezTo>
                  <a:pt x="749" y="1159"/>
                  <a:pt x="748" y="1148"/>
                  <a:pt x="748" y="1136"/>
                </a:cubicBezTo>
                <a:cubicBezTo>
                  <a:pt x="748" y="1124"/>
                  <a:pt x="749" y="1112"/>
                  <a:pt x="751" y="1101"/>
                </a:cubicBezTo>
                <a:cubicBezTo>
                  <a:pt x="418" y="1101"/>
                  <a:pt x="418" y="1101"/>
                  <a:pt x="418" y="1101"/>
                </a:cubicBezTo>
                <a:cubicBezTo>
                  <a:pt x="293" y="1101"/>
                  <a:pt x="190" y="1203"/>
                  <a:pt x="190" y="1329"/>
                </a:cubicBezTo>
                <a:cubicBezTo>
                  <a:pt x="190" y="1413"/>
                  <a:pt x="190" y="1413"/>
                  <a:pt x="190" y="1413"/>
                </a:cubicBezTo>
                <a:cubicBezTo>
                  <a:pt x="63" y="1413"/>
                  <a:pt x="63" y="1413"/>
                  <a:pt x="63" y="1413"/>
                </a:cubicBezTo>
                <a:cubicBezTo>
                  <a:pt x="28" y="1413"/>
                  <a:pt x="0" y="1441"/>
                  <a:pt x="0" y="1476"/>
                </a:cubicBezTo>
                <a:cubicBezTo>
                  <a:pt x="0" y="2162"/>
                  <a:pt x="0" y="2162"/>
                  <a:pt x="0" y="2162"/>
                </a:cubicBezTo>
                <a:cubicBezTo>
                  <a:pt x="0" y="2197"/>
                  <a:pt x="28" y="2225"/>
                  <a:pt x="63" y="2225"/>
                </a:cubicBezTo>
                <a:cubicBezTo>
                  <a:pt x="416" y="2225"/>
                  <a:pt x="416" y="2225"/>
                  <a:pt x="416" y="2225"/>
                </a:cubicBezTo>
                <a:cubicBezTo>
                  <a:pt x="451" y="2225"/>
                  <a:pt x="480" y="2197"/>
                  <a:pt x="480" y="2162"/>
                </a:cubicBezTo>
                <a:cubicBezTo>
                  <a:pt x="480" y="1476"/>
                  <a:pt x="480" y="1476"/>
                  <a:pt x="480" y="1476"/>
                </a:cubicBezTo>
                <a:cubicBezTo>
                  <a:pt x="480" y="1441"/>
                  <a:pt x="451" y="1413"/>
                  <a:pt x="416" y="1413"/>
                </a:cubicBezTo>
                <a:close/>
                <a:moveTo>
                  <a:pt x="394" y="2089"/>
                </a:moveTo>
                <a:cubicBezTo>
                  <a:pt x="108" y="2089"/>
                  <a:pt x="108" y="2089"/>
                  <a:pt x="108" y="2089"/>
                </a:cubicBezTo>
                <a:cubicBezTo>
                  <a:pt x="94" y="2089"/>
                  <a:pt x="83" y="2078"/>
                  <a:pt x="83" y="2064"/>
                </a:cubicBezTo>
                <a:cubicBezTo>
                  <a:pt x="83" y="2050"/>
                  <a:pt x="94" y="2039"/>
                  <a:pt x="108" y="2039"/>
                </a:cubicBezTo>
                <a:cubicBezTo>
                  <a:pt x="394" y="2039"/>
                  <a:pt x="394" y="2039"/>
                  <a:pt x="394" y="2039"/>
                </a:cubicBezTo>
                <a:cubicBezTo>
                  <a:pt x="408" y="2039"/>
                  <a:pt x="419" y="2050"/>
                  <a:pt x="419" y="2064"/>
                </a:cubicBezTo>
                <a:cubicBezTo>
                  <a:pt x="419" y="2078"/>
                  <a:pt x="408" y="2089"/>
                  <a:pt x="394" y="2089"/>
                </a:cubicBezTo>
                <a:close/>
                <a:moveTo>
                  <a:pt x="394" y="1974"/>
                </a:moveTo>
                <a:cubicBezTo>
                  <a:pt x="108" y="1974"/>
                  <a:pt x="108" y="1974"/>
                  <a:pt x="108" y="1974"/>
                </a:cubicBezTo>
                <a:cubicBezTo>
                  <a:pt x="94" y="1974"/>
                  <a:pt x="83" y="1963"/>
                  <a:pt x="83" y="1949"/>
                </a:cubicBezTo>
                <a:cubicBezTo>
                  <a:pt x="83" y="1935"/>
                  <a:pt x="94" y="1924"/>
                  <a:pt x="108" y="1924"/>
                </a:cubicBezTo>
                <a:cubicBezTo>
                  <a:pt x="394" y="1924"/>
                  <a:pt x="394" y="1924"/>
                  <a:pt x="394" y="1924"/>
                </a:cubicBezTo>
                <a:cubicBezTo>
                  <a:pt x="408" y="1924"/>
                  <a:pt x="419" y="1935"/>
                  <a:pt x="419" y="1949"/>
                </a:cubicBezTo>
                <a:cubicBezTo>
                  <a:pt x="419" y="1963"/>
                  <a:pt x="408" y="1974"/>
                  <a:pt x="394" y="1974"/>
                </a:cubicBezTo>
                <a:close/>
                <a:moveTo>
                  <a:pt x="384" y="1836"/>
                </a:moveTo>
                <a:cubicBezTo>
                  <a:pt x="365" y="1836"/>
                  <a:pt x="350" y="1820"/>
                  <a:pt x="350" y="1801"/>
                </a:cubicBezTo>
                <a:cubicBezTo>
                  <a:pt x="350" y="1782"/>
                  <a:pt x="365" y="1766"/>
                  <a:pt x="384" y="1766"/>
                </a:cubicBezTo>
                <a:cubicBezTo>
                  <a:pt x="404" y="1766"/>
                  <a:pt x="419" y="1782"/>
                  <a:pt x="419" y="1801"/>
                </a:cubicBezTo>
                <a:cubicBezTo>
                  <a:pt x="419" y="1820"/>
                  <a:pt x="404" y="1836"/>
                  <a:pt x="384" y="1836"/>
                </a:cubicBezTo>
                <a:close/>
                <a:moveTo>
                  <a:pt x="1770" y="1413"/>
                </a:moveTo>
                <a:cubicBezTo>
                  <a:pt x="1643" y="1413"/>
                  <a:pt x="1643" y="1413"/>
                  <a:pt x="1643" y="1413"/>
                </a:cubicBezTo>
                <a:cubicBezTo>
                  <a:pt x="1643" y="1329"/>
                  <a:pt x="1643" y="1329"/>
                  <a:pt x="1643" y="1329"/>
                </a:cubicBezTo>
                <a:cubicBezTo>
                  <a:pt x="1643" y="1203"/>
                  <a:pt x="1541" y="1101"/>
                  <a:pt x="1415" y="1101"/>
                </a:cubicBezTo>
                <a:cubicBezTo>
                  <a:pt x="1082" y="1101"/>
                  <a:pt x="1082" y="1101"/>
                  <a:pt x="1082" y="1101"/>
                </a:cubicBezTo>
                <a:cubicBezTo>
                  <a:pt x="1085" y="1112"/>
                  <a:pt x="1086" y="1124"/>
                  <a:pt x="1086" y="1136"/>
                </a:cubicBezTo>
                <a:cubicBezTo>
                  <a:pt x="1086" y="1148"/>
                  <a:pt x="1085" y="1159"/>
                  <a:pt x="1082" y="1171"/>
                </a:cubicBezTo>
                <a:cubicBezTo>
                  <a:pt x="1415" y="1171"/>
                  <a:pt x="1415" y="1171"/>
                  <a:pt x="1415" y="1171"/>
                </a:cubicBezTo>
                <a:cubicBezTo>
                  <a:pt x="1503" y="1171"/>
                  <a:pt x="1574" y="1242"/>
                  <a:pt x="1574" y="1329"/>
                </a:cubicBezTo>
                <a:cubicBezTo>
                  <a:pt x="1574" y="1413"/>
                  <a:pt x="1574" y="1413"/>
                  <a:pt x="1574" y="1413"/>
                </a:cubicBezTo>
                <a:cubicBezTo>
                  <a:pt x="1417" y="1413"/>
                  <a:pt x="1417" y="1413"/>
                  <a:pt x="1417" y="1413"/>
                </a:cubicBezTo>
                <a:cubicBezTo>
                  <a:pt x="1382" y="1413"/>
                  <a:pt x="1354" y="1441"/>
                  <a:pt x="1354" y="1476"/>
                </a:cubicBezTo>
                <a:cubicBezTo>
                  <a:pt x="1354" y="2162"/>
                  <a:pt x="1354" y="2162"/>
                  <a:pt x="1354" y="2162"/>
                </a:cubicBezTo>
                <a:cubicBezTo>
                  <a:pt x="1354" y="2197"/>
                  <a:pt x="1382" y="2225"/>
                  <a:pt x="1417" y="2225"/>
                </a:cubicBezTo>
                <a:cubicBezTo>
                  <a:pt x="1770" y="2225"/>
                  <a:pt x="1770" y="2225"/>
                  <a:pt x="1770" y="2225"/>
                </a:cubicBezTo>
                <a:cubicBezTo>
                  <a:pt x="1805" y="2225"/>
                  <a:pt x="1833" y="2197"/>
                  <a:pt x="1833" y="2162"/>
                </a:cubicBezTo>
                <a:cubicBezTo>
                  <a:pt x="1833" y="1476"/>
                  <a:pt x="1833" y="1476"/>
                  <a:pt x="1833" y="1476"/>
                </a:cubicBezTo>
                <a:cubicBezTo>
                  <a:pt x="1833" y="1441"/>
                  <a:pt x="1805" y="1413"/>
                  <a:pt x="1770" y="1413"/>
                </a:cubicBezTo>
                <a:close/>
                <a:moveTo>
                  <a:pt x="1748" y="2089"/>
                </a:moveTo>
                <a:cubicBezTo>
                  <a:pt x="1462" y="2089"/>
                  <a:pt x="1462" y="2089"/>
                  <a:pt x="1462" y="2089"/>
                </a:cubicBezTo>
                <a:cubicBezTo>
                  <a:pt x="1448" y="2089"/>
                  <a:pt x="1437" y="2078"/>
                  <a:pt x="1437" y="2064"/>
                </a:cubicBezTo>
                <a:cubicBezTo>
                  <a:pt x="1437" y="2050"/>
                  <a:pt x="1448" y="2039"/>
                  <a:pt x="1462" y="2039"/>
                </a:cubicBezTo>
                <a:cubicBezTo>
                  <a:pt x="1748" y="2039"/>
                  <a:pt x="1748" y="2039"/>
                  <a:pt x="1748" y="2039"/>
                </a:cubicBezTo>
                <a:cubicBezTo>
                  <a:pt x="1762" y="2039"/>
                  <a:pt x="1773" y="2050"/>
                  <a:pt x="1773" y="2064"/>
                </a:cubicBezTo>
                <a:cubicBezTo>
                  <a:pt x="1773" y="2078"/>
                  <a:pt x="1762" y="2089"/>
                  <a:pt x="1748" y="2089"/>
                </a:cubicBezTo>
                <a:close/>
                <a:moveTo>
                  <a:pt x="1748" y="1974"/>
                </a:moveTo>
                <a:cubicBezTo>
                  <a:pt x="1462" y="1974"/>
                  <a:pt x="1462" y="1974"/>
                  <a:pt x="1462" y="1974"/>
                </a:cubicBezTo>
                <a:cubicBezTo>
                  <a:pt x="1448" y="1974"/>
                  <a:pt x="1437" y="1963"/>
                  <a:pt x="1437" y="1949"/>
                </a:cubicBezTo>
                <a:cubicBezTo>
                  <a:pt x="1437" y="1935"/>
                  <a:pt x="1448" y="1924"/>
                  <a:pt x="1462" y="1924"/>
                </a:cubicBezTo>
                <a:cubicBezTo>
                  <a:pt x="1748" y="1924"/>
                  <a:pt x="1748" y="1924"/>
                  <a:pt x="1748" y="1924"/>
                </a:cubicBezTo>
                <a:cubicBezTo>
                  <a:pt x="1762" y="1924"/>
                  <a:pt x="1773" y="1935"/>
                  <a:pt x="1773" y="1949"/>
                </a:cubicBezTo>
                <a:cubicBezTo>
                  <a:pt x="1773" y="1963"/>
                  <a:pt x="1762" y="1974"/>
                  <a:pt x="1748" y="1974"/>
                </a:cubicBezTo>
                <a:close/>
                <a:moveTo>
                  <a:pt x="1738" y="1836"/>
                </a:moveTo>
                <a:cubicBezTo>
                  <a:pt x="1719" y="1836"/>
                  <a:pt x="1703" y="1820"/>
                  <a:pt x="1703" y="1801"/>
                </a:cubicBezTo>
                <a:cubicBezTo>
                  <a:pt x="1703" y="1782"/>
                  <a:pt x="1719" y="1766"/>
                  <a:pt x="1738" y="1766"/>
                </a:cubicBezTo>
                <a:cubicBezTo>
                  <a:pt x="1757" y="1766"/>
                  <a:pt x="1773" y="1782"/>
                  <a:pt x="1773" y="1801"/>
                </a:cubicBezTo>
                <a:cubicBezTo>
                  <a:pt x="1773" y="1820"/>
                  <a:pt x="1757" y="1836"/>
                  <a:pt x="1738" y="1836"/>
                </a:cubicBezTo>
                <a:close/>
                <a:moveTo>
                  <a:pt x="650" y="592"/>
                </a:moveTo>
                <a:cubicBezTo>
                  <a:pt x="1184" y="592"/>
                  <a:pt x="1184" y="592"/>
                  <a:pt x="1184" y="592"/>
                </a:cubicBezTo>
                <a:cubicBezTo>
                  <a:pt x="1246" y="592"/>
                  <a:pt x="1296" y="541"/>
                  <a:pt x="1296" y="479"/>
                </a:cubicBezTo>
                <a:cubicBezTo>
                  <a:pt x="1296" y="113"/>
                  <a:pt x="1296" y="113"/>
                  <a:pt x="1296" y="113"/>
                </a:cubicBezTo>
                <a:cubicBezTo>
                  <a:pt x="1296" y="51"/>
                  <a:pt x="1246" y="0"/>
                  <a:pt x="1184" y="0"/>
                </a:cubicBezTo>
                <a:cubicBezTo>
                  <a:pt x="650" y="0"/>
                  <a:pt x="650" y="0"/>
                  <a:pt x="650" y="0"/>
                </a:cubicBezTo>
                <a:cubicBezTo>
                  <a:pt x="588" y="0"/>
                  <a:pt x="537" y="51"/>
                  <a:pt x="537" y="113"/>
                </a:cubicBezTo>
                <a:cubicBezTo>
                  <a:pt x="537" y="479"/>
                  <a:pt x="537" y="479"/>
                  <a:pt x="537" y="479"/>
                </a:cubicBezTo>
                <a:cubicBezTo>
                  <a:pt x="537" y="541"/>
                  <a:pt x="588" y="592"/>
                  <a:pt x="650" y="592"/>
                </a:cubicBezTo>
                <a:close/>
                <a:moveTo>
                  <a:pt x="603" y="113"/>
                </a:moveTo>
                <a:cubicBezTo>
                  <a:pt x="603" y="87"/>
                  <a:pt x="624" y="66"/>
                  <a:pt x="650" y="66"/>
                </a:cubicBezTo>
                <a:cubicBezTo>
                  <a:pt x="1184" y="66"/>
                  <a:pt x="1184" y="66"/>
                  <a:pt x="1184" y="66"/>
                </a:cubicBezTo>
                <a:cubicBezTo>
                  <a:pt x="1210" y="66"/>
                  <a:pt x="1231" y="87"/>
                  <a:pt x="1231" y="113"/>
                </a:cubicBezTo>
                <a:cubicBezTo>
                  <a:pt x="1231" y="479"/>
                  <a:pt x="1231" y="479"/>
                  <a:pt x="1231" y="479"/>
                </a:cubicBezTo>
                <a:cubicBezTo>
                  <a:pt x="1231" y="505"/>
                  <a:pt x="1210" y="526"/>
                  <a:pt x="1184" y="526"/>
                </a:cubicBezTo>
                <a:cubicBezTo>
                  <a:pt x="650" y="526"/>
                  <a:pt x="650" y="526"/>
                  <a:pt x="650" y="526"/>
                </a:cubicBezTo>
                <a:cubicBezTo>
                  <a:pt x="624" y="526"/>
                  <a:pt x="603" y="505"/>
                  <a:pt x="603" y="479"/>
                </a:cubicBezTo>
                <a:lnTo>
                  <a:pt x="603" y="113"/>
                </a:lnTo>
                <a:close/>
                <a:moveTo>
                  <a:pt x="405" y="902"/>
                </a:moveTo>
                <a:cubicBezTo>
                  <a:pt x="882" y="902"/>
                  <a:pt x="882" y="902"/>
                  <a:pt x="882" y="902"/>
                </a:cubicBezTo>
                <a:cubicBezTo>
                  <a:pt x="882" y="1021"/>
                  <a:pt x="882" y="1021"/>
                  <a:pt x="882" y="1021"/>
                </a:cubicBezTo>
                <a:cubicBezTo>
                  <a:pt x="844" y="1033"/>
                  <a:pt x="814" y="1063"/>
                  <a:pt x="803" y="1101"/>
                </a:cubicBezTo>
                <a:cubicBezTo>
                  <a:pt x="799" y="1112"/>
                  <a:pt x="797" y="1124"/>
                  <a:pt x="797" y="1136"/>
                </a:cubicBezTo>
                <a:cubicBezTo>
                  <a:pt x="797" y="1148"/>
                  <a:pt x="799" y="1160"/>
                  <a:pt x="803" y="1171"/>
                </a:cubicBezTo>
                <a:cubicBezTo>
                  <a:pt x="814" y="1209"/>
                  <a:pt x="844" y="1238"/>
                  <a:pt x="882" y="1250"/>
                </a:cubicBezTo>
                <a:cubicBezTo>
                  <a:pt x="893" y="1253"/>
                  <a:pt x="905" y="1255"/>
                  <a:pt x="917" y="1255"/>
                </a:cubicBezTo>
                <a:cubicBezTo>
                  <a:pt x="929" y="1255"/>
                  <a:pt x="941" y="1253"/>
                  <a:pt x="952" y="1250"/>
                </a:cubicBezTo>
                <a:cubicBezTo>
                  <a:pt x="990" y="1238"/>
                  <a:pt x="1020" y="1209"/>
                  <a:pt x="1031" y="1171"/>
                </a:cubicBezTo>
                <a:cubicBezTo>
                  <a:pt x="1034" y="1160"/>
                  <a:pt x="1036" y="1148"/>
                  <a:pt x="1036" y="1136"/>
                </a:cubicBezTo>
                <a:cubicBezTo>
                  <a:pt x="1036" y="1124"/>
                  <a:pt x="1034" y="1112"/>
                  <a:pt x="1031" y="1101"/>
                </a:cubicBezTo>
                <a:cubicBezTo>
                  <a:pt x="1019" y="1063"/>
                  <a:pt x="990" y="1033"/>
                  <a:pt x="952" y="1021"/>
                </a:cubicBezTo>
                <a:cubicBezTo>
                  <a:pt x="952" y="902"/>
                  <a:pt x="952" y="902"/>
                  <a:pt x="952" y="902"/>
                </a:cubicBezTo>
                <a:cubicBezTo>
                  <a:pt x="1429" y="902"/>
                  <a:pt x="1429" y="902"/>
                  <a:pt x="1429" y="902"/>
                </a:cubicBezTo>
                <a:cubicBezTo>
                  <a:pt x="1444" y="902"/>
                  <a:pt x="1457" y="889"/>
                  <a:pt x="1457" y="874"/>
                </a:cubicBezTo>
                <a:cubicBezTo>
                  <a:pt x="1457" y="861"/>
                  <a:pt x="1457" y="861"/>
                  <a:pt x="1457" y="861"/>
                </a:cubicBezTo>
                <a:cubicBezTo>
                  <a:pt x="1457" y="845"/>
                  <a:pt x="1449" y="823"/>
                  <a:pt x="1439" y="811"/>
                </a:cubicBezTo>
                <a:cubicBezTo>
                  <a:pt x="1303" y="652"/>
                  <a:pt x="1303" y="652"/>
                  <a:pt x="1303" y="652"/>
                </a:cubicBezTo>
                <a:cubicBezTo>
                  <a:pt x="1293" y="640"/>
                  <a:pt x="1273" y="631"/>
                  <a:pt x="1257" y="631"/>
                </a:cubicBezTo>
                <a:cubicBezTo>
                  <a:pt x="577" y="631"/>
                  <a:pt x="577" y="631"/>
                  <a:pt x="577" y="631"/>
                </a:cubicBezTo>
                <a:cubicBezTo>
                  <a:pt x="561" y="631"/>
                  <a:pt x="540" y="640"/>
                  <a:pt x="530" y="652"/>
                </a:cubicBezTo>
                <a:cubicBezTo>
                  <a:pt x="395" y="811"/>
                  <a:pt x="395" y="811"/>
                  <a:pt x="395" y="811"/>
                </a:cubicBezTo>
                <a:cubicBezTo>
                  <a:pt x="385" y="823"/>
                  <a:pt x="377" y="845"/>
                  <a:pt x="377" y="861"/>
                </a:cubicBezTo>
                <a:cubicBezTo>
                  <a:pt x="377" y="874"/>
                  <a:pt x="377" y="874"/>
                  <a:pt x="377" y="874"/>
                </a:cubicBezTo>
                <a:cubicBezTo>
                  <a:pt x="377" y="889"/>
                  <a:pt x="389" y="902"/>
                  <a:pt x="405" y="902"/>
                </a:cubicBezTo>
                <a:close/>
              </a:path>
            </a:pathLst>
          </a:custGeom>
          <a:solidFill>
            <a:srgbClr val="FFFFFF"/>
          </a:solidFill>
          <a:ln>
            <a:noFill/>
          </a:ln>
        </p:spPr>
        <p:txBody>
          <a:bodyPr vert="horz" wrap="square" lIns="109709" tIns="54853" rIns="109709" bIns="54853" numCol="1" anchor="t" anchorCtr="0" compatLnSpc="1">
            <a:prstTxWarp prst="textNoShape">
              <a:avLst/>
            </a:prstTxWarp>
          </a:bodyPr>
          <a:lstStyle/>
          <a:p>
            <a:pPr defTabSz="914211"/>
            <a:endParaRPr lang="en-US" sz="1600">
              <a:solidFill>
                <a:srgbClr val="FFFFFF"/>
              </a:solidFill>
            </a:endParaRPr>
          </a:p>
        </p:txBody>
      </p:sp>
      <p:sp>
        <p:nvSpPr>
          <p:cNvPr id="25" name="Rectangle 24"/>
          <p:cNvSpPr/>
          <p:nvPr/>
        </p:nvSpPr>
        <p:spPr>
          <a:xfrm>
            <a:off x="4268974" y="1901827"/>
            <a:ext cx="1737359" cy="2651760"/>
          </a:xfrm>
          <a:prstGeom prst="rect">
            <a:avLst/>
          </a:prstGeom>
          <a:solidFill>
            <a:srgbClr val="0071BC"/>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340717" rIns="0" bIns="365649" numCol="1" rtlCol="0" anchor="ctr" anchorCtr="0" compatLnSpc="1">
            <a:prstTxWarp prst="textNoShape">
              <a:avLst/>
            </a:prstTxWarp>
          </a:bodyPr>
          <a:lstStyle/>
          <a:p>
            <a:pPr defTabSz="914211" fontAlgn="base">
              <a:lnSpc>
                <a:spcPct val="90000"/>
              </a:lnSpc>
              <a:spcBef>
                <a:spcPts val="1800"/>
              </a:spcBef>
              <a:spcAft>
                <a:spcPts val="1800"/>
              </a:spcAft>
            </a:pPr>
            <a:r>
              <a:rPr lang="en-US" kern="0" dirty="0">
                <a:solidFill>
                  <a:srgbClr val="FFFFFF">
                    <a:lumMod val="10000"/>
                    <a:lumOff val="90000"/>
                  </a:srgbClr>
                </a:solidFill>
                <a:latin typeface="Segoe UI Light" pitchFamily="34" charset="0"/>
              </a:rPr>
              <a:t>  </a:t>
            </a:r>
          </a:p>
        </p:txBody>
      </p:sp>
      <p:sp>
        <p:nvSpPr>
          <p:cNvPr id="57" name="Freeform 154"/>
          <p:cNvSpPr>
            <a:spLocks noEditPoints="1"/>
          </p:cNvSpPr>
          <p:nvPr/>
        </p:nvSpPr>
        <p:spPr bwMode="black">
          <a:xfrm>
            <a:off x="4650438" y="2353229"/>
            <a:ext cx="974424" cy="974171"/>
          </a:xfrm>
          <a:custGeom>
            <a:avLst/>
            <a:gdLst>
              <a:gd name="T0" fmla="*/ 235 w 433"/>
              <a:gd name="T1" fmla="*/ 433 h 433"/>
              <a:gd name="T2" fmla="*/ 0 w 433"/>
              <a:gd name="T3" fmla="*/ 198 h 433"/>
              <a:gd name="T4" fmla="*/ 0 w 433"/>
              <a:gd name="T5" fmla="*/ 101 h 433"/>
              <a:gd name="T6" fmla="*/ 99 w 433"/>
              <a:gd name="T7" fmla="*/ 2 h 433"/>
              <a:gd name="T8" fmla="*/ 198 w 433"/>
              <a:gd name="T9" fmla="*/ 0 h 433"/>
              <a:gd name="T10" fmla="*/ 433 w 433"/>
              <a:gd name="T11" fmla="*/ 235 h 433"/>
              <a:gd name="T12" fmla="*/ 235 w 433"/>
              <a:gd name="T13" fmla="*/ 433 h 433"/>
              <a:gd name="T14" fmla="*/ 96 w 433"/>
              <a:gd name="T15" fmla="*/ 72 h 433"/>
              <a:gd name="T16" fmla="*/ 71 w 433"/>
              <a:gd name="T17" fmla="*/ 72 h 433"/>
              <a:gd name="T18" fmla="*/ 71 w 433"/>
              <a:gd name="T19" fmla="*/ 97 h 433"/>
              <a:gd name="T20" fmla="*/ 96 w 433"/>
              <a:gd name="T21" fmla="*/ 97 h 433"/>
              <a:gd name="T22" fmla="*/ 96 w 433"/>
              <a:gd name="T23" fmla="*/ 72 h 433"/>
              <a:gd name="T24" fmla="*/ 250 w 433"/>
              <a:gd name="T25" fmla="*/ 138 h 433"/>
              <a:gd name="T26" fmla="*/ 231 w 433"/>
              <a:gd name="T27" fmla="*/ 138 h 433"/>
              <a:gd name="T28" fmla="*/ 231 w 433"/>
              <a:gd name="T29" fmla="*/ 158 h 433"/>
              <a:gd name="T30" fmla="*/ 264 w 433"/>
              <a:gd name="T31" fmla="*/ 191 h 433"/>
              <a:gd name="T32" fmla="*/ 254 w 433"/>
              <a:gd name="T33" fmla="*/ 193 h 433"/>
              <a:gd name="T34" fmla="*/ 176 w 433"/>
              <a:gd name="T35" fmla="*/ 115 h 433"/>
              <a:gd name="T36" fmla="*/ 158 w 433"/>
              <a:gd name="T37" fmla="*/ 115 h 433"/>
              <a:gd name="T38" fmla="*/ 159 w 433"/>
              <a:gd name="T39" fmla="*/ 133 h 433"/>
              <a:gd name="T40" fmla="*/ 212 w 433"/>
              <a:gd name="T41" fmla="*/ 186 h 433"/>
              <a:gd name="T42" fmla="*/ 208 w 433"/>
              <a:gd name="T43" fmla="*/ 192 h 433"/>
              <a:gd name="T44" fmla="*/ 145 w 433"/>
              <a:gd name="T45" fmla="*/ 130 h 433"/>
              <a:gd name="T46" fmla="*/ 128 w 433"/>
              <a:gd name="T47" fmla="*/ 130 h 433"/>
              <a:gd name="T48" fmla="*/ 128 w 433"/>
              <a:gd name="T49" fmla="*/ 147 h 433"/>
              <a:gd name="T50" fmla="*/ 194 w 433"/>
              <a:gd name="T51" fmla="*/ 214 h 433"/>
              <a:gd name="T52" fmla="*/ 191 w 433"/>
              <a:gd name="T53" fmla="*/ 220 h 433"/>
              <a:gd name="T54" fmla="*/ 134 w 433"/>
              <a:gd name="T55" fmla="*/ 163 h 433"/>
              <a:gd name="T56" fmla="*/ 116 w 433"/>
              <a:gd name="T57" fmla="*/ 164 h 433"/>
              <a:gd name="T58" fmla="*/ 116 w 433"/>
              <a:gd name="T59" fmla="*/ 181 h 433"/>
              <a:gd name="T60" fmla="*/ 177 w 433"/>
              <a:gd name="T61" fmla="*/ 242 h 433"/>
              <a:gd name="T62" fmla="*/ 173 w 433"/>
              <a:gd name="T63" fmla="*/ 248 h 433"/>
              <a:gd name="T64" fmla="*/ 122 w 433"/>
              <a:gd name="T65" fmla="*/ 197 h 433"/>
              <a:gd name="T66" fmla="*/ 104 w 433"/>
              <a:gd name="T67" fmla="*/ 197 h 433"/>
              <a:gd name="T68" fmla="*/ 105 w 433"/>
              <a:gd name="T69" fmla="*/ 215 h 433"/>
              <a:gd name="T70" fmla="*/ 195 w 433"/>
              <a:gd name="T71" fmla="*/ 305 h 433"/>
              <a:gd name="T72" fmla="*/ 286 w 433"/>
              <a:gd name="T73" fmla="*/ 314 h 433"/>
              <a:gd name="T74" fmla="*/ 309 w 433"/>
              <a:gd name="T75" fmla="*/ 290 h 433"/>
              <a:gd name="T76" fmla="*/ 306 w 433"/>
              <a:gd name="T77" fmla="*/ 194 h 433"/>
              <a:gd name="T78" fmla="*/ 250 w 433"/>
              <a:gd name="T79" fmla="*/ 13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3" h="433">
                <a:moveTo>
                  <a:pt x="235" y="433"/>
                </a:moveTo>
                <a:cubicBezTo>
                  <a:pt x="0" y="198"/>
                  <a:pt x="0" y="198"/>
                  <a:pt x="0" y="198"/>
                </a:cubicBezTo>
                <a:cubicBezTo>
                  <a:pt x="0" y="101"/>
                  <a:pt x="0" y="101"/>
                  <a:pt x="0" y="101"/>
                </a:cubicBezTo>
                <a:cubicBezTo>
                  <a:pt x="99" y="2"/>
                  <a:pt x="99" y="2"/>
                  <a:pt x="99" y="2"/>
                </a:cubicBezTo>
                <a:cubicBezTo>
                  <a:pt x="198" y="0"/>
                  <a:pt x="198" y="0"/>
                  <a:pt x="198" y="0"/>
                </a:cubicBezTo>
                <a:cubicBezTo>
                  <a:pt x="433" y="235"/>
                  <a:pt x="433" y="235"/>
                  <a:pt x="433" y="235"/>
                </a:cubicBezTo>
                <a:lnTo>
                  <a:pt x="235" y="433"/>
                </a:lnTo>
                <a:close/>
                <a:moveTo>
                  <a:pt x="96" y="72"/>
                </a:moveTo>
                <a:cubicBezTo>
                  <a:pt x="89" y="65"/>
                  <a:pt x="78" y="65"/>
                  <a:pt x="71" y="72"/>
                </a:cubicBezTo>
                <a:cubicBezTo>
                  <a:pt x="64" y="79"/>
                  <a:pt x="64" y="90"/>
                  <a:pt x="71" y="97"/>
                </a:cubicBezTo>
                <a:cubicBezTo>
                  <a:pt x="78" y="104"/>
                  <a:pt x="89" y="104"/>
                  <a:pt x="96" y="97"/>
                </a:cubicBezTo>
                <a:cubicBezTo>
                  <a:pt x="103" y="90"/>
                  <a:pt x="103" y="79"/>
                  <a:pt x="96" y="72"/>
                </a:cubicBezTo>
                <a:close/>
                <a:moveTo>
                  <a:pt x="250" y="138"/>
                </a:moveTo>
                <a:cubicBezTo>
                  <a:pt x="245" y="133"/>
                  <a:pt x="236" y="133"/>
                  <a:pt x="231" y="138"/>
                </a:cubicBezTo>
                <a:cubicBezTo>
                  <a:pt x="225" y="144"/>
                  <a:pt x="225" y="153"/>
                  <a:pt x="231" y="158"/>
                </a:cubicBezTo>
                <a:cubicBezTo>
                  <a:pt x="264" y="191"/>
                  <a:pt x="264" y="191"/>
                  <a:pt x="264" y="191"/>
                </a:cubicBezTo>
                <a:cubicBezTo>
                  <a:pt x="254" y="193"/>
                  <a:pt x="254" y="193"/>
                  <a:pt x="254" y="193"/>
                </a:cubicBezTo>
                <a:cubicBezTo>
                  <a:pt x="176" y="115"/>
                  <a:pt x="176" y="115"/>
                  <a:pt x="176" y="115"/>
                </a:cubicBezTo>
                <a:cubicBezTo>
                  <a:pt x="171" y="110"/>
                  <a:pt x="163" y="110"/>
                  <a:pt x="158" y="115"/>
                </a:cubicBezTo>
                <a:cubicBezTo>
                  <a:pt x="153" y="120"/>
                  <a:pt x="154" y="128"/>
                  <a:pt x="159" y="133"/>
                </a:cubicBezTo>
                <a:cubicBezTo>
                  <a:pt x="212" y="186"/>
                  <a:pt x="212" y="186"/>
                  <a:pt x="212" y="186"/>
                </a:cubicBezTo>
                <a:cubicBezTo>
                  <a:pt x="208" y="192"/>
                  <a:pt x="208" y="192"/>
                  <a:pt x="208" y="192"/>
                </a:cubicBezTo>
                <a:cubicBezTo>
                  <a:pt x="145" y="130"/>
                  <a:pt x="145" y="130"/>
                  <a:pt x="145" y="130"/>
                </a:cubicBezTo>
                <a:cubicBezTo>
                  <a:pt x="140" y="125"/>
                  <a:pt x="132" y="125"/>
                  <a:pt x="128" y="130"/>
                </a:cubicBezTo>
                <a:cubicBezTo>
                  <a:pt x="123" y="135"/>
                  <a:pt x="123" y="143"/>
                  <a:pt x="128" y="147"/>
                </a:cubicBezTo>
                <a:cubicBezTo>
                  <a:pt x="194" y="214"/>
                  <a:pt x="194" y="214"/>
                  <a:pt x="194" y="214"/>
                </a:cubicBezTo>
                <a:cubicBezTo>
                  <a:pt x="191" y="220"/>
                  <a:pt x="191" y="220"/>
                  <a:pt x="191" y="220"/>
                </a:cubicBezTo>
                <a:cubicBezTo>
                  <a:pt x="134" y="163"/>
                  <a:pt x="134" y="163"/>
                  <a:pt x="134" y="163"/>
                </a:cubicBezTo>
                <a:cubicBezTo>
                  <a:pt x="129" y="159"/>
                  <a:pt x="121" y="159"/>
                  <a:pt x="116" y="164"/>
                </a:cubicBezTo>
                <a:cubicBezTo>
                  <a:pt x="111" y="168"/>
                  <a:pt x="111" y="176"/>
                  <a:pt x="116" y="181"/>
                </a:cubicBezTo>
                <a:cubicBezTo>
                  <a:pt x="177" y="242"/>
                  <a:pt x="177" y="242"/>
                  <a:pt x="177" y="242"/>
                </a:cubicBezTo>
                <a:cubicBezTo>
                  <a:pt x="173" y="248"/>
                  <a:pt x="173" y="248"/>
                  <a:pt x="173" y="248"/>
                </a:cubicBezTo>
                <a:cubicBezTo>
                  <a:pt x="122" y="197"/>
                  <a:pt x="122" y="197"/>
                  <a:pt x="122" y="197"/>
                </a:cubicBezTo>
                <a:cubicBezTo>
                  <a:pt x="117" y="192"/>
                  <a:pt x="109" y="192"/>
                  <a:pt x="104" y="197"/>
                </a:cubicBezTo>
                <a:cubicBezTo>
                  <a:pt x="99" y="202"/>
                  <a:pt x="100" y="210"/>
                  <a:pt x="105" y="215"/>
                </a:cubicBezTo>
                <a:cubicBezTo>
                  <a:pt x="195" y="305"/>
                  <a:pt x="195" y="305"/>
                  <a:pt x="195" y="305"/>
                </a:cubicBezTo>
                <a:cubicBezTo>
                  <a:pt x="228" y="338"/>
                  <a:pt x="268" y="332"/>
                  <a:pt x="286" y="314"/>
                </a:cubicBezTo>
                <a:cubicBezTo>
                  <a:pt x="287" y="312"/>
                  <a:pt x="305" y="294"/>
                  <a:pt x="309" y="290"/>
                </a:cubicBezTo>
                <a:cubicBezTo>
                  <a:pt x="333" y="266"/>
                  <a:pt x="333" y="221"/>
                  <a:pt x="306" y="194"/>
                </a:cubicBezTo>
                <a:lnTo>
                  <a:pt x="250" y="1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09" tIns="54853" rIns="109709" bIns="54853" numCol="1" anchor="t" anchorCtr="0" compatLnSpc="1">
            <a:prstTxWarp prst="textNoShape">
              <a:avLst/>
            </a:prstTxWarp>
          </a:bodyPr>
          <a:lstStyle/>
          <a:p>
            <a:pPr defTabSz="914211"/>
            <a:endParaRPr lang="en-US" sz="1600">
              <a:solidFill>
                <a:srgbClr val="FFFFFF"/>
              </a:solidFill>
            </a:endParaRPr>
          </a:p>
        </p:txBody>
      </p:sp>
      <p:sp>
        <p:nvSpPr>
          <p:cNvPr id="6" name="Rectangle 5"/>
          <p:cNvSpPr/>
          <p:nvPr/>
        </p:nvSpPr>
        <p:spPr>
          <a:xfrm>
            <a:off x="556173" y="1901827"/>
            <a:ext cx="1737359" cy="2651760"/>
          </a:xfrm>
          <a:prstGeom prst="rect">
            <a:avLst/>
          </a:prstGeom>
          <a:solidFill>
            <a:srgbClr val="0071BC"/>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340717" rIns="0" bIns="365649"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pic>
        <p:nvPicPr>
          <p:cNvPr id="34" name="Picture 36" descr="C:\Users\sakuu\Documents\Ballmer WPC\AI\work.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black">
          <a:xfrm>
            <a:off x="1060784" y="2164631"/>
            <a:ext cx="728128" cy="11627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9633" y="279405"/>
            <a:ext cx="11149013" cy="609399"/>
          </a:xfrm>
        </p:spPr>
        <p:txBody>
          <a:bodyPr/>
          <a:lstStyle/>
          <a:p>
            <a:r>
              <a:rPr lang="en-US" dirty="0" smtClean="0"/>
              <a:t>MANAGING RISK AT ALL LAYERS</a:t>
            </a:r>
            <a:endParaRPr lang="en-US" dirty="0"/>
          </a:p>
        </p:txBody>
      </p:sp>
      <p:sp>
        <p:nvSpPr>
          <p:cNvPr id="23" name="Up Arrow 22"/>
          <p:cNvSpPr/>
          <p:nvPr/>
        </p:nvSpPr>
        <p:spPr bwMode="auto">
          <a:xfrm rot="5400000">
            <a:off x="5731433" y="-513957"/>
            <a:ext cx="685799" cy="11010116"/>
          </a:xfrm>
          <a:prstGeom prst="upArrow">
            <a:avLst>
              <a:gd name="adj1" fmla="val 58110"/>
              <a:gd name="adj2" fmla="val 5000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20" tIns="45711" rIns="91420" bIns="45711" anchor="ctr" anchorCtr="0"/>
          <a:lstStyle/>
          <a:p>
            <a:pPr algn="ctr" defTabSz="914211">
              <a:lnSpc>
                <a:spcPct val="90000"/>
              </a:lnSpc>
            </a:pPr>
            <a:endParaRPr lang="en-US" b="1" dirty="0">
              <a:solidFill>
                <a:srgbClr val="FFFFFF"/>
              </a:solidFill>
            </a:endParaRPr>
          </a:p>
        </p:txBody>
      </p:sp>
      <p:sp>
        <p:nvSpPr>
          <p:cNvPr id="29" name="Rectangle 28"/>
          <p:cNvSpPr/>
          <p:nvPr/>
        </p:nvSpPr>
        <p:spPr>
          <a:xfrm>
            <a:off x="711016" y="4004514"/>
            <a:ext cx="1625177" cy="430887"/>
          </a:xfrm>
          <a:prstGeom prst="rect">
            <a:avLst/>
          </a:prstGeom>
        </p:spPr>
        <p:txBody>
          <a:bodyPr wrap="square" lIns="121883" tIns="60941" rIns="121883" bIns="60941">
            <a:spAutoFit/>
          </a:bodyPr>
          <a:lstStyle/>
          <a:p>
            <a:pPr defTabSz="913947" fontAlgn="base">
              <a:spcBef>
                <a:spcPct val="0"/>
              </a:spcBef>
              <a:spcAft>
                <a:spcPct val="0"/>
              </a:spcAft>
            </a:pPr>
            <a:r>
              <a:rPr lang="en-US" sz="2000" dirty="0">
                <a:gradFill>
                  <a:gsLst>
                    <a:gs pos="0">
                      <a:srgbClr val="FFFFFF"/>
                    </a:gs>
                    <a:gs pos="100000">
                      <a:srgbClr val="FFFFFF"/>
                    </a:gs>
                  </a:gsLst>
                  <a:lin ang="5400000" scaled="0"/>
                </a:gradFill>
              </a:rPr>
              <a:t>PHYSICAL</a:t>
            </a:r>
          </a:p>
        </p:txBody>
      </p:sp>
      <p:sp>
        <p:nvSpPr>
          <p:cNvPr id="31" name="Rectangle 30"/>
          <p:cNvSpPr/>
          <p:nvPr/>
        </p:nvSpPr>
        <p:spPr>
          <a:xfrm>
            <a:off x="2539338" y="4004514"/>
            <a:ext cx="1625177" cy="430887"/>
          </a:xfrm>
          <a:prstGeom prst="rect">
            <a:avLst/>
          </a:prstGeom>
        </p:spPr>
        <p:txBody>
          <a:bodyPr wrap="square" lIns="121883" tIns="60941" rIns="121883" bIns="60941">
            <a:spAutoFit/>
          </a:bodyPr>
          <a:lstStyle/>
          <a:p>
            <a:pPr defTabSz="913947" fontAlgn="base">
              <a:spcBef>
                <a:spcPct val="0"/>
              </a:spcBef>
              <a:spcAft>
                <a:spcPct val="0"/>
              </a:spcAft>
            </a:pPr>
            <a:r>
              <a:rPr lang="en-US" sz="2000" dirty="0">
                <a:gradFill>
                  <a:gsLst>
                    <a:gs pos="0">
                      <a:srgbClr val="FFFFFF"/>
                    </a:gs>
                    <a:gs pos="100000">
                      <a:srgbClr val="FFFFFF"/>
                    </a:gs>
                  </a:gsLst>
                  <a:lin ang="5400000" scaled="0"/>
                </a:gradFill>
              </a:rPr>
              <a:t>NETWORK</a:t>
            </a:r>
          </a:p>
        </p:txBody>
      </p:sp>
      <p:sp>
        <p:nvSpPr>
          <p:cNvPr id="32" name="Rectangle 31"/>
          <p:cNvSpPr/>
          <p:nvPr/>
        </p:nvSpPr>
        <p:spPr>
          <a:xfrm>
            <a:off x="4370543" y="3573624"/>
            <a:ext cx="1723870" cy="861775"/>
          </a:xfrm>
          <a:prstGeom prst="rect">
            <a:avLst/>
          </a:prstGeom>
        </p:spPr>
        <p:txBody>
          <a:bodyPr wrap="square" lIns="121883" tIns="60941" rIns="121883" bIns="60941">
            <a:spAutoFit/>
          </a:bodyPr>
          <a:lstStyle/>
          <a:p>
            <a:pPr defTabSz="913947" fontAlgn="base">
              <a:spcBef>
                <a:spcPct val="0"/>
              </a:spcBef>
              <a:spcAft>
                <a:spcPct val="0"/>
              </a:spcAft>
            </a:pPr>
            <a:r>
              <a:rPr lang="en-US" sz="1600" kern="0" dirty="0">
                <a:solidFill>
                  <a:srgbClr val="FFFFFF">
                    <a:lumMod val="10000"/>
                    <a:lumOff val="90000"/>
                  </a:srgbClr>
                </a:solidFill>
              </a:rPr>
              <a:t>IDENTITY</a:t>
            </a:r>
            <a:br>
              <a:rPr lang="en-US" sz="1600" kern="0" dirty="0">
                <a:solidFill>
                  <a:srgbClr val="FFFFFF">
                    <a:lumMod val="10000"/>
                    <a:lumOff val="90000"/>
                  </a:srgbClr>
                </a:solidFill>
              </a:rPr>
            </a:br>
            <a:r>
              <a:rPr lang="en-US" sz="1600" kern="0" dirty="0">
                <a:solidFill>
                  <a:srgbClr val="FFFFFF">
                    <a:lumMod val="10000"/>
                    <a:lumOff val="90000"/>
                  </a:srgbClr>
                </a:solidFill>
              </a:rPr>
              <a:t>AND ACCESS          MANAGEMENT</a:t>
            </a:r>
          </a:p>
        </p:txBody>
      </p:sp>
      <p:grpSp>
        <p:nvGrpSpPr>
          <p:cNvPr id="5" name="Group 4"/>
          <p:cNvGrpSpPr/>
          <p:nvPr/>
        </p:nvGrpSpPr>
        <p:grpSpPr>
          <a:xfrm>
            <a:off x="8013705" y="1899920"/>
            <a:ext cx="1737359" cy="2651760"/>
            <a:chOff x="4595225" y="1426370"/>
            <a:chExt cx="1303359" cy="1988820"/>
          </a:xfrm>
        </p:grpSpPr>
        <p:sp>
          <p:nvSpPr>
            <p:cNvPr id="26" name="Rectangle 25"/>
            <p:cNvSpPr/>
            <p:nvPr/>
          </p:nvSpPr>
          <p:spPr>
            <a:xfrm>
              <a:off x="4595225" y="1426370"/>
              <a:ext cx="1303359" cy="1988820"/>
            </a:xfrm>
            <a:prstGeom prst="rect">
              <a:avLst/>
            </a:prstGeom>
            <a:solidFill>
              <a:srgbClr val="0071BC"/>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005840" rIns="0" bIns="274320" numCol="1" rtlCol="0" anchor="ctr" anchorCtr="0" compatLnSpc="1">
              <a:prstTxWarp prst="textNoShape">
                <a:avLst/>
              </a:prstTxWarp>
            </a:bodyPr>
            <a:lstStyle/>
            <a:p>
              <a:pP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grpSp>
          <p:nvGrpSpPr>
            <p:cNvPr id="54" name="Group 53"/>
            <p:cNvGrpSpPr/>
            <p:nvPr/>
          </p:nvGrpSpPr>
          <p:grpSpPr bwMode="black">
            <a:xfrm>
              <a:off x="4796173" y="1876631"/>
              <a:ext cx="901464" cy="542719"/>
              <a:chOff x="863600" y="2393157"/>
              <a:chExt cx="876300" cy="527844"/>
            </a:xfrm>
            <a:solidFill>
              <a:schemeClr val="tx1"/>
            </a:solidFill>
          </p:grpSpPr>
          <p:sp>
            <p:nvSpPr>
              <p:cNvPr id="55" name="Freeform 54"/>
              <p:cNvSpPr>
                <a:spLocks noEditPoints="1"/>
              </p:cNvSpPr>
              <p:nvPr/>
            </p:nvSpPr>
            <p:spPr bwMode="black">
              <a:xfrm>
                <a:off x="1521931" y="2481334"/>
                <a:ext cx="217969" cy="439667"/>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586"/>
                <a:endParaRPr lang="en-US" spc="-123" dirty="0">
                  <a:solidFill>
                    <a:srgbClr val="FFFFFF">
                      <a:lumMod val="50000"/>
                    </a:srgbClr>
                  </a:solidFill>
                  <a:latin typeface="Segoe Light" pitchFamily="34" charset="0"/>
                </a:endParaRPr>
              </a:p>
            </p:txBody>
          </p:sp>
          <p:sp>
            <p:nvSpPr>
              <p:cNvPr id="56" name="Freeform 88"/>
              <p:cNvSpPr>
                <a:spLocks noEditPoints="1"/>
              </p:cNvSpPr>
              <p:nvPr/>
            </p:nvSpPr>
            <p:spPr bwMode="black">
              <a:xfrm>
                <a:off x="863600" y="2393157"/>
                <a:ext cx="622300" cy="527844"/>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586"/>
                <a:endParaRPr lang="en-US" spc="-123" dirty="0">
                  <a:solidFill>
                    <a:srgbClr val="FFFFFF">
                      <a:lumMod val="50000"/>
                    </a:srgbClr>
                  </a:solidFill>
                  <a:latin typeface="Segoe Light" pitchFamily="34" charset="0"/>
                </a:endParaRPr>
              </a:p>
            </p:txBody>
          </p:sp>
        </p:grpSp>
        <p:sp>
          <p:nvSpPr>
            <p:cNvPr id="33" name="Rectangle 32"/>
            <p:cNvSpPr/>
            <p:nvPr/>
          </p:nvSpPr>
          <p:spPr>
            <a:xfrm>
              <a:off x="4648200" y="2772549"/>
              <a:ext cx="1219200" cy="530915"/>
            </a:xfrm>
            <a:prstGeom prst="rect">
              <a:avLst/>
            </a:prstGeom>
          </p:spPr>
          <p:txBody>
            <a:bodyPr wrap="square">
              <a:spAutoFit/>
            </a:bodyPr>
            <a:lstStyle/>
            <a:p>
              <a:pPr defTabSz="913947" fontAlgn="base">
                <a:spcBef>
                  <a:spcPct val="0"/>
                </a:spcBef>
                <a:spcAft>
                  <a:spcPct val="0"/>
                </a:spcAft>
              </a:pPr>
              <a:r>
                <a:rPr lang="en-US" sz="2000" dirty="0">
                  <a:gradFill>
                    <a:gsLst>
                      <a:gs pos="0">
                        <a:srgbClr val="FFFFFF"/>
                      </a:gs>
                      <a:gs pos="100000">
                        <a:srgbClr val="FFFFFF"/>
                      </a:gs>
                    </a:gsLst>
                    <a:lin ang="5400000" scaled="0"/>
                  </a:gradFill>
                </a:rPr>
                <a:t>HOST</a:t>
              </a:r>
            </a:p>
            <a:p>
              <a:pPr defTabSz="913947" fontAlgn="base">
                <a:spcBef>
                  <a:spcPct val="0"/>
                </a:spcBef>
                <a:spcAft>
                  <a:spcPct val="0"/>
                </a:spcAft>
              </a:pPr>
              <a:r>
                <a:rPr lang="en-US" sz="2000" dirty="0">
                  <a:gradFill>
                    <a:gsLst>
                      <a:gs pos="0">
                        <a:srgbClr val="FFFFFF"/>
                      </a:gs>
                      <a:gs pos="100000">
                        <a:srgbClr val="FFFFFF"/>
                      </a:gs>
                    </a:gsLst>
                    <a:lin ang="5400000" scaled="0"/>
                  </a:gradFill>
                </a:rPr>
                <a:t>SECURITY</a:t>
              </a:r>
            </a:p>
          </p:txBody>
        </p:sp>
      </p:grpSp>
      <p:grpSp>
        <p:nvGrpSpPr>
          <p:cNvPr id="4" name="Group 3"/>
          <p:cNvGrpSpPr/>
          <p:nvPr/>
        </p:nvGrpSpPr>
        <p:grpSpPr>
          <a:xfrm>
            <a:off x="6153451" y="1919416"/>
            <a:ext cx="1972434" cy="2651760"/>
            <a:chOff x="5987889" y="1426370"/>
            <a:chExt cx="1479711" cy="1988820"/>
          </a:xfrm>
        </p:grpSpPr>
        <p:sp>
          <p:nvSpPr>
            <p:cNvPr id="27" name="Rectangle 26"/>
            <p:cNvSpPr/>
            <p:nvPr/>
          </p:nvSpPr>
          <p:spPr>
            <a:xfrm>
              <a:off x="5987889" y="1426370"/>
              <a:ext cx="1303359" cy="1988820"/>
            </a:xfrm>
            <a:prstGeom prst="rect">
              <a:avLst/>
            </a:prstGeom>
            <a:solidFill>
              <a:srgbClr val="0071BC"/>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005840" rIns="0" bIns="274320"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grpSp>
          <p:nvGrpSpPr>
            <p:cNvPr id="47" name="Group 46"/>
            <p:cNvGrpSpPr/>
            <p:nvPr/>
          </p:nvGrpSpPr>
          <p:grpSpPr bwMode="black">
            <a:xfrm>
              <a:off x="6400800" y="2070259"/>
              <a:ext cx="483845" cy="272891"/>
              <a:chOff x="6494885" y="2572051"/>
              <a:chExt cx="1197505" cy="675750"/>
            </a:xfrm>
          </p:grpSpPr>
          <p:sp>
            <p:nvSpPr>
              <p:cNvPr id="48" name="Freeform 25"/>
              <p:cNvSpPr>
                <a:spLocks/>
              </p:cNvSpPr>
              <p:nvPr/>
            </p:nvSpPr>
            <p:spPr bwMode="black">
              <a:xfrm>
                <a:off x="6502032" y="2572051"/>
                <a:ext cx="1182560" cy="379460"/>
              </a:xfrm>
              <a:custGeom>
                <a:avLst/>
                <a:gdLst>
                  <a:gd name="T0" fmla="*/ 385 w 770"/>
                  <a:gd name="T1" fmla="*/ 247 h 247"/>
                  <a:gd name="T2" fmla="*/ 411 w 770"/>
                  <a:gd name="T3" fmla="*/ 241 h 247"/>
                  <a:gd name="T4" fmla="*/ 411 w 770"/>
                  <a:gd name="T5" fmla="*/ 240 h 247"/>
                  <a:gd name="T6" fmla="*/ 770 w 770"/>
                  <a:gd name="T7" fmla="*/ 27 h 247"/>
                  <a:gd name="T8" fmla="*/ 727 w 770"/>
                  <a:gd name="T9" fmla="*/ 0 h 247"/>
                  <a:gd name="T10" fmla="*/ 43 w 770"/>
                  <a:gd name="T11" fmla="*/ 0 h 247"/>
                  <a:gd name="T12" fmla="*/ 0 w 770"/>
                  <a:gd name="T13" fmla="*/ 27 h 247"/>
                  <a:gd name="T14" fmla="*/ 358 w 770"/>
                  <a:gd name="T15" fmla="*/ 241 h 247"/>
                  <a:gd name="T16" fmla="*/ 385 w 770"/>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0" h="247">
                    <a:moveTo>
                      <a:pt x="385" y="247"/>
                    </a:moveTo>
                    <a:cubicBezTo>
                      <a:pt x="395" y="247"/>
                      <a:pt x="404" y="245"/>
                      <a:pt x="411" y="241"/>
                    </a:cubicBezTo>
                    <a:cubicBezTo>
                      <a:pt x="411" y="240"/>
                      <a:pt x="411" y="240"/>
                      <a:pt x="411" y="240"/>
                    </a:cubicBezTo>
                    <a:cubicBezTo>
                      <a:pt x="770" y="27"/>
                      <a:pt x="770" y="27"/>
                      <a:pt x="770" y="27"/>
                    </a:cubicBezTo>
                    <a:cubicBezTo>
                      <a:pt x="762" y="11"/>
                      <a:pt x="746" y="0"/>
                      <a:pt x="727" y="0"/>
                    </a:cubicBezTo>
                    <a:cubicBezTo>
                      <a:pt x="43" y="0"/>
                      <a:pt x="43" y="0"/>
                      <a:pt x="43" y="0"/>
                    </a:cubicBezTo>
                    <a:cubicBezTo>
                      <a:pt x="24" y="0"/>
                      <a:pt x="7" y="11"/>
                      <a:pt x="0" y="27"/>
                    </a:cubicBezTo>
                    <a:cubicBezTo>
                      <a:pt x="358" y="241"/>
                      <a:pt x="358" y="241"/>
                      <a:pt x="358" y="241"/>
                    </a:cubicBezTo>
                    <a:cubicBezTo>
                      <a:pt x="365" y="245"/>
                      <a:pt x="375" y="247"/>
                      <a:pt x="385" y="247"/>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586"/>
                <a:endParaRPr lang="en-US" spc="-123">
                  <a:solidFill>
                    <a:srgbClr val="FFFFFF">
                      <a:lumMod val="50000"/>
                    </a:srgbClr>
                  </a:solidFill>
                  <a:latin typeface="Segoe Light" pitchFamily="34" charset="0"/>
                </a:endParaRPr>
              </a:p>
            </p:txBody>
          </p:sp>
          <p:sp>
            <p:nvSpPr>
              <p:cNvPr id="49" name="Freeform 26"/>
              <p:cNvSpPr>
                <a:spLocks/>
              </p:cNvSpPr>
              <p:nvPr/>
            </p:nvSpPr>
            <p:spPr bwMode="black">
              <a:xfrm>
                <a:off x="7359065" y="2673413"/>
                <a:ext cx="333325" cy="396353"/>
              </a:xfrm>
              <a:custGeom>
                <a:avLst/>
                <a:gdLst>
                  <a:gd name="T0" fmla="*/ 513 w 513"/>
                  <a:gd name="T1" fmla="*/ 610 h 610"/>
                  <a:gd name="T2" fmla="*/ 513 w 513"/>
                  <a:gd name="T3" fmla="*/ 0 h 610"/>
                  <a:gd name="T4" fmla="*/ 0 w 513"/>
                  <a:gd name="T5" fmla="*/ 305 h 610"/>
                  <a:gd name="T6" fmla="*/ 513 w 513"/>
                  <a:gd name="T7" fmla="*/ 610 h 610"/>
                </a:gdLst>
                <a:ahLst/>
                <a:cxnLst>
                  <a:cxn ang="0">
                    <a:pos x="T0" y="T1"/>
                  </a:cxn>
                  <a:cxn ang="0">
                    <a:pos x="T2" y="T3"/>
                  </a:cxn>
                  <a:cxn ang="0">
                    <a:pos x="T4" y="T5"/>
                  </a:cxn>
                  <a:cxn ang="0">
                    <a:pos x="T6" y="T7"/>
                  </a:cxn>
                </a:cxnLst>
                <a:rect l="0" t="0" r="r" b="b"/>
                <a:pathLst>
                  <a:path w="513" h="610">
                    <a:moveTo>
                      <a:pt x="513" y="610"/>
                    </a:moveTo>
                    <a:lnTo>
                      <a:pt x="513" y="0"/>
                    </a:lnTo>
                    <a:lnTo>
                      <a:pt x="0" y="305"/>
                    </a:lnTo>
                    <a:lnTo>
                      <a:pt x="513" y="610"/>
                    </a:ln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586"/>
                <a:endParaRPr lang="en-US" spc="-123">
                  <a:solidFill>
                    <a:srgbClr val="FFFFFF">
                      <a:lumMod val="50000"/>
                    </a:srgbClr>
                  </a:solidFill>
                  <a:latin typeface="Segoe Light" pitchFamily="34" charset="0"/>
                </a:endParaRPr>
              </a:p>
            </p:txBody>
          </p:sp>
          <p:sp>
            <p:nvSpPr>
              <p:cNvPr id="50" name="Freeform 27"/>
              <p:cNvSpPr>
                <a:spLocks/>
              </p:cNvSpPr>
              <p:nvPr/>
            </p:nvSpPr>
            <p:spPr bwMode="black">
              <a:xfrm>
                <a:off x="6494885" y="2904079"/>
                <a:ext cx="1197505" cy="343722"/>
              </a:xfrm>
              <a:custGeom>
                <a:avLst/>
                <a:gdLst>
                  <a:gd name="T0" fmla="*/ 0 w 780"/>
                  <a:gd name="T1" fmla="*/ 176 h 224"/>
                  <a:gd name="T2" fmla="*/ 48 w 780"/>
                  <a:gd name="T3" fmla="*/ 224 h 224"/>
                  <a:gd name="T4" fmla="*/ 732 w 780"/>
                  <a:gd name="T5" fmla="*/ 224 h 224"/>
                  <a:gd name="T6" fmla="*/ 780 w 780"/>
                  <a:gd name="T7" fmla="*/ 176 h 224"/>
                  <a:gd name="T8" fmla="*/ 780 w 780"/>
                  <a:gd name="T9" fmla="*/ 150 h 224"/>
                  <a:gd name="T10" fmla="*/ 528 w 780"/>
                  <a:gd name="T11" fmla="*/ 0 h 224"/>
                  <a:gd name="T12" fmla="*/ 435 w 780"/>
                  <a:gd name="T13" fmla="*/ 55 h 224"/>
                  <a:gd name="T14" fmla="*/ 390 w 780"/>
                  <a:gd name="T15" fmla="*/ 67 h 224"/>
                  <a:gd name="T16" fmla="*/ 390 w 780"/>
                  <a:gd name="T17" fmla="*/ 67 h 224"/>
                  <a:gd name="T18" fmla="*/ 344 w 780"/>
                  <a:gd name="T19" fmla="*/ 55 h 224"/>
                  <a:gd name="T20" fmla="*/ 252 w 780"/>
                  <a:gd name="T21" fmla="*/ 0 h 224"/>
                  <a:gd name="T22" fmla="*/ 0 w 780"/>
                  <a:gd name="T23" fmla="*/ 150 h 224"/>
                  <a:gd name="T24" fmla="*/ 0 w 780"/>
                  <a:gd name="T25" fmla="*/ 1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0" h="224">
                    <a:moveTo>
                      <a:pt x="0" y="176"/>
                    </a:moveTo>
                    <a:cubicBezTo>
                      <a:pt x="0" y="203"/>
                      <a:pt x="21" y="224"/>
                      <a:pt x="48" y="224"/>
                    </a:cubicBezTo>
                    <a:cubicBezTo>
                      <a:pt x="732" y="224"/>
                      <a:pt x="732" y="224"/>
                      <a:pt x="732" y="224"/>
                    </a:cubicBezTo>
                    <a:cubicBezTo>
                      <a:pt x="758" y="224"/>
                      <a:pt x="780" y="203"/>
                      <a:pt x="780" y="176"/>
                    </a:cubicBezTo>
                    <a:cubicBezTo>
                      <a:pt x="780" y="150"/>
                      <a:pt x="780" y="150"/>
                      <a:pt x="780" y="150"/>
                    </a:cubicBezTo>
                    <a:cubicBezTo>
                      <a:pt x="528" y="0"/>
                      <a:pt x="528" y="0"/>
                      <a:pt x="528" y="0"/>
                    </a:cubicBezTo>
                    <a:cubicBezTo>
                      <a:pt x="435" y="55"/>
                      <a:pt x="435" y="55"/>
                      <a:pt x="435" y="55"/>
                    </a:cubicBezTo>
                    <a:cubicBezTo>
                      <a:pt x="423" y="63"/>
                      <a:pt x="407" y="67"/>
                      <a:pt x="390" y="67"/>
                    </a:cubicBezTo>
                    <a:cubicBezTo>
                      <a:pt x="390" y="67"/>
                      <a:pt x="390" y="67"/>
                      <a:pt x="390" y="67"/>
                    </a:cubicBezTo>
                    <a:cubicBezTo>
                      <a:pt x="373" y="67"/>
                      <a:pt x="357" y="63"/>
                      <a:pt x="344" y="55"/>
                    </a:cubicBezTo>
                    <a:cubicBezTo>
                      <a:pt x="252" y="0"/>
                      <a:pt x="252" y="0"/>
                      <a:pt x="252" y="0"/>
                    </a:cubicBezTo>
                    <a:cubicBezTo>
                      <a:pt x="0" y="150"/>
                      <a:pt x="0" y="150"/>
                      <a:pt x="0" y="150"/>
                    </a:cubicBezTo>
                    <a:lnTo>
                      <a:pt x="0" y="176"/>
                    </a:ln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586"/>
                <a:endParaRPr lang="en-US" spc="-123">
                  <a:solidFill>
                    <a:srgbClr val="FFFFFF">
                      <a:lumMod val="50000"/>
                    </a:srgbClr>
                  </a:solidFill>
                  <a:latin typeface="Segoe Light" pitchFamily="34" charset="0"/>
                </a:endParaRPr>
              </a:p>
            </p:txBody>
          </p:sp>
          <p:sp>
            <p:nvSpPr>
              <p:cNvPr id="51" name="Freeform 28"/>
              <p:cNvSpPr>
                <a:spLocks/>
              </p:cNvSpPr>
              <p:nvPr/>
            </p:nvSpPr>
            <p:spPr bwMode="black">
              <a:xfrm>
                <a:off x="6494891" y="2673415"/>
                <a:ext cx="332677" cy="396353"/>
              </a:xfrm>
              <a:custGeom>
                <a:avLst/>
                <a:gdLst>
                  <a:gd name="T0" fmla="*/ 512 w 512"/>
                  <a:gd name="T1" fmla="*/ 305 h 610"/>
                  <a:gd name="T2" fmla="*/ 0 w 512"/>
                  <a:gd name="T3" fmla="*/ 0 h 610"/>
                  <a:gd name="T4" fmla="*/ 0 w 512"/>
                  <a:gd name="T5" fmla="*/ 610 h 610"/>
                  <a:gd name="T6" fmla="*/ 512 w 512"/>
                  <a:gd name="T7" fmla="*/ 305 h 610"/>
                </a:gdLst>
                <a:ahLst/>
                <a:cxnLst>
                  <a:cxn ang="0">
                    <a:pos x="T0" y="T1"/>
                  </a:cxn>
                  <a:cxn ang="0">
                    <a:pos x="T2" y="T3"/>
                  </a:cxn>
                  <a:cxn ang="0">
                    <a:pos x="T4" y="T5"/>
                  </a:cxn>
                  <a:cxn ang="0">
                    <a:pos x="T6" y="T7"/>
                  </a:cxn>
                </a:cxnLst>
                <a:rect l="0" t="0" r="r" b="b"/>
                <a:pathLst>
                  <a:path w="512" h="610">
                    <a:moveTo>
                      <a:pt x="512" y="305"/>
                    </a:moveTo>
                    <a:lnTo>
                      <a:pt x="0" y="0"/>
                    </a:lnTo>
                    <a:lnTo>
                      <a:pt x="0" y="610"/>
                    </a:lnTo>
                    <a:lnTo>
                      <a:pt x="512" y="305"/>
                    </a:ln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586"/>
                <a:endParaRPr lang="en-US" spc="-123">
                  <a:solidFill>
                    <a:srgbClr val="FFFFFF">
                      <a:lumMod val="50000"/>
                    </a:srgbClr>
                  </a:solidFill>
                  <a:latin typeface="Segoe Light" pitchFamily="34" charset="0"/>
                </a:endParaRPr>
              </a:p>
            </p:txBody>
          </p:sp>
        </p:grpSp>
        <p:sp>
          <p:nvSpPr>
            <p:cNvPr id="35" name="Rectangle 34"/>
            <p:cNvSpPr/>
            <p:nvPr/>
          </p:nvSpPr>
          <p:spPr>
            <a:xfrm>
              <a:off x="6019800" y="3003382"/>
              <a:ext cx="1447800" cy="288541"/>
            </a:xfrm>
            <a:prstGeom prst="rect">
              <a:avLst/>
            </a:prstGeom>
          </p:spPr>
          <p:txBody>
            <a:bodyPr wrap="square">
              <a:spAutoFit/>
            </a:bodyPr>
            <a:lstStyle/>
            <a:p>
              <a:pPr defTabSz="913947" fontAlgn="base">
                <a:spcBef>
                  <a:spcPct val="0"/>
                </a:spcBef>
                <a:spcAft>
                  <a:spcPct val="0"/>
                </a:spcAft>
              </a:pPr>
              <a:r>
                <a:rPr lang="en-US" dirty="0">
                  <a:gradFill>
                    <a:gsLst>
                      <a:gs pos="0">
                        <a:srgbClr val="FFFFFF"/>
                      </a:gs>
                      <a:gs pos="100000">
                        <a:srgbClr val="FFFFFF"/>
                      </a:gs>
                    </a:gsLst>
                    <a:lin ang="5400000" scaled="0"/>
                  </a:gradFill>
                </a:rPr>
                <a:t>APPLICATION</a:t>
              </a:r>
            </a:p>
          </p:txBody>
        </p:sp>
      </p:grpSp>
      <p:sp>
        <p:nvSpPr>
          <p:cNvPr id="38" name="Rectangle 37"/>
          <p:cNvSpPr/>
          <p:nvPr/>
        </p:nvSpPr>
        <p:spPr>
          <a:xfrm>
            <a:off x="9954207" y="4004514"/>
            <a:ext cx="1625177" cy="430887"/>
          </a:xfrm>
          <a:prstGeom prst="rect">
            <a:avLst/>
          </a:prstGeom>
        </p:spPr>
        <p:txBody>
          <a:bodyPr wrap="square" lIns="121883" tIns="60941" rIns="121883" bIns="60941">
            <a:spAutoFit/>
          </a:bodyPr>
          <a:lstStyle/>
          <a:p>
            <a:pPr defTabSz="913947" fontAlgn="base">
              <a:spcBef>
                <a:spcPct val="0"/>
              </a:spcBef>
              <a:spcAft>
                <a:spcPct val="0"/>
              </a:spcAft>
            </a:pPr>
            <a:r>
              <a:rPr lang="en-US" sz="2000" dirty="0">
                <a:gradFill>
                  <a:gsLst>
                    <a:gs pos="0">
                      <a:srgbClr val="FFFFFF"/>
                    </a:gs>
                    <a:gs pos="100000">
                      <a:srgbClr val="FFFFFF"/>
                    </a:gs>
                  </a:gsLst>
                  <a:lin ang="5400000" scaled="0"/>
                </a:gradFill>
              </a:rPr>
              <a:t>DATA</a:t>
            </a:r>
          </a:p>
        </p:txBody>
      </p:sp>
    </p:spTree>
    <p:extLst>
      <p:ext uri="{BB962C8B-B14F-4D97-AF65-F5344CB8AC3E}">
        <p14:creationId xmlns:p14="http://schemas.microsoft.com/office/powerpoint/2010/main" val="233122746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113" y="228600"/>
            <a:ext cx="11149013" cy="609397"/>
          </a:xfrm>
        </p:spPr>
        <p:txBody>
          <a:bodyPr/>
          <a:lstStyle/>
          <a:p>
            <a:r>
              <a:rPr lang="en-US" dirty="0" smtClean="0"/>
              <a:t>RESPONSIBILITIES</a:t>
            </a:r>
            <a:endParaRPr lang="en-US" dirty="0"/>
          </a:p>
        </p:txBody>
      </p:sp>
      <p:sp>
        <p:nvSpPr>
          <p:cNvPr id="4" name="Text Placeholder 3"/>
          <p:cNvSpPr>
            <a:spLocks noGrp="1"/>
          </p:cNvSpPr>
          <p:nvPr>
            <p:ph type="body" sz="quarter" idx="4294967295"/>
          </p:nvPr>
        </p:nvSpPr>
        <p:spPr>
          <a:xfrm>
            <a:off x="502200" y="894023"/>
            <a:ext cx="11558223" cy="1315916"/>
          </a:xfrm>
        </p:spPr>
        <p:txBody>
          <a:bodyPr/>
          <a:lstStyle/>
          <a:p>
            <a:pPr>
              <a:spcAft>
                <a:spcPts val="600"/>
              </a:spcAft>
            </a:pPr>
            <a:r>
              <a:rPr lang="en-US" sz="2400" dirty="0"/>
              <a:t>You are ultimately responsible for ensuring you meet your compliance obligations</a:t>
            </a:r>
          </a:p>
          <a:p>
            <a:pPr>
              <a:spcAft>
                <a:spcPts val="600"/>
              </a:spcAft>
            </a:pPr>
            <a:r>
              <a:rPr lang="en-US" sz="2400" dirty="0"/>
              <a:t>Your provider is your partner</a:t>
            </a:r>
          </a:p>
          <a:p>
            <a:pPr>
              <a:spcAft>
                <a:spcPts val="600"/>
              </a:spcAft>
            </a:pPr>
            <a:r>
              <a:rPr lang="en-US" sz="2400" dirty="0"/>
              <a:t>Control will scale based on service orientation</a:t>
            </a:r>
          </a:p>
        </p:txBody>
      </p:sp>
      <p:grpSp>
        <p:nvGrpSpPr>
          <p:cNvPr id="41" name="Group 40"/>
          <p:cNvGrpSpPr/>
          <p:nvPr/>
        </p:nvGrpSpPr>
        <p:grpSpPr>
          <a:xfrm>
            <a:off x="609441" y="2579623"/>
            <a:ext cx="10953691" cy="3038100"/>
            <a:chOff x="457200" y="1934717"/>
            <a:chExt cx="8217408" cy="2278575"/>
          </a:xfrm>
        </p:grpSpPr>
        <p:sp>
          <p:nvSpPr>
            <p:cNvPr id="28" name="Rectangle 27"/>
            <p:cNvSpPr/>
            <p:nvPr/>
          </p:nvSpPr>
          <p:spPr bwMode="auto">
            <a:xfrm>
              <a:off x="4572000" y="1934717"/>
              <a:ext cx="3276600" cy="484632"/>
            </a:xfrm>
            <a:prstGeom prst="rect">
              <a:avLst/>
            </a:prstGeom>
            <a:solidFill>
              <a:srgbClr val="0071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27" name="Pentagon 26"/>
            <p:cNvSpPr/>
            <p:nvPr/>
          </p:nvSpPr>
          <p:spPr bwMode="auto">
            <a:xfrm rot="10800000">
              <a:off x="3733800" y="1934717"/>
              <a:ext cx="978408" cy="484632"/>
            </a:xfrm>
            <a:prstGeom prst="homePlate">
              <a:avLst/>
            </a:prstGeom>
            <a:solidFill>
              <a:srgbClr val="0071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9" name="Pentagon 8"/>
            <p:cNvSpPr/>
            <p:nvPr/>
          </p:nvSpPr>
          <p:spPr bwMode="auto">
            <a:xfrm>
              <a:off x="7696200" y="1934717"/>
              <a:ext cx="978408" cy="484632"/>
            </a:xfrm>
            <a:prstGeom prst="homePlate">
              <a:avLst/>
            </a:prstGeom>
            <a:solidFill>
              <a:srgbClr val="0071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6" name="Rectangle 5"/>
            <p:cNvSpPr/>
            <p:nvPr/>
          </p:nvSpPr>
          <p:spPr bwMode="auto">
            <a:xfrm>
              <a:off x="533400" y="2483227"/>
              <a:ext cx="3124200" cy="304800"/>
            </a:xfrm>
            <a:prstGeom prst="rect">
              <a:avLst/>
            </a:prstGeom>
            <a:solidFill>
              <a:srgbClr val="0071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8" name="Rectangle 7"/>
            <p:cNvSpPr/>
            <p:nvPr/>
          </p:nvSpPr>
          <p:spPr bwMode="auto">
            <a:xfrm>
              <a:off x="3695432" y="2483228"/>
              <a:ext cx="4973345" cy="1730064"/>
            </a:xfrm>
            <a:prstGeom prst="rect">
              <a:avLst/>
            </a:prstGeom>
            <a:solidFill>
              <a:srgbClr val="FF8A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947" fontAlgn="base">
                <a:spcBef>
                  <a:spcPct val="0"/>
                </a:spcBef>
                <a:spcAft>
                  <a:spcPct val="0"/>
                </a:spcAft>
              </a:pPr>
              <a:endParaRPr lang="en-US" dirty="0">
                <a:gradFill>
                  <a:gsLst>
                    <a:gs pos="0">
                      <a:srgbClr val="FFFFFF"/>
                    </a:gs>
                    <a:gs pos="100000">
                      <a:srgbClr val="FFFFFF"/>
                    </a:gs>
                  </a:gsLst>
                  <a:lin ang="5400000" scaled="0"/>
                </a:gradFill>
              </a:endParaRPr>
            </a:p>
          </p:txBody>
        </p:sp>
        <p:sp>
          <p:nvSpPr>
            <p:cNvPr id="10" name="TextBox 9"/>
            <p:cNvSpPr txBox="1"/>
            <p:nvPr/>
          </p:nvSpPr>
          <p:spPr>
            <a:xfrm>
              <a:off x="5924863" y="3782404"/>
              <a:ext cx="2407488" cy="401648"/>
            </a:xfrm>
            <a:prstGeom prst="rect">
              <a:avLst/>
            </a:prstGeom>
            <a:noFill/>
          </p:spPr>
          <p:txBody>
            <a:bodyPr wrap="none" rtlCol="0">
              <a:spAutoFit/>
            </a:bodyPr>
            <a:lstStyle/>
            <a:p>
              <a:pPr defTabSz="914211">
                <a:lnSpc>
                  <a:spcPct val="90000"/>
                </a:lnSpc>
                <a:spcBef>
                  <a:spcPct val="20000"/>
                </a:spcBef>
                <a:buSzPct val="90000"/>
              </a:pPr>
              <a:r>
                <a:rPr lang="en-US" sz="3200" b="1" spc="-100" dirty="0">
                  <a:solidFill>
                    <a:srgbClr val="FFFFFF"/>
                  </a:solidFill>
                  <a:latin typeface="Segoe UI Light" pitchFamily="34" charset="0"/>
                </a:rPr>
                <a:t>CLOUD PROVIDER</a:t>
              </a:r>
            </a:p>
          </p:txBody>
        </p:sp>
        <p:sp>
          <p:nvSpPr>
            <p:cNvPr id="11" name="TextBox 10"/>
            <p:cNvSpPr txBox="1"/>
            <p:nvPr/>
          </p:nvSpPr>
          <p:spPr>
            <a:xfrm>
              <a:off x="3924092" y="2787942"/>
              <a:ext cx="2541742" cy="401648"/>
            </a:xfrm>
            <a:prstGeom prst="rect">
              <a:avLst/>
            </a:prstGeom>
            <a:noFill/>
          </p:spPr>
          <p:txBody>
            <a:bodyPr wrap="none" rtlCol="0">
              <a:spAutoFit/>
            </a:bodyPr>
            <a:lstStyle/>
            <a:p>
              <a:pPr defTabSz="914211">
                <a:lnSpc>
                  <a:spcPct val="90000"/>
                </a:lnSpc>
                <a:spcBef>
                  <a:spcPct val="20000"/>
                </a:spcBef>
                <a:buSzPct val="90000"/>
              </a:pPr>
              <a:r>
                <a:rPr lang="en-US" sz="3200" b="1" spc="-100" dirty="0">
                  <a:solidFill>
                    <a:srgbClr val="FFFFFF"/>
                  </a:solidFill>
                  <a:latin typeface="Segoe UI Light" pitchFamily="34" charset="0"/>
                </a:rPr>
                <a:t>CLOUD CUSTOMER</a:t>
              </a:r>
            </a:p>
          </p:txBody>
        </p:sp>
        <p:sp>
          <p:nvSpPr>
            <p:cNvPr id="12" name="TextBox 11"/>
            <p:cNvSpPr txBox="1"/>
            <p:nvPr/>
          </p:nvSpPr>
          <p:spPr>
            <a:xfrm>
              <a:off x="7696200" y="1961030"/>
              <a:ext cx="641208" cy="349711"/>
            </a:xfrm>
            <a:prstGeom prst="rect">
              <a:avLst/>
            </a:prstGeom>
            <a:noFill/>
          </p:spPr>
          <p:txBody>
            <a:bodyPr wrap="none" rtlCol="0">
              <a:spAutoFit/>
            </a:bodyPr>
            <a:lstStyle/>
            <a:p>
              <a:pPr defTabSz="914211">
                <a:lnSpc>
                  <a:spcPct val="90000"/>
                </a:lnSpc>
                <a:spcBef>
                  <a:spcPct val="20000"/>
                </a:spcBef>
                <a:buSzPct val="90000"/>
              </a:pPr>
              <a:r>
                <a:rPr lang="en-US" sz="2700" spc="-100" dirty="0" err="1">
                  <a:solidFill>
                    <a:srgbClr val="FFFFFF"/>
                  </a:solidFill>
                </a:rPr>
                <a:t>SaaS</a:t>
              </a:r>
              <a:endParaRPr lang="en-US" sz="2700" spc="-100" dirty="0">
                <a:solidFill>
                  <a:srgbClr val="FFFFFF"/>
                </a:solidFill>
              </a:endParaRPr>
            </a:p>
          </p:txBody>
        </p:sp>
        <p:sp>
          <p:nvSpPr>
            <p:cNvPr id="13" name="TextBox 12"/>
            <p:cNvSpPr txBox="1"/>
            <p:nvPr/>
          </p:nvSpPr>
          <p:spPr>
            <a:xfrm>
              <a:off x="5924863" y="1961030"/>
              <a:ext cx="640053" cy="349711"/>
            </a:xfrm>
            <a:prstGeom prst="rect">
              <a:avLst/>
            </a:prstGeom>
            <a:noFill/>
          </p:spPr>
          <p:txBody>
            <a:bodyPr wrap="none" rtlCol="0">
              <a:spAutoFit/>
            </a:bodyPr>
            <a:lstStyle/>
            <a:p>
              <a:pPr defTabSz="914211">
                <a:lnSpc>
                  <a:spcPct val="90000"/>
                </a:lnSpc>
                <a:spcBef>
                  <a:spcPct val="20000"/>
                </a:spcBef>
                <a:buSzPct val="90000"/>
              </a:pPr>
              <a:r>
                <a:rPr lang="en-US" sz="2700" spc="-100" dirty="0" err="1">
                  <a:solidFill>
                    <a:srgbClr val="FFFFFF"/>
                  </a:solidFill>
                </a:rPr>
                <a:t>PaaS</a:t>
              </a:r>
              <a:endParaRPr lang="en-US" sz="2700" spc="-100" dirty="0">
                <a:solidFill>
                  <a:srgbClr val="FFFFFF"/>
                </a:solidFill>
              </a:endParaRPr>
            </a:p>
          </p:txBody>
        </p:sp>
        <p:sp>
          <p:nvSpPr>
            <p:cNvPr id="14" name="TextBox 13"/>
            <p:cNvSpPr txBox="1"/>
            <p:nvPr/>
          </p:nvSpPr>
          <p:spPr>
            <a:xfrm>
              <a:off x="3962400" y="1961030"/>
              <a:ext cx="571459" cy="349711"/>
            </a:xfrm>
            <a:prstGeom prst="rect">
              <a:avLst/>
            </a:prstGeom>
            <a:noFill/>
          </p:spPr>
          <p:txBody>
            <a:bodyPr wrap="none" rtlCol="0">
              <a:spAutoFit/>
            </a:bodyPr>
            <a:lstStyle/>
            <a:p>
              <a:pPr defTabSz="914211">
                <a:lnSpc>
                  <a:spcPct val="90000"/>
                </a:lnSpc>
                <a:spcBef>
                  <a:spcPct val="20000"/>
                </a:spcBef>
                <a:buSzPct val="90000"/>
              </a:pPr>
              <a:r>
                <a:rPr lang="en-US" sz="2700" spc="-100" dirty="0" err="1">
                  <a:solidFill>
                    <a:srgbClr val="FFFFFF"/>
                  </a:solidFill>
                </a:rPr>
                <a:t>IaaS</a:t>
              </a:r>
              <a:endParaRPr lang="en-US" sz="2700" spc="-100" dirty="0">
                <a:solidFill>
                  <a:srgbClr val="FFFFFF"/>
                </a:solidFill>
              </a:endParaRPr>
            </a:p>
          </p:txBody>
        </p:sp>
        <p:sp>
          <p:nvSpPr>
            <p:cNvPr id="2" name="Freeform 1"/>
            <p:cNvSpPr/>
            <p:nvPr/>
          </p:nvSpPr>
          <p:spPr>
            <a:xfrm>
              <a:off x="3702270" y="3105150"/>
              <a:ext cx="4966507" cy="830043"/>
            </a:xfrm>
            <a:custGeom>
              <a:avLst/>
              <a:gdLst>
                <a:gd name="connsiteX0" fmla="*/ 0 w 6653719"/>
                <a:gd name="connsiteY0" fmla="*/ 1828800 h 1828800"/>
                <a:gd name="connsiteX1" fmla="*/ 6653719 w 6653719"/>
                <a:gd name="connsiteY1" fmla="*/ 0 h 1828800"/>
                <a:gd name="connsiteX2" fmla="*/ 19455 w 6653719"/>
                <a:gd name="connsiteY2" fmla="*/ 1439693 h 1828800"/>
                <a:gd name="connsiteX3" fmla="*/ 0 w 6653719"/>
                <a:gd name="connsiteY3" fmla="*/ 1828800 h 1828800"/>
                <a:gd name="connsiteX0" fmla="*/ 0 w 6653719"/>
                <a:gd name="connsiteY0" fmla="*/ 1828800 h 1828800"/>
                <a:gd name="connsiteX1" fmla="*/ 6653719 w 6653719"/>
                <a:gd name="connsiteY1" fmla="*/ 0 h 1828800"/>
                <a:gd name="connsiteX2" fmla="*/ 3126 w 6653719"/>
                <a:gd name="connsiteY2" fmla="*/ 1466907 h 1828800"/>
                <a:gd name="connsiteX3" fmla="*/ 0 w 6653719"/>
                <a:gd name="connsiteY3" fmla="*/ 1828800 h 1828800"/>
                <a:gd name="connsiteX0" fmla="*/ 13203 w 6650593"/>
                <a:gd name="connsiteY0" fmla="*/ 1828800 h 1828800"/>
                <a:gd name="connsiteX1" fmla="*/ 6650593 w 6650593"/>
                <a:gd name="connsiteY1" fmla="*/ 0 h 1828800"/>
                <a:gd name="connsiteX2" fmla="*/ 0 w 6650593"/>
                <a:gd name="connsiteY2" fmla="*/ 1466907 h 1828800"/>
                <a:gd name="connsiteX3" fmla="*/ 13203 w 6650593"/>
                <a:gd name="connsiteY3" fmla="*/ 1828800 h 1828800"/>
                <a:gd name="connsiteX0" fmla="*/ 2317 w 6639707"/>
                <a:gd name="connsiteY0" fmla="*/ 1828800 h 1828800"/>
                <a:gd name="connsiteX1" fmla="*/ 6639707 w 6639707"/>
                <a:gd name="connsiteY1" fmla="*/ 0 h 1828800"/>
                <a:gd name="connsiteX2" fmla="*/ 0 w 6639707"/>
                <a:gd name="connsiteY2" fmla="*/ 1477793 h 1828800"/>
                <a:gd name="connsiteX3" fmla="*/ 2317 w 6639707"/>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6639707" h="1828800">
                  <a:moveTo>
                    <a:pt x="2317" y="1828800"/>
                  </a:moveTo>
                  <a:lnTo>
                    <a:pt x="6639707" y="0"/>
                  </a:lnTo>
                  <a:lnTo>
                    <a:pt x="0" y="1477793"/>
                  </a:lnTo>
                  <a:cubicBezTo>
                    <a:pt x="772" y="1594795"/>
                    <a:pt x="1545" y="1711798"/>
                    <a:pt x="2317" y="182880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947" fontAlgn="base">
                <a:spcBef>
                  <a:spcPct val="0"/>
                </a:spcBef>
                <a:spcAft>
                  <a:spcPct val="0"/>
                </a:spcAft>
              </a:pPr>
              <a:endParaRPr lang="en-US" dirty="0">
                <a:gradFill>
                  <a:gsLst>
                    <a:gs pos="0">
                      <a:srgbClr val="FFFFFF"/>
                    </a:gs>
                    <a:gs pos="100000">
                      <a:srgbClr val="FFFFFF"/>
                    </a:gs>
                  </a:gsLst>
                  <a:lin ang="5400000" scaled="0"/>
                </a:gradFill>
              </a:endParaRPr>
            </a:p>
          </p:txBody>
        </p:sp>
        <p:sp>
          <p:nvSpPr>
            <p:cNvPr id="16" name="Rectangle 15"/>
            <p:cNvSpPr/>
            <p:nvPr/>
          </p:nvSpPr>
          <p:spPr bwMode="auto">
            <a:xfrm>
              <a:off x="533400" y="3037542"/>
              <a:ext cx="3124200" cy="304800"/>
            </a:xfrm>
            <a:prstGeom prst="rect">
              <a:avLst/>
            </a:prstGeom>
            <a:solidFill>
              <a:srgbClr val="0071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7" name="Rectangle 16"/>
            <p:cNvSpPr/>
            <p:nvPr/>
          </p:nvSpPr>
          <p:spPr bwMode="auto">
            <a:xfrm>
              <a:off x="533400" y="3609043"/>
              <a:ext cx="3124200" cy="304800"/>
            </a:xfrm>
            <a:prstGeom prst="rect">
              <a:avLst/>
            </a:prstGeom>
            <a:solidFill>
              <a:srgbClr val="0071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9" name="TextBox 18"/>
            <p:cNvSpPr txBox="1"/>
            <p:nvPr/>
          </p:nvSpPr>
          <p:spPr>
            <a:xfrm>
              <a:off x="457200" y="2114550"/>
              <a:ext cx="1484639" cy="287387"/>
            </a:xfrm>
            <a:prstGeom prst="rect">
              <a:avLst/>
            </a:prstGeom>
            <a:noFill/>
          </p:spPr>
          <p:txBody>
            <a:bodyPr wrap="none" rtlCol="0">
              <a:spAutoFit/>
            </a:bodyPr>
            <a:lstStyle/>
            <a:p>
              <a:pPr defTabSz="914211">
                <a:lnSpc>
                  <a:spcPct val="90000"/>
                </a:lnSpc>
                <a:spcBef>
                  <a:spcPct val="20000"/>
                </a:spcBef>
                <a:buSzPct val="90000"/>
              </a:pPr>
              <a:r>
                <a:rPr lang="en-US" sz="2100" spc="-100" dirty="0">
                  <a:solidFill>
                    <a:srgbClr val="FFFFFF"/>
                  </a:solidFill>
                </a:rPr>
                <a:t>RESPONSIBILITY:</a:t>
              </a:r>
            </a:p>
          </p:txBody>
        </p:sp>
        <p:sp>
          <p:nvSpPr>
            <p:cNvPr id="20" name="TextBox 19"/>
            <p:cNvSpPr txBox="1"/>
            <p:nvPr/>
          </p:nvSpPr>
          <p:spPr>
            <a:xfrm>
              <a:off x="514604" y="2504822"/>
              <a:ext cx="2677152" cy="235449"/>
            </a:xfrm>
            <a:prstGeom prst="rect">
              <a:avLst/>
            </a:prstGeom>
            <a:noFill/>
          </p:spPr>
          <p:txBody>
            <a:bodyPr wrap="none" rtlCol="0">
              <a:spAutoFit/>
            </a:bodyPr>
            <a:lstStyle/>
            <a:p>
              <a:pPr defTabSz="914211">
                <a:lnSpc>
                  <a:spcPct val="90000"/>
                </a:lnSpc>
                <a:spcBef>
                  <a:spcPct val="20000"/>
                </a:spcBef>
                <a:buSzPct val="90000"/>
              </a:pPr>
              <a:r>
                <a:rPr lang="en-US" sz="1600" dirty="0">
                  <a:solidFill>
                    <a:srgbClr val="FFFFFF"/>
                  </a:solidFill>
                </a:rPr>
                <a:t>Data Classification and Accountability</a:t>
              </a:r>
            </a:p>
          </p:txBody>
        </p:sp>
        <p:sp>
          <p:nvSpPr>
            <p:cNvPr id="22" name="TextBox 21"/>
            <p:cNvSpPr txBox="1"/>
            <p:nvPr/>
          </p:nvSpPr>
          <p:spPr>
            <a:xfrm>
              <a:off x="514604" y="3056751"/>
              <a:ext cx="1903372" cy="253916"/>
            </a:xfrm>
            <a:prstGeom prst="rect">
              <a:avLst/>
            </a:prstGeom>
            <a:noFill/>
          </p:spPr>
          <p:txBody>
            <a:bodyPr wrap="none" rtlCol="0">
              <a:spAutoFit/>
            </a:bodyPr>
            <a:lstStyle/>
            <a:p>
              <a:pPr defTabSz="914211"/>
              <a:r>
                <a:rPr lang="en-US" sz="1600" dirty="0">
                  <a:solidFill>
                    <a:srgbClr val="FFFFFF"/>
                  </a:solidFill>
                </a:rPr>
                <a:t>Application Level Controls</a:t>
              </a:r>
            </a:p>
          </p:txBody>
        </p:sp>
        <p:sp>
          <p:nvSpPr>
            <p:cNvPr id="23" name="TextBox 22"/>
            <p:cNvSpPr txBox="1"/>
            <p:nvPr/>
          </p:nvSpPr>
          <p:spPr>
            <a:xfrm>
              <a:off x="533400" y="2775600"/>
              <a:ext cx="1450005" cy="253916"/>
            </a:xfrm>
            <a:prstGeom prst="rect">
              <a:avLst/>
            </a:prstGeom>
            <a:noFill/>
          </p:spPr>
          <p:txBody>
            <a:bodyPr wrap="none" rtlCol="0">
              <a:spAutoFit/>
            </a:bodyPr>
            <a:lstStyle/>
            <a:p>
              <a:pPr defTabSz="914211"/>
              <a:r>
                <a:rPr lang="en-US" sz="1600" dirty="0">
                  <a:solidFill>
                    <a:srgbClr val="FFFFFF"/>
                  </a:solidFill>
                </a:rPr>
                <a:t>Host Level Controls</a:t>
              </a:r>
            </a:p>
          </p:txBody>
        </p:sp>
        <p:sp>
          <p:nvSpPr>
            <p:cNvPr id="24" name="TextBox 23"/>
            <p:cNvSpPr txBox="1"/>
            <p:nvPr/>
          </p:nvSpPr>
          <p:spPr>
            <a:xfrm>
              <a:off x="514604" y="3333750"/>
              <a:ext cx="2388536" cy="253916"/>
            </a:xfrm>
            <a:prstGeom prst="rect">
              <a:avLst/>
            </a:prstGeom>
            <a:noFill/>
          </p:spPr>
          <p:txBody>
            <a:bodyPr wrap="none" rtlCol="0">
              <a:spAutoFit/>
            </a:bodyPr>
            <a:lstStyle/>
            <a:p>
              <a:pPr defTabSz="914211"/>
              <a:r>
                <a:rPr lang="en-US" sz="1600" dirty="0">
                  <a:solidFill>
                    <a:srgbClr val="FFFFFF"/>
                  </a:solidFill>
                </a:rPr>
                <a:t>Identity and Access Management</a:t>
              </a:r>
            </a:p>
          </p:txBody>
        </p:sp>
        <p:sp>
          <p:nvSpPr>
            <p:cNvPr id="25" name="TextBox 24"/>
            <p:cNvSpPr txBox="1"/>
            <p:nvPr/>
          </p:nvSpPr>
          <p:spPr>
            <a:xfrm>
              <a:off x="514604" y="3602862"/>
              <a:ext cx="1329027" cy="253916"/>
            </a:xfrm>
            <a:prstGeom prst="rect">
              <a:avLst/>
            </a:prstGeom>
            <a:noFill/>
          </p:spPr>
          <p:txBody>
            <a:bodyPr wrap="none" rtlCol="0">
              <a:spAutoFit/>
            </a:bodyPr>
            <a:lstStyle/>
            <a:p>
              <a:pPr defTabSz="914211"/>
              <a:r>
                <a:rPr lang="en-US" sz="1600" dirty="0">
                  <a:solidFill>
                    <a:srgbClr val="FFFFFF"/>
                  </a:solidFill>
                </a:rPr>
                <a:t>Network Controls</a:t>
              </a:r>
            </a:p>
          </p:txBody>
        </p:sp>
        <p:sp>
          <p:nvSpPr>
            <p:cNvPr id="26" name="TextBox 25"/>
            <p:cNvSpPr txBox="1"/>
            <p:nvPr/>
          </p:nvSpPr>
          <p:spPr>
            <a:xfrm>
              <a:off x="514604" y="3896657"/>
              <a:ext cx="1254516" cy="253916"/>
            </a:xfrm>
            <a:prstGeom prst="rect">
              <a:avLst/>
            </a:prstGeom>
            <a:noFill/>
          </p:spPr>
          <p:txBody>
            <a:bodyPr wrap="none" rtlCol="0">
              <a:spAutoFit/>
            </a:bodyPr>
            <a:lstStyle/>
            <a:p>
              <a:pPr defTabSz="914211"/>
              <a:r>
                <a:rPr lang="en-US" sz="1600" dirty="0">
                  <a:solidFill>
                    <a:srgbClr val="FFFFFF"/>
                  </a:solidFill>
                </a:rPr>
                <a:t>Physical Security</a:t>
              </a:r>
            </a:p>
          </p:txBody>
        </p:sp>
      </p:grpSp>
      <p:grpSp>
        <p:nvGrpSpPr>
          <p:cNvPr id="7" name="Group 6"/>
          <p:cNvGrpSpPr/>
          <p:nvPr/>
        </p:nvGrpSpPr>
        <p:grpSpPr>
          <a:xfrm>
            <a:off x="711020" y="2514601"/>
            <a:ext cx="5510027" cy="3103123"/>
            <a:chOff x="514603" y="1885950"/>
            <a:chExt cx="4133597" cy="2327342"/>
          </a:xfrm>
        </p:grpSpPr>
        <p:sp>
          <p:nvSpPr>
            <p:cNvPr id="29" name="Rectangle 28"/>
            <p:cNvSpPr/>
            <p:nvPr/>
          </p:nvSpPr>
          <p:spPr>
            <a:xfrm>
              <a:off x="3675874" y="1885950"/>
              <a:ext cx="972326" cy="2316882"/>
            </a:xfrm>
            <a:prstGeom prst="rect">
              <a:avLst/>
            </a:prstGeom>
            <a:solidFill>
              <a:srgbClr val="FFBE00">
                <a:alpha val="39000"/>
              </a:srgbClr>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005840" rIns="0" bIns="274320"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30" name="Rectangle 29"/>
            <p:cNvSpPr/>
            <p:nvPr/>
          </p:nvSpPr>
          <p:spPr>
            <a:xfrm>
              <a:off x="514603" y="3610750"/>
              <a:ext cx="4133597" cy="602542"/>
            </a:xfrm>
            <a:prstGeom prst="rect">
              <a:avLst/>
            </a:prstGeom>
            <a:solidFill>
              <a:srgbClr val="FFBE00">
                <a:alpha val="39000"/>
              </a:srgbClr>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005840" rIns="0" bIns="274320"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grpSp>
      <p:grpSp>
        <p:nvGrpSpPr>
          <p:cNvPr id="40" name="Group 39"/>
          <p:cNvGrpSpPr/>
          <p:nvPr/>
        </p:nvGrpSpPr>
        <p:grpSpPr>
          <a:xfrm>
            <a:off x="716767" y="2527012"/>
            <a:ext cx="8210208" cy="3103123"/>
            <a:chOff x="546341" y="1844608"/>
            <a:chExt cx="6159260" cy="2327342"/>
          </a:xfrm>
        </p:grpSpPr>
        <p:sp>
          <p:nvSpPr>
            <p:cNvPr id="35" name="Rectangle 34"/>
            <p:cNvSpPr/>
            <p:nvPr/>
          </p:nvSpPr>
          <p:spPr>
            <a:xfrm>
              <a:off x="5733274" y="1844608"/>
              <a:ext cx="972326" cy="2316882"/>
            </a:xfrm>
            <a:prstGeom prst="rect">
              <a:avLst/>
            </a:prstGeom>
            <a:solidFill>
              <a:srgbClr val="FFBE00">
                <a:alpha val="39000"/>
              </a:srgbClr>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005840" rIns="0" bIns="274320"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36" name="Rectangle 35"/>
            <p:cNvSpPr/>
            <p:nvPr/>
          </p:nvSpPr>
          <p:spPr>
            <a:xfrm>
              <a:off x="546341" y="3348260"/>
              <a:ext cx="6159260" cy="823690"/>
            </a:xfrm>
            <a:prstGeom prst="rect">
              <a:avLst/>
            </a:prstGeom>
            <a:solidFill>
              <a:srgbClr val="FFBE00">
                <a:alpha val="39000"/>
              </a:srgbClr>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005840" rIns="0" bIns="274320"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grpSp>
      <p:grpSp>
        <p:nvGrpSpPr>
          <p:cNvPr id="39" name="Group 38"/>
          <p:cNvGrpSpPr/>
          <p:nvPr/>
        </p:nvGrpSpPr>
        <p:grpSpPr>
          <a:xfrm>
            <a:off x="728270" y="2514601"/>
            <a:ext cx="10749545" cy="3103123"/>
            <a:chOff x="546341" y="1844608"/>
            <a:chExt cx="8064259" cy="2327342"/>
          </a:xfrm>
        </p:grpSpPr>
        <p:sp>
          <p:nvSpPr>
            <p:cNvPr id="37" name="Rectangle 36"/>
            <p:cNvSpPr/>
            <p:nvPr/>
          </p:nvSpPr>
          <p:spPr>
            <a:xfrm>
              <a:off x="7638274" y="1844608"/>
              <a:ext cx="972326" cy="2316882"/>
            </a:xfrm>
            <a:prstGeom prst="rect">
              <a:avLst/>
            </a:prstGeom>
            <a:solidFill>
              <a:srgbClr val="FFBE00">
                <a:alpha val="39000"/>
              </a:srgbClr>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005840" rIns="0" bIns="274320"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38" name="Rectangle 37"/>
            <p:cNvSpPr/>
            <p:nvPr/>
          </p:nvSpPr>
          <p:spPr>
            <a:xfrm>
              <a:off x="546341" y="3052599"/>
              <a:ext cx="8064259" cy="1119351"/>
            </a:xfrm>
            <a:prstGeom prst="rect">
              <a:avLst/>
            </a:prstGeom>
            <a:solidFill>
              <a:srgbClr val="FFBE00">
                <a:alpha val="39000"/>
              </a:srgbClr>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005840" rIns="0" bIns="274320"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grpSp>
    </p:spTree>
    <p:extLst>
      <p:ext uri="{BB962C8B-B14F-4D97-AF65-F5344CB8AC3E}">
        <p14:creationId xmlns:p14="http://schemas.microsoft.com/office/powerpoint/2010/main" val="27410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0"/>
                                        </p:tgtEl>
                                      </p:cBhvr>
                                    </p:animEffect>
                                    <p:set>
                                      <p:cBhvr>
                                        <p:cTn id="25" dur="1" fill="hold">
                                          <p:stCondLst>
                                            <p:cond delay="499"/>
                                          </p:stCondLst>
                                        </p:cTn>
                                        <p:tgtEl>
                                          <p:spTgt spid="4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3200" dirty="0"/>
              <a:t>PHYSICAL CONTROLS</a:t>
            </a: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87392899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526047" y="2209799"/>
            <a:ext cx="2652055" cy="2651760"/>
          </a:xfrm>
          <a:prstGeom prst="rect">
            <a:avLst/>
          </a:prstGeom>
          <a:noFill/>
          <a:ln>
            <a:noFill/>
          </a:ln>
          <a:effectLst/>
        </p:spPr>
      </p:pic>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l="-2"/>
          <a:stretch/>
        </p:blipFill>
        <p:spPr>
          <a:xfrm>
            <a:off x="3328913" y="2209805"/>
            <a:ext cx="2648144" cy="2651759"/>
          </a:xfrm>
          <a:prstGeom prst="rect">
            <a:avLst/>
          </a:prstGeom>
          <a:effectLst/>
        </p:spPr>
      </p:pic>
      <p:pic>
        <p:nvPicPr>
          <p:cNvPr id="20" name="Picture 1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48312" y="2209805"/>
            <a:ext cx="2650002" cy="2651759"/>
          </a:xfrm>
          <a:prstGeom prst="rect">
            <a:avLst/>
          </a:prstGeom>
          <a:effectLst/>
        </p:spPr>
      </p:pic>
      <p:pic>
        <p:nvPicPr>
          <p:cNvPr id="21" name="Picture 20"/>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b="-425"/>
          <a:stretch/>
        </p:blipFill>
        <p:spPr>
          <a:xfrm>
            <a:off x="8965580" y="2232101"/>
            <a:ext cx="2658650" cy="2635144"/>
          </a:xfrm>
          <a:prstGeom prst="rect">
            <a:avLst/>
          </a:prstGeom>
          <a:ln>
            <a:noFill/>
          </a:ln>
          <a:effectLst/>
        </p:spPr>
      </p:pic>
      <p:sp>
        <p:nvSpPr>
          <p:cNvPr id="2" name="Title 1"/>
          <p:cNvSpPr>
            <a:spLocks noGrp="1"/>
          </p:cNvSpPr>
          <p:nvPr>
            <p:ph type="title"/>
          </p:nvPr>
        </p:nvSpPr>
        <p:spPr>
          <a:xfrm>
            <a:off x="608018" y="422705"/>
            <a:ext cx="10972799" cy="985569"/>
          </a:xfrm>
        </p:spPr>
        <p:txBody>
          <a:bodyPr/>
          <a:lstStyle/>
          <a:p>
            <a:r>
              <a:rPr lang="en-US" dirty="0" smtClean="0"/>
              <a:t>PHYSICAL SECURITY– </a:t>
            </a:r>
            <a:br>
              <a:rPr lang="en-US" dirty="0" smtClean="0"/>
            </a:br>
            <a:r>
              <a:rPr lang="en-US" sz="2700" dirty="0">
                <a:solidFill>
                  <a:srgbClr val="FFFFFF"/>
                </a:solidFill>
              </a:rPr>
              <a:t>Some of the measures we employ:</a:t>
            </a:r>
          </a:p>
        </p:txBody>
      </p:sp>
      <p:sp>
        <p:nvSpPr>
          <p:cNvPr id="26" name="TextBox 25"/>
          <p:cNvSpPr txBox="1"/>
          <p:nvPr/>
        </p:nvSpPr>
        <p:spPr>
          <a:xfrm>
            <a:off x="6094413" y="5119474"/>
            <a:ext cx="2624584" cy="651473"/>
          </a:xfrm>
          <a:prstGeom prst="rect">
            <a:avLst/>
          </a:prstGeom>
          <a:noFill/>
        </p:spPr>
        <p:txBody>
          <a:bodyPr wrap="square" lIns="91424" tIns="45713" rIns="91424" bIns="45713" rtlCol="0">
            <a:spAutoFit/>
          </a:bodyPr>
          <a:lstStyle/>
          <a:p>
            <a:pPr defTabSz="914211">
              <a:lnSpc>
                <a:spcPct val="90000"/>
              </a:lnSpc>
              <a:spcBef>
                <a:spcPct val="20000"/>
              </a:spcBef>
              <a:buSzPct val="90000"/>
            </a:pPr>
            <a:r>
              <a:rPr lang="en-US" sz="2000" dirty="0">
                <a:solidFill>
                  <a:srgbClr val="FFFFFF"/>
                </a:solidFill>
                <a:ea typeface="Segoe UI" pitchFamily="34" charset="0"/>
                <a:cs typeface="Segoe UI" pitchFamily="34" charset="0"/>
              </a:rPr>
              <a:t>MULTI-FACTOR AUTHENTICATION</a:t>
            </a:r>
          </a:p>
        </p:txBody>
      </p:sp>
      <p:sp>
        <p:nvSpPr>
          <p:cNvPr id="27" name="TextBox 26"/>
          <p:cNvSpPr txBox="1"/>
          <p:nvPr/>
        </p:nvSpPr>
        <p:spPr>
          <a:xfrm>
            <a:off x="8938475" y="5119474"/>
            <a:ext cx="2624584" cy="651473"/>
          </a:xfrm>
          <a:prstGeom prst="rect">
            <a:avLst/>
          </a:prstGeom>
          <a:noFill/>
        </p:spPr>
        <p:txBody>
          <a:bodyPr wrap="square" lIns="91424" tIns="45713" rIns="91424" bIns="45713" rtlCol="0">
            <a:spAutoFit/>
          </a:bodyPr>
          <a:lstStyle/>
          <a:p>
            <a:pPr defTabSz="914211">
              <a:lnSpc>
                <a:spcPct val="90000"/>
              </a:lnSpc>
              <a:spcBef>
                <a:spcPct val="20000"/>
              </a:spcBef>
              <a:buSzPct val="90000"/>
            </a:pPr>
            <a:r>
              <a:rPr lang="en-US" sz="2000" dirty="0">
                <a:solidFill>
                  <a:srgbClr val="FFFFFF"/>
                </a:solidFill>
                <a:ea typeface="Segoe UI" pitchFamily="34" charset="0"/>
                <a:cs typeface="Segoe UI" pitchFamily="34" charset="0"/>
              </a:rPr>
              <a:t>EXTENSIVE MONITORING</a:t>
            </a:r>
          </a:p>
        </p:txBody>
      </p:sp>
      <p:sp>
        <p:nvSpPr>
          <p:cNvPr id="28" name="TextBox 27"/>
          <p:cNvSpPr txBox="1"/>
          <p:nvPr/>
        </p:nvSpPr>
        <p:spPr>
          <a:xfrm>
            <a:off x="3288276" y="5119469"/>
            <a:ext cx="2688781" cy="374475"/>
          </a:xfrm>
          <a:prstGeom prst="rect">
            <a:avLst/>
          </a:prstGeom>
          <a:noFill/>
        </p:spPr>
        <p:txBody>
          <a:bodyPr wrap="square" lIns="91424" tIns="45713" rIns="91424" bIns="45713" rtlCol="0">
            <a:spAutoFit/>
          </a:bodyPr>
          <a:lstStyle/>
          <a:p>
            <a:pPr defTabSz="914211">
              <a:lnSpc>
                <a:spcPct val="90000"/>
              </a:lnSpc>
              <a:spcBef>
                <a:spcPct val="20000"/>
              </a:spcBef>
              <a:buSzPct val="90000"/>
            </a:pPr>
            <a:r>
              <a:rPr lang="en-US" sz="2000" dirty="0">
                <a:solidFill>
                  <a:srgbClr val="FFFFFF"/>
                </a:solidFill>
                <a:ea typeface="Segoe UI" pitchFamily="34" charset="0"/>
                <a:cs typeface="Segoe UI" pitchFamily="34" charset="0"/>
              </a:rPr>
              <a:t>FIRE SUPPRESSION</a:t>
            </a:r>
          </a:p>
        </p:txBody>
      </p:sp>
      <p:sp>
        <p:nvSpPr>
          <p:cNvPr id="29" name="TextBox 28"/>
          <p:cNvSpPr txBox="1"/>
          <p:nvPr/>
        </p:nvSpPr>
        <p:spPr>
          <a:xfrm>
            <a:off x="406299" y="5119469"/>
            <a:ext cx="2666749" cy="374475"/>
          </a:xfrm>
          <a:prstGeom prst="rect">
            <a:avLst/>
          </a:prstGeom>
          <a:noFill/>
        </p:spPr>
        <p:txBody>
          <a:bodyPr wrap="square" lIns="91424" tIns="45713" rIns="91424" bIns="45713" rtlCol="0">
            <a:spAutoFit/>
          </a:bodyPr>
          <a:lstStyle/>
          <a:p>
            <a:pPr defTabSz="914211">
              <a:lnSpc>
                <a:spcPct val="90000"/>
              </a:lnSpc>
              <a:spcBef>
                <a:spcPct val="20000"/>
              </a:spcBef>
              <a:buSzPct val="90000"/>
            </a:pPr>
            <a:r>
              <a:rPr lang="en-US" sz="2000" dirty="0">
                <a:solidFill>
                  <a:srgbClr val="FFFFFF"/>
                </a:solidFill>
                <a:ea typeface="Segoe UI" pitchFamily="34" charset="0"/>
                <a:cs typeface="Segoe UI" pitchFamily="34" charset="0"/>
              </a:rPr>
              <a:t>PERIMETER SECURITY</a:t>
            </a:r>
          </a:p>
        </p:txBody>
      </p:sp>
    </p:spTree>
    <p:extLst>
      <p:ext uri="{BB962C8B-B14F-4D97-AF65-F5344CB8AC3E}">
        <p14:creationId xmlns:p14="http://schemas.microsoft.com/office/powerpoint/2010/main" val="30154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Isosceles Triangle 58"/>
          <p:cNvSpPr/>
          <p:nvPr/>
        </p:nvSpPr>
        <p:spPr bwMode="auto">
          <a:xfrm rot="16200000">
            <a:off x="2742459" y="3225829"/>
            <a:ext cx="203200" cy="203147"/>
          </a:xfrm>
          <a:prstGeom prst="triangle">
            <a:avLst/>
          </a:prstGeom>
          <a:solidFill>
            <a:srgbClr val="0071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pic>
        <p:nvPicPr>
          <p:cNvPr id="185" name="Picture 6" descr="\\server3\InternalBin\Resource DVD\DVD_ART36\Artwork_Imagery\Icons - Illustrations\Maps Globes\world map Transparent blue.png"/>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4810126" y="1828800"/>
            <a:ext cx="2590800" cy="3878227"/>
          </a:xfrm>
          <a:prstGeom prst="rect">
            <a:avLst/>
          </a:prstGeom>
          <a:solidFill>
            <a:srgbClr val="0071BC"/>
          </a:solidFill>
        </p:spPr>
      </p:pic>
      <p:sp>
        <p:nvSpPr>
          <p:cNvPr id="2" name="Title 1"/>
          <p:cNvSpPr>
            <a:spLocks noGrp="1"/>
          </p:cNvSpPr>
          <p:nvPr>
            <p:ph type="title"/>
          </p:nvPr>
        </p:nvSpPr>
        <p:spPr>
          <a:xfrm>
            <a:off x="515937" y="228600"/>
            <a:ext cx="11165020" cy="517064"/>
          </a:xfrm>
        </p:spPr>
        <p:txBody>
          <a:bodyPr/>
          <a:lstStyle/>
          <a:p>
            <a:r>
              <a:rPr lang="en-US" sz="3700" dirty="0"/>
              <a:t>DISTRIBUTED SERVICES</a:t>
            </a:r>
          </a:p>
        </p:txBody>
      </p:sp>
      <p:pic>
        <p:nvPicPr>
          <p:cNvPr id="74" name="Picture 6" descr="\\server3\InternalBin\Resource DVD\DVD_ART36\Artwork_Imagery\Icons - Illustrations\Maps Globes\world map Transparent blue.png"/>
          <p:cNvPicPr>
            <a:picLocks noChangeAspect="1" noChangeArrowheads="1"/>
          </p:cNvPicPr>
          <p:nvPr/>
        </p:nvPicPr>
        <p:blipFill>
          <a:blip r:embed="rId5" cstate="screen">
            <a:alphaModFix/>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101569" y="1819274"/>
            <a:ext cx="4799013" cy="3878227"/>
          </a:xfrm>
          <a:prstGeom prst="rect">
            <a:avLst/>
          </a:prstGeom>
          <a:solidFill>
            <a:srgbClr val="FF8A00"/>
          </a:solidFill>
        </p:spPr>
      </p:pic>
      <p:pic>
        <p:nvPicPr>
          <p:cNvPr id="83" name="Picture 6" descr="\\server3\InternalBin\Resource DVD\DVD_ART36\Artwork_Imagery\Icons - Illustrations\Maps Globes\world map Transparent blue.png"/>
          <p:cNvPicPr>
            <a:picLocks noChangeAspect="1" noChangeArrowheads="1"/>
          </p:cNvPicPr>
          <p:nvPr/>
        </p:nvPicPr>
        <p:blipFill>
          <a:blip r:embed="rId7" cstate="screen">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rcRect r="-1748"/>
          <a:stretch>
            <a:fillRect/>
          </a:stretch>
        </p:blipFill>
        <p:spPr bwMode="auto">
          <a:xfrm>
            <a:off x="7512068" y="1828800"/>
            <a:ext cx="4778375" cy="3878227"/>
          </a:xfrm>
          <a:prstGeom prst="rect">
            <a:avLst/>
          </a:prstGeom>
          <a:solidFill>
            <a:srgbClr val="00AEEF"/>
          </a:solidFill>
        </p:spPr>
      </p:pic>
      <p:sp>
        <p:nvSpPr>
          <p:cNvPr id="15" name="TextBox 9"/>
          <p:cNvSpPr txBox="1">
            <a:spLocks noChangeArrowheads="1"/>
          </p:cNvSpPr>
          <p:nvPr/>
        </p:nvSpPr>
        <p:spPr bwMode="auto">
          <a:xfrm>
            <a:off x="406305" y="1363232"/>
            <a:ext cx="3585257" cy="338568"/>
          </a:xfrm>
          <a:prstGeom prst="rect">
            <a:avLst/>
          </a:prstGeom>
          <a:noFill/>
          <a:ln w="9525">
            <a:noFill/>
            <a:miter lim="800000"/>
            <a:headEnd/>
            <a:tailEnd/>
          </a:ln>
        </p:spPr>
        <p:txBody>
          <a:bodyPr wrap="square" lIns="91424" tIns="45713" rIns="91424" bIns="45713">
            <a:spAutoFit/>
          </a:bodyPr>
          <a:lstStyle/>
          <a:p>
            <a:pPr defTabSz="914211" eaLnBrk="0" hangingPunct="0"/>
            <a:r>
              <a:rPr lang="en-US" sz="1600" dirty="0">
                <a:gradFill>
                  <a:gsLst>
                    <a:gs pos="0">
                      <a:srgbClr val="FFFFFF"/>
                    </a:gs>
                    <a:gs pos="86000">
                      <a:srgbClr val="FFFFFF"/>
                    </a:gs>
                  </a:gsLst>
                  <a:lin ang="5400000" scaled="0"/>
                </a:gradFill>
                <a:effectLst>
                  <a:outerShdw blurRad="63500" algn="ctr" rotWithShape="0">
                    <a:srgbClr val="FFFFFF">
                      <a:alpha val="60000"/>
                    </a:srgbClr>
                  </a:outerShdw>
                </a:effectLst>
              </a:rPr>
              <a:t>NORTH AMERICA REGION</a:t>
            </a:r>
          </a:p>
        </p:txBody>
      </p:sp>
      <p:sp>
        <p:nvSpPr>
          <p:cNvPr id="22" name="TextBox 9"/>
          <p:cNvSpPr txBox="1">
            <a:spLocks noChangeArrowheads="1"/>
          </p:cNvSpPr>
          <p:nvPr/>
        </p:nvSpPr>
        <p:spPr bwMode="auto">
          <a:xfrm>
            <a:off x="4724804" y="1363232"/>
            <a:ext cx="2080623" cy="338568"/>
          </a:xfrm>
          <a:prstGeom prst="rect">
            <a:avLst/>
          </a:prstGeom>
          <a:noFill/>
          <a:ln w="9525">
            <a:noFill/>
            <a:miter lim="800000"/>
            <a:headEnd/>
            <a:tailEnd/>
          </a:ln>
        </p:spPr>
        <p:txBody>
          <a:bodyPr wrap="square" lIns="91424" tIns="45713" rIns="91424" bIns="45713">
            <a:spAutoFit/>
          </a:bodyPr>
          <a:lstStyle/>
          <a:p>
            <a:pPr defTabSz="914211" eaLnBrk="0" hangingPunct="0"/>
            <a:r>
              <a:rPr lang="en-US" sz="1600" dirty="0">
                <a:gradFill>
                  <a:gsLst>
                    <a:gs pos="0">
                      <a:srgbClr val="FFFFFF"/>
                    </a:gs>
                    <a:gs pos="86000">
                      <a:srgbClr val="FFFFFF"/>
                    </a:gs>
                  </a:gsLst>
                  <a:lin ang="5400000" scaled="0"/>
                </a:gradFill>
                <a:effectLst>
                  <a:outerShdw blurRad="63500" algn="ctr" rotWithShape="0">
                    <a:srgbClr val="FFFFFF">
                      <a:alpha val="60000"/>
                    </a:srgbClr>
                  </a:outerShdw>
                </a:effectLst>
              </a:rPr>
              <a:t>EUROPE REGION</a:t>
            </a:r>
          </a:p>
        </p:txBody>
      </p:sp>
      <p:sp>
        <p:nvSpPr>
          <p:cNvPr id="39" name="TextBox 9"/>
          <p:cNvSpPr txBox="1">
            <a:spLocks noChangeArrowheads="1"/>
          </p:cNvSpPr>
          <p:nvPr/>
        </p:nvSpPr>
        <p:spPr bwMode="auto">
          <a:xfrm>
            <a:off x="7534268" y="1363232"/>
            <a:ext cx="2318367" cy="338568"/>
          </a:xfrm>
          <a:prstGeom prst="rect">
            <a:avLst/>
          </a:prstGeom>
          <a:noFill/>
          <a:ln w="9525">
            <a:noFill/>
            <a:miter lim="800000"/>
            <a:headEnd/>
            <a:tailEnd/>
          </a:ln>
        </p:spPr>
        <p:txBody>
          <a:bodyPr wrap="square" lIns="91424" tIns="45713" rIns="91424" bIns="45713">
            <a:spAutoFit/>
          </a:bodyPr>
          <a:lstStyle/>
          <a:p>
            <a:pPr defTabSz="914211" eaLnBrk="0" hangingPunct="0"/>
            <a:r>
              <a:rPr lang="en-US" sz="1600" dirty="0">
                <a:gradFill>
                  <a:gsLst>
                    <a:gs pos="0">
                      <a:srgbClr val="FFFFFF"/>
                    </a:gs>
                    <a:gs pos="86000">
                      <a:srgbClr val="FFFFFF"/>
                    </a:gs>
                  </a:gsLst>
                  <a:lin ang="5400000" scaled="0"/>
                </a:gradFill>
                <a:effectLst>
                  <a:outerShdw blurRad="63500" algn="ctr" rotWithShape="0">
                    <a:srgbClr val="FFFFFF">
                      <a:alpha val="60000"/>
                    </a:srgbClr>
                  </a:outerShdw>
                </a:effectLst>
              </a:rPr>
              <a:t>ASIA PACIFIC REGION</a:t>
            </a:r>
          </a:p>
        </p:txBody>
      </p:sp>
      <p:sp>
        <p:nvSpPr>
          <p:cNvPr id="16" name="TextBox 13"/>
          <p:cNvSpPr txBox="1">
            <a:spLocks noChangeArrowheads="1"/>
          </p:cNvSpPr>
          <p:nvPr/>
        </p:nvSpPr>
        <p:spPr bwMode="auto">
          <a:xfrm>
            <a:off x="203147" y="2921000"/>
            <a:ext cx="812588" cy="235976"/>
          </a:xfrm>
          <a:prstGeom prst="rect">
            <a:avLst/>
          </a:prstGeom>
          <a:solidFill>
            <a:srgbClr val="4B135A"/>
          </a:solidFill>
          <a:ln w="9525">
            <a:noFill/>
            <a:miter lim="800000"/>
            <a:headEnd/>
            <a:tailEnd/>
          </a:ln>
        </p:spPr>
        <p:txBody>
          <a:bodyPr wrap="square" lIns="91424" tIns="45713" rIns="91424" bIns="45713">
            <a:spAutoFit/>
          </a:bodyPr>
          <a:lstStyle/>
          <a:p>
            <a:pPr defTabSz="914211"/>
            <a:r>
              <a:rPr lang="en-US" sz="900" dirty="0">
                <a:solidFill>
                  <a:srgbClr val="FFFFFF"/>
                </a:solidFill>
              </a:rPr>
              <a:t>Seattle, WA</a:t>
            </a:r>
          </a:p>
        </p:txBody>
      </p:sp>
      <p:sp>
        <p:nvSpPr>
          <p:cNvPr id="138" name="TextBox 13"/>
          <p:cNvSpPr txBox="1">
            <a:spLocks noChangeArrowheads="1"/>
          </p:cNvSpPr>
          <p:nvPr/>
        </p:nvSpPr>
        <p:spPr bwMode="auto">
          <a:xfrm>
            <a:off x="3146735" y="2921000"/>
            <a:ext cx="814633" cy="235976"/>
          </a:xfrm>
          <a:prstGeom prst="rect">
            <a:avLst/>
          </a:prstGeom>
          <a:solidFill>
            <a:srgbClr val="4B135A"/>
          </a:solidFill>
          <a:ln w="9525">
            <a:noFill/>
            <a:miter lim="800000"/>
            <a:headEnd/>
            <a:tailEnd/>
          </a:ln>
        </p:spPr>
        <p:txBody>
          <a:bodyPr wrap="square" lIns="91424" tIns="45713" rIns="91424" bIns="45713">
            <a:spAutoFit/>
          </a:bodyPr>
          <a:lstStyle/>
          <a:p>
            <a:pPr defTabSz="914211"/>
            <a:r>
              <a:rPr lang="en-US" sz="900" dirty="0">
                <a:gradFill>
                  <a:gsLst>
                    <a:gs pos="0">
                      <a:srgbClr val="FFFFFF"/>
                    </a:gs>
                    <a:gs pos="86000">
                      <a:srgbClr val="FFFFFF"/>
                    </a:gs>
                  </a:gsLst>
                  <a:lin ang="5400000" scaled="0"/>
                </a:gradFill>
                <a:effectLst>
                  <a:outerShdw blurRad="63500" algn="ctr" rotWithShape="0">
                    <a:srgbClr val="FFFFFF">
                      <a:alpha val="60000"/>
                    </a:srgbClr>
                  </a:outerShdw>
                </a:effectLst>
              </a:rPr>
              <a:t>Newark, NJ</a:t>
            </a:r>
          </a:p>
        </p:txBody>
      </p:sp>
      <p:sp>
        <p:nvSpPr>
          <p:cNvPr id="140" name="TextBox 13"/>
          <p:cNvSpPr txBox="1">
            <a:spLocks noChangeArrowheads="1"/>
          </p:cNvSpPr>
          <p:nvPr/>
        </p:nvSpPr>
        <p:spPr bwMode="auto">
          <a:xfrm>
            <a:off x="5789730" y="2705283"/>
            <a:ext cx="1054225" cy="235976"/>
          </a:xfrm>
          <a:prstGeom prst="rect">
            <a:avLst/>
          </a:prstGeom>
          <a:solidFill>
            <a:srgbClr val="4B135A"/>
          </a:solidFill>
          <a:ln w="9525">
            <a:noFill/>
            <a:miter lim="800000"/>
            <a:headEnd/>
            <a:tailEnd/>
          </a:ln>
        </p:spPr>
        <p:txBody>
          <a:bodyPr wrap="square" lIns="91424" tIns="45713" rIns="91424" bIns="45713">
            <a:spAutoFit/>
          </a:bodyPr>
          <a:lstStyle/>
          <a:p>
            <a:pPr defTabSz="914211"/>
            <a:r>
              <a:rPr lang="en-US" sz="900" dirty="0">
                <a:gradFill>
                  <a:gsLst>
                    <a:gs pos="0">
                      <a:srgbClr val="FFFFFF"/>
                    </a:gs>
                    <a:gs pos="86000">
                      <a:srgbClr val="FFFFFF"/>
                    </a:gs>
                  </a:gsLst>
                  <a:lin ang="5400000" scaled="0"/>
                </a:gradFill>
                <a:effectLst>
                  <a:outerShdw blurRad="63500" algn="ctr" rotWithShape="0">
                    <a:srgbClr val="FFFFFF">
                      <a:alpha val="60000"/>
                    </a:srgbClr>
                  </a:outerShdw>
                </a:effectLst>
              </a:rPr>
              <a:t>Amsterdam, NL</a:t>
            </a:r>
          </a:p>
        </p:txBody>
      </p:sp>
      <p:sp>
        <p:nvSpPr>
          <p:cNvPr id="148" name="TextBox 13"/>
          <p:cNvSpPr txBox="1">
            <a:spLocks noChangeArrowheads="1"/>
          </p:cNvSpPr>
          <p:nvPr/>
        </p:nvSpPr>
        <p:spPr bwMode="auto">
          <a:xfrm>
            <a:off x="10665223" y="4851400"/>
            <a:ext cx="812588" cy="235976"/>
          </a:xfrm>
          <a:prstGeom prst="rect">
            <a:avLst/>
          </a:prstGeom>
          <a:solidFill>
            <a:srgbClr val="4B135A"/>
          </a:solidFill>
          <a:ln w="9525">
            <a:noFill/>
            <a:miter lim="800000"/>
            <a:headEnd/>
            <a:tailEnd/>
          </a:ln>
        </p:spPr>
        <p:txBody>
          <a:bodyPr wrap="square" lIns="91424" tIns="45713" rIns="91424" bIns="45713">
            <a:spAutoFit/>
          </a:bodyPr>
          <a:lstStyle/>
          <a:p>
            <a:pPr defTabSz="914211"/>
            <a:r>
              <a:rPr lang="en-US" sz="900" dirty="0">
                <a:solidFill>
                  <a:srgbClr val="FFFFFF"/>
                </a:solidFill>
              </a:rPr>
              <a:t>Sydney, AU</a:t>
            </a:r>
          </a:p>
        </p:txBody>
      </p:sp>
      <p:sp>
        <p:nvSpPr>
          <p:cNvPr id="155" name="TextBox 13"/>
          <p:cNvSpPr txBox="1">
            <a:spLocks noChangeArrowheads="1"/>
          </p:cNvSpPr>
          <p:nvPr/>
        </p:nvSpPr>
        <p:spPr bwMode="auto">
          <a:xfrm>
            <a:off x="8181786" y="3294624"/>
            <a:ext cx="1061406" cy="235976"/>
          </a:xfrm>
          <a:prstGeom prst="rect">
            <a:avLst/>
          </a:prstGeom>
          <a:solidFill>
            <a:srgbClr val="4B135A"/>
          </a:solidFill>
          <a:ln w="9525">
            <a:noFill/>
            <a:miter lim="800000"/>
            <a:headEnd/>
            <a:tailEnd/>
          </a:ln>
        </p:spPr>
        <p:txBody>
          <a:bodyPr wrap="square" lIns="91424" tIns="45713" rIns="91424" bIns="45713">
            <a:spAutoFit/>
          </a:bodyPr>
          <a:lstStyle/>
          <a:p>
            <a:pPr defTabSz="914211"/>
            <a:r>
              <a:rPr lang="en-US" sz="900" dirty="0">
                <a:gradFill>
                  <a:gsLst>
                    <a:gs pos="0">
                      <a:srgbClr val="FFFFFF"/>
                    </a:gs>
                    <a:gs pos="86000">
                      <a:srgbClr val="FFFFFF"/>
                    </a:gs>
                  </a:gsLst>
                  <a:lin ang="5400000" scaled="0"/>
                </a:gradFill>
                <a:effectLst>
                  <a:outerShdw blurRad="63500" algn="ctr" rotWithShape="0">
                    <a:srgbClr val="FFFFFF">
                      <a:alpha val="60000"/>
                    </a:srgbClr>
                  </a:outerShdw>
                </a:effectLst>
              </a:rPr>
              <a:t>Hong Kong, HK</a:t>
            </a:r>
          </a:p>
        </p:txBody>
      </p:sp>
      <p:sp>
        <p:nvSpPr>
          <p:cNvPr id="90" name="TextBox 13"/>
          <p:cNvSpPr txBox="1">
            <a:spLocks noChangeArrowheads="1"/>
          </p:cNvSpPr>
          <p:nvPr/>
        </p:nvSpPr>
        <p:spPr bwMode="auto">
          <a:xfrm>
            <a:off x="2640912" y="3530600"/>
            <a:ext cx="711015" cy="235976"/>
          </a:xfrm>
          <a:prstGeom prst="rect">
            <a:avLst/>
          </a:prstGeom>
          <a:solidFill>
            <a:srgbClr val="4B135A"/>
          </a:solidFill>
          <a:ln w="9525">
            <a:noFill/>
            <a:miter lim="800000"/>
            <a:headEnd/>
            <a:tailEnd/>
          </a:ln>
        </p:spPr>
        <p:txBody>
          <a:bodyPr wrap="square" lIns="91424" tIns="45713" rIns="91424" bIns="45713">
            <a:spAutoFit/>
          </a:bodyPr>
          <a:lstStyle/>
          <a:p>
            <a:pPr defTabSz="914211"/>
            <a:r>
              <a:rPr lang="en-US" sz="900" dirty="0">
                <a:gradFill>
                  <a:gsLst>
                    <a:gs pos="0">
                      <a:srgbClr val="FFFFFF"/>
                    </a:gs>
                    <a:gs pos="86000">
                      <a:srgbClr val="FFFFFF"/>
                    </a:gs>
                  </a:gsLst>
                  <a:lin ang="5400000" scaled="0"/>
                </a:gradFill>
                <a:effectLst>
                  <a:outerShdw blurRad="63500" algn="ctr" rotWithShape="0">
                    <a:srgbClr val="FFFFFF">
                      <a:alpha val="60000"/>
                    </a:srgbClr>
                  </a:outerShdw>
                </a:effectLst>
              </a:rPr>
              <a:t>Miami, FL</a:t>
            </a:r>
          </a:p>
        </p:txBody>
      </p:sp>
      <p:sp>
        <p:nvSpPr>
          <p:cNvPr id="93" name="TextBox 13"/>
          <p:cNvSpPr txBox="1">
            <a:spLocks noChangeArrowheads="1"/>
          </p:cNvSpPr>
          <p:nvPr/>
        </p:nvSpPr>
        <p:spPr bwMode="auto">
          <a:xfrm>
            <a:off x="2880467" y="3225800"/>
            <a:ext cx="877767" cy="235976"/>
          </a:xfrm>
          <a:prstGeom prst="rect">
            <a:avLst/>
          </a:prstGeom>
          <a:solidFill>
            <a:srgbClr val="4B135A"/>
          </a:solidFill>
          <a:ln w="9525">
            <a:noFill/>
            <a:miter lim="800000"/>
            <a:headEnd/>
            <a:tailEnd/>
          </a:ln>
        </p:spPr>
        <p:txBody>
          <a:bodyPr wrap="square" lIns="91424" tIns="45713" rIns="91424" bIns="45713">
            <a:spAutoFit/>
          </a:bodyPr>
          <a:lstStyle/>
          <a:p>
            <a:pPr defTabSz="914211"/>
            <a:r>
              <a:rPr lang="en-US" sz="900" dirty="0">
                <a:solidFill>
                  <a:srgbClr val="FFFFFF"/>
                </a:solidFill>
              </a:rPr>
              <a:t>Ashburn, VA</a:t>
            </a:r>
          </a:p>
        </p:txBody>
      </p:sp>
      <p:sp>
        <p:nvSpPr>
          <p:cNvPr id="89" name="TextBox 13"/>
          <p:cNvSpPr txBox="1">
            <a:spLocks noChangeArrowheads="1"/>
          </p:cNvSpPr>
          <p:nvPr/>
        </p:nvSpPr>
        <p:spPr bwMode="auto">
          <a:xfrm>
            <a:off x="203150" y="3429027"/>
            <a:ext cx="1015735" cy="379604"/>
          </a:xfrm>
          <a:prstGeom prst="rect">
            <a:avLst/>
          </a:prstGeom>
          <a:solidFill>
            <a:srgbClr val="4B135A"/>
          </a:solidFill>
          <a:ln w="9525">
            <a:noFill/>
            <a:miter lim="800000"/>
            <a:headEnd/>
            <a:tailEnd/>
          </a:ln>
        </p:spPr>
        <p:txBody>
          <a:bodyPr wrap="square" lIns="91424" tIns="45713" rIns="91424" bIns="45713">
            <a:spAutoFit/>
          </a:bodyPr>
          <a:lstStyle/>
          <a:p>
            <a:pPr defTabSz="914211"/>
            <a:r>
              <a:rPr lang="en-US" sz="900" dirty="0">
                <a:solidFill>
                  <a:srgbClr val="FFFFFF"/>
                </a:solidFill>
              </a:rPr>
              <a:t>Bay Area, CA</a:t>
            </a:r>
          </a:p>
          <a:p>
            <a:pPr defTabSz="914211"/>
            <a:r>
              <a:rPr lang="en-US" sz="900" dirty="0">
                <a:gradFill>
                  <a:gsLst>
                    <a:gs pos="0">
                      <a:srgbClr val="FFFFFF"/>
                    </a:gs>
                    <a:gs pos="86000">
                      <a:srgbClr val="FFFFFF"/>
                    </a:gs>
                  </a:gsLst>
                  <a:lin ang="5400000" scaled="0"/>
                </a:gradFill>
                <a:effectLst>
                  <a:outerShdw blurRad="63500" algn="ctr" rotWithShape="0">
                    <a:srgbClr val="FFFFFF">
                      <a:alpha val="60000"/>
                    </a:srgbClr>
                  </a:outerShdw>
                </a:effectLst>
              </a:rPr>
              <a:t>Los Angeles, CA</a:t>
            </a:r>
          </a:p>
        </p:txBody>
      </p:sp>
      <p:sp>
        <p:nvSpPr>
          <p:cNvPr id="165" name="TextBox 13"/>
          <p:cNvSpPr txBox="1">
            <a:spLocks noChangeArrowheads="1"/>
          </p:cNvSpPr>
          <p:nvPr/>
        </p:nvSpPr>
        <p:spPr bwMode="auto">
          <a:xfrm>
            <a:off x="6196005" y="2278624"/>
            <a:ext cx="952652" cy="235976"/>
          </a:xfrm>
          <a:prstGeom prst="rect">
            <a:avLst/>
          </a:prstGeom>
          <a:solidFill>
            <a:srgbClr val="4B135A"/>
          </a:solidFill>
          <a:ln w="9525">
            <a:noFill/>
            <a:miter lim="800000"/>
            <a:headEnd/>
            <a:tailEnd/>
          </a:ln>
        </p:spPr>
        <p:txBody>
          <a:bodyPr wrap="square" lIns="91424" tIns="45713" rIns="91424" bIns="45713">
            <a:spAutoFit/>
          </a:bodyPr>
          <a:lstStyle/>
          <a:p>
            <a:pPr defTabSz="914211"/>
            <a:r>
              <a:rPr lang="en-US" sz="900" dirty="0">
                <a:gradFill>
                  <a:gsLst>
                    <a:gs pos="0">
                      <a:srgbClr val="FFFFFF"/>
                    </a:gs>
                    <a:gs pos="86000">
                      <a:srgbClr val="FFFFFF"/>
                    </a:gs>
                  </a:gsLst>
                  <a:lin ang="5400000" scaled="0"/>
                </a:gradFill>
                <a:effectLst>
                  <a:outerShdw blurRad="63500" algn="ctr" rotWithShape="0">
                    <a:srgbClr val="FFFFFF">
                      <a:alpha val="60000"/>
                    </a:srgbClr>
                  </a:outerShdw>
                </a:effectLst>
              </a:rPr>
              <a:t>Stockholm, SE</a:t>
            </a:r>
          </a:p>
        </p:txBody>
      </p:sp>
      <p:sp>
        <p:nvSpPr>
          <p:cNvPr id="166" name="TextBox 13"/>
          <p:cNvSpPr txBox="1">
            <a:spLocks noChangeArrowheads="1"/>
          </p:cNvSpPr>
          <p:nvPr/>
        </p:nvSpPr>
        <p:spPr bwMode="auto">
          <a:xfrm>
            <a:off x="6210336" y="3091424"/>
            <a:ext cx="798268" cy="235976"/>
          </a:xfrm>
          <a:prstGeom prst="rect">
            <a:avLst/>
          </a:prstGeom>
          <a:solidFill>
            <a:srgbClr val="4B135A"/>
          </a:solidFill>
          <a:ln w="9525">
            <a:noFill/>
            <a:miter lim="800000"/>
            <a:headEnd/>
            <a:tailEnd/>
          </a:ln>
        </p:spPr>
        <p:txBody>
          <a:bodyPr wrap="square" lIns="91424" tIns="45713" rIns="91424" bIns="45713">
            <a:spAutoFit/>
          </a:bodyPr>
          <a:lstStyle/>
          <a:p>
            <a:pPr defTabSz="914211"/>
            <a:r>
              <a:rPr lang="en-US" sz="900" dirty="0">
                <a:gradFill>
                  <a:gsLst>
                    <a:gs pos="0">
                      <a:srgbClr val="FFFFFF"/>
                    </a:gs>
                    <a:gs pos="86000">
                      <a:srgbClr val="FFFFFF"/>
                    </a:gs>
                  </a:gsLst>
                  <a:lin ang="5400000" scaled="0"/>
                </a:gradFill>
                <a:effectLst>
                  <a:outerShdw blurRad="63500" algn="ctr" rotWithShape="0">
                    <a:srgbClr val="FFFFFF">
                      <a:alpha val="60000"/>
                    </a:srgbClr>
                  </a:outerShdw>
                </a:effectLst>
              </a:rPr>
              <a:t>Vienna, AT</a:t>
            </a:r>
          </a:p>
        </p:txBody>
      </p:sp>
      <p:sp>
        <p:nvSpPr>
          <p:cNvPr id="168" name="TextBox 13"/>
          <p:cNvSpPr txBox="1">
            <a:spLocks noChangeArrowheads="1"/>
          </p:cNvSpPr>
          <p:nvPr/>
        </p:nvSpPr>
        <p:spPr bwMode="auto">
          <a:xfrm>
            <a:off x="2640912" y="4445000"/>
            <a:ext cx="914162" cy="235976"/>
          </a:xfrm>
          <a:prstGeom prst="rect">
            <a:avLst/>
          </a:prstGeom>
          <a:solidFill>
            <a:srgbClr val="4B135A"/>
          </a:solidFill>
          <a:ln w="9525">
            <a:noFill/>
            <a:miter lim="800000"/>
            <a:headEnd/>
            <a:tailEnd/>
          </a:ln>
        </p:spPr>
        <p:txBody>
          <a:bodyPr wrap="square" lIns="91424" tIns="45713" rIns="91424" bIns="45713">
            <a:spAutoFit/>
          </a:bodyPr>
          <a:lstStyle/>
          <a:p>
            <a:pPr defTabSz="914211"/>
            <a:r>
              <a:rPr lang="en-US" sz="900" dirty="0">
                <a:solidFill>
                  <a:srgbClr val="FFFFFF"/>
                </a:solidFill>
              </a:rPr>
              <a:t>São Paulo, BR</a:t>
            </a:r>
          </a:p>
        </p:txBody>
      </p:sp>
      <p:sp>
        <p:nvSpPr>
          <p:cNvPr id="186" name="TextBox 13"/>
          <p:cNvSpPr txBox="1">
            <a:spLocks noChangeArrowheads="1"/>
          </p:cNvSpPr>
          <p:nvPr/>
        </p:nvSpPr>
        <p:spPr bwMode="auto">
          <a:xfrm>
            <a:off x="7978639" y="3835400"/>
            <a:ext cx="959833" cy="235976"/>
          </a:xfrm>
          <a:prstGeom prst="rect">
            <a:avLst/>
          </a:prstGeom>
          <a:solidFill>
            <a:srgbClr val="4B135A"/>
          </a:solidFill>
          <a:ln w="9525">
            <a:noFill/>
            <a:miter lim="800000"/>
            <a:headEnd/>
            <a:tailEnd/>
          </a:ln>
        </p:spPr>
        <p:txBody>
          <a:bodyPr wrap="square" lIns="91424" tIns="45713" rIns="91424" bIns="45713">
            <a:spAutoFit/>
          </a:bodyPr>
          <a:lstStyle/>
          <a:p>
            <a:pPr defTabSz="914211"/>
            <a:r>
              <a:rPr lang="en-US" sz="900" dirty="0">
                <a:gradFill>
                  <a:gsLst>
                    <a:gs pos="0">
                      <a:srgbClr val="FFFFFF"/>
                    </a:gs>
                    <a:gs pos="86000">
                      <a:srgbClr val="FFFFFF"/>
                    </a:gs>
                  </a:gsLst>
                  <a:lin ang="5400000" scaled="0"/>
                </a:gradFill>
                <a:effectLst>
                  <a:outerShdw blurRad="63500" algn="ctr" rotWithShape="0">
                    <a:srgbClr val="FFFFFF">
                      <a:alpha val="60000"/>
                    </a:srgbClr>
                  </a:outerShdw>
                </a:effectLst>
              </a:rPr>
              <a:t>Singapore, SG</a:t>
            </a:r>
          </a:p>
        </p:txBody>
      </p:sp>
      <p:cxnSp>
        <p:nvCxnSpPr>
          <p:cNvPr id="230" name="Straight Connector 229"/>
          <p:cNvCxnSpPr/>
          <p:nvPr/>
        </p:nvCxnSpPr>
        <p:spPr>
          <a:xfrm>
            <a:off x="10508163" y="3475923"/>
            <a:ext cx="0" cy="3738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2" name="Rectangle 161"/>
          <p:cNvSpPr/>
          <p:nvPr/>
        </p:nvSpPr>
        <p:spPr>
          <a:xfrm>
            <a:off x="406294" y="5946014"/>
            <a:ext cx="6703854" cy="363175"/>
          </a:xfrm>
          <a:prstGeom prst="rect">
            <a:avLst/>
          </a:prstGeom>
        </p:spPr>
        <p:txBody>
          <a:bodyPr wrap="square" lIns="91424" tIns="45713" rIns="91424" bIns="45713">
            <a:spAutoFit/>
          </a:bodyPr>
          <a:lstStyle/>
          <a:p>
            <a:pPr defTabSz="1218383" fontAlgn="base">
              <a:lnSpc>
                <a:spcPct val="110000"/>
              </a:lnSpc>
              <a:spcBef>
                <a:spcPct val="0"/>
              </a:spcBef>
              <a:spcAft>
                <a:spcPct val="0"/>
              </a:spcAft>
            </a:pPr>
            <a:r>
              <a:rPr lang="en-US" sz="1600" dirty="0">
                <a:gradFill>
                  <a:gsLst>
                    <a:gs pos="0">
                      <a:srgbClr val="FFFFFF"/>
                    </a:gs>
                    <a:gs pos="86000">
                      <a:srgbClr val="FFFFFF"/>
                    </a:gs>
                  </a:gsLst>
                  <a:lin ang="5400000" scaled="0"/>
                </a:gradFill>
                <a:effectLst>
                  <a:outerShdw blurRad="63500" algn="ctr" rotWithShape="0">
                    <a:srgbClr val="FFFFFF">
                      <a:alpha val="60000"/>
                    </a:srgbClr>
                  </a:outerShdw>
                </a:effectLst>
              </a:rPr>
              <a:t>.  </a:t>
            </a:r>
          </a:p>
        </p:txBody>
      </p:sp>
      <p:sp>
        <p:nvSpPr>
          <p:cNvPr id="188" name="TextBox 13"/>
          <p:cNvSpPr txBox="1">
            <a:spLocks noChangeArrowheads="1"/>
          </p:cNvSpPr>
          <p:nvPr/>
        </p:nvSpPr>
        <p:spPr bwMode="auto">
          <a:xfrm>
            <a:off x="9852635" y="3599424"/>
            <a:ext cx="858259" cy="235976"/>
          </a:xfrm>
          <a:prstGeom prst="rect">
            <a:avLst/>
          </a:prstGeom>
          <a:solidFill>
            <a:srgbClr val="4B135A"/>
          </a:solidFill>
          <a:ln w="9525">
            <a:noFill/>
            <a:miter lim="800000"/>
            <a:headEnd/>
            <a:tailEnd/>
          </a:ln>
        </p:spPr>
        <p:txBody>
          <a:bodyPr wrap="square" lIns="91424" tIns="45713" rIns="91424" bIns="45713">
            <a:spAutoFit/>
          </a:bodyPr>
          <a:lstStyle/>
          <a:p>
            <a:pPr defTabSz="914211"/>
            <a:r>
              <a:rPr lang="en-US" sz="900" dirty="0">
                <a:gradFill>
                  <a:gsLst>
                    <a:gs pos="0">
                      <a:srgbClr val="FFFFFF"/>
                    </a:gs>
                    <a:gs pos="86000">
                      <a:srgbClr val="FFFFFF"/>
                    </a:gs>
                  </a:gsLst>
                  <a:lin ang="5400000" scaled="0"/>
                </a:gradFill>
                <a:effectLst>
                  <a:outerShdw blurRad="63500" algn="ctr" rotWithShape="0">
                    <a:srgbClr val="FFFFFF">
                      <a:alpha val="60000"/>
                    </a:srgbClr>
                  </a:outerShdw>
                </a:effectLst>
              </a:rPr>
              <a:t>Taipei, TWN</a:t>
            </a:r>
          </a:p>
        </p:txBody>
      </p:sp>
      <p:pic>
        <p:nvPicPr>
          <p:cNvPr id="195" name="Picture 194"/>
          <p:cNvPicPr>
            <a:picLocks noChangeAspect="1"/>
          </p:cNvPicPr>
          <p:nvPr/>
        </p:nvPicPr>
        <p:blipFill rotWithShape="1">
          <a:blip r:embed="rId9" cstate="screen">
            <a:extLst>
              <a:ext uri="{28A0092B-C50C-407E-A947-70E740481C1C}">
                <a14:useLocalDpi xmlns:a14="http://schemas.microsoft.com/office/drawing/2010/main"/>
              </a:ext>
            </a:extLst>
          </a:blip>
          <a:srcRect l="67536"/>
          <a:stretch/>
        </p:blipFill>
        <p:spPr>
          <a:xfrm>
            <a:off x="1117320" y="2921029"/>
            <a:ext cx="203146" cy="319415"/>
          </a:xfrm>
          <a:prstGeom prst="rect">
            <a:avLst/>
          </a:prstGeom>
        </p:spPr>
      </p:pic>
      <p:pic>
        <p:nvPicPr>
          <p:cNvPr id="223" name="Picture 222"/>
          <p:cNvPicPr>
            <a:picLocks noChangeAspect="1"/>
          </p:cNvPicPr>
          <p:nvPr/>
        </p:nvPicPr>
        <p:blipFill rotWithShape="1">
          <a:blip r:embed="rId9" cstate="screen">
            <a:extLst>
              <a:ext uri="{28A0092B-C50C-407E-A947-70E740481C1C}">
                <a14:useLocalDpi xmlns:a14="http://schemas.microsoft.com/office/drawing/2010/main"/>
              </a:ext>
            </a:extLst>
          </a:blip>
          <a:srcRect l="67536"/>
          <a:stretch/>
        </p:blipFill>
        <p:spPr>
          <a:xfrm>
            <a:off x="1320507" y="3225829"/>
            <a:ext cx="203146" cy="319415"/>
          </a:xfrm>
          <a:prstGeom prst="rect">
            <a:avLst/>
          </a:prstGeom>
        </p:spPr>
      </p:pic>
      <p:pic>
        <p:nvPicPr>
          <p:cNvPr id="232" name="Picture 231"/>
          <p:cNvPicPr>
            <a:picLocks noChangeAspect="1"/>
          </p:cNvPicPr>
          <p:nvPr/>
        </p:nvPicPr>
        <p:blipFill rotWithShape="1">
          <a:blip r:embed="rId9" cstate="screen">
            <a:extLst>
              <a:ext uri="{28A0092B-C50C-407E-A947-70E740481C1C}">
                <a14:useLocalDpi xmlns:a14="http://schemas.microsoft.com/office/drawing/2010/main"/>
              </a:ext>
            </a:extLst>
          </a:blip>
          <a:srcRect l="67536"/>
          <a:stretch/>
        </p:blipFill>
        <p:spPr>
          <a:xfrm>
            <a:off x="1523634" y="3327408"/>
            <a:ext cx="203146" cy="319415"/>
          </a:xfrm>
          <a:prstGeom prst="rect">
            <a:avLst/>
          </a:prstGeom>
        </p:spPr>
      </p:pic>
      <p:pic>
        <p:nvPicPr>
          <p:cNvPr id="233" name="Picture 232"/>
          <p:cNvPicPr>
            <a:picLocks noChangeAspect="1"/>
          </p:cNvPicPr>
          <p:nvPr/>
        </p:nvPicPr>
        <p:blipFill rotWithShape="1">
          <a:blip r:embed="rId9" cstate="screen">
            <a:extLst>
              <a:ext uri="{28A0092B-C50C-407E-A947-70E740481C1C}">
                <a14:useLocalDpi xmlns:a14="http://schemas.microsoft.com/office/drawing/2010/main"/>
              </a:ext>
            </a:extLst>
          </a:blip>
          <a:srcRect l="67536"/>
          <a:stretch/>
        </p:blipFill>
        <p:spPr>
          <a:xfrm>
            <a:off x="2234637" y="2921029"/>
            <a:ext cx="203146" cy="319415"/>
          </a:xfrm>
          <a:prstGeom prst="rect">
            <a:avLst/>
          </a:prstGeom>
        </p:spPr>
      </p:pic>
      <p:pic>
        <p:nvPicPr>
          <p:cNvPr id="234" name="Picture 233"/>
          <p:cNvPicPr>
            <a:picLocks noChangeAspect="1"/>
          </p:cNvPicPr>
          <p:nvPr/>
        </p:nvPicPr>
        <p:blipFill rotWithShape="1">
          <a:blip r:embed="rId9" cstate="screen">
            <a:extLst>
              <a:ext uri="{28A0092B-C50C-407E-A947-70E740481C1C}">
                <a14:useLocalDpi xmlns:a14="http://schemas.microsoft.com/office/drawing/2010/main"/>
              </a:ext>
            </a:extLst>
          </a:blip>
          <a:srcRect l="67536"/>
          <a:stretch/>
        </p:blipFill>
        <p:spPr>
          <a:xfrm>
            <a:off x="2844109" y="2819429"/>
            <a:ext cx="203146" cy="319415"/>
          </a:xfrm>
          <a:prstGeom prst="rect">
            <a:avLst/>
          </a:prstGeom>
        </p:spPr>
      </p:pic>
      <p:pic>
        <p:nvPicPr>
          <p:cNvPr id="235" name="Picture 234"/>
          <p:cNvPicPr>
            <a:picLocks noChangeAspect="1"/>
          </p:cNvPicPr>
          <p:nvPr/>
        </p:nvPicPr>
        <p:blipFill rotWithShape="1">
          <a:blip r:embed="rId9" cstate="screen">
            <a:extLst>
              <a:ext uri="{28A0092B-C50C-407E-A947-70E740481C1C}">
                <a14:useLocalDpi xmlns:a14="http://schemas.microsoft.com/office/drawing/2010/main"/>
              </a:ext>
            </a:extLst>
          </a:blip>
          <a:srcRect l="67536"/>
          <a:stretch/>
        </p:blipFill>
        <p:spPr>
          <a:xfrm>
            <a:off x="2539351" y="3124229"/>
            <a:ext cx="203146" cy="319415"/>
          </a:xfrm>
          <a:prstGeom prst="rect">
            <a:avLst/>
          </a:prstGeom>
        </p:spPr>
      </p:pic>
      <p:pic>
        <p:nvPicPr>
          <p:cNvPr id="236" name="Picture 235"/>
          <p:cNvPicPr>
            <a:picLocks noChangeAspect="1"/>
          </p:cNvPicPr>
          <p:nvPr/>
        </p:nvPicPr>
        <p:blipFill rotWithShape="1">
          <a:blip r:embed="rId9" cstate="screen">
            <a:extLst>
              <a:ext uri="{28A0092B-C50C-407E-A947-70E740481C1C}">
                <a14:useLocalDpi xmlns:a14="http://schemas.microsoft.com/office/drawing/2010/main"/>
              </a:ext>
            </a:extLst>
          </a:blip>
          <a:srcRect l="67536"/>
          <a:stretch/>
        </p:blipFill>
        <p:spPr>
          <a:xfrm>
            <a:off x="2336213" y="3327408"/>
            <a:ext cx="203146" cy="319415"/>
          </a:xfrm>
          <a:prstGeom prst="rect">
            <a:avLst/>
          </a:prstGeom>
        </p:spPr>
      </p:pic>
      <p:pic>
        <p:nvPicPr>
          <p:cNvPr id="237" name="Picture 236"/>
          <p:cNvPicPr>
            <a:picLocks noChangeAspect="1"/>
          </p:cNvPicPr>
          <p:nvPr/>
        </p:nvPicPr>
        <p:blipFill rotWithShape="1">
          <a:blip r:embed="rId9" cstate="screen">
            <a:extLst>
              <a:ext uri="{28A0092B-C50C-407E-A947-70E740481C1C}">
                <a14:useLocalDpi xmlns:a14="http://schemas.microsoft.com/office/drawing/2010/main"/>
              </a:ext>
            </a:extLst>
          </a:blip>
          <a:srcRect l="67536"/>
          <a:stretch/>
        </p:blipFill>
        <p:spPr>
          <a:xfrm>
            <a:off x="1929907" y="3327408"/>
            <a:ext cx="203146" cy="319415"/>
          </a:xfrm>
          <a:prstGeom prst="rect">
            <a:avLst/>
          </a:prstGeom>
        </p:spPr>
      </p:pic>
      <p:pic>
        <p:nvPicPr>
          <p:cNvPr id="238" name="Picture 237"/>
          <p:cNvPicPr>
            <a:picLocks noChangeAspect="1"/>
          </p:cNvPicPr>
          <p:nvPr/>
        </p:nvPicPr>
        <p:blipFill rotWithShape="1">
          <a:blip r:embed="rId9" cstate="screen">
            <a:extLst>
              <a:ext uri="{28A0092B-C50C-407E-A947-70E740481C1C}">
                <a14:useLocalDpi xmlns:a14="http://schemas.microsoft.com/office/drawing/2010/main"/>
              </a:ext>
            </a:extLst>
          </a:blip>
          <a:srcRect l="67536"/>
          <a:stretch/>
        </p:blipFill>
        <p:spPr>
          <a:xfrm>
            <a:off x="3656656" y="4343429"/>
            <a:ext cx="203146" cy="319415"/>
          </a:xfrm>
          <a:prstGeom prst="rect">
            <a:avLst/>
          </a:prstGeom>
        </p:spPr>
      </p:pic>
      <p:pic>
        <p:nvPicPr>
          <p:cNvPr id="239" name="Picture 238"/>
          <p:cNvPicPr>
            <a:picLocks noChangeAspect="1"/>
          </p:cNvPicPr>
          <p:nvPr/>
        </p:nvPicPr>
        <p:blipFill rotWithShape="1">
          <a:blip r:embed="rId9" cstate="screen">
            <a:extLst>
              <a:ext uri="{28A0092B-C50C-407E-A947-70E740481C1C}">
                <a14:useLocalDpi xmlns:a14="http://schemas.microsoft.com/office/drawing/2010/main"/>
              </a:ext>
            </a:extLst>
          </a:blip>
          <a:srcRect l="67536"/>
          <a:stretch/>
        </p:blipFill>
        <p:spPr>
          <a:xfrm>
            <a:off x="5281835" y="3022629"/>
            <a:ext cx="203146" cy="319415"/>
          </a:xfrm>
          <a:prstGeom prst="rect">
            <a:avLst/>
          </a:prstGeom>
        </p:spPr>
      </p:pic>
      <p:pic>
        <p:nvPicPr>
          <p:cNvPr id="240" name="Picture 239"/>
          <p:cNvPicPr>
            <a:picLocks noChangeAspect="1"/>
          </p:cNvPicPr>
          <p:nvPr/>
        </p:nvPicPr>
        <p:blipFill rotWithShape="1">
          <a:blip r:embed="rId9" cstate="screen">
            <a:extLst>
              <a:ext uri="{28A0092B-C50C-407E-A947-70E740481C1C}">
                <a14:useLocalDpi xmlns:a14="http://schemas.microsoft.com/office/drawing/2010/main"/>
              </a:ext>
            </a:extLst>
          </a:blip>
          <a:srcRect l="67536"/>
          <a:stretch/>
        </p:blipFill>
        <p:spPr>
          <a:xfrm>
            <a:off x="5484973" y="3022629"/>
            <a:ext cx="203146" cy="319415"/>
          </a:xfrm>
          <a:prstGeom prst="rect">
            <a:avLst/>
          </a:prstGeom>
        </p:spPr>
      </p:pic>
      <p:pic>
        <p:nvPicPr>
          <p:cNvPr id="241" name="Picture 240"/>
          <p:cNvPicPr>
            <a:picLocks noChangeAspect="1"/>
          </p:cNvPicPr>
          <p:nvPr/>
        </p:nvPicPr>
        <p:blipFill rotWithShape="1">
          <a:blip r:embed="rId9" cstate="screen">
            <a:extLst>
              <a:ext uri="{28A0092B-C50C-407E-A947-70E740481C1C}">
                <a14:useLocalDpi xmlns:a14="http://schemas.microsoft.com/office/drawing/2010/main"/>
              </a:ext>
            </a:extLst>
          </a:blip>
          <a:srcRect l="67536"/>
          <a:stretch/>
        </p:blipFill>
        <p:spPr>
          <a:xfrm>
            <a:off x="4977120" y="2616229"/>
            <a:ext cx="203146" cy="319415"/>
          </a:xfrm>
          <a:prstGeom prst="rect">
            <a:avLst/>
          </a:prstGeom>
        </p:spPr>
      </p:pic>
      <p:pic>
        <p:nvPicPr>
          <p:cNvPr id="242" name="Picture 241"/>
          <p:cNvPicPr>
            <a:picLocks noChangeAspect="1"/>
          </p:cNvPicPr>
          <p:nvPr/>
        </p:nvPicPr>
        <p:blipFill rotWithShape="1">
          <a:blip r:embed="rId9" cstate="screen">
            <a:extLst>
              <a:ext uri="{28A0092B-C50C-407E-A947-70E740481C1C}">
                <a14:useLocalDpi xmlns:a14="http://schemas.microsoft.com/office/drawing/2010/main"/>
              </a:ext>
            </a:extLst>
          </a:blip>
          <a:srcRect l="67536"/>
          <a:stretch/>
        </p:blipFill>
        <p:spPr>
          <a:xfrm>
            <a:off x="5180259" y="2616229"/>
            <a:ext cx="203146" cy="319415"/>
          </a:xfrm>
          <a:prstGeom prst="rect">
            <a:avLst/>
          </a:prstGeom>
        </p:spPr>
      </p:pic>
      <p:pic>
        <p:nvPicPr>
          <p:cNvPr id="243" name="Picture 242"/>
          <p:cNvPicPr>
            <a:picLocks noChangeAspect="1"/>
          </p:cNvPicPr>
          <p:nvPr/>
        </p:nvPicPr>
        <p:blipFill rotWithShape="1">
          <a:blip r:embed="rId9" cstate="screen">
            <a:extLst>
              <a:ext uri="{28A0092B-C50C-407E-A947-70E740481C1C}">
                <a14:useLocalDpi xmlns:a14="http://schemas.microsoft.com/office/drawing/2010/main"/>
              </a:ext>
            </a:extLst>
          </a:blip>
          <a:srcRect l="67536"/>
          <a:stretch/>
        </p:blipFill>
        <p:spPr>
          <a:xfrm>
            <a:off x="5891315" y="3022629"/>
            <a:ext cx="203146" cy="319415"/>
          </a:xfrm>
          <a:prstGeom prst="rect">
            <a:avLst/>
          </a:prstGeom>
        </p:spPr>
      </p:pic>
      <p:pic>
        <p:nvPicPr>
          <p:cNvPr id="244" name="Picture 243"/>
          <p:cNvPicPr>
            <a:picLocks noChangeAspect="1"/>
          </p:cNvPicPr>
          <p:nvPr/>
        </p:nvPicPr>
        <p:blipFill rotWithShape="1">
          <a:blip r:embed="rId9" cstate="screen">
            <a:extLst>
              <a:ext uri="{28A0092B-C50C-407E-A947-70E740481C1C}">
                <a14:useLocalDpi xmlns:a14="http://schemas.microsoft.com/office/drawing/2010/main"/>
              </a:ext>
            </a:extLst>
          </a:blip>
          <a:srcRect l="67536"/>
          <a:stretch/>
        </p:blipFill>
        <p:spPr>
          <a:xfrm>
            <a:off x="5484973" y="2616229"/>
            <a:ext cx="203146" cy="319415"/>
          </a:xfrm>
          <a:prstGeom prst="rect">
            <a:avLst/>
          </a:prstGeom>
        </p:spPr>
      </p:pic>
      <p:pic>
        <p:nvPicPr>
          <p:cNvPr id="245" name="Picture 244"/>
          <p:cNvPicPr>
            <a:picLocks noChangeAspect="1"/>
          </p:cNvPicPr>
          <p:nvPr/>
        </p:nvPicPr>
        <p:blipFill rotWithShape="1">
          <a:blip r:embed="rId9" cstate="screen">
            <a:extLst>
              <a:ext uri="{28A0092B-C50C-407E-A947-70E740481C1C}">
                <a14:useLocalDpi xmlns:a14="http://schemas.microsoft.com/office/drawing/2010/main"/>
              </a:ext>
            </a:extLst>
          </a:blip>
          <a:srcRect l="67536"/>
          <a:stretch/>
        </p:blipFill>
        <p:spPr>
          <a:xfrm>
            <a:off x="5891315" y="2311429"/>
            <a:ext cx="203146" cy="319415"/>
          </a:xfrm>
          <a:prstGeom prst="rect">
            <a:avLst/>
          </a:prstGeom>
        </p:spPr>
      </p:pic>
      <p:pic>
        <p:nvPicPr>
          <p:cNvPr id="246" name="Picture 245"/>
          <p:cNvPicPr>
            <a:picLocks noChangeAspect="1"/>
          </p:cNvPicPr>
          <p:nvPr/>
        </p:nvPicPr>
        <p:blipFill rotWithShape="1">
          <a:blip r:embed="rId9" cstate="screen">
            <a:extLst>
              <a:ext uri="{28A0092B-C50C-407E-A947-70E740481C1C}">
                <a14:useLocalDpi xmlns:a14="http://schemas.microsoft.com/office/drawing/2010/main"/>
              </a:ext>
            </a:extLst>
          </a:blip>
          <a:srcRect l="67536"/>
          <a:stretch/>
        </p:blipFill>
        <p:spPr>
          <a:xfrm>
            <a:off x="9040063" y="3835408"/>
            <a:ext cx="203146" cy="319415"/>
          </a:xfrm>
          <a:prstGeom prst="rect">
            <a:avLst/>
          </a:prstGeom>
        </p:spPr>
      </p:pic>
      <p:pic>
        <p:nvPicPr>
          <p:cNvPr id="247" name="Picture 246"/>
          <p:cNvPicPr>
            <a:picLocks noChangeAspect="1"/>
          </p:cNvPicPr>
          <p:nvPr/>
        </p:nvPicPr>
        <p:blipFill rotWithShape="1">
          <a:blip r:embed="rId9" cstate="screen">
            <a:extLst>
              <a:ext uri="{28A0092B-C50C-407E-A947-70E740481C1C}">
                <a14:useLocalDpi xmlns:a14="http://schemas.microsoft.com/office/drawing/2010/main"/>
              </a:ext>
            </a:extLst>
          </a:blip>
          <a:srcRect l="67536"/>
          <a:stretch/>
        </p:blipFill>
        <p:spPr>
          <a:xfrm>
            <a:off x="9344797" y="3327408"/>
            <a:ext cx="203146" cy="319415"/>
          </a:xfrm>
          <a:prstGeom prst="rect">
            <a:avLst/>
          </a:prstGeom>
        </p:spPr>
      </p:pic>
      <p:pic>
        <p:nvPicPr>
          <p:cNvPr id="248" name="Picture 247"/>
          <p:cNvPicPr>
            <a:picLocks noChangeAspect="1"/>
          </p:cNvPicPr>
          <p:nvPr/>
        </p:nvPicPr>
        <p:blipFill rotWithShape="1">
          <a:blip r:embed="rId9" cstate="screen">
            <a:extLst>
              <a:ext uri="{28A0092B-C50C-407E-A947-70E740481C1C}">
                <a14:useLocalDpi xmlns:a14="http://schemas.microsoft.com/office/drawing/2010/main"/>
              </a:ext>
            </a:extLst>
          </a:blip>
          <a:srcRect l="67536"/>
          <a:stretch/>
        </p:blipFill>
        <p:spPr>
          <a:xfrm>
            <a:off x="9547916" y="3530612"/>
            <a:ext cx="203146" cy="319415"/>
          </a:xfrm>
          <a:prstGeom prst="rect">
            <a:avLst/>
          </a:prstGeom>
        </p:spPr>
      </p:pic>
      <p:pic>
        <p:nvPicPr>
          <p:cNvPr id="249" name="Picture 248"/>
          <p:cNvPicPr>
            <a:picLocks noChangeAspect="1"/>
          </p:cNvPicPr>
          <p:nvPr/>
        </p:nvPicPr>
        <p:blipFill rotWithShape="1">
          <a:blip r:embed="rId9" cstate="screen">
            <a:extLst>
              <a:ext uri="{28A0092B-C50C-407E-A947-70E740481C1C}">
                <a14:useLocalDpi xmlns:a14="http://schemas.microsoft.com/office/drawing/2010/main"/>
              </a:ext>
            </a:extLst>
          </a:blip>
          <a:srcRect l="67536"/>
          <a:stretch/>
        </p:blipFill>
        <p:spPr>
          <a:xfrm>
            <a:off x="9649496" y="3022629"/>
            <a:ext cx="203146" cy="319415"/>
          </a:xfrm>
          <a:prstGeom prst="rect">
            <a:avLst/>
          </a:prstGeom>
        </p:spPr>
      </p:pic>
      <p:pic>
        <p:nvPicPr>
          <p:cNvPr id="250" name="Picture 249"/>
          <p:cNvPicPr>
            <a:picLocks noChangeAspect="1"/>
          </p:cNvPicPr>
          <p:nvPr/>
        </p:nvPicPr>
        <p:blipFill rotWithShape="1">
          <a:blip r:embed="rId9" cstate="screen">
            <a:extLst>
              <a:ext uri="{28A0092B-C50C-407E-A947-70E740481C1C}">
                <a14:useLocalDpi xmlns:a14="http://schemas.microsoft.com/office/drawing/2010/main"/>
              </a:ext>
            </a:extLst>
          </a:blip>
          <a:srcRect l="67536"/>
          <a:stretch/>
        </p:blipFill>
        <p:spPr>
          <a:xfrm>
            <a:off x="9954226" y="3124229"/>
            <a:ext cx="203146" cy="319415"/>
          </a:xfrm>
          <a:prstGeom prst="rect">
            <a:avLst/>
          </a:prstGeom>
        </p:spPr>
      </p:pic>
      <p:pic>
        <p:nvPicPr>
          <p:cNvPr id="251" name="Picture 250"/>
          <p:cNvPicPr>
            <a:picLocks noChangeAspect="1"/>
          </p:cNvPicPr>
          <p:nvPr/>
        </p:nvPicPr>
        <p:blipFill rotWithShape="1">
          <a:blip r:embed="rId9" cstate="screen">
            <a:extLst>
              <a:ext uri="{28A0092B-C50C-407E-A947-70E740481C1C}">
                <a14:useLocalDpi xmlns:a14="http://schemas.microsoft.com/office/drawing/2010/main"/>
              </a:ext>
            </a:extLst>
          </a:blip>
          <a:srcRect l="67536"/>
          <a:stretch/>
        </p:blipFill>
        <p:spPr>
          <a:xfrm>
            <a:off x="10360503" y="4749829"/>
            <a:ext cx="203146" cy="319415"/>
          </a:xfrm>
          <a:prstGeom prst="rect">
            <a:avLst/>
          </a:prstGeom>
        </p:spPr>
      </p:pic>
      <p:sp>
        <p:nvSpPr>
          <p:cNvPr id="3" name="Isosceles Triangle 2"/>
          <p:cNvSpPr/>
          <p:nvPr/>
        </p:nvSpPr>
        <p:spPr bwMode="auto">
          <a:xfrm rot="5400000">
            <a:off x="1015722" y="3022613"/>
            <a:ext cx="101600" cy="101574"/>
          </a:xfrm>
          <a:prstGeom prst="triangle">
            <a:avLst/>
          </a:prstGeom>
          <a:solidFill>
            <a:srgbClr val="4B13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54" name="Isosceles Triangle 53"/>
          <p:cNvSpPr/>
          <p:nvPr/>
        </p:nvSpPr>
        <p:spPr bwMode="auto">
          <a:xfrm rot="5400000">
            <a:off x="1117283" y="3429029"/>
            <a:ext cx="203200" cy="203147"/>
          </a:xfrm>
          <a:prstGeom prst="triangle">
            <a:avLst/>
          </a:prstGeom>
          <a:solidFill>
            <a:srgbClr val="4B13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55" name="Isosceles Triangle 54"/>
          <p:cNvSpPr/>
          <p:nvPr/>
        </p:nvSpPr>
        <p:spPr bwMode="auto">
          <a:xfrm rot="5400000">
            <a:off x="1117283" y="3530629"/>
            <a:ext cx="203200" cy="203147"/>
          </a:xfrm>
          <a:prstGeom prst="triangle">
            <a:avLst/>
          </a:prstGeom>
          <a:solidFill>
            <a:srgbClr val="4B13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56" name="Isosceles Triangle 55"/>
          <p:cNvSpPr/>
          <p:nvPr/>
        </p:nvSpPr>
        <p:spPr bwMode="auto">
          <a:xfrm>
            <a:off x="1929897" y="3733800"/>
            <a:ext cx="203147" cy="203200"/>
          </a:xfrm>
          <a:prstGeom prst="triangle">
            <a:avLst/>
          </a:prstGeom>
          <a:solidFill>
            <a:srgbClr val="4B13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57" name="Isosceles Triangle 56"/>
          <p:cNvSpPr/>
          <p:nvPr/>
        </p:nvSpPr>
        <p:spPr bwMode="auto">
          <a:xfrm rot="10800000">
            <a:off x="2234618" y="2717800"/>
            <a:ext cx="203147" cy="203200"/>
          </a:xfrm>
          <a:prstGeom prst="triangle">
            <a:avLst/>
          </a:prstGeom>
          <a:solidFill>
            <a:srgbClr val="4B13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58" name="Isosceles Triangle 57"/>
          <p:cNvSpPr/>
          <p:nvPr/>
        </p:nvSpPr>
        <p:spPr bwMode="auto">
          <a:xfrm rot="16200000">
            <a:off x="3047180" y="2921029"/>
            <a:ext cx="203200" cy="203147"/>
          </a:xfrm>
          <a:prstGeom prst="triangle">
            <a:avLst/>
          </a:prstGeom>
          <a:solidFill>
            <a:srgbClr val="4B13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60" name="Isosceles Triangle 59"/>
          <p:cNvSpPr/>
          <p:nvPr/>
        </p:nvSpPr>
        <p:spPr bwMode="auto">
          <a:xfrm rot="16200000">
            <a:off x="2742459" y="3225829"/>
            <a:ext cx="203200" cy="203147"/>
          </a:xfrm>
          <a:prstGeom prst="triangle">
            <a:avLst/>
          </a:prstGeom>
          <a:solidFill>
            <a:srgbClr val="4B13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61" name="Isosceles Triangle 60"/>
          <p:cNvSpPr/>
          <p:nvPr/>
        </p:nvSpPr>
        <p:spPr bwMode="auto">
          <a:xfrm rot="16200000">
            <a:off x="2539312" y="3530629"/>
            <a:ext cx="203200" cy="203147"/>
          </a:xfrm>
          <a:prstGeom prst="triangle">
            <a:avLst/>
          </a:prstGeom>
          <a:solidFill>
            <a:srgbClr val="4B13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62" name="Isosceles Triangle 61"/>
          <p:cNvSpPr/>
          <p:nvPr/>
        </p:nvSpPr>
        <p:spPr bwMode="auto">
          <a:xfrm rot="5400000">
            <a:off x="3453474" y="4445029"/>
            <a:ext cx="203200" cy="203147"/>
          </a:xfrm>
          <a:prstGeom prst="triangle">
            <a:avLst/>
          </a:prstGeom>
          <a:solidFill>
            <a:srgbClr val="4B13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91" name="TextBox 13"/>
          <p:cNvSpPr txBox="1">
            <a:spLocks noChangeArrowheads="1"/>
          </p:cNvSpPr>
          <p:nvPr/>
        </p:nvSpPr>
        <p:spPr bwMode="auto">
          <a:xfrm>
            <a:off x="1625178" y="2616200"/>
            <a:ext cx="814633" cy="235976"/>
          </a:xfrm>
          <a:prstGeom prst="rect">
            <a:avLst/>
          </a:prstGeom>
          <a:solidFill>
            <a:srgbClr val="4B135A"/>
          </a:solidFill>
          <a:ln w="9525">
            <a:noFill/>
            <a:miter lim="800000"/>
            <a:headEnd/>
            <a:tailEnd/>
          </a:ln>
          <a:effectLst/>
        </p:spPr>
        <p:txBody>
          <a:bodyPr wrap="square" lIns="91424" tIns="45713" rIns="91424" bIns="45713">
            <a:spAutoFit/>
          </a:bodyPr>
          <a:lstStyle/>
          <a:p>
            <a:pPr defTabSz="914211"/>
            <a:r>
              <a:rPr lang="en-US" sz="900" dirty="0">
                <a:gradFill>
                  <a:gsLst>
                    <a:gs pos="0">
                      <a:srgbClr val="FFFFFF"/>
                    </a:gs>
                    <a:gs pos="86000">
                      <a:srgbClr val="FFFFFF"/>
                    </a:gs>
                  </a:gsLst>
                  <a:lin ang="5400000" scaled="0"/>
                </a:gradFill>
                <a:effectLst>
                  <a:outerShdw blurRad="63500" algn="ctr" rotWithShape="0">
                    <a:srgbClr val="FFFFFF">
                      <a:alpha val="60000"/>
                    </a:srgbClr>
                  </a:outerShdw>
                </a:effectLst>
              </a:rPr>
              <a:t>Chicago, IL</a:t>
            </a:r>
          </a:p>
        </p:txBody>
      </p:sp>
      <p:sp>
        <p:nvSpPr>
          <p:cNvPr id="92" name="TextBox 13"/>
          <p:cNvSpPr txBox="1">
            <a:spLocks noChangeArrowheads="1"/>
          </p:cNvSpPr>
          <p:nvPr/>
        </p:nvSpPr>
        <p:spPr bwMode="auto">
          <a:xfrm>
            <a:off x="1625209" y="3835400"/>
            <a:ext cx="1092669" cy="235976"/>
          </a:xfrm>
          <a:prstGeom prst="rect">
            <a:avLst/>
          </a:prstGeom>
          <a:solidFill>
            <a:srgbClr val="4B135A"/>
          </a:solidFill>
          <a:ln w="9525">
            <a:noFill/>
            <a:miter lim="800000"/>
            <a:headEnd/>
            <a:tailEnd/>
          </a:ln>
        </p:spPr>
        <p:txBody>
          <a:bodyPr wrap="square" lIns="91424" tIns="45713" rIns="91424" bIns="45713">
            <a:spAutoFit/>
          </a:bodyPr>
          <a:lstStyle/>
          <a:p>
            <a:pPr defTabSz="914211"/>
            <a:r>
              <a:rPr lang="en-US" sz="900" dirty="0">
                <a:solidFill>
                  <a:srgbClr val="FFFFFF"/>
                </a:solidFill>
              </a:rPr>
              <a:t>San Antonio, TX</a:t>
            </a:r>
          </a:p>
        </p:txBody>
      </p:sp>
      <p:sp>
        <p:nvSpPr>
          <p:cNvPr id="63" name="Isosceles Triangle 62"/>
          <p:cNvSpPr/>
          <p:nvPr/>
        </p:nvSpPr>
        <p:spPr bwMode="auto">
          <a:xfrm rot="10800000">
            <a:off x="4977105" y="2413000"/>
            <a:ext cx="203147" cy="203200"/>
          </a:xfrm>
          <a:prstGeom prst="triangle">
            <a:avLst/>
          </a:prstGeom>
          <a:solidFill>
            <a:srgbClr val="4B13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64" name="Isosceles Triangle 63"/>
          <p:cNvSpPr/>
          <p:nvPr/>
        </p:nvSpPr>
        <p:spPr bwMode="auto">
          <a:xfrm rot="10800000">
            <a:off x="5180252" y="2413000"/>
            <a:ext cx="203147" cy="203200"/>
          </a:xfrm>
          <a:prstGeom prst="triangle">
            <a:avLst/>
          </a:prstGeom>
          <a:solidFill>
            <a:srgbClr val="4B13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35" name="TextBox 13"/>
          <p:cNvSpPr txBox="1">
            <a:spLocks noChangeArrowheads="1"/>
          </p:cNvSpPr>
          <p:nvPr/>
        </p:nvSpPr>
        <p:spPr bwMode="auto">
          <a:xfrm>
            <a:off x="4864567" y="2108227"/>
            <a:ext cx="876300" cy="379604"/>
          </a:xfrm>
          <a:prstGeom prst="rect">
            <a:avLst/>
          </a:prstGeom>
          <a:solidFill>
            <a:srgbClr val="4B135A"/>
          </a:solidFill>
          <a:ln w="9525">
            <a:noFill/>
            <a:miter lim="800000"/>
            <a:headEnd/>
            <a:tailEnd/>
          </a:ln>
        </p:spPr>
        <p:txBody>
          <a:bodyPr wrap="square" lIns="91424" tIns="45713" rIns="91424" bIns="45713">
            <a:spAutoFit/>
          </a:bodyPr>
          <a:lstStyle/>
          <a:p>
            <a:pPr defTabSz="914211"/>
            <a:r>
              <a:rPr lang="en-US" sz="900" dirty="0">
                <a:gradFill>
                  <a:gsLst>
                    <a:gs pos="0">
                      <a:srgbClr val="FFFFFF"/>
                    </a:gs>
                    <a:gs pos="86000">
                      <a:srgbClr val="FFFFFF"/>
                    </a:gs>
                  </a:gsLst>
                  <a:lin ang="5400000" scaled="0"/>
                </a:gradFill>
                <a:effectLst>
                  <a:outerShdw blurRad="63500" algn="ctr" rotWithShape="0">
                    <a:srgbClr val="FFFFFF">
                      <a:alpha val="60000"/>
                    </a:srgbClr>
                  </a:outerShdw>
                </a:effectLst>
              </a:rPr>
              <a:t>Dublin, IE</a:t>
            </a:r>
          </a:p>
          <a:p>
            <a:pPr defTabSz="914211"/>
            <a:r>
              <a:rPr lang="en-US" sz="900" dirty="0">
                <a:gradFill>
                  <a:gsLst>
                    <a:gs pos="0">
                      <a:srgbClr val="FFFFFF"/>
                    </a:gs>
                    <a:gs pos="86000">
                      <a:srgbClr val="FFFFFF"/>
                    </a:gs>
                  </a:gsLst>
                  <a:lin ang="5400000" scaled="0"/>
                </a:gradFill>
                <a:effectLst>
                  <a:outerShdw blurRad="63500" algn="ctr" rotWithShape="0">
                    <a:srgbClr val="FFFFFF">
                      <a:alpha val="60000"/>
                    </a:srgbClr>
                  </a:outerShdw>
                </a:effectLst>
              </a:rPr>
              <a:t>London, GB</a:t>
            </a:r>
          </a:p>
        </p:txBody>
      </p:sp>
      <p:sp>
        <p:nvSpPr>
          <p:cNvPr id="65" name="Isosceles Triangle 64"/>
          <p:cNvSpPr/>
          <p:nvPr/>
        </p:nvSpPr>
        <p:spPr bwMode="auto">
          <a:xfrm>
            <a:off x="5281824" y="3354196"/>
            <a:ext cx="203147" cy="203200"/>
          </a:xfrm>
          <a:prstGeom prst="triangle">
            <a:avLst/>
          </a:prstGeom>
          <a:solidFill>
            <a:srgbClr val="4B13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66" name="Isosceles Triangle 65"/>
          <p:cNvSpPr/>
          <p:nvPr/>
        </p:nvSpPr>
        <p:spPr bwMode="auto">
          <a:xfrm>
            <a:off x="5484971" y="3354196"/>
            <a:ext cx="203147" cy="203200"/>
          </a:xfrm>
          <a:prstGeom prst="triangle">
            <a:avLst/>
          </a:prstGeom>
          <a:solidFill>
            <a:srgbClr val="4B13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67" name="Isosceles Triangle 66"/>
          <p:cNvSpPr/>
          <p:nvPr/>
        </p:nvSpPr>
        <p:spPr bwMode="auto">
          <a:xfrm rot="16200000">
            <a:off x="5688092" y="2717829"/>
            <a:ext cx="203200" cy="203147"/>
          </a:xfrm>
          <a:prstGeom prst="triangle">
            <a:avLst/>
          </a:prstGeom>
          <a:solidFill>
            <a:srgbClr val="4B13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68" name="Isosceles Triangle 67"/>
          <p:cNvSpPr/>
          <p:nvPr/>
        </p:nvSpPr>
        <p:spPr bwMode="auto">
          <a:xfrm rot="16200000">
            <a:off x="6094386" y="2311429"/>
            <a:ext cx="203200" cy="203147"/>
          </a:xfrm>
          <a:prstGeom prst="triangle">
            <a:avLst/>
          </a:prstGeom>
          <a:solidFill>
            <a:srgbClr val="4B13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70" name="Isosceles Triangle 69"/>
          <p:cNvSpPr/>
          <p:nvPr/>
        </p:nvSpPr>
        <p:spPr bwMode="auto">
          <a:xfrm rot="16200000">
            <a:off x="6094386" y="3124229"/>
            <a:ext cx="203200" cy="203147"/>
          </a:xfrm>
          <a:prstGeom prst="triangle">
            <a:avLst/>
          </a:prstGeom>
          <a:solidFill>
            <a:srgbClr val="4B13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63" name="TextBox 13"/>
          <p:cNvSpPr txBox="1">
            <a:spLocks noChangeArrowheads="1"/>
          </p:cNvSpPr>
          <p:nvPr/>
        </p:nvSpPr>
        <p:spPr bwMode="auto">
          <a:xfrm>
            <a:off x="4875531" y="3455823"/>
            <a:ext cx="812588" cy="379604"/>
          </a:xfrm>
          <a:prstGeom prst="rect">
            <a:avLst/>
          </a:prstGeom>
          <a:solidFill>
            <a:srgbClr val="4B135A"/>
          </a:solidFill>
          <a:ln w="9525">
            <a:noFill/>
            <a:miter lim="800000"/>
            <a:headEnd/>
            <a:tailEnd/>
          </a:ln>
        </p:spPr>
        <p:txBody>
          <a:bodyPr wrap="square" lIns="91424" tIns="45713" rIns="91424" bIns="45713">
            <a:spAutoFit/>
          </a:bodyPr>
          <a:lstStyle/>
          <a:p>
            <a:pPr defTabSz="914211"/>
            <a:r>
              <a:rPr lang="en-US" sz="900" dirty="0">
                <a:gradFill>
                  <a:gsLst>
                    <a:gs pos="0">
                      <a:srgbClr val="FFFFFF"/>
                    </a:gs>
                    <a:gs pos="86000">
                      <a:srgbClr val="FFFFFF"/>
                    </a:gs>
                  </a:gsLst>
                  <a:lin ang="5400000" scaled="0"/>
                </a:gradFill>
                <a:effectLst>
                  <a:outerShdw blurRad="63500" algn="ctr" rotWithShape="0">
                    <a:srgbClr val="FFFFFF">
                      <a:alpha val="60000"/>
                    </a:srgbClr>
                  </a:outerShdw>
                </a:effectLst>
              </a:rPr>
              <a:t>Paris, FR</a:t>
            </a:r>
          </a:p>
          <a:p>
            <a:pPr defTabSz="914211"/>
            <a:r>
              <a:rPr lang="en-US" sz="900" dirty="0">
                <a:gradFill>
                  <a:gsLst>
                    <a:gs pos="0">
                      <a:srgbClr val="FFFFFF"/>
                    </a:gs>
                    <a:gs pos="86000">
                      <a:srgbClr val="FFFFFF"/>
                    </a:gs>
                  </a:gsLst>
                  <a:lin ang="5400000" scaled="0"/>
                </a:gradFill>
                <a:effectLst>
                  <a:outerShdw blurRad="63500" algn="ctr" rotWithShape="0">
                    <a:srgbClr val="FFFFFF">
                      <a:alpha val="60000"/>
                    </a:srgbClr>
                  </a:outerShdw>
                </a:effectLst>
              </a:rPr>
              <a:t>Zurich, CH</a:t>
            </a:r>
          </a:p>
        </p:txBody>
      </p:sp>
      <p:sp>
        <p:nvSpPr>
          <p:cNvPr id="71" name="Isosceles Triangle 70"/>
          <p:cNvSpPr/>
          <p:nvPr/>
        </p:nvSpPr>
        <p:spPr bwMode="auto">
          <a:xfrm rot="10800000">
            <a:off x="9649489" y="2819400"/>
            <a:ext cx="203147" cy="203200"/>
          </a:xfrm>
          <a:prstGeom prst="triangle">
            <a:avLst/>
          </a:prstGeom>
          <a:solidFill>
            <a:srgbClr val="4B13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94" name="TextBox 13"/>
          <p:cNvSpPr txBox="1">
            <a:spLocks noChangeArrowheads="1"/>
          </p:cNvSpPr>
          <p:nvPr/>
        </p:nvSpPr>
        <p:spPr bwMode="auto">
          <a:xfrm>
            <a:off x="9649489" y="2685024"/>
            <a:ext cx="711015" cy="235976"/>
          </a:xfrm>
          <a:prstGeom prst="rect">
            <a:avLst/>
          </a:prstGeom>
          <a:solidFill>
            <a:srgbClr val="4B135A"/>
          </a:solidFill>
          <a:ln w="9525">
            <a:noFill/>
            <a:miter lim="800000"/>
            <a:headEnd/>
            <a:tailEnd/>
          </a:ln>
        </p:spPr>
        <p:txBody>
          <a:bodyPr wrap="square" lIns="91424" tIns="45713" rIns="91424" bIns="45713">
            <a:spAutoFit/>
          </a:bodyPr>
          <a:lstStyle/>
          <a:p>
            <a:pPr defTabSz="914211"/>
            <a:r>
              <a:rPr lang="en-US" sz="900" dirty="0">
                <a:solidFill>
                  <a:srgbClr val="FFFFFF"/>
                </a:solidFill>
              </a:rPr>
              <a:t>Seoul, KR</a:t>
            </a:r>
          </a:p>
        </p:txBody>
      </p:sp>
      <p:sp>
        <p:nvSpPr>
          <p:cNvPr id="72" name="Isosceles Triangle 71"/>
          <p:cNvSpPr/>
          <p:nvPr/>
        </p:nvSpPr>
        <p:spPr bwMode="auto">
          <a:xfrm rot="16200000">
            <a:off x="9751034" y="3632226"/>
            <a:ext cx="203200" cy="203147"/>
          </a:xfrm>
          <a:prstGeom prst="triangle">
            <a:avLst/>
          </a:prstGeom>
          <a:solidFill>
            <a:srgbClr val="4B13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252" name="TextBox 13"/>
          <p:cNvSpPr txBox="1">
            <a:spLocks noChangeArrowheads="1"/>
          </p:cNvSpPr>
          <p:nvPr/>
        </p:nvSpPr>
        <p:spPr bwMode="auto">
          <a:xfrm>
            <a:off x="10258929" y="3225800"/>
            <a:ext cx="711015" cy="235976"/>
          </a:xfrm>
          <a:prstGeom prst="rect">
            <a:avLst/>
          </a:prstGeom>
          <a:solidFill>
            <a:srgbClr val="4B135A"/>
          </a:solidFill>
          <a:ln w="9525">
            <a:noFill/>
            <a:miter lim="800000"/>
            <a:headEnd/>
            <a:tailEnd/>
          </a:ln>
        </p:spPr>
        <p:txBody>
          <a:bodyPr wrap="square" lIns="91424" tIns="45713" rIns="91424" bIns="45713">
            <a:spAutoFit/>
          </a:bodyPr>
          <a:lstStyle/>
          <a:p>
            <a:pPr defTabSz="914211"/>
            <a:r>
              <a:rPr lang="en-US" sz="900" dirty="0">
                <a:gradFill>
                  <a:gsLst>
                    <a:gs pos="0">
                      <a:srgbClr val="FFFFFF"/>
                    </a:gs>
                    <a:gs pos="86000">
                      <a:srgbClr val="FFFFFF"/>
                    </a:gs>
                  </a:gsLst>
                  <a:lin ang="5400000" scaled="0"/>
                </a:gradFill>
                <a:effectLst>
                  <a:outerShdw blurRad="63500" algn="ctr" rotWithShape="0">
                    <a:srgbClr val="FFFFFF">
                      <a:alpha val="60000"/>
                    </a:srgbClr>
                  </a:outerShdw>
                </a:effectLst>
              </a:rPr>
              <a:t>Tokyo, JP</a:t>
            </a:r>
          </a:p>
        </p:txBody>
      </p:sp>
      <p:sp>
        <p:nvSpPr>
          <p:cNvPr id="73" name="Isosceles Triangle 72"/>
          <p:cNvSpPr/>
          <p:nvPr/>
        </p:nvSpPr>
        <p:spPr bwMode="auto">
          <a:xfrm rot="16200000">
            <a:off x="10157328" y="3225829"/>
            <a:ext cx="203200" cy="203147"/>
          </a:xfrm>
          <a:prstGeom prst="triangle">
            <a:avLst/>
          </a:prstGeom>
          <a:solidFill>
            <a:srgbClr val="4B13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75" name="Isosceles Triangle 74"/>
          <p:cNvSpPr/>
          <p:nvPr/>
        </p:nvSpPr>
        <p:spPr bwMode="auto">
          <a:xfrm rot="16200000">
            <a:off x="10563622" y="4851429"/>
            <a:ext cx="203200" cy="203147"/>
          </a:xfrm>
          <a:prstGeom prst="triangle">
            <a:avLst/>
          </a:prstGeom>
          <a:solidFill>
            <a:srgbClr val="4B13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76" name="Isosceles Triangle 75"/>
          <p:cNvSpPr/>
          <p:nvPr/>
        </p:nvSpPr>
        <p:spPr bwMode="auto">
          <a:xfrm rot="5400000">
            <a:off x="9141592" y="3327429"/>
            <a:ext cx="203200" cy="203147"/>
          </a:xfrm>
          <a:prstGeom prst="triangle">
            <a:avLst/>
          </a:prstGeom>
          <a:solidFill>
            <a:srgbClr val="4B13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77" name="Isosceles Triangle 76"/>
          <p:cNvSpPr/>
          <p:nvPr/>
        </p:nvSpPr>
        <p:spPr bwMode="auto">
          <a:xfrm rot="5400000">
            <a:off x="8836872" y="3835429"/>
            <a:ext cx="203200" cy="203147"/>
          </a:xfrm>
          <a:prstGeom prst="triangle">
            <a:avLst/>
          </a:prstGeom>
          <a:solidFill>
            <a:srgbClr val="4B13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92721778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3200" dirty="0"/>
              <a:t>NETWORK CONTROLS</a:t>
            </a: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92373601"/>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07869" y="1092205"/>
            <a:ext cx="8633751" cy="2640519"/>
          </a:xfrm>
          <a:prstGeom prst="rect">
            <a:avLst/>
          </a:pr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02424" y="2080901"/>
            <a:ext cx="2193405" cy="146265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91830" y="2080901"/>
            <a:ext cx="2193405" cy="146265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13033" y="2080904"/>
            <a:ext cx="2192318" cy="146192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bwMode="black"/>
        <p:txBody>
          <a:bodyPr/>
          <a:lstStyle/>
          <a:p>
            <a:r>
              <a:rPr lang="en-US" dirty="0" smtClean="0"/>
              <a:t>TYPES OF FAILURE</a:t>
            </a:r>
            <a:endParaRPr lang="en-US" dirty="0"/>
          </a:p>
        </p:txBody>
      </p:sp>
      <p:sp>
        <p:nvSpPr>
          <p:cNvPr id="11" name="Rectangle 10"/>
          <p:cNvSpPr/>
          <p:nvPr/>
        </p:nvSpPr>
        <p:spPr>
          <a:xfrm>
            <a:off x="1137795" y="1803400"/>
            <a:ext cx="1542794" cy="179536"/>
          </a:xfrm>
          <a:prstGeom prst="rect">
            <a:avLst/>
          </a:prstGeom>
        </p:spPr>
        <p:txBody>
          <a:bodyPr wrap="square" lIns="0" tIns="0" rIns="0" bIns="0">
            <a:spAutoFit/>
          </a:bodyPr>
          <a:lstStyle/>
          <a:p>
            <a:pPr algn="ctr" defTabSz="639761">
              <a:lnSpc>
                <a:spcPts val="1400"/>
              </a:lnSpc>
              <a:spcBef>
                <a:spcPts val="420"/>
              </a:spcBef>
              <a:spcAft>
                <a:spcPts val="420"/>
              </a:spcAft>
            </a:pPr>
            <a:r>
              <a:rPr lang="en-US" sz="1300" b="1" cap="all" dirty="0">
                <a:ln w="3175">
                  <a:noFill/>
                </a:ln>
                <a:solidFill>
                  <a:prstClr val="white">
                    <a:alpha val="99000"/>
                  </a:prstClr>
                </a:solidFill>
                <a:ea typeface="Segoe UI" pitchFamily="34" charset="0"/>
                <a:cs typeface="Segoe UI Light"/>
              </a:rPr>
              <a:t>software</a:t>
            </a:r>
          </a:p>
        </p:txBody>
      </p:sp>
      <p:sp>
        <p:nvSpPr>
          <p:cNvPr id="18" name="Rectangle 17"/>
          <p:cNvSpPr/>
          <p:nvPr/>
        </p:nvSpPr>
        <p:spPr>
          <a:xfrm>
            <a:off x="3656649" y="1092203"/>
            <a:ext cx="2336191" cy="622308"/>
          </a:xfrm>
          <a:prstGeom prst="rect">
            <a:avLst/>
          </a:prstGeom>
        </p:spPr>
        <p:txBody>
          <a:bodyPr wrap="square" lIns="121883" tIns="60941" rIns="121883" bIns="60941">
            <a:spAutoFit/>
          </a:bodyPr>
          <a:lstStyle/>
          <a:p>
            <a:pPr algn="ctr" defTabSz="1218383" fontAlgn="base">
              <a:lnSpc>
                <a:spcPct val="110000"/>
              </a:lnSpc>
              <a:spcBef>
                <a:spcPct val="0"/>
              </a:spcBef>
              <a:spcAft>
                <a:spcPct val="0"/>
              </a:spcAft>
            </a:pPr>
            <a:r>
              <a:rPr lang="en-US" sz="2900" cap="all" spc="-51" dirty="0">
                <a:solidFill>
                  <a:srgbClr val="FFFFFF"/>
                </a:solidFill>
              </a:rPr>
              <a:t>Expected</a:t>
            </a:r>
          </a:p>
        </p:txBody>
      </p:sp>
      <p:sp>
        <p:nvSpPr>
          <p:cNvPr id="19" name="Rectangle 18"/>
          <p:cNvSpPr/>
          <p:nvPr/>
        </p:nvSpPr>
        <p:spPr>
          <a:xfrm>
            <a:off x="4017138" y="1803400"/>
            <a:ext cx="1542794" cy="179536"/>
          </a:xfrm>
          <a:prstGeom prst="rect">
            <a:avLst/>
          </a:prstGeom>
        </p:spPr>
        <p:txBody>
          <a:bodyPr wrap="square" lIns="0" tIns="0" rIns="0" bIns="0">
            <a:spAutoFit/>
          </a:bodyPr>
          <a:lstStyle/>
          <a:p>
            <a:pPr algn="ctr" defTabSz="639761">
              <a:lnSpc>
                <a:spcPts val="1400"/>
              </a:lnSpc>
              <a:spcBef>
                <a:spcPts val="420"/>
              </a:spcBef>
              <a:spcAft>
                <a:spcPts val="420"/>
              </a:spcAft>
            </a:pPr>
            <a:r>
              <a:rPr lang="en-US" sz="1300" b="1" cap="all" dirty="0">
                <a:ln w="3175">
                  <a:noFill/>
                </a:ln>
                <a:solidFill>
                  <a:prstClr val="white">
                    <a:alpha val="99000"/>
                  </a:prstClr>
                </a:solidFill>
                <a:ea typeface="Segoe UI" pitchFamily="34" charset="0"/>
                <a:cs typeface="Segoe UI Light"/>
              </a:rPr>
              <a:t>hardware</a:t>
            </a:r>
          </a:p>
        </p:txBody>
      </p:sp>
      <p:sp>
        <p:nvSpPr>
          <p:cNvPr id="21" name="Rectangle 20"/>
          <p:cNvSpPr/>
          <p:nvPr/>
        </p:nvSpPr>
        <p:spPr>
          <a:xfrm>
            <a:off x="6927729" y="1803400"/>
            <a:ext cx="1542794" cy="179536"/>
          </a:xfrm>
          <a:prstGeom prst="rect">
            <a:avLst/>
          </a:prstGeom>
        </p:spPr>
        <p:txBody>
          <a:bodyPr wrap="square" lIns="0" tIns="0" rIns="0" bIns="0">
            <a:spAutoFit/>
          </a:bodyPr>
          <a:lstStyle/>
          <a:p>
            <a:pPr algn="ctr" defTabSz="639761">
              <a:lnSpc>
                <a:spcPts val="1400"/>
              </a:lnSpc>
              <a:spcBef>
                <a:spcPts val="420"/>
              </a:spcBef>
              <a:spcAft>
                <a:spcPts val="420"/>
              </a:spcAft>
            </a:pPr>
            <a:r>
              <a:rPr lang="en-US" sz="1300" b="1" cap="all" dirty="0">
                <a:ln w="3175">
                  <a:noFill/>
                </a:ln>
                <a:solidFill>
                  <a:prstClr val="white">
                    <a:alpha val="99000"/>
                  </a:prstClr>
                </a:solidFill>
                <a:ea typeface="Segoe UI" pitchFamily="34" charset="0"/>
                <a:cs typeface="Segoe UI Light"/>
              </a:rPr>
              <a:t>Human error</a:t>
            </a:r>
          </a:p>
        </p:txBody>
      </p:sp>
      <p:sp>
        <p:nvSpPr>
          <p:cNvPr id="29" name="Up Arrow 28"/>
          <p:cNvSpPr/>
          <p:nvPr/>
        </p:nvSpPr>
        <p:spPr bwMode="auto">
          <a:xfrm>
            <a:off x="10177949" y="2024986"/>
            <a:ext cx="1015735" cy="1402937"/>
          </a:xfrm>
          <a:prstGeom prst="upArrow">
            <a:avLst>
              <a:gd name="adj1" fmla="val 58110"/>
              <a:gd name="adj2" fmla="val 50000"/>
            </a:avLst>
          </a:prstGeom>
          <a:gradFill>
            <a:gsLst>
              <a:gs pos="0">
                <a:schemeClr val="tx1"/>
              </a:gs>
              <a:gs pos="68000">
                <a:schemeClr val="tx1"/>
              </a:gs>
              <a:gs pos="100000">
                <a:schemeClr val="tx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1420" tIns="45711" rIns="91420" bIns="45711" anchor="ctr" anchorCtr="0"/>
          <a:lstStyle/>
          <a:p>
            <a:pPr algn="ctr" defTabSz="914211">
              <a:lnSpc>
                <a:spcPct val="90000"/>
              </a:lnSpc>
            </a:pPr>
            <a:endParaRPr lang="en-US" b="1" dirty="0">
              <a:solidFill>
                <a:srgbClr val="FFFFFF"/>
              </a:solidFill>
            </a:endParaRPr>
          </a:p>
        </p:txBody>
      </p:sp>
      <p:sp>
        <p:nvSpPr>
          <p:cNvPr id="30" name="Rectangle 29"/>
          <p:cNvSpPr/>
          <p:nvPr/>
        </p:nvSpPr>
        <p:spPr>
          <a:xfrm>
            <a:off x="9690679" y="1498602"/>
            <a:ext cx="1990280" cy="478764"/>
          </a:xfrm>
          <a:prstGeom prst="rect">
            <a:avLst/>
          </a:prstGeom>
        </p:spPr>
        <p:txBody>
          <a:bodyPr wrap="square" lIns="0" tIns="0" rIns="0" bIns="0">
            <a:spAutoFit/>
          </a:bodyPr>
          <a:lstStyle/>
          <a:p>
            <a:pPr algn="ctr" defTabSz="639761">
              <a:lnSpc>
                <a:spcPts val="1400"/>
              </a:lnSpc>
              <a:spcBef>
                <a:spcPts val="420"/>
              </a:spcBef>
              <a:spcAft>
                <a:spcPts val="420"/>
              </a:spcAft>
            </a:pPr>
            <a:r>
              <a:rPr lang="en-US" cap="all" dirty="0">
                <a:ln w="3175">
                  <a:noFill/>
                </a:ln>
                <a:solidFill>
                  <a:prstClr val="white">
                    <a:alpha val="99000"/>
                  </a:prstClr>
                </a:solidFill>
                <a:ea typeface="Segoe UI" pitchFamily="34" charset="0"/>
                <a:cs typeface="Segoe UI Light"/>
              </a:rPr>
              <a:t>Fault</a:t>
            </a:r>
          </a:p>
          <a:p>
            <a:pPr algn="ctr" defTabSz="639761">
              <a:lnSpc>
                <a:spcPts val="1400"/>
              </a:lnSpc>
              <a:spcBef>
                <a:spcPts val="420"/>
              </a:spcBef>
              <a:spcAft>
                <a:spcPts val="420"/>
              </a:spcAft>
            </a:pPr>
            <a:r>
              <a:rPr lang="en-US" cap="all" dirty="0">
                <a:ln w="3175">
                  <a:noFill/>
                </a:ln>
                <a:solidFill>
                  <a:prstClr val="white">
                    <a:alpha val="99000"/>
                  </a:prstClr>
                </a:solidFill>
                <a:ea typeface="Segoe UI" pitchFamily="34" charset="0"/>
                <a:cs typeface="Segoe UI Light"/>
              </a:rPr>
              <a:t>tolerance</a:t>
            </a:r>
          </a:p>
        </p:txBody>
      </p:sp>
      <p:sp>
        <p:nvSpPr>
          <p:cNvPr id="32" name="Rectangle 31"/>
          <p:cNvSpPr/>
          <p:nvPr/>
        </p:nvSpPr>
        <p:spPr bwMode="auto">
          <a:xfrm>
            <a:off x="507869" y="3937005"/>
            <a:ext cx="8633751" cy="2640519"/>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pic>
        <p:nvPicPr>
          <p:cNvPr id="3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602285" y="4928953"/>
            <a:ext cx="2193977" cy="14561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4"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691003" y="4941029"/>
            <a:ext cx="2196720" cy="143199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5" name="Picture 5"/>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12590" y="4928557"/>
            <a:ext cx="2194086" cy="145621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6" name="Rectangle 35"/>
          <p:cNvSpPr/>
          <p:nvPr/>
        </p:nvSpPr>
        <p:spPr>
          <a:xfrm>
            <a:off x="812590" y="4648200"/>
            <a:ext cx="2194086" cy="179536"/>
          </a:xfrm>
          <a:prstGeom prst="rect">
            <a:avLst/>
          </a:prstGeom>
        </p:spPr>
        <p:txBody>
          <a:bodyPr wrap="square" lIns="0" tIns="0" rIns="0" bIns="0">
            <a:spAutoFit/>
          </a:bodyPr>
          <a:lstStyle/>
          <a:p>
            <a:pPr algn="ctr" defTabSz="639761">
              <a:lnSpc>
                <a:spcPts val="1400"/>
              </a:lnSpc>
              <a:spcBef>
                <a:spcPts val="420"/>
              </a:spcBef>
              <a:spcAft>
                <a:spcPts val="420"/>
              </a:spcAft>
            </a:pPr>
            <a:r>
              <a:rPr lang="en-US" sz="1300" b="1" cap="all" dirty="0">
                <a:ln w="3175">
                  <a:noFill/>
                </a:ln>
                <a:solidFill>
                  <a:prstClr val="white">
                    <a:alpha val="99000"/>
                  </a:prstClr>
                </a:solidFill>
                <a:ea typeface="Segoe UI" pitchFamily="34" charset="0"/>
                <a:cs typeface="Segoe UI Light"/>
              </a:rPr>
              <a:t>Natural disaster</a:t>
            </a:r>
          </a:p>
        </p:txBody>
      </p:sp>
      <p:sp>
        <p:nvSpPr>
          <p:cNvPr id="37" name="Rectangle 36"/>
          <p:cNvSpPr/>
          <p:nvPr/>
        </p:nvSpPr>
        <p:spPr>
          <a:xfrm>
            <a:off x="3351928" y="3937000"/>
            <a:ext cx="2945633" cy="613992"/>
          </a:xfrm>
          <a:prstGeom prst="rect">
            <a:avLst/>
          </a:prstGeom>
        </p:spPr>
        <p:txBody>
          <a:bodyPr wrap="square" lIns="121883" tIns="60941" rIns="121883" bIns="60941">
            <a:spAutoFit/>
          </a:bodyPr>
          <a:lstStyle/>
          <a:p>
            <a:pPr algn="ctr" defTabSz="1218383" fontAlgn="base">
              <a:lnSpc>
                <a:spcPct val="110000"/>
              </a:lnSpc>
              <a:spcBef>
                <a:spcPct val="0"/>
              </a:spcBef>
              <a:spcAft>
                <a:spcPct val="0"/>
              </a:spcAft>
            </a:pPr>
            <a:r>
              <a:rPr lang="en-US" sz="2900" cap="all" spc="-51" dirty="0">
                <a:solidFill>
                  <a:srgbClr val="FFFFFF"/>
                </a:solidFill>
              </a:rPr>
              <a:t>Unexpected</a:t>
            </a:r>
          </a:p>
        </p:txBody>
      </p:sp>
      <p:sp>
        <p:nvSpPr>
          <p:cNvPr id="38" name="Rectangle 37"/>
          <p:cNvSpPr/>
          <p:nvPr/>
        </p:nvSpPr>
        <p:spPr>
          <a:xfrm>
            <a:off x="3687460" y="4648200"/>
            <a:ext cx="2203806" cy="179536"/>
          </a:xfrm>
          <a:prstGeom prst="rect">
            <a:avLst/>
          </a:prstGeom>
        </p:spPr>
        <p:txBody>
          <a:bodyPr wrap="square" lIns="0" tIns="0" rIns="0" bIns="0">
            <a:spAutoFit/>
          </a:bodyPr>
          <a:lstStyle/>
          <a:p>
            <a:pPr algn="ctr" defTabSz="639761">
              <a:lnSpc>
                <a:spcPts val="1400"/>
              </a:lnSpc>
              <a:spcBef>
                <a:spcPts val="420"/>
              </a:spcBef>
              <a:spcAft>
                <a:spcPts val="420"/>
              </a:spcAft>
            </a:pPr>
            <a:r>
              <a:rPr lang="en-US" sz="1300" b="1" cap="all" dirty="0">
                <a:ln w="3175">
                  <a:noFill/>
                </a:ln>
                <a:solidFill>
                  <a:prstClr val="white">
                    <a:alpha val="99000"/>
                  </a:prstClr>
                </a:solidFill>
                <a:ea typeface="Segoe UI" pitchFamily="34" charset="0"/>
                <a:cs typeface="Segoe UI Light"/>
              </a:rPr>
              <a:t>DATA DISRUPTION</a:t>
            </a:r>
          </a:p>
        </p:txBody>
      </p:sp>
      <p:sp>
        <p:nvSpPr>
          <p:cNvPr id="39" name="Rectangle 38"/>
          <p:cNvSpPr/>
          <p:nvPr/>
        </p:nvSpPr>
        <p:spPr>
          <a:xfrm>
            <a:off x="6602285" y="4648203"/>
            <a:ext cx="2193977" cy="179536"/>
          </a:xfrm>
          <a:prstGeom prst="rect">
            <a:avLst/>
          </a:prstGeom>
        </p:spPr>
        <p:txBody>
          <a:bodyPr wrap="square" lIns="0" tIns="0" rIns="0" bIns="0">
            <a:spAutoFit/>
          </a:bodyPr>
          <a:lstStyle/>
          <a:p>
            <a:pPr algn="ctr" defTabSz="639761">
              <a:lnSpc>
                <a:spcPts val="1400"/>
              </a:lnSpc>
              <a:spcBef>
                <a:spcPts val="420"/>
              </a:spcBef>
              <a:spcAft>
                <a:spcPts val="420"/>
              </a:spcAft>
            </a:pPr>
            <a:r>
              <a:rPr lang="en-US" sz="1300" b="1" cap="all" dirty="0">
                <a:ln w="3175">
                  <a:noFill/>
                </a:ln>
                <a:solidFill>
                  <a:prstClr val="white">
                    <a:alpha val="99000"/>
                  </a:prstClr>
                </a:solidFill>
                <a:ea typeface="Segoe UI" pitchFamily="34" charset="0"/>
                <a:cs typeface="Segoe UI Light"/>
              </a:rPr>
              <a:t>Criminal activity</a:t>
            </a:r>
          </a:p>
        </p:txBody>
      </p:sp>
      <p:sp>
        <p:nvSpPr>
          <p:cNvPr id="40" name="Up Arrow 39"/>
          <p:cNvSpPr/>
          <p:nvPr/>
        </p:nvSpPr>
        <p:spPr bwMode="auto">
          <a:xfrm rot="10800000">
            <a:off x="10177949" y="4308488"/>
            <a:ext cx="1015735" cy="1402937"/>
          </a:xfrm>
          <a:prstGeom prst="upArrow">
            <a:avLst>
              <a:gd name="adj1" fmla="val 58110"/>
              <a:gd name="adj2" fmla="val 50000"/>
            </a:avLst>
          </a:prstGeom>
          <a:gradFill>
            <a:gsLst>
              <a:gs pos="0">
                <a:schemeClr val="tx1"/>
              </a:gs>
              <a:gs pos="68000">
                <a:schemeClr val="tx1"/>
              </a:gs>
              <a:gs pos="100000">
                <a:schemeClr val="tx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1420" tIns="45711" rIns="91420" bIns="45711" anchor="ctr" anchorCtr="0"/>
          <a:lstStyle/>
          <a:p>
            <a:pPr algn="ctr" defTabSz="914211">
              <a:lnSpc>
                <a:spcPct val="90000"/>
              </a:lnSpc>
            </a:pPr>
            <a:endParaRPr lang="en-US" b="1" dirty="0">
              <a:solidFill>
                <a:srgbClr val="FFFFFF"/>
              </a:solidFill>
            </a:endParaRPr>
          </a:p>
        </p:txBody>
      </p:sp>
      <p:sp>
        <p:nvSpPr>
          <p:cNvPr id="41" name="Rectangle 40"/>
          <p:cNvSpPr/>
          <p:nvPr/>
        </p:nvSpPr>
        <p:spPr>
          <a:xfrm>
            <a:off x="9690679" y="5903999"/>
            <a:ext cx="1990280" cy="478764"/>
          </a:xfrm>
          <a:prstGeom prst="rect">
            <a:avLst/>
          </a:prstGeom>
        </p:spPr>
        <p:txBody>
          <a:bodyPr wrap="square" lIns="0" tIns="0" rIns="0" bIns="0">
            <a:spAutoFit/>
          </a:bodyPr>
          <a:lstStyle/>
          <a:p>
            <a:pPr algn="ctr" defTabSz="639761">
              <a:lnSpc>
                <a:spcPts val="1400"/>
              </a:lnSpc>
              <a:spcBef>
                <a:spcPts val="420"/>
              </a:spcBef>
              <a:spcAft>
                <a:spcPts val="420"/>
              </a:spcAft>
            </a:pPr>
            <a:r>
              <a:rPr lang="en-US" cap="all" dirty="0">
                <a:ln w="3175">
                  <a:noFill/>
                </a:ln>
                <a:solidFill>
                  <a:prstClr val="white">
                    <a:alpha val="99000"/>
                  </a:prstClr>
                </a:solidFill>
                <a:ea typeface="Segoe UI" pitchFamily="34" charset="0"/>
                <a:cs typeface="Segoe UI Light"/>
              </a:rPr>
              <a:t>Rapid</a:t>
            </a:r>
          </a:p>
          <a:p>
            <a:pPr algn="ctr" defTabSz="639761">
              <a:lnSpc>
                <a:spcPts val="1400"/>
              </a:lnSpc>
              <a:spcBef>
                <a:spcPts val="420"/>
              </a:spcBef>
              <a:spcAft>
                <a:spcPts val="420"/>
              </a:spcAft>
            </a:pPr>
            <a:r>
              <a:rPr lang="en-US" cap="all" dirty="0">
                <a:ln w="3175">
                  <a:noFill/>
                </a:ln>
                <a:solidFill>
                  <a:prstClr val="white">
                    <a:alpha val="99000"/>
                  </a:prstClr>
                </a:solidFill>
                <a:ea typeface="Segoe UI" pitchFamily="34" charset="0"/>
                <a:cs typeface="Segoe UI Light"/>
              </a:rPr>
              <a:t>recovery</a:t>
            </a:r>
          </a:p>
        </p:txBody>
      </p:sp>
    </p:spTree>
    <p:extLst>
      <p:ext uri="{BB962C8B-B14F-4D97-AF65-F5344CB8AC3E}">
        <p14:creationId xmlns:p14="http://schemas.microsoft.com/office/powerpoint/2010/main" val="163273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37" y="228605"/>
            <a:ext cx="10961873" cy="1828193"/>
          </a:xfrm>
        </p:spPr>
        <p:txBody>
          <a:bodyPr/>
          <a:lstStyle/>
          <a:p>
            <a:r>
              <a:rPr lang="en-US" dirty="0" smtClean="0"/>
              <a:t>DESIGN TO </a:t>
            </a:r>
            <a:br>
              <a:rPr lang="en-US" dirty="0" smtClean="0"/>
            </a:br>
            <a:r>
              <a:rPr lang="en-US" dirty="0" smtClean="0"/>
              <a:t>WITHSTAND </a:t>
            </a:r>
            <a:br>
              <a:rPr lang="en-US" dirty="0" smtClean="0"/>
            </a:br>
            <a:r>
              <a:rPr lang="en-US" dirty="0" smtClean="0"/>
              <a:t>FAILURE</a:t>
            </a:r>
            <a:endParaRPr lang="en-US" dirty="0"/>
          </a:p>
        </p:txBody>
      </p:sp>
      <p:grpSp>
        <p:nvGrpSpPr>
          <p:cNvPr id="3" name="Group 2"/>
          <p:cNvGrpSpPr/>
          <p:nvPr/>
        </p:nvGrpSpPr>
        <p:grpSpPr>
          <a:xfrm>
            <a:off x="6759419" y="2027304"/>
            <a:ext cx="3601087" cy="2355941"/>
            <a:chOff x="5943600" y="1657350"/>
            <a:chExt cx="2070928" cy="1354512"/>
          </a:xfrm>
        </p:grpSpPr>
        <p:sp>
          <p:nvSpPr>
            <p:cNvPr id="120" name="Freeform 27"/>
            <p:cNvSpPr>
              <a:spLocks noChangeAspect="1" noEditPoints="1"/>
            </p:cNvSpPr>
            <p:nvPr/>
          </p:nvSpPr>
          <p:spPr bwMode="auto">
            <a:xfrm>
              <a:off x="5943600" y="1885950"/>
              <a:ext cx="1624328" cy="997008"/>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rgbClr val="0071BC"/>
            </a:solidFill>
            <a:extLst/>
          </p:spPr>
          <p:txBody>
            <a:bodyPr vert="horz" wrap="square" lIns="91440" tIns="45720" rIns="91440" bIns="45720" numCol="1" anchor="t" anchorCtr="0" compatLnSpc="1">
              <a:prstTxWarp prst="textNoShape">
                <a:avLst/>
              </a:prstTxWarp>
            </a:bodyPr>
            <a:lstStyle/>
            <a:p>
              <a:pPr defTabSz="914211"/>
              <a:endParaRPr lang="en-US" dirty="0">
                <a:solidFill>
                  <a:srgbClr val="FFFFFF"/>
                </a:solidFill>
              </a:endParaRPr>
            </a:p>
          </p:txBody>
        </p:sp>
        <p:sp>
          <p:nvSpPr>
            <p:cNvPr id="121" name="Oval 106"/>
            <p:cNvSpPr/>
            <p:nvPr/>
          </p:nvSpPr>
          <p:spPr bwMode="auto">
            <a:xfrm>
              <a:off x="6934200" y="1657350"/>
              <a:ext cx="1080328" cy="1354512"/>
            </a:xfrm>
            <a:custGeom>
              <a:avLst/>
              <a:gdLst/>
              <a:ahLst/>
              <a:cxnLst/>
              <a:rect l="l" t="t" r="r" b="b"/>
              <a:pathLst>
                <a:path w="1093957" h="1371601">
                  <a:moveTo>
                    <a:pt x="542365" y="0"/>
                  </a:moveTo>
                  <a:cubicBezTo>
                    <a:pt x="710701" y="1"/>
                    <a:pt x="847165" y="136465"/>
                    <a:pt x="847166" y="304801"/>
                  </a:cubicBezTo>
                  <a:cubicBezTo>
                    <a:pt x="847166" y="410010"/>
                    <a:pt x="793859" y="502771"/>
                    <a:pt x="712782" y="557546"/>
                  </a:cubicBezTo>
                  <a:lnTo>
                    <a:pt x="704880" y="561835"/>
                  </a:lnTo>
                  <a:lnTo>
                    <a:pt x="740581" y="574729"/>
                  </a:lnTo>
                  <a:cubicBezTo>
                    <a:pt x="840520" y="618871"/>
                    <a:pt x="920257" y="695354"/>
                    <a:pt x="963636" y="789368"/>
                  </a:cubicBezTo>
                  <a:lnTo>
                    <a:pt x="968284" y="803095"/>
                  </a:lnTo>
                  <a:lnTo>
                    <a:pt x="1029449" y="883461"/>
                  </a:lnTo>
                  <a:cubicBezTo>
                    <a:pt x="1093490" y="985051"/>
                    <a:pt x="1113698" y="1078559"/>
                    <a:pt x="1072542" y="1115549"/>
                  </a:cubicBezTo>
                  <a:cubicBezTo>
                    <a:pt x="1058824" y="1127880"/>
                    <a:pt x="1039587" y="1132763"/>
                    <a:pt x="1016544" y="1131034"/>
                  </a:cubicBezTo>
                  <a:lnTo>
                    <a:pt x="996339" y="1126992"/>
                  </a:lnTo>
                  <a:lnTo>
                    <a:pt x="999567" y="1143001"/>
                  </a:lnTo>
                  <a:cubicBezTo>
                    <a:pt x="999567" y="1269253"/>
                    <a:pt x="794872" y="1371601"/>
                    <a:pt x="542367" y="1371601"/>
                  </a:cubicBezTo>
                  <a:lnTo>
                    <a:pt x="542366" y="1371601"/>
                  </a:lnTo>
                  <a:lnTo>
                    <a:pt x="542366" y="1371601"/>
                  </a:lnTo>
                  <a:lnTo>
                    <a:pt x="542364" y="1371601"/>
                  </a:lnTo>
                  <a:lnTo>
                    <a:pt x="450225" y="1366957"/>
                  </a:lnTo>
                  <a:cubicBezTo>
                    <a:pt x="241887" y="1345641"/>
                    <a:pt x="85167" y="1253472"/>
                    <a:pt x="85167" y="1143001"/>
                  </a:cubicBezTo>
                  <a:lnTo>
                    <a:pt x="86293" y="1137415"/>
                  </a:lnTo>
                  <a:lnTo>
                    <a:pt x="65515" y="1141613"/>
                  </a:lnTo>
                  <a:cubicBezTo>
                    <a:pt x="49695" y="1141353"/>
                    <a:pt x="36018" y="1137119"/>
                    <a:pt x="25185" y="1128515"/>
                  </a:cubicBezTo>
                  <a:cubicBezTo>
                    <a:pt x="-18146" y="1094099"/>
                    <a:pt x="-3669" y="999534"/>
                    <a:pt x="54068" y="894233"/>
                  </a:cubicBezTo>
                  <a:lnTo>
                    <a:pt x="117885" y="798845"/>
                  </a:lnTo>
                  <a:lnTo>
                    <a:pt x="121095" y="789368"/>
                  </a:lnTo>
                  <a:cubicBezTo>
                    <a:pt x="164473" y="695355"/>
                    <a:pt x="244212" y="618870"/>
                    <a:pt x="344150" y="574729"/>
                  </a:cubicBezTo>
                  <a:lnTo>
                    <a:pt x="379851" y="561835"/>
                  </a:lnTo>
                  <a:lnTo>
                    <a:pt x="371949" y="557546"/>
                  </a:lnTo>
                  <a:cubicBezTo>
                    <a:pt x="290872" y="502770"/>
                    <a:pt x="237565" y="410011"/>
                    <a:pt x="237565" y="304801"/>
                  </a:cubicBezTo>
                  <a:cubicBezTo>
                    <a:pt x="237566" y="136465"/>
                    <a:pt x="374030" y="1"/>
                    <a:pt x="542365" y="0"/>
                  </a:cubicBezTo>
                  <a:close/>
                </a:path>
              </a:pathLst>
            </a:cu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272" y="2921000"/>
            <a:ext cx="772332" cy="568549"/>
          </a:xfrm>
          <a:prstGeom prst="rect">
            <a:avLst/>
          </a:prstGeom>
        </p:spPr>
      </p:pic>
      <p:pic>
        <p:nvPicPr>
          <p:cNvPr id="128" name="Picture 1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1472" y="2575053"/>
            <a:ext cx="2742486" cy="1350497"/>
          </a:xfrm>
          <a:prstGeom prst="rect">
            <a:avLst/>
          </a:prstGeom>
        </p:spPr>
      </p:pic>
    </p:spTree>
    <p:extLst>
      <p:ext uri="{BB962C8B-B14F-4D97-AF65-F5344CB8AC3E}">
        <p14:creationId xmlns:p14="http://schemas.microsoft.com/office/powerpoint/2010/main" val="992734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2000" accel="50000" decel="50000" autoRev="1" fill="hold" nodeType="withEffect">
                                  <p:stCondLst>
                                    <p:cond delay="0"/>
                                  </p:stCondLst>
                                  <p:childTnLst>
                                    <p:animMotion origin="layout" path="M 4.16667E-6 -3.95062E-6 L -0.37657 0.01791 " pathEditMode="relative" rAng="0" ptsTypes="AA">
                                      <p:cBhvr>
                                        <p:cTn id="6" dur="2000" fill="hold"/>
                                        <p:tgtEl>
                                          <p:spTgt spid="4"/>
                                        </p:tgtEl>
                                        <p:attrNameLst>
                                          <p:attrName>ppt_x</p:attrName>
                                          <p:attrName>ppt_y</p:attrName>
                                        </p:attrNameLst>
                                      </p:cBhvr>
                                      <p:rCtr x="-18837" y="895"/>
                                    </p:animMotion>
                                  </p:childTnLst>
                                </p:cTn>
                              </p:par>
                            </p:childTnLst>
                          </p:cTn>
                        </p:par>
                        <p:par>
                          <p:cTn id="7" fill="hold">
                            <p:stCondLst>
                              <p:cond delay="8000"/>
                            </p:stCondLst>
                            <p:childTnLst>
                              <p:par>
                                <p:cTn id="8" presetID="42" presetClass="path" presetSubtype="0" accel="50000" decel="50000" fill="hold" nodeType="afterEffect">
                                  <p:stCondLst>
                                    <p:cond delay="0"/>
                                  </p:stCondLst>
                                  <p:childTnLst>
                                    <p:animMotion origin="layout" path="M 3.05556E-6 -2.57566E-6 L 0.15607 -0.33786 " pathEditMode="relative" rAng="0" ptsTypes="AA">
                                      <p:cBhvr>
                                        <p:cTn id="9" dur="2000" fill="hold"/>
                                        <p:tgtEl>
                                          <p:spTgt spid="3"/>
                                        </p:tgtEl>
                                        <p:attrNameLst>
                                          <p:attrName>ppt_x</p:attrName>
                                          <p:attrName>ppt_y</p:attrName>
                                        </p:attrNameLst>
                                      </p:cBhvr>
                                      <p:rCtr x="7795" y="-16893"/>
                                    </p:animMotion>
                                  </p:childTnLst>
                                </p:cTn>
                              </p:par>
                              <p:par>
                                <p:cTn id="10" presetID="10" presetClass="exit" presetSubtype="0" fill="hold" nodeType="with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6" presetClass="emph" presetSubtype="0" fill="hold" nodeType="withEffect">
                                  <p:stCondLst>
                                    <p:cond delay="0"/>
                                  </p:stCondLst>
                                  <p:childTnLst>
                                    <p:animScale>
                                      <p:cBhvr>
                                        <p:cTn id="14" dur="2000" fill="hold"/>
                                        <p:tgtEl>
                                          <p:spTgt spid="3"/>
                                        </p:tgtEl>
                                      </p:cBhvr>
                                      <p:by x="50000" y="50000"/>
                                    </p:animScale>
                                  </p:childTnLst>
                                </p:cTn>
                              </p:par>
                              <p:par>
                                <p:cTn id="15" presetID="6" presetClass="emph" presetSubtype="0" fill="hold" nodeType="withEffect">
                                  <p:stCondLst>
                                    <p:cond delay="0"/>
                                  </p:stCondLst>
                                  <p:childTnLst>
                                    <p:animScale>
                                      <p:cBhvr>
                                        <p:cTn id="16" dur="2000" fill="hold"/>
                                        <p:tgtEl>
                                          <p:spTgt spid="128"/>
                                        </p:tgtEl>
                                      </p:cBhvr>
                                      <p:by x="67000" y="67000"/>
                                    </p:animScale>
                                  </p:childTnLst>
                                </p:cTn>
                              </p:par>
                              <p:par>
                                <p:cTn id="17" presetID="42" presetClass="path" presetSubtype="0" accel="50000" decel="50000" fill="hold" nodeType="withEffect">
                                  <p:stCondLst>
                                    <p:cond delay="0"/>
                                  </p:stCondLst>
                                  <p:childTnLst>
                                    <p:animMotion origin="layout" path="M -3.33333E-6 -4.07407E-6 L 0.14167 -0.37407 " pathEditMode="relative" rAng="0" ptsTypes="AA">
                                      <p:cBhvr>
                                        <p:cTn id="18" dur="2000" fill="hold"/>
                                        <p:tgtEl>
                                          <p:spTgt spid="128"/>
                                        </p:tgtEl>
                                        <p:attrNameLst>
                                          <p:attrName>ppt_x</p:attrName>
                                          <p:attrName>ppt_y</p:attrName>
                                        </p:attrNameLst>
                                      </p:cBhvr>
                                      <p:rCtr x="7083" y="-18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Welcome</a:t>
            </a:r>
            <a:endParaRPr lang="en-US" dirty="0">
              <a:solidFill>
                <a:schemeClr val="tx1"/>
              </a:solidFill>
            </a:endParaRPr>
          </a:p>
        </p:txBody>
      </p:sp>
      <p:sp>
        <p:nvSpPr>
          <p:cNvPr id="3" name="Text Placeholder 2"/>
          <p:cNvSpPr>
            <a:spLocks noGrp="1"/>
          </p:cNvSpPr>
          <p:nvPr>
            <p:ph type="body" sz="quarter" idx="10"/>
          </p:nvPr>
        </p:nvSpPr>
        <p:spPr>
          <a:xfrm>
            <a:off x="519114" y="889002"/>
            <a:ext cx="11214098" cy="2609945"/>
          </a:xfrm>
        </p:spPr>
        <p:txBody>
          <a:bodyPr/>
          <a:lstStyle/>
          <a:p>
            <a:r>
              <a:rPr lang="en-US" dirty="0" smtClean="0">
                <a:solidFill>
                  <a:schemeClr val="tx1"/>
                </a:solidFill>
              </a:rPr>
              <a:t>What is the biggest cloud adoption hurdle?</a:t>
            </a: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p:txBody>
      </p:sp>
      <p:sp>
        <p:nvSpPr>
          <p:cNvPr id="4" name="Slide Number Placeholder 3"/>
          <p:cNvSpPr>
            <a:spLocks noGrp="1"/>
          </p:cNvSpPr>
          <p:nvPr>
            <p:ph type="sldNum" sz="quarter" idx="4"/>
          </p:nvPr>
        </p:nvSpPr>
        <p:spPr/>
        <p:txBody>
          <a:bodyPr/>
          <a:lstStyle/>
          <a:p>
            <a:fld id="{96DEF805-7469-404E-9C73-56CE05B34E44}" type="slidenum">
              <a:rPr lang="en-US" smtClean="0">
                <a:gradFill>
                  <a:gsLst>
                    <a:gs pos="50000">
                      <a:srgbClr val="363535"/>
                    </a:gs>
                    <a:gs pos="100000">
                      <a:srgbClr val="363535"/>
                    </a:gs>
                  </a:gsLst>
                  <a:lin ang="5400000" scaled="0"/>
                </a:gradFill>
              </a:rPr>
              <a:pPr/>
              <a:t>2</a:t>
            </a:fld>
            <a:endParaRPr lang="en-US" dirty="0">
              <a:gradFill>
                <a:gsLst>
                  <a:gs pos="50000">
                    <a:srgbClr val="363535"/>
                  </a:gs>
                  <a:gs pos="100000">
                    <a:srgbClr val="363535"/>
                  </a:gs>
                </a:gsLst>
                <a:lin ang="5400000" scaled="0"/>
              </a:gradFill>
            </a:endParaRPr>
          </a:p>
        </p:txBody>
      </p:sp>
      <p:pic>
        <p:nvPicPr>
          <p:cNvPr id="2050" name="Picture 2" descr="http://www.balboa-pacific.com/images/CapitolBldg.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605" y="1396468"/>
            <a:ext cx="2154223" cy="141244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0351" t="24917" r="14983" b="16239"/>
          <a:stretch/>
        </p:blipFill>
        <p:spPr bwMode="auto">
          <a:xfrm>
            <a:off x="9141619" y="1439590"/>
            <a:ext cx="2367871" cy="139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Diagram 4"/>
          <p:cNvGraphicFramePr/>
          <p:nvPr>
            <p:extLst>
              <p:ext uri="{D42A27DB-BD31-4B8C-83A1-F6EECF244321}">
                <p14:modId xmlns:p14="http://schemas.microsoft.com/office/powerpoint/2010/main" val="1557724305"/>
              </p:ext>
            </p:extLst>
          </p:nvPr>
        </p:nvGraphicFramePr>
        <p:xfrm>
          <a:off x="3309335" y="3733802"/>
          <a:ext cx="8633751" cy="11937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6" name="Diagram 15"/>
          <p:cNvGraphicFramePr/>
          <p:nvPr>
            <p:extLst>
              <p:ext uri="{D42A27DB-BD31-4B8C-83A1-F6EECF244321}">
                <p14:modId xmlns:p14="http://schemas.microsoft.com/office/powerpoint/2010/main" val="1266396985"/>
              </p:ext>
            </p:extLst>
          </p:nvPr>
        </p:nvGraphicFramePr>
        <p:xfrm>
          <a:off x="3291144" y="5257802"/>
          <a:ext cx="8633751" cy="119379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7" name="Rectangle 6"/>
          <p:cNvSpPr/>
          <p:nvPr/>
        </p:nvSpPr>
        <p:spPr>
          <a:xfrm>
            <a:off x="2133046" y="3080187"/>
            <a:ext cx="8564013" cy="415476"/>
          </a:xfrm>
          <a:prstGeom prst="rect">
            <a:avLst/>
          </a:prstGeom>
        </p:spPr>
        <p:txBody>
          <a:bodyPr wrap="square" lIns="121893" tIns="60947" rIns="121893" bIns="60947">
            <a:spAutoFit/>
          </a:bodyPr>
          <a:lstStyle/>
          <a:p>
            <a:r>
              <a:rPr lang="en-US" dirty="0">
                <a:solidFill>
                  <a:srgbClr val="FFFFFF"/>
                </a:solidFill>
              </a:rPr>
              <a:t>Select the appropriate level that you fits your current level </a:t>
            </a:r>
          </a:p>
        </p:txBody>
      </p:sp>
      <p:sp>
        <p:nvSpPr>
          <p:cNvPr id="8" name="Rectangle 7"/>
          <p:cNvSpPr/>
          <p:nvPr/>
        </p:nvSpPr>
        <p:spPr>
          <a:xfrm>
            <a:off x="203147" y="4140202"/>
            <a:ext cx="3115554" cy="415476"/>
          </a:xfrm>
          <a:prstGeom prst="rect">
            <a:avLst/>
          </a:prstGeom>
        </p:spPr>
        <p:txBody>
          <a:bodyPr wrap="none" lIns="121893" tIns="60947" rIns="121893" bIns="60947">
            <a:spAutoFit/>
          </a:bodyPr>
          <a:lstStyle/>
          <a:p>
            <a:r>
              <a:rPr lang="en-US" dirty="0">
                <a:solidFill>
                  <a:srgbClr val="FFFFFF"/>
                </a:solidFill>
              </a:rPr>
              <a:t>IT Process and Compliance</a:t>
            </a:r>
          </a:p>
        </p:txBody>
      </p:sp>
      <p:sp>
        <p:nvSpPr>
          <p:cNvPr id="9" name="Rectangle 8"/>
          <p:cNvSpPr/>
          <p:nvPr/>
        </p:nvSpPr>
        <p:spPr>
          <a:xfrm>
            <a:off x="37473" y="5562602"/>
            <a:ext cx="3393002" cy="415476"/>
          </a:xfrm>
          <a:prstGeom prst="rect">
            <a:avLst/>
          </a:prstGeom>
        </p:spPr>
        <p:txBody>
          <a:bodyPr wrap="none" lIns="121893" tIns="60947" rIns="121893" bIns="60947">
            <a:spAutoFit/>
          </a:bodyPr>
          <a:lstStyle/>
          <a:p>
            <a:r>
              <a:rPr lang="en-US" dirty="0">
                <a:solidFill>
                  <a:srgbClr val="FFFFFF"/>
                </a:solidFill>
              </a:rPr>
              <a:t>Identity and Security Services</a:t>
            </a:r>
          </a:p>
        </p:txBody>
      </p:sp>
      <p:pic>
        <p:nvPicPr>
          <p:cNvPr id="1026"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81824" y="1397002"/>
            <a:ext cx="1929897" cy="140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45634" y="1397002"/>
            <a:ext cx="1979722" cy="136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16442" y="1389972"/>
            <a:ext cx="1316889" cy="1449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2156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Box 99"/>
          <p:cNvSpPr txBox="1"/>
          <p:nvPr/>
        </p:nvSpPr>
        <p:spPr>
          <a:xfrm>
            <a:off x="4713519" y="3874086"/>
            <a:ext cx="1838580" cy="2743199"/>
          </a:xfrm>
          <a:prstGeom prst="rect">
            <a:avLst/>
          </a:prstGeom>
          <a:solidFill>
            <a:srgbClr val="0071BC"/>
          </a:solidFill>
          <a:ln w="3175" cap="flat" cmpd="sng" algn="ctr">
            <a:noFill/>
            <a:prstDash val="solid"/>
            <a:round/>
            <a:headEnd type="none" w="med" len="med"/>
            <a:tailEnd type="none" w="med" len="med"/>
          </a:ln>
          <a:effectLst/>
        </p:spPr>
        <p:txBody>
          <a:bodyPr vert="horz" wrap="square" lIns="60941" tIns="2925203" rIns="60941" bIns="60941" numCol="1" rtlCol="0" anchor="t" anchorCtr="0" compatLnSpc="1">
            <a:prstTxWarp prst="textNoShape">
              <a:avLst/>
            </a:prstTxWarp>
          </a:bodyPr>
          <a:lstStyle>
            <a:defPPr>
              <a:defRPr lang="en-US"/>
            </a:defPPr>
            <a:lvl1pPr algn="ctr" defTabSz="914363" fontAlgn="base">
              <a:lnSpc>
                <a:spcPct val="90000"/>
              </a:lnSpc>
              <a:spcBef>
                <a:spcPct val="20000"/>
              </a:spcBef>
              <a:spcAft>
                <a:spcPct val="0"/>
              </a:spcAft>
              <a:buClr>
                <a:srgbClr val="1F497D"/>
              </a:buClr>
              <a:buSzPct val="90000"/>
              <a:defRPr sz="2400" b="1">
                <a:gradFill>
                  <a:gsLst>
                    <a:gs pos="0">
                      <a:schemeClr val="tx1"/>
                    </a:gs>
                    <a:gs pos="100000">
                      <a:schemeClr val="tx1"/>
                    </a:gs>
                  </a:gsLst>
                  <a:lin ang="5400000" scaled="0"/>
                </a:gradFill>
              </a:defRPr>
            </a:lvl1pPr>
            <a:lvl2pPr marL="609469" defTabSz="1218937">
              <a:defRPr sz="2400"/>
            </a:lvl2pPr>
            <a:lvl3pPr marL="1218937" defTabSz="1218937">
              <a:defRPr sz="2400"/>
            </a:lvl3pPr>
            <a:lvl4pPr marL="1828407" defTabSz="1218937">
              <a:defRPr sz="2400"/>
            </a:lvl4pPr>
            <a:lvl5pPr marL="2437876" defTabSz="1218937">
              <a:defRPr sz="2400"/>
            </a:lvl5pPr>
            <a:lvl6pPr marL="3047345" defTabSz="1218937">
              <a:defRPr sz="2400"/>
            </a:lvl6pPr>
            <a:lvl7pPr marL="3656813" defTabSz="1218937">
              <a:defRPr sz="2400"/>
            </a:lvl7pPr>
            <a:lvl8pPr marL="4266283" defTabSz="1218937">
              <a:defRPr sz="2400"/>
            </a:lvl8pPr>
            <a:lvl9pPr marL="4875752" defTabSz="1218937">
              <a:defRPr sz="2400"/>
            </a:lvl9pPr>
          </a:lstStyle>
          <a:p>
            <a:endParaRPr lang="en-US" dirty="0">
              <a:gradFill>
                <a:gsLst>
                  <a:gs pos="0">
                    <a:srgbClr val="FFFFFF"/>
                  </a:gs>
                  <a:gs pos="100000">
                    <a:srgbClr val="FFFFFF"/>
                  </a:gs>
                </a:gsLst>
                <a:lin ang="5400000" scaled="0"/>
              </a:gradFill>
            </a:endParaRPr>
          </a:p>
        </p:txBody>
      </p:sp>
      <p:sp>
        <p:nvSpPr>
          <p:cNvPr id="99" name="TextBox 98"/>
          <p:cNvSpPr txBox="1"/>
          <p:nvPr/>
        </p:nvSpPr>
        <p:spPr>
          <a:xfrm>
            <a:off x="253332" y="3874087"/>
            <a:ext cx="3940087" cy="2743199"/>
          </a:xfrm>
          <a:prstGeom prst="rect">
            <a:avLst/>
          </a:prstGeom>
          <a:solidFill>
            <a:srgbClr val="0071BC"/>
          </a:solidFill>
          <a:ln w="3175" cap="flat" cmpd="sng" algn="ctr">
            <a:noFill/>
            <a:prstDash val="solid"/>
            <a:round/>
            <a:headEnd type="none" w="med" len="med"/>
            <a:tailEnd type="none" w="med" len="med"/>
          </a:ln>
          <a:effectLst/>
        </p:spPr>
        <p:txBody>
          <a:bodyPr vert="horz" wrap="square" lIns="60941" tIns="2925203" rIns="60941" bIns="60941" numCol="1" rtlCol="0" anchor="t" anchorCtr="0" compatLnSpc="1">
            <a:prstTxWarp prst="textNoShape">
              <a:avLst/>
            </a:prstTxWarp>
          </a:bodyPr>
          <a:lstStyle>
            <a:defPPr>
              <a:defRPr lang="en-US"/>
            </a:defPPr>
            <a:lvl1pPr algn="ctr" defTabSz="914363" fontAlgn="base">
              <a:lnSpc>
                <a:spcPct val="90000"/>
              </a:lnSpc>
              <a:spcBef>
                <a:spcPct val="20000"/>
              </a:spcBef>
              <a:spcAft>
                <a:spcPct val="0"/>
              </a:spcAft>
              <a:buClr>
                <a:srgbClr val="1F497D"/>
              </a:buClr>
              <a:buSzPct val="90000"/>
              <a:defRPr sz="2400" b="1">
                <a:gradFill>
                  <a:gsLst>
                    <a:gs pos="0">
                      <a:schemeClr val="tx1"/>
                    </a:gs>
                    <a:gs pos="100000">
                      <a:schemeClr val="tx1"/>
                    </a:gs>
                  </a:gsLst>
                  <a:lin ang="5400000" scaled="0"/>
                </a:gradFill>
              </a:defRPr>
            </a:lvl1pPr>
            <a:lvl2pPr marL="609469" defTabSz="1218937">
              <a:defRPr sz="2400"/>
            </a:lvl2pPr>
            <a:lvl3pPr marL="1218937" defTabSz="1218937">
              <a:defRPr sz="2400"/>
            </a:lvl3pPr>
            <a:lvl4pPr marL="1828407" defTabSz="1218937">
              <a:defRPr sz="2400"/>
            </a:lvl4pPr>
            <a:lvl5pPr marL="2437876" defTabSz="1218937">
              <a:defRPr sz="2400"/>
            </a:lvl5pPr>
            <a:lvl6pPr marL="3047345" defTabSz="1218937">
              <a:defRPr sz="2400"/>
            </a:lvl6pPr>
            <a:lvl7pPr marL="3656813" defTabSz="1218937">
              <a:defRPr sz="2400"/>
            </a:lvl7pPr>
            <a:lvl8pPr marL="4266283" defTabSz="1218937">
              <a:defRPr sz="2400"/>
            </a:lvl8pPr>
            <a:lvl9pPr marL="4875752" defTabSz="1218937">
              <a:defRPr sz="2400"/>
            </a:lvl9pPr>
          </a:lstStyle>
          <a:p>
            <a:endParaRPr lang="en-US" dirty="0">
              <a:gradFill>
                <a:gsLst>
                  <a:gs pos="0">
                    <a:srgbClr val="FFFFFF"/>
                  </a:gs>
                  <a:gs pos="100000">
                    <a:srgbClr val="FFFFFF"/>
                  </a:gs>
                </a:gsLst>
                <a:lin ang="5400000" scaled="0"/>
              </a:gradFill>
            </a:endParaRPr>
          </a:p>
        </p:txBody>
      </p:sp>
      <p:sp>
        <p:nvSpPr>
          <p:cNvPr id="101" name="TextBox 100"/>
          <p:cNvSpPr txBox="1"/>
          <p:nvPr/>
        </p:nvSpPr>
        <p:spPr>
          <a:xfrm>
            <a:off x="7110148" y="3874081"/>
            <a:ext cx="2895451" cy="2743200"/>
          </a:xfrm>
          <a:prstGeom prst="rect">
            <a:avLst/>
          </a:prstGeom>
          <a:solidFill>
            <a:srgbClr val="0071BC"/>
          </a:solidFill>
          <a:ln w="3175" cap="flat" cmpd="sng" algn="ctr">
            <a:noFill/>
            <a:prstDash val="solid"/>
            <a:round/>
            <a:headEnd type="none" w="med" len="med"/>
            <a:tailEnd type="none" w="med" len="med"/>
          </a:ln>
          <a:effectLst/>
        </p:spPr>
        <p:txBody>
          <a:bodyPr vert="horz" wrap="square" lIns="60941" tIns="2925203" rIns="60941" bIns="60941" numCol="1" rtlCol="0" anchor="t" anchorCtr="0" compatLnSpc="1">
            <a:prstTxWarp prst="textNoShape">
              <a:avLst/>
            </a:prstTxWarp>
          </a:bodyPr>
          <a:lstStyle>
            <a:defPPr>
              <a:defRPr lang="en-US"/>
            </a:defPPr>
            <a:lvl1pPr algn="ctr" defTabSz="914363" fontAlgn="base">
              <a:lnSpc>
                <a:spcPct val="90000"/>
              </a:lnSpc>
              <a:spcBef>
                <a:spcPct val="20000"/>
              </a:spcBef>
              <a:spcAft>
                <a:spcPct val="0"/>
              </a:spcAft>
              <a:buClr>
                <a:srgbClr val="1F497D"/>
              </a:buClr>
              <a:buSzPct val="90000"/>
              <a:defRPr sz="2400" b="1">
                <a:gradFill>
                  <a:gsLst>
                    <a:gs pos="0">
                      <a:schemeClr val="tx1"/>
                    </a:gs>
                    <a:gs pos="100000">
                      <a:schemeClr val="tx1"/>
                    </a:gs>
                  </a:gsLst>
                  <a:lin ang="5400000" scaled="0"/>
                </a:gradFill>
              </a:defRPr>
            </a:lvl1pPr>
            <a:lvl2pPr marL="609469" defTabSz="1218937">
              <a:defRPr sz="2400"/>
            </a:lvl2pPr>
            <a:lvl3pPr marL="1218937" defTabSz="1218937">
              <a:defRPr sz="2400"/>
            </a:lvl3pPr>
            <a:lvl4pPr marL="1828407" defTabSz="1218937">
              <a:defRPr sz="2400"/>
            </a:lvl4pPr>
            <a:lvl5pPr marL="2437876" defTabSz="1218937">
              <a:defRPr sz="2400"/>
            </a:lvl5pPr>
            <a:lvl6pPr marL="3047345" defTabSz="1218937">
              <a:defRPr sz="2400"/>
            </a:lvl6pPr>
            <a:lvl7pPr marL="3656813" defTabSz="1218937">
              <a:defRPr sz="2400"/>
            </a:lvl7pPr>
            <a:lvl8pPr marL="4266283" defTabSz="1218937">
              <a:defRPr sz="2400"/>
            </a:lvl8pPr>
            <a:lvl9pPr marL="4875752" defTabSz="1218937">
              <a:defRPr sz="2400"/>
            </a:lvl9pPr>
          </a:lstStyle>
          <a:p>
            <a:endParaRPr lang="en-US" dirty="0">
              <a:gradFill>
                <a:gsLst>
                  <a:gs pos="0">
                    <a:srgbClr val="FFFFFF"/>
                  </a:gs>
                  <a:gs pos="100000">
                    <a:srgbClr val="FFFFFF"/>
                  </a:gs>
                </a:gsLst>
                <a:lin ang="5400000" scaled="0"/>
              </a:gradFill>
            </a:endParaRP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172" y="4072200"/>
            <a:ext cx="458513" cy="455309"/>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0818" y="4072200"/>
            <a:ext cx="458513" cy="455309"/>
          </a:xfrm>
          <a:prstGeom prst="rect">
            <a:avLst/>
          </a:prstGeom>
        </p:spPr>
      </p:pic>
      <p:pic>
        <p:nvPicPr>
          <p:cNvPr id="81" name="Picture 8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591" y="4072200"/>
            <a:ext cx="458513" cy="455309"/>
          </a:xfrm>
          <a:prstGeom prst="rect">
            <a:avLst/>
          </a:prstGeom>
        </p:spPr>
      </p:pic>
      <p:pic>
        <p:nvPicPr>
          <p:cNvPr id="86" name="Picture 8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4912" y="2639203"/>
            <a:ext cx="601171" cy="605684"/>
          </a:xfrm>
          <a:prstGeom prst="rect">
            <a:avLst/>
          </a:prstGeom>
        </p:spPr>
      </p:pic>
      <p:pic>
        <p:nvPicPr>
          <p:cNvPr id="87" name="Picture 8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1418" y="2639203"/>
            <a:ext cx="601171" cy="605684"/>
          </a:xfrm>
          <a:prstGeom prst="rect">
            <a:avLst/>
          </a:prstGeom>
        </p:spPr>
      </p:pic>
      <p:pic>
        <p:nvPicPr>
          <p:cNvPr id="90" name="Picture 8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913" y="4072200"/>
            <a:ext cx="458513" cy="455309"/>
          </a:xfrm>
          <a:prstGeom prst="rect">
            <a:avLst/>
          </a:prstGeom>
        </p:spPr>
      </p:pic>
      <p:pic>
        <p:nvPicPr>
          <p:cNvPr id="91" name="Picture 9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558" y="4072200"/>
            <a:ext cx="458513" cy="455309"/>
          </a:xfrm>
          <a:prstGeom prst="rect">
            <a:avLst/>
          </a:prstGeom>
        </p:spPr>
      </p:pic>
      <p:pic>
        <p:nvPicPr>
          <p:cNvPr id="96" name="Picture 9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224" y="2639203"/>
            <a:ext cx="601171" cy="605684"/>
          </a:xfrm>
          <a:prstGeom prst="rect">
            <a:avLst/>
          </a:prstGeom>
        </p:spPr>
      </p:pic>
      <p:pic>
        <p:nvPicPr>
          <p:cNvPr id="97" name="Picture 9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2671" y="2639203"/>
            <a:ext cx="601171" cy="605684"/>
          </a:xfrm>
          <a:prstGeom prst="rect">
            <a:avLst/>
          </a:prstGeom>
        </p:spPr>
      </p:pic>
      <p:pic>
        <p:nvPicPr>
          <p:cNvPr id="122" name="Picture 1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6561" y="4072200"/>
            <a:ext cx="458513" cy="455309"/>
          </a:xfrm>
          <a:prstGeom prst="rect">
            <a:avLst/>
          </a:prstGeom>
        </p:spPr>
      </p:pic>
      <p:pic>
        <p:nvPicPr>
          <p:cNvPr id="48" name="Picture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6440" y="4815311"/>
            <a:ext cx="397976" cy="817976"/>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0604" y="4815311"/>
            <a:ext cx="397976" cy="817976"/>
          </a:xfrm>
          <a:prstGeom prst="rect">
            <a:avLst/>
          </a:prstGeom>
        </p:spPr>
      </p:pic>
      <p:pic>
        <p:nvPicPr>
          <p:cNvPr id="50" name="Pictur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1915" y="4815311"/>
            <a:ext cx="397976" cy="817976"/>
          </a:xfrm>
          <a:prstGeom prst="rect">
            <a:avLst/>
          </a:prstGeom>
        </p:spPr>
      </p:pic>
      <p:pic>
        <p:nvPicPr>
          <p:cNvPr id="84" name="Picture 8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3607" y="4815311"/>
            <a:ext cx="397976" cy="817976"/>
          </a:xfrm>
          <a:prstGeom prst="rect">
            <a:avLst/>
          </a:prstGeom>
        </p:spPr>
      </p:pic>
      <p:pic>
        <p:nvPicPr>
          <p:cNvPr id="85" name="Picture 8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5072" y="4815311"/>
            <a:ext cx="397976" cy="817976"/>
          </a:xfrm>
          <a:prstGeom prst="rect">
            <a:avLst/>
          </a:prstGeom>
        </p:spPr>
      </p:pic>
      <p:pic>
        <p:nvPicPr>
          <p:cNvPr id="93" name="Picture 9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181" y="4815311"/>
            <a:ext cx="397976" cy="817976"/>
          </a:xfrm>
          <a:prstGeom prst="rect">
            <a:avLst/>
          </a:prstGeom>
        </p:spPr>
      </p:pic>
      <p:pic>
        <p:nvPicPr>
          <p:cNvPr id="94" name="Picture 9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6192" y="4815311"/>
            <a:ext cx="397976" cy="817976"/>
          </a:xfrm>
          <a:prstGeom prst="rect">
            <a:avLst/>
          </a:prstGeom>
        </p:spPr>
      </p:pic>
      <p:pic>
        <p:nvPicPr>
          <p:cNvPr id="95" name="Picture 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7657" y="4815311"/>
            <a:ext cx="397976" cy="817976"/>
          </a:xfrm>
          <a:prstGeom prst="rect">
            <a:avLst/>
          </a:prstGeom>
        </p:spPr>
      </p:pic>
      <p:pic>
        <p:nvPicPr>
          <p:cNvPr id="113" name="Picture 1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3392" y="4815311"/>
            <a:ext cx="397976" cy="817976"/>
          </a:xfrm>
          <a:prstGeom prst="rect">
            <a:avLst/>
          </a:prstGeom>
        </p:spPr>
      </p:pic>
      <p:sp>
        <p:nvSpPr>
          <p:cNvPr id="2" name="Title 1"/>
          <p:cNvSpPr>
            <a:spLocks noGrp="1"/>
          </p:cNvSpPr>
          <p:nvPr>
            <p:ph type="title"/>
          </p:nvPr>
        </p:nvSpPr>
        <p:spPr>
          <a:xfrm>
            <a:off x="515937" y="228605"/>
            <a:ext cx="5509272" cy="1828193"/>
          </a:xfrm>
        </p:spPr>
        <p:txBody>
          <a:bodyPr/>
          <a:lstStyle/>
          <a:p>
            <a:r>
              <a:rPr lang="en-US" dirty="0" smtClean="0"/>
              <a:t>DESIGN TO </a:t>
            </a:r>
            <a:br>
              <a:rPr lang="en-US" dirty="0" smtClean="0"/>
            </a:br>
            <a:r>
              <a:rPr lang="en-US" dirty="0" smtClean="0"/>
              <a:t>WITHSTAND </a:t>
            </a:r>
            <a:br>
              <a:rPr lang="en-US" dirty="0" smtClean="0"/>
            </a:br>
            <a:r>
              <a:rPr lang="en-US" dirty="0" smtClean="0"/>
              <a:t>FAILURE</a:t>
            </a:r>
            <a:endParaRPr lang="en-US"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3416" y="236889"/>
            <a:ext cx="1826860" cy="899611"/>
          </a:xfrm>
          <a:prstGeom prst="rect">
            <a:avLst/>
          </a:prstGeom>
        </p:spPr>
      </p:pic>
      <p:sp>
        <p:nvSpPr>
          <p:cNvPr id="31" name="Rectangle 30"/>
          <p:cNvSpPr/>
          <p:nvPr/>
        </p:nvSpPr>
        <p:spPr>
          <a:xfrm>
            <a:off x="6195986" y="1392164"/>
            <a:ext cx="2677849" cy="344709"/>
          </a:xfrm>
          <a:prstGeom prst="rect">
            <a:avLst/>
          </a:prstGeom>
        </p:spPr>
        <p:txBody>
          <a:bodyPr wrap="square" lIns="121883" tIns="60941" rIns="121883" bIns="60941">
            <a:spAutoFit/>
          </a:bodyPr>
          <a:lstStyle/>
          <a:p>
            <a:pPr marL="0" lvl="1" defTabSz="914211" fontAlgn="base">
              <a:lnSpc>
                <a:spcPct val="90000"/>
              </a:lnSpc>
              <a:spcBef>
                <a:spcPct val="0"/>
              </a:spcBef>
              <a:spcAft>
                <a:spcPct val="0"/>
              </a:spcAft>
              <a:buClr>
                <a:srgbClr val="FFC000"/>
              </a:buClr>
              <a:buSzPct val="90000"/>
            </a:pPr>
            <a:r>
              <a:rPr lang="en-US" sz="1600" dirty="0">
                <a:solidFill>
                  <a:srgbClr val="FFFFFF"/>
                </a:solidFill>
                <a:latin typeface="Segoe" pitchFamily="34" charset="0"/>
              </a:rPr>
              <a:t>Edge Routers</a:t>
            </a:r>
          </a:p>
        </p:txBody>
      </p:sp>
      <p:sp>
        <p:nvSpPr>
          <p:cNvPr id="32" name="Rectangle 31"/>
          <p:cNvSpPr/>
          <p:nvPr/>
        </p:nvSpPr>
        <p:spPr>
          <a:xfrm>
            <a:off x="8735326" y="2769688"/>
            <a:ext cx="2677849" cy="344709"/>
          </a:xfrm>
          <a:prstGeom prst="rect">
            <a:avLst/>
          </a:prstGeom>
        </p:spPr>
        <p:txBody>
          <a:bodyPr wrap="square" lIns="121883" tIns="60941" rIns="121883" bIns="60941">
            <a:spAutoFit/>
          </a:bodyPr>
          <a:lstStyle/>
          <a:p>
            <a:pPr marL="0" lvl="1" defTabSz="914211" fontAlgn="base">
              <a:lnSpc>
                <a:spcPct val="90000"/>
              </a:lnSpc>
              <a:spcBef>
                <a:spcPct val="0"/>
              </a:spcBef>
              <a:spcAft>
                <a:spcPct val="0"/>
              </a:spcAft>
              <a:buClr>
                <a:srgbClr val="FFC000"/>
              </a:buClr>
              <a:buSzPct val="90000"/>
            </a:pPr>
            <a:r>
              <a:rPr lang="en-US" sz="1600" dirty="0">
                <a:solidFill>
                  <a:srgbClr val="FFFFFF"/>
                </a:solidFill>
                <a:latin typeface="Segoe" pitchFamily="34" charset="0"/>
              </a:rPr>
              <a:t>Aggregation Routers</a:t>
            </a:r>
          </a:p>
        </p:txBody>
      </p:sp>
      <p:sp>
        <p:nvSpPr>
          <p:cNvPr id="76" name="Rectangle 75"/>
          <p:cNvSpPr/>
          <p:nvPr/>
        </p:nvSpPr>
        <p:spPr>
          <a:xfrm>
            <a:off x="10055782" y="4066592"/>
            <a:ext cx="2677849" cy="344709"/>
          </a:xfrm>
          <a:prstGeom prst="rect">
            <a:avLst/>
          </a:prstGeom>
        </p:spPr>
        <p:txBody>
          <a:bodyPr wrap="square" lIns="121883" tIns="60941" rIns="121883" bIns="60941">
            <a:spAutoFit/>
          </a:bodyPr>
          <a:lstStyle/>
          <a:p>
            <a:pPr marL="0" lvl="1" defTabSz="914211" fontAlgn="base">
              <a:lnSpc>
                <a:spcPct val="90000"/>
              </a:lnSpc>
              <a:spcBef>
                <a:spcPct val="0"/>
              </a:spcBef>
              <a:spcAft>
                <a:spcPct val="0"/>
              </a:spcAft>
              <a:buClr>
                <a:srgbClr val="FFC000"/>
              </a:buClr>
              <a:buSzPct val="90000"/>
            </a:pPr>
            <a:r>
              <a:rPr lang="en-US" sz="1600" dirty="0">
                <a:solidFill>
                  <a:srgbClr val="FFFFFF"/>
                </a:solidFill>
                <a:latin typeface="Segoe" pitchFamily="34" charset="0"/>
              </a:rPr>
              <a:t>Aggregation Switches</a:t>
            </a:r>
          </a:p>
        </p:txBody>
      </p:sp>
      <p:sp>
        <p:nvSpPr>
          <p:cNvPr id="77" name="Rectangle 76"/>
          <p:cNvSpPr/>
          <p:nvPr/>
        </p:nvSpPr>
        <p:spPr>
          <a:xfrm>
            <a:off x="10055782" y="5051944"/>
            <a:ext cx="2677849" cy="344709"/>
          </a:xfrm>
          <a:prstGeom prst="rect">
            <a:avLst/>
          </a:prstGeom>
        </p:spPr>
        <p:txBody>
          <a:bodyPr wrap="square" lIns="121883" tIns="60941" rIns="121883" bIns="60941">
            <a:spAutoFit/>
          </a:bodyPr>
          <a:lstStyle/>
          <a:p>
            <a:pPr marL="0" lvl="1" defTabSz="914211" fontAlgn="base">
              <a:lnSpc>
                <a:spcPct val="90000"/>
              </a:lnSpc>
              <a:spcBef>
                <a:spcPct val="0"/>
              </a:spcBef>
              <a:spcAft>
                <a:spcPct val="0"/>
              </a:spcAft>
              <a:buClr>
                <a:srgbClr val="FFC000"/>
              </a:buClr>
              <a:buSzPct val="90000"/>
            </a:pPr>
            <a:r>
              <a:rPr lang="en-US" sz="1600" dirty="0">
                <a:solidFill>
                  <a:srgbClr val="FFFFFF"/>
                </a:solidFill>
              </a:rPr>
              <a:t>Hosts/VMs</a:t>
            </a:r>
            <a:endParaRPr lang="en-US" sz="1600" dirty="0">
              <a:solidFill>
                <a:srgbClr val="FFFFFF"/>
              </a:solidFill>
              <a:latin typeface="Segoe" pitchFamily="34" charset="0"/>
            </a:endParaRPr>
          </a:p>
        </p:txBody>
      </p:sp>
      <p:sp>
        <p:nvSpPr>
          <p:cNvPr id="78" name="Rectangle 77"/>
          <p:cNvSpPr/>
          <p:nvPr/>
        </p:nvSpPr>
        <p:spPr>
          <a:xfrm>
            <a:off x="10055782" y="6044640"/>
            <a:ext cx="2677849" cy="344709"/>
          </a:xfrm>
          <a:prstGeom prst="rect">
            <a:avLst/>
          </a:prstGeom>
        </p:spPr>
        <p:txBody>
          <a:bodyPr wrap="square" lIns="121883" tIns="60941" rIns="121883" bIns="60941">
            <a:spAutoFit/>
          </a:bodyPr>
          <a:lstStyle/>
          <a:p>
            <a:pPr marL="0" lvl="1" defTabSz="914211" fontAlgn="base">
              <a:lnSpc>
                <a:spcPct val="90000"/>
              </a:lnSpc>
              <a:spcBef>
                <a:spcPct val="0"/>
              </a:spcBef>
              <a:spcAft>
                <a:spcPct val="0"/>
              </a:spcAft>
              <a:buClr>
                <a:srgbClr val="FFC000"/>
              </a:buClr>
              <a:buSzPct val="90000"/>
            </a:pPr>
            <a:r>
              <a:rPr lang="en-US" sz="1600" dirty="0">
                <a:solidFill>
                  <a:srgbClr val="FFFFFF"/>
                </a:solidFill>
                <a:latin typeface="Segoe" pitchFamily="34" charset="0"/>
              </a:rPr>
              <a:t>Storage</a:t>
            </a:r>
          </a:p>
        </p:txBody>
      </p:sp>
      <p:cxnSp>
        <p:nvCxnSpPr>
          <p:cNvPr id="125" name="Straight Connector 124"/>
          <p:cNvCxnSpPr>
            <a:stCxn id="24" idx="2"/>
            <a:endCxn id="97" idx="0"/>
          </p:cNvCxnSpPr>
          <p:nvPr/>
        </p:nvCxnSpPr>
        <p:spPr>
          <a:xfrm flipH="1">
            <a:off x="3923260" y="1867361"/>
            <a:ext cx="484472" cy="771840"/>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24" idx="2"/>
            <a:endCxn id="86" idx="0"/>
          </p:cNvCxnSpPr>
          <p:nvPr/>
        </p:nvCxnSpPr>
        <p:spPr>
          <a:xfrm>
            <a:off x="4407730" y="1867361"/>
            <a:ext cx="1907768" cy="771840"/>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a:stCxn id="24" idx="2"/>
          </p:cNvCxnSpPr>
          <p:nvPr/>
        </p:nvCxnSpPr>
        <p:spPr>
          <a:xfrm>
            <a:off x="4407729" y="1867364"/>
            <a:ext cx="3708485" cy="964317"/>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a:stCxn id="25" idx="2"/>
          </p:cNvCxnSpPr>
          <p:nvPr/>
        </p:nvCxnSpPr>
        <p:spPr>
          <a:xfrm flipH="1">
            <a:off x="1988314" y="1867361"/>
            <a:ext cx="3842495" cy="94578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a:stCxn id="25" idx="2"/>
            <a:endCxn id="97" idx="0"/>
          </p:cNvCxnSpPr>
          <p:nvPr/>
        </p:nvCxnSpPr>
        <p:spPr>
          <a:xfrm flipH="1">
            <a:off x="3923258" y="1867361"/>
            <a:ext cx="1907551" cy="771840"/>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25" idx="2"/>
            <a:endCxn id="86" idx="0"/>
          </p:cNvCxnSpPr>
          <p:nvPr/>
        </p:nvCxnSpPr>
        <p:spPr>
          <a:xfrm>
            <a:off x="5830808" y="1867361"/>
            <a:ext cx="484690" cy="771840"/>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a:stCxn id="25" idx="2"/>
          </p:cNvCxnSpPr>
          <p:nvPr/>
        </p:nvCxnSpPr>
        <p:spPr>
          <a:xfrm>
            <a:off x="5830808" y="1867361"/>
            <a:ext cx="2399908" cy="94578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a:stCxn id="96" idx="2"/>
            <a:endCxn id="90" idx="0"/>
          </p:cNvCxnSpPr>
          <p:nvPr/>
        </p:nvCxnSpPr>
        <p:spPr>
          <a:xfrm flipH="1">
            <a:off x="1135170" y="3244885"/>
            <a:ext cx="685640"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a:stCxn id="96" idx="2"/>
            <a:endCxn id="91" idx="0"/>
          </p:cNvCxnSpPr>
          <p:nvPr/>
        </p:nvCxnSpPr>
        <p:spPr>
          <a:xfrm>
            <a:off x="1820814" y="3244885"/>
            <a:ext cx="335005"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a:stCxn id="96" idx="2"/>
            <a:endCxn id="81" idx="0"/>
          </p:cNvCxnSpPr>
          <p:nvPr/>
        </p:nvCxnSpPr>
        <p:spPr>
          <a:xfrm>
            <a:off x="1820810" y="3244885"/>
            <a:ext cx="3822038"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97" idx="2"/>
            <a:endCxn id="90" idx="0"/>
          </p:cNvCxnSpPr>
          <p:nvPr/>
        </p:nvCxnSpPr>
        <p:spPr>
          <a:xfrm flipH="1">
            <a:off x="1135171" y="3244885"/>
            <a:ext cx="2788087"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97" idx="2"/>
          </p:cNvCxnSpPr>
          <p:nvPr/>
        </p:nvCxnSpPr>
        <p:spPr>
          <a:xfrm flipH="1">
            <a:off x="2155815" y="3244890"/>
            <a:ext cx="1767442" cy="821705"/>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97" idx="2"/>
            <a:endCxn id="81" idx="0"/>
          </p:cNvCxnSpPr>
          <p:nvPr/>
        </p:nvCxnSpPr>
        <p:spPr>
          <a:xfrm>
            <a:off x="3923261" y="3244885"/>
            <a:ext cx="1719591"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24" idx="2"/>
          </p:cNvCxnSpPr>
          <p:nvPr/>
        </p:nvCxnSpPr>
        <p:spPr>
          <a:xfrm flipH="1">
            <a:off x="1983107" y="1867364"/>
            <a:ext cx="2424622" cy="964317"/>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sp>
        <p:nvSpPr>
          <p:cNvPr id="23" name="Oval 22"/>
          <p:cNvSpPr>
            <a:spLocks noChangeAspect="1"/>
          </p:cNvSpPr>
          <p:nvPr/>
        </p:nvSpPr>
        <p:spPr bwMode="auto">
          <a:xfrm>
            <a:off x="4351965" y="1473022"/>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cxnSp>
        <p:nvCxnSpPr>
          <p:cNvPr id="105" name="Straight Connector 104"/>
          <p:cNvCxnSpPr>
            <a:stCxn id="90" idx="2"/>
            <a:endCxn id="93" idx="0"/>
          </p:cNvCxnSpPr>
          <p:nvPr/>
        </p:nvCxnSpPr>
        <p:spPr>
          <a:xfrm flipH="1">
            <a:off x="641173" y="4527507"/>
            <a:ext cx="494001"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91" idx="2"/>
            <a:endCxn id="93" idx="0"/>
          </p:cNvCxnSpPr>
          <p:nvPr/>
        </p:nvCxnSpPr>
        <p:spPr>
          <a:xfrm flipH="1">
            <a:off x="641169" y="4527507"/>
            <a:ext cx="1514645"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90" idx="2"/>
            <a:endCxn id="94" idx="0"/>
          </p:cNvCxnSpPr>
          <p:nvPr/>
        </p:nvCxnSpPr>
        <p:spPr>
          <a:xfrm>
            <a:off x="1135170" y="4527507"/>
            <a:ext cx="580010"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stCxn id="90" idx="2"/>
            <a:endCxn id="95" idx="0"/>
          </p:cNvCxnSpPr>
          <p:nvPr/>
        </p:nvCxnSpPr>
        <p:spPr>
          <a:xfrm>
            <a:off x="1135174" y="4527507"/>
            <a:ext cx="1611475"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91" idx="2"/>
            <a:endCxn id="94" idx="0"/>
          </p:cNvCxnSpPr>
          <p:nvPr/>
        </p:nvCxnSpPr>
        <p:spPr>
          <a:xfrm flipH="1">
            <a:off x="1715181" y="4527507"/>
            <a:ext cx="440635"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endCxn id="95" idx="0"/>
          </p:cNvCxnSpPr>
          <p:nvPr/>
        </p:nvCxnSpPr>
        <p:spPr>
          <a:xfrm>
            <a:off x="2155814" y="4527507"/>
            <a:ext cx="590830"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55" name="Elbow Connector 54"/>
          <p:cNvCxnSpPr>
            <a:stCxn id="93" idx="2"/>
            <a:endCxn id="92" idx="0"/>
          </p:cNvCxnSpPr>
          <p:nvPr/>
        </p:nvCxnSpPr>
        <p:spPr>
          <a:xfrm rot="16200000" flipH="1">
            <a:off x="729861" y="5544600"/>
            <a:ext cx="316620" cy="494001"/>
          </a:xfrm>
          <a:prstGeom prst="bentConnector3">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1" name="Elbow Connector 110"/>
          <p:cNvCxnSpPr>
            <a:stCxn id="94" idx="2"/>
            <a:endCxn id="92" idx="0"/>
          </p:cNvCxnSpPr>
          <p:nvPr/>
        </p:nvCxnSpPr>
        <p:spPr>
          <a:xfrm rot="5400000">
            <a:off x="1266868" y="5501592"/>
            <a:ext cx="316620" cy="580010"/>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2" name="Elbow Connector 111"/>
          <p:cNvCxnSpPr>
            <a:stCxn id="95" idx="2"/>
            <a:endCxn id="98" idx="0"/>
          </p:cNvCxnSpPr>
          <p:nvPr/>
        </p:nvCxnSpPr>
        <p:spPr>
          <a:xfrm rot="5400000">
            <a:off x="2302502" y="5505763"/>
            <a:ext cx="316620" cy="571668"/>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4" name="Elbow Connector 113"/>
          <p:cNvCxnSpPr>
            <a:stCxn id="94" idx="2"/>
            <a:endCxn id="98" idx="0"/>
          </p:cNvCxnSpPr>
          <p:nvPr/>
        </p:nvCxnSpPr>
        <p:spPr>
          <a:xfrm rot="16200000" flipH="1">
            <a:off x="1786770" y="5561699"/>
            <a:ext cx="316620" cy="459796"/>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stCxn id="86" idx="2"/>
            <a:endCxn id="81" idx="0"/>
          </p:cNvCxnSpPr>
          <p:nvPr/>
        </p:nvCxnSpPr>
        <p:spPr>
          <a:xfrm flipH="1">
            <a:off x="5642848" y="3244885"/>
            <a:ext cx="672650"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86" idx="2"/>
            <a:endCxn id="33" idx="0"/>
          </p:cNvCxnSpPr>
          <p:nvPr/>
        </p:nvCxnSpPr>
        <p:spPr>
          <a:xfrm>
            <a:off x="6315502" y="3244885"/>
            <a:ext cx="1723931"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86" idx="2"/>
            <a:endCxn id="34" idx="0"/>
          </p:cNvCxnSpPr>
          <p:nvPr/>
        </p:nvCxnSpPr>
        <p:spPr>
          <a:xfrm>
            <a:off x="6315497" y="3244885"/>
            <a:ext cx="2744576"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a:stCxn id="87" idx="2"/>
          </p:cNvCxnSpPr>
          <p:nvPr/>
        </p:nvCxnSpPr>
        <p:spPr>
          <a:xfrm flipH="1">
            <a:off x="5582390" y="3244890"/>
            <a:ext cx="2839614" cy="821705"/>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a:stCxn id="87" idx="2"/>
            <a:endCxn id="33" idx="0"/>
          </p:cNvCxnSpPr>
          <p:nvPr/>
        </p:nvCxnSpPr>
        <p:spPr>
          <a:xfrm flipH="1">
            <a:off x="8039430" y="3244885"/>
            <a:ext cx="382575"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endCxn id="34" idx="0"/>
          </p:cNvCxnSpPr>
          <p:nvPr/>
        </p:nvCxnSpPr>
        <p:spPr>
          <a:xfrm>
            <a:off x="8420457" y="3244885"/>
            <a:ext cx="639621"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sp>
        <p:nvSpPr>
          <p:cNvPr id="167" name="Oval 166"/>
          <p:cNvSpPr>
            <a:spLocks noChangeAspect="1"/>
          </p:cNvSpPr>
          <p:nvPr/>
        </p:nvSpPr>
        <p:spPr bwMode="auto">
          <a:xfrm>
            <a:off x="4351965" y="1473021"/>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cxnSp>
        <p:nvCxnSpPr>
          <p:cNvPr id="189" name="Straight Connector 188"/>
          <p:cNvCxnSpPr>
            <a:stCxn id="81" idx="2"/>
            <a:endCxn id="84" idx="0"/>
          </p:cNvCxnSpPr>
          <p:nvPr/>
        </p:nvCxnSpPr>
        <p:spPr>
          <a:xfrm flipH="1">
            <a:off x="5122597" y="4527507"/>
            <a:ext cx="520252"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a:stCxn id="81" idx="2"/>
            <a:endCxn id="85" idx="0"/>
          </p:cNvCxnSpPr>
          <p:nvPr/>
        </p:nvCxnSpPr>
        <p:spPr>
          <a:xfrm>
            <a:off x="5642848" y="4527507"/>
            <a:ext cx="511212"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204" name="Elbow Connector 203"/>
          <p:cNvCxnSpPr>
            <a:stCxn id="85" idx="2"/>
            <a:endCxn id="88" idx="0"/>
          </p:cNvCxnSpPr>
          <p:nvPr/>
        </p:nvCxnSpPr>
        <p:spPr>
          <a:xfrm rot="5400000">
            <a:off x="5749727" y="5545571"/>
            <a:ext cx="316620" cy="492050"/>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a:stCxn id="33" idx="2"/>
            <a:endCxn id="48" idx="0"/>
          </p:cNvCxnSpPr>
          <p:nvPr/>
        </p:nvCxnSpPr>
        <p:spPr>
          <a:xfrm flipH="1">
            <a:off x="7545432" y="4527507"/>
            <a:ext cx="494001"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a:stCxn id="33" idx="2"/>
            <a:endCxn id="49" idx="0"/>
          </p:cNvCxnSpPr>
          <p:nvPr/>
        </p:nvCxnSpPr>
        <p:spPr>
          <a:xfrm>
            <a:off x="8039428" y="4527507"/>
            <a:ext cx="590164"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a:stCxn id="33" idx="2"/>
            <a:endCxn id="50" idx="0"/>
          </p:cNvCxnSpPr>
          <p:nvPr/>
        </p:nvCxnSpPr>
        <p:spPr>
          <a:xfrm>
            <a:off x="8039433" y="4527507"/>
            <a:ext cx="1611475"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a:stCxn id="34" idx="2"/>
            <a:endCxn id="48" idx="0"/>
          </p:cNvCxnSpPr>
          <p:nvPr/>
        </p:nvCxnSpPr>
        <p:spPr>
          <a:xfrm flipH="1">
            <a:off x="7545428" y="4527507"/>
            <a:ext cx="1514645"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a:stCxn id="34" idx="2"/>
            <a:endCxn id="50" idx="0"/>
          </p:cNvCxnSpPr>
          <p:nvPr/>
        </p:nvCxnSpPr>
        <p:spPr>
          <a:xfrm>
            <a:off x="9060073" y="4527507"/>
            <a:ext cx="590830"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a:stCxn id="34" idx="2"/>
            <a:endCxn id="49" idx="0"/>
          </p:cNvCxnSpPr>
          <p:nvPr/>
        </p:nvCxnSpPr>
        <p:spPr>
          <a:xfrm flipH="1">
            <a:off x="8629597" y="4527507"/>
            <a:ext cx="430481"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225" name="Elbow Connector 224"/>
          <p:cNvCxnSpPr>
            <a:stCxn id="48" idx="2"/>
            <a:endCxn id="46" idx="0"/>
          </p:cNvCxnSpPr>
          <p:nvPr/>
        </p:nvCxnSpPr>
        <p:spPr>
          <a:xfrm rot="16200000" flipH="1">
            <a:off x="7639616" y="5539101"/>
            <a:ext cx="316620" cy="504992"/>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8" name="Elbow Connector 227"/>
          <p:cNvCxnSpPr>
            <a:stCxn id="48" idx="2"/>
            <a:endCxn id="57" idx="0"/>
          </p:cNvCxnSpPr>
          <p:nvPr/>
        </p:nvCxnSpPr>
        <p:spPr>
          <a:xfrm rot="16200000" flipH="1">
            <a:off x="8154022" y="5024697"/>
            <a:ext cx="316620" cy="1533807"/>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1" name="Elbow Connector 230"/>
          <p:cNvCxnSpPr>
            <a:stCxn id="49" idx="2"/>
            <a:endCxn id="46" idx="0"/>
          </p:cNvCxnSpPr>
          <p:nvPr/>
        </p:nvCxnSpPr>
        <p:spPr>
          <a:xfrm rot="5400000">
            <a:off x="8181700" y="5502010"/>
            <a:ext cx="316620" cy="579172"/>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5" name="Elbow Connector 234"/>
          <p:cNvCxnSpPr>
            <a:stCxn id="50" idx="2"/>
            <a:endCxn id="57" idx="0"/>
          </p:cNvCxnSpPr>
          <p:nvPr/>
        </p:nvCxnSpPr>
        <p:spPr>
          <a:xfrm rot="5400000">
            <a:off x="9206761" y="5505763"/>
            <a:ext cx="316620" cy="571668"/>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8" name="Elbow Connector 237"/>
          <p:cNvCxnSpPr>
            <a:stCxn id="84" idx="2"/>
            <a:endCxn id="88" idx="0"/>
          </p:cNvCxnSpPr>
          <p:nvPr/>
        </p:nvCxnSpPr>
        <p:spPr>
          <a:xfrm rot="16200000" flipH="1">
            <a:off x="5233993" y="5521889"/>
            <a:ext cx="316620" cy="539414"/>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3" name="Oval 242"/>
          <p:cNvSpPr>
            <a:spLocks noChangeAspect="1"/>
          </p:cNvSpPr>
          <p:nvPr/>
        </p:nvSpPr>
        <p:spPr bwMode="auto">
          <a:xfrm>
            <a:off x="4346761" y="1482397"/>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244" name="Oval 243"/>
          <p:cNvSpPr>
            <a:spLocks noChangeAspect="1"/>
          </p:cNvSpPr>
          <p:nvPr/>
        </p:nvSpPr>
        <p:spPr bwMode="auto">
          <a:xfrm>
            <a:off x="4361714" y="1482397"/>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245" name="Oval 244"/>
          <p:cNvSpPr>
            <a:spLocks noChangeAspect="1"/>
          </p:cNvSpPr>
          <p:nvPr/>
        </p:nvSpPr>
        <p:spPr bwMode="auto">
          <a:xfrm>
            <a:off x="5769838" y="1511938"/>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246" name="Oval 245"/>
          <p:cNvSpPr>
            <a:spLocks noChangeAspect="1"/>
          </p:cNvSpPr>
          <p:nvPr/>
        </p:nvSpPr>
        <p:spPr bwMode="auto">
          <a:xfrm>
            <a:off x="5769838" y="1504678"/>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248" name="Oval 247"/>
          <p:cNvSpPr>
            <a:spLocks noChangeAspect="1"/>
          </p:cNvSpPr>
          <p:nvPr/>
        </p:nvSpPr>
        <p:spPr bwMode="auto">
          <a:xfrm>
            <a:off x="5760169" y="1511938"/>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250" name="Oval 249"/>
          <p:cNvSpPr>
            <a:spLocks noChangeAspect="1"/>
          </p:cNvSpPr>
          <p:nvPr/>
        </p:nvSpPr>
        <p:spPr bwMode="auto">
          <a:xfrm>
            <a:off x="5794529" y="1529351"/>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251" name="Oval 250"/>
          <p:cNvSpPr>
            <a:spLocks noChangeAspect="1"/>
          </p:cNvSpPr>
          <p:nvPr/>
        </p:nvSpPr>
        <p:spPr bwMode="auto">
          <a:xfrm>
            <a:off x="5784858" y="1547194"/>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cxnSp>
        <p:nvCxnSpPr>
          <p:cNvPr id="116" name="Elbow Connector 115"/>
          <p:cNvCxnSpPr>
            <a:stCxn id="95" idx="2"/>
            <a:endCxn id="115" idx="0"/>
          </p:cNvCxnSpPr>
          <p:nvPr/>
        </p:nvCxnSpPr>
        <p:spPr>
          <a:xfrm rot="16200000" flipH="1">
            <a:off x="2849409" y="5530523"/>
            <a:ext cx="316620" cy="522148"/>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7" name="Elbow Connector 116"/>
          <p:cNvCxnSpPr>
            <a:stCxn id="113" idx="2"/>
            <a:endCxn id="115" idx="0"/>
          </p:cNvCxnSpPr>
          <p:nvPr/>
        </p:nvCxnSpPr>
        <p:spPr>
          <a:xfrm rot="5400000">
            <a:off x="3357278" y="5544808"/>
            <a:ext cx="316620" cy="493587"/>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122" idx="2"/>
            <a:endCxn id="113" idx="0"/>
          </p:cNvCxnSpPr>
          <p:nvPr/>
        </p:nvCxnSpPr>
        <p:spPr>
          <a:xfrm>
            <a:off x="3325818" y="4527507"/>
            <a:ext cx="436562"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97" idx="2"/>
            <a:endCxn id="122" idx="0"/>
          </p:cNvCxnSpPr>
          <p:nvPr/>
        </p:nvCxnSpPr>
        <p:spPr>
          <a:xfrm flipH="1">
            <a:off x="3325819" y="3244885"/>
            <a:ext cx="597439"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96" idx="2"/>
            <a:endCxn id="122" idx="0"/>
          </p:cNvCxnSpPr>
          <p:nvPr/>
        </p:nvCxnSpPr>
        <p:spPr>
          <a:xfrm>
            <a:off x="1820810" y="3244885"/>
            <a:ext cx="1505008"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sp>
        <p:nvSpPr>
          <p:cNvPr id="247" name="Oval 246"/>
          <p:cNvSpPr>
            <a:spLocks noChangeAspect="1"/>
          </p:cNvSpPr>
          <p:nvPr/>
        </p:nvSpPr>
        <p:spPr bwMode="auto">
          <a:xfrm>
            <a:off x="4352045" y="1483603"/>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32" name="Oval 131"/>
          <p:cNvSpPr>
            <a:spLocks noChangeAspect="1"/>
          </p:cNvSpPr>
          <p:nvPr/>
        </p:nvSpPr>
        <p:spPr bwMode="auto">
          <a:xfrm>
            <a:off x="2133112" y="6262169"/>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35" name="Oval 134"/>
          <p:cNvSpPr>
            <a:spLocks noChangeAspect="1"/>
          </p:cNvSpPr>
          <p:nvPr/>
        </p:nvSpPr>
        <p:spPr bwMode="auto">
          <a:xfrm>
            <a:off x="2162402" y="6259695"/>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37" name="Oval 136"/>
          <p:cNvSpPr>
            <a:spLocks noChangeAspect="1"/>
          </p:cNvSpPr>
          <p:nvPr/>
        </p:nvSpPr>
        <p:spPr bwMode="auto">
          <a:xfrm>
            <a:off x="2174977" y="6262169"/>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38" name="Oval 137"/>
          <p:cNvSpPr>
            <a:spLocks noChangeAspect="1"/>
          </p:cNvSpPr>
          <p:nvPr/>
        </p:nvSpPr>
        <p:spPr bwMode="auto">
          <a:xfrm>
            <a:off x="2194083" y="6249305"/>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40" name="Oval 139"/>
          <p:cNvSpPr>
            <a:spLocks noChangeAspect="1"/>
          </p:cNvSpPr>
          <p:nvPr/>
        </p:nvSpPr>
        <p:spPr bwMode="auto">
          <a:xfrm>
            <a:off x="2191717" y="6249303"/>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41" name="Oval 140"/>
          <p:cNvSpPr>
            <a:spLocks noChangeAspect="1"/>
          </p:cNvSpPr>
          <p:nvPr/>
        </p:nvSpPr>
        <p:spPr bwMode="auto">
          <a:xfrm>
            <a:off x="5789693" y="1498605"/>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43" name="Oval 142"/>
          <p:cNvSpPr>
            <a:spLocks noChangeAspect="1"/>
          </p:cNvSpPr>
          <p:nvPr/>
        </p:nvSpPr>
        <p:spPr bwMode="auto">
          <a:xfrm>
            <a:off x="5601041" y="6189846"/>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44" name="Oval 143"/>
          <p:cNvSpPr>
            <a:spLocks noChangeAspect="1"/>
          </p:cNvSpPr>
          <p:nvPr/>
        </p:nvSpPr>
        <p:spPr bwMode="auto">
          <a:xfrm>
            <a:off x="5601438" y="6185883"/>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46" name="Oval 145"/>
          <p:cNvSpPr>
            <a:spLocks noChangeAspect="1"/>
          </p:cNvSpPr>
          <p:nvPr/>
        </p:nvSpPr>
        <p:spPr bwMode="auto">
          <a:xfrm>
            <a:off x="5630576" y="6185883"/>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47" name="Oval 146"/>
          <p:cNvSpPr>
            <a:spLocks noChangeAspect="1"/>
          </p:cNvSpPr>
          <p:nvPr/>
        </p:nvSpPr>
        <p:spPr bwMode="auto">
          <a:xfrm>
            <a:off x="5659082" y="6187487"/>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50" name="Oval 149"/>
          <p:cNvSpPr>
            <a:spLocks noChangeAspect="1"/>
          </p:cNvSpPr>
          <p:nvPr/>
        </p:nvSpPr>
        <p:spPr bwMode="auto">
          <a:xfrm>
            <a:off x="5653571" y="6196103"/>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51" name="Oval 150"/>
          <p:cNvSpPr>
            <a:spLocks noChangeAspect="1"/>
          </p:cNvSpPr>
          <p:nvPr/>
        </p:nvSpPr>
        <p:spPr bwMode="auto">
          <a:xfrm>
            <a:off x="5811134" y="1529351"/>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56" name="Oval 155"/>
          <p:cNvSpPr>
            <a:spLocks noChangeAspect="1"/>
          </p:cNvSpPr>
          <p:nvPr/>
        </p:nvSpPr>
        <p:spPr bwMode="auto">
          <a:xfrm>
            <a:off x="9018268" y="6172653"/>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57" name="Oval 156"/>
          <p:cNvSpPr>
            <a:spLocks noChangeAspect="1"/>
          </p:cNvSpPr>
          <p:nvPr/>
        </p:nvSpPr>
        <p:spPr bwMode="auto">
          <a:xfrm>
            <a:off x="9037708" y="6183827"/>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58" name="Oval 157"/>
          <p:cNvSpPr>
            <a:spLocks noChangeAspect="1"/>
          </p:cNvSpPr>
          <p:nvPr/>
        </p:nvSpPr>
        <p:spPr bwMode="auto">
          <a:xfrm>
            <a:off x="9018268" y="6172651"/>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60" name="Oval 159"/>
          <p:cNvSpPr>
            <a:spLocks noChangeAspect="1"/>
          </p:cNvSpPr>
          <p:nvPr/>
        </p:nvSpPr>
        <p:spPr bwMode="auto">
          <a:xfrm>
            <a:off x="9031786" y="6167581"/>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61" name="Oval 160"/>
          <p:cNvSpPr>
            <a:spLocks noChangeAspect="1"/>
          </p:cNvSpPr>
          <p:nvPr/>
        </p:nvSpPr>
        <p:spPr bwMode="auto">
          <a:xfrm>
            <a:off x="9038632" y="6183826"/>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65" name="Oval 164"/>
          <p:cNvSpPr>
            <a:spLocks noChangeAspect="1"/>
          </p:cNvSpPr>
          <p:nvPr/>
        </p:nvSpPr>
        <p:spPr bwMode="auto">
          <a:xfrm>
            <a:off x="4361714" y="1482395"/>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66" name="Oval 165"/>
          <p:cNvSpPr>
            <a:spLocks noChangeAspect="1"/>
          </p:cNvSpPr>
          <p:nvPr/>
        </p:nvSpPr>
        <p:spPr bwMode="auto">
          <a:xfrm>
            <a:off x="5789693" y="1523091"/>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68" name="Oval 167"/>
          <p:cNvSpPr>
            <a:spLocks noChangeAspect="1"/>
          </p:cNvSpPr>
          <p:nvPr/>
        </p:nvSpPr>
        <p:spPr bwMode="auto">
          <a:xfrm>
            <a:off x="5789693" y="1500931"/>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1163" y="5949907"/>
            <a:ext cx="458514" cy="534172"/>
          </a:xfrm>
          <a:prstGeom prst="rect">
            <a:avLst/>
          </a:prstGeom>
        </p:spPr>
      </p:pic>
      <p:pic>
        <p:nvPicPr>
          <p:cNvPr id="57" name="Picture 5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9979" y="5949907"/>
            <a:ext cx="458514" cy="534172"/>
          </a:xfrm>
          <a:prstGeom prst="rect">
            <a:avLst/>
          </a:prstGeom>
        </p:spPr>
      </p:pic>
      <p:pic>
        <p:nvPicPr>
          <p:cNvPr id="88" name="Picture 8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2752" y="5949907"/>
            <a:ext cx="458514" cy="534172"/>
          </a:xfrm>
          <a:prstGeom prst="rect">
            <a:avLst/>
          </a:prstGeom>
        </p:spPr>
      </p:pic>
      <p:pic>
        <p:nvPicPr>
          <p:cNvPr id="92" name="Picture 9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915" y="5949907"/>
            <a:ext cx="458514" cy="534172"/>
          </a:xfrm>
          <a:prstGeom prst="rect">
            <a:avLst/>
          </a:prstGeom>
        </p:spPr>
      </p:pic>
      <p:pic>
        <p:nvPicPr>
          <p:cNvPr id="98" name="Picture 9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5719" y="5949907"/>
            <a:ext cx="458514" cy="534172"/>
          </a:xfrm>
          <a:prstGeom prst="rect">
            <a:avLst/>
          </a:prstGeom>
        </p:spPr>
      </p:pic>
      <p:pic>
        <p:nvPicPr>
          <p:cNvPr id="115" name="Picture 1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9538" y="5949907"/>
            <a:ext cx="458514" cy="534172"/>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7145" y="1261679"/>
            <a:ext cx="601171" cy="605687"/>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0222" y="1261679"/>
            <a:ext cx="601171" cy="605687"/>
          </a:xfrm>
          <a:prstGeom prst="rect">
            <a:avLst/>
          </a:prstGeom>
        </p:spPr>
      </p:pic>
      <p:grpSp>
        <p:nvGrpSpPr>
          <p:cNvPr id="169" name="Group 168"/>
          <p:cNvGrpSpPr>
            <a:grpSpLocks noChangeAspect="1"/>
          </p:cNvGrpSpPr>
          <p:nvPr/>
        </p:nvGrpSpPr>
        <p:grpSpPr>
          <a:xfrm>
            <a:off x="9547913" y="303445"/>
            <a:ext cx="1800544" cy="1177971"/>
            <a:chOff x="5943600" y="1657350"/>
            <a:chExt cx="2070928" cy="1354512"/>
          </a:xfrm>
        </p:grpSpPr>
        <p:sp>
          <p:nvSpPr>
            <p:cNvPr id="170" name="Freeform 27"/>
            <p:cNvSpPr>
              <a:spLocks noChangeAspect="1" noEditPoints="1"/>
            </p:cNvSpPr>
            <p:nvPr/>
          </p:nvSpPr>
          <p:spPr bwMode="auto">
            <a:xfrm>
              <a:off x="5943600" y="1885950"/>
              <a:ext cx="1624328" cy="997008"/>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rgbClr val="0071BC"/>
            </a:solidFill>
            <a:extLst/>
          </p:spPr>
          <p:txBody>
            <a:bodyPr vert="horz" wrap="square" lIns="91440" tIns="45720" rIns="91440" bIns="45720" numCol="1" anchor="t" anchorCtr="0" compatLnSpc="1">
              <a:prstTxWarp prst="textNoShape">
                <a:avLst/>
              </a:prstTxWarp>
            </a:bodyPr>
            <a:lstStyle/>
            <a:p>
              <a:pPr defTabSz="914211"/>
              <a:endParaRPr lang="en-US" dirty="0">
                <a:solidFill>
                  <a:srgbClr val="FFFFFF"/>
                </a:solidFill>
              </a:endParaRPr>
            </a:p>
          </p:txBody>
        </p:sp>
        <p:sp>
          <p:nvSpPr>
            <p:cNvPr id="171" name="Oval 106"/>
            <p:cNvSpPr/>
            <p:nvPr/>
          </p:nvSpPr>
          <p:spPr bwMode="auto">
            <a:xfrm>
              <a:off x="6934200" y="1657350"/>
              <a:ext cx="1080328" cy="1354512"/>
            </a:xfrm>
            <a:custGeom>
              <a:avLst/>
              <a:gdLst/>
              <a:ahLst/>
              <a:cxnLst/>
              <a:rect l="l" t="t" r="r" b="b"/>
              <a:pathLst>
                <a:path w="1093957" h="1371601">
                  <a:moveTo>
                    <a:pt x="542365" y="0"/>
                  </a:moveTo>
                  <a:cubicBezTo>
                    <a:pt x="710701" y="1"/>
                    <a:pt x="847165" y="136465"/>
                    <a:pt x="847166" y="304801"/>
                  </a:cubicBezTo>
                  <a:cubicBezTo>
                    <a:pt x="847166" y="410010"/>
                    <a:pt x="793859" y="502771"/>
                    <a:pt x="712782" y="557546"/>
                  </a:cubicBezTo>
                  <a:lnTo>
                    <a:pt x="704880" y="561835"/>
                  </a:lnTo>
                  <a:lnTo>
                    <a:pt x="740581" y="574729"/>
                  </a:lnTo>
                  <a:cubicBezTo>
                    <a:pt x="840520" y="618871"/>
                    <a:pt x="920257" y="695354"/>
                    <a:pt x="963636" y="789368"/>
                  </a:cubicBezTo>
                  <a:lnTo>
                    <a:pt x="968284" y="803095"/>
                  </a:lnTo>
                  <a:lnTo>
                    <a:pt x="1029449" y="883461"/>
                  </a:lnTo>
                  <a:cubicBezTo>
                    <a:pt x="1093490" y="985051"/>
                    <a:pt x="1113698" y="1078559"/>
                    <a:pt x="1072542" y="1115549"/>
                  </a:cubicBezTo>
                  <a:cubicBezTo>
                    <a:pt x="1058824" y="1127880"/>
                    <a:pt x="1039587" y="1132763"/>
                    <a:pt x="1016544" y="1131034"/>
                  </a:cubicBezTo>
                  <a:lnTo>
                    <a:pt x="996339" y="1126992"/>
                  </a:lnTo>
                  <a:lnTo>
                    <a:pt x="999567" y="1143001"/>
                  </a:lnTo>
                  <a:cubicBezTo>
                    <a:pt x="999567" y="1269253"/>
                    <a:pt x="794872" y="1371601"/>
                    <a:pt x="542367" y="1371601"/>
                  </a:cubicBezTo>
                  <a:lnTo>
                    <a:pt x="542366" y="1371601"/>
                  </a:lnTo>
                  <a:lnTo>
                    <a:pt x="542366" y="1371601"/>
                  </a:lnTo>
                  <a:lnTo>
                    <a:pt x="542364" y="1371601"/>
                  </a:lnTo>
                  <a:lnTo>
                    <a:pt x="450225" y="1366957"/>
                  </a:lnTo>
                  <a:cubicBezTo>
                    <a:pt x="241887" y="1345641"/>
                    <a:pt x="85167" y="1253472"/>
                    <a:pt x="85167" y="1143001"/>
                  </a:cubicBezTo>
                  <a:lnTo>
                    <a:pt x="86293" y="1137415"/>
                  </a:lnTo>
                  <a:lnTo>
                    <a:pt x="65515" y="1141613"/>
                  </a:lnTo>
                  <a:cubicBezTo>
                    <a:pt x="49695" y="1141353"/>
                    <a:pt x="36018" y="1137119"/>
                    <a:pt x="25185" y="1128515"/>
                  </a:cubicBezTo>
                  <a:cubicBezTo>
                    <a:pt x="-18146" y="1094099"/>
                    <a:pt x="-3669" y="999534"/>
                    <a:pt x="54068" y="894233"/>
                  </a:cubicBezTo>
                  <a:lnTo>
                    <a:pt x="117885" y="798845"/>
                  </a:lnTo>
                  <a:lnTo>
                    <a:pt x="121095" y="789368"/>
                  </a:lnTo>
                  <a:cubicBezTo>
                    <a:pt x="164473" y="695355"/>
                    <a:pt x="244212" y="618870"/>
                    <a:pt x="344150" y="574729"/>
                  </a:cubicBezTo>
                  <a:lnTo>
                    <a:pt x="379851" y="561835"/>
                  </a:lnTo>
                  <a:lnTo>
                    <a:pt x="371949" y="557546"/>
                  </a:lnTo>
                  <a:cubicBezTo>
                    <a:pt x="290872" y="502770"/>
                    <a:pt x="237565" y="410011"/>
                    <a:pt x="237565" y="304801"/>
                  </a:cubicBezTo>
                  <a:cubicBezTo>
                    <a:pt x="237566" y="136465"/>
                    <a:pt x="374030" y="1"/>
                    <a:pt x="542365" y="0"/>
                  </a:cubicBezTo>
                  <a:close/>
                </a:path>
              </a:pathLst>
            </a:cu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grpSp>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3919" y="704260"/>
            <a:ext cx="476587" cy="350837"/>
          </a:xfrm>
          <a:prstGeom prst="rect">
            <a:avLst/>
          </a:prstGeom>
        </p:spPr>
      </p:pic>
      <p:cxnSp>
        <p:nvCxnSpPr>
          <p:cNvPr id="175" name="Straight Connector 174"/>
          <p:cNvCxnSpPr/>
          <p:nvPr/>
        </p:nvCxnSpPr>
        <p:spPr>
          <a:xfrm flipH="1" flipV="1">
            <a:off x="6020280" y="879680"/>
            <a:ext cx="3630629" cy="12751"/>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a:stCxn id="24" idx="0"/>
            <a:endCxn id="5" idx="2"/>
          </p:cNvCxnSpPr>
          <p:nvPr/>
        </p:nvCxnSpPr>
        <p:spPr>
          <a:xfrm flipV="1">
            <a:off x="4407729" y="1138240"/>
            <a:ext cx="699117" cy="123437"/>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a:stCxn id="25" idx="0"/>
            <a:endCxn id="5" idx="2"/>
          </p:cNvCxnSpPr>
          <p:nvPr/>
        </p:nvCxnSpPr>
        <p:spPr>
          <a:xfrm flipH="1" flipV="1">
            <a:off x="5106846" y="1138240"/>
            <a:ext cx="723962" cy="123437"/>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079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43542 -0.09506 L 0.13142 -0.09908 L 0.05555 -0.06111 L -0.0007 -0.04105 L -0.00104 0.05 L -0.19375 0.18426 L -0.21267 0.24845 L -0.1849 0.37191 L -0.18542 0.43703 L -0.13681 0.48642 L -0.1349 0.59444 L -0.13559 0.6179 L -0.18351 0.62006 L -0.18212 0.67438 " pathEditMode="relative" rAng="0" ptsTypes="AAAAAAAAAAAAAA">
                                      <p:cBhvr>
                                        <p:cTn id="6" dur="3000" fill="hold"/>
                                        <p:tgtEl>
                                          <p:spTgt spid="247"/>
                                        </p:tgtEl>
                                        <p:attrNameLst>
                                          <p:attrName>ppt_x</p:attrName>
                                          <p:attrName>ppt_y</p:attrName>
                                        </p:attrNameLst>
                                      </p:cBhvr>
                                      <p:rCtr x="-32413" y="38272"/>
                                    </p:animMotion>
                                  </p:childTnLst>
                                </p:cTn>
                              </p:par>
                            </p:childTnLst>
                          </p:cTn>
                        </p:par>
                        <p:par>
                          <p:cTn id="7" fill="hold">
                            <p:stCondLst>
                              <p:cond delay="3000"/>
                            </p:stCondLst>
                            <p:childTnLst>
                              <p:par>
                                <p:cTn id="8" presetID="0" presetClass="path" presetSubtype="0" accel="50000" decel="50000" fill="hold" grpId="0" nodeType="afterEffect">
                                  <p:stCondLst>
                                    <p:cond delay="0"/>
                                  </p:stCondLst>
                                  <p:childTnLst>
                                    <p:animMotion origin="layout" path="M -1.66667E-6 8.73187E-7 C 0.0125 -0.30053 0.0882 -0.09164 0.08594 -0.0145 " pathEditMode="relative" rAng="0" ptsTypes="ss">
                                      <p:cBhvr>
                                        <p:cTn id="9" dur="2000" fill="hold"/>
                                        <p:tgtEl>
                                          <p:spTgt spid="135"/>
                                        </p:tgtEl>
                                        <p:attrNameLst>
                                          <p:attrName>ppt_x</p:attrName>
                                          <p:attrName>ppt_y</p:attrName>
                                        </p:attrNameLst>
                                      </p:cBhvr>
                                      <p:rCtr x="4410" y="-15026"/>
                                    </p:animMotion>
                                  </p:childTnLst>
                                </p:cTn>
                              </p:par>
                              <p:par>
                                <p:cTn id="10" presetID="0" presetClass="path" presetSubtype="0" accel="50000" decel="50000" fill="hold" grpId="0" nodeType="withEffect">
                                  <p:stCondLst>
                                    <p:cond delay="0"/>
                                  </p:stCondLst>
                                  <p:childTnLst>
                                    <p:animMotion origin="layout" path="M 0 -3.83215E-6 C 0.05226 -0.31286 0.30313 -0.24406 0.28368 -0.00524 " pathEditMode="relative" rAng="0" ptsTypes="ss">
                                      <p:cBhvr>
                                        <p:cTn id="11" dur="2000" fill="hold"/>
                                        <p:tgtEl>
                                          <p:spTgt spid="132"/>
                                        </p:tgtEl>
                                        <p:attrNameLst>
                                          <p:attrName>ppt_x</p:attrName>
                                          <p:attrName>ppt_y</p:attrName>
                                        </p:attrNameLst>
                                      </p:cBhvr>
                                      <p:rCtr x="15156" y="-15643"/>
                                    </p:animMotion>
                                  </p:childTnLst>
                                </p:cTn>
                              </p:par>
                              <p:par>
                                <p:cTn id="12" presetID="0" presetClass="path" presetSubtype="0" accel="50000" decel="50000" fill="hold" grpId="0" nodeType="withEffect">
                                  <p:stCondLst>
                                    <p:cond delay="0"/>
                                  </p:stCondLst>
                                  <p:childTnLst>
                                    <p:animMotion origin="layout" path="M -3.33333E-6 4.31615E-6 C 0.05226 -0.31276 0.45625 -0.24483 0.479 -0.021 " pathEditMode="relative" rAng="0" ptsTypes="ss">
                                      <p:cBhvr>
                                        <p:cTn id="13" dur="2000" fill="hold"/>
                                        <p:tgtEl>
                                          <p:spTgt spid="137"/>
                                        </p:tgtEl>
                                        <p:attrNameLst>
                                          <p:attrName>ppt_x</p:attrName>
                                          <p:attrName>ppt_y</p:attrName>
                                        </p:attrNameLst>
                                      </p:cBhvr>
                                      <p:rCtr x="23941" y="-15653"/>
                                    </p:animMotion>
                                  </p:childTnLst>
                                </p:cTn>
                              </p:par>
                              <p:par>
                                <p:cTn id="14" presetID="0" presetClass="path" presetSubtype="0" accel="50000" decel="50000" fill="hold" grpId="0" nodeType="withEffect">
                                  <p:stCondLst>
                                    <p:cond delay="0"/>
                                  </p:stCondLst>
                                  <p:childTnLst>
                                    <p:animMotion origin="layout" path="M 4.16667E-6 -4.523E-6 C 0.05225 -0.31275 0.53975 -0.24729 0.5625 -0.02346 " pathEditMode="relative" rAng="0" ptsTypes="ss">
                                      <p:cBhvr>
                                        <p:cTn id="15" dur="2000" fill="hold"/>
                                        <p:tgtEl>
                                          <p:spTgt spid="138"/>
                                        </p:tgtEl>
                                        <p:attrNameLst>
                                          <p:attrName>ppt_x</p:attrName>
                                          <p:attrName>ppt_y</p:attrName>
                                        </p:attrNameLst>
                                      </p:cBhvr>
                                      <p:rCtr x="28125" y="-15653"/>
                                    </p:animMotion>
                                  </p:childTnLst>
                                </p:cTn>
                              </p:par>
                              <p:par>
                                <p:cTn id="16" presetID="0" presetClass="path" presetSubtype="0" accel="50000" decel="50000" fill="hold" grpId="0" nodeType="withEffect">
                                  <p:stCondLst>
                                    <p:cond delay="0"/>
                                  </p:stCondLst>
                                  <p:childTnLst>
                                    <p:animMotion origin="layout" path="M -2.22222E-6 3.60691E-6 C -0.01771 -0.28479 -0.10989 -0.11015 -0.09166 -0.00525 " pathEditMode="relative" rAng="0" ptsTypes="ss">
                                      <p:cBhvr>
                                        <p:cTn id="17" dur="2000" fill="hold"/>
                                        <p:tgtEl>
                                          <p:spTgt spid="140"/>
                                        </p:tgtEl>
                                        <p:attrNameLst>
                                          <p:attrName>ppt_x</p:attrName>
                                          <p:attrName>ppt_y</p:attrName>
                                        </p:attrNameLst>
                                      </p:cBhvr>
                                      <p:rCtr x="-5503" y="-14255"/>
                                    </p:animMotion>
                                  </p:childTnLst>
                                </p:cTn>
                              </p:par>
                            </p:childTnLst>
                          </p:cTn>
                        </p:par>
                        <p:par>
                          <p:cTn id="18" fill="hold">
                            <p:stCondLst>
                              <p:cond delay="5000"/>
                            </p:stCondLst>
                            <p:childTnLst>
                              <p:par>
                                <p:cTn id="19" presetID="0" presetClass="path" presetSubtype="0" accel="50000" decel="50000" fill="hold" grpId="0" nodeType="afterEffect">
                                  <p:stCondLst>
                                    <p:cond delay="0"/>
                                  </p:stCondLst>
                                  <p:childTnLst>
                                    <p:animMotion origin="layout" path="M 0.43385 -0.09568 L 0.12986 -0.09661 L 0.05625 -0.06266 L -0.00157 -0.03982 L -0.00104 0.05 L -0.19288 0.19197 L -0.21268 0.24846 L -0.1849 0.37222 L -0.18542 0.43704 L -0.13681 0.48642 L -0.1349 0.59444 L -0.13559 0.6179 L -0.18351 0.62037 L -0.18212 0.67469 " pathEditMode="relative" rAng="0" ptsTypes="AAAAAAAAAAAAAA">
                                      <p:cBhvr>
                                        <p:cTn id="20" dur="3000" spd="-100000" fill="hold"/>
                                        <p:tgtEl>
                                          <p:spTgt spid="165"/>
                                        </p:tgtEl>
                                        <p:attrNameLst>
                                          <p:attrName>ppt_x</p:attrName>
                                          <p:attrName>ppt_y</p:attrName>
                                        </p:attrNameLst>
                                      </p:cBhvr>
                                      <p:rCtr x="-32326" y="38457"/>
                                    </p:animMotion>
                                  </p:childTnLst>
                                </p:cTn>
                              </p:par>
                            </p:childTnLst>
                          </p:cTn>
                        </p:par>
                        <p:par>
                          <p:cTn id="21" fill="hold">
                            <p:stCondLst>
                              <p:cond delay="8000"/>
                            </p:stCondLst>
                            <p:childTnLst>
                              <p:par>
                                <p:cTn id="22" presetID="0" presetClass="path" presetSubtype="0" accel="50000" decel="50000" fill="hold" grpId="0" nodeType="afterEffect">
                                  <p:stCondLst>
                                    <p:cond delay="0"/>
                                  </p:stCondLst>
                                  <p:childTnLst>
                                    <p:animMotion origin="layout" path="M 0.31458 -0.10216 L 0.01024 -0.10525 L -0.0618 -0.06883 L -0.00312 -0.04877 L -0.00312 0.04074 L 0.03698 0.1537 L 0.0375 0.23518 L -0.01823 0.36018 L -0.01823 0.42685 L 0.02292 0.46944 L 0.02326 0.58796 L 0.02205 0.61265 L -0.01736 0.61111 L -0.01805 0.6895 " pathEditMode="relative" rAng="0" ptsTypes="AAAAAAAAAAAAAA">
                                      <p:cBhvr>
                                        <p:cTn id="23" dur="3000" fill="hold"/>
                                        <p:tgtEl>
                                          <p:spTgt spid="151"/>
                                        </p:tgtEl>
                                        <p:attrNameLst>
                                          <p:attrName>ppt_x</p:attrName>
                                          <p:attrName>ppt_y</p:attrName>
                                        </p:attrNameLst>
                                      </p:cBhvr>
                                      <p:rCtr x="-18819" y="39414"/>
                                    </p:animMotion>
                                  </p:childTnLst>
                                </p:cTn>
                              </p:par>
                            </p:childTnLst>
                          </p:cTn>
                        </p:par>
                        <p:par>
                          <p:cTn id="24" fill="hold">
                            <p:stCondLst>
                              <p:cond delay="11000"/>
                            </p:stCondLst>
                            <p:childTnLst>
                              <p:par>
                                <p:cTn id="25" presetID="0" presetClass="path" presetSubtype="0" accel="50000" decel="50000" fill="hold" grpId="0" nodeType="afterEffect">
                                  <p:stCondLst>
                                    <p:cond delay="0"/>
                                  </p:stCondLst>
                                  <p:childTnLst>
                                    <p:animMotion origin="layout" path="M 2.77778E-7 1.60494E-6 C -0.04236 -0.25309 -0.20052 -0.11667 -0.19635 -0.00525 " pathEditMode="relative" rAng="0" ptsTypes="ss">
                                      <p:cBhvr>
                                        <p:cTn id="26" dur="2000" fill="hold"/>
                                        <p:tgtEl>
                                          <p:spTgt spid="143"/>
                                        </p:tgtEl>
                                        <p:attrNameLst>
                                          <p:attrName>ppt_x</p:attrName>
                                          <p:attrName>ppt_y</p:attrName>
                                        </p:attrNameLst>
                                      </p:cBhvr>
                                      <p:rCtr x="-10035" y="-12654"/>
                                    </p:animMotion>
                                  </p:childTnLst>
                                </p:cTn>
                              </p:par>
                              <p:par>
                                <p:cTn id="27" presetID="0" presetClass="path" presetSubtype="0" accel="50000" decel="50000" fill="hold" grpId="0" nodeType="withEffect">
                                  <p:stCondLst>
                                    <p:cond delay="0"/>
                                  </p:stCondLst>
                                  <p:childTnLst>
                                    <p:animMotion origin="layout" path="M -3.33333E-6 -1.11111E-6 C -0.02916 -0.22222 -0.28958 -0.23457 -0.28402 0.0037 " pathEditMode="relative" rAng="0" ptsTypes="ss">
                                      <p:cBhvr>
                                        <p:cTn id="28" dur="2000" fill="hold"/>
                                        <p:tgtEl>
                                          <p:spTgt spid="144"/>
                                        </p:tgtEl>
                                        <p:attrNameLst>
                                          <p:attrName>ppt_x</p:attrName>
                                          <p:attrName>ppt_y</p:attrName>
                                        </p:attrNameLst>
                                      </p:cBhvr>
                                      <p:rCtr x="-14479" y="-11543"/>
                                    </p:animMotion>
                                  </p:childTnLst>
                                </p:cTn>
                              </p:par>
                              <p:par>
                                <p:cTn id="29" presetID="0" presetClass="path" presetSubtype="0" accel="50000" decel="50000" fill="hold" grpId="0" nodeType="withEffect">
                                  <p:stCondLst>
                                    <p:cond delay="0"/>
                                  </p:stCondLst>
                                  <p:childTnLst>
                                    <p:animMotion origin="layout" path="M -2.77778E-7 -2.40506E-6 C -0.02118 -0.21858 -0.38003 -0.23989 -0.37448 -0.00154 " pathEditMode="relative" rAng="0" ptsTypes="ss">
                                      <p:cBhvr>
                                        <p:cTn id="30" dur="2000" fill="hold"/>
                                        <p:tgtEl>
                                          <p:spTgt spid="146"/>
                                        </p:tgtEl>
                                        <p:attrNameLst>
                                          <p:attrName>ppt_x</p:attrName>
                                          <p:attrName>ppt_y</p:attrName>
                                        </p:attrNameLst>
                                      </p:cBhvr>
                                      <p:rCtr x="-19010" y="-12010"/>
                                    </p:animMotion>
                                  </p:childTnLst>
                                </p:cTn>
                              </p:par>
                              <p:par>
                                <p:cTn id="31" presetID="0" presetClass="path" presetSubtype="0" accel="50000" decel="50000" fill="hold" grpId="0" nodeType="withEffect">
                                  <p:stCondLst>
                                    <p:cond delay="0"/>
                                  </p:stCondLst>
                                  <p:childTnLst>
                                    <p:animMotion origin="layout" path="M -8.33333E-7 2.46914E-7 C -0.02118 -0.21852 0.19028 -0.20247 0.19462 -0.00833 " pathEditMode="relative" rAng="0" ptsTypes="ss">
                                      <p:cBhvr>
                                        <p:cTn id="32" dur="2000" fill="hold"/>
                                        <p:tgtEl>
                                          <p:spTgt spid="147"/>
                                        </p:tgtEl>
                                        <p:attrNameLst>
                                          <p:attrName>ppt_x</p:attrName>
                                          <p:attrName>ppt_y</p:attrName>
                                        </p:attrNameLst>
                                      </p:cBhvr>
                                      <p:rCtr x="8663" y="-10926"/>
                                    </p:animMotion>
                                  </p:childTnLst>
                                </p:cTn>
                              </p:par>
                              <p:par>
                                <p:cTn id="33" presetID="0" presetClass="path" presetSubtype="0" accel="50000" decel="50000" fill="hold" grpId="0" nodeType="withEffect">
                                  <p:stCondLst>
                                    <p:cond delay="0"/>
                                  </p:stCondLst>
                                  <p:childTnLst>
                                    <p:animMotion origin="layout" path="M 0 -4.32099E-6 C -0.02118 -0.21851 0.27344 -0.20987 0.27778 -0.01574 " pathEditMode="relative" rAng="0" ptsTypes="ss">
                                      <p:cBhvr>
                                        <p:cTn id="34" dur="2000" fill="hold"/>
                                        <p:tgtEl>
                                          <p:spTgt spid="150"/>
                                        </p:tgtEl>
                                        <p:attrNameLst>
                                          <p:attrName>ppt_x</p:attrName>
                                          <p:attrName>ppt_y</p:attrName>
                                        </p:attrNameLst>
                                      </p:cBhvr>
                                      <p:rCtr x="12830" y="-10926"/>
                                    </p:animMotion>
                                  </p:childTnLst>
                                </p:cTn>
                              </p:par>
                            </p:childTnLst>
                          </p:cTn>
                        </p:par>
                        <p:par>
                          <p:cTn id="35" fill="hold">
                            <p:stCondLst>
                              <p:cond delay="13000"/>
                            </p:stCondLst>
                            <p:childTnLst>
                              <p:par>
                                <p:cTn id="36" presetID="0" presetClass="path" presetSubtype="0" accel="50000" decel="50000" fill="hold" grpId="0" nodeType="afterEffect">
                                  <p:stCondLst>
                                    <p:cond delay="0"/>
                                  </p:stCondLst>
                                  <p:childTnLst>
                                    <p:animMotion origin="layout" path="M 0.31667 -0.10123 L 0.01285 -0.10432 L -0.06111 -0.0679 L -0.00138 -0.04599 L -0.00312 0.04074 L 0.03698 0.15371 L 0.0375 0.23519 L -0.01822 0.36019 L -0.01822 0.42685 L 0.02292 0.46945 L 0.02327 0.58796 L 0.02205 0.61266 L -0.01736 0.61111 L -0.01805 0.68951 " pathEditMode="relative" rAng="0" ptsTypes="AAAAAAAAAAAAAA">
                                      <p:cBhvr>
                                        <p:cTn id="37" dur="3000" spd="-100000" fill="hold"/>
                                        <p:tgtEl>
                                          <p:spTgt spid="166"/>
                                        </p:tgtEl>
                                        <p:attrNameLst>
                                          <p:attrName>ppt_x</p:attrName>
                                          <p:attrName>ppt_y</p:attrName>
                                        </p:attrNameLst>
                                      </p:cBhvr>
                                      <p:rCtr x="-18889" y="39383"/>
                                    </p:animMotion>
                                  </p:childTnLst>
                                </p:cTn>
                              </p:par>
                            </p:childTnLst>
                          </p:cTn>
                        </p:par>
                        <p:par>
                          <p:cTn id="38" fill="hold">
                            <p:stCondLst>
                              <p:cond delay="16000"/>
                            </p:stCondLst>
                            <p:childTnLst>
                              <p:par>
                                <p:cTn id="39" presetID="0" presetClass="path" presetSubtype="0" accel="50000" decel="50000" fill="hold" grpId="0" nodeType="afterEffect">
                                  <p:stCondLst>
                                    <p:cond delay="0"/>
                                  </p:stCondLst>
                                  <p:childTnLst>
                                    <p:animMotion origin="layout" path="M 0.31719 -0.09722 L 0.01198 -0.09969 L -0.06388 -0.0642 L -0.00225 -0.04229 L -0.00086 0.04382 L 0.1908 0.1787 L 0.21129 0.24537 L 0.17917 0.36821 L 0.18091 0.43086 L 0.22744 0.47407 L 0.22813 0.59228 L 0.22917 0.61697 L 0.26511 0.6179 L 0.26511 0.68734 " pathEditMode="relative" rAng="0" ptsTypes="AAAAAAAAAAAAAA">
                                      <p:cBhvr>
                                        <p:cTn id="40" dur="3000" fill="hold"/>
                                        <p:tgtEl>
                                          <p:spTgt spid="141"/>
                                        </p:tgtEl>
                                        <p:attrNameLst>
                                          <p:attrName>ppt_x</p:attrName>
                                          <p:attrName>ppt_y</p:attrName>
                                        </p:attrNameLst>
                                      </p:cBhvr>
                                      <p:rCtr x="-19062" y="39105"/>
                                    </p:animMotion>
                                  </p:childTnLst>
                                </p:cTn>
                              </p:par>
                            </p:childTnLst>
                          </p:cTn>
                        </p:par>
                        <p:par>
                          <p:cTn id="41" fill="hold">
                            <p:stCondLst>
                              <p:cond delay="19000"/>
                            </p:stCondLst>
                            <p:childTnLst>
                              <p:par>
                                <p:cTn id="42" presetID="0" presetClass="path" presetSubtype="0" accel="50000" decel="50000" fill="hold" grpId="0" nodeType="afterEffect">
                                  <p:stCondLst>
                                    <p:cond delay="0"/>
                                  </p:stCondLst>
                                  <p:childTnLst>
                                    <p:animMotion origin="layout" path="M 0.00243 0.00247 C 0.00313 -0.1627 -0.07847 -0.1766 -0.08403 0.00247 " pathEditMode="relative" rAng="0" ptsTypes="ss">
                                      <p:cBhvr>
                                        <p:cTn id="43" dur="2000" fill="hold"/>
                                        <p:tgtEl>
                                          <p:spTgt spid="156"/>
                                        </p:tgtEl>
                                        <p:attrNameLst>
                                          <p:attrName>ppt_x</p:attrName>
                                          <p:attrName>ppt_y</p:attrName>
                                        </p:attrNameLst>
                                      </p:cBhvr>
                                      <p:rCtr x="-4288" y="-8953"/>
                                    </p:animMotion>
                                  </p:childTnLst>
                                </p:cTn>
                              </p:par>
                              <p:par>
                                <p:cTn id="44" presetID="0" presetClass="path" presetSubtype="0" accel="50000" decel="50000" fill="hold" grpId="0" nodeType="withEffect">
                                  <p:stCondLst>
                                    <p:cond delay="0"/>
                                  </p:stCondLst>
                                  <p:childTnLst>
                                    <p:animMotion origin="layout" path="M 0.00243 0.00247 C -0.02847 -0.18277 -0.22292 -0.25316 -0.27847 0.00216 " pathEditMode="relative" rAng="0" ptsTypes="ss">
                                      <p:cBhvr>
                                        <p:cTn id="45" dur="2000" fill="hold"/>
                                        <p:tgtEl>
                                          <p:spTgt spid="157"/>
                                        </p:tgtEl>
                                        <p:attrNameLst>
                                          <p:attrName>ppt_x</p:attrName>
                                          <p:attrName>ppt_y</p:attrName>
                                        </p:attrNameLst>
                                      </p:cBhvr>
                                      <p:rCtr x="-14045" y="-12782"/>
                                    </p:animMotion>
                                  </p:childTnLst>
                                </p:cTn>
                              </p:par>
                              <p:par>
                                <p:cTn id="46" presetID="0" presetClass="path" presetSubtype="0" accel="50000" decel="50000" fill="hold" grpId="0" nodeType="withEffect">
                                  <p:stCondLst>
                                    <p:cond delay="0"/>
                                  </p:stCondLst>
                                  <p:childTnLst>
                                    <p:animMotion origin="layout" path="M 0.00243 0.00247 C -0.02847 -0.18266 -0.38767 -0.33663 -0.47934 -0.00864 " pathEditMode="relative" rAng="0" ptsTypes="ss">
                                      <p:cBhvr>
                                        <p:cTn id="47" dur="2000" fill="hold"/>
                                        <p:tgtEl>
                                          <p:spTgt spid="158"/>
                                        </p:tgtEl>
                                        <p:attrNameLst>
                                          <p:attrName>ppt_x</p:attrName>
                                          <p:attrName>ppt_y</p:attrName>
                                        </p:attrNameLst>
                                      </p:cBhvr>
                                      <p:rCtr x="-24097" y="-16970"/>
                                    </p:animMotion>
                                  </p:childTnLst>
                                </p:cTn>
                              </p:par>
                              <p:par>
                                <p:cTn id="48" presetID="0" presetClass="path" presetSubtype="0" accel="50000" decel="50000" fill="hold" grpId="0" nodeType="withEffect">
                                  <p:stCondLst>
                                    <p:cond delay="0"/>
                                  </p:stCondLst>
                                  <p:childTnLst>
                                    <p:animMotion origin="layout" path="M 0.00243 0.00247 C -0.02848 -0.18266 -0.46094 -0.34218 -0.56771 -0.00771 " pathEditMode="relative" rAng="0" ptsTypes="ss">
                                      <p:cBhvr>
                                        <p:cTn id="49" dur="2000" fill="hold"/>
                                        <p:tgtEl>
                                          <p:spTgt spid="160"/>
                                        </p:tgtEl>
                                        <p:attrNameLst>
                                          <p:attrName>ppt_x</p:attrName>
                                          <p:attrName>ppt_y</p:attrName>
                                        </p:attrNameLst>
                                      </p:cBhvr>
                                      <p:rCtr x="-28507" y="-17248"/>
                                    </p:animMotion>
                                  </p:childTnLst>
                                </p:cTn>
                              </p:par>
                              <p:par>
                                <p:cTn id="50" presetID="0" presetClass="path" presetSubtype="0" accel="50000" decel="50000" fill="hold" grpId="0" nodeType="withEffect">
                                  <p:stCondLst>
                                    <p:cond delay="0"/>
                                  </p:stCondLst>
                                  <p:childTnLst>
                                    <p:animMotion origin="layout" path="M 0.00243 0.00247 C -0.02847 -0.18266 -0.55313 -0.34588 -0.6599 -0.01141 " pathEditMode="relative" rAng="0" ptsTypes="ss">
                                      <p:cBhvr>
                                        <p:cTn id="51" dur="2000" fill="hold"/>
                                        <p:tgtEl>
                                          <p:spTgt spid="161"/>
                                        </p:tgtEl>
                                        <p:attrNameLst>
                                          <p:attrName>ppt_x</p:attrName>
                                          <p:attrName>ppt_y</p:attrName>
                                        </p:attrNameLst>
                                      </p:cBhvr>
                                      <p:rCtr x="-33125" y="-17433"/>
                                    </p:animMotion>
                                  </p:childTnLst>
                                </p:cTn>
                              </p:par>
                            </p:childTnLst>
                          </p:cTn>
                        </p:par>
                        <p:par>
                          <p:cTn id="52" fill="hold">
                            <p:stCondLst>
                              <p:cond delay="21000"/>
                            </p:stCondLst>
                            <p:childTnLst>
                              <p:par>
                                <p:cTn id="53" presetID="0" presetClass="path" presetSubtype="0" accel="50000" decel="50000" fill="hold" grpId="0" nodeType="afterEffect">
                                  <p:stCondLst>
                                    <p:cond delay="0"/>
                                  </p:stCondLst>
                                  <p:childTnLst>
                                    <p:animMotion origin="layout" path="M 0.31719 -0.09753 L 0.01233 -0.10093 L -0.05972 -0.06204 L -0.00138 -0.04445 L -0.00086 0.04382 L 0.1908 0.1787 L 0.21129 0.24537 L 0.17917 0.36851 L 0.18091 0.43086 L 0.22744 0.47469 L 0.22778 0.59135 L 0.22691 0.6145 L 0.26511 0.6179 L 0.26511 0.68734 " pathEditMode="relative" rAng="0" ptsTypes="AAAAAAAAAAAAAA">
                                      <p:cBhvr>
                                        <p:cTn id="54" dur="3000" spd="-100000" fill="hold"/>
                                        <p:tgtEl>
                                          <p:spTgt spid="168"/>
                                        </p:tgtEl>
                                        <p:attrNameLst>
                                          <p:attrName>ppt_x</p:attrName>
                                          <p:attrName>ppt_y</p:attrName>
                                        </p:attrNameLst>
                                      </p:cBhvr>
                                      <p:rCtr x="-18854" y="39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animBg="1"/>
      <p:bldP spid="132" grpId="0" animBg="1"/>
      <p:bldP spid="135" grpId="0" animBg="1"/>
      <p:bldP spid="137" grpId="0" animBg="1"/>
      <p:bldP spid="138" grpId="0" animBg="1"/>
      <p:bldP spid="140" grpId="0" animBg="1"/>
      <p:bldP spid="141" grpId="0" animBg="1"/>
      <p:bldP spid="143" grpId="0" animBg="1"/>
      <p:bldP spid="144" grpId="0" animBg="1"/>
      <p:bldP spid="146" grpId="0" animBg="1"/>
      <p:bldP spid="147" grpId="0" animBg="1"/>
      <p:bldP spid="150" grpId="0" animBg="1"/>
      <p:bldP spid="151" grpId="0" animBg="1"/>
      <p:bldP spid="156" grpId="0" animBg="1"/>
      <p:bldP spid="157" grpId="0" animBg="1"/>
      <p:bldP spid="158" grpId="0" animBg="1"/>
      <p:bldP spid="160" grpId="0" animBg="1"/>
      <p:bldP spid="161" grpId="0" animBg="1"/>
      <p:bldP spid="165" grpId="0" animBg="1"/>
      <p:bldP spid="166" grpId="0" animBg="1"/>
      <p:bldP spid="16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Box 99"/>
          <p:cNvSpPr txBox="1"/>
          <p:nvPr/>
        </p:nvSpPr>
        <p:spPr>
          <a:xfrm>
            <a:off x="4713519" y="3874086"/>
            <a:ext cx="1838580" cy="2743199"/>
          </a:xfrm>
          <a:prstGeom prst="rect">
            <a:avLst/>
          </a:prstGeom>
          <a:solidFill>
            <a:srgbClr val="0071BC"/>
          </a:solidFill>
          <a:ln w="3175" cap="flat" cmpd="sng" algn="ctr">
            <a:noFill/>
            <a:prstDash val="solid"/>
            <a:round/>
            <a:headEnd type="none" w="med" len="med"/>
            <a:tailEnd type="none" w="med" len="med"/>
          </a:ln>
          <a:effectLst/>
        </p:spPr>
        <p:txBody>
          <a:bodyPr vert="horz" wrap="square" lIns="60941" tIns="2925203" rIns="60941" bIns="60941" numCol="1" rtlCol="0" anchor="t" anchorCtr="0" compatLnSpc="1">
            <a:prstTxWarp prst="textNoShape">
              <a:avLst/>
            </a:prstTxWarp>
          </a:bodyPr>
          <a:lstStyle>
            <a:defPPr>
              <a:defRPr lang="en-US"/>
            </a:defPPr>
            <a:lvl1pPr algn="ctr" defTabSz="914363" fontAlgn="base">
              <a:lnSpc>
                <a:spcPct val="90000"/>
              </a:lnSpc>
              <a:spcBef>
                <a:spcPct val="20000"/>
              </a:spcBef>
              <a:spcAft>
                <a:spcPct val="0"/>
              </a:spcAft>
              <a:buClr>
                <a:srgbClr val="1F497D"/>
              </a:buClr>
              <a:buSzPct val="90000"/>
              <a:defRPr sz="2400" b="1">
                <a:gradFill>
                  <a:gsLst>
                    <a:gs pos="0">
                      <a:schemeClr val="tx1"/>
                    </a:gs>
                    <a:gs pos="100000">
                      <a:schemeClr val="tx1"/>
                    </a:gs>
                  </a:gsLst>
                  <a:lin ang="5400000" scaled="0"/>
                </a:gradFill>
              </a:defRPr>
            </a:lvl1pPr>
            <a:lvl2pPr marL="609469" defTabSz="1218937">
              <a:defRPr sz="2400"/>
            </a:lvl2pPr>
            <a:lvl3pPr marL="1218937" defTabSz="1218937">
              <a:defRPr sz="2400"/>
            </a:lvl3pPr>
            <a:lvl4pPr marL="1828407" defTabSz="1218937">
              <a:defRPr sz="2400"/>
            </a:lvl4pPr>
            <a:lvl5pPr marL="2437876" defTabSz="1218937">
              <a:defRPr sz="2400"/>
            </a:lvl5pPr>
            <a:lvl6pPr marL="3047345" defTabSz="1218937">
              <a:defRPr sz="2400"/>
            </a:lvl6pPr>
            <a:lvl7pPr marL="3656813" defTabSz="1218937">
              <a:defRPr sz="2400"/>
            </a:lvl7pPr>
            <a:lvl8pPr marL="4266283" defTabSz="1218937">
              <a:defRPr sz="2400"/>
            </a:lvl8pPr>
            <a:lvl9pPr marL="4875752" defTabSz="1218937">
              <a:defRPr sz="2400"/>
            </a:lvl9pPr>
          </a:lstStyle>
          <a:p>
            <a:endParaRPr lang="en-US" dirty="0">
              <a:gradFill>
                <a:gsLst>
                  <a:gs pos="0">
                    <a:srgbClr val="FFFFFF"/>
                  </a:gs>
                  <a:gs pos="100000">
                    <a:srgbClr val="FFFFFF"/>
                  </a:gs>
                </a:gsLst>
                <a:lin ang="5400000" scaled="0"/>
              </a:gradFill>
            </a:endParaRPr>
          </a:p>
        </p:txBody>
      </p:sp>
      <p:sp>
        <p:nvSpPr>
          <p:cNvPr id="99" name="TextBox 98"/>
          <p:cNvSpPr txBox="1"/>
          <p:nvPr/>
        </p:nvSpPr>
        <p:spPr>
          <a:xfrm>
            <a:off x="253332" y="3874087"/>
            <a:ext cx="3940087" cy="2743199"/>
          </a:xfrm>
          <a:prstGeom prst="rect">
            <a:avLst/>
          </a:prstGeom>
          <a:solidFill>
            <a:srgbClr val="0071BC"/>
          </a:solidFill>
          <a:ln w="3175" cap="flat" cmpd="sng" algn="ctr">
            <a:noFill/>
            <a:prstDash val="solid"/>
            <a:round/>
            <a:headEnd type="none" w="med" len="med"/>
            <a:tailEnd type="none" w="med" len="med"/>
          </a:ln>
          <a:effectLst/>
        </p:spPr>
        <p:txBody>
          <a:bodyPr vert="horz" wrap="square" lIns="60941" tIns="2925203" rIns="60941" bIns="60941" numCol="1" rtlCol="0" anchor="t" anchorCtr="0" compatLnSpc="1">
            <a:prstTxWarp prst="textNoShape">
              <a:avLst/>
            </a:prstTxWarp>
          </a:bodyPr>
          <a:lstStyle>
            <a:defPPr>
              <a:defRPr lang="en-US"/>
            </a:defPPr>
            <a:lvl1pPr algn="ctr" defTabSz="914363" fontAlgn="base">
              <a:lnSpc>
                <a:spcPct val="90000"/>
              </a:lnSpc>
              <a:spcBef>
                <a:spcPct val="20000"/>
              </a:spcBef>
              <a:spcAft>
                <a:spcPct val="0"/>
              </a:spcAft>
              <a:buClr>
                <a:srgbClr val="1F497D"/>
              </a:buClr>
              <a:buSzPct val="90000"/>
              <a:defRPr sz="2400" b="1">
                <a:gradFill>
                  <a:gsLst>
                    <a:gs pos="0">
                      <a:schemeClr val="tx1"/>
                    </a:gs>
                    <a:gs pos="100000">
                      <a:schemeClr val="tx1"/>
                    </a:gs>
                  </a:gsLst>
                  <a:lin ang="5400000" scaled="0"/>
                </a:gradFill>
              </a:defRPr>
            </a:lvl1pPr>
            <a:lvl2pPr marL="609469" defTabSz="1218937">
              <a:defRPr sz="2400"/>
            </a:lvl2pPr>
            <a:lvl3pPr marL="1218937" defTabSz="1218937">
              <a:defRPr sz="2400"/>
            </a:lvl3pPr>
            <a:lvl4pPr marL="1828407" defTabSz="1218937">
              <a:defRPr sz="2400"/>
            </a:lvl4pPr>
            <a:lvl5pPr marL="2437876" defTabSz="1218937">
              <a:defRPr sz="2400"/>
            </a:lvl5pPr>
            <a:lvl6pPr marL="3047345" defTabSz="1218937">
              <a:defRPr sz="2400"/>
            </a:lvl6pPr>
            <a:lvl7pPr marL="3656813" defTabSz="1218937">
              <a:defRPr sz="2400"/>
            </a:lvl7pPr>
            <a:lvl8pPr marL="4266283" defTabSz="1218937">
              <a:defRPr sz="2400"/>
            </a:lvl8pPr>
            <a:lvl9pPr marL="4875752" defTabSz="1218937">
              <a:defRPr sz="2400"/>
            </a:lvl9pPr>
          </a:lstStyle>
          <a:p>
            <a:endParaRPr lang="en-US" dirty="0">
              <a:gradFill>
                <a:gsLst>
                  <a:gs pos="0">
                    <a:srgbClr val="FFFFFF"/>
                  </a:gs>
                  <a:gs pos="100000">
                    <a:srgbClr val="FFFFFF"/>
                  </a:gs>
                </a:gsLst>
                <a:lin ang="5400000" scaled="0"/>
              </a:gradFill>
            </a:endParaRPr>
          </a:p>
        </p:txBody>
      </p:sp>
      <p:sp>
        <p:nvSpPr>
          <p:cNvPr id="101" name="TextBox 100"/>
          <p:cNvSpPr txBox="1"/>
          <p:nvPr/>
        </p:nvSpPr>
        <p:spPr>
          <a:xfrm>
            <a:off x="7110148" y="3874081"/>
            <a:ext cx="2895451" cy="2743200"/>
          </a:xfrm>
          <a:prstGeom prst="rect">
            <a:avLst/>
          </a:prstGeom>
          <a:solidFill>
            <a:srgbClr val="0071BC"/>
          </a:solidFill>
          <a:ln w="3175" cap="flat" cmpd="sng" algn="ctr">
            <a:noFill/>
            <a:prstDash val="solid"/>
            <a:round/>
            <a:headEnd type="none" w="med" len="med"/>
            <a:tailEnd type="none" w="med" len="med"/>
          </a:ln>
          <a:effectLst/>
        </p:spPr>
        <p:txBody>
          <a:bodyPr vert="horz" wrap="square" lIns="60941" tIns="2925203" rIns="60941" bIns="60941" numCol="1" rtlCol="0" anchor="t" anchorCtr="0" compatLnSpc="1">
            <a:prstTxWarp prst="textNoShape">
              <a:avLst/>
            </a:prstTxWarp>
          </a:bodyPr>
          <a:lstStyle>
            <a:defPPr>
              <a:defRPr lang="en-US"/>
            </a:defPPr>
            <a:lvl1pPr algn="ctr" defTabSz="914363" fontAlgn="base">
              <a:lnSpc>
                <a:spcPct val="90000"/>
              </a:lnSpc>
              <a:spcBef>
                <a:spcPct val="20000"/>
              </a:spcBef>
              <a:spcAft>
                <a:spcPct val="0"/>
              </a:spcAft>
              <a:buClr>
                <a:srgbClr val="1F497D"/>
              </a:buClr>
              <a:buSzPct val="90000"/>
              <a:defRPr sz="2400" b="1">
                <a:gradFill>
                  <a:gsLst>
                    <a:gs pos="0">
                      <a:schemeClr val="tx1"/>
                    </a:gs>
                    <a:gs pos="100000">
                      <a:schemeClr val="tx1"/>
                    </a:gs>
                  </a:gsLst>
                  <a:lin ang="5400000" scaled="0"/>
                </a:gradFill>
              </a:defRPr>
            </a:lvl1pPr>
            <a:lvl2pPr marL="609469" defTabSz="1218937">
              <a:defRPr sz="2400"/>
            </a:lvl2pPr>
            <a:lvl3pPr marL="1218937" defTabSz="1218937">
              <a:defRPr sz="2400"/>
            </a:lvl3pPr>
            <a:lvl4pPr marL="1828407" defTabSz="1218937">
              <a:defRPr sz="2400"/>
            </a:lvl4pPr>
            <a:lvl5pPr marL="2437876" defTabSz="1218937">
              <a:defRPr sz="2400"/>
            </a:lvl5pPr>
            <a:lvl6pPr marL="3047345" defTabSz="1218937">
              <a:defRPr sz="2400"/>
            </a:lvl6pPr>
            <a:lvl7pPr marL="3656813" defTabSz="1218937">
              <a:defRPr sz="2400"/>
            </a:lvl7pPr>
            <a:lvl8pPr marL="4266283" defTabSz="1218937">
              <a:defRPr sz="2400"/>
            </a:lvl8pPr>
            <a:lvl9pPr marL="4875752" defTabSz="1218937">
              <a:defRPr sz="2400"/>
            </a:lvl9pPr>
          </a:lstStyle>
          <a:p>
            <a:endParaRPr lang="en-US" dirty="0">
              <a:gradFill>
                <a:gsLst>
                  <a:gs pos="0">
                    <a:srgbClr val="FFFFFF"/>
                  </a:gs>
                  <a:gs pos="100000">
                    <a:srgbClr val="FFFFFF"/>
                  </a:gs>
                </a:gsLst>
                <a:lin ang="5400000" scaled="0"/>
              </a:gradFill>
            </a:endParaRP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172" y="4072200"/>
            <a:ext cx="458513" cy="455309"/>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0818" y="4072200"/>
            <a:ext cx="458513" cy="455309"/>
          </a:xfrm>
          <a:prstGeom prst="rect">
            <a:avLst/>
          </a:prstGeom>
        </p:spPr>
      </p:pic>
      <p:pic>
        <p:nvPicPr>
          <p:cNvPr id="81" name="Picture 8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591" y="4072200"/>
            <a:ext cx="458513" cy="455309"/>
          </a:xfrm>
          <a:prstGeom prst="rect">
            <a:avLst/>
          </a:prstGeom>
        </p:spPr>
      </p:pic>
      <p:pic>
        <p:nvPicPr>
          <p:cNvPr id="86" name="Picture 8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4912" y="2639203"/>
            <a:ext cx="601171" cy="605684"/>
          </a:xfrm>
          <a:prstGeom prst="rect">
            <a:avLst/>
          </a:prstGeom>
        </p:spPr>
      </p:pic>
      <p:pic>
        <p:nvPicPr>
          <p:cNvPr id="87" name="Picture 8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1418" y="2639203"/>
            <a:ext cx="601171" cy="605684"/>
          </a:xfrm>
          <a:prstGeom prst="rect">
            <a:avLst/>
          </a:prstGeom>
        </p:spPr>
      </p:pic>
      <p:pic>
        <p:nvPicPr>
          <p:cNvPr id="90" name="Picture 8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913" y="4072200"/>
            <a:ext cx="458513" cy="455309"/>
          </a:xfrm>
          <a:prstGeom prst="rect">
            <a:avLst/>
          </a:prstGeom>
        </p:spPr>
      </p:pic>
      <p:pic>
        <p:nvPicPr>
          <p:cNvPr id="91" name="Picture 9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558" y="4072200"/>
            <a:ext cx="458513" cy="455309"/>
          </a:xfrm>
          <a:prstGeom prst="rect">
            <a:avLst/>
          </a:prstGeom>
        </p:spPr>
      </p:pic>
      <p:pic>
        <p:nvPicPr>
          <p:cNvPr id="97" name="Picture 9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2671" y="2639203"/>
            <a:ext cx="601171" cy="605684"/>
          </a:xfrm>
          <a:prstGeom prst="rect">
            <a:avLst/>
          </a:prstGeom>
        </p:spPr>
      </p:pic>
      <p:pic>
        <p:nvPicPr>
          <p:cNvPr id="122" name="Picture 1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6561" y="4072200"/>
            <a:ext cx="458513" cy="455309"/>
          </a:xfrm>
          <a:prstGeom prst="rect">
            <a:avLst/>
          </a:prstGeom>
        </p:spPr>
      </p:pic>
      <p:pic>
        <p:nvPicPr>
          <p:cNvPr id="48" name="Picture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6440" y="4815311"/>
            <a:ext cx="397976" cy="817976"/>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0604" y="4815311"/>
            <a:ext cx="397976" cy="817976"/>
          </a:xfrm>
          <a:prstGeom prst="rect">
            <a:avLst/>
          </a:prstGeom>
        </p:spPr>
      </p:pic>
      <p:pic>
        <p:nvPicPr>
          <p:cNvPr id="50" name="Pictur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1915" y="4815311"/>
            <a:ext cx="397976" cy="817976"/>
          </a:xfrm>
          <a:prstGeom prst="rect">
            <a:avLst/>
          </a:prstGeom>
        </p:spPr>
      </p:pic>
      <p:pic>
        <p:nvPicPr>
          <p:cNvPr id="84" name="Picture 8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3607" y="4815311"/>
            <a:ext cx="397976" cy="817976"/>
          </a:xfrm>
          <a:prstGeom prst="rect">
            <a:avLst/>
          </a:prstGeom>
        </p:spPr>
      </p:pic>
      <p:pic>
        <p:nvPicPr>
          <p:cNvPr id="85" name="Picture 8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5072" y="4815311"/>
            <a:ext cx="397976" cy="817976"/>
          </a:xfrm>
          <a:prstGeom prst="rect">
            <a:avLst/>
          </a:prstGeom>
        </p:spPr>
      </p:pic>
      <p:pic>
        <p:nvPicPr>
          <p:cNvPr id="93" name="Picture 9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181" y="4815311"/>
            <a:ext cx="397976" cy="817976"/>
          </a:xfrm>
          <a:prstGeom prst="rect">
            <a:avLst/>
          </a:prstGeom>
        </p:spPr>
      </p:pic>
      <p:pic>
        <p:nvPicPr>
          <p:cNvPr id="94" name="Picture 9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6192" y="4815311"/>
            <a:ext cx="397976" cy="817976"/>
          </a:xfrm>
          <a:prstGeom prst="rect">
            <a:avLst/>
          </a:prstGeom>
        </p:spPr>
      </p:pic>
      <p:pic>
        <p:nvPicPr>
          <p:cNvPr id="95" name="Picture 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7657" y="4815311"/>
            <a:ext cx="397976" cy="817976"/>
          </a:xfrm>
          <a:prstGeom prst="rect">
            <a:avLst/>
          </a:prstGeom>
        </p:spPr>
      </p:pic>
      <p:pic>
        <p:nvPicPr>
          <p:cNvPr id="113" name="Picture 1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3392" y="4815311"/>
            <a:ext cx="397976" cy="817976"/>
          </a:xfrm>
          <a:prstGeom prst="rect">
            <a:avLst/>
          </a:prstGeom>
        </p:spPr>
      </p:pic>
      <p:sp>
        <p:nvSpPr>
          <p:cNvPr id="2" name="Title 1"/>
          <p:cNvSpPr>
            <a:spLocks noGrp="1"/>
          </p:cNvSpPr>
          <p:nvPr>
            <p:ph type="title"/>
          </p:nvPr>
        </p:nvSpPr>
        <p:spPr>
          <a:xfrm>
            <a:off x="515937" y="228605"/>
            <a:ext cx="5509272" cy="1828193"/>
          </a:xfrm>
        </p:spPr>
        <p:txBody>
          <a:bodyPr/>
          <a:lstStyle/>
          <a:p>
            <a:r>
              <a:rPr lang="en-US" dirty="0" smtClean="0"/>
              <a:t>DESIGN TO </a:t>
            </a:r>
            <a:br>
              <a:rPr lang="en-US" dirty="0" smtClean="0"/>
            </a:br>
            <a:r>
              <a:rPr lang="en-US" dirty="0" smtClean="0"/>
              <a:t>WITHSTAND </a:t>
            </a:r>
            <a:br>
              <a:rPr lang="en-US" dirty="0" smtClean="0"/>
            </a:br>
            <a:r>
              <a:rPr lang="en-US" dirty="0" smtClean="0"/>
              <a:t>FAILURE</a:t>
            </a:r>
            <a:endParaRPr lang="en-US"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3416" y="236889"/>
            <a:ext cx="1826860" cy="899611"/>
          </a:xfrm>
          <a:prstGeom prst="rect">
            <a:avLst/>
          </a:prstGeom>
        </p:spPr>
      </p:pic>
      <p:sp>
        <p:nvSpPr>
          <p:cNvPr id="31" name="Rectangle 30"/>
          <p:cNvSpPr/>
          <p:nvPr/>
        </p:nvSpPr>
        <p:spPr>
          <a:xfrm>
            <a:off x="6195986" y="1392164"/>
            <a:ext cx="2677849" cy="344709"/>
          </a:xfrm>
          <a:prstGeom prst="rect">
            <a:avLst/>
          </a:prstGeom>
        </p:spPr>
        <p:txBody>
          <a:bodyPr wrap="square" lIns="121883" tIns="60941" rIns="121883" bIns="60941">
            <a:spAutoFit/>
          </a:bodyPr>
          <a:lstStyle/>
          <a:p>
            <a:pPr marL="0" lvl="1" defTabSz="914211" fontAlgn="base">
              <a:lnSpc>
                <a:spcPct val="90000"/>
              </a:lnSpc>
              <a:spcBef>
                <a:spcPct val="0"/>
              </a:spcBef>
              <a:spcAft>
                <a:spcPct val="0"/>
              </a:spcAft>
              <a:buClr>
                <a:srgbClr val="FFC000"/>
              </a:buClr>
              <a:buSzPct val="90000"/>
            </a:pPr>
            <a:r>
              <a:rPr lang="en-US" sz="1600" dirty="0">
                <a:solidFill>
                  <a:srgbClr val="FFFFFF"/>
                </a:solidFill>
                <a:latin typeface="Segoe" pitchFamily="34" charset="0"/>
              </a:rPr>
              <a:t>Edge Routers</a:t>
            </a:r>
          </a:p>
        </p:txBody>
      </p:sp>
      <p:sp>
        <p:nvSpPr>
          <p:cNvPr id="32" name="Rectangle 31"/>
          <p:cNvSpPr/>
          <p:nvPr/>
        </p:nvSpPr>
        <p:spPr>
          <a:xfrm>
            <a:off x="8735326" y="2769688"/>
            <a:ext cx="2677849" cy="344709"/>
          </a:xfrm>
          <a:prstGeom prst="rect">
            <a:avLst/>
          </a:prstGeom>
        </p:spPr>
        <p:txBody>
          <a:bodyPr wrap="square" lIns="121883" tIns="60941" rIns="121883" bIns="60941">
            <a:spAutoFit/>
          </a:bodyPr>
          <a:lstStyle/>
          <a:p>
            <a:pPr marL="0" lvl="1" defTabSz="914211" fontAlgn="base">
              <a:lnSpc>
                <a:spcPct val="90000"/>
              </a:lnSpc>
              <a:spcBef>
                <a:spcPct val="0"/>
              </a:spcBef>
              <a:spcAft>
                <a:spcPct val="0"/>
              </a:spcAft>
              <a:buClr>
                <a:srgbClr val="FFC000"/>
              </a:buClr>
              <a:buSzPct val="90000"/>
            </a:pPr>
            <a:r>
              <a:rPr lang="en-US" sz="1600" dirty="0">
                <a:solidFill>
                  <a:srgbClr val="FFFFFF"/>
                </a:solidFill>
                <a:latin typeface="Segoe" pitchFamily="34" charset="0"/>
              </a:rPr>
              <a:t>Aggregation Routers</a:t>
            </a:r>
          </a:p>
        </p:txBody>
      </p:sp>
      <p:sp>
        <p:nvSpPr>
          <p:cNvPr id="76" name="Rectangle 75"/>
          <p:cNvSpPr/>
          <p:nvPr/>
        </p:nvSpPr>
        <p:spPr>
          <a:xfrm>
            <a:off x="10055782" y="4066592"/>
            <a:ext cx="2677849" cy="344709"/>
          </a:xfrm>
          <a:prstGeom prst="rect">
            <a:avLst/>
          </a:prstGeom>
        </p:spPr>
        <p:txBody>
          <a:bodyPr wrap="square" lIns="121883" tIns="60941" rIns="121883" bIns="60941">
            <a:spAutoFit/>
          </a:bodyPr>
          <a:lstStyle/>
          <a:p>
            <a:pPr marL="0" lvl="1" defTabSz="914211" fontAlgn="base">
              <a:lnSpc>
                <a:spcPct val="90000"/>
              </a:lnSpc>
              <a:spcBef>
                <a:spcPct val="0"/>
              </a:spcBef>
              <a:spcAft>
                <a:spcPct val="0"/>
              </a:spcAft>
              <a:buClr>
                <a:srgbClr val="FFC000"/>
              </a:buClr>
              <a:buSzPct val="90000"/>
            </a:pPr>
            <a:r>
              <a:rPr lang="en-US" sz="1600" dirty="0">
                <a:solidFill>
                  <a:srgbClr val="FFFFFF"/>
                </a:solidFill>
                <a:latin typeface="Segoe" pitchFamily="34" charset="0"/>
              </a:rPr>
              <a:t>Aggregation Switches</a:t>
            </a:r>
          </a:p>
        </p:txBody>
      </p:sp>
      <p:sp>
        <p:nvSpPr>
          <p:cNvPr id="77" name="Rectangle 76"/>
          <p:cNvSpPr/>
          <p:nvPr/>
        </p:nvSpPr>
        <p:spPr>
          <a:xfrm>
            <a:off x="10055782" y="5051944"/>
            <a:ext cx="2677849" cy="344709"/>
          </a:xfrm>
          <a:prstGeom prst="rect">
            <a:avLst/>
          </a:prstGeom>
        </p:spPr>
        <p:txBody>
          <a:bodyPr wrap="square" lIns="121883" tIns="60941" rIns="121883" bIns="60941">
            <a:spAutoFit/>
          </a:bodyPr>
          <a:lstStyle/>
          <a:p>
            <a:pPr marL="0" lvl="1" defTabSz="914211" fontAlgn="base">
              <a:lnSpc>
                <a:spcPct val="90000"/>
              </a:lnSpc>
              <a:spcBef>
                <a:spcPct val="0"/>
              </a:spcBef>
              <a:spcAft>
                <a:spcPct val="0"/>
              </a:spcAft>
              <a:buClr>
                <a:srgbClr val="FFC000"/>
              </a:buClr>
              <a:buSzPct val="90000"/>
            </a:pPr>
            <a:r>
              <a:rPr lang="en-US" sz="1600" dirty="0">
                <a:solidFill>
                  <a:srgbClr val="FFFFFF"/>
                </a:solidFill>
              </a:rPr>
              <a:t>Hosts/VMs</a:t>
            </a:r>
            <a:endParaRPr lang="en-US" sz="1600" dirty="0">
              <a:solidFill>
                <a:srgbClr val="FFFFFF"/>
              </a:solidFill>
              <a:latin typeface="Segoe" pitchFamily="34" charset="0"/>
            </a:endParaRPr>
          </a:p>
        </p:txBody>
      </p:sp>
      <p:sp>
        <p:nvSpPr>
          <p:cNvPr id="78" name="Rectangle 77"/>
          <p:cNvSpPr/>
          <p:nvPr/>
        </p:nvSpPr>
        <p:spPr>
          <a:xfrm>
            <a:off x="10055782" y="6044640"/>
            <a:ext cx="2677849" cy="344709"/>
          </a:xfrm>
          <a:prstGeom prst="rect">
            <a:avLst/>
          </a:prstGeom>
        </p:spPr>
        <p:txBody>
          <a:bodyPr wrap="square" lIns="121883" tIns="60941" rIns="121883" bIns="60941">
            <a:spAutoFit/>
          </a:bodyPr>
          <a:lstStyle/>
          <a:p>
            <a:pPr marL="0" lvl="1" defTabSz="914211" fontAlgn="base">
              <a:lnSpc>
                <a:spcPct val="90000"/>
              </a:lnSpc>
              <a:spcBef>
                <a:spcPct val="0"/>
              </a:spcBef>
              <a:spcAft>
                <a:spcPct val="0"/>
              </a:spcAft>
              <a:buClr>
                <a:srgbClr val="FFC000"/>
              </a:buClr>
              <a:buSzPct val="90000"/>
            </a:pPr>
            <a:r>
              <a:rPr lang="en-US" sz="1600" dirty="0">
                <a:solidFill>
                  <a:srgbClr val="FFFFFF"/>
                </a:solidFill>
                <a:latin typeface="Segoe" pitchFamily="34" charset="0"/>
              </a:rPr>
              <a:t>Storage</a:t>
            </a:r>
          </a:p>
        </p:txBody>
      </p:sp>
      <p:cxnSp>
        <p:nvCxnSpPr>
          <p:cNvPr id="125" name="Straight Connector 124"/>
          <p:cNvCxnSpPr>
            <a:stCxn id="24" idx="2"/>
            <a:endCxn id="97" idx="0"/>
          </p:cNvCxnSpPr>
          <p:nvPr/>
        </p:nvCxnSpPr>
        <p:spPr>
          <a:xfrm flipH="1">
            <a:off x="3923260" y="1867361"/>
            <a:ext cx="484472" cy="771840"/>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24" idx="2"/>
            <a:endCxn id="86" idx="0"/>
          </p:cNvCxnSpPr>
          <p:nvPr/>
        </p:nvCxnSpPr>
        <p:spPr>
          <a:xfrm>
            <a:off x="4407730" y="1867361"/>
            <a:ext cx="1907768" cy="771840"/>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a:stCxn id="24" idx="2"/>
          </p:cNvCxnSpPr>
          <p:nvPr/>
        </p:nvCxnSpPr>
        <p:spPr>
          <a:xfrm>
            <a:off x="4407729" y="1867364"/>
            <a:ext cx="3708485" cy="964317"/>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a:stCxn id="25" idx="2"/>
          </p:cNvCxnSpPr>
          <p:nvPr/>
        </p:nvCxnSpPr>
        <p:spPr>
          <a:xfrm flipH="1">
            <a:off x="1988314" y="1867361"/>
            <a:ext cx="3842495" cy="945784"/>
          </a:xfrm>
          <a:prstGeom prst="line">
            <a:avLst/>
          </a:prstGeom>
          <a:ln w="15875" cap="rnd">
            <a:solidFill>
              <a:srgbClr val="FF0000"/>
            </a:solidFill>
            <a:prstDash val="sysDash"/>
            <a:round/>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a:stCxn id="25" idx="2"/>
            <a:endCxn id="97" idx="0"/>
          </p:cNvCxnSpPr>
          <p:nvPr/>
        </p:nvCxnSpPr>
        <p:spPr>
          <a:xfrm flipH="1">
            <a:off x="3923258" y="1867361"/>
            <a:ext cx="1907551" cy="771840"/>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25" idx="2"/>
            <a:endCxn id="86" idx="0"/>
          </p:cNvCxnSpPr>
          <p:nvPr/>
        </p:nvCxnSpPr>
        <p:spPr>
          <a:xfrm>
            <a:off x="5830808" y="1867361"/>
            <a:ext cx="484690" cy="771840"/>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a:stCxn id="25" idx="2"/>
          </p:cNvCxnSpPr>
          <p:nvPr/>
        </p:nvCxnSpPr>
        <p:spPr>
          <a:xfrm>
            <a:off x="5830808" y="1867361"/>
            <a:ext cx="2399908" cy="94578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a:endCxn id="90" idx="0"/>
          </p:cNvCxnSpPr>
          <p:nvPr/>
        </p:nvCxnSpPr>
        <p:spPr>
          <a:xfrm flipH="1">
            <a:off x="1135170" y="3244885"/>
            <a:ext cx="685640" cy="827312"/>
          </a:xfrm>
          <a:prstGeom prst="line">
            <a:avLst/>
          </a:prstGeom>
          <a:ln w="15875" cap="rnd">
            <a:solidFill>
              <a:srgbClr val="FF0000"/>
            </a:solidFill>
            <a:prstDash val="sysDash"/>
            <a:round/>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a:endCxn id="91" idx="0"/>
          </p:cNvCxnSpPr>
          <p:nvPr/>
        </p:nvCxnSpPr>
        <p:spPr>
          <a:xfrm>
            <a:off x="1820814" y="3244885"/>
            <a:ext cx="335005" cy="827312"/>
          </a:xfrm>
          <a:prstGeom prst="line">
            <a:avLst/>
          </a:prstGeom>
          <a:ln w="15875" cap="rnd">
            <a:solidFill>
              <a:srgbClr val="FF0000"/>
            </a:solidFill>
            <a:prstDash val="sysDash"/>
            <a:round/>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a:endCxn id="81" idx="0"/>
          </p:cNvCxnSpPr>
          <p:nvPr/>
        </p:nvCxnSpPr>
        <p:spPr>
          <a:xfrm>
            <a:off x="1820810" y="3244885"/>
            <a:ext cx="3822038" cy="827312"/>
          </a:xfrm>
          <a:prstGeom prst="line">
            <a:avLst/>
          </a:prstGeom>
          <a:ln w="15875" cap="rnd">
            <a:solidFill>
              <a:srgbClr val="FF0000"/>
            </a:solidFill>
            <a:prstDash val="sysDash"/>
            <a:roun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97" idx="2"/>
            <a:endCxn id="90" idx="0"/>
          </p:cNvCxnSpPr>
          <p:nvPr/>
        </p:nvCxnSpPr>
        <p:spPr>
          <a:xfrm flipH="1">
            <a:off x="1135171" y="3244885"/>
            <a:ext cx="2788087"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97" idx="2"/>
          </p:cNvCxnSpPr>
          <p:nvPr/>
        </p:nvCxnSpPr>
        <p:spPr>
          <a:xfrm flipH="1">
            <a:off x="2155815" y="3244890"/>
            <a:ext cx="1767442" cy="821705"/>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97" idx="2"/>
            <a:endCxn id="81" idx="0"/>
          </p:cNvCxnSpPr>
          <p:nvPr/>
        </p:nvCxnSpPr>
        <p:spPr>
          <a:xfrm>
            <a:off x="3923261" y="3244885"/>
            <a:ext cx="1719591"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24" idx="2"/>
          </p:cNvCxnSpPr>
          <p:nvPr/>
        </p:nvCxnSpPr>
        <p:spPr>
          <a:xfrm flipH="1">
            <a:off x="1983107" y="1867364"/>
            <a:ext cx="2424622" cy="964317"/>
          </a:xfrm>
          <a:prstGeom prst="line">
            <a:avLst/>
          </a:prstGeom>
          <a:ln w="15875" cap="rnd">
            <a:solidFill>
              <a:srgbClr val="FF0000"/>
            </a:solidFill>
            <a:prstDash val="sysDash"/>
            <a:round/>
          </a:ln>
        </p:spPr>
        <p:style>
          <a:lnRef idx="1">
            <a:schemeClr val="accent1"/>
          </a:lnRef>
          <a:fillRef idx="0">
            <a:schemeClr val="accent1"/>
          </a:fillRef>
          <a:effectRef idx="0">
            <a:schemeClr val="accent1"/>
          </a:effectRef>
          <a:fontRef idx="minor">
            <a:schemeClr val="tx1"/>
          </a:fontRef>
        </p:style>
      </p:cxnSp>
      <p:sp>
        <p:nvSpPr>
          <p:cNvPr id="23" name="Oval 22"/>
          <p:cNvSpPr>
            <a:spLocks noChangeAspect="1"/>
          </p:cNvSpPr>
          <p:nvPr/>
        </p:nvSpPr>
        <p:spPr bwMode="auto">
          <a:xfrm>
            <a:off x="4351965" y="1473022"/>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cxnSp>
        <p:nvCxnSpPr>
          <p:cNvPr id="105" name="Straight Connector 104"/>
          <p:cNvCxnSpPr>
            <a:stCxn id="90" idx="2"/>
            <a:endCxn id="93" idx="0"/>
          </p:cNvCxnSpPr>
          <p:nvPr/>
        </p:nvCxnSpPr>
        <p:spPr>
          <a:xfrm flipH="1">
            <a:off x="641173" y="4527507"/>
            <a:ext cx="494001"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91" idx="2"/>
            <a:endCxn id="93" idx="0"/>
          </p:cNvCxnSpPr>
          <p:nvPr/>
        </p:nvCxnSpPr>
        <p:spPr>
          <a:xfrm flipH="1">
            <a:off x="641169" y="4527507"/>
            <a:ext cx="1514645"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90" idx="2"/>
            <a:endCxn id="94" idx="0"/>
          </p:cNvCxnSpPr>
          <p:nvPr/>
        </p:nvCxnSpPr>
        <p:spPr>
          <a:xfrm>
            <a:off x="1135170" y="4527507"/>
            <a:ext cx="580010"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stCxn id="90" idx="2"/>
            <a:endCxn id="95" idx="0"/>
          </p:cNvCxnSpPr>
          <p:nvPr/>
        </p:nvCxnSpPr>
        <p:spPr>
          <a:xfrm>
            <a:off x="1135174" y="4527507"/>
            <a:ext cx="1611475"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91" idx="2"/>
            <a:endCxn id="94" idx="0"/>
          </p:cNvCxnSpPr>
          <p:nvPr/>
        </p:nvCxnSpPr>
        <p:spPr>
          <a:xfrm flipH="1">
            <a:off x="1715181" y="4527507"/>
            <a:ext cx="440635"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endCxn id="95" idx="0"/>
          </p:cNvCxnSpPr>
          <p:nvPr/>
        </p:nvCxnSpPr>
        <p:spPr>
          <a:xfrm>
            <a:off x="2155814" y="4527507"/>
            <a:ext cx="590830"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55" name="Elbow Connector 54"/>
          <p:cNvCxnSpPr>
            <a:stCxn id="93" idx="2"/>
            <a:endCxn id="92" idx="0"/>
          </p:cNvCxnSpPr>
          <p:nvPr/>
        </p:nvCxnSpPr>
        <p:spPr>
          <a:xfrm rot="16200000" flipH="1">
            <a:off x="729861" y="5544600"/>
            <a:ext cx="316620" cy="494001"/>
          </a:xfrm>
          <a:prstGeom prst="bentConnector3">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1" name="Elbow Connector 110"/>
          <p:cNvCxnSpPr>
            <a:stCxn id="94" idx="2"/>
            <a:endCxn id="92" idx="0"/>
          </p:cNvCxnSpPr>
          <p:nvPr/>
        </p:nvCxnSpPr>
        <p:spPr>
          <a:xfrm rot="5400000">
            <a:off x="1266868" y="5501592"/>
            <a:ext cx="316620" cy="580010"/>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2" name="Elbow Connector 111"/>
          <p:cNvCxnSpPr>
            <a:stCxn id="95" idx="2"/>
            <a:endCxn id="98" idx="0"/>
          </p:cNvCxnSpPr>
          <p:nvPr/>
        </p:nvCxnSpPr>
        <p:spPr>
          <a:xfrm rot="5400000">
            <a:off x="2302502" y="5505763"/>
            <a:ext cx="316620" cy="571668"/>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4" name="Elbow Connector 113"/>
          <p:cNvCxnSpPr>
            <a:stCxn id="94" idx="2"/>
            <a:endCxn id="98" idx="0"/>
          </p:cNvCxnSpPr>
          <p:nvPr/>
        </p:nvCxnSpPr>
        <p:spPr>
          <a:xfrm rot="16200000" flipH="1">
            <a:off x="1786770" y="5561699"/>
            <a:ext cx="316620" cy="459796"/>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stCxn id="86" idx="2"/>
            <a:endCxn id="81" idx="0"/>
          </p:cNvCxnSpPr>
          <p:nvPr/>
        </p:nvCxnSpPr>
        <p:spPr>
          <a:xfrm flipH="1">
            <a:off x="5642848" y="3244885"/>
            <a:ext cx="672650"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86" idx="2"/>
            <a:endCxn id="33" idx="0"/>
          </p:cNvCxnSpPr>
          <p:nvPr/>
        </p:nvCxnSpPr>
        <p:spPr>
          <a:xfrm>
            <a:off x="6315502" y="3244885"/>
            <a:ext cx="1723931"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86" idx="2"/>
            <a:endCxn id="34" idx="0"/>
          </p:cNvCxnSpPr>
          <p:nvPr/>
        </p:nvCxnSpPr>
        <p:spPr>
          <a:xfrm>
            <a:off x="6315497" y="3244885"/>
            <a:ext cx="2744576"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a:stCxn id="87" idx="2"/>
          </p:cNvCxnSpPr>
          <p:nvPr/>
        </p:nvCxnSpPr>
        <p:spPr>
          <a:xfrm flipH="1">
            <a:off x="5582390" y="3244890"/>
            <a:ext cx="2839614" cy="821705"/>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a:stCxn id="87" idx="2"/>
            <a:endCxn id="33" idx="0"/>
          </p:cNvCxnSpPr>
          <p:nvPr/>
        </p:nvCxnSpPr>
        <p:spPr>
          <a:xfrm flipH="1">
            <a:off x="8039430" y="3244885"/>
            <a:ext cx="382575"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endCxn id="34" idx="0"/>
          </p:cNvCxnSpPr>
          <p:nvPr/>
        </p:nvCxnSpPr>
        <p:spPr>
          <a:xfrm>
            <a:off x="8420457" y="3244885"/>
            <a:ext cx="639621"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sp>
        <p:nvSpPr>
          <p:cNvPr id="167" name="Oval 166"/>
          <p:cNvSpPr>
            <a:spLocks noChangeAspect="1"/>
          </p:cNvSpPr>
          <p:nvPr/>
        </p:nvSpPr>
        <p:spPr bwMode="auto">
          <a:xfrm>
            <a:off x="4351965" y="1473021"/>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cxnSp>
        <p:nvCxnSpPr>
          <p:cNvPr id="189" name="Straight Connector 188"/>
          <p:cNvCxnSpPr>
            <a:stCxn id="81" idx="2"/>
            <a:endCxn id="84" idx="0"/>
          </p:cNvCxnSpPr>
          <p:nvPr/>
        </p:nvCxnSpPr>
        <p:spPr>
          <a:xfrm flipH="1">
            <a:off x="5122597" y="4527507"/>
            <a:ext cx="520252"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a:stCxn id="81" idx="2"/>
            <a:endCxn id="85" idx="0"/>
          </p:cNvCxnSpPr>
          <p:nvPr/>
        </p:nvCxnSpPr>
        <p:spPr>
          <a:xfrm>
            <a:off x="5642848" y="4527507"/>
            <a:ext cx="511212"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204" name="Elbow Connector 203"/>
          <p:cNvCxnSpPr>
            <a:stCxn id="85" idx="2"/>
            <a:endCxn id="88" idx="0"/>
          </p:cNvCxnSpPr>
          <p:nvPr/>
        </p:nvCxnSpPr>
        <p:spPr>
          <a:xfrm rot="5400000">
            <a:off x="5749727" y="5545571"/>
            <a:ext cx="316620" cy="492050"/>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a:stCxn id="33" idx="2"/>
            <a:endCxn id="48" idx="0"/>
          </p:cNvCxnSpPr>
          <p:nvPr/>
        </p:nvCxnSpPr>
        <p:spPr>
          <a:xfrm flipH="1">
            <a:off x="7545432" y="4527507"/>
            <a:ext cx="494001"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a:stCxn id="33" idx="2"/>
            <a:endCxn id="49" idx="0"/>
          </p:cNvCxnSpPr>
          <p:nvPr/>
        </p:nvCxnSpPr>
        <p:spPr>
          <a:xfrm>
            <a:off x="8039428" y="4527507"/>
            <a:ext cx="590164"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a:stCxn id="33" idx="2"/>
            <a:endCxn id="50" idx="0"/>
          </p:cNvCxnSpPr>
          <p:nvPr/>
        </p:nvCxnSpPr>
        <p:spPr>
          <a:xfrm>
            <a:off x="8039433" y="4527507"/>
            <a:ext cx="1611475"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a:stCxn id="34" idx="2"/>
            <a:endCxn id="48" idx="0"/>
          </p:cNvCxnSpPr>
          <p:nvPr/>
        </p:nvCxnSpPr>
        <p:spPr>
          <a:xfrm flipH="1">
            <a:off x="7545428" y="4527507"/>
            <a:ext cx="1514645"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a:stCxn id="34" idx="2"/>
            <a:endCxn id="50" idx="0"/>
          </p:cNvCxnSpPr>
          <p:nvPr/>
        </p:nvCxnSpPr>
        <p:spPr>
          <a:xfrm>
            <a:off x="9060073" y="4527507"/>
            <a:ext cx="590830"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a:stCxn id="34" idx="2"/>
            <a:endCxn id="49" idx="0"/>
          </p:cNvCxnSpPr>
          <p:nvPr/>
        </p:nvCxnSpPr>
        <p:spPr>
          <a:xfrm flipH="1">
            <a:off x="8629597" y="4527507"/>
            <a:ext cx="430481"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225" name="Elbow Connector 224"/>
          <p:cNvCxnSpPr>
            <a:stCxn id="48" idx="2"/>
            <a:endCxn id="46" idx="0"/>
          </p:cNvCxnSpPr>
          <p:nvPr/>
        </p:nvCxnSpPr>
        <p:spPr>
          <a:xfrm rot="16200000" flipH="1">
            <a:off x="7639616" y="5539101"/>
            <a:ext cx="316620" cy="504992"/>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8" name="Elbow Connector 227"/>
          <p:cNvCxnSpPr>
            <a:stCxn id="48" idx="2"/>
            <a:endCxn id="57" idx="0"/>
          </p:cNvCxnSpPr>
          <p:nvPr/>
        </p:nvCxnSpPr>
        <p:spPr>
          <a:xfrm rot="16200000" flipH="1">
            <a:off x="8154022" y="5024697"/>
            <a:ext cx="316620" cy="1533807"/>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1" name="Elbow Connector 230"/>
          <p:cNvCxnSpPr>
            <a:stCxn id="49" idx="2"/>
            <a:endCxn id="46" idx="0"/>
          </p:cNvCxnSpPr>
          <p:nvPr/>
        </p:nvCxnSpPr>
        <p:spPr>
          <a:xfrm rot="5400000">
            <a:off x="8181700" y="5502010"/>
            <a:ext cx="316620" cy="579172"/>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5" name="Elbow Connector 234"/>
          <p:cNvCxnSpPr>
            <a:stCxn id="50" idx="2"/>
            <a:endCxn id="57" idx="0"/>
          </p:cNvCxnSpPr>
          <p:nvPr/>
        </p:nvCxnSpPr>
        <p:spPr>
          <a:xfrm rot="5400000">
            <a:off x="9206761" y="5505763"/>
            <a:ext cx="316620" cy="571668"/>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8" name="Elbow Connector 237"/>
          <p:cNvCxnSpPr>
            <a:stCxn id="84" idx="2"/>
            <a:endCxn id="88" idx="0"/>
          </p:cNvCxnSpPr>
          <p:nvPr/>
        </p:nvCxnSpPr>
        <p:spPr>
          <a:xfrm rot="16200000" flipH="1">
            <a:off x="5233993" y="5521889"/>
            <a:ext cx="316620" cy="539414"/>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3" name="Oval 242"/>
          <p:cNvSpPr>
            <a:spLocks noChangeAspect="1"/>
          </p:cNvSpPr>
          <p:nvPr/>
        </p:nvSpPr>
        <p:spPr bwMode="auto">
          <a:xfrm>
            <a:off x="4346761" y="1482397"/>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244" name="Oval 243"/>
          <p:cNvSpPr>
            <a:spLocks noChangeAspect="1"/>
          </p:cNvSpPr>
          <p:nvPr/>
        </p:nvSpPr>
        <p:spPr bwMode="auto">
          <a:xfrm>
            <a:off x="4361714" y="1482397"/>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245" name="Oval 244"/>
          <p:cNvSpPr>
            <a:spLocks noChangeAspect="1"/>
          </p:cNvSpPr>
          <p:nvPr/>
        </p:nvSpPr>
        <p:spPr bwMode="auto">
          <a:xfrm>
            <a:off x="5769838" y="1511938"/>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246" name="Oval 245"/>
          <p:cNvSpPr>
            <a:spLocks noChangeAspect="1"/>
          </p:cNvSpPr>
          <p:nvPr/>
        </p:nvSpPr>
        <p:spPr bwMode="auto">
          <a:xfrm>
            <a:off x="5769838" y="1504678"/>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248" name="Oval 247"/>
          <p:cNvSpPr>
            <a:spLocks noChangeAspect="1"/>
          </p:cNvSpPr>
          <p:nvPr/>
        </p:nvSpPr>
        <p:spPr bwMode="auto">
          <a:xfrm>
            <a:off x="5760169" y="1511938"/>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250" name="Oval 249"/>
          <p:cNvSpPr>
            <a:spLocks noChangeAspect="1"/>
          </p:cNvSpPr>
          <p:nvPr/>
        </p:nvSpPr>
        <p:spPr bwMode="auto">
          <a:xfrm>
            <a:off x="5794529" y="1529351"/>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251" name="Oval 250"/>
          <p:cNvSpPr>
            <a:spLocks noChangeAspect="1"/>
          </p:cNvSpPr>
          <p:nvPr/>
        </p:nvSpPr>
        <p:spPr bwMode="auto">
          <a:xfrm>
            <a:off x="5784858" y="1547194"/>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cxnSp>
        <p:nvCxnSpPr>
          <p:cNvPr id="116" name="Elbow Connector 115"/>
          <p:cNvCxnSpPr>
            <a:stCxn id="95" idx="2"/>
            <a:endCxn id="115" idx="0"/>
          </p:cNvCxnSpPr>
          <p:nvPr/>
        </p:nvCxnSpPr>
        <p:spPr>
          <a:xfrm rot="16200000" flipH="1">
            <a:off x="2849409" y="5530523"/>
            <a:ext cx="316620" cy="522148"/>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7" name="Elbow Connector 116"/>
          <p:cNvCxnSpPr>
            <a:stCxn id="113" idx="2"/>
            <a:endCxn id="115" idx="0"/>
          </p:cNvCxnSpPr>
          <p:nvPr/>
        </p:nvCxnSpPr>
        <p:spPr>
          <a:xfrm rot="5400000">
            <a:off x="3357278" y="5544808"/>
            <a:ext cx="316620" cy="493587"/>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122" idx="2"/>
            <a:endCxn id="113" idx="0"/>
          </p:cNvCxnSpPr>
          <p:nvPr/>
        </p:nvCxnSpPr>
        <p:spPr>
          <a:xfrm>
            <a:off x="3325818" y="4527507"/>
            <a:ext cx="436562"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97" idx="2"/>
            <a:endCxn id="122" idx="0"/>
          </p:cNvCxnSpPr>
          <p:nvPr/>
        </p:nvCxnSpPr>
        <p:spPr>
          <a:xfrm flipH="1">
            <a:off x="3325819" y="3244885"/>
            <a:ext cx="597439"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122" idx="0"/>
          </p:cNvCxnSpPr>
          <p:nvPr/>
        </p:nvCxnSpPr>
        <p:spPr>
          <a:xfrm>
            <a:off x="1820810" y="3244885"/>
            <a:ext cx="1505008" cy="827312"/>
          </a:xfrm>
          <a:prstGeom prst="line">
            <a:avLst/>
          </a:prstGeom>
          <a:ln w="15875" cap="rnd">
            <a:solidFill>
              <a:srgbClr val="FF0000"/>
            </a:solidFill>
            <a:prstDash val="sysDash"/>
            <a:round/>
          </a:ln>
        </p:spPr>
        <p:style>
          <a:lnRef idx="1">
            <a:schemeClr val="accent1"/>
          </a:lnRef>
          <a:fillRef idx="0">
            <a:schemeClr val="accent1"/>
          </a:fillRef>
          <a:effectRef idx="0">
            <a:schemeClr val="accent1"/>
          </a:effectRef>
          <a:fontRef idx="minor">
            <a:schemeClr val="tx1"/>
          </a:fontRef>
        </p:style>
      </p:cxnSp>
      <p:sp>
        <p:nvSpPr>
          <p:cNvPr id="247" name="Oval 246"/>
          <p:cNvSpPr>
            <a:spLocks noChangeAspect="1"/>
          </p:cNvSpPr>
          <p:nvPr/>
        </p:nvSpPr>
        <p:spPr bwMode="auto">
          <a:xfrm>
            <a:off x="4352045" y="1483603"/>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32" name="Oval 131"/>
          <p:cNvSpPr>
            <a:spLocks noChangeAspect="1"/>
          </p:cNvSpPr>
          <p:nvPr/>
        </p:nvSpPr>
        <p:spPr bwMode="auto">
          <a:xfrm>
            <a:off x="2133112" y="6262169"/>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35" name="Oval 134"/>
          <p:cNvSpPr>
            <a:spLocks noChangeAspect="1"/>
          </p:cNvSpPr>
          <p:nvPr/>
        </p:nvSpPr>
        <p:spPr bwMode="auto">
          <a:xfrm>
            <a:off x="2162402" y="6259695"/>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37" name="Oval 136"/>
          <p:cNvSpPr>
            <a:spLocks noChangeAspect="1"/>
          </p:cNvSpPr>
          <p:nvPr/>
        </p:nvSpPr>
        <p:spPr bwMode="auto">
          <a:xfrm>
            <a:off x="2174977" y="6262169"/>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38" name="Oval 137"/>
          <p:cNvSpPr>
            <a:spLocks noChangeAspect="1"/>
          </p:cNvSpPr>
          <p:nvPr/>
        </p:nvSpPr>
        <p:spPr bwMode="auto">
          <a:xfrm>
            <a:off x="2194083" y="6249305"/>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40" name="Oval 139"/>
          <p:cNvSpPr>
            <a:spLocks noChangeAspect="1"/>
          </p:cNvSpPr>
          <p:nvPr/>
        </p:nvSpPr>
        <p:spPr bwMode="auto">
          <a:xfrm>
            <a:off x="2191717" y="6249303"/>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41" name="Oval 140"/>
          <p:cNvSpPr>
            <a:spLocks noChangeAspect="1"/>
          </p:cNvSpPr>
          <p:nvPr/>
        </p:nvSpPr>
        <p:spPr bwMode="auto">
          <a:xfrm>
            <a:off x="5789693" y="1498605"/>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43" name="Oval 142"/>
          <p:cNvSpPr>
            <a:spLocks noChangeAspect="1"/>
          </p:cNvSpPr>
          <p:nvPr/>
        </p:nvSpPr>
        <p:spPr bwMode="auto">
          <a:xfrm>
            <a:off x="5601041" y="6189846"/>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44" name="Oval 143"/>
          <p:cNvSpPr>
            <a:spLocks noChangeAspect="1"/>
          </p:cNvSpPr>
          <p:nvPr/>
        </p:nvSpPr>
        <p:spPr bwMode="auto">
          <a:xfrm>
            <a:off x="5601438" y="6185883"/>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46" name="Oval 145"/>
          <p:cNvSpPr>
            <a:spLocks noChangeAspect="1"/>
          </p:cNvSpPr>
          <p:nvPr/>
        </p:nvSpPr>
        <p:spPr bwMode="auto">
          <a:xfrm>
            <a:off x="5630576" y="6185883"/>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47" name="Oval 146"/>
          <p:cNvSpPr>
            <a:spLocks noChangeAspect="1"/>
          </p:cNvSpPr>
          <p:nvPr/>
        </p:nvSpPr>
        <p:spPr bwMode="auto">
          <a:xfrm>
            <a:off x="5659082" y="6187487"/>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50" name="Oval 149"/>
          <p:cNvSpPr>
            <a:spLocks noChangeAspect="1"/>
          </p:cNvSpPr>
          <p:nvPr/>
        </p:nvSpPr>
        <p:spPr bwMode="auto">
          <a:xfrm>
            <a:off x="5653571" y="6196103"/>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51" name="Oval 150"/>
          <p:cNvSpPr>
            <a:spLocks noChangeAspect="1"/>
          </p:cNvSpPr>
          <p:nvPr/>
        </p:nvSpPr>
        <p:spPr bwMode="auto">
          <a:xfrm>
            <a:off x="5811134" y="1529351"/>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56" name="Oval 155"/>
          <p:cNvSpPr>
            <a:spLocks noChangeAspect="1"/>
          </p:cNvSpPr>
          <p:nvPr/>
        </p:nvSpPr>
        <p:spPr bwMode="auto">
          <a:xfrm>
            <a:off x="9018268" y="6172653"/>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57" name="Oval 156"/>
          <p:cNvSpPr>
            <a:spLocks noChangeAspect="1"/>
          </p:cNvSpPr>
          <p:nvPr/>
        </p:nvSpPr>
        <p:spPr bwMode="auto">
          <a:xfrm>
            <a:off x="9037708" y="6183827"/>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58" name="Oval 157"/>
          <p:cNvSpPr>
            <a:spLocks noChangeAspect="1"/>
          </p:cNvSpPr>
          <p:nvPr/>
        </p:nvSpPr>
        <p:spPr bwMode="auto">
          <a:xfrm>
            <a:off x="9018268" y="6172651"/>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60" name="Oval 159"/>
          <p:cNvSpPr>
            <a:spLocks noChangeAspect="1"/>
          </p:cNvSpPr>
          <p:nvPr/>
        </p:nvSpPr>
        <p:spPr bwMode="auto">
          <a:xfrm>
            <a:off x="9031786" y="6167581"/>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61" name="Oval 160"/>
          <p:cNvSpPr>
            <a:spLocks noChangeAspect="1"/>
          </p:cNvSpPr>
          <p:nvPr/>
        </p:nvSpPr>
        <p:spPr bwMode="auto">
          <a:xfrm>
            <a:off x="9038632" y="6183826"/>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65" name="Oval 164"/>
          <p:cNvSpPr>
            <a:spLocks noChangeAspect="1"/>
          </p:cNvSpPr>
          <p:nvPr/>
        </p:nvSpPr>
        <p:spPr bwMode="auto">
          <a:xfrm>
            <a:off x="4361714" y="1482395"/>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66" name="Oval 165"/>
          <p:cNvSpPr>
            <a:spLocks noChangeAspect="1"/>
          </p:cNvSpPr>
          <p:nvPr/>
        </p:nvSpPr>
        <p:spPr bwMode="auto">
          <a:xfrm>
            <a:off x="5789693" y="1523091"/>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68" name="Oval 167"/>
          <p:cNvSpPr>
            <a:spLocks noChangeAspect="1"/>
          </p:cNvSpPr>
          <p:nvPr/>
        </p:nvSpPr>
        <p:spPr bwMode="auto">
          <a:xfrm>
            <a:off x="5789693" y="1500931"/>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1163" y="5949907"/>
            <a:ext cx="458514" cy="534172"/>
          </a:xfrm>
          <a:prstGeom prst="rect">
            <a:avLst/>
          </a:prstGeom>
        </p:spPr>
      </p:pic>
      <p:pic>
        <p:nvPicPr>
          <p:cNvPr id="57" name="Picture 5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9979" y="5949907"/>
            <a:ext cx="458514" cy="534172"/>
          </a:xfrm>
          <a:prstGeom prst="rect">
            <a:avLst/>
          </a:prstGeom>
        </p:spPr>
      </p:pic>
      <p:pic>
        <p:nvPicPr>
          <p:cNvPr id="88" name="Picture 8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2752" y="5949907"/>
            <a:ext cx="458514" cy="534172"/>
          </a:xfrm>
          <a:prstGeom prst="rect">
            <a:avLst/>
          </a:prstGeom>
        </p:spPr>
      </p:pic>
      <p:pic>
        <p:nvPicPr>
          <p:cNvPr id="92" name="Picture 9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915" y="5949907"/>
            <a:ext cx="458514" cy="534172"/>
          </a:xfrm>
          <a:prstGeom prst="rect">
            <a:avLst/>
          </a:prstGeom>
        </p:spPr>
      </p:pic>
      <p:pic>
        <p:nvPicPr>
          <p:cNvPr id="98" name="Picture 9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5719" y="5949907"/>
            <a:ext cx="458514" cy="534172"/>
          </a:xfrm>
          <a:prstGeom prst="rect">
            <a:avLst/>
          </a:prstGeom>
        </p:spPr>
      </p:pic>
      <p:pic>
        <p:nvPicPr>
          <p:cNvPr id="115" name="Picture 1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9538" y="5949907"/>
            <a:ext cx="458514" cy="534172"/>
          </a:xfrm>
          <a:prstGeom prst="rect">
            <a:avLst/>
          </a:prstGeom>
          <a:noFill/>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7145" y="1261679"/>
            <a:ext cx="601171" cy="605687"/>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0222" y="1261679"/>
            <a:ext cx="601171" cy="605687"/>
          </a:xfrm>
          <a:prstGeom prst="rect">
            <a:avLst/>
          </a:prstGeom>
        </p:spPr>
      </p:pic>
      <p:grpSp>
        <p:nvGrpSpPr>
          <p:cNvPr id="169" name="Group 168"/>
          <p:cNvGrpSpPr>
            <a:grpSpLocks noChangeAspect="1"/>
          </p:cNvGrpSpPr>
          <p:nvPr/>
        </p:nvGrpSpPr>
        <p:grpSpPr>
          <a:xfrm>
            <a:off x="9547913" y="303445"/>
            <a:ext cx="1800544" cy="1177971"/>
            <a:chOff x="5943600" y="1657350"/>
            <a:chExt cx="2070928" cy="1354512"/>
          </a:xfrm>
        </p:grpSpPr>
        <p:sp>
          <p:nvSpPr>
            <p:cNvPr id="170" name="Freeform 27"/>
            <p:cNvSpPr>
              <a:spLocks noChangeAspect="1" noEditPoints="1"/>
            </p:cNvSpPr>
            <p:nvPr/>
          </p:nvSpPr>
          <p:spPr bwMode="auto">
            <a:xfrm>
              <a:off x="5943600" y="1885950"/>
              <a:ext cx="1624328" cy="997008"/>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rgbClr val="0071BC"/>
            </a:solidFill>
            <a:extLst/>
          </p:spPr>
          <p:txBody>
            <a:bodyPr vert="horz" wrap="square" lIns="91440" tIns="45720" rIns="91440" bIns="45720" numCol="1" anchor="t" anchorCtr="0" compatLnSpc="1">
              <a:prstTxWarp prst="textNoShape">
                <a:avLst/>
              </a:prstTxWarp>
            </a:bodyPr>
            <a:lstStyle/>
            <a:p>
              <a:pPr defTabSz="914211"/>
              <a:endParaRPr lang="en-US" dirty="0">
                <a:solidFill>
                  <a:srgbClr val="FFFFFF"/>
                </a:solidFill>
              </a:endParaRPr>
            </a:p>
          </p:txBody>
        </p:sp>
        <p:sp>
          <p:nvSpPr>
            <p:cNvPr id="171" name="Oval 106"/>
            <p:cNvSpPr/>
            <p:nvPr/>
          </p:nvSpPr>
          <p:spPr bwMode="auto">
            <a:xfrm>
              <a:off x="6934200" y="1657350"/>
              <a:ext cx="1080328" cy="1354512"/>
            </a:xfrm>
            <a:custGeom>
              <a:avLst/>
              <a:gdLst/>
              <a:ahLst/>
              <a:cxnLst/>
              <a:rect l="l" t="t" r="r" b="b"/>
              <a:pathLst>
                <a:path w="1093957" h="1371601">
                  <a:moveTo>
                    <a:pt x="542365" y="0"/>
                  </a:moveTo>
                  <a:cubicBezTo>
                    <a:pt x="710701" y="1"/>
                    <a:pt x="847165" y="136465"/>
                    <a:pt x="847166" y="304801"/>
                  </a:cubicBezTo>
                  <a:cubicBezTo>
                    <a:pt x="847166" y="410010"/>
                    <a:pt x="793859" y="502771"/>
                    <a:pt x="712782" y="557546"/>
                  </a:cubicBezTo>
                  <a:lnTo>
                    <a:pt x="704880" y="561835"/>
                  </a:lnTo>
                  <a:lnTo>
                    <a:pt x="740581" y="574729"/>
                  </a:lnTo>
                  <a:cubicBezTo>
                    <a:pt x="840520" y="618871"/>
                    <a:pt x="920257" y="695354"/>
                    <a:pt x="963636" y="789368"/>
                  </a:cubicBezTo>
                  <a:lnTo>
                    <a:pt x="968284" y="803095"/>
                  </a:lnTo>
                  <a:lnTo>
                    <a:pt x="1029449" y="883461"/>
                  </a:lnTo>
                  <a:cubicBezTo>
                    <a:pt x="1093490" y="985051"/>
                    <a:pt x="1113698" y="1078559"/>
                    <a:pt x="1072542" y="1115549"/>
                  </a:cubicBezTo>
                  <a:cubicBezTo>
                    <a:pt x="1058824" y="1127880"/>
                    <a:pt x="1039587" y="1132763"/>
                    <a:pt x="1016544" y="1131034"/>
                  </a:cubicBezTo>
                  <a:lnTo>
                    <a:pt x="996339" y="1126992"/>
                  </a:lnTo>
                  <a:lnTo>
                    <a:pt x="999567" y="1143001"/>
                  </a:lnTo>
                  <a:cubicBezTo>
                    <a:pt x="999567" y="1269253"/>
                    <a:pt x="794872" y="1371601"/>
                    <a:pt x="542367" y="1371601"/>
                  </a:cubicBezTo>
                  <a:lnTo>
                    <a:pt x="542366" y="1371601"/>
                  </a:lnTo>
                  <a:lnTo>
                    <a:pt x="542366" y="1371601"/>
                  </a:lnTo>
                  <a:lnTo>
                    <a:pt x="542364" y="1371601"/>
                  </a:lnTo>
                  <a:lnTo>
                    <a:pt x="450225" y="1366957"/>
                  </a:lnTo>
                  <a:cubicBezTo>
                    <a:pt x="241887" y="1345641"/>
                    <a:pt x="85167" y="1253472"/>
                    <a:pt x="85167" y="1143001"/>
                  </a:cubicBezTo>
                  <a:lnTo>
                    <a:pt x="86293" y="1137415"/>
                  </a:lnTo>
                  <a:lnTo>
                    <a:pt x="65515" y="1141613"/>
                  </a:lnTo>
                  <a:cubicBezTo>
                    <a:pt x="49695" y="1141353"/>
                    <a:pt x="36018" y="1137119"/>
                    <a:pt x="25185" y="1128515"/>
                  </a:cubicBezTo>
                  <a:cubicBezTo>
                    <a:pt x="-18146" y="1094099"/>
                    <a:pt x="-3669" y="999534"/>
                    <a:pt x="54068" y="894233"/>
                  </a:cubicBezTo>
                  <a:lnTo>
                    <a:pt x="117885" y="798845"/>
                  </a:lnTo>
                  <a:lnTo>
                    <a:pt x="121095" y="789368"/>
                  </a:lnTo>
                  <a:cubicBezTo>
                    <a:pt x="164473" y="695355"/>
                    <a:pt x="244212" y="618870"/>
                    <a:pt x="344150" y="574729"/>
                  </a:cubicBezTo>
                  <a:lnTo>
                    <a:pt x="379851" y="561835"/>
                  </a:lnTo>
                  <a:lnTo>
                    <a:pt x="371949" y="557546"/>
                  </a:lnTo>
                  <a:cubicBezTo>
                    <a:pt x="290872" y="502770"/>
                    <a:pt x="237565" y="410011"/>
                    <a:pt x="237565" y="304801"/>
                  </a:cubicBezTo>
                  <a:cubicBezTo>
                    <a:pt x="237566" y="136465"/>
                    <a:pt x="374030" y="1"/>
                    <a:pt x="542365" y="0"/>
                  </a:cubicBezTo>
                  <a:close/>
                </a:path>
              </a:pathLst>
            </a:cu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grpSp>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3919" y="704260"/>
            <a:ext cx="476587" cy="350837"/>
          </a:xfrm>
          <a:prstGeom prst="rect">
            <a:avLst/>
          </a:prstGeom>
        </p:spPr>
      </p:pic>
      <p:cxnSp>
        <p:nvCxnSpPr>
          <p:cNvPr id="175" name="Straight Connector 174"/>
          <p:cNvCxnSpPr/>
          <p:nvPr/>
        </p:nvCxnSpPr>
        <p:spPr>
          <a:xfrm flipH="1" flipV="1">
            <a:off x="6020280" y="879680"/>
            <a:ext cx="3630629" cy="12751"/>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a:stCxn id="24" idx="0"/>
            <a:endCxn id="5" idx="2"/>
          </p:cNvCxnSpPr>
          <p:nvPr/>
        </p:nvCxnSpPr>
        <p:spPr>
          <a:xfrm flipV="1">
            <a:off x="4407729" y="1138240"/>
            <a:ext cx="699117" cy="123437"/>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a:stCxn id="25" idx="0"/>
            <a:endCxn id="5" idx="2"/>
          </p:cNvCxnSpPr>
          <p:nvPr/>
        </p:nvCxnSpPr>
        <p:spPr>
          <a:xfrm flipH="1" flipV="1">
            <a:off x="5106846" y="1138240"/>
            <a:ext cx="723962" cy="123437"/>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sp>
        <p:nvSpPr>
          <p:cNvPr id="127" name="Oval 126"/>
          <p:cNvSpPr/>
          <p:nvPr/>
        </p:nvSpPr>
        <p:spPr bwMode="auto">
          <a:xfrm>
            <a:off x="1508333" y="2629334"/>
            <a:ext cx="625262" cy="625425"/>
          </a:xfrm>
          <a:prstGeom prst="ellipse">
            <a:avLst/>
          </a:prstGeom>
          <a:solidFill>
            <a:srgbClr val="FF0000">
              <a:alpha val="85000"/>
            </a:srgbClr>
          </a:solidFill>
          <a:ln>
            <a:noFill/>
            <a:headEnd type="none" w="med" len="med"/>
            <a:tailEnd type="none" w="med" len="med"/>
          </a:ln>
          <a:effectLst>
            <a:glow rad="127000">
              <a:schemeClr val="accent2">
                <a:satMod val="175000"/>
                <a:alpha val="40000"/>
              </a:schemeClr>
            </a:glow>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233223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43472 -0.09658 L 0.12917 -0.09966 L 0.06007 -0.06048 L -0.00052 -0.03795 L -0.00104 0.04967 L -0.04063 0.15921 L -0.03889 0.24498 L -0.1849 0.37211 L -0.18542 0.4369 L -0.13681 0.48627 L -0.1349 0.59333 L -0.13559 0.61647 L -0.18351 0.61925 L -0.18212 0.67356 " pathEditMode="relative" rAng="0" ptsTypes="AAAAAAAAAAAAAA">
                                      <p:cBhvr>
                                        <p:cTn id="6" dur="3000" fill="hold"/>
                                        <p:tgtEl>
                                          <p:spTgt spid="247"/>
                                        </p:tgtEl>
                                        <p:attrNameLst>
                                          <p:attrName>ppt_x</p:attrName>
                                          <p:attrName>ppt_y</p:attrName>
                                        </p:attrNameLst>
                                      </p:cBhvr>
                                      <p:rCtr x="-31007" y="38352"/>
                                    </p:animMotion>
                                  </p:childTnLst>
                                </p:cTn>
                              </p:par>
                            </p:childTnLst>
                          </p:cTn>
                        </p:par>
                        <p:par>
                          <p:cTn id="7" fill="hold">
                            <p:stCondLst>
                              <p:cond delay="3000"/>
                            </p:stCondLst>
                            <p:childTnLst>
                              <p:par>
                                <p:cTn id="8" presetID="0" presetClass="path" presetSubtype="0" accel="50000" decel="50000" fill="hold" grpId="0" nodeType="afterEffect">
                                  <p:stCondLst>
                                    <p:cond delay="0"/>
                                  </p:stCondLst>
                                  <p:childTnLst>
                                    <p:animMotion origin="layout" path="M -1.66667E-6 8.73187E-7 C 0.0125 -0.30053 0.0882 -0.09164 0.08594 -0.0145 " pathEditMode="relative" rAng="0" ptsTypes="ss">
                                      <p:cBhvr>
                                        <p:cTn id="9" dur="2000" fill="hold"/>
                                        <p:tgtEl>
                                          <p:spTgt spid="135"/>
                                        </p:tgtEl>
                                        <p:attrNameLst>
                                          <p:attrName>ppt_x</p:attrName>
                                          <p:attrName>ppt_y</p:attrName>
                                        </p:attrNameLst>
                                      </p:cBhvr>
                                      <p:rCtr x="4410" y="-15026"/>
                                    </p:animMotion>
                                  </p:childTnLst>
                                </p:cTn>
                              </p:par>
                              <p:par>
                                <p:cTn id="10" presetID="0" presetClass="path" presetSubtype="0" accel="50000" decel="50000" fill="hold" grpId="0" nodeType="withEffect">
                                  <p:stCondLst>
                                    <p:cond delay="0"/>
                                  </p:stCondLst>
                                  <p:childTnLst>
                                    <p:animMotion origin="layout" path="M 0 -3.83215E-6 C 0.05226 -0.31286 0.30313 -0.24406 0.28368 -0.00524 " pathEditMode="relative" rAng="0" ptsTypes="ss">
                                      <p:cBhvr>
                                        <p:cTn id="11" dur="2000" fill="hold"/>
                                        <p:tgtEl>
                                          <p:spTgt spid="132"/>
                                        </p:tgtEl>
                                        <p:attrNameLst>
                                          <p:attrName>ppt_x</p:attrName>
                                          <p:attrName>ppt_y</p:attrName>
                                        </p:attrNameLst>
                                      </p:cBhvr>
                                      <p:rCtr x="15156" y="-15643"/>
                                    </p:animMotion>
                                  </p:childTnLst>
                                </p:cTn>
                              </p:par>
                              <p:par>
                                <p:cTn id="12" presetID="0" presetClass="path" presetSubtype="0" accel="50000" decel="50000" fill="hold" grpId="0" nodeType="withEffect">
                                  <p:stCondLst>
                                    <p:cond delay="0"/>
                                  </p:stCondLst>
                                  <p:childTnLst>
                                    <p:animMotion origin="layout" path="M -3.33333E-6 4.31615E-6 C 0.05226 -0.31276 0.45625 -0.24483 0.479 -0.021 " pathEditMode="relative" rAng="0" ptsTypes="ss">
                                      <p:cBhvr>
                                        <p:cTn id="13" dur="2000" fill="hold"/>
                                        <p:tgtEl>
                                          <p:spTgt spid="137"/>
                                        </p:tgtEl>
                                        <p:attrNameLst>
                                          <p:attrName>ppt_x</p:attrName>
                                          <p:attrName>ppt_y</p:attrName>
                                        </p:attrNameLst>
                                      </p:cBhvr>
                                      <p:rCtr x="23941" y="-15653"/>
                                    </p:animMotion>
                                  </p:childTnLst>
                                </p:cTn>
                              </p:par>
                              <p:par>
                                <p:cTn id="14" presetID="0" presetClass="path" presetSubtype="0" accel="50000" decel="50000" fill="hold" grpId="0" nodeType="withEffect">
                                  <p:stCondLst>
                                    <p:cond delay="0"/>
                                  </p:stCondLst>
                                  <p:childTnLst>
                                    <p:animMotion origin="layout" path="M 4.16667E-6 -4.523E-6 C 0.05225 -0.31275 0.53975 -0.24729 0.5625 -0.02346 " pathEditMode="relative" rAng="0" ptsTypes="ss">
                                      <p:cBhvr>
                                        <p:cTn id="15" dur="2000" fill="hold"/>
                                        <p:tgtEl>
                                          <p:spTgt spid="138"/>
                                        </p:tgtEl>
                                        <p:attrNameLst>
                                          <p:attrName>ppt_x</p:attrName>
                                          <p:attrName>ppt_y</p:attrName>
                                        </p:attrNameLst>
                                      </p:cBhvr>
                                      <p:rCtr x="28125" y="-15653"/>
                                    </p:animMotion>
                                  </p:childTnLst>
                                </p:cTn>
                              </p:par>
                              <p:par>
                                <p:cTn id="16" presetID="0" presetClass="path" presetSubtype="0" accel="50000" decel="50000" fill="hold" grpId="0" nodeType="withEffect">
                                  <p:stCondLst>
                                    <p:cond delay="0"/>
                                  </p:stCondLst>
                                  <p:childTnLst>
                                    <p:animMotion origin="layout" path="M -2.22222E-6 3.60691E-6 C -0.01771 -0.28479 -0.10989 -0.11015 -0.09166 -0.00525 " pathEditMode="relative" rAng="0" ptsTypes="ss">
                                      <p:cBhvr>
                                        <p:cTn id="17" dur="2000" fill="hold"/>
                                        <p:tgtEl>
                                          <p:spTgt spid="140"/>
                                        </p:tgtEl>
                                        <p:attrNameLst>
                                          <p:attrName>ppt_x</p:attrName>
                                          <p:attrName>ppt_y</p:attrName>
                                        </p:attrNameLst>
                                      </p:cBhvr>
                                      <p:rCtr x="-5503" y="-14255"/>
                                    </p:animMotion>
                                  </p:childTnLst>
                                </p:cTn>
                              </p:par>
                            </p:childTnLst>
                          </p:cTn>
                        </p:par>
                        <p:par>
                          <p:cTn id="18" fill="hold">
                            <p:stCondLst>
                              <p:cond delay="5000"/>
                            </p:stCondLst>
                            <p:childTnLst>
                              <p:par>
                                <p:cTn id="19" presetID="0" presetClass="path" presetSubtype="0" accel="50000" decel="50000" fill="hold" grpId="0" nodeType="afterEffect">
                                  <p:stCondLst>
                                    <p:cond delay="0"/>
                                  </p:stCondLst>
                                  <p:childTnLst>
                                    <p:animMotion origin="layout" path="M 0.43385 -0.09627 L 0.13003 -0.09935 L 0.05972 -0.06109 L -0.00139 -0.03764 L -0.00104 0.04968 L -0.0415 0.16075 L -0.03941 0.24529 L -0.18594 0.36748 L -0.18542 0.4369 L -0.13681 0.48627 L -0.1349 0.59303 L -0.13559 0.61678 L -0.18351 0.61925 L -0.18212 0.67325 " pathEditMode="relative" rAng="0" ptsTypes="AAAAAAAAAAAAAA">
                                      <p:cBhvr>
                                        <p:cTn id="20" dur="3000" spd="-100000" fill="hold"/>
                                        <p:tgtEl>
                                          <p:spTgt spid="165"/>
                                        </p:tgtEl>
                                        <p:attrNameLst>
                                          <p:attrName>ppt_x</p:attrName>
                                          <p:attrName>ppt_y</p:attrName>
                                        </p:attrNameLst>
                                      </p:cBhvr>
                                      <p:rCtr x="-30990" y="38322"/>
                                    </p:animMotion>
                                  </p:childTnLst>
                                </p:cTn>
                              </p:par>
                            </p:childTnLst>
                          </p:cTn>
                        </p:par>
                        <p:par>
                          <p:cTn id="21" fill="hold">
                            <p:stCondLst>
                              <p:cond delay="8000"/>
                            </p:stCondLst>
                            <p:childTnLst>
                              <p:par>
                                <p:cTn id="22" presetID="0" presetClass="path" presetSubtype="0" accel="50000" decel="50000" fill="hold" grpId="0" nodeType="afterEffect">
                                  <p:stCondLst>
                                    <p:cond delay="0"/>
                                  </p:stCondLst>
                                  <p:childTnLst>
                                    <p:animMotion origin="layout" path="M 0.31493 -0.10337 L 0.01007 -0.10553 L -0.06094 -0.06634 L -0.00052 -0.0469 L -0.00312 0.04072 L 0.03698 0.15365 L 0.0375 0.23511 L -0.01823 0.35976 L -0.01823 0.42672 L 0.02292 0.4693 L 0.02326 0.58778 L 0.02205 0.61246 L -0.01736 0.61061 L -0.01805 0.68898 " pathEditMode="relative" rAng="0" ptsTypes="AAAAAAAAAAAAAA">
                                      <p:cBhvr>
                                        <p:cTn id="23" dur="3000" fill="hold"/>
                                        <p:tgtEl>
                                          <p:spTgt spid="151"/>
                                        </p:tgtEl>
                                        <p:attrNameLst>
                                          <p:attrName>ppt_x</p:attrName>
                                          <p:attrName>ppt_y</p:attrName>
                                        </p:attrNameLst>
                                      </p:cBhvr>
                                      <p:rCtr x="-18802" y="39525"/>
                                    </p:animMotion>
                                  </p:childTnLst>
                                </p:cTn>
                              </p:par>
                            </p:childTnLst>
                          </p:cTn>
                        </p:par>
                        <p:par>
                          <p:cTn id="24" fill="hold">
                            <p:stCondLst>
                              <p:cond delay="11000"/>
                            </p:stCondLst>
                            <p:childTnLst>
                              <p:par>
                                <p:cTn id="25" presetID="0" presetClass="path" presetSubtype="0" accel="50000" decel="50000" fill="hold" grpId="0" nodeType="afterEffect">
                                  <p:stCondLst>
                                    <p:cond delay="0"/>
                                  </p:stCondLst>
                                  <p:childTnLst>
                                    <p:animMotion origin="layout" path="M 2.77778E-7 1.60494E-6 C -0.04236 -0.25309 -0.20052 -0.11667 -0.19635 -0.00525 " pathEditMode="relative" rAng="0" ptsTypes="ss">
                                      <p:cBhvr>
                                        <p:cTn id="26" dur="2000" fill="hold"/>
                                        <p:tgtEl>
                                          <p:spTgt spid="143"/>
                                        </p:tgtEl>
                                        <p:attrNameLst>
                                          <p:attrName>ppt_x</p:attrName>
                                          <p:attrName>ppt_y</p:attrName>
                                        </p:attrNameLst>
                                      </p:cBhvr>
                                      <p:rCtr x="-10035" y="-12654"/>
                                    </p:animMotion>
                                  </p:childTnLst>
                                </p:cTn>
                              </p:par>
                              <p:par>
                                <p:cTn id="27" presetID="0" presetClass="path" presetSubtype="0" accel="50000" decel="50000" fill="hold" grpId="0" nodeType="withEffect">
                                  <p:stCondLst>
                                    <p:cond delay="0"/>
                                  </p:stCondLst>
                                  <p:childTnLst>
                                    <p:animMotion origin="layout" path="M -3.33333E-6 -1.11111E-6 C -0.02916 -0.22222 -0.28958 -0.23457 -0.28402 0.0037 " pathEditMode="relative" rAng="0" ptsTypes="ss">
                                      <p:cBhvr>
                                        <p:cTn id="28" dur="2000" fill="hold"/>
                                        <p:tgtEl>
                                          <p:spTgt spid="144"/>
                                        </p:tgtEl>
                                        <p:attrNameLst>
                                          <p:attrName>ppt_x</p:attrName>
                                          <p:attrName>ppt_y</p:attrName>
                                        </p:attrNameLst>
                                      </p:cBhvr>
                                      <p:rCtr x="-14479" y="-11543"/>
                                    </p:animMotion>
                                  </p:childTnLst>
                                </p:cTn>
                              </p:par>
                              <p:par>
                                <p:cTn id="29" presetID="0" presetClass="path" presetSubtype="0" accel="50000" decel="50000" fill="hold" grpId="0" nodeType="withEffect">
                                  <p:stCondLst>
                                    <p:cond delay="0"/>
                                  </p:stCondLst>
                                  <p:childTnLst>
                                    <p:animMotion origin="layout" path="M -2.77778E-7 -2.40506E-6 C -0.02118 -0.21858 -0.38003 -0.23989 -0.37448 -0.00154 " pathEditMode="relative" rAng="0" ptsTypes="ss">
                                      <p:cBhvr>
                                        <p:cTn id="30" dur="2000" fill="hold"/>
                                        <p:tgtEl>
                                          <p:spTgt spid="146"/>
                                        </p:tgtEl>
                                        <p:attrNameLst>
                                          <p:attrName>ppt_x</p:attrName>
                                          <p:attrName>ppt_y</p:attrName>
                                        </p:attrNameLst>
                                      </p:cBhvr>
                                      <p:rCtr x="-19010" y="-12010"/>
                                    </p:animMotion>
                                  </p:childTnLst>
                                </p:cTn>
                              </p:par>
                              <p:par>
                                <p:cTn id="31" presetID="0" presetClass="path" presetSubtype="0" accel="50000" decel="50000" fill="hold" grpId="0" nodeType="withEffect">
                                  <p:stCondLst>
                                    <p:cond delay="0"/>
                                  </p:stCondLst>
                                  <p:childTnLst>
                                    <p:animMotion origin="layout" path="M -8.33333E-7 2.46914E-7 C -0.02118 -0.21852 0.19028 -0.20247 0.19462 -0.00833 " pathEditMode="relative" rAng="0" ptsTypes="ss">
                                      <p:cBhvr>
                                        <p:cTn id="32" dur="2000" fill="hold"/>
                                        <p:tgtEl>
                                          <p:spTgt spid="147"/>
                                        </p:tgtEl>
                                        <p:attrNameLst>
                                          <p:attrName>ppt_x</p:attrName>
                                          <p:attrName>ppt_y</p:attrName>
                                        </p:attrNameLst>
                                      </p:cBhvr>
                                      <p:rCtr x="8663" y="-10926"/>
                                    </p:animMotion>
                                  </p:childTnLst>
                                </p:cTn>
                              </p:par>
                              <p:par>
                                <p:cTn id="33" presetID="0" presetClass="path" presetSubtype="0" accel="50000" decel="50000" fill="hold" grpId="0" nodeType="withEffect">
                                  <p:stCondLst>
                                    <p:cond delay="0"/>
                                  </p:stCondLst>
                                  <p:childTnLst>
                                    <p:animMotion origin="layout" path="M 0 -4.32099E-6 C -0.02118 -0.21851 0.27344 -0.20987 0.27778 -0.01574 " pathEditMode="relative" rAng="0" ptsTypes="ss">
                                      <p:cBhvr>
                                        <p:cTn id="34" dur="2000" fill="hold"/>
                                        <p:tgtEl>
                                          <p:spTgt spid="150"/>
                                        </p:tgtEl>
                                        <p:attrNameLst>
                                          <p:attrName>ppt_x</p:attrName>
                                          <p:attrName>ppt_y</p:attrName>
                                        </p:attrNameLst>
                                      </p:cBhvr>
                                      <p:rCtr x="12830" y="-10926"/>
                                    </p:animMotion>
                                  </p:childTnLst>
                                </p:cTn>
                              </p:par>
                            </p:childTnLst>
                          </p:cTn>
                        </p:par>
                        <p:par>
                          <p:cTn id="35" fill="hold">
                            <p:stCondLst>
                              <p:cond delay="13000"/>
                            </p:stCondLst>
                            <p:childTnLst>
                              <p:par>
                                <p:cTn id="36" presetID="0" presetClass="path" presetSubtype="0" accel="50000" decel="50000" fill="hold" grpId="0" nodeType="afterEffect">
                                  <p:stCondLst>
                                    <p:cond delay="0"/>
                                  </p:stCondLst>
                                  <p:childTnLst>
                                    <p:animMotion origin="layout" path="M 0.31667 -0.10059 L 0.01112 -0.10336 L -0.06024 -0.06541 L 0.00122 -0.04381 L -0.00312 0.04073 L 0.03698 0.15366 L 0.0375 0.23511 L -0.01822 0.36007 L -0.01822 0.42672 L 0.02292 0.4693 L 0.02327 0.58778 L 0.02205 0.61247 L -0.01736 0.61092 L -0.01805 0.68898 " pathEditMode="relative" rAng="0" ptsTypes="AAAAAAAAAAAAAA">
                                      <p:cBhvr>
                                        <p:cTn id="37" dur="3000" spd="-100000" fill="hold"/>
                                        <p:tgtEl>
                                          <p:spTgt spid="166"/>
                                        </p:tgtEl>
                                        <p:attrNameLst>
                                          <p:attrName>ppt_x</p:attrName>
                                          <p:attrName>ppt_y</p:attrName>
                                        </p:attrNameLst>
                                      </p:cBhvr>
                                      <p:rCtr x="-18854" y="39340"/>
                                    </p:animMotion>
                                  </p:childTnLst>
                                </p:cTn>
                              </p:par>
                            </p:childTnLst>
                          </p:cTn>
                        </p:par>
                        <p:par>
                          <p:cTn id="38" fill="hold">
                            <p:stCondLst>
                              <p:cond delay="16000"/>
                            </p:stCondLst>
                            <p:childTnLst>
                              <p:par>
                                <p:cTn id="39" presetID="0" presetClass="path" presetSubtype="0" accel="50000" decel="50000" fill="hold" grpId="0" nodeType="afterEffect">
                                  <p:stCondLst>
                                    <p:cond delay="0"/>
                                  </p:stCondLst>
                                  <p:childTnLst>
                                    <p:animMotion origin="layout" path="M 0.31719 -0.09874 L 0.01007 -0.1009 L -0.0592 -0.06171 L 0.00191 -0.04227 L -0.00086 0.04381 L 0.1908 0.17865 L 0.21129 0.24529 L 0.17917 0.3684 L 0.18091 0.43073 L 0.22935 0.47639 L 0.22813 0.59148 L 0.22813 0.61709 L 0.26511 0.61771 L 0.26511 0.68713 " pathEditMode="relative" rAng="0" ptsTypes="AAAAAAAAAAAAAA">
                                      <p:cBhvr>
                                        <p:cTn id="40" dur="3000" fill="hold"/>
                                        <p:tgtEl>
                                          <p:spTgt spid="141"/>
                                        </p:tgtEl>
                                        <p:attrNameLst>
                                          <p:attrName>ppt_x</p:attrName>
                                          <p:attrName>ppt_y</p:attrName>
                                        </p:attrNameLst>
                                      </p:cBhvr>
                                      <p:rCtr x="-18819" y="39185"/>
                                    </p:animMotion>
                                  </p:childTnLst>
                                </p:cTn>
                              </p:par>
                            </p:childTnLst>
                          </p:cTn>
                        </p:par>
                        <p:par>
                          <p:cTn id="41" fill="hold">
                            <p:stCondLst>
                              <p:cond delay="19000"/>
                            </p:stCondLst>
                            <p:childTnLst>
                              <p:par>
                                <p:cTn id="42" presetID="0" presetClass="path" presetSubtype="0" accel="50000" decel="50000" fill="hold" grpId="0" nodeType="afterEffect">
                                  <p:stCondLst>
                                    <p:cond delay="0"/>
                                  </p:stCondLst>
                                  <p:childTnLst>
                                    <p:animMotion origin="layout" path="M 0.00243 0.00247 C 0.00313 -0.1627 -0.07847 -0.1766 -0.08403 0.00247 " pathEditMode="relative" rAng="0" ptsTypes="ss">
                                      <p:cBhvr>
                                        <p:cTn id="43" dur="2000" fill="hold"/>
                                        <p:tgtEl>
                                          <p:spTgt spid="156"/>
                                        </p:tgtEl>
                                        <p:attrNameLst>
                                          <p:attrName>ppt_x</p:attrName>
                                          <p:attrName>ppt_y</p:attrName>
                                        </p:attrNameLst>
                                      </p:cBhvr>
                                      <p:rCtr x="-4288" y="-8953"/>
                                    </p:animMotion>
                                  </p:childTnLst>
                                </p:cTn>
                              </p:par>
                              <p:par>
                                <p:cTn id="44" presetID="0" presetClass="path" presetSubtype="0" accel="50000" decel="50000" fill="hold" grpId="0" nodeType="withEffect">
                                  <p:stCondLst>
                                    <p:cond delay="0"/>
                                  </p:stCondLst>
                                  <p:childTnLst>
                                    <p:animMotion origin="layout" path="M 0.00243 0.00247 C -0.02847 -0.18277 -0.22292 -0.25316 -0.27847 0.00216 " pathEditMode="relative" rAng="0" ptsTypes="ss">
                                      <p:cBhvr>
                                        <p:cTn id="45" dur="2000" fill="hold"/>
                                        <p:tgtEl>
                                          <p:spTgt spid="157"/>
                                        </p:tgtEl>
                                        <p:attrNameLst>
                                          <p:attrName>ppt_x</p:attrName>
                                          <p:attrName>ppt_y</p:attrName>
                                        </p:attrNameLst>
                                      </p:cBhvr>
                                      <p:rCtr x="-14045" y="-12782"/>
                                    </p:animMotion>
                                  </p:childTnLst>
                                </p:cTn>
                              </p:par>
                              <p:par>
                                <p:cTn id="46" presetID="0" presetClass="path" presetSubtype="0" accel="50000" decel="50000" fill="hold" grpId="0" nodeType="withEffect">
                                  <p:stCondLst>
                                    <p:cond delay="0"/>
                                  </p:stCondLst>
                                  <p:childTnLst>
                                    <p:animMotion origin="layout" path="M 0.00243 0.00247 C -0.02847 -0.18266 -0.38767 -0.33663 -0.47934 -0.00864 " pathEditMode="relative" rAng="0" ptsTypes="ss">
                                      <p:cBhvr>
                                        <p:cTn id="47" dur="2000" fill="hold"/>
                                        <p:tgtEl>
                                          <p:spTgt spid="158"/>
                                        </p:tgtEl>
                                        <p:attrNameLst>
                                          <p:attrName>ppt_x</p:attrName>
                                          <p:attrName>ppt_y</p:attrName>
                                        </p:attrNameLst>
                                      </p:cBhvr>
                                      <p:rCtr x="-24097" y="-16970"/>
                                    </p:animMotion>
                                  </p:childTnLst>
                                </p:cTn>
                              </p:par>
                              <p:par>
                                <p:cTn id="48" presetID="0" presetClass="path" presetSubtype="0" accel="50000" decel="50000" fill="hold" grpId="0" nodeType="withEffect">
                                  <p:stCondLst>
                                    <p:cond delay="0"/>
                                  </p:stCondLst>
                                  <p:childTnLst>
                                    <p:animMotion origin="layout" path="M 0.00243 0.00247 C -0.02848 -0.18266 -0.46094 -0.34218 -0.56771 -0.00771 " pathEditMode="relative" rAng="0" ptsTypes="ss">
                                      <p:cBhvr>
                                        <p:cTn id="49" dur="2000" fill="hold"/>
                                        <p:tgtEl>
                                          <p:spTgt spid="160"/>
                                        </p:tgtEl>
                                        <p:attrNameLst>
                                          <p:attrName>ppt_x</p:attrName>
                                          <p:attrName>ppt_y</p:attrName>
                                        </p:attrNameLst>
                                      </p:cBhvr>
                                      <p:rCtr x="-28507" y="-17248"/>
                                    </p:animMotion>
                                  </p:childTnLst>
                                </p:cTn>
                              </p:par>
                              <p:par>
                                <p:cTn id="50" presetID="0" presetClass="path" presetSubtype="0" accel="50000" decel="50000" fill="hold" grpId="0" nodeType="withEffect">
                                  <p:stCondLst>
                                    <p:cond delay="0"/>
                                  </p:stCondLst>
                                  <p:childTnLst>
                                    <p:animMotion origin="layout" path="M 0.00243 0.00247 C -0.02847 -0.18266 -0.55313 -0.34588 -0.6599 -0.01141 " pathEditMode="relative" rAng="0" ptsTypes="ss">
                                      <p:cBhvr>
                                        <p:cTn id="51" dur="2000" fill="hold"/>
                                        <p:tgtEl>
                                          <p:spTgt spid="161"/>
                                        </p:tgtEl>
                                        <p:attrNameLst>
                                          <p:attrName>ppt_x</p:attrName>
                                          <p:attrName>ppt_y</p:attrName>
                                        </p:attrNameLst>
                                      </p:cBhvr>
                                      <p:rCtr x="-33125" y="-17433"/>
                                    </p:animMotion>
                                  </p:childTnLst>
                                </p:cTn>
                              </p:par>
                            </p:childTnLst>
                          </p:cTn>
                        </p:par>
                        <p:par>
                          <p:cTn id="52" fill="hold">
                            <p:stCondLst>
                              <p:cond delay="21000"/>
                            </p:stCondLst>
                            <p:childTnLst>
                              <p:par>
                                <p:cTn id="53" presetID="0" presetClass="path" presetSubtype="0" accel="50000" decel="50000" fill="hold" grpId="0" nodeType="afterEffect">
                                  <p:stCondLst>
                                    <p:cond delay="0"/>
                                  </p:stCondLst>
                                  <p:childTnLst>
                                    <p:animMotion origin="layout" path="M 0.31667 -0.09905 L 0.0106 -0.09997 L -0.05868 -0.06202 L 0.00122 -0.04166 L -0.00086 0.04381 L 0.1908 0.17864 L 0.21129 0.24529 L 0.17917 0.36871 L 0.18091 0.43073 L 0.22882 0.47701 L 0.22813 0.5921 L 0.22813 0.61771 L 0.26511 0.61771 L 0.26511 0.68713 " pathEditMode="relative" rAng="0" ptsTypes="AAAAAAAAAAAAAA">
                                      <p:cBhvr>
                                        <p:cTn id="54" dur="3000" spd="-100000" fill="hold"/>
                                        <p:tgtEl>
                                          <p:spTgt spid="168"/>
                                        </p:tgtEl>
                                        <p:attrNameLst>
                                          <p:attrName>ppt_x</p:attrName>
                                          <p:attrName>ppt_y</p:attrName>
                                        </p:attrNameLst>
                                      </p:cBhvr>
                                      <p:rCtr x="-18767" y="392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animBg="1"/>
      <p:bldP spid="132" grpId="0" animBg="1"/>
      <p:bldP spid="135" grpId="0" animBg="1"/>
      <p:bldP spid="137" grpId="0" animBg="1"/>
      <p:bldP spid="138" grpId="0" animBg="1"/>
      <p:bldP spid="140" grpId="0" animBg="1"/>
      <p:bldP spid="141" grpId="0" animBg="1"/>
      <p:bldP spid="143" grpId="0" animBg="1"/>
      <p:bldP spid="144" grpId="0" animBg="1"/>
      <p:bldP spid="146" grpId="0" animBg="1"/>
      <p:bldP spid="147" grpId="0" animBg="1"/>
      <p:bldP spid="150" grpId="0" animBg="1"/>
      <p:bldP spid="151" grpId="0" animBg="1"/>
      <p:bldP spid="156" grpId="0" animBg="1"/>
      <p:bldP spid="157" grpId="0" animBg="1"/>
      <p:bldP spid="158" grpId="0" animBg="1"/>
      <p:bldP spid="160" grpId="0" animBg="1"/>
      <p:bldP spid="161" grpId="0" animBg="1"/>
      <p:bldP spid="165" grpId="0" animBg="1"/>
      <p:bldP spid="166" grpId="0" animBg="1"/>
      <p:bldP spid="16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Box 99"/>
          <p:cNvSpPr txBox="1"/>
          <p:nvPr/>
        </p:nvSpPr>
        <p:spPr>
          <a:xfrm>
            <a:off x="4713519" y="3874086"/>
            <a:ext cx="1838580" cy="2743199"/>
          </a:xfrm>
          <a:prstGeom prst="rect">
            <a:avLst/>
          </a:prstGeom>
          <a:solidFill>
            <a:srgbClr val="0071BC"/>
          </a:solidFill>
          <a:ln w="3175" cap="flat" cmpd="sng" algn="ctr">
            <a:noFill/>
            <a:prstDash val="solid"/>
            <a:round/>
            <a:headEnd type="none" w="med" len="med"/>
            <a:tailEnd type="none" w="med" len="med"/>
          </a:ln>
          <a:effectLst/>
        </p:spPr>
        <p:txBody>
          <a:bodyPr vert="horz" wrap="square" lIns="60941" tIns="2925203" rIns="60941" bIns="60941" numCol="1" rtlCol="0" anchor="t" anchorCtr="0" compatLnSpc="1">
            <a:prstTxWarp prst="textNoShape">
              <a:avLst/>
            </a:prstTxWarp>
          </a:bodyPr>
          <a:lstStyle>
            <a:defPPr>
              <a:defRPr lang="en-US"/>
            </a:defPPr>
            <a:lvl1pPr algn="ctr" defTabSz="914363" fontAlgn="base">
              <a:lnSpc>
                <a:spcPct val="90000"/>
              </a:lnSpc>
              <a:spcBef>
                <a:spcPct val="20000"/>
              </a:spcBef>
              <a:spcAft>
                <a:spcPct val="0"/>
              </a:spcAft>
              <a:buClr>
                <a:srgbClr val="1F497D"/>
              </a:buClr>
              <a:buSzPct val="90000"/>
              <a:defRPr sz="2400" b="1">
                <a:gradFill>
                  <a:gsLst>
                    <a:gs pos="0">
                      <a:schemeClr val="tx1"/>
                    </a:gs>
                    <a:gs pos="100000">
                      <a:schemeClr val="tx1"/>
                    </a:gs>
                  </a:gsLst>
                  <a:lin ang="5400000" scaled="0"/>
                </a:gradFill>
              </a:defRPr>
            </a:lvl1pPr>
            <a:lvl2pPr marL="609469" defTabSz="1218937">
              <a:defRPr sz="2400"/>
            </a:lvl2pPr>
            <a:lvl3pPr marL="1218937" defTabSz="1218937">
              <a:defRPr sz="2400"/>
            </a:lvl3pPr>
            <a:lvl4pPr marL="1828407" defTabSz="1218937">
              <a:defRPr sz="2400"/>
            </a:lvl4pPr>
            <a:lvl5pPr marL="2437876" defTabSz="1218937">
              <a:defRPr sz="2400"/>
            </a:lvl5pPr>
            <a:lvl6pPr marL="3047345" defTabSz="1218937">
              <a:defRPr sz="2400"/>
            </a:lvl6pPr>
            <a:lvl7pPr marL="3656813" defTabSz="1218937">
              <a:defRPr sz="2400"/>
            </a:lvl7pPr>
            <a:lvl8pPr marL="4266283" defTabSz="1218937">
              <a:defRPr sz="2400"/>
            </a:lvl8pPr>
            <a:lvl9pPr marL="4875752" defTabSz="1218937">
              <a:defRPr sz="2400"/>
            </a:lvl9pPr>
          </a:lstStyle>
          <a:p>
            <a:endParaRPr lang="en-US" dirty="0">
              <a:gradFill>
                <a:gsLst>
                  <a:gs pos="0">
                    <a:srgbClr val="FFFFFF"/>
                  </a:gs>
                  <a:gs pos="100000">
                    <a:srgbClr val="FFFFFF"/>
                  </a:gs>
                </a:gsLst>
                <a:lin ang="5400000" scaled="0"/>
              </a:gradFill>
            </a:endParaRPr>
          </a:p>
        </p:txBody>
      </p:sp>
      <p:sp>
        <p:nvSpPr>
          <p:cNvPr id="99" name="TextBox 98"/>
          <p:cNvSpPr txBox="1"/>
          <p:nvPr/>
        </p:nvSpPr>
        <p:spPr>
          <a:xfrm>
            <a:off x="253332" y="3874087"/>
            <a:ext cx="3940087" cy="2743199"/>
          </a:xfrm>
          <a:prstGeom prst="rect">
            <a:avLst/>
          </a:prstGeom>
          <a:solidFill>
            <a:srgbClr val="0071BC"/>
          </a:solidFill>
          <a:ln w="3175" cap="flat" cmpd="sng" algn="ctr">
            <a:noFill/>
            <a:prstDash val="solid"/>
            <a:round/>
            <a:headEnd type="none" w="med" len="med"/>
            <a:tailEnd type="none" w="med" len="med"/>
          </a:ln>
          <a:effectLst/>
        </p:spPr>
        <p:txBody>
          <a:bodyPr vert="horz" wrap="square" lIns="60941" tIns="2925203" rIns="60941" bIns="60941" numCol="1" rtlCol="0" anchor="t" anchorCtr="0" compatLnSpc="1">
            <a:prstTxWarp prst="textNoShape">
              <a:avLst/>
            </a:prstTxWarp>
          </a:bodyPr>
          <a:lstStyle>
            <a:defPPr>
              <a:defRPr lang="en-US"/>
            </a:defPPr>
            <a:lvl1pPr algn="ctr" defTabSz="914363" fontAlgn="base">
              <a:lnSpc>
                <a:spcPct val="90000"/>
              </a:lnSpc>
              <a:spcBef>
                <a:spcPct val="20000"/>
              </a:spcBef>
              <a:spcAft>
                <a:spcPct val="0"/>
              </a:spcAft>
              <a:buClr>
                <a:srgbClr val="1F497D"/>
              </a:buClr>
              <a:buSzPct val="90000"/>
              <a:defRPr sz="2400" b="1">
                <a:gradFill>
                  <a:gsLst>
                    <a:gs pos="0">
                      <a:schemeClr val="tx1"/>
                    </a:gs>
                    <a:gs pos="100000">
                      <a:schemeClr val="tx1"/>
                    </a:gs>
                  </a:gsLst>
                  <a:lin ang="5400000" scaled="0"/>
                </a:gradFill>
              </a:defRPr>
            </a:lvl1pPr>
            <a:lvl2pPr marL="609469" defTabSz="1218937">
              <a:defRPr sz="2400"/>
            </a:lvl2pPr>
            <a:lvl3pPr marL="1218937" defTabSz="1218937">
              <a:defRPr sz="2400"/>
            </a:lvl3pPr>
            <a:lvl4pPr marL="1828407" defTabSz="1218937">
              <a:defRPr sz="2400"/>
            </a:lvl4pPr>
            <a:lvl5pPr marL="2437876" defTabSz="1218937">
              <a:defRPr sz="2400"/>
            </a:lvl5pPr>
            <a:lvl6pPr marL="3047345" defTabSz="1218937">
              <a:defRPr sz="2400"/>
            </a:lvl6pPr>
            <a:lvl7pPr marL="3656813" defTabSz="1218937">
              <a:defRPr sz="2400"/>
            </a:lvl7pPr>
            <a:lvl8pPr marL="4266283" defTabSz="1218937">
              <a:defRPr sz="2400"/>
            </a:lvl8pPr>
            <a:lvl9pPr marL="4875752" defTabSz="1218937">
              <a:defRPr sz="2400"/>
            </a:lvl9pPr>
          </a:lstStyle>
          <a:p>
            <a:endParaRPr lang="en-US" dirty="0">
              <a:gradFill>
                <a:gsLst>
                  <a:gs pos="0">
                    <a:srgbClr val="FFFFFF"/>
                  </a:gs>
                  <a:gs pos="100000">
                    <a:srgbClr val="FFFFFF"/>
                  </a:gs>
                </a:gsLst>
                <a:lin ang="5400000" scaled="0"/>
              </a:gradFill>
            </a:endParaRPr>
          </a:p>
        </p:txBody>
      </p:sp>
      <p:sp>
        <p:nvSpPr>
          <p:cNvPr id="101" name="TextBox 100"/>
          <p:cNvSpPr txBox="1"/>
          <p:nvPr/>
        </p:nvSpPr>
        <p:spPr>
          <a:xfrm>
            <a:off x="7110148" y="3874081"/>
            <a:ext cx="2895451" cy="2743200"/>
          </a:xfrm>
          <a:prstGeom prst="rect">
            <a:avLst/>
          </a:prstGeom>
          <a:solidFill>
            <a:srgbClr val="0071BC"/>
          </a:solidFill>
          <a:ln w="3175" cap="flat" cmpd="sng" algn="ctr">
            <a:noFill/>
            <a:prstDash val="solid"/>
            <a:round/>
            <a:headEnd type="none" w="med" len="med"/>
            <a:tailEnd type="none" w="med" len="med"/>
          </a:ln>
          <a:effectLst/>
        </p:spPr>
        <p:txBody>
          <a:bodyPr vert="horz" wrap="square" lIns="60941" tIns="2925203" rIns="60941" bIns="60941" numCol="1" rtlCol="0" anchor="t" anchorCtr="0" compatLnSpc="1">
            <a:prstTxWarp prst="textNoShape">
              <a:avLst/>
            </a:prstTxWarp>
          </a:bodyPr>
          <a:lstStyle>
            <a:defPPr>
              <a:defRPr lang="en-US"/>
            </a:defPPr>
            <a:lvl1pPr algn="ctr" defTabSz="914363" fontAlgn="base">
              <a:lnSpc>
                <a:spcPct val="90000"/>
              </a:lnSpc>
              <a:spcBef>
                <a:spcPct val="20000"/>
              </a:spcBef>
              <a:spcAft>
                <a:spcPct val="0"/>
              </a:spcAft>
              <a:buClr>
                <a:srgbClr val="1F497D"/>
              </a:buClr>
              <a:buSzPct val="90000"/>
              <a:defRPr sz="2400" b="1">
                <a:gradFill>
                  <a:gsLst>
                    <a:gs pos="0">
                      <a:schemeClr val="tx1"/>
                    </a:gs>
                    <a:gs pos="100000">
                      <a:schemeClr val="tx1"/>
                    </a:gs>
                  </a:gsLst>
                  <a:lin ang="5400000" scaled="0"/>
                </a:gradFill>
              </a:defRPr>
            </a:lvl1pPr>
            <a:lvl2pPr marL="609469" defTabSz="1218937">
              <a:defRPr sz="2400"/>
            </a:lvl2pPr>
            <a:lvl3pPr marL="1218937" defTabSz="1218937">
              <a:defRPr sz="2400"/>
            </a:lvl3pPr>
            <a:lvl4pPr marL="1828407" defTabSz="1218937">
              <a:defRPr sz="2400"/>
            </a:lvl4pPr>
            <a:lvl5pPr marL="2437876" defTabSz="1218937">
              <a:defRPr sz="2400"/>
            </a:lvl5pPr>
            <a:lvl6pPr marL="3047345" defTabSz="1218937">
              <a:defRPr sz="2400"/>
            </a:lvl6pPr>
            <a:lvl7pPr marL="3656813" defTabSz="1218937">
              <a:defRPr sz="2400"/>
            </a:lvl7pPr>
            <a:lvl8pPr marL="4266283" defTabSz="1218937">
              <a:defRPr sz="2400"/>
            </a:lvl8pPr>
            <a:lvl9pPr marL="4875752" defTabSz="1218937">
              <a:defRPr sz="2400"/>
            </a:lvl9pPr>
          </a:lstStyle>
          <a:p>
            <a:endParaRPr lang="en-US" dirty="0">
              <a:gradFill>
                <a:gsLst>
                  <a:gs pos="0">
                    <a:srgbClr val="FFFFFF"/>
                  </a:gs>
                  <a:gs pos="100000">
                    <a:srgbClr val="FFFFFF"/>
                  </a:gs>
                </a:gsLst>
                <a:lin ang="5400000" scaled="0"/>
              </a:gradFill>
            </a:endParaRP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172" y="4072200"/>
            <a:ext cx="458513" cy="455309"/>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0818" y="4072200"/>
            <a:ext cx="458513" cy="455309"/>
          </a:xfrm>
          <a:prstGeom prst="rect">
            <a:avLst/>
          </a:prstGeom>
        </p:spPr>
      </p:pic>
      <p:pic>
        <p:nvPicPr>
          <p:cNvPr id="81" name="Picture 8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591" y="4072200"/>
            <a:ext cx="458513" cy="455309"/>
          </a:xfrm>
          <a:prstGeom prst="rect">
            <a:avLst/>
          </a:prstGeom>
        </p:spPr>
      </p:pic>
      <p:pic>
        <p:nvPicPr>
          <p:cNvPr id="86" name="Picture 8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4912" y="2639203"/>
            <a:ext cx="601171" cy="605684"/>
          </a:xfrm>
          <a:prstGeom prst="rect">
            <a:avLst/>
          </a:prstGeom>
        </p:spPr>
      </p:pic>
      <p:pic>
        <p:nvPicPr>
          <p:cNvPr id="87" name="Picture 8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1418" y="2639203"/>
            <a:ext cx="601171" cy="605684"/>
          </a:xfrm>
          <a:prstGeom prst="rect">
            <a:avLst/>
          </a:prstGeom>
        </p:spPr>
      </p:pic>
      <p:pic>
        <p:nvPicPr>
          <p:cNvPr id="90" name="Picture 8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913" y="4072200"/>
            <a:ext cx="458513" cy="455309"/>
          </a:xfrm>
          <a:prstGeom prst="rect">
            <a:avLst/>
          </a:prstGeom>
        </p:spPr>
      </p:pic>
      <p:pic>
        <p:nvPicPr>
          <p:cNvPr id="91" name="Picture 9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558" y="4072200"/>
            <a:ext cx="458513" cy="455309"/>
          </a:xfrm>
          <a:prstGeom prst="rect">
            <a:avLst/>
          </a:prstGeom>
        </p:spPr>
      </p:pic>
      <p:pic>
        <p:nvPicPr>
          <p:cNvPr id="96" name="Picture 9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224" y="2639203"/>
            <a:ext cx="601171" cy="605684"/>
          </a:xfrm>
          <a:prstGeom prst="rect">
            <a:avLst/>
          </a:prstGeom>
        </p:spPr>
      </p:pic>
      <p:pic>
        <p:nvPicPr>
          <p:cNvPr id="97" name="Picture 9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2671" y="2639203"/>
            <a:ext cx="601171" cy="605684"/>
          </a:xfrm>
          <a:prstGeom prst="rect">
            <a:avLst/>
          </a:prstGeom>
        </p:spPr>
      </p:pic>
      <p:pic>
        <p:nvPicPr>
          <p:cNvPr id="122" name="Picture 1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6561" y="4072200"/>
            <a:ext cx="458513" cy="455309"/>
          </a:xfrm>
          <a:prstGeom prst="rect">
            <a:avLst/>
          </a:prstGeom>
        </p:spPr>
      </p:pic>
      <p:pic>
        <p:nvPicPr>
          <p:cNvPr id="48" name="Picture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6440" y="4815311"/>
            <a:ext cx="397976" cy="817976"/>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0604" y="4815311"/>
            <a:ext cx="397976" cy="817976"/>
          </a:xfrm>
          <a:prstGeom prst="rect">
            <a:avLst/>
          </a:prstGeom>
        </p:spPr>
      </p:pic>
      <p:pic>
        <p:nvPicPr>
          <p:cNvPr id="50" name="Pictur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1915" y="4815311"/>
            <a:ext cx="397976" cy="817976"/>
          </a:xfrm>
          <a:prstGeom prst="rect">
            <a:avLst/>
          </a:prstGeom>
        </p:spPr>
      </p:pic>
      <p:pic>
        <p:nvPicPr>
          <p:cNvPr id="84" name="Picture 8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3607" y="4815311"/>
            <a:ext cx="397976" cy="817976"/>
          </a:xfrm>
          <a:prstGeom prst="rect">
            <a:avLst/>
          </a:prstGeom>
        </p:spPr>
      </p:pic>
      <p:pic>
        <p:nvPicPr>
          <p:cNvPr id="85" name="Picture 8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5072" y="4815311"/>
            <a:ext cx="397976" cy="817976"/>
          </a:xfrm>
          <a:prstGeom prst="rect">
            <a:avLst/>
          </a:prstGeom>
        </p:spPr>
      </p:pic>
      <p:pic>
        <p:nvPicPr>
          <p:cNvPr id="93" name="Picture 9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181" y="4815311"/>
            <a:ext cx="397976" cy="817976"/>
          </a:xfrm>
          <a:prstGeom prst="rect">
            <a:avLst/>
          </a:prstGeom>
        </p:spPr>
      </p:pic>
      <p:pic>
        <p:nvPicPr>
          <p:cNvPr id="94" name="Picture 9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6192" y="4815311"/>
            <a:ext cx="397976" cy="817976"/>
          </a:xfrm>
          <a:prstGeom prst="rect">
            <a:avLst/>
          </a:prstGeom>
        </p:spPr>
      </p:pic>
      <p:pic>
        <p:nvPicPr>
          <p:cNvPr id="95" name="Picture 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7657" y="4815311"/>
            <a:ext cx="397976" cy="817976"/>
          </a:xfrm>
          <a:prstGeom prst="rect">
            <a:avLst/>
          </a:prstGeom>
        </p:spPr>
      </p:pic>
      <p:pic>
        <p:nvPicPr>
          <p:cNvPr id="113" name="Picture 1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3392" y="4815311"/>
            <a:ext cx="397976" cy="817976"/>
          </a:xfrm>
          <a:prstGeom prst="rect">
            <a:avLst/>
          </a:prstGeom>
        </p:spPr>
      </p:pic>
      <p:sp>
        <p:nvSpPr>
          <p:cNvPr id="2" name="Title 1"/>
          <p:cNvSpPr>
            <a:spLocks noGrp="1"/>
          </p:cNvSpPr>
          <p:nvPr>
            <p:ph type="title"/>
          </p:nvPr>
        </p:nvSpPr>
        <p:spPr>
          <a:xfrm>
            <a:off x="515937" y="228605"/>
            <a:ext cx="5509272" cy="1828193"/>
          </a:xfrm>
        </p:spPr>
        <p:txBody>
          <a:bodyPr/>
          <a:lstStyle/>
          <a:p>
            <a:r>
              <a:rPr lang="en-US" dirty="0" smtClean="0"/>
              <a:t>DESIGN TO </a:t>
            </a:r>
            <a:br>
              <a:rPr lang="en-US" dirty="0" smtClean="0"/>
            </a:br>
            <a:r>
              <a:rPr lang="en-US" dirty="0" smtClean="0"/>
              <a:t>WITHSTAND </a:t>
            </a:r>
            <a:br>
              <a:rPr lang="en-US" dirty="0" smtClean="0"/>
            </a:br>
            <a:r>
              <a:rPr lang="en-US" dirty="0" smtClean="0"/>
              <a:t>FAILURE</a:t>
            </a:r>
            <a:endParaRPr lang="en-US"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3416" y="236889"/>
            <a:ext cx="1826860" cy="899611"/>
          </a:xfrm>
          <a:prstGeom prst="rect">
            <a:avLst/>
          </a:prstGeom>
        </p:spPr>
      </p:pic>
      <p:sp>
        <p:nvSpPr>
          <p:cNvPr id="31" name="Rectangle 30"/>
          <p:cNvSpPr/>
          <p:nvPr/>
        </p:nvSpPr>
        <p:spPr>
          <a:xfrm>
            <a:off x="6195986" y="1392164"/>
            <a:ext cx="2677849" cy="344709"/>
          </a:xfrm>
          <a:prstGeom prst="rect">
            <a:avLst/>
          </a:prstGeom>
        </p:spPr>
        <p:txBody>
          <a:bodyPr wrap="square" lIns="121883" tIns="60941" rIns="121883" bIns="60941">
            <a:spAutoFit/>
          </a:bodyPr>
          <a:lstStyle/>
          <a:p>
            <a:pPr marL="0" lvl="1" defTabSz="914211" fontAlgn="base">
              <a:lnSpc>
                <a:spcPct val="90000"/>
              </a:lnSpc>
              <a:spcBef>
                <a:spcPct val="0"/>
              </a:spcBef>
              <a:spcAft>
                <a:spcPct val="0"/>
              </a:spcAft>
              <a:buClr>
                <a:srgbClr val="FFC000"/>
              </a:buClr>
              <a:buSzPct val="90000"/>
            </a:pPr>
            <a:r>
              <a:rPr lang="en-US" sz="1600" dirty="0">
                <a:solidFill>
                  <a:srgbClr val="FFFFFF"/>
                </a:solidFill>
                <a:latin typeface="Segoe" pitchFamily="34" charset="0"/>
              </a:rPr>
              <a:t>Edge Routers</a:t>
            </a:r>
          </a:p>
        </p:txBody>
      </p:sp>
      <p:sp>
        <p:nvSpPr>
          <p:cNvPr id="32" name="Rectangle 31"/>
          <p:cNvSpPr/>
          <p:nvPr/>
        </p:nvSpPr>
        <p:spPr>
          <a:xfrm>
            <a:off x="8735326" y="2769688"/>
            <a:ext cx="2677849" cy="344709"/>
          </a:xfrm>
          <a:prstGeom prst="rect">
            <a:avLst/>
          </a:prstGeom>
        </p:spPr>
        <p:txBody>
          <a:bodyPr wrap="square" lIns="121883" tIns="60941" rIns="121883" bIns="60941">
            <a:spAutoFit/>
          </a:bodyPr>
          <a:lstStyle/>
          <a:p>
            <a:pPr marL="0" lvl="1" defTabSz="914211" fontAlgn="base">
              <a:lnSpc>
                <a:spcPct val="90000"/>
              </a:lnSpc>
              <a:spcBef>
                <a:spcPct val="0"/>
              </a:spcBef>
              <a:spcAft>
                <a:spcPct val="0"/>
              </a:spcAft>
              <a:buClr>
                <a:srgbClr val="FFC000"/>
              </a:buClr>
              <a:buSzPct val="90000"/>
            </a:pPr>
            <a:r>
              <a:rPr lang="en-US" sz="1600" dirty="0">
                <a:solidFill>
                  <a:srgbClr val="FFFFFF"/>
                </a:solidFill>
                <a:latin typeface="Segoe" pitchFamily="34" charset="0"/>
              </a:rPr>
              <a:t>Aggregation Routers</a:t>
            </a:r>
          </a:p>
        </p:txBody>
      </p:sp>
      <p:sp>
        <p:nvSpPr>
          <p:cNvPr id="76" name="Rectangle 75"/>
          <p:cNvSpPr/>
          <p:nvPr/>
        </p:nvSpPr>
        <p:spPr>
          <a:xfrm>
            <a:off x="10055782" y="4066592"/>
            <a:ext cx="2677849" cy="344709"/>
          </a:xfrm>
          <a:prstGeom prst="rect">
            <a:avLst/>
          </a:prstGeom>
        </p:spPr>
        <p:txBody>
          <a:bodyPr wrap="square" lIns="121883" tIns="60941" rIns="121883" bIns="60941">
            <a:spAutoFit/>
          </a:bodyPr>
          <a:lstStyle/>
          <a:p>
            <a:pPr marL="0" lvl="1" defTabSz="914211" fontAlgn="base">
              <a:lnSpc>
                <a:spcPct val="90000"/>
              </a:lnSpc>
              <a:spcBef>
                <a:spcPct val="0"/>
              </a:spcBef>
              <a:spcAft>
                <a:spcPct val="0"/>
              </a:spcAft>
              <a:buClr>
                <a:srgbClr val="FFC000"/>
              </a:buClr>
              <a:buSzPct val="90000"/>
            </a:pPr>
            <a:r>
              <a:rPr lang="en-US" sz="1600" dirty="0">
                <a:solidFill>
                  <a:srgbClr val="FFFFFF"/>
                </a:solidFill>
                <a:latin typeface="Segoe" pitchFamily="34" charset="0"/>
              </a:rPr>
              <a:t>Aggregation Switches</a:t>
            </a:r>
          </a:p>
        </p:txBody>
      </p:sp>
      <p:sp>
        <p:nvSpPr>
          <p:cNvPr id="77" name="Rectangle 76"/>
          <p:cNvSpPr/>
          <p:nvPr/>
        </p:nvSpPr>
        <p:spPr>
          <a:xfrm>
            <a:off x="10055782" y="5051944"/>
            <a:ext cx="2677849" cy="344709"/>
          </a:xfrm>
          <a:prstGeom prst="rect">
            <a:avLst/>
          </a:prstGeom>
        </p:spPr>
        <p:txBody>
          <a:bodyPr wrap="square" lIns="121883" tIns="60941" rIns="121883" bIns="60941">
            <a:spAutoFit/>
          </a:bodyPr>
          <a:lstStyle/>
          <a:p>
            <a:pPr marL="0" lvl="1" defTabSz="914211" fontAlgn="base">
              <a:lnSpc>
                <a:spcPct val="90000"/>
              </a:lnSpc>
              <a:spcBef>
                <a:spcPct val="0"/>
              </a:spcBef>
              <a:spcAft>
                <a:spcPct val="0"/>
              </a:spcAft>
              <a:buClr>
                <a:srgbClr val="FFC000"/>
              </a:buClr>
              <a:buSzPct val="90000"/>
            </a:pPr>
            <a:r>
              <a:rPr lang="en-US" sz="1600" dirty="0">
                <a:solidFill>
                  <a:srgbClr val="FFFFFF"/>
                </a:solidFill>
              </a:rPr>
              <a:t>Hosts/VMs</a:t>
            </a:r>
            <a:endParaRPr lang="en-US" sz="1600" dirty="0">
              <a:solidFill>
                <a:srgbClr val="FFFFFF"/>
              </a:solidFill>
              <a:latin typeface="Segoe" pitchFamily="34" charset="0"/>
            </a:endParaRPr>
          </a:p>
        </p:txBody>
      </p:sp>
      <p:sp>
        <p:nvSpPr>
          <p:cNvPr id="78" name="Rectangle 77"/>
          <p:cNvSpPr/>
          <p:nvPr/>
        </p:nvSpPr>
        <p:spPr>
          <a:xfrm>
            <a:off x="10055782" y="6044640"/>
            <a:ext cx="2677849" cy="344709"/>
          </a:xfrm>
          <a:prstGeom prst="rect">
            <a:avLst/>
          </a:prstGeom>
        </p:spPr>
        <p:txBody>
          <a:bodyPr wrap="square" lIns="121883" tIns="60941" rIns="121883" bIns="60941">
            <a:spAutoFit/>
          </a:bodyPr>
          <a:lstStyle/>
          <a:p>
            <a:pPr marL="0" lvl="1" defTabSz="914211" fontAlgn="base">
              <a:lnSpc>
                <a:spcPct val="90000"/>
              </a:lnSpc>
              <a:spcBef>
                <a:spcPct val="0"/>
              </a:spcBef>
              <a:spcAft>
                <a:spcPct val="0"/>
              </a:spcAft>
              <a:buClr>
                <a:srgbClr val="FFC000"/>
              </a:buClr>
              <a:buSzPct val="90000"/>
            </a:pPr>
            <a:r>
              <a:rPr lang="en-US" sz="1600" dirty="0">
                <a:solidFill>
                  <a:srgbClr val="FFFFFF"/>
                </a:solidFill>
                <a:latin typeface="Segoe" pitchFamily="34" charset="0"/>
              </a:rPr>
              <a:t>Storage</a:t>
            </a:r>
          </a:p>
        </p:txBody>
      </p:sp>
      <p:cxnSp>
        <p:nvCxnSpPr>
          <p:cNvPr id="125" name="Straight Connector 124"/>
          <p:cNvCxnSpPr>
            <a:stCxn id="24" idx="2"/>
            <a:endCxn id="97" idx="0"/>
          </p:cNvCxnSpPr>
          <p:nvPr/>
        </p:nvCxnSpPr>
        <p:spPr>
          <a:xfrm flipH="1">
            <a:off x="3923260" y="1867361"/>
            <a:ext cx="484472" cy="771840"/>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24" idx="2"/>
            <a:endCxn id="86" idx="0"/>
          </p:cNvCxnSpPr>
          <p:nvPr/>
        </p:nvCxnSpPr>
        <p:spPr>
          <a:xfrm>
            <a:off x="4407730" y="1867361"/>
            <a:ext cx="1907768" cy="771840"/>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a:stCxn id="24" idx="2"/>
          </p:cNvCxnSpPr>
          <p:nvPr/>
        </p:nvCxnSpPr>
        <p:spPr>
          <a:xfrm>
            <a:off x="4407729" y="1867364"/>
            <a:ext cx="3708485" cy="964317"/>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a:stCxn id="25" idx="2"/>
          </p:cNvCxnSpPr>
          <p:nvPr/>
        </p:nvCxnSpPr>
        <p:spPr>
          <a:xfrm flipH="1">
            <a:off x="1988314" y="1867361"/>
            <a:ext cx="3842495" cy="94578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a:stCxn id="25" idx="2"/>
            <a:endCxn id="97" idx="0"/>
          </p:cNvCxnSpPr>
          <p:nvPr/>
        </p:nvCxnSpPr>
        <p:spPr>
          <a:xfrm flipH="1">
            <a:off x="3923258" y="1867361"/>
            <a:ext cx="1907551" cy="771840"/>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25" idx="2"/>
            <a:endCxn id="86" idx="0"/>
          </p:cNvCxnSpPr>
          <p:nvPr/>
        </p:nvCxnSpPr>
        <p:spPr>
          <a:xfrm>
            <a:off x="5830808" y="1867361"/>
            <a:ext cx="484690" cy="771840"/>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a:stCxn id="25" idx="2"/>
          </p:cNvCxnSpPr>
          <p:nvPr/>
        </p:nvCxnSpPr>
        <p:spPr>
          <a:xfrm>
            <a:off x="5830808" y="1867361"/>
            <a:ext cx="2399908" cy="94578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a:stCxn id="96" idx="2"/>
            <a:endCxn id="90" idx="0"/>
          </p:cNvCxnSpPr>
          <p:nvPr/>
        </p:nvCxnSpPr>
        <p:spPr>
          <a:xfrm flipH="1">
            <a:off x="1135170" y="3244885"/>
            <a:ext cx="685640"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a:stCxn id="96" idx="2"/>
            <a:endCxn id="91" idx="0"/>
          </p:cNvCxnSpPr>
          <p:nvPr/>
        </p:nvCxnSpPr>
        <p:spPr>
          <a:xfrm>
            <a:off x="1820814" y="3244885"/>
            <a:ext cx="335005"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a:stCxn id="96" idx="2"/>
            <a:endCxn id="81" idx="0"/>
          </p:cNvCxnSpPr>
          <p:nvPr/>
        </p:nvCxnSpPr>
        <p:spPr>
          <a:xfrm>
            <a:off x="1820810" y="3244885"/>
            <a:ext cx="3822038"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97" idx="2"/>
            <a:endCxn id="90" idx="0"/>
          </p:cNvCxnSpPr>
          <p:nvPr/>
        </p:nvCxnSpPr>
        <p:spPr>
          <a:xfrm flipH="1">
            <a:off x="1135171" y="3244885"/>
            <a:ext cx="2788087"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97" idx="2"/>
          </p:cNvCxnSpPr>
          <p:nvPr/>
        </p:nvCxnSpPr>
        <p:spPr>
          <a:xfrm flipH="1">
            <a:off x="2155815" y="3244890"/>
            <a:ext cx="1767442" cy="821705"/>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97" idx="2"/>
            <a:endCxn id="81" idx="0"/>
          </p:cNvCxnSpPr>
          <p:nvPr/>
        </p:nvCxnSpPr>
        <p:spPr>
          <a:xfrm>
            <a:off x="3923261" y="3244885"/>
            <a:ext cx="1719591"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24" idx="2"/>
          </p:cNvCxnSpPr>
          <p:nvPr/>
        </p:nvCxnSpPr>
        <p:spPr>
          <a:xfrm flipH="1">
            <a:off x="1983107" y="1867364"/>
            <a:ext cx="2424622" cy="964317"/>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sp>
        <p:nvSpPr>
          <p:cNvPr id="23" name="Oval 22"/>
          <p:cNvSpPr>
            <a:spLocks noChangeAspect="1"/>
          </p:cNvSpPr>
          <p:nvPr/>
        </p:nvSpPr>
        <p:spPr bwMode="auto">
          <a:xfrm>
            <a:off x="4351965" y="1473022"/>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cxnSp>
        <p:nvCxnSpPr>
          <p:cNvPr id="105" name="Straight Connector 104"/>
          <p:cNvCxnSpPr>
            <a:stCxn id="90" idx="2"/>
            <a:endCxn id="93" idx="0"/>
          </p:cNvCxnSpPr>
          <p:nvPr/>
        </p:nvCxnSpPr>
        <p:spPr>
          <a:xfrm flipH="1">
            <a:off x="641173" y="4527507"/>
            <a:ext cx="494001"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91" idx="2"/>
            <a:endCxn id="93" idx="0"/>
          </p:cNvCxnSpPr>
          <p:nvPr/>
        </p:nvCxnSpPr>
        <p:spPr>
          <a:xfrm flipH="1">
            <a:off x="641169" y="4527507"/>
            <a:ext cx="1514645"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90" idx="2"/>
            <a:endCxn id="94" idx="0"/>
          </p:cNvCxnSpPr>
          <p:nvPr/>
        </p:nvCxnSpPr>
        <p:spPr>
          <a:xfrm>
            <a:off x="1135170" y="4527507"/>
            <a:ext cx="580010"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stCxn id="90" idx="2"/>
            <a:endCxn id="95" idx="0"/>
          </p:cNvCxnSpPr>
          <p:nvPr/>
        </p:nvCxnSpPr>
        <p:spPr>
          <a:xfrm>
            <a:off x="1135174" y="4527507"/>
            <a:ext cx="1611475"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91" idx="2"/>
            <a:endCxn id="94" idx="0"/>
          </p:cNvCxnSpPr>
          <p:nvPr/>
        </p:nvCxnSpPr>
        <p:spPr>
          <a:xfrm flipH="1">
            <a:off x="1715181" y="4527507"/>
            <a:ext cx="440635"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endCxn id="95" idx="0"/>
          </p:cNvCxnSpPr>
          <p:nvPr/>
        </p:nvCxnSpPr>
        <p:spPr>
          <a:xfrm>
            <a:off x="2155814" y="4527507"/>
            <a:ext cx="590830"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55" name="Elbow Connector 54"/>
          <p:cNvCxnSpPr>
            <a:stCxn id="93" idx="2"/>
            <a:endCxn id="92" idx="0"/>
          </p:cNvCxnSpPr>
          <p:nvPr/>
        </p:nvCxnSpPr>
        <p:spPr>
          <a:xfrm rot="16200000" flipH="1">
            <a:off x="729861" y="5544600"/>
            <a:ext cx="316620" cy="494001"/>
          </a:xfrm>
          <a:prstGeom prst="bentConnector3">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1" name="Elbow Connector 110"/>
          <p:cNvCxnSpPr>
            <a:stCxn id="94" idx="2"/>
            <a:endCxn id="92" idx="0"/>
          </p:cNvCxnSpPr>
          <p:nvPr/>
        </p:nvCxnSpPr>
        <p:spPr>
          <a:xfrm rot="5400000">
            <a:off x="1266868" y="5501592"/>
            <a:ext cx="316620" cy="580010"/>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2" name="Elbow Connector 111"/>
          <p:cNvCxnSpPr>
            <a:stCxn id="95" idx="2"/>
            <a:endCxn id="98" idx="0"/>
          </p:cNvCxnSpPr>
          <p:nvPr/>
        </p:nvCxnSpPr>
        <p:spPr>
          <a:xfrm rot="5400000">
            <a:off x="2302502" y="5505763"/>
            <a:ext cx="316620" cy="571668"/>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4" name="Elbow Connector 113"/>
          <p:cNvCxnSpPr>
            <a:stCxn id="94" idx="2"/>
            <a:endCxn id="98" idx="0"/>
          </p:cNvCxnSpPr>
          <p:nvPr/>
        </p:nvCxnSpPr>
        <p:spPr>
          <a:xfrm rot="16200000" flipH="1">
            <a:off x="1786770" y="5561699"/>
            <a:ext cx="316620" cy="459796"/>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stCxn id="86" idx="2"/>
            <a:endCxn id="81" idx="0"/>
          </p:cNvCxnSpPr>
          <p:nvPr/>
        </p:nvCxnSpPr>
        <p:spPr>
          <a:xfrm flipH="1">
            <a:off x="5642848" y="3244885"/>
            <a:ext cx="672650"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86" idx="2"/>
            <a:endCxn id="33" idx="0"/>
          </p:cNvCxnSpPr>
          <p:nvPr/>
        </p:nvCxnSpPr>
        <p:spPr>
          <a:xfrm>
            <a:off x="6315502" y="3244885"/>
            <a:ext cx="1723931"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86" idx="2"/>
            <a:endCxn id="34" idx="0"/>
          </p:cNvCxnSpPr>
          <p:nvPr/>
        </p:nvCxnSpPr>
        <p:spPr>
          <a:xfrm>
            <a:off x="6315497" y="3244885"/>
            <a:ext cx="2744576"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a:stCxn id="87" idx="2"/>
          </p:cNvCxnSpPr>
          <p:nvPr/>
        </p:nvCxnSpPr>
        <p:spPr>
          <a:xfrm flipH="1">
            <a:off x="5582390" y="3244890"/>
            <a:ext cx="2839614" cy="821705"/>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a:stCxn id="87" idx="2"/>
            <a:endCxn id="33" idx="0"/>
          </p:cNvCxnSpPr>
          <p:nvPr/>
        </p:nvCxnSpPr>
        <p:spPr>
          <a:xfrm flipH="1">
            <a:off x="8039430" y="3244885"/>
            <a:ext cx="382575"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endCxn id="34" idx="0"/>
          </p:cNvCxnSpPr>
          <p:nvPr/>
        </p:nvCxnSpPr>
        <p:spPr>
          <a:xfrm>
            <a:off x="8420457" y="3244885"/>
            <a:ext cx="639621"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sp>
        <p:nvSpPr>
          <p:cNvPr id="167" name="Oval 166"/>
          <p:cNvSpPr>
            <a:spLocks noChangeAspect="1"/>
          </p:cNvSpPr>
          <p:nvPr/>
        </p:nvSpPr>
        <p:spPr bwMode="auto">
          <a:xfrm>
            <a:off x="4351965" y="1473021"/>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cxnSp>
        <p:nvCxnSpPr>
          <p:cNvPr id="189" name="Straight Connector 188"/>
          <p:cNvCxnSpPr>
            <a:stCxn id="81" idx="2"/>
            <a:endCxn id="84" idx="0"/>
          </p:cNvCxnSpPr>
          <p:nvPr/>
        </p:nvCxnSpPr>
        <p:spPr>
          <a:xfrm flipH="1">
            <a:off x="5122597" y="4527507"/>
            <a:ext cx="520252"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a:stCxn id="81" idx="2"/>
            <a:endCxn id="85" idx="0"/>
          </p:cNvCxnSpPr>
          <p:nvPr/>
        </p:nvCxnSpPr>
        <p:spPr>
          <a:xfrm>
            <a:off x="5642848" y="4527507"/>
            <a:ext cx="511212"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204" name="Elbow Connector 203"/>
          <p:cNvCxnSpPr>
            <a:stCxn id="85" idx="2"/>
            <a:endCxn id="88" idx="0"/>
          </p:cNvCxnSpPr>
          <p:nvPr/>
        </p:nvCxnSpPr>
        <p:spPr>
          <a:xfrm rot="5400000">
            <a:off x="5749727" y="5545571"/>
            <a:ext cx="316620" cy="492050"/>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a:stCxn id="33" idx="2"/>
            <a:endCxn id="48" idx="0"/>
          </p:cNvCxnSpPr>
          <p:nvPr/>
        </p:nvCxnSpPr>
        <p:spPr>
          <a:xfrm flipH="1">
            <a:off x="7545432" y="4527507"/>
            <a:ext cx="494001"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a:stCxn id="33" idx="2"/>
            <a:endCxn id="49" idx="0"/>
          </p:cNvCxnSpPr>
          <p:nvPr/>
        </p:nvCxnSpPr>
        <p:spPr>
          <a:xfrm>
            <a:off x="8039428" y="4527507"/>
            <a:ext cx="590164"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a:stCxn id="33" idx="2"/>
            <a:endCxn id="50" idx="0"/>
          </p:cNvCxnSpPr>
          <p:nvPr/>
        </p:nvCxnSpPr>
        <p:spPr>
          <a:xfrm>
            <a:off x="8039433" y="4527507"/>
            <a:ext cx="1611475"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a:stCxn id="34" idx="2"/>
            <a:endCxn id="48" idx="0"/>
          </p:cNvCxnSpPr>
          <p:nvPr/>
        </p:nvCxnSpPr>
        <p:spPr>
          <a:xfrm flipH="1">
            <a:off x="7545428" y="4527507"/>
            <a:ext cx="1514645"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a:stCxn id="34" idx="2"/>
            <a:endCxn id="50" idx="0"/>
          </p:cNvCxnSpPr>
          <p:nvPr/>
        </p:nvCxnSpPr>
        <p:spPr>
          <a:xfrm>
            <a:off x="9060073" y="4527507"/>
            <a:ext cx="590830"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a:stCxn id="34" idx="2"/>
            <a:endCxn id="49" idx="0"/>
          </p:cNvCxnSpPr>
          <p:nvPr/>
        </p:nvCxnSpPr>
        <p:spPr>
          <a:xfrm flipH="1">
            <a:off x="8629597" y="4527507"/>
            <a:ext cx="430481"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225" name="Elbow Connector 224"/>
          <p:cNvCxnSpPr>
            <a:stCxn id="48" idx="2"/>
            <a:endCxn id="46" idx="0"/>
          </p:cNvCxnSpPr>
          <p:nvPr/>
        </p:nvCxnSpPr>
        <p:spPr>
          <a:xfrm rot="16200000" flipH="1">
            <a:off x="7639616" y="5539101"/>
            <a:ext cx="316620" cy="504992"/>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8" name="Elbow Connector 227"/>
          <p:cNvCxnSpPr>
            <a:stCxn id="48" idx="2"/>
            <a:endCxn id="57" idx="0"/>
          </p:cNvCxnSpPr>
          <p:nvPr/>
        </p:nvCxnSpPr>
        <p:spPr>
          <a:xfrm rot="16200000" flipH="1">
            <a:off x="8154022" y="5024697"/>
            <a:ext cx="316620" cy="1533807"/>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1" name="Elbow Connector 230"/>
          <p:cNvCxnSpPr>
            <a:stCxn id="49" idx="2"/>
            <a:endCxn id="46" idx="0"/>
          </p:cNvCxnSpPr>
          <p:nvPr/>
        </p:nvCxnSpPr>
        <p:spPr>
          <a:xfrm rot="5400000">
            <a:off x="8181700" y="5502010"/>
            <a:ext cx="316620" cy="579172"/>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5" name="Elbow Connector 234"/>
          <p:cNvCxnSpPr>
            <a:stCxn id="50" idx="2"/>
            <a:endCxn id="57" idx="0"/>
          </p:cNvCxnSpPr>
          <p:nvPr/>
        </p:nvCxnSpPr>
        <p:spPr>
          <a:xfrm rot="5400000">
            <a:off x="9206761" y="5505763"/>
            <a:ext cx="316620" cy="571668"/>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8" name="Elbow Connector 237"/>
          <p:cNvCxnSpPr>
            <a:stCxn id="84" idx="2"/>
            <a:endCxn id="88" idx="0"/>
          </p:cNvCxnSpPr>
          <p:nvPr/>
        </p:nvCxnSpPr>
        <p:spPr>
          <a:xfrm rot="16200000" flipH="1">
            <a:off x="5233993" y="5521889"/>
            <a:ext cx="316620" cy="539414"/>
          </a:xfrm>
          <a:prstGeom prst="bentConnector3">
            <a:avLst>
              <a:gd name="adj1" fmla="val 50000"/>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3" name="Oval 242"/>
          <p:cNvSpPr>
            <a:spLocks noChangeAspect="1"/>
          </p:cNvSpPr>
          <p:nvPr/>
        </p:nvSpPr>
        <p:spPr bwMode="auto">
          <a:xfrm>
            <a:off x="4346761" y="1482397"/>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244" name="Oval 243"/>
          <p:cNvSpPr>
            <a:spLocks noChangeAspect="1"/>
          </p:cNvSpPr>
          <p:nvPr/>
        </p:nvSpPr>
        <p:spPr bwMode="auto">
          <a:xfrm>
            <a:off x="4361714" y="1482397"/>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245" name="Oval 244"/>
          <p:cNvSpPr>
            <a:spLocks noChangeAspect="1"/>
          </p:cNvSpPr>
          <p:nvPr/>
        </p:nvSpPr>
        <p:spPr bwMode="auto">
          <a:xfrm>
            <a:off x="5769838" y="1511938"/>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246" name="Oval 245"/>
          <p:cNvSpPr>
            <a:spLocks noChangeAspect="1"/>
          </p:cNvSpPr>
          <p:nvPr/>
        </p:nvSpPr>
        <p:spPr bwMode="auto">
          <a:xfrm>
            <a:off x="5769838" y="1504678"/>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248" name="Oval 247"/>
          <p:cNvSpPr>
            <a:spLocks noChangeAspect="1"/>
          </p:cNvSpPr>
          <p:nvPr/>
        </p:nvSpPr>
        <p:spPr bwMode="auto">
          <a:xfrm>
            <a:off x="5760169" y="1511938"/>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250" name="Oval 249"/>
          <p:cNvSpPr>
            <a:spLocks noChangeAspect="1"/>
          </p:cNvSpPr>
          <p:nvPr/>
        </p:nvSpPr>
        <p:spPr bwMode="auto">
          <a:xfrm>
            <a:off x="5794529" y="1529351"/>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251" name="Oval 250"/>
          <p:cNvSpPr>
            <a:spLocks noChangeAspect="1"/>
          </p:cNvSpPr>
          <p:nvPr/>
        </p:nvSpPr>
        <p:spPr bwMode="auto">
          <a:xfrm>
            <a:off x="5784858" y="1547194"/>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cxnSp>
        <p:nvCxnSpPr>
          <p:cNvPr id="116" name="Elbow Connector 115"/>
          <p:cNvCxnSpPr>
            <a:stCxn id="95" idx="2"/>
          </p:cNvCxnSpPr>
          <p:nvPr/>
        </p:nvCxnSpPr>
        <p:spPr>
          <a:xfrm rot="16200000" flipH="1">
            <a:off x="2928563" y="5451369"/>
            <a:ext cx="158309" cy="522147"/>
          </a:xfrm>
          <a:prstGeom prst="bentConnector2">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7" name="Elbow Connector 116"/>
          <p:cNvCxnSpPr>
            <a:stCxn id="113" idx="2"/>
          </p:cNvCxnSpPr>
          <p:nvPr/>
        </p:nvCxnSpPr>
        <p:spPr>
          <a:xfrm rot="5400000">
            <a:off x="3436432" y="5465648"/>
            <a:ext cx="158309" cy="493586"/>
          </a:xfrm>
          <a:prstGeom prst="bentConnector2">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122" idx="2"/>
            <a:endCxn id="113" idx="0"/>
          </p:cNvCxnSpPr>
          <p:nvPr/>
        </p:nvCxnSpPr>
        <p:spPr>
          <a:xfrm>
            <a:off x="3325818" y="4527507"/>
            <a:ext cx="436562" cy="287804"/>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97" idx="2"/>
            <a:endCxn id="122" idx="0"/>
          </p:cNvCxnSpPr>
          <p:nvPr/>
        </p:nvCxnSpPr>
        <p:spPr>
          <a:xfrm flipH="1">
            <a:off x="3325819" y="3244885"/>
            <a:ext cx="597439"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96" idx="2"/>
            <a:endCxn id="122" idx="0"/>
          </p:cNvCxnSpPr>
          <p:nvPr/>
        </p:nvCxnSpPr>
        <p:spPr>
          <a:xfrm>
            <a:off x="1820810" y="3244885"/>
            <a:ext cx="1505008" cy="827312"/>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sp>
        <p:nvSpPr>
          <p:cNvPr id="247" name="Oval 246"/>
          <p:cNvSpPr>
            <a:spLocks noChangeAspect="1"/>
          </p:cNvSpPr>
          <p:nvPr/>
        </p:nvSpPr>
        <p:spPr bwMode="auto">
          <a:xfrm>
            <a:off x="4352045" y="1483603"/>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32" name="Oval 131"/>
          <p:cNvSpPr>
            <a:spLocks noChangeAspect="1"/>
          </p:cNvSpPr>
          <p:nvPr/>
        </p:nvSpPr>
        <p:spPr bwMode="auto">
          <a:xfrm>
            <a:off x="2133112" y="6262169"/>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35" name="Oval 134"/>
          <p:cNvSpPr>
            <a:spLocks noChangeAspect="1"/>
          </p:cNvSpPr>
          <p:nvPr/>
        </p:nvSpPr>
        <p:spPr bwMode="auto">
          <a:xfrm>
            <a:off x="2162402" y="6259695"/>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37" name="Oval 136"/>
          <p:cNvSpPr>
            <a:spLocks noChangeAspect="1"/>
          </p:cNvSpPr>
          <p:nvPr/>
        </p:nvSpPr>
        <p:spPr bwMode="auto">
          <a:xfrm>
            <a:off x="2174977" y="6262169"/>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38" name="Oval 137"/>
          <p:cNvSpPr>
            <a:spLocks noChangeAspect="1"/>
          </p:cNvSpPr>
          <p:nvPr/>
        </p:nvSpPr>
        <p:spPr bwMode="auto">
          <a:xfrm>
            <a:off x="2194083" y="6249305"/>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40" name="Oval 139"/>
          <p:cNvSpPr>
            <a:spLocks noChangeAspect="1"/>
          </p:cNvSpPr>
          <p:nvPr/>
        </p:nvSpPr>
        <p:spPr bwMode="auto">
          <a:xfrm>
            <a:off x="2191717" y="6249303"/>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41" name="Oval 140"/>
          <p:cNvSpPr>
            <a:spLocks noChangeAspect="1"/>
          </p:cNvSpPr>
          <p:nvPr/>
        </p:nvSpPr>
        <p:spPr bwMode="auto">
          <a:xfrm>
            <a:off x="5789693" y="1498605"/>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43" name="Oval 142"/>
          <p:cNvSpPr>
            <a:spLocks noChangeAspect="1"/>
          </p:cNvSpPr>
          <p:nvPr/>
        </p:nvSpPr>
        <p:spPr bwMode="auto">
          <a:xfrm>
            <a:off x="5601041" y="6189846"/>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44" name="Oval 143"/>
          <p:cNvSpPr>
            <a:spLocks noChangeAspect="1"/>
          </p:cNvSpPr>
          <p:nvPr/>
        </p:nvSpPr>
        <p:spPr bwMode="auto">
          <a:xfrm>
            <a:off x="5601438" y="6185883"/>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46" name="Oval 145"/>
          <p:cNvSpPr>
            <a:spLocks noChangeAspect="1"/>
          </p:cNvSpPr>
          <p:nvPr/>
        </p:nvSpPr>
        <p:spPr bwMode="auto">
          <a:xfrm>
            <a:off x="5630576" y="6185883"/>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47" name="Oval 146"/>
          <p:cNvSpPr>
            <a:spLocks noChangeAspect="1"/>
          </p:cNvSpPr>
          <p:nvPr/>
        </p:nvSpPr>
        <p:spPr bwMode="auto">
          <a:xfrm>
            <a:off x="5659082" y="6187487"/>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50" name="Oval 149"/>
          <p:cNvSpPr>
            <a:spLocks noChangeAspect="1"/>
          </p:cNvSpPr>
          <p:nvPr/>
        </p:nvSpPr>
        <p:spPr bwMode="auto">
          <a:xfrm>
            <a:off x="5653571" y="6196103"/>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51" name="Oval 150"/>
          <p:cNvSpPr>
            <a:spLocks noChangeAspect="1"/>
          </p:cNvSpPr>
          <p:nvPr/>
        </p:nvSpPr>
        <p:spPr bwMode="auto">
          <a:xfrm>
            <a:off x="5811134" y="1529351"/>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56" name="Oval 155"/>
          <p:cNvSpPr>
            <a:spLocks noChangeAspect="1"/>
          </p:cNvSpPr>
          <p:nvPr/>
        </p:nvSpPr>
        <p:spPr bwMode="auto">
          <a:xfrm>
            <a:off x="9018268" y="6172653"/>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57" name="Oval 156"/>
          <p:cNvSpPr>
            <a:spLocks noChangeAspect="1"/>
          </p:cNvSpPr>
          <p:nvPr/>
        </p:nvSpPr>
        <p:spPr bwMode="auto">
          <a:xfrm>
            <a:off x="9037708" y="6183827"/>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58" name="Oval 157"/>
          <p:cNvSpPr>
            <a:spLocks noChangeAspect="1"/>
          </p:cNvSpPr>
          <p:nvPr/>
        </p:nvSpPr>
        <p:spPr bwMode="auto">
          <a:xfrm>
            <a:off x="9018268" y="6172651"/>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60" name="Oval 159"/>
          <p:cNvSpPr>
            <a:spLocks noChangeAspect="1"/>
          </p:cNvSpPr>
          <p:nvPr/>
        </p:nvSpPr>
        <p:spPr bwMode="auto">
          <a:xfrm>
            <a:off x="9031786" y="6167581"/>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61" name="Oval 160"/>
          <p:cNvSpPr>
            <a:spLocks noChangeAspect="1"/>
          </p:cNvSpPr>
          <p:nvPr/>
        </p:nvSpPr>
        <p:spPr bwMode="auto">
          <a:xfrm>
            <a:off x="9038632" y="6183826"/>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65" name="Oval 164"/>
          <p:cNvSpPr>
            <a:spLocks noChangeAspect="1"/>
          </p:cNvSpPr>
          <p:nvPr/>
        </p:nvSpPr>
        <p:spPr bwMode="auto">
          <a:xfrm>
            <a:off x="4361714" y="1482395"/>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66" name="Oval 165"/>
          <p:cNvSpPr>
            <a:spLocks noChangeAspect="1"/>
          </p:cNvSpPr>
          <p:nvPr/>
        </p:nvSpPr>
        <p:spPr bwMode="auto">
          <a:xfrm>
            <a:off x="5789693" y="1523091"/>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68" name="Oval 167"/>
          <p:cNvSpPr>
            <a:spLocks noChangeAspect="1"/>
          </p:cNvSpPr>
          <p:nvPr/>
        </p:nvSpPr>
        <p:spPr bwMode="auto">
          <a:xfrm>
            <a:off x="5789693" y="1500931"/>
            <a:ext cx="121939" cy="127183"/>
          </a:xfrm>
          <a:prstGeom prst="ellipse">
            <a:avLst/>
          </a:prstGeom>
          <a:solidFill>
            <a:srgbClr val="FFBE00"/>
          </a:solidFill>
          <a:ln>
            <a:noFill/>
            <a:headEnd type="none" w="med" len="med"/>
            <a:tailEnd type="none" w="med" len="med"/>
          </a:ln>
          <a:effectLst>
            <a:outerShdw blurRad="50800" dist="381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1163" y="5949907"/>
            <a:ext cx="458514" cy="534172"/>
          </a:xfrm>
          <a:prstGeom prst="rect">
            <a:avLst/>
          </a:prstGeom>
        </p:spPr>
      </p:pic>
      <p:pic>
        <p:nvPicPr>
          <p:cNvPr id="57" name="Picture 5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9979" y="5949907"/>
            <a:ext cx="458514" cy="534172"/>
          </a:xfrm>
          <a:prstGeom prst="rect">
            <a:avLst/>
          </a:prstGeom>
        </p:spPr>
      </p:pic>
      <p:pic>
        <p:nvPicPr>
          <p:cNvPr id="88" name="Picture 8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2752" y="5949907"/>
            <a:ext cx="458514" cy="534172"/>
          </a:xfrm>
          <a:prstGeom prst="rect">
            <a:avLst/>
          </a:prstGeom>
        </p:spPr>
      </p:pic>
      <p:pic>
        <p:nvPicPr>
          <p:cNvPr id="92" name="Picture 9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915" y="5949907"/>
            <a:ext cx="458514" cy="534172"/>
          </a:xfrm>
          <a:prstGeom prst="rect">
            <a:avLst/>
          </a:prstGeom>
        </p:spPr>
      </p:pic>
      <p:pic>
        <p:nvPicPr>
          <p:cNvPr id="98" name="Picture 9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5719" y="5949907"/>
            <a:ext cx="458514" cy="534172"/>
          </a:xfrm>
          <a:prstGeom prst="rect">
            <a:avLst/>
          </a:prstGeom>
        </p:spPr>
      </p:pic>
      <p:pic>
        <p:nvPicPr>
          <p:cNvPr id="115" name="Picture 1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39536" y="5949907"/>
            <a:ext cx="458513" cy="534172"/>
          </a:xfrm>
          <a:prstGeom prst="rect">
            <a:avLst/>
          </a:prstGeom>
          <a:effectLst>
            <a:glow rad="127000">
              <a:srgbClr val="FF0000">
                <a:alpha val="57000"/>
              </a:srgbClr>
            </a:glow>
          </a:effectLst>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7145" y="1261679"/>
            <a:ext cx="601171" cy="605687"/>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0222" y="1261679"/>
            <a:ext cx="601171" cy="605687"/>
          </a:xfrm>
          <a:prstGeom prst="rect">
            <a:avLst/>
          </a:prstGeom>
        </p:spPr>
      </p:pic>
      <p:grpSp>
        <p:nvGrpSpPr>
          <p:cNvPr id="169" name="Group 168"/>
          <p:cNvGrpSpPr>
            <a:grpSpLocks noChangeAspect="1"/>
          </p:cNvGrpSpPr>
          <p:nvPr/>
        </p:nvGrpSpPr>
        <p:grpSpPr>
          <a:xfrm>
            <a:off x="9547913" y="303445"/>
            <a:ext cx="1800544" cy="1177971"/>
            <a:chOff x="5943600" y="1657350"/>
            <a:chExt cx="2070928" cy="1354512"/>
          </a:xfrm>
        </p:grpSpPr>
        <p:sp>
          <p:nvSpPr>
            <p:cNvPr id="170" name="Freeform 27"/>
            <p:cNvSpPr>
              <a:spLocks noChangeAspect="1" noEditPoints="1"/>
            </p:cNvSpPr>
            <p:nvPr/>
          </p:nvSpPr>
          <p:spPr bwMode="auto">
            <a:xfrm>
              <a:off x="5943600" y="1885950"/>
              <a:ext cx="1624328" cy="997008"/>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rgbClr val="0071BC"/>
            </a:solidFill>
            <a:extLst/>
          </p:spPr>
          <p:txBody>
            <a:bodyPr vert="horz" wrap="square" lIns="91440" tIns="45720" rIns="91440" bIns="45720" numCol="1" anchor="t" anchorCtr="0" compatLnSpc="1">
              <a:prstTxWarp prst="textNoShape">
                <a:avLst/>
              </a:prstTxWarp>
            </a:bodyPr>
            <a:lstStyle/>
            <a:p>
              <a:pPr defTabSz="914211"/>
              <a:endParaRPr lang="en-US" dirty="0">
                <a:solidFill>
                  <a:srgbClr val="FFFFFF"/>
                </a:solidFill>
              </a:endParaRPr>
            </a:p>
          </p:txBody>
        </p:sp>
        <p:sp>
          <p:nvSpPr>
            <p:cNvPr id="171" name="Oval 106"/>
            <p:cNvSpPr/>
            <p:nvPr/>
          </p:nvSpPr>
          <p:spPr bwMode="auto">
            <a:xfrm>
              <a:off x="6934200" y="1657350"/>
              <a:ext cx="1080328" cy="1354512"/>
            </a:xfrm>
            <a:custGeom>
              <a:avLst/>
              <a:gdLst/>
              <a:ahLst/>
              <a:cxnLst/>
              <a:rect l="l" t="t" r="r" b="b"/>
              <a:pathLst>
                <a:path w="1093957" h="1371601">
                  <a:moveTo>
                    <a:pt x="542365" y="0"/>
                  </a:moveTo>
                  <a:cubicBezTo>
                    <a:pt x="710701" y="1"/>
                    <a:pt x="847165" y="136465"/>
                    <a:pt x="847166" y="304801"/>
                  </a:cubicBezTo>
                  <a:cubicBezTo>
                    <a:pt x="847166" y="410010"/>
                    <a:pt x="793859" y="502771"/>
                    <a:pt x="712782" y="557546"/>
                  </a:cubicBezTo>
                  <a:lnTo>
                    <a:pt x="704880" y="561835"/>
                  </a:lnTo>
                  <a:lnTo>
                    <a:pt x="740581" y="574729"/>
                  </a:lnTo>
                  <a:cubicBezTo>
                    <a:pt x="840520" y="618871"/>
                    <a:pt x="920257" y="695354"/>
                    <a:pt x="963636" y="789368"/>
                  </a:cubicBezTo>
                  <a:lnTo>
                    <a:pt x="968284" y="803095"/>
                  </a:lnTo>
                  <a:lnTo>
                    <a:pt x="1029449" y="883461"/>
                  </a:lnTo>
                  <a:cubicBezTo>
                    <a:pt x="1093490" y="985051"/>
                    <a:pt x="1113698" y="1078559"/>
                    <a:pt x="1072542" y="1115549"/>
                  </a:cubicBezTo>
                  <a:cubicBezTo>
                    <a:pt x="1058824" y="1127880"/>
                    <a:pt x="1039587" y="1132763"/>
                    <a:pt x="1016544" y="1131034"/>
                  </a:cubicBezTo>
                  <a:lnTo>
                    <a:pt x="996339" y="1126992"/>
                  </a:lnTo>
                  <a:lnTo>
                    <a:pt x="999567" y="1143001"/>
                  </a:lnTo>
                  <a:cubicBezTo>
                    <a:pt x="999567" y="1269253"/>
                    <a:pt x="794872" y="1371601"/>
                    <a:pt x="542367" y="1371601"/>
                  </a:cubicBezTo>
                  <a:lnTo>
                    <a:pt x="542366" y="1371601"/>
                  </a:lnTo>
                  <a:lnTo>
                    <a:pt x="542366" y="1371601"/>
                  </a:lnTo>
                  <a:lnTo>
                    <a:pt x="542364" y="1371601"/>
                  </a:lnTo>
                  <a:lnTo>
                    <a:pt x="450225" y="1366957"/>
                  </a:lnTo>
                  <a:cubicBezTo>
                    <a:pt x="241887" y="1345641"/>
                    <a:pt x="85167" y="1253472"/>
                    <a:pt x="85167" y="1143001"/>
                  </a:cubicBezTo>
                  <a:lnTo>
                    <a:pt x="86293" y="1137415"/>
                  </a:lnTo>
                  <a:lnTo>
                    <a:pt x="65515" y="1141613"/>
                  </a:lnTo>
                  <a:cubicBezTo>
                    <a:pt x="49695" y="1141353"/>
                    <a:pt x="36018" y="1137119"/>
                    <a:pt x="25185" y="1128515"/>
                  </a:cubicBezTo>
                  <a:cubicBezTo>
                    <a:pt x="-18146" y="1094099"/>
                    <a:pt x="-3669" y="999534"/>
                    <a:pt x="54068" y="894233"/>
                  </a:cubicBezTo>
                  <a:lnTo>
                    <a:pt x="117885" y="798845"/>
                  </a:lnTo>
                  <a:lnTo>
                    <a:pt x="121095" y="789368"/>
                  </a:lnTo>
                  <a:cubicBezTo>
                    <a:pt x="164473" y="695355"/>
                    <a:pt x="244212" y="618870"/>
                    <a:pt x="344150" y="574729"/>
                  </a:cubicBezTo>
                  <a:lnTo>
                    <a:pt x="379851" y="561835"/>
                  </a:lnTo>
                  <a:lnTo>
                    <a:pt x="371949" y="557546"/>
                  </a:lnTo>
                  <a:cubicBezTo>
                    <a:pt x="290872" y="502770"/>
                    <a:pt x="237565" y="410011"/>
                    <a:pt x="237565" y="304801"/>
                  </a:cubicBezTo>
                  <a:cubicBezTo>
                    <a:pt x="237566" y="136465"/>
                    <a:pt x="374030" y="1"/>
                    <a:pt x="542365" y="0"/>
                  </a:cubicBezTo>
                  <a:close/>
                </a:path>
              </a:pathLst>
            </a:cu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grpSp>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3919" y="704260"/>
            <a:ext cx="476587" cy="350837"/>
          </a:xfrm>
          <a:prstGeom prst="rect">
            <a:avLst/>
          </a:prstGeom>
        </p:spPr>
      </p:pic>
      <p:cxnSp>
        <p:nvCxnSpPr>
          <p:cNvPr id="175" name="Straight Connector 174"/>
          <p:cNvCxnSpPr/>
          <p:nvPr/>
        </p:nvCxnSpPr>
        <p:spPr>
          <a:xfrm flipH="1" flipV="1">
            <a:off x="6020280" y="879680"/>
            <a:ext cx="3630629" cy="12751"/>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a:stCxn id="24" idx="0"/>
            <a:endCxn id="5" idx="2"/>
          </p:cNvCxnSpPr>
          <p:nvPr/>
        </p:nvCxnSpPr>
        <p:spPr>
          <a:xfrm flipV="1">
            <a:off x="4407729" y="1138240"/>
            <a:ext cx="699117" cy="123437"/>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a:stCxn id="25" idx="0"/>
            <a:endCxn id="5" idx="2"/>
          </p:cNvCxnSpPr>
          <p:nvPr/>
        </p:nvCxnSpPr>
        <p:spPr>
          <a:xfrm flipH="1" flipV="1">
            <a:off x="5106846" y="1138240"/>
            <a:ext cx="723962" cy="123437"/>
          </a:xfrm>
          <a:prstGeom prst="line">
            <a:avLst/>
          </a:prstGeom>
          <a:ln w="158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34" name="Elbow Connector 133"/>
          <p:cNvCxnSpPr>
            <a:endCxn id="115" idx="0"/>
          </p:cNvCxnSpPr>
          <p:nvPr/>
        </p:nvCxnSpPr>
        <p:spPr>
          <a:xfrm rot="16200000" flipH="1">
            <a:off x="3189640" y="5870754"/>
            <a:ext cx="158311" cy="1"/>
          </a:xfrm>
          <a:prstGeom prst="bentConnector3">
            <a:avLst>
              <a:gd name="adj1" fmla="val 50000"/>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5086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43437 -0.09812 L 0.12986 -0.09812 L 8.33333E-7 -0.04258 L -0.00104 0.04998 L -0.19375 0.1842 L -0.21267 0.24838 L -0.1849 0.37149 L -0.18542 0.4369 L -0.13681 0.48627 L -0.1349 0.59457 L -0.13559 0.61802 L -0.18351 0.62049 L -0.18212 0.67448 " pathEditMode="relative" rAng="0" ptsTypes="AAAAAAAAAAAAA">
                                      <p:cBhvr>
                                        <p:cTn id="6" dur="3000" fill="hold"/>
                                        <p:tgtEl>
                                          <p:spTgt spid="247"/>
                                        </p:tgtEl>
                                        <p:attrNameLst>
                                          <p:attrName>ppt_x</p:attrName>
                                          <p:attrName>ppt_y</p:attrName>
                                        </p:attrNameLst>
                                      </p:cBhvr>
                                      <p:rCtr x="-32361" y="38630"/>
                                    </p:animMotion>
                                  </p:childTnLst>
                                </p:cTn>
                              </p:par>
                            </p:childTnLst>
                          </p:cTn>
                        </p:par>
                        <p:par>
                          <p:cTn id="7" fill="hold">
                            <p:stCondLst>
                              <p:cond delay="3000"/>
                            </p:stCondLst>
                            <p:childTnLst>
                              <p:par>
                                <p:cTn id="8" presetID="0" presetClass="path" presetSubtype="0" accel="50000" decel="50000" fill="hold" grpId="0" nodeType="afterEffect">
                                  <p:stCondLst>
                                    <p:cond delay="0"/>
                                  </p:stCondLst>
                                  <p:childTnLst>
                                    <p:animMotion origin="layout" path="M 0 -3.83215E-6 C 0.05226 -0.31286 0.30313 -0.24406 0.28368 -0.00524 " pathEditMode="relative" rAng="0" ptsTypes="ss">
                                      <p:cBhvr>
                                        <p:cTn id="9" dur="2000" fill="hold"/>
                                        <p:tgtEl>
                                          <p:spTgt spid="132"/>
                                        </p:tgtEl>
                                        <p:attrNameLst>
                                          <p:attrName>ppt_x</p:attrName>
                                          <p:attrName>ppt_y</p:attrName>
                                        </p:attrNameLst>
                                      </p:cBhvr>
                                      <p:rCtr x="15156" y="-15643"/>
                                    </p:animMotion>
                                  </p:childTnLst>
                                </p:cTn>
                              </p:par>
                              <p:par>
                                <p:cTn id="10" presetID="0" presetClass="path" presetSubtype="0" accel="50000" decel="50000" fill="hold" grpId="0" nodeType="withEffect">
                                  <p:stCondLst>
                                    <p:cond delay="0"/>
                                  </p:stCondLst>
                                  <p:childTnLst>
                                    <p:animMotion origin="layout" path="M -3.33333E-6 4.31615E-6 C 0.05226 -0.31276 0.45625 -0.24483 0.479 -0.021 " pathEditMode="relative" rAng="0" ptsTypes="ss">
                                      <p:cBhvr>
                                        <p:cTn id="11" dur="2000" fill="hold"/>
                                        <p:tgtEl>
                                          <p:spTgt spid="137"/>
                                        </p:tgtEl>
                                        <p:attrNameLst>
                                          <p:attrName>ppt_x</p:attrName>
                                          <p:attrName>ppt_y</p:attrName>
                                        </p:attrNameLst>
                                      </p:cBhvr>
                                      <p:rCtr x="23941" y="-15653"/>
                                    </p:animMotion>
                                  </p:childTnLst>
                                </p:cTn>
                              </p:par>
                              <p:par>
                                <p:cTn id="12" presetID="0" presetClass="path" presetSubtype="0" accel="50000" decel="50000" fill="hold" grpId="0" nodeType="withEffect">
                                  <p:stCondLst>
                                    <p:cond delay="0"/>
                                  </p:stCondLst>
                                  <p:childTnLst>
                                    <p:animMotion origin="layout" path="M 4.16667E-6 -4.523E-6 C 0.05225 -0.31275 0.53975 -0.24729 0.5625 -0.02346 " pathEditMode="relative" rAng="0" ptsTypes="ss">
                                      <p:cBhvr>
                                        <p:cTn id="13" dur="2000" fill="hold"/>
                                        <p:tgtEl>
                                          <p:spTgt spid="138"/>
                                        </p:tgtEl>
                                        <p:attrNameLst>
                                          <p:attrName>ppt_x</p:attrName>
                                          <p:attrName>ppt_y</p:attrName>
                                        </p:attrNameLst>
                                      </p:cBhvr>
                                      <p:rCtr x="28125" y="-15653"/>
                                    </p:animMotion>
                                  </p:childTnLst>
                                </p:cTn>
                              </p:par>
                              <p:par>
                                <p:cTn id="14" presetID="0" presetClass="path" presetSubtype="0" accel="50000" decel="50000" fill="hold" grpId="0" nodeType="withEffect">
                                  <p:stCondLst>
                                    <p:cond delay="0"/>
                                  </p:stCondLst>
                                  <p:childTnLst>
                                    <p:animMotion origin="layout" path="M -2.22222E-6 3.60691E-6 C -0.01771 -0.28479 -0.10989 -0.11015 -0.09166 -0.00525 " pathEditMode="relative" rAng="0" ptsTypes="ss">
                                      <p:cBhvr>
                                        <p:cTn id="15" dur="2000" fill="hold"/>
                                        <p:tgtEl>
                                          <p:spTgt spid="140"/>
                                        </p:tgtEl>
                                        <p:attrNameLst>
                                          <p:attrName>ppt_x</p:attrName>
                                          <p:attrName>ppt_y</p:attrName>
                                        </p:attrNameLst>
                                      </p:cBhvr>
                                      <p:rCtr x="-5503" y="-14255"/>
                                    </p:animMotion>
                                  </p:childTnLst>
                                </p:cTn>
                              </p:par>
                            </p:childTnLst>
                          </p:cTn>
                        </p:par>
                        <p:par>
                          <p:cTn id="16" fill="hold">
                            <p:stCondLst>
                              <p:cond delay="5000"/>
                            </p:stCondLst>
                            <p:childTnLst>
                              <p:par>
                                <p:cTn id="17" presetID="0" presetClass="path" presetSubtype="0" accel="50000" decel="50000" fill="hold" grpId="0" nodeType="afterEffect">
                                  <p:stCondLst>
                                    <p:cond delay="0"/>
                                  </p:stCondLst>
                                  <p:childTnLst>
                                    <p:animMotion origin="layout" path="M 0.43489 -0.09781 L 0.13038 -0.09534 L 0.05659 -0.06078 L -0.00087 -0.04104 L -0.00104 0.04998 L -0.19375 0.1842 L -0.21268 0.24838 L -0.1849 0.3718 L -0.18542 0.4369 L -0.13681 0.48627 L -0.1349 0.59457 L -0.13559 0.61802 L -0.18351 0.62049 L -0.18212 0.67479 " pathEditMode="relative" rAng="0" ptsTypes="AAAAAAAAAAAAAA">
                                      <p:cBhvr>
                                        <p:cTn id="18" dur="3000" spd="-100000" fill="hold"/>
                                        <p:tgtEl>
                                          <p:spTgt spid="165"/>
                                        </p:tgtEl>
                                        <p:attrNameLst>
                                          <p:attrName>ppt_x</p:attrName>
                                          <p:attrName>ppt_y</p:attrName>
                                        </p:attrNameLst>
                                      </p:cBhvr>
                                      <p:rCtr x="-32378" y="38630"/>
                                    </p:animMotion>
                                  </p:childTnLst>
                                </p:cTn>
                              </p:par>
                            </p:childTnLst>
                          </p:cTn>
                        </p:par>
                        <p:par>
                          <p:cTn id="19" fill="hold">
                            <p:stCondLst>
                              <p:cond delay="8000"/>
                            </p:stCondLst>
                            <p:childTnLst>
                              <p:par>
                                <p:cTn id="20" presetID="0" presetClass="path" presetSubtype="0" accel="50000" decel="50000" fill="hold" grpId="0" nodeType="afterEffect">
                                  <p:stCondLst>
                                    <p:cond delay="0"/>
                                  </p:stCondLst>
                                  <p:childTnLst>
                                    <p:animMotion origin="layout" path="M 0.31372 -0.10892 L 0.01076 -0.10491 L -0.06163 -0.06665 L -0.00347 -0.04814 L -0.00312 0.04072 L 0.03698 0.15365 L 0.0375 0.23511 L -0.01823 0.36007 L -0.01823 0.42672 L 0.02292 0.4693 L 0.02326 0.58809 L 0.02205 0.61277 L -0.01736 0.61123 L -0.01805 0.6896 " pathEditMode="relative" rAng="0" ptsTypes="AAAAAAAAAAAAAA">
                                      <p:cBhvr>
                                        <p:cTn id="21" dur="3000" fill="hold"/>
                                        <p:tgtEl>
                                          <p:spTgt spid="151"/>
                                        </p:tgtEl>
                                        <p:attrNameLst>
                                          <p:attrName>ppt_x</p:attrName>
                                          <p:attrName>ppt_y</p:attrName>
                                        </p:attrNameLst>
                                      </p:cBhvr>
                                      <p:rCtr x="-18767" y="39926"/>
                                    </p:animMotion>
                                  </p:childTnLst>
                                </p:cTn>
                              </p:par>
                            </p:childTnLst>
                          </p:cTn>
                        </p:par>
                        <p:par>
                          <p:cTn id="22" fill="hold">
                            <p:stCondLst>
                              <p:cond delay="11000"/>
                            </p:stCondLst>
                            <p:childTnLst>
                              <p:par>
                                <p:cTn id="23" presetID="0" presetClass="path" presetSubtype="0" accel="50000" decel="50000" fill="hold" grpId="0" nodeType="afterEffect">
                                  <p:stCondLst>
                                    <p:cond delay="0"/>
                                  </p:stCondLst>
                                  <p:childTnLst>
                                    <p:animMotion origin="layout" path="M -3.33333E-6 -1.11111E-6 C -0.02916 -0.22222 -0.28958 -0.23457 -0.28402 0.0037 " pathEditMode="relative" rAng="0" ptsTypes="ss">
                                      <p:cBhvr>
                                        <p:cTn id="24" dur="2000" fill="hold"/>
                                        <p:tgtEl>
                                          <p:spTgt spid="144"/>
                                        </p:tgtEl>
                                        <p:attrNameLst>
                                          <p:attrName>ppt_x</p:attrName>
                                          <p:attrName>ppt_y</p:attrName>
                                        </p:attrNameLst>
                                      </p:cBhvr>
                                      <p:rCtr x="-14479" y="-11543"/>
                                    </p:animMotion>
                                  </p:childTnLst>
                                </p:cTn>
                              </p:par>
                              <p:par>
                                <p:cTn id="25" presetID="0" presetClass="path" presetSubtype="0" accel="50000" decel="50000" fill="hold" grpId="0" nodeType="withEffect">
                                  <p:stCondLst>
                                    <p:cond delay="0"/>
                                  </p:stCondLst>
                                  <p:childTnLst>
                                    <p:animMotion origin="layout" path="M -2.77778E-7 -2.40506E-6 C -0.02118 -0.21858 -0.38003 -0.23989 -0.37448 -0.00154 " pathEditMode="relative" rAng="0" ptsTypes="ss">
                                      <p:cBhvr>
                                        <p:cTn id="26" dur="2000" fill="hold"/>
                                        <p:tgtEl>
                                          <p:spTgt spid="146"/>
                                        </p:tgtEl>
                                        <p:attrNameLst>
                                          <p:attrName>ppt_x</p:attrName>
                                          <p:attrName>ppt_y</p:attrName>
                                        </p:attrNameLst>
                                      </p:cBhvr>
                                      <p:rCtr x="-19010" y="-12010"/>
                                    </p:animMotion>
                                  </p:childTnLst>
                                </p:cTn>
                              </p:par>
                              <p:par>
                                <p:cTn id="27" presetID="0" presetClass="path" presetSubtype="0" accel="50000" decel="50000" fill="hold" grpId="0" nodeType="withEffect">
                                  <p:stCondLst>
                                    <p:cond delay="0"/>
                                  </p:stCondLst>
                                  <p:childTnLst>
                                    <p:animMotion origin="layout" path="M -8.33333E-7 2.46914E-7 C -0.02118 -0.21852 0.19028 -0.20247 0.19462 -0.00833 " pathEditMode="relative" rAng="0" ptsTypes="ss">
                                      <p:cBhvr>
                                        <p:cTn id="28" dur="2000" fill="hold"/>
                                        <p:tgtEl>
                                          <p:spTgt spid="147"/>
                                        </p:tgtEl>
                                        <p:attrNameLst>
                                          <p:attrName>ppt_x</p:attrName>
                                          <p:attrName>ppt_y</p:attrName>
                                        </p:attrNameLst>
                                      </p:cBhvr>
                                      <p:rCtr x="8663" y="-10926"/>
                                    </p:animMotion>
                                  </p:childTnLst>
                                </p:cTn>
                              </p:par>
                              <p:par>
                                <p:cTn id="29" presetID="0" presetClass="path" presetSubtype="0" accel="50000" decel="50000" fill="hold" grpId="0" nodeType="withEffect">
                                  <p:stCondLst>
                                    <p:cond delay="0"/>
                                  </p:stCondLst>
                                  <p:childTnLst>
                                    <p:animMotion origin="layout" path="M 0 -4.32099E-6 C -0.02118 -0.21851 0.27344 -0.20987 0.27778 -0.01574 " pathEditMode="relative" rAng="0" ptsTypes="ss">
                                      <p:cBhvr>
                                        <p:cTn id="30" dur="2000" fill="hold"/>
                                        <p:tgtEl>
                                          <p:spTgt spid="150"/>
                                        </p:tgtEl>
                                        <p:attrNameLst>
                                          <p:attrName>ppt_x</p:attrName>
                                          <p:attrName>ppt_y</p:attrName>
                                        </p:attrNameLst>
                                      </p:cBhvr>
                                      <p:rCtr x="12830" y="-10926"/>
                                    </p:animMotion>
                                  </p:childTnLst>
                                </p:cTn>
                              </p:par>
                            </p:childTnLst>
                          </p:cTn>
                        </p:par>
                        <p:par>
                          <p:cTn id="31" fill="hold">
                            <p:stCondLst>
                              <p:cond delay="13000"/>
                            </p:stCondLst>
                            <p:childTnLst>
                              <p:par>
                                <p:cTn id="32" presetID="0" presetClass="path" presetSubtype="0" accel="50000" decel="50000" fill="hold" grpId="0" nodeType="afterEffect">
                                  <p:stCondLst>
                                    <p:cond delay="0"/>
                                  </p:stCondLst>
                                  <p:childTnLst>
                                    <p:animMotion origin="layout" path="M 0.31771 -0.10676 L 0.01094 -0.10275 L -0.0592 -0.06418 L -0.00243 -0.04844 L -0.00312 0.04073 L 0.03698 0.15366 L 0.0375 0.23511 L -0.01822 0.36007 L -0.01822 0.42672 L 0.02292 0.4693 L 0.02327 0.58809 L 0.02205 0.61277 L -0.01736 0.61123 L -0.01805 0.6896 " pathEditMode="relative" rAng="0" ptsTypes="AAAAAAAAAAAAAA">
                                      <p:cBhvr>
                                        <p:cTn id="33" dur="3000" spd="-100000" fill="hold"/>
                                        <p:tgtEl>
                                          <p:spTgt spid="166"/>
                                        </p:tgtEl>
                                        <p:attrNameLst>
                                          <p:attrName>ppt_x</p:attrName>
                                          <p:attrName>ppt_y</p:attrName>
                                        </p:attrNameLst>
                                      </p:cBhvr>
                                      <p:rCtr x="-18854" y="39803"/>
                                    </p:animMotion>
                                  </p:childTnLst>
                                </p:cTn>
                              </p:par>
                            </p:childTnLst>
                          </p:cTn>
                        </p:par>
                        <p:par>
                          <p:cTn id="34" fill="hold">
                            <p:stCondLst>
                              <p:cond delay="16000"/>
                            </p:stCondLst>
                            <p:childTnLst>
                              <p:par>
                                <p:cTn id="35" presetID="0" presetClass="path" presetSubtype="0" accel="50000" decel="50000" fill="hold" grpId="0" nodeType="afterEffect">
                                  <p:stCondLst>
                                    <p:cond delay="0"/>
                                  </p:stCondLst>
                                  <p:childTnLst>
                                    <p:animMotion origin="layout" path="M 0.31702 -0.10182 L 0.01181 -0.10182 L -0.06354 -0.06603 L -0.00243 -0.04474 L -0.00086 0.04381 L 0.1908 0.17865 L 0.21129 0.24529 L 0.17917 0.36871 L 0.18091 0.43073 L 0.2283 0.47578 L 0.2283 0.59086 L 0.22778 0.61678 L 0.26511 0.6174 L 0.26511 0.68682 " pathEditMode="relative" rAng="0" ptsTypes="AAAAAAAAAAAAAA">
                                      <p:cBhvr>
                                        <p:cTn id="36" dur="3000" fill="hold"/>
                                        <p:tgtEl>
                                          <p:spTgt spid="141"/>
                                        </p:tgtEl>
                                        <p:attrNameLst>
                                          <p:attrName>ppt_x</p:attrName>
                                          <p:attrName>ppt_y</p:attrName>
                                        </p:attrNameLst>
                                      </p:cBhvr>
                                      <p:rCtr x="-19028" y="39432"/>
                                    </p:animMotion>
                                  </p:childTnLst>
                                </p:cTn>
                              </p:par>
                            </p:childTnLst>
                          </p:cTn>
                        </p:par>
                        <p:par>
                          <p:cTn id="37" fill="hold">
                            <p:stCondLst>
                              <p:cond delay="19000"/>
                            </p:stCondLst>
                            <p:childTnLst>
                              <p:par>
                                <p:cTn id="38" presetID="0" presetClass="path" presetSubtype="0" accel="50000" decel="50000" fill="hold" grpId="0" nodeType="afterEffect">
                                  <p:stCondLst>
                                    <p:cond delay="0"/>
                                  </p:stCondLst>
                                  <p:childTnLst>
                                    <p:animMotion origin="layout" path="M 0.00243 0.00247 C 0.00313 -0.1627 -0.07847 -0.1766 -0.08403 0.00247 " pathEditMode="relative" rAng="0" ptsTypes="ss">
                                      <p:cBhvr>
                                        <p:cTn id="39" dur="2000" fill="hold"/>
                                        <p:tgtEl>
                                          <p:spTgt spid="156"/>
                                        </p:tgtEl>
                                        <p:attrNameLst>
                                          <p:attrName>ppt_x</p:attrName>
                                          <p:attrName>ppt_y</p:attrName>
                                        </p:attrNameLst>
                                      </p:cBhvr>
                                      <p:rCtr x="-4288" y="-8953"/>
                                    </p:animMotion>
                                  </p:childTnLst>
                                </p:cTn>
                              </p:par>
                              <p:par>
                                <p:cTn id="40" presetID="0" presetClass="path" presetSubtype="0" accel="50000" decel="50000" fill="hold" grpId="0" nodeType="withEffect">
                                  <p:stCondLst>
                                    <p:cond delay="0"/>
                                  </p:stCondLst>
                                  <p:childTnLst>
                                    <p:animMotion origin="layout" path="M 0.00243 0.00247 C -0.02847 -0.18277 -0.22292 -0.25316 -0.27847 0.00216 " pathEditMode="relative" rAng="0" ptsTypes="ss">
                                      <p:cBhvr>
                                        <p:cTn id="41" dur="2000" fill="hold"/>
                                        <p:tgtEl>
                                          <p:spTgt spid="157"/>
                                        </p:tgtEl>
                                        <p:attrNameLst>
                                          <p:attrName>ppt_x</p:attrName>
                                          <p:attrName>ppt_y</p:attrName>
                                        </p:attrNameLst>
                                      </p:cBhvr>
                                      <p:rCtr x="-14045" y="-12782"/>
                                    </p:animMotion>
                                  </p:childTnLst>
                                </p:cTn>
                              </p:par>
                              <p:par>
                                <p:cTn id="42" presetID="0" presetClass="path" presetSubtype="0" accel="50000" decel="50000" fill="hold" grpId="0" nodeType="withEffect">
                                  <p:stCondLst>
                                    <p:cond delay="0"/>
                                  </p:stCondLst>
                                  <p:childTnLst>
                                    <p:animMotion origin="layout" path="M 0.00243 0.00247 C -0.02848 -0.18266 -0.46094 -0.34218 -0.56771 -0.00771 " pathEditMode="relative" rAng="0" ptsTypes="ss">
                                      <p:cBhvr>
                                        <p:cTn id="43" dur="2000" fill="hold"/>
                                        <p:tgtEl>
                                          <p:spTgt spid="160"/>
                                        </p:tgtEl>
                                        <p:attrNameLst>
                                          <p:attrName>ppt_x</p:attrName>
                                          <p:attrName>ppt_y</p:attrName>
                                        </p:attrNameLst>
                                      </p:cBhvr>
                                      <p:rCtr x="-28507" y="-17248"/>
                                    </p:animMotion>
                                  </p:childTnLst>
                                </p:cTn>
                              </p:par>
                              <p:par>
                                <p:cTn id="44" presetID="0" presetClass="path" presetSubtype="0" accel="50000" decel="50000" fill="hold" grpId="0" nodeType="withEffect">
                                  <p:stCondLst>
                                    <p:cond delay="0"/>
                                  </p:stCondLst>
                                  <p:childTnLst>
                                    <p:animMotion origin="layout" path="M 0.00243 0.00247 C -0.02847 -0.18266 -0.55313 -0.34588 -0.6599 -0.01141 " pathEditMode="relative" rAng="0" ptsTypes="ss">
                                      <p:cBhvr>
                                        <p:cTn id="45" dur="2000" fill="hold"/>
                                        <p:tgtEl>
                                          <p:spTgt spid="161"/>
                                        </p:tgtEl>
                                        <p:attrNameLst>
                                          <p:attrName>ppt_x</p:attrName>
                                          <p:attrName>ppt_y</p:attrName>
                                        </p:attrNameLst>
                                      </p:cBhvr>
                                      <p:rCtr x="-33125" y="-17433"/>
                                    </p:animMotion>
                                  </p:childTnLst>
                                </p:cTn>
                              </p:par>
                            </p:childTnLst>
                          </p:cTn>
                        </p:par>
                        <p:par>
                          <p:cTn id="46" fill="hold">
                            <p:stCondLst>
                              <p:cond delay="21000"/>
                            </p:stCondLst>
                            <p:childTnLst>
                              <p:par>
                                <p:cTn id="47" presetID="0" presetClass="path" presetSubtype="0" accel="50000" decel="50000" fill="hold" grpId="0" nodeType="afterEffect">
                                  <p:stCondLst>
                                    <p:cond delay="0"/>
                                  </p:stCondLst>
                                  <p:childTnLst>
                                    <p:animMotion origin="layout" path="M 0.31546 -0.10059 L 0.01181 -0.10059 L -0.06666 -0.0648 L -0.00243 -0.04505 L -0.00086 0.04381 L 0.1908 0.17864 L 0.21129 0.24529 L 0.17917 0.36871 L 0.18091 0.43073 L 0.2283 0.47547 L 0.22778 0.59148 L 0.22778 0.6174 L 0.26511 0.6174 L 0.26511 0.68682 " pathEditMode="relative" rAng="0" ptsTypes="AAAAAAAAAAAAAA">
                                      <p:cBhvr>
                                        <p:cTn id="48" dur="3000" spd="-100000" fill="hold"/>
                                        <p:tgtEl>
                                          <p:spTgt spid="168"/>
                                        </p:tgtEl>
                                        <p:attrNameLst>
                                          <p:attrName>ppt_x</p:attrName>
                                          <p:attrName>ppt_y</p:attrName>
                                        </p:attrNameLst>
                                      </p:cBhvr>
                                      <p:rCtr x="-19115" y="393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animBg="1"/>
      <p:bldP spid="132" grpId="0" animBg="1"/>
      <p:bldP spid="137" grpId="0" animBg="1"/>
      <p:bldP spid="138" grpId="0" animBg="1"/>
      <p:bldP spid="140" grpId="0" animBg="1"/>
      <p:bldP spid="141" grpId="0" animBg="1"/>
      <p:bldP spid="144" grpId="0" animBg="1"/>
      <p:bldP spid="146" grpId="0" animBg="1"/>
      <p:bldP spid="147" grpId="0" animBg="1"/>
      <p:bldP spid="150" grpId="0" animBg="1"/>
      <p:bldP spid="151" grpId="0" animBg="1"/>
      <p:bldP spid="156" grpId="0" animBg="1"/>
      <p:bldP spid="157" grpId="0" animBg="1"/>
      <p:bldP spid="160" grpId="0" animBg="1"/>
      <p:bldP spid="161" grpId="0" animBg="1"/>
      <p:bldP spid="165" grpId="0" animBg="1"/>
      <p:bldP spid="166" grpId="0" animBg="1"/>
      <p:bldP spid="16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IDENTITY</a:t>
            </a:r>
            <a:endParaRPr lang="en-US"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9567034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1795642" y="1263165"/>
            <a:ext cx="2804250" cy="1759435"/>
          </a:xfrm>
          <a:prstGeom prst="rect">
            <a:avLst/>
          </a:prstGeom>
          <a:solidFill>
            <a:srgbClr val="00AEEF"/>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340717" rIns="0" bIns="365649"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51" name="Rectangle 50"/>
          <p:cNvSpPr/>
          <p:nvPr/>
        </p:nvSpPr>
        <p:spPr>
          <a:xfrm>
            <a:off x="6961976" y="1263165"/>
            <a:ext cx="2804250" cy="1759435"/>
          </a:xfrm>
          <a:prstGeom prst="rect">
            <a:avLst/>
          </a:prstGeom>
          <a:solidFill>
            <a:srgbClr val="0071BC"/>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340717" rIns="0" bIns="365649"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2" name="Title 1"/>
          <p:cNvSpPr>
            <a:spLocks noGrp="1"/>
          </p:cNvSpPr>
          <p:nvPr>
            <p:ph type="title"/>
          </p:nvPr>
        </p:nvSpPr>
        <p:spPr/>
        <p:txBody>
          <a:bodyPr/>
          <a:lstStyle/>
          <a:p>
            <a:r>
              <a:rPr lang="en-US" dirty="0" smtClean="0"/>
              <a:t>INDUSTRY TRENDS DRIVING IDENTITY</a:t>
            </a:r>
            <a:endParaRPr lang="en-US" dirty="0"/>
          </a:p>
        </p:txBody>
      </p:sp>
      <p:pic>
        <p:nvPicPr>
          <p:cNvPr id="40" name="Picture 39"/>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557796" y="1751057"/>
            <a:ext cx="266343" cy="511379"/>
          </a:xfrm>
          <a:prstGeom prst="rect">
            <a:avLst/>
          </a:prstGeom>
          <a:effectLst/>
        </p:spPr>
      </p:pic>
      <p:pic>
        <p:nvPicPr>
          <p:cNvPr id="41" name="Picture 40"/>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867139" y="2486425"/>
            <a:ext cx="666362" cy="427583"/>
          </a:xfrm>
          <a:prstGeom prst="rect">
            <a:avLst/>
          </a:prstGeom>
          <a:effectLst/>
        </p:spPr>
      </p:pic>
      <p:pic>
        <p:nvPicPr>
          <p:cNvPr id="42" name="Picture 41"/>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769368" y="1700955"/>
            <a:ext cx="791458" cy="611580"/>
          </a:xfrm>
          <a:prstGeom prst="rect">
            <a:avLst/>
          </a:prstGeom>
          <a:effectLst/>
        </p:spPr>
      </p:pic>
      <p:pic>
        <p:nvPicPr>
          <p:cNvPr id="43" name="Picture 42"/>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8627022" y="1731991"/>
            <a:ext cx="770706" cy="672452"/>
          </a:xfrm>
          <a:prstGeom prst="rect">
            <a:avLst/>
          </a:prstGeom>
          <a:effectLst/>
        </p:spPr>
      </p:pic>
      <p:sp>
        <p:nvSpPr>
          <p:cNvPr id="46" name="Rectangle 45"/>
          <p:cNvSpPr/>
          <p:nvPr/>
        </p:nvSpPr>
        <p:spPr bwMode="auto">
          <a:xfrm>
            <a:off x="7724395" y="1236433"/>
            <a:ext cx="1098370" cy="384719"/>
          </a:xfrm>
          <a:prstGeom prst="rect">
            <a:avLst/>
          </a:prstGeom>
          <a:effectLst/>
        </p:spPr>
        <p:txBody>
          <a:bodyPr wrap="none" lIns="91424" tIns="45713" rIns="91424" bIns="45713">
            <a:spAutoFit/>
          </a:bodyPr>
          <a:lstStyle/>
          <a:p>
            <a:pPr algn="ctr" defTabSz="913947">
              <a:spcBef>
                <a:spcPts val="600"/>
              </a:spcBef>
              <a:defRPr/>
            </a:pPr>
            <a:r>
              <a:rPr lang="nl-NL" dirty="0">
                <a:solidFill>
                  <a:srgbClr val="FFFFFF"/>
                </a:solidFill>
                <a:effectLst>
                  <a:outerShdw blurRad="38100" dist="38100" dir="2700000" algn="tl">
                    <a:srgbClr val="000000">
                      <a:alpha val="43137"/>
                    </a:srgbClr>
                  </a:outerShdw>
                </a:effectLst>
              </a:rPr>
              <a:t>DEVICES</a:t>
            </a:r>
            <a:endParaRPr lang="nl-NL" sz="1600" dirty="0">
              <a:solidFill>
                <a:srgbClr val="FFFFFF"/>
              </a:solidFill>
              <a:effectLst>
                <a:outerShdw blurRad="38100" dist="38100" dir="2700000" algn="tl">
                  <a:srgbClr val="000000">
                    <a:alpha val="43137"/>
                  </a:srgbClr>
                </a:outerShdw>
              </a:effectLst>
            </a:endParaRPr>
          </a:p>
        </p:txBody>
      </p:sp>
      <p:sp>
        <p:nvSpPr>
          <p:cNvPr id="47" name="Rectangle 46"/>
          <p:cNvSpPr/>
          <p:nvPr/>
        </p:nvSpPr>
        <p:spPr bwMode="auto">
          <a:xfrm>
            <a:off x="2351304" y="1263165"/>
            <a:ext cx="1651414" cy="508200"/>
          </a:xfrm>
          <a:prstGeom prst="rect">
            <a:avLst/>
          </a:prstGeom>
          <a:effectLst/>
        </p:spPr>
        <p:txBody>
          <a:bodyPr wrap="none" lIns="91424" tIns="45713" rIns="91424" bIns="45713">
            <a:noAutofit/>
          </a:bodyPr>
          <a:lstStyle/>
          <a:p>
            <a:pPr algn="ctr" defTabSz="913947">
              <a:spcBef>
                <a:spcPts val="600"/>
              </a:spcBef>
              <a:defRPr/>
            </a:pPr>
            <a:r>
              <a:rPr lang="nl-NL" dirty="0">
                <a:solidFill>
                  <a:srgbClr val="FFFFFF"/>
                </a:solidFill>
                <a:effectLst>
                  <a:outerShdw blurRad="38100" dist="38100" dir="2700000" algn="tl">
                    <a:srgbClr val="000000">
                      <a:alpha val="43137"/>
                    </a:srgbClr>
                  </a:outerShdw>
                </a:effectLst>
              </a:rPr>
              <a:t>CLOUD</a:t>
            </a:r>
          </a:p>
        </p:txBody>
      </p:sp>
      <p:sp>
        <p:nvSpPr>
          <p:cNvPr id="80" name="Chord 17"/>
          <p:cNvSpPr>
            <a:spLocks noChangeAspect="1"/>
          </p:cNvSpPr>
          <p:nvPr/>
        </p:nvSpPr>
        <p:spPr bwMode="auto">
          <a:xfrm>
            <a:off x="5411935" y="1700957"/>
            <a:ext cx="914400" cy="1147947"/>
          </a:xfrm>
          <a:custGeom>
            <a:avLst/>
            <a:gdLst/>
            <a:ahLst/>
            <a:cxnLst/>
            <a:rect l="l" t="t" r="r" b="b"/>
            <a:pathLst>
              <a:path w="1310369" h="1645045">
                <a:moveTo>
                  <a:pt x="654548" y="0"/>
                </a:moveTo>
                <a:cubicBezTo>
                  <a:pt x="654751" y="169"/>
                  <a:pt x="654955" y="337"/>
                  <a:pt x="655185" y="472"/>
                </a:cubicBezTo>
                <a:cubicBezTo>
                  <a:pt x="655416" y="337"/>
                  <a:pt x="655619" y="169"/>
                  <a:pt x="655822" y="0"/>
                </a:cubicBezTo>
                <a:lnTo>
                  <a:pt x="655822" y="945"/>
                </a:lnTo>
                <a:cubicBezTo>
                  <a:pt x="828424" y="143781"/>
                  <a:pt x="1046698" y="260266"/>
                  <a:pt x="1283128" y="331499"/>
                </a:cubicBezTo>
                <a:cubicBezTo>
                  <a:pt x="1327005" y="513228"/>
                  <a:pt x="1318398" y="731177"/>
                  <a:pt x="1253533" y="947009"/>
                </a:cubicBezTo>
                <a:cubicBezTo>
                  <a:pt x="1146918" y="1301759"/>
                  <a:pt x="910345" y="1577496"/>
                  <a:pt x="655822" y="1644580"/>
                </a:cubicBezTo>
                <a:lnTo>
                  <a:pt x="655822" y="1645045"/>
                </a:lnTo>
                <a:lnTo>
                  <a:pt x="655185" y="1644813"/>
                </a:lnTo>
                <a:lnTo>
                  <a:pt x="654548" y="1645045"/>
                </a:lnTo>
                <a:lnTo>
                  <a:pt x="654548" y="1644580"/>
                </a:lnTo>
                <a:cubicBezTo>
                  <a:pt x="400025" y="1577496"/>
                  <a:pt x="163453" y="1301759"/>
                  <a:pt x="56837" y="947009"/>
                </a:cubicBezTo>
                <a:cubicBezTo>
                  <a:pt x="-8028" y="731177"/>
                  <a:pt x="-16635" y="513228"/>
                  <a:pt x="27242" y="331499"/>
                </a:cubicBezTo>
                <a:cubicBezTo>
                  <a:pt x="263672" y="260266"/>
                  <a:pt x="481946" y="143781"/>
                  <a:pt x="654548" y="945"/>
                </a:cubicBezTo>
                <a:close/>
              </a:path>
            </a:pathLst>
          </a:custGeom>
          <a:solidFill>
            <a:schemeClr val="tx1"/>
          </a:solidFill>
          <a:ln w="3175">
            <a:solidFill>
              <a:schemeClr val="tx1"/>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20" tIns="45711" rIns="91420" bIns="45711" anchor="ctr"/>
          <a:lstStyle/>
          <a:p>
            <a:pPr algn="ctr" defTabSz="913947">
              <a:lnSpc>
                <a:spcPct val="90000"/>
              </a:lnSpc>
            </a:pPr>
            <a:endParaRPr lang="en-US" i="1" dirty="0">
              <a:gradFill>
                <a:gsLst>
                  <a:gs pos="0">
                    <a:srgbClr val="FFFFFF"/>
                  </a:gs>
                  <a:gs pos="86000">
                    <a:srgbClr val="FFFFFF"/>
                  </a:gs>
                </a:gsLst>
                <a:lin ang="5400000" scaled="0"/>
              </a:gradFill>
              <a:latin typeface="Segoe" pitchFamily="34" charset="0"/>
            </a:endParaRPr>
          </a:p>
        </p:txBody>
      </p:sp>
      <p:grpSp>
        <p:nvGrpSpPr>
          <p:cNvPr id="11" name="Group 10"/>
          <p:cNvGrpSpPr/>
          <p:nvPr/>
        </p:nvGrpSpPr>
        <p:grpSpPr>
          <a:xfrm>
            <a:off x="2451638" y="1811975"/>
            <a:ext cx="1578246" cy="1001127"/>
            <a:chOff x="8063195" y="2121920"/>
            <a:chExt cx="1578246" cy="1001126"/>
          </a:xfrm>
          <a:effectLst/>
        </p:grpSpPr>
        <p:pic>
          <p:nvPicPr>
            <p:cNvPr id="81" name="Picture 5"/>
            <p:cNvPicPr>
              <a:picLocks noChangeAspect="1" noChangeArrowheads="1"/>
            </p:cNvPicPr>
            <p:nvPr/>
          </p:nvPicPr>
          <p:blipFill>
            <a:blip r:embed="rId11" cstate="print">
              <a:lum bright="70000" contrast="-70000"/>
              <a:extLst>
                <a:ext uri="{28A0092B-C50C-407E-A947-70E740481C1C}">
                  <a14:useLocalDpi xmlns:a14="http://schemas.microsoft.com/office/drawing/2010/main"/>
                </a:ext>
              </a:extLst>
            </a:blip>
            <a:srcRect/>
            <a:stretch>
              <a:fillRect/>
            </a:stretch>
          </p:blipFill>
          <p:spPr bwMode="auto">
            <a:xfrm>
              <a:off x="8588837" y="2121920"/>
              <a:ext cx="1052604" cy="515784"/>
            </a:xfrm>
            <a:prstGeom prst="rect">
              <a:avLst/>
            </a:prstGeom>
            <a:noFill/>
            <a:ln>
              <a:noFill/>
            </a:ln>
            <a:effectLst>
              <a:outerShdw blurRad="63500" sx="102000" sy="102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5"/>
            <p:cNvPicPr>
              <a:picLocks noChangeAspect="1" noChangeArrowheads="1"/>
            </p:cNvPicPr>
            <p:nvPr/>
          </p:nvPicPr>
          <p:blipFill>
            <a:blip r:embed="rId12" cstate="screen">
              <a:biLevel thresh="25000"/>
              <a:extLst>
                <a:ext uri="{28A0092B-C50C-407E-A947-70E740481C1C}">
                  <a14:useLocalDpi xmlns:a14="http://schemas.microsoft.com/office/drawing/2010/main"/>
                </a:ext>
              </a:extLst>
            </a:blip>
            <a:stretch>
              <a:fillRect/>
            </a:stretch>
          </p:blipFill>
          <p:spPr bwMode="auto">
            <a:xfrm>
              <a:off x="8063195" y="2401026"/>
              <a:ext cx="957837" cy="722020"/>
            </a:xfrm>
            <a:prstGeom prst="rect">
              <a:avLst/>
            </a:prstGeom>
            <a:noFill/>
          </p:spPr>
        </p:pic>
      </p:grpSp>
      <p:sp>
        <p:nvSpPr>
          <p:cNvPr id="57" name="Content Placeholder 4"/>
          <p:cNvSpPr txBox="1">
            <a:spLocks/>
          </p:cNvSpPr>
          <p:nvPr/>
        </p:nvSpPr>
        <p:spPr>
          <a:xfrm>
            <a:off x="1627823" y="3124201"/>
            <a:ext cx="3654002" cy="3934901"/>
          </a:xfrm>
          <a:prstGeom prst="rect">
            <a:avLst/>
          </a:prstGeom>
        </p:spPr>
        <p:txBody>
          <a:bodyPr vert="horz" wrap="square" lIns="76177" tIns="38089" rIns="76177" bIns="38089" rtlCol="0">
            <a:spAutoFit/>
          </a:bodyPr>
          <a:lstStyle>
            <a:lvl1pPr marL="345327" indent="-345327" algn="l" defTabSz="685864" rtl="0" eaLnBrk="1" latinLnBrk="0" hangingPunct="1">
              <a:lnSpc>
                <a:spcPct val="90000"/>
              </a:lnSpc>
              <a:spcBef>
                <a:spcPct val="20000"/>
              </a:spcBef>
              <a:buSzPct val="90000"/>
              <a:buFontTx/>
              <a:buBlip>
                <a:blip r:embed="rId13"/>
              </a:buBlip>
              <a:defRPr sz="2400" kern="1200">
                <a:gradFill>
                  <a:gsLst>
                    <a:gs pos="0">
                      <a:schemeClr val="tx1"/>
                    </a:gs>
                    <a:gs pos="86000">
                      <a:schemeClr val="tx1"/>
                    </a:gs>
                  </a:gsLst>
                  <a:lin ang="5400000" scaled="0"/>
                </a:gradFill>
                <a:latin typeface="+mn-lt"/>
                <a:ea typeface="+mn-ea"/>
                <a:cs typeface="+mn-cs"/>
              </a:defRPr>
            </a:lvl1pPr>
            <a:lvl2pPr marL="641833" indent="-296506" algn="l" defTabSz="685864" rtl="0" eaLnBrk="1" latinLnBrk="0" hangingPunct="1">
              <a:lnSpc>
                <a:spcPct val="90000"/>
              </a:lnSpc>
              <a:spcBef>
                <a:spcPct val="20000"/>
              </a:spcBef>
              <a:buSzPct val="90000"/>
              <a:buFontTx/>
              <a:buBlip>
                <a:blip r:embed="rId13"/>
              </a:buBlip>
              <a:defRPr sz="2100" kern="1200">
                <a:gradFill>
                  <a:gsLst>
                    <a:gs pos="0">
                      <a:schemeClr val="tx1"/>
                    </a:gs>
                    <a:gs pos="86000">
                      <a:schemeClr val="tx1"/>
                    </a:gs>
                  </a:gsLst>
                  <a:lin ang="5400000" scaled="0"/>
                </a:gradFill>
                <a:latin typeface="+mn-lt"/>
                <a:ea typeface="+mn-ea"/>
                <a:cs typeface="+mn-cs"/>
              </a:defRPr>
            </a:lvl2pPr>
            <a:lvl3pPr marL="944292" indent="-302459" algn="l" defTabSz="685864" rtl="0" eaLnBrk="1" latinLnBrk="0" hangingPunct="1">
              <a:lnSpc>
                <a:spcPct val="90000"/>
              </a:lnSpc>
              <a:spcBef>
                <a:spcPct val="20000"/>
              </a:spcBef>
              <a:buSzPct val="90000"/>
              <a:buFontTx/>
              <a:buBlip>
                <a:blip r:embed="rId13"/>
              </a:buBlip>
              <a:defRPr sz="1800" kern="1200">
                <a:gradFill>
                  <a:gsLst>
                    <a:gs pos="0">
                      <a:schemeClr val="tx1"/>
                    </a:gs>
                    <a:gs pos="86000">
                      <a:schemeClr val="tx1"/>
                    </a:gs>
                  </a:gsLst>
                  <a:lin ang="5400000" scaled="0"/>
                </a:gradFill>
                <a:latin typeface="+mn-lt"/>
                <a:ea typeface="+mn-ea"/>
                <a:cs typeface="+mn-cs"/>
              </a:defRPr>
            </a:lvl3pPr>
            <a:lvl4pPr marL="1203883" indent="-259591" algn="l" defTabSz="685864" rtl="0" eaLnBrk="1" latinLnBrk="0" hangingPunct="1">
              <a:lnSpc>
                <a:spcPct val="90000"/>
              </a:lnSpc>
              <a:spcBef>
                <a:spcPct val="20000"/>
              </a:spcBef>
              <a:buSzPct val="90000"/>
              <a:buFontTx/>
              <a:buBlip>
                <a:blip r:embed="rId13"/>
              </a:buBlip>
              <a:defRPr sz="1500" kern="1200">
                <a:gradFill>
                  <a:gsLst>
                    <a:gs pos="0">
                      <a:schemeClr val="tx1"/>
                    </a:gs>
                    <a:gs pos="86000">
                      <a:schemeClr val="tx1"/>
                    </a:gs>
                  </a:gsLst>
                  <a:lin ang="5400000" scaled="0"/>
                </a:gradFill>
                <a:latin typeface="+mn-lt"/>
                <a:ea typeface="+mn-ea"/>
                <a:cs typeface="+mn-cs"/>
              </a:defRPr>
            </a:lvl4pPr>
            <a:lvl5pPr marL="1456329" indent="-252446" algn="l" defTabSz="685864" rtl="0" eaLnBrk="1" latinLnBrk="0" hangingPunct="1">
              <a:lnSpc>
                <a:spcPct val="90000"/>
              </a:lnSpc>
              <a:spcBef>
                <a:spcPct val="20000"/>
              </a:spcBef>
              <a:buSzPct val="90000"/>
              <a:buFontTx/>
              <a:buBlip>
                <a:blip r:embed="rId13"/>
              </a:buBlip>
              <a:defRPr sz="1500" kern="1200">
                <a:gradFill>
                  <a:gsLst>
                    <a:gs pos="0">
                      <a:schemeClr val="tx1"/>
                    </a:gs>
                    <a:gs pos="86000">
                      <a:schemeClr val="tx1"/>
                    </a:gs>
                  </a:gsLst>
                  <a:lin ang="5400000" scaled="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0000"/>
              </a:lnSpc>
              <a:spcBef>
                <a:spcPts val="0"/>
              </a:spcBef>
              <a:buNone/>
            </a:pPr>
            <a:r>
              <a:rPr lang="en-US" sz="2000" b="1" dirty="0">
                <a:gradFill>
                  <a:gsLst>
                    <a:gs pos="0">
                      <a:srgbClr val="FFFFFF"/>
                    </a:gs>
                    <a:gs pos="86000">
                      <a:srgbClr val="FFFFFF"/>
                    </a:gs>
                  </a:gsLst>
                  <a:lin ang="5400000" scaled="0"/>
                </a:gradFill>
                <a:latin typeface="Segoe" pitchFamily="34" charset="0"/>
              </a:rPr>
              <a:t>Externalization of IT</a:t>
            </a:r>
          </a:p>
          <a:p>
            <a:pPr>
              <a:lnSpc>
                <a:spcPct val="100000"/>
              </a:lnSpc>
              <a:spcBef>
                <a:spcPts val="0"/>
              </a:spcBef>
            </a:pPr>
            <a:r>
              <a:rPr lang="en-US" sz="2000" dirty="0">
                <a:gradFill>
                  <a:gsLst>
                    <a:gs pos="0">
                      <a:srgbClr val="FFFFFF"/>
                    </a:gs>
                    <a:gs pos="86000">
                      <a:srgbClr val="FFFFFF"/>
                    </a:gs>
                  </a:gsLst>
                  <a:lin ang="5400000" scaled="0"/>
                </a:gradFill>
                <a:latin typeface="Segoe" pitchFamily="34" charset="0"/>
              </a:rPr>
              <a:t>Applications are on-premises and in the cloud</a:t>
            </a:r>
          </a:p>
          <a:p>
            <a:pPr lvl="1">
              <a:lnSpc>
                <a:spcPct val="100000"/>
              </a:lnSpc>
              <a:spcBef>
                <a:spcPts val="0"/>
              </a:spcBef>
            </a:pPr>
            <a:r>
              <a:rPr lang="en-US" sz="1700" dirty="0">
                <a:gradFill>
                  <a:gsLst>
                    <a:gs pos="0">
                      <a:srgbClr val="FFFFFF"/>
                    </a:gs>
                    <a:gs pos="86000">
                      <a:srgbClr val="FFFFFF"/>
                    </a:gs>
                  </a:gsLst>
                  <a:lin ang="5400000" scaled="0"/>
                </a:gradFill>
                <a:latin typeface="Segoe" pitchFamily="34" charset="0"/>
              </a:rPr>
              <a:t>Multiple vendors and multiple operators</a:t>
            </a:r>
          </a:p>
          <a:p>
            <a:pPr>
              <a:lnSpc>
                <a:spcPct val="100000"/>
              </a:lnSpc>
              <a:spcBef>
                <a:spcPts val="0"/>
              </a:spcBef>
            </a:pPr>
            <a:endParaRPr lang="en-US" sz="2000" dirty="0">
              <a:gradFill>
                <a:gsLst>
                  <a:gs pos="0">
                    <a:srgbClr val="FFFFFF"/>
                  </a:gs>
                  <a:gs pos="86000">
                    <a:srgbClr val="FFFFFF"/>
                  </a:gs>
                </a:gsLst>
                <a:lin ang="5400000" scaled="0"/>
              </a:gradFill>
              <a:latin typeface="Segoe" pitchFamily="34" charset="0"/>
            </a:endParaRPr>
          </a:p>
          <a:p>
            <a:pPr>
              <a:lnSpc>
                <a:spcPct val="100000"/>
              </a:lnSpc>
              <a:spcBef>
                <a:spcPts val="0"/>
              </a:spcBef>
            </a:pPr>
            <a:r>
              <a:rPr lang="en-US" sz="2000" dirty="0">
                <a:gradFill>
                  <a:gsLst>
                    <a:gs pos="0">
                      <a:srgbClr val="FFFFFF"/>
                    </a:gs>
                    <a:gs pos="86000">
                      <a:srgbClr val="FFFFFF"/>
                    </a:gs>
                  </a:gsLst>
                  <a:lin ang="5400000" scaled="0"/>
                </a:gradFill>
                <a:latin typeface="Segoe" pitchFamily="34" charset="0"/>
              </a:rPr>
              <a:t>Dispersed enterprise data needs to be protected</a:t>
            </a:r>
          </a:p>
          <a:p>
            <a:pPr lvl="1">
              <a:lnSpc>
                <a:spcPct val="100000"/>
              </a:lnSpc>
              <a:spcBef>
                <a:spcPts val="0"/>
              </a:spcBef>
            </a:pPr>
            <a:r>
              <a:rPr lang="en-US" sz="1700" dirty="0">
                <a:gradFill>
                  <a:gsLst>
                    <a:gs pos="0">
                      <a:srgbClr val="FFFFFF"/>
                    </a:gs>
                    <a:gs pos="86000">
                      <a:srgbClr val="FFFFFF"/>
                    </a:gs>
                  </a:gsLst>
                  <a:lin ang="5400000" scaled="0"/>
                </a:gradFill>
                <a:latin typeface="Segoe" pitchFamily="34" charset="0"/>
              </a:rPr>
              <a:t>Across a mix of infrastructure, platforms and services</a:t>
            </a:r>
          </a:p>
          <a:p>
            <a:endParaRPr lang="en-US" sz="2000" dirty="0">
              <a:gradFill>
                <a:gsLst>
                  <a:gs pos="0">
                    <a:srgbClr val="FFFFFF"/>
                  </a:gs>
                  <a:gs pos="86000">
                    <a:srgbClr val="FFFFFF"/>
                  </a:gs>
                </a:gsLst>
                <a:lin ang="5400000" scaled="0"/>
              </a:gradFill>
              <a:latin typeface="Segoe" pitchFamily="34" charset="0"/>
            </a:endParaRPr>
          </a:p>
          <a:p>
            <a:pPr lvl="1"/>
            <a:endParaRPr lang="en-US" sz="1700" dirty="0">
              <a:gradFill>
                <a:gsLst>
                  <a:gs pos="0">
                    <a:srgbClr val="FFFFFF"/>
                  </a:gs>
                  <a:gs pos="86000">
                    <a:srgbClr val="FFFFFF"/>
                  </a:gs>
                </a:gsLst>
                <a:lin ang="5400000" scaled="0"/>
              </a:gradFill>
            </a:endParaRPr>
          </a:p>
          <a:p>
            <a:endParaRPr lang="en-US" sz="2000" dirty="0">
              <a:gradFill>
                <a:gsLst>
                  <a:gs pos="0">
                    <a:srgbClr val="FFFFFF"/>
                  </a:gs>
                  <a:gs pos="86000">
                    <a:srgbClr val="FFFFFF"/>
                  </a:gs>
                </a:gsLst>
                <a:lin ang="5400000" scaled="0"/>
              </a:gradFill>
            </a:endParaRPr>
          </a:p>
        </p:txBody>
      </p:sp>
      <p:sp>
        <p:nvSpPr>
          <p:cNvPr id="58" name="Content Placeholder 4"/>
          <p:cNvSpPr txBox="1">
            <a:spLocks/>
          </p:cNvSpPr>
          <p:nvPr/>
        </p:nvSpPr>
        <p:spPr>
          <a:xfrm>
            <a:off x="6706500" y="3170523"/>
            <a:ext cx="3654002" cy="2765350"/>
          </a:xfrm>
          <a:prstGeom prst="rect">
            <a:avLst/>
          </a:prstGeom>
        </p:spPr>
        <p:txBody>
          <a:bodyPr vert="horz" wrap="square" lIns="76177" tIns="38089" rIns="76177" bIns="38089" rtlCol="0">
            <a:spAutoFit/>
          </a:bodyPr>
          <a:lstStyle>
            <a:lvl1pPr marL="345327" indent="-345327" algn="l" defTabSz="685864" rtl="0" eaLnBrk="1" latinLnBrk="0" hangingPunct="1">
              <a:lnSpc>
                <a:spcPct val="90000"/>
              </a:lnSpc>
              <a:spcBef>
                <a:spcPct val="20000"/>
              </a:spcBef>
              <a:buSzPct val="90000"/>
              <a:buFontTx/>
              <a:buBlip>
                <a:blip r:embed="rId13"/>
              </a:buBlip>
              <a:defRPr sz="2400" kern="1200">
                <a:gradFill>
                  <a:gsLst>
                    <a:gs pos="0">
                      <a:schemeClr val="tx1"/>
                    </a:gs>
                    <a:gs pos="86000">
                      <a:schemeClr val="tx1"/>
                    </a:gs>
                  </a:gsLst>
                  <a:lin ang="5400000" scaled="0"/>
                </a:gradFill>
                <a:latin typeface="+mn-lt"/>
                <a:ea typeface="+mn-ea"/>
                <a:cs typeface="+mn-cs"/>
              </a:defRPr>
            </a:lvl1pPr>
            <a:lvl2pPr marL="641833" indent="-296506" algn="l" defTabSz="685864" rtl="0" eaLnBrk="1" latinLnBrk="0" hangingPunct="1">
              <a:lnSpc>
                <a:spcPct val="90000"/>
              </a:lnSpc>
              <a:spcBef>
                <a:spcPct val="20000"/>
              </a:spcBef>
              <a:buSzPct val="90000"/>
              <a:buFontTx/>
              <a:buBlip>
                <a:blip r:embed="rId13"/>
              </a:buBlip>
              <a:defRPr sz="2100" kern="1200">
                <a:gradFill>
                  <a:gsLst>
                    <a:gs pos="0">
                      <a:schemeClr val="tx1"/>
                    </a:gs>
                    <a:gs pos="86000">
                      <a:schemeClr val="tx1"/>
                    </a:gs>
                  </a:gsLst>
                  <a:lin ang="5400000" scaled="0"/>
                </a:gradFill>
                <a:latin typeface="+mn-lt"/>
                <a:ea typeface="+mn-ea"/>
                <a:cs typeface="+mn-cs"/>
              </a:defRPr>
            </a:lvl2pPr>
            <a:lvl3pPr marL="944292" indent="-302459" algn="l" defTabSz="685864" rtl="0" eaLnBrk="1" latinLnBrk="0" hangingPunct="1">
              <a:lnSpc>
                <a:spcPct val="90000"/>
              </a:lnSpc>
              <a:spcBef>
                <a:spcPct val="20000"/>
              </a:spcBef>
              <a:buSzPct val="90000"/>
              <a:buFontTx/>
              <a:buBlip>
                <a:blip r:embed="rId13"/>
              </a:buBlip>
              <a:defRPr sz="1800" kern="1200">
                <a:gradFill>
                  <a:gsLst>
                    <a:gs pos="0">
                      <a:schemeClr val="tx1"/>
                    </a:gs>
                    <a:gs pos="86000">
                      <a:schemeClr val="tx1"/>
                    </a:gs>
                  </a:gsLst>
                  <a:lin ang="5400000" scaled="0"/>
                </a:gradFill>
                <a:latin typeface="+mn-lt"/>
                <a:ea typeface="+mn-ea"/>
                <a:cs typeface="+mn-cs"/>
              </a:defRPr>
            </a:lvl3pPr>
            <a:lvl4pPr marL="1203883" indent="-259591" algn="l" defTabSz="685864" rtl="0" eaLnBrk="1" latinLnBrk="0" hangingPunct="1">
              <a:lnSpc>
                <a:spcPct val="90000"/>
              </a:lnSpc>
              <a:spcBef>
                <a:spcPct val="20000"/>
              </a:spcBef>
              <a:buSzPct val="90000"/>
              <a:buFontTx/>
              <a:buBlip>
                <a:blip r:embed="rId13"/>
              </a:buBlip>
              <a:defRPr sz="1500" kern="1200">
                <a:gradFill>
                  <a:gsLst>
                    <a:gs pos="0">
                      <a:schemeClr val="tx1"/>
                    </a:gs>
                    <a:gs pos="86000">
                      <a:schemeClr val="tx1"/>
                    </a:gs>
                  </a:gsLst>
                  <a:lin ang="5400000" scaled="0"/>
                </a:gradFill>
                <a:latin typeface="+mn-lt"/>
                <a:ea typeface="+mn-ea"/>
                <a:cs typeface="+mn-cs"/>
              </a:defRPr>
            </a:lvl4pPr>
            <a:lvl5pPr marL="1456329" indent="-252446" algn="l" defTabSz="685864" rtl="0" eaLnBrk="1" latinLnBrk="0" hangingPunct="1">
              <a:lnSpc>
                <a:spcPct val="90000"/>
              </a:lnSpc>
              <a:spcBef>
                <a:spcPct val="20000"/>
              </a:spcBef>
              <a:buSzPct val="90000"/>
              <a:buFontTx/>
              <a:buBlip>
                <a:blip r:embed="rId13"/>
              </a:buBlip>
              <a:defRPr sz="1500" kern="1200">
                <a:gradFill>
                  <a:gsLst>
                    <a:gs pos="0">
                      <a:schemeClr val="tx1"/>
                    </a:gs>
                    <a:gs pos="86000">
                      <a:schemeClr val="tx1"/>
                    </a:gs>
                  </a:gsLst>
                  <a:lin ang="5400000" scaled="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0000"/>
              </a:lnSpc>
              <a:spcBef>
                <a:spcPts val="0"/>
              </a:spcBef>
              <a:buNone/>
            </a:pPr>
            <a:r>
              <a:rPr lang="en-US" sz="2000" b="1" dirty="0" err="1">
                <a:gradFill>
                  <a:gsLst>
                    <a:gs pos="0">
                      <a:srgbClr val="FFFFFF"/>
                    </a:gs>
                    <a:gs pos="86000">
                      <a:srgbClr val="FFFFFF"/>
                    </a:gs>
                  </a:gsLst>
                  <a:lin ang="5400000" scaled="0"/>
                </a:gradFill>
                <a:latin typeface="Segoe" pitchFamily="34" charset="0"/>
              </a:rPr>
              <a:t>Consumerization</a:t>
            </a:r>
            <a:r>
              <a:rPr lang="en-US" sz="2000" b="1" dirty="0">
                <a:gradFill>
                  <a:gsLst>
                    <a:gs pos="0">
                      <a:srgbClr val="FFFFFF"/>
                    </a:gs>
                    <a:gs pos="86000">
                      <a:srgbClr val="FFFFFF"/>
                    </a:gs>
                  </a:gsLst>
                  <a:lin ang="5400000" scaled="0"/>
                </a:gradFill>
                <a:latin typeface="Segoe" pitchFamily="34" charset="0"/>
              </a:rPr>
              <a:t> of IT</a:t>
            </a:r>
          </a:p>
          <a:p>
            <a:pPr>
              <a:lnSpc>
                <a:spcPct val="100000"/>
              </a:lnSpc>
              <a:spcBef>
                <a:spcPts val="0"/>
              </a:spcBef>
            </a:pPr>
            <a:r>
              <a:rPr lang="en-US" sz="2000" dirty="0">
                <a:gradFill>
                  <a:gsLst>
                    <a:gs pos="0">
                      <a:srgbClr val="FFFFFF"/>
                    </a:gs>
                    <a:gs pos="86000">
                      <a:srgbClr val="FFFFFF"/>
                    </a:gs>
                  </a:gsLst>
                  <a:lin ang="5400000" scaled="0"/>
                </a:gradFill>
                <a:latin typeface="Segoe" pitchFamily="34" charset="0"/>
              </a:rPr>
              <a:t>All users need access</a:t>
            </a:r>
          </a:p>
          <a:p>
            <a:pPr lvl="1">
              <a:lnSpc>
                <a:spcPct val="100000"/>
              </a:lnSpc>
              <a:spcBef>
                <a:spcPts val="0"/>
              </a:spcBef>
            </a:pPr>
            <a:r>
              <a:rPr lang="en-US" sz="1600" dirty="0">
                <a:gradFill>
                  <a:gsLst>
                    <a:gs pos="0">
                      <a:srgbClr val="FFFFFF"/>
                    </a:gs>
                    <a:gs pos="86000">
                      <a:srgbClr val="FFFFFF"/>
                    </a:gs>
                  </a:gsLst>
                  <a:lin ang="5400000" scaled="0"/>
                </a:gradFill>
                <a:latin typeface="Segoe" pitchFamily="34" charset="0"/>
              </a:rPr>
              <a:t>Employee, partner, or customer</a:t>
            </a:r>
          </a:p>
          <a:p>
            <a:pPr>
              <a:lnSpc>
                <a:spcPct val="100000"/>
              </a:lnSpc>
              <a:spcBef>
                <a:spcPts val="0"/>
              </a:spcBef>
            </a:pPr>
            <a:endParaRPr lang="en-US" sz="2000" dirty="0">
              <a:gradFill>
                <a:gsLst>
                  <a:gs pos="0">
                    <a:srgbClr val="FFFFFF"/>
                  </a:gs>
                  <a:gs pos="86000">
                    <a:srgbClr val="FFFFFF"/>
                  </a:gs>
                </a:gsLst>
                <a:lin ang="5400000" scaled="0"/>
              </a:gradFill>
              <a:latin typeface="Segoe" pitchFamily="34" charset="0"/>
            </a:endParaRPr>
          </a:p>
          <a:p>
            <a:pPr>
              <a:lnSpc>
                <a:spcPct val="100000"/>
              </a:lnSpc>
              <a:spcBef>
                <a:spcPts val="0"/>
              </a:spcBef>
            </a:pPr>
            <a:r>
              <a:rPr lang="en-US" sz="2000" dirty="0">
                <a:gradFill>
                  <a:gsLst>
                    <a:gs pos="0">
                      <a:srgbClr val="FFFFFF"/>
                    </a:gs>
                    <a:gs pos="86000">
                      <a:srgbClr val="FFFFFF"/>
                    </a:gs>
                  </a:gsLst>
                  <a:lin ang="5400000" scaled="0"/>
                </a:gradFill>
                <a:latin typeface="Segoe" pitchFamily="34" charset="0"/>
              </a:rPr>
              <a:t>From any device</a:t>
            </a:r>
          </a:p>
          <a:p>
            <a:pPr lvl="1">
              <a:lnSpc>
                <a:spcPct val="100000"/>
              </a:lnSpc>
              <a:spcBef>
                <a:spcPts val="0"/>
              </a:spcBef>
            </a:pPr>
            <a:r>
              <a:rPr lang="en-US" sz="1600" dirty="0">
                <a:gradFill>
                  <a:gsLst>
                    <a:gs pos="0">
                      <a:srgbClr val="FFFFFF"/>
                    </a:gs>
                    <a:gs pos="86000">
                      <a:srgbClr val="FFFFFF"/>
                    </a:gs>
                  </a:gsLst>
                  <a:lin ang="5400000" scaled="0"/>
                </a:gradFill>
                <a:latin typeface="Segoe" pitchFamily="34" charset="0"/>
              </a:rPr>
              <a:t>At work, at home, or mobile</a:t>
            </a:r>
          </a:p>
          <a:p>
            <a:endParaRPr lang="en-US" sz="2000" dirty="0">
              <a:gradFill>
                <a:gsLst>
                  <a:gs pos="0">
                    <a:srgbClr val="FFFFFF"/>
                  </a:gs>
                  <a:gs pos="86000">
                    <a:srgbClr val="FFFFFF"/>
                  </a:gs>
                </a:gsLst>
                <a:lin ang="5400000" scaled="0"/>
              </a:gradFill>
              <a:latin typeface="Segoe" pitchFamily="34" charset="0"/>
            </a:endParaRPr>
          </a:p>
          <a:p>
            <a:pPr lvl="1"/>
            <a:endParaRPr lang="en-US" sz="1700" dirty="0">
              <a:gradFill>
                <a:gsLst>
                  <a:gs pos="0">
                    <a:srgbClr val="FFFFFF"/>
                  </a:gs>
                  <a:gs pos="86000">
                    <a:srgbClr val="FFFFFF"/>
                  </a:gs>
                </a:gsLst>
                <a:lin ang="5400000" scaled="0"/>
              </a:gradFill>
            </a:endParaRPr>
          </a:p>
          <a:p>
            <a:endParaRPr lang="en-US" sz="2000" dirty="0">
              <a:gradFill>
                <a:gsLst>
                  <a:gs pos="0">
                    <a:srgbClr val="FFFFFF"/>
                  </a:gs>
                  <a:gs pos="86000">
                    <a:srgbClr val="FFFFFF"/>
                  </a:gs>
                </a:gsLst>
                <a:lin ang="5400000" scaled="0"/>
              </a:gradFill>
            </a:endParaRPr>
          </a:p>
        </p:txBody>
      </p:sp>
    </p:spTree>
    <p:extLst>
      <p:ext uri="{BB962C8B-B14F-4D97-AF65-F5344CB8AC3E}">
        <p14:creationId xmlns:p14="http://schemas.microsoft.com/office/powerpoint/2010/main" val="226683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7615390" y="1297489"/>
            <a:ext cx="2804250" cy="618579"/>
          </a:xfrm>
          <a:prstGeom prst="rect">
            <a:avLst/>
          </a:prstGeom>
          <a:solidFill>
            <a:srgbClr val="00AEEF"/>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340717" rIns="0" bIns="365649"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71" name="Rectangle 70"/>
          <p:cNvSpPr/>
          <p:nvPr/>
        </p:nvSpPr>
        <p:spPr>
          <a:xfrm>
            <a:off x="7618028" y="1999348"/>
            <a:ext cx="2804250" cy="2140853"/>
          </a:xfrm>
          <a:prstGeom prst="rect">
            <a:avLst/>
          </a:prstGeom>
          <a:solidFill>
            <a:srgbClr val="00AEEF"/>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340717" rIns="0" bIns="365649"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41" name="Rectangle 40"/>
          <p:cNvSpPr/>
          <p:nvPr/>
        </p:nvSpPr>
        <p:spPr>
          <a:xfrm>
            <a:off x="4885210" y="1297488"/>
            <a:ext cx="2707223" cy="621885"/>
          </a:xfrm>
          <a:prstGeom prst="rect">
            <a:avLst/>
          </a:prstGeom>
          <a:solidFill>
            <a:srgbClr val="FF8A00"/>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340717" rIns="0" bIns="365649"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42" name="Rectangle 41"/>
          <p:cNvSpPr/>
          <p:nvPr/>
        </p:nvSpPr>
        <p:spPr>
          <a:xfrm>
            <a:off x="2031471" y="1295405"/>
            <a:ext cx="2731811" cy="620665"/>
          </a:xfrm>
          <a:prstGeom prst="rect">
            <a:avLst/>
          </a:prstGeom>
          <a:solidFill>
            <a:srgbClr val="0071BC"/>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340717" rIns="0" bIns="365649"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37" name="Rectangle 36"/>
          <p:cNvSpPr/>
          <p:nvPr/>
        </p:nvSpPr>
        <p:spPr>
          <a:xfrm>
            <a:off x="2048603" y="4241805"/>
            <a:ext cx="8428776" cy="999625"/>
          </a:xfrm>
          <a:prstGeom prst="rect">
            <a:avLst/>
          </a:prstGeom>
          <a:solidFill>
            <a:srgbClr val="FFBE00"/>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340717" rIns="0" bIns="365649"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35" name="Rectangle 34"/>
          <p:cNvSpPr/>
          <p:nvPr/>
        </p:nvSpPr>
        <p:spPr>
          <a:xfrm>
            <a:off x="4875530" y="1987026"/>
            <a:ext cx="2707223" cy="2161737"/>
          </a:xfrm>
          <a:prstGeom prst="rect">
            <a:avLst/>
          </a:prstGeom>
          <a:solidFill>
            <a:srgbClr val="FF8A00"/>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340717" rIns="0" bIns="365649"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33" name="Rectangle 32"/>
          <p:cNvSpPr/>
          <p:nvPr/>
        </p:nvSpPr>
        <p:spPr>
          <a:xfrm>
            <a:off x="2048605" y="1999349"/>
            <a:ext cx="2725355" cy="2157499"/>
          </a:xfrm>
          <a:prstGeom prst="rect">
            <a:avLst/>
          </a:prstGeom>
          <a:solidFill>
            <a:srgbClr val="0071BC"/>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340717" rIns="0" bIns="365649"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2" name="Title 1"/>
          <p:cNvSpPr>
            <a:spLocks noGrp="1"/>
          </p:cNvSpPr>
          <p:nvPr>
            <p:ph type="title"/>
          </p:nvPr>
        </p:nvSpPr>
        <p:spPr>
          <a:xfrm>
            <a:off x="487555" y="182880"/>
            <a:ext cx="10881100" cy="609397"/>
          </a:xfrm>
        </p:spPr>
        <p:txBody>
          <a:bodyPr/>
          <a:lstStyle/>
          <a:p>
            <a:r>
              <a:rPr lang="en-US" dirty="0"/>
              <a:t>IDENTITY ACCESS MANAGEMENT</a:t>
            </a:r>
          </a:p>
        </p:txBody>
      </p:sp>
      <p:sp>
        <p:nvSpPr>
          <p:cNvPr id="49" name="Rectangle 48"/>
          <p:cNvSpPr/>
          <p:nvPr/>
        </p:nvSpPr>
        <p:spPr>
          <a:xfrm>
            <a:off x="7716014" y="1346017"/>
            <a:ext cx="2630617" cy="641009"/>
          </a:xfrm>
          <a:prstGeom prst="rect">
            <a:avLst/>
          </a:prstGeom>
          <a:effectLst/>
        </p:spPr>
        <p:txBody>
          <a:bodyPr wrap="square" lIns="91424" tIns="45713" rIns="91424" bIns="45713">
            <a:spAutoFit/>
          </a:bodyPr>
          <a:lstStyle/>
          <a:p>
            <a:pPr algn="ctr" defTabSz="913947">
              <a:lnSpc>
                <a:spcPts val="2100"/>
              </a:lnSpc>
            </a:pPr>
            <a:r>
              <a:rPr lang="en-US" sz="2000" dirty="0">
                <a:ln w="12700">
                  <a:noFill/>
                  <a:prstDash val="solid"/>
                </a:ln>
                <a:gradFill>
                  <a:gsLst>
                    <a:gs pos="0">
                      <a:srgbClr val="FFFFFF"/>
                    </a:gs>
                    <a:gs pos="100000">
                      <a:srgbClr val="FFFFFF"/>
                    </a:gs>
                  </a:gsLst>
                  <a:lin ang="5400000" scaled="0"/>
                </a:gradFill>
              </a:rPr>
              <a:t>Secure Remote Access</a:t>
            </a:r>
          </a:p>
        </p:txBody>
      </p:sp>
      <p:sp>
        <p:nvSpPr>
          <p:cNvPr id="52" name="Rectangle 51"/>
          <p:cNvSpPr/>
          <p:nvPr/>
        </p:nvSpPr>
        <p:spPr>
          <a:xfrm>
            <a:off x="4837783" y="1310829"/>
            <a:ext cx="2697696" cy="641009"/>
          </a:xfrm>
          <a:prstGeom prst="rect">
            <a:avLst/>
          </a:prstGeom>
        </p:spPr>
        <p:txBody>
          <a:bodyPr wrap="square" lIns="91424" tIns="45713" rIns="91424" bIns="45713">
            <a:spAutoFit/>
          </a:bodyPr>
          <a:lstStyle/>
          <a:p>
            <a:pPr algn="ctr" defTabSz="913947">
              <a:lnSpc>
                <a:spcPts val="2100"/>
              </a:lnSpc>
            </a:pPr>
            <a:r>
              <a:rPr lang="en-US" sz="2000" dirty="0">
                <a:ln w="12700">
                  <a:noFill/>
                  <a:prstDash val="solid"/>
                </a:ln>
                <a:gradFill>
                  <a:gsLst>
                    <a:gs pos="0">
                      <a:srgbClr val="FFFFFF"/>
                    </a:gs>
                    <a:gs pos="100000">
                      <a:srgbClr val="FFFFFF"/>
                    </a:gs>
                  </a:gsLst>
                  <a:lin ang="5400000" scaled="0"/>
                </a:gradFill>
              </a:rPr>
              <a:t>Well-managed Identity</a:t>
            </a:r>
          </a:p>
        </p:txBody>
      </p:sp>
      <p:sp>
        <p:nvSpPr>
          <p:cNvPr id="55" name="Rectangle 54"/>
          <p:cNvSpPr/>
          <p:nvPr/>
        </p:nvSpPr>
        <p:spPr>
          <a:xfrm>
            <a:off x="2000641" y="1297492"/>
            <a:ext cx="2630617" cy="641009"/>
          </a:xfrm>
          <a:prstGeom prst="rect">
            <a:avLst/>
          </a:prstGeom>
          <a:effectLst/>
        </p:spPr>
        <p:txBody>
          <a:bodyPr wrap="square" lIns="91424" tIns="45713" rIns="91424" bIns="45713">
            <a:spAutoFit/>
          </a:bodyPr>
          <a:lstStyle/>
          <a:p>
            <a:pPr algn="ctr" defTabSz="913947">
              <a:lnSpc>
                <a:spcPts val="2100"/>
              </a:lnSpc>
            </a:pPr>
            <a:r>
              <a:rPr lang="en-US" sz="2000" dirty="0">
                <a:ln w="12700">
                  <a:noFill/>
                  <a:prstDash val="solid"/>
                </a:ln>
                <a:gradFill>
                  <a:gsLst>
                    <a:gs pos="0">
                      <a:srgbClr val="FFFFFF"/>
                    </a:gs>
                    <a:gs pos="100000">
                      <a:srgbClr val="FFFFFF"/>
                    </a:gs>
                  </a:gsLst>
                  <a:lin ang="5400000" scaled="0"/>
                </a:gradFill>
              </a:rPr>
              <a:t>Access across Networks</a:t>
            </a:r>
          </a:p>
        </p:txBody>
      </p:sp>
      <p:sp>
        <p:nvSpPr>
          <p:cNvPr id="56" name="TextBox 55"/>
          <p:cNvSpPr txBox="1"/>
          <p:nvPr/>
        </p:nvSpPr>
        <p:spPr>
          <a:xfrm>
            <a:off x="4875533" y="3620618"/>
            <a:ext cx="2697696" cy="623248"/>
          </a:xfrm>
          <a:prstGeom prst="rect">
            <a:avLst/>
          </a:prstGeom>
        </p:spPr>
        <p:txBody>
          <a:bodyPr vert="horz" wrap="square" lIns="0" tIns="0" rIns="0" bIns="0" rtlCol="0">
            <a:spAutoFit/>
          </a:bodyPr>
          <a:lstStyle/>
          <a:p>
            <a:pPr marL="285702" indent="-285702" algn="ctr" defTabSz="914211">
              <a:lnSpc>
                <a:spcPct val="90000"/>
              </a:lnSpc>
              <a:spcBef>
                <a:spcPct val="20000"/>
              </a:spcBef>
              <a:buClr>
                <a:srgbClr val="777777"/>
              </a:buClr>
              <a:buSzPct val="130000"/>
            </a:pPr>
            <a:r>
              <a:rPr lang="en-US" sz="1500" dirty="0">
                <a:solidFill>
                  <a:srgbClr val="FFFFFF"/>
                </a:solidFill>
              </a:rPr>
              <a:t>Provide well-managed, common identity infrastructure</a:t>
            </a:r>
          </a:p>
        </p:txBody>
      </p:sp>
      <p:sp>
        <p:nvSpPr>
          <p:cNvPr id="57" name="TextBox 56"/>
          <p:cNvSpPr txBox="1"/>
          <p:nvPr/>
        </p:nvSpPr>
        <p:spPr>
          <a:xfrm>
            <a:off x="2172220" y="4408201"/>
            <a:ext cx="8174404" cy="590931"/>
          </a:xfrm>
          <a:prstGeom prst="rect">
            <a:avLst/>
          </a:prstGeom>
        </p:spPr>
        <p:txBody>
          <a:bodyPr vert="horz" wrap="square" lIns="0" tIns="0" rIns="0" bIns="0" rtlCol="0">
            <a:spAutoFit/>
          </a:bodyPr>
          <a:lstStyle>
            <a:defPPr>
              <a:defRPr lang="en-US"/>
            </a:defPPr>
            <a:lvl1pPr algn="ctr">
              <a:lnSpc>
                <a:spcPct val="90000"/>
              </a:lnSpc>
              <a:spcBef>
                <a:spcPct val="20000"/>
              </a:spcBef>
              <a:buClr>
                <a:srgbClr val="777777"/>
              </a:buClr>
              <a:buSzPct val="130000"/>
              <a:defRPr>
                <a:gradFill>
                  <a:gsLst>
                    <a:gs pos="0">
                      <a:schemeClr val="bg1"/>
                    </a:gs>
                    <a:gs pos="100000">
                      <a:schemeClr val="bg1"/>
                    </a:gs>
                  </a:gsLst>
                  <a:lin ang="21594000" scaled="0"/>
                </a:gradFill>
              </a:defRPr>
            </a:lvl1pPr>
          </a:lstStyle>
          <a:p>
            <a:pPr marL="285702" indent="-285702" defTabSz="914211"/>
            <a:r>
              <a:rPr lang="en-US" sz="4300" dirty="0">
                <a:solidFill>
                  <a:srgbClr val="FFFFFF"/>
                </a:solidFill>
              </a:rPr>
              <a:t>Integrated Identity service</a:t>
            </a:r>
          </a:p>
        </p:txBody>
      </p:sp>
      <p:sp>
        <p:nvSpPr>
          <p:cNvPr id="58" name="TextBox 57"/>
          <p:cNvSpPr txBox="1"/>
          <p:nvPr/>
        </p:nvSpPr>
        <p:spPr>
          <a:xfrm>
            <a:off x="7693682" y="3620617"/>
            <a:ext cx="2652942" cy="415499"/>
          </a:xfrm>
          <a:prstGeom prst="rect">
            <a:avLst/>
          </a:prstGeom>
        </p:spPr>
        <p:txBody>
          <a:bodyPr vert="horz" wrap="square" lIns="0" tIns="0" rIns="0" bIns="0" rtlCol="0">
            <a:spAutoFit/>
          </a:bodyPr>
          <a:lstStyle>
            <a:defPPr>
              <a:defRPr lang="en-US"/>
            </a:defPPr>
            <a:lvl1pPr algn="ctr">
              <a:lnSpc>
                <a:spcPct val="90000"/>
              </a:lnSpc>
              <a:spcBef>
                <a:spcPct val="20000"/>
              </a:spcBef>
              <a:buClr>
                <a:srgbClr val="777777"/>
              </a:buClr>
              <a:buSzPct val="130000"/>
              <a:defRPr>
                <a:gradFill>
                  <a:gsLst>
                    <a:gs pos="0">
                      <a:schemeClr val="bg1"/>
                    </a:gs>
                    <a:gs pos="100000">
                      <a:schemeClr val="bg1"/>
                    </a:gs>
                  </a:gsLst>
                  <a:lin ang="21594000" scaled="0"/>
                </a:gradFill>
              </a:defRPr>
            </a:lvl1pPr>
          </a:lstStyle>
          <a:p>
            <a:pPr marL="285702" indent="-285702" defTabSz="914211"/>
            <a:r>
              <a:rPr lang="en-US" sz="1500" dirty="0">
                <a:solidFill>
                  <a:srgbClr val="FFFFFF"/>
                </a:solidFill>
              </a:rPr>
              <a:t>Secure remote access to </a:t>
            </a:r>
            <a:br>
              <a:rPr lang="en-US" sz="1500" dirty="0">
                <a:solidFill>
                  <a:srgbClr val="FFFFFF"/>
                </a:solidFill>
              </a:rPr>
            </a:br>
            <a:r>
              <a:rPr lang="en-US" sz="1500" dirty="0">
                <a:solidFill>
                  <a:srgbClr val="FFFFFF"/>
                </a:solidFill>
              </a:rPr>
              <a:t>business resources</a:t>
            </a:r>
          </a:p>
        </p:txBody>
      </p:sp>
      <p:grpSp>
        <p:nvGrpSpPr>
          <p:cNvPr id="4" name="Group 3"/>
          <p:cNvGrpSpPr/>
          <p:nvPr/>
        </p:nvGrpSpPr>
        <p:grpSpPr>
          <a:xfrm>
            <a:off x="5208643" y="2031112"/>
            <a:ext cx="2031471" cy="1501216"/>
            <a:chOff x="7924800" y="1589219"/>
            <a:chExt cx="2081528" cy="1354512"/>
          </a:xfrm>
        </p:grpSpPr>
        <p:sp>
          <p:nvSpPr>
            <p:cNvPr id="43" name="Freeform 27"/>
            <p:cNvSpPr>
              <a:spLocks noChangeAspect="1" noEditPoints="1"/>
            </p:cNvSpPr>
            <p:nvPr/>
          </p:nvSpPr>
          <p:spPr bwMode="auto">
            <a:xfrm>
              <a:off x="8382000" y="1817819"/>
              <a:ext cx="1624328" cy="997008"/>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rgbClr val="0071BC"/>
            </a:solidFill>
            <a:extLst/>
          </p:spPr>
          <p:txBody>
            <a:bodyPr vert="horz" wrap="square" lIns="91440" tIns="45720" rIns="91440" bIns="45720" numCol="1" anchor="t" anchorCtr="0" compatLnSpc="1">
              <a:prstTxWarp prst="textNoShape">
                <a:avLst/>
              </a:prstTxWarp>
            </a:bodyPr>
            <a:lstStyle/>
            <a:p>
              <a:pPr defTabSz="914211"/>
              <a:endParaRPr lang="en-US" dirty="0">
                <a:solidFill>
                  <a:srgbClr val="FFFFFF"/>
                </a:solidFill>
              </a:endParaRPr>
            </a:p>
          </p:txBody>
        </p:sp>
        <p:sp>
          <p:nvSpPr>
            <p:cNvPr id="44" name="Oval 106"/>
            <p:cNvSpPr/>
            <p:nvPr/>
          </p:nvSpPr>
          <p:spPr bwMode="auto">
            <a:xfrm>
              <a:off x="7924800" y="1589219"/>
              <a:ext cx="1080328" cy="1354512"/>
            </a:xfrm>
            <a:custGeom>
              <a:avLst/>
              <a:gdLst/>
              <a:ahLst/>
              <a:cxnLst/>
              <a:rect l="l" t="t" r="r" b="b"/>
              <a:pathLst>
                <a:path w="1093957" h="1371601">
                  <a:moveTo>
                    <a:pt x="542365" y="0"/>
                  </a:moveTo>
                  <a:cubicBezTo>
                    <a:pt x="710701" y="1"/>
                    <a:pt x="847165" y="136465"/>
                    <a:pt x="847166" y="304801"/>
                  </a:cubicBezTo>
                  <a:cubicBezTo>
                    <a:pt x="847166" y="410010"/>
                    <a:pt x="793859" y="502771"/>
                    <a:pt x="712782" y="557546"/>
                  </a:cubicBezTo>
                  <a:lnTo>
                    <a:pt x="704880" y="561835"/>
                  </a:lnTo>
                  <a:lnTo>
                    <a:pt x="740581" y="574729"/>
                  </a:lnTo>
                  <a:cubicBezTo>
                    <a:pt x="840520" y="618871"/>
                    <a:pt x="920257" y="695354"/>
                    <a:pt x="963636" y="789368"/>
                  </a:cubicBezTo>
                  <a:lnTo>
                    <a:pt x="968284" y="803095"/>
                  </a:lnTo>
                  <a:lnTo>
                    <a:pt x="1029449" y="883461"/>
                  </a:lnTo>
                  <a:cubicBezTo>
                    <a:pt x="1093490" y="985051"/>
                    <a:pt x="1113698" y="1078559"/>
                    <a:pt x="1072542" y="1115549"/>
                  </a:cubicBezTo>
                  <a:cubicBezTo>
                    <a:pt x="1058824" y="1127880"/>
                    <a:pt x="1039587" y="1132763"/>
                    <a:pt x="1016544" y="1131034"/>
                  </a:cubicBezTo>
                  <a:lnTo>
                    <a:pt x="996339" y="1126992"/>
                  </a:lnTo>
                  <a:lnTo>
                    <a:pt x="999567" y="1143001"/>
                  </a:lnTo>
                  <a:cubicBezTo>
                    <a:pt x="999567" y="1269253"/>
                    <a:pt x="794872" y="1371601"/>
                    <a:pt x="542367" y="1371601"/>
                  </a:cubicBezTo>
                  <a:lnTo>
                    <a:pt x="542366" y="1371601"/>
                  </a:lnTo>
                  <a:lnTo>
                    <a:pt x="542366" y="1371601"/>
                  </a:lnTo>
                  <a:lnTo>
                    <a:pt x="542364" y="1371601"/>
                  </a:lnTo>
                  <a:lnTo>
                    <a:pt x="450225" y="1366957"/>
                  </a:lnTo>
                  <a:cubicBezTo>
                    <a:pt x="241887" y="1345641"/>
                    <a:pt x="85167" y="1253472"/>
                    <a:pt x="85167" y="1143001"/>
                  </a:cubicBezTo>
                  <a:lnTo>
                    <a:pt x="86293" y="1137415"/>
                  </a:lnTo>
                  <a:lnTo>
                    <a:pt x="65515" y="1141613"/>
                  </a:lnTo>
                  <a:cubicBezTo>
                    <a:pt x="49695" y="1141353"/>
                    <a:pt x="36018" y="1137119"/>
                    <a:pt x="25185" y="1128515"/>
                  </a:cubicBezTo>
                  <a:cubicBezTo>
                    <a:pt x="-18146" y="1094099"/>
                    <a:pt x="-3669" y="999534"/>
                    <a:pt x="54068" y="894233"/>
                  </a:cubicBezTo>
                  <a:lnTo>
                    <a:pt x="117885" y="798845"/>
                  </a:lnTo>
                  <a:lnTo>
                    <a:pt x="121095" y="789368"/>
                  </a:lnTo>
                  <a:cubicBezTo>
                    <a:pt x="164473" y="695355"/>
                    <a:pt x="244212" y="618870"/>
                    <a:pt x="344150" y="574729"/>
                  </a:cubicBezTo>
                  <a:lnTo>
                    <a:pt x="379851" y="561835"/>
                  </a:lnTo>
                  <a:lnTo>
                    <a:pt x="371949" y="557546"/>
                  </a:lnTo>
                  <a:cubicBezTo>
                    <a:pt x="290872" y="502770"/>
                    <a:pt x="237565" y="410011"/>
                    <a:pt x="237565" y="304801"/>
                  </a:cubicBezTo>
                  <a:cubicBezTo>
                    <a:pt x="237566" y="136465"/>
                    <a:pt x="374030" y="1"/>
                    <a:pt x="542365" y="0"/>
                  </a:cubicBezTo>
                  <a:close/>
                </a:path>
              </a:pathLst>
            </a:cu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grpSp>
      <p:sp>
        <p:nvSpPr>
          <p:cNvPr id="48" name="Freeform 92"/>
          <p:cNvSpPr>
            <a:spLocks noEditPoints="1"/>
          </p:cNvSpPr>
          <p:nvPr/>
        </p:nvSpPr>
        <p:spPr bwMode="black">
          <a:xfrm>
            <a:off x="8645741" y="2311623"/>
            <a:ext cx="771151" cy="1050692"/>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chemeClr val="tx1"/>
          </a:solidFill>
          <a:ln>
            <a:noFill/>
          </a:ln>
          <a:extLst/>
        </p:spPr>
        <p:txBody>
          <a:bodyPr vert="horz" wrap="square" lIns="121883" tIns="60941" rIns="121883" bIns="60941" numCol="1" anchor="t" anchorCtr="0" compatLnSpc="1">
            <a:prstTxWarp prst="textNoShape">
              <a:avLst/>
            </a:prstTxWarp>
          </a:bodyPr>
          <a:lstStyle/>
          <a:p>
            <a:pPr defTabSz="914211"/>
            <a:endParaRPr lang="en-US">
              <a:solidFill>
                <a:srgbClr val="FFFFFF"/>
              </a:solidFill>
            </a:endParaRPr>
          </a:p>
        </p:txBody>
      </p:sp>
      <p:sp>
        <p:nvSpPr>
          <p:cNvPr id="63" name="Oval 1"/>
          <p:cNvSpPr/>
          <p:nvPr/>
        </p:nvSpPr>
        <p:spPr bwMode="auto">
          <a:xfrm>
            <a:off x="8926954" y="2921220"/>
            <a:ext cx="208722" cy="346136"/>
          </a:xfrm>
          <a:custGeom>
            <a:avLst/>
            <a:gdLst/>
            <a:ahLst/>
            <a:cxnLst/>
            <a:rect l="l" t="t" r="r" b="b"/>
            <a:pathLst>
              <a:path w="208722" h="346136">
                <a:moveTo>
                  <a:pt x="104361" y="0"/>
                </a:moveTo>
                <a:cubicBezTo>
                  <a:pt x="146445" y="0"/>
                  <a:pt x="180561" y="38743"/>
                  <a:pt x="180561" y="86534"/>
                </a:cubicBezTo>
                <a:cubicBezTo>
                  <a:pt x="180561" y="114103"/>
                  <a:pt x="169209" y="138660"/>
                  <a:pt x="150652" y="153535"/>
                </a:cubicBezTo>
                <a:lnTo>
                  <a:pt x="208722" y="346136"/>
                </a:lnTo>
                <a:lnTo>
                  <a:pt x="0" y="346136"/>
                </a:lnTo>
                <a:lnTo>
                  <a:pt x="58070" y="153535"/>
                </a:lnTo>
                <a:cubicBezTo>
                  <a:pt x="39513" y="138660"/>
                  <a:pt x="28161" y="114103"/>
                  <a:pt x="28161" y="86534"/>
                </a:cubicBezTo>
                <a:cubicBezTo>
                  <a:pt x="28161" y="38743"/>
                  <a:pt x="62277" y="0"/>
                  <a:pt x="104361" y="0"/>
                </a:cubicBezTo>
                <a:close/>
              </a:path>
            </a:pathLst>
          </a:custGeom>
          <a:solidFill>
            <a:srgbClr val="00AEEF"/>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913947" fontAlgn="base">
              <a:spcBef>
                <a:spcPct val="0"/>
              </a:spcBef>
              <a:spcAft>
                <a:spcPct val="0"/>
              </a:spcAft>
            </a:pPr>
            <a:endParaRPr lang="en-US" sz="2300" dirty="0" err="1">
              <a:gradFill>
                <a:gsLst>
                  <a:gs pos="0">
                    <a:srgbClr val="FFFFFF"/>
                  </a:gs>
                  <a:gs pos="100000">
                    <a:srgbClr val="FFFFFF"/>
                  </a:gs>
                </a:gsLst>
                <a:lin ang="5400000" scaled="0"/>
              </a:gradFill>
            </a:endParaRPr>
          </a:p>
        </p:txBody>
      </p:sp>
      <p:grpSp>
        <p:nvGrpSpPr>
          <p:cNvPr id="65" name="Group 64"/>
          <p:cNvGrpSpPr/>
          <p:nvPr/>
        </p:nvGrpSpPr>
        <p:grpSpPr>
          <a:xfrm>
            <a:off x="2234618" y="2108205"/>
            <a:ext cx="2234618" cy="1539279"/>
            <a:chOff x="8063195" y="2121920"/>
            <a:chExt cx="1578246" cy="1001126"/>
          </a:xfrm>
          <a:effectLst/>
        </p:grpSpPr>
        <p:pic>
          <p:nvPicPr>
            <p:cNvPr id="66" name="Picture 5"/>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a:off x="8588837" y="2121920"/>
              <a:ext cx="1052604" cy="515784"/>
            </a:xfrm>
            <a:prstGeom prst="rect">
              <a:avLst/>
            </a:prstGeom>
            <a:noFill/>
            <a:ln>
              <a:noFill/>
            </a:ln>
            <a:effectLst>
              <a:outerShdw blurRad="63500" sx="102000" sy="102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5"/>
            <p:cNvPicPr>
              <a:picLocks noChangeAspect="1" noChangeArrowheads="1"/>
            </p:cNvPicPr>
            <p:nvPr/>
          </p:nvPicPr>
          <p:blipFill>
            <a:blip r:embed="rId4" cstate="screen">
              <a:biLevel thresh="25000"/>
              <a:extLst>
                <a:ext uri="{28A0092B-C50C-407E-A947-70E740481C1C}">
                  <a14:useLocalDpi xmlns:a14="http://schemas.microsoft.com/office/drawing/2010/main"/>
                </a:ext>
              </a:extLst>
            </a:blip>
            <a:stretch>
              <a:fillRect/>
            </a:stretch>
          </p:blipFill>
          <p:spPr bwMode="auto">
            <a:xfrm>
              <a:off x="8063195" y="2401026"/>
              <a:ext cx="957837" cy="722020"/>
            </a:xfrm>
            <a:prstGeom prst="rect">
              <a:avLst/>
            </a:prstGeom>
            <a:noFill/>
          </p:spPr>
        </p:pic>
      </p:grpSp>
      <p:sp>
        <p:nvSpPr>
          <p:cNvPr id="74" name="TextBox 73"/>
          <p:cNvSpPr txBox="1"/>
          <p:nvPr/>
        </p:nvSpPr>
        <p:spPr>
          <a:xfrm>
            <a:off x="2138547" y="3619621"/>
            <a:ext cx="2624735" cy="415499"/>
          </a:xfrm>
          <a:prstGeom prst="rect">
            <a:avLst/>
          </a:prstGeom>
        </p:spPr>
        <p:txBody>
          <a:bodyPr vert="horz" wrap="square" lIns="0" tIns="0" rIns="0" bIns="0" rtlCol="0">
            <a:spAutoFit/>
          </a:bodyPr>
          <a:lstStyle>
            <a:defPPr>
              <a:defRPr lang="en-US"/>
            </a:defPPr>
            <a:lvl1pPr algn="ctr">
              <a:lnSpc>
                <a:spcPct val="90000"/>
              </a:lnSpc>
              <a:spcBef>
                <a:spcPct val="20000"/>
              </a:spcBef>
              <a:buClr>
                <a:srgbClr val="777777"/>
              </a:buClr>
              <a:buSzPct val="130000"/>
              <a:defRPr>
                <a:gradFill>
                  <a:gsLst>
                    <a:gs pos="0">
                      <a:schemeClr val="bg1"/>
                    </a:gs>
                    <a:gs pos="100000">
                      <a:schemeClr val="bg1"/>
                    </a:gs>
                  </a:gsLst>
                  <a:lin ang="21594000" scaled="0"/>
                </a:gradFill>
              </a:defRPr>
            </a:lvl1pPr>
          </a:lstStyle>
          <a:p>
            <a:pPr marL="285702" indent="-285702" defTabSz="914211"/>
            <a:r>
              <a:rPr lang="en-US" sz="1500" dirty="0">
                <a:solidFill>
                  <a:srgbClr val="FFFFFF"/>
                </a:solidFill>
              </a:rPr>
              <a:t>Enable interoperable access across networks</a:t>
            </a:r>
          </a:p>
        </p:txBody>
      </p:sp>
    </p:spTree>
    <p:extLst>
      <p:ext uri="{BB962C8B-B14F-4D97-AF65-F5344CB8AC3E}">
        <p14:creationId xmlns:p14="http://schemas.microsoft.com/office/powerpoint/2010/main" val="173025159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PROTECTING THE HOST</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7815098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1"/>
            <a:ext cx="11149013" cy="590931"/>
          </a:xfrm>
        </p:spPr>
        <p:txBody>
          <a:bodyPr/>
          <a:lstStyle/>
          <a:p>
            <a:r>
              <a:rPr lang="en-US" sz="4300" dirty="0"/>
              <a:t>Industry-wide vulnerability disclosures</a:t>
            </a:r>
          </a:p>
        </p:txBody>
      </p:sp>
      <p:sp>
        <p:nvSpPr>
          <p:cNvPr id="3" name="Slide Number Placeholder 2"/>
          <p:cNvSpPr>
            <a:spLocks noGrp="1"/>
          </p:cNvSpPr>
          <p:nvPr>
            <p:ph type="sldNum" sz="quarter" idx="4294967295"/>
          </p:nvPr>
        </p:nvSpPr>
        <p:spPr>
          <a:xfrm>
            <a:off x="11274663" y="6556380"/>
            <a:ext cx="507868" cy="314325"/>
          </a:xfrm>
          <a:prstGeom prst="rect">
            <a:avLst/>
          </a:prstGeom>
        </p:spPr>
        <p:txBody>
          <a:bodyPr lIns="121883" tIns="60941" rIns="121883" bIns="60941"/>
          <a:lstStyle/>
          <a:p>
            <a:pPr defTabSz="914211"/>
            <a:fld id="{2FF51142-4C1C-400E-BB7B-E7CFD871CAAE}" type="slidenum">
              <a:rPr lang="en-US">
                <a:solidFill>
                  <a:srgbClr val="FFFFFF"/>
                </a:solidFill>
              </a:rPr>
              <a:pPr defTabSz="914211"/>
              <a:t>27</a:t>
            </a:fld>
            <a:endParaRPr lang="en-US" dirty="0">
              <a:solidFill>
                <a:srgbClr val="FFFFFF"/>
              </a:solidFill>
            </a:endParaRPr>
          </a:p>
        </p:txBody>
      </p:sp>
      <p:graphicFrame>
        <p:nvGraphicFramePr>
          <p:cNvPr id="25" name="Chart 24"/>
          <p:cNvGraphicFramePr>
            <a:graphicFrameLocks/>
          </p:cNvGraphicFramePr>
          <p:nvPr>
            <p:extLst>
              <p:ext uri="{D42A27DB-BD31-4B8C-83A1-F6EECF244321}">
                <p14:modId xmlns:p14="http://schemas.microsoft.com/office/powerpoint/2010/main" val="1658644023"/>
              </p:ext>
            </p:extLst>
          </p:nvPr>
        </p:nvGraphicFramePr>
        <p:xfrm>
          <a:off x="550191" y="1064756"/>
          <a:ext cx="5772763" cy="228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p:cNvGraphicFramePr>
            <a:graphicFrameLocks/>
          </p:cNvGraphicFramePr>
          <p:nvPr>
            <p:extLst>
              <p:ext uri="{D42A27DB-BD31-4B8C-83A1-F6EECF244321}">
                <p14:modId xmlns:p14="http://schemas.microsoft.com/office/powerpoint/2010/main" val="3464265990"/>
              </p:ext>
            </p:extLst>
          </p:nvPr>
        </p:nvGraphicFramePr>
        <p:xfrm>
          <a:off x="6368818" y="1070325"/>
          <a:ext cx="5853871" cy="228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Chart 27"/>
          <p:cNvGraphicFramePr>
            <a:graphicFrameLocks/>
          </p:cNvGraphicFramePr>
          <p:nvPr>
            <p:extLst>
              <p:ext uri="{D42A27DB-BD31-4B8C-83A1-F6EECF244321}">
                <p14:modId xmlns:p14="http://schemas.microsoft.com/office/powerpoint/2010/main" val="988938623"/>
              </p:ext>
            </p:extLst>
          </p:nvPr>
        </p:nvGraphicFramePr>
        <p:xfrm>
          <a:off x="6229959" y="3937000"/>
          <a:ext cx="5837699" cy="2286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7" name="Chart 26"/>
          <p:cNvGraphicFramePr>
            <a:graphicFrameLocks/>
          </p:cNvGraphicFramePr>
          <p:nvPr>
            <p:extLst>
              <p:ext uri="{D42A27DB-BD31-4B8C-83A1-F6EECF244321}">
                <p14:modId xmlns:p14="http://schemas.microsoft.com/office/powerpoint/2010/main" val="620731768"/>
              </p:ext>
            </p:extLst>
          </p:nvPr>
        </p:nvGraphicFramePr>
        <p:xfrm>
          <a:off x="507873" y="3937000"/>
          <a:ext cx="5955223" cy="2286000"/>
        </p:xfrm>
        <a:graphic>
          <a:graphicData uri="http://schemas.openxmlformats.org/drawingml/2006/chart">
            <c:chart xmlns:c="http://schemas.openxmlformats.org/drawingml/2006/chart" xmlns:r="http://schemas.openxmlformats.org/officeDocument/2006/relationships" r:id="rId6"/>
          </a:graphicData>
        </a:graphic>
      </p:graphicFrame>
      <p:sp>
        <p:nvSpPr>
          <p:cNvPr id="30" name="TextBox 29"/>
          <p:cNvSpPr txBox="1"/>
          <p:nvPr/>
        </p:nvSpPr>
        <p:spPr>
          <a:xfrm>
            <a:off x="6304961" y="970725"/>
            <a:ext cx="5003509" cy="230832"/>
          </a:xfrm>
          <a:prstGeom prst="rect">
            <a:avLst/>
          </a:prstGeom>
          <a:noFill/>
        </p:spPr>
        <p:txBody>
          <a:bodyPr wrap="square" lIns="0" tIns="0" rIns="0" bIns="0" rtlCol="0">
            <a:spAutoFit/>
          </a:bodyPr>
          <a:lstStyle/>
          <a:p>
            <a:pPr algn="r" defTabSz="914211"/>
            <a:r>
              <a:rPr lang="en-US" sz="1500" dirty="0">
                <a:solidFill>
                  <a:srgbClr val="FFFFFF"/>
                </a:solidFill>
              </a:rPr>
              <a:t>Industry-wide vulnerabilities by access complexity</a:t>
            </a:r>
          </a:p>
        </p:txBody>
      </p:sp>
      <p:sp>
        <p:nvSpPr>
          <p:cNvPr id="31" name="TextBox 30"/>
          <p:cNvSpPr txBox="1"/>
          <p:nvPr/>
        </p:nvSpPr>
        <p:spPr>
          <a:xfrm>
            <a:off x="1866363" y="962691"/>
            <a:ext cx="3639581" cy="230832"/>
          </a:xfrm>
          <a:prstGeom prst="rect">
            <a:avLst/>
          </a:prstGeom>
          <a:noFill/>
        </p:spPr>
        <p:txBody>
          <a:bodyPr wrap="square" lIns="0" tIns="0" rIns="0" bIns="0" rtlCol="0">
            <a:spAutoFit/>
          </a:bodyPr>
          <a:lstStyle/>
          <a:p>
            <a:pPr algn="r" defTabSz="914211"/>
            <a:r>
              <a:rPr lang="en-US" sz="1500" dirty="0">
                <a:solidFill>
                  <a:srgbClr val="FFFFFF"/>
                </a:solidFill>
              </a:rPr>
              <a:t>Industry-wide vulnerability severity</a:t>
            </a:r>
          </a:p>
        </p:txBody>
      </p:sp>
      <p:sp>
        <p:nvSpPr>
          <p:cNvPr id="32" name="TextBox 31"/>
          <p:cNvSpPr txBox="1"/>
          <p:nvPr/>
        </p:nvSpPr>
        <p:spPr>
          <a:xfrm>
            <a:off x="6989151" y="3804829"/>
            <a:ext cx="4319319" cy="230832"/>
          </a:xfrm>
          <a:prstGeom prst="rect">
            <a:avLst/>
          </a:prstGeom>
          <a:noFill/>
        </p:spPr>
        <p:txBody>
          <a:bodyPr wrap="square" lIns="0" tIns="0" rIns="0" bIns="0" rtlCol="0">
            <a:spAutoFit/>
          </a:bodyPr>
          <a:lstStyle/>
          <a:p>
            <a:pPr algn="r" defTabSz="914211"/>
            <a:r>
              <a:rPr lang="en-US" sz="1500" dirty="0">
                <a:solidFill>
                  <a:srgbClr val="FFFFFF"/>
                </a:solidFill>
              </a:rPr>
              <a:t>Industry-wide vulnerability disclosures</a:t>
            </a:r>
          </a:p>
        </p:txBody>
      </p:sp>
      <p:sp>
        <p:nvSpPr>
          <p:cNvPr id="33" name="TextBox 32"/>
          <p:cNvSpPr txBox="1"/>
          <p:nvPr/>
        </p:nvSpPr>
        <p:spPr>
          <a:xfrm>
            <a:off x="836451" y="3791213"/>
            <a:ext cx="4655319" cy="230832"/>
          </a:xfrm>
          <a:prstGeom prst="rect">
            <a:avLst/>
          </a:prstGeom>
          <a:noFill/>
        </p:spPr>
        <p:txBody>
          <a:bodyPr wrap="square" lIns="0" tIns="0" rIns="0" bIns="0" rtlCol="0">
            <a:spAutoFit/>
          </a:bodyPr>
          <a:lstStyle/>
          <a:p>
            <a:pPr algn="r" defTabSz="914211"/>
            <a:r>
              <a:rPr lang="en-US" sz="1500" dirty="0">
                <a:solidFill>
                  <a:srgbClr val="FFFFFF"/>
                </a:solidFill>
              </a:rPr>
              <a:t>Industry-wide OS, browser, application vulnerabilities</a:t>
            </a:r>
          </a:p>
        </p:txBody>
      </p:sp>
    </p:spTree>
    <p:extLst>
      <p:ext uri="{BB962C8B-B14F-4D97-AF65-F5344CB8AC3E}">
        <p14:creationId xmlns:p14="http://schemas.microsoft.com/office/powerpoint/2010/main" val="409867449"/>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274663" y="6556380"/>
            <a:ext cx="507868" cy="314325"/>
          </a:xfrm>
          <a:prstGeom prst="rect">
            <a:avLst/>
          </a:prstGeom>
        </p:spPr>
        <p:txBody>
          <a:bodyPr lIns="121883" tIns="60941" rIns="121883" bIns="60941"/>
          <a:lstStyle/>
          <a:p>
            <a:pPr defTabSz="914211"/>
            <a:fld id="{96DEF805-7469-404E-9C73-56CE05B34E44}" type="slidenum">
              <a:rPr lang="en-US">
                <a:solidFill>
                  <a:srgbClr val="FFFFFF"/>
                </a:solidFill>
              </a:rPr>
              <a:pPr defTabSz="914211"/>
              <a:t>28</a:t>
            </a:fld>
            <a:endParaRPr lang="en-US" dirty="0">
              <a:solidFill>
                <a:srgbClr val="FFFFFF"/>
              </a:solidFill>
            </a:endParaRPr>
          </a:p>
        </p:txBody>
      </p:sp>
      <p:sp>
        <p:nvSpPr>
          <p:cNvPr id="2" name="Title 1"/>
          <p:cNvSpPr>
            <a:spLocks noGrp="1"/>
          </p:cNvSpPr>
          <p:nvPr>
            <p:ph type="title" idx="4294967295"/>
          </p:nvPr>
        </p:nvSpPr>
        <p:spPr>
          <a:xfrm>
            <a:off x="0" y="228600"/>
            <a:ext cx="11149813" cy="609600"/>
          </a:xfrm>
        </p:spPr>
        <p:txBody>
          <a:bodyPr>
            <a:normAutofit/>
          </a:bodyPr>
          <a:lstStyle/>
          <a:p>
            <a:r>
              <a:rPr lang="en-US" sz="3700" dirty="0"/>
              <a:t>Vulnerabilities by Vendor</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8101" y="1173727"/>
            <a:ext cx="9276106" cy="4736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ular Callout 2"/>
          <p:cNvSpPr/>
          <p:nvPr/>
        </p:nvSpPr>
        <p:spPr>
          <a:xfrm>
            <a:off x="9954207" y="3541995"/>
            <a:ext cx="2031471" cy="457200"/>
          </a:xfrm>
          <a:prstGeom prst="wedgeRectCallout">
            <a:avLst>
              <a:gd name="adj1" fmla="val -85208"/>
              <a:gd name="adj2" fmla="val -61667"/>
            </a:avLst>
          </a:prstGeom>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914211"/>
            <a:r>
              <a:rPr lang="en-US" dirty="0">
                <a:solidFill>
                  <a:srgbClr val="FFFFFF"/>
                </a:solidFill>
              </a:rPr>
              <a:t>Google</a:t>
            </a:r>
          </a:p>
        </p:txBody>
      </p:sp>
      <p:sp>
        <p:nvSpPr>
          <p:cNvPr id="8" name="Rectangular Callout 7"/>
          <p:cNvSpPr/>
          <p:nvPr/>
        </p:nvSpPr>
        <p:spPr>
          <a:xfrm>
            <a:off x="9954207" y="1676400"/>
            <a:ext cx="2031471" cy="533400"/>
          </a:xfrm>
          <a:prstGeom prst="wedgeRectCallout">
            <a:avLst>
              <a:gd name="adj1" fmla="val -84583"/>
              <a:gd name="adj2" fmla="val 163036"/>
            </a:avLst>
          </a:prstGeom>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914211"/>
            <a:r>
              <a:rPr lang="en-US" dirty="0">
                <a:solidFill>
                  <a:srgbClr val="FFFFFF"/>
                </a:solidFill>
              </a:rPr>
              <a:t>Enterprise</a:t>
            </a:r>
          </a:p>
          <a:p>
            <a:pPr algn="ctr" defTabSz="914211"/>
            <a:r>
              <a:rPr lang="en-US" dirty="0">
                <a:solidFill>
                  <a:srgbClr val="FFFFFF"/>
                </a:solidFill>
              </a:rPr>
              <a:t>Linux</a:t>
            </a:r>
          </a:p>
        </p:txBody>
      </p:sp>
      <p:sp>
        <p:nvSpPr>
          <p:cNvPr id="9" name="Rectangular Callout 8"/>
          <p:cNvSpPr/>
          <p:nvPr/>
        </p:nvSpPr>
        <p:spPr>
          <a:xfrm>
            <a:off x="9954207" y="2514600"/>
            <a:ext cx="2031471" cy="457200"/>
          </a:xfrm>
          <a:prstGeom prst="wedgeRectCallout">
            <a:avLst>
              <a:gd name="adj1" fmla="val -85208"/>
              <a:gd name="adj2" fmla="val 53780"/>
            </a:avLst>
          </a:prstGeom>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914211"/>
            <a:r>
              <a:rPr lang="en-US" dirty="0">
                <a:solidFill>
                  <a:srgbClr val="FFFFFF"/>
                </a:solidFill>
              </a:rPr>
              <a:t>Apple</a:t>
            </a:r>
          </a:p>
        </p:txBody>
      </p:sp>
      <p:sp>
        <p:nvSpPr>
          <p:cNvPr id="10" name="Rectangular Callout 9"/>
          <p:cNvSpPr/>
          <p:nvPr/>
        </p:nvSpPr>
        <p:spPr>
          <a:xfrm>
            <a:off x="9954207" y="4267200"/>
            <a:ext cx="2031471" cy="457200"/>
          </a:xfrm>
          <a:prstGeom prst="wedgeRectCallout">
            <a:avLst>
              <a:gd name="adj1" fmla="val -85833"/>
              <a:gd name="adj2" fmla="val -145000"/>
            </a:avLst>
          </a:prstGeom>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914211"/>
            <a:r>
              <a:rPr lang="en-US" dirty="0">
                <a:solidFill>
                  <a:srgbClr val="FFFFFF"/>
                </a:solidFill>
              </a:rPr>
              <a:t>Microsoft</a:t>
            </a:r>
          </a:p>
        </p:txBody>
      </p:sp>
      <p:sp>
        <p:nvSpPr>
          <p:cNvPr id="11" name="Rectangular Callout 10"/>
          <p:cNvSpPr/>
          <p:nvPr/>
        </p:nvSpPr>
        <p:spPr>
          <a:xfrm>
            <a:off x="9954207" y="4867275"/>
            <a:ext cx="2031471" cy="457200"/>
          </a:xfrm>
          <a:prstGeom prst="wedgeRectCallout">
            <a:avLst>
              <a:gd name="adj1" fmla="val -85208"/>
              <a:gd name="adj2" fmla="val -190833"/>
            </a:avLst>
          </a:prstGeom>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914211"/>
            <a:r>
              <a:rPr lang="en-US" dirty="0">
                <a:solidFill>
                  <a:srgbClr val="FFFFFF"/>
                </a:solidFill>
              </a:rPr>
              <a:t>Adobe</a:t>
            </a:r>
          </a:p>
        </p:txBody>
      </p:sp>
      <p:sp>
        <p:nvSpPr>
          <p:cNvPr id="12" name="Rectangular Callout 11"/>
          <p:cNvSpPr/>
          <p:nvPr/>
        </p:nvSpPr>
        <p:spPr>
          <a:xfrm>
            <a:off x="9954207" y="3028951"/>
            <a:ext cx="2031471" cy="457200"/>
          </a:xfrm>
          <a:prstGeom prst="wedgeRectCallout">
            <a:avLst>
              <a:gd name="adj1" fmla="val -86458"/>
              <a:gd name="adj2" fmla="val 5863"/>
            </a:avLst>
          </a:prstGeom>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914211"/>
            <a:r>
              <a:rPr lang="en-US" dirty="0">
                <a:solidFill>
                  <a:srgbClr val="FFFFFF"/>
                </a:solidFill>
              </a:rPr>
              <a:t>Oracle</a:t>
            </a:r>
          </a:p>
        </p:txBody>
      </p:sp>
    </p:spTree>
    <p:extLst>
      <p:ext uri="{BB962C8B-B14F-4D97-AF65-F5344CB8AC3E}">
        <p14:creationId xmlns:p14="http://schemas.microsoft.com/office/powerpoint/2010/main" val="823096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1" nodeType="clickEffect">
                                  <p:stCondLst>
                                    <p:cond delay="0"/>
                                  </p:stCondLst>
                                  <p:childTnLst>
                                    <p:animEffect transition="out" filter="wipe(right)">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22" presetClass="entr" presetSubtype="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2" fill="hold" grpId="1" nodeType="clickEffect">
                                  <p:stCondLst>
                                    <p:cond delay="0"/>
                                  </p:stCondLst>
                                  <p:childTnLst>
                                    <p:animEffect transition="out" filter="wipe(right)">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22" presetClass="entr" presetSubtype="2"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righ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2" fill="hold" grpId="1" nodeType="clickEffect">
                                  <p:stCondLst>
                                    <p:cond delay="0"/>
                                  </p:stCondLst>
                                  <p:childTnLst>
                                    <p:animEffect transition="out" filter="wipe(right)">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22" presetClass="entr" presetSubtype="2"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righ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2" fill="hold" grpId="1" nodeType="clickEffect">
                                  <p:stCondLst>
                                    <p:cond delay="0"/>
                                  </p:stCondLst>
                                  <p:childTnLst>
                                    <p:animEffect transition="out" filter="wipe(right)">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22" presetClass="entr" presetSubtype="2"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righ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2" fill="hold" grpId="1" nodeType="clickEffect">
                                  <p:stCondLst>
                                    <p:cond delay="0"/>
                                  </p:stCondLst>
                                  <p:childTnLst>
                                    <p:animEffect transition="out" filter="wipe(right)">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22" presetClass="entr" presetSubtype="2"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righ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9" grpId="0" animBg="1"/>
      <p:bldP spid="9" grpId="1" animBg="1"/>
      <p:bldP spid="10" grpId="0" animBg="1"/>
      <p:bldP spid="10" grpId="1" animBg="1"/>
      <p:bldP spid="11" grpId="0" animBg="1"/>
      <p:bldP spid="12" grpId="0" animBg="1"/>
      <p:bldP spid="1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6"/>
            <a:ext cx="11149013" cy="761999"/>
          </a:xfrm>
        </p:spPr>
        <p:txBody>
          <a:bodyPr>
            <a:normAutofit/>
          </a:bodyPr>
          <a:lstStyle/>
          <a:p>
            <a:r>
              <a:rPr lang="en-US" sz="4300" dirty="0"/>
              <a:t>Approximate growth of malware since 1991</a:t>
            </a:r>
          </a:p>
        </p:txBody>
      </p:sp>
      <p:sp>
        <p:nvSpPr>
          <p:cNvPr id="3" name="Content Placeholder 2"/>
          <p:cNvSpPr>
            <a:spLocks noGrp="1"/>
          </p:cNvSpPr>
          <p:nvPr>
            <p:ph idx="1"/>
          </p:nvPr>
        </p:nvSpPr>
        <p:spPr>
          <a:xfrm>
            <a:off x="566602" y="4274133"/>
            <a:ext cx="11149013" cy="1578895"/>
          </a:xfrm>
        </p:spPr>
        <p:txBody>
          <a:bodyPr/>
          <a:lstStyle/>
          <a:p>
            <a:r>
              <a:rPr lang="en-US" sz="2700" dirty="0"/>
              <a:t>At the end of 2001, approximately 60,000 forms of malware or threats were known to exist. This number was a significant increase from 1996 (about 10,000) and 1991 (about 1,000).</a:t>
            </a:r>
          </a:p>
          <a:p>
            <a:endParaRPr lang="en-US" sz="2700" dirty="0"/>
          </a:p>
        </p:txBody>
      </p:sp>
      <p:sp>
        <p:nvSpPr>
          <p:cNvPr id="4" name="Slide Number Placeholder 3"/>
          <p:cNvSpPr>
            <a:spLocks noGrp="1"/>
          </p:cNvSpPr>
          <p:nvPr>
            <p:ph type="sldNum" sz="quarter" idx="4294967295"/>
          </p:nvPr>
        </p:nvSpPr>
        <p:spPr>
          <a:xfrm>
            <a:off x="11680957" y="6556376"/>
            <a:ext cx="507868" cy="314325"/>
          </a:xfrm>
          <a:prstGeom prst="rect">
            <a:avLst/>
          </a:prstGeom>
        </p:spPr>
        <p:txBody>
          <a:bodyPr lIns="121883" tIns="60941" rIns="121883" bIns="60941"/>
          <a:lstStyle/>
          <a:p>
            <a:pPr defTabSz="914211"/>
            <a:fld id="{96DEF805-7469-404E-9C73-56CE05B34E44}" type="slidenum">
              <a:rPr lang="en-US">
                <a:solidFill>
                  <a:srgbClr val="FFFFFF"/>
                </a:solidFill>
              </a:rPr>
              <a:pPr defTabSz="914211"/>
              <a:t>29</a:t>
            </a:fld>
            <a:endParaRPr lang="en-US" dirty="0">
              <a:solidFill>
                <a:srgbClr val="FFFFFF"/>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456" y="1219206"/>
            <a:ext cx="8329030" cy="293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708121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Welcome</a:t>
            </a:r>
            <a:endParaRPr lang="en-US" dirty="0">
              <a:solidFill>
                <a:schemeClr val="tx1"/>
              </a:solidFill>
            </a:endParaRPr>
          </a:p>
        </p:txBody>
      </p:sp>
      <p:sp>
        <p:nvSpPr>
          <p:cNvPr id="3" name="Text Placeholder 2"/>
          <p:cNvSpPr>
            <a:spLocks noGrp="1"/>
          </p:cNvSpPr>
          <p:nvPr>
            <p:ph type="body" sz="quarter" idx="10"/>
          </p:nvPr>
        </p:nvSpPr>
        <p:spPr>
          <a:xfrm>
            <a:off x="519114" y="889002"/>
            <a:ext cx="11214098" cy="2609945"/>
          </a:xfrm>
        </p:spPr>
        <p:txBody>
          <a:bodyPr/>
          <a:lstStyle/>
          <a:p>
            <a:r>
              <a:rPr lang="en-US" dirty="0" smtClean="0">
                <a:solidFill>
                  <a:schemeClr val="tx1"/>
                </a:solidFill>
              </a:rPr>
              <a:t>What is the biggest cloud adoption hurdle?</a:t>
            </a: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p:txBody>
      </p:sp>
      <p:sp>
        <p:nvSpPr>
          <p:cNvPr id="4" name="Slide Number Placeholder 3"/>
          <p:cNvSpPr>
            <a:spLocks noGrp="1"/>
          </p:cNvSpPr>
          <p:nvPr>
            <p:ph type="sldNum" sz="quarter" idx="4"/>
          </p:nvPr>
        </p:nvSpPr>
        <p:spPr/>
        <p:txBody>
          <a:bodyPr/>
          <a:lstStyle/>
          <a:p>
            <a:fld id="{96DEF805-7469-404E-9C73-56CE05B34E44}" type="slidenum">
              <a:rPr lang="en-US" smtClean="0">
                <a:gradFill>
                  <a:gsLst>
                    <a:gs pos="50000">
                      <a:srgbClr val="363535"/>
                    </a:gs>
                    <a:gs pos="100000">
                      <a:srgbClr val="363535"/>
                    </a:gs>
                  </a:gsLst>
                  <a:lin ang="5400000" scaled="0"/>
                </a:gradFill>
              </a:rPr>
              <a:pPr/>
              <a:t>3</a:t>
            </a:fld>
            <a:endParaRPr lang="en-US" dirty="0">
              <a:gradFill>
                <a:gsLst>
                  <a:gs pos="50000">
                    <a:srgbClr val="363535"/>
                  </a:gs>
                  <a:gs pos="100000">
                    <a:srgbClr val="363535"/>
                  </a:gs>
                </a:gsLst>
                <a:lin ang="5400000" scaled="0"/>
              </a:gradFill>
            </a:endParaRPr>
          </a:p>
        </p:txBody>
      </p:sp>
      <p:graphicFrame>
        <p:nvGraphicFramePr>
          <p:cNvPr id="5" name="Diagram 4"/>
          <p:cNvGraphicFramePr/>
          <p:nvPr>
            <p:extLst>
              <p:ext uri="{D42A27DB-BD31-4B8C-83A1-F6EECF244321}">
                <p14:modId xmlns:p14="http://schemas.microsoft.com/office/powerpoint/2010/main" val="1610755514"/>
              </p:ext>
            </p:extLst>
          </p:nvPr>
        </p:nvGraphicFramePr>
        <p:xfrm>
          <a:off x="3309335" y="3733802"/>
          <a:ext cx="8633751" cy="1193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Diagram 15"/>
          <p:cNvGraphicFramePr/>
          <p:nvPr>
            <p:extLst>
              <p:ext uri="{D42A27DB-BD31-4B8C-83A1-F6EECF244321}">
                <p14:modId xmlns:p14="http://schemas.microsoft.com/office/powerpoint/2010/main" val="3283547478"/>
              </p:ext>
            </p:extLst>
          </p:nvPr>
        </p:nvGraphicFramePr>
        <p:xfrm>
          <a:off x="3291144" y="5257802"/>
          <a:ext cx="8633751" cy="11937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Rectangle 6"/>
          <p:cNvSpPr/>
          <p:nvPr/>
        </p:nvSpPr>
        <p:spPr>
          <a:xfrm>
            <a:off x="2133046" y="3080187"/>
            <a:ext cx="8564013" cy="415476"/>
          </a:xfrm>
          <a:prstGeom prst="rect">
            <a:avLst/>
          </a:prstGeom>
        </p:spPr>
        <p:txBody>
          <a:bodyPr wrap="square" lIns="121893" tIns="60947" rIns="121893" bIns="60947">
            <a:spAutoFit/>
          </a:bodyPr>
          <a:lstStyle/>
          <a:p>
            <a:r>
              <a:rPr lang="en-US" dirty="0">
                <a:solidFill>
                  <a:srgbClr val="FFFFFF"/>
                </a:solidFill>
              </a:rPr>
              <a:t>Select the appropriate level that you fits your current level </a:t>
            </a:r>
          </a:p>
        </p:txBody>
      </p:sp>
      <p:sp>
        <p:nvSpPr>
          <p:cNvPr id="8" name="Rectangle 7"/>
          <p:cNvSpPr/>
          <p:nvPr/>
        </p:nvSpPr>
        <p:spPr>
          <a:xfrm>
            <a:off x="203147" y="4140202"/>
            <a:ext cx="3115554" cy="415476"/>
          </a:xfrm>
          <a:prstGeom prst="rect">
            <a:avLst/>
          </a:prstGeom>
        </p:spPr>
        <p:txBody>
          <a:bodyPr wrap="none" lIns="121893" tIns="60947" rIns="121893" bIns="60947">
            <a:spAutoFit/>
          </a:bodyPr>
          <a:lstStyle/>
          <a:p>
            <a:r>
              <a:rPr lang="en-US" dirty="0">
                <a:solidFill>
                  <a:srgbClr val="FFFFFF"/>
                </a:solidFill>
              </a:rPr>
              <a:t>IT Process and Compliance</a:t>
            </a:r>
          </a:p>
        </p:txBody>
      </p:sp>
      <p:sp>
        <p:nvSpPr>
          <p:cNvPr id="9" name="Rectangle 8"/>
          <p:cNvSpPr/>
          <p:nvPr/>
        </p:nvSpPr>
        <p:spPr>
          <a:xfrm>
            <a:off x="37473" y="5562602"/>
            <a:ext cx="3393002" cy="415476"/>
          </a:xfrm>
          <a:prstGeom prst="rect">
            <a:avLst/>
          </a:prstGeom>
        </p:spPr>
        <p:txBody>
          <a:bodyPr wrap="none" lIns="121893" tIns="60947" rIns="121893" bIns="60947">
            <a:spAutoFit/>
          </a:bodyPr>
          <a:lstStyle/>
          <a:p>
            <a:r>
              <a:rPr lang="en-US" dirty="0">
                <a:solidFill>
                  <a:srgbClr val="FFFFFF"/>
                </a:solidFill>
              </a:rPr>
              <a:t>Identity and Security Services</a:t>
            </a:r>
          </a:p>
        </p:txBody>
      </p:sp>
      <p:pic>
        <p:nvPicPr>
          <p:cNvPr id="14" name="Picture 2" descr="http://www.balboa-pacific.com/images/CapitolBldg.jpg">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7605" y="1396468"/>
            <a:ext cx="2154223" cy="14124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p:cNvPicPr>
            <a:picLocks noChangeAspect="1" noChangeArrowheads="1"/>
          </p:cNvPicPr>
          <p:nvPr/>
        </p:nvPicPr>
        <p:blipFill rotWithShape="1">
          <a:blip r:embed="rId15">
            <a:extLst>
              <a:ext uri="{28A0092B-C50C-407E-A947-70E740481C1C}">
                <a14:useLocalDpi xmlns:a14="http://schemas.microsoft.com/office/drawing/2010/main" val="0"/>
              </a:ext>
            </a:extLst>
          </a:blip>
          <a:srcRect l="10351" t="24917" r="14983" b="16239"/>
          <a:stretch/>
        </p:blipFill>
        <p:spPr bwMode="auto">
          <a:xfrm>
            <a:off x="9141619" y="1439590"/>
            <a:ext cx="2367871" cy="139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81824" y="1397002"/>
            <a:ext cx="1929897" cy="140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45634" y="1397002"/>
            <a:ext cx="1979722" cy="136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16442" y="1389972"/>
            <a:ext cx="1316889" cy="1449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090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9" y="152403"/>
            <a:ext cx="11149013" cy="997196"/>
          </a:xfrm>
        </p:spPr>
        <p:txBody>
          <a:bodyPr>
            <a:normAutofit/>
          </a:bodyPr>
          <a:lstStyle/>
          <a:p>
            <a:r>
              <a:rPr lang="en-US" sz="3200" dirty="0"/>
              <a:t>Malware categories peeking since 2006</a:t>
            </a:r>
          </a:p>
        </p:txBody>
      </p:sp>
      <p:sp>
        <p:nvSpPr>
          <p:cNvPr id="3" name="Content Placeholder 2"/>
          <p:cNvSpPr>
            <a:spLocks noGrp="1"/>
          </p:cNvSpPr>
          <p:nvPr>
            <p:ph idx="1"/>
          </p:nvPr>
        </p:nvSpPr>
        <p:spPr>
          <a:xfrm>
            <a:off x="507868" y="4267200"/>
            <a:ext cx="11477810" cy="2391424"/>
          </a:xfrm>
        </p:spPr>
        <p:txBody>
          <a:bodyPr>
            <a:normAutofit/>
          </a:bodyPr>
          <a:lstStyle/>
          <a:p>
            <a:r>
              <a:rPr lang="en-US" sz="1900" dirty="0"/>
              <a:t>Adware detections increased significantly in 1H11, including the adware families </a:t>
            </a:r>
            <a:r>
              <a:rPr lang="en-US" sz="1900" u="sng" dirty="0">
                <a:hlinkClick r:id="rId2"/>
              </a:rPr>
              <a:t>Win32/</a:t>
            </a:r>
            <a:r>
              <a:rPr lang="en-US" sz="1900" u="sng" dirty="0" err="1">
                <a:hlinkClick r:id="rId2"/>
              </a:rPr>
              <a:t>OpenCandy</a:t>
            </a:r>
            <a:r>
              <a:rPr lang="en-US" sz="1900" dirty="0"/>
              <a:t> and </a:t>
            </a:r>
            <a:r>
              <a:rPr lang="en-US" sz="1900" u="sng" dirty="0">
                <a:hlinkClick r:id="rId3"/>
              </a:rPr>
              <a:t>JS/Pornpop</a:t>
            </a:r>
            <a:r>
              <a:rPr lang="en-US" sz="1900" dirty="0"/>
              <a:t>.</a:t>
            </a:r>
          </a:p>
          <a:p>
            <a:r>
              <a:rPr lang="en-US" sz="1900" dirty="0"/>
              <a:t>The Miscellaneous Potentially Unwanted Software category, which was the most commonly detected category in 2006, declined in prevalence in 2007 and 2008 </a:t>
            </a:r>
            <a:r>
              <a:rPr lang="en-US" sz="1900" u="sng" dirty="0">
                <a:hlinkClick r:id="rId4"/>
              </a:rPr>
              <a:t>Win32/Keygen</a:t>
            </a:r>
            <a:endParaRPr lang="en-US" sz="1900" dirty="0"/>
          </a:p>
          <a:p>
            <a:r>
              <a:rPr lang="en-US" sz="1900" u="sng" dirty="0">
                <a:hlinkClick r:id="rId5"/>
              </a:rPr>
              <a:t>Win32/</a:t>
            </a:r>
            <a:r>
              <a:rPr lang="en-US" sz="1900" u="sng" dirty="0" err="1">
                <a:hlinkClick r:id="rId5"/>
              </a:rPr>
              <a:t>FakeSpyPro</a:t>
            </a:r>
            <a:r>
              <a:rPr lang="en-US" sz="1900" dirty="0"/>
              <a:t>, the most commonly detected rogue security software family in 2010. </a:t>
            </a:r>
          </a:p>
          <a:p>
            <a:r>
              <a:rPr lang="en-US" sz="1900" dirty="0"/>
              <a:t> </a:t>
            </a:r>
            <a:r>
              <a:rPr lang="en-US" sz="1900" u="sng" dirty="0">
                <a:hlinkClick r:id="rId6"/>
              </a:rPr>
              <a:t>Win32/Alureon</a:t>
            </a:r>
            <a:r>
              <a:rPr lang="en-US" sz="1900" dirty="0"/>
              <a:t>, </a:t>
            </a:r>
            <a:r>
              <a:rPr lang="en-US" sz="1900" u="sng" dirty="0">
                <a:hlinkClick r:id="rId7"/>
              </a:rPr>
              <a:t>Win32/</a:t>
            </a:r>
            <a:r>
              <a:rPr lang="en-US" sz="1900" u="sng" dirty="0" err="1">
                <a:hlinkClick r:id="rId7"/>
              </a:rPr>
              <a:t>Hiloti</a:t>
            </a:r>
            <a:r>
              <a:rPr lang="en-US" sz="1900" dirty="0"/>
              <a:t>, which interferes with an affected user's browsing habits and downloads and executes arbitrary files.</a:t>
            </a:r>
          </a:p>
          <a:p>
            <a:endParaRPr lang="en-US" sz="1900" dirty="0"/>
          </a:p>
        </p:txBody>
      </p:sp>
      <p:sp>
        <p:nvSpPr>
          <p:cNvPr id="4" name="Slide Number Placeholder 3"/>
          <p:cNvSpPr>
            <a:spLocks noGrp="1"/>
          </p:cNvSpPr>
          <p:nvPr>
            <p:ph type="sldNum" sz="quarter" idx="4294967295"/>
          </p:nvPr>
        </p:nvSpPr>
        <p:spPr>
          <a:xfrm>
            <a:off x="11680957" y="6556376"/>
            <a:ext cx="507868" cy="314325"/>
          </a:xfrm>
          <a:prstGeom prst="rect">
            <a:avLst/>
          </a:prstGeom>
        </p:spPr>
        <p:txBody>
          <a:bodyPr lIns="121883" tIns="60941" rIns="121883" bIns="60941"/>
          <a:lstStyle/>
          <a:p>
            <a:pPr defTabSz="914211"/>
            <a:fld id="{96DEF805-7469-404E-9C73-56CE05B34E44}" type="slidenum">
              <a:rPr lang="en-US">
                <a:solidFill>
                  <a:srgbClr val="FFFFFF"/>
                </a:solidFill>
              </a:rPr>
              <a:pPr defTabSz="914211"/>
              <a:t>30</a:t>
            </a:fld>
            <a:endParaRPr lang="en-US" dirty="0">
              <a:solidFill>
                <a:srgbClr val="FFFFFF"/>
              </a:solidFill>
            </a:endParaRPr>
          </a:p>
        </p:txBody>
      </p:sp>
      <p:graphicFrame>
        <p:nvGraphicFramePr>
          <p:cNvPr id="6" name="Chart 5"/>
          <p:cNvGraphicFramePr>
            <a:graphicFrameLocks/>
          </p:cNvGraphicFramePr>
          <p:nvPr>
            <p:extLst>
              <p:ext uri="{D42A27DB-BD31-4B8C-83A1-F6EECF244321}">
                <p14:modId xmlns:p14="http://schemas.microsoft.com/office/powerpoint/2010/main" val="4126410077"/>
              </p:ext>
            </p:extLst>
          </p:nvPr>
        </p:nvGraphicFramePr>
        <p:xfrm>
          <a:off x="812588" y="1219200"/>
          <a:ext cx="10462075" cy="28956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64475949"/>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4294967295"/>
          </p:nvPr>
        </p:nvSpPr>
        <p:spPr>
          <a:xfrm>
            <a:off x="11274663" y="6556380"/>
            <a:ext cx="507868" cy="314325"/>
          </a:xfrm>
          <a:prstGeom prst="rect">
            <a:avLst/>
          </a:prstGeom>
        </p:spPr>
        <p:txBody>
          <a:bodyPr lIns="121883" tIns="60941" rIns="121883" bIns="60941" anchor="b"/>
          <a:lstStyle/>
          <a:p>
            <a:pPr defTabSz="914211"/>
            <a:fld id="{2FF51142-4C1C-400E-BB7B-E7CFD871CAAE}" type="slidenum">
              <a:rPr lang="en-US" sz="1500" b="1">
                <a:solidFill>
                  <a:srgbClr val="FFFFFF"/>
                </a:solidFill>
              </a:rPr>
              <a:pPr defTabSz="914211"/>
              <a:t>31</a:t>
            </a:fld>
            <a:endParaRPr lang="en-US" sz="1500" b="1" dirty="0">
              <a:solidFill>
                <a:srgbClr val="FFFFFF"/>
              </a:solidFill>
            </a:endParaRPr>
          </a:p>
        </p:txBody>
      </p:sp>
      <p:sp>
        <p:nvSpPr>
          <p:cNvPr id="7" name="Footer Placeholder 3"/>
          <p:cNvSpPr>
            <a:spLocks noGrp="1"/>
          </p:cNvSpPr>
          <p:nvPr>
            <p:ph type="ftr" sz="quarter" idx="4294967295"/>
          </p:nvPr>
        </p:nvSpPr>
        <p:spPr>
          <a:xfrm>
            <a:off x="8329030" y="6492876"/>
            <a:ext cx="3859795" cy="365125"/>
          </a:xfrm>
          <a:prstGeom prst="rect">
            <a:avLst/>
          </a:prstGeom>
        </p:spPr>
        <p:txBody>
          <a:bodyPr lIns="121883" tIns="60941" rIns="121883" bIns="60941"/>
          <a:lstStyle/>
          <a:p>
            <a:pPr defTabSz="914211"/>
            <a:r>
              <a:rPr lang="en-US" dirty="0">
                <a:gradFill>
                  <a:gsLst>
                    <a:gs pos="0">
                      <a:srgbClr val="FFFFFF"/>
                    </a:gs>
                    <a:gs pos="100000">
                      <a:srgbClr val="FFFFFF"/>
                    </a:gs>
                  </a:gsLst>
                  <a:lin ang="5400000" scaled="0"/>
                </a:gradFill>
              </a:rPr>
              <a:t>Trustworthy Computing</a:t>
            </a:r>
          </a:p>
        </p:txBody>
      </p:sp>
      <p:sp>
        <p:nvSpPr>
          <p:cNvPr id="2" name="Title 1"/>
          <p:cNvSpPr>
            <a:spLocks noGrp="1"/>
          </p:cNvSpPr>
          <p:nvPr>
            <p:ph type="title" idx="4294967295"/>
          </p:nvPr>
        </p:nvSpPr>
        <p:spPr>
          <a:xfrm>
            <a:off x="0" y="228600"/>
            <a:ext cx="11149813" cy="609600"/>
          </a:xfrm>
        </p:spPr>
        <p:txBody>
          <a:bodyPr vert="horz" wrap="square" lIns="0" tIns="0" rIns="0" bIns="0" rtlCol="0" anchor="t">
            <a:spAutoFit/>
            <a:scene3d>
              <a:camera prst="orthographicFront"/>
              <a:lightRig rig="soft" dir="t">
                <a:rot lat="0" lon="0" rev="10800000"/>
              </a:lightRig>
            </a:scene3d>
            <a:sp3d>
              <a:contourClr>
                <a:srgbClr val="DDDDDD"/>
              </a:contourClr>
            </a:sp3d>
          </a:bodyPr>
          <a:lstStyle/>
          <a:p>
            <a:r>
              <a:rPr lang="en-US" dirty="0" smtClean="0">
                <a:solidFill>
                  <a:schemeClr val="tx1"/>
                </a:solidFill>
                <a:effectLst/>
              </a:rPr>
              <a:t>Prevalent adware</a:t>
            </a:r>
            <a:endParaRPr lang="en-US" dirty="0">
              <a:solidFill>
                <a:schemeClr val="tx1"/>
              </a:solidFill>
              <a:effectLst/>
            </a:endParaRPr>
          </a:p>
        </p:txBody>
      </p:sp>
      <p:pic>
        <p:nvPicPr>
          <p:cNvPr id="9" name="Picture 2" descr="http://mpe/msoinline/82e48842a7f8bc73.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50000" r="50000"/>
          <a:stretch/>
        </p:blipFill>
        <p:spPr bwMode="auto">
          <a:xfrm>
            <a:off x="1075283" y="1352331"/>
            <a:ext cx="3100700" cy="18182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13953" y="1219200"/>
            <a:ext cx="332653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87905" y="2646263"/>
            <a:ext cx="4500978" cy="37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descr="http://mpe/msoinline/8bf33d81cbe04d35.png"/>
          <p:cNvPicPr>
            <a:picLocks noChangeAspect="1" noChangeArrowheads="1"/>
          </p:cNvPicPr>
          <p:nvPr/>
        </p:nvPicPr>
        <p:blipFill rotWithShape="1">
          <a:blip r:embed="rId5">
            <a:extLst>
              <a:ext uri="{28A0092B-C50C-407E-A947-70E740481C1C}">
                <a14:useLocalDpi xmlns:a14="http://schemas.microsoft.com/office/drawing/2010/main"/>
              </a:ext>
            </a:extLst>
          </a:blip>
          <a:srcRect l="43496" t="64628" b="17686"/>
          <a:stretch/>
        </p:blipFill>
        <p:spPr bwMode="auto">
          <a:xfrm>
            <a:off x="914162" y="4237214"/>
            <a:ext cx="7290069" cy="5390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mpe/msoinline/729fe534c8fb47e2.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539157" y="4495803"/>
            <a:ext cx="2094954" cy="600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18753" y="2076795"/>
            <a:ext cx="1166431" cy="415476"/>
          </a:xfrm>
          <a:prstGeom prst="rect">
            <a:avLst/>
          </a:prstGeom>
          <a:noFill/>
        </p:spPr>
        <p:txBody>
          <a:bodyPr wrap="none" lIns="121883" tIns="60941" rIns="121883" bIns="60941" rtlCol="0">
            <a:spAutoFit/>
          </a:bodyPr>
          <a:lstStyle/>
          <a:p>
            <a:pPr defTabSz="914211"/>
            <a:r>
              <a:rPr lang="en-US" dirty="0">
                <a:solidFill>
                  <a:prstClr val="black"/>
                </a:solidFill>
              </a:rPr>
              <a:t>Pornpop</a:t>
            </a:r>
          </a:p>
        </p:txBody>
      </p:sp>
      <p:sp>
        <p:nvSpPr>
          <p:cNvPr id="14" name="TextBox 13"/>
          <p:cNvSpPr txBox="1"/>
          <p:nvPr/>
        </p:nvSpPr>
        <p:spPr>
          <a:xfrm>
            <a:off x="1967161" y="3303083"/>
            <a:ext cx="1026842" cy="415476"/>
          </a:xfrm>
          <a:prstGeom prst="rect">
            <a:avLst/>
          </a:prstGeom>
          <a:noFill/>
        </p:spPr>
        <p:txBody>
          <a:bodyPr wrap="none" lIns="121883" tIns="60941" rIns="121883" bIns="60941" rtlCol="0">
            <a:spAutoFit/>
          </a:bodyPr>
          <a:lstStyle/>
          <a:p>
            <a:pPr defTabSz="914211"/>
            <a:r>
              <a:rPr lang="en-US" dirty="0">
                <a:solidFill>
                  <a:prstClr val="black"/>
                </a:solidFill>
              </a:rPr>
              <a:t>Zwangi</a:t>
            </a:r>
          </a:p>
        </p:txBody>
      </p:sp>
      <p:sp>
        <p:nvSpPr>
          <p:cNvPr id="15" name="TextBox 14"/>
          <p:cNvSpPr txBox="1"/>
          <p:nvPr/>
        </p:nvSpPr>
        <p:spPr>
          <a:xfrm>
            <a:off x="4175984" y="4911215"/>
            <a:ext cx="993179" cy="415476"/>
          </a:xfrm>
          <a:prstGeom prst="rect">
            <a:avLst/>
          </a:prstGeom>
          <a:noFill/>
        </p:spPr>
        <p:txBody>
          <a:bodyPr wrap="none" lIns="121883" tIns="60941" rIns="121883" bIns="60941" rtlCol="0">
            <a:spAutoFit/>
          </a:bodyPr>
          <a:lstStyle/>
          <a:p>
            <a:pPr defTabSz="914211"/>
            <a:r>
              <a:rPr lang="en-US" dirty="0">
                <a:solidFill>
                  <a:prstClr val="black"/>
                </a:solidFill>
              </a:rPr>
              <a:t>Hotbar</a:t>
            </a:r>
          </a:p>
        </p:txBody>
      </p:sp>
      <p:sp>
        <p:nvSpPr>
          <p:cNvPr id="16" name="TextBox 15"/>
          <p:cNvSpPr txBox="1"/>
          <p:nvPr/>
        </p:nvSpPr>
        <p:spPr>
          <a:xfrm>
            <a:off x="8976198" y="3178319"/>
            <a:ext cx="1450292" cy="415476"/>
          </a:xfrm>
          <a:prstGeom prst="rect">
            <a:avLst/>
          </a:prstGeom>
          <a:noFill/>
        </p:spPr>
        <p:txBody>
          <a:bodyPr wrap="none" lIns="121883" tIns="60941" rIns="121883" bIns="60941" rtlCol="0">
            <a:spAutoFit/>
          </a:bodyPr>
          <a:lstStyle/>
          <a:p>
            <a:pPr defTabSz="914211"/>
            <a:r>
              <a:rPr lang="en-US" dirty="0">
                <a:solidFill>
                  <a:prstClr val="black"/>
                </a:solidFill>
              </a:rPr>
              <a:t>ClickPotato</a:t>
            </a:r>
          </a:p>
        </p:txBody>
      </p:sp>
      <p:sp>
        <p:nvSpPr>
          <p:cNvPr id="17" name="TextBox 16"/>
          <p:cNvSpPr txBox="1"/>
          <p:nvPr/>
        </p:nvSpPr>
        <p:spPr>
          <a:xfrm>
            <a:off x="9240486" y="5187731"/>
            <a:ext cx="1826420" cy="415476"/>
          </a:xfrm>
          <a:prstGeom prst="rect">
            <a:avLst/>
          </a:prstGeom>
          <a:noFill/>
        </p:spPr>
        <p:txBody>
          <a:bodyPr wrap="none" lIns="121883" tIns="60941" rIns="121883" bIns="60941" rtlCol="0">
            <a:spAutoFit/>
          </a:bodyPr>
          <a:lstStyle/>
          <a:p>
            <a:pPr defTabSz="914211"/>
            <a:r>
              <a:rPr lang="en-US" dirty="0">
                <a:solidFill>
                  <a:prstClr val="black"/>
                </a:solidFill>
              </a:rPr>
              <a:t>Autorun abuse</a:t>
            </a:r>
          </a:p>
        </p:txBody>
      </p:sp>
    </p:spTree>
    <p:extLst>
      <p:ext uri="{BB962C8B-B14F-4D97-AF65-F5344CB8AC3E}">
        <p14:creationId xmlns:p14="http://schemas.microsoft.com/office/powerpoint/2010/main" val="4198432360"/>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1"/>
            <a:ext cx="11149013" cy="517064"/>
          </a:xfrm>
        </p:spPr>
        <p:txBody>
          <a:bodyPr/>
          <a:lstStyle/>
          <a:p>
            <a:r>
              <a:rPr lang="en-US" sz="3700" dirty="0"/>
              <a:t>Malware that have peaked and declined since 2006</a:t>
            </a:r>
          </a:p>
        </p:txBody>
      </p:sp>
      <p:sp>
        <p:nvSpPr>
          <p:cNvPr id="3" name="Text Placeholder 2"/>
          <p:cNvSpPr>
            <a:spLocks noGrp="1"/>
          </p:cNvSpPr>
          <p:nvPr>
            <p:ph type="body" sz="quarter" idx="10"/>
          </p:nvPr>
        </p:nvSpPr>
        <p:spPr>
          <a:xfrm>
            <a:off x="304721" y="4191000"/>
            <a:ext cx="11884104" cy="1917448"/>
          </a:xfrm>
        </p:spPr>
        <p:txBody>
          <a:bodyPr>
            <a:normAutofit fontScale="92500" lnSpcReduction="10000"/>
          </a:bodyPr>
          <a:lstStyle/>
          <a:p>
            <a:r>
              <a:rPr lang="en-US" sz="1900" u="sng" dirty="0">
                <a:hlinkClick r:id="rId2"/>
              </a:rPr>
              <a:t>Win32/</a:t>
            </a:r>
            <a:r>
              <a:rPr lang="en-US" sz="1900" u="sng" dirty="0" err="1">
                <a:hlinkClick r:id="rId2"/>
              </a:rPr>
              <a:t>Rbot</a:t>
            </a:r>
            <a:r>
              <a:rPr lang="en-US" sz="1900" dirty="0"/>
              <a:t> was an early botnet family that gained notoriety in 2004 and 2005 </a:t>
            </a:r>
          </a:p>
          <a:p>
            <a:r>
              <a:rPr lang="en-US" sz="1900" u="sng" dirty="0">
                <a:hlinkClick r:id="rId3"/>
              </a:rPr>
              <a:t>Win32/</a:t>
            </a:r>
            <a:r>
              <a:rPr lang="en-US" sz="1900" u="sng" dirty="0" err="1">
                <a:hlinkClick r:id="rId3"/>
              </a:rPr>
              <a:t>Zlob</a:t>
            </a:r>
            <a:r>
              <a:rPr lang="en-US" sz="1900" dirty="0"/>
              <a:t> a </a:t>
            </a:r>
            <a:r>
              <a:rPr lang="en-US" sz="1900" dirty="0" err="1"/>
              <a:t>trojan</a:t>
            </a:r>
            <a:r>
              <a:rPr lang="en-US" sz="1900" dirty="0"/>
              <a:t> found on almost one of every four computers that was infected with malware in 1H08</a:t>
            </a:r>
          </a:p>
          <a:p>
            <a:r>
              <a:rPr lang="en-US" sz="1900" u="sng" dirty="0">
                <a:hlinkClick r:id="rId4"/>
              </a:rPr>
              <a:t>Win32/Conficker</a:t>
            </a:r>
            <a:r>
              <a:rPr lang="en-US" sz="1900" dirty="0"/>
              <a:t> is a worm family discovered in November 2008 that initially spread by exploiting a vulnerability addressed by security update </a:t>
            </a:r>
            <a:r>
              <a:rPr lang="en-US" sz="1900" u="sng" dirty="0">
                <a:hlinkClick r:id="rId5"/>
              </a:rPr>
              <a:t>MS08-067</a:t>
            </a:r>
            <a:r>
              <a:rPr lang="en-US" sz="1900" dirty="0"/>
              <a:t>, which was released the previous month. </a:t>
            </a:r>
          </a:p>
          <a:p>
            <a:r>
              <a:rPr lang="en-US" sz="1900" u="sng" dirty="0">
                <a:hlinkClick r:id="rId6"/>
              </a:rPr>
              <a:t>JS/Pornpop</a:t>
            </a:r>
            <a:r>
              <a:rPr lang="en-US" sz="1900" dirty="0"/>
              <a:t> is adware that consists of specially crafted JavaScript-enabled objects that attempt to display pop-under advertisements. </a:t>
            </a:r>
          </a:p>
          <a:p>
            <a:r>
              <a:rPr lang="en-US" sz="1900" u="sng" dirty="0">
                <a:hlinkClick r:id="rId7"/>
              </a:rPr>
              <a:t>Win32/Autorun</a:t>
            </a:r>
            <a:r>
              <a:rPr lang="en-US" sz="1900" dirty="0"/>
              <a:t> is a generic detection for worms that attempt to spread between mounted computer volumes by misusing the </a:t>
            </a:r>
            <a:r>
              <a:rPr lang="en-US" sz="1900" dirty="0" err="1"/>
              <a:t>AutoRun</a:t>
            </a:r>
            <a:r>
              <a:rPr lang="en-US" sz="1900" dirty="0"/>
              <a:t> feature in Windows. </a:t>
            </a:r>
          </a:p>
          <a:p>
            <a:endParaRPr lang="en-US" sz="1900" dirty="0"/>
          </a:p>
        </p:txBody>
      </p:sp>
      <p:sp>
        <p:nvSpPr>
          <p:cNvPr id="4" name="Slide Number Placeholder 3"/>
          <p:cNvSpPr>
            <a:spLocks noGrp="1"/>
          </p:cNvSpPr>
          <p:nvPr>
            <p:ph type="sldNum" sz="quarter" idx="4294967295"/>
          </p:nvPr>
        </p:nvSpPr>
        <p:spPr>
          <a:xfrm>
            <a:off x="11274663" y="6556380"/>
            <a:ext cx="507868" cy="314325"/>
          </a:xfrm>
          <a:prstGeom prst="rect">
            <a:avLst/>
          </a:prstGeom>
        </p:spPr>
        <p:txBody>
          <a:bodyPr lIns="121883" tIns="60941" rIns="121883" bIns="60941"/>
          <a:lstStyle/>
          <a:p>
            <a:pPr defTabSz="914211"/>
            <a:fld id="{96DEF805-7469-404E-9C73-56CE05B34E44}" type="slidenum">
              <a:rPr lang="en-US">
                <a:solidFill>
                  <a:srgbClr val="FFFFFF"/>
                </a:solidFill>
              </a:rPr>
              <a:pPr defTabSz="914211"/>
              <a:t>32</a:t>
            </a:fld>
            <a:endParaRPr lang="en-US" dirty="0">
              <a:solidFill>
                <a:srgbClr val="FFFFFF"/>
              </a:solidFill>
            </a:endParaRPr>
          </a:p>
        </p:txBody>
      </p:sp>
      <p:graphicFrame>
        <p:nvGraphicFramePr>
          <p:cNvPr id="6" name="Chart 5"/>
          <p:cNvGraphicFramePr>
            <a:graphicFrameLocks/>
          </p:cNvGraphicFramePr>
          <p:nvPr>
            <p:extLst>
              <p:ext uri="{D42A27DB-BD31-4B8C-83A1-F6EECF244321}">
                <p14:modId xmlns:p14="http://schemas.microsoft.com/office/powerpoint/2010/main" val="3076439860"/>
              </p:ext>
            </p:extLst>
          </p:nvPr>
        </p:nvGraphicFramePr>
        <p:xfrm>
          <a:off x="1320456" y="762005"/>
          <a:ext cx="9547913" cy="332422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881843142"/>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flipH="1" flipV="1">
            <a:off x="265825" y="840327"/>
            <a:ext cx="11658486" cy="5419652"/>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solidFill>
                <a:srgbClr val="FFFFFF"/>
              </a:solidFill>
            </a:endParaRPr>
          </a:p>
        </p:txBody>
      </p:sp>
      <p:sp>
        <p:nvSpPr>
          <p:cNvPr id="12" name="Bkg Chart 3"/>
          <p:cNvSpPr/>
          <p:nvPr/>
        </p:nvSpPr>
        <p:spPr bwMode="auto">
          <a:xfrm rot="5400000">
            <a:off x="8028088" y="2546723"/>
            <a:ext cx="4573829" cy="2731908"/>
          </a:xfrm>
          <a:prstGeom prst="rect">
            <a:avLst/>
          </a:prstGeom>
          <a:gradFill>
            <a:gsLst>
              <a:gs pos="56000">
                <a:schemeClr val="accent5">
                  <a:lumMod val="20000"/>
                  <a:lumOff val="80000"/>
                  <a:alpha val="31000"/>
                </a:schemeClr>
              </a:gs>
              <a:gs pos="100000">
                <a:srgbClr val="FFFFFF">
                  <a:alpha val="0"/>
                </a:srgbClr>
              </a:gs>
            </a:gsLst>
            <a:lin ang="0" scaled="0"/>
          </a:gra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121877" tIns="60939" rIns="121877" bIns="60939" numCol="1" spcCol="0" rtlCol="0" fromWordArt="0" anchor="ctr" anchorCtr="0" forceAA="0" compatLnSpc="1">
            <a:prstTxWarp prst="textNoShape">
              <a:avLst/>
            </a:prstTxWarp>
            <a:noAutofit/>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8" name="Slide Number Placeholder 4"/>
          <p:cNvSpPr>
            <a:spLocks noGrp="1"/>
          </p:cNvSpPr>
          <p:nvPr>
            <p:ph type="sldNum" sz="quarter" idx="4294967295"/>
          </p:nvPr>
        </p:nvSpPr>
        <p:spPr>
          <a:xfrm>
            <a:off x="11274663" y="6556380"/>
            <a:ext cx="507868" cy="314325"/>
          </a:xfrm>
          <a:prstGeom prst="rect">
            <a:avLst/>
          </a:prstGeom>
        </p:spPr>
        <p:txBody>
          <a:bodyPr lIns="121883" tIns="60941" rIns="121883" bIns="60941" anchor="b"/>
          <a:lstStyle/>
          <a:p>
            <a:pPr defTabSz="914211"/>
            <a:fld id="{2FF51142-4C1C-400E-BB7B-E7CFD871CAAE}" type="slidenum">
              <a:rPr lang="en-US" sz="1500" b="1">
                <a:solidFill>
                  <a:srgbClr val="FFFFFF"/>
                </a:solidFill>
              </a:rPr>
              <a:pPr defTabSz="914211"/>
              <a:t>33</a:t>
            </a:fld>
            <a:endParaRPr lang="en-US" sz="1500" b="1" dirty="0">
              <a:solidFill>
                <a:srgbClr val="FFFFFF"/>
              </a:solidFill>
            </a:endParaRPr>
          </a:p>
        </p:txBody>
      </p:sp>
      <p:sp>
        <p:nvSpPr>
          <p:cNvPr id="2" name="Title 1"/>
          <p:cNvSpPr>
            <a:spLocks noGrp="1"/>
          </p:cNvSpPr>
          <p:nvPr>
            <p:ph type="title" idx="4294967295"/>
          </p:nvPr>
        </p:nvSpPr>
        <p:spPr>
          <a:xfrm>
            <a:off x="0" y="125237"/>
            <a:ext cx="11149813" cy="609600"/>
          </a:xfrm>
        </p:spPr>
        <p:txBody>
          <a:bodyPr vert="horz" wrap="square" lIns="0" tIns="0" rIns="0" bIns="0" rtlCol="0" anchor="t">
            <a:spAutoFit/>
            <a:scene3d>
              <a:camera prst="orthographicFront"/>
              <a:lightRig rig="soft" dir="t">
                <a:rot lat="0" lon="0" rev="10800000"/>
              </a:lightRig>
            </a:scene3d>
            <a:sp3d>
              <a:contourClr>
                <a:srgbClr val="DDDDDD"/>
              </a:contourClr>
            </a:sp3d>
          </a:bodyPr>
          <a:lstStyle/>
          <a:p>
            <a:r>
              <a:rPr lang="en-US" dirty="0" smtClean="0">
                <a:effectLst/>
              </a:rPr>
              <a:t>Most common global threats today</a:t>
            </a:r>
            <a:endParaRPr lang="en-US" dirty="0">
              <a:effectLst/>
            </a:endParaRPr>
          </a:p>
        </p:txBody>
      </p:sp>
      <p:graphicFrame>
        <p:nvGraphicFramePr>
          <p:cNvPr id="7" name="Chart 6"/>
          <p:cNvGraphicFramePr>
            <a:graphicFrameLocks/>
          </p:cNvGraphicFramePr>
          <p:nvPr>
            <p:extLst>
              <p:ext uri="{D42A27DB-BD31-4B8C-83A1-F6EECF244321}">
                <p14:modId xmlns:p14="http://schemas.microsoft.com/office/powerpoint/2010/main" val="1298401845"/>
              </p:ext>
            </p:extLst>
          </p:nvPr>
        </p:nvGraphicFramePr>
        <p:xfrm>
          <a:off x="275975" y="1287623"/>
          <a:ext cx="5921928" cy="50770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ext uri="{D42A27DB-BD31-4B8C-83A1-F6EECF244321}">
                <p14:modId xmlns:p14="http://schemas.microsoft.com/office/powerpoint/2010/main" val="1492697370"/>
              </p:ext>
            </p:extLst>
          </p:nvPr>
        </p:nvGraphicFramePr>
        <p:xfrm>
          <a:off x="6211761" y="1269822"/>
          <a:ext cx="6121255" cy="5308783"/>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265826" y="994703"/>
            <a:ext cx="5682570" cy="292388"/>
          </a:xfrm>
          <a:prstGeom prst="rect">
            <a:avLst/>
          </a:prstGeom>
          <a:noFill/>
        </p:spPr>
        <p:txBody>
          <a:bodyPr wrap="square" lIns="0" tIns="0" rIns="0" bIns="0" rtlCol="0">
            <a:spAutoFit/>
          </a:bodyPr>
          <a:lstStyle/>
          <a:p>
            <a:pPr algn="r" defTabSz="914211"/>
            <a:r>
              <a:rPr lang="en-US" dirty="0">
                <a:gradFill>
                  <a:gsLst>
                    <a:gs pos="0">
                      <a:srgbClr val="045C9E"/>
                    </a:gs>
                    <a:gs pos="86000">
                      <a:srgbClr val="045C9E"/>
                    </a:gs>
                  </a:gsLst>
                  <a:lin ang="5400000" scaled="0"/>
                </a:gradFill>
              </a:rPr>
              <a:t>Consumer: % of all non-domain computers cleaned</a:t>
            </a:r>
          </a:p>
        </p:txBody>
      </p:sp>
      <p:sp>
        <p:nvSpPr>
          <p:cNvPr id="14" name="TextBox 13"/>
          <p:cNvSpPr txBox="1"/>
          <p:nvPr/>
        </p:nvSpPr>
        <p:spPr>
          <a:xfrm>
            <a:off x="5998387" y="994701"/>
            <a:ext cx="5682570" cy="215444"/>
          </a:xfrm>
          <a:prstGeom prst="rect">
            <a:avLst/>
          </a:prstGeom>
          <a:noFill/>
        </p:spPr>
        <p:txBody>
          <a:bodyPr wrap="square" lIns="0" tIns="0" rIns="0" bIns="0" rtlCol="0">
            <a:spAutoFit/>
          </a:bodyPr>
          <a:lstStyle>
            <a:defPPr>
              <a:defRPr lang="en-US"/>
            </a:defPPr>
            <a:lvl1pPr algn="r">
              <a:defRPr sz="1400">
                <a:gradFill>
                  <a:gsLst>
                    <a:gs pos="0">
                      <a:srgbClr val="045C9E"/>
                    </a:gs>
                    <a:gs pos="86000">
                      <a:srgbClr val="045C9E"/>
                    </a:gs>
                  </a:gsLst>
                  <a:lin ang="5400000" scaled="0"/>
                </a:gradFill>
              </a:defRPr>
            </a:lvl1pPr>
          </a:lstStyle>
          <a:p>
            <a:pPr defTabSz="914211"/>
            <a:r>
              <a:rPr lang="en-US" dirty="0" smtClean="0"/>
              <a:t>Business: % </a:t>
            </a:r>
            <a:r>
              <a:rPr lang="en-US" dirty="0"/>
              <a:t>of all domain-joined computers cleaned</a:t>
            </a:r>
          </a:p>
        </p:txBody>
      </p:sp>
      <p:sp>
        <p:nvSpPr>
          <p:cNvPr id="16" name="Rectangle 15"/>
          <p:cNvSpPr/>
          <p:nvPr/>
        </p:nvSpPr>
        <p:spPr bwMode="auto">
          <a:xfrm>
            <a:off x="7414872" y="2537659"/>
            <a:ext cx="4509443" cy="463428"/>
          </a:xfrm>
          <a:prstGeom prst="rect">
            <a:avLst/>
          </a:prstGeom>
          <a:noFill/>
          <a:ln w="34925">
            <a:solidFill>
              <a:srgbClr val="FFC000"/>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121877" tIns="60939" rIns="121877" bIns="60939" numCol="1" spcCol="0" rtlCol="0" fromWordArt="0" anchor="ctr" anchorCtr="0" forceAA="0" compatLnSpc="1">
            <a:prstTxWarp prst="textNoShape">
              <a:avLst/>
            </a:prstTxWarp>
            <a:noAutofit/>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60533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6"/>
            <a:ext cx="11149013" cy="1181863"/>
          </a:xfrm>
        </p:spPr>
        <p:txBody>
          <a:bodyPr/>
          <a:lstStyle/>
          <a:p>
            <a:r>
              <a:rPr lang="en-US" sz="4300" dirty="0" err="1"/>
              <a:t>Conficker</a:t>
            </a:r>
            <a:r>
              <a:rPr lang="en-US" sz="4300" dirty="0"/>
              <a:t> detections by Microsoft </a:t>
            </a:r>
            <a:br>
              <a:rPr lang="en-US" sz="4300" dirty="0"/>
            </a:br>
            <a:r>
              <a:rPr lang="en-US" sz="4300" dirty="0"/>
              <a:t>antimalware products</a:t>
            </a:r>
          </a:p>
        </p:txBody>
      </p:sp>
      <p:sp>
        <p:nvSpPr>
          <p:cNvPr id="3" name="Slide Number Placeholder 2"/>
          <p:cNvSpPr>
            <a:spLocks noGrp="1"/>
          </p:cNvSpPr>
          <p:nvPr>
            <p:ph type="sldNum" sz="quarter" idx="4294967295"/>
          </p:nvPr>
        </p:nvSpPr>
        <p:spPr>
          <a:xfrm>
            <a:off x="11274663" y="6556380"/>
            <a:ext cx="507868" cy="314325"/>
          </a:xfrm>
          <a:prstGeom prst="rect">
            <a:avLst/>
          </a:prstGeom>
        </p:spPr>
        <p:txBody>
          <a:bodyPr lIns="121883" tIns="60941" rIns="121883" bIns="60941"/>
          <a:lstStyle/>
          <a:p>
            <a:pPr defTabSz="914211"/>
            <a:fld id="{96DEF805-7469-404E-9C73-56CE05B34E44}" type="slidenum">
              <a:rPr lang="en-US">
                <a:solidFill>
                  <a:srgbClr val="FFFFFF"/>
                </a:solidFill>
              </a:rPr>
              <a:pPr defTabSz="914211"/>
              <a:t>34</a:t>
            </a:fld>
            <a:endParaRPr lang="en-US" dirty="0">
              <a:solidFill>
                <a:srgbClr val="FFFFFF"/>
              </a:solidFill>
            </a:endParaRPr>
          </a:p>
        </p:txBody>
      </p:sp>
      <p:graphicFrame>
        <p:nvGraphicFramePr>
          <p:cNvPr id="6" name="Chart 5"/>
          <p:cNvGraphicFramePr>
            <a:graphicFrameLocks/>
          </p:cNvGraphicFramePr>
          <p:nvPr>
            <p:extLst>
              <p:ext uri="{D42A27DB-BD31-4B8C-83A1-F6EECF244321}">
                <p14:modId xmlns:p14="http://schemas.microsoft.com/office/powerpoint/2010/main" val="4239338506"/>
              </p:ext>
            </p:extLst>
          </p:nvPr>
        </p:nvGraphicFramePr>
        <p:xfrm>
          <a:off x="495556" y="1025845"/>
          <a:ext cx="11388548" cy="514635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rot="16200000">
            <a:off x="-1054096" y="2745760"/>
            <a:ext cx="3569143" cy="207749"/>
          </a:xfrm>
          <a:prstGeom prst="rect">
            <a:avLst/>
          </a:prstGeom>
          <a:noFill/>
        </p:spPr>
        <p:txBody>
          <a:bodyPr wrap="square" lIns="0" tIns="0" rIns="0" bIns="0" rtlCol="0">
            <a:spAutoFit/>
          </a:bodyPr>
          <a:lstStyle/>
          <a:p>
            <a:pPr defTabSz="914211">
              <a:lnSpc>
                <a:spcPct val="90000"/>
              </a:lnSpc>
              <a:defRPr sz="1000" b="0" i="0" u="none" strike="noStrike" kern="1200" baseline="0">
                <a:solidFill>
                  <a:prstClr val="black">
                    <a:lumMod val="75000"/>
                    <a:lumOff val="25000"/>
                  </a:prstClr>
                </a:solidFill>
                <a:latin typeface="Segoe" pitchFamily="34" charset="0"/>
                <a:ea typeface="+mn-ea"/>
                <a:cs typeface="+mn-cs"/>
              </a:defRPr>
            </a:pPr>
            <a:r>
              <a:rPr lang="en-US" sz="1500" spc="-40" dirty="0">
                <a:solidFill>
                  <a:srgbClr val="FFFFFF">
                    <a:lumMod val="95000"/>
                  </a:srgbClr>
                </a:solidFill>
                <a:latin typeface="Segoe" pitchFamily="34" charset="0"/>
              </a:rPr>
              <a:t>Win32/</a:t>
            </a:r>
            <a:r>
              <a:rPr lang="en-US" sz="1500" spc="-40" dirty="0" err="1">
                <a:solidFill>
                  <a:srgbClr val="FFFFFF">
                    <a:lumMod val="95000"/>
                  </a:srgbClr>
                </a:solidFill>
                <a:latin typeface="Segoe" pitchFamily="34" charset="0"/>
              </a:rPr>
              <a:t>Conficker</a:t>
            </a:r>
            <a:r>
              <a:rPr lang="en-US" sz="1500" spc="-40" dirty="0">
                <a:solidFill>
                  <a:srgbClr val="FFFFFF">
                    <a:lumMod val="95000"/>
                  </a:srgbClr>
                </a:solidFill>
                <a:latin typeface="Segoe" pitchFamily="34" charset="0"/>
              </a:rPr>
              <a:t> detections</a:t>
            </a:r>
          </a:p>
        </p:txBody>
      </p:sp>
      <p:sp>
        <p:nvSpPr>
          <p:cNvPr id="7" name="TextBox 6"/>
          <p:cNvSpPr txBox="1"/>
          <p:nvPr/>
        </p:nvSpPr>
        <p:spPr>
          <a:xfrm>
            <a:off x="990441" y="5664200"/>
            <a:ext cx="10305482" cy="213392"/>
          </a:xfrm>
          <a:prstGeom prst="rect">
            <a:avLst/>
          </a:prstGeom>
          <a:noFill/>
        </p:spPr>
        <p:txBody>
          <a:bodyPr wrap="square" lIns="0" tIns="0" rIns="0" bIns="0" rtlCol="0">
            <a:spAutoFit/>
          </a:bodyPr>
          <a:lstStyle/>
          <a:p>
            <a:pPr marL="460295" indent="-460295" defTabSz="914211">
              <a:lnSpc>
                <a:spcPct val="80000"/>
              </a:lnSpc>
              <a:spcBef>
                <a:spcPct val="20000"/>
              </a:spcBef>
              <a:buSzPct val="90000"/>
              <a:buBlip>
                <a:blip r:embed="rId4"/>
              </a:buBlip>
            </a:pPr>
            <a:r>
              <a:rPr lang="en-US" sz="1700" dirty="0">
                <a:gradFill>
                  <a:gsLst>
                    <a:gs pos="0">
                      <a:srgbClr val="FFFFFF"/>
                    </a:gs>
                    <a:gs pos="86000">
                      <a:srgbClr val="FFFFFF"/>
                    </a:gs>
                  </a:gsLst>
                  <a:lin ang="5400000" scaled="0"/>
                </a:gradFill>
              </a:rPr>
              <a:t>1.7 million detections in 4Q11</a:t>
            </a:r>
          </a:p>
        </p:txBody>
      </p:sp>
    </p:spTree>
    <p:extLst>
      <p:ext uri="{BB962C8B-B14F-4D97-AF65-F5344CB8AC3E}">
        <p14:creationId xmlns:p14="http://schemas.microsoft.com/office/powerpoint/2010/main" val="339557967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6"/>
            <a:ext cx="11149013" cy="1181863"/>
          </a:xfrm>
        </p:spPr>
        <p:txBody>
          <a:bodyPr/>
          <a:lstStyle/>
          <a:p>
            <a:r>
              <a:rPr lang="en-US" sz="4300" dirty="0"/>
              <a:t>Blocked Conficker infection attempts enterprise vs. consumer</a:t>
            </a:r>
          </a:p>
        </p:txBody>
      </p:sp>
      <p:sp>
        <p:nvSpPr>
          <p:cNvPr id="3" name="Slide Number Placeholder 2"/>
          <p:cNvSpPr>
            <a:spLocks noGrp="1"/>
          </p:cNvSpPr>
          <p:nvPr>
            <p:ph type="sldNum" sz="quarter" idx="4294967295"/>
          </p:nvPr>
        </p:nvSpPr>
        <p:spPr>
          <a:xfrm>
            <a:off x="11274663" y="6556380"/>
            <a:ext cx="507868" cy="314325"/>
          </a:xfrm>
          <a:prstGeom prst="rect">
            <a:avLst/>
          </a:prstGeom>
        </p:spPr>
        <p:txBody>
          <a:bodyPr lIns="121883" tIns="60941" rIns="121883" bIns="60941"/>
          <a:lstStyle/>
          <a:p>
            <a:pPr defTabSz="914211"/>
            <a:fld id="{96DEF805-7469-404E-9C73-56CE05B34E44}" type="slidenum">
              <a:rPr lang="en-US">
                <a:gradFill>
                  <a:gsLst>
                    <a:gs pos="50000">
                      <a:prstClr val="white"/>
                    </a:gs>
                    <a:gs pos="100000">
                      <a:prstClr val="white"/>
                    </a:gs>
                  </a:gsLst>
                  <a:lin ang="5400000" scaled="0"/>
                </a:gradFill>
              </a:rPr>
              <a:pPr defTabSz="914211"/>
              <a:t>35</a:t>
            </a:fld>
            <a:endParaRPr lang="en-US" dirty="0">
              <a:gradFill>
                <a:gsLst>
                  <a:gs pos="50000">
                    <a:prstClr val="white"/>
                  </a:gs>
                  <a:gs pos="100000">
                    <a:prstClr val="white"/>
                  </a:gs>
                </a:gsLst>
                <a:lin ang="5400000" scaled="0"/>
              </a:gradFill>
            </a:endParaRPr>
          </a:p>
        </p:txBody>
      </p:sp>
      <p:graphicFrame>
        <p:nvGraphicFramePr>
          <p:cNvPr id="4" name="Table 3"/>
          <p:cNvGraphicFramePr>
            <a:graphicFrameLocks noGrp="1"/>
          </p:cNvGraphicFramePr>
          <p:nvPr>
            <p:extLst>
              <p:ext uri="{D42A27DB-BD31-4B8C-83A1-F6EECF244321}">
                <p14:modId xmlns:p14="http://schemas.microsoft.com/office/powerpoint/2010/main" val="1161407597"/>
              </p:ext>
            </p:extLst>
          </p:nvPr>
        </p:nvGraphicFramePr>
        <p:xfrm>
          <a:off x="507869" y="1811749"/>
          <a:ext cx="11161056" cy="1715680"/>
        </p:xfrm>
        <a:graphic>
          <a:graphicData uri="http://schemas.openxmlformats.org/drawingml/2006/table">
            <a:tbl>
              <a:tblPr firstRow="1" bandRow="1">
                <a:tableStyleId>{5C22544A-7EE6-4342-B048-85BDC9FD1C3A}</a:tableStyleId>
              </a:tblPr>
              <a:tblGrid>
                <a:gridCol w="2437574"/>
                <a:gridCol w="3080451"/>
                <a:gridCol w="2676422"/>
                <a:gridCol w="2966609"/>
              </a:tblGrid>
              <a:tr h="457200">
                <a:tc>
                  <a:txBody>
                    <a:bodyPr/>
                    <a:lstStyle/>
                    <a:p>
                      <a:pPr marL="0" marR="0">
                        <a:lnSpc>
                          <a:spcPct val="80000"/>
                        </a:lnSpc>
                        <a:spcBef>
                          <a:spcPts val="0"/>
                        </a:spcBef>
                        <a:spcAft>
                          <a:spcPts val="0"/>
                        </a:spcAft>
                      </a:pPr>
                      <a:r>
                        <a:rPr lang="en-US" sz="1300" dirty="0">
                          <a:effectLst/>
                        </a:rPr>
                        <a:t>Operating System</a:t>
                      </a:r>
                      <a:endParaRPr lang="en-US" sz="1300" dirty="0">
                        <a:gradFill>
                          <a:gsLst>
                            <a:gs pos="0">
                              <a:schemeClr val="bg1"/>
                            </a:gs>
                            <a:gs pos="86000">
                              <a:schemeClr val="bg1"/>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80000"/>
                        </a:lnSpc>
                        <a:spcBef>
                          <a:spcPts val="0"/>
                        </a:spcBef>
                        <a:spcAft>
                          <a:spcPts val="0"/>
                        </a:spcAft>
                      </a:pPr>
                      <a:r>
                        <a:rPr lang="en-US" sz="1300" dirty="0" smtClean="0">
                          <a:effectLst/>
                        </a:rPr>
                        <a:t>Credential-</a:t>
                      </a:r>
                      <a:br>
                        <a:rPr lang="en-US" sz="1300" dirty="0" smtClean="0">
                          <a:effectLst/>
                        </a:rPr>
                      </a:br>
                      <a:r>
                        <a:rPr lang="en-US" sz="1300" dirty="0" smtClean="0">
                          <a:effectLst/>
                        </a:rPr>
                        <a:t>based </a:t>
                      </a:r>
                      <a:r>
                        <a:rPr lang="en-US" sz="1300" dirty="0">
                          <a:effectLst/>
                        </a:rPr>
                        <a:t>attack</a:t>
                      </a:r>
                      <a:endParaRPr lang="en-US" sz="1300" dirty="0">
                        <a:gradFill>
                          <a:gsLst>
                            <a:gs pos="0">
                              <a:schemeClr val="bg1"/>
                            </a:gs>
                            <a:gs pos="86000">
                              <a:schemeClr val="bg1"/>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80000"/>
                        </a:lnSpc>
                        <a:spcBef>
                          <a:spcPts val="0"/>
                        </a:spcBef>
                        <a:spcAft>
                          <a:spcPts val="0"/>
                        </a:spcAft>
                      </a:pPr>
                      <a:r>
                        <a:rPr lang="en-US" sz="1300" dirty="0">
                          <a:effectLst/>
                        </a:rPr>
                        <a:t>Exploit</a:t>
                      </a:r>
                      <a:endParaRPr lang="en-US" sz="1300" dirty="0">
                        <a:gradFill>
                          <a:gsLst>
                            <a:gs pos="0">
                              <a:schemeClr val="bg1"/>
                            </a:gs>
                            <a:gs pos="86000">
                              <a:schemeClr val="bg1"/>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80000"/>
                        </a:lnSpc>
                        <a:spcBef>
                          <a:spcPts val="0"/>
                        </a:spcBef>
                        <a:spcAft>
                          <a:spcPts val="0"/>
                        </a:spcAft>
                      </a:pPr>
                      <a:r>
                        <a:rPr lang="en-US" sz="1300" dirty="0" err="1">
                          <a:effectLst/>
                        </a:rPr>
                        <a:t>Autorun</a:t>
                      </a:r>
                      <a:r>
                        <a:rPr lang="en-US" sz="1300" dirty="0">
                          <a:effectLst/>
                        </a:rPr>
                        <a:t> abuse </a:t>
                      </a:r>
                      <a:r>
                        <a:rPr lang="en-US" sz="1300" dirty="0" smtClean="0">
                          <a:effectLst/>
                        </a:rPr>
                        <a:t/>
                      </a:r>
                      <a:br>
                        <a:rPr lang="en-US" sz="1300" dirty="0" smtClean="0">
                          <a:effectLst/>
                        </a:rPr>
                      </a:br>
                      <a:r>
                        <a:rPr lang="en-US" sz="1300" dirty="0" smtClean="0">
                          <a:effectLst/>
                        </a:rPr>
                        <a:t>attempt</a:t>
                      </a:r>
                      <a:endParaRPr lang="en-US" sz="1300" dirty="0">
                        <a:gradFill>
                          <a:gsLst>
                            <a:gs pos="0">
                              <a:schemeClr val="bg1"/>
                            </a:gs>
                            <a:gs pos="86000">
                              <a:schemeClr val="bg1"/>
                            </a:gs>
                          </a:gsLst>
                          <a:lin ang="5400000" scaled="0"/>
                        </a:gradFill>
                        <a:effectLst/>
                        <a:latin typeface="Berkeley Old ITC"/>
                        <a:ea typeface="Times New Roman"/>
                        <a:cs typeface="Times New Roman"/>
                      </a:endParaRPr>
                    </a:p>
                  </a:txBody>
                  <a:tcPr marL="91416" marR="91416" marT="0" marB="0" anchor="ctr"/>
                </a:tc>
              </a:tr>
              <a:tr h="314620">
                <a:tc>
                  <a:txBody>
                    <a:bodyPr/>
                    <a:lstStyle/>
                    <a:p>
                      <a:pPr marL="0" marR="0">
                        <a:lnSpc>
                          <a:spcPct val="115000"/>
                        </a:lnSpc>
                        <a:spcBef>
                          <a:spcPts val="0"/>
                        </a:spcBef>
                        <a:spcAft>
                          <a:spcPts val="0"/>
                        </a:spcAft>
                      </a:pPr>
                      <a:r>
                        <a:rPr lang="en-US" sz="1200">
                          <a:effectLst/>
                        </a:rPr>
                        <a:t>Windows 2003</a:t>
                      </a:r>
                      <a:endParaRPr lang="en-US" sz="160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115000"/>
                        </a:lnSpc>
                        <a:spcBef>
                          <a:spcPts val="0"/>
                        </a:spcBef>
                        <a:spcAft>
                          <a:spcPts val="0"/>
                        </a:spcAft>
                      </a:pPr>
                      <a:r>
                        <a:rPr lang="en-US" sz="1200" dirty="0">
                          <a:effectLst/>
                        </a:rPr>
                        <a:t>91%</a:t>
                      </a:r>
                      <a:endParaRPr lang="en-US" sz="1600" dirty="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115000"/>
                        </a:lnSpc>
                        <a:spcBef>
                          <a:spcPts val="0"/>
                        </a:spcBef>
                        <a:spcAft>
                          <a:spcPts val="0"/>
                        </a:spcAft>
                      </a:pPr>
                      <a:r>
                        <a:rPr lang="en-US" sz="1200">
                          <a:effectLst/>
                        </a:rPr>
                        <a:t>9%</a:t>
                      </a:r>
                      <a:endParaRPr lang="en-US" sz="160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115000"/>
                        </a:lnSpc>
                        <a:spcBef>
                          <a:spcPts val="0"/>
                        </a:spcBef>
                        <a:spcAft>
                          <a:spcPts val="0"/>
                        </a:spcAft>
                      </a:pPr>
                      <a:r>
                        <a:rPr lang="en-US" sz="1200" dirty="0">
                          <a:effectLst/>
                        </a:rPr>
                        <a:t>—</a:t>
                      </a:r>
                      <a:endParaRPr lang="en-US" sz="1600" dirty="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r>
              <a:tr h="314620">
                <a:tc>
                  <a:txBody>
                    <a:bodyPr/>
                    <a:lstStyle/>
                    <a:p>
                      <a:pPr marL="0" marR="0">
                        <a:lnSpc>
                          <a:spcPct val="115000"/>
                        </a:lnSpc>
                        <a:spcBef>
                          <a:spcPts val="0"/>
                        </a:spcBef>
                        <a:spcAft>
                          <a:spcPts val="0"/>
                        </a:spcAft>
                      </a:pPr>
                      <a:r>
                        <a:rPr lang="en-US" sz="1200" dirty="0">
                          <a:effectLst/>
                        </a:rPr>
                        <a:t>Windows XP</a:t>
                      </a:r>
                      <a:endParaRPr lang="en-US" sz="1600" dirty="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115000"/>
                        </a:lnSpc>
                        <a:spcBef>
                          <a:spcPts val="0"/>
                        </a:spcBef>
                        <a:spcAft>
                          <a:spcPts val="0"/>
                        </a:spcAft>
                      </a:pPr>
                      <a:r>
                        <a:rPr lang="en-US" sz="1200">
                          <a:effectLst/>
                        </a:rPr>
                        <a:t>88%</a:t>
                      </a:r>
                      <a:endParaRPr lang="en-US" sz="160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115000"/>
                        </a:lnSpc>
                        <a:spcBef>
                          <a:spcPts val="0"/>
                        </a:spcBef>
                        <a:spcAft>
                          <a:spcPts val="0"/>
                        </a:spcAft>
                      </a:pPr>
                      <a:r>
                        <a:rPr lang="en-US" sz="1200" dirty="0">
                          <a:effectLst/>
                        </a:rPr>
                        <a:t>12%</a:t>
                      </a:r>
                      <a:endParaRPr lang="en-US" sz="1600" dirty="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115000"/>
                        </a:lnSpc>
                        <a:spcBef>
                          <a:spcPts val="0"/>
                        </a:spcBef>
                        <a:spcAft>
                          <a:spcPts val="0"/>
                        </a:spcAft>
                      </a:pPr>
                      <a:r>
                        <a:rPr lang="en-US" sz="1200" dirty="0">
                          <a:effectLst/>
                        </a:rPr>
                        <a:t>—</a:t>
                      </a:r>
                      <a:endParaRPr lang="en-US" sz="1600" dirty="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r>
              <a:tr h="314620">
                <a:tc>
                  <a:txBody>
                    <a:bodyPr/>
                    <a:lstStyle/>
                    <a:p>
                      <a:pPr marL="0" marR="0">
                        <a:lnSpc>
                          <a:spcPct val="115000"/>
                        </a:lnSpc>
                        <a:spcBef>
                          <a:spcPts val="0"/>
                        </a:spcBef>
                        <a:spcAft>
                          <a:spcPts val="0"/>
                        </a:spcAft>
                      </a:pPr>
                      <a:r>
                        <a:rPr lang="en-US" sz="1200" dirty="0">
                          <a:effectLst/>
                        </a:rPr>
                        <a:t>Windows Vista</a:t>
                      </a:r>
                      <a:endParaRPr lang="en-US" sz="1600" dirty="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115000"/>
                        </a:lnSpc>
                        <a:spcBef>
                          <a:spcPts val="0"/>
                        </a:spcBef>
                        <a:spcAft>
                          <a:spcPts val="0"/>
                        </a:spcAft>
                      </a:pPr>
                      <a:r>
                        <a:rPr lang="en-US" sz="1200">
                          <a:effectLst/>
                        </a:rPr>
                        <a:t>100%</a:t>
                      </a:r>
                      <a:endParaRPr lang="en-US" sz="160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115000"/>
                        </a:lnSpc>
                        <a:spcBef>
                          <a:spcPts val="0"/>
                        </a:spcBef>
                        <a:spcAft>
                          <a:spcPts val="0"/>
                        </a:spcAft>
                      </a:pPr>
                      <a:r>
                        <a:rPr lang="en-US" sz="1200">
                          <a:effectLst/>
                        </a:rPr>
                        <a:t>—</a:t>
                      </a:r>
                      <a:endParaRPr lang="en-US" sz="160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115000"/>
                        </a:lnSpc>
                        <a:spcBef>
                          <a:spcPts val="0"/>
                        </a:spcBef>
                        <a:spcAft>
                          <a:spcPts val="0"/>
                        </a:spcAft>
                      </a:pPr>
                      <a:r>
                        <a:rPr lang="en-US" sz="1200" dirty="0">
                          <a:effectLst/>
                        </a:rPr>
                        <a:t>—</a:t>
                      </a:r>
                      <a:endParaRPr lang="en-US" sz="1600" dirty="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r>
              <a:tr h="314620">
                <a:tc>
                  <a:txBody>
                    <a:bodyPr/>
                    <a:lstStyle/>
                    <a:p>
                      <a:pPr marL="0" marR="0">
                        <a:lnSpc>
                          <a:spcPct val="115000"/>
                        </a:lnSpc>
                        <a:spcBef>
                          <a:spcPts val="0"/>
                        </a:spcBef>
                        <a:spcAft>
                          <a:spcPts val="0"/>
                        </a:spcAft>
                      </a:pPr>
                      <a:r>
                        <a:rPr lang="en-US" sz="1200" dirty="0">
                          <a:effectLst/>
                        </a:rPr>
                        <a:t>Windows 7</a:t>
                      </a:r>
                      <a:endParaRPr lang="en-US" sz="1600" dirty="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115000"/>
                        </a:lnSpc>
                        <a:spcBef>
                          <a:spcPts val="0"/>
                        </a:spcBef>
                        <a:spcAft>
                          <a:spcPts val="0"/>
                        </a:spcAft>
                      </a:pPr>
                      <a:r>
                        <a:rPr lang="en-US" sz="1200">
                          <a:effectLst/>
                        </a:rPr>
                        <a:t>100%</a:t>
                      </a:r>
                      <a:endParaRPr lang="en-US" sz="160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115000"/>
                        </a:lnSpc>
                        <a:spcBef>
                          <a:spcPts val="0"/>
                        </a:spcBef>
                        <a:spcAft>
                          <a:spcPts val="0"/>
                        </a:spcAft>
                      </a:pPr>
                      <a:r>
                        <a:rPr lang="en-US" sz="1200">
                          <a:effectLst/>
                        </a:rPr>
                        <a:t>—</a:t>
                      </a:r>
                      <a:endParaRPr lang="en-US" sz="160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115000"/>
                        </a:lnSpc>
                        <a:spcBef>
                          <a:spcPts val="0"/>
                        </a:spcBef>
                        <a:spcAft>
                          <a:spcPts val="0"/>
                        </a:spcAft>
                      </a:pPr>
                      <a:r>
                        <a:rPr lang="en-US" sz="1200" dirty="0">
                          <a:effectLst/>
                        </a:rPr>
                        <a:t>—</a:t>
                      </a:r>
                      <a:endParaRPr lang="en-US" sz="1600" dirty="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r>
            </a:tbl>
          </a:graphicData>
        </a:graphic>
      </p:graphicFrame>
      <p:sp>
        <p:nvSpPr>
          <p:cNvPr id="7" name="TextBox 6"/>
          <p:cNvSpPr txBox="1"/>
          <p:nvPr/>
        </p:nvSpPr>
        <p:spPr>
          <a:xfrm>
            <a:off x="519113" y="1453199"/>
            <a:ext cx="7410794" cy="292388"/>
          </a:xfrm>
          <a:prstGeom prst="rect">
            <a:avLst/>
          </a:prstGeom>
          <a:noFill/>
        </p:spPr>
        <p:txBody>
          <a:bodyPr wrap="square" lIns="0" tIns="0" rIns="0" bIns="0" rtlCol="0">
            <a:spAutoFit/>
          </a:bodyPr>
          <a:lstStyle/>
          <a:p>
            <a:pPr defTabSz="914211"/>
            <a:r>
              <a:rPr lang="en-US" dirty="0">
                <a:gradFill>
                  <a:gsLst>
                    <a:gs pos="0">
                      <a:srgbClr val="FFFFFF"/>
                    </a:gs>
                    <a:gs pos="86000">
                      <a:srgbClr val="FFFFFF"/>
                    </a:gs>
                  </a:gsLst>
                  <a:lin ang="5400000" scaled="0"/>
                </a:gradFill>
              </a:rPr>
              <a:t>Microsoft Forefront Endpoint Protection</a:t>
            </a:r>
          </a:p>
        </p:txBody>
      </p:sp>
      <p:graphicFrame>
        <p:nvGraphicFramePr>
          <p:cNvPr id="9" name="Table 8"/>
          <p:cNvGraphicFramePr>
            <a:graphicFrameLocks noGrp="1"/>
          </p:cNvGraphicFramePr>
          <p:nvPr>
            <p:extLst>
              <p:ext uri="{D42A27DB-BD31-4B8C-83A1-F6EECF244321}">
                <p14:modId xmlns:p14="http://schemas.microsoft.com/office/powerpoint/2010/main" val="2667925050"/>
              </p:ext>
            </p:extLst>
          </p:nvPr>
        </p:nvGraphicFramePr>
        <p:xfrm>
          <a:off x="507869" y="4151720"/>
          <a:ext cx="11161056" cy="1715680"/>
        </p:xfrm>
        <a:graphic>
          <a:graphicData uri="http://schemas.openxmlformats.org/drawingml/2006/table">
            <a:tbl>
              <a:tblPr firstRow="1" bandRow="1">
                <a:tableStyleId>{5C22544A-7EE6-4342-B048-85BDC9FD1C3A}</a:tableStyleId>
              </a:tblPr>
              <a:tblGrid>
                <a:gridCol w="2437574"/>
                <a:gridCol w="3080451"/>
                <a:gridCol w="2676422"/>
                <a:gridCol w="2966609"/>
              </a:tblGrid>
              <a:tr h="457200">
                <a:tc>
                  <a:txBody>
                    <a:bodyPr/>
                    <a:lstStyle/>
                    <a:p>
                      <a:pPr marL="0" marR="0">
                        <a:lnSpc>
                          <a:spcPct val="80000"/>
                        </a:lnSpc>
                        <a:spcBef>
                          <a:spcPts val="0"/>
                        </a:spcBef>
                        <a:spcAft>
                          <a:spcPts val="0"/>
                        </a:spcAft>
                      </a:pPr>
                      <a:r>
                        <a:rPr lang="en-US" sz="1300" dirty="0">
                          <a:effectLst/>
                        </a:rPr>
                        <a:t>Operating System</a:t>
                      </a:r>
                      <a:endParaRPr lang="en-US" sz="1300" dirty="0">
                        <a:gradFill>
                          <a:gsLst>
                            <a:gs pos="0">
                              <a:schemeClr val="bg1"/>
                            </a:gs>
                            <a:gs pos="86000">
                              <a:schemeClr val="bg1"/>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80000"/>
                        </a:lnSpc>
                        <a:spcBef>
                          <a:spcPts val="0"/>
                        </a:spcBef>
                        <a:spcAft>
                          <a:spcPts val="0"/>
                        </a:spcAft>
                      </a:pPr>
                      <a:r>
                        <a:rPr lang="en-US" sz="1300" dirty="0" smtClean="0">
                          <a:effectLst/>
                        </a:rPr>
                        <a:t>Credential-</a:t>
                      </a:r>
                      <a:br>
                        <a:rPr lang="en-US" sz="1300" dirty="0" smtClean="0">
                          <a:effectLst/>
                        </a:rPr>
                      </a:br>
                      <a:r>
                        <a:rPr lang="en-US" sz="1300" dirty="0" smtClean="0">
                          <a:effectLst/>
                        </a:rPr>
                        <a:t>based </a:t>
                      </a:r>
                      <a:r>
                        <a:rPr lang="en-US" sz="1300" dirty="0">
                          <a:effectLst/>
                        </a:rPr>
                        <a:t>attack</a:t>
                      </a:r>
                      <a:endParaRPr lang="en-US" sz="1300" dirty="0">
                        <a:gradFill>
                          <a:gsLst>
                            <a:gs pos="0">
                              <a:schemeClr val="bg1"/>
                            </a:gs>
                            <a:gs pos="86000">
                              <a:schemeClr val="bg1"/>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80000"/>
                        </a:lnSpc>
                        <a:spcBef>
                          <a:spcPts val="0"/>
                        </a:spcBef>
                        <a:spcAft>
                          <a:spcPts val="0"/>
                        </a:spcAft>
                      </a:pPr>
                      <a:r>
                        <a:rPr lang="en-US" sz="1300" dirty="0">
                          <a:effectLst/>
                        </a:rPr>
                        <a:t>Exploit</a:t>
                      </a:r>
                      <a:endParaRPr lang="en-US" sz="1300" dirty="0">
                        <a:gradFill>
                          <a:gsLst>
                            <a:gs pos="0">
                              <a:schemeClr val="bg1"/>
                            </a:gs>
                            <a:gs pos="86000">
                              <a:schemeClr val="bg1"/>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80000"/>
                        </a:lnSpc>
                        <a:spcBef>
                          <a:spcPts val="0"/>
                        </a:spcBef>
                        <a:spcAft>
                          <a:spcPts val="0"/>
                        </a:spcAft>
                      </a:pPr>
                      <a:r>
                        <a:rPr lang="en-US" sz="1300" dirty="0" err="1">
                          <a:effectLst/>
                        </a:rPr>
                        <a:t>Autorun</a:t>
                      </a:r>
                      <a:r>
                        <a:rPr lang="en-US" sz="1300" dirty="0">
                          <a:effectLst/>
                        </a:rPr>
                        <a:t> abuse </a:t>
                      </a:r>
                      <a:r>
                        <a:rPr lang="en-US" sz="1300" dirty="0" smtClean="0">
                          <a:effectLst/>
                        </a:rPr>
                        <a:t/>
                      </a:r>
                      <a:br>
                        <a:rPr lang="en-US" sz="1300" dirty="0" smtClean="0">
                          <a:effectLst/>
                        </a:rPr>
                      </a:br>
                      <a:r>
                        <a:rPr lang="en-US" sz="1300" dirty="0" smtClean="0">
                          <a:effectLst/>
                        </a:rPr>
                        <a:t>attempt</a:t>
                      </a:r>
                      <a:endParaRPr lang="en-US" sz="1300" dirty="0">
                        <a:gradFill>
                          <a:gsLst>
                            <a:gs pos="0">
                              <a:schemeClr val="bg1"/>
                            </a:gs>
                            <a:gs pos="86000">
                              <a:schemeClr val="bg1"/>
                            </a:gs>
                          </a:gsLst>
                          <a:lin ang="5400000" scaled="0"/>
                        </a:gradFill>
                        <a:effectLst/>
                        <a:latin typeface="Berkeley Old ITC"/>
                        <a:ea typeface="Times New Roman"/>
                        <a:cs typeface="Times New Roman"/>
                      </a:endParaRPr>
                    </a:p>
                  </a:txBody>
                  <a:tcPr marL="91416" marR="91416" marT="0" marB="0" anchor="ctr"/>
                </a:tc>
              </a:tr>
              <a:tr h="314620">
                <a:tc>
                  <a:txBody>
                    <a:bodyPr/>
                    <a:lstStyle/>
                    <a:p>
                      <a:pPr marL="0" marR="0">
                        <a:lnSpc>
                          <a:spcPct val="115000"/>
                        </a:lnSpc>
                        <a:spcBef>
                          <a:spcPts val="0"/>
                        </a:spcBef>
                        <a:spcAft>
                          <a:spcPts val="0"/>
                        </a:spcAft>
                      </a:pPr>
                      <a:r>
                        <a:rPr lang="en-US" sz="1200" dirty="0">
                          <a:effectLst/>
                        </a:rPr>
                        <a:t>Windows 2003</a:t>
                      </a:r>
                      <a:endParaRPr lang="en-US" sz="1600" dirty="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115000"/>
                        </a:lnSpc>
                        <a:spcBef>
                          <a:spcPts val="0"/>
                        </a:spcBef>
                        <a:spcAft>
                          <a:spcPts val="0"/>
                        </a:spcAft>
                      </a:pPr>
                      <a:r>
                        <a:rPr lang="en-US" sz="1200" dirty="0">
                          <a:effectLst/>
                        </a:rPr>
                        <a:t>77%</a:t>
                      </a:r>
                      <a:endParaRPr lang="en-US" sz="1600" dirty="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115000"/>
                        </a:lnSpc>
                        <a:spcBef>
                          <a:spcPts val="0"/>
                        </a:spcBef>
                        <a:spcAft>
                          <a:spcPts val="0"/>
                        </a:spcAft>
                      </a:pPr>
                      <a:r>
                        <a:rPr lang="en-US" sz="1200" dirty="0">
                          <a:effectLst/>
                        </a:rPr>
                        <a:t>22%</a:t>
                      </a:r>
                      <a:endParaRPr lang="en-US" sz="1600" dirty="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115000"/>
                        </a:lnSpc>
                        <a:spcBef>
                          <a:spcPts val="0"/>
                        </a:spcBef>
                        <a:spcAft>
                          <a:spcPts val="0"/>
                        </a:spcAft>
                      </a:pPr>
                      <a:r>
                        <a:rPr lang="en-US" sz="1200" dirty="0">
                          <a:effectLst/>
                        </a:rPr>
                        <a:t>1%</a:t>
                      </a:r>
                      <a:endParaRPr lang="en-US" sz="1600" dirty="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r>
              <a:tr h="314620">
                <a:tc>
                  <a:txBody>
                    <a:bodyPr/>
                    <a:lstStyle/>
                    <a:p>
                      <a:pPr marL="0" marR="0">
                        <a:lnSpc>
                          <a:spcPct val="115000"/>
                        </a:lnSpc>
                        <a:spcBef>
                          <a:spcPts val="0"/>
                        </a:spcBef>
                        <a:spcAft>
                          <a:spcPts val="0"/>
                        </a:spcAft>
                      </a:pPr>
                      <a:r>
                        <a:rPr lang="en-US" sz="1200" dirty="0">
                          <a:effectLst/>
                        </a:rPr>
                        <a:t>Windows XP</a:t>
                      </a:r>
                      <a:endParaRPr lang="en-US" sz="1600" dirty="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115000"/>
                        </a:lnSpc>
                        <a:spcBef>
                          <a:spcPts val="0"/>
                        </a:spcBef>
                        <a:spcAft>
                          <a:spcPts val="0"/>
                        </a:spcAft>
                      </a:pPr>
                      <a:r>
                        <a:rPr lang="en-US" sz="1200">
                          <a:effectLst/>
                        </a:rPr>
                        <a:t>46%</a:t>
                      </a:r>
                      <a:endParaRPr lang="en-US" sz="160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115000"/>
                        </a:lnSpc>
                        <a:spcBef>
                          <a:spcPts val="0"/>
                        </a:spcBef>
                        <a:spcAft>
                          <a:spcPts val="0"/>
                        </a:spcAft>
                      </a:pPr>
                      <a:r>
                        <a:rPr lang="en-US" sz="1200" dirty="0">
                          <a:effectLst/>
                        </a:rPr>
                        <a:t>51%</a:t>
                      </a:r>
                      <a:endParaRPr lang="en-US" sz="1600" dirty="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115000"/>
                        </a:lnSpc>
                        <a:spcBef>
                          <a:spcPts val="0"/>
                        </a:spcBef>
                        <a:spcAft>
                          <a:spcPts val="0"/>
                        </a:spcAft>
                      </a:pPr>
                      <a:r>
                        <a:rPr lang="en-US" sz="1200" dirty="0">
                          <a:effectLst/>
                        </a:rPr>
                        <a:t>3%</a:t>
                      </a:r>
                      <a:endParaRPr lang="en-US" sz="1600" dirty="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r>
              <a:tr h="314620">
                <a:tc>
                  <a:txBody>
                    <a:bodyPr/>
                    <a:lstStyle/>
                    <a:p>
                      <a:pPr marL="0" marR="0">
                        <a:lnSpc>
                          <a:spcPct val="115000"/>
                        </a:lnSpc>
                        <a:spcBef>
                          <a:spcPts val="0"/>
                        </a:spcBef>
                        <a:spcAft>
                          <a:spcPts val="0"/>
                        </a:spcAft>
                      </a:pPr>
                      <a:r>
                        <a:rPr lang="en-US" sz="1200" dirty="0">
                          <a:effectLst/>
                        </a:rPr>
                        <a:t>Windows Vista</a:t>
                      </a:r>
                      <a:endParaRPr lang="en-US" sz="1600" dirty="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115000"/>
                        </a:lnSpc>
                        <a:spcBef>
                          <a:spcPts val="0"/>
                        </a:spcBef>
                        <a:spcAft>
                          <a:spcPts val="0"/>
                        </a:spcAft>
                      </a:pPr>
                      <a:r>
                        <a:rPr lang="en-US" sz="1200">
                          <a:effectLst/>
                        </a:rPr>
                        <a:t>77%</a:t>
                      </a:r>
                      <a:endParaRPr lang="en-US" sz="160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115000"/>
                        </a:lnSpc>
                        <a:spcBef>
                          <a:spcPts val="0"/>
                        </a:spcBef>
                        <a:spcAft>
                          <a:spcPts val="0"/>
                        </a:spcAft>
                      </a:pPr>
                      <a:r>
                        <a:rPr lang="en-US" sz="1200">
                          <a:effectLst/>
                        </a:rPr>
                        <a:t>—</a:t>
                      </a:r>
                      <a:endParaRPr lang="en-US" sz="160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115000"/>
                        </a:lnSpc>
                        <a:spcBef>
                          <a:spcPts val="0"/>
                        </a:spcBef>
                        <a:spcAft>
                          <a:spcPts val="0"/>
                        </a:spcAft>
                      </a:pPr>
                      <a:r>
                        <a:rPr lang="en-US" sz="1200" dirty="0">
                          <a:effectLst/>
                        </a:rPr>
                        <a:t>23%</a:t>
                      </a:r>
                      <a:endParaRPr lang="en-US" sz="1600" dirty="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r>
              <a:tr h="314620">
                <a:tc>
                  <a:txBody>
                    <a:bodyPr/>
                    <a:lstStyle/>
                    <a:p>
                      <a:pPr marL="0" marR="0">
                        <a:lnSpc>
                          <a:spcPct val="115000"/>
                        </a:lnSpc>
                        <a:spcBef>
                          <a:spcPts val="0"/>
                        </a:spcBef>
                        <a:spcAft>
                          <a:spcPts val="0"/>
                        </a:spcAft>
                      </a:pPr>
                      <a:r>
                        <a:rPr lang="en-US" sz="1200" dirty="0">
                          <a:effectLst/>
                        </a:rPr>
                        <a:t>Windows 7</a:t>
                      </a:r>
                      <a:endParaRPr lang="en-US" sz="1600" dirty="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115000"/>
                        </a:lnSpc>
                        <a:spcBef>
                          <a:spcPts val="0"/>
                        </a:spcBef>
                        <a:spcAft>
                          <a:spcPts val="0"/>
                        </a:spcAft>
                      </a:pPr>
                      <a:r>
                        <a:rPr lang="en-US" sz="1200">
                          <a:effectLst/>
                        </a:rPr>
                        <a:t>85%</a:t>
                      </a:r>
                      <a:endParaRPr lang="en-US" sz="160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115000"/>
                        </a:lnSpc>
                        <a:spcBef>
                          <a:spcPts val="0"/>
                        </a:spcBef>
                        <a:spcAft>
                          <a:spcPts val="0"/>
                        </a:spcAft>
                      </a:pPr>
                      <a:r>
                        <a:rPr lang="en-US" sz="1200" dirty="0">
                          <a:effectLst/>
                        </a:rPr>
                        <a:t>—</a:t>
                      </a:r>
                      <a:endParaRPr lang="en-US" sz="1600" dirty="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c>
                  <a:txBody>
                    <a:bodyPr/>
                    <a:lstStyle/>
                    <a:p>
                      <a:pPr marL="0" marR="0" algn="ctr">
                        <a:lnSpc>
                          <a:spcPct val="115000"/>
                        </a:lnSpc>
                        <a:spcBef>
                          <a:spcPts val="0"/>
                        </a:spcBef>
                        <a:spcAft>
                          <a:spcPts val="0"/>
                        </a:spcAft>
                      </a:pPr>
                      <a:r>
                        <a:rPr lang="en-US" sz="1200" dirty="0">
                          <a:effectLst/>
                        </a:rPr>
                        <a:t>15%</a:t>
                      </a:r>
                      <a:endParaRPr lang="en-US" sz="1600" dirty="0">
                        <a:gradFill>
                          <a:gsLst>
                            <a:gs pos="0">
                              <a:schemeClr val="tx1">
                                <a:lumMod val="85000"/>
                                <a:lumOff val="15000"/>
                              </a:schemeClr>
                            </a:gs>
                            <a:gs pos="86000">
                              <a:schemeClr val="tx1">
                                <a:lumMod val="85000"/>
                                <a:lumOff val="15000"/>
                              </a:schemeClr>
                            </a:gs>
                          </a:gsLst>
                          <a:lin ang="5400000" scaled="0"/>
                        </a:gradFill>
                        <a:effectLst/>
                        <a:latin typeface="Berkeley Old ITC"/>
                        <a:ea typeface="Times New Roman"/>
                        <a:cs typeface="Times New Roman"/>
                      </a:endParaRPr>
                    </a:p>
                  </a:txBody>
                  <a:tcPr marL="91416" marR="91416" marT="0" marB="0" anchor="ctr"/>
                </a:tc>
              </a:tr>
            </a:tbl>
          </a:graphicData>
        </a:graphic>
      </p:graphicFrame>
      <p:sp>
        <p:nvSpPr>
          <p:cNvPr id="10" name="TextBox 9"/>
          <p:cNvSpPr txBox="1"/>
          <p:nvPr/>
        </p:nvSpPr>
        <p:spPr>
          <a:xfrm>
            <a:off x="519113" y="3793171"/>
            <a:ext cx="7410794" cy="292388"/>
          </a:xfrm>
          <a:prstGeom prst="rect">
            <a:avLst/>
          </a:prstGeom>
          <a:noFill/>
        </p:spPr>
        <p:txBody>
          <a:bodyPr wrap="square" lIns="0" tIns="0" rIns="0" bIns="0" rtlCol="0">
            <a:spAutoFit/>
          </a:bodyPr>
          <a:lstStyle/>
          <a:p>
            <a:pPr defTabSz="914211"/>
            <a:r>
              <a:rPr lang="en-US" dirty="0">
                <a:gradFill>
                  <a:gsLst>
                    <a:gs pos="0">
                      <a:srgbClr val="FFFFFF"/>
                    </a:gs>
                    <a:gs pos="86000">
                      <a:srgbClr val="FFFFFF"/>
                    </a:gs>
                  </a:gsLst>
                  <a:lin ang="5400000" scaled="0"/>
                </a:gradFill>
              </a:rPr>
              <a:t>Microsoft Security Essentials</a:t>
            </a:r>
          </a:p>
        </p:txBody>
      </p:sp>
    </p:spTree>
    <p:extLst>
      <p:ext uri="{BB962C8B-B14F-4D97-AF65-F5344CB8AC3E}">
        <p14:creationId xmlns:p14="http://schemas.microsoft.com/office/powerpoint/2010/main" val="972207422"/>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1"/>
            <a:ext cx="11149013" cy="590931"/>
          </a:xfrm>
        </p:spPr>
        <p:txBody>
          <a:bodyPr/>
          <a:lstStyle/>
          <a:p>
            <a:r>
              <a:rPr lang="en-US" sz="4300" dirty="0" err="1"/>
              <a:t>Conficker</a:t>
            </a:r>
            <a:r>
              <a:rPr lang="en-US" sz="4300" dirty="0"/>
              <a:t> passwords </a:t>
            </a:r>
          </a:p>
        </p:txBody>
      </p:sp>
      <p:sp>
        <p:nvSpPr>
          <p:cNvPr id="3" name="Slide Number Placeholder 2"/>
          <p:cNvSpPr>
            <a:spLocks noGrp="1"/>
          </p:cNvSpPr>
          <p:nvPr>
            <p:ph type="sldNum" sz="quarter" idx="4294967295"/>
          </p:nvPr>
        </p:nvSpPr>
        <p:spPr>
          <a:xfrm>
            <a:off x="11274663" y="6556380"/>
            <a:ext cx="507868" cy="314325"/>
          </a:xfrm>
          <a:prstGeom prst="rect">
            <a:avLst/>
          </a:prstGeom>
        </p:spPr>
        <p:txBody>
          <a:bodyPr lIns="121883" tIns="60941" rIns="121883" bIns="60941"/>
          <a:lstStyle/>
          <a:p>
            <a:pPr defTabSz="914211"/>
            <a:fld id="{96DEF805-7469-404E-9C73-56CE05B34E44}" type="slidenum">
              <a:rPr lang="en-US">
                <a:solidFill>
                  <a:srgbClr val="FFFFFF"/>
                </a:solidFill>
              </a:rPr>
              <a:pPr defTabSz="914211"/>
              <a:t>36</a:t>
            </a:fld>
            <a:endParaRPr lang="en-US" dirty="0">
              <a:solidFill>
                <a:srgbClr val="FFFFFF"/>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438272317"/>
              </p:ext>
            </p:extLst>
          </p:nvPr>
        </p:nvGraphicFramePr>
        <p:xfrm>
          <a:off x="519108" y="1034703"/>
          <a:ext cx="11149020" cy="4953000"/>
        </p:xfrm>
        <a:graphic>
          <a:graphicData uri="http://schemas.openxmlformats.org/drawingml/2006/table">
            <a:tbl>
              <a:tblPr firstRow="1" bandRow="1">
                <a:tableStyleId>{5C22544A-7EE6-4342-B048-85BDC9FD1C3A}</a:tableStyleId>
              </a:tblPr>
              <a:tblGrid>
                <a:gridCol w="1238780"/>
                <a:gridCol w="1238780"/>
                <a:gridCol w="1238780"/>
                <a:gridCol w="1238780"/>
                <a:gridCol w="1238780"/>
                <a:gridCol w="1238780"/>
                <a:gridCol w="1238780"/>
                <a:gridCol w="1238780"/>
                <a:gridCol w="1238780"/>
              </a:tblGrid>
              <a:tr h="4953000">
                <a:tc>
                  <a:txBody>
                    <a:bodyPr/>
                    <a:lstStyle/>
                    <a:p>
                      <a:pPr algn="l"/>
                      <a:r>
                        <a:rPr lang="en-US" sz="1100" kern="1200" dirty="0" smtClean="0">
                          <a:effectLst/>
                        </a:rPr>
                        <a:t>00000000</a:t>
                      </a:r>
                    </a:p>
                    <a:p>
                      <a:pPr algn="l"/>
                      <a:r>
                        <a:rPr lang="en-US" sz="1100" kern="1200" dirty="0" smtClean="0">
                          <a:effectLst/>
                        </a:rPr>
                        <a:t>0000000</a:t>
                      </a:r>
                    </a:p>
                    <a:p>
                      <a:pPr algn="l"/>
                      <a:r>
                        <a:rPr lang="en-US" sz="1100" kern="1200" dirty="0" smtClean="0">
                          <a:effectLst/>
                        </a:rPr>
                        <a:t>00000</a:t>
                      </a:r>
                    </a:p>
                    <a:p>
                      <a:pPr algn="l"/>
                      <a:r>
                        <a:rPr lang="en-US" sz="1100" kern="1200" dirty="0" smtClean="0">
                          <a:effectLst/>
                        </a:rPr>
                        <a:t>0000</a:t>
                      </a:r>
                    </a:p>
                    <a:p>
                      <a:pPr algn="l"/>
                      <a:r>
                        <a:rPr lang="en-US" sz="1100" kern="1200" dirty="0" smtClean="0">
                          <a:effectLst/>
                        </a:rPr>
                        <a:t>000</a:t>
                      </a:r>
                    </a:p>
                    <a:p>
                      <a:pPr algn="l"/>
                      <a:r>
                        <a:rPr lang="en-US" sz="1100" kern="1200" dirty="0" smtClean="0">
                          <a:effectLst/>
                        </a:rPr>
                        <a:t>00</a:t>
                      </a:r>
                    </a:p>
                    <a:p>
                      <a:pPr algn="l"/>
                      <a:r>
                        <a:rPr lang="en-US" sz="1100" kern="1200" dirty="0" smtClean="0">
                          <a:effectLst/>
                        </a:rPr>
                        <a:t>0987654321</a:t>
                      </a:r>
                    </a:p>
                    <a:p>
                      <a:pPr algn="l"/>
                      <a:r>
                        <a:rPr lang="en-US" sz="1100" kern="1200" dirty="0" smtClean="0">
                          <a:effectLst/>
                        </a:rPr>
                        <a:t>0</a:t>
                      </a:r>
                    </a:p>
                    <a:p>
                      <a:pPr algn="l"/>
                      <a:r>
                        <a:rPr lang="en-US" sz="1100" kern="1200" dirty="0" smtClean="0">
                          <a:effectLst/>
                        </a:rPr>
                        <a:t>11111111</a:t>
                      </a:r>
                    </a:p>
                    <a:p>
                      <a:pPr algn="l"/>
                      <a:r>
                        <a:rPr lang="en-US" sz="1100" kern="1200" dirty="0" smtClean="0">
                          <a:effectLst/>
                        </a:rPr>
                        <a:t>1111111</a:t>
                      </a:r>
                    </a:p>
                    <a:p>
                      <a:pPr algn="l"/>
                      <a:r>
                        <a:rPr lang="en-US" sz="1100" kern="1200" dirty="0" smtClean="0">
                          <a:effectLst/>
                        </a:rPr>
                        <a:t>111111</a:t>
                      </a:r>
                    </a:p>
                    <a:p>
                      <a:pPr algn="l"/>
                      <a:r>
                        <a:rPr lang="en-US" sz="1100" kern="1200" dirty="0" smtClean="0">
                          <a:effectLst/>
                        </a:rPr>
                        <a:t>11111</a:t>
                      </a:r>
                    </a:p>
                    <a:p>
                      <a:pPr algn="l"/>
                      <a:r>
                        <a:rPr lang="en-US" sz="1100" kern="1200" dirty="0" smtClean="0">
                          <a:effectLst/>
                        </a:rPr>
                        <a:t>1111</a:t>
                      </a:r>
                    </a:p>
                    <a:p>
                      <a:pPr algn="l"/>
                      <a:r>
                        <a:rPr lang="en-US" sz="1100" kern="1200" dirty="0" smtClean="0">
                          <a:effectLst/>
                        </a:rPr>
                        <a:t>111</a:t>
                      </a:r>
                    </a:p>
                    <a:p>
                      <a:pPr algn="l"/>
                      <a:r>
                        <a:rPr lang="en-US" sz="1100" kern="1200" dirty="0" smtClean="0">
                          <a:effectLst/>
                        </a:rPr>
                        <a:t>11</a:t>
                      </a:r>
                    </a:p>
                    <a:p>
                      <a:pPr algn="l"/>
                      <a:r>
                        <a:rPr lang="en-US" sz="1100" kern="1200" dirty="0" smtClean="0">
                          <a:effectLst/>
                        </a:rPr>
                        <a:t>123123</a:t>
                      </a:r>
                    </a:p>
                    <a:p>
                      <a:pPr algn="l"/>
                      <a:r>
                        <a:rPr lang="en-US" sz="1100" kern="1200" dirty="0" smtClean="0">
                          <a:effectLst/>
                        </a:rPr>
                        <a:t>12321</a:t>
                      </a:r>
                    </a:p>
                    <a:p>
                      <a:pPr algn="l"/>
                      <a:r>
                        <a:rPr lang="en-US" sz="1100" kern="1200" dirty="0" smtClean="0">
                          <a:effectLst/>
                        </a:rPr>
                        <a:t>123321</a:t>
                      </a:r>
                    </a:p>
                    <a:p>
                      <a:pPr algn="l"/>
                      <a:r>
                        <a:rPr lang="en-US" sz="1100" kern="1200" dirty="0" smtClean="0">
                          <a:effectLst/>
                        </a:rPr>
                        <a:t>1234567890</a:t>
                      </a:r>
                    </a:p>
                    <a:p>
                      <a:pPr algn="l"/>
                      <a:r>
                        <a:rPr lang="en-US" sz="1100" kern="1200" dirty="0" smtClean="0">
                          <a:effectLst/>
                        </a:rPr>
                        <a:t>123456789</a:t>
                      </a:r>
                    </a:p>
                    <a:p>
                      <a:pPr algn="l"/>
                      <a:r>
                        <a:rPr lang="en-US" sz="1100" kern="1200" dirty="0" smtClean="0">
                          <a:effectLst/>
                        </a:rPr>
                        <a:t>12345678</a:t>
                      </a:r>
                    </a:p>
                    <a:p>
                      <a:pPr algn="l"/>
                      <a:r>
                        <a:rPr lang="en-US" sz="1100" kern="1200" dirty="0" smtClean="0">
                          <a:effectLst/>
                        </a:rPr>
                        <a:t>1234567</a:t>
                      </a:r>
                    </a:p>
                    <a:p>
                      <a:pPr algn="l"/>
                      <a:r>
                        <a:rPr lang="en-US" sz="1100" kern="1200" dirty="0" smtClean="0">
                          <a:effectLst/>
                        </a:rPr>
                        <a:t>123456</a:t>
                      </a:r>
                    </a:p>
                    <a:p>
                      <a:pPr algn="l"/>
                      <a:r>
                        <a:rPr lang="en-US" sz="1100" kern="1200" dirty="0" smtClean="0">
                          <a:effectLst/>
                        </a:rPr>
                        <a:t>12345</a:t>
                      </a:r>
                    </a:p>
                    <a:p>
                      <a:pPr algn="l"/>
                      <a:r>
                        <a:rPr lang="en-US" sz="1100" kern="1200" dirty="0" smtClean="0">
                          <a:effectLst/>
                        </a:rPr>
                        <a:t>1234</a:t>
                      </a:r>
                    </a:p>
                    <a:p>
                      <a:pPr algn="l"/>
                      <a:r>
                        <a:rPr lang="en-US" sz="1100" kern="1200" dirty="0" smtClean="0">
                          <a:effectLst/>
                        </a:rPr>
                        <a:t>1234abcd</a:t>
                      </a:r>
                    </a:p>
                    <a:p>
                      <a:pPr algn="l"/>
                      <a:r>
                        <a:rPr lang="en-US" sz="1100" kern="1200" dirty="0" smtClean="0">
                          <a:effectLst/>
                        </a:rPr>
                        <a:t>1234qwer</a:t>
                      </a:r>
                    </a:p>
                    <a:p>
                      <a:pPr algn="l"/>
                      <a:r>
                        <a:rPr lang="en-US" sz="1100" kern="1200" dirty="0" smtClean="0">
                          <a:effectLst/>
                        </a:rPr>
                        <a:t>123</a:t>
                      </a:r>
                    </a:p>
                    <a:p>
                      <a:pPr algn="l"/>
                      <a:r>
                        <a:rPr lang="en-US" sz="1100" kern="1200" dirty="0" smtClean="0">
                          <a:effectLst/>
                        </a:rPr>
                        <a:t>123abc</a:t>
                      </a:r>
                      <a:endParaRPr lang="en-US" sz="1100" b="0" kern="1200" dirty="0" smtClean="0">
                        <a:gradFill>
                          <a:gsLst>
                            <a:gs pos="0">
                              <a:schemeClr val="tx1">
                                <a:lumMod val="85000"/>
                                <a:lumOff val="15000"/>
                              </a:schemeClr>
                            </a:gs>
                            <a:gs pos="86000">
                              <a:schemeClr val="tx1">
                                <a:lumMod val="85000"/>
                                <a:lumOff val="15000"/>
                              </a:schemeClr>
                            </a:gs>
                          </a:gsLst>
                          <a:lin ang="5400000" scaled="0"/>
                        </a:gradFill>
                        <a:effectLst/>
                      </a:endParaRPr>
                    </a:p>
                  </a:txBody>
                  <a:tcPr marL="121888" marR="121888"/>
                </a:tc>
                <a:tc>
                  <a:txBody>
                    <a:bodyPr/>
                    <a:lstStyle/>
                    <a:p>
                      <a:pPr algn="l"/>
                      <a:r>
                        <a:rPr lang="en-US" sz="1100" kern="1200" dirty="0" smtClean="0">
                          <a:effectLst/>
                        </a:rPr>
                        <a:t>123asd</a:t>
                      </a:r>
                    </a:p>
                    <a:p>
                      <a:pPr algn="l"/>
                      <a:r>
                        <a:rPr lang="en-US" sz="1100" kern="1200" dirty="0" smtClean="0">
                          <a:effectLst/>
                        </a:rPr>
                        <a:t>123qwe</a:t>
                      </a:r>
                    </a:p>
                    <a:p>
                      <a:pPr algn="l"/>
                      <a:r>
                        <a:rPr lang="en-US" sz="1100" kern="1200" dirty="0" smtClean="0">
                          <a:effectLst/>
                        </a:rPr>
                        <a:t>12</a:t>
                      </a:r>
                    </a:p>
                    <a:p>
                      <a:pPr algn="l"/>
                      <a:r>
                        <a:rPr lang="en-US" sz="1100" kern="1200" dirty="0" smtClean="0">
                          <a:effectLst/>
                        </a:rPr>
                        <a:t>1</a:t>
                      </a:r>
                    </a:p>
                    <a:p>
                      <a:pPr algn="l"/>
                      <a:r>
                        <a:rPr lang="en-US" sz="1100" kern="1200" dirty="0" smtClean="0">
                          <a:effectLst/>
                        </a:rPr>
                        <a:t>1q2w3e</a:t>
                      </a:r>
                    </a:p>
                    <a:p>
                      <a:pPr algn="l"/>
                      <a:r>
                        <a:rPr lang="en-US" sz="1100" kern="1200" dirty="0" smtClean="0">
                          <a:effectLst/>
                        </a:rPr>
                        <a:t>21</a:t>
                      </a:r>
                    </a:p>
                    <a:p>
                      <a:pPr algn="l"/>
                      <a:r>
                        <a:rPr lang="en-US" sz="1100" kern="1200" dirty="0" smtClean="0">
                          <a:effectLst/>
                        </a:rPr>
                        <a:t>22222222</a:t>
                      </a:r>
                    </a:p>
                    <a:p>
                      <a:pPr algn="l"/>
                      <a:r>
                        <a:rPr lang="en-US" sz="1100" kern="1200" dirty="0" smtClean="0">
                          <a:effectLst/>
                        </a:rPr>
                        <a:t>2222222</a:t>
                      </a:r>
                    </a:p>
                    <a:p>
                      <a:pPr algn="l"/>
                      <a:r>
                        <a:rPr lang="en-US" sz="1100" kern="1200" dirty="0" smtClean="0">
                          <a:effectLst/>
                        </a:rPr>
                        <a:t>222222</a:t>
                      </a:r>
                    </a:p>
                    <a:p>
                      <a:pPr algn="l"/>
                      <a:r>
                        <a:rPr lang="en-US" sz="1100" kern="1200" dirty="0" smtClean="0">
                          <a:effectLst/>
                        </a:rPr>
                        <a:t>22222</a:t>
                      </a:r>
                    </a:p>
                    <a:p>
                      <a:pPr algn="l"/>
                      <a:r>
                        <a:rPr lang="en-US" sz="1100" kern="1200" dirty="0" smtClean="0">
                          <a:effectLst/>
                        </a:rPr>
                        <a:t>2222</a:t>
                      </a:r>
                    </a:p>
                    <a:p>
                      <a:pPr algn="l"/>
                      <a:r>
                        <a:rPr lang="en-US" sz="1100" kern="1200" dirty="0" smtClean="0">
                          <a:effectLst/>
                        </a:rPr>
                        <a:t>222</a:t>
                      </a:r>
                    </a:p>
                    <a:p>
                      <a:pPr algn="l"/>
                      <a:r>
                        <a:rPr lang="en-US" sz="1100" kern="1200" dirty="0" smtClean="0">
                          <a:effectLst/>
                        </a:rPr>
                        <a:t>22</a:t>
                      </a:r>
                    </a:p>
                    <a:p>
                      <a:pPr algn="l"/>
                      <a:r>
                        <a:rPr lang="en-US" sz="1100" kern="1200" dirty="0" smtClean="0">
                          <a:effectLst/>
                        </a:rPr>
                        <a:t>2</a:t>
                      </a:r>
                    </a:p>
                    <a:p>
                      <a:pPr algn="l"/>
                      <a:r>
                        <a:rPr lang="en-US" sz="1100" kern="1200" dirty="0" smtClean="0">
                          <a:effectLst/>
                        </a:rPr>
                        <a:t>321</a:t>
                      </a:r>
                    </a:p>
                    <a:p>
                      <a:pPr algn="l"/>
                      <a:r>
                        <a:rPr lang="en-US" sz="1100" kern="1200" dirty="0" smtClean="0">
                          <a:effectLst/>
                        </a:rPr>
                        <a:t>33333333</a:t>
                      </a:r>
                    </a:p>
                    <a:p>
                      <a:pPr algn="l"/>
                      <a:r>
                        <a:rPr lang="en-US" sz="1100" kern="1200" dirty="0" smtClean="0">
                          <a:effectLst/>
                        </a:rPr>
                        <a:t>3333333</a:t>
                      </a:r>
                    </a:p>
                    <a:p>
                      <a:pPr algn="l"/>
                      <a:r>
                        <a:rPr lang="en-US" sz="1100" kern="1200" dirty="0" smtClean="0">
                          <a:effectLst/>
                        </a:rPr>
                        <a:t>333333</a:t>
                      </a:r>
                    </a:p>
                    <a:p>
                      <a:pPr algn="l"/>
                      <a:r>
                        <a:rPr lang="en-US" sz="1100" kern="1200" dirty="0" smtClean="0">
                          <a:effectLst/>
                        </a:rPr>
                        <a:t>33333</a:t>
                      </a:r>
                    </a:p>
                    <a:p>
                      <a:pPr algn="l"/>
                      <a:r>
                        <a:rPr lang="en-US" sz="1100" kern="1200" dirty="0" smtClean="0">
                          <a:effectLst/>
                        </a:rPr>
                        <a:t>3333</a:t>
                      </a:r>
                    </a:p>
                    <a:p>
                      <a:pPr algn="l"/>
                      <a:r>
                        <a:rPr lang="en-US" sz="1100" kern="1200" dirty="0" smtClean="0">
                          <a:effectLst/>
                        </a:rPr>
                        <a:t>333</a:t>
                      </a:r>
                      <a:endParaRPr lang="en-US" sz="1100" dirty="0" smtClean="0"/>
                    </a:p>
                    <a:p>
                      <a:pPr algn="l"/>
                      <a:r>
                        <a:rPr lang="en-US" sz="1100" kern="1200" dirty="0" smtClean="0">
                          <a:effectLst/>
                        </a:rPr>
                        <a:t>33</a:t>
                      </a:r>
                    </a:p>
                    <a:p>
                      <a:pPr algn="l"/>
                      <a:r>
                        <a:rPr lang="en-US" sz="1100" kern="1200" dirty="0" smtClean="0">
                          <a:effectLst/>
                        </a:rPr>
                        <a:t>3</a:t>
                      </a:r>
                    </a:p>
                    <a:p>
                      <a:pPr algn="l"/>
                      <a:r>
                        <a:rPr lang="en-US" sz="1100" kern="1200" dirty="0" smtClean="0">
                          <a:effectLst/>
                        </a:rPr>
                        <a:t>4321</a:t>
                      </a:r>
                    </a:p>
                    <a:p>
                      <a:pPr algn="l"/>
                      <a:r>
                        <a:rPr lang="en-US" sz="1100" kern="1200" dirty="0" smtClean="0">
                          <a:effectLst/>
                        </a:rPr>
                        <a:t>44444444</a:t>
                      </a:r>
                    </a:p>
                    <a:p>
                      <a:pPr algn="l"/>
                      <a:r>
                        <a:rPr lang="en-US" sz="1100" kern="1200" dirty="0" smtClean="0">
                          <a:effectLst/>
                        </a:rPr>
                        <a:t>4444444</a:t>
                      </a:r>
                    </a:p>
                    <a:p>
                      <a:pPr algn="l"/>
                      <a:r>
                        <a:rPr lang="en-US" sz="1100" kern="1200" dirty="0" smtClean="0">
                          <a:effectLst/>
                        </a:rPr>
                        <a:t>444444</a:t>
                      </a:r>
                    </a:p>
                    <a:p>
                      <a:pPr algn="l"/>
                      <a:r>
                        <a:rPr lang="en-US" sz="1100" kern="1200" dirty="0" smtClean="0">
                          <a:effectLst/>
                        </a:rPr>
                        <a:t>44444</a:t>
                      </a:r>
                    </a:p>
                    <a:p>
                      <a:pPr algn="l"/>
                      <a:r>
                        <a:rPr lang="en-US" sz="1100" kern="1200" dirty="0" smtClean="0">
                          <a:effectLst/>
                        </a:rPr>
                        <a:t>4444</a:t>
                      </a:r>
                      <a:endParaRPr lang="en-US" sz="1100" b="0" kern="1200" dirty="0" smtClean="0">
                        <a:gradFill>
                          <a:gsLst>
                            <a:gs pos="0">
                              <a:schemeClr val="tx1">
                                <a:lumMod val="85000"/>
                                <a:lumOff val="15000"/>
                              </a:schemeClr>
                            </a:gs>
                            <a:gs pos="86000">
                              <a:schemeClr val="tx1">
                                <a:lumMod val="85000"/>
                                <a:lumOff val="15000"/>
                              </a:schemeClr>
                            </a:gs>
                          </a:gsLst>
                          <a:lin ang="5400000" scaled="0"/>
                        </a:gradFill>
                        <a:effectLst/>
                        <a:latin typeface="+mn-lt"/>
                        <a:ea typeface="+mn-ea"/>
                        <a:cs typeface="+mn-cs"/>
                      </a:endParaRPr>
                    </a:p>
                  </a:txBody>
                  <a:tcPr marL="121888" marR="121888"/>
                </a:tc>
                <a:tc>
                  <a:txBody>
                    <a:bodyPr/>
                    <a:lstStyle/>
                    <a:p>
                      <a:pPr algn="l"/>
                      <a:r>
                        <a:rPr lang="en-US" sz="1100" kern="1200" dirty="0" smtClean="0">
                          <a:effectLst/>
                        </a:rPr>
                        <a:t>444</a:t>
                      </a:r>
                    </a:p>
                    <a:p>
                      <a:pPr algn="l"/>
                      <a:r>
                        <a:rPr lang="en-US" sz="1100" kern="1200" dirty="0" smtClean="0">
                          <a:effectLst/>
                        </a:rPr>
                        <a:t>44</a:t>
                      </a:r>
                    </a:p>
                    <a:p>
                      <a:pPr algn="l"/>
                      <a:r>
                        <a:rPr lang="en-US" sz="1100" kern="1200" dirty="0" smtClean="0">
                          <a:effectLst/>
                        </a:rPr>
                        <a:t>4</a:t>
                      </a:r>
                    </a:p>
                    <a:p>
                      <a:pPr algn="l"/>
                      <a:r>
                        <a:rPr lang="en-US" sz="1100" kern="1200" dirty="0" smtClean="0">
                          <a:effectLst/>
                        </a:rPr>
                        <a:t>54321</a:t>
                      </a:r>
                    </a:p>
                    <a:p>
                      <a:pPr algn="l"/>
                      <a:r>
                        <a:rPr lang="en-US" sz="1100" kern="1200" dirty="0" smtClean="0">
                          <a:effectLst/>
                        </a:rPr>
                        <a:t>55555555</a:t>
                      </a:r>
                    </a:p>
                    <a:p>
                      <a:pPr algn="l"/>
                      <a:r>
                        <a:rPr lang="en-US" sz="1100" kern="1200" dirty="0" smtClean="0">
                          <a:effectLst/>
                        </a:rPr>
                        <a:t>5555555</a:t>
                      </a:r>
                    </a:p>
                    <a:p>
                      <a:pPr algn="l"/>
                      <a:r>
                        <a:rPr lang="en-US" sz="1100" kern="1200" dirty="0" smtClean="0">
                          <a:effectLst/>
                        </a:rPr>
                        <a:t>555555</a:t>
                      </a:r>
                    </a:p>
                    <a:p>
                      <a:pPr algn="l"/>
                      <a:r>
                        <a:rPr lang="en-US" sz="1100" kern="1200" dirty="0" smtClean="0">
                          <a:effectLst/>
                        </a:rPr>
                        <a:t>55555</a:t>
                      </a:r>
                    </a:p>
                    <a:p>
                      <a:pPr algn="l"/>
                      <a:r>
                        <a:rPr lang="en-US" sz="1100" kern="1200" dirty="0" smtClean="0">
                          <a:effectLst/>
                        </a:rPr>
                        <a:t>5555</a:t>
                      </a:r>
                    </a:p>
                    <a:p>
                      <a:pPr algn="l"/>
                      <a:r>
                        <a:rPr lang="en-US" sz="1100" kern="1200" dirty="0" smtClean="0">
                          <a:effectLst/>
                        </a:rPr>
                        <a:t>555</a:t>
                      </a:r>
                    </a:p>
                    <a:p>
                      <a:pPr algn="l"/>
                      <a:r>
                        <a:rPr lang="en-US" sz="1100" kern="1200" dirty="0" smtClean="0">
                          <a:effectLst/>
                        </a:rPr>
                        <a:t>55</a:t>
                      </a:r>
                    </a:p>
                    <a:p>
                      <a:pPr algn="l"/>
                      <a:r>
                        <a:rPr lang="en-US" sz="1100" kern="1200" dirty="0" smtClean="0">
                          <a:effectLst/>
                        </a:rPr>
                        <a:t>5</a:t>
                      </a:r>
                    </a:p>
                    <a:p>
                      <a:pPr algn="l"/>
                      <a:r>
                        <a:rPr lang="en-US" sz="1100" kern="1200" dirty="0" smtClean="0">
                          <a:effectLst/>
                        </a:rPr>
                        <a:t>654321</a:t>
                      </a:r>
                    </a:p>
                    <a:p>
                      <a:pPr algn="l"/>
                      <a:r>
                        <a:rPr lang="en-US" sz="1100" kern="1200" dirty="0" smtClean="0">
                          <a:effectLst/>
                        </a:rPr>
                        <a:t>66666666</a:t>
                      </a:r>
                    </a:p>
                    <a:p>
                      <a:pPr algn="l"/>
                      <a:r>
                        <a:rPr lang="en-US" sz="1100" kern="1200" dirty="0" smtClean="0">
                          <a:effectLst/>
                        </a:rPr>
                        <a:t>6666666</a:t>
                      </a:r>
                    </a:p>
                    <a:p>
                      <a:pPr algn="l"/>
                      <a:r>
                        <a:rPr lang="en-US" sz="1100" kern="1200" dirty="0" smtClean="0">
                          <a:effectLst/>
                        </a:rPr>
                        <a:t>666666</a:t>
                      </a:r>
                    </a:p>
                    <a:p>
                      <a:pPr algn="l"/>
                      <a:r>
                        <a:rPr lang="en-US" sz="1100" kern="1200" dirty="0" smtClean="0">
                          <a:effectLst/>
                        </a:rPr>
                        <a:t>66666</a:t>
                      </a:r>
                    </a:p>
                    <a:p>
                      <a:pPr algn="l"/>
                      <a:r>
                        <a:rPr lang="en-US" sz="1100" kern="1200" dirty="0" smtClean="0">
                          <a:effectLst/>
                        </a:rPr>
                        <a:t>6666</a:t>
                      </a:r>
                    </a:p>
                    <a:p>
                      <a:pPr algn="l"/>
                      <a:r>
                        <a:rPr lang="en-US" sz="1100" kern="1200" dirty="0" smtClean="0">
                          <a:effectLst/>
                        </a:rPr>
                        <a:t>666</a:t>
                      </a:r>
                    </a:p>
                    <a:p>
                      <a:pPr algn="l"/>
                      <a:r>
                        <a:rPr lang="en-US" sz="1100" kern="1200" dirty="0" smtClean="0">
                          <a:effectLst/>
                        </a:rPr>
                        <a:t>66</a:t>
                      </a:r>
                    </a:p>
                    <a:p>
                      <a:pPr algn="l"/>
                      <a:r>
                        <a:rPr lang="en-US" sz="1100" kern="1200" dirty="0" smtClean="0">
                          <a:effectLst/>
                        </a:rPr>
                        <a:t>6</a:t>
                      </a:r>
                    </a:p>
                    <a:p>
                      <a:pPr algn="l"/>
                      <a:r>
                        <a:rPr lang="en-US" sz="1100" kern="1200" dirty="0" smtClean="0">
                          <a:effectLst/>
                        </a:rPr>
                        <a:t>7654321</a:t>
                      </a:r>
                    </a:p>
                    <a:p>
                      <a:pPr algn="l"/>
                      <a:r>
                        <a:rPr lang="en-US" sz="1100" kern="1200" dirty="0" smtClean="0">
                          <a:effectLst/>
                        </a:rPr>
                        <a:t>77777777</a:t>
                      </a:r>
                    </a:p>
                    <a:p>
                      <a:pPr algn="l"/>
                      <a:r>
                        <a:rPr lang="en-US" sz="1100" kern="1200" dirty="0" smtClean="0">
                          <a:effectLst/>
                        </a:rPr>
                        <a:t>7777777</a:t>
                      </a:r>
                    </a:p>
                    <a:p>
                      <a:pPr algn="l"/>
                      <a:r>
                        <a:rPr lang="en-US" sz="1100" kern="1200" dirty="0" smtClean="0">
                          <a:effectLst/>
                        </a:rPr>
                        <a:t>777777</a:t>
                      </a:r>
                    </a:p>
                    <a:p>
                      <a:pPr algn="l"/>
                      <a:r>
                        <a:rPr lang="en-US" sz="1100" kern="1200" dirty="0" smtClean="0">
                          <a:effectLst/>
                        </a:rPr>
                        <a:t>77777</a:t>
                      </a:r>
                    </a:p>
                    <a:p>
                      <a:pPr algn="l"/>
                      <a:r>
                        <a:rPr lang="en-US" sz="1100" kern="1200" dirty="0" smtClean="0">
                          <a:effectLst/>
                        </a:rPr>
                        <a:t>7777</a:t>
                      </a:r>
                    </a:p>
                    <a:p>
                      <a:pPr algn="l"/>
                      <a:r>
                        <a:rPr lang="en-US" sz="1100" kern="1200" dirty="0" smtClean="0">
                          <a:effectLst/>
                        </a:rPr>
                        <a:t>777</a:t>
                      </a:r>
                    </a:p>
                    <a:p>
                      <a:pPr algn="l"/>
                      <a:r>
                        <a:rPr lang="en-US" sz="1100" kern="1200" dirty="0" smtClean="0">
                          <a:effectLst/>
                        </a:rPr>
                        <a:t>77</a:t>
                      </a:r>
                      <a:endParaRPr lang="en-US" sz="1100" b="0" kern="1200" dirty="0" smtClean="0">
                        <a:gradFill>
                          <a:gsLst>
                            <a:gs pos="0">
                              <a:schemeClr val="tx1">
                                <a:lumMod val="85000"/>
                                <a:lumOff val="15000"/>
                              </a:schemeClr>
                            </a:gs>
                            <a:gs pos="86000">
                              <a:schemeClr val="tx1">
                                <a:lumMod val="85000"/>
                                <a:lumOff val="15000"/>
                              </a:schemeClr>
                            </a:gs>
                          </a:gsLst>
                          <a:lin ang="5400000" scaled="0"/>
                        </a:gradFill>
                        <a:effectLst/>
                        <a:latin typeface="+mn-lt"/>
                        <a:ea typeface="+mn-ea"/>
                        <a:cs typeface="+mn-cs"/>
                      </a:endParaRPr>
                    </a:p>
                  </a:txBody>
                  <a:tcPr marL="121888" marR="121888"/>
                </a:tc>
                <a:tc>
                  <a:txBody>
                    <a:bodyPr/>
                    <a:lstStyle/>
                    <a:p>
                      <a:pPr algn="l"/>
                      <a:r>
                        <a:rPr lang="en-US" sz="1100" kern="1200" dirty="0" smtClean="0">
                          <a:effectLst/>
                        </a:rPr>
                        <a:t>7</a:t>
                      </a:r>
                    </a:p>
                    <a:p>
                      <a:pPr algn="l"/>
                      <a:r>
                        <a:rPr lang="en-US" sz="1100" kern="1200" dirty="0" smtClean="0">
                          <a:effectLst/>
                        </a:rPr>
                        <a:t>87654321</a:t>
                      </a:r>
                    </a:p>
                    <a:p>
                      <a:pPr algn="l"/>
                      <a:r>
                        <a:rPr lang="en-US" sz="1100" kern="1200" dirty="0" smtClean="0">
                          <a:effectLst/>
                        </a:rPr>
                        <a:t>88888888</a:t>
                      </a:r>
                    </a:p>
                    <a:p>
                      <a:pPr algn="l"/>
                      <a:r>
                        <a:rPr lang="en-US" sz="1100" kern="1200" dirty="0" smtClean="0">
                          <a:effectLst/>
                        </a:rPr>
                        <a:t>8888888</a:t>
                      </a:r>
                    </a:p>
                    <a:p>
                      <a:pPr algn="l"/>
                      <a:r>
                        <a:rPr lang="en-US" sz="1100" kern="1200" dirty="0" smtClean="0">
                          <a:effectLst/>
                        </a:rPr>
                        <a:t>888888</a:t>
                      </a:r>
                    </a:p>
                    <a:p>
                      <a:pPr algn="l"/>
                      <a:r>
                        <a:rPr lang="en-US" sz="1100" kern="1200" dirty="0" smtClean="0">
                          <a:effectLst/>
                        </a:rPr>
                        <a:t>88888</a:t>
                      </a:r>
                    </a:p>
                    <a:p>
                      <a:pPr algn="l"/>
                      <a:r>
                        <a:rPr lang="en-US" sz="1100" kern="1200" dirty="0" smtClean="0">
                          <a:effectLst/>
                        </a:rPr>
                        <a:t>8888</a:t>
                      </a:r>
                    </a:p>
                    <a:p>
                      <a:pPr algn="l"/>
                      <a:r>
                        <a:rPr lang="en-US" sz="1100" kern="1200" dirty="0" smtClean="0">
                          <a:effectLst/>
                        </a:rPr>
                        <a:t>888</a:t>
                      </a:r>
                    </a:p>
                    <a:p>
                      <a:pPr algn="l"/>
                      <a:r>
                        <a:rPr lang="en-US" sz="1100" kern="1200" dirty="0" smtClean="0">
                          <a:effectLst/>
                        </a:rPr>
                        <a:t>88</a:t>
                      </a:r>
                    </a:p>
                    <a:p>
                      <a:pPr algn="l"/>
                      <a:r>
                        <a:rPr lang="en-US" sz="1100" kern="1200" dirty="0" smtClean="0">
                          <a:effectLst/>
                        </a:rPr>
                        <a:t>8</a:t>
                      </a:r>
                    </a:p>
                    <a:p>
                      <a:pPr algn="l"/>
                      <a:r>
                        <a:rPr lang="en-US" sz="1100" kern="1200" dirty="0" smtClean="0">
                          <a:effectLst/>
                        </a:rPr>
                        <a:t>987654321</a:t>
                      </a:r>
                    </a:p>
                    <a:p>
                      <a:pPr algn="l"/>
                      <a:r>
                        <a:rPr lang="en-US" sz="1100" kern="1200" dirty="0" smtClean="0">
                          <a:effectLst/>
                        </a:rPr>
                        <a:t>99999999</a:t>
                      </a:r>
                    </a:p>
                    <a:p>
                      <a:pPr algn="l"/>
                      <a:r>
                        <a:rPr lang="en-US" sz="1100" kern="1200" dirty="0" smtClean="0">
                          <a:effectLst/>
                        </a:rPr>
                        <a:t>9999999</a:t>
                      </a:r>
                    </a:p>
                    <a:p>
                      <a:pPr algn="l"/>
                      <a:r>
                        <a:rPr lang="en-US" sz="1100" kern="1200" dirty="0" smtClean="0">
                          <a:effectLst/>
                        </a:rPr>
                        <a:t>999999</a:t>
                      </a:r>
                    </a:p>
                    <a:p>
                      <a:pPr algn="l"/>
                      <a:r>
                        <a:rPr lang="en-US" sz="1100" kern="1200" dirty="0" smtClean="0">
                          <a:effectLst/>
                        </a:rPr>
                        <a:t>99999</a:t>
                      </a:r>
                    </a:p>
                    <a:p>
                      <a:pPr algn="l"/>
                      <a:r>
                        <a:rPr lang="en-US" sz="1100" kern="1200" dirty="0" smtClean="0">
                          <a:effectLst/>
                        </a:rPr>
                        <a:t>9999</a:t>
                      </a:r>
                    </a:p>
                    <a:p>
                      <a:pPr algn="l"/>
                      <a:r>
                        <a:rPr lang="en-US" sz="1100" kern="1200" dirty="0" smtClean="0">
                          <a:effectLst/>
                        </a:rPr>
                        <a:t>999</a:t>
                      </a:r>
                    </a:p>
                    <a:p>
                      <a:pPr algn="l"/>
                      <a:r>
                        <a:rPr lang="en-US" sz="1100" kern="1200" dirty="0" smtClean="0">
                          <a:effectLst/>
                        </a:rPr>
                        <a:t>99</a:t>
                      </a:r>
                    </a:p>
                    <a:p>
                      <a:pPr algn="l"/>
                      <a:r>
                        <a:rPr lang="en-US" sz="1100" kern="1200" dirty="0" smtClean="0">
                          <a:effectLst/>
                        </a:rPr>
                        <a:t>9</a:t>
                      </a:r>
                    </a:p>
                    <a:p>
                      <a:pPr algn="l"/>
                      <a:r>
                        <a:rPr lang="en-US" sz="1100" kern="1200" dirty="0" smtClean="0">
                          <a:effectLst/>
                        </a:rPr>
                        <a:t>a1b2c3</a:t>
                      </a:r>
                    </a:p>
                    <a:p>
                      <a:pPr algn="l"/>
                      <a:r>
                        <a:rPr lang="en-US" sz="1100" kern="1200" dirty="0" smtClean="0">
                          <a:effectLst/>
                        </a:rPr>
                        <a:t>aaa</a:t>
                      </a:r>
                    </a:p>
                    <a:p>
                      <a:pPr algn="l"/>
                      <a:r>
                        <a:rPr lang="en-US" sz="1100" kern="1200" dirty="0" smtClean="0">
                          <a:effectLst/>
                        </a:rPr>
                        <a:t>aaaa</a:t>
                      </a:r>
                    </a:p>
                    <a:p>
                      <a:pPr algn="l"/>
                      <a:r>
                        <a:rPr lang="en-US" sz="1100" kern="1200" dirty="0" smtClean="0">
                          <a:effectLst/>
                        </a:rPr>
                        <a:t>aaaaa</a:t>
                      </a:r>
                    </a:p>
                    <a:p>
                      <a:pPr algn="l"/>
                      <a:r>
                        <a:rPr lang="en-US" sz="1100" kern="1200" dirty="0" smtClean="0">
                          <a:effectLst/>
                        </a:rPr>
                        <a:t>abc123</a:t>
                      </a:r>
                    </a:p>
                    <a:p>
                      <a:pPr algn="l"/>
                      <a:r>
                        <a:rPr lang="en-US" sz="1100" kern="1200" dirty="0" smtClean="0">
                          <a:effectLst/>
                        </a:rPr>
                        <a:t>academia</a:t>
                      </a:r>
                    </a:p>
                    <a:p>
                      <a:pPr algn="l"/>
                      <a:r>
                        <a:rPr lang="en-US" sz="1100" kern="1200" dirty="0" smtClean="0">
                          <a:effectLst/>
                        </a:rPr>
                        <a:t>access</a:t>
                      </a:r>
                    </a:p>
                    <a:p>
                      <a:pPr algn="l"/>
                      <a:r>
                        <a:rPr lang="en-US" sz="1100" kern="1200" dirty="0" smtClean="0">
                          <a:effectLst/>
                        </a:rPr>
                        <a:t>account</a:t>
                      </a:r>
                    </a:p>
                    <a:p>
                      <a:pPr algn="l"/>
                      <a:r>
                        <a:rPr lang="en-US" sz="1100" kern="1200" dirty="0" smtClean="0">
                          <a:effectLst/>
                        </a:rPr>
                        <a:t>admin123</a:t>
                      </a:r>
                    </a:p>
                    <a:p>
                      <a:pPr algn="l"/>
                      <a:r>
                        <a:rPr lang="en-US" sz="1100" kern="1200" dirty="0" smtClean="0">
                          <a:effectLst/>
                        </a:rPr>
                        <a:t>admin12</a:t>
                      </a:r>
                      <a:endParaRPr lang="en-US" sz="1100" b="0" kern="1200" dirty="0" smtClean="0">
                        <a:gradFill>
                          <a:gsLst>
                            <a:gs pos="0">
                              <a:schemeClr val="tx1">
                                <a:lumMod val="85000"/>
                                <a:lumOff val="15000"/>
                              </a:schemeClr>
                            </a:gs>
                            <a:gs pos="86000">
                              <a:schemeClr val="tx1">
                                <a:lumMod val="85000"/>
                                <a:lumOff val="15000"/>
                              </a:schemeClr>
                            </a:gs>
                          </a:gsLst>
                          <a:lin ang="5400000" scaled="0"/>
                        </a:gradFill>
                        <a:effectLst/>
                        <a:latin typeface="+mn-lt"/>
                        <a:ea typeface="+mn-ea"/>
                        <a:cs typeface="+mn-cs"/>
                      </a:endParaRPr>
                    </a:p>
                  </a:txBody>
                  <a:tcPr marL="121888" marR="121888"/>
                </a:tc>
                <a:tc>
                  <a:txBody>
                    <a:bodyPr/>
                    <a:lstStyle/>
                    <a:p>
                      <a:pPr algn="l"/>
                      <a:r>
                        <a:rPr lang="en-US" sz="1100" kern="1200" dirty="0" smtClean="0">
                          <a:effectLst/>
                        </a:rPr>
                        <a:t>admin1</a:t>
                      </a:r>
                    </a:p>
                    <a:p>
                      <a:pPr algn="l"/>
                      <a:r>
                        <a:rPr lang="en-US" sz="1100" kern="1200" dirty="0" smtClean="0">
                          <a:effectLst/>
                        </a:rPr>
                        <a:t>Admin</a:t>
                      </a:r>
                    </a:p>
                    <a:p>
                      <a:pPr algn="l"/>
                      <a:r>
                        <a:rPr lang="en-US" sz="1100" kern="1200" dirty="0" smtClean="0">
                          <a:effectLst/>
                        </a:rPr>
                        <a:t>adminadmin</a:t>
                      </a:r>
                    </a:p>
                    <a:p>
                      <a:pPr algn="l"/>
                      <a:r>
                        <a:rPr lang="en-US" sz="1100" kern="1200" dirty="0" smtClean="0">
                          <a:effectLst/>
                        </a:rPr>
                        <a:t>administrator</a:t>
                      </a:r>
                    </a:p>
                    <a:p>
                      <a:pPr algn="l"/>
                      <a:r>
                        <a:rPr lang="en-US" sz="1100" kern="1200" dirty="0" smtClean="0">
                          <a:effectLst/>
                        </a:rPr>
                        <a:t>anything</a:t>
                      </a:r>
                    </a:p>
                    <a:p>
                      <a:pPr algn="l"/>
                      <a:r>
                        <a:rPr lang="en-US" sz="1100" kern="1200" dirty="0" smtClean="0">
                          <a:effectLst/>
                        </a:rPr>
                        <a:t>asddsa</a:t>
                      </a:r>
                    </a:p>
                    <a:p>
                      <a:pPr algn="l"/>
                      <a:r>
                        <a:rPr lang="en-US" sz="1100" kern="1200" dirty="0" smtClean="0">
                          <a:effectLst/>
                        </a:rPr>
                        <a:t>asdfgh</a:t>
                      </a:r>
                    </a:p>
                    <a:p>
                      <a:pPr algn="l"/>
                      <a:r>
                        <a:rPr lang="en-US" sz="1100" kern="1200" dirty="0" smtClean="0">
                          <a:effectLst/>
                        </a:rPr>
                        <a:t>asdsa</a:t>
                      </a:r>
                    </a:p>
                    <a:p>
                      <a:pPr algn="l"/>
                      <a:r>
                        <a:rPr lang="en-US" sz="1100" kern="1200" dirty="0" smtClean="0">
                          <a:effectLst/>
                        </a:rPr>
                        <a:t>asdzxc</a:t>
                      </a:r>
                    </a:p>
                    <a:p>
                      <a:pPr algn="l"/>
                      <a:r>
                        <a:rPr lang="en-US" sz="1100" kern="1200" dirty="0" smtClean="0">
                          <a:effectLst/>
                        </a:rPr>
                        <a:t>backup</a:t>
                      </a:r>
                    </a:p>
                    <a:p>
                      <a:pPr algn="l"/>
                      <a:r>
                        <a:rPr lang="en-US" sz="1100" kern="1200" dirty="0" smtClean="0">
                          <a:effectLst/>
                        </a:rPr>
                        <a:t>boss123</a:t>
                      </a:r>
                    </a:p>
                    <a:p>
                      <a:pPr algn="l"/>
                      <a:r>
                        <a:rPr lang="en-US" sz="1100" kern="1200" dirty="0" smtClean="0">
                          <a:effectLst/>
                        </a:rPr>
                        <a:t>business</a:t>
                      </a:r>
                    </a:p>
                    <a:p>
                      <a:pPr algn="l"/>
                      <a:r>
                        <a:rPr lang="en-US" sz="1100" kern="1200" dirty="0" smtClean="0">
                          <a:effectLst/>
                        </a:rPr>
                        <a:t>campus</a:t>
                      </a:r>
                    </a:p>
                    <a:p>
                      <a:pPr algn="l"/>
                      <a:r>
                        <a:rPr lang="en-US" sz="1100" kern="1200" dirty="0" smtClean="0">
                          <a:effectLst/>
                        </a:rPr>
                        <a:t>changeme</a:t>
                      </a:r>
                    </a:p>
                    <a:p>
                      <a:pPr algn="l"/>
                      <a:r>
                        <a:rPr lang="en-US" sz="1100" kern="1200" dirty="0" smtClean="0">
                          <a:effectLst/>
                        </a:rPr>
                        <a:t>cluster</a:t>
                      </a:r>
                    </a:p>
                    <a:p>
                      <a:pPr algn="l"/>
                      <a:r>
                        <a:rPr lang="en-US" sz="1100" kern="1200" dirty="0" smtClean="0">
                          <a:effectLst/>
                        </a:rPr>
                        <a:t>codename</a:t>
                      </a:r>
                    </a:p>
                    <a:p>
                      <a:pPr algn="l"/>
                      <a:r>
                        <a:rPr lang="en-US" sz="1100" kern="1200" dirty="0" smtClean="0">
                          <a:effectLst/>
                        </a:rPr>
                        <a:t>codeword</a:t>
                      </a:r>
                    </a:p>
                    <a:p>
                      <a:pPr algn="l"/>
                      <a:r>
                        <a:rPr lang="en-US" sz="1100" kern="1200" dirty="0" smtClean="0">
                          <a:effectLst/>
                        </a:rPr>
                        <a:t>coffee</a:t>
                      </a:r>
                    </a:p>
                    <a:p>
                      <a:pPr algn="l"/>
                      <a:r>
                        <a:rPr lang="en-US" sz="1100" kern="1200" dirty="0" smtClean="0">
                          <a:effectLst/>
                        </a:rPr>
                        <a:t>computer</a:t>
                      </a:r>
                    </a:p>
                    <a:p>
                      <a:pPr algn="l"/>
                      <a:r>
                        <a:rPr lang="en-US" sz="1100" kern="1200" dirty="0" smtClean="0">
                          <a:effectLst/>
                        </a:rPr>
                        <a:t>controller</a:t>
                      </a:r>
                    </a:p>
                    <a:p>
                      <a:pPr algn="l"/>
                      <a:r>
                        <a:rPr lang="en-US" sz="1100" kern="1200" dirty="0" smtClean="0">
                          <a:effectLst/>
                        </a:rPr>
                        <a:t>cookie</a:t>
                      </a:r>
                    </a:p>
                    <a:p>
                      <a:pPr algn="l"/>
                      <a:r>
                        <a:rPr lang="en-US" sz="1100" kern="1200" dirty="0" smtClean="0">
                          <a:effectLst/>
                        </a:rPr>
                        <a:t>customer</a:t>
                      </a:r>
                    </a:p>
                    <a:p>
                      <a:pPr algn="l"/>
                      <a:r>
                        <a:rPr lang="en-US" sz="1100" kern="1200" dirty="0" smtClean="0">
                          <a:effectLst/>
                        </a:rPr>
                        <a:t>database</a:t>
                      </a:r>
                    </a:p>
                    <a:p>
                      <a:pPr algn="l"/>
                      <a:r>
                        <a:rPr lang="en-US" sz="1100" kern="1200" dirty="0" smtClean="0">
                          <a:effectLst/>
                        </a:rPr>
                        <a:t>default</a:t>
                      </a:r>
                    </a:p>
                    <a:p>
                      <a:pPr algn="l"/>
                      <a:r>
                        <a:rPr lang="en-US" sz="1100" kern="1200" dirty="0" smtClean="0">
                          <a:effectLst/>
                        </a:rPr>
                        <a:t>desktop</a:t>
                      </a:r>
                    </a:p>
                    <a:p>
                      <a:pPr algn="l"/>
                      <a:r>
                        <a:rPr lang="en-US" sz="1100" kern="1200" dirty="0" smtClean="0">
                          <a:effectLst/>
                        </a:rPr>
                        <a:t>domain</a:t>
                      </a:r>
                    </a:p>
                    <a:p>
                      <a:pPr algn="l"/>
                      <a:r>
                        <a:rPr lang="en-US" sz="1100" kern="1200" dirty="0" smtClean="0">
                          <a:effectLst/>
                        </a:rPr>
                        <a:t>example</a:t>
                      </a:r>
                    </a:p>
                    <a:p>
                      <a:pPr algn="l"/>
                      <a:r>
                        <a:rPr lang="en-US" sz="1100" kern="1200" dirty="0" smtClean="0">
                          <a:effectLst/>
                        </a:rPr>
                        <a:t>exchange</a:t>
                      </a:r>
                    </a:p>
                    <a:p>
                      <a:pPr algn="l"/>
                      <a:r>
                        <a:rPr lang="en-US" sz="1100" kern="1200" dirty="0" smtClean="0">
                          <a:effectLst/>
                        </a:rPr>
                        <a:t>explorer</a:t>
                      </a:r>
                      <a:endParaRPr lang="en-US" sz="1100" b="0" dirty="0" smtClean="0">
                        <a:gradFill>
                          <a:gsLst>
                            <a:gs pos="0">
                              <a:schemeClr val="tx1">
                                <a:lumMod val="85000"/>
                                <a:lumOff val="15000"/>
                              </a:schemeClr>
                            </a:gs>
                            <a:gs pos="86000">
                              <a:schemeClr val="tx1">
                                <a:lumMod val="85000"/>
                                <a:lumOff val="15000"/>
                              </a:schemeClr>
                            </a:gs>
                          </a:gsLst>
                          <a:lin ang="5400000" scaled="0"/>
                        </a:gradFill>
                      </a:endParaRPr>
                    </a:p>
                  </a:txBody>
                  <a:tcPr marL="121888" marR="121888"/>
                </a:tc>
                <a:tc>
                  <a:txBody>
                    <a:bodyPr/>
                    <a:lstStyle/>
                    <a:p>
                      <a:pPr algn="l"/>
                      <a:r>
                        <a:rPr lang="en-US" sz="1100" kern="1200" dirty="0" smtClean="0">
                          <a:effectLst/>
                        </a:rPr>
                        <a:t>file</a:t>
                      </a:r>
                    </a:p>
                    <a:p>
                      <a:pPr algn="l"/>
                      <a:r>
                        <a:rPr lang="en-US" sz="1100" kern="1200" dirty="0" smtClean="0">
                          <a:effectLst/>
                        </a:rPr>
                        <a:t>files</a:t>
                      </a:r>
                    </a:p>
                    <a:p>
                      <a:pPr algn="l"/>
                      <a:r>
                        <a:rPr lang="en-US" sz="1100" kern="1200" dirty="0" smtClean="0">
                          <a:effectLst/>
                        </a:rPr>
                        <a:t>foo</a:t>
                      </a:r>
                    </a:p>
                    <a:p>
                      <a:pPr algn="l"/>
                      <a:r>
                        <a:rPr lang="en-US" sz="1100" kern="1200" dirty="0" smtClean="0">
                          <a:effectLst/>
                        </a:rPr>
                        <a:t>foobar</a:t>
                      </a:r>
                    </a:p>
                    <a:p>
                      <a:pPr algn="l"/>
                      <a:r>
                        <a:rPr lang="en-US" sz="1100" kern="1200" dirty="0" smtClean="0">
                          <a:effectLst/>
                        </a:rPr>
                        <a:t>foofoo</a:t>
                      </a:r>
                    </a:p>
                    <a:p>
                      <a:pPr algn="l"/>
                      <a:r>
                        <a:rPr lang="en-US" sz="1100" kern="1200" dirty="0" smtClean="0">
                          <a:effectLst/>
                        </a:rPr>
                        <a:t>forever</a:t>
                      </a:r>
                    </a:p>
                    <a:p>
                      <a:pPr algn="l"/>
                      <a:r>
                        <a:rPr lang="en-US" sz="1100" kern="1200" dirty="0" smtClean="0">
                          <a:effectLst/>
                        </a:rPr>
                        <a:t>freedom</a:t>
                      </a:r>
                    </a:p>
                    <a:p>
                      <a:pPr algn="l"/>
                      <a:r>
                        <a:rPr lang="en-US" sz="1100" kern="1200" dirty="0" smtClean="0">
                          <a:effectLst/>
                        </a:rPr>
                        <a:t>games</a:t>
                      </a:r>
                    </a:p>
                    <a:p>
                      <a:pPr algn="l"/>
                      <a:r>
                        <a:rPr lang="en-US" sz="1100" kern="1200" dirty="0" smtClean="0">
                          <a:effectLst/>
                        </a:rPr>
                        <a:t>home123</a:t>
                      </a:r>
                    </a:p>
                    <a:p>
                      <a:pPr algn="l"/>
                      <a:r>
                        <a:rPr lang="en-US" sz="1100" kern="1200" dirty="0" smtClean="0">
                          <a:effectLst/>
                        </a:rPr>
                        <a:t>home</a:t>
                      </a:r>
                    </a:p>
                    <a:p>
                      <a:pPr algn="l"/>
                      <a:r>
                        <a:rPr lang="en-US" sz="1100" kern="1200" dirty="0" smtClean="0">
                          <a:effectLst/>
                        </a:rPr>
                        <a:t>ihavenopass</a:t>
                      </a:r>
                    </a:p>
                    <a:p>
                      <a:pPr algn="l"/>
                      <a:r>
                        <a:rPr lang="en-US" sz="1100" kern="1200" dirty="0" smtClean="0">
                          <a:effectLst/>
                        </a:rPr>
                        <a:t>Internet</a:t>
                      </a:r>
                    </a:p>
                    <a:p>
                      <a:pPr algn="l"/>
                      <a:r>
                        <a:rPr lang="en-US" sz="1100" kern="1200" dirty="0" smtClean="0">
                          <a:effectLst/>
                        </a:rPr>
                        <a:t>intranet</a:t>
                      </a:r>
                    </a:p>
                    <a:p>
                      <a:pPr algn="l"/>
                      <a:r>
                        <a:rPr lang="en-US" sz="1100" kern="1200" dirty="0" smtClean="0">
                          <a:effectLst/>
                        </a:rPr>
                        <a:t>job</a:t>
                      </a:r>
                    </a:p>
                    <a:p>
                      <a:pPr algn="l"/>
                      <a:r>
                        <a:rPr lang="en-US" sz="1100" kern="1200" dirty="0" smtClean="0">
                          <a:effectLst/>
                        </a:rPr>
                        <a:t>killer</a:t>
                      </a:r>
                    </a:p>
                    <a:p>
                      <a:pPr algn="l"/>
                      <a:r>
                        <a:rPr lang="en-US" sz="1100" kern="1200" dirty="0" smtClean="0">
                          <a:effectLst/>
                        </a:rPr>
                        <a:t>letitbe</a:t>
                      </a:r>
                    </a:p>
                    <a:p>
                      <a:pPr algn="l"/>
                      <a:r>
                        <a:rPr lang="en-US" sz="1100" kern="1200" dirty="0" smtClean="0">
                          <a:effectLst/>
                        </a:rPr>
                        <a:t>letmein</a:t>
                      </a:r>
                    </a:p>
                    <a:p>
                      <a:pPr algn="l"/>
                      <a:r>
                        <a:rPr lang="en-US" sz="1100" kern="1200" dirty="0" smtClean="0">
                          <a:effectLst/>
                        </a:rPr>
                        <a:t>Login</a:t>
                      </a:r>
                    </a:p>
                    <a:p>
                      <a:pPr algn="l"/>
                      <a:r>
                        <a:rPr lang="en-US" sz="1100" kern="1200" dirty="0" smtClean="0">
                          <a:effectLst/>
                        </a:rPr>
                        <a:t>lotus</a:t>
                      </a:r>
                    </a:p>
                    <a:p>
                      <a:pPr algn="l"/>
                      <a:r>
                        <a:rPr lang="en-US" sz="1100" kern="1200" dirty="0" smtClean="0">
                          <a:effectLst/>
                        </a:rPr>
                        <a:t>love123</a:t>
                      </a:r>
                    </a:p>
                    <a:p>
                      <a:pPr algn="l"/>
                      <a:r>
                        <a:rPr lang="en-US" sz="1100" kern="1200" dirty="0" smtClean="0">
                          <a:effectLst/>
                        </a:rPr>
                        <a:t>manager</a:t>
                      </a:r>
                    </a:p>
                    <a:p>
                      <a:pPr algn="l"/>
                      <a:r>
                        <a:rPr lang="en-US" sz="1100" kern="1200" dirty="0" smtClean="0">
                          <a:effectLst/>
                        </a:rPr>
                        <a:t>market</a:t>
                      </a:r>
                    </a:p>
                    <a:p>
                      <a:pPr algn="l"/>
                      <a:r>
                        <a:rPr lang="en-US" sz="1100" kern="1200" dirty="0" smtClean="0">
                          <a:effectLst/>
                        </a:rPr>
                        <a:t>money</a:t>
                      </a:r>
                    </a:p>
                    <a:p>
                      <a:pPr algn="l"/>
                      <a:r>
                        <a:rPr lang="en-US" sz="1100" kern="1200" dirty="0" smtClean="0">
                          <a:effectLst/>
                        </a:rPr>
                        <a:t>monitor</a:t>
                      </a:r>
                    </a:p>
                    <a:p>
                      <a:pPr algn="l"/>
                      <a:r>
                        <a:rPr lang="en-US" sz="1100" kern="1200" dirty="0" smtClean="0">
                          <a:effectLst/>
                        </a:rPr>
                        <a:t>mypass</a:t>
                      </a:r>
                    </a:p>
                    <a:p>
                      <a:pPr algn="l"/>
                      <a:r>
                        <a:rPr lang="en-US" sz="1100" kern="1200" dirty="0" smtClean="0">
                          <a:effectLst/>
                        </a:rPr>
                        <a:t>mypassword</a:t>
                      </a:r>
                    </a:p>
                    <a:p>
                      <a:pPr algn="l"/>
                      <a:r>
                        <a:rPr lang="en-US" sz="1100" kern="1200" dirty="0" smtClean="0">
                          <a:effectLst/>
                        </a:rPr>
                        <a:t>mypc123</a:t>
                      </a:r>
                    </a:p>
                    <a:p>
                      <a:pPr algn="l"/>
                      <a:r>
                        <a:rPr lang="en-US" sz="1100" kern="1200" dirty="0" smtClean="0">
                          <a:effectLst/>
                        </a:rPr>
                        <a:t>nimda</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effectLst/>
                        </a:rPr>
                        <a:t>nobody</a:t>
                      </a:r>
                      <a:endParaRPr lang="en-US" sz="1100" b="0" dirty="0">
                        <a:gradFill>
                          <a:gsLst>
                            <a:gs pos="0">
                              <a:schemeClr val="tx1">
                                <a:lumMod val="85000"/>
                                <a:lumOff val="15000"/>
                              </a:schemeClr>
                            </a:gs>
                            <a:gs pos="86000">
                              <a:schemeClr val="tx1">
                                <a:lumMod val="85000"/>
                                <a:lumOff val="15000"/>
                              </a:schemeClr>
                            </a:gs>
                          </a:gsLst>
                          <a:lin ang="5400000" scaled="0"/>
                        </a:gradFill>
                      </a:endParaRPr>
                    </a:p>
                  </a:txBody>
                  <a:tcPr marL="121888" marR="121888"/>
                </a:tc>
                <a:tc>
                  <a:txBody>
                    <a:bodyPr/>
                    <a:lstStyle/>
                    <a:p>
                      <a:pPr algn="l"/>
                      <a:r>
                        <a:rPr lang="en-US" sz="1100" kern="1200" dirty="0" smtClean="0">
                          <a:effectLst/>
                        </a:rPr>
                        <a:t>nopass</a:t>
                      </a:r>
                    </a:p>
                    <a:p>
                      <a:pPr algn="l"/>
                      <a:r>
                        <a:rPr lang="en-US" sz="1100" kern="1200" dirty="0" smtClean="0">
                          <a:effectLst/>
                        </a:rPr>
                        <a:t>nopassword</a:t>
                      </a:r>
                    </a:p>
                    <a:p>
                      <a:pPr algn="l"/>
                      <a:r>
                        <a:rPr lang="en-US" sz="1100" kern="1200" dirty="0" smtClean="0">
                          <a:effectLst/>
                        </a:rPr>
                        <a:t>nothing</a:t>
                      </a:r>
                    </a:p>
                    <a:p>
                      <a:pPr algn="l"/>
                      <a:r>
                        <a:rPr lang="en-US" sz="1100" kern="1200" dirty="0" smtClean="0">
                          <a:effectLst/>
                        </a:rPr>
                        <a:t>office</a:t>
                      </a:r>
                    </a:p>
                    <a:p>
                      <a:pPr algn="l"/>
                      <a:r>
                        <a:rPr lang="en-US" sz="1100" kern="1200" dirty="0" smtClean="0">
                          <a:effectLst/>
                        </a:rPr>
                        <a:t>oracle</a:t>
                      </a:r>
                    </a:p>
                    <a:p>
                      <a:pPr algn="l"/>
                      <a:r>
                        <a:rPr lang="en-US" sz="1100" kern="1200" dirty="0" smtClean="0">
                          <a:effectLst/>
                        </a:rPr>
                        <a:t>owner</a:t>
                      </a:r>
                    </a:p>
                    <a:p>
                      <a:pPr algn="l"/>
                      <a:r>
                        <a:rPr lang="en-US" sz="1100" kern="1200" dirty="0" smtClean="0">
                          <a:effectLst/>
                        </a:rPr>
                        <a:t>pass123</a:t>
                      </a:r>
                    </a:p>
                    <a:p>
                      <a:pPr algn="l"/>
                      <a:r>
                        <a:rPr lang="en-US" sz="1100" kern="1200" dirty="0" smtClean="0">
                          <a:effectLst/>
                        </a:rPr>
                        <a:t>pass12</a:t>
                      </a:r>
                    </a:p>
                    <a:p>
                      <a:pPr algn="l"/>
                      <a:r>
                        <a:rPr lang="en-US" sz="1100" kern="1200" dirty="0" smtClean="0">
                          <a:effectLst/>
                        </a:rPr>
                        <a:t>pass1</a:t>
                      </a:r>
                    </a:p>
                    <a:p>
                      <a:pPr algn="l"/>
                      <a:r>
                        <a:rPr lang="en-US" sz="1100" kern="1200" dirty="0" smtClean="0">
                          <a:effectLst/>
                        </a:rPr>
                        <a:t>pass</a:t>
                      </a:r>
                    </a:p>
                    <a:p>
                      <a:pPr algn="l"/>
                      <a:r>
                        <a:rPr lang="en-US" sz="1100" kern="1200" dirty="0" smtClean="0">
                          <a:effectLst/>
                        </a:rPr>
                        <a:t>passwd</a:t>
                      </a:r>
                    </a:p>
                    <a:p>
                      <a:pPr algn="l"/>
                      <a:r>
                        <a:rPr lang="en-US" sz="1100" kern="1200" dirty="0" smtClean="0">
                          <a:effectLst/>
                        </a:rPr>
                        <a:t>password123</a:t>
                      </a:r>
                    </a:p>
                    <a:p>
                      <a:pPr algn="l"/>
                      <a:r>
                        <a:rPr lang="en-US" sz="1100" kern="1200" dirty="0" smtClean="0">
                          <a:effectLst/>
                        </a:rPr>
                        <a:t>password12</a:t>
                      </a:r>
                    </a:p>
                    <a:p>
                      <a:pPr algn="l"/>
                      <a:r>
                        <a:rPr lang="en-US" sz="1100" kern="1200" dirty="0" smtClean="0">
                          <a:effectLst/>
                        </a:rPr>
                        <a:t>password1</a:t>
                      </a:r>
                    </a:p>
                    <a:p>
                      <a:pPr algn="l"/>
                      <a:r>
                        <a:rPr lang="en-US" sz="1100" kern="1200" dirty="0" smtClean="0">
                          <a:effectLst/>
                        </a:rPr>
                        <a:t>Password</a:t>
                      </a:r>
                    </a:p>
                    <a:p>
                      <a:pPr algn="l"/>
                      <a:r>
                        <a:rPr lang="en-US" sz="1100" kern="1200" dirty="0" smtClean="0">
                          <a:effectLst/>
                        </a:rPr>
                        <a:t>private</a:t>
                      </a:r>
                    </a:p>
                    <a:p>
                      <a:pPr algn="l"/>
                      <a:r>
                        <a:rPr lang="en-US" sz="1100" kern="1200" dirty="0" smtClean="0">
                          <a:effectLst/>
                        </a:rPr>
                        <a:t>public</a:t>
                      </a:r>
                    </a:p>
                    <a:p>
                      <a:pPr algn="l"/>
                      <a:r>
                        <a:rPr lang="en-US" sz="1100" kern="1200" dirty="0" smtClean="0">
                          <a:effectLst/>
                        </a:rPr>
                        <a:t>pw123</a:t>
                      </a:r>
                    </a:p>
                    <a:p>
                      <a:pPr algn="l"/>
                      <a:r>
                        <a:rPr lang="en-US" sz="1100" kern="1200" dirty="0" smtClean="0">
                          <a:effectLst/>
                        </a:rPr>
                        <a:t>q1w2e3</a:t>
                      </a:r>
                    </a:p>
                    <a:p>
                      <a:pPr algn="l"/>
                      <a:r>
                        <a:rPr lang="en-US" sz="1100" kern="1200" dirty="0" smtClean="0">
                          <a:effectLst/>
                        </a:rPr>
                        <a:t>qazwsx</a:t>
                      </a:r>
                    </a:p>
                    <a:p>
                      <a:pPr algn="l"/>
                      <a:r>
                        <a:rPr lang="en-US" sz="1100" kern="1200" dirty="0" smtClean="0">
                          <a:effectLst/>
                        </a:rPr>
                        <a:t>qazwsxedc</a:t>
                      </a:r>
                    </a:p>
                    <a:p>
                      <a:pPr algn="l"/>
                      <a:r>
                        <a:rPr lang="en-US" sz="1100" kern="1200" dirty="0" smtClean="0">
                          <a:effectLst/>
                        </a:rPr>
                        <a:t>qqq</a:t>
                      </a:r>
                    </a:p>
                    <a:p>
                      <a:pPr algn="l"/>
                      <a:r>
                        <a:rPr lang="en-US" sz="1100" kern="1200" dirty="0" smtClean="0">
                          <a:effectLst/>
                        </a:rPr>
                        <a:t>qqqq</a:t>
                      </a:r>
                    </a:p>
                    <a:p>
                      <a:pPr algn="l"/>
                      <a:r>
                        <a:rPr lang="en-US" sz="1100" kern="1200" dirty="0" smtClean="0">
                          <a:effectLst/>
                        </a:rPr>
                        <a:t>qqqqq</a:t>
                      </a:r>
                    </a:p>
                    <a:p>
                      <a:pPr algn="l"/>
                      <a:r>
                        <a:rPr lang="en-US" sz="1100" kern="1200" dirty="0" smtClean="0">
                          <a:effectLst/>
                        </a:rPr>
                        <a:t>Qwe123</a:t>
                      </a:r>
                    </a:p>
                    <a:p>
                      <a:pPr algn="l"/>
                      <a:r>
                        <a:rPr lang="en-US" sz="1100" kern="1200" dirty="0" smtClean="0">
                          <a:effectLst/>
                        </a:rPr>
                        <a:t>qweasd</a:t>
                      </a:r>
                    </a:p>
                    <a:p>
                      <a:pPr algn="l"/>
                      <a:r>
                        <a:rPr lang="en-US" sz="1100" kern="1200" dirty="0" smtClean="0">
                          <a:effectLst/>
                        </a:rPr>
                        <a:t>qweasdzxc</a:t>
                      </a:r>
                    </a:p>
                    <a:p>
                      <a:pPr algn="l"/>
                      <a:r>
                        <a:rPr lang="en-US" sz="1100" kern="1200" dirty="0" smtClean="0">
                          <a:effectLst/>
                        </a:rPr>
                        <a:t>Qweewq</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effectLst/>
                        </a:rPr>
                        <a:t>qwerty</a:t>
                      </a:r>
                      <a:endParaRPr lang="en-US" sz="1100" b="0" kern="1200" dirty="0" smtClean="0">
                        <a:gradFill>
                          <a:gsLst>
                            <a:gs pos="0">
                              <a:schemeClr val="tx1">
                                <a:lumMod val="85000"/>
                                <a:lumOff val="15000"/>
                              </a:schemeClr>
                            </a:gs>
                            <a:gs pos="86000">
                              <a:schemeClr val="tx1">
                                <a:lumMod val="85000"/>
                                <a:lumOff val="15000"/>
                              </a:schemeClr>
                            </a:gs>
                          </a:gsLst>
                          <a:lin ang="5400000" scaled="0"/>
                        </a:gradFill>
                        <a:effectLst/>
                        <a:latin typeface="+mn-lt"/>
                        <a:ea typeface="+mn-ea"/>
                        <a:cs typeface="+mn-cs"/>
                      </a:endParaRPr>
                    </a:p>
                  </a:txBody>
                  <a:tcPr marL="121888" marR="121888"/>
                </a:tc>
                <a:tc>
                  <a:txBody>
                    <a:bodyPr/>
                    <a:lstStyle/>
                    <a:p>
                      <a:pPr algn="l"/>
                      <a:r>
                        <a:rPr lang="en-US" sz="1100" kern="1200" dirty="0" smtClean="0">
                          <a:effectLst/>
                        </a:rPr>
                        <a:t>qwewq</a:t>
                      </a:r>
                    </a:p>
                    <a:p>
                      <a:pPr algn="l"/>
                      <a:r>
                        <a:rPr lang="en-US" sz="1100" kern="1200" dirty="0" smtClean="0">
                          <a:effectLst/>
                        </a:rPr>
                        <a:t>root123</a:t>
                      </a:r>
                    </a:p>
                    <a:p>
                      <a:pPr algn="l"/>
                      <a:r>
                        <a:rPr lang="en-US" sz="1100" kern="1200" dirty="0" smtClean="0">
                          <a:effectLst/>
                        </a:rPr>
                        <a:t>root</a:t>
                      </a:r>
                    </a:p>
                    <a:p>
                      <a:pPr algn="l"/>
                      <a:r>
                        <a:rPr lang="en-US" sz="1100" kern="1200" dirty="0" smtClean="0">
                          <a:effectLst/>
                        </a:rPr>
                        <a:t>rootroot</a:t>
                      </a:r>
                    </a:p>
                    <a:p>
                      <a:pPr algn="l"/>
                      <a:r>
                        <a:rPr lang="en-US" sz="1100" kern="1200" dirty="0" smtClean="0">
                          <a:effectLst/>
                        </a:rPr>
                        <a:t>sample</a:t>
                      </a:r>
                    </a:p>
                    <a:p>
                      <a:pPr algn="l"/>
                      <a:r>
                        <a:rPr lang="en-US" sz="1100" kern="1200" dirty="0" smtClean="0">
                          <a:effectLst/>
                        </a:rPr>
                        <a:t>secret</a:t>
                      </a:r>
                    </a:p>
                    <a:p>
                      <a:pPr algn="l"/>
                      <a:r>
                        <a:rPr lang="en-US" sz="1100" kern="1200" dirty="0" smtClean="0">
                          <a:effectLst/>
                        </a:rPr>
                        <a:t>secure</a:t>
                      </a:r>
                    </a:p>
                    <a:p>
                      <a:pPr algn="l"/>
                      <a:r>
                        <a:rPr lang="en-US" sz="1100" kern="1200" dirty="0" smtClean="0">
                          <a:effectLst/>
                        </a:rPr>
                        <a:t>security</a:t>
                      </a:r>
                    </a:p>
                    <a:p>
                      <a:pPr algn="l"/>
                      <a:r>
                        <a:rPr lang="en-US" sz="1100" kern="1200" dirty="0" smtClean="0">
                          <a:effectLst/>
                        </a:rPr>
                        <a:t>server</a:t>
                      </a:r>
                    </a:p>
                    <a:p>
                      <a:pPr algn="l"/>
                      <a:r>
                        <a:rPr lang="en-US" sz="1100" kern="1200" dirty="0" smtClean="0">
                          <a:effectLst/>
                        </a:rPr>
                        <a:t>shadow</a:t>
                      </a:r>
                    </a:p>
                    <a:p>
                      <a:pPr algn="l"/>
                      <a:r>
                        <a:rPr lang="en-US" sz="1100" kern="1200" dirty="0" smtClean="0">
                          <a:effectLst/>
                        </a:rPr>
                        <a:t>share</a:t>
                      </a:r>
                    </a:p>
                    <a:p>
                      <a:pPr algn="l"/>
                      <a:r>
                        <a:rPr lang="en-US" sz="1100" kern="1200" dirty="0" smtClean="0">
                          <a:effectLst/>
                        </a:rPr>
                        <a:t>sql</a:t>
                      </a:r>
                    </a:p>
                    <a:p>
                      <a:pPr algn="l"/>
                      <a:r>
                        <a:rPr lang="en-US" sz="1100" kern="1200" dirty="0" smtClean="0">
                          <a:effectLst/>
                        </a:rPr>
                        <a:t>student</a:t>
                      </a:r>
                    </a:p>
                    <a:p>
                      <a:pPr algn="l"/>
                      <a:r>
                        <a:rPr lang="en-US" sz="1100" kern="1200" dirty="0" smtClean="0">
                          <a:effectLst/>
                        </a:rPr>
                        <a:t>super</a:t>
                      </a:r>
                    </a:p>
                    <a:p>
                      <a:pPr algn="l"/>
                      <a:r>
                        <a:rPr lang="en-US" sz="1100" kern="1200" dirty="0" smtClean="0">
                          <a:effectLst/>
                        </a:rPr>
                        <a:t>superuser</a:t>
                      </a:r>
                    </a:p>
                    <a:p>
                      <a:pPr algn="l"/>
                      <a:r>
                        <a:rPr lang="en-US" sz="1100" kern="1200" dirty="0" smtClean="0">
                          <a:effectLst/>
                        </a:rPr>
                        <a:t>supervisor</a:t>
                      </a:r>
                    </a:p>
                    <a:p>
                      <a:pPr algn="l"/>
                      <a:r>
                        <a:rPr lang="en-US" sz="1100" kern="1200" dirty="0" smtClean="0">
                          <a:effectLst/>
                        </a:rPr>
                        <a:t>system</a:t>
                      </a:r>
                    </a:p>
                    <a:p>
                      <a:pPr algn="l"/>
                      <a:r>
                        <a:rPr lang="en-US" sz="1100" kern="1200" dirty="0" smtClean="0">
                          <a:effectLst/>
                        </a:rPr>
                        <a:t>temp123</a:t>
                      </a:r>
                    </a:p>
                    <a:p>
                      <a:pPr algn="l"/>
                      <a:r>
                        <a:rPr lang="en-US" sz="1100" kern="1200" dirty="0" smtClean="0">
                          <a:effectLst/>
                        </a:rPr>
                        <a:t>temp</a:t>
                      </a:r>
                    </a:p>
                    <a:p>
                      <a:pPr algn="l"/>
                      <a:r>
                        <a:rPr lang="en-US" sz="1100" kern="1200" dirty="0" smtClean="0">
                          <a:effectLst/>
                        </a:rPr>
                        <a:t>temporary</a:t>
                      </a:r>
                    </a:p>
                    <a:p>
                      <a:pPr algn="l"/>
                      <a:r>
                        <a:rPr lang="en-US" sz="1100" kern="1200" dirty="0" smtClean="0">
                          <a:effectLst/>
                        </a:rPr>
                        <a:t>temptemp</a:t>
                      </a:r>
                    </a:p>
                    <a:p>
                      <a:pPr algn="l"/>
                      <a:r>
                        <a:rPr lang="en-US" sz="1100" kern="1200" dirty="0" smtClean="0">
                          <a:effectLst/>
                        </a:rPr>
                        <a:t>test123</a:t>
                      </a:r>
                    </a:p>
                    <a:p>
                      <a:pPr algn="l"/>
                      <a:r>
                        <a:rPr lang="en-US" sz="1100" kern="1200" dirty="0" smtClean="0">
                          <a:effectLst/>
                        </a:rPr>
                        <a:t>test</a:t>
                      </a:r>
                    </a:p>
                    <a:p>
                      <a:pPr algn="l"/>
                      <a:r>
                        <a:rPr lang="en-US" sz="1100" kern="1200" dirty="0" smtClean="0">
                          <a:effectLst/>
                        </a:rPr>
                        <a:t>testtest</a:t>
                      </a:r>
                    </a:p>
                    <a:p>
                      <a:pPr algn="l"/>
                      <a:r>
                        <a:rPr lang="en-US" sz="1100" kern="1200" dirty="0" smtClean="0">
                          <a:effectLst/>
                        </a:rPr>
                        <a:t>unknown</a:t>
                      </a:r>
                    </a:p>
                    <a:p>
                      <a:pPr algn="l"/>
                      <a:r>
                        <a:rPr lang="en-US" sz="1100" kern="1200" dirty="0" smtClean="0">
                          <a:effectLst/>
                        </a:rPr>
                        <a:t>web</a:t>
                      </a:r>
                    </a:p>
                    <a:p>
                      <a:pPr algn="l"/>
                      <a:r>
                        <a:rPr lang="en-US" sz="1100" kern="1200" dirty="0" smtClean="0">
                          <a:effectLst/>
                        </a:rPr>
                        <a:t>windows</a:t>
                      </a:r>
                    </a:p>
                    <a:p>
                      <a:pPr algn="l"/>
                      <a:r>
                        <a:rPr lang="en-US" sz="1100" kern="1200" dirty="0" smtClean="0">
                          <a:effectLst/>
                        </a:rPr>
                        <a:t>Work123</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effectLst/>
                        </a:rPr>
                        <a:t>work</a:t>
                      </a:r>
                      <a:endParaRPr lang="en-US" sz="1100" b="0" kern="1200" dirty="0" smtClean="0">
                        <a:gradFill>
                          <a:gsLst>
                            <a:gs pos="0">
                              <a:schemeClr val="tx1">
                                <a:lumMod val="85000"/>
                                <a:lumOff val="15000"/>
                              </a:schemeClr>
                            </a:gs>
                            <a:gs pos="86000">
                              <a:schemeClr val="tx1">
                                <a:lumMod val="85000"/>
                                <a:lumOff val="15000"/>
                              </a:schemeClr>
                            </a:gs>
                          </a:gsLst>
                          <a:lin ang="5400000" scaled="0"/>
                        </a:gradFill>
                        <a:effectLst/>
                        <a:latin typeface="+mn-lt"/>
                        <a:ea typeface="+mn-ea"/>
                        <a:cs typeface="+mn-cs"/>
                      </a:endParaRPr>
                    </a:p>
                  </a:txBody>
                  <a:tcPr marL="121888" marR="121888"/>
                </a:tc>
                <a:tc>
                  <a:txBody>
                    <a:bodyPr/>
                    <a:lstStyle/>
                    <a:p>
                      <a:pPr algn="l"/>
                      <a:r>
                        <a:rPr lang="en-US" sz="1100" kern="1200" dirty="0" smtClean="0">
                          <a:effectLst/>
                        </a:rPr>
                        <a:t>xxx</a:t>
                      </a:r>
                    </a:p>
                    <a:p>
                      <a:pPr algn="l"/>
                      <a:r>
                        <a:rPr lang="en-US" sz="1100" kern="1200" dirty="0" smtClean="0">
                          <a:effectLst/>
                        </a:rPr>
                        <a:t>xxxx</a:t>
                      </a:r>
                    </a:p>
                    <a:p>
                      <a:pPr algn="l"/>
                      <a:r>
                        <a:rPr lang="en-US" sz="1100" kern="1200" dirty="0" smtClean="0">
                          <a:effectLst/>
                        </a:rPr>
                        <a:t>xxxxx</a:t>
                      </a:r>
                    </a:p>
                    <a:p>
                      <a:pPr algn="l"/>
                      <a:r>
                        <a:rPr lang="en-US" sz="1100" kern="1200" dirty="0" smtClean="0">
                          <a:effectLst/>
                        </a:rPr>
                        <a:t>zxccxz</a:t>
                      </a:r>
                    </a:p>
                    <a:p>
                      <a:pPr algn="l"/>
                      <a:r>
                        <a:rPr lang="en-US" sz="1100" kern="1200" dirty="0" smtClean="0">
                          <a:effectLst/>
                        </a:rPr>
                        <a:t>zxcvb</a:t>
                      </a:r>
                    </a:p>
                    <a:p>
                      <a:pPr algn="l"/>
                      <a:r>
                        <a:rPr lang="en-US" sz="1100" kern="1200" dirty="0" smtClean="0">
                          <a:effectLst/>
                        </a:rPr>
                        <a:t>zxcvbn</a:t>
                      </a:r>
                    </a:p>
                    <a:p>
                      <a:pPr algn="l"/>
                      <a:r>
                        <a:rPr lang="en-US" sz="1100" kern="1200" dirty="0" smtClean="0">
                          <a:effectLst/>
                        </a:rPr>
                        <a:t>zxcxz</a:t>
                      </a:r>
                    </a:p>
                    <a:p>
                      <a:pPr algn="l"/>
                      <a:r>
                        <a:rPr lang="en-US" sz="1100" kern="1200" dirty="0" smtClean="0">
                          <a:effectLst/>
                        </a:rPr>
                        <a:t>zzz</a:t>
                      </a:r>
                    </a:p>
                    <a:p>
                      <a:pPr algn="l"/>
                      <a:r>
                        <a:rPr lang="en-US" sz="1100" kern="1200" dirty="0" smtClean="0">
                          <a:effectLst/>
                        </a:rPr>
                        <a:t>zzzz</a:t>
                      </a:r>
                    </a:p>
                    <a:p>
                      <a:pPr algn="l"/>
                      <a:r>
                        <a:rPr lang="en-US" sz="1100" kern="1200" dirty="0" smtClean="0">
                          <a:effectLst/>
                        </a:rPr>
                        <a:t>zzzzz</a:t>
                      </a:r>
                    </a:p>
                    <a:p>
                      <a:pPr algn="l"/>
                      <a:endParaRPr lang="en-US" sz="1100" dirty="0" smtClean="0"/>
                    </a:p>
                    <a:p>
                      <a:pPr algn="l"/>
                      <a:endParaRPr lang="en-US" sz="1100" b="0" kern="1200" dirty="0" smtClean="0">
                        <a:gradFill>
                          <a:gsLst>
                            <a:gs pos="0">
                              <a:schemeClr val="tx1">
                                <a:lumMod val="85000"/>
                                <a:lumOff val="15000"/>
                              </a:schemeClr>
                            </a:gs>
                            <a:gs pos="86000">
                              <a:schemeClr val="tx1">
                                <a:lumMod val="85000"/>
                                <a:lumOff val="15000"/>
                              </a:schemeClr>
                            </a:gs>
                          </a:gsLst>
                          <a:lin ang="5400000" scaled="0"/>
                        </a:gradFill>
                        <a:effectLst/>
                        <a:latin typeface="+mn-lt"/>
                        <a:ea typeface="+mn-ea"/>
                        <a:cs typeface="+mn-cs"/>
                      </a:endParaRPr>
                    </a:p>
                  </a:txBody>
                  <a:tcPr marL="121888" marR="121888"/>
                </a:tc>
              </a:tr>
            </a:tbl>
          </a:graphicData>
        </a:graphic>
      </p:graphicFrame>
    </p:spTree>
    <p:extLst>
      <p:ext uri="{BB962C8B-B14F-4D97-AF65-F5344CB8AC3E}">
        <p14:creationId xmlns:p14="http://schemas.microsoft.com/office/powerpoint/2010/main" val="4042650338"/>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2994402319"/>
              </p:ext>
            </p:extLst>
          </p:nvPr>
        </p:nvGraphicFramePr>
        <p:xfrm>
          <a:off x="493693" y="1163869"/>
          <a:ext cx="11680956" cy="510993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519113" y="228601"/>
            <a:ext cx="11149013" cy="590931"/>
          </a:xfrm>
        </p:spPr>
        <p:txBody>
          <a:bodyPr/>
          <a:lstStyle/>
          <a:p>
            <a:r>
              <a:rPr lang="en-US" sz="4300" dirty="0"/>
              <a:t>Trends for rogue security software</a:t>
            </a:r>
          </a:p>
        </p:txBody>
      </p:sp>
      <p:sp>
        <p:nvSpPr>
          <p:cNvPr id="4" name="Slide Number Placeholder 3"/>
          <p:cNvSpPr>
            <a:spLocks noGrp="1"/>
          </p:cNvSpPr>
          <p:nvPr>
            <p:ph type="sldNum" sz="quarter" idx="4294967295"/>
          </p:nvPr>
        </p:nvSpPr>
        <p:spPr>
          <a:xfrm>
            <a:off x="11274663" y="6556380"/>
            <a:ext cx="507868" cy="314325"/>
          </a:xfrm>
          <a:prstGeom prst="rect">
            <a:avLst/>
          </a:prstGeom>
        </p:spPr>
        <p:txBody>
          <a:bodyPr lIns="121883" tIns="60941" rIns="121883" bIns="60941"/>
          <a:lstStyle/>
          <a:p>
            <a:pPr defTabSz="914211"/>
            <a:fld id="{2FF51142-4C1C-400E-BB7B-E7CFD871CAAE}" type="slidenum">
              <a:rPr lang="en-US">
                <a:solidFill>
                  <a:srgbClr val="FFFFFF"/>
                </a:solidFill>
              </a:rPr>
              <a:pPr defTabSz="914211"/>
              <a:t>37</a:t>
            </a:fld>
            <a:endParaRPr lang="en-US" dirty="0">
              <a:solidFill>
                <a:srgbClr val="FFFFFF"/>
              </a:solidFill>
            </a:endParaRPr>
          </a:p>
        </p:txBody>
      </p:sp>
      <p:sp>
        <p:nvSpPr>
          <p:cNvPr id="10" name="Oval 9"/>
          <p:cNvSpPr>
            <a:spLocks noChangeAspect="1"/>
          </p:cNvSpPr>
          <p:nvPr/>
        </p:nvSpPr>
        <p:spPr bwMode="auto">
          <a:xfrm>
            <a:off x="10393734" y="3894780"/>
            <a:ext cx="182832" cy="137160"/>
          </a:xfrm>
          <a:prstGeom prst="ellipse">
            <a:avLst/>
          </a:prstGeom>
          <a:solidFill>
            <a:srgbClr val="0000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877" tIns="60939" rIns="121877" bIns="60939" numCol="1" spcCol="0" rtlCol="0" fromWordArt="0" anchor="ctr" anchorCtr="0" forceAA="0" compatLnSpc="1">
            <a:prstTxWarp prst="textNoShape">
              <a:avLst/>
            </a:prstTxWarp>
            <a:noAutofit/>
          </a:bodyPr>
          <a:lstStyle/>
          <a:p>
            <a:pPr algn="ctr" defTabSz="1218433" fontAlgn="base">
              <a:spcBef>
                <a:spcPct val="0"/>
              </a:spcBef>
              <a:spcAft>
                <a:spcPct val="0"/>
              </a:spcAft>
            </a:pPr>
            <a:endParaRPr lang="en-US" sz="2900" dirty="0">
              <a:gradFill>
                <a:gsLst>
                  <a:gs pos="0">
                    <a:srgbClr val="FFFFFF"/>
                  </a:gs>
                  <a:gs pos="100000">
                    <a:srgbClr val="FFFFFF"/>
                  </a:gs>
                </a:gsLst>
                <a:lin ang="5400000" scaled="0"/>
              </a:gradFill>
            </a:endParaRPr>
          </a:p>
        </p:txBody>
      </p:sp>
      <p:sp>
        <p:nvSpPr>
          <p:cNvPr id="12" name="Oval 11"/>
          <p:cNvSpPr>
            <a:spLocks noChangeAspect="1"/>
          </p:cNvSpPr>
          <p:nvPr/>
        </p:nvSpPr>
        <p:spPr bwMode="auto">
          <a:xfrm>
            <a:off x="10393734" y="4252045"/>
            <a:ext cx="182832" cy="137160"/>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877" tIns="60939" rIns="121877" bIns="60939" numCol="1" spcCol="0" rtlCol="0" fromWordArt="0" anchor="ctr" anchorCtr="0" forceAA="0" compatLnSpc="1">
            <a:prstTxWarp prst="textNoShape">
              <a:avLst/>
            </a:prstTxWarp>
            <a:noAutofit/>
          </a:bodyPr>
          <a:lstStyle/>
          <a:p>
            <a:pPr algn="ctr" defTabSz="1218433" fontAlgn="base">
              <a:spcBef>
                <a:spcPct val="0"/>
              </a:spcBef>
              <a:spcAft>
                <a:spcPct val="0"/>
              </a:spcAft>
            </a:pPr>
            <a:endParaRPr lang="en-US" sz="2900" dirty="0">
              <a:gradFill>
                <a:gsLst>
                  <a:gs pos="0">
                    <a:srgbClr val="FFFFFF"/>
                  </a:gs>
                  <a:gs pos="100000">
                    <a:srgbClr val="FFFFFF"/>
                  </a:gs>
                </a:gsLst>
                <a:lin ang="5400000" scaled="0"/>
              </a:gradFill>
            </a:endParaRPr>
          </a:p>
        </p:txBody>
      </p:sp>
      <p:sp>
        <p:nvSpPr>
          <p:cNvPr id="13" name="Oval 12"/>
          <p:cNvSpPr>
            <a:spLocks noChangeAspect="1"/>
          </p:cNvSpPr>
          <p:nvPr/>
        </p:nvSpPr>
        <p:spPr bwMode="auto">
          <a:xfrm>
            <a:off x="10393734" y="4609311"/>
            <a:ext cx="182832" cy="137160"/>
          </a:xfrm>
          <a:prstGeom prst="ellipse">
            <a:avLst/>
          </a:prstGeom>
          <a:solidFill>
            <a:srgbClr val="009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877" tIns="60939" rIns="121877" bIns="60939" numCol="1" spcCol="0" rtlCol="0" fromWordArt="0" anchor="ctr" anchorCtr="0" forceAA="0" compatLnSpc="1">
            <a:prstTxWarp prst="textNoShape">
              <a:avLst/>
            </a:prstTxWarp>
            <a:noAutofit/>
          </a:bodyPr>
          <a:lstStyle/>
          <a:p>
            <a:pPr algn="ctr" defTabSz="1218433" fontAlgn="base">
              <a:spcBef>
                <a:spcPct val="0"/>
              </a:spcBef>
              <a:spcAft>
                <a:spcPct val="0"/>
              </a:spcAft>
            </a:pPr>
            <a:endParaRPr lang="en-US" sz="2900" dirty="0">
              <a:gradFill>
                <a:gsLst>
                  <a:gs pos="0">
                    <a:srgbClr val="FFFFFF"/>
                  </a:gs>
                  <a:gs pos="100000">
                    <a:srgbClr val="FFFFFF"/>
                  </a:gs>
                </a:gsLst>
                <a:lin ang="5400000" scaled="0"/>
              </a:gradFill>
            </a:endParaRPr>
          </a:p>
        </p:txBody>
      </p:sp>
      <p:sp>
        <p:nvSpPr>
          <p:cNvPr id="14" name="Oval 13"/>
          <p:cNvSpPr>
            <a:spLocks noChangeAspect="1"/>
          </p:cNvSpPr>
          <p:nvPr/>
        </p:nvSpPr>
        <p:spPr bwMode="auto">
          <a:xfrm>
            <a:off x="10393734" y="4966575"/>
            <a:ext cx="182832" cy="137160"/>
          </a:xfrm>
          <a:prstGeom prst="ellipse">
            <a:avLst/>
          </a:prstGeom>
          <a:solidFill>
            <a:srgbClr val="FF86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877" tIns="60939" rIns="121877" bIns="60939" numCol="1" spcCol="0" rtlCol="0" fromWordArt="0" anchor="ctr" anchorCtr="0" forceAA="0" compatLnSpc="1">
            <a:prstTxWarp prst="textNoShape">
              <a:avLst/>
            </a:prstTxWarp>
            <a:noAutofit/>
          </a:bodyPr>
          <a:lstStyle/>
          <a:p>
            <a:pPr algn="ctr" defTabSz="1218433" fontAlgn="base">
              <a:spcBef>
                <a:spcPct val="0"/>
              </a:spcBef>
              <a:spcAft>
                <a:spcPct val="0"/>
              </a:spcAft>
            </a:pPr>
            <a:endParaRPr lang="en-US" sz="2900" dirty="0">
              <a:gradFill>
                <a:gsLst>
                  <a:gs pos="0">
                    <a:srgbClr val="FFFFFF"/>
                  </a:gs>
                  <a:gs pos="100000">
                    <a:srgbClr val="FFFFFF"/>
                  </a:gs>
                </a:gsLst>
                <a:lin ang="5400000" scaled="0"/>
              </a:gradFill>
            </a:endParaRPr>
          </a:p>
        </p:txBody>
      </p:sp>
      <p:sp>
        <p:nvSpPr>
          <p:cNvPr id="15" name="Oval 14"/>
          <p:cNvSpPr>
            <a:spLocks noChangeAspect="1"/>
          </p:cNvSpPr>
          <p:nvPr/>
        </p:nvSpPr>
        <p:spPr bwMode="auto">
          <a:xfrm>
            <a:off x="10393734" y="5323840"/>
            <a:ext cx="182832" cy="137160"/>
          </a:xfrm>
          <a:prstGeom prst="ellipse">
            <a:avLst/>
          </a:pr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877" tIns="60939" rIns="121877" bIns="60939" numCol="1" spcCol="0" rtlCol="0" fromWordArt="0" anchor="ctr" anchorCtr="0" forceAA="0" compatLnSpc="1">
            <a:prstTxWarp prst="textNoShape">
              <a:avLst/>
            </a:prstTxWarp>
            <a:noAutofit/>
          </a:bodyPr>
          <a:lstStyle/>
          <a:p>
            <a:pPr algn="ctr" defTabSz="1218433" fontAlgn="base">
              <a:spcBef>
                <a:spcPct val="0"/>
              </a:spcBef>
              <a:spcAft>
                <a:spcPct val="0"/>
              </a:spcAft>
            </a:pPr>
            <a:endParaRPr lang="en-US" sz="2900" dirty="0">
              <a:gradFill>
                <a:gsLst>
                  <a:gs pos="0">
                    <a:srgbClr val="FFFFFF"/>
                  </a:gs>
                  <a:gs pos="100000">
                    <a:srgbClr val="FFFFFF"/>
                  </a:gs>
                </a:gsLst>
                <a:lin ang="5400000" scaled="0"/>
              </a:gradFill>
            </a:endParaRPr>
          </a:p>
        </p:txBody>
      </p:sp>
      <p:sp>
        <p:nvSpPr>
          <p:cNvPr id="18" name="Oval 17"/>
          <p:cNvSpPr>
            <a:spLocks noChangeAspect="1"/>
          </p:cNvSpPr>
          <p:nvPr/>
        </p:nvSpPr>
        <p:spPr bwMode="auto">
          <a:xfrm>
            <a:off x="10393734" y="3537516"/>
            <a:ext cx="182832" cy="137160"/>
          </a:xfrm>
          <a:prstGeom prst="ellipse">
            <a:avLst/>
          </a:prstGeom>
          <a:solidFill>
            <a:srgbClr val="FF00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877" tIns="60939" rIns="121877" bIns="60939" numCol="1" spcCol="0" rtlCol="0" fromWordArt="0" anchor="ctr" anchorCtr="0" forceAA="0" compatLnSpc="1">
            <a:prstTxWarp prst="textNoShape">
              <a:avLst/>
            </a:prstTxWarp>
            <a:noAutofit/>
          </a:bodyPr>
          <a:lstStyle/>
          <a:p>
            <a:pPr algn="ctr" defTabSz="1218433" fontAlgn="base">
              <a:spcBef>
                <a:spcPct val="0"/>
              </a:spcBef>
              <a:spcAft>
                <a:spcPct val="0"/>
              </a:spcAft>
            </a:pPr>
            <a:endParaRPr lang="en-US" sz="2900" dirty="0">
              <a:gradFill>
                <a:gsLst>
                  <a:gs pos="0">
                    <a:srgbClr val="FFFFFF"/>
                  </a:gs>
                  <a:gs pos="100000">
                    <a:srgbClr val="FFFFFF"/>
                  </a:gs>
                </a:gsLst>
                <a:lin ang="5400000" scaled="0"/>
              </a:gradFill>
            </a:endParaRPr>
          </a:p>
        </p:txBody>
      </p:sp>
      <p:sp>
        <p:nvSpPr>
          <p:cNvPr id="16" name="TextBox 15"/>
          <p:cNvSpPr txBox="1"/>
          <p:nvPr/>
        </p:nvSpPr>
        <p:spPr>
          <a:xfrm rot="16200000">
            <a:off x="-1646799" y="2613846"/>
            <a:ext cx="4742657" cy="295388"/>
          </a:xfrm>
          <a:prstGeom prst="rect">
            <a:avLst/>
          </a:prstGeom>
          <a:noFill/>
        </p:spPr>
        <p:txBody>
          <a:bodyPr wrap="square" lIns="0" tIns="0" rIns="0" bIns="0" rtlCol="0">
            <a:spAutoFit/>
          </a:bodyPr>
          <a:lstStyle/>
          <a:p>
            <a:pPr defTabSz="914211">
              <a:lnSpc>
                <a:spcPct val="90000"/>
              </a:lnSpc>
              <a:defRPr sz="1000" b="0" i="0" u="none" strike="noStrike" kern="1200" baseline="0">
                <a:solidFill>
                  <a:prstClr val="black">
                    <a:lumMod val="75000"/>
                    <a:lumOff val="25000"/>
                  </a:prstClr>
                </a:solidFill>
                <a:latin typeface="Segoe" pitchFamily="34" charset="0"/>
                <a:ea typeface="+mn-ea"/>
                <a:cs typeface="+mn-cs"/>
              </a:defRPr>
            </a:pPr>
            <a:r>
              <a:rPr lang="en-US" sz="2100" spc="-40" dirty="0">
                <a:solidFill>
                  <a:srgbClr val="FFFFFF">
                    <a:lumMod val="95000"/>
                  </a:srgbClr>
                </a:solidFill>
              </a:rPr>
              <a:t>Unique computers cleaned</a:t>
            </a:r>
          </a:p>
        </p:txBody>
      </p:sp>
    </p:spTree>
    <p:extLst>
      <p:ext uri="{BB962C8B-B14F-4D97-AF65-F5344CB8AC3E}">
        <p14:creationId xmlns:p14="http://schemas.microsoft.com/office/powerpoint/2010/main" val="3328380252"/>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0" tIns="0" rIns="0" bIns="0" rtlCol="0" anchor="t">
            <a:spAutoFit/>
            <a:scene3d>
              <a:camera prst="orthographicFront"/>
              <a:lightRig rig="soft" dir="t">
                <a:rot lat="0" lon="0" rev="10800000"/>
              </a:lightRig>
            </a:scene3d>
            <a:sp3d>
              <a:contourClr>
                <a:srgbClr val="DDDDDD"/>
              </a:contourClr>
            </a:sp3d>
          </a:bodyPr>
          <a:lstStyle/>
          <a:p>
            <a:r>
              <a:rPr lang="en-US" dirty="0">
                <a:solidFill>
                  <a:schemeClr val="tx1"/>
                </a:solidFill>
                <a:effectLst/>
              </a:rPr>
              <a:t>Rogue Security </a:t>
            </a:r>
            <a:r>
              <a:rPr lang="en-US" dirty="0" smtClean="0">
                <a:solidFill>
                  <a:schemeClr val="tx1"/>
                </a:solidFill>
                <a:effectLst/>
              </a:rPr>
              <a:t>Software </a:t>
            </a:r>
            <a:r>
              <a:rPr lang="en-US" dirty="0">
                <a:solidFill>
                  <a:schemeClr val="tx1"/>
                </a:solidFill>
                <a:effectLst/>
              </a:rPr>
              <a:t>Programs</a:t>
            </a:r>
          </a:p>
        </p:txBody>
      </p:sp>
      <p:sp>
        <p:nvSpPr>
          <p:cNvPr id="8" name="Slide Number Placeholder 4"/>
          <p:cNvSpPr>
            <a:spLocks noGrp="1"/>
          </p:cNvSpPr>
          <p:nvPr>
            <p:ph type="sldNum" sz="quarter" idx="4294967295"/>
          </p:nvPr>
        </p:nvSpPr>
        <p:spPr>
          <a:xfrm>
            <a:off x="11274663" y="6556380"/>
            <a:ext cx="507868" cy="314325"/>
          </a:xfrm>
          <a:prstGeom prst="rect">
            <a:avLst/>
          </a:prstGeom>
        </p:spPr>
        <p:txBody>
          <a:bodyPr lIns="121883" tIns="60941" rIns="121883" bIns="60941" anchor="b"/>
          <a:lstStyle/>
          <a:p>
            <a:pPr defTabSz="914211"/>
            <a:fld id="{2FF51142-4C1C-400E-BB7B-E7CFD871CAAE}" type="slidenum">
              <a:rPr lang="en-US" sz="1500" b="1">
                <a:solidFill>
                  <a:srgbClr val="FFFFFF"/>
                </a:solidFill>
              </a:rPr>
              <a:pPr defTabSz="914211"/>
              <a:t>38</a:t>
            </a:fld>
            <a:endParaRPr lang="en-US" sz="1500" b="1" dirty="0">
              <a:solidFill>
                <a:srgbClr val="FFFFFF"/>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406295" y="2108200"/>
            <a:ext cx="11461770" cy="3048000"/>
          </a:xfrm>
          <a:prstGeom prst="rect">
            <a:avLst/>
          </a:prstGeom>
        </p:spPr>
      </p:pic>
    </p:spTree>
    <p:extLst>
      <p:ext uri="{BB962C8B-B14F-4D97-AF65-F5344CB8AC3E}">
        <p14:creationId xmlns:p14="http://schemas.microsoft.com/office/powerpoint/2010/main" val="2644243928"/>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274663" y="6556380"/>
            <a:ext cx="507868" cy="314325"/>
          </a:xfrm>
          <a:prstGeom prst="rect">
            <a:avLst/>
          </a:prstGeom>
        </p:spPr>
        <p:txBody>
          <a:bodyPr lIns="121883" tIns="60941" rIns="121883" bIns="60941"/>
          <a:lstStyle/>
          <a:p>
            <a:pPr defTabSz="914211"/>
            <a:fld id="{51DB99DE-37BD-4C8C-9E62-A882064D0957}" type="slidenum">
              <a:rPr lang="en-US">
                <a:solidFill>
                  <a:srgbClr val="FFFFFF"/>
                </a:solidFill>
              </a:rPr>
              <a:pPr defTabSz="914211"/>
              <a:t>39</a:t>
            </a:fld>
            <a:endParaRPr lang="en-US">
              <a:solidFill>
                <a:srgbClr val="FFFFFF"/>
              </a:solidFill>
            </a:endParaRPr>
          </a:p>
        </p:txBody>
      </p:sp>
      <p:sp>
        <p:nvSpPr>
          <p:cNvPr id="5" name="Title 4"/>
          <p:cNvSpPr>
            <a:spLocks noGrp="1"/>
          </p:cNvSpPr>
          <p:nvPr>
            <p:ph type="title" idx="4294967295"/>
          </p:nvPr>
        </p:nvSpPr>
        <p:spPr>
          <a:xfrm>
            <a:off x="0" y="228600"/>
            <a:ext cx="11149813" cy="609600"/>
          </a:xfrm>
        </p:spPr>
        <p:txBody>
          <a:bodyPr>
            <a:normAutofit/>
          </a:bodyPr>
          <a:lstStyle/>
          <a:p>
            <a:r>
              <a:rPr lang="en-US" dirty="0" smtClean="0"/>
              <a:t>Cleanest network in cleanest location</a:t>
            </a:r>
            <a:endParaRPr lang="en-US" dirty="0"/>
          </a:p>
        </p:txBody>
      </p:sp>
      <p:pic>
        <p:nvPicPr>
          <p:cNvPr id="4" name="Picture 3"/>
          <p:cNvPicPr/>
          <p:nvPr/>
        </p:nvPicPr>
        <p:blipFill>
          <a:blip r:embed="rId3" cstate="email">
            <a:extLst>
              <a:ext uri="{28A0092B-C50C-407E-A947-70E740481C1C}">
                <a14:useLocalDpi xmlns:a14="http://schemas.microsoft.com/office/drawing/2010/main"/>
              </a:ext>
            </a:extLst>
          </a:blip>
          <a:stretch>
            <a:fillRect/>
          </a:stretch>
        </p:blipFill>
        <p:spPr>
          <a:xfrm>
            <a:off x="0" y="1066800"/>
            <a:ext cx="12188825" cy="5791200"/>
          </a:xfrm>
          <a:prstGeom prst="rect">
            <a:avLst/>
          </a:prstGeom>
        </p:spPr>
      </p:pic>
    </p:spTree>
    <p:extLst>
      <p:ext uri="{BB962C8B-B14F-4D97-AF65-F5344CB8AC3E}">
        <p14:creationId xmlns:p14="http://schemas.microsoft.com/office/powerpoint/2010/main" val="414562146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72563" y="3619503"/>
            <a:ext cx="7653392" cy="640616"/>
            <a:chOff x="1172560" y="3619503"/>
            <a:chExt cx="7653392" cy="640616"/>
          </a:xfrm>
        </p:grpSpPr>
        <p:sp>
          <p:nvSpPr>
            <p:cNvPr id="20" name="Rounded Rectangle 19"/>
            <p:cNvSpPr/>
            <p:nvPr/>
          </p:nvSpPr>
          <p:spPr bwMode="auto">
            <a:xfrm>
              <a:off x="2200423" y="3619503"/>
              <a:ext cx="6625529" cy="640616"/>
            </a:xfrm>
            <a:prstGeom prst="roundRect">
              <a:avLst>
                <a:gd name="adj" fmla="val 9078"/>
              </a:avLst>
            </a:prstGeom>
            <a:noFill/>
            <a:ln w="12700" cap="flat" cmpd="sng" algn="ctr">
              <a:noFill/>
              <a:prstDash val="solid"/>
              <a:round/>
              <a:headEnd type="none" w="med" len="med"/>
              <a:tailEnd type="none" w="med" len="med"/>
            </a:ln>
            <a:effectLst/>
          </p:spPr>
          <p:txBody>
            <a:bodyPr vert="horz" wrap="square" lIns="91412" tIns="137119" rIns="91412" bIns="91412" numCol="1" rtlCol="0" anchor="ctr" anchorCtr="0" compatLnSpc="1">
              <a:prstTxWarp prst="textNoShape">
                <a:avLst/>
              </a:prstTxWarp>
            </a:bodyPr>
            <a:lstStyle/>
            <a:p>
              <a:pPr marL="0" lvl="1" defTabSz="913869" fontAlgn="base">
                <a:lnSpc>
                  <a:spcPct val="85000"/>
                </a:lnSpc>
                <a:spcBef>
                  <a:spcPct val="25000"/>
                </a:spcBef>
                <a:spcAft>
                  <a:spcPct val="0"/>
                </a:spcAft>
                <a:buClr>
                  <a:srgbClr val="F7AB3B"/>
                </a:buClr>
                <a:buSzPct val="95000"/>
                <a:defRPr/>
              </a:pPr>
              <a:r>
                <a:rPr lang="en-US" sz="2000" dirty="0">
                  <a:solidFill>
                    <a:prstClr val="white">
                      <a:alpha val="99000"/>
                    </a:prstClr>
                  </a:solidFill>
                </a:rPr>
                <a:t>IDENTITY AND PRIVACY</a:t>
              </a:r>
            </a:p>
          </p:txBody>
        </p:sp>
        <p:sp>
          <p:nvSpPr>
            <p:cNvPr id="3072" name="Freeform 9"/>
            <p:cNvSpPr>
              <a:spLocks noChangeAspect="1" noEditPoints="1"/>
            </p:cNvSpPr>
            <p:nvPr/>
          </p:nvSpPr>
          <p:spPr bwMode="auto">
            <a:xfrm>
              <a:off x="1172560" y="3711211"/>
              <a:ext cx="317268" cy="457200"/>
            </a:xfrm>
            <a:custGeom>
              <a:avLst/>
              <a:gdLst>
                <a:gd name="T0" fmla="*/ 208 w 208"/>
                <a:gd name="T1" fmla="*/ 287 h 300"/>
                <a:gd name="T2" fmla="*/ 195 w 208"/>
                <a:gd name="T3" fmla="*/ 300 h 300"/>
                <a:gd name="T4" fmla="*/ 13 w 208"/>
                <a:gd name="T5" fmla="*/ 300 h 300"/>
                <a:gd name="T6" fmla="*/ 0 w 208"/>
                <a:gd name="T7" fmla="*/ 287 h 300"/>
                <a:gd name="T8" fmla="*/ 0 w 208"/>
                <a:gd name="T9" fmla="*/ 158 h 300"/>
                <a:gd name="T10" fmla="*/ 13 w 208"/>
                <a:gd name="T11" fmla="*/ 145 h 300"/>
                <a:gd name="T12" fmla="*/ 195 w 208"/>
                <a:gd name="T13" fmla="*/ 145 h 300"/>
                <a:gd name="T14" fmla="*/ 208 w 208"/>
                <a:gd name="T15" fmla="*/ 158 h 300"/>
                <a:gd name="T16" fmla="*/ 208 w 208"/>
                <a:gd name="T17" fmla="*/ 287 h 300"/>
                <a:gd name="T18" fmla="*/ 125 w 208"/>
                <a:gd name="T19" fmla="*/ 207 h 300"/>
                <a:gd name="T20" fmla="*/ 104 w 208"/>
                <a:gd name="T21" fmla="*/ 186 h 300"/>
                <a:gd name="T22" fmla="*/ 83 w 208"/>
                <a:gd name="T23" fmla="*/ 207 h 300"/>
                <a:gd name="T24" fmla="*/ 95 w 208"/>
                <a:gd name="T25" fmla="*/ 226 h 300"/>
                <a:gd name="T26" fmla="*/ 83 w 208"/>
                <a:gd name="T27" fmla="*/ 258 h 300"/>
                <a:gd name="T28" fmla="*/ 125 w 208"/>
                <a:gd name="T29" fmla="*/ 258 h 300"/>
                <a:gd name="T30" fmla="*/ 113 w 208"/>
                <a:gd name="T31" fmla="*/ 226 h 300"/>
                <a:gd name="T32" fmla="*/ 125 w 208"/>
                <a:gd name="T33" fmla="*/ 207 h 300"/>
                <a:gd name="T34" fmla="*/ 191 w 208"/>
                <a:gd name="T35" fmla="*/ 81 h 300"/>
                <a:gd name="T36" fmla="*/ 104 w 208"/>
                <a:gd name="T37" fmla="*/ 0 h 300"/>
                <a:gd name="T38" fmla="*/ 17 w 208"/>
                <a:gd name="T39" fmla="*/ 81 h 300"/>
                <a:gd name="T40" fmla="*/ 17 w 208"/>
                <a:gd name="T41" fmla="*/ 134 h 300"/>
                <a:gd name="T42" fmla="*/ 49 w 208"/>
                <a:gd name="T43" fmla="*/ 134 h 300"/>
                <a:gd name="T44" fmla="*/ 49 w 208"/>
                <a:gd name="T45" fmla="*/ 81 h 300"/>
                <a:gd name="T46" fmla="*/ 104 w 208"/>
                <a:gd name="T47" fmla="*/ 32 h 300"/>
                <a:gd name="T48" fmla="*/ 159 w 208"/>
                <a:gd name="T49" fmla="*/ 81 h 300"/>
                <a:gd name="T50" fmla="*/ 159 w 208"/>
                <a:gd name="T51" fmla="*/ 81 h 300"/>
                <a:gd name="T52" fmla="*/ 159 w 208"/>
                <a:gd name="T53" fmla="*/ 134 h 300"/>
                <a:gd name="T54" fmla="*/ 191 w 208"/>
                <a:gd name="T55" fmla="*/ 134 h 300"/>
                <a:gd name="T56" fmla="*/ 191 w 208"/>
                <a:gd name="T57" fmla="*/ 8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8" h="300">
                  <a:moveTo>
                    <a:pt x="208" y="287"/>
                  </a:moveTo>
                  <a:cubicBezTo>
                    <a:pt x="208" y="294"/>
                    <a:pt x="202" y="300"/>
                    <a:pt x="195" y="300"/>
                  </a:cubicBezTo>
                  <a:cubicBezTo>
                    <a:pt x="13" y="300"/>
                    <a:pt x="13" y="300"/>
                    <a:pt x="13" y="300"/>
                  </a:cubicBezTo>
                  <a:cubicBezTo>
                    <a:pt x="6" y="300"/>
                    <a:pt x="0" y="294"/>
                    <a:pt x="0" y="287"/>
                  </a:cubicBezTo>
                  <a:cubicBezTo>
                    <a:pt x="0" y="158"/>
                    <a:pt x="0" y="158"/>
                    <a:pt x="0" y="158"/>
                  </a:cubicBezTo>
                  <a:cubicBezTo>
                    <a:pt x="0" y="151"/>
                    <a:pt x="6" y="145"/>
                    <a:pt x="13" y="145"/>
                  </a:cubicBezTo>
                  <a:cubicBezTo>
                    <a:pt x="195" y="145"/>
                    <a:pt x="195" y="145"/>
                    <a:pt x="195" y="145"/>
                  </a:cubicBezTo>
                  <a:cubicBezTo>
                    <a:pt x="202" y="145"/>
                    <a:pt x="208" y="151"/>
                    <a:pt x="208" y="158"/>
                  </a:cubicBezTo>
                  <a:lnTo>
                    <a:pt x="208" y="287"/>
                  </a:lnTo>
                  <a:close/>
                  <a:moveTo>
                    <a:pt x="125" y="207"/>
                  </a:moveTo>
                  <a:cubicBezTo>
                    <a:pt x="125" y="196"/>
                    <a:pt x="116" y="186"/>
                    <a:pt x="104" y="186"/>
                  </a:cubicBezTo>
                  <a:cubicBezTo>
                    <a:pt x="92" y="186"/>
                    <a:pt x="83" y="196"/>
                    <a:pt x="83" y="207"/>
                  </a:cubicBezTo>
                  <a:cubicBezTo>
                    <a:pt x="83" y="216"/>
                    <a:pt x="88" y="223"/>
                    <a:pt x="95" y="226"/>
                  </a:cubicBezTo>
                  <a:cubicBezTo>
                    <a:pt x="83" y="258"/>
                    <a:pt x="83" y="258"/>
                    <a:pt x="83" y="258"/>
                  </a:cubicBezTo>
                  <a:cubicBezTo>
                    <a:pt x="125" y="258"/>
                    <a:pt x="125" y="258"/>
                    <a:pt x="125" y="258"/>
                  </a:cubicBezTo>
                  <a:cubicBezTo>
                    <a:pt x="113" y="226"/>
                    <a:pt x="113" y="226"/>
                    <a:pt x="113" y="226"/>
                  </a:cubicBezTo>
                  <a:cubicBezTo>
                    <a:pt x="120" y="223"/>
                    <a:pt x="125" y="216"/>
                    <a:pt x="125" y="207"/>
                  </a:cubicBezTo>
                  <a:close/>
                  <a:moveTo>
                    <a:pt x="191" y="81"/>
                  </a:moveTo>
                  <a:cubicBezTo>
                    <a:pt x="191" y="35"/>
                    <a:pt x="152" y="0"/>
                    <a:pt x="104" y="0"/>
                  </a:cubicBezTo>
                  <a:cubicBezTo>
                    <a:pt x="56" y="0"/>
                    <a:pt x="17" y="35"/>
                    <a:pt x="17" y="81"/>
                  </a:cubicBezTo>
                  <a:cubicBezTo>
                    <a:pt x="17" y="134"/>
                    <a:pt x="17" y="134"/>
                    <a:pt x="17" y="134"/>
                  </a:cubicBezTo>
                  <a:cubicBezTo>
                    <a:pt x="49" y="134"/>
                    <a:pt x="49" y="134"/>
                    <a:pt x="49" y="134"/>
                  </a:cubicBezTo>
                  <a:cubicBezTo>
                    <a:pt x="49" y="81"/>
                    <a:pt x="49" y="81"/>
                    <a:pt x="49" y="81"/>
                  </a:cubicBezTo>
                  <a:cubicBezTo>
                    <a:pt x="49" y="55"/>
                    <a:pt x="72" y="33"/>
                    <a:pt x="104" y="32"/>
                  </a:cubicBezTo>
                  <a:cubicBezTo>
                    <a:pt x="136" y="33"/>
                    <a:pt x="159" y="55"/>
                    <a:pt x="159" y="81"/>
                  </a:cubicBezTo>
                  <a:cubicBezTo>
                    <a:pt x="159" y="81"/>
                    <a:pt x="159" y="81"/>
                    <a:pt x="159" y="81"/>
                  </a:cubicBezTo>
                  <a:cubicBezTo>
                    <a:pt x="159" y="134"/>
                    <a:pt x="159" y="134"/>
                    <a:pt x="159" y="134"/>
                  </a:cubicBezTo>
                  <a:cubicBezTo>
                    <a:pt x="191" y="134"/>
                    <a:pt x="191" y="134"/>
                    <a:pt x="191" y="134"/>
                  </a:cubicBezTo>
                  <a:cubicBezTo>
                    <a:pt x="191" y="81"/>
                    <a:pt x="191" y="81"/>
                    <a:pt x="191" y="8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1"/>
              <a:endParaRPr lang="en-US">
                <a:solidFill>
                  <a:srgbClr val="FFFFFF"/>
                </a:solidFill>
              </a:endParaRPr>
            </a:p>
          </p:txBody>
        </p:sp>
      </p:grpSp>
      <p:grpSp>
        <p:nvGrpSpPr>
          <p:cNvPr id="8" name="Group 7"/>
          <p:cNvGrpSpPr/>
          <p:nvPr/>
        </p:nvGrpSpPr>
        <p:grpSpPr>
          <a:xfrm>
            <a:off x="1054940" y="2855099"/>
            <a:ext cx="7771013" cy="640616"/>
            <a:chOff x="1054939" y="2855098"/>
            <a:chExt cx="7771013" cy="640616"/>
          </a:xfrm>
        </p:grpSpPr>
        <p:sp>
          <p:nvSpPr>
            <p:cNvPr id="21" name="Rounded Rectangle 20"/>
            <p:cNvSpPr/>
            <p:nvPr/>
          </p:nvSpPr>
          <p:spPr bwMode="auto">
            <a:xfrm>
              <a:off x="2200423" y="2855098"/>
              <a:ext cx="6625529" cy="640616"/>
            </a:xfrm>
            <a:prstGeom prst="roundRect">
              <a:avLst>
                <a:gd name="adj" fmla="val 9078"/>
              </a:avLst>
            </a:prstGeom>
            <a:noFill/>
            <a:ln w="12700" cap="flat" cmpd="sng" algn="ctr">
              <a:noFill/>
              <a:prstDash val="solid"/>
              <a:round/>
              <a:headEnd type="none" w="med" len="med"/>
              <a:tailEnd type="none" w="med" len="med"/>
            </a:ln>
            <a:effectLst/>
          </p:spPr>
          <p:txBody>
            <a:bodyPr vert="horz" wrap="square" lIns="91412" tIns="137119" rIns="91412" bIns="91412" numCol="1" rtlCol="0" anchor="ctr" anchorCtr="0" compatLnSpc="1">
              <a:prstTxWarp prst="textNoShape">
                <a:avLst/>
              </a:prstTxWarp>
            </a:bodyPr>
            <a:lstStyle/>
            <a:p>
              <a:pPr marL="0" lvl="1" defTabSz="913869" fontAlgn="base">
                <a:lnSpc>
                  <a:spcPct val="85000"/>
                </a:lnSpc>
                <a:spcBef>
                  <a:spcPct val="25000"/>
                </a:spcBef>
                <a:spcAft>
                  <a:spcPct val="0"/>
                </a:spcAft>
                <a:buClr>
                  <a:srgbClr val="F7AB3B"/>
                </a:buClr>
                <a:buSzPct val="95000"/>
                <a:defRPr/>
              </a:pPr>
              <a:r>
                <a:rPr lang="en-US" sz="2000" dirty="0">
                  <a:solidFill>
                    <a:prstClr val="white">
                      <a:alpha val="99000"/>
                    </a:prstClr>
                  </a:solidFill>
                </a:rPr>
                <a:t>TARGETED ATTACKS</a:t>
              </a:r>
            </a:p>
          </p:txBody>
        </p:sp>
        <p:sp>
          <p:nvSpPr>
            <p:cNvPr id="45" name="Freeform 13"/>
            <p:cNvSpPr>
              <a:spLocks noChangeAspect="1" noEditPoints="1"/>
            </p:cNvSpPr>
            <p:nvPr/>
          </p:nvSpPr>
          <p:spPr bwMode="auto">
            <a:xfrm>
              <a:off x="1054939" y="2901086"/>
              <a:ext cx="552510" cy="548640"/>
            </a:xfrm>
            <a:custGeom>
              <a:avLst/>
              <a:gdLst>
                <a:gd name="T0" fmla="*/ 294 w 302"/>
                <a:gd name="T1" fmla="*/ 294 h 300"/>
                <a:gd name="T2" fmla="*/ 279 w 302"/>
                <a:gd name="T3" fmla="*/ 300 h 300"/>
                <a:gd name="T4" fmla="*/ 264 w 302"/>
                <a:gd name="T5" fmla="*/ 294 h 300"/>
                <a:gd name="T6" fmla="*/ 164 w 302"/>
                <a:gd name="T7" fmla="*/ 194 h 300"/>
                <a:gd name="T8" fmla="*/ 181 w 302"/>
                <a:gd name="T9" fmla="*/ 181 h 300"/>
                <a:gd name="T10" fmla="*/ 194 w 302"/>
                <a:gd name="T11" fmla="*/ 164 h 300"/>
                <a:gd name="T12" fmla="*/ 294 w 302"/>
                <a:gd name="T13" fmla="*/ 264 h 300"/>
                <a:gd name="T14" fmla="*/ 294 w 302"/>
                <a:gd name="T15" fmla="*/ 294 h 300"/>
                <a:gd name="T16" fmla="*/ 207 w 302"/>
                <a:gd name="T17" fmla="*/ 104 h 300"/>
                <a:gd name="T18" fmla="*/ 177 w 302"/>
                <a:gd name="T19" fmla="*/ 30 h 300"/>
                <a:gd name="T20" fmla="*/ 103 w 302"/>
                <a:gd name="T21" fmla="*/ 0 h 300"/>
                <a:gd name="T22" fmla="*/ 30 w 302"/>
                <a:gd name="T23" fmla="*/ 30 h 300"/>
                <a:gd name="T24" fmla="*/ 0 w 302"/>
                <a:gd name="T25" fmla="*/ 104 h 300"/>
                <a:gd name="T26" fmla="*/ 30 w 302"/>
                <a:gd name="T27" fmla="*/ 177 h 300"/>
                <a:gd name="T28" fmla="*/ 103 w 302"/>
                <a:gd name="T29" fmla="*/ 207 h 300"/>
                <a:gd name="T30" fmla="*/ 177 w 302"/>
                <a:gd name="T31" fmla="*/ 177 h 300"/>
                <a:gd name="T32" fmla="*/ 207 w 302"/>
                <a:gd name="T33" fmla="*/ 104 h 300"/>
                <a:gd name="T34" fmla="*/ 161 w 302"/>
                <a:gd name="T35" fmla="*/ 46 h 300"/>
                <a:gd name="T36" fmla="*/ 185 w 302"/>
                <a:gd name="T37" fmla="*/ 104 h 300"/>
                <a:gd name="T38" fmla="*/ 161 w 302"/>
                <a:gd name="T39" fmla="*/ 161 h 300"/>
                <a:gd name="T40" fmla="*/ 103 w 302"/>
                <a:gd name="T41" fmla="*/ 185 h 300"/>
                <a:gd name="T42" fmla="*/ 46 w 302"/>
                <a:gd name="T43" fmla="*/ 161 h 300"/>
                <a:gd name="T44" fmla="*/ 22 w 302"/>
                <a:gd name="T45" fmla="*/ 104 h 300"/>
                <a:gd name="T46" fmla="*/ 46 w 302"/>
                <a:gd name="T47" fmla="*/ 46 h 300"/>
                <a:gd name="T48" fmla="*/ 103 w 302"/>
                <a:gd name="T49" fmla="*/ 22 h 300"/>
                <a:gd name="T50" fmla="*/ 161 w 302"/>
                <a:gd name="T51" fmla="*/ 46 h 300"/>
                <a:gd name="T52" fmla="*/ 110 w 302"/>
                <a:gd name="T53" fmla="*/ 43 h 300"/>
                <a:gd name="T54" fmla="*/ 107 w 302"/>
                <a:gd name="T55" fmla="*/ 40 h 300"/>
                <a:gd name="T56" fmla="*/ 40 w 302"/>
                <a:gd name="T57" fmla="*/ 107 h 300"/>
                <a:gd name="T58" fmla="*/ 43 w 302"/>
                <a:gd name="T59" fmla="*/ 110 h 300"/>
                <a:gd name="T60" fmla="*/ 46 w 302"/>
                <a:gd name="T61" fmla="*/ 107 h 300"/>
                <a:gd name="T62" fmla="*/ 64 w 302"/>
                <a:gd name="T63" fmla="*/ 64 h 300"/>
                <a:gd name="T64" fmla="*/ 107 w 302"/>
                <a:gd name="T65" fmla="*/ 46 h 300"/>
                <a:gd name="T66" fmla="*/ 110 w 302"/>
                <a:gd name="T67" fmla="*/ 4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2" h="300">
                  <a:moveTo>
                    <a:pt x="294" y="294"/>
                  </a:moveTo>
                  <a:cubicBezTo>
                    <a:pt x="290" y="298"/>
                    <a:pt x="284" y="300"/>
                    <a:pt x="279" y="300"/>
                  </a:cubicBezTo>
                  <a:cubicBezTo>
                    <a:pt x="273" y="300"/>
                    <a:pt x="268" y="298"/>
                    <a:pt x="264" y="294"/>
                  </a:cubicBezTo>
                  <a:cubicBezTo>
                    <a:pt x="264" y="294"/>
                    <a:pt x="184" y="213"/>
                    <a:pt x="164" y="194"/>
                  </a:cubicBezTo>
                  <a:cubicBezTo>
                    <a:pt x="170" y="190"/>
                    <a:pt x="176" y="186"/>
                    <a:pt x="181" y="181"/>
                  </a:cubicBezTo>
                  <a:cubicBezTo>
                    <a:pt x="186" y="176"/>
                    <a:pt x="190" y="170"/>
                    <a:pt x="194" y="164"/>
                  </a:cubicBezTo>
                  <a:cubicBezTo>
                    <a:pt x="294" y="264"/>
                    <a:pt x="294" y="264"/>
                    <a:pt x="294" y="264"/>
                  </a:cubicBezTo>
                  <a:cubicBezTo>
                    <a:pt x="302" y="272"/>
                    <a:pt x="302" y="286"/>
                    <a:pt x="294" y="294"/>
                  </a:cubicBezTo>
                  <a:close/>
                  <a:moveTo>
                    <a:pt x="207" y="104"/>
                  </a:moveTo>
                  <a:cubicBezTo>
                    <a:pt x="207" y="75"/>
                    <a:pt x="195" y="49"/>
                    <a:pt x="177" y="30"/>
                  </a:cubicBezTo>
                  <a:cubicBezTo>
                    <a:pt x="158" y="12"/>
                    <a:pt x="132" y="0"/>
                    <a:pt x="103" y="0"/>
                  </a:cubicBezTo>
                  <a:cubicBezTo>
                    <a:pt x="75" y="0"/>
                    <a:pt x="49" y="12"/>
                    <a:pt x="30" y="30"/>
                  </a:cubicBezTo>
                  <a:cubicBezTo>
                    <a:pt x="12" y="49"/>
                    <a:pt x="0" y="75"/>
                    <a:pt x="0" y="104"/>
                  </a:cubicBezTo>
                  <a:cubicBezTo>
                    <a:pt x="0" y="132"/>
                    <a:pt x="12" y="158"/>
                    <a:pt x="30" y="177"/>
                  </a:cubicBezTo>
                  <a:cubicBezTo>
                    <a:pt x="49" y="195"/>
                    <a:pt x="75" y="207"/>
                    <a:pt x="103" y="207"/>
                  </a:cubicBezTo>
                  <a:cubicBezTo>
                    <a:pt x="132" y="207"/>
                    <a:pt x="158" y="195"/>
                    <a:pt x="177" y="177"/>
                  </a:cubicBezTo>
                  <a:cubicBezTo>
                    <a:pt x="195" y="158"/>
                    <a:pt x="207" y="132"/>
                    <a:pt x="207" y="104"/>
                  </a:cubicBezTo>
                  <a:close/>
                  <a:moveTo>
                    <a:pt x="161" y="46"/>
                  </a:moveTo>
                  <a:cubicBezTo>
                    <a:pt x="176" y="60"/>
                    <a:pt x="185" y="81"/>
                    <a:pt x="185" y="104"/>
                  </a:cubicBezTo>
                  <a:cubicBezTo>
                    <a:pt x="185" y="126"/>
                    <a:pt x="176" y="147"/>
                    <a:pt x="161" y="161"/>
                  </a:cubicBezTo>
                  <a:cubicBezTo>
                    <a:pt x="147" y="176"/>
                    <a:pt x="126" y="185"/>
                    <a:pt x="103" y="185"/>
                  </a:cubicBezTo>
                  <a:cubicBezTo>
                    <a:pt x="81" y="185"/>
                    <a:pt x="60" y="176"/>
                    <a:pt x="46" y="161"/>
                  </a:cubicBezTo>
                  <a:cubicBezTo>
                    <a:pt x="31" y="147"/>
                    <a:pt x="22" y="126"/>
                    <a:pt x="22" y="104"/>
                  </a:cubicBezTo>
                  <a:cubicBezTo>
                    <a:pt x="22" y="81"/>
                    <a:pt x="31" y="60"/>
                    <a:pt x="46" y="46"/>
                  </a:cubicBezTo>
                  <a:cubicBezTo>
                    <a:pt x="60" y="31"/>
                    <a:pt x="81" y="22"/>
                    <a:pt x="103" y="22"/>
                  </a:cubicBezTo>
                  <a:cubicBezTo>
                    <a:pt x="126" y="22"/>
                    <a:pt x="147" y="31"/>
                    <a:pt x="161" y="46"/>
                  </a:cubicBezTo>
                  <a:close/>
                  <a:moveTo>
                    <a:pt x="110" y="43"/>
                  </a:moveTo>
                  <a:cubicBezTo>
                    <a:pt x="110" y="41"/>
                    <a:pt x="108" y="40"/>
                    <a:pt x="107" y="40"/>
                  </a:cubicBezTo>
                  <a:cubicBezTo>
                    <a:pt x="70" y="40"/>
                    <a:pt x="40" y="70"/>
                    <a:pt x="40" y="107"/>
                  </a:cubicBezTo>
                  <a:cubicBezTo>
                    <a:pt x="40" y="108"/>
                    <a:pt x="41" y="110"/>
                    <a:pt x="43" y="110"/>
                  </a:cubicBezTo>
                  <a:cubicBezTo>
                    <a:pt x="45" y="110"/>
                    <a:pt x="46" y="108"/>
                    <a:pt x="46" y="107"/>
                  </a:cubicBezTo>
                  <a:cubicBezTo>
                    <a:pt x="46" y="90"/>
                    <a:pt x="53" y="75"/>
                    <a:pt x="64" y="64"/>
                  </a:cubicBezTo>
                  <a:cubicBezTo>
                    <a:pt x="75" y="53"/>
                    <a:pt x="90" y="46"/>
                    <a:pt x="107" y="46"/>
                  </a:cubicBezTo>
                  <a:cubicBezTo>
                    <a:pt x="108" y="46"/>
                    <a:pt x="110" y="45"/>
                    <a:pt x="110" y="4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1"/>
              <a:endParaRPr lang="en-US">
                <a:solidFill>
                  <a:srgbClr val="FFFFFF"/>
                </a:solidFill>
              </a:endParaRPr>
            </a:p>
          </p:txBody>
        </p:sp>
      </p:grpSp>
      <p:grpSp>
        <p:nvGrpSpPr>
          <p:cNvPr id="10" name="Group 9"/>
          <p:cNvGrpSpPr/>
          <p:nvPr/>
        </p:nvGrpSpPr>
        <p:grpSpPr>
          <a:xfrm>
            <a:off x="965434" y="4383908"/>
            <a:ext cx="7860518" cy="640616"/>
            <a:chOff x="965434" y="4383908"/>
            <a:chExt cx="7860518" cy="640616"/>
          </a:xfrm>
        </p:grpSpPr>
        <p:sp>
          <p:nvSpPr>
            <p:cNvPr id="106" name="big cloud"/>
            <p:cNvSpPr>
              <a:spLocks noChangeAspect="1"/>
            </p:cNvSpPr>
            <p:nvPr/>
          </p:nvSpPr>
          <p:spPr bwMode="auto">
            <a:xfrm>
              <a:off x="965434" y="4510448"/>
              <a:ext cx="731520" cy="387536"/>
            </a:xfrm>
            <a:custGeom>
              <a:avLst/>
              <a:gdLst/>
              <a:ahLst/>
              <a:cxnLst>
                <a:cxn ang="0">
                  <a:pos x="6359" y="0"/>
                </a:cxn>
                <a:cxn ang="0">
                  <a:pos x="4385" y="1129"/>
                </a:cxn>
                <a:cxn ang="0">
                  <a:pos x="3525" y="915"/>
                </a:cxn>
                <a:cxn ang="0">
                  <a:pos x="1888" y="1923"/>
                </a:cxn>
                <a:cxn ang="0">
                  <a:pos x="1378" y="1826"/>
                </a:cxn>
                <a:cxn ang="0">
                  <a:pos x="0" y="3203"/>
                </a:cxn>
                <a:cxn ang="0">
                  <a:pos x="1301" y="4578"/>
                </a:cxn>
                <a:cxn ang="0">
                  <a:pos x="1301" y="4581"/>
                </a:cxn>
                <a:cxn ang="0">
                  <a:pos x="6359" y="4581"/>
                </a:cxn>
                <a:cxn ang="0">
                  <a:pos x="8650" y="2290"/>
                </a:cxn>
                <a:cxn ang="0">
                  <a:pos x="6359" y="0"/>
                </a:cxn>
              </a:cxnLst>
              <a:rect l="0" t="0" r="r" b="b"/>
              <a:pathLst>
                <a:path w="8650" h="4581">
                  <a:moveTo>
                    <a:pt x="6359" y="0"/>
                  </a:moveTo>
                  <a:cubicBezTo>
                    <a:pt x="5518" y="0"/>
                    <a:pt x="4783" y="453"/>
                    <a:pt x="4385" y="1129"/>
                  </a:cubicBezTo>
                  <a:cubicBezTo>
                    <a:pt x="4128" y="993"/>
                    <a:pt x="3836" y="915"/>
                    <a:pt x="3525" y="915"/>
                  </a:cubicBezTo>
                  <a:cubicBezTo>
                    <a:pt x="2809" y="915"/>
                    <a:pt x="2190" y="1325"/>
                    <a:pt x="1888" y="1923"/>
                  </a:cubicBezTo>
                  <a:cubicBezTo>
                    <a:pt x="1730" y="1860"/>
                    <a:pt x="1558" y="1826"/>
                    <a:pt x="1378" y="1826"/>
                  </a:cubicBezTo>
                  <a:cubicBezTo>
                    <a:pt x="617" y="1826"/>
                    <a:pt x="0" y="2442"/>
                    <a:pt x="0" y="3203"/>
                  </a:cubicBezTo>
                  <a:cubicBezTo>
                    <a:pt x="0" y="3938"/>
                    <a:pt x="576" y="4538"/>
                    <a:pt x="1301" y="4578"/>
                  </a:cubicBezTo>
                  <a:cubicBezTo>
                    <a:pt x="1301" y="4581"/>
                    <a:pt x="1301" y="4581"/>
                    <a:pt x="1301" y="4581"/>
                  </a:cubicBezTo>
                  <a:cubicBezTo>
                    <a:pt x="6359" y="4581"/>
                    <a:pt x="6359" y="4581"/>
                    <a:pt x="6359" y="4581"/>
                  </a:cubicBezTo>
                  <a:cubicBezTo>
                    <a:pt x="7624" y="4581"/>
                    <a:pt x="8650" y="3555"/>
                    <a:pt x="8650" y="2290"/>
                  </a:cubicBezTo>
                  <a:cubicBezTo>
                    <a:pt x="8650" y="1025"/>
                    <a:pt x="7624" y="0"/>
                    <a:pt x="6359" y="0"/>
                  </a:cubicBezTo>
                  <a:close/>
                </a:path>
              </a:pathLst>
            </a:custGeom>
            <a:solidFill>
              <a:schemeClr val="tx1"/>
            </a:solidFill>
            <a:ln w="38100" cap="rnd">
              <a:solidFill>
                <a:schemeClr val="tx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3871" fontAlgn="base">
                <a:spcBef>
                  <a:spcPct val="0"/>
                </a:spcBef>
                <a:spcAft>
                  <a:spcPct val="0"/>
                </a:spcAft>
              </a:pPr>
              <a:endParaRPr lang="en-US" b="1">
                <a:gradFill>
                  <a:gsLst>
                    <a:gs pos="0">
                      <a:srgbClr val="FFFFFF"/>
                    </a:gs>
                    <a:gs pos="100000">
                      <a:srgbClr val="FFFFFF"/>
                    </a:gs>
                  </a:gsLst>
                  <a:lin ang="5400000" scaled="0"/>
                </a:gradFill>
              </a:endParaRPr>
            </a:p>
          </p:txBody>
        </p:sp>
        <p:sp>
          <p:nvSpPr>
            <p:cNvPr id="22" name="Rounded Rectangle 21"/>
            <p:cNvSpPr/>
            <p:nvPr/>
          </p:nvSpPr>
          <p:spPr bwMode="auto">
            <a:xfrm>
              <a:off x="2200423" y="4383908"/>
              <a:ext cx="6625529" cy="640616"/>
            </a:xfrm>
            <a:prstGeom prst="roundRect">
              <a:avLst>
                <a:gd name="adj" fmla="val 9078"/>
              </a:avLst>
            </a:prstGeom>
            <a:noFill/>
            <a:ln w="12700" cap="flat" cmpd="sng" algn="ctr">
              <a:noFill/>
              <a:prstDash val="solid"/>
              <a:round/>
              <a:headEnd type="none" w="med" len="med"/>
              <a:tailEnd type="none" w="med" len="med"/>
            </a:ln>
            <a:effectLst/>
          </p:spPr>
          <p:txBody>
            <a:bodyPr vert="horz" wrap="square" lIns="91412" tIns="137119" rIns="91412" bIns="91412" numCol="1" rtlCol="0" anchor="ctr" anchorCtr="0" compatLnSpc="1">
              <a:prstTxWarp prst="textNoShape">
                <a:avLst/>
              </a:prstTxWarp>
            </a:bodyPr>
            <a:lstStyle/>
            <a:p>
              <a:pPr marL="0" lvl="1" defTabSz="913869" fontAlgn="base">
                <a:lnSpc>
                  <a:spcPct val="85000"/>
                </a:lnSpc>
                <a:spcBef>
                  <a:spcPct val="25000"/>
                </a:spcBef>
                <a:spcAft>
                  <a:spcPct val="0"/>
                </a:spcAft>
                <a:buClr>
                  <a:srgbClr val="F7AB3B"/>
                </a:buClr>
                <a:buSzPct val="95000"/>
                <a:defRPr/>
              </a:pPr>
              <a:endParaRPr lang="en-US" sz="2000" dirty="0">
                <a:solidFill>
                  <a:prstClr val="white">
                    <a:alpha val="99000"/>
                  </a:prstClr>
                </a:solidFill>
              </a:endParaRPr>
            </a:p>
            <a:p>
              <a:pPr marL="0" lvl="1" defTabSz="913869" fontAlgn="base">
                <a:lnSpc>
                  <a:spcPct val="85000"/>
                </a:lnSpc>
                <a:spcBef>
                  <a:spcPct val="25000"/>
                </a:spcBef>
                <a:spcAft>
                  <a:spcPct val="0"/>
                </a:spcAft>
                <a:buClr>
                  <a:srgbClr val="F7AB3B"/>
                </a:buClr>
                <a:buSzPct val="95000"/>
                <a:defRPr/>
              </a:pPr>
              <a:r>
                <a:rPr lang="en-US" sz="2000" dirty="0">
                  <a:solidFill>
                    <a:prstClr val="white">
                      <a:alpha val="99000"/>
                    </a:prstClr>
                  </a:solidFill>
                </a:rPr>
                <a:t>CLOUD COMPUTING</a:t>
              </a:r>
            </a:p>
            <a:p>
              <a:pPr marL="0" lvl="1" defTabSz="913869" fontAlgn="base">
                <a:lnSpc>
                  <a:spcPct val="85000"/>
                </a:lnSpc>
                <a:spcBef>
                  <a:spcPct val="25000"/>
                </a:spcBef>
                <a:spcAft>
                  <a:spcPct val="0"/>
                </a:spcAft>
                <a:buClr>
                  <a:srgbClr val="F7AB3B"/>
                </a:buClr>
                <a:buSzPct val="95000"/>
                <a:defRPr/>
              </a:pPr>
              <a:endParaRPr lang="en-US" sz="2000" dirty="0">
                <a:solidFill>
                  <a:prstClr val="white">
                    <a:alpha val="99000"/>
                  </a:prstClr>
                </a:solidFill>
              </a:endParaRPr>
            </a:p>
          </p:txBody>
        </p:sp>
      </p:grpSp>
      <p:grpSp>
        <p:nvGrpSpPr>
          <p:cNvPr id="11" name="Group 10"/>
          <p:cNvGrpSpPr/>
          <p:nvPr/>
        </p:nvGrpSpPr>
        <p:grpSpPr>
          <a:xfrm>
            <a:off x="1056879" y="5148312"/>
            <a:ext cx="7769079" cy="640616"/>
            <a:chOff x="1056874" y="5148312"/>
            <a:chExt cx="7769078" cy="640616"/>
          </a:xfrm>
        </p:grpSpPr>
        <p:sp>
          <p:nvSpPr>
            <p:cNvPr id="23" name="Rounded Rectangle 22"/>
            <p:cNvSpPr/>
            <p:nvPr/>
          </p:nvSpPr>
          <p:spPr bwMode="auto">
            <a:xfrm>
              <a:off x="2200423" y="5148312"/>
              <a:ext cx="6625529" cy="640616"/>
            </a:xfrm>
            <a:prstGeom prst="roundRect">
              <a:avLst>
                <a:gd name="adj" fmla="val 9078"/>
              </a:avLst>
            </a:prstGeom>
            <a:noFill/>
            <a:ln w="12700" cap="flat" cmpd="sng" algn="ctr">
              <a:noFill/>
              <a:prstDash val="solid"/>
              <a:round/>
              <a:headEnd type="none" w="med" len="med"/>
              <a:tailEnd type="none" w="med" len="med"/>
            </a:ln>
            <a:effectLst/>
          </p:spPr>
          <p:txBody>
            <a:bodyPr vert="horz" wrap="square" lIns="91412" tIns="137119" rIns="91412" bIns="91412" numCol="1" rtlCol="0" anchor="ctr" anchorCtr="0" compatLnSpc="1">
              <a:prstTxWarp prst="textNoShape">
                <a:avLst/>
              </a:prstTxWarp>
            </a:bodyPr>
            <a:lstStyle/>
            <a:p>
              <a:pPr marL="0" lvl="1" defTabSz="913869" fontAlgn="base">
                <a:lnSpc>
                  <a:spcPct val="85000"/>
                </a:lnSpc>
                <a:spcBef>
                  <a:spcPct val="25000"/>
                </a:spcBef>
                <a:spcAft>
                  <a:spcPct val="0"/>
                </a:spcAft>
                <a:buClr>
                  <a:srgbClr val="F7AB3B"/>
                </a:buClr>
                <a:buSzPct val="95000"/>
                <a:defRPr/>
              </a:pPr>
              <a:r>
                <a:rPr lang="en-US" sz="2000" dirty="0">
                  <a:solidFill>
                    <a:prstClr val="white">
                      <a:alpha val="99000"/>
                    </a:prstClr>
                  </a:solidFill>
                </a:rPr>
                <a:t>AVALIBILITY OF SERVICES</a:t>
              </a:r>
            </a:p>
          </p:txBody>
        </p:sp>
        <p:sp>
          <p:nvSpPr>
            <p:cNvPr id="3085" name="Freeform 24"/>
            <p:cNvSpPr>
              <a:spLocks noChangeAspect="1" noEditPoints="1"/>
            </p:cNvSpPr>
            <p:nvPr/>
          </p:nvSpPr>
          <p:spPr bwMode="auto">
            <a:xfrm>
              <a:off x="1056874" y="5195727"/>
              <a:ext cx="548640" cy="545787"/>
            </a:xfrm>
            <a:custGeom>
              <a:avLst/>
              <a:gdLst>
                <a:gd name="T0" fmla="*/ 407 w 407"/>
                <a:gd name="T1" fmla="*/ 94 h 405"/>
                <a:gd name="T2" fmla="*/ 0 w 407"/>
                <a:gd name="T3" fmla="*/ 141 h 405"/>
                <a:gd name="T4" fmla="*/ 325 w 407"/>
                <a:gd name="T5" fmla="*/ 348 h 405"/>
                <a:gd name="T6" fmla="*/ 393 w 407"/>
                <a:gd name="T7" fmla="*/ 358 h 405"/>
                <a:gd name="T8" fmla="*/ 407 w 407"/>
                <a:gd name="T9" fmla="*/ 405 h 405"/>
                <a:gd name="T10" fmla="*/ 0 w 407"/>
                <a:gd name="T11" fmla="*/ 358 h 405"/>
                <a:gd name="T12" fmla="*/ 26 w 407"/>
                <a:gd name="T13" fmla="*/ 348 h 405"/>
                <a:gd name="T14" fmla="*/ 93 w 407"/>
                <a:gd name="T15" fmla="*/ 358 h 405"/>
                <a:gd name="T16" fmla="*/ 125 w 407"/>
                <a:gd name="T17" fmla="*/ 348 h 405"/>
                <a:gd name="T18" fmla="*/ 192 w 407"/>
                <a:gd name="T19" fmla="*/ 358 h 405"/>
                <a:gd name="T20" fmla="*/ 225 w 407"/>
                <a:gd name="T21" fmla="*/ 348 h 405"/>
                <a:gd name="T22" fmla="*/ 293 w 407"/>
                <a:gd name="T23" fmla="*/ 358 h 405"/>
                <a:gd name="T24" fmla="*/ 325 w 407"/>
                <a:gd name="T25" fmla="*/ 348 h 405"/>
                <a:gd name="T26" fmla="*/ 82 w 407"/>
                <a:gd name="T27" fmla="*/ 160 h 405"/>
                <a:gd name="T28" fmla="*/ 77 w 407"/>
                <a:gd name="T29" fmla="*/ 341 h 405"/>
                <a:gd name="T30" fmla="*/ 30 w 407"/>
                <a:gd name="T31" fmla="*/ 160 h 405"/>
                <a:gd name="T32" fmla="*/ 14 w 407"/>
                <a:gd name="T33" fmla="*/ 149 h 405"/>
                <a:gd name="T34" fmla="*/ 192 w 407"/>
                <a:gd name="T35" fmla="*/ 149 h 405"/>
                <a:gd name="T36" fmla="*/ 177 w 407"/>
                <a:gd name="T37" fmla="*/ 160 h 405"/>
                <a:gd name="T38" fmla="*/ 130 w 407"/>
                <a:gd name="T39" fmla="*/ 341 h 405"/>
                <a:gd name="T40" fmla="*/ 125 w 407"/>
                <a:gd name="T41" fmla="*/ 160 h 405"/>
                <a:gd name="T42" fmla="*/ 192 w 407"/>
                <a:gd name="T43" fmla="*/ 149 h 405"/>
                <a:gd name="T44" fmla="*/ 282 w 407"/>
                <a:gd name="T45" fmla="*/ 160 h 405"/>
                <a:gd name="T46" fmla="*/ 277 w 407"/>
                <a:gd name="T47" fmla="*/ 341 h 405"/>
                <a:gd name="T48" fmla="*/ 230 w 407"/>
                <a:gd name="T49" fmla="*/ 160 h 405"/>
                <a:gd name="T50" fmla="*/ 214 w 407"/>
                <a:gd name="T51" fmla="*/ 149 h 405"/>
                <a:gd name="T52" fmla="*/ 377 w 407"/>
                <a:gd name="T53" fmla="*/ 160 h 405"/>
                <a:gd name="T54" fmla="*/ 330 w 407"/>
                <a:gd name="T55" fmla="*/ 341 h 405"/>
                <a:gd name="T56" fmla="*/ 325 w 407"/>
                <a:gd name="T57" fmla="*/ 160 h 405"/>
                <a:gd name="T58" fmla="*/ 393 w 407"/>
                <a:gd name="T59" fmla="*/ 149 h 405"/>
                <a:gd name="T60" fmla="*/ 377 w 407"/>
                <a:gd name="T61" fmla="*/ 160 h 405"/>
                <a:gd name="T62" fmla="*/ 204 w 407"/>
                <a:gd name="T63" fmla="*/ 0 h 405"/>
                <a:gd name="T64" fmla="*/ 0 w 407"/>
                <a:gd name="T65" fmla="*/ 86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7" h="405">
                  <a:moveTo>
                    <a:pt x="0" y="94"/>
                  </a:moveTo>
                  <a:cubicBezTo>
                    <a:pt x="407" y="94"/>
                    <a:pt x="407" y="94"/>
                    <a:pt x="407" y="94"/>
                  </a:cubicBezTo>
                  <a:cubicBezTo>
                    <a:pt x="407" y="141"/>
                    <a:pt x="407" y="141"/>
                    <a:pt x="407" y="141"/>
                  </a:cubicBezTo>
                  <a:cubicBezTo>
                    <a:pt x="0" y="141"/>
                    <a:pt x="0" y="141"/>
                    <a:pt x="0" y="141"/>
                  </a:cubicBezTo>
                  <a:cubicBezTo>
                    <a:pt x="0" y="94"/>
                    <a:pt x="0" y="94"/>
                    <a:pt x="0" y="94"/>
                  </a:cubicBezTo>
                  <a:close/>
                  <a:moveTo>
                    <a:pt x="325" y="348"/>
                  </a:moveTo>
                  <a:cubicBezTo>
                    <a:pt x="382" y="348"/>
                    <a:pt x="382" y="348"/>
                    <a:pt x="382" y="348"/>
                  </a:cubicBezTo>
                  <a:cubicBezTo>
                    <a:pt x="389" y="348"/>
                    <a:pt x="392" y="353"/>
                    <a:pt x="393" y="358"/>
                  </a:cubicBezTo>
                  <a:cubicBezTo>
                    <a:pt x="407" y="358"/>
                    <a:pt x="407" y="358"/>
                    <a:pt x="407" y="358"/>
                  </a:cubicBezTo>
                  <a:cubicBezTo>
                    <a:pt x="407" y="405"/>
                    <a:pt x="407" y="405"/>
                    <a:pt x="407" y="405"/>
                  </a:cubicBezTo>
                  <a:cubicBezTo>
                    <a:pt x="0" y="405"/>
                    <a:pt x="0" y="405"/>
                    <a:pt x="0" y="405"/>
                  </a:cubicBezTo>
                  <a:cubicBezTo>
                    <a:pt x="0" y="358"/>
                    <a:pt x="0" y="358"/>
                    <a:pt x="0" y="358"/>
                  </a:cubicBezTo>
                  <a:cubicBezTo>
                    <a:pt x="14" y="358"/>
                    <a:pt x="14" y="358"/>
                    <a:pt x="14" y="358"/>
                  </a:cubicBezTo>
                  <a:cubicBezTo>
                    <a:pt x="15" y="353"/>
                    <a:pt x="19" y="348"/>
                    <a:pt x="26" y="348"/>
                  </a:cubicBezTo>
                  <a:cubicBezTo>
                    <a:pt x="82" y="348"/>
                    <a:pt x="82" y="348"/>
                    <a:pt x="82" y="348"/>
                  </a:cubicBezTo>
                  <a:cubicBezTo>
                    <a:pt x="89" y="348"/>
                    <a:pt x="93" y="353"/>
                    <a:pt x="93" y="358"/>
                  </a:cubicBezTo>
                  <a:cubicBezTo>
                    <a:pt x="114" y="358"/>
                    <a:pt x="114" y="358"/>
                    <a:pt x="114" y="358"/>
                  </a:cubicBezTo>
                  <a:cubicBezTo>
                    <a:pt x="114" y="353"/>
                    <a:pt x="118" y="348"/>
                    <a:pt x="125" y="348"/>
                  </a:cubicBezTo>
                  <a:cubicBezTo>
                    <a:pt x="181" y="348"/>
                    <a:pt x="181" y="348"/>
                    <a:pt x="181" y="348"/>
                  </a:cubicBezTo>
                  <a:cubicBezTo>
                    <a:pt x="188" y="348"/>
                    <a:pt x="192" y="353"/>
                    <a:pt x="192" y="358"/>
                  </a:cubicBezTo>
                  <a:cubicBezTo>
                    <a:pt x="214" y="358"/>
                    <a:pt x="214" y="358"/>
                    <a:pt x="214" y="358"/>
                  </a:cubicBezTo>
                  <a:cubicBezTo>
                    <a:pt x="215" y="353"/>
                    <a:pt x="218" y="348"/>
                    <a:pt x="225" y="348"/>
                  </a:cubicBezTo>
                  <a:cubicBezTo>
                    <a:pt x="282" y="348"/>
                    <a:pt x="282" y="348"/>
                    <a:pt x="282" y="348"/>
                  </a:cubicBezTo>
                  <a:cubicBezTo>
                    <a:pt x="289" y="348"/>
                    <a:pt x="293" y="353"/>
                    <a:pt x="293" y="358"/>
                  </a:cubicBezTo>
                  <a:cubicBezTo>
                    <a:pt x="314" y="358"/>
                    <a:pt x="314" y="358"/>
                    <a:pt x="314" y="358"/>
                  </a:cubicBezTo>
                  <a:cubicBezTo>
                    <a:pt x="315" y="353"/>
                    <a:pt x="318" y="348"/>
                    <a:pt x="325" y="348"/>
                  </a:cubicBezTo>
                  <a:close/>
                  <a:moveTo>
                    <a:pt x="93" y="149"/>
                  </a:moveTo>
                  <a:cubicBezTo>
                    <a:pt x="93" y="154"/>
                    <a:pt x="90" y="160"/>
                    <a:pt x="82" y="160"/>
                  </a:cubicBezTo>
                  <a:cubicBezTo>
                    <a:pt x="77" y="160"/>
                    <a:pt x="77" y="160"/>
                    <a:pt x="77" y="160"/>
                  </a:cubicBezTo>
                  <a:cubicBezTo>
                    <a:pt x="77" y="341"/>
                    <a:pt x="77" y="341"/>
                    <a:pt x="77" y="341"/>
                  </a:cubicBezTo>
                  <a:cubicBezTo>
                    <a:pt x="30" y="341"/>
                    <a:pt x="30" y="341"/>
                    <a:pt x="30" y="341"/>
                  </a:cubicBezTo>
                  <a:cubicBezTo>
                    <a:pt x="30" y="160"/>
                    <a:pt x="30" y="160"/>
                    <a:pt x="30" y="160"/>
                  </a:cubicBezTo>
                  <a:cubicBezTo>
                    <a:pt x="26" y="160"/>
                    <a:pt x="26" y="160"/>
                    <a:pt x="26" y="160"/>
                  </a:cubicBezTo>
                  <a:cubicBezTo>
                    <a:pt x="18" y="160"/>
                    <a:pt x="14" y="154"/>
                    <a:pt x="14" y="149"/>
                  </a:cubicBezTo>
                  <a:cubicBezTo>
                    <a:pt x="93" y="149"/>
                    <a:pt x="93" y="149"/>
                    <a:pt x="93" y="149"/>
                  </a:cubicBezTo>
                  <a:close/>
                  <a:moveTo>
                    <a:pt x="192" y="149"/>
                  </a:moveTo>
                  <a:cubicBezTo>
                    <a:pt x="193" y="154"/>
                    <a:pt x="189" y="160"/>
                    <a:pt x="181" y="160"/>
                  </a:cubicBezTo>
                  <a:cubicBezTo>
                    <a:pt x="177" y="160"/>
                    <a:pt x="177" y="160"/>
                    <a:pt x="177" y="160"/>
                  </a:cubicBezTo>
                  <a:cubicBezTo>
                    <a:pt x="177" y="341"/>
                    <a:pt x="177" y="341"/>
                    <a:pt x="177" y="341"/>
                  </a:cubicBezTo>
                  <a:cubicBezTo>
                    <a:pt x="130" y="341"/>
                    <a:pt x="130" y="341"/>
                    <a:pt x="130" y="341"/>
                  </a:cubicBezTo>
                  <a:cubicBezTo>
                    <a:pt x="130" y="160"/>
                    <a:pt x="130" y="160"/>
                    <a:pt x="130" y="160"/>
                  </a:cubicBezTo>
                  <a:cubicBezTo>
                    <a:pt x="125" y="160"/>
                    <a:pt x="125" y="160"/>
                    <a:pt x="125" y="160"/>
                  </a:cubicBezTo>
                  <a:cubicBezTo>
                    <a:pt x="117" y="160"/>
                    <a:pt x="114" y="154"/>
                    <a:pt x="114" y="149"/>
                  </a:cubicBezTo>
                  <a:cubicBezTo>
                    <a:pt x="192" y="149"/>
                    <a:pt x="192" y="149"/>
                    <a:pt x="192" y="149"/>
                  </a:cubicBezTo>
                  <a:close/>
                  <a:moveTo>
                    <a:pt x="293" y="149"/>
                  </a:moveTo>
                  <a:cubicBezTo>
                    <a:pt x="293" y="154"/>
                    <a:pt x="289" y="160"/>
                    <a:pt x="282" y="160"/>
                  </a:cubicBezTo>
                  <a:cubicBezTo>
                    <a:pt x="277" y="160"/>
                    <a:pt x="277" y="160"/>
                    <a:pt x="277" y="160"/>
                  </a:cubicBezTo>
                  <a:cubicBezTo>
                    <a:pt x="277" y="341"/>
                    <a:pt x="277" y="341"/>
                    <a:pt x="277" y="341"/>
                  </a:cubicBezTo>
                  <a:cubicBezTo>
                    <a:pt x="230" y="341"/>
                    <a:pt x="230" y="341"/>
                    <a:pt x="230" y="341"/>
                  </a:cubicBezTo>
                  <a:cubicBezTo>
                    <a:pt x="230" y="160"/>
                    <a:pt x="230" y="160"/>
                    <a:pt x="230" y="160"/>
                  </a:cubicBezTo>
                  <a:cubicBezTo>
                    <a:pt x="225" y="160"/>
                    <a:pt x="225" y="160"/>
                    <a:pt x="225" y="160"/>
                  </a:cubicBezTo>
                  <a:cubicBezTo>
                    <a:pt x="218" y="160"/>
                    <a:pt x="214" y="154"/>
                    <a:pt x="214" y="149"/>
                  </a:cubicBezTo>
                  <a:cubicBezTo>
                    <a:pt x="293" y="149"/>
                    <a:pt x="293" y="149"/>
                    <a:pt x="293" y="149"/>
                  </a:cubicBezTo>
                  <a:close/>
                  <a:moveTo>
                    <a:pt x="377" y="160"/>
                  </a:moveTo>
                  <a:cubicBezTo>
                    <a:pt x="377" y="341"/>
                    <a:pt x="377" y="341"/>
                    <a:pt x="377" y="341"/>
                  </a:cubicBezTo>
                  <a:cubicBezTo>
                    <a:pt x="330" y="341"/>
                    <a:pt x="330" y="341"/>
                    <a:pt x="330" y="341"/>
                  </a:cubicBezTo>
                  <a:cubicBezTo>
                    <a:pt x="330" y="160"/>
                    <a:pt x="330" y="160"/>
                    <a:pt x="330" y="160"/>
                  </a:cubicBezTo>
                  <a:cubicBezTo>
                    <a:pt x="325" y="160"/>
                    <a:pt x="325" y="160"/>
                    <a:pt x="325" y="160"/>
                  </a:cubicBezTo>
                  <a:cubicBezTo>
                    <a:pt x="318" y="160"/>
                    <a:pt x="314" y="154"/>
                    <a:pt x="314" y="149"/>
                  </a:cubicBezTo>
                  <a:cubicBezTo>
                    <a:pt x="393" y="149"/>
                    <a:pt x="393" y="149"/>
                    <a:pt x="393" y="149"/>
                  </a:cubicBezTo>
                  <a:cubicBezTo>
                    <a:pt x="393" y="154"/>
                    <a:pt x="389" y="160"/>
                    <a:pt x="382" y="160"/>
                  </a:cubicBezTo>
                  <a:cubicBezTo>
                    <a:pt x="377" y="160"/>
                    <a:pt x="377" y="160"/>
                    <a:pt x="377" y="160"/>
                  </a:cubicBezTo>
                  <a:close/>
                  <a:moveTo>
                    <a:pt x="0" y="86"/>
                  </a:moveTo>
                  <a:cubicBezTo>
                    <a:pt x="204" y="0"/>
                    <a:pt x="204" y="0"/>
                    <a:pt x="204" y="0"/>
                  </a:cubicBezTo>
                  <a:cubicBezTo>
                    <a:pt x="407" y="86"/>
                    <a:pt x="407" y="86"/>
                    <a:pt x="407" y="86"/>
                  </a:cubicBezTo>
                  <a:cubicBezTo>
                    <a:pt x="0" y="86"/>
                    <a:pt x="0" y="86"/>
                    <a:pt x="0" y="8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11"/>
              <a:endParaRPr lang="en-US">
                <a:solidFill>
                  <a:srgbClr val="FFFFFF"/>
                </a:solidFill>
              </a:endParaRPr>
            </a:p>
          </p:txBody>
        </p:sp>
      </p:grpSp>
      <p:sp>
        <p:nvSpPr>
          <p:cNvPr id="24" name="Rounded Rectangle 23"/>
          <p:cNvSpPr/>
          <p:nvPr/>
        </p:nvSpPr>
        <p:spPr bwMode="auto">
          <a:xfrm>
            <a:off x="2200430" y="2090693"/>
            <a:ext cx="6625529" cy="640616"/>
          </a:xfrm>
          <a:prstGeom prst="roundRect">
            <a:avLst>
              <a:gd name="adj" fmla="val 9078"/>
            </a:avLst>
          </a:prstGeom>
          <a:noFill/>
          <a:ln w="12700" cap="flat" cmpd="sng" algn="ctr">
            <a:noFill/>
            <a:prstDash val="solid"/>
            <a:round/>
            <a:headEnd type="none" w="med" len="med"/>
            <a:tailEnd type="none" w="med" len="med"/>
          </a:ln>
          <a:effectLst/>
        </p:spPr>
        <p:txBody>
          <a:bodyPr vert="horz" wrap="square" lIns="121845" tIns="182769" rIns="121845" bIns="121845" numCol="1" rtlCol="0" anchor="ctr" anchorCtr="0" compatLnSpc="1">
            <a:prstTxWarp prst="textNoShape">
              <a:avLst/>
            </a:prstTxWarp>
          </a:bodyPr>
          <a:lstStyle/>
          <a:p>
            <a:pPr marL="0" lvl="1" defTabSz="913869" fontAlgn="base">
              <a:lnSpc>
                <a:spcPct val="85000"/>
              </a:lnSpc>
              <a:spcBef>
                <a:spcPct val="25000"/>
              </a:spcBef>
              <a:spcAft>
                <a:spcPct val="0"/>
              </a:spcAft>
              <a:buClr>
                <a:srgbClr val="F7AB3B"/>
              </a:buClr>
              <a:buSzPct val="95000"/>
              <a:defRPr/>
            </a:pPr>
            <a:r>
              <a:rPr lang="en-US" sz="2000" dirty="0">
                <a:solidFill>
                  <a:prstClr val="white">
                    <a:alpha val="99000"/>
                  </a:prstClr>
                </a:solidFill>
              </a:rPr>
              <a:t>CONSUMERIZATION OF IT</a:t>
            </a:r>
          </a:p>
        </p:txBody>
      </p:sp>
      <p:sp>
        <p:nvSpPr>
          <p:cNvPr id="52" name="Freeform 71"/>
          <p:cNvSpPr>
            <a:spLocks noChangeAspect="1" noEditPoints="1"/>
          </p:cNvSpPr>
          <p:nvPr/>
        </p:nvSpPr>
        <p:spPr bwMode="auto">
          <a:xfrm>
            <a:off x="663555" y="2240152"/>
            <a:ext cx="238421" cy="365760"/>
          </a:xfrm>
          <a:custGeom>
            <a:avLst/>
            <a:gdLst/>
            <a:ahLst/>
            <a:cxnLst>
              <a:cxn ang="0">
                <a:pos x="192" y="0"/>
              </a:cxn>
              <a:cxn ang="0">
                <a:pos x="8" y="0"/>
              </a:cxn>
              <a:cxn ang="0">
                <a:pos x="0" y="8"/>
              </a:cxn>
              <a:cxn ang="0">
                <a:pos x="0" y="299"/>
              </a:cxn>
              <a:cxn ang="0">
                <a:pos x="8" y="307"/>
              </a:cxn>
              <a:cxn ang="0">
                <a:pos x="192" y="307"/>
              </a:cxn>
              <a:cxn ang="0">
                <a:pos x="200" y="299"/>
              </a:cxn>
              <a:cxn ang="0">
                <a:pos x="200" y="8"/>
              </a:cxn>
              <a:cxn ang="0">
                <a:pos x="192" y="0"/>
              </a:cxn>
              <a:cxn ang="0">
                <a:pos x="102" y="297"/>
              </a:cxn>
              <a:cxn ang="0">
                <a:pos x="85" y="279"/>
              </a:cxn>
              <a:cxn ang="0">
                <a:pos x="102" y="262"/>
              </a:cxn>
              <a:cxn ang="0">
                <a:pos x="120" y="279"/>
              </a:cxn>
              <a:cxn ang="0">
                <a:pos x="102" y="297"/>
              </a:cxn>
              <a:cxn ang="0">
                <a:pos x="178" y="245"/>
              </a:cxn>
              <a:cxn ang="0">
                <a:pos x="169" y="254"/>
              </a:cxn>
              <a:cxn ang="0">
                <a:pos x="30" y="254"/>
              </a:cxn>
              <a:cxn ang="0">
                <a:pos x="22" y="245"/>
              </a:cxn>
              <a:cxn ang="0">
                <a:pos x="22" y="29"/>
              </a:cxn>
              <a:cxn ang="0">
                <a:pos x="30" y="20"/>
              </a:cxn>
              <a:cxn ang="0">
                <a:pos x="169" y="20"/>
              </a:cxn>
              <a:cxn ang="0">
                <a:pos x="178" y="29"/>
              </a:cxn>
              <a:cxn ang="0">
                <a:pos x="178" y="245"/>
              </a:cxn>
            </a:cxnLst>
            <a:rect l="0" t="0" r="r" b="b"/>
            <a:pathLst>
              <a:path w="200" h="307">
                <a:moveTo>
                  <a:pt x="192" y="0"/>
                </a:moveTo>
                <a:cubicBezTo>
                  <a:pt x="8" y="0"/>
                  <a:pt x="8" y="0"/>
                  <a:pt x="8" y="0"/>
                </a:cubicBezTo>
                <a:cubicBezTo>
                  <a:pt x="4" y="0"/>
                  <a:pt x="0" y="3"/>
                  <a:pt x="0" y="8"/>
                </a:cubicBezTo>
                <a:cubicBezTo>
                  <a:pt x="0" y="299"/>
                  <a:pt x="0" y="299"/>
                  <a:pt x="0" y="299"/>
                </a:cubicBezTo>
                <a:cubicBezTo>
                  <a:pt x="0" y="304"/>
                  <a:pt x="4" y="307"/>
                  <a:pt x="8" y="307"/>
                </a:cubicBezTo>
                <a:cubicBezTo>
                  <a:pt x="192" y="307"/>
                  <a:pt x="192" y="307"/>
                  <a:pt x="192" y="307"/>
                </a:cubicBezTo>
                <a:cubicBezTo>
                  <a:pt x="197" y="307"/>
                  <a:pt x="200" y="304"/>
                  <a:pt x="200" y="299"/>
                </a:cubicBezTo>
                <a:cubicBezTo>
                  <a:pt x="200" y="8"/>
                  <a:pt x="200" y="8"/>
                  <a:pt x="200" y="8"/>
                </a:cubicBezTo>
                <a:cubicBezTo>
                  <a:pt x="200" y="3"/>
                  <a:pt x="197" y="0"/>
                  <a:pt x="192" y="0"/>
                </a:cubicBezTo>
                <a:close/>
                <a:moveTo>
                  <a:pt x="102" y="297"/>
                </a:moveTo>
                <a:cubicBezTo>
                  <a:pt x="92" y="297"/>
                  <a:pt x="85" y="289"/>
                  <a:pt x="85" y="279"/>
                </a:cubicBezTo>
                <a:cubicBezTo>
                  <a:pt x="85" y="270"/>
                  <a:pt x="92" y="262"/>
                  <a:pt x="102" y="262"/>
                </a:cubicBezTo>
                <a:cubicBezTo>
                  <a:pt x="112" y="262"/>
                  <a:pt x="120" y="270"/>
                  <a:pt x="120" y="279"/>
                </a:cubicBezTo>
                <a:cubicBezTo>
                  <a:pt x="120" y="289"/>
                  <a:pt x="112" y="297"/>
                  <a:pt x="102" y="297"/>
                </a:cubicBezTo>
                <a:close/>
                <a:moveTo>
                  <a:pt x="178" y="245"/>
                </a:moveTo>
                <a:cubicBezTo>
                  <a:pt x="178" y="250"/>
                  <a:pt x="174" y="254"/>
                  <a:pt x="169" y="254"/>
                </a:cubicBezTo>
                <a:cubicBezTo>
                  <a:pt x="30" y="254"/>
                  <a:pt x="30" y="254"/>
                  <a:pt x="30" y="254"/>
                </a:cubicBezTo>
                <a:cubicBezTo>
                  <a:pt x="26" y="254"/>
                  <a:pt x="22" y="250"/>
                  <a:pt x="22" y="245"/>
                </a:cubicBezTo>
                <a:cubicBezTo>
                  <a:pt x="22" y="29"/>
                  <a:pt x="22" y="29"/>
                  <a:pt x="22" y="29"/>
                </a:cubicBezTo>
                <a:cubicBezTo>
                  <a:pt x="22" y="24"/>
                  <a:pt x="26" y="20"/>
                  <a:pt x="30" y="20"/>
                </a:cubicBezTo>
                <a:cubicBezTo>
                  <a:pt x="169" y="20"/>
                  <a:pt x="169" y="20"/>
                  <a:pt x="169" y="20"/>
                </a:cubicBezTo>
                <a:cubicBezTo>
                  <a:pt x="174" y="20"/>
                  <a:pt x="178" y="24"/>
                  <a:pt x="178" y="29"/>
                </a:cubicBezTo>
                <a:lnTo>
                  <a:pt x="178" y="245"/>
                </a:lnTo>
                <a:close/>
              </a:path>
            </a:pathLst>
          </a:custGeom>
          <a:solidFill>
            <a:schemeClr val="tx1"/>
          </a:solidFill>
          <a:extLst/>
        </p:spPr>
        <p:txBody>
          <a:bodyPr vert="horz" wrap="square" lIns="121883" tIns="60941" rIns="121883" bIns="60941" numCol="1" anchor="t" anchorCtr="0" compatLnSpc="1">
            <a:prstTxWarp prst="textNoShape">
              <a:avLst/>
            </a:prstTxWarp>
          </a:bodyPr>
          <a:lstStyle/>
          <a:p>
            <a:pPr defTabSz="914211"/>
            <a:endParaRPr lang="en-US" dirty="0">
              <a:solidFill>
                <a:srgbClr val="FFFFFF"/>
              </a:solidFill>
            </a:endParaRPr>
          </a:p>
        </p:txBody>
      </p:sp>
      <p:sp>
        <p:nvSpPr>
          <p:cNvPr id="53" name="Freeform 27"/>
          <p:cNvSpPr>
            <a:spLocks noChangeAspect="1" noEditPoints="1"/>
          </p:cNvSpPr>
          <p:nvPr/>
        </p:nvSpPr>
        <p:spPr bwMode="auto">
          <a:xfrm>
            <a:off x="965437" y="2175183"/>
            <a:ext cx="731520" cy="471228"/>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chemeClr val="tx1"/>
          </a:solidFill>
          <a:extLst/>
        </p:spPr>
        <p:txBody>
          <a:bodyPr vert="horz" wrap="square" lIns="121883" tIns="60941" rIns="121883" bIns="60941" numCol="1" anchor="t" anchorCtr="0" compatLnSpc="1">
            <a:prstTxWarp prst="textNoShape">
              <a:avLst/>
            </a:prstTxWarp>
          </a:bodyPr>
          <a:lstStyle/>
          <a:p>
            <a:pPr defTabSz="914211"/>
            <a:endParaRPr lang="en-US" dirty="0">
              <a:solidFill>
                <a:srgbClr val="FFFFFF"/>
              </a:solidFill>
            </a:endParaRPr>
          </a:p>
        </p:txBody>
      </p:sp>
      <p:sp>
        <p:nvSpPr>
          <p:cNvPr id="54" name="Freeform 85"/>
          <p:cNvSpPr>
            <a:spLocks noChangeAspect="1" noEditPoints="1"/>
          </p:cNvSpPr>
          <p:nvPr/>
        </p:nvSpPr>
        <p:spPr bwMode="auto">
          <a:xfrm>
            <a:off x="1735811" y="2247372"/>
            <a:ext cx="202856" cy="365760"/>
          </a:xfrm>
          <a:custGeom>
            <a:avLst/>
            <a:gdLst/>
            <a:ahLst/>
            <a:cxnLst>
              <a:cxn ang="0">
                <a:pos x="187" y="0"/>
              </a:cxn>
              <a:cxn ang="0">
                <a:pos x="55" y="0"/>
              </a:cxn>
              <a:cxn ang="0">
                <a:pos x="0" y="31"/>
              </a:cxn>
              <a:cxn ang="0">
                <a:pos x="0" y="283"/>
              </a:cxn>
              <a:cxn ang="0">
                <a:pos x="55" y="314"/>
              </a:cxn>
              <a:cxn ang="0">
                <a:pos x="187" y="314"/>
              </a:cxn>
              <a:cxn ang="0">
                <a:pos x="242" y="283"/>
              </a:cxn>
              <a:cxn ang="0">
                <a:pos x="242" y="31"/>
              </a:cxn>
              <a:cxn ang="0">
                <a:pos x="187" y="0"/>
              </a:cxn>
              <a:cxn ang="0">
                <a:pos x="126" y="283"/>
              </a:cxn>
              <a:cxn ang="0">
                <a:pos x="97" y="254"/>
              </a:cxn>
              <a:cxn ang="0">
                <a:pos x="126" y="225"/>
              </a:cxn>
              <a:cxn ang="0">
                <a:pos x="155" y="254"/>
              </a:cxn>
              <a:cxn ang="0">
                <a:pos x="126" y="283"/>
              </a:cxn>
              <a:cxn ang="0">
                <a:pos x="221" y="161"/>
              </a:cxn>
              <a:cxn ang="0">
                <a:pos x="215" y="167"/>
              </a:cxn>
              <a:cxn ang="0">
                <a:pos x="26" y="167"/>
              </a:cxn>
              <a:cxn ang="0">
                <a:pos x="21" y="161"/>
              </a:cxn>
              <a:cxn ang="0">
                <a:pos x="21" y="31"/>
              </a:cxn>
              <a:cxn ang="0">
                <a:pos x="26" y="25"/>
              </a:cxn>
              <a:cxn ang="0">
                <a:pos x="215" y="25"/>
              </a:cxn>
              <a:cxn ang="0">
                <a:pos x="221" y="31"/>
              </a:cxn>
              <a:cxn ang="0">
                <a:pos x="221" y="161"/>
              </a:cxn>
            </a:cxnLst>
            <a:rect l="0" t="0" r="r" b="b"/>
            <a:pathLst>
              <a:path w="242" h="314">
                <a:moveTo>
                  <a:pt x="187" y="0"/>
                </a:moveTo>
                <a:cubicBezTo>
                  <a:pt x="55" y="0"/>
                  <a:pt x="55" y="0"/>
                  <a:pt x="55" y="0"/>
                </a:cubicBezTo>
                <a:cubicBezTo>
                  <a:pt x="25" y="0"/>
                  <a:pt x="0" y="1"/>
                  <a:pt x="0" y="31"/>
                </a:cubicBezTo>
                <a:cubicBezTo>
                  <a:pt x="0" y="283"/>
                  <a:pt x="0" y="283"/>
                  <a:pt x="0" y="283"/>
                </a:cubicBezTo>
                <a:cubicBezTo>
                  <a:pt x="0" y="313"/>
                  <a:pt x="25" y="314"/>
                  <a:pt x="55" y="314"/>
                </a:cubicBezTo>
                <a:cubicBezTo>
                  <a:pt x="187" y="314"/>
                  <a:pt x="187" y="314"/>
                  <a:pt x="187" y="314"/>
                </a:cubicBezTo>
                <a:cubicBezTo>
                  <a:pt x="217" y="314"/>
                  <a:pt x="242" y="313"/>
                  <a:pt x="242" y="283"/>
                </a:cubicBezTo>
                <a:cubicBezTo>
                  <a:pt x="242" y="31"/>
                  <a:pt x="242" y="31"/>
                  <a:pt x="242" y="31"/>
                </a:cubicBezTo>
                <a:cubicBezTo>
                  <a:pt x="242" y="1"/>
                  <a:pt x="217" y="0"/>
                  <a:pt x="187" y="0"/>
                </a:cubicBezTo>
                <a:close/>
                <a:moveTo>
                  <a:pt x="126" y="283"/>
                </a:moveTo>
                <a:cubicBezTo>
                  <a:pt x="110" y="283"/>
                  <a:pt x="97" y="270"/>
                  <a:pt x="97" y="254"/>
                </a:cubicBezTo>
                <a:cubicBezTo>
                  <a:pt x="97" y="238"/>
                  <a:pt x="110" y="225"/>
                  <a:pt x="126" y="225"/>
                </a:cubicBezTo>
                <a:cubicBezTo>
                  <a:pt x="142" y="225"/>
                  <a:pt x="155" y="238"/>
                  <a:pt x="155" y="254"/>
                </a:cubicBezTo>
                <a:cubicBezTo>
                  <a:pt x="155" y="270"/>
                  <a:pt x="142" y="283"/>
                  <a:pt x="126" y="283"/>
                </a:cubicBezTo>
                <a:close/>
                <a:moveTo>
                  <a:pt x="221" y="161"/>
                </a:moveTo>
                <a:cubicBezTo>
                  <a:pt x="221" y="165"/>
                  <a:pt x="218" y="167"/>
                  <a:pt x="215" y="167"/>
                </a:cubicBezTo>
                <a:cubicBezTo>
                  <a:pt x="26" y="167"/>
                  <a:pt x="26" y="167"/>
                  <a:pt x="26" y="167"/>
                </a:cubicBezTo>
                <a:cubicBezTo>
                  <a:pt x="23" y="167"/>
                  <a:pt x="21" y="165"/>
                  <a:pt x="21" y="161"/>
                </a:cubicBezTo>
                <a:cubicBezTo>
                  <a:pt x="21" y="31"/>
                  <a:pt x="21" y="31"/>
                  <a:pt x="21" y="31"/>
                </a:cubicBezTo>
                <a:cubicBezTo>
                  <a:pt x="21" y="28"/>
                  <a:pt x="23" y="25"/>
                  <a:pt x="26" y="25"/>
                </a:cubicBezTo>
                <a:cubicBezTo>
                  <a:pt x="215" y="25"/>
                  <a:pt x="215" y="25"/>
                  <a:pt x="215" y="25"/>
                </a:cubicBezTo>
                <a:cubicBezTo>
                  <a:pt x="218" y="25"/>
                  <a:pt x="221" y="28"/>
                  <a:pt x="221" y="31"/>
                </a:cubicBezTo>
                <a:lnTo>
                  <a:pt x="221" y="161"/>
                </a:lnTo>
                <a:close/>
              </a:path>
            </a:pathLst>
          </a:custGeom>
          <a:solidFill>
            <a:srgbClr val="FFFEFA"/>
          </a:solidFill>
          <a:extLst/>
        </p:spPr>
        <p:txBody>
          <a:bodyPr vert="horz" wrap="square" lIns="121883" tIns="60941" rIns="121883" bIns="60941" numCol="1" anchor="t" anchorCtr="0" compatLnSpc="1">
            <a:prstTxWarp prst="textNoShape">
              <a:avLst/>
            </a:prstTxWarp>
          </a:bodyPr>
          <a:lstStyle/>
          <a:p>
            <a:pPr defTabSz="914211"/>
            <a:endParaRPr lang="en-US" dirty="0">
              <a:solidFill>
                <a:srgbClr val="FFFFFF"/>
              </a:solidFill>
            </a:endParaRPr>
          </a:p>
        </p:txBody>
      </p:sp>
      <p:sp>
        <p:nvSpPr>
          <p:cNvPr id="4" name="Title 3"/>
          <p:cNvSpPr>
            <a:spLocks noGrp="1"/>
          </p:cNvSpPr>
          <p:nvPr>
            <p:ph type="title"/>
          </p:nvPr>
        </p:nvSpPr>
        <p:spPr bwMode="black"/>
        <p:txBody>
          <a:bodyPr/>
          <a:lstStyle/>
          <a:p>
            <a:r>
              <a:rPr lang="en-US" dirty="0" smtClean="0"/>
              <a:t>COMPUTING AND SOCIETAL TRENDS</a:t>
            </a:r>
            <a:endParaRPr lang="en-US" dirty="0"/>
          </a:p>
        </p:txBody>
      </p:sp>
      <p:sp>
        <p:nvSpPr>
          <p:cNvPr id="31" name="AutoShape 7"/>
          <p:cNvSpPr>
            <a:spLocks noChangeAspect="1" noChangeArrowheads="1" noTextEdit="1"/>
          </p:cNvSpPr>
          <p:nvPr/>
        </p:nvSpPr>
        <p:spPr bwMode="auto">
          <a:xfrm>
            <a:off x="2119632" y="2858052"/>
            <a:ext cx="787400"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9" rIns="91416" bIns="45709" numCol="1" anchor="t" anchorCtr="0" compatLnSpc="1">
            <a:prstTxWarp prst="textNoShape">
              <a:avLst/>
            </a:prstTxWarp>
          </a:bodyPr>
          <a:lstStyle/>
          <a:p>
            <a:pPr defTabSz="914211"/>
            <a:endParaRPr lang="en-US">
              <a:solidFill>
                <a:srgbClr val="FFFFFF"/>
              </a:solidFill>
            </a:endParaRPr>
          </a:p>
        </p:txBody>
      </p:sp>
      <p:pic>
        <p:nvPicPr>
          <p:cNvPr id="108" name="World"/>
          <p:cNvPicPr>
            <a:picLocks noChangeAspect="1"/>
          </p:cNvPicPr>
          <p:nvPr/>
        </p:nvPicPr>
        <p:blipFill rotWithShape="1">
          <a:blip r:embed="rId3" cstate="screen">
            <a:alphaModFix amt="33000"/>
            <a:extLst>
              <a:ext uri="{BEBA8EAE-BF5A-486C-A8C5-ECC9F3942E4B}">
                <a14:imgProps xmlns:a14="http://schemas.microsoft.com/office/drawing/2010/main">
                  <a14:imgLayer r:embed="rId4">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248408" y="1821591"/>
            <a:ext cx="4930792" cy="5182399"/>
          </a:xfrm>
          <a:prstGeom prst="rect">
            <a:avLst/>
          </a:prstGeom>
        </p:spPr>
      </p:pic>
      <p:pic>
        <p:nvPicPr>
          <p:cNvPr id="109" name="compute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731890" y="4515444"/>
            <a:ext cx="533485" cy="465473"/>
          </a:xfrm>
          <a:prstGeom prst="rect">
            <a:avLst/>
          </a:prstGeom>
          <a:effectLst/>
        </p:spPr>
      </p:pic>
      <p:pic>
        <p:nvPicPr>
          <p:cNvPr id="110" name="compute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917914" y="6019808"/>
            <a:ext cx="533485" cy="465473"/>
          </a:xfrm>
          <a:prstGeom prst="rect">
            <a:avLst/>
          </a:prstGeom>
          <a:effectLst/>
        </p:spPr>
      </p:pic>
      <p:pic>
        <p:nvPicPr>
          <p:cNvPr id="111" name="compute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8397362" y="2500794"/>
            <a:ext cx="533485" cy="465473"/>
          </a:xfrm>
          <a:prstGeom prst="rect">
            <a:avLst/>
          </a:prstGeom>
          <a:effectLst/>
        </p:spPr>
      </p:pic>
      <p:pic>
        <p:nvPicPr>
          <p:cNvPr id="112" name="compute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813977" y="1988300"/>
            <a:ext cx="533485" cy="465473"/>
          </a:xfrm>
          <a:prstGeom prst="rect">
            <a:avLst/>
          </a:prstGeom>
          <a:effectLst/>
        </p:spPr>
      </p:pic>
      <p:pic>
        <p:nvPicPr>
          <p:cNvPr id="113" name="compute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1415224" y="2767856"/>
            <a:ext cx="533485" cy="465473"/>
          </a:xfrm>
          <a:prstGeom prst="rect">
            <a:avLst/>
          </a:prstGeom>
          <a:effectLst/>
        </p:spPr>
      </p:pic>
      <p:pic>
        <p:nvPicPr>
          <p:cNvPr id="114" name="compute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751740" y="3603039"/>
            <a:ext cx="533485" cy="465473"/>
          </a:xfrm>
          <a:prstGeom prst="rect">
            <a:avLst/>
          </a:prstGeom>
          <a:effectLst/>
        </p:spPr>
      </p:pic>
      <p:sp>
        <p:nvSpPr>
          <p:cNvPr id="12" name="Arc 11"/>
          <p:cNvSpPr/>
          <p:nvPr/>
        </p:nvSpPr>
        <p:spPr>
          <a:xfrm rot="15945616">
            <a:off x="7525907" y="3191275"/>
            <a:ext cx="3337617" cy="2334468"/>
          </a:xfrm>
          <a:prstGeom prst="arc">
            <a:avLst>
              <a:gd name="adj1" fmla="val 16207703"/>
              <a:gd name="adj2" fmla="val 20161710"/>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16" tIns="45709" rIns="91416" bIns="45709" rtlCol="0" anchor="ctr"/>
          <a:lstStyle/>
          <a:p>
            <a:pPr algn="ctr" defTabSz="914211"/>
            <a:endParaRPr lang="en-US">
              <a:solidFill>
                <a:srgbClr val="FFFFFF"/>
              </a:solidFill>
            </a:endParaRPr>
          </a:p>
        </p:txBody>
      </p:sp>
      <p:sp>
        <p:nvSpPr>
          <p:cNvPr id="115" name="Arc 114"/>
          <p:cNvSpPr/>
          <p:nvPr/>
        </p:nvSpPr>
        <p:spPr>
          <a:xfrm rot="4383524" flipH="1">
            <a:off x="7147671" y="3305251"/>
            <a:ext cx="3341077" cy="2334468"/>
          </a:xfrm>
          <a:prstGeom prst="arc">
            <a:avLst>
              <a:gd name="adj1" fmla="val 17949455"/>
              <a:gd name="adj2" fmla="val 20161710"/>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16" tIns="45709" rIns="91416" bIns="45709" rtlCol="0" anchor="ctr"/>
          <a:lstStyle/>
          <a:p>
            <a:pPr algn="ctr" defTabSz="914211"/>
            <a:endParaRPr lang="en-US">
              <a:solidFill>
                <a:srgbClr val="FFFFFF"/>
              </a:solidFill>
            </a:endParaRPr>
          </a:p>
        </p:txBody>
      </p:sp>
      <p:sp>
        <p:nvSpPr>
          <p:cNvPr id="118" name="Arc 117"/>
          <p:cNvSpPr/>
          <p:nvPr/>
        </p:nvSpPr>
        <p:spPr>
          <a:xfrm rot="1266808" flipH="1">
            <a:off x="8404355" y="2696295"/>
            <a:ext cx="3872313" cy="2334468"/>
          </a:xfrm>
          <a:prstGeom prst="arc">
            <a:avLst>
              <a:gd name="adj1" fmla="val 14829323"/>
              <a:gd name="adj2" fmla="val 20394756"/>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16" tIns="45709" rIns="91416" bIns="45709" rtlCol="0" anchor="ctr"/>
          <a:lstStyle/>
          <a:p>
            <a:pPr algn="ctr" defTabSz="914211"/>
            <a:endParaRPr lang="en-US">
              <a:solidFill>
                <a:srgbClr val="FFFFFF"/>
              </a:solidFill>
            </a:endParaRPr>
          </a:p>
        </p:txBody>
      </p:sp>
      <p:sp>
        <p:nvSpPr>
          <p:cNvPr id="119" name="Arc 118"/>
          <p:cNvSpPr/>
          <p:nvPr/>
        </p:nvSpPr>
        <p:spPr>
          <a:xfrm rot="361398" flipH="1">
            <a:off x="8702806" y="2111327"/>
            <a:ext cx="3872313" cy="2334468"/>
          </a:xfrm>
          <a:prstGeom prst="arc">
            <a:avLst>
              <a:gd name="adj1" fmla="val 19040756"/>
              <a:gd name="adj2" fmla="val 20659860"/>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16" tIns="45709" rIns="91416" bIns="45709" rtlCol="0" anchor="ctr"/>
          <a:lstStyle/>
          <a:p>
            <a:pPr algn="ctr" defTabSz="914211"/>
            <a:endParaRPr lang="en-US">
              <a:solidFill>
                <a:srgbClr val="FFFFFF"/>
              </a:solidFill>
            </a:endParaRPr>
          </a:p>
        </p:txBody>
      </p:sp>
      <p:sp>
        <p:nvSpPr>
          <p:cNvPr id="121" name="Arc 120"/>
          <p:cNvSpPr/>
          <p:nvPr/>
        </p:nvSpPr>
        <p:spPr>
          <a:xfrm rot="21441019" flipH="1">
            <a:off x="7984768" y="3883755"/>
            <a:ext cx="3337617" cy="2334468"/>
          </a:xfrm>
          <a:prstGeom prst="arc">
            <a:avLst>
              <a:gd name="adj1" fmla="val 16207703"/>
              <a:gd name="adj2" fmla="val 20161710"/>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16" tIns="45709" rIns="91416" bIns="45709" rtlCol="0" anchor="ctr"/>
          <a:lstStyle/>
          <a:p>
            <a:pPr algn="ctr" defTabSz="914211"/>
            <a:endParaRPr lang="en-US">
              <a:solidFill>
                <a:srgbClr val="FFFFFF"/>
              </a:solidFill>
            </a:endParaRPr>
          </a:p>
        </p:txBody>
      </p:sp>
      <p:sp>
        <p:nvSpPr>
          <p:cNvPr id="122" name="Arc 121"/>
          <p:cNvSpPr/>
          <p:nvPr/>
        </p:nvSpPr>
        <p:spPr>
          <a:xfrm rot="905715">
            <a:off x="5632506" y="4666193"/>
            <a:ext cx="4561015" cy="3052671"/>
          </a:xfrm>
          <a:prstGeom prst="arc">
            <a:avLst>
              <a:gd name="adj1" fmla="val 16207703"/>
              <a:gd name="adj2" fmla="val 20284742"/>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16" tIns="45709" rIns="91416" bIns="45709" rtlCol="0" anchor="ctr"/>
          <a:lstStyle/>
          <a:p>
            <a:pPr algn="ctr" defTabSz="914211"/>
            <a:endParaRPr lang="en-US">
              <a:solidFill>
                <a:srgbClr val="FFFFFF"/>
              </a:solidFill>
            </a:endParaRPr>
          </a:p>
        </p:txBody>
      </p:sp>
      <p:sp>
        <p:nvSpPr>
          <p:cNvPr id="123" name="Arc 122"/>
          <p:cNvSpPr/>
          <p:nvPr/>
        </p:nvSpPr>
        <p:spPr>
          <a:xfrm rot="18512327">
            <a:off x="9892814" y="3228391"/>
            <a:ext cx="2516503" cy="2334468"/>
          </a:xfrm>
          <a:prstGeom prst="arc">
            <a:avLst>
              <a:gd name="adj1" fmla="val 16207703"/>
              <a:gd name="adj2" fmla="val 19670876"/>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16" tIns="45709" rIns="91416" bIns="45709" rtlCol="0" anchor="ctr"/>
          <a:lstStyle/>
          <a:p>
            <a:pPr algn="ctr" defTabSz="914211"/>
            <a:endParaRPr lang="en-US">
              <a:solidFill>
                <a:srgbClr val="FFFFFF"/>
              </a:solidFill>
            </a:endParaRPr>
          </a:p>
        </p:txBody>
      </p:sp>
      <p:sp>
        <p:nvSpPr>
          <p:cNvPr id="124" name="Arc 123"/>
          <p:cNvSpPr/>
          <p:nvPr/>
        </p:nvSpPr>
        <p:spPr>
          <a:xfrm rot="6432767" flipH="1">
            <a:off x="6270993" y="3846343"/>
            <a:ext cx="4945689" cy="3052671"/>
          </a:xfrm>
          <a:prstGeom prst="arc">
            <a:avLst>
              <a:gd name="adj1" fmla="val 15976499"/>
              <a:gd name="adj2" fmla="val 19507928"/>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16" tIns="45709" rIns="91416" bIns="45709" rtlCol="0" anchor="ctr"/>
          <a:lstStyle/>
          <a:p>
            <a:pPr algn="ctr" defTabSz="914211"/>
            <a:endParaRPr lang="en-US">
              <a:solidFill>
                <a:srgbClr val="FFFFFF"/>
              </a:solidFill>
            </a:endParaRPr>
          </a:p>
        </p:txBody>
      </p:sp>
      <p:sp>
        <p:nvSpPr>
          <p:cNvPr id="125" name="Arc 124"/>
          <p:cNvSpPr/>
          <p:nvPr/>
        </p:nvSpPr>
        <p:spPr>
          <a:xfrm rot="7403424" flipH="1">
            <a:off x="6776999" y="3381627"/>
            <a:ext cx="5579335" cy="3052671"/>
          </a:xfrm>
          <a:prstGeom prst="arc">
            <a:avLst>
              <a:gd name="adj1" fmla="val 15142247"/>
              <a:gd name="adj2" fmla="val 20541376"/>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16" tIns="45709" rIns="91416" bIns="45709" rtlCol="0" anchor="ctr"/>
          <a:lstStyle/>
          <a:p>
            <a:pPr algn="ctr" defTabSz="914211"/>
            <a:endParaRPr lang="en-US">
              <a:solidFill>
                <a:srgbClr val="FFFFFF"/>
              </a:solidFill>
            </a:endParaRPr>
          </a:p>
        </p:txBody>
      </p:sp>
      <p:sp>
        <p:nvSpPr>
          <p:cNvPr id="126" name="Arc 125"/>
          <p:cNvSpPr/>
          <p:nvPr/>
        </p:nvSpPr>
        <p:spPr>
          <a:xfrm rot="3941603" flipH="1">
            <a:off x="8764317" y="2822611"/>
            <a:ext cx="3872312" cy="2334468"/>
          </a:xfrm>
          <a:prstGeom prst="arc">
            <a:avLst>
              <a:gd name="adj1" fmla="val 18536885"/>
              <a:gd name="adj2" fmla="val 20579788"/>
            </a:avLst>
          </a:prstGeom>
          <a:noFill/>
          <a:ln w="1905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lIns="91416" tIns="45709" rIns="91416" bIns="45709" rtlCol="0" anchor="ctr"/>
          <a:lstStyle/>
          <a:p>
            <a:pPr algn="ctr" defTabSz="914211"/>
            <a:endParaRPr lang="en-US">
              <a:solidFill>
                <a:srgbClr val="FFFFFF"/>
              </a:solidFill>
            </a:endParaRPr>
          </a:p>
        </p:txBody>
      </p:sp>
    </p:spTree>
    <p:extLst>
      <p:ext uri="{BB962C8B-B14F-4D97-AF65-F5344CB8AC3E}">
        <p14:creationId xmlns:p14="http://schemas.microsoft.com/office/powerpoint/2010/main" val="378427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par>
                                <p:cTn id="8" presetID="10" presetClass="entr" presetSubtype="0" fill="hold"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fade">
                                      <p:cBhvr>
                                        <p:cTn id="10" dur="500"/>
                                        <p:tgtEl>
                                          <p:spTgt spid="113"/>
                                        </p:tgtEl>
                                      </p:cBhvr>
                                    </p:animEffect>
                                  </p:childTnLst>
                                </p:cTn>
                              </p:par>
                              <p:par>
                                <p:cTn id="11" presetID="10" presetClass="entr" presetSubtype="0" fill="hold" nodeType="with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fade">
                                      <p:cBhvr>
                                        <p:cTn id="13" dur="500"/>
                                        <p:tgtEl>
                                          <p:spTgt spid="112"/>
                                        </p:tgtEl>
                                      </p:cBhvr>
                                    </p:animEffect>
                                  </p:childTnLst>
                                </p:cTn>
                              </p:par>
                              <p:par>
                                <p:cTn id="14" presetID="10" presetClass="entr" presetSubtype="0" fill="hold" nodeType="with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fade">
                                      <p:cBhvr>
                                        <p:cTn id="16" dur="500"/>
                                        <p:tgtEl>
                                          <p:spTgt spid="111"/>
                                        </p:tgtEl>
                                      </p:cBhvr>
                                    </p:animEffect>
                                  </p:childTnLst>
                                </p:cTn>
                              </p:par>
                              <p:par>
                                <p:cTn id="17" presetID="10" presetClass="entr" presetSubtype="0" fill="hold" nodeType="withEffect">
                                  <p:stCondLst>
                                    <p:cond delay="0"/>
                                  </p:stCondLst>
                                  <p:childTnLst>
                                    <p:set>
                                      <p:cBhvr>
                                        <p:cTn id="18" dur="1" fill="hold">
                                          <p:stCondLst>
                                            <p:cond delay="0"/>
                                          </p:stCondLst>
                                        </p:cTn>
                                        <p:tgtEl>
                                          <p:spTgt spid="110"/>
                                        </p:tgtEl>
                                        <p:attrNameLst>
                                          <p:attrName>style.visibility</p:attrName>
                                        </p:attrNameLst>
                                      </p:cBhvr>
                                      <p:to>
                                        <p:strVal val="visible"/>
                                      </p:to>
                                    </p:set>
                                    <p:animEffect transition="in" filter="fade">
                                      <p:cBhvr>
                                        <p:cTn id="19" dur="500"/>
                                        <p:tgtEl>
                                          <p:spTgt spid="110"/>
                                        </p:tgtEl>
                                      </p:cBhvr>
                                    </p:animEffect>
                                  </p:childTnLst>
                                </p:cTn>
                              </p:par>
                              <p:par>
                                <p:cTn id="20" presetID="10" presetClass="entr" presetSubtype="0" fill="hold" nodeType="withEffect">
                                  <p:stCondLst>
                                    <p:cond delay="0"/>
                                  </p:stCondLst>
                                  <p:childTnLst>
                                    <p:set>
                                      <p:cBhvr>
                                        <p:cTn id="21" dur="1" fill="hold">
                                          <p:stCondLst>
                                            <p:cond delay="0"/>
                                          </p:stCondLst>
                                        </p:cTn>
                                        <p:tgtEl>
                                          <p:spTgt spid="109"/>
                                        </p:tgtEl>
                                        <p:attrNameLst>
                                          <p:attrName>style.visibility</p:attrName>
                                        </p:attrNameLst>
                                      </p:cBhvr>
                                      <p:to>
                                        <p:strVal val="visible"/>
                                      </p:to>
                                    </p:set>
                                    <p:animEffect transition="in" filter="fade">
                                      <p:cBhvr>
                                        <p:cTn id="22" dur="500"/>
                                        <p:tgtEl>
                                          <p:spTgt spid="109"/>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19"/>
                                        </p:tgtEl>
                                        <p:attrNameLst>
                                          <p:attrName>style.visibility</p:attrName>
                                        </p:attrNameLst>
                                      </p:cBhvr>
                                      <p:to>
                                        <p:strVal val="visible"/>
                                      </p:to>
                                    </p:set>
                                    <p:animEffect transition="in" filter="wipe(left)">
                                      <p:cBhvr>
                                        <p:cTn id="26" dur="500"/>
                                        <p:tgtEl>
                                          <p:spTgt spid="11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18"/>
                                        </p:tgtEl>
                                        <p:attrNameLst>
                                          <p:attrName>style.visibility</p:attrName>
                                        </p:attrNameLst>
                                      </p:cBhvr>
                                      <p:to>
                                        <p:strVal val="visible"/>
                                      </p:to>
                                    </p:set>
                                    <p:animEffect transition="in" filter="wipe(left)">
                                      <p:cBhvr>
                                        <p:cTn id="29" dur="500"/>
                                        <p:tgtEl>
                                          <p:spTgt spid="118"/>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15"/>
                                        </p:tgtEl>
                                        <p:attrNameLst>
                                          <p:attrName>style.visibility</p:attrName>
                                        </p:attrNameLst>
                                      </p:cBhvr>
                                      <p:to>
                                        <p:strVal val="visible"/>
                                      </p:to>
                                    </p:set>
                                    <p:animEffect transition="in" filter="wipe(up)">
                                      <p:cBhvr>
                                        <p:cTn id="32" dur="500"/>
                                        <p:tgtEl>
                                          <p:spTgt spid="115"/>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500"/>
                                        <p:tgtEl>
                                          <p:spTgt spid="1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121"/>
                                        </p:tgtEl>
                                        <p:attrNameLst>
                                          <p:attrName>style.visibility</p:attrName>
                                        </p:attrNameLst>
                                      </p:cBhvr>
                                      <p:to>
                                        <p:strVal val="visible"/>
                                      </p:to>
                                    </p:set>
                                    <p:animEffect transition="in" filter="wipe(right)">
                                      <p:cBhvr>
                                        <p:cTn id="38" dur="500"/>
                                        <p:tgtEl>
                                          <p:spTgt spid="121"/>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22"/>
                                        </p:tgtEl>
                                        <p:attrNameLst>
                                          <p:attrName>style.visibility</p:attrName>
                                        </p:attrNameLst>
                                      </p:cBhvr>
                                      <p:to>
                                        <p:strVal val="visible"/>
                                      </p:to>
                                    </p:set>
                                    <p:animEffect transition="in" filter="wipe(up)">
                                      <p:cBhvr>
                                        <p:cTn id="41" dur="500"/>
                                        <p:tgtEl>
                                          <p:spTgt spid="122"/>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23"/>
                                        </p:tgtEl>
                                        <p:attrNameLst>
                                          <p:attrName>style.visibility</p:attrName>
                                        </p:attrNameLst>
                                      </p:cBhvr>
                                      <p:to>
                                        <p:strVal val="visible"/>
                                      </p:to>
                                    </p:set>
                                    <p:animEffect transition="in" filter="wipe(left)">
                                      <p:cBhvr>
                                        <p:cTn id="44" dur="500"/>
                                        <p:tgtEl>
                                          <p:spTgt spid="123"/>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24"/>
                                        </p:tgtEl>
                                        <p:attrNameLst>
                                          <p:attrName>style.visibility</p:attrName>
                                        </p:attrNameLst>
                                      </p:cBhvr>
                                      <p:to>
                                        <p:strVal val="visible"/>
                                      </p:to>
                                    </p:set>
                                    <p:animEffect transition="in" filter="wipe(up)">
                                      <p:cBhvr>
                                        <p:cTn id="47" dur="500"/>
                                        <p:tgtEl>
                                          <p:spTgt spid="124"/>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25"/>
                                        </p:tgtEl>
                                        <p:attrNameLst>
                                          <p:attrName>style.visibility</p:attrName>
                                        </p:attrNameLst>
                                      </p:cBhvr>
                                      <p:to>
                                        <p:strVal val="visible"/>
                                      </p:to>
                                    </p:set>
                                    <p:animEffect transition="in" filter="wipe(down)">
                                      <p:cBhvr>
                                        <p:cTn id="50" dur="500"/>
                                        <p:tgtEl>
                                          <p:spTgt spid="125"/>
                                        </p:tgtEl>
                                      </p:cBhvr>
                                    </p:animEffect>
                                  </p:childTnLst>
                                </p:cTn>
                              </p:par>
                              <p:par>
                                <p:cTn id="51" presetID="22" presetClass="entr" presetSubtype="2" fill="hold" grpId="0" nodeType="withEffect">
                                  <p:stCondLst>
                                    <p:cond delay="0"/>
                                  </p:stCondLst>
                                  <p:childTnLst>
                                    <p:set>
                                      <p:cBhvr>
                                        <p:cTn id="52" dur="1" fill="hold">
                                          <p:stCondLst>
                                            <p:cond delay="0"/>
                                          </p:stCondLst>
                                        </p:cTn>
                                        <p:tgtEl>
                                          <p:spTgt spid="126"/>
                                        </p:tgtEl>
                                        <p:attrNameLst>
                                          <p:attrName>style.visibility</p:attrName>
                                        </p:attrNameLst>
                                      </p:cBhvr>
                                      <p:to>
                                        <p:strVal val="visible"/>
                                      </p:to>
                                    </p:set>
                                    <p:animEffect transition="in" filter="wipe(right)">
                                      <p:cBhvr>
                                        <p:cTn id="53"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5" grpId="0" animBg="1"/>
      <p:bldP spid="118" grpId="0" animBg="1"/>
      <p:bldP spid="119" grpId="0" animBg="1"/>
      <p:bldP spid="121" grpId="0" animBg="1"/>
      <p:bldP spid="122" grpId="0" animBg="1"/>
      <p:bldP spid="123" grpId="0" animBg="1"/>
      <p:bldP spid="124" grpId="0" animBg="1"/>
      <p:bldP spid="125" grpId="0" animBg="1"/>
      <p:bldP spid="12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curity Intelligence Report (SIR) helps customers protect organizations, software, and peopl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8127" y="685800"/>
            <a:ext cx="10321446" cy="2641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116476" y="3609485"/>
            <a:ext cx="5948401" cy="914400"/>
          </a:xfrm>
          <a:prstGeom prst="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609417" tIns="60939" rIns="121877" bIns="60939" numCol="1" spcCol="0" rtlCol="0" fromWordArt="0" anchor="ctr" anchorCtr="0" forceAA="0" compatLnSpc="1">
            <a:prstTxWarp prst="textNoShape">
              <a:avLst/>
            </a:prstTxWarp>
            <a:noAutofit/>
          </a:bodyPr>
          <a:lstStyle/>
          <a:p>
            <a:pPr defTabSz="1218433" fontAlgn="base">
              <a:lnSpc>
                <a:spcPct val="90000"/>
              </a:lnSpc>
              <a:spcBef>
                <a:spcPct val="0"/>
              </a:spcBef>
              <a:spcAft>
                <a:spcPct val="0"/>
              </a:spcAft>
            </a:pPr>
            <a:r>
              <a:rPr lang="en-US" dirty="0">
                <a:gradFill>
                  <a:gsLst>
                    <a:gs pos="0">
                      <a:srgbClr val="FFFFFF"/>
                    </a:gs>
                    <a:gs pos="100000">
                      <a:srgbClr val="FFFFFF"/>
                    </a:gs>
                  </a:gsLst>
                  <a:lin ang="5400000" scaled="0"/>
                </a:gradFill>
              </a:rPr>
              <a:t>Keep all software on</a:t>
            </a:r>
            <a:br>
              <a:rPr lang="en-US" dirty="0">
                <a:gradFill>
                  <a:gsLst>
                    <a:gs pos="0">
                      <a:srgbClr val="FFFFFF"/>
                    </a:gs>
                    <a:gs pos="100000">
                      <a:srgbClr val="FFFFFF"/>
                    </a:gs>
                  </a:gsLst>
                  <a:lin ang="5400000" scaled="0"/>
                </a:gradFill>
              </a:rPr>
            </a:br>
            <a:r>
              <a:rPr lang="en-US" dirty="0">
                <a:gradFill>
                  <a:gsLst>
                    <a:gs pos="0">
                      <a:srgbClr val="FFFFFF"/>
                    </a:gs>
                    <a:gs pos="100000">
                      <a:srgbClr val="FFFFFF"/>
                    </a:gs>
                  </a:gsLst>
                  <a:lin ang="5400000" scaled="0"/>
                </a:gradFill>
              </a:rPr>
              <a:t>your systems updated</a:t>
            </a:r>
          </a:p>
          <a:p>
            <a:pPr defTabSz="1218433" fontAlgn="base">
              <a:lnSpc>
                <a:spcPct val="90000"/>
              </a:lnSpc>
              <a:spcBef>
                <a:spcPct val="0"/>
              </a:spcBef>
              <a:spcAft>
                <a:spcPct val="0"/>
              </a:spcAft>
            </a:pPr>
            <a:r>
              <a:rPr lang="en-US" sz="2100" i="1" dirty="0">
                <a:gradFill>
                  <a:gsLst>
                    <a:gs pos="0">
                      <a:srgbClr val="FFFFFF"/>
                    </a:gs>
                    <a:gs pos="100000">
                      <a:srgbClr val="FFFFFF"/>
                    </a:gs>
                  </a:gsLst>
                  <a:lin ang="5400000" scaled="0"/>
                </a:gradFill>
              </a:rPr>
              <a:t>Third party, as well as Microsoft</a:t>
            </a:r>
          </a:p>
        </p:txBody>
      </p:sp>
      <p:sp>
        <p:nvSpPr>
          <p:cNvPr id="8" name="Rectangle 7"/>
          <p:cNvSpPr/>
          <p:nvPr/>
        </p:nvSpPr>
        <p:spPr bwMode="auto">
          <a:xfrm>
            <a:off x="116476" y="4630129"/>
            <a:ext cx="5948401" cy="808161"/>
          </a:xfrm>
          <a:prstGeom prst="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609417" tIns="60939" rIns="121877" bIns="60939" numCol="1" spcCol="0" rtlCol="0" fromWordArt="0" anchor="ctr" anchorCtr="0" forceAA="0" compatLnSpc="1">
            <a:prstTxWarp prst="textNoShape">
              <a:avLst/>
            </a:prstTxWarp>
            <a:noAutofit/>
          </a:bodyPr>
          <a:lstStyle/>
          <a:p>
            <a:pPr defTabSz="1218433" fontAlgn="base">
              <a:lnSpc>
                <a:spcPct val="90000"/>
              </a:lnSpc>
              <a:spcBef>
                <a:spcPct val="0"/>
              </a:spcBef>
              <a:spcAft>
                <a:spcPct val="0"/>
              </a:spcAft>
            </a:pPr>
            <a:r>
              <a:rPr lang="en-US" dirty="0">
                <a:gradFill>
                  <a:gsLst>
                    <a:gs pos="0">
                      <a:srgbClr val="FFFFFF"/>
                    </a:gs>
                    <a:gs pos="100000">
                      <a:srgbClr val="FFFFFF"/>
                    </a:gs>
                  </a:gsLst>
                  <a:lin ang="5400000" scaled="0"/>
                </a:gradFill>
              </a:rPr>
              <a:t>Use Microsoft Update, </a:t>
            </a:r>
            <a:br>
              <a:rPr lang="en-US" dirty="0">
                <a:gradFill>
                  <a:gsLst>
                    <a:gs pos="0">
                      <a:srgbClr val="FFFFFF"/>
                    </a:gs>
                    <a:gs pos="100000">
                      <a:srgbClr val="FFFFFF"/>
                    </a:gs>
                  </a:gsLst>
                  <a:lin ang="5400000" scaled="0"/>
                </a:gradFill>
              </a:rPr>
            </a:br>
            <a:r>
              <a:rPr lang="en-US" dirty="0">
                <a:gradFill>
                  <a:gsLst>
                    <a:gs pos="0">
                      <a:srgbClr val="FFFFFF"/>
                    </a:gs>
                    <a:gs pos="100000">
                      <a:srgbClr val="FFFFFF"/>
                    </a:gs>
                  </a:gsLst>
                  <a:lin ang="5400000" scaled="0"/>
                </a:gradFill>
              </a:rPr>
              <a:t>not Windows update</a:t>
            </a:r>
          </a:p>
          <a:p>
            <a:pPr defTabSz="1218433" fontAlgn="base">
              <a:lnSpc>
                <a:spcPct val="90000"/>
              </a:lnSpc>
              <a:spcBef>
                <a:spcPct val="0"/>
              </a:spcBef>
              <a:spcAft>
                <a:spcPct val="0"/>
              </a:spcAft>
            </a:pPr>
            <a:r>
              <a:rPr lang="en-US" sz="2100" i="1" dirty="0">
                <a:gradFill>
                  <a:gsLst>
                    <a:gs pos="0">
                      <a:srgbClr val="FFFFFF"/>
                    </a:gs>
                    <a:gs pos="100000">
                      <a:srgbClr val="FFFFFF"/>
                    </a:gs>
                  </a:gsLst>
                  <a:lin ang="5400000" scaled="0"/>
                </a:gradFill>
              </a:rPr>
              <a:t>Updates all Microsoft software</a:t>
            </a:r>
          </a:p>
        </p:txBody>
      </p:sp>
      <p:sp>
        <p:nvSpPr>
          <p:cNvPr id="9" name="Rectangle 8"/>
          <p:cNvSpPr/>
          <p:nvPr/>
        </p:nvSpPr>
        <p:spPr bwMode="auto">
          <a:xfrm>
            <a:off x="116476" y="5539890"/>
            <a:ext cx="5948401" cy="808161"/>
          </a:xfrm>
          <a:prstGeom prst="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609417" tIns="60939" rIns="121877" bIns="60939" numCol="1" spcCol="0" rtlCol="0" fromWordArt="0" anchor="ctr" anchorCtr="0" forceAA="0" compatLnSpc="1">
            <a:prstTxWarp prst="textNoShape">
              <a:avLst/>
            </a:prstTxWarp>
            <a:noAutofit/>
          </a:bodyPr>
          <a:lstStyle/>
          <a:p>
            <a:pPr defTabSz="1218433" fontAlgn="base">
              <a:lnSpc>
                <a:spcPct val="90000"/>
              </a:lnSpc>
              <a:spcBef>
                <a:spcPct val="0"/>
              </a:spcBef>
              <a:spcAft>
                <a:spcPct val="0"/>
              </a:spcAft>
            </a:pPr>
            <a:r>
              <a:rPr lang="en-US" dirty="0">
                <a:gradFill>
                  <a:gsLst>
                    <a:gs pos="0">
                      <a:srgbClr val="FFFFFF"/>
                    </a:gs>
                    <a:gs pos="100000">
                      <a:srgbClr val="FFFFFF"/>
                    </a:gs>
                  </a:gsLst>
                  <a:lin ang="5400000" scaled="0"/>
                </a:gradFill>
              </a:rPr>
              <a:t>Run anti-virus software</a:t>
            </a:r>
            <a:br>
              <a:rPr lang="en-US" dirty="0">
                <a:gradFill>
                  <a:gsLst>
                    <a:gs pos="0">
                      <a:srgbClr val="FFFFFF"/>
                    </a:gs>
                    <a:gs pos="100000">
                      <a:srgbClr val="FFFFFF"/>
                    </a:gs>
                  </a:gsLst>
                  <a:lin ang="5400000" scaled="0"/>
                </a:gradFill>
              </a:rPr>
            </a:br>
            <a:r>
              <a:rPr lang="en-US" dirty="0">
                <a:gradFill>
                  <a:gsLst>
                    <a:gs pos="0">
                      <a:srgbClr val="FFFFFF"/>
                    </a:gs>
                    <a:gs pos="100000">
                      <a:srgbClr val="FFFFFF"/>
                    </a:gs>
                  </a:gsLst>
                  <a:lin ang="5400000" scaled="0"/>
                </a:gradFill>
              </a:rPr>
              <a:t>from a trusted vendor</a:t>
            </a:r>
          </a:p>
          <a:p>
            <a:pPr defTabSz="1218433" fontAlgn="base">
              <a:lnSpc>
                <a:spcPct val="90000"/>
              </a:lnSpc>
              <a:spcBef>
                <a:spcPct val="0"/>
              </a:spcBef>
              <a:spcAft>
                <a:spcPct val="0"/>
              </a:spcAft>
            </a:pPr>
            <a:r>
              <a:rPr lang="en-US" sz="2100" i="1" dirty="0">
                <a:gradFill>
                  <a:gsLst>
                    <a:gs pos="0">
                      <a:srgbClr val="FFFFFF"/>
                    </a:gs>
                    <a:gs pos="100000">
                      <a:srgbClr val="FFFFFF"/>
                    </a:gs>
                  </a:gsLst>
                  <a:lin ang="5400000" scaled="0"/>
                </a:gradFill>
              </a:rPr>
              <a:t>Keep it updated</a:t>
            </a:r>
          </a:p>
        </p:txBody>
      </p:sp>
      <p:sp>
        <p:nvSpPr>
          <p:cNvPr id="10" name="Rectangle 9"/>
          <p:cNvSpPr/>
          <p:nvPr/>
        </p:nvSpPr>
        <p:spPr bwMode="auto">
          <a:xfrm>
            <a:off x="6138855" y="3609485"/>
            <a:ext cx="5948401" cy="632315"/>
          </a:xfrm>
          <a:prstGeom prst="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609417" tIns="60939" rIns="121877" bIns="60939" numCol="1" spcCol="0" rtlCol="0" fromWordArt="0" anchor="ctr" anchorCtr="0" forceAA="0" compatLnSpc="1">
            <a:prstTxWarp prst="textNoShape">
              <a:avLst/>
            </a:prstTxWarp>
            <a:noAutofit/>
          </a:bodyPr>
          <a:lstStyle/>
          <a:p>
            <a:pPr defTabSz="1218433" fontAlgn="base">
              <a:lnSpc>
                <a:spcPct val="90000"/>
              </a:lnSpc>
              <a:spcBef>
                <a:spcPct val="0"/>
              </a:spcBef>
              <a:spcAft>
                <a:spcPct val="0"/>
              </a:spcAft>
            </a:pPr>
            <a:r>
              <a:rPr lang="en-US" dirty="0">
                <a:gradFill>
                  <a:gsLst>
                    <a:gs pos="0">
                      <a:srgbClr val="FFFFFF"/>
                    </a:gs>
                    <a:gs pos="100000">
                      <a:srgbClr val="FFFFFF"/>
                    </a:gs>
                  </a:gsLst>
                  <a:lin ang="5400000" scaled="0"/>
                </a:gradFill>
              </a:rPr>
              <a:t>Use caution when clicking</a:t>
            </a:r>
            <a:br>
              <a:rPr lang="en-US" dirty="0">
                <a:gradFill>
                  <a:gsLst>
                    <a:gs pos="0">
                      <a:srgbClr val="FFFFFF"/>
                    </a:gs>
                    <a:gs pos="100000">
                      <a:srgbClr val="FFFFFF"/>
                    </a:gs>
                  </a:gsLst>
                  <a:lin ang="5400000" scaled="0"/>
                </a:gradFill>
              </a:rPr>
            </a:br>
            <a:r>
              <a:rPr lang="en-US" dirty="0">
                <a:gradFill>
                  <a:gsLst>
                    <a:gs pos="0">
                      <a:srgbClr val="FFFFFF"/>
                    </a:gs>
                    <a:gs pos="100000">
                      <a:srgbClr val="FFFFFF"/>
                    </a:gs>
                  </a:gsLst>
                  <a:lin ang="5400000" scaled="0"/>
                </a:gradFill>
              </a:rPr>
              <a:t>on links to Web pages</a:t>
            </a:r>
          </a:p>
        </p:txBody>
      </p:sp>
      <p:sp>
        <p:nvSpPr>
          <p:cNvPr id="11" name="Rectangle 10"/>
          <p:cNvSpPr/>
          <p:nvPr/>
        </p:nvSpPr>
        <p:spPr bwMode="auto">
          <a:xfrm>
            <a:off x="6138855" y="4320685"/>
            <a:ext cx="5948401" cy="632315"/>
          </a:xfrm>
          <a:prstGeom prst="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609417" tIns="60939" rIns="121877" bIns="60939" numCol="1" spcCol="0" rtlCol="0" fromWordArt="0" anchor="ctr" anchorCtr="0" forceAA="0" compatLnSpc="1">
            <a:prstTxWarp prst="textNoShape">
              <a:avLst/>
            </a:prstTxWarp>
            <a:noAutofit/>
          </a:bodyPr>
          <a:lstStyle/>
          <a:p>
            <a:pPr defTabSz="1218433" fontAlgn="base">
              <a:lnSpc>
                <a:spcPct val="90000"/>
              </a:lnSpc>
              <a:spcBef>
                <a:spcPct val="0"/>
              </a:spcBef>
              <a:spcAft>
                <a:spcPct val="0"/>
              </a:spcAft>
            </a:pPr>
            <a:r>
              <a:rPr lang="en-US" dirty="0">
                <a:gradFill>
                  <a:gsLst>
                    <a:gs pos="0">
                      <a:srgbClr val="FFFFFF"/>
                    </a:gs>
                    <a:gs pos="100000">
                      <a:srgbClr val="FFFFFF"/>
                    </a:gs>
                  </a:gsLst>
                  <a:lin ang="5400000" scaled="0"/>
                </a:gradFill>
              </a:rPr>
              <a:t>Use caution with attachments</a:t>
            </a:r>
            <a:br>
              <a:rPr lang="en-US" dirty="0">
                <a:gradFill>
                  <a:gsLst>
                    <a:gs pos="0">
                      <a:srgbClr val="FFFFFF"/>
                    </a:gs>
                    <a:gs pos="100000">
                      <a:srgbClr val="FFFFFF"/>
                    </a:gs>
                  </a:gsLst>
                  <a:lin ang="5400000" scaled="0"/>
                </a:gradFill>
              </a:rPr>
            </a:br>
            <a:r>
              <a:rPr lang="en-US" dirty="0">
                <a:gradFill>
                  <a:gsLst>
                    <a:gs pos="0">
                      <a:srgbClr val="FFFFFF"/>
                    </a:gs>
                    <a:gs pos="100000">
                      <a:srgbClr val="FFFFFF"/>
                    </a:gs>
                  </a:gsLst>
                  <a:lin ang="5400000" scaled="0"/>
                </a:gradFill>
              </a:rPr>
              <a:t>and file transfers</a:t>
            </a:r>
          </a:p>
        </p:txBody>
      </p:sp>
      <p:sp>
        <p:nvSpPr>
          <p:cNvPr id="12" name="Rectangle 11"/>
          <p:cNvSpPr/>
          <p:nvPr/>
        </p:nvSpPr>
        <p:spPr bwMode="auto">
          <a:xfrm>
            <a:off x="6138855" y="5031885"/>
            <a:ext cx="5948401" cy="632315"/>
          </a:xfrm>
          <a:prstGeom prst="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609417" tIns="60939" rIns="121877" bIns="60939" numCol="1" spcCol="0" rtlCol="0" fromWordArt="0" anchor="ctr" anchorCtr="0" forceAA="0" compatLnSpc="1">
            <a:prstTxWarp prst="textNoShape">
              <a:avLst/>
            </a:prstTxWarp>
            <a:noAutofit/>
          </a:bodyPr>
          <a:lstStyle/>
          <a:p>
            <a:pPr defTabSz="1218433" fontAlgn="base">
              <a:lnSpc>
                <a:spcPct val="90000"/>
              </a:lnSpc>
              <a:spcBef>
                <a:spcPct val="0"/>
              </a:spcBef>
              <a:spcAft>
                <a:spcPct val="0"/>
              </a:spcAft>
            </a:pPr>
            <a:r>
              <a:rPr lang="en-US" dirty="0">
                <a:gradFill>
                  <a:gsLst>
                    <a:gs pos="0">
                      <a:srgbClr val="FFFFFF"/>
                    </a:gs>
                    <a:gs pos="100000">
                      <a:srgbClr val="FFFFFF"/>
                    </a:gs>
                  </a:gsLst>
                  <a:lin ang="5400000" scaled="0"/>
                </a:gradFill>
              </a:rPr>
              <a:t>Avoid downloading</a:t>
            </a:r>
            <a:br>
              <a:rPr lang="en-US" dirty="0">
                <a:gradFill>
                  <a:gsLst>
                    <a:gs pos="0">
                      <a:srgbClr val="FFFFFF"/>
                    </a:gs>
                    <a:gs pos="100000">
                      <a:srgbClr val="FFFFFF"/>
                    </a:gs>
                  </a:gsLst>
                  <a:lin ang="5400000" scaled="0"/>
                </a:gradFill>
              </a:rPr>
            </a:br>
            <a:r>
              <a:rPr lang="en-US" dirty="0">
                <a:gradFill>
                  <a:gsLst>
                    <a:gs pos="0">
                      <a:srgbClr val="FFFFFF"/>
                    </a:gs>
                    <a:gs pos="100000">
                      <a:srgbClr val="FFFFFF"/>
                    </a:gs>
                  </a:gsLst>
                  <a:lin ang="5400000" scaled="0"/>
                </a:gradFill>
              </a:rPr>
              <a:t>pirated software</a:t>
            </a:r>
          </a:p>
        </p:txBody>
      </p:sp>
      <p:sp>
        <p:nvSpPr>
          <p:cNvPr id="13" name="Rectangle 12"/>
          <p:cNvSpPr/>
          <p:nvPr/>
        </p:nvSpPr>
        <p:spPr bwMode="auto">
          <a:xfrm>
            <a:off x="6138855" y="5743085"/>
            <a:ext cx="5948401" cy="632315"/>
          </a:xfrm>
          <a:prstGeom prst="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609417" tIns="60939" rIns="121877" bIns="60939" numCol="1" spcCol="0" rtlCol="0" fromWordArt="0" anchor="ctr" anchorCtr="0" forceAA="0" compatLnSpc="1">
            <a:prstTxWarp prst="textNoShape">
              <a:avLst/>
            </a:prstTxWarp>
            <a:noAutofit/>
          </a:bodyPr>
          <a:lstStyle/>
          <a:p>
            <a:pPr defTabSz="1218433" fontAlgn="base">
              <a:lnSpc>
                <a:spcPct val="90000"/>
              </a:lnSpc>
              <a:spcBef>
                <a:spcPct val="0"/>
              </a:spcBef>
              <a:spcAft>
                <a:spcPct val="0"/>
              </a:spcAft>
            </a:pPr>
            <a:r>
              <a:rPr lang="en-US" dirty="0">
                <a:gradFill>
                  <a:gsLst>
                    <a:gs pos="0">
                      <a:srgbClr val="FFFFFF"/>
                    </a:gs>
                    <a:gs pos="100000">
                      <a:srgbClr val="FFFFFF"/>
                    </a:gs>
                  </a:gsLst>
                  <a:lin ang="5400000" scaled="0"/>
                </a:gradFill>
              </a:rPr>
              <a:t>Protect yourself from</a:t>
            </a:r>
            <a:br>
              <a:rPr lang="en-US" dirty="0">
                <a:gradFill>
                  <a:gsLst>
                    <a:gs pos="0">
                      <a:srgbClr val="FFFFFF"/>
                    </a:gs>
                    <a:gs pos="100000">
                      <a:srgbClr val="FFFFFF"/>
                    </a:gs>
                  </a:gsLst>
                  <a:lin ang="5400000" scaled="0"/>
                </a:gradFill>
              </a:rPr>
            </a:br>
            <a:r>
              <a:rPr lang="en-US" dirty="0">
                <a:gradFill>
                  <a:gsLst>
                    <a:gs pos="0">
                      <a:srgbClr val="FFFFFF"/>
                    </a:gs>
                    <a:gs pos="100000">
                      <a:srgbClr val="FFFFFF"/>
                    </a:gs>
                  </a:gsLst>
                  <a:lin ang="5400000" scaled="0"/>
                </a:gradFill>
              </a:rPr>
              <a:t>social engineering attacks</a:t>
            </a:r>
          </a:p>
        </p:txBody>
      </p:sp>
    </p:spTree>
    <p:extLst>
      <p:ext uri="{BB962C8B-B14F-4D97-AF65-F5344CB8AC3E}">
        <p14:creationId xmlns:p14="http://schemas.microsoft.com/office/powerpoint/2010/main" val="2643005479"/>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PROTECTING APPLICATIONS</a:t>
            </a:r>
            <a:endParaRPr lang="en-US"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991720067"/>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1-Training Text"/>
          <p:cNvSpPr/>
          <p:nvPr/>
        </p:nvSpPr>
        <p:spPr>
          <a:xfrm>
            <a:off x="342822" y="3751341"/>
            <a:ext cx="1737359" cy="419733"/>
          </a:xfrm>
          <a:prstGeom prst="chevron">
            <a:avLst/>
          </a:prstGeom>
          <a:solidFill>
            <a:srgbClr val="0071BC"/>
          </a:solid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0" tIns="45707" rIns="0" bIns="45707" anchor="ctr"/>
          <a:lstStyle/>
          <a:p>
            <a:pPr algn="ctr" defTabSz="913871">
              <a:lnSpc>
                <a:spcPct val="90000"/>
              </a:lnSpc>
            </a:pPr>
            <a:r>
              <a:rPr lang="en-US" sz="1500" dirty="0">
                <a:gradFill>
                  <a:gsLst>
                    <a:gs pos="0">
                      <a:srgbClr val="FFFFFF"/>
                    </a:gs>
                    <a:gs pos="86000">
                      <a:srgbClr val="FFFFFF"/>
                    </a:gs>
                  </a:gsLst>
                  <a:lin ang="5400000" scaled="0"/>
                </a:gradFill>
              </a:rPr>
              <a:t>Training</a:t>
            </a:r>
          </a:p>
        </p:txBody>
      </p:sp>
      <p:sp>
        <p:nvSpPr>
          <p:cNvPr id="78" name="7-Response Sub Text"/>
          <p:cNvSpPr/>
          <p:nvPr/>
        </p:nvSpPr>
        <p:spPr>
          <a:xfrm>
            <a:off x="10140506" y="4648200"/>
            <a:ext cx="1737359" cy="1371600"/>
          </a:xfrm>
          <a:prstGeom prst="chevron">
            <a:avLst>
              <a:gd name="adj" fmla="val 15083"/>
            </a:avLst>
          </a:prstGeom>
          <a:solidFill>
            <a:srgbClr val="FFBE00"/>
          </a:solid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45709" tIns="45707" rIns="45709" bIns="45707" anchor="ctr"/>
          <a:lstStyle/>
          <a:p>
            <a:pPr defTabSz="913871">
              <a:lnSpc>
                <a:spcPct val="90000"/>
              </a:lnSpc>
            </a:pPr>
            <a:r>
              <a:rPr lang="en-US" sz="1200" dirty="0">
                <a:gradFill>
                  <a:gsLst>
                    <a:gs pos="0">
                      <a:srgbClr val="FFFFFF"/>
                    </a:gs>
                    <a:gs pos="86000">
                      <a:srgbClr val="FFFFFF"/>
                    </a:gs>
                  </a:gsLst>
                  <a:lin ang="5400000" scaled="0"/>
                </a:gradFill>
                <a:latin typeface="Segoe Semibold" pitchFamily="34" charset="0"/>
              </a:rPr>
              <a:t>Execute Incident</a:t>
            </a:r>
            <a:br>
              <a:rPr lang="en-US" sz="1200" dirty="0">
                <a:gradFill>
                  <a:gsLst>
                    <a:gs pos="0">
                      <a:srgbClr val="FFFFFF"/>
                    </a:gs>
                    <a:gs pos="86000">
                      <a:srgbClr val="FFFFFF"/>
                    </a:gs>
                  </a:gsLst>
                  <a:lin ang="5400000" scaled="0"/>
                </a:gradFill>
                <a:latin typeface="Segoe Semibold" pitchFamily="34" charset="0"/>
              </a:rPr>
            </a:br>
            <a:r>
              <a:rPr lang="en-US" sz="1200" dirty="0">
                <a:gradFill>
                  <a:gsLst>
                    <a:gs pos="0">
                      <a:srgbClr val="FFFFFF"/>
                    </a:gs>
                    <a:gs pos="86000">
                      <a:srgbClr val="FFFFFF"/>
                    </a:gs>
                  </a:gsLst>
                  <a:lin ang="5400000" scaled="0"/>
                </a:gradFill>
                <a:latin typeface="Segoe Semibold" pitchFamily="34" charset="0"/>
              </a:rPr>
              <a:t>Response Plan</a:t>
            </a:r>
          </a:p>
        </p:txBody>
      </p:sp>
      <p:sp>
        <p:nvSpPr>
          <p:cNvPr id="83" name="7-Response Text"/>
          <p:cNvSpPr/>
          <p:nvPr/>
        </p:nvSpPr>
        <p:spPr>
          <a:xfrm>
            <a:off x="10140506" y="3751341"/>
            <a:ext cx="1737359" cy="419733"/>
          </a:xfrm>
          <a:prstGeom prst="chevron">
            <a:avLst/>
          </a:prstGeom>
          <a:solidFill>
            <a:srgbClr val="FFBE00"/>
          </a:solid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0" tIns="45707" rIns="0" bIns="45707" anchor="ctr"/>
          <a:lstStyle/>
          <a:p>
            <a:pPr algn="ctr" defTabSz="913871">
              <a:lnSpc>
                <a:spcPct val="90000"/>
              </a:lnSpc>
            </a:pPr>
            <a:r>
              <a:rPr lang="en-US" sz="1500" dirty="0">
                <a:gradFill>
                  <a:gsLst>
                    <a:gs pos="0">
                      <a:srgbClr val="FFFFFF"/>
                    </a:gs>
                    <a:gs pos="86000">
                      <a:srgbClr val="FFFFFF"/>
                    </a:gs>
                  </a:gsLst>
                  <a:lin ang="5400000" scaled="0"/>
                </a:gradFill>
              </a:rPr>
              <a:t>Response</a:t>
            </a:r>
          </a:p>
        </p:txBody>
      </p:sp>
      <p:sp>
        <p:nvSpPr>
          <p:cNvPr id="85" name="6-Release Sub Text"/>
          <p:cNvSpPr/>
          <p:nvPr/>
        </p:nvSpPr>
        <p:spPr>
          <a:xfrm>
            <a:off x="8520753" y="4648200"/>
            <a:ext cx="1737359" cy="1371600"/>
          </a:xfrm>
          <a:prstGeom prst="chevron">
            <a:avLst>
              <a:gd name="adj" fmla="val 15083"/>
            </a:avLst>
          </a:prstGeom>
          <a:solidFill>
            <a:srgbClr val="FFBE00"/>
          </a:solid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45709" tIns="45707" rIns="45709" bIns="45707" anchor="ctr"/>
          <a:lstStyle/>
          <a:p>
            <a:pPr defTabSz="913871">
              <a:lnSpc>
                <a:spcPct val="90000"/>
              </a:lnSpc>
            </a:pPr>
            <a:r>
              <a:rPr lang="en-US" sz="1200" dirty="0">
                <a:gradFill>
                  <a:gsLst>
                    <a:gs pos="0">
                      <a:srgbClr val="FFFFFF"/>
                    </a:gs>
                    <a:gs pos="86000">
                      <a:srgbClr val="FFFFFF"/>
                    </a:gs>
                  </a:gsLst>
                  <a:lin ang="5400000" scaled="0"/>
                </a:gradFill>
                <a:latin typeface="Segoe Semibold" pitchFamily="34" charset="0"/>
              </a:rPr>
              <a:t>Incident </a:t>
            </a:r>
            <a:br>
              <a:rPr lang="en-US" sz="1200" dirty="0">
                <a:gradFill>
                  <a:gsLst>
                    <a:gs pos="0">
                      <a:srgbClr val="FFFFFF"/>
                    </a:gs>
                    <a:gs pos="86000">
                      <a:srgbClr val="FFFFFF"/>
                    </a:gs>
                  </a:gsLst>
                  <a:lin ang="5400000" scaled="0"/>
                </a:gradFill>
                <a:latin typeface="Segoe Semibold" pitchFamily="34" charset="0"/>
              </a:rPr>
            </a:br>
            <a:r>
              <a:rPr lang="en-US" sz="1200" dirty="0">
                <a:gradFill>
                  <a:gsLst>
                    <a:gs pos="0">
                      <a:srgbClr val="FFFFFF"/>
                    </a:gs>
                    <a:gs pos="86000">
                      <a:srgbClr val="FFFFFF"/>
                    </a:gs>
                  </a:gsLst>
                  <a:lin ang="5400000" scaled="0"/>
                </a:gradFill>
                <a:latin typeface="Segoe Semibold" pitchFamily="34" charset="0"/>
              </a:rPr>
              <a:t>Response Plan</a:t>
            </a:r>
          </a:p>
          <a:p>
            <a:pPr defTabSz="913871">
              <a:lnSpc>
                <a:spcPct val="90000"/>
              </a:lnSpc>
            </a:pPr>
            <a:endParaRPr lang="en-US" sz="900" dirty="0">
              <a:gradFill>
                <a:gsLst>
                  <a:gs pos="0">
                    <a:srgbClr val="FFFFFF"/>
                  </a:gs>
                  <a:gs pos="86000">
                    <a:srgbClr val="FFFFFF"/>
                  </a:gs>
                </a:gsLst>
                <a:lin ang="5400000" scaled="0"/>
              </a:gradFill>
              <a:latin typeface="Segoe Semibold" pitchFamily="34" charset="0"/>
            </a:endParaRPr>
          </a:p>
          <a:p>
            <a:pPr defTabSz="913871">
              <a:lnSpc>
                <a:spcPct val="90000"/>
              </a:lnSpc>
            </a:pPr>
            <a:r>
              <a:rPr lang="en-US" sz="1200" dirty="0">
                <a:gradFill>
                  <a:gsLst>
                    <a:gs pos="0">
                      <a:srgbClr val="FFFFFF"/>
                    </a:gs>
                    <a:gs pos="86000">
                      <a:srgbClr val="FFFFFF"/>
                    </a:gs>
                  </a:gsLst>
                  <a:lin ang="5400000" scaled="0"/>
                </a:gradFill>
                <a:latin typeface="Segoe Semibold" pitchFamily="34" charset="0"/>
              </a:rPr>
              <a:t>Final Security Review</a:t>
            </a:r>
            <a:br>
              <a:rPr lang="en-US" sz="1200" dirty="0">
                <a:gradFill>
                  <a:gsLst>
                    <a:gs pos="0">
                      <a:srgbClr val="FFFFFF"/>
                    </a:gs>
                    <a:gs pos="86000">
                      <a:srgbClr val="FFFFFF"/>
                    </a:gs>
                  </a:gsLst>
                  <a:lin ang="5400000" scaled="0"/>
                </a:gradFill>
                <a:latin typeface="Segoe Semibold" pitchFamily="34" charset="0"/>
              </a:rPr>
            </a:br>
            <a:endParaRPr lang="en-US" sz="900" dirty="0">
              <a:gradFill>
                <a:gsLst>
                  <a:gs pos="0">
                    <a:srgbClr val="FFFFFF"/>
                  </a:gs>
                  <a:gs pos="86000">
                    <a:srgbClr val="FFFFFF"/>
                  </a:gs>
                </a:gsLst>
                <a:lin ang="5400000" scaled="0"/>
              </a:gradFill>
              <a:latin typeface="Segoe Semibold" pitchFamily="34" charset="0"/>
            </a:endParaRPr>
          </a:p>
          <a:p>
            <a:pPr defTabSz="913871">
              <a:lnSpc>
                <a:spcPct val="90000"/>
              </a:lnSpc>
            </a:pPr>
            <a:r>
              <a:rPr lang="en-US" sz="1200" dirty="0">
                <a:gradFill>
                  <a:gsLst>
                    <a:gs pos="0">
                      <a:srgbClr val="FFFFFF"/>
                    </a:gs>
                    <a:gs pos="86000">
                      <a:srgbClr val="FFFFFF"/>
                    </a:gs>
                  </a:gsLst>
                  <a:lin ang="5400000" scaled="0"/>
                </a:gradFill>
                <a:latin typeface="Segoe Semibold" pitchFamily="34" charset="0"/>
              </a:rPr>
              <a:t>Release Archive</a:t>
            </a:r>
          </a:p>
        </p:txBody>
      </p:sp>
      <p:sp>
        <p:nvSpPr>
          <p:cNvPr id="87" name="6-Release Text"/>
          <p:cNvSpPr/>
          <p:nvPr/>
        </p:nvSpPr>
        <p:spPr>
          <a:xfrm>
            <a:off x="8507561" y="3751341"/>
            <a:ext cx="1737359" cy="419733"/>
          </a:xfrm>
          <a:prstGeom prst="chevron">
            <a:avLst/>
          </a:prstGeom>
          <a:solidFill>
            <a:srgbClr val="FFBE00"/>
          </a:solid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0" tIns="45707" rIns="0" bIns="45707" anchor="ctr"/>
          <a:lstStyle/>
          <a:p>
            <a:pPr algn="ctr" defTabSz="913871">
              <a:lnSpc>
                <a:spcPct val="90000"/>
              </a:lnSpc>
            </a:pPr>
            <a:r>
              <a:rPr lang="en-US" sz="1500" dirty="0">
                <a:gradFill>
                  <a:gsLst>
                    <a:gs pos="0">
                      <a:srgbClr val="FFFFFF"/>
                    </a:gs>
                    <a:gs pos="86000">
                      <a:srgbClr val="FFFFFF"/>
                    </a:gs>
                  </a:gsLst>
                  <a:lin ang="5400000" scaled="0"/>
                </a:gradFill>
              </a:rPr>
              <a:t>Release</a:t>
            </a:r>
          </a:p>
        </p:txBody>
      </p:sp>
      <p:sp>
        <p:nvSpPr>
          <p:cNvPr id="89" name="5-Verification Sub Text"/>
          <p:cNvSpPr/>
          <p:nvPr/>
        </p:nvSpPr>
        <p:spPr>
          <a:xfrm>
            <a:off x="6901002" y="4648200"/>
            <a:ext cx="1737359" cy="1371600"/>
          </a:xfrm>
          <a:prstGeom prst="chevron">
            <a:avLst>
              <a:gd name="adj" fmla="val 15083"/>
            </a:avLst>
          </a:prstGeom>
          <a:solidFill>
            <a:srgbClr val="FF8A00"/>
          </a:solid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45709" tIns="45707" rIns="45709" bIns="45707" anchor="ctr"/>
          <a:lstStyle/>
          <a:p>
            <a:pPr defTabSz="913871">
              <a:lnSpc>
                <a:spcPct val="90000"/>
              </a:lnSpc>
            </a:pPr>
            <a:r>
              <a:rPr lang="en-US" sz="1200" dirty="0">
                <a:gradFill>
                  <a:gsLst>
                    <a:gs pos="0">
                      <a:srgbClr val="FFFFFF"/>
                    </a:gs>
                    <a:gs pos="86000">
                      <a:srgbClr val="FFFFFF"/>
                    </a:gs>
                  </a:gsLst>
                  <a:lin ang="5400000" scaled="0"/>
                </a:gradFill>
                <a:latin typeface="Segoe Semibold" pitchFamily="34" charset="0"/>
              </a:rPr>
              <a:t>Dynamic Analysis</a:t>
            </a:r>
          </a:p>
          <a:p>
            <a:pPr defTabSz="913871">
              <a:lnSpc>
                <a:spcPct val="90000"/>
              </a:lnSpc>
            </a:pPr>
            <a:endParaRPr lang="en-US" sz="900" dirty="0">
              <a:gradFill>
                <a:gsLst>
                  <a:gs pos="0">
                    <a:srgbClr val="FFFFFF"/>
                  </a:gs>
                  <a:gs pos="86000">
                    <a:srgbClr val="FFFFFF"/>
                  </a:gs>
                </a:gsLst>
                <a:lin ang="5400000" scaled="0"/>
              </a:gradFill>
              <a:latin typeface="Segoe Semibold" pitchFamily="34" charset="0"/>
            </a:endParaRPr>
          </a:p>
          <a:p>
            <a:pPr defTabSz="913871">
              <a:lnSpc>
                <a:spcPct val="90000"/>
              </a:lnSpc>
            </a:pPr>
            <a:r>
              <a:rPr lang="en-US" sz="1200" dirty="0">
                <a:gradFill>
                  <a:gsLst>
                    <a:gs pos="0">
                      <a:srgbClr val="FFFFFF"/>
                    </a:gs>
                    <a:gs pos="86000">
                      <a:srgbClr val="FFFFFF"/>
                    </a:gs>
                  </a:gsLst>
                  <a:lin ang="5400000" scaled="0"/>
                </a:gradFill>
                <a:latin typeface="Segoe Semibold" pitchFamily="34" charset="0"/>
              </a:rPr>
              <a:t>Fuzz Testing</a:t>
            </a:r>
          </a:p>
          <a:p>
            <a:pPr defTabSz="913871">
              <a:lnSpc>
                <a:spcPct val="90000"/>
              </a:lnSpc>
            </a:pPr>
            <a:endParaRPr lang="en-US" sz="900" dirty="0">
              <a:gradFill>
                <a:gsLst>
                  <a:gs pos="0">
                    <a:srgbClr val="FFFFFF"/>
                  </a:gs>
                  <a:gs pos="86000">
                    <a:srgbClr val="FFFFFF"/>
                  </a:gs>
                </a:gsLst>
                <a:lin ang="5400000" scaled="0"/>
              </a:gradFill>
              <a:latin typeface="Segoe Semibold" pitchFamily="34" charset="0"/>
            </a:endParaRPr>
          </a:p>
          <a:p>
            <a:pPr defTabSz="913871">
              <a:lnSpc>
                <a:spcPct val="90000"/>
              </a:lnSpc>
            </a:pPr>
            <a:r>
              <a:rPr lang="en-US" sz="1200" dirty="0">
                <a:gradFill>
                  <a:gsLst>
                    <a:gs pos="0">
                      <a:srgbClr val="FFFFFF"/>
                    </a:gs>
                    <a:gs pos="86000">
                      <a:srgbClr val="FFFFFF"/>
                    </a:gs>
                  </a:gsLst>
                  <a:lin ang="5400000" scaled="0"/>
                </a:gradFill>
                <a:latin typeface="Segoe Semibold" pitchFamily="34" charset="0"/>
              </a:rPr>
              <a:t>Attack Surface Review</a:t>
            </a:r>
          </a:p>
        </p:txBody>
      </p:sp>
      <p:sp>
        <p:nvSpPr>
          <p:cNvPr id="91" name="5-Verification Text"/>
          <p:cNvSpPr/>
          <p:nvPr/>
        </p:nvSpPr>
        <p:spPr>
          <a:xfrm>
            <a:off x="6874613" y="3751341"/>
            <a:ext cx="1737359" cy="419733"/>
          </a:xfrm>
          <a:prstGeom prst="chevron">
            <a:avLst/>
          </a:prstGeom>
          <a:solidFill>
            <a:srgbClr val="FF8A00"/>
          </a:solid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0" tIns="45707" rIns="0" bIns="45707" anchor="ctr"/>
          <a:lstStyle/>
          <a:p>
            <a:pPr algn="ctr" defTabSz="913871">
              <a:lnSpc>
                <a:spcPct val="90000"/>
              </a:lnSpc>
            </a:pPr>
            <a:r>
              <a:rPr lang="en-US" sz="1500" dirty="0">
                <a:gradFill>
                  <a:gsLst>
                    <a:gs pos="0">
                      <a:srgbClr val="FFFFFF"/>
                    </a:gs>
                    <a:gs pos="86000">
                      <a:srgbClr val="FFFFFF"/>
                    </a:gs>
                  </a:gsLst>
                  <a:lin ang="5400000" scaled="0"/>
                </a:gradFill>
              </a:rPr>
              <a:t>Verification</a:t>
            </a:r>
          </a:p>
        </p:txBody>
      </p:sp>
      <p:sp>
        <p:nvSpPr>
          <p:cNvPr id="93" name="4-Implementation Sub Text"/>
          <p:cNvSpPr/>
          <p:nvPr/>
        </p:nvSpPr>
        <p:spPr>
          <a:xfrm>
            <a:off x="5281251" y="4648200"/>
            <a:ext cx="1737359" cy="1371600"/>
          </a:xfrm>
          <a:prstGeom prst="chevron">
            <a:avLst>
              <a:gd name="adj" fmla="val 15083"/>
            </a:avLst>
          </a:prstGeom>
          <a:solidFill>
            <a:srgbClr val="FF8A00"/>
          </a:solid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45709" tIns="45707" rIns="45709" bIns="45707" anchor="ctr"/>
          <a:lstStyle/>
          <a:p>
            <a:pPr defTabSz="913871">
              <a:lnSpc>
                <a:spcPct val="90000"/>
              </a:lnSpc>
            </a:pPr>
            <a:r>
              <a:rPr lang="en-US" sz="1200" dirty="0">
                <a:gradFill>
                  <a:gsLst>
                    <a:gs pos="0">
                      <a:srgbClr val="FFFFFF"/>
                    </a:gs>
                    <a:gs pos="86000">
                      <a:srgbClr val="FFFFFF"/>
                    </a:gs>
                  </a:gsLst>
                  <a:lin ang="5400000" scaled="0"/>
                </a:gradFill>
                <a:latin typeface="Segoe Semibold" pitchFamily="34" charset="0"/>
              </a:rPr>
              <a:t>Use Approved Tools</a:t>
            </a:r>
            <a:br>
              <a:rPr lang="en-US" sz="1200" dirty="0">
                <a:gradFill>
                  <a:gsLst>
                    <a:gs pos="0">
                      <a:srgbClr val="FFFFFF"/>
                    </a:gs>
                    <a:gs pos="86000">
                      <a:srgbClr val="FFFFFF"/>
                    </a:gs>
                  </a:gsLst>
                  <a:lin ang="5400000" scaled="0"/>
                </a:gradFill>
                <a:latin typeface="Segoe Semibold" pitchFamily="34" charset="0"/>
              </a:rPr>
            </a:br>
            <a:endParaRPr lang="en-US" sz="900" dirty="0">
              <a:gradFill>
                <a:gsLst>
                  <a:gs pos="0">
                    <a:srgbClr val="FFFFFF"/>
                  </a:gs>
                  <a:gs pos="86000">
                    <a:srgbClr val="FFFFFF"/>
                  </a:gs>
                </a:gsLst>
                <a:lin ang="5400000" scaled="0"/>
              </a:gradFill>
              <a:latin typeface="Segoe Semibold" pitchFamily="34" charset="0"/>
            </a:endParaRPr>
          </a:p>
          <a:p>
            <a:pPr defTabSz="913871">
              <a:lnSpc>
                <a:spcPct val="90000"/>
              </a:lnSpc>
            </a:pPr>
            <a:r>
              <a:rPr lang="en-US" sz="1200" dirty="0">
                <a:gradFill>
                  <a:gsLst>
                    <a:gs pos="0">
                      <a:srgbClr val="FFFFFF"/>
                    </a:gs>
                    <a:gs pos="86000">
                      <a:srgbClr val="FFFFFF"/>
                    </a:gs>
                  </a:gsLst>
                  <a:lin ang="5400000" scaled="0"/>
                </a:gradFill>
                <a:latin typeface="Segoe Semibold" pitchFamily="34" charset="0"/>
              </a:rPr>
              <a:t>Deprecate Unsafe</a:t>
            </a:r>
            <a:br>
              <a:rPr lang="en-US" sz="1200" dirty="0">
                <a:gradFill>
                  <a:gsLst>
                    <a:gs pos="0">
                      <a:srgbClr val="FFFFFF"/>
                    </a:gs>
                    <a:gs pos="86000">
                      <a:srgbClr val="FFFFFF"/>
                    </a:gs>
                  </a:gsLst>
                  <a:lin ang="5400000" scaled="0"/>
                </a:gradFill>
                <a:latin typeface="Segoe Semibold" pitchFamily="34" charset="0"/>
              </a:rPr>
            </a:br>
            <a:r>
              <a:rPr lang="en-US" sz="1200" dirty="0">
                <a:gradFill>
                  <a:gsLst>
                    <a:gs pos="0">
                      <a:srgbClr val="FFFFFF"/>
                    </a:gs>
                    <a:gs pos="86000">
                      <a:srgbClr val="FFFFFF"/>
                    </a:gs>
                  </a:gsLst>
                  <a:lin ang="5400000" scaled="0"/>
                </a:gradFill>
                <a:latin typeface="Segoe Semibold" pitchFamily="34" charset="0"/>
              </a:rPr>
              <a:t>Functions</a:t>
            </a:r>
            <a:br>
              <a:rPr lang="en-US" sz="1200" dirty="0">
                <a:gradFill>
                  <a:gsLst>
                    <a:gs pos="0">
                      <a:srgbClr val="FFFFFF"/>
                    </a:gs>
                    <a:gs pos="86000">
                      <a:srgbClr val="FFFFFF"/>
                    </a:gs>
                  </a:gsLst>
                  <a:lin ang="5400000" scaled="0"/>
                </a:gradFill>
                <a:latin typeface="Segoe Semibold" pitchFamily="34" charset="0"/>
              </a:rPr>
            </a:br>
            <a:endParaRPr lang="en-US" sz="900" dirty="0">
              <a:gradFill>
                <a:gsLst>
                  <a:gs pos="0">
                    <a:srgbClr val="FFFFFF"/>
                  </a:gs>
                  <a:gs pos="86000">
                    <a:srgbClr val="FFFFFF"/>
                  </a:gs>
                </a:gsLst>
                <a:lin ang="5400000" scaled="0"/>
              </a:gradFill>
              <a:latin typeface="Segoe Semibold" pitchFamily="34" charset="0"/>
            </a:endParaRPr>
          </a:p>
          <a:p>
            <a:pPr defTabSz="913871">
              <a:lnSpc>
                <a:spcPct val="90000"/>
              </a:lnSpc>
            </a:pPr>
            <a:r>
              <a:rPr lang="en-US" sz="1200" dirty="0">
                <a:gradFill>
                  <a:gsLst>
                    <a:gs pos="0">
                      <a:srgbClr val="FFFFFF"/>
                    </a:gs>
                    <a:gs pos="86000">
                      <a:srgbClr val="FFFFFF"/>
                    </a:gs>
                  </a:gsLst>
                  <a:lin ang="5400000" scaled="0"/>
                </a:gradFill>
                <a:latin typeface="Segoe Semibold" pitchFamily="34" charset="0"/>
              </a:rPr>
              <a:t>Static Analysis</a:t>
            </a:r>
          </a:p>
        </p:txBody>
      </p:sp>
      <p:sp>
        <p:nvSpPr>
          <p:cNvPr id="95" name="4-Implementation Text"/>
          <p:cNvSpPr/>
          <p:nvPr/>
        </p:nvSpPr>
        <p:spPr>
          <a:xfrm>
            <a:off x="5241665" y="3751341"/>
            <a:ext cx="1737359" cy="419733"/>
          </a:xfrm>
          <a:prstGeom prst="chevron">
            <a:avLst/>
          </a:prstGeom>
          <a:solidFill>
            <a:srgbClr val="FF8A00"/>
          </a:solid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wrap="none" lIns="60941" tIns="45707" rIns="0" bIns="45707" anchor="ctr"/>
          <a:lstStyle/>
          <a:p>
            <a:pPr algn="ctr" defTabSz="913871">
              <a:lnSpc>
                <a:spcPct val="90000"/>
              </a:lnSpc>
            </a:pPr>
            <a:r>
              <a:rPr lang="en-US" sz="1500" dirty="0">
                <a:gradFill>
                  <a:gsLst>
                    <a:gs pos="0">
                      <a:srgbClr val="FFFFFF"/>
                    </a:gs>
                    <a:gs pos="86000">
                      <a:srgbClr val="FFFFFF"/>
                    </a:gs>
                  </a:gsLst>
                  <a:lin ang="5400000" scaled="0"/>
                </a:gradFill>
              </a:rPr>
              <a:t>Implementation</a:t>
            </a:r>
          </a:p>
        </p:txBody>
      </p:sp>
      <p:sp>
        <p:nvSpPr>
          <p:cNvPr id="97" name="3-Design Sub Text"/>
          <p:cNvSpPr/>
          <p:nvPr/>
        </p:nvSpPr>
        <p:spPr>
          <a:xfrm>
            <a:off x="3661499" y="4648200"/>
            <a:ext cx="1737359" cy="1371600"/>
          </a:xfrm>
          <a:prstGeom prst="chevron">
            <a:avLst>
              <a:gd name="adj" fmla="val 15083"/>
            </a:avLst>
          </a:prstGeom>
          <a:solidFill>
            <a:srgbClr val="FF8A00"/>
          </a:solid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45709" tIns="45707" rIns="45709" bIns="45707" anchor="ctr"/>
          <a:lstStyle/>
          <a:p>
            <a:pPr defTabSz="913871">
              <a:lnSpc>
                <a:spcPct val="90000"/>
              </a:lnSpc>
            </a:pPr>
            <a:r>
              <a:rPr lang="en-US" sz="1200" dirty="0">
                <a:gradFill>
                  <a:gsLst>
                    <a:gs pos="0">
                      <a:srgbClr val="FFFFFF"/>
                    </a:gs>
                    <a:gs pos="86000">
                      <a:srgbClr val="FFFFFF"/>
                    </a:gs>
                  </a:gsLst>
                  <a:lin ang="5400000" scaled="0"/>
                </a:gradFill>
                <a:latin typeface="Segoe Semibold" pitchFamily="34" charset="0"/>
              </a:rPr>
              <a:t>Establish Design</a:t>
            </a:r>
            <a:br>
              <a:rPr lang="en-US" sz="1200" dirty="0">
                <a:gradFill>
                  <a:gsLst>
                    <a:gs pos="0">
                      <a:srgbClr val="FFFFFF"/>
                    </a:gs>
                    <a:gs pos="86000">
                      <a:srgbClr val="FFFFFF"/>
                    </a:gs>
                  </a:gsLst>
                  <a:lin ang="5400000" scaled="0"/>
                </a:gradFill>
                <a:latin typeface="Segoe Semibold" pitchFamily="34" charset="0"/>
              </a:rPr>
            </a:br>
            <a:r>
              <a:rPr lang="en-US" sz="1200" dirty="0">
                <a:gradFill>
                  <a:gsLst>
                    <a:gs pos="0">
                      <a:srgbClr val="FFFFFF"/>
                    </a:gs>
                    <a:gs pos="86000">
                      <a:srgbClr val="FFFFFF"/>
                    </a:gs>
                  </a:gsLst>
                  <a:lin ang="5400000" scaled="0"/>
                </a:gradFill>
                <a:latin typeface="Segoe Semibold" pitchFamily="34" charset="0"/>
              </a:rPr>
              <a:t>Requirements</a:t>
            </a:r>
            <a:br>
              <a:rPr lang="en-US" sz="1200" dirty="0">
                <a:gradFill>
                  <a:gsLst>
                    <a:gs pos="0">
                      <a:srgbClr val="FFFFFF"/>
                    </a:gs>
                    <a:gs pos="86000">
                      <a:srgbClr val="FFFFFF"/>
                    </a:gs>
                  </a:gsLst>
                  <a:lin ang="5400000" scaled="0"/>
                </a:gradFill>
                <a:latin typeface="Segoe Semibold" pitchFamily="34" charset="0"/>
              </a:rPr>
            </a:br>
            <a:endParaRPr lang="en-US" sz="900" dirty="0">
              <a:gradFill>
                <a:gsLst>
                  <a:gs pos="0">
                    <a:srgbClr val="FFFFFF"/>
                  </a:gs>
                  <a:gs pos="86000">
                    <a:srgbClr val="FFFFFF"/>
                  </a:gs>
                </a:gsLst>
                <a:lin ang="5400000" scaled="0"/>
              </a:gradFill>
              <a:latin typeface="Segoe Semibold" pitchFamily="34" charset="0"/>
            </a:endParaRPr>
          </a:p>
          <a:p>
            <a:pPr defTabSz="913871">
              <a:lnSpc>
                <a:spcPct val="90000"/>
              </a:lnSpc>
            </a:pPr>
            <a:r>
              <a:rPr lang="en-US" sz="1200" dirty="0">
                <a:gradFill>
                  <a:gsLst>
                    <a:gs pos="0">
                      <a:srgbClr val="FFFFFF"/>
                    </a:gs>
                    <a:gs pos="86000">
                      <a:srgbClr val="FFFFFF"/>
                    </a:gs>
                  </a:gsLst>
                  <a:lin ang="5400000" scaled="0"/>
                </a:gradFill>
                <a:latin typeface="Segoe Semibold" pitchFamily="34" charset="0"/>
              </a:rPr>
              <a:t>Analyze Attack</a:t>
            </a:r>
            <a:br>
              <a:rPr lang="en-US" sz="1200" dirty="0">
                <a:gradFill>
                  <a:gsLst>
                    <a:gs pos="0">
                      <a:srgbClr val="FFFFFF"/>
                    </a:gs>
                    <a:gs pos="86000">
                      <a:srgbClr val="FFFFFF"/>
                    </a:gs>
                  </a:gsLst>
                  <a:lin ang="5400000" scaled="0"/>
                </a:gradFill>
                <a:latin typeface="Segoe Semibold" pitchFamily="34" charset="0"/>
              </a:rPr>
            </a:br>
            <a:r>
              <a:rPr lang="en-US" sz="1200" dirty="0">
                <a:gradFill>
                  <a:gsLst>
                    <a:gs pos="0">
                      <a:srgbClr val="FFFFFF"/>
                    </a:gs>
                    <a:gs pos="86000">
                      <a:srgbClr val="FFFFFF"/>
                    </a:gs>
                  </a:gsLst>
                  <a:lin ang="5400000" scaled="0"/>
                </a:gradFill>
                <a:latin typeface="Segoe Semibold" pitchFamily="34" charset="0"/>
              </a:rPr>
              <a:t>Surface</a:t>
            </a:r>
            <a:br>
              <a:rPr lang="en-US" sz="1200" dirty="0">
                <a:gradFill>
                  <a:gsLst>
                    <a:gs pos="0">
                      <a:srgbClr val="FFFFFF"/>
                    </a:gs>
                    <a:gs pos="86000">
                      <a:srgbClr val="FFFFFF"/>
                    </a:gs>
                  </a:gsLst>
                  <a:lin ang="5400000" scaled="0"/>
                </a:gradFill>
                <a:latin typeface="Segoe Semibold" pitchFamily="34" charset="0"/>
              </a:rPr>
            </a:br>
            <a:endParaRPr lang="en-US" sz="900" dirty="0">
              <a:gradFill>
                <a:gsLst>
                  <a:gs pos="0">
                    <a:srgbClr val="FFFFFF"/>
                  </a:gs>
                  <a:gs pos="86000">
                    <a:srgbClr val="FFFFFF"/>
                  </a:gs>
                </a:gsLst>
                <a:lin ang="5400000" scaled="0"/>
              </a:gradFill>
              <a:latin typeface="Segoe Semibold" pitchFamily="34" charset="0"/>
            </a:endParaRPr>
          </a:p>
          <a:p>
            <a:pPr defTabSz="913871">
              <a:lnSpc>
                <a:spcPct val="90000"/>
              </a:lnSpc>
            </a:pPr>
            <a:r>
              <a:rPr lang="en-US" sz="1200" dirty="0">
                <a:gradFill>
                  <a:gsLst>
                    <a:gs pos="0">
                      <a:srgbClr val="FFFFFF"/>
                    </a:gs>
                    <a:gs pos="86000">
                      <a:srgbClr val="FFFFFF"/>
                    </a:gs>
                  </a:gsLst>
                  <a:lin ang="5400000" scaled="0"/>
                </a:gradFill>
                <a:latin typeface="Segoe Semibold" pitchFamily="34" charset="0"/>
              </a:rPr>
              <a:t>Threat</a:t>
            </a:r>
            <a:br>
              <a:rPr lang="en-US" sz="1200" dirty="0">
                <a:gradFill>
                  <a:gsLst>
                    <a:gs pos="0">
                      <a:srgbClr val="FFFFFF"/>
                    </a:gs>
                    <a:gs pos="86000">
                      <a:srgbClr val="FFFFFF"/>
                    </a:gs>
                  </a:gsLst>
                  <a:lin ang="5400000" scaled="0"/>
                </a:gradFill>
                <a:latin typeface="Segoe Semibold" pitchFamily="34" charset="0"/>
              </a:rPr>
            </a:br>
            <a:r>
              <a:rPr lang="en-US" sz="1200" dirty="0">
                <a:gradFill>
                  <a:gsLst>
                    <a:gs pos="0">
                      <a:srgbClr val="FFFFFF"/>
                    </a:gs>
                    <a:gs pos="86000">
                      <a:srgbClr val="FFFFFF"/>
                    </a:gs>
                  </a:gsLst>
                  <a:lin ang="5400000" scaled="0"/>
                </a:gradFill>
                <a:latin typeface="Segoe Semibold" pitchFamily="34" charset="0"/>
              </a:rPr>
              <a:t>Modeling</a:t>
            </a:r>
          </a:p>
        </p:txBody>
      </p:sp>
      <p:sp>
        <p:nvSpPr>
          <p:cNvPr id="99" name="3-Design Text"/>
          <p:cNvSpPr/>
          <p:nvPr/>
        </p:nvSpPr>
        <p:spPr>
          <a:xfrm>
            <a:off x="3608717" y="3751341"/>
            <a:ext cx="1737359" cy="419733"/>
          </a:xfrm>
          <a:prstGeom prst="chevron">
            <a:avLst/>
          </a:prstGeom>
          <a:solidFill>
            <a:srgbClr val="FF8A00"/>
          </a:solid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0" tIns="45707" rIns="0" bIns="45707" anchor="ctr"/>
          <a:lstStyle/>
          <a:p>
            <a:pPr algn="ctr" defTabSz="913871">
              <a:lnSpc>
                <a:spcPct val="90000"/>
              </a:lnSpc>
            </a:pPr>
            <a:r>
              <a:rPr lang="en-US" sz="1500" dirty="0">
                <a:gradFill>
                  <a:gsLst>
                    <a:gs pos="0">
                      <a:srgbClr val="FFFFFF"/>
                    </a:gs>
                    <a:gs pos="86000">
                      <a:srgbClr val="FFFFFF"/>
                    </a:gs>
                  </a:gsLst>
                  <a:lin ang="5400000" scaled="0"/>
                </a:gradFill>
              </a:rPr>
              <a:t>Design</a:t>
            </a:r>
          </a:p>
        </p:txBody>
      </p:sp>
      <p:sp>
        <p:nvSpPr>
          <p:cNvPr id="101" name="2-Requirements Sub Text"/>
          <p:cNvSpPr/>
          <p:nvPr/>
        </p:nvSpPr>
        <p:spPr>
          <a:xfrm>
            <a:off x="1962574" y="4648200"/>
            <a:ext cx="1816533" cy="1371600"/>
          </a:xfrm>
          <a:prstGeom prst="chevron">
            <a:avLst>
              <a:gd name="adj" fmla="val 15083"/>
            </a:avLst>
          </a:prstGeom>
          <a:solidFill>
            <a:srgbClr val="0071BC"/>
          </a:solid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45709" tIns="45707" rIns="45709" bIns="45707" anchor="ctr"/>
          <a:lstStyle/>
          <a:p>
            <a:pPr defTabSz="913871">
              <a:lnSpc>
                <a:spcPct val="90000"/>
              </a:lnSpc>
            </a:pPr>
            <a:r>
              <a:rPr lang="en-US" sz="1200" dirty="0">
                <a:gradFill>
                  <a:gsLst>
                    <a:gs pos="0">
                      <a:srgbClr val="FFFFFF"/>
                    </a:gs>
                    <a:gs pos="86000">
                      <a:srgbClr val="FFFFFF"/>
                    </a:gs>
                  </a:gsLst>
                  <a:lin ang="5400000" scaled="0"/>
                </a:gradFill>
                <a:latin typeface="Segoe Semibold" pitchFamily="34" charset="0"/>
              </a:rPr>
              <a:t>Establish Security</a:t>
            </a:r>
            <a:br>
              <a:rPr lang="en-US" sz="1200" dirty="0">
                <a:gradFill>
                  <a:gsLst>
                    <a:gs pos="0">
                      <a:srgbClr val="FFFFFF"/>
                    </a:gs>
                    <a:gs pos="86000">
                      <a:srgbClr val="FFFFFF"/>
                    </a:gs>
                  </a:gsLst>
                  <a:lin ang="5400000" scaled="0"/>
                </a:gradFill>
                <a:latin typeface="Segoe Semibold" pitchFamily="34" charset="0"/>
              </a:rPr>
            </a:br>
            <a:r>
              <a:rPr lang="en-US" sz="1200" dirty="0">
                <a:gradFill>
                  <a:gsLst>
                    <a:gs pos="0">
                      <a:srgbClr val="FFFFFF"/>
                    </a:gs>
                    <a:gs pos="86000">
                      <a:srgbClr val="FFFFFF"/>
                    </a:gs>
                  </a:gsLst>
                  <a:lin ang="5400000" scaled="0"/>
                </a:gradFill>
                <a:latin typeface="Segoe Semibold" pitchFamily="34" charset="0"/>
              </a:rPr>
              <a:t>Requirements</a:t>
            </a:r>
          </a:p>
          <a:p>
            <a:pPr defTabSz="913871">
              <a:lnSpc>
                <a:spcPct val="90000"/>
              </a:lnSpc>
            </a:pPr>
            <a:endParaRPr lang="en-US" sz="900" dirty="0">
              <a:gradFill>
                <a:gsLst>
                  <a:gs pos="0">
                    <a:srgbClr val="FFFFFF"/>
                  </a:gs>
                  <a:gs pos="86000">
                    <a:srgbClr val="FFFFFF"/>
                  </a:gs>
                </a:gsLst>
                <a:lin ang="5400000" scaled="0"/>
              </a:gradFill>
              <a:latin typeface="Segoe Semibold" pitchFamily="34" charset="0"/>
            </a:endParaRPr>
          </a:p>
          <a:p>
            <a:pPr defTabSz="913871">
              <a:lnSpc>
                <a:spcPct val="90000"/>
              </a:lnSpc>
            </a:pPr>
            <a:r>
              <a:rPr lang="en-US" sz="1200" dirty="0">
                <a:gradFill>
                  <a:gsLst>
                    <a:gs pos="0">
                      <a:srgbClr val="FFFFFF"/>
                    </a:gs>
                    <a:gs pos="86000">
                      <a:srgbClr val="FFFFFF"/>
                    </a:gs>
                  </a:gsLst>
                  <a:lin ang="5400000" scaled="0"/>
                </a:gradFill>
                <a:latin typeface="Segoe Semibold" pitchFamily="34" charset="0"/>
              </a:rPr>
              <a:t>Create Quality </a:t>
            </a:r>
            <a:br>
              <a:rPr lang="en-US" sz="1200" dirty="0">
                <a:gradFill>
                  <a:gsLst>
                    <a:gs pos="0">
                      <a:srgbClr val="FFFFFF"/>
                    </a:gs>
                    <a:gs pos="86000">
                      <a:srgbClr val="FFFFFF"/>
                    </a:gs>
                  </a:gsLst>
                  <a:lin ang="5400000" scaled="0"/>
                </a:gradFill>
                <a:latin typeface="Segoe Semibold" pitchFamily="34" charset="0"/>
              </a:rPr>
            </a:br>
            <a:r>
              <a:rPr lang="en-US" sz="1200" dirty="0">
                <a:gradFill>
                  <a:gsLst>
                    <a:gs pos="0">
                      <a:srgbClr val="FFFFFF"/>
                    </a:gs>
                    <a:gs pos="86000">
                      <a:srgbClr val="FFFFFF"/>
                    </a:gs>
                  </a:gsLst>
                  <a:lin ang="5400000" scaled="0"/>
                </a:gradFill>
                <a:latin typeface="Segoe Semibold" pitchFamily="34" charset="0"/>
              </a:rPr>
              <a:t>Gates/Bug Bars</a:t>
            </a:r>
          </a:p>
          <a:p>
            <a:pPr defTabSz="913871">
              <a:lnSpc>
                <a:spcPct val="90000"/>
              </a:lnSpc>
            </a:pPr>
            <a:endParaRPr lang="en-US" sz="900" dirty="0">
              <a:gradFill>
                <a:gsLst>
                  <a:gs pos="0">
                    <a:srgbClr val="FFFFFF"/>
                  </a:gs>
                  <a:gs pos="86000">
                    <a:srgbClr val="FFFFFF"/>
                  </a:gs>
                </a:gsLst>
                <a:lin ang="5400000" scaled="0"/>
              </a:gradFill>
              <a:latin typeface="Segoe Semibold" pitchFamily="34" charset="0"/>
            </a:endParaRPr>
          </a:p>
          <a:p>
            <a:pPr defTabSz="913871">
              <a:lnSpc>
                <a:spcPct val="90000"/>
              </a:lnSpc>
            </a:pPr>
            <a:r>
              <a:rPr lang="en-US" sz="1200" dirty="0">
                <a:gradFill>
                  <a:gsLst>
                    <a:gs pos="0">
                      <a:srgbClr val="FFFFFF"/>
                    </a:gs>
                    <a:gs pos="86000">
                      <a:srgbClr val="FFFFFF"/>
                    </a:gs>
                  </a:gsLst>
                  <a:lin ang="5400000" scaled="0"/>
                </a:gradFill>
                <a:latin typeface="Segoe Semibold" pitchFamily="34" charset="0"/>
              </a:rPr>
              <a:t>Security &amp; Privacy </a:t>
            </a:r>
            <a:br>
              <a:rPr lang="en-US" sz="1200" dirty="0">
                <a:gradFill>
                  <a:gsLst>
                    <a:gs pos="0">
                      <a:srgbClr val="FFFFFF"/>
                    </a:gs>
                    <a:gs pos="86000">
                      <a:srgbClr val="FFFFFF"/>
                    </a:gs>
                  </a:gsLst>
                  <a:lin ang="5400000" scaled="0"/>
                </a:gradFill>
                <a:latin typeface="Segoe Semibold" pitchFamily="34" charset="0"/>
              </a:rPr>
            </a:br>
            <a:r>
              <a:rPr lang="en-US" sz="1200" dirty="0">
                <a:gradFill>
                  <a:gsLst>
                    <a:gs pos="0">
                      <a:srgbClr val="FFFFFF"/>
                    </a:gs>
                    <a:gs pos="86000">
                      <a:srgbClr val="FFFFFF"/>
                    </a:gs>
                  </a:gsLst>
                  <a:lin ang="5400000" scaled="0"/>
                </a:gradFill>
                <a:latin typeface="Segoe Semibold" pitchFamily="34" charset="0"/>
              </a:rPr>
              <a:t>Risk Assessment</a:t>
            </a:r>
          </a:p>
        </p:txBody>
      </p:sp>
      <p:sp>
        <p:nvSpPr>
          <p:cNvPr id="103" name="2-Requirements Text"/>
          <p:cNvSpPr/>
          <p:nvPr/>
        </p:nvSpPr>
        <p:spPr>
          <a:xfrm>
            <a:off x="1975770" y="3751341"/>
            <a:ext cx="1737359" cy="419733"/>
          </a:xfrm>
          <a:prstGeom prst="chevron">
            <a:avLst/>
          </a:prstGeom>
          <a:solidFill>
            <a:srgbClr val="0071BC"/>
          </a:solid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0" tIns="45707" rIns="0" bIns="45707" anchor="ctr"/>
          <a:lstStyle/>
          <a:p>
            <a:pPr algn="ctr" defTabSz="913871">
              <a:lnSpc>
                <a:spcPct val="90000"/>
              </a:lnSpc>
            </a:pPr>
            <a:r>
              <a:rPr lang="en-US" sz="1500" dirty="0">
                <a:gradFill>
                  <a:gsLst>
                    <a:gs pos="0">
                      <a:srgbClr val="FFFFFF"/>
                    </a:gs>
                    <a:gs pos="86000">
                      <a:srgbClr val="FFFFFF"/>
                    </a:gs>
                  </a:gsLst>
                  <a:lin ang="5400000" scaled="0"/>
                </a:gradFill>
              </a:rPr>
              <a:t>Requirements</a:t>
            </a:r>
          </a:p>
        </p:txBody>
      </p:sp>
      <p:sp>
        <p:nvSpPr>
          <p:cNvPr id="105" name="1-Training Sub Text"/>
          <p:cNvSpPr/>
          <p:nvPr/>
        </p:nvSpPr>
        <p:spPr>
          <a:xfrm>
            <a:off x="342822" y="4648200"/>
            <a:ext cx="1737359" cy="1371600"/>
          </a:xfrm>
          <a:prstGeom prst="chevron">
            <a:avLst>
              <a:gd name="adj" fmla="val 15083"/>
            </a:avLst>
          </a:prstGeom>
          <a:solidFill>
            <a:srgbClr val="0071BC"/>
          </a:solid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45709" tIns="45707" rIns="45709" bIns="45707" anchor="ctr"/>
          <a:lstStyle/>
          <a:p>
            <a:pPr defTabSz="913871">
              <a:lnSpc>
                <a:spcPct val="90000"/>
              </a:lnSpc>
            </a:pPr>
            <a:r>
              <a:rPr lang="en-US" sz="1200" dirty="0">
                <a:gradFill>
                  <a:gsLst>
                    <a:gs pos="0">
                      <a:srgbClr val="FFFFFF"/>
                    </a:gs>
                    <a:gs pos="86000">
                      <a:srgbClr val="FFFFFF"/>
                    </a:gs>
                  </a:gsLst>
                  <a:lin ang="5400000" scaled="0"/>
                </a:gradFill>
                <a:latin typeface="Segoe Semibold" pitchFamily="34" charset="0"/>
              </a:rPr>
              <a:t>   Core Security</a:t>
            </a:r>
            <a:br>
              <a:rPr lang="en-US" sz="1200" dirty="0">
                <a:gradFill>
                  <a:gsLst>
                    <a:gs pos="0">
                      <a:srgbClr val="FFFFFF"/>
                    </a:gs>
                    <a:gs pos="86000">
                      <a:srgbClr val="FFFFFF"/>
                    </a:gs>
                  </a:gsLst>
                  <a:lin ang="5400000" scaled="0"/>
                </a:gradFill>
                <a:latin typeface="Segoe Semibold" pitchFamily="34" charset="0"/>
              </a:rPr>
            </a:br>
            <a:r>
              <a:rPr lang="en-US" sz="1200" dirty="0">
                <a:gradFill>
                  <a:gsLst>
                    <a:gs pos="0">
                      <a:srgbClr val="FFFFFF"/>
                    </a:gs>
                    <a:gs pos="86000">
                      <a:srgbClr val="FFFFFF"/>
                    </a:gs>
                  </a:gsLst>
                  <a:lin ang="5400000" scaled="0"/>
                </a:gradFill>
                <a:latin typeface="Segoe Semibold" pitchFamily="34" charset="0"/>
              </a:rPr>
              <a:t>   Training</a:t>
            </a:r>
          </a:p>
        </p:txBody>
      </p:sp>
      <p:sp>
        <p:nvSpPr>
          <p:cNvPr id="82" name="Title 81"/>
          <p:cNvSpPr>
            <a:spLocks noGrp="1"/>
          </p:cNvSpPr>
          <p:nvPr>
            <p:ph type="title"/>
          </p:nvPr>
        </p:nvSpPr>
        <p:spPr>
          <a:xfrm>
            <a:off x="519116" y="228606"/>
            <a:ext cx="11149012" cy="564257"/>
          </a:xfrm>
        </p:spPr>
        <p:txBody>
          <a:bodyPr/>
          <a:lstStyle/>
          <a:p>
            <a:r>
              <a:rPr lang="en-US" sz="4000" dirty="0"/>
              <a:t>MICROSOFT SECURITY DEVELOPMENT LIFECYCLE</a:t>
            </a:r>
          </a:p>
        </p:txBody>
      </p:sp>
      <p:sp>
        <p:nvSpPr>
          <p:cNvPr id="28" name="Title 1"/>
          <p:cNvSpPr txBox="1">
            <a:spLocks/>
          </p:cNvSpPr>
          <p:nvPr/>
        </p:nvSpPr>
        <p:spPr bwMode="white">
          <a:xfrm>
            <a:off x="530224" y="787403"/>
            <a:ext cx="11173090" cy="875116"/>
          </a:xfrm>
          <a:prstGeom prst="rect">
            <a:avLst/>
          </a:prstGeom>
        </p:spPr>
        <p:txBody>
          <a:bodyPr vert="horz" wrap="square" lIns="0" tIns="91416" rIns="0" bIns="0" rtlCol="0" anchor="t">
            <a:spAutoFit/>
          </a:bodyPr>
          <a:lstStyle>
            <a:lvl1pPr algn="l" defTabSz="914363" rtl="0" eaLnBrk="1" latinLnBrk="0" hangingPunct="1">
              <a:lnSpc>
                <a:spcPct val="90000"/>
              </a:lnSpc>
              <a:spcBef>
                <a:spcPct val="0"/>
              </a:spcBef>
              <a:buNone/>
              <a:defRPr lang="en-US" sz="4400" b="0" kern="1200" cap="none" spc="0" baseline="0">
                <a:ln w="3175">
                  <a:noFill/>
                </a:ln>
                <a:gradFill flip="none" rotWithShape="1">
                  <a:gsLst>
                    <a:gs pos="417">
                      <a:srgbClr val="FFFFFF"/>
                    </a:gs>
                    <a:gs pos="100000">
                      <a:srgbClr val="FFFFFF"/>
                    </a:gs>
                  </a:gsLst>
                  <a:lin ang="5400000" scaled="0"/>
                  <a:tileRect/>
                </a:gradFill>
                <a:effectLst/>
                <a:latin typeface="+mj-lt"/>
                <a:ea typeface="+mn-ea"/>
                <a:cs typeface="Arial" charset="0"/>
              </a:defRPr>
            </a:lvl1pPr>
          </a:lstStyle>
          <a:p>
            <a:r>
              <a:rPr sz="2800" dirty="0">
                <a:latin typeface="Segoe UI Light"/>
                <a:cs typeface="Segoe UI Light"/>
              </a:rPr>
              <a:t>WORKING TO PROTECT OUR USERS…</a:t>
            </a:r>
          </a:p>
          <a:p>
            <a:r>
              <a:rPr sz="2800" dirty="0">
                <a:latin typeface="Segoe UI Light"/>
                <a:cs typeface="Segoe UI Light"/>
              </a:rPr>
              <a:t>REDUCE VULNERABILITIES, LIMIT EXPLOIT SEVERITY</a:t>
            </a:r>
          </a:p>
        </p:txBody>
      </p:sp>
      <p:sp>
        <p:nvSpPr>
          <p:cNvPr id="30" name="Rectangle 29"/>
          <p:cNvSpPr/>
          <p:nvPr/>
        </p:nvSpPr>
        <p:spPr>
          <a:xfrm>
            <a:off x="7211721" y="6240040"/>
            <a:ext cx="4672383" cy="338560"/>
          </a:xfrm>
          <a:prstGeom prst="rect">
            <a:avLst/>
          </a:prstGeom>
        </p:spPr>
        <p:txBody>
          <a:bodyPr wrap="square" lIns="91416" tIns="45709" rIns="91416" bIns="45709">
            <a:spAutoFit/>
          </a:bodyPr>
          <a:lstStyle/>
          <a:p>
            <a:pPr defTabSz="1218621">
              <a:buSzPct val="95000"/>
              <a:defRPr/>
            </a:pPr>
            <a:r>
              <a:rPr lang="en-US" sz="1600" dirty="0">
                <a:ln w="1905"/>
                <a:solidFill>
                  <a:srgbClr val="FFFFFF"/>
                </a:solidFill>
                <a:ea typeface="ＭＳ Ｐゴシック" charset="-128"/>
                <a:cs typeface="Segoe UI" pitchFamily="34" charset="0"/>
              </a:rPr>
              <a:t>Ongoing Process Improvements – 12 month cycle</a:t>
            </a:r>
          </a:p>
        </p:txBody>
      </p:sp>
      <p:sp>
        <p:nvSpPr>
          <p:cNvPr id="31" name="TextBox 30"/>
          <p:cNvSpPr txBox="1"/>
          <p:nvPr/>
        </p:nvSpPr>
        <p:spPr>
          <a:xfrm>
            <a:off x="406295" y="1905000"/>
            <a:ext cx="1506038" cy="415472"/>
          </a:xfrm>
          <a:prstGeom prst="rect">
            <a:avLst/>
          </a:prstGeom>
          <a:noFill/>
        </p:spPr>
        <p:txBody>
          <a:bodyPr wrap="square" lIns="121867" tIns="60933" rIns="121867" bIns="60933" rtlCol="0">
            <a:spAutoFit/>
          </a:bodyPr>
          <a:lstStyle/>
          <a:p>
            <a:pPr defTabSz="1218621"/>
            <a:r>
              <a:rPr lang="en-US" dirty="0">
                <a:ln w="3175">
                  <a:noFill/>
                </a:ln>
                <a:solidFill>
                  <a:srgbClr val="FFFFFF"/>
                </a:solidFill>
                <a:cs typeface="Segoe UI" pitchFamily="34" charset="0"/>
              </a:rPr>
              <a:t>Education</a:t>
            </a:r>
          </a:p>
        </p:txBody>
      </p:sp>
      <p:sp>
        <p:nvSpPr>
          <p:cNvPr id="32" name="TextBox 31"/>
          <p:cNvSpPr txBox="1"/>
          <p:nvPr/>
        </p:nvSpPr>
        <p:spPr>
          <a:xfrm>
            <a:off x="8445117" y="1905000"/>
            <a:ext cx="2321678" cy="415472"/>
          </a:xfrm>
          <a:prstGeom prst="rect">
            <a:avLst/>
          </a:prstGeom>
          <a:noFill/>
        </p:spPr>
        <p:txBody>
          <a:bodyPr wrap="square" lIns="121867" tIns="60933" rIns="121867" bIns="60933" rtlCol="0">
            <a:spAutoFit/>
          </a:bodyPr>
          <a:lstStyle/>
          <a:p>
            <a:pPr defTabSz="1218621"/>
            <a:r>
              <a:rPr lang="en-US" dirty="0">
                <a:ln w="3175">
                  <a:noFill/>
                </a:ln>
                <a:solidFill>
                  <a:srgbClr val="FFFFFF"/>
                </a:solidFill>
                <a:cs typeface="Segoe UI" pitchFamily="34" charset="0"/>
              </a:rPr>
              <a:t>Accountability</a:t>
            </a:r>
          </a:p>
        </p:txBody>
      </p:sp>
      <p:sp>
        <p:nvSpPr>
          <p:cNvPr id="33" name="Rectangle 32"/>
          <p:cNvSpPr/>
          <p:nvPr/>
        </p:nvSpPr>
        <p:spPr>
          <a:xfrm>
            <a:off x="378673" y="2279393"/>
            <a:ext cx="3126527" cy="900465"/>
          </a:xfrm>
          <a:prstGeom prst="rect">
            <a:avLst/>
          </a:prstGeom>
          <a:solidFill>
            <a:srgbClr val="0071BC"/>
          </a:solidFill>
          <a:ln>
            <a:noFill/>
            <a:headEnd type="none" w="med" len="med"/>
            <a:tailEnd type="none" w="med" len="med"/>
          </a:ln>
          <a:effectLst/>
          <a:scene3d>
            <a:camera prst="orthographicFront"/>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0" tIns="45707" rIns="0" bIns="45707" anchor="ctr"/>
          <a:lstStyle/>
          <a:p>
            <a:pPr algn="ctr" defTabSz="913871">
              <a:lnSpc>
                <a:spcPct val="90000"/>
              </a:lnSpc>
            </a:pPr>
            <a:r>
              <a:rPr lang="en-US" sz="1300" dirty="0">
                <a:solidFill>
                  <a:srgbClr val="FFFFFF"/>
                </a:solidFill>
              </a:rPr>
              <a:t>Administer and track security training </a:t>
            </a:r>
          </a:p>
        </p:txBody>
      </p:sp>
      <p:sp>
        <p:nvSpPr>
          <p:cNvPr id="34" name="Rectangle 33"/>
          <p:cNvSpPr/>
          <p:nvPr/>
        </p:nvSpPr>
        <p:spPr>
          <a:xfrm>
            <a:off x="10122569" y="2298738"/>
            <a:ext cx="1508760" cy="900465"/>
          </a:xfrm>
          <a:prstGeom prst="rect">
            <a:avLst/>
          </a:prstGeom>
          <a:solidFill>
            <a:srgbClr val="FFBE00"/>
          </a:solid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0" tIns="45707" rIns="0" bIns="45707" anchor="ctr"/>
          <a:lstStyle/>
          <a:p>
            <a:pPr defTabSz="913871">
              <a:lnSpc>
                <a:spcPct val="90000"/>
              </a:lnSpc>
            </a:pPr>
            <a:r>
              <a:rPr lang="en-US" sz="1300" dirty="0">
                <a:gradFill>
                  <a:gsLst>
                    <a:gs pos="0">
                      <a:srgbClr val="FFFFFF"/>
                    </a:gs>
                    <a:gs pos="86000">
                      <a:srgbClr val="FFFFFF"/>
                    </a:gs>
                  </a:gsLst>
                  <a:lin ang="5400000" scaled="0"/>
                </a:gradFill>
              </a:rPr>
              <a:t>  Incident</a:t>
            </a:r>
          </a:p>
          <a:p>
            <a:pPr defTabSz="913871">
              <a:lnSpc>
                <a:spcPct val="90000"/>
              </a:lnSpc>
            </a:pPr>
            <a:r>
              <a:rPr lang="en-US" sz="1300" dirty="0">
                <a:gradFill>
                  <a:gsLst>
                    <a:gs pos="0">
                      <a:srgbClr val="FFFFFF"/>
                    </a:gs>
                    <a:gs pos="86000">
                      <a:srgbClr val="FFFFFF"/>
                    </a:gs>
                  </a:gsLst>
                  <a:lin ang="5400000" scaled="0"/>
                </a:gradFill>
              </a:rPr>
              <a:t>  Response (MSRC) </a:t>
            </a:r>
          </a:p>
        </p:txBody>
      </p:sp>
      <p:sp>
        <p:nvSpPr>
          <p:cNvPr id="36" name="TextBox 35"/>
          <p:cNvSpPr txBox="1"/>
          <p:nvPr/>
        </p:nvSpPr>
        <p:spPr>
          <a:xfrm>
            <a:off x="3656647" y="1905000"/>
            <a:ext cx="1393008" cy="415472"/>
          </a:xfrm>
          <a:prstGeom prst="rect">
            <a:avLst/>
          </a:prstGeom>
          <a:noFill/>
        </p:spPr>
        <p:txBody>
          <a:bodyPr wrap="square" lIns="121867" tIns="60933" rIns="121867" bIns="60933" rtlCol="0">
            <a:spAutoFit/>
          </a:bodyPr>
          <a:lstStyle/>
          <a:p>
            <a:pPr defTabSz="1218621"/>
            <a:r>
              <a:rPr lang="en-US" dirty="0">
                <a:ln w="3175">
                  <a:noFill/>
                </a:ln>
                <a:solidFill>
                  <a:srgbClr val="FFFFFF"/>
                </a:solidFill>
                <a:cs typeface="Segoe UI" pitchFamily="34" charset="0"/>
              </a:rPr>
              <a:t>Process</a:t>
            </a:r>
          </a:p>
        </p:txBody>
      </p:sp>
      <p:sp>
        <p:nvSpPr>
          <p:cNvPr id="37" name="Rectangle 36"/>
          <p:cNvSpPr/>
          <p:nvPr/>
        </p:nvSpPr>
        <p:spPr>
          <a:xfrm>
            <a:off x="3623110" y="2293400"/>
            <a:ext cx="4754880" cy="900464"/>
          </a:xfrm>
          <a:prstGeom prst="rect">
            <a:avLst/>
          </a:prstGeom>
          <a:solidFill>
            <a:srgbClr val="FF8A00"/>
          </a:solid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0" tIns="45707" rIns="0" bIns="45707" anchor="ctr"/>
          <a:lstStyle/>
          <a:p>
            <a:pPr algn="ctr" defTabSz="913871">
              <a:lnSpc>
                <a:spcPct val="90000"/>
              </a:lnSpc>
            </a:pPr>
            <a:r>
              <a:rPr lang="en-US" sz="1300" dirty="0">
                <a:solidFill>
                  <a:srgbClr val="FFFFFF"/>
                </a:solidFill>
              </a:rPr>
              <a:t>Guide product teams to meet SDL requirements</a:t>
            </a:r>
          </a:p>
        </p:txBody>
      </p:sp>
      <p:sp>
        <p:nvSpPr>
          <p:cNvPr id="40" name="Rectangle 39"/>
          <p:cNvSpPr/>
          <p:nvPr/>
        </p:nvSpPr>
        <p:spPr bwMode="auto">
          <a:xfrm>
            <a:off x="315929" y="3211114"/>
            <a:ext cx="2020267" cy="292367"/>
          </a:xfrm>
          <a:prstGeom prst="rect">
            <a:avLst/>
          </a:prstGeom>
          <a:effectLst/>
        </p:spPr>
        <p:txBody>
          <a:bodyPr wrap="square" lIns="121883" tIns="60941" rIns="121883" bIns="60941">
            <a:spAutoFit/>
          </a:bodyPr>
          <a:lstStyle/>
          <a:p>
            <a:pPr defTabSz="913871">
              <a:spcBef>
                <a:spcPts val="600"/>
              </a:spcBef>
              <a:defRPr/>
            </a:pPr>
            <a:r>
              <a:rPr lang="en-US" sz="1100" dirty="0">
                <a:solidFill>
                  <a:srgbClr val="FFFFFF"/>
                </a:solidFill>
                <a:effectLst>
                  <a:outerShdw blurRad="38100" dist="38100" dir="2700000" algn="tl">
                    <a:srgbClr val="000000">
                      <a:alpha val="43137"/>
                    </a:srgbClr>
                  </a:outerShdw>
                </a:effectLst>
              </a:rPr>
              <a:t>SECURITY FUNDAMENTALS</a:t>
            </a:r>
          </a:p>
        </p:txBody>
      </p:sp>
      <p:sp>
        <p:nvSpPr>
          <p:cNvPr id="41" name="Rectangle 40"/>
          <p:cNvSpPr/>
          <p:nvPr/>
        </p:nvSpPr>
        <p:spPr bwMode="auto">
          <a:xfrm>
            <a:off x="315925" y="4157745"/>
            <a:ext cx="2223414" cy="292367"/>
          </a:xfrm>
          <a:prstGeom prst="rect">
            <a:avLst/>
          </a:prstGeom>
          <a:effectLst/>
        </p:spPr>
        <p:txBody>
          <a:bodyPr wrap="square" lIns="121883" tIns="60941" rIns="121883" bIns="60941">
            <a:spAutoFit/>
          </a:bodyPr>
          <a:lstStyle/>
          <a:p>
            <a:pPr defTabSz="913871">
              <a:spcBef>
                <a:spcPts val="600"/>
              </a:spcBef>
              <a:defRPr/>
            </a:pPr>
            <a:r>
              <a:rPr lang="en-US" sz="1100" dirty="0">
                <a:solidFill>
                  <a:srgbClr val="FFFFFF"/>
                </a:solidFill>
                <a:effectLst>
                  <a:outerShdw blurRad="38100" dist="38100" dir="2700000" algn="tl">
                    <a:srgbClr val="000000">
                      <a:alpha val="43137"/>
                    </a:srgbClr>
                  </a:outerShdw>
                </a:effectLst>
              </a:rPr>
              <a:t>TECHNOLOGY INNOVATIONS</a:t>
            </a:r>
          </a:p>
        </p:txBody>
      </p:sp>
      <p:sp>
        <p:nvSpPr>
          <p:cNvPr id="42" name="Rectangle 41"/>
          <p:cNvSpPr/>
          <p:nvPr/>
        </p:nvSpPr>
        <p:spPr bwMode="auto">
          <a:xfrm>
            <a:off x="315925" y="5986545"/>
            <a:ext cx="3409950" cy="292367"/>
          </a:xfrm>
          <a:prstGeom prst="rect">
            <a:avLst/>
          </a:prstGeom>
          <a:effectLst/>
        </p:spPr>
        <p:txBody>
          <a:bodyPr wrap="square" lIns="121883" tIns="60941" rIns="121883" bIns="60941">
            <a:spAutoFit/>
          </a:bodyPr>
          <a:lstStyle/>
          <a:p>
            <a:pPr defTabSz="913871">
              <a:spcBef>
                <a:spcPts val="600"/>
              </a:spcBef>
              <a:defRPr/>
            </a:pPr>
            <a:r>
              <a:rPr lang="en-US" sz="1100" dirty="0">
                <a:solidFill>
                  <a:srgbClr val="FFFFFF"/>
                </a:solidFill>
                <a:effectLst>
                  <a:outerShdw blurRad="38100" dist="38100" dir="2700000" algn="tl">
                    <a:srgbClr val="000000">
                      <a:alpha val="43137"/>
                    </a:srgbClr>
                  </a:outerShdw>
                </a:effectLst>
              </a:rPr>
              <a:t>INDUSTRY LEADERSHIP</a:t>
            </a:r>
          </a:p>
        </p:txBody>
      </p:sp>
      <p:sp>
        <p:nvSpPr>
          <p:cNvPr id="46" name="Rectangle 45"/>
          <p:cNvSpPr/>
          <p:nvPr/>
        </p:nvSpPr>
        <p:spPr>
          <a:xfrm>
            <a:off x="8495901" y="2298738"/>
            <a:ext cx="1508760" cy="900465"/>
          </a:xfrm>
          <a:prstGeom prst="rect">
            <a:avLst/>
          </a:prstGeom>
          <a:solidFill>
            <a:srgbClr val="FFBE00"/>
          </a:solid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0" tIns="45707" rIns="0" bIns="45707" anchor="ctr"/>
          <a:lstStyle/>
          <a:p>
            <a:pPr defTabSz="913871">
              <a:lnSpc>
                <a:spcPct val="90000"/>
              </a:lnSpc>
            </a:pPr>
            <a:r>
              <a:rPr lang="en-US" sz="1300" dirty="0">
                <a:gradFill>
                  <a:gsLst>
                    <a:gs pos="0">
                      <a:srgbClr val="FFFFFF"/>
                    </a:gs>
                    <a:gs pos="86000">
                      <a:srgbClr val="FFFFFF"/>
                    </a:gs>
                  </a:gsLst>
                  <a:lin ang="5400000" scaled="0"/>
                </a:gradFill>
              </a:rPr>
              <a:t>  Establish release</a:t>
            </a:r>
          </a:p>
          <a:p>
            <a:pPr defTabSz="913871">
              <a:lnSpc>
                <a:spcPct val="90000"/>
              </a:lnSpc>
            </a:pPr>
            <a:r>
              <a:rPr lang="en-US" sz="1300" dirty="0">
                <a:gradFill>
                  <a:gsLst>
                    <a:gs pos="0">
                      <a:srgbClr val="FFFFFF"/>
                    </a:gs>
                    <a:gs pos="86000">
                      <a:srgbClr val="FFFFFF"/>
                    </a:gs>
                  </a:gsLst>
                  <a:lin ang="5400000" scaled="0"/>
                </a:gradFill>
              </a:rPr>
              <a:t>  criteria and sign-                          off as part of FSR</a:t>
            </a:r>
          </a:p>
        </p:txBody>
      </p:sp>
      <p:sp>
        <p:nvSpPr>
          <p:cNvPr id="47" name="U-Turn Arrow 46"/>
          <p:cNvSpPr/>
          <p:nvPr/>
        </p:nvSpPr>
        <p:spPr bwMode="auto">
          <a:xfrm rot="16200000">
            <a:off x="6608020" y="6275435"/>
            <a:ext cx="308989" cy="305724"/>
          </a:xfrm>
          <a:prstGeom prst="uturnArrow">
            <a:avLst/>
          </a:pr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48" name="U-Turn Arrow 47"/>
          <p:cNvSpPr/>
          <p:nvPr/>
        </p:nvSpPr>
        <p:spPr bwMode="auto">
          <a:xfrm rot="5400000">
            <a:off x="6904361" y="6279629"/>
            <a:ext cx="308992" cy="305727"/>
          </a:xfrm>
          <a:prstGeom prst="uturnArrow">
            <a:avLst/>
          </a:pr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pic>
        <p:nvPicPr>
          <p:cNvPr id="2" name="Picture 1"/>
          <p:cNvPicPr>
            <a:picLocks noChangeAspect="1"/>
          </p:cNvPicPr>
          <p:nvPr/>
        </p:nvPicPr>
        <p:blipFill>
          <a:blip r:embed="rId3"/>
          <a:stretch>
            <a:fillRect/>
          </a:stretch>
        </p:blipFill>
        <p:spPr>
          <a:xfrm>
            <a:off x="10825778" y="177800"/>
            <a:ext cx="550463" cy="812800"/>
          </a:xfrm>
          <a:prstGeom prst="rect">
            <a:avLst/>
          </a:prstGeom>
        </p:spPr>
      </p:pic>
    </p:spTree>
    <p:extLst>
      <p:ext uri="{BB962C8B-B14F-4D97-AF65-F5344CB8AC3E}">
        <p14:creationId xmlns:p14="http://schemas.microsoft.com/office/powerpoint/2010/main" val="329355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500"/>
                                        <p:tgtEl>
                                          <p:spTgt spid="83"/>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85"/>
                                        </p:tgtEl>
                                        <p:attrNameLst>
                                          <p:attrName>style.visibility</p:attrName>
                                        </p:attrNameLst>
                                      </p:cBhvr>
                                      <p:to>
                                        <p:strVal val="visible"/>
                                      </p:to>
                                    </p:set>
                                    <p:animEffect transition="in" filter="fade">
                                      <p:cBhvr>
                                        <p:cTn id="16" dur="500"/>
                                        <p:tgtEl>
                                          <p:spTgt spid="85"/>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87"/>
                                        </p:tgtEl>
                                        <p:attrNameLst>
                                          <p:attrName>style.visibility</p:attrName>
                                        </p:attrNameLst>
                                      </p:cBhvr>
                                      <p:to>
                                        <p:strVal val="visible"/>
                                      </p:to>
                                    </p:set>
                                    <p:animEffect transition="in" filter="fade">
                                      <p:cBhvr>
                                        <p:cTn id="19" dur="500"/>
                                        <p:tgtEl>
                                          <p:spTgt spid="87"/>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91"/>
                                        </p:tgtEl>
                                        <p:attrNameLst>
                                          <p:attrName>style.visibility</p:attrName>
                                        </p:attrNameLst>
                                      </p:cBhvr>
                                      <p:to>
                                        <p:strVal val="visible"/>
                                      </p:to>
                                    </p:set>
                                    <p:animEffect transition="in" filter="fade">
                                      <p:cBhvr>
                                        <p:cTn id="25" dur="500"/>
                                        <p:tgtEl>
                                          <p:spTgt spid="91"/>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500"/>
                                        <p:tgtEl>
                                          <p:spTgt spid="93"/>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95"/>
                                        </p:tgtEl>
                                        <p:attrNameLst>
                                          <p:attrName>style.visibility</p:attrName>
                                        </p:attrNameLst>
                                      </p:cBhvr>
                                      <p:to>
                                        <p:strVal val="visible"/>
                                      </p:to>
                                    </p:set>
                                    <p:animEffect transition="in" filter="fade">
                                      <p:cBhvr>
                                        <p:cTn id="31" dur="500"/>
                                        <p:tgtEl>
                                          <p:spTgt spid="95"/>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97"/>
                                        </p:tgtEl>
                                        <p:attrNameLst>
                                          <p:attrName>style.visibility</p:attrName>
                                        </p:attrNameLst>
                                      </p:cBhvr>
                                      <p:to>
                                        <p:strVal val="visible"/>
                                      </p:to>
                                    </p:set>
                                    <p:animEffect transition="in" filter="fade">
                                      <p:cBhvr>
                                        <p:cTn id="34" dur="500"/>
                                        <p:tgtEl>
                                          <p:spTgt spid="97"/>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99"/>
                                        </p:tgtEl>
                                        <p:attrNameLst>
                                          <p:attrName>style.visibility</p:attrName>
                                        </p:attrNameLst>
                                      </p:cBhvr>
                                      <p:to>
                                        <p:strVal val="visible"/>
                                      </p:to>
                                    </p:set>
                                    <p:animEffect transition="in" filter="fade">
                                      <p:cBhvr>
                                        <p:cTn id="37" dur="500"/>
                                        <p:tgtEl>
                                          <p:spTgt spid="99"/>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101"/>
                                        </p:tgtEl>
                                        <p:attrNameLst>
                                          <p:attrName>style.visibility</p:attrName>
                                        </p:attrNameLst>
                                      </p:cBhvr>
                                      <p:to>
                                        <p:strVal val="visible"/>
                                      </p:to>
                                    </p:set>
                                    <p:animEffect transition="in" filter="fade">
                                      <p:cBhvr>
                                        <p:cTn id="40" dur="500"/>
                                        <p:tgtEl>
                                          <p:spTgt spid="101"/>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103"/>
                                        </p:tgtEl>
                                        <p:attrNameLst>
                                          <p:attrName>style.visibility</p:attrName>
                                        </p:attrNameLst>
                                      </p:cBhvr>
                                      <p:to>
                                        <p:strVal val="visible"/>
                                      </p:to>
                                    </p:set>
                                    <p:animEffect transition="in" filter="fade">
                                      <p:cBhvr>
                                        <p:cTn id="43" dur="500"/>
                                        <p:tgtEl>
                                          <p:spTgt spid="103"/>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105"/>
                                        </p:tgtEl>
                                        <p:attrNameLst>
                                          <p:attrName>style.visibility</p:attrName>
                                        </p:attrNameLst>
                                      </p:cBhvr>
                                      <p:to>
                                        <p:strVal val="visible"/>
                                      </p:to>
                                    </p:set>
                                    <p:animEffect transition="in" filter="fade">
                                      <p:cBhvr>
                                        <p:cTn id="46" dur="500"/>
                                        <p:tgtEl>
                                          <p:spTgt spid="105"/>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grpId="0" nodeType="withEffect">
                                  <p:stCondLst>
                                    <p:cond delay="50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grpId="0" nodeType="withEffect">
                                  <p:stCondLst>
                                    <p:cond delay="50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10" presetClass="entr" presetSubtype="0" fill="hold" grpId="0" nodeType="withEffect">
                                  <p:stCondLst>
                                    <p:cond delay="50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par>
                                <p:cTn id="62" presetID="10" presetClass="entr" presetSubtype="0" fill="hold" grpId="0" nodeType="withEffect">
                                  <p:stCondLst>
                                    <p:cond delay="50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0" presetClass="entr" presetSubtype="0" fill="hold" grpId="0" nodeType="withEffect">
                                  <p:stCondLst>
                                    <p:cond delay="50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par>
                                <p:cTn id="68" presetID="10" presetClass="entr" presetSubtype="0" fill="hold" grpId="0" nodeType="withEffect">
                                  <p:stCondLst>
                                    <p:cond delay="50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10" presetClass="entr" presetSubtype="0" fill="hold" grpId="0" nodeType="withEffect">
                                  <p:stCondLst>
                                    <p:cond delay="50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78" grpId="0" animBg="1"/>
      <p:bldP spid="83" grpId="0" animBg="1"/>
      <p:bldP spid="85" grpId="0" animBg="1"/>
      <p:bldP spid="87" grpId="0" animBg="1"/>
      <p:bldP spid="89" grpId="0" animBg="1"/>
      <p:bldP spid="91" grpId="0" animBg="1"/>
      <p:bldP spid="93" grpId="0" animBg="1"/>
      <p:bldP spid="95" grpId="0" animBg="1"/>
      <p:bldP spid="97" grpId="0" animBg="1"/>
      <p:bldP spid="99" grpId="0" animBg="1"/>
      <p:bldP spid="101" grpId="0" animBg="1"/>
      <p:bldP spid="103" grpId="0" animBg="1"/>
      <p:bldP spid="105" grpId="0" animBg="1"/>
      <p:bldP spid="28" grpId="0"/>
      <p:bldP spid="30" grpId="0"/>
      <p:bldP spid="31" grpId="0"/>
      <p:bldP spid="32" grpId="0"/>
      <p:bldP spid="33" grpId="0" animBg="1"/>
      <p:bldP spid="34" grpId="0" animBg="1"/>
      <p:bldP spid="36" grpId="0"/>
      <p:bldP spid="37" grpId="0" animBg="1"/>
      <p:bldP spid="4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6"/>
            <a:ext cx="11669712" cy="1181863"/>
          </a:xfrm>
        </p:spPr>
        <p:txBody>
          <a:bodyPr/>
          <a:lstStyle/>
          <a:p>
            <a:r>
              <a:rPr lang="en-US" sz="4300" spc="-200" dirty="0"/>
              <a:t>Exploit effectiveness with the enhanced mitigation experience toolkit</a:t>
            </a:r>
          </a:p>
        </p:txBody>
      </p:sp>
      <p:sp>
        <p:nvSpPr>
          <p:cNvPr id="4" name="Slide Number Placeholder 3"/>
          <p:cNvSpPr>
            <a:spLocks noGrp="1"/>
          </p:cNvSpPr>
          <p:nvPr>
            <p:ph type="sldNum" sz="quarter" idx="4294967295"/>
          </p:nvPr>
        </p:nvSpPr>
        <p:spPr>
          <a:xfrm>
            <a:off x="11274663" y="6556380"/>
            <a:ext cx="507868" cy="314325"/>
          </a:xfrm>
          <a:prstGeom prst="rect">
            <a:avLst/>
          </a:prstGeom>
        </p:spPr>
        <p:txBody>
          <a:bodyPr lIns="121883" tIns="60941" rIns="121883" bIns="60941"/>
          <a:lstStyle/>
          <a:p>
            <a:pPr defTabSz="914211"/>
            <a:fld id="{2FF51142-4C1C-400E-BB7B-E7CFD871CAAE}" type="slidenum">
              <a:rPr lang="en-US">
                <a:solidFill>
                  <a:srgbClr val="FFFFFF"/>
                </a:solidFill>
              </a:rPr>
              <a:pPr defTabSz="914211"/>
              <a:t>43</a:t>
            </a:fld>
            <a:endParaRPr lang="en-US" dirty="0">
              <a:solidFill>
                <a:srgbClr val="FFFFFF"/>
              </a:solidFill>
            </a:endParaRPr>
          </a:p>
        </p:txBody>
      </p:sp>
      <p:graphicFrame>
        <p:nvGraphicFramePr>
          <p:cNvPr id="6" name="Chart 5"/>
          <p:cNvGraphicFramePr>
            <a:graphicFrameLocks/>
          </p:cNvGraphicFramePr>
          <p:nvPr>
            <p:extLst>
              <p:ext uri="{D42A27DB-BD31-4B8C-83A1-F6EECF244321}">
                <p14:modId xmlns:p14="http://schemas.microsoft.com/office/powerpoint/2010/main" val="353481691"/>
              </p:ext>
            </p:extLst>
          </p:nvPr>
        </p:nvGraphicFramePr>
        <p:xfrm>
          <a:off x="44882" y="1498600"/>
          <a:ext cx="7313294" cy="371474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rot="16200000">
            <a:off x="-1662599" y="2597809"/>
            <a:ext cx="3712975" cy="184617"/>
          </a:xfrm>
          <a:prstGeom prst="rect">
            <a:avLst/>
          </a:prstGeom>
          <a:noFill/>
        </p:spPr>
        <p:txBody>
          <a:bodyPr wrap="square" lIns="0" tIns="0" rIns="0" bIns="0" rtlCol="0">
            <a:spAutoFit/>
          </a:bodyPr>
          <a:lstStyle/>
          <a:p>
            <a:pPr defTabSz="914211">
              <a:lnSpc>
                <a:spcPct val="90000"/>
              </a:lnSpc>
              <a:defRPr sz="1000" b="0" i="0" u="none" strike="noStrike" kern="1200" baseline="0">
                <a:solidFill>
                  <a:prstClr val="black">
                    <a:lumMod val="75000"/>
                    <a:lumOff val="25000"/>
                  </a:prstClr>
                </a:solidFill>
                <a:latin typeface="Segoe" pitchFamily="34" charset="0"/>
                <a:ea typeface="+mn-ea"/>
                <a:cs typeface="+mn-cs"/>
              </a:defRPr>
            </a:pPr>
            <a:r>
              <a:rPr lang="en-US" sz="1300" spc="-40" dirty="0">
                <a:solidFill>
                  <a:srgbClr val="FFFFFF">
                    <a:lumMod val="95000"/>
                  </a:srgbClr>
                </a:solidFill>
                <a:latin typeface="Segoe Light"/>
              </a:rPr>
              <a:t>Successful exploits</a:t>
            </a:r>
          </a:p>
        </p:txBody>
      </p:sp>
      <p:sp>
        <p:nvSpPr>
          <p:cNvPr id="9" name="Content Placeholder 2"/>
          <p:cNvSpPr txBox="1">
            <a:spLocks/>
          </p:cNvSpPr>
          <p:nvPr/>
        </p:nvSpPr>
        <p:spPr>
          <a:xfrm>
            <a:off x="519113" y="5448504"/>
            <a:ext cx="10277973" cy="1130096"/>
          </a:xfrm>
          <a:prstGeom prst="rect">
            <a:avLst/>
          </a:prstGeom>
        </p:spPr>
        <p:txBody>
          <a:bodyPr lIns="121883" tIns="60941" rIns="121883" bIns="60941"/>
          <a:lstStyle>
            <a:lvl1pPr marL="460375" indent="-460375" algn="l" defTabSz="914363" rtl="0" eaLnBrk="1" latinLnBrk="0" hangingPunct="1">
              <a:lnSpc>
                <a:spcPct val="90000"/>
              </a:lnSpc>
              <a:spcBef>
                <a:spcPct val="20000"/>
              </a:spcBef>
              <a:buSzPct val="90000"/>
              <a:buFontTx/>
              <a:buBlip>
                <a:blip r:embed="rId4"/>
              </a:buBlip>
              <a:defRPr sz="2000" kern="1200">
                <a:gradFill>
                  <a:gsLst>
                    <a:gs pos="0">
                      <a:schemeClr val="tx1"/>
                    </a:gs>
                    <a:gs pos="86000">
                      <a:schemeClr val="tx1"/>
                    </a:gs>
                  </a:gsLst>
                  <a:lin ang="5400000" scaled="0"/>
                </a:gradFill>
                <a:effectLst/>
                <a:latin typeface="+mn-lt"/>
                <a:ea typeface="+mn-ea"/>
                <a:cs typeface="+mn-cs"/>
              </a:defRPr>
            </a:lvl1pPr>
            <a:lvl2pPr marL="803275" indent="-342900" algn="l" defTabSz="914363" rtl="0" eaLnBrk="1" latinLnBrk="0" hangingPunct="1">
              <a:lnSpc>
                <a:spcPct val="90000"/>
              </a:lnSpc>
              <a:spcBef>
                <a:spcPct val="20000"/>
              </a:spcBef>
              <a:buClr>
                <a:srgbClr val="5393C5"/>
              </a:buClr>
              <a:buSzPct val="80000"/>
              <a:buFontTx/>
              <a:buBlip>
                <a:blip r:embed="rId5"/>
              </a:buBlip>
              <a:defRPr sz="1800" kern="1200">
                <a:gradFill>
                  <a:gsLst>
                    <a:gs pos="0">
                      <a:schemeClr val="tx1"/>
                    </a:gs>
                    <a:gs pos="86000">
                      <a:schemeClr val="tx1"/>
                    </a:gs>
                  </a:gsLst>
                  <a:lin ang="5400000" scaled="0"/>
                </a:gradFill>
                <a:effectLst/>
                <a:latin typeface="+mn-lt"/>
                <a:ea typeface="+mn-ea"/>
                <a:cs typeface="+mn-cs"/>
              </a:defRPr>
            </a:lvl2pPr>
            <a:lvl3pPr marL="1198563" indent="-342900" algn="l" defTabSz="914363" rtl="0" eaLnBrk="1" latinLnBrk="0" hangingPunct="1">
              <a:lnSpc>
                <a:spcPct val="90000"/>
              </a:lnSpc>
              <a:spcBef>
                <a:spcPct val="20000"/>
              </a:spcBef>
              <a:buClr>
                <a:srgbClr val="5393C5"/>
              </a:buClr>
              <a:buSzPct val="80000"/>
              <a:buFontTx/>
              <a:buBlip>
                <a:blip r:embed="rId5"/>
              </a:buBlip>
              <a:defRPr sz="1600" kern="1200">
                <a:gradFill>
                  <a:gsLst>
                    <a:gs pos="0">
                      <a:schemeClr val="tx1"/>
                    </a:gs>
                    <a:gs pos="86000">
                      <a:schemeClr val="tx1"/>
                    </a:gs>
                  </a:gsLst>
                  <a:lin ang="5400000" scaled="0"/>
                </a:gradFill>
                <a:effectLst/>
                <a:latin typeface="+mn-lt"/>
                <a:ea typeface="+mn-ea"/>
                <a:cs typeface="+mn-cs"/>
              </a:defRPr>
            </a:lvl3pPr>
            <a:lvl4pPr marL="1544638" indent="-285750" algn="l" defTabSz="914363" rtl="0" eaLnBrk="1" latinLnBrk="0" hangingPunct="1">
              <a:lnSpc>
                <a:spcPct val="90000"/>
              </a:lnSpc>
              <a:spcBef>
                <a:spcPct val="20000"/>
              </a:spcBef>
              <a:buClr>
                <a:srgbClr val="5393C5"/>
              </a:buClr>
              <a:buSzPct val="80000"/>
              <a:buFontTx/>
              <a:buBlip>
                <a:blip r:embed="rId5"/>
              </a:buBlip>
              <a:defRPr sz="1400" kern="1200">
                <a:gradFill>
                  <a:gsLst>
                    <a:gs pos="0">
                      <a:schemeClr val="tx1"/>
                    </a:gs>
                    <a:gs pos="86000">
                      <a:schemeClr val="tx1"/>
                    </a:gs>
                  </a:gsLst>
                  <a:lin ang="5400000" scaled="0"/>
                </a:gradFill>
                <a:effectLst/>
                <a:latin typeface="+mn-lt"/>
                <a:ea typeface="+mn-ea"/>
                <a:cs typeface="+mn-cs"/>
              </a:defRPr>
            </a:lvl4pPr>
            <a:lvl5pPr marL="1890713" indent="-285750" algn="l" defTabSz="914363" rtl="0" eaLnBrk="1" latinLnBrk="0" hangingPunct="1">
              <a:lnSpc>
                <a:spcPct val="90000"/>
              </a:lnSpc>
              <a:spcBef>
                <a:spcPct val="20000"/>
              </a:spcBef>
              <a:buClr>
                <a:srgbClr val="5393C5"/>
              </a:buClr>
              <a:buSzPct val="80000"/>
              <a:buFontTx/>
              <a:buBlip>
                <a:blip r:embed="rId5"/>
              </a:buBlip>
              <a:defRPr sz="1400" kern="1200">
                <a:gradFill>
                  <a:gsLst>
                    <a:gs pos="0">
                      <a:schemeClr val="tx1"/>
                    </a:gs>
                    <a:gs pos="86000">
                      <a:schemeClr val="tx1"/>
                    </a:gs>
                  </a:gsLst>
                  <a:lin ang="5400000" scaled="0"/>
                </a:gradFill>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0295" indent="-460295" defTabSz="914211">
              <a:lnSpc>
                <a:spcPct val="80000"/>
              </a:lnSpc>
              <a:buBlip>
                <a:blip r:embed="rId6"/>
              </a:buBlip>
            </a:pPr>
            <a:r>
              <a:rPr lang="en-US" sz="1700" dirty="0">
                <a:gradFill>
                  <a:gsLst>
                    <a:gs pos="0">
                      <a:srgbClr val="FFFFFF"/>
                    </a:gs>
                    <a:gs pos="86000">
                      <a:srgbClr val="FFFFFF"/>
                    </a:gs>
                  </a:gsLst>
                  <a:lin ang="5400000" scaled="0"/>
                </a:gradFill>
              </a:rPr>
              <a:t>To assess the effectiveness of EMET in addressing a number of commonly exploited vulnerabilities, Microsoft researchers collected a sample of 184 application exploits</a:t>
            </a:r>
          </a:p>
          <a:p>
            <a:pPr marL="460295" indent="-460295" defTabSz="914211">
              <a:lnSpc>
                <a:spcPct val="80000"/>
              </a:lnSpc>
              <a:buBlip>
                <a:blip r:embed="rId6"/>
              </a:buBlip>
            </a:pPr>
            <a:r>
              <a:rPr lang="en-US" sz="1700" dirty="0">
                <a:gradFill>
                  <a:gsLst>
                    <a:gs pos="0">
                      <a:srgbClr val="FFFFFF"/>
                    </a:gs>
                    <a:gs pos="86000">
                      <a:srgbClr val="FFFFFF"/>
                    </a:gs>
                  </a:gsLst>
                  <a:lin ang="5400000" scaled="0"/>
                </a:gradFill>
              </a:rPr>
              <a:t>All exploits targeted vulnerabilities in popular applications running on one or more versions of Windows in an out-of-the-box configuration</a:t>
            </a:r>
          </a:p>
        </p:txBody>
      </p:sp>
      <p:pic>
        <p:nvPicPr>
          <p:cNvPr id="2050" name="Picture 2" descr="http://blogs.technet.com/resized-image.ashx/__size/550x0/__key/CommunityServer-Blogs-Components-WeblogFiles/00-00-00-61-47/8080.EMETv2.png"/>
          <p:cNvPicPr>
            <a:picLocks noChangeAspect="1" noChangeArrowheads="1"/>
          </p:cNvPicPr>
          <p:nvPr/>
        </p:nvPicPr>
        <p:blipFill rotWithShape="1">
          <a:blip r:embed="rId7">
            <a:extLst>
              <a:ext uri="{28A0092B-C50C-407E-A947-70E740481C1C}">
                <a14:useLocalDpi xmlns:a14="http://schemas.microsoft.com/office/drawing/2010/main" val="0"/>
              </a:ext>
            </a:extLst>
          </a:blip>
          <a:srcRect r="6810" b="5760"/>
          <a:stretch/>
        </p:blipFill>
        <p:spPr bwMode="auto">
          <a:xfrm>
            <a:off x="7719589" y="889000"/>
            <a:ext cx="3902314" cy="4517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611515"/>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PROTECTING THE DATA</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96084540"/>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v-maryba\Pictures\DVD_Art_Sept-2-2010\Artwork_Imagery\Brand Photos\FY10 Business Identity\Server IT - no exp\male thinking machine laptop fix technology room IT problem solving server.jpg"/>
          <p:cNvPicPr>
            <a:picLocks noChangeAspect="1" noChangeArrowheads="1"/>
          </p:cNvPicPr>
          <p:nvPr/>
        </p:nvPicPr>
        <p:blipFill rotWithShape="1">
          <a:blip r:embed="rId3" cstate="screen">
            <a:extLst>
              <a:ext uri="{28A0092B-C50C-407E-A947-70E740481C1C}">
                <a14:useLocalDpi xmlns:a14="http://schemas.microsoft.com/office/drawing/2010/main"/>
              </a:ext>
            </a:extLst>
          </a:blip>
          <a:stretch/>
        </p:blipFill>
        <p:spPr bwMode="auto">
          <a:xfrm>
            <a:off x="6115089" y="1881939"/>
            <a:ext cx="2743200" cy="18288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3" descr="C:\Users\v-maryba\Pictures\DVD_Art_Sept-2-2010\Artwork_Imagery\Brand Photos\Unified Communications\Brand Library - no exp\Office female laptop talking web conference microphone connect bluetooth technology office.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322075" y="1881939"/>
            <a:ext cx="2746630" cy="18288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4" descr="C:\Users\v-maryba\Pictures\DVD_Art_Sept-2-2010\Artwork_Imagery\Brand Photos\Office Brand - No_exp\In the Office\girl computer sit office smile female male blur laptop background.jpg"/>
          <p:cNvPicPr>
            <a:picLocks noChangeAspect="1" noChangeArrowheads="1"/>
          </p:cNvPicPr>
          <p:nvPr/>
        </p:nvPicPr>
        <p:blipFill rotWithShape="1">
          <a:blip r:embed="rId5" cstate="screen">
            <a:extLst>
              <a:ext uri="{28A0092B-C50C-407E-A947-70E740481C1C}">
                <a14:useLocalDpi xmlns:a14="http://schemas.microsoft.com/office/drawing/2010/main"/>
              </a:ext>
            </a:extLst>
          </a:blip>
          <a:stretch/>
        </p:blipFill>
        <p:spPr bwMode="auto">
          <a:xfrm>
            <a:off x="8904673" y="1881939"/>
            <a:ext cx="2743200" cy="18288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5" descr="C:\Users\v-maryba\Pictures\DVD_Art_Sept-2-2010\Artwork_Imagery\Brand Photos\Office Brand - No_exp\In the Office\two males office talking working laptop discussion meeting client.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32355" y="1881947"/>
            <a:ext cx="2743336" cy="182789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bwMode="black"/>
        <p:txBody>
          <a:bodyPr/>
          <a:lstStyle/>
          <a:p>
            <a:r>
              <a:rPr lang="en-US" dirty="0" smtClean="0"/>
              <a:t>TRUSTWORTHY COMPUTING</a:t>
            </a:r>
            <a:endParaRPr lang="en-US" dirty="0"/>
          </a:p>
        </p:txBody>
      </p:sp>
      <p:sp>
        <p:nvSpPr>
          <p:cNvPr id="11" name="Rectangle 10"/>
          <p:cNvSpPr/>
          <p:nvPr/>
        </p:nvSpPr>
        <p:spPr>
          <a:xfrm>
            <a:off x="3322075" y="1604440"/>
            <a:ext cx="1542794" cy="179536"/>
          </a:xfrm>
          <a:prstGeom prst="rect">
            <a:avLst/>
          </a:prstGeom>
        </p:spPr>
        <p:txBody>
          <a:bodyPr wrap="square" lIns="0" tIns="0" rIns="0" bIns="0">
            <a:spAutoFit/>
          </a:bodyPr>
          <a:lstStyle/>
          <a:p>
            <a:pPr defTabSz="639761">
              <a:lnSpc>
                <a:spcPts val="1400"/>
              </a:lnSpc>
              <a:spcBef>
                <a:spcPts val="420"/>
              </a:spcBef>
              <a:spcAft>
                <a:spcPts val="420"/>
              </a:spcAft>
            </a:pPr>
            <a:r>
              <a:rPr lang="en-US" dirty="0">
                <a:ln w="3175">
                  <a:noFill/>
                </a:ln>
                <a:solidFill>
                  <a:prstClr val="white">
                    <a:alpha val="99000"/>
                  </a:prstClr>
                </a:solidFill>
                <a:ea typeface="Segoe UI" pitchFamily="34" charset="0"/>
                <a:cs typeface="Segoe UI Light"/>
              </a:rPr>
              <a:t>PRIVACY</a:t>
            </a:r>
          </a:p>
        </p:txBody>
      </p:sp>
      <p:sp>
        <p:nvSpPr>
          <p:cNvPr id="12" name="Rectangle 11"/>
          <p:cNvSpPr/>
          <p:nvPr/>
        </p:nvSpPr>
        <p:spPr>
          <a:xfrm>
            <a:off x="6115093" y="1604440"/>
            <a:ext cx="1766445" cy="179536"/>
          </a:xfrm>
          <a:prstGeom prst="rect">
            <a:avLst/>
          </a:prstGeom>
        </p:spPr>
        <p:txBody>
          <a:bodyPr wrap="square" lIns="0" tIns="0" rIns="0" bIns="0">
            <a:spAutoFit/>
          </a:bodyPr>
          <a:lstStyle/>
          <a:p>
            <a:pPr defTabSz="639761">
              <a:lnSpc>
                <a:spcPts val="1400"/>
              </a:lnSpc>
              <a:spcBef>
                <a:spcPts val="420"/>
              </a:spcBef>
              <a:spcAft>
                <a:spcPts val="420"/>
              </a:spcAft>
            </a:pPr>
            <a:r>
              <a:rPr lang="en-US" dirty="0">
                <a:ln w="3175">
                  <a:noFill/>
                </a:ln>
                <a:solidFill>
                  <a:prstClr val="white">
                    <a:alpha val="99000"/>
                  </a:prstClr>
                </a:solidFill>
                <a:ea typeface="Segoe UI" pitchFamily="34" charset="0"/>
                <a:cs typeface="Segoe UI Light"/>
              </a:rPr>
              <a:t>RELIABILITY</a:t>
            </a:r>
          </a:p>
        </p:txBody>
      </p:sp>
      <p:sp>
        <p:nvSpPr>
          <p:cNvPr id="13" name="Rectangle 12"/>
          <p:cNvSpPr/>
          <p:nvPr/>
        </p:nvSpPr>
        <p:spPr>
          <a:xfrm>
            <a:off x="8904677" y="1604440"/>
            <a:ext cx="2820771" cy="179536"/>
          </a:xfrm>
          <a:prstGeom prst="rect">
            <a:avLst/>
          </a:prstGeom>
        </p:spPr>
        <p:txBody>
          <a:bodyPr wrap="square" lIns="0" tIns="0" rIns="0" bIns="0">
            <a:spAutoFit/>
          </a:bodyPr>
          <a:lstStyle/>
          <a:p>
            <a:pPr defTabSz="639761">
              <a:lnSpc>
                <a:spcPts val="1400"/>
              </a:lnSpc>
              <a:spcBef>
                <a:spcPts val="420"/>
              </a:spcBef>
              <a:spcAft>
                <a:spcPts val="420"/>
              </a:spcAft>
            </a:pPr>
            <a:r>
              <a:rPr lang="en-US" dirty="0">
                <a:ln w="3175">
                  <a:noFill/>
                </a:ln>
                <a:solidFill>
                  <a:prstClr val="white">
                    <a:alpha val="99000"/>
                  </a:prstClr>
                </a:solidFill>
                <a:ea typeface="Segoe UI" pitchFamily="34" charset="0"/>
                <a:cs typeface="Segoe UI Light"/>
              </a:rPr>
              <a:t>BUSINESS PRACTICES</a:t>
            </a:r>
          </a:p>
        </p:txBody>
      </p:sp>
      <p:sp>
        <p:nvSpPr>
          <p:cNvPr id="20" name="Rectangle 19"/>
          <p:cNvSpPr/>
          <p:nvPr/>
        </p:nvSpPr>
        <p:spPr>
          <a:xfrm>
            <a:off x="519116" y="1600203"/>
            <a:ext cx="2084016" cy="179536"/>
          </a:xfrm>
          <a:prstGeom prst="rect">
            <a:avLst/>
          </a:prstGeom>
        </p:spPr>
        <p:txBody>
          <a:bodyPr wrap="square" lIns="0" tIns="0" rIns="0" bIns="0">
            <a:spAutoFit/>
          </a:bodyPr>
          <a:lstStyle/>
          <a:p>
            <a:pPr defTabSz="639761">
              <a:lnSpc>
                <a:spcPts val="1400"/>
              </a:lnSpc>
              <a:spcBef>
                <a:spcPts val="420"/>
              </a:spcBef>
              <a:spcAft>
                <a:spcPts val="420"/>
              </a:spcAft>
            </a:pPr>
            <a:r>
              <a:rPr lang="en-US" dirty="0">
                <a:ln w="3175">
                  <a:noFill/>
                </a:ln>
                <a:solidFill>
                  <a:prstClr val="white">
                    <a:alpha val="99000"/>
                  </a:prstClr>
                </a:solidFill>
                <a:ea typeface="Segoe UI" pitchFamily="34" charset="0"/>
                <a:cs typeface="Segoe UI Light"/>
              </a:rPr>
              <a:t>SECURITY</a:t>
            </a:r>
          </a:p>
        </p:txBody>
      </p:sp>
      <p:sp>
        <p:nvSpPr>
          <p:cNvPr id="23" name="Rectangle 22"/>
          <p:cNvSpPr/>
          <p:nvPr/>
        </p:nvSpPr>
        <p:spPr>
          <a:xfrm>
            <a:off x="519115" y="3835405"/>
            <a:ext cx="2321745" cy="1708151"/>
          </a:xfrm>
          <a:prstGeom prst="rect">
            <a:avLst/>
          </a:prstGeom>
        </p:spPr>
        <p:txBody>
          <a:bodyPr wrap="square" lIns="0" tIns="45709" rIns="91416" bIns="45709">
            <a:spAutoFit/>
          </a:bodyPr>
          <a:lstStyle/>
          <a:p>
            <a:pPr marL="174577" lvl="2" indent="-171403" defTabSz="914211">
              <a:buFont typeface="Arial" pitchFamily="34" charset="0"/>
              <a:buChar char="•"/>
            </a:pPr>
            <a:r>
              <a:rPr lang="en-US" sz="1500" dirty="0">
                <a:solidFill>
                  <a:srgbClr val="FFFFFF"/>
                </a:solidFill>
              </a:rPr>
              <a:t>Secures against attacks</a:t>
            </a:r>
          </a:p>
          <a:p>
            <a:pPr marL="3174" lvl="2" defTabSz="914211"/>
            <a:endParaRPr lang="en-US" sz="1500" dirty="0">
              <a:solidFill>
                <a:srgbClr val="FFFFFF"/>
              </a:solidFill>
            </a:endParaRPr>
          </a:p>
          <a:p>
            <a:pPr marL="174577" lvl="2" indent="-171403" defTabSz="914211">
              <a:buFont typeface="Arial" pitchFamily="34" charset="0"/>
              <a:buChar char="•"/>
            </a:pPr>
            <a:r>
              <a:rPr lang="en-US" sz="1500" dirty="0">
                <a:solidFill>
                  <a:srgbClr val="FFFFFF"/>
                </a:solidFill>
              </a:rPr>
              <a:t>Protects confidentiality, integrity, and availability of data and systems</a:t>
            </a:r>
          </a:p>
          <a:p>
            <a:pPr marL="3174" lvl="2" defTabSz="914211"/>
            <a:endParaRPr lang="en-US" sz="1500" dirty="0">
              <a:solidFill>
                <a:srgbClr val="FFFFFF"/>
              </a:solidFill>
            </a:endParaRPr>
          </a:p>
          <a:p>
            <a:pPr marL="174577" lvl="2" indent="-171403" defTabSz="914211">
              <a:buFont typeface="Arial" pitchFamily="34" charset="0"/>
              <a:buChar char="•"/>
            </a:pPr>
            <a:r>
              <a:rPr lang="en-US" sz="1500" dirty="0">
                <a:solidFill>
                  <a:srgbClr val="FFFFFF"/>
                </a:solidFill>
              </a:rPr>
              <a:t>Helps manage risk</a:t>
            </a:r>
          </a:p>
        </p:txBody>
      </p:sp>
      <p:sp>
        <p:nvSpPr>
          <p:cNvPr id="24" name="Rectangle 23"/>
          <p:cNvSpPr/>
          <p:nvPr/>
        </p:nvSpPr>
        <p:spPr>
          <a:xfrm>
            <a:off x="3322079" y="3835405"/>
            <a:ext cx="2794447" cy="1938983"/>
          </a:xfrm>
          <a:prstGeom prst="rect">
            <a:avLst/>
          </a:prstGeom>
        </p:spPr>
        <p:txBody>
          <a:bodyPr wrap="square" lIns="0" tIns="45709" rIns="91416" bIns="45709">
            <a:spAutoFit/>
          </a:bodyPr>
          <a:lstStyle/>
          <a:p>
            <a:pPr marL="169818" lvl="2" indent="-166641" defTabSz="914211">
              <a:buFont typeface="Arial" pitchFamily="34" charset="0"/>
              <a:buChar char="•"/>
            </a:pPr>
            <a:r>
              <a:rPr lang="en-US" sz="1500" dirty="0">
                <a:solidFill>
                  <a:srgbClr val="FFFFFF"/>
                </a:solidFill>
              </a:rPr>
              <a:t>Protects from unwanted communication</a:t>
            </a:r>
          </a:p>
          <a:p>
            <a:pPr marL="3177" lvl="2" defTabSz="914211"/>
            <a:endParaRPr lang="en-US" sz="1500" dirty="0">
              <a:solidFill>
                <a:srgbClr val="FFFFFF"/>
              </a:solidFill>
            </a:endParaRPr>
          </a:p>
          <a:p>
            <a:pPr marL="169818" lvl="2" indent="-166641" defTabSz="914211">
              <a:buFont typeface="Arial" pitchFamily="34" charset="0"/>
              <a:buChar char="•"/>
            </a:pPr>
            <a:r>
              <a:rPr lang="en-US" sz="1500" dirty="0">
                <a:solidFill>
                  <a:srgbClr val="FFFFFF"/>
                </a:solidFill>
              </a:rPr>
              <a:t>User choice and control</a:t>
            </a:r>
          </a:p>
          <a:p>
            <a:pPr marL="3177" lvl="2" defTabSz="914211"/>
            <a:endParaRPr lang="en-US" sz="1500" dirty="0">
              <a:solidFill>
                <a:srgbClr val="FFFFFF"/>
              </a:solidFill>
            </a:endParaRPr>
          </a:p>
          <a:p>
            <a:pPr marL="169818" lvl="2" indent="-166641" defTabSz="914211">
              <a:buFont typeface="Arial" pitchFamily="34" charset="0"/>
              <a:buChar char="•"/>
            </a:pPr>
            <a:r>
              <a:rPr lang="en-US" sz="1500" dirty="0">
                <a:solidFill>
                  <a:srgbClr val="FFFFFF"/>
                </a:solidFill>
              </a:rPr>
              <a:t>Products, online services adhere to fair information principles</a:t>
            </a:r>
          </a:p>
        </p:txBody>
      </p:sp>
      <p:sp>
        <p:nvSpPr>
          <p:cNvPr id="25" name="Rectangle 24"/>
          <p:cNvSpPr/>
          <p:nvPr/>
        </p:nvSpPr>
        <p:spPr>
          <a:xfrm>
            <a:off x="6115089" y="3835405"/>
            <a:ext cx="2890464" cy="2169815"/>
          </a:xfrm>
          <a:prstGeom prst="rect">
            <a:avLst/>
          </a:prstGeom>
        </p:spPr>
        <p:txBody>
          <a:bodyPr wrap="square" lIns="0" tIns="45709" rIns="91416" bIns="45709">
            <a:spAutoFit/>
          </a:bodyPr>
          <a:lstStyle/>
          <a:p>
            <a:pPr marL="169818" lvl="2" indent="-166641" defTabSz="914211">
              <a:buFont typeface="Arial" pitchFamily="34" charset="0"/>
              <a:buChar char="•"/>
            </a:pPr>
            <a:r>
              <a:rPr lang="en-US" sz="1500" dirty="0">
                <a:solidFill>
                  <a:srgbClr val="FFFFFF"/>
                </a:solidFill>
              </a:rPr>
              <a:t>Dependable, available</a:t>
            </a:r>
          </a:p>
          <a:p>
            <a:pPr marL="3177" lvl="2" defTabSz="914211"/>
            <a:endParaRPr lang="en-US" sz="1500" dirty="0">
              <a:solidFill>
                <a:srgbClr val="FFFFFF"/>
              </a:solidFill>
            </a:endParaRPr>
          </a:p>
          <a:p>
            <a:pPr marL="169818" lvl="2" indent="-166641" defTabSz="914211">
              <a:buFont typeface="Arial" pitchFamily="34" charset="0"/>
              <a:buChar char="•"/>
            </a:pPr>
            <a:r>
              <a:rPr lang="en-US" sz="1500" dirty="0">
                <a:solidFill>
                  <a:srgbClr val="FFFFFF"/>
                </a:solidFill>
              </a:rPr>
              <a:t>Predictable, consistent, responsive service</a:t>
            </a:r>
          </a:p>
          <a:p>
            <a:pPr marL="169818" lvl="2" indent="-166641" defTabSz="914211">
              <a:buFont typeface="Arial" pitchFamily="34" charset="0"/>
              <a:buChar char="•"/>
            </a:pPr>
            <a:r>
              <a:rPr lang="en-US" sz="1500" dirty="0">
                <a:solidFill>
                  <a:srgbClr val="FFFFFF"/>
                </a:solidFill>
              </a:rPr>
              <a:t>Maintainable</a:t>
            </a:r>
          </a:p>
          <a:p>
            <a:pPr marL="3177" lvl="2" defTabSz="914211"/>
            <a:endParaRPr lang="en-US" sz="1500" dirty="0">
              <a:solidFill>
                <a:srgbClr val="FFFFFF"/>
              </a:solidFill>
            </a:endParaRPr>
          </a:p>
          <a:p>
            <a:pPr marL="169818" lvl="2" indent="-166641" defTabSz="914211">
              <a:buFont typeface="Arial" pitchFamily="34" charset="0"/>
              <a:buChar char="•"/>
            </a:pPr>
            <a:r>
              <a:rPr lang="en-US" sz="1500" dirty="0">
                <a:solidFill>
                  <a:srgbClr val="FFFFFF"/>
                </a:solidFill>
              </a:rPr>
              <a:t>Resilient, easily restored</a:t>
            </a:r>
          </a:p>
          <a:p>
            <a:pPr marL="169818" lvl="2" indent="-166641" defTabSz="914211">
              <a:buFont typeface="Arial" pitchFamily="34" charset="0"/>
              <a:buChar char="•"/>
            </a:pPr>
            <a:endParaRPr lang="en-US" sz="1500" dirty="0">
              <a:solidFill>
                <a:srgbClr val="FFFFFF"/>
              </a:solidFill>
            </a:endParaRPr>
          </a:p>
          <a:p>
            <a:pPr marL="169818" lvl="2" indent="-166641" defTabSz="914211">
              <a:buFont typeface="Arial" pitchFamily="34" charset="0"/>
              <a:buChar char="•"/>
            </a:pPr>
            <a:r>
              <a:rPr lang="en-US" sz="1500" dirty="0">
                <a:solidFill>
                  <a:srgbClr val="FFFFFF"/>
                </a:solidFill>
              </a:rPr>
              <a:t>Proven, ready</a:t>
            </a:r>
          </a:p>
        </p:txBody>
      </p:sp>
      <p:sp>
        <p:nvSpPr>
          <p:cNvPr id="26" name="Rectangle 25"/>
          <p:cNvSpPr/>
          <p:nvPr/>
        </p:nvSpPr>
        <p:spPr>
          <a:xfrm>
            <a:off x="8904673" y="3835405"/>
            <a:ext cx="2844216" cy="1938983"/>
          </a:xfrm>
          <a:prstGeom prst="rect">
            <a:avLst/>
          </a:prstGeom>
        </p:spPr>
        <p:txBody>
          <a:bodyPr wrap="square" lIns="0" tIns="45709" rIns="91416" bIns="45709">
            <a:spAutoFit/>
          </a:bodyPr>
          <a:lstStyle/>
          <a:p>
            <a:pPr marL="169818" lvl="2" indent="-166641" defTabSz="914211">
              <a:buFont typeface="Arial" pitchFamily="34" charset="0"/>
              <a:buChar char="•"/>
            </a:pPr>
            <a:r>
              <a:rPr lang="en-US" sz="1500" dirty="0">
                <a:solidFill>
                  <a:srgbClr val="FFFFFF"/>
                </a:solidFill>
              </a:rPr>
              <a:t>Commitment to </a:t>
            </a:r>
            <a:br>
              <a:rPr lang="en-US" sz="1500" dirty="0">
                <a:solidFill>
                  <a:srgbClr val="FFFFFF"/>
                </a:solidFill>
              </a:rPr>
            </a:br>
            <a:r>
              <a:rPr lang="en-US" sz="1500" dirty="0">
                <a:solidFill>
                  <a:srgbClr val="FFFFFF"/>
                </a:solidFill>
              </a:rPr>
              <a:t>customer-centric interoperability</a:t>
            </a:r>
          </a:p>
          <a:p>
            <a:pPr marL="3177" lvl="2" defTabSz="914211"/>
            <a:endParaRPr lang="en-US" sz="1500" dirty="0">
              <a:solidFill>
                <a:srgbClr val="FFFFFF"/>
              </a:solidFill>
            </a:endParaRPr>
          </a:p>
          <a:p>
            <a:pPr marL="169818" lvl="2" indent="-166641" defTabSz="914211">
              <a:buFont typeface="Arial" pitchFamily="34" charset="0"/>
              <a:buChar char="•"/>
            </a:pPr>
            <a:r>
              <a:rPr lang="en-US" sz="1500" dirty="0">
                <a:solidFill>
                  <a:srgbClr val="FFFFFF"/>
                </a:solidFill>
              </a:rPr>
              <a:t>Recognized industry leader, world-class partner</a:t>
            </a:r>
          </a:p>
          <a:p>
            <a:pPr marL="3177" lvl="2" defTabSz="914211"/>
            <a:endParaRPr lang="en-US" sz="1500" dirty="0">
              <a:solidFill>
                <a:srgbClr val="FFFFFF"/>
              </a:solidFill>
            </a:endParaRPr>
          </a:p>
          <a:p>
            <a:pPr marL="169818" lvl="2" indent="-166641" defTabSz="914211">
              <a:buFont typeface="Arial" pitchFamily="34" charset="0"/>
              <a:buChar char="•"/>
            </a:pPr>
            <a:r>
              <a:rPr lang="en-US" sz="1500" dirty="0">
                <a:solidFill>
                  <a:srgbClr val="FFFFFF"/>
                </a:solidFill>
              </a:rPr>
              <a:t>Open, Transparent</a:t>
            </a:r>
          </a:p>
        </p:txBody>
      </p:sp>
    </p:spTree>
    <p:extLst>
      <p:ext uri="{BB962C8B-B14F-4D97-AF65-F5344CB8AC3E}">
        <p14:creationId xmlns:p14="http://schemas.microsoft.com/office/powerpoint/2010/main" val="30695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l="16394" r="18693" b="2241"/>
          <a:stretch/>
        </p:blipFill>
        <p:spPr>
          <a:xfrm>
            <a:off x="9580905" y="3759223"/>
            <a:ext cx="1879578" cy="187958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l="18163" r="18675" b="5905"/>
          <a:stretch/>
        </p:blipFill>
        <p:spPr>
          <a:xfrm>
            <a:off x="7589363" y="1771357"/>
            <a:ext cx="1888693" cy="1875775"/>
          </a:xfrm>
          <a:prstGeom prst="rect">
            <a:avLst/>
          </a:prstGeom>
        </p:spPr>
      </p:pic>
      <p:sp>
        <p:nvSpPr>
          <p:cNvPr id="2" name="Title 1"/>
          <p:cNvSpPr>
            <a:spLocks noGrp="1"/>
          </p:cNvSpPr>
          <p:nvPr>
            <p:ph type="title"/>
          </p:nvPr>
        </p:nvSpPr>
        <p:spPr>
          <a:xfrm>
            <a:off x="455618" y="422701"/>
            <a:ext cx="11125199" cy="620683"/>
          </a:xfrm>
        </p:spPr>
        <p:txBody>
          <a:bodyPr/>
          <a:lstStyle/>
          <a:p>
            <a:r>
              <a:rPr lang="en-US" dirty="0" smtClean="0"/>
              <a:t>RISK MANAGEMENT PROCESS</a:t>
            </a:r>
            <a:endParaRPr lang="en-US" dirty="0"/>
          </a:p>
        </p:txBody>
      </p:sp>
      <p:sp>
        <p:nvSpPr>
          <p:cNvPr id="3" name="Text Placeholder 2"/>
          <p:cNvSpPr>
            <a:spLocks noGrp="1"/>
          </p:cNvSpPr>
          <p:nvPr>
            <p:ph type="body" sz="quarter" idx="10"/>
          </p:nvPr>
        </p:nvSpPr>
        <p:spPr>
          <a:xfrm>
            <a:off x="483781" y="1770984"/>
            <a:ext cx="7086599" cy="4179605"/>
          </a:xfrm>
        </p:spPr>
        <p:txBody>
          <a:bodyPr/>
          <a:lstStyle/>
          <a:p>
            <a:pPr indent="4763">
              <a:spcBef>
                <a:spcPts val="0"/>
              </a:spcBef>
              <a:spcAft>
                <a:spcPts val="2400"/>
              </a:spcAft>
            </a:pPr>
            <a:r>
              <a:rPr lang="en-US" sz="2800" b="1" dirty="0">
                <a:solidFill>
                  <a:srgbClr val="FFFFFF"/>
                </a:solidFill>
                <a:cs typeface="Segoe Light"/>
              </a:rPr>
              <a:t>IDENTIFY</a:t>
            </a:r>
            <a:r>
              <a:rPr lang="en-US" sz="2800" dirty="0">
                <a:solidFill>
                  <a:srgbClr val="FFFFFF"/>
                </a:solidFill>
                <a:latin typeface="+mn-lt"/>
              </a:rPr>
              <a:t> </a:t>
            </a:r>
            <a:r>
              <a:rPr lang="en-US" sz="2400" dirty="0">
                <a:solidFill>
                  <a:srgbClr val="FFFFFF"/>
                </a:solidFill>
                <a:latin typeface="+mn-lt"/>
              </a:rPr>
              <a:t>threat &amp; vulnerabilities </a:t>
            </a:r>
          </a:p>
          <a:p>
            <a:pPr indent="4763">
              <a:spcBef>
                <a:spcPts val="0"/>
              </a:spcBef>
              <a:spcAft>
                <a:spcPts val="2400"/>
              </a:spcAft>
            </a:pPr>
            <a:r>
              <a:rPr lang="en-US" sz="2800" b="1" dirty="0">
                <a:solidFill>
                  <a:srgbClr val="FFFFFF"/>
                </a:solidFill>
              </a:rPr>
              <a:t>CALCULATE</a:t>
            </a:r>
            <a:r>
              <a:rPr lang="en-US" sz="2800" dirty="0">
                <a:solidFill>
                  <a:srgbClr val="FFFFFF"/>
                </a:solidFill>
              </a:rPr>
              <a:t> </a:t>
            </a:r>
            <a:r>
              <a:rPr lang="en-US" sz="2400" dirty="0">
                <a:solidFill>
                  <a:srgbClr val="FFFFFF"/>
                </a:solidFill>
                <a:latin typeface="+mn-lt"/>
              </a:rPr>
              <a:t>risks</a:t>
            </a:r>
          </a:p>
          <a:p>
            <a:pPr indent="4763">
              <a:spcBef>
                <a:spcPts val="0"/>
              </a:spcBef>
              <a:spcAft>
                <a:spcPts val="2400"/>
              </a:spcAft>
            </a:pPr>
            <a:r>
              <a:rPr lang="en-US" sz="2800" b="1" dirty="0">
                <a:solidFill>
                  <a:srgbClr val="FFFFFF"/>
                </a:solidFill>
              </a:rPr>
              <a:t>REPORT</a:t>
            </a:r>
            <a:r>
              <a:rPr lang="en-US" sz="2800" dirty="0">
                <a:solidFill>
                  <a:srgbClr val="FFFFFF"/>
                </a:solidFill>
              </a:rPr>
              <a:t> </a:t>
            </a:r>
            <a:r>
              <a:rPr lang="en-US" sz="2400" dirty="0">
                <a:solidFill>
                  <a:srgbClr val="FFFFFF"/>
                </a:solidFill>
                <a:latin typeface="+mn-lt"/>
              </a:rPr>
              <a:t>risks across Microsoft cloud environment</a:t>
            </a:r>
          </a:p>
          <a:p>
            <a:pPr indent="4763">
              <a:spcBef>
                <a:spcPts val="0"/>
              </a:spcBef>
              <a:spcAft>
                <a:spcPts val="2400"/>
              </a:spcAft>
            </a:pPr>
            <a:r>
              <a:rPr lang="en-US" sz="2800" b="1" dirty="0">
                <a:solidFill>
                  <a:srgbClr val="FFFFFF"/>
                </a:solidFill>
              </a:rPr>
              <a:t>ADDRESS</a:t>
            </a:r>
            <a:r>
              <a:rPr lang="en-US" sz="2800" dirty="0">
                <a:solidFill>
                  <a:srgbClr val="FFFFFF"/>
                </a:solidFill>
              </a:rPr>
              <a:t> </a:t>
            </a:r>
            <a:r>
              <a:rPr lang="en-US" sz="2300" dirty="0">
                <a:solidFill>
                  <a:srgbClr val="FFFFFF"/>
                </a:solidFill>
                <a:latin typeface="+mn-lt"/>
              </a:rPr>
              <a:t>risks based on impact assessment &amp; business case</a:t>
            </a:r>
          </a:p>
          <a:p>
            <a:pPr indent="4763">
              <a:spcBef>
                <a:spcPts val="0"/>
              </a:spcBef>
              <a:spcAft>
                <a:spcPts val="2400"/>
              </a:spcAft>
            </a:pPr>
            <a:r>
              <a:rPr lang="en-US" sz="2800" b="1" dirty="0">
                <a:solidFill>
                  <a:srgbClr val="FFFFFF"/>
                </a:solidFill>
              </a:rPr>
              <a:t>TEST</a:t>
            </a:r>
            <a:r>
              <a:rPr lang="en-US" sz="2800" dirty="0">
                <a:solidFill>
                  <a:srgbClr val="FFFFFF"/>
                </a:solidFill>
              </a:rPr>
              <a:t> </a:t>
            </a:r>
            <a:r>
              <a:rPr lang="en-US" sz="2400" dirty="0">
                <a:solidFill>
                  <a:srgbClr val="FFFFFF"/>
                </a:solidFill>
                <a:latin typeface="+mn-lt"/>
              </a:rPr>
              <a:t>remediation effectiveness &amp; residual risks</a:t>
            </a:r>
          </a:p>
          <a:p>
            <a:pPr indent="4763">
              <a:spcBef>
                <a:spcPts val="0"/>
              </a:spcBef>
              <a:spcAft>
                <a:spcPts val="2400"/>
              </a:spcAft>
            </a:pPr>
            <a:r>
              <a:rPr lang="en-US" sz="2800" b="1" dirty="0">
                <a:solidFill>
                  <a:srgbClr val="FFFFFF"/>
                </a:solidFill>
              </a:rPr>
              <a:t>MANAGE</a:t>
            </a:r>
            <a:r>
              <a:rPr lang="en-US" sz="2800" dirty="0">
                <a:solidFill>
                  <a:srgbClr val="FFFFFF"/>
                </a:solidFill>
              </a:rPr>
              <a:t> </a:t>
            </a:r>
            <a:r>
              <a:rPr lang="en-US" sz="2400" dirty="0">
                <a:solidFill>
                  <a:srgbClr val="FFFFFF"/>
                </a:solidFill>
                <a:latin typeface="+mn-lt"/>
              </a:rPr>
              <a:t>risks on an ongoing basis</a:t>
            </a:r>
          </a:p>
        </p:txBody>
      </p:sp>
      <p:sp>
        <p:nvSpPr>
          <p:cNvPr id="10" name="Rectangle 9"/>
          <p:cNvSpPr/>
          <p:nvPr/>
        </p:nvSpPr>
        <p:spPr bwMode="auto">
          <a:xfrm>
            <a:off x="7598476" y="3759223"/>
            <a:ext cx="1879578" cy="1879580"/>
          </a:xfrm>
          <a:prstGeom prst="rect">
            <a:avLst/>
          </a:prstGeom>
          <a:solidFill>
            <a:srgbClr val="FF8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4" tIns="45713" rIns="45713" bIns="91424" numCol="1" spcCol="0" rtlCol="0" fromWordArt="0" anchor="b" anchorCtr="0" forceAA="0" compatLnSpc="1">
            <a:prstTxWarp prst="textNoShape">
              <a:avLst/>
            </a:prstTxWarp>
            <a:noAutofit/>
          </a:bodyPr>
          <a:lstStyle/>
          <a:p>
            <a:pPr defTabSz="913947" fontAlgn="base">
              <a:spcBef>
                <a:spcPct val="0"/>
              </a:spcBef>
              <a:spcAft>
                <a:spcPct val="0"/>
              </a:spcAft>
            </a:pPr>
            <a:endParaRPr lang="en-US" spc="-51" dirty="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9580905" y="1771355"/>
            <a:ext cx="1879578" cy="1879580"/>
          </a:xfrm>
          <a:prstGeom prst="rect">
            <a:avLst/>
          </a:prstGeom>
          <a:solidFill>
            <a:srgbClr val="FF8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4" tIns="45713" rIns="45713" bIns="91424" numCol="1" spcCol="0" rtlCol="0" fromWordArt="0" anchor="b" anchorCtr="0" forceAA="0" compatLnSpc="1">
            <a:prstTxWarp prst="textNoShape">
              <a:avLst/>
            </a:prstTxWarp>
            <a:noAutofit/>
          </a:bodyPr>
          <a:lstStyle/>
          <a:p>
            <a:pPr defTabSz="913947" fontAlgn="base">
              <a:spcBef>
                <a:spcPct val="0"/>
              </a:spcBef>
              <a:spcAft>
                <a:spcPct val="0"/>
              </a:spcAft>
            </a:pPr>
            <a:endParaRPr lang="en-US" spc="-51" dirty="0">
              <a:gradFill>
                <a:gsLst>
                  <a:gs pos="0">
                    <a:srgbClr val="FFFFFF"/>
                  </a:gs>
                  <a:gs pos="100000">
                    <a:srgbClr val="FFFFFF"/>
                  </a:gs>
                </a:gsLst>
                <a:lin ang="5400000" scaled="0"/>
              </a:gradFill>
              <a:ea typeface="Segoe UI" pitchFamily="34" charset="0"/>
              <a:cs typeface="Segoe UI" pitchFamily="34" charset="0"/>
            </a:endParaRPr>
          </a:p>
        </p:txBody>
      </p:sp>
      <p:grpSp>
        <p:nvGrpSpPr>
          <p:cNvPr id="16" name="Group 15"/>
          <p:cNvGrpSpPr/>
          <p:nvPr/>
        </p:nvGrpSpPr>
        <p:grpSpPr bwMode="black">
          <a:xfrm>
            <a:off x="8085691" y="4189771"/>
            <a:ext cx="905140" cy="1018487"/>
            <a:chOff x="1752600" y="4267200"/>
            <a:chExt cx="1157286" cy="1302545"/>
          </a:xfrm>
        </p:grpSpPr>
        <p:sp>
          <p:nvSpPr>
            <p:cNvPr id="17" name="Freeform 219"/>
            <p:cNvSpPr>
              <a:spLocks/>
            </p:cNvSpPr>
            <p:nvPr/>
          </p:nvSpPr>
          <p:spPr bwMode="black">
            <a:xfrm>
              <a:off x="2573475" y="4995891"/>
              <a:ext cx="330824" cy="573854"/>
            </a:xfrm>
            <a:custGeom>
              <a:avLst/>
              <a:gdLst>
                <a:gd name="T0" fmla="*/ 157 w 351"/>
                <a:gd name="T1" fmla="*/ 2 h 609"/>
                <a:gd name="T2" fmla="*/ 155 w 351"/>
                <a:gd name="T3" fmla="*/ 104 h 609"/>
                <a:gd name="T4" fmla="*/ 180 w 351"/>
                <a:gd name="T5" fmla="*/ 99 h 609"/>
                <a:gd name="T6" fmla="*/ 231 w 351"/>
                <a:gd name="T7" fmla="*/ 121 h 609"/>
                <a:gd name="T8" fmla="*/ 252 w 351"/>
                <a:gd name="T9" fmla="*/ 174 h 609"/>
                <a:gd name="T10" fmla="*/ 251 w 351"/>
                <a:gd name="T11" fmla="*/ 212 h 609"/>
                <a:gd name="T12" fmla="*/ 251 w 351"/>
                <a:gd name="T13" fmla="*/ 212 h 609"/>
                <a:gd name="T14" fmla="*/ 247 w 351"/>
                <a:gd name="T15" fmla="*/ 387 h 609"/>
                <a:gd name="T16" fmla="*/ 247 w 351"/>
                <a:gd name="T17" fmla="*/ 387 h 609"/>
                <a:gd name="T18" fmla="*/ 246 w 351"/>
                <a:gd name="T19" fmla="*/ 438 h 609"/>
                <a:gd name="T20" fmla="*/ 223 w 351"/>
                <a:gd name="T21" fmla="*/ 489 h 609"/>
                <a:gd name="T22" fmla="*/ 171 w 351"/>
                <a:gd name="T23" fmla="*/ 510 h 609"/>
                <a:gd name="T24" fmla="*/ 120 w 351"/>
                <a:gd name="T25" fmla="*/ 487 h 609"/>
                <a:gd name="T26" fmla="*/ 100 w 351"/>
                <a:gd name="T27" fmla="*/ 435 h 609"/>
                <a:gd name="T28" fmla="*/ 101 w 351"/>
                <a:gd name="T29" fmla="*/ 395 h 609"/>
                <a:gd name="T30" fmla="*/ 4 w 351"/>
                <a:gd name="T31" fmla="*/ 311 h 609"/>
                <a:gd name="T32" fmla="*/ 1 w 351"/>
                <a:gd name="T33" fmla="*/ 433 h 609"/>
                <a:gd name="T34" fmla="*/ 49 w 351"/>
                <a:gd name="T35" fmla="*/ 555 h 609"/>
                <a:gd name="T36" fmla="*/ 169 w 351"/>
                <a:gd name="T37" fmla="*/ 608 h 609"/>
                <a:gd name="T38" fmla="*/ 292 w 351"/>
                <a:gd name="T39" fmla="*/ 561 h 609"/>
                <a:gd name="T40" fmla="*/ 292 w 351"/>
                <a:gd name="T41" fmla="*/ 561 h 609"/>
                <a:gd name="T42" fmla="*/ 345 w 351"/>
                <a:gd name="T43" fmla="*/ 441 h 609"/>
                <a:gd name="T44" fmla="*/ 350 w 351"/>
                <a:gd name="T45" fmla="*/ 176 h 609"/>
                <a:gd name="T46" fmla="*/ 303 w 351"/>
                <a:gd name="T47" fmla="*/ 53 h 609"/>
                <a:gd name="T48" fmla="*/ 183 w 351"/>
                <a:gd name="T49" fmla="*/ 0 h 609"/>
                <a:gd name="T50" fmla="*/ 157 w 351"/>
                <a:gd name="T51" fmla="*/ 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1" h="609">
                  <a:moveTo>
                    <a:pt x="157" y="2"/>
                  </a:moveTo>
                  <a:cubicBezTo>
                    <a:pt x="155" y="104"/>
                    <a:pt x="155" y="104"/>
                    <a:pt x="155" y="104"/>
                  </a:cubicBezTo>
                  <a:cubicBezTo>
                    <a:pt x="163" y="101"/>
                    <a:pt x="171" y="99"/>
                    <a:pt x="180" y="99"/>
                  </a:cubicBezTo>
                  <a:cubicBezTo>
                    <a:pt x="201" y="99"/>
                    <a:pt x="218" y="108"/>
                    <a:pt x="231" y="121"/>
                  </a:cubicBezTo>
                  <a:cubicBezTo>
                    <a:pt x="244" y="135"/>
                    <a:pt x="252" y="153"/>
                    <a:pt x="252" y="174"/>
                  </a:cubicBezTo>
                  <a:cubicBezTo>
                    <a:pt x="251" y="212"/>
                    <a:pt x="251" y="212"/>
                    <a:pt x="251" y="212"/>
                  </a:cubicBezTo>
                  <a:cubicBezTo>
                    <a:pt x="251" y="212"/>
                    <a:pt x="251" y="212"/>
                    <a:pt x="251" y="212"/>
                  </a:cubicBezTo>
                  <a:cubicBezTo>
                    <a:pt x="247" y="387"/>
                    <a:pt x="247" y="387"/>
                    <a:pt x="247" y="387"/>
                  </a:cubicBezTo>
                  <a:cubicBezTo>
                    <a:pt x="247" y="387"/>
                    <a:pt x="247" y="387"/>
                    <a:pt x="247" y="387"/>
                  </a:cubicBezTo>
                  <a:cubicBezTo>
                    <a:pt x="246" y="438"/>
                    <a:pt x="246" y="438"/>
                    <a:pt x="246" y="438"/>
                  </a:cubicBezTo>
                  <a:cubicBezTo>
                    <a:pt x="245" y="459"/>
                    <a:pt x="237" y="476"/>
                    <a:pt x="223" y="489"/>
                  </a:cubicBezTo>
                  <a:cubicBezTo>
                    <a:pt x="210" y="502"/>
                    <a:pt x="191" y="510"/>
                    <a:pt x="171" y="510"/>
                  </a:cubicBezTo>
                  <a:cubicBezTo>
                    <a:pt x="151" y="509"/>
                    <a:pt x="133" y="501"/>
                    <a:pt x="120" y="487"/>
                  </a:cubicBezTo>
                  <a:cubicBezTo>
                    <a:pt x="107" y="474"/>
                    <a:pt x="99" y="455"/>
                    <a:pt x="100" y="435"/>
                  </a:cubicBezTo>
                  <a:cubicBezTo>
                    <a:pt x="101" y="395"/>
                    <a:pt x="101" y="395"/>
                    <a:pt x="101" y="395"/>
                  </a:cubicBezTo>
                  <a:cubicBezTo>
                    <a:pt x="42" y="375"/>
                    <a:pt x="16" y="338"/>
                    <a:pt x="4" y="311"/>
                  </a:cubicBezTo>
                  <a:cubicBezTo>
                    <a:pt x="1" y="433"/>
                    <a:pt x="1" y="433"/>
                    <a:pt x="1" y="433"/>
                  </a:cubicBezTo>
                  <a:cubicBezTo>
                    <a:pt x="0" y="480"/>
                    <a:pt x="18" y="524"/>
                    <a:pt x="49" y="555"/>
                  </a:cubicBezTo>
                  <a:cubicBezTo>
                    <a:pt x="79" y="587"/>
                    <a:pt x="122" y="607"/>
                    <a:pt x="169" y="608"/>
                  </a:cubicBezTo>
                  <a:cubicBezTo>
                    <a:pt x="216" y="609"/>
                    <a:pt x="260" y="591"/>
                    <a:pt x="292" y="561"/>
                  </a:cubicBezTo>
                  <a:cubicBezTo>
                    <a:pt x="292" y="561"/>
                    <a:pt x="292" y="561"/>
                    <a:pt x="292" y="561"/>
                  </a:cubicBezTo>
                  <a:cubicBezTo>
                    <a:pt x="323" y="530"/>
                    <a:pt x="343" y="488"/>
                    <a:pt x="345" y="441"/>
                  </a:cubicBezTo>
                  <a:cubicBezTo>
                    <a:pt x="350" y="176"/>
                    <a:pt x="350" y="176"/>
                    <a:pt x="350" y="176"/>
                  </a:cubicBezTo>
                  <a:cubicBezTo>
                    <a:pt x="351" y="128"/>
                    <a:pt x="333" y="85"/>
                    <a:pt x="303" y="53"/>
                  </a:cubicBezTo>
                  <a:cubicBezTo>
                    <a:pt x="273" y="22"/>
                    <a:pt x="230" y="1"/>
                    <a:pt x="183" y="0"/>
                  </a:cubicBezTo>
                  <a:cubicBezTo>
                    <a:pt x="174" y="0"/>
                    <a:pt x="165" y="1"/>
                    <a:pt x="15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1"/>
              <a:endParaRPr lang="en-US" sz="1600">
                <a:solidFill>
                  <a:srgbClr val="FFFFFF"/>
                </a:solidFill>
              </a:endParaRPr>
            </a:p>
          </p:txBody>
        </p:sp>
        <p:sp>
          <p:nvSpPr>
            <p:cNvPr id="18" name="Freeform 220"/>
            <p:cNvSpPr>
              <a:spLocks/>
            </p:cNvSpPr>
            <p:nvPr/>
          </p:nvSpPr>
          <p:spPr bwMode="black">
            <a:xfrm>
              <a:off x="2579062" y="4756453"/>
              <a:ext cx="330824" cy="573854"/>
            </a:xfrm>
            <a:custGeom>
              <a:avLst/>
              <a:gdLst>
                <a:gd name="T0" fmla="*/ 182 w 351"/>
                <a:gd name="T1" fmla="*/ 1 h 609"/>
                <a:gd name="T2" fmla="*/ 60 w 351"/>
                <a:gd name="T3" fmla="*/ 48 h 609"/>
                <a:gd name="T4" fmla="*/ 60 w 351"/>
                <a:gd name="T5" fmla="*/ 49 h 609"/>
                <a:gd name="T6" fmla="*/ 7 w 351"/>
                <a:gd name="T7" fmla="*/ 169 h 609"/>
                <a:gd name="T8" fmla="*/ 1 w 351"/>
                <a:gd name="T9" fmla="*/ 433 h 609"/>
                <a:gd name="T10" fmla="*/ 48 w 351"/>
                <a:gd name="T11" fmla="*/ 556 h 609"/>
                <a:gd name="T12" fmla="*/ 169 w 351"/>
                <a:gd name="T13" fmla="*/ 609 h 609"/>
                <a:gd name="T14" fmla="*/ 194 w 351"/>
                <a:gd name="T15" fmla="*/ 607 h 609"/>
                <a:gd name="T16" fmla="*/ 197 w 351"/>
                <a:gd name="T17" fmla="*/ 505 h 609"/>
                <a:gd name="T18" fmla="*/ 171 w 351"/>
                <a:gd name="T19" fmla="*/ 510 h 609"/>
                <a:gd name="T20" fmla="*/ 120 w 351"/>
                <a:gd name="T21" fmla="*/ 488 h 609"/>
                <a:gd name="T22" fmla="*/ 99 w 351"/>
                <a:gd name="T23" fmla="*/ 436 h 609"/>
                <a:gd name="T24" fmla="*/ 104 w 351"/>
                <a:gd name="T25" fmla="*/ 227 h 609"/>
                <a:gd name="T26" fmla="*/ 104 w 351"/>
                <a:gd name="T27" fmla="*/ 220 h 609"/>
                <a:gd name="T28" fmla="*/ 105 w 351"/>
                <a:gd name="T29" fmla="*/ 171 h 609"/>
                <a:gd name="T30" fmla="*/ 128 w 351"/>
                <a:gd name="T31" fmla="*/ 120 h 609"/>
                <a:gd name="T32" fmla="*/ 180 w 351"/>
                <a:gd name="T33" fmla="*/ 99 h 609"/>
                <a:gd name="T34" fmla="*/ 231 w 351"/>
                <a:gd name="T35" fmla="*/ 122 h 609"/>
                <a:gd name="T36" fmla="*/ 251 w 351"/>
                <a:gd name="T37" fmla="*/ 174 h 609"/>
                <a:gd name="T38" fmla="*/ 250 w 351"/>
                <a:gd name="T39" fmla="*/ 214 h 609"/>
                <a:gd name="T40" fmla="*/ 347 w 351"/>
                <a:gd name="T41" fmla="*/ 299 h 609"/>
                <a:gd name="T42" fmla="*/ 350 w 351"/>
                <a:gd name="T43" fmla="*/ 176 h 609"/>
                <a:gd name="T44" fmla="*/ 302 w 351"/>
                <a:gd name="T45" fmla="*/ 54 h 609"/>
                <a:gd name="T46" fmla="*/ 182 w 351"/>
                <a:gd name="T47" fmla="*/ 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1" h="609">
                  <a:moveTo>
                    <a:pt x="182" y="1"/>
                  </a:moveTo>
                  <a:cubicBezTo>
                    <a:pt x="135" y="0"/>
                    <a:pt x="91" y="18"/>
                    <a:pt x="60" y="48"/>
                  </a:cubicBezTo>
                  <a:cubicBezTo>
                    <a:pt x="60" y="48"/>
                    <a:pt x="60" y="49"/>
                    <a:pt x="60" y="49"/>
                  </a:cubicBezTo>
                  <a:cubicBezTo>
                    <a:pt x="28" y="79"/>
                    <a:pt x="8" y="122"/>
                    <a:pt x="7" y="169"/>
                  </a:cubicBezTo>
                  <a:cubicBezTo>
                    <a:pt x="1" y="433"/>
                    <a:pt x="1" y="433"/>
                    <a:pt x="1" y="433"/>
                  </a:cubicBezTo>
                  <a:cubicBezTo>
                    <a:pt x="0" y="481"/>
                    <a:pt x="18" y="524"/>
                    <a:pt x="48" y="556"/>
                  </a:cubicBezTo>
                  <a:cubicBezTo>
                    <a:pt x="79" y="588"/>
                    <a:pt x="121" y="608"/>
                    <a:pt x="169" y="609"/>
                  </a:cubicBezTo>
                  <a:cubicBezTo>
                    <a:pt x="177" y="609"/>
                    <a:pt x="186" y="608"/>
                    <a:pt x="194" y="607"/>
                  </a:cubicBezTo>
                  <a:cubicBezTo>
                    <a:pt x="197" y="505"/>
                    <a:pt x="197" y="505"/>
                    <a:pt x="197" y="505"/>
                  </a:cubicBezTo>
                  <a:cubicBezTo>
                    <a:pt x="189" y="508"/>
                    <a:pt x="180" y="510"/>
                    <a:pt x="171" y="510"/>
                  </a:cubicBezTo>
                  <a:cubicBezTo>
                    <a:pt x="151" y="510"/>
                    <a:pt x="133" y="501"/>
                    <a:pt x="120" y="488"/>
                  </a:cubicBezTo>
                  <a:cubicBezTo>
                    <a:pt x="107" y="474"/>
                    <a:pt x="99" y="456"/>
                    <a:pt x="99" y="436"/>
                  </a:cubicBezTo>
                  <a:cubicBezTo>
                    <a:pt x="104" y="227"/>
                    <a:pt x="104" y="227"/>
                    <a:pt x="104" y="227"/>
                  </a:cubicBezTo>
                  <a:cubicBezTo>
                    <a:pt x="104" y="220"/>
                    <a:pt x="104" y="220"/>
                    <a:pt x="104" y="220"/>
                  </a:cubicBezTo>
                  <a:cubicBezTo>
                    <a:pt x="105" y="171"/>
                    <a:pt x="105" y="171"/>
                    <a:pt x="105" y="171"/>
                  </a:cubicBezTo>
                  <a:cubicBezTo>
                    <a:pt x="106" y="151"/>
                    <a:pt x="114" y="133"/>
                    <a:pt x="128" y="120"/>
                  </a:cubicBezTo>
                  <a:cubicBezTo>
                    <a:pt x="142" y="107"/>
                    <a:pt x="160" y="99"/>
                    <a:pt x="180" y="99"/>
                  </a:cubicBezTo>
                  <a:cubicBezTo>
                    <a:pt x="200" y="100"/>
                    <a:pt x="218" y="108"/>
                    <a:pt x="231" y="122"/>
                  </a:cubicBezTo>
                  <a:cubicBezTo>
                    <a:pt x="244" y="136"/>
                    <a:pt x="252" y="154"/>
                    <a:pt x="251" y="174"/>
                  </a:cubicBezTo>
                  <a:cubicBezTo>
                    <a:pt x="250" y="214"/>
                    <a:pt x="250" y="214"/>
                    <a:pt x="250" y="214"/>
                  </a:cubicBezTo>
                  <a:cubicBezTo>
                    <a:pt x="309" y="234"/>
                    <a:pt x="335" y="271"/>
                    <a:pt x="347" y="299"/>
                  </a:cubicBezTo>
                  <a:cubicBezTo>
                    <a:pt x="350" y="176"/>
                    <a:pt x="350" y="176"/>
                    <a:pt x="350" y="176"/>
                  </a:cubicBezTo>
                  <a:cubicBezTo>
                    <a:pt x="351" y="129"/>
                    <a:pt x="333" y="85"/>
                    <a:pt x="302" y="54"/>
                  </a:cubicBezTo>
                  <a:cubicBezTo>
                    <a:pt x="272" y="22"/>
                    <a:pt x="229" y="2"/>
                    <a:pt x="18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1"/>
              <a:endParaRPr lang="en-US" sz="1600">
                <a:solidFill>
                  <a:srgbClr val="FFFFFF"/>
                </a:solidFill>
              </a:endParaRPr>
            </a:p>
          </p:txBody>
        </p:sp>
        <p:sp>
          <p:nvSpPr>
            <p:cNvPr id="19" name="Freeform 221"/>
            <p:cNvSpPr>
              <a:spLocks/>
            </p:cNvSpPr>
            <p:nvPr/>
          </p:nvSpPr>
          <p:spPr bwMode="black">
            <a:xfrm>
              <a:off x="1752600" y="4467929"/>
              <a:ext cx="670029" cy="926627"/>
            </a:xfrm>
            <a:custGeom>
              <a:avLst/>
              <a:gdLst>
                <a:gd name="T0" fmla="*/ 678 w 711"/>
                <a:gd name="T1" fmla="*/ 915 h 983"/>
                <a:gd name="T2" fmla="*/ 154 w 711"/>
                <a:gd name="T3" fmla="*/ 755 h 983"/>
                <a:gd name="T4" fmla="*/ 69 w 711"/>
                <a:gd name="T5" fmla="*/ 562 h 983"/>
                <a:gd name="T6" fmla="*/ 69 w 711"/>
                <a:gd name="T7" fmla="*/ 34 h 983"/>
                <a:gd name="T8" fmla="*/ 34 w 711"/>
                <a:gd name="T9" fmla="*/ 0 h 983"/>
                <a:gd name="T10" fmla="*/ 0 w 711"/>
                <a:gd name="T11" fmla="*/ 34 h 983"/>
                <a:gd name="T12" fmla="*/ 0 w 711"/>
                <a:gd name="T13" fmla="*/ 562 h 983"/>
                <a:gd name="T14" fmla="*/ 0 w 711"/>
                <a:gd name="T15" fmla="*/ 562 h 983"/>
                <a:gd name="T16" fmla="*/ 108 w 711"/>
                <a:gd name="T17" fmla="*/ 805 h 983"/>
                <a:gd name="T18" fmla="*/ 676 w 711"/>
                <a:gd name="T19" fmla="*/ 983 h 983"/>
                <a:gd name="T20" fmla="*/ 677 w 711"/>
                <a:gd name="T21" fmla="*/ 983 h 983"/>
                <a:gd name="T22" fmla="*/ 711 w 711"/>
                <a:gd name="T23" fmla="*/ 950 h 983"/>
                <a:gd name="T24" fmla="*/ 678 w 711"/>
                <a:gd name="T25" fmla="*/ 915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1" h="983">
                  <a:moveTo>
                    <a:pt x="678" y="915"/>
                  </a:moveTo>
                  <a:cubicBezTo>
                    <a:pt x="470" y="911"/>
                    <a:pt x="285" y="874"/>
                    <a:pt x="154" y="755"/>
                  </a:cubicBezTo>
                  <a:cubicBezTo>
                    <a:pt x="110" y="712"/>
                    <a:pt x="69" y="647"/>
                    <a:pt x="69" y="562"/>
                  </a:cubicBezTo>
                  <a:cubicBezTo>
                    <a:pt x="69" y="34"/>
                    <a:pt x="69" y="34"/>
                    <a:pt x="69" y="34"/>
                  </a:cubicBezTo>
                  <a:cubicBezTo>
                    <a:pt x="69" y="15"/>
                    <a:pt x="53" y="0"/>
                    <a:pt x="34" y="0"/>
                  </a:cubicBezTo>
                  <a:cubicBezTo>
                    <a:pt x="16" y="0"/>
                    <a:pt x="0" y="15"/>
                    <a:pt x="0" y="34"/>
                  </a:cubicBezTo>
                  <a:cubicBezTo>
                    <a:pt x="0" y="562"/>
                    <a:pt x="0" y="562"/>
                    <a:pt x="0" y="562"/>
                  </a:cubicBezTo>
                  <a:cubicBezTo>
                    <a:pt x="0" y="562"/>
                    <a:pt x="0" y="562"/>
                    <a:pt x="0" y="562"/>
                  </a:cubicBezTo>
                  <a:cubicBezTo>
                    <a:pt x="1" y="670"/>
                    <a:pt x="53" y="753"/>
                    <a:pt x="108" y="805"/>
                  </a:cubicBezTo>
                  <a:cubicBezTo>
                    <a:pt x="259" y="942"/>
                    <a:pt x="462" y="980"/>
                    <a:pt x="676" y="983"/>
                  </a:cubicBezTo>
                  <a:cubicBezTo>
                    <a:pt x="677" y="983"/>
                    <a:pt x="677" y="983"/>
                    <a:pt x="677" y="983"/>
                  </a:cubicBezTo>
                  <a:cubicBezTo>
                    <a:pt x="695" y="983"/>
                    <a:pt x="711" y="969"/>
                    <a:pt x="711" y="950"/>
                  </a:cubicBezTo>
                  <a:cubicBezTo>
                    <a:pt x="711" y="931"/>
                    <a:pt x="697" y="915"/>
                    <a:pt x="678" y="9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1"/>
              <a:endParaRPr lang="en-US" sz="1600">
                <a:solidFill>
                  <a:srgbClr val="FFFFFF"/>
                </a:solidFill>
              </a:endParaRPr>
            </a:p>
          </p:txBody>
        </p:sp>
        <p:sp>
          <p:nvSpPr>
            <p:cNvPr id="20" name="Freeform 222"/>
            <p:cNvSpPr>
              <a:spLocks/>
            </p:cNvSpPr>
            <p:nvPr/>
          </p:nvSpPr>
          <p:spPr bwMode="black">
            <a:xfrm>
              <a:off x="1752600" y="4467929"/>
              <a:ext cx="670029" cy="926627"/>
            </a:xfrm>
            <a:custGeom>
              <a:avLst/>
              <a:gdLst>
                <a:gd name="T0" fmla="*/ 678 w 711"/>
                <a:gd name="T1" fmla="*/ 915 h 983"/>
                <a:gd name="T2" fmla="*/ 154 w 711"/>
                <a:gd name="T3" fmla="*/ 755 h 983"/>
                <a:gd name="T4" fmla="*/ 69 w 711"/>
                <a:gd name="T5" fmla="*/ 562 h 983"/>
                <a:gd name="T6" fmla="*/ 69 w 711"/>
                <a:gd name="T7" fmla="*/ 34 h 983"/>
                <a:gd name="T8" fmla="*/ 34 w 711"/>
                <a:gd name="T9" fmla="*/ 0 h 983"/>
                <a:gd name="T10" fmla="*/ 0 w 711"/>
                <a:gd name="T11" fmla="*/ 34 h 983"/>
                <a:gd name="T12" fmla="*/ 0 w 711"/>
                <a:gd name="T13" fmla="*/ 562 h 983"/>
                <a:gd name="T14" fmla="*/ 0 w 711"/>
                <a:gd name="T15" fmla="*/ 562 h 983"/>
                <a:gd name="T16" fmla="*/ 108 w 711"/>
                <a:gd name="T17" fmla="*/ 805 h 983"/>
                <a:gd name="T18" fmla="*/ 676 w 711"/>
                <a:gd name="T19" fmla="*/ 983 h 983"/>
                <a:gd name="T20" fmla="*/ 677 w 711"/>
                <a:gd name="T21" fmla="*/ 983 h 983"/>
                <a:gd name="T22" fmla="*/ 711 w 711"/>
                <a:gd name="T23" fmla="*/ 950 h 983"/>
                <a:gd name="T24" fmla="*/ 678 w 711"/>
                <a:gd name="T25" fmla="*/ 915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1" h="983">
                  <a:moveTo>
                    <a:pt x="678" y="915"/>
                  </a:moveTo>
                  <a:cubicBezTo>
                    <a:pt x="470" y="911"/>
                    <a:pt x="285" y="874"/>
                    <a:pt x="154" y="755"/>
                  </a:cubicBezTo>
                  <a:cubicBezTo>
                    <a:pt x="110" y="712"/>
                    <a:pt x="69" y="647"/>
                    <a:pt x="69" y="562"/>
                  </a:cubicBezTo>
                  <a:cubicBezTo>
                    <a:pt x="69" y="34"/>
                    <a:pt x="69" y="34"/>
                    <a:pt x="69" y="34"/>
                  </a:cubicBezTo>
                  <a:cubicBezTo>
                    <a:pt x="69" y="15"/>
                    <a:pt x="53" y="0"/>
                    <a:pt x="34" y="0"/>
                  </a:cubicBezTo>
                  <a:cubicBezTo>
                    <a:pt x="16" y="0"/>
                    <a:pt x="0" y="15"/>
                    <a:pt x="0" y="34"/>
                  </a:cubicBezTo>
                  <a:cubicBezTo>
                    <a:pt x="0" y="562"/>
                    <a:pt x="0" y="562"/>
                    <a:pt x="0" y="562"/>
                  </a:cubicBezTo>
                  <a:cubicBezTo>
                    <a:pt x="0" y="562"/>
                    <a:pt x="0" y="562"/>
                    <a:pt x="0" y="562"/>
                  </a:cubicBezTo>
                  <a:cubicBezTo>
                    <a:pt x="1" y="670"/>
                    <a:pt x="53" y="753"/>
                    <a:pt x="108" y="805"/>
                  </a:cubicBezTo>
                  <a:cubicBezTo>
                    <a:pt x="259" y="942"/>
                    <a:pt x="462" y="980"/>
                    <a:pt x="676" y="983"/>
                  </a:cubicBezTo>
                  <a:cubicBezTo>
                    <a:pt x="677" y="983"/>
                    <a:pt x="677" y="983"/>
                    <a:pt x="677" y="983"/>
                  </a:cubicBezTo>
                  <a:cubicBezTo>
                    <a:pt x="695" y="983"/>
                    <a:pt x="711" y="969"/>
                    <a:pt x="711" y="950"/>
                  </a:cubicBezTo>
                  <a:cubicBezTo>
                    <a:pt x="711" y="931"/>
                    <a:pt x="697" y="915"/>
                    <a:pt x="678" y="9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1"/>
              <a:endParaRPr lang="en-US" sz="1600">
                <a:solidFill>
                  <a:srgbClr val="FFFFFF"/>
                </a:solidFill>
              </a:endParaRPr>
            </a:p>
          </p:txBody>
        </p:sp>
        <p:sp>
          <p:nvSpPr>
            <p:cNvPr id="21" name="Freeform 223"/>
            <p:cNvSpPr>
              <a:spLocks/>
            </p:cNvSpPr>
            <p:nvPr/>
          </p:nvSpPr>
          <p:spPr bwMode="black">
            <a:xfrm>
              <a:off x="1977672" y="4663072"/>
              <a:ext cx="606178" cy="195940"/>
            </a:xfrm>
            <a:custGeom>
              <a:avLst/>
              <a:gdLst>
                <a:gd name="T0" fmla="*/ 643 w 643"/>
                <a:gd name="T1" fmla="*/ 132 h 208"/>
                <a:gd name="T2" fmla="*/ 438 w 643"/>
                <a:gd name="T3" fmla="*/ 150 h 208"/>
                <a:gd name="T4" fmla="*/ 0 w 643"/>
                <a:gd name="T5" fmla="*/ 0 h 208"/>
                <a:gd name="T6" fmla="*/ 0 w 643"/>
                <a:gd name="T7" fmla="*/ 103 h 208"/>
                <a:gd name="T8" fmla="*/ 39 w 643"/>
                <a:gd name="T9" fmla="*/ 130 h 208"/>
                <a:gd name="T10" fmla="*/ 438 w 643"/>
                <a:gd name="T11" fmla="*/ 208 h 208"/>
                <a:gd name="T12" fmla="*/ 606 w 643"/>
                <a:gd name="T13" fmla="*/ 197 h 208"/>
                <a:gd name="T14" fmla="*/ 643 w 643"/>
                <a:gd name="T15" fmla="*/ 132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3" h="208">
                  <a:moveTo>
                    <a:pt x="643" y="132"/>
                  </a:moveTo>
                  <a:cubicBezTo>
                    <a:pt x="582" y="143"/>
                    <a:pt x="512" y="150"/>
                    <a:pt x="438" y="150"/>
                  </a:cubicBezTo>
                  <a:cubicBezTo>
                    <a:pt x="196" y="150"/>
                    <a:pt x="0" y="82"/>
                    <a:pt x="0" y="0"/>
                  </a:cubicBezTo>
                  <a:cubicBezTo>
                    <a:pt x="0" y="103"/>
                    <a:pt x="0" y="103"/>
                    <a:pt x="0" y="103"/>
                  </a:cubicBezTo>
                  <a:cubicBezTo>
                    <a:pt x="12" y="113"/>
                    <a:pt x="25" y="121"/>
                    <a:pt x="39" y="130"/>
                  </a:cubicBezTo>
                  <a:cubicBezTo>
                    <a:pt x="130" y="180"/>
                    <a:pt x="273" y="208"/>
                    <a:pt x="438" y="208"/>
                  </a:cubicBezTo>
                  <a:cubicBezTo>
                    <a:pt x="497" y="208"/>
                    <a:pt x="554" y="204"/>
                    <a:pt x="606" y="197"/>
                  </a:cubicBezTo>
                  <a:cubicBezTo>
                    <a:pt x="615" y="174"/>
                    <a:pt x="628" y="152"/>
                    <a:pt x="643" y="1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1"/>
              <a:endParaRPr lang="en-US" sz="1600">
                <a:solidFill>
                  <a:srgbClr val="FFFFFF"/>
                </a:solidFill>
              </a:endParaRPr>
            </a:p>
          </p:txBody>
        </p:sp>
        <p:sp>
          <p:nvSpPr>
            <p:cNvPr id="22" name="Freeform 224"/>
            <p:cNvSpPr>
              <a:spLocks/>
            </p:cNvSpPr>
            <p:nvPr/>
          </p:nvSpPr>
          <p:spPr bwMode="black">
            <a:xfrm>
              <a:off x="1976076" y="4835467"/>
              <a:ext cx="555896" cy="196340"/>
            </a:xfrm>
            <a:custGeom>
              <a:avLst/>
              <a:gdLst>
                <a:gd name="T0" fmla="*/ 590 w 590"/>
                <a:gd name="T1" fmla="*/ 140 h 208"/>
                <a:gd name="T2" fmla="*/ 438 w 590"/>
                <a:gd name="T3" fmla="*/ 150 h 208"/>
                <a:gd name="T4" fmla="*/ 0 w 590"/>
                <a:gd name="T5" fmla="*/ 0 h 208"/>
                <a:gd name="T6" fmla="*/ 0 w 590"/>
                <a:gd name="T7" fmla="*/ 103 h 208"/>
                <a:gd name="T8" fmla="*/ 39 w 590"/>
                <a:gd name="T9" fmla="*/ 129 h 208"/>
                <a:gd name="T10" fmla="*/ 438 w 590"/>
                <a:gd name="T11" fmla="*/ 208 h 208"/>
                <a:gd name="T12" fmla="*/ 589 w 590"/>
                <a:gd name="T13" fmla="*/ 199 h 208"/>
                <a:gd name="T14" fmla="*/ 590 w 590"/>
                <a:gd name="T15" fmla="*/ 140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0" h="208">
                  <a:moveTo>
                    <a:pt x="590" y="140"/>
                  </a:moveTo>
                  <a:cubicBezTo>
                    <a:pt x="543" y="146"/>
                    <a:pt x="491" y="150"/>
                    <a:pt x="438" y="150"/>
                  </a:cubicBezTo>
                  <a:cubicBezTo>
                    <a:pt x="196" y="150"/>
                    <a:pt x="0" y="82"/>
                    <a:pt x="0" y="0"/>
                  </a:cubicBezTo>
                  <a:cubicBezTo>
                    <a:pt x="0" y="103"/>
                    <a:pt x="0" y="103"/>
                    <a:pt x="0" y="103"/>
                  </a:cubicBezTo>
                  <a:cubicBezTo>
                    <a:pt x="12" y="113"/>
                    <a:pt x="25" y="121"/>
                    <a:pt x="39" y="129"/>
                  </a:cubicBezTo>
                  <a:cubicBezTo>
                    <a:pt x="129" y="180"/>
                    <a:pt x="273" y="208"/>
                    <a:pt x="438" y="208"/>
                  </a:cubicBezTo>
                  <a:cubicBezTo>
                    <a:pt x="491" y="208"/>
                    <a:pt x="541" y="205"/>
                    <a:pt x="589" y="199"/>
                  </a:cubicBezTo>
                  <a:lnTo>
                    <a:pt x="590" y="1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1"/>
              <a:endParaRPr lang="en-US" sz="1600">
                <a:solidFill>
                  <a:srgbClr val="FFFFFF"/>
                </a:solidFill>
              </a:endParaRPr>
            </a:p>
          </p:txBody>
        </p:sp>
        <p:sp>
          <p:nvSpPr>
            <p:cNvPr id="23" name="Freeform 225"/>
            <p:cNvSpPr>
              <a:spLocks noEditPoints="1"/>
            </p:cNvSpPr>
            <p:nvPr/>
          </p:nvSpPr>
          <p:spPr bwMode="black">
            <a:xfrm>
              <a:off x="1886286" y="4267200"/>
              <a:ext cx="1011628" cy="995266"/>
            </a:xfrm>
            <a:custGeom>
              <a:avLst/>
              <a:gdLst>
                <a:gd name="T0" fmla="*/ 683 w 1073"/>
                <a:gd name="T1" fmla="*/ 951 h 1056"/>
                <a:gd name="T2" fmla="*/ 683 w 1073"/>
                <a:gd name="T3" fmla="*/ 947 h 1056"/>
                <a:gd name="T4" fmla="*/ 537 w 1073"/>
                <a:gd name="T5" fmla="*/ 957 h 1056"/>
                <a:gd name="T6" fmla="*/ 99 w 1073"/>
                <a:gd name="T7" fmla="*/ 776 h 1056"/>
                <a:gd name="T8" fmla="*/ 99 w 1073"/>
                <a:gd name="T9" fmla="*/ 623 h 1056"/>
                <a:gd name="T10" fmla="*/ 99 w 1073"/>
                <a:gd name="T11" fmla="*/ 520 h 1056"/>
                <a:gd name="T12" fmla="*/ 99 w 1073"/>
                <a:gd name="T13" fmla="*/ 352 h 1056"/>
                <a:gd name="T14" fmla="*/ 137 w 1073"/>
                <a:gd name="T15" fmla="*/ 379 h 1056"/>
                <a:gd name="T16" fmla="*/ 537 w 1073"/>
                <a:gd name="T17" fmla="*/ 458 h 1056"/>
                <a:gd name="T18" fmla="*/ 862 w 1073"/>
                <a:gd name="T19" fmla="*/ 411 h 1056"/>
                <a:gd name="T20" fmla="*/ 972 w 1073"/>
                <a:gd name="T21" fmla="*/ 355 h 1056"/>
                <a:gd name="T22" fmla="*/ 975 w 1073"/>
                <a:gd name="T23" fmla="*/ 352 h 1056"/>
                <a:gd name="T24" fmla="*/ 975 w 1073"/>
                <a:gd name="T25" fmla="*/ 460 h 1056"/>
                <a:gd name="T26" fmla="*/ 1067 w 1073"/>
                <a:gd name="T27" fmla="*/ 493 h 1056"/>
                <a:gd name="T28" fmla="*/ 1073 w 1073"/>
                <a:gd name="T29" fmla="*/ 494 h 1056"/>
                <a:gd name="T30" fmla="*/ 1073 w 1073"/>
                <a:gd name="T31" fmla="*/ 249 h 1056"/>
                <a:gd name="T32" fmla="*/ 1002 w 1073"/>
                <a:gd name="T33" fmla="*/ 114 h 1056"/>
                <a:gd name="T34" fmla="*/ 537 w 1073"/>
                <a:gd name="T35" fmla="*/ 0 h 1056"/>
                <a:gd name="T36" fmla="*/ 195 w 1073"/>
                <a:gd name="T37" fmla="*/ 49 h 1056"/>
                <a:gd name="T38" fmla="*/ 71 w 1073"/>
                <a:gd name="T39" fmla="*/ 114 h 1056"/>
                <a:gd name="T40" fmla="*/ 0 w 1073"/>
                <a:gd name="T41" fmla="*/ 249 h 1056"/>
                <a:gd name="T42" fmla="*/ 0 w 1073"/>
                <a:gd name="T43" fmla="*/ 776 h 1056"/>
                <a:gd name="T44" fmla="*/ 64 w 1073"/>
                <a:gd name="T45" fmla="*/ 917 h 1056"/>
                <a:gd name="T46" fmla="*/ 537 w 1073"/>
                <a:gd name="T47" fmla="*/ 1056 h 1056"/>
                <a:gd name="T48" fmla="*/ 681 w 1073"/>
                <a:gd name="T49" fmla="*/ 1047 h 1056"/>
                <a:gd name="T50" fmla="*/ 683 w 1073"/>
                <a:gd name="T51" fmla="*/ 951 h 1056"/>
                <a:gd name="T52" fmla="*/ 537 w 1073"/>
                <a:gd name="T53" fmla="*/ 99 h 1056"/>
                <a:gd name="T54" fmla="*/ 975 w 1073"/>
                <a:gd name="T55" fmla="*/ 249 h 1056"/>
                <a:gd name="T56" fmla="*/ 537 w 1073"/>
                <a:gd name="T57" fmla="*/ 399 h 1056"/>
                <a:gd name="T58" fmla="*/ 99 w 1073"/>
                <a:gd name="T59" fmla="*/ 249 h 1056"/>
                <a:gd name="T60" fmla="*/ 537 w 1073"/>
                <a:gd name="T61" fmla="*/ 99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3" h="1056">
                  <a:moveTo>
                    <a:pt x="683" y="951"/>
                  </a:moveTo>
                  <a:cubicBezTo>
                    <a:pt x="683" y="947"/>
                    <a:pt x="683" y="947"/>
                    <a:pt x="683" y="947"/>
                  </a:cubicBezTo>
                  <a:cubicBezTo>
                    <a:pt x="638" y="954"/>
                    <a:pt x="587" y="957"/>
                    <a:pt x="537" y="957"/>
                  </a:cubicBezTo>
                  <a:cubicBezTo>
                    <a:pt x="295" y="957"/>
                    <a:pt x="99" y="876"/>
                    <a:pt x="99" y="776"/>
                  </a:cubicBezTo>
                  <a:cubicBezTo>
                    <a:pt x="99" y="623"/>
                    <a:pt x="99" y="623"/>
                    <a:pt x="99" y="623"/>
                  </a:cubicBezTo>
                  <a:cubicBezTo>
                    <a:pt x="99" y="520"/>
                    <a:pt x="99" y="520"/>
                    <a:pt x="99" y="520"/>
                  </a:cubicBezTo>
                  <a:cubicBezTo>
                    <a:pt x="99" y="352"/>
                    <a:pt x="99" y="352"/>
                    <a:pt x="99" y="352"/>
                  </a:cubicBezTo>
                  <a:cubicBezTo>
                    <a:pt x="110" y="362"/>
                    <a:pt x="123" y="371"/>
                    <a:pt x="137" y="379"/>
                  </a:cubicBezTo>
                  <a:cubicBezTo>
                    <a:pt x="228" y="429"/>
                    <a:pt x="371" y="457"/>
                    <a:pt x="537" y="458"/>
                  </a:cubicBezTo>
                  <a:cubicBezTo>
                    <a:pt x="662" y="458"/>
                    <a:pt x="776" y="441"/>
                    <a:pt x="862" y="411"/>
                  </a:cubicBezTo>
                  <a:cubicBezTo>
                    <a:pt x="906" y="396"/>
                    <a:pt x="942" y="378"/>
                    <a:pt x="972" y="355"/>
                  </a:cubicBezTo>
                  <a:cubicBezTo>
                    <a:pt x="973" y="354"/>
                    <a:pt x="974" y="353"/>
                    <a:pt x="975" y="352"/>
                  </a:cubicBezTo>
                  <a:cubicBezTo>
                    <a:pt x="975" y="460"/>
                    <a:pt x="975" y="460"/>
                    <a:pt x="975" y="460"/>
                  </a:cubicBezTo>
                  <a:cubicBezTo>
                    <a:pt x="1008" y="465"/>
                    <a:pt x="1039" y="476"/>
                    <a:pt x="1067" y="493"/>
                  </a:cubicBezTo>
                  <a:cubicBezTo>
                    <a:pt x="1069" y="493"/>
                    <a:pt x="1071" y="493"/>
                    <a:pt x="1073" y="494"/>
                  </a:cubicBezTo>
                  <a:cubicBezTo>
                    <a:pt x="1073" y="249"/>
                    <a:pt x="1073" y="249"/>
                    <a:pt x="1073" y="249"/>
                  </a:cubicBezTo>
                  <a:cubicBezTo>
                    <a:pt x="1073" y="187"/>
                    <a:pt x="1037" y="141"/>
                    <a:pt x="1002" y="114"/>
                  </a:cubicBezTo>
                  <a:cubicBezTo>
                    <a:pt x="896" y="33"/>
                    <a:pt x="733" y="3"/>
                    <a:pt x="537" y="0"/>
                  </a:cubicBezTo>
                  <a:cubicBezTo>
                    <a:pt x="406" y="0"/>
                    <a:pt x="288" y="18"/>
                    <a:pt x="195" y="49"/>
                  </a:cubicBezTo>
                  <a:cubicBezTo>
                    <a:pt x="148" y="66"/>
                    <a:pt x="107" y="85"/>
                    <a:pt x="71" y="114"/>
                  </a:cubicBezTo>
                  <a:cubicBezTo>
                    <a:pt x="36" y="141"/>
                    <a:pt x="0" y="187"/>
                    <a:pt x="0" y="249"/>
                  </a:cubicBezTo>
                  <a:cubicBezTo>
                    <a:pt x="0" y="776"/>
                    <a:pt x="0" y="776"/>
                    <a:pt x="0" y="776"/>
                  </a:cubicBezTo>
                  <a:cubicBezTo>
                    <a:pt x="0" y="835"/>
                    <a:pt x="29" y="884"/>
                    <a:pt x="64" y="917"/>
                  </a:cubicBezTo>
                  <a:cubicBezTo>
                    <a:pt x="169" y="1014"/>
                    <a:pt x="338" y="1053"/>
                    <a:pt x="537" y="1056"/>
                  </a:cubicBezTo>
                  <a:cubicBezTo>
                    <a:pt x="586" y="1056"/>
                    <a:pt x="636" y="1053"/>
                    <a:pt x="681" y="1047"/>
                  </a:cubicBezTo>
                  <a:lnTo>
                    <a:pt x="683" y="951"/>
                  </a:lnTo>
                  <a:close/>
                  <a:moveTo>
                    <a:pt x="537" y="99"/>
                  </a:moveTo>
                  <a:cubicBezTo>
                    <a:pt x="778" y="99"/>
                    <a:pt x="975" y="166"/>
                    <a:pt x="975" y="249"/>
                  </a:cubicBezTo>
                  <a:cubicBezTo>
                    <a:pt x="975" y="332"/>
                    <a:pt x="778" y="399"/>
                    <a:pt x="537" y="399"/>
                  </a:cubicBezTo>
                  <a:cubicBezTo>
                    <a:pt x="295" y="399"/>
                    <a:pt x="99" y="332"/>
                    <a:pt x="99" y="249"/>
                  </a:cubicBezTo>
                  <a:cubicBezTo>
                    <a:pt x="99" y="166"/>
                    <a:pt x="295" y="99"/>
                    <a:pt x="537"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1"/>
              <a:endParaRPr lang="en-US" sz="1600">
                <a:solidFill>
                  <a:srgbClr val="FFFFFF"/>
                </a:solidFill>
              </a:endParaRPr>
            </a:p>
          </p:txBody>
        </p:sp>
      </p:grpSp>
      <p:sp>
        <p:nvSpPr>
          <p:cNvPr id="24" name="Freeform 78"/>
          <p:cNvSpPr>
            <a:spLocks noEditPoints="1"/>
          </p:cNvSpPr>
          <p:nvPr/>
        </p:nvSpPr>
        <p:spPr bwMode="black">
          <a:xfrm>
            <a:off x="10011092" y="2135721"/>
            <a:ext cx="1031217" cy="986891"/>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2291" tIns="41145" rIns="82291" bIns="41145" numCol="1" anchor="t" anchorCtr="0" compatLnSpc="1">
            <a:prstTxWarp prst="textNoShape">
              <a:avLst/>
            </a:prstTxWarp>
          </a:bodyPr>
          <a:lstStyle/>
          <a:p>
            <a:pPr defTabSz="914211"/>
            <a:endParaRPr lang="en-US" sz="1600">
              <a:solidFill>
                <a:srgbClr val="FFFFFF"/>
              </a:solidFill>
            </a:endParaRPr>
          </a:p>
        </p:txBody>
      </p:sp>
    </p:spTree>
    <p:extLst>
      <p:ext uri="{BB962C8B-B14F-4D97-AF65-F5344CB8AC3E}">
        <p14:creationId xmlns:p14="http://schemas.microsoft.com/office/powerpoint/2010/main" val="295136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PROTECTING DATA IN THE CLOUD</a:t>
            </a:r>
            <a:endParaRPr lang="en-US" dirty="0"/>
          </a:p>
        </p:txBody>
      </p:sp>
      <p:sp>
        <p:nvSpPr>
          <p:cNvPr id="3" name="TextBox 2"/>
          <p:cNvSpPr txBox="1"/>
          <p:nvPr/>
        </p:nvSpPr>
        <p:spPr>
          <a:xfrm>
            <a:off x="812588" y="1295404"/>
            <a:ext cx="1463243" cy="497037"/>
          </a:xfrm>
          <a:prstGeom prst="rect">
            <a:avLst/>
          </a:prstGeom>
          <a:noFill/>
        </p:spPr>
        <p:txBody>
          <a:bodyPr wrap="none" lIns="121883" tIns="60941" rIns="121883" bIns="60941" rtlCol="0">
            <a:spAutoFit/>
          </a:bodyPr>
          <a:lstStyle/>
          <a:p>
            <a:pPr defTabSz="914211">
              <a:lnSpc>
                <a:spcPct val="90000"/>
              </a:lnSpc>
              <a:spcBef>
                <a:spcPct val="20000"/>
              </a:spcBef>
              <a:buSzPct val="90000"/>
            </a:pPr>
            <a:r>
              <a:rPr lang="en-US" sz="2700" dirty="0">
                <a:gradFill>
                  <a:gsLst>
                    <a:gs pos="0">
                      <a:srgbClr val="FFFFFF"/>
                    </a:gs>
                    <a:gs pos="100000">
                      <a:srgbClr val="FFFFFF"/>
                    </a:gs>
                  </a:gsLst>
                  <a:lin ang="5400000" scaled="0"/>
                </a:gradFill>
              </a:rPr>
              <a:t>PLAN IT</a:t>
            </a:r>
          </a:p>
        </p:txBody>
      </p:sp>
      <p:sp>
        <p:nvSpPr>
          <p:cNvPr id="24" name="TextBox 23"/>
          <p:cNvSpPr txBox="1"/>
          <p:nvPr/>
        </p:nvSpPr>
        <p:spPr>
          <a:xfrm>
            <a:off x="3380616" y="1295404"/>
            <a:ext cx="1184834" cy="497037"/>
          </a:xfrm>
          <a:prstGeom prst="rect">
            <a:avLst/>
          </a:prstGeom>
          <a:noFill/>
        </p:spPr>
        <p:txBody>
          <a:bodyPr wrap="none" lIns="121883" tIns="60941" rIns="121883" bIns="60941" rtlCol="0">
            <a:spAutoFit/>
          </a:bodyPr>
          <a:lstStyle/>
          <a:p>
            <a:pPr defTabSz="914211">
              <a:lnSpc>
                <a:spcPct val="90000"/>
              </a:lnSpc>
              <a:spcBef>
                <a:spcPct val="20000"/>
              </a:spcBef>
              <a:buSzPct val="90000"/>
            </a:pPr>
            <a:r>
              <a:rPr lang="en-US" sz="2700" dirty="0">
                <a:gradFill>
                  <a:gsLst>
                    <a:gs pos="0">
                      <a:srgbClr val="FFFFFF"/>
                    </a:gs>
                    <a:gs pos="100000">
                      <a:srgbClr val="FFFFFF"/>
                    </a:gs>
                  </a:gsLst>
                  <a:lin ang="5400000" scaled="0"/>
                </a:gradFill>
              </a:rPr>
              <a:t>SAY IT</a:t>
            </a:r>
          </a:p>
        </p:txBody>
      </p:sp>
      <p:sp>
        <p:nvSpPr>
          <p:cNvPr id="25" name="TextBox 24"/>
          <p:cNvSpPr txBox="1"/>
          <p:nvPr/>
        </p:nvSpPr>
        <p:spPr>
          <a:xfrm>
            <a:off x="5908697" y="1295405"/>
            <a:ext cx="1107380" cy="499281"/>
          </a:xfrm>
          <a:prstGeom prst="rect">
            <a:avLst/>
          </a:prstGeom>
          <a:noFill/>
        </p:spPr>
        <p:txBody>
          <a:bodyPr wrap="none" lIns="121883" tIns="60941" rIns="121883" bIns="60941" rtlCol="0">
            <a:spAutoFit/>
          </a:bodyPr>
          <a:lstStyle/>
          <a:p>
            <a:pPr defTabSz="914211">
              <a:lnSpc>
                <a:spcPct val="90000"/>
              </a:lnSpc>
              <a:spcBef>
                <a:spcPct val="20000"/>
              </a:spcBef>
              <a:buSzPct val="90000"/>
            </a:pPr>
            <a:r>
              <a:rPr lang="en-US" sz="2700" dirty="0">
                <a:gradFill>
                  <a:gsLst>
                    <a:gs pos="0">
                      <a:srgbClr val="FFFFFF"/>
                    </a:gs>
                    <a:gs pos="100000">
                      <a:srgbClr val="FFFFFF"/>
                    </a:gs>
                  </a:gsLst>
                  <a:lin ang="5400000" scaled="0"/>
                </a:gradFill>
              </a:rPr>
              <a:t>DO IT</a:t>
            </a:r>
          </a:p>
        </p:txBody>
      </p:sp>
      <p:sp>
        <p:nvSpPr>
          <p:cNvPr id="26" name="TextBox 25"/>
          <p:cNvSpPr txBox="1"/>
          <p:nvPr/>
        </p:nvSpPr>
        <p:spPr>
          <a:xfrm>
            <a:off x="8459293" y="1295404"/>
            <a:ext cx="1661438" cy="497037"/>
          </a:xfrm>
          <a:prstGeom prst="rect">
            <a:avLst/>
          </a:prstGeom>
          <a:noFill/>
        </p:spPr>
        <p:txBody>
          <a:bodyPr wrap="none" lIns="121883" tIns="60941" rIns="121883" bIns="60941" rtlCol="0">
            <a:spAutoFit/>
          </a:bodyPr>
          <a:lstStyle/>
          <a:p>
            <a:pPr defTabSz="914211">
              <a:lnSpc>
                <a:spcPct val="90000"/>
              </a:lnSpc>
              <a:spcBef>
                <a:spcPct val="20000"/>
              </a:spcBef>
              <a:buSzPct val="90000"/>
            </a:pPr>
            <a:r>
              <a:rPr lang="en-US" sz="2700" dirty="0">
                <a:gradFill>
                  <a:gsLst>
                    <a:gs pos="0">
                      <a:srgbClr val="FFFFFF"/>
                    </a:gs>
                    <a:gs pos="100000">
                      <a:srgbClr val="FFFFFF"/>
                    </a:gs>
                  </a:gsLst>
                  <a:lin ang="5400000" scaled="0"/>
                </a:gradFill>
              </a:rPr>
              <a:t>PROVE IT</a:t>
            </a:r>
          </a:p>
        </p:txBody>
      </p:sp>
      <p:sp>
        <p:nvSpPr>
          <p:cNvPr id="29" name="Rectangle 28"/>
          <p:cNvSpPr/>
          <p:nvPr/>
        </p:nvSpPr>
        <p:spPr>
          <a:xfrm>
            <a:off x="914165" y="1905000"/>
            <a:ext cx="2437764" cy="1320800"/>
          </a:xfrm>
          <a:prstGeom prst="rect">
            <a:avLst/>
          </a:prstGeom>
          <a:solidFill>
            <a:srgbClr val="00AEEF"/>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340717" rIns="0" bIns="365649"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35" name="TextBox 34"/>
          <p:cNvSpPr txBox="1"/>
          <p:nvPr/>
        </p:nvSpPr>
        <p:spPr>
          <a:xfrm>
            <a:off x="1015737" y="2059230"/>
            <a:ext cx="2234618" cy="861775"/>
          </a:xfrm>
          <a:prstGeom prst="rect">
            <a:avLst/>
          </a:prstGeom>
          <a:noFill/>
        </p:spPr>
        <p:txBody>
          <a:bodyPr wrap="square" lIns="121883" tIns="60941" rIns="121883" bIns="60941" rtlCol="0">
            <a:spAutoFit/>
          </a:bodyPr>
          <a:lstStyle/>
          <a:p>
            <a:pPr defTabSz="1218433"/>
            <a:r>
              <a:rPr lang="en-US" sz="1600" dirty="0">
                <a:solidFill>
                  <a:srgbClr val="FFFFFF"/>
                </a:solidFill>
              </a:rPr>
              <a:t>“I want to understand  my compliance requirements.”</a:t>
            </a:r>
          </a:p>
        </p:txBody>
      </p:sp>
      <p:sp>
        <p:nvSpPr>
          <p:cNvPr id="38" name="Rectangle 37"/>
          <p:cNvSpPr/>
          <p:nvPr/>
        </p:nvSpPr>
        <p:spPr>
          <a:xfrm>
            <a:off x="3453502" y="1905000"/>
            <a:ext cx="2437764" cy="1320800"/>
          </a:xfrm>
          <a:prstGeom prst="rect">
            <a:avLst/>
          </a:prstGeom>
          <a:solidFill>
            <a:srgbClr val="0071BC"/>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340717" rIns="0" bIns="365649"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39" name="TextBox 38"/>
          <p:cNvSpPr txBox="1"/>
          <p:nvPr/>
        </p:nvSpPr>
        <p:spPr>
          <a:xfrm>
            <a:off x="3555075" y="2059230"/>
            <a:ext cx="2234618" cy="861775"/>
          </a:xfrm>
          <a:prstGeom prst="rect">
            <a:avLst/>
          </a:prstGeom>
          <a:noFill/>
        </p:spPr>
        <p:txBody>
          <a:bodyPr wrap="square" lIns="121883" tIns="60941" rIns="121883" bIns="60941" rtlCol="0">
            <a:spAutoFit/>
          </a:bodyPr>
          <a:lstStyle/>
          <a:p>
            <a:pPr defTabSz="1218433"/>
            <a:r>
              <a:rPr lang="en-US" sz="1600" dirty="0">
                <a:solidFill>
                  <a:srgbClr val="FFFFFF"/>
                </a:solidFill>
                <a:latin typeface="Segoe" pitchFamily="34" charset="0"/>
              </a:rPr>
              <a:t>“I want to manage my IT environment in a compliant manner.”</a:t>
            </a:r>
          </a:p>
        </p:txBody>
      </p:sp>
      <p:sp>
        <p:nvSpPr>
          <p:cNvPr id="40" name="Rectangle 39"/>
          <p:cNvSpPr/>
          <p:nvPr/>
        </p:nvSpPr>
        <p:spPr>
          <a:xfrm>
            <a:off x="5992842" y="1905000"/>
            <a:ext cx="2437764" cy="1320800"/>
          </a:xfrm>
          <a:prstGeom prst="rect">
            <a:avLst/>
          </a:prstGeom>
          <a:solidFill>
            <a:srgbClr val="FF8A00"/>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340717" rIns="0" bIns="365649"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41" name="TextBox 40"/>
          <p:cNvSpPr txBox="1"/>
          <p:nvPr/>
        </p:nvSpPr>
        <p:spPr>
          <a:xfrm>
            <a:off x="6094414" y="2059230"/>
            <a:ext cx="2234618" cy="861775"/>
          </a:xfrm>
          <a:prstGeom prst="rect">
            <a:avLst/>
          </a:prstGeom>
          <a:noFill/>
        </p:spPr>
        <p:txBody>
          <a:bodyPr wrap="square" lIns="121883" tIns="60941" rIns="121883" bIns="60941" rtlCol="0">
            <a:spAutoFit/>
          </a:bodyPr>
          <a:lstStyle/>
          <a:p>
            <a:pPr defTabSz="1218433"/>
            <a:r>
              <a:rPr lang="en-US" sz="1600" dirty="0">
                <a:solidFill>
                  <a:srgbClr val="FFFFFF"/>
                </a:solidFill>
                <a:latin typeface="Segoe" pitchFamily="34" charset="0"/>
              </a:rPr>
              <a:t>“I design my IT environment in a compliant manner.”</a:t>
            </a:r>
          </a:p>
        </p:txBody>
      </p:sp>
      <p:sp>
        <p:nvSpPr>
          <p:cNvPr id="42" name="Rectangle 41"/>
          <p:cNvSpPr/>
          <p:nvPr/>
        </p:nvSpPr>
        <p:spPr>
          <a:xfrm>
            <a:off x="8532179" y="1905000"/>
            <a:ext cx="2437764" cy="1320800"/>
          </a:xfrm>
          <a:prstGeom prst="rect">
            <a:avLst/>
          </a:prstGeom>
          <a:solidFill>
            <a:srgbClr val="FFBE00"/>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340717" rIns="0" bIns="365649"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43" name="TextBox 42"/>
          <p:cNvSpPr txBox="1"/>
          <p:nvPr/>
        </p:nvSpPr>
        <p:spPr>
          <a:xfrm>
            <a:off x="8633752" y="2059230"/>
            <a:ext cx="2234618" cy="861775"/>
          </a:xfrm>
          <a:prstGeom prst="rect">
            <a:avLst/>
          </a:prstGeom>
          <a:noFill/>
        </p:spPr>
        <p:txBody>
          <a:bodyPr wrap="square" lIns="121883" tIns="60941" rIns="121883" bIns="60941" rtlCol="0">
            <a:spAutoFit/>
          </a:bodyPr>
          <a:lstStyle/>
          <a:p>
            <a:pPr defTabSz="1218433"/>
            <a:r>
              <a:rPr lang="en-US" sz="1600" dirty="0">
                <a:solidFill>
                  <a:srgbClr val="FFFFFF"/>
                </a:solidFill>
                <a:latin typeface="Segoe" pitchFamily="34" charset="0"/>
              </a:rPr>
              <a:t>“I want to report on the results of my compliance efforts.”</a:t>
            </a:r>
          </a:p>
        </p:txBody>
      </p:sp>
      <p:sp>
        <p:nvSpPr>
          <p:cNvPr id="44" name="TextBox 43"/>
          <p:cNvSpPr txBox="1"/>
          <p:nvPr/>
        </p:nvSpPr>
        <p:spPr>
          <a:xfrm>
            <a:off x="812590" y="3733805"/>
            <a:ext cx="2611340" cy="615553"/>
          </a:xfrm>
          <a:prstGeom prst="rect">
            <a:avLst/>
          </a:prstGeom>
          <a:noFill/>
        </p:spPr>
        <p:txBody>
          <a:bodyPr wrap="none" lIns="121883" tIns="60941" rIns="121883" bIns="60941" rtlCol="0">
            <a:spAutoFit/>
          </a:bodyPr>
          <a:lstStyle/>
          <a:p>
            <a:pPr algn="ctr" defTabSz="1218433"/>
            <a:r>
              <a:rPr lang="en-US" sz="1600" dirty="0">
                <a:solidFill>
                  <a:srgbClr val="FFFFFF"/>
                </a:solidFill>
              </a:rPr>
              <a:t>AUTHORITY DOCUMENTS</a:t>
            </a:r>
          </a:p>
          <a:p>
            <a:pPr algn="ctr" defTabSz="1218433"/>
            <a:r>
              <a:rPr lang="en-US" sz="1600" dirty="0">
                <a:solidFill>
                  <a:srgbClr val="FFFFFF"/>
                </a:solidFill>
              </a:rPr>
              <a:t>&amp; RISKS</a:t>
            </a:r>
          </a:p>
        </p:txBody>
      </p:sp>
      <p:sp>
        <p:nvSpPr>
          <p:cNvPr id="45" name="TextBox 44"/>
          <p:cNvSpPr txBox="1"/>
          <p:nvPr/>
        </p:nvSpPr>
        <p:spPr>
          <a:xfrm>
            <a:off x="3453507" y="3980022"/>
            <a:ext cx="2280839" cy="369332"/>
          </a:xfrm>
          <a:prstGeom prst="rect">
            <a:avLst/>
          </a:prstGeom>
          <a:noFill/>
        </p:spPr>
        <p:txBody>
          <a:bodyPr wrap="none" lIns="121883" tIns="60941" rIns="121883" bIns="60941" rtlCol="0">
            <a:spAutoFit/>
          </a:bodyPr>
          <a:lstStyle/>
          <a:p>
            <a:pPr defTabSz="1218433"/>
            <a:r>
              <a:rPr lang="en-US" sz="1600" dirty="0">
                <a:solidFill>
                  <a:srgbClr val="FFFFFF"/>
                </a:solidFill>
              </a:rPr>
              <a:t>CONTROL OBJECTIVES</a:t>
            </a:r>
          </a:p>
        </p:txBody>
      </p:sp>
      <p:sp>
        <p:nvSpPr>
          <p:cNvPr id="46" name="TextBox 45"/>
          <p:cNvSpPr txBox="1"/>
          <p:nvPr/>
        </p:nvSpPr>
        <p:spPr>
          <a:xfrm>
            <a:off x="6030931" y="3980022"/>
            <a:ext cx="2177874" cy="369332"/>
          </a:xfrm>
          <a:prstGeom prst="rect">
            <a:avLst/>
          </a:prstGeom>
          <a:noFill/>
        </p:spPr>
        <p:txBody>
          <a:bodyPr wrap="none" lIns="121883" tIns="60941" rIns="121883" bIns="60941" rtlCol="0">
            <a:spAutoFit/>
          </a:bodyPr>
          <a:lstStyle/>
          <a:p>
            <a:pPr defTabSz="1218433"/>
            <a:r>
              <a:rPr lang="en-US" sz="1600" dirty="0">
                <a:solidFill>
                  <a:srgbClr val="FFFFFF"/>
                </a:solidFill>
              </a:rPr>
              <a:t>CONTROL ACTIVITIES</a:t>
            </a:r>
          </a:p>
        </p:txBody>
      </p:sp>
      <p:sp>
        <p:nvSpPr>
          <p:cNvPr id="47" name="TextBox 46"/>
          <p:cNvSpPr txBox="1"/>
          <p:nvPr/>
        </p:nvSpPr>
        <p:spPr>
          <a:xfrm>
            <a:off x="9266182" y="3980023"/>
            <a:ext cx="783185" cy="344688"/>
          </a:xfrm>
          <a:prstGeom prst="rect">
            <a:avLst/>
          </a:prstGeom>
          <a:noFill/>
        </p:spPr>
        <p:txBody>
          <a:bodyPr wrap="none" lIns="121883" tIns="60941" rIns="121883" bIns="60941" rtlCol="0">
            <a:spAutoFit/>
          </a:bodyPr>
          <a:lstStyle/>
          <a:p>
            <a:pPr defTabSz="914211">
              <a:lnSpc>
                <a:spcPct val="90000"/>
              </a:lnSpc>
              <a:spcBef>
                <a:spcPct val="20000"/>
              </a:spcBef>
              <a:buSzPct val="90000"/>
            </a:pPr>
            <a:r>
              <a:rPr lang="en-US" sz="1600" dirty="0">
                <a:gradFill>
                  <a:gsLst>
                    <a:gs pos="0">
                      <a:srgbClr val="FFFFFF"/>
                    </a:gs>
                    <a:gs pos="100000">
                      <a:srgbClr val="FFFFFF"/>
                    </a:gs>
                  </a:gsLst>
                  <a:lin ang="5400000" scaled="0"/>
                </a:gradFill>
              </a:rPr>
              <a:t>TESTS</a:t>
            </a:r>
          </a:p>
        </p:txBody>
      </p:sp>
      <p:sp>
        <p:nvSpPr>
          <p:cNvPr id="49" name="Rectangle 48"/>
          <p:cNvSpPr/>
          <p:nvPr/>
        </p:nvSpPr>
        <p:spPr>
          <a:xfrm>
            <a:off x="914165" y="4546600"/>
            <a:ext cx="2437764" cy="1320800"/>
          </a:xfrm>
          <a:prstGeom prst="rect">
            <a:avLst/>
          </a:prstGeom>
          <a:solidFill>
            <a:srgbClr val="00AEEF"/>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340717" rIns="0" bIns="365649"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50" name="TextBox 49"/>
          <p:cNvSpPr txBox="1"/>
          <p:nvPr/>
        </p:nvSpPr>
        <p:spPr>
          <a:xfrm>
            <a:off x="1015735" y="4851405"/>
            <a:ext cx="2234618" cy="615553"/>
          </a:xfrm>
          <a:prstGeom prst="rect">
            <a:avLst/>
          </a:prstGeom>
          <a:noFill/>
        </p:spPr>
        <p:txBody>
          <a:bodyPr wrap="square" lIns="121883" tIns="60941" rIns="121883" bIns="60941" rtlCol="0">
            <a:spAutoFit/>
          </a:bodyPr>
          <a:lstStyle/>
          <a:p>
            <a:pPr defTabSz="1218433"/>
            <a:r>
              <a:rPr lang="en-US" sz="1600" dirty="0">
                <a:solidFill>
                  <a:srgbClr val="FFFFFF"/>
                </a:solidFill>
              </a:rPr>
              <a:t>Discover regulatory requirements</a:t>
            </a:r>
          </a:p>
        </p:txBody>
      </p:sp>
      <p:sp>
        <p:nvSpPr>
          <p:cNvPr id="52" name="Rectangle 51"/>
          <p:cNvSpPr/>
          <p:nvPr/>
        </p:nvSpPr>
        <p:spPr>
          <a:xfrm>
            <a:off x="3453502" y="4546600"/>
            <a:ext cx="2437764" cy="1320800"/>
          </a:xfrm>
          <a:prstGeom prst="rect">
            <a:avLst/>
          </a:prstGeom>
          <a:solidFill>
            <a:srgbClr val="0071BC"/>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340717" rIns="0" bIns="365649"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53" name="TextBox 52"/>
          <p:cNvSpPr txBox="1"/>
          <p:nvPr/>
        </p:nvSpPr>
        <p:spPr>
          <a:xfrm>
            <a:off x="3555075" y="4953003"/>
            <a:ext cx="2234618" cy="369332"/>
          </a:xfrm>
          <a:prstGeom prst="rect">
            <a:avLst/>
          </a:prstGeom>
          <a:noFill/>
        </p:spPr>
        <p:txBody>
          <a:bodyPr wrap="square" lIns="121883" tIns="60941" rIns="121883" bIns="60941" rtlCol="0">
            <a:spAutoFit/>
          </a:bodyPr>
          <a:lstStyle/>
          <a:p>
            <a:pPr defTabSz="1218433"/>
            <a:r>
              <a:rPr lang="en-US" sz="1600" dirty="0">
                <a:solidFill>
                  <a:srgbClr val="FFFFFF"/>
                </a:solidFill>
              </a:rPr>
              <a:t>Create Policy</a:t>
            </a:r>
          </a:p>
        </p:txBody>
      </p:sp>
      <p:sp>
        <p:nvSpPr>
          <p:cNvPr id="55" name="Rectangle 54"/>
          <p:cNvSpPr/>
          <p:nvPr/>
        </p:nvSpPr>
        <p:spPr>
          <a:xfrm>
            <a:off x="5992842" y="4546600"/>
            <a:ext cx="2437764" cy="1320800"/>
          </a:xfrm>
          <a:prstGeom prst="rect">
            <a:avLst/>
          </a:prstGeom>
          <a:solidFill>
            <a:srgbClr val="FF8A00"/>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340717" rIns="0" bIns="365649"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56" name="TextBox 55"/>
          <p:cNvSpPr txBox="1"/>
          <p:nvPr/>
        </p:nvSpPr>
        <p:spPr>
          <a:xfrm>
            <a:off x="6094414" y="4953003"/>
            <a:ext cx="2234618" cy="369332"/>
          </a:xfrm>
          <a:prstGeom prst="rect">
            <a:avLst/>
          </a:prstGeom>
          <a:noFill/>
        </p:spPr>
        <p:txBody>
          <a:bodyPr wrap="square" lIns="121883" tIns="60941" rIns="121883" bIns="60941" rtlCol="0">
            <a:spAutoFit/>
          </a:bodyPr>
          <a:lstStyle/>
          <a:p>
            <a:pPr defTabSz="1218433"/>
            <a:r>
              <a:rPr lang="en-US" sz="1600" dirty="0">
                <a:solidFill>
                  <a:srgbClr val="FFFFFF"/>
                </a:solidFill>
              </a:rPr>
              <a:t>Design Service</a:t>
            </a:r>
          </a:p>
        </p:txBody>
      </p:sp>
      <p:sp>
        <p:nvSpPr>
          <p:cNvPr id="58" name="Rectangle 57"/>
          <p:cNvSpPr/>
          <p:nvPr/>
        </p:nvSpPr>
        <p:spPr>
          <a:xfrm>
            <a:off x="8532179" y="4546600"/>
            <a:ext cx="2437764" cy="1320800"/>
          </a:xfrm>
          <a:prstGeom prst="rect">
            <a:avLst/>
          </a:prstGeom>
          <a:solidFill>
            <a:srgbClr val="FFBE00"/>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340717" rIns="0" bIns="365649"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59" name="TextBox 58"/>
          <p:cNvSpPr txBox="1"/>
          <p:nvPr/>
        </p:nvSpPr>
        <p:spPr>
          <a:xfrm>
            <a:off x="8633752" y="4851405"/>
            <a:ext cx="2234618" cy="615553"/>
          </a:xfrm>
          <a:prstGeom prst="rect">
            <a:avLst/>
          </a:prstGeom>
          <a:noFill/>
        </p:spPr>
        <p:txBody>
          <a:bodyPr wrap="square" lIns="121883" tIns="60941" rIns="121883" bIns="60941" rtlCol="0">
            <a:spAutoFit/>
          </a:bodyPr>
          <a:lstStyle/>
          <a:p>
            <a:pPr defTabSz="1218433"/>
            <a:r>
              <a:rPr lang="en-US" sz="1600" dirty="0">
                <a:solidFill>
                  <a:srgbClr val="FFFFFF"/>
                </a:solidFill>
              </a:rPr>
              <a:t>Align audit requirements </a:t>
            </a:r>
          </a:p>
        </p:txBody>
      </p:sp>
    </p:spTree>
    <p:extLst>
      <p:ext uri="{BB962C8B-B14F-4D97-AF65-F5344CB8AC3E}">
        <p14:creationId xmlns:p14="http://schemas.microsoft.com/office/powerpoint/2010/main" val="2643577197"/>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13" y="422706"/>
            <a:ext cx="11429999" cy="470215"/>
          </a:xfrm>
        </p:spPr>
        <p:txBody>
          <a:bodyPr/>
          <a:lstStyle/>
          <a:p>
            <a:r>
              <a:rPr lang="en-US" sz="3300" dirty="0"/>
              <a:t>CONSIDERATIONS FOR CHOICE IN CLOUD SERVICES PROVIDER</a:t>
            </a:r>
          </a:p>
        </p:txBody>
      </p:sp>
      <p:sp>
        <p:nvSpPr>
          <p:cNvPr id="18" name="Rectangle 17"/>
          <p:cNvSpPr/>
          <p:nvPr/>
        </p:nvSpPr>
        <p:spPr bwMode="auto">
          <a:xfrm>
            <a:off x="9135937" y="3760811"/>
            <a:ext cx="1879578" cy="1879580"/>
          </a:xfrm>
          <a:prstGeom prst="rect">
            <a:avLst/>
          </a:prstGeom>
          <a:solidFill>
            <a:srgbClr val="FF8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4" tIns="45713" rIns="45713" bIns="91424" numCol="1" spcCol="0" rtlCol="0" fromWordArt="0" anchor="ctr" anchorCtr="0" forceAA="0" compatLnSpc="1">
            <a:prstTxWarp prst="textNoShape">
              <a:avLst/>
            </a:prstTxWarp>
            <a:noAutofit/>
          </a:bodyPr>
          <a:lstStyle/>
          <a:p>
            <a:pPr algn="ctr" defTabSz="914211">
              <a:lnSpc>
                <a:spcPct val="90000"/>
              </a:lnSpc>
            </a:pPr>
            <a:endParaRPr lang="en-US" sz="1700" spc="-71" dirty="0">
              <a:solidFill>
                <a:srgbClr val="FFFFFF"/>
              </a:solidFill>
            </a:endParaRPr>
          </a:p>
        </p:txBody>
      </p:sp>
      <p:sp>
        <p:nvSpPr>
          <p:cNvPr id="19" name="Rectangle 18"/>
          <p:cNvSpPr/>
          <p:nvPr/>
        </p:nvSpPr>
        <p:spPr bwMode="auto">
          <a:xfrm>
            <a:off x="9135937" y="1772943"/>
            <a:ext cx="1879578" cy="1879580"/>
          </a:xfrm>
          <a:prstGeom prst="rect">
            <a:avLst/>
          </a:prstGeom>
          <a:solidFill>
            <a:srgbClr val="FF8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4" tIns="45713" rIns="45713" bIns="91424" numCol="1" spcCol="0" rtlCol="0" fromWordArt="0" anchor="ctr" anchorCtr="0" forceAA="0" compatLnSpc="1">
            <a:prstTxWarp prst="textNoShape">
              <a:avLst/>
            </a:prstTxWarp>
            <a:noAutofit/>
          </a:bodyPr>
          <a:lstStyle/>
          <a:p>
            <a:pPr algn="ctr" defTabSz="914211">
              <a:lnSpc>
                <a:spcPct val="90000"/>
              </a:lnSpc>
            </a:pPr>
            <a:endParaRPr lang="en-US" sz="1700" b="1" spc="-71" dirty="0">
              <a:solidFill>
                <a:srgbClr val="FFFFFF"/>
              </a:solidFill>
            </a:endParaRPr>
          </a:p>
        </p:txBody>
      </p:sp>
      <p:sp>
        <p:nvSpPr>
          <p:cNvPr id="20" name="Rectangle 19"/>
          <p:cNvSpPr/>
          <p:nvPr/>
        </p:nvSpPr>
        <p:spPr bwMode="auto">
          <a:xfrm>
            <a:off x="7141847" y="3760811"/>
            <a:ext cx="1879578" cy="1879580"/>
          </a:xfrm>
          <a:prstGeom prst="rect">
            <a:avLst/>
          </a:prstGeom>
          <a:solidFill>
            <a:srgbClr val="0071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4" tIns="45713" rIns="45713" bIns="91424" numCol="1" spcCol="0" rtlCol="0" fromWordArt="0" anchor="ctr" anchorCtr="0" forceAA="0" compatLnSpc="1">
            <a:prstTxWarp prst="textNoShape">
              <a:avLst/>
            </a:prstTxWarp>
            <a:noAutofit/>
          </a:bodyPr>
          <a:lstStyle/>
          <a:p>
            <a:pPr algn="ctr" defTabSz="914211">
              <a:lnSpc>
                <a:spcPct val="90000"/>
              </a:lnSpc>
            </a:pPr>
            <a:endParaRPr lang="en-US" sz="1700" spc="-71" dirty="0">
              <a:solidFill>
                <a:srgbClr val="FFFFFF"/>
              </a:solidFill>
            </a:endParaRPr>
          </a:p>
        </p:txBody>
      </p:sp>
      <p:sp>
        <p:nvSpPr>
          <p:cNvPr id="21" name="Rectangle 20"/>
          <p:cNvSpPr/>
          <p:nvPr/>
        </p:nvSpPr>
        <p:spPr bwMode="auto">
          <a:xfrm>
            <a:off x="7141847" y="1772943"/>
            <a:ext cx="1879578" cy="1879580"/>
          </a:xfrm>
          <a:prstGeom prst="rect">
            <a:avLst/>
          </a:prstGeom>
          <a:solidFill>
            <a:srgbClr val="0071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4" tIns="45713" rIns="45713" bIns="91424" numCol="1" spcCol="0" rtlCol="0" fromWordArt="0" anchor="ctr" anchorCtr="0" forceAA="0" compatLnSpc="1">
            <a:prstTxWarp prst="textNoShape">
              <a:avLst/>
            </a:prstTxWarp>
            <a:noAutofit/>
          </a:bodyPr>
          <a:lstStyle/>
          <a:p>
            <a:pPr algn="ctr" defTabSz="914211">
              <a:lnSpc>
                <a:spcPct val="90000"/>
              </a:lnSpc>
            </a:pPr>
            <a:endParaRPr lang="en-US" sz="1700" spc="-71" dirty="0">
              <a:solidFill>
                <a:srgbClr val="FFFFFF"/>
              </a:solidFill>
            </a:endParaRPr>
          </a:p>
        </p:txBody>
      </p:sp>
      <p:sp>
        <p:nvSpPr>
          <p:cNvPr id="23" name="Rectangle 22"/>
          <p:cNvSpPr/>
          <p:nvPr/>
        </p:nvSpPr>
        <p:spPr bwMode="auto">
          <a:xfrm>
            <a:off x="5147757" y="3759223"/>
            <a:ext cx="1879578" cy="1879580"/>
          </a:xfrm>
          <a:prstGeom prst="rect">
            <a:avLst/>
          </a:pr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4" tIns="45713" rIns="45713" bIns="91424" numCol="1" spcCol="0" rtlCol="0" fromWordArt="0" anchor="ctr" anchorCtr="0" forceAA="0" compatLnSpc="1">
            <a:prstTxWarp prst="textNoShape">
              <a:avLst/>
            </a:prstTxWarp>
            <a:noAutofit/>
          </a:bodyPr>
          <a:lstStyle/>
          <a:p>
            <a:pPr algn="ctr" defTabSz="914211">
              <a:lnSpc>
                <a:spcPct val="90000"/>
              </a:lnSpc>
            </a:pPr>
            <a:endParaRPr lang="en-US" sz="1700" spc="-71" dirty="0">
              <a:solidFill>
                <a:srgbClr val="FFFFFF"/>
              </a:solidFill>
            </a:endParaRPr>
          </a:p>
        </p:txBody>
      </p:sp>
      <p:sp>
        <p:nvSpPr>
          <p:cNvPr id="24" name="Rectangle 23"/>
          <p:cNvSpPr/>
          <p:nvPr/>
        </p:nvSpPr>
        <p:spPr bwMode="auto">
          <a:xfrm>
            <a:off x="5147757" y="1771355"/>
            <a:ext cx="1879578" cy="1879580"/>
          </a:xfrm>
          <a:prstGeom prst="rect">
            <a:avLst/>
          </a:pr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4" tIns="45713" rIns="45713" bIns="91424" numCol="1" spcCol="0" rtlCol="0" fromWordArt="0" anchor="ctr" anchorCtr="0" forceAA="0" compatLnSpc="1">
            <a:prstTxWarp prst="textNoShape">
              <a:avLst/>
            </a:prstTxWarp>
            <a:noAutofit/>
          </a:bodyPr>
          <a:lstStyle/>
          <a:p>
            <a:pPr algn="ctr" defTabSz="914211">
              <a:lnSpc>
                <a:spcPct val="90000"/>
              </a:lnSpc>
            </a:pPr>
            <a:endParaRPr lang="en-US" sz="1700" spc="-71" dirty="0">
              <a:solidFill>
                <a:srgbClr val="FFFFFF"/>
              </a:solidFill>
            </a:endParaRPr>
          </a:p>
        </p:txBody>
      </p:sp>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41412" y="1772943"/>
            <a:ext cx="3908806" cy="3869500"/>
          </a:xfrm>
          <a:prstGeom prst="rect">
            <a:avLst/>
          </a:prstGeom>
        </p:spPr>
      </p:pic>
      <p:sp>
        <p:nvSpPr>
          <p:cNvPr id="27" name="Rectangle 26"/>
          <p:cNvSpPr/>
          <p:nvPr/>
        </p:nvSpPr>
        <p:spPr>
          <a:xfrm>
            <a:off x="562443" y="833739"/>
            <a:ext cx="10407500" cy="384711"/>
          </a:xfrm>
          <a:prstGeom prst="rect">
            <a:avLst/>
          </a:prstGeom>
        </p:spPr>
        <p:txBody>
          <a:bodyPr wrap="square" lIns="91424" tIns="45713" rIns="91424" bIns="45713">
            <a:spAutoFit/>
          </a:bodyPr>
          <a:lstStyle/>
          <a:p>
            <a:pPr defTabSz="914211"/>
            <a:r>
              <a:rPr lang="en-US" spc="-100" dirty="0">
                <a:solidFill>
                  <a:srgbClr val="FFFFFF"/>
                </a:solidFill>
              </a:rPr>
              <a:t>Consult guidance from organizations such as the </a:t>
            </a:r>
            <a:r>
              <a:rPr lang="en-US" spc="-100" dirty="0">
                <a:solidFill>
                  <a:srgbClr val="FFFFFF"/>
                </a:solidFill>
                <a:hlinkClick r:id="rId4"/>
              </a:rPr>
              <a:t>Cloud Security Alliance</a:t>
            </a:r>
            <a:endParaRPr lang="en-US" spc="-100" dirty="0">
              <a:solidFill>
                <a:srgbClr val="FFFFFF"/>
              </a:solidFill>
            </a:endParaRPr>
          </a:p>
        </p:txBody>
      </p:sp>
      <p:sp>
        <p:nvSpPr>
          <p:cNvPr id="3" name="TextBox 2"/>
          <p:cNvSpPr txBox="1"/>
          <p:nvPr/>
        </p:nvSpPr>
        <p:spPr>
          <a:xfrm>
            <a:off x="5180251" y="1803404"/>
            <a:ext cx="1726750" cy="2166725"/>
          </a:xfrm>
          <a:prstGeom prst="rect">
            <a:avLst/>
          </a:prstGeom>
          <a:noFill/>
        </p:spPr>
        <p:txBody>
          <a:bodyPr wrap="square" lIns="121883" tIns="60941" rIns="121883" bIns="60941" rtlCol="0">
            <a:spAutoFit/>
          </a:bodyPr>
          <a:lstStyle/>
          <a:p>
            <a:pPr defTabSz="914211">
              <a:lnSpc>
                <a:spcPct val="90000"/>
              </a:lnSpc>
              <a:spcBef>
                <a:spcPct val="20000"/>
              </a:spcBef>
              <a:buSzPct val="90000"/>
            </a:pPr>
            <a:r>
              <a:rPr lang="en-US" sz="1600" spc="-71" dirty="0">
                <a:solidFill>
                  <a:srgbClr val="FFFFFF"/>
                </a:solidFill>
              </a:rPr>
              <a:t>Require that the provider has attained </a:t>
            </a:r>
            <a:br>
              <a:rPr lang="en-US" sz="1600" spc="-71" dirty="0">
                <a:solidFill>
                  <a:srgbClr val="FFFFFF"/>
                </a:solidFill>
              </a:rPr>
            </a:br>
            <a:r>
              <a:rPr lang="en-US" sz="1600" spc="-71" dirty="0">
                <a:solidFill>
                  <a:srgbClr val="FFFFFF"/>
                </a:solidFill>
              </a:rPr>
              <a:t>third-party certifications and audits, e.g., ISO/IEC 27001:2005</a:t>
            </a:r>
          </a:p>
          <a:p>
            <a:pPr defTabSz="914211">
              <a:lnSpc>
                <a:spcPct val="90000"/>
              </a:lnSpc>
              <a:spcBef>
                <a:spcPct val="20000"/>
              </a:spcBef>
              <a:buSzPct val="90000"/>
            </a:pPr>
            <a:endParaRPr lang="en-US" sz="1600" dirty="0">
              <a:gradFill>
                <a:gsLst>
                  <a:gs pos="0">
                    <a:srgbClr val="FFFFFF"/>
                  </a:gs>
                  <a:gs pos="100000">
                    <a:srgbClr val="FFFFFF"/>
                  </a:gs>
                </a:gsLst>
                <a:lin ang="5400000" scaled="0"/>
              </a:gradFill>
            </a:endParaRPr>
          </a:p>
        </p:txBody>
      </p:sp>
      <p:sp>
        <p:nvSpPr>
          <p:cNvPr id="12" name="TextBox 11"/>
          <p:cNvSpPr txBox="1"/>
          <p:nvPr/>
        </p:nvSpPr>
        <p:spPr>
          <a:xfrm>
            <a:off x="7211722" y="1803400"/>
            <a:ext cx="1726750" cy="1678408"/>
          </a:xfrm>
          <a:prstGeom prst="rect">
            <a:avLst/>
          </a:prstGeom>
          <a:noFill/>
        </p:spPr>
        <p:txBody>
          <a:bodyPr wrap="square" lIns="121883" tIns="60941" rIns="121883" bIns="60941" rtlCol="0">
            <a:spAutoFit/>
          </a:bodyPr>
          <a:lstStyle/>
          <a:p>
            <a:pPr defTabSz="914211">
              <a:lnSpc>
                <a:spcPct val="90000"/>
              </a:lnSpc>
            </a:pPr>
            <a:r>
              <a:rPr lang="en-US" sz="1600" spc="-71" dirty="0">
                <a:solidFill>
                  <a:srgbClr val="FFFFFF"/>
                </a:solidFill>
              </a:rPr>
              <a:t>Know the value of your data and processes and the security and compliance obligations you need to meet</a:t>
            </a:r>
          </a:p>
        </p:txBody>
      </p:sp>
      <p:sp>
        <p:nvSpPr>
          <p:cNvPr id="13" name="TextBox 12"/>
          <p:cNvSpPr txBox="1"/>
          <p:nvPr/>
        </p:nvSpPr>
        <p:spPr>
          <a:xfrm>
            <a:off x="9243192" y="1803405"/>
            <a:ext cx="1726750" cy="1456809"/>
          </a:xfrm>
          <a:prstGeom prst="rect">
            <a:avLst/>
          </a:prstGeom>
          <a:noFill/>
        </p:spPr>
        <p:txBody>
          <a:bodyPr wrap="square" lIns="121883" tIns="60941" rIns="121883" bIns="60941" rtlCol="0">
            <a:spAutoFit/>
          </a:bodyPr>
          <a:lstStyle/>
          <a:p>
            <a:pPr defTabSz="914211">
              <a:lnSpc>
                <a:spcPct val="90000"/>
              </a:lnSpc>
            </a:pPr>
            <a:r>
              <a:rPr lang="en-US" sz="1600" spc="-71" dirty="0">
                <a:solidFill>
                  <a:srgbClr val="FFFFFF"/>
                </a:solidFill>
              </a:rPr>
              <a:t>Consider the ability of vendors to accommodate changing security and compliance requirements</a:t>
            </a:r>
          </a:p>
        </p:txBody>
      </p:sp>
      <p:sp>
        <p:nvSpPr>
          <p:cNvPr id="14" name="TextBox 13"/>
          <p:cNvSpPr txBox="1"/>
          <p:nvPr/>
        </p:nvSpPr>
        <p:spPr>
          <a:xfrm>
            <a:off x="5180251" y="3835403"/>
            <a:ext cx="1828324" cy="1949252"/>
          </a:xfrm>
          <a:prstGeom prst="rect">
            <a:avLst/>
          </a:prstGeom>
          <a:noFill/>
        </p:spPr>
        <p:txBody>
          <a:bodyPr wrap="square" lIns="121883" tIns="60941" rIns="121883" bIns="60941" rtlCol="0">
            <a:spAutoFit/>
          </a:bodyPr>
          <a:lstStyle/>
          <a:p>
            <a:pPr defTabSz="914211">
              <a:lnSpc>
                <a:spcPct val="90000"/>
              </a:lnSpc>
            </a:pPr>
            <a:r>
              <a:rPr lang="en-US" sz="1600" spc="-71" dirty="0">
                <a:solidFill>
                  <a:srgbClr val="FFFFFF"/>
                </a:solidFill>
              </a:rPr>
              <a:t>Ensure a clear understanding of security and compliance roles </a:t>
            </a:r>
            <a:r>
              <a:rPr lang="en-US" sz="1600" spc="-151" dirty="0">
                <a:solidFill>
                  <a:srgbClr val="FFFFFF"/>
                </a:solidFill>
              </a:rPr>
              <a:t>and </a:t>
            </a:r>
            <a:r>
              <a:rPr lang="en-US" sz="1600" spc="-71" dirty="0">
                <a:solidFill>
                  <a:srgbClr val="FFFFFF"/>
                </a:solidFill>
              </a:rPr>
              <a:t>responsibilities for delivered services</a:t>
            </a:r>
          </a:p>
          <a:p>
            <a:pPr defTabSz="914211">
              <a:lnSpc>
                <a:spcPct val="90000"/>
              </a:lnSpc>
              <a:spcBef>
                <a:spcPct val="20000"/>
              </a:spcBef>
              <a:buSzPct val="90000"/>
            </a:pPr>
            <a:endParaRPr lang="en-US" sz="1600" dirty="0">
              <a:gradFill>
                <a:gsLst>
                  <a:gs pos="0">
                    <a:srgbClr val="FFFFFF"/>
                  </a:gs>
                  <a:gs pos="100000">
                    <a:srgbClr val="FFFFFF"/>
                  </a:gs>
                </a:gsLst>
                <a:lin ang="5400000" scaled="0"/>
              </a:gradFill>
            </a:endParaRPr>
          </a:p>
        </p:txBody>
      </p:sp>
      <p:sp>
        <p:nvSpPr>
          <p:cNvPr id="15" name="TextBox 14"/>
          <p:cNvSpPr txBox="1"/>
          <p:nvPr/>
        </p:nvSpPr>
        <p:spPr>
          <a:xfrm>
            <a:off x="7211721" y="3835400"/>
            <a:ext cx="1828324" cy="1506053"/>
          </a:xfrm>
          <a:prstGeom prst="rect">
            <a:avLst/>
          </a:prstGeom>
          <a:noFill/>
        </p:spPr>
        <p:txBody>
          <a:bodyPr wrap="square" lIns="121883" tIns="60941" rIns="121883" bIns="60941" rtlCol="0">
            <a:spAutoFit/>
          </a:bodyPr>
          <a:lstStyle/>
          <a:p>
            <a:pPr defTabSz="914211">
              <a:lnSpc>
                <a:spcPct val="90000"/>
              </a:lnSpc>
            </a:pPr>
            <a:r>
              <a:rPr lang="en-US" sz="1600" spc="-71" dirty="0">
                <a:solidFill>
                  <a:srgbClr val="FFFFFF"/>
                </a:solidFill>
              </a:rPr>
              <a:t>Ensure data and services can be brought                    back in house                   if necessary</a:t>
            </a:r>
          </a:p>
          <a:p>
            <a:pPr defTabSz="914211">
              <a:lnSpc>
                <a:spcPct val="90000"/>
              </a:lnSpc>
              <a:spcBef>
                <a:spcPct val="20000"/>
              </a:spcBef>
              <a:buSzPct val="90000"/>
            </a:pPr>
            <a:endParaRPr lang="en-US" sz="1600" dirty="0">
              <a:gradFill>
                <a:gsLst>
                  <a:gs pos="0">
                    <a:srgbClr val="FFFFFF"/>
                  </a:gs>
                  <a:gs pos="100000">
                    <a:srgbClr val="FFFFFF"/>
                  </a:gs>
                </a:gsLst>
                <a:lin ang="5400000" scaled="0"/>
              </a:gradFill>
            </a:endParaRPr>
          </a:p>
        </p:txBody>
      </p:sp>
      <p:sp>
        <p:nvSpPr>
          <p:cNvPr id="16" name="TextBox 15"/>
          <p:cNvSpPr txBox="1"/>
          <p:nvPr/>
        </p:nvSpPr>
        <p:spPr>
          <a:xfrm>
            <a:off x="9243192" y="3835405"/>
            <a:ext cx="1828324" cy="1284455"/>
          </a:xfrm>
          <a:prstGeom prst="rect">
            <a:avLst/>
          </a:prstGeom>
          <a:noFill/>
        </p:spPr>
        <p:txBody>
          <a:bodyPr wrap="square" lIns="121883" tIns="60941" rIns="121883" bIns="60941" rtlCol="0">
            <a:spAutoFit/>
          </a:bodyPr>
          <a:lstStyle/>
          <a:p>
            <a:pPr defTabSz="914211">
              <a:lnSpc>
                <a:spcPct val="90000"/>
              </a:lnSpc>
            </a:pPr>
            <a:r>
              <a:rPr lang="en-US" sz="1600" spc="-71" dirty="0">
                <a:solidFill>
                  <a:srgbClr val="FFFFFF"/>
                </a:solidFill>
              </a:rPr>
              <a:t>Require transparency             in security policies and operations</a:t>
            </a:r>
          </a:p>
          <a:p>
            <a:pPr defTabSz="914211">
              <a:lnSpc>
                <a:spcPct val="90000"/>
              </a:lnSpc>
              <a:spcBef>
                <a:spcPct val="20000"/>
              </a:spcBef>
              <a:buSzPct val="90000"/>
            </a:pPr>
            <a:endParaRPr lang="en-US" sz="16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757198707"/>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use of Cloud Control Matrix</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216144846"/>
              </p:ext>
            </p:extLst>
          </p:nvPr>
        </p:nvGraphicFramePr>
        <p:xfrm>
          <a:off x="608012" y="914401"/>
          <a:ext cx="10515600" cy="5856370"/>
        </p:xfrm>
        <a:graphic>
          <a:graphicData uri="http://schemas.openxmlformats.org/drawingml/2006/table">
            <a:tbl>
              <a:tblPr firstRow="1">
                <a:tableStyleId>{5C22544A-7EE6-4342-B048-85BDC9FD1C3A}</a:tableStyleId>
              </a:tblPr>
              <a:tblGrid>
                <a:gridCol w="1389618"/>
                <a:gridCol w="3740014"/>
                <a:gridCol w="5385968"/>
              </a:tblGrid>
              <a:tr h="643260">
                <a:tc>
                  <a:txBody>
                    <a:bodyPr/>
                    <a:lstStyle/>
                    <a:p>
                      <a:pPr marL="0" marR="0" algn="ctr">
                        <a:spcBef>
                          <a:spcPts val="0"/>
                        </a:spcBef>
                        <a:spcAft>
                          <a:spcPts val="0"/>
                        </a:spcAft>
                      </a:pPr>
                      <a:r>
                        <a:rPr lang="en-US" sz="1500" dirty="0">
                          <a:effectLst/>
                        </a:rPr>
                        <a:t>Control ID</a:t>
                      </a:r>
                      <a:endParaRPr lang="en-US" sz="1600" dirty="0">
                        <a:effectLst/>
                      </a:endParaRPr>
                    </a:p>
                    <a:p>
                      <a:pPr marL="0" marR="0" algn="ctr">
                        <a:spcBef>
                          <a:spcPts val="0"/>
                        </a:spcBef>
                        <a:spcAft>
                          <a:spcPts val="0"/>
                        </a:spcAft>
                      </a:pPr>
                      <a:r>
                        <a:rPr lang="en-US" sz="1500" dirty="0">
                          <a:effectLst/>
                        </a:rPr>
                        <a:t>In CCM</a:t>
                      </a:r>
                      <a:endParaRPr lang="en-US" sz="1600" dirty="0">
                        <a:effectLst/>
                        <a:latin typeface="Segoe UI"/>
                        <a:ea typeface="Segoe UI"/>
                        <a:cs typeface="Times New Roman"/>
                      </a:endParaRPr>
                    </a:p>
                  </a:txBody>
                  <a:tcPr marL="41239" marR="41239" marT="10399" marB="10399" anchor="ctr"/>
                </a:tc>
                <a:tc>
                  <a:txBody>
                    <a:bodyPr/>
                    <a:lstStyle/>
                    <a:p>
                      <a:pPr marL="0" marR="0" algn="ctr">
                        <a:spcBef>
                          <a:spcPts val="0"/>
                        </a:spcBef>
                        <a:spcAft>
                          <a:spcPts val="0"/>
                        </a:spcAft>
                      </a:pPr>
                      <a:r>
                        <a:rPr lang="en-US" sz="1500" dirty="0">
                          <a:effectLst/>
                        </a:rPr>
                        <a:t>Description</a:t>
                      </a:r>
                      <a:endParaRPr lang="en-US" sz="1600" dirty="0">
                        <a:effectLst/>
                      </a:endParaRPr>
                    </a:p>
                    <a:p>
                      <a:pPr marL="0" marR="0" algn="ctr">
                        <a:spcBef>
                          <a:spcPts val="0"/>
                        </a:spcBef>
                        <a:spcAft>
                          <a:spcPts val="0"/>
                        </a:spcAft>
                      </a:pPr>
                      <a:r>
                        <a:rPr lang="en-US" sz="1500" dirty="0">
                          <a:effectLst/>
                        </a:rPr>
                        <a:t>(CCM Version R1.1. Final)</a:t>
                      </a:r>
                      <a:endParaRPr lang="en-US" sz="1600" dirty="0">
                        <a:effectLst/>
                        <a:latin typeface="Segoe UI"/>
                        <a:ea typeface="Segoe UI"/>
                        <a:cs typeface="Times New Roman"/>
                      </a:endParaRPr>
                    </a:p>
                  </a:txBody>
                  <a:tcPr marL="41239" marR="41239" marT="10399" marB="10399" anchor="ctr"/>
                </a:tc>
                <a:tc>
                  <a:txBody>
                    <a:bodyPr/>
                    <a:lstStyle/>
                    <a:p>
                      <a:pPr marL="0" marR="0" algn="ctr">
                        <a:spcBef>
                          <a:spcPts val="0"/>
                        </a:spcBef>
                        <a:spcAft>
                          <a:spcPts val="0"/>
                        </a:spcAft>
                      </a:pPr>
                      <a:r>
                        <a:rPr lang="en-US" sz="1500" dirty="0">
                          <a:effectLst/>
                        </a:rPr>
                        <a:t> </a:t>
                      </a:r>
                      <a:endParaRPr lang="en-US" sz="1600" dirty="0">
                        <a:effectLst/>
                      </a:endParaRPr>
                    </a:p>
                    <a:p>
                      <a:pPr marL="0" marR="0" algn="ctr">
                        <a:spcBef>
                          <a:spcPts val="0"/>
                        </a:spcBef>
                        <a:spcAft>
                          <a:spcPts val="0"/>
                        </a:spcAft>
                      </a:pPr>
                      <a:r>
                        <a:rPr lang="en-US" sz="1500" dirty="0">
                          <a:effectLst/>
                        </a:rPr>
                        <a:t>Microsoft Response </a:t>
                      </a:r>
                      <a:endParaRPr lang="en-US" sz="1600" dirty="0">
                        <a:effectLst/>
                        <a:latin typeface="Segoe UI"/>
                        <a:ea typeface="Segoe UI"/>
                        <a:cs typeface="Times New Roman"/>
                      </a:endParaRPr>
                    </a:p>
                  </a:txBody>
                  <a:tcPr marL="41239" marR="41239" marT="10399" marB="10399" anchor="ctr"/>
                </a:tc>
              </a:tr>
              <a:tr h="2763999">
                <a:tc>
                  <a:txBody>
                    <a:bodyPr/>
                    <a:lstStyle/>
                    <a:p>
                      <a:pPr marL="0" marR="0" algn="ctr">
                        <a:spcBef>
                          <a:spcPts val="0"/>
                        </a:spcBef>
                        <a:spcAft>
                          <a:spcPts val="0"/>
                        </a:spcAft>
                      </a:pPr>
                      <a:r>
                        <a:rPr lang="en-US" sz="1500" dirty="0">
                          <a:effectLst/>
                        </a:rPr>
                        <a:t>DG-01</a:t>
                      </a:r>
                      <a:endParaRPr lang="en-US" sz="1600" dirty="0">
                        <a:effectLst/>
                      </a:endParaRPr>
                    </a:p>
                    <a:p>
                      <a:pPr marL="0" marR="0" algn="ctr">
                        <a:spcBef>
                          <a:spcPts val="0"/>
                        </a:spcBef>
                        <a:spcAft>
                          <a:spcPts val="0"/>
                        </a:spcAft>
                      </a:pPr>
                      <a:r>
                        <a:rPr lang="en-US" sz="1500" dirty="0">
                          <a:effectLst/>
                        </a:rPr>
                        <a:t> </a:t>
                      </a:r>
                      <a:endParaRPr lang="en-US" sz="1600" dirty="0">
                        <a:effectLst/>
                      </a:endParaRPr>
                    </a:p>
                    <a:p>
                      <a:pPr marL="0" marR="0" algn="ctr">
                        <a:spcBef>
                          <a:spcPts val="0"/>
                        </a:spcBef>
                        <a:spcAft>
                          <a:spcPts val="0"/>
                        </a:spcAft>
                      </a:pPr>
                      <a:r>
                        <a:rPr lang="en-US" sz="1500" dirty="0">
                          <a:effectLst/>
                        </a:rPr>
                        <a:t>Data Governance - Ownership / Stewardship</a:t>
                      </a:r>
                      <a:endParaRPr lang="en-US" sz="1600" dirty="0">
                        <a:effectLst/>
                        <a:latin typeface="Segoe UI"/>
                        <a:ea typeface="Segoe UI"/>
                        <a:cs typeface="Times New Roman"/>
                      </a:endParaRPr>
                    </a:p>
                  </a:txBody>
                  <a:tcPr marL="41239" marR="41239" marT="10399" marB="10399" anchor="ctr"/>
                </a:tc>
                <a:tc>
                  <a:txBody>
                    <a:bodyPr/>
                    <a:lstStyle/>
                    <a:p>
                      <a:pPr marL="0" marR="0">
                        <a:spcBef>
                          <a:spcPts val="0"/>
                        </a:spcBef>
                        <a:spcAft>
                          <a:spcPts val="0"/>
                        </a:spcAft>
                      </a:pPr>
                      <a:r>
                        <a:rPr lang="en-US" sz="1500" dirty="0">
                          <a:effectLst/>
                        </a:rPr>
                        <a:t>All data shall be designated with stewardship with assigned responsibilities defined, documented and communicated.</a:t>
                      </a:r>
                      <a:endParaRPr lang="en-US" sz="1600" dirty="0">
                        <a:effectLst/>
                        <a:latin typeface="Segoe UI"/>
                        <a:ea typeface="Segoe UI"/>
                        <a:cs typeface="Times New Roman"/>
                      </a:endParaRPr>
                    </a:p>
                  </a:txBody>
                  <a:tcPr marL="41239" marR="41239" marT="10399" marB="10399" anchor="ctr"/>
                </a:tc>
                <a:tc>
                  <a:txBody>
                    <a:bodyPr/>
                    <a:lstStyle/>
                    <a:p>
                      <a:pPr marL="0" marR="0">
                        <a:spcBef>
                          <a:spcPts val="0"/>
                        </a:spcBef>
                        <a:spcAft>
                          <a:spcPts val="0"/>
                        </a:spcAft>
                      </a:pPr>
                      <a:r>
                        <a:rPr lang="en-US" sz="1500">
                          <a:effectLst/>
                        </a:rPr>
                        <a:t>Microsoft Online Services has implemented a formal policy that requires assets (the definition of asset includes data and hardware) used to provide Microsoft Online Services to be accounted for and have a designated asset owner.  Asset owners are responsible for maintaining up-to-date information regarding their assets.</a:t>
                      </a:r>
                      <a:endParaRPr lang="en-US" sz="1600">
                        <a:effectLst/>
                      </a:endParaRPr>
                    </a:p>
                    <a:p>
                      <a:pPr marL="0" marR="0">
                        <a:spcBef>
                          <a:spcPts val="0"/>
                        </a:spcBef>
                        <a:spcAft>
                          <a:spcPts val="0"/>
                        </a:spcAft>
                      </a:pPr>
                      <a:r>
                        <a:rPr lang="en-US" sz="1500">
                          <a:effectLst/>
                        </a:rPr>
                        <a:t> </a:t>
                      </a:r>
                      <a:endParaRPr lang="en-US" sz="1600">
                        <a:effectLst/>
                      </a:endParaRPr>
                    </a:p>
                    <a:p>
                      <a:pPr marL="0" marR="0">
                        <a:spcBef>
                          <a:spcPts val="0"/>
                        </a:spcBef>
                        <a:spcAft>
                          <a:spcPts val="0"/>
                        </a:spcAft>
                      </a:pPr>
                      <a:r>
                        <a:rPr lang="en-US" sz="1500">
                          <a:effectLst/>
                        </a:rPr>
                        <a:t> “Allocation of information security responsibilities and ownership of assets” is covered under the ISO 27001 standards, specifically addressed in Annex A, domains 6.1.3 and 7.1.2. For more information review of the publicly available ISO standards we are certified against is suggested.  </a:t>
                      </a:r>
                      <a:endParaRPr lang="en-US" sz="1600">
                        <a:effectLst/>
                        <a:latin typeface="Segoe UI"/>
                        <a:ea typeface="Segoe UI"/>
                        <a:cs typeface="Times New Roman"/>
                      </a:endParaRPr>
                    </a:p>
                  </a:txBody>
                  <a:tcPr marL="41239" marR="41239" marT="10399" marB="10399" anchor="ctr"/>
                </a:tc>
              </a:tr>
              <a:tr h="2449111">
                <a:tc>
                  <a:txBody>
                    <a:bodyPr/>
                    <a:lstStyle/>
                    <a:p>
                      <a:pPr marL="0" marR="0" algn="ctr">
                        <a:spcBef>
                          <a:spcPts val="0"/>
                        </a:spcBef>
                        <a:spcAft>
                          <a:spcPts val="0"/>
                        </a:spcAft>
                      </a:pPr>
                      <a:r>
                        <a:rPr lang="en-US" sz="1500">
                          <a:effectLst/>
                        </a:rPr>
                        <a:t>DG-02</a:t>
                      </a:r>
                      <a:endParaRPr lang="en-US" sz="1600">
                        <a:effectLst/>
                      </a:endParaRPr>
                    </a:p>
                    <a:p>
                      <a:pPr marL="0" marR="0" algn="ctr">
                        <a:spcBef>
                          <a:spcPts val="0"/>
                        </a:spcBef>
                        <a:spcAft>
                          <a:spcPts val="0"/>
                        </a:spcAft>
                      </a:pPr>
                      <a:r>
                        <a:rPr lang="en-US" sz="1500">
                          <a:effectLst/>
                        </a:rPr>
                        <a:t> </a:t>
                      </a:r>
                      <a:endParaRPr lang="en-US" sz="1600">
                        <a:effectLst/>
                      </a:endParaRPr>
                    </a:p>
                    <a:p>
                      <a:pPr marL="0" marR="0" algn="ctr">
                        <a:spcBef>
                          <a:spcPts val="0"/>
                        </a:spcBef>
                        <a:spcAft>
                          <a:spcPts val="0"/>
                        </a:spcAft>
                      </a:pPr>
                      <a:r>
                        <a:rPr lang="en-US" sz="1500">
                          <a:effectLst/>
                        </a:rPr>
                        <a:t>Data Governance - Classification</a:t>
                      </a:r>
                      <a:endParaRPr lang="en-US" sz="1600">
                        <a:effectLst/>
                        <a:latin typeface="Segoe UI"/>
                        <a:ea typeface="Segoe UI"/>
                        <a:cs typeface="Times New Roman"/>
                      </a:endParaRPr>
                    </a:p>
                  </a:txBody>
                  <a:tcPr marL="41239" marR="41239" marT="10399" marB="10399" anchor="ctr"/>
                </a:tc>
                <a:tc>
                  <a:txBody>
                    <a:bodyPr/>
                    <a:lstStyle/>
                    <a:p>
                      <a:pPr marL="0" marR="0">
                        <a:spcBef>
                          <a:spcPts val="0"/>
                        </a:spcBef>
                        <a:spcAft>
                          <a:spcPts val="0"/>
                        </a:spcAft>
                      </a:pPr>
                      <a:r>
                        <a:rPr lang="en-US" sz="1500" dirty="0">
                          <a:effectLst/>
                        </a:rPr>
                        <a:t>Data, and objects containing data, shall be assigned a classification based on data type, jurisdiction of origin, jurisdiction domiciled, context, legal constraints, contractual constraints, value, sensitivity, criticality to the organization and third party obligation for retention and prevention of unauthorized disclosure or misuse.</a:t>
                      </a:r>
                      <a:endParaRPr lang="en-US" sz="1600" dirty="0">
                        <a:effectLst/>
                        <a:latin typeface="Segoe UI"/>
                        <a:ea typeface="Segoe UI"/>
                        <a:cs typeface="Times New Roman"/>
                      </a:endParaRPr>
                    </a:p>
                  </a:txBody>
                  <a:tcPr marL="41239" marR="41239" marT="10399" marB="10399" anchor="ctr"/>
                </a:tc>
                <a:tc>
                  <a:txBody>
                    <a:bodyPr/>
                    <a:lstStyle/>
                    <a:p>
                      <a:pPr marL="0" marR="0">
                        <a:spcBef>
                          <a:spcPts val="0"/>
                        </a:spcBef>
                        <a:spcAft>
                          <a:spcPts val="0"/>
                        </a:spcAft>
                      </a:pPr>
                      <a:r>
                        <a:rPr lang="en-US" sz="1500" dirty="0">
                          <a:effectLst/>
                        </a:rPr>
                        <a:t>Microsoft Online Services standards provide guidance for classifying assets of several applicable security classification categories, and then implements a standard set of Security and privacy attributes. </a:t>
                      </a:r>
                      <a:endParaRPr lang="en-US" sz="1600" dirty="0">
                        <a:effectLst/>
                      </a:endParaRPr>
                    </a:p>
                    <a:p>
                      <a:pPr marL="0" marR="0">
                        <a:spcBef>
                          <a:spcPts val="0"/>
                        </a:spcBef>
                        <a:spcAft>
                          <a:spcPts val="0"/>
                        </a:spcAft>
                      </a:pPr>
                      <a:r>
                        <a:rPr lang="en-US" sz="1500" dirty="0">
                          <a:effectLst/>
                        </a:rPr>
                        <a:t> </a:t>
                      </a:r>
                      <a:endParaRPr lang="en-US" sz="1600" dirty="0">
                        <a:effectLst/>
                      </a:endParaRPr>
                    </a:p>
                    <a:p>
                      <a:pPr marL="0" marR="0">
                        <a:spcBef>
                          <a:spcPts val="0"/>
                        </a:spcBef>
                        <a:spcAft>
                          <a:spcPts val="0"/>
                        </a:spcAft>
                      </a:pPr>
                      <a:r>
                        <a:rPr lang="en-US" sz="1500" dirty="0">
                          <a:effectLst/>
                        </a:rPr>
                        <a:t> “Information classification” is covered under the ISO 27001        standards, specifically addressed in Annex A, domain 7.2. For more information review of the publicly available ISO standards we are certified against is suggested.</a:t>
                      </a:r>
                      <a:endParaRPr lang="en-US" sz="1600" dirty="0">
                        <a:effectLst/>
                        <a:latin typeface="Segoe UI"/>
                        <a:ea typeface="Segoe UI"/>
                        <a:cs typeface="Times New Roman"/>
                      </a:endParaRPr>
                    </a:p>
                  </a:txBody>
                  <a:tcPr marL="41239" marR="41239" marT="10399" marB="10399" anchor="ctr"/>
                </a:tc>
              </a:tr>
            </a:tbl>
          </a:graphicData>
        </a:graphic>
      </p:graphicFrame>
    </p:spTree>
    <p:extLst>
      <p:ext uri="{BB962C8B-B14F-4D97-AF65-F5344CB8AC3E}">
        <p14:creationId xmlns:p14="http://schemas.microsoft.com/office/powerpoint/2010/main" val="316372029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p:cNvSpPr txBox="1"/>
          <p:nvPr/>
        </p:nvSpPr>
        <p:spPr>
          <a:xfrm>
            <a:off x="2267822" y="1193805"/>
            <a:ext cx="1866512" cy="820737"/>
          </a:xfrm>
          <a:prstGeom prst="rect">
            <a:avLst/>
          </a:prstGeom>
          <a:noFill/>
        </p:spPr>
        <p:txBody>
          <a:bodyPr wrap="square" lIns="0" tIns="0" rIns="0" bIns="0" rtlCol="0">
            <a:spAutoFit/>
          </a:bodyPr>
          <a:lstStyle/>
          <a:p>
            <a:pPr defTabSz="914211"/>
            <a:r>
              <a:rPr lang="en-US" sz="5300" dirty="0">
                <a:solidFill>
                  <a:srgbClr val="FFFFFF"/>
                </a:solidFill>
                <a:latin typeface="Segoe UI Light" pitchFamily="34" charset="0"/>
              </a:rPr>
              <a:t>THEN</a:t>
            </a:r>
          </a:p>
        </p:txBody>
      </p:sp>
      <p:sp>
        <p:nvSpPr>
          <p:cNvPr id="50" name="TextBox 49"/>
          <p:cNvSpPr txBox="1"/>
          <p:nvPr/>
        </p:nvSpPr>
        <p:spPr>
          <a:xfrm>
            <a:off x="6604317" y="1193805"/>
            <a:ext cx="3045169" cy="820737"/>
          </a:xfrm>
          <a:prstGeom prst="rect">
            <a:avLst/>
          </a:prstGeom>
          <a:noFill/>
        </p:spPr>
        <p:txBody>
          <a:bodyPr wrap="square" lIns="0" tIns="0" rIns="0" bIns="0" rtlCol="0">
            <a:spAutoFit/>
          </a:bodyPr>
          <a:lstStyle/>
          <a:p>
            <a:pPr defTabSz="914211"/>
            <a:r>
              <a:rPr lang="en-US" sz="5300" dirty="0">
                <a:solidFill>
                  <a:srgbClr val="FFFFFF"/>
                </a:solidFill>
                <a:latin typeface="Segoe UI Light" pitchFamily="34" charset="0"/>
              </a:rPr>
              <a:t>NOW</a:t>
            </a:r>
          </a:p>
        </p:txBody>
      </p:sp>
      <p:sp>
        <p:nvSpPr>
          <p:cNvPr id="54" name="Title 53"/>
          <p:cNvSpPr>
            <a:spLocks noGrp="1"/>
          </p:cNvSpPr>
          <p:nvPr>
            <p:ph type="title"/>
          </p:nvPr>
        </p:nvSpPr>
        <p:spPr>
          <a:effectLst/>
        </p:spPr>
        <p:txBody>
          <a:bodyPr/>
          <a:lstStyle/>
          <a:p>
            <a:r>
              <a:rPr lang="en-US" dirty="0" smtClean="0"/>
              <a:t>BIG SHIFTS: OPPORTUNITY &amp; RISK</a:t>
            </a:r>
            <a:endParaRPr lang="en-US" dirty="0"/>
          </a:p>
        </p:txBody>
      </p:sp>
      <p:grpSp>
        <p:nvGrpSpPr>
          <p:cNvPr id="28" name="Group 30"/>
          <p:cNvGrpSpPr/>
          <p:nvPr/>
        </p:nvGrpSpPr>
        <p:grpSpPr>
          <a:xfrm>
            <a:off x="5843741" y="3656247"/>
            <a:ext cx="3968470" cy="1509127"/>
            <a:chOff x="6326411" y="3202832"/>
            <a:chExt cx="3968470" cy="1509127"/>
          </a:xfrm>
        </p:grpSpPr>
        <p:sp>
          <p:nvSpPr>
            <p:cNvPr id="32" name="Rectangle 31"/>
            <p:cNvSpPr/>
            <p:nvPr/>
          </p:nvSpPr>
          <p:spPr bwMode="auto">
            <a:xfrm>
              <a:off x="6326411" y="3202832"/>
              <a:ext cx="3968470" cy="1508969"/>
            </a:xfrm>
            <a:prstGeom prst="rect">
              <a:avLst/>
            </a:prstGeom>
            <a:gradFill>
              <a:gsLst>
                <a:gs pos="0">
                  <a:schemeClr val="accent4">
                    <a:alpha val="10000"/>
                  </a:schemeClr>
                </a:gs>
                <a:gs pos="100000">
                  <a:schemeClr val="bg1">
                    <a:alpha val="15000"/>
                  </a:schemeClr>
                </a:gs>
              </a:gsLst>
              <a:lin ang="16200000" scaled="0"/>
            </a:gradFill>
            <a:ln>
              <a:solidFill>
                <a:schemeClr val="accent3">
                  <a:lumMod val="5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947" fontAlgn="base">
                <a:spcBef>
                  <a:spcPct val="0"/>
                </a:spcBef>
                <a:spcAft>
                  <a:spcPct val="0"/>
                </a:spcAft>
              </a:pPr>
              <a:endParaRPr lang="en-US" sz="2300" dirty="0">
                <a:gradFill>
                  <a:gsLst>
                    <a:gs pos="0">
                      <a:srgbClr val="FFFFFF"/>
                    </a:gs>
                    <a:gs pos="100000">
                      <a:srgbClr val="FFFFFF"/>
                    </a:gs>
                  </a:gsLst>
                  <a:lin ang="5400000" scaled="0"/>
                </a:gradFill>
              </a:endParaRPr>
            </a:p>
          </p:txBody>
        </p:sp>
        <p:pic>
          <p:nvPicPr>
            <p:cNvPr id="40" name="Picture 3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1511" y="3209731"/>
              <a:ext cx="2743200" cy="1501969"/>
            </a:xfrm>
            <a:prstGeom prst="rect">
              <a:avLst/>
            </a:prstGeom>
            <a:noFill/>
            <a:ln w="9525">
              <a:noFill/>
              <a:miter lim="800000"/>
              <a:headEnd/>
              <a:tailEnd/>
            </a:ln>
            <a:effectLst/>
          </p:spPr>
        </p:pic>
        <p:pic>
          <p:nvPicPr>
            <p:cNvPr id="41" name="Picture 40" descr="Netflix.emf"/>
            <p:cNvPicPr>
              <a:picLocks noChangeAspect="1"/>
            </p:cNvPicPr>
            <p:nvPr/>
          </p:nvPicPr>
          <p:blipFill>
            <a:blip r:embed="rId4" cstate="screen">
              <a:extLst>
                <a:ext uri="{28A0092B-C50C-407E-A947-70E740481C1C}">
                  <a14:useLocalDpi xmlns:a14="http://schemas.microsoft.com/office/drawing/2010/main"/>
                </a:ext>
              </a:extLst>
            </a:blip>
            <a:srcRect l="9352" b="29238"/>
            <a:stretch>
              <a:fillRect/>
            </a:stretch>
          </p:blipFill>
          <p:spPr>
            <a:xfrm>
              <a:off x="6335486" y="3233185"/>
              <a:ext cx="1896930" cy="1478774"/>
            </a:xfrm>
            <a:prstGeom prst="rect">
              <a:avLst/>
            </a:prstGeom>
            <a:effectLst>
              <a:outerShdw blurRad="50800" dist="38100" dir="2700000" algn="tl" rotWithShape="0">
                <a:prstClr val="black">
                  <a:alpha val="40000"/>
                </a:prstClr>
              </a:outerShdw>
            </a:effectLst>
          </p:spPr>
        </p:pic>
      </p:grpSp>
      <p:grpSp>
        <p:nvGrpSpPr>
          <p:cNvPr id="42" name="Group 37"/>
          <p:cNvGrpSpPr/>
          <p:nvPr/>
        </p:nvGrpSpPr>
        <p:grpSpPr>
          <a:xfrm>
            <a:off x="5858293" y="2014544"/>
            <a:ext cx="3982777" cy="1462505"/>
            <a:chOff x="6206947" y="4954138"/>
            <a:chExt cx="4574784" cy="1679895"/>
          </a:xfrm>
        </p:grpSpPr>
        <p:sp>
          <p:nvSpPr>
            <p:cNvPr id="43" name="Rectangle 42"/>
            <p:cNvSpPr/>
            <p:nvPr/>
          </p:nvSpPr>
          <p:spPr bwMode="auto">
            <a:xfrm>
              <a:off x="6211104" y="4954138"/>
              <a:ext cx="4570627" cy="1667301"/>
            </a:xfrm>
            <a:prstGeom prst="rect">
              <a:avLst/>
            </a:prstGeom>
            <a:gradFill>
              <a:gsLst>
                <a:gs pos="0">
                  <a:schemeClr val="accent4">
                    <a:alpha val="10000"/>
                  </a:schemeClr>
                </a:gs>
                <a:gs pos="100000">
                  <a:schemeClr val="bg1">
                    <a:alpha val="15000"/>
                  </a:schemeClr>
                </a:gs>
              </a:gsLst>
              <a:lin ang="16200000" scaled="0"/>
            </a:gradFill>
            <a:ln>
              <a:solidFill>
                <a:schemeClr val="accent3">
                  <a:lumMod val="5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947" fontAlgn="base">
                <a:spcBef>
                  <a:spcPct val="0"/>
                </a:spcBef>
                <a:spcAft>
                  <a:spcPct val="0"/>
                </a:spcAft>
              </a:pPr>
              <a:endParaRPr lang="en-US" sz="2300" dirty="0">
                <a:gradFill>
                  <a:gsLst>
                    <a:gs pos="0">
                      <a:srgbClr val="FFFFFF"/>
                    </a:gs>
                    <a:gs pos="100000">
                      <a:srgbClr val="FFFFFF"/>
                    </a:gs>
                  </a:gsLst>
                  <a:lin ang="5400000" scaled="0"/>
                </a:gradFill>
              </a:endParaRPr>
            </a:p>
          </p:txBody>
        </p:sp>
        <p:pic>
          <p:nvPicPr>
            <p:cNvPr id="44" name="Picture 43" descr="HP_Camera.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206947" y="4954578"/>
              <a:ext cx="2971328" cy="1670386"/>
            </a:xfrm>
            <a:prstGeom prst="rect">
              <a:avLst/>
            </a:prstGeom>
          </p:spPr>
        </p:pic>
        <p:pic>
          <p:nvPicPr>
            <p:cNvPr id="45" name="Picture 9" descr="C:\Users\roslyn.ADI\Desktop\DVD_ART35\Artwork_Imagery\Hardware Photos\OEM HW\Storage devices\HP USB Flash memory drive.png"/>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8079803" y="5866762"/>
              <a:ext cx="1943880" cy="767271"/>
            </a:xfrm>
            <a:prstGeom prst="rect">
              <a:avLst/>
            </a:prstGeom>
            <a:noFill/>
          </p:spPr>
        </p:pic>
      </p:grpSp>
      <p:grpSp>
        <p:nvGrpSpPr>
          <p:cNvPr id="52" name="Group 15"/>
          <p:cNvGrpSpPr/>
          <p:nvPr/>
        </p:nvGrpSpPr>
        <p:grpSpPr>
          <a:xfrm>
            <a:off x="1523603" y="2014537"/>
            <a:ext cx="3980353" cy="1440448"/>
            <a:chOff x="1405719" y="1883390"/>
            <a:chExt cx="4572000" cy="1654555"/>
          </a:xfrm>
        </p:grpSpPr>
        <p:sp>
          <p:nvSpPr>
            <p:cNvPr id="53" name="Rectangle 52"/>
            <p:cNvSpPr/>
            <p:nvPr/>
          </p:nvSpPr>
          <p:spPr bwMode="auto">
            <a:xfrm>
              <a:off x="1405719" y="1883390"/>
              <a:ext cx="4572000" cy="1651379"/>
            </a:xfrm>
            <a:prstGeom prst="rect">
              <a:avLst/>
            </a:prstGeom>
            <a:gradFill>
              <a:gsLst>
                <a:gs pos="0">
                  <a:schemeClr val="accent4">
                    <a:alpha val="10000"/>
                  </a:schemeClr>
                </a:gs>
                <a:gs pos="100000">
                  <a:schemeClr val="bg1">
                    <a:alpha val="15000"/>
                  </a:schemeClr>
                </a:gs>
              </a:gsLst>
              <a:lin ang="16200000" scaled="0"/>
            </a:gradFill>
            <a:ln>
              <a:solidFill>
                <a:schemeClr val="accent5">
                  <a:lumMod val="5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947" fontAlgn="base">
                <a:spcBef>
                  <a:spcPct val="0"/>
                </a:spcBef>
                <a:spcAft>
                  <a:spcPct val="0"/>
                </a:spcAft>
              </a:pPr>
              <a:endParaRPr lang="en-US" sz="2300" dirty="0">
                <a:gradFill>
                  <a:gsLst>
                    <a:gs pos="0">
                      <a:srgbClr val="FFFFFF"/>
                    </a:gs>
                    <a:gs pos="100000">
                      <a:srgbClr val="FFFFFF"/>
                    </a:gs>
                  </a:gsLst>
                  <a:lin ang="5400000" scaled="0"/>
                </a:gradFill>
              </a:endParaRPr>
            </a:p>
          </p:txBody>
        </p:sp>
        <p:pic>
          <p:nvPicPr>
            <p:cNvPr id="55" name="Picture 2" descr="C:\Users\adi\Desktop\Old_Camera.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06487" y="1887449"/>
              <a:ext cx="3354588" cy="1650496"/>
            </a:xfrm>
            <a:prstGeom prst="rect">
              <a:avLst/>
            </a:prstGeom>
            <a:noFill/>
          </p:spPr>
        </p:pic>
        <p:pic>
          <p:nvPicPr>
            <p:cNvPr id="56" name="Picture 3" descr="\\adisvr2\Shared\ADI_Projects\Microsoft\MS_09-00854_Guggs_September_PPT\Computex_2010\ADI_Art\Working_Art\Motion_Slide\a_Film-roll.png"/>
            <p:cNvPicPr>
              <a:picLocks noChangeAspect="1" noChangeArrowheads="1"/>
            </p:cNvPicPr>
            <p:nvPr/>
          </p:nvPicPr>
          <p:blipFill>
            <a:blip r:embed="rId8" cstate="screen">
              <a:extLst>
                <a:ext uri="{28A0092B-C50C-407E-A947-70E740481C1C}">
                  <a14:useLocalDpi xmlns:a14="http://schemas.microsoft.com/office/drawing/2010/main"/>
                </a:ext>
              </a:extLst>
            </a:blip>
            <a:srcRect l="27792" t="18622" r="6526" b="16120"/>
            <a:stretch>
              <a:fillRect/>
            </a:stretch>
          </p:blipFill>
          <p:spPr bwMode="auto">
            <a:xfrm rot="16200000">
              <a:off x="4340957" y="2155187"/>
              <a:ext cx="1598594" cy="1148845"/>
            </a:xfrm>
            <a:prstGeom prst="rect">
              <a:avLst/>
            </a:prstGeom>
            <a:noFill/>
            <a:ln>
              <a:noFill/>
            </a:ln>
          </p:spPr>
        </p:pic>
      </p:grpSp>
      <p:grpSp>
        <p:nvGrpSpPr>
          <p:cNvPr id="57" name="Group 60"/>
          <p:cNvGrpSpPr/>
          <p:nvPr/>
        </p:nvGrpSpPr>
        <p:grpSpPr>
          <a:xfrm>
            <a:off x="1535486" y="3653365"/>
            <a:ext cx="3972958" cy="1508969"/>
            <a:chOff x="1989303" y="4811713"/>
            <a:chExt cx="3972958" cy="1508969"/>
          </a:xfrm>
        </p:grpSpPr>
        <p:sp>
          <p:nvSpPr>
            <p:cNvPr id="58" name="Rectangle 57"/>
            <p:cNvSpPr/>
            <p:nvPr/>
          </p:nvSpPr>
          <p:spPr bwMode="auto">
            <a:xfrm>
              <a:off x="1989303" y="4811713"/>
              <a:ext cx="3968470" cy="1508969"/>
            </a:xfrm>
            <a:prstGeom prst="rect">
              <a:avLst/>
            </a:prstGeom>
            <a:gradFill>
              <a:gsLst>
                <a:gs pos="0">
                  <a:schemeClr val="accent4">
                    <a:alpha val="10000"/>
                  </a:schemeClr>
                </a:gs>
                <a:gs pos="100000">
                  <a:schemeClr val="bg1">
                    <a:alpha val="15000"/>
                  </a:schemeClr>
                </a:gs>
              </a:gsLst>
              <a:lin ang="16200000" scaled="0"/>
            </a:gradFill>
            <a:ln>
              <a:solidFill>
                <a:schemeClr val="accent5">
                  <a:lumMod val="5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947" fontAlgn="base">
                <a:spcBef>
                  <a:spcPct val="0"/>
                </a:spcBef>
                <a:spcAft>
                  <a:spcPct val="0"/>
                </a:spcAft>
              </a:pPr>
              <a:endParaRPr lang="en-US" sz="2300" dirty="0">
                <a:gradFill>
                  <a:gsLst>
                    <a:gs pos="0">
                      <a:srgbClr val="FFFFFF"/>
                    </a:gs>
                    <a:gs pos="100000">
                      <a:srgbClr val="FFFFFF"/>
                    </a:gs>
                  </a:gsLst>
                  <a:lin ang="5400000" scaled="0"/>
                </a:gradFill>
              </a:endParaRPr>
            </a:p>
          </p:txBody>
        </p:sp>
        <p:pic>
          <p:nvPicPr>
            <p:cNvPr id="59" name="Picture 6" descr="C:\Users\adi\Desktop\blockbuster.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996750" y="4814596"/>
              <a:ext cx="3965511" cy="1502228"/>
            </a:xfrm>
            <a:prstGeom prst="rect">
              <a:avLst/>
            </a:prstGeom>
            <a:noFill/>
          </p:spPr>
        </p:pic>
      </p:grpSp>
      <p:grpSp>
        <p:nvGrpSpPr>
          <p:cNvPr id="70" name="Group 45"/>
          <p:cNvGrpSpPr/>
          <p:nvPr/>
        </p:nvGrpSpPr>
        <p:grpSpPr>
          <a:xfrm>
            <a:off x="1535489" y="5242526"/>
            <a:ext cx="3980351" cy="1437679"/>
            <a:chOff x="1977421" y="4920668"/>
            <a:chExt cx="3980351" cy="1437679"/>
          </a:xfrm>
        </p:grpSpPr>
        <p:sp>
          <p:nvSpPr>
            <p:cNvPr id="71" name="Rectangle 70"/>
            <p:cNvSpPr/>
            <p:nvPr/>
          </p:nvSpPr>
          <p:spPr bwMode="auto">
            <a:xfrm>
              <a:off x="1977421" y="4920668"/>
              <a:ext cx="3980351" cy="1437679"/>
            </a:xfrm>
            <a:prstGeom prst="rect">
              <a:avLst/>
            </a:prstGeom>
            <a:gradFill>
              <a:gsLst>
                <a:gs pos="0">
                  <a:schemeClr val="accent4">
                    <a:alpha val="10000"/>
                  </a:schemeClr>
                </a:gs>
                <a:gs pos="100000">
                  <a:schemeClr val="bg1">
                    <a:alpha val="15000"/>
                  </a:schemeClr>
                </a:gs>
              </a:gsLst>
              <a:lin ang="16200000" scaled="0"/>
            </a:gradFill>
            <a:ln>
              <a:solidFill>
                <a:schemeClr val="accent5">
                  <a:lumMod val="5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947" fontAlgn="base">
                <a:spcBef>
                  <a:spcPct val="0"/>
                </a:spcBef>
                <a:spcAft>
                  <a:spcPct val="0"/>
                </a:spcAft>
              </a:pPr>
              <a:endParaRPr lang="en-US" sz="2300" dirty="0">
                <a:gradFill>
                  <a:gsLst>
                    <a:gs pos="0">
                      <a:srgbClr val="FFFFFF"/>
                    </a:gs>
                    <a:gs pos="100000">
                      <a:srgbClr val="FFFFFF"/>
                    </a:gs>
                  </a:gsLst>
                  <a:lin ang="5400000" scaled="0"/>
                </a:gradFill>
              </a:endParaRPr>
            </a:p>
          </p:txBody>
        </p:sp>
        <p:pic>
          <p:nvPicPr>
            <p:cNvPr id="72" name="Picture 2" descr="C:\Users\adi\Desktop\Old_Camera.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380980" y="4930111"/>
              <a:ext cx="2571312" cy="1419889"/>
            </a:xfrm>
            <a:prstGeom prst="rect">
              <a:avLst/>
            </a:prstGeom>
            <a:noFill/>
            <a:effectLst/>
          </p:spPr>
        </p:pic>
        <p:pic>
          <p:nvPicPr>
            <p:cNvPr id="73" name="Picture 2" descr="C:\Users\adi\Desktop\Old_Camera.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989304" y="4928633"/>
              <a:ext cx="1643564" cy="1413164"/>
            </a:xfrm>
            <a:prstGeom prst="rect">
              <a:avLst/>
            </a:prstGeom>
            <a:noFill/>
            <a:effectLst>
              <a:outerShdw blurRad="50800" dist="38100" dir="2700000" algn="tl" rotWithShape="0">
                <a:prstClr val="black">
                  <a:alpha val="40000"/>
                </a:prstClr>
              </a:outerShdw>
            </a:effectLst>
          </p:spPr>
        </p:pic>
      </p:grpSp>
      <p:pic>
        <p:nvPicPr>
          <p:cNvPr id="3074"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b="30554"/>
          <a:stretch/>
        </p:blipFill>
        <p:spPr bwMode="auto">
          <a:xfrm>
            <a:off x="5755244" y="5251422"/>
            <a:ext cx="4145471" cy="1428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9193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fade">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4" name="Rectangle 3"/>
          <p:cNvSpPr/>
          <p:nvPr/>
        </p:nvSpPr>
        <p:spPr bwMode="auto">
          <a:xfrm>
            <a:off x="502787" y="1889911"/>
            <a:ext cx="2194560" cy="1808959"/>
          </a:xfrm>
          <a:prstGeom prst="rect">
            <a:avLst/>
          </a:prstGeom>
          <a:solidFill>
            <a:srgbClr val="0071BC"/>
          </a:solidFill>
          <a:ln w="317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137125" tIns="274248" rIns="91416" bIns="45707" anchor="t" anchorCtr="0"/>
          <a:lstStyle/>
          <a:p>
            <a:pPr defTabSz="914211"/>
            <a:r>
              <a:rPr lang="en-US" dirty="0">
                <a:solidFill>
                  <a:srgbClr val="FFFFFF"/>
                </a:solidFill>
                <a:latin typeface="Segoe Semibold" pitchFamily="34" charset="0"/>
              </a:rPr>
              <a:t>SECURITY RESPONSE CENTER</a:t>
            </a:r>
          </a:p>
          <a:p>
            <a:pPr defTabSz="914211"/>
            <a:endParaRPr lang="en-US" dirty="0">
              <a:solidFill>
                <a:srgbClr val="FFFFFF"/>
              </a:solidFill>
              <a:latin typeface="Segoe Semibold" pitchFamily="34" charset="0"/>
            </a:endParaRPr>
          </a:p>
        </p:txBody>
      </p:sp>
      <p:sp>
        <p:nvSpPr>
          <p:cNvPr id="5" name="Rectangle 4"/>
          <p:cNvSpPr/>
          <p:nvPr/>
        </p:nvSpPr>
        <p:spPr bwMode="auto">
          <a:xfrm>
            <a:off x="5045413" y="1889911"/>
            <a:ext cx="2194560" cy="1808959"/>
          </a:xfrm>
          <a:prstGeom prst="rect">
            <a:avLst/>
          </a:prstGeom>
          <a:solidFill>
            <a:srgbClr val="0071BC"/>
          </a:solidFill>
          <a:ln w="317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137125" tIns="274248" rIns="91416" bIns="45707" anchor="t" anchorCtr="0"/>
          <a:lstStyle/>
          <a:p>
            <a:pPr defTabSz="914211"/>
            <a:r>
              <a:rPr lang="en-US" dirty="0">
                <a:solidFill>
                  <a:srgbClr val="FFFFFF"/>
                </a:solidFill>
                <a:latin typeface="Segoe Semibold" pitchFamily="34" charset="0"/>
              </a:rPr>
              <a:t>SECURITY DEVELOPMENT LIFECYCLE</a:t>
            </a:r>
          </a:p>
        </p:txBody>
      </p:sp>
      <p:sp>
        <p:nvSpPr>
          <p:cNvPr id="7" name="Rectangle 6"/>
          <p:cNvSpPr/>
          <p:nvPr/>
        </p:nvSpPr>
        <p:spPr bwMode="auto">
          <a:xfrm>
            <a:off x="7316724" y="1889911"/>
            <a:ext cx="2194560" cy="1808959"/>
          </a:xfrm>
          <a:prstGeom prst="rect">
            <a:avLst/>
          </a:prstGeom>
          <a:solidFill>
            <a:srgbClr val="0071BC"/>
          </a:solidFill>
          <a:ln w="317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137125" tIns="274248" rIns="91416" bIns="45707" anchor="t" anchorCtr="0"/>
          <a:lstStyle/>
          <a:p>
            <a:pPr defTabSz="914211"/>
            <a:r>
              <a:rPr lang="en-US" dirty="0">
                <a:solidFill>
                  <a:srgbClr val="FFFFFF"/>
                </a:solidFill>
                <a:latin typeface="Segoe Semibold" pitchFamily="34" charset="0"/>
              </a:rPr>
              <a:t>SECURITY TECH CENTER</a:t>
            </a:r>
          </a:p>
          <a:p>
            <a:pPr defTabSz="914211"/>
            <a:endParaRPr lang="en-US" sz="2000" dirty="0">
              <a:solidFill>
                <a:srgbClr val="FFFFFF"/>
              </a:solidFill>
              <a:hlinkClick r:id="rId3"/>
            </a:endParaRPr>
          </a:p>
        </p:txBody>
      </p:sp>
      <p:sp>
        <p:nvSpPr>
          <p:cNvPr id="8" name="Rectangle 7"/>
          <p:cNvSpPr/>
          <p:nvPr/>
        </p:nvSpPr>
        <p:spPr bwMode="auto">
          <a:xfrm>
            <a:off x="2774098" y="1889911"/>
            <a:ext cx="2194560" cy="1808959"/>
          </a:xfrm>
          <a:prstGeom prst="rect">
            <a:avLst/>
          </a:prstGeom>
          <a:solidFill>
            <a:srgbClr val="0071BC"/>
          </a:solidFill>
          <a:ln w="317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137125" tIns="274248" rIns="91416" bIns="45707" anchor="t" anchorCtr="0"/>
          <a:lstStyle/>
          <a:p>
            <a:pPr defTabSz="914211"/>
            <a:r>
              <a:rPr lang="en-US" dirty="0">
                <a:solidFill>
                  <a:srgbClr val="FFFFFF"/>
                </a:solidFill>
                <a:latin typeface="Segoe Semibold" pitchFamily="34" charset="0"/>
              </a:rPr>
              <a:t>SECURITY INTELLIGENCE REPORT</a:t>
            </a:r>
          </a:p>
        </p:txBody>
      </p:sp>
      <p:sp>
        <p:nvSpPr>
          <p:cNvPr id="15" name="Rectangle 14"/>
          <p:cNvSpPr/>
          <p:nvPr/>
        </p:nvSpPr>
        <p:spPr bwMode="auto">
          <a:xfrm>
            <a:off x="9588039" y="1889911"/>
            <a:ext cx="2194560" cy="1808959"/>
          </a:xfrm>
          <a:prstGeom prst="rect">
            <a:avLst/>
          </a:prstGeom>
          <a:solidFill>
            <a:srgbClr val="0071BC"/>
          </a:solidFill>
          <a:ln w="317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137125" tIns="274248" rIns="91416" bIns="45707" anchor="t" anchorCtr="0"/>
          <a:lstStyle/>
          <a:p>
            <a:pPr defTabSz="914211"/>
            <a:r>
              <a:rPr lang="en-US" dirty="0">
                <a:solidFill>
                  <a:srgbClr val="FFFFFF"/>
                </a:solidFill>
                <a:latin typeface="Segoe Semibold" pitchFamily="34" charset="0"/>
              </a:rPr>
              <a:t>MICROSOFT SECURITY UPDATE GUIDE</a:t>
            </a:r>
            <a:endParaRPr lang="en-US" sz="2000" dirty="0">
              <a:solidFill>
                <a:srgbClr val="FFFFFF"/>
              </a:solidFill>
              <a:hlinkClick r:id="rId3"/>
            </a:endParaRPr>
          </a:p>
        </p:txBody>
      </p:sp>
      <p:sp>
        <p:nvSpPr>
          <p:cNvPr id="16" name="Rectangle 15"/>
          <p:cNvSpPr/>
          <p:nvPr/>
        </p:nvSpPr>
        <p:spPr bwMode="auto">
          <a:xfrm>
            <a:off x="502787" y="3775282"/>
            <a:ext cx="2194560" cy="1808959"/>
          </a:xfrm>
          <a:prstGeom prst="rect">
            <a:avLst/>
          </a:prstGeom>
          <a:solidFill>
            <a:srgbClr val="0071BC"/>
          </a:solidFill>
          <a:ln w="317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137125" tIns="274248" rIns="91416" bIns="45707" anchor="t" anchorCtr="0"/>
          <a:lstStyle/>
          <a:p>
            <a:pPr defTabSz="914211"/>
            <a:r>
              <a:rPr lang="en-US" dirty="0">
                <a:solidFill>
                  <a:srgbClr val="FFFFFF"/>
                </a:solidFill>
                <a:latin typeface="Segoe Semibold" pitchFamily="34" charset="0"/>
              </a:rPr>
              <a:t>SECURITY DEVELOPMENT CENTER</a:t>
            </a:r>
          </a:p>
          <a:p>
            <a:pPr defTabSz="914211"/>
            <a:endParaRPr lang="en-US" dirty="0">
              <a:solidFill>
                <a:srgbClr val="FFFFFF"/>
              </a:solidFill>
              <a:latin typeface="Segoe Semibold" pitchFamily="34" charset="0"/>
            </a:endParaRPr>
          </a:p>
        </p:txBody>
      </p:sp>
      <p:sp>
        <p:nvSpPr>
          <p:cNvPr id="17" name="Rectangle 16"/>
          <p:cNvSpPr/>
          <p:nvPr/>
        </p:nvSpPr>
        <p:spPr bwMode="auto">
          <a:xfrm>
            <a:off x="5045413" y="3775282"/>
            <a:ext cx="2194560" cy="1808959"/>
          </a:xfrm>
          <a:prstGeom prst="rect">
            <a:avLst/>
          </a:prstGeom>
          <a:solidFill>
            <a:srgbClr val="0071BC"/>
          </a:solidFill>
          <a:ln w="317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137125" tIns="274248" rIns="91416" bIns="45707" anchor="t" anchorCtr="0"/>
          <a:lstStyle/>
          <a:p>
            <a:pPr defTabSz="914211"/>
            <a:r>
              <a:rPr lang="en-US" dirty="0">
                <a:solidFill>
                  <a:srgbClr val="FFFFFF"/>
                </a:solidFill>
                <a:latin typeface="Segoe Semibold" pitchFamily="34" charset="0"/>
              </a:rPr>
              <a:t>END TO END TRUST</a:t>
            </a:r>
          </a:p>
        </p:txBody>
      </p:sp>
      <p:sp>
        <p:nvSpPr>
          <p:cNvPr id="18" name="Rectangle 17"/>
          <p:cNvSpPr/>
          <p:nvPr/>
        </p:nvSpPr>
        <p:spPr bwMode="auto">
          <a:xfrm>
            <a:off x="7316724" y="3775282"/>
            <a:ext cx="2194560" cy="1808959"/>
          </a:xfrm>
          <a:prstGeom prst="rect">
            <a:avLst/>
          </a:prstGeom>
          <a:solidFill>
            <a:srgbClr val="0071BC"/>
          </a:solidFill>
          <a:ln w="317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137125" tIns="274248" rIns="91416" bIns="45707" anchor="t" anchorCtr="0"/>
          <a:lstStyle/>
          <a:p>
            <a:pPr defTabSz="914211"/>
            <a:r>
              <a:rPr lang="en-US" dirty="0">
                <a:solidFill>
                  <a:srgbClr val="FFFFFF"/>
                </a:solidFill>
                <a:latin typeface="Segoe Semibold" pitchFamily="34" charset="0"/>
              </a:rPr>
              <a:t>MALWARE PROTECTION CENTER</a:t>
            </a:r>
          </a:p>
          <a:p>
            <a:pPr defTabSz="914211"/>
            <a:endParaRPr lang="en-US" sz="2000" dirty="0">
              <a:solidFill>
                <a:srgbClr val="FFFFFF"/>
              </a:solidFill>
              <a:hlinkClick r:id="rId3"/>
            </a:endParaRPr>
          </a:p>
        </p:txBody>
      </p:sp>
      <p:sp>
        <p:nvSpPr>
          <p:cNvPr id="19" name="Rectangle 18"/>
          <p:cNvSpPr/>
          <p:nvPr/>
        </p:nvSpPr>
        <p:spPr bwMode="auto">
          <a:xfrm>
            <a:off x="2774098" y="3775282"/>
            <a:ext cx="2194560" cy="1808959"/>
          </a:xfrm>
          <a:prstGeom prst="rect">
            <a:avLst/>
          </a:prstGeom>
          <a:solidFill>
            <a:srgbClr val="0071BC"/>
          </a:solidFill>
          <a:ln w="317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137125" tIns="274248" rIns="91416" bIns="45707" anchor="t" anchorCtr="0"/>
          <a:lstStyle/>
          <a:p>
            <a:pPr defTabSz="914211"/>
            <a:r>
              <a:rPr lang="en-US" dirty="0">
                <a:solidFill>
                  <a:srgbClr val="FFFFFF"/>
                </a:solidFill>
                <a:latin typeface="Segoe Semibold" pitchFamily="34" charset="0"/>
              </a:rPr>
              <a:t>TRUSTWORTHY COMPUTING</a:t>
            </a:r>
          </a:p>
          <a:p>
            <a:pPr defTabSz="914211"/>
            <a:endParaRPr lang="en-US" dirty="0">
              <a:solidFill>
                <a:srgbClr val="FFFFFF"/>
              </a:solidFill>
              <a:latin typeface="Segoe Semibold" pitchFamily="34" charset="0"/>
            </a:endParaRPr>
          </a:p>
        </p:txBody>
      </p:sp>
      <p:sp>
        <p:nvSpPr>
          <p:cNvPr id="20" name="Rectangle 19"/>
          <p:cNvSpPr/>
          <p:nvPr/>
        </p:nvSpPr>
        <p:spPr bwMode="auto">
          <a:xfrm>
            <a:off x="9588039" y="3775282"/>
            <a:ext cx="2194560" cy="1808959"/>
          </a:xfrm>
          <a:prstGeom prst="rect">
            <a:avLst/>
          </a:prstGeom>
          <a:solidFill>
            <a:srgbClr val="0071BC"/>
          </a:solidFill>
          <a:ln w="317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137125" tIns="274248" rIns="91416" bIns="45707" anchor="t" anchorCtr="0"/>
          <a:lstStyle/>
          <a:p>
            <a:pPr defTabSz="914211"/>
            <a:r>
              <a:rPr lang="en-US" dirty="0">
                <a:solidFill>
                  <a:srgbClr val="FFFFFF"/>
                </a:solidFill>
                <a:latin typeface="Segoe Semibold" pitchFamily="34" charset="0"/>
              </a:rPr>
              <a:t>SECURITY BLOG</a:t>
            </a:r>
          </a:p>
          <a:p>
            <a:pPr defTabSz="914211"/>
            <a:endParaRPr lang="en-US" sz="2000" dirty="0">
              <a:solidFill>
                <a:srgbClr val="FFFFFF"/>
              </a:solidFill>
              <a:hlinkClick r:id="rId3"/>
            </a:endParaRPr>
          </a:p>
        </p:txBody>
      </p:sp>
      <p:sp>
        <p:nvSpPr>
          <p:cNvPr id="3" name="Rectangle 2"/>
          <p:cNvSpPr/>
          <p:nvPr/>
        </p:nvSpPr>
        <p:spPr>
          <a:xfrm>
            <a:off x="646569" y="3095913"/>
            <a:ext cx="3047208" cy="492443"/>
          </a:xfrm>
          <a:prstGeom prst="rect">
            <a:avLst/>
          </a:prstGeom>
        </p:spPr>
        <p:txBody>
          <a:bodyPr lIns="121872" tIns="60936" rIns="121872" bIns="60936">
            <a:spAutoFit/>
          </a:bodyPr>
          <a:lstStyle/>
          <a:p>
            <a:pPr defTabSz="914211"/>
            <a:r>
              <a:rPr lang="en-US" sz="1200" u="sng" dirty="0">
                <a:solidFill>
                  <a:srgbClr val="FFFFFF"/>
                </a:solidFill>
                <a:hlinkClick r:id="rId4"/>
              </a:rPr>
              <a:t>www.microsoft.com</a:t>
            </a:r>
            <a:br>
              <a:rPr lang="en-US" sz="1200" u="sng" dirty="0">
                <a:solidFill>
                  <a:srgbClr val="FFFFFF"/>
                </a:solidFill>
                <a:hlinkClick r:id="rId4"/>
              </a:rPr>
            </a:br>
            <a:r>
              <a:rPr lang="en-US" sz="1200" u="sng" dirty="0">
                <a:solidFill>
                  <a:srgbClr val="FFFFFF"/>
                </a:solidFill>
                <a:hlinkClick r:id="rId4"/>
              </a:rPr>
              <a:t>/security/</a:t>
            </a:r>
            <a:r>
              <a:rPr lang="en-US" sz="1200" u="sng" dirty="0" err="1">
                <a:solidFill>
                  <a:srgbClr val="FFFFFF"/>
                </a:solidFill>
                <a:hlinkClick r:id="rId4"/>
              </a:rPr>
              <a:t>msrc</a:t>
            </a:r>
            <a:endParaRPr lang="en-US" sz="1200" dirty="0">
              <a:solidFill>
                <a:srgbClr val="FFFFFF"/>
              </a:solidFill>
            </a:endParaRPr>
          </a:p>
        </p:txBody>
      </p:sp>
      <p:sp>
        <p:nvSpPr>
          <p:cNvPr id="6" name="Rectangle 5"/>
          <p:cNvSpPr/>
          <p:nvPr/>
        </p:nvSpPr>
        <p:spPr>
          <a:xfrm>
            <a:off x="2774105" y="3095913"/>
            <a:ext cx="1842881" cy="492443"/>
          </a:xfrm>
          <a:prstGeom prst="rect">
            <a:avLst/>
          </a:prstGeom>
        </p:spPr>
        <p:txBody>
          <a:bodyPr wrap="square" lIns="121872" tIns="60936" rIns="121872" bIns="60936">
            <a:spAutoFit/>
          </a:bodyPr>
          <a:lstStyle/>
          <a:p>
            <a:pPr defTabSz="914211"/>
            <a:r>
              <a:rPr lang="en-US" sz="1200" u="sng" dirty="0">
                <a:solidFill>
                  <a:srgbClr val="FFFFFF"/>
                </a:solidFill>
                <a:hlinkClick r:id="rId5"/>
              </a:rPr>
              <a:t>www.microsoft.com</a:t>
            </a:r>
            <a:br>
              <a:rPr lang="en-US" sz="1200" u="sng" dirty="0">
                <a:solidFill>
                  <a:srgbClr val="FFFFFF"/>
                </a:solidFill>
                <a:hlinkClick r:id="rId5"/>
              </a:rPr>
            </a:br>
            <a:r>
              <a:rPr lang="en-US" sz="1200" u="sng" dirty="0">
                <a:solidFill>
                  <a:srgbClr val="FFFFFF"/>
                </a:solidFill>
                <a:hlinkClick r:id="rId5"/>
              </a:rPr>
              <a:t>/security/sir</a:t>
            </a:r>
            <a:endParaRPr lang="en-US" sz="1200" u="sng" dirty="0">
              <a:solidFill>
                <a:srgbClr val="FFFFFF"/>
              </a:solidFill>
            </a:endParaRPr>
          </a:p>
        </p:txBody>
      </p:sp>
      <p:sp>
        <p:nvSpPr>
          <p:cNvPr id="9" name="Rectangle 8"/>
          <p:cNvSpPr/>
          <p:nvPr/>
        </p:nvSpPr>
        <p:spPr>
          <a:xfrm>
            <a:off x="5100814" y="3095913"/>
            <a:ext cx="3047206" cy="492443"/>
          </a:xfrm>
          <a:prstGeom prst="rect">
            <a:avLst/>
          </a:prstGeom>
        </p:spPr>
        <p:txBody>
          <a:bodyPr lIns="121872" tIns="60936" rIns="121872" bIns="60936">
            <a:spAutoFit/>
          </a:bodyPr>
          <a:lstStyle/>
          <a:p>
            <a:pPr defTabSz="914211"/>
            <a:r>
              <a:rPr lang="en-US" sz="1200" u="sng" dirty="0">
                <a:solidFill>
                  <a:srgbClr val="FFFFFF"/>
                </a:solidFill>
                <a:hlinkClick r:id="rId6"/>
              </a:rPr>
              <a:t>www.microsoft.com</a:t>
            </a:r>
            <a:br>
              <a:rPr lang="en-US" sz="1200" u="sng" dirty="0">
                <a:solidFill>
                  <a:srgbClr val="FFFFFF"/>
                </a:solidFill>
                <a:hlinkClick r:id="rId6"/>
              </a:rPr>
            </a:br>
            <a:r>
              <a:rPr lang="en-US" sz="1200" u="sng" dirty="0">
                <a:solidFill>
                  <a:srgbClr val="FFFFFF"/>
                </a:solidFill>
                <a:hlinkClick r:id="rId6"/>
              </a:rPr>
              <a:t>/</a:t>
            </a:r>
            <a:r>
              <a:rPr lang="en-US" sz="1200" u="sng" dirty="0" err="1">
                <a:solidFill>
                  <a:srgbClr val="FFFFFF"/>
                </a:solidFill>
                <a:hlinkClick r:id="rId6"/>
              </a:rPr>
              <a:t>sdl</a:t>
            </a:r>
            <a:endParaRPr lang="en-US" sz="1200" dirty="0">
              <a:solidFill>
                <a:srgbClr val="FFFFFF"/>
              </a:solidFill>
            </a:endParaRPr>
          </a:p>
        </p:txBody>
      </p:sp>
      <p:sp>
        <p:nvSpPr>
          <p:cNvPr id="10" name="Rectangle 9"/>
          <p:cNvSpPr/>
          <p:nvPr/>
        </p:nvSpPr>
        <p:spPr>
          <a:xfrm>
            <a:off x="7316723" y="3095913"/>
            <a:ext cx="1926469" cy="492443"/>
          </a:xfrm>
          <a:prstGeom prst="rect">
            <a:avLst/>
          </a:prstGeom>
        </p:spPr>
        <p:txBody>
          <a:bodyPr wrap="square" lIns="121872" tIns="60936" rIns="121872" bIns="60936">
            <a:spAutoFit/>
          </a:bodyPr>
          <a:lstStyle/>
          <a:p>
            <a:pPr defTabSz="914211"/>
            <a:r>
              <a:rPr lang="en-US" sz="1200" u="sng" dirty="0">
                <a:solidFill>
                  <a:srgbClr val="FFFFFF"/>
                </a:solidFill>
                <a:hlinkClick r:id="rId3"/>
              </a:rPr>
              <a:t>technet.microsoft.com</a:t>
            </a:r>
            <a:br>
              <a:rPr lang="en-US" sz="1200" u="sng" dirty="0">
                <a:solidFill>
                  <a:srgbClr val="FFFFFF"/>
                </a:solidFill>
                <a:hlinkClick r:id="rId3"/>
              </a:rPr>
            </a:br>
            <a:r>
              <a:rPr lang="en-US" sz="1200" u="sng" dirty="0">
                <a:solidFill>
                  <a:srgbClr val="FFFFFF"/>
                </a:solidFill>
                <a:hlinkClick r:id="rId3"/>
              </a:rPr>
              <a:t>/security</a:t>
            </a:r>
            <a:endParaRPr lang="en-US" sz="1200" dirty="0">
              <a:solidFill>
                <a:srgbClr val="FFFFFF"/>
              </a:solidFill>
            </a:endParaRPr>
          </a:p>
        </p:txBody>
      </p:sp>
      <p:sp>
        <p:nvSpPr>
          <p:cNvPr id="11" name="Rectangle 10"/>
          <p:cNvSpPr/>
          <p:nvPr/>
        </p:nvSpPr>
        <p:spPr>
          <a:xfrm>
            <a:off x="9723359" y="3095913"/>
            <a:ext cx="1809857" cy="492443"/>
          </a:xfrm>
          <a:prstGeom prst="rect">
            <a:avLst/>
          </a:prstGeom>
        </p:spPr>
        <p:txBody>
          <a:bodyPr wrap="square" lIns="121872" tIns="60936" rIns="121872" bIns="60936">
            <a:spAutoFit/>
          </a:bodyPr>
          <a:lstStyle/>
          <a:p>
            <a:pPr defTabSz="914211"/>
            <a:r>
              <a:rPr lang="en-US" sz="1200" u="sng" dirty="0">
                <a:solidFill>
                  <a:srgbClr val="FFFFFF"/>
                </a:solidFill>
                <a:hlinkClick r:id="rId7"/>
              </a:rPr>
              <a:t>www.microsoft.com</a:t>
            </a:r>
            <a:br>
              <a:rPr lang="en-US" sz="1200" u="sng" dirty="0">
                <a:solidFill>
                  <a:srgbClr val="FFFFFF"/>
                </a:solidFill>
                <a:hlinkClick r:id="rId7"/>
              </a:rPr>
            </a:br>
            <a:r>
              <a:rPr lang="en-US" sz="1200" u="sng" dirty="0">
                <a:solidFill>
                  <a:srgbClr val="FFFFFF"/>
                </a:solidFill>
                <a:hlinkClick r:id="rId7"/>
              </a:rPr>
              <a:t>/</a:t>
            </a:r>
            <a:r>
              <a:rPr lang="en-US" sz="1200" u="sng" dirty="0" err="1">
                <a:solidFill>
                  <a:srgbClr val="FFFFFF"/>
                </a:solidFill>
                <a:hlinkClick r:id="rId7"/>
              </a:rPr>
              <a:t>securityupdateguide</a:t>
            </a:r>
            <a:endParaRPr lang="en-US" sz="1200" dirty="0">
              <a:solidFill>
                <a:srgbClr val="FFFFFF"/>
              </a:solidFill>
            </a:endParaRPr>
          </a:p>
        </p:txBody>
      </p:sp>
      <p:sp>
        <p:nvSpPr>
          <p:cNvPr id="12" name="Rectangle 11"/>
          <p:cNvSpPr/>
          <p:nvPr/>
        </p:nvSpPr>
        <p:spPr>
          <a:xfrm>
            <a:off x="648331" y="4985933"/>
            <a:ext cx="3047206" cy="492443"/>
          </a:xfrm>
          <a:prstGeom prst="rect">
            <a:avLst/>
          </a:prstGeom>
        </p:spPr>
        <p:txBody>
          <a:bodyPr lIns="121872" tIns="60936" rIns="121872" bIns="60936">
            <a:spAutoFit/>
          </a:bodyPr>
          <a:lstStyle/>
          <a:p>
            <a:pPr defTabSz="914211"/>
            <a:r>
              <a:rPr lang="en-US" sz="1200" u="sng" dirty="0">
                <a:solidFill>
                  <a:srgbClr val="FFFFFF"/>
                </a:solidFill>
                <a:hlinkClick r:id="rId8"/>
              </a:rPr>
              <a:t>msdn.microsoft.com</a:t>
            </a:r>
            <a:br>
              <a:rPr lang="en-US" sz="1200" u="sng" dirty="0">
                <a:solidFill>
                  <a:srgbClr val="FFFFFF"/>
                </a:solidFill>
                <a:hlinkClick r:id="rId8"/>
              </a:rPr>
            </a:br>
            <a:r>
              <a:rPr lang="en-US" sz="1200" u="sng" dirty="0">
                <a:solidFill>
                  <a:srgbClr val="FFFFFF"/>
                </a:solidFill>
                <a:hlinkClick r:id="rId8"/>
              </a:rPr>
              <a:t>/security</a:t>
            </a:r>
            <a:endParaRPr lang="en-US" sz="900" dirty="0">
              <a:solidFill>
                <a:srgbClr val="FFFFFF"/>
              </a:solidFill>
            </a:endParaRPr>
          </a:p>
        </p:txBody>
      </p:sp>
      <p:sp>
        <p:nvSpPr>
          <p:cNvPr id="14" name="Rectangle 13"/>
          <p:cNvSpPr/>
          <p:nvPr/>
        </p:nvSpPr>
        <p:spPr>
          <a:xfrm>
            <a:off x="2864459" y="4985933"/>
            <a:ext cx="1946441" cy="492443"/>
          </a:xfrm>
          <a:prstGeom prst="rect">
            <a:avLst/>
          </a:prstGeom>
        </p:spPr>
        <p:txBody>
          <a:bodyPr wrap="square" lIns="121872" tIns="60936" rIns="121872" bIns="60936">
            <a:spAutoFit/>
          </a:bodyPr>
          <a:lstStyle/>
          <a:p>
            <a:pPr defTabSz="914211"/>
            <a:r>
              <a:rPr lang="en-US" sz="1200" u="sng" dirty="0">
                <a:solidFill>
                  <a:srgbClr val="FFFFFF"/>
                </a:solidFill>
                <a:hlinkClick r:id="rId9"/>
              </a:rPr>
              <a:t>www.microsoft.com</a:t>
            </a:r>
            <a:br>
              <a:rPr lang="en-US" sz="1200" u="sng" dirty="0">
                <a:solidFill>
                  <a:srgbClr val="FFFFFF"/>
                </a:solidFill>
                <a:hlinkClick r:id="rId9"/>
              </a:rPr>
            </a:br>
            <a:r>
              <a:rPr lang="en-US" sz="1200" u="sng" dirty="0">
                <a:solidFill>
                  <a:srgbClr val="FFFFFF"/>
                </a:solidFill>
                <a:hlinkClick r:id="rId9"/>
              </a:rPr>
              <a:t>/</a:t>
            </a:r>
            <a:r>
              <a:rPr lang="en-US" sz="1200" u="sng" dirty="0" err="1">
                <a:solidFill>
                  <a:srgbClr val="FFFFFF"/>
                </a:solidFill>
                <a:hlinkClick r:id="rId9"/>
              </a:rPr>
              <a:t>twc</a:t>
            </a:r>
            <a:endParaRPr lang="en-US" sz="1200" u="sng" dirty="0">
              <a:solidFill>
                <a:srgbClr val="FFFFFF"/>
              </a:solidFill>
            </a:endParaRPr>
          </a:p>
        </p:txBody>
      </p:sp>
      <p:sp>
        <p:nvSpPr>
          <p:cNvPr id="21" name="Rectangle 20"/>
          <p:cNvSpPr/>
          <p:nvPr/>
        </p:nvSpPr>
        <p:spPr>
          <a:xfrm>
            <a:off x="5232753" y="4985933"/>
            <a:ext cx="1858929" cy="492443"/>
          </a:xfrm>
          <a:prstGeom prst="rect">
            <a:avLst/>
          </a:prstGeom>
        </p:spPr>
        <p:txBody>
          <a:bodyPr wrap="square" lIns="121872" tIns="60936" rIns="121872" bIns="60936">
            <a:spAutoFit/>
          </a:bodyPr>
          <a:lstStyle/>
          <a:p>
            <a:pPr defTabSz="914211"/>
            <a:r>
              <a:rPr lang="en-US" sz="1200" u="sng" dirty="0">
                <a:solidFill>
                  <a:srgbClr val="FFFFFF"/>
                </a:solidFill>
                <a:hlinkClick r:id="rId10"/>
              </a:rPr>
              <a:t>www.microsoft.com</a:t>
            </a:r>
            <a:br>
              <a:rPr lang="en-US" sz="1200" u="sng" dirty="0">
                <a:solidFill>
                  <a:srgbClr val="FFFFFF"/>
                </a:solidFill>
                <a:hlinkClick r:id="rId10"/>
              </a:rPr>
            </a:br>
            <a:r>
              <a:rPr lang="en-US" sz="1200" u="sng" dirty="0">
                <a:solidFill>
                  <a:srgbClr val="FFFFFF"/>
                </a:solidFill>
                <a:hlinkClick r:id="rId10"/>
              </a:rPr>
              <a:t>/</a:t>
            </a:r>
            <a:r>
              <a:rPr lang="en-US" sz="1200" u="sng" dirty="0" err="1">
                <a:solidFill>
                  <a:srgbClr val="FFFFFF"/>
                </a:solidFill>
                <a:hlinkClick r:id="rId10"/>
              </a:rPr>
              <a:t>endtoendtrust</a:t>
            </a:r>
            <a:endParaRPr lang="en-US" sz="1200" dirty="0">
              <a:solidFill>
                <a:srgbClr val="FFFFFF"/>
              </a:solidFill>
            </a:endParaRPr>
          </a:p>
        </p:txBody>
      </p:sp>
      <p:sp>
        <p:nvSpPr>
          <p:cNvPr id="22" name="Rectangle 21"/>
          <p:cNvSpPr/>
          <p:nvPr/>
        </p:nvSpPr>
        <p:spPr>
          <a:xfrm>
            <a:off x="7424681" y="4985933"/>
            <a:ext cx="1643068" cy="461643"/>
          </a:xfrm>
          <a:prstGeom prst="rect">
            <a:avLst/>
          </a:prstGeom>
        </p:spPr>
        <p:txBody>
          <a:bodyPr wrap="square" lIns="121872" tIns="60936" rIns="121872" bIns="60936">
            <a:spAutoFit/>
          </a:bodyPr>
          <a:lstStyle/>
          <a:p>
            <a:pPr defTabSz="914211"/>
            <a:r>
              <a:rPr lang="en-US" sz="1100" u="sng" dirty="0">
                <a:solidFill>
                  <a:srgbClr val="FFFFFF"/>
                </a:solidFill>
                <a:hlinkClick r:id="rId11"/>
              </a:rPr>
              <a:t>www.microsoft.com</a:t>
            </a:r>
            <a:br>
              <a:rPr lang="en-US" sz="1100" u="sng" dirty="0">
                <a:solidFill>
                  <a:srgbClr val="FFFFFF"/>
                </a:solidFill>
                <a:hlinkClick r:id="rId11"/>
              </a:rPr>
            </a:br>
            <a:r>
              <a:rPr lang="en-US" sz="1100" u="sng" dirty="0">
                <a:solidFill>
                  <a:srgbClr val="FFFFFF"/>
                </a:solidFill>
                <a:hlinkClick r:id="rId11"/>
              </a:rPr>
              <a:t>/security/porta</a:t>
            </a:r>
            <a:r>
              <a:rPr lang="en-US" sz="1100" u="sng" dirty="0">
                <a:solidFill>
                  <a:srgbClr val="FFFFFF"/>
                </a:solidFill>
              </a:rPr>
              <a:t>l</a:t>
            </a:r>
          </a:p>
        </p:txBody>
      </p:sp>
      <p:sp>
        <p:nvSpPr>
          <p:cNvPr id="23" name="Rectangle 22"/>
          <p:cNvSpPr/>
          <p:nvPr/>
        </p:nvSpPr>
        <p:spPr>
          <a:xfrm>
            <a:off x="9723358" y="4985933"/>
            <a:ext cx="2059240" cy="461643"/>
          </a:xfrm>
          <a:prstGeom prst="rect">
            <a:avLst/>
          </a:prstGeom>
        </p:spPr>
        <p:txBody>
          <a:bodyPr wrap="square" lIns="121872" tIns="60936" rIns="121872" bIns="60936">
            <a:spAutoFit/>
          </a:bodyPr>
          <a:lstStyle/>
          <a:p>
            <a:pPr defTabSz="914211"/>
            <a:r>
              <a:rPr lang="en-US" sz="1100" u="sng" dirty="0">
                <a:solidFill>
                  <a:srgbClr val="FFFFFF"/>
                </a:solidFill>
                <a:hlinkClick r:id="rId12"/>
              </a:rPr>
              <a:t>www.microsoft.com</a:t>
            </a:r>
            <a:br>
              <a:rPr lang="en-US" sz="1100" u="sng" dirty="0">
                <a:solidFill>
                  <a:srgbClr val="FFFFFF"/>
                </a:solidFill>
                <a:hlinkClick r:id="rId12"/>
              </a:rPr>
            </a:br>
            <a:r>
              <a:rPr lang="en-US" sz="1100" u="sng" dirty="0">
                <a:solidFill>
                  <a:srgbClr val="FFFFFF"/>
                </a:solidFill>
                <a:hlinkClick r:id="rId12"/>
              </a:rPr>
              <a:t>/about/</a:t>
            </a:r>
            <a:r>
              <a:rPr lang="en-US" sz="1100" u="sng" dirty="0" err="1">
                <a:solidFill>
                  <a:srgbClr val="FFFFFF"/>
                </a:solidFill>
                <a:hlinkClick r:id="rId12"/>
              </a:rPr>
              <a:t>twc</a:t>
            </a:r>
            <a:r>
              <a:rPr lang="en-US" sz="1100" u="sng" dirty="0">
                <a:solidFill>
                  <a:srgbClr val="FFFFFF"/>
                </a:solidFill>
                <a:hlinkClick r:id="rId12"/>
              </a:rPr>
              <a:t>/en/us/blogs.aspx</a:t>
            </a:r>
            <a:endParaRPr lang="en-US" sz="1100" u="sng" dirty="0">
              <a:solidFill>
                <a:srgbClr val="FFFFFF"/>
              </a:solidFill>
            </a:endParaRPr>
          </a:p>
        </p:txBody>
      </p:sp>
    </p:spTree>
    <p:extLst>
      <p:ext uri="{BB962C8B-B14F-4D97-AF65-F5344CB8AC3E}">
        <p14:creationId xmlns:p14="http://schemas.microsoft.com/office/powerpoint/2010/main" val="20386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 Resources</a:t>
            </a:r>
            <a:endParaRPr lang="en-US" dirty="0"/>
          </a:p>
        </p:txBody>
      </p:sp>
      <p:sp>
        <p:nvSpPr>
          <p:cNvPr id="3" name="Rectangle 2"/>
          <p:cNvSpPr/>
          <p:nvPr/>
        </p:nvSpPr>
        <p:spPr bwMode="auto">
          <a:xfrm>
            <a:off x="507868" y="1375674"/>
            <a:ext cx="11173090" cy="640080"/>
          </a:xfrm>
          <a:prstGeom prst="rect">
            <a:avLst/>
          </a:prstGeom>
          <a:solidFill>
            <a:schemeClr val="accent1"/>
          </a:solidFill>
          <a:ln w="38100">
            <a:no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indent="-460375" defTabSz="914363">
              <a:lnSpc>
                <a:spcPct val="90000"/>
              </a:lnSpc>
              <a:spcBef>
                <a:spcPct val="20000"/>
              </a:spcBef>
              <a:buSzPct val="90000"/>
              <a:buFontTx/>
              <a:buBlip>
                <a:blip r:embed="rId3"/>
              </a:buBlip>
            </a:pPr>
            <a:endParaRPr lang="en-US" sz="2400" dirty="0">
              <a:gradFill>
                <a:gsLst>
                  <a:gs pos="0">
                    <a:srgbClr val="FFFFFF"/>
                  </a:gs>
                  <a:gs pos="100000">
                    <a:srgbClr val="FFFFFF"/>
                  </a:gs>
                </a:gsLst>
                <a:lin ang="5400000" scaled="0"/>
              </a:gradFill>
            </a:endParaRPr>
          </a:p>
        </p:txBody>
      </p:sp>
      <p:sp>
        <p:nvSpPr>
          <p:cNvPr id="4" name="Rectangle 3"/>
          <p:cNvSpPr/>
          <p:nvPr/>
        </p:nvSpPr>
        <p:spPr bwMode="auto">
          <a:xfrm>
            <a:off x="507868" y="2208393"/>
            <a:ext cx="11173090" cy="640080"/>
          </a:xfrm>
          <a:prstGeom prst="rect">
            <a:avLst/>
          </a:prstGeom>
          <a:solidFill>
            <a:schemeClr val="accent2"/>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indent="-460375" defTabSz="914363">
              <a:lnSpc>
                <a:spcPct val="90000"/>
              </a:lnSpc>
              <a:spcBef>
                <a:spcPct val="20000"/>
              </a:spcBef>
              <a:buSzPct val="90000"/>
              <a:buFontTx/>
              <a:buBlip>
                <a:blip r:embed="rId4"/>
              </a:buBlip>
            </a:pPr>
            <a:endParaRPr lang="en-US" sz="2400" dirty="0">
              <a:gradFill>
                <a:gsLst>
                  <a:gs pos="0">
                    <a:srgbClr val="FFFFFF"/>
                  </a:gs>
                  <a:gs pos="100000">
                    <a:srgbClr val="FFFFFF"/>
                  </a:gs>
                </a:gsLst>
                <a:lin ang="5400000" scaled="0"/>
              </a:gradFill>
            </a:endParaRPr>
          </a:p>
        </p:txBody>
      </p:sp>
      <p:sp>
        <p:nvSpPr>
          <p:cNvPr id="5" name="Rectangle 4"/>
          <p:cNvSpPr/>
          <p:nvPr/>
        </p:nvSpPr>
        <p:spPr bwMode="auto">
          <a:xfrm>
            <a:off x="507868" y="3041112"/>
            <a:ext cx="11173090" cy="640080"/>
          </a:xfrm>
          <a:prstGeom prst="rect">
            <a:avLst/>
          </a:prstGeom>
          <a:solidFill>
            <a:schemeClr val="accent4"/>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indent="-460375" defTabSz="914363">
              <a:lnSpc>
                <a:spcPct val="90000"/>
              </a:lnSpc>
              <a:spcBef>
                <a:spcPct val="20000"/>
              </a:spcBef>
              <a:buSzPct val="90000"/>
              <a:buFontTx/>
              <a:buBlip>
                <a:blip r:embed="rId4"/>
              </a:buBlip>
            </a:pPr>
            <a:endParaRPr lang="en-US" sz="2400" dirty="0">
              <a:gradFill>
                <a:gsLst>
                  <a:gs pos="0">
                    <a:srgbClr val="FFFFFF"/>
                  </a:gs>
                  <a:gs pos="100000">
                    <a:srgbClr val="FFFFFF"/>
                  </a:gs>
                </a:gsLst>
                <a:lin ang="5400000" scaled="0"/>
              </a:gradFill>
            </a:endParaRPr>
          </a:p>
        </p:txBody>
      </p:sp>
      <p:sp>
        <p:nvSpPr>
          <p:cNvPr id="6" name="Rectangle 5"/>
          <p:cNvSpPr/>
          <p:nvPr/>
        </p:nvSpPr>
        <p:spPr bwMode="auto">
          <a:xfrm>
            <a:off x="507868" y="3873831"/>
            <a:ext cx="11173090" cy="640080"/>
          </a:xfrm>
          <a:prstGeom prst="rect">
            <a:avLst/>
          </a:prstGeom>
          <a:solidFill>
            <a:schemeClr val="accent3"/>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indent="-460375" defTabSz="914363">
              <a:lnSpc>
                <a:spcPct val="90000"/>
              </a:lnSpc>
              <a:spcBef>
                <a:spcPct val="20000"/>
              </a:spcBef>
              <a:buSzPct val="90000"/>
              <a:buFontTx/>
              <a:buBlip>
                <a:blip r:embed="rId4"/>
              </a:buBlip>
            </a:pPr>
            <a:endParaRPr lang="en-US" sz="2400" dirty="0">
              <a:gradFill>
                <a:gsLst>
                  <a:gs pos="0">
                    <a:srgbClr val="FFFFFF"/>
                  </a:gs>
                  <a:gs pos="100000">
                    <a:srgbClr val="FFFFFF"/>
                  </a:gs>
                </a:gsLst>
                <a:lin ang="5400000" scaled="0"/>
              </a:gradFill>
            </a:endParaRPr>
          </a:p>
        </p:txBody>
      </p:sp>
      <p:sp>
        <p:nvSpPr>
          <p:cNvPr id="7" name="Rectangle 6"/>
          <p:cNvSpPr/>
          <p:nvPr/>
        </p:nvSpPr>
        <p:spPr>
          <a:xfrm>
            <a:off x="667870" y="1483348"/>
            <a:ext cx="11013088" cy="424732"/>
          </a:xfrm>
          <a:prstGeom prst="rect">
            <a:avLst/>
          </a:prstGeom>
        </p:spPr>
        <p:txBody>
          <a:bodyPr wrap="square">
            <a:spAutoFit/>
          </a:bodyPr>
          <a:lstStyle/>
          <a:p>
            <a:pPr marL="403225" indent="-403225" defTabSz="914363">
              <a:lnSpc>
                <a:spcPct val="90000"/>
              </a:lnSpc>
              <a:spcBef>
                <a:spcPct val="20000"/>
              </a:spcBef>
              <a:buSzPct val="105000"/>
              <a:buFontTx/>
              <a:buBlip>
                <a:blip r:embed="rId3"/>
              </a:buBlip>
            </a:pPr>
            <a:r>
              <a:rPr lang="en-US" sz="2400" dirty="0" smtClean="0">
                <a:solidFill>
                  <a:srgbClr val="FFFFFF">
                    <a:alpha val="99000"/>
                  </a:srgbClr>
                </a:solidFill>
              </a:rPr>
              <a:t>www.microsoft.com/twc</a:t>
            </a:r>
            <a:endParaRPr lang="en-US" sz="2400" dirty="0">
              <a:solidFill>
                <a:srgbClr val="FFFFFF">
                  <a:alpha val="99000"/>
                </a:srgbClr>
              </a:solidFill>
            </a:endParaRPr>
          </a:p>
        </p:txBody>
      </p:sp>
      <p:sp>
        <p:nvSpPr>
          <p:cNvPr id="8" name="Rectangle 7"/>
          <p:cNvSpPr/>
          <p:nvPr/>
        </p:nvSpPr>
        <p:spPr>
          <a:xfrm>
            <a:off x="667870" y="2316067"/>
            <a:ext cx="11013088" cy="424732"/>
          </a:xfrm>
          <a:prstGeom prst="rect">
            <a:avLst/>
          </a:prstGeom>
        </p:spPr>
        <p:txBody>
          <a:bodyPr wrap="square">
            <a:spAutoFit/>
          </a:bodyPr>
          <a:lstStyle/>
          <a:p>
            <a:pPr marL="403225" indent="-403225" defTabSz="914363">
              <a:lnSpc>
                <a:spcPct val="90000"/>
              </a:lnSpc>
              <a:spcBef>
                <a:spcPct val="20000"/>
              </a:spcBef>
              <a:buSzPct val="105000"/>
              <a:buFontTx/>
              <a:buBlip>
                <a:blip r:embed="rId3"/>
              </a:buBlip>
            </a:pPr>
            <a:r>
              <a:rPr lang="en-US" sz="2400" dirty="0" smtClean="0">
                <a:solidFill>
                  <a:srgbClr val="FFFFFF">
                    <a:alpha val="99000"/>
                  </a:srgbClr>
                </a:solidFill>
              </a:rPr>
              <a:t>www.microsoft.com/security</a:t>
            </a:r>
            <a:endParaRPr lang="en-US" sz="2400" dirty="0">
              <a:solidFill>
                <a:srgbClr val="FFFFFF">
                  <a:alpha val="99000"/>
                </a:srgbClr>
              </a:solidFill>
            </a:endParaRPr>
          </a:p>
        </p:txBody>
      </p:sp>
      <p:sp>
        <p:nvSpPr>
          <p:cNvPr id="9" name="Rectangle 8"/>
          <p:cNvSpPr/>
          <p:nvPr/>
        </p:nvSpPr>
        <p:spPr>
          <a:xfrm>
            <a:off x="667870" y="3148786"/>
            <a:ext cx="11013088" cy="424732"/>
          </a:xfrm>
          <a:prstGeom prst="rect">
            <a:avLst/>
          </a:prstGeom>
        </p:spPr>
        <p:txBody>
          <a:bodyPr wrap="square">
            <a:spAutoFit/>
          </a:bodyPr>
          <a:lstStyle/>
          <a:p>
            <a:pPr marL="403225" indent="-403225" defTabSz="914363">
              <a:lnSpc>
                <a:spcPct val="90000"/>
              </a:lnSpc>
              <a:spcBef>
                <a:spcPct val="20000"/>
              </a:spcBef>
              <a:buSzPct val="105000"/>
              <a:buFontTx/>
              <a:buBlip>
                <a:blip r:embed="rId3"/>
              </a:buBlip>
            </a:pPr>
            <a:r>
              <a:rPr lang="en-US" sz="2400" dirty="0" smtClean="0">
                <a:solidFill>
                  <a:srgbClr val="FFFFFF">
                    <a:alpha val="99000"/>
                  </a:srgbClr>
                </a:solidFill>
              </a:rPr>
              <a:t>www.microsoft.com/privacy</a:t>
            </a:r>
            <a:endParaRPr lang="en-US" sz="2400" dirty="0">
              <a:solidFill>
                <a:srgbClr val="FFFFFF">
                  <a:alpha val="99000"/>
                </a:srgbClr>
              </a:solidFill>
            </a:endParaRPr>
          </a:p>
        </p:txBody>
      </p:sp>
      <p:sp>
        <p:nvSpPr>
          <p:cNvPr id="10" name="Rectangle 9"/>
          <p:cNvSpPr/>
          <p:nvPr/>
        </p:nvSpPr>
        <p:spPr>
          <a:xfrm>
            <a:off x="667870" y="3981505"/>
            <a:ext cx="11013088" cy="424732"/>
          </a:xfrm>
          <a:prstGeom prst="rect">
            <a:avLst/>
          </a:prstGeom>
        </p:spPr>
        <p:txBody>
          <a:bodyPr wrap="square">
            <a:spAutoFit/>
          </a:bodyPr>
          <a:lstStyle/>
          <a:p>
            <a:pPr marL="403225" indent="-403225" defTabSz="914363">
              <a:lnSpc>
                <a:spcPct val="90000"/>
              </a:lnSpc>
              <a:spcBef>
                <a:spcPct val="20000"/>
              </a:spcBef>
              <a:buSzPct val="105000"/>
              <a:buFontTx/>
              <a:buBlip>
                <a:blip r:embed="rId3"/>
              </a:buBlip>
            </a:pPr>
            <a:r>
              <a:rPr lang="en-US" sz="2400" dirty="0" smtClean="0">
                <a:solidFill>
                  <a:srgbClr val="FFFFFF">
                    <a:alpha val="99000"/>
                  </a:srgbClr>
                </a:solidFill>
              </a:rPr>
              <a:t>www.microsoft.com/reliability</a:t>
            </a:r>
            <a:endParaRPr lang="en-US" sz="2400" dirty="0">
              <a:solidFill>
                <a:srgbClr val="FFFFFF">
                  <a:alpha val="99000"/>
                </a:srgbClr>
              </a:solidFill>
            </a:endParaRPr>
          </a:p>
        </p:txBody>
      </p:sp>
      <p:sp>
        <p:nvSpPr>
          <p:cNvPr id="11" name="Left Mask"/>
          <p:cNvSpPr/>
          <p:nvPr/>
        </p:nvSpPr>
        <p:spPr bwMode="hidden">
          <a:xfrm>
            <a:off x="0" y="0"/>
            <a:ext cx="507868" cy="685800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3" name="Picture 2" descr="C:\Users\Jordan\Desktop\TechEd_2012\TechEd-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black">
          <a:xfrm>
            <a:off x="515815" y="6159457"/>
            <a:ext cx="930625" cy="42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387201"/>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 presetClass="entr" presetSubtype="8" decel="10000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1000" fill="hold"/>
                                        <p:tgtEl>
                                          <p:spTgt spid="3"/>
                                        </p:tgtEl>
                                        <p:attrNameLst>
                                          <p:attrName>ppt_x</p:attrName>
                                        </p:attrNameLst>
                                      </p:cBhvr>
                                      <p:tavLst>
                                        <p:tav tm="0">
                                          <p:val>
                                            <p:strVal val="0-#ppt_w/2"/>
                                          </p:val>
                                        </p:tav>
                                        <p:tav tm="100000">
                                          <p:val>
                                            <p:strVal val="#ppt_x"/>
                                          </p:val>
                                        </p:tav>
                                      </p:tavLst>
                                    </p:anim>
                                    <p:anim calcmode="lin" valueType="num">
                                      <p:cBhvr additive="base">
                                        <p:cTn id="10" dur="10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8" decel="100000" fill="hold" grpId="0" nodeType="withEffect">
                                  <p:stCondLst>
                                    <p:cond delay="25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2" presetClass="entr" presetSubtype="8" decel="10000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0-#ppt_w/2"/>
                                          </p:val>
                                        </p:tav>
                                        <p:tav tm="100000">
                                          <p:val>
                                            <p:strVal val="#ppt_x"/>
                                          </p:val>
                                        </p:tav>
                                      </p:tavLst>
                                    </p:anim>
                                    <p:anim calcmode="lin" valueType="num">
                                      <p:cBhvr additive="base">
                                        <p:cTn id="19" dur="1000" fill="hold"/>
                                        <p:tgtEl>
                                          <p:spTgt spid="4"/>
                                        </p:tgtEl>
                                        <p:attrNameLst>
                                          <p:attrName>ppt_y</p:attrName>
                                        </p:attrNameLst>
                                      </p:cBhvr>
                                      <p:tavLst>
                                        <p:tav tm="0">
                                          <p:val>
                                            <p:strVal val="#ppt_y"/>
                                          </p:val>
                                        </p:tav>
                                        <p:tav tm="100000">
                                          <p:val>
                                            <p:strVal val="#ppt_y"/>
                                          </p:val>
                                        </p:tav>
                                      </p:tavLst>
                                    </p:anim>
                                  </p:childTnLst>
                                </p:cTn>
                              </p:par>
                              <p:par>
                                <p:cTn id="20" presetID="2" presetClass="entr" presetSubtype="8" decel="100000" fill="hold" grpId="0" nodeType="withEffect">
                                  <p:stCondLst>
                                    <p:cond delay="25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000" fill="hold"/>
                                        <p:tgtEl>
                                          <p:spTgt spid="8"/>
                                        </p:tgtEl>
                                        <p:attrNameLst>
                                          <p:attrName>ppt_x</p:attrName>
                                        </p:attrNameLst>
                                      </p:cBhvr>
                                      <p:tavLst>
                                        <p:tav tm="0">
                                          <p:val>
                                            <p:strVal val="0-#ppt_w/2"/>
                                          </p:val>
                                        </p:tav>
                                        <p:tav tm="100000">
                                          <p:val>
                                            <p:strVal val="#ppt_x"/>
                                          </p:val>
                                        </p:tav>
                                      </p:tavLst>
                                    </p:anim>
                                    <p:anim calcmode="lin" valueType="num">
                                      <p:cBhvr additive="base">
                                        <p:cTn id="23" dur="10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8" decel="100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0-#ppt_w/2"/>
                                          </p:val>
                                        </p:tav>
                                        <p:tav tm="100000">
                                          <p:val>
                                            <p:strVal val="#ppt_x"/>
                                          </p:val>
                                        </p:tav>
                                      </p:tavLst>
                                    </p:anim>
                                    <p:anim calcmode="lin" valueType="num">
                                      <p:cBhvr additive="base">
                                        <p:cTn id="28" dur="100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25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ppt_y"/>
                                          </p:val>
                                        </p:tav>
                                        <p:tav tm="100000">
                                          <p:val>
                                            <p:strVal val="#ppt_y"/>
                                          </p:val>
                                        </p:tav>
                                      </p:tavLst>
                                    </p:anim>
                                  </p:childTnLst>
                                </p:cTn>
                              </p:par>
                            </p:childTnLst>
                          </p:cTn>
                        </p:par>
                        <p:par>
                          <p:cTn id="33" fill="hold">
                            <p:stCondLst>
                              <p:cond delay="3750"/>
                            </p:stCondLst>
                            <p:childTnLst>
                              <p:par>
                                <p:cTn id="34" presetID="2" presetClass="entr" presetSubtype="8" decel="10000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1000" fill="hold"/>
                                        <p:tgtEl>
                                          <p:spTgt spid="6"/>
                                        </p:tgtEl>
                                        <p:attrNameLst>
                                          <p:attrName>ppt_x</p:attrName>
                                        </p:attrNameLst>
                                      </p:cBhvr>
                                      <p:tavLst>
                                        <p:tav tm="0">
                                          <p:val>
                                            <p:strVal val="0-#ppt_w/2"/>
                                          </p:val>
                                        </p:tav>
                                        <p:tav tm="100000">
                                          <p:val>
                                            <p:strVal val="#ppt_x"/>
                                          </p:val>
                                        </p:tav>
                                      </p:tavLst>
                                    </p:anim>
                                    <p:anim calcmode="lin" valueType="num">
                                      <p:cBhvr additive="base">
                                        <p:cTn id="37" dur="1000" fill="hold"/>
                                        <p:tgtEl>
                                          <p:spTgt spid="6"/>
                                        </p:tgtEl>
                                        <p:attrNameLst>
                                          <p:attrName>ppt_y</p:attrName>
                                        </p:attrNameLst>
                                      </p:cBhvr>
                                      <p:tavLst>
                                        <p:tav tm="0">
                                          <p:val>
                                            <p:strVal val="#ppt_y"/>
                                          </p:val>
                                        </p:tav>
                                        <p:tav tm="100000">
                                          <p:val>
                                            <p:strVal val="#ppt_y"/>
                                          </p:val>
                                        </p:tav>
                                      </p:tavLst>
                                    </p:anim>
                                  </p:childTnLst>
                                </p:cTn>
                              </p:par>
                              <p:par>
                                <p:cTn id="38" presetID="2" presetClass="entr" presetSubtype="8" decel="100000" fill="hold" grpId="0" nodeType="withEffect">
                                  <p:stCondLst>
                                    <p:cond delay="25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000" fill="hold"/>
                                        <p:tgtEl>
                                          <p:spTgt spid="10"/>
                                        </p:tgtEl>
                                        <p:attrNameLst>
                                          <p:attrName>ppt_x</p:attrName>
                                        </p:attrNameLst>
                                      </p:cBhvr>
                                      <p:tavLst>
                                        <p:tav tm="0">
                                          <p:val>
                                            <p:strVal val="0-#ppt_w/2"/>
                                          </p:val>
                                        </p:tav>
                                        <p:tav tm="100000">
                                          <p:val>
                                            <p:strVal val="#ppt_x"/>
                                          </p:val>
                                        </p:tav>
                                      </p:tavLst>
                                    </p:anim>
                                    <p:anim calcmode="lin" valueType="num">
                                      <p:cBhvr additive="base">
                                        <p:cTn id="41" dur="10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5000"/>
                            </p:stCondLst>
                            <p:childTnLst>
                              <p:par>
                                <p:cTn id="43" presetID="1" presetClass="exit" presetSubtype="0" fill="hold" grpId="1" nodeType="afterEffect">
                                  <p:stCondLst>
                                    <p:cond delay="0"/>
                                  </p:stCondLst>
                                  <p:childTnLst>
                                    <p:set>
                                      <p:cBhvr>
                                        <p:cTn id="4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p:bldP spid="10" grpId="0"/>
      <p:bldP spid="11" grpId="0" animBg="1"/>
      <p:bldP spid="11"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3" name="myTechEd Tile"/>
          <p:cNvGrpSpPr/>
          <p:nvPr/>
        </p:nvGrpSpPr>
        <p:grpSpPr bwMode="ltGray">
          <a:xfrm>
            <a:off x="1022072" y="1168386"/>
            <a:ext cx="4991111" cy="2240280"/>
            <a:chOff x="1022072" y="1168386"/>
            <a:chExt cx="4991111" cy="2240280"/>
          </a:xfrm>
        </p:grpSpPr>
        <p:sp>
          <p:nvSpPr>
            <p:cNvPr id="4" name="TechEd Tile"/>
            <p:cNvSpPr/>
            <p:nvPr/>
          </p:nvSpPr>
          <p:spPr bwMode="ltGray">
            <a:xfrm>
              <a:off x="1022072" y="1168386"/>
              <a:ext cx="4991111" cy="2240280"/>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bwMode="ltGray">
            <a:xfrm>
              <a:off x="2055368" y="1295442"/>
              <a:ext cx="2924518" cy="1203392"/>
            </a:xfrm>
            <a:prstGeom prst="rect">
              <a:avLst/>
            </a:prstGeom>
          </p:spPr>
        </p:pic>
      </p:grpSp>
      <p:grpSp>
        <p:nvGrpSpPr>
          <p:cNvPr id="6" name="myTechEd Link"/>
          <p:cNvGrpSpPr/>
          <p:nvPr/>
        </p:nvGrpSpPr>
        <p:grpSpPr>
          <a:xfrm>
            <a:off x="1022073" y="2595282"/>
            <a:ext cx="4991110" cy="813384"/>
            <a:chOff x="1022073" y="2595282"/>
            <a:chExt cx="4991110" cy="813384"/>
          </a:xfrm>
        </p:grpSpPr>
        <p:sp>
          <p:nvSpPr>
            <p:cNvPr id="7" name="Rectangle 6"/>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8" name="Rectangle 7"/>
            <p:cNvSpPr/>
            <p:nvPr/>
          </p:nvSpPr>
          <p:spPr>
            <a:xfrm>
              <a:off x="2343011" y="2649973"/>
              <a:ext cx="2349233" cy="338554"/>
            </a:xfrm>
            <a:prstGeom prst="rect">
              <a:avLst/>
            </a:prstGeom>
          </p:spPr>
          <p:txBody>
            <a:bodyPr wrap="none">
              <a:spAutoFit/>
            </a:bodyPr>
            <a:lstStyle/>
            <a:p>
              <a:pPr marL="0" lvl="1" algn="ctr" defTabSz="914363">
                <a:tabLst>
                  <a:tab pos="1828800" algn="l"/>
                </a:tabLst>
              </a:pPr>
              <a:r>
                <a:rPr lang="en-US" sz="1600" dirty="0">
                  <a:solidFill>
                    <a:srgbClr val="1D4C7C">
                      <a:alpha val="99000"/>
                    </a:srgbClr>
                  </a:solidFill>
                  <a:ea typeface="Segoe UI" pitchFamily="34" charset="0"/>
                  <a:cs typeface="Segoe UI" pitchFamily="34" charset="0"/>
                </a:rPr>
                <a:t>Connect. Share. Discuss.</a:t>
              </a:r>
            </a:p>
          </p:txBody>
        </p:sp>
        <p:sp>
          <p:nvSpPr>
            <p:cNvPr id="9" name="Rectangle 8"/>
            <p:cNvSpPr/>
            <p:nvPr/>
          </p:nvSpPr>
          <p:spPr bwMode="white">
            <a:xfrm>
              <a:off x="1022073" y="2961633"/>
              <a:ext cx="4991109" cy="369332"/>
            </a:xfrm>
            <a:prstGeom prst="rect">
              <a:avLst/>
            </a:prstGeom>
          </p:spPr>
          <p:txBody>
            <a:bodyPr wrap="square">
              <a:spAutoFit/>
            </a:bodyPr>
            <a:lstStyle/>
            <a:p>
              <a:pPr algn="ctr" defTabSz="914363"/>
              <a:r>
                <a:rPr lang="en-US" sz="1800" dirty="0">
                  <a:solidFill>
                    <a:srgbClr val="FFFFFF"/>
                  </a:solidFill>
                  <a:hlinkClick r:id="rId5"/>
                </a:rPr>
                <a:t>http://northamerica.msteched.com</a:t>
              </a:r>
              <a:endParaRPr lang="en-US" sz="1800" dirty="0">
                <a:solidFill>
                  <a:srgbClr val="FFFFFF"/>
                </a:solidFill>
              </a:endParaRPr>
            </a:p>
          </p:txBody>
        </p:sp>
      </p:grpSp>
      <p:grpSp>
        <p:nvGrpSpPr>
          <p:cNvPr id="10" name="MS Learning Tile"/>
          <p:cNvGrpSpPr/>
          <p:nvPr/>
        </p:nvGrpSpPr>
        <p:grpSpPr bwMode="gray">
          <a:xfrm>
            <a:off x="6175639" y="1168386"/>
            <a:ext cx="4992624" cy="2240280"/>
            <a:chOff x="6175639" y="1168386"/>
            <a:chExt cx="4992624" cy="2240280"/>
          </a:xfrm>
        </p:grpSpPr>
        <p:sp>
          <p:nvSpPr>
            <p:cNvPr id="11" name="Arrow Bar"/>
            <p:cNvSpPr/>
            <p:nvPr/>
          </p:nvSpPr>
          <p:spPr bwMode="gray">
            <a:xfrm>
              <a:off x="6175639" y="1168386"/>
              <a:ext cx="4992624" cy="2240280"/>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grpSp>
          <p:nvGrpSpPr>
            <p:cNvPr id="12" name="Group 11"/>
            <p:cNvGrpSpPr/>
            <p:nvPr/>
          </p:nvGrpSpPr>
          <p:grpSpPr bwMode="gray">
            <a:xfrm>
              <a:off x="6704826" y="1499400"/>
              <a:ext cx="3938809" cy="771334"/>
              <a:chOff x="6848269" y="1667385"/>
              <a:chExt cx="3938809" cy="771334"/>
            </a:xfrm>
          </p:grpSpPr>
          <p:pic>
            <p:nvPicPr>
              <p:cNvPr id="13" name="Picture 12" descr="ms_Learning_w.eps"/>
              <p:cNvPicPr>
                <a:picLocks noChangeAspect="1"/>
              </p:cNvPicPr>
              <p:nvPr/>
            </p:nvPicPr>
            <p:blipFill>
              <a:blip r:embed="rId6" cstate="screen">
                <a:extLst>
                  <a:ext uri="{28A0092B-C50C-407E-A947-70E740481C1C}">
                    <a14:useLocalDpi xmlns:a14="http://schemas.microsoft.com/office/drawing/2010/main"/>
                  </a:ext>
                </a:extLst>
              </a:blip>
              <a:srcRect l="51467" r="43859"/>
              <a:stretch>
                <a:fillRect/>
              </a:stretch>
            </p:blipFill>
            <p:spPr bwMode="gray">
              <a:xfrm>
                <a:off x="9160158" y="1667385"/>
                <a:ext cx="228700" cy="771334"/>
              </a:xfrm>
              <a:prstGeom prst="rect">
                <a:avLst/>
              </a:prstGeom>
              <a:noFill/>
              <a:ln>
                <a:noFill/>
              </a:ln>
            </p:spPr>
          </p:pic>
          <p:sp>
            <p:nvSpPr>
              <p:cNvPr id="14" name="TextBox 13"/>
              <p:cNvSpPr txBox="1"/>
              <p:nvPr/>
            </p:nvSpPr>
            <p:spPr bwMode="gray">
              <a:xfrm>
                <a:off x="9378279" y="1837609"/>
                <a:ext cx="1408799" cy="430887"/>
              </a:xfrm>
              <a:prstGeom prst="rect">
                <a:avLst/>
              </a:prstGeom>
              <a:noFill/>
            </p:spPr>
            <p:txBody>
              <a:bodyPr wrap="square" lIns="0" tIns="0" rIns="0" bIns="0" rtlCol="0">
                <a:spAutoFit/>
              </a:bodyPr>
              <a:lstStyle/>
              <a:p>
                <a:pPr defTabSz="914363"/>
                <a:r>
                  <a:rPr lang="en-US" sz="2800" dirty="0" smtClean="0">
                    <a:solidFill>
                      <a:srgbClr val="FFFFFF">
                        <a:alpha val="99000"/>
                      </a:srgbClr>
                    </a:solidFill>
                    <a:latin typeface="Segoe" pitchFamily="34" charset="0"/>
                  </a:rPr>
                  <a:t>Learning</a:t>
                </a:r>
              </a:p>
            </p:txBody>
          </p:sp>
          <p:pic>
            <p:nvPicPr>
              <p:cNvPr id="15" name="Picture 2" descr="Microsoft logo and taglin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gray">
              <a:xfrm>
                <a:off x="6848269" y="1858638"/>
                <a:ext cx="2311890" cy="388828"/>
              </a:xfrm>
              <a:prstGeom prst="rect">
                <a:avLst/>
              </a:prstGeom>
              <a:noFill/>
              <a:ln>
                <a:noFill/>
              </a:ln>
            </p:spPr>
          </p:pic>
        </p:grpSp>
      </p:grpSp>
      <p:grpSp>
        <p:nvGrpSpPr>
          <p:cNvPr id="16" name="MS Learning Link"/>
          <p:cNvGrpSpPr/>
          <p:nvPr/>
        </p:nvGrpSpPr>
        <p:grpSpPr>
          <a:xfrm>
            <a:off x="6175640" y="2595282"/>
            <a:ext cx="4997186" cy="813384"/>
            <a:chOff x="6175640" y="2595282"/>
            <a:chExt cx="4997186" cy="813384"/>
          </a:xfrm>
        </p:grpSpPr>
        <p:sp>
          <p:nvSpPr>
            <p:cNvPr id="17" name="Rectangle 16"/>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8" name="Rectangle 17"/>
            <p:cNvSpPr/>
            <p:nvPr/>
          </p:nvSpPr>
          <p:spPr>
            <a:xfrm>
              <a:off x="6602312" y="2649973"/>
              <a:ext cx="4149919" cy="338554"/>
            </a:xfrm>
            <a:prstGeom prst="rect">
              <a:avLst/>
            </a:prstGeom>
          </p:spPr>
          <p:txBody>
            <a:bodyPr wrap="none">
              <a:spAutoFit/>
            </a:bodyPr>
            <a:lstStyle/>
            <a:p>
              <a:pPr marL="0" lvl="1" algn="ctr" defTabSz="914363">
                <a:tabLst>
                  <a:tab pos="1828800" algn="l"/>
                </a:tabLst>
              </a:pPr>
              <a:r>
                <a:rPr lang="en-US" sz="1600" dirty="0">
                  <a:solidFill>
                    <a:srgbClr val="1D4C7C">
                      <a:alpha val="99000"/>
                    </a:srgbClr>
                  </a:solidFill>
                  <a:ea typeface="Segoe UI" pitchFamily="34" charset="0"/>
                  <a:cs typeface="Segoe UI" pitchFamily="34" charset="0"/>
                </a:rPr>
                <a:t>Microsoft Certification &amp; Training Resources</a:t>
              </a:r>
            </a:p>
          </p:txBody>
        </p:sp>
        <p:sp>
          <p:nvSpPr>
            <p:cNvPr id="19" name="Rectangle 18"/>
            <p:cNvSpPr/>
            <p:nvPr/>
          </p:nvSpPr>
          <p:spPr bwMode="white">
            <a:xfrm>
              <a:off x="6181717" y="2961633"/>
              <a:ext cx="4991109" cy="369332"/>
            </a:xfrm>
            <a:prstGeom prst="rect">
              <a:avLst/>
            </a:prstGeom>
          </p:spPr>
          <p:txBody>
            <a:bodyPr wrap="square">
              <a:spAutoFit/>
            </a:bodyPr>
            <a:lstStyle/>
            <a:p>
              <a:pPr algn="ctr" defTabSz="914363"/>
              <a:r>
                <a:rPr lang="en-US" sz="1800" dirty="0">
                  <a:solidFill>
                    <a:srgbClr val="FFFFFF"/>
                  </a:solidFill>
                  <a:hlinkClick r:id="rId8"/>
                </a:rPr>
                <a:t>www.microsoft.com/learning </a:t>
              </a:r>
              <a:endParaRPr lang="en-US" sz="1600" dirty="0">
                <a:solidFill>
                  <a:srgbClr val="FFFFFF"/>
                </a:solidFill>
              </a:endParaRPr>
            </a:p>
          </p:txBody>
        </p:sp>
      </p:grpSp>
      <p:sp>
        <p:nvSpPr>
          <p:cNvPr id="20" name="Left Mask"/>
          <p:cNvSpPr/>
          <p:nvPr/>
        </p:nvSpPr>
        <p:spPr bwMode="hidden">
          <a:xfrm>
            <a:off x="-1" y="3408665"/>
            <a:ext cx="12188825" cy="3449333"/>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grpSp>
        <p:nvGrpSpPr>
          <p:cNvPr id="21" name="MS TechNet Tile"/>
          <p:cNvGrpSpPr/>
          <p:nvPr/>
        </p:nvGrpSpPr>
        <p:grpSpPr bwMode="gray">
          <a:xfrm>
            <a:off x="1022073" y="3595029"/>
            <a:ext cx="4991111" cy="2240280"/>
            <a:chOff x="1022073" y="3595029"/>
            <a:chExt cx="4991111" cy="2240280"/>
          </a:xfrm>
        </p:grpSpPr>
        <p:sp>
          <p:nvSpPr>
            <p:cNvPr id="22" name="TechEd Tile"/>
            <p:cNvSpPr/>
            <p:nvPr/>
          </p:nvSpPr>
          <p:spPr bwMode="gray">
            <a:xfrm>
              <a:off x="1022073" y="3595029"/>
              <a:ext cx="4991111" cy="224028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grpSp>
          <p:nvGrpSpPr>
            <p:cNvPr id="23" name="Group 22"/>
            <p:cNvGrpSpPr/>
            <p:nvPr/>
          </p:nvGrpSpPr>
          <p:grpSpPr bwMode="gray">
            <a:xfrm>
              <a:off x="1548222" y="3918312"/>
              <a:ext cx="3938809" cy="771334"/>
              <a:chOff x="6848269" y="1667385"/>
              <a:chExt cx="3938809" cy="771334"/>
            </a:xfrm>
          </p:grpSpPr>
          <p:pic>
            <p:nvPicPr>
              <p:cNvPr id="24" name="Picture 23" descr="ms_Learning_w.eps"/>
              <p:cNvPicPr>
                <a:picLocks noChangeAspect="1"/>
              </p:cNvPicPr>
              <p:nvPr/>
            </p:nvPicPr>
            <p:blipFill>
              <a:blip r:embed="rId6" cstate="screen">
                <a:extLst>
                  <a:ext uri="{28A0092B-C50C-407E-A947-70E740481C1C}">
                    <a14:useLocalDpi xmlns:a14="http://schemas.microsoft.com/office/drawing/2010/main"/>
                  </a:ext>
                </a:extLst>
              </a:blip>
              <a:srcRect l="51467" r="43859"/>
              <a:stretch>
                <a:fillRect/>
              </a:stretch>
            </p:blipFill>
            <p:spPr bwMode="gray">
              <a:xfrm>
                <a:off x="9160158" y="1667385"/>
                <a:ext cx="228700" cy="771334"/>
              </a:xfrm>
              <a:prstGeom prst="rect">
                <a:avLst/>
              </a:prstGeom>
              <a:noFill/>
              <a:ln>
                <a:noFill/>
              </a:ln>
            </p:spPr>
          </p:pic>
          <p:sp>
            <p:nvSpPr>
              <p:cNvPr id="25" name="TextBox 24"/>
              <p:cNvSpPr txBox="1"/>
              <p:nvPr/>
            </p:nvSpPr>
            <p:spPr bwMode="gray">
              <a:xfrm>
                <a:off x="9378279" y="1837609"/>
                <a:ext cx="1408799" cy="430887"/>
              </a:xfrm>
              <a:prstGeom prst="rect">
                <a:avLst/>
              </a:prstGeom>
              <a:noFill/>
            </p:spPr>
            <p:txBody>
              <a:bodyPr wrap="square" lIns="0" tIns="0" rIns="0" bIns="0" rtlCol="0">
                <a:spAutoFit/>
              </a:bodyPr>
              <a:lstStyle/>
              <a:p>
                <a:pPr defTabSz="914363"/>
                <a:r>
                  <a:rPr lang="en-US" sz="2800" dirty="0" smtClean="0">
                    <a:solidFill>
                      <a:srgbClr val="FFFFFF">
                        <a:alpha val="99000"/>
                      </a:srgbClr>
                    </a:solidFill>
                    <a:latin typeface="Segoe" pitchFamily="34" charset="0"/>
                  </a:rPr>
                  <a:t>TechNet</a:t>
                </a:r>
              </a:p>
            </p:txBody>
          </p:sp>
          <p:pic>
            <p:nvPicPr>
              <p:cNvPr id="26" name="Picture 2" descr="Microsoft logo and taglin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gray">
              <a:xfrm>
                <a:off x="6848269" y="1858638"/>
                <a:ext cx="2311890" cy="388828"/>
              </a:xfrm>
              <a:prstGeom prst="rect">
                <a:avLst/>
              </a:prstGeom>
              <a:noFill/>
              <a:ln>
                <a:noFill/>
              </a:ln>
            </p:spPr>
          </p:pic>
        </p:grpSp>
      </p:grpSp>
      <p:grpSp>
        <p:nvGrpSpPr>
          <p:cNvPr id="27" name="MS TechNet Link"/>
          <p:cNvGrpSpPr/>
          <p:nvPr/>
        </p:nvGrpSpPr>
        <p:grpSpPr>
          <a:xfrm>
            <a:off x="1022074" y="5021924"/>
            <a:ext cx="4991110" cy="813384"/>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9" name="Rectangle 28"/>
            <p:cNvSpPr/>
            <p:nvPr/>
          </p:nvSpPr>
          <p:spPr>
            <a:xfrm>
              <a:off x="2093393" y="5076615"/>
              <a:ext cx="2848472" cy="338554"/>
            </a:xfrm>
            <a:prstGeom prst="rect">
              <a:avLst/>
            </a:prstGeom>
          </p:spPr>
          <p:txBody>
            <a:bodyPr wrap="none">
              <a:spAutoFit/>
            </a:bodyPr>
            <a:lstStyle/>
            <a:p>
              <a:pPr marL="0" lvl="1" algn="ctr" defTabSz="914363">
                <a:tabLst>
                  <a:tab pos="1828800" algn="l"/>
                </a:tabLst>
              </a:pPr>
              <a:r>
                <a:rPr lang="en-US" sz="1600" dirty="0">
                  <a:solidFill>
                    <a:srgbClr val="1D4C7C">
                      <a:alpha val="99000"/>
                    </a:srgbClr>
                  </a:solidFill>
                  <a:ea typeface="Segoe UI" pitchFamily="34" charset="0"/>
                  <a:cs typeface="Segoe UI" pitchFamily="34" charset="0"/>
                </a:rPr>
                <a:t>Resources for IT Professionals</a:t>
              </a:r>
            </a:p>
          </p:txBody>
        </p:sp>
        <p:sp>
          <p:nvSpPr>
            <p:cNvPr id="30" name="Rectangle 29"/>
            <p:cNvSpPr/>
            <p:nvPr/>
          </p:nvSpPr>
          <p:spPr bwMode="white">
            <a:xfrm>
              <a:off x="1022074" y="5388275"/>
              <a:ext cx="4991109" cy="369332"/>
            </a:xfrm>
            <a:prstGeom prst="rect">
              <a:avLst/>
            </a:prstGeom>
          </p:spPr>
          <p:txBody>
            <a:bodyPr wrap="square">
              <a:spAutoFit/>
            </a:bodyPr>
            <a:lstStyle/>
            <a:p>
              <a:pPr algn="ctr" defTabSz="914363">
                <a:spcBef>
                  <a:spcPts val="600"/>
                </a:spcBef>
                <a:buSzPct val="120000"/>
                <a:tabLst>
                  <a:tab pos="1828800" algn="l"/>
                </a:tabLst>
                <a:defRPr/>
              </a:pPr>
              <a:r>
                <a:rPr lang="en-US" sz="1800" dirty="0">
                  <a:solidFill>
                    <a:srgbClr val="FFFFFF"/>
                  </a:solidFill>
                  <a:hlinkClick r:id="rId9"/>
                </a:rPr>
                <a:t>http://microsoft.com/technet  </a:t>
              </a:r>
              <a:endParaRPr lang="en-US" sz="1800" dirty="0">
                <a:solidFill>
                  <a:srgbClr val="FFFFFF"/>
                </a:solidFill>
              </a:endParaRPr>
            </a:p>
          </p:txBody>
        </p:sp>
      </p:grpSp>
      <p:grpSp>
        <p:nvGrpSpPr>
          <p:cNvPr id="31" name="MSDN Tile"/>
          <p:cNvGrpSpPr/>
          <p:nvPr/>
        </p:nvGrpSpPr>
        <p:grpSpPr bwMode="gray">
          <a:xfrm>
            <a:off x="6175640" y="3595029"/>
            <a:ext cx="4992624" cy="2240280"/>
            <a:chOff x="6175640" y="3595029"/>
            <a:chExt cx="4992624" cy="2240280"/>
          </a:xfrm>
        </p:grpSpPr>
        <p:sp>
          <p:nvSpPr>
            <p:cNvPr id="32" name="Title Tile"/>
            <p:cNvSpPr/>
            <p:nvPr/>
          </p:nvSpPr>
          <p:spPr bwMode="gray">
            <a:xfrm>
              <a:off x="6175640" y="3595029"/>
              <a:ext cx="4992624" cy="2240280"/>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bwMode="gray">
            <a:xfrm>
              <a:off x="7410241" y="3918312"/>
              <a:ext cx="2525030" cy="771334"/>
            </a:xfrm>
            <a:prstGeom prst="rect">
              <a:avLst/>
            </a:prstGeom>
            <a:noFill/>
            <a:ln>
              <a:noFill/>
            </a:ln>
          </p:spPr>
        </p:pic>
      </p:grpSp>
      <p:grpSp>
        <p:nvGrpSpPr>
          <p:cNvPr id="34" name="MSDN Link"/>
          <p:cNvGrpSpPr/>
          <p:nvPr/>
        </p:nvGrpSpPr>
        <p:grpSpPr>
          <a:xfrm>
            <a:off x="6165582" y="5021924"/>
            <a:ext cx="4991110" cy="813384"/>
            <a:chOff x="6165582" y="5021924"/>
            <a:chExt cx="4991110"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6" name="Rectangle 35"/>
            <p:cNvSpPr/>
            <p:nvPr/>
          </p:nvSpPr>
          <p:spPr>
            <a:xfrm>
              <a:off x="7425157" y="5076615"/>
              <a:ext cx="2471959" cy="338554"/>
            </a:xfrm>
            <a:prstGeom prst="rect">
              <a:avLst/>
            </a:prstGeom>
          </p:spPr>
          <p:txBody>
            <a:bodyPr wrap="none">
              <a:spAutoFit/>
            </a:bodyPr>
            <a:lstStyle/>
            <a:p>
              <a:pPr marL="0" lvl="1" algn="ctr" defTabSz="914363">
                <a:tabLst>
                  <a:tab pos="1828800" algn="l"/>
                </a:tabLst>
              </a:pPr>
              <a:r>
                <a:rPr lang="en-US" sz="1600" dirty="0">
                  <a:solidFill>
                    <a:srgbClr val="1D4C7C">
                      <a:alpha val="99000"/>
                    </a:srgbClr>
                  </a:solidFill>
                  <a:ea typeface="Segoe UI" pitchFamily="34" charset="0"/>
                  <a:cs typeface="Segoe UI" pitchFamily="34" charset="0"/>
                </a:rPr>
                <a:t>Resources for Developers</a:t>
              </a:r>
            </a:p>
          </p:txBody>
        </p:sp>
        <p:sp>
          <p:nvSpPr>
            <p:cNvPr id="37" name="Rectangle 36"/>
            <p:cNvSpPr/>
            <p:nvPr/>
          </p:nvSpPr>
          <p:spPr bwMode="white">
            <a:xfrm>
              <a:off x="6165582" y="5388275"/>
              <a:ext cx="4991109" cy="369332"/>
            </a:xfrm>
            <a:prstGeom prst="rect">
              <a:avLst/>
            </a:prstGeom>
          </p:spPr>
          <p:txBody>
            <a:bodyPr wrap="square">
              <a:spAutoFit/>
            </a:bodyPr>
            <a:lstStyle/>
            <a:p>
              <a:pPr algn="ctr" defTabSz="914363"/>
              <a:r>
                <a:rPr lang="en-US" sz="1800" dirty="0">
                  <a:solidFill>
                    <a:srgbClr val="FFFFFF"/>
                  </a:solidFill>
                  <a:hlinkClick r:id="rId12"/>
                </a:rPr>
                <a:t>http://microsoft.com/msdn </a:t>
              </a:r>
              <a:endParaRPr lang="en-US" sz="1800" dirty="0">
                <a:solidFill>
                  <a:srgbClr val="FFFFFF"/>
                </a:solidFill>
              </a:endParaRPr>
            </a:p>
          </p:txBody>
        </p:sp>
      </p:grpSp>
      <p:sp useBgFill="1">
        <p:nvSpPr>
          <p:cNvPr id="38" name="Left Mask"/>
          <p:cNvSpPr/>
          <p:nvPr/>
        </p:nvSpPr>
        <p:spPr bwMode="auto">
          <a:xfrm>
            <a:off x="0" y="5835308"/>
            <a:ext cx="12188825" cy="1022691"/>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40" name="Picture 2" descr="C:\Users\Jordan\Desktop\TechEd_2012\TechEd-log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black">
          <a:xfrm>
            <a:off x="515815" y="6159457"/>
            <a:ext cx="930625" cy="42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9404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2" presetClass="entr" presetSubtype="4" decel="10000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1600" fill="hold"/>
                                        <p:tgtEl>
                                          <p:spTgt spid="3"/>
                                        </p:tgtEl>
                                        <p:attrNameLst>
                                          <p:attrName>ppt_x</p:attrName>
                                        </p:attrNameLst>
                                      </p:cBhvr>
                                      <p:tavLst>
                                        <p:tav tm="0">
                                          <p:val>
                                            <p:strVal val="#ppt_x"/>
                                          </p:val>
                                        </p:tav>
                                        <p:tav tm="100000">
                                          <p:val>
                                            <p:strVal val="#ppt_x"/>
                                          </p:val>
                                        </p:tav>
                                      </p:tavLst>
                                    </p:anim>
                                    <p:anim calcmode="lin" valueType="num">
                                      <p:cBhvr additive="base">
                                        <p:cTn id="10" dur="1600" fill="hold"/>
                                        <p:tgtEl>
                                          <p:spTgt spid="3"/>
                                        </p:tgtEl>
                                        <p:attrNameLst>
                                          <p:attrName>ppt_y</p:attrName>
                                        </p:attrNameLst>
                                      </p:cBhvr>
                                      <p:tavLst>
                                        <p:tav tm="0">
                                          <p:val>
                                            <p:strVal val="1+#ppt_h/2"/>
                                          </p:val>
                                        </p:tav>
                                        <p:tav tm="100000">
                                          <p:val>
                                            <p:strVal val="#ppt_y"/>
                                          </p:val>
                                        </p:tav>
                                      </p:tavLst>
                                    </p:anim>
                                  </p:childTnLst>
                                </p:cTn>
                              </p:par>
                              <p:par>
                                <p:cTn id="11" presetID="2" presetClass="entr" presetSubtype="4" decel="100000"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300" fill="hold"/>
                                        <p:tgtEl>
                                          <p:spTgt spid="6"/>
                                        </p:tgtEl>
                                        <p:attrNameLst>
                                          <p:attrName>ppt_x</p:attrName>
                                        </p:attrNameLst>
                                      </p:cBhvr>
                                      <p:tavLst>
                                        <p:tav tm="0">
                                          <p:val>
                                            <p:strVal val="#ppt_x"/>
                                          </p:val>
                                        </p:tav>
                                        <p:tav tm="100000">
                                          <p:val>
                                            <p:strVal val="#ppt_x"/>
                                          </p:val>
                                        </p:tav>
                                      </p:tavLst>
                                    </p:anim>
                                    <p:anim calcmode="lin" valueType="num">
                                      <p:cBhvr additive="base">
                                        <p:cTn id="14" dur="13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10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600" fill="hold"/>
                                        <p:tgtEl>
                                          <p:spTgt spid="10"/>
                                        </p:tgtEl>
                                        <p:attrNameLst>
                                          <p:attrName>ppt_x</p:attrName>
                                        </p:attrNameLst>
                                      </p:cBhvr>
                                      <p:tavLst>
                                        <p:tav tm="0">
                                          <p:val>
                                            <p:strVal val="#ppt_x"/>
                                          </p:val>
                                        </p:tav>
                                        <p:tav tm="100000">
                                          <p:val>
                                            <p:strVal val="#ppt_x"/>
                                          </p:val>
                                        </p:tav>
                                      </p:tavLst>
                                    </p:anim>
                                    <p:anim calcmode="lin" valueType="num">
                                      <p:cBhvr additive="base">
                                        <p:cTn id="18" dur="16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150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300" fill="hold"/>
                                        <p:tgtEl>
                                          <p:spTgt spid="16"/>
                                        </p:tgtEl>
                                        <p:attrNameLst>
                                          <p:attrName>ppt_x</p:attrName>
                                        </p:attrNameLst>
                                      </p:cBhvr>
                                      <p:tavLst>
                                        <p:tav tm="0">
                                          <p:val>
                                            <p:strVal val="#ppt_x"/>
                                          </p:val>
                                        </p:tav>
                                        <p:tav tm="100000">
                                          <p:val>
                                            <p:strVal val="#ppt_x"/>
                                          </p:val>
                                        </p:tav>
                                      </p:tavLst>
                                    </p:anim>
                                    <p:anim calcmode="lin" valueType="num">
                                      <p:cBhvr additive="base">
                                        <p:cTn id="22" dur="13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200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1600" fill="hold"/>
                                        <p:tgtEl>
                                          <p:spTgt spid="21"/>
                                        </p:tgtEl>
                                        <p:attrNameLst>
                                          <p:attrName>ppt_x</p:attrName>
                                        </p:attrNameLst>
                                      </p:cBhvr>
                                      <p:tavLst>
                                        <p:tav tm="0">
                                          <p:val>
                                            <p:strVal val="#ppt_x"/>
                                          </p:val>
                                        </p:tav>
                                        <p:tav tm="100000">
                                          <p:val>
                                            <p:strVal val="#ppt_x"/>
                                          </p:val>
                                        </p:tav>
                                      </p:tavLst>
                                    </p:anim>
                                    <p:anim calcmode="lin" valueType="num">
                                      <p:cBhvr additive="base">
                                        <p:cTn id="26" dur="16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275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300" fill="hold"/>
                                        <p:tgtEl>
                                          <p:spTgt spid="27"/>
                                        </p:tgtEl>
                                        <p:attrNameLst>
                                          <p:attrName>ppt_x</p:attrName>
                                        </p:attrNameLst>
                                      </p:cBhvr>
                                      <p:tavLst>
                                        <p:tav tm="0">
                                          <p:val>
                                            <p:strVal val="#ppt_x"/>
                                          </p:val>
                                        </p:tav>
                                        <p:tav tm="100000">
                                          <p:val>
                                            <p:strVal val="#ppt_x"/>
                                          </p:val>
                                        </p:tav>
                                      </p:tavLst>
                                    </p:anim>
                                    <p:anim calcmode="lin" valueType="num">
                                      <p:cBhvr additive="base">
                                        <p:cTn id="30" dur="13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325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1600" fill="hold"/>
                                        <p:tgtEl>
                                          <p:spTgt spid="31"/>
                                        </p:tgtEl>
                                        <p:attrNameLst>
                                          <p:attrName>ppt_x</p:attrName>
                                        </p:attrNameLst>
                                      </p:cBhvr>
                                      <p:tavLst>
                                        <p:tav tm="0">
                                          <p:val>
                                            <p:strVal val="#ppt_x"/>
                                          </p:val>
                                        </p:tav>
                                        <p:tav tm="100000">
                                          <p:val>
                                            <p:strVal val="#ppt_x"/>
                                          </p:val>
                                        </p:tav>
                                      </p:tavLst>
                                    </p:anim>
                                    <p:anim calcmode="lin" valueType="num">
                                      <p:cBhvr additive="base">
                                        <p:cTn id="34" dur="16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decel="100000" fill="hold" nodeType="withEffect">
                                  <p:stCondLst>
                                    <p:cond delay="400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1300" fill="hold"/>
                                        <p:tgtEl>
                                          <p:spTgt spid="34"/>
                                        </p:tgtEl>
                                        <p:attrNameLst>
                                          <p:attrName>ppt_x</p:attrName>
                                        </p:attrNameLst>
                                      </p:cBhvr>
                                      <p:tavLst>
                                        <p:tav tm="0">
                                          <p:val>
                                            <p:strVal val="#ppt_x"/>
                                          </p:val>
                                        </p:tav>
                                        <p:tav tm="100000">
                                          <p:val>
                                            <p:strVal val="#ppt_x"/>
                                          </p:val>
                                        </p:tav>
                                      </p:tavLst>
                                    </p:anim>
                                    <p:anim calcmode="lin" valueType="num">
                                      <p:cBhvr additive="base">
                                        <p:cTn id="38" dur="1300" fill="hold"/>
                                        <p:tgtEl>
                                          <p:spTgt spid="34"/>
                                        </p:tgtEl>
                                        <p:attrNameLst>
                                          <p:attrName>ppt_y</p:attrName>
                                        </p:attrNameLst>
                                      </p:cBhvr>
                                      <p:tavLst>
                                        <p:tav tm="0">
                                          <p:val>
                                            <p:strVal val="1+#ppt_h/2"/>
                                          </p:val>
                                        </p:tav>
                                        <p:tav tm="100000">
                                          <p:val>
                                            <p:strVal val="#ppt_y"/>
                                          </p:val>
                                        </p:tav>
                                      </p:tavLst>
                                    </p:anim>
                                  </p:childTnLst>
                                </p:cTn>
                              </p:par>
                            </p:childTnLst>
                          </p:cTn>
                        </p:par>
                        <p:par>
                          <p:cTn id="39" fill="hold">
                            <p:stCondLst>
                              <p:cond delay="5300"/>
                            </p:stCondLst>
                            <p:childTnLst>
                              <p:par>
                                <p:cTn id="40" presetID="1" presetClass="exit" presetSubtype="0" fill="hold" grpId="1" nodeType="afterEffect">
                                  <p:stCondLst>
                                    <p:cond delay="0"/>
                                  </p:stCondLst>
                                  <p:childTnLst>
                                    <p:set>
                                      <p:cBhvr>
                                        <p:cTn id="41"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bwMode="auto">
          <a:xfrm>
            <a:off x="4857569" y="4039430"/>
            <a:ext cx="6658904" cy="2194560"/>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4" name="Rectangle 3"/>
          <p:cNvSpPr/>
          <p:nvPr/>
        </p:nvSpPr>
        <p:spPr bwMode="auto">
          <a:xfrm>
            <a:off x="4857569" y="1665027"/>
            <a:ext cx="6658904" cy="2194560"/>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5" name="Best Buy gc" descr="\\192.168.1.51\Shared\ADI_Projects\Microsoft\MS_11-01457_TechEd_2012_Template\Working_Art\Eval-prizes\bestbuy-g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336" y="2147067"/>
            <a:ext cx="1881043" cy="12247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672352" y="1665027"/>
            <a:ext cx="4032817"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7" name="Rectangle 6"/>
          <p:cNvSpPr/>
          <p:nvPr/>
        </p:nvSpPr>
        <p:spPr bwMode="auto">
          <a:xfrm>
            <a:off x="-3063244" y="29315"/>
            <a:ext cx="2854754" cy="553998"/>
          </a:xfrm>
          <a:prstGeom prst="rect">
            <a:avLst/>
          </a:prstGeom>
          <a:solidFill>
            <a:schemeClr val="accent5"/>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algn="ctr" defTabSz="914099" fontAlgn="base">
              <a:spcBef>
                <a:spcPct val="0"/>
              </a:spcBef>
              <a:spcAft>
                <a:spcPct val="0"/>
              </a:spcAft>
            </a:pPr>
            <a:r>
              <a:rPr lang="en-US" sz="1800" dirty="0" smtClean="0">
                <a:solidFill>
                  <a:srgbClr val="FFFFFF">
                    <a:alpha val="99000"/>
                  </a:srgbClr>
                </a:solidFill>
              </a:rPr>
              <a:t>Required Slide</a:t>
            </a:r>
          </a:p>
        </p:txBody>
      </p:sp>
      <p:sp>
        <p:nvSpPr>
          <p:cNvPr id="8" name="Rectangle 7"/>
          <p:cNvSpPr/>
          <p:nvPr/>
        </p:nvSpPr>
        <p:spPr bwMode="auto">
          <a:xfrm>
            <a:off x="672351" y="583314"/>
            <a:ext cx="10844122" cy="917940"/>
          </a:xfrm>
          <a:prstGeom prst="rect">
            <a:avLst/>
          </a:prstGeom>
          <a:solidFill>
            <a:schemeClr val="accent1"/>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indent="-460375" defTabSz="914363">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9" name="text"/>
          <p:cNvSpPr/>
          <p:nvPr/>
        </p:nvSpPr>
        <p:spPr bwMode="blackGray">
          <a:xfrm>
            <a:off x="672352" y="583314"/>
            <a:ext cx="10844121" cy="917940"/>
          </a:xfrm>
          <a:prstGeom prst="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algn="ctr" defTabSz="914099" fontAlgn="base">
              <a:lnSpc>
                <a:spcPts val="3400"/>
              </a:lnSpc>
              <a:spcBef>
                <a:spcPct val="0"/>
              </a:spcBef>
              <a:spcAft>
                <a:spcPct val="0"/>
              </a:spcAft>
              <a:defRPr/>
            </a:pPr>
            <a:r>
              <a:rPr lang="en-US" sz="3200" dirty="0" smtClean="0">
                <a:solidFill>
                  <a:srgbClr val="FFFFFF">
                    <a:alpha val="99000"/>
                  </a:srgbClr>
                </a:solidFill>
                <a:ea typeface="Segoe UI" pitchFamily="34" charset="0"/>
                <a:cs typeface="Segoe UI" pitchFamily="34" charset="0"/>
              </a:rPr>
              <a:t>Complete an evaluation on CommNet and enter to win!</a:t>
            </a:r>
          </a:p>
        </p:txBody>
      </p:sp>
      <p:pic>
        <p:nvPicPr>
          <p:cNvPr id="10" name="Xbox kinect" descr="\\192.168.1.51\Shared\ADI_Projects\Microsoft\MS_11-01457_TechEd_2012_Template\Working_Art\Eval-prizes\Xbox360_Matte_Sensor_7-8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l="14185" t="3807" r="4543"/>
          <a:stretch/>
        </p:blipFill>
        <p:spPr bwMode="auto">
          <a:xfrm>
            <a:off x="881369" y="2068550"/>
            <a:ext cx="3614782" cy="3887912"/>
          </a:xfrm>
          <a:prstGeom prst="rect">
            <a:avLst/>
          </a:prstGeom>
          <a:noFill/>
          <a:extLst>
            <a:ext uri="{909E8E84-426E-40DD-AFC4-6F175D3DCCD1}">
              <a14:hiddenFill xmlns:a14="http://schemas.microsoft.com/office/drawing/2010/main">
                <a:solidFill>
                  <a:srgbClr val="FFFFFF"/>
                </a:solidFill>
              </a14:hiddenFill>
            </a:ext>
          </a:extLst>
        </p:spPr>
      </p:pic>
      <p:pic>
        <p:nvPicPr>
          <p:cNvPr id="11"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6723" y="4289599"/>
            <a:ext cx="1355377" cy="1694221"/>
          </a:xfrm>
          <a:prstGeom prst="rect">
            <a:avLst/>
          </a:prstGeom>
          <a:noFill/>
          <a:extLst>
            <a:ext uri="{909E8E84-426E-40DD-AFC4-6F175D3DCCD1}">
              <a14:hiddenFill xmlns:a14="http://schemas.microsoft.com/office/drawing/2010/main">
                <a:solidFill>
                  <a:srgbClr val="FFFFFF"/>
                </a:solidFill>
              </a14:hiddenFill>
            </a:ext>
          </a:extLst>
        </p:spPr>
      </p:pic>
      <p:pic>
        <p:nvPicPr>
          <p:cNvPr id="12"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9269" y="4289598"/>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3"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9332" y="4306360"/>
            <a:ext cx="1341968" cy="1677460"/>
          </a:xfrm>
          <a:prstGeom prst="rect">
            <a:avLst/>
          </a:prstGeom>
          <a:noFill/>
          <a:extLst>
            <a:ext uri="{909E8E84-426E-40DD-AFC4-6F175D3DCCD1}">
              <a14:hiddenFill xmlns:a14="http://schemas.microsoft.com/office/drawing/2010/main">
                <a:solidFill>
                  <a:srgbClr val="FFFFFF"/>
                </a:solidFill>
              </a14:hiddenFill>
            </a:ext>
          </a:extLst>
        </p:spPr>
      </p:pic>
      <p:pic>
        <p:nvPicPr>
          <p:cNvPr id="14"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9332" y="1912337"/>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5"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33399" y="1912338"/>
            <a:ext cx="1355377" cy="1694222"/>
          </a:xfrm>
          <a:prstGeom prst="rect">
            <a:avLst/>
          </a:prstGeom>
          <a:noFill/>
          <a:extLst>
            <a:ext uri="{909E8E84-426E-40DD-AFC4-6F175D3DCCD1}">
              <a14:hiddenFill xmlns:a14="http://schemas.microsoft.com/office/drawing/2010/main">
                <a:solidFill>
                  <a:srgbClr val="FFFFFF"/>
                </a:solidFill>
              </a14:hiddenFill>
            </a:ext>
          </a:extLst>
        </p:spPr>
      </p:pic>
      <p:sp>
        <p:nvSpPr>
          <p:cNvPr id="16" name="Left Mask"/>
          <p:cNvSpPr/>
          <p:nvPr/>
        </p:nvSpPr>
        <p:spPr bwMode="hidden">
          <a:xfrm>
            <a:off x="0" y="0"/>
            <a:ext cx="672352" cy="685800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7" name="Right Mask"/>
          <p:cNvSpPr/>
          <p:nvPr/>
        </p:nvSpPr>
        <p:spPr bwMode="hidden">
          <a:xfrm>
            <a:off x="11516473" y="0"/>
            <a:ext cx="672352" cy="685800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8" name="Bottom Mask"/>
          <p:cNvSpPr/>
          <p:nvPr/>
        </p:nvSpPr>
        <p:spPr bwMode="hidden">
          <a:xfrm>
            <a:off x="0" y="6250930"/>
            <a:ext cx="12216269" cy="60707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Tree>
    <p:extLst>
      <p:ext uri="{BB962C8B-B14F-4D97-AF65-F5344CB8AC3E}">
        <p14:creationId xmlns:p14="http://schemas.microsoft.com/office/powerpoint/2010/main" val="15018443"/>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2" presetClass="entr" presetSubtype="8" decel="10000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0-#ppt_w/2"/>
                                          </p:val>
                                        </p:tav>
                                        <p:tav tm="100000">
                                          <p:val>
                                            <p:strVal val="#ppt_x"/>
                                          </p:val>
                                        </p:tav>
                                      </p:tavLst>
                                    </p:anim>
                                    <p:anim calcmode="lin" valueType="num">
                                      <p:cBhvr additive="base">
                                        <p:cTn id="10" dur="1000" fill="hold"/>
                                        <p:tgtEl>
                                          <p:spTgt spid="8"/>
                                        </p:tgtEl>
                                        <p:attrNameLst>
                                          <p:attrName>ppt_y</p:attrName>
                                        </p:attrNameLst>
                                      </p:cBhvr>
                                      <p:tavLst>
                                        <p:tav tm="0">
                                          <p:val>
                                            <p:strVal val="#ppt_y"/>
                                          </p:val>
                                        </p:tav>
                                        <p:tav tm="100000">
                                          <p:val>
                                            <p:strVal val="#ppt_y"/>
                                          </p:val>
                                        </p:tav>
                                      </p:tavLst>
                                    </p:anim>
                                  </p:childTnLst>
                                </p:cTn>
                              </p:par>
                              <p:par>
                                <p:cTn id="11" presetID="2" presetClass="entr" presetSubtype="8" decel="100000" fill="hold" grpId="0" nodeType="with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4" decel="100000" fill="hold" grpId="0" nodeType="withEffect">
                                  <p:stCondLst>
                                    <p:cond delay="75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fill="hold"/>
                                        <p:tgtEl>
                                          <p:spTgt spid="10"/>
                                        </p:tgtEl>
                                        <p:attrNameLst>
                                          <p:attrName>ppt_x</p:attrName>
                                        </p:attrNameLst>
                                      </p:cBhvr>
                                      <p:tavLst>
                                        <p:tav tm="0">
                                          <p:val>
                                            <p:strVal val="#ppt_x"/>
                                          </p:val>
                                        </p:tav>
                                        <p:tav tm="100000">
                                          <p:val>
                                            <p:strVal val="#ppt_x"/>
                                          </p:val>
                                        </p:tav>
                                      </p:tavLst>
                                    </p:anim>
                                    <p:anim calcmode="lin" valueType="num">
                                      <p:cBhvr additive="base">
                                        <p:cTn id="22" dur="10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2" decel="100000" fill="hold" grpId="0" nodeType="withEffect">
                                  <p:stCondLst>
                                    <p:cond delay="125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1000" fill="hold"/>
                                        <p:tgtEl>
                                          <p:spTgt spid="4"/>
                                        </p:tgtEl>
                                        <p:attrNameLst>
                                          <p:attrName>ppt_x</p:attrName>
                                        </p:attrNameLst>
                                      </p:cBhvr>
                                      <p:tavLst>
                                        <p:tav tm="0">
                                          <p:val>
                                            <p:strVal val="1+#ppt_w/2"/>
                                          </p:val>
                                        </p:tav>
                                        <p:tav tm="100000">
                                          <p:val>
                                            <p:strVal val="#ppt_x"/>
                                          </p:val>
                                        </p:tav>
                                      </p:tavLst>
                                    </p:anim>
                                    <p:anim calcmode="lin" valueType="num">
                                      <p:cBhvr additive="base">
                                        <p:cTn id="26" dur="10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4" decel="100000" fill="hold" grpId="0" nodeType="withEffect">
                                  <p:stCondLst>
                                    <p:cond delay="125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1000" fill="hold"/>
                                        <p:tgtEl>
                                          <p:spTgt spid="3"/>
                                        </p:tgtEl>
                                        <p:attrNameLst>
                                          <p:attrName>ppt_x</p:attrName>
                                        </p:attrNameLst>
                                      </p:cBhvr>
                                      <p:tavLst>
                                        <p:tav tm="0">
                                          <p:val>
                                            <p:strVal val="#ppt_x"/>
                                          </p:val>
                                        </p:tav>
                                        <p:tav tm="100000">
                                          <p:val>
                                            <p:strVal val="#ppt_x"/>
                                          </p:val>
                                        </p:tav>
                                      </p:tavLst>
                                    </p:anim>
                                    <p:anim calcmode="lin" valueType="num">
                                      <p:cBhvr additive="base">
                                        <p:cTn id="30" dur="10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2" decel="100000" fill="hold" nodeType="withEffect">
                                  <p:stCondLst>
                                    <p:cond delay="150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1000" fill="hold"/>
                                        <p:tgtEl>
                                          <p:spTgt spid="5"/>
                                        </p:tgtEl>
                                        <p:attrNameLst>
                                          <p:attrName>ppt_x</p:attrName>
                                        </p:attrNameLst>
                                      </p:cBhvr>
                                      <p:tavLst>
                                        <p:tav tm="0">
                                          <p:val>
                                            <p:strVal val="1+#ppt_w/2"/>
                                          </p:val>
                                        </p:tav>
                                        <p:tav tm="100000">
                                          <p:val>
                                            <p:strVal val="#ppt_x"/>
                                          </p:val>
                                        </p:tav>
                                      </p:tavLst>
                                    </p:anim>
                                    <p:anim calcmode="lin" valueType="num">
                                      <p:cBhvr additive="base">
                                        <p:cTn id="34" dur="1000" fill="hold"/>
                                        <p:tgtEl>
                                          <p:spTgt spid="5"/>
                                        </p:tgtEl>
                                        <p:attrNameLst>
                                          <p:attrName>ppt_y</p:attrName>
                                        </p:attrNameLst>
                                      </p:cBhvr>
                                      <p:tavLst>
                                        <p:tav tm="0">
                                          <p:val>
                                            <p:strVal val="#ppt_y"/>
                                          </p:val>
                                        </p:tav>
                                        <p:tav tm="100000">
                                          <p:val>
                                            <p:strVal val="#ppt_y"/>
                                          </p:val>
                                        </p:tav>
                                      </p:tavLst>
                                    </p:anim>
                                  </p:childTnLst>
                                </p:cTn>
                              </p:par>
                              <p:par>
                                <p:cTn id="35" presetID="2" presetClass="entr" presetSubtype="4" decel="100000" fill="hold" nodeType="withEffect">
                                  <p:stCondLst>
                                    <p:cond delay="15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ppt_x"/>
                                          </p:val>
                                        </p:tav>
                                        <p:tav tm="100000">
                                          <p:val>
                                            <p:strVal val="#ppt_x"/>
                                          </p:val>
                                        </p:tav>
                                      </p:tavLst>
                                    </p:anim>
                                    <p:anim calcmode="lin" valueType="num">
                                      <p:cBhvr additive="base">
                                        <p:cTn id="38" dur="10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2" decel="100000" fill="hold" nodeType="withEffect">
                                  <p:stCondLst>
                                    <p:cond delay="175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1000" fill="hold"/>
                                        <p:tgtEl>
                                          <p:spTgt spid="14"/>
                                        </p:tgtEl>
                                        <p:attrNameLst>
                                          <p:attrName>ppt_x</p:attrName>
                                        </p:attrNameLst>
                                      </p:cBhvr>
                                      <p:tavLst>
                                        <p:tav tm="0">
                                          <p:val>
                                            <p:strVal val="1+#ppt_w/2"/>
                                          </p:val>
                                        </p:tav>
                                        <p:tav tm="100000">
                                          <p:val>
                                            <p:strVal val="#ppt_x"/>
                                          </p:val>
                                        </p:tav>
                                      </p:tavLst>
                                    </p:anim>
                                    <p:anim calcmode="lin" valueType="num">
                                      <p:cBhvr additive="base">
                                        <p:cTn id="42" dur="10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4" decel="100000" fill="hold" nodeType="withEffect">
                                  <p:stCondLst>
                                    <p:cond delay="175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1000" fill="hold"/>
                                        <p:tgtEl>
                                          <p:spTgt spid="13"/>
                                        </p:tgtEl>
                                        <p:attrNameLst>
                                          <p:attrName>ppt_x</p:attrName>
                                        </p:attrNameLst>
                                      </p:cBhvr>
                                      <p:tavLst>
                                        <p:tav tm="0">
                                          <p:val>
                                            <p:strVal val="#ppt_x"/>
                                          </p:val>
                                        </p:tav>
                                        <p:tav tm="100000">
                                          <p:val>
                                            <p:strVal val="#ppt_x"/>
                                          </p:val>
                                        </p:tav>
                                      </p:tavLst>
                                    </p:anim>
                                    <p:anim calcmode="lin" valueType="num">
                                      <p:cBhvr additive="base">
                                        <p:cTn id="46" dur="10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2" decel="100000" fill="hold" nodeType="withEffect">
                                  <p:stCondLst>
                                    <p:cond delay="200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1000" fill="hold"/>
                                        <p:tgtEl>
                                          <p:spTgt spid="15"/>
                                        </p:tgtEl>
                                        <p:attrNameLst>
                                          <p:attrName>ppt_x</p:attrName>
                                        </p:attrNameLst>
                                      </p:cBhvr>
                                      <p:tavLst>
                                        <p:tav tm="0">
                                          <p:val>
                                            <p:strVal val="1+#ppt_w/2"/>
                                          </p:val>
                                        </p:tav>
                                        <p:tav tm="100000">
                                          <p:val>
                                            <p:strVal val="#ppt_x"/>
                                          </p:val>
                                        </p:tav>
                                      </p:tavLst>
                                    </p:anim>
                                    <p:anim calcmode="lin" valueType="num">
                                      <p:cBhvr additive="base">
                                        <p:cTn id="50" dur="1000" fill="hold"/>
                                        <p:tgtEl>
                                          <p:spTgt spid="15"/>
                                        </p:tgtEl>
                                        <p:attrNameLst>
                                          <p:attrName>ppt_y</p:attrName>
                                        </p:attrNameLst>
                                      </p:cBhvr>
                                      <p:tavLst>
                                        <p:tav tm="0">
                                          <p:val>
                                            <p:strVal val="#ppt_y"/>
                                          </p:val>
                                        </p:tav>
                                        <p:tav tm="100000">
                                          <p:val>
                                            <p:strVal val="#ppt_y"/>
                                          </p:val>
                                        </p:tav>
                                      </p:tavLst>
                                    </p:anim>
                                  </p:childTnLst>
                                </p:cTn>
                              </p:par>
                              <p:par>
                                <p:cTn id="51" presetID="2" presetClass="entr" presetSubtype="4" decel="100000" fill="hold" nodeType="withEffect">
                                  <p:stCondLst>
                                    <p:cond delay="200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1000" fill="hold"/>
                                        <p:tgtEl>
                                          <p:spTgt spid="12"/>
                                        </p:tgtEl>
                                        <p:attrNameLst>
                                          <p:attrName>ppt_x</p:attrName>
                                        </p:attrNameLst>
                                      </p:cBhvr>
                                      <p:tavLst>
                                        <p:tav tm="0">
                                          <p:val>
                                            <p:strVal val="#ppt_x"/>
                                          </p:val>
                                        </p:tav>
                                        <p:tav tm="100000">
                                          <p:val>
                                            <p:strVal val="#ppt_x"/>
                                          </p:val>
                                        </p:tav>
                                      </p:tavLst>
                                    </p:anim>
                                    <p:anim calcmode="lin" valueType="num">
                                      <p:cBhvr additive="base">
                                        <p:cTn id="54" dur="1000" fill="hold"/>
                                        <p:tgtEl>
                                          <p:spTgt spid="12"/>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1" presetClass="exit" presetSubtype="0" fill="hold" grpId="1" nodeType="afterEffect">
                                  <p:stCondLst>
                                    <p:cond delay="0"/>
                                  </p:stCondLst>
                                  <p:childTnLst>
                                    <p:set>
                                      <p:cBhvr>
                                        <p:cTn id="57"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8" grpId="0" animBg="1"/>
      <p:bldP spid="9" grpId="0"/>
      <p:bldP spid="16" grpId="0" animBg="1"/>
      <p:bldP spid="16"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hidden="1"/>
          <p:cNvSpPr/>
          <p:nvPr/>
        </p:nvSpPr>
        <p:spPr bwMode="auto">
          <a:xfrm>
            <a:off x="10007602" y="0"/>
            <a:ext cx="2181225" cy="6871056"/>
          </a:xfrm>
          <a:prstGeom prst="rect">
            <a:avLst/>
          </a:prstGeom>
          <a:gradFill>
            <a:gsLst>
              <a:gs pos="64000">
                <a:srgbClr val="000000">
                  <a:alpha val="5000"/>
                </a:srgbClr>
              </a:gs>
              <a:gs pos="0">
                <a:schemeClr val="tx1">
                  <a:lumMod val="40000"/>
                  <a:lumOff val="60000"/>
                </a:schemeClr>
              </a:gs>
              <a:gs pos="50000">
                <a:schemeClr val="bg1">
                  <a:alpha val="20000"/>
                </a:schemeClr>
              </a:gs>
              <a:gs pos="58000">
                <a:srgbClr val="000000">
                  <a:alpha val="10000"/>
                </a:srgbClr>
              </a:gs>
              <a:gs pos="100000">
                <a:schemeClr val="bg1">
                  <a:alpha val="0"/>
                </a:schemeClr>
              </a:gs>
            </a:gsLst>
            <a:lin ang="5400000" scaled="0"/>
          </a:gra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822891" tIns="274296" rIns="0" bIns="0" numCol="1" rtlCol="0" anchor="ctr" anchorCtr="0" compatLnSpc="1">
            <a:prstTxWarp prst="textNoShape">
              <a:avLst/>
            </a:prstTxWarp>
          </a:bodyPr>
          <a:lstStyle/>
          <a:p>
            <a:pPr marL="634948" fontAlgn="base">
              <a:lnSpc>
                <a:spcPct val="85000"/>
              </a:lnSpc>
              <a:spcBef>
                <a:spcPct val="0"/>
              </a:spcBef>
              <a:spcAft>
                <a:spcPct val="0"/>
              </a:spcAft>
              <a:defRPr/>
            </a:pPr>
            <a:endParaRPr lang="en-US" sz="4000" spc="-151" dirty="0">
              <a:ln w="3175">
                <a:noFill/>
              </a:ln>
              <a:solidFill>
                <a:srgbClr val="FFFF00"/>
              </a:solidFill>
              <a:cs typeface="Arial" charset="0"/>
            </a:endParaRPr>
          </a:p>
        </p:txBody>
      </p:sp>
      <p:sp>
        <p:nvSpPr>
          <p:cNvPr id="14" name="Title 10"/>
          <p:cNvSpPr>
            <a:spLocks noGrp="1"/>
          </p:cNvSpPr>
          <p:nvPr>
            <p:ph type="title"/>
          </p:nvPr>
        </p:nvSpPr>
        <p:spPr>
          <a:xfrm>
            <a:off x="519113" y="228602"/>
            <a:ext cx="11149013" cy="1735860"/>
          </a:xfrm>
        </p:spPr>
        <p:txBody>
          <a:bodyPr/>
          <a:lstStyle/>
          <a:p>
            <a:pPr lvl="0"/>
            <a:r>
              <a:rPr lang="en-US" sz="4700" dirty="0"/>
              <a:t>Please Complete an Evaluation </a:t>
            </a:r>
            <a:br>
              <a:rPr lang="en-US" sz="4700" dirty="0"/>
            </a:br>
            <a:r>
              <a:rPr lang="en-US" sz="3500" spc="-51" dirty="0">
                <a:gradFill>
                  <a:gsLst>
                    <a:gs pos="50000">
                      <a:schemeClr val="accent1"/>
                    </a:gs>
                    <a:gs pos="100000">
                      <a:schemeClr val="accent1"/>
                    </a:gs>
                  </a:gsLst>
                  <a:lin ang="5400000" scaled="0"/>
                </a:gradFill>
              </a:rPr>
              <a:t>Your feedback is important!</a:t>
            </a:r>
            <a:r>
              <a:rPr lang="en-US" sz="3600" dirty="0"/>
              <a:t/>
            </a:r>
            <a:br>
              <a:rPr lang="en-US" sz="3600" dirty="0"/>
            </a:br>
            <a:endParaRPr lang="en-US" dirty="0"/>
          </a:p>
        </p:txBody>
      </p:sp>
      <p:sp>
        <p:nvSpPr>
          <p:cNvPr id="12" name="Text Placeholder 11"/>
          <p:cNvSpPr>
            <a:spLocks noGrp="1"/>
          </p:cNvSpPr>
          <p:nvPr>
            <p:ph type="body" sz="quarter" idx="10"/>
          </p:nvPr>
        </p:nvSpPr>
        <p:spPr>
          <a:xfrm>
            <a:off x="519116" y="1948946"/>
            <a:ext cx="2152361" cy="2215991"/>
          </a:xfrm>
        </p:spPr>
        <p:txBody>
          <a:bodyPr/>
          <a:lstStyle/>
          <a:p>
            <a:pPr marL="0">
              <a:spcAft>
                <a:spcPts val="400"/>
              </a:spcAft>
              <a:buNone/>
            </a:pPr>
            <a:r>
              <a:rPr lang="en-US" sz="4000" dirty="0">
                <a:gradFill>
                  <a:gsLst>
                    <a:gs pos="50000">
                      <a:schemeClr val="tx1"/>
                    </a:gs>
                    <a:gs pos="100000">
                      <a:schemeClr val="tx1"/>
                    </a:gs>
                  </a:gsLst>
                  <a:lin ang="5400000" scaled="0"/>
                </a:gradFill>
              </a:rPr>
              <a:t>Multiple</a:t>
            </a:r>
            <a:br>
              <a:rPr lang="en-US" sz="4000" dirty="0">
                <a:gradFill>
                  <a:gsLst>
                    <a:gs pos="50000">
                      <a:schemeClr val="tx1"/>
                    </a:gs>
                    <a:gs pos="100000">
                      <a:schemeClr val="tx1"/>
                    </a:gs>
                  </a:gsLst>
                  <a:lin ang="5400000" scaled="0"/>
                </a:gradFill>
              </a:rPr>
            </a:br>
            <a:r>
              <a:rPr lang="en-US" sz="4000" dirty="0">
                <a:gradFill>
                  <a:gsLst>
                    <a:gs pos="50000">
                      <a:schemeClr val="tx1"/>
                    </a:gs>
                    <a:gs pos="100000">
                      <a:schemeClr val="tx1"/>
                    </a:gs>
                  </a:gsLst>
                  <a:lin ang="5400000" scaled="0"/>
                </a:gradFill>
              </a:rPr>
              <a:t>ways to Evaluate Sessions</a:t>
            </a:r>
          </a:p>
        </p:txBody>
      </p:sp>
      <p:sp>
        <p:nvSpPr>
          <p:cNvPr id="15" name="Rectangle 14"/>
          <p:cNvSpPr/>
          <p:nvPr/>
        </p:nvSpPr>
        <p:spPr bwMode="auto">
          <a:xfrm>
            <a:off x="9855203" y="0"/>
            <a:ext cx="2333625" cy="6858000"/>
          </a:xfrm>
          <a:prstGeom prst="rect">
            <a:avLst/>
          </a:prstGeom>
          <a:no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822891" tIns="274296" rIns="0" bIns="0" numCol="1" rtlCol="0" anchor="ctr" anchorCtr="0" compatLnSpc="1">
            <a:prstTxWarp prst="textNoShape">
              <a:avLst/>
            </a:prstTxWarp>
          </a:bodyPr>
          <a:lstStyle/>
          <a:p>
            <a:pPr marL="634948" fontAlgn="base">
              <a:lnSpc>
                <a:spcPct val="85000"/>
              </a:lnSpc>
              <a:spcBef>
                <a:spcPct val="0"/>
              </a:spcBef>
              <a:spcAft>
                <a:spcPct val="0"/>
              </a:spcAft>
              <a:defRPr/>
            </a:pPr>
            <a:endParaRPr lang="en-US" sz="4000" spc="-151" dirty="0">
              <a:ln w="3175">
                <a:noFill/>
              </a:ln>
              <a:solidFill>
                <a:srgbClr val="FFFF00"/>
              </a:solidFill>
              <a:cs typeface="Arial" charset="0"/>
            </a:endParaRPr>
          </a:p>
        </p:txBody>
      </p:sp>
      <p:sp>
        <p:nvSpPr>
          <p:cNvPr id="16" name="Rectangle 15" hidden="1"/>
          <p:cNvSpPr/>
          <p:nvPr/>
        </p:nvSpPr>
        <p:spPr>
          <a:xfrm>
            <a:off x="10207768" y="1484928"/>
            <a:ext cx="1872343" cy="1671225"/>
          </a:xfrm>
          <a:prstGeom prst="rect">
            <a:avLst/>
          </a:prstGeom>
        </p:spPr>
        <p:txBody>
          <a:bodyPr wrap="square" lIns="91432" tIns="45717" rIns="91432" bIns="45717">
            <a:spAutoFit/>
          </a:bodyPr>
          <a:lstStyle/>
          <a:p>
            <a:pPr defTabSz="912702">
              <a:lnSpc>
                <a:spcPct val="90000"/>
              </a:lnSpc>
              <a:spcBef>
                <a:spcPct val="30000"/>
              </a:spcBef>
              <a:buClr>
                <a:srgbClr val="FFFFFF"/>
              </a:buClr>
              <a:buSzPct val="95000"/>
            </a:pPr>
            <a:r>
              <a:rPr lang="en-US" kern="0" dirty="0" smtClean="0">
                <a:solidFill>
                  <a:srgbClr val="024981">
                    <a:lumMod val="60000"/>
                    <a:lumOff val="40000"/>
                  </a:srgbClr>
                </a:solidFill>
              </a:rPr>
              <a:t>Be eligible </a:t>
            </a:r>
            <a:br>
              <a:rPr lang="en-US" kern="0" dirty="0" smtClean="0">
                <a:solidFill>
                  <a:srgbClr val="024981">
                    <a:lumMod val="60000"/>
                    <a:lumOff val="40000"/>
                  </a:srgbClr>
                </a:solidFill>
              </a:rPr>
            </a:br>
            <a:r>
              <a:rPr lang="en-US" kern="0" dirty="0" smtClean="0">
                <a:solidFill>
                  <a:srgbClr val="024981">
                    <a:lumMod val="60000"/>
                    <a:lumOff val="40000"/>
                  </a:srgbClr>
                </a:solidFill>
              </a:rPr>
              <a:t>to win great daily prizes and the grand prize of a $5,000 Travel Voucher!</a:t>
            </a:r>
          </a:p>
        </p:txBody>
      </p:sp>
      <p:grpSp>
        <p:nvGrpSpPr>
          <p:cNvPr id="3" name="Group 2"/>
          <p:cNvGrpSpPr/>
          <p:nvPr/>
        </p:nvGrpSpPr>
        <p:grpSpPr>
          <a:xfrm>
            <a:off x="298225" y="5966791"/>
            <a:ext cx="11806361" cy="751663"/>
            <a:chOff x="515937" y="5342167"/>
            <a:chExt cx="11806361" cy="1249172"/>
          </a:xfrm>
        </p:grpSpPr>
        <p:sp>
          <p:nvSpPr>
            <p:cNvPr id="18" name="Bar"/>
            <p:cNvSpPr/>
            <p:nvPr/>
          </p:nvSpPr>
          <p:spPr bwMode="auto">
            <a:xfrm>
              <a:off x="515937" y="5342167"/>
              <a:ext cx="11806361" cy="1174745"/>
            </a:xfrm>
            <a:prstGeom prst="rect">
              <a:avLst/>
            </a:prstGeom>
            <a:noFill/>
            <a:ln w="19050">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23" fontAlgn="base">
                <a:spcBef>
                  <a:spcPct val="0"/>
                </a:spcBef>
                <a:spcAft>
                  <a:spcPct val="0"/>
                </a:spcAft>
              </a:pPr>
              <a:endParaRPr lang="en-US" sz="2300" dirty="0">
                <a:gradFill>
                  <a:gsLst>
                    <a:gs pos="0">
                      <a:srgbClr val="000000"/>
                    </a:gs>
                    <a:gs pos="100000">
                      <a:srgbClr val="000000"/>
                    </a:gs>
                  </a:gsLst>
                  <a:lin ang="5400000" scaled="0"/>
                </a:gradFill>
              </a:endParaRPr>
            </a:p>
          </p:txBody>
        </p:sp>
        <p:pic>
          <p:nvPicPr>
            <p:cNvPr id="20" name="Youth Ensemble Atlanta" hidden="1"/>
            <p:cNvPicPr>
              <a:picLocks noChangeAspect="1"/>
            </p:cNvPicPr>
            <p:nvPr/>
          </p:nvPicPr>
          <p:blipFill rotWithShape="1">
            <a:blip r:embed="rId3">
              <a:extLst>
                <a:ext uri="{28A0092B-C50C-407E-A947-70E740481C1C}">
                  <a14:useLocalDpi xmlns:a14="http://schemas.microsoft.com/office/drawing/2010/main" val="0"/>
                </a:ext>
              </a:extLst>
            </a:blip>
            <a:srcRect l="36368" t="355" r="12174" b="2429"/>
            <a:stretch/>
          </p:blipFill>
          <p:spPr>
            <a:xfrm>
              <a:off x="636477" y="5663468"/>
              <a:ext cx="1889098" cy="9278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22" name="Hawaii_seashell"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36857">
            <a:off x="9122271" y="3742687"/>
            <a:ext cx="1739692" cy="1208119"/>
          </a:xfrm>
          <a:prstGeom prst="rect">
            <a:avLst/>
          </a:prstGeom>
          <a:solidFill>
            <a:srgbClr val="FFFFFF">
              <a:shade val="85000"/>
            </a:srgbClr>
          </a:solidFill>
          <a:ln w="1270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aris, France" hidden="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2597" y="3866757"/>
            <a:ext cx="1265010" cy="1686683"/>
          </a:xfrm>
          <a:prstGeom prst="rect">
            <a:avLst/>
          </a:prstGeom>
          <a:solidFill>
            <a:srgbClr val="FFFFFF">
              <a:shade val="85000"/>
            </a:srgbClr>
          </a:solidFill>
          <a:ln w="1270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5" name="Rectangle 24" hidden="1"/>
          <p:cNvSpPr/>
          <p:nvPr/>
        </p:nvSpPr>
        <p:spPr bwMode="auto">
          <a:xfrm>
            <a:off x="7780301" y="2332420"/>
            <a:ext cx="1866357" cy="1866357"/>
          </a:xfrm>
          <a:prstGeom prst="rect">
            <a:avLst/>
          </a:prstGeom>
          <a:solidFill>
            <a:schemeClr val="accent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3" fontAlgn="base">
              <a:spcBef>
                <a:spcPct val="0"/>
              </a:spcBef>
              <a:spcAft>
                <a:spcPct val="0"/>
              </a:spcAft>
            </a:pPr>
            <a:endParaRPr lang="en-US" sz="2300" dirty="0" err="1">
              <a:gradFill>
                <a:gsLst>
                  <a:gs pos="0">
                    <a:srgbClr val="FFFFFF"/>
                  </a:gs>
                  <a:gs pos="100000">
                    <a:srgbClr val="FFFFFF"/>
                  </a:gs>
                </a:gsLst>
                <a:lin ang="5400000" scaled="0"/>
              </a:gradFill>
            </a:endParaRPr>
          </a:p>
        </p:txBody>
      </p:sp>
      <p:grpSp>
        <p:nvGrpSpPr>
          <p:cNvPr id="2" name="Group 1"/>
          <p:cNvGrpSpPr>
            <a:grpSpLocks noChangeAspect="1"/>
          </p:cNvGrpSpPr>
          <p:nvPr/>
        </p:nvGrpSpPr>
        <p:grpSpPr>
          <a:xfrm>
            <a:off x="2772290" y="1905002"/>
            <a:ext cx="9189523" cy="4519865"/>
            <a:chOff x="1899172" y="2233440"/>
            <a:chExt cx="7852839" cy="3862418"/>
          </a:xfrm>
        </p:grpSpPr>
        <p:sp>
          <p:nvSpPr>
            <p:cNvPr id="45" name="Rectangle 44"/>
            <p:cNvSpPr/>
            <p:nvPr/>
          </p:nvSpPr>
          <p:spPr bwMode="auto">
            <a:xfrm>
              <a:off x="3879024" y="4218722"/>
              <a:ext cx="1877135" cy="187713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45720" tIns="45720" rIns="45720" bIns="45720" numCol="1" rtlCol="0" anchor="ctr" anchorCtr="0" compatLnSpc="1">
              <a:prstTxWarp prst="textNoShape">
                <a:avLst/>
              </a:prstTxWarp>
            </a:bodyPr>
            <a:lstStyle/>
            <a:p>
              <a:r>
                <a:rPr lang="en-US" sz="2400" b="1" dirty="0">
                  <a:gradFill>
                    <a:gsLst>
                      <a:gs pos="0">
                        <a:srgbClr val="FFFFFF"/>
                      </a:gs>
                      <a:gs pos="100000">
                        <a:srgbClr val="FFFFFF"/>
                      </a:gs>
                    </a:gsLst>
                    <a:lin ang="5400000" scaled="0"/>
                  </a:gradFill>
                  <a:ea typeface="Segoe UI" pitchFamily="34" charset="0"/>
                  <a:cs typeface="Segoe UI" pitchFamily="34" charset="0"/>
                </a:rPr>
                <a:t>Scan the Tag</a:t>
              </a:r>
            </a:p>
            <a:p>
              <a:r>
                <a:rPr lang="en-US" sz="2400" dirty="0">
                  <a:solidFill>
                    <a:srgbClr val="FFFFFF">
                      <a:alpha val="99000"/>
                    </a:srgbClr>
                  </a:solidFill>
                  <a:ea typeface="Segoe UI" pitchFamily="34" charset="0"/>
                  <a:cs typeface="Segoe UI" pitchFamily="34" charset="0"/>
                </a:rPr>
                <a:t>to evaluate this</a:t>
              </a:r>
            </a:p>
            <a:p>
              <a:r>
                <a:rPr lang="en-US" sz="2400" dirty="0">
                  <a:solidFill>
                    <a:srgbClr val="FFFFFF">
                      <a:alpha val="99000"/>
                    </a:srgbClr>
                  </a:solidFill>
                  <a:ea typeface="Segoe UI" pitchFamily="34" charset="0"/>
                  <a:cs typeface="Segoe UI" pitchFamily="34" charset="0"/>
                </a:rPr>
                <a:t>session now </a:t>
              </a:r>
              <a:br>
                <a:rPr lang="en-US" sz="2400" dirty="0">
                  <a:solidFill>
                    <a:srgbClr val="FFFFFF">
                      <a:alpha val="99000"/>
                    </a:srgbClr>
                  </a:solidFill>
                  <a:ea typeface="Segoe UI" pitchFamily="34" charset="0"/>
                  <a:cs typeface="Segoe UI" pitchFamily="34" charset="0"/>
                </a:rPr>
              </a:br>
              <a:r>
                <a:rPr lang="en-US" sz="2400" dirty="0">
                  <a:solidFill>
                    <a:srgbClr val="FFFFFF">
                      <a:alpha val="99000"/>
                    </a:srgbClr>
                  </a:solidFill>
                  <a:ea typeface="Segoe UI" pitchFamily="34" charset="0"/>
                  <a:cs typeface="Segoe UI" pitchFamily="34" charset="0"/>
                </a:rPr>
                <a:t>on </a:t>
              </a:r>
              <a:r>
                <a:rPr lang="en-US" sz="2400" b="1" dirty="0" err="1">
                  <a:gradFill>
                    <a:gsLst>
                      <a:gs pos="0">
                        <a:srgbClr val="FFFFFF"/>
                      </a:gs>
                      <a:gs pos="100000">
                        <a:srgbClr val="FFFFFF"/>
                      </a:gs>
                    </a:gsLst>
                    <a:lin ang="5400000" scaled="0"/>
                  </a:gradFill>
                  <a:ea typeface="Segoe UI" pitchFamily="34" charset="0"/>
                  <a:cs typeface="Segoe UI" pitchFamily="34" charset="0"/>
                </a:rPr>
                <a:t>myTechEd</a:t>
              </a:r>
              <a:r>
                <a:rPr lang="en-US" sz="2400" b="1" dirty="0">
                  <a:gradFill>
                    <a:gsLst>
                      <a:gs pos="0">
                        <a:srgbClr val="FFFFFF"/>
                      </a:gs>
                      <a:gs pos="100000">
                        <a:srgbClr val="FFFFFF"/>
                      </a:gs>
                    </a:gsLst>
                    <a:lin ang="5400000" scaled="0"/>
                  </a:gradFill>
                  <a:ea typeface="Segoe UI" pitchFamily="34" charset="0"/>
                  <a:cs typeface="Segoe UI" pitchFamily="34" charset="0"/>
                </a:rPr>
                <a:t> Mobile</a:t>
              </a:r>
            </a:p>
          </p:txBody>
        </p:sp>
        <p:grpSp>
          <p:nvGrpSpPr>
            <p:cNvPr id="9" name="Group 8"/>
            <p:cNvGrpSpPr/>
            <p:nvPr/>
          </p:nvGrpSpPr>
          <p:grpSpPr>
            <a:xfrm>
              <a:off x="3879023" y="2233443"/>
              <a:ext cx="1877135" cy="1877135"/>
              <a:chOff x="9118243" y="2100785"/>
              <a:chExt cx="1877135" cy="1877135"/>
            </a:xfrm>
          </p:grpSpPr>
          <p:sp>
            <p:nvSpPr>
              <p:cNvPr id="43" name="Rectangle 42"/>
              <p:cNvSpPr/>
              <p:nvPr/>
            </p:nvSpPr>
            <p:spPr bwMode="auto">
              <a:xfrm>
                <a:off x="9118243" y="2100785"/>
                <a:ext cx="1877135" cy="1877135"/>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23" fontAlgn="base">
                  <a:spcBef>
                    <a:spcPct val="0"/>
                  </a:spcBef>
                  <a:spcAft>
                    <a:spcPct val="0"/>
                  </a:spcAft>
                </a:pPr>
                <a:endParaRPr lang="en-US" sz="2300" dirty="0">
                  <a:gradFill>
                    <a:gsLst>
                      <a:gs pos="0">
                        <a:srgbClr val="FFFFFF"/>
                      </a:gs>
                      <a:gs pos="100000">
                        <a:srgbClr val="FFFFFF"/>
                      </a:gs>
                    </a:gsLst>
                    <a:lin ang="5400000" scaled="0"/>
                  </a:gradFill>
                </a:endParaRPr>
              </a:p>
            </p:txBody>
          </p:sp>
          <p:sp>
            <p:nvSpPr>
              <p:cNvPr id="46" name="Freeform 89"/>
              <p:cNvSpPr>
                <a:spLocks noEditPoints="1"/>
              </p:cNvSpPr>
              <p:nvPr/>
            </p:nvSpPr>
            <p:spPr bwMode="black">
              <a:xfrm>
                <a:off x="9338842" y="2504652"/>
                <a:ext cx="1435936" cy="924348"/>
              </a:xfrm>
              <a:custGeom>
                <a:avLst/>
                <a:gdLst>
                  <a:gd name="T0" fmla="*/ 350 w 3153"/>
                  <a:gd name="T1" fmla="*/ 935 h 2031"/>
                  <a:gd name="T2" fmla="*/ 788 w 3153"/>
                  <a:gd name="T3" fmla="*/ 0 h 2031"/>
                  <a:gd name="T4" fmla="*/ 2918 w 3153"/>
                  <a:gd name="T5" fmla="*/ 1882 h 2031"/>
                  <a:gd name="T6" fmla="*/ 2403 w 3153"/>
                  <a:gd name="T7" fmla="*/ 1493 h 2031"/>
                  <a:gd name="T8" fmla="*/ 2244 w 3153"/>
                  <a:gd name="T9" fmla="*/ 1424 h 2031"/>
                  <a:gd name="T10" fmla="*/ 2391 w 3153"/>
                  <a:gd name="T11" fmla="*/ 1458 h 2031"/>
                  <a:gd name="T12" fmla="*/ 1437 w 3153"/>
                  <a:gd name="T13" fmla="*/ 1486 h 2031"/>
                  <a:gd name="T14" fmla="*/ 1460 w 3153"/>
                  <a:gd name="T15" fmla="*/ 1427 h 2031"/>
                  <a:gd name="T16" fmla="*/ 1588 w 3153"/>
                  <a:gd name="T17" fmla="*/ 1440 h 2031"/>
                  <a:gd name="T18" fmla="*/ 1563 w 3153"/>
                  <a:gd name="T19" fmla="*/ 1636 h 2031"/>
                  <a:gd name="T20" fmla="*/ 1421 w 3153"/>
                  <a:gd name="T21" fmla="*/ 1612 h 2031"/>
                  <a:gd name="T22" fmla="*/ 1170 w 3153"/>
                  <a:gd name="T23" fmla="*/ 1604 h 2031"/>
                  <a:gd name="T24" fmla="*/ 1340 w 3153"/>
                  <a:gd name="T25" fmla="*/ 1589 h 2031"/>
                  <a:gd name="T26" fmla="*/ 1175 w 3153"/>
                  <a:gd name="T27" fmla="*/ 1631 h 2031"/>
                  <a:gd name="T28" fmla="*/ 1228 w 3153"/>
                  <a:gd name="T29" fmla="*/ 1433 h 2031"/>
                  <a:gd name="T30" fmla="*/ 1366 w 3153"/>
                  <a:gd name="T31" fmla="*/ 1441 h 2031"/>
                  <a:gd name="T32" fmla="*/ 916 w 3153"/>
                  <a:gd name="T33" fmla="*/ 1607 h 2031"/>
                  <a:gd name="T34" fmla="*/ 1099 w 3153"/>
                  <a:gd name="T35" fmla="*/ 1564 h 2031"/>
                  <a:gd name="T36" fmla="*/ 911 w 3153"/>
                  <a:gd name="T37" fmla="*/ 1624 h 2031"/>
                  <a:gd name="T38" fmla="*/ 832 w 3153"/>
                  <a:gd name="T39" fmla="*/ 1503 h 2031"/>
                  <a:gd name="T40" fmla="*/ 922 w 3153"/>
                  <a:gd name="T41" fmla="*/ 1437 h 2031"/>
                  <a:gd name="T42" fmla="*/ 999 w 3153"/>
                  <a:gd name="T43" fmla="*/ 1440 h 2031"/>
                  <a:gd name="T44" fmla="*/ 1143 w 3153"/>
                  <a:gd name="T45" fmla="*/ 1436 h 2031"/>
                  <a:gd name="T46" fmla="*/ 1113 w 3153"/>
                  <a:gd name="T47" fmla="*/ 1496 h 2031"/>
                  <a:gd name="T48" fmla="*/ 692 w 3153"/>
                  <a:gd name="T49" fmla="*/ 1804 h 2031"/>
                  <a:gd name="T50" fmla="*/ 574 w 3153"/>
                  <a:gd name="T51" fmla="*/ 1739 h 2031"/>
                  <a:gd name="T52" fmla="*/ 656 w 3153"/>
                  <a:gd name="T53" fmla="*/ 1687 h 2031"/>
                  <a:gd name="T54" fmla="*/ 823 w 3153"/>
                  <a:gd name="T55" fmla="*/ 1619 h 2031"/>
                  <a:gd name="T56" fmla="*/ 669 w 3153"/>
                  <a:gd name="T57" fmla="*/ 1638 h 2031"/>
                  <a:gd name="T58" fmla="*/ 713 w 3153"/>
                  <a:gd name="T59" fmla="*/ 1551 h 2031"/>
                  <a:gd name="T60" fmla="*/ 828 w 3153"/>
                  <a:gd name="T61" fmla="*/ 1613 h 2031"/>
                  <a:gd name="T62" fmla="*/ 1570 w 3153"/>
                  <a:gd name="T63" fmla="*/ 1798 h 2031"/>
                  <a:gd name="T64" fmla="*/ 850 w 3153"/>
                  <a:gd name="T65" fmla="*/ 1803 h 2031"/>
                  <a:gd name="T66" fmla="*/ 882 w 3153"/>
                  <a:gd name="T67" fmla="*/ 1698 h 2031"/>
                  <a:gd name="T68" fmla="*/ 1563 w 3153"/>
                  <a:gd name="T69" fmla="*/ 1687 h 2031"/>
                  <a:gd name="T70" fmla="*/ 1670 w 3153"/>
                  <a:gd name="T71" fmla="*/ 1489 h 2031"/>
                  <a:gd name="T72" fmla="*/ 1693 w 3153"/>
                  <a:gd name="T73" fmla="*/ 1424 h 2031"/>
                  <a:gd name="T74" fmla="*/ 1793 w 3153"/>
                  <a:gd name="T75" fmla="*/ 1500 h 2031"/>
                  <a:gd name="T76" fmla="*/ 1675 w 3153"/>
                  <a:gd name="T77" fmla="*/ 1612 h 2031"/>
                  <a:gd name="T78" fmla="*/ 1843 w 3153"/>
                  <a:gd name="T79" fmla="*/ 1621 h 2031"/>
                  <a:gd name="T80" fmla="*/ 1804 w 3153"/>
                  <a:gd name="T81" fmla="*/ 1637 h 2031"/>
                  <a:gd name="T82" fmla="*/ 1866 w 3153"/>
                  <a:gd name="T83" fmla="*/ 1793 h 2031"/>
                  <a:gd name="T84" fmla="*/ 1690 w 3153"/>
                  <a:gd name="T85" fmla="*/ 1778 h 2031"/>
                  <a:gd name="T86" fmla="*/ 1686 w 3153"/>
                  <a:gd name="T87" fmla="*/ 1702 h 2031"/>
                  <a:gd name="T88" fmla="*/ 1724 w 3153"/>
                  <a:gd name="T89" fmla="*/ 1685 h 2031"/>
                  <a:gd name="T90" fmla="*/ 1843 w 3153"/>
                  <a:gd name="T91" fmla="*/ 1691 h 2031"/>
                  <a:gd name="T92" fmla="*/ 2009 w 3153"/>
                  <a:gd name="T93" fmla="*/ 1439 h 2031"/>
                  <a:gd name="T94" fmla="*/ 2140 w 3153"/>
                  <a:gd name="T95" fmla="*/ 1428 h 2031"/>
                  <a:gd name="T96" fmla="*/ 2161 w 3153"/>
                  <a:gd name="T97" fmla="*/ 1499 h 2031"/>
                  <a:gd name="T98" fmla="*/ 2064 w 3153"/>
                  <a:gd name="T99" fmla="*/ 1588 h 2031"/>
                  <a:gd name="T100" fmla="*/ 2218 w 3153"/>
                  <a:gd name="T101" fmla="*/ 1565 h 2031"/>
                  <a:gd name="T102" fmla="*/ 2225 w 3153"/>
                  <a:gd name="T103" fmla="*/ 1634 h 2031"/>
                  <a:gd name="T104" fmla="*/ 2319 w 3153"/>
                  <a:gd name="T105" fmla="*/ 1790 h 2031"/>
                  <a:gd name="T106" fmla="*/ 2131 w 3153"/>
                  <a:gd name="T107" fmla="*/ 1770 h 2031"/>
                  <a:gd name="T108" fmla="*/ 2145 w 3153"/>
                  <a:gd name="T109" fmla="*/ 1683 h 2031"/>
                  <a:gd name="T110" fmla="*/ 2340 w 3153"/>
                  <a:gd name="T111" fmla="*/ 1624 h 2031"/>
                  <a:gd name="T112" fmla="*/ 2463 w 3153"/>
                  <a:gd name="T113" fmla="*/ 1564 h 2031"/>
                  <a:gd name="T114" fmla="*/ 2434 w 3153"/>
                  <a:gd name="T115" fmla="*/ 1636 h 2031"/>
                  <a:gd name="T116" fmla="*/ 2415 w 3153"/>
                  <a:gd name="T117" fmla="*/ 1769 h 2031"/>
                  <a:gd name="T118" fmla="*/ 2500 w 3153"/>
                  <a:gd name="T119" fmla="*/ 1683 h 2031"/>
                  <a:gd name="T120" fmla="*/ 2605 w 3153"/>
                  <a:gd name="T121" fmla="*/ 1791 h 2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3" h="2031">
                    <a:moveTo>
                      <a:pt x="448" y="830"/>
                    </a:moveTo>
                    <a:cubicBezTo>
                      <a:pt x="368" y="755"/>
                      <a:pt x="368" y="615"/>
                      <a:pt x="448" y="539"/>
                    </a:cubicBezTo>
                    <a:cubicBezTo>
                      <a:pt x="393" y="549"/>
                      <a:pt x="339" y="610"/>
                      <a:pt x="339" y="685"/>
                    </a:cubicBezTo>
                    <a:cubicBezTo>
                      <a:pt x="339" y="759"/>
                      <a:pt x="393" y="820"/>
                      <a:pt x="448" y="830"/>
                    </a:cubicBezTo>
                    <a:close/>
                    <a:moveTo>
                      <a:pt x="2814" y="685"/>
                    </a:moveTo>
                    <a:cubicBezTo>
                      <a:pt x="2815" y="610"/>
                      <a:pt x="2761" y="549"/>
                      <a:pt x="2706" y="539"/>
                    </a:cubicBezTo>
                    <a:cubicBezTo>
                      <a:pt x="2786" y="615"/>
                      <a:pt x="2786" y="755"/>
                      <a:pt x="2706" y="830"/>
                    </a:cubicBezTo>
                    <a:cubicBezTo>
                      <a:pt x="2761" y="820"/>
                      <a:pt x="2815" y="759"/>
                      <a:pt x="2814" y="685"/>
                    </a:cubicBezTo>
                    <a:close/>
                    <a:moveTo>
                      <a:pt x="2804" y="935"/>
                    </a:moveTo>
                    <a:cubicBezTo>
                      <a:pt x="2886" y="904"/>
                      <a:pt x="2970" y="808"/>
                      <a:pt x="2969" y="685"/>
                    </a:cubicBezTo>
                    <a:cubicBezTo>
                      <a:pt x="2970" y="561"/>
                      <a:pt x="2886" y="465"/>
                      <a:pt x="2804" y="434"/>
                    </a:cubicBezTo>
                    <a:cubicBezTo>
                      <a:pt x="2871" y="501"/>
                      <a:pt x="2915" y="591"/>
                      <a:pt x="2914" y="685"/>
                    </a:cubicBezTo>
                    <a:cubicBezTo>
                      <a:pt x="2915" y="778"/>
                      <a:pt x="2871" y="868"/>
                      <a:pt x="2804" y="935"/>
                    </a:cubicBezTo>
                    <a:close/>
                    <a:moveTo>
                      <a:pt x="350" y="935"/>
                    </a:moveTo>
                    <a:cubicBezTo>
                      <a:pt x="282" y="868"/>
                      <a:pt x="239" y="778"/>
                      <a:pt x="239" y="685"/>
                    </a:cubicBezTo>
                    <a:cubicBezTo>
                      <a:pt x="239" y="591"/>
                      <a:pt x="282" y="501"/>
                      <a:pt x="350" y="434"/>
                    </a:cubicBezTo>
                    <a:cubicBezTo>
                      <a:pt x="267" y="465"/>
                      <a:pt x="183" y="561"/>
                      <a:pt x="184" y="685"/>
                    </a:cubicBezTo>
                    <a:cubicBezTo>
                      <a:pt x="183" y="808"/>
                      <a:pt x="267" y="904"/>
                      <a:pt x="350" y="935"/>
                    </a:cubicBezTo>
                    <a:close/>
                    <a:moveTo>
                      <a:pt x="2877" y="1804"/>
                    </a:moveTo>
                    <a:cubicBezTo>
                      <a:pt x="2844" y="1765"/>
                      <a:pt x="2811" y="1726"/>
                      <a:pt x="2778" y="1687"/>
                    </a:cubicBezTo>
                    <a:cubicBezTo>
                      <a:pt x="2705" y="1601"/>
                      <a:pt x="2633" y="1516"/>
                      <a:pt x="2560" y="1430"/>
                    </a:cubicBezTo>
                    <a:cubicBezTo>
                      <a:pt x="2557" y="1426"/>
                      <a:pt x="2553" y="1421"/>
                      <a:pt x="2549" y="1417"/>
                    </a:cubicBezTo>
                    <a:cubicBezTo>
                      <a:pt x="2534" y="1399"/>
                      <a:pt x="2511" y="1389"/>
                      <a:pt x="2489" y="1381"/>
                    </a:cubicBezTo>
                    <a:cubicBezTo>
                      <a:pt x="2466" y="1373"/>
                      <a:pt x="2441" y="1368"/>
                      <a:pt x="2416" y="1367"/>
                    </a:cubicBezTo>
                    <a:cubicBezTo>
                      <a:pt x="2503" y="1344"/>
                      <a:pt x="2567" y="1266"/>
                      <a:pt x="2567" y="1172"/>
                    </a:cubicBezTo>
                    <a:cubicBezTo>
                      <a:pt x="2567" y="202"/>
                      <a:pt x="2567" y="202"/>
                      <a:pt x="2567" y="202"/>
                    </a:cubicBezTo>
                    <a:cubicBezTo>
                      <a:pt x="2567" y="90"/>
                      <a:pt x="2476" y="0"/>
                      <a:pt x="2365" y="0"/>
                    </a:cubicBezTo>
                    <a:cubicBezTo>
                      <a:pt x="788" y="0"/>
                      <a:pt x="788" y="0"/>
                      <a:pt x="788" y="0"/>
                    </a:cubicBezTo>
                    <a:cubicBezTo>
                      <a:pt x="677" y="0"/>
                      <a:pt x="586" y="90"/>
                      <a:pt x="586" y="202"/>
                    </a:cubicBezTo>
                    <a:cubicBezTo>
                      <a:pt x="586" y="1172"/>
                      <a:pt x="586" y="1172"/>
                      <a:pt x="586" y="1172"/>
                    </a:cubicBezTo>
                    <a:cubicBezTo>
                      <a:pt x="586" y="1266"/>
                      <a:pt x="651" y="1345"/>
                      <a:pt x="738" y="1368"/>
                    </a:cubicBezTo>
                    <a:cubicBezTo>
                      <a:pt x="689" y="1370"/>
                      <a:pt x="633" y="1388"/>
                      <a:pt x="600" y="1426"/>
                    </a:cubicBezTo>
                    <a:cubicBezTo>
                      <a:pt x="575" y="1457"/>
                      <a:pt x="549" y="1487"/>
                      <a:pt x="524" y="1518"/>
                    </a:cubicBezTo>
                    <a:cubicBezTo>
                      <a:pt x="446" y="1610"/>
                      <a:pt x="368" y="1703"/>
                      <a:pt x="290" y="1796"/>
                    </a:cubicBezTo>
                    <a:cubicBezTo>
                      <a:pt x="271" y="1819"/>
                      <a:pt x="235" y="1852"/>
                      <a:pt x="235" y="1884"/>
                    </a:cubicBezTo>
                    <a:cubicBezTo>
                      <a:pt x="235" y="1971"/>
                      <a:pt x="235" y="1971"/>
                      <a:pt x="235" y="1971"/>
                    </a:cubicBezTo>
                    <a:cubicBezTo>
                      <a:pt x="236" y="1982"/>
                      <a:pt x="238" y="1993"/>
                      <a:pt x="244" y="2002"/>
                    </a:cubicBezTo>
                    <a:cubicBezTo>
                      <a:pt x="264" y="2030"/>
                      <a:pt x="304" y="2031"/>
                      <a:pt x="336" y="2031"/>
                    </a:cubicBezTo>
                    <a:cubicBezTo>
                      <a:pt x="380" y="2031"/>
                      <a:pt x="2688" y="2031"/>
                      <a:pt x="2758" y="2031"/>
                    </a:cubicBezTo>
                    <a:cubicBezTo>
                      <a:pt x="2792" y="2031"/>
                      <a:pt x="2831" y="2027"/>
                      <a:pt x="2865" y="2020"/>
                    </a:cubicBezTo>
                    <a:cubicBezTo>
                      <a:pt x="2888" y="2016"/>
                      <a:pt x="2915" y="2003"/>
                      <a:pt x="2918" y="1976"/>
                    </a:cubicBezTo>
                    <a:cubicBezTo>
                      <a:pt x="2918" y="1882"/>
                      <a:pt x="2918" y="1882"/>
                      <a:pt x="2918" y="1882"/>
                    </a:cubicBezTo>
                    <a:cubicBezTo>
                      <a:pt x="2921" y="1861"/>
                      <a:pt x="2909" y="1841"/>
                      <a:pt x="2896" y="1826"/>
                    </a:cubicBezTo>
                    <a:cubicBezTo>
                      <a:pt x="2889" y="1818"/>
                      <a:pt x="2883" y="1811"/>
                      <a:pt x="2877" y="1804"/>
                    </a:cubicBezTo>
                    <a:close/>
                    <a:moveTo>
                      <a:pt x="705" y="1159"/>
                    </a:moveTo>
                    <a:cubicBezTo>
                      <a:pt x="705" y="215"/>
                      <a:pt x="705" y="215"/>
                      <a:pt x="705" y="215"/>
                    </a:cubicBezTo>
                    <a:cubicBezTo>
                      <a:pt x="705" y="157"/>
                      <a:pt x="752" y="111"/>
                      <a:pt x="809" y="111"/>
                    </a:cubicBezTo>
                    <a:cubicBezTo>
                      <a:pt x="2344" y="111"/>
                      <a:pt x="2344" y="111"/>
                      <a:pt x="2344" y="111"/>
                    </a:cubicBezTo>
                    <a:cubicBezTo>
                      <a:pt x="2401" y="111"/>
                      <a:pt x="2448" y="157"/>
                      <a:pt x="2448" y="215"/>
                    </a:cubicBezTo>
                    <a:cubicBezTo>
                      <a:pt x="2448" y="1159"/>
                      <a:pt x="2448" y="1159"/>
                      <a:pt x="2448" y="1159"/>
                    </a:cubicBezTo>
                    <a:cubicBezTo>
                      <a:pt x="2448" y="1216"/>
                      <a:pt x="2401" y="1263"/>
                      <a:pt x="2344" y="1263"/>
                    </a:cubicBezTo>
                    <a:cubicBezTo>
                      <a:pt x="809" y="1263"/>
                      <a:pt x="809" y="1263"/>
                      <a:pt x="809" y="1263"/>
                    </a:cubicBezTo>
                    <a:cubicBezTo>
                      <a:pt x="752" y="1263"/>
                      <a:pt x="705" y="1216"/>
                      <a:pt x="705" y="1159"/>
                    </a:cubicBezTo>
                    <a:close/>
                    <a:moveTo>
                      <a:pt x="2407" y="1487"/>
                    </a:moveTo>
                    <a:cubicBezTo>
                      <a:pt x="2407" y="1489"/>
                      <a:pt x="2406" y="1491"/>
                      <a:pt x="2404" y="1493"/>
                    </a:cubicBezTo>
                    <a:cubicBezTo>
                      <a:pt x="2404" y="1493"/>
                      <a:pt x="2403" y="1493"/>
                      <a:pt x="2403" y="1493"/>
                    </a:cubicBezTo>
                    <a:cubicBezTo>
                      <a:pt x="2403" y="1493"/>
                      <a:pt x="2403" y="1493"/>
                      <a:pt x="2403" y="1493"/>
                    </a:cubicBezTo>
                    <a:cubicBezTo>
                      <a:pt x="2403" y="1494"/>
                      <a:pt x="2403" y="1494"/>
                      <a:pt x="2402" y="1494"/>
                    </a:cubicBezTo>
                    <a:cubicBezTo>
                      <a:pt x="2402" y="1494"/>
                      <a:pt x="2402" y="1494"/>
                      <a:pt x="2401" y="1495"/>
                    </a:cubicBezTo>
                    <a:cubicBezTo>
                      <a:pt x="2401" y="1495"/>
                      <a:pt x="2400" y="1495"/>
                      <a:pt x="2400" y="1496"/>
                    </a:cubicBezTo>
                    <a:cubicBezTo>
                      <a:pt x="2399" y="1496"/>
                      <a:pt x="2399" y="1496"/>
                      <a:pt x="2398" y="1496"/>
                    </a:cubicBezTo>
                    <a:cubicBezTo>
                      <a:pt x="2388" y="1501"/>
                      <a:pt x="2374" y="1500"/>
                      <a:pt x="2362" y="1500"/>
                    </a:cubicBezTo>
                    <a:cubicBezTo>
                      <a:pt x="2304" y="1500"/>
                      <a:pt x="2304" y="1500"/>
                      <a:pt x="2304" y="1500"/>
                    </a:cubicBezTo>
                    <a:cubicBezTo>
                      <a:pt x="2293" y="1500"/>
                      <a:pt x="2281" y="1498"/>
                      <a:pt x="2271" y="1493"/>
                    </a:cubicBezTo>
                    <a:cubicBezTo>
                      <a:pt x="2267" y="1491"/>
                      <a:pt x="2263" y="1489"/>
                      <a:pt x="2260" y="1487"/>
                    </a:cubicBezTo>
                    <a:cubicBezTo>
                      <a:pt x="2257" y="1484"/>
                      <a:pt x="2254" y="1482"/>
                      <a:pt x="2252" y="1479"/>
                    </a:cubicBezTo>
                    <a:cubicBezTo>
                      <a:pt x="2250" y="1474"/>
                      <a:pt x="2250" y="1474"/>
                      <a:pt x="2250" y="1474"/>
                    </a:cubicBezTo>
                    <a:cubicBezTo>
                      <a:pt x="2244" y="1463"/>
                      <a:pt x="2236" y="1453"/>
                      <a:pt x="2231" y="1441"/>
                    </a:cubicBezTo>
                    <a:cubicBezTo>
                      <a:pt x="2227" y="1433"/>
                      <a:pt x="2231" y="1429"/>
                      <a:pt x="2238" y="1426"/>
                    </a:cubicBezTo>
                    <a:cubicBezTo>
                      <a:pt x="2240" y="1425"/>
                      <a:pt x="2242" y="1424"/>
                      <a:pt x="2244" y="1424"/>
                    </a:cubicBezTo>
                    <a:cubicBezTo>
                      <a:pt x="2248" y="1423"/>
                      <a:pt x="2253" y="1422"/>
                      <a:pt x="2258" y="1422"/>
                    </a:cubicBezTo>
                    <a:cubicBezTo>
                      <a:pt x="2266" y="1422"/>
                      <a:pt x="2266" y="1422"/>
                      <a:pt x="2266" y="1422"/>
                    </a:cubicBezTo>
                    <a:cubicBezTo>
                      <a:pt x="2266" y="1422"/>
                      <a:pt x="2266" y="1422"/>
                      <a:pt x="2266" y="1422"/>
                    </a:cubicBezTo>
                    <a:cubicBezTo>
                      <a:pt x="2282" y="1422"/>
                      <a:pt x="2297" y="1422"/>
                      <a:pt x="2312" y="1422"/>
                    </a:cubicBezTo>
                    <a:cubicBezTo>
                      <a:pt x="2313" y="1422"/>
                      <a:pt x="2313" y="1422"/>
                      <a:pt x="2313" y="1422"/>
                    </a:cubicBezTo>
                    <a:cubicBezTo>
                      <a:pt x="2328" y="1422"/>
                      <a:pt x="2328" y="1422"/>
                      <a:pt x="2328" y="1422"/>
                    </a:cubicBezTo>
                    <a:cubicBezTo>
                      <a:pt x="2333" y="1422"/>
                      <a:pt x="2339" y="1422"/>
                      <a:pt x="2344" y="1423"/>
                    </a:cubicBezTo>
                    <a:cubicBezTo>
                      <a:pt x="2347" y="1424"/>
                      <a:pt x="2351" y="1425"/>
                      <a:pt x="2354" y="1426"/>
                    </a:cubicBezTo>
                    <a:cubicBezTo>
                      <a:pt x="2355" y="1426"/>
                      <a:pt x="2355" y="1426"/>
                      <a:pt x="2356" y="1426"/>
                    </a:cubicBezTo>
                    <a:cubicBezTo>
                      <a:pt x="2356" y="1427"/>
                      <a:pt x="2356" y="1427"/>
                      <a:pt x="2357" y="1427"/>
                    </a:cubicBezTo>
                    <a:cubicBezTo>
                      <a:pt x="2357" y="1427"/>
                      <a:pt x="2358" y="1427"/>
                      <a:pt x="2358" y="1427"/>
                    </a:cubicBezTo>
                    <a:cubicBezTo>
                      <a:pt x="2363" y="1429"/>
                      <a:pt x="2367" y="1431"/>
                      <a:pt x="2371" y="1433"/>
                    </a:cubicBezTo>
                    <a:cubicBezTo>
                      <a:pt x="2374" y="1436"/>
                      <a:pt x="2377" y="1438"/>
                      <a:pt x="2379" y="1441"/>
                    </a:cubicBezTo>
                    <a:cubicBezTo>
                      <a:pt x="2391" y="1458"/>
                      <a:pt x="2391" y="1458"/>
                      <a:pt x="2391" y="1458"/>
                    </a:cubicBezTo>
                    <a:cubicBezTo>
                      <a:pt x="2394" y="1463"/>
                      <a:pt x="2401" y="1471"/>
                      <a:pt x="2404" y="1478"/>
                    </a:cubicBezTo>
                    <a:cubicBezTo>
                      <a:pt x="2404" y="1478"/>
                      <a:pt x="2404" y="1478"/>
                      <a:pt x="2404" y="1478"/>
                    </a:cubicBezTo>
                    <a:cubicBezTo>
                      <a:pt x="2406" y="1481"/>
                      <a:pt x="2407" y="1484"/>
                      <a:pt x="2407" y="1487"/>
                    </a:cubicBezTo>
                    <a:close/>
                    <a:moveTo>
                      <a:pt x="1589" y="1480"/>
                    </a:moveTo>
                    <a:cubicBezTo>
                      <a:pt x="1589" y="1483"/>
                      <a:pt x="1588" y="1485"/>
                      <a:pt x="1587" y="1487"/>
                    </a:cubicBezTo>
                    <a:cubicBezTo>
                      <a:pt x="1576" y="1507"/>
                      <a:pt x="1525" y="1502"/>
                      <a:pt x="1507" y="1502"/>
                    </a:cubicBezTo>
                    <a:cubicBezTo>
                      <a:pt x="1496" y="1502"/>
                      <a:pt x="1485" y="1502"/>
                      <a:pt x="1474" y="1502"/>
                    </a:cubicBezTo>
                    <a:cubicBezTo>
                      <a:pt x="1464" y="1502"/>
                      <a:pt x="1451" y="1500"/>
                      <a:pt x="1442" y="1493"/>
                    </a:cubicBezTo>
                    <a:cubicBezTo>
                      <a:pt x="1442" y="1493"/>
                      <a:pt x="1441" y="1492"/>
                      <a:pt x="1441" y="1492"/>
                    </a:cubicBezTo>
                    <a:cubicBezTo>
                      <a:pt x="1441" y="1492"/>
                      <a:pt x="1440" y="1491"/>
                      <a:pt x="1440" y="1491"/>
                    </a:cubicBezTo>
                    <a:cubicBezTo>
                      <a:pt x="1439" y="1490"/>
                      <a:pt x="1439" y="1490"/>
                      <a:pt x="1439" y="1489"/>
                    </a:cubicBezTo>
                    <a:cubicBezTo>
                      <a:pt x="1439" y="1489"/>
                      <a:pt x="1439" y="1489"/>
                      <a:pt x="1438" y="1489"/>
                    </a:cubicBezTo>
                    <a:cubicBezTo>
                      <a:pt x="1438" y="1489"/>
                      <a:pt x="1438" y="1489"/>
                      <a:pt x="1438" y="1489"/>
                    </a:cubicBezTo>
                    <a:cubicBezTo>
                      <a:pt x="1438" y="1488"/>
                      <a:pt x="1437" y="1487"/>
                      <a:pt x="1437" y="1486"/>
                    </a:cubicBezTo>
                    <a:cubicBezTo>
                      <a:pt x="1436" y="1484"/>
                      <a:pt x="1436" y="1483"/>
                      <a:pt x="1436" y="1481"/>
                    </a:cubicBezTo>
                    <a:cubicBezTo>
                      <a:pt x="1436" y="1479"/>
                      <a:pt x="1436" y="1479"/>
                      <a:pt x="1436" y="1479"/>
                    </a:cubicBezTo>
                    <a:cubicBezTo>
                      <a:pt x="1437" y="1477"/>
                      <a:pt x="1437" y="1474"/>
                      <a:pt x="1437" y="1472"/>
                    </a:cubicBezTo>
                    <a:cubicBezTo>
                      <a:pt x="1437" y="1471"/>
                      <a:pt x="1437" y="1471"/>
                      <a:pt x="1437" y="1471"/>
                    </a:cubicBezTo>
                    <a:cubicBezTo>
                      <a:pt x="1438" y="1463"/>
                      <a:pt x="1438" y="1454"/>
                      <a:pt x="1440" y="1446"/>
                    </a:cubicBezTo>
                    <a:cubicBezTo>
                      <a:pt x="1440" y="1443"/>
                      <a:pt x="1440" y="1443"/>
                      <a:pt x="1440" y="1443"/>
                    </a:cubicBezTo>
                    <a:cubicBezTo>
                      <a:pt x="1441" y="1441"/>
                      <a:pt x="1442" y="1438"/>
                      <a:pt x="1444" y="1436"/>
                    </a:cubicBezTo>
                    <a:cubicBezTo>
                      <a:pt x="1446" y="1434"/>
                      <a:pt x="1448" y="1433"/>
                      <a:pt x="1450" y="1431"/>
                    </a:cubicBezTo>
                    <a:cubicBezTo>
                      <a:pt x="1450" y="1431"/>
                      <a:pt x="1450" y="1431"/>
                      <a:pt x="1450" y="1431"/>
                    </a:cubicBezTo>
                    <a:cubicBezTo>
                      <a:pt x="1451" y="1431"/>
                      <a:pt x="1451" y="1430"/>
                      <a:pt x="1452" y="1430"/>
                    </a:cubicBezTo>
                    <a:cubicBezTo>
                      <a:pt x="1452" y="1430"/>
                      <a:pt x="1453" y="1430"/>
                      <a:pt x="1453" y="1429"/>
                    </a:cubicBezTo>
                    <a:cubicBezTo>
                      <a:pt x="1453" y="1429"/>
                      <a:pt x="1454" y="1429"/>
                      <a:pt x="1454" y="1429"/>
                    </a:cubicBezTo>
                    <a:cubicBezTo>
                      <a:pt x="1455" y="1428"/>
                      <a:pt x="1457" y="1428"/>
                      <a:pt x="1458" y="1427"/>
                    </a:cubicBezTo>
                    <a:cubicBezTo>
                      <a:pt x="1459" y="1427"/>
                      <a:pt x="1459" y="1427"/>
                      <a:pt x="1460" y="1427"/>
                    </a:cubicBezTo>
                    <a:cubicBezTo>
                      <a:pt x="1461" y="1426"/>
                      <a:pt x="1463" y="1426"/>
                      <a:pt x="1464" y="1426"/>
                    </a:cubicBezTo>
                    <a:cubicBezTo>
                      <a:pt x="1465" y="1426"/>
                      <a:pt x="1465" y="1425"/>
                      <a:pt x="1466" y="1425"/>
                    </a:cubicBezTo>
                    <a:cubicBezTo>
                      <a:pt x="1466" y="1425"/>
                      <a:pt x="1466" y="1425"/>
                      <a:pt x="1466" y="1425"/>
                    </a:cubicBezTo>
                    <a:cubicBezTo>
                      <a:pt x="1467" y="1425"/>
                      <a:pt x="1468" y="1425"/>
                      <a:pt x="1468" y="1425"/>
                    </a:cubicBezTo>
                    <a:cubicBezTo>
                      <a:pt x="1472" y="1424"/>
                      <a:pt x="1476" y="1424"/>
                      <a:pt x="1480" y="1424"/>
                    </a:cubicBezTo>
                    <a:cubicBezTo>
                      <a:pt x="1483" y="1424"/>
                      <a:pt x="1483" y="1424"/>
                      <a:pt x="1483" y="1424"/>
                    </a:cubicBezTo>
                    <a:cubicBezTo>
                      <a:pt x="1487" y="1424"/>
                      <a:pt x="1492" y="1424"/>
                      <a:pt x="1496" y="1424"/>
                    </a:cubicBezTo>
                    <a:cubicBezTo>
                      <a:pt x="1550" y="1424"/>
                      <a:pt x="1550" y="1424"/>
                      <a:pt x="1550" y="1424"/>
                    </a:cubicBezTo>
                    <a:cubicBezTo>
                      <a:pt x="1551" y="1424"/>
                      <a:pt x="1552" y="1424"/>
                      <a:pt x="1554" y="1424"/>
                    </a:cubicBezTo>
                    <a:cubicBezTo>
                      <a:pt x="1554" y="1424"/>
                      <a:pt x="1555" y="1424"/>
                      <a:pt x="1555" y="1424"/>
                    </a:cubicBezTo>
                    <a:cubicBezTo>
                      <a:pt x="1556" y="1424"/>
                      <a:pt x="1558" y="1424"/>
                      <a:pt x="1559" y="1424"/>
                    </a:cubicBezTo>
                    <a:cubicBezTo>
                      <a:pt x="1570" y="1425"/>
                      <a:pt x="1582" y="1428"/>
                      <a:pt x="1586" y="1438"/>
                    </a:cubicBezTo>
                    <a:cubicBezTo>
                      <a:pt x="1587" y="1438"/>
                      <a:pt x="1587" y="1439"/>
                      <a:pt x="1587" y="1440"/>
                    </a:cubicBezTo>
                    <a:cubicBezTo>
                      <a:pt x="1588" y="1440"/>
                      <a:pt x="1588" y="1440"/>
                      <a:pt x="1588" y="1440"/>
                    </a:cubicBezTo>
                    <a:cubicBezTo>
                      <a:pt x="1591" y="1452"/>
                      <a:pt x="1588" y="1466"/>
                      <a:pt x="1589" y="1478"/>
                    </a:cubicBezTo>
                    <a:lnTo>
                      <a:pt x="1589" y="1480"/>
                    </a:lnTo>
                    <a:close/>
                    <a:moveTo>
                      <a:pt x="1511" y="1543"/>
                    </a:moveTo>
                    <a:cubicBezTo>
                      <a:pt x="1531" y="1543"/>
                      <a:pt x="1577" y="1537"/>
                      <a:pt x="1588" y="1559"/>
                    </a:cubicBezTo>
                    <a:cubicBezTo>
                      <a:pt x="1589" y="1561"/>
                      <a:pt x="1590" y="1563"/>
                      <a:pt x="1590" y="1566"/>
                    </a:cubicBezTo>
                    <a:cubicBezTo>
                      <a:pt x="1590" y="1589"/>
                      <a:pt x="1590" y="1589"/>
                      <a:pt x="1590" y="1589"/>
                    </a:cubicBezTo>
                    <a:cubicBezTo>
                      <a:pt x="1590" y="1595"/>
                      <a:pt x="1590" y="1602"/>
                      <a:pt x="1590" y="1609"/>
                    </a:cubicBezTo>
                    <a:cubicBezTo>
                      <a:pt x="1590" y="1609"/>
                      <a:pt x="1590" y="1609"/>
                      <a:pt x="1590" y="1609"/>
                    </a:cubicBezTo>
                    <a:cubicBezTo>
                      <a:pt x="1590" y="1612"/>
                      <a:pt x="1590" y="1612"/>
                      <a:pt x="1590" y="1612"/>
                    </a:cubicBezTo>
                    <a:cubicBezTo>
                      <a:pt x="1590" y="1615"/>
                      <a:pt x="1589" y="1619"/>
                      <a:pt x="1587" y="1622"/>
                    </a:cubicBezTo>
                    <a:cubicBezTo>
                      <a:pt x="1587" y="1622"/>
                      <a:pt x="1586" y="1623"/>
                      <a:pt x="1586" y="1623"/>
                    </a:cubicBezTo>
                    <a:cubicBezTo>
                      <a:pt x="1585" y="1624"/>
                      <a:pt x="1584" y="1625"/>
                      <a:pt x="1583" y="1626"/>
                    </a:cubicBezTo>
                    <a:cubicBezTo>
                      <a:pt x="1583" y="1626"/>
                      <a:pt x="1583" y="1626"/>
                      <a:pt x="1583" y="1626"/>
                    </a:cubicBezTo>
                    <a:cubicBezTo>
                      <a:pt x="1578" y="1631"/>
                      <a:pt x="1571" y="1634"/>
                      <a:pt x="1563" y="1636"/>
                    </a:cubicBezTo>
                    <a:cubicBezTo>
                      <a:pt x="1563" y="1636"/>
                      <a:pt x="1563" y="1636"/>
                      <a:pt x="1563" y="1636"/>
                    </a:cubicBezTo>
                    <a:cubicBezTo>
                      <a:pt x="1563" y="1636"/>
                      <a:pt x="1563" y="1636"/>
                      <a:pt x="1563" y="1636"/>
                    </a:cubicBezTo>
                    <a:cubicBezTo>
                      <a:pt x="1560" y="1637"/>
                      <a:pt x="1558" y="1637"/>
                      <a:pt x="1556" y="1637"/>
                    </a:cubicBezTo>
                    <a:cubicBezTo>
                      <a:pt x="1555" y="1637"/>
                      <a:pt x="1554" y="1637"/>
                      <a:pt x="1554" y="1638"/>
                    </a:cubicBezTo>
                    <a:cubicBezTo>
                      <a:pt x="1551" y="1638"/>
                      <a:pt x="1548" y="1638"/>
                      <a:pt x="1546" y="1638"/>
                    </a:cubicBezTo>
                    <a:cubicBezTo>
                      <a:pt x="1546" y="1638"/>
                      <a:pt x="1546" y="1638"/>
                      <a:pt x="1546" y="1638"/>
                    </a:cubicBezTo>
                    <a:cubicBezTo>
                      <a:pt x="1463" y="1638"/>
                      <a:pt x="1463" y="1638"/>
                      <a:pt x="1463" y="1638"/>
                    </a:cubicBezTo>
                    <a:cubicBezTo>
                      <a:pt x="1453" y="1638"/>
                      <a:pt x="1441" y="1636"/>
                      <a:pt x="1432" y="1631"/>
                    </a:cubicBezTo>
                    <a:cubicBezTo>
                      <a:pt x="1432" y="1631"/>
                      <a:pt x="1432" y="1631"/>
                      <a:pt x="1432" y="1631"/>
                    </a:cubicBezTo>
                    <a:cubicBezTo>
                      <a:pt x="1432" y="1631"/>
                      <a:pt x="1432" y="1630"/>
                      <a:pt x="1432" y="1630"/>
                    </a:cubicBezTo>
                    <a:cubicBezTo>
                      <a:pt x="1431" y="1629"/>
                      <a:pt x="1429" y="1628"/>
                      <a:pt x="1427" y="1627"/>
                    </a:cubicBezTo>
                    <a:cubicBezTo>
                      <a:pt x="1426" y="1626"/>
                      <a:pt x="1425" y="1624"/>
                      <a:pt x="1424" y="1623"/>
                    </a:cubicBezTo>
                    <a:cubicBezTo>
                      <a:pt x="1424" y="1623"/>
                      <a:pt x="1424" y="1623"/>
                      <a:pt x="1424" y="1622"/>
                    </a:cubicBezTo>
                    <a:cubicBezTo>
                      <a:pt x="1422" y="1619"/>
                      <a:pt x="1421" y="1616"/>
                      <a:pt x="1421" y="1612"/>
                    </a:cubicBezTo>
                    <a:cubicBezTo>
                      <a:pt x="1422" y="1606"/>
                      <a:pt x="1422" y="1606"/>
                      <a:pt x="1422" y="1606"/>
                    </a:cubicBezTo>
                    <a:cubicBezTo>
                      <a:pt x="1422" y="1606"/>
                      <a:pt x="1422" y="1606"/>
                      <a:pt x="1422" y="1606"/>
                    </a:cubicBezTo>
                    <a:cubicBezTo>
                      <a:pt x="1424" y="1593"/>
                      <a:pt x="1425" y="1580"/>
                      <a:pt x="1427" y="1567"/>
                    </a:cubicBezTo>
                    <a:cubicBezTo>
                      <a:pt x="1427" y="1566"/>
                      <a:pt x="1427" y="1566"/>
                      <a:pt x="1427" y="1566"/>
                    </a:cubicBezTo>
                    <a:cubicBezTo>
                      <a:pt x="1427" y="1566"/>
                      <a:pt x="1427" y="1566"/>
                      <a:pt x="1427" y="1565"/>
                    </a:cubicBezTo>
                    <a:cubicBezTo>
                      <a:pt x="1432" y="1536"/>
                      <a:pt x="1490" y="1543"/>
                      <a:pt x="1511" y="1543"/>
                    </a:cubicBezTo>
                    <a:close/>
                    <a:moveTo>
                      <a:pt x="1175" y="1631"/>
                    </a:moveTo>
                    <a:cubicBezTo>
                      <a:pt x="1173" y="1630"/>
                      <a:pt x="1172" y="1629"/>
                      <a:pt x="1170" y="1627"/>
                    </a:cubicBezTo>
                    <a:cubicBezTo>
                      <a:pt x="1169" y="1626"/>
                      <a:pt x="1169" y="1625"/>
                      <a:pt x="1168" y="1624"/>
                    </a:cubicBezTo>
                    <a:cubicBezTo>
                      <a:pt x="1168" y="1623"/>
                      <a:pt x="1168" y="1623"/>
                      <a:pt x="1168" y="1623"/>
                    </a:cubicBezTo>
                    <a:cubicBezTo>
                      <a:pt x="1166" y="1620"/>
                      <a:pt x="1166" y="1616"/>
                      <a:pt x="1167" y="1613"/>
                    </a:cubicBezTo>
                    <a:cubicBezTo>
                      <a:pt x="1169" y="1607"/>
                      <a:pt x="1169" y="1607"/>
                      <a:pt x="1169" y="1607"/>
                    </a:cubicBezTo>
                    <a:cubicBezTo>
                      <a:pt x="1169" y="1607"/>
                      <a:pt x="1169" y="1607"/>
                      <a:pt x="1169" y="1607"/>
                    </a:cubicBezTo>
                    <a:cubicBezTo>
                      <a:pt x="1169" y="1606"/>
                      <a:pt x="1169" y="1605"/>
                      <a:pt x="1170" y="1604"/>
                    </a:cubicBezTo>
                    <a:cubicBezTo>
                      <a:pt x="1181" y="1567"/>
                      <a:pt x="1181" y="1567"/>
                      <a:pt x="1181" y="1567"/>
                    </a:cubicBezTo>
                    <a:cubicBezTo>
                      <a:pt x="1181" y="1566"/>
                      <a:pt x="1181" y="1566"/>
                      <a:pt x="1182" y="1565"/>
                    </a:cubicBezTo>
                    <a:cubicBezTo>
                      <a:pt x="1193" y="1537"/>
                      <a:pt x="1244" y="1543"/>
                      <a:pt x="1268" y="1543"/>
                    </a:cubicBezTo>
                    <a:cubicBezTo>
                      <a:pt x="1278" y="1543"/>
                      <a:pt x="1297" y="1542"/>
                      <a:pt x="1314" y="1543"/>
                    </a:cubicBezTo>
                    <a:cubicBezTo>
                      <a:pt x="1317" y="1544"/>
                      <a:pt x="1320" y="1544"/>
                      <a:pt x="1323" y="1545"/>
                    </a:cubicBezTo>
                    <a:cubicBezTo>
                      <a:pt x="1323" y="1545"/>
                      <a:pt x="1323" y="1545"/>
                      <a:pt x="1324" y="1545"/>
                    </a:cubicBezTo>
                    <a:cubicBezTo>
                      <a:pt x="1332" y="1547"/>
                      <a:pt x="1339" y="1551"/>
                      <a:pt x="1342" y="1556"/>
                    </a:cubicBezTo>
                    <a:cubicBezTo>
                      <a:pt x="1342" y="1557"/>
                      <a:pt x="1342" y="1557"/>
                      <a:pt x="1343" y="1557"/>
                    </a:cubicBezTo>
                    <a:cubicBezTo>
                      <a:pt x="1343" y="1558"/>
                      <a:pt x="1343" y="1558"/>
                      <a:pt x="1343" y="1558"/>
                    </a:cubicBezTo>
                    <a:cubicBezTo>
                      <a:pt x="1343" y="1558"/>
                      <a:pt x="1343" y="1559"/>
                      <a:pt x="1343" y="1559"/>
                    </a:cubicBezTo>
                    <a:cubicBezTo>
                      <a:pt x="1344" y="1561"/>
                      <a:pt x="1345" y="1564"/>
                      <a:pt x="1344" y="1567"/>
                    </a:cubicBezTo>
                    <a:cubicBezTo>
                      <a:pt x="1344" y="1569"/>
                      <a:pt x="1344" y="1569"/>
                      <a:pt x="1344" y="1569"/>
                    </a:cubicBezTo>
                    <a:cubicBezTo>
                      <a:pt x="1344" y="1569"/>
                      <a:pt x="1344" y="1569"/>
                      <a:pt x="1344" y="1569"/>
                    </a:cubicBezTo>
                    <a:cubicBezTo>
                      <a:pt x="1343" y="1576"/>
                      <a:pt x="1341" y="1583"/>
                      <a:pt x="1340" y="1589"/>
                    </a:cubicBezTo>
                    <a:cubicBezTo>
                      <a:pt x="1336" y="1612"/>
                      <a:pt x="1336" y="1612"/>
                      <a:pt x="1336" y="1612"/>
                    </a:cubicBezTo>
                    <a:cubicBezTo>
                      <a:pt x="1336" y="1616"/>
                      <a:pt x="1334" y="1619"/>
                      <a:pt x="1331" y="1622"/>
                    </a:cubicBezTo>
                    <a:cubicBezTo>
                      <a:pt x="1331" y="1623"/>
                      <a:pt x="1330" y="1623"/>
                      <a:pt x="1330" y="1623"/>
                    </a:cubicBezTo>
                    <a:cubicBezTo>
                      <a:pt x="1330" y="1624"/>
                      <a:pt x="1329" y="1624"/>
                      <a:pt x="1329" y="1624"/>
                    </a:cubicBezTo>
                    <a:cubicBezTo>
                      <a:pt x="1328" y="1625"/>
                      <a:pt x="1327" y="1626"/>
                      <a:pt x="1326" y="1627"/>
                    </a:cubicBezTo>
                    <a:cubicBezTo>
                      <a:pt x="1320" y="1632"/>
                      <a:pt x="1312" y="1635"/>
                      <a:pt x="1305" y="1636"/>
                    </a:cubicBezTo>
                    <a:cubicBezTo>
                      <a:pt x="1305" y="1637"/>
                      <a:pt x="1305" y="1637"/>
                      <a:pt x="1305" y="1637"/>
                    </a:cubicBezTo>
                    <a:cubicBezTo>
                      <a:pt x="1304" y="1637"/>
                      <a:pt x="1304" y="1637"/>
                      <a:pt x="1304" y="1637"/>
                    </a:cubicBezTo>
                    <a:cubicBezTo>
                      <a:pt x="1302" y="1637"/>
                      <a:pt x="1300" y="1638"/>
                      <a:pt x="1297" y="1638"/>
                    </a:cubicBezTo>
                    <a:cubicBezTo>
                      <a:pt x="1297" y="1638"/>
                      <a:pt x="1296" y="1638"/>
                      <a:pt x="1295" y="1638"/>
                    </a:cubicBezTo>
                    <a:cubicBezTo>
                      <a:pt x="1292" y="1638"/>
                      <a:pt x="1290" y="1639"/>
                      <a:pt x="1287" y="1639"/>
                    </a:cubicBezTo>
                    <a:cubicBezTo>
                      <a:pt x="1287" y="1639"/>
                      <a:pt x="1287" y="1639"/>
                      <a:pt x="1287" y="1639"/>
                    </a:cubicBezTo>
                    <a:cubicBezTo>
                      <a:pt x="1204" y="1639"/>
                      <a:pt x="1204" y="1639"/>
                      <a:pt x="1204" y="1639"/>
                    </a:cubicBezTo>
                    <a:cubicBezTo>
                      <a:pt x="1194" y="1639"/>
                      <a:pt x="1183" y="1637"/>
                      <a:pt x="1175" y="1631"/>
                    </a:cubicBezTo>
                    <a:cubicBezTo>
                      <a:pt x="1175" y="1631"/>
                      <a:pt x="1175" y="1631"/>
                      <a:pt x="1175" y="1631"/>
                    </a:cubicBezTo>
                    <a:close/>
                    <a:moveTo>
                      <a:pt x="1278" y="1502"/>
                    </a:moveTo>
                    <a:cubicBezTo>
                      <a:pt x="1266" y="1502"/>
                      <a:pt x="1253" y="1502"/>
                      <a:pt x="1241" y="1502"/>
                    </a:cubicBezTo>
                    <a:cubicBezTo>
                      <a:pt x="1230" y="1502"/>
                      <a:pt x="1213" y="1500"/>
                      <a:pt x="1207" y="1489"/>
                    </a:cubicBezTo>
                    <a:cubicBezTo>
                      <a:pt x="1207" y="1488"/>
                      <a:pt x="1207" y="1487"/>
                      <a:pt x="1207" y="1486"/>
                    </a:cubicBezTo>
                    <a:cubicBezTo>
                      <a:pt x="1206" y="1486"/>
                      <a:pt x="1206" y="1485"/>
                      <a:pt x="1206" y="1484"/>
                    </a:cubicBezTo>
                    <a:cubicBezTo>
                      <a:pt x="1206" y="1483"/>
                      <a:pt x="1207" y="1482"/>
                      <a:pt x="1207" y="1481"/>
                    </a:cubicBezTo>
                    <a:cubicBezTo>
                      <a:pt x="1207" y="1481"/>
                      <a:pt x="1207" y="1481"/>
                      <a:pt x="1207" y="1481"/>
                    </a:cubicBezTo>
                    <a:cubicBezTo>
                      <a:pt x="1207" y="1481"/>
                      <a:pt x="1207" y="1481"/>
                      <a:pt x="1207" y="1481"/>
                    </a:cubicBezTo>
                    <a:cubicBezTo>
                      <a:pt x="1207" y="1478"/>
                      <a:pt x="1209" y="1474"/>
                      <a:pt x="1210" y="1472"/>
                    </a:cubicBezTo>
                    <a:cubicBezTo>
                      <a:pt x="1212" y="1463"/>
                      <a:pt x="1214" y="1453"/>
                      <a:pt x="1218" y="1445"/>
                    </a:cubicBezTo>
                    <a:cubicBezTo>
                      <a:pt x="1218" y="1444"/>
                      <a:pt x="1218" y="1444"/>
                      <a:pt x="1218" y="1444"/>
                    </a:cubicBezTo>
                    <a:cubicBezTo>
                      <a:pt x="1219" y="1441"/>
                      <a:pt x="1221" y="1438"/>
                      <a:pt x="1223" y="1436"/>
                    </a:cubicBezTo>
                    <a:cubicBezTo>
                      <a:pt x="1225" y="1435"/>
                      <a:pt x="1226" y="1434"/>
                      <a:pt x="1228" y="1433"/>
                    </a:cubicBezTo>
                    <a:cubicBezTo>
                      <a:pt x="1233" y="1429"/>
                      <a:pt x="1239" y="1427"/>
                      <a:pt x="1245" y="1426"/>
                    </a:cubicBezTo>
                    <a:cubicBezTo>
                      <a:pt x="1246" y="1426"/>
                      <a:pt x="1246" y="1426"/>
                      <a:pt x="1247" y="1426"/>
                    </a:cubicBezTo>
                    <a:cubicBezTo>
                      <a:pt x="1251" y="1425"/>
                      <a:pt x="1257" y="1424"/>
                      <a:pt x="1262" y="1424"/>
                    </a:cubicBezTo>
                    <a:cubicBezTo>
                      <a:pt x="1269" y="1424"/>
                      <a:pt x="1269" y="1424"/>
                      <a:pt x="1269" y="1424"/>
                    </a:cubicBezTo>
                    <a:cubicBezTo>
                      <a:pt x="1271" y="1424"/>
                      <a:pt x="1274" y="1424"/>
                      <a:pt x="1276" y="1424"/>
                    </a:cubicBezTo>
                    <a:cubicBezTo>
                      <a:pt x="1291" y="1424"/>
                      <a:pt x="1307" y="1424"/>
                      <a:pt x="1322" y="1424"/>
                    </a:cubicBezTo>
                    <a:cubicBezTo>
                      <a:pt x="1324" y="1424"/>
                      <a:pt x="1326" y="1424"/>
                      <a:pt x="1329" y="1424"/>
                    </a:cubicBezTo>
                    <a:cubicBezTo>
                      <a:pt x="1331" y="1424"/>
                      <a:pt x="1331" y="1424"/>
                      <a:pt x="1331" y="1424"/>
                    </a:cubicBezTo>
                    <a:cubicBezTo>
                      <a:pt x="1332" y="1424"/>
                      <a:pt x="1332" y="1424"/>
                      <a:pt x="1333" y="1424"/>
                    </a:cubicBezTo>
                    <a:cubicBezTo>
                      <a:pt x="1335" y="1424"/>
                      <a:pt x="1337" y="1424"/>
                      <a:pt x="1339" y="1425"/>
                    </a:cubicBezTo>
                    <a:cubicBezTo>
                      <a:pt x="1339" y="1425"/>
                      <a:pt x="1339" y="1425"/>
                      <a:pt x="1339" y="1425"/>
                    </a:cubicBezTo>
                    <a:cubicBezTo>
                      <a:pt x="1351" y="1426"/>
                      <a:pt x="1364" y="1429"/>
                      <a:pt x="1366" y="1439"/>
                    </a:cubicBezTo>
                    <a:cubicBezTo>
                      <a:pt x="1366" y="1439"/>
                      <a:pt x="1366" y="1440"/>
                      <a:pt x="1366" y="1440"/>
                    </a:cubicBezTo>
                    <a:cubicBezTo>
                      <a:pt x="1366" y="1440"/>
                      <a:pt x="1366" y="1440"/>
                      <a:pt x="1366" y="1441"/>
                    </a:cubicBezTo>
                    <a:cubicBezTo>
                      <a:pt x="1367" y="1452"/>
                      <a:pt x="1362" y="1467"/>
                      <a:pt x="1360" y="1478"/>
                    </a:cubicBezTo>
                    <a:cubicBezTo>
                      <a:pt x="1360" y="1478"/>
                      <a:pt x="1360" y="1478"/>
                      <a:pt x="1360" y="1478"/>
                    </a:cubicBezTo>
                    <a:cubicBezTo>
                      <a:pt x="1359" y="1481"/>
                      <a:pt x="1359" y="1481"/>
                      <a:pt x="1359" y="1481"/>
                    </a:cubicBezTo>
                    <a:cubicBezTo>
                      <a:pt x="1359" y="1483"/>
                      <a:pt x="1358" y="1485"/>
                      <a:pt x="1356" y="1487"/>
                    </a:cubicBezTo>
                    <a:cubicBezTo>
                      <a:pt x="1356" y="1488"/>
                      <a:pt x="1355" y="1488"/>
                      <a:pt x="1355" y="1489"/>
                    </a:cubicBezTo>
                    <a:cubicBezTo>
                      <a:pt x="1355" y="1489"/>
                      <a:pt x="1355" y="1489"/>
                      <a:pt x="1355" y="1489"/>
                    </a:cubicBezTo>
                    <a:cubicBezTo>
                      <a:pt x="1355" y="1489"/>
                      <a:pt x="1355" y="1489"/>
                      <a:pt x="1354" y="1489"/>
                    </a:cubicBezTo>
                    <a:cubicBezTo>
                      <a:pt x="1339" y="1507"/>
                      <a:pt x="1298" y="1502"/>
                      <a:pt x="1278" y="1502"/>
                    </a:cubicBezTo>
                    <a:close/>
                    <a:moveTo>
                      <a:pt x="911" y="1620"/>
                    </a:moveTo>
                    <a:cubicBezTo>
                      <a:pt x="911" y="1619"/>
                      <a:pt x="911" y="1618"/>
                      <a:pt x="911" y="1618"/>
                    </a:cubicBezTo>
                    <a:cubicBezTo>
                      <a:pt x="912" y="1616"/>
                      <a:pt x="912" y="1615"/>
                      <a:pt x="913" y="1614"/>
                    </a:cubicBezTo>
                    <a:cubicBezTo>
                      <a:pt x="913" y="1614"/>
                      <a:pt x="913" y="1614"/>
                      <a:pt x="913" y="1613"/>
                    </a:cubicBezTo>
                    <a:cubicBezTo>
                      <a:pt x="913" y="1612"/>
                      <a:pt x="913" y="1612"/>
                      <a:pt x="913" y="1612"/>
                    </a:cubicBezTo>
                    <a:cubicBezTo>
                      <a:pt x="914" y="1611"/>
                      <a:pt x="915" y="1609"/>
                      <a:pt x="916" y="1607"/>
                    </a:cubicBezTo>
                    <a:cubicBezTo>
                      <a:pt x="922" y="1594"/>
                      <a:pt x="928" y="1582"/>
                      <a:pt x="935" y="1569"/>
                    </a:cubicBezTo>
                    <a:cubicBezTo>
                      <a:pt x="935" y="1569"/>
                      <a:pt x="935" y="1569"/>
                      <a:pt x="935" y="1569"/>
                    </a:cubicBezTo>
                    <a:cubicBezTo>
                      <a:pt x="935" y="1568"/>
                      <a:pt x="935" y="1568"/>
                      <a:pt x="935" y="1568"/>
                    </a:cubicBezTo>
                    <a:cubicBezTo>
                      <a:pt x="936" y="1567"/>
                      <a:pt x="936" y="1566"/>
                      <a:pt x="937" y="1566"/>
                    </a:cubicBezTo>
                    <a:cubicBezTo>
                      <a:pt x="937" y="1565"/>
                      <a:pt x="938" y="1564"/>
                      <a:pt x="938" y="1563"/>
                    </a:cubicBezTo>
                    <a:cubicBezTo>
                      <a:pt x="938" y="1563"/>
                      <a:pt x="938" y="1563"/>
                      <a:pt x="939" y="1563"/>
                    </a:cubicBezTo>
                    <a:cubicBezTo>
                      <a:pt x="956" y="1539"/>
                      <a:pt x="997" y="1544"/>
                      <a:pt x="1023" y="1544"/>
                    </a:cubicBezTo>
                    <a:cubicBezTo>
                      <a:pt x="1023" y="1544"/>
                      <a:pt x="1023" y="1544"/>
                      <a:pt x="1023" y="1544"/>
                    </a:cubicBezTo>
                    <a:cubicBezTo>
                      <a:pt x="1030" y="1544"/>
                      <a:pt x="1049" y="1542"/>
                      <a:pt x="1066" y="1544"/>
                    </a:cubicBezTo>
                    <a:cubicBezTo>
                      <a:pt x="1071" y="1544"/>
                      <a:pt x="1077" y="1544"/>
                      <a:pt x="1081" y="1545"/>
                    </a:cubicBezTo>
                    <a:cubicBezTo>
                      <a:pt x="1084" y="1546"/>
                      <a:pt x="1087" y="1547"/>
                      <a:pt x="1089" y="1548"/>
                    </a:cubicBezTo>
                    <a:cubicBezTo>
                      <a:pt x="1095" y="1551"/>
                      <a:pt x="1099" y="1556"/>
                      <a:pt x="1099" y="1562"/>
                    </a:cubicBezTo>
                    <a:cubicBezTo>
                      <a:pt x="1099" y="1562"/>
                      <a:pt x="1099" y="1562"/>
                      <a:pt x="1099" y="1562"/>
                    </a:cubicBezTo>
                    <a:cubicBezTo>
                      <a:pt x="1099" y="1563"/>
                      <a:pt x="1099" y="1563"/>
                      <a:pt x="1099" y="1564"/>
                    </a:cubicBezTo>
                    <a:cubicBezTo>
                      <a:pt x="1099" y="1565"/>
                      <a:pt x="1099" y="1566"/>
                      <a:pt x="1099" y="1567"/>
                    </a:cubicBezTo>
                    <a:cubicBezTo>
                      <a:pt x="1082" y="1613"/>
                      <a:pt x="1082" y="1613"/>
                      <a:pt x="1082" y="1613"/>
                    </a:cubicBezTo>
                    <a:cubicBezTo>
                      <a:pt x="1081" y="1617"/>
                      <a:pt x="1078" y="1620"/>
                      <a:pt x="1075" y="1623"/>
                    </a:cubicBezTo>
                    <a:cubicBezTo>
                      <a:pt x="1071" y="1626"/>
                      <a:pt x="1067" y="1629"/>
                      <a:pt x="1062" y="1631"/>
                    </a:cubicBezTo>
                    <a:cubicBezTo>
                      <a:pt x="1062" y="1632"/>
                      <a:pt x="1061" y="1632"/>
                      <a:pt x="1061" y="1632"/>
                    </a:cubicBezTo>
                    <a:cubicBezTo>
                      <a:pt x="1054" y="1635"/>
                      <a:pt x="1047" y="1637"/>
                      <a:pt x="1039" y="1639"/>
                    </a:cubicBezTo>
                    <a:cubicBezTo>
                      <a:pt x="1038" y="1639"/>
                      <a:pt x="1038" y="1639"/>
                      <a:pt x="1038" y="1639"/>
                    </a:cubicBezTo>
                    <a:cubicBezTo>
                      <a:pt x="1036" y="1639"/>
                      <a:pt x="1035" y="1639"/>
                      <a:pt x="1034" y="1639"/>
                    </a:cubicBezTo>
                    <a:cubicBezTo>
                      <a:pt x="1020" y="1640"/>
                      <a:pt x="1005" y="1639"/>
                      <a:pt x="990" y="1639"/>
                    </a:cubicBezTo>
                    <a:cubicBezTo>
                      <a:pt x="975" y="1639"/>
                      <a:pt x="960" y="1640"/>
                      <a:pt x="945" y="1640"/>
                    </a:cubicBezTo>
                    <a:cubicBezTo>
                      <a:pt x="935" y="1640"/>
                      <a:pt x="920" y="1638"/>
                      <a:pt x="914" y="1628"/>
                    </a:cubicBezTo>
                    <a:cubicBezTo>
                      <a:pt x="913" y="1628"/>
                      <a:pt x="913" y="1628"/>
                      <a:pt x="913" y="1627"/>
                    </a:cubicBezTo>
                    <a:cubicBezTo>
                      <a:pt x="913" y="1627"/>
                      <a:pt x="912" y="1626"/>
                      <a:pt x="912" y="1626"/>
                    </a:cubicBezTo>
                    <a:cubicBezTo>
                      <a:pt x="912" y="1625"/>
                      <a:pt x="912" y="1624"/>
                      <a:pt x="911" y="1624"/>
                    </a:cubicBezTo>
                    <a:cubicBezTo>
                      <a:pt x="911" y="1624"/>
                      <a:pt x="911" y="1624"/>
                      <a:pt x="911" y="1624"/>
                    </a:cubicBezTo>
                    <a:cubicBezTo>
                      <a:pt x="911" y="1623"/>
                      <a:pt x="911" y="1623"/>
                      <a:pt x="911" y="1623"/>
                    </a:cubicBezTo>
                    <a:cubicBezTo>
                      <a:pt x="911" y="1622"/>
                      <a:pt x="911" y="1621"/>
                      <a:pt x="911" y="1620"/>
                    </a:cubicBezTo>
                    <a:close/>
                    <a:moveTo>
                      <a:pt x="910" y="1465"/>
                    </a:moveTo>
                    <a:cubicBezTo>
                      <a:pt x="910" y="1465"/>
                      <a:pt x="910" y="1465"/>
                      <a:pt x="910" y="1465"/>
                    </a:cubicBezTo>
                    <a:cubicBezTo>
                      <a:pt x="900" y="1482"/>
                      <a:pt x="900" y="1482"/>
                      <a:pt x="900" y="1482"/>
                    </a:cubicBezTo>
                    <a:cubicBezTo>
                      <a:pt x="899" y="1485"/>
                      <a:pt x="896" y="1488"/>
                      <a:pt x="893" y="1490"/>
                    </a:cubicBezTo>
                    <a:cubicBezTo>
                      <a:pt x="889" y="1493"/>
                      <a:pt x="885" y="1495"/>
                      <a:pt x="880" y="1497"/>
                    </a:cubicBezTo>
                    <a:cubicBezTo>
                      <a:pt x="879" y="1497"/>
                      <a:pt x="878" y="1498"/>
                      <a:pt x="876" y="1498"/>
                    </a:cubicBezTo>
                    <a:cubicBezTo>
                      <a:pt x="876" y="1499"/>
                      <a:pt x="875" y="1499"/>
                      <a:pt x="874" y="1499"/>
                    </a:cubicBezTo>
                    <a:cubicBezTo>
                      <a:pt x="874" y="1499"/>
                      <a:pt x="874" y="1499"/>
                      <a:pt x="874" y="1499"/>
                    </a:cubicBezTo>
                    <a:cubicBezTo>
                      <a:pt x="871" y="1500"/>
                      <a:pt x="868" y="1501"/>
                      <a:pt x="865" y="1502"/>
                    </a:cubicBezTo>
                    <a:cubicBezTo>
                      <a:pt x="859" y="1503"/>
                      <a:pt x="854" y="1503"/>
                      <a:pt x="848" y="1503"/>
                    </a:cubicBezTo>
                    <a:cubicBezTo>
                      <a:pt x="832" y="1503"/>
                      <a:pt x="832" y="1503"/>
                      <a:pt x="832" y="1503"/>
                    </a:cubicBezTo>
                    <a:cubicBezTo>
                      <a:pt x="832" y="1503"/>
                      <a:pt x="832" y="1503"/>
                      <a:pt x="832" y="1503"/>
                    </a:cubicBezTo>
                    <a:cubicBezTo>
                      <a:pt x="812" y="1503"/>
                      <a:pt x="793" y="1504"/>
                      <a:pt x="774" y="1504"/>
                    </a:cubicBezTo>
                    <a:cubicBezTo>
                      <a:pt x="765" y="1504"/>
                      <a:pt x="747" y="1502"/>
                      <a:pt x="745" y="1491"/>
                    </a:cubicBezTo>
                    <a:cubicBezTo>
                      <a:pt x="745" y="1489"/>
                      <a:pt x="745" y="1488"/>
                      <a:pt x="746" y="1486"/>
                    </a:cubicBezTo>
                    <a:cubicBezTo>
                      <a:pt x="747" y="1482"/>
                      <a:pt x="751" y="1478"/>
                      <a:pt x="753" y="1475"/>
                    </a:cubicBezTo>
                    <a:cubicBezTo>
                      <a:pt x="760" y="1464"/>
                      <a:pt x="766" y="1452"/>
                      <a:pt x="775" y="1443"/>
                    </a:cubicBezTo>
                    <a:cubicBezTo>
                      <a:pt x="775" y="1442"/>
                      <a:pt x="776" y="1442"/>
                      <a:pt x="776" y="1441"/>
                    </a:cubicBezTo>
                    <a:cubicBezTo>
                      <a:pt x="776" y="1441"/>
                      <a:pt x="777" y="1441"/>
                      <a:pt x="777" y="1441"/>
                    </a:cubicBezTo>
                    <a:cubicBezTo>
                      <a:pt x="799" y="1419"/>
                      <a:pt x="845" y="1425"/>
                      <a:pt x="873" y="1425"/>
                    </a:cubicBezTo>
                    <a:cubicBezTo>
                      <a:pt x="886" y="1425"/>
                      <a:pt x="901" y="1423"/>
                      <a:pt x="913" y="1428"/>
                    </a:cubicBezTo>
                    <a:cubicBezTo>
                      <a:pt x="913" y="1428"/>
                      <a:pt x="913" y="1428"/>
                      <a:pt x="913" y="1428"/>
                    </a:cubicBezTo>
                    <a:cubicBezTo>
                      <a:pt x="915" y="1429"/>
                      <a:pt x="916" y="1430"/>
                      <a:pt x="917" y="1430"/>
                    </a:cubicBezTo>
                    <a:cubicBezTo>
                      <a:pt x="917" y="1430"/>
                      <a:pt x="917" y="1431"/>
                      <a:pt x="918" y="1431"/>
                    </a:cubicBezTo>
                    <a:cubicBezTo>
                      <a:pt x="920" y="1432"/>
                      <a:pt x="922" y="1435"/>
                      <a:pt x="922" y="1437"/>
                    </a:cubicBezTo>
                    <a:cubicBezTo>
                      <a:pt x="923" y="1439"/>
                      <a:pt x="923" y="1442"/>
                      <a:pt x="921" y="1444"/>
                    </a:cubicBezTo>
                    <a:cubicBezTo>
                      <a:pt x="920" y="1446"/>
                      <a:pt x="920" y="1446"/>
                      <a:pt x="920" y="1446"/>
                    </a:cubicBezTo>
                    <a:cubicBezTo>
                      <a:pt x="918" y="1452"/>
                      <a:pt x="913" y="1460"/>
                      <a:pt x="910" y="1465"/>
                    </a:cubicBezTo>
                    <a:close/>
                    <a:moveTo>
                      <a:pt x="1095" y="1502"/>
                    </a:moveTo>
                    <a:cubicBezTo>
                      <a:pt x="1093" y="1502"/>
                      <a:pt x="1091" y="1502"/>
                      <a:pt x="1089" y="1502"/>
                    </a:cubicBezTo>
                    <a:cubicBezTo>
                      <a:pt x="1089" y="1502"/>
                      <a:pt x="1089" y="1503"/>
                      <a:pt x="1088" y="1503"/>
                    </a:cubicBezTo>
                    <a:cubicBezTo>
                      <a:pt x="1077" y="1504"/>
                      <a:pt x="1066" y="1503"/>
                      <a:pt x="1054" y="1503"/>
                    </a:cubicBezTo>
                    <a:cubicBezTo>
                      <a:pt x="1007" y="1503"/>
                      <a:pt x="1007" y="1503"/>
                      <a:pt x="1007" y="1503"/>
                    </a:cubicBezTo>
                    <a:cubicBezTo>
                      <a:pt x="997" y="1503"/>
                      <a:pt x="980" y="1501"/>
                      <a:pt x="976" y="1490"/>
                    </a:cubicBezTo>
                    <a:cubicBezTo>
                      <a:pt x="976" y="1489"/>
                      <a:pt x="976" y="1488"/>
                      <a:pt x="976" y="1487"/>
                    </a:cubicBezTo>
                    <a:cubicBezTo>
                      <a:pt x="976" y="1486"/>
                      <a:pt x="976" y="1486"/>
                      <a:pt x="976" y="1485"/>
                    </a:cubicBezTo>
                    <a:cubicBezTo>
                      <a:pt x="977" y="1481"/>
                      <a:pt x="980" y="1477"/>
                      <a:pt x="982" y="1473"/>
                    </a:cubicBezTo>
                    <a:cubicBezTo>
                      <a:pt x="986" y="1463"/>
                      <a:pt x="990" y="1449"/>
                      <a:pt x="998" y="1441"/>
                    </a:cubicBezTo>
                    <a:cubicBezTo>
                      <a:pt x="998" y="1440"/>
                      <a:pt x="999" y="1440"/>
                      <a:pt x="999" y="1440"/>
                    </a:cubicBezTo>
                    <a:cubicBezTo>
                      <a:pt x="1000" y="1439"/>
                      <a:pt x="1000" y="1439"/>
                      <a:pt x="1000" y="1438"/>
                    </a:cubicBezTo>
                    <a:cubicBezTo>
                      <a:pt x="1001" y="1438"/>
                      <a:pt x="1001" y="1438"/>
                      <a:pt x="1001" y="1438"/>
                    </a:cubicBezTo>
                    <a:cubicBezTo>
                      <a:pt x="1002" y="1437"/>
                      <a:pt x="1002" y="1437"/>
                      <a:pt x="1002" y="1437"/>
                    </a:cubicBezTo>
                    <a:cubicBezTo>
                      <a:pt x="1003" y="1436"/>
                      <a:pt x="1003" y="1436"/>
                      <a:pt x="1003" y="1436"/>
                    </a:cubicBezTo>
                    <a:cubicBezTo>
                      <a:pt x="1010" y="1431"/>
                      <a:pt x="1018" y="1428"/>
                      <a:pt x="1027" y="1427"/>
                    </a:cubicBezTo>
                    <a:cubicBezTo>
                      <a:pt x="1027" y="1427"/>
                      <a:pt x="1027" y="1426"/>
                      <a:pt x="1028" y="1426"/>
                    </a:cubicBezTo>
                    <a:cubicBezTo>
                      <a:pt x="1033" y="1425"/>
                      <a:pt x="1038" y="1425"/>
                      <a:pt x="1043" y="1425"/>
                    </a:cubicBezTo>
                    <a:cubicBezTo>
                      <a:pt x="1072" y="1425"/>
                      <a:pt x="1072" y="1425"/>
                      <a:pt x="1072" y="1425"/>
                    </a:cubicBezTo>
                    <a:cubicBezTo>
                      <a:pt x="1081" y="1425"/>
                      <a:pt x="1090" y="1425"/>
                      <a:pt x="1099" y="1425"/>
                    </a:cubicBezTo>
                    <a:cubicBezTo>
                      <a:pt x="1112" y="1425"/>
                      <a:pt x="1130" y="1423"/>
                      <a:pt x="1140" y="1432"/>
                    </a:cubicBezTo>
                    <a:cubicBezTo>
                      <a:pt x="1140" y="1433"/>
                      <a:pt x="1141" y="1433"/>
                      <a:pt x="1141" y="1434"/>
                    </a:cubicBezTo>
                    <a:cubicBezTo>
                      <a:pt x="1142" y="1434"/>
                      <a:pt x="1142" y="1434"/>
                      <a:pt x="1142" y="1434"/>
                    </a:cubicBezTo>
                    <a:cubicBezTo>
                      <a:pt x="1142" y="1434"/>
                      <a:pt x="1142" y="1435"/>
                      <a:pt x="1142" y="1435"/>
                    </a:cubicBezTo>
                    <a:cubicBezTo>
                      <a:pt x="1143" y="1435"/>
                      <a:pt x="1143" y="1436"/>
                      <a:pt x="1143" y="1436"/>
                    </a:cubicBezTo>
                    <a:cubicBezTo>
                      <a:pt x="1144" y="1438"/>
                      <a:pt x="1144" y="1440"/>
                      <a:pt x="1144" y="1442"/>
                    </a:cubicBezTo>
                    <a:cubicBezTo>
                      <a:pt x="1143" y="1452"/>
                      <a:pt x="1135" y="1467"/>
                      <a:pt x="1133" y="1473"/>
                    </a:cubicBezTo>
                    <a:cubicBezTo>
                      <a:pt x="1133" y="1474"/>
                      <a:pt x="1133" y="1474"/>
                      <a:pt x="1133" y="1474"/>
                    </a:cubicBezTo>
                    <a:cubicBezTo>
                      <a:pt x="1132" y="1476"/>
                      <a:pt x="1131" y="1478"/>
                      <a:pt x="1130" y="1480"/>
                    </a:cubicBezTo>
                    <a:cubicBezTo>
                      <a:pt x="1130" y="1481"/>
                      <a:pt x="1130" y="1481"/>
                      <a:pt x="1130" y="1481"/>
                    </a:cubicBezTo>
                    <a:cubicBezTo>
                      <a:pt x="1130" y="1482"/>
                      <a:pt x="1129" y="1483"/>
                      <a:pt x="1129" y="1483"/>
                    </a:cubicBezTo>
                    <a:cubicBezTo>
                      <a:pt x="1129" y="1484"/>
                      <a:pt x="1128" y="1484"/>
                      <a:pt x="1128" y="1485"/>
                    </a:cubicBezTo>
                    <a:cubicBezTo>
                      <a:pt x="1128" y="1485"/>
                      <a:pt x="1127" y="1486"/>
                      <a:pt x="1127" y="1487"/>
                    </a:cubicBezTo>
                    <a:cubicBezTo>
                      <a:pt x="1126" y="1487"/>
                      <a:pt x="1126" y="1487"/>
                      <a:pt x="1126" y="1488"/>
                    </a:cubicBezTo>
                    <a:cubicBezTo>
                      <a:pt x="1125" y="1488"/>
                      <a:pt x="1125" y="1488"/>
                      <a:pt x="1125" y="1488"/>
                    </a:cubicBezTo>
                    <a:cubicBezTo>
                      <a:pt x="1124" y="1489"/>
                      <a:pt x="1124" y="1489"/>
                      <a:pt x="1124" y="1490"/>
                    </a:cubicBezTo>
                    <a:cubicBezTo>
                      <a:pt x="1122" y="1491"/>
                      <a:pt x="1121" y="1492"/>
                      <a:pt x="1119" y="1493"/>
                    </a:cubicBezTo>
                    <a:cubicBezTo>
                      <a:pt x="1117" y="1494"/>
                      <a:pt x="1115" y="1495"/>
                      <a:pt x="1114" y="1496"/>
                    </a:cubicBezTo>
                    <a:cubicBezTo>
                      <a:pt x="1113" y="1496"/>
                      <a:pt x="1113" y="1496"/>
                      <a:pt x="1113" y="1496"/>
                    </a:cubicBezTo>
                    <a:cubicBezTo>
                      <a:pt x="1112" y="1497"/>
                      <a:pt x="1112" y="1497"/>
                      <a:pt x="1112" y="1497"/>
                    </a:cubicBezTo>
                    <a:cubicBezTo>
                      <a:pt x="1106" y="1499"/>
                      <a:pt x="1100" y="1501"/>
                      <a:pt x="1095" y="1502"/>
                    </a:cubicBezTo>
                    <a:close/>
                    <a:moveTo>
                      <a:pt x="773" y="1710"/>
                    </a:moveTo>
                    <a:cubicBezTo>
                      <a:pt x="773" y="1710"/>
                      <a:pt x="773" y="1710"/>
                      <a:pt x="773" y="1710"/>
                    </a:cubicBezTo>
                    <a:cubicBezTo>
                      <a:pt x="771" y="1721"/>
                      <a:pt x="762" y="1732"/>
                      <a:pt x="756" y="1742"/>
                    </a:cubicBezTo>
                    <a:cubicBezTo>
                      <a:pt x="756" y="1742"/>
                      <a:pt x="756" y="1742"/>
                      <a:pt x="756" y="1742"/>
                    </a:cubicBezTo>
                    <a:cubicBezTo>
                      <a:pt x="750" y="1753"/>
                      <a:pt x="744" y="1767"/>
                      <a:pt x="736" y="1777"/>
                    </a:cubicBezTo>
                    <a:cubicBezTo>
                      <a:pt x="735" y="1778"/>
                      <a:pt x="735" y="1779"/>
                      <a:pt x="734" y="1781"/>
                    </a:cubicBezTo>
                    <a:cubicBezTo>
                      <a:pt x="734" y="1781"/>
                      <a:pt x="733" y="1781"/>
                      <a:pt x="733" y="1781"/>
                    </a:cubicBezTo>
                    <a:cubicBezTo>
                      <a:pt x="732" y="1782"/>
                      <a:pt x="731" y="1783"/>
                      <a:pt x="730" y="1784"/>
                    </a:cubicBezTo>
                    <a:cubicBezTo>
                      <a:pt x="729" y="1785"/>
                      <a:pt x="729" y="1785"/>
                      <a:pt x="728" y="1786"/>
                    </a:cubicBezTo>
                    <a:cubicBezTo>
                      <a:pt x="728" y="1786"/>
                      <a:pt x="728" y="1786"/>
                      <a:pt x="728" y="1786"/>
                    </a:cubicBezTo>
                    <a:cubicBezTo>
                      <a:pt x="719" y="1794"/>
                      <a:pt x="708" y="1799"/>
                      <a:pt x="696" y="1802"/>
                    </a:cubicBezTo>
                    <a:cubicBezTo>
                      <a:pt x="695" y="1803"/>
                      <a:pt x="693" y="1803"/>
                      <a:pt x="692" y="1804"/>
                    </a:cubicBezTo>
                    <a:cubicBezTo>
                      <a:pt x="685" y="1805"/>
                      <a:pt x="678" y="1806"/>
                      <a:pt x="671" y="1806"/>
                    </a:cubicBezTo>
                    <a:cubicBezTo>
                      <a:pt x="665" y="1806"/>
                      <a:pt x="665" y="1806"/>
                      <a:pt x="665" y="1806"/>
                    </a:cubicBezTo>
                    <a:cubicBezTo>
                      <a:pt x="665" y="1806"/>
                      <a:pt x="665" y="1806"/>
                      <a:pt x="665" y="1806"/>
                    </a:cubicBezTo>
                    <a:cubicBezTo>
                      <a:pt x="636" y="1806"/>
                      <a:pt x="607" y="1807"/>
                      <a:pt x="578" y="1807"/>
                    </a:cubicBezTo>
                    <a:cubicBezTo>
                      <a:pt x="575" y="1807"/>
                      <a:pt x="573" y="1806"/>
                      <a:pt x="571" y="1806"/>
                    </a:cubicBezTo>
                    <a:cubicBezTo>
                      <a:pt x="567" y="1806"/>
                      <a:pt x="563" y="1805"/>
                      <a:pt x="560" y="1804"/>
                    </a:cubicBezTo>
                    <a:cubicBezTo>
                      <a:pt x="555" y="1802"/>
                      <a:pt x="551" y="1800"/>
                      <a:pt x="549" y="1797"/>
                    </a:cubicBezTo>
                    <a:cubicBezTo>
                      <a:pt x="546" y="1794"/>
                      <a:pt x="545" y="1790"/>
                      <a:pt x="545" y="1786"/>
                    </a:cubicBezTo>
                    <a:cubicBezTo>
                      <a:pt x="545" y="1783"/>
                      <a:pt x="546" y="1780"/>
                      <a:pt x="548" y="1777"/>
                    </a:cubicBezTo>
                    <a:cubicBezTo>
                      <a:pt x="548" y="1776"/>
                      <a:pt x="549" y="1776"/>
                      <a:pt x="549" y="1776"/>
                    </a:cubicBezTo>
                    <a:cubicBezTo>
                      <a:pt x="549" y="1775"/>
                      <a:pt x="549" y="1774"/>
                      <a:pt x="550" y="1774"/>
                    </a:cubicBezTo>
                    <a:cubicBezTo>
                      <a:pt x="551" y="1772"/>
                      <a:pt x="551" y="1772"/>
                      <a:pt x="551" y="1772"/>
                    </a:cubicBezTo>
                    <a:cubicBezTo>
                      <a:pt x="551" y="1772"/>
                      <a:pt x="551" y="1772"/>
                      <a:pt x="551" y="1772"/>
                    </a:cubicBezTo>
                    <a:cubicBezTo>
                      <a:pt x="558" y="1761"/>
                      <a:pt x="566" y="1750"/>
                      <a:pt x="574" y="1739"/>
                    </a:cubicBezTo>
                    <a:cubicBezTo>
                      <a:pt x="579" y="1730"/>
                      <a:pt x="585" y="1720"/>
                      <a:pt x="592" y="1713"/>
                    </a:cubicBezTo>
                    <a:cubicBezTo>
                      <a:pt x="593" y="1712"/>
                      <a:pt x="593" y="1711"/>
                      <a:pt x="594" y="1710"/>
                    </a:cubicBezTo>
                    <a:cubicBezTo>
                      <a:pt x="594" y="1710"/>
                      <a:pt x="595" y="1710"/>
                      <a:pt x="595" y="1710"/>
                    </a:cubicBezTo>
                    <a:cubicBezTo>
                      <a:pt x="596" y="1708"/>
                      <a:pt x="598" y="1707"/>
                      <a:pt x="600" y="1705"/>
                    </a:cubicBezTo>
                    <a:cubicBezTo>
                      <a:pt x="600" y="1705"/>
                      <a:pt x="600" y="1705"/>
                      <a:pt x="600" y="1705"/>
                    </a:cubicBezTo>
                    <a:cubicBezTo>
                      <a:pt x="600" y="1705"/>
                      <a:pt x="600" y="1705"/>
                      <a:pt x="600" y="1705"/>
                    </a:cubicBezTo>
                    <a:cubicBezTo>
                      <a:pt x="610" y="1697"/>
                      <a:pt x="622" y="1692"/>
                      <a:pt x="635" y="1690"/>
                    </a:cubicBezTo>
                    <a:cubicBezTo>
                      <a:pt x="635" y="1690"/>
                      <a:pt x="635" y="1690"/>
                      <a:pt x="635" y="1690"/>
                    </a:cubicBezTo>
                    <a:cubicBezTo>
                      <a:pt x="636" y="1690"/>
                      <a:pt x="636" y="1690"/>
                      <a:pt x="636" y="1690"/>
                    </a:cubicBezTo>
                    <a:cubicBezTo>
                      <a:pt x="638" y="1689"/>
                      <a:pt x="640" y="1689"/>
                      <a:pt x="643" y="1688"/>
                    </a:cubicBezTo>
                    <a:cubicBezTo>
                      <a:pt x="644" y="1688"/>
                      <a:pt x="646" y="1688"/>
                      <a:pt x="647" y="1688"/>
                    </a:cubicBezTo>
                    <a:cubicBezTo>
                      <a:pt x="649" y="1688"/>
                      <a:pt x="650" y="1688"/>
                      <a:pt x="652" y="1688"/>
                    </a:cubicBezTo>
                    <a:cubicBezTo>
                      <a:pt x="653" y="1687"/>
                      <a:pt x="654" y="1687"/>
                      <a:pt x="655" y="1687"/>
                    </a:cubicBezTo>
                    <a:cubicBezTo>
                      <a:pt x="656" y="1687"/>
                      <a:pt x="656" y="1687"/>
                      <a:pt x="656" y="1687"/>
                    </a:cubicBezTo>
                    <a:cubicBezTo>
                      <a:pt x="656" y="1687"/>
                      <a:pt x="656" y="1687"/>
                      <a:pt x="656" y="1687"/>
                    </a:cubicBezTo>
                    <a:cubicBezTo>
                      <a:pt x="683" y="1687"/>
                      <a:pt x="709" y="1687"/>
                      <a:pt x="736" y="1687"/>
                    </a:cubicBezTo>
                    <a:cubicBezTo>
                      <a:pt x="736" y="1687"/>
                      <a:pt x="736" y="1687"/>
                      <a:pt x="736" y="1687"/>
                    </a:cubicBezTo>
                    <a:cubicBezTo>
                      <a:pt x="740" y="1687"/>
                      <a:pt x="740" y="1687"/>
                      <a:pt x="740" y="1687"/>
                    </a:cubicBezTo>
                    <a:cubicBezTo>
                      <a:pt x="747" y="1687"/>
                      <a:pt x="753" y="1688"/>
                      <a:pt x="757" y="1689"/>
                    </a:cubicBezTo>
                    <a:cubicBezTo>
                      <a:pt x="759" y="1690"/>
                      <a:pt x="760" y="1690"/>
                      <a:pt x="761" y="1691"/>
                    </a:cubicBezTo>
                    <a:cubicBezTo>
                      <a:pt x="761" y="1691"/>
                      <a:pt x="762" y="1691"/>
                      <a:pt x="763" y="1691"/>
                    </a:cubicBezTo>
                    <a:cubicBezTo>
                      <a:pt x="763" y="1692"/>
                      <a:pt x="763" y="1692"/>
                      <a:pt x="764" y="1692"/>
                    </a:cubicBezTo>
                    <a:cubicBezTo>
                      <a:pt x="771" y="1695"/>
                      <a:pt x="775" y="1701"/>
                      <a:pt x="773" y="1710"/>
                    </a:cubicBezTo>
                    <a:close/>
                    <a:moveTo>
                      <a:pt x="828" y="1613"/>
                    </a:moveTo>
                    <a:cubicBezTo>
                      <a:pt x="827" y="1614"/>
                      <a:pt x="827" y="1614"/>
                      <a:pt x="827" y="1614"/>
                    </a:cubicBezTo>
                    <a:cubicBezTo>
                      <a:pt x="827" y="1614"/>
                      <a:pt x="827" y="1614"/>
                      <a:pt x="827" y="1614"/>
                    </a:cubicBezTo>
                    <a:cubicBezTo>
                      <a:pt x="826" y="1616"/>
                      <a:pt x="825" y="1617"/>
                      <a:pt x="824" y="1619"/>
                    </a:cubicBezTo>
                    <a:cubicBezTo>
                      <a:pt x="824" y="1619"/>
                      <a:pt x="824" y="1619"/>
                      <a:pt x="823" y="1619"/>
                    </a:cubicBezTo>
                    <a:cubicBezTo>
                      <a:pt x="817" y="1627"/>
                      <a:pt x="807" y="1632"/>
                      <a:pt x="797" y="1635"/>
                    </a:cubicBezTo>
                    <a:cubicBezTo>
                      <a:pt x="797" y="1635"/>
                      <a:pt x="797" y="1635"/>
                      <a:pt x="797" y="1635"/>
                    </a:cubicBezTo>
                    <a:cubicBezTo>
                      <a:pt x="795" y="1636"/>
                      <a:pt x="794" y="1636"/>
                      <a:pt x="792" y="1636"/>
                    </a:cubicBezTo>
                    <a:cubicBezTo>
                      <a:pt x="791" y="1637"/>
                      <a:pt x="790" y="1637"/>
                      <a:pt x="789" y="1637"/>
                    </a:cubicBezTo>
                    <a:cubicBezTo>
                      <a:pt x="788" y="1637"/>
                      <a:pt x="788" y="1638"/>
                      <a:pt x="787" y="1638"/>
                    </a:cubicBezTo>
                    <a:cubicBezTo>
                      <a:pt x="781" y="1639"/>
                      <a:pt x="774" y="1640"/>
                      <a:pt x="768" y="1640"/>
                    </a:cubicBezTo>
                    <a:cubicBezTo>
                      <a:pt x="767" y="1640"/>
                      <a:pt x="767" y="1640"/>
                      <a:pt x="767" y="1640"/>
                    </a:cubicBezTo>
                    <a:cubicBezTo>
                      <a:pt x="756" y="1641"/>
                      <a:pt x="745" y="1640"/>
                      <a:pt x="735" y="1640"/>
                    </a:cubicBezTo>
                    <a:cubicBezTo>
                      <a:pt x="718" y="1640"/>
                      <a:pt x="702" y="1640"/>
                      <a:pt x="685" y="1640"/>
                    </a:cubicBezTo>
                    <a:cubicBezTo>
                      <a:pt x="683" y="1640"/>
                      <a:pt x="680" y="1640"/>
                      <a:pt x="677" y="1640"/>
                    </a:cubicBezTo>
                    <a:cubicBezTo>
                      <a:pt x="677" y="1640"/>
                      <a:pt x="677" y="1640"/>
                      <a:pt x="676" y="1640"/>
                    </a:cubicBezTo>
                    <a:cubicBezTo>
                      <a:pt x="674" y="1639"/>
                      <a:pt x="672" y="1639"/>
                      <a:pt x="669" y="1638"/>
                    </a:cubicBezTo>
                    <a:cubicBezTo>
                      <a:pt x="669" y="1638"/>
                      <a:pt x="669" y="1638"/>
                      <a:pt x="669" y="1638"/>
                    </a:cubicBezTo>
                    <a:cubicBezTo>
                      <a:pt x="669" y="1638"/>
                      <a:pt x="669" y="1638"/>
                      <a:pt x="669" y="1638"/>
                    </a:cubicBezTo>
                    <a:cubicBezTo>
                      <a:pt x="662" y="1636"/>
                      <a:pt x="655" y="1632"/>
                      <a:pt x="655" y="1624"/>
                    </a:cubicBezTo>
                    <a:cubicBezTo>
                      <a:pt x="655" y="1623"/>
                      <a:pt x="655" y="1621"/>
                      <a:pt x="656" y="1620"/>
                    </a:cubicBezTo>
                    <a:cubicBezTo>
                      <a:pt x="656" y="1619"/>
                      <a:pt x="656" y="1619"/>
                      <a:pt x="656" y="1618"/>
                    </a:cubicBezTo>
                    <a:cubicBezTo>
                      <a:pt x="657" y="1617"/>
                      <a:pt x="657" y="1616"/>
                      <a:pt x="658" y="1614"/>
                    </a:cubicBezTo>
                    <a:cubicBezTo>
                      <a:pt x="658" y="1614"/>
                      <a:pt x="658" y="1614"/>
                      <a:pt x="658" y="1614"/>
                    </a:cubicBezTo>
                    <a:cubicBezTo>
                      <a:pt x="659" y="1613"/>
                      <a:pt x="659" y="1613"/>
                      <a:pt x="659" y="1613"/>
                    </a:cubicBezTo>
                    <a:cubicBezTo>
                      <a:pt x="660" y="1612"/>
                      <a:pt x="661" y="1610"/>
                      <a:pt x="662" y="1609"/>
                    </a:cubicBezTo>
                    <a:cubicBezTo>
                      <a:pt x="670" y="1597"/>
                      <a:pt x="678" y="1585"/>
                      <a:pt x="686" y="1572"/>
                    </a:cubicBezTo>
                    <a:cubicBezTo>
                      <a:pt x="687" y="1572"/>
                      <a:pt x="687" y="1572"/>
                      <a:pt x="687" y="1572"/>
                    </a:cubicBezTo>
                    <a:cubicBezTo>
                      <a:pt x="689" y="1568"/>
                      <a:pt x="689" y="1568"/>
                      <a:pt x="689" y="1568"/>
                    </a:cubicBezTo>
                    <a:cubicBezTo>
                      <a:pt x="692" y="1565"/>
                      <a:pt x="695" y="1562"/>
                      <a:pt x="699" y="1559"/>
                    </a:cubicBezTo>
                    <a:cubicBezTo>
                      <a:pt x="702" y="1557"/>
                      <a:pt x="705" y="1555"/>
                      <a:pt x="708" y="1554"/>
                    </a:cubicBezTo>
                    <a:cubicBezTo>
                      <a:pt x="709" y="1553"/>
                      <a:pt x="710" y="1553"/>
                      <a:pt x="711" y="1552"/>
                    </a:cubicBezTo>
                    <a:cubicBezTo>
                      <a:pt x="712" y="1552"/>
                      <a:pt x="712" y="1552"/>
                      <a:pt x="713" y="1551"/>
                    </a:cubicBezTo>
                    <a:cubicBezTo>
                      <a:pt x="713" y="1551"/>
                      <a:pt x="714" y="1551"/>
                      <a:pt x="714" y="1551"/>
                    </a:cubicBezTo>
                    <a:cubicBezTo>
                      <a:pt x="715" y="1551"/>
                      <a:pt x="715" y="1551"/>
                      <a:pt x="716" y="1550"/>
                    </a:cubicBezTo>
                    <a:cubicBezTo>
                      <a:pt x="720" y="1549"/>
                      <a:pt x="725" y="1547"/>
                      <a:pt x="730" y="1546"/>
                    </a:cubicBezTo>
                    <a:cubicBezTo>
                      <a:pt x="735" y="1545"/>
                      <a:pt x="741" y="1544"/>
                      <a:pt x="747" y="1544"/>
                    </a:cubicBezTo>
                    <a:cubicBezTo>
                      <a:pt x="763" y="1544"/>
                      <a:pt x="763" y="1544"/>
                      <a:pt x="763" y="1544"/>
                    </a:cubicBezTo>
                    <a:cubicBezTo>
                      <a:pt x="767" y="1544"/>
                      <a:pt x="770" y="1544"/>
                      <a:pt x="774" y="1544"/>
                    </a:cubicBezTo>
                    <a:cubicBezTo>
                      <a:pt x="789" y="1544"/>
                      <a:pt x="803" y="1544"/>
                      <a:pt x="818" y="1544"/>
                    </a:cubicBezTo>
                    <a:cubicBezTo>
                      <a:pt x="818" y="1544"/>
                      <a:pt x="818" y="1544"/>
                      <a:pt x="818" y="1544"/>
                    </a:cubicBezTo>
                    <a:cubicBezTo>
                      <a:pt x="824" y="1544"/>
                      <a:pt x="824" y="1544"/>
                      <a:pt x="824" y="1544"/>
                    </a:cubicBezTo>
                    <a:cubicBezTo>
                      <a:pt x="830" y="1544"/>
                      <a:pt x="835" y="1545"/>
                      <a:pt x="839" y="1546"/>
                    </a:cubicBezTo>
                    <a:cubicBezTo>
                      <a:pt x="843" y="1547"/>
                      <a:pt x="845" y="1548"/>
                      <a:pt x="847" y="1549"/>
                    </a:cubicBezTo>
                    <a:cubicBezTo>
                      <a:pt x="854" y="1553"/>
                      <a:pt x="858" y="1559"/>
                      <a:pt x="853" y="1568"/>
                    </a:cubicBezTo>
                    <a:cubicBezTo>
                      <a:pt x="848" y="1579"/>
                      <a:pt x="841" y="1590"/>
                      <a:pt x="835" y="1600"/>
                    </a:cubicBezTo>
                    <a:cubicBezTo>
                      <a:pt x="828" y="1613"/>
                      <a:pt x="828" y="1613"/>
                      <a:pt x="828" y="1613"/>
                    </a:cubicBezTo>
                    <a:cubicBezTo>
                      <a:pt x="828" y="1613"/>
                      <a:pt x="828" y="1613"/>
                      <a:pt x="828" y="1613"/>
                    </a:cubicBezTo>
                    <a:close/>
                    <a:moveTo>
                      <a:pt x="1592" y="1771"/>
                    </a:moveTo>
                    <a:cubicBezTo>
                      <a:pt x="1592" y="1773"/>
                      <a:pt x="1592" y="1775"/>
                      <a:pt x="1591" y="1777"/>
                    </a:cubicBezTo>
                    <a:cubicBezTo>
                      <a:pt x="1591" y="1778"/>
                      <a:pt x="1591" y="1778"/>
                      <a:pt x="1591" y="1778"/>
                    </a:cubicBezTo>
                    <a:cubicBezTo>
                      <a:pt x="1590" y="1780"/>
                      <a:pt x="1590" y="1782"/>
                      <a:pt x="1589" y="1783"/>
                    </a:cubicBezTo>
                    <a:cubicBezTo>
                      <a:pt x="1589" y="1783"/>
                      <a:pt x="1589" y="1783"/>
                      <a:pt x="1589" y="1784"/>
                    </a:cubicBezTo>
                    <a:cubicBezTo>
                      <a:pt x="1588" y="1784"/>
                      <a:pt x="1588" y="1784"/>
                      <a:pt x="1588" y="1784"/>
                    </a:cubicBezTo>
                    <a:cubicBezTo>
                      <a:pt x="1587" y="1786"/>
                      <a:pt x="1586" y="1788"/>
                      <a:pt x="1584" y="1789"/>
                    </a:cubicBezTo>
                    <a:cubicBezTo>
                      <a:pt x="1584" y="1789"/>
                      <a:pt x="1584" y="1789"/>
                      <a:pt x="1584" y="1789"/>
                    </a:cubicBezTo>
                    <a:cubicBezTo>
                      <a:pt x="1582" y="1791"/>
                      <a:pt x="1581" y="1792"/>
                      <a:pt x="1579" y="1794"/>
                    </a:cubicBezTo>
                    <a:cubicBezTo>
                      <a:pt x="1578" y="1794"/>
                      <a:pt x="1578" y="1794"/>
                      <a:pt x="1578" y="1794"/>
                    </a:cubicBezTo>
                    <a:cubicBezTo>
                      <a:pt x="1578" y="1794"/>
                      <a:pt x="1577" y="1795"/>
                      <a:pt x="1577" y="1795"/>
                    </a:cubicBezTo>
                    <a:cubicBezTo>
                      <a:pt x="1575" y="1796"/>
                      <a:pt x="1573" y="1797"/>
                      <a:pt x="1571" y="1798"/>
                    </a:cubicBezTo>
                    <a:cubicBezTo>
                      <a:pt x="1571" y="1798"/>
                      <a:pt x="1571" y="1798"/>
                      <a:pt x="1570" y="1798"/>
                    </a:cubicBezTo>
                    <a:cubicBezTo>
                      <a:pt x="1569" y="1799"/>
                      <a:pt x="1567" y="1800"/>
                      <a:pt x="1566" y="1800"/>
                    </a:cubicBezTo>
                    <a:cubicBezTo>
                      <a:pt x="1565" y="1800"/>
                      <a:pt x="1564" y="1801"/>
                      <a:pt x="1563" y="1801"/>
                    </a:cubicBezTo>
                    <a:cubicBezTo>
                      <a:pt x="1563" y="1801"/>
                      <a:pt x="1563" y="1801"/>
                      <a:pt x="1562" y="1801"/>
                    </a:cubicBezTo>
                    <a:cubicBezTo>
                      <a:pt x="1562" y="1801"/>
                      <a:pt x="1561" y="1801"/>
                      <a:pt x="1561" y="1802"/>
                    </a:cubicBezTo>
                    <a:cubicBezTo>
                      <a:pt x="1559" y="1802"/>
                      <a:pt x="1557" y="1802"/>
                      <a:pt x="1555" y="1803"/>
                    </a:cubicBezTo>
                    <a:cubicBezTo>
                      <a:pt x="1553" y="1803"/>
                      <a:pt x="1551" y="1803"/>
                      <a:pt x="1550" y="1803"/>
                    </a:cubicBezTo>
                    <a:cubicBezTo>
                      <a:pt x="1548" y="1804"/>
                      <a:pt x="1546" y="1804"/>
                      <a:pt x="1544" y="1804"/>
                    </a:cubicBezTo>
                    <a:cubicBezTo>
                      <a:pt x="1544" y="1804"/>
                      <a:pt x="1543" y="1804"/>
                      <a:pt x="1542" y="1804"/>
                    </a:cubicBezTo>
                    <a:cubicBezTo>
                      <a:pt x="1540" y="1804"/>
                      <a:pt x="1540" y="1804"/>
                      <a:pt x="1540" y="1804"/>
                    </a:cubicBezTo>
                    <a:cubicBezTo>
                      <a:pt x="1540" y="1804"/>
                      <a:pt x="1540" y="1804"/>
                      <a:pt x="1540" y="1804"/>
                    </a:cubicBezTo>
                    <a:cubicBezTo>
                      <a:pt x="1530" y="1804"/>
                      <a:pt x="1519" y="1804"/>
                      <a:pt x="1509" y="1804"/>
                    </a:cubicBezTo>
                    <a:cubicBezTo>
                      <a:pt x="1461" y="1804"/>
                      <a:pt x="908" y="1806"/>
                      <a:pt x="869" y="1806"/>
                    </a:cubicBezTo>
                    <a:cubicBezTo>
                      <a:pt x="866" y="1806"/>
                      <a:pt x="863" y="1806"/>
                      <a:pt x="861" y="1805"/>
                    </a:cubicBezTo>
                    <a:cubicBezTo>
                      <a:pt x="857" y="1805"/>
                      <a:pt x="853" y="1804"/>
                      <a:pt x="850" y="1803"/>
                    </a:cubicBezTo>
                    <a:cubicBezTo>
                      <a:pt x="845" y="1802"/>
                      <a:pt x="841" y="1799"/>
                      <a:pt x="838" y="1796"/>
                    </a:cubicBezTo>
                    <a:cubicBezTo>
                      <a:pt x="835" y="1793"/>
                      <a:pt x="833" y="1790"/>
                      <a:pt x="832" y="1786"/>
                    </a:cubicBezTo>
                    <a:cubicBezTo>
                      <a:pt x="832" y="1782"/>
                      <a:pt x="832" y="1778"/>
                      <a:pt x="834" y="1773"/>
                    </a:cubicBezTo>
                    <a:cubicBezTo>
                      <a:pt x="836" y="1771"/>
                      <a:pt x="836" y="1771"/>
                      <a:pt x="836" y="1771"/>
                    </a:cubicBezTo>
                    <a:cubicBezTo>
                      <a:pt x="836" y="1771"/>
                      <a:pt x="836" y="1771"/>
                      <a:pt x="836" y="1771"/>
                    </a:cubicBezTo>
                    <a:cubicBezTo>
                      <a:pt x="842" y="1758"/>
                      <a:pt x="848" y="1745"/>
                      <a:pt x="854" y="1732"/>
                    </a:cubicBezTo>
                    <a:cubicBezTo>
                      <a:pt x="856" y="1730"/>
                      <a:pt x="857" y="1728"/>
                      <a:pt x="858" y="1726"/>
                    </a:cubicBezTo>
                    <a:cubicBezTo>
                      <a:pt x="862" y="1716"/>
                      <a:pt x="862" y="1716"/>
                      <a:pt x="862" y="1716"/>
                    </a:cubicBezTo>
                    <a:cubicBezTo>
                      <a:pt x="864" y="1712"/>
                      <a:pt x="868" y="1708"/>
                      <a:pt x="872" y="1704"/>
                    </a:cubicBezTo>
                    <a:cubicBezTo>
                      <a:pt x="873" y="1704"/>
                      <a:pt x="874" y="1703"/>
                      <a:pt x="875" y="1702"/>
                    </a:cubicBezTo>
                    <a:cubicBezTo>
                      <a:pt x="875" y="1702"/>
                      <a:pt x="876" y="1701"/>
                      <a:pt x="877" y="1701"/>
                    </a:cubicBezTo>
                    <a:cubicBezTo>
                      <a:pt x="878" y="1700"/>
                      <a:pt x="878" y="1700"/>
                      <a:pt x="879" y="1699"/>
                    </a:cubicBezTo>
                    <a:cubicBezTo>
                      <a:pt x="880" y="1699"/>
                      <a:pt x="880" y="1699"/>
                      <a:pt x="880" y="1699"/>
                    </a:cubicBezTo>
                    <a:cubicBezTo>
                      <a:pt x="881" y="1698"/>
                      <a:pt x="881" y="1698"/>
                      <a:pt x="882" y="1698"/>
                    </a:cubicBezTo>
                    <a:cubicBezTo>
                      <a:pt x="883" y="1697"/>
                      <a:pt x="885" y="1696"/>
                      <a:pt x="886" y="1695"/>
                    </a:cubicBezTo>
                    <a:cubicBezTo>
                      <a:pt x="887" y="1695"/>
                      <a:pt x="888" y="1695"/>
                      <a:pt x="889" y="1694"/>
                    </a:cubicBezTo>
                    <a:cubicBezTo>
                      <a:pt x="890" y="1694"/>
                      <a:pt x="891" y="1693"/>
                      <a:pt x="893" y="1693"/>
                    </a:cubicBezTo>
                    <a:cubicBezTo>
                      <a:pt x="895" y="1692"/>
                      <a:pt x="897" y="1691"/>
                      <a:pt x="899" y="1690"/>
                    </a:cubicBezTo>
                    <a:cubicBezTo>
                      <a:pt x="900" y="1690"/>
                      <a:pt x="901" y="1690"/>
                      <a:pt x="903" y="1689"/>
                    </a:cubicBezTo>
                    <a:cubicBezTo>
                      <a:pt x="903" y="1689"/>
                      <a:pt x="904" y="1689"/>
                      <a:pt x="904" y="1689"/>
                    </a:cubicBezTo>
                    <a:cubicBezTo>
                      <a:pt x="910" y="1687"/>
                      <a:pt x="917" y="1687"/>
                      <a:pt x="923" y="1687"/>
                    </a:cubicBezTo>
                    <a:cubicBezTo>
                      <a:pt x="923" y="1687"/>
                      <a:pt x="1503" y="1685"/>
                      <a:pt x="1525" y="1685"/>
                    </a:cubicBezTo>
                    <a:cubicBezTo>
                      <a:pt x="1531" y="1685"/>
                      <a:pt x="1538" y="1685"/>
                      <a:pt x="1545" y="1685"/>
                    </a:cubicBezTo>
                    <a:cubicBezTo>
                      <a:pt x="1548" y="1685"/>
                      <a:pt x="1551" y="1685"/>
                      <a:pt x="1554" y="1686"/>
                    </a:cubicBezTo>
                    <a:cubicBezTo>
                      <a:pt x="1554" y="1686"/>
                      <a:pt x="1555" y="1686"/>
                      <a:pt x="1555" y="1686"/>
                    </a:cubicBezTo>
                    <a:cubicBezTo>
                      <a:pt x="1557" y="1686"/>
                      <a:pt x="1560" y="1686"/>
                      <a:pt x="1562" y="1687"/>
                    </a:cubicBezTo>
                    <a:cubicBezTo>
                      <a:pt x="1562" y="1687"/>
                      <a:pt x="1563" y="1687"/>
                      <a:pt x="1563" y="1687"/>
                    </a:cubicBezTo>
                    <a:cubicBezTo>
                      <a:pt x="1563" y="1687"/>
                      <a:pt x="1563" y="1687"/>
                      <a:pt x="1563" y="1687"/>
                    </a:cubicBezTo>
                    <a:cubicBezTo>
                      <a:pt x="1566" y="1688"/>
                      <a:pt x="1568" y="1689"/>
                      <a:pt x="1570" y="1690"/>
                    </a:cubicBezTo>
                    <a:cubicBezTo>
                      <a:pt x="1570" y="1690"/>
                      <a:pt x="1571" y="1690"/>
                      <a:pt x="1571" y="1690"/>
                    </a:cubicBezTo>
                    <a:cubicBezTo>
                      <a:pt x="1573" y="1691"/>
                      <a:pt x="1575" y="1692"/>
                      <a:pt x="1577" y="1693"/>
                    </a:cubicBezTo>
                    <a:cubicBezTo>
                      <a:pt x="1577" y="1693"/>
                      <a:pt x="1577" y="1693"/>
                      <a:pt x="1578" y="1693"/>
                    </a:cubicBezTo>
                    <a:cubicBezTo>
                      <a:pt x="1578" y="1694"/>
                      <a:pt x="1578" y="1694"/>
                      <a:pt x="1578" y="1694"/>
                    </a:cubicBezTo>
                    <a:cubicBezTo>
                      <a:pt x="1580" y="1695"/>
                      <a:pt x="1581" y="1696"/>
                      <a:pt x="1582" y="1697"/>
                    </a:cubicBezTo>
                    <a:cubicBezTo>
                      <a:pt x="1584" y="1698"/>
                      <a:pt x="1586" y="1700"/>
                      <a:pt x="1588" y="1703"/>
                    </a:cubicBezTo>
                    <a:cubicBezTo>
                      <a:pt x="1590" y="1706"/>
                      <a:pt x="1592" y="1710"/>
                      <a:pt x="1592" y="1714"/>
                    </a:cubicBezTo>
                    <a:cubicBezTo>
                      <a:pt x="1592" y="1717"/>
                      <a:pt x="1592" y="1717"/>
                      <a:pt x="1592" y="1717"/>
                    </a:cubicBezTo>
                    <a:cubicBezTo>
                      <a:pt x="1592" y="1717"/>
                      <a:pt x="1592" y="1717"/>
                      <a:pt x="1592" y="1717"/>
                    </a:cubicBezTo>
                    <a:cubicBezTo>
                      <a:pt x="1592" y="1731"/>
                      <a:pt x="1592" y="1746"/>
                      <a:pt x="1592" y="1760"/>
                    </a:cubicBezTo>
                    <a:cubicBezTo>
                      <a:pt x="1592" y="1764"/>
                      <a:pt x="1593" y="1767"/>
                      <a:pt x="1592" y="1771"/>
                    </a:cubicBezTo>
                    <a:close/>
                    <a:moveTo>
                      <a:pt x="1671" y="1490"/>
                    </a:moveTo>
                    <a:cubicBezTo>
                      <a:pt x="1671" y="1490"/>
                      <a:pt x="1670" y="1489"/>
                      <a:pt x="1670" y="1489"/>
                    </a:cubicBezTo>
                    <a:cubicBezTo>
                      <a:pt x="1670" y="1489"/>
                      <a:pt x="1669" y="1489"/>
                      <a:pt x="1669" y="1488"/>
                    </a:cubicBezTo>
                    <a:cubicBezTo>
                      <a:pt x="1667" y="1486"/>
                      <a:pt x="1666" y="1483"/>
                      <a:pt x="1665" y="1480"/>
                    </a:cubicBezTo>
                    <a:cubicBezTo>
                      <a:pt x="1665" y="1477"/>
                      <a:pt x="1665" y="1477"/>
                      <a:pt x="1665" y="1477"/>
                    </a:cubicBezTo>
                    <a:cubicBezTo>
                      <a:pt x="1665" y="1475"/>
                      <a:pt x="1665" y="1473"/>
                      <a:pt x="1665" y="1471"/>
                    </a:cubicBezTo>
                    <a:cubicBezTo>
                      <a:pt x="1665" y="1471"/>
                      <a:pt x="1665" y="1471"/>
                      <a:pt x="1665" y="1471"/>
                    </a:cubicBezTo>
                    <a:cubicBezTo>
                      <a:pt x="1664" y="1463"/>
                      <a:pt x="1662" y="1454"/>
                      <a:pt x="1663" y="1445"/>
                    </a:cubicBezTo>
                    <a:cubicBezTo>
                      <a:pt x="1663" y="1443"/>
                      <a:pt x="1663" y="1443"/>
                      <a:pt x="1663" y="1443"/>
                    </a:cubicBezTo>
                    <a:cubicBezTo>
                      <a:pt x="1662" y="1440"/>
                      <a:pt x="1663" y="1437"/>
                      <a:pt x="1665" y="1435"/>
                    </a:cubicBezTo>
                    <a:cubicBezTo>
                      <a:pt x="1667" y="1433"/>
                      <a:pt x="1669" y="1431"/>
                      <a:pt x="1673" y="1429"/>
                    </a:cubicBezTo>
                    <a:cubicBezTo>
                      <a:pt x="1676" y="1427"/>
                      <a:pt x="1680" y="1426"/>
                      <a:pt x="1684" y="1425"/>
                    </a:cubicBezTo>
                    <a:cubicBezTo>
                      <a:pt x="1684" y="1425"/>
                      <a:pt x="1684" y="1425"/>
                      <a:pt x="1684" y="1425"/>
                    </a:cubicBezTo>
                    <a:cubicBezTo>
                      <a:pt x="1685" y="1425"/>
                      <a:pt x="1685" y="1425"/>
                      <a:pt x="1685" y="1425"/>
                    </a:cubicBezTo>
                    <a:cubicBezTo>
                      <a:pt x="1687" y="1424"/>
                      <a:pt x="1689" y="1424"/>
                      <a:pt x="1690" y="1424"/>
                    </a:cubicBezTo>
                    <a:cubicBezTo>
                      <a:pt x="1691" y="1424"/>
                      <a:pt x="1692" y="1424"/>
                      <a:pt x="1693" y="1424"/>
                    </a:cubicBezTo>
                    <a:cubicBezTo>
                      <a:pt x="1700" y="1423"/>
                      <a:pt x="1708" y="1423"/>
                      <a:pt x="1716" y="1423"/>
                    </a:cubicBezTo>
                    <a:cubicBezTo>
                      <a:pt x="1769" y="1423"/>
                      <a:pt x="1769" y="1423"/>
                      <a:pt x="1769" y="1423"/>
                    </a:cubicBezTo>
                    <a:cubicBezTo>
                      <a:pt x="1772" y="1423"/>
                      <a:pt x="1775" y="1423"/>
                      <a:pt x="1778" y="1424"/>
                    </a:cubicBezTo>
                    <a:cubicBezTo>
                      <a:pt x="1792" y="1425"/>
                      <a:pt x="1808" y="1429"/>
                      <a:pt x="1810" y="1442"/>
                    </a:cubicBezTo>
                    <a:cubicBezTo>
                      <a:pt x="1814" y="1454"/>
                      <a:pt x="1815" y="1466"/>
                      <a:pt x="1817" y="1478"/>
                    </a:cubicBezTo>
                    <a:cubicBezTo>
                      <a:pt x="1818" y="1480"/>
                      <a:pt x="1818" y="1480"/>
                      <a:pt x="1818" y="1480"/>
                    </a:cubicBezTo>
                    <a:cubicBezTo>
                      <a:pt x="1818" y="1482"/>
                      <a:pt x="1818" y="1485"/>
                      <a:pt x="1817" y="1487"/>
                    </a:cubicBezTo>
                    <a:cubicBezTo>
                      <a:pt x="1817" y="1487"/>
                      <a:pt x="1817" y="1488"/>
                      <a:pt x="1816" y="1488"/>
                    </a:cubicBezTo>
                    <a:cubicBezTo>
                      <a:pt x="1816" y="1488"/>
                      <a:pt x="1816" y="1488"/>
                      <a:pt x="1816" y="1488"/>
                    </a:cubicBezTo>
                    <a:cubicBezTo>
                      <a:pt x="1816" y="1488"/>
                      <a:pt x="1816" y="1488"/>
                      <a:pt x="1816" y="1488"/>
                    </a:cubicBezTo>
                    <a:cubicBezTo>
                      <a:pt x="1813" y="1494"/>
                      <a:pt x="1807" y="1497"/>
                      <a:pt x="1799" y="1499"/>
                    </a:cubicBezTo>
                    <a:cubicBezTo>
                      <a:pt x="1798" y="1499"/>
                      <a:pt x="1798" y="1499"/>
                      <a:pt x="1797" y="1499"/>
                    </a:cubicBezTo>
                    <a:cubicBezTo>
                      <a:pt x="1796" y="1500"/>
                      <a:pt x="1796" y="1500"/>
                      <a:pt x="1795" y="1500"/>
                    </a:cubicBezTo>
                    <a:cubicBezTo>
                      <a:pt x="1794" y="1500"/>
                      <a:pt x="1794" y="1500"/>
                      <a:pt x="1793" y="1500"/>
                    </a:cubicBezTo>
                    <a:cubicBezTo>
                      <a:pt x="1792" y="1500"/>
                      <a:pt x="1790" y="1501"/>
                      <a:pt x="1789" y="1501"/>
                    </a:cubicBezTo>
                    <a:cubicBezTo>
                      <a:pt x="1771" y="1503"/>
                      <a:pt x="1750" y="1501"/>
                      <a:pt x="1741" y="1501"/>
                    </a:cubicBezTo>
                    <a:cubicBezTo>
                      <a:pt x="1707" y="1501"/>
                      <a:pt x="1707" y="1501"/>
                      <a:pt x="1707" y="1501"/>
                    </a:cubicBezTo>
                    <a:cubicBezTo>
                      <a:pt x="1704" y="1501"/>
                      <a:pt x="1702" y="1501"/>
                      <a:pt x="1699" y="1501"/>
                    </a:cubicBezTo>
                    <a:cubicBezTo>
                      <a:pt x="1697" y="1501"/>
                      <a:pt x="1695" y="1500"/>
                      <a:pt x="1693" y="1500"/>
                    </a:cubicBezTo>
                    <a:cubicBezTo>
                      <a:pt x="1693" y="1500"/>
                      <a:pt x="1692" y="1500"/>
                      <a:pt x="1692" y="1500"/>
                    </a:cubicBezTo>
                    <a:cubicBezTo>
                      <a:pt x="1691" y="1500"/>
                      <a:pt x="1691" y="1500"/>
                      <a:pt x="1691" y="1500"/>
                    </a:cubicBezTo>
                    <a:cubicBezTo>
                      <a:pt x="1689" y="1499"/>
                      <a:pt x="1687" y="1499"/>
                      <a:pt x="1685" y="1498"/>
                    </a:cubicBezTo>
                    <a:cubicBezTo>
                      <a:pt x="1684" y="1498"/>
                      <a:pt x="1684" y="1497"/>
                      <a:pt x="1683" y="1497"/>
                    </a:cubicBezTo>
                    <a:cubicBezTo>
                      <a:pt x="1681" y="1496"/>
                      <a:pt x="1680" y="1496"/>
                      <a:pt x="1678" y="1495"/>
                    </a:cubicBezTo>
                    <a:cubicBezTo>
                      <a:pt x="1676" y="1494"/>
                      <a:pt x="1674" y="1492"/>
                      <a:pt x="1672" y="1491"/>
                    </a:cubicBezTo>
                    <a:cubicBezTo>
                      <a:pt x="1672" y="1491"/>
                      <a:pt x="1671" y="1490"/>
                      <a:pt x="1671" y="1490"/>
                    </a:cubicBezTo>
                    <a:close/>
                    <a:moveTo>
                      <a:pt x="1680" y="1622"/>
                    </a:moveTo>
                    <a:cubicBezTo>
                      <a:pt x="1677" y="1618"/>
                      <a:pt x="1676" y="1615"/>
                      <a:pt x="1675" y="1612"/>
                    </a:cubicBezTo>
                    <a:cubicBezTo>
                      <a:pt x="1675" y="1607"/>
                      <a:pt x="1675" y="1607"/>
                      <a:pt x="1675" y="1607"/>
                    </a:cubicBezTo>
                    <a:cubicBezTo>
                      <a:pt x="1675" y="1607"/>
                      <a:pt x="1675" y="1607"/>
                      <a:pt x="1675" y="1607"/>
                    </a:cubicBezTo>
                    <a:cubicBezTo>
                      <a:pt x="1674" y="1593"/>
                      <a:pt x="1673" y="1580"/>
                      <a:pt x="1672" y="1567"/>
                    </a:cubicBezTo>
                    <a:cubicBezTo>
                      <a:pt x="1672" y="1567"/>
                      <a:pt x="1672" y="1567"/>
                      <a:pt x="1672" y="1567"/>
                    </a:cubicBezTo>
                    <a:cubicBezTo>
                      <a:pt x="1672" y="1566"/>
                      <a:pt x="1672" y="1566"/>
                      <a:pt x="1672" y="1566"/>
                    </a:cubicBezTo>
                    <a:cubicBezTo>
                      <a:pt x="1672" y="1565"/>
                      <a:pt x="1672" y="1564"/>
                      <a:pt x="1672" y="1563"/>
                    </a:cubicBezTo>
                    <a:cubicBezTo>
                      <a:pt x="1675" y="1535"/>
                      <a:pt x="1735" y="1542"/>
                      <a:pt x="1754" y="1542"/>
                    </a:cubicBezTo>
                    <a:cubicBezTo>
                      <a:pt x="1776" y="1542"/>
                      <a:pt x="1819" y="1537"/>
                      <a:pt x="1832" y="1559"/>
                    </a:cubicBezTo>
                    <a:cubicBezTo>
                      <a:pt x="1833" y="1561"/>
                      <a:pt x="1835" y="1563"/>
                      <a:pt x="1835" y="1565"/>
                    </a:cubicBezTo>
                    <a:cubicBezTo>
                      <a:pt x="1836" y="1568"/>
                      <a:pt x="1836" y="1568"/>
                      <a:pt x="1836" y="1568"/>
                    </a:cubicBezTo>
                    <a:cubicBezTo>
                      <a:pt x="1836" y="1568"/>
                      <a:pt x="1836" y="1568"/>
                      <a:pt x="1836" y="1568"/>
                    </a:cubicBezTo>
                    <a:cubicBezTo>
                      <a:pt x="1837" y="1575"/>
                      <a:pt x="1838" y="1581"/>
                      <a:pt x="1840" y="1588"/>
                    </a:cubicBezTo>
                    <a:cubicBezTo>
                      <a:pt x="1844" y="1611"/>
                      <a:pt x="1844" y="1611"/>
                      <a:pt x="1844" y="1611"/>
                    </a:cubicBezTo>
                    <a:cubicBezTo>
                      <a:pt x="1845" y="1615"/>
                      <a:pt x="1844" y="1618"/>
                      <a:pt x="1843" y="1621"/>
                    </a:cubicBezTo>
                    <a:cubicBezTo>
                      <a:pt x="1842" y="1623"/>
                      <a:pt x="1840" y="1625"/>
                      <a:pt x="1838" y="1627"/>
                    </a:cubicBezTo>
                    <a:cubicBezTo>
                      <a:pt x="1838" y="1627"/>
                      <a:pt x="1837" y="1628"/>
                      <a:pt x="1836" y="1629"/>
                    </a:cubicBezTo>
                    <a:cubicBezTo>
                      <a:pt x="1836" y="1629"/>
                      <a:pt x="1835" y="1629"/>
                      <a:pt x="1835" y="1630"/>
                    </a:cubicBezTo>
                    <a:cubicBezTo>
                      <a:pt x="1835" y="1630"/>
                      <a:pt x="1834" y="1630"/>
                      <a:pt x="1834" y="1630"/>
                    </a:cubicBezTo>
                    <a:cubicBezTo>
                      <a:pt x="1833" y="1631"/>
                      <a:pt x="1832" y="1631"/>
                      <a:pt x="1830" y="1632"/>
                    </a:cubicBezTo>
                    <a:cubicBezTo>
                      <a:pt x="1829" y="1633"/>
                      <a:pt x="1828" y="1633"/>
                      <a:pt x="1827" y="1634"/>
                    </a:cubicBezTo>
                    <a:cubicBezTo>
                      <a:pt x="1826" y="1634"/>
                      <a:pt x="1825" y="1634"/>
                      <a:pt x="1825" y="1634"/>
                    </a:cubicBezTo>
                    <a:cubicBezTo>
                      <a:pt x="1824" y="1635"/>
                      <a:pt x="1823" y="1635"/>
                      <a:pt x="1822" y="1635"/>
                    </a:cubicBezTo>
                    <a:cubicBezTo>
                      <a:pt x="1821" y="1635"/>
                      <a:pt x="1820" y="1636"/>
                      <a:pt x="1819" y="1636"/>
                    </a:cubicBezTo>
                    <a:cubicBezTo>
                      <a:pt x="1818" y="1636"/>
                      <a:pt x="1818" y="1636"/>
                      <a:pt x="1818" y="1636"/>
                    </a:cubicBezTo>
                    <a:cubicBezTo>
                      <a:pt x="1816" y="1636"/>
                      <a:pt x="1814" y="1637"/>
                      <a:pt x="1812" y="1637"/>
                    </a:cubicBezTo>
                    <a:cubicBezTo>
                      <a:pt x="1809" y="1637"/>
                      <a:pt x="1807" y="1637"/>
                      <a:pt x="1805" y="1637"/>
                    </a:cubicBezTo>
                    <a:cubicBezTo>
                      <a:pt x="1805" y="1637"/>
                      <a:pt x="1805" y="1637"/>
                      <a:pt x="1805" y="1637"/>
                    </a:cubicBezTo>
                    <a:cubicBezTo>
                      <a:pt x="1804" y="1637"/>
                      <a:pt x="1804" y="1637"/>
                      <a:pt x="1804" y="1637"/>
                    </a:cubicBezTo>
                    <a:cubicBezTo>
                      <a:pt x="1804" y="1637"/>
                      <a:pt x="1804" y="1637"/>
                      <a:pt x="1804" y="1637"/>
                    </a:cubicBezTo>
                    <a:cubicBezTo>
                      <a:pt x="1777" y="1637"/>
                      <a:pt x="1750" y="1637"/>
                      <a:pt x="1722" y="1638"/>
                    </a:cubicBezTo>
                    <a:cubicBezTo>
                      <a:pt x="1719" y="1638"/>
                      <a:pt x="1716" y="1637"/>
                      <a:pt x="1714" y="1637"/>
                    </a:cubicBezTo>
                    <a:cubicBezTo>
                      <a:pt x="1713" y="1637"/>
                      <a:pt x="1712" y="1637"/>
                      <a:pt x="1712" y="1637"/>
                    </a:cubicBezTo>
                    <a:cubicBezTo>
                      <a:pt x="1709" y="1636"/>
                      <a:pt x="1707" y="1636"/>
                      <a:pt x="1705" y="1636"/>
                    </a:cubicBezTo>
                    <a:cubicBezTo>
                      <a:pt x="1705" y="1636"/>
                      <a:pt x="1705" y="1636"/>
                      <a:pt x="1705" y="1636"/>
                    </a:cubicBezTo>
                    <a:cubicBezTo>
                      <a:pt x="1704" y="1635"/>
                      <a:pt x="1704" y="1635"/>
                      <a:pt x="1704" y="1635"/>
                    </a:cubicBezTo>
                    <a:cubicBezTo>
                      <a:pt x="1701" y="1635"/>
                      <a:pt x="1699" y="1634"/>
                      <a:pt x="1697" y="1633"/>
                    </a:cubicBezTo>
                    <a:cubicBezTo>
                      <a:pt x="1696" y="1633"/>
                      <a:pt x="1695" y="1632"/>
                      <a:pt x="1695" y="1632"/>
                    </a:cubicBezTo>
                    <a:cubicBezTo>
                      <a:pt x="1693" y="1632"/>
                      <a:pt x="1692" y="1631"/>
                      <a:pt x="1691" y="1630"/>
                    </a:cubicBezTo>
                    <a:cubicBezTo>
                      <a:pt x="1691" y="1630"/>
                      <a:pt x="1690" y="1630"/>
                      <a:pt x="1690" y="1630"/>
                    </a:cubicBezTo>
                    <a:cubicBezTo>
                      <a:pt x="1686" y="1628"/>
                      <a:pt x="1682" y="1625"/>
                      <a:pt x="1680" y="1622"/>
                    </a:cubicBezTo>
                    <a:close/>
                    <a:moveTo>
                      <a:pt x="1875" y="1783"/>
                    </a:moveTo>
                    <a:cubicBezTo>
                      <a:pt x="1873" y="1787"/>
                      <a:pt x="1870" y="1790"/>
                      <a:pt x="1866" y="1793"/>
                    </a:cubicBezTo>
                    <a:cubicBezTo>
                      <a:pt x="1862" y="1796"/>
                      <a:pt x="1858" y="1799"/>
                      <a:pt x="1852" y="1800"/>
                    </a:cubicBezTo>
                    <a:cubicBezTo>
                      <a:pt x="1846" y="1802"/>
                      <a:pt x="1840" y="1803"/>
                      <a:pt x="1833" y="1803"/>
                    </a:cubicBezTo>
                    <a:cubicBezTo>
                      <a:pt x="1815" y="1803"/>
                      <a:pt x="1815" y="1803"/>
                      <a:pt x="1815" y="1803"/>
                    </a:cubicBezTo>
                    <a:cubicBezTo>
                      <a:pt x="1814" y="1803"/>
                      <a:pt x="1814" y="1803"/>
                      <a:pt x="1814" y="1803"/>
                    </a:cubicBezTo>
                    <a:cubicBezTo>
                      <a:pt x="1789" y="1803"/>
                      <a:pt x="1765" y="1803"/>
                      <a:pt x="1740" y="1803"/>
                    </a:cubicBezTo>
                    <a:cubicBezTo>
                      <a:pt x="1737" y="1803"/>
                      <a:pt x="1734" y="1803"/>
                      <a:pt x="1731" y="1803"/>
                    </a:cubicBezTo>
                    <a:cubicBezTo>
                      <a:pt x="1730" y="1803"/>
                      <a:pt x="1730" y="1803"/>
                      <a:pt x="1729" y="1803"/>
                    </a:cubicBezTo>
                    <a:cubicBezTo>
                      <a:pt x="1726" y="1802"/>
                      <a:pt x="1724" y="1802"/>
                      <a:pt x="1721" y="1801"/>
                    </a:cubicBezTo>
                    <a:cubicBezTo>
                      <a:pt x="1721" y="1801"/>
                      <a:pt x="1721" y="1801"/>
                      <a:pt x="1720" y="1801"/>
                    </a:cubicBezTo>
                    <a:cubicBezTo>
                      <a:pt x="1720" y="1801"/>
                      <a:pt x="1720" y="1801"/>
                      <a:pt x="1720" y="1801"/>
                    </a:cubicBezTo>
                    <a:cubicBezTo>
                      <a:pt x="1709" y="1798"/>
                      <a:pt x="1698" y="1792"/>
                      <a:pt x="1692" y="1783"/>
                    </a:cubicBezTo>
                    <a:cubicBezTo>
                      <a:pt x="1692" y="1783"/>
                      <a:pt x="1692" y="1783"/>
                      <a:pt x="1692" y="1783"/>
                    </a:cubicBezTo>
                    <a:cubicBezTo>
                      <a:pt x="1692" y="1783"/>
                      <a:pt x="1692" y="1783"/>
                      <a:pt x="1692" y="1783"/>
                    </a:cubicBezTo>
                    <a:cubicBezTo>
                      <a:pt x="1691" y="1782"/>
                      <a:pt x="1690" y="1780"/>
                      <a:pt x="1690" y="1778"/>
                    </a:cubicBezTo>
                    <a:cubicBezTo>
                      <a:pt x="1689" y="1777"/>
                      <a:pt x="1689" y="1776"/>
                      <a:pt x="1689" y="1775"/>
                    </a:cubicBezTo>
                    <a:cubicBezTo>
                      <a:pt x="1688" y="1774"/>
                      <a:pt x="1688" y="1773"/>
                      <a:pt x="1688" y="1772"/>
                    </a:cubicBezTo>
                    <a:cubicBezTo>
                      <a:pt x="1688" y="1772"/>
                      <a:pt x="1688" y="1771"/>
                      <a:pt x="1688" y="1771"/>
                    </a:cubicBezTo>
                    <a:cubicBezTo>
                      <a:pt x="1687" y="1769"/>
                      <a:pt x="1687" y="1769"/>
                      <a:pt x="1687" y="1769"/>
                    </a:cubicBezTo>
                    <a:cubicBezTo>
                      <a:pt x="1687" y="1769"/>
                      <a:pt x="1687" y="1769"/>
                      <a:pt x="1687" y="1769"/>
                    </a:cubicBezTo>
                    <a:cubicBezTo>
                      <a:pt x="1686" y="1756"/>
                      <a:pt x="1685" y="1742"/>
                      <a:pt x="1684" y="1728"/>
                    </a:cubicBezTo>
                    <a:cubicBezTo>
                      <a:pt x="1684" y="1725"/>
                      <a:pt x="1684" y="1723"/>
                      <a:pt x="1684" y="1721"/>
                    </a:cubicBezTo>
                    <a:cubicBezTo>
                      <a:pt x="1683" y="1714"/>
                      <a:pt x="1683" y="1714"/>
                      <a:pt x="1683" y="1714"/>
                    </a:cubicBezTo>
                    <a:cubicBezTo>
                      <a:pt x="1683" y="1713"/>
                      <a:pt x="1683" y="1713"/>
                      <a:pt x="1683" y="1713"/>
                    </a:cubicBezTo>
                    <a:cubicBezTo>
                      <a:pt x="1683" y="1711"/>
                      <a:pt x="1683" y="1710"/>
                      <a:pt x="1684" y="1709"/>
                    </a:cubicBezTo>
                    <a:cubicBezTo>
                      <a:pt x="1684" y="1708"/>
                      <a:pt x="1684" y="1707"/>
                      <a:pt x="1684" y="1707"/>
                    </a:cubicBezTo>
                    <a:cubicBezTo>
                      <a:pt x="1685" y="1706"/>
                      <a:pt x="1685" y="1705"/>
                      <a:pt x="1685" y="1704"/>
                    </a:cubicBezTo>
                    <a:cubicBezTo>
                      <a:pt x="1686" y="1703"/>
                      <a:pt x="1686" y="1703"/>
                      <a:pt x="1686" y="1702"/>
                    </a:cubicBezTo>
                    <a:cubicBezTo>
                      <a:pt x="1686" y="1702"/>
                      <a:pt x="1686" y="1702"/>
                      <a:pt x="1686" y="1702"/>
                    </a:cubicBezTo>
                    <a:cubicBezTo>
                      <a:pt x="1687" y="1700"/>
                      <a:pt x="1688" y="1699"/>
                      <a:pt x="1689" y="1698"/>
                    </a:cubicBezTo>
                    <a:cubicBezTo>
                      <a:pt x="1690" y="1697"/>
                      <a:pt x="1691" y="1697"/>
                      <a:pt x="1691" y="1696"/>
                    </a:cubicBezTo>
                    <a:cubicBezTo>
                      <a:pt x="1692" y="1695"/>
                      <a:pt x="1693" y="1695"/>
                      <a:pt x="1694" y="1694"/>
                    </a:cubicBezTo>
                    <a:cubicBezTo>
                      <a:pt x="1695" y="1694"/>
                      <a:pt x="1695" y="1693"/>
                      <a:pt x="1695" y="1693"/>
                    </a:cubicBezTo>
                    <a:cubicBezTo>
                      <a:pt x="1695" y="1693"/>
                      <a:pt x="1696" y="1693"/>
                      <a:pt x="1696" y="1693"/>
                    </a:cubicBezTo>
                    <a:cubicBezTo>
                      <a:pt x="1698" y="1692"/>
                      <a:pt x="1699" y="1691"/>
                      <a:pt x="1701" y="1690"/>
                    </a:cubicBezTo>
                    <a:cubicBezTo>
                      <a:pt x="1702" y="1690"/>
                      <a:pt x="1702" y="1689"/>
                      <a:pt x="1702" y="1689"/>
                    </a:cubicBezTo>
                    <a:cubicBezTo>
                      <a:pt x="1703" y="1689"/>
                      <a:pt x="1703" y="1689"/>
                      <a:pt x="1703" y="1689"/>
                    </a:cubicBezTo>
                    <a:cubicBezTo>
                      <a:pt x="1704" y="1689"/>
                      <a:pt x="1704" y="1689"/>
                      <a:pt x="1705" y="1688"/>
                    </a:cubicBezTo>
                    <a:cubicBezTo>
                      <a:pt x="1706" y="1688"/>
                      <a:pt x="1708" y="1687"/>
                      <a:pt x="1709" y="1687"/>
                    </a:cubicBezTo>
                    <a:cubicBezTo>
                      <a:pt x="1710" y="1687"/>
                      <a:pt x="1711" y="1686"/>
                      <a:pt x="1712" y="1686"/>
                    </a:cubicBezTo>
                    <a:cubicBezTo>
                      <a:pt x="1713" y="1686"/>
                      <a:pt x="1714" y="1686"/>
                      <a:pt x="1714" y="1686"/>
                    </a:cubicBezTo>
                    <a:cubicBezTo>
                      <a:pt x="1717" y="1685"/>
                      <a:pt x="1720" y="1685"/>
                      <a:pt x="1723" y="1685"/>
                    </a:cubicBezTo>
                    <a:cubicBezTo>
                      <a:pt x="1723" y="1685"/>
                      <a:pt x="1724" y="1685"/>
                      <a:pt x="1724" y="1685"/>
                    </a:cubicBezTo>
                    <a:cubicBezTo>
                      <a:pt x="1725" y="1685"/>
                      <a:pt x="1726" y="1685"/>
                      <a:pt x="1727" y="1685"/>
                    </a:cubicBezTo>
                    <a:cubicBezTo>
                      <a:pt x="1731" y="1685"/>
                      <a:pt x="1731" y="1685"/>
                      <a:pt x="1731" y="1685"/>
                    </a:cubicBezTo>
                    <a:cubicBezTo>
                      <a:pt x="1736" y="1684"/>
                      <a:pt x="1740" y="1684"/>
                      <a:pt x="1744" y="1684"/>
                    </a:cubicBezTo>
                    <a:cubicBezTo>
                      <a:pt x="1748" y="1684"/>
                      <a:pt x="1752" y="1684"/>
                      <a:pt x="1755" y="1684"/>
                    </a:cubicBezTo>
                    <a:cubicBezTo>
                      <a:pt x="1791" y="1684"/>
                      <a:pt x="1791" y="1684"/>
                      <a:pt x="1791" y="1684"/>
                    </a:cubicBezTo>
                    <a:cubicBezTo>
                      <a:pt x="1801" y="1684"/>
                      <a:pt x="1811" y="1684"/>
                      <a:pt x="1820" y="1685"/>
                    </a:cubicBezTo>
                    <a:cubicBezTo>
                      <a:pt x="1822" y="1685"/>
                      <a:pt x="1823" y="1685"/>
                      <a:pt x="1825" y="1685"/>
                    </a:cubicBezTo>
                    <a:cubicBezTo>
                      <a:pt x="1826" y="1686"/>
                      <a:pt x="1827" y="1686"/>
                      <a:pt x="1828" y="1686"/>
                    </a:cubicBezTo>
                    <a:cubicBezTo>
                      <a:pt x="1828" y="1686"/>
                      <a:pt x="1829" y="1686"/>
                      <a:pt x="1830" y="1686"/>
                    </a:cubicBezTo>
                    <a:cubicBezTo>
                      <a:pt x="1830" y="1686"/>
                      <a:pt x="1831" y="1686"/>
                      <a:pt x="1831" y="1687"/>
                    </a:cubicBezTo>
                    <a:cubicBezTo>
                      <a:pt x="1832" y="1687"/>
                      <a:pt x="1832" y="1687"/>
                      <a:pt x="1833" y="1687"/>
                    </a:cubicBezTo>
                    <a:cubicBezTo>
                      <a:pt x="1834" y="1687"/>
                      <a:pt x="1836" y="1688"/>
                      <a:pt x="1838" y="1689"/>
                    </a:cubicBezTo>
                    <a:cubicBezTo>
                      <a:pt x="1839" y="1689"/>
                      <a:pt x="1840" y="1689"/>
                      <a:pt x="1841" y="1690"/>
                    </a:cubicBezTo>
                    <a:cubicBezTo>
                      <a:pt x="1842" y="1690"/>
                      <a:pt x="1842" y="1690"/>
                      <a:pt x="1843" y="1691"/>
                    </a:cubicBezTo>
                    <a:cubicBezTo>
                      <a:pt x="1845" y="1691"/>
                      <a:pt x="1846" y="1692"/>
                      <a:pt x="1847" y="1693"/>
                    </a:cubicBezTo>
                    <a:cubicBezTo>
                      <a:pt x="1852" y="1695"/>
                      <a:pt x="1856" y="1698"/>
                      <a:pt x="1859" y="1702"/>
                    </a:cubicBezTo>
                    <a:cubicBezTo>
                      <a:pt x="1862" y="1705"/>
                      <a:pt x="1864" y="1709"/>
                      <a:pt x="1865" y="1713"/>
                    </a:cubicBezTo>
                    <a:cubicBezTo>
                      <a:pt x="1870" y="1736"/>
                      <a:pt x="1870" y="1736"/>
                      <a:pt x="1870" y="1736"/>
                    </a:cubicBezTo>
                    <a:cubicBezTo>
                      <a:pt x="1871" y="1746"/>
                      <a:pt x="1873" y="1755"/>
                      <a:pt x="1875" y="1764"/>
                    </a:cubicBezTo>
                    <a:cubicBezTo>
                      <a:pt x="1875" y="1764"/>
                      <a:pt x="1875" y="1764"/>
                      <a:pt x="1875" y="1764"/>
                    </a:cubicBezTo>
                    <a:cubicBezTo>
                      <a:pt x="1876" y="1770"/>
                      <a:pt x="1876" y="1770"/>
                      <a:pt x="1876" y="1770"/>
                    </a:cubicBezTo>
                    <a:cubicBezTo>
                      <a:pt x="1877" y="1775"/>
                      <a:pt x="1877" y="1779"/>
                      <a:pt x="1875" y="1783"/>
                    </a:cubicBezTo>
                    <a:close/>
                    <a:moveTo>
                      <a:pt x="2041" y="1494"/>
                    </a:moveTo>
                    <a:cubicBezTo>
                      <a:pt x="2036" y="1492"/>
                      <a:pt x="2032" y="1490"/>
                      <a:pt x="2030" y="1487"/>
                    </a:cubicBezTo>
                    <a:cubicBezTo>
                      <a:pt x="2027" y="1485"/>
                      <a:pt x="2024" y="1482"/>
                      <a:pt x="2023" y="1479"/>
                    </a:cubicBezTo>
                    <a:cubicBezTo>
                      <a:pt x="2021" y="1474"/>
                      <a:pt x="2021" y="1474"/>
                      <a:pt x="2021" y="1474"/>
                    </a:cubicBezTo>
                    <a:cubicBezTo>
                      <a:pt x="2019" y="1467"/>
                      <a:pt x="2016" y="1460"/>
                      <a:pt x="2014" y="1453"/>
                    </a:cubicBezTo>
                    <a:cubicBezTo>
                      <a:pt x="2012" y="1449"/>
                      <a:pt x="2009" y="1444"/>
                      <a:pt x="2009" y="1439"/>
                    </a:cubicBezTo>
                    <a:cubicBezTo>
                      <a:pt x="2009" y="1439"/>
                      <a:pt x="2009" y="1438"/>
                      <a:pt x="2009" y="1437"/>
                    </a:cubicBezTo>
                    <a:cubicBezTo>
                      <a:pt x="2009" y="1437"/>
                      <a:pt x="2009" y="1437"/>
                      <a:pt x="2009" y="1437"/>
                    </a:cubicBezTo>
                    <a:cubicBezTo>
                      <a:pt x="2009" y="1436"/>
                      <a:pt x="2009" y="1436"/>
                      <a:pt x="2009" y="1436"/>
                    </a:cubicBezTo>
                    <a:cubicBezTo>
                      <a:pt x="2010" y="1435"/>
                      <a:pt x="2009" y="1435"/>
                      <a:pt x="2010" y="1434"/>
                    </a:cubicBezTo>
                    <a:cubicBezTo>
                      <a:pt x="2010" y="1434"/>
                      <a:pt x="2010" y="1434"/>
                      <a:pt x="2010" y="1434"/>
                    </a:cubicBezTo>
                    <a:cubicBezTo>
                      <a:pt x="2016" y="1421"/>
                      <a:pt x="2039" y="1423"/>
                      <a:pt x="2051" y="1423"/>
                    </a:cubicBezTo>
                    <a:cubicBezTo>
                      <a:pt x="2110" y="1422"/>
                      <a:pt x="2110" y="1422"/>
                      <a:pt x="2110" y="1422"/>
                    </a:cubicBezTo>
                    <a:cubicBezTo>
                      <a:pt x="2115" y="1422"/>
                      <a:pt x="2120" y="1423"/>
                      <a:pt x="2125" y="1424"/>
                    </a:cubicBezTo>
                    <a:cubicBezTo>
                      <a:pt x="2126" y="1424"/>
                      <a:pt x="2128" y="1424"/>
                      <a:pt x="2129" y="1425"/>
                    </a:cubicBezTo>
                    <a:cubicBezTo>
                      <a:pt x="2129" y="1425"/>
                      <a:pt x="2130" y="1425"/>
                      <a:pt x="2131" y="1425"/>
                    </a:cubicBezTo>
                    <a:cubicBezTo>
                      <a:pt x="2132" y="1425"/>
                      <a:pt x="2133" y="1426"/>
                      <a:pt x="2133" y="1426"/>
                    </a:cubicBezTo>
                    <a:cubicBezTo>
                      <a:pt x="2135" y="1426"/>
                      <a:pt x="2137" y="1427"/>
                      <a:pt x="2138" y="1428"/>
                    </a:cubicBezTo>
                    <a:cubicBezTo>
                      <a:pt x="2139" y="1428"/>
                      <a:pt x="2139" y="1428"/>
                      <a:pt x="2139" y="1428"/>
                    </a:cubicBezTo>
                    <a:cubicBezTo>
                      <a:pt x="2139" y="1428"/>
                      <a:pt x="2139" y="1428"/>
                      <a:pt x="2140" y="1428"/>
                    </a:cubicBezTo>
                    <a:cubicBezTo>
                      <a:pt x="2141" y="1429"/>
                      <a:pt x="2142" y="1429"/>
                      <a:pt x="2144" y="1430"/>
                    </a:cubicBezTo>
                    <a:cubicBezTo>
                      <a:pt x="2145" y="1431"/>
                      <a:pt x="2146" y="1431"/>
                      <a:pt x="2146" y="1431"/>
                    </a:cubicBezTo>
                    <a:cubicBezTo>
                      <a:pt x="2147" y="1432"/>
                      <a:pt x="2147" y="1432"/>
                      <a:pt x="2148" y="1432"/>
                    </a:cubicBezTo>
                    <a:cubicBezTo>
                      <a:pt x="2148" y="1433"/>
                      <a:pt x="2148" y="1433"/>
                      <a:pt x="2149" y="1433"/>
                    </a:cubicBezTo>
                    <a:cubicBezTo>
                      <a:pt x="2149" y="1433"/>
                      <a:pt x="2150" y="1434"/>
                      <a:pt x="2150" y="1434"/>
                    </a:cubicBezTo>
                    <a:cubicBezTo>
                      <a:pt x="2153" y="1436"/>
                      <a:pt x="2156" y="1439"/>
                      <a:pt x="2157" y="1442"/>
                    </a:cubicBezTo>
                    <a:cubicBezTo>
                      <a:pt x="2157" y="1442"/>
                      <a:pt x="2157" y="1442"/>
                      <a:pt x="2157" y="1442"/>
                    </a:cubicBezTo>
                    <a:cubicBezTo>
                      <a:pt x="2163" y="1450"/>
                      <a:pt x="2166" y="1460"/>
                      <a:pt x="2170" y="1468"/>
                    </a:cubicBezTo>
                    <a:cubicBezTo>
                      <a:pt x="2170" y="1468"/>
                      <a:pt x="2170" y="1468"/>
                      <a:pt x="2170" y="1468"/>
                    </a:cubicBezTo>
                    <a:cubicBezTo>
                      <a:pt x="2172" y="1473"/>
                      <a:pt x="2176" y="1477"/>
                      <a:pt x="2177" y="1482"/>
                    </a:cubicBezTo>
                    <a:cubicBezTo>
                      <a:pt x="2177" y="1482"/>
                      <a:pt x="2177" y="1483"/>
                      <a:pt x="2177" y="1483"/>
                    </a:cubicBezTo>
                    <a:cubicBezTo>
                      <a:pt x="2177" y="1483"/>
                      <a:pt x="2177" y="1483"/>
                      <a:pt x="2177" y="1483"/>
                    </a:cubicBezTo>
                    <a:cubicBezTo>
                      <a:pt x="2178" y="1492"/>
                      <a:pt x="2170" y="1496"/>
                      <a:pt x="2162" y="1498"/>
                    </a:cubicBezTo>
                    <a:cubicBezTo>
                      <a:pt x="2161" y="1498"/>
                      <a:pt x="2161" y="1498"/>
                      <a:pt x="2161" y="1499"/>
                    </a:cubicBezTo>
                    <a:cubicBezTo>
                      <a:pt x="2160" y="1499"/>
                      <a:pt x="2160" y="1499"/>
                      <a:pt x="2159" y="1499"/>
                    </a:cubicBezTo>
                    <a:cubicBezTo>
                      <a:pt x="2158" y="1499"/>
                      <a:pt x="2156" y="1499"/>
                      <a:pt x="2155" y="1500"/>
                    </a:cubicBezTo>
                    <a:cubicBezTo>
                      <a:pt x="2154" y="1500"/>
                      <a:pt x="2154" y="1500"/>
                      <a:pt x="2153" y="1500"/>
                    </a:cubicBezTo>
                    <a:cubicBezTo>
                      <a:pt x="2152" y="1500"/>
                      <a:pt x="2150" y="1500"/>
                      <a:pt x="2149" y="1500"/>
                    </a:cubicBezTo>
                    <a:cubicBezTo>
                      <a:pt x="2148" y="1500"/>
                      <a:pt x="2147" y="1500"/>
                      <a:pt x="2146" y="1500"/>
                    </a:cubicBezTo>
                    <a:cubicBezTo>
                      <a:pt x="2146" y="1500"/>
                      <a:pt x="2146" y="1500"/>
                      <a:pt x="2146" y="1500"/>
                    </a:cubicBezTo>
                    <a:cubicBezTo>
                      <a:pt x="2144" y="1500"/>
                      <a:pt x="2144" y="1500"/>
                      <a:pt x="2144" y="1500"/>
                    </a:cubicBezTo>
                    <a:cubicBezTo>
                      <a:pt x="2135" y="1500"/>
                      <a:pt x="2126" y="1500"/>
                      <a:pt x="2117" y="1500"/>
                    </a:cubicBezTo>
                    <a:cubicBezTo>
                      <a:pt x="2102" y="1500"/>
                      <a:pt x="2087" y="1500"/>
                      <a:pt x="2072" y="1500"/>
                    </a:cubicBezTo>
                    <a:cubicBezTo>
                      <a:pt x="2061" y="1500"/>
                      <a:pt x="2050" y="1499"/>
                      <a:pt x="2041" y="1494"/>
                    </a:cubicBezTo>
                    <a:cubicBezTo>
                      <a:pt x="2041" y="1494"/>
                      <a:pt x="2041" y="1494"/>
                      <a:pt x="2041" y="1494"/>
                    </a:cubicBezTo>
                    <a:close/>
                    <a:moveTo>
                      <a:pt x="2079" y="1621"/>
                    </a:moveTo>
                    <a:cubicBezTo>
                      <a:pt x="2076" y="1617"/>
                      <a:pt x="2073" y="1614"/>
                      <a:pt x="2072" y="1611"/>
                    </a:cubicBezTo>
                    <a:cubicBezTo>
                      <a:pt x="2064" y="1588"/>
                      <a:pt x="2064" y="1588"/>
                      <a:pt x="2064" y="1588"/>
                    </a:cubicBezTo>
                    <a:cubicBezTo>
                      <a:pt x="2061" y="1581"/>
                      <a:pt x="2059" y="1575"/>
                      <a:pt x="2056" y="1568"/>
                    </a:cubicBezTo>
                    <a:cubicBezTo>
                      <a:pt x="2056" y="1568"/>
                      <a:pt x="2056" y="1568"/>
                      <a:pt x="2056" y="1568"/>
                    </a:cubicBezTo>
                    <a:cubicBezTo>
                      <a:pt x="2055" y="1565"/>
                      <a:pt x="2055" y="1565"/>
                      <a:pt x="2055" y="1565"/>
                    </a:cubicBezTo>
                    <a:cubicBezTo>
                      <a:pt x="2054" y="1561"/>
                      <a:pt x="2054" y="1558"/>
                      <a:pt x="2055" y="1555"/>
                    </a:cubicBezTo>
                    <a:cubicBezTo>
                      <a:pt x="2056" y="1553"/>
                      <a:pt x="2057" y="1552"/>
                      <a:pt x="2059" y="1550"/>
                    </a:cubicBezTo>
                    <a:cubicBezTo>
                      <a:pt x="2059" y="1550"/>
                      <a:pt x="2059" y="1550"/>
                      <a:pt x="2060" y="1549"/>
                    </a:cubicBezTo>
                    <a:cubicBezTo>
                      <a:pt x="2060" y="1549"/>
                      <a:pt x="2061" y="1548"/>
                      <a:pt x="2061" y="1548"/>
                    </a:cubicBezTo>
                    <a:cubicBezTo>
                      <a:pt x="2064" y="1546"/>
                      <a:pt x="2068" y="1544"/>
                      <a:pt x="2072" y="1543"/>
                    </a:cubicBezTo>
                    <a:cubicBezTo>
                      <a:pt x="2076" y="1542"/>
                      <a:pt x="2080" y="1542"/>
                      <a:pt x="2084" y="1541"/>
                    </a:cubicBezTo>
                    <a:cubicBezTo>
                      <a:pt x="2100" y="1540"/>
                      <a:pt x="2117" y="1541"/>
                      <a:pt x="2125" y="1541"/>
                    </a:cubicBezTo>
                    <a:cubicBezTo>
                      <a:pt x="2153" y="1541"/>
                      <a:pt x="2202" y="1535"/>
                      <a:pt x="2218" y="1564"/>
                    </a:cubicBezTo>
                    <a:cubicBezTo>
                      <a:pt x="2218" y="1564"/>
                      <a:pt x="2218" y="1564"/>
                      <a:pt x="2218" y="1564"/>
                    </a:cubicBezTo>
                    <a:cubicBezTo>
                      <a:pt x="2218" y="1565"/>
                      <a:pt x="2218" y="1565"/>
                      <a:pt x="2218" y="1565"/>
                    </a:cubicBezTo>
                    <a:cubicBezTo>
                      <a:pt x="2218" y="1565"/>
                      <a:pt x="2218" y="1565"/>
                      <a:pt x="2218" y="1565"/>
                    </a:cubicBezTo>
                    <a:cubicBezTo>
                      <a:pt x="2224" y="1577"/>
                      <a:pt x="2230" y="1589"/>
                      <a:pt x="2236" y="1601"/>
                    </a:cubicBezTo>
                    <a:cubicBezTo>
                      <a:pt x="2238" y="1605"/>
                      <a:pt x="2241" y="1609"/>
                      <a:pt x="2242" y="1614"/>
                    </a:cubicBezTo>
                    <a:cubicBezTo>
                      <a:pt x="2242" y="1614"/>
                      <a:pt x="2242" y="1614"/>
                      <a:pt x="2242" y="1614"/>
                    </a:cubicBezTo>
                    <a:cubicBezTo>
                      <a:pt x="2242" y="1615"/>
                      <a:pt x="2242" y="1616"/>
                      <a:pt x="2242" y="1617"/>
                    </a:cubicBezTo>
                    <a:cubicBezTo>
                      <a:pt x="2242" y="1618"/>
                      <a:pt x="2242" y="1619"/>
                      <a:pt x="2242" y="1620"/>
                    </a:cubicBezTo>
                    <a:cubicBezTo>
                      <a:pt x="2242" y="1620"/>
                      <a:pt x="2242" y="1620"/>
                      <a:pt x="2242" y="1620"/>
                    </a:cubicBezTo>
                    <a:cubicBezTo>
                      <a:pt x="2242" y="1620"/>
                      <a:pt x="2242" y="1621"/>
                      <a:pt x="2242" y="1621"/>
                    </a:cubicBezTo>
                    <a:cubicBezTo>
                      <a:pt x="2242" y="1622"/>
                      <a:pt x="2241" y="1623"/>
                      <a:pt x="2240" y="1624"/>
                    </a:cubicBezTo>
                    <a:cubicBezTo>
                      <a:pt x="2240" y="1625"/>
                      <a:pt x="2240" y="1625"/>
                      <a:pt x="2240" y="1625"/>
                    </a:cubicBezTo>
                    <a:cubicBezTo>
                      <a:pt x="2239" y="1626"/>
                      <a:pt x="2238" y="1627"/>
                      <a:pt x="2237" y="1628"/>
                    </a:cubicBezTo>
                    <a:cubicBezTo>
                      <a:pt x="2237" y="1628"/>
                      <a:pt x="2237" y="1628"/>
                      <a:pt x="2237" y="1628"/>
                    </a:cubicBezTo>
                    <a:cubicBezTo>
                      <a:pt x="2236" y="1629"/>
                      <a:pt x="2236" y="1629"/>
                      <a:pt x="2236" y="1629"/>
                    </a:cubicBezTo>
                    <a:cubicBezTo>
                      <a:pt x="2235" y="1630"/>
                      <a:pt x="2234" y="1630"/>
                      <a:pt x="2234" y="1630"/>
                    </a:cubicBezTo>
                    <a:cubicBezTo>
                      <a:pt x="2231" y="1632"/>
                      <a:pt x="2229" y="1633"/>
                      <a:pt x="2225" y="1634"/>
                    </a:cubicBezTo>
                    <a:cubicBezTo>
                      <a:pt x="2225" y="1634"/>
                      <a:pt x="2224" y="1635"/>
                      <a:pt x="2223" y="1635"/>
                    </a:cubicBezTo>
                    <a:cubicBezTo>
                      <a:pt x="2221" y="1635"/>
                      <a:pt x="2220" y="1635"/>
                      <a:pt x="2219" y="1636"/>
                    </a:cubicBezTo>
                    <a:cubicBezTo>
                      <a:pt x="2218" y="1636"/>
                      <a:pt x="2218" y="1636"/>
                      <a:pt x="2217" y="1636"/>
                    </a:cubicBezTo>
                    <a:cubicBezTo>
                      <a:pt x="2217" y="1636"/>
                      <a:pt x="2216" y="1636"/>
                      <a:pt x="2216" y="1636"/>
                    </a:cubicBezTo>
                    <a:cubicBezTo>
                      <a:pt x="2187" y="1639"/>
                      <a:pt x="2156" y="1636"/>
                      <a:pt x="2126" y="1637"/>
                    </a:cubicBezTo>
                    <a:cubicBezTo>
                      <a:pt x="2123" y="1637"/>
                      <a:pt x="2120" y="1636"/>
                      <a:pt x="2117" y="1636"/>
                    </a:cubicBezTo>
                    <a:cubicBezTo>
                      <a:pt x="2117" y="1636"/>
                      <a:pt x="2117" y="1636"/>
                      <a:pt x="2117" y="1636"/>
                    </a:cubicBezTo>
                    <a:cubicBezTo>
                      <a:pt x="2106" y="1635"/>
                      <a:pt x="2095" y="1631"/>
                      <a:pt x="2086" y="1625"/>
                    </a:cubicBezTo>
                    <a:cubicBezTo>
                      <a:pt x="2083" y="1624"/>
                      <a:pt x="2081" y="1622"/>
                      <a:pt x="2079" y="1621"/>
                    </a:cubicBezTo>
                    <a:close/>
                    <a:moveTo>
                      <a:pt x="2322" y="1782"/>
                    </a:moveTo>
                    <a:cubicBezTo>
                      <a:pt x="2322" y="1783"/>
                      <a:pt x="2321" y="1783"/>
                      <a:pt x="2321" y="1784"/>
                    </a:cubicBezTo>
                    <a:cubicBezTo>
                      <a:pt x="2321" y="1785"/>
                      <a:pt x="2321" y="1785"/>
                      <a:pt x="2321" y="1786"/>
                    </a:cubicBezTo>
                    <a:cubicBezTo>
                      <a:pt x="2320" y="1787"/>
                      <a:pt x="2320" y="1788"/>
                      <a:pt x="2319" y="1789"/>
                    </a:cubicBezTo>
                    <a:cubicBezTo>
                      <a:pt x="2319" y="1789"/>
                      <a:pt x="2319" y="1789"/>
                      <a:pt x="2319" y="1790"/>
                    </a:cubicBezTo>
                    <a:cubicBezTo>
                      <a:pt x="2318" y="1790"/>
                      <a:pt x="2318" y="1791"/>
                      <a:pt x="2317" y="1791"/>
                    </a:cubicBezTo>
                    <a:cubicBezTo>
                      <a:pt x="2317" y="1791"/>
                      <a:pt x="2317" y="1792"/>
                      <a:pt x="2316" y="1792"/>
                    </a:cubicBezTo>
                    <a:cubicBezTo>
                      <a:pt x="2316" y="1792"/>
                      <a:pt x="2316" y="1792"/>
                      <a:pt x="2316" y="1793"/>
                    </a:cubicBezTo>
                    <a:cubicBezTo>
                      <a:pt x="2310" y="1798"/>
                      <a:pt x="2303" y="1800"/>
                      <a:pt x="2296" y="1801"/>
                    </a:cubicBezTo>
                    <a:cubicBezTo>
                      <a:pt x="2296" y="1801"/>
                      <a:pt x="2295" y="1801"/>
                      <a:pt x="2295" y="1801"/>
                    </a:cubicBezTo>
                    <a:cubicBezTo>
                      <a:pt x="2292" y="1802"/>
                      <a:pt x="2289" y="1802"/>
                      <a:pt x="2286" y="1802"/>
                    </a:cubicBezTo>
                    <a:cubicBezTo>
                      <a:pt x="2286" y="1802"/>
                      <a:pt x="2286" y="1802"/>
                      <a:pt x="2286" y="1802"/>
                    </a:cubicBezTo>
                    <a:cubicBezTo>
                      <a:pt x="2283" y="1802"/>
                      <a:pt x="2283" y="1802"/>
                      <a:pt x="2283" y="1802"/>
                    </a:cubicBezTo>
                    <a:cubicBezTo>
                      <a:pt x="2280" y="1802"/>
                      <a:pt x="2277" y="1802"/>
                      <a:pt x="2275" y="1802"/>
                    </a:cubicBezTo>
                    <a:cubicBezTo>
                      <a:pt x="2193" y="1802"/>
                      <a:pt x="2193" y="1802"/>
                      <a:pt x="2193" y="1802"/>
                    </a:cubicBezTo>
                    <a:cubicBezTo>
                      <a:pt x="2190" y="1802"/>
                      <a:pt x="2187" y="1802"/>
                      <a:pt x="2184" y="1802"/>
                    </a:cubicBezTo>
                    <a:cubicBezTo>
                      <a:pt x="2183" y="1801"/>
                      <a:pt x="2182" y="1801"/>
                      <a:pt x="2181" y="1801"/>
                    </a:cubicBezTo>
                    <a:cubicBezTo>
                      <a:pt x="2164" y="1799"/>
                      <a:pt x="2144" y="1791"/>
                      <a:pt x="2135" y="1776"/>
                    </a:cubicBezTo>
                    <a:cubicBezTo>
                      <a:pt x="2133" y="1774"/>
                      <a:pt x="2132" y="1772"/>
                      <a:pt x="2131" y="1770"/>
                    </a:cubicBezTo>
                    <a:cubicBezTo>
                      <a:pt x="2131" y="1769"/>
                      <a:pt x="2131" y="1769"/>
                      <a:pt x="2131" y="1769"/>
                    </a:cubicBezTo>
                    <a:cubicBezTo>
                      <a:pt x="2131" y="1769"/>
                      <a:pt x="2131" y="1769"/>
                      <a:pt x="2131" y="1769"/>
                    </a:cubicBezTo>
                    <a:cubicBezTo>
                      <a:pt x="2127" y="1757"/>
                      <a:pt x="2122" y="1746"/>
                      <a:pt x="2118" y="1734"/>
                    </a:cubicBezTo>
                    <a:cubicBezTo>
                      <a:pt x="2116" y="1728"/>
                      <a:pt x="2112" y="1720"/>
                      <a:pt x="2110" y="1713"/>
                    </a:cubicBezTo>
                    <a:cubicBezTo>
                      <a:pt x="2110" y="1713"/>
                      <a:pt x="2110" y="1713"/>
                      <a:pt x="2110" y="1713"/>
                    </a:cubicBezTo>
                    <a:cubicBezTo>
                      <a:pt x="2110" y="1713"/>
                      <a:pt x="2110" y="1712"/>
                      <a:pt x="2110" y="1712"/>
                    </a:cubicBezTo>
                    <a:cubicBezTo>
                      <a:pt x="2110" y="1712"/>
                      <a:pt x="2109" y="1711"/>
                      <a:pt x="2109" y="1710"/>
                    </a:cubicBezTo>
                    <a:cubicBezTo>
                      <a:pt x="2109" y="1707"/>
                      <a:pt x="2109" y="1704"/>
                      <a:pt x="2109" y="1701"/>
                    </a:cubicBezTo>
                    <a:cubicBezTo>
                      <a:pt x="2110" y="1699"/>
                      <a:pt x="2111" y="1698"/>
                      <a:pt x="2112" y="1696"/>
                    </a:cubicBezTo>
                    <a:cubicBezTo>
                      <a:pt x="2112" y="1696"/>
                      <a:pt x="2112" y="1696"/>
                      <a:pt x="2112" y="1696"/>
                    </a:cubicBezTo>
                    <a:cubicBezTo>
                      <a:pt x="2117" y="1688"/>
                      <a:pt x="2126" y="1685"/>
                      <a:pt x="2136" y="1684"/>
                    </a:cubicBezTo>
                    <a:cubicBezTo>
                      <a:pt x="2136" y="1684"/>
                      <a:pt x="2136" y="1684"/>
                      <a:pt x="2137" y="1684"/>
                    </a:cubicBezTo>
                    <a:cubicBezTo>
                      <a:pt x="2139" y="1684"/>
                      <a:pt x="2141" y="1684"/>
                      <a:pt x="2144" y="1684"/>
                    </a:cubicBezTo>
                    <a:cubicBezTo>
                      <a:pt x="2144" y="1684"/>
                      <a:pt x="2145" y="1683"/>
                      <a:pt x="2145" y="1683"/>
                    </a:cubicBezTo>
                    <a:cubicBezTo>
                      <a:pt x="2151" y="1683"/>
                      <a:pt x="2151" y="1683"/>
                      <a:pt x="2151" y="1683"/>
                    </a:cubicBezTo>
                    <a:cubicBezTo>
                      <a:pt x="2152" y="1683"/>
                      <a:pt x="2153" y="1683"/>
                      <a:pt x="2155" y="1683"/>
                    </a:cubicBezTo>
                    <a:cubicBezTo>
                      <a:pt x="2180" y="1683"/>
                      <a:pt x="2205" y="1683"/>
                      <a:pt x="2231" y="1683"/>
                    </a:cubicBezTo>
                    <a:cubicBezTo>
                      <a:pt x="2231" y="1683"/>
                      <a:pt x="2231" y="1683"/>
                      <a:pt x="2231" y="1683"/>
                    </a:cubicBezTo>
                    <a:cubicBezTo>
                      <a:pt x="2231" y="1683"/>
                      <a:pt x="2231" y="1683"/>
                      <a:pt x="2231" y="1683"/>
                    </a:cubicBezTo>
                    <a:cubicBezTo>
                      <a:pt x="2234" y="1683"/>
                      <a:pt x="2237" y="1683"/>
                      <a:pt x="2240" y="1684"/>
                    </a:cubicBezTo>
                    <a:cubicBezTo>
                      <a:pt x="2240" y="1684"/>
                      <a:pt x="2241" y="1684"/>
                      <a:pt x="2241" y="1684"/>
                    </a:cubicBezTo>
                    <a:cubicBezTo>
                      <a:pt x="2258" y="1686"/>
                      <a:pt x="2277" y="1693"/>
                      <a:pt x="2287" y="1706"/>
                    </a:cubicBezTo>
                    <a:cubicBezTo>
                      <a:pt x="2289" y="1708"/>
                      <a:pt x="2290" y="1710"/>
                      <a:pt x="2291" y="1712"/>
                    </a:cubicBezTo>
                    <a:cubicBezTo>
                      <a:pt x="2294" y="1717"/>
                      <a:pt x="2294" y="1717"/>
                      <a:pt x="2294" y="1717"/>
                    </a:cubicBezTo>
                    <a:cubicBezTo>
                      <a:pt x="2299" y="1727"/>
                      <a:pt x="2304" y="1737"/>
                      <a:pt x="2309" y="1748"/>
                    </a:cubicBezTo>
                    <a:cubicBezTo>
                      <a:pt x="2312" y="1754"/>
                      <a:pt x="2318" y="1762"/>
                      <a:pt x="2320" y="1771"/>
                    </a:cubicBezTo>
                    <a:cubicBezTo>
                      <a:pt x="2322" y="1775"/>
                      <a:pt x="2323" y="1778"/>
                      <a:pt x="2322" y="1782"/>
                    </a:cubicBezTo>
                    <a:close/>
                    <a:moveTo>
                      <a:pt x="2340" y="1624"/>
                    </a:moveTo>
                    <a:cubicBezTo>
                      <a:pt x="2338" y="1622"/>
                      <a:pt x="2337" y="1621"/>
                      <a:pt x="2335" y="1620"/>
                    </a:cubicBezTo>
                    <a:cubicBezTo>
                      <a:pt x="2331" y="1617"/>
                      <a:pt x="2328" y="1613"/>
                      <a:pt x="2326" y="1610"/>
                    </a:cubicBezTo>
                    <a:cubicBezTo>
                      <a:pt x="2324" y="1607"/>
                      <a:pt x="2324" y="1607"/>
                      <a:pt x="2324" y="1607"/>
                    </a:cubicBezTo>
                    <a:cubicBezTo>
                      <a:pt x="2324" y="1607"/>
                      <a:pt x="2324" y="1607"/>
                      <a:pt x="2324" y="1607"/>
                    </a:cubicBezTo>
                    <a:cubicBezTo>
                      <a:pt x="2317" y="1594"/>
                      <a:pt x="2310" y="1582"/>
                      <a:pt x="2303" y="1569"/>
                    </a:cubicBezTo>
                    <a:cubicBezTo>
                      <a:pt x="2303" y="1569"/>
                      <a:pt x="2303" y="1569"/>
                      <a:pt x="2303" y="1569"/>
                    </a:cubicBezTo>
                    <a:cubicBezTo>
                      <a:pt x="2300" y="1564"/>
                      <a:pt x="2300" y="1564"/>
                      <a:pt x="2300" y="1564"/>
                    </a:cubicBezTo>
                    <a:cubicBezTo>
                      <a:pt x="2298" y="1561"/>
                      <a:pt x="2298" y="1558"/>
                      <a:pt x="2298" y="1555"/>
                    </a:cubicBezTo>
                    <a:cubicBezTo>
                      <a:pt x="2299" y="1552"/>
                      <a:pt x="2300" y="1550"/>
                      <a:pt x="2303" y="1547"/>
                    </a:cubicBezTo>
                    <a:cubicBezTo>
                      <a:pt x="2306" y="1545"/>
                      <a:pt x="2309" y="1544"/>
                      <a:pt x="2313" y="1542"/>
                    </a:cubicBezTo>
                    <a:cubicBezTo>
                      <a:pt x="2318" y="1541"/>
                      <a:pt x="2323" y="1541"/>
                      <a:pt x="2329" y="1541"/>
                    </a:cubicBezTo>
                    <a:cubicBezTo>
                      <a:pt x="2330" y="1541"/>
                      <a:pt x="2330" y="1541"/>
                      <a:pt x="2330" y="1541"/>
                    </a:cubicBezTo>
                    <a:cubicBezTo>
                      <a:pt x="2342" y="1540"/>
                      <a:pt x="2356" y="1540"/>
                      <a:pt x="2363" y="1540"/>
                    </a:cubicBezTo>
                    <a:cubicBezTo>
                      <a:pt x="2394" y="1540"/>
                      <a:pt x="2443" y="1534"/>
                      <a:pt x="2463" y="1564"/>
                    </a:cubicBezTo>
                    <a:cubicBezTo>
                      <a:pt x="2470" y="1573"/>
                      <a:pt x="2476" y="1583"/>
                      <a:pt x="2483" y="1593"/>
                    </a:cubicBezTo>
                    <a:cubicBezTo>
                      <a:pt x="2486" y="1598"/>
                      <a:pt x="2492" y="1605"/>
                      <a:pt x="2495" y="1611"/>
                    </a:cubicBezTo>
                    <a:cubicBezTo>
                      <a:pt x="2497" y="1614"/>
                      <a:pt x="2498" y="1617"/>
                      <a:pt x="2498" y="1620"/>
                    </a:cubicBezTo>
                    <a:cubicBezTo>
                      <a:pt x="2498" y="1621"/>
                      <a:pt x="2497" y="1623"/>
                      <a:pt x="2496" y="1625"/>
                    </a:cubicBezTo>
                    <a:cubicBezTo>
                      <a:pt x="2496" y="1626"/>
                      <a:pt x="2495" y="1627"/>
                      <a:pt x="2494" y="1628"/>
                    </a:cubicBezTo>
                    <a:cubicBezTo>
                      <a:pt x="2494" y="1628"/>
                      <a:pt x="2494" y="1628"/>
                      <a:pt x="2494" y="1628"/>
                    </a:cubicBezTo>
                    <a:cubicBezTo>
                      <a:pt x="2494" y="1628"/>
                      <a:pt x="2494" y="1628"/>
                      <a:pt x="2494" y="1628"/>
                    </a:cubicBezTo>
                    <a:cubicBezTo>
                      <a:pt x="2493" y="1629"/>
                      <a:pt x="2493" y="1629"/>
                      <a:pt x="2492" y="1630"/>
                    </a:cubicBezTo>
                    <a:cubicBezTo>
                      <a:pt x="2492" y="1630"/>
                      <a:pt x="2491" y="1630"/>
                      <a:pt x="2491" y="1630"/>
                    </a:cubicBezTo>
                    <a:cubicBezTo>
                      <a:pt x="2490" y="1631"/>
                      <a:pt x="2489" y="1631"/>
                      <a:pt x="2488" y="1632"/>
                    </a:cubicBezTo>
                    <a:cubicBezTo>
                      <a:pt x="2487" y="1632"/>
                      <a:pt x="2485" y="1633"/>
                      <a:pt x="2484" y="1633"/>
                    </a:cubicBezTo>
                    <a:cubicBezTo>
                      <a:pt x="2484" y="1633"/>
                      <a:pt x="2484" y="1634"/>
                      <a:pt x="2484" y="1634"/>
                    </a:cubicBezTo>
                    <a:cubicBezTo>
                      <a:pt x="2484" y="1634"/>
                      <a:pt x="2483" y="1634"/>
                      <a:pt x="2483" y="1634"/>
                    </a:cubicBezTo>
                    <a:cubicBezTo>
                      <a:pt x="2469" y="1638"/>
                      <a:pt x="2448" y="1636"/>
                      <a:pt x="2434" y="1636"/>
                    </a:cubicBezTo>
                    <a:cubicBezTo>
                      <a:pt x="2418" y="1636"/>
                      <a:pt x="2401" y="1636"/>
                      <a:pt x="2385" y="1636"/>
                    </a:cubicBezTo>
                    <a:cubicBezTo>
                      <a:pt x="2370" y="1636"/>
                      <a:pt x="2353" y="1632"/>
                      <a:pt x="2340" y="1624"/>
                    </a:cubicBezTo>
                    <a:close/>
                    <a:moveTo>
                      <a:pt x="2605" y="1791"/>
                    </a:moveTo>
                    <a:cubicBezTo>
                      <a:pt x="2605" y="1791"/>
                      <a:pt x="2605" y="1791"/>
                      <a:pt x="2604" y="1791"/>
                    </a:cubicBezTo>
                    <a:cubicBezTo>
                      <a:pt x="2602" y="1794"/>
                      <a:pt x="2598" y="1797"/>
                      <a:pt x="2593" y="1798"/>
                    </a:cubicBezTo>
                    <a:cubicBezTo>
                      <a:pt x="2589" y="1800"/>
                      <a:pt x="2583" y="1801"/>
                      <a:pt x="2576" y="1801"/>
                    </a:cubicBezTo>
                    <a:cubicBezTo>
                      <a:pt x="2569" y="1801"/>
                      <a:pt x="2569" y="1801"/>
                      <a:pt x="2569" y="1801"/>
                    </a:cubicBezTo>
                    <a:cubicBezTo>
                      <a:pt x="2569" y="1801"/>
                      <a:pt x="2569" y="1801"/>
                      <a:pt x="2569" y="1801"/>
                    </a:cubicBezTo>
                    <a:cubicBezTo>
                      <a:pt x="2541" y="1801"/>
                      <a:pt x="2512" y="1801"/>
                      <a:pt x="2483" y="1801"/>
                    </a:cubicBezTo>
                    <a:cubicBezTo>
                      <a:pt x="2480" y="1801"/>
                      <a:pt x="2476" y="1801"/>
                      <a:pt x="2473" y="1801"/>
                    </a:cubicBezTo>
                    <a:cubicBezTo>
                      <a:pt x="2473" y="1801"/>
                      <a:pt x="2473" y="1801"/>
                      <a:pt x="2473" y="1801"/>
                    </a:cubicBezTo>
                    <a:cubicBezTo>
                      <a:pt x="2453" y="1799"/>
                      <a:pt x="2432" y="1790"/>
                      <a:pt x="2419" y="1775"/>
                    </a:cubicBezTo>
                    <a:cubicBezTo>
                      <a:pt x="2418" y="1773"/>
                      <a:pt x="2416" y="1771"/>
                      <a:pt x="2415" y="1769"/>
                    </a:cubicBezTo>
                    <a:cubicBezTo>
                      <a:pt x="2415" y="1769"/>
                      <a:pt x="2415" y="1769"/>
                      <a:pt x="2415" y="1769"/>
                    </a:cubicBezTo>
                    <a:cubicBezTo>
                      <a:pt x="2415" y="1769"/>
                      <a:pt x="2415" y="1769"/>
                      <a:pt x="2415" y="1769"/>
                    </a:cubicBezTo>
                    <a:cubicBezTo>
                      <a:pt x="2409" y="1758"/>
                      <a:pt x="2402" y="1747"/>
                      <a:pt x="2396" y="1736"/>
                    </a:cubicBezTo>
                    <a:cubicBezTo>
                      <a:pt x="2392" y="1728"/>
                      <a:pt x="2383" y="1716"/>
                      <a:pt x="2381" y="1706"/>
                    </a:cubicBezTo>
                    <a:cubicBezTo>
                      <a:pt x="2381" y="1706"/>
                      <a:pt x="2381" y="1706"/>
                      <a:pt x="2381" y="1706"/>
                    </a:cubicBezTo>
                    <a:cubicBezTo>
                      <a:pt x="2380" y="1705"/>
                      <a:pt x="2380" y="1704"/>
                      <a:pt x="2380" y="1703"/>
                    </a:cubicBezTo>
                    <a:cubicBezTo>
                      <a:pt x="2379" y="1693"/>
                      <a:pt x="2387" y="1688"/>
                      <a:pt x="2396" y="1685"/>
                    </a:cubicBezTo>
                    <a:cubicBezTo>
                      <a:pt x="2396" y="1685"/>
                      <a:pt x="2396" y="1685"/>
                      <a:pt x="2396" y="1685"/>
                    </a:cubicBezTo>
                    <a:cubicBezTo>
                      <a:pt x="2396" y="1685"/>
                      <a:pt x="2397" y="1685"/>
                      <a:pt x="2397" y="1685"/>
                    </a:cubicBezTo>
                    <a:cubicBezTo>
                      <a:pt x="2398" y="1685"/>
                      <a:pt x="2398" y="1685"/>
                      <a:pt x="2399" y="1684"/>
                    </a:cubicBezTo>
                    <a:cubicBezTo>
                      <a:pt x="2403" y="1683"/>
                      <a:pt x="2408" y="1683"/>
                      <a:pt x="2413" y="1683"/>
                    </a:cubicBezTo>
                    <a:cubicBezTo>
                      <a:pt x="2470" y="1683"/>
                      <a:pt x="2470" y="1683"/>
                      <a:pt x="2470" y="1683"/>
                    </a:cubicBezTo>
                    <a:cubicBezTo>
                      <a:pt x="2479" y="1683"/>
                      <a:pt x="2489" y="1683"/>
                      <a:pt x="2498" y="1683"/>
                    </a:cubicBezTo>
                    <a:cubicBezTo>
                      <a:pt x="2498" y="1683"/>
                      <a:pt x="2498" y="1683"/>
                      <a:pt x="2498" y="1683"/>
                    </a:cubicBezTo>
                    <a:cubicBezTo>
                      <a:pt x="2499" y="1683"/>
                      <a:pt x="2499" y="1683"/>
                      <a:pt x="2500" y="1683"/>
                    </a:cubicBezTo>
                    <a:cubicBezTo>
                      <a:pt x="2502" y="1683"/>
                      <a:pt x="2505" y="1683"/>
                      <a:pt x="2507" y="1683"/>
                    </a:cubicBezTo>
                    <a:cubicBezTo>
                      <a:pt x="2508" y="1683"/>
                      <a:pt x="2508" y="1683"/>
                      <a:pt x="2509" y="1683"/>
                    </a:cubicBezTo>
                    <a:cubicBezTo>
                      <a:pt x="2527" y="1685"/>
                      <a:pt x="2546" y="1692"/>
                      <a:pt x="2558" y="1705"/>
                    </a:cubicBezTo>
                    <a:cubicBezTo>
                      <a:pt x="2559" y="1705"/>
                      <a:pt x="2560" y="1706"/>
                      <a:pt x="2561" y="1707"/>
                    </a:cubicBezTo>
                    <a:cubicBezTo>
                      <a:pt x="2561" y="1708"/>
                      <a:pt x="2562" y="1708"/>
                      <a:pt x="2562" y="1709"/>
                    </a:cubicBezTo>
                    <a:cubicBezTo>
                      <a:pt x="2563" y="1710"/>
                      <a:pt x="2563" y="1710"/>
                      <a:pt x="2564" y="1711"/>
                    </a:cubicBezTo>
                    <a:cubicBezTo>
                      <a:pt x="2564" y="1711"/>
                      <a:pt x="2564" y="1711"/>
                      <a:pt x="2564" y="1711"/>
                    </a:cubicBezTo>
                    <a:cubicBezTo>
                      <a:pt x="2566" y="1713"/>
                      <a:pt x="2566" y="1713"/>
                      <a:pt x="2566" y="1713"/>
                    </a:cubicBezTo>
                    <a:cubicBezTo>
                      <a:pt x="2571" y="1721"/>
                      <a:pt x="2576" y="1729"/>
                      <a:pt x="2582" y="1737"/>
                    </a:cubicBezTo>
                    <a:cubicBezTo>
                      <a:pt x="2582" y="1737"/>
                      <a:pt x="2582" y="1737"/>
                      <a:pt x="2582" y="1737"/>
                    </a:cubicBezTo>
                    <a:cubicBezTo>
                      <a:pt x="2589" y="1748"/>
                      <a:pt x="2599" y="1759"/>
                      <a:pt x="2605" y="1772"/>
                    </a:cubicBezTo>
                    <a:cubicBezTo>
                      <a:pt x="2606" y="1773"/>
                      <a:pt x="2606" y="1773"/>
                      <a:pt x="2606" y="1774"/>
                    </a:cubicBezTo>
                    <a:cubicBezTo>
                      <a:pt x="2607" y="1775"/>
                      <a:pt x="2607" y="1775"/>
                      <a:pt x="2607" y="1775"/>
                    </a:cubicBezTo>
                    <a:cubicBezTo>
                      <a:pt x="2609" y="1782"/>
                      <a:pt x="2608" y="1787"/>
                      <a:pt x="2605" y="1791"/>
                    </a:cubicBezTo>
                    <a:close/>
                    <a:moveTo>
                      <a:pt x="2937" y="318"/>
                    </a:moveTo>
                    <a:cubicBezTo>
                      <a:pt x="3034" y="414"/>
                      <a:pt x="3089" y="549"/>
                      <a:pt x="3089" y="685"/>
                    </a:cubicBezTo>
                    <a:cubicBezTo>
                      <a:pt x="3089" y="821"/>
                      <a:pt x="3034" y="955"/>
                      <a:pt x="2937" y="1051"/>
                    </a:cubicBezTo>
                    <a:cubicBezTo>
                      <a:pt x="3050" y="999"/>
                      <a:pt x="3153" y="855"/>
                      <a:pt x="3152" y="685"/>
                    </a:cubicBezTo>
                    <a:cubicBezTo>
                      <a:pt x="3153" y="514"/>
                      <a:pt x="3050" y="371"/>
                      <a:pt x="2937" y="318"/>
                    </a:cubicBezTo>
                    <a:close/>
                    <a:moveTo>
                      <a:pt x="216" y="318"/>
                    </a:moveTo>
                    <a:cubicBezTo>
                      <a:pt x="104" y="371"/>
                      <a:pt x="0" y="514"/>
                      <a:pt x="2" y="685"/>
                    </a:cubicBezTo>
                    <a:cubicBezTo>
                      <a:pt x="0" y="855"/>
                      <a:pt x="104" y="999"/>
                      <a:pt x="216" y="1051"/>
                    </a:cubicBezTo>
                    <a:cubicBezTo>
                      <a:pt x="120" y="955"/>
                      <a:pt x="64" y="821"/>
                      <a:pt x="65" y="685"/>
                    </a:cubicBezTo>
                    <a:cubicBezTo>
                      <a:pt x="64" y="549"/>
                      <a:pt x="120" y="414"/>
                      <a:pt x="216" y="318"/>
                    </a:cubicBezTo>
                    <a:close/>
                  </a:path>
                </a:pathLst>
              </a:custGeom>
              <a:solidFill>
                <a:srgbClr val="FFFFFF"/>
              </a:solidFill>
              <a:ln>
                <a:noFill/>
              </a:ln>
            </p:spPr>
            <p:txBody>
              <a:bodyPr vert="horz" wrap="square" lIns="0" tIns="41153" rIns="82305" bIns="41153" numCol="1" anchor="t" anchorCtr="0" compatLnSpc="1">
                <a:prstTxWarp prst="textNoShape">
                  <a:avLst/>
                </a:prstTxWarp>
              </a:bodyPr>
              <a:lstStyle/>
              <a:p>
                <a:pPr algn="ctr"/>
                <a:endParaRPr lang="en-US" sz="1600">
                  <a:gradFill>
                    <a:gsLst>
                      <a:gs pos="0">
                        <a:srgbClr val="FFFFFF"/>
                      </a:gs>
                      <a:gs pos="100000">
                        <a:srgbClr val="FFFFFF"/>
                      </a:gs>
                    </a:gsLst>
                    <a:lin ang="5400000" scaled="0"/>
                  </a:gradFill>
                </a:endParaRPr>
              </a:p>
            </p:txBody>
          </p:sp>
        </p:grpSp>
        <p:grpSp>
          <p:nvGrpSpPr>
            <p:cNvPr id="10" name="Group 9"/>
            <p:cNvGrpSpPr/>
            <p:nvPr/>
          </p:nvGrpSpPr>
          <p:grpSpPr>
            <a:xfrm>
              <a:off x="1899173" y="2233440"/>
              <a:ext cx="1877135" cy="1877135"/>
              <a:chOff x="7138393" y="2100782"/>
              <a:chExt cx="1877135" cy="1877135"/>
            </a:xfrm>
          </p:grpSpPr>
          <p:sp>
            <p:nvSpPr>
              <p:cNvPr id="7" name="Rectangle 6"/>
              <p:cNvSpPr/>
              <p:nvPr/>
            </p:nvSpPr>
            <p:spPr bwMode="auto">
              <a:xfrm>
                <a:off x="7138393" y="2100782"/>
                <a:ext cx="1877135" cy="187713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23" fontAlgn="base">
                  <a:spcBef>
                    <a:spcPct val="0"/>
                  </a:spcBef>
                  <a:spcAft>
                    <a:spcPct val="0"/>
                  </a:spcAft>
                </a:pPr>
                <a:endParaRPr lang="en-US" sz="2300" dirty="0">
                  <a:gradFill>
                    <a:gsLst>
                      <a:gs pos="0">
                        <a:srgbClr val="FFFFFF"/>
                      </a:gs>
                      <a:gs pos="100000">
                        <a:srgbClr val="FFFFFF"/>
                      </a:gs>
                    </a:gsLst>
                    <a:lin ang="5400000" scaled="0"/>
                  </a:gradFill>
                </a:endParaRPr>
              </a:p>
            </p:txBody>
          </p:sp>
          <p:grpSp>
            <p:nvGrpSpPr>
              <p:cNvPr id="47" name="Group 46"/>
              <p:cNvGrpSpPr/>
              <p:nvPr/>
            </p:nvGrpSpPr>
            <p:grpSpPr bwMode="black">
              <a:xfrm>
                <a:off x="7320762" y="2504652"/>
                <a:ext cx="1534955" cy="924348"/>
                <a:chOff x="863600" y="2393157"/>
                <a:chExt cx="876300" cy="527844"/>
              </a:xfrm>
              <a:solidFill>
                <a:schemeClr val="tx1"/>
              </a:solidFill>
            </p:grpSpPr>
            <p:sp>
              <p:nvSpPr>
                <p:cNvPr id="48" name="Freeform 47"/>
                <p:cNvSpPr>
                  <a:spLocks noEditPoints="1"/>
                </p:cNvSpPr>
                <p:nvPr/>
              </p:nvSpPr>
              <p:spPr bwMode="black">
                <a:xfrm>
                  <a:off x="1521931" y="2481334"/>
                  <a:ext cx="217969" cy="439667"/>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0" tIns="45718" rIns="91436" bIns="45718" numCol="1" rtlCol="0" anchor="ctr" anchorCtr="0" compatLnSpc="1">
                  <a:prstTxWarp prst="textNoShape">
                    <a:avLst/>
                  </a:prstTxWarp>
                </a:bodyPr>
                <a:lstStyle/>
                <a:p>
                  <a:pPr algn="ctr" defTabSz="740678"/>
                  <a:endParaRPr lang="en-US" spc="-123" dirty="0">
                    <a:gradFill>
                      <a:gsLst>
                        <a:gs pos="0">
                          <a:srgbClr val="FFFFFF"/>
                        </a:gs>
                        <a:gs pos="100000">
                          <a:srgbClr val="FFFFFF"/>
                        </a:gs>
                      </a:gsLst>
                      <a:lin ang="5400000" scaled="0"/>
                    </a:gradFill>
                    <a:latin typeface="Segoe Light" pitchFamily="34" charset="0"/>
                  </a:endParaRPr>
                </a:p>
              </p:txBody>
            </p:sp>
            <p:sp>
              <p:nvSpPr>
                <p:cNvPr id="49" name="Freeform 88"/>
                <p:cNvSpPr>
                  <a:spLocks noEditPoints="1"/>
                </p:cNvSpPr>
                <p:nvPr/>
              </p:nvSpPr>
              <p:spPr bwMode="black">
                <a:xfrm>
                  <a:off x="863600" y="2393157"/>
                  <a:ext cx="622300" cy="527844"/>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0" tIns="45718" rIns="91436" bIns="45718" numCol="1" rtlCol="0" anchor="ctr" anchorCtr="0" compatLnSpc="1">
                  <a:prstTxWarp prst="textNoShape">
                    <a:avLst/>
                  </a:prstTxWarp>
                </a:bodyPr>
                <a:lstStyle/>
                <a:p>
                  <a:pPr algn="ctr" defTabSz="740678"/>
                  <a:endParaRPr lang="en-US" spc="-123" dirty="0">
                    <a:gradFill>
                      <a:gsLst>
                        <a:gs pos="0">
                          <a:srgbClr val="FFFFFF"/>
                        </a:gs>
                        <a:gs pos="100000">
                          <a:srgbClr val="FFFFFF"/>
                        </a:gs>
                      </a:gsLst>
                      <a:lin ang="5400000" scaled="0"/>
                    </a:gradFill>
                    <a:latin typeface="Segoe Light" pitchFamily="34" charset="0"/>
                  </a:endParaRPr>
                </a:p>
              </p:txBody>
            </p:sp>
          </p:grpSp>
        </p:grpSp>
        <p:grpSp>
          <p:nvGrpSpPr>
            <p:cNvPr id="11" name="Group 10"/>
            <p:cNvGrpSpPr/>
            <p:nvPr/>
          </p:nvGrpSpPr>
          <p:grpSpPr>
            <a:xfrm>
              <a:off x="1899172" y="4218723"/>
              <a:ext cx="1877135" cy="1877135"/>
              <a:chOff x="7138392" y="4086065"/>
              <a:chExt cx="1877135" cy="1877135"/>
            </a:xfrm>
          </p:grpSpPr>
          <p:sp>
            <p:nvSpPr>
              <p:cNvPr id="44" name="Rectangle 43"/>
              <p:cNvSpPr/>
              <p:nvPr/>
            </p:nvSpPr>
            <p:spPr bwMode="auto">
              <a:xfrm>
                <a:off x="7138392" y="4086065"/>
                <a:ext cx="1877135" cy="187713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23" fontAlgn="base">
                  <a:spcBef>
                    <a:spcPct val="0"/>
                  </a:spcBef>
                  <a:spcAft>
                    <a:spcPct val="0"/>
                  </a:spcAft>
                </a:pPr>
                <a:endParaRPr lang="en-US" sz="2300" dirty="0">
                  <a:gradFill>
                    <a:gsLst>
                      <a:gs pos="0">
                        <a:srgbClr val="FFFFFF"/>
                      </a:gs>
                      <a:gs pos="100000">
                        <a:srgbClr val="FFFFFF"/>
                      </a:gs>
                    </a:gsLst>
                    <a:lin ang="5400000" scaled="0"/>
                  </a:gra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2647" y="4337680"/>
                <a:ext cx="715574" cy="1373903"/>
              </a:xfrm>
              <a:prstGeom prst="rect">
                <a:avLst/>
              </a:prstGeom>
            </p:spPr>
          </p:pic>
        </p:grpSp>
        <p:pic>
          <p:nvPicPr>
            <p:cNvPr id="28"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889597" y="2233443"/>
              <a:ext cx="3862414" cy="3862415"/>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C:\Users\Jordan\Desktop\TechEd_2012\TechEd-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black">
          <a:xfrm>
            <a:off x="515815" y="6159457"/>
            <a:ext cx="930626" cy="42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361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anim calcmode="lin" valueType="num">
                                      <p:cBhvr>
                                        <p:cTn id="11" dur="500" fill="hold"/>
                                        <p:tgtEl>
                                          <p:spTgt spid="22"/>
                                        </p:tgtEl>
                                        <p:attrNameLst>
                                          <p:attrName>ppt_x</p:attrName>
                                        </p:attrNameLst>
                                      </p:cBhvr>
                                      <p:tavLst>
                                        <p:tav tm="0">
                                          <p:val>
                                            <p:strVal val="#ppt_x"/>
                                          </p:val>
                                        </p:tav>
                                        <p:tav tm="100000">
                                          <p:val>
                                            <p:strVal val="#ppt_x"/>
                                          </p:val>
                                        </p:tav>
                                      </p:tavLst>
                                    </p:anim>
                                    <p:anim calcmode="lin" valueType="num">
                                      <p:cBhvr>
                                        <p:cTn id="12" dur="500" fill="hold"/>
                                        <p:tgtEl>
                                          <p:spTgt spid="22"/>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anim calcmode="lin" valueType="num">
                                      <p:cBhvr>
                                        <p:cTn id="16" dur="500" fill="hold"/>
                                        <p:tgtEl>
                                          <p:spTgt spid="24"/>
                                        </p:tgtEl>
                                        <p:attrNameLst>
                                          <p:attrName>ppt_x</p:attrName>
                                        </p:attrNameLst>
                                      </p:cBhvr>
                                      <p:tavLst>
                                        <p:tav tm="0">
                                          <p:val>
                                            <p:strVal val="#ppt_x"/>
                                          </p:val>
                                        </p:tav>
                                        <p:tav tm="100000">
                                          <p:val>
                                            <p:strVal val="#ppt_x"/>
                                          </p:val>
                                        </p:tav>
                                      </p:tavLst>
                                    </p:anim>
                                    <p:anim calcmode="lin" valueType="num">
                                      <p:cBhvr>
                                        <p:cTn id="17" dur="500" fill="hold"/>
                                        <p:tgtEl>
                                          <p:spTgt spid="24"/>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black">
          <a:xfrm>
            <a:off x="4321175" y="3130767"/>
            <a:ext cx="3546476" cy="596468"/>
          </a:xfrm>
          <a:prstGeom prst="rect">
            <a:avLst/>
          </a:prstGeom>
          <a:noFill/>
          <a:ln>
            <a:noFill/>
          </a:ln>
        </p:spPr>
      </p:pic>
      <p:sp>
        <p:nvSpPr>
          <p:cNvPr id="5" name="Text Box 3"/>
          <p:cNvSpPr txBox="1">
            <a:spLocks noChangeArrowheads="1"/>
          </p:cNvSpPr>
          <p:nvPr/>
        </p:nvSpPr>
        <p:spPr bwMode="blackWhite">
          <a:xfrm>
            <a:off x="507868" y="6083575"/>
            <a:ext cx="11173090" cy="415484"/>
          </a:xfrm>
          <a:prstGeom prst="rect">
            <a:avLst/>
          </a:prstGeom>
          <a:noFill/>
          <a:ln w="12700">
            <a:noFill/>
            <a:miter lim="800000"/>
            <a:headEnd type="none" w="sm" len="sm"/>
            <a:tailEnd type="none" w="sm" len="sm"/>
          </a:ln>
          <a:effectLst/>
        </p:spPr>
        <p:txBody>
          <a:bodyPr vert="horz" wrap="square" lIns="91409" tIns="45705" rIns="91409" bIns="45705" numCol="1" anchor="t" anchorCtr="0" compatLnSpc="1">
            <a:prstTxWarp prst="textNoShape">
              <a:avLst/>
            </a:prstTxWarp>
            <a:spAutoFit/>
          </a:bodyPr>
          <a:lstStyle/>
          <a:p>
            <a:pPr algn="ctr" defTabSz="913947" eaLnBrk="0" hangingPunct="0"/>
            <a:r>
              <a:rPr lang="en-US" sz="700" dirty="0">
                <a:gradFill>
                  <a:gsLst>
                    <a:gs pos="0">
                      <a:srgbClr val="FFFFFF"/>
                    </a:gs>
                    <a:gs pos="100000">
                      <a:srgbClr val="FFFFFF"/>
                    </a:gs>
                  </a:gsLst>
                  <a:lin ang="5400000" scaled="0"/>
                </a:gradFill>
                <a:latin typeface="Segoe" pitchFamily="34" charset="0"/>
                <a:cs typeface="Arial" charset="0"/>
              </a:rPr>
              <a:t>© 2012 Microsoft Corporation. All rights reserved. Microsoft, Windows, Windows Vista and other product names are or may be registered trademarks and/or trademarks in the U.S. and/or other countries.</a:t>
            </a:r>
          </a:p>
          <a:p>
            <a:pPr algn="ctr" defTabSz="913947" eaLnBrk="0" hangingPunct="0"/>
            <a:r>
              <a:rPr lang="en-US" sz="700" dirty="0">
                <a:gradFill>
                  <a:gsLst>
                    <a:gs pos="0">
                      <a:srgbClr val="FFFFFF"/>
                    </a:gs>
                    <a:gs pos="100000">
                      <a:srgbClr val="FFFFFF"/>
                    </a:gs>
                  </a:gsLst>
                  <a:lin ang="5400000" scaled="0"/>
                </a:gradFill>
                <a:latin typeface="Segoe"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579821583"/>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MICROSOFT IN THE CLOUD</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50390183"/>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bwMode="auto">
          <a:xfrm>
            <a:off x="304721" y="5562600"/>
            <a:ext cx="11579384" cy="1117600"/>
          </a:xfrm>
          <a:prstGeom prst="rect">
            <a:avLst/>
          </a:prstGeom>
          <a:solidFill>
            <a:srgbClr val="0071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4" name="Rectangle 13"/>
          <p:cNvSpPr/>
          <p:nvPr/>
        </p:nvSpPr>
        <p:spPr bwMode="auto">
          <a:xfrm>
            <a:off x="304721" y="2819400"/>
            <a:ext cx="11579384" cy="406400"/>
          </a:xfrm>
          <a:prstGeom prst="rect">
            <a:avLst/>
          </a:prstGeom>
          <a:solidFill>
            <a:srgbClr val="0071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4" name="Title 3"/>
          <p:cNvSpPr>
            <a:spLocks noGrp="1"/>
          </p:cNvSpPr>
          <p:nvPr>
            <p:ph type="title"/>
          </p:nvPr>
        </p:nvSpPr>
        <p:spPr bwMode="black">
          <a:xfrm>
            <a:off x="519117" y="228605"/>
            <a:ext cx="13498033" cy="620683"/>
          </a:xfrm>
        </p:spPr>
        <p:txBody>
          <a:bodyPr/>
          <a:lstStyle/>
          <a:p>
            <a:r>
              <a:rPr lang="en-US" dirty="0" smtClean="0"/>
              <a:t>MICROSOFT END-TO-END CLIENT PROTECTION</a:t>
            </a:r>
            <a:endParaRPr lang="en-US" dirty="0"/>
          </a:p>
        </p:txBody>
      </p:sp>
      <p:grpSp>
        <p:nvGrpSpPr>
          <p:cNvPr id="25" name="Group 24"/>
          <p:cNvGrpSpPr/>
          <p:nvPr/>
        </p:nvGrpSpPr>
        <p:grpSpPr>
          <a:xfrm>
            <a:off x="1105144" y="2848196"/>
            <a:ext cx="9902341" cy="323165"/>
            <a:chOff x="1105142" y="2717809"/>
            <a:chExt cx="9902341" cy="323165"/>
          </a:xfrm>
        </p:grpSpPr>
        <p:sp>
          <p:nvSpPr>
            <p:cNvPr id="12" name="Rectangle 11"/>
            <p:cNvSpPr/>
            <p:nvPr/>
          </p:nvSpPr>
          <p:spPr>
            <a:xfrm>
              <a:off x="1105142" y="2717809"/>
              <a:ext cx="4989271" cy="323165"/>
            </a:xfrm>
            <a:prstGeom prst="rect">
              <a:avLst/>
            </a:prstGeom>
          </p:spPr>
          <p:txBody>
            <a:bodyPr wrap="square">
              <a:spAutoFit/>
            </a:bodyPr>
            <a:lstStyle/>
            <a:p>
              <a:pPr algn="ctr" defTabSz="914211"/>
              <a:r>
                <a:rPr lang="en-US" sz="1500" dirty="0">
                  <a:solidFill>
                    <a:srgbClr val="FFFFFF"/>
                  </a:solidFill>
                  <a:latin typeface="Segoe Semibold" pitchFamily="34" charset="0"/>
                </a:rPr>
                <a:t>Universal Extensible Firmware Interface (UEFI)</a:t>
              </a:r>
            </a:p>
          </p:txBody>
        </p:sp>
        <p:sp>
          <p:nvSpPr>
            <p:cNvPr id="61" name="Rectangle 60"/>
            <p:cNvSpPr/>
            <p:nvPr/>
          </p:nvSpPr>
          <p:spPr>
            <a:xfrm>
              <a:off x="6018212" y="2717809"/>
              <a:ext cx="4989271" cy="323165"/>
            </a:xfrm>
            <a:prstGeom prst="rect">
              <a:avLst/>
            </a:prstGeom>
          </p:spPr>
          <p:txBody>
            <a:bodyPr wrap="square">
              <a:spAutoFit/>
            </a:bodyPr>
            <a:lstStyle/>
            <a:p>
              <a:pPr algn="ctr" defTabSz="914211"/>
              <a:r>
                <a:rPr lang="en-US" sz="1500" dirty="0">
                  <a:solidFill>
                    <a:srgbClr val="FFFFFF"/>
                  </a:solidFill>
                  <a:latin typeface="Segoe Semibold" pitchFamily="34" charset="0"/>
                </a:rPr>
                <a:t>Trusted Platform Model (TPM)</a:t>
              </a:r>
            </a:p>
          </p:txBody>
        </p:sp>
      </p:grpSp>
      <p:pic>
        <p:nvPicPr>
          <p:cNvPr id="69" name="Picture 6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18781" y="6283617"/>
            <a:ext cx="1080655" cy="191571"/>
          </a:xfrm>
          <a:prstGeom prst="rect">
            <a:avLst/>
          </a:prstGeom>
          <a:noFill/>
          <a:effectLst>
            <a:outerShdw blurRad="12700" dist="12700" dir="2700000" algn="tl" rotWithShape="0">
              <a:prstClr val="black">
                <a:alpha val="50000"/>
              </a:prstClr>
            </a:outerShdw>
          </a:effectLst>
        </p:spPr>
      </p:pic>
      <p:pic>
        <p:nvPicPr>
          <p:cNvPr id="70" name="Picture 69" descr="office_2010.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18887" y="6184323"/>
            <a:ext cx="844221" cy="365760"/>
          </a:xfrm>
          <a:prstGeom prst="rect">
            <a:avLst/>
          </a:prstGeom>
          <a:effectLst>
            <a:outerShdw blurRad="12700" dist="12700" dir="2700000" algn="tl" rotWithShape="0">
              <a:prstClr val="black">
                <a:alpha val="60000"/>
              </a:prstClr>
            </a:outerShdw>
          </a:effectLst>
        </p:spPr>
      </p:pic>
      <p:sp>
        <p:nvSpPr>
          <p:cNvPr id="22" name="Rectangle 21"/>
          <p:cNvSpPr/>
          <p:nvPr/>
        </p:nvSpPr>
        <p:spPr>
          <a:xfrm>
            <a:off x="2201411" y="4509996"/>
            <a:ext cx="2712580" cy="830997"/>
          </a:xfrm>
          <a:prstGeom prst="rect">
            <a:avLst/>
          </a:prstGeom>
        </p:spPr>
        <p:txBody>
          <a:bodyPr wrap="square" lIns="91416" tIns="45709" rIns="91416" bIns="45709">
            <a:spAutoFit/>
          </a:bodyPr>
          <a:lstStyle/>
          <a:p>
            <a:pPr marL="0" lvl="2" defTabSz="914211"/>
            <a:r>
              <a:rPr lang="en-US" sz="1200" dirty="0">
                <a:solidFill>
                  <a:srgbClr val="FFFFFF"/>
                </a:solidFill>
              </a:rPr>
              <a:t>Windows Standard User Accounts</a:t>
            </a:r>
          </a:p>
          <a:p>
            <a:pPr marL="0" lvl="2" defTabSz="914211"/>
            <a:r>
              <a:rPr lang="en-US" sz="1200" dirty="0">
                <a:solidFill>
                  <a:srgbClr val="FFFFFF"/>
                </a:solidFill>
              </a:rPr>
              <a:t>User Account Control, and </a:t>
            </a:r>
            <a:r>
              <a:rPr lang="en-US" sz="1200" dirty="0" err="1">
                <a:solidFill>
                  <a:srgbClr val="FFFFFF"/>
                </a:solidFill>
              </a:rPr>
              <a:t>AppLocker</a:t>
            </a:r>
            <a:endParaRPr lang="en-US" sz="1200" dirty="0">
              <a:solidFill>
                <a:srgbClr val="FFFFFF"/>
              </a:solidFill>
            </a:endParaRPr>
          </a:p>
          <a:p>
            <a:pPr marL="0" lvl="2" defTabSz="914211"/>
            <a:r>
              <a:rPr lang="en-US" sz="1200" dirty="0">
                <a:solidFill>
                  <a:srgbClr val="FFFFFF"/>
                </a:solidFill>
              </a:rPr>
              <a:t>Modern Applications</a:t>
            </a:r>
          </a:p>
          <a:p>
            <a:pPr marL="0" lvl="2" defTabSz="914211"/>
            <a:r>
              <a:rPr lang="en-US" sz="1200" dirty="0">
                <a:solidFill>
                  <a:srgbClr val="FFFFFF"/>
                </a:solidFill>
              </a:rPr>
              <a:t>Security Development Lifecycle (SDL)</a:t>
            </a:r>
          </a:p>
        </p:txBody>
      </p:sp>
      <p:pic>
        <p:nvPicPr>
          <p:cNvPr id="1026" name="Picture 2" descr="C:\Users\v-maryba\Pictures\DVD_Art_Sept-2-2010\Logos\Windows Server Update Services 3.0\Windows_Server_Update_Logo_H_CL_Rev.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47898" y="5734581"/>
            <a:ext cx="1579418" cy="410651"/>
          </a:xfrm>
          <a:prstGeom prst="rect">
            <a:avLst/>
          </a:prstGeom>
          <a:noFill/>
          <a:effectLst>
            <a:outerShdw blurRad="12700" dist="127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27" name="Picture 3" descr="C:\Users\v-maryba\Pictures\DVD_Art_Sept-2-2010\Logos\System Center\System Center Configuration Manager\System Center Configuration Manager logo rev.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76697" y="5726770"/>
            <a:ext cx="1579418" cy="42628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865070" y="3364133"/>
            <a:ext cx="4004790" cy="646331"/>
          </a:xfrm>
          <a:prstGeom prst="rect">
            <a:avLst/>
          </a:prstGeom>
        </p:spPr>
        <p:txBody>
          <a:bodyPr wrap="square" lIns="91416" tIns="45709" rIns="91416" bIns="45709">
            <a:spAutoFit/>
          </a:bodyPr>
          <a:lstStyle/>
          <a:p>
            <a:pPr marL="114275" lvl="2" indent="-114275" defTabSz="914211">
              <a:buFont typeface="Arial" pitchFamily="34" charset="0"/>
              <a:buChar char="•"/>
            </a:pPr>
            <a:r>
              <a:rPr lang="en-US" sz="1200" dirty="0">
                <a:solidFill>
                  <a:srgbClr val="FFFFFF"/>
                </a:solidFill>
              </a:rPr>
              <a:t>Maintain software with a patch management solution</a:t>
            </a:r>
          </a:p>
          <a:p>
            <a:pPr marL="114275" lvl="2" indent="-114275" defTabSz="914211">
              <a:buFont typeface="Arial" pitchFamily="34" charset="0"/>
              <a:buChar char="•"/>
            </a:pPr>
            <a:r>
              <a:rPr lang="en-US" sz="1200" dirty="0">
                <a:solidFill>
                  <a:srgbClr val="FFFFFF"/>
                </a:solidFill>
              </a:rPr>
              <a:t>Deliver software that is secure by design</a:t>
            </a:r>
          </a:p>
          <a:p>
            <a:pPr marL="114275" lvl="2" indent="-114275" defTabSz="914211">
              <a:buFont typeface="Arial" pitchFamily="34" charset="0"/>
              <a:buChar char="•"/>
            </a:pPr>
            <a:r>
              <a:rPr lang="en-US" sz="1200" dirty="0">
                <a:solidFill>
                  <a:srgbClr val="FFFFFF"/>
                </a:solidFill>
              </a:rPr>
              <a:t>Operate a malware resistant platform and applications</a:t>
            </a:r>
          </a:p>
        </p:txBody>
      </p:sp>
      <p:pic>
        <p:nvPicPr>
          <p:cNvPr id="77" name="Picture 7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44489" y="6239645"/>
            <a:ext cx="1080655" cy="285295"/>
          </a:xfrm>
          <a:prstGeom prst="rect">
            <a:avLst/>
          </a:prstGeom>
          <a:effectLst>
            <a:outerShdw blurRad="12700" dist="12700" dir="2700000" algn="tl" rotWithShape="0">
              <a:prstClr val="black">
                <a:alpha val="60000"/>
              </a:prstClr>
            </a:outerShdw>
          </a:effectLst>
        </p:spPr>
      </p:pic>
      <p:sp>
        <p:nvSpPr>
          <p:cNvPr id="17" name="TextBox 16"/>
          <p:cNvSpPr txBox="1"/>
          <p:nvPr/>
        </p:nvSpPr>
        <p:spPr>
          <a:xfrm>
            <a:off x="1042659" y="990600"/>
            <a:ext cx="3761772" cy="738664"/>
          </a:xfrm>
          <a:prstGeom prst="rect">
            <a:avLst/>
          </a:prstGeom>
          <a:noFill/>
        </p:spPr>
        <p:txBody>
          <a:bodyPr wrap="square" lIns="121883" tIns="60941" rIns="121883" bIns="60941" rtlCol="0">
            <a:spAutoFit/>
          </a:bodyPr>
          <a:lstStyle/>
          <a:p>
            <a:pPr defTabSz="914211"/>
            <a:r>
              <a:rPr lang="en-US" sz="2000" dirty="0">
                <a:solidFill>
                  <a:srgbClr val="FFFFFF"/>
                </a:solidFill>
                <a:effectLst>
                  <a:outerShdw blurRad="38100" dist="38100" dir="2700000" algn="tl">
                    <a:srgbClr val="000000">
                      <a:alpha val="43137"/>
                    </a:srgbClr>
                  </a:outerShdw>
                </a:effectLst>
              </a:rPr>
              <a:t>PROTECT AND </a:t>
            </a:r>
          </a:p>
          <a:p>
            <a:pPr defTabSz="914211"/>
            <a:r>
              <a:rPr lang="en-US" sz="2000" dirty="0">
                <a:solidFill>
                  <a:srgbClr val="FFFFFF"/>
                </a:solidFill>
                <a:effectLst>
                  <a:outerShdw blurRad="38100" dist="38100" dir="2700000" algn="tl">
                    <a:srgbClr val="000000">
                      <a:alpha val="43137"/>
                    </a:srgbClr>
                  </a:outerShdw>
                </a:effectLst>
              </a:rPr>
              <a:t>MANAGE THREATS</a:t>
            </a:r>
          </a:p>
        </p:txBody>
      </p:sp>
      <p:grpSp>
        <p:nvGrpSpPr>
          <p:cNvPr id="73" name="Group 72"/>
          <p:cNvGrpSpPr/>
          <p:nvPr/>
        </p:nvGrpSpPr>
        <p:grpSpPr>
          <a:xfrm>
            <a:off x="1218887" y="1803401"/>
            <a:ext cx="1403079" cy="767579"/>
            <a:chOff x="1683282" y="1860709"/>
            <a:chExt cx="1403078" cy="767578"/>
          </a:xfrm>
        </p:grpSpPr>
        <p:pic>
          <p:nvPicPr>
            <p:cNvPr id="23" name="Picture 2"/>
            <p:cNvPicPr>
              <a:picLocks noChangeAspect="1" noChangeArrowheads="1"/>
            </p:cNvPicPr>
            <p:nvPr/>
          </p:nvPicPr>
          <p:blipFill>
            <a:blip r:embed="rId8" cstate="screen">
              <a:biLevel thresh="25000"/>
              <a:extLst>
                <a:ext uri="{28A0092B-C50C-407E-A947-70E740481C1C}">
                  <a14:useLocalDpi xmlns:a14="http://schemas.microsoft.com/office/drawing/2010/main"/>
                </a:ext>
              </a:extLst>
            </a:blip>
            <a:stretch>
              <a:fillRect/>
            </a:stretch>
          </p:blipFill>
          <p:spPr bwMode="auto">
            <a:xfrm>
              <a:off x="2720600" y="2261895"/>
              <a:ext cx="365760" cy="339500"/>
            </a:xfrm>
            <a:prstGeom prst="rect">
              <a:avLst/>
            </a:prstGeom>
            <a:extLst/>
          </p:spPr>
        </p:pic>
        <p:pic>
          <p:nvPicPr>
            <p:cNvPr id="57" name="Picture 56"/>
            <p:cNvPicPr>
              <a:picLocks noChangeAspect="1"/>
            </p:cNvPicPr>
            <p:nvPr/>
          </p:nvPicPr>
          <p:blipFill rotWithShape="1">
            <a:blip r:embed="rId9" cstate="screen">
              <a:extLst>
                <a:ext uri="{28A0092B-C50C-407E-A947-70E740481C1C}">
                  <a14:useLocalDpi xmlns:a14="http://schemas.microsoft.com/office/drawing/2010/main"/>
                </a:ext>
              </a:extLst>
            </a:blip>
            <a:srcRect l="67536"/>
            <a:stretch/>
          </p:blipFill>
          <p:spPr>
            <a:xfrm>
              <a:off x="2146449" y="1860709"/>
              <a:ext cx="488175" cy="767578"/>
            </a:xfrm>
            <a:prstGeom prst="rect">
              <a:avLst/>
            </a:prstGeom>
          </p:spPr>
        </p:pic>
        <p:pic>
          <p:nvPicPr>
            <p:cNvPr id="1028" name="Picture 4" descr="C:\Users\v-maryba\Pictures\DVD_Art_Sept-2-2010\Artwork_Imagery\Icons - Illustrations\_ SECURITY ICONS\Security shield secure windows.png"/>
            <p:cNvPicPr>
              <a:picLocks noChangeAspect="1" noChangeArrowheads="1"/>
            </p:cNvPicPr>
            <p:nvPr/>
          </p:nvPicPr>
          <p:blipFill>
            <a:blip r:embed="rId10" cstate="screen">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683282" y="2146307"/>
              <a:ext cx="365760" cy="459734"/>
            </a:xfrm>
            <a:prstGeom prst="rect">
              <a:avLst/>
            </a:prstGeom>
            <a:noFill/>
            <a:extLst>
              <a:ext uri="{909E8E84-426E-40DD-AFC4-6F175D3DCCD1}">
                <a14:hiddenFill xmlns:a14="http://schemas.microsoft.com/office/drawing/2010/main">
                  <a:solidFill>
                    <a:srgbClr val="FFFFFF"/>
                  </a:solidFill>
                </a14:hiddenFill>
              </a:ext>
            </a:extLst>
          </p:spPr>
        </p:pic>
      </p:grpSp>
      <p:pic>
        <p:nvPicPr>
          <p:cNvPr id="86" name="Picture 8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97415" y="5785509"/>
            <a:ext cx="1138847" cy="365760"/>
          </a:xfrm>
          <a:prstGeom prst="rect">
            <a:avLst/>
          </a:prstGeom>
          <a:effectLst>
            <a:outerShdw blurRad="12700" dist="12700" dir="2700000" algn="tl" rotWithShape="0">
              <a:prstClr val="black">
                <a:alpha val="60000"/>
              </a:prstClr>
            </a:outerShdw>
          </a:effectLst>
        </p:spPr>
      </p:pic>
      <p:pic>
        <p:nvPicPr>
          <p:cNvPr id="87" name="Picture 86" descr="office_2010.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01807" y="5779713"/>
            <a:ext cx="844221" cy="365760"/>
          </a:xfrm>
          <a:prstGeom prst="rect">
            <a:avLst/>
          </a:prstGeom>
          <a:effectLst>
            <a:outerShdw blurRad="12700" dist="12700" dir="2700000" algn="tl" rotWithShape="0">
              <a:prstClr val="black">
                <a:alpha val="60000"/>
              </a:prstClr>
            </a:outerShdw>
          </a:effectLst>
        </p:spPr>
      </p:pic>
      <p:sp>
        <p:nvSpPr>
          <p:cNvPr id="90" name="Rectangle 89"/>
          <p:cNvSpPr/>
          <p:nvPr/>
        </p:nvSpPr>
        <p:spPr>
          <a:xfrm>
            <a:off x="5048459" y="4509995"/>
            <a:ext cx="3841099" cy="1015676"/>
          </a:xfrm>
          <a:prstGeom prst="rect">
            <a:avLst/>
          </a:prstGeom>
        </p:spPr>
        <p:txBody>
          <a:bodyPr wrap="square" lIns="91416" tIns="45709" rIns="91416" bIns="45709">
            <a:spAutoFit/>
          </a:bodyPr>
          <a:lstStyle/>
          <a:p>
            <a:pPr marL="0" lvl="2" defTabSz="914211"/>
            <a:r>
              <a:rPr lang="en-US" sz="1200" dirty="0">
                <a:solidFill>
                  <a:srgbClr val="FFFFFF"/>
                </a:solidFill>
              </a:rPr>
              <a:t>Windows 7 </a:t>
            </a:r>
            <a:r>
              <a:rPr lang="en-US" sz="1200" dirty="0" err="1">
                <a:solidFill>
                  <a:srgbClr val="FFFFFF"/>
                </a:solidFill>
              </a:rPr>
              <a:t>BitLocker</a:t>
            </a:r>
            <a:endParaRPr lang="en-US" sz="1200" dirty="0">
              <a:solidFill>
                <a:srgbClr val="FFFFFF"/>
              </a:solidFill>
            </a:endParaRPr>
          </a:p>
          <a:p>
            <a:pPr marL="0" lvl="2" defTabSz="914211"/>
            <a:r>
              <a:rPr lang="en-US" sz="1200" dirty="0">
                <a:solidFill>
                  <a:srgbClr val="FFFFFF"/>
                </a:solidFill>
              </a:rPr>
              <a:t>MDOP -</a:t>
            </a:r>
            <a:r>
              <a:rPr lang="en-US" sz="1200" dirty="0" err="1">
                <a:solidFill>
                  <a:srgbClr val="FFFFFF"/>
                </a:solidFill>
              </a:rPr>
              <a:t>BitLocker</a:t>
            </a:r>
            <a:r>
              <a:rPr lang="en-US" sz="1200" dirty="0">
                <a:solidFill>
                  <a:srgbClr val="FFFFFF"/>
                </a:solidFill>
              </a:rPr>
              <a:t> Administration and Monitoring</a:t>
            </a:r>
          </a:p>
          <a:p>
            <a:pPr marL="0" lvl="2" defTabSz="914211"/>
            <a:r>
              <a:rPr lang="en-US" sz="1200" dirty="0">
                <a:solidFill>
                  <a:srgbClr val="FFFFFF"/>
                </a:solidFill>
              </a:rPr>
              <a:t>Office Information Rights Management (IRM)</a:t>
            </a:r>
          </a:p>
          <a:p>
            <a:pPr marL="0" lvl="2" defTabSz="914211"/>
            <a:r>
              <a:rPr lang="en-US" sz="1200" dirty="0">
                <a:solidFill>
                  <a:srgbClr val="FFFFFF"/>
                </a:solidFill>
              </a:rPr>
              <a:t>Office Encrypted File System</a:t>
            </a:r>
          </a:p>
          <a:p>
            <a:pPr marL="0" lvl="2" defTabSz="914211"/>
            <a:r>
              <a:rPr lang="en-US" sz="1200" dirty="0">
                <a:solidFill>
                  <a:srgbClr val="FFFFFF"/>
                </a:solidFill>
              </a:rPr>
              <a:t>Active Directory Rights Management Services</a:t>
            </a:r>
          </a:p>
        </p:txBody>
      </p:sp>
      <p:pic>
        <p:nvPicPr>
          <p:cNvPr id="91" name="Picture 9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961686" y="5840337"/>
            <a:ext cx="1188720" cy="210727"/>
          </a:xfrm>
          <a:prstGeom prst="rect">
            <a:avLst/>
          </a:prstGeom>
          <a:noFill/>
          <a:effectLst>
            <a:outerShdw blurRad="12700" dist="12700" dir="2700000" algn="tl" rotWithShape="0">
              <a:prstClr val="black">
                <a:alpha val="50000"/>
              </a:prstClr>
            </a:outerShdw>
          </a:effectLst>
        </p:spPr>
      </p:pic>
      <p:sp>
        <p:nvSpPr>
          <p:cNvPr id="92" name="Rectangle 91"/>
          <p:cNvSpPr/>
          <p:nvPr/>
        </p:nvSpPr>
        <p:spPr>
          <a:xfrm>
            <a:off x="4930670" y="3364131"/>
            <a:ext cx="3601511" cy="646336"/>
          </a:xfrm>
          <a:prstGeom prst="rect">
            <a:avLst/>
          </a:prstGeom>
        </p:spPr>
        <p:txBody>
          <a:bodyPr wrap="square" lIns="91416" tIns="45709" rIns="91416" bIns="45709">
            <a:spAutoFit/>
          </a:bodyPr>
          <a:lstStyle/>
          <a:p>
            <a:pPr marL="114275" lvl="2" indent="-114275" defTabSz="914211">
              <a:buFont typeface="Arial" pitchFamily="34" charset="0"/>
              <a:buChar char="•"/>
            </a:pPr>
            <a:r>
              <a:rPr lang="en-US" sz="1200" dirty="0">
                <a:solidFill>
                  <a:srgbClr val="FFFFFF"/>
                </a:solidFill>
              </a:rPr>
              <a:t>Secure data that is at rest with encryption</a:t>
            </a:r>
          </a:p>
          <a:p>
            <a:pPr marL="114275" lvl="2" indent="-114275" defTabSz="914211">
              <a:buFont typeface="Arial" pitchFamily="34" charset="0"/>
              <a:buChar char="•"/>
            </a:pPr>
            <a:r>
              <a:rPr lang="en-US" sz="1200" dirty="0">
                <a:solidFill>
                  <a:srgbClr val="FFFFFF"/>
                </a:solidFill>
              </a:rPr>
              <a:t>Protect data that is in motion with encryption</a:t>
            </a:r>
          </a:p>
          <a:p>
            <a:pPr marL="114275" lvl="2" indent="-114275" defTabSz="914211">
              <a:buFont typeface="Arial" pitchFamily="34" charset="0"/>
              <a:buChar char="•"/>
            </a:pPr>
            <a:r>
              <a:rPr lang="en-US" sz="1200" dirty="0">
                <a:solidFill>
                  <a:srgbClr val="FFFFFF"/>
                </a:solidFill>
              </a:rPr>
              <a:t>Protect data that is in use with access controls</a:t>
            </a:r>
          </a:p>
        </p:txBody>
      </p:sp>
      <p:pic>
        <p:nvPicPr>
          <p:cNvPr id="96" name="Picture 9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808027" y="5857237"/>
            <a:ext cx="1188720" cy="210727"/>
          </a:xfrm>
          <a:prstGeom prst="rect">
            <a:avLst/>
          </a:prstGeom>
          <a:noFill/>
          <a:effectLst>
            <a:outerShdw blurRad="12700" dist="12700" dir="2700000" algn="tl" rotWithShape="0">
              <a:prstClr val="black">
                <a:alpha val="50000"/>
              </a:prstClr>
            </a:outerShdw>
          </a:effectLst>
        </p:spPr>
      </p:pic>
      <p:sp>
        <p:nvSpPr>
          <p:cNvPr id="97" name="Rectangle 96"/>
          <p:cNvSpPr/>
          <p:nvPr/>
        </p:nvSpPr>
        <p:spPr>
          <a:xfrm>
            <a:off x="8698788" y="4509996"/>
            <a:ext cx="2627842" cy="830997"/>
          </a:xfrm>
          <a:prstGeom prst="rect">
            <a:avLst/>
          </a:prstGeom>
        </p:spPr>
        <p:txBody>
          <a:bodyPr wrap="square" lIns="91416" tIns="45709" rIns="91416" bIns="45709">
            <a:spAutoFit/>
          </a:bodyPr>
          <a:lstStyle/>
          <a:p>
            <a:pPr marL="0" lvl="2" defTabSz="914211"/>
            <a:r>
              <a:rPr lang="en-US" sz="1200" dirty="0">
                <a:solidFill>
                  <a:srgbClr val="FFFFFF"/>
                </a:solidFill>
              </a:rPr>
              <a:t>Active Directory</a:t>
            </a:r>
          </a:p>
          <a:p>
            <a:pPr marL="0" lvl="2" defTabSz="914211"/>
            <a:r>
              <a:rPr lang="en-US" sz="1200" dirty="0">
                <a:solidFill>
                  <a:srgbClr val="FFFFFF"/>
                </a:solidFill>
              </a:rPr>
              <a:t>Direct Access</a:t>
            </a:r>
          </a:p>
          <a:p>
            <a:pPr marL="0" lvl="2" defTabSz="914211"/>
            <a:r>
              <a:rPr lang="en-US" sz="1200" dirty="0">
                <a:solidFill>
                  <a:srgbClr val="FFFFFF"/>
                </a:solidFill>
              </a:rPr>
              <a:t>Network Access Protection</a:t>
            </a:r>
          </a:p>
          <a:p>
            <a:pPr marL="0" lvl="2" defTabSz="914211"/>
            <a:r>
              <a:rPr lang="en-US" sz="1200" dirty="0">
                <a:solidFill>
                  <a:srgbClr val="FFFFFF"/>
                </a:solidFill>
              </a:rPr>
              <a:t>Dynamic Access Control</a:t>
            </a:r>
          </a:p>
        </p:txBody>
      </p:sp>
      <p:pic>
        <p:nvPicPr>
          <p:cNvPr id="1029" name="Picture 5" descr="C:\Users\v-maryba\Pictures\DVD_Art_Sept-2-2010\Logos\Forefront\Forefront Identity Manager 2010\forefront identity manager 2010 h rev.png"/>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10207784" y="5765805"/>
            <a:ext cx="1371600" cy="473543"/>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99"/>
          <p:cNvSpPr/>
          <p:nvPr/>
        </p:nvSpPr>
        <p:spPr>
          <a:xfrm>
            <a:off x="8698786" y="3296399"/>
            <a:ext cx="3394183" cy="1015676"/>
          </a:xfrm>
          <a:prstGeom prst="rect">
            <a:avLst/>
          </a:prstGeom>
        </p:spPr>
        <p:txBody>
          <a:bodyPr wrap="square" lIns="91416" tIns="45709" rIns="91416" bIns="45709">
            <a:spAutoFit/>
          </a:bodyPr>
          <a:lstStyle/>
          <a:p>
            <a:pPr marL="114275" lvl="2" indent="-114275" defTabSz="914211">
              <a:buFont typeface="Arial" pitchFamily="34" charset="0"/>
              <a:buChar char="•"/>
            </a:pPr>
            <a:r>
              <a:rPr lang="en-US" sz="1200" dirty="0">
                <a:solidFill>
                  <a:srgbClr val="FFFFFF"/>
                </a:solidFill>
              </a:rPr>
              <a:t>Manage the full identity lifecycle</a:t>
            </a:r>
          </a:p>
          <a:p>
            <a:pPr marL="114275" lvl="2" indent="-114275" defTabSz="914211">
              <a:buFont typeface="Arial" pitchFamily="34" charset="0"/>
              <a:buChar char="•"/>
            </a:pPr>
            <a:r>
              <a:rPr lang="en-US" sz="1200" dirty="0">
                <a:solidFill>
                  <a:srgbClr val="FFFFFF"/>
                </a:solidFill>
              </a:rPr>
              <a:t>Validate user identity with strong authentication</a:t>
            </a:r>
          </a:p>
          <a:p>
            <a:pPr marL="114275" lvl="2" indent="-114275" defTabSz="914211">
              <a:buFont typeface="Arial" pitchFamily="34" charset="0"/>
              <a:buChar char="•"/>
            </a:pPr>
            <a:r>
              <a:rPr lang="en-US" sz="1200" dirty="0">
                <a:solidFill>
                  <a:srgbClr val="FFFFFF"/>
                </a:solidFill>
              </a:rPr>
              <a:t>Secured and always connected remote access</a:t>
            </a:r>
          </a:p>
          <a:p>
            <a:pPr marL="114275" lvl="2" indent="-114275" defTabSz="914211">
              <a:buFont typeface="Arial" pitchFamily="34" charset="0"/>
              <a:buChar char="•"/>
            </a:pPr>
            <a:r>
              <a:rPr lang="en-US" sz="1200" dirty="0">
                <a:solidFill>
                  <a:srgbClr val="FFFFFF"/>
                </a:solidFill>
              </a:rPr>
              <a:t>Protect resources as environment changes</a:t>
            </a:r>
          </a:p>
        </p:txBody>
      </p:sp>
      <p:sp>
        <p:nvSpPr>
          <p:cNvPr id="7" name="TextBox 6"/>
          <p:cNvSpPr txBox="1"/>
          <p:nvPr/>
        </p:nvSpPr>
        <p:spPr>
          <a:xfrm>
            <a:off x="4672384" y="990605"/>
            <a:ext cx="3718869" cy="430887"/>
          </a:xfrm>
          <a:prstGeom prst="rect">
            <a:avLst/>
          </a:prstGeom>
          <a:noFill/>
        </p:spPr>
        <p:txBody>
          <a:bodyPr wrap="square" lIns="121883" tIns="60941" rIns="121883" bIns="60941" rtlCol="0">
            <a:spAutoFit/>
          </a:bodyPr>
          <a:lstStyle/>
          <a:p>
            <a:pPr algn="ctr" defTabSz="914211"/>
            <a:r>
              <a:rPr lang="en-US" sz="2000" dirty="0">
                <a:solidFill>
                  <a:srgbClr val="FFFFFF"/>
                </a:solidFill>
                <a:effectLst>
                  <a:outerShdw blurRad="38100" dist="38100" dir="2700000" algn="tl">
                    <a:srgbClr val="000000">
                      <a:alpha val="43137"/>
                    </a:srgbClr>
                  </a:outerShdw>
                </a:effectLst>
              </a:rPr>
              <a:t>PROTECT SENSITIVE DATA</a:t>
            </a:r>
          </a:p>
        </p:txBody>
      </p:sp>
      <p:grpSp>
        <p:nvGrpSpPr>
          <p:cNvPr id="18" name="Group 17"/>
          <p:cNvGrpSpPr/>
          <p:nvPr/>
        </p:nvGrpSpPr>
        <p:grpSpPr>
          <a:xfrm>
            <a:off x="5181664" y="1560511"/>
            <a:ext cx="1725341" cy="1097156"/>
            <a:chOff x="5268441" y="1833963"/>
            <a:chExt cx="1725342" cy="1097156"/>
          </a:xfrm>
        </p:grpSpPr>
        <p:pic>
          <p:nvPicPr>
            <p:cNvPr id="45" name="Picture 44"/>
            <p:cNvPicPr>
              <a:picLocks noChangeAspect="1"/>
            </p:cNvPicPr>
            <p:nvPr/>
          </p:nvPicPr>
          <p:blipFill>
            <a:blip r:embed="rId15" cstate="screen">
              <a:extLst>
                <a:ext uri="{BEBA8EAE-BF5A-486C-A8C5-ECC9F3942E4B}">
                  <a14:imgProps xmlns:a14="http://schemas.microsoft.com/office/drawing/2010/main">
                    <a14:imgLayer r:embed="rId1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573932" y="1833963"/>
              <a:ext cx="1419851" cy="1097156"/>
            </a:xfrm>
            <a:prstGeom prst="rect">
              <a:avLst/>
            </a:prstGeom>
            <a:effectLst/>
          </p:spPr>
        </p:pic>
        <p:grpSp>
          <p:nvGrpSpPr>
            <p:cNvPr id="53" name="Group 52"/>
            <p:cNvGrpSpPr/>
            <p:nvPr/>
          </p:nvGrpSpPr>
          <p:grpSpPr>
            <a:xfrm>
              <a:off x="5268441" y="2402647"/>
              <a:ext cx="472746" cy="158921"/>
              <a:chOff x="9581713" y="4826002"/>
              <a:chExt cx="680021" cy="228600"/>
            </a:xfrm>
          </p:grpSpPr>
          <p:pic>
            <p:nvPicPr>
              <p:cNvPr id="54" name="Picture 53"/>
              <p:cNvPicPr>
                <a:picLocks noChangeAspect="1"/>
              </p:cNvPicPr>
              <p:nvPr/>
            </p:nvPicPr>
            <p:blipFill>
              <a:blip r:embed="rId17" cstate="screen">
                <a:extLst>
                  <a:ext uri="{BEBA8EAE-BF5A-486C-A8C5-ECC9F3942E4B}">
                    <a14:imgProps xmlns:a14="http://schemas.microsoft.com/office/drawing/2010/main">
                      <a14:imgLayer r:embed="rId18">
                        <a14:imgEffect>
                          <a14:brightnessContrast bright="100000" contrast="4000"/>
                        </a14:imgEffect>
                      </a14:imgLayer>
                    </a14:imgProps>
                  </a:ext>
                  <a:ext uri="{28A0092B-C50C-407E-A947-70E740481C1C}">
                    <a14:useLocalDpi xmlns:a14="http://schemas.microsoft.com/office/drawing/2010/main"/>
                  </a:ext>
                </a:extLst>
              </a:blip>
              <a:stretch>
                <a:fillRect/>
              </a:stretch>
            </p:blipFill>
            <p:spPr>
              <a:xfrm>
                <a:off x="9656349" y="4852518"/>
                <a:ext cx="365760" cy="175566"/>
              </a:xfrm>
              <a:prstGeom prst="rect">
                <a:avLst/>
              </a:prstGeom>
            </p:spPr>
          </p:pic>
          <p:sp>
            <p:nvSpPr>
              <p:cNvPr id="55" name="Round Same Side Corner Rectangle 54"/>
              <p:cNvSpPr/>
              <p:nvPr/>
            </p:nvSpPr>
            <p:spPr>
              <a:xfrm rot="16200000" flipH="1">
                <a:off x="9741733" y="4665982"/>
                <a:ext cx="228600" cy="548640"/>
              </a:xfrm>
              <a:prstGeom prst="round2SameRect">
                <a:avLst>
                  <a:gd name="adj1" fmla="val 26135"/>
                  <a:gd name="adj2" fmla="val 0"/>
                </a:avLst>
              </a:prstGeom>
              <a:noFill/>
              <a:ln w="22225" cap="flat" cmpd="sng" algn="ctr">
                <a:solidFill>
                  <a:sysClr val="window" lastClr="FFFFFF"/>
                </a:solidFill>
                <a:prstDash val="solid"/>
              </a:ln>
              <a:effectLst/>
            </p:spPr>
            <p:txBody>
              <a:bodyPr rtlCol="0" anchor="ctr"/>
              <a:lstStyle/>
              <a:p>
                <a:pPr algn="ctr" defTabSz="914171">
                  <a:defRPr/>
                </a:pPr>
                <a:endParaRPr lang="en-US" kern="0">
                  <a:solidFill>
                    <a:sysClr val="window" lastClr="FFFFFF"/>
                  </a:solidFill>
                  <a:latin typeface="Calibri"/>
                </a:endParaRPr>
              </a:p>
            </p:txBody>
          </p:sp>
          <p:sp>
            <p:nvSpPr>
              <p:cNvPr id="56" name="Rectangle 55"/>
              <p:cNvSpPr/>
              <p:nvPr/>
            </p:nvSpPr>
            <p:spPr>
              <a:xfrm flipH="1">
                <a:off x="10135816" y="4868349"/>
                <a:ext cx="125918" cy="143905"/>
              </a:xfrm>
              <a:prstGeom prst="rect">
                <a:avLst/>
              </a:prstGeom>
              <a:noFill/>
              <a:ln w="22225" cap="flat" cmpd="sng" algn="ctr">
                <a:solidFill>
                  <a:sysClr val="window" lastClr="FFFFFF"/>
                </a:solidFill>
                <a:prstDash val="solid"/>
              </a:ln>
              <a:effectLst/>
            </p:spPr>
            <p:txBody>
              <a:bodyPr rtlCol="0" anchor="ctr"/>
              <a:lstStyle/>
              <a:p>
                <a:pPr algn="ctr" defTabSz="914171">
                  <a:defRPr/>
                </a:pPr>
                <a:endParaRPr lang="en-US" kern="0">
                  <a:solidFill>
                    <a:sysClr val="window" lastClr="FFFFFF"/>
                  </a:solidFill>
                  <a:latin typeface="Calibri"/>
                </a:endParaRPr>
              </a:p>
            </p:txBody>
          </p:sp>
        </p:grpSp>
        <p:grpSp>
          <p:nvGrpSpPr>
            <p:cNvPr id="13" name="Group 12"/>
            <p:cNvGrpSpPr/>
            <p:nvPr/>
          </p:nvGrpSpPr>
          <p:grpSpPr>
            <a:xfrm>
              <a:off x="5555420" y="1935372"/>
              <a:ext cx="407733" cy="382150"/>
              <a:chOff x="5065087" y="2690607"/>
              <a:chExt cx="542733" cy="508680"/>
            </a:xfrm>
          </p:grpSpPr>
          <p:pic>
            <p:nvPicPr>
              <p:cNvPr id="47" name="Picture 2"/>
              <p:cNvPicPr>
                <a:picLocks noChangeAspect="1" noChangeArrowheads="1"/>
              </p:cNvPicPr>
              <p:nvPr/>
            </p:nvPicPr>
            <p:blipFill>
              <a:blip r:embed="rId19" cstate="screen">
                <a:lum bright="70000" contrast="-70000"/>
                <a:extLst>
                  <a:ext uri="{28A0092B-C50C-407E-A947-70E740481C1C}">
                    <a14:useLocalDpi xmlns:a14="http://schemas.microsoft.com/office/drawing/2010/main"/>
                  </a:ext>
                </a:extLst>
              </a:blip>
              <a:stretch>
                <a:fillRect/>
              </a:stretch>
            </p:blipFill>
            <p:spPr bwMode="auto">
              <a:xfrm>
                <a:off x="5065087" y="2699105"/>
                <a:ext cx="365760" cy="365760"/>
              </a:xfrm>
              <a:prstGeom prst="rect">
                <a:avLst/>
              </a:prstGeom>
              <a:noFill/>
            </p:spPr>
          </p:pic>
          <p:pic>
            <p:nvPicPr>
              <p:cNvPr id="48" name="Picture 2"/>
              <p:cNvPicPr>
                <a:picLocks noChangeAspect="1" noChangeArrowheads="1"/>
              </p:cNvPicPr>
              <p:nvPr/>
            </p:nvPicPr>
            <p:blipFill>
              <a:blip r:embed="rId19" cstate="screen">
                <a:lum bright="70000" contrast="-70000"/>
                <a:extLst>
                  <a:ext uri="{28A0092B-C50C-407E-A947-70E740481C1C}">
                    <a14:useLocalDpi xmlns:a14="http://schemas.microsoft.com/office/drawing/2010/main"/>
                  </a:ext>
                </a:extLst>
              </a:blip>
              <a:stretch>
                <a:fillRect/>
              </a:stretch>
            </p:blipFill>
            <p:spPr bwMode="auto">
              <a:xfrm rot="19620022">
                <a:off x="5232977" y="2833527"/>
                <a:ext cx="365760" cy="365760"/>
              </a:xfrm>
              <a:prstGeom prst="rect">
                <a:avLst/>
              </a:prstGeom>
              <a:noFill/>
            </p:spPr>
          </p:pic>
          <p:sp>
            <p:nvSpPr>
              <p:cNvPr id="5" name="Oval 4"/>
              <p:cNvSpPr/>
              <p:nvPr/>
            </p:nvSpPr>
            <p:spPr bwMode="auto">
              <a:xfrm>
                <a:off x="5333500" y="2690607"/>
                <a:ext cx="274320" cy="182880"/>
              </a:xfrm>
              <a:prstGeom prst="ellipse">
                <a:avLst/>
              </a:pr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871" fontAlgn="base">
                  <a:spcBef>
                    <a:spcPct val="0"/>
                  </a:spcBef>
                  <a:spcAft>
                    <a:spcPct val="0"/>
                  </a:spcAft>
                </a:pPr>
                <a:endParaRPr lang="en-US" sz="2300" dirty="0">
                  <a:gradFill>
                    <a:gsLst>
                      <a:gs pos="0">
                        <a:srgbClr val="FFFFFF"/>
                      </a:gs>
                      <a:gs pos="100000">
                        <a:srgbClr val="FFFFFF"/>
                      </a:gs>
                    </a:gsLst>
                    <a:lin ang="5400000" scaled="0"/>
                  </a:gradFill>
                </a:endParaRPr>
              </a:p>
            </p:txBody>
          </p:sp>
        </p:grpSp>
      </p:grpSp>
      <p:sp>
        <p:nvSpPr>
          <p:cNvPr id="27" name="TextBox 26"/>
          <p:cNvSpPr txBox="1"/>
          <p:nvPr/>
        </p:nvSpPr>
        <p:spPr>
          <a:xfrm>
            <a:off x="8813011" y="990600"/>
            <a:ext cx="3172667" cy="738664"/>
          </a:xfrm>
          <a:prstGeom prst="rect">
            <a:avLst/>
          </a:prstGeom>
          <a:noFill/>
        </p:spPr>
        <p:txBody>
          <a:bodyPr wrap="square" lIns="121883" tIns="60941" rIns="121883" bIns="60941" rtlCol="0">
            <a:spAutoFit/>
          </a:bodyPr>
          <a:lstStyle/>
          <a:p>
            <a:pPr defTabSz="914211"/>
            <a:r>
              <a:rPr lang="en-US" sz="2000" dirty="0">
                <a:solidFill>
                  <a:srgbClr val="FFFFFF"/>
                </a:solidFill>
                <a:effectLst>
                  <a:outerShdw blurRad="38100" dist="38100" dir="2700000" algn="tl">
                    <a:srgbClr val="000000">
                      <a:alpha val="43137"/>
                    </a:srgbClr>
                  </a:outerShdw>
                </a:effectLst>
              </a:rPr>
              <a:t>SECURE ACCESS </a:t>
            </a:r>
          </a:p>
          <a:p>
            <a:pPr defTabSz="914211"/>
            <a:r>
              <a:rPr lang="en-US" sz="2000" dirty="0">
                <a:solidFill>
                  <a:srgbClr val="FFFFFF"/>
                </a:solidFill>
                <a:effectLst>
                  <a:outerShdw blurRad="38100" dist="38100" dir="2700000" algn="tl">
                    <a:srgbClr val="000000">
                      <a:alpha val="43137"/>
                    </a:srgbClr>
                  </a:outerShdw>
                </a:effectLst>
              </a:rPr>
              <a:t>TO RESOURCES</a:t>
            </a:r>
          </a:p>
        </p:txBody>
      </p:sp>
      <p:grpSp>
        <p:nvGrpSpPr>
          <p:cNvPr id="16" name="Group 15"/>
          <p:cNvGrpSpPr/>
          <p:nvPr/>
        </p:nvGrpSpPr>
        <p:grpSpPr>
          <a:xfrm>
            <a:off x="8909805" y="1791021"/>
            <a:ext cx="1358671" cy="861483"/>
            <a:chOff x="9447590" y="2216265"/>
            <a:chExt cx="1358672" cy="861482"/>
          </a:xfrm>
        </p:grpSpPr>
        <p:pic>
          <p:nvPicPr>
            <p:cNvPr id="2" name="Picture 1"/>
            <p:cNvPicPr>
              <a:picLocks noChangeAspect="1"/>
            </p:cNvPicPr>
            <p:nvPr/>
          </p:nvPicPr>
          <p:blipFill>
            <a:blip r:embed="rId20">
              <a:lum bright="70000" contrast="-70000"/>
              <a:extLst>
                <a:ext uri="{28A0092B-C50C-407E-A947-70E740481C1C}">
                  <a14:useLocalDpi xmlns:a14="http://schemas.microsoft.com/office/drawing/2010/main"/>
                </a:ext>
              </a:extLst>
            </a:blip>
            <a:stretch>
              <a:fillRect/>
            </a:stretch>
          </p:blipFill>
          <p:spPr>
            <a:xfrm>
              <a:off x="9852606" y="2216265"/>
              <a:ext cx="548640" cy="548640"/>
            </a:xfrm>
            <a:prstGeom prst="rect">
              <a:avLst/>
            </a:prstGeom>
          </p:spPr>
        </p:pic>
        <p:pic>
          <p:nvPicPr>
            <p:cNvPr id="3" name="Picture 2"/>
            <p:cNvPicPr>
              <a:picLocks noChangeAspect="1"/>
            </p:cNvPicPr>
            <p:nvPr/>
          </p:nvPicPr>
          <p:blipFill rotWithShape="1">
            <a:blip r:embed="rId21" cstate="screen">
              <a:lum bright="70000" contrast="-70000"/>
              <a:extLst>
                <a:ext uri="{28A0092B-C50C-407E-A947-70E740481C1C}">
                  <a14:useLocalDpi xmlns:a14="http://schemas.microsoft.com/office/drawing/2010/main"/>
                </a:ext>
              </a:extLst>
            </a:blip>
            <a:srcRect b="26330"/>
            <a:stretch/>
          </p:blipFill>
          <p:spPr>
            <a:xfrm rot="16200000">
              <a:off x="9382230" y="2307705"/>
              <a:ext cx="496480" cy="365760"/>
            </a:xfrm>
            <a:prstGeom prst="rect">
              <a:avLst/>
            </a:prstGeom>
          </p:spPr>
        </p:pic>
        <p:pic>
          <p:nvPicPr>
            <p:cNvPr id="8" name="Picture 7"/>
            <p:cNvPicPr>
              <a:picLocks noChangeAspect="1"/>
            </p:cNvPicPr>
            <p:nvPr/>
          </p:nvPicPr>
          <p:blipFill>
            <a:blip r:embed="rId22" cstate="screen">
              <a:lum bright="70000" contrast="-70000"/>
              <a:extLst>
                <a:ext uri="{28A0092B-C50C-407E-A947-70E740481C1C}">
                  <a14:useLocalDpi xmlns:a14="http://schemas.microsoft.com/office/drawing/2010/main"/>
                </a:ext>
              </a:extLst>
            </a:blip>
            <a:stretch>
              <a:fillRect/>
            </a:stretch>
          </p:blipFill>
          <p:spPr>
            <a:xfrm>
              <a:off x="9966742" y="2757707"/>
              <a:ext cx="320040" cy="320040"/>
            </a:xfrm>
            <a:prstGeom prst="rect">
              <a:avLst/>
            </a:prstGeom>
          </p:spPr>
        </p:pic>
        <p:pic>
          <p:nvPicPr>
            <p:cNvPr id="49" name="Picture 48"/>
            <p:cNvPicPr>
              <a:picLocks noChangeAspect="1"/>
            </p:cNvPicPr>
            <p:nvPr/>
          </p:nvPicPr>
          <p:blipFill rotWithShape="1">
            <a:blip r:embed="rId21" cstate="screen">
              <a:lum bright="70000" contrast="-70000"/>
              <a:extLst>
                <a:ext uri="{28A0092B-C50C-407E-A947-70E740481C1C}">
                  <a14:useLocalDpi xmlns:a14="http://schemas.microsoft.com/office/drawing/2010/main"/>
                </a:ext>
              </a:extLst>
            </a:blip>
            <a:srcRect b="26330"/>
            <a:stretch/>
          </p:blipFill>
          <p:spPr>
            <a:xfrm rot="5400000" flipH="1">
              <a:off x="10375142" y="2307705"/>
              <a:ext cx="496480" cy="365760"/>
            </a:xfrm>
            <a:prstGeom prst="rect">
              <a:avLst/>
            </a:prstGeom>
          </p:spPr>
        </p:pic>
        <p:pic>
          <p:nvPicPr>
            <p:cNvPr id="50" name="Picture 49"/>
            <p:cNvPicPr>
              <a:picLocks noChangeAspect="1"/>
            </p:cNvPicPr>
            <p:nvPr/>
          </p:nvPicPr>
          <p:blipFill>
            <a:blip r:embed="rId23" cstate="screen">
              <a:lum bright="70000" contrast="-70000"/>
              <a:extLst>
                <a:ext uri="{28A0092B-C50C-407E-A947-70E740481C1C}">
                  <a14:useLocalDpi xmlns:a14="http://schemas.microsoft.com/office/drawing/2010/main"/>
                </a:ext>
              </a:extLst>
            </a:blip>
            <a:stretch>
              <a:fillRect/>
            </a:stretch>
          </p:blipFill>
          <p:spPr>
            <a:xfrm>
              <a:off x="10353438" y="2784903"/>
              <a:ext cx="274320" cy="274320"/>
            </a:xfrm>
            <a:prstGeom prst="rect">
              <a:avLst/>
            </a:prstGeom>
          </p:spPr>
        </p:pic>
        <p:pic>
          <p:nvPicPr>
            <p:cNvPr id="51" name="Picture 50"/>
            <p:cNvPicPr>
              <a:picLocks noChangeAspect="1"/>
            </p:cNvPicPr>
            <p:nvPr/>
          </p:nvPicPr>
          <p:blipFill>
            <a:blip r:embed="rId23" cstate="screen">
              <a:lum bright="70000" contrast="-70000"/>
              <a:extLst>
                <a:ext uri="{28A0092B-C50C-407E-A947-70E740481C1C}">
                  <a14:useLocalDpi xmlns:a14="http://schemas.microsoft.com/office/drawing/2010/main"/>
                </a:ext>
              </a:extLst>
            </a:blip>
            <a:stretch>
              <a:fillRect/>
            </a:stretch>
          </p:blipFill>
          <p:spPr>
            <a:xfrm>
              <a:off x="10172679" y="2788304"/>
              <a:ext cx="274320" cy="274320"/>
            </a:xfrm>
            <a:prstGeom prst="rect">
              <a:avLst/>
            </a:prstGeom>
          </p:spPr>
        </p:pic>
        <p:pic>
          <p:nvPicPr>
            <p:cNvPr id="52" name="Picture 9"/>
            <p:cNvPicPr>
              <a:picLocks noChangeAspect="1" noChangeArrowheads="1"/>
            </p:cNvPicPr>
            <p:nvPr/>
          </p:nvPicPr>
          <p:blipFill>
            <a:blip r:embed="rId24" cstate="screen">
              <a:lum bright="70000" contrast="-70000"/>
              <a:extLst>
                <a:ext uri="{28A0092B-C50C-407E-A947-70E740481C1C}">
                  <a14:useLocalDpi xmlns:a14="http://schemas.microsoft.com/office/drawing/2010/main"/>
                </a:ext>
              </a:extLst>
            </a:blip>
            <a:stretch>
              <a:fillRect/>
            </a:stretch>
          </p:blipFill>
          <p:spPr bwMode="auto">
            <a:xfrm>
              <a:off x="9698021" y="2740258"/>
              <a:ext cx="233240" cy="274320"/>
            </a:xfrm>
            <a:prstGeom prst="rect">
              <a:avLst/>
            </a:prstGeom>
            <a:noFill/>
            <a:ln>
              <a:noFill/>
            </a:ln>
          </p:spPr>
        </p:pic>
      </p:grpSp>
      <p:cxnSp>
        <p:nvCxnSpPr>
          <p:cNvPr id="104" name="Straight Connector 103"/>
          <p:cNvCxnSpPr/>
          <p:nvPr/>
        </p:nvCxnSpPr>
        <p:spPr>
          <a:xfrm flipH="1">
            <a:off x="904206" y="4394284"/>
            <a:ext cx="3840480" cy="0"/>
          </a:xfrm>
          <a:prstGeom prst="line">
            <a:avLst/>
          </a:prstGeom>
          <a:ln w="12700">
            <a:solidFill>
              <a:srgbClr val="FFFFFF">
                <a:alpha val="38824"/>
              </a:srgb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6200000">
            <a:off x="-119418" y="3691873"/>
            <a:ext cx="1479519" cy="230832"/>
          </a:xfrm>
          <a:prstGeom prst="rect">
            <a:avLst/>
          </a:prstGeom>
          <a:noFill/>
        </p:spPr>
        <p:txBody>
          <a:bodyPr wrap="square" lIns="0" tIns="0" rIns="0" bIns="0" rtlCol="0">
            <a:spAutoFit/>
          </a:bodyPr>
          <a:lstStyle/>
          <a:p>
            <a:pPr algn="ctr" defTabSz="914211"/>
            <a:r>
              <a:rPr lang="en-US" sz="1500" dirty="0">
                <a:gradFill>
                  <a:gsLst>
                    <a:gs pos="0">
                      <a:srgbClr val="FFFFFF"/>
                    </a:gs>
                    <a:gs pos="86000">
                      <a:srgbClr val="FFFFFF"/>
                    </a:gs>
                  </a:gsLst>
                  <a:lin ang="5400000" scaled="0"/>
                </a:gradFill>
                <a:latin typeface="Segoe Semibold" pitchFamily="34" charset="0"/>
              </a:rPr>
              <a:t>Scenarios</a:t>
            </a:r>
          </a:p>
        </p:txBody>
      </p:sp>
      <p:sp>
        <p:nvSpPr>
          <p:cNvPr id="72" name="TextBox 71"/>
          <p:cNvSpPr txBox="1"/>
          <p:nvPr/>
        </p:nvSpPr>
        <p:spPr>
          <a:xfrm rot="16200000">
            <a:off x="80880" y="6002109"/>
            <a:ext cx="1078909" cy="230832"/>
          </a:xfrm>
          <a:prstGeom prst="rect">
            <a:avLst/>
          </a:prstGeom>
          <a:noFill/>
        </p:spPr>
        <p:txBody>
          <a:bodyPr wrap="square" lIns="0" tIns="0" rIns="0" bIns="0" rtlCol="0">
            <a:spAutoFit/>
          </a:bodyPr>
          <a:lstStyle>
            <a:defPPr>
              <a:defRPr lang="en-US"/>
            </a:defPPr>
            <a:lvl1pPr>
              <a:defRPr sz="1800">
                <a:gradFill>
                  <a:gsLst>
                    <a:gs pos="0">
                      <a:schemeClr val="tx1"/>
                    </a:gs>
                    <a:gs pos="86000">
                      <a:schemeClr val="tx1"/>
                    </a:gs>
                  </a:gsLst>
                  <a:lin ang="5400000" scaled="0"/>
                </a:gradFill>
                <a:latin typeface="Segoe Semibold" pitchFamily="34" charset="0"/>
              </a:defRPr>
            </a:lvl1pPr>
          </a:lstStyle>
          <a:p>
            <a:pPr algn="ctr" defTabSz="914211"/>
            <a:r>
              <a:rPr lang="en-US" sz="1500" dirty="0">
                <a:gradFill>
                  <a:gsLst>
                    <a:gs pos="0">
                      <a:srgbClr val="FFFFFF"/>
                    </a:gs>
                    <a:gs pos="86000">
                      <a:srgbClr val="FFFFFF"/>
                    </a:gs>
                  </a:gsLst>
                  <a:lin ang="5400000" scaled="0"/>
                </a:gradFill>
              </a:rPr>
              <a:t>Products</a:t>
            </a:r>
          </a:p>
        </p:txBody>
      </p:sp>
      <p:sp>
        <p:nvSpPr>
          <p:cNvPr id="74" name="TextBox 73"/>
          <p:cNvSpPr txBox="1"/>
          <p:nvPr/>
        </p:nvSpPr>
        <p:spPr>
          <a:xfrm rot="16200000">
            <a:off x="106739" y="4843189"/>
            <a:ext cx="1027207" cy="230832"/>
          </a:xfrm>
          <a:prstGeom prst="rect">
            <a:avLst/>
          </a:prstGeom>
          <a:noFill/>
        </p:spPr>
        <p:txBody>
          <a:bodyPr wrap="square" lIns="0" tIns="0" rIns="0" bIns="0" rtlCol="0">
            <a:spAutoFit/>
          </a:bodyPr>
          <a:lstStyle>
            <a:defPPr>
              <a:defRPr lang="en-US"/>
            </a:defPPr>
            <a:lvl1pPr>
              <a:defRPr sz="1800">
                <a:gradFill>
                  <a:gsLst>
                    <a:gs pos="0">
                      <a:schemeClr val="tx1"/>
                    </a:gs>
                    <a:gs pos="86000">
                      <a:schemeClr val="tx1"/>
                    </a:gs>
                  </a:gsLst>
                  <a:lin ang="5400000" scaled="0"/>
                </a:gradFill>
                <a:latin typeface="Segoe Semibold" pitchFamily="34" charset="0"/>
              </a:defRPr>
            </a:lvl1pPr>
          </a:lstStyle>
          <a:p>
            <a:pPr algn="ctr" defTabSz="914211"/>
            <a:r>
              <a:rPr lang="en-US" sz="1500" dirty="0">
                <a:gradFill>
                  <a:gsLst>
                    <a:gs pos="0">
                      <a:srgbClr val="FFFFFF"/>
                    </a:gs>
                    <a:gs pos="86000">
                      <a:srgbClr val="FFFFFF"/>
                    </a:gs>
                  </a:gsLst>
                  <a:lin ang="5400000" scaled="0"/>
                </a:gradFill>
              </a:rPr>
              <a:t>Features</a:t>
            </a:r>
          </a:p>
        </p:txBody>
      </p:sp>
      <p:sp>
        <p:nvSpPr>
          <p:cNvPr id="71" name="Rectangle 70"/>
          <p:cNvSpPr/>
          <p:nvPr/>
        </p:nvSpPr>
        <p:spPr>
          <a:xfrm>
            <a:off x="865077" y="4509996"/>
            <a:ext cx="1278055" cy="830997"/>
          </a:xfrm>
          <a:prstGeom prst="rect">
            <a:avLst/>
          </a:prstGeom>
        </p:spPr>
        <p:txBody>
          <a:bodyPr wrap="square" lIns="91416" tIns="45709" rIns="91416" bIns="45709">
            <a:spAutoFit/>
          </a:bodyPr>
          <a:lstStyle/>
          <a:p>
            <a:pPr marL="0" lvl="2" defTabSz="914211"/>
            <a:r>
              <a:rPr lang="en-US" sz="1200" dirty="0">
                <a:solidFill>
                  <a:srgbClr val="FFFFFF"/>
                </a:solidFill>
              </a:rPr>
              <a:t>Secured Boot</a:t>
            </a:r>
          </a:p>
          <a:p>
            <a:pPr marL="0" lvl="2" defTabSz="914211"/>
            <a:r>
              <a:rPr lang="en-US" sz="1200" dirty="0">
                <a:solidFill>
                  <a:srgbClr val="FFFFFF"/>
                </a:solidFill>
              </a:rPr>
              <a:t>Measured Boot</a:t>
            </a:r>
          </a:p>
          <a:p>
            <a:pPr marL="0" lvl="2" defTabSz="914211"/>
            <a:r>
              <a:rPr lang="en-US" sz="1200" dirty="0">
                <a:solidFill>
                  <a:srgbClr val="FFFFFF"/>
                </a:solidFill>
              </a:rPr>
              <a:t>Protected View</a:t>
            </a:r>
          </a:p>
          <a:p>
            <a:pPr marL="0" lvl="2" defTabSz="914211"/>
            <a:r>
              <a:rPr lang="en-US" sz="1200" dirty="0">
                <a:solidFill>
                  <a:srgbClr val="FFFFFF"/>
                </a:solidFill>
              </a:rPr>
              <a:t>IE Smart  Screen</a:t>
            </a:r>
          </a:p>
        </p:txBody>
      </p:sp>
      <p:cxnSp>
        <p:nvCxnSpPr>
          <p:cNvPr id="76" name="Straight Connector 75"/>
          <p:cNvCxnSpPr/>
          <p:nvPr/>
        </p:nvCxnSpPr>
        <p:spPr>
          <a:xfrm flipH="1">
            <a:off x="5014757" y="4394284"/>
            <a:ext cx="3474720" cy="0"/>
          </a:xfrm>
          <a:prstGeom prst="line">
            <a:avLst/>
          </a:prstGeom>
          <a:ln w="12700">
            <a:solidFill>
              <a:srgbClr val="FFFFFF">
                <a:alpha val="38824"/>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8771766" y="4394284"/>
            <a:ext cx="2926080" cy="0"/>
          </a:xfrm>
          <a:prstGeom prst="line">
            <a:avLst/>
          </a:prstGeom>
          <a:ln w="12700">
            <a:solidFill>
              <a:srgbClr val="FFFFFF">
                <a:alpha val="38824"/>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8633751" y="3429005"/>
            <a:ext cx="0" cy="2953287"/>
          </a:xfrm>
          <a:prstGeom prst="line">
            <a:avLst/>
          </a:prstGeom>
          <a:ln w="12700">
            <a:solidFill>
              <a:srgbClr val="FFFFFF">
                <a:alpha val="38824"/>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875534" y="3429005"/>
            <a:ext cx="38461" cy="2953287"/>
          </a:xfrm>
          <a:prstGeom prst="line">
            <a:avLst/>
          </a:prstGeom>
          <a:ln w="12700">
            <a:solidFill>
              <a:srgbClr val="FFFFFF">
                <a:alpha val="38824"/>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32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75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500"/>
                                        <p:tgtEl>
                                          <p:spTgt spid="7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104"/>
                                        </p:tgtEl>
                                        <p:attrNameLst>
                                          <p:attrName>style.visibility</p:attrName>
                                        </p:attrNameLst>
                                      </p:cBhvr>
                                      <p:to>
                                        <p:strVal val="visible"/>
                                      </p:to>
                                    </p:set>
                                    <p:animEffect transition="in" filter="fade">
                                      <p:cBhvr>
                                        <p:cTn id="24" dur="500"/>
                                        <p:tgtEl>
                                          <p:spTgt spid="10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500"/>
                                        <p:tgtEl>
                                          <p:spTgt spid="7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500"/>
                                        <p:tgtEl>
                                          <p:spTgt spid="1026"/>
                                        </p:tgtEl>
                                      </p:cBhvr>
                                    </p:animEffect>
                                  </p:childTnLst>
                                </p:cTn>
                              </p:par>
                              <p:par>
                                <p:cTn id="34" presetID="10" presetClass="entr" presetSubtype="0" fill="hold" nodeType="with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fade">
                                      <p:cBhvr>
                                        <p:cTn id="36" dur="500"/>
                                        <p:tgtEl>
                                          <p:spTgt spid="70"/>
                                        </p:tgtEl>
                                      </p:cBhvr>
                                    </p:animEffect>
                                  </p:childTnLst>
                                </p:cTn>
                              </p:par>
                              <p:par>
                                <p:cTn id="37" presetID="10" presetClass="entr" presetSubtype="0" fill="hold" nodeType="with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fade">
                                      <p:cBhvr>
                                        <p:cTn id="39" dur="500"/>
                                        <p:tgtEl>
                                          <p:spTgt spid="69"/>
                                        </p:tgtEl>
                                      </p:cBhvr>
                                    </p:animEffect>
                                  </p:childTnLst>
                                </p:cTn>
                              </p:par>
                              <p:par>
                                <p:cTn id="40" presetID="10" presetClass="entr" presetSubtype="0" fill="hold" nodeType="withEffect">
                                  <p:stCondLst>
                                    <p:cond delay="0"/>
                                  </p:stCondLst>
                                  <p:childTnLst>
                                    <p:set>
                                      <p:cBhvr>
                                        <p:cTn id="41" dur="1" fill="hold">
                                          <p:stCondLst>
                                            <p:cond delay="0"/>
                                          </p:stCondLst>
                                        </p:cTn>
                                        <p:tgtEl>
                                          <p:spTgt spid="1027"/>
                                        </p:tgtEl>
                                        <p:attrNameLst>
                                          <p:attrName>style.visibility</p:attrName>
                                        </p:attrNameLst>
                                      </p:cBhvr>
                                      <p:to>
                                        <p:strVal val="visible"/>
                                      </p:to>
                                    </p:set>
                                    <p:animEffect transition="in" filter="fade">
                                      <p:cBhvr>
                                        <p:cTn id="42" dur="500"/>
                                        <p:tgtEl>
                                          <p:spTgt spid="1027"/>
                                        </p:tgtEl>
                                      </p:cBhvr>
                                    </p:animEffect>
                                  </p:childTnLst>
                                </p:cTn>
                              </p:par>
                              <p:par>
                                <p:cTn id="43" presetID="10" presetClass="entr" presetSubtype="0" fill="hold" nodeType="with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fade">
                                      <p:cBhvr>
                                        <p:cTn id="45" dur="500"/>
                                        <p:tgtEl>
                                          <p:spTgt spid="7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2"/>
                                        </p:tgtEl>
                                        <p:attrNameLst>
                                          <p:attrName>style.visibility</p:attrName>
                                        </p:attrNameLst>
                                      </p:cBhvr>
                                      <p:to>
                                        <p:strVal val="visible"/>
                                      </p:to>
                                    </p:set>
                                    <p:animEffect transition="in" filter="fade">
                                      <p:cBhvr>
                                        <p:cTn id="50" dur="500"/>
                                        <p:tgtEl>
                                          <p:spTgt spid="92"/>
                                        </p:tgtEl>
                                      </p:cBhvr>
                                    </p:animEffect>
                                  </p:childTnLst>
                                </p:cTn>
                              </p:par>
                              <p:par>
                                <p:cTn id="51" presetID="10" presetClass="entr" presetSubtype="0" fill="hold" nodeType="with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fade">
                                      <p:cBhvr>
                                        <p:cTn id="53" dur="500"/>
                                        <p:tgtEl>
                                          <p:spTgt spid="7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90"/>
                                        </p:tgtEl>
                                        <p:attrNameLst>
                                          <p:attrName>style.visibility</p:attrName>
                                        </p:attrNameLst>
                                      </p:cBhvr>
                                      <p:to>
                                        <p:strVal val="visible"/>
                                      </p:to>
                                    </p:set>
                                    <p:animEffect transition="in" filter="fade">
                                      <p:cBhvr>
                                        <p:cTn id="56" dur="500"/>
                                        <p:tgtEl>
                                          <p:spTgt spid="90"/>
                                        </p:tgtEl>
                                      </p:cBhvr>
                                    </p:animEffect>
                                  </p:childTnLst>
                                </p:cTn>
                              </p:par>
                              <p:par>
                                <p:cTn id="57" presetID="10" presetClass="entr" presetSubtype="0" fill="hold" nodeType="withEffect">
                                  <p:stCondLst>
                                    <p:cond delay="0"/>
                                  </p:stCondLst>
                                  <p:childTnLst>
                                    <p:set>
                                      <p:cBhvr>
                                        <p:cTn id="58" dur="1" fill="hold">
                                          <p:stCondLst>
                                            <p:cond delay="0"/>
                                          </p:stCondLst>
                                        </p:cTn>
                                        <p:tgtEl>
                                          <p:spTgt spid="91"/>
                                        </p:tgtEl>
                                        <p:attrNameLst>
                                          <p:attrName>style.visibility</p:attrName>
                                        </p:attrNameLst>
                                      </p:cBhvr>
                                      <p:to>
                                        <p:strVal val="visible"/>
                                      </p:to>
                                    </p:set>
                                    <p:animEffect transition="in" filter="fade">
                                      <p:cBhvr>
                                        <p:cTn id="59" dur="500"/>
                                        <p:tgtEl>
                                          <p:spTgt spid="91"/>
                                        </p:tgtEl>
                                      </p:cBhvr>
                                    </p:animEffect>
                                  </p:childTnLst>
                                </p:cTn>
                              </p:par>
                              <p:par>
                                <p:cTn id="60" presetID="10" presetClass="entr" presetSubtype="0" fill="hold" nodeType="withEffect">
                                  <p:stCondLst>
                                    <p:cond delay="0"/>
                                  </p:stCondLst>
                                  <p:childTnLst>
                                    <p:set>
                                      <p:cBhvr>
                                        <p:cTn id="61" dur="1" fill="hold">
                                          <p:stCondLst>
                                            <p:cond delay="0"/>
                                          </p:stCondLst>
                                        </p:cTn>
                                        <p:tgtEl>
                                          <p:spTgt spid="87"/>
                                        </p:tgtEl>
                                        <p:attrNameLst>
                                          <p:attrName>style.visibility</p:attrName>
                                        </p:attrNameLst>
                                      </p:cBhvr>
                                      <p:to>
                                        <p:strVal val="visible"/>
                                      </p:to>
                                    </p:set>
                                    <p:animEffect transition="in" filter="fade">
                                      <p:cBhvr>
                                        <p:cTn id="62" dur="500"/>
                                        <p:tgtEl>
                                          <p:spTgt spid="87"/>
                                        </p:tgtEl>
                                      </p:cBhvr>
                                    </p:animEffect>
                                  </p:childTnLst>
                                </p:cTn>
                              </p:par>
                              <p:par>
                                <p:cTn id="63" presetID="10" presetClass="entr" presetSubtype="0" fill="hold" nodeType="with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fade">
                                      <p:cBhvr>
                                        <p:cTn id="65" dur="500"/>
                                        <p:tgtEl>
                                          <p:spTgt spid="8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0"/>
                                        </p:tgtEl>
                                        <p:attrNameLst>
                                          <p:attrName>style.visibility</p:attrName>
                                        </p:attrNameLst>
                                      </p:cBhvr>
                                      <p:to>
                                        <p:strVal val="visible"/>
                                      </p:to>
                                    </p:set>
                                    <p:animEffect transition="in" filter="fade">
                                      <p:cBhvr>
                                        <p:cTn id="70" dur="500"/>
                                        <p:tgtEl>
                                          <p:spTgt spid="100"/>
                                        </p:tgtEl>
                                      </p:cBhvr>
                                    </p:animEffect>
                                  </p:childTnLst>
                                </p:cTn>
                              </p:par>
                              <p:par>
                                <p:cTn id="71" presetID="10" presetClass="entr" presetSubtype="0" fill="hold" nodeType="withEffect">
                                  <p:stCondLst>
                                    <p:cond delay="0"/>
                                  </p:stCondLst>
                                  <p:childTnLst>
                                    <p:set>
                                      <p:cBhvr>
                                        <p:cTn id="72" dur="1" fill="hold">
                                          <p:stCondLst>
                                            <p:cond delay="0"/>
                                          </p:stCondLst>
                                        </p:cTn>
                                        <p:tgtEl>
                                          <p:spTgt spid="78"/>
                                        </p:tgtEl>
                                        <p:attrNameLst>
                                          <p:attrName>style.visibility</p:attrName>
                                        </p:attrNameLst>
                                      </p:cBhvr>
                                      <p:to>
                                        <p:strVal val="visible"/>
                                      </p:to>
                                    </p:set>
                                    <p:animEffect transition="in" filter="fade">
                                      <p:cBhvr>
                                        <p:cTn id="73" dur="500"/>
                                        <p:tgtEl>
                                          <p:spTgt spid="7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97"/>
                                        </p:tgtEl>
                                        <p:attrNameLst>
                                          <p:attrName>style.visibility</p:attrName>
                                        </p:attrNameLst>
                                      </p:cBhvr>
                                      <p:to>
                                        <p:strVal val="visible"/>
                                      </p:to>
                                    </p:set>
                                    <p:animEffect transition="in" filter="fade">
                                      <p:cBhvr>
                                        <p:cTn id="76" dur="500"/>
                                        <p:tgtEl>
                                          <p:spTgt spid="97"/>
                                        </p:tgtEl>
                                      </p:cBhvr>
                                    </p:animEffect>
                                  </p:childTnLst>
                                </p:cTn>
                              </p:par>
                              <p:par>
                                <p:cTn id="77" presetID="10" presetClass="entr" presetSubtype="0" fill="hold" nodeType="withEffect">
                                  <p:stCondLst>
                                    <p:cond delay="0"/>
                                  </p:stCondLst>
                                  <p:childTnLst>
                                    <p:set>
                                      <p:cBhvr>
                                        <p:cTn id="78" dur="1" fill="hold">
                                          <p:stCondLst>
                                            <p:cond delay="0"/>
                                          </p:stCondLst>
                                        </p:cTn>
                                        <p:tgtEl>
                                          <p:spTgt spid="96"/>
                                        </p:tgtEl>
                                        <p:attrNameLst>
                                          <p:attrName>style.visibility</p:attrName>
                                        </p:attrNameLst>
                                      </p:cBhvr>
                                      <p:to>
                                        <p:strVal val="visible"/>
                                      </p:to>
                                    </p:set>
                                    <p:animEffect transition="in" filter="fade">
                                      <p:cBhvr>
                                        <p:cTn id="79" dur="500"/>
                                        <p:tgtEl>
                                          <p:spTgt spid="96"/>
                                        </p:tgtEl>
                                      </p:cBhvr>
                                    </p:animEffect>
                                  </p:childTnLst>
                                </p:cTn>
                              </p:par>
                              <p:par>
                                <p:cTn id="80" presetID="10" presetClass="entr" presetSubtype="0" fill="hold" nodeType="withEffect">
                                  <p:stCondLst>
                                    <p:cond delay="0"/>
                                  </p:stCondLst>
                                  <p:childTnLst>
                                    <p:set>
                                      <p:cBhvr>
                                        <p:cTn id="81" dur="1" fill="hold">
                                          <p:stCondLst>
                                            <p:cond delay="0"/>
                                          </p:stCondLst>
                                        </p:cTn>
                                        <p:tgtEl>
                                          <p:spTgt spid="1029"/>
                                        </p:tgtEl>
                                        <p:attrNameLst>
                                          <p:attrName>style.visibility</p:attrName>
                                        </p:attrNameLst>
                                      </p:cBhvr>
                                      <p:to>
                                        <p:strVal val="visible"/>
                                      </p:to>
                                    </p:set>
                                    <p:animEffect transition="in" filter="fade">
                                      <p:cBhvr>
                                        <p:cTn id="82" dur="500"/>
                                        <p:tgtEl>
                                          <p:spTgt spid="1029"/>
                                        </p:tgtEl>
                                      </p:cBhvr>
                                    </p:animEffect>
                                  </p:childTnLst>
                                </p:cTn>
                              </p:par>
                              <p:par>
                                <p:cTn id="83" presetID="10" presetClass="entr" presetSubtype="0" fill="hold" nodeType="withEffect">
                                  <p:stCondLst>
                                    <p:cond delay="0"/>
                                  </p:stCondLst>
                                  <p:childTnLst>
                                    <p:set>
                                      <p:cBhvr>
                                        <p:cTn id="84" dur="1" fill="hold">
                                          <p:stCondLst>
                                            <p:cond delay="0"/>
                                          </p:stCondLst>
                                        </p:cTn>
                                        <p:tgtEl>
                                          <p:spTgt spid="80"/>
                                        </p:tgtEl>
                                        <p:attrNameLst>
                                          <p:attrName>style.visibility</p:attrName>
                                        </p:attrNameLst>
                                      </p:cBhvr>
                                      <p:to>
                                        <p:strVal val="visible"/>
                                      </p:to>
                                    </p:set>
                                    <p:animEffect transition="in" filter="fade">
                                      <p:cBhvr>
                                        <p:cTn id="85" dur="500"/>
                                        <p:tgtEl>
                                          <p:spTgt spid="80"/>
                                        </p:tgtEl>
                                      </p:cBhvr>
                                    </p:animEffect>
                                  </p:childTnLst>
                                </p:cTn>
                              </p:par>
                              <p:par>
                                <p:cTn id="86" presetID="10" presetClass="entr" presetSubtype="0" fill="hold" nodeType="withEffect">
                                  <p:stCondLst>
                                    <p:cond delay="0"/>
                                  </p:stCondLst>
                                  <p:childTnLst>
                                    <p:set>
                                      <p:cBhvr>
                                        <p:cTn id="87" dur="1" fill="hold">
                                          <p:stCondLst>
                                            <p:cond delay="0"/>
                                          </p:stCondLst>
                                        </p:cTn>
                                        <p:tgtEl>
                                          <p:spTgt spid="81"/>
                                        </p:tgtEl>
                                        <p:attrNameLst>
                                          <p:attrName>style.visibility</p:attrName>
                                        </p:attrNameLst>
                                      </p:cBhvr>
                                      <p:to>
                                        <p:strVal val="visible"/>
                                      </p:to>
                                    </p:set>
                                    <p:animEffect transition="in" filter="fade">
                                      <p:cBhvr>
                                        <p:cTn id="88"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9" grpId="0"/>
      <p:bldP spid="90" grpId="0"/>
      <p:bldP spid="92" grpId="0"/>
      <p:bldP spid="97" grpId="0"/>
      <p:bldP spid="100" grpId="0"/>
      <p:bldP spid="9" grpId="0"/>
      <p:bldP spid="72" grpId="0"/>
      <p:bldP spid="74" grpId="0"/>
      <p:bldP spid="7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COMMERCIAL CLOUD SERVICES</a:t>
            </a:r>
            <a:endParaRPr lang="en-US" dirty="0"/>
          </a:p>
        </p:txBody>
      </p:sp>
      <p:pic>
        <p:nvPicPr>
          <p:cNvPr id="116" name="Picture 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615641" y="3393450"/>
            <a:ext cx="1312603" cy="557951"/>
          </a:xfrm>
          <a:prstGeom prst="rect">
            <a:avLst/>
          </a:prstGeom>
          <a:noFill/>
          <a:ln>
            <a:noFill/>
          </a:ln>
        </p:spPr>
      </p:pic>
      <p:sp>
        <p:nvSpPr>
          <p:cNvPr id="77" name="Rounded Rectangle 76"/>
          <p:cNvSpPr/>
          <p:nvPr/>
        </p:nvSpPr>
        <p:spPr bwMode="auto">
          <a:xfrm>
            <a:off x="438327" y="2935401"/>
            <a:ext cx="1489913" cy="504815"/>
          </a:xfrm>
          <a:prstGeom prst="roundRect">
            <a:avLst>
              <a:gd name="adj" fmla="val 0"/>
            </a:avLst>
          </a:prstGeom>
          <a:noFill/>
          <a:ln w="3175" cmpd="sng">
            <a:noFill/>
            <a:headEnd type="none" w="med" len="med"/>
            <a:tailEnd type="none" w="med" len="med"/>
          </a:ln>
          <a:effectLst/>
          <a:scene3d>
            <a:camera prst="orthographicFront"/>
            <a:lightRig rig="glow" dir="t">
              <a:rot lat="0" lon="0" rev="6360000"/>
            </a:lightRig>
          </a:scene3d>
          <a:sp3d prstMaterial="flat">
            <a:contourClr>
              <a:srgbClr val="54B0E2">
                <a:satMod val="300000"/>
              </a:srgbClr>
            </a:contourClr>
          </a:sp3d>
        </p:spPr>
        <p:txBody>
          <a:bodyPr vert="horz" wrap="none" lIns="0" tIns="36571" rIns="0" bIns="0" numCol="1" rtlCol="0" anchor="ctr" anchorCtr="0" compatLnSpc="1">
            <a:prstTxWarp prst="textNoShape">
              <a:avLst/>
            </a:prstTxWarp>
            <a:noAutofit/>
          </a:bodyPr>
          <a:lstStyle/>
          <a:p>
            <a:pPr marL="0" lvl="1" algn="ctr" defTabSz="739415" fontAlgn="base">
              <a:lnSpc>
                <a:spcPct val="90000"/>
              </a:lnSpc>
              <a:spcBef>
                <a:spcPct val="20000"/>
              </a:spcBef>
              <a:spcAft>
                <a:spcPct val="0"/>
              </a:spcAft>
              <a:buClr>
                <a:srgbClr val="FFFF99"/>
              </a:buClr>
              <a:buSzPct val="90000"/>
            </a:pPr>
            <a:r>
              <a:rPr lang="en-US" altLang="zh-CN" sz="1200" dirty="0">
                <a:ln w="3175">
                  <a:noFill/>
                </a:ln>
                <a:solidFill>
                  <a:srgbClr val="FFFFFF"/>
                </a:solidFill>
                <a:cs typeface="Segoe"/>
              </a:rPr>
              <a:t>PRODUCTIVITY</a:t>
            </a:r>
          </a:p>
        </p:txBody>
      </p:sp>
      <p:pic>
        <p:nvPicPr>
          <p:cNvPr id="86" name="Picture 85" descr="Office_Logo_H_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invGray">
          <a:xfrm>
            <a:off x="615640" y="5130316"/>
            <a:ext cx="1025121" cy="344549"/>
          </a:xfrm>
          <a:prstGeom prst="rect">
            <a:avLst/>
          </a:prstGeom>
          <a:noFill/>
          <a:ln>
            <a:noFill/>
          </a:ln>
        </p:spPr>
      </p:pic>
      <p:sp>
        <p:nvSpPr>
          <p:cNvPr id="52" name="Rounded Rectangle 51"/>
          <p:cNvSpPr/>
          <p:nvPr/>
        </p:nvSpPr>
        <p:spPr bwMode="auto">
          <a:xfrm>
            <a:off x="3918622" y="2935401"/>
            <a:ext cx="1489913" cy="504815"/>
          </a:xfrm>
          <a:prstGeom prst="roundRect">
            <a:avLst>
              <a:gd name="adj" fmla="val 0"/>
            </a:avLst>
          </a:prstGeom>
          <a:noFill/>
          <a:ln w="3175" cmpd="sng">
            <a:noFill/>
            <a:headEnd type="none" w="med" len="med"/>
            <a:tailEnd type="none" w="med" len="med"/>
          </a:ln>
          <a:effectLst/>
          <a:scene3d>
            <a:camera prst="orthographicFront"/>
            <a:lightRig rig="glow" dir="t">
              <a:rot lat="0" lon="0" rev="6360000"/>
            </a:lightRig>
          </a:scene3d>
          <a:sp3d prstMaterial="flat">
            <a:contourClr>
              <a:srgbClr val="54B0E2">
                <a:satMod val="300000"/>
              </a:srgbClr>
            </a:contourClr>
          </a:sp3d>
        </p:spPr>
        <p:txBody>
          <a:bodyPr vert="horz" wrap="none" lIns="0" tIns="36571" rIns="0" bIns="0" numCol="1" rtlCol="0" anchor="ctr" anchorCtr="0" compatLnSpc="1">
            <a:prstTxWarp prst="textNoShape">
              <a:avLst/>
            </a:prstTxWarp>
            <a:noAutofit/>
          </a:bodyPr>
          <a:lstStyle/>
          <a:p>
            <a:pPr marL="0" lvl="1" algn="ctr" defTabSz="739415" fontAlgn="base">
              <a:lnSpc>
                <a:spcPct val="90000"/>
              </a:lnSpc>
              <a:spcBef>
                <a:spcPct val="20000"/>
              </a:spcBef>
              <a:spcAft>
                <a:spcPct val="0"/>
              </a:spcAft>
              <a:buClr>
                <a:srgbClr val="FFFF99"/>
              </a:buClr>
              <a:buSzPct val="90000"/>
            </a:pPr>
            <a:r>
              <a:rPr lang="en-US" altLang="zh-CN" sz="1200" dirty="0">
                <a:ln w="3175">
                  <a:noFill/>
                </a:ln>
                <a:solidFill>
                  <a:srgbClr val="FFFFFF"/>
                </a:solidFill>
                <a:cs typeface="Segoe"/>
              </a:rPr>
              <a:t>COLLABORATION</a:t>
            </a:r>
          </a:p>
        </p:txBody>
      </p:sp>
      <p:grpSp>
        <p:nvGrpSpPr>
          <p:cNvPr id="11" name="Group 10"/>
          <p:cNvGrpSpPr/>
          <p:nvPr/>
        </p:nvGrpSpPr>
        <p:grpSpPr>
          <a:xfrm>
            <a:off x="4036932" y="4029242"/>
            <a:ext cx="1219200" cy="545231"/>
            <a:chOff x="9465863" y="4617218"/>
            <a:chExt cx="1969516" cy="821771"/>
          </a:xfrm>
          <a:effectLst/>
        </p:grpSpPr>
        <p:pic>
          <p:nvPicPr>
            <p:cNvPr id="108" name="Picture 3" descr="C:\Users\dazw\Desktop\ShrPt-Online_h_rgb_r.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3948"/>
            <a:stretch/>
          </p:blipFill>
          <p:spPr bwMode="auto">
            <a:xfrm>
              <a:off x="9465863" y="4617218"/>
              <a:ext cx="1969516" cy="508965"/>
            </a:xfrm>
            <a:prstGeom prst="rect">
              <a:avLst/>
            </a:prstGeom>
            <a:noFill/>
            <a:ln>
              <a:noFill/>
            </a:ln>
            <a:effectLst>
              <a:outerShdw blurRad="25400" dist="25400" dir="270000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9" name="Picture 3" descr="C:\Users\dazw\Desktop\ShrPt-Online_h_rgb_r.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920015" y="4956885"/>
              <a:ext cx="1016505" cy="482104"/>
            </a:xfrm>
            <a:prstGeom prst="rect">
              <a:avLst/>
            </a:prstGeom>
            <a:noFill/>
            <a:ln>
              <a:noFill/>
            </a:ln>
            <a:effectLst>
              <a:outerShdw blurRad="25400" dist="25400" dir="2700000">
                <a:srgbClr val="000000">
                  <a:alpha val="43000"/>
                </a:srgbClr>
              </a:outerShdw>
            </a:effectLst>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4036933" y="3435637"/>
            <a:ext cx="1219198" cy="435901"/>
            <a:chOff x="9412865" y="5058101"/>
            <a:chExt cx="1195413" cy="435901"/>
          </a:xfrm>
        </p:grpSpPr>
        <p:pic>
          <p:nvPicPr>
            <p:cNvPr id="121" name="Picture 120" descr="C:\Users\maryfj\Desktop\Online_ART\DVD_ART36\Logos\Microsoft Office Live\Office Live Meeting\Office Live Meeting logo black.png"/>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r="-551" b="-3"/>
            <a:stretch/>
          </p:blipFill>
          <p:spPr bwMode="auto">
            <a:xfrm>
              <a:off x="9700063" y="5316142"/>
              <a:ext cx="908215" cy="17786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22" name="Picture 121" descr="C:\Users\maryfj\Desktop\Online_ART\DVD_ART36\Logos\Microsoft Office Live\Office Live Meeting\Office Live Meeting logo black.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9412865" y="5058101"/>
              <a:ext cx="302714" cy="27859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20" name="Picture 119" descr="C:\Users\maryfj\Desktop\Online_ART\DVD_ART36\Logos\Microsoft Office Live\Office Live Meeting\Office Live Meeting logo black.png"/>
            <p:cNvPicPr>
              <a:picLocks noChangeAspect="1" noChangeArrowheads="1"/>
            </p:cNvPicPr>
            <p:nvPr/>
          </p:nvPicPr>
          <p:blipFill rotWithShape="1">
            <a:blip r:embed="rId10" cstate="screen">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p:blipFill>
          <p:spPr bwMode="auto">
            <a:xfrm>
              <a:off x="9676167" y="5058101"/>
              <a:ext cx="466132" cy="278596"/>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87" name="Group 2"/>
          <p:cNvGrpSpPr/>
          <p:nvPr/>
        </p:nvGrpSpPr>
        <p:grpSpPr>
          <a:xfrm>
            <a:off x="4036932" y="5130315"/>
            <a:ext cx="1314298" cy="536493"/>
            <a:chOff x="3359645" y="4567273"/>
            <a:chExt cx="1332098" cy="738956"/>
          </a:xfrm>
        </p:grpSpPr>
        <p:pic>
          <p:nvPicPr>
            <p:cNvPr id="88" name="Picture 10" descr="C:\DVD_ART34\Logos\Microsoft Office 2007 - all products\SharePoint Server 2007\SharePoint Server 2007 Office logo rev h.pn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invGray">
            <a:xfrm>
              <a:off x="3359645" y="4567273"/>
              <a:ext cx="1332098" cy="495184"/>
            </a:xfrm>
            <a:prstGeom prst="rect">
              <a:avLst/>
            </a:prstGeom>
            <a:noFill/>
          </p:spPr>
        </p:pic>
        <p:pic>
          <p:nvPicPr>
            <p:cNvPr id="89" name="Picture 10" descr="C:\DVD_ART34\Logos\Microsoft Office 2007 - all products\SharePoint Server 2007\SharePoint Server 2007 Office logo rev h.pn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invGray">
            <a:xfrm>
              <a:off x="3697514" y="4811046"/>
              <a:ext cx="598714" cy="495183"/>
            </a:xfrm>
            <a:prstGeom prst="rect">
              <a:avLst/>
            </a:prstGeom>
            <a:noFill/>
          </p:spPr>
        </p:pic>
      </p:grpSp>
      <p:sp>
        <p:nvSpPr>
          <p:cNvPr id="50" name="Rounded Rectangle 49"/>
          <p:cNvSpPr/>
          <p:nvPr/>
        </p:nvSpPr>
        <p:spPr bwMode="auto">
          <a:xfrm>
            <a:off x="5484971" y="2935401"/>
            <a:ext cx="1489913" cy="504815"/>
          </a:xfrm>
          <a:prstGeom prst="roundRect">
            <a:avLst>
              <a:gd name="adj" fmla="val 2932"/>
            </a:avLst>
          </a:prstGeom>
          <a:noFill/>
          <a:ln w="3175" cmpd="sng">
            <a:noFill/>
            <a:headEnd type="none" w="med" len="med"/>
            <a:tailEnd type="none" w="med" len="med"/>
          </a:ln>
          <a:effectLst/>
          <a:scene3d>
            <a:camera prst="orthographicFront"/>
            <a:lightRig rig="glow" dir="t">
              <a:rot lat="0" lon="0" rev="6360000"/>
            </a:lightRig>
          </a:scene3d>
          <a:sp3d prstMaterial="flat">
            <a:contourClr>
              <a:srgbClr val="54B0E2">
                <a:satMod val="300000"/>
              </a:srgbClr>
            </a:contourClr>
          </a:sp3d>
        </p:spPr>
        <p:txBody>
          <a:bodyPr vert="horz" wrap="none" lIns="0" tIns="36571" rIns="0" bIns="0" numCol="1" rtlCol="0" anchor="ctr" anchorCtr="0" compatLnSpc="1">
            <a:prstTxWarp prst="textNoShape">
              <a:avLst/>
            </a:prstTxWarp>
            <a:noAutofit/>
          </a:bodyPr>
          <a:lstStyle/>
          <a:p>
            <a:pPr marL="0" lvl="1" algn="ctr" defTabSz="739415" fontAlgn="base">
              <a:lnSpc>
                <a:spcPct val="90000"/>
              </a:lnSpc>
              <a:spcBef>
                <a:spcPct val="20000"/>
              </a:spcBef>
              <a:spcAft>
                <a:spcPct val="0"/>
              </a:spcAft>
              <a:buClr>
                <a:srgbClr val="FFFF99"/>
              </a:buClr>
              <a:buSzPct val="90000"/>
            </a:pPr>
            <a:r>
              <a:rPr lang="en-US" altLang="zh-CN" sz="1200" dirty="0">
                <a:ln w="3175">
                  <a:noFill/>
                </a:ln>
                <a:solidFill>
                  <a:srgbClr val="FFFFFF"/>
                </a:solidFill>
                <a:cs typeface="Segoe"/>
              </a:rPr>
              <a:t>BUSINESS APPS</a:t>
            </a:r>
          </a:p>
        </p:txBody>
      </p:sp>
      <p:grpSp>
        <p:nvGrpSpPr>
          <p:cNvPr id="19" name="Group 18"/>
          <p:cNvGrpSpPr/>
          <p:nvPr/>
        </p:nvGrpSpPr>
        <p:grpSpPr>
          <a:xfrm>
            <a:off x="5713333" y="3435639"/>
            <a:ext cx="1288790" cy="528956"/>
            <a:chOff x="9402557" y="4821701"/>
            <a:chExt cx="1365307" cy="574944"/>
          </a:xfrm>
        </p:grpSpPr>
        <p:pic>
          <p:nvPicPr>
            <p:cNvPr id="74" name="Picture 73"/>
            <p:cNvPicPr>
              <a:picLocks noChangeAspect="1"/>
            </p:cNvPicPr>
            <p:nvPr/>
          </p:nvPicPr>
          <p:blipFill rotWithShape="1">
            <a:blip r:embed="rId14" cstate="screen">
              <a:lum bright="100000"/>
              <a:extLst>
                <a:ext uri="{28A0092B-C50C-407E-A947-70E740481C1C}">
                  <a14:useLocalDpi xmlns:a14="http://schemas.microsoft.com/office/drawing/2010/main"/>
                </a:ext>
              </a:extLst>
            </a:blip>
            <a:srcRect/>
            <a:stretch/>
          </p:blipFill>
          <p:spPr bwMode="gray">
            <a:xfrm>
              <a:off x="9843927" y="4826638"/>
              <a:ext cx="779947" cy="366616"/>
            </a:xfrm>
            <a:prstGeom prst="rect">
              <a:avLst/>
            </a:prstGeom>
            <a:effectLst/>
          </p:spPr>
        </p:pic>
        <p:pic>
          <p:nvPicPr>
            <p:cNvPr id="75" name="Picture 74"/>
            <p:cNvPicPr>
              <a:picLocks noChangeAspect="1"/>
            </p:cNvPicPr>
            <p:nvPr/>
          </p:nvPicPr>
          <p:blipFill rotWithShape="1">
            <a:blip r:embed="rId15" cstate="screen">
              <a:lum bright="100000"/>
              <a:extLst>
                <a:ext uri="{28A0092B-C50C-407E-A947-70E740481C1C}">
                  <a14:useLocalDpi xmlns:a14="http://schemas.microsoft.com/office/drawing/2010/main"/>
                </a:ext>
              </a:extLst>
            </a:blip>
            <a:srcRect/>
            <a:stretch/>
          </p:blipFill>
          <p:spPr bwMode="gray">
            <a:xfrm>
              <a:off x="9843927" y="5208668"/>
              <a:ext cx="923937" cy="187977"/>
            </a:xfrm>
            <a:prstGeom prst="rect">
              <a:avLst/>
            </a:prstGeom>
            <a:effectLst/>
          </p:spPr>
        </p:pic>
        <p:pic>
          <p:nvPicPr>
            <p:cNvPr id="124" name="Picture 2" descr="C:\Users\maryfj\Desktop\DVD_ART34\Logos\Microsoft Dynamics\Dynamics CRM Online\Microsoft Dynamics CRM Online logo h r.png"/>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invGray">
            <a:xfrm>
              <a:off x="9402557" y="4821701"/>
              <a:ext cx="418269" cy="422547"/>
            </a:xfrm>
            <a:prstGeom prst="rect">
              <a:avLst/>
            </a:prstGeom>
            <a:noFill/>
          </p:spPr>
        </p:pic>
      </p:grpSp>
      <p:grpSp>
        <p:nvGrpSpPr>
          <p:cNvPr id="90" name="Group 3"/>
          <p:cNvGrpSpPr/>
          <p:nvPr/>
        </p:nvGrpSpPr>
        <p:grpSpPr>
          <a:xfrm>
            <a:off x="5713338" y="5130315"/>
            <a:ext cx="1354209" cy="589844"/>
            <a:chOff x="4630218" y="4118556"/>
            <a:chExt cx="1287077" cy="840878"/>
          </a:xfrm>
        </p:grpSpPr>
        <p:pic>
          <p:nvPicPr>
            <p:cNvPr id="91" name="Picture 2" descr="C:\Users\maryfj\Desktop\DVD_ART34\Logos\Microsoft Dynamics\Dynamics CRM Online\Microsoft Dynamics CRM Online logo h r.png"/>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2"/>
            <a:stretch/>
          </p:blipFill>
          <p:spPr bwMode="invGray">
            <a:xfrm>
              <a:off x="4630218" y="4118556"/>
              <a:ext cx="1287077" cy="602382"/>
            </a:xfrm>
            <a:prstGeom prst="rect">
              <a:avLst/>
            </a:prstGeom>
            <a:noFill/>
          </p:spPr>
        </p:pic>
        <p:pic>
          <p:nvPicPr>
            <p:cNvPr id="92" name="Picture 2" descr="C:\Users\maryfj\Desktop\DVD_ART34\Logos\Microsoft Dynamics\Dynamics CRM Online\Microsoft Dynamics CRM Online logo h r.png"/>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invGray">
            <a:xfrm>
              <a:off x="5093587" y="4357058"/>
              <a:ext cx="418773" cy="602376"/>
            </a:xfrm>
            <a:prstGeom prst="rect">
              <a:avLst/>
            </a:prstGeom>
            <a:noFill/>
          </p:spPr>
        </p:pic>
      </p:grpSp>
      <p:sp>
        <p:nvSpPr>
          <p:cNvPr id="56" name="Rounded Rectangle 55"/>
          <p:cNvSpPr/>
          <p:nvPr/>
        </p:nvSpPr>
        <p:spPr bwMode="auto">
          <a:xfrm>
            <a:off x="10188353" y="2935401"/>
            <a:ext cx="1489913" cy="504815"/>
          </a:xfrm>
          <a:prstGeom prst="roundRect">
            <a:avLst>
              <a:gd name="adj" fmla="val 0"/>
            </a:avLst>
          </a:prstGeom>
          <a:noFill/>
          <a:ln w="3175" cmpd="sng">
            <a:noFill/>
            <a:headEnd type="none" w="med" len="med"/>
            <a:tailEnd type="none" w="med" len="med"/>
          </a:ln>
          <a:effectLst/>
          <a:scene3d>
            <a:camera prst="orthographicFront"/>
            <a:lightRig rig="glow" dir="t">
              <a:rot lat="0" lon="0" rev="6360000"/>
            </a:lightRig>
          </a:scene3d>
          <a:sp3d prstMaterial="flat">
            <a:contourClr>
              <a:srgbClr val="54B0E2">
                <a:satMod val="300000"/>
              </a:srgbClr>
            </a:contourClr>
          </a:sp3d>
        </p:spPr>
        <p:txBody>
          <a:bodyPr vert="horz" wrap="none" lIns="0" tIns="36571" rIns="0" bIns="0" numCol="1" rtlCol="0" anchor="ctr" anchorCtr="0" compatLnSpc="1">
            <a:prstTxWarp prst="textNoShape">
              <a:avLst/>
            </a:prstTxWarp>
            <a:noAutofit/>
          </a:bodyPr>
          <a:lstStyle/>
          <a:p>
            <a:pPr marL="0" lvl="1" algn="ctr" defTabSz="739415" fontAlgn="base">
              <a:lnSpc>
                <a:spcPct val="90000"/>
              </a:lnSpc>
              <a:spcBef>
                <a:spcPct val="20000"/>
              </a:spcBef>
              <a:spcAft>
                <a:spcPct val="0"/>
              </a:spcAft>
              <a:buClr>
                <a:srgbClr val="FFFF99"/>
              </a:buClr>
              <a:buSzPct val="90000"/>
            </a:pPr>
            <a:r>
              <a:rPr lang="en-US" altLang="zh-CN" sz="1200" dirty="0">
                <a:ln w="3175">
                  <a:noFill/>
                </a:ln>
                <a:solidFill>
                  <a:srgbClr val="FFFFFF"/>
                </a:solidFill>
                <a:cs typeface="Segoe"/>
              </a:rPr>
              <a:t>PLATFORM</a:t>
            </a:r>
          </a:p>
        </p:txBody>
      </p:sp>
      <p:grpSp>
        <p:nvGrpSpPr>
          <p:cNvPr id="12" name="Group 11"/>
          <p:cNvGrpSpPr/>
          <p:nvPr/>
        </p:nvGrpSpPr>
        <p:grpSpPr>
          <a:xfrm>
            <a:off x="10494264" y="3435640"/>
            <a:ext cx="1186694" cy="499389"/>
            <a:chOff x="9457956" y="4639925"/>
            <a:chExt cx="1132707" cy="514037"/>
          </a:xfrm>
        </p:grpSpPr>
        <p:pic>
          <p:nvPicPr>
            <p:cNvPr id="62" name="Picture 61" descr="WinAzure_h_rgb_r.png"/>
            <p:cNvPicPr>
              <a:picLocks noChangeAspect="1"/>
            </p:cNvPicPr>
            <p:nvPr/>
          </p:nvPicPr>
          <p:blipFill rotWithShape="1">
            <a:blip r:embed="rId19" cstate="screen">
              <a:extLst>
                <a:ext uri="{28A0092B-C50C-407E-A947-70E740481C1C}">
                  <a14:useLocalDpi xmlns:a14="http://schemas.microsoft.com/office/drawing/2010/main"/>
                </a:ext>
              </a:extLst>
            </a:blip>
            <a:srcRect l="-465" t="-1772"/>
            <a:stretch/>
          </p:blipFill>
          <p:spPr>
            <a:xfrm>
              <a:off x="9457956" y="4639925"/>
              <a:ext cx="1132707" cy="304875"/>
            </a:xfrm>
            <a:prstGeom prst="rect">
              <a:avLst/>
            </a:prstGeom>
            <a:noFill/>
            <a:ln>
              <a:noFill/>
            </a:ln>
            <a:effectLst>
              <a:outerShdw blurRad="25400" dist="25400" dir="2700000">
                <a:srgbClr val="000000">
                  <a:alpha val="43000"/>
                </a:srgbClr>
              </a:outerShdw>
            </a:effectLst>
          </p:spPr>
        </p:pic>
        <p:pic>
          <p:nvPicPr>
            <p:cNvPr id="110" name="Picture 109" descr="WinAzure_h_rgb_r.png"/>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9788101" y="4849087"/>
              <a:ext cx="506537" cy="304875"/>
            </a:xfrm>
            <a:prstGeom prst="rect">
              <a:avLst/>
            </a:prstGeom>
            <a:noFill/>
            <a:ln>
              <a:noFill/>
            </a:ln>
            <a:effectLst>
              <a:outerShdw blurRad="25400" dist="25400" dir="2700000">
                <a:srgbClr val="000000">
                  <a:alpha val="43000"/>
                </a:srgbClr>
              </a:outerShdw>
            </a:effectLst>
          </p:spPr>
        </p:pic>
      </p:grpSp>
      <p:grpSp>
        <p:nvGrpSpPr>
          <p:cNvPr id="94" name="Group 7"/>
          <p:cNvGrpSpPr/>
          <p:nvPr/>
        </p:nvGrpSpPr>
        <p:grpSpPr bwMode="invGray">
          <a:xfrm>
            <a:off x="10494264" y="5130316"/>
            <a:ext cx="1143000" cy="465077"/>
            <a:chOff x="7374855" y="4111470"/>
            <a:chExt cx="1191467" cy="677022"/>
          </a:xfrm>
        </p:grpSpPr>
        <p:pic>
          <p:nvPicPr>
            <p:cNvPr id="95" name="Picture 94"/>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bwMode="invGray">
            <a:xfrm>
              <a:off x="7374855" y="4111470"/>
              <a:ext cx="1191467" cy="435254"/>
            </a:xfrm>
            <a:prstGeom prst="rect">
              <a:avLst/>
            </a:prstGeom>
          </p:spPr>
        </p:pic>
        <p:pic>
          <p:nvPicPr>
            <p:cNvPr id="96" name="Picture 95"/>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bwMode="invGray">
            <a:xfrm>
              <a:off x="7760043" y="4353238"/>
              <a:ext cx="574589" cy="435254"/>
            </a:xfrm>
            <a:prstGeom prst="rect">
              <a:avLst/>
            </a:prstGeom>
          </p:spPr>
        </p:pic>
      </p:grpSp>
      <p:sp>
        <p:nvSpPr>
          <p:cNvPr id="57" name="Rounded Rectangle 56"/>
          <p:cNvSpPr/>
          <p:nvPr/>
        </p:nvSpPr>
        <p:spPr bwMode="auto">
          <a:xfrm>
            <a:off x="7211723" y="2935401"/>
            <a:ext cx="1489913" cy="504815"/>
          </a:xfrm>
          <a:prstGeom prst="roundRect">
            <a:avLst>
              <a:gd name="adj" fmla="val 0"/>
            </a:avLst>
          </a:prstGeom>
          <a:noFill/>
          <a:ln w="3175" cmpd="sng">
            <a:noFill/>
            <a:headEnd type="none" w="med" len="med"/>
            <a:tailEnd type="none" w="med" len="med"/>
          </a:ln>
          <a:effectLst/>
          <a:scene3d>
            <a:camera prst="orthographicFront"/>
            <a:lightRig rig="glow" dir="t">
              <a:rot lat="0" lon="0" rev="6360000"/>
            </a:lightRig>
          </a:scene3d>
          <a:sp3d prstMaterial="flat">
            <a:contourClr>
              <a:srgbClr val="54B0E2">
                <a:satMod val="300000"/>
              </a:srgbClr>
            </a:contourClr>
          </a:sp3d>
        </p:spPr>
        <p:txBody>
          <a:bodyPr vert="horz" wrap="none" lIns="0" tIns="36571" rIns="0" bIns="0" numCol="1" rtlCol="0" anchor="ctr" anchorCtr="0" compatLnSpc="1">
            <a:prstTxWarp prst="textNoShape">
              <a:avLst/>
            </a:prstTxWarp>
            <a:noAutofit/>
          </a:bodyPr>
          <a:lstStyle/>
          <a:p>
            <a:pPr marL="0" lvl="1" algn="ctr" defTabSz="739415" fontAlgn="base">
              <a:lnSpc>
                <a:spcPct val="90000"/>
              </a:lnSpc>
              <a:spcBef>
                <a:spcPct val="20000"/>
              </a:spcBef>
              <a:spcAft>
                <a:spcPct val="0"/>
              </a:spcAft>
              <a:buClr>
                <a:srgbClr val="FFFF99"/>
              </a:buClr>
              <a:buSzPct val="90000"/>
            </a:pPr>
            <a:r>
              <a:rPr lang="en-US" altLang="zh-CN" sz="1200" dirty="0">
                <a:ln w="3175">
                  <a:noFill/>
                </a:ln>
                <a:solidFill>
                  <a:srgbClr val="FFFFFF"/>
                </a:solidFill>
                <a:cs typeface="Segoe"/>
              </a:rPr>
              <a:t>MANAGEMENT</a:t>
            </a:r>
          </a:p>
        </p:txBody>
      </p:sp>
      <p:grpSp>
        <p:nvGrpSpPr>
          <p:cNvPr id="13" name="Group 12"/>
          <p:cNvGrpSpPr/>
          <p:nvPr/>
        </p:nvGrpSpPr>
        <p:grpSpPr>
          <a:xfrm>
            <a:off x="7364122" y="3435639"/>
            <a:ext cx="1219200" cy="432909"/>
            <a:chOff x="9551966" y="4302723"/>
            <a:chExt cx="1229766" cy="457971"/>
          </a:xfrm>
        </p:grpSpPr>
        <p:pic>
          <p:nvPicPr>
            <p:cNvPr id="97" name="Picture 3"/>
            <p:cNvPicPr>
              <a:picLocks noChangeAspect="1" noChangeArrowheads="1"/>
            </p:cNvPicPr>
            <p:nvPr/>
          </p:nvPicPr>
          <p:blipFill rotWithShape="1">
            <a:blip r:embed="rId23" cstate="screen">
              <a:extLst>
                <a:ext uri="{BEBA8EAE-BF5A-486C-A8C5-ECC9F3942E4B}">
                  <a14:imgProps xmlns:a14="http://schemas.microsoft.com/office/drawing/2010/main">
                    <a14:imgLayer r:embed="rId24">
                      <a14:imgEffect>
                        <a14:brightnessContrast bright="12000"/>
                      </a14:imgEffect>
                    </a14:imgLayer>
                  </a14:imgProps>
                </a:ext>
                <a:ext uri="{28A0092B-C50C-407E-A947-70E740481C1C}">
                  <a14:useLocalDpi xmlns:a14="http://schemas.microsoft.com/office/drawing/2010/main"/>
                </a:ext>
              </a:extLst>
            </a:blip>
            <a:srcRect t="-13383" b="-2"/>
            <a:stretch/>
          </p:blipFill>
          <p:spPr bwMode="auto">
            <a:xfrm>
              <a:off x="9551966" y="4302723"/>
              <a:ext cx="1229766" cy="243349"/>
            </a:xfrm>
            <a:prstGeom prst="rect">
              <a:avLst/>
            </a:prstGeom>
          </p:spPr>
        </p:pic>
        <p:pic>
          <p:nvPicPr>
            <p:cNvPr id="111" name="Picture 3"/>
            <p:cNvPicPr>
              <a:picLocks noChangeAspect="1" noChangeArrowheads="1"/>
            </p:cNvPicPr>
            <p:nvPr/>
          </p:nvPicPr>
          <p:blipFill rotWithShape="1">
            <a:blip r:embed="rId25" cstate="screen">
              <a:extLst>
                <a:ext uri="{BEBA8EAE-BF5A-486C-A8C5-ECC9F3942E4B}">
                  <a14:imgProps xmlns:a14="http://schemas.microsoft.com/office/drawing/2010/main">
                    <a14:imgLayer r:embed="rId26">
                      <a14:imgEffect>
                        <a14:brightnessContrast bright="12000"/>
                      </a14:imgEffect>
                    </a14:imgLayer>
                  </a14:imgProps>
                </a:ext>
                <a:ext uri="{28A0092B-C50C-407E-A947-70E740481C1C}">
                  <a14:useLocalDpi xmlns:a14="http://schemas.microsoft.com/office/drawing/2010/main"/>
                </a:ext>
              </a:extLst>
            </a:blip>
            <a:srcRect/>
            <a:stretch/>
          </p:blipFill>
          <p:spPr bwMode="auto">
            <a:xfrm>
              <a:off x="9844437" y="4546072"/>
              <a:ext cx="644823" cy="214622"/>
            </a:xfrm>
            <a:prstGeom prst="rect">
              <a:avLst/>
            </a:prstGeom>
          </p:spPr>
        </p:pic>
      </p:grpSp>
      <p:pic>
        <p:nvPicPr>
          <p:cNvPr id="1026" name="Picture 2" descr="C:\Users\jameyt\Pictures\DVD_ART36\Logos\System Center\System Center generic brand Grid v r.png"/>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7364122" y="5130313"/>
            <a:ext cx="1067526" cy="63240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214314" y="4123436"/>
            <a:ext cx="1289223" cy="524769"/>
            <a:chOff x="9425131" y="4464424"/>
            <a:chExt cx="1215267" cy="534166"/>
          </a:xfrm>
        </p:grpSpPr>
        <p:pic>
          <p:nvPicPr>
            <p:cNvPr id="103" name="Picture 3" descr="C:\Users\Shows\Pictures\DVD_ART34_Update1_rev6-26\Logos\Exchange Online\Exchange Online grid h r.png"/>
            <p:cNvPicPr>
              <a:picLocks noChangeAspect="1" noChangeArrowheads="1"/>
            </p:cNvPicPr>
            <p:nvPr/>
          </p:nvPicPr>
          <p:blipFill rotWithShape="1">
            <a:blip r:embed="rId28" cstate="screen">
              <a:extLst>
                <a:ext uri="{28A0092B-C50C-407E-A947-70E740481C1C}">
                  <a14:useLocalDpi xmlns:a14="http://schemas.microsoft.com/office/drawing/2010/main"/>
                </a:ext>
              </a:extLst>
            </a:blip>
            <a:srcRect b="-1"/>
            <a:stretch/>
          </p:blipFill>
          <p:spPr bwMode="auto">
            <a:xfrm>
              <a:off x="9425131" y="4464424"/>
              <a:ext cx="1215267" cy="319726"/>
            </a:xfrm>
            <a:prstGeom prst="rect">
              <a:avLst/>
            </a:prstGeom>
            <a:noFill/>
          </p:spPr>
        </p:pic>
        <p:pic>
          <p:nvPicPr>
            <p:cNvPr id="106" name="Picture 3" descr="C:\Users\Shows\Pictures\DVD_ART34_Update1_rev6-26\Logos\Exchange Online\Exchange Online grid h r.png"/>
            <p:cNvPicPr>
              <a:picLocks noChangeAspect="1" noChangeArrowheads="1"/>
            </p:cNvPicPr>
            <p:nvPr/>
          </p:nvPicPr>
          <p:blipFill rotWithShape="1">
            <a:blip r:embed="rId29" cstate="screen">
              <a:extLst>
                <a:ext uri="{28A0092B-C50C-407E-A947-70E740481C1C}">
                  <a14:useLocalDpi xmlns:a14="http://schemas.microsoft.com/office/drawing/2010/main"/>
                </a:ext>
              </a:extLst>
            </a:blip>
            <a:srcRect/>
            <a:stretch/>
          </p:blipFill>
          <p:spPr bwMode="auto">
            <a:xfrm>
              <a:off x="9755913" y="4684290"/>
              <a:ext cx="689705" cy="314300"/>
            </a:xfrm>
            <a:prstGeom prst="rect">
              <a:avLst/>
            </a:prstGeom>
            <a:noFill/>
          </p:spPr>
        </p:pic>
      </p:grpSp>
      <p:grpSp>
        <p:nvGrpSpPr>
          <p:cNvPr id="15" name="Group 14"/>
          <p:cNvGrpSpPr/>
          <p:nvPr/>
        </p:nvGrpSpPr>
        <p:grpSpPr>
          <a:xfrm>
            <a:off x="2214310" y="3435637"/>
            <a:ext cx="1464754" cy="543360"/>
            <a:chOff x="9477905" y="4076701"/>
            <a:chExt cx="1802870" cy="698730"/>
          </a:xfrm>
        </p:grpSpPr>
        <p:pic>
          <p:nvPicPr>
            <p:cNvPr id="115" name="Picture 114" descr="ofc-CommSvr_bL_r.png"/>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9477905" y="4076701"/>
              <a:ext cx="853546" cy="310740"/>
            </a:xfrm>
            <a:prstGeom prst="rect">
              <a:avLst/>
            </a:prstGeom>
            <a:noFill/>
            <a:ln>
              <a:noFill/>
            </a:ln>
          </p:spPr>
        </p:pic>
        <p:pic>
          <p:nvPicPr>
            <p:cNvPr id="117" name="Picture 116" descr="ofc-CommSvr_bL_r.png"/>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9793921" y="4507700"/>
              <a:ext cx="576012" cy="267731"/>
            </a:xfrm>
            <a:prstGeom prst="rect">
              <a:avLst/>
            </a:prstGeom>
            <a:noFill/>
            <a:ln>
              <a:noFill/>
            </a:ln>
          </p:spPr>
        </p:pic>
        <p:pic>
          <p:nvPicPr>
            <p:cNvPr id="118" name="Picture 117" descr="ofc-CommSvr_bL_r.png"/>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9791700" y="4292957"/>
              <a:ext cx="1489075" cy="283943"/>
            </a:xfrm>
            <a:prstGeom prst="rect">
              <a:avLst/>
            </a:prstGeom>
            <a:noFill/>
            <a:ln>
              <a:noFill/>
            </a:ln>
          </p:spPr>
        </p:pic>
      </p:grpSp>
      <p:sp>
        <p:nvSpPr>
          <p:cNvPr id="78" name="Rounded Rectangle 77"/>
          <p:cNvSpPr/>
          <p:nvPr/>
        </p:nvSpPr>
        <p:spPr bwMode="auto">
          <a:xfrm>
            <a:off x="2208133" y="2943233"/>
            <a:ext cx="1489913" cy="504815"/>
          </a:xfrm>
          <a:prstGeom prst="roundRect">
            <a:avLst>
              <a:gd name="adj" fmla="val 0"/>
            </a:avLst>
          </a:prstGeom>
          <a:noFill/>
          <a:ln w="3175" cmpd="sng">
            <a:noFill/>
            <a:headEnd type="none" w="med" len="med"/>
            <a:tailEnd type="none" w="med" len="med"/>
          </a:ln>
          <a:effectLst/>
          <a:scene3d>
            <a:camera prst="orthographicFront"/>
            <a:lightRig rig="glow" dir="t">
              <a:rot lat="0" lon="0" rev="6360000"/>
            </a:lightRig>
          </a:scene3d>
          <a:sp3d prstMaterial="flat">
            <a:contourClr>
              <a:srgbClr val="54B0E2">
                <a:satMod val="300000"/>
              </a:srgbClr>
            </a:contourClr>
          </a:sp3d>
        </p:spPr>
        <p:txBody>
          <a:bodyPr vert="horz" wrap="none" lIns="0" tIns="36571" rIns="0" bIns="0" numCol="1" rtlCol="0" anchor="ctr" anchorCtr="0" compatLnSpc="1">
            <a:prstTxWarp prst="textNoShape">
              <a:avLst/>
            </a:prstTxWarp>
            <a:noAutofit/>
          </a:bodyPr>
          <a:lstStyle/>
          <a:p>
            <a:pPr marL="0" lvl="1" algn="ctr" defTabSz="739415" fontAlgn="base">
              <a:lnSpc>
                <a:spcPct val="90000"/>
              </a:lnSpc>
              <a:spcBef>
                <a:spcPct val="20000"/>
              </a:spcBef>
              <a:spcAft>
                <a:spcPct val="0"/>
              </a:spcAft>
              <a:buClr>
                <a:srgbClr val="FFFF99"/>
              </a:buClr>
              <a:buSzPct val="90000"/>
            </a:pPr>
            <a:r>
              <a:rPr lang="en-US" altLang="zh-CN" sz="1200" dirty="0">
                <a:ln w="3175">
                  <a:noFill/>
                </a:ln>
                <a:solidFill>
                  <a:srgbClr val="FFFFFF"/>
                </a:solidFill>
                <a:cs typeface="Segoe"/>
              </a:rPr>
              <a:t>COMMUNICATIONS</a:t>
            </a:r>
          </a:p>
        </p:txBody>
      </p:sp>
      <p:grpSp>
        <p:nvGrpSpPr>
          <p:cNvPr id="99" name="Group 98"/>
          <p:cNvGrpSpPr/>
          <p:nvPr/>
        </p:nvGrpSpPr>
        <p:grpSpPr>
          <a:xfrm>
            <a:off x="2214315" y="5788343"/>
            <a:ext cx="1512511" cy="586172"/>
            <a:chOff x="12102239" y="2304506"/>
            <a:chExt cx="4258990" cy="1646190"/>
          </a:xfrm>
        </p:grpSpPr>
        <p:pic>
          <p:nvPicPr>
            <p:cNvPr id="100" name="Picture 2" descr="C:\Users\maryfj\Desktop\Online_ART\DVD_ART36\Logos\Microsoft Office 2007 - all products\Office Communications Server 2007\Office Communications Server 2007 logo rev h.png"/>
            <p:cNvPicPr>
              <a:picLocks noChangeAspect="1" noChangeArrowheads="1"/>
            </p:cNvPicPr>
            <p:nvPr/>
          </p:nvPicPr>
          <p:blipFill rotWithShape="1">
            <a:blip r:embed="rId33" cstate="screen">
              <a:extLst>
                <a:ext uri="{28A0092B-C50C-407E-A947-70E740481C1C}">
                  <a14:useLocalDpi xmlns:a14="http://schemas.microsoft.com/office/drawing/2010/main"/>
                </a:ext>
              </a:extLst>
            </a:blip>
            <a:srcRect/>
            <a:stretch/>
          </p:blipFill>
          <p:spPr bwMode="auto">
            <a:xfrm>
              <a:off x="12102239" y="2304506"/>
              <a:ext cx="2016532" cy="75438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C:\Users\maryfj\Desktop\Online_ART\DVD_ART36\Logos\Microsoft Office 2007 - all products\Office Communications Server 2007\Office Communications Server 2007 logo rev h.png"/>
            <p:cNvPicPr>
              <a:picLocks noChangeAspect="1" noChangeArrowheads="1"/>
            </p:cNvPicPr>
            <p:nvPr/>
          </p:nvPicPr>
          <p:blipFill rotWithShape="1">
            <a:blip r:embed="rId34" cstate="screen">
              <a:extLst>
                <a:ext uri="{28A0092B-C50C-407E-A947-70E740481C1C}">
                  <a14:useLocalDpi xmlns:a14="http://schemas.microsoft.com/office/drawing/2010/main"/>
                </a:ext>
              </a:extLst>
            </a:blip>
            <a:srcRect/>
            <a:stretch/>
          </p:blipFill>
          <p:spPr bwMode="auto">
            <a:xfrm>
              <a:off x="12866913" y="3019425"/>
              <a:ext cx="3494316" cy="482237"/>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 descr="C:\Users\maryfj\Desktop\Online_ART\DVD_ART36\Logos\Microsoft Office 2007 - all products\Office Communications Server 2007\Office Communications Server 2007 logo rev h.png"/>
            <p:cNvPicPr>
              <a:picLocks noChangeAspect="1" noChangeArrowheads="1"/>
            </p:cNvPicPr>
            <p:nvPr/>
          </p:nvPicPr>
          <p:blipFill rotWithShape="1">
            <a:blip r:embed="rId35" cstate="screen">
              <a:extLst>
                <a:ext uri="{28A0092B-C50C-407E-A947-70E740481C1C}">
                  <a14:useLocalDpi xmlns:a14="http://schemas.microsoft.com/office/drawing/2010/main"/>
                </a:ext>
              </a:extLst>
            </a:blip>
            <a:srcRect/>
            <a:stretch/>
          </p:blipFill>
          <p:spPr bwMode="auto">
            <a:xfrm>
              <a:off x="12856029" y="3479346"/>
              <a:ext cx="1328057" cy="4713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2214315" y="5130315"/>
            <a:ext cx="1341345" cy="560356"/>
            <a:chOff x="9386861" y="4658062"/>
            <a:chExt cx="1413818" cy="670440"/>
          </a:xfrm>
        </p:grpSpPr>
        <p:pic>
          <p:nvPicPr>
            <p:cNvPr id="98" name="Picture 2" descr="C:\DVD_ART34\Logos\Exchange Server\exchange server generic brand logo bl.png"/>
            <p:cNvPicPr>
              <a:picLocks noChangeArrowheads="1"/>
            </p:cNvPicPr>
            <p:nvPr/>
          </p:nvPicPr>
          <p:blipFill rotWithShape="1">
            <a:blip r:embed="rId36" cstate="screen">
              <a:extLst>
                <a:ext uri="{28A0092B-C50C-407E-A947-70E740481C1C}">
                  <a14:useLocalDpi xmlns:a14="http://schemas.microsoft.com/office/drawing/2010/main"/>
                </a:ext>
              </a:extLst>
            </a:blip>
            <a:srcRect/>
            <a:stretch/>
          </p:blipFill>
          <p:spPr bwMode="invGray">
            <a:xfrm>
              <a:off x="9386861" y="4658062"/>
              <a:ext cx="1413818" cy="416314"/>
            </a:xfrm>
            <a:prstGeom prst="rect">
              <a:avLst/>
            </a:prstGeom>
            <a:noFill/>
            <a:ln>
              <a:noFill/>
            </a:ln>
            <a:effectLst>
              <a:outerShdw blurRad="63500" sx="102000" sy="102000" algn="ctr" rotWithShape="0">
                <a:prstClr val="black">
                  <a:alpha val="40000"/>
                </a:prstClr>
              </a:outerShdw>
            </a:effectLst>
          </p:spPr>
        </p:pic>
        <p:pic>
          <p:nvPicPr>
            <p:cNvPr id="107" name="Picture 2" descr="C:\DVD_ART34\Logos\Exchange Server\exchange server generic brand logo bl.png"/>
            <p:cNvPicPr>
              <a:picLocks noChangeArrowheads="1"/>
            </p:cNvPicPr>
            <p:nvPr/>
          </p:nvPicPr>
          <p:blipFill rotWithShape="1">
            <a:blip r:embed="rId37" cstate="screen">
              <a:extLst>
                <a:ext uri="{28A0092B-C50C-407E-A947-70E740481C1C}">
                  <a14:useLocalDpi xmlns:a14="http://schemas.microsoft.com/office/drawing/2010/main"/>
                </a:ext>
              </a:extLst>
            </a:blip>
            <a:srcRect r="-141"/>
            <a:stretch/>
          </p:blipFill>
          <p:spPr bwMode="invGray">
            <a:xfrm>
              <a:off x="9767279" y="4979422"/>
              <a:ext cx="688489" cy="349080"/>
            </a:xfrm>
            <a:prstGeom prst="rect">
              <a:avLst/>
            </a:prstGeom>
            <a:noFill/>
            <a:ln>
              <a:noFill/>
            </a:ln>
            <a:effectLst>
              <a:outerShdw blurRad="63500" sx="102000" sy="102000" algn="ctr" rotWithShape="0">
                <a:prstClr val="black">
                  <a:alpha val="40000"/>
                </a:prstClr>
              </a:outerShdw>
            </a:effectLst>
          </p:spPr>
        </p:pic>
      </p:grpSp>
      <p:sp>
        <p:nvSpPr>
          <p:cNvPr id="126" name="Rectangle 3"/>
          <p:cNvSpPr txBox="1">
            <a:spLocks noChangeArrowheads="1"/>
          </p:cNvSpPr>
          <p:nvPr/>
        </p:nvSpPr>
        <p:spPr bwMode="auto">
          <a:xfrm>
            <a:off x="675101" y="1145908"/>
            <a:ext cx="5724032" cy="392928"/>
          </a:xfrm>
          <a:prstGeom prst="rect">
            <a:avLst/>
          </a:prstGeom>
          <a:noFill/>
          <a:ln w="9525">
            <a:noFill/>
            <a:miter lim="800000"/>
            <a:headEnd/>
            <a:tailEnd/>
          </a:ln>
        </p:spPr>
        <p:txBody>
          <a:bodyPr vert="horz" wrap="square" lIns="0" tIns="85317" rIns="0" bIns="24376" numCol="1" anchor="ctr" anchorCtr="0" compatLnSpc="1">
            <a:prstTxWarp prst="textNoShape">
              <a:avLst/>
            </a:prstTxWarp>
            <a:spAutoFit/>
          </a:bodyPr>
          <a:lstStyle>
            <a:defPPr>
              <a:defRPr lang="en-US"/>
            </a:defPPr>
            <a:lvl1pPr lvl="0" algn="ctr" defTabSz="1188672">
              <a:lnSpc>
                <a:spcPct val="90000"/>
              </a:lnSpc>
              <a:defRPr sz="3200" spc="-150">
                <a:ln w="3175">
                  <a:noFill/>
                </a:ln>
                <a:gradFill flip="none" rotWithShape="1">
                  <a:gsLst>
                    <a:gs pos="0">
                      <a:schemeClr val="tx1"/>
                    </a:gs>
                    <a:gs pos="86000">
                      <a:schemeClr val="tx1"/>
                    </a:gs>
                  </a:gsLst>
                  <a:lin ang="5400000" scaled="0"/>
                  <a:tileRect/>
                </a:gradFill>
                <a:effectLst>
                  <a:outerShdw blurRad="127000" algn="ctr" rotWithShape="0">
                    <a:srgbClr val="0A1E4A">
                      <a:alpha val="40000"/>
                    </a:srgbClr>
                  </a:outerShdw>
                </a:effectLst>
                <a:latin typeface="Segoe Light" pitchFamily="34" charset="0"/>
                <a:cs typeface="Arial" charset="0"/>
              </a:defRPr>
            </a:lvl1pPr>
          </a:lstStyle>
          <a:p>
            <a:pPr algn="l"/>
            <a:r>
              <a:rPr lang="en-US" sz="2000" spc="0" dirty="0">
                <a:gradFill flip="none" rotWithShape="1">
                  <a:gsLst>
                    <a:gs pos="0">
                      <a:srgbClr val="FFFFFF"/>
                    </a:gs>
                    <a:gs pos="86000">
                      <a:srgbClr val="FFFFFF"/>
                    </a:gs>
                  </a:gsLst>
                  <a:lin ang="5400000" scaled="0"/>
                  <a:tileRect/>
                </a:gradFill>
                <a:latin typeface="Segoe UI"/>
                <a:cs typeface="Segoe UI" pitchFamily="34" charset="0"/>
              </a:rPr>
              <a:t>DEEP INVESTMENTS IN INFRASTRUCTURE</a:t>
            </a:r>
          </a:p>
        </p:txBody>
      </p:sp>
      <p:sp>
        <p:nvSpPr>
          <p:cNvPr id="130" name="Rectangle 3"/>
          <p:cNvSpPr txBox="1">
            <a:spLocks noChangeArrowheads="1"/>
          </p:cNvSpPr>
          <p:nvPr/>
        </p:nvSpPr>
        <p:spPr bwMode="auto">
          <a:xfrm>
            <a:off x="6376143" y="1117337"/>
            <a:ext cx="5571000" cy="392928"/>
          </a:xfrm>
          <a:prstGeom prst="rect">
            <a:avLst/>
          </a:prstGeom>
          <a:noFill/>
          <a:ln w="9525">
            <a:noFill/>
            <a:miter lim="800000"/>
            <a:headEnd/>
            <a:tailEnd/>
          </a:ln>
        </p:spPr>
        <p:txBody>
          <a:bodyPr vert="horz" wrap="square" lIns="0" tIns="85317" rIns="0" bIns="24376" numCol="1" anchor="ctr" anchorCtr="0" compatLnSpc="1">
            <a:prstTxWarp prst="textNoShape">
              <a:avLst/>
            </a:prstTxWarp>
            <a:spAutoFit/>
          </a:bodyPr>
          <a:lstStyle>
            <a:defPPr>
              <a:defRPr lang="en-US"/>
            </a:defPPr>
            <a:lvl1pPr lvl="0" algn="ctr" defTabSz="1188672">
              <a:lnSpc>
                <a:spcPct val="90000"/>
              </a:lnSpc>
              <a:defRPr sz="3200" spc="-150">
                <a:ln w="3175">
                  <a:noFill/>
                </a:ln>
                <a:gradFill flip="none" rotWithShape="1">
                  <a:gsLst>
                    <a:gs pos="0">
                      <a:schemeClr val="tx1"/>
                    </a:gs>
                    <a:gs pos="86000">
                      <a:schemeClr val="tx1"/>
                    </a:gs>
                  </a:gsLst>
                  <a:lin ang="5400000" scaled="0"/>
                  <a:tileRect/>
                </a:gradFill>
                <a:effectLst>
                  <a:outerShdw blurRad="127000" algn="ctr" rotWithShape="0">
                    <a:srgbClr val="0A1E4A">
                      <a:alpha val="40000"/>
                    </a:srgbClr>
                  </a:outerShdw>
                </a:effectLst>
                <a:latin typeface="Segoe Light" pitchFamily="34" charset="0"/>
                <a:cs typeface="Arial" charset="0"/>
              </a:defRPr>
            </a:lvl1pPr>
          </a:lstStyle>
          <a:p>
            <a:pPr algn="l"/>
            <a:r>
              <a:rPr lang="en-US" sz="2000" spc="0" dirty="0">
                <a:gradFill flip="none" rotWithShape="1">
                  <a:gsLst>
                    <a:gs pos="0">
                      <a:srgbClr val="FFFFFF"/>
                    </a:gs>
                    <a:gs pos="86000">
                      <a:srgbClr val="FFFFFF"/>
                    </a:gs>
                  </a:gsLst>
                  <a:lin ang="5400000" scaled="0"/>
                  <a:tileRect/>
                </a:gradFill>
                <a:latin typeface="Segoe UI" pitchFamily="34" charset="0"/>
                <a:cs typeface="Segoe UI" pitchFamily="34" charset="0"/>
              </a:rPr>
              <a:t>COMMITMENT TO SERVICES EXCELLENCE</a:t>
            </a:r>
          </a:p>
        </p:txBody>
      </p:sp>
      <p:sp>
        <p:nvSpPr>
          <p:cNvPr id="3" name="TextBox 2"/>
          <p:cNvSpPr txBox="1"/>
          <p:nvPr/>
        </p:nvSpPr>
        <p:spPr>
          <a:xfrm>
            <a:off x="304725" y="4400988"/>
            <a:ext cx="839615" cy="348813"/>
          </a:xfrm>
          <a:prstGeom prst="rect">
            <a:avLst/>
          </a:prstGeom>
          <a:noFill/>
        </p:spPr>
        <p:txBody>
          <a:bodyPr wrap="none" lIns="121883" tIns="60941" rIns="121883" bIns="60941" rtlCol="0">
            <a:spAutoFit/>
          </a:bodyPr>
          <a:lstStyle/>
          <a:p>
            <a:pPr defTabSz="914211">
              <a:lnSpc>
                <a:spcPct val="90000"/>
              </a:lnSpc>
              <a:spcBef>
                <a:spcPct val="20000"/>
              </a:spcBef>
              <a:buSzPct val="90000"/>
            </a:pPr>
            <a:r>
              <a:rPr lang="en-US" sz="1600" dirty="0">
                <a:solidFill>
                  <a:srgbClr val="FFFFFF"/>
                </a:solidFill>
              </a:rPr>
              <a:t>Online</a:t>
            </a:r>
          </a:p>
        </p:txBody>
      </p:sp>
      <p:sp>
        <p:nvSpPr>
          <p:cNvPr id="85" name="TextBox 84"/>
          <p:cNvSpPr txBox="1"/>
          <p:nvPr/>
        </p:nvSpPr>
        <p:spPr>
          <a:xfrm>
            <a:off x="304721" y="6331388"/>
            <a:ext cx="1306000" cy="348813"/>
          </a:xfrm>
          <a:prstGeom prst="rect">
            <a:avLst/>
          </a:prstGeom>
          <a:noFill/>
        </p:spPr>
        <p:txBody>
          <a:bodyPr wrap="none" lIns="121883" tIns="60941" rIns="121883" bIns="60941" rtlCol="0">
            <a:spAutoFit/>
          </a:bodyPr>
          <a:lstStyle/>
          <a:p>
            <a:pPr defTabSz="914211">
              <a:lnSpc>
                <a:spcPct val="90000"/>
              </a:lnSpc>
              <a:spcBef>
                <a:spcPct val="20000"/>
              </a:spcBef>
              <a:buSzPct val="90000"/>
            </a:pPr>
            <a:r>
              <a:rPr lang="en-US" sz="1600" dirty="0">
                <a:solidFill>
                  <a:srgbClr val="FFFFFF"/>
                </a:solidFill>
              </a:rPr>
              <a:t>On-Premise</a:t>
            </a:r>
          </a:p>
        </p:txBody>
      </p:sp>
      <p:sp>
        <p:nvSpPr>
          <p:cNvPr id="55" name="Rounded Rectangle 54"/>
          <p:cNvSpPr/>
          <p:nvPr/>
        </p:nvSpPr>
        <p:spPr bwMode="auto">
          <a:xfrm>
            <a:off x="8532179" y="2935401"/>
            <a:ext cx="1489913" cy="504815"/>
          </a:xfrm>
          <a:prstGeom prst="roundRect">
            <a:avLst>
              <a:gd name="adj" fmla="val 0"/>
            </a:avLst>
          </a:prstGeom>
          <a:noFill/>
          <a:ln w="3175" cmpd="sng">
            <a:noFill/>
            <a:headEnd type="none" w="med" len="med"/>
            <a:tailEnd type="none" w="med" len="med"/>
          </a:ln>
          <a:effectLst/>
          <a:scene3d>
            <a:camera prst="orthographicFront"/>
            <a:lightRig rig="glow" dir="t">
              <a:rot lat="0" lon="0" rev="6360000"/>
            </a:lightRig>
          </a:scene3d>
          <a:sp3d prstMaterial="flat">
            <a:contourClr>
              <a:srgbClr val="54B0E2">
                <a:satMod val="300000"/>
              </a:srgbClr>
            </a:contourClr>
          </a:sp3d>
        </p:spPr>
        <p:txBody>
          <a:bodyPr vert="horz" wrap="none" lIns="0" tIns="36571" rIns="0" bIns="0" numCol="1" rtlCol="0" anchor="ctr" anchorCtr="0" compatLnSpc="1">
            <a:prstTxWarp prst="textNoShape">
              <a:avLst/>
            </a:prstTxWarp>
            <a:noAutofit/>
          </a:bodyPr>
          <a:lstStyle/>
          <a:p>
            <a:pPr marL="0" lvl="1" algn="ctr" defTabSz="739415" fontAlgn="base">
              <a:lnSpc>
                <a:spcPct val="90000"/>
              </a:lnSpc>
              <a:spcBef>
                <a:spcPct val="20000"/>
              </a:spcBef>
              <a:spcAft>
                <a:spcPct val="0"/>
              </a:spcAft>
              <a:buClr>
                <a:srgbClr val="FFFF99"/>
              </a:buClr>
              <a:buSzPct val="90000"/>
            </a:pPr>
            <a:r>
              <a:rPr lang="en-US" altLang="zh-CN" sz="1200" dirty="0">
                <a:ln w="3175">
                  <a:noFill/>
                </a:ln>
                <a:solidFill>
                  <a:srgbClr val="FFFFFF"/>
                </a:solidFill>
                <a:cs typeface="Segoe"/>
              </a:rPr>
              <a:t>STORAGE</a:t>
            </a:r>
          </a:p>
        </p:txBody>
      </p:sp>
      <p:grpSp>
        <p:nvGrpSpPr>
          <p:cNvPr id="64" name="Group 18"/>
          <p:cNvGrpSpPr/>
          <p:nvPr/>
        </p:nvGrpSpPr>
        <p:grpSpPr>
          <a:xfrm>
            <a:off x="8893790" y="3435639"/>
            <a:ext cx="1321842" cy="400025"/>
            <a:chOff x="7544256" y="4051411"/>
            <a:chExt cx="2387593" cy="674483"/>
          </a:xfrm>
        </p:grpSpPr>
        <p:pic>
          <p:nvPicPr>
            <p:cNvPr id="65" name="Picture 4" descr="\\SERVER3\InternalBin\Resource DVD\DVD_ART36\Logos\Azure Services Platform\SQL Services\SQL Services logo r.png"/>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7544256" y="4051411"/>
              <a:ext cx="1354136" cy="674483"/>
            </a:xfrm>
            <a:prstGeom prst="rect">
              <a:avLst/>
            </a:prstGeom>
            <a:noFill/>
            <a:ln>
              <a:noFill/>
            </a:ln>
          </p:spPr>
        </p:pic>
        <p:pic>
          <p:nvPicPr>
            <p:cNvPr id="67" name="Picture 3" descr="\\SERVER3\InternalBin\Resource DVD\DVD_ART36\Logos\Azure Services Platform\Windows Azure\Windows Azure logo rev.png"/>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8917437" y="4171844"/>
              <a:ext cx="1014412" cy="509829"/>
            </a:xfrm>
            <a:prstGeom prst="rect">
              <a:avLst/>
            </a:prstGeom>
            <a:noFill/>
            <a:ln>
              <a:noFill/>
            </a:ln>
          </p:spPr>
        </p:pic>
      </p:grpSp>
      <p:pic>
        <p:nvPicPr>
          <p:cNvPr id="93" name="Picture 4" descr="C:\Users\maryfj\Desktop\DVD_ART34_Update1_rev6-26\Logos\SQL Server\SQL Server generic brand Grid h r.png"/>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invGray">
          <a:xfrm>
            <a:off x="8836901" y="5130313"/>
            <a:ext cx="1467822" cy="403459"/>
          </a:xfrm>
          <a:prstGeom prst="rect">
            <a:avLst/>
          </a:prstGeom>
          <a:noFill/>
        </p:spPr>
      </p:pic>
      <p:cxnSp>
        <p:nvCxnSpPr>
          <p:cNvPr id="104" name="Straight Connector 103"/>
          <p:cNvCxnSpPr/>
          <p:nvPr/>
        </p:nvCxnSpPr>
        <p:spPr>
          <a:xfrm flipH="1">
            <a:off x="406294" y="4851400"/>
            <a:ext cx="11477810" cy="0"/>
          </a:xfrm>
          <a:prstGeom prst="line">
            <a:avLst/>
          </a:prstGeom>
          <a:ln w="12700">
            <a:solidFill>
              <a:srgbClr val="FFFFFF">
                <a:alpha val="38824"/>
              </a:srgbClr>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609441" y="1498603"/>
            <a:ext cx="5025371" cy="369332"/>
          </a:xfrm>
          <a:prstGeom prst="rect">
            <a:avLst/>
          </a:prstGeom>
          <a:noFill/>
        </p:spPr>
        <p:txBody>
          <a:bodyPr wrap="square" lIns="121883" tIns="60941" rIns="121883" bIns="60941" rtlCol="0">
            <a:spAutoFit/>
          </a:bodyPr>
          <a:lstStyle/>
          <a:p>
            <a:pPr marL="234880" indent="-234880" defTabSz="1218785">
              <a:buFont typeface="Arial" pitchFamily="34" charset="0"/>
              <a:buChar char="•"/>
              <a:defRPr/>
            </a:pPr>
            <a:r>
              <a:rPr lang="en-US" sz="1600" kern="0" dirty="0">
                <a:solidFill>
                  <a:srgbClr val="FFFFFF"/>
                </a:solidFill>
              </a:rPr>
              <a:t>&gt;$2B invested in cloud infrastructure</a:t>
            </a:r>
            <a:endParaRPr lang="en-CA" sz="1600" kern="0" dirty="0">
              <a:solidFill>
                <a:srgbClr val="FFFFFF"/>
              </a:solidFill>
            </a:endParaRPr>
          </a:p>
        </p:txBody>
      </p:sp>
      <p:sp>
        <p:nvSpPr>
          <p:cNvPr id="112" name="TextBox 111"/>
          <p:cNvSpPr txBox="1"/>
          <p:nvPr/>
        </p:nvSpPr>
        <p:spPr>
          <a:xfrm>
            <a:off x="609441" y="1803403"/>
            <a:ext cx="5025371" cy="369332"/>
          </a:xfrm>
          <a:prstGeom prst="rect">
            <a:avLst/>
          </a:prstGeom>
          <a:noFill/>
        </p:spPr>
        <p:txBody>
          <a:bodyPr wrap="square" lIns="121883" tIns="60941" rIns="121883" bIns="60941" rtlCol="0">
            <a:spAutoFit/>
          </a:bodyPr>
          <a:lstStyle/>
          <a:p>
            <a:pPr marL="234880" indent="-234880" defTabSz="1218785">
              <a:buFont typeface="Arial" pitchFamily="34" charset="0"/>
              <a:buChar char="•"/>
              <a:defRPr/>
            </a:pPr>
            <a:r>
              <a:rPr lang="en-US" sz="1600" kern="0" dirty="0">
                <a:solidFill>
                  <a:srgbClr val="FFFFFF"/>
                </a:solidFill>
              </a:rPr>
              <a:t>Geo-replicated customer data</a:t>
            </a:r>
            <a:endParaRPr lang="en-CA" sz="1600" kern="0" dirty="0">
              <a:solidFill>
                <a:srgbClr val="FFFFFF"/>
              </a:solidFill>
            </a:endParaRPr>
          </a:p>
        </p:txBody>
      </p:sp>
      <p:sp>
        <p:nvSpPr>
          <p:cNvPr id="113" name="TextBox 112"/>
          <p:cNvSpPr txBox="1"/>
          <p:nvPr/>
        </p:nvSpPr>
        <p:spPr>
          <a:xfrm>
            <a:off x="609441" y="2108203"/>
            <a:ext cx="5025371" cy="369332"/>
          </a:xfrm>
          <a:prstGeom prst="rect">
            <a:avLst/>
          </a:prstGeom>
          <a:noFill/>
        </p:spPr>
        <p:txBody>
          <a:bodyPr wrap="square" lIns="121883" tIns="60941" rIns="121883" bIns="60941" rtlCol="0">
            <a:spAutoFit/>
          </a:bodyPr>
          <a:lstStyle/>
          <a:p>
            <a:pPr marL="234880" indent="-234880" defTabSz="1218785">
              <a:buFont typeface="Arial" pitchFamily="34" charset="0"/>
              <a:buChar char="•"/>
              <a:defRPr/>
            </a:pPr>
            <a:r>
              <a:rPr lang="en-US" sz="1600" kern="0" dirty="0">
                <a:solidFill>
                  <a:srgbClr val="FFFFFF"/>
                </a:solidFill>
              </a:rPr>
              <a:t>Public and private cloud flexibility</a:t>
            </a:r>
            <a:endParaRPr lang="en-CA" sz="1600" kern="0" dirty="0">
              <a:solidFill>
                <a:srgbClr val="FFFFFF"/>
              </a:solidFill>
            </a:endParaRPr>
          </a:p>
        </p:txBody>
      </p:sp>
      <p:sp>
        <p:nvSpPr>
          <p:cNvPr id="114" name="TextBox 113"/>
          <p:cNvSpPr txBox="1"/>
          <p:nvPr/>
        </p:nvSpPr>
        <p:spPr>
          <a:xfrm>
            <a:off x="6297561" y="1498603"/>
            <a:ext cx="5025371" cy="369332"/>
          </a:xfrm>
          <a:prstGeom prst="rect">
            <a:avLst/>
          </a:prstGeom>
          <a:noFill/>
        </p:spPr>
        <p:txBody>
          <a:bodyPr wrap="square" lIns="121883" tIns="60941" rIns="121883" bIns="60941" rtlCol="0">
            <a:spAutoFit/>
          </a:bodyPr>
          <a:lstStyle/>
          <a:p>
            <a:pPr marL="234880" indent="-234880" defTabSz="1218785">
              <a:buFont typeface="Arial" pitchFamily="34" charset="0"/>
              <a:buChar char="•"/>
              <a:defRPr/>
            </a:pPr>
            <a:r>
              <a:rPr lang="en-US" sz="1600" kern="0" dirty="0">
                <a:solidFill>
                  <a:srgbClr val="FFFFFF"/>
                </a:solidFill>
              </a:rPr>
              <a:t>Financially-backed uptime guarantees</a:t>
            </a:r>
            <a:endParaRPr lang="en-CA" sz="1600" kern="0" dirty="0">
              <a:solidFill>
                <a:srgbClr val="FFFFFF"/>
              </a:solidFill>
            </a:endParaRPr>
          </a:p>
        </p:txBody>
      </p:sp>
      <p:sp>
        <p:nvSpPr>
          <p:cNvPr id="119" name="TextBox 118"/>
          <p:cNvSpPr txBox="1"/>
          <p:nvPr/>
        </p:nvSpPr>
        <p:spPr>
          <a:xfrm>
            <a:off x="6297561" y="1803403"/>
            <a:ext cx="5484971" cy="369332"/>
          </a:xfrm>
          <a:prstGeom prst="rect">
            <a:avLst/>
          </a:prstGeom>
          <a:noFill/>
        </p:spPr>
        <p:txBody>
          <a:bodyPr wrap="square" lIns="121883" tIns="60941" rIns="121883" bIns="60941" rtlCol="0">
            <a:spAutoFit/>
          </a:bodyPr>
          <a:lstStyle/>
          <a:p>
            <a:pPr marL="234880" indent="-234880" defTabSz="1218785">
              <a:buFont typeface="Arial" pitchFamily="34" charset="0"/>
              <a:buChar char="•"/>
              <a:defRPr/>
            </a:pPr>
            <a:r>
              <a:rPr lang="en-US" sz="1600" kern="0" dirty="0">
                <a:solidFill>
                  <a:srgbClr val="FFFFFF"/>
                </a:solidFill>
              </a:rPr>
              <a:t>SAS 70 and ISO 27001:2005 compliant infrastructure</a:t>
            </a:r>
            <a:endParaRPr lang="en-CA" sz="1600" kern="0" dirty="0">
              <a:solidFill>
                <a:srgbClr val="FFFFFF"/>
              </a:solidFill>
            </a:endParaRPr>
          </a:p>
        </p:txBody>
      </p:sp>
      <p:sp>
        <p:nvSpPr>
          <p:cNvPr id="125" name="TextBox 124"/>
          <p:cNvSpPr txBox="1"/>
          <p:nvPr/>
        </p:nvSpPr>
        <p:spPr>
          <a:xfrm>
            <a:off x="6297561" y="2108203"/>
            <a:ext cx="5484971" cy="369332"/>
          </a:xfrm>
          <a:prstGeom prst="rect">
            <a:avLst/>
          </a:prstGeom>
          <a:noFill/>
        </p:spPr>
        <p:txBody>
          <a:bodyPr wrap="square" lIns="121883" tIns="60941" rIns="121883" bIns="60941" rtlCol="0">
            <a:spAutoFit/>
          </a:bodyPr>
          <a:lstStyle/>
          <a:p>
            <a:pPr marL="234880" indent="-234880" defTabSz="1218785">
              <a:buFont typeface="Arial" pitchFamily="34" charset="0"/>
              <a:buChar char="•"/>
              <a:defRPr/>
            </a:pPr>
            <a:r>
              <a:rPr lang="en-US" sz="1600" kern="0" dirty="0">
                <a:solidFill>
                  <a:srgbClr val="FFFFFF"/>
                </a:solidFill>
              </a:rPr>
              <a:t>Commitment to environmental sustainability</a:t>
            </a:r>
            <a:endParaRPr lang="en-CA" sz="1600" kern="0" dirty="0">
              <a:solidFill>
                <a:srgbClr val="FFFFFF"/>
              </a:solidFill>
            </a:endParaRPr>
          </a:p>
        </p:txBody>
      </p:sp>
      <p:sp>
        <p:nvSpPr>
          <p:cNvPr id="129" name="TextBox 128"/>
          <p:cNvSpPr txBox="1"/>
          <p:nvPr/>
        </p:nvSpPr>
        <p:spPr>
          <a:xfrm>
            <a:off x="6297561" y="2413003"/>
            <a:ext cx="5484971" cy="369332"/>
          </a:xfrm>
          <a:prstGeom prst="rect">
            <a:avLst/>
          </a:prstGeom>
          <a:noFill/>
        </p:spPr>
        <p:txBody>
          <a:bodyPr wrap="square" lIns="121883" tIns="60941" rIns="121883" bIns="60941" rtlCol="0">
            <a:spAutoFit/>
          </a:bodyPr>
          <a:lstStyle/>
          <a:p>
            <a:pPr marL="234880" indent="-234880" defTabSz="1218785">
              <a:buFont typeface="Arial" pitchFamily="34" charset="0"/>
              <a:buChar char="•"/>
              <a:defRPr/>
            </a:pPr>
            <a:r>
              <a:rPr lang="en-US" sz="1600" kern="0" dirty="0">
                <a:solidFill>
                  <a:srgbClr val="FFFFFF"/>
                </a:solidFill>
              </a:rPr>
              <a:t>Rapid innovation model</a:t>
            </a:r>
            <a:endParaRPr lang="en-CA" sz="1600" kern="0" dirty="0">
              <a:solidFill>
                <a:srgbClr val="FFFFFF"/>
              </a:solidFill>
            </a:endParaRPr>
          </a:p>
        </p:txBody>
      </p:sp>
    </p:spTree>
    <p:extLst>
      <p:ext uri="{BB962C8B-B14F-4D97-AF65-F5344CB8AC3E}">
        <p14:creationId xmlns:p14="http://schemas.microsoft.com/office/powerpoint/2010/main" val="343056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5586545" y="2745781"/>
            <a:ext cx="2640912" cy="1524000"/>
          </a:xfrm>
          <a:prstGeom prst="rect">
            <a:avLst/>
          </a:prstGeom>
          <a:solidFill>
            <a:srgbClr val="FF8A00"/>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340717" rIns="0" bIns="365649"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36" name="Rectangle 35"/>
          <p:cNvSpPr/>
          <p:nvPr/>
        </p:nvSpPr>
        <p:spPr>
          <a:xfrm>
            <a:off x="3047206" y="2745781"/>
            <a:ext cx="2437765" cy="1524000"/>
          </a:xfrm>
          <a:prstGeom prst="rect">
            <a:avLst/>
          </a:prstGeom>
          <a:solidFill>
            <a:srgbClr val="0071BC"/>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340717" rIns="0" bIns="365649"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35" name="Rectangle 34"/>
          <p:cNvSpPr/>
          <p:nvPr/>
        </p:nvSpPr>
        <p:spPr>
          <a:xfrm>
            <a:off x="507869" y="2745781"/>
            <a:ext cx="2437765" cy="1524000"/>
          </a:xfrm>
          <a:prstGeom prst="rect">
            <a:avLst/>
          </a:prstGeom>
          <a:solidFill>
            <a:srgbClr val="00AEEF"/>
          </a:solidFill>
          <a:ln w="6350">
            <a:gradFill flip="none" rotWithShape="1">
              <a:gsLst>
                <a:gs pos="0">
                  <a:srgbClr val="000000">
                    <a:alpha val="0"/>
                  </a:srgbClr>
                </a:gs>
                <a:gs pos="50000">
                  <a:srgbClr val="005CB0">
                    <a:alpha val="78000"/>
                  </a:srgbClr>
                </a:gs>
                <a:gs pos="100000">
                  <a:srgbClr val="000C22">
                    <a:alpha val="0"/>
                  </a:srgbClr>
                </a:gs>
              </a:gsLst>
              <a:lin ang="16200000" scaled="1"/>
              <a:tileRect/>
            </a:gra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1340717" rIns="0" bIns="365649" numCol="1" rtlCol="0" anchor="ctr" anchorCtr="0" compatLnSpc="1">
            <a:prstTxWarp prst="textNoShape">
              <a:avLst/>
            </a:prstTxWarp>
          </a:bodyPr>
          <a:lstStyle/>
          <a:p>
            <a:pPr algn="ctr" defTabSz="914211" fontAlgn="base">
              <a:lnSpc>
                <a:spcPct val="90000"/>
              </a:lnSpc>
              <a:spcBef>
                <a:spcPts val="1800"/>
              </a:spcBef>
              <a:spcAft>
                <a:spcPts val="1800"/>
              </a:spcAft>
            </a:pPr>
            <a:endParaRPr lang="en-US" sz="2000" kern="0" dirty="0">
              <a:solidFill>
                <a:srgbClr val="FFFFFF">
                  <a:lumMod val="10000"/>
                  <a:lumOff val="90000"/>
                </a:srgbClr>
              </a:solidFill>
              <a:latin typeface="Segoe UI Light" pitchFamily="34" charset="0"/>
            </a:endParaRPr>
          </a:p>
        </p:txBody>
      </p:sp>
      <p:sp>
        <p:nvSpPr>
          <p:cNvPr id="2" name="Title 1"/>
          <p:cNvSpPr>
            <a:spLocks noGrp="1"/>
          </p:cNvSpPr>
          <p:nvPr>
            <p:ph type="title"/>
          </p:nvPr>
        </p:nvSpPr>
        <p:spPr>
          <a:xfrm>
            <a:off x="519116" y="228601"/>
            <a:ext cx="11149012" cy="620683"/>
          </a:xfrm>
        </p:spPr>
        <p:txBody>
          <a:bodyPr/>
          <a:lstStyle/>
          <a:p>
            <a:r>
              <a:rPr lang="en-US" dirty="0" smtClean="0"/>
              <a:t>WINDOWS PHONE</a:t>
            </a:r>
            <a:endParaRPr lang="en-US" dirty="0"/>
          </a:p>
        </p:txBody>
      </p:sp>
      <p:sp>
        <p:nvSpPr>
          <p:cNvPr id="48" name="Title 1"/>
          <p:cNvSpPr txBox="1">
            <a:spLocks/>
          </p:cNvSpPr>
          <p:nvPr/>
        </p:nvSpPr>
        <p:spPr>
          <a:xfrm>
            <a:off x="519114" y="1194725"/>
            <a:ext cx="10981715" cy="492427"/>
          </a:xfrm>
          <a:prstGeom prst="rect">
            <a:avLst/>
          </a:prstGeom>
        </p:spPr>
        <p:txBody>
          <a:bodyPr vert="horz" wrap="square" lIns="121867" tIns="60933" rIns="121867" bIns="60933" rtlCol="0" anchor="t" anchorCtr="0">
            <a:spAutoFit/>
          </a:bodyPr>
          <a:lstStyle>
            <a:lvl1pPr algn="l" defTabSz="1218987" rtl="0" eaLnBrk="1" latinLnBrk="0" hangingPunct="1">
              <a:spcBef>
                <a:spcPct val="0"/>
              </a:spcBef>
              <a:buNone/>
              <a:defRPr sz="5300" kern="1200" spc="-400" baseline="0">
                <a:solidFill>
                  <a:schemeClr val="accent1">
                    <a:alpha val="99000"/>
                  </a:schemeClr>
                </a:solidFill>
                <a:latin typeface="+mj-lt"/>
                <a:ea typeface="+mj-ea"/>
                <a:cs typeface="+mj-cs"/>
              </a:defRPr>
            </a:lvl1pPr>
          </a:lstStyle>
          <a:p>
            <a:pPr>
              <a:defRPr/>
            </a:pPr>
            <a:r>
              <a:rPr lang="en-US" sz="2400" kern="0" spc="0" dirty="0">
                <a:solidFill>
                  <a:srgbClr val="FFFFFF">
                    <a:alpha val="99000"/>
                  </a:srgbClr>
                </a:solidFill>
              </a:rPr>
              <a:t>FUNDAMENTALLY SECURE TO HELP PROTECT YOUR BUSINESS INFORMATION</a:t>
            </a:r>
          </a:p>
        </p:txBody>
      </p:sp>
      <p:sp>
        <p:nvSpPr>
          <p:cNvPr id="51" name="Pillar 1 text"/>
          <p:cNvSpPr txBox="1"/>
          <p:nvPr/>
        </p:nvSpPr>
        <p:spPr>
          <a:xfrm>
            <a:off x="507868" y="2222329"/>
            <a:ext cx="2578598" cy="1661943"/>
          </a:xfrm>
          <a:prstGeom prst="rect">
            <a:avLst/>
          </a:prstGeom>
          <a:noFill/>
        </p:spPr>
        <p:txBody>
          <a:bodyPr wrap="square" lIns="162462" tIns="81228" rIns="162462" bIns="81228" rtlCol="0">
            <a:spAutoFit/>
          </a:bodyPr>
          <a:lstStyle/>
          <a:p>
            <a:pPr defTabSz="1218632">
              <a:defRPr/>
            </a:pPr>
            <a:r>
              <a:rPr lang="en-US" kern="0" dirty="0">
                <a:solidFill>
                  <a:srgbClr val="FFFFFF">
                    <a:alpha val="99000"/>
                  </a:srgbClr>
                </a:solidFill>
              </a:rPr>
              <a:t>HARDENED</a:t>
            </a:r>
          </a:p>
          <a:p>
            <a:pPr defTabSz="1218632">
              <a:defRPr/>
            </a:pPr>
            <a:endParaRPr lang="en-US" kern="0" dirty="0">
              <a:solidFill>
                <a:srgbClr val="FFFFFF">
                  <a:alpha val="99000"/>
                </a:srgbClr>
              </a:solidFill>
            </a:endParaRPr>
          </a:p>
          <a:p>
            <a:pPr defTabSz="1218632">
              <a:defRPr/>
            </a:pPr>
            <a:r>
              <a:rPr lang="en-US" sz="2000" kern="0" dirty="0">
                <a:solidFill>
                  <a:srgbClr val="FFFFFF">
                    <a:alpha val="99000"/>
                  </a:srgbClr>
                </a:solidFill>
              </a:rPr>
              <a:t>Isolates apps</a:t>
            </a:r>
          </a:p>
          <a:p>
            <a:pPr defTabSz="1218632">
              <a:defRPr/>
            </a:pPr>
            <a:r>
              <a:rPr lang="en-US" sz="2000" kern="0" dirty="0">
                <a:solidFill>
                  <a:srgbClr val="FFFFFF">
                    <a:alpha val="99000"/>
                  </a:srgbClr>
                </a:solidFill>
              </a:rPr>
              <a:t>Prevents data theft</a:t>
            </a:r>
          </a:p>
          <a:p>
            <a:pPr defTabSz="1218632">
              <a:defRPr/>
            </a:pPr>
            <a:r>
              <a:rPr lang="en-US" sz="2000" kern="0" dirty="0">
                <a:solidFill>
                  <a:srgbClr val="FFFFFF">
                    <a:alpha val="99000"/>
                  </a:srgbClr>
                </a:solidFill>
              </a:rPr>
              <a:t>Certifies apps </a:t>
            </a:r>
          </a:p>
        </p:txBody>
      </p:sp>
      <p:sp>
        <p:nvSpPr>
          <p:cNvPr id="53" name="Pillar 2 text"/>
          <p:cNvSpPr txBox="1"/>
          <p:nvPr/>
        </p:nvSpPr>
        <p:spPr>
          <a:xfrm>
            <a:off x="3148781" y="2222320"/>
            <a:ext cx="2437765" cy="1354165"/>
          </a:xfrm>
          <a:prstGeom prst="rect">
            <a:avLst/>
          </a:prstGeom>
          <a:noFill/>
        </p:spPr>
        <p:txBody>
          <a:bodyPr wrap="square" lIns="162462" tIns="81228" rIns="162462" bIns="81228" rtlCol="0">
            <a:spAutoFit/>
          </a:bodyPr>
          <a:lstStyle/>
          <a:p>
            <a:pPr defTabSz="1218632">
              <a:defRPr/>
            </a:pPr>
            <a:r>
              <a:rPr lang="en-US" kern="0" dirty="0">
                <a:solidFill>
                  <a:srgbClr val="FFFFFF">
                    <a:alpha val="99000"/>
                  </a:srgbClr>
                </a:solidFill>
              </a:rPr>
              <a:t>MANAGED</a:t>
            </a:r>
          </a:p>
          <a:p>
            <a:pPr defTabSz="1218632">
              <a:defRPr/>
            </a:pPr>
            <a:endParaRPr lang="en-US" kern="0" dirty="0">
              <a:solidFill>
                <a:srgbClr val="FFFFFF">
                  <a:alpha val="99000"/>
                </a:srgbClr>
              </a:solidFill>
            </a:endParaRPr>
          </a:p>
          <a:p>
            <a:pPr defTabSz="1218632">
              <a:defRPr/>
            </a:pPr>
            <a:r>
              <a:rPr lang="en-US" sz="2000" kern="0" dirty="0">
                <a:solidFill>
                  <a:srgbClr val="FFFFFF">
                    <a:alpha val="99000"/>
                  </a:srgbClr>
                </a:solidFill>
              </a:rPr>
              <a:t>EAS policies</a:t>
            </a:r>
          </a:p>
          <a:p>
            <a:pPr defTabSz="1218632">
              <a:defRPr/>
            </a:pPr>
            <a:r>
              <a:rPr lang="en-US" sz="2000" kern="0" dirty="0">
                <a:solidFill>
                  <a:srgbClr val="FFFFFF">
                    <a:alpha val="99000"/>
                  </a:srgbClr>
                </a:solidFill>
              </a:rPr>
              <a:t>Remote Wipe IRM</a:t>
            </a:r>
          </a:p>
        </p:txBody>
      </p:sp>
      <p:sp>
        <p:nvSpPr>
          <p:cNvPr id="57" name="Pillar 3 text"/>
          <p:cNvSpPr txBox="1"/>
          <p:nvPr/>
        </p:nvSpPr>
        <p:spPr>
          <a:xfrm>
            <a:off x="5688119" y="2209805"/>
            <a:ext cx="2614200" cy="1661943"/>
          </a:xfrm>
          <a:prstGeom prst="rect">
            <a:avLst/>
          </a:prstGeom>
          <a:noFill/>
        </p:spPr>
        <p:txBody>
          <a:bodyPr wrap="square" lIns="162462" tIns="81228" rIns="162462" bIns="81228" rtlCol="0">
            <a:spAutoFit/>
          </a:bodyPr>
          <a:lstStyle/>
          <a:p>
            <a:pPr defTabSz="1218632">
              <a:defRPr/>
            </a:pPr>
            <a:r>
              <a:rPr lang="en-US" kern="0" dirty="0">
                <a:solidFill>
                  <a:srgbClr val="FFFFFF">
                    <a:alpha val="99000"/>
                  </a:srgbClr>
                </a:solidFill>
              </a:rPr>
              <a:t>TRUSTED APPS</a:t>
            </a:r>
          </a:p>
          <a:p>
            <a:pPr defTabSz="1218632">
              <a:defRPr/>
            </a:pPr>
            <a:endParaRPr lang="en-US" kern="0" dirty="0">
              <a:solidFill>
                <a:srgbClr val="FFFFFF">
                  <a:alpha val="99000"/>
                </a:srgbClr>
              </a:solidFill>
            </a:endParaRPr>
          </a:p>
          <a:p>
            <a:pPr defTabSz="1218632">
              <a:defRPr/>
            </a:pPr>
            <a:r>
              <a:rPr lang="en-US" sz="2000" kern="0" dirty="0">
                <a:solidFill>
                  <a:srgbClr val="FFFFFF">
                    <a:alpha val="99000"/>
                  </a:srgbClr>
                </a:solidFill>
              </a:rPr>
              <a:t>Target distribution</a:t>
            </a:r>
          </a:p>
          <a:p>
            <a:pPr defTabSz="1218632">
              <a:defRPr/>
            </a:pPr>
            <a:r>
              <a:rPr lang="en-US" sz="2000" kern="0" dirty="0">
                <a:solidFill>
                  <a:srgbClr val="FFFFFF">
                    <a:alpha val="99000"/>
                  </a:srgbClr>
                </a:solidFill>
              </a:rPr>
              <a:t>Encrypts data  </a:t>
            </a:r>
          </a:p>
          <a:p>
            <a:pPr defTabSz="1218632">
              <a:defRPr/>
            </a:pPr>
            <a:r>
              <a:rPr lang="en-US" sz="2000" kern="0" dirty="0">
                <a:solidFill>
                  <a:srgbClr val="FFFFFF">
                    <a:alpha val="99000"/>
                  </a:srgbClr>
                </a:solidFill>
              </a:rPr>
              <a:t>Cloud ready</a:t>
            </a:r>
          </a:p>
        </p:txBody>
      </p:sp>
      <p:pic>
        <p:nvPicPr>
          <p:cNvPr id="28" name="Picture 2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5001" y="4574586"/>
            <a:ext cx="1280160" cy="411145"/>
          </a:xfrm>
          <a:prstGeom prst="rect">
            <a:avLst/>
          </a:prstGeom>
          <a:effectLst>
            <a:outerShdw blurRad="12700" dist="12700" dir="2700000" algn="tl" rotWithShape="0">
              <a:prstClr val="black">
                <a:alpha val="60000"/>
              </a:prstClr>
            </a:outerShdw>
          </a:effectLst>
        </p:spPr>
      </p:pic>
      <p:pic>
        <p:nvPicPr>
          <p:cNvPr id="29" name="Picture 28" descr="office_2010.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2407" y="4581763"/>
            <a:ext cx="923543" cy="396788"/>
          </a:xfrm>
          <a:prstGeom prst="rect">
            <a:avLst/>
          </a:prstGeom>
          <a:effectLst>
            <a:outerShdw blurRad="12700" dist="12700" dir="2700000" algn="tl" rotWithShape="0">
              <a:prstClr val="black">
                <a:alpha val="60000"/>
              </a:prstClr>
            </a:outerShdw>
          </a:effectLst>
        </p:spPr>
      </p:pic>
      <p:pic>
        <p:nvPicPr>
          <p:cNvPr id="30" name="Picture 2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76116" y="4609648"/>
            <a:ext cx="1188720" cy="341011"/>
          </a:xfrm>
          <a:prstGeom prst="rect">
            <a:avLst/>
          </a:prstGeom>
          <a:effectLst>
            <a:outerShdw blurRad="12700" dist="12700" dir="2700000" algn="tl" rotWithShape="0">
              <a:prstClr val="black">
                <a:alpha val="60000"/>
              </a:prstClr>
            </a:outerShdw>
          </a:effectLst>
        </p:spPr>
      </p:pic>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5006" y="5118021"/>
            <a:ext cx="1334691" cy="338328"/>
          </a:xfrm>
          <a:prstGeom prst="rect">
            <a:avLst/>
          </a:prstGeom>
          <a:effectLst>
            <a:outerShdw blurRad="12700" dist="12700" dir="2700000" algn="tl" rotWithShape="0">
              <a:prstClr val="black">
                <a:alpha val="60000"/>
              </a:prstClr>
            </a:outerShdw>
          </a:effectLst>
        </p:spPr>
      </p:pic>
      <p:pic>
        <p:nvPicPr>
          <p:cNvPr id="32" name="Picture 3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2411" y="5118021"/>
            <a:ext cx="750827" cy="338328"/>
          </a:xfrm>
          <a:prstGeom prst="rect">
            <a:avLst/>
          </a:prstGeom>
          <a:effectLst>
            <a:outerShdw blurRad="12700" dist="12700" dir="2700000" algn="tl" rotWithShape="0">
              <a:prstClr val="black">
                <a:alpha val="60000"/>
              </a:prstClr>
            </a:outerShdw>
          </a:effectLst>
        </p:spPr>
      </p:pic>
      <p:grpSp>
        <p:nvGrpSpPr>
          <p:cNvPr id="9" name="Group 8"/>
          <p:cNvGrpSpPr/>
          <p:nvPr/>
        </p:nvGrpSpPr>
        <p:grpSpPr>
          <a:xfrm>
            <a:off x="2476116" y="5150569"/>
            <a:ext cx="1065848" cy="273241"/>
            <a:chOff x="3556000" y="5740351"/>
            <a:chExt cx="1065848" cy="273242"/>
          </a:xfrm>
        </p:grpSpPr>
        <p:pic>
          <p:nvPicPr>
            <p:cNvPr id="68" name="Picture 6"/>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890328" y="5759496"/>
              <a:ext cx="731520" cy="234952"/>
            </a:xfrm>
            <a:prstGeom prst="rect">
              <a:avLst/>
            </a:prstGeom>
            <a:effectLst>
              <a:outerShdw blurRad="12700" dist="12700" dir="2700000" algn="tl" rotWithShape="0">
                <a:prstClr val="black">
                  <a:alpha val="60000"/>
                </a:prst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556000" y="5740351"/>
              <a:ext cx="273050" cy="273242"/>
            </a:xfrm>
            <a:prstGeom prst="rect">
              <a:avLst/>
            </a:prstGeom>
          </p:spPr>
        </p:pic>
      </p:grpSp>
      <p:grpSp>
        <p:nvGrpSpPr>
          <p:cNvPr id="19" name="Group 18"/>
          <p:cNvGrpSpPr/>
          <p:nvPr/>
        </p:nvGrpSpPr>
        <p:grpSpPr>
          <a:xfrm>
            <a:off x="9103931" y="1872656"/>
            <a:ext cx="2170737" cy="4205985"/>
            <a:chOff x="8397018" y="1276832"/>
            <a:chExt cx="2548411" cy="4937760"/>
          </a:xfrm>
        </p:grpSpPr>
        <p:sp>
          <p:nvSpPr>
            <p:cNvPr id="20" name="Rectangle 19"/>
            <p:cNvSpPr/>
            <p:nvPr/>
          </p:nvSpPr>
          <p:spPr>
            <a:xfrm>
              <a:off x="8450937" y="1625600"/>
              <a:ext cx="2417432" cy="4378960"/>
            </a:xfrm>
            <a:prstGeom prst="rect">
              <a:avLst/>
            </a:prstGeom>
            <a:solidFill>
              <a:srgbClr val="000000"/>
            </a:solidFill>
            <a:ln w="25400" cap="flat" cmpd="sng" algn="ctr">
              <a:noFill/>
              <a:prstDash val="solid"/>
            </a:ln>
            <a:effectLst/>
          </p:spPr>
          <p:txBody>
            <a:bodyPr lIns="121893" tIns="60947" rIns="121893" bIns="60947" rtlCol="0" anchor="ctr"/>
            <a:lstStyle/>
            <a:p>
              <a:pPr algn="ctr" defTabSz="1218632">
                <a:defRPr/>
              </a:pPr>
              <a:endParaRPr lang="en-US" kern="0">
                <a:solidFill>
                  <a:srgbClr val="FFFFFF"/>
                </a:solidFill>
                <a:latin typeface="Segoe"/>
              </a:endParaRPr>
            </a:p>
          </p:txBody>
        </p:sp>
        <p:pic>
          <p:nvPicPr>
            <p:cNvPr id="21" name="Phone Chassis Cutout" descr="\\192.168.1.51\Shared\ADI_Projects\Microsoft\MS_11-01278_Windows_Phone_Business_Narrative\ADI_Art\Working_Art\Mango_Generic_Phone_Chassis-cutout.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397018" y="1276832"/>
              <a:ext cx="2548411" cy="4937760"/>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22" name="Outlook Screen-10"/>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8556811" y="1738241"/>
              <a:ext cx="2232355" cy="38614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hone Chassis Sheen"/>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8450939" y="1321043"/>
              <a:ext cx="1510035" cy="48402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079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2"/>
          <p:cNvGrpSpPr/>
          <p:nvPr/>
        </p:nvGrpSpPr>
        <p:grpSpPr>
          <a:xfrm>
            <a:off x="2272221" y="1007590"/>
            <a:ext cx="8317459" cy="1451543"/>
            <a:chOff x="1977421" y="4920668"/>
            <a:chExt cx="8317459" cy="1451542"/>
          </a:xfrm>
        </p:grpSpPr>
        <p:sp>
          <p:nvSpPr>
            <p:cNvPr id="27" name="Rectangle 26"/>
            <p:cNvSpPr/>
            <p:nvPr/>
          </p:nvSpPr>
          <p:spPr bwMode="auto">
            <a:xfrm>
              <a:off x="6315723" y="4920669"/>
              <a:ext cx="3979157" cy="1451541"/>
            </a:xfrm>
            <a:prstGeom prst="rect">
              <a:avLst/>
            </a:prstGeom>
            <a:gradFill>
              <a:gsLst>
                <a:gs pos="0">
                  <a:schemeClr val="accent4">
                    <a:alpha val="10000"/>
                  </a:schemeClr>
                </a:gs>
                <a:gs pos="100000">
                  <a:schemeClr val="bg1">
                    <a:alpha val="15000"/>
                  </a:schemeClr>
                </a:gs>
              </a:gsLst>
              <a:lin ang="16200000" scaled="0"/>
            </a:gradFill>
            <a:ln>
              <a:solidFill>
                <a:schemeClr val="accent3">
                  <a:lumMod val="5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947" fontAlgn="base">
                <a:spcBef>
                  <a:spcPct val="0"/>
                </a:spcBef>
                <a:spcAft>
                  <a:spcPct val="0"/>
                </a:spcAft>
              </a:pPr>
              <a:endParaRPr lang="en-US" sz="2300" dirty="0">
                <a:gradFill>
                  <a:gsLst>
                    <a:gs pos="0">
                      <a:srgbClr val="FFFFFF"/>
                    </a:gs>
                    <a:gs pos="100000">
                      <a:srgbClr val="FFFFFF"/>
                    </a:gs>
                  </a:gsLst>
                  <a:lin ang="5400000" scaled="0"/>
                </a:gradFill>
              </a:endParaRPr>
            </a:p>
          </p:txBody>
        </p:sp>
        <p:grpSp>
          <p:nvGrpSpPr>
            <p:cNvPr id="4" name="Group 28"/>
            <p:cNvGrpSpPr/>
            <p:nvPr/>
          </p:nvGrpSpPr>
          <p:grpSpPr>
            <a:xfrm>
              <a:off x="1977421" y="4920668"/>
              <a:ext cx="3980351" cy="1437679"/>
              <a:chOff x="1977421" y="4920668"/>
              <a:chExt cx="3980351" cy="1437679"/>
            </a:xfrm>
          </p:grpSpPr>
          <p:sp>
            <p:nvSpPr>
              <p:cNvPr id="30" name="Rectangle 29"/>
              <p:cNvSpPr/>
              <p:nvPr/>
            </p:nvSpPr>
            <p:spPr bwMode="auto">
              <a:xfrm>
                <a:off x="1977421" y="4920668"/>
                <a:ext cx="3980351" cy="1437679"/>
              </a:xfrm>
              <a:prstGeom prst="rect">
                <a:avLst/>
              </a:prstGeom>
              <a:gradFill>
                <a:gsLst>
                  <a:gs pos="0">
                    <a:schemeClr val="accent4">
                      <a:alpha val="10000"/>
                    </a:schemeClr>
                  </a:gs>
                  <a:gs pos="100000">
                    <a:schemeClr val="bg1">
                      <a:alpha val="15000"/>
                    </a:schemeClr>
                  </a:gs>
                </a:gsLst>
                <a:lin ang="16200000" scaled="0"/>
              </a:gradFill>
              <a:ln>
                <a:solidFill>
                  <a:schemeClr val="accent5">
                    <a:lumMod val="5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947" fontAlgn="base">
                  <a:spcBef>
                    <a:spcPct val="0"/>
                  </a:spcBef>
                  <a:spcAft>
                    <a:spcPct val="0"/>
                  </a:spcAft>
                </a:pPr>
                <a:endParaRPr lang="en-US" sz="2300" dirty="0">
                  <a:gradFill>
                    <a:gsLst>
                      <a:gs pos="0">
                        <a:srgbClr val="FFFFFF"/>
                      </a:gs>
                      <a:gs pos="100000">
                        <a:srgbClr val="FFFFFF"/>
                      </a:gs>
                    </a:gsLst>
                    <a:lin ang="5400000" scaled="0"/>
                  </a:gradFill>
                </a:endParaRPr>
              </a:p>
            </p:txBody>
          </p:sp>
          <p:pic>
            <p:nvPicPr>
              <p:cNvPr id="31" name="Picture 2" descr="C:\Users\adi\Desktop\Old_Camera.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80980" y="4930111"/>
                <a:ext cx="2571312" cy="1419889"/>
              </a:xfrm>
              <a:prstGeom prst="rect">
                <a:avLst/>
              </a:prstGeom>
              <a:noFill/>
              <a:ln>
                <a:noFill/>
              </a:ln>
              <a:effectLst/>
            </p:spPr>
          </p:pic>
          <p:pic>
            <p:nvPicPr>
              <p:cNvPr id="32" name="Picture 2" descr="C:\Users\adi\Desktop\Old_Camera.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9304" y="4928633"/>
                <a:ext cx="1643564" cy="1413164"/>
              </a:xfrm>
              <a:prstGeom prst="rect">
                <a:avLst/>
              </a:prstGeom>
              <a:noFill/>
              <a:ln>
                <a:noFill/>
              </a:ln>
              <a:effectLst>
                <a:outerShdw blurRad="50800" dist="38100" dir="2700000" algn="tl" rotWithShape="0">
                  <a:prstClr val="black">
                    <a:alpha val="40000"/>
                  </a:prstClr>
                </a:outerShdw>
              </a:effectLst>
            </p:spPr>
          </p:pic>
        </p:grpSp>
      </p:grpSp>
      <p:pic>
        <p:nvPicPr>
          <p:cNvPr id="78" name="Picture 77" descr="binary.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949386" y="1"/>
            <a:ext cx="4977114" cy="4526595"/>
          </a:xfrm>
          <a:prstGeom prst="rect">
            <a:avLst/>
          </a:prstGeom>
        </p:spPr>
      </p:pic>
      <p:pic>
        <p:nvPicPr>
          <p:cNvPr id="67" name="Picture 9" descr="C:\Users\roslyn.ADI\Desktop\DVD_ART35\Artwork_Imagery\Hardware Photos\OEM HW\Storage devices\HP USB Flash memory drive.png"/>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0519221" y="2716009"/>
            <a:ext cx="1864701" cy="1398527"/>
          </a:xfrm>
          <a:prstGeom prst="rect">
            <a:avLst/>
          </a:prstGeom>
          <a:effectLst>
            <a:outerShdw blurRad="50800" dist="38100" dir="2700000" algn="tl" rotWithShape="0">
              <a:prstClr val="black">
                <a:alpha val="40000"/>
              </a:prstClr>
            </a:outerShdw>
          </a:effectLst>
        </p:spPr>
      </p:pic>
      <p:pic>
        <p:nvPicPr>
          <p:cNvPr id="69" name="Picture 68" descr="HP_Camera.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096504">
            <a:off x="6478834" y="3554729"/>
            <a:ext cx="2143846" cy="1771651"/>
          </a:xfrm>
          <a:prstGeom prst="rect">
            <a:avLst/>
          </a:prstGeom>
        </p:spPr>
      </p:pic>
      <p:pic>
        <p:nvPicPr>
          <p:cNvPr id="7" name="Picture 9" descr="C:\Users\roslyn.ADI\Desktop\DVD_ART35\Artwork_Imagery\Hardware Photos\OEM HW\Storage devices\HP USB Flash memory drive.png"/>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6719549" y="1195537"/>
            <a:ext cx="1709105" cy="1832731"/>
          </a:xfrm>
          <a:prstGeom prst="rect">
            <a:avLst/>
          </a:prstGeom>
          <a:noFill/>
        </p:spPr>
      </p:pic>
      <p:pic>
        <p:nvPicPr>
          <p:cNvPr id="6" name="Picture 5" descr="HP_Camera.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12108" y="1832386"/>
            <a:ext cx="1498294" cy="1138591"/>
          </a:xfrm>
          <a:prstGeom prst="rect">
            <a:avLst/>
          </a:prstGeom>
        </p:spPr>
      </p:pic>
      <p:pic>
        <p:nvPicPr>
          <p:cNvPr id="56" name="Picture 9" descr="C:\Users\roslyn.ADI\Desktop\DVD_ART35\Artwork_Imagery\Hardware Photos\OEM HW\Storage devices\HP USB Flash memory drive.png"/>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8462694" y="989828"/>
            <a:ext cx="1830779" cy="1639455"/>
          </a:xfrm>
          <a:prstGeom prst="rect">
            <a:avLst/>
          </a:prstGeom>
          <a:noFill/>
        </p:spPr>
      </p:pic>
      <p:pic>
        <p:nvPicPr>
          <p:cNvPr id="61" name="Picture 60" descr="facebook.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445701">
            <a:off x="8588377" y="2137709"/>
            <a:ext cx="2372997" cy="892699"/>
          </a:xfrm>
          <a:prstGeom prst="rect">
            <a:avLst/>
          </a:prstGeom>
          <a:effectLst>
            <a:outerShdw blurRad="50800" dist="38100" dir="2700000" algn="tl" rotWithShape="0">
              <a:prstClr val="black">
                <a:alpha val="40000"/>
              </a:prstClr>
            </a:outerShdw>
          </a:effectLst>
        </p:spPr>
      </p:pic>
      <p:pic>
        <p:nvPicPr>
          <p:cNvPr id="55" name="Picture 9" descr="C:\Users\roslyn.ADI\Desktop\DVD_ART35\Artwork_Imagery\Hardware Photos\OEM HW\Storage devices\HP USB Flash memory drive.png"/>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7530832" y="1666811"/>
            <a:ext cx="1809235" cy="1706439"/>
          </a:xfrm>
          <a:prstGeom prst="rect">
            <a:avLst/>
          </a:prstGeom>
          <a:noFill/>
          <a:effectLst>
            <a:outerShdw blurRad="50800" dist="38100" dir="2700000" algn="tl" rotWithShape="0">
              <a:prstClr val="black">
                <a:alpha val="40000"/>
              </a:prstClr>
            </a:outerShdw>
          </a:effectLst>
        </p:spPr>
      </p:pic>
      <p:pic>
        <p:nvPicPr>
          <p:cNvPr id="64" name="Picture 63" descr="twitter copy.png"/>
          <p:cNvPicPr>
            <a:picLocks noChangeAspect="1"/>
          </p:cNvPicPr>
          <p:nvPr/>
        </p:nvPicPr>
        <p:blipFill>
          <a:blip r:embed="rId13"/>
          <a:stretch>
            <a:fillRect/>
          </a:stretch>
        </p:blipFill>
        <p:spPr>
          <a:xfrm rot="407817">
            <a:off x="5682357" y="2886301"/>
            <a:ext cx="1904763" cy="1866667"/>
          </a:xfrm>
          <a:prstGeom prst="rect">
            <a:avLst/>
          </a:prstGeom>
          <a:effectLst>
            <a:outerShdw blurRad="50800" dist="38100" dir="2700000" algn="tl" rotWithShape="0">
              <a:prstClr val="black">
                <a:alpha val="40000"/>
              </a:prstClr>
            </a:outerShdw>
          </a:effectLst>
        </p:spPr>
      </p:pic>
      <p:pic>
        <p:nvPicPr>
          <p:cNvPr id="60" name="Picture 59" descr="MySpace.emf"/>
          <p:cNvPicPr>
            <a:picLocks noChangeAspect="1"/>
          </p:cNvPicPr>
          <p:nvPr/>
        </p:nvPicPr>
        <p:blipFill>
          <a:blip r:embed="rId14"/>
          <a:stretch>
            <a:fillRect/>
          </a:stretch>
        </p:blipFill>
        <p:spPr>
          <a:xfrm rot="20966772">
            <a:off x="6464177" y="2553925"/>
            <a:ext cx="2016883" cy="549279"/>
          </a:xfrm>
          <a:prstGeom prst="rect">
            <a:avLst/>
          </a:prstGeom>
          <a:effectLst>
            <a:outerShdw blurRad="50800" dist="38100" dir="2700000" algn="tl" rotWithShape="0">
              <a:prstClr val="black">
                <a:alpha val="40000"/>
              </a:prstClr>
            </a:outerShdw>
          </a:effectLst>
        </p:spPr>
      </p:pic>
      <p:pic>
        <p:nvPicPr>
          <p:cNvPr id="66" name="Picture 65" descr="youtube-logo copy.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a:xfrm rot="21292871">
            <a:off x="6828452" y="2906059"/>
            <a:ext cx="4280080" cy="1665352"/>
          </a:xfrm>
          <a:prstGeom prst="rect">
            <a:avLst/>
          </a:prstGeom>
        </p:spPr>
      </p:pic>
      <p:pic>
        <p:nvPicPr>
          <p:cNvPr id="70" name="Picture 69" descr="msnmessenger copy.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258742">
            <a:off x="7974386" y="3839389"/>
            <a:ext cx="2786210" cy="2587811"/>
          </a:xfrm>
          <a:prstGeom prst="rect">
            <a:avLst/>
          </a:prstGeom>
          <a:effectLst>
            <a:outerShdw blurRad="50800" dist="38100" dir="2700000" algn="tl" rotWithShape="0">
              <a:prstClr val="black">
                <a:alpha val="40000"/>
              </a:prstClr>
            </a:outerShdw>
          </a:effectLst>
        </p:spPr>
      </p:pic>
      <p:pic>
        <p:nvPicPr>
          <p:cNvPr id="76" name="Picture 75" descr="blogger_logo.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21118497">
            <a:off x="10131425" y="3550489"/>
            <a:ext cx="1401446" cy="1391592"/>
          </a:xfrm>
          <a:prstGeom prst="rect">
            <a:avLst/>
          </a:prstGeom>
          <a:effectLst>
            <a:outerShdw blurRad="50800" dist="38100" dir="2700000" algn="tl" rotWithShape="0">
              <a:prstClr val="black">
                <a:alpha val="40000"/>
              </a:prstClr>
            </a:outerShdw>
          </a:effectLst>
        </p:spPr>
      </p:pic>
      <p:pic>
        <p:nvPicPr>
          <p:cNvPr id="77" name="Picture 76" descr="rss_logo11 copy.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831391">
            <a:off x="5193774" y="4848434"/>
            <a:ext cx="3125095" cy="3137449"/>
          </a:xfrm>
          <a:prstGeom prst="rect">
            <a:avLst/>
          </a:prstGeom>
        </p:spPr>
      </p:pic>
      <p:pic>
        <p:nvPicPr>
          <p:cNvPr id="1027" name="Picture 3" descr="C:\Users\adi4\Pictures\DVD_ART35\Logos\Microsoft Office 2007 - all products\Outlook 2007\Office Outlook 2007 Product Icon.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rot="743932">
            <a:off x="8016371" y="4912445"/>
            <a:ext cx="2748800" cy="2567507"/>
          </a:xfrm>
          <a:prstGeom prst="rect">
            <a:avLst/>
          </a:prstGeom>
          <a:noFill/>
        </p:spPr>
      </p:pic>
      <p:pic>
        <p:nvPicPr>
          <p:cNvPr id="28" name="Picture 27" descr="msn hotmail logo.png"/>
          <p:cNvPicPr>
            <a:picLocks noChangeAspect="1"/>
          </p:cNvPicPr>
          <p:nvPr/>
        </p:nvPicPr>
        <p:blipFill>
          <a:blip r:embed="rId20"/>
          <a:stretch>
            <a:fillRect/>
          </a:stretch>
        </p:blipFill>
        <p:spPr>
          <a:xfrm rot="20356202">
            <a:off x="9721167" y="4062432"/>
            <a:ext cx="3390754" cy="2795568"/>
          </a:xfrm>
          <a:prstGeom prst="rect">
            <a:avLst/>
          </a:prstGeom>
          <a:effectLst>
            <a:outerShdw blurRad="50800" dist="38100" dir="2700000" algn="tl" rotWithShape="0">
              <a:prstClr val="black">
                <a:alpha val="40000"/>
              </a:prstClr>
            </a:outerShdw>
          </a:effectLst>
        </p:spPr>
      </p:pic>
      <p:pic>
        <p:nvPicPr>
          <p:cNvPr id="1028" name="Picture 4" descr="C:\Users\adi4\Pictures\DVD_ART35\Logos\SharePoint Server\SharePoint Server generic brand Grid v.pn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rot="20627524">
            <a:off x="10202342" y="5228431"/>
            <a:ext cx="2208766" cy="2397319"/>
          </a:xfrm>
          <a:prstGeom prst="rect">
            <a:avLst/>
          </a:prstGeom>
          <a:noFill/>
          <a:effectLst>
            <a:outerShdw blurRad="50800" dist="38100" dir="2700000" algn="tl" rotWithShape="0">
              <a:prstClr val="black">
                <a:alpha val="40000"/>
              </a:prstClr>
            </a:outerShdw>
          </a:effectLst>
        </p:spPr>
      </p:pic>
      <p:sp>
        <p:nvSpPr>
          <p:cNvPr id="5" name="Title 4"/>
          <p:cNvSpPr>
            <a:spLocks noGrp="1"/>
          </p:cNvSpPr>
          <p:nvPr>
            <p:ph type="title"/>
          </p:nvPr>
        </p:nvSpPr>
        <p:spPr>
          <a:xfrm>
            <a:off x="515937" y="228601"/>
            <a:ext cx="11165020" cy="1218795"/>
          </a:xfrm>
        </p:spPr>
        <p:txBody>
          <a:bodyPr/>
          <a:lstStyle/>
          <a:p>
            <a:r>
              <a:rPr lang="en-US" dirty="0"/>
              <a:t>LEARNING FROM THE PAST</a:t>
            </a:r>
            <a:br>
              <a:rPr lang="en-US" dirty="0"/>
            </a:br>
            <a:endParaRPr lang="en-US" dirty="0"/>
          </a:p>
        </p:txBody>
      </p:sp>
    </p:spTree>
    <p:extLst>
      <p:ext uri="{BB962C8B-B14F-4D97-AF65-F5344CB8AC3E}">
        <p14:creationId xmlns:p14="http://schemas.microsoft.com/office/powerpoint/2010/main" val="3348167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200" fill="hold"/>
                                        <p:tgtEl>
                                          <p:spTgt spid="61"/>
                                        </p:tgtEl>
                                        <p:attrNameLst>
                                          <p:attrName>ppt_w</p:attrName>
                                        </p:attrNameLst>
                                      </p:cBhvr>
                                      <p:tavLst>
                                        <p:tav tm="0">
                                          <p:val>
                                            <p:fltVal val="0"/>
                                          </p:val>
                                        </p:tav>
                                        <p:tav tm="100000">
                                          <p:val>
                                            <p:strVal val="#ppt_w"/>
                                          </p:val>
                                        </p:tav>
                                      </p:tavLst>
                                    </p:anim>
                                    <p:anim calcmode="lin" valueType="num">
                                      <p:cBhvr>
                                        <p:cTn id="8" dur="200" fill="hold"/>
                                        <p:tgtEl>
                                          <p:spTgt spid="61"/>
                                        </p:tgtEl>
                                        <p:attrNameLst>
                                          <p:attrName>ppt_h</p:attrName>
                                        </p:attrNameLst>
                                      </p:cBhvr>
                                      <p:tavLst>
                                        <p:tav tm="0">
                                          <p:val>
                                            <p:fltVal val="0"/>
                                          </p:val>
                                        </p:tav>
                                        <p:tav tm="100000">
                                          <p:val>
                                            <p:strVal val="#ppt_h"/>
                                          </p:val>
                                        </p:tav>
                                      </p:tavLst>
                                    </p:anim>
                                    <p:animEffect transition="in" filter="fade">
                                      <p:cBhvr>
                                        <p:cTn id="9" dur="200"/>
                                        <p:tgtEl>
                                          <p:spTgt spid="61"/>
                                        </p:tgtEl>
                                      </p:cBhvr>
                                    </p:animEffect>
                                  </p:childTnLst>
                                </p:cTn>
                              </p:par>
                            </p:childTnLst>
                          </p:cTn>
                        </p:par>
                        <p:par>
                          <p:cTn id="10" fill="hold">
                            <p:stCondLst>
                              <p:cond delay="200"/>
                            </p:stCondLst>
                            <p:childTnLst>
                              <p:par>
                                <p:cTn id="11" presetID="53" presetClass="entr" presetSubtype="0" fill="hold" nodeType="after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p:cTn id="13" dur="200" fill="hold"/>
                                        <p:tgtEl>
                                          <p:spTgt spid="60"/>
                                        </p:tgtEl>
                                        <p:attrNameLst>
                                          <p:attrName>ppt_w</p:attrName>
                                        </p:attrNameLst>
                                      </p:cBhvr>
                                      <p:tavLst>
                                        <p:tav tm="0">
                                          <p:val>
                                            <p:fltVal val="0"/>
                                          </p:val>
                                        </p:tav>
                                        <p:tav tm="100000">
                                          <p:val>
                                            <p:strVal val="#ppt_w"/>
                                          </p:val>
                                        </p:tav>
                                      </p:tavLst>
                                    </p:anim>
                                    <p:anim calcmode="lin" valueType="num">
                                      <p:cBhvr>
                                        <p:cTn id="14" dur="200" fill="hold"/>
                                        <p:tgtEl>
                                          <p:spTgt spid="60"/>
                                        </p:tgtEl>
                                        <p:attrNameLst>
                                          <p:attrName>ppt_h</p:attrName>
                                        </p:attrNameLst>
                                      </p:cBhvr>
                                      <p:tavLst>
                                        <p:tav tm="0">
                                          <p:val>
                                            <p:fltVal val="0"/>
                                          </p:val>
                                        </p:tav>
                                        <p:tav tm="100000">
                                          <p:val>
                                            <p:strVal val="#ppt_h"/>
                                          </p:val>
                                        </p:tav>
                                      </p:tavLst>
                                    </p:anim>
                                    <p:animEffect transition="in" filter="fade">
                                      <p:cBhvr>
                                        <p:cTn id="15" dur="200"/>
                                        <p:tgtEl>
                                          <p:spTgt spid="60"/>
                                        </p:tgtEl>
                                      </p:cBhvr>
                                    </p:animEffect>
                                  </p:childTnLst>
                                </p:cTn>
                              </p:par>
                            </p:childTnLst>
                          </p:cTn>
                        </p:par>
                        <p:par>
                          <p:cTn id="16" fill="hold">
                            <p:stCondLst>
                              <p:cond delay="400"/>
                            </p:stCondLst>
                            <p:childTnLst>
                              <p:par>
                                <p:cTn id="17" presetID="53" presetClass="entr" presetSubtype="0"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 calcmode="lin" valueType="num">
                                      <p:cBhvr>
                                        <p:cTn id="19" dur="200" fill="hold"/>
                                        <p:tgtEl>
                                          <p:spTgt spid="64"/>
                                        </p:tgtEl>
                                        <p:attrNameLst>
                                          <p:attrName>ppt_w</p:attrName>
                                        </p:attrNameLst>
                                      </p:cBhvr>
                                      <p:tavLst>
                                        <p:tav tm="0">
                                          <p:val>
                                            <p:fltVal val="0"/>
                                          </p:val>
                                        </p:tav>
                                        <p:tav tm="100000">
                                          <p:val>
                                            <p:strVal val="#ppt_w"/>
                                          </p:val>
                                        </p:tav>
                                      </p:tavLst>
                                    </p:anim>
                                    <p:anim calcmode="lin" valueType="num">
                                      <p:cBhvr>
                                        <p:cTn id="20" dur="200" fill="hold"/>
                                        <p:tgtEl>
                                          <p:spTgt spid="64"/>
                                        </p:tgtEl>
                                        <p:attrNameLst>
                                          <p:attrName>ppt_h</p:attrName>
                                        </p:attrNameLst>
                                      </p:cBhvr>
                                      <p:tavLst>
                                        <p:tav tm="0">
                                          <p:val>
                                            <p:fltVal val="0"/>
                                          </p:val>
                                        </p:tav>
                                        <p:tav tm="100000">
                                          <p:val>
                                            <p:strVal val="#ppt_h"/>
                                          </p:val>
                                        </p:tav>
                                      </p:tavLst>
                                    </p:anim>
                                    <p:animEffect transition="in" filter="fade">
                                      <p:cBhvr>
                                        <p:cTn id="21" dur="200"/>
                                        <p:tgtEl>
                                          <p:spTgt spid="64"/>
                                        </p:tgtEl>
                                      </p:cBhvr>
                                    </p:animEffect>
                                  </p:childTnLst>
                                </p:cTn>
                              </p:par>
                            </p:childTnLst>
                          </p:cTn>
                        </p:par>
                        <p:par>
                          <p:cTn id="22" fill="hold">
                            <p:stCondLst>
                              <p:cond delay="600"/>
                            </p:stCondLst>
                            <p:childTnLst>
                              <p:par>
                                <p:cTn id="23" presetID="53" presetClass="entr" presetSubtype="0" fill="hold" nodeType="afterEffect">
                                  <p:stCondLst>
                                    <p:cond delay="0"/>
                                  </p:stCondLst>
                                  <p:childTnLst>
                                    <p:set>
                                      <p:cBhvr>
                                        <p:cTn id="24" dur="1" fill="hold">
                                          <p:stCondLst>
                                            <p:cond delay="0"/>
                                          </p:stCondLst>
                                        </p:cTn>
                                        <p:tgtEl>
                                          <p:spTgt spid="66"/>
                                        </p:tgtEl>
                                        <p:attrNameLst>
                                          <p:attrName>style.visibility</p:attrName>
                                        </p:attrNameLst>
                                      </p:cBhvr>
                                      <p:to>
                                        <p:strVal val="visible"/>
                                      </p:to>
                                    </p:set>
                                    <p:anim calcmode="lin" valueType="num">
                                      <p:cBhvr>
                                        <p:cTn id="25" dur="200" fill="hold"/>
                                        <p:tgtEl>
                                          <p:spTgt spid="66"/>
                                        </p:tgtEl>
                                        <p:attrNameLst>
                                          <p:attrName>ppt_w</p:attrName>
                                        </p:attrNameLst>
                                      </p:cBhvr>
                                      <p:tavLst>
                                        <p:tav tm="0">
                                          <p:val>
                                            <p:fltVal val="0"/>
                                          </p:val>
                                        </p:tav>
                                        <p:tav tm="100000">
                                          <p:val>
                                            <p:strVal val="#ppt_w"/>
                                          </p:val>
                                        </p:tav>
                                      </p:tavLst>
                                    </p:anim>
                                    <p:anim calcmode="lin" valueType="num">
                                      <p:cBhvr>
                                        <p:cTn id="26" dur="200" fill="hold"/>
                                        <p:tgtEl>
                                          <p:spTgt spid="66"/>
                                        </p:tgtEl>
                                        <p:attrNameLst>
                                          <p:attrName>ppt_h</p:attrName>
                                        </p:attrNameLst>
                                      </p:cBhvr>
                                      <p:tavLst>
                                        <p:tav tm="0">
                                          <p:val>
                                            <p:fltVal val="0"/>
                                          </p:val>
                                        </p:tav>
                                        <p:tav tm="100000">
                                          <p:val>
                                            <p:strVal val="#ppt_h"/>
                                          </p:val>
                                        </p:tav>
                                      </p:tavLst>
                                    </p:anim>
                                    <p:animEffect transition="in" filter="fade">
                                      <p:cBhvr>
                                        <p:cTn id="27" dur="200"/>
                                        <p:tgtEl>
                                          <p:spTgt spid="66"/>
                                        </p:tgtEl>
                                      </p:cBhvr>
                                    </p:animEffect>
                                  </p:childTnLst>
                                </p:cTn>
                              </p:par>
                            </p:childTnLst>
                          </p:cTn>
                        </p:par>
                        <p:par>
                          <p:cTn id="28" fill="hold">
                            <p:stCondLst>
                              <p:cond delay="800"/>
                            </p:stCondLst>
                            <p:childTnLst>
                              <p:par>
                                <p:cTn id="29" presetID="53" presetClass="entr" presetSubtype="0" fill="hold" nodeType="after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p:cTn id="31" dur="200" fill="hold"/>
                                        <p:tgtEl>
                                          <p:spTgt spid="69"/>
                                        </p:tgtEl>
                                        <p:attrNameLst>
                                          <p:attrName>ppt_w</p:attrName>
                                        </p:attrNameLst>
                                      </p:cBhvr>
                                      <p:tavLst>
                                        <p:tav tm="0">
                                          <p:val>
                                            <p:fltVal val="0"/>
                                          </p:val>
                                        </p:tav>
                                        <p:tav tm="100000">
                                          <p:val>
                                            <p:strVal val="#ppt_w"/>
                                          </p:val>
                                        </p:tav>
                                      </p:tavLst>
                                    </p:anim>
                                    <p:anim calcmode="lin" valueType="num">
                                      <p:cBhvr>
                                        <p:cTn id="32" dur="200" fill="hold"/>
                                        <p:tgtEl>
                                          <p:spTgt spid="69"/>
                                        </p:tgtEl>
                                        <p:attrNameLst>
                                          <p:attrName>ppt_h</p:attrName>
                                        </p:attrNameLst>
                                      </p:cBhvr>
                                      <p:tavLst>
                                        <p:tav tm="0">
                                          <p:val>
                                            <p:fltVal val="0"/>
                                          </p:val>
                                        </p:tav>
                                        <p:tav tm="100000">
                                          <p:val>
                                            <p:strVal val="#ppt_h"/>
                                          </p:val>
                                        </p:tav>
                                      </p:tavLst>
                                    </p:anim>
                                    <p:animEffect transition="in" filter="fade">
                                      <p:cBhvr>
                                        <p:cTn id="33" dur="200"/>
                                        <p:tgtEl>
                                          <p:spTgt spid="69"/>
                                        </p:tgtEl>
                                      </p:cBhvr>
                                    </p:animEffect>
                                  </p:childTnLst>
                                </p:cTn>
                              </p:par>
                            </p:childTnLst>
                          </p:cTn>
                        </p:par>
                        <p:par>
                          <p:cTn id="34" fill="hold">
                            <p:stCondLst>
                              <p:cond delay="1000"/>
                            </p:stCondLst>
                            <p:childTnLst>
                              <p:par>
                                <p:cTn id="35" presetID="53" presetClass="entr" presetSubtype="0" fill="hold" nodeType="afterEffect">
                                  <p:stCondLst>
                                    <p:cond delay="0"/>
                                  </p:stCondLst>
                                  <p:childTnLst>
                                    <p:set>
                                      <p:cBhvr>
                                        <p:cTn id="36" dur="1" fill="hold">
                                          <p:stCondLst>
                                            <p:cond delay="0"/>
                                          </p:stCondLst>
                                        </p:cTn>
                                        <p:tgtEl>
                                          <p:spTgt spid="77"/>
                                        </p:tgtEl>
                                        <p:attrNameLst>
                                          <p:attrName>style.visibility</p:attrName>
                                        </p:attrNameLst>
                                      </p:cBhvr>
                                      <p:to>
                                        <p:strVal val="visible"/>
                                      </p:to>
                                    </p:set>
                                    <p:anim calcmode="lin" valueType="num">
                                      <p:cBhvr>
                                        <p:cTn id="37" dur="200" fill="hold"/>
                                        <p:tgtEl>
                                          <p:spTgt spid="77"/>
                                        </p:tgtEl>
                                        <p:attrNameLst>
                                          <p:attrName>ppt_w</p:attrName>
                                        </p:attrNameLst>
                                      </p:cBhvr>
                                      <p:tavLst>
                                        <p:tav tm="0">
                                          <p:val>
                                            <p:fltVal val="0"/>
                                          </p:val>
                                        </p:tav>
                                        <p:tav tm="100000">
                                          <p:val>
                                            <p:strVal val="#ppt_w"/>
                                          </p:val>
                                        </p:tav>
                                      </p:tavLst>
                                    </p:anim>
                                    <p:anim calcmode="lin" valueType="num">
                                      <p:cBhvr>
                                        <p:cTn id="38" dur="200" fill="hold"/>
                                        <p:tgtEl>
                                          <p:spTgt spid="77"/>
                                        </p:tgtEl>
                                        <p:attrNameLst>
                                          <p:attrName>ppt_h</p:attrName>
                                        </p:attrNameLst>
                                      </p:cBhvr>
                                      <p:tavLst>
                                        <p:tav tm="0">
                                          <p:val>
                                            <p:fltVal val="0"/>
                                          </p:val>
                                        </p:tav>
                                        <p:tav tm="100000">
                                          <p:val>
                                            <p:strVal val="#ppt_h"/>
                                          </p:val>
                                        </p:tav>
                                      </p:tavLst>
                                    </p:anim>
                                    <p:animEffect transition="in" filter="fade">
                                      <p:cBhvr>
                                        <p:cTn id="39" dur="200"/>
                                        <p:tgtEl>
                                          <p:spTgt spid="77"/>
                                        </p:tgtEl>
                                      </p:cBhvr>
                                    </p:animEffect>
                                  </p:childTnLst>
                                </p:cTn>
                              </p:par>
                            </p:childTnLst>
                          </p:cTn>
                        </p:par>
                        <p:par>
                          <p:cTn id="40" fill="hold">
                            <p:stCondLst>
                              <p:cond delay="1200"/>
                            </p:stCondLst>
                            <p:childTnLst>
                              <p:par>
                                <p:cTn id="41" presetID="53" presetClass="entr" presetSubtype="0" fill="hold" nodeType="afterEffect">
                                  <p:stCondLst>
                                    <p:cond delay="0"/>
                                  </p:stCondLst>
                                  <p:childTnLst>
                                    <p:set>
                                      <p:cBhvr>
                                        <p:cTn id="42" dur="1" fill="hold">
                                          <p:stCondLst>
                                            <p:cond delay="0"/>
                                          </p:stCondLst>
                                        </p:cTn>
                                        <p:tgtEl>
                                          <p:spTgt spid="70"/>
                                        </p:tgtEl>
                                        <p:attrNameLst>
                                          <p:attrName>style.visibility</p:attrName>
                                        </p:attrNameLst>
                                      </p:cBhvr>
                                      <p:to>
                                        <p:strVal val="visible"/>
                                      </p:to>
                                    </p:set>
                                    <p:anim calcmode="lin" valueType="num">
                                      <p:cBhvr>
                                        <p:cTn id="43" dur="200" fill="hold"/>
                                        <p:tgtEl>
                                          <p:spTgt spid="70"/>
                                        </p:tgtEl>
                                        <p:attrNameLst>
                                          <p:attrName>ppt_w</p:attrName>
                                        </p:attrNameLst>
                                      </p:cBhvr>
                                      <p:tavLst>
                                        <p:tav tm="0">
                                          <p:val>
                                            <p:fltVal val="0"/>
                                          </p:val>
                                        </p:tav>
                                        <p:tav tm="100000">
                                          <p:val>
                                            <p:strVal val="#ppt_w"/>
                                          </p:val>
                                        </p:tav>
                                      </p:tavLst>
                                    </p:anim>
                                    <p:anim calcmode="lin" valueType="num">
                                      <p:cBhvr>
                                        <p:cTn id="44" dur="200" fill="hold"/>
                                        <p:tgtEl>
                                          <p:spTgt spid="70"/>
                                        </p:tgtEl>
                                        <p:attrNameLst>
                                          <p:attrName>ppt_h</p:attrName>
                                        </p:attrNameLst>
                                      </p:cBhvr>
                                      <p:tavLst>
                                        <p:tav tm="0">
                                          <p:val>
                                            <p:fltVal val="0"/>
                                          </p:val>
                                        </p:tav>
                                        <p:tav tm="100000">
                                          <p:val>
                                            <p:strVal val="#ppt_h"/>
                                          </p:val>
                                        </p:tav>
                                      </p:tavLst>
                                    </p:anim>
                                    <p:animEffect transition="in" filter="fade">
                                      <p:cBhvr>
                                        <p:cTn id="45" dur="200"/>
                                        <p:tgtEl>
                                          <p:spTgt spid="70"/>
                                        </p:tgtEl>
                                      </p:cBhvr>
                                    </p:animEffect>
                                  </p:childTnLst>
                                </p:cTn>
                              </p:par>
                            </p:childTnLst>
                          </p:cTn>
                        </p:par>
                        <p:par>
                          <p:cTn id="46" fill="hold">
                            <p:stCondLst>
                              <p:cond delay="1400"/>
                            </p:stCondLst>
                            <p:childTnLst>
                              <p:par>
                                <p:cTn id="47" presetID="53" presetClass="entr" presetSubtype="0" fill="hold" nodeType="afterEffect">
                                  <p:stCondLst>
                                    <p:cond delay="0"/>
                                  </p:stCondLst>
                                  <p:childTnLst>
                                    <p:set>
                                      <p:cBhvr>
                                        <p:cTn id="48" dur="1" fill="hold">
                                          <p:stCondLst>
                                            <p:cond delay="0"/>
                                          </p:stCondLst>
                                        </p:cTn>
                                        <p:tgtEl>
                                          <p:spTgt spid="76"/>
                                        </p:tgtEl>
                                        <p:attrNameLst>
                                          <p:attrName>style.visibility</p:attrName>
                                        </p:attrNameLst>
                                      </p:cBhvr>
                                      <p:to>
                                        <p:strVal val="visible"/>
                                      </p:to>
                                    </p:set>
                                    <p:anim calcmode="lin" valueType="num">
                                      <p:cBhvr>
                                        <p:cTn id="49" dur="200" fill="hold"/>
                                        <p:tgtEl>
                                          <p:spTgt spid="76"/>
                                        </p:tgtEl>
                                        <p:attrNameLst>
                                          <p:attrName>ppt_w</p:attrName>
                                        </p:attrNameLst>
                                      </p:cBhvr>
                                      <p:tavLst>
                                        <p:tav tm="0">
                                          <p:val>
                                            <p:fltVal val="0"/>
                                          </p:val>
                                        </p:tav>
                                        <p:tav tm="100000">
                                          <p:val>
                                            <p:strVal val="#ppt_w"/>
                                          </p:val>
                                        </p:tav>
                                      </p:tavLst>
                                    </p:anim>
                                    <p:anim calcmode="lin" valueType="num">
                                      <p:cBhvr>
                                        <p:cTn id="50" dur="200" fill="hold"/>
                                        <p:tgtEl>
                                          <p:spTgt spid="76"/>
                                        </p:tgtEl>
                                        <p:attrNameLst>
                                          <p:attrName>ppt_h</p:attrName>
                                        </p:attrNameLst>
                                      </p:cBhvr>
                                      <p:tavLst>
                                        <p:tav tm="0">
                                          <p:val>
                                            <p:fltVal val="0"/>
                                          </p:val>
                                        </p:tav>
                                        <p:tav tm="100000">
                                          <p:val>
                                            <p:strVal val="#ppt_h"/>
                                          </p:val>
                                        </p:tav>
                                      </p:tavLst>
                                    </p:anim>
                                    <p:animEffect transition="in" filter="fade">
                                      <p:cBhvr>
                                        <p:cTn id="51" dur="200"/>
                                        <p:tgtEl>
                                          <p:spTgt spid="76"/>
                                        </p:tgtEl>
                                      </p:cBhvr>
                                    </p:animEffect>
                                  </p:childTnLst>
                                </p:cTn>
                              </p:par>
                            </p:childTnLst>
                          </p:cTn>
                        </p:par>
                        <p:par>
                          <p:cTn id="52" fill="hold">
                            <p:stCondLst>
                              <p:cond delay="1600"/>
                            </p:stCondLst>
                            <p:childTnLst>
                              <p:par>
                                <p:cTn id="53" presetID="53" presetClass="entr" presetSubtype="0" fill="hold" nodeType="afterEffect">
                                  <p:stCondLst>
                                    <p:cond delay="0"/>
                                  </p:stCondLst>
                                  <p:childTnLst>
                                    <p:set>
                                      <p:cBhvr>
                                        <p:cTn id="54" dur="1" fill="hold">
                                          <p:stCondLst>
                                            <p:cond delay="0"/>
                                          </p:stCondLst>
                                        </p:cTn>
                                        <p:tgtEl>
                                          <p:spTgt spid="67"/>
                                        </p:tgtEl>
                                        <p:attrNameLst>
                                          <p:attrName>style.visibility</p:attrName>
                                        </p:attrNameLst>
                                      </p:cBhvr>
                                      <p:to>
                                        <p:strVal val="visible"/>
                                      </p:to>
                                    </p:set>
                                    <p:anim calcmode="lin" valueType="num">
                                      <p:cBhvr>
                                        <p:cTn id="55" dur="200" fill="hold"/>
                                        <p:tgtEl>
                                          <p:spTgt spid="67"/>
                                        </p:tgtEl>
                                        <p:attrNameLst>
                                          <p:attrName>ppt_w</p:attrName>
                                        </p:attrNameLst>
                                      </p:cBhvr>
                                      <p:tavLst>
                                        <p:tav tm="0">
                                          <p:val>
                                            <p:fltVal val="0"/>
                                          </p:val>
                                        </p:tav>
                                        <p:tav tm="100000">
                                          <p:val>
                                            <p:strVal val="#ppt_w"/>
                                          </p:val>
                                        </p:tav>
                                      </p:tavLst>
                                    </p:anim>
                                    <p:anim calcmode="lin" valueType="num">
                                      <p:cBhvr>
                                        <p:cTn id="56" dur="200" fill="hold"/>
                                        <p:tgtEl>
                                          <p:spTgt spid="67"/>
                                        </p:tgtEl>
                                        <p:attrNameLst>
                                          <p:attrName>ppt_h</p:attrName>
                                        </p:attrNameLst>
                                      </p:cBhvr>
                                      <p:tavLst>
                                        <p:tav tm="0">
                                          <p:val>
                                            <p:fltVal val="0"/>
                                          </p:val>
                                        </p:tav>
                                        <p:tav tm="100000">
                                          <p:val>
                                            <p:strVal val="#ppt_h"/>
                                          </p:val>
                                        </p:tav>
                                      </p:tavLst>
                                    </p:anim>
                                    <p:animEffect transition="in" filter="fade">
                                      <p:cBhvr>
                                        <p:cTn id="57" dur="200"/>
                                        <p:tgtEl>
                                          <p:spTgt spid="67"/>
                                        </p:tgtEl>
                                      </p:cBhvr>
                                    </p:animEffect>
                                  </p:childTnLst>
                                </p:cTn>
                              </p:par>
                            </p:childTnLst>
                          </p:cTn>
                        </p:par>
                        <p:par>
                          <p:cTn id="58" fill="hold">
                            <p:stCondLst>
                              <p:cond delay="1800"/>
                            </p:stCondLst>
                            <p:childTnLst>
                              <p:par>
                                <p:cTn id="59" presetID="53" presetClass="entr" presetSubtype="0" fill="hold" nodeType="after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p:cTn id="61" dur="200" fill="hold"/>
                                        <p:tgtEl>
                                          <p:spTgt spid="28"/>
                                        </p:tgtEl>
                                        <p:attrNameLst>
                                          <p:attrName>ppt_w</p:attrName>
                                        </p:attrNameLst>
                                      </p:cBhvr>
                                      <p:tavLst>
                                        <p:tav tm="0">
                                          <p:val>
                                            <p:fltVal val="0"/>
                                          </p:val>
                                        </p:tav>
                                        <p:tav tm="100000">
                                          <p:val>
                                            <p:strVal val="#ppt_w"/>
                                          </p:val>
                                        </p:tav>
                                      </p:tavLst>
                                    </p:anim>
                                    <p:anim calcmode="lin" valueType="num">
                                      <p:cBhvr>
                                        <p:cTn id="62" dur="200" fill="hold"/>
                                        <p:tgtEl>
                                          <p:spTgt spid="28"/>
                                        </p:tgtEl>
                                        <p:attrNameLst>
                                          <p:attrName>ppt_h</p:attrName>
                                        </p:attrNameLst>
                                      </p:cBhvr>
                                      <p:tavLst>
                                        <p:tav tm="0">
                                          <p:val>
                                            <p:fltVal val="0"/>
                                          </p:val>
                                        </p:tav>
                                        <p:tav tm="100000">
                                          <p:val>
                                            <p:strVal val="#ppt_h"/>
                                          </p:val>
                                        </p:tav>
                                      </p:tavLst>
                                    </p:anim>
                                    <p:animEffect transition="in" filter="fade">
                                      <p:cBhvr>
                                        <p:cTn id="63" dur="200"/>
                                        <p:tgtEl>
                                          <p:spTgt spid="28"/>
                                        </p:tgtEl>
                                      </p:cBhvr>
                                    </p:animEffect>
                                  </p:childTnLst>
                                </p:cTn>
                              </p:par>
                            </p:childTnLst>
                          </p:cTn>
                        </p:par>
                        <p:par>
                          <p:cTn id="64" fill="hold">
                            <p:stCondLst>
                              <p:cond delay="2000"/>
                            </p:stCondLst>
                            <p:childTnLst>
                              <p:par>
                                <p:cTn id="65" presetID="53" presetClass="entr" presetSubtype="0" fill="hold" nodeType="afterEffect">
                                  <p:stCondLst>
                                    <p:cond delay="0"/>
                                  </p:stCondLst>
                                  <p:childTnLst>
                                    <p:set>
                                      <p:cBhvr>
                                        <p:cTn id="66" dur="1" fill="hold">
                                          <p:stCondLst>
                                            <p:cond delay="0"/>
                                          </p:stCondLst>
                                        </p:cTn>
                                        <p:tgtEl>
                                          <p:spTgt spid="1027"/>
                                        </p:tgtEl>
                                        <p:attrNameLst>
                                          <p:attrName>style.visibility</p:attrName>
                                        </p:attrNameLst>
                                      </p:cBhvr>
                                      <p:to>
                                        <p:strVal val="visible"/>
                                      </p:to>
                                    </p:set>
                                    <p:anim calcmode="lin" valueType="num">
                                      <p:cBhvr>
                                        <p:cTn id="67" dur="200" fill="hold"/>
                                        <p:tgtEl>
                                          <p:spTgt spid="1027"/>
                                        </p:tgtEl>
                                        <p:attrNameLst>
                                          <p:attrName>ppt_w</p:attrName>
                                        </p:attrNameLst>
                                      </p:cBhvr>
                                      <p:tavLst>
                                        <p:tav tm="0">
                                          <p:val>
                                            <p:fltVal val="0"/>
                                          </p:val>
                                        </p:tav>
                                        <p:tav tm="100000">
                                          <p:val>
                                            <p:strVal val="#ppt_w"/>
                                          </p:val>
                                        </p:tav>
                                      </p:tavLst>
                                    </p:anim>
                                    <p:anim calcmode="lin" valueType="num">
                                      <p:cBhvr>
                                        <p:cTn id="68" dur="200" fill="hold"/>
                                        <p:tgtEl>
                                          <p:spTgt spid="1027"/>
                                        </p:tgtEl>
                                        <p:attrNameLst>
                                          <p:attrName>ppt_h</p:attrName>
                                        </p:attrNameLst>
                                      </p:cBhvr>
                                      <p:tavLst>
                                        <p:tav tm="0">
                                          <p:val>
                                            <p:fltVal val="0"/>
                                          </p:val>
                                        </p:tav>
                                        <p:tav tm="100000">
                                          <p:val>
                                            <p:strVal val="#ppt_h"/>
                                          </p:val>
                                        </p:tav>
                                      </p:tavLst>
                                    </p:anim>
                                    <p:animEffect transition="in" filter="fade">
                                      <p:cBhvr>
                                        <p:cTn id="69" dur="200"/>
                                        <p:tgtEl>
                                          <p:spTgt spid="1027"/>
                                        </p:tgtEl>
                                      </p:cBhvr>
                                    </p:animEffect>
                                  </p:childTnLst>
                                </p:cTn>
                              </p:par>
                            </p:childTnLst>
                          </p:cTn>
                        </p:par>
                        <p:par>
                          <p:cTn id="70" fill="hold">
                            <p:stCondLst>
                              <p:cond delay="2200"/>
                            </p:stCondLst>
                            <p:childTnLst>
                              <p:par>
                                <p:cTn id="71" presetID="53" presetClass="entr" presetSubtype="0" fill="hold" nodeType="afterEffect">
                                  <p:stCondLst>
                                    <p:cond delay="0"/>
                                  </p:stCondLst>
                                  <p:childTnLst>
                                    <p:set>
                                      <p:cBhvr>
                                        <p:cTn id="72" dur="1" fill="hold">
                                          <p:stCondLst>
                                            <p:cond delay="0"/>
                                          </p:stCondLst>
                                        </p:cTn>
                                        <p:tgtEl>
                                          <p:spTgt spid="1028"/>
                                        </p:tgtEl>
                                        <p:attrNameLst>
                                          <p:attrName>style.visibility</p:attrName>
                                        </p:attrNameLst>
                                      </p:cBhvr>
                                      <p:to>
                                        <p:strVal val="visible"/>
                                      </p:to>
                                    </p:set>
                                    <p:anim calcmode="lin" valueType="num">
                                      <p:cBhvr>
                                        <p:cTn id="73" dur="200" fill="hold"/>
                                        <p:tgtEl>
                                          <p:spTgt spid="1028"/>
                                        </p:tgtEl>
                                        <p:attrNameLst>
                                          <p:attrName>ppt_w</p:attrName>
                                        </p:attrNameLst>
                                      </p:cBhvr>
                                      <p:tavLst>
                                        <p:tav tm="0">
                                          <p:val>
                                            <p:fltVal val="0"/>
                                          </p:val>
                                        </p:tav>
                                        <p:tav tm="100000">
                                          <p:val>
                                            <p:strVal val="#ppt_w"/>
                                          </p:val>
                                        </p:tav>
                                      </p:tavLst>
                                    </p:anim>
                                    <p:anim calcmode="lin" valueType="num">
                                      <p:cBhvr>
                                        <p:cTn id="74" dur="200" fill="hold"/>
                                        <p:tgtEl>
                                          <p:spTgt spid="1028"/>
                                        </p:tgtEl>
                                        <p:attrNameLst>
                                          <p:attrName>ppt_h</p:attrName>
                                        </p:attrNameLst>
                                      </p:cBhvr>
                                      <p:tavLst>
                                        <p:tav tm="0">
                                          <p:val>
                                            <p:fltVal val="0"/>
                                          </p:val>
                                        </p:tav>
                                        <p:tav tm="100000">
                                          <p:val>
                                            <p:strVal val="#ppt_h"/>
                                          </p:val>
                                        </p:tav>
                                      </p:tavLst>
                                    </p:anim>
                                    <p:animEffect transition="in" filter="fade">
                                      <p:cBhvr>
                                        <p:cTn id="75" dur="2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990600"/>
            <a:ext cx="12188825" cy="27432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pic>
        <p:nvPicPr>
          <p:cNvPr id="116" name="front arcs" descr="front connected line.png"/>
          <p:cNvPicPr>
            <a:picLocks noChangeAspect="1"/>
          </p:cNvPicPr>
          <p:nvPr/>
        </p:nvPicPr>
        <p:blipFill>
          <a:blip r:embed="rId3" cstate="email">
            <a:alphaModFix amt="50000"/>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37048" y="5157852"/>
            <a:ext cx="5714739" cy="882989"/>
          </a:xfrm>
          <a:prstGeom prst="rect">
            <a:avLst/>
          </a:prstGeom>
          <a:blipFill dpi="0" rotWithShape="1">
            <a:blip r:embed="rId4">
              <a:alphaModFix amt="50000"/>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w="55000" cap="flat" cmpd="thickThin" algn="ctr">
            <a:noFill/>
            <a:prstDash val="solid"/>
            <a:headEnd type="none" w="med" len="med"/>
            <a:tailEnd type="none" w="med" len="med"/>
          </a:ln>
          <a:effectLst/>
        </p:spPr>
      </p:pic>
      <p:sp>
        <p:nvSpPr>
          <p:cNvPr id="2" name="Rectangle 1"/>
          <p:cNvSpPr/>
          <p:nvPr/>
        </p:nvSpPr>
        <p:spPr bwMode="auto">
          <a:xfrm>
            <a:off x="3" y="3733800"/>
            <a:ext cx="12188824" cy="3124200"/>
          </a:xfrm>
          <a:prstGeom prst="rect">
            <a:avLst/>
          </a:prstGeom>
          <a:solidFill>
            <a:srgbClr val="0071BC"/>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0" tIns="45711" rIns="91420" bIns="45711" numCol="1" rtlCol="0" anchor="ctr" anchorCtr="0" compatLnSpc="1">
            <a:prstTxWarp prst="textNoShape">
              <a:avLst/>
            </a:prstTxWarp>
          </a:bodyPr>
          <a:lstStyle/>
          <a:p>
            <a:pPr algn="ctr" defTabSz="913947" fontAlgn="base">
              <a:spcBef>
                <a:spcPct val="0"/>
              </a:spcBef>
              <a:spcAft>
                <a:spcPct val="0"/>
              </a:spcAft>
            </a:pPr>
            <a:endParaRPr lang="en-US" sz="2300" dirty="0" err="1">
              <a:gradFill>
                <a:gsLst>
                  <a:gs pos="0">
                    <a:srgbClr val="FFFFFF"/>
                  </a:gs>
                  <a:gs pos="100000">
                    <a:srgbClr val="FFFFFF"/>
                  </a:gs>
                </a:gsLst>
                <a:lin ang="5400000" scaled="0"/>
              </a:gradFill>
            </a:endParaRPr>
          </a:p>
        </p:txBody>
      </p:sp>
      <p:sp>
        <p:nvSpPr>
          <p:cNvPr id="5" name="Title 4"/>
          <p:cNvSpPr>
            <a:spLocks noGrp="1"/>
          </p:cNvSpPr>
          <p:nvPr>
            <p:ph type="title"/>
          </p:nvPr>
        </p:nvSpPr>
        <p:spPr/>
        <p:txBody>
          <a:bodyPr/>
          <a:lstStyle/>
          <a:p>
            <a:r>
              <a:rPr lang="en-US" dirty="0" smtClean="0"/>
              <a:t>HUGE GLOBAL SCALE 24X7</a:t>
            </a:r>
            <a:endParaRPr lang="en-US" dirty="0"/>
          </a:p>
        </p:txBody>
      </p:sp>
      <p:grpSp>
        <p:nvGrpSpPr>
          <p:cNvPr id="10" name="Group 9"/>
          <p:cNvGrpSpPr/>
          <p:nvPr/>
        </p:nvGrpSpPr>
        <p:grpSpPr>
          <a:xfrm>
            <a:off x="5871905" y="2812998"/>
            <a:ext cx="1275966" cy="819207"/>
            <a:chOff x="4718039" y="1970352"/>
            <a:chExt cx="957224" cy="614405"/>
          </a:xfrm>
        </p:grpSpPr>
        <p:pic>
          <p:nvPicPr>
            <p:cNvPr id="63" name="Picture 62"/>
            <p:cNvPicPr>
              <a:picLocks noChangeAspect="1"/>
            </p:cNvPicPr>
            <p:nvPr/>
          </p:nvPicPr>
          <p:blipFill>
            <a:blip r:embed="rId5" cstate="email">
              <a:extLst>
                <a:ext uri="{BEBA8EAE-BF5A-486C-A8C5-ECC9F3942E4B}">
                  <a14:imgProps xmlns:a14="http://schemas.microsoft.com/office/drawing/2010/main">
                    <a14:imgLayer r:embed="rId6">
                      <a14:imgEffect>
                        <a14:brightnessContrast bright="-14000"/>
                      </a14:imgEffect>
                    </a14:imgLayer>
                  </a14:imgProps>
                </a:ext>
                <a:ext uri="{28A0092B-C50C-407E-A947-70E740481C1C}">
                  <a14:useLocalDpi xmlns:a14="http://schemas.microsoft.com/office/drawing/2010/main"/>
                </a:ext>
              </a:extLst>
            </a:blip>
            <a:stretch>
              <a:fillRect/>
            </a:stretch>
          </p:blipFill>
          <p:spPr bwMode="gray">
            <a:xfrm>
              <a:off x="4927536" y="1970352"/>
              <a:ext cx="538231" cy="241565"/>
            </a:xfrm>
            <a:prstGeom prst="rect">
              <a:avLst/>
            </a:prstGeom>
            <a:noFill/>
            <a:effectLst>
              <a:glow rad="63500">
                <a:srgbClr val="FFFFFF">
                  <a:alpha val="31000"/>
                </a:srgbClr>
              </a:glow>
              <a:outerShdw blurRad="127000" algn="ctr" rotWithShape="0">
                <a:srgbClr val="FFFFFF"/>
              </a:outerShdw>
            </a:effectLst>
          </p:spPr>
        </p:pic>
        <p:sp>
          <p:nvSpPr>
            <p:cNvPr id="67" name="Rectangle 66"/>
            <p:cNvSpPr/>
            <p:nvPr/>
          </p:nvSpPr>
          <p:spPr>
            <a:xfrm>
              <a:off x="4718039" y="2307758"/>
              <a:ext cx="957224" cy="276999"/>
            </a:xfrm>
            <a:prstGeom prst="rect">
              <a:avLst/>
            </a:prstGeom>
            <a:effectLst/>
          </p:spPr>
          <p:txBody>
            <a:bodyPr wrap="square" lIns="0" tIns="0" rIns="0" bIns="0">
              <a:spAutoFit/>
            </a:bodyPr>
            <a:lstStyle/>
            <a:p>
              <a:pPr algn="ctr" defTabSz="914211">
                <a:lnSpc>
                  <a:spcPct val="80000"/>
                </a:lnSpc>
              </a:pPr>
              <a:r>
                <a:rPr lang="en-US" sz="1500" dirty="0">
                  <a:solidFill>
                    <a:srgbClr val="0071BC"/>
                  </a:solidFill>
                </a:rPr>
                <a:t>25M Users </a:t>
              </a:r>
            </a:p>
            <a:p>
              <a:pPr algn="ctr" defTabSz="914211">
                <a:lnSpc>
                  <a:spcPct val="80000"/>
                </a:lnSpc>
              </a:pPr>
              <a:endParaRPr lang="en-US" sz="1500" dirty="0">
                <a:solidFill>
                  <a:srgbClr val="0071BC"/>
                </a:solidFill>
              </a:endParaRPr>
            </a:p>
          </p:txBody>
        </p:sp>
      </p:grpSp>
      <p:sp>
        <p:nvSpPr>
          <p:cNvPr id="87" name="Rectangle 86"/>
          <p:cNvSpPr/>
          <p:nvPr/>
        </p:nvSpPr>
        <p:spPr>
          <a:xfrm>
            <a:off x="3993711" y="3077016"/>
            <a:ext cx="1495243" cy="508857"/>
          </a:xfrm>
          <a:prstGeom prst="rect">
            <a:avLst/>
          </a:prstGeom>
          <a:effectLst/>
        </p:spPr>
        <p:txBody>
          <a:bodyPr wrap="square" lIns="0" tIns="0" rIns="0" bIns="0">
            <a:spAutoFit/>
          </a:bodyPr>
          <a:lstStyle/>
          <a:p>
            <a:pPr algn="ctr" defTabSz="914211">
              <a:lnSpc>
                <a:spcPct val="80000"/>
              </a:lnSpc>
            </a:pPr>
            <a:r>
              <a:rPr lang="en-US" sz="1500" dirty="0">
                <a:solidFill>
                  <a:srgbClr val="FFFFFF"/>
                </a:solidFill>
                <a:latin typeface="Segoe Condensed" pitchFamily="34" charset="0"/>
              </a:rPr>
              <a:t>300M+ Users                  </a:t>
            </a:r>
            <a:r>
              <a:rPr lang="en-US" sz="1300" i="1" dirty="0">
                <a:solidFill>
                  <a:srgbClr val="FFFFFF">
                    <a:lumMod val="50000"/>
                    <a:lumOff val="50000"/>
                  </a:srgbClr>
                </a:solidFill>
              </a:rPr>
              <a:t>76 markets and                 48 languages </a:t>
            </a:r>
            <a:endParaRPr lang="en-US" sz="1500" i="1" dirty="0">
              <a:solidFill>
                <a:srgbClr val="FFFFFF">
                  <a:lumMod val="50000"/>
                  <a:lumOff val="50000"/>
                </a:srgbClr>
              </a:solidFill>
            </a:endParaRPr>
          </a:p>
        </p:txBody>
      </p:sp>
      <p:sp>
        <p:nvSpPr>
          <p:cNvPr id="112" name="TextBox 111"/>
          <p:cNvSpPr txBox="1"/>
          <p:nvPr/>
        </p:nvSpPr>
        <p:spPr>
          <a:xfrm>
            <a:off x="8428871" y="5365379"/>
            <a:ext cx="1921459" cy="361656"/>
          </a:xfrm>
          <a:prstGeom prst="rect">
            <a:avLst/>
          </a:prstGeom>
          <a:noFill/>
        </p:spPr>
        <p:txBody>
          <a:bodyPr spcFirstLastPara="1" wrap="square" lIns="68591" tIns="34295" rIns="68591" bIns="34295" numCol="1" rtlCol="0">
            <a:spAutoFit/>
          </a:bodyPr>
          <a:lstStyle/>
          <a:p>
            <a:pPr algn="ctr" defTabSz="910399"/>
            <a:r>
              <a:rPr lang="en-US" dirty="0">
                <a:solidFill>
                  <a:srgbClr val="FFFFFF"/>
                </a:solidFill>
              </a:rPr>
              <a:t>TV/HOME</a:t>
            </a:r>
          </a:p>
        </p:txBody>
      </p:sp>
      <p:sp>
        <p:nvSpPr>
          <p:cNvPr id="114" name="TextBox 113"/>
          <p:cNvSpPr txBox="1"/>
          <p:nvPr/>
        </p:nvSpPr>
        <p:spPr>
          <a:xfrm>
            <a:off x="2020088" y="5357640"/>
            <a:ext cx="1628552" cy="361656"/>
          </a:xfrm>
          <a:prstGeom prst="rect">
            <a:avLst/>
          </a:prstGeom>
          <a:noFill/>
        </p:spPr>
        <p:txBody>
          <a:bodyPr spcFirstLastPara="1" wrap="square" lIns="68591" tIns="34295" rIns="68591" bIns="34295" numCol="1" rtlCol="0">
            <a:spAutoFit/>
          </a:bodyPr>
          <a:lstStyle/>
          <a:p>
            <a:pPr algn="ctr" defTabSz="910399"/>
            <a:r>
              <a:rPr lang="en-US" dirty="0">
                <a:solidFill>
                  <a:srgbClr val="FFFFFF"/>
                </a:solidFill>
              </a:rPr>
              <a:t>PC</a:t>
            </a:r>
          </a:p>
        </p:txBody>
      </p:sp>
      <p:sp>
        <p:nvSpPr>
          <p:cNvPr id="115" name="TextBox 114"/>
          <p:cNvSpPr txBox="1"/>
          <p:nvPr/>
        </p:nvSpPr>
        <p:spPr>
          <a:xfrm>
            <a:off x="5211452" y="6208945"/>
            <a:ext cx="1628552" cy="361656"/>
          </a:xfrm>
          <a:prstGeom prst="rect">
            <a:avLst/>
          </a:prstGeom>
          <a:noFill/>
        </p:spPr>
        <p:txBody>
          <a:bodyPr spcFirstLastPara="1" wrap="square" lIns="68591" tIns="34295" rIns="68591" bIns="34295" numCol="1" rtlCol="0">
            <a:spAutoFit/>
          </a:bodyPr>
          <a:lstStyle/>
          <a:p>
            <a:pPr algn="ctr" defTabSz="910399"/>
            <a:r>
              <a:rPr lang="en-US" dirty="0">
                <a:solidFill>
                  <a:srgbClr val="FFFFFF"/>
                </a:solidFill>
              </a:rPr>
              <a:t>MOBILE</a:t>
            </a:r>
          </a:p>
        </p:txBody>
      </p:sp>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69240" y="2825117"/>
            <a:ext cx="1253259" cy="297849"/>
          </a:xfrm>
          <a:prstGeom prst="rect">
            <a:avLst/>
          </a:prstGeom>
          <a:noFill/>
          <a:effectLst>
            <a:glow rad="63500">
              <a:srgbClr val="FFFFFF">
                <a:alpha val="31000"/>
              </a:srgbClr>
            </a:glow>
            <a:outerShdw blurRad="127000" algn="ctr" rotWithShape="0">
              <a:srgbClr val="FFFFFF"/>
            </a:outerShdw>
          </a:effectLst>
        </p:spPr>
      </p:pic>
      <p:sp>
        <p:nvSpPr>
          <p:cNvPr id="91" name="TextBox 90"/>
          <p:cNvSpPr txBox="1"/>
          <p:nvPr/>
        </p:nvSpPr>
        <p:spPr>
          <a:xfrm>
            <a:off x="7497082" y="3225800"/>
            <a:ext cx="2742486" cy="280424"/>
          </a:xfrm>
          <a:prstGeom prst="rect">
            <a:avLst/>
          </a:prstGeom>
          <a:noFill/>
        </p:spPr>
        <p:txBody>
          <a:bodyPr wrap="square" lIns="91416" tIns="45709" rIns="91416" bIns="45709" rtlCol="0">
            <a:spAutoFit/>
          </a:bodyPr>
          <a:lstStyle/>
          <a:p>
            <a:pPr defTabSz="914211">
              <a:lnSpc>
                <a:spcPct val="80000"/>
              </a:lnSpc>
            </a:pPr>
            <a:r>
              <a:rPr lang="en-US" sz="1500" dirty="0">
                <a:solidFill>
                  <a:srgbClr val="0071BC"/>
                </a:solidFill>
              </a:rPr>
              <a:t>2-4 billion emails per day</a:t>
            </a:r>
          </a:p>
        </p:txBody>
      </p:sp>
      <p:grpSp>
        <p:nvGrpSpPr>
          <p:cNvPr id="22" name="Group 21"/>
          <p:cNvGrpSpPr/>
          <p:nvPr/>
        </p:nvGrpSpPr>
        <p:grpSpPr>
          <a:xfrm>
            <a:off x="9845358" y="1379665"/>
            <a:ext cx="1530879" cy="978929"/>
            <a:chOff x="6710392" y="895352"/>
            <a:chExt cx="1148458" cy="734197"/>
          </a:xfrm>
        </p:grpSpPr>
        <p:sp>
          <p:nvSpPr>
            <p:cNvPr id="75" name="Rectangle 74"/>
            <p:cNvSpPr/>
            <p:nvPr/>
          </p:nvSpPr>
          <p:spPr>
            <a:xfrm>
              <a:off x="6887927" y="1352550"/>
              <a:ext cx="732073" cy="276999"/>
            </a:xfrm>
            <a:prstGeom prst="rect">
              <a:avLst/>
            </a:prstGeom>
            <a:effectLst/>
          </p:spPr>
          <p:txBody>
            <a:bodyPr wrap="square" lIns="0" tIns="0" rIns="0" bIns="0">
              <a:spAutoFit/>
            </a:bodyPr>
            <a:lstStyle/>
            <a:p>
              <a:pPr defTabSz="914211">
                <a:lnSpc>
                  <a:spcPct val="80000"/>
                </a:lnSpc>
              </a:pPr>
              <a:r>
                <a:rPr lang="en-US" sz="1500" dirty="0">
                  <a:solidFill>
                    <a:srgbClr val="0071BC"/>
                  </a:solidFill>
                </a:rPr>
                <a:t>14B Ads </a:t>
              </a:r>
              <a:br>
                <a:rPr lang="en-US" sz="1500" dirty="0">
                  <a:solidFill>
                    <a:srgbClr val="0071BC"/>
                  </a:solidFill>
                </a:rPr>
              </a:br>
              <a:r>
                <a:rPr lang="en-US" sz="1500" dirty="0">
                  <a:solidFill>
                    <a:srgbClr val="0071BC"/>
                  </a:solidFill>
                </a:rPr>
                <a:t>Per Month</a:t>
              </a:r>
            </a:p>
          </p:txBody>
        </p:sp>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10392" y="895352"/>
              <a:ext cx="1148458" cy="432183"/>
            </a:xfrm>
            <a:prstGeom prst="rect">
              <a:avLst/>
            </a:prstGeom>
            <a:noFill/>
            <a:effectLst>
              <a:glow rad="63500">
                <a:srgbClr val="FFFFFF">
                  <a:alpha val="31000"/>
                </a:srgbClr>
              </a:glow>
              <a:outerShdw blurRad="127000" algn="ctr" rotWithShape="0">
                <a:srgbClr val="FFFFFF"/>
              </a:outerShdw>
            </a:effectLst>
          </p:spPr>
        </p:pic>
      </p:grpSp>
      <p:grpSp>
        <p:nvGrpSpPr>
          <p:cNvPr id="18" name="Group 17"/>
          <p:cNvGrpSpPr/>
          <p:nvPr/>
        </p:nvGrpSpPr>
        <p:grpSpPr>
          <a:xfrm>
            <a:off x="2251240" y="1591554"/>
            <a:ext cx="2133191" cy="946916"/>
            <a:chOff x="1313601" y="1054271"/>
            <a:chExt cx="1600310" cy="710187"/>
          </a:xfrm>
        </p:grpSpPr>
        <p:sp>
          <p:nvSpPr>
            <p:cNvPr id="68" name="Rectangle 67"/>
            <p:cNvSpPr/>
            <p:nvPr/>
          </p:nvSpPr>
          <p:spPr>
            <a:xfrm>
              <a:off x="1313601" y="1352550"/>
              <a:ext cx="1600310" cy="411908"/>
            </a:xfrm>
            <a:prstGeom prst="rect">
              <a:avLst/>
            </a:prstGeom>
            <a:effectLst/>
          </p:spPr>
          <p:txBody>
            <a:bodyPr wrap="square" lIns="0" tIns="0" rIns="0" bIns="0">
              <a:spAutoFit/>
            </a:bodyPr>
            <a:lstStyle/>
            <a:p>
              <a:pPr algn="ctr" defTabSz="914211">
                <a:lnSpc>
                  <a:spcPct val="80000"/>
                </a:lnSpc>
              </a:pPr>
              <a:r>
                <a:rPr lang="en-US" sz="1500" dirty="0">
                  <a:solidFill>
                    <a:srgbClr val="0071BC"/>
                  </a:solidFill>
                </a:rPr>
                <a:t>1.4 Billion Live IDs</a:t>
              </a:r>
            </a:p>
            <a:p>
              <a:pPr algn="ctr" defTabSz="914211">
                <a:lnSpc>
                  <a:spcPct val="80000"/>
                </a:lnSpc>
              </a:pPr>
              <a:r>
                <a:rPr lang="en-US" sz="1500" i="1" dirty="0">
                  <a:solidFill>
                    <a:srgbClr val="FFFFFF">
                      <a:lumMod val="50000"/>
                      <a:lumOff val="50000"/>
                    </a:srgbClr>
                  </a:solidFill>
                </a:rPr>
                <a:t>59 markets and                36 languages</a:t>
              </a:r>
            </a:p>
          </p:txBody>
        </p:sp>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78073" y="1054271"/>
              <a:ext cx="1271366" cy="169515"/>
            </a:xfrm>
            <a:prstGeom prst="rect">
              <a:avLst/>
            </a:prstGeom>
            <a:noFill/>
            <a:effectLst>
              <a:glow rad="63500">
                <a:srgbClr val="FFFFFF">
                  <a:alpha val="31000"/>
                </a:srgbClr>
              </a:glow>
              <a:outerShdw blurRad="127000" algn="ctr" rotWithShape="0">
                <a:srgbClr val="FFFFFF"/>
              </a:outerShdw>
            </a:effectLst>
          </p:spPr>
        </p:pic>
      </p:grpSp>
      <p:pic>
        <p:nvPicPr>
          <p:cNvPr id="13" name="Picture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53683" y="2779716"/>
            <a:ext cx="1507685" cy="388645"/>
          </a:xfrm>
          <a:prstGeom prst="rect">
            <a:avLst/>
          </a:prstGeom>
          <a:noFill/>
          <a:effectLst>
            <a:glow rad="63500">
              <a:srgbClr val="FFFFFF">
                <a:alpha val="31000"/>
              </a:srgbClr>
            </a:glow>
            <a:outerShdw blurRad="127000" algn="ctr" rotWithShape="0">
              <a:srgbClr val="FFFFFF"/>
            </a:outerShdw>
          </a:effectLst>
        </p:spPr>
      </p:pic>
      <p:grpSp>
        <p:nvGrpSpPr>
          <p:cNvPr id="20" name="Group 19"/>
          <p:cNvGrpSpPr/>
          <p:nvPr/>
        </p:nvGrpSpPr>
        <p:grpSpPr>
          <a:xfrm>
            <a:off x="6241202" y="1375512"/>
            <a:ext cx="1711186" cy="933834"/>
            <a:chOff x="4114800" y="892240"/>
            <a:chExt cx="1283724" cy="700376"/>
          </a:xfrm>
        </p:grpSpPr>
        <p:sp>
          <p:nvSpPr>
            <p:cNvPr id="71" name="Rectangle 70"/>
            <p:cNvSpPr/>
            <p:nvPr/>
          </p:nvSpPr>
          <p:spPr>
            <a:xfrm>
              <a:off x="4269839" y="1352550"/>
              <a:ext cx="1128685" cy="240066"/>
            </a:xfrm>
            <a:prstGeom prst="rect">
              <a:avLst/>
            </a:prstGeom>
            <a:effectLst/>
          </p:spPr>
          <p:txBody>
            <a:bodyPr wrap="square" lIns="0" tIns="0" rIns="0" bIns="0">
              <a:spAutoFit/>
            </a:bodyPr>
            <a:lstStyle/>
            <a:p>
              <a:pPr defTabSz="914211">
                <a:lnSpc>
                  <a:spcPct val="80000"/>
                </a:lnSpc>
              </a:pPr>
              <a:r>
                <a:rPr lang="en-US" sz="1300" dirty="0">
                  <a:solidFill>
                    <a:srgbClr val="0071BC"/>
                  </a:solidFill>
                </a:rPr>
                <a:t>Over 5.5B WW Queries Each Month</a:t>
              </a:r>
            </a:p>
          </p:txBody>
        </p:sp>
        <p:pic>
          <p:nvPicPr>
            <p:cNvPr id="14" name="Picture 1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114800" y="892240"/>
              <a:ext cx="990600" cy="493580"/>
            </a:xfrm>
            <a:prstGeom prst="rect">
              <a:avLst/>
            </a:prstGeom>
            <a:noFill/>
            <a:effectLst>
              <a:glow rad="63500">
                <a:srgbClr val="FFFFFF">
                  <a:alpha val="31000"/>
                </a:srgbClr>
              </a:glow>
              <a:outerShdw blurRad="127000" algn="ctr" rotWithShape="0">
                <a:srgbClr val="FFFFFF"/>
              </a:outerShdw>
            </a:effectLst>
          </p:spPr>
        </p:pic>
      </p:grpSp>
      <p:grpSp>
        <p:nvGrpSpPr>
          <p:cNvPr id="21" name="Group 20"/>
          <p:cNvGrpSpPr/>
          <p:nvPr/>
        </p:nvGrpSpPr>
        <p:grpSpPr>
          <a:xfrm>
            <a:off x="8163603" y="1319053"/>
            <a:ext cx="1470544" cy="998499"/>
            <a:chOff x="5450005" y="849897"/>
            <a:chExt cx="1103195" cy="748874"/>
          </a:xfrm>
        </p:grpSpPr>
        <p:sp>
          <p:nvSpPr>
            <p:cNvPr id="73" name="Rectangle 72"/>
            <p:cNvSpPr/>
            <p:nvPr/>
          </p:nvSpPr>
          <p:spPr>
            <a:xfrm>
              <a:off x="5450005" y="1352550"/>
              <a:ext cx="1103195" cy="246221"/>
            </a:xfrm>
            <a:prstGeom prst="rect">
              <a:avLst/>
            </a:prstGeom>
            <a:effectLst/>
          </p:spPr>
          <p:txBody>
            <a:bodyPr wrap="square" lIns="0" tIns="0" rIns="0" bIns="0">
              <a:spAutoFit/>
            </a:bodyPr>
            <a:lstStyle/>
            <a:p>
              <a:pPr algn="ctr" defTabSz="914211">
                <a:lnSpc>
                  <a:spcPct val="80000"/>
                </a:lnSpc>
              </a:pPr>
              <a:r>
                <a:rPr lang="en-US" sz="1300" dirty="0">
                  <a:solidFill>
                    <a:srgbClr val="0071BC"/>
                  </a:solidFill>
                </a:rPr>
                <a:t>Over 500M Unique Users Each Month</a:t>
              </a:r>
            </a:p>
          </p:txBody>
        </p:sp>
        <p:pic>
          <p:nvPicPr>
            <p:cNvPr id="15" name="Picture 1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541594" y="849897"/>
              <a:ext cx="908627" cy="401436"/>
            </a:xfrm>
            <a:prstGeom prst="rect">
              <a:avLst/>
            </a:prstGeom>
            <a:noFill/>
            <a:effectLst>
              <a:glow rad="63500">
                <a:srgbClr val="FFFFFF">
                  <a:alpha val="31000"/>
                </a:srgbClr>
              </a:glow>
              <a:outerShdw blurRad="127000" algn="ctr" rotWithShape="0">
                <a:srgbClr val="FFFFFF"/>
              </a:outerShdw>
            </a:effectLst>
          </p:spPr>
        </p:pic>
      </p:grpSp>
      <p:pic>
        <p:nvPicPr>
          <p:cNvPr id="4" name="Picture 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16432" y="2762638"/>
            <a:ext cx="1559804" cy="500959"/>
          </a:xfrm>
          <a:prstGeom prst="rect">
            <a:avLst/>
          </a:prstGeom>
          <a:noFill/>
          <a:effectLst>
            <a:glow rad="63500">
              <a:srgbClr val="FFFFFF">
                <a:alpha val="31000"/>
              </a:srgbClr>
            </a:glow>
            <a:outerShdw blurRad="127000" algn="ctr" rotWithShape="0">
              <a:srgbClr val="FFFFFF"/>
            </a:outerShdw>
          </a:effectLst>
        </p:spPr>
      </p:pic>
      <p:pic>
        <p:nvPicPr>
          <p:cNvPr id="17" name="Picture 1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11015" y="1481259"/>
            <a:ext cx="1329014" cy="641292"/>
          </a:xfrm>
          <a:prstGeom prst="rect">
            <a:avLst/>
          </a:prstGeom>
          <a:noFill/>
          <a:effectLst>
            <a:glow rad="63500">
              <a:srgbClr val="FFFFFF">
                <a:alpha val="31000"/>
              </a:srgbClr>
            </a:glow>
            <a:outerShdw blurRad="127000" algn="ctr" rotWithShape="0">
              <a:srgbClr val="FFFFFF"/>
            </a:outerShdw>
          </a:effectLst>
        </p:spPr>
      </p:pic>
      <p:grpSp>
        <p:nvGrpSpPr>
          <p:cNvPr id="19" name="Group 18"/>
          <p:cNvGrpSpPr/>
          <p:nvPr/>
        </p:nvGrpSpPr>
        <p:grpSpPr>
          <a:xfrm>
            <a:off x="4595643" y="1526723"/>
            <a:ext cx="1434348" cy="831871"/>
            <a:chOff x="2998236" y="1005646"/>
            <a:chExt cx="1076041" cy="623903"/>
          </a:xfrm>
        </p:grpSpPr>
        <p:sp>
          <p:nvSpPr>
            <p:cNvPr id="69" name="Rectangle 68"/>
            <p:cNvSpPr/>
            <p:nvPr/>
          </p:nvSpPr>
          <p:spPr>
            <a:xfrm>
              <a:off x="3045226" y="1352550"/>
              <a:ext cx="881358" cy="276999"/>
            </a:xfrm>
            <a:prstGeom prst="rect">
              <a:avLst/>
            </a:prstGeom>
            <a:effectLst/>
          </p:spPr>
          <p:txBody>
            <a:bodyPr wrap="square" lIns="0" tIns="0" rIns="0" bIns="0">
              <a:spAutoFit/>
            </a:bodyPr>
            <a:lstStyle/>
            <a:p>
              <a:pPr defTabSz="914211">
                <a:lnSpc>
                  <a:spcPct val="80000"/>
                </a:lnSpc>
              </a:pPr>
              <a:r>
                <a:rPr lang="en-US" sz="1500" dirty="0">
                  <a:solidFill>
                    <a:srgbClr val="0071BC"/>
                  </a:solidFill>
                </a:rPr>
                <a:t>350M Active Accounts</a:t>
              </a:r>
            </a:p>
          </p:txBody>
        </p:sp>
        <p:pic>
          <p:nvPicPr>
            <p:cNvPr id="16" name="Picture 15"/>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998236" y="1005646"/>
              <a:ext cx="1076041" cy="266766"/>
            </a:xfrm>
            <a:prstGeom prst="rect">
              <a:avLst/>
            </a:prstGeom>
            <a:effectLst/>
          </p:spPr>
        </p:pic>
      </p:grpSp>
      <p:pic>
        <p:nvPicPr>
          <p:cNvPr id="3" name="Picture 2"/>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11016" y="2784073"/>
            <a:ext cx="1378137" cy="379937"/>
          </a:xfrm>
          <a:prstGeom prst="rect">
            <a:avLst/>
          </a:prstGeom>
          <a:effectLst/>
        </p:spPr>
      </p:pic>
      <p:grpSp>
        <p:nvGrpSpPr>
          <p:cNvPr id="48" name="Group 47"/>
          <p:cNvGrpSpPr>
            <a:grpSpLocks noChangeAspect="1"/>
          </p:cNvGrpSpPr>
          <p:nvPr/>
        </p:nvGrpSpPr>
        <p:grpSpPr bwMode="black">
          <a:xfrm>
            <a:off x="4457791" y="5815591"/>
            <a:ext cx="866640" cy="584828"/>
            <a:chOff x="1868488" y="569913"/>
            <a:chExt cx="8445500" cy="5700712"/>
          </a:xfrm>
          <a:solidFill>
            <a:srgbClr val="FFFFFF"/>
          </a:solidFill>
        </p:grpSpPr>
        <p:sp>
          <p:nvSpPr>
            <p:cNvPr id="49" name="Freeform 34"/>
            <p:cNvSpPr>
              <a:spLocks noEditPoints="1"/>
            </p:cNvSpPr>
            <p:nvPr/>
          </p:nvSpPr>
          <p:spPr bwMode="black">
            <a:xfrm>
              <a:off x="1868488" y="569913"/>
              <a:ext cx="8445500" cy="5700712"/>
            </a:xfrm>
            <a:custGeom>
              <a:avLst/>
              <a:gdLst>
                <a:gd name="T0" fmla="*/ 2163 w 2252"/>
                <a:gd name="T1" fmla="*/ 31 h 1520"/>
                <a:gd name="T2" fmla="*/ 390 w 2252"/>
                <a:gd name="T3" fmla="*/ 31 h 1520"/>
                <a:gd name="T4" fmla="*/ 90 w 2252"/>
                <a:gd name="T5" fmla="*/ 24 h 1520"/>
                <a:gd name="T6" fmla="*/ 0 w 2252"/>
                <a:gd name="T7" fmla="*/ 113 h 1520"/>
                <a:gd name="T8" fmla="*/ 0 w 2252"/>
                <a:gd name="T9" fmla="*/ 1418 h 1520"/>
                <a:gd name="T10" fmla="*/ 90 w 2252"/>
                <a:gd name="T11" fmla="*/ 1508 h 1520"/>
                <a:gd name="T12" fmla="*/ 463 w 2252"/>
                <a:gd name="T13" fmla="*/ 1478 h 1520"/>
                <a:gd name="T14" fmla="*/ 2163 w 2252"/>
                <a:gd name="T15" fmla="*/ 1478 h 1520"/>
                <a:gd name="T16" fmla="*/ 2252 w 2252"/>
                <a:gd name="T17" fmla="*/ 1388 h 1520"/>
                <a:gd name="T18" fmla="*/ 2252 w 2252"/>
                <a:gd name="T19" fmla="*/ 121 h 1520"/>
                <a:gd name="T20" fmla="*/ 2163 w 2252"/>
                <a:gd name="T21" fmla="*/ 31 h 1520"/>
                <a:gd name="T22" fmla="*/ 1635 w 2252"/>
                <a:gd name="T23" fmla="*/ 1391 h 1520"/>
                <a:gd name="T24" fmla="*/ 546 w 2252"/>
                <a:gd name="T25" fmla="*/ 1391 h 1520"/>
                <a:gd name="T26" fmla="*/ 512 w 2252"/>
                <a:gd name="T27" fmla="*/ 1354 h 1520"/>
                <a:gd name="T28" fmla="*/ 546 w 2252"/>
                <a:gd name="T29" fmla="*/ 1316 h 1520"/>
                <a:gd name="T30" fmla="*/ 1635 w 2252"/>
                <a:gd name="T31" fmla="*/ 1316 h 1520"/>
                <a:gd name="T32" fmla="*/ 1668 w 2252"/>
                <a:gd name="T33" fmla="*/ 1354 h 1520"/>
                <a:gd name="T34" fmla="*/ 1635 w 2252"/>
                <a:gd name="T35" fmla="*/ 1391 h 1520"/>
                <a:gd name="T36" fmla="*/ 1305 w 2252"/>
                <a:gd name="T37" fmla="*/ 1195 h 1520"/>
                <a:gd name="T38" fmla="*/ 877 w 2252"/>
                <a:gd name="T39" fmla="*/ 766 h 1520"/>
                <a:gd name="T40" fmla="*/ 1305 w 2252"/>
                <a:gd name="T41" fmla="*/ 337 h 1520"/>
                <a:gd name="T42" fmla="*/ 1734 w 2252"/>
                <a:gd name="T43" fmla="*/ 766 h 1520"/>
                <a:gd name="T44" fmla="*/ 1305 w 2252"/>
                <a:gd name="T45" fmla="*/ 1195 h 1520"/>
                <a:gd name="T46" fmla="*/ 1966 w 2252"/>
                <a:gd name="T47" fmla="*/ 325 h 1520"/>
                <a:gd name="T48" fmla="*/ 1810 w 2252"/>
                <a:gd name="T49" fmla="*/ 325 h 1520"/>
                <a:gd name="T50" fmla="*/ 1720 w 2252"/>
                <a:gd name="T51" fmla="*/ 235 h 1520"/>
                <a:gd name="T52" fmla="*/ 1810 w 2252"/>
                <a:gd name="T53" fmla="*/ 146 h 1520"/>
                <a:gd name="T54" fmla="*/ 1966 w 2252"/>
                <a:gd name="T55" fmla="*/ 146 h 1520"/>
                <a:gd name="T56" fmla="*/ 2056 w 2252"/>
                <a:gd name="T57" fmla="*/ 235 h 1520"/>
                <a:gd name="T58" fmla="*/ 1966 w 2252"/>
                <a:gd name="T59" fmla="*/ 325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52" h="1520">
                  <a:moveTo>
                    <a:pt x="2163" y="31"/>
                  </a:moveTo>
                  <a:cubicBezTo>
                    <a:pt x="390" y="31"/>
                    <a:pt x="390" y="31"/>
                    <a:pt x="390" y="31"/>
                  </a:cubicBezTo>
                  <a:cubicBezTo>
                    <a:pt x="247" y="0"/>
                    <a:pt x="126" y="24"/>
                    <a:pt x="90" y="24"/>
                  </a:cubicBezTo>
                  <a:cubicBezTo>
                    <a:pt x="40" y="24"/>
                    <a:pt x="0" y="64"/>
                    <a:pt x="0" y="113"/>
                  </a:cubicBezTo>
                  <a:cubicBezTo>
                    <a:pt x="0" y="1418"/>
                    <a:pt x="0" y="1418"/>
                    <a:pt x="0" y="1418"/>
                  </a:cubicBezTo>
                  <a:cubicBezTo>
                    <a:pt x="0" y="1468"/>
                    <a:pt x="40" y="1508"/>
                    <a:pt x="90" y="1508"/>
                  </a:cubicBezTo>
                  <a:cubicBezTo>
                    <a:pt x="134" y="1508"/>
                    <a:pt x="382" y="1520"/>
                    <a:pt x="463" y="1478"/>
                  </a:cubicBezTo>
                  <a:cubicBezTo>
                    <a:pt x="2163" y="1478"/>
                    <a:pt x="2163" y="1478"/>
                    <a:pt x="2163" y="1478"/>
                  </a:cubicBezTo>
                  <a:cubicBezTo>
                    <a:pt x="2212" y="1478"/>
                    <a:pt x="2252" y="1438"/>
                    <a:pt x="2252" y="1388"/>
                  </a:cubicBezTo>
                  <a:cubicBezTo>
                    <a:pt x="2252" y="121"/>
                    <a:pt x="2252" y="121"/>
                    <a:pt x="2252" y="121"/>
                  </a:cubicBezTo>
                  <a:cubicBezTo>
                    <a:pt x="2252" y="71"/>
                    <a:pt x="2212" y="31"/>
                    <a:pt x="2163" y="31"/>
                  </a:cubicBezTo>
                  <a:close/>
                  <a:moveTo>
                    <a:pt x="1635" y="1391"/>
                  </a:moveTo>
                  <a:cubicBezTo>
                    <a:pt x="546" y="1391"/>
                    <a:pt x="546" y="1391"/>
                    <a:pt x="546" y="1391"/>
                  </a:cubicBezTo>
                  <a:cubicBezTo>
                    <a:pt x="527" y="1391"/>
                    <a:pt x="512" y="1374"/>
                    <a:pt x="512" y="1354"/>
                  </a:cubicBezTo>
                  <a:cubicBezTo>
                    <a:pt x="512" y="1333"/>
                    <a:pt x="527" y="1316"/>
                    <a:pt x="546" y="1316"/>
                  </a:cubicBezTo>
                  <a:cubicBezTo>
                    <a:pt x="1635" y="1316"/>
                    <a:pt x="1635" y="1316"/>
                    <a:pt x="1635" y="1316"/>
                  </a:cubicBezTo>
                  <a:cubicBezTo>
                    <a:pt x="1653" y="1316"/>
                    <a:pt x="1668" y="1333"/>
                    <a:pt x="1668" y="1354"/>
                  </a:cubicBezTo>
                  <a:cubicBezTo>
                    <a:pt x="1668" y="1374"/>
                    <a:pt x="1653" y="1391"/>
                    <a:pt x="1635" y="1391"/>
                  </a:cubicBezTo>
                  <a:close/>
                  <a:moveTo>
                    <a:pt x="1305" y="1195"/>
                  </a:moveTo>
                  <a:cubicBezTo>
                    <a:pt x="1068" y="1195"/>
                    <a:pt x="877" y="1003"/>
                    <a:pt x="877" y="766"/>
                  </a:cubicBezTo>
                  <a:cubicBezTo>
                    <a:pt x="877" y="529"/>
                    <a:pt x="1068" y="337"/>
                    <a:pt x="1305" y="337"/>
                  </a:cubicBezTo>
                  <a:cubicBezTo>
                    <a:pt x="1542" y="337"/>
                    <a:pt x="1734" y="529"/>
                    <a:pt x="1734" y="766"/>
                  </a:cubicBezTo>
                  <a:cubicBezTo>
                    <a:pt x="1734" y="1003"/>
                    <a:pt x="1542" y="1195"/>
                    <a:pt x="1305" y="1195"/>
                  </a:cubicBezTo>
                  <a:close/>
                  <a:moveTo>
                    <a:pt x="1966" y="325"/>
                  </a:moveTo>
                  <a:cubicBezTo>
                    <a:pt x="1810" y="325"/>
                    <a:pt x="1810" y="325"/>
                    <a:pt x="1810" y="325"/>
                  </a:cubicBezTo>
                  <a:cubicBezTo>
                    <a:pt x="1760" y="325"/>
                    <a:pt x="1720" y="285"/>
                    <a:pt x="1720" y="235"/>
                  </a:cubicBezTo>
                  <a:cubicBezTo>
                    <a:pt x="1720" y="186"/>
                    <a:pt x="1760" y="146"/>
                    <a:pt x="1810" y="146"/>
                  </a:cubicBezTo>
                  <a:cubicBezTo>
                    <a:pt x="1966" y="146"/>
                    <a:pt x="1966" y="146"/>
                    <a:pt x="1966" y="146"/>
                  </a:cubicBezTo>
                  <a:cubicBezTo>
                    <a:pt x="2016" y="146"/>
                    <a:pt x="2056" y="186"/>
                    <a:pt x="2056" y="235"/>
                  </a:cubicBezTo>
                  <a:cubicBezTo>
                    <a:pt x="2056" y="285"/>
                    <a:pt x="2016" y="325"/>
                    <a:pt x="1966" y="325"/>
                  </a:cubicBezTo>
                  <a:close/>
                </a:path>
              </a:pathLst>
            </a:custGeom>
            <a:gr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617"/>
              <a:endParaRPr lang="en-US" spc="-123">
                <a:solidFill>
                  <a:srgbClr val="FFFFFF">
                    <a:lumMod val="50000"/>
                  </a:srgbClr>
                </a:solidFill>
                <a:latin typeface="Segoe Light" pitchFamily="34" charset="0"/>
              </a:endParaRPr>
            </a:p>
          </p:txBody>
        </p:sp>
        <p:sp>
          <p:nvSpPr>
            <p:cNvPr id="50" name="Freeform 35"/>
            <p:cNvSpPr>
              <a:spLocks noEditPoints="1"/>
            </p:cNvSpPr>
            <p:nvPr/>
          </p:nvSpPr>
          <p:spPr bwMode="black">
            <a:xfrm>
              <a:off x="5603876" y="2279650"/>
              <a:ext cx="2320925" cy="2320925"/>
            </a:xfrm>
            <a:custGeom>
              <a:avLst/>
              <a:gdLst>
                <a:gd name="T0" fmla="*/ 309 w 619"/>
                <a:gd name="T1" fmla="*/ 0 h 619"/>
                <a:gd name="T2" fmla="*/ 0 w 619"/>
                <a:gd name="T3" fmla="*/ 310 h 619"/>
                <a:gd name="T4" fmla="*/ 309 w 619"/>
                <a:gd name="T5" fmla="*/ 619 h 619"/>
                <a:gd name="T6" fmla="*/ 619 w 619"/>
                <a:gd name="T7" fmla="*/ 310 h 619"/>
                <a:gd name="T8" fmla="*/ 309 w 619"/>
                <a:gd name="T9" fmla="*/ 0 h 619"/>
                <a:gd name="T10" fmla="*/ 313 w 619"/>
                <a:gd name="T11" fmla="*/ 507 h 619"/>
                <a:gd name="T12" fmla="*/ 112 w 619"/>
                <a:gd name="T13" fmla="*/ 306 h 619"/>
                <a:gd name="T14" fmla="*/ 313 w 619"/>
                <a:gd name="T15" fmla="*/ 105 h 619"/>
                <a:gd name="T16" fmla="*/ 514 w 619"/>
                <a:gd name="T17" fmla="*/ 306 h 619"/>
                <a:gd name="T18" fmla="*/ 313 w 619"/>
                <a:gd name="T19" fmla="*/ 507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9" h="619">
                  <a:moveTo>
                    <a:pt x="309" y="0"/>
                  </a:moveTo>
                  <a:cubicBezTo>
                    <a:pt x="138" y="0"/>
                    <a:pt x="0" y="139"/>
                    <a:pt x="0" y="310"/>
                  </a:cubicBezTo>
                  <a:cubicBezTo>
                    <a:pt x="0" y="481"/>
                    <a:pt x="138" y="619"/>
                    <a:pt x="309" y="619"/>
                  </a:cubicBezTo>
                  <a:cubicBezTo>
                    <a:pt x="480" y="619"/>
                    <a:pt x="619" y="481"/>
                    <a:pt x="619" y="310"/>
                  </a:cubicBezTo>
                  <a:cubicBezTo>
                    <a:pt x="619" y="139"/>
                    <a:pt x="480" y="0"/>
                    <a:pt x="309" y="0"/>
                  </a:cubicBezTo>
                  <a:close/>
                  <a:moveTo>
                    <a:pt x="313" y="507"/>
                  </a:moveTo>
                  <a:cubicBezTo>
                    <a:pt x="202" y="507"/>
                    <a:pt x="112" y="417"/>
                    <a:pt x="112" y="306"/>
                  </a:cubicBezTo>
                  <a:cubicBezTo>
                    <a:pt x="112" y="195"/>
                    <a:pt x="202" y="105"/>
                    <a:pt x="313" y="105"/>
                  </a:cubicBezTo>
                  <a:cubicBezTo>
                    <a:pt x="424" y="105"/>
                    <a:pt x="514" y="195"/>
                    <a:pt x="514" y="306"/>
                  </a:cubicBezTo>
                  <a:cubicBezTo>
                    <a:pt x="514" y="417"/>
                    <a:pt x="424" y="507"/>
                    <a:pt x="313" y="507"/>
                  </a:cubicBezTo>
                  <a:close/>
                </a:path>
              </a:pathLst>
            </a:custGeom>
            <a:gr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617"/>
              <a:endParaRPr lang="en-US" spc="-123">
                <a:solidFill>
                  <a:srgbClr val="FFFFFF">
                    <a:lumMod val="50000"/>
                  </a:srgbClr>
                </a:solidFill>
                <a:latin typeface="Segoe Light" pitchFamily="34" charset="0"/>
              </a:endParaRPr>
            </a:p>
          </p:txBody>
        </p:sp>
      </p:grpSp>
      <p:sp>
        <p:nvSpPr>
          <p:cNvPr id="52" name="Freeform 7"/>
          <p:cNvSpPr>
            <a:spLocks noChangeAspect="1" noEditPoints="1"/>
          </p:cNvSpPr>
          <p:nvPr/>
        </p:nvSpPr>
        <p:spPr bwMode="black">
          <a:xfrm>
            <a:off x="7922741" y="4737189"/>
            <a:ext cx="2915215" cy="1841411"/>
          </a:xfrm>
          <a:custGeom>
            <a:avLst/>
            <a:gdLst>
              <a:gd name="T0" fmla="*/ 16 w 1389"/>
              <a:gd name="T1" fmla="*/ 0 h 878"/>
              <a:gd name="T2" fmla="*/ 0 w 1389"/>
              <a:gd name="T3" fmla="*/ 332 h 878"/>
              <a:gd name="T4" fmla="*/ 0 w 1389"/>
              <a:gd name="T5" fmla="*/ 788 h 878"/>
              <a:gd name="T6" fmla="*/ 198 w 1389"/>
              <a:gd name="T7" fmla="*/ 802 h 878"/>
              <a:gd name="T8" fmla="*/ 647 w 1389"/>
              <a:gd name="T9" fmla="*/ 803 h 878"/>
              <a:gd name="T10" fmla="*/ 647 w 1389"/>
              <a:gd name="T11" fmla="*/ 826 h 878"/>
              <a:gd name="T12" fmla="*/ 355 w 1389"/>
              <a:gd name="T13" fmla="*/ 840 h 878"/>
              <a:gd name="T14" fmla="*/ 345 w 1389"/>
              <a:gd name="T15" fmla="*/ 878 h 878"/>
              <a:gd name="T16" fmla="*/ 1039 w 1389"/>
              <a:gd name="T17" fmla="*/ 864 h 878"/>
              <a:gd name="T18" fmla="*/ 1000 w 1389"/>
              <a:gd name="T19" fmla="*/ 826 h 878"/>
              <a:gd name="T20" fmla="*/ 721 w 1389"/>
              <a:gd name="T21" fmla="*/ 804 h 878"/>
              <a:gd name="T22" fmla="*/ 1374 w 1389"/>
              <a:gd name="T23" fmla="*/ 803 h 878"/>
              <a:gd name="T24" fmla="*/ 1389 w 1389"/>
              <a:gd name="T25" fmla="*/ 14 h 878"/>
              <a:gd name="T26" fmla="*/ 1126 w 1389"/>
              <a:gd name="T27" fmla="*/ 781 h 878"/>
              <a:gd name="T28" fmla="*/ 1107 w 1389"/>
              <a:gd name="T29" fmla="*/ 778 h 878"/>
              <a:gd name="T30" fmla="*/ 1126 w 1389"/>
              <a:gd name="T31" fmla="*/ 774 h 878"/>
              <a:gd name="T32" fmla="*/ 1126 w 1389"/>
              <a:gd name="T33" fmla="*/ 781 h 878"/>
              <a:gd name="T34" fmla="*/ 1144 w 1389"/>
              <a:gd name="T35" fmla="*/ 781 h 878"/>
              <a:gd name="T36" fmla="*/ 1144 w 1389"/>
              <a:gd name="T37" fmla="*/ 774 h 878"/>
              <a:gd name="T38" fmla="*/ 1164 w 1389"/>
              <a:gd name="T39" fmla="*/ 778 h 878"/>
              <a:gd name="T40" fmla="*/ 1194 w 1389"/>
              <a:gd name="T41" fmla="*/ 781 h 878"/>
              <a:gd name="T42" fmla="*/ 1174 w 1389"/>
              <a:gd name="T43" fmla="*/ 778 h 878"/>
              <a:gd name="T44" fmla="*/ 1194 w 1389"/>
              <a:gd name="T45" fmla="*/ 774 h 878"/>
              <a:gd name="T46" fmla="*/ 1194 w 1389"/>
              <a:gd name="T47" fmla="*/ 781 h 878"/>
              <a:gd name="T48" fmla="*/ 1211 w 1389"/>
              <a:gd name="T49" fmla="*/ 781 h 878"/>
              <a:gd name="T50" fmla="*/ 1211 w 1389"/>
              <a:gd name="T51" fmla="*/ 774 h 878"/>
              <a:gd name="T52" fmla="*/ 1231 w 1389"/>
              <a:gd name="T53" fmla="*/ 778 h 878"/>
              <a:gd name="T54" fmla="*/ 1261 w 1389"/>
              <a:gd name="T55" fmla="*/ 781 h 878"/>
              <a:gd name="T56" fmla="*/ 1241 w 1389"/>
              <a:gd name="T57" fmla="*/ 778 h 878"/>
              <a:gd name="T58" fmla="*/ 1261 w 1389"/>
              <a:gd name="T59" fmla="*/ 774 h 878"/>
              <a:gd name="T60" fmla="*/ 1261 w 1389"/>
              <a:gd name="T61" fmla="*/ 781 h 878"/>
              <a:gd name="T62" fmla="*/ 1278 w 1389"/>
              <a:gd name="T63" fmla="*/ 781 h 878"/>
              <a:gd name="T64" fmla="*/ 1278 w 1389"/>
              <a:gd name="T65" fmla="*/ 774 h 878"/>
              <a:gd name="T66" fmla="*/ 1298 w 1389"/>
              <a:gd name="T67" fmla="*/ 778 h 878"/>
              <a:gd name="T68" fmla="*/ 1316 w 1389"/>
              <a:gd name="T69" fmla="*/ 787 h 878"/>
              <a:gd name="T70" fmla="*/ 1316 w 1389"/>
              <a:gd name="T71" fmla="*/ 768 h 878"/>
              <a:gd name="T72" fmla="*/ 1316 w 1389"/>
              <a:gd name="T73" fmla="*/ 787 h 878"/>
              <a:gd name="T74" fmla="*/ 1326 w 1389"/>
              <a:gd name="T75" fmla="*/ 754 h 878"/>
              <a:gd name="T76" fmla="*/ 455 w 1389"/>
              <a:gd name="T77" fmla="*/ 754 h 878"/>
              <a:gd name="T78" fmla="*/ 49 w 1389"/>
              <a:gd name="T79" fmla="*/ 739 h 878"/>
              <a:gd name="T80" fmla="*/ 49 w 1389"/>
              <a:gd name="T81" fmla="*/ 332 h 878"/>
              <a:gd name="T82" fmla="*/ 64 w 1389"/>
              <a:gd name="T83" fmla="*/ 48 h 878"/>
              <a:gd name="T84" fmla="*/ 1340 w 1389"/>
              <a:gd name="T85" fmla="*/ 63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89" h="878">
                <a:moveTo>
                  <a:pt x="1374" y="0"/>
                </a:moveTo>
                <a:cubicBezTo>
                  <a:pt x="16" y="0"/>
                  <a:pt x="16" y="0"/>
                  <a:pt x="16" y="0"/>
                </a:cubicBezTo>
                <a:cubicBezTo>
                  <a:pt x="7" y="0"/>
                  <a:pt x="0" y="6"/>
                  <a:pt x="0" y="14"/>
                </a:cubicBezTo>
                <a:cubicBezTo>
                  <a:pt x="0" y="139"/>
                  <a:pt x="0" y="244"/>
                  <a:pt x="0" y="332"/>
                </a:cubicBezTo>
                <a:cubicBezTo>
                  <a:pt x="0" y="384"/>
                  <a:pt x="0" y="430"/>
                  <a:pt x="0" y="470"/>
                </a:cubicBezTo>
                <a:cubicBezTo>
                  <a:pt x="0" y="788"/>
                  <a:pt x="0" y="788"/>
                  <a:pt x="0" y="788"/>
                </a:cubicBezTo>
                <a:cubicBezTo>
                  <a:pt x="0" y="796"/>
                  <a:pt x="7" y="802"/>
                  <a:pt x="16" y="802"/>
                </a:cubicBezTo>
                <a:cubicBezTo>
                  <a:pt x="16" y="802"/>
                  <a:pt x="16" y="802"/>
                  <a:pt x="198" y="802"/>
                </a:cubicBezTo>
                <a:cubicBezTo>
                  <a:pt x="198" y="802"/>
                  <a:pt x="198" y="803"/>
                  <a:pt x="198" y="803"/>
                </a:cubicBezTo>
                <a:cubicBezTo>
                  <a:pt x="647" y="803"/>
                  <a:pt x="647" y="803"/>
                  <a:pt x="647" y="803"/>
                </a:cubicBezTo>
                <a:cubicBezTo>
                  <a:pt x="647" y="803"/>
                  <a:pt x="647" y="803"/>
                  <a:pt x="647" y="804"/>
                </a:cubicBezTo>
                <a:cubicBezTo>
                  <a:pt x="647" y="826"/>
                  <a:pt x="647" y="826"/>
                  <a:pt x="647" y="826"/>
                </a:cubicBezTo>
                <a:cubicBezTo>
                  <a:pt x="369" y="826"/>
                  <a:pt x="369" y="826"/>
                  <a:pt x="369" y="826"/>
                </a:cubicBezTo>
                <a:cubicBezTo>
                  <a:pt x="362" y="826"/>
                  <a:pt x="355" y="832"/>
                  <a:pt x="355" y="840"/>
                </a:cubicBezTo>
                <a:cubicBezTo>
                  <a:pt x="331" y="864"/>
                  <a:pt x="331" y="864"/>
                  <a:pt x="331" y="864"/>
                </a:cubicBezTo>
                <a:cubicBezTo>
                  <a:pt x="331" y="872"/>
                  <a:pt x="337" y="878"/>
                  <a:pt x="345" y="878"/>
                </a:cubicBezTo>
                <a:cubicBezTo>
                  <a:pt x="1024" y="878"/>
                  <a:pt x="1024" y="878"/>
                  <a:pt x="1024" y="878"/>
                </a:cubicBezTo>
                <a:cubicBezTo>
                  <a:pt x="1033" y="878"/>
                  <a:pt x="1039" y="872"/>
                  <a:pt x="1039" y="864"/>
                </a:cubicBezTo>
                <a:cubicBezTo>
                  <a:pt x="1015" y="840"/>
                  <a:pt x="1015" y="840"/>
                  <a:pt x="1015" y="840"/>
                </a:cubicBezTo>
                <a:cubicBezTo>
                  <a:pt x="1015" y="832"/>
                  <a:pt x="1009" y="826"/>
                  <a:pt x="1000" y="826"/>
                </a:cubicBezTo>
                <a:cubicBezTo>
                  <a:pt x="721" y="826"/>
                  <a:pt x="721" y="826"/>
                  <a:pt x="721" y="826"/>
                </a:cubicBezTo>
                <a:cubicBezTo>
                  <a:pt x="721" y="804"/>
                  <a:pt x="721" y="804"/>
                  <a:pt x="721" y="804"/>
                </a:cubicBezTo>
                <a:cubicBezTo>
                  <a:pt x="721" y="803"/>
                  <a:pt x="721" y="803"/>
                  <a:pt x="721" y="803"/>
                </a:cubicBezTo>
                <a:cubicBezTo>
                  <a:pt x="1374" y="803"/>
                  <a:pt x="1374" y="803"/>
                  <a:pt x="1374" y="803"/>
                </a:cubicBezTo>
                <a:cubicBezTo>
                  <a:pt x="1383" y="803"/>
                  <a:pt x="1389" y="797"/>
                  <a:pt x="1389" y="789"/>
                </a:cubicBezTo>
                <a:cubicBezTo>
                  <a:pt x="1389" y="14"/>
                  <a:pt x="1389" y="14"/>
                  <a:pt x="1389" y="14"/>
                </a:cubicBezTo>
                <a:cubicBezTo>
                  <a:pt x="1389" y="6"/>
                  <a:pt x="1383" y="0"/>
                  <a:pt x="1374" y="0"/>
                </a:cubicBezTo>
                <a:close/>
                <a:moveTo>
                  <a:pt x="1126" y="781"/>
                </a:moveTo>
                <a:cubicBezTo>
                  <a:pt x="1110" y="781"/>
                  <a:pt x="1110" y="781"/>
                  <a:pt x="1110" y="781"/>
                </a:cubicBezTo>
                <a:cubicBezTo>
                  <a:pt x="1108" y="781"/>
                  <a:pt x="1107" y="780"/>
                  <a:pt x="1107" y="778"/>
                </a:cubicBezTo>
                <a:cubicBezTo>
                  <a:pt x="1107" y="776"/>
                  <a:pt x="1108" y="774"/>
                  <a:pt x="1110" y="774"/>
                </a:cubicBezTo>
                <a:cubicBezTo>
                  <a:pt x="1126" y="774"/>
                  <a:pt x="1126" y="774"/>
                  <a:pt x="1126" y="774"/>
                </a:cubicBezTo>
                <a:cubicBezTo>
                  <a:pt x="1129" y="774"/>
                  <a:pt x="1130" y="776"/>
                  <a:pt x="1130" y="778"/>
                </a:cubicBezTo>
                <a:cubicBezTo>
                  <a:pt x="1130" y="780"/>
                  <a:pt x="1129" y="781"/>
                  <a:pt x="1126" y="781"/>
                </a:cubicBezTo>
                <a:close/>
                <a:moveTo>
                  <a:pt x="1160" y="781"/>
                </a:moveTo>
                <a:cubicBezTo>
                  <a:pt x="1144" y="781"/>
                  <a:pt x="1144" y="781"/>
                  <a:pt x="1144" y="781"/>
                </a:cubicBezTo>
                <a:cubicBezTo>
                  <a:pt x="1142" y="781"/>
                  <a:pt x="1140" y="780"/>
                  <a:pt x="1140" y="778"/>
                </a:cubicBezTo>
                <a:cubicBezTo>
                  <a:pt x="1140" y="776"/>
                  <a:pt x="1142" y="774"/>
                  <a:pt x="1144" y="774"/>
                </a:cubicBezTo>
                <a:cubicBezTo>
                  <a:pt x="1160" y="774"/>
                  <a:pt x="1160" y="774"/>
                  <a:pt x="1160" y="774"/>
                </a:cubicBezTo>
                <a:cubicBezTo>
                  <a:pt x="1162" y="774"/>
                  <a:pt x="1164" y="776"/>
                  <a:pt x="1164" y="778"/>
                </a:cubicBezTo>
                <a:cubicBezTo>
                  <a:pt x="1164" y="780"/>
                  <a:pt x="1162" y="781"/>
                  <a:pt x="1160" y="781"/>
                </a:cubicBezTo>
                <a:close/>
                <a:moveTo>
                  <a:pt x="1194" y="781"/>
                </a:moveTo>
                <a:cubicBezTo>
                  <a:pt x="1177" y="781"/>
                  <a:pt x="1177" y="781"/>
                  <a:pt x="1177" y="781"/>
                </a:cubicBezTo>
                <a:cubicBezTo>
                  <a:pt x="1175" y="781"/>
                  <a:pt x="1174" y="780"/>
                  <a:pt x="1174" y="778"/>
                </a:cubicBezTo>
                <a:cubicBezTo>
                  <a:pt x="1174" y="776"/>
                  <a:pt x="1175" y="774"/>
                  <a:pt x="1177" y="774"/>
                </a:cubicBezTo>
                <a:cubicBezTo>
                  <a:pt x="1194" y="774"/>
                  <a:pt x="1194" y="774"/>
                  <a:pt x="1194" y="774"/>
                </a:cubicBezTo>
                <a:cubicBezTo>
                  <a:pt x="1196" y="774"/>
                  <a:pt x="1198" y="776"/>
                  <a:pt x="1198" y="778"/>
                </a:cubicBezTo>
                <a:cubicBezTo>
                  <a:pt x="1198" y="780"/>
                  <a:pt x="1196" y="781"/>
                  <a:pt x="1194" y="781"/>
                </a:cubicBezTo>
                <a:close/>
                <a:moveTo>
                  <a:pt x="1228" y="781"/>
                </a:moveTo>
                <a:cubicBezTo>
                  <a:pt x="1211" y="781"/>
                  <a:pt x="1211" y="781"/>
                  <a:pt x="1211" y="781"/>
                </a:cubicBezTo>
                <a:cubicBezTo>
                  <a:pt x="1209" y="781"/>
                  <a:pt x="1207" y="780"/>
                  <a:pt x="1207" y="778"/>
                </a:cubicBezTo>
                <a:cubicBezTo>
                  <a:pt x="1207" y="776"/>
                  <a:pt x="1209" y="774"/>
                  <a:pt x="1211" y="774"/>
                </a:cubicBezTo>
                <a:cubicBezTo>
                  <a:pt x="1228" y="774"/>
                  <a:pt x="1228" y="774"/>
                  <a:pt x="1228" y="774"/>
                </a:cubicBezTo>
                <a:cubicBezTo>
                  <a:pt x="1230" y="774"/>
                  <a:pt x="1231" y="776"/>
                  <a:pt x="1231" y="778"/>
                </a:cubicBezTo>
                <a:cubicBezTo>
                  <a:pt x="1231" y="780"/>
                  <a:pt x="1230" y="781"/>
                  <a:pt x="1228" y="781"/>
                </a:cubicBezTo>
                <a:close/>
                <a:moveTo>
                  <a:pt x="1261" y="781"/>
                </a:moveTo>
                <a:cubicBezTo>
                  <a:pt x="1244" y="781"/>
                  <a:pt x="1244" y="781"/>
                  <a:pt x="1244" y="781"/>
                </a:cubicBezTo>
                <a:cubicBezTo>
                  <a:pt x="1242" y="781"/>
                  <a:pt x="1241" y="780"/>
                  <a:pt x="1241" y="778"/>
                </a:cubicBezTo>
                <a:cubicBezTo>
                  <a:pt x="1241" y="776"/>
                  <a:pt x="1242" y="774"/>
                  <a:pt x="1244" y="774"/>
                </a:cubicBezTo>
                <a:cubicBezTo>
                  <a:pt x="1261" y="774"/>
                  <a:pt x="1261" y="774"/>
                  <a:pt x="1261" y="774"/>
                </a:cubicBezTo>
                <a:cubicBezTo>
                  <a:pt x="1263" y="774"/>
                  <a:pt x="1265" y="776"/>
                  <a:pt x="1265" y="778"/>
                </a:cubicBezTo>
                <a:cubicBezTo>
                  <a:pt x="1265" y="780"/>
                  <a:pt x="1263" y="781"/>
                  <a:pt x="1261" y="781"/>
                </a:cubicBezTo>
                <a:close/>
                <a:moveTo>
                  <a:pt x="1295" y="781"/>
                </a:moveTo>
                <a:cubicBezTo>
                  <a:pt x="1278" y="781"/>
                  <a:pt x="1278" y="781"/>
                  <a:pt x="1278" y="781"/>
                </a:cubicBezTo>
                <a:cubicBezTo>
                  <a:pt x="1276" y="781"/>
                  <a:pt x="1274" y="780"/>
                  <a:pt x="1274" y="778"/>
                </a:cubicBezTo>
                <a:cubicBezTo>
                  <a:pt x="1274" y="776"/>
                  <a:pt x="1276" y="774"/>
                  <a:pt x="1278" y="774"/>
                </a:cubicBezTo>
                <a:cubicBezTo>
                  <a:pt x="1295" y="774"/>
                  <a:pt x="1295" y="774"/>
                  <a:pt x="1295" y="774"/>
                </a:cubicBezTo>
                <a:cubicBezTo>
                  <a:pt x="1297" y="774"/>
                  <a:pt x="1298" y="776"/>
                  <a:pt x="1298" y="778"/>
                </a:cubicBezTo>
                <a:cubicBezTo>
                  <a:pt x="1298" y="780"/>
                  <a:pt x="1297" y="781"/>
                  <a:pt x="1295" y="781"/>
                </a:cubicBezTo>
                <a:close/>
                <a:moveTo>
                  <a:pt x="1316" y="787"/>
                </a:moveTo>
                <a:cubicBezTo>
                  <a:pt x="1311" y="787"/>
                  <a:pt x="1307" y="783"/>
                  <a:pt x="1307" y="778"/>
                </a:cubicBezTo>
                <a:cubicBezTo>
                  <a:pt x="1307" y="773"/>
                  <a:pt x="1311" y="768"/>
                  <a:pt x="1316" y="768"/>
                </a:cubicBezTo>
                <a:cubicBezTo>
                  <a:pt x="1321" y="768"/>
                  <a:pt x="1325" y="773"/>
                  <a:pt x="1325" y="778"/>
                </a:cubicBezTo>
                <a:cubicBezTo>
                  <a:pt x="1325" y="783"/>
                  <a:pt x="1321" y="787"/>
                  <a:pt x="1316" y="787"/>
                </a:cubicBezTo>
                <a:close/>
                <a:moveTo>
                  <a:pt x="1340" y="740"/>
                </a:moveTo>
                <a:cubicBezTo>
                  <a:pt x="1340" y="748"/>
                  <a:pt x="1334" y="754"/>
                  <a:pt x="1326" y="754"/>
                </a:cubicBezTo>
                <a:cubicBezTo>
                  <a:pt x="918" y="754"/>
                  <a:pt x="642" y="754"/>
                  <a:pt x="455" y="754"/>
                </a:cubicBezTo>
                <a:cubicBezTo>
                  <a:pt x="455" y="754"/>
                  <a:pt x="455" y="754"/>
                  <a:pt x="455" y="754"/>
                </a:cubicBezTo>
                <a:cubicBezTo>
                  <a:pt x="64" y="754"/>
                  <a:pt x="64" y="754"/>
                  <a:pt x="64" y="754"/>
                </a:cubicBezTo>
                <a:cubicBezTo>
                  <a:pt x="56" y="754"/>
                  <a:pt x="49" y="747"/>
                  <a:pt x="49" y="739"/>
                </a:cubicBezTo>
                <a:cubicBezTo>
                  <a:pt x="49" y="739"/>
                  <a:pt x="49" y="739"/>
                  <a:pt x="49" y="470"/>
                </a:cubicBezTo>
                <a:cubicBezTo>
                  <a:pt x="49" y="417"/>
                  <a:pt x="49" y="372"/>
                  <a:pt x="49" y="332"/>
                </a:cubicBezTo>
                <a:cubicBezTo>
                  <a:pt x="49" y="63"/>
                  <a:pt x="49" y="63"/>
                  <a:pt x="49" y="63"/>
                </a:cubicBezTo>
                <a:cubicBezTo>
                  <a:pt x="49" y="55"/>
                  <a:pt x="56" y="48"/>
                  <a:pt x="64" y="48"/>
                </a:cubicBezTo>
                <a:cubicBezTo>
                  <a:pt x="1326" y="48"/>
                  <a:pt x="1326" y="48"/>
                  <a:pt x="1326" y="48"/>
                </a:cubicBezTo>
                <a:cubicBezTo>
                  <a:pt x="1334" y="48"/>
                  <a:pt x="1340" y="55"/>
                  <a:pt x="1340" y="63"/>
                </a:cubicBezTo>
                <a:cubicBezTo>
                  <a:pt x="1340" y="740"/>
                  <a:pt x="1340" y="740"/>
                  <a:pt x="1340" y="740"/>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2287" tIns="41143" rIns="82287" bIns="41143" numCol="1" rtlCol="0" anchor="ctr" anchorCtr="0" compatLnSpc="1">
            <a:prstTxWarp prst="textNoShape">
              <a:avLst/>
            </a:prstTxWarp>
          </a:bodyPr>
          <a:lstStyle/>
          <a:p>
            <a:pPr defTabSz="740617"/>
            <a:endParaRPr lang="en-US" spc="-123">
              <a:solidFill>
                <a:srgbClr val="FFFFFF">
                  <a:lumMod val="50000"/>
                </a:srgbClr>
              </a:solidFill>
              <a:latin typeface="Segoe Light" pitchFamily="34" charset="0"/>
            </a:endParaRPr>
          </a:p>
        </p:txBody>
      </p:sp>
      <p:grpSp>
        <p:nvGrpSpPr>
          <p:cNvPr id="54" name="Group 53"/>
          <p:cNvGrpSpPr/>
          <p:nvPr/>
        </p:nvGrpSpPr>
        <p:grpSpPr bwMode="black">
          <a:xfrm>
            <a:off x="4525703" y="4640429"/>
            <a:ext cx="963986" cy="764728"/>
            <a:chOff x="3358790" y="376388"/>
            <a:chExt cx="1516063" cy="1195388"/>
          </a:xfrm>
          <a:solidFill>
            <a:srgbClr val="FFFFFF"/>
          </a:solidFill>
        </p:grpSpPr>
        <p:sp>
          <p:nvSpPr>
            <p:cNvPr id="55" name="Freeform 26"/>
            <p:cNvSpPr>
              <a:spLocks/>
            </p:cNvSpPr>
            <p:nvPr/>
          </p:nvSpPr>
          <p:spPr bwMode="black">
            <a:xfrm>
              <a:off x="3703278" y="376388"/>
              <a:ext cx="1171575" cy="1128713"/>
            </a:xfrm>
            <a:custGeom>
              <a:avLst/>
              <a:gdLst>
                <a:gd name="T0" fmla="*/ 36 w 312"/>
                <a:gd name="T1" fmla="*/ 0 h 301"/>
                <a:gd name="T2" fmla="*/ 0 w 312"/>
                <a:gd name="T3" fmla="*/ 94 h 301"/>
                <a:gd name="T4" fmla="*/ 32 w 312"/>
                <a:gd name="T5" fmla="*/ 94 h 301"/>
                <a:gd name="T6" fmla="*/ 54 w 312"/>
                <a:gd name="T7" fmla="*/ 39 h 301"/>
                <a:gd name="T8" fmla="*/ 272 w 312"/>
                <a:gd name="T9" fmla="*/ 124 h 301"/>
                <a:gd name="T10" fmla="*/ 219 w 312"/>
                <a:gd name="T11" fmla="*/ 262 h 301"/>
                <a:gd name="T12" fmla="*/ 219 w 312"/>
                <a:gd name="T13" fmla="*/ 295 h 301"/>
                <a:gd name="T14" fmla="*/ 237 w 312"/>
                <a:gd name="T15" fmla="*/ 301 h 301"/>
                <a:gd name="T16" fmla="*/ 312 w 312"/>
                <a:gd name="T17" fmla="*/ 106 h 301"/>
                <a:gd name="T18" fmla="*/ 36 w 312"/>
                <a:gd name="T19"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2" h="301">
                  <a:moveTo>
                    <a:pt x="36" y="0"/>
                  </a:moveTo>
                  <a:cubicBezTo>
                    <a:pt x="0" y="94"/>
                    <a:pt x="0" y="94"/>
                    <a:pt x="0" y="94"/>
                  </a:cubicBezTo>
                  <a:cubicBezTo>
                    <a:pt x="32" y="94"/>
                    <a:pt x="32" y="94"/>
                    <a:pt x="32" y="94"/>
                  </a:cubicBezTo>
                  <a:cubicBezTo>
                    <a:pt x="41" y="73"/>
                    <a:pt x="54" y="39"/>
                    <a:pt x="54" y="39"/>
                  </a:cubicBezTo>
                  <a:cubicBezTo>
                    <a:pt x="272" y="124"/>
                    <a:pt x="272" y="124"/>
                    <a:pt x="272" y="124"/>
                  </a:cubicBezTo>
                  <a:cubicBezTo>
                    <a:pt x="219" y="262"/>
                    <a:pt x="219" y="262"/>
                    <a:pt x="219" y="262"/>
                  </a:cubicBezTo>
                  <a:cubicBezTo>
                    <a:pt x="219" y="295"/>
                    <a:pt x="219" y="295"/>
                    <a:pt x="219" y="295"/>
                  </a:cubicBezTo>
                  <a:cubicBezTo>
                    <a:pt x="237" y="301"/>
                    <a:pt x="237" y="301"/>
                    <a:pt x="237" y="301"/>
                  </a:cubicBezTo>
                  <a:cubicBezTo>
                    <a:pt x="312" y="106"/>
                    <a:pt x="312" y="106"/>
                    <a:pt x="312" y="106"/>
                  </a:cubicBezTo>
                  <a:lnTo>
                    <a:pt x="36" y="0"/>
                  </a:lnTo>
                  <a:close/>
                </a:path>
              </a:pathLst>
            </a:custGeom>
            <a:grp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617"/>
              <a:endParaRPr lang="en-US" spc="-123" dirty="0">
                <a:solidFill>
                  <a:srgbClr val="FFFFFF">
                    <a:lumMod val="50000"/>
                  </a:srgbClr>
                </a:solidFill>
                <a:latin typeface="Segoe Light" pitchFamily="34" charset="0"/>
              </a:endParaRPr>
            </a:p>
          </p:txBody>
        </p:sp>
        <p:sp>
          <p:nvSpPr>
            <p:cNvPr id="56" name="Freeform 27"/>
            <p:cNvSpPr>
              <a:spLocks noEditPoints="1"/>
            </p:cNvSpPr>
            <p:nvPr/>
          </p:nvSpPr>
          <p:spPr bwMode="black">
            <a:xfrm>
              <a:off x="3358790" y="789138"/>
              <a:ext cx="1106488" cy="782638"/>
            </a:xfrm>
            <a:custGeom>
              <a:avLst/>
              <a:gdLst>
                <a:gd name="T0" fmla="*/ 0 w 697"/>
                <a:gd name="T1" fmla="*/ 0 h 493"/>
                <a:gd name="T2" fmla="*/ 0 w 697"/>
                <a:gd name="T3" fmla="*/ 493 h 493"/>
                <a:gd name="T4" fmla="*/ 697 w 697"/>
                <a:gd name="T5" fmla="*/ 493 h 493"/>
                <a:gd name="T6" fmla="*/ 697 w 697"/>
                <a:gd name="T7" fmla="*/ 0 h 493"/>
                <a:gd name="T8" fmla="*/ 0 w 697"/>
                <a:gd name="T9" fmla="*/ 0 h 493"/>
                <a:gd name="T10" fmla="*/ 626 w 697"/>
                <a:gd name="T11" fmla="*/ 422 h 493"/>
                <a:gd name="T12" fmla="*/ 71 w 697"/>
                <a:gd name="T13" fmla="*/ 422 h 493"/>
                <a:gd name="T14" fmla="*/ 71 w 697"/>
                <a:gd name="T15" fmla="*/ 73 h 493"/>
                <a:gd name="T16" fmla="*/ 626 w 697"/>
                <a:gd name="T17" fmla="*/ 73 h 493"/>
                <a:gd name="T18" fmla="*/ 626 w 697"/>
                <a:gd name="T19" fmla="*/ 42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7" h="493">
                  <a:moveTo>
                    <a:pt x="0" y="0"/>
                  </a:moveTo>
                  <a:lnTo>
                    <a:pt x="0" y="493"/>
                  </a:lnTo>
                  <a:lnTo>
                    <a:pt x="697" y="493"/>
                  </a:lnTo>
                  <a:lnTo>
                    <a:pt x="697" y="0"/>
                  </a:lnTo>
                  <a:lnTo>
                    <a:pt x="0" y="0"/>
                  </a:lnTo>
                  <a:close/>
                  <a:moveTo>
                    <a:pt x="626" y="422"/>
                  </a:moveTo>
                  <a:lnTo>
                    <a:pt x="71" y="422"/>
                  </a:lnTo>
                  <a:lnTo>
                    <a:pt x="71" y="73"/>
                  </a:lnTo>
                  <a:lnTo>
                    <a:pt x="626" y="73"/>
                  </a:lnTo>
                  <a:lnTo>
                    <a:pt x="626" y="422"/>
                  </a:lnTo>
                  <a:close/>
                </a:path>
              </a:pathLst>
            </a:custGeom>
            <a:grp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617"/>
              <a:endParaRPr lang="en-US" spc="-123" dirty="0">
                <a:solidFill>
                  <a:srgbClr val="FFFFFF">
                    <a:lumMod val="50000"/>
                  </a:srgbClr>
                </a:solidFill>
                <a:latin typeface="Segoe Light" pitchFamily="34" charset="0"/>
              </a:endParaRPr>
            </a:p>
          </p:txBody>
        </p:sp>
        <p:sp>
          <p:nvSpPr>
            <p:cNvPr id="57" name="Freeform 28"/>
            <p:cNvSpPr>
              <a:spLocks/>
            </p:cNvSpPr>
            <p:nvPr/>
          </p:nvSpPr>
          <p:spPr bwMode="black">
            <a:xfrm>
              <a:off x="3565165" y="1189188"/>
              <a:ext cx="401638" cy="338138"/>
            </a:xfrm>
            <a:custGeom>
              <a:avLst/>
              <a:gdLst>
                <a:gd name="T0" fmla="*/ 0 w 107"/>
                <a:gd name="T1" fmla="*/ 90 h 90"/>
                <a:gd name="T2" fmla="*/ 54 w 107"/>
                <a:gd name="T3" fmla="*/ 0 h 90"/>
                <a:gd name="T4" fmla="*/ 107 w 107"/>
                <a:gd name="T5" fmla="*/ 90 h 90"/>
                <a:gd name="T6" fmla="*/ 0 w 107"/>
                <a:gd name="T7" fmla="*/ 90 h 90"/>
              </a:gdLst>
              <a:ahLst/>
              <a:cxnLst>
                <a:cxn ang="0">
                  <a:pos x="T0" y="T1"/>
                </a:cxn>
                <a:cxn ang="0">
                  <a:pos x="T2" y="T3"/>
                </a:cxn>
                <a:cxn ang="0">
                  <a:pos x="T4" y="T5"/>
                </a:cxn>
                <a:cxn ang="0">
                  <a:pos x="T6" y="T7"/>
                </a:cxn>
              </a:cxnLst>
              <a:rect l="0" t="0" r="r" b="b"/>
              <a:pathLst>
                <a:path w="107" h="90">
                  <a:moveTo>
                    <a:pt x="0" y="90"/>
                  </a:moveTo>
                  <a:cubicBezTo>
                    <a:pt x="0" y="40"/>
                    <a:pt x="8" y="0"/>
                    <a:pt x="54" y="0"/>
                  </a:cubicBezTo>
                  <a:cubicBezTo>
                    <a:pt x="99" y="0"/>
                    <a:pt x="107" y="40"/>
                    <a:pt x="107" y="90"/>
                  </a:cubicBezTo>
                  <a:lnTo>
                    <a:pt x="0" y="90"/>
                  </a:lnTo>
                  <a:close/>
                </a:path>
              </a:pathLst>
            </a:custGeom>
            <a:grp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617"/>
              <a:endParaRPr lang="en-US" spc="-123" dirty="0">
                <a:solidFill>
                  <a:srgbClr val="FFFFFF">
                    <a:lumMod val="50000"/>
                  </a:srgbClr>
                </a:solidFill>
                <a:latin typeface="Segoe Light" pitchFamily="34" charset="0"/>
              </a:endParaRPr>
            </a:p>
          </p:txBody>
        </p:sp>
        <p:sp>
          <p:nvSpPr>
            <p:cNvPr id="58" name="Freeform 29"/>
            <p:cNvSpPr>
              <a:spLocks/>
            </p:cNvSpPr>
            <p:nvPr/>
          </p:nvSpPr>
          <p:spPr bwMode="black">
            <a:xfrm>
              <a:off x="3958865" y="1230463"/>
              <a:ext cx="225425" cy="244475"/>
            </a:xfrm>
            <a:custGeom>
              <a:avLst/>
              <a:gdLst>
                <a:gd name="T0" fmla="*/ 0 w 60"/>
                <a:gd name="T1" fmla="*/ 4 h 65"/>
                <a:gd name="T2" fmla="*/ 14 w 60"/>
                <a:gd name="T3" fmla="*/ 65 h 65"/>
                <a:gd name="T4" fmla="*/ 60 w 60"/>
                <a:gd name="T5" fmla="*/ 65 h 65"/>
                <a:gd name="T6" fmla="*/ 18 w 60"/>
                <a:gd name="T7" fmla="*/ 0 h 65"/>
                <a:gd name="T8" fmla="*/ 0 w 60"/>
                <a:gd name="T9" fmla="*/ 4 h 65"/>
              </a:gdLst>
              <a:ahLst/>
              <a:cxnLst>
                <a:cxn ang="0">
                  <a:pos x="T0" y="T1"/>
                </a:cxn>
                <a:cxn ang="0">
                  <a:pos x="T2" y="T3"/>
                </a:cxn>
                <a:cxn ang="0">
                  <a:pos x="T4" y="T5"/>
                </a:cxn>
                <a:cxn ang="0">
                  <a:pos x="T6" y="T7"/>
                </a:cxn>
                <a:cxn ang="0">
                  <a:pos x="T8" y="T9"/>
                </a:cxn>
              </a:cxnLst>
              <a:rect l="0" t="0" r="r" b="b"/>
              <a:pathLst>
                <a:path w="60" h="65">
                  <a:moveTo>
                    <a:pt x="0" y="4"/>
                  </a:moveTo>
                  <a:cubicBezTo>
                    <a:pt x="11" y="22"/>
                    <a:pt x="14" y="46"/>
                    <a:pt x="14" y="65"/>
                  </a:cubicBezTo>
                  <a:cubicBezTo>
                    <a:pt x="20" y="65"/>
                    <a:pt x="53" y="65"/>
                    <a:pt x="60" y="65"/>
                  </a:cubicBezTo>
                  <a:cubicBezTo>
                    <a:pt x="59" y="19"/>
                    <a:pt x="46" y="0"/>
                    <a:pt x="18" y="0"/>
                  </a:cubicBezTo>
                  <a:cubicBezTo>
                    <a:pt x="11" y="0"/>
                    <a:pt x="5" y="1"/>
                    <a:pt x="0" y="4"/>
                  </a:cubicBezTo>
                  <a:close/>
                </a:path>
              </a:pathLst>
            </a:custGeom>
            <a:grp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617"/>
              <a:endParaRPr lang="en-US" spc="-123" dirty="0">
                <a:solidFill>
                  <a:srgbClr val="FFFFFF">
                    <a:lumMod val="50000"/>
                  </a:srgbClr>
                </a:solidFill>
                <a:latin typeface="Segoe Light" pitchFamily="34" charset="0"/>
              </a:endParaRPr>
            </a:p>
          </p:txBody>
        </p:sp>
        <p:sp>
          <p:nvSpPr>
            <p:cNvPr id="59" name="Oval 30"/>
            <p:cNvSpPr>
              <a:spLocks noChangeArrowheads="1"/>
            </p:cNvSpPr>
            <p:nvPr/>
          </p:nvSpPr>
          <p:spPr bwMode="black">
            <a:xfrm>
              <a:off x="3647715" y="930426"/>
              <a:ext cx="239713" cy="239713"/>
            </a:xfrm>
            <a:prstGeom prst="ellipse">
              <a:avLst/>
            </a:prstGeom>
            <a:grp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617"/>
              <a:endParaRPr lang="en-US" spc="-123" dirty="0">
                <a:solidFill>
                  <a:srgbClr val="FFFFFF">
                    <a:lumMod val="50000"/>
                  </a:srgbClr>
                </a:solidFill>
                <a:latin typeface="Segoe Light" pitchFamily="34" charset="0"/>
              </a:endParaRPr>
            </a:p>
          </p:txBody>
        </p:sp>
        <p:sp>
          <p:nvSpPr>
            <p:cNvPr id="64" name="Oval 31"/>
            <p:cNvSpPr>
              <a:spLocks noChangeArrowheads="1"/>
            </p:cNvSpPr>
            <p:nvPr/>
          </p:nvSpPr>
          <p:spPr bwMode="black">
            <a:xfrm>
              <a:off x="3933465" y="1020913"/>
              <a:ext cx="182563" cy="179388"/>
            </a:xfrm>
            <a:prstGeom prst="ellipse">
              <a:avLst/>
            </a:prstGeom>
            <a:grp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617"/>
              <a:endParaRPr lang="en-US" spc="-123" dirty="0">
                <a:solidFill>
                  <a:srgbClr val="FFFFFF">
                    <a:lumMod val="50000"/>
                  </a:srgbClr>
                </a:solidFill>
                <a:latin typeface="Segoe Light" pitchFamily="34" charset="0"/>
              </a:endParaRPr>
            </a:p>
          </p:txBody>
        </p:sp>
      </p:grpSp>
      <p:grpSp>
        <p:nvGrpSpPr>
          <p:cNvPr id="65" name="Group 64"/>
          <p:cNvGrpSpPr>
            <a:grpSpLocks noChangeAspect="1"/>
          </p:cNvGrpSpPr>
          <p:nvPr/>
        </p:nvGrpSpPr>
        <p:grpSpPr bwMode="black">
          <a:xfrm>
            <a:off x="5966547" y="4635550"/>
            <a:ext cx="946172" cy="715215"/>
            <a:chOff x="5152725" y="4450437"/>
            <a:chExt cx="311284" cy="235362"/>
          </a:xfrm>
          <a:solidFill>
            <a:srgbClr val="FFFFFF"/>
          </a:solidFill>
        </p:grpSpPr>
        <p:sp>
          <p:nvSpPr>
            <p:cNvPr id="66" name="Freeform 168"/>
            <p:cNvSpPr>
              <a:spLocks noEditPoints="1"/>
            </p:cNvSpPr>
            <p:nvPr/>
          </p:nvSpPr>
          <p:spPr bwMode="black">
            <a:xfrm>
              <a:off x="5152725" y="4450437"/>
              <a:ext cx="212585" cy="199299"/>
            </a:xfrm>
            <a:custGeom>
              <a:avLst/>
              <a:gdLst/>
              <a:ahLst/>
              <a:cxnLst>
                <a:cxn ang="0">
                  <a:pos x="215" y="24"/>
                </a:cxn>
                <a:cxn ang="0">
                  <a:pos x="127" y="0"/>
                </a:cxn>
                <a:cxn ang="0">
                  <a:pos x="39" y="24"/>
                </a:cxn>
                <a:cxn ang="0">
                  <a:pos x="0" y="89"/>
                </a:cxn>
                <a:cxn ang="0">
                  <a:pos x="42" y="155"/>
                </a:cxn>
                <a:cxn ang="0">
                  <a:pos x="34" y="197"/>
                </a:cxn>
                <a:cxn ang="0">
                  <a:pos x="27" y="231"/>
                </a:cxn>
                <a:cxn ang="0">
                  <a:pos x="25" y="240"/>
                </a:cxn>
                <a:cxn ang="0">
                  <a:pos x="31" y="233"/>
                </a:cxn>
                <a:cxn ang="0">
                  <a:pos x="55" y="207"/>
                </a:cxn>
                <a:cxn ang="0">
                  <a:pos x="87" y="173"/>
                </a:cxn>
                <a:cxn ang="0">
                  <a:pos x="127" y="178"/>
                </a:cxn>
                <a:cxn ang="0">
                  <a:pos x="215" y="153"/>
                </a:cxn>
                <a:cxn ang="0">
                  <a:pos x="255" y="89"/>
                </a:cxn>
                <a:cxn ang="0">
                  <a:pos x="215" y="24"/>
                </a:cxn>
                <a:cxn ang="0">
                  <a:pos x="59" y="149"/>
                </a:cxn>
                <a:cxn ang="0">
                  <a:pos x="59" y="147"/>
                </a:cxn>
                <a:cxn ang="0">
                  <a:pos x="57" y="147"/>
                </a:cxn>
                <a:cxn ang="0">
                  <a:pos x="15" y="89"/>
                </a:cxn>
                <a:cxn ang="0">
                  <a:pos x="127" y="15"/>
                </a:cxn>
                <a:cxn ang="0">
                  <a:pos x="240" y="89"/>
                </a:cxn>
                <a:cxn ang="0">
                  <a:pos x="127" y="163"/>
                </a:cxn>
                <a:cxn ang="0">
                  <a:pos x="83" y="157"/>
                </a:cxn>
                <a:cxn ang="0">
                  <a:pos x="82" y="156"/>
                </a:cxn>
                <a:cxn ang="0">
                  <a:pos x="81" y="158"/>
                </a:cxn>
                <a:cxn ang="0">
                  <a:pos x="50" y="191"/>
                </a:cxn>
                <a:cxn ang="0">
                  <a:pos x="59" y="149"/>
                </a:cxn>
              </a:cxnLst>
              <a:rect l="0" t="0" r="r" b="b"/>
              <a:pathLst>
                <a:path w="255" h="240">
                  <a:moveTo>
                    <a:pt x="215" y="24"/>
                  </a:moveTo>
                  <a:cubicBezTo>
                    <a:pt x="192" y="8"/>
                    <a:pt x="160" y="0"/>
                    <a:pt x="127" y="0"/>
                  </a:cubicBezTo>
                  <a:cubicBezTo>
                    <a:pt x="94" y="0"/>
                    <a:pt x="63" y="8"/>
                    <a:pt x="39" y="24"/>
                  </a:cubicBezTo>
                  <a:cubicBezTo>
                    <a:pt x="14" y="41"/>
                    <a:pt x="0" y="64"/>
                    <a:pt x="0" y="89"/>
                  </a:cubicBezTo>
                  <a:cubicBezTo>
                    <a:pt x="0" y="114"/>
                    <a:pt x="15" y="138"/>
                    <a:pt x="42" y="155"/>
                  </a:cubicBezTo>
                  <a:cubicBezTo>
                    <a:pt x="34" y="197"/>
                    <a:pt x="34" y="197"/>
                    <a:pt x="34" y="197"/>
                  </a:cubicBezTo>
                  <a:cubicBezTo>
                    <a:pt x="27" y="231"/>
                    <a:pt x="27" y="231"/>
                    <a:pt x="27" y="231"/>
                  </a:cubicBezTo>
                  <a:cubicBezTo>
                    <a:pt x="25" y="240"/>
                    <a:pt x="25" y="240"/>
                    <a:pt x="25" y="240"/>
                  </a:cubicBezTo>
                  <a:cubicBezTo>
                    <a:pt x="31" y="233"/>
                    <a:pt x="31" y="233"/>
                    <a:pt x="31" y="233"/>
                  </a:cubicBezTo>
                  <a:cubicBezTo>
                    <a:pt x="55" y="207"/>
                    <a:pt x="55" y="207"/>
                    <a:pt x="55" y="207"/>
                  </a:cubicBezTo>
                  <a:cubicBezTo>
                    <a:pt x="87" y="173"/>
                    <a:pt x="87" y="173"/>
                    <a:pt x="87" y="173"/>
                  </a:cubicBezTo>
                  <a:cubicBezTo>
                    <a:pt x="100" y="176"/>
                    <a:pt x="113" y="178"/>
                    <a:pt x="127" y="178"/>
                  </a:cubicBezTo>
                  <a:cubicBezTo>
                    <a:pt x="160" y="178"/>
                    <a:pt x="192" y="169"/>
                    <a:pt x="215" y="153"/>
                  </a:cubicBezTo>
                  <a:cubicBezTo>
                    <a:pt x="241" y="136"/>
                    <a:pt x="255" y="113"/>
                    <a:pt x="255" y="89"/>
                  </a:cubicBezTo>
                  <a:cubicBezTo>
                    <a:pt x="255" y="64"/>
                    <a:pt x="241" y="41"/>
                    <a:pt x="215" y="24"/>
                  </a:cubicBezTo>
                  <a:close/>
                  <a:moveTo>
                    <a:pt x="59" y="149"/>
                  </a:moveTo>
                  <a:cubicBezTo>
                    <a:pt x="59" y="147"/>
                    <a:pt x="59" y="147"/>
                    <a:pt x="59" y="147"/>
                  </a:cubicBezTo>
                  <a:cubicBezTo>
                    <a:pt x="57" y="147"/>
                    <a:pt x="57" y="147"/>
                    <a:pt x="57" y="147"/>
                  </a:cubicBezTo>
                  <a:cubicBezTo>
                    <a:pt x="30" y="132"/>
                    <a:pt x="15" y="111"/>
                    <a:pt x="15" y="89"/>
                  </a:cubicBezTo>
                  <a:cubicBezTo>
                    <a:pt x="15" y="48"/>
                    <a:pt x="65" y="15"/>
                    <a:pt x="127" y="15"/>
                  </a:cubicBezTo>
                  <a:cubicBezTo>
                    <a:pt x="189" y="15"/>
                    <a:pt x="240" y="48"/>
                    <a:pt x="240" y="89"/>
                  </a:cubicBezTo>
                  <a:cubicBezTo>
                    <a:pt x="240" y="129"/>
                    <a:pt x="189" y="163"/>
                    <a:pt x="127" y="163"/>
                  </a:cubicBezTo>
                  <a:cubicBezTo>
                    <a:pt x="112" y="163"/>
                    <a:pt x="97" y="161"/>
                    <a:pt x="83" y="157"/>
                  </a:cubicBezTo>
                  <a:cubicBezTo>
                    <a:pt x="82" y="156"/>
                    <a:pt x="82" y="156"/>
                    <a:pt x="82" y="156"/>
                  </a:cubicBezTo>
                  <a:cubicBezTo>
                    <a:pt x="81" y="158"/>
                    <a:pt x="81" y="158"/>
                    <a:pt x="81" y="158"/>
                  </a:cubicBezTo>
                  <a:cubicBezTo>
                    <a:pt x="50" y="191"/>
                    <a:pt x="50" y="191"/>
                    <a:pt x="50" y="191"/>
                  </a:cubicBezTo>
                  <a:lnTo>
                    <a:pt x="59" y="149"/>
                  </a:lnTo>
                  <a:close/>
                </a:path>
              </a:pathLst>
            </a:custGeom>
            <a:grp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617"/>
              <a:endParaRPr lang="en-US" spc="-123">
                <a:solidFill>
                  <a:srgbClr val="FFFFFF">
                    <a:lumMod val="50000"/>
                  </a:srgbClr>
                </a:solidFill>
                <a:latin typeface="Segoe Light" pitchFamily="34" charset="0"/>
              </a:endParaRPr>
            </a:p>
          </p:txBody>
        </p:sp>
        <p:sp>
          <p:nvSpPr>
            <p:cNvPr id="70" name="Freeform 169"/>
            <p:cNvSpPr>
              <a:spLocks/>
            </p:cNvSpPr>
            <p:nvPr/>
          </p:nvSpPr>
          <p:spPr bwMode="black">
            <a:xfrm>
              <a:off x="5295080" y="4518768"/>
              <a:ext cx="168929" cy="167031"/>
            </a:xfrm>
            <a:custGeom>
              <a:avLst/>
              <a:gdLst/>
              <a:ahLst/>
              <a:cxnLst>
                <a:cxn ang="0">
                  <a:pos x="203" y="74"/>
                </a:cxn>
                <a:cxn ang="0">
                  <a:pos x="170" y="20"/>
                </a:cxn>
                <a:cxn ang="0">
                  <a:pos x="98" y="0"/>
                </a:cxn>
                <a:cxn ang="0">
                  <a:pos x="95" y="0"/>
                </a:cxn>
                <a:cxn ang="0">
                  <a:pos x="95" y="3"/>
                </a:cxn>
                <a:cxn ang="0">
                  <a:pos x="96" y="11"/>
                </a:cxn>
                <a:cxn ang="0">
                  <a:pos x="96" y="13"/>
                </a:cxn>
                <a:cxn ang="0">
                  <a:pos x="99" y="13"/>
                </a:cxn>
                <a:cxn ang="0">
                  <a:pos x="190" y="74"/>
                </a:cxn>
                <a:cxn ang="0">
                  <a:pos x="155" y="121"/>
                </a:cxn>
                <a:cxn ang="0">
                  <a:pos x="153" y="122"/>
                </a:cxn>
                <a:cxn ang="0">
                  <a:pos x="153" y="124"/>
                </a:cxn>
                <a:cxn ang="0">
                  <a:pos x="160" y="157"/>
                </a:cxn>
                <a:cxn ang="0">
                  <a:pos x="136" y="130"/>
                </a:cxn>
                <a:cxn ang="0">
                  <a:pos x="134" y="129"/>
                </a:cxn>
                <a:cxn ang="0">
                  <a:pos x="133" y="130"/>
                </a:cxn>
                <a:cxn ang="0">
                  <a:pos x="97" y="134"/>
                </a:cxn>
                <a:cxn ang="0">
                  <a:pos x="15" y="102"/>
                </a:cxn>
                <a:cxn ang="0">
                  <a:pos x="14" y="100"/>
                </a:cxn>
                <a:cxn ang="0">
                  <a:pos x="12" y="101"/>
                </a:cxn>
                <a:cxn ang="0">
                  <a:pos x="4" y="103"/>
                </a:cxn>
                <a:cxn ang="0">
                  <a:pos x="0" y="104"/>
                </a:cxn>
                <a:cxn ang="0">
                  <a:pos x="2" y="107"/>
                </a:cxn>
                <a:cxn ang="0">
                  <a:pos x="24" y="127"/>
                </a:cxn>
                <a:cxn ang="0">
                  <a:pos x="97" y="148"/>
                </a:cxn>
                <a:cxn ang="0">
                  <a:pos x="130" y="144"/>
                </a:cxn>
                <a:cxn ang="0">
                  <a:pos x="156" y="172"/>
                </a:cxn>
                <a:cxn ang="0">
                  <a:pos x="176" y="194"/>
                </a:cxn>
                <a:cxn ang="0">
                  <a:pos x="182" y="200"/>
                </a:cxn>
                <a:cxn ang="0">
                  <a:pos x="180" y="192"/>
                </a:cxn>
                <a:cxn ang="0">
                  <a:pos x="175" y="163"/>
                </a:cxn>
                <a:cxn ang="0">
                  <a:pos x="168" y="129"/>
                </a:cxn>
                <a:cxn ang="0">
                  <a:pos x="203" y="74"/>
                </a:cxn>
              </a:cxnLst>
              <a:rect l="0" t="0" r="r" b="b"/>
              <a:pathLst>
                <a:path w="203" h="200">
                  <a:moveTo>
                    <a:pt x="203" y="74"/>
                  </a:moveTo>
                  <a:cubicBezTo>
                    <a:pt x="203" y="53"/>
                    <a:pt x="191" y="34"/>
                    <a:pt x="170" y="20"/>
                  </a:cubicBezTo>
                  <a:cubicBezTo>
                    <a:pt x="151" y="7"/>
                    <a:pt x="125" y="0"/>
                    <a:pt x="98" y="0"/>
                  </a:cubicBezTo>
                  <a:cubicBezTo>
                    <a:pt x="95" y="0"/>
                    <a:pt x="95" y="0"/>
                    <a:pt x="95" y="0"/>
                  </a:cubicBezTo>
                  <a:cubicBezTo>
                    <a:pt x="95" y="3"/>
                    <a:pt x="95" y="3"/>
                    <a:pt x="95" y="3"/>
                  </a:cubicBezTo>
                  <a:cubicBezTo>
                    <a:pt x="96" y="5"/>
                    <a:pt x="96" y="8"/>
                    <a:pt x="96" y="11"/>
                  </a:cubicBezTo>
                  <a:cubicBezTo>
                    <a:pt x="96" y="13"/>
                    <a:pt x="96" y="13"/>
                    <a:pt x="96" y="13"/>
                  </a:cubicBezTo>
                  <a:cubicBezTo>
                    <a:pt x="99" y="13"/>
                    <a:pt x="99" y="13"/>
                    <a:pt x="99" y="13"/>
                  </a:cubicBezTo>
                  <a:cubicBezTo>
                    <a:pt x="149" y="14"/>
                    <a:pt x="190" y="41"/>
                    <a:pt x="190" y="74"/>
                  </a:cubicBezTo>
                  <a:cubicBezTo>
                    <a:pt x="190" y="92"/>
                    <a:pt x="177" y="110"/>
                    <a:pt x="155" y="121"/>
                  </a:cubicBezTo>
                  <a:cubicBezTo>
                    <a:pt x="153" y="122"/>
                    <a:pt x="153" y="122"/>
                    <a:pt x="153" y="122"/>
                  </a:cubicBezTo>
                  <a:cubicBezTo>
                    <a:pt x="153" y="124"/>
                    <a:pt x="153" y="124"/>
                    <a:pt x="153" y="124"/>
                  </a:cubicBezTo>
                  <a:cubicBezTo>
                    <a:pt x="160" y="157"/>
                    <a:pt x="160" y="157"/>
                    <a:pt x="160" y="157"/>
                  </a:cubicBezTo>
                  <a:cubicBezTo>
                    <a:pt x="136" y="130"/>
                    <a:pt x="136" y="130"/>
                    <a:pt x="136" y="130"/>
                  </a:cubicBezTo>
                  <a:cubicBezTo>
                    <a:pt x="134" y="129"/>
                    <a:pt x="134" y="129"/>
                    <a:pt x="134" y="129"/>
                  </a:cubicBezTo>
                  <a:cubicBezTo>
                    <a:pt x="133" y="130"/>
                    <a:pt x="133" y="130"/>
                    <a:pt x="133" y="130"/>
                  </a:cubicBezTo>
                  <a:cubicBezTo>
                    <a:pt x="122" y="133"/>
                    <a:pt x="109" y="134"/>
                    <a:pt x="97" y="134"/>
                  </a:cubicBezTo>
                  <a:cubicBezTo>
                    <a:pt x="62" y="134"/>
                    <a:pt x="31" y="122"/>
                    <a:pt x="15" y="102"/>
                  </a:cubicBezTo>
                  <a:cubicBezTo>
                    <a:pt x="14" y="100"/>
                    <a:pt x="14" y="100"/>
                    <a:pt x="14" y="100"/>
                  </a:cubicBezTo>
                  <a:cubicBezTo>
                    <a:pt x="12" y="101"/>
                    <a:pt x="12" y="101"/>
                    <a:pt x="12" y="101"/>
                  </a:cubicBezTo>
                  <a:cubicBezTo>
                    <a:pt x="10" y="102"/>
                    <a:pt x="7" y="102"/>
                    <a:pt x="4" y="103"/>
                  </a:cubicBezTo>
                  <a:cubicBezTo>
                    <a:pt x="0" y="104"/>
                    <a:pt x="0" y="104"/>
                    <a:pt x="0" y="104"/>
                  </a:cubicBezTo>
                  <a:cubicBezTo>
                    <a:pt x="2" y="107"/>
                    <a:pt x="2" y="107"/>
                    <a:pt x="2" y="107"/>
                  </a:cubicBezTo>
                  <a:cubicBezTo>
                    <a:pt x="8" y="115"/>
                    <a:pt x="15" y="121"/>
                    <a:pt x="24" y="127"/>
                  </a:cubicBezTo>
                  <a:cubicBezTo>
                    <a:pt x="44" y="141"/>
                    <a:pt x="70" y="148"/>
                    <a:pt x="97" y="148"/>
                  </a:cubicBezTo>
                  <a:cubicBezTo>
                    <a:pt x="108" y="148"/>
                    <a:pt x="119" y="147"/>
                    <a:pt x="130" y="144"/>
                  </a:cubicBezTo>
                  <a:cubicBezTo>
                    <a:pt x="156" y="172"/>
                    <a:pt x="156" y="172"/>
                    <a:pt x="156" y="172"/>
                  </a:cubicBezTo>
                  <a:cubicBezTo>
                    <a:pt x="176" y="194"/>
                    <a:pt x="176" y="194"/>
                    <a:pt x="176" y="194"/>
                  </a:cubicBezTo>
                  <a:cubicBezTo>
                    <a:pt x="182" y="200"/>
                    <a:pt x="182" y="200"/>
                    <a:pt x="182" y="200"/>
                  </a:cubicBezTo>
                  <a:cubicBezTo>
                    <a:pt x="180" y="192"/>
                    <a:pt x="180" y="192"/>
                    <a:pt x="180" y="192"/>
                  </a:cubicBezTo>
                  <a:cubicBezTo>
                    <a:pt x="175" y="163"/>
                    <a:pt x="175" y="163"/>
                    <a:pt x="175" y="163"/>
                  </a:cubicBezTo>
                  <a:cubicBezTo>
                    <a:pt x="168" y="129"/>
                    <a:pt x="168" y="129"/>
                    <a:pt x="168" y="129"/>
                  </a:cubicBezTo>
                  <a:cubicBezTo>
                    <a:pt x="190" y="115"/>
                    <a:pt x="203" y="95"/>
                    <a:pt x="203" y="74"/>
                  </a:cubicBezTo>
                  <a:close/>
                </a:path>
              </a:pathLst>
            </a:custGeom>
            <a:grp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617"/>
              <a:endParaRPr lang="en-US" spc="-123">
                <a:solidFill>
                  <a:srgbClr val="FFFFFF">
                    <a:lumMod val="50000"/>
                  </a:srgbClr>
                </a:solidFill>
                <a:latin typeface="Segoe Light" pitchFamily="34" charset="0"/>
              </a:endParaRPr>
            </a:p>
          </p:txBody>
        </p:sp>
      </p:grpSp>
      <p:pic>
        <p:nvPicPr>
          <p:cNvPr id="74" name="Picture 73"/>
          <p:cNvPicPr>
            <a:picLocks noChangeAspect="1"/>
          </p:cNvPicPr>
          <p:nvPr/>
        </p:nvPicPr>
        <p:blipFill>
          <a:blip r:embed="rId17" cstate="screen">
            <a:lum bright="70000" contrast="-70000"/>
            <a:extLst>
              <a:ext uri="{28A0092B-C50C-407E-A947-70E740481C1C}">
                <a14:useLocalDpi xmlns:a14="http://schemas.microsoft.com/office/drawing/2010/main"/>
              </a:ext>
            </a:extLst>
          </a:blip>
          <a:stretch>
            <a:fillRect/>
          </a:stretch>
        </p:blipFill>
        <p:spPr bwMode="black">
          <a:xfrm>
            <a:off x="5793184" y="5376726"/>
            <a:ext cx="316351" cy="607639"/>
          </a:xfrm>
          <a:prstGeom prst="rect">
            <a:avLst/>
          </a:prstGeom>
          <a:noFill/>
          <a:ln>
            <a:noFill/>
          </a:ln>
        </p:spPr>
      </p:pic>
      <p:sp>
        <p:nvSpPr>
          <p:cNvPr id="76" name="Freeform 20"/>
          <p:cNvSpPr>
            <a:spLocks noEditPoints="1"/>
          </p:cNvSpPr>
          <p:nvPr/>
        </p:nvSpPr>
        <p:spPr bwMode="black">
          <a:xfrm>
            <a:off x="1929897" y="5033958"/>
            <a:ext cx="1808937" cy="1138247"/>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chemeClr val="tx1"/>
          </a:solidFill>
          <a:extLst/>
        </p:spPr>
        <p:txBody>
          <a:bodyPr vert="horz" wrap="square" lIns="82291" tIns="41145" rIns="82291" bIns="41145" numCol="1" anchor="t" anchorCtr="0" compatLnSpc="1">
            <a:prstTxWarp prst="textNoShape">
              <a:avLst/>
            </a:prstTxWarp>
          </a:bodyPr>
          <a:lstStyle/>
          <a:p>
            <a:pPr defTabSz="914211"/>
            <a:endParaRPr lang="en-US" sz="900" dirty="0">
              <a:solidFill>
                <a:srgbClr val="FFFFFF"/>
              </a:solidFill>
            </a:endParaRPr>
          </a:p>
        </p:txBody>
      </p:sp>
      <p:pic>
        <p:nvPicPr>
          <p:cNvPr id="78" name="Picture 77"/>
          <p:cNvPicPr>
            <a:picLocks noChangeAspect="1"/>
          </p:cNvPicPr>
          <p:nvPr/>
        </p:nvPicPr>
        <p:blipFill>
          <a:blip r:embed="rId18" cstate="screen">
            <a:lum bright="70000" contrast="-70000"/>
            <a:extLst>
              <a:ext uri="{28A0092B-C50C-407E-A947-70E740481C1C}">
                <a14:useLocalDpi xmlns:a14="http://schemas.microsoft.com/office/drawing/2010/main"/>
              </a:ext>
            </a:extLst>
          </a:blip>
          <a:stretch>
            <a:fillRect/>
          </a:stretch>
        </p:blipFill>
        <p:spPr bwMode="black">
          <a:xfrm rot="2614426" flipH="1">
            <a:off x="6529285" y="5753924"/>
            <a:ext cx="342680" cy="455021"/>
          </a:xfrm>
          <a:prstGeom prst="rect">
            <a:avLst/>
          </a:prstGeom>
          <a:noFill/>
          <a:ln>
            <a:noFill/>
          </a:ln>
          <a:effectLst/>
        </p:spPr>
      </p:pic>
      <p:sp>
        <p:nvSpPr>
          <p:cNvPr id="79" name="Freeform 61"/>
          <p:cNvSpPr>
            <a:spLocks/>
          </p:cNvSpPr>
          <p:nvPr/>
        </p:nvSpPr>
        <p:spPr bwMode="black">
          <a:xfrm rot="10800000">
            <a:off x="6845046" y="5420414"/>
            <a:ext cx="492626" cy="704249"/>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121883" tIns="60941" rIns="121883" bIns="60941" numCol="1" anchor="t" anchorCtr="0" compatLnSpc="1">
            <a:prstTxWarp prst="textNoShape">
              <a:avLst/>
            </a:prstTxWarp>
          </a:bodyPr>
          <a:lstStyle/>
          <a:p>
            <a:pPr defTabSz="914211"/>
            <a:endParaRPr lang="en-US" sz="900" dirty="0">
              <a:solidFill>
                <a:srgbClr val="FFFFFF"/>
              </a:solidFill>
            </a:endParaRPr>
          </a:p>
        </p:txBody>
      </p:sp>
      <p:sp>
        <p:nvSpPr>
          <p:cNvPr id="51" name="Rounded Rectangle 37"/>
          <p:cNvSpPr/>
          <p:nvPr/>
        </p:nvSpPr>
        <p:spPr>
          <a:xfrm>
            <a:off x="849988" y="3911600"/>
            <a:ext cx="10825044" cy="609600"/>
          </a:xfrm>
          <a:custGeom>
            <a:avLst/>
            <a:gdLst/>
            <a:ahLst/>
            <a:cxnLst/>
            <a:rect l="l" t="t" r="r" b="b"/>
            <a:pathLst>
              <a:path w="7705729" h="914139">
                <a:moveTo>
                  <a:pt x="3362801" y="0"/>
                </a:moveTo>
                <a:cubicBezTo>
                  <a:pt x="3541311" y="0"/>
                  <a:pt x="3699277" y="54184"/>
                  <a:pt x="3793163" y="138626"/>
                </a:cubicBezTo>
                <a:cubicBezTo>
                  <a:pt x="3857087" y="120579"/>
                  <a:pt x="3927795" y="111201"/>
                  <a:pt x="4002059" y="111201"/>
                </a:cubicBezTo>
                <a:cubicBezTo>
                  <a:pt x="4214252" y="111201"/>
                  <a:pt x="4397417" y="187763"/>
                  <a:pt x="4479180" y="299523"/>
                </a:cubicBezTo>
                <a:cubicBezTo>
                  <a:pt x="4623486" y="310916"/>
                  <a:pt x="4741526" y="371108"/>
                  <a:pt x="4790257" y="452982"/>
                </a:cubicBezTo>
                <a:lnTo>
                  <a:pt x="5670737" y="452982"/>
                </a:lnTo>
                <a:cubicBezTo>
                  <a:pt x="5717792" y="419230"/>
                  <a:pt x="5777903" y="400521"/>
                  <a:pt x="5842983" y="400521"/>
                </a:cubicBezTo>
                <a:lnTo>
                  <a:pt x="5897956" y="410278"/>
                </a:lnTo>
                <a:cubicBezTo>
                  <a:pt x="5946811" y="256076"/>
                  <a:pt x="6108189" y="143713"/>
                  <a:pt x="6299418" y="143713"/>
                </a:cubicBezTo>
                <a:cubicBezTo>
                  <a:pt x="6466998" y="143713"/>
                  <a:pt x="6611654" y="230003"/>
                  <a:pt x="6676227" y="355966"/>
                </a:cubicBezTo>
                <a:cubicBezTo>
                  <a:pt x="6755573" y="364907"/>
                  <a:pt x="6824864" y="400506"/>
                  <a:pt x="6872228" y="452982"/>
                </a:cubicBezTo>
                <a:lnTo>
                  <a:pt x="6883600" y="452982"/>
                </a:lnTo>
                <a:cubicBezTo>
                  <a:pt x="6918124" y="323147"/>
                  <a:pt x="7021605" y="230577"/>
                  <a:pt x="7143405" y="230577"/>
                </a:cubicBezTo>
                <a:cubicBezTo>
                  <a:pt x="7254177" y="230577"/>
                  <a:pt x="7349794" y="307139"/>
                  <a:pt x="7392477" y="418899"/>
                </a:cubicBezTo>
                <a:cubicBezTo>
                  <a:pt x="7490212" y="433680"/>
                  <a:pt x="7564869" y="530607"/>
                  <a:pt x="7568074" y="649313"/>
                </a:cubicBezTo>
                <a:cubicBezTo>
                  <a:pt x="7580315" y="641499"/>
                  <a:pt x="7594358" y="637556"/>
                  <a:pt x="7609182" y="637556"/>
                </a:cubicBezTo>
                <a:cubicBezTo>
                  <a:pt x="7662504" y="637556"/>
                  <a:pt x="7705729" y="688563"/>
                  <a:pt x="7705729" y="751483"/>
                </a:cubicBezTo>
                <a:cubicBezTo>
                  <a:pt x="7705729" y="805712"/>
                  <a:pt x="7673620" y="851093"/>
                  <a:pt x="7630035" y="860442"/>
                </a:cubicBezTo>
                <a:cubicBezTo>
                  <a:pt x="7627188" y="890798"/>
                  <a:pt x="7601354" y="914139"/>
                  <a:pt x="7570069" y="914139"/>
                </a:cubicBezTo>
                <a:lnTo>
                  <a:pt x="7409038" y="914139"/>
                </a:lnTo>
                <a:lnTo>
                  <a:pt x="7385377" y="909362"/>
                </a:lnTo>
                <a:cubicBezTo>
                  <a:pt x="7382675" y="910685"/>
                  <a:pt x="7379829" y="910993"/>
                  <a:pt x="7376965" y="911231"/>
                </a:cubicBezTo>
                <a:lnTo>
                  <a:pt x="7376965" y="914139"/>
                </a:lnTo>
                <a:lnTo>
                  <a:pt x="278117" y="914139"/>
                </a:lnTo>
                <a:lnTo>
                  <a:pt x="200744" y="914139"/>
                </a:lnTo>
                <a:lnTo>
                  <a:pt x="117086" y="914139"/>
                </a:lnTo>
                <a:cubicBezTo>
                  <a:pt x="85751" y="914139"/>
                  <a:pt x="59884" y="890724"/>
                  <a:pt x="57091" y="860301"/>
                </a:cubicBezTo>
                <a:cubicBezTo>
                  <a:pt x="23561" y="844804"/>
                  <a:pt x="0" y="806255"/>
                  <a:pt x="0" y="761213"/>
                </a:cubicBezTo>
                <a:cubicBezTo>
                  <a:pt x="0" y="702058"/>
                  <a:pt x="40640" y="654102"/>
                  <a:pt x="90772" y="654102"/>
                </a:cubicBezTo>
                <a:lnTo>
                  <a:pt x="117522" y="660474"/>
                </a:lnTo>
                <a:cubicBezTo>
                  <a:pt x="125159" y="598988"/>
                  <a:pt x="156059" y="546963"/>
                  <a:pt x="200744" y="518755"/>
                </a:cubicBezTo>
                <a:lnTo>
                  <a:pt x="200744" y="452982"/>
                </a:lnTo>
                <a:lnTo>
                  <a:pt x="342581" y="452982"/>
                </a:lnTo>
                <a:cubicBezTo>
                  <a:pt x="379916" y="345075"/>
                  <a:pt x="470660" y="271471"/>
                  <a:pt x="575971" y="271471"/>
                </a:cubicBezTo>
                <a:cubicBezTo>
                  <a:pt x="671752" y="271471"/>
                  <a:pt x="755482" y="332355"/>
                  <a:pt x="797547" y="425202"/>
                </a:cubicBezTo>
                <a:cubicBezTo>
                  <a:pt x="841400" y="364742"/>
                  <a:pt x="941030" y="323662"/>
                  <a:pt x="1056236" y="323662"/>
                </a:cubicBezTo>
                <a:lnTo>
                  <a:pt x="1111209" y="330500"/>
                </a:lnTo>
                <a:cubicBezTo>
                  <a:pt x="1160064" y="222447"/>
                  <a:pt x="1321442" y="143713"/>
                  <a:pt x="1512669" y="143713"/>
                </a:cubicBezTo>
                <a:cubicBezTo>
                  <a:pt x="1680251" y="143713"/>
                  <a:pt x="1824907" y="204179"/>
                  <a:pt x="1889480" y="292442"/>
                </a:cubicBezTo>
                <a:cubicBezTo>
                  <a:pt x="2025705" y="303197"/>
                  <a:pt x="2132292" y="369017"/>
                  <a:pt x="2150919" y="452982"/>
                </a:cubicBezTo>
                <a:lnTo>
                  <a:pt x="2229602" y="452982"/>
                </a:lnTo>
                <a:cubicBezTo>
                  <a:pt x="2262230" y="424137"/>
                  <a:pt x="2314967" y="406979"/>
                  <a:pt x="2374209" y="406979"/>
                </a:cubicBezTo>
                <a:lnTo>
                  <a:pt x="2428711" y="413756"/>
                </a:lnTo>
                <a:cubicBezTo>
                  <a:pt x="2453987" y="307527"/>
                  <a:pt x="2604320" y="227853"/>
                  <a:pt x="2784859" y="227853"/>
                </a:cubicBezTo>
                <a:lnTo>
                  <a:pt x="2854468" y="236510"/>
                </a:lnTo>
                <a:cubicBezTo>
                  <a:pt x="2916328" y="99694"/>
                  <a:pt x="3120667" y="0"/>
                  <a:pt x="3362801"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defTabSz="914211"/>
            <a:endParaRPr lang="en-US">
              <a:solidFill>
                <a:srgbClr val="FFFFFF"/>
              </a:solidFill>
            </a:endParaRPr>
          </a:p>
        </p:txBody>
      </p:sp>
      <p:sp>
        <p:nvSpPr>
          <p:cNvPr id="62" name="TextBox 61"/>
          <p:cNvSpPr txBox="1"/>
          <p:nvPr/>
        </p:nvSpPr>
        <p:spPr>
          <a:xfrm>
            <a:off x="4059244" y="4135101"/>
            <a:ext cx="3609382" cy="384331"/>
          </a:xfrm>
          <a:prstGeom prst="rect">
            <a:avLst/>
          </a:prstGeom>
          <a:noFill/>
        </p:spPr>
        <p:txBody>
          <a:bodyPr wrap="square" lIns="91039" tIns="45521" rIns="91039" bIns="45521" rtlCol="0">
            <a:spAutoFit/>
          </a:bodyPr>
          <a:lstStyle/>
          <a:p>
            <a:pPr algn="ctr" defTabSz="913955"/>
            <a:r>
              <a:rPr lang="en-US" dirty="0">
                <a:solidFill>
                  <a:srgbClr val="00AEEF"/>
                </a:solidFill>
              </a:rPr>
              <a:t>400+ Cloud Services</a:t>
            </a:r>
          </a:p>
        </p:txBody>
      </p:sp>
      <p:sp>
        <p:nvSpPr>
          <p:cNvPr id="60" name="Rectangle 59"/>
          <p:cNvSpPr/>
          <p:nvPr/>
        </p:nvSpPr>
        <p:spPr>
          <a:xfrm>
            <a:off x="2132899" y="3286191"/>
            <a:ext cx="2133191" cy="738664"/>
          </a:xfrm>
          <a:prstGeom prst="rect">
            <a:avLst/>
          </a:prstGeom>
          <a:effectLst/>
        </p:spPr>
        <p:txBody>
          <a:bodyPr wrap="square" lIns="0" tIns="0" rIns="0" bIns="0">
            <a:spAutoFit/>
          </a:bodyPr>
          <a:lstStyle/>
          <a:p>
            <a:pPr algn="ctr" defTabSz="914211">
              <a:lnSpc>
                <a:spcPct val="80000"/>
              </a:lnSpc>
            </a:pPr>
            <a:r>
              <a:rPr lang="en-US" sz="1500" dirty="0">
                <a:solidFill>
                  <a:srgbClr val="0071BC"/>
                </a:solidFill>
              </a:rPr>
              <a:t>5.0 Billion messages a day</a:t>
            </a:r>
          </a:p>
          <a:p>
            <a:pPr algn="ctr" defTabSz="914211">
              <a:lnSpc>
                <a:spcPct val="80000"/>
              </a:lnSpc>
            </a:pPr>
            <a:r>
              <a:rPr lang="en-US" sz="1500" i="1" dirty="0">
                <a:solidFill>
                  <a:srgbClr val="FFFFFF">
                    <a:lumMod val="50000"/>
                    <a:lumOff val="50000"/>
                  </a:srgbClr>
                </a:solidFill>
              </a:rPr>
              <a:t>59 markets and                36 languages</a:t>
            </a:r>
          </a:p>
        </p:txBody>
      </p:sp>
      <p:pic>
        <p:nvPicPr>
          <p:cNvPr id="2050"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80797" y="2652199"/>
            <a:ext cx="1563969" cy="57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799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9113" y="228601"/>
            <a:ext cx="11149013" cy="1218795"/>
          </a:xfrm>
        </p:spPr>
        <p:txBody>
          <a:bodyPr/>
          <a:lstStyle/>
          <a:p>
            <a:r>
              <a:rPr lang="en-US" dirty="0" smtClean="0"/>
              <a:t>WHY SHOULD I TRUST THE MICROSOFT CLOUD?</a:t>
            </a:r>
            <a:endParaRPr lang="en-US" dirty="0"/>
          </a:p>
        </p:txBody>
      </p:sp>
      <p:sp>
        <p:nvSpPr>
          <p:cNvPr id="9" name="Text Placeholder 8"/>
          <p:cNvSpPr>
            <a:spLocks noGrp="1"/>
          </p:cNvSpPr>
          <p:nvPr>
            <p:ph type="body" sz="quarter" idx="10"/>
          </p:nvPr>
        </p:nvSpPr>
        <p:spPr>
          <a:xfrm>
            <a:off x="560447" y="1397000"/>
            <a:ext cx="5330823" cy="4205253"/>
          </a:xfrm>
        </p:spPr>
        <p:txBody>
          <a:bodyPr/>
          <a:lstStyle/>
          <a:p>
            <a:r>
              <a:rPr lang="en-US" sz="2900" dirty="0">
                <a:solidFill>
                  <a:schemeClr val="tx1"/>
                </a:solidFill>
                <a:latin typeface="+mj-lt"/>
              </a:rPr>
              <a:t>PROVEN TRACK RECORD</a:t>
            </a:r>
          </a:p>
          <a:p>
            <a:pPr lvl="1"/>
            <a:r>
              <a:rPr lang="en-US" dirty="0" smtClean="0"/>
              <a:t>History of meeting obligations associated with the delivery of over 400 cloud services</a:t>
            </a:r>
          </a:p>
          <a:p>
            <a:pPr lvl="1"/>
            <a:endParaRPr lang="en-US" dirty="0" smtClean="0"/>
          </a:p>
          <a:p>
            <a:r>
              <a:rPr lang="en-US" sz="2900" dirty="0">
                <a:solidFill>
                  <a:srgbClr val="FFFFFF"/>
                </a:solidFill>
                <a:latin typeface="+mj-lt"/>
              </a:rPr>
              <a:t>SCALE</a:t>
            </a:r>
          </a:p>
          <a:p>
            <a:pPr lvl="1"/>
            <a:r>
              <a:rPr lang="en-US" dirty="0" smtClean="0"/>
              <a:t>Spreading cost of robust security and compliance across large number of customers provides a trusted cloud at lower cost</a:t>
            </a:r>
          </a:p>
          <a:p>
            <a:pPr lvl="1"/>
            <a:endParaRPr lang="en-US" dirty="0" smtClean="0"/>
          </a:p>
          <a:p>
            <a:r>
              <a:rPr lang="en-US" sz="2900" dirty="0">
                <a:solidFill>
                  <a:srgbClr val="FFFFFF"/>
                </a:solidFill>
                <a:latin typeface="+mj-lt"/>
              </a:rPr>
              <a:t>SECURITY AT OUR FOUNDATION</a:t>
            </a:r>
          </a:p>
          <a:p>
            <a:pPr lvl="1"/>
            <a:r>
              <a:rPr lang="en-US" dirty="0" smtClean="0"/>
              <a:t>Years of experience through our </a:t>
            </a:r>
            <a:br>
              <a:rPr lang="en-US" dirty="0" smtClean="0"/>
            </a:br>
            <a:r>
              <a:rPr lang="en-US" dirty="0" smtClean="0"/>
              <a:t>Trustworthy Computing initiative</a:t>
            </a:r>
            <a:endParaRPr lang="en-US" dirty="0"/>
          </a:p>
        </p:txBody>
      </p:sp>
      <p:sp>
        <p:nvSpPr>
          <p:cNvPr id="4" name="Rectangle 3"/>
          <p:cNvSpPr/>
          <p:nvPr/>
        </p:nvSpPr>
        <p:spPr>
          <a:xfrm>
            <a:off x="6063932" y="3152243"/>
            <a:ext cx="3276600" cy="687373"/>
          </a:xfrm>
          <a:prstGeom prst="rect">
            <a:avLst/>
          </a:prstGeom>
        </p:spPr>
        <p:txBody>
          <a:bodyPr wrap="square" lIns="91424" tIns="45713" rIns="91424" bIns="45713">
            <a:spAutoFit/>
          </a:bodyPr>
          <a:lstStyle/>
          <a:p>
            <a:pPr algn="ctr" defTabSz="914211">
              <a:spcBef>
                <a:spcPts val="1200"/>
              </a:spcBef>
            </a:pPr>
            <a:r>
              <a:rPr lang="en-US" b="1" u="sng" dirty="0">
                <a:solidFill>
                  <a:srgbClr val="FFFFFF"/>
                </a:solidFill>
              </a:rPr>
              <a:t/>
            </a:r>
            <a:br>
              <a:rPr lang="en-US" b="1" u="sng" dirty="0">
                <a:solidFill>
                  <a:srgbClr val="FFFFFF"/>
                </a:solidFill>
              </a:rPr>
            </a:br>
            <a:endParaRPr lang="en-US" sz="2000" dirty="0">
              <a:solidFill>
                <a:srgbClr val="FFFFFF"/>
              </a:solidFill>
            </a:endParaRPr>
          </a:p>
        </p:txBody>
      </p:sp>
      <p:pic>
        <p:nvPicPr>
          <p:cNvPr id="18"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971974" y="1401837"/>
            <a:ext cx="2221991" cy="222199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fp\Resources\Microsoft\Archive\Exec_Tier_Archive\Brand_Photography\MSC12_Gloria_00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322564" y="3747008"/>
            <a:ext cx="2221992" cy="222199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bwMode="ltGray">
          <a:xfrm>
            <a:off x="6971971" y="3747004"/>
            <a:ext cx="2221993" cy="2221992"/>
          </a:xfrm>
          <a:prstGeom prst="rect">
            <a:avLst/>
          </a:prstGeom>
          <a:solidFill>
            <a:srgbClr val="00AEEF"/>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913947" fontAlgn="base">
              <a:spcBef>
                <a:spcPct val="0"/>
              </a:spcBef>
              <a:spcAft>
                <a:spcPct val="0"/>
              </a:spcAft>
            </a:pPr>
            <a:endParaRPr lang="en-US" sz="2300" dirty="0">
              <a:solidFill>
                <a:srgbClr val="0071BC"/>
              </a:solidFill>
            </a:endParaRPr>
          </a:p>
        </p:txBody>
      </p:sp>
      <p:grpSp>
        <p:nvGrpSpPr>
          <p:cNvPr id="27" name="Group 26"/>
          <p:cNvGrpSpPr>
            <a:grpSpLocks noChangeAspect="1"/>
          </p:cNvGrpSpPr>
          <p:nvPr/>
        </p:nvGrpSpPr>
        <p:grpSpPr bwMode="ltGray">
          <a:xfrm>
            <a:off x="7580607" y="4241802"/>
            <a:ext cx="1004714" cy="1310804"/>
            <a:chOff x="4685" y="2598"/>
            <a:chExt cx="709" cy="925"/>
          </a:xfrm>
          <a:solidFill>
            <a:srgbClr val="FFFFFF"/>
          </a:solidFill>
        </p:grpSpPr>
        <p:sp>
          <p:nvSpPr>
            <p:cNvPr id="29" name="Freeform 6"/>
            <p:cNvSpPr>
              <a:spLocks/>
            </p:cNvSpPr>
            <p:nvPr/>
          </p:nvSpPr>
          <p:spPr bwMode="ltGray">
            <a:xfrm>
              <a:off x="4704" y="2598"/>
              <a:ext cx="409" cy="184"/>
            </a:xfrm>
            <a:custGeom>
              <a:avLst/>
              <a:gdLst>
                <a:gd name="T0" fmla="*/ 409 w 409"/>
                <a:gd name="T1" fmla="*/ 73 h 184"/>
                <a:gd name="T2" fmla="*/ 0 w 409"/>
                <a:gd name="T3" fmla="*/ 184 h 184"/>
                <a:gd name="T4" fmla="*/ 0 w 409"/>
                <a:gd name="T5" fmla="*/ 129 h 184"/>
                <a:gd name="T6" fmla="*/ 409 w 409"/>
                <a:gd name="T7" fmla="*/ 0 h 184"/>
                <a:gd name="T8" fmla="*/ 409 w 409"/>
                <a:gd name="T9" fmla="*/ 73 h 184"/>
              </a:gdLst>
              <a:ahLst/>
              <a:cxnLst>
                <a:cxn ang="0">
                  <a:pos x="T0" y="T1"/>
                </a:cxn>
                <a:cxn ang="0">
                  <a:pos x="T2" y="T3"/>
                </a:cxn>
                <a:cxn ang="0">
                  <a:pos x="T4" y="T5"/>
                </a:cxn>
                <a:cxn ang="0">
                  <a:pos x="T6" y="T7"/>
                </a:cxn>
                <a:cxn ang="0">
                  <a:pos x="T8" y="T9"/>
                </a:cxn>
              </a:cxnLst>
              <a:rect l="0" t="0" r="r" b="b"/>
              <a:pathLst>
                <a:path w="409" h="184">
                  <a:moveTo>
                    <a:pt x="409" y="73"/>
                  </a:moveTo>
                  <a:lnTo>
                    <a:pt x="0" y="184"/>
                  </a:lnTo>
                  <a:lnTo>
                    <a:pt x="0" y="129"/>
                  </a:lnTo>
                  <a:lnTo>
                    <a:pt x="409" y="0"/>
                  </a:lnTo>
                  <a:lnTo>
                    <a:pt x="409"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1"/>
              <a:endParaRPr lang="en-US" dirty="0">
                <a:solidFill>
                  <a:srgbClr val="FFFFFF"/>
                </a:solidFill>
              </a:endParaRPr>
            </a:p>
          </p:txBody>
        </p:sp>
        <p:sp>
          <p:nvSpPr>
            <p:cNvPr id="30" name="Freeform 7"/>
            <p:cNvSpPr>
              <a:spLocks noEditPoints="1"/>
            </p:cNvSpPr>
            <p:nvPr/>
          </p:nvSpPr>
          <p:spPr bwMode="ltGray">
            <a:xfrm>
              <a:off x="5097" y="2598"/>
              <a:ext cx="297" cy="925"/>
            </a:xfrm>
            <a:custGeom>
              <a:avLst/>
              <a:gdLst>
                <a:gd name="T0" fmla="*/ 290 w 297"/>
                <a:gd name="T1" fmla="*/ 207 h 925"/>
                <a:gd name="T2" fmla="*/ 297 w 297"/>
                <a:gd name="T3" fmla="*/ 210 h 925"/>
                <a:gd name="T4" fmla="*/ 297 w 297"/>
                <a:gd name="T5" fmla="*/ 753 h 925"/>
                <a:gd name="T6" fmla="*/ 0 w 297"/>
                <a:gd name="T7" fmla="*/ 925 h 925"/>
                <a:gd name="T8" fmla="*/ 0 w 297"/>
                <a:gd name="T9" fmla="*/ 66 h 925"/>
                <a:gd name="T10" fmla="*/ 16 w 297"/>
                <a:gd name="T11" fmla="*/ 73 h 925"/>
                <a:gd name="T12" fmla="*/ 16 w 297"/>
                <a:gd name="T13" fmla="*/ 0 h 925"/>
                <a:gd name="T14" fmla="*/ 290 w 297"/>
                <a:gd name="T15" fmla="*/ 158 h 925"/>
                <a:gd name="T16" fmla="*/ 290 w 297"/>
                <a:gd name="T17" fmla="*/ 207 h 925"/>
                <a:gd name="T18" fmla="*/ 290 w 297"/>
                <a:gd name="T19" fmla="*/ 500 h 925"/>
                <a:gd name="T20" fmla="*/ 290 w 297"/>
                <a:gd name="T21" fmla="*/ 463 h 925"/>
                <a:gd name="T22" fmla="*/ 19 w 297"/>
                <a:gd name="T23" fmla="*/ 467 h 925"/>
                <a:gd name="T24" fmla="*/ 19 w 297"/>
                <a:gd name="T25" fmla="*/ 522 h 925"/>
                <a:gd name="T26" fmla="*/ 290 w 297"/>
                <a:gd name="T27" fmla="*/ 500 h 925"/>
                <a:gd name="T28" fmla="*/ 290 w 297"/>
                <a:gd name="T29" fmla="*/ 651 h 925"/>
                <a:gd name="T30" fmla="*/ 290 w 297"/>
                <a:gd name="T31" fmla="*/ 616 h 925"/>
                <a:gd name="T32" fmla="*/ 19 w 297"/>
                <a:gd name="T33" fmla="*/ 699 h 925"/>
                <a:gd name="T34" fmla="*/ 19 w 297"/>
                <a:gd name="T35" fmla="*/ 755 h 925"/>
                <a:gd name="T36" fmla="*/ 290 w 297"/>
                <a:gd name="T37" fmla="*/ 651 h 925"/>
                <a:gd name="T38" fmla="*/ 290 w 297"/>
                <a:gd name="T39" fmla="*/ 729 h 925"/>
                <a:gd name="T40" fmla="*/ 290 w 297"/>
                <a:gd name="T41" fmla="*/ 692 h 925"/>
                <a:gd name="T42" fmla="*/ 19 w 297"/>
                <a:gd name="T43" fmla="*/ 817 h 925"/>
                <a:gd name="T44" fmla="*/ 19 w 297"/>
                <a:gd name="T45" fmla="*/ 871 h 925"/>
                <a:gd name="T46" fmla="*/ 290 w 297"/>
                <a:gd name="T47" fmla="*/ 729 h 925"/>
                <a:gd name="T48" fmla="*/ 290 w 297"/>
                <a:gd name="T49" fmla="*/ 271 h 925"/>
                <a:gd name="T50" fmla="*/ 290 w 297"/>
                <a:gd name="T51" fmla="*/ 233 h 925"/>
                <a:gd name="T52" fmla="*/ 19 w 297"/>
                <a:gd name="T53" fmla="*/ 118 h 925"/>
                <a:gd name="T54" fmla="*/ 19 w 297"/>
                <a:gd name="T55" fmla="*/ 172 h 925"/>
                <a:gd name="T56" fmla="*/ 290 w 297"/>
                <a:gd name="T57" fmla="*/ 271 h 925"/>
                <a:gd name="T58" fmla="*/ 290 w 297"/>
                <a:gd name="T59" fmla="*/ 422 h 925"/>
                <a:gd name="T60" fmla="*/ 290 w 297"/>
                <a:gd name="T61" fmla="*/ 387 h 925"/>
                <a:gd name="T62" fmla="*/ 19 w 297"/>
                <a:gd name="T63" fmla="*/ 349 h 925"/>
                <a:gd name="T64" fmla="*/ 19 w 297"/>
                <a:gd name="T65" fmla="*/ 406 h 925"/>
                <a:gd name="T66" fmla="*/ 290 w 297"/>
                <a:gd name="T67" fmla="*/ 422 h 925"/>
                <a:gd name="T68" fmla="*/ 290 w 297"/>
                <a:gd name="T69" fmla="*/ 347 h 925"/>
                <a:gd name="T70" fmla="*/ 290 w 297"/>
                <a:gd name="T71" fmla="*/ 311 h 925"/>
                <a:gd name="T72" fmla="*/ 19 w 297"/>
                <a:gd name="T73" fmla="*/ 233 h 925"/>
                <a:gd name="T74" fmla="*/ 19 w 297"/>
                <a:gd name="T75" fmla="*/ 290 h 925"/>
                <a:gd name="T76" fmla="*/ 290 w 297"/>
                <a:gd name="T77" fmla="*/ 347 h 925"/>
                <a:gd name="T78" fmla="*/ 290 w 297"/>
                <a:gd name="T79" fmla="*/ 576 h 925"/>
                <a:gd name="T80" fmla="*/ 290 w 297"/>
                <a:gd name="T81" fmla="*/ 540 h 925"/>
                <a:gd name="T82" fmla="*/ 19 w 297"/>
                <a:gd name="T83" fmla="*/ 583 h 925"/>
                <a:gd name="T84" fmla="*/ 19 w 297"/>
                <a:gd name="T85" fmla="*/ 637 h 925"/>
                <a:gd name="T86" fmla="*/ 290 w 297"/>
                <a:gd name="T87" fmla="*/ 576 h 925"/>
                <a:gd name="T88" fmla="*/ 30 w 297"/>
                <a:gd name="T89" fmla="*/ 30 h 925"/>
                <a:gd name="T90" fmla="*/ 30 w 297"/>
                <a:gd name="T91" fmla="*/ 59 h 925"/>
                <a:gd name="T92" fmla="*/ 283 w 297"/>
                <a:gd name="T93" fmla="*/ 189 h 925"/>
                <a:gd name="T94" fmla="*/ 283 w 297"/>
                <a:gd name="T95" fmla="*/ 170 h 925"/>
                <a:gd name="T96" fmla="*/ 30 w 297"/>
                <a:gd name="T97" fmla="*/ 30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7" h="925">
                  <a:moveTo>
                    <a:pt x="290" y="207"/>
                  </a:moveTo>
                  <a:lnTo>
                    <a:pt x="297" y="210"/>
                  </a:lnTo>
                  <a:lnTo>
                    <a:pt x="297" y="753"/>
                  </a:lnTo>
                  <a:lnTo>
                    <a:pt x="0" y="925"/>
                  </a:lnTo>
                  <a:lnTo>
                    <a:pt x="0" y="66"/>
                  </a:lnTo>
                  <a:lnTo>
                    <a:pt x="16" y="73"/>
                  </a:lnTo>
                  <a:lnTo>
                    <a:pt x="16" y="0"/>
                  </a:lnTo>
                  <a:lnTo>
                    <a:pt x="290" y="158"/>
                  </a:lnTo>
                  <a:lnTo>
                    <a:pt x="290" y="207"/>
                  </a:lnTo>
                  <a:close/>
                  <a:moveTo>
                    <a:pt x="290" y="500"/>
                  </a:moveTo>
                  <a:lnTo>
                    <a:pt x="290" y="463"/>
                  </a:lnTo>
                  <a:lnTo>
                    <a:pt x="19" y="467"/>
                  </a:lnTo>
                  <a:lnTo>
                    <a:pt x="19" y="522"/>
                  </a:lnTo>
                  <a:lnTo>
                    <a:pt x="290" y="500"/>
                  </a:lnTo>
                  <a:close/>
                  <a:moveTo>
                    <a:pt x="290" y="651"/>
                  </a:moveTo>
                  <a:lnTo>
                    <a:pt x="290" y="616"/>
                  </a:lnTo>
                  <a:lnTo>
                    <a:pt x="19" y="699"/>
                  </a:lnTo>
                  <a:lnTo>
                    <a:pt x="19" y="755"/>
                  </a:lnTo>
                  <a:lnTo>
                    <a:pt x="290" y="651"/>
                  </a:lnTo>
                  <a:close/>
                  <a:moveTo>
                    <a:pt x="290" y="729"/>
                  </a:moveTo>
                  <a:lnTo>
                    <a:pt x="290" y="692"/>
                  </a:lnTo>
                  <a:lnTo>
                    <a:pt x="19" y="817"/>
                  </a:lnTo>
                  <a:lnTo>
                    <a:pt x="19" y="871"/>
                  </a:lnTo>
                  <a:lnTo>
                    <a:pt x="290" y="729"/>
                  </a:lnTo>
                  <a:close/>
                  <a:moveTo>
                    <a:pt x="290" y="271"/>
                  </a:moveTo>
                  <a:lnTo>
                    <a:pt x="290" y="233"/>
                  </a:lnTo>
                  <a:lnTo>
                    <a:pt x="19" y="118"/>
                  </a:lnTo>
                  <a:lnTo>
                    <a:pt x="19" y="172"/>
                  </a:lnTo>
                  <a:lnTo>
                    <a:pt x="290" y="271"/>
                  </a:lnTo>
                  <a:close/>
                  <a:moveTo>
                    <a:pt x="290" y="422"/>
                  </a:moveTo>
                  <a:lnTo>
                    <a:pt x="290" y="387"/>
                  </a:lnTo>
                  <a:lnTo>
                    <a:pt x="19" y="349"/>
                  </a:lnTo>
                  <a:lnTo>
                    <a:pt x="19" y="406"/>
                  </a:lnTo>
                  <a:lnTo>
                    <a:pt x="290" y="422"/>
                  </a:lnTo>
                  <a:close/>
                  <a:moveTo>
                    <a:pt x="290" y="347"/>
                  </a:moveTo>
                  <a:lnTo>
                    <a:pt x="290" y="311"/>
                  </a:lnTo>
                  <a:lnTo>
                    <a:pt x="19" y="233"/>
                  </a:lnTo>
                  <a:lnTo>
                    <a:pt x="19" y="290"/>
                  </a:lnTo>
                  <a:lnTo>
                    <a:pt x="290" y="347"/>
                  </a:lnTo>
                  <a:close/>
                  <a:moveTo>
                    <a:pt x="290" y="576"/>
                  </a:moveTo>
                  <a:lnTo>
                    <a:pt x="290" y="540"/>
                  </a:lnTo>
                  <a:lnTo>
                    <a:pt x="19" y="583"/>
                  </a:lnTo>
                  <a:lnTo>
                    <a:pt x="19" y="637"/>
                  </a:lnTo>
                  <a:lnTo>
                    <a:pt x="290" y="576"/>
                  </a:lnTo>
                  <a:close/>
                  <a:moveTo>
                    <a:pt x="30" y="30"/>
                  </a:moveTo>
                  <a:lnTo>
                    <a:pt x="30" y="59"/>
                  </a:lnTo>
                  <a:lnTo>
                    <a:pt x="283" y="189"/>
                  </a:lnTo>
                  <a:lnTo>
                    <a:pt x="283" y="170"/>
                  </a:lnTo>
                  <a:lnTo>
                    <a:pt x="3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1"/>
              <a:endParaRPr lang="en-US" dirty="0">
                <a:solidFill>
                  <a:srgbClr val="FFFFFF"/>
                </a:solidFill>
              </a:endParaRPr>
            </a:p>
          </p:txBody>
        </p:sp>
        <p:sp>
          <p:nvSpPr>
            <p:cNvPr id="31" name="Freeform 8"/>
            <p:cNvSpPr>
              <a:spLocks noEditPoints="1"/>
            </p:cNvSpPr>
            <p:nvPr/>
          </p:nvSpPr>
          <p:spPr bwMode="ltGray">
            <a:xfrm>
              <a:off x="5097" y="2598"/>
              <a:ext cx="297" cy="925"/>
            </a:xfrm>
            <a:custGeom>
              <a:avLst/>
              <a:gdLst>
                <a:gd name="T0" fmla="*/ 290 w 297"/>
                <a:gd name="T1" fmla="*/ 207 h 925"/>
                <a:gd name="T2" fmla="*/ 297 w 297"/>
                <a:gd name="T3" fmla="*/ 210 h 925"/>
                <a:gd name="T4" fmla="*/ 297 w 297"/>
                <a:gd name="T5" fmla="*/ 753 h 925"/>
                <a:gd name="T6" fmla="*/ 0 w 297"/>
                <a:gd name="T7" fmla="*/ 925 h 925"/>
                <a:gd name="T8" fmla="*/ 0 w 297"/>
                <a:gd name="T9" fmla="*/ 66 h 925"/>
                <a:gd name="T10" fmla="*/ 16 w 297"/>
                <a:gd name="T11" fmla="*/ 73 h 925"/>
                <a:gd name="T12" fmla="*/ 16 w 297"/>
                <a:gd name="T13" fmla="*/ 0 h 925"/>
                <a:gd name="T14" fmla="*/ 290 w 297"/>
                <a:gd name="T15" fmla="*/ 158 h 925"/>
                <a:gd name="T16" fmla="*/ 290 w 297"/>
                <a:gd name="T17" fmla="*/ 207 h 925"/>
                <a:gd name="T18" fmla="*/ 290 w 297"/>
                <a:gd name="T19" fmla="*/ 500 h 925"/>
                <a:gd name="T20" fmla="*/ 290 w 297"/>
                <a:gd name="T21" fmla="*/ 463 h 925"/>
                <a:gd name="T22" fmla="*/ 19 w 297"/>
                <a:gd name="T23" fmla="*/ 467 h 925"/>
                <a:gd name="T24" fmla="*/ 19 w 297"/>
                <a:gd name="T25" fmla="*/ 522 h 925"/>
                <a:gd name="T26" fmla="*/ 290 w 297"/>
                <a:gd name="T27" fmla="*/ 500 h 925"/>
                <a:gd name="T28" fmla="*/ 290 w 297"/>
                <a:gd name="T29" fmla="*/ 651 h 925"/>
                <a:gd name="T30" fmla="*/ 290 w 297"/>
                <a:gd name="T31" fmla="*/ 616 h 925"/>
                <a:gd name="T32" fmla="*/ 19 w 297"/>
                <a:gd name="T33" fmla="*/ 699 h 925"/>
                <a:gd name="T34" fmla="*/ 19 w 297"/>
                <a:gd name="T35" fmla="*/ 755 h 925"/>
                <a:gd name="T36" fmla="*/ 290 w 297"/>
                <a:gd name="T37" fmla="*/ 651 h 925"/>
                <a:gd name="T38" fmla="*/ 290 w 297"/>
                <a:gd name="T39" fmla="*/ 729 h 925"/>
                <a:gd name="T40" fmla="*/ 290 w 297"/>
                <a:gd name="T41" fmla="*/ 692 h 925"/>
                <a:gd name="T42" fmla="*/ 19 w 297"/>
                <a:gd name="T43" fmla="*/ 817 h 925"/>
                <a:gd name="T44" fmla="*/ 19 w 297"/>
                <a:gd name="T45" fmla="*/ 871 h 925"/>
                <a:gd name="T46" fmla="*/ 290 w 297"/>
                <a:gd name="T47" fmla="*/ 729 h 925"/>
                <a:gd name="T48" fmla="*/ 290 w 297"/>
                <a:gd name="T49" fmla="*/ 271 h 925"/>
                <a:gd name="T50" fmla="*/ 290 w 297"/>
                <a:gd name="T51" fmla="*/ 233 h 925"/>
                <a:gd name="T52" fmla="*/ 19 w 297"/>
                <a:gd name="T53" fmla="*/ 118 h 925"/>
                <a:gd name="T54" fmla="*/ 19 w 297"/>
                <a:gd name="T55" fmla="*/ 172 h 925"/>
                <a:gd name="T56" fmla="*/ 290 w 297"/>
                <a:gd name="T57" fmla="*/ 271 h 925"/>
                <a:gd name="T58" fmla="*/ 290 w 297"/>
                <a:gd name="T59" fmla="*/ 422 h 925"/>
                <a:gd name="T60" fmla="*/ 290 w 297"/>
                <a:gd name="T61" fmla="*/ 387 h 925"/>
                <a:gd name="T62" fmla="*/ 19 w 297"/>
                <a:gd name="T63" fmla="*/ 349 h 925"/>
                <a:gd name="T64" fmla="*/ 19 w 297"/>
                <a:gd name="T65" fmla="*/ 406 h 925"/>
                <a:gd name="T66" fmla="*/ 290 w 297"/>
                <a:gd name="T67" fmla="*/ 422 h 925"/>
                <a:gd name="T68" fmla="*/ 290 w 297"/>
                <a:gd name="T69" fmla="*/ 347 h 925"/>
                <a:gd name="T70" fmla="*/ 290 w 297"/>
                <a:gd name="T71" fmla="*/ 311 h 925"/>
                <a:gd name="T72" fmla="*/ 19 w 297"/>
                <a:gd name="T73" fmla="*/ 233 h 925"/>
                <a:gd name="T74" fmla="*/ 19 w 297"/>
                <a:gd name="T75" fmla="*/ 290 h 925"/>
                <a:gd name="T76" fmla="*/ 290 w 297"/>
                <a:gd name="T77" fmla="*/ 347 h 925"/>
                <a:gd name="T78" fmla="*/ 290 w 297"/>
                <a:gd name="T79" fmla="*/ 576 h 925"/>
                <a:gd name="T80" fmla="*/ 290 w 297"/>
                <a:gd name="T81" fmla="*/ 540 h 925"/>
                <a:gd name="T82" fmla="*/ 19 w 297"/>
                <a:gd name="T83" fmla="*/ 583 h 925"/>
                <a:gd name="T84" fmla="*/ 19 w 297"/>
                <a:gd name="T85" fmla="*/ 637 h 925"/>
                <a:gd name="T86" fmla="*/ 290 w 297"/>
                <a:gd name="T87" fmla="*/ 576 h 925"/>
                <a:gd name="T88" fmla="*/ 30 w 297"/>
                <a:gd name="T89" fmla="*/ 30 h 925"/>
                <a:gd name="T90" fmla="*/ 30 w 297"/>
                <a:gd name="T91" fmla="*/ 59 h 925"/>
                <a:gd name="T92" fmla="*/ 283 w 297"/>
                <a:gd name="T93" fmla="*/ 189 h 925"/>
                <a:gd name="T94" fmla="*/ 283 w 297"/>
                <a:gd name="T95" fmla="*/ 170 h 925"/>
                <a:gd name="T96" fmla="*/ 30 w 297"/>
                <a:gd name="T97" fmla="*/ 30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7" h="925">
                  <a:moveTo>
                    <a:pt x="290" y="207"/>
                  </a:moveTo>
                  <a:lnTo>
                    <a:pt x="297" y="210"/>
                  </a:lnTo>
                  <a:lnTo>
                    <a:pt x="297" y="753"/>
                  </a:lnTo>
                  <a:lnTo>
                    <a:pt x="0" y="925"/>
                  </a:lnTo>
                  <a:lnTo>
                    <a:pt x="0" y="66"/>
                  </a:lnTo>
                  <a:lnTo>
                    <a:pt x="16" y="73"/>
                  </a:lnTo>
                  <a:lnTo>
                    <a:pt x="16" y="0"/>
                  </a:lnTo>
                  <a:lnTo>
                    <a:pt x="290" y="158"/>
                  </a:lnTo>
                  <a:lnTo>
                    <a:pt x="290" y="207"/>
                  </a:lnTo>
                  <a:moveTo>
                    <a:pt x="290" y="500"/>
                  </a:moveTo>
                  <a:lnTo>
                    <a:pt x="290" y="463"/>
                  </a:lnTo>
                  <a:lnTo>
                    <a:pt x="19" y="467"/>
                  </a:lnTo>
                  <a:lnTo>
                    <a:pt x="19" y="522"/>
                  </a:lnTo>
                  <a:lnTo>
                    <a:pt x="290" y="500"/>
                  </a:lnTo>
                  <a:moveTo>
                    <a:pt x="290" y="651"/>
                  </a:moveTo>
                  <a:lnTo>
                    <a:pt x="290" y="616"/>
                  </a:lnTo>
                  <a:lnTo>
                    <a:pt x="19" y="699"/>
                  </a:lnTo>
                  <a:lnTo>
                    <a:pt x="19" y="755"/>
                  </a:lnTo>
                  <a:lnTo>
                    <a:pt x="290" y="651"/>
                  </a:lnTo>
                  <a:moveTo>
                    <a:pt x="290" y="729"/>
                  </a:moveTo>
                  <a:lnTo>
                    <a:pt x="290" y="692"/>
                  </a:lnTo>
                  <a:lnTo>
                    <a:pt x="19" y="817"/>
                  </a:lnTo>
                  <a:lnTo>
                    <a:pt x="19" y="871"/>
                  </a:lnTo>
                  <a:lnTo>
                    <a:pt x="290" y="729"/>
                  </a:lnTo>
                  <a:moveTo>
                    <a:pt x="290" y="271"/>
                  </a:moveTo>
                  <a:lnTo>
                    <a:pt x="290" y="233"/>
                  </a:lnTo>
                  <a:lnTo>
                    <a:pt x="19" y="118"/>
                  </a:lnTo>
                  <a:lnTo>
                    <a:pt x="19" y="172"/>
                  </a:lnTo>
                  <a:lnTo>
                    <a:pt x="290" y="271"/>
                  </a:lnTo>
                  <a:moveTo>
                    <a:pt x="290" y="422"/>
                  </a:moveTo>
                  <a:lnTo>
                    <a:pt x="290" y="387"/>
                  </a:lnTo>
                  <a:lnTo>
                    <a:pt x="19" y="349"/>
                  </a:lnTo>
                  <a:lnTo>
                    <a:pt x="19" y="406"/>
                  </a:lnTo>
                  <a:lnTo>
                    <a:pt x="290" y="422"/>
                  </a:lnTo>
                  <a:moveTo>
                    <a:pt x="290" y="347"/>
                  </a:moveTo>
                  <a:lnTo>
                    <a:pt x="290" y="311"/>
                  </a:lnTo>
                  <a:lnTo>
                    <a:pt x="19" y="233"/>
                  </a:lnTo>
                  <a:lnTo>
                    <a:pt x="19" y="290"/>
                  </a:lnTo>
                  <a:lnTo>
                    <a:pt x="290" y="347"/>
                  </a:lnTo>
                  <a:moveTo>
                    <a:pt x="290" y="576"/>
                  </a:moveTo>
                  <a:lnTo>
                    <a:pt x="290" y="540"/>
                  </a:lnTo>
                  <a:lnTo>
                    <a:pt x="19" y="583"/>
                  </a:lnTo>
                  <a:lnTo>
                    <a:pt x="19" y="637"/>
                  </a:lnTo>
                  <a:lnTo>
                    <a:pt x="290" y="576"/>
                  </a:lnTo>
                  <a:moveTo>
                    <a:pt x="30" y="30"/>
                  </a:moveTo>
                  <a:lnTo>
                    <a:pt x="30" y="59"/>
                  </a:lnTo>
                  <a:lnTo>
                    <a:pt x="283" y="189"/>
                  </a:lnTo>
                  <a:lnTo>
                    <a:pt x="283" y="170"/>
                  </a:lnTo>
                  <a:lnTo>
                    <a:pt x="30" y="3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1"/>
              <a:endParaRPr lang="en-US" dirty="0">
                <a:solidFill>
                  <a:srgbClr val="FFFFFF"/>
                </a:solidFill>
              </a:endParaRPr>
            </a:p>
          </p:txBody>
        </p:sp>
        <p:sp>
          <p:nvSpPr>
            <p:cNvPr id="32" name="Freeform 9"/>
            <p:cNvSpPr>
              <a:spLocks/>
            </p:cNvSpPr>
            <p:nvPr/>
          </p:nvSpPr>
          <p:spPr bwMode="ltGray">
            <a:xfrm>
              <a:off x="4685" y="2664"/>
              <a:ext cx="412" cy="859"/>
            </a:xfrm>
            <a:custGeom>
              <a:avLst/>
              <a:gdLst>
                <a:gd name="T0" fmla="*/ 412 w 412"/>
                <a:gd name="T1" fmla="*/ 859 h 859"/>
                <a:gd name="T2" fmla="*/ 0 w 412"/>
                <a:gd name="T3" fmla="*/ 722 h 859"/>
                <a:gd name="T4" fmla="*/ 0 w 412"/>
                <a:gd name="T5" fmla="*/ 113 h 859"/>
                <a:gd name="T6" fmla="*/ 412 w 412"/>
                <a:gd name="T7" fmla="*/ 0 h 859"/>
                <a:gd name="T8" fmla="*/ 412 w 412"/>
                <a:gd name="T9" fmla="*/ 859 h 859"/>
              </a:gdLst>
              <a:ahLst/>
              <a:cxnLst>
                <a:cxn ang="0">
                  <a:pos x="T0" y="T1"/>
                </a:cxn>
                <a:cxn ang="0">
                  <a:pos x="T2" y="T3"/>
                </a:cxn>
                <a:cxn ang="0">
                  <a:pos x="T4" y="T5"/>
                </a:cxn>
                <a:cxn ang="0">
                  <a:pos x="T6" y="T7"/>
                </a:cxn>
                <a:cxn ang="0">
                  <a:pos x="T8" y="T9"/>
                </a:cxn>
              </a:cxnLst>
              <a:rect l="0" t="0" r="r" b="b"/>
              <a:pathLst>
                <a:path w="412" h="859">
                  <a:moveTo>
                    <a:pt x="412" y="859"/>
                  </a:moveTo>
                  <a:lnTo>
                    <a:pt x="0" y="722"/>
                  </a:lnTo>
                  <a:lnTo>
                    <a:pt x="0" y="113"/>
                  </a:lnTo>
                  <a:lnTo>
                    <a:pt x="412" y="0"/>
                  </a:lnTo>
                  <a:lnTo>
                    <a:pt x="412" y="8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11"/>
              <a:endParaRPr lang="en-US" dirty="0">
                <a:solidFill>
                  <a:srgbClr val="FFFFFF"/>
                </a:solidFill>
              </a:endParaRPr>
            </a:p>
          </p:txBody>
        </p:sp>
      </p:grpSp>
      <p:sp>
        <p:nvSpPr>
          <p:cNvPr id="20" name="Rectangle 19"/>
          <p:cNvSpPr/>
          <p:nvPr/>
        </p:nvSpPr>
        <p:spPr bwMode="ltGray">
          <a:xfrm>
            <a:off x="9322567" y="1401837"/>
            <a:ext cx="2221993" cy="2221992"/>
          </a:xfrm>
          <a:prstGeom prst="rect">
            <a:avLst/>
          </a:prstGeom>
          <a:solidFill>
            <a:srgbClr val="00AEEF"/>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913947" fontAlgn="base">
              <a:spcBef>
                <a:spcPct val="0"/>
              </a:spcBef>
              <a:spcAft>
                <a:spcPct val="0"/>
              </a:spcAft>
            </a:pPr>
            <a:endParaRPr lang="en-US" sz="2300" dirty="0">
              <a:gradFill>
                <a:gsLst>
                  <a:gs pos="0">
                    <a:srgbClr val="FFFFFF"/>
                  </a:gs>
                  <a:gs pos="100000">
                    <a:srgbClr val="FFFFFF"/>
                  </a:gs>
                </a:gsLst>
                <a:lin ang="5400000" scaled="0"/>
              </a:gradFill>
            </a:endParaRPr>
          </a:p>
        </p:txBody>
      </p:sp>
      <p:sp>
        <p:nvSpPr>
          <p:cNvPr id="23" name="Freeform 92"/>
          <p:cNvSpPr>
            <a:spLocks noEditPoints="1"/>
          </p:cNvSpPr>
          <p:nvPr/>
        </p:nvSpPr>
        <p:spPr bwMode="black">
          <a:xfrm>
            <a:off x="10047984" y="1987491"/>
            <a:ext cx="771151" cy="1050692"/>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chemeClr val="tx1"/>
          </a:solidFill>
          <a:ln>
            <a:noFill/>
          </a:ln>
          <a:extLst/>
        </p:spPr>
        <p:txBody>
          <a:bodyPr vert="horz" wrap="square" lIns="121883" tIns="60941" rIns="121883" bIns="60941" numCol="1" anchor="t" anchorCtr="0" compatLnSpc="1">
            <a:prstTxWarp prst="textNoShape">
              <a:avLst/>
            </a:prstTxWarp>
          </a:bodyPr>
          <a:lstStyle/>
          <a:p>
            <a:pPr defTabSz="914211"/>
            <a:endParaRPr lang="en-US">
              <a:solidFill>
                <a:srgbClr val="FFFFFF"/>
              </a:solidFill>
            </a:endParaRPr>
          </a:p>
        </p:txBody>
      </p:sp>
      <p:sp>
        <p:nvSpPr>
          <p:cNvPr id="26" name="Oval 1"/>
          <p:cNvSpPr/>
          <p:nvPr/>
        </p:nvSpPr>
        <p:spPr bwMode="auto">
          <a:xfrm>
            <a:off x="10329197" y="2597088"/>
            <a:ext cx="208722" cy="346136"/>
          </a:xfrm>
          <a:custGeom>
            <a:avLst/>
            <a:gdLst/>
            <a:ahLst/>
            <a:cxnLst/>
            <a:rect l="l" t="t" r="r" b="b"/>
            <a:pathLst>
              <a:path w="208722" h="346136">
                <a:moveTo>
                  <a:pt x="104361" y="0"/>
                </a:moveTo>
                <a:cubicBezTo>
                  <a:pt x="146445" y="0"/>
                  <a:pt x="180561" y="38743"/>
                  <a:pt x="180561" y="86534"/>
                </a:cubicBezTo>
                <a:cubicBezTo>
                  <a:pt x="180561" y="114103"/>
                  <a:pt x="169209" y="138660"/>
                  <a:pt x="150652" y="153535"/>
                </a:cubicBezTo>
                <a:lnTo>
                  <a:pt x="208722" y="346136"/>
                </a:lnTo>
                <a:lnTo>
                  <a:pt x="0" y="346136"/>
                </a:lnTo>
                <a:lnTo>
                  <a:pt x="58070" y="153535"/>
                </a:lnTo>
                <a:cubicBezTo>
                  <a:pt x="39513" y="138660"/>
                  <a:pt x="28161" y="114103"/>
                  <a:pt x="28161" y="86534"/>
                </a:cubicBezTo>
                <a:cubicBezTo>
                  <a:pt x="28161" y="38743"/>
                  <a:pt x="62277" y="0"/>
                  <a:pt x="104361" y="0"/>
                </a:cubicBezTo>
                <a:close/>
              </a:path>
            </a:pathLst>
          </a:custGeom>
          <a:solidFill>
            <a:srgbClr val="00AEEF"/>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913947" fontAlgn="base">
              <a:spcBef>
                <a:spcPct val="0"/>
              </a:spcBef>
              <a:spcAft>
                <a:spcPct val="0"/>
              </a:spcAft>
            </a:pPr>
            <a:endParaRPr lang="en-US" sz="2300" dirty="0" err="1">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37565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5586545" y="4241800"/>
            <a:ext cx="5281824" cy="1320800"/>
          </a:xfrm>
          <a:prstGeom prst="rect">
            <a:avLst/>
          </a:pr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4" name="Rectangle 13"/>
          <p:cNvSpPr/>
          <p:nvPr/>
        </p:nvSpPr>
        <p:spPr bwMode="auto">
          <a:xfrm>
            <a:off x="1320456" y="4241800"/>
            <a:ext cx="4164515" cy="1320800"/>
          </a:xfrm>
          <a:prstGeom prst="rect">
            <a:avLst/>
          </a:prstGeom>
          <a:solidFill>
            <a:srgbClr val="FF8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1" name="Rectangle 10"/>
          <p:cNvSpPr/>
          <p:nvPr/>
        </p:nvSpPr>
        <p:spPr bwMode="auto">
          <a:xfrm>
            <a:off x="5586545" y="1498600"/>
            <a:ext cx="5281824" cy="1422400"/>
          </a:xfrm>
          <a:prstGeom prst="rect">
            <a:avLst/>
          </a:prstGeom>
          <a:solidFill>
            <a:srgbClr val="FFBE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6" name="Rectangle 5"/>
          <p:cNvSpPr/>
          <p:nvPr/>
        </p:nvSpPr>
        <p:spPr bwMode="auto">
          <a:xfrm>
            <a:off x="1320456" y="1498600"/>
            <a:ext cx="4164515" cy="1422400"/>
          </a:xfrm>
          <a:prstGeom prst="rect">
            <a:avLst/>
          </a:prstGeom>
          <a:solidFill>
            <a:srgbClr val="0071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50" name="Rectangle 49"/>
          <p:cNvSpPr/>
          <p:nvPr/>
        </p:nvSpPr>
        <p:spPr bwMode="auto">
          <a:xfrm>
            <a:off x="1320456" y="3022600"/>
            <a:ext cx="4164515" cy="711200"/>
          </a:xfrm>
          <a:prstGeom prst="rect">
            <a:avLst/>
          </a:prstGeom>
          <a:solidFill>
            <a:srgbClr val="0071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48" name="Rectangle 47"/>
          <p:cNvSpPr/>
          <p:nvPr/>
        </p:nvSpPr>
        <p:spPr bwMode="auto">
          <a:xfrm>
            <a:off x="1320456" y="5664200"/>
            <a:ext cx="4164515" cy="711200"/>
          </a:xfrm>
          <a:prstGeom prst="rect">
            <a:avLst/>
          </a:prstGeom>
          <a:solidFill>
            <a:srgbClr val="FF8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42" name="Rectangle 41"/>
          <p:cNvSpPr/>
          <p:nvPr/>
        </p:nvSpPr>
        <p:spPr bwMode="auto">
          <a:xfrm>
            <a:off x="5586545" y="3022600"/>
            <a:ext cx="5281824" cy="711200"/>
          </a:xfrm>
          <a:prstGeom prst="rect">
            <a:avLst/>
          </a:prstGeom>
          <a:solidFill>
            <a:srgbClr val="FFBE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4" name="Title 1"/>
          <p:cNvSpPr>
            <a:spLocks noGrp="1"/>
          </p:cNvSpPr>
          <p:nvPr>
            <p:ph type="title"/>
          </p:nvPr>
        </p:nvSpPr>
        <p:spPr>
          <a:xfrm>
            <a:off x="519116" y="97982"/>
            <a:ext cx="11149012" cy="564257"/>
          </a:xfrm>
        </p:spPr>
        <p:txBody>
          <a:bodyPr/>
          <a:lstStyle/>
          <a:p>
            <a:r>
              <a:rPr lang="en-US" sz="4000" dirty="0"/>
              <a:t>MICROSOFT IT CISO AGENDA</a:t>
            </a:r>
          </a:p>
        </p:txBody>
      </p:sp>
      <p:sp>
        <p:nvSpPr>
          <p:cNvPr id="5" name="Rectangle 4"/>
          <p:cNvSpPr/>
          <p:nvPr/>
        </p:nvSpPr>
        <p:spPr bwMode="auto">
          <a:xfrm>
            <a:off x="1320456" y="1127037"/>
            <a:ext cx="4164515" cy="4064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7" name="TextBox 6"/>
          <p:cNvSpPr txBox="1"/>
          <p:nvPr/>
        </p:nvSpPr>
        <p:spPr>
          <a:xfrm>
            <a:off x="1320461" y="1143001"/>
            <a:ext cx="2666749" cy="374475"/>
          </a:xfrm>
          <a:prstGeom prst="rect">
            <a:avLst/>
          </a:prstGeom>
          <a:noFill/>
        </p:spPr>
        <p:txBody>
          <a:bodyPr wrap="square" lIns="91424" tIns="45713" rIns="91424" bIns="45713" rtlCol="0">
            <a:spAutoFit/>
          </a:bodyPr>
          <a:lstStyle/>
          <a:p>
            <a:pPr defTabSz="914211">
              <a:lnSpc>
                <a:spcPct val="90000"/>
              </a:lnSpc>
              <a:spcBef>
                <a:spcPct val="20000"/>
              </a:spcBef>
              <a:buSzPct val="90000"/>
            </a:pPr>
            <a:r>
              <a:rPr lang="en-US" sz="2000" dirty="0">
                <a:solidFill>
                  <a:srgbClr val="0071BC"/>
                </a:solidFill>
                <a:ea typeface="Segoe UI" pitchFamily="34" charset="0"/>
                <a:cs typeface="Segoe UI" pitchFamily="34" charset="0"/>
              </a:rPr>
              <a:t>RISK MANAGEMENT</a:t>
            </a:r>
          </a:p>
        </p:txBody>
      </p:sp>
      <p:sp>
        <p:nvSpPr>
          <p:cNvPr id="10" name="Rectangle 9"/>
          <p:cNvSpPr/>
          <p:nvPr/>
        </p:nvSpPr>
        <p:spPr bwMode="auto">
          <a:xfrm>
            <a:off x="5586545" y="1127037"/>
            <a:ext cx="5281824" cy="4064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2" name="TextBox 11"/>
          <p:cNvSpPr txBox="1"/>
          <p:nvPr/>
        </p:nvSpPr>
        <p:spPr>
          <a:xfrm>
            <a:off x="5586548" y="1143001"/>
            <a:ext cx="4718255" cy="374475"/>
          </a:xfrm>
          <a:prstGeom prst="rect">
            <a:avLst/>
          </a:prstGeom>
          <a:noFill/>
        </p:spPr>
        <p:txBody>
          <a:bodyPr wrap="square" lIns="91424" tIns="45713" rIns="91424" bIns="45713" rtlCol="0">
            <a:spAutoFit/>
          </a:bodyPr>
          <a:lstStyle/>
          <a:p>
            <a:pPr defTabSz="914211">
              <a:lnSpc>
                <a:spcPct val="90000"/>
              </a:lnSpc>
              <a:spcBef>
                <a:spcPct val="20000"/>
              </a:spcBef>
              <a:buSzPct val="90000"/>
            </a:pPr>
            <a:r>
              <a:rPr lang="en-US" sz="2000" dirty="0">
                <a:solidFill>
                  <a:srgbClr val="FFBE00"/>
                </a:solidFill>
                <a:ea typeface="Segoe UI" pitchFamily="34" charset="0"/>
                <a:cs typeface="Segoe UI" pitchFamily="34" charset="0"/>
              </a:rPr>
              <a:t>BUSINESS ENABLEMENT</a:t>
            </a:r>
          </a:p>
        </p:txBody>
      </p:sp>
      <p:sp>
        <p:nvSpPr>
          <p:cNvPr id="13" name="Rectangle 12"/>
          <p:cNvSpPr/>
          <p:nvPr/>
        </p:nvSpPr>
        <p:spPr bwMode="auto">
          <a:xfrm>
            <a:off x="1320456" y="3870237"/>
            <a:ext cx="4164515" cy="4064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5" name="TextBox 14"/>
          <p:cNvSpPr txBox="1"/>
          <p:nvPr/>
        </p:nvSpPr>
        <p:spPr>
          <a:xfrm>
            <a:off x="1320456" y="3886200"/>
            <a:ext cx="3047206" cy="374475"/>
          </a:xfrm>
          <a:prstGeom prst="rect">
            <a:avLst/>
          </a:prstGeom>
          <a:noFill/>
        </p:spPr>
        <p:txBody>
          <a:bodyPr wrap="square" lIns="91424" tIns="45713" rIns="91424" bIns="45713" rtlCol="0">
            <a:spAutoFit/>
          </a:bodyPr>
          <a:lstStyle/>
          <a:p>
            <a:pPr defTabSz="914211">
              <a:lnSpc>
                <a:spcPct val="90000"/>
              </a:lnSpc>
              <a:spcBef>
                <a:spcPct val="20000"/>
              </a:spcBef>
              <a:buSzPct val="90000"/>
            </a:pPr>
            <a:r>
              <a:rPr lang="en-US" sz="2000" dirty="0">
                <a:solidFill>
                  <a:srgbClr val="FF8A00"/>
                </a:solidFill>
                <a:ea typeface="Segoe UI" pitchFamily="34" charset="0"/>
                <a:cs typeface="Segoe UI" pitchFamily="34" charset="0"/>
              </a:rPr>
              <a:t>TECHNICAL EXCELLENCE</a:t>
            </a:r>
          </a:p>
        </p:txBody>
      </p:sp>
      <p:sp>
        <p:nvSpPr>
          <p:cNvPr id="16" name="Rectangle 15"/>
          <p:cNvSpPr/>
          <p:nvPr/>
        </p:nvSpPr>
        <p:spPr bwMode="auto">
          <a:xfrm>
            <a:off x="5586545" y="3870237"/>
            <a:ext cx="5281824" cy="4064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8" name="TextBox 17"/>
          <p:cNvSpPr txBox="1"/>
          <p:nvPr/>
        </p:nvSpPr>
        <p:spPr>
          <a:xfrm>
            <a:off x="5586545" y="3886201"/>
            <a:ext cx="4062942" cy="355667"/>
          </a:xfrm>
          <a:prstGeom prst="rect">
            <a:avLst/>
          </a:prstGeom>
          <a:noFill/>
        </p:spPr>
        <p:txBody>
          <a:bodyPr wrap="square" lIns="91424" tIns="45713" rIns="91424" bIns="45713" rtlCol="0">
            <a:spAutoFit/>
          </a:bodyPr>
          <a:lstStyle/>
          <a:p>
            <a:pPr defTabSz="914211">
              <a:lnSpc>
                <a:spcPct val="90000"/>
              </a:lnSpc>
              <a:spcBef>
                <a:spcPct val="20000"/>
              </a:spcBef>
              <a:buSzPct val="90000"/>
            </a:pPr>
            <a:r>
              <a:rPr lang="en-US" dirty="0">
                <a:solidFill>
                  <a:srgbClr val="00AEEF"/>
                </a:solidFill>
                <a:ea typeface="Segoe UI" pitchFamily="34" charset="0"/>
                <a:cs typeface="Segoe UI" pitchFamily="34" charset="0"/>
              </a:rPr>
              <a:t>OPERATIONAL EXCELLENCE</a:t>
            </a:r>
          </a:p>
        </p:txBody>
      </p:sp>
      <p:sp>
        <p:nvSpPr>
          <p:cNvPr id="21" name="TextBox 20"/>
          <p:cNvSpPr txBox="1"/>
          <p:nvPr/>
        </p:nvSpPr>
        <p:spPr>
          <a:xfrm>
            <a:off x="1320456" y="1600201"/>
            <a:ext cx="3117990" cy="1308051"/>
          </a:xfrm>
          <a:prstGeom prst="rect">
            <a:avLst/>
          </a:prstGeom>
          <a:noFill/>
        </p:spPr>
        <p:txBody>
          <a:bodyPr wrap="none" lIns="121883" tIns="60941" rIns="121883" bIns="60941" rtlCol="0">
            <a:spAutoFit/>
          </a:bodyPr>
          <a:lstStyle/>
          <a:p>
            <a:pPr marL="228532" indent="-228532" defTabSz="914211">
              <a:lnSpc>
                <a:spcPct val="90000"/>
              </a:lnSpc>
              <a:spcBef>
                <a:spcPct val="20000"/>
              </a:spcBef>
              <a:buSzPct val="90000"/>
              <a:buFont typeface="Arial"/>
              <a:buChar char="•"/>
            </a:pPr>
            <a:r>
              <a:rPr lang="en-US" sz="1200" dirty="0">
                <a:gradFill>
                  <a:gsLst>
                    <a:gs pos="0">
                      <a:srgbClr val="FFFFFF"/>
                    </a:gs>
                    <a:gs pos="100000">
                      <a:srgbClr val="FFFFFF"/>
                    </a:gs>
                  </a:gsLst>
                  <a:lin ang="5400000" scaled="0"/>
                </a:gradFill>
              </a:rPr>
              <a:t>Intellectual Property Protection</a:t>
            </a:r>
          </a:p>
          <a:p>
            <a:pPr marL="228532" indent="-228532" defTabSz="914211">
              <a:lnSpc>
                <a:spcPct val="90000"/>
              </a:lnSpc>
              <a:spcBef>
                <a:spcPct val="20000"/>
              </a:spcBef>
              <a:buSzPct val="90000"/>
              <a:buFont typeface="Arial"/>
              <a:buChar char="•"/>
            </a:pPr>
            <a:r>
              <a:rPr lang="en-US" sz="1200" dirty="0">
                <a:gradFill>
                  <a:gsLst>
                    <a:gs pos="0">
                      <a:srgbClr val="FFFFFF"/>
                    </a:gs>
                    <a:gs pos="100000">
                      <a:srgbClr val="FFFFFF"/>
                    </a:gs>
                  </a:gsLst>
                  <a:lin ang="5400000" scaled="0"/>
                </a:gradFill>
              </a:rPr>
              <a:t>Increased Data Leakage and Portability</a:t>
            </a:r>
          </a:p>
          <a:p>
            <a:pPr marL="228532" indent="-228532" defTabSz="914211">
              <a:lnSpc>
                <a:spcPct val="90000"/>
              </a:lnSpc>
              <a:spcBef>
                <a:spcPct val="20000"/>
              </a:spcBef>
              <a:buSzPct val="90000"/>
              <a:buFont typeface="Arial"/>
              <a:buChar char="•"/>
            </a:pPr>
            <a:r>
              <a:rPr lang="en-US" sz="1200" dirty="0">
                <a:gradFill>
                  <a:gsLst>
                    <a:gs pos="0">
                      <a:srgbClr val="FFFFFF"/>
                    </a:gs>
                    <a:gs pos="100000">
                      <a:srgbClr val="FFFFFF"/>
                    </a:gs>
                  </a:gsLst>
                  <a:lin ang="5400000" scaled="0"/>
                </a:gradFill>
              </a:rPr>
              <a:t>Insider Threats</a:t>
            </a:r>
          </a:p>
          <a:p>
            <a:pPr marL="228532" indent="-228532" defTabSz="914211">
              <a:lnSpc>
                <a:spcPct val="90000"/>
              </a:lnSpc>
              <a:spcBef>
                <a:spcPct val="20000"/>
              </a:spcBef>
              <a:buSzPct val="90000"/>
              <a:buFont typeface="Arial"/>
              <a:buChar char="•"/>
            </a:pPr>
            <a:r>
              <a:rPr lang="en-US" sz="1200" dirty="0">
                <a:gradFill>
                  <a:gsLst>
                    <a:gs pos="0">
                      <a:srgbClr val="FFFFFF"/>
                    </a:gs>
                    <a:gs pos="100000">
                      <a:srgbClr val="FFFFFF"/>
                    </a:gs>
                  </a:gsLst>
                  <a:lin ang="5400000" scaled="0"/>
                </a:gradFill>
              </a:rPr>
              <a:t>Risk Management Vs. Risk Elimination</a:t>
            </a:r>
          </a:p>
          <a:p>
            <a:pPr marL="228532" indent="-228532" defTabSz="914211">
              <a:lnSpc>
                <a:spcPct val="90000"/>
              </a:lnSpc>
              <a:spcBef>
                <a:spcPct val="20000"/>
              </a:spcBef>
              <a:buSzPct val="90000"/>
              <a:buFont typeface="Arial"/>
              <a:buChar char="•"/>
            </a:pPr>
            <a:r>
              <a:rPr lang="en-US" sz="1200" dirty="0">
                <a:gradFill>
                  <a:gsLst>
                    <a:gs pos="0">
                      <a:srgbClr val="FFFFFF"/>
                    </a:gs>
                    <a:gs pos="100000">
                      <a:srgbClr val="FFFFFF"/>
                    </a:gs>
                  </a:gsLst>
                  <a:lin ang="5400000" scaled="0"/>
                </a:gradFill>
              </a:rPr>
              <a:t>Business</a:t>
            </a:r>
          </a:p>
          <a:p>
            <a:pPr marL="228532" indent="-228532" defTabSz="914211">
              <a:lnSpc>
                <a:spcPct val="90000"/>
              </a:lnSpc>
              <a:spcBef>
                <a:spcPct val="20000"/>
              </a:spcBef>
              <a:buSzPct val="90000"/>
              <a:buFont typeface="Arial"/>
              <a:buChar char="•"/>
            </a:pPr>
            <a:r>
              <a:rPr lang="en-US" sz="1200" dirty="0">
                <a:gradFill>
                  <a:gsLst>
                    <a:gs pos="0">
                      <a:srgbClr val="FFFFFF"/>
                    </a:gs>
                    <a:gs pos="100000">
                      <a:srgbClr val="FFFFFF"/>
                    </a:gs>
                  </a:gsLst>
                  <a:lin ang="5400000" scaled="0"/>
                </a:gradFill>
              </a:rPr>
              <a:t>Continuity</a:t>
            </a:r>
          </a:p>
        </p:txBody>
      </p:sp>
      <p:sp>
        <p:nvSpPr>
          <p:cNvPr id="22" name="TextBox 21"/>
          <p:cNvSpPr txBox="1"/>
          <p:nvPr/>
        </p:nvSpPr>
        <p:spPr>
          <a:xfrm>
            <a:off x="5601939" y="1600201"/>
            <a:ext cx="3248026" cy="1101819"/>
          </a:xfrm>
          <a:prstGeom prst="rect">
            <a:avLst/>
          </a:prstGeom>
          <a:noFill/>
        </p:spPr>
        <p:txBody>
          <a:bodyPr wrap="none" lIns="121883" tIns="60941" rIns="121883" bIns="60941" rtlCol="0">
            <a:spAutoFit/>
          </a:bodyPr>
          <a:lstStyle/>
          <a:p>
            <a:pPr marL="228532" indent="-228532" defTabSz="914211">
              <a:lnSpc>
                <a:spcPct val="90000"/>
              </a:lnSpc>
              <a:spcBef>
                <a:spcPct val="20000"/>
              </a:spcBef>
              <a:buSzPct val="90000"/>
              <a:buFont typeface="Arial"/>
              <a:buChar char="•"/>
            </a:pPr>
            <a:r>
              <a:rPr lang="en-US" sz="1200" dirty="0">
                <a:gradFill>
                  <a:gsLst>
                    <a:gs pos="0">
                      <a:srgbClr val="FFFFFF"/>
                    </a:gs>
                    <a:gs pos="100000">
                      <a:srgbClr val="FFFFFF"/>
                    </a:gs>
                  </a:gsLst>
                  <a:lin ang="5400000" scaled="0"/>
                </a:gradFill>
              </a:rPr>
              <a:t>Support for Rapidly Changing Business</a:t>
            </a:r>
          </a:p>
          <a:p>
            <a:pPr marL="228532" indent="-228532" defTabSz="914211">
              <a:lnSpc>
                <a:spcPct val="90000"/>
              </a:lnSpc>
              <a:spcBef>
                <a:spcPct val="20000"/>
              </a:spcBef>
              <a:buSzPct val="90000"/>
              <a:buFont typeface="Arial"/>
              <a:buChar char="•"/>
            </a:pPr>
            <a:r>
              <a:rPr lang="en-US" sz="1200" dirty="0">
                <a:gradFill>
                  <a:gsLst>
                    <a:gs pos="0">
                      <a:srgbClr val="FFFFFF"/>
                    </a:gs>
                    <a:gs pos="100000">
                      <a:srgbClr val="FFFFFF"/>
                    </a:gs>
                  </a:gsLst>
                  <a:lin ang="5400000" scaled="0"/>
                </a:gradFill>
              </a:rPr>
              <a:t>Need for Improved Business Intelligence</a:t>
            </a:r>
          </a:p>
          <a:p>
            <a:pPr marL="228532" indent="-228532" defTabSz="914211">
              <a:lnSpc>
                <a:spcPct val="90000"/>
              </a:lnSpc>
              <a:spcBef>
                <a:spcPct val="20000"/>
              </a:spcBef>
              <a:buSzPct val="90000"/>
              <a:buFont typeface="Arial"/>
              <a:buChar char="•"/>
            </a:pPr>
            <a:r>
              <a:rPr lang="en-US" sz="1200" dirty="0">
                <a:gradFill>
                  <a:gsLst>
                    <a:gs pos="0">
                      <a:srgbClr val="FFFFFF"/>
                    </a:gs>
                    <a:gs pos="100000">
                      <a:srgbClr val="FFFFFF"/>
                    </a:gs>
                  </a:gsLst>
                  <a:lin ang="5400000" scaled="0"/>
                </a:gradFill>
              </a:rPr>
              <a:t>Building Robust Continuity Plans</a:t>
            </a:r>
          </a:p>
          <a:p>
            <a:pPr marL="228532" indent="-228532" defTabSz="914211">
              <a:lnSpc>
                <a:spcPct val="90000"/>
              </a:lnSpc>
              <a:spcBef>
                <a:spcPct val="20000"/>
              </a:spcBef>
              <a:buSzPct val="90000"/>
              <a:buFont typeface="Arial"/>
              <a:buChar char="•"/>
            </a:pPr>
            <a:r>
              <a:rPr lang="en-US" sz="1200" dirty="0">
                <a:gradFill>
                  <a:gsLst>
                    <a:gs pos="0">
                      <a:srgbClr val="FFFFFF"/>
                    </a:gs>
                    <a:gs pos="100000">
                      <a:srgbClr val="FFFFFF"/>
                    </a:gs>
                  </a:gsLst>
                  <a:lin ang="5400000" scaled="0"/>
                </a:gradFill>
              </a:rPr>
              <a:t>Risk Management Vs. Risk Elimination</a:t>
            </a:r>
          </a:p>
          <a:p>
            <a:pPr marL="228532" indent="-228532" defTabSz="914211">
              <a:lnSpc>
                <a:spcPct val="90000"/>
              </a:lnSpc>
              <a:spcBef>
                <a:spcPct val="20000"/>
              </a:spcBef>
              <a:buSzPct val="90000"/>
              <a:buFont typeface="Arial"/>
              <a:buChar char="•"/>
            </a:pPr>
            <a:r>
              <a:rPr lang="en-US" sz="1200" dirty="0">
                <a:gradFill>
                  <a:gsLst>
                    <a:gs pos="0">
                      <a:srgbClr val="FFFFFF"/>
                    </a:gs>
                    <a:gs pos="100000">
                      <a:srgbClr val="FFFFFF"/>
                    </a:gs>
                  </a:gsLst>
                  <a:lin ang="5400000" scaled="0"/>
                </a:gradFill>
              </a:rPr>
              <a:t>Deliver First &amp; Best (Products &amp; Services)</a:t>
            </a:r>
          </a:p>
        </p:txBody>
      </p:sp>
      <p:sp>
        <p:nvSpPr>
          <p:cNvPr id="23" name="TextBox 22"/>
          <p:cNvSpPr txBox="1"/>
          <p:nvPr/>
        </p:nvSpPr>
        <p:spPr>
          <a:xfrm>
            <a:off x="5601940" y="4343401"/>
            <a:ext cx="2926400" cy="1101819"/>
          </a:xfrm>
          <a:prstGeom prst="rect">
            <a:avLst/>
          </a:prstGeom>
          <a:noFill/>
        </p:spPr>
        <p:txBody>
          <a:bodyPr wrap="none" lIns="121883" tIns="60941" rIns="121883" bIns="60941" rtlCol="0">
            <a:spAutoFit/>
          </a:bodyPr>
          <a:lstStyle/>
          <a:p>
            <a:pPr marL="228532" indent="-228532" defTabSz="914211">
              <a:lnSpc>
                <a:spcPct val="90000"/>
              </a:lnSpc>
              <a:spcBef>
                <a:spcPct val="20000"/>
              </a:spcBef>
              <a:buSzPct val="90000"/>
              <a:buFont typeface="Arial"/>
              <a:buChar char="•"/>
            </a:pPr>
            <a:r>
              <a:rPr lang="en-US" sz="1200" dirty="0">
                <a:gradFill>
                  <a:gsLst>
                    <a:gs pos="0">
                      <a:srgbClr val="FFFFFF"/>
                    </a:gs>
                    <a:gs pos="100000">
                      <a:srgbClr val="FFFFFF"/>
                    </a:gs>
                  </a:gsLst>
                  <a:lin ang="5400000" scaled="0"/>
                </a:gradFill>
              </a:rPr>
              <a:t>Better Integration with Board/ERM</a:t>
            </a:r>
          </a:p>
          <a:p>
            <a:pPr marL="228532" indent="-228532" defTabSz="914211">
              <a:lnSpc>
                <a:spcPct val="90000"/>
              </a:lnSpc>
              <a:spcBef>
                <a:spcPct val="20000"/>
              </a:spcBef>
              <a:buSzPct val="90000"/>
              <a:buFont typeface="Arial"/>
              <a:buChar char="•"/>
            </a:pPr>
            <a:r>
              <a:rPr lang="en-US" sz="1200" dirty="0">
                <a:gradFill>
                  <a:gsLst>
                    <a:gs pos="0">
                      <a:srgbClr val="FFFFFF"/>
                    </a:gs>
                    <a:gs pos="100000">
                      <a:srgbClr val="FFFFFF"/>
                    </a:gs>
                  </a:gsLst>
                  <a:lin ang="5400000" scaled="0"/>
                </a:gradFill>
              </a:rPr>
              <a:t>Vendor &amp; 3</a:t>
            </a:r>
            <a:r>
              <a:rPr lang="en-US" sz="1200" baseline="30000" dirty="0">
                <a:gradFill>
                  <a:gsLst>
                    <a:gs pos="0">
                      <a:srgbClr val="FFFFFF"/>
                    </a:gs>
                    <a:gs pos="100000">
                      <a:srgbClr val="FFFFFF"/>
                    </a:gs>
                  </a:gsLst>
                  <a:lin ang="5400000" scaled="0"/>
                </a:gradFill>
              </a:rPr>
              <a:t>rd</a:t>
            </a:r>
            <a:r>
              <a:rPr lang="en-US" sz="1200" dirty="0">
                <a:gradFill>
                  <a:gsLst>
                    <a:gs pos="0">
                      <a:srgbClr val="FFFFFF"/>
                    </a:gs>
                    <a:gs pos="100000">
                      <a:srgbClr val="FFFFFF"/>
                    </a:gs>
                  </a:gsLst>
                  <a:lin ang="5400000" scaled="0"/>
                </a:gradFill>
              </a:rPr>
              <a:t> Party Management</a:t>
            </a:r>
          </a:p>
          <a:p>
            <a:pPr marL="228532" indent="-228532" defTabSz="914211">
              <a:lnSpc>
                <a:spcPct val="90000"/>
              </a:lnSpc>
              <a:spcBef>
                <a:spcPct val="20000"/>
              </a:spcBef>
              <a:buSzPct val="90000"/>
              <a:buFont typeface="Arial"/>
              <a:buChar char="•"/>
            </a:pPr>
            <a:r>
              <a:rPr lang="en-US" sz="1200" dirty="0">
                <a:gradFill>
                  <a:gsLst>
                    <a:gs pos="0">
                      <a:srgbClr val="FFFFFF"/>
                    </a:gs>
                    <a:gs pos="100000">
                      <a:srgbClr val="FFFFFF"/>
                    </a:gs>
                  </a:gsLst>
                  <a:lin ang="5400000" scaled="0"/>
                </a:gradFill>
              </a:rPr>
              <a:t>Asset &amp; Configuration Management</a:t>
            </a:r>
          </a:p>
          <a:p>
            <a:pPr marL="228532" indent="-228532" defTabSz="914211">
              <a:lnSpc>
                <a:spcPct val="90000"/>
              </a:lnSpc>
              <a:spcBef>
                <a:spcPct val="20000"/>
              </a:spcBef>
              <a:buSzPct val="90000"/>
              <a:buFont typeface="Arial"/>
              <a:buChar char="•"/>
            </a:pPr>
            <a:r>
              <a:rPr lang="en-US" sz="1200" dirty="0">
                <a:gradFill>
                  <a:gsLst>
                    <a:gs pos="0">
                      <a:srgbClr val="FFFFFF"/>
                    </a:gs>
                    <a:gs pos="100000">
                      <a:srgbClr val="FFFFFF"/>
                    </a:gs>
                  </a:gsLst>
                  <a:lin ang="5400000" scaled="0"/>
                </a:gradFill>
              </a:rPr>
              <a:t>Executive Reporting &amp; Metrics</a:t>
            </a:r>
          </a:p>
          <a:p>
            <a:pPr marL="228532" indent="-228532" defTabSz="914211">
              <a:lnSpc>
                <a:spcPct val="90000"/>
              </a:lnSpc>
              <a:spcBef>
                <a:spcPct val="20000"/>
              </a:spcBef>
              <a:buSzPct val="90000"/>
              <a:buFont typeface="Arial"/>
              <a:buChar char="•"/>
            </a:pPr>
            <a:r>
              <a:rPr lang="en-US" sz="1200" dirty="0">
                <a:gradFill>
                  <a:gsLst>
                    <a:gs pos="0">
                      <a:srgbClr val="FFFFFF"/>
                    </a:gs>
                    <a:gs pos="100000">
                      <a:srgbClr val="FFFFFF"/>
                    </a:gs>
                  </a:gsLst>
                  <a:lin ang="5400000" scaled="0"/>
                </a:gradFill>
              </a:rPr>
              <a:t>Awareness &amp; Training</a:t>
            </a:r>
          </a:p>
        </p:txBody>
      </p:sp>
      <p:sp>
        <p:nvSpPr>
          <p:cNvPr id="24" name="TextBox 23"/>
          <p:cNvSpPr txBox="1"/>
          <p:nvPr/>
        </p:nvSpPr>
        <p:spPr>
          <a:xfrm>
            <a:off x="1335852" y="4343401"/>
            <a:ext cx="2358167" cy="1101819"/>
          </a:xfrm>
          <a:prstGeom prst="rect">
            <a:avLst/>
          </a:prstGeom>
          <a:noFill/>
        </p:spPr>
        <p:txBody>
          <a:bodyPr wrap="none" lIns="121883" tIns="60941" rIns="121883" bIns="60941" rtlCol="0">
            <a:spAutoFit/>
          </a:bodyPr>
          <a:lstStyle/>
          <a:p>
            <a:pPr marL="228532" indent="-228532" defTabSz="914211">
              <a:lnSpc>
                <a:spcPct val="90000"/>
              </a:lnSpc>
              <a:spcBef>
                <a:spcPct val="20000"/>
              </a:spcBef>
              <a:buSzPct val="90000"/>
              <a:buFont typeface="Arial"/>
              <a:buChar char="•"/>
            </a:pPr>
            <a:r>
              <a:rPr lang="en-US" sz="1200" dirty="0">
                <a:gradFill>
                  <a:gsLst>
                    <a:gs pos="0">
                      <a:srgbClr val="FFFFFF"/>
                    </a:gs>
                    <a:gs pos="100000">
                      <a:srgbClr val="FFFFFF"/>
                    </a:gs>
                  </a:gsLst>
                  <a:lin ang="5400000" scaled="0"/>
                </a:gradFill>
              </a:rPr>
              <a:t>“Cloud” Computing</a:t>
            </a:r>
          </a:p>
          <a:p>
            <a:pPr marL="228532" indent="-228532" defTabSz="914211">
              <a:lnSpc>
                <a:spcPct val="90000"/>
              </a:lnSpc>
              <a:spcBef>
                <a:spcPct val="20000"/>
              </a:spcBef>
              <a:buSzPct val="90000"/>
              <a:buFont typeface="Arial"/>
              <a:buChar char="•"/>
            </a:pPr>
            <a:r>
              <a:rPr lang="en-US" sz="1200" dirty="0">
                <a:gradFill>
                  <a:gsLst>
                    <a:gs pos="0">
                      <a:srgbClr val="FFFFFF"/>
                    </a:gs>
                    <a:gs pos="100000">
                      <a:srgbClr val="FFFFFF"/>
                    </a:gs>
                  </a:gsLst>
                  <a:lin ang="5400000" scaled="0"/>
                </a:gradFill>
              </a:rPr>
              <a:t>Data Loss Prevention</a:t>
            </a:r>
          </a:p>
          <a:p>
            <a:pPr marL="228532" indent="-228532" defTabSz="914211">
              <a:lnSpc>
                <a:spcPct val="90000"/>
              </a:lnSpc>
              <a:spcBef>
                <a:spcPct val="20000"/>
              </a:spcBef>
              <a:buSzPct val="90000"/>
              <a:buFont typeface="Arial"/>
              <a:buChar char="•"/>
            </a:pPr>
            <a:r>
              <a:rPr lang="en-US" sz="1200" dirty="0">
                <a:gradFill>
                  <a:gsLst>
                    <a:gs pos="0">
                      <a:srgbClr val="FFFFFF"/>
                    </a:gs>
                    <a:gs pos="100000">
                      <a:srgbClr val="FFFFFF"/>
                    </a:gs>
                  </a:gsLst>
                  <a:lin ang="5400000" scaled="0"/>
                </a:gradFill>
              </a:rPr>
              <a:t>SIEM Platforms &amp; Programs</a:t>
            </a:r>
          </a:p>
          <a:p>
            <a:pPr marL="228532" indent="-228532" defTabSz="914211">
              <a:lnSpc>
                <a:spcPct val="90000"/>
              </a:lnSpc>
              <a:spcBef>
                <a:spcPct val="20000"/>
              </a:spcBef>
              <a:buSzPct val="90000"/>
              <a:buFont typeface="Arial"/>
              <a:buChar char="•"/>
            </a:pPr>
            <a:r>
              <a:rPr lang="en-US" sz="1200" dirty="0">
                <a:gradFill>
                  <a:gsLst>
                    <a:gs pos="0">
                      <a:srgbClr val="FFFFFF"/>
                    </a:gs>
                    <a:gs pos="100000">
                      <a:srgbClr val="FFFFFF"/>
                    </a:gs>
                  </a:gsLst>
                  <a:lin ang="5400000" scaled="0"/>
                </a:gradFill>
              </a:rPr>
              <a:t>IAM Governance &amp; Process</a:t>
            </a:r>
          </a:p>
          <a:p>
            <a:pPr marL="228532" indent="-228532" defTabSz="914211">
              <a:lnSpc>
                <a:spcPct val="90000"/>
              </a:lnSpc>
              <a:spcBef>
                <a:spcPct val="20000"/>
              </a:spcBef>
              <a:buSzPct val="90000"/>
              <a:buFont typeface="Arial"/>
              <a:buChar char="•"/>
            </a:pPr>
            <a:r>
              <a:rPr lang="en-US" sz="1200" dirty="0">
                <a:gradFill>
                  <a:gsLst>
                    <a:gs pos="0">
                      <a:srgbClr val="FFFFFF"/>
                    </a:gs>
                    <a:gs pos="100000">
                      <a:srgbClr val="FFFFFF"/>
                    </a:gs>
                  </a:gsLst>
                  <a:lin ang="5400000" scaled="0"/>
                </a:gradFill>
              </a:rPr>
              <a:t>Emerging Technologies</a:t>
            </a:r>
          </a:p>
        </p:txBody>
      </p:sp>
      <p:sp>
        <p:nvSpPr>
          <p:cNvPr id="25" name="TextBox 24"/>
          <p:cNvSpPr txBox="1"/>
          <p:nvPr/>
        </p:nvSpPr>
        <p:spPr>
          <a:xfrm>
            <a:off x="1320461" y="685801"/>
            <a:ext cx="2666749" cy="374475"/>
          </a:xfrm>
          <a:prstGeom prst="rect">
            <a:avLst/>
          </a:prstGeom>
          <a:noFill/>
        </p:spPr>
        <p:txBody>
          <a:bodyPr wrap="square" lIns="91424" tIns="45713" rIns="91424" bIns="45713" rtlCol="0">
            <a:spAutoFit/>
          </a:bodyPr>
          <a:lstStyle/>
          <a:p>
            <a:pPr defTabSz="914211">
              <a:lnSpc>
                <a:spcPct val="90000"/>
              </a:lnSpc>
              <a:spcBef>
                <a:spcPct val="20000"/>
              </a:spcBef>
              <a:buSzPct val="90000"/>
            </a:pPr>
            <a:r>
              <a:rPr lang="en-US" sz="2000" dirty="0">
                <a:solidFill>
                  <a:srgbClr val="FFFFFF"/>
                </a:solidFill>
                <a:ea typeface="Segoe UI" pitchFamily="34" charset="0"/>
                <a:cs typeface="Segoe UI" pitchFamily="34" charset="0"/>
              </a:rPr>
              <a:t>MSIT (CISO)</a:t>
            </a:r>
          </a:p>
        </p:txBody>
      </p:sp>
      <p:sp>
        <p:nvSpPr>
          <p:cNvPr id="26" name="Text Box 17"/>
          <p:cNvSpPr txBox="1">
            <a:spLocks noChangeArrowheads="1"/>
          </p:cNvSpPr>
          <p:nvPr/>
        </p:nvSpPr>
        <p:spPr bwMode="auto">
          <a:xfrm>
            <a:off x="5992840" y="6607663"/>
            <a:ext cx="4857751" cy="247760"/>
          </a:xfrm>
          <a:prstGeom prst="rect">
            <a:avLst/>
          </a:prstGeom>
          <a:noFill/>
          <a:ln w="38100" algn="ctr">
            <a:noFill/>
            <a:miter lim="800000"/>
            <a:headEnd/>
            <a:tailEnd/>
          </a:ln>
          <a:effectLst/>
        </p:spPr>
        <p:txBody>
          <a:bodyPr wrap="square" lIns="0" tIns="0" rIns="0" bIns="0">
            <a:spAutoFit/>
          </a:bodyPr>
          <a:lstStyle/>
          <a:p>
            <a:pPr algn="r" defTabSz="914135">
              <a:spcBef>
                <a:spcPct val="30000"/>
              </a:spcBef>
            </a:pPr>
            <a:r>
              <a:rPr lang="en-US" sz="700" dirty="0">
                <a:solidFill>
                  <a:srgbClr val="FFFFFF"/>
                </a:solidFill>
              </a:rPr>
              <a:t>Source: “Trends in Information Protection for 2008” Presentation for SC Magazine </a:t>
            </a:r>
            <a:r>
              <a:rPr lang="en-US" sz="700" dirty="0" err="1">
                <a:solidFill>
                  <a:srgbClr val="FFFFFF"/>
                </a:solidFill>
              </a:rPr>
              <a:t>WebCast</a:t>
            </a:r>
            <a:r>
              <a:rPr lang="en-US" sz="700" dirty="0">
                <a:solidFill>
                  <a:srgbClr val="FFFFFF"/>
                </a:solidFill>
              </a:rPr>
              <a:t>, January 9, 2008</a:t>
            </a:r>
          </a:p>
          <a:p>
            <a:pPr algn="r" defTabSz="914135">
              <a:spcBef>
                <a:spcPct val="30000"/>
              </a:spcBef>
            </a:pPr>
            <a:endParaRPr lang="en-US" sz="700" dirty="0">
              <a:solidFill>
                <a:srgbClr val="FFFFFF"/>
              </a:solidFill>
            </a:endParaRPr>
          </a:p>
        </p:txBody>
      </p:sp>
      <p:sp>
        <p:nvSpPr>
          <p:cNvPr id="29" name="TextBox 28"/>
          <p:cNvSpPr txBox="1"/>
          <p:nvPr/>
        </p:nvSpPr>
        <p:spPr>
          <a:xfrm>
            <a:off x="1523603" y="3124200"/>
            <a:ext cx="2673736" cy="495520"/>
          </a:xfrm>
          <a:prstGeom prst="rect">
            <a:avLst/>
          </a:prstGeom>
          <a:noFill/>
        </p:spPr>
        <p:txBody>
          <a:bodyPr wrap="square" lIns="121883" tIns="60941" rIns="121883" bIns="60941" rtlCol="0">
            <a:spAutoFit/>
          </a:bodyPr>
          <a:lstStyle/>
          <a:p>
            <a:pPr defTabSz="914211">
              <a:lnSpc>
                <a:spcPct val="90000"/>
              </a:lnSpc>
              <a:spcBef>
                <a:spcPct val="20000"/>
              </a:spcBef>
              <a:buSzPct val="90000"/>
            </a:pPr>
            <a:r>
              <a:rPr lang="en-US" sz="1200" dirty="0">
                <a:solidFill>
                  <a:srgbClr val="FFFFFF"/>
                </a:solidFill>
              </a:rPr>
              <a:t>41K </a:t>
            </a:r>
            <a:r>
              <a:rPr lang="en-US" sz="1200" dirty="0" err="1">
                <a:solidFill>
                  <a:srgbClr val="FFFFFF"/>
                </a:solidFill>
              </a:rPr>
              <a:t>WinPhone</a:t>
            </a:r>
            <a:r>
              <a:rPr lang="en-US" sz="1200" dirty="0">
                <a:solidFill>
                  <a:srgbClr val="FFFFFF"/>
                </a:solidFill>
              </a:rPr>
              <a:t> 7 Devices</a:t>
            </a:r>
          </a:p>
          <a:p>
            <a:pPr defTabSz="914211">
              <a:lnSpc>
                <a:spcPct val="90000"/>
              </a:lnSpc>
              <a:spcBef>
                <a:spcPct val="20000"/>
              </a:spcBef>
              <a:buSzPct val="90000"/>
            </a:pPr>
            <a:r>
              <a:rPr lang="en-US" sz="1200" dirty="0">
                <a:solidFill>
                  <a:srgbClr val="FFFFFF"/>
                </a:solidFill>
              </a:rPr>
              <a:t>700K+ SharePoint sites</a:t>
            </a:r>
          </a:p>
        </p:txBody>
      </p:sp>
      <p:sp>
        <p:nvSpPr>
          <p:cNvPr id="30" name="TextBox 29"/>
          <p:cNvSpPr txBox="1"/>
          <p:nvPr/>
        </p:nvSpPr>
        <p:spPr>
          <a:xfrm>
            <a:off x="7388194" y="3022600"/>
            <a:ext cx="2058147" cy="698653"/>
          </a:xfrm>
          <a:prstGeom prst="rect">
            <a:avLst/>
          </a:prstGeom>
          <a:noFill/>
        </p:spPr>
        <p:txBody>
          <a:bodyPr wrap="none" lIns="121883" tIns="60941" rIns="121883" bIns="60941" rtlCol="0">
            <a:spAutoFit/>
          </a:bodyPr>
          <a:lstStyle/>
          <a:p>
            <a:pPr defTabSz="914211">
              <a:lnSpc>
                <a:spcPct val="90000"/>
              </a:lnSpc>
              <a:spcBef>
                <a:spcPct val="20000"/>
              </a:spcBef>
              <a:buSzPct val="90000"/>
            </a:pPr>
            <a:r>
              <a:rPr lang="en-US" sz="1200" dirty="0">
                <a:solidFill>
                  <a:srgbClr val="FFFFFF"/>
                </a:solidFill>
              </a:rPr>
              <a:t>8 productions data centers</a:t>
            </a:r>
          </a:p>
          <a:p>
            <a:pPr defTabSz="914211">
              <a:lnSpc>
                <a:spcPct val="90000"/>
              </a:lnSpc>
              <a:spcBef>
                <a:spcPct val="20000"/>
              </a:spcBef>
              <a:buSzPct val="90000"/>
            </a:pPr>
            <a:r>
              <a:rPr lang="en-US" sz="1200" dirty="0">
                <a:solidFill>
                  <a:srgbClr val="FFFFFF"/>
                </a:solidFill>
              </a:rPr>
              <a:t>10K+ production servers</a:t>
            </a:r>
          </a:p>
          <a:p>
            <a:pPr defTabSz="914211">
              <a:lnSpc>
                <a:spcPct val="90000"/>
              </a:lnSpc>
              <a:spcBef>
                <a:spcPct val="20000"/>
              </a:spcBef>
              <a:buSzPct val="90000"/>
            </a:pPr>
            <a:r>
              <a:rPr lang="en-US" sz="1200" dirty="0">
                <a:solidFill>
                  <a:srgbClr val="FFFFFF"/>
                </a:solidFill>
              </a:rPr>
              <a:t>12K+ virtual machines</a:t>
            </a:r>
          </a:p>
        </p:txBody>
      </p:sp>
      <p:sp>
        <p:nvSpPr>
          <p:cNvPr id="32" name="TextBox 31"/>
          <p:cNvSpPr txBox="1"/>
          <p:nvPr/>
        </p:nvSpPr>
        <p:spPr>
          <a:xfrm>
            <a:off x="3453500" y="5664203"/>
            <a:ext cx="2022316" cy="677108"/>
          </a:xfrm>
          <a:prstGeom prst="rect">
            <a:avLst/>
          </a:prstGeom>
          <a:noFill/>
        </p:spPr>
        <p:txBody>
          <a:bodyPr wrap="square" lIns="121883" tIns="60941" rIns="121883" bIns="60941" rtlCol="0">
            <a:spAutoFit/>
          </a:bodyPr>
          <a:lstStyle/>
          <a:p>
            <a:pPr defTabSz="913871" fontAlgn="base">
              <a:spcBef>
                <a:spcPct val="0"/>
              </a:spcBef>
              <a:spcAft>
                <a:spcPct val="0"/>
              </a:spcAft>
              <a:tabLst>
                <a:tab pos="117443" algn="l"/>
              </a:tabLst>
            </a:pPr>
            <a:r>
              <a:rPr lang="en-US" sz="1200" dirty="0">
                <a:solidFill>
                  <a:srgbClr val="FFFFFF"/>
                </a:solidFill>
                <a:latin typeface="Segoe" pitchFamily="34" charset="0"/>
              </a:rPr>
              <a:t>49% users on OCS/</a:t>
            </a:r>
            <a:r>
              <a:rPr lang="en-US" sz="1200" dirty="0" err="1">
                <a:solidFill>
                  <a:srgbClr val="FFFFFF"/>
                </a:solidFill>
                <a:latin typeface="Segoe" pitchFamily="34" charset="0"/>
              </a:rPr>
              <a:t>Lync</a:t>
            </a:r>
            <a:endParaRPr lang="en-US" sz="1200" dirty="0">
              <a:solidFill>
                <a:srgbClr val="FFFFFF"/>
              </a:solidFill>
              <a:latin typeface="Segoe" pitchFamily="34" charset="0"/>
            </a:endParaRPr>
          </a:p>
          <a:p>
            <a:pPr defTabSz="914211"/>
            <a:r>
              <a:rPr lang="en-US" sz="1200" dirty="0">
                <a:solidFill>
                  <a:srgbClr val="FFFFFF"/>
                </a:solidFill>
                <a:latin typeface="Segoe" pitchFamily="34" charset="0"/>
              </a:rPr>
              <a:t>SAP single instance on </a:t>
            </a:r>
          </a:p>
          <a:p>
            <a:pPr defTabSz="914211"/>
            <a:r>
              <a:rPr lang="en-US" sz="1200" dirty="0">
                <a:solidFill>
                  <a:srgbClr val="FFFFFF"/>
                </a:solidFill>
                <a:latin typeface="Segoe" pitchFamily="34" charset="0"/>
              </a:rPr>
              <a:t>SQL Server 2008 Rx CTP  </a:t>
            </a:r>
            <a:endParaRPr lang="en-US" sz="1200" dirty="0">
              <a:ln>
                <a:solidFill>
                  <a:srgbClr val="8E499C">
                    <a:shade val="95000"/>
                    <a:satMod val="105000"/>
                    <a:alpha val="0"/>
                  </a:srgbClr>
                </a:solidFill>
              </a:ln>
              <a:solidFill>
                <a:srgbClr val="FFFFFF"/>
              </a:solidFill>
              <a:latin typeface="Segoe" pitchFamily="34" charset="0"/>
            </a:endParaRPr>
          </a:p>
        </p:txBody>
      </p:sp>
      <p:sp>
        <p:nvSpPr>
          <p:cNvPr id="53" name="TextBox 52"/>
          <p:cNvSpPr txBox="1"/>
          <p:nvPr/>
        </p:nvSpPr>
        <p:spPr>
          <a:xfrm>
            <a:off x="5789692" y="3022600"/>
            <a:ext cx="1545320" cy="698653"/>
          </a:xfrm>
          <a:prstGeom prst="rect">
            <a:avLst/>
          </a:prstGeom>
          <a:noFill/>
        </p:spPr>
        <p:txBody>
          <a:bodyPr wrap="none" lIns="121883" tIns="60941" rIns="121883" bIns="60941" rtlCol="0">
            <a:spAutoFit/>
          </a:bodyPr>
          <a:lstStyle/>
          <a:p>
            <a:pPr defTabSz="914211">
              <a:lnSpc>
                <a:spcPct val="90000"/>
              </a:lnSpc>
              <a:spcBef>
                <a:spcPct val="20000"/>
              </a:spcBef>
              <a:buSzPct val="90000"/>
            </a:pPr>
            <a:r>
              <a:rPr lang="en-US" sz="1200" dirty="0">
                <a:solidFill>
                  <a:srgbClr val="FFFFFF"/>
                </a:solidFill>
              </a:rPr>
              <a:t>100+ countries</a:t>
            </a:r>
          </a:p>
          <a:p>
            <a:pPr defTabSz="914211">
              <a:lnSpc>
                <a:spcPct val="90000"/>
              </a:lnSpc>
              <a:spcBef>
                <a:spcPct val="20000"/>
              </a:spcBef>
              <a:buSzPct val="90000"/>
            </a:pPr>
            <a:r>
              <a:rPr lang="en-US" sz="1200" dirty="0">
                <a:solidFill>
                  <a:srgbClr val="FFFFFF"/>
                </a:solidFill>
              </a:rPr>
              <a:t>190K end users</a:t>
            </a:r>
          </a:p>
          <a:p>
            <a:pPr defTabSz="914211">
              <a:lnSpc>
                <a:spcPct val="90000"/>
              </a:lnSpc>
              <a:spcBef>
                <a:spcPct val="20000"/>
              </a:spcBef>
              <a:buSzPct val="90000"/>
            </a:pPr>
            <a:r>
              <a:rPr lang="en-US" sz="1200" dirty="0">
                <a:solidFill>
                  <a:srgbClr val="FFFFFF"/>
                </a:solidFill>
              </a:rPr>
              <a:t>1000+ applications</a:t>
            </a:r>
          </a:p>
        </p:txBody>
      </p:sp>
      <p:sp>
        <p:nvSpPr>
          <p:cNvPr id="54" name="TextBox 53"/>
          <p:cNvSpPr txBox="1"/>
          <p:nvPr/>
        </p:nvSpPr>
        <p:spPr>
          <a:xfrm>
            <a:off x="9344766" y="3022603"/>
            <a:ext cx="1494037" cy="292388"/>
          </a:xfrm>
          <a:prstGeom prst="rect">
            <a:avLst/>
          </a:prstGeom>
          <a:noFill/>
        </p:spPr>
        <p:txBody>
          <a:bodyPr wrap="none" lIns="121883" tIns="60941" rIns="121883" bIns="60941" rtlCol="0">
            <a:spAutoFit/>
          </a:bodyPr>
          <a:lstStyle/>
          <a:p>
            <a:pPr defTabSz="914211">
              <a:lnSpc>
                <a:spcPct val="90000"/>
              </a:lnSpc>
              <a:spcBef>
                <a:spcPct val="20000"/>
              </a:spcBef>
              <a:buSzPct val="90000"/>
            </a:pPr>
            <a:r>
              <a:rPr lang="en-US" sz="1200" dirty="0">
                <a:solidFill>
                  <a:srgbClr val="FFFFFF"/>
                </a:solidFill>
              </a:rPr>
              <a:t>1.3 million devices</a:t>
            </a:r>
          </a:p>
        </p:txBody>
      </p:sp>
      <p:sp>
        <p:nvSpPr>
          <p:cNvPr id="55" name="TextBox 54"/>
          <p:cNvSpPr txBox="1"/>
          <p:nvPr/>
        </p:nvSpPr>
        <p:spPr>
          <a:xfrm>
            <a:off x="1523605" y="5664203"/>
            <a:ext cx="1992170" cy="658620"/>
          </a:xfrm>
          <a:prstGeom prst="rect">
            <a:avLst/>
          </a:prstGeom>
          <a:noFill/>
        </p:spPr>
        <p:txBody>
          <a:bodyPr wrap="none" lIns="121883" tIns="60941" rIns="121883" bIns="60941" rtlCol="0">
            <a:spAutoFit/>
          </a:bodyPr>
          <a:lstStyle/>
          <a:p>
            <a:pPr defTabSz="914211">
              <a:lnSpc>
                <a:spcPct val="90000"/>
              </a:lnSpc>
              <a:spcBef>
                <a:spcPct val="20000"/>
              </a:spcBef>
              <a:buSzPct val="90000"/>
            </a:pPr>
            <a:r>
              <a:rPr lang="en-US" sz="1200" dirty="0">
                <a:solidFill>
                  <a:srgbClr val="FFFFFF"/>
                </a:solidFill>
                <a:latin typeface="Segoe" pitchFamily="34" charset="0"/>
              </a:rPr>
              <a:t>102K+ Windows 7 clients </a:t>
            </a:r>
          </a:p>
          <a:p>
            <a:pPr algn="r" defTabSz="913871" fontAlgn="base">
              <a:spcBef>
                <a:spcPct val="0"/>
              </a:spcBef>
              <a:spcAft>
                <a:spcPct val="0"/>
              </a:spcAft>
              <a:tabLst>
                <a:tab pos="117443" algn="l"/>
              </a:tabLst>
            </a:pPr>
            <a:r>
              <a:rPr lang="en-US" sz="1200" dirty="0">
                <a:solidFill>
                  <a:srgbClr val="FFFFFF"/>
                </a:solidFill>
                <a:latin typeface="Segoe" pitchFamily="34" charset="0"/>
              </a:rPr>
              <a:t>102K+ Windows 7</a:t>
            </a:r>
          </a:p>
          <a:p>
            <a:pPr algn="r" defTabSz="913871" fontAlgn="base">
              <a:spcBef>
                <a:spcPct val="0"/>
              </a:spcBef>
              <a:spcAft>
                <a:spcPct val="0"/>
              </a:spcAft>
              <a:tabLst>
                <a:tab pos="117443" algn="l"/>
              </a:tabLst>
            </a:pPr>
            <a:r>
              <a:rPr lang="en-US" sz="1200" dirty="0">
                <a:solidFill>
                  <a:srgbClr val="FFFFFF"/>
                </a:solidFill>
                <a:latin typeface="Segoe" pitchFamily="34" charset="0"/>
              </a:rPr>
              <a:t>109K+ Office 2010 clients</a:t>
            </a:r>
          </a:p>
        </p:txBody>
      </p:sp>
      <p:sp>
        <p:nvSpPr>
          <p:cNvPr id="56" name="Rectangle 55"/>
          <p:cNvSpPr/>
          <p:nvPr/>
        </p:nvSpPr>
        <p:spPr bwMode="auto">
          <a:xfrm>
            <a:off x="5586545" y="5664200"/>
            <a:ext cx="5281824" cy="711200"/>
          </a:xfrm>
          <a:prstGeom prst="rect">
            <a:avLst/>
          </a:pr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77" tIns="60939" rIns="121877" bIns="60939" numCol="1" rtlCol="0" anchor="ctr" anchorCtr="0" compatLnSpc="1">
            <a:prstTxWarp prst="textNoShape">
              <a:avLst/>
            </a:prstTxWarp>
          </a:bodyPr>
          <a:lstStyle/>
          <a:p>
            <a:pPr algn="ctr" defTabSz="1218433"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33" name="TextBox 32"/>
          <p:cNvSpPr txBox="1"/>
          <p:nvPr/>
        </p:nvSpPr>
        <p:spPr>
          <a:xfrm>
            <a:off x="5789695" y="5664204"/>
            <a:ext cx="2166128" cy="695553"/>
          </a:xfrm>
          <a:prstGeom prst="rect">
            <a:avLst/>
          </a:prstGeom>
          <a:noFill/>
        </p:spPr>
        <p:txBody>
          <a:bodyPr wrap="none" lIns="121883" tIns="60941" rIns="121883" bIns="60941" rtlCol="0">
            <a:spAutoFit/>
          </a:bodyPr>
          <a:lstStyle/>
          <a:p>
            <a:pPr defTabSz="914211">
              <a:lnSpc>
                <a:spcPct val="90000"/>
              </a:lnSpc>
              <a:spcBef>
                <a:spcPct val="20000"/>
              </a:spcBef>
              <a:buSzPct val="90000"/>
            </a:pPr>
            <a:r>
              <a:rPr lang="en-US" sz="1200" dirty="0" err="1">
                <a:solidFill>
                  <a:srgbClr val="FFFFFF"/>
                </a:solidFill>
              </a:rPr>
              <a:t>Microsoft.com</a:t>
            </a:r>
            <a:r>
              <a:rPr lang="en-US" sz="1200" dirty="0">
                <a:solidFill>
                  <a:srgbClr val="FFFFFF"/>
                </a:solidFill>
              </a:rPr>
              <a:t>, 1.7B hits/day</a:t>
            </a:r>
          </a:p>
          <a:p>
            <a:pPr defTabSz="914211">
              <a:lnSpc>
                <a:spcPct val="90000"/>
              </a:lnSpc>
              <a:spcBef>
                <a:spcPct val="20000"/>
              </a:spcBef>
              <a:buSzPct val="90000"/>
            </a:pPr>
            <a:r>
              <a:rPr lang="en-US" sz="1200" dirty="0">
                <a:solidFill>
                  <a:srgbClr val="FFFFFF"/>
                </a:solidFill>
              </a:rPr>
              <a:t>7M spam filtered per day</a:t>
            </a:r>
          </a:p>
          <a:p>
            <a:pPr defTabSz="914211">
              <a:lnSpc>
                <a:spcPct val="90000"/>
              </a:lnSpc>
              <a:spcBef>
                <a:spcPct val="20000"/>
              </a:spcBef>
              <a:buSzPct val="90000"/>
            </a:pPr>
            <a:r>
              <a:rPr lang="en-US" sz="1200" dirty="0">
                <a:solidFill>
                  <a:srgbClr val="FFFFFF"/>
                </a:solidFill>
              </a:rPr>
              <a:t>85M IMs per month</a:t>
            </a:r>
          </a:p>
        </p:txBody>
      </p:sp>
      <p:sp>
        <p:nvSpPr>
          <p:cNvPr id="57" name="TextBox 56"/>
          <p:cNvSpPr txBox="1"/>
          <p:nvPr/>
        </p:nvSpPr>
        <p:spPr>
          <a:xfrm>
            <a:off x="8125883" y="5664203"/>
            <a:ext cx="1940169" cy="492420"/>
          </a:xfrm>
          <a:prstGeom prst="rect">
            <a:avLst/>
          </a:prstGeom>
          <a:noFill/>
        </p:spPr>
        <p:txBody>
          <a:bodyPr wrap="none" lIns="121883" tIns="60941" rIns="121883" bIns="60941" rtlCol="0">
            <a:spAutoFit/>
          </a:bodyPr>
          <a:lstStyle/>
          <a:p>
            <a:pPr defTabSz="914211">
              <a:lnSpc>
                <a:spcPct val="90000"/>
              </a:lnSpc>
              <a:spcBef>
                <a:spcPct val="20000"/>
              </a:spcBef>
              <a:buSzPct val="90000"/>
            </a:pPr>
            <a:r>
              <a:rPr lang="en-US" sz="1200" dirty="0">
                <a:solidFill>
                  <a:srgbClr val="FFFFFF"/>
                </a:solidFill>
              </a:rPr>
              <a:t>34K virtual collaboration </a:t>
            </a:r>
          </a:p>
          <a:p>
            <a:pPr defTabSz="914211">
              <a:lnSpc>
                <a:spcPct val="90000"/>
              </a:lnSpc>
              <a:spcBef>
                <a:spcPct val="20000"/>
              </a:spcBef>
              <a:buSzPct val="90000"/>
            </a:pPr>
            <a:r>
              <a:rPr lang="en-US" sz="1200" dirty="0">
                <a:solidFill>
                  <a:srgbClr val="FFFFFF"/>
                </a:solidFill>
              </a:rPr>
              <a:t>sessions per month</a:t>
            </a:r>
          </a:p>
        </p:txBody>
      </p:sp>
    </p:spTree>
    <p:extLst>
      <p:ext uri="{BB962C8B-B14F-4D97-AF65-F5344CB8AC3E}">
        <p14:creationId xmlns:p14="http://schemas.microsoft.com/office/powerpoint/2010/main" val="565387491"/>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936075"/>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3092" y="158034"/>
            <a:ext cx="11149013" cy="609399"/>
          </a:xfrm>
        </p:spPr>
        <p:txBody>
          <a:bodyPr/>
          <a:lstStyle/>
          <a:p>
            <a:r>
              <a:rPr lang="en-US" dirty="0" smtClean="0"/>
              <a:t>IN THE NEWS…</a:t>
            </a:r>
            <a:endParaRPr lang="en-US" dirty="0"/>
          </a:p>
        </p:txBody>
      </p:sp>
      <p:grpSp>
        <p:nvGrpSpPr>
          <p:cNvPr id="33" name="Group 32"/>
          <p:cNvGrpSpPr/>
          <p:nvPr/>
        </p:nvGrpSpPr>
        <p:grpSpPr>
          <a:xfrm>
            <a:off x="211153" y="746735"/>
            <a:ext cx="3166161" cy="3918820"/>
            <a:chOff x="3593149" y="89746"/>
            <a:chExt cx="3166161" cy="3918820"/>
          </a:xfrm>
        </p:grpSpPr>
        <p:pic>
          <p:nvPicPr>
            <p:cNvPr id="34"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a:off x="3593149" y="89746"/>
              <a:ext cx="3166161" cy="3918820"/>
            </a:xfrm>
            <a:prstGeom prst="rect">
              <a:avLst/>
            </a:prstGeom>
            <a:noFill/>
          </p:spPr>
        </p:pic>
        <p:sp>
          <p:nvSpPr>
            <p:cNvPr id="35" name="Rectangle 34"/>
            <p:cNvSpPr/>
            <p:nvPr/>
          </p:nvSpPr>
          <p:spPr>
            <a:xfrm>
              <a:off x="3736033" y="656270"/>
              <a:ext cx="2949056" cy="3000815"/>
            </a:xfrm>
            <a:prstGeom prst="rect">
              <a:avLst/>
            </a:prstGeom>
          </p:spPr>
          <p:txBody>
            <a:bodyPr wrap="square" lIns="91432" tIns="45717" rIns="91432" bIns="45717">
              <a:spAutoFit/>
            </a:bodyPr>
            <a:lstStyle/>
            <a:p>
              <a:pPr defTabSz="914059"/>
              <a:r>
                <a:rPr lang="en-US" b="1" dirty="0">
                  <a:solidFill>
                    <a:srgbClr val="000000"/>
                  </a:solidFill>
                </a:rPr>
                <a:t>Sony Finds More Cases of Hacking of Its Servers</a:t>
              </a:r>
            </a:p>
            <a:p>
              <a:pPr defTabSz="914059"/>
              <a:r>
                <a:rPr lang="en-US" sz="1100" dirty="0">
                  <a:solidFill>
                    <a:srgbClr val="000000"/>
                  </a:solidFill>
                </a:rPr>
                <a:t>By NICK BILTON , May 2, 2011 </a:t>
              </a:r>
            </a:p>
            <a:p>
              <a:pPr defTabSz="914059"/>
              <a:endParaRPr lang="en-US" sz="1500" dirty="0">
                <a:solidFill>
                  <a:srgbClr val="000000"/>
                </a:solidFill>
              </a:endParaRPr>
            </a:p>
            <a:p>
              <a:pPr defTabSz="914059"/>
              <a:r>
                <a:rPr lang="en-US" sz="1500" b="1" dirty="0">
                  <a:solidFill>
                    <a:srgbClr val="000000"/>
                  </a:solidFill>
                </a:rPr>
                <a:t>Sony</a:t>
              </a:r>
              <a:r>
                <a:rPr lang="en-US" sz="1500" dirty="0">
                  <a:solidFill>
                    <a:srgbClr val="000000"/>
                  </a:solidFill>
                </a:rPr>
                <a:t> said Monday that it had discovered that more credit card information and customer profiles had been compromised during an attack on its servers last week.</a:t>
              </a:r>
            </a:p>
            <a:p>
              <a:pPr defTabSz="914059"/>
              <a:endParaRPr lang="en-US" sz="1600" dirty="0">
                <a:solidFill>
                  <a:srgbClr val="000000"/>
                </a:solidFill>
                <a:effectLst>
                  <a:outerShdw blurRad="38100" dist="38100" dir="2700000" algn="tl">
                    <a:srgbClr val="000000">
                      <a:alpha val="43137"/>
                    </a:srgbClr>
                  </a:outerShdw>
                </a:effectLst>
              </a:endParaRPr>
            </a:p>
          </p:txBody>
        </p:sp>
        <p:pic>
          <p:nvPicPr>
            <p:cNvPr id="37" name="Picture 36" descr="C:\Users\evahui.REDMOND\Pictures\nytlogo153x23.gif">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819157" y="365933"/>
              <a:ext cx="2033350" cy="3056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p:cNvGrpSpPr/>
          <p:nvPr/>
        </p:nvGrpSpPr>
        <p:grpSpPr>
          <a:xfrm>
            <a:off x="-147388" y="3456920"/>
            <a:ext cx="3248353" cy="4381985"/>
            <a:chOff x="-147396" y="3456912"/>
            <a:chExt cx="3248353" cy="4381985"/>
          </a:xfrm>
        </p:grpSpPr>
        <p:pic>
          <p:nvPicPr>
            <p:cNvPr id="51"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rot="457616">
              <a:off x="-147396" y="3456912"/>
              <a:ext cx="3248353" cy="4381985"/>
            </a:xfrm>
            <a:prstGeom prst="rect">
              <a:avLst/>
            </a:prstGeom>
            <a:noFill/>
          </p:spPr>
        </p:pic>
        <p:sp>
          <p:nvSpPr>
            <p:cNvPr id="52" name="TextBox 51"/>
            <p:cNvSpPr txBox="1"/>
            <p:nvPr/>
          </p:nvSpPr>
          <p:spPr>
            <a:xfrm rot="457616">
              <a:off x="7266" y="4470103"/>
              <a:ext cx="2857736" cy="2985427"/>
            </a:xfrm>
            <a:prstGeom prst="rect">
              <a:avLst/>
            </a:prstGeom>
            <a:noFill/>
          </p:spPr>
          <p:txBody>
            <a:bodyPr wrap="square" lIns="91432" tIns="45717" rIns="91432" bIns="45717" rtlCol="0">
              <a:spAutoFit/>
            </a:bodyPr>
            <a:lstStyle/>
            <a:p>
              <a:pPr defTabSz="914059"/>
              <a:r>
                <a:rPr lang="en-US" b="1" dirty="0">
                  <a:solidFill>
                    <a:srgbClr val="000000"/>
                  </a:solidFill>
                </a:rPr>
                <a:t>RSA warns </a:t>
              </a:r>
              <a:r>
                <a:rPr lang="en-US" b="1" dirty="0" err="1">
                  <a:solidFill>
                    <a:srgbClr val="000000"/>
                  </a:solidFill>
                </a:rPr>
                <a:t>SecurID</a:t>
              </a:r>
              <a:r>
                <a:rPr lang="en-US" b="1" dirty="0">
                  <a:solidFill>
                    <a:srgbClr val="000000"/>
                  </a:solidFill>
                </a:rPr>
                <a:t> customers after company is hacked</a:t>
              </a:r>
            </a:p>
            <a:p>
              <a:pPr defTabSz="914059"/>
              <a:r>
                <a:rPr lang="en-US" sz="1100" dirty="0">
                  <a:solidFill>
                    <a:srgbClr val="000000"/>
                  </a:solidFill>
                </a:rPr>
                <a:t>By Robert McMillan, March 17, 2011</a:t>
              </a:r>
              <a:endParaRPr lang="en-US" sz="1500" dirty="0">
                <a:solidFill>
                  <a:srgbClr val="000000"/>
                </a:solidFill>
              </a:endParaRPr>
            </a:p>
            <a:p>
              <a:pPr defTabSz="914059"/>
              <a:endParaRPr lang="en-US" sz="1500" dirty="0">
                <a:solidFill>
                  <a:srgbClr val="000000"/>
                </a:solidFill>
              </a:endParaRPr>
            </a:p>
            <a:p>
              <a:pPr defTabSz="914059"/>
              <a:r>
                <a:rPr lang="en-US" sz="1500" b="1" dirty="0">
                  <a:solidFill>
                    <a:srgbClr val="000000"/>
                  </a:solidFill>
                </a:rPr>
                <a:t>EMC's RSA </a:t>
              </a:r>
              <a:r>
                <a:rPr lang="en-US" sz="1500" dirty="0">
                  <a:solidFill>
                    <a:srgbClr val="000000"/>
                  </a:solidFill>
                </a:rPr>
                <a:t>Security division says the security of the company's two-factor </a:t>
              </a:r>
              <a:r>
                <a:rPr lang="en-US" sz="1500" dirty="0" err="1">
                  <a:solidFill>
                    <a:srgbClr val="000000"/>
                  </a:solidFill>
                </a:rPr>
                <a:t>SecurID</a:t>
              </a:r>
              <a:r>
                <a:rPr lang="en-US" sz="1500" dirty="0">
                  <a:solidFill>
                    <a:srgbClr val="000000"/>
                  </a:solidFill>
                </a:rPr>
                <a:t> tokens could be at risk following a sophisticated cyber-attack on the company.</a:t>
              </a:r>
            </a:p>
            <a:p>
              <a:pPr defTabSz="914059"/>
              <a:endParaRPr lang="en-US" sz="1500" dirty="0">
                <a:solidFill>
                  <a:srgbClr val="000000"/>
                </a:solidFill>
              </a:endParaRPr>
            </a:p>
          </p:txBody>
        </p:sp>
        <p:pic>
          <p:nvPicPr>
            <p:cNvPr id="53" name="Picture 3" descr="C:\Users\evahui.REDMOND\Pictures\computerworld.PNG">
              <a:hlinkClick r:id="rId6"/>
            </p:cNvPr>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bwMode="auto">
            <a:xfrm rot="457616">
              <a:off x="380047" y="4000692"/>
              <a:ext cx="2181225" cy="410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p:cNvGrpSpPr/>
          <p:nvPr/>
        </p:nvGrpSpPr>
        <p:grpSpPr>
          <a:xfrm>
            <a:off x="5584180" y="2428156"/>
            <a:ext cx="3084445" cy="6075040"/>
            <a:chOff x="9159994" y="3244277"/>
            <a:chExt cx="3084445" cy="6075040"/>
          </a:xfrm>
        </p:grpSpPr>
        <p:pic>
          <p:nvPicPr>
            <p:cNvPr id="55"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rot="21332714">
              <a:off x="9159994" y="3244277"/>
              <a:ext cx="3084445" cy="4701896"/>
            </a:xfrm>
            <a:prstGeom prst="rect">
              <a:avLst/>
            </a:prstGeom>
            <a:noFill/>
          </p:spPr>
        </p:pic>
        <p:sp>
          <p:nvSpPr>
            <p:cNvPr id="56" name="Rectangle 55"/>
            <p:cNvSpPr/>
            <p:nvPr/>
          </p:nvSpPr>
          <p:spPr>
            <a:xfrm rot="21332714">
              <a:off x="9351978" y="4379509"/>
              <a:ext cx="2783282" cy="4939808"/>
            </a:xfrm>
            <a:prstGeom prst="rect">
              <a:avLst/>
            </a:prstGeom>
          </p:spPr>
          <p:txBody>
            <a:bodyPr wrap="square" lIns="91432" tIns="45717" rIns="91432" bIns="45717">
              <a:spAutoFit/>
            </a:bodyPr>
            <a:lstStyle/>
            <a:p>
              <a:pPr defTabSz="914059"/>
              <a:r>
                <a:rPr lang="en-US" b="1" dirty="0">
                  <a:solidFill>
                    <a:srgbClr val="000000"/>
                  </a:solidFill>
                </a:rPr>
                <a:t>Hack attack spills web security firm's confidential data </a:t>
              </a:r>
            </a:p>
            <a:p>
              <a:pPr defTabSz="914059"/>
              <a:r>
                <a:rPr lang="en-US" sz="1100" dirty="0">
                  <a:solidFill>
                    <a:srgbClr val="000000"/>
                  </a:solidFill>
                </a:rPr>
                <a:t>By Dan </a:t>
              </a:r>
              <a:r>
                <a:rPr lang="en-US" sz="1100" dirty="0" err="1">
                  <a:solidFill>
                    <a:srgbClr val="000000"/>
                  </a:solidFill>
                </a:rPr>
                <a:t>Goodin</a:t>
              </a:r>
              <a:r>
                <a:rPr lang="en-US" sz="1100" dirty="0">
                  <a:solidFill>
                    <a:srgbClr val="000000"/>
                  </a:solidFill>
                </a:rPr>
                <a:t> in San Francisco Posted in Security, 11th April 2011</a:t>
              </a:r>
            </a:p>
            <a:p>
              <a:pPr defTabSz="914059"/>
              <a:endParaRPr lang="en-US" sz="1100" dirty="0">
                <a:solidFill>
                  <a:srgbClr val="000000"/>
                </a:solidFill>
              </a:endParaRPr>
            </a:p>
            <a:p>
              <a:pPr defTabSz="914059"/>
              <a:r>
                <a:rPr lang="en-US" sz="1500" dirty="0">
                  <a:solidFill>
                    <a:srgbClr val="000000"/>
                  </a:solidFill>
                </a:rPr>
                <a:t>Try this for irony: The website of web application security provider </a:t>
              </a:r>
              <a:r>
                <a:rPr lang="en-US" sz="1500" b="1" dirty="0">
                  <a:solidFill>
                    <a:srgbClr val="000000"/>
                  </a:solidFill>
                </a:rPr>
                <a:t>Barracuda Networks </a:t>
              </a:r>
              <a:r>
                <a:rPr lang="en-US" sz="1500" dirty="0">
                  <a:solidFill>
                    <a:srgbClr val="000000"/>
                  </a:solidFill>
                </a:rPr>
                <a:t>has sustained an attack that appears to have exposed sensitive data concerning the company's partners and employee login credentials, according to an anonymous post. Barracuda representatives didn't respond to emails seeking confirmation of the post, which claims the data was exposed as the result of a SQL injection attack. </a:t>
              </a:r>
            </a:p>
          </p:txBody>
        </p:sp>
        <p:pic>
          <p:nvPicPr>
            <p:cNvPr id="57" name="Picture 2" descr="C:\Users\evahui.REDMOND\Pictures\000_logo_414x80.gif"/>
            <p:cNvPicPr>
              <a:picLocks noChangeAspect="1" noChangeArrowheads="1"/>
            </p:cNvPicPr>
            <p:nvPr/>
          </p:nvPicPr>
          <p:blipFill>
            <a:blip r:embed="rId9">
              <a:extLst>
                <a:ext uri="{BEBA8EAE-BF5A-486C-A8C5-ECC9F3942E4B}">
                  <a14:imgProps xmlns:a14="http://schemas.microsoft.com/office/drawing/2010/main">
                    <a14:imgLayer r:embed="rId10">
                      <a14:imgEffect>
                        <a14:saturation sat="33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21274189">
              <a:off x="9306479" y="3828588"/>
              <a:ext cx="2277371" cy="6670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2505466" y="1060322"/>
            <a:ext cx="3166161" cy="4478119"/>
            <a:chOff x="-4057224" y="2613533"/>
            <a:chExt cx="2375239" cy="3358589"/>
          </a:xfrm>
        </p:grpSpPr>
        <p:pic>
          <p:nvPicPr>
            <p:cNvPr id="63"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rot="630936">
              <a:off x="-4057224" y="2613533"/>
              <a:ext cx="2375239" cy="3358589"/>
            </a:xfrm>
            <a:prstGeom prst="rect">
              <a:avLst/>
            </a:prstGeom>
            <a:noFill/>
          </p:spPr>
        </p:pic>
        <p:sp>
          <p:nvSpPr>
            <p:cNvPr id="67" name="TextBox 66"/>
            <p:cNvSpPr txBox="1"/>
            <p:nvPr/>
          </p:nvSpPr>
          <p:spPr>
            <a:xfrm rot="589408">
              <a:off x="-3960183" y="3333612"/>
              <a:ext cx="2143860" cy="2412194"/>
            </a:xfrm>
            <a:prstGeom prst="rect">
              <a:avLst/>
            </a:prstGeom>
            <a:noFill/>
          </p:spPr>
          <p:txBody>
            <a:bodyPr wrap="square" lIns="91432" tIns="45717" rIns="91432" bIns="45717" rtlCol="0">
              <a:spAutoFit/>
            </a:bodyPr>
            <a:lstStyle/>
            <a:p>
              <a:pPr defTabSz="914059"/>
              <a:r>
                <a:rPr lang="en-US" b="1" dirty="0" err="1">
                  <a:solidFill>
                    <a:srgbClr val="000000"/>
                  </a:solidFill>
                </a:rPr>
                <a:t>Wmware</a:t>
              </a:r>
              <a:r>
                <a:rPr lang="en-US" b="1" dirty="0">
                  <a:solidFill>
                    <a:srgbClr val="000000"/>
                  </a:solidFill>
                </a:rPr>
                <a:t> causes second outage while recovering from first</a:t>
              </a:r>
            </a:p>
            <a:p>
              <a:pPr defTabSz="914059"/>
              <a:r>
                <a:rPr lang="en-US" sz="1100" dirty="0">
                  <a:solidFill>
                    <a:srgbClr val="000000"/>
                  </a:solidFill>
                </a:rPr>
                <a:t>By Jon </a:t>
              </a:r>
              <a:r>
                <a:rPr lang="en-US" sz="1100" dirty="0" err="1">
                  <a:solidFill>
                    <a:srgbClr val="000000"/>
                  </a:solidFill>
                </a:rPr>
                <a:t>Brodkin</a:t>
              </a:r>
              <a:r>
                <a:rPr lang="en-US" sz="1100" dirty="0">
                  <a:solidFill>
                    <a:srgbClr val="000000"/>
                  </a:solidFill>
                </a:rPr>
                <a:t>, May 2, 2011</a:t>
              </a:r>
              <a:endParaRPr lang="en-US" sz="1500" dirty="0">
                <a:solidFill>
                  <a:srgbClr val="000000"/>
                </a:solidFill>
              </a:endParaRPr>
            </a:p>
            <a:p>
              <a:pPr defTabSz="914059"/>
              <a:endParaRPr lang="en-US" sz="1500" dirty="0">
                <a:solidFill>
                  <a:srgbClr val="000000"/>
                </a:solidFill>
              </a:endParaRPr>
            </a:p>
            <a:p>
              <a:pPr defTabSz="914059"/>
              <a:r>
                <a:rPr lang="en-US" sz="1500" dirty="0">
                  <a:solidFill>
                    <a:srgbClr val="FFFFFF">
                      <a:lumMod val="50000"/>
                    </a:srgbClr>
                  </a:solidFill>
                </a:rPr>
                <a:t>Network World </a:t>
              </a:r>
              <a:r>
                <a:rPr lang="en-US" sz="1500" dirty="0">
                  <a:solidFill>
                    <a:srgbClr val="000000"/>
                  </a:solidFill>
                </a:rPr>
                <a:t>– </a:t>
              </a:r>
              <a:r>
                <a:rPr lang="en-US" sz="1500" dirty="0" err="1">
                  <a:solidFill>
                    <a:srgbClr val="000000"/>
                  </a:solidFill>
                </a:rPr>
                <a:t>WMware’s</a:t>
              </a:r>
              <a:r>
                <a:rPr lang="en-US" sz="1500" dirty="0">
                  <a:solidFill>
                    <a:srgbClr val="000000"/>
                  </a:solidFill>
                </a:rPr>
                <a:t> attempt to recover from an outage in its brand-new cloud computing service inadvertently caused a second outage the next day, the company said..</a:t>
              </a:r>
            </a:p>
            <a:p>
              <a:pPr defTabSz="914059"/>
              <a:endParaRPr lang="en-US" sz="1500" dirty="0">
                <a:solidFill>
                  <a:srgbClr val="000000"/>
                </a:solidFill>
              </a:endParaRPr>
            </a:p>
          </p:txBody>
        </p:sp>
        <p:pic>
          <p:nvPicPr>
            <p:cNvPr id="70" name="Picture 3" descr="C:\Users\evahui.REDMOND\Pictures\computerworld.PNG">
              <a:hlinkClick r:id="rId6"/>
            </p:cNvPr>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bwMode="auto">
            <a:xfrm rot="577966">
              <a:off x="-3661553" y="2975411"/>
              <a:ext cx="1636345" cy="3077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6328027" y="63865"/>
            <a:ext cx="4185900" cy="5632219"/>
            <a:chOff x="10297116" y="-2306754"/>
            <a:chExt cx="3140243" cy="4224164"/>
          </a:xfrm>
        </p:grpSpPr>
        <p:pic>
          <p:nvPicPr>
            <p:cNvPr id="64"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rot="21234151">
              <a:off x="10350215" y="-2306754"/>
              <a:ext cx="3087144" cy="4224164"/>
            </a:xfrm>
            <a:prstGeom prst="rect">
              <a:avLst/>
            </a:prstGeom>
            <a:noFill/>
          </p:spPr>
        </p:pic>
        <p:sp>
          <p:nvSpPr>
            <p:cNvPr id="3" name="Rectangle 2"/>
            <p:cNvSpPr/>
            <p:nvPr/>
          </p:nvSpPr>
          <p:spPr>
            <a:xfrm rot="21170268">
              <a:off x="10428357" y="-1388100"/>
              <a:ext cx="2930860" cy="2712281"/>
            </a:xfrm>
            <a:prstGeom prst="rect">
              <a:avLst/>
            </a:prstGeom>
          </p:spPr>
          <p:txBody>
            <a:bodyPr wrap="square">
              <a:spAutoFit/>
            </a:bodyPr>
            <a:lstStyle/>
            <a:p>
              <a:pPr defTabSz="914211"/>
              <a:r>
                <a:rPr lang="en-US" b="1" dirty="0">
                  <a:solidFill>
                    <a:srgbClr val="363535"/>
                  </a:solidFill>
                </a:rPr>
                <a:t>Microsoft and Google Suffer Outages: Can You Trust the Cloud?</a:t>
              </a:r>
            </a:p>
            <a:p>
              <a:pPr defTabSz="914211"/>
              <a:r>
                <a:rPr lang="en-US" sz="1100" dirty="0">
                  <a:solidFill>
                    <a:srgbClr val="363535"/>
                  </a:solidFill>
                </a:rPr>
                <a:t>By Tony Bradley, </a:t>
              </a:r>
              <a:r>
                <a:rPr lang="en-US" sz="1100" dirty="0" err="1">
                  <a:solidFill>
                    <a:srgbClr val="363535"/>
                  </a:solidFill>
                </a:rPr>
                <a:t>PCWorld</a:t>
              </a:r>
              <a:r>
                <a:rPr lang="en-US" sz="1100" dirty="0">
                  <a:solidFill>
                    <a:srgbClr val="363535"/>
                  </a:solidFill>
                </a:rPr>
                <a:t> Sep 11, 2011 </a:t>
              </a:r>
            </a:p>
            <a:p>
              <a:pPr defTabSz="914211"/>
              <a:endParaRPr lang="en-US" sz="1100" dirty="0">
                <a:solidFill>
                  <a:srgbClr val="363535"/>
                </a:solidFill>
              </a:endParaRPr>
            </a:p>
            <a:p>
              <a:pPr defTabSz="914211"/>
              <a:r>
                <a:rPr lang="en-US" sz="1500" dirty="0">
                  <a:solidFill>
                    <a:srgbClr val="363535"/>
                  </a:solidFill>
                </a:rPr>
                <a:t>The cloud is falling! The cloud is falling! No, seriously. It keeps falling. If it's not Google Docs or Gmail, it's Microsoft's Office 365, Hotmail, and SkyDrive.</a:t>
              </a:r>
            </a:p>
            <a:p>
              <a:pPr defTabSz="914211"/>
              <a:endParaRPr lang="en-US" sz="1500" dirty="0">
                <a:solidFill>
                  <a:srgbClr val="363535"/>
                </a:solidFill>
              </a:endParaRPr>
            </a:p>
            <a:p>
              <a:pPr defTabSz="914211"/>
              <a:r>
                <a:rPr lang="en-US" sz="1500" dirty="0">
                  <a:solidFill>
                    <a:srgbClr val="363535"/>
                  </a:solidFill>
                </a:rPr>
                <a:t>The issues encountered over the past week or so--and the sporadic-but-too-frequent-to-ignore outages before that--raise serious questions about just how dependable cloud-based services really are.</a:t>
              </a:r>
            </a:p>
          </p:txBody>
        </p:sp>
        <p:pic>
          <p:nvPicPr>
            <p:cNvPr id="74" name="Picture 3"/>
            <p:cNvPicPr>
              <a:picLocks noChangeAspect="1" noChangeArrowheads="1"/>
            </p:cNvPicPr>
            <p:nvPr/>
          </p:nvPicPr>
          <p:blipFill rotWithShape="1">
            <a:blip r:embed="rId11">
              <a:extLst>
                <a:ext uri="{28A0092B-C50C-407E-A947-70E740481C1C}">
                  <a14:useLocalDpi xmlns:a14="http://schemas.microsoft.com/office/drawing/2010/main" val="0"/>
                </a:ext>
              </a:extLst>
            </a:blip>
            <a:srcRect l="426" t="2438" r="75012" b="80741"/>
            <a:stretch/>
          </p:blipFill>
          <p:spPr bwMode="auto">
            <a:xfrm rot="21211131">
              <a:off x="10297116" y="-1651310"/>
              <a:ext cx="2365422" cy="28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8498620" y="1583570"/>
            <a:ext cx="3573212" cy="5092947"/>
            <a:chOff x="-3913615" y="-1296528"/>
            <a:chExt cx="2680607" cy="3819709"/>
          </a:xfrm>
        </p:grpSpPr>
        <p:pic>
          <p:nvPicPr>
            <p:cNvPr id="71"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rot="21239690">
              <a:off x="-3913615" y="-1296528"/>
              <a:ext cx="2680607" cy="3443732"/>
            </a:xfrm>
            <a:prstGeom prst="rect">
              <a:avLst/>
            </a:prstGeom>
            <a:noFill/>
          </p:spPr>
        </p:pic>
        <p:sp>
          <p:nvSpPr>
            <p:cNvPr id="72" name="Rectangle 71"/>
            <p:cNvSpPr/>
            <p:nvPr/>
          </p:nvSpPr>
          <p:spPr>
            <a:xfrm rot="21239690">
              <a:off x="-3786005" y="-627677"/>
              <a:ext cx="2536647" cy="3150858"/>
            </a:xfrm>
            <a:prstGeom prst="rect">
              <a:avLst/>
            </a:prstGeom>
          </p:spPr>
          <p:txBody>
            <a:bodyPr wrap="square" lIns="91432" tIns="45717" rIns="91432" bIns="45717">
              <a:spAutoFit/>
            </a:bodyPr>
            <a:lstStyle/>
            <a:p>
              <a:pPr defTabSz="914059"/>
              <a:r>
                <a:rPr lang="en-US" b="1" dirty="0">
                  <a:solidFill>
                    <a:srgbClr val="000000"/>
                  </a:solidFill>
                </a:rPr>
                <a:t>Microsoft's Office 365 Hit By Outages: Reports</a:t>
              </a:r>
            </a:p>
            <a:p>
              <a:pPr defTabSz="914059"/>
              <a:endParaRPr lang="en-US" b="1" dirty="0">
                <a:solidFill>
                  <a:srgbClr val="000000"/>
                </a:solidFill>
              </a:endParaRPr>
            </a:p>
            <a:p>
              <a:pPr defTabSz="914059"/>
              <a:r>
                <a:rPr lang="en-US" sz="1500" b="1" dirty="0">
                  <a:solidFill>
                    <a:srgbClr val="000000"/>
                  </a:solidFill>
                </a:rPr>
                <a:t>Microsoft’s Office 365 is reportedly hit by outages of undetermined size. </a:t>
              </a:r>
            </a:p>
            <a:p>
              <a:pPr defTabSz="914059"/>
              <a:r>
                <a:rPr lang="en-US" sz="1500" dirty="0">
                  <a:solidFill>
                    <a:srgbClr val="000000"/>
                  </a:solidFill>
                </a:rPr>
                <a:t>Microsoft hopes Office 365 will help sell customers on its "all-in" cloud strategy.</a:t>
              </a:r>
            </a:p>
            <a:p>
              <a:pPr defTabSz="914059"/>
              <a:r>
                <a:rPr lang="en-US" sz="1500" dirty="0">
                  <a:solidFill>
                    <a:srgbClr val="000000"/>
                  </a:solidFill>
                </a:rPr>
                <a:t>Microsoft’s Office 365 seems to be experiencing some outages.</a:t>
              </a:r>
            </a:p>
            <a:p>
              <a:pPr defTabSz="914059"/>
              <a:endParaRPr lang="en-US" sz="1500" dirty="0">
                <a:solidFill>
                  <a:srgbClr val="000000"/>
                </a:solidFill>
              </a:endParaRPr>
            </a:p>
            <a:p>
              <a:pPr defTabSz="914059"/>
              <a:r>
                <a:rPr lang="en-US" sz="1500" dirty="0">
                  <a:solidFill>
                    <a:srgbClr val="000000"/>
                  </a:solidFill>
                </a:rPr>
                <a:t>“We apologize for the inconvenience that the [Office 365] outage has caused today. We’re [sic] are working on resolving the issue,” read an Aug. 17 tweet</a:t>
              </a:r>
              <a:endParaRPr lang="en-US" b="1" dirty="0">
                <a:solidFill>
                  <a:srgbClr val="000000"/>
                </a:solidFill>
              </a:endParaRPr>
            </a:p>
          </p:txBody>
        </p:sp>
        <p:pic>
          <p:nvPicPr>
            <p:cNvPr id="75" name="Picture 4" descr="C:\Users\evahui.REDMOND\Pictures\eweek-logo.gif"/>
            <p:cNvPicPr>
              <a:picLocks noChangeAspect="1" noChangeArrowheads="1"/>
            </p:cNvPicPr>
            <p:nvPr/>
          </p:nvPicPr>
          <p:blipFill>
            <a:blip r:embed="rId12" cstate="screen">
              <a:extLst>
                <a:ext uri="{BEBA8EAE-BF5A-486C-A8C5-ECC9F3942E4B}">
                  <a14:imgProps xmlns:a14="http://schemas.microsoft.com/office/drawing/2010/main">
                    <a14:imgLayer r:embed="rId13">
                      <a14:imgEffect>
                        <a14:saturation sat="33000"/>
                      </a14:imgEffect>
                    </a14:imgLayer>
                  </a14:imgProps>
                </a:ext>
                <a:ext uri="{28A0092B-C50C-407E-A947-70E740481C1C}">
                  <a14:useLocalDpi xmlns:a14="http://schemas.microsoft.com/office/drawing/2010/main"/>
                </a:ext>
              </a:extLst>
            </a:blip>
            <a:srcRect/>
            <a:stretch>
              <a:fillRect/>
            </a:stretch>
          </p:blipFill>
          <p:spPr bwMode="auto">
            <a:xfrm rot="21261215">
              <a:off x="-3873644" y="-841818"/>
              <a:ext cx="1298263" cy="2687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2500553" y="3857725"/>
            <a:ext cx="3166161" cy="4301451"/>
            <a:chOff x="6174050" y="3352453"/>
            <a:chExt cx="3166161" cy="4301451"/>
          </a:xfrm>
        </p:grpSpPr>
        <p:pic>
          <p:nvPicPr>
            <p:cNvPr id="43"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rot="469423">
              <a:off x="6174050" y="3352453"/>
              <a:ext cx="3166161" cy="4301451"/>
            </a:xfrm>
            <a:prstGeom prst="rect">
              <a:avLst/>
            </a:prstGeom>
            <a:noFill/>
          </p:spPr>
        </p:pic>
        <p:sp>
          <p:nvSpPr>
            <p:cNvPr id="44" name="Rectangle 43"/>
            <p:cNvSpPr/>
            <p:nvPr/>
          </p:nvSpPr>
          <p:spPr>
            <a:xfrm rot="469423">
              <a:off x="6218228" y="3980035"/>
              <a:ext cx="3019835" cy="3554813"/>
            </a:xfrm>
            <a:prstGeom prst="rect">
              <a:avLst/>
            </a:prstGeom>
          </p:spPr>
          <p:txBody>
            <a:bodyPr wrap="square" lIns="91432" tIns="45717" rIns="91432" bIns="45717">
              <a:spAutoFit/>
            </a:bodyPr>
            <a:lstStyle/>
            <a:p>
              <a:pPr defTabSz="914059"/>
              <a:r>
                <a:rPr lang="en-US" b="1" dirty="0" err="1">
                  <a:solidFill>
                    <a:srgbClr val="000000"/>
                  </a:solidFill>
                </a:rPr>
                <a:t>Nasdaq</a:t>
              </a:r>
              <a:r>
                <a:rPr lang="en-US" b="1" dirty="0">
                  <a:solidFill>
                    <a:srgbClr val="000000"/>
                  </a:solidFill>
                </a:rPr>
                <a:t> Confirms Breach in Network</a:t>
              </a:r>
            </a:p>
            <a:p>
              <a:pPr defTabSz="914059"/>
              <a:r>
                <a:rPr lang="en-US" sz="1100" b="1" dirty="0">
                  <a:solidFill>
                    <a:srgbClr val="000000"/>
                  </a:solidFill>
                </a:rPr>
                <a:t>BY DEVLIN BARRETT, JENNY STRASBURG AND JACOB BUNGE </a:t>
              </a:r>
            </a:p>
            <a:p>
              <a:pPr defTabSz="914059"/>
              <a:r>
                <a:rPr lang="en-US" sz="1100" dirty="0">
                  <a:solidFill>
                    <a:srgbClr val="000000"/>
                  </a:solidFill>
                </a:rPr>
                <a:t>FEBRUARY 7, 2011</a:t>
              </a:r>
            </a:p>
            <a:p>
              <a:pPr defTabSz="914059"/>
              <a:endParaRPr lang="en-US" b="1" dirty="0">
                <a:solidFill>
                  <a:srgbClr val="000000"/>
                </a:solidFill>
              </a:endParaRPr>
            </a:p>
            <a:p>
              <a:pPr defTabSz="914059"/>
              <a:r>
                <a:rPr lang="en-US" sz="1500" dirty="0">
                  <a:solidFill>
                    <a:srgbClr val="000000"/>
                  </a:solidFill>
                </a:rPr>
                <a:t>The company that owns the </a:t>
              </a:r>
              <a:r>
                <a:rPr lang="en-US" sz="1500" b="1" dirty="0" err="1">
                  <a:solidFill>
                    <a:srgbClr val="000000"/>
                  </a:solidFill>
                </a:rPr>
                <a:t>Nasdaq</a:t>
              </a:r>
              <a:r>
                <a:rPr lang="en-US" sz="1500" b="1" dirty="0">
                  <a:solidFill>
                    <a:srgbClr val="000000"/>
                  </a:solidFill>
                </a:rPr>
                <a:t> Stock Market </a:t>
              </a:r>
              <a:r>
                <a:rPr lang="en-US" sz="1500" dirty="0">
                  <a:solidFill>
                    <a:srgbClr val="000000"/>
                  </a:solidFill>
                </a:rPr>
                <a:t>confirmed over the weekend that its computer network had been broken into, specifically a service that lets leaders of companies, including board members, securely share confidential documents.</a:t>
              </a:r>
            </a:p>
          </p:txBody>
        </p:sp>
        <p:pic>
          <p:nvPicPr>
            <p:cNvPr id="45" name="Picture 5"/>
            <p:cNvPicPr>
              <a:picLocks noChangeAspect="1" noChangeArrowheads="1"/>
            </p:cNvPicPr>
            <p:nvPr/>
          </p:nvPicPr>
          <p:blipFill>
            <a:blip r:embed="rId14">
              <a:extLst>
                <a:ext uri="{BEBA8EAE-BF5A-486C-A8C5-ECC9F3942E4B}">
                  <a14:imgProps xmlns:a14="http://schemas.microsoft.com/office/drawing/2010/main">
                    <a14:imgLayer r:embed="rId15">
                      <a14:imgEffect>
                        <a14:saturation sat="66000"/>
                      </a14:imgEffect>
                    </a14:imgLayer>
                  </a14:imgProps>
                </a:ext>
                <a:ext uri="{28A0092B-C50C-407E-A947-70E740481C1C}">
                  <a14:useLocalDpi xmlns:a14="http://schemas.microsoft.com/office/drawing/2010/main"/>
                </a:ext>
              </a:extLst>
            </a:blip>
            <a:srcRect/>
            <a:stretch>
              <a:fillRect/>
            </a:stretch>
          </p:blipFill>
          <p:spPr bwMode="auto">
            <a:xfrm rot="469423">
              <a:off x="6605001" y="3788027"/>
              <a:ext cx="2009775"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141350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3092" y="158034"/>
            <a:ext cx="11149013" cy="609399"/>
          </a:xfrm>
        </p:spPr>
        <p:txBody>
          <a:bodyPr/>
          <a:lstStyle/>
          <a:p>
            <a:r>
              <a:rPr lang="en-US" dirty="0" smtClean="0"/>
              <a:t>IN THE NEWS…</a:t>
            </a:r>
            <a:endParaRPr lang="en-US" dirty="0"/>
          </a:p>
        </p:txBody>
      </p:sp>
      <p:grpSp>
        <p:nvGrpSpPr>
          <p:cNvPr id="33" name="Group 32"/>
          <p:cNvGrpSpPr/>
          <p:nvPr/>
        </p:nvGrpSpPr>
        <p:grpSpPr>
          <a:xfrm>
            <a:off x="211153" y="746735"/>
            <a:ext cx="3166161" cy="3918820"/>
            <a:chOff x="3593149" y="89746"/>
            <a:chExt cx="3166161" cy="3918820"/>
          </a:xfrm>
        </p:grpSpPr>
        <p:pic>
          <p:nvPicPr>
            <p:cNvPr id="34"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a:off x="3593149" y="89746"/>
              <a:ext cx="3166161" cy="3918820"/>
            </a:xfrm>
            <a:prstGeom prst="rect">
              <a:avLst/>
            </a:prstGeom>
            <a:noFill/>
          </p:spPr>
        </p:pic>
        <p:sp>
          <p:nvSpPr>
            <p:cNvPr id="35" name="Rectangle 34"/>
            <p:cNvSpPr/>
            <p:nvPr/>
          </p:nvSpPr>
          <p:spPr>
            <a:xfrm>
              <a:off x="3736033" y="656270"/>
              <a:ext cx="2949056" cy="3000815"/>
            </a:xfrm>
            <a:prstGeom prst="rect">
              <a:avLst/>
            </a:prstGeom>
          </p:spPr>
          <p:txBody>
            <a:bodyPr wrap="square" lIns="91432" tIns="45717" rIns="91432" bIns="45717">
              <a:spAutoFit/>
            </a:bodyPr>
            <a:lstStyle/>
            <a:p>
              <a:pPr defTabSz="914059"/>
              <a:r>
                <a:rPr lang="en-US" b="1" dirty="0">
                  <a:solidFill>
                    <a:srgbClr val="000000"/>
                  </a:solidFill>
                </a:rPr>
                <a:t>Sony Finds More Cases of Hacking of Its Servers</a:t>
              </a:r>
            </a:p>
            <a:p>
              <a:pPr defTabSz="914059"/>
              <a:r>
                <a:rPr lang="en-US" sz="1100" dirty="0">
                  <a:solidFill>
                    <a:srgbClr val="000000"/>
                  </a:solidFill>
                </a:rPr>
                <a:t>By NICK BILTON , May 2, 2011 </a:t>
              </a:r>
            </a:p>
            <a:p>
              <a:pPr defTabSz="914059"/>
              <a:endParaRPr lang="en-US" sz="1500" dirty="0">
                <a:solidFill>
                  <a:srgbClr val="000000"/>
                </a:solidFill>
              </a:endParaRPr>
            </a:p>
            <a:p>
              <a:pPr defTabSz="914059"/>
              <a:r>
                <a:rPr lang="en-US" sz="1500" b="1" dirty="0">
                  <a:solidFill>
                    <a:srgbClr val="000000"/>
                  </a:solidFill>
                </a:rPr>
                <a:t>Sony</a:t>
              </a:r>
              <a:r>
                <a:rPr lang="en-US" sz="1500" dirty="0">
                  <a:solidFill>
                    <a:srgbClr val="000000"/>
                  </a:solidFill>
                </a:rPr>
                <a:t> said Monday that it had discovered that more credit card information and customer profiles had been compromised during an attack on its servers last week.</a:t>
              </a:r>
            </a:p>
            <a:p>
              <a:pPr defTabSz="914059"/>
              <a:endParaRPr lang="en-US" sz="1600" dirty="0">
                <a:solidFill>
                  <a:srgbClr val="000000"/>
                </a:solidFill>
                <a:effectLst>
                  <a:outerShdw blurRad="38100" dist="38100" dir="2700000" algn="tl">
                    <a:srgbClr val="000000">
                      <a:alpha val="43137"/>
                    </a:srgbClr>
                  </a:outerShdw>
                </a:effectLst>
              </a:endParaRPr>
            </a:p>
          </p:txBody>
        </p:sp>
        <p:pic>
          <p:nvPicPr>
            <p:cNvPr id="37" name="Picture 36" descr="C:\Users\evahui.REDMOND\Pictures\nytlogo153x23.gif">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819157" y="365933"/>
              <a:ext cx="2033350" cy="3056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p:cNvGrpSpPr/>
          <p:nvPr/>
        </p:nvGrpSpPr>
        <p:grpSpPr>
          <a:xfrm>
            <a:off x="-147388" y="3456920"/>
            <a:ext cx="3248353" cy="4381985"/>
            <a:chOff x="-147396" y="3456912"/>
            <a:chExt cx="3248353" cy="4381985"/>
          </a:xfrm>
        </p:grpSpPr>
        <p:pic>
          <p:nvPicPr>
            <p:cNvPr id="51"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rot="457616">
              <a:off x="-147396" y="3456912"/>
              <a:ext cx="3248353" cy="4381985"/>
            </a:xfrm>
            <a:prstGeom prst="rect">
              <a:avLst/>
            </a:prstGeom>
            <a:noFill/>
          </p:spPr>
        </p:pic>
        <p:sp>
          <p:nvSpPr>
            <p:cNvPr id="52" name="TextBox 51"/>
            <p:cNvSpPr txBox="1"/>
            <p:nvPr/>
          </p:nvSpPr>
          <p:spPr>
            <a:xfrm rot="457616">
              <a:off x="7266" y="4470103"/>
              <a:ext cx="2857736" cy="2985427"/>
            </a:xfrm>
            <a:prstGeom prst="rect">
              <a:avLst/>
            </a:prstGeom>
            <a:noFill/>
          </p:spPr>
          <p:txBody>
            <a:bodyPr wrap="square" lIns="91432" tIns="45717" rIns="91432" bIns="45717" rtlCol="0">
              <a:spAutoFit/>
            </a:bodyPr>
            <a:lstStyle/>
            <a:p>
              <a:pPr defTabSz="914059"/>
              <a:r>
                <a:rPr lang="en-US" b="1" dirty="0">
                  <a:solidFill>
                    <a:srgbClr val="000000"/>
                  </a:solidFill>
                </a:rPr>
                <a:t>RSA warns </a:t>
              </a:r>
              <a:r>
                <a:rPr lang="en-US" b="1" dirty="0" err="1">
                  <a:solidFill>
                    <a:srgbClr val="000000"/>
                  </a:solidFill>
                </a:rPr>
                <a:t>SecurID</a:t>
              </a:r>
              <a:r>
                <a:rPr lang="en-US" b="1" dirty="0">
                  <a:solidFill>
                    <a:srgbClr val="000000"/>
                  </a:solidFill>
                </a:rPr>
                <a:t> customers after company is hacked</a:t>
              </a:r>
            </a:p>
            <a:p>
              <a:pPr defTabSz="914059"/>
              <a:r>
                <a:rPr lang="en-US" sz="1100" dirty="0">
                  <a:solidFill>
                    <a:srgbClr val="000000"/>
                  </a:solidFill>
                </a:rPr>
                <a:t>By Robert McMillan, March 17, 2011</a:t>
              </a:r>
              <a:endParaRPr lang="en-US" sz="1500" dirty="0">
                <a:solidFill>
                  <a:srgbClr val="000000"/>
                </a:solidFill>
              </a:endParaRPr>
            </a:p>
            <a:p>
              <a:pPr defTabSz="914059"/>
              <a:endParaRPr lang="en-US" sz="1500" dirty="0">
                <a:solidFill>
                  <a:srgbClr val="000000"/>
                </a:solidFill>
              </a:endParaRPr>
            </a:p>
            <a:p>
              <a:pPr defTabSz="914059"/>
              <a:r>
                <a:rPr lang="en-US" sz="1500" b="1" dirty="0">
                  <a:solidFill>
                    <a:srgbClr val="000000"/>
                  </a:solidFill>
                </a:rPr>
                <a:t>EMC's RSA </a:t>
              </a:r>
              <a:r>
                <a:rPr lang="en-US" sz="1500" dirty="0">
                  <a:solidFill>
                    <a:srgbClr val="000000"/>
                  </a:solidFill>
                </a:rPr>
                <a:t>Security division says the security of the company's two-factor </a:t>
              </a:r>
              <a:r>
                <a:rPr lang="en-US" sz="1500" dirty="0" err="1">
                  <a:solidFill>
                    <a:srgbClr val="000000"/>
                  </a:solidFill>
                </a:rPr>
                <a:t>SecurID</a:t>
              </a:r>
              <a:r>
                <a:rPr lang="en-US" sz="1500" dirty="0">
                  <a:solidFill>
                    <a:srgbClr val="000000"/>
                  </a:solidFill>
                </a:rPr>
                <a:t> tokens could be at risk following a sophisticated cyber-attack on the company.</a:t>
              </a:r>
            </a:p>
            <a:p>
              <a:pPr defTabSz="914059"/>
              <a:endParaRPr lang="en-US" sz="1500" dirty="0">
                <a:solidFill>
                  <a:srgbClr val="000000"/>
                </a:solidFill>
              </a:endParaRPr>
            </a:p>
          </p:txBody>
        </p:sp>
        <p:pic>
          <p:nvPicPr>
            <p:cNvPr id="53" name="Picture 3" descr="C:\Users\evahui.REDMOND\Pictures\computerworld.PNG">
              <a:hlinkClick r:id="rId6"/>
            </p:cNvPr>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bwMode="auto">
            <a:xfrm rot="457616">
              <a:off x="380047" y="4000692"/>
              <a:ext cx="2181225" cy="410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p:cNvGrpSpPr/>
          <p:nvPr/>
        </p:nvGrpSpPr>
        <p:grpSpPr>
          <a:xfrm>
            <a:off x="5584180" y="2428156"/>
            <a:ext cx="3084445" cy="6075040"/>
            <a:chOff x="9159994" y="3244277"/>
            <a:chExt cx="3084445" cy="6075040"/>
          </a:xfrm>
        </p:grpSpPr>
        <p:pic>
          <p:nvPicPr>
            <p:cNvPr id="55"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rot="21332714">
              <a:off x="9159994" y="3244277"/>
              <a:ext cx="3084445" cy="4701896"/>
            </a:xfrm>
            <a:prstGeom prst="rect">
              <a:avLst/>
            </a:prstGeom>
            <a:noFill/>
          </p:spPr>
        </p:pic>
        <p:sp>
          <p:nvSpPr>
            <p:cNvPr id="56" name="Rectangle 55"/>
            <p:cNvSpPr/>
            <p:nvPr/>
          </p:nvSpPr>
          <p:spPr>
            <a:xfrm rot="21332714">
              <a:off x="9351978" y="4379509"/>
              <a:ext cx="2783282" cy="4939808"/>
            </a:xfrm>
            <a:prstGeom prst="rect">
              <a:avLst/>
            </a:prstGeom>
          </p:spPr>
          <p:txBody>
            <a:bodyPr wrap="square" lIns="91432" tIns="45717" rIns="91432" bIns="45717">
              <a:spAutoFit/>
            </a:bodyPr>
            <a:lstStyle/>
            <a:p>
              <a:pPr defTabSz="914059"/>
              <a:r>
                <a:rPr lang="en-US" b="1" dirty="0">
                  <a:solidFill>
                    <a:srgbClr val="000000"/>
                  </a:solidFill>
                </a:rPr>
                <a:t>Hack attack spills web security firm's confidential data </a:t>
              </a:r>
            </a:p>
            <a:p>
              <a:pPr defTabSz="914059"/>
              <a:r>
                <a:rPr lang="en-US" sz="1100" dirty="0">
                  <a:solidFill>
                    <a:srgbClr val="000000"/>
                  </a:solidFill>
                </a:rPr>
                <a:t>By Dan </a:t>
              </a:r>
              <a:r>
                <a:rPr lang="en-US" sz="1100" dirty="0" err="1">
                  <a:solidFill>
                    <a:srgbClr val="000000"/>
                  </a:solidFill>
                </a:rPr>
                <a:t>Goodin</a:t>
              </a:r>
              <a:r>
                <a:rPr lang="en-US" sz="1100" dirty="0">
                  <a:solidFill>
                    <a:srgbClr val="000000"/>
                  </a:solidFill>
                </a:rPr>
                <a:t> in San Francisco Posted in Security, 11th April 2011</a:t>
              </a:r>
            </a:p>
            <a:p>
              <a:pPr defTabSz="914059"/>
              <a:endParaRPr lang="en-US" sz="1100" dirty="0">
                <a:solidFill>
                  <a:srgbClr val="000000"/>
                </a:solidFill>
              </a:endParaRPr>
            </a:p>
            <a:p>
              <a:pPr defTabSz="914059"/>
              <a:r>
                <a:rPr lang="en-US" sz="1500" dirty="0">
                  <a:solidFill>
                    <a:srgbClr val="000000"/>
                  </a:solidFill>
                </a:rPr>
                <a:t>Try this for irony: The website of web application security provider </a:t>
              </a:r>
              <a:r>
                <a:rPr lang="en-US" sz="1500" b="1" dirty="0">
                  <a:solidFill>
                    <a:srgbClr val="000000"/>
                  </a:solidFill>
                </a:rPr>
                <a:t>Barracuda Networks </a:t>
              </a:r>
              <a:r>
                <a:rPr lang="en-US" sz="1500" dirty="0">
                  <a:solidFill>
                    <a:srgbClr val="000000"/>
                  </a:solidFill>
                </a:rPr>
                <a:t>has sustained an attack that appears to have exposed sensitive data concerning the company's partners and employee login credentials, according to an anonymous post. Barracuda representatives didn't respond to emails seeking confirmation of the post, which claims the data was exposed as the result of a SQL injection attack. </a:t>
              </a:r>
            </a:p>
          </p:txBody>
        </p:sp>
        <p:pic>
          <p:nvPicPr>
            <p:cNvPr id="57" name="Picture 2" descr="C:\Users\evahui.REDMOND\Pictures\000_logo_414x80.gif"/>
            <p:cNvPicPr>
              <a:picLocks noChangeAspect="1" noChangeArrowheads="1"/>
            </p:cNvPicPr>
            <p:nvPr/>
          </p:nvPicPr>
          <p:blipFill>
            <a:blip r:embed="rId9">
              <a:extLst>
                <a:ext uri="{BEBA8EAE-BF5A-486C-A8C5-ECC9F3942E4B}">
                  <a14:imgProps xmlns:a14="http://schemas.microsoft.com/office/drawing/2010/main">
                    <a14:imgLayer r:embed="rId10">
                      <a14:imgEffect>
                        <a14:saturation sat="33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21274189">
              <a:off x="9306479" y="3828588"/>
              <a:ext cx="2277371" cy="6670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6328027" y="63865"/>
            <a:ext cx="4185900" cy="5632219"/>
            <a:chOff x="10297116" y="-2306754"/>
            <a:chExt cx="3140243" cy="4224164"/>
          </a:xfrm>
        </p:grpSpPr>
        <p:pic>
          <p:nvPicPr>
            <p:cNvPr id="64"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rot="21234151">
              <a:off x="10350215" y="-2306754"/>
              <a:ext cx="3087144" cy="4224164"/>
            </a:xfrm>
            <a:prstGeom prst="rect">
              <a:avLst/>
            </a:prstGeom>
            <a:noFill/>
          </p:spPr>
        </p:pic>
        <p:sp>
          <p:nvSpPr>
            <p:cNvPr id="3" name="Rectangle 2"/>
            <p:cNvSpPr/>
            <p:nvPr/>
          </p:nvSpPr>
          <p:spPr>
            <a:xfrm rot="21170268">
              <a:off x="10428357" y="-1388100"/>
              <a:ext cx="2930860" cy="2712281"/>
            </a:xfrm>
            <a:prstGeom prst="rect">
              <a:avLst/>
            </a:prstGeom>
          </p:spPr>
          <p:txBody>
            <a:bodyPr wrap="square">
              <a:spAutoFit/>
            </a:bodyPr>
            <a:lstStyle/>
            <a:p>
              <a:pPr defTabSz="914211"/>
              <a:r>
                <a:rPr lang="en-US" b="1" dirty="0">
                  <a:solidFill>
                    <a:srgbClr val="363535"/>
                  </a:solidFill>
                </a:rPr>
                <a:t>Microsoft and Google Suffer Outages: Can You Trust the Cloud?</a:t>
              </a:r>
            </a:p>
            <a:p>
              <a:pPr defTabSz="914211"/>
              <a:r>
                <a:rPr lang="en-US" sz="1100" dirty="0">
                  <a:solidFill>
                    <a:srgbClr val="363535"/>
                  </a:solidFill>
                </a:rPr>
                <a:t>By Tony Bradley, </a:t>
              </a:r>
              <a:r>
                <a:rPr lang="en-US" sz="1100" dirty="0" err="1">
                  <a:solidFill>
                    <a:srgbClr val="363535"/>
                  </a:solidFill>
                </a:rPr>
                <a:t>PCWorld</a:t>
              </a:r>
              <a:r>
                <a:rPr lang="en-US" sz="1100" dirty="0">
                  <a:solidFill>
                    <a:srgbClr val="363535"/>
                  </a:solidFill>
                </a:rPr>
                <a:t> Sep 11, 2011 </a:t>
              </a:r>
            </a:p>
            <a:p>
              <a:pPr defTabSz="914211"/>
              <a:endParaRPr lang="en-US" sz="1100" dirty="0">
                <a:solidFill>
                  <a:srgbClr val="363535"/>
                </a:solidFill>
              </a:endParaRPr>
            </a:p>
            <a:p>
              <a:pPr defTabSz="914211"/>
              <a:r>
                <a:rPr lang="en-US" sz="1500" dirty="0">
                  <a:solidFill>
                    <a:srgbClr val="363535"/>
                  </a:solidFill>
                </a:rPr>
                <a:t>The cloud is falling! The cloud is falling! No, seriously. It keeps falling. If it's not Google Docs or Gmail, it's Microsoft's Office 365, Hotmail, and SkyDrive.</a:t>
              </a:r>
            </a:p>
            <a:p>
              <a:pPr defTabSz="914211"/>
              <a:endParaRPr lang="en-US" sz="1500" dirty="0">
                <a:solidFill>
                  <a:srgbClr val="363535"/>
                </a:solidFill>
              </a:endParaRPr>
            </a:p>
            <a:p>
              <a:pPr defTabSz="914211"/>
              <a:r>
                <a:rPr lang="en-US" sz="1500" dirty="0">
                  <a:solidFill>
                    <a:srgbClr val="363535"/>
                  </a:solidFill>
                </a:rPr>
                <a:t>The issues encountered over the past week or so--and the sporadic-but-too-frequent-to-ignore outages before that--raise serious questions about just how dependable cloud-based services really are.</a:t>
              </a:r>
            </a:p>
          </p:txBody>
        </p:sp>
        <p:pic>
          <p:nvPicPr>
            <p:cNvPr id="74" name="Picture 3"/>
            <p:cNvPicPr>
              <a:picLocks noChangeAspect="1" noChangeArrowheads="1"/>
            </p:cNvPicPr>
            <p:nvPr/>
          </p:nvPicPr>
          <p:blipFill rotWithShape="1">
            <a:blip r:embed="rId11">
              <a:extLst>
                <a:ext uri="{28A0092B-C50C-407E-A947-70E740481C1C}">
                  <a14:useLocalDpi xmlns:a14="http://schemas.microsoft.com/office/drawing/2010/main" val="0"/>
                </a:ext>
              </a:extLst>
            </a:blip>
            <a:srcRect l="426" t="2438" r="75012" b="80741"/>
            <a:stretch/>
          </p:blipFill>
          <p:spPr bwMode="auto">
            <a:xfrm rot="21211131">
              <a:off x="10297116" y="-1651310"/>
              <a:ext cx="2365422" cy="28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8498620" y="1583570"/>
            <a:ext cx="3573212" cy="5092947"/>
            <a:chOff x="-3913615" y="-1296528"/>
            <a:chExt cx="2680607" cy="3819709"/>
          </a:xfrm>
        </p:grpSpPr>
        <p:pic>
          <p:nvPicPr>
            <p:cNvPr id="71"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rot="21239690">
              <a:off x="-3913615" y="-1296528"/>
              <a:ext cx="2680607" cy="3443732"/>
            </a:xfrm>
            <a:prstGeom prst="rect">
              <a:avLst/>
            </a:prstGeom>
            <a:noFill/>
          </p:spPr>
        </p:pic>
        <p:sp>
          <p:nvSpPr>
            <p:cNvPr id="72" name="Rectangle 71"/>
            <p:cNvSpPr/>
            <p:nvPr/>
          </p:nvSpPr>
          <p:spPr>
            <a:xfrm rot="21239690">
              <a:off x="-3786005" y="-627677"/>
              <a:ext cx="2536647" cy="3150858"/>
            </a:xfrm>
            <a:prstGeom prst="rect">
              <a:avLst/>
            </a:prstGeom>
          </p:spPr>
          <p:txBody>
            <a:bodyPr wrap="square" lIns="91432" tIns="45717" rIns="91432" bIns="45717">
              <a:spAutoFit/>
            </a:bodyPr>
            <a:lstStyle/>
            <a:p>
              <a:pPr defTabSz="914059"/>
              <a:r>
                <a:rPr lang="en-US" b="1" dirty="0">
                  <a:solidFill>
                    <a:srgbClr val="000000"/>
                  </a:solidFill>
                </a:rPr>
                <a:t>Microsoft's Office 365 Hit By Outages: Reports</a:t>
              </a:r>
            </a:p>
            <a:p>
              <a:pPr defTabSz="914059"/>
              <a:endParaRPr lang="en-US" b="1" dirty="0">
                <a:solidFill>
                  <a:srgbClr val="000000"/>
                </a:solidFill>
              </a:endParaRPr>
            </a:p>
            <a:p>
              <a:pPr defTabSz="914059"/>
              <a:r>
                <a:rPr lang="en-US" sz="1500" b="1" dirty="0">
                  <a:solidFill>
                    <a:srgbClr val="000000"/>
                  </a:solidFill>
                </a:rPr>
                <a:t>Microsoft’s Office 365 is reportedly hit by outages of undetermined size. </a:t>
              </a:r>
            </a:p>
            <a:p>
              <a:pPr defTabSz="914059"/>
              <a:r>
                <a:rPr lang="en-US" sz="1500" dirty="0">
                  <a:solidFill>
                    <a:srgbClr val="000000"/>
                  </a:solidFill>
                </a:rPr>
                <a:t>Microsoft hopes Office 365 will help sell customers on its "all-in" cloud strategy.</a:t>
              </a:r>
            </a:p>
            <a:p>
              <a:pPr defTabSz="914059"/>
              <a:r>
                <a:rPr lang="en-US" sz="1500" dirty="0">
                  <a:solidFill>
                    <a:srgbClr val="000000"/>
                  </a:solidFill>
                </a:rPr>
                <a:t>Microsoft’s Office 365 seems to be experiencing some outages.</a:t>
              </a:r>
            </a:p>
            <a:p>
              <a:pPr defTabSz="914059"/>
              <a:endParaRPr lang="en-US" sz="1500" dirty="0">
                <a:solidFill>
                  <a:srgbClr val="000000"/>
                </a:solidFill>
              </a:endParaRPr>
            </a:p>
            <a:p>
              <a:pPr defTabSz="914059"/>
              <a:r>
                <a:rPr lang="en-US" sz="1500" dirty="0">
                  <a:solidFill>
                    <a:srgbClr val="000000"/>
                  </a:solidFill>
                </a:rPr>
                <a:t>“We apologize for the inconvenience that the [Office 365] outage has caused today. We’re [sic] are working on resolving the issue,” read an Aug. 17 tweet</a:t>
              </a:r>
              <a:endParaRPr lang="en-US" b="1" dirty="0">
                <a:solidFill>
                  <a:srgbClr val="000000"/>
                </a:solidFill>
              </a:endParaRPr>
            </a:p>
          </p:txBody>
        </p:sp>
        <p:pic>
          <p:nvPicPr>
            <p:cNvPr id="75" name="Picture 4" descr="C:\Users\evahui.REDMOND\Pictures\eweek-logo.gif"/>
            <p:cNvPicPr>
              <a:picLocks noChangeAspect="1" noChangeArrowheads="1"/>
            </p:cNvPicPr>
            <p:nvPr/>
          </p:nvPicPr>
          <p:blipFill>
            <a:blip r:embed="rId12" cstate="screen">
              <a:extLst>
                <a:ext uri="{BEBA8EAE-BF5A-486C-A8C5-ECC9F3942E4B}">
                  <a14:imgProps xmlns:a14="http://schemas.microsoft.com/office/drawing/2010/main">
                    <a14:imgLayer r:embed="rId13">
                      <a14:imgEffect>
                        <a14:saturation sat="33000"/>
                      </a14:imgEffect>
                    </a14:imgLayer>
                  </a14:imgProps>
                </a:ext>
                <a:ext uri="{28A0092B-C50C-407E-A947-70E740481C1C}">
                  <a14:useLocalDpi xmlns:a14="http://schemas.microsoft.com/office/drawing/2010/main"/>
                </a:ext>
              </a:extLst>
            </a:blip>
            <a:srcRect/>
            <a:stretch>
              <a:fillRect/>
            </a:stretch>
          </p:blipFill>
          <p:spPr bwMode="auto">
            <a:xfrm rot="21261215">
              <a:off x="-3873644" y="-841818"/>
              <a:ext cx="1298263" cy="2687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2500553" y="3857725"/>
            <a:ext cx="3166161" cy="4301451"/>
            <a:chOff x="6174050" y="3352453"/>
            <a:chExt cx="3166161" cy="4301451"/>
          </a:xfrm>
        </p:grpSpPr>
        <p:pic>
          <p:nvPicPr>
            <p:cNvPr id="43"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rot="469423">
              <a:off x="6174050" y="3352453"/>
              <a:ext cx="3166161" cy="4301451"/>
            </a:xfrm>
            <a:prstGeom prst="rect">
              <a:avLst/>
            </a:prstGeom>
            <a:noFill/>
          </p:spPr>
        </p:pic>
        <p:sp>
          <p:nvSpPr>
            <p:cNvPr id="44" name="Rectangle 43"/>
            <p:cNvSpPr/>
            <p:nvPr/>
          </p:nvSpPr>
          <p:spPr>
            <a:xfrm rot="469423">
              <a:off x="6218228" y="3980035"/>
              <a:ext cx="3019835" cy="3554813"/>
            </a:xfrm>
            <a:prstGeom prst="rect">
              <a:avLst/>
            </a:prstGeom>
          </p:spPr>
          <p:txBody>
            <a:bodyPr wrap="square" lIns="91432" tIns="45717" rIns="91432" bIns="45717">
              <a:spAutoFit/>
            </a:bodyPr>
            <a:lstStyle/>
            <a:p>
              <a:pPr defTabSz="914059"/>
              <a:r>
                <a:rPr lang="en-US" b="1" dirty="0" err="1">
                  <a:solidFill>
                    <a:srgbClr val="000000"/>
                  </a:solidFill>
                </a:rPr>
                <a:t>Nasdaq</a:t>
              </a:r>
              <a:r>
                <a:rPr lang="en-US" b="1" dirty="0">
                  <a:solidFill>
                    <a:srgbClr val="000000"/>
                  </a:solidFill>
                </a:rPr>
                <a:t> Confirms Breach in Network</a:t>
              </a:r>
            </a:p>
            <a:p>
              <a:pPr defTabSz="914059"/>
              <a:r>
                <a:rPr lang="en-US" sz="1100" b="1" dirty="0">
                  <a:solidFill>
                    <a:srgbClr val="000000"/>
                  </a:solidFill>
                </a:rPr>
                <a:t>BY DEVLIN BARRETT, JENNY STRASBURG AND JACOB BUNGE </a:t>
              </a:r>
            </a:p>
            <a:p>
              <a:pPr defTabSz="914059"/>
              <a:r>
                <a:rPr lang="en-US" sz="1100" dirty="0">
                  <a:solidFill>
                    <a:srgbClr val="000000"/>
                  </a:solidFill>
                </a:rPr>
                <a:t>FEBRUARY 7, 2011</a:t>
              </a:r>
            </a:p>
            <a:p>
              <a:pPr defTabSz="914059"/>
              <a:endParaRPr lang="en-US" b="1" dirty="0">
                <a:solidFill>
                  <a:srgbClr val="000000"/>
                </a:solidFill>
              </a:endParaRPr>
            </a:p>
            <a:p>
              <a:pPr defTabSz="914059"/>
              <a:r>
                <a:rPr lang="en-US" sz="1500" dirty="0">
                  <a:solidFill>
                    <a:srgbClr val="000000"/>
                  </a:solidFill>
                </a:rPr>
                <a:t>The company that owns the </a:t>
              </a:r>
              <a:r>
                <a:rPr lang="en-US" sz="1500" b="1" dirty="0" err="1">
                  <a:solidFill>
                    <a:srgbClr val="000000"/>
                  </a:solidFill>
                </a:rPr>
                <a:t>Nasdaq</a:t>
              </a:r>
              <a:r>
                <a:rPr lang="en-US" sz="1500" b="1" dirty="0">
                  <a:solidFill>
                    <a:srgbClr val="000000"/>
                  </a:solidFill>
                </a:rPr>
                <a:t> Stock Market </a:t>
              </a:r>
              <a:r>
                <a:rPr lang="en-US" sz="1500" dirty="0">
                  <a:solidFill>
                    <a:srgbClr val="000000"/>
                  </a:solidFill>
                </a:rPr>
                <a:t>confirmed over the weekend that its computer network had been broken into, specifically a service that lets leaders of companies, including board members, securely share confidential documents.</a:t>
              </a:r>
            </a:p>
          </p:txBody>
        </p:sp>
        <p:pic>
          <p:nvPicPr>
            <p:cNvPr id="45" name="Picture 5"/>
            <p:cNvPicPr>
              <a:picLocks noChangeAspect="1" noChangeArrowheads="1"/>
            </p:cNvPicPr>
            <p:nvPr/>
          </p:nvPicPr>
          <p:blipFill>
            <a:blip r:embed="rId14">
              <a:extLst>
                <a:ext uri="{BEBA8EAE-BF5A-486C-A8C5-ECC9F3942E4B}">
                  <a14:imgProps xmlns:a14="http://schemas.microsoft.com/office/drawing/2010/main">
                    <a14:imgLayer r:embed="rId15">
                      <a14:imgEffect>
                        <a14:saturation sat="66000"/>
                      </a14:imgEffect>
                    </a14:imgLayer>
                  </a14:imgProps>
                </a:ext>
                <a:ext uri="{28A0092B-C50C-407E-A947-70E740481C1C}">
                  <a14:useLocalDpi xmlns:a14="http://schemas.microsoft.com/office/drawing/2010/main"/>
                </a:ext>
              </a:extLst>
            </a:blip>
            <a:srcRect/>
            <a:stretch>
              <a:fillRect/>
            </a:stretch>
          </p:blipFill>
          <p:spPr bwMode="auto">
            <a:xfrm rot="469423">
              <a:off x="6605001" y="3788027"/>
              <a:ext cx="2009775"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Group 1"/>
          <p:cNvGrpSpPr/>
          <p:nvPr/>
        </p:nvGrpSpPr>
        <p:grpSpPr>
          <a:xfrm rot="21019973">
            <a:off x="2505462" y="1060317"/>
            <a:ext cx="5955785" cy="7054507"/>
            <a:chOff x="-4057224" y="2613533"/>
            <a:chExt cx="2375239" cy="3358589"/>
          </a:xfrm>
        </p:grpSpPr>
        <p:pic>
          <p:nvPicPr>
            <p:cNvPr id="63"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rot="630936">
              <a:off x="-4057224" y="2613533"/>
              <a:ext cx="2375239" cy="3358589"/>
            </a:xfrm>
            <a:prstGeom prst="rect">
              <a:avLst/>
            </a:prstGeom>
            <a:noFill/>
          </p:spPr>
        </p:pic>
        <p:sp>
          <p:nvSpPr>
            <p:cNvPr id="67" name="TextBox 66"/>
            <p:cNvSpPr txBox="1"/>
            <p:nvPr/>
          </p:nvSpPr>
          <p:spPr>
            <a:xfrm rot="589408">
              <a:off x="-3960183" y="4008540"/>
              <a:ext cx="2143860" cy="1062338"/>
            </a:xfrm>
            <a:prstGeom prst="rect">
              <a:avLst/>
            </a:prstGeom>
            <a:noFill/>
          </p:spPr>
          <p:txBody>
            <a:bodyPr wrap="square" lIns="91432" tIns="45717" rIns="91432" bIns="45717" rtlCol="0">
              <a:spAutoFit/>
            </a:bodyPr>
            <a:lstStyle/>
            <a:p>
              <a:pPr defTabSz="914059"/>
              <a:r>
                <a:rPr lang="en-US" b="1" dirty="0" err="1">
                  <a:solidFill>
                    <a:srgbClr val="000000"/>
                  </a:solidFill>
                </a:rPr>
                <a:t>Wmware</a:t>
              </a:r>
              <a:r>
                <a:rPr lang="en-US" b="1" dirty="0">
                  <a:solidFill>
                    <a:srgbClr val="000000"/>
                  </a:solidFill>
                </a:rPr>
                <a:t> causes second outage while recovering from first</a:t>
              </a:r>
            </a:p>
            <a:p>
              <a:pPr defTabSz="914059"/>
              <a:r>
                <a:rPr lang="en-US" sz="1100" dirty="0">
                  <a:solidFill>
                    <a:srgbClr val="000000"/>
                  </a:solidFill>
                </a:rPr>
                <a:t>By Jon </a:t>
              </a:r>
              <a:r>
                <a:rPr lang="en-US" sz="1100" dirty="0" err="1">
                  <a:solidFill>
                    <a:srgbClr val="000000"/>
                  </a:solidFill>
                </a:rPr>
                <a:t>Brodkin</a:t>
              </a:r>
              <a:r>
                <a:rPr lang="en-US" sz="1100" dirty="0">
                  <a:solidFill>
                    <a:srgbClr val="000000"/>
                  </a:solidFill>
                </a:rPr>
                <a:t>, May 2, 2011</a:t>
              </a:r>
              <a:endParaRPr lang="en-US" sz="1500" dirty="0">
                <a:solidFill>
                  <a:srgbClr val="000000"/>
                </a:solidFill>
              </a:endParaRPr>
            </a:p>
            <a:p>
              <a:pPr defTabSz="914059"/>
              <a:endParaRPr lang="en-US" sz="1500" dirty="0">
                <a:solidFill>
                  <a:srgbClr val="000000"/>
                </a:solidFill>
              </a:endParaRPr>
            </a:p>
            <a:p>
              <a:pPr defTabSz="914059"/>
              <a:r>
                <a:rPr lang="en-US" sz="1500" dirty="0">
                  <a:solidFill>
                    <a:srgbClr val="FFFFFF">
                      <a:lumMod val="50000"/>
                    </a:srgbClr>
                  </a:solidFill>
                </a:rPr>
                <a:t>Network World </a:t>
              </a:r>
              <a:r>
                <a:rPr lang="en-US" sz="1500" dirty="0">
                  <a:solidFill>
                    <a:srgbClr val="000000"/>
                  </a:solidFill>
                </a:rPr>
                <a:t>– </a:t>
              </a:r>
              <a:r>
                <a:rPr lang="en-US" sz="1500" dirty="0" err="1">
                  <a:solidFill>
                    <a:srgbClr val="000000"/>
                  </a:solidFill>
                </a:rPr>
                <a:t>WMware’s</a:t>
              </a:r>
              <a:r>
                <a:rPr lang="en-US" sz="1500" dirty="0">
                  <a:solidFill>
                    <a:srgbClr val="000000"/>
                  </a:solidFill>
                </a:rPr>
                <a:t> attempt to recover from an outage in its brand-new cloud computing service inadvertently caused a second outage the next day, the company said..</a:t>
              </a:r>
            </a:p>
            <a:p>
              <a:pPr defTabSz="914059"/>
              <a:endParaRPr lang="en-US" sz="1500" dirty="0">
                <a:solidFill>
                  <a:srgbClr val="000000"/>
                </a:solidFill>
              </a:endParaRPr>
            </a:p>
          </p:txBody>
        </p:sp>
        <p:pic>
          <p:nvPicPr>
            <p:cNvPr id="70" name="Picture 3" descr="C:\Users\evahui.REDMOND\Pictures\computerworld.PNG">
              <a:hlinkClick r:id="rId6"/>
            </p:cNvPr>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bwMode="auto">
            <a:xfrm rot="577966">
              <a:off x="-3661553" y="2975411"/>
              <a:ext cx="1636345" cy="3077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23876166"/>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3092" y="158034"/>
            <a:ext cx="11149013" cy="609399"/>
          </a:xfrm>
        </p:spPr>
        <p:txBody>
          <a:bodyPr/>
          <a:lstStyle/>
          <a:p>
            <a:r>
              <a:rPr lang="en-US" dirty="0" smtClean="0"/>
              <a:t>IN THE NEWS…</a:t>
            </a:r>
            <a:endParaRPr lang="en-US" dirty="0"/>
          </a:p>
        </p:txBody>
      </p:sp>
      <p:grpSp>
        <p:nvGrpSpPr>
          <p:cNvPr id="50" name="Group 49"/>
          <p:cNvGrpSpPr/>
          <p:nvPr/>
        </p:nvGrpSpPr>
        <p:grpSpPr>
          <a:xfrm>
            <a:off x="-147388" y="3456920"/>
            <a:ext cx="3248353" cy="4381985"/>
            <a:chOff x="-147396" y="3456912"/>
            <a:chExt cx="3248353" cy="4381985"/>
          </a:xfrm>
        </p:grpSpPr>
        <p:pic>
          <p:nvPicPr>
            <p:cNvPr id="51"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rot="457616">
              <a:off x="-147396" y="3456912"/>
              <a:ext cx="3248353" cy="4381985"/>
            </a:xfrm>
            <a:prstGeom prst="rect">
              <a:avLst/>
            </a:prstGeom>
            <a:noFill/>
          </p:spPr>
        </p:pic>
        <p:sp>
          <p:nvSpPr>
            <p:cNvPr id="52" name="TextBox 51"/>
            <p:cNvSpPr txBox="1"/>
            <p:nvPr/>
          </p:nvSpPr>
          <p:spPr>
            <a:xfrm rot="457616">
              <a:off x="7266" y="4470103"/>
              <a:ext cx="2857736" cy="2985427"/>
            </a:xfrm>
            <a:prstGeom prst="rect">
              <a:avLst/>
            </a:prstGeom>
            <a:noFill/>
          </p:spPr>
          <p:txBody>
            <a:bodyPr wrap="square" lIns="91432" tIns="45717" rIns="91432" bIns="45717" rtlCol="0">
              <a:spAutoFit/>
            </a:bodyPr>
            <a:lstStyle/>
            <a:p>
              <a:pPr defTabSz="914059"/>
              <a:r>
                <a:rPr lang="en-US" b="1" dirty="0">
                  <a:solidFill>
                    <a:srgbClr val="000000"/>
                  </a:solidFill>
                </a:rPr>
                <a:t>RSA warns </a:t>
              </a:r>
              <a:r>
                <a:rPr lang="en-US" b="1" dirty="0" err="1">
                  <a:solidFill>
                    <a:srgbClr val="000000"/>
                  </a:solidFill>
                </a:rPr>
                <a:t>SecurID</a:t>
              </a:r>
              <a:r>
                <a:rPr lang="en-US" b="1" dirty="0">
                  <a:solidFill>
                    <a:srgbClr val="000000"/>
                  </a:solidFill>
                </a:rPr>
                <a:t> customers after company is hacked</a:t>
              </a:r>
            </a:p>
            <a:p>
              <a:pPr defTabSz="914059"/>
              <a:r>
                <a:rPr lang="en-US" sz="1100" dirty="0">
                  <a:solidFill>
                    <a:srgbClr val="000000"/>
                  </a:solidFill>
                </a:rPr>
                <a:t>By Robert McMillan, March 17, 2011</a:t>
              </a:r>
              <a:endParaRPr lang="en-US" sz="1500" dirty="0">
                <a:solidFill>
                  <a:srgbClr val="000000"/>
                </a:solidFill>
              </a:endParaRPr>
            </a:p>
            <a:p>
              <a:pPr defTabSz="914059"/>
              <a:endParaRPr lang="en-US" sz="1500" dirty="0">
                <a:solidFill>
                  <a:srgbClr val="000000"/>
                </a:solidFill>
              </a:endParaRPr>
            </a:p>
            <a:p>
              <a:pPr defTabSz="914059"/>
              <a:r>
                <a:rPr lang="en-US" sz="1500" b="1" dirty="0">
                  <a:solidFill>
                    <a:srgbClr val="000000"/>
                  </a:solidFill>
                </a:rPr>
                <a:t>EMC's RSA </a:t>
              </a:r>
              <a:r>
                <a:rPr lang="en-US" sz="1500" dirty="0">
                  <a:solidFill>
                    <a:srgbClr val="000000"/>
                  </a:solidFill>
                </a:rPr>
                <a:t>Security division says the security of the company's two-factor </a:t>
              </a:r>
              <a:r>
                <a:rPr lang="en-US" sz="1500" dirty="0" err="1">
                  <a:solidFill>
                    <a:srgbClr val="000000"/>
                  </a:solidFill>
                </a:rPr>
                <a:t>SecurID</a:t>
              </a:r>
              <a:r>
                <a:rPr lang="en-US" sz="1500" dirty="0">
                  <a:solidFill>
                    <a:srgbClr val="000000"/>
                  </a:solidFill>
                </a:rPr>
                <a:t> tokens could be at risk following a sophisticated cyber-attack on the company.</a:t>
              </a:r>
            </a:p>
            <a:p>
              <a:pPr defTabSz="914059"/>
              <a:endParaRPr lang="en-US" sz="1500" dirty="0">
                <a:solidFill>
                  <a:srgbClr val="000000"/>
                </a:solidFill>
              </a:endParaRPr>
            </a:p>
          </p:txBody>
        </p:sp>
        <p:pic>
          <p:nvPicPr>
            <p:cNvPr id="53" name="Picture 3" descr="C:\Users\evahui.REDMOND\Pictures\computerworld.PNG">
              <a:hlinkClick r:id="rId3"/>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bwMode="auto">
            <a:xfrm rot="457616">
              <a:off x="380047" y="4000692"/>
              <a:ext cx="2181225" cy="410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p:cNvGrpSpPr/>
          <p:nvPr/>
        </p:nvGrpSpPr>
        <p:grpSpPr>
          <a:xfrm>
            <a:off x="5584180" y="2428156"/>
            <a:ext cx="3084445" cy="6075040"/>
            <a:chOff x="9159994" y="3244277"/>
            <a:chExt cx="3084445" cy="6075040"/>
          </a:xfrm>
        </p:grpSpPr>
        <p:pic>
          <p:nvPicPr>
            <p:cNvPr id="55"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rot="21332714">
              <a:off x="9159994" y="3244277"/>
              <a:ext cx="3084445" cy="4701896"/>
            </a:xfrm>
            <a:prstGeom prst="rect">
              <a:avLst/>
            </a:prstGeom>
            <a:noFill/>
          </p:spPr>
        </p:pic>
        <p:sp>
          <p:nvSpPr>
            <p:cNvPr id="56" name="Rectangle 55"/>
            <p:cNvSpPr/>
            <p:nvPr/>
          </p:nvSpPr>
          <p:spPr>
            <a:xfrm rot="21332714">
              <a:off x="9351978" y="4379509"/>
              <a:ext cx="2783282" cy="4939808"/>
            </a:xfrm>
            <a:prstGeom prst="rect">
              <a:avLst/>
            </a:prstGeom>
          </p:spPr>
          <p:txBody>
            <a:bodyPr wrap="square" lIns="91432" tIns="45717" rIns="91432" bIns="45717">
              <a:spAutoFit/>
            </a:bodyPr>
            <a:lstStyle/>
            <a:p>
              <a:pPr defTabSz="914059"/>
              <a:r>
                <a:rPr lang="en-US" b="1" dirty="0">
                  <a:solidFill>
                    <a:srgbClr val="000000"/>
                  </a:solidFill>
                </a:rPr>
                <a:t>Hack attack spills web security firm's confidential data </a:t>
              </a:r>
            </a:p>
            <a:p>
              <a:pPr defTabSz="914059"/>
              <a:r>
                <a:rPr lang="en-US" sz="1100" dirty="0">
                  <a:solidFill>
                    <a:srgbClr val="000000"/>
                  </a:solidFill>
                </a:rPr>
                <a:t>By Dan </a:t>
              </a:r>
              <a:r>
                <a:rPr lang="en-US" sz="1100" dirty="0" err="1">
                  <a:solidFill>
                    <a:srgbClr val="000000"/>
                  </a:solidFill>
                </a:rPr>
                <a:t>Goodin</a:t>
              </a:r>
              <a:r>
                <a:rPr lang="en-US" sz="1100" dirty="0">
                  <a:solidFill>
                    <a:srgbClr val="000000"/>
                  </a:solidFill>
                </a:rPr>
                <a:t> in San Francisco Posted in Security, 11th April 2011</a:t>
              </a:r>
            </a:p>
            <a:p>
              <a:pPr defTabSz="914059"/>
              <a:endParaRPr lang="en-US" sz="1100" dirty="0">
                <a:solidFill>
                  <a:srgbClr val="000000"/>
                </a:solidFill>
              </a:endParaRPr>
            </a:p>
            <a:p>
              <a:pPr defTabSz="914059"/>
              <a:r>
                <a:rPr lang="en-US" sz="1500" dirty="0">
                  <a:solidFill>
                    <a:srgbClr val="000000"/>
                  </a:solidFill>
                </a:rPr>
                <a:t>Try this for irony: The website of web application security provider </a:t>
              </a:r>
              <a:r>
                <a:rPr lang="en-US" sz="1500" b="1" dirty="0">
                  <a:solidFill>
                    <a:srgbClr val="000000"/>
                  </a:solidFill>
                </a:rPr>
                <a:t>Barracuda Networks </a:t>
              </a:r>
              <a:r>
                <a:rPr lang="en-US" sz="1500" dirty="0">
                  <a:solidFill>
                    <a:srgbClr val="000000"/>
                  </a:solidFill>
                </a:rPr>
                <a:t>has sustained an attack that appears to have exposed sensitive data concerning the company's partners and employee login credentials, according to an anonymous post. Barracuda representatives didn't respond to emails seeking confirmation of the post, which claims the data was exposed as the result of a SQL injection attack. </a:t>
              </a:r>
            </a:p>
          </p:txBody>
        </p:sp>
        <p:pic>
          <p:nvPicPr>
            <p:cNvPr id="57" name="Picture 2" descr="C:\Users\evahui.REDMOND\Pictures\000_logo_414x80.gif"/>
            <p:cNvPicPr>
              <a:picLocks noChangeAspect="1" noChangeArrowheads="1"/>
            </p:cNvPicPr>
            <p:nvPr/>
          </p:nvPicPr>
          <p:blipFill>
            <a:blip r:embed="rId6">
              <a:extLst>
                <a:ext uri="{BEBA8EAE-BF5A-486C-A8C5-ECC9F3942E4B}">
                  <a14:imgProps xmlns:a14="http://schemas.microsoft.com/office/drawing/2010/main">
                    <a14:imgLayer r:embed="rId7">
                      <a14:imgEffect>
                        <a14:saturation sat="33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21274189">
              <a:off x="9306479" y="3828588"/>
              <a:ext cx="2277371" cy="6670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2505466" y="1060322"/>
            <a:ext cx="3166161" cy="4478119"/>
            <a:chOff x="-4057224" y="2613533"/>
            <a:chExt cx="2375239" cy="3358589"/>
          </a:xfrm>
        </p:grpSpPr>
        <p:pic>
          <p:nvPicPr>
            <p:cNvPr id="63"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rot="630936">
              <a:off x="-4057224" y="2613533"/>
              <a:ext cx="2375239" cy="3358589"/>
            </a:xfrm>
            <a:prstGeom prst="rect">
              <a:avLst/>
            </a:prstGeom>
            <a:noFill/>
          </p:spPr>
        </p:pic>
        <p:sp>
          <p:nvSpPr>
            <p:cNvPr id="67" name="TextBox 66"/>
            <p:cNvSpPr txBox="1"/>
            <p:nvPr/>
          </p:nvSpPr>
          <p:spPr>
            <a:xfrm rot="589408">
              <a:off x="-3960183" y="3333612"/>
              <a:ext cx="2143860" cy="2412194"/>
            </a:xfrm>
            <a:prstGeom prst="rect">
              <a:avLst/>
            </a:prstGeom>
            <a:noFill/>
          </p:spPr>
          <p:txBody>
            <a:bodyPr wrap="square" lIns="91432" tIns="45717" rIns="91432" bIns="45717" rtlCol="0">
              <a:spAutoFit/>
            </a:bodyPr>
            <a:lstStyle/>
            <a:p>
              <a:pPr defTabSz="914059"/>
              <a:r>
                <a:rPr lang="en-US" b="1" dirty="0" err="1">
                  <a:solidFill>
                    <a:srgbClr val="000000"/>
                  </a:solidFill>
                </a:rPr>
                <a:t>Wmware</a:t>
              </a:r>
              <a:r>
                <a:rPr lang="en-US" b="1" dirty="0">
                  <a:solidFill>
                    <a:srgbClr val="000000"/>
                  </a:solidFill>
                </a:rPr>
                <a:t> causes second outage while recovering from first</a:t>
              </a:r>
            </a:p>
            <a:p>
              <a:pPr defTabSz="914059"/>
              <a:r>
                <a:rPr lang="en-US" sz="1100" dirty="0">
                  <a:solidFill>
                    <a:srgbClr val="000000"/>
                  </a:solidFill>
                </a:rPr>
                <a:t>By Jon </a:t>
              </a:r>
              <a:r>
                <a:rPr lang="en-US" sz="1100" dirty="0" err="1">
                  <a:solidFill>
                    <a:srgbClr val="000000"/>
                  </a:solidFill>
                </a:rPr>
                <a:t>Brodkin</a:t>
              </a:r>
              <a:r>
                <a:rPr lang="en-US" sz="1100" dirty="0">
                  <a:solidFill>
                    <a:srgbClr val="000000"/>
                  </a:solidFill>
                </a:rPr>
                <a:t>, May 2, 2011</a:t>
              </a:r>
              <a:endParaRPr lang="en-US" sz="1500" dirty="0">
                <a:solidFill>
                  <a:srgbClr val="000000"/>
                </a:solidFill>
              </a:endParaRPr>
            </a:p>
            <a:p>
              <a:pPr defTabSz="914059"/>
              <a:endParaRPr lang="en-US" sz="1500" dirty="0">
                <a:solidFill>
                  <a:srgbClr val="000000"/>
                </a:solidFill>
              </a:endParaRPr>
            </a:p>
            <a:p>
              <a:pPr defTabSz="914059"/>
              <a:r>
                <a:rPr lang="en-US" sz="1500" dirty="0">
                  <a:solidFill>
                    <a:srgbClr val="FFFFFF">
                      <a:lumMod val="50000"/>
                    </a:srgbClr>
                  </a:solidFill>
                </a:rPr>
                <a:t>Network World </a:t>
              </a:r>
              <a:r>
                <a:rPr lang="en-US" sz="1500" dirty="0">
                  <a:solidFill>
                    <a:srgbClr val="000000"/>
                  </a:solidFill>
                </a:rPr>
                <a:t>– </a:t>
              </a:r>
              <a:r>
                <a:rPr lang="en-US" sz="1500" dirty="0" err="1">
                  <a:solidFill>
                    <a:srgbClr val="000000"/>
                  </a:solidFill>
                </a:rPr>
                <a:t>WMware’s</a:t>
              </a:r>
              <a:r>
                <a:rPr lang="en-US" sz="1500" dirty="0">
                  <a:solidFill>
                    <a:srgbClr val="000000"/>
                  </a:solidFill>
                </a:rPr>
                <a:t> attempt to recover from an outage in its brand-new cloud computing service inadvertently caused a second outage the next day, the company said..</a:t>
              </a:r>
            </a:p>
            <a:p>
              <a:pPr defTabSz="914059"/>
              <a:endParaRPr lang="en-US" sz="1500" dirty="0">
                <a:solidFill>
                  <a:srgbClr val="000000"/>
                </a:solidFill>
              </a:endParaRPr>
            </a:p>
          </p:txBody>
        </p:sp>
        <p:pic>
          <p:nvPicPr>
            <p:cNvPr id="70" name="Picture 3" descr="C:\Users\evahui.REDMOND\Pictures\computerworld.PNG">
              <a:hlinkClick r:id="rId3"/>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bwMode="auto">
            <a:xfrm rot="577966">
              <a:off x="-3661553" y="2975411"/>
              <a:ext cx="1636345" cy="3077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6328027" y="63865"/>
            <a:ext cx="4185900" cy="5632219"/>
            <a:chOff x="10297116" y="-2306754"/>
            <a:chExt cx="3140243" cy="4224164"/>
          </a:xfrm>
        </p:grpSpPr>
        <p:pic>
          <p:nvPicPr>
            <p:cNvPr id="64"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rot="21234151">
              <a:off x="10350215" y="-2306754"/>
              <a:ext cx="3087144" cy="4224164"/>
            </a:xfrm>
            <a:prstGeom prst="rect">
              <a:avLst/>
            </a:prstGeom>
            <a:noFill/>
          </p:spPr>
        </p:pic>
        <p:sp>
          <p:nvSpPr>
            <p:cNvPr id="3" name="Rectangle 2"/>
            <p:cNvSpPr/>
            <p:nvPr/>
          </p:nvSpPr>
          <p:spPr>
            <a:xfrm rot="21170268">
              <a:off x="10428357" y="-1388100"/>
              <a:ext cx="2930860" cy="2712281"/>
            </a:xfrm>
            <a:prstGeom prst="rect">
              <a:avLst/>
            </a:prstGeom>
          </p:spPr>
          <p:txBody>
            <a:bodyPr wrap="square">
              <a:spAutoFit/>
            </a:bodyPr>
            <a:lstStyle/>
            <a:p>
              <a:pPr defTabSz="914211"/>
              <a:r>
                <a:rPr lang="en-US" b="1" dirty="0">
                  <a:solidFill>
                    <a:srgbClr val="363535"/>
                  </a:solidFill>
                </a:rPr>
                <a:t>Microsoft and Google Suffer Outages: Can You Trust the Cloud?</a:t>
              </a:r>
            </a:p>
            <a:p>
              <a:pPr defTabSz="914211"/>
              <a:r>
                <a:rPr lang="en-US" sz="1100" dirty="0">
                  <a:solidFill>
                    <a:srgbClr val="363535"/>
                  </a:solidFill>
                </a:rPr>
                <a:t>By Tony Bradley, </a:t>
              </a:r>
              <a:r>
                <a:rPr lang="en-US" sz="1100" dirty="0" err="1">
                  <a:solidFill>
                    <a:srgbClr val="363535"/>
                  </a:solidFill>
                </a:rPr>
                <a:t>PCWorld</a:t>
              </a:r>
              <a:r>
                <a:rPr lang="en-US" sz="1100" dirty="0">
                  <a:solidFill>
                    <a:srgbClr val="363535"/>
                  </a:solidFill>
                </a:rPr>
                <a:t> Sep 11, 2011 </a:t>
              </a:r>
            </a:p>
            <a:p>
              <a:pPr defTabSz="914211"/>
              <a:endParaRPr lang="en-US" sz="1100" dirty="0">
                <a:solidFill>
                  <a:srgbClr val="363535"/>
                </a:solidFill>
              </a:endParaRPr>
            </a:p>
            <a:p>
              <a:pPr defTabSz="914211"/>
              <a:r>
                <a:rPr lang="en-US" sz="1500" dirty="0">
                  <a:solidFill>
                    <a:srgbClr val="363535"/>
                  </a:solidFill>
                </a:rPr>
                <a:t>The cloud is falling! The cloud is falling! No, seriously. It keeps falling. If it's not Google Docs or Gmail, it's Microsoft's Office 365, Hotmail, and SkyDrive.</a:t>
              </a:r>
            </a:p>
            <a:p>
              <a:pPr defTabSz="914211"/>
              <a:endParaRPr lang="en-US" sz="1500" dirty="0">
                <a:solidFill>
                  <a:srgbClr val="363535"/>
                </a:solidFill>
              </a:endParaRPr>
            </a:p>
            <a:p>
              <a:pPr defTabSz="914211"/>
              <a:r>
                <a:rPr lang="en-US" sz="1500" dirty="0">
                  <a:solidFill>
                    <a:srgbClr val="363535"/>
                  </a:solidFill>
                </a:rPr>
                <a:t>The issues encountered over the past week or so--and the sporadic-but-too-frequent-to-ignore outages before that--raise serious questions about just how dependable cloud-based services really are.</a:t>
              </a:r>
            </a:p>
          </p:txBody>
        </p:sp>
        <p:pic>
          <p:nvPicPr>
            <p:cNvPr id="74"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426" t="2438" r="75012" b="80741"/>
            <a:stretch/>
          </p:blipFill>
          <p:spPr bwMode="auto">
            <a:xfrm rot="21211131">
              <a:off x="10297116" y="-1651310"/>
              <a:ext cx="2365422" cy="28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8498620" y="1583570"/>
            <a:ext cx="3573212" cy="5092947"/>
            <a:chOff x="-3913615" y="-1296528"/>
            <a:chExt cx="2680607" cy="3819709"/>
          </a:xfrm>
        </p:grpSpPr>
        <p:pic>
          <p:nvPicPr>
            <p:cNvPr id="71"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rot="21239690">
              <a:off x="-3913615" y="-1296528"/>
              <a:ext cx="2680607" cy="3443732"/>
            </a:xfrm>
            <a:prstGeom prst="rect">
              <a:avLst/>
            </a:prstGeom>
            <a:noFill/>
          </p:spPr>
        </p:pic>
        <p:sp>
          <p:nvSpPr>
            <p:cNvPr id="72" name="Rectangle 71"/>
            <p:cNvSpPr/>
            <p:nvPr/>
          </p:nvSpPr>
          <p:spPr>
            <a:xfrm rot="21239690">
              <a:off x="-3786005" y="-627677"/>
              <a:ext cx="2536647" cy="3150858"/>
            </a:xfrm>
            <a:prstGeom prst="rect">
              <a:avLst/>
            </a:prstGeom>
          </p:spPr>
          <p:txBody>
            <a:bodyPr wrap="square" lIns="91432" tIns="45717" rIns="91432" bIns="45717">
              <a:spAutoFit/>
            </a:bodyPr>
            <a:lstStyle/>
            <a:p>
              <a:pPr defTabSz="914059"/>
              <a:r>
                <a:rPr lang="en-US" b="1" dirty="0">
                  <a:solidFill>
                    <a:srgbClr val="000000"/>
                  </a:solidFill>
                </a:rPr>
                <a:t>Microsoft's Office 365 Hit By Outages: Reports</a:t>
              </a:r>
            </a:p>
            <a:p>
              <a:pPr defTabSz="914059"/>
              <a:endParaRPr lang="en-US" b="1" dirty="0">
                <a:solidFill>
                  <a:srgbClr val="000000"/>
                </a:solidFill>
              </a:endParaRPr>
            </a:p>
            <a:p>
              <a:pPr defTabSz="914059"/>
              <a:r>
                <a:rPr lang="en-US" sz="1500" b="1" dirty="0">
                  <a:solidFill>
                    <a:srgbClr val="000000"/>
                  </a:solidFill>
                </a:rPr>
                <a:t>Microsoft’s Office 365 is reportedly hit by outages of undetermined size. </a:t>
              </a:r>
            </a:p>
            <a:p>
              <a:pPr defTabSz="914059"/>
              <a:r>
                <a:rPr lang="en-US" sz="1500" dirty="0">
                  <a:solidFill>
                    <a:srgbClr val="000000"/>
                  </a:solidFill>
                </a:rPr>
                <a:t>Microsoft hopes Office 365 will help sell customers on its "all-in" cloud strategy.</a:t>
              </a:r>
            </a:p>
            <a:p>
              <a:pPr defTabSz="914059"/>
              <a:r>
                <a:rPr lang="en-US" sz="1500" dirty="0">
                  <a:solidFill>
                    <a:srgbClr val="000000"/>
                  </a:solidFill>
                </a:rPr>
                <a:t>Microsoft’s Office 365 seems to be experiencing some outages.</a:t>
              </a:r>
            </a:p>
            <a:p>
              <a:pPr defTabSz="914059"/>
              <a:endParaRPr lang="en-US" sz="1500" dirty="0">
                <a:solidFill>
                  <a:srgbClr val="000000"/>
                </a:solidFill>
              </a:endParaRPr>
            </a:p>
            <a:p>
              <a:pPr defTabSz="914059"/>
              <a:r>
                <a:rPr lang="en-US" sz="1500" dirty="0">
                  <a:solidFill>
                    <a:srgbClr val="000000"/>
                  </a:solidFill>
                </a:rPr>
                <a:t>“We apologize for the inconvenience that the [Office 365] outage has caused today. We’re [sic] are working on resolving the issue,” read an Aug. 17 tweet</a:t>
              </a:r>
              <a:endParaRPr lang="en-US" b="1" dirty="0">
                <a:solidFill>
                  <a:srgbClr val="000000"/>
                </a:solidFill>
              </a:endParaRPr>
            </a:p>
          </p:txBody>
        </p:sp>
        <p:pic>
          <p:nvPicPr>
            <p:cNvPr id="75" name="Picture 4" descr="C:\Users\evahui.REDMOND\Pictures\eweek-logo.gif"/>
            <p:cNvPicPr>
              <a:picLocks noChangeAspect="1" noChangeArrowheads="1"/>
            </p:cNvPicPr>
            <p:nvPr/>
          </p:nvPicPr>
          <p:blipFill>
            <a:blip r:embed="rId9" cstate="screen">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a:ext>
              </a:extLst>
            </a:blip>
            <a:srcRect/>
            <a:stretch>
              <a:fillRect/>
            </a:stretch>
          </p:blipFill>
          <p:spPr bwMode="auto">
            <a:xfrm rot="21261215">
              <a:off x="-3873644" y="-841818"/>
              <a:ext cx="1298263" cy="2687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2500553" y="3857725"/>
            <a:ext cx="3166161" cy="4301451"/>
            <a:chOff x="6174050" y="3352453"/>
            <a:chExt cx="3166161" cy="4301451"/>
          </a:xfrm>
        </p:grpSpPr>
        <p:pic>
          <p:nvPicPr>
            <p:cNvPr id="43"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rot="469423">
              <a:off x="6174050" y="3352453"/>
              <a:ext cx="3166161" cy="4301451"/>
            </a:xfrm>
            <a:prstGeom prst="rect">
              <a:avLst/>
            </a:prstGeom>
            <a:noFill/>
          </p:spPr>
        </p:pic>
        <p:sp>
          <p:nvSpPr>
            <p:cNvPr id="44" name="Rectangle 43"/>
            <p:cNvSpPr/>
            <p:nvPr/>
          </p:nvSpPr>
          <p:spPr>
            <a:xfrm rot="469423">
              <a:off x="6218228" y="3980035"/>
              <a:ext cx="3019835" cy="3554813"/>
            </a:xfrm>
            <a:prstGeom prst="rect">
              <a:avLst/>
            </a:prstGeom>
          </p:spPr>
          <p:txBody>
            <a:bodyPr wrap="square" lIns="91432" tIns="45717" rIns="91432" bIns="45717">
              <a:spAutoFit/>
            </a:bodyPr>
            <a:lstStyle/>
            <a:p>
              <a:pPr defTabSz="914059"/>
              <a:r>
                <a:rPr lang="en-US" b="1" dirty="0" err="1">
                  <a:solidFill>
                    <a:srgbClr val="000000"/>
                  </a:solidFill>
                </a:rPr>
                <a:t>Nasdaq</a:t>
              </a:r>
              <a:r>
                <a:rPr lang="en-US" b="1" dirty="0">
                  <a:solidFill>
                    <a:srgbClr val="000000"/>
                  </a:solidFill>
                </a:rPr>
                <a:t> Confirms Breach in Network</a:t>
              </a:r>
            </a:p>
            <a:p>
              <a:pPr defTabSz="914059"/>
              <a:r>
                <a:rPr lang="en-US" sz="1100" b="1" dirty="0">
                  <a:solidFill>
                    <a:srgbClr val="000000"/>
                  </a:solidFill>
                </a:rPr>
                <a:t>BY DEVLIN BARRETT, JENNY STRASBURG AND JACOB BUNGE </a:t>
              </a:r>
            </a:p>
            <a:p>
              <a:pPr defTabSz="914059"/>
              <a:r>
                <a:rPr lang="en-US" sz="1100" dirty="0">
                  <a:solidFill>
                    <a:srgbClr val="000000"/>
                  </a:solidFill>
                </a:rPr>
                <a:t>FEBRUARY 7, 2011</a:t>
              </a:r>
            </a:p>
            <a:p>
              <a:pPr defTabSz="914059"/>
              <a:endParaRPr lang="en-US" b="1" dirty="0">
                <a:solidFill>
                  <a:srgbClr val="000000"/>
                </a:solidFill>
              </a:endParaRPr>
            </a:p>
            <a:p>
              <a:pPr defTabSz="914059"/>
              <a:r>
                <a:rPr lang="en-US" sz="1500" dirty="0">
                  <a:solidFill>
                    <a:srgbClr val="000000"/>
                  </a:solidFill>
                </a:rPr>
                <a:t>The company that owns the </a:t>
              </a:r>
              <a:r>
                <a:rPr lang="en-US" sz="1500" b="1" dirty="0" err="1">
                  <a:solidFill>
                    <a:srgbClr val="000000"/>
                  </a:solidFill>
                </a:rPr>
                <a:t>Nasdaq</a:t>
              </a:r>
              <a:r>
                <a:rPr lang="en-US" sz="1500" b="1" dirty="0">
                  <a:solidFill>
                    <a:srgbClr val="000000"/>
                  </a:solidFill>
                </a:rPr>
                <a:t> Stock Market </a:t>
              </a:r>
              <a:r>
                <a:rPr lang="en-US" sz="1500" dirty="0">
                  <a:solidFill>
                    <a:srgbClr val="000000"/>
                  </a:solidFill>
                </a:rPr>
                <a:t>confirmed over the weekend that its computer network had been broken into, specifically a service that lets leaders of companies, including board members, securely share confidential documents.</a:t>
              </a:r>
            </a:p>
          </p:txBody>
        </p:sp>
        <p:pic>
          <p:nvPicPr>
            <p:cNvPr id="45" name="Picture 5"/>
            <p:cNvPicPr>
              <a:picLocks noChangeAspect="1" noChangeArrowheads="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a:ext>
              </a:extLst>
            </a:blip>
            <a:srcRect/>
            <a:stretch>
              <a:fillRect/>
            </a:stretch>
          </p:blipFill>
          <p:spPr bwMode="auto">
            <a:xfrm rot="469423">
              <a:off x="6605001" y="3788027"/>
              <a:ext cx="2009775"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 name="Group 32"/>
          <p:cNvGrpSpPr/>
          <p:nvPr/>
        </p:nvGrpSpPr>
        <p:grpSpPr>
          <a:xfrm>
            <a:off x="2773951" y="1121602"/>
            <a:ext cx="6005472" cy="6787679"/>
            <a:chOff x="3593149" y="89746"/>
            <a:chExt cx="3166161" cy="3918820"/>
          </a:xfrm>
        </p:grpSpPr>
        <p:pic>
          <p:nvPicPr>
            <p:cNvPr id="34" name="Picture 2" descr="\\eventsql\dvd\Online_ART\DVD_ART36\Artwork_Imagery\Icons - Illustrations\Newspaper headlines quotes\Istock 5254152 - Torn paper newspaper news headlines quotes 1.png"/>
            <p:cNvPicPr>
              <a:picLocks noChangeAspect="1" noChangeArrowheads="1"/>
            </p:cNvPicPr>
            <p:nvPr/>
          </p:nvPicPr>
          <p:blipFill>
            <a:blip r:embed="rId2" cstate="print"/>
            <a:srcRect/>
            <a:stretch>
              <a:fillRect/>
            </a:stretch>
          </p:blipFill>
          <p:spPr bwMode="auto">
            <a:xfrm>
              <a:off x="3593149" y="89746"/>
              <a:ext cx="3166161" cy="3918820"/>
            </a:xfrm>
            <a:prstGeom prst="rect">
              <a:avLst/>
            </a:prstGeom>
            <a:noFill/>
          </p:spPr>
        </p:pic>
        <p:sp>
          <p:nvSpPr>
            <p:cNvPr id="35" name="Rectangle 34"/>
            <p:cNvSpPr/>
            <p:nvPr/>
          </p:nvSpPr>
          <p:spPr>
            <a:xfrm>
              <a:off x="3736033" y="656270"/>
              <a:ext cx="2949056" cy="1163883"/>
            </a:xfrm>
            <a:prstGeom prst="rect">
              <a:avLst/>
            </a:prstGeom>
          </p:spPr>
          <p:txBody>
            <a:bodyPr wrap="square" lIns="91432" tIns="45717" rIns="91432" bIns="45717">
              <a:spAutoFit/>
            </a:bodyPr>
            <a:lstStyle/>
            <a:p>
              <a:pPr defTabSz="914059"/>
              <a:r>
                <a:rPr lang="en-US" b="1" dirty="0">
                  <a:solidFill>
                    <a:srgbClr val="000000"/>
                  </a:solidFill>
                </a:rPr>
                <a:t>Sony Finds More Cases of Hacking of Its Servers</a:t>
              </a:r>
            </a:p>
            <a:p>
              <a:pPr defTabSz="914059"/>
              <a:r>
                <a:rPr lang="en-US" sz="1100" dirty="0">
                  <a:solidFill>
                    <a:srgbClr val="000000"/>
                  </a:solidFill>
                </a:rPr>
                <a:t>By NICK BILTON , May 2, 2011 </a:t>
              </a:r>
            </a:p>
            <a:p>
              <a:pPr defTabSz="914059"/>
              <a:endParaRPr lang="en-US" sz="1500" dirty="0">
                <a:solidFill>
                  <a:srgbClr val="000000"/>
                </a:solidFill>
              </a:endParaRPr>
            </a:p>
            <a:p>
              <a:pPr defTabSz="914059"/>
              <a:r>
                <a:rPr lang="en-US" sz="1500" b="1" dirty="0">
                  <a:solidFill>
                    <a:srgbClr val="000000"/>
                  </a:solidFill>
                </a:rPr>
                <a:t>Sony</a:t>
              </a:r>
              <a:r>
                <a:rPr lang="en-US" sz="1500" dirty="0">
                  <a:solidFill>
                    <a:srgbClr val="000000"/>
                  </a:solidFill>
                </a:rPr>
                <a:t> said Monday that it had discovered that more credit card information and customer profiles had been compromised during an attack on its servers last week.</a:t>
              </a:r>
            </a:p>
            <a:p>
              <a:pPr defTabSz="914059"/>
              <a:endParaRPr lang="en-US" sz="1600" dirty="0">
                <a:solidFill>
                  <a:srgbClr val="000000"/>
                </a:solidFill>
                <a:effectLst>
                  <a:outerShdw blurRad="38100" dist="38100" dir="2700000" algn="tl">
                    <a:srgbClr val="000000">
                      <a:alpha val="43137"/>
                    </a:srgbClr>
                  </a:outerShdw>
                </a:effectLst>
              </a:endParaRPr>
            </a:p>
          </p:txBody>
        </p:sp>
        <p:pic>
          <p:nvPicPr>
            <p:cNvPr id="37" name="Picture 36" descr="C:\Users\evahui.REDMOND\Pictures\nytlogo153x23.gif">
              <a:hlinkClick r:id="rId13"/>
            </p:cNvPr>
            <p:cNvPicPr>
              <a:picLocks noChangeAspect="1" noChangeArrowheads="1"/>
            </p:cNvPicPr>
            <p:nvPr/>
          </p:nvPicPr>
          <p:blipFill>
            <a:blip r:embed="rId14">
              <a:extLst>
                <a:ext uri="{BEBA8EAE-BF5A-486C-A8C5-ECC9F3942E4B}">
                  <a14:imgProps xmlns:a14="http://schemas.microsoft.com/office/drawing/2010/main">
                    <a14:imgLayer r:embed="rId15">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819157" y="365933"/>
              <a:ext cx="2033350" cy="3056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71599806"/>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chEd_2012_Template_16x9">
  <a:themeElements>
    <a:clrScheme name="TechED_2012">
      <a:dk1>
        <a:srgbClr val="363535"/>
      </a:dk1>
      <a:lt1>
        <a:srgbClr val="FFFFFF"/>
      </a:lt1>
      <a:dk2>
        <a:srgbClr val="1D4C7C"/>
      </a:dk2>
      <a:lt2>
        <a:srgbClr val="3397D3"/>
      </a:lt2>
      <a:accent1>
        <a:srgbClr val="3397D3"/>
      </a:accent1>
      <a:accent2>
        <a:srgbClr val="8E499C"/>
      </a:accent2>
      <a:accent3>
        <a:srgbClr val="ED5326"/>
      </a:accent3>
      <a:accent4>
        <a:srgbClr val="3BBEB4"/>
      </a:accent4>
      <a:accent5>
        <a:srgbClr val="94C949"/>
      </a:accent5>
      <a:accent6>
        <a:srgbClr val="E7B921"/>
      </a:accent6>
      <a:hlink>
        <a:srgbClr val="3397D3"/>
      </a:hlink>
      <a:folHlink>
        <a:srgbClr val="E7B921"/>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a:defRPr sz="2200" dirty="0" smtClean="0">
            <a:solidFill>
              <a:srgbClr val="FFFFFF">
                <a:alpha val="98824"/>
              </a:srgbClr>
            </a:solidFill>
            <a:latin typeface="Segoe UI" pitchFamily="34" charset="0"/>
            <a:ea typeface="Segoe UI" pitchFamily="34" charset="0"/>
            <a:cs typeface="Segoe UI" pitchFamily="34" charset="0"/>
          </a:defRPr>
        </a:defPPr>
      </a:lstStyle>
      <a:style>
        <a:lnRef idx="1">
          <a:schemeClr val="accent1"/>
        </a:lnRef>
        <a:fillRef idx="3">
          <a:schemeClr val="accent1"/>
        </a:fillRef>
        <a:effectRef idx="2">
          <a:schemeClr val="accent1"/>
        </a:effectRef>
        <a:fontRef idx="minor">
          <a:schemeClr val="lt1"/>
        </a:fontRef>
      </a:style>
    </a:spDef>
    <a:txDef>
      <a:spPr>
        <a:noFill/>
      </a:spPr>
      <a:bodyPr wrap="square" lIns="91440" tIns="91440" rIns="91440" bIns="91440" rtlCol="0">
        <a:spAutoFit/>
      </a:bodyPr>
      <a:lstStyle>
        <a:defPPr>
          <a:lnSpc>
            <a:spcPct val="90000"/>
          </a:lnSpc>
          <a:spcBef>
            <a:spcPct val="20000"/>
          </a:spcBef>
          <a:buSzPct val="90000"/>
          <a:defRPr sz="3200" dirty="0" err="1" smtClean="0">
            <a:solidFill>
              <a:schemeClr val="tx1">
                <a:alpha val="99000"/>
              </a:schemeClr>
            </a:solidFill>
          </a:defRPr>
        </a:defPPr>
      </a:lstStyle>
    </a:txDef>
  </a:objectDefaults>
  <a:extraClrSchemeLst/>
</a:theme>
</file>

<file path=ppt/theme/theme2.xml><?xml version="1.0" encoding="utf-8"?>
<a:theme xmlns:a="http://schemas.openxmlformats.org/drawingml/2006/main" name="White with Consolas font for code slides">
  <a:themeElements>
    <a:clrScheme name="TechEd 2012 Light">
      <a:dk1>
        <a:srgbClr val="000000"/>
      </a:dk1>
      <a:lt1>
        <a:srgbClr val="FFFFFF"/>
      </a:lt1>
      <a:dk2>
        <a:srgbClr val="000000"/>
      </a:dk2>
      <a:lt2>
        <a:srgbClr val="FFFFFF"/>
      </a:lt2>
      <a:accent1>
        <a:srgbClr val="3397D3"/>
      </a:accent1>
      <a:accent2>
        <a:srgbClr val="8E499C"/>
      </a:accent2>
      <a:accent3>
        <a:srgbClr val="ED5326"/>
      </a:accent3>
      <a:accent4>
        <a:srgbClr val="3BBEB4"/>
      </a:accent4>
      <a:accent5>
        <a:srgbClr val="94C949"/>
      </a:accent5>
      <a:accent6>
        <a:srgbClr val="E7B921"/>
      </a:accent6>
      <a:hlink>
        <a:srgbClr val="3397D3"/>
      </a:hlink>
      <a:folHlink>
        <a:srgbClr val="E7B921"/>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TechEd 2012 16-9 template">
  <a:themeElements>
    <a:clrScheme name="TechED_2012">
      <a:dk1>
        <a:srgbClr val="363535"/>
      </a:dk1>
      <a:lt1>
        <a:srgbClr val="FFFFFF"/>
      </a:lt1>
      <a:dk2>
        <a:srgbClr val="1D4C7C"/>
      </a:dk2>
      <a:lt2>
        <a:srgbClr val="3397D3"/>
      </a:lt2>
      <a:accent1>
        <a:srgbClr val="3397D3"/>
      </a:accent1>
      <a:accent2>
        <a:srgbClr val="8E499C"/>
      </a:accent2>
      <a:accent3>
        <a:srgbClr val="ED5326"/>
      </a:accent3>
      <a:accent4>
        <a:srgbClr val="3BBEB4"/>
      </a:accent4>
      <a:accent5>
        <a:srgbClr val="94C949"/>
      </a:accent5>
      <a:accent6>
        <a:srgbClr val="E7B921"/>
      </a:accent6>
      <a:hlink>
        <a:srgbClr val="3397D3"/>
      </a:hlink>
      <a:folHlink>
        <a:srgbClr val="E7B921"/>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a:defRPr sz="2200" dirty="0" smtClean="0">
            <a:solidFill>
              <a:srgbClr val="FFFFFF">
                <a:alpha val="98824"/>
              </a:srgbClr>
            </a:solidFill>
            <a:latin typeface="Segoe UI" pitchFamily="34" charset="0"/>
            <a:ea typeface="Segoe UI" pitchFamily="34" charset="0"/>
            <a:cs typeface="Segoe UI" pitchFamily="34" charset="0"/>
          </a:defRPr>
        </a:defPPr>
      </a:lstStyle>
      <a:style>
        <a:lnRef idx="1">
          <a:schemeClr val="accent1"/>
        </a:lnRef>
        <a:fillRef idx="3">
          <a:schemeClr val="accent1"/>
        </a:fillRef>
        <a:effectRef idx="2">
          <a:schemeClr val="accent1"/>
        </a:effectRef>
        <a:fontRef idx="minor">
          <a:schemeClr val="lt1"/>
        </a:fontRef>
      </a:style>
    </a:spDef>
    <a:txDef>
      <a:spPr>
        <a:noFill/>
      </a:spPr>
      <a:bodyPr wrap="square" lIns="91440" tIns="91440" rIns="91440" bIns="91440" rtlCol="0">
        <a:spAutoFit/>
      </a:bodyPr>
      <a:lstStyle>
        <a:defPPr>
          <a:lnSpc>
            <a:spcPct val="90000"/>
          </a:lnSpc>
          <a:spcBef>
            <a:spcPct val="20000"/>
          </a:spcBef>
          <a:buSzPct val="90000"/>
          <a:defRPr sz="3200" dirty="0" err="1" smtClean="0">
            <a:solidFill>
              <a:schemeClr val="tx1">
                <a:alpha val="99000"/>
              </a:schemeClr>
            </a:solidFill>
          </a:defRPr>
        </a:defPPr>
      </a:lstStyle>
    </a:txDef>
  </a:objectDefaults>
  <a:extraClrSchemeLst/>
</a:theme>
</file>

<file path=ppt/theme/theme4.xml><?xml version="1.0" encoding="utf-8"?>
<a:theme xmlns:a="http://schemas.openxmlformats.org/drawingml/2006/main" name="1_TechEd 2012 16-9 template">
  <a:themeElements>
    <a:clrScheme name="TechED_2012">
      <a:dk1>
        <a:srgbClr val="363535"/>
      </a:dk1>
      <a:lt1>
        <a:srgbClr val="FFFFFF"/>
      </a:lt1>
      <a:dk2>
        <a:srgbClr val="1D4C7C"/>
      </a:dk2>
      <a:lt2>
        <a:srgbClr val="3397D3"/>
      </a:lt2>
      <a:accent1>
        <a:srgbClr val="3397D3"/>
      </a:accent1>
      <a:accent2>
        <a:srgbClr val="8E499C"/>
      </a:accent2>
      <a:accent3>
        <a:srgbClr val="ED5326"/>
      </a:accent3>
      <a:accent4>
        <a:srgbClr val="3BBEB4"/>
      </a:accent4>
      <a:accent5>
        <a:srgbClr val="94C949"/>
      </a:accent5>
      <a:accent6>
        <a:srgbClr val="E7B921"/>
      </a:accent6>
      <a:hlink>
        <a:srgbClr val="3397D3"/>
      </a:hlink>
      <a:folHlink>
        <a:srgbClr val="E7B921"/>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a:defRPr sz="2200" dirty="0" smtClean="0">
            <a:solidFill>
              <a:srgbClr val="FFFFFF">
                <a:alpha val="98824"/>
              </a:srgbClr>
            </a:solidFill>
            <a:latin typeface="Segoe UI" pitchFamily="34" charset="0"/>
            <a:ea typeface="Segoe UI" pitchFamily="34" charset="0"/>
            <a:cs typeface="Segoe UI" pitchFamily="34" charset="0"/>
          </a:defRPr>
        </a:defPPr>
      </a:lstStyle>
      <a:style>
        <a:lnRef idx="1">
          <a:schemeClr val="accent1"/>
        </a:lnRef>
        <a:fillRef idx="3">
          <a:schemeClr val="accent1"/>
        </a:fillRef>
        <a:effectRef idx="2">
          <a:schemeClr val="accent1"/>
        </a:effectRef>
        <a:fontRef idx="minor">
          <a:schemeClr val="lt1"/>
        </a:fontRef>
      </a:style>
    </a:spDef>
    <a:txDef>
      <a:spPr>
        <a:noFill/>
      </a:spPr>
      <a:bodyPr wrap="square" lIns="91440" tIns="91440" rIns="91440" bIns="91440" rtlCol="0">
        <a:spAutoFit/>
      </a:bodyPr>
      <a:lstStyle>
        <a:defPPr>
          <a:lnSpc>
            <a:spcPct val="90000"/>
          </a:lnSpc>
          <a:spcBef>
            <a:spcPct val="20000"/>
          </a:spcBef>
          <a:buSzPct val="90000"/>
          <a:defRPr sz="3200" dirty="0" err="1" smtClean="0">
            <a:solidFill>
              <a:schemeClr val="tx1">
                <a:alpha val="99000"/>
              </a:schemeClr>
            </a:solidFill>
          </a:defRPr>
        </a:defPPr>
      </a:lstStyle>
    </a:txDef>
  </a:objectDefaults>
  <a:extraClrSchemeLst/>
</a:theme>
</file>

<file path=ppt/theme/theme5.xml><?xml version="1.0" encoding="utf-8"?>
<a:theme xmlns:a="http://schemas.openxmlformats.org/drawingml/2006/main" name="1_TechEd_2012_Template_16x9">
  <a:themeElements>
    <a:clrScheme name="TechED_2012">
      <a:dk1>
        <a:srgbClr val="363535"/>
      </a:dk1>
      <a:lt1>
        <a:srgbClr val="FFFFFF"/>
      </a:lt1>
      <a:dk2>
        <a:srgbClr val="1D4C7C"/>
      </a:dk2>
      <a:lt2>
        <a:srgbClr val="3397D3"/>
      </a:lt2>
      <a:accent1>
        <a:srgbClr val="3397D3"/>
      </a:accent1>
      <a:accent2>
        <a:srgbClr val="8E499C"/>
      </a:accent2>
      <a:accent3>
        <a:srgbClr val="ED5326"/>
      </a:accent3>
      <a:accent4>
        <a:srgbClr val="3BBEB4"/>
      </a:accent4>
      <a:accent5>
        <a:srgbClr val="94C949"/>
      </a:accent5>
      <a:accent6>
        <a:srgbClr val="E7B921"/>
      </a:accent6>
      <a:hlink>
        <a:srgbClr val="3397D3"/>
      </a:hlink>
      <a:folHlink>
        <a:srgbClr val="E7B921"/>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a:defRPr sz="2200" dirty="0" smtClean="0">
            <a:solidFill>
              <a:srgbClr val="FFFFFF">
                <a:alpha val="98824"/>
              </a:srgbClr>
            </a:solidFill>
            <a:latin typeface="Segoe UI" pitchFamily="34" charset="0"/>
            <a:ea typeface="Segoe UI" pitchFamily="34" charset="0"/>
            <a:cs typeface="Segoe UI" pitchFamily="34" charset="0"/>
          </a:defRPr>
        </a:defPPr>
      </a:lstStyle>
      <a:style>
        <a:lnRef idx="1">
          <a:schemeClr val="accent1"/>
        </a:lnRef>
        <a:fillRef idx="3">
          <a:schemeClr val="accent1"/>
        </a:fillRef>
        <a:effectRef idx="2">
          <a:schemeClr val="accent1"/>
        </a:effectRef>
        <a:fontRef idx="minor">
          <a:schemeClr val="lt1"/>
        </a:fontRef>
      </a:style>
    </a:spDef>
    <a:txDef>
      <a:spPr>
        <a:noFill/>
      </a:spPr>
      <a:bodyPr wrap="square" lIns="91440" tIns="91440" rIns="91440" bIns="91440" rtlCol="0">
        <a:spAutoFit/>
      </a:bodyPr>
      <a:lstStyle>
        <a:defPPr>
          <a:lnSpc>
            <a:spcPct val="90000"/>
          </a:lnSpc>
          <a:spcBef>
            <a:spcPct val="20000"/>
          </a:spcBef>
          <a:buSzPct val="90000"/>
          <a:defRPr sz="3200" dirty="0" err="1" smtClean="0">
            <a:solidFill>
              <a:schemeClr val="tx1">
                <a:alpha val="99000"/>
              </a:schemeClr>
            </a:solidFill>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SIR 2012">
    <a:dk1>
      <a:sysClr val="windowText" lastClr="000000"/>
    </a:dk1>
    <a:lt1>
      <a:sysClr val="window" lastClr="FFFFFF"/>
    </a:lt1>
    <a:dk2>
      <a:srgbClr val="1F497D"/>
    </a:dk2>
    <a:lt2>
      <a:srgbClr val="EEECE1"/>
    </a:lt2>
    <a:accent1>
      <a:srgbClr val="00AEEF"/>
    </a:accent1>
    <a:accent2>
      <a:srgbClr val="FF8A00"/>
    </a:accent2>
    <a:accent3>
      <a:srgbClr val="00A600"/>
    </a:accent3>
    <a:accent4>
      <a:srgbClr val="FF0000"/>
    </a:accent4>
    <a:accent5>
      <a:srgbClr val="0000A6"/>
    </a:accent5>
    <a:accent6>
      <a:srgbClr val="FF0097"/>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SIR 2012">
    <a:dk1>
      <a:sysClr val="windowText" lastClr="000000"/>
    </a:dk1>
    <a:lt1>
      <a:sysClr val="window" lastClr="FFFFFF"/>
    </a:lt1>
    <a:dk2>
      <a:srgbClr val="1F497D"/>
    </a:dk2>
    <a:lt2>
      <a:srgbClr val="EEECE1"/>
    </a:lt2>
    <a:accent1>
      <a:srgbClr val="00AEEF"/>
    </a:accent1>
    <a:accent2>
      <a:srgbClr val="FF8A00"/>
    </a:accent2>
    <a:accent3>
      <a:srgbClr val="00A600"/>
    </a:accent3>
    <a:accent4>
      <a:srgbClr val="FF0000"/>
    </a:accent4>
    <a:accent5>
      <a:srgbClr val="0000A6"/>
    </a:accent5>
    <a:accent6>
      <a:srgbClr val="FF0097"/>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SIR 2011">
    <a:dk1>
      <a:sysClr val="windowText" lastClr="000000"/>
    </a:dk1>
    <a:lt1>
      <a:sysClr val="window" lastClr="FFFFFF"/>
    </a:lt1>
    <a:dk2>
      <a:srgbClr val="1F497D"/>
    </a:dk2>
    <a:lt2>
      <a:srgbClr val="EEECE1"/>
    </a:lt2>
    <a:accent1>
      <a:srgbClr val="3D72B2"/>
    </a:accent1>
    <a:accent2>
      <a:srgbClr val="BC3A38"/>
    </a:accent2>
    <a:accent3>
      <a:srgbClr val="41A04E"/>
    </a:accent3>
    <a:accent4>
      <a:srgbClr val="664E2D"/>
    </a:accent4>
    <a:accent5>
      <a:srgbClr val="8660AE"/>
    </a:accent5>
    <a:accent6>
      <a:srgbClr val="F18F45"/>
    </a:accent6>
    <a:hlink>
      <a:srgbClr val="384972"/>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SIR 2011">
    <a:dk1>
      <a:sysClr val="windowText" lastClr="000000"/>
    </a:dk1>
    <a:lt1>
      <a:sysClr val="window" lastClr="FFFFFF"/>
    </a:lt1>
    <a:dk2>
      <a:srgbClr val="1F497D"/>
    </a:dk2>
    <a:lt2>
      <a:srgbClr val="EEECE1"/>
    </a:lt2>
    <a:accent1>
      <a:srgbClr val="3D72B2"/>
    </a:accent1>
    <a:accent2>
      <a:srgbClr val="BC3A38"/>
    </a:accent2>
    <a:accent3>
      <a:srgbClr val="41A04E"/>
    </a:accent3>
    <a:accent4>
      <a:srgbClr val="664E2D"/>
    </a:accent4>
    <a:accent5>
      <a:srgbClr val="8660AE"/>
    </a:accent5>
    <a:accent6>
      <a:srgbClr val="F18F45"/>
    </a:accent6>
    <a:hlink>
      <a:srgbClr val="384972"/>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SIR 2012">
    <a:dk1>
      <a:sysClr val="windowText" lastClr="000000"/>
    </a:dk1>
    <a:lt1>
      <a:sysClr val="window" lastClr="FFFFFF"/>
    </a:lt1>
    <a:dk2>
      <a:srgbClr val="1F497D"/>
    </a:dk2>
    <a:lt2>
      <a:srgbClr val="EEECE1"/>
    </a:lt2>
    <a:accent1>
      <a:srgbClr val="00AEEF"/>
    </a:accent1>
    <a:accent2>
      <a:srgbClr val="FF8A00"/>
    </a:accent2>
    <a:accent3>
      <a:srgbClr val="00A600"/>
    </a:accent3>
    <a:accent4>
      <a:srgbClr val="FF0000"/>
    </a:accent4>
    <a:accent5>
      <a:srgbClr val="0000A6"/>
    </a:accent5>
    <a:accent6>
      <a:srgbClr val="FF0097"/>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72533711bacf991a4680f48ae6b725f9">
  <xsd:schema xmlns:xsd="http://www.w3.org/2001/XMLSchema" xmlns:xs="http://www.w3.org/2001/XMLSchema" xmlns:p="http://schemas.microsoft.com/office/2006/metadata/properties" xmlns:ns2="2295e2e7-0eeb-498e-8716-217bb2ee6ee3" xmlns:ns3="8b529f77-48ab-4581-b468-93f09345b8aa" targetNamespace="http://schemas.microsoft.com/office/2006/metadata/properties" ma:root="true" ma:fieldsID="dde17010d50e6e632f300eac8dfd378e" ns2:_="" ns3:_="">
    <xsd:import namespace="2295e2e7-0eeb-498e-8716-217bb2ee6ee3"/>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2012-06-14T07:00:00+00:00</Event_x0020_End_x0020_Date>
    <Event_x0020_Start_x0020_Date xmlns="2295e2e7-0eeb-498e-8716-217bb2ee6ee3">2012-06-11T07:00:00+00:00</Event_x0020_Start_x0020_Date>
    <MS_x0020_Speaker xmlns="2295e2e7-0eeb-498e-8716-217bb2ee6ee3">
      <UserInfo>
        <DisplayName/>
        <AccountId xsi:nil="true"/>
        <AccountType/>
      </UserInfo>
    </MS_x0020_Speaker>
    <External_x0020_Speaker xmlns="2295e2e7-0eeb-498e-8716-217bb2ee6ee3"> Frank Simorjay</External_x0020_Speaker>
    <Session_x0020_Code xmlns="2295e2e7-0eeb-498e-8716-217bb2ee6ee3"> SIA202</Session_x0020_Code>
    <ProductTaxHTField0 xmlns="2295e2e7-0eeb-498e-8716-217bb2ee6ee3">
      <Terms xmlns="http://schemas.microsoft.com/office/infopath/2007/PartnerControls"/>
    </ProductTaxHTField0>
    <Presentation_x0020_Date xmlns="2295e2e7-0eeb-498e-8716-217bb2ee6ee3">2012-06-13T00:00:00</Presentation_x0020_Dat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Orlando</TermName>
          <TermId xmlns="http://schemas.microsoft.com/office/infopath/2007/PartnerControls">99ded043-d247-43a1-9b7a-028ecd66d1eb</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TechEd</TermName>
          <TermId xmlns="http://schemas.microsoft.com/office/infopath/2007/PartnerControls">ac8fad57-eb30-43a8-b5bd-05dcf2cf2246</TermId>
        </TermInfo>
      </Terms>
    </Event1TaxHTField0>
    <AudienceTaxHTField0 xmlns="8b529f77-48ab-4581-b468-93f09345b8aa">
      <Terms xmlns="http://schemas.microsoft.com/office/infopath/2007/PartnerControls"/>
    </AudienceTaxHTField0>
    <MS_x0020_Content_x0020_Owner xmlns="2295e2e7-0eeb-498e-8716-217bb2ee6ee3">
      <UserInfo>
        <DisplayName/>
        <AccountId xsi:nil="true"/>
        <AccountType/>
      </UserInfo>
    </MS_x0020_Content_x0020_Owner>
    <TaxCatchAll xmlns="2295e2e7-0eeb-498e-8716-217bb2ee6ee3">
      <Value>126</Value>
      <Value>232</Value>
      <Value>231</Value>
    </TaxCatchAll>
    <Event_x0020_VenueTaxHTField0 xmlns="2295e2e7-0eeb-498e-8716-217bb2ee6ee3">
      <Terms xmlns="http://schemas.microsoft.com/office/infopath/2007/PartnerControls">
        <TermInfo xmlns="http://schemas.microsoft.com/office/infopath/2007/PartnerControls">
          <TermName xmlns="http://schemas.microsoft.com/office/infopath/2007/PartnerControls">Orange County Convention Center Orlando, FL</TermName>
          <TermId xmlns="http://schemas.microsoft.com/office/infopath/2007/PartnerControls">bd993e89-aa48-4695-84e0-3b53e88b1a79</TermId>
        </TermInfo>
      </Terms>
    </Event_x0020_VenueTaxHTField0>
  </documentManagement>
</p:properties>
</file>

<file path=customXml/itemProps1.xml><?xml version="1.0" encoding="utf-8"?>
<ds:datastoreItem xmlns:ds="http://schemas.openxmlformats.org/officeDocument/2006/customXml" ds:itemID="{B1F76A61-5CBF-46B3-9760-66C9F362D4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F1FE425-EA36-4D8C-A967-84CE3BED24D2}">
  <ds:schemaRefs>
    <ds:schemaRef ds:uri="http://schemas.microsoft.com/sharepoint/v3/contenttype/forms"/>
  </ds:schemaRefs>
</ds:datastoreItem>
</file>

<file path=customXml/itemProps3.xml><?xml version="1.0" encoding="utf-8"?>
<ds:datastoreItem xmlns:ds="http://schemas.openxmlformats.org/officeDocument/2006/customXml" ds:itemID="{76D92E10-3D8B-4831-9584-7BC82972C8E2}">
  <ds:schemaRefs>
    <ds:schemaRef ds:uri="http://schemas.openxmlformats.org/package/2006/metadata/core-properties"/>
    <ds:schemaRef ds:uri="2295e2e7-0eeb-498e-8716-217bb2ee6ee3"/>
    <ds:schemaRef ds:uri="http://purl.org/dc/elements/1.1/"/>
    <ds:schemaRef ds:uri="http://schemas.microsoft.com/office/2006/documentManagement/types"/>
    <ds:schemaRef ds:uri="http://purl.org/dc/terms/"/>
    <ds:schemaRef ds:uri="8b529f77-48ab-4581-b468-93f09345b8aa"/>
    <ds:schemaRef ds:uri="http://www.w3.org/XML/1998/namespace"/>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TechEd_2012_Template_16x9</Template>
  <TotalTime>26</TotalTime>
  <Words>5358</Words>
  <Application>Microsoft Office PowerPoint</Application>
  <PresentationFormat>Custom</PresentationFormat>
  <Paragraphs>1102</Paragraphs>
  <Slides>63</Slides>
  <Notes>40</Notes>
  <HiddenSlides>0</HiddenSlides>
  <MMClips>0</MMClips>
  <ScaleCrop>false</ScaleCrop>
  <HeadingPairs>
    <vt:vector size="4" baseType="variant">
      <vt:variant>
        <vt:lpstr>Theme</vt:lpstr>
      </vt:variant>
      <vt:variant>
        <vt:i4>5</vt:i4>
      </vt:variant>
      <vt:variant>
        <vt:lpstr>Slide Titles</vt:lpstr>
      </vt:variant>
      <vt:variant>
        <vt:i4>63</vt:i4>
      </vt:variant>
    </vt:vector>
  </HeadingPairs>
  <TitlesOfParts>
    <vt:vector size="68" baseType="lpstr">
      <vt:lpstr>TechEd_2012_Template_16x9</vt:lpstr>
      <vt:lpstr>White with Consolas font for code slides</vt:lpstr>
      <vt:lpstr>TechEd 2012 16-9 template</vt:lpstr>
      <vt:lpstr>1_TechEd 2012 16-9 template</vt:lpstr>
      <vt:lpstr>1_TechEd_2012_Template_16x9</vt:lpstr>
      <vt:lpstr>Microsoft Trustworthy Computing Cloud Security, Privacy, and Reliability in a Nutshell  </vt:lpstr>
      <vt:lpstr>Welcome</vt:lpstr>
      <vt:lpstr>Welcome</vt:lpstr>
      <vt:lpstr>COMPUTING AND SOCIETAL TRENDS</vt:lpstr>
      <vt:lpstr>BIG SHIFTS: OPPORTUNITY &amp; RISK</vt:lpstr>
      <vt:lpstr>LEARNING FROM THE PAST </vt:lpstr>
      <vt:lpstr>IN THE NEWS…</vt:lpstr>
      <vt:lpstr>IN THE NEWS…</vt:lpstr>
      <vt:lpstr>IN THE NEWS…</vt:lpstr>
      <vt:lpstr>IN THE NEWS…</vt:lpstr>
      <vt:lpstr>SAFE CLOUD SERVICES</vt:lpstr>
      <vt:lpstr>MANAGING RISK AT ALL LAYERS</vt:lpstr>
      <vt:lpstr>RESPONSIBILITIES</vt:lpstr>
      <vt:lpstr>PHYSICAL CONTROLS</vt:lpstr>
      <vt:lpstr>PHYSICAL SECURITY–  Some of the measures we employ:</vt:lpstr>
      <vt:lpstr>DISTRIBUTED SERVICES</vt:lpstr>
      <vt:lpstr>NETWORK CONTROLS</vt:lpstr>
      <vt:lpstr>TYPES OF FAILURE</vt:lpstr>
      <vt:lpstr>DESIGN TO  WITHSTAND  FAILURE</vt:lpstr>
      <vt:lpstr>DESIGN TO  WITHSTAND  FAILURE</vt:lpstr>
      <vt:lpstr>DESIGN TO  WITHSTAND  FAILURE</vt:lpstr>
      <vt:lpstr>DESIGN TO  WITHSTAND  FAILURE</vt:lpstr>
      <vt:lpstr>IDENTITY</vt:lpstr>
      <vt:lpstr>INDUSTRY TRENDS DRIVING IDENTITY</vt:lpstr>
      <vt:lpstr>IDENTITY ACCESS MANAGEMENT</vt:lpstr>
      <vt:lpstr>PROTECTING THE HOST</vt:lpstr>
      <vt:lpstr>Industry-wide vulnerability disclosures</vt:lpstr>
      <vt:lpstr>Vulnerabilities by Vendor</vt:lpstr>
      <vt:lpstr>Approximate growth of malware since 1991</vt:lpstr>
      <vt:lpstr>Malware categories peeking since 2006</vt:lpstr>
      <vt:lpstr>Prevalent adware</vt:lpstr>
      <vt:lpstr>Malware that have peaked and declined since 2006</vt:lpstr>
      <vt:lpstr>Most common global threats today</vt:lpstr>
      <vt:lpstr>Conficker detections by Microsoft  antimalware products</vt:lpstr>
      <vt:lpstr>Blocked Conficker infection attempts enterprise vs. consumer</vt:lpstr>
      <vt:lpstr>Conficker passwords </vt:lpstr>
      <vt:lpstr>Trends for rogue security software</vt:lpstr>
      <vt:lpstr>Rogue Security Software Programs</vt:lpstr>
      <vt:lpstr>Cleanest network in cleanest location</vt:lpstr>
      <vt:lpstr>PowerPoint Presentation</vt:lpstr>
      <vt:lpstr>PROTECTING APPLICATIONS</vt:lpstr>
      <vt:lpstr>MICROSOFT SECURITY DEVELOPMENT LIFECYCLE</vt:lpstr>
      <vt:lpstr>Exploit effectiveness with the enhanced mitigation experience toolkit</vt:lpstr>
      <vt:lpstr>PROTECTING THE DATA</vt:lpstr>
      <vt:lpstr>TRUSTWORTHY COMPUTING</vt:lpstr>
      <vt:lpstr>RISK MANAGEMENT PROCESS</vt:lpstr>
      <vt:lpstr>PROTECTING DATA IN THE CLOUD</vt:lpstr>
      <vt:lpstr>CONSIDERATIONS FOR CHOICE IN CLOUD SERVICES PROVIDER</vt:lpstr>
      <vt:lpstr>Example of use of Cloud Control Matrix</vt:lpstr>
      <vt:lpstr>RESOURCES</vt:lpstr>
      <vt:lpstr>Track Resources</vt:lpstr>
      <vt:lpstr>Resources</vt:lpstr>
      <vt:lpstr>PowerPoint Presentation</vt:lpstr>
      <vt:lpstr>Please Complete an Evaluation  Your feedback is important! </vt:lpstr>
      <vt:lpstr>PowerPoint Presentation</vt:lpstr>
      <vt:lpstr>MICROSOFT IN THE CLOUD</vt:lpstr>
      <vt:lpstr>MICROSOFT END-TO-END CLIENT PROTECTION</vt:lpstr>
      <vt:lpstr>COMMERCIAL CLOUD SERVICES</vt:lpstr>
      <vt:lpstr>WINDOWS PHONE</vt:lpstr>
      <vt:lpstr>HUGE GLOBAL SCALE 24X7</vt:lpstr>
      <vt:lpstr>WHY SHOULD I TRUST THE MICROSOFT CLOUD?</vt:lpstr>
      <vt:lpstr>MICROSOFT IT CISO AGENDA</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Trustworthy Computing Cloud Security, Privacy, and Reliability in a Nutshell</dc:title>
  <dc:subject>TechEd 2012</dc:subject>
  <dc:creator>Shows</dc:creator>
  <cp:keywords>TechEd 2012</cp:keywords>
  <dc:description>Template: Jordan Cayabyab, Artitudes Design
Formatting:
Event Date: June 11-14, 2012
Event Location: Orlando, FL
Audience Type: IT Pros, Developers</dc:description>
  <cp:lastModifiedBy>Shows</cp:lastModifiedBy>
  <cp:revision>5</cp:revision>
  <cp:lastPrinted>2010-05-11T05:02:34Z</cp:lastPrinted>
  <dcterms:created xsi:type="dcterms:W3CDTF">2012-06-12T23:12:59Z</dcterms:created>
  <dcterms:modified xsi:type="dcterms:W3CDTF">2012-06-13T16:46:46Z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 Venue">
    <vt:lpwstr>232;#Orange County Convention Center Orlando, FL|bd993e89-aa48-4695-84e0-3b53e88b1a79</vt:lpwstr>
  </property>
  <property fmtid="{D5CDD505-2E9C-101B-9397-08002B2CF9AE}" pid="5" name="Event Location">
    <vt:lpwstr>231;#Orlando|99ded043-d247-43a1-9b7a-028ecd66d1eb</vt:lpwstr>
  </property>
  <property fmtid="{D5CDD505-2E9C-101B-9397-08002B2CF9AE}" pid="6" name="Event1">
    <vt:lpwstr>126;#TechEd|ac8fad57-eb30-43a8-b5bd-05dcf2cf2246</vt:lpwstr>
  </property>
  <property fmtid="{D5CDD505-2E9C-101B-9397-08002B2CF9AE}" pid="7" name="Audience">
    <vt:lpwstr/>
  </property>
</Properties>
</file>