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4"/>
  </p:notesMasterIdLst>
  <p:handoutMasterIdLst>
    <p:handoutMasterId r:id="rId45"/>
  </p:handoutMasterIdLst>
  <p:sldIdLst>
    <p:sldId id="257" r:id="rId6"/>
    <p:sldId id="335" r:id="rId7"/>
    <p:sldId id="356" r:id="rId8"/>
    <p:sldId id="351" r:id="rId9"/>
    <p:sldId id="354" r:id="rId10"/>
    <p:sldId id="350" r:id="rId11"/>
    <p:sldId id="345" r:id="rId12"/>
    <p:sldId id="322" r:id="rId13"/>
    <p:sldId id="348" r:id="rId14"/>
    <p:sldId id="381" r:id="rId15"/>
    <p:sldId id="380" r:id="rId16"/>
    <p:sldId id="349" r:id="rId17"/>
    <p:sldId id="358" r:id="rId18"/>
    <p:sldId id="364" r:id="rId19"/>
    <p:sldId id="365" r:id="rId20"/>
    <p:sldId id="366" r:id="rId21"/>
    <p:sldId id="367" r:id="rId22"/>
    <p:sldId id="378" r:id="rId23"/>
    <p:sldId id="375" r:id="rId24"/>
    <p:sldId id="376" r:id="rId25"/>
    <p:sldId id="377" r:id="rId26"/>
    <p:sldId id="368" r:id="rId27"/>
    <p:sldId id="369" r:id="rId28"/>
    <p:sldId id="355" r:id="rId29"/>
    <p:sldId id="326" r:id="rId30"/>
    <p:sldId id="357" r:id="rId31"/>
    <p:sldId id="371" r:id="rId32"/>
    <p:sldId id="372" r:id="rId33"/>
    <p:sldId id="373" r:id="rId34"/>
    <p:sldId id="374" r:id="rId35"/>
    <p:sldId id="334" r:id="rId36"/>
    <p:sldId id="336" r:id="rId37"/>
    <p:sldId id="382" r:id="rId38"/>
    <p:sldId id="338" r:id="rId39"/>
    <p:sldId id="339" r:id="rId40"/>
    <p:sldId id="340" r:id="rId41"/>
    <p:sldId id="341" r:id="rId42"/>
    <p:sldId id="256" r:id="rId4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CA93CE-F0BC-49F9-B3CA-AB4F9C678C99}">
          <p14:sldIdLst>
            <p14:sldId id="257"/>
            <p14:sldId id="335"/>
            <p14:sldId id="356"/>
            <p14:sldId id="351"/>
            <p14:sldId id="354"/>
            <p14:sldId id="350"/>
            <p14:sldId id="345"/>
            <p14:sldId id="322"/>
            <p14:sldId id="348"/>
            <p14:sldId id="381"/>
            <p14:sldId id="380"/>
            <p14:sldId id="349"/>
            <p14:sldId id="358"/>
            <p14:sldId id="364"/>
            <p14:sldId id="365"/>
            <p14:sldId id="366"/>
            <p14:sldId id="367"/>
            <p14:sldId id="378"/>
            <p14:sldId id="375"/>
            <p14:sldId id="376"/>
            <p14:sldId id="377"/>
            <p14:sldId id="368"/>
            <p14:sldId id="369"/>
            <p14:sldId id="355"/>
            <p14:sldId id="326"/>
            <p14:sldId id="357"/>
            <p14:sldId id="371"/>
            <p14:sldId id="372"/>
            <p14:sldId id="373"/>
            <p14:sldId id="374"/>
            <p14:sldId id="334"/>
            <p14:sldId id="336"/>
            <p14:sldId id="382"/>
            <p14:sldId id="338"/>
            <p14:sldId id="339"/>
            <p14:sldId id="340"/>
            <p14:sldId id="341"/>
            <p14:sldId id="256"/>
          </p14:sldIdLst>
        </p14:section>
        <p14:section name="Appendix" id="{D6AF32A5-8901-4FBD-A4EC-271F8AC8DD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96" autoAdjust="0"/>
    <p:restoredTop sz="89502" autoAdjust="0"/>
  </p:normalViewPr>
  <p:slideViewPr>
    <p:cSldViewPr>
      <p:cViewPr varScale="1">
        <p:scale>
          <a:sx n="102" d="100"/>
          <a:sy n="102" d="100"/>
        </p:scale>
        <p:origin x="-654"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42" y="670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2:22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01325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01325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013258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013258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01325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013258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371080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2:22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5</a:t>
            </a:fld>
            <a:endParaRPr lang="en-US" dirty="0"/>
          </a:p>
        </p:txBody>
      </p:sp>
    </p:spTree>
    <p:extLst>
      <p:ext uri="{BB962C8B-B14F-4D97-AF65-F5344CB8AC3E}">
        <p14:creationId xmlns:p14="http://schemas.microsoft.com/office/powerpoint/2010/main" val="57918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35720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8E11F95D-D4E5-49DA-B659-DAF3611EC1DB}" type="datetime1">
              <a:rPr lang="en-US" smtClean="0"/>
              <a:t>6/12/2012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98438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36358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36358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013258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013258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https://www.windowsazure.com/en-us/support/trust-center/"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24.jpeg"/><Relationship Id="rId1" Type="http://schemas.openxmlformats.org/officeDocument/2006/relationships/slideLayout" Target="../slideLayouts/slideLayout8.xml"/><Relationship Id="rId5" Type="http://schemas.openxmlformats.org/officeDocument/2006/relationships/image" Target="../media/image26.wmf"/><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3.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hyperlink" Target="http://microsoft.com/msdn"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8.emf"/><Relationship Id="rId11" Type="http://schemas.microsoft.com/office/2007/relationships/hdphoto" Target="../media/hdphoto5.wdp"/><Relationship Id="rId5" Type="http://schemas.openxmlformats.org/officeDocument/2006/relationships/hyperlink" Target="http://northamerica.msteched.com/" TargetMode="External"/><Relationship Id="rId10" Type="http://schemas.openxmlformats.org/officeDocument/2006/relationships/image" Target="../media/image30.png"/><Relationship Id="rId4" Type="http://schemas.microsoft.com/office/2007/relationships/hdphoto" Target="../media/hdphoto4.wdp"/><Relationship Id="rId9" Type="http://schemas.openxmlformats.org/officeDocument/2006/relationships/hyperlink" Target="http://microsoft.com/technet"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63336"/>
            <a:ext cx="6718301" cy="1232464"/>
          </a:xfrm>
        </p:spPr>
        <p:txBody>
          <a:bodyPr/>
          <a:lstStyle/>
          <a:p>
            <a:r>
              <a:rPr lang="en-US" dirty="0" smtClean="0"/>
              <a:t>Cloudy </a:t>
            </a:r>
            <a:r>
              <a:rPr lang="en-US" dirty="0"/>
              <a:t>Weather: </a:t>
            </a:r>
            <a:r>
              <a:rPr lang="en-US" dirty="0" smtClean="0"/>
              <a:t/>
            </a:r>
            <a:br>
              <a:rPr lang="en-US" dirty="0" smtClean="0"/>
            </a:br>
            <a:r>
              <a:rPr lang="en-US" dirty="0" smtClean="0"/>
              <a:t>How </a:t>
            </a:r>
            <a:r>
              <a:rPr lang="en-US" dirty="0"/>
              <a:t>Secure Is the Cloud?</a:t>
            </a:r>
          </a:p>
        </p:txBody>
      </p:sp>
      <p:sp>
        <p:nvSpPr>
          <p:cNvPr id="3" name="Subtitle 2"/>
          <p:cNvSpPr>
            <a:spLocks noGrp="1"/>
          </p:cNvSpPr>
          <p:nvPr>
            <p:ph type="subTitle" idx="1"/>
          </p:nvPr>
        </p:nvSpPr>
        <p:spPr/>
        <p:txBody>
          <a:bodyPr/>
          <a:lstStyle/>
          <a:p>
            <a:r>
              <a:rPr lang="en-US" dirty="0" smtClean="0"/>
              <a:t>David Aiken</a:t>
            </a:r>
          </a:p>
          <a:p>
            <a:r>
              <a:rPr lang="en-US" dirty="0" smtClean="0"/>
              <a:t>Windows Azure</a:t>
            </a:r>
          </a:p>
          <a:p>
            <a:r>
              <a:rPr lang="en-US" dirty="0" smtClean="0"/>
              <a:t>Microsoft Corporation</a:t>
            </a:r>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490504" y="228600"/>
            <a:ext cx="893193" cy="369332"/>
          </a:xfrm>
          <a:prstGeom prst="rect">
            <a:avLst/>
          </a:prstGeom>
        </p:spPr>
        <p:txBody>
          <a:bodyPr wrap="none">
            <a:spAutoFit/>
          </a:bodyPr>
          <a:lstStyle/>
          <a:p>
            <a:r>
              <a:rPr lang="en-US" dirty="0" smtClean="0">
                <a:gradFill>
                  <a:gsLst>
                    <a:gs pos="0">
                      <a:schemeClr val="tx1"/>
                    </a:gs>
                    <a:gs pos="100000">
                      <a:schemeClr val="tx1"/>
                    </a:gs>
                  </a:gsLst>
                  <a:lin ang="5400000" scaled="0"/>
                </a:gradFill>
              </a:rPr>
              <a:t>SIA204</a:t>
            </a:r>
            <a:endParaRPr lang="en-US" dirty="0">
              <a:gradFill>
                <a:gsLst>
                  <a:gs pos="0">
                    <a:schemeClr val="tx1"/>
                  </a:gs>
                  <a:gs pos="100000">
                    <a:schemeClr val="tx1"/>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Office 365 Compliance</a:t>
            </a:r>
            <a:endParaRPr lang="en-US" dirty="0"/>
          </a:p>
        </p:txBody>
      </p:sp>
      <p:sp>
        <p:nvSpPr>
          <p:cNvPr id="8" name="Rectangle 7"/>
          <p:cNvSpPr/>
          <p:nvPr/>
        </p:nvSpPr>
        <p:spPr bwMode="auto">
          <a:xfrm>
            <a:off x="533272" y="1371600"/>
            <a:ext cx="2970340" cy="27432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800" dirty="0" smtClean="0">
                <a:solidFill>
                  <a:srgbClr val="FFFFFF">
                    <a:alpha val="98824"/>
                  </a:srgbClr>
                </a:solidFill>
                <a:latin typeface="Segoe UI" pitchFamily="34" charset="0"/>
                <a:ea typeface="Segoe UI" pitchFamily="34" charset="0"/>
                <a:cs typeface="Segoe UI" pitchFamily="34" charset="0"/>
              </a:rPr>
              <a:t>NOW</a:t>
            </a:r>
          </a:p>
        </p:txBody>
      </p:sp>
      <p:sp>
        <p:nvSpPr>
          <p:cNvPr id="12" name="Rectangle 11"/>
          <p:cNvSpPr/>
          <p:nvPr/>
        </p:nvSpPr>
        <p:spPr bwMode="auto">
          <a:xfrm>
            <a:off x="3656011" y="1371600"/>
            <a:ext cx="8014859" cy="27432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1" defTabSz="914099"/>
            <a:r>
              <a:rPr lang="fr-FR" sz="3200" dirty="0">
                <a:solidFill>
                  <a:schemeClr val="accent5">
                    <a:alpha val="98824"/>
                  </a:schemeClr>
                </a:solidFill>
                <a:latin typeface="Segoe UI" pitchFamily="34" charset="0"/>
                <a:ea typeface="Segoe UI" pitchFamily="34" charset="0"/>
                <a:cs typeface="Segoe UI" pitchFamily="34" charset="0"/>
              </a:rPr>
              <a:t>ISO/IEC </a:t>
            </a:r>
            <a:r>
              <a:rPr lang="fr-FR" sz="3200" dirty="0" smtClean="0">
                <a:solidFill>
                  <a:schemeClr val="accent5">
                    <a:alpha val="98824"/>
                  </a:schemeClr>
                </a:solidFill>
                <a:latin typeface="Segoe UI" pitchFamily="34" charset="0"/>
                <a:ea typeface="Segoe UI" pitchFamily="34" charset="0"/>
                <a:cs typeface="Segoe UI" pitchFamily="34" charset="0"/>
              </a:rPr>
              <a:t>27001:2005</a:t>
            </a:r>
            <a:endParaRPr lang="fr-FR" sz="3200" dirty="0">
              <a:solidFill>
                <a:schemeClr val="accent5">
                  <a:alpha val="98824"/>
                </a:schemeClr>
              </a:solidFill>
              <a:latin typeface="Segoe UI" pitchFamily="34" charset="0"/>
              <a:ea typeface="Segoe UI" pitchFamily="34" charset="0"/>
              <a:cs typeface="Segoe UI" pitchFamily="34" charset="0"/>
            </a:endParaRPr>
          </a:p>
          <a:p>
            <a:pPr lvl="1" defTabSz="914099"/>
            <a:r>
              <a:rPr lang="fr-FR" sz="3200" dirty="0">
                <a:solidFill>
                  <a:schemeClr val="accent5">
                    <a:alpha val="98824"/>
                  </a:schemeClr>
                </a:solidFill>
                <a:latin typeface="Segoe UI" pitchFamily="34" charset="0"/>
                <a:ea typeface="Segoe UI" pitchFamily="34" charset="0"/>
                <a:cs typeface="Segoe UI" pitchFamily="34" charset="0"/>
              </a:rPr>
              <a:t>EU-US </a:t>
            </a:r>
            <a:r>
              <a:rPr lang="fr-FR" sz="3200" dirty="0" err="1">
                <a:solidFill>
                  <a:schemeClr val="accent5">
                    <a:alpha val="98824"/>
                  </a:schemeClr>
                </a:solidFill>
                <a:latin typeface="Segoe UI" pitchFamily="34" charset="0"/>
                <a:ea typeface="Segoe UI" pitchFamily="34" charset="0"/>
                <a:cs typeface="Segoe UI" pitchFamily="34" charset="0"/>
              </a:rPr>
              <a:t>Safe</a:t>
            </a:r>
            <a:r>
              <a:rPr lang="fr-FR" sz="3200" dirty="0">
                <a:solidFill>
                  <a:schemeClr val="accent5">
                    <a:alpha val="98824"/>
                  </a:schemeClr>
                </a:solidFill>
                <a:latin typeface="Segoe UI" pitchFamily="34" charset="0"/>
                <a:ea typeface="Segoe UI" pitchFamily="34" charset="0"/>
                <a:cs typeface="Segoe UI" pitchFamily="34" charset="0"/>
              </a:rPr>
              <a:t> </a:t>
            </a:r>
            <a:r>
              <a:rPr lang="fr-FR" sz="3200" dirty="0" smtClean="0">
                <a:solidFill>
                  <a:schemeClr val="accent5">
                    <a:alpha val="98824"/>
                  </a:schemeClr>
                </a:solidFill>
                <a:latin typeface="Segoe UI" pitchFamily="34" charset="0"/>
                <a:ea typeface="Segoe UI" pitchFamily="34" charset="0"/>
                <a:cs typeface="Segoe UI" pitchFamily="34" charset="0"/>
              </a:rPr>
              <a:t>Harbour</a:t>
            </a:r>
            <a:endParaRPr lang="fr-FR" sz="3200" dirty="0">
              <a:solidFill>
                <a:schemeClr val="accent5">
                  <a:alpha val="98824"/>
                </a:schemeClr>
              </a:solidFill>
              <a:latin typeface="Segoe UI" pitchFamily="34" charset="0"/>
              <a:ea typeface="Segoe UI" pitchFamily="34" charset="0"/>
              <a:cs typeface="Segoe UI" pitchFamily="34" charset="0"/>
            </a:endParaRPr>
          </a:p>
          <a:p>
            <a:pPr lvl="1" defTabSz="914099"/>
            <a:r>
              <a:rPr lang="fr-FR" sz="3200" dirty="0">
                <a:solidFill>
                  <a:schemeClr val="accent5">
                    <a:alpha val="98824"/>
                  </a:schemeClr>
                </a:solidFill>
                <a:latin typeface="Segoe UI" pitchFamily="34" charset="0"/>
                <a:ea typeface="Segoe UI" pitchFamily="34" charset="0"/>
                <a:cs typeface="Segoe UI" pitchFamily="34" charset="0"/>
              </a:rPr>
              <a:t>EU Model </a:t>
            </a:r>
            <a:r>
              <a:rPr lang="fr-FR" sz="3200" dirty="0" smtClean="0">
                <a:solidFill>
                  <a:schemeClr val="accent5">
                    <a:alpha val="98824"/>
                  </a:schemeClr>
                </a:solidFill>
                <a:latin typeface="Segoe UI" pitchFamily="34" charset="0"/>
                <a:ea typeface="Segoe UI" pitchFamily="34" charset="0"/>
                <a:cs typeface="Segoe UI" pitchFamily="34" charset="0"/>
              </a:rPr>
              <a:t>Clauses</a:t>
            </a:r>
          </a:p>
          <a:p>
            <a:pPr lvl="1" defTabSz="914099"/>
            <a:r>
              <a:rPr lang="fr-FR" sz="3200" dirty="0" smtClean="0">
                <a:solidFill>
                  <a:schemeClr val="accent5">
                    <a:alpha val="98824"/>
                  </a:schemeClr>
                </a:solidFill>
                <a:latin typeface="Segoe UI" pitchFamily="34" charset="0"/>
                <a:ea typeface="Segoe UI" pitchFamily="34" charset="0"/>
                <a:cs typeface="Segoe UI" pitchFamily="34" charset="0"/>
              </a:rPr>
              <a:t>HIPAA BAA</a:t>
            </a:r>
          </a:p>
          <a:p>
            <a:pPr lvl="1" defTabSz="914099"/>
            <a:r>
              <a:rPr lang="fr-FR" sz="3200" dirty="0" smtClean="0">
                <a:solidFill>
                  <a:schemeClr val="accent5">
                    <a:alpha val="98824"/>
                  </a:schemeClr>
                </a:solidFill>
                <a:latin typeface="Segoe UI" pitchFamily="34" charset="0"/>
                <a:ea typeface="Segoe UI" pitchFamily="34" charset="0"/>
                <a:cs typeface="Segoe UI" pitchFamily="34" charset="0"/>
              </a:rPr>
              <a:t>DPA</a:t>
            </a:r>
            <a:endParaRPr lang="fr-FR" sz="3200" dirty="0">
              <a:solidFill>
                <a:schemeClr val="accent5">
                  <a:alpha val="98824"/>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637702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365 Trust Center</a:t>
            </a:r>
            <a:endParaRPr lang="en-US" dirty="0"/>
          </a:p>
        </p:txBody>
      </p:sp>
      <p:sp>
        <p:nvSpPr>
          <p:cNvPr id="3" name="Text Placeholder 2"/>
          <p:cNvSpPr>
            <a:spLocks noGrp="1"/>
          </p:cNvSpPr>
          <p:nvPr>
            <p:ph type="body" sz="quarter" idx="10"/>
          </p:nvPr>
        </p:nvSpPr>
        <p:spPr>
          <a:xfrm>
            <a:off x="8201795" y="2514600"/>
            <a:ext cx="3760017" cy="2391424"/>
          </a:xfrm>
        </p:spPr>
        <p:txBody>
          <a:bodyPr/>
          <a:lstStyle/>
          <a:p>
            <a:r>
              <a:rPr lang="en-US" sz="3700" dirty="0" smtClean="0"/>
              <a:t>Privacy</a:t>
            </a:r>
            <a:endParaRPr lang="en-US" sz="3700" dirty="0"/>
          </a:p>
          <a:p>
            <a:r>
              <a:rPr lang="en-US" sz="3700" dirty="0" smtClean="0"/>
              <a:t>Transparent</a:t>
            </a:r>
            <a:endParaRPr lang="en-US" sz="3700" dirty="0"/>
          </a:p>
          <a:p>
            <a:r>
              <a:rPr lang="en-US" sz="3700" dirty="0" smtClean="0"/>
              <a:t>Compliance</a:t>
            </a:r>
          </a:p>
          <a:p>
            <a:r>
              <a:rPr lang="en-US" sz="3700" dirty="0" smtClean="0"/>
              <a:t>Relentless</a:t>
            </a:r>
            <a:endParaRPr lang="en-US" sz="3700" dirty="0"/>
          </a:p>
        </p:txBody>
      </p:sp>
      <p:sp>
        <p:nvSpPr>
          <p:cNvPr id="5" name="TextBox 4"/>
          <p:cNvSpPr txBox="1"/>
          <p:nvPr/>
        </p:nvSpPr>
        <p:spPr>
          <a:xfrm>
            <a:off x="0" y="1371600"/>
            <a:ext cx="12188825"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dirty="0">
                <a:solidFill>
                  <a:schemeClr val="accent6"/>
                </a:solidFill>
              </a:rPr>
              <a:t>http://www.microsoft.com/en-us/office365/trust-center.aspx</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3" y="2543174"/>
            <a:ext cx="7039597"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3918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3000"/>
                                        <p:tgtEl>
                                          <p:spTgt spid="409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250"/>
                                        <p:tgtEl>
                                          <p:spTgt spid="3">
                                            <p:txEl>
                                              <p:pRg st="0" end="0"/>
                                            </p:txEl>
                                          </p:spTgt>
                                        </p:tgtEl>
                                      </p:cBhvr>
                                    </p:animEffect>
                                  </p:childTnLst>
                                </p:cTn>
                              </p:par>
                            </p:childTnLst>
                          </p:cTn>
                        </p:par>
                        <p:par>
                          <p:cTn id="16" fill="hold">
                            <p:stCondLst>
                              <p:cond delay="575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250"/>
                                        <p:tgtEl>
                                          <p:spTgt spid="3">
                                            <p:txEl>
                                              <p:pRg st="2" end="2"/>
                                            </p:txEl>
                                          </p:spTgt>
                                        </p:tgtEl>
                                      </p:cBhvr>
                                    </p:animEffect>
                                  </p:childTnLst>
                                </p:cTn>
                              </p:par>
                            </p:childTnLst>
                          </p:cTn>
                        </p:par>
                        <p:par>
                          <p:cTn id="24" fill="hold">
                            <p:stCondLst>
                              <p:cond delay="825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608012" y="4078526"/>
            <a:ext cx="2555877" cy="2246074"/>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physical</a:t>
            </a:r>
          </a:p>
        </p:txBody>
      </p:sp>
      <p:sp>
        <p:nvSpPr>
          <p:cNvPr id="2" name="Title 1"/>
          <p:cNvSpPr>
            <a:spLocks noGrp="1"/>
          </p:cNvSpPr>
          <p:nvPr>
            <p:ph type="title"/>
          </p:nvPr>
        </p:nvSpPr>
        <p:spPr/>
        <p:txBody>
          <a:bodyPr/>
          <a:lstStyle/>
          <a:p>
            <a:r>
              <a:rPr lang="en-US" dirty="0" smtClean="0"/>
              <a:t>Defense In Depth</a:t>
            </a:r>
            <a:endParaRPr lang="en-US" dirty="0"/>
          </a:p>
        </p:txBody>
      </p:sp>
      <p:sp>
        <p:nvSpPr>
          <p:cNvPr id="19" name="Rectangle 18"/>
          <p:cNvSpPr/>
          <p:nvPr/>
        </p:nvSpPr>
        <p:spPr bwMode="auto">
          <a:xfrm>
            <a:off x="3333750" y="4078526"/>
            <a:ext cx="2555877" cy="2246074"/>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network</a:t>
            </a:r>
          </a:p>
        </p:txBody>
      </p:sp>
      <p:sp>
        <p:nvSpPr>
          <p:cNvPr id="20" name="Rectangle 19"/>
          <p:cNvSpPr/>
          <p:nvPr/>
        </p:nvSpPr>
        <p:spPr bwMode="auto">
          <a:xfrm>
            <a:off x="6042027" y="4078526"/>
            <a:ext cx="2555877" cy="2246074"/>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host</a:t>
            </a:r>
          </a:p>
        </p:txBody>
      </p:sp>
      <p:sp>
        <p:nvSpPr>
          <p:cNvPr id="21" name="Rectangle 20"/>
          <p:cNvSpPr/>
          <p:nvPr/>
        </p:nvSpPr>
        <p:spPr bwMode="auto">
          <a:xfrm>
            <a:off x="3332162" y="1676400"/>
            <a:ext cx="2555877" cy="2246074"/>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application</a:t>
            </a:r>
          </a:p>
        </p:txBody>
      </p:sp>
      <p:sp>
        <p:nvSpPr>
          <p:cNvPr id="22" name="Rectangle 21"/>
          <p:cNvSpPr/>
          <p:nvPr/>
        </p:nvSpPr>
        <p:spPr bwMode="auto">
          <a:xfrm>
            <a:off x="6040439" y="1676400"/>
            <a:ext cx="2555877" cy="2246074"/>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data</a:t>
            </a:r>
          </a:p>
        </p:txBody>
      </p:sp>
      <p:sp>
        <p:nvSpPr>
          <p:cNvPr id="23" name="Rectangle 22"/>
          <p:cNvSpPr/>
          <p:nvPr/>
        </p:nvSpPr>
        <p:spPr bwMode="auto">
          <a:xfrm>
            <a:off x="8748716" y="1676400"/>
            <a:ext cx="2555877" cy="224607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user</a:t>
            </a:r>
          </a:p>
        </p:txBody>
      </p:sp>
    </p:spTree>
    <p:extLst>
      <p:ext uri="{BB962C8B-B14F-4D97-AF65-F5344CB8AC3E}">
        <p14:creationId xmlns:p14="http://schemas.microsoft.com/office/powerpoint/2010/main" val="3512730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10" presetClass="entr" presetSubtype="0" fill="hold" grpId="0" nodeType="afterEffect">
                                  <p:stCondLst>
                                    <p:cond delay="20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4000"/>
                            </p:stCondLst>
                            <p:childTnLst>
                              <p:par>
                                <p:cTn id="13" presetID="10" presetClass="entr" presetSubtype="0" fill="hold" grpId="0" nodeType="afterEffect">
                                  <p:stCondLst>
                                    <p:cond delay="20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6500"/>
                            </p:stCondLst>
                            <p:childTnLst>
                              <p:par>
                                <p:cTn id="17" presetID="10" presetClass="entr" presetSubtype="0" fill="hold" grpId="0" nodeType="afterEffect">
                                  <p:stCondLst>
                                    <p:cond delay="20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9000"/>
                            </p:stCondLst>
                            <p:childTnLst>
                              <p:par>
                                <p:cTn id="21" presetID="10" presetClass="entr" presetSubtype="0" fill="hold" grpId="0" nodeType="afterEffect">
                                  <p:stCondLst>
                                    <p:cond delay="20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1500"/>
                            </p:stCondLst>
                            <p:childTnLst>
                              <p:par>
                                <p:cTn id="25" presetID="10" presetClass="entr" presetSubtype="0" fill="hold" grpId="0" nodeType="afterEffect">
                                  <p:stCondLst>
                                    <p:cond delay="20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In Depth</a:t>
            </a:r>
            <a:endParaRPr lang="en-US" dirty="0"/>
          </a:p>
        </p:txBody>
      </p:sp>
      <p:sp>
        <p:nvSpPr>
          <p:cNvPr id="3" name="Text Placeholder 2"/>
          <p:cNvSpPr>
            <a:spLocks noGrp="1"/>
          </p:cNvSpPr>
          <p:nvPr>
            <p:ph type="body" sz="quarter" idx="10"/>
          </p:nvPr>
        </p:nvSpPr>
        <p:spPr>
          <a:xfrm>
            <a:off x="3656012" y="1676400"/>
            <a:ext cx="7554913" cy="2289858"/>
          </a:xfrm>
        </p:spPr>
        <p:txBody>
          <a:bodyPr/>
          <a:lstStyle/>
          <a:p>
            <a:r>
              <a:rPr lang="en-US" sz="4800" dirty="0" smtClean="0"/>
              <a:t>Carrier Class Datacenters</a:t>
            </a:r>
          </a:p>
          <a:p>
            <a:r>
              <a:rPr lang="en-US" sz="4800" dirty="0" smtClean="0"/>
              <a:t>24 x 7 Monitoring</a:t>
            </a:r>
          </a:p>
          <a:p>
            <a:r>
              <a:rPr lang="en-US" sz="4800" dirty="0" smtClean="0"/>
              <a:t>Biometric Access Controls</a:t>
            </a:r>
            <a:endParaRPr lang="en-US" sz="4800" dirty="0"/>
          </a:p>
        </p:txBody>
      </p:sp>
      <p:sp>
        <p:nvSpPr>
          <p:cNvPr id="10" name="Rectangle 9"/>
          <p:cNvSpPr/>
          <p:nvPr/>
        </p:nvSpPr>
        <p:spPr bwMode="auto">
          <a:xfrm>
            <a:off x="625474" y="1676400"/>
            <a:ext cx="2555877" cy="2246074"/>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physical</a:t>
            </a:r>
          </a:p>
        </p:txBody>
      </p:sp>
    </p:spTree>
    <p:extLst>
      <p:ext uri="{BB962C8B-B14F-4D97-AF65-F5344CB8AC3E}">
        <p14:creationId xmlns:p14="http://schemas.microsoft.com/office/powerpoint/2010/main" val="2326148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In Depth</a:t>
            </a:r>
            <a:endParaRPr lang="en-US" dirty="0"/>
          </a:p>
        </p:txBody>
      </p:sp>
      <p:sp>
        <p:nvSpPr>
          <p:cNvPr id="3" name="Text Placeholder 2"/>
          <p:cNvSpPr>
            <a:spLocks noGrp="1"/>
          </p:cNvSpPr>
          <p:nvPr>
            <p:ph type="body" sz="quarter" idx="10"/>
          </p:nvPr>
        </p:nvSpPr>
        <p:spPr>
          <a:xfrm>
            <a:off x="3656012" y="1676400"/>
            <a:ext cx="7554913" cy="2289858"/>
          </a:xfrm>
        </p:spPr>
        <p:txBody>
          <a:bodyPr/>
          <a:lstStyle/>
          <a:p>
            <a:r>
              <a:rPr lang="en-US" sz="4800" dirty="0" smtClean="0"/>
              <a:t>Automatic Configuration</a:t>
            </a:r>
          </a:p>
          <a:p>
            <a:r>
              <a:rPr lang="en-US" sz="4800" dirty="0" smtClean="0"/>
              <a:t>VPN Separation</a:t>
            </a:r>
          </a:p>
          <a:p>
            <a:r>
              <a:rPr lang="en-US" sz="4800" dirty="0" smtClean="0"/>
              <a:t>Firewall &amp; Packet Filters</a:t>
            </a:r>
            <a:endParaRPr lang="en-US" sz="4800" dirty="0"/>
          </a:p>
        </p:txBody>
      </p:sp>
      <p:sp>
        <p:nvSpPr>
          <p:cNvPr id="10" name="Rectangle 9"/>
          <p:cNvSpPr/>
          <p:nvPr/>
        </p:nvSpPr>
        <p:spPr bwMode="auto">
          <a:xfrm>
            <a:off x="625474" y="1676400"/>
            <a:ext cx="2555877" cy="2246074"/>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network</a:t>
            </a:r>
          </a:p>
        </p:txBody>
      </p:sp>
    </p:spTree>
    <p:extLst>
      <p:ext uri="{BB962C8B-B14F-4D97-AF65-F5344CB8AC3E}">
        <p14:creationId xmlns:p14="http://schemas.microsoft.com/office/powerpoint/2010/main" val="116078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In Depth</a:t>
            </a:r>
            <a:endParaRPr lang="en-US" dirty="0"/>
          </a:p>
        </p:txBody>
      </p:sp>
      <p:sp>
        <p:nvSpPr>
          <p:cNvPr id="3" name="Text Placeholder 2"/>
          <p:cNvSpPr>
            <a:spLocks noGrp="1"/>
          </p:cNvSpPr>
          <p:nvPr>
            <p:ph type="body" sz="quarter" idx="10"/>
          </p:nvPr>
        </p:nvSpPr>
        <p:spPr>
          <a:xfrm>
            <a:off x="3656012" y="1676400"/>
            <a:ext cx="7554913" cy="2289858"/>
          </a:xfrm>
        </p:spPr>
        <p:txBody>
          <a:bodyPr/>
          <a:lstStyle/>
          <a:p>
            <a:r>
              <a:rPr lang="en-US" sz="4800" dirty="0" smtClean="0"/>
              <a:t>Hyper-V Isolation</a:t>
            </a:r>
          </a:p>
          <a:p>
            <a:r>
              <a:rPr lang="en-US" sz="4800" dirty="0" smtClean="0"/>
              <a:t>Secure Communications</a:t>
            </a:r>
          </a:p>
          <a:p>
            <a:r>
              <a:rPr lang="en-US" sz="4800" dirty="0" smtClean="0"/>
              <a:t>Reduced OS footprint*</a:t>
            </a:r>
            <a:endParaRPr lang="en-US" sz="4800" dirty="0"/>
          </a:p>
        </p:txBody>
      </p:sp>
      <p:sp>
        <p:nvSpPr>
          <p:cNvPr id="10" name="Rectangle 9"/>
          <p:cNvSpPr/>
          <p:nvPr/>
        </p:nvSpPr>
        <p:spPr bwMode="auto">
          <a:xfrm>
            <a:off x="625474" y="1676400"/>
            <a:ext cx="2555877" cy="2246074"/>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host</a:t>
            </a:r>
          </a:p>
        </p:txBody>
      </p:sp>
    </p:spTree>
    <p:extLst>
      <p:ext uri="{BB962C8B-B14F-4D97-AF65-F5344CB8AC3E}">
        <p14:creationId xmlns:p14="http://schemas.microsoft.com/office/powerpoint/2010/main" val="3847240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In Depth</a:t>
            </a:r>
            <a:endParaRPr lang="en-US" dirty="0"/>
          </a:p>
        </p:txBody>
      </p:sp>
      <p:sp>
        <p:nvSpPr>
          <p:cNvPr id="3" name="Text Placeholder 2"/>
          <p:cNvSpPr>
            <a:spLocks noGrp="1"/>
          </p:cNvSpPr>
          <p:nvPr>
            <p:ph type="body" sz="quarter" idx="10"/>
          </p:nvPr>
        </p:nvSpPr>
        <p:spPr>
          <a:xfrm>
            <a:off x="3656012" y="1676400"/>
            <a:ext cx="7554913" cy="2289858"/>
          </a:xfrm>
        </p:spPr>
        <p:txBody>
          <a:bodyPr/>
          <a:lstStyle/>
          <a:p>
            <a:r>
              <a:rPr lang="en-US" sz="4800" dirty="0" smtClean="0"/>
              <a:t>Trust Level</a:t>
            </a:r>
          </a:p>
          <a:p>
            <a:r>
              <a:rPr lang="en-US" sz="4800" dirty="0" smtClean="0"/>
              <a:t>Automatic Configuration</a:t>
            </a:r>
          </a:p>
          <a:p>
            <a:r>
              <a:rPr lang="en-US" sz="4800" dirty="0" smtClean="0"/>
              <a:t>AV Protection</a:t>
            </a:r>
          </a:p>
        </p:txBody>
      </p:sp>
      <p:sp>
        <p:nvSpPr>
          <p:cNvPr id="10" name="Rectangle 9"/>
          <p:cNvSpPr/>
          <p:nvPr/>
        </p:nvSpPr>
        <p:spPr bwMode="auto">
          <a:xfrm>
            <a:off x="625474" y="1676400"/>
            <a:ext cx="2555877" cy="2246074"/>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application</a:t>
            </a:r>
          </a:p>
        </p:txBody>
      </p:sp>
    </p:spTree>
    <p:extLst>
      <p:ext uri="{BB962C8B-B14F-4D97-AF65-F5344CB8AC3E}">
        <p14:creationId xmlns:p14="http://schemas.microsoft.com/office/powerpoint/2010/main" val="3719994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In Depth</a:t>
            </a:r>
            <a:endParaRPr lang="en-US" dirty="0"/>
          </a:p>
        </p:txBody>
      </p:sp>
      <p:sp>
        <p:nvSpPr>
          <p:cNvPr id="3" name="Text Placeholder 2"/>
          <p:cNvSpPr>
            <a:spLocks noGrp="1"/>
          </p:cNvSpPr>
          <p:nvPr>
            <p:ph type="body" sz="quarter" idx="10"/>
          </p:nvPr>
        </p:nvSpPr>
        <p:spPr>
          <a:xfrm>
            <a:off x="3656012" y="1676400"/>
            <a:ext cx="7554913" cy="2289858"/>
          </a:xfrm>
        </p:spPr>
        <p:txBody>
          <a:bodyPr/>
          <a:lstStyle/>
          <a:p>
            <a:r>
              <a:rPr lang="en-US" sz="4800" dirty="0" smtClean="0"/>
              <a:t>SQL Server controls</a:t>
            </a:r>
          </a:p>
          <a:p>
            <a:r>
              <a:rPr lang="en-US" sz="4800" dirty="0" smtClean="0"/>
              <a:t>Storage keys</a:t>
            </a:r>
          </a:p>
          <a:p>
            <a:r>
              <a:rPr lang="en-US" sz="4800" dirty="0" smtClean="0"/>
              <a:t>Trust Services</a:t>
            </a:r>
          </a:p>
        </p:txBody>
      </p:sp>
      <p:sp>
        <p:nvSpPr>
          <p:cNvPr id="10" name="Rectangle 9"/>
          <p:cNvSpPr/>
          <p:nvPr/>
        </p:nvSpPr>
        <p:spPr bwMode="auto">
          <a:xfrm>
            <a:off x="625474" y="1676400"/>
            <a:ext cx="2555877" cy="2246074"/>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data</a:t>
            </a:r>
          </a:p>
        </p:txBody>
      </p:sp>
    </p:spTree>
    <p:extLst>
      <p:ext uri="{BB962C8B-B14F-4D97-AF65-F5344CB8AC3E}">
        <p14:creationId xmlns:p14="http://schemas.microsoft.com/office/powerpoint/2010/main" val="1779660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38" y="2884337"/>
            <a:ext cx="12209463" cy="849463"/>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4800" dirty="0">
                <a:solidFill>
                  <a:schemeClr val="tx1">
                    <a:alpha val="99000"/>
                  </a:schemeClr>
                </a:solidFill>
              </a:rPr>
              <a:t>d</a:t>
            </a:r>
            <a:r>
              <a:rPr lang="en-US" sz="4800" dirty="0" smtClean="0">
                <a:solidFill>
                  <a:schemeClr val="tx1">
                    <a:alpha val="99000"/>
                  </a:schemeClr>
                </a:solidFill>
              </a:rPr>
              <a:t>on’t put keys and data in the same place</a:t>
            </a:r>
          </a:p>
        </p:txBody>
      </p:sp>
    </p:spTree>
    <p:extLst>
      <p:ext uri="{BB962C8B-B14F-4D97-AF65-F5344CB8AC3E}">
        <p14:creationId xmlns:p14="http://schemas.microsoft.com/office/powerpoint/2010/main" val="329553894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bwMode="auto">
          <a:xfrm>
            <a:off x="3705713" y="1291526"/>
            <a:ext cx="3034294" cy="2195593"/>
          </a:xfrm>
          <a:prstGeom prst="roundRect">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4" name="Title 3"/>
          <p:cNvSpPr>
            <a:spLocks noGrp="1"/>
          </p:cNvSpPr>
          <p:nvPr>
            <p:ph type="title"/>
          </p:nvPr>
        </p:nvSpPr>
        <p:spPr/>
        <p:txBody>
          <a:bodyPr/>
          <a:lstStyle/>
          <a:p>
            <a:r>
              <a:rPr lang="en-US" dirty="0" smtClean="0"/>
              <a:t>Trust Services – define policy</a:t>
            </a:r>
            <a:endParaRPr lang="en-US" dirty="0"/>
          </a:p>
        </p:txBody>
      </p:sp>
      <p:sp>
        <p:nvSpPr>
          <p:cNvPr id="7" name="Rounded Rectangle 6"/>
          <p:cNvSpPr/>
          <p:nvPr/>
        </p:nvSpPr>
        <p:spPr bwMode="auto">
          <a:xfrm>
            <a:off x="529387" y="1708413"/>
            <a:ext cx="2362876" cy="1524000"/>
          </a:xfrm>
          <a:prstGeom prst="roundRect">
            <a:avLst/>
          </a:prstGeom>
          <a:solidFill>
            <a:schemeClr val="accent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t" anchorCtr="0" compatLnSpc="1">
            <a:prstTxWarp prst="textNoShape">
              <a:avLst/>
            </a:prstTxWarp>
          </a:bodyPr>
          <a:lstStyle/>
          <a:p>
            <a:pPr algn="ctr" defTabSz="761536"/>
            <a:r>
              <a:rPr lang="en-US" sz="1500" dirty="0">
                <a:solidFill>
                  <a:schemeClr val="tx1"/>
                </a:solidFill>
              </a:rPr>
              <a:t>Publisher</a:t>
            </a:r>
          </a:p>
        </p:txBody>
      </p:sp>
      <p:grpSp>
        <p:nvGrpSpPr>
          <p:cNvPr id="8" name="Group 7"/>
          <p:cNvGrpSpPr/>
          <p:nvPr/>
        </p:nvGrpSpPr>
        <p:grpSpPr>
          <a:xfrm>
            <a:off x="637525" y="2201068"/>
            <a:ext cx="1518760" cy="745335"/>
            <a:chOff x="3215072" y="1152763"/>
            <a:chExt cx="2368428" cy="1090954"/>
          </a:xfrm>
        </p:grpSpPr>
        <p:sp>
          <p:nvSpPr>
            <p:cNvPr id="9" name="Rectangle 8"/>
            <p:cNvSpPr/>
            <p:nvPr/>
          </p:nvSpPr>
          <p:spPr>
            <a:xfrm>
              <a:off x="3215073" y="1152763"/>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Name</a:t>
              </a:r>
            </a:p>
          </p:txBody>
        </p:sp>
        <p:sp>
          <p:nvSpPr>
            <p:cNvPr id="10" name="Rectangle 9"/>
            <p:cNvSpPr/>
            <p:nvPr/>
          </p:nvSpPr>
          <p:spPr>
            <a:xfrm>
              <a:off x="4591312" y="1152763"/>
              <a:ext cx="992188"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SSN</a:t>
              </a:r>
            </a:p>
          </p:txBody>
        </p:sp>
        <p:grpSp>
          <p:nvGrpSpPr>
            <p:cNvPr id="11" name="Group 10"/>
            <p:cNvGrpSpPr/>
            <p:nvPr/>
          </p:nvGrpSpPr>
          <p:grpSpPr>
            <a:xfrm>
              <a:off x="3215072" y="1524000"/>
              <a:ext cx="2368428" cy="373926"/>
              <a:chOff x="3215072" y="1524000"/>
              <a:chExt cx="2368428" cy="373926"/>
            </a:xfrm>
          </p:grpSpPr>
          <p:sp>
            <p:nvSpPr>
              <p:cNvPr id="15" name="Rectangle 14"/>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Smith, John</a:t>
                </a:r>
                <a:endParaRPr lang="en-US" sz="900" dirty="0"/>
              </a:p>
            </p:txBody>
          </p:sp>
          <p:sp>
            <p:nvSpPr>
              <p:cNvPr id="16" name="Rectangle 15"/>
              <p:cNvSpPr/>
              <p:nvPr/>
            </p:nvSpPr>
            <p:spPr>
              <a:xfrm>
                <a:off x="4591311" y="1524000"/>
                <a:ext cx="992189"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123-45-6789</a:t>
                </a:r>
              </a:p>
            </p:txBody>
          </p:sp>
        </p:grpSp>
        <p:grpSp>
          <p:nvGrpSpPr>
            <p:cNvPr id="12" name="Group 11"/>
            <p:cNvGrpSpPr/>
            <p:nvPr/>
          </p:nvGrpSpPr>
          <p:grpSpPr>
            <a:xfrm>
              <a:off x="3215073" y="1869791"/>
              <a:ext cx="2368426" cy="373926"/>
              <a:chOff x="3215072" y="1524000"/>
              <a:chExt cx="2368426" cy="373926"/>
            </a:xfrm>
          </p:grpSpPr>
          <p:sp>
            <p:nvSpPr>
              <p:cNvPr id="13" name="Rectangle 12"/>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13"/>
              <p:cNvSpPr/>
              <p:nvPr/>
            </p:nvSpPr>
            <p:spPr>
              <a:xfrm>
                <a:off x="4591312" y="1524000"/>
                <a:ext cx="992186"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nvGrpSpPr>
          <p:cNvPr id="20" name="Group 19"/>
          <p:cNvGrpSpPr/>
          <p:nvPr/>
        </p:nvGrpSpPr>
        <p:grpSpPr>
          <a:xfrm>
            <a:off x="3413873" y="4303842"/>
            <a:ext cx="1523603" cy="1672758"/>
            <a:chOff x="5359213" y="4745064"/>
            <a:chExt cx="1828800" cy="2007310"/>
          </a:xfrm>
        </p:grpSpPr>
        <p:pic>
          <p:nvPicPr>
            <p:cNvPr id="18" name="Picture 2" descr="\\MAGNUM\Projects\Microsoft\Cloud Power FY12\Design\Icons\PNGs\Server_2.png"/>
            <p:cNvPicPr>
              <a:picLocks noChangeAspect="1" noChangeArrowheads="1"/>
            </p:cNvPicPr>
            <p:nvPr/>
          </p:nvPicPr>
          <p:blipFill>
            <a:blip r:embed="rId2" cstate="print">
              <a:lum/>
            </a:blip>
            <a:srcRect/>
            <a:stretch>
              <a:fillRect/>
            </a:stretch>
          </p:blipFill>
          <p:spPr bwMode="auto">
            <a:xfrm>
              <a:off x="5359213" y="4745064"/>
              <a:ext cx="1828800" cy="1828800"/>
            </a:xfrm>
            <a:prstGeom prst="rect">
              <a:avLst/>
            </a:prstGeom>
            <a:noFill/>
          </p:spPr>
        </p:pic>
        <p:sp>
          <p:nvSpPr>
            <p:cNvPr id="19" name="TextBox 18"/>
            <p:cNvSpPr txBox="1"/>
            <p:nvPr/>
          </p:nvSpPr>
          <p:spPr>
            <a:xfrm>
              <a:off x="5607918" y="6419975"/>
              <a:ext cx="1430380" cy="3323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Trust Server</a:t>
              </a:r>
            </a:p>
          </p:txBody>
        </p:sp>
      </p:grpSp>
      <p:grpSp>
        <p:nvGrpSpPr>
          <p:cNvPr id="22" name="Group 21"/>
          <p:cNvGrpSpPr/>
          <p:nvPr/>
        </p:nvGrpSpPr>
        <p:grpSpPr>
          <a:xfrm>
            <a:off x="3577893" y="1186161"/>
            <a:ext cx="1523603" cy="1595637"/>
            <a:chOff x="4294590" y="1423392"/>
            <a:chExt cx="1828800" cy="1914765"/>
          </a:xfrm>
        </p:grpSpPr>
        <p:pic>
          <p:nvPicPr>
            <p:cNvPr id="6" name="Picture 2" descr="C:\Users\mitchellg\AppData\Local\Microsoft\Windows\Temporary Internet Files\Content.Outlook\DRES7FCJ\Storage_white (2).png"/>
            <p:cNvPicPr>
              <a:picLocks noChangeAspect="1" noChangeArrowheads="1"/>
            </p:cNvPicPr>
            <p:nvPr/>
          </p:nvPicPr>
          <p:blipFill>
            <a:blip r:embed="rId3" cstate="print"/>
            <a:srcRect/>
            <a:stretch>
              <a:fillRect/>
            </a:stretch>
          </p:blipFill>
          <p:spPr bwMode="auto">
            <a:xfrm>
              <a:off x="4294590" y="1423392"/>
              <a:ext cx="1828800" cy="1828800"/>
            </a:xfrm>
            <a:prstGeom prst="rect">
              <a:avLst/>
            </a:prstGeom>
            <a:noFill/>
          </p:spPr>
        </p:pic>
        <p:sp>
          <p:nvSpPr>
            <p:cNvPr id="21" name="TextBox 20"/>
            <p:cNvSpPr txBox="1"/>
            <p:nvPr/>
          </p:nvSpPr>
          <p:spPr>
            <a:xfrm>
              <a:off x="4624792" y="3005758"/>
              <a:ext cx="1260519" cy="3323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SQL Azure</a:t>
              </a:r>
            </a:p>
          </p:txBody>
        </p:sp>
      </p:grpSp>
      <p:grpSp>
        <p:nvGrpSpPr>
          <p:cNvPr id="23" name="Group 22"/>
          <p:cNvGrpSpPr/>
          <p:nvPr/>
        </p:nvGrpSpPr>
        <p:grpSpPr>
          <a:xfrm>
            <a:off x="4937477" y="2132131"/>
            <a:ext cx="1634675" cy="745335"/>
            <a:chOff x="3215072" y="1152763"/>
            <a:chExt cx="2368428" cy="1090954"/>
          </a:xfrm>
        </p:grpSpPr>
        <p:sp>
          <p:nvSpPr>
            <p:cNvPr id="24" name="Rectangle 23"/>
            <p:cNvSpPr/>
            <p:nvPr/>
          </p:nvSpPr>
          <p:spPr>
            <a:xfrm>
              <a:off x="3215073" y="1152763"/>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Name</a:t>
              </a:r>
            </a:p>
          </p:txBody>
        </p:sp>
        <p:sp>
          <p:nvSpPr>
            <p:cNvPr id="25" name="Rectangle 24"/>
            <p:cNvSpPr/>
            <p:nvPr/>
          </p:nvSpPr>
          <p:spPr>
            <a:xfrm>
              <a:off x="4591312" y="1152763"/>
              <a:ext cx="992188"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SSN</a:t>
              </a:r>
            </a:p>
          </p:txBody>
        </p:sp>
        <p:grpSp>
          <p:nvGrpSpPr>
            <p:cNvPr id="26" name="Group 25"/>
            <p:cNvGrpSpPr/>
            <p:nvPr/>
          </p:nvGrpSpPr>
          <p:grpSpPr>
            <a:xfrm>
              <a:off x="3215072" y="1524000"/>
              <a:ext cx="2368428" cy="373926"/>
              <a:chOff x="3215072" y="1524000"/>
              <a:chExt cx="2368428" cy="373926"/>
            </a:xfrm>
          </p:grpSpPr>
          <p:sp>
            <p:nvSpPr>
              <p:cNvPr id="30" name="Rectangle 29"/>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Smith, John</a:t>
                </a:r>
                <a:endParaRPr lang="en-US" sz="900" dirty="0"/>
              </a:p>
            </p:txBody>
          </p:sp>
          <p:sp>
            <p:nvSpPr>
              <p:cNvPr id="31" name="Rectangle 30"/>
              <p:cNvSpPr/>
              <p:nvPr/>
            </p:nvSpPr>
            <p:spPr>
              <a:xfrm>
                <a:off x="4591311" y="1524000"/>
                <a:ext cx="992189"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123-45-6789</a:t>
                </a:r>
              </a:p>
            </p:txBody>
          </p:sp>
        </p:grpSp>
        <p:grpSp>
          <p:nvGrpSpPr>
            <p:cNvPr id="27" name="Group 26"/>
            <p:cNvGrpSpPr/>
            <p:nvPr/>
          </p:nvGrpSpPr>
          <p:grpSpPr>
            <a:xfrm>
              <a:off x="3215073" y="1869791"/>
              <a:ext cx="2368426" cy="373926"/>
              <a:chOff x="3215072" y="1524000"/>
              <a:chExt cx="2368426" cy="373926"/>
            </a:xfrm>
          </p:grpSpPr>
          <p:sp>
            <p:nvSpPr>
              <p:cNvPr id="28" name="Rectangle 27"/>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Rectangle 28"/>
              <p:cNvSpPr/>
              <p:nvPr/>
            </p:nvSpPr>
            <p:spPr>
              <a:xfrm>
                <a:off x="4591312" y="1524000"/>
                <a:ext cx="992186"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nvGrpSpPr>
          <p:cNvPr id="34" name="Group 33"/>
          <p:cNvGrpSpPr/>
          <p:nvPr/>
        </p:nvGrpSpPr>
        <p:grpSpPr>
          <a:xfrm>
            <a:off x="2292766" y="2115617"/>
            <a:ext cx="415336" cy="761849"/>
            <a:chOff x="1744646" y="4184787"/>
            <a:chExt cx="498533" cy="914219"/>
          </a:xfrm>
        </p:grpSpPr>
        <p:pic>
          <p:nvPicPr>
            <p:cNvPr id="17" name="Picture 7" descr="\\MAGNUM\Projects\Microsoft\Cloud Power FY12\Design\Icons\PNGs\Repair.png"/>
            <p:cNvPicPr>
              <a:picLocks noChangeAspect="1" noChangeArrowheads="1"/>
            </p:cNvPicPr>
            <p:nvPr/>
          </p:nvPicPr>
          <p:blipFill>
            <a:blip r:embed="rId4" cstate="print"/>
            <a:srcRect/>
            <a:stretch>
              <a:fillRect/>
            </a:stretch>
          </p:blipFill>
          <p:spPr bwMode="auto">
            <a:xfrm>
              <a:off x="1752895" y="4184787"/>
              <a:ext cx="482035" cy="482035"/>
            </a:xfrm>
            <a:prstGeom prst="rect">
              <a:avLst/>
            </a:prstGeom>
            <a:noFill/>
          </p:spPr>
        </p:pic>
        <p:sp>
          <p:nvSpPr>
            <p:cNvPr id="33" name="TextBox 32"/>
            <p:cNvSpPr txBox="1"/>
            <p:nvPr/>
          </p:nvSpPr>
          <p:spPr>
            <a:xfrm>
              <a:off x="1744646" y="4591175"/>
              <a:ext cx="498533" cy="507831"/>
            </a:xfrm>
            <a:prstGeom prst="rect">
              <a:avLst/>
            </a:prstGeom>
            <a:noFill/>
          </p:spPr>
          <p:txBody>
            <a:bodyPr wrap="none" lIns="0" tIns="0" rIns="0" bIns="0" rtlCol="0">
              <a:spAutoFit/>
            </a:bodyPr>
            <a:lstStyle/>
            <a:p>
              <a:pPr algn="ctr"/>
              <a:r>
                <a:rPr lang="en-US" sz="900" dirty="0">
                  <a:gradFill>
                    <a:gsLst>
                      <a:gs pos="0">
                        <a:schemeClr val="tx1"/>
                      </a:gs>
                      <a:gs pos="86000">
                        <a:schemeClr val="tx1"/>
                      </a:gs>
                    </a:gsLst>
                    <a:lin ang="5400000" scaled="0"/>
                  </a:gradFill>
                </a:rPr>
                <a:t>Trust</a:t>
              </a:r>
            </a:p>
            <a:p>
              <a:pPr algn="ctr"/>
              <a:r>
                <a:rPr lang="en-US" sz="900" dirty="0">
                  <a:gradFill>
                    <a:gsLst>
                      <a:gs pos="0">
                        <a:schemeClr val="tx1"/>
                      </a:gs>
                      <a:gs pos="86000">
                        <a:schemeClr val="tx1"/>
                      </a:gs>
                    </a:gsLst>
                    <a:lin ang="5400000" scaled="0"/>
                  </a:gradFill>
                </a:rPr>
                <a:t>Services</a:t>
              </a:r>
            </a:p>
            <a:p>
              <a:pPr algn="ctr"/>
              <a:r>
                <a:rPr lang="en-US" sz="900" dirty="0">
                  <a:gradFill>
                    <a:gsLst>
                      <a:gs pos="0">
                        <a:schemeClr val="tx1"/>
                      </a:gs>
                      <a:gs pos="86000">
                        <a:schemeClr val="tx1"/>
                      </a:gs>
                    </a:gsLst>
                    <a:lin ang="5400000" scaled="0"/>
                  </a:gradFill>
                </a:rPr>
                <a:t>SDK</a:t>
              </a:r>
            </a:p>
          </p:txBody>
        </p:sp>
      </p:grpSp>
      <p:grpSp>
        <p:nvGrpSpPr>
          <p:cNvPr id="40" name="Group 39"/>
          <p:cNvGrpSpPr/>
          <p:nvPr/>
        </p:nvGrpSpPr>
        <p:grpSpPr>
          <a:xfrm>
            <a:off x="2265546" y="1798852"/>
            <a:ext cx="455517" cy="316765"/>
            <a:chOff x="2144044" y="1001321"/>
            <a:chExt cx="546763" cy="380118"/>
          </a:xfrm>
        </p:grpSpPr>
        <p:pic>
          <p:nvPicPr>
            <p:cNvPr id="38" name="Picture 5" descr="C:\Users\vkris\AppData\Local\Microsoft\Windows\Temporary Internet Files\Content.IE5\10AJC8CT\MC90043390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4044" y="1001321"/>
              <a:ext cx="380118" cy="38011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2309448" y="1122191"/>
              <a:ext cx="381359" cy="221599"/>
            </a:xfrm>
            <a:prstGeom prst="rect">
              <a:avLst/>
            </a:prstGeom>
          </p:spPr>
          <p:txBody>
            <a:bodyPr wrap="none">
              <a:spAutoFit/>
            </a:bodyPr>
            <a:lstStyle/>
            <a:p>
              <a:pPr algn="ctr"/>
              <a:r>
                <a:rPr lang="en-US" sz="900" baseline="-25000" dirty="0"/>
                <a:t>pub</a:t>
              </a:r>
            </a:p>
          </p:txBody>
        </p:sp>
      </p:grpSp>
      <p:grpSp>
        <p:nvGrpSpPr>
          <p:cNvPr id="61" name="Group 60"/>
          <p:cNvGrpSpPr/>
          <p:nvPr/>
        </p:nvGrpSpPr>
        <p:grpSpPr>
          <a:xfrm>
            <a:off x="50341" y="4670228"/>
            <a:ext cx="1901472" cy="791230"/>
            <a:chOff x="9638231" y="6957241"/>
            <a:chExt cx="2282361" cy="949476"/>
          </a:xfrm>
        </p:grpSpPr>
        <p:grpSp>
          <p:nvGrpSpPr>
            <p:cNvPr id="37" name="Group 36"/>
            <p:cNvGrpSpPr/>
            <p:nvPr/>
          </p:nvGrpSpPr>
          <p:grpSpPr>
            <a:xfrm>
              <a:off x="9638231" y="7147300"/>
              <a:ext cx="2282361" cy="759417"/>
              <a:chOff x="7477647" y="7470182"/>
              <a:chExt cx="2282361" cy="759417"/>
            </a:xfrm>
          </p:grpSpPr>
          <p:pic>
            <p:nvPicPr>
              <p:cNvPr id="35" name="Picture 4" descr="\\MAGNUM\Projects\Microsoft\Cloud Power FY12\Design\Icons\PNGs\IT_guy.png"/>
              <p:cNvPicPr>
                <a:picLocks noChangeAspect="1" noChangeArrowheads="1"/>
              </p:cNvPicPr>
              <p:nvPr/>
            </p:nvPicPr>
            <p:blipFill>
              <a:blip r:embed="rId6" cstate="print"/>
              <a:srcRect/>
              <a:stretch>
                <a:fillRect/>
              </a:stretch>
            </p:blipFill>
            <p:spPr bwMode="auto">
              <a:xfrm>
                <a:off x="7477647" y="7470182"/>
                <a:ext cx="759417" cy="759417"/>
              </a:xfrm>
              <a:prstGeom prst="rect">
                <a:avLst/>
              </a:prstGeom>
              <a:noFill/>
            </p:spPr>
          </p:pic>
          <p:sp>
            <p:nvSpPr>
              <p:cNvPr id="36" name="TextBox 35"/>
              <p:cNvSpPr txBox="1"/>
              <p:nvPr/>
            </p:nvSpPr>
            <p:spPr>
              <a:xfrm>
                <a:off x="8090115" y="7849889"/>
                <a:ext cx="1669893" cy="3323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Administrator</a:t>
                </a:r>
              </a:p>
            </p:txBody>
          </p:sp>
        </p:grpSp>
        <p:grpSp>
          <p:nvGrpSpPr>
            <p:cNvPr id="43" name="Group 42"/>
            <p:cNvGrpSpPr/>
            <p:nvPr/>
          </p:nvGrpSpPr>
          <p:grpSpPr>
            <a:xfrm>
              <a:off x="10397648" y="6957241"/>
              <a:ext cx="593904" cy="380118"/>
              <a:chOff x="5268244" y="5486400"/>
              <a:chExt cx="593904" cy="380118"/>
            </a:xfrm>
          </p:grpSpPr>
          <p:pic>
            <p:nvPicPr>
              <p:cNvPr id="41" name="Picture 5" descr="C:\Users\vkris\AppData\Local\Microsoft\Windows\Temporary Internet Files\Content.IE5\10AJC8CT\MC90043390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8244" y="5486400"/>
                <a:ext cx="380118" cy="380118"/>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5386510" y="5607270"/>
                <a:ext cx="475638" cy="221599"/>
              </a:xfrm>
              <a:prstGeom prst="rect">
                <a:avLst/>
              </a:prstGeom>
            </p:spPr>
            <p:txBody>
              <a:bodyPr wrap="none">
                <a:spAutoFit/>
              </a:bodyPr>
              <a:lstStyle/>
              <a:p>
                <a:pPr algn="ctr"/>
                <a:r>
                  <a:rPr lang="en-US" sz="900" baseline="-25000" dirty="0"/>
                  <a:t>admin</a:t>
                </a:r>
              </a:p>
            </p:txBody>
          </p:sp>
        </p:grpSp>
      </p:grpSp>
      <p:sp>
        <p:nvSpPr>
          <p:cNvPr id="47" name="Rounded Rectangle 46"/>
          <p:cNvSpPr/>
          <p:nvPr/>
        </p:nvSpPr>
        <p:spPr bwMode="auto">
          <a:xfrm>
            <a:off x="8134388" y="1708413"/>
            <a:ext cx="2362876" cy="1524000"/>
          </a:xfrm>
          <a:prstGeom prst="roundRect">
            <a:avLst/>
          </a:prstGeom>
          <a:solidFill>
            <a:schemeClr val="accent5"/>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t" anchorCtr="0" compatLnSpc="1">
            <a:prstTxWarp prst="textNoShape">
              <a:avLst/>
            </a:prstTxWarp>
          </a:bodyPr>
          <a:lstStyle/>
          <a:p>
            <a:pPr algn="ctr" defTabSz="761536"/>
            <a:r>
              <a:rPr lang="en-US" sz="1500" dirty="0">
                <a:solidFill>
                  <a:schemeClr val="tx1"/>
                </a:solidFill>
              </a:rPr>
              <a:t>Subscriber</a:t>
            </a:r>
          </a:p>
        </p:txBody>
      </p:sp>
      <p:grpSp>
        <p:nvGrpSpPr>
          <p:cNvPr id="48" name="Group 47"/>
          <p:cNvGrpSpPr/>
          <p:nvPr/>
        </p:nvGrpSpPr>
        <p:grpSpPr>
          <a:xfrm>
            <a:off x="8782025" y="2200335"/>
            <a:ext cx="1518760" cy="745335"/>
            <a:chOff x="3215072" y="1152763"/>
            <a:chExt cx="2368428" cy="1090954"/>
          </a:xfrm>
        </p:grpSpPr>
        <p:sp>
          <p:nvSpPr>
            <p:cNvPr id="49" name="Rectangle 48"/>
            <p:cNvSpPr/>
            <p:nvPr/>
          </p:nvSpPr>
          <p:spPr>
            <a:xfrm>
              <a:off x="3215073" y="1152763"/>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Name</a:t>
              </a:r>
            </a:p>
          </p:txBody>
        </p:sp>
        <p:sp>
          <p:nvSpPr>
            <p:cNvPr id="50" name="Rectangle 49"/>
            <p:cNvSpPr/>
            <p:nvPr/>
          </p:nvSpPr>
          <p:spPr>
            <a:xfrm>
              <a:off x="4591312" y="1152763"/>
              <a:ext cx="992188"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SSN</a:t>
              </a:r>
            </a:p>
          </p:txBody>
        </p:sp>
        <p:grpSp>
          <p:nvGrpSpPr>
            <p:cNvPr id="51" name="Group 50"/>
            <p:cNvGrpSpPr/>
            <p:nvPr/>
          </p:nvGrpSpPr>
          <p:grpSpPr>
            <a:xfrm>
              <a:off x="3215072" y="1524000"/>
              <a:ext cx="2368428" cy="373926"/>
              <a:chOff x="3215072" y="1524000"/>
              <a:chExt cx="2368428" cy="373926"/>
            </a:xfrm>
          </p:grpSpPr>
          <p:sp>
            <p:nvSpPr>
              <p:cNvPr id="55" name="Rectangle 54"/>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Smith, John</a:t>
                </a:r>
                <a:endParaRPr lang="en-US" sz="900" dirty="0"/>
              </a:p>
            </p:txBody>
          </p:sp>
          <p:sp>
            <p:nvSpPr>
              <p:cNvPr id="56" name="Rectangle 55"/>
              <p:cNvSpPr/>
              <p:nvPr/>
            </p:nvSpPr>
            <p:spPr>
              <a:xfrm>
                <a:off x="4591311" y="1524000"/>
                <a:ext cx="992189"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123-45-6789</a:t>
                </a:r>
              </a:p>
            </p:txBody>
          </p:sp>
        </p:grpSp>
        <p:grpSp>
          <p:nvGrpSpPr>
            <p:cNvPr id="52" name="Group 51"/>
            <p:cNvGrpSpPr/>
            <p:nvPr/>
          </p:nvGrpSpPr>
          <p:grpSpPr>
            <a:xfrm>
              <a:off x="3215073" y="1869791"/>
              <a:ext cx="2368426" cy="373926"/>
              <a:chOff x="3215072" y="1524000"/>
              <a:chExt cx="2368426" cy="373926"/>
            </a:xfrm>
          </p:grpSpPr>
          <p:sp>
            <p:nvSpPr>
              <p:cNvPr id="53" name="Rectangle 52"/>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 name="Rectangle 53"/>
              <p:cNvSpPr/>
              <p:nvPr/>
            </p:nvSpPr>
            <p:spPr>
              <a:xfrm>
                <a:off x="4591312" y="1524000"/>
                <a:ext cx="992186"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nvGrpSpPr>
          <p:cNvPr id="46" name="Group 45"/>
          <p:cNvGrpSpPr/>
          <p:nvPr/>
        </p:nvGrpSpPr>
        <p:grpSpPr>
          <a:xfrm>
            <a:off x="8245016" y="1751675"/>
            <a:ext cx="449104" cy="316765"/>
            <a:chOff x="8442252" y="990600"/>
            <a:chExt cx="539066" cy="380118"/>
          </a:xfrm>
        </p:grpSpPr>
        <p:pic>
          <p:nvPicPr>
            <p:cNvPr id="44" name="Picture 5" descr="C:\Users\vkris\AppData\Local\Microsoft\Windows\Temporary Internet Files\Content.IE5\10AJC8CT\MC90043390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2252" y="990600"/>
              <a:ext cx="380118" cy="380118"/>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8615352" y="1111470"/>
              <a:ext cx="365966" cy="221599"/>
            </a:xfrm>
            <a:prstGeom prst="rect">
              <a:avLst/>
            </a:prstGeom>
          </p:spPr>
          <p:txBody>
            <a:bodyPr wrap="none">
              <a:spAutoFit/>
            </a:bodyPr>
            <a:lstStyle/>
            <a:p>
              <a:pPr algn="ctr"/>
              <a:r>
                <a:rPr lang="en-US" sz="900" baseline="-25000" dirty="0"/>
                <a:t>sub</a:t>
              </a:r>
            </a:p>
          </p:txBody>
        </p:sp>
      </p:grpSp>
      <p:grpSp>
        <p:nvGrpSpPr>
          <p:cNvPr id="57" name="Group 56"/>
          <p:cNvGrpSpPr/>
          <p:nvPr/>
        </p:nvGrpSpPr>
        <p:grpSpPr>
          <a:xfrm>
            <a:off x="8245020" y="2123874"/>
            <a:ext cx="415336" cy="761849"/>
            <a:chOff x="1744646" y="4184787"/>
            <a:chExt cx="498533" cy="914219"/>
          </a:xfrm>
        </p:grpSpPr>
        <p:pic>
          <p:nvPicPr>
            <p:cNvPr id="58" name="Picture 7" descr="\\MAGNUM\Projects\Microsoft\Cloud Power FY12\Design\Icons\PNGs\Repair.png"/>
            <p:cNvPicPr>
              <a:picLocks noChangeAspect="1" noChangeArrowheads="1"/>
            </p:cNvPicPr>
            <p:nvPr/>
          </p:nvPicPr>
          <p:blipFill>
            <a:blip r:embed="rId4" cstate="print"/>
            <a:srcRect/>
            <a:stretch>
              <a:fillRect/>
            </a:stretch>
          </p:blipFill>
          <p:spPr bwMode="auto">
            <a:xfrm>
              <a:off x="1752895" y="4184787"/>
              <a:ext cx="482035" cy="482035"/>
            </a:xfrm>
            <a:prstGeom prst="rect">
              <a:avLst/>
            </a:prstGeom>
            <a:noFill/>
          </p:spPr>
        </p:pic>
        <p:sp>
          <p:nvSpPr>
            <p:cNvPr id="59" name="TextBox 58"/>
            <p:cNvSpPr txBox="1"/>
            <p:nvPr/>
          </p:nvSpPr>
          <p:spPr>
            <a:xfrm>
              <a:off x="1744646" y="4591175"/>
              <a:ext cx="498533" cy="507831"/>
            </a:xfrm>
            <a:prstGeom prst="rect">
              <a:avLst/>
            </a:prstGeom>
            <a:noFill/>
          </p:spPr>
          <p:txBody>
            <a:bodyPr wrap="none" lIns="0" tIns="0" rIns="0" bIns="0" rtlCol="0">
              <a:spAutoFit/>
            </a:bodyPr>
            <a:lstStyle/>
            <a:p>
              <a:pPr algn="ctr"/>
              <a:r>
                <a:rPr lang="en-US" sz="900" dirty="0">
                  <a:gradFill>
                    <a:gsLst>
                      <a:gs pos="0">
                        <a:schemeClr val="tx1"/>
                      </a:gs>
                      <a:gs pos="86000">
                        <a:schemeClr val="tx1"/>
                      </a:gs>
                    </a:gsLst>
                    <a:lin ang="5400000" scaled="0"/>
                  </a:gradFill>
                </a:rPr>
                <a:t>Trust</a:t>
              </a:r>
            </a:p>
            <a:p>
              <a:pPr algn="ctr"/>
              <a:r>
                <a:rPr lang="en-US" sz="900" dirty="0">
                  <a:gradFill>
                    <a:gsLst>
                      <a:gs pos="0">
                        <a:schemeClr val="tx1"/>
                      </a:gs>
                      <a:gs pos="86000">
                        <a:schemeClr val="tx1"/>
                      </a:gs>
                    </a:gsLst>
                    <a:lin ang="5400000" scaled="0"/>
                  </a:gradFill>
                </a:rPr>
                <a:t>Services</a:t>
              </a:r>
            </a:p>
            <a:p>
              <a:pPr algn="ctr"/>
              <a:r>
                <a:rPr lang="en-US" sz="900" dirty="0">
                  <a:gradFill>
                    <a:gsLst>
                      <a:gs pos="0">
                        <a:schemeClr val="tx1"/>
                      </a:gs>
                      <a:gs pos="86000">
                        <a:schemeClr val="tx1"/>
                      </a:gs>
                    </a:gsLst>
                    <a:lin ang="5400000" scaled="0"/>
                  </a:gradFill>
                </a:rPr>
                <a:t>SDK</a:t>
              </a:r>
            </a:p>
          </p:txBody>
        </p:sp>
      </p:grpSp>
      <p:sp>
        <p:nvSpPr>
          <p:cNvPr id="62" name="Right Arrow 61"/>
          <p:cNvSpPr/>
          <p:nvPr/>
        </p:nvSpPr>
        <p:spPr bwMode="auto">
          <a:xfrm>
            <a:off x="2268495" y="4869413"/>
            <a:ext cx="1053308" cy="403860"/>
          </a:xfrm>
          <a:prstGeom prst="rightArrow">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graphicFrame>
        <p:nvGraphicFramePr>
          <p:cNvPr id="64" name="Table 63"/>
          <p:cNvGraphicFramePr>
            <a:graphicFrameLocks noGrp="1"/>
          </p:cNvGraphicFramePr>
          <p:nvPr>
            <p:extLst>
              <p:ext uri="{D42A27DB-BD31-4B8C-83A1-F6EECF244321}">
                <p14:modId xmlns:p14="http://schemas.microsoft.com/office/powerpoint/2010/main" val="2255856889"/>
              </p:ext>
            </p:extLst>
          </p:nvPr>
        </p:nvGraphicFramePr>
        <p:xfrm>
          <a:off x="4937477" y="4611633"/>
          <a:ext cx="5089682" cy="927099"/>
        </p:xfrm>
        <a:graphic>
          <a:graphicData uri="http://schemas.openxmlformats.org/drawingml/2006/table">
            <a:tbl>
              <a:tblPr firstRow="1" bandRow="1">
                <a:tableStyleId>{5C22544A-7EE6-4342-B048-85BDC9FD1C3A}</a:tableStyleId>
              </a:tblPr>
              <a:tblGrid>
                <a:gridCol w="1442873"/>
                <a:gridCol w="1304321"/>
                <a:gridCol w="1133815"/>
                <a:gridCol w="1208673"/>
              </a:tblGrid>
              <a:tr h="309033">
                <a:tc>
                  <a:txBody>
                    <a:bodyPr/>
                    <a:lstStyle/>
                    <a:p>
                      <a:r>
                        <a:rPr lang="en-US" sz="1500" dirty="0" smtClean="0"/>
                        <a:t>Data Policy</a:t>
                      </a:r>
                      <a:endParaRPr lang="en-US" sz="1500" dirty="0"/>
                    </a:p>
                  </a:txBody>
                  <a:tcPr marL="76180" marR="76180" marT="38100" marB="38100"/>
                </a:tc>
                <a:tc>
                  <a:txBody>
                    <a:bodyPr/>
                    <a:lstStyle/>
                    <a:p>
                      <a:r>
                        <a:rPr lang="en-US" sz="1500" dirty="0" err="1" smtClean="0"/>
                        <a:t>Authz</a:t>
                      </a:r>
                      <a:r>
                        <a:rPr lang="en-US" sz="1500" baseline="0" dirty="0" smtClean="0"/>
                        <a:t> List</a:t>
                      </a:r>
                      <a:endParaRPr lang="en-US" sz="1500" dirty="0"/>
                    </a:p>
                  </a:txBody>
                  <a:tcPr marL="76180" marR="76180" marT="38100" marB="38100"/>
                </a:tc>
                <a:tc>
                  <a:txBody>
                    <a:bodyPr/>
                    <a:lstStyle/>
                    <a:p>
                      <a:r>
                        <a:rPr lang="en-US" sz="1500" dirty="0" smtClean="0"/>
                        <a:t>Cert</a:t>
                      </a:r>
                      <a:endParaRPr lang="en-US" sz="1500" dirty="0"/>
                    </a:p>
                  </a:txBody>
                  <a:tcPr marL="76180" marR="76180" marT="38100" marB="38100"/>
                </a:tc>
                <a:tc>
                  <a:txBody>
                    <a:bodyPr/>
                    <a:lstStyle/>
                    <a:p>
                      <a:r>
                        <a:rPr lang="en-US" sz="1500" dirty="0" smtClean="0"/>
                        <a:t>Key</a:t>
                      </a:r>
                      <a:endParaRPr lang="en-US" sz="1500" dirty="0"/>
                    </a:p>
                  </a:txBody>
                  <a:tcPr marL="76180" marR="76180" marT="38100" marB="38100"/>
                </a:tc>
              </a:tr>
              <a:tr h="309033">
                <a:tc>
                  <a:txBody>
                    <a:bodyPr/>
                    <a:lstStyle/>
                    <a:p>
                      <a:r>
                        <a:rPr lang="en-US" sz="1500" dirty="0" smtClean="0"/>
                        <a:t>SSN</a:t>
                      </a:r>
                      <a:endParaRPr lang="en-US" sz="1500" dirty="0"/>
                    </a:p>
                  </a:txBody>
                  <a:tcPr marL="76180" marR="76180" marT="38100" marB="38100"/>
                </a:tc>
                <a:tc>
                  <a:txBody>
                    <a:bodyPr/>
                    <a:lstStyle/>
                    <a:p>
                      <a:r>
                        <a:rPr lang="en-US" sz="1500" dirty="0" smtClean="0"/>
                        <a:t>pub, sub</a:t>
                      </a:r>
                      <a:endParaRPr lang="en-US" sz="1500" dirty="0"/>
                    </a:p>
                  </a:txBody>
                  <a:tcPr marL="76180" marR="76180" marT="38100" marB="38100"/>
                </a:tc>
                <a:tc>
                  <a:txBody>
                    <a:bodyPr/>
                    <a:lstStyle/>
                    <a:p>
                      <a:r>
                        <a:rPr lang="en-US" sz="1500" dirty="0" err="1" smtClean="0"/>
                        <a:t>Pub</a:t>
                      </a:r>
                      <a:r>
                        <a:rPr lang="en-US" sz="900" dirty="0" err="1" smtClean="0"/>
                        <a:t>sub</a:t>
                      </a:r>
                      <a:endParaRPr lang="en-US" sz="1500" dirty="0"/>
                    </a:p>
                  </a:txBody>
                  <a:tcPr marL="76180" marR="76180" marT="38100" marB="38100"/>
                </a:tc>
                <a:tc>
                  <a:txBody>
                    <a:bodyPr/>
                    <a:lstStyle/>
                    <a:p>
                      <a:endParaRPr lang="en-US" sz="1500" dirty="0"/>
                    </a:p>
                  </a:txBody>
                  <a:tcPr marL="76180" marR="76180" marT="38100" marB="38100"/>
                </a:tc>
              </a:tr>
              <a:tr h="309033">
                <a:tc>
                  <a:txBody>
                    <a:bodyPr/>
                    <a:lstStyle/>
                    <a:p>
                      <a:endParaRPr lang="en-US" sz="1500" dirty="0"/>
                    </a:p>
                  </a:txBody>
                  <a:tcPr marL="76180" marR="76180" marT="38100" marB="38100"/>
                </a:tc>
                <a:tc>
                  <a:txBody>
                    <a:bodyPr/>
                    <a:lstStyle/>
                    <a:p>
                      <a:endParaRPr lang="en-US" sz="1500"/>
                    </a:p>
                  </a:txBody>
                  <a:tcPr marL="76180" marR="76180" marT="38100" marB="38100"/>
                </a:tc>
                <a:tc>
                  <a:txBody>
                    <a:bodyPr/>
                    <a:lstStyle/>
                    <a:p>
                      <a:r>
                        <a:rPr lang="en-US" sz="1500" dirty="0" err="1" smtClean="0"/>
                        <a:t>Pub</a:t>
                      </a:r>
                      <a:r>
                        <a:rPr lang="en-US" sz="900" dirty="0" err="1" smtClean="0"/>
                        <a:t>pub</a:t>
                      </a:r>
                      <a:endParaRPr lang="en-US" sz="900" dirty="0"/>
                    </a:p>
                  </a:txBody>
                  <a:tcPr marL="76180" marR="76180" marT="38100" marB="38100"/>
                </a:tc>
                <a:tc>
                  <a:txBody>
                    <a:bodyPr/>
                    <a:lstStyle/>
                    <a:p>
                      <a:endParaRPr lang="en-US" sz="1500" dirty="0"/>
                    </a:p>
                  </a:txBody>
                  <a:tcPr marL="76180" marR="76180" marT="38100" marB="38100"/>
                </a:tc>
              </a:tr>
            </a:tbl>
          </a:graphicData>
        </a:graphic>
      </p:graphicFrame>
    </p:spTree>
    <p:extLst>
      <p:ext uri="{BB962C8B-B14F-4D97-AF65-F5344CB8AC3E}">
        <p14:creationId xmlns:p14="http://schemas.microsoft.com/office/powerpoint/2010/main" val="3072717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0"/>
          </p:nvPr>
        </p:nvSpPr>
        <p:spPr>
          <a:xfrm>
            <a:off x="519112" y="1447799"/>
            <a:ext cx="11149013" cy="3742563"/>
          </a:xfrm>
        </p:spPr>
        <p:txBody>
          <a:bodyPr/>
          <a:lstStyle/>
          <a:p>
            <a:r>
              <a:rPr lang="en-US" dirty="0"/>
              <a:t>   T   ‹}h_¢±</a:t>
            </a:r>
            <a:r>
              <a:rPr lang="en-US" dirty="0" err="1"/>
              <a:t>ìpÌŠ</a:t>
            </a:r>
            <a:r>
              <a:rPr lang="en-US" dirty="0"/>
              <a:t>=</a:t>
            </a:r>
            <a:r>
              <a:rPr lang="en-US" dirty="0" err="1"/>
              <a:t>a•óDw</a:t>
            </a:r>
            <a:r>
              <a:rPr lang="en-US" dirty="0"/>
              <a:t>                   XµÒÃ‹&amp;´ç½a&lt;</a:t>
            </a:r>
            <a:r>
              <a:rPr lang="en-US" dirty="0" err="1"/>
              <a:t>ô‚;YË</a:t>
            </a:r>
            <a:r>
              <a:rPr lang="en-US" dirty="0"/>
              <a:t>ˆ™</a:t>
            </a:r>
            <a:r>
              <a:rPr lang="en-US" dirty="0" err="1"/>
              <a:t>ÿÌZ</a:t>
            </a:r>
            <a:r>
              <a:rPr lang="en-US" dirty="0"/>
              <a:t>Ñ†2±ØøEÍÏrT–.ñ¼ˆý™¿‹X÷!ð±,eH4dPy</a:t>
            </a:r>
            <a:r>
              <a:rPr lang="en-US" dirty="0" smtClean="0"/>
              <a:t>;–›</a:t>
            </a:r>
          </a:p>
          <a:p>
            <a:r>
              <a:rPr lang="en-US" dirty="0" smtClean="0"/>
              <a:t>¢±</a:t>
            </a:r>
            <a:r>
              <a:rPr lang="en-US" dirty="0" err="1"/>
              <a:t>ìpÌŠ</a:t>
            </a:r>
            <a:r>
              <a:rPr lang="en-US" dirty="0"/>
              <a:t>=</a:t>
            </a:r>
            <a:r>
              <a:rPr lang="en-US" dirty="0" err="1"/>
              <a:t>a•óDw</a:t>
            </a:r>
            <a:r>
              <a:rPr lang="en-US" dirty="0"/>
              <a:t> T   ‹}h_</a:t>
            </a:r>
            <a:r>
              <a:rPr lang="en-US" dirty="0" smtClean="0"/>
              <a:t>             </a:t>
            </a:r>
            <a:r>
              <a:rPr lang="en-US" dirty="0"/>
              <a:t>   XµÒÃ‹&amp;´ç½a&lt;</a:t>
            </a:r>
            <a:r>
              <a:rPr lang="en-US" dirty="0" err="1"/>
              <a:t>ô‚;YË</a:t>
            </a:r>
            <a:r>
              <a:rPr lang="en-US" dirty="0"/>
              <a:t>ˆ™</a:t>
            </a:r>
            <a:r>
              <a:rPr lang="en-US" dirty="0" err="1"/>
              <a:t>ÿÌZ</a:t>
            </a:r>
            <a:r>
              <a:rPr lang="en-US" dirty="0"/>
              <a:t>Ñ†2±ØøEÍÏrT–.ñ¼ˆý™¿‹X÷!ð±,eH4dPy</a:t>
            </a:r>
            <a:r>
              <a:rPr lang="en-US" dirty="0" smtClean="0"/>
              <a:t>;–›</a:t>
            </a:r>
          </a:p>
          <a:p>
            <a:r>
              <a:rPr lang="en-US" dirty="0" smtClean="0"/>
              <a:t>‹</a:t>
            </a:r>
            <a:r>
              <a:rPr lang="en-US" dirty="0"/>
              <a:t>&amp;´ç</a:t>
            </a:r>
            <a:r>
              <a:rPr lang="en-US" dirty="0" smtClean="0"/>
              <a:t>½</a:t>
            </a:r>
            <a:r>
              <a:rPr lang="en-US" dirty="0"/>
              <a:t> T   ‹}h_¢±</a:t>
            </a:r>
            <a:r>
              <a:rPr lang="en-US" dirty="0" err="1"/>
              <a:t>ìpÌŠ</a:t>
            </a:r>
            <a:r>
              <a:rPr lang="en-US" dirty="0"/>
              <a:t>=</a:t>
            </a:r>
            <a:r>
              <a:rPr lang="en-US" dirty="0" err="1"/>
              <a:t>a•óDw</a:t>
            </a:r>
            <a:r>
              <a:rPr lang="en-US" dirty="0"/>
              <a:t> </a:t>
            </a:r>
            <a:r>
              <a:rPr lang="en-US" dirty="0" smtClean="0"/>
              <a:t>  </a:t>
            </a:r>
            <a:r>
              <a:rPr lang="en-US" dirty="0"/>
              <a:t>XµÒÃ </a:t>
            </a:r>
            <a:r>
              <a:rPr lang="en-US" dirty="0" smtClean="0"/>
              <a:t>a</a:t>
            </a:r>
            <a:r>
              <a:rPr lang="en-US" dirty="0"/>
              <a:t>&lt;</a:t>
            </a:r>
            <a:r>
              <a:rPr lang="en-US" dirty="0" err="1"/>
              <a:t>ô‚;YË</a:t>
            </a:r>
            <a:r>
              <a:rPr lang="en-US" dirty="0"/>
              <a:t>ˆ™</a:t>
            </a:r>
            <a:r>
              <a:rPr lang="en-US" dirty="0" err="1"/>
              <a:t>ÿÌZ</a:t>
            </a:r>
            <a:r>
              <a:rPr lang="en-US" dirty="0"/>
              <a:t>Ñ†2±ØøEÍÏrT–.ñ¼ˆý™¿‹X÷!ð±,eH4dPy;–›</a:t>
            </a:r>
          </a:p>
        </p:txBody>
      </p:sp>
      <p:sp>
        <p:nvSpPr>
          <p:cNvPr id="2" name="Rectangle 1"/>
          <p:cNvSpPr/>
          <p:nvPr/>
        </p:nvSpPr>
        <p:spPr bwMode="auto">
          <a:xfrm rot="20656819">
            <a:off x="547145" y="2583211"/>
            <a:ext cx="10933200" cy="2184992"/>
          </a:xfrm>
          <a:prstGeom prst="rect">
            <a:avLst/>
          </a:prstGeom>
          <a:solidFill>
            <a:schemeClr val="tx1"/>
          </a:solidFill>
          <a:ln>
            <a:solidFill>
              <a:srgbClr val="FF0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1500" b="1" dirty="0" smtClean="0">
                <a:solidFill>
                  <a:srgbClr val="FF0000">
                    <a:alpha val="98824"/>
                  </a:srgb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CLASSIFIED</a:t>
            </a:r>
          </a:p>
        </p:txBody>
      </p:sp>
    </p:spTree>
    <p:extLst>
      <p:ext uri="{BB962C8B-B14F-4D97-AF65-F5344CB8AC3E}">
        <p14:creationId xmlns:p14="http://schemas.microsoft.com/office/powerpoint/2010/main" val="347965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bwMode="auto">
          <a:xfrm>
            <a:off x="3705713" y="1291526"/>
            <a:ext cx="3034294" cy="2195593"/>
          </a:xfrm>
          <a:prstGeom prst="roundRect">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4" name="Title 3"/>
          <p:cNvSpPr>
            <a:spLocks noGrp="1"/>
          </p:cNvSpPr>
          <p:nvPr>
            <p:ph type="title"/>
          </p:nvPr>
        </p:nvSpPr>
        <p:spPr/>
        <p:txBody>
          <a:bodyPr/>
          <a:lstStyle/>
          <a:p>
            <a:r>
              <a:rPr lang="en-US" dirty="0" smtClean="0"/>
              <a:t>Encrypt data</a:t>
            </a:r>
            <a:endParaRPr lang="en-US" dirty="0"/>
          </a:p>
        </p:txBody>
      </p:sp>
      <p:sp>
        <p:nvSpPr>
          <p:cNvPr id="7" name="Rounded Rectangle 6"/>
          <p:cNvSpPr/>
          <p:nvPr/>
        </p:nvSpPr>
        <p:spPr bwMode="auto">
          <a:xfrm>
            <a:off x="529387" y="1708413"/>
            <a:ext cx="2362876" cy="1524000"/>
          </a:xfrm>
          <a:prstGeom prst="roundRect">
            <a:avLst/>
          </a:prstGeom>
          <a:solidFill>
            <a:schemeClr val="tx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t" anchorCtr="0" compatLnSpc="1">
            <a:prstTxWarp prst="textNoShape">
              <a:avLst/>
            </a:prstTxWarp>
          </a:bodyPr>
          <a:lstStyle/>
          <a:p>
            <a:pPr algn="ctr" defTabSz="761536"/>
            <a:r>
              <a:rPr lang="en-US" sz="1500" dirty="0">
                <a:solidFill>
                  <a:schemeClr val="tx1"/>
                </a:solidFill>
              </a:rPr>
              <a:t>Publisher</a:t>
            </a:r>
          </a:p>
        </p:txBody>
      </p:sp>
      <p:grpSp>
        <p:nvGrpSpPr>
          <p:cNvPr id="8" name="Group 7"/>
          <p:cNvGrpSpPr/>
          <p:nvPr/>
        </p:nvGrpSpPr>
        <p:grpSpPr>
          <a:xfrm>
            <a:off x="637525" y="2201068"/>
            <a:ext cx="1518760" cy="745335"/>
            <a:chOff x="3215072" y="1152763"/>
            <a:chExt cx="2368428" cy="1090954"/>
          </a:xfrm>
        </p:grpSpPr>
        <p:sp>
          <p:nvSpPr>
            <p:cNvPr id="9" name="Rectangle 8"/>
            <p:cNvSpPr/>
            <p:nvPr/>
          </p:nvSpPr>
          <p:spPr>
            <a:xfrm>
              <a:off x="3215073" y="1152763"/>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Name</a:t>
              </a:r>
            </a:p>
          </p:txBody>
        </p:sp>
        <p:sp>
          <p:nvSpPr>
            <p:cNvPr id="10" name="Rectangle 9"/>
            <p:cNvSpPr/>
            <p:nvPr/>
          </p:nvSpPr>
          <p:spPr>
            <a:xfrm>
              <a:off x="4591312" y="1152763"/>
              <a:ext cx="992188"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SSN</a:t>
              </a:r>
            </a:p>
          </p:txBody>
        </p:sp>
        <p:grpSp>
          <p:nvGrpSpPr>
            <p:cNvPr id="11" name="Group 10"/>
            <p:cNvGrpSpPr/>
            <p:nvPr/>
          </p:nvGrpSpPr>
          <p:grpSpPr>
            <a:xfrm>
              <a:off x="3215072" y="1524000"/>
              <a:ext cx="2368428" cy="373926"/>
              <a:chOff x="3215072" y="1524000"/>
              <a:chExt cx="2368428" cy="373926"/>
            </a:xfrm>
          </p:grpSpPr>
          <p:sp>
            <p:nvSpPr>
              <p:cNvPr id="15" name="Rectangle 14"/>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Smith, John</a:t>
                </a:r>
                <a:endParaRPr lang="en-US" sz="900" dirty="0"/>
              </a:p>
            </p:txBody>
          </p:sp>
          <p:sp>
            <p:nvSpPr>
              <p:cNvPr id="16" name="Rectangle 15"/>
              <p:cNvSpPr/>
              <p:nvPr/>
            </p:nvSpPr>
            <p:spPr>
              <a:xfrm>
                <a:off x="4591311" y="1524000"/>
                <a:ext cx="992189"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123-45-6789</a:t>
                </a:r>
              </a:p>
            </p:txBody>
          </p:sp>
        </p:grpSp>
        <p:grpSp>
          <p:nvGrpSpPr>
            <p:cNvPr id="12" name="Group 11"/>
            <p:cNvGrpSpPr/>
            <p:nvPr/>
          </p:nvGrpSpPr>
          <p:grpSpPr>
            <a:xfrm>
              <a:off x="3215073" y="1869791"/>
              <a:ext cx="2368426" cy="373926"/>
              <a:chOff x="3215072" y="1524000"/>
              <a:chExt cx="2368426" cy="373926"/>
            </a:xfrm>
          </p:grpSpPr>
          <p:sp>
            <p:nvSpPr>
              <p:cNvPr id="13" name="Rectangle 12"/>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13"/>
              <p:cNvSpPr/>
              <p:nvPr/>
            </p:nvSpPr>
            <p:spPr>
              <a:xfrm>
                <a:off x="4591312" y="1524000"/>
                <a:ext cx="992186"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nvGrpSpPr>
          <p:cNvPr id="20" name="Group 19"/>
          <p:cNvGrpSpPr/>
          <p:nvPr/>
        </p:nvGrpSpPr>
        <p:grpSpPr>
          <a:xfrm>
            <a:off x="3413873" y="4303842"/>
            <a:ext cx="1523603" cy="1672758"/>
            <a:chOff x="5359213" y="4745064"/>
            <a:chExt cx="1828800" cy="2007310"/>
          </a:xfrm>
        </p:grpSpPr>
        <p:pic>
          <p:nvPicPr>
            <p:cNvPr id="18" name="Picture 2" descr="\\MAGNUM\Projects\Microsoft\Cloud Power FY12\Design\Icons\PNGs\Server_2.png"/>
            <p:cNvPicPr>
              <a:picLocks noChangeAspect="1" noChangeArrowheads="1"/>
            </p:cNvPicPr>
            <p:nvPr/>
          </p:nvPicPr>
          <p:blipFill>
            <a:blip r:embed="rId2" cstate="print">
              <a:lum/>
            </a:blip>
            <a:srcRect/>
            <a:stretch>
              <a:fillRect/>
            </a:stretch>
          </p:blipFill>
          <p:spPr bwMode="auto">
            <a:xfrm>
              <a:off x="5359213" y="4745064"/>
              <a:ext cx="1828800" cy="1828800"/>
            </a:xfrm>
            <a:prstGeom prst="rect">
              <a:avLst/>
            </a:prstGeom>
            <a:noFill/>
          </p:spPr>
        </p:pic>
        <p:sp>
          <p:nvSpPr>
            <p:cNvPr id="19" name="TextBox 18"/>
            <p:cNvSpPr txBox="1"/>
            <p:nvPr/>
          </p:nvSpPr>
          <p:spPr>
            <a:xfrm>
              <a:off x="5607918" y="6419975"/>
              <a:ext cx="1430380" cy="3323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Trust Server</a:t>
              </a:r>
            </a:p>
          </p:txBody>
        </p:sp>
      </p:grpSp>
      <p:grpSp>
        <p:nvGrpSpPr>
          <p:cNvPr id="22" name="Group 21"/>
          <p:cNvGrpSpPr/>
          <p:nvPr/>
        </p:nvGrpSpPr>
        <p:grpSpPr>
          <a:xfrm>
            <a:off x="3577893" y="1186161"/>
            <a:ext cx="1523603" cy="1595637"/>
            <a:chOff x="4294590" y="1423392"/>
            <a:chExt cx="1828800" cy="1914765"/>
          </a:xfrm>
        </p:grpSpPr>
        <p:pic>
          <p:nvPicPr>
            <p:cNvPr id="6" name="Picture 2" descr="C:\Users\mitchellg\AppData\Local\Microsoft\Windows\Temporary Internet Files\Content.Outlook\DRES7FCJ\Storage_white (2).png"/>
            <p:cNvPicPr>
              <a:picLocks noChangeAspect="1" noChangeArrowheads="1"/>
            </p:cNvPicPr>
            <p:nvPr/>
          </p:nvPicPr>
          <p:blipFill>
            <a:blip r:embed="rId3" cstate="print"/>
            <a:srcRect/>
            <a:stretch>
              <a:fillRect/>
            </a:stretch>
          </p:blipFill>
          <p:spPr bwMode="auto">
            <a:xfrm>
              <a:off x="4294590" y="1423392"/>
              <a:ext cx="1828800" cy="1828800"/>
            </a:xfrm>
            <a:prstGeom prst="rect">
              <a:avLst/>
            </a:prstGeom>
            <a:noFill/>
          </p:spPr>
        </p:pic>
        <p:sp>
          <p:nvSpPr>
            <p:cNvPr id="21" name="TextBox 20"/>
            <p:cNvSpPr txBox="1"/>
            <p:nvPr/>
          </p:nvSpPr>
          <p:spPr>
            <a:xfrm>
              <a:off x="4624792" y="3005758"/>
              <a:ext cx="1260519" cy="3323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SQL Azure</a:t>
              </a:r>
            </a:p>
          </p:txBody>
        </p:sp>
      </p:grpSp>
      <p:grpSp>
        <p:nvGrpSpPr>
          <p:cNvPr id="23" name="Group 22"/>
          <p:cNvGrpSpPr/>
          <p:nvPr/>
        </p:nvGrpSpPr>
        <p:grpSpPr>
          <a:xfrm>
            <a:off x="4937477" y="2132131"/>
            <a:ext cx="1634675" cy="745335"/>
            <a:chOff x="3215072" y="1152763"/>
            <a:chExt cx="2368428" cy="1090954"/>
          </a:xfrm>
        </p:grpSpPr>
        <p:sp>
          <p:nvSpPr>
            <p:cNvPr id="24" name="Rectangle 23"/>
            <p:cNvSpPr/>
            <p:nvPr/>
          </p:nvSpPr>
          <p:spPr>
            <a:xfrm>
              <a:off x="3215073" y="1152763"/>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Name</a:t>
              </a:r>
            </a:p>
          </p:txBody>
        </p:sp>
        <p:sp>
          <p:nvSpPr>
            <p:cNvPr id="25" name="Rectangle 24"/>
            <p:cNvSpPr/>
            <p:nvPr/>
          </p:nvSpPr>
          <p:spPr>
            <a:xfrm>
              <a:off x="4591312" y="1152763"/>
              <a:ext cx="992188"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SSN</a:t>
              </a:r>
            </a:p>
          </p:txBody>
        </p:sp>
        <p:grpSp>
          <p:nvGrpSpPr>
            <p:cNvPr id="26" name="Group 25"/>
            <p:cNvGrpSpPr/>
            <p:nvPr/>
          </p:nvGrpSpPr>
          <p:grpSpPr>
            <a:xfrm>
              <a:off x="3215072" y="1524000"/>
              <a:ext cx="2368428" cy="373926"/>
              <a:chOff x="3215072" y="1524000"/>
              <a:chExt cx="2368428" cy="373926"/>
            </a:xfrm>
          </p:grpSpPr>
          <p:sp>
            <p:nvSpPr>
              <p:cNvPr id="30" name="Rectangle 29"/>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Smith, John</a:t>
                </a:r>
                <a:endParaRPr lang="en-US" sz="900" dirty="0"/>
              </a:p>
            </p:txBody>
          </p:sp>
          <p:sp>
            <p:nvSpPr>
              <p:cNvPr id="31" name="Rectangle 30"/>
              <p:cNvSpPr/>
              <p:nvPr/>
            </p:nvSpPr>
            <p:spPr>
              <a:xfrm>
                <a:off x="4591311" y="1524000"/>
                <a:ext cx="992189"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123-45-6789</a:t>
                </a:r>
              </a:p>
            </p:txBody>
          </p:sp>
        </p:grpSp>
        <p:grpSp>
          <p:nvGrpSpPr>
            <p:cNvPr id="27" name="Group 26"/>
            <p:cNvGrpSpPr/>
            <p:nvPr/>
          </p:nvGrpSpPr>
          <p:grpSpPr>
            <a:xfrm>
              <a:off x="3215073" y="1869791"/>
              <a:ext cx="2368426" cy="373926"/>
              <a:chOff x="3215072" y="1524000"/>
              <a:chExt cx="2368426" cy="373926"/>
            </a:xfrm>
          </p:grpSpPr>
          <p:sp>
            <p:nvSpPr>
              <p:cNvPr id="28" name="Rectangle 27"/>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Rectangle 28"/>
              <p:cNvSpPr/>
              <p:nvPr/>
            </p:nvSpPr>
            <p:spPr>
              <a:xfrm>
                <a:off x="4591312" y="1524000"/>
                <a:ext cx="992186"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nvGrpSpPr>
          <p:cNvPr id="34" name="Group 33"/>
          <p:cNvGrpSpPr/>
          <p:nvPr/>
        </p:nvGrpSpPr>
        <p:grpSpPr>
          <a:xfrm>
            <a:off x="2292766" y="2115617"/>
            <a:ext cx="415336" cy="761849"/>
            <a:chOff x="1744646" y="4184787"/>
            <a:chExt cx="498533" cy="914219"/>
          </a:xfrm>
        </p:grpSpPr>
        <p:pic>
          <p:nvPicPr>
            <p:cNvPr id="17" name="Picture 7" descr="\\MAGNUM\Projects\Microsoft\Cloud Power FY12\Design\Icons\PNGs\Repair.png"/>
            <p:cNvPicPr>
              <a:picLocks noChangeAspect="1" noChangeArrowheads="1"/>
            </p:cNvPicPr>
            <p:nvPr/>
          </p:nvPicPr>
          <p:blipFill>
            <a:blip r:embed="rId4" cstate="print"/>
            <a:srcRect/>
            <a:stretch>
              <a:fillRect/>
            </a:stretch>
          </p:blipFill>
          <p:spPr bwMode="auto">
            <a:xfrm>
              <a:off x="1752895" y="4184787"/>
              <a:ext cx="482035" cy="482035"/>
            </a:xfrm>
            <a:prstGeom prst="rect">
              <a:avLst/>
            </a:prstGeom>
            <a:noFill/>
          </p:spPr>
        </p:pic>
        <p:sp>
          <p:nvSpPr>
            <p:cNvPr id="33" name="TextBox 32"/>
            <p:cNvSpPr txBox="1"/>
            <p:nvPr/>
          </p:nvSpPr>
          <p:spPr>
            <a:xfrm>
              <a:off x="1744646" y="4591175"/>
              <a:ext cx="498533" cy="507831"/>
            </a:xfrm>
            <a:prstGeom prst="rect">
              <a:avLst/>
            </a:prstGeom>
            <a:noFill/>
          </p:spPr>
          <p:txBody>
            <a:bodyPr wrap="none" lIns="0" tIns="0" rIns="0" bIns="0" rtlCol="0">
              <a:spAutoFit/>
            </a:bodyPr>
            <a:lstStyle/>
            <a:p>
              <a:pPr algn="ctr"/>
              <a:r>
                <a:rPr lang="en-US" sz="900" dirty="0">
                  <a:gradFill>
                    <a:gsLst>
                      <a:gs pos="0">
                        <a:schemeClr val="tx1"/>
                      </a:gs>
                      <a:gs pos="86000">
                        <a:schemeClr val="tx1"/>
                      </a:gs>
                    </a:gsLst>
                    <a:lin ang="5400000" scaled="0"/>
                  </a:gradFill>
                </a:rPr>
                <a:t>Trust</a:t>
              </a:r>
            </a:p>
            <a:p>
              <a:pPr algn="ctr"/>
              <a:r>
                <a:rPr lang="en-US" sz="900" dirty="0">
                  <a:gradFill>
                    <a:gsLst>
                      <a:gs pos="0">
                        <a:schemeClr val="tx1"/>
                      </a:gs>
                      <a:gs pos="86000">
                        <a:schemeClr val="tx1"/>
                      </a:gs>
                    </a:gsLst>
                    <a:lin ang="5400000" scaled="0"/>
                  </a:gradFill>
                </a:rPr>
                <a:t>Services</a:t>
              </a:r>
            </a:p>
            <a:p>
              <a:pPr algn="ctr"/>
              <a:r>
                <a:rPr lang="en-US" sz="900" dirty="0">
                  <a:gradFill>
                    <a:gsLst>
                      <a:gs pos="0">
                        <a:schemeClr val="tx1"/>
                      </a:gs>
                      <a:gs pos="86000">
                        <a:schemeClr val="tx1"/>
                      </a:gs>
                    </a:gsLst>
                    <a:lin ang="5400000" scaled="0"/>
                  </a:gradFill>
                </a:rPr>
                <a:t>SDK</a:t>
              </a:r>
            </a:p>
          </p:txBody>
        </p:sp>
      </p:grpSp>
      <p:grpSp>
        <p:nvGrpSpPr>
          <p:cNvPr id="40" name="Group 39"/>
          <p:cNvGrpSpPr/>
          <p:nvPr/>
        </p:nvGrpSpPr>
        <p:grpSpPr>
          <a:xfrm>
            <a:off x="2265546" y="1798852"/>
            <a:ext cx="455517" cy="316765"/>
            <a:chOff x="2144044" y="1001321"/>
            <a:chExt cx="546763" cy="380118"/>
          </a:xfrm>
        </p:grpSpPr>
        <p:pic>
          <p:nvPicPr>
            <p:cNvPr id="38" name="Picture 5" descr="C:\Users\vkris\AppData\Local\Microsoft\Windows\Temporary Internet Files\Content.IE5\10AJC8CT\MC90043390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4044" y="1001321"/>
              <a:ext cx="380118" cy="38011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2309448" y="1122191"/>
              <a:ext cx="381359" cy="221599"/>
            </a:xfrm>
            <a:prstGeom prst="rect">
              <a:avLst/>
            </a:prstGeom>
          </p:spPr>
          <p:txBody>
            <a:bodyPr wrap="none">
              <a:spAutoFit/>
            </a:bodyPr>
            <a:lstStyle/>
            <a:p>
              <a:pPr algn="ctr"/>
              <a:r>
                <a:rPr lang="en-US" sz="900" baseline="-25000" dirty="0"/>
                <a:t>pub</a:t>
              </a:r>
            </a:p>
          </p:txBody>
        </p:sp>
      </p:grpSp>
      <p:sp>
        <p:nvSpPr>
          <p:cNvPr id="47" name="Rounded Rectangle 46"/>
          <p:cNvSpPr/>
          <p:nvPr/>
        </p:nvSpPr>
        <p:spPr bwMode="auto">
          <a:xfrm>
            <a:off x="8134388" y="1708413"/>
            <a:ext cx="2362876" cy="1524000"/>
          </a:xfrm>
          <a:prstGeom prst="roundRect">
            <a:avLst/>
          </a:prstGeom>
          <a:solidFill>
            <a:schemeClr val="accent5"/>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t" anchorCtr="0" compatLnSpc="1">
            <a:prstTxWarp prst="textNoShape">
              <a:avLst/>
            </a:prstTxWarp>
          </a:bodyPr>
          <a:lstStyle/>
          <a:p>
            <a:pPr algn="ctr" defTabSz="761536"/>
            <a:r>
              <a:rPr lang="en-US" sz="1500" dirty="0">
                <a:solidFill>
                  <a:schemeClr val="tx1"/>
                </a:solidFill>
              </a:rPr>
              <a:t>Subscriber</a:t>
            </a:r>
          </a:p>
        </p:txBody>
      </p:sp>
      <p:grpSp>
        <p:nvGrpSpPr>
          <p:cNvPr id="48" name="Group 47"/>
          <p:cNvGrpSpPr/>
          <p:nvPr/>
        </p:nvGrpSpPr>
        <p:grpSpPr>
          <a:xfrm>
            <a:off x="8782025" y="2200335"/>
            <a:ext cx="1518760" cy="745335"/>
            <a:chOff x="3215072" y="1152763"/>
            <a:chExt cx="2368428" cy="1090954"/>
          </a:xfrm>
        </p:grpSpPr>
        <p:sp>
          <p:nvSpPr>
            <p:cNvPr id="49" name="Rectangle 48"/>
            <p:cNvSpPr/>
            <p:nvPr/>
          </p:nvSpPr>
          <p:spPr>
            <a:xfrm>
              <a:off x="3215073" y="1152763"/>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Name</a:t>
              </a:r>
            </a:p>
          </p:txBody>
        </p:sp>
        <p:sp>
          <p:nvSpPr>
            <p:cNvPr id="50" name="Rectangle 49"/>
            <p:cNvSpPr/>
            <p:nvPr/>
          </p:nvSpPr>
          <p:spPr>
            <a:xfrm>
              <a:off x="4591312" y="1152763"/>
              <a:ext cx="992188"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SSN</a:t>
              </a:r>
            </a:p>
          </p:txBody>
        </p:sp>
        <p:grpSp>
          <p:nvGrpSpPr>
            <p:cNvPr id="51" name="Group 50"/>
            <p:cNvGrpSpPr/>
            <p:nvPr/>
          </p:nvGrpSpPr>
          <p:grpSpPr>
            <a:xfrm>
              <a:off x="3215072" y="1524000"/>
              <a:ext cx="2368428" cy="373926"/>
              <a:chOff x="3215072" y="1524000"/>
              <a:chExt cx="2368428" cy="373926"/>
            </a:xfrm>
          </p:grpSpPr>
          <p:sp>
            <p:nvSpPr>
              <p:cNvPr id="55" name="Rectangle 54"/>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Smith, John</a:t>
                </a:r>
                <a:endParaRPr lang="en-US" sz="900" dirty="0"/>
              </a:p>
            </p:txBody>
          </p:sp>
          <p:sp>
            <p:nvSpPr>
              <p:cNvPr id="56" name="Rectangle 55"/>
              <p:cNvSpPr/>
              <p:nvPr/>
            </p:nvSpPr>
            <p:spPr>
              <a:xfrm>
                <a:off x="4591311" y="1524000"/>
                <a:ext cx="992189"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123-45-6789</a:t>
                </a:r>
              </a:p>
            </p:txBody>
          </p:sp>
        </p:grpSp>
        <p:grpSp>
          <p:nvGrpSpPr>
            <p:cNvPr id="52" name="Group 51"/>
            <p:cNvGrpSpPr/>
            <p:nvPr/>
          </p:nvGrpSpPr>
          <p:grpSpPr>
            <a:xfrm>
              <a:off x="3215073" y="1869791"/>
              <a:ext cx="2368426" cy="373926"/>
              <a:chOff x="3215072" y="1524000"/>
              <a:chExt cx="2368426" cy="373926"/>
            </a:xfrm>
          </p:grpSpPr>
          <p:sp>
            <p:nvSpPr>
              <p:cNvPr id="53" name="Rectangle 52"/>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 name="Rectangle 53"/>
              <p:cNvSpPr/>
              <p:nvPr/>
            </p:nvSpPr>
            <p:spPr>
              <a:xfrm>
                <a:off x="4591312" y="1524000"/>
                <a:ext cx="992186"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nvGrpSpPr>
          <p:cNvPr id="46" name="Group 45"/>
          <p:cNvGrpSpPr/>
          <p:nvPr/>
        </p:nvGrpSpPr>
        <p:grpSpPr>
          <a:xfrm>
            <a:off x="8245016" y="1751675"/>
            <a:ext cx="449104" cy="316765"/>
            <a:chOff x="8442252" y="990600"/>
            <a:chExt cx="539066" cy="380118"/>
          </a:xfrm>
        </p:grpSpPr>
        <p:pic>
          <p:nvPicPr>
            <p:cNvPr id="44" name="Picture 5" descr="C:\Users\vkris\AppData\Local\Microsoft\Windows\Temporary Internet Files\Content.IE5\10AJC8CT\MC90043390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2252" y="990600"/>
              <a:ext cx="380118" cy="380118"/>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8615352" y="1111470"/>
              <a:ext cx="365966" cy="221599"/>
            </a:xfrm>
            <a:prstGeom prst="rect">
              <a:avLst/>
            </a:prstGeom>
          </p:spPr>
          <p:txBody>
            <a:bodyPr wrap="none">
              <a:spAutoFit/>
            </a:bodyPr>
            <a:lstStyle/>
            <a:p>
              <a:pPr algn="ctr"/>
              <a:r>
                <a:rPr lang="en-US" sz="900" baseline="-25000" dirty="0"/>
                <a:t>sub</a:t>
              </a:r>
            </a:p>
          </p:txBody>
        </p:sp>
      </p:grpSp>
      <p:grpSp>
        <p:nvGrpSpPr>
          <p:cNvPr id="57" name="Group 56"/>
          <p:cNvGrpSpPr/>
          <p:nvPr/>
        </p:nvGrpSpPr>
        <p:grpSpPr>
          <a:xfrm>
            <a:off x="8245020" y="2123874"/>
            <a:ext cx="415336" cy="761849"/>
            <a:chOff x="1744646" y="4184787"/>
            <a:chExt cx="498533" cy="914219"/>
          </a:xfrm>
        </p:grpSpPr>
        <p:pic>
          <p:nvPicPr>
            <p:cNvPr id="58" name="Picture 7" descr="\\MAGNUM\Projects\Microsoft\Cloud Power FY12\Design\Icons\PNGs\Repair.png"/>
            <p:cNvPicPr>
              <a:picLocks noChangeAspect="1" noChangeArrowheads="1"/>
            </p:cNvPicPr>
            <p:nvPr/>
          </p:nvPicPr>
          <p:blipFill>
            <a:blip r:embed="rId4" cstate="print"/>
            <a:srcRect/>
            <a:stretch>
              <a:fillRect/>
            </a:stretch>
          </p:blipFill>
          <p:spPr bwMode="auto">
            <a:xfrm>
              <a:off x="1752895" y="4184787"/>
              <a:ext cx="482035" cy="482035"/>
            </a:xfrm>
            <a:prstGeom prst="rect">
              <a:avLst/>
            </a:prstGeom>
            <a:noFill/>
          </p:spPr>
        </p:pic>
        <p:sp>
          <p:nvSpPr>
            <p:cNvPr id="59" name="TextBox 58"/>
            <p:cNvSpPr txBox="1"/>
            <p:nvPr/>
          </p:nvSpPr>
          <p:spPr>
            <a:xfrm>
              <a:off x="1744646" y="4591175"/>
              <a:ext cx="498533" cy="507831"/>
            </a:xfrm>
            <a:prstGeom prst="rect">
              <a:avLst/>
            </a:prstGeom>
            <a:noFill/>
          </p:spPr>
          <p:txBody>
            <a:bodyPr wrap="none" lIns="0" tIns="0" rIns="0" bIns="0" rtlCol="0">
              <a:spAutoFit/>
            </a:bodyPr>
            <a:lstStyle/>
            <a:p>
              <a:pPr algn="ctr"/>
              <a:r>
                <a:rPr lang="en-US" sz="900" dirty="0">
                  <a:gradFill>
                    <a:gsLst>
                      <a:gs pos="0">
                        <a:schemeClr val="tx1"/>
                      </a:gs>
                      <a:gs pos="86000">
                        <a:schemeClr val="tx1"/>
                      </a:gs>
                    </a:gsLst>
                    <a:lin ang="5400000" scaled="0"/>
                  </a:gradFill>
                </a:rPr>
                <a:t>Trust</a:t>
              </a:r>
            </a:p>
            <a:p>
              <a:pPr algn="ctr"/>
              <a:r>
                <a:rPr lang="en-US" sz="900" dirty="0">
                  <a:gradFill>
                    <a:gsLst>
                      <a:gs pos="0">
                        <a:schemeClr val="tx1"/>
                      </a:gs>
                      <a:gs pos="86000">
                        <a:schemeClr val="tx1"/>
                      </a:gs>
                    </a:gsLst>
                    <a:lin ang="5400000" scaled="0"/>
                  </a:gradFill>
                </a:rPr>
                <a:t>Services</a:t>
              </a:r>
            </a:p>
            <a:p>
              <a:pPr algn="ctr"/>
              <a:r>
                <a:rPr lang="en-US" sz="900" dirty="0">
                  <a:gradFill>
                    <a:gsLst>
                      <a:gs pos="0">
                        <a:schemeClr val="tx1"/>
                      </a:gs>
                      <a:gs pos="86000">
                        <a:schemeClr val="tx1"/>
                      </a:gs>
                    </a:gsLst>
                    <a:lin ang="5400000" scaled="0"/>
                  </a:gradFill>
                </a:rPr>
                <a:t>SDK</a:t>
              </a:r>
            </a:p>
          </p:txBody>
        </p:sp>
      </p:grpSp>
      <p:graphicFrame>
        <p:nvGraphicFramePr>
          <p:cNvPr id="64" name="Table 63"/>
          <p:cNvGraphicFramePr>
            <a:graphicFrameLocks noGrp="1"/>
          </p:cNvGraphicFramePr>
          <p:nvPr>
            <p:extLst>
              <p:ext uri="{D42A27DB-BD31-4B8C-83A1-F6EECF244321}">
                <p14:modId xmlns:p14="http://schemas.microsoft.com/office/powerpoint/2010/main" val="1855812815"/>
              </p:ext>
            </p:extLst>
          </p:nvPr>
        </p:nvGraphicFramePr>
        <p:xfrm>
          <a:off x="4937477" y="4611633"/>
          <a:ext cx="5089682" cy="927099"/>
        </p:xfrm>
        <a:graphic>
          <a:graphicData uri="http://schemas.openxmlformats.org/drawingml/2006/table">
            <a:tbl>
              <a:tblPr firstRow="1" bandRow="1">
                <a:tableStyleId>{5C22544A-7EE6-4342-B048-85BDC9FD1C3A}</a:tableStyleId>
              </a:tblPr>
              <a:tblGrid>
                <a:gridCol w="1442873"/>
                <a:gridCol w="1304321"/>
                <a:gridCol w="1133815"/>
                <a:gridCol w="1208673"/>
              </a:tblGrid>
              <a:tr h="309033">
                <a:tc>
                  <a:txBody>
                    <a:bodyPr/>
                    <a:lstStyle/>
                    <a:p>
                      <a:r>
                        <a:rPr lang="en-US" sz="1500" dirty="0" smtClean="0"/>
                        <a:t>Data Policy</a:t>
                      </a:r>
                      <a:endParaRPr lang="en-US" sz="1500" dirty="0"/>
                    </a:p>
                  </a:txBody>
                  <a:tcPr marL="76180" marR="76180" marT="38100" marB="38100"/>
                </a:tc>
                <a:tc>
                  <a:txBody>
                    <a:bodyPr/>
                    <a:lstStyle/>
                    <a:p>
                      <a:r>
                        <a:rPr lang="en-US" sz="1500" dirty="0" err="1" smtClean="0"/>
                        <a:t>Authz</a:t>
                      </a:r>
                      <a:r>
                        <a:rPr lang="en-US" sz="1500" baseline="0" dirty="0" smtClean="0"/>
                        <a:t> List</a:t>
                      </a:r>
                      <a:endParaRPr lang="en-US" sz="1500" dirty="0"/>
                    </a:p>
                  </a:txBody>
                  <a:tcPr marL="76180" marR="76180" marT="38100" marB="38100"/>
                </a:tc>
                <a:tc>
                  <a:txBody>
                    <a:bodyPr/>
                    <a:lstStyle/>
                    <a:p>
                      <a:r>
                        <a:rPr lang="en-US" sz="1500" dirty="0" smtClean="0"/>
                        <a:t>Cert</a:t>
                      </a:r>
                      <a:endParaRPr lang="en-US" sz="1500" dirty="0"/>
                    </a:p>
                  </a:txBody>
                  <a:tcPr marL="76180" marR="76180" marT="38100" marB="38100"/>
                </a:tc>
                <a:tc>
                  <a:txBody>
                    <a:bodyPr/>
                    <a:lstStyle/>
                    <a:p>
                      <a:r>
                        <a:rPr lang="en-US" sz="1500" dirty="0" smtClean="0"/>
                        <a:t>Key</a:t>
                      </a:r>
                      <a:endParaRPr lang="en-US" sz="1500" dirty="0"/>
                    </a:p>
                  </a:txBody>
                  <a:tcPr marL="76180" marR="76180" marT="38100" marB="38100"/>
                </a:tc>
              </a:tr>
              <a:tr h="309033">
                <a:tc>
                  <a:txBody>
                    <a:bodyPr/>
                    <a:lstStyle/>
                    <a:p>
                      <a:r>
                        <a:rPr lang="en-US" sz="1500" dirty="0" smtClean="0"/>
                        <a:t>SSN</a:t>
                      </a:r>
                      <a:endParaRPr lang="en-US" sz="1500" dirty="0"/>
                    </a:p>
                  </a:txBody>
                  <a:tcPr marL="76180" marR="76180" marT="38100" marB="38100"/>
                </a:tc>
                <a:tc>
                  <a:txBody>
                    <a:bodyPr/>
                    <a:lstStyle/>
                    <a:p>
                      <a:r>
                        <a:rPr lang="en-US" sz="1500" dirty="0" smtClean="0"/>
                        <a:t>pub, sub</a:t>
                      </a:r>
                      <a:endParaRPr lang="en-US" sz="1500" dirty="0"/>
                    </a:p>
                  </a:txBody>
                  <a:tcPr marL="76180" marR="76180" marT="38100" marB="38100"/>
                </a:tc>
                <a:tc>
                  <a:txBody>
                    <a:bodyPr/>
                    <a:lstStyle/>
                    <a:p>
                      <a:r>
                        <a:rPr lang="en-US" sz="1500" dirty="0" err="1" smtClean="0"/>
                        <a:t>Pub</a:t>
                      </a:r>
                      <a:r>
                        <a:rPr lang="en-US" sz="900" dirty="0" err="1" smtClean="0"/>
                        <a:t>sub</a:t>
                      </a:r>
                      <a:endParaRPr lang="en-US" sz="1500" dirty="0"/>
                    </a:p>
                  </a:txBody>
                  <a:tcPr marL="76180" marR="76180" marT="38100" marB="38100"/>
                </a:tc>
                <a:tc>
                  <a:txBody>
                    <a:bodyPr/>
                    <a:lstStyle/>
                    <a:p>
                      <a:endParaRPr lang="en-US" sz="1500" dirty="0"/>
                    </a:p>
                  </a:txBody>
                  <a:tcPr marL="76180" marR="76180" marT="38100" marB="38100"/>
                </a:tc>
              </a:tr>
              <a:tr h="309033">
                <a:tc>
                  <a:txBody>
                    <a:bodyPr/>
                    <a:lstStyle/>
                    <a:p>
                      <a:endParaRPr lang="en-US" sz="1500" dirty="0"/>
                    </a:p>
                  </a:txBody>
                  <a:tcPr marL="76180" marR="76180" marT="38100" marB="38100"/>
                </a:tc>
                <a:tc>
                  <a:txBody>
                    <a:bodyPr/>
                    <a:lstStyle/>
                    <a:p>
                      <a:endParaRPr lang="en-US" sz="1500"/>
                    </a:p>
                  </a:txBody>
                  <a:tcPr marL="76180" marR="76180" marT="38100" marB="38100"/>
                </a:tc>
                <a:tc>
                  <a:txBody>
                    <a:bodyPr/>
                    <a:lstStyle/>
                    <a:p>
                      <a:r>
                        <a:rPr lang="en-US" sz="1500" dirty="0" err="1" smtClean="0"/>
                        <a:t>Pub</a:t>
                      </a:r>
                      <a:r>
                        <a:rPr lang="en-US" sz="900" dirty="0" err="1" smtClean="0"/>
                        <a:t>pub</a:t>
                      </a:r>
                      <a:endParaRPr lang="en-US" sz="900" dirty="0"/>
                    </a:p>
                  </a:txBody>
                  <a:tcPr marL="76180" marR="76180" marT="38100" marB="38100"/>
                </a:tc>
                <a:tc>
                  <a:txBody>
                    <a:bodyPr/>
                    <a:lstStyle/>
                    <a:p>
                      <a:endParaRPr lang="en-US" sz="1500" dirty="0"/>
                    </a:p>
                  </a:txBody>
                  <a:tcPr marL="76180" marR="76180" marT="38100" marB="38100"/>
                </a:tc>
              </a:tr>
            </a:tbl>
          </a:graphicData>
        </a:graphic>
      </p:graphicFrame>
      <p:sp>
        <p:nvSpPr>
          <p:cNvPr id="67" name="Right Arrow 66"/>
          <p:cNvSpPr/>
          <p:nvPr/>
        </p:nvSpPr>
        <p:spPr bwMode="auto">
          <a:xfrm rot="2692202">
            <a:off x="2861859" y="3634541"/>
            <a:ext cx="1053308" cy="403860"/>
          </a:xfrm>
          <a:prstGeom prst="rightArrow">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2" name="Rounded Rectangle 1"/>
          <p:cNvSpPr/>
          <p:nvPr/>
        </p:nvSpPr>
        <p:spPr bwMode="auto">
          <a:xfrm>
            <a:off x="256624" y="4508002"/>
            <a:ext cx="761802" cy="1448082"/>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a:gradFill>
                  <a:gsLst>
                    <a:gs pos="0">
                      <a:srgbClr val="FFFFFF"/>
                    </a:gs>
                    <a:gs pos="100000">
                      <a:srgbClr val="FFFFFF"/>
                    </a:gs>
                  </a:gsLst>
                  <a:lin ang="5400000" scaled="0"/>
                </a:gradFill>
              </a:rPr>
              <a:t>K</a:t>
            </a:r>
          </a:p>
        </p:txBody>
      </p:sp>
      <p:sp>
        <p:nvSpPr>
          <p:cNvPr id="65" name="Rounded Rectangle 64"/>
          <p:cNvSpPr/>
          <p:nvPr/>
        </p:nvSpPr>
        <p:spPr bwMode="auto">
          <a:xfrm>
            <a:off x="256625" y="3720185"/>
            <a:ext cx="761802" cy="583659"/>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err="1">
                <a:gradFill>
                  <a:gsLst>
                    <a:gs pos="0">
                      <a:srgbClr val="FFFFFF"/>
                    </a:gs>
                    <a:gs pos="100000">
                      <a:srgbClr val="FFFFFF"/>
                    </a:gs>
                  </a:gsLst>
                  <a:lin ang="5400000" scaled="0"/>
                </a:gradFill>
              </a:rPr>
              <a:t>KGuid</a:t>
            </a:r>
            <a:endParaRPr lang="en-US" sz="1500" b="1" dirty="0">
              <a:gradFill>
                <a:gsLst>
                  <a:gs pos="0">
                    <a:srgbClr val="FFFFFF"/>
                  </a:gs>
                  <a:gs pos="100000">
                    <a:srgbClr val="FFFFFF"/>
                  </a:gs>
                </a:gsLst>
                <a:lin ang="5400000" scaled="0"/>
              </a:gradFill>
            </a:endParaRPr>
          </a:p>
        </p:txBody>
      </p:sp>
      <p:sp>
        <p:nvSpPr>
          <p:cNvPr id="60" name="Cross 59"/>
          <p:cNvSpPr/>
          <p:nvPr/>
        </p:nvSpPr>
        <p:spPr bwMode="auto">
          <a:xfrm>
            <a:off x="1098448" y="4516107"/>
            <a:ext cx="506026" cy="567447"/>
          </a:xfrm>
          <a:prstGeom prst="plus">
            <a:avLst>
              <a:gd name="adj" fmla="val 31407"/>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69" name="Rounded Rectangle 68"/>
          <p:cNvSpPr/>
          <p:nvPr/>
        </p:nvSpPr>
        <p:spPr bwMode="auto">
          <a:xfrm>
            <a:off x="1661379" y="4508002"/>
            <a:ext cx="761802" cy="583659"/>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a:gradFill>
                  <a:gsLst>
                    <a:gs pos="0">
                      <a:srgbClr val="FFFFFF"/>
                    </a:gs>
                    <a:gs pos="100000">
                      <a:srgbClr val="FFFFFF"/>
                    </a:gs>
                  </a:gsLst>
                  <a:lin ang="5400000" scaled="0"/>
                </a:gradFill>
              </a:rPr>
              <a:t>SSN</a:t>
            </a:r>
          </a:p>
        </p:txBody>
      </p:sp>
      <p:sp>
        <p:nvSpPr>
          <p:cNvPr id="63" name="Equal 62"/>
          <p:cNvSpPr/>
          <p:nvPr/>
        </p:nvSpPr>
        <p:spPr bwMode="auto">
          <a:xfrm>
            <a:off x="2423887" y="4553641"/>
            <a:ext cx="554721" cy="492381"/>
          </a:xfrm>
          <a:prstGeom prst="mathEqual">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70" name="Rounded Rectangle 69"/>
          <p:cNvSpPr/>
          <p:nvPr/>
        </p:nvSpPr>
        <p:spPr bwMode="auto">
          <a:xfrm>
            <a:off x="2943911" y="4508002"/>
            <a:ext cx="761802" cy="583659"/>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a:gradFill>
                  <a:gsLst>
                    <a:gs pos="0">
                      <a:srgbClr val="FFFFFF"/>
                    </a:gs>
                    <a:gs pos="100000">
                      <a:srgbClr val="FFFFFF"/>
                    </a:gs>
                  </a:gsLst>
                  <a:lin ang="5400000" scaled="0"/>
                </a:gradFill>
              </a:rPr>
              <a:t>E</a:t>
            </a:r>
          </a:p>
        </p:txBody>
      </p:sp>
      <p:sp>
        <p:nvSpPr>
          <p:cNvPr id="71" name="Cross 70"/>
          <p:cNvSpPr/>
          <p:nvPr/>
        </p:nvSpPr>
        <p:spPr bwMode="auto">
          <a:xfrm>
            <a:off x="1098448" y="5260396"/>
            <a:ext cx="506026" cy="567447"/>
          </a:xfrm>
          <a:prstGeom prst="plus">
            <a:avLst>
              <a:gd name="adj" fmla="val 31407"/>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72" name="Rounded Rectangle 71"/>
          <p:cNvSpPr/>
          <p:nvPr/>
        </p:nvSpPr>
        <p:spPr bwMode="auto">
          <a:xfrm>
            <a:off x="1662085" y="5252290"/>
            <a:ext cx="761802" cy="583659"/>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err="1">
                <a:gradFill>
                  <a:gsLst>
                    <a:gs pos="0">
                      <a:srgbClr val="FFFFFF"/>
                    </a:gs>
                    <a:gs pos="100000">
                      <a:srgbClr val="FFFFFF"/>
                    </a:gs>
                  </a:gsLst>
                  <a:lin ang="5400000" scaled="0"/>
                </a:gradFill>
              </a:rPr>
              <a:t>Pub</a:t>
            </a:r>
            <a:r>
              <a:rPr lang="en-US" sz="800" b="1" dirty="0" err="1">
                <a:gradFill>
                  <a:gsLst>
                    <a:gs pos="0">
                      <a:srgbClr val="FFFFFF"/>
                    </a:gs>
                    <a:gs pos="100000">
                      <a:srgbClr val="FFFFFF"/>
                    </a:gs>
                  </a:gsLst>
                  <a:lin ang="5400000" scaled="0"/>
                </a:gradFill>
              </a:rPr>
              <a:t>sub</a:t>
            </a:r>
            <a:endParaRPr lang="en-US" sz="800" b="1" dirty="0">
              <a:gradFill>
                <a:gsLst>
                  <a:gs pos="0">
                    <a:srgbClr val="FFFFFF"/>
                  </a:gs>
                  <a:gs pos="100000">
                    <a:srgbClr val="FFFFFF"/>
                  </a:gs>
                </a:gsLst>
                <a:lin ang="5400000" scaled="0"/>
              </a:gradFill>
            </a:endParaRPr>
          </a:p>
        </p:txBody>
      </p:sp>
      <p:sp>
        <p:nvSpPr>
          <p:cNvPr id="73" name="Equal 72"/>
          <p:cNvSpPr/>
          <p:nvPr/>
        </p:nvSpPr>
        <p:spPr bwMode="auto">
          <a:xfrm>
            <a:off x="2423180" y="5297929"/>
            <a:ext cx="554721" cy="492381"/>
          </a:xfrm>
          <a:prstGeom prst="mathEqual">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74" name="Rounded Rectangle 73"/>
          <p:cNvSpPr/>
          <p:nvPr/>
        </p:nvSpPr>
        <p:spPr bwMode="auto">
          <a:xfrm>
            <a:off x="2957497" y="5252289"/>
            <a:ext cx="761802" cy="583659"/>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a:gradFill>
                  <a:gsLst>
                    <a:gs pos="0">
                      <a:srgbClr val="FFFFFF"/>
                    </a:gs>
                    <a:gs pos="100000">
                      <a:srgbClr val="FFFFFF"/>
                    </a:gs>
                  </a:gsLst>
                  <a:lin ang="5400000" scaled="0"/>
                </a:gradFill>
              </a:rPr>
              <a:t>WK</a:t>
            </a:r>
          </a:p>
        </p:txBody>
      </p:sp>
      <p:sp>
        <p:nvSpPr>
          <p:cNvPr id="75" name="Rounded Rectangle 74"/>
          <p:cNvSpPr/>
          <p:nvPr/>
        </p:nvSpPr>
        <p:spPr bwMode="auto">
          <a:xfrm>
            <a:off x="270134" y="3717485"/>
            <a:ext cx="761802" cy="583659"/>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err="1">
                <a:gradFill>
                  <a:gsLst>
                    <a:gs pos="0">
                      <a:srgbClr val="FFFFFF"/>
                    </a:gs>
                    <a:gs pos="100000">
                      <a:srgbClr val="FFFFFF"/>
                    </a:gs>
                  </a:gsLst>
                  <a:lin ang="5400000" scaled="0"/>
                </a:gradFill>
              </a:rPr>
              <a:t>KGuid</a:t>
            </a:r>
            <a:endParaRPr lang="en-US" sz="1500" b="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64049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499"/>
                                          </p:stCondLst>
                                        </p:cTn>
                                        <p:tgtEl>
                                          <p:spTgt spid="63"/>
                                        </p:tgtEl>
                                        <p:attrNameLst>
                                          <p:attrName>style.visibility</p:attrName>
                                        </p:attrNameLst>
                                      </p:cBhvr>
                                      <p:to>
                                        <p:strVal val="visible"/>
                                      </p:to>
                                    </p:se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499"/>
                                          </p:stCondLst>
                                        </p:cTn>
                                        <p:tgtEl>
                                          <p:spTgt spid="73"/>
                                        </p:tgtEl>
                                        <p:attrNameLst>
                                          <p:attrName>style.visibility</p:attrName>
                                        </p:attrNameLst>
                                      </p:cBhvr>
                                      <p:to>
                                        <p:strVal val="visible"/>
                                      </p:to>
                                    </p:se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500"/>
                                        <p:tgtEl>
                                          <p:spTgt spid="7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3.47222E-7 3.45679E-6 L 0.72211 0.15779 " pathEditMode="relative" rAng="0" ptsTypes="AA">
                                      <p:cBhvr>
                                        <p:cTn id="54" dur="2000" fill="hold"/>
                                        <p:tgtEl>
                                          <p:spTgt spid="65"/>
                                        </p:tgtEl>
                                        <p:attrNameLst>
                                          <p:attrName>ppt_x</p:attrName>
                                          <p:attrName>ppt_y</p:attrName>
                                        </p:attrNameLst>
                                      </p:cBhvr>
                                      <p:rCtr x="36100" y="7890"/>
                                    </p:animMotion>
                                  </p:childTnLst>
                                </p:cTn>
                              </p:par>
                              <p:par>
                                <p:cTn id="55" presetID="42" presetClass="path" presetSubtype="0" accel="50000" decel="50000" fill="hold" grpId="1" nodeType="withEffect">
                                  <p:stCondLst>
                                    <p:cond delay="0"/>
                                  </p:stCondLst>
                                  <p:childTnLst>
                                    <p:animMotion origin="layout" path="M -1.52778E-6 3.82716E-6 L 0.5612 -0.06675 " pathEditMode="relative" rAng="0" ptsTypes="AA">
                                      <p:cBhvr>
                                        <p:cTn id="56" dur="2000" fill="hold"/>
                                        <p:tgtEl>
                                          <p:spTgt spid="74"/>
                                        </p:tgtEl>
                                        <p:attrNameLst>
                                          <p:attrName>ppt_x</p:attrName>
                                          <p:attrName>ppt_y</p:attrName>
                                        </p:attrNameLst>
                                      </p:cBhvr>
                                      <p:rCtr x="28060" y="-3337"/>
                                    </p:animMotion>
                                  </p:childTnLst>
                                </p:cTn>
                              </p:par>
                            </p:childTnLst>
                          </p:cTn>
                        </p:par>
                        <p:par>
                          <p:cTn id="57" fill="hold">
                            <p:stCondLst>
                              <p:cond delay="2000"/>
                            </p:stCondLst>
                            <p:childTnLst>
                              <p:par>
                                <p:cTn id="58" presetID="42" presetClass="path" presetSubtype="0" accel="50000" decel="50000" fill="hold" grpId="1" nodeType="afterEffect">
                                  <p:stCondLst>
                                    <p:cond delay="0"/>
                                  </p:stCondLst>
                                  <p:childTnLst>
                                    <p:animMotion origin="layout" path="M 3.54167E-6 4.32099E-6 L 0.21929 -0.33604 " pathEditMode="relative" rAng="0" ptsTypes="AA">
                                      <p:cBhvr>
                                        <p:cTn id="59" dur="2000" fill="hold"/>
                                        <p:tgtEl>
                                          <p:spTgt spid="70"/>
                                        </p:tgtEl>
                                        <p:attrNameLst>
                                          <p:attrName>ppt_x</p:attrName>
                                          <p:attrName>ppt_y</p:attrName>
                                        </p:attrNameLst>
                                      </p:cBhvr>
                                      <p:rCtr x="10959" y="-16802"/>
                                    </p:animMotion>
                                  </p:childTnLst>
                                </p:cTn>
                              </p:par>
                              <p:par>
                                <p:cTn id="60" presetID="42" presetClass="path" presetSubtype="0" accel="50000" decel="50000" fill="hold" grpId="1" nodeType="withEffect">
                                  <p:stCondLst>
                                    <p:cond delay="0"/>
                                  </p:stCondLst>
                                  <p:childTnLst>
                                    <p:animMotion origin="layout" path="M 4.58333E-6 -7.40741E-7 L 0.51074 -0.2228 " pathEditMode="relative" rAng="0" ptsTypes="AA">
                                      <p:cBhvr>
                                        <p:cTn id="61" dur="2000" fill="hold"/>
                                        <p:tgtEl>
                                          <p:spTgt spid="75"/>
                                        </p:tgtEl>
                                        <p:attrNameLst>
                                          <p:attrName>ppt_x</p:attrName>
                                          <p:attrName>ppt_y</p:attrName>
                                        </p:attrNameLst>
                                      </p:cBhvr>
                                      <p:rCtr x="25532" y="-111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2" grpId="0" animBg="1"/>
      <p:bldP spid="65" grpId="0" animBg="1"/>
      <p:bldP spid="65" grpId="1" animBg="1"/>
      <p:bldP spid="60" grpId="0" animBg="1"/>
      <p:bldP spid="69" grpId="0" animBg="1"/>
      <p:bldP spid="63" grpId="0" animBg="1"/>
      <p:bldP spid="70" grpId="0" animBg="1"/>
      <p:bldP spid="70" grpId="1" animBg="1"/>
      <p:bldP spid="71" grpId="0" animBg="1"/>
      <p:bldP spid="72" grpId="0" animBg="1"/>
      <p:bldP spid="73" grpId="0" animBg="1"/>
      <p:bldP spid="74" grpId="0" animBg="1"/>
      <p:bldP spid="74" grpId="1" animBg="1"/>
      <p:bldP spid="75" grpId="0" animBg="1"/>
      <p:bldP spid="7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bwMode="auto">
          <a:xfrm>
            <a:off x="3705713" y="1291526"/>
            <a:ext cx="3034294" cy="2195593"/>
          </a:xfrm>
          <a:prstGeom prst="roundRect">
            <a:avLst/>
          </a:prstGeom>
          <a:solidFill>
            <a:schemeClr val="accent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4" name="Title 3"/>
          <p:cNvSpPr>
            <a:spLocks noGrp="1"/>
          </p:cNvSpPr>
          <p:nvPr>
            <p:ph type="title"/>
          </p:nvPr>
        </p:nvSpPr>
        <p:spPr/>
        <p:txBody>
          <a:bodyPr/>
          <a:lstStyle/>
          <a:p>
            <a:r>
              <a:rPr lang="en-US" dirty="0" smtClean="0"/>
              <a:t>Decrypt data</a:t>
            </a:r>
            <a:endParaRPr lang="en-US" dirty="0"/>
          </a:p>
        </p:txBody>
      </p:sp>
      <p:sp>
        <p:nvSpPr>
          <p:cNvPr id="7" name="Rounded Rectangle 6"/>
          <p:cNvSpPr/>
          <p:nvPr/>
        </p:nvSpPr>
        <p:spPr bwMode="auto">
          <a:xfrm>
            <a:off x="529387" y="1708413"/>
            <a:ext cx="2362876" cy="1524000"/>
          </a:xfrm>
          <a:prstGeom prst="roundRect">
            <a:avLst/>
          </a:prstGeom>
          <a:solidFill>
            <a:schemeClr val="tx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t" anchorCtr="0" compatLnSpc="1">
            <a:prstTxWarp prst="textNoShape">
              <a:avLst/>
            </a:prstTxWarp>
          </a:bodyPr>
          <a:lstStyle/>
          <a:p>
            <a:pPr algn="ctr" defTabSz="761536"/>
            <a:r>
              <a:rPr lang="en-US" sz="1500" dirty="0">
                <a:solidFill>
                  <a:schemeClr val="tx1"/>
                </a:solidFill>
              </a:rPr>
              <a:t>Publisher</a:t>
            </a:r>
          </a:p>
        </p:txBody>
      </p:sp>
      <p:grpSp>
        <p:nvGrpSpPr>
          <p:cNvPr id="8" name="Group 7"/>
          <p:cNvGrpSpPr/>
          <p:nvPr/>
        </p:nvGrpSpPr>
        <p:grpSpPr>
          <a:xfrm>
            <a:off x="637525" y="2201068"/>
            <a:ext cx="1518760" cy="745335"/>
            <a:chOff x="3215072" y="1152763"/>
            <a:chExt cx="2368428" cy="1090954"/>
          </a:xfrm>
        </p:grpSpPr>
        <p:sp>
          <p:nvSpPr>
            <p:cNvPr id="9" name="Rectangle 8"/>
            <p:cNvSpPr/>
            <p:nvPr/>
          </p:nvSpPr>
          <p:spPr>
            <a:xfrm>
              <a:off x="3215073" y="1152763"/>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Name</a:t>
              </a:r>
            </a:p>
          </p:txBody>
        </p:sp>
        <p:sp>
          <p:nvSpPr>
            <p:cNvPr id="10" name="Rectangle 9"/>
            <p:cNvSpPr/>
            <p:nvPr/>
          </p:nvSpPr>
          <p:spPr>
            <a:xfrm>
              <a:off x="4591312" y="1152763"/>
              <a:ext cx="992188"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SSN</a:t>
              </a:r>
            </a:p>
          </p:txBody>
        </p:sp>
        <p:grpSp>
          <p:nvGrpSpPr>
            <p:cNvPr id="11" name="Group 10"/>
            <p:cNvGrpSpPr/>
            <p:nvPr/>
          </p:nvGrpSpPr>
          <p:grpSpPr>
            <a:xfrm>
              <a:off x="3215072" y="1524000"/>
              <a:ext cx="2368428" cy="373926"/>
              <a:chOff x="3215072" y="1524000"/>
              <a:chExt cx="2368428" cy="373926"/>
            </a:xfrm>
          </p:grpSpPr>
          <p:sp>
            <p:nvSpPr>
              <p:cNvPr id="15" name="Rectangle 14"/>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Smith, John</a:t>
                </a:r>
                <a:endParaRPr lang="en-US" sz="900" dirty="0"/>
              </a:p>
            </p:txBody>
          </p:sp>
          <p:sp>
            <p:nvSpPr>
              <p:cNvPr id="16" name="Rectangle 15"/>
              <p:cNvSpPr/>
              <p:nvPr/>
            </p:nvSpPr>
            <p:spPr>
              <a:xfrm>
                <a:off x="4591311" y="1524000"/>
                <a:ext cx="992189"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123-45-6789</a:t>
                </a:r>
              </a:p>
            </p:txBody>
          </p:sp>
        </p:grpSp>
        <p:grpSp>
          <p:nvGrpSpPr>
            <p:cNvPr id="12" name="Group 11"/>
            <p:cNvGrpSpPr/>
            <p:nvPr/>
          </p:nvGrpSpPr>
          <p:grpSpPr>
            <a:xfrm>
              <a:off x="3215073" y="1869791"/>
              <a:ext cx="2368426" cy="373926"/>
              <a:chOff x="3215072" y="1524000"/>
              <a:chExt cx="2368426" cy="373926"/>
            </a:xfrm>
          </p:grpSpPr>
          <p:sp>
            <p:nvSpPr>
              <p:cNvPr id="13" name="Rectangle 12"/>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13"/>
              <p:cNvSpPr/>
              <p:nvPr/>
            </p:nvSpPr>
            <p:spPr>
              <a:xfrm>
                <a:off x="4591312" y="1524000"/>
                <a:ext cx="992186"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nvGrpSpPr>
          <p:cNvPr id="20" name="Group 19"/>
          <p:cNvGrpSpPr/>
          <p:nvPr/>
        </p:nvGrpSpPr>
        <p:grpSpPr>
          <a:xfrm>
            <a:off x="3413873" y="4303842"/>
            <a:ext cx="1523603" cy="1672758"/>
            <a:chOff x="5359213" y="4745064"/>
            <a:chExt cx="1828800" cy="2007310"/>
          </a:xfrm>
        </p:grpSpPr>
        <p:pic>
          <p:nvPicPr>
            <p:cNvPr id="18" name="Picture 2" descr="\\MAGNUM\Projects\Microsoft\Cloud Power FY12\Design\Icons\PNGs\Server_2.png"/>
            <p:cNvPicPr>
              <a:picLocks noChangeAspect="1" noChangeArrowheads="1"/>
            </p:cNvPicPr>
            <p:nvPr/>
          </p:nvPicPr>
          <p:blipFill>
            <a:blip r:embed="rId2" cstate="print">
              <a:lum/>
            </a:blip>
            <a:srcRect/>
            <a:stretch>
              <a:fillRect/>
            </a:stretch>
          </p:blipFill>
          <p:spPr bwMode="auto">
            <a:xfrm>
              <a:off x="5359213" y="4745064"/>
              <a:ext cx="1828800" cy="1828800"/>
            </a:xfrm>
            <a:prstGeom prst="rect">
              <a:avLst/>
            </a:prstGeom>
            <a:noFill/>
          </p:spPr>
        </p:pic>
        <p:sp>
          <p:nvSpPr>
            <p:cNvPr id="19" name="TextBox 18"/>
            <p:cNvSpPr txBox="1"/>
            <p:nvPr/>
          </p:nvSpPr>
          <p:spPr>
            <a:xfrm>
              <a:off x="5607918" y="6419975"/>
              <a:ext cx="1430380" cy="3323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Trust Server</a:t>
              </a:r>
            </a:p>
          </p:txBody>
        </p:sp>
      </p:grpSp>
      <p:grpSp>
        <p:nvGrpSpPr>
          <p:cNvPr id="22" name="Group 21"/>
          <p:cNvGrpSpPr/>
          <p:nvPr/>
        </p:nvGrpSpPr>
        <p:grpSpPr>
          <a:xfrm>
            <a:off x="3577893" y="1186161"/>
            <a:ext cx="1523603" cy="1595637"/>
            <a:chOff x="4294590" y="1423392"/>
            <a:chExt cx="1828800" cy="1914765"/>
          </a:xfrm>
        </p:grpSpPr>
        <p:pic>
          <p:nvPicPr>
            <p:cNvPr id="6" name="Picture 2" descr="C:\Users\mitchellg\AppData\Local\Microsoft\Windows\Temporary Internet Files\Content.Outlook\DRES7FCJ\Storage_white (2).png"/>
            <p:cNvPicPr>
              <a:picLocks noChangeAspect="1" noChangeArrowheads="1"/>
            </p:cNvPicPr>
            <p:nvPr/>
          </p:nvPicPr>
          <p:blipFill>
            <a:blip r:embed="rId3" cstate="print"/>
            <a:srcRect/>
            <a:stretch>
              <a:fillRect/>
            </a:stretch>
          </p:blipFill>
          <p:spPr bwMode="auto">
            <a:xfrm>
              <a:off x="4294590" y="1423392"/>
              <a:ext cx="1828800" cy="1828800"/>
            </a:xfrm>
            <a:prstGeom prst="rect">
              <a:avLst/>
            </a:prstGeom>
            <a:noFill/>
          </p:spPr>
        </p:pic>
        <p:sp>
          <p:nvSpPr>
            <p:cNvPr id="21" name="TextBox 20"/>
            <p:cNvSpPr txBox="1"/>
            <p:nvPr/>
          </p:nvSpPr>
          <p:spPr>
            <a:xfrm>
              <a:off x="4624792" y="3005758"/>
              <a:ext cx="1260519" cy="3323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SQL Azure</a:t>
              </a:r>
            </a:p>
          </p:txBody>
        </p:sp>
      </p:grpSp>
      <p:grpSp>
        <p:nvGrpSpPr>
          <p:cNvPr id="23" name="Group 22"/>
          <p:cNvGrpSpPr/>
          <p:nvPr/>
        </p:nvGrpSpPr>
        <p:grpSpPr>
          <a:xfrm>
            <a:off x="4937477" y="2132131"/>
            <a:ext cx="1634675" cy="745335"/>
            <a:chOff x="3215072" y="1152763"/>
            <a:chExt cx="2368428" cy="1090954"/>
          </a:xfrm>
        </p:grpSpPr>
        <p:sp>
          <p:nvSpPr>
            <p:cNvPr id="24" name="Rectangle 23"/>
            <p:cNvSpPr/>
            <p:nvPr/>
          </p:nvSpPr>
          <p:spPr>
            <a:xfrm>
              <a:off x="3215073" y="1152763"/>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Name</a:t>
              </a:r>
            </a:p>
          </p:txBody>
        </p:sp>
        <p:sp>
          <p:nvSpPr>
            <p:cNvPr id="25" name="Rectangle 24"/>
            <p:cNvSpPr/>
            <p:nvPr/>
          </p:nvSpPr>
          <p:spPr>
            <a:xfrm>
              <a:off x="4591312" y="1152763"/>
              <a:ext cx="992188"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SSN</a:t>
              </a:r>
            </a:p>
          </p:txBody>
        </p:sp>
        <p:grpSp>
          <p:nvGrpSpPr>
            <p:cNvPr id="26" name="Group 25"/>
            <p:cNvGrpSpPr/>
            <p:nvPr/>
          </p:nvGrpSpPr>
          <p:grpSpPr>
            <a:xfrm>
              <a:off x="3215072" y="1524000"/>
              <a:ext cx="2368428" cy="373926"/>
              <a:chOff x="3215072" y="1524000"/>
              <a:chExt cx="2368428" cy="373926"/>
            </a:xfrm>
          </p:grpSpPr>
          <p:sp>
            <p:nvSpPr>
              <p:cNvPr id="30" name="Rectangle 29"/>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Smith, John</a:t>
                </a:r>
                <a:endParaRPr lang="en-US" sz="900" dirty="0"/>
              </a:p>
            </p:txBody>
          </p:sp>
          <p:sp>
            <p:nvSpPr>
              <p:cNvPr id="31" name="Rectangle 30"/>
              <p:cNvSpPr/>
              <p:nvPr/>
            </p:nvSpPr>
            <p:spPr>
              <a:xfrm>
                <a:off x="4591311" y="1524000"/>
                <a:ext cx="992189"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123-45-6789</a:t>
                </a:r>
              </a:p>
            </p:txBody>
          </p:sp>
        </p:grpSp>
        <p:grpSp>
          <p:nvGrpSpPr>
            <p:cNvPr id="27" name="Group 26"/>
            <p:cNvGrpSpPr/>
            <p:nvPr/>
          </p:nvGrpSpPr>
          <p:grpSpPr>
            <a:xfrm>
              <a:off x="3215073" y="1869791"/>
              <a:ext cx="2368426" cy="373926"/>
              <a:chOff x="3215072" y="1524000"/>
              <a:chExt cx="2368426" cy="373926"/>
            </a:xfrm>
          </p:grpSpPr>
          <p:sp>
            <p:nvSpPr>
              <p:cNvPr id="28" name="Rectangle 27"/>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Rectangle 28"/>
              <p:cNvSpPr/>
              <p:nvPr/>
            </p:nvSpPr>
            <p:spPr>
              <a:xfrm>
                <a:off x="4591312" y="1524000"/>
                <a:ext cx="992186"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nvGrpSpPr>
          <p:cNvPr id="34" name="Group 33"/>
          <p:cNvGrpSpPr/>
          <p:nvPr/>
        </p:nvGrpSpPr>
        <p:grpSpPr>
          <a:xfrm>
            <a:off x="2292766" y="2115617"/>
            <a:ext cx="415336" cy="761849"/>
            <a:chOff x="1744646" y="4184787"/>
            <a:chExt cx="498533" cy="914219"/>
          </a:xfrm>
        </p:grpSpPr>
        <p:pic>
          <p:nvPicPr>
            <p:cNvPr id="17" name="Picture 7" descr="\\MAGNUM\Projects\Microsoft\Cloud Power FY12\Design\Icons\PNGs\Repair.png"/>
            <p:cNvPicPr>
              <a:picLocks noChangeAspect="1" noChangeArrowheads="1"/>
            </p:cNvPicPr>
            <p:nvPr/>
          </p:nvPicPr>
          <p:blipFill>
            <a:blip r:embed="rId4" cstate="print"/>
            <a:srcRect/>
            <a:stretch>
              <a:fillRect/>
            </a:stretch>
          </p:blipFill>
          <p:spPr bwMode="auto">
            <a:xfrm>
              <a:off x="1752895" y="4184787"/>
              <a:ext cx="482035" cy="482035"/>
            </a:xfrm>
            <a:prstGeom prst="rect">
              <a:avLst/>
            </a:prstGeom>
            <a:noFill/>
          </p:spPr>
        </p:pic>
        <p:sp>
          <p:nvSpPr>
            <p:cNvPr id="33" name="TextBox 32"/>
            <p:cNvSpPr txBox="1"/>
            <p:nvPr/>
          </p:nvSpPr>
          <p:spPr>
            <a:xfrm>
              <a:off x="1744646" y="4591175"/>
              <a:ext cx="498533" cy="507831"/>
            </a:xfrm>
            <a:prstGeom prst="rect">
              <a:avLst/>
            </a:prstGeom>
            <a:noFill/>
          </p:spPr>
          <p:txBody>
            <a:bodyPr wrap="none" lIns="0" tIns="0" rIns="0" bIns="0" rtlCol="0">
              <a:spAutoFit/>
            </a:bodyPr>
            <a:lstStyle/>
            <a:p>
              <a:pPr algn="ctr"/>
              <a:r>
                <a:rPr lang="en-US" sz="900" dirty="0">
                  <a:gradFill>
                    <a:gsLst>
                      <a:gs pos="0">
                        <a:schemeClr val="tx1"/>
                      </a:gs>
                      <a:gs pos="86000">
                        <a:schemeClr val="tx1"/>
                      </a:gs>
                    </a:gsLst>
                    <a:lin ang="5400000" scaled="0"/>
                  </a:gradFill>
                </a:rPr>
                <a:t>Trust</a:t>
              </a:r>
            </a:p>
            <a:p>
              <a:pPr algn="ctr"/>
              <a:r>
                <a:rPr lang="en-US" sz="900" dirty="0">
                  <a:gradFill>
                    <a:gsLst>
                      <a:gs pos="0">
                        <a:schemeClr val="tx1"/>
                      </a:gs>
                      <a:gs pos="86000">
                        <a:schemeClr val="tx1"/>
                      </a:gs>
                    </a:gsLst>
                    <a:lin ang="5400000" scaled="0"/>
                  </a:gradFill>
                </a:rPr>
                <a:t>Services</a:t>
              </a:r>
            </a:p>
            <a:p>
              <a:pPr algn="ctr"/>
              <a:r>
                <a:rPr lang="en-US" sz="900" dirty="0">
                  <a:gradFill>
                    <a:gsLst>
                      <a:gs pos="0">
                        <a:schemeClr val="tx1"/>
                      </a:gs>
                      <a:gs pos="86000">
                        <a:schemeClr val="tx1"/>
                      </a:gs>
                    </a:gsLst>
                    <a:lin ang="5400000" scaled="0"/>
                  </a:gradFill>
                </a:rPr>
                <a:t>SDK</a:t>
              </a:r>
            </a:p>
          </p:txBody>
        </p:sp>
      </p:grpSp>
      <p:grpSp>
        <p:nvGrpSpPr>
          <p:cNvPr id="40" name="Group 39"/>
          <p:cNvGrpSpPr/>
          <p:nvPr/>
        </p:nvGrpSpPr>
        <p:grpSpPr>
          <a:xfrm>
            <a:off x="2265546" y="1798852"/>
            <a:ext cx="455517" cy="316765"/>
            <a:chOff x="2144044" y="1001321"/>
            <a:chExt cx="546763" cy="380118"/>
          </a:xfrm>
        </p:grpSpPr>
        <p:pic>
          <p:nvPicPr>
            <p:cNvPr id="38" name="Picture 5" descr="C:\Users\vkris\AppData\Local\Microsoft\Windows\Temporary Internet Files\Content.IE5\10AJC8CT\MC90043390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4044" y="1001321"/>
              <a:ext cx="380118" cy="38011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2309448" y="1122191"/>
              <a:ext cx="381359" cy="221599"/>
            </a:xfrm>
            <a:prstGeom prst="rect">
              <a:avLst/>
            </a:prstGeom>
          </p:spPr>
          <p:txBody>
            <a:bodyPr wrap="none">
              <a:spAutoFit/>
            </a:bodyPr>
            <a:lstStyle/>
            <a:p>
              <a:pPr algn="ctr"/>
              <a:r>
                <a:rPr lang="en-US" sz="900" baseline="-25000" dirty="0"/>
                <a:t>pub</a:t>
              </a:r>
            </a:p>
          </p:txBody>
        </p:sp>
      </p:grpSp>
      <p:sp>
        <p:nvSpPr>
          <p:cNvPr id="47" name="Rounded Rectangle 46"/>
          <p:cNvSpPr/>
          <p:nvPr/>
        </p:nvSpPr>
        <p:spPr bwMode="auto">
          <a:xfrm>
            <a:off x="8134388" y="1708413"/>
            <a:ext cx="2362876" cy="1524000"/>
          </a:xfrm>
          <a:prstGeom prst="roundRect">
            <a:avLst/>
          </a:prstGeom>
          <a:solidFill>
            <a:schemeClr val="accent5"/>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t" anchorCtr="0" compatLnSpc="1">
            <a:prstTxWarp prst="textNoShape">
              <a:avLst/>
            </a:prstTxWarp>
          </a:bodyPr>
          <a:lstStyle/>
          <a:p>
            <a:pPr algn="ctr" defTabSz="761536"/>
            <a:r>
              <a:rPr lang="en-US" sz="1500" dirty="0">
                <a:solidFill>
                  <a:schemeClr val="tx1"/>
                </a:solidFill>
              </a:rPr>
              <a:t>Subscriber</a:t>
            </a:r>
          </a:p>
        </p:txBody>
      </p:sp>
      <p:grpSp>
        <p:nvGrpSpPr>
          <p:cNvPr id="48" name="Group 47"/>
          <p:cNvGrpSpPr/>
          <p:nvPr/>
        </p:nvGrpSpPr>
        <p:grpSpPr>
          <a:xfrm>
            <a:off x="8782025" y="2200335"/>
            <a:ext cx="1518760" cy="745335"/>
            <a:chOff x="3215072" y="1152763"/>
            <a:chExt cx="2368428" cy="1090954"/>
          </a:xfrm>
        </p:grpSpPr>
        <p:sp>
          <p:nvSpPr>
            <p:cNvPr id="49" name="Rectangle 48"/>
            <p:cNvSpPr/>
            <p:nvPr/>
          </p:nvSpPr>
          <p:spPr>
            <a:xfrm>
              <a:off x="3215073" y="1152763"/>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Name</a:t>
              </a:r>
            </a:p>
          </p:txBody>
        </p:sp>
        <p:sp>
          <p:nvSpPr>
            <p:cNvPr id="50" name="Rectangle 49"/>
            <p:cNvSpPr/>
            <p:nvPr/>
          </p:nvSpPr>
          <p:spPr>
            <a:xfrm>
              <a:off x="4591312" y="1152763"/>
              <a:ext cx="992188"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SSN</a:t>
              </a:r>
            </a:p>
          </p:txBody>
        </p:sp>
        <p:grpSp>
          <p:nvGrpSpPr>
            <p:cNvPr id="51" name="Group 50"/>
            <p:cNvGrpSpPr/>
            <p:nvPr/>
          </p:nvGrpSpPr>
          <p:grpSpPr>
            <a:xfrm>
              <a:off x="3215072" y="1524000"/>
              <a:ext cx="2368428" cy="373926"/>
              <a:chOff x="3215072" y="1524000"/>
              <a:chExt cx="2368428" cy="373926"/>
            </a:xfrm>
          </p:grpSpPr>
          <p:sp>
            <p:nvSpPr>
              <p:cNvPr id="55" name="Rectangle 54"/>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Smith, John</a:t>
                </a:r>
                <a:endParaRPr lang="en-US" sz="900" dirty="0"/>
              </a:p>
            </p:txBody>
          </p:sp>
          <p:sp>
            <p:nvSpPr>
              <p:cNvPr id="56" name="Rectangle 55"/>
              <p:cNvSpPr/>
              <p:nvPr/>
            </p:nvSpPr>
            <p:spPr>
              <a:xfrm>
                <a:off x="4591311" y="1524000"/>
                <a:ext cx="992189"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 dirty="0"/>
                  <a:t>123-45-6789</a:t>
                </a:r>
              </a:p>
            </p:txBody>
          </p:sp>
        </p:grpSp>
        <p:grpSp>
          <p:nvGrpSpPr>
            <p:cNvPr id="52" name="Group 51"/>
            <p:cNvGrpSpPr/>
            <p:nvPr/>
          </p:nvGrpSpPr>
          <p:grpSpPr>
            <a:xfrm>
              <a:off x="3215073" y="1869791"/>
              <a:ext cx="2368426" cy="373926"/>
              <a:chOff x="3215072" y="1524000"/>
              <a:chExt cx="2368426" cy="373926"/>
            </a:xfrm>
          </p:grpSpPr>
          <p:sp>
            <p:nvSpPr>
              <p:cNvPr id="53" name="Rectangle 52"/>
              <p:cNvSpPr/>
              <p:nvPr/>
            </p:nvSpPr>
            <p:spPr>
              <a:xfrm>
                <a:off x="3215072" y="1524000"/>
                <a:ext cx="1371600"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 name="Rectangle 53"/>
              <p:cNvSpPr/>
              <p:nvPr/>
            </p:nvSpPr>
            <p:spPr>
              <a:xfrm>
                <a:off x="4591312" y="1524000"/>
                <a:ext cx="992186" cy="373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nvGrpSpPr>
          <p:cNvPr id="46" name="Group 45"/>
          <p:cNvGrpSpPr/>
          <p:nvPr/>
        </p:nvGrpSpPr>
        <p:grpSpPr>
          <a:xfrm>
            <a:off x="8245016" y="1751675"/>
            <a:ext cx="449104" cy="316765"/>
            <a:chOff x="8442252" y="990600"/>
            <a:chExt cx="539066" cy="380118"/>
          </a:xfrm>
        </p:grpSpPr>
        <p:pic>
          <p:nvPicPr>
            <p:cNvPr id="44" name="Picture 5" descr="C:\Users\vkris\AppData\Local\Microsoft\Windows\Temporary Internet Files\Content.IE5\10AJC8CT\MC90043390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2252" y="990600"/>
              <a:ext cx="380118" cy="380118"/>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8615352" y="1111470"/>
              <a:ext cx="365966" cy="221599"/>
            </a:xfrm>
            <a:prstGeom prst="rect">
              <a:avLst/>
            </a:prstGeom>
          </p:spPr>
          <p:txBody>
            <a:bodyPr wrap="none">
              <a:spAutoFit/>
            </a:bodyPr>
            <a:lstStyle/>
            <a:p>
              <a:pPr algn="ctr"/>
              <a:r>
                <a:rPr lang="en-US" sz="900" baseline="-25000" dirty="0"/>
                <a:t>sub</a:t>
              </a:r>
            </a:p>
          </p:txBody>
        </p:sp>
      </p:grpSp>
      <p:grpSp>
        <p:nvGrpSpPr>
          <p:cNvPr id="57" name="Group 56"/>
          <p:cNvGrpSpPr/>
          <p:nvPr/>
        </p:nvGrpSpPr>
        <p:grpSpPr>
          <a:xfrm>
            <a:off x="8245020" y="2123874"/>
            <a:ext cx="415336" cy="761849"/>
            <a:chOff x="1744646" y="4184787"/>
            <a:chExt cx="498533" cy="914219"/>
          </a:xfrm>
        </p:grpSpPr>
        <p:pic>
          <p:nvPicPr>
            <p:cNvPr id="58" name="Picture 7" descr="\\MAGNUM\Projects\Microsoft\Cloud Power FY12\Design\Icons\PNGs\Repair.png"/>
            <p:cNvPicPr>
              <a:picLocks noChangeAspect="1" noChangeArrowheads="1"/>
            </p:cNvPicPr>
            <p:nvPr/>
          </p:nvPicPr>
          <p:blipFill>
            <a:blip r:embed="rId4" cstate="print"/>
            <a:srcRect/>
            <a:stretch>
              <a:fillRect/>
            </a:stretch>
          </p:blipFill>
          <p:spPr bwMode="auto">
            <a:xfrm>
              <a:off x="1752895" y="4184787"/>
              <a:ext cx="482035" cy="482035"/>
            </a:xfrm>
            <a:prstGeom prst="rect">
              <a:avLst/>
            </a:prstGeom>
            <a:noFill/>
          </p:spPr>
        </p:pic>
        <p:sp>
          <p:nvSpPr>
            <p:cNvPr id="59" name="TextBox 58"/>
            <p:cNvSpPr txBox="1"/>
            <p:nvPr/>
          </p:nvSpPr>
          <p:spPr>
            <a:xfrm>
              <a:off x="1744646" y="4591175"/>
              <a:ext cx="498533" cy="507831"/>
            </a:xfrm>
            <a:prstGeom prst="rect">
              <a:avLst/>
            </a:prstGeom>
            <a:noFill/>
          </p:spPr>
          <p:txBody>
            <a:bodyPr wrap="none" lIns="0" tIns="0" rIns="0" bIns="0" rtlCol="0">
              <a:spAutoFit/>
            </a:bodyPr>
            <a:lstStyle/>
            <a:p>
              <a:pPr algn="ctr"/>
              <a:r>
                <a:rPr lang="en-US" sz="900" dirty="0">
                  <a:gradFill>
                    <a:gsLst>
                      <a:gs pos="0">
                        <a:schemeClr val="tx1"/>
                      </a:gs>
                      <a:gs pos="86000">
                        <a:schemeClr val="tx1"/>
                      </a:gs>
                    </a:gsLst>
                    <a:lin ang="5400000" scaled="0"/>
                  </a:gradFill>
                </a:rPr>
                <a:t>Trust</a:t>
              </a:r>
            </a:p>
            <a:p>
              <a:pPr algn="ctr"/>
              <a:r>
                <a:rPr lang="en-US" sz="900" dirty="0">
                  <a:gradFill>
                    <a:gsLst>
                      <a:gs pos="0">
                        <a:schemeClr val="tx1"/>
                      </a:gs>
                      <a:gs pos="86000">
                        <a:schemeClr val="tx1"/>
                      </a:gs>
                    </a:gsLst>
                    <a:lin ang="5400000" scaled="0"/>
                  </a:gradFill>
                </a:rPr>
                <a:t>Services</a:t>
              </a:r>
            </a:p>
            <a:p>
              <a:pPr algn="ctr"/>
              <a:r>
                <a:rPr lang="en-US" sz="900" dirty="0">
                  <a:gradFill>
                    <a:gsLst>
                      <a:gs pos="0">
                        <a:schemeClr val="tx1"/>
                      </a:gs>
                      <a:gs pos="86000">
                        <a:schemeClr val="tx1"/>
                      </a:gs>
                    </a:gsLst>
                    <a:lin ang="5400000" scaled="0"/>
                  </a:gradFill>
                </a:rPr>
                <a:t>SDK</a:t>
              </a:r>
            </a:p>
          </p:txBody>
        </p:sp>
      </p:grpSp>
      <p:graphicFrame>
        <p:nvGraphicFramePr>
          <p:cNvPr id="64" name="Table 63"/>
          <p:cNvGraphicFramePr>
            <a:graphicFrameLocks noGrp="1"/>
          </p:cNvGraphicFramePr>
          <p:nvPr>
            <p:extLst>
              <p:ext uri="{D42A27DB-BD31-4B8C-83A1-F6EECF244321}">
                <p14:modId xmlns:p14="http://schemas.microsoft.com/office/powerpoint/2010/main" val="2752932156"/>
              </p:ext>
            </p:extLst>
          </p:nvPr>
        </p:nvGraphicFramePr>
        <p:xfrm>
          <a:off x="4937477" y="4611633"/>
          <a:ext cx="5089682" cy="927099"/>
        </p:xfrm>
        <a:graphic>
          <a:graphicData uri="http://schemas.openxmlformats.org/drawingml/2006/table">
            <a:tbl>
              <a:tblPr firstRow="1" bandRow="1">
                <a:tableStyleId>{5C22544A-7EE6-4342-B048-85BDC9FD1C3A}</a:tableStyleId>
              </a:tblPr>
              <a:tblGrid>
                <a:gridCol w="1442873"/>
                <a:gridCol w="1304321"/>
                <a:gridCol w="1133815"/>
                <a:gridCol w="1208673"/>
              </a:tblGrid>
              <a:tr h="309033">
                <a:tc>
                  <a:txBody>
                    <a:bodyPr/>
                    <a:lstStyle/>
                    <a:p>
                      <a:r>
                        <a:rPr lang="en-US" sz="1500" dirty="0" smtClean="0"/>
                        <a:t>Data Policy</a:t>
                      </a:r>
                      <a:endParaRPr lang="en-US" sz="1500" dirty="0"/>
                    </a:p>
                  </a:txBody>
                  <a:tcPr marL="76180" marR="76180" marT="38100" marB="38100"/>
                </a:tc>
                <a:tc>
                  <a:txBody>
                    <a:bodyPr/>
                    <a:lstStyle/>
                    <a:p>
                      <a:r>
                        <a:rPr lang="en-US" sz="1500" dirty="0" err="1" smtClean="0"/>
                        <a:t>Authz</a:t>
                      </a:r>
                      <a:r>
                        <a:rPr lang="en-US" sz="1500" baseline="0" dirty="0" smtClean="0"/>
                        <a:t> List</a:t>
                      </a:r>
                      <a:endParaRPr lang="en-US" sz="1500" dirty="0"/>
                    </a:p>
                  </a:txBody>
                  <a:tcPr marL="76180" marR="76180" marT="38100" marB="38100"/>
                </a:tc>
                <a:tc>
                  <a:txBody>
                    <a:bodyPr/>
                    <a:lstStyle/>
                    <a:p>
                      <a:r>
                        <a:rPr lang="en-US" sz="1500" dirty="0" smtClean="0"/>
                        <a:t>Cert</a:t>
                      </a:r>
                      <a:endParaRPr lang="en-US" sz="1500" dirty="0"/>
                    </a:p>
                  </a:txBody>
                  <a:tcPr marL="76180" marR="76180" marT="38100" marB="38100"/>
                </a:tc>
                <a:tc>
                  <a:txBody>
                    <a:bodyPr/>
                    <a:lstStyle/>
                    <a:p>
                      <a:r>
                        <a:rPr lang="en-US" sz="1500" dirty="0" smtClean="0"/>
                        <a:t>Key</a:t>
                      </a:r>
                      <a:endParaRPr lang="en-US" sz="1500" dirty="0"/>
                    </a:p>
                  </a:txBody>
                  <a:tcPr marL="76180" marR="76180" marT="38100" marB="38100"/>
                </a:tc>
              </a:tr>
              <a:tr h="309033">
                <a:tc>
                  <a:txBody>
                    <a:bodyPr/>
                    <a:lstStyle/>
                    <a:p>
                      <a:r>
                        <a:rPr lang="en-US" sz="1500" dirty="0" smtClean="0"/>
                        <a:t>SSN</a:t>
                      </a:r>
                      <a:endParaRPr lang="en-US" sz="1500" dirty="0"/>
                    </a:p>
                  </a:txBody>
                  <a:tcPr marL="76180" marR="76180" marT="38100" marB="38100"/>
                </a:tc>
                <a:tc>
                  <a:txBody>
                    <a:bodyPr/>
                    <a:lstStyle/>
                    <a:p>
                      <a:r>
                        <a:rPr lang="en-US" sz="1500" dirty="0" smtClean="0"/>
                        <a:t>pub, sub</a:t>
                      </a:r>
                      <a:endParaRPr lang="en-US" sz="1500" dirty="0"/>
                    </a:p>
                  </a:txBody>
                  <a:tcPr marL="76180" marR="76180" marT="38100" marB="38100"/>
                </a:tc>
                <a:tc>
                  <a:txBody>
                    <a:bodyPr/>
                    <a:lstStyle/>
                    <a:p>
                      <a:r>
                        <a:rPr lang="en-US" sz="1500" dirty="0" err="1" smtClean="0"/>
                        <a:t>Pub</a:t>
                      </a:r>
                      <a:r>
                        <a:rPr lang="en-US" sz="900" dirty="0" err="1" smtClean="0"/>
                        <a:t>sub</a:t>
                      </a:r>
                      <a:endParaRPr lang="en-US" sz="1500" dirty="0"/>
                    </a:p>
                  </a:txBody>
                  <a:tcPr marL="76180" marR="76180" marT="38100" marB="38100"/>
                </a:tc>
                <a:tc>
                  <a:txBody>
                    <a:bodyPr/>
                    <a:lstStyle/>
                    <a:p>
                      <a:endParaRPr lang="en-US" sz="1500" dirty="0"/>
                    </a:p>
                  </a:txBody>
                  <a:tcPr marL="76180" marR="76180" marT="38100" marB="38100"/>
                </a:tc>
              </a:tr>
              <a:tr h="309033">
                <a:tc>
                  <a:txBody>
                    <a:bodyPr/>
                    <a:lstStyle/>
                    <a:p>
                      <a:endParaRPr lang="en-US" sz="1500" dirty="0"/>
                    </a:p>
                  </a:txBody>
                  <a:tcPr marL="76180" marR="76180" marT="38100" marB="38100"/>
                </a:tc>
                <a:tc>
                  <a:txBody>
                    <a:bodyPr/>
                    <a:lstStyle/>
                    <a:p>
                      <a:endParaRPr lang="en-US" sz="1500"/>
                    </a:p>
                  </a:txBody>
                  <a:tcPr marL="76180" marR="76180" marT="38100" marB="38100"/>
                </a:tc>
                <a:tc>
                  <a:txBody>
                    <a:bodyPr/>
                    <a:lstStyle/>
                    <a:p>
                      <a:r>
                        <a:rPr lang="en-US" sz="1500" dirty="0" err="1" smtClean="0"/>
                        <a:t>Pub</a:t>
                      </a:r>
                      <a:r>
                        <a:rPr lang="en-US" sz="900" dirty="0" err="1" smtClean="0"/>
                        <a:t>pub</a:t>
                      </a:r>
                      <a:endParaRPr lang="en-US" sz="900" dirty="0"/>
                    </a:p>
                  </a:txBody>
                  <a:tcPr marL="76180" marR="76180" marT="38100" marB="38100"/>
                </a:tc>
                <a:tc>
                  <a:txBody>
                    <a:bodyPr/>
                    <a:lstStyle/>
                    <a:p>
                      <a:endParaRPr lang="en-US" sz="1500" dirty="0"/>
                    </a:p>
                  </a:txBody>
                  <a:tcPr marL="76180" marR="76180" marT="38100" marB="38100"/>
                </a:tc>
              </a:tr>
            </a:tbl>
          </a:graphicData>
        </a:graphic>
      </p:graphicFrame>
      <p:sp>
        <p:nvSpPr>
          <p:cNvPr id="67" name="Right Arrow 66"/>
          <p:cNvSpPr/>
          <p:nvPr/>
        </p:nvSpPr>
        <p:spPr bwMode="auto">
          <a:xfrm rot="8106894">
            <a:off x="6946413" y="3545304"/>
            <a:ext cx="1053308" cy="403860"/>
          </a:xfrm>
          <a:prstGeom prst="rightArrow">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2" name="Rounded Rectangle 1"/>
          <p:cNvSpPr/>
          <p:nvPr/>
        </p:nvSpPr>
        <p:spPr bwMode="auto">
          <a:xfrm>
            <a:off x="11212035" y="1122161"/>
            <a:ext cx="761802" cy="583659"/>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a:gradFill>
                  <a:gsLst>
                    <a:gs pos="0">
                      <a:srgbClr val="FFFFFF"/>
                    </a:gs>
                    <a:gs pos="100000">
                      <a:srgbClr val="FFFFFF"/>
                    </a:gs>
                  </a:gsLst>
                  <a:lin ang="5400000" scaled="0"/>
                </a:gradFill>
              </a:rPr>
              <a:t>K</a:t>
            </a:r>
          </a:p>
        </p:txBody>
      </p:sp>
      <p:sp>
        <p:nvSpPr>
          <p:cNvPr id="65" name="Rounded Rectangle 64"/>
          <p:cNvSpPr/>
          <p:nvPr/>
        </p:nvSpPr>
        <p:spPr bwMode="auto">
          <a:xfrm>
            <a:off x="8899764" y="4791725"/>
            <a:ext cx="761802" cy="583659"/>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err="1">
                <a:gradFill>
                  <a:gsLst>
                    <a:gs pos="0">
                      <a:srgbClr val="FFFFFF"/>
                    </a:gs>
                    <a:gs pos="100000">
                      <a:srgbClr val="FFFFFF"/>
                    </a:gs>
                  </a:gsLst>
                  <a:lin ang="5400000" scaled="0"/>
                </a:gradFill>
              </a:rPr>
              <a:t>KGuid</a:t>
            </a:r>
            <a:endParaRPr lang="en-US" sz="1500" b="1" dirty="0">
              <a:gradFill>
                <a:gsLst>
                  <a:gs pos="0">
                    <a:srgbClr val="FFFFFF"/>
                  </a:gs>
                  <a:gs pos="100000">
                    <a:srgbClr val="FFFFFF"/>
                  </a:gs>
                </a:gsLst>
                <a:lin ang="5400000" scaled="0"/>
              </a:gradFill>
            </a:endParaRPr>
          </a:p>
        </p:txBody>
      </p:sp>
      <p:sp>
        <p:nvSpPr>
          <p:cNvPr id="60" name="Cross 59"/>
          <p:cNvSpPr/>
          <p:nvPr/>
        </p:nvSpPr>
        <p:spPr bwMode="auto">
          <a:xfrm>
            <a:off x="11339923" y="1786840"/>
            <a:ext cx="506026" cy="567447"/>
          </a:xfrm>
          <a:prstGeom prst="plus">
            <a:avLst>
              <a:gd name="adj" fmla="val 31407"/>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69" name="Rounded Rectangle 68"/>
          <p:cNvSpPr/>
          <p:nvPr/>
        </p:nvSpPr>
        <p:spPr bwMode="auto">
          <a:xfrm>
            <a:off x="11187687" y="3827919"/>
            <a:ext cx="761802" cy="583659"/>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a:gradFill>
                  <a:gsLst>
                    <a:gs pos="0">
                      <a:srgbClr val="FFFFFF"/>
                    </a:gs>
                    <a:gs pos="100000">
                      <a:srgbClr val="FFFFFF"/>
                    </a:gs>
                  </a:gsLst>
                  <a:lin ang="5400000" scaled="0"/>
                </a:gradFill>
              </a:rPr>
              <a:t>SSN</a:t>
            </a:r>
          </a:p>
        </p:txBody>
      </p:sp>
      <p:sp>
        <p:nvSpPr>
          <p:cNvPr id="63" name="Equal 62"/>
          <p:cNvSpPr/>
          <p:nvPr/>
        </p:nvSpPr>
        <p:spPr bwMode="auto">
          <a:xfrm>
            <a:off x="11291228" y="3232412"/>
            <a:ext cx="554721" cy="492381"/>
          </a:xfrm>
          <a:prstGeom prst="mathEqual">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70" name="Rounded Rectangle 69"/>
          <p:cNvSpPr/>
          <p:nvPr/>
        </p:nvSpPr>
        <p:spPr bwMode="auto">
          <a:xfrm>
            <a:off x="5279175" y="2122063"/>
            <a:ext cx="761802" cy="583659"/>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a:gradFill>
                  <a:gsLst>
                    <a:gs pos="0">
                      <a:srgbClr val="FFFFFF"/>
                    </a:gs>
                    <a:gs pos="100000">
                      <a:srgbClr val="FFFFFF"/>
                    </a:gs>
                  </a:gsLst>
                  <a:lin ang="5400000" scaled="0"/>
                </a:gradFill>
              </a:rPr>
              <a:t>E</a:t>
            </a:r>
          </a:p>
        </p:txBody>
      </p:sp>
      <p:sp>
        <p:nvSpPr>
          <p:cNvPr id="71" name="Cross 70"/>
          <p:cNvSpPr/>
          <p:nvPr/>
        </p:nvSpPr>
        <p:spPr bwMode="auto">
          <a:xfrm>
            <a:off x="9332583" y="1132860"/>
            <a:ext cx="506026" cy="567447"/>
          </a:xfrm>
          <a:prstGeom prst="plus">
            <a:avLst>
              <a:gd name="adj" fmla="val 31407"/>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72" name="Rounded Rectangle 71"/>
          <p:cNvSpPr/>
          <p:nvPr/>
        </p:nvSpPr>
        <p:spPr bwMode="auto">
          <a:xfrm>
            <a:off x="9896219" y="1124754"/>
            <a:ext cx="761802" cy="583659"/>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err="1">
                <a:gradFill>
                  <a:gsLst>
                    <a:gs pos="0">
                      <a:srgbClr val="FFFFFF"/>
                    </a:gs>
                    <a:gs pos="100000">
                      <a:srgbClr val="FFFFFF"/>
                    </a:gs>
                  </a:gsLst>
                  <a:lin ang="5400000" scaled="0"/>
                </a:gradFill>
              </a:rPr>
              <a:t>Priv</a:t>
            </a:r>
            <a:r>
              <a:rPr lang="en-US" sz="800" b="1" dirty="0" err="1">
                <a:gradFill>
                  <a:gsLst>
                    <a:gs pos="0">
                      <a:srgbClr val="FFFFFF"/>
                    </a:gs>
                    <a:gs pos="100000">
                      <a:srgbClr val="FFFFFF"/>
                    </a:gs>
                  </a:gsLst>
                  <a:lin ang="5400000" scaled="0"/>
                </a:gradFill>
              </a:rPr>
              <a:t>sub</a:t>
            </a:r>
            <a:endParaRPr lang="en-US" sz="800" b="1" dirty="0">
              <a:gradFill>
                <a:gsLst>
                  <a:gs pos="0">
                    <a:srgbClr val="FFFFFF"/>
                  </a:gs>
                  <a:gs pos="100000">
                    <a:srgbClr val="FFFFFF"/>
                  </a:gs>
                </a:gsLst>
                <a:lin ang="5400000" scaled="0"/>
              </a:gradFill>
            </a:endParaRPr>
          </a:p>
        </p:txBody>
      </p:sp>
      <p:sp>
        <p:nvSpPr>
          <p:cNvPr id="73" name="Equal 72"/>
          <p:cNvSpPr/>
          <p:nvPr/>
        </p:nvSpPr>
        <p:spPr bwMode="auto">
          <a:xfrm>
            <a:off x="10657315" y="1170393"/>
            <a:ext cx="554721" cy="492381"/>
          </a:xfrm>
          <a:prstGeom prst="mathEqual">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74" name="Rounded Rectangle 73"/>
          <p:cNvSpPr/>
          <p:nvPr/>
        </p:nvSpPr>
        <p:spPr bwMode="auto">
          <a:xfrm>
            <a:off x="9735462" y="4799831"/>
            <a:ext cx="761802" cy="583659"/>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a:gradFill>
                  <a:gsLst>
                    <a:gs pos="0">
                      <a:srgbClr val="FFFFFF"/>
                    </a:gs>
                    <a:gs pos="100000">
                      <a:srgbClr val="FFFFFF"/>
                    </a:gs>
                  </a:gsLst>
                  <a:lin ang="5400000" scaled="0"/>
                </a:gradFill>
              </a:rPr>
              <a:t>WK</a:t>
            </a:r>
          </a:p>
        </p:txBody>
      </p:sp>
      <p:sp>
        <p:nvSpPr>
          <p:cNvPr id="66" name="Rounded Rectangle 65"/>
          <p:cNvSpPr/>
          <p:nvPr/>
        </p:nvSpPr>
        <p:spPr bwMode="auto">
          <a:xfrm>
            <a:off x="6074322" y="2126501"/>
            <a:ext cx="761802" cy="583659"/>
          </a:xfrm>
          <a:prstGeom prst="round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1500" b="1" dirty="0" err="1">
                <a:gradFill>
                  <a:gsLst>
                    <a:gs pos="0">
                      <a:srgbClr val="FFFFFF"/>
                    </a:gs>
                    <a:gs pos="100000">
                      <a:srgbClr val="FFFFFF"/>
                    </a:gs>
                  </a:gsLst>
                  <a:lin ang="5400000" scaled="0"/>
                </a:gradFill>
              </a:rPr>
              <a:t>KGuid</a:t>
            </a:r>
            <a:endParaRPr lang="en-US" sz="1500" b="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141159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81944E-7 -3.95062E-6 L -0.10102 -0.53954 " pathEditMode="relative" rAng="0" ptsTypes="AA">
                                      <p:cBhvr>
                                        <p:cTn id="11" dur="2000" fill="hold"/>
                                        <p:tgtEl>
                                          <p:spTgt spid="74"/>
                                        </p:tgtEl>
                                        <p:attrNameLst>
                                          <p:attrName>ppt_x</p:attrName>
                                          <p:attrName>ppt_y</p:attrName>
                                        </p:attrNameLst>
                                      </p:cBhvr>
                                      <p:rCtr x="-5056" y="-26987"/>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par>
                          <p:cTn id="33" fill="hold">
                            <p:stCondLst>
                              <p:cond delay="500"/>
                            </p:stCondLst>
                            <p:childTnLst>
                              <p:par>
                                <p:cTn id="34" presetID="42" presetClass="path" presetSubtype="0" accel="50000" decel="50000" fill="hold" grpId="0" nodeType="afterEffect">
                                  <p:stCondLst>
                                    <p:cond delay="0"/>
                                  </p:stCondLst>
                                  <p:childTnLst>
                                    <p:animMotion origin="layout" path="M 2.77778E-7 -1.85185E-6 L 0.48676 0.05845 " pathEditMode="relative" rAng="0" ptsTypes="AA">
                                      <p:cBhvr>
                                        <p:cTn id="35" dur="2000" fill="hold"/>
                                        <p:tgtEl>
                                          <p:spTgt spid="70"/>
                                        </p:tgtEl>
                                        <p:attrNameLst>
                                          <p:attrName>ppt_x</p:attrName>
                                          <p:attrName>ppt_y</p:attrName>
                                        </p:attrNameLst>
                                      </p:cBhvr>
                                      <p:rCtr x="24338" y="2913"/>
                                    </p:animMotion>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2" grpId="0" animBg="1"/>
      <p:bldP spid="60" grpId="0" animBg="1"/>
      <p:bldP spid="69" grpId="0" animBg="1"/>
      <p:bldP spid="63" grpId="0" animBg="1"/>
      <p:bldP spid="70" grpId="0" animBg="1"/>
      <p:bldP spid="71" grpId="0" animBg="1"/>
      <p:bldP spid="72" grpId="0" animBg="1"/>
      <p:bldP spid="73" grpId="0" animBg="1"/>
      <p:bldP spid="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In Depth</a:t>
            </a:r>
            <a:endParaRPr lang="en-US" dirty="0"/>
          </a:p>
        </p:txBody>
      </p:sp>
      <p:sp>
        <p:nvSpPr>
          <p:cNvPr id="3" name="Text Placeholder 2"/>
          <p:cNvSpPr>
            <a:spLocks noGrp="1"/>
          </p:cNvSpPr>
          <p:nvPr>
            <p:ph type="body" sz="quarter" idx="10"/>
          </p:nvPr>
        </p:nvSpPr>
        <p:spPr>
          <a:xfrm>
            <a:off x="3656012" y="1676400"/>
            <a:ext cx="7554913" cy="2289858"/>
          </a:xfrm>
        </p:spPr>
        <p:txBody>
          <a:bodyPr/>
          <a:lstStyle/>
          <a:p>
            <a:r>
              <a:rPr lang="en-US" sz="4800" dirty="0" smtClean="0"/>
              <a:t>Access Control</a:t>
            </a:r>
          </a:p>
          <a:p>
            <a:r>
              <a:rPr lang="en-US" sz="4800" dirty="0" smtClean="0"/>
              <a:t>Federation</a:t>
            </a:r>
          </a:p>
          <a:p>
            <a:r>
              <a:rPr lang="en-US" sz="4800" dirty="0" smtClean="0"/>
              <a:t>User Education</a:t>
            </a:r>
          </a:p>
        </p:txBody>
      </p:sp>
      <p:sp>
        <p:nvSpPr>
          <p:cNvPr id="10" name="Rectangle 9"/>
          <p:cNvSpPr/>
          <p:nvPr/>
        </p:nvSpPr>
        <p:spPr bwMode="auto">
          <a:xfrm>
            <a:off x="625474" y="1676400"/>
            <a:ext cx="2555877" cy="224607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user</a:t>
            </a:r>
          </a:p>
        </p:txBody>
      </p:sp>
    </p:spTree>
    <p:extLst>
      <p:ext uri="{BB962C8B-B14F-4D97-AF65-F5344CB8AC3E}">
        <p14:creationId xmlns:p14="http://schemas.microsoft.com/office/powerpoint/2010/main" val="2649276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608012" y="4078526"/>
            <a:ext cx="2555877" cy="2246074"/>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physical</a:t>
            </a:r>
          </a:p>
        </p:txBody>
      </p:sp>
      <p:sp>
        <p:nvSpPr>
          <p:cNvPr id="2" name="Title 1"/>
          <p:cNvSpPr>
            <a:spLocks noGrp="1"/>
          </p:cNvSpPr>
          <p:nvPr>
            <p:ph type="title"/>
          </p:nvPr>
        </p:nvSpPr>
        <p:spPr/>
        <p:txBody>
          <a:bodyPr/>
          <a:lstStyle/>
          <a:p>
            <a:r>
              <a:rPr lang="en-US" dirty="0" smtClean="0"/>
              <a:t>Defense In Depth</a:t>
            </a:r>
            <a:endParaRPr lang="en-US" dirty="0"/>
          </a:p>
        </p:txBody>
      </p:sp>
      <p:sp>
        <p:nvSpPr>
          <p:cNvPr id="19" name="Rectangle 18"/>
          <p:cNvSpPr/>
          <p:nvPr/>
        </p:nvSpPr>
        <p:spPr bwMode="auto">
          <a:xfrm>
            <a:off x="3333750" y="4078526"/>
            <a:ext cx="2555877" cy="2246074"/>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network</a:t>
            </a:r>
          </a:p>
        </p:txBody>
      </p:sp>
      <p:sp>
        <p:nvSpPr>
          <p:cNvPr id="20" name="Rectangle 19"/>
          <p:cNvSpPr/>
          <p:nvPr/>
        </p:nvSpPr>
        <p:spPr bwMode="auto">
          <a:xfrm>
            <a:off x="6042027" y="4078526"/>
            <a:ext cx="2555877" cy="2246074"/>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host</a:t>
            </a:r>
          </a:p>
        </p:txBody>
      </p:sp>
      <p:sp>
        <p:nvSpPr>
          <p:cNvPr id="21" name="Rectangle 20"/>
          <p:cNvSpPr/>
          <p:nvPr/>
        </p:nvSpPr>
        <p:spPr bwMode="auto">
          <a:xfrm>
            <a:off x="3332162" y="1676400"/>
            <a:ext cx="2555877" cy="2246074"/>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application</a:t>
            </a:r>
          </a:p>
        </p:txBody>
      </p:sp>
      <p:sp>
        <p:nvSpPr>
          <p:cNvPr id="22" name="Rectangle 21"/>
          <p:cNvSpPr/>
          <p:nvPr/>
        </p:nvSpPr>
        <p:spPr bwMode="auto">
          <a:xfrm>
            <a:off x="6040439" y="1676400"/>
            <a:ext cx="2555877" cy="2246074"/>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data</a:t>
            </a:r>
          </a:p>
        </p:txBody>
      </p:sp>
      <p:sp>
        <p:nvSpPr>
          <p:cNvPr id="23" name="Rectangle 22"/>
          <p:cNvSpPr/>
          <p:nvPr/>
        </p:nvSpPr>
        <p:spPr bwMode="auto">
          <a:xfrm>
            <a:off x="8748716" y="1676400"/>
            <a:ext cx="2555877" cy="2246074"/>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alpha val="98824"/>
                  </a:srgbClr>
                </a:solidFill>
                <a:latin typeface="+mj-lt"/>
                <a:ea typeface="Segoe UI" pitchFamily="34" charset="0"/>
                <a:cs typeface="Segoe UI" pitchFamily="34" charset="0"/>
              </a:rPr>
              <a:t>user</a:t>
            </a:r>
          </a:p>
        </p:txBody>
      </p:sp>
    </p:spTree>
    <p:extLst>
      <p:ext uri="{BB962C8B-B14F-4D97-AF65-F5344CB8AC3E}">
        <p14:creationId xmlns:p14="http://schemas.microsoft.com/office/powerpoint/2010/main" val="1925968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ublic\Documents\Windows Azure Platform\Social Media\sharkswithfreakinlasers 6.1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 y="-685801"/>
            <a:ext cx="12190413" cy="84418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ts1.mm.bing.net/th?id=I4517421435978704&amp;pid=1.7&amp;w=151&amp;h=149&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93" y="5570482"/>
            <a:ext cx="1071087" cy="105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9680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Securing</a:t>
            </a:r>
            <a:r>
              <a:rPr lang="en-US" baseline="0" dirty="0" smtClean="0"/>
              <a:t> Services</a:t>
            </a:r>
            <a:endParaRPr lang="en-US" dirty="0"/>
          </a:p>
        </p:txBody>
      </p:sp>
    </p:spTree>
    <p:extLst>
      <p:ext uri="{BB962C8B-B14F-4D97-AF65-F5344CB8AC3E}">
        <p14:creationId xmlns:p14="http://schemas.microsoft.com/office/powerpoint/2010/main" val="2254852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3" name="Text Placeholder 2"/>
          <p:cNvSpPr>
            <a:spLocks noGrp="1"/>
          </p:cNvSpPr>
          <p:nvPr>
            <p:ph type="body" sz="quarter" idx="10"/>
          </p:nvPr>
        </p:nvSpPr>
        <p:spPr/>
        <p:txBody>
          <a:bodyPr/>
          <a:lstStyle/>
          <a:p>
            <a:r>
              <a:rPr lang="en-US" smtClean="0"/>
              <a:t>Does Windows Azure provide the rock-solid security required for the most sensitive data and applications?</a:t>
            </a:r>
          </a:p>
          <a:p>
            <a:r>
              <a:rPr lang="en-US" smtClean="0"/>
              <a:t>How do you ensure privacy of sensitive information?</a:t>
            </a:r>
          </a:p>
          <a:p>
            <a:r>
              <a:rPr lang="en-US" smtClean="0"/>
              <a:t>How do you secure access to applications?</a:t>
            </a:r>
          </a:p>
          <a:p>
            <a:r>
              <a:rPr lang="en-US" smtClean="0"/>
              <a:t>What if you have strict compliance requirements?</a:t>
            </a:r>
            <a:endParaRPr lang="en-US" dirty="0"/>
          </a:p>
        </p:txBody>
      </p:sp>
    </p:spTree>
    <p:extLst>
      <p:ext uri="{BB962C8B-B14F-4D97-AF65-F5344CB8AC3E}">
        <p14:creationId xmlns:p14="http://schemas.microsoft.com/office/powerpoint/2010/main" val="265136660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Does Windows Azure provide the rock-solid security required for the most sensitive data and applications?</a:t>
            </a:r>
            <a:endParaRPr lang="en-US" dirty="0"/>
          </a:p>
        </p:txBody>
      </p:sp>
      <p:sp>
        <p:nvSpPr>
          <p:cNvPr id="5" name="Text Placeholder 4"/>
          <p:cNvSpPr>
            <a:spLocks noGrp="1"/>
          </p:cNvSpPr>
          <p:nvPr>
            <p:ph type="body" sz="quarter" idx="10"/>
          </p:nvPr>
        </p:nvSpPr>
        <p:spPr>
          <a:xfrm>
            <a:off x="455612" y="2743200"/>
            <a:ext cx="11149013" cy="443198"/>
          </a:xfrm>
        </p:spPr>
        <p:txBody>
          <a:bodyPr/>
          <a:lstStyle/>
          <a:p>
            <a:r>
              <a:rPr lang="en-US" dirty="0" smtClean="0"/>
              <a:t>You Decide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412" y="2057400"/>
            <a:ext cx="8536622" cy="4800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perspectiveLef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355855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74" y="2057400"/>
            <a:ext cx="8536622" cy="4800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perspectiveLeft"/>
            <a:lightRig rig="twoPt" dir="t">
              <a:rot lat="0" lon="0" rev="7800000"/>
            </a:lightRig>
          </a:scene3d>
          <a:sp3d contourW="6350">
            <a:bevelT w="50800" h="16510"/>
            <a:contourClr>
              <a:srgbClr val="C0C0C0"/>
            </a:contourClr>
          </a:sp3d>
          <a:extLst/>
        </p:spPr>
      </p:pic>
      <p:sp>
        <p:nvSpPr>
          <p:cNvPr id="2" name="Title 1"/>
          <p:cNvSpPr>
            <a:spLocks noGrp="1"/>
          </p:cNvSpPr>
          <p:nvPr>
            <p:ph type="title"/>
          </p:nvPr>
        </p:nvSpPr>
        <p:spPr/>
        <p:txBody>
          <a:bodyPr/>
          <a:lstStyle/>
          <a:p>
            <a:pPr lvl="0"/>
            <a:r>
              <a:rPr lang="en-US" smtClean="0"/>
              <a:t>How do you ensure privacy of sensitive information?</a:t>
            </a:r>
            <a:endParaRPr lang="en-US" dirty="0"/>
          </a:p>
        </p:txBody>
      </p:sp>
      <p:sp>
        <p:nvSpPr>
          <p:cNvPr id="5" name="Text Placeholder 4"/>
          <p:cNvSpPr>
            <a:spLocks noGrp="1"/>
          </p:cNvSpPr>
          <p:nvPr>
            <p:ph type="body" sz="quarter" idx="10"/>
          </p:nvPr>
        </p:nvSpPr>
        <p:spPr>
          <a:xfrm>
            <a:off x="531812" y="1676400"/>
            <a:ext cx="11149013" cy="1526572"/>
          </a:xfrm>
        </p:spPr>
        <p:txBody>
          <a:bodyPr/>
          <a:lstStyle/>
          <a:p>
            <a:r>
              <a:rPr lang="en-US" dirty="0" smtClean="0"/>
              <a:t>Encryption</a:t>
            </a:r>
          </a:p>
          <a:p>
            <a:r>
              <a:rPr lang="en-US" dirty="0" smtClean="0"/>
              <a:t>Key Management</a:t>
            </a:r>
          </a:p>
          <a:p>
            <a:r>
              <a:rPr lang="en-US" dirty="0" smtClean="0"/>
              <a:t>Trust Services</a:t>
            </a:r>
            <a:endParaRPr lang="en-US" dirty="0"/>
          </a:p>
        </p:txBody>
      </p:sp>
    </p:spTree>
    <p:extLst>
      <p:ext uri="{BB962C8B-B14F-4D97-AF65-F5344CB8AC3E}">
        <p14:creationId xmlns:p14="http://schemas.microsoft.com/office/powerpoint/2010/main" val="3795800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How do you secure access to applications?</a:t>
            </a:r>
            <a:endParaRPr lang="en-US" dirty="0"/>
          </a:p>
        </p:txBody>
      </p:sp>
      <p:sp>
        <p:nvSpPr>
          <p:cNvPr id="5" name="Text Placeholder 4"/>
          <p:cNvSpPr>
            <a:spLocks noGrp="1"/>
          </p:cNvSpPr>
          <p:nvPr>
            <p:ph type="body" sz="quarter" idx="10"/>
          </p:nvPr>
        </p:nvSpPr>
        <p:spPr>
          <a:xfrm>
            <a:off x="519112" y="1447799"/>
            <a:ext cx="11149013" cy="1932837"/>
          </a:xfrm>
        </p:spPr>
        <p:txBody>
          <a:bodyPr/>
          <a:lstStyle/>
          <a:p>
            <a:r>
              <a:rPr lang="en-US" dirty="0" smtClean="0"/>
              <a:t>Identity</a:t>
            </a:r>
          </a:p>
          <a:p>
            <a:pPr lvl="1"/>
            <a:r>
              <a:rPr lang="en-US" dirty="0" smtClean="0"/>
              <a:t>Integrate </a:t>
            </a:r>
            <a:r>
              <a:rPr lang="en-US" dirty="0"/>
              <a:t>with enterprise identity</a:t>
            </a:r>
          </a:p>
          <a:p>
            <a:pPr lvl="1"/>
            <a:r>
              <a:rPr lang="en-US" dirty="0"/>
              <a:t>Enable single sign-on within your apps</a:t>
            </a:r>
          </a:p>
          <a:p>
            <a:pPr lvl="1"/>
            <a:r>
              <a:rPr lang="en-US" dirty="0"/>
              <a:t>Enterprise Graph REST </a:t>
            </a:r>
            <a:r>
              <a:rPr lang="en-US" dirty="0" smtClean="0"/>
              <a:t>API</a:t>
            </a:r>
            <a:endParaRPr lang="en-US" dirty="0"/>
          </a:p>
        </p:txBody>
      </p:sp>
    </p:spTree>
    <p:extLst>
      <p:ext uri="{BB962C8B-B14F-4D97-AF65-F5344CB8AC3E}">
        <p14:creationId xmlns:p14="http://schemas.microsoft.com/office/powerpoint/2010/main" val="1848650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quarter" idx="10"/>
          </p:nvPr>
        </p:nvSpPr>
        <p:spPr>
          <a:xfrm>
            <a:off x="519112" y="1447799"/>
            <a:ext cx="11149013" cy="3053144"/>
          </a:xfrm>
        </p:spPr>
        <p:txBody>
          <a:bodyPr/>
          <a:lstStyle/>
          <a:p>
            <a:r>
              <a:rPr lang="en-US" dirty="0"/>
              <a:t>Does Windows Azure provide the rock-solid security required for the most sensitive data and applications?</a:t>
            </a:r>
          </a:p>
          <a:p>
            <a:r>
              <a:rPr lang="en-US" dirty="0"/>
              <a:t>How do you ensure privacy of sensitive information?</a:t>
            </a:r>
          </a:p>
          <a:p>
            <a:r>
              <a:rPr lang="en-US" dirty="0"/>
              <a:t>How do you secure access to applications?</a:t>
            </a:r>
          </a:p>
          <a:p>
            <a:r>
              <a:rPr lang="en-US" dirty="0"/>
              <a:t>What if you have strict compliance requirements?</a:t>
            </a:r>
          </a:p>
          <a:p>
            <a:endParaRPr lang="en-US" dirty="0"/>
          </a:p>
        </p:txBody>
      </p:sp>
    </p:spTree>
    <p:extLst>
      <p:ext uri="{BB962C8B-B14F-4D97-AF65-F5344CB8AC3E}">
        <p14:creationId xmlns:p14="http://schemas.microsoft.com/office/powerpoint/2010/main" val="174259919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412" y="2057400"/>
            <a:ext cx="8536623" cy="4800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519112" y="228600"/>
            <a:ext cx="11149013" cy="553998"/>
          </a:xfrm>
        </p:spPr>
        <p:txBody>
          <a:bodyPr/>
          <a:lstStyle/>
          <a:p>
            <a:pPr lvl="0"/>
            <a:r>
              <a:rPr lang="en-US" sz="4000" dirty="0" smtClean="0"/>
              <a:t>What if you have strict compliance requirements?</a:t>
            </a:r>
            <a:endParaRPr lang="en-US" sz="4000" dirty="0"/>
          </a:p>
        </p:txBody>
      </p:sp>
      <p:sp>
        <p:nvSpPr>
          <p:cNvPr id="5" name="Text Placeholder 4"/>
          <p:cNvSpPr>
            <a:spLocks noGrp="1"/>
          </p:cNvSpPr>
          <p:nvPr>
            <p:ph type="body" sz="quarter" idx="10"/>
          </p:nvPr>
        </p:nvSpPr>
        <p:spPr/>
        <p:txBody>
          <a:bodyPr/>
          <a:lstStyle/>
          <a:p>
            <a:r>
              <a:rPr lang="en-US" dirty="0" smtClean="0"/>
              <a:t>Industry standards</a:t>
            </a:r>
          </a:p>
          <a:p>
            <a:r>
              <a:rPr lang="en-US" dirty="0" smtClean="0"/>
              <a:t>Risk</a:t>
            </a:r>
          </a:p>
          <a:p>
            <a:r>
              <a:rPr lang="en-US" dirty="0" smtClean="0"/>
              <a:t>Not everything fits</a:t>
            </a:r>
          </a:p>
          <a:p>
            <a:endParaRPr lang="en-US" dirty="0"/>
          </a:p>
        </p:txBody>
      </p:sp>
    </p:spTree>
    <p:extLst>
      <p:ext uri="{BB962C8B-B14F-4D97-AF65-F5344CB8AC3E}">
        <p14:creationId xmlns:p14="http://schemas.microsoft.com/office/powerpoint/2010/main" val="2717404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519112" y="1447799"/>
            <a:ext cx="11149013" cy="4708981"/>
          </a:xfrm>
        </p:spPr>
        <p:txBody>
          <a:bodyPr/>
          <a:lstStyle/>
          <a:p>
            <a:r>
              <a:rPr lang="en-US" dirty="0" smtClean="0"/>
              <a:t>Windows Azure gives a Rock Solid Foundation</a:t>
            </a:r>
          </a:p>
          <a:p>
            <a:endParaRPr lang="en-US" dirty="0"/>
          </a:p>
          <a:p>
            <a:r>
              <a:rPr lang="en-US" dirty="0" smtClean="0"/>
              <a:t>Responsibilities have changed</a:t>
            </a:r>
          </a:p>
          <a:p>
            <a:endParaRPr lang="en-US" dirty="0"/>
          </a:p>
          <a:p>
            <a:r>
              <a:rPr lang="en-US" dirty="0" smtClean="0"/>
              <a:t>Managing Risk</a:t>
            </a:r>
          </a:p>
          <a:p>
            <a:endParaRPr lang="en-US" dirty="0" smtClean="0"/>
          </a:p>
          <a:p>
            <a:r>
              <a:rPr lang="en-US" dirty="0" smtClean="0"/>
              <a:t>Review the Windows Azure Trust Center</a:t>
            </a:r>
          </a:p>
          <a:p>
            <a:pPr lvl="1"/>
            <a:r>
              <a:rPr lang="en-US" dirty="0">
                <a:hlinkClick r:id="rId2"/>
              </a:rPr>
              <a:t>https://www.windowsazure.com/en-us/support/trust-center</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1262742505"/>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5" name="Rectangle 4"/>
          <p:cNvSpPr/>
          <p:nvPr/>
        </p:nvSpPr>
        <p:spPr bwMode="auto">
          <a:xfrm>
            <a:off x="507868" y="1143000"/>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1983288"/>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10" name="Rectangle 9"/>
          <p:cNvSpPr/>
          <p:nvPr/>
        </p:nvSpPr>
        <p:spPr>
          <a:xfrm>
            <a:off x="667870" y="1250674"/>
            <a:ext cx="11013088"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smtClean="0">
                <a:solidFill>
                  <a:schemeClr val="tx1">
                    <a:alpha val="99000"/>
                  </a:schemeClr>
                </a:solidFill>
              </a:rPr>
              <a:t>Windows Azure Trust Center</a:t>
            </a:r>
            <a:endParaRPr lang="en-US" sz="2400" dirty="0">
              <a:solidFill>
                <a:schemeClr val="tx1">
                  <a:alpha val="99000"/>
                </a:schemeClr>
              </a:solidFill>
            </a:endParaRPr>
          </a:p>
        </p:txBody>
      </p:sp>
      <p:sp>
        <p:nvSpPr>
          <p:cNvPr id="12" name="Rectangle 11"/>
          <p:cNvSpPr/>
          <p:nvPr/>
        </p:nvSpPr>
        <p:spPr>
          <a:xfrm>
            <a:off x="667870" y="2090962"/>
            <a:ext cx="11013088"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a:solidFill>
                  <a:schemeClr val="tx1">
                    <a:alpha val="99000"/>
                  </a:schemeClr>
                </a:solidFill>
              </a:rPr>
              <a:t>Find Me Later </a:t>
            </a:r>
            <a:r>
              <a:rPr lang="en-US" sz="2400" dirty="0" smtClean="0">
                <a:solidFill>
                  <a:schemeClr val="tx1">
                    <a:alpha val="99000"/>
                  </a:schemeClr>
                </a:solidFill>
              </a:rPr>
              <a:t>At The Windows Azure Booth</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297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 presetClass="entr" presetSubtype="8" decel="10000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 presetClass="entr" presetSubtype="8" decel="10000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 presetClass="exit" presetSubtype="0" fill="hold" grpId="1" nodeType="afterEffect">
                                  <p:stCondLst>
                                    <p:cond delay="0"/>
                                  </p:stCondLst>
                                  <p:childTnLst>
                                    <p:set>
                                      <p:cBhvr>
                                        <p:cTn id="2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P spid="12" grpId="0"/>
      <p:bldP spid="13" grpId="0" animBg="1"/>
      <p:bldP spid="1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chemeClr val="tx1">
                    <a:alpha val="98824"/>
                  </a:schemeClr>
                </a:solidFill>
                <a:latin typeface="Segoe UI" pitchFamily="34" charset="0"/>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latin typeface="Segoe UI" pitchFamily="34" charset="0"/>
              <a:ea typeface="Segoe UI" pitchFamily="34" charset="0"/>
              <a:cs typeface="Segoe UI" pitchFamily="34" charset="0"/>
            </a:endParaRPr>
          </a:p>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#TE(</a:t>
            </a:r>
            <a:r>
              <a:rPr lang="en-US" dirty="0" err="1">
                <a:solidFill>
                  <a:schemeClr val="tx1"/>
                </a:solidFill>
                <a:latin typeface="Segoe UI" pitchFamily="34" charset="0"/>
                <a:ea typeface="Segoe UI" pitchFamily="34" charset="0"/>
                <a:cs typeface="Segoe UI" pitchFamily="34" charset="0"/>
              </a:rPr>
              <a:t>sessioncode</a:t>
            </a:r>
            <a:r>
              <a:rPr lang="en-US" dirty="0">
                <a:solidFill>
                  <a:schemeClr val="tx1"/>
                </a:solidFill>
                <a:latin typeface="Segoe UI" pitchFamily="34" charset="0"/>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microsoft.com/</a:t>
            </a:r>
            <a:r>
              <a:rPr lang="en-US" sz="1050" u="sng" dirty="0" err="1">
                <a:solidFill>
                  <a:schemeClr val="tx1"/>
                </a:solidFill>
                <a:latin typeface="Segoe UI" pitchFamily="34" charset="0"/>
                <a:ea typeface="Segoe UI" pitchFamily="34" charset="0"/>
                <a:cs typeface="Segoe UI" pitchFamily="34" charset="0"/>
              </a:rPr>
              <a:t>windowsserver</a:t>
            </a:r>
            <a:endParaRPr lang="en-US" sz="1050" dirty="0">
              <a:solidFill>
                <a:schemeClr val="tx1"/>
              </a:solidFill>
              <a:latin typeface="Segoe UI" pitchFamily="34" charset="0"/>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chemeClr val="tx1"/>
                </a:solidFill>
                <a:latin typeface="Segoe UI" pitchFamily="34" charset="0"/>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Azure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Windowsazure.com/</a:t>
            </a:r>
          </a:p>
          <a:p>
            <a:pPr defTabSz="685666" fontAlgn="base">
              <a:spcBef>
                <a:spcPct val="0"/>
              </a:spcBef>
              <a:spcAft>
                <a:spcPct val="0"/>
              </a:spcAft>
            </a:pPr>
            <a:r>
              <a:rPr lang="en-US" sz="1050" u="sng" dirty="0" err="1">
                <a:solidFill>
                  <a:schemeClr val="tx1"/>
                </a:solidFill>
                <a:latin typeface="Segoe UI" pitchFamily="34" charset="0"/>
                <a:ea typeface="Segoe UI" pitchFamily="34" charset="0"/>
                <a:cs typeface="Segoe UI" pitchFamily="34" charset="0"/>
              </a:rPr>
              <a:t>teched</a:t>
            </a:r>
            <a:endParaRPr lang="en-US" sz="1050" u="sng" dirty="0">
              <a:solidFill>
                <a:schemeClr val="tx1"/>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327557665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391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1584333"/>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99604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88140381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55186" y="533400"/>
            <a:ext cx="3276600" cy="3276600"/>
            <a:chOff x="768959" y="2098431"/>
            <a:chExt cx="3276600" cy="3276600"/>
          </a:xfrm>
        </p:grpSpPr>
        <p:sp>
          <p:nvSpPr>
            <p:cNvPr id="2" name="Rectangle 1"/>
            <p:cNvSpPr/>
            <p:nvPr/>
          </p:nvSpPr>
          <p:spPr bwMode="auto">
            <a:xfrm>
              <a:off x="768959" y="2098431"/>
              <a:ext cx="3276600" cy="32766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3200" dirty="0">
                  <a:solidFill>
                    <a:srgbClr val="FFFFFF">
                      <a:alpha val="98824"/>
                    </a:srgbClr>
                  </a:solidFill>
                  <a:latin typeface="Segoe UI" pitchFamily="34" charset="0"/>
                  <a:ea typeface="Segoe UI" pitchFamily="34" charset="0"/>
                  <a:cs typeface="Segoe UI" pitchFamily="34" charset="0"/>
                </a:rPr>
                <a:t>c</a:t>
              </a:r>
              <a:r>
                <a:rPr lang="en-US" sz="3200" dirty="0" smtClean="0">
                  <a:solidFill>
                    <a:srgbClr val="FFFFFF">
                      <a:alpha val="98824"/>
                    </a:srgbClr>
                  </a:solidFill>
                  <a:latin typeface="Segoe UI" pitchFamily="34" charset="0"/>
                  <a:ea typeface="Segoe UI" pitchFamily="34" charset="0"/>
                  <a:cs typeface="Segoe UI" pitchFamily="34" charset="0"/>
                </a:rPr>
                <a:t>onfidentiality</a:t>
              </a:r>
            </a:p>
          </p:txBody>
        </p:sp>
        <p:sp>
          <p:nvSpPr>
            <p:cNvPr id="3" name="TextBox 2"/>
            <p:cNvSpPr txBox="1"/>
            <p:nvPr/>
          </p:nvSpPr>
          <p:spPr>
            <a:xfrm>
              <a:off x="1554301" y="2328653"/>
              <a:ext cx="1705916" cy="2816156"/>
            </a:xfrm>
            <a:prstGeom prst="rect">
              <a:avLst/>
            </a:prstGeom>
            <a:noFill/>
          </p:spPr>
          <p:txBody>
            <a:bodyPr wrap="none" lIns="91440" tIns="91440" rIns="91440" bIns="91440" rtlCol="0">
              <a:spAutoFit/>
            </a:bodyPr>
            <a:lstStyle/>
            <a:p>
              <a:pPr algn="ctr">
                <a:lnSpc>
                  <a:spcPct val="90000"/>
                </a:lnSpc>
                <a:spcBef>
                  <a:spcPct val="20000"/>
                </a:spcBef>
                <a:buSzPct val="90000"/>
              </a:pPr>
              <a:r>
                <a:rPr lang="en-US" sz="19000" dirty="0" smtClean="0">
                  <a:solidFill>
                    <a:schemeClr val="tx1">
                      <a:alpha val="99000"/>
                    </a:schemeClr>
                  </a:solidFill>
                  <a:latin typeface="+mj-lt"/>
                </a:rPr>
                <a:t>C</a:t>
              </a:r>
            </a:p>
          </p:txBody>
        </p:sp>
      </p:grpSp>
      <p:grpSp>
        <p:nvGrpSpPr>
          <p:cNvPr id="11" name="Group 10"/>
          <p:cNvGrpSpPr/>
          <p:nvPr/>
        </p:nvGrpSpPr>
        <p:grpSpPr>
          <a:xfrm>
            <a:off x="4456112" y="533400"/>
            <a:ext cx="3276600" cy="3276600"/>
            <a:chOff x="4265612" y="2133600"/>
            <a:chExt cx="3276600" cy="3276600"/>
          </a:xfrm>
        </p:grpSpPr>
        <p:sp>
          <p:nvSpPr>
            <p:cNvPr id="9" name="Rectangle 8"/>
            <p:cNvSpPr/>
            <p:nvPr/>
          </p:nvSpPr>
          <p:spPr bwMode="auto">
            <a:xfrm>
              <a:off x="4265612" y="2133600"/>
              <a:ext cx="3276600" cy="32766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3200" dirty="0" smtClean="0">
                  <a:solidFill>
                    <a:srgbClr val="FFFFFF">
                      <a:alpha val="98824"/>
                    </a:srgbClr>
                  </a:solidFill>
                  <a:latin typeface="Segoe UI" pitchFamily="34" charset="0"/>
                  <a:ea typeface="Segoe UI" pitchFamily="34" charset="0"/>
                  <a:cs typeface="Segoe UI" pitchFamily="34" charset="0"/>
                </a:rPr>
                <a:t>integrity</a:t>
              </a:r>
            </a:p>
          </p:txBody>
        </p:sp>
        <p:sp>
          <p:nvSpPr>
            <p:cNvPr id="10" name="TextBox 9"/>
            <p:cNvSpPr txBox="1"/>
            <p:nvPr/>
          </p:nvSpPr>
          <p:spPr>
            <a:xfrm>
              <a:off x="5487772" y="2363822"/>
              <a:ext cx="832279" cy="2816156"/>
            </a:xfrm>
            <a:prstGeom prst="rect">
              <a:avLst/>
            </a:prstGeom>
            <a:noFill/>
          </p:spPr>
          <p:txBody>
            <a:bodyPr wrap="none" lIns="91440" tIns="91440" rIns="91440" bIns="91440" rtlCol="0">
              <a:spAutoFit/>
            </a:bodyPr>
            <a:lstStyle/>
            <a:p>
              <a:pPr algn="ctr">
                <a:lnSpc>
                  <a:spcPct val="90000"/>
                </a:lnSpc>
                <a:spcBef>
                  <a:spcPct val="20000"/>
                </a:spcBef>
                <a:buSzPct val="90000"/>
              </a:pPr>
              <a:r>
                <a:rPr lang="en-US" sz="19000" dirty="0">
                  <a:solidFill>
                    <a:schemeClr val="tx1">
                      <a:alpha val="99000"/>
                    </a:schemeClr>
                  </a:solidFill>
                  <a:latin typeface="+mj-lt"/>
                </a:rPr>
                <a:t>I</a:t>
              </a:r>
              <a:endParaRPr lang="en-US" sz="19000" dirty="0" smtClean="0">
                <a:solidFill>
                  <a:schemeClr val="tx1">
                    <a:alpha val="99000"/>
                  </a:schemeClr>
                </a:solidFill>
                <a:latin typeface="+mj-lt"/>
              </a:endParaRPr>
            </a:p>
          </p:txBody>
        </p:sp>
      </p:grpSp>
      <p:grpSp>
        <p:nvGrpSpPr>
          <p:cNvPr id="12" name="Group 11"/>
          <p:cNvGrpSpPr/>
          <p:nvPr/>
        </p:nvGrpSpPr>
        <p:grpSpPr>
          <a:xfrm>
            <a:off x="7957039" y="533400"/>
            <a:ext cx="3276600" cy="3276600"/>
            <a:chOff x="4265612" y="2133600"/>
            <a:chExt cx="3276600" cy="3276600"/>
          </a:xfrm>
        </p:grpSpPr>
        <p:sp>
          <p:nvSpPr>
            <p:cNvPr id="13" name="Rectangle 12"/>
            <p:cNvSpPr/>
            <p:nvPr/>
          </p:nvSpPr>
          <p:spPr bwMode="auto">
            <a:xfrm>
              <a:off x="4265612" y="2133600"/>
              <a:ext cx="3276600" cy="32766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3200" dirty="0" smtClean="0">
                  <a:solidFill>
                    <a:srgbClr val="FFFFFF">
                      <a:alpha val="98824"/>
                    </a:srgbClr>
                  </a:solidFill>
                  <a:latin typeface="Segoe UI" pitchFamily="34" charset="0"/>
                  <a:ea typeface="Segoe UI" pitchFamily="34" charset="0"/>
                  <a:cs typeface="Segoe UI" pitchFamily="34" charset="0"/>
                </a:rPr>
                <a:t>availability</a:t>
              </a:r>
            </a:p>
          </p:txBody>
        </p:sp>
        <p:sp>
          <p:nvSpPr>
            <p:cNvPr id="14" name="TextBox 13"/>
            <p:cNvSpPr txBox="1"/>
            <p:nvPr/>
          </p:nvSpPr>
          <p:spPr>
            <a:xfrm>
              <a:off x="5026107" y="2363822"/>
              <a:ext cx="1755609" cy="2816156"/>
            </a:xfrm>
            <a:prstGeom prst="rect">
              <a:avLst/>
            </a:prstGeom>
            <a:noFill/>
          </p:spPr>
          <p:txBody>
            <a:bodyPr wrap="none" lIns="91440" tIns="91440" rIns="91440" bIns="91440" rtlCol="0">
              <a:spAutoFit/>
            </a:bodyPr>
            <a:lstStyle/>
            <a:p>
              <a:pPr algn="ctr">
                <a:lnSpc>
                  <a:spcPct val="90000"/>
                </a:lnSpc>
                <a:spcBef>
                  <a:spcPct val="20000"/>
                </a:spcBef>
                <a:buSzPct val="90000"/>
              </a:pPr>
              <a:r>
                <a:rPr lang="en-US" sz="19000" dirty="0" smtClean="0">
                  <a:solidFill>
                    <a:schemeClr val="tx1">
                      <a:alpha val="99000"/>
                    </a:schemeClr>
                  </a:solidFill>
                  <a:latin typeface="+mj-lt"/>
                </a:rPr>
                <a:t>A</a:t>
              </a:r>
            </a:p>
          </p:txBody>
        </p:sp>
      </p:grpSp>
      <p:sp>
        <p:nvSpPr>
          <p:cNvPr id="16" name="Rectangle 15"/>
          <p:cNvSpPr/>
          <p:nvPr/>
        </p:nvSpPr>
        <p:spPr bwMode="auto">
          <a:xfrm>
            <a:off x="955186" y="3962400"/>
            <a:ext cx="10278453" cy="12954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800" dirty="0" smtClean="0">
                <a:solidFill>
                  <a:schemeClr val="tx2">
                    <a:alpha val="98824"/>
                  </a:schemeClr>
                </a:solidFill>
                <a:latin typeface="Segoe UI" pitchFamily="34" charset="0"/>
                <a:ea typeface="Segoe UI" pitchFamily="34" charset="0"/>
                <a:cs typeface="Segoe UI" pitchFamily="34" charset="0"/>
              </a:rPr>
              <a:t>risk management</a:t>
            </a:r>
          </a:p>
        </p:txBody>
      </p:sp>
      <p:sp>
        <p:nvSpPr>
          <p:cNvPr id="17" name="Rectangle 16"/>
          <p:cNvSpPr/>
          <p:nvPr/>
        </p:nvSpPr>
        <p:spPr bwMode="auto">
          <a:xfrm>
            <a:off x="955184" y="5410200"/>
            <a:ext cx="10278453" cy="12954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800" dirty="0" smtClean="0">
                <a:solidFill>
                  <a:schemeClr val="tx2">
                    <a:alpha val="98824"/>
                  </a:schemeClr>
                </a:solidFill>
                <a:latin typeface="Segoe UI" pitchFamily="34" charset="0"/>
                <a:ea typeface="Segoe UI" pitchFamily="34" charset="0"/>
                <a:cs typeface="Segoe UI" pitchFamily="34" charset="0"/>
              </a:rPr>
              <a:t>compliance</a:t>
            </a:r>
          </a:p>
        </p:txBody>
      </p:sp>
    </p:spTree>
    <p:extLst>
      <p:ext uri="{BB962C8B-B14F-4D97-AF65-F5344CB8AC3E}">
        <p14:creationId xmlns:p14="http://schemas.microsoft.com/office/powerpoint/2010/main" val="1084214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137259" y="2281272"/>
            <a:ext cx="6369515" cy="76174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lang="en-US" dirty="0">
                <a:solidFill>
                  <a:schemeClr val="tx1"/>
                </a:solidFill>
              </a:rPr>
              <a:t>m</a:t>
            </a:r>
            <a:r>
              <a:rPr lang="en-US" dirty="0" smtClean="0">
                <a:solidFill>
                  <a:schemeClr val="tx1"/>
                </a:solidFill>
              </a:rPr>
              <a:t>oving to the cloud</a:t>
            </a:r>
            <a:endParaRPr lang="en-US" dirty="0">
              <a:solidFill>
                <a:schemeClr val="tx1"/>
              </a:solidFill>
            </a:endParaRPr>
          </a:p>
        </p:txBody>
      </p:sp>
      <p:sp>
        <p:nvSpPr>
          <p:cNvPr id="13" name="Content Placeholder 2"/>
          <p:cNvSpPr>
            <a:spLocks noGrp="1"/>
          </p:cNvSpPr>
          <p:nvPr>
            <p:ph type="body" sz="quarter" idx="10"/>
          </p:nvPr>
        </p:nvSpPr>
        <p:spPr>
          <a:xfrm>
            <a:off x="5137260" y="3317344"/>
            <a:ext cx="7051566" cy="2068259"/>
          </a:xfrm>
        </p:spPr>
        <p:txBody>
          <a:bodyPr/>
          <a:lstStyle/>
          <a:p>
            <a:r>
              <a:rPr lang="en-US" dirty="0" smtClean="0"/>
              <a:t>Customer Accountability </a:t>
            </a:r>
          </a:p>
          <a:p>
            <a:r>
              <a:rPr lang="en-US" dirty="0" smtClean="0"/>
              <a:t>Multi-tenancy</a:t>
            </a:r>
          </a:p>
          <a:p>
            <a:r>
              <a:rPr lang="en-US" dirty="0" smtClean="0"/>
              <a:t>Different Responsibilities</a:t>
            </a:r>
          </a:p>
          <a:p>
            <a:r>
              <a:rPr lang="en-US" dirty="0" smtClean="0"/>
              <a:t>Trust</a:t>
            </a:r>
          </a:p>
        </p:txBody>
      </p:sp>
      <p:pic>
        <p:nvPicPr>
          <p:cNvPr id="1028" name="Picture 4" descr="C:\Users\Jonahs\Dropbox\Critical Resources\Helveticons Basic\Png\512x512\Factory 512x512.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29731"/>
          <a:stretch/>
        </p:blipFill>
        <p:spPr bwMode="auto">
          <a:xfrm>
            <a:off x="1960070" y="3894084"/>
            <a:ext cx="2012841" cy="14144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nahs\Dropbox\Critical Resources\Helveticons Basic\Png\512x512\Cloud upload 512x512.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203329" y="1046106"/>
            <a:ext cx="3444820" cy="344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90891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03" y="685800"/>
            <a:ext cx="10939220" cy="1592744"/>
          </a:xfrm>
        </p:spPr>
        <p:txBody>
          <a:bodyPr/>
          <a:lstStyle/>
          <a:p>
            <a:pPr algn="ctr"/>
            <a:r>
              <a:rPr lang="en-US" sz="11500" dirty="0" smtClean="0"/>
              <a:t>Multiple </a:t>
            </a:r>
            <a:r>
              <a:rPr lang="en-US" sz="11500" spc="300" dirty="0" smtClean="0"/>
              <a:t>Sources</a:t>
            </a:r>
            <a:endParaRPr lang="en-US" sz="11500" spc="300" dirty="0"/>
          </a:p>
        </p:txBody>
      </p:sp>
      <p:sp>
        <p:nvSpPr>
          <p:cNvPr id="4" name="Rectangle 3"/>
          <p:cNvSpPr/>
          <p:nvPr/>
        </p:nvSpPr>
        <p:spPr bwMode="auto">
          <a:xfrm>
            <a:off x="624802" y="2754923"/>
            <a:ext cx="2625969" cy="262596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800" dirty="0" smtClean="0">
                <a:solidFill>
                  <a:srgbClr val="FFFFFF">
                    <a:alpha val="98824"/>
                  </a:srgbClr>
                </a:solidFill>
                <a:latin typeface="+mj-lt"/>
                <a:ea typeface="Segoe UI" pitchFamily="34" charset="0"/>
                <a:cs typeface="Segoe UI" pitchFamily="34" charset="0"/>
              </a:rPr>
              <a:t>LAW</a:t>
            </a:r>
          </a:p>
        </p:txBody>
      </p:sp>
      <p:sp>
        <p:nvSpPr>
          <p:cNvPr id="5" name="Rectangle 4"/>
          <p:cNvSpPr/>
          <p:nvPr/>
        </p:nvSpPr>
        <p:spPr bwMode="auto">
          <a:xfrm>
            <a:off x="3395886" y="2754923"/>
            <a:ext cx="2625969" cy="262596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800" dirty="0" smtClean="0">
                <a:solidFill>
                  <a:srgbClr val="FFFFFF">
                    <a:alpha val="98824"/>
                  </a:srgbClr>
                </a:solidFill>
                <a:latin typeface="+mj-lt"/>
                <a:ea typeface="Segoe UI" pitchFamily="34" charset="0"/>
                <a:cs typeface="Segoe UI" pitchFamily="34" charset="0"/>
              </a:rPr>
              <a:t>INDUSTRY</a:t>
            </a:r>
          </a:p>
        </p:txBody>
      </p:sp>
      <p:sp>
        <p:nvSpPr>
          <p:cNvPr id="6" name="Rectangle 5"/>
          <p:cNvSpPr/>
          <p:nvPr/>
        </p:nvSpPr>
        <p:spPr bwMode="auto">
          <a:xfrm>
            <a:off x="6166970" y="2754923"/>
            <a:ext cx="2625969" cy="262596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800" dirty="0" smtClean="0">
                <a:solidFill>
                  <a:srgbClr val="FFFFFF">
                    <a:alpha val="98824"/>
                  </a:srgbClr>
                </a:solidFill>
                <a:latin typeface="+mj-lt"/>
                <a:ea typeface="Segoe UI" pitchFamily="34" charset="0"/>
                <a:cs typeface="Segoe UI" pitchFamily="34" charset="0"/>
              </a:rPr>
              <a:t>STANDARDS</a:t>
            </a:r>
          </a:p>
        </p:txBody>
      </p:sp>
      <p:sp>
        <p:nvSpPr>
          <p:cNvPr id="7" name="Rectangle 6"/>
          <p:cNvSpPr/>
          <p:nvPr/>
        </p:nvSpPr>
        <p:spPr bwMode="auto">
          <a:xfrm>
            <a:off x="8938053" y="2743200"/>
            <a:ext cx="2625969" cy="262596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800" dirty="0" smtClean="0">
                <a:solidFill>
                  <a:srgbClr val="FFFFFF">
                    <a:alpha val="98824"/>
                  </a:srgbClr>
                </a:solidFill>
                <a:latin typeface="+mj-lt"/>
                <a:ea typeface="Segoe UI" pitchFamily="34" charset="0"/>
                <a:cs typeface="Segoe UI" pitchFamily="34" charset="0"/>
              </a:rPr>
              <a:t>INTERNAL</a:t>
            </a:r>
          </a:p>
        </p:txBody>
      </p:sp>
      <p:sp>
        <p:nvSpPr>
          <p:cNvPr id="10" name="Freeform 139"/>
          <p:cNvSpPr>
            <a:spLocks/>
          </p:cNvSpPr>
          <p:nvPr/>
        </p:nvSpPr>
        <p:spPr bwMode="black">
          <a:xfrm>
            <a:off x="1135136" y="3212123"/>
            <a:ext cx="1634966" cy="1371600"/>
          </a:xfrm>
          <a:custGeom>
            <a:avLst/>
            <a:gdLst>
              <a:gd name="T0" fmla="*/ 384 w 450"/>
              <a:gd name="T1" fmla="*/ 111 h 378"/>
              <a:gd name="T2" fmla="*/ 388 w 450"/>
              <a:gd name="T3" fmla="*/ 104 h 378"/>
              <a:gd name="T4" fmla="*/ 381 w 450"/>
              <a:gd name="T5" fmla="*/ 97 h 378"/>
              <a:gd name="T6" fmla="*/ 349 w 450"/>
              <a:gd name="T7" fmla="*/ 97 h 378"/>
              <a:gd name="T8" fmla="*/ 257 w 450"/>
              <a:gd name="T9" fmla="*/ 68 h 378"/>
              <a:gd name="T10" fmla="*/ 231 w 450"/>
              <a:gd name="T11" fmla="*/ 50 h 378"/>
              <a:gd name="T12" fmla="*/ 231 w 450"/>
              <a:gd name="T13" fmla="*/ 33 h 378"/>
              <a:gd name="T14" fmla="*/ 242 w 450"/>
              <a:gd name="T15" fmla="*/ 17 h 378"/>
              <a:gd name="T16" fmla="*/ 224 w 450"/>
              <a:gd name="T17" fmla="*/ 0 h 378"/>
              <a:gd name="T18" fmla="*/ 207 w 450"/>
              <a:gd name="T19" fmla="*/ 17 h 378"/>
              <a:gd name="T20" fmla="*/ 217 w 450"/>
              <a:gd name="T21" fmla="*/ 33 h 378"/>
              <a:gd name="T22" fmla="*/ 217 w 450"/>
              <a:gd name="T23" fmla="*/ 50 h 378"/>
              <a:gd name="T24" fmla="*/ 192 w 450"/>
              <a:gd name="T25" fmla="*/ 68 h 378"/>
              <a:gd name="T26" fmla="*/ 99 w 450"/>
              <a:gd name="T27" fmla="*/ 97 h 378"/>
              <a:gd name="T28" fmla="*/ 69 w 450"/>
              <a:gd name="T29" fmla="*/ 97 h 378"/>
              <a:gd name="T30" fmla="*/ 62 w 450"/>
              <a:gd name="T31" fmla="*/ 104 h 378"/>
              <a:gd name="T32" fmla="*/ 66 w 450"/>
              <a:gd name="T33" fmla="*/ 111 h 378"/>
              <a:gd name="T34" fmla="*/ 6 w 450"/>
              <a:gd name="T35" fmla="*/ 255 h 378"/>
              <a:gd name="T36" fmla="*/ 20 w 450"/>
              <a:gd name="T37" fmla="*/ 255 h 378"/>
              <a:gd name="T38" fmla="*/ 69 w 450"/>
              <a:gd name="T39" fmla="*/ 136 h 378"/>
              <a:gd name="T40" fmla="*/ 125 w 450"/>
              <a:gd name="T41" fmla="*/ 270 h 378"/>
              <a:gd name="T42" fmla="*/ 0 w 450"/>
              <a:gd name="T43" fmla="*/ 270 h 378"/>
              <a:gd name="T44" fmla="*/ 69 w 450"/>
              <a:gd name="T45" fmla="*/ 319 h 378"/>
              <a:gd name="T46" fmla="*/ 139 w 450"/>
              <a:gd name="T47" fmla="*/ 270 h 378"/>
              <a:gd name="T48" fmla="*/ 73 w 450"/>
              <a:gd name="T49" fmla="*/ 112 h 378"/>
              <a:gd name="T50" fmla="*/ 196 w 450"/>
              <a:gd name="T51" fmla="*/ 112 h 378"/>
              <a:gd name="T52" fmla="*/ 213 w 450"/>
              <a:gd name="T53" fmla="*/ 122 h 378"/>
              <a:gd name="T54" fmla="*/ 213 w 450"/>
              <a:gd name="T55" fmla="*/ 328 h 378"/>
              <a:gd name="T56" fmla="*/ 108 w 450"/>
              <a:gd name="T57" fmla="*/ 367 h 378"/>
              <a:gd name="T58" fmla="*/ 108 w 450"/>
              <a:gd name="T59" fmla="*/ 378 h 378"/>
              <a:gd name="T60" fmla="*/ 342 w 450"/>
              <a:gd name="T61" fmla="*/ 378 h 378"/>
              <a:gd name="T62" fmla="*/ 342 w 450"/>
              <a:gd name="T63" fmla="*/ 367 h 378"/>
              <a:gd name="T64" fmla="*/ 236 w 450"/>
              <a:gd name="T65" fmla="*/ 328 h 378"/>
              <a:gd name="T66" fmla="*/ 236 w 450"/>
              <a:gd name="T67" fmla="*/ 122 h 378"/>
              <a:gd name="T68" fmla="*/ 252 w 450"/>
              <a:gd name="T69" fmla="*/ 112 h 378"/>
              <a:gd name="T70" fmla="*/ 377 w 450"/>
              <a:gd name="T71" fmla="*/ 112 h 378"/>
              <a:gd name="T72" fmla="*/ 317 w 450"/>
              <a:gd name="T73" fmla="*/ 255 h 378"/>
              <a:gd name="T74" fmla="*/ 331 w 450"/>
              <a:gd name="T75" fmla="*/ 255 h 378"/>
              <a:gd name="T76" fmla="*/ 380 w 450"/>
              <a:gd name="T77" fmla="*/ 136 h 378"/>
              <a:gd name="T78" fmla="*/ 436 w 450"/>
              <a:gd name="T79" fmla="*/ 270 h 378"/>
              <a:gd name="T80" fmla="*/ 311 w 450"/>
              <a:gd name="T81" fmla="*/ 270 h 378"/>
              <a:gd name="T82" fmla="*/ 380 w 450"/>
              <a:gd name="T83" fmla="*/ 319 h 378"/>
              <a:gd name="T84" fmla="*/ 450 w 450"/>
              <a:gd name="T85" fmla="*/ 270 h 378"/>
              <a:gd name="T86" fmla="*/ 384 w 450"/>
              <a:gd name="T87" fmla="*/ 11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0" h="378">
                <a:moveTo>
                  <a:pt x="384" y="111"/>
                </a:moveTo>
                <a:cubicBezTo>
                  <a:pt x="386" y="110"/>
                  <a:pt x="388" y="107"/>
                  <a:pt x="388" y="104"/>
                </a:cubicBezTo>
                <a:cubicBezTo>
                  <a:pt x="388" y="100"/>
                  <a:pt x="385" y="97"/>
                  <a:pt x="381" y="97"/>
                </a:cubicBezTo>
                <a:cubicBezTo>
                  <a:pt x="349" y="97"/>
                  <a:pt x="349" y="97"/>
                  <a:pt x="349" y="97"/>
                </a:cubicBezTo>
                <a:cubicBezTo>
                  <a:pt x="321" y="89"/>
                  <a:pt x="292" y="74"/>
                  <a:pt x="257" y="68"/>
                </a:cubicBezTo>
                <a:cubicBezTo>
                  <a:pt x="251" y="59"/>
                  <a:pt x="242" y="52"/>
                  <a:pt x="231" y="50"/>
                </a:cubicBezTo>
                <a:cubicBezTo>
                  <a:pt x="231" y="33"/>
                  <a:pt x="231" y="33"/>
                  <a:pt x="231" y="33"/>
                </a:cubicBezTo>
                <a:cubicBezTo>
                  <a:pt x="237" y="31"/>
                  <a:pt x="242" y="24"/>
                  <a:pt x="242" y="17"/>
                </a:cubicBezTo>
                <a:cubicBezTo>
                  <a:pt x="242" y="8"/>
                  <a:pt x="234" y="0"/>
                  <a:pt x="224" y="0"/>
                </a:cubicBezTo>
                <a:cubicBezTo>
                  <a:pt x="215" y="0"/>
                  <a:pt x="207" y="8"/>
                  <a:pt x="207" y="17"/>
                </a:cubicBezTo>
                <a:cubicBezTo>
                  <a:pt x="207" y="24"/>
                  <a:pt x="211" y="31"/>
                  <a:pt x="217" y="33"/>
                </a:cubicBezTo>
                <a:cubicBezTo>
                  <a:pt x="217" y="50"/>
                  <a:pt x="217" y="50"/>
                  <a:pt x="217" y="50"/>
                </a:cubicBezTo>
                <a:cubicBezTo>
                  <a:pt x="206" y="52"/>
                  <a:pt x="197" y="59"/>
                  <a:pt x="192" y="68"/>
                </a:cubicBezTo>
                <a:cubicBezTo>
                  <a:pt x="156" y="74"/>
                  <a:pt x="128" y="89"/>
                  <a:pt x="99" y="97"/>
                </a:cubicBezTo>
                <a:cubicBezTo>
                  <a:pt x="69" y="97"/>
                  <a:pt x="69" y="97"/>
                  <a:pt x="69" y="97"/>
                </a:cubicBezTo>
                <a:cubicBezTo>
                  <a:pt x="65" y="97"/>
                  <a:pt x="62" y="100"/>
                  <a:pt x="62" y="104"/>
                </a:cubicBezTo>
                <a:cubicBezTo>
                  <a:pt x="62" y="107"/>
                  <a:pt x="63" y="110"/>
                  <a:pt x="66" y="111"/>
                </a:cubicBezTo>
                <a:cubicBezTo>
                  <a:pt x="6" y="255"/>
                  <a:pt x="6" y="255"/>
                  <a:pt x="6" y="255"/>
                </a:cubicBezTo>
                <a:cubicBezTo>
                  <a:pt x="20" y="255"/>
                  <a:pt x="20" y="255"/>
                  <a:pt x="20" y="255"/>
                </a:cubicBezTo>
                <a:cubicBezTo>
                  <a:pt x="69" y="136"/>
                  <a:pt x="69" y="136"/>
                  <a:pt x="69" y="136"/>
                </a:cubicBezTo>
                <a:cubicBezTo>
                  <a:pt x="125" y="270"/>
                  <a:pt x="125" y="270"/>
                  <a:pt x="125" y="270"/>
                </a:cubicBezTo>
                <a:cubicBezTo>
                  <a:pt x="0" y="270"/>
                  <a:pt x="0" y="270"/>
                  <a:pt x="0" y="270"/>
                </a:cubicBezTo>
                <a:cubicBezTo>
                  <a:pt x="0" y="297"/>
                  <a:pt x="31" y="319"/>
                  <a:pt x="69" y="319"/>
                </a:cubicBezTo>
                <a:cubicBezTo>
                  <a:pt x="108" y="319"/>
                  <a:pt x="139" y="297"/>
                  <a:pt x="139" y="270"/>
                </a:cubicBezTo>
                <a:cubicBezTo>
                  <a:pt x="73" y="112"/>
                  <a:pt x="73" y="112"/>
                  <a:pt x="73" y="112"/>
                </a:cubicBezTo>
                <a:cubicBezTo>
                  <a:pt x="196" y="112"/>
                  <a:pt x="196" y="112"/>
                  <a:pt x="196" y="112"/>
                </a:cubicBezTo>
                <a:cubicBezTo>
                  <a:pt x="201" y="117"/>
                  <a:pt x="206" y="120"/>
                  <a:pt x="213" y="122"/>
                </a:cubicBezTo>
                <a:cubicBezTo>
                  <a:pt x="213" y="328"/>
                  <a:pt x="213" y="328"/>
                  <a:pt x="213" y="328"/>
                </a:cubicBezTo>
                <a:cubicBezTo>
                  <a:pt x="164" y="331"/>
                  <a:pt x="124" y="351"/>
                  <a:pt x="108" y="367"/>
                </a:cubicBezTo>
                <a:cubicBezTo>
                  <a:pt x="108" y="370"/>
                  <a:pt x="108" y="373"/>
                  <a:pt x="108" y="378"/>
                </a:cubicBezTo>
                <a:cubicBezTo>
                  <a:pt x="114" y="378"/>
                  <a:pt x="335" y="378"/>
                  <a:pt x="342" y="378"/>
                </a:cubicBezTo>
                <a:cubicBezTo>
                  <a:pt x="342" y="373"/>
                  <a:pt x="342" y="370"/>
                  <a:pt x="342" y="367"/>
                </a:cubicBezTo>
                <a:cubicBezTo>
                  <a:pt x="326" y="351"/>
                  <a:pt x="285" y="331"/>
                  <a:pt x="236" y="328"/>
                </a:cubicBezTo>
                <a:cubicBezTo>
                  <a:pt x="236" y="122"/>
                  <a:pt x="236" y="122"/>
                  <a:pt x="236" y="122"/>
                </a:cubicBezTo>
                <a:cubicBezTo>
                  <a:pt x="242" y="120"/>
                  <a:pt x="248" y="117"/>
                  <a:pt x="252" y="112"/>
                </a:cubicBezTo>
                <a:cubicBezTo>
                  <a:pt x="377" y="112"/>
                  <a:pt x="377" y="112"/>
                  <a:pt x="377" y="112"/>
                </a:cubicBezTo>
                <a:cubicBezTo>
                  <a:pt x="317" y="255"/>
                  <a:pt x="317" y="255"/>
                  <a:pt x="317" y="255"/>
                </a:cubicBezTo>
                <a:cubicBezTo>
                  <a:pt x="331" y="255"/>
                  <a:pt x="331" y="255"/>
                  <a:pt x="331" y="255"/>
                </a:cubicBezTo>
                <a:cubicBezTo>
                  <a:pt x="380" y="136"/>
                  <a:pt x="380" y="136"/>
                  <a:pt x="380" y="136"/>
                </a:cubicBezTo>
                <a:cubicBezTo>
                  <a:pt x="436" y="270"/>
                  <a:pt x="436" y="270"/>
                  <a:pt x="436" y="270"/>
                </a:cubicBezTo>
                <a:cubicBezTo>
                  <a:pt x="311" y="270"/>
                  <a:pt x="311" y="270"/>
                  <a:pt x="311" y="270"/>
                </a:cubicBezTo>
                <a:cubicBezTo>
                  <a:pt x="311" y="297"/>
                  <a:pt x="342" y="319"/>
                  <a:pt x="380" y="319"/>
                </a:cubicBezTo>
                <a:cubicBezTo>
                  <a:pt x="419" y="319"/>
                  <a:pt x="450" y="297"/>
                  <a:pt x="450" y="270"/>
                </a:cubicBezTo>
                <a:lnTo>
                  <a:pt x="384" y="111"/>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11" name="TextBox 10"/>
          <p:cNvSpPr txBox="1"/>
          <p:nvPr/>
        </p:nvSpPr>
        <p:spPr>
          <a:xfrm>
            <a:off x="6704012" y="3440723"/>
            <a:ext cx="1568058" cy="1098762"/>
          </a:xfrm>
          <a:prstGeom prst="rect">
            <a:avLst/>
          </a:prstGeom>
          <a:noFill/>
        </p:spPr>
        <p:txBody>
          <a:bodyPr wrap="none" lIns="91440" tIns="91440" rIns="91440" bIns="91440" rtlCol="0">
            <a:spAutoFit/>
          </a:bodyPr>
          <a:lstStyle/>
          <a:p>
            <a:pPr>
              <a:lnSpc>
                <a:spcPct val="90000"/>
              </a:lnSpc>
              <a:spcBef>
                <a:spcPct val="20000"/>
              </a:spcBef>
              <a:buSzPct val="90000"/>
            </a:pPr>
            <a:r>
              <a:rPr lang="en-US" sz="6600" b="1" dirty="0" smtClean="0">
                <a:solidFill>
                  <a:schemeClr val="tx1">
                    <a:alpha val="99000"/>
                  </a:schemeClr>
                </a:solidFill>
                <a:latin typeface="+mj-lt"/>
              </a:rPr>
              <a:t>ISO</a:t>
            </a:r>
          </a:p>
        </p:txBody>
      </p:sp>
      <p:pic>
        <p:nvPicPr>
          <p:cNvPr id="13" name="Picture 2" descr="C:\Users\Jonahs\Dropbox\Critical Resources\Helveticons Basic\Png\512x512\Company 512x512.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919804" y="3108857"/>
            <a:ext cx="1578131" cy="1578131"/>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8"/>
          <p:cNvSpPr>
            <a:spLocks noEditPoints="1"/>
          </p:cNvSpPr>
          <p:nvPr/>
        </p:nvSpPr>
        <p:spPr bwMode="black">
          <a:xfrm>
            <a:off x="9675812" y="3212123"/>
            <a:ext cx="1122038" cy="1368876"/>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415467293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747805" y="1974319"/>
            <a:ext cx="3087705" cy="1292662"/>
          </a:xfrm>
          <a:prstGeom prst="rect">
            <a:avLst/>
          </a:prstGeom>
          <a:noFill/>
        </p:spPr>
        <p:txBody>
          <a:bodyPr wrap="none" lIns="91440" tIns="91440" rIns="91440" bIns="91440" rtlCol="0">
            <a:spAutoFit/>
          </a:bodyPr>
          <a:lstStyle/>
          <a:p>
            <a:pPr>
              <a:lnSpc>
                <a:spcPct val="90000"/>
              </a:lnSpc>
              <a:spcBef>
                <a:spcPct val="20000"/>
              </a:spcBef>
              <a:buSzPct val="90000"/>
            </a:pPr>
            <a:r>
              <a:rPr lang="en-US" sz="8000" dirty="0" smtClean="0">
                <a:solidFill>
                  <a:schemeClr val="tx1">
                    <a:alpha val="99000"/>
                  </a:schemeClr>
                </a:solidFill>
              </a:rPr>
              <a:t>FISMA</a:t>
            </a:r>
          </a:p>
        </p:txBody>
      </p:sp>
      <p:sp>
        <p:nvSpPr>
          <p:cNvPr id="5" name="TextBox 4"/>
          <p:cNvSpPr txBox="1"/>
          <p:nvPr/>
        </p:nvSpPr>
        <p:spPr>
          <a:xfrm>
            <a:off x="12346877" y="1272588"/>
            <a:ext cx="3664786" cy="1015663"/>
          </a:xfrm>
          <a:prstGeom prst="rect">
            <a:avLst/>
          </a:prstGeom>
          <a:noFill/>
        </p:spPr>
        <p:txBody>
          <a:bodyPr wrap="none" lIns="91440" tIns="91440" rIns="91440" bIns="91440" rtlCol="0">
            <a:spAutoFit/>
          </a:bodyPr>
          <a:lstStyle/>
          <a:p>
            <a:pPr>
              <a:lnSpc>
                <a:spcPct val="90000"/>
              </a:lnSpc>
              <a:spcBef>
                <a:spcPct val="20000"/>
              </a:spcBef>
              <a:buSzPct val="90000"/>
            </a:pPr>
            <a:r>
              <a:rPr lang="en-US" sz="6000" dirty="0" smtClean="0">
                <a:solidFill>
                  <a:schemeClr val="tx1">
                    <a:alpha val="99000"/>
                  </a:schemeClr>
                </a:solidFill>
              </a:rPr>
              <a:t>ISO 27001</a:t>
            </a:r>
          </a:p>
        </p:txBody>
      </p:sp>
      <p:sp>
        <p:nvSpPr>
          <p:cNvPr id="6" name="TextBox 5"/>
          <p:cNvSpPr txBox="1"/>
          <p:nvPr/>
        </p:nvSpPr>
        <p:spPr>
          <a:xfrm>
            <a:off x="13566350" y="3162198"/>
            <a:ext cx="2929007" cy="1015663"/>
          </a:xfrm>
          <a:prstGeom prst="rect">
            <a:avLst/>
          </a:prstGeom>
          <a:noFill/>
        </p:spPr>
        <p:txBody>
          <a:bodyPr wrap="none" lIns="91440" tIns="91440" rIns="91440" bIns="91440" rtlCol="0">
            <a:spAutoFit/>
          </a:bodyPr>
          <a:lstStyle/>
          <a:p>
            <a:pPr>
              <a:lnSpc>
                <a:spcPct val="90000"/>
              </a:lnSpc>
              <a:spcBef>
                <a:spcPct val="20000"/>
              </a:spcBef>
              <a:buSzPct val="90000"/>
            </a:pPr>
            <a:r>
              <a:rPr lang="en-US" sz="6000" dirty="0" smtClean="0">
                <a:solidFill>
                  <a:schemeClr val="tx1">
                    <a:alpha val="99000"/>
                  </a:schemeClr>
                </a:solidFill>
              </a:rPr>
              <a:t>SSAE 16</a:t>
            </a:r>
          </a:p>
        </p:txBody>
      </p:sp>
      <p:sp>
        <p:nvSpPr>
          <p:cNvPr id="7" name="TextBox 6"/>
          <p:cNvSpPr txBox="1"/>
          <p:nvPr/>
        </p:nvSpPr>
        <p:spPr>
          <a:xfrm>
            <a:off x="13181012" y="3937084"/>
            <a:ext cx="4697120" cy="1777410"/>
          </a:xfrm>
          <a:prstGeom prst="rect">
            <a:avLst/>
          </a:prstGeom>
          <a:noFill/>
        </p:spPr>
        <p:txBody>
          <a:bodyPr wrap="none" lIns="91440" tIns="91440" rIns="91440" bIns="91440" rtlCol="0">
            <a:spAutoFit/>
          </a:bodyPr>
          <a:lstStyle/>
          <a:p>
            <a:pPr>
              <a:lnSpc>
                <a:spcPct val="90000"/>
              </a:lnSpc>
              <a:spcBef>
                <a:spcPct val="20000"/>
              </a:spcBef>
              <a:buSzPct val="90000"/>
            </a:pPr>
            <a:r>
              <a:rPr lang="en-US" sz="11500" dirty="0" smtClean="0">
                <a:solidFill>
                  <a:schemeClr val="tx1">
                    <a:alpha val="99000"/>
                  </a:schemeClr>
                </a:solidFill>
              </a:rPr>
              <a:t>SAS 70</a:t>
            </a:r>
          </a:p>
        </p:txBody>
      </p:sp>
      <p:sp>
        <p:nvSpPr>
          <p:cNvPr id="9" name="TextBox 8"/>
          <p:cNvSpPr txBox="1"/>
          <p:nvPr/>
        </p:nvSpPr>
        <p:spPr>
          <a:xfrm>
            <a:off x="17858151" y="1604987"/>
            <a:ext cx="2154757" cy="1015663"/>
          </a:xfrm>
          <a:prstGeom prst="rect">
            <a:avLst/>
          </a:prstGeom>
          <a:noFill/>
        </p:spPr>
        <p:txBody>
          <a:bodyPr wrap="none" lIns="91440" tIns="91440" rIns="91440" bIns="91440" rtlCol="0">
            <a:spAutoFit/>
          </a:bodyPr>
          <a:lstStyle/>
          <a:p>
            <a:pPr>
              <a:lnSpc>
                <a:spcPct val="90000"/>
              </a:lnSpc>
              <a:spcBef>
                <a:spcPct val="20000"/>
              </a:spcBef>
              <a:buSzPct val="90000"/>
            </a:pPr>
            <a:r>
              <a:rPr lang="en-US" sz="6000" dirty="0" smtClean="0">
                <a:solidFill>
                  <a:schemeClr val="tx1">
                    <a:alpha val="99000"/>
                  </a:schemeClr>
                </a:solidFill>
              </a:rPr>
              <a:t>EU PII</a:t>
            </a:r>
          </a:p>
        </p:txBody>
      </p:sp>
      <p:sp>
        <p:nvSpPr>
          <p:cNvPr id="10" name="TextBox 9"/>
          <p:cNvSpPr txBox="1"/>
          <p:nvPr/>
        </p:nvSpPr>
        <p:spPr>
          <a:xfrm>
            <a:off x="13062654" y="2327159"/>
            <a:ext cx="2864887" cy="1015663"/>
          </a:xfrm>
          <a:prstGeom prst="rect">
            <a:avLst/>
          </a:prstGeom>
          <a:noFill/>
        </p:spPr>
        <p:txBody>
          <a:bodyPr wrap="none" lIns="91440" tIns="91440" rIns="91440" bIns="91440" rtlCol="0">
            <a:spAutoFit/>
          </a:bodyPr>
          <a:lstStyle/>
          <a:p>
            <a:pPr>
              <a:lnSpc>
                <a:spcPct val="90000"/>
              </a:lnSpc>
              <a:spcBef>
                <a:spcPct val="20000"/>
              </a:spcBef>
              <a:buSzPct val="90000"/>
            </a:pPr>
            <a:r>
              <a:rPr lang="en-US" sz="6000" dirty="0" smtClean="0">
                <a:solidFill>
                  <a:schemeClr val="tx1">
                    <a:alpha val="99000"/>
                  </a:schemeClr>
                </a:solidFill>
              </a:rPr>
              <a:t>PCI DSS</a:t>
            </a:r>
          </a:p>
        </p:txBody>
      </p:sp>
      <p:sp>
        <p:nvSpPr>
          <p:cNvPr id="11" name="TextBox 10"/>
          <p:cNvSpPr txBox="1"/>
          <p:nvPr/>
        </p:nvSpPr>
        <p:spPr>
          <a:xfrm>
            <a:off x="15575963" y="2834990"/>
            <a:ext cx="3003771" cy="1292662"/>
          </a:xfrm>
          <a:prstGeom prst="rect">
            <a:avLst/>
          </a:prstGeom>
          <a:noFill/>
        </p:spPr>
        <p:txBody>
          <a:bodyPr wrap="none" lIns="91440" tIns="91440" rIns="91440" bIns="91440" rtlCol="0">
            <a:spAutoFit/>
          </a:bodyPr>
          <a:lstStyle/>
          <a:p>
            <a:pPr>
              <a:lnSpc>
                <a:spcPct val="90000"/>
              </a:lnSpc>
              <a:spcBef>
                <a:spcPct val="20000"/>
              </a:spcBef>
              <a:buSzPct val="90000"/>
            </a:pPr>
            <a:r>
              <a:rPr lang="en-US" sz="8000" dirty="0" smtClean="0">
                <a:solidFill>
                  <a:schemeClr val="tx1">
                    <a:alpha val="99000"/>
                  </a:schemeClr>
                </a:solidFill>
              </a:rPr>
              <a:t>HIPAA</a:t>
            </a:r>
          </a:p>
        </p:txBody>
      </p:sp>
      <p:sp>
        <p:nvSpPr>
          <p:cNvPr id="12" name="TextBox 11"/>
          <p:cNvSpPr txBox="1"/>
          <p:nvPr/>
        </p:nvSpPr>
        <p:spPr>
          <a:xfrm>
            <a:off x="16781631" y="3683168"/>
            <a:ext cx="1613455" cy="1015663"/>
          </a:xfrm>
          <a:prstGeom prst="rect">
            <a:avLst/>
          </a:prstGeom>
          <a:noFill/>
        </p:spPr>
        <p:txBody>
          <a:bodyPr wrap="none" lIns="91440" tIns="91440" rIns="91440" bIns="91440" rtlCol="0">
            <a:spAutoFit/>
          </a:bodyPr>
          <a:lstStyle/>
          <a:p>
            <a:pPr>
              <a:lnSpc>
                <a:spcPct val="90000"/>
              </a:lnSpc>
              <a:spcBef>
                <a:spcPct val="20000"/>
              </a:spcBef>
              <a:buSzPct val="90000"/>
            </a:pPr>
            <a:r>
              <a:rPr lang="en-US" sz="6000" dirty="0" smtClean="0">
                <a:solidFill>
                  <a:schemeClr val="tx1">
                    <a:alpha val="99000"/>
                  </a:schemeClr>
                </a:solidFill>
              </a:rPr>
              <a:t>SOX</a:t>
            </a:r>
          </a:p>
        </p:txBody>
      </p:sp>
      <p:sp>
        <p:nvSpPr>
          <p:cNvPr id="13" name="TextBox 12"/>
          <p:cNvSpPr txBox="1"/>
          <p:nvPr/>
        </p:nvSpPr>
        <p:spPr>
          <a:xfrm>
            <a:off x="14024810" y="4191000"/>
            <a:ext cx="2012089" cy="1015663"/>
          </a:xfrm>
          <a:prstGeom prst="rect">
            <a:avLst/>
          </a:prstGeom>
          <a:noFill/>
        </p:spPr>
        <p:txBody>
          <a:bodyPr wrap="none" lIns="91440" tIns="91440" rIns="91440" bIns="91440" rtlCol="0">
            <a:spAutoFit/>
          </a:bodyPr>
          <a:lstStyle/>
          <a:p>
            <a:pPr>
              <a:lnSpc>
                <a:spcPct val="90000"/>
              </a:lnSpc>
              <a:spcBef>
                <a:spcPct val="20000"/>
              </a:spcBef>
              <a:buSzPct val="90000"/>
            </a:pPr>
            <a:r>
              <a:rPr lang="en-US" sz="6000" dirty="0" smtClean="0">
                <a:solidFill>
                  <a:schemeClr val="tx1">
                    <a:alpha val="99000"/>
                  </a:schemeClr>
                </a:solidFill>
              </a:rPr>
              <a:t>GLBA</a:t>
            </a:r>
          </a:p>
        </p:txBody>
      </p:sp>
      <p:sp>
        <p:nvSpPr>
          <p:cNvPr id="14" name="TextBox 13"/>
          <p:cNvSpPr txBox="1"/>
          <p:nvPr/>
        </p:nvSpPr>
        <p:spPr>
          <a:xfrm>
            <a:off x="13715452" y="5544207"/>
            <a:ext cx="5022209" cy="794064"/>
          </a:xfrm>
          <a:prstGeom prst="rect">
            <a:avLst/>
          </a:prstGeom>
          <a:noFill/>
        </p:spPr>
        <p:txBody>
          <a:bodyPr wrap="none" lIns="91440" tIns="91440" rIns="91440" bIns="91440" rtlCol="0">
            <a:spAutoFit/>
          </a:bodyPr>
          <a:lstStyle/>
          <a:p>
            <a:pPr>
              <a:lnSpc>
                <a:spcPct val="90000"/>
              </a:lnSpc>
              <a:spcBef>
                <a:spcPct val="20000"/>
              </a:spcBef>
              <a:buSzPct val="90000"/>
            </a:pPr>
            <a:r>
              <a:rPr lang="en-US" sz="4400" dirty="0" smtClean="0">
                <a:solidFill>
                  <a:schemeClr val="tx1">
                    <a:alpha val="99000"/>
                  </a:schemeClr>
                </a:solidFill>
              </a:rPr>
              <a:t>CFR Title 21 Part 11</a:t>
            </a:r>
          </a:p>
        </p:txBody>
      </p:sp>
    </p:spTree>
    <p:extLst>
      <p:ext uri="{BB962C8B-B14F-4D97-AF65-F5344CB8AC3E}">
        <p14:creationId xmlns:p14="http://schemas.microsoft.com/office/powerpoint/2010/main" val="1253740540"/>
      </p:ext>
    </p:extLst>
  </p:cSld>
  <p:clrMapOvr>
    <a:masterClrMapping/>
  </p:clrMapOvr>
  <p:transition spd="slow" advClick="0" advTm="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grpId="0" nodeType="afterEffect">
                                  <p:stCondLst>
                                    <p:cond delay="0"/>
                                  </p:stCondLst>
                                  <p:childTnLst>
                                    <p:animMotion origin="layout" path="M 1.33992E-7 -4.82679E-6 L -1.41915 -0.0023 " pathEditMode="relative" rAng="0" ptsTypes="AA">
                                      <p:cBhvr>
                                        <p:cTn id="6" dur="30000" fill="hold"/>
                                        <p:tgtEl>
                                          <p:spTgt spid="5"/>
                                        </p:tgtEl>
                                        <p:attrNameLst>
                                          <p:attrName>ppt_x</p:attrName>
                                          <p:attrName>ppt_y</p:attrName>
                                        </p:attrNameLst>
                                      </p:cBhvr>
                                      <p:rCtr x="-70964" y="-115"/>
                                    </p:animMotion>
                                  </p:childTnLst>
                                </p:cTn>
                              </p:par>
                              <p:par>
                                <p:cTn id="7" presetID="42" presetClass="path" presetSubtype="0" fill="hold" grpId="0" nodeType="withEffect">
                                  <p:stCondLst>
                                    <p:cond delay="2500"/>
                                  </p:stCondLst>
                                  <p:childTnLst>
                                    <p:animMotion origin="layout" path="M 2.86848E-6 2.30947E-8 L -1.59959 -0.00624 " pathEditMode="relative" rAng="0" ptsTypes="AA">
                                      <p:cBhvr>
                                        <p:cTn id="8" dur="10000" fill="hold"/>
                                        <p:tgtEl>
                                          <p:spTgt spid="8"/>
                                        </p:tgtEl>
                                        <p:attrNameLst>
                                          <p:attrName>ppt_x</p:attrName>
                                          <p:attrName>ppt_y</p:attrName>
                                        </p:attrNameLst>
                                      </p:cBhvr>
                                      <p:rCtr x="-79979" y="-323"/>
                                    </p:animMotion>
                                  </p:childTnLst>
                                </p:cTn>
                              </p:par>
                              <p:par>
                                <p:cTn id="9" presetID="42" presetClass="path" presetSubtype="0" fill="hold" grpId="0" nodeType="withEffect">
                                  <p:stCondLst>
                                    <p:cond delay="6000"/>
                                  </p:stCondLst>
                                  <p:childTnLst>
                                    <p:animMotion origin="layout" path="M 1.33992E-7 8.08314E-7 L -1.53779 -0.00185 " pathEditMode="relative" rAng="0" ptsTypes="AA">
                                      <p:cBhvr>
                                        <p:cTn id="10" dur="15000" fill="hold"/>
                                        <p:tgtEl>
                                          <p:spTgt spid="6"/>
                                        </p:tgtEl>
                                        <p:attrNameLst>
                                          <p:attrName>ppt_x</p:attrName>
                                          <p:attrName>ppt_y</p:attrName>
                                        </p:attrNameLst>
                                      </p:cBhvr>
                                      <p:rCtr x="-76896" y="-92"/>
                                    </p:animMotion>
                                  </p:childTnLst>
                                </p:cTn>
                              </p:par>
                              <p:par>
                                <p:cTn id="11" presetID="42" presetClass="path" presetSubtype="0" fill="hold" grpId="0" nodeType="withEffect">
                                  <p:stCondLst>
                                    <p:cond delay="2000"/>
                                  </p:stCondLst>
                                  <p:childTnLst>
                                    <p:animMotion origin="layout" path="M 1.94874E-6 1.47806E-6 L -1.55366 -0.0037 " pathEditMode="relative" rAng="0" ptsTypes="AA">
                                      <p:cBhvr>
                                        <p:cTn id="12" dur="8000" fill="hold"/>
                                        <p:tgtEl>
                                          <p:spTgt spid="7"/>
                                        </p:tgtEl>
                                        <p:attrNameLst>
                                          <p:attrName>ppt_x</p:attrName>
                                          <p:attrName>ppt_y</p:attrName>
                                        </p:attrNameLst>
                                      </p:cBhvr>
                                      <p:rCtr x="-77690" y="-185"/>
                                    </p:animMotion>
                                  </p:childTnLst>
                                </p:cTn>
                              </p:par>
                              <p:par>
                                <p:cTn id="13" presetID="42" presetClass="path" presetSubtype="0" fill="hold" grpId="0" nodeType="withEffect">
                                  <p:stCondLst>
                                    <p:cond delay="3500"/>
                                  </p:stCondLst>
                                  <p:childTnLst>
                                    <p:animMotion origin="layout" path="M 2.72538E-6 4.84988E-7 L -1.7142 -0.00462 " pathEditMode="relative" rAng="0" ptsTypes="AA">
                                      <p:cBhvr>
                                        <p:cTn id="14" dur="18000" fill="hold"/>
                                        <p:tgtEl>
                                          <p:spTgt spid="14"/>
                                        </p:tgtEl>
                                        <p:attrNameLst>
                                          <p:attrName>ppt_x</p:attrName>
                                          <p:attrName>ppt_y</p:attrName>
                                        </p:attrNameLst>
                                      </p:cBhvr>
                                      <p:rCtr x="-85716" y="-231"/>
                                    </p:animMotion>
                                  </p:childTnLst>
                                </p:cTn>
                              </p:par>
                              <p:par>
                                <p:cTn id="15" presetID="42" presetClass="path" presetSubtype="0" fill="hold" grpId="0" nodeType="withEffect">
                                  <p:stCondLst>
                                    <p:cond delay="2750"/>
                                  </p:stCondLst>
                                  <p:childTnLst>
                                    <p:animMotion origin="layout" path="M -4.47249E-6 2.30947E-7 L -1.60374 2.30947E-7 " pathEditMode="relative" rAng="0" ptsTypes="AA">
                                      <p:cBhvr>
                                        <p:cTn id="16" dur="19000" fill="hold"/>
                                        <p:tgtEl>
                                          <p:spTgt spid="12"/>
                                        </p:tgtEl>
                                        <p:attrNameLst>
                                          <p:attrName>ppt_x</p:attrName>
                                          <p:attrName>ppt_y</p:attrName>
                                        </p:attrNameLst>
                                      </p:cBhvr>
                                      <p:rCtr x="-80187" y="0"/>
                                    </p:animMotion>
                                  </p:childTnLst>
                                </p:cTn>
                              </p:par>
                              <p:par>
                                <p:cTn id="17" presetID="42" presetClass="path" presetSubtype="0" fill="hold" grpId="0" nodeType="withEffect">
                                  <p:stCondLst>
                                    <p:cond delay="8000"/>
                                  </p:stCondLst>
                                  <p:childTnLst>
                                    <p:animMotion origin="layout" path="M 2.8971E-6 4.22633E-6 L -1.6714 0.00739 " pathEditMode="relative" rAng="0" ptsTypes="AA">
                                      <p:cBhvr>
                                        <p:cTn id="18" dur="12000" fill="hold"/>
                                        <p:tgtEl>
                                          <p:spTgt spid="10"/>
                                        </p:tgtEl>
                                        <p:attrNameLst>
                                          <p:attrName>ppt_x</p:attrName>
                                          <p:attrName>ppt_y</p:attrName>
                                        </p:attrNameLst>
                                      </p:cBhvr>
                                      <p:rCtr x="-83570" y="370"/>
                                    </p:animMotion>
                                  </p:childTnLst>
                                </p:cTn>
                              </p:par>
                              <p:par>
                                <p:cTn id="19" presetID="42" presetClass="path" presetSubtype="0" fill="hold" grpId="0" nodeType="withEffect">
                                  <p:stCondLst>
                                    <p:cond delay="1250"/>
                                  </p:stCondLst>
                                  <p:childTnLst>
                                    <p:animMotion origin="layout" path="M -3.08703E-6 2.54042E-6 L -1.92598 -0.00762 " pathEditMode="relative" rAng="0" ptsTypes="AA">
                                      <p:cBhvr>
                                        <p:cTn id="20" dur="19000" fill="hold"/>
                                        <p:tgtEl>
                                          <p:spTgt spid="9"/>
                                        </p:tgtEl>
                                        <p:attrNameLst>
                                          <p:attrName>ppt_x</p:attrName>
                                          <p:attrName>ppt_y</p:attrName>
                                        </p:attrNameLst>
                                      </p:cBhvr>
                                      <p:rCtr x="-96305" y="-393"/>
                                    </p:animMotion>
                                  </p:childTnLst>
                                </p:cTn>
                              </p:par>
                              <p:par>
                                <p:cTn id="21" presetID="42" presetClass="path" presetSubtype="0" fill="hold" grpId="0" nodeType="withEffect">
                                  <p:stCondLst>
                                    <p:cond delay="6000"/>
                                  </p:stCondLst>
                                  <p:childTnLst>
                                    <p:animMotion origin="layout" path="M -5.98413E-7 -2.33256E-6 L -1.62781 -0.0097 " pathEditMode="relative" rAng="0" ptsTypes="AA">
                                      <p:cBhvr>
                                        <p:cTn id="22" dur="24000" fill="hold"/>
                                        <p:tgtEl>
                                          <p:spTgt spid="11"/>
                                        </p:tgtEl>
                                        <p:attrNameLst>
                                          <p:attrName>ppt_x</p:attrName>
                                          <p:attrName>ppt_y</p:attrName>
                                        </p:attrNameLst>
                                      </p:cBhvr>
                                      <p:rCtr x="-81397" y="-4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p:bldP spid="10" grpId="0"/>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Azure Compliance (core services)</a:t>
            </a:r>
            <a:endParaRPr lang="en-US" dirty="0"/>
          </a:p>
        </p:txBody>
      </p:sp>
      <p:sp>
        <p:nvSpPr>
          <p:cNvPr id="8" name="Rectangle 7"/>
          <p:cNvSpPr/>
          <p:nvPr/>
        </p:nvSpPr>
        <p:spPr bwMode="auto">
          <a:xfrm>
            <a:off x="533272" y="1371600"/>
            <a:ext cx="2970340" cy="24384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800" dirty="0" smtClean="0">
                <a:solidFill>
                  <a:srgbClr val="FFFFFF">
                    <a:alpha val="98824"/>
                  </a:srgbClr>
                </a:solidFill>
                <a:latin typeface="Segoe UI" pitchFamily="34" charset="0"/>
                <a:ea typeface="Segoe UI" pitchFamily="34" charset="0"/>
                <a:cs typeface="Segoe UI" pitchFamily="34" charset="0"/>
              </a:rPr>
              <a:t>NOW</a:t>
            </a:r>
          </a:p>
        </p:txBody>
      </p:sp>
      <p:sp>
        <p:nvSpPr>
          <p:cNvPr id="10" name="Rectangle 9"/>
          <p:cNvSpPr/>
          <p:nvPr/>
        </p:nvSpPr>
        <p:spPr bwMode="auto">
          <a:xfrm>
            <a:off x="534732" y="3962400"/>
            <a:ext cx="2968880" cy="10637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800" dirty="0" smtClean="0">
                <a:solidFill>
                  <a:srgbClr val="FFFFFF">
                    <a:alpha val="98824"/>
                  </a:srgbClr>
                </a:solidFill>
                <a:latin typeface="Segoe UI" pitchFamily="34" charset="0"/>
                <a:ea typeface="Segoe UI" pitchFamily="34" charset="0"/>
                <a:cs typeface="Segoe UI" pitchFamily="34" charset="0"/>
              </a:rPr>
              <a:t>NEXT</a:t>
            </a:r>
          </a:p>
        </p:txBody>
      </p:sp>
      <p:sp>
        <p:nvSpPr>
          <p:cNvPr id="11" name="Rectangle 10"/>
          <p:cNvSpPr/>
          <p:nvPr/>
        </p:nvSpPr>
        <p:spPr bwMode="auto">
          <a:xfrm>
            <a:off x="533272" y="5184648"/>
            <a:ext cx="2970340" cy="10637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800" dirty="0" smtClean="0">
                <a:solidFill>
                  <a:srgbClr val="FFFFFF">
                    <a:alpha val="98824"/>
                  </a:srgbClr>
                </a:solidFill>
                <a:latin typeface="Segoe UI" pitchFamily="34" charset="0"/>
                <a:ea typeface="Segoe UI" pitchFamily="34" charset="0"/>
                <a:cs typeface="Segoe UI" pitchFamily="34" charset="0"/>
              </a:rPr>
              <a:t>LATER</a:t>
            </a:r>
          </a:p>
        </p:txBody>
      </p:sp>
      <p:sp>
        <p:nvSpPr>
          <p:cNvPr id="12" name="Rectangle 11"/>
          <p:cNvSpPr/>
          <p:nvPr/>
        </p:nvSpPr>
        <p:spPr bwMode="auto">
          <a:xfrm>
            <a:off x="3656011" y="1371600"/>
            <a:ext cx="8014859" cy="2438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1" defTabSz="914099"/>
            <a:r>
              <a:rPr lang="fr-FR" sz="3200" dirty="0">
                <a:solidFill>
                  <a:schemeClr val="accent5">
                    <a:alpha val="98824"/>
                  </a:schemeClr>
                </a:solidFill>
                <a:latin typeface="Segoe UI" pitchFamily="34" charset="0"/>
                <a:ea typeface="Segoe UI" pitchFamily="34" charset="0"/>
                <a:cs typeface="Segoe UI" pitchFamily="34" charset="0"/>
              </a:rPr>
              <a:t>ISO/IEC 27001:2005</a:t>
            </a:r>
          </a:p>
          <a:p>
            <a:pPr lvl="1" defTabSz="914099"/>
            <a:r>
              <a:rPr lang="fr-FR" sz="3200" dirty="0">
                <a:solidFill>
                  <a:schemeClr val="accent5">
                    <a:alpha val="98824"/>
                  </a:schemeClr>
                </a:solidFill>
                <a:latin typeface="Segoe UI" pitchFamily="34" charset="0"/>
                <a:ea typeface="Segoe UI" pitchFamily="34" charset="0"/>
                <a:cs typeface="Segoe UI" pitchFamily="34" charset="0"/>
              </a:rPr>
              <a:t>SSAE 16 (SOC 1 Type 2)</a:t>
            </a:r>
          </a:p>
          <a:p>
            <a:pPr lvl="1" defTabSz="914099"/>
            <a:r>
              <a:rPr lang="fr-FR" sz="3200" dirty="0">
                <a:solidFill>
                  <a:schemeClr val="accent5">
                    <a:alpha val="98824"/>
                  </a:schemeClr>
                </a:solidFill>
                <a:latin typeface="Segoe UI" pitchFamily="34" charset="0"/>
                <a:ea typeface="Segoe UI" pitchFamily="34" charset="0"/>
                <a:cs typeface="Segoe UI" pitchFamily="34" charset="0"/>
              </a:rPr>
              <a:t>EU-US </a:t>
            </a:r>
            <a:r>
              <a:rPr lang="fr-FR" sz="3200" dirty="0" err="1">
                <a:solidFill>
                  <a:schemeClr val="accent5">
                    <a:alpha val="98824"/>
                  </a:schemeClr>
                </a:solidFill>
                <a:latin typeface="Segoe UI" pitchFamily="34" charset="0"/>
                <a:ea typeface="Segoe UI" pitchFamily="34" charset="0"/>
                <a:cs typeface="Segoe UI" pitchFamily="34" charset="0"/>
              </a:rPr>
              <a:t>Safe</a:t>
            </a:r>
            <a:r>
              <a:rPr lang="fr-FR" sz="3200" dirty="0">
                <a:solidFill>
                  <a:schemeClr val="accent5">
                    <a:alpha val="98824"/>
                  </a:schemeClr>
                </a:solidFill>
                <a:latin typeface="Segoe UI" pitchFamily="34" charset="0"/>
                <a:ea typeface="Segoe UI" pitchFamily="34" charset="0"/>
                <a:cs typeface="Segoe UI" pitchFamily="34" charset="0"/>
              </a:rPr>
              <a:t> </a:t>
            </a:r>
            <a:r>
              <a:rPr lang="fr-FR" sz="3200" dirty="0" smtClean="0">
                <a:solidFill>
                  <a:schemeClr val="accent5">
                    <a:alpha val="98824"/>
                  </a:schemeClr>
                </a:solidFill>
                <a:latin typeface="Segoe UI" pitchFamily="34" charset="0"/>
                <a:ea typeface="Segoe UI" pitchFamily="34" charset="0"/>
                <a:cs typeface="Segoe UI" pitchFamily="34" charset="0"/>
              </a:rPr>
              <a:t>Harbour</a:t>
            </a:r>
            <a:endParaRPr lang="fr-FR" sz="3200" dirty="0">
              <a:solidFill>
                <a:schemeClr val="accent5">
                  <a:alpha val="98824"/>
                </a:schemeClr>
              </a:solidFill>
              <a:latin typeface="Segoe UI" pitchFamily="34" charset="0"/>
              <a:ea typeface="Segoe UI" pitchFamily="34" charset="0"/>
              <a:cs typeface="Segoe UI" pitchFamily="34" charset="0"/>
            </a:endParaRPr>
          </a:p>
          <a:p>
            <a:pPr lvl="1" defTabSz="914099"/>
            <a:r>
              <a:rPr lang="fr-FR" sz="3200" dirty="0">
                <a:solidFill>
                  <a:schemeClr val="accent5">
                    <a:alpha val="98824"/>
                  </a:schemeClr>
                </a:solidFill>
                <a:latin typeface="Segoe UI" pitchFamily="34" charset="0"/>
                <a:ea typeface="Segoe UI" pitchFamily="34" charset="0"/>
                <a:cs typeface="Segoe UI" pitchFamily="34" charset="0"/>
              </a:rPr>
              <a:t>EU Model Clauses</a:t>
            </a:r>
          </a:p>
        </p:txBody>
      </p:sp>
      <p:sp>
        <p:nvSpPr>
          <p:cNvPr id="13" name="Rectangle 12"/>
          <p:cNvSpPr/>
          <p:nvPr/>
        </p:nvSpPr>
        <p:spPr bwMode="auto">
          <a:xfrm>
            <a:off x="3656011" y="3962400"/>
            <a:ext cx="8014859" cy="106070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1" defTabSz="914099"/>
            <a:r>
              <a:rPr lang="fr-FR" sz="3200" dirty="0" smtClean="0">
                <a:solidFill>
                  <a:schemeClr val="accent6">
                    <a:alpha val="98824"/>
                  </a:schemeClr>
                </a:solidFill>
                <a:latin typeface="Segoe UI" pitchFamily="34" charset="0"/>
                <a:ea typeface="Segoe UI" pitchFamily="34" charset="0"/>
                <a:cs typeface="Segoe UI" pitchFamily="34" charset="0"/>
              </a:rPr>
              <a:t>HIPAA BAA</a:t>
            </a:r>
            <a:endParaRPr lang="fr-FR" sz="3200" dirty="0">
              <a:solidFill>
                <a:schemeClr val="accent6">
                  <a:alpha val="98824"/>
                </a:schemeClr>
              </a:solidFill>
              <a:latin typeface="Segoe UI" pitchFamily="34" charset="0"/>
              <a:ea typeface="Segoe UI" pitchFamily="34" charset="0"/>
              <a:cs typeface="Segoe UI" pitchFamily="34" charset="0"/>
            </a:endParaRPr>
          </a:p>
        </p:txBody>
      </p:sp>
      <p:sp>
        <p:nvSpPr>
          <p:cNvPr id="14" name="Rectangle 13"/>
          <p:cNvSpPr/>
          <p:nvPr/>
        </p:nvSpPr>
        <p:spPr bwMode="auto">
          <a:xfrm>
            <a:off x="3656012" y="5181600"/>
            <a:ext cx="8014858" cy="106070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457181" lvl="2" defTabSz="914099"/>
            <a:r>
              <a:rPr lang="en-US" sz="3200" dirty="0">
                <a:solidFill>
                  <a:schemeClr val="tx2"/>
                </a:solidFill>
                <a:latin typeface="+mj-lt"/>
              </a:rPr>
              <a:t>FISMA / </a:t>
            </a:r>
            <a:r>
              <a:rPr lang="en-US" sz="3200" dirty="0" err="1">
                <a:solidFill>
                  <a:schemeClr val="tx2"/>
                </a:solidFill>
                <a:latin typeface="+mj-lt"/>
              </a:rPr>
              <a:t>FedRAMP</a:t>
            </a:r>
            <a:r>
              <a:rPr lang="en-US" sz="3200" dirty="0">
                <a:solidFill>
                  <a:schemeClr val="tx2"/>
                </a:solidFill>
                <a:latin typeface="+mj-lt"/>
              </a:rPr>
              <a:t>…</a:t>
            </a:r>
          </a:p>
        </p:txBody>
      </p:sp>
    </p:spTree>
    <p:extLst>
      <p:ext uri="{BB962C8B-B14F-4D97-AF65-F5344CB8AC3E}">
        <p14:creationId xmlns:p14="http://schemas.microsoft.com/office/powerpoint/2010/main" val="26837039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Trust Center</a:t>
            </a:r>
            <a:endParaRPr lang="en-US" dirty="0"/>
          </a:p>
        </p:txBody>
      </p:sp>
      <p:sp>
        <p:nvSpPr>
          <p:cNvPr id="3" name="Text Placeholder 2"/>
          <p:cNvSpPr>
            <a:spLocks noGrp="1"/>
          </p:cNvSpPr>
          <p:nvPr>
            <p:ph type="body" sz="quarter" idx="10"/>
          </p:nvPr>
        </p:nvSpPr>
        <p:spPr>
          <a:xfrm>
            <a:off x="8201795" y="2514600"/>
            <a:ext cx="3760017" cy="2391424"/>
          </a:xfrm>
        </p:spPr>
        <p:txBody>
          <a:bodyPr/>
          <a:lstStyle/>
          <a:p>
            <a:r>
              <a:rPr lang="en-US" sz="3700" dirty="0"/>
              <a:t>Privacy</a:t>
            </a:r>
          </a:p>
          <a:p>
            <a:r>
              <a:rPr lang="en-US" sz="3700" dirty="0"/>
              <a:t>Transparent</a:t>
            </a:r>
          </a:p>
          <a:p>
            <a:r>
              <a:rPr lang="en-US" sz="3700" dirty="0"/>
              <a:t>Compliance</a:t>
            </a:r>
          </a:p>
          <a:p>
            <a:r>
              <a:rPr lang="en-US" sz="3700" dirty="0"/>
              <a:t>Relentless</a:t>
            </a:r>
          </a:p>
        </p:txBody>
      </p:sp>
      <p:sp>
        <p:nvSpPr>
          <p:cNvPr id="5" name="TextBox 4"/>
          <p:cNvSpPr txBox="1"/>
          <p:nvPr/>
        </p:nvSpPr>
        <p:spPr>
          <a:xfrm>
            <a:off x="0" y="1371600"/>
            <a:ext cx="12188825"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dirty="0">
                <a:solidFill>
                  <a:schemeClr val="accent6"/>
                </a:solidFill>
              </a:rPr>
              <a:t>http://www.windowsazure.com/en-us/support/trust-center</a:t>
            </a:r>
            <a:r>
              <a:rPr lang="en-US" sz="3200" dirty="0" smtClean="0">
                <a:solidFill>
                  <a:schemeClr val="accent6"/>
                </a:solidFill>
              </a:rPr>
              <a:t>/</a:t>
            </a:r>
            <a:endParaRPr lang="en-US" sz="3200" dirty="0">
              <a:solidFill>
                <a:schemeClr val="accent6"/>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4" r="399"/>
          <a:stretch/>
        </p:blipFill>
        <p:spPr bwMode="auto">
          <a:xfrm>
            <a:off x="457200" y="2514600"/>
            <a:ext cx="7132320" cy="450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3943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000"/>
                                        <p:tgtEl>
                                          <p:spTgt spid="1026"/>
                                        </p:tgtEl>
                                      </p:cBhvr>
                                    </p:animEffect>
                                  </p:childTnLst>
                                </p:cTn>
                              </p:par>
                            </p:childTnLst>
                          </p:cTn>
                        </p:par>
                        <p:par>
                          <p:cTn id="8" fill="hold">
                            <p:stCondLst>
                              <p:cond delay="3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4750"/>
                            </p:stCondLst>
                            <p:childTnLst>
                              <p:par>
                                <p:cTn id="13" presetID="10" presetClass="entr" presetSubtype="0" fill="hold" grpId="0" nodeType="afterEffect">
                                  <p:stCondLst>
                                    <p:cond delay="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250"/>
                                        <p:tgtEl>
                                          <p:spTgt spid="3">
                                            <p:txEl>
                                              <p:pRg st="0" end="0"/>
                                            </p:txEl>
                                          </p:spTgt>
                                        </p:tgtEl>
                                      </p:cBhvr>
                                    </p:animEffect>
                                  </p:childTnLst>
                                </p:cTn>
                              </p:par>
                            </p:childTnLst>
                          </p:cTn>
                        </p:par>
                        <p:par>
                          <p:cTn id="16" fill="hold">
                            <p:stCondLst>
                              <p:cond delay="6500"/>
                            </p:stCondLst>
                            <p:childTnLst>
                              <p:par>
                                <p:cTn id="17" presetID="10" presetClass="entr" presetSubtype="0" fill="hold" grpId="0" nodeType="afterEffect">
                                  <p:stCondLst>
                                    <p:cond delay="5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childTnLst>
                                </p:cTn>
                              </p:par>
                            </p:childTnLst>
                          </p:cTn>
                        </p:par>
                        <p:par>
                          <p:cTn id="20" fill="hold">
                            <p:stCondLst>
                              <p:cond delay="8250"/>
                            </p:stCondLst>
                            <p:childTnLst>
                              <p:par>
                                <p:cTn id="21" presetID="10" presetClass="entr" presetSubtype="0" fill="hold" grpId="0" nodeType="afterEffect">
                                  <p:stCondLst>
                                    <p:cond delay="5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250"/>
                                        <p:tgtEl>
                                          <p:spTgt spid="3">
                                            <p:txEl>
                                              <p:pRg st="2" end="2"/>
                                            </p:txEl>
                                          </p:spTgt>
                                        </p:tgtEl>
                                      </p:cBhvr>
                                    </p:animEffect>
                                  </p:childTnLst>
                                </p:cTn>
                              </p:par>
                            </p:childTnLst>
                          </p:cTn>
                        </p:par>
                        <p:par>
                          <p:cTn id="24" fill="hold">
                            <p:stCondLst>
                              <p:cond delay="10000"/>
                            </p:stCondLst>
                            <p:childTnLst>
                              <p:par>
                                <p:cTn id="25" presetID="10" presetClass="entr" presetSubtype="0" fill="hold" grpId="0" nodeType="afterEffect">
                                  <p:stCondLst>
                                    <p:cond delay="5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David Aiken</External_x0020_Speaker>
    <Session_x0020_Code xmlns="2295e2e7-0eeb-498e-8716-217bb2ee6ee3">SIA204</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schemas.microsoft.com/office/2006/documentManagement/types"/>
    <ds:schemaRef ds:uri="http://schemas.microsoft.com/office/2006/metadata/properti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8b529f77-48ab-4581-b468-93f09345b8aa"/>
    <ds:schemaRef ds:uri="2295e2e7-0eeb-498e-8716-217bb2ee6ee3"/>
    <ds:schemaRef ds:uri="http://www.w3.org/XML/1998/namespace"/>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1283</TotalTime>
  <Words>1247</Words>
  <Application>Microsoft Office PowerPoint</Application>
  <PresentationFormat>Custom</PresentationFormat>
  <Paragraphs>332</Paragraphs>
  <Slides>38</Slides>
  <Notes>21</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TechEd_2012_Template_16x9</vt:lpstr>
      <vt:lpstr>White with Consolas font for code slides</vt:lpstr>
      <vt:lpstr>Cloudy Weather:  How Secure Is the Cloud?</vt:lpstr>
      <vt:lpstr>Agenda</vt:lpstr>
      <vt:lpstr>Questions</vt:lpstr>
      <vt:lpstr>PowerPoint Presentation</vt:lpstr>
      <vt:lpstr>PowerPoint Presentation</vt:lpstr>
      <vt:lpstr>Multiple Sources</vt:lpstr>
      <vt:lpstr>PowerPoint Presentation</vt:lpstr>
      <vt:lpstr>Windows Azure Compliance (core services)</vt:lpstr>
      <vt:lpstr>Windows Azure Trust Center</vt:lpstr>
      <vt:lpstr>Office 365 Compliance</vt:lpstr>
      <vt:lpstr>Office 365 Trust Center</vt:lpstr>
      <vt:lpstr>Defense In Depth</vt:lpstr>
      <vt:lpstr>Defense In Depth</vt:lpstr>
      <vt:lpstr>Defense In Depth</vt:lpstr>
      <vt:lpstr>Defense In Depth</vt:lpstr>
      <vt:lpstr>Defense In Depth</vt:lpstr>
      <vt:lpstr>Defense In Depth</vt:lpstr>
      <vt:lpstr>PowerPoint Presentation</vt:lpstr>
      <vt:lpstr>Trust Services – define policy</vt:lpstr>
      <vt:lpstr>Encrypt data</vt:lpstr>
      <vt:lpstr>Decrypt data</vt:lpstr>
      <vt:lpstr>Defense In Depth</vt:lpstr>
      <vt:lpstr>Defense In Depth</vt:lpstr>
      <vt:lpstr>PowerPoint Presentation</vt:lpstr>
      <vt:lpstr>Securing Services</vt:lpstr>
      <vt:lpstr>Questions</vt:lpstr>
      <vt:lpstr>Does Windows Azure provide the rock-solid security required for the most sensitive data and applications?</vt:lpstr>
      <vt:lpstr>How do you ensure privacy of sensitive information?</vt:lpstr>
      <vt:lpstr>How do you secure access to applications?</vt:lpstr>
      <vt:lpstr>What if you have strict compliance requirements?</vt:lpstr>
      <vt:lpstr>Summary</vt:lpstr>
      <vt:lpstr>Related Content</vt:lpstr>
      <vt:lpstr>SIA, WSV, and VIR 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Cloudy Weather: How Secure Is the Cloud?</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67</cp:revision>
  <cp:lastPrinted>2010-05-11T05:02:34Z</cp:lastPrinted>
  <dcterms:created xsi:type="dcterms:W3CDTF">2012-03-23T02:48:52Z</dcterms:created>
  <dcterms:modified xsi:type="dcterms:W3CDTF">2012-06-12T18:32:15Z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