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1.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2.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4.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15.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7.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19.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0.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1.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22.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23.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25.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26.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27.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28.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31.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32.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33.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34.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35.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36.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7.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40.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41.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42.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43.xml" ContentType="application/vnd.openxmlformats-officedocument.presentationml.notesSlide+xml"/>
  <Override PartName="/ppt/tags/tag442.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0"/>
  </p:notesMasterIdLst>
  <p:handoutMasterIdLst>
    <p:handoutMasterId r:id="rId51"/>
  </p:handoutMasterIdLst>
  <p:sldIdLst>
    <p:sldId id="356" r:id="rId6"/>
    <p:sldId id="357" r:id="rId7"/>
    <p:sldId id="359" r:id="rId8"/>
    <p:sldId id="360" r:id="rId9"/>
    <p:sldId id="362" r:id="rId10"/>
    <p:sldId id="363" r:id="rId11"/>
    <p:sldId id="364" r:id="rId12"/>
    <p:sldId id="365" r:id="rId13"/>
    <p:sldId id="366" r:id="rId14"/>
    <p:sldId id="367" r:id="rId15"/>
    <p:sldId id="368" r:id="rId16"/>
    <p:sldId id="380" r:id="rId17"/>
    <p:sldId id="370" r:id="rId18"/>
    <p:sldId id="371" r:id="rId19"/>
    <p:sldId id="372" r:id="rId20"/>
    <p:sldId id="373" r:id="rId21"/>
    <p:sldId id="374" r:id="rId22"/>
    <p:sldId id="376" r:id="rId23"/>
    <p:sldId id="378" r:id="rId24"/>
    <p:sldId id="377" r:id="rId25"/>
    <p:sldId id="379" r:id="rId26"/>
    <p:sldId id="381" r:id="rId27"/>
    <p:sldId id="382" r:id="rId28"/>
    <p:sldId id="384" r:id="rId29"/>
    <p:sldId id="383" r:id="rId30"/>
    <p:sldId id="385" r:id="rId31"/>
    <p:sldId id="387" r:id="rId32"/>
    <p:sldId id="386" r:id="rId33"/>
    <p:sldId id="388" r:id="rId34"/>
    <p:sldId id="404" r:id="rId35"/>
    <p:sldId id="389" r:id="rId36"/>
    <p:sldId id="390" r:id="rId37"/>
    <p:sldId id="391" r:id="rId38"/>
    <p:sldId id="392" r:id="rId39"/>
    <p:sldId id="393" r:id="rId40"/>
    <p:sldId id="407" r:id="rId41"/>
    <p:sldId id="406" r:id="rId42"/>
    <p:sldId id="405" r:id="rId43"/>
    <p:sldId id="408" r:id="rId44"/>
    <p:sldId id="400" r:id="rId45"/>
    <p:sldId id="401" r:id="rId46"/>
    <p:sldId id="402" r:id="rId47"/>
    <p:sldId id="403" r:id="rId48"/>
    <p:sldId id="355" r:id="rId49"/>
  </p:sldIdLst>
  <p:sldSz cx="12188825" cy="6858000"/>
  <p:notesSz cx="6858000" cy="9144000"/>
  <p:custDataLst>
    <p:tags r:id="rId52"/>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E5A39"/>
    <a:srgbClr val="3C3E2C"/>
    <a:srgbClr val="B4894A"/>
    <a:srgbClr val="462F22"/>
    <a:srgbClr val="FFFFFF"/>
    <a:srgbClr val="429A16"/>
    <a:srgbClr val="F8F57B"/>
    <a:srgbClr val="59D01E"/>
    <a:srgbClr val="ACE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8" autoAdjust="0"/>
    <p:restoredTop sz="84179" autoAdjust="0"/>
  </p:normalViewPr>
  <p:slideViewPr>
    <p:cSldViewPr snapToGrid="0">
      <p:cViewPr varScale="1">
        <p:scale>
          <a:sx n="105" d="100"/>
          <a:sy n="105" d="100"/>
        </p:scale>
        <p:origin x="-834" y="-90"/>
      </p:cViewPr>
      <p:guideLst>
        <p:guide orient="horz" pos="144"/>
        <p:guide orient="horz" pos="3888"/>
        <p:guide orient="horz" pos="4176"/>
        <p:guide orient="horz" pos="912"/>
        <p:guide pos="3827"/>
        <p:guide pos="327"/>
        <p:guide pos="7350"/>
      </p:guideLst>
    </p:cSldViewPr>
  </p:slideViewPr>
  <p:notesTextViewPr>
    <p:cViewPr>
      <p:scale>
        <a:sx n="100" d="100"/>
        <a:sy n="100" d="100"/>
      </p:scale>
      <p:origin x="0" y="0"/>
    </p:cViewPr>
  </p:notesTextViewPr>
  <p:sorterViewPr>
    <p:cViewPr>
      <p:scale>
        <a:sx n="58" d="100"/>
        <a:sy n="58" d="100"/>
      </p:scale>
      <p:origin x="0" y="0"/>
    </p:cViewPr>
  </p:sorterViewPr>
  <p:notesViewPr>
    <p:cSldViewPr snapToGrid="0" showGuides="1">
      <p:cViewPr varScale="1">
        <p:scale>
          <a:sx n="70" d="100"/>
          <a:sy n="70" d="100"/>
        </p:scale>
        <p:origin x="-19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dirty="0" err="1" smtClean="0"/>
              <a:t>TechEd</a:t>
            </a:r>
            <a:r>
              <a:rPr lang="en-US" dirty="0" smtClean="0"/>
              <a:t>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0797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70839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68560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32006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63832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00131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60166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47509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97947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865005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54840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46943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947471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31596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142010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924565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152445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671478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985714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75102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899925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700762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75102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317966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93040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6658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9946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819357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Master" Target="../slideMasters/slideMaster1.xml"/><Relationship Id="rId3" Type="http://schemas.openxmlformats.org/officeDocument/2006/relationships/tags" Target="../tags/tag6.xml"/><Relationship Id="rId21" Type="http://schemas.openxmlformats.org/officeDocument/2006/relationships/image" Target="../media/image1.emf"/><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3.jp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8.xml"/><Relationship Id="rId7" Type="http://schemas.openxmlformats.org/officeDocument/2006/relationships/oleObject" Target="../embeddings/oleObject11.bin"/><Relationship Id="rId2" Type="http://schemas.openxmlformats.org/officeDocument/2006/relationships/tags" Target="../tags/tag127.xml"/><Relationship Id="rId1" Type="http://schemas.openxmlformats.org/officeDocument/2006/relationships/vmlDrawing" Target="../drawings/vmlDrawing11.vml"/><Relationship Id="rId6" Type="http://schemas.openxmlformats.org/officeDocument/2006/relationships/slideMaster" Target="../slideMasters/slideMaster1.xml"/><Relationship Id="rId5" Type="http://schemas.openxmlformats.org/officeDocument/2006/relationships/tags" Target="../tags/tag130.xml"/><Relationship Id="rId4" Type="http://schemas.openxmlformats.org/officeDocument/2006/relationships/tags" Target="../tags/tag129.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vmlDrawing" Target="../drawings/vmlDrawing12.vml"/><Relationship Id="rId6" Type="http://schemas.openxmlformats.org/officeDocument/2006/relationships/tags" Target="../tags/tag135.xml"/><Relationship Id="rId5" Type="http://schemas.openxmlformats.org/officeDocument/2006/relationships/tags" Target="../tags/tag134.xml"/><Relationship Id="rId10" Type="http://schemas.openxmlformats.org/officeDocument/2006/relationships/image" Target="../media/image1.emf"/><Relationship Id="rId4" Type="http://schemas.openxmlformats.org/officeDocument/2006/relationships/tags" Target="../tags/tag133.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9.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1.emf"/><Relationship Id="rId2" Type="http://schemas.openxmlformats.org/officeDocument/2006/relationships/tags" Target="../tags/tag14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144.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6.xml"/><Relationship Id="rId7" Type="http://schemas.openxmlformats.org/officeDocument/2006/relationships/oleObject" Target="../embeddings/oleObject18.bin"/><Relationship Id="rId2" Type="http://schemas.openxmlformats.org/officeDocument/2006/relationships/tags" Target="../tags/tag145.xml"/><Relationship Id="rId1" Type="http://schemas.openxmlformats.org/officeDocument/2006/relationships/vmlDrawing" Target="../drawings/vmlDrawing18.vml"/><Relationship Id="rId6" Type="http://schemas.openxmlformats.org/officeDocument/2006/relationships/slideMaster" Target="../slideMasters/slideMaster1.xml"/><Relationship Id="rId5" Type="http://schemas.openxmlformats.org/officeDocument/2006/relationships/tags" Target="../tags/tag148.xml"/><Relationship Id="rId4" Type="http://schemas.openxmlformats.org/officeDocument/2006/relationships/tags" Target="../tags/tag14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1.emf"/><Relationship Id="rId2" Type="http://schemas.openxmlformats.org/officeDocument/2006/relationships/tags" Target="../tags/tag15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3.jpg"/><Relationship Id="rId2" Type="http://schemas.openxmlformats.org/officeDocument/2006/relationships/tags" Target="../tags/tag21.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1.em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3.jpg"/><Relationship Id="rId3" Type="http://schemas.openxmlformats.org/officeDocument/2006/relationships/tags" Target="../tags/tag36.xml"/><Relationship Id="rId21" Type="http://schemas.openxmlformats.org/officeDocument/2006/relationships/image" Target="../media/image4.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slideMaster" Target="../slideMasters/slideMaster1.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image" Target="../media/image1.emf"/><Relationship Id="rId1" Type="http://schemas.openxmlformats.org/officeDocument/2006/relationships/vmlDrawing" Target="../drawings/vmlDrawing4.v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oleObject" Target="../embeddings/oleObject4.bin"/><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3.jpg"/><Relationship Id="rId3" Type="http://schemas.openxmlformats.org/officeDocument/2006/relationships/tags" Target="../tags/tag51.xml"/><Relationship Id="rId21" Type="http://schemas.openxmlformats.org/officeDocument/2006/relationships/image" Target="../media/image4.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Master" Target="../slideMasters/slideMaster1.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image" Target="../media/image1.emf"/><Relationship Id="rId1" Type="http://schemas.openxmlformats.org/officeDocument/2006/relationships/vmlDrawing" Target="../drawings/vmlDrawing5.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oleObject" Target="../embeddings/oleObject5.bin"/><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oleObject" Target="../embeddings/oleObject6.bin"/><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3.jpg"/><Relationship Id="rId2" Type="http://schemas.openxmlformats.org/officeDocument/2006/relationships/tags" Target="../tags/tag65.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6.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image" Target="../media/image1.emf"/><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image" Target="../media/image3.jpg"/><Relationship Id="rId3" Type="http://schemas.openxmlformats.org/officeDocument/2006/relationships/tags" Target="../tags/tag80.xml"/><Relationship Id="rId21" Type="http://schemas.openxmlformats.org/officeDocument/2006/relationships/image" Target="../media/image4.png"/><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slideMaster" Target="../slideMasters/slideMaster1.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image" Target="../media/image1.emf"/><Relationship Id="rId1" Type="http://schemas.openxmlformats.org/officeDocument/2006/relationships/vmlDrawing" Target="../drawings/vmlDrawing7.v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19" Type="http://schemas.openxmlformats.org/officeDocument/2006/relationships/oleObject" Target="../embeddings/oleObject7.bin"/><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image" Target="../media/image3.jpg"/><Relationship Id="rId3" Type="http://schemas.openxmlformats.org/officeDocument/2006/relationships/tags" Target="../tags/tag95.xml"/><Relationship Id="rId21" Type="http://schemas.openxmlformats.org/officeDocument/2006/relationships/image" Target="../media/image4.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slideMaster" Target="../slideMasters/slideMaster1.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1.emf"/><Relationship Id="rId1" Type="http://schemas.openxmlformats.org/officeDocument/2006/relationships/vmlDrawing" Target="../drawings/vmlDrawing8.v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19" Type="http://schemas.openxmlformats.org/officeDocument/2006/relationships/oleObject" Target="../embeddings/oleObject8.bin"/><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image" Target="../media/image3.jpg"/><Relationship Id="rId3" Type="http://schemas.openxmlformats.org/officeDocument/2006/relationships/tags" Target="../tags/tag110.xml"/><Relationship Id="rId21" Type="http://schemas.openxmlformats.org/officeDocument/2006/relationships/image" Target="../media/image4.png"/><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slideMaster" Target="../slideMasters/slideMaster1.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10" Type="http://schemas.openxmlformats.org/officeDocument/2006/relationships/tags" Target="../tags/tag117.xml"/><Relationship Id="rId19" Type="http://schemas.openxmlformats.org/officeDocument/2006/relationships/oleObject" Target="../embeddings/oleObject9.bin"/><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12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18560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17"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custDataLst>
              <p:tags r:id="rId4"/>
            </p:custDataLst>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custDataLst>
              <p:tags r:id="rId5"/>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custDataLst>
              <p:tags r:id="rId6"/>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custDataLst>
              <p:tags r:id="rId7"/>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custDataLst>
              <p:tags r:id="rId8"/>
            </p:custDataLst>
          </p:nvPr>
        </p:nvPicPr>
        <p:blipFill rotWithShape="1">
          <a:blip r:embed="rId22">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custDataLst>
              <p:tags r:id="rId9"/>
            </p:custDataLst>
          </p:nvPr>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custDataLst>
              <p:tags r:id="rId10"/>
            </p:custDataLst>
          </p:nvPr>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custDataLst>
              <p:tags r:id="rId11"/>
            </p:custDataLst>
          </p:nvPr>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custDataLst>
              <p:tags r:id="rId12"/>
            </p:custDataLst>
          </p:nvPr>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custDataLst>
              <p:tags r:id="rId13"/>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custDataLst>
              <p:tags r:id="rId14"/>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5"/>
            </p:custDataLst>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custDataLst>
              <p:tags r:id="rId16"/>
            </p:custDataLst>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custDataLst>
              <p:tags r:id="rId17"/>
            </p:custDataLst>
          </p:nvPr>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82255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3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custDataLst>
              <p:tags r:id="rId4"/>
            </p:custDataLst>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5"/>
            </p:custDataLst>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8550867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5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custDataLst>
              <p:tags r:id="rId4"/>
            </p:custDataLst>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custDataLst>
              <p:tags r:id="rId5"/>
            </p:custDataLst>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6"/>
            </p:custDataLst>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7"/>
            </p:custDataLst>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761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64340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46369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84026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5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62235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7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custDataLst>
              <p:tags r:id="rId4"/>
            </p:custDataLst>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9466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0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custDataLst>
              <p:tags r:id="rId4"/>
            </p:custDataLst>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custDataLst>
              <p:tags r:id="rId5"/>
            </p:custDataLst>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671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7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custDataLst>
              <p:tags r:id="rId4"/>
            </p:custDataLst>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21722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41"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custDataLst>
              <p:tags r:id="rId13"/>
            </p:custDataLst>
          </p:nvPr>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custDataLst>
              <p:tags r:id="rId14"/>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5"/>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231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65"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1">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custDataLst>
              <p:tags r:id="rId15"/>
            </p:custDataLst>
          </p:nvPr>
        </p:nvSpPr>
        <p:spPr bwMode="auto">
          <a:xfrm>
            <a:off x="1015856" y="3187136"/>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Light bulb Icon"/>
          <p:cNvSpPr>
            <a:spLocks noEditPoints="1"/>
          </p:cNvSpPr>
          <p:nvPr userDrawn="1">
            <p:custDataLst>
              <p:tags r:id="rId16"/>
            </p:custDataLst>
          </p:nvPr>
        </p:nvSpPr>
        <p:spPr bwMode="auto">
          <a:xfrm>
            <a:off x="1940617" y="370298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43331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89"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1">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userDrawn="1">
            <p:custDataLst>
              <p:tags r:id="rId15"/>
            </p:custDataLst>
          </p:nvPr>
        </p:nvSpPr>
        <p:spPr bwMode="auto">
          <a:xfrm>
            <a:off x="1015857" y="3189723"/>
            <a:ext cx="2827252" cy="282725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Light bulb Icon"/>
          <p:cNvSpPr>
            <a:spLocks noEditPoints="1"/>
          </p:cNvSpPr>
          <p:nvPr userDrawn="1">
            <p:custDataLst>
              <p:tags r:id="rId16"/>
            </p:custDataLst>
          </p:nvPr>
        </p:nvSpPr>
        <p:spPr bwMode="auto">
          <a:xfrm>
            <a:off x="1940617" y="370298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00819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13"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custDataLst>
              <p:tags r:id="rId15"/>
            </p:custDataLst>
          </p:nvPr>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er, &quot;special&quot; slides">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37769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37"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1">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custDataLst>
              <p:tags r:id="rId15"/>
            </p:custDataLst>
          </p:nvPr>
        </p:nvSpPr>
        <p:spPr bwMode="auto">
          <a:xfrm>
            <a:off x="1017613" y="3187136"/>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userDrawn="1">
            <p:custDataLst>
              <p:tags r:id="rId16"/>
            </p:custDataLst>
          </p:nvPr>
        </p:nvSpPr>
        <p:spPr bwMode="auto">
          <a:xfrm>
            <a:off x="1940617" y="370298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84480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30097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61"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1">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custDataLst>
              <p:tags r:id="rId15"/>
            </p:custDataLst>
          </p:nvPr>
        </p:nvSpPr>
        <p:spPr bwMode="auto">
          <a:xfrm>
            <a:off x="1015857" y="3187483"/>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Light bulb Icon"/>
          <p:cNvSpPr>
            <a:spLocks noEditPoints="1"/>
          </p:cNvSpPr>
          <p:nvPr userDrawn="1">
            <p:custDataLst>
              <p:tags r:id="rId16"/>
            </p:custDataLst>
          </p:nvPr>
        </p:nvSpPr>
        <p:spPr bwMode="auto">
          <a:xfrm>
            <a:off x="1940617" y="370298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658796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85"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1">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custDataLst>
              <p:tags r:id="rId15"/>
            </p:custDataLst>
          </p:nvPr>
        </p:nvSpPr>
        <p:spPr bwMode="auto">
          <a:xfrm>
            <a:off x="1015856" y="318713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Light bulb Icon"/>
          <p:cNvSpPr>
            <a:spLocks noEditPoints="1"/>
          </p:cNvSpPr>
          <p:nvPr userDrawn="1">
            <p:custDataLst>
              <p:tags r:id="rId16"/>
            </p:custDataLst>
          </p:nvPr>
        </p:nvSpPr>
        <p:spPr bwMode="auto">
          <a:xfrm>
            <a:off x="1940617" y="370298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839091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0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custDataLst>
              <p:tags r:id="rId4"/>
            </p:custDataLst>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vmlDrawing" Target="../drawings/vmlDrawing19.vml"/><Relationship Id="rId7"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0"/>
            </p:custDataLst>
            <p:extLst>
              <p:ext uri="{D42A27DB-BD31-4B8C-83A1-F6EECF244321}">
                <p14:modId xmlns:p14="http://schemas.microsoft.com/office/powerpoint/2010/main" val="2338793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93"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21"/>
            </p:custDataLst>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custDataLst>
              <p:tags r:id="rId22"/>
            </p:custDataLst>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8" r:id="rId6"/>
    <p:sldLayoutId id="2147483726" r:id="rId7"/>
    <p:sldLayoutId id="2147483727"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Segoe UI"/>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ext uri="{D42A27DB-BD31-4B8C-83A1-F6EECF244321}">
                <p14:modId xmlns:p14="http://schemas.microsoft.com/office/powerpoint/2010/main" val="32826175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4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5"/>
            </p:custDataLst>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custDataLst>
              <p:tags r:id="rId6"/>
            </p:custDataLst>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Segoe UI"/>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Segoe UI"/>
          <a:ea typeface="+mn-ea"/>
          <a:cs typeface="Segoe UI"/>
          <a:sym typeface="Segoe UI"/>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Segoe UI"/>
          <a:ea typeface="+mn-ea"/>
          <a:cs typeface="Segoe UI"/>
          <a:sym typeface="Segoe UI"/>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Segoe UI"/>
          <a:ea typeface="+mn-ea"/>
          <a:cs typeface="Segoe UI"/>
          <a:sym typeface="Segoe UI"/>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Segoe UI"/>
          <a:ea typeface="+mn-ea"/>
          <a:cs typeface="Segoe UI"/>
          <a:sym typeface="Segoe UI"/>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Segoe UI"/>
          <a:ea typeface="+mn-ea"/>
          <a:cs typeface="Segoe UI"/>
          <a:sym typeface="Segoe UI"/>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56.xml"/><Relationship Id="rId7" Type="http://schemas.openxmlformats.org/officeDocument/2006/relationships/slideLayout" Target="../slideLayouts/slideLayout1.xml"/><Relationship Id="rId2" Type="http://schemas.openxmlformats.org/officeDocument/2006/relationships/tags" Target="../tags/tag155.xml"/><Relationship Id="rId1" Type="http://schemas.openxmlformats.org/officeDocument/2006/relationships/vmlDrawing" Target="../drawings/vmlDrawing21.vml"/><Relationship Id="rId6" Type="http://schemas.openxmlformats.org/officeDocument/2006/relationships/tags" Target="../tags/tag159.xml"/><Relationship Id="rId11" Type="http://schemas.openxmlformats.org/officeDocument/2006/relationships/image" Target="../media/image8.jpg"/><Relationship Id="rId5" Type="http://schemas.openxmlformats.org/officeDocument/2006/relationships/tags" Target="../tags/tag158.xml"/><Relationship Id="rId10" Type="http://schemas.openxmlformats.org/officeDocument/2006/relationships/image" Target="../media/image1.emf"/><Relationship Id="rId4" Type="http://schemas.openxmlformats.org/officeDocument/2006/relationships/tags" Target="../tags/tag157.xml"/><Relationship Id="rId9" Type="http://schemas.openxmlformats.org/officeDocument/2006/relationships/oleObject" Target="../embeddings/oleObject21.bin"/></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vmlDrawing" Target="../drawings/vmlDrawing30.vml"/><Relationship Id="rId6" Type="http://schemas.openxmlformats.org/officeDocument/2006/relationships/tags" Target="../tags/tag233.xml"/><Relationship Id="rId11" Type="http://schemas.openxmlformats.org/officeDocument/2006/relationships/image" Target="../media/image1.emf"/><Relationship Id="rId5" Type="http://schemas.openxmlformats.org/officeDocument/2006/relationships/tags" Target="../tags/tag232.xml"/><Relationship Id="rId10" Type="http://schemas.openxmlformats.org/officeDocument/2006/relationships/oleObject" Target="../embeddings/oleObject30.bin"/><Relationship Id="rId4" Type="http://schemas.openxmlformats.org/officeDocument/2006/relationships/tags" Target="../tags/tag23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36.xml"/><Relationship Id="rId7" Type="http://schemas.openxmlformats.org/officeDocument/2006/relationships/oleObject" Target="../embeddings/oleObject31.bin"/><Relationship Id="rId2" Type="http://schemas.openxmlformats.org/officeDocument/2006/relationships/tags" Target="../tags/tag235.xml"/><Relationship Id="rId1" Type="http://schemas.openxmlformats.org/officeDocument/2006/relationships/vmlDrawing" Target="../drawings/vmlDrawing31.vml"/><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237.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39.xml"/><Relationship Id="rId7" Type="http://schemas.openxmlformats.org/officeDocument/2006/relationships/notesSlide" Target="../notesSlides/notesSlide12.xml"/><Relationship Id="rId2" Type="http://schemas.openxmlformats.org/officeDocument/2006/relationships/tags" Target="../tags/tag238.xml"/><Relationship Id="rId1" Type="http://schemas.openxmlformats.org/officeDocument/2006/relationships/vmlDrawing" Target="../drawings/vmlDrawing32.vml"/><Relationship Id="rId6" Type="http://schemas.openxmlformats.org/officeDocument/2006/relationships/slideLayout" Target="../slideLayouts/slideLayout9.xml"/><Relationship Id="rId5" Type="http://schemas.openxmlformats.org/officeDocument/2006/relationships/tags" Target="../tags/tag241.xml"/><Relationship Id="rId4" Type="http://schemas.openxmlformats.org/officeDocument/2006/relationships/tags" Target="../tags/tag240.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vmlDrawing" Target="../drawings/vmlDrawing33.vml"/><Relationship Id="rId6" Type="http://schemas.openxmlformats.org/officeDocument/2006/relationships/tags" Target="../tags/tag246.xml"/><Relationship Id="rId11" Type="http://schemas.openxmlformats.org/officeDocument/2006/relationships/image" Target="../media/image1.emf"/><Relationship Id="rId5" Type="http://schemas.openxmlformats.org/officeDocument/2006/relationships/tags" Target="../tags/tag245.xml"/><Relationship Id="rId10" Type="http://schemas.openxmlformats.org/officeDocument/2006/relationships/oleObject" Target="../embeddings/oleObject33.bin"/><Relationship Id="rId4" Type="http://schemas.openxmlformats.org/officeDocument/2006/relationships/tags" Target="../tags/tag244.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49.xml"/><Relationship Id="rId7" Type="http://schemas.openxmlformats.org/officeDocument/2006/relationships/oleObject" Target="../embeddings/oleObject34.bin"/><Relationship Id="rId2" Type="http://schemas.openxmlformats.org/officeDocument/2006/relationships/tags" Target="../tags/tag248.xml"/><Relationship Id="rId1" Type="http://schemas.openxmlformats.org/officeDocument/2006/relationships/vmlDrawing" Target="../drawings/vmlDrawing34.vml"/><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250.xm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image" Target="../media/image1.emf"/><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oleObject" Target="../embeddings/oleObject35.bin"/><Relationship Id="rId2" Type="http://schemas.openxmlformats.org/officeDocument/2006/relationships/tags" Target="../tags/tag251.xml"/><Relationship Id="rId1" Type="http://schemas.openxmlformats.org/officeDocument/2006/relationships/vmlDrawing" Target="../drawings/vmlDrawing35.vml"/><Relationship Id="rId6" Type="http://schemas.openxmlformats.org/officeDocument/2006/relationships/tags" Target="../tags/tag255.xml"/><Relationship Id="rId11" Type="http://schemas.openxmlformats.org/officeDocument/2006/relationships/notesSlide" Target="../notesSlides/notesSlide15.xml"/><Relationship Id="rId5" Type="http://schemas.openxmlformats.org/officeDocument/2006/relationships/tags" Target="../tags/tag254.xml"/><Relationship Id="rId10" Type="http://schemas.openxmlformats.org/officeDocument/2006/relationships/slideLayout" Target="../slideLayouts/slideLayout12.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vmlDrawing" Target="../drawings/vmlDrawing36.vml"/><Relationship Id="rId6" Type="http://schemas.openxmlformats.org/officeDocument/2006/relationships/tags" Target="../tags/tag263.xml"/><Relationship Id="rId11" Type="http://schemas.openxmlformats.org/officeDocument/2006/relationships/image" Target="../media/image1.emf"/><Relationship Id="rId5" Type="http://schemas.openxmlformats.org/officeDocument/2006/relationships/tags" Target="../tags/tag262.xml"/><Relationship Id="rId10" Type="http://schemas.openxmlformats.org/officeDocument/2006/relationships/oleObject" Target="../embeddings/oleObject36.bin"/><Relationship Id="rId4" Type="http://schemas.openxmlformats.org/officeDocument/2006/relationships/tags" Target="../tags/tag26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66.xml"/><Relationship Id="rId7" Type="http://schemas.openxmlformats.org/officeDocument/2006/relationships/oleObject" Target="../embeddings/oleObject37.bin"/><Relationship Id="rId2" Type="http://schemas.openxmlformats.org/officeDocument/2006/relationships/tags" Target="../tags/tag265.xml"/><Relationship Id="rId1" Type="http://schemas.openxmlformats.org/officeDocument/2006/relationships/vmlDrawing" Target="../drawings/vmlDrawing37.v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267.xm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oleObject" Target="../embeddings/oleObject38.bin"/><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notesSlide" Target="../notesSlides/notesSlide18.xml"/><Relationship Id="rId2" Type="http://schemas.openxmlformats.org/officeDocument/2006/relationships/tags" Target="../tags/tag268.xml"/><Relationship Id="rId1" Type="http://schemas.openxmlformats.org/officeDocument/2006/relationships/vmlDrawing" Target="../drawings/vmlDrawing38.vml"/><Relationship Id="rId6" Type="http://schemas.openxmlformats.org/officeDocument/2006/relationships/tags" Target="../tags/tag272.xml"/><Relationship Id="rId11" Type="http://schemas.openxmlformats.org/officeDocument/2006/relationships/slideLayout" Target="../slideLayouts/slideLayout12.xml"/><Relationship Id="rId5" Type="http://schemas.openxmlformats.org/officeDocument/2006/relationships/tags" Target="../tags/tag271.xml"/><Relationship Id="rId15" Type="http://schemas.openxmlformats.org/officeDocument/2006/relationships/image" Target="../media/image2.png"/><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vmlDrawing" Target="../drawings/vmlDrawing39.vml"/><Relationship Id="rId6" Type="http://schemas.openxmlformats.org/officeDocument/2006/relationships/tags" Target="../tags/tag281.xml"/><Relationship Id="rId11" Type="http://schemas.openxmlformats.org/officeDocument/2006/relationships/image" Target="../media/image1.emf"/><Relationship Id="rId5" Type="http://schemas.openxmlformats.org/officeDocument/2006/relationships/tags" Target="../tags/tag280.xml"/><Relationship Id="rId10" Type="http://schemas.openxmlformats.org/officeDocument/2006/relationships/oleObject" Target="../embeddings/oleObject39.bin"/><Relationship Id="rId4" Type="http://schemas.openxmlformats.org/officeDocument/2006/relationships/tags" Target="../tags/tag279.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oleObject" Target="../embeddings/oleObject22.bin"/><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notesSlide" Target="../notesSlides/notesSlide2.xml"/><Relationship Id="rId1" Type="http://schemas.openxmlformats.org/officeDocument/2006/relationships/vmlDrawing" Target="../drawings/vmlDrawing22.v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10" Type="http://schemas.openxmlformats.org/officeDocument/2006/relationships/tags" Target="../tags/tag168.xml"/><Relationship Id="rId19" Type="http://schemas.openxmlformats.org/officeDocument/2006/relationships/slideLayout" Target="../slideLayouts/slideLayout12.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84.xml"/><Relationship Id="rId7" Type="http://schemas.openxmlformats.org/officeDocument/2006/relationships/oleObject" Target="../embeddings/oleObject40.bin"/><Relationship Id="rId2" Type="http://schemas.openxmlformats.org/officeDocument/2006/relationships/tags" Target="../tags/tag283.xml"/><Relationship Id="rId1" Type="http://schemas.openxmlformats.org/officeDocument/2006/relationships/vmlDrawing" Target="../drawings/vmlDrawing40.vml"/><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tags" Target="../tags/tag285.xml"/><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2.png"/><Relationship Id="rId2" Type="http://schemas.openxmlformats.org/officeDocument/2006/relationships/tags" Target="../tags/tag286.xml"/><Relationship Id="rId1" Type="http://schemas.openxmlformats.org/officeDocument/2006/relationships/vmlDrawing" Target="../drawings/vmlDrawing41.vml"/><Relationship Id="rId6" Type="http://schemas.openxmlformats.org/officeDocument/2006/relationships/tags" Target="../tags/tag290.xml"/><Relationship Id="rId11" Type="http://schemas.openxmlformats.org/officeDocument/2006/relationships/image" Target="../media/image1.emf"/><Relationship Id="rId5" Type="http://schemas.openxmlformats.org/officeDocument/2006/relationships/tags" Target="../tags/tag289.xml"/><Relationship Id="rId10" Type="http://schemas.openxmlformats.org/officeDocument/2006/relationships/oleObject" Target="../embeddings/oleObject41.bin"/><Relationship Id="rId4" Type="http://schemas.openxmlformats.org/officeDocument/2006/relationships/tags" Target="../tags/tag28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293.xml"/><Relationship Id="rId7" Type="http://schemas.openxmlformats.org/officeDocument/2006/relationships/notesSlide" Target="../notesSlides/notesSlide22.xml"/><Relationship Id="rId2" Type="http://schemas.openxmlformats.org/officeDocument/2006/relationships/tags" Target="../tags/tag292.xml"/><Relationship Id="rId1" Type="http://schemas.openxmlformats.org/officeDocument/2006/relationships/vmlDrawing" Target="../drawings/vmlDrawing42.vml"/><Relationship Id="rId6" Type="http://schemas.openxmlformats.org/officeDocument/2006/relationships/slideLayout" Target="../slideLayouts/slideLayout12.xml"/><Relationship Id="rId5" Type="http://schemas.openxmlformats.org/officeDocument/2006/relationships/tags" Target="../tags/tag295.xml"/><Relationship Id="rId10" Type="http://schemas.openxmlformats.org/officeDocument/2006/relationships/image" Target="../media/image16.png"/><Relationship Id="rId4" Type="http://schemas.openxmlformats.org/officeDocument/2006/relationships/tags" Target="../tags/tag294.xml"/><Relationship Id="rId9"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97.xml"/><Relationship Id="rId7" Type="http://schemas.openxmlformats.org/officeDocument/2006/relationships/notesSlide" Target="../notesSlides/notesSlide23.xml"/><Relationship Id="rId2" Type="http://schemas.openxmlformats.org/officeDocument/2006/relationships/tags" Target="../tags/tag296.xml"/><Relationship Id="rId1" Type="http://schemas.openxmlformats.org/officeDocument/2006/relationships/vmlDrawing" Target="../drawings/vmlDrawing43.vml"/><Relationship Id="rId6" Type="http://schemas.openxmlformats.org/officeDocument/2006/relationships/slideLayout" Target="../slideLayouts/slideLayout12.xml"/><Relationship Id="rId5" Type="http://schemas.openxmlformats.org/officeDocument/2006/relationships/tags" Target="../tags/tag299.xml"/><Relationship Id="rId10" Type="http://schemas.openxmlformats.org/officeDocument/2006/relationships/image" Target="../media/image17.jpeg"/><Relationship Id="rId4" Type="http://schemas.openxmlformats.org/officeDocument/2006/relationships/tags" Target="../tags/tag298.xml"/><Relationship Id="rId9"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vmlDrawing" Target="../drawings/vmlDrawing44.vml"/><Relationship Id="rId6" Type="http://schemas.openxmlformats.org/officeDocument/2006/relationships/tags" Target="../tags/tag304.xml"/><Relationship Id="rId11" Type="http://schemas.openxmlformats.org/officeDocument/2006/relationships/image" Target="../media/image1.emf"/><Relationship Id="rId5" Type="http://schemas.openxmlformats.org/officeDocument/2006/relationships/tags" Target="../tags/tag303.xml"/><Relationship Id="rId10" Type="http://schemas.openxmlformats.org/officeDocument/2006/relationships/oleObject" Target="../embeddings/oleObject44.bin"/><Relationship Id="rId4" Type="http://schemas.openxmlformats.org/officeDocument/2006/relationships/tags" Target="../tags/tag302.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07.xml"/><Relationship Id="rId7" Type="http://schemas.openxmlformats.org/officeDocument/2006/relationships/oleObject" Target="../embeddings/oleObject45.bin"/><Relationship Id="rId2" Type="http://schemas.openxmlformats.org/officeDocument/2006/relationships/tags" Target="../tags/tag306.xml"/><Relationship Id="rId1" Type="http://schemas.openxmlformats.org/officeDocument/2006/relationships/vmlDrawing" Target="../drawings/vmlDrawing45.vml"/><Relationship Id="rId6" Type="http://schemas.openxmlformats.org/officeDocument/2006/relationships/notesSlide" Target="../notesSlides/notesSlide25.xml"/><Relationship Id="rId5" Type="http://schemas.openxmlformats.org/officeDocument/2006/relationships/slideLayout" Target="../slideLayouts/slideLayout12.xml"/><Relationship Id="rId4" Type="http://schemas.openxmlformats.org/officeDocument/2006/relationships/tags" Target="../tags/tag308.xml"/><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image" Target="../media/image1.emf"/><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oleObject" Target="../embeddings/oleObject46.bin"/><Relationship Id="rId2" Type="http://schemas.openxmlformats.org/officeDocument/2006/relationships/tags" Target="../tags/tag309.xml"/><Relationship Id="rId1" Type="http://schemas.openxmlformats.org/officeDocument/2006/relationships/vmlDrawing" Target="../drawings/vmlDrawing46.vml"/><Relationship Id="rId6" Type="http://schemas.openxmlformats.org/officeDocument/2006/relationships/tags" Target="../tags/tag313.xml"/><Relationship Id="rId11" Type="http://schemas.openxmlformats.org/officeDocument/2006/relationships/notesSlide" Target="../notesSlides/notesSlide26.xml"/><Relationship Id="rId5" Type="http://schemas.openxmlformats.org/officeDocument/2006/relationships/tags" Target="../tags/tag312.xml"/><Relationship Id="rId10" Type="http://schemas.openxmlformats.org/officeDocument/2006/relationships/slideLayout" Target="../slideLayouts/slideLayout12.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8.xml"/><Relationship Id="rId7" Type="http://schemas.openxmlformats.org/officeDocument/2006/relationships/tags" Target="../tags/tag322.xml"/><Relationship Id="rId2" Type="http://schemas.openxmlformats.org/officeDocument/2006/relationships/tags" Target="../tags/tag317.xml"/><Relationship Id="rId1" Type="http://schemas.openxmlformats.org/officeDocument/2006/relationships/vmlDrawing" Target="../drawings/vmlDrawing47.vml"/><Relationship Id="rId6" Type="http://schemas.openxmlformats.org/officeDocument/2006/relationships/tags" Target="../tags/tag321.xml"/><Relationship Id="rId11" Type="http://schemas.openxmlformats.org/officeDocument/2006/relationships/image" Target="../media/image1.emf"/><Relationship Id="rId5" Type="http://schemas.openxmlformats.org/officeDocument/2006/relationships/tags" Target="../tags/tag320.xml"/><Relationship Id="rId10" Type="http://schemas.openxmlformats.org/officeDocument/2006/relationships/oleObject" Target="../embeddings/oleObject47.bin"/><Relationship Id="rId4" Type="http://schemas.openxmlformats.org/officeDocument/2006/relationships/tags" Target="../tags/tag319.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24.xml"/><Relationship Id="rId7" Type="http://schemas.openxmlformats.org/officeDocument/2006/relationships/oleObject" Target="../embeddings/oleObject48.bin"/><Relationship Id="rId2" Type="http://schemas.openxmlformats.org/officeDocument/2006/relationships/tags" Target="../tags/tag323.xml"/><Relationship Id="rId1" Type="http://schemas.openxmlformats.org/officeDocument/2006/relationships/vmlDrawing" Target="../drawings/vmlDrawing48.vml"/><Relationship Id="rId6" Type="http://schemas.openxmlformats.org/officeDocument/2006/relationships/notesSlide" Target="../notesSlides/notesSlide28.xml"/><Relationship Id="rId5" Type="http://schemas.openxmlformats.org/officeDocument/2006/relationships/slideLayout" Target="../slideLayouts/slideLayout12.xml"/><Relationship Id="rId4" Type="http://schemas.openxmlformats.org/officeDocument/2006/relationships/tags" Target="../tags/tag325.xml"/><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notesSlide" Target="../notesSlides/notesSlide29.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slideLayout" Target="../slideLayouts/slideLayout12.xml"/><Relationship Id="rId2" Type="http://schemas.openxmlformats.org/officeDocument/2006/relationships/tags" Target="../tags/tag326.xml"/><Relationship Id="rId16" Type="http://schemas.openxmlformats.org/officeDocument/2006/relationships/image" Target="../media/image2.png"/><Relationship Id="rId1" Type="http://schemas.openxmlformats.org/officeDocument/2006/relationships/vmlDrawing" Target="../drawings/vmlDrawing49.vml"/><Relationship Id="rId6" Type="http://schemas.openxmlformats.org/officeDocument/2006/relationships/tags" Target="../tags/tag330.xml"/><Relationship Id="rId11" Type="http://schemas.openxmlformats.org/officeDocument/2006/relationships/tags" Target="../tags/tag335.xml"/><Relationship Id="rId5" Type="http://schemas.openxmlformats.org/officeDocument/2006/relationships/tags" Target="../tags/tag329.xml"/><Relationship Id="rId15" Type="http://schemas.openxmlformats.org/officeDocument/2006/relationships/image" Target="../media/image1.emf"/><Relationship Id="rId10" Type="http://schemas.openxmlformats.org/officeDocument/2006/relationships/tags" Target="../tags/tag334.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8.xml"/><Relationship Id="rId7" Type="http://schemas.openxmlformats.org/officeDocument/2006/relationships/oleObject" Target="../embeddings/oleObject23.bin"/><Relationship Id="rId2" Type="http://schemas.openxmlformats.org/officeDocument/2006/relationships/tags" Target="../tags/tag177.xml"/><Relationship Id="rId1" Type="http://schemas.openxmlformats.org/officeDocument/2006/relationships/vmlDrawing" Target="../drawings/vmlDrawing23.v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179.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37.xml"/><Relationship Id="rId7" Type="http://schemas.openxmlformats.org/officeDocument/2006/relationships/oleObject" Target="../embeddings/oleObject50.bin"/><Relationship Id="rId2" Type="http://schemas.openxmlformats.org/officeDocument/2006/relationships/tags" Target="../tags/tag336.xml"/><Relationship Id="rId1" Type="http://schemas.openxmlformats.org/officeDocument/2006/relationships/vmlDrawing" Target="../drawings/vmlDrawing50.vml"/><Relationship Id="rId6" Type="http://schemas.openxmlformats.org/officeDocument/2006/relationships/notesSlide" Target="../notesSlides/notesSlide31.xml"/><Relationship Id="rId5" Type="http://schemas.openxmlformats.org/officeDocument/2006/relationships/slideLayout" Target="../slideLayouts/slideLayout12.xml"/><Relationship Id="rId4" Type="http://schemas.openxmlformats.org/officeDocument/2006/relationships/tags" Target="../tags/tag338.xml"/><Relationship Id="rId9" Type="http://schemas.openxmlformats.org/officeDocument/2006/relationships/image" Target="../media/image20.jpeg"/></Relationships>
</file>

<file path=ppt/slides/_rels/slide32.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notesSlide" Target="../notesSlides/notesSlide32.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slideLayout" Target="../slideLayouts/slideLayout12.xml"/><Relationship Id="rId2" Type="http://schemas.openxmlformats.org/officeDocument/2006/relationships/tags" Target="../tags/tag339.xml"/><Relationship Id="rId16" Type="http://schemas.openxmlformats.org/officeDocument/2006/relationships/image" Target="../media/image2.png"/><Relationship Id="rId1" Type="http://schemas.openxmlformats.org/officeDocument/2006/relationships/vmlDrawing" Target="../drawings/vmlDrawing51.v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5" Type="http://schemas.openxmlformats.org/officeDocument/2006/relationships/image" Target="../media/image1.emf"/><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oleObject" Target="../embeddings/oleObject51.bin"/></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vmlDrawing" Target="../drawings/vmlDrawing52.vml"/><Relationship Id="rId6" Type="http://schemas.openxmlformats.org/officeDocument/2006/relationships/tags" Target="../tags/tag353.xml"/><Relationship Id="rId11" Type="http://schemas.openxmlformats.org/officeDocument/2006/relationships/image" Target="../media/image1.emf"/><Relationship Id="rId5" Type="http://schemas.openxmlformats.org/officeDocument/2006/relationships/tags" Target="../tags/tag352.xml"/><Relationship Id="rId10" Type="http://schemas.openxmlformats.org/officeDocument/2006/relationships/oleObject" Target="../embeddings/oleObject52.bin"/><Relationship Id="rId4" Type="http://schemas.openxmlformats.org/officeDocument/2006/relationships/tags" Target="../tags/tag351.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56.xml"/><Relationship Id="rId7" Type="http://schemas.openxmlformats.org/officeDocument/2006/relationships/oleObject" Target="../embeddings/oleObject53.bin"/><Relationship Id="rId2" Type="http://schemas.openxmlformats.org/officeDocument/2006/relationships/tags" Target="../tags/tag355.xml"/><Relationship Id="rId1" Type="http://schemas.openxmlformats.org/officeDocument/2006/relationships/vmlDrawing" Target="../drawings/vmlDrawing53.vml"/><Relationship Id="rId6" Type="http://schemas.openxmlformats.org/officeDocument/2006/relationships/notesSlide" Target="../notesSlides/notesSlide34.xml"/><Relationship Id="rId5" Type="http://schemas.openxmlformats.org/officeDocument/2006/relationships/slideLayout" Target="../slideLayouts/slideLayout12.xml"/><Relationship Id="rId4" Type="http://schemas.openxmlformats.org/officeDocument/2006/relationships/tags" Target="../tags/tag357.xml"/><Relationship Id="rId9" Type="http://schemas.openxmlformats.org/officeDocument/2006/relationships/image" Target="../media/image21.jpeg"/></Relationships>
</file>

<file path=ppt/slides/_rels/slide35.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notesSlide" Target="../notesSlides/notesSlide35.xm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slideLayout" Target="../slideLayouts/slideLayout12.xml"/><Relationship Id="rId2" Type="http://schemas.openxmlformats.org/officeDocument/2006/relationships/tags" Target="../tags/tag358.xml"/><Relationship Id="rId16" Type="http://schemas.openxmlformats.org/officeDocument/2006/relationships/image" Target="../media/image2.png"/><Relationship Id="rId1" Type="http://schemas.openxmlformats.org/officeDocument/2006/relationships/vmlDrawing" Target="../drawings/vmlDrawing54.vml"/><Relationship Id="rId6" Type="http://schemas.openxmlformats.org/officeDocument/2006/relationships/tags" Target="../tags/tag362.xml"/><Relationship Id="rId11" Type="http://schemas.openxmlformats.org/officeDocument/2006/relationships/tags" Target="../tags/tag367.xml"/><Relationship Id="rId5" Type="http://schemas.openxmlformats.org/officeDocument/2006/relationships/tags" Target="../tags/tag361.xml"/><Relationship Id="rId15" Type="http://schemas.openxmlformats.org/officeDocument/2006/relationships/image" Target="../media/image1.emf"/><Relationship Id="rId10" Type="http://schemas.openxmlformats.org/officeDocument/2006/relationships/tags" Target="../tags/tag366.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oleObject" Target="../embeddings/oleObject54.bin"/></Relationships>
</file>

<file path=ppt/slides/_rels/slide3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3" Type="http://schemas.openxmlformats.org/officeDocument/2006/relationships/tags" Target="../tags/tag369.xml"/><Relationship Id="rId21" Type="http://schemas.openxmlformats.org/officeDocument/2006/relationships/notesSlide" Target="../notesSlides/notesSlide36.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slideLayout" Target="../slideLayouts/slideLayout12.xml"/><Relationship Id="rId1" Type="http://schemas.openxmlformats.org/officeDocument/2006/relationships/vmlDrawing" Target="../drawings/vmlDrawing55.v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image" Target="../media/image1.emf"/><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oleObject" Target="../embeddings/oleObject5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387.xml"/><Relationship Id="rId7" Type="http://schemas.openxmlformats.org/officeDocument/2006/relationships/notesSlide" Target="../notesSlides/notesSlide37.xml"/><Relationship Id="rId2" Type="http://schemas.openxmlformats.org/officeDocument/2006/relationships/tags" Target="../tags/tag386.xml"/><Relationship Id="rId1" Type="http://schemas.openxmlformats.org/officeDocument/2006/relationships/vmlDrawing" Target="../drawings/vmlDrawing56.vml"/><Relationship Id="rId6" Type="http://schemas.openxmlformats.org/officeDocument/2006/relationships/slideLayout" Target="../slideLayouts/slideLayout12.xml"/><Relationship Id="rId5" Type="http://schemas.openxmlformats.org/officeDocument/2006/relationships/tags" Target="../tags/tag389.xml"/><Relationship Id="rId10" Type="http://schemas.openxmlformats.org/officeDocument/2006/relationships/image" Target="../media/image2.png"/><Relationship Id="rId4" Type="http://schemas.openxmlformats.org/officeDocument/2006/relationships/tags" Target="../tags/tag388.xml"/><Relationship Id="rId9" Type="http://schemas.openxmlformats.org/officeDocument/2006/relationships/image" Target="../media/image1.emf"/></Relationships>
</file>

<file path=ppt/slides/_rels/slide3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18" Type="http://schemas.openxmlformats.org/officeDocument/2006/relationships/image" Target="../media/image2.png"/><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17" Type="http://schemas.openxmlformats.org/officeDocument/2006/relationships/image" Target="../media/image1.emf"/><Relationship Id="rId2" Type="http://schemas.openxmlformats.org/officeDocument/2006/relationships/tags" Target="../tags/tag390.xml"/><Relationship Id="rId16" Type="http://schemas.openxmlformats.org/officeDocument/2006/relationships/oleObject" Target="../embeddings/oleObject57.bin"/><Relationship Id="rId1" Type="http://schemas.openxmlformats.org/officeDocument/2006/relationships/vmlDrawing" Target="../drawings/vmlDrawing57.v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notesSlide" Target="../notesSlides/notesSlide38.xml"/><Relationship Id="rId10" Type="http://schemas.openxmlformats.org/officeDocument/2006/relationships/tags" Target="../tags/tag398.xml"/><Relationship Id="rId19" Type="http://schemas.openxmlformats.org/officeDocument/2006/relationships/image" Target="../media/image22.png"/><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3" Type="http://schemas.openxmlformats.org/officeDocument/2006/relationships/tags" Target="../tags/tag181.xml"/><Relationship Id="rId21" Type="http://schemas.openxmlformats.org/officeDocument/2006/relationships/notesSlide" Target="../notesSlides/notesSlide4.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image" Target="../media/image1.emf"/><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oleObject" Target="../embeddings/oleObject24.bin"/></Relationships>
</file>

<file path=ppt/slides/_rels/slide40.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image" Target="../media/image1.emf"/><Relationship Id="rId26" Type="http://schemas.openxmlformats.org/officeDocument/2006/relationships/image" Target="../media/image28.png"/><Relationship Id="rId3" Type="http://schemas.openxmlformats.org/officeDocument/2006/relationships/tags" Target="../tags/tag403.xml"/><Relationship Id="rId21" Type="http://schemas.openxmlformats.org/officeDocument/2006/relationships/hyperlink" Target="http://northamerica.msteched.com/" TargetMode="External"/><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oleObject" Target="../embeddings/oleObject58.bin"/><Relationship Id="rId25" Type="http://schemas.openxmlformats.org/officeDocument/2006/relationships/hyperlink" Target="http://microsoft.com/technet" TargetMode="External"/><Relationship Id="rId2" Type="http://schemas.openxmlformats.org/officeDocument/2006/relationships/tags" Target="../tags/tag402.xml"/><Relationship Id="rId16" Type="http://schemas.openxmlformats.org/officeDocument/2006/relationships/notesSlide" Target="../notesSlides/notesSlide40.xml"/><Relationship Id="rId20" Type="http://schemas.microsoft.com/office/2007/relationships/hdphoto" Target="../media/hdphoto1.wdp"/><Relationship Id="rId29" Type="http://schemas.openxmlformats.org/officeDocument/2006/relationships/image" Target="../media/image24.png"/><Relationship Id="rId1" Type="http://schemas.openxmlformats.org/officeDocument/2006/relationships/vmlDrawing" Target="../drawings/vmlDrawing58.v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hyperlink" Target="http://www.microsoft.com/learning" TargetMode="External"/><Relationship Id="rId5" Type="http://schemas.openxmlformats.org/officeDocument/2006/relationships/tags" Target="../tags/tag405.xml"/><Relationship Id="rId15" Type="http://schemas.openxmlformats.org/officeDocument/2006/relationships/slideLayout" Target="../slideLayouts/slideLayout12.xml"/><Relationship Id="rId23" Type="http://schemas.openxmlformats.org/officeDocument/2006/relationships/image" Target="../media/image27.png"/><Relationship Id="rId28" Type="http://schemas.openxmlformats.org/officeDocument/2006/relationships/hyperlink" Target="http://microsoft.com/msdn" TargetMode="External"/><Relationship Id="rId10" Type="http://schemas.openxmlformats.org/officeDocument/2006/relationships/tags" Target="../tags/tag410.xml"/><Relationship Id="rId19" Type="http://schemas.openxmlformats.org/officeDocument/2006/relationships/image" Target="../media/image25.png"/><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image" Target="../media/image26.emf"/><Relationship Id="rId27"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image" Target="../media/image32.jpeg"/><Relationship Id="rId3" Type="http://schemas.openxmlformats.org/officeDocument/2006/relationships/tags" Target="../tags/tag416.xml"/><Relationship Id="rId21" Type="http://schemas.openxmlformats.org/officeDocument/2006/relationships/oleObject" Target="../embeddings/oleObject59.bin"/><Relationship Id="rId7" Type="http://schemas.openxmlformats.org/officeDocument/2006/relationships/tags" Target="../tags/tag420.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image" Target="../media/image31.jpeg"/><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notesSlide" Target="../notesSlides/notesSlide41.xml"/><Relationship Id="rId29" Type="http://schemas.openxmlformats.org/officeDocument/2006/relationships/image" Target="../media/image35.jpeg"/><Relationship Id="rId1" Type="http://schemas.openxmlformats.org/officeDocument/2006/relationships/vmlDrawing" Target="../drawings/vmlDrawing59.v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image" Target="../media/image30.png"/><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image" Target="../media/image29.png"/><Relationship Id="rId28" Type="http://schemas.openxmlformats.org/officeDocument/2006/relationships/image" Target="../media/image34.jpeg"/><Relationship Id="rId10" Type="http://schemas.openxmlformats.org/officeDocument/2006/relationships/tags" Target="../tags/tag423.xml"/><Relationship Id="rId19" Type="http://schemas.openxmlformats.org/officeDocument/2006/relationships/slideLayout" Target="../slideLayouts/slideLayout13.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image" Target="../media/image1.emf"/><Relationship Id="rId27" Type="http://schemas.openxmlformats.org/officeDocument/2006/relationships/image" Target="../media/image33.jpeg"/></Relationships>
</file>

<file path=ppt/slides/_rels/slide42.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image" Target="../media/image36.png"/><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image" Target="../media/image1.emf"/><Relationship Id="rId2" Type="http://schemas.openxmlformats.org/officeDocument/2006/relationships/tags" Target="../tags/tag432.xml"/><Relationship Id="rId1" Type="http://schemas.openxmlformats.org/officeDocument/2006/relationships/vmlDrawing" Target="../drawings/vmlDrawing60.vml"/><Relationship Id="rId6" Type="http://schemas.openxmlformats.org/officeDocument/2006/relationships/tags" Target="../tags/tag436.xml"/><Relationship Id="rId11" Type="http://schemas.openxmlformats.org/officeDocument/2006/relationships/oleObject" Target="../embeddings/oleObject60.bin"/><Relationship Id="rId5" Type="http://schemas.openxmlformats.org/officeDocument/2006/relationships/tags" Target="../tags/tag435.xml"/><Relationship Id="rId15" Type="http://schemas.openxmlformats.org/officeDocument/2006/relationships/image" Target="../media/image24.png"/><Relationship Id="rId10" Type="http://schemas.openxmlformats.org/officeDocument/2006/relationships/notesSlide" Target="../notesSlides/notesSlide42.xml"/><Relationship Id="rId4" Type="http://schemas.openxmlformats.org/officeDocument/2006/relationships/tags" Target="../tags/tag434.xml"/><Relationship Id="rId9" Type="http://schemas.openxmlformats.org/officeDocument/2006/relationships/slideLayout" Target="../slideLayouts/slideLayout12.xml"/><Relationship Id="rId1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40.xml"/><Relationship Id="rId7" Type="http://schemas.openxmlformats.org/officeDocument/2006/relationships/oleObject" Target="../embeddings/oleObject61.bin"/><Relationship Id="rId2" Type="http://schemas.openxmlformats.org/officeDocument/2006/relationships/tags" Target="../tags/tag439.xml"/><Relationship Id="rId1" Type="http://schemas.openxmlformats.org/officeDocument/2006/relationships/vmlDrawing" Target="../drawings/vmlDrawing61.vml"/><Relationship Id="rId6" Type="http://schemas.openxmlformats.org/officeDocument/2006/relationships/notesSlide" Target="../notesSlides/notesSlide43.xml"/><Relationship Id="rId5" Type="http://schemas.openxmlformats.org/officeDocument/2006/relationships/slideLayout" Target="../slideLayouts/slideLayout15.xml"/><Relationship Id="rId4" Type="http://schemas.openxmlformats.org/officeDocument/2006/relationships/tags" Target="../tags/tag441.xml"/><Relationship Id="rId9"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2.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99.xml"/><Relationship Id="rId7" Type="http://schemas.openxmlformats.org/officeDocument/2006/relationships/slideLayout" Target="../slideLayouts/slideLayout12.xml"/><Relationship Id="rId2" Type="http://schemas.openxmlformats.org/officeDocument/2006/relationships/tags" Target="../tags/tag198.xml"/><Relationship Id="rId1" Type="http://schemas.openxmlformats.org/officeDocument/2006/relationships/vmlDrawing" Target="../drawings/vmlDrawing25.vml"/><Relationship Id="rId6" Type="http://schemas.openxmlformats.org/officeDocument/2006/relationships/tags" Target="../tags/tag202.xml"/><Relationship Id="rId11" Type="http://schemas.openxmlformats.org/officeDocument/2006/relationships/image" Target="../media/image10.jpeg"/><Relationship Id="rId5" Type="http://schemas.openxmlformats.org/officeDocument/2006/relationships/tags" Target="../tags/tag201.xml"/><Relationship Id="rId10" Type="http://schemas.openxmlformats.org/officeDocument/2006/relationships/image" Target="../media/image1.emf"/><Relationship Id="rId4" Type="http://schemas.openxmlformats.org/officeDocument/2006/relationships/tags" Target="../tags/tag200.xml"/><Relationship Id="rId9"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1.emf"/><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oleObject" Target="../embeddings/oleObject26.bin"/><Relationship Id="rId2" Type="http://schemas.openxmlformats.org/officeDocument/2006/relationships/tags" Target="../tags/tag203.xml"/><Relationship Id="rId1" Type="http://schemas.openxmlformats.org/officeDocument/2006/relationships/vmlDrawing" Target="../drawings/vmlDrawing26.vml"/><Relationship Id="rId6" Type="http://schemas.openxmlformats.org/officeDocument/2006/relationships/tags" Target="../tags/tag207.xml"/><Relationship Id="rId11" Type="http://schemas.openxmlformats.org/officeDocument/2006/relationships/notesSlide" Target="../notesSlides/notesSlide6.xml"/><Relationship Id="rId5" Type="http://schemas.openxmlformats.org/officeDocument/2006/relationships/tags" Target="../tags/tag206.xml"/><Relationship Id="rId10" Type="http://schemas.openxmlformats.org/officeDocument/2006/relationships/slideLayout" Target="../slideLayouts/slideLayout12.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vmlDrawing" Target="../drawings/vmlDrawing27.vml"/><Relationship Id="rId6" Type="http://schemas.openxmlformats.org/officeDocument/2006/relationships/tags" Target="../tags/tag215.xml"/><Relationship Id="rId11" Type="http://schemas.openxmlformats.org/officeDocument/2006/relationships/image" Target="../media/image1.emf"/><Relationship Id="rId5" Type="http://schemas.openxmlformats.org/officeDocument/2006/relationships/tags" Target="../tags/tag214.xml"/><Relationship Id="rId10" Type="http://schemas.openxmlformats.org/officeDocument/2006/relationships/oleObject" Target="../embeddings/oleObject27.bin"/><Relationship Id="rId4" Type="http://schemas.openxmlformats.org/officeDocument/2006/relationships/tags" Target="../tags/tag213.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18.xml"/><Relationship Id="rId7" Type="http://schemas.openxmlformats.org/officeDocument/2006/relationships/notesSlide" Target="../notesSlides/notesSlide8.xml"/><Relationship Id="rId2" Type="http://schemas.openxmlformats.org/officeDocument/2006/relationships/tags" Target="../tags/tag217.xml"/><Relationship Id="rId1" Type="http://schemas.openxmlformats.org/officeDocument/2006/relationships/vmlDrawing" Target="../drawings/vmlDrawing28.vml"/><Relationship Id="rId6" Type="http://schemas.openxmlformats.org/officeDocument/2006/relationships/slideLayout" Target="../slideLayouts/slideLayout12.xml"/><Relationship Id="rId5" Type="http://schemas.openxmlformats.org/officeDocument/2006/relationships/tags" Target="../tags/tag220.xml"/><Relationship Id="rId10" Type="http://schemas.openxmlformats.org/officeDocument/2006/relationships/image" Target="../media/image11.jpeg"/><Relationship Id="rId4" Type="http://schemas.openxmlformats.org/officeDocument/2006/relationships/tags" Target="../tags/tag219.xml"/><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image" Target="../media/image1.emf"/><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oleObject" Target="../embeddings/oleObject29.bin"/><Relationship Id="rId2" Type="http://schemas.openxmlformats.org/officeDocument/2006/relationships/tags" Target="../tags/tag221.xml"/><Relationship Id="rId1" Type="http://schemas.openxmlformats.org/officeDocument/2006/relationships/vmlDrawing" Target="../drawings/vmlDrawing29.vml"/><Relationship Id="rId6" Type="http://schemas.openxmlformats.org/officeDocument/2006/relationships/tags" Target="../tags/tag225.xml"/><Relationship Id="rId11" Type="http://schemas.openxmlformats.org/officeDocument/2006/relationships/notesSlide" Target="../notesSlides/notesSlide9.xml"/><Relationship Id="rId5" Type="http://schemas.openxmlformats.org/officeDocument/2006/relationships/tags" Target="../tags/tag224.xml"/><Relationship Id="rId10" Type="http://schemas.openxmlformats.org/officeDocument/2006/relationships/slideLayout" Target="../slideLayouts/slideLayout12.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303946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1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a:xfrm>
            <a:off x="4181452" y="3662512"/>
            <a:ext cx="6718301" cy="959238"/>
          </a:xfrm>
        </p:spPr>
        <p:txBody>
          <a:bodyPr/>
          <a:lstStyle/>
          <a:p>
            <a:r>
              <a:rPr lang="en-US" dirty="0" smtClean="0"/>
              <a:t>10 Deadly Sins</a:t>
            </a:r>
            <a:r>
              <a:rPr lang="en-US" dirty="0"/>
              <a:t/>
            </a:r>
            <a:br>
              <a:rPr lang="en-US" dirty="0"/>
            </a:br>
            <a:r>
              <a:rPr lang="en-US" dirty="0" smtClean="0"/>
              <a:t>of Administrators about Windows Security</a:t>
            </a:r>
            <a:endParaRPr lang="en-US" dirty="0"/>
          </a:p>
        </p:txBody>
      </p:sp>
      <p:sp>
        <p:nvSpPr>
          <p:cNvPr id="3" name="Subtitle 2"/>
          <p:cNvSpPr>
            <a:spLocks noGrp="1"/>
          </p:cNvSpPr>
          <p:nvPr>
            <p:ph type="subTitle" idx="1"/>
            <p:custDataLst>
              <p:tags r:id="rId4"/>
            </p:custDataLst>
          </p:nvPr>
        </p:nvSpPr>
        <p:spPr/>
        <p:txBody>
          <a:bodyPr/>
          <a:lstStyle/>
          <a:p>
            <a:r>
              <a:rPr lang="en-US" dirty="0" smtClean="0"/>
              <a:t>Paul</a:t>
            </a:r>
            <a:r>
              <a:rPr lang="pl-PL" dirty="0" smtClean="0"/>
              <a:t>a </a:t>
            </a:r>
            <a:r>
              <a:rPr lang="en-US" dirty="0" err="1" smtClean="0"/>
              <a:t>Januszkiewicz</a:t>
            </a:r>
            <a:endParaRPr lang="pl-PL" dirty="0" smtClean="0"/>
          </a:p>
          <a:p>
            <a:r>
              <a:rPr lang="pl-PL" dirty="0" smtClean="0"/>
              <a:t>Penetration</a:t>
            </a:r>
            <a:r>
              <a:rPr lang="en-US" dirty="0" smtClean="0"/>
              <a:t> </a:t>
            </a:r>
            <a:r>
              <a:rPr lang="pl-PL" dirty="0" smtClean="0"/>
              <a:t>Tester</a:t>
            </a:r>
            <a:r>
              <a:rPr lang="en-US" dirty="0" smtClean="0"/>
              <a:t>, MVP: Enterprise Security, MCT</a:t>
            </a:r>
            <a:endParaRPr lang="en-US" dirty="0"/>
          </a:p>
          <a:p>
            <a:r>
              <a:rPr lang="pl-PL" dirty="0" smtClean="0"/>
              <a:t>iDesign - </a:t>
            </a:r>
            <a:r>
              <a:rPr lang="en-US" dirty="0" smtClean="0"/>
              <a:t>CQURE: </a:t>
            </a:r>
            <a:r>
              <a:rPr lang="pl-PL" dirty="0" smtClean="0"/>
              <a:t>pa</a:t>
            </a:r>
            <a:r>
              <a:rPr lang="en-US" dirty="0" err="1" smtClean="0"/>
              <a:t>ula</a:t>
            </a:r>
            <a:r>
              <a:rPr lang="en-US" dirty="0" smtClean="0"/>
              <a:t>@</a:t>
            </a:r>
            <a:r>
              <a:rPr lang="pl-PL" dirty="0" smtClean="0"/>
              <a:t>idesign.net</a:t>
            </a:r>
            <a:endParaRPr lang="en-US" dirty="0"/>
          </a:p>
          <a:p>
            <a:endParaRPr lang="en-US" dirty="0"/>
          </a:p>
        </p:txBody>
      </p:sp>
      <p:sp useBgFill="1">
        <p:nvSpPr>
          <p:cNvPr id="4"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 name="Picture 2"/>
          <p:cNvPicPr>
            <a:picLocks noChangeAspect="1" noChangeArrowheads="1"/>
          </p:cNvPicPr>
          <p:nvPr>
            <p:custDataLst>
              <p:tags r:id="rId6"/>
            </p:custDataLst>
          </p:nvPr>
        </p:nvPicPr>
        <p:blipFill rotWithShape="1">
          <a:blip r:embed="rId11">
            <a:extLst>
              <a:ext uri="{28A0092B-C50C-407E-A947-70E740481C1C}">
                <a14:useLocalDpi xmlns:a14="http://schemas.microsoft.com/office/drawing/2010/main" val="0"/>
              </a:ext>
            </a:extLst>
          </a:blip>
          <a:srcRect b="8965"/>
          <a:stretch/>
        </p:blipFill>
        <p:spPr bwMode="auto">
          <a:xfrm rot="674668">
            <a:off x="9672853" y="4457259"/>
            <a:ext cx="1276414" cy="135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08298" y="228600"/>
            <a:ext cx="89319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SIA300</a:t>
            </a:r>
          </a:p>
        </p:txBody>
      </p:sp>
    </p:spTree>
    <p:extLst>
      <p:ext uri="{BB962C8B-B14F-4D97-AF65-F5344CB8AC3E}">
        <p14:creationId xmlns:p14="http://schemas.microsoft.com/office/powerpoint/2010/main" val="12475556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757166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8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en-US" dirty="0" smtClean="0"/>
              <a:t>Sophisticated Offline Access</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417851975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54219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0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6" name="Picture 2" descr="http://blog.eukhost.com/wp-content/uploads/2011/03/security_breach-1024x768.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326" t="12490" r="-326" b="12492"/>
          <a:stretch/>
        </p:blipFill>
        <p:spPr bwMode="auto">
          <a:xfrm>
            <a:off x="0" y="0"/>
            <a:ext cx="12188825"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8: Incorrect Access Control</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686066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98099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8: Incorrect Access Control</a:t>
            </a:r>
            <a:endParaRPr lang="en-US" dirty="0"/>
          </a:p>
        </p:txBody>
      </p:sp>
      <p:sp>
        <p:nvSpPr>
          <p:cNvPr id="6" name="Rectangle 5"/>
          <p:cNvSpPr/>
          <p:nvPr>
            <p:custDataLst>
              <p:tags r:id="rId4"/>
            </p:custDataLst>
          </p:nvPr>
        </p:nvSpPr>
        <p:spPr bwMode="auto">
          <a:xfrm>
            <a:off x="519113" y="1447800"/>
            <a:ext cx="11669712" cy="4724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Content Placeholder 4"/>
          <p:cNvSpPr>
            <a:spLocks noGrp="1"/>
          </p:cNvSpPr>
          <p:nvPr>
            <p:ph idx="1"/>
            <p:custDataLst>
              <p:tags r:id="rId5"/>
            </p:custDataLst>
          </p:nvPr>
        </p:nvSpPr>
        <p:spPr>
          <a:xfrm>
            <a:off x="519112" y="1447799"/>
            <a:ext cx="11149013" cy="4708981"/>
          </a:xfrm>
        </p:spPr>
        <p:txBody>
          <a:bodyPr lIns="182880" tIns="45720" rIns="91440" bIns="45720"/>
          <a:lstStyle/>
          <a:p>
            <a:pPr marL="0" indent="0">
              <a:lnSpc>
                <a:spcPct val="100000"/>
              </a:lnSpc>
              <a:spcBef>
                <a:spcPts val="1200"/>
              </a:spcBef>
              <a:buNone/>
            </a:pPr>
            <a:r>
              <a:rPr lang="en-US" dirty="0"/>
              <a:t>Services</a:t>
            </a:r>
          </a:p>
          <a:p>
            <a:pPr>
              <a:lnSpc>
                <a:spcPct val="100000"/>
              </a:lnSpc>
              <a:spcBef>
                <a:spcPts val="600"/>
              </a:spcBef>
            </a:pPr>
            <a:r>
              <a:rPr lang="en-US" sz="2200" dirty="0" smtClean="0"/>
              <a:t>When used as a part of software that was not installed in </a:t>
            </a:r>
            <a:r>
              <a:rPr lang="en-US" sz="2200" i="1" dirty="0" smtClean="0"/>
              <a:t>%</a:t>
            </a:r>
            <a:r>
              <a:rPr lang="en-US" sz="2200" i="1" dirty="0" err="1" smtClean="0"/>
              <a:t>systemroot</a:t>
            </a:r>
            <a:r>
              <a:rPr lang="en-US" sz="2200" i="1" dirty="0" smtClean="0"/>
              <a:t>% </a:t>
            </a:r>
            <a:r>
              <a:rPr lang="en-US" sz="2200" dirty="0" smtClean="0"/>
              <a:t>or </a:t>
            </a:r>
            <a:r>
              <a:rPr lang="en-US" sz="2200" i="1" dirty="0" smtClean="0"/>
              <a:t>%</a:t>
            </a:r>
            <a:r>
              <a:rPr lang="en-US" sz="2200" i="1" dirty="0" err="1" smtClean="0"/>
              <a:t>programfiles</a:t>
            </a:r>
            <a:r>
              <a:rPr lang="en-US" sz="2200" i="1" dirty="0" smtClean="0"/>
              <a:t>%</a:t>
            </a:r>
            <a:endParaRPr lang="en-US" sz="2200" i="1" dirty="0"/>
          </a:p>
          <a:p>
            <a:pPr>
              <a:lnSpc>
                <a:spcPct val="100000"/>
              </a:lnSpc>
              <a:spcBef>
                <a:spcPts val="600"/>
              </a:spcBef>
            </a:pPr>
            <a:r>
              <a:rPr lang="en-US" sz="2200" dirty="0" smtClean="0"/>
              <a:t>Installed in a folder with inappropriate ACLs</a:t>
            </a:r>
            <a:endParaRPr lang="en-US" sz="2200" dirty="0"/>
          </a:p>
          <a:p>
            <a:pPr marL="0" indent="0">
              <a:lnSpc>
                <a:spcPct val="100000"/>
              </a:lnSpc>
              <a:spcBef>
                <a:spcPts val="1200"/>
              </a:spcBef>
              <a:buNone/>
            </a:pPr>
            <a:r>
              <a:rPr lang="en-US" dirty="0"/>
              <a:t>Permissions</a:t>
            </a:r>
          </a:p>
          <a:p>
            <a:pPr>
              <a:lnSpc>
                <a:spcPct val="100000"/>
              </a:lnSpc>
              <a:spcBef>
                <a:spcPts val="600"/>
              </a:spcBef>
            </a:pPr>
            <a:r>
              <a:rPr lang="en-US" sz="2200" dirty="0" smtClean="0"/>
              <a:t>Should be audited</a:t>
            </a:r>
            <a:endParaRPr lang="en-US" sz="2200" dirty="0"/>
          </a:p>
          <a:p>
            <a:pPr>
              <a:lnSpc>
                <a:spcPct val="100000"/>
              </a:lnSpc>
              <a:spcBef>
                <a:spcPts val="600"/>
              </a:spcBef>
            </a:pPr>
            <a:r>
              <a:rPr lang="en-US" sz="2200" dirty="0" smtClean="0"/>
              <a:t>Should be set up as a part of NTFS, not as a part of shares</a:t>
            </a:r>
            <a:endParaRPr lang="en-US" sz="2200" dirty="0"/>
          </a:p>
          <a:p>
            <a:pPr marL="0" indent="0">
              <a:lnSpc>
                <a:spcPct val="100000"/>
              </a:lnSpc>
              <a:spcBef>
                <a:spcPts val="1200"/>
              </a:spcBef>
              <a:buNone/>
            </a:pPr>
            <a:r>
              <a:rPr lang="en-US" dirty="0" err="1" smtClean="0"/>
              <a:t>BackupRead</a:t>
            </a:r>
            <a:r>
              <a:rPr lang="en-US" dirty="0" smtClean="0"/>
              <a:t> / </a:t>
            </a:r>
            <a:r>
              <a:rPr lang="en-US" dirty="0" err="1" smtClean="0"/>
              <a:t>BackupWrite</a:t>
            </a:r>
            <a:endParaRPr lang="en-US" dirty="0"/>
          </a:p>
          <a:p>
            <a:pPr>
              <a:lnSpc>
                <a:spcPct val="100000"/>
              </a:lnSpc>
              <a:spcBef>
                <a:spcPts val="600"/>
              </a:spcBef>
            </a:pPr>
            <a:r>
              <a:rPr lang="en-US" sz="2200" dirty="0" smtClean="0"/>
              <a:t>Copy operation that is more important than ACLs</a:t>
            </a:r>
            <a:endParaRPr lang="en-US" sz="2200" dirty="0"/>
          </a:p>
          <a:p>
            <a:pPr>
              <a:lnSpc>
                <a:spcPct val="100000"/>
              </a:lnSpc>
              <a:spcBef>
                <a:spcPts val="600"/>
              </a:spcBef>
            </a:pPr>
            <a:r>
              <a:rPr lang="en-US" sz="2200" dirty="0" smtClean="0"/>
              <a:t>Used by backup software</a:t>
            </a:r>
            <a:endParaRPr lang="en-US" sz="2200" dirty="0"/>
          </a:p>
        </p:txBody>
      </p:sp>
    </p:spTree>
    <p:extLst>
      <p:ext uri="{BB962C8B-B14F-4D97-AF65-F5344CB8AC3E}">
        <p14:creationId xmlns:p14="http://schemas.microsoft.com/office/powerpoint/2010/main" val="21031148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7055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5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(Lack of) Permissions in the Operating System</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193429709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289608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7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6" name="Picture 2" descr="http://upload.wikimedia.org/wikipedia/commons/c/c8/Duo_gameboy.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t="8680" b="6699"/>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7: Using Old Technology</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8591269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79163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0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7: Using Old Technology</a:t>
            </a:r>
            <a:endParaRPr lang="en-US" dirty="0"/>
          </a:p>
        </p:txBody>
      </p:sp>
      <p:grpSp>
        <p:nvGrpSpPr>
          <p:cNvPr id="15" name="Group 14"/>
          <p:cNvGrpSpPr/>
          <p:nvPr>
            <p:custDataLst>
              <p:tags r:id="rId4"/>
            </p:custDataLst>
          </p:nvPr>
        </p:nvGrpSpPr>
        <p:grpSpPr>
          <a:xfrm>
            <a:off x="519113" y="1442757"/>
            <a:ext cx="11149012" cy="640080"/>
            <a:chOff x="519113" y="1461807"/>
            <a:chExt cx="11149012" cy="640080"/>
          </a:xfrm>
        </p:grpSpPr>
        <p:sp>
          <p:nvSpPr>
            <p:cNvPr id="3" name="Rectangle 2"/>
            <p:cNvSpPr/>
            <p:nvPr/>
          </p:nvSpPr>
          <p:spPr bwMode="auto">
            <a:xfrm>
              <a:off x="519113" y="1461807"/>
              <a:ext cx="11149012" cy="6400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9"/>
              </p:custDataLst>
            </p:nvPr>
          </p:nvSpPr>
          <p:spPr>
            <a:xfrm>
              <a:off x="584937" y="1489460"/>
              <a:ext cx="11018952" cy="584775"/>
            </a:xfrm>
            <a:prstGeom prst="rect">
              <a:avLst/>
            </a:prstGeom>
            <a:noFill/>
          </p:spPr>
          <p:txBody>
            <a:bodyPr wrap="square" lIns="182880" tIns="45720" rIns="91440" bIns="45720" rtlCol="0">
              <a:spAutoFit/>
            </a:bodyPr>
            <a:lstStyle/>
            <a:p>
              <a:pPr>
                <a:buSzPct val="90000"/>
              </a:pPr>
              <a:r>
                <a:rPr lang="en-US" sz="3200" dirty="0" smtClean="0">
                  <a:solidFill>
                    <a:schemeClr val="tx1">
                      <a:alpha val="99000"/>
                    </a:schemeClr>
                  </a:solidFill>
                </a:rPr>
                <a:t>Hacker’s role here is very valuable</a:t>
              </a:r>
              <a:endParaRPr lang="en-US" sz="3200" dirty="0">
                <a:solidFill>
                  <a:schemeClr val="tx1">
                    <a:alpha val="99000"/>
                  </a:schemeClr>
                </a:solidFill>
              </a:endParaRPr>
            </a:p>
          </p:txBody>
        </p:sp>
      </p:grpSp>
      <p:grpSp>
        <p:nvGrpSpPr>
          <p:cNvPr id="17" name="Group 16"/>
          <p:cNvGrpSpPr/>
          <p:nvPr>
            <p:custDataLst>
              <p:tags r:id="rId5"/>
            </p:custDataLst>
          </p:nvPr>
        </p:nvGrpSpPr>
        <p:grpSpPr>
          <a:xfrm>
            <a:off x="519113" y="2168689"/>
            <a:ext cx="11149012" cy="1444752"/>
            <a:chOff x="519113" y="2328311"/>
            <a:chExt cx="11149012" cy="1444752"/>
          </a:xfrm>
        </p:grpSpPr>
        <p:sp>
          <p:nvSpPr>
            <p:cNvPr id="10" name="Rectangle 9"/>
            <p:cNvSpPr/>
            <p:nvPr/>
          </p:nvSpPr>
          <p:spPr bwMode="auto">
            <a:xfrm>
              <a:off x="519113" y="2328311"/>
              <a:ext cx="11149012" cy="14447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8"/>
              </p:custDataLst>
            </p:nvPr>
          </p:nvSpPr>
          <p:spPr>
            <a:xfrm>
              <a:off x="584143" y="2342801"/>
              <a:ext cx="11018952" cy="1415772"/>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It is hard to be up to date with technology</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But some of the antiques like NT4.0 should be thrown on the scrap heap</a:t>
              </a:r>
              <a:r>
                <a:rPr lang="en-US" sz="2200" dirty="0">
                  <a:solidFill>
                    <a:schemeClr val="tx1">
                      <a:alpha val="99000"/>
                    </a:schemeClr>
                  </a:solidFill>
                </a:rPr>
                <a:t>!</a:t>
              </a:r>
            </a:p>
            <a:p>
              <a:pPr marL="411163" lvl="1" indent="-395288">
                <a:spcBef>
                  <a:spcPts val="600"/>
                </a:spcBef>
                <a:buSzPct val="90000"/>
                <a:buBlip>
                  <a:blip r:embed="rId14"/>
                </a:buBlip>
              </a:pPr>
              <a:r>
                <a:rPr lang="en-US" sz="2200" dirty="0" smtClean="0">
                  <a:solidFill>
                    <a:schemeClr val="tx1">
                      <a:alpha val="99000"/>
                    </a:schemeClr>
                  </a:solidFill>
                </a:rPr>
                <a:t>Perform periodic revisions </a:t>
              </a:r>
              <a:endParaRPr lang="en-US" sz="2200" dirty="0">
                <a:solidFill>
                  <a:schemeClr val="tx1">
                    <a:alpha val="99000"/>
                  </a:schemeClr>
                </a:solidFill>
              </a:endParaRPr>
            </a:p>
          </p:txBody>
        </p:sp>
      </p:grpSp>
      <p:grpSp>
        <p:nvGrpSpPr>
          <p:cNvPr id="16" name="Group 15"/>
          <p:cNvGrpSpPr/>
          <p:nvPr>
            <p:custDataLst>
              <p:tags r:id="rId6"/>
            </p:custDataLst>
          </p:nvPr>
        </p:nvGrpSpPr>
        <p:grpSpPr>
          <a:xfrm>
            <a:off x="519113" y="3699293"/>
            <a:ext cx="11149012" cy="1033272"/>
            <a:chOff x="519113" y="3898793"/>
            <a:chExt cx="11149012" cy="1033272"/>
          </a:xfrm>
        </p:grpSpPr>
        <p:sp>
          <p:nvSpPr>
            <p:cNvPr id="11" name="Rectangle 10"/>
            <p:cNvSpPr/>
            <p:nvPr/>
          </p:nvSpPr>
          <p:spPr bwMode="auto">
            <a:xfrm>
              <a:off x="519113" y="38987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custDataLst>
                <p:tags r:id="rId7"/>
              </p:custDataLst>
            </p:nvPr>
          </p:nvSpPr>
          <p:spPr>
            <a:xfrm>
              <a:off x="584143" y="3915292"/>
              <a:ext cx="11018952" cy="1000274"/>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Even old technology requires updates</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Sometimes it is not possible (</a:t>
              </a:r>
              <a:r>
                <a:rPr lang="en-US" sz="2200" dirty="0" err="1">
                  <a:solidFill>
                    <a:schemeClr val="tx1">
                      <a:alpha val="99000"/>
                    </a:schemeClr>
                  </a:solidFill>
                </a:rPr>
                <a:t>f.e</a:t>
              </a:r>
              <a:r>
                <a:rPr lang="en-US" sz="2200" dirty="0" smtClean="0">
                  <a:solidFill>
                    <a:schemeClr val="tx1">
                      <a:alpha val="99000"/>
                    </a:schemeClr>
                  </a:solidFill>
                </a:rPr>
                <a:t>. LNK vulnerability in W2K</a:t>
              </a:r>
              <a:r>
                <a:rPr lang="en-US" sz="2200" dirty="0">
                  <a:solidFill>
                    <a:schemeClr val="tx1">
                      <a:alpha val="99000"/>
                    </a:schemeClr>
                  </a:solidFill>
                </a:rPr>
                <a:t>)</a:t>
              </a:r>
            </a:p>
          </p:txBody>
        </p:sp>
      </p:grpSp>
    </p:spTree>
    <p:extLst>
      <p:ext uri="{BB962C8B-B14F-4D97-AF65-F5344CB8AC3E}">
        <p14:creationId xmlns:p14="http://schemas.microsoft.com/office/powerpoint/2010/main" val="41102600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7507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2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Old Technology a Little Bit Too… Old</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347668082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72720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5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6" name="Picture 2" descr="http://www.webmastersbydesign.com/wp-content/uploads/2008/07/encryption.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t="5672" b="9527"/>
          <a:stretch/>
        </p:blipFill>
        <p:spPr bwMode="auto">
          <a:xfrm>
            <a:off x="283" y="0"/>
            <a:ext cx="1218825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6: Encryption… What is encryption</a:t>
            </a:r>
            <a:r>
              <a:rPr lang="en-US" sz="5400" spc="-38" dirty="0">
                <a:solidFill>
                  <a:schemeClr val="tx1">
                    <a:alpha val="99000"/>
                  </a:schemeClr>
                </a:solidFill>
                <a:latin typeface="Segoe UI Light" pitchFamily="34" charset="0"/>
                <a:ea typeface="Segoe UI" pitchFamily="34" charset="0"/>
                <a:cs typeface="Segoe UI" pitchFamily="34" charset="0"/>
              </a:rPr>
              <a:t>?</a:t>
            </a:r>
          </a:p>
        </p:txBody>
      </p:sp>
    </p:spTree>
    <p:extLst>
      <p:ext uri="{BB962C8B-B14F-4D97-AF65-F5344CB8AC3E}">
        <p14:creationId xmlns:p14="http://schemas.microsoft.com/office/powerpoint/2010/main" val="36006658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340442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99"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6: Encryption… What is Encryption</a:t>
            </a:r>
            <a:r>
              <a:rPr lang="en-US" dirty="0"/>
              <a:t>?</a:t>
            </a:r>
          </a:p>
        </p:txBody>
      </p:sp>
      <p:grpSp>
        <p:nvGrpSpPr>
          <p:cNvPr id="11" name="Group 10"/>
          <p:cNvGrpSpPr/>
          <p:nvPr>
            <p:custDataLst>
              <p:tags r:id="rId4"/>
            </p:custDataLst>
          </p:nvPr>
        </p:nvGrpSpPr>
        <p:grpSpPr>
          <a:xfrm>
            <a:off x="519113" y="1422293"/>
            <a:ext cx="11149012" cy="103327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10"/>
              </p:custDataLst>
            </p:nvPr>
          </p:nvSpPr>
          <p:spPr>
            <a:xfrm>
              <a:off x="584143" y="1438792"/>
              <a:ext cx="11018952" cy="1000274"/>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Data Encryption</a:t>
              </a:r>
              <a:endParaRPr lang="en-US" sz="3200" dirty="0">
                <a:solidFill>
                  <a:schemeClr val="tx1">
                    <a:alpha val="99000"/>
                  </a:schemeClr>
                </a:solidFill>
              </a:endParaRPr>
            </a:p>
            <a:p>
              <a:pPr marL="411163" lvl="1" indent="-395288">
                <a:spcBef>
                  <a:spcPts val="600"/>
                </a:spcBef>
                <a:buSzPct val="90000"/>
                <a:buBlip>
                  <a:blip r:embed="rId15"/>
                </a:buBlip>
              </a:pPr>
              <a:r>
                <a:rPr lang="en-US" sz="2200" dirty="0" smtClean="0">
                  <a:solidFill>
                    <a:schemeClr val="tx1">
                      <a:alpha val="99000"/>
                    </a:schemeClr>
                  </a:solidFill>
                </a:rPr>
                <a:t>Protects from offline access – stolen laptops, tapes</a:t>
              </a:r>
              <a:endParaRPr lang="en-US" sz="2200" dirty="0">
                <a:solidFill>
                  <a:schemeClr val="tx1">
                    <a:alpha val="99000"/>
                  </a:schemeClr>
                </a:solidFill>
              </a:endParaRPr>
            </a:p>
          </p:txBody>
        </p:sp>
      </p:grpSp>
      <p:grpSp>
        <p:nvGrpSpPr>
          <p:cNvPr id="10" name="Group 9"/>
          <p:cNvGrpSpPr/>
          <p:nvPr>
            <p:custDataLst>
              <p:tags r:id="rId5"/>
            </p:custDataLst>
          </p:nvPr>
        </p:nvGrpSpPr>
        <p:grpSpPr>
          <a:xfrm>
            <a:off x="519113" y="2537884"/>
            <a:ext cx="11149012" cy="1417320"/>
            <a:chOff x="519113" y="2662572"/>
            <a:chExt cx="11149012" cy="1417320"/>
          </a:xfrm>
        </p:grpSpPr>
        <p:sp>
          <p:nvSpPr>
            <p:cNvPr id="6" name="Rectangle 5"/>
            <p:cNvSpPr/>
            <p:nvPr/>
          </p:nvSpPr>
          <p:spPr bwMode="auto">
            <a:xfrm>
              <a:off x="519113" y="2662572"/>
              <a:ext cx="11149012" cy="141732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9"/>
              </p:custDataLst>
            </p:nvPr>
          </p:nvSpPr>
          <p:spPr>
            <a:xfrm>
              <a:off x="584143" y="2663346"/>
              <a:ext cx="11018952" cy="1415772"/>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Transmission Encryption</a:t>
              </a:r>
              <a:endParaRPr lang="en-US" sz="3200" dirty="0">
                <a:solidFill>
                  <a:schemeClr val="tx1">
                    <a:alpha val="99000"/>
                  </a:schemeClr>
                </a:solidFill>
              </a:endParaRPr>
            </a:p>
            <a:p>
              <a:pPr marL="411163" lvl="1" indent="-395288">
                <a:spcBef>
                  <a:spcPts val="600"/>
                </a:spcBef>
                <a:buSzPct val="90000"/>
                <a:buBlip>
                  <a:blip r:embed="rId15"/>
                </a:buBlip>
              </a:pPr>
              <a:r>
                <a:rPr lang="en-US" sz="2200" dirty="0" smtClean="0">
                  <a:solidFill>
                    <a:schemeClr val="tx1">
                      <a:alpha val="99000"/>
                    </a:schemeClr>
                  </a:solidFill>
                </a:rPr>
                <a:t>Protects from outsiders testing the network sockets</a:t>
              </a:r>
              <a:endParaRPr lang="en-US" sz="2200" dirty="0">
                <a:solidFill>
                  <a:schemeClr val="tx1">
                    <a:alpha val="99000"/>
                  </a:schemeClr>
                </a:solidFill>
              </a:endParaRPr>
            </a:p>
            <a:p>
              <a:pPr marL="411163" lvl="1" indent="-395288">
                <a:spcBef>
                  <a:spcPts val="600"/>
                </a:spcBef>
                <a:buSzPct val="90000"/>
                <a:buBlip>
                  <a:blip r:embed="rId15"/>
                </a:buBlip>
              </a:pPr>
              <a:r>
                <a:rPr lang="en-US" sz="2200" dirty="0" smtClean="0">
                  <a:solidFill>
                    <a:schemeClr val="tx1">
                      <a:alpha val="99000"/>
                    </a:schemeClr>
                  </a:solidFill>
                </a:rPr>
                <a:t>HTTPS – Man-In-The-Middle</a:t>
              </a:r>
              <a:endParaRPr lang="en-US" sz="2200" dirty="0">
                <a:solidFill>
                  <a:schemeClr val="tx1">
                    <a:alpha val="99000"/>
                  </a:schemeClr>
                </a:solidFill>
              </a:endParaRPr>
            </a:p>
          </p:txBody>
        </p:sp>
      </p:grpSp>
      <p:grpSp>
        <p:nvGrpSpPr>
          <p:cNvPr id="3" name="Group 2"/>
          <p:cNvGrpSpPr/>
          <p:nvPr>
            <p:custDataLst>
              <p:tags r:id="rId6"/>
            </p:custDataLst>
          </p:nvPr>
        </p:nvGrpSpPr>
        <p:grpSpPr>
          <a:xfrm>
            <a:off x="519113" y="4037524"/>
            <a:ext cx="11149012" cy="1033272"/>
            <a:chOff x="519113" y="4286899"/>
            <a:chExt cx="11149012" cy="1033272"/>
          </a:xfrm>
        </p:grpSpPr>
        <p:sp>
          <p:nvSpPr>
            <p:cNvPr id="8" name="Rectangle 7"/>
            <p:cNvSpPr/>
            <p:nvPr/>
          </p:nvSpPr>
          <p:spPr bwMode="auto">
            <a:xfrm>
              <a:off x="519113" y="4286899"/>
              <a:ext cx="11149012" cy="103327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8"/>
              </p:custDataLst>
            </p:nvPr>
          </p:nvSpPr>
          <p:spPr>
            <a:xfrm>
              <a:off x="584143" y="4303398"/>
              <a:ext cx="11018952" cy="1000274"/>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Encryption is problematic for users</a:t>
              </a:r>
              <a:endParaRPr lang="en-US" sz="3200" dirty="0">
                <a:solidFill>
                  <a:schemeClr val="tx1">
                    <a:alpha val="99000"/>
                  </a:schemeClr>
                </a:solidFill>
              </a:endParaRPr>
            </a:p>
            <a:p>
              <a:pPr marL="411163" lvl="1" indent="-395288">
                <a:spcBef>
                  <a:spcPts val="600"/>
                </a:spcBef>
                <a:buSzPct val="90000"/>
                <a:buBlip>
                  <a:blip r:embed="rId15"/>
                </a:buBlip>
              </a:pPr>
              <a:r>
                <a:rPr lang="en-US" sz="2200" dirty="0" smtClean="0">
                  <a:solidFill>
                    <a:schemeClr val="tx1">
                      <a:alpha val="99000"/>
                    </a:schemeClr>
                  </a:solidFill>
                </a:rPr>
                <a:t>Let’s use the lower layer encryption (</a:t>
              </a:r>
              <a:r>
                <a:rPr lang="en-US" sz="2200" dirty="0" err="1">
                  <a:solidFill>
                    <a:schemeClr val="tx1">
                      <a:alpha val="99000"/>
                    </a:schemeClr>
                  </a:solidFill>
                </a:rPr>
                <a:t>BitLocker</a:t>
              </a:r>
              <a:r>
                <a:rPr lang="en-US" sz="2200" dirty="0" smtClean="0">
                  <a:solidFill>
                    <a:schemeClr val="tx1">
                      <a:alpha val="99000"/>
                    </a:schemeClr>
                  </a:solidFill>
                </a:rPr>
                <a:t>, </a:t>
              </a:r>
              <a:r>
                <a:rPr lang="en-US" sz="2200" dirty="0" err="1" smtClean="0">
                  <a:solidFill>
                    <a:schemeClr val="tx1">
                      <a:alpha val="99000"/>
                    </a:schemeClr>
                  </a:solidFill>
                </a:rPr>
                <a:t>IPSec</a:t>
              </a:r>
              <a:r>
                <a:rPr lang="en-US" sz="2200" dirty="0">
                  <a:solidFill>
                    <a:schemeClr val="tx1">
                      <a:alpha val="99000"/>
                    </a:schemeClr>
                  </a:solidFill>
                </a:rPr>
                <a:t>)</a:t>
              </a:r>
            </a:p>
          </p:txBody>
        </p:sp>
      </p:grpSp>
      <p:sp>
        <p:nvSpPr>
          <p:cNvPr id="14" name="TextBox 13"/>
          <p:cNvSpPr txBox="1"/>
          <p:nvPr>
            <p:custDataLst>
              <p:tags r:id="rId7"/>
            </p:custDataLst>
          </p:nvPr>
        </p:nvSpPr>
        <p:spPr>
          <a:xfrm>
            <a:off x="584143" y="5383382"/>
            <a:ext cx="11018952" cy="584775"/>
          </a:xfrm>
          <a:prstGeom prst="rect">
            <a:avLst/>
          </a:prstGeom>
          <a:noFill/>
        </p:spPr>
        <p:txBody>
          <a:bodyPr wrap="square" lIns="182880" tIns="45720" rIns="91440" bIns="45720" rtlCol="0">
            <a:spAutoFit/>
          </a:bodyPr>
          <a:lstStyle/>
          <a:p>
            <a:pPr algn="ctr">
              <a:buSzPct val="90000"/>
            </a:pPr>
            <a:r>
              <a:rPr lang="en-US" sz="3200" spc="-150" dirty="0" smtClean="0">
                <a:solidFill>
                  <a:schemeClr val="accent5">
                    <a:alpha val="99000"/>
                  </a:schemeClr>
                </a:solidFill>
                <a:latin typeface="Segoe UI Semibold" pitchFamily="34" charset="0"/>
              </a:rPr>
              <a:t>New Security Motto: Encrypt when you can</a:t>
            </a:r>
            <a:r>
              <a:rPr lang="en-US" sz="3200" spc="-150" dirty="0">
                <a:solidFill>
                  <a:schemeClr val="accent5">
                    <a:alpha val="99000"/>
                  </a:schemeClr>
                </a:solidFill>
                <a:latin typeface="Segoe UI Semibold" pitchFamily="34" charset="0"/>
              </a:rPr>
              <a:t>!</a:t>
            </a:r>
          </a:p>
        </p:txBody>
      </p:sp>
    </p:spTree>
    <p:extLst>
      <p:ext uri="{BB962C8B-B14F-4D97-AF65-F5344CB8AC3E}">
        <p14:creationId xmlns:p14="http://schemas.microsoft.com/office/powerpoint/2010/main" val="27674305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88720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2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Easy and Useful Encryption</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246642517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801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43"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custDataLst>
              <p:tags r:id="rId3"/>
            </p:custDataLst>
          </p:nvPr>
        </p:nvSpPr>
        <p:spPr/>
        <p:txBody>
          <a:bodyPr/>
          <a:lstStyle/>
          <a:p>
            <a:r>
              <a:rPr lang="en-US" dirty="0"/>
              <a:t>Agenda</a:t>
            </a:r>
          </a:p>
        </p:txBody>
      </p:sp>
      <p:sp>
        <p:nvSpPr>
          <p:cNvPr id="6" name="Rectangle 5"/>
          <p:cNvSpPr/>
          <p:nvPr>
            <p:custDataLst>
              <p:tags r:id="rId4"/>
            </p:custDataLst>
          </p:nvPr>
        </p:nvSpPr>
        <p:spPr bwMode="auto">
          <a:xfrm>
            <a:off x="1323658" y="2757307"/>
            <a:ext cx="2285235" cy="1024128"/>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TextBox 9"/>
          <p:cNvSpPr txBox="1"/>
          <p:nvPr>
            <p:custDataLst>
              <p:tags r:id="rId5"/>
            </p:custDataLst>
          </p:nvPr>
        </p:nvSpPr>
        <p:spPr>
          <a:xfrm>
            <a:off x="2178866"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1</a:t>
            </a:r>
            <a:endParaRPr lang="en-US" sz="3200" dirty="0">
              <a:solidFill>
                <a:schemeClr val="tx1">
                  <a:alpha val="99000"/>
                </a:schemeClr>
              </a:solidFill>
            </a:endParaRPr>
          </a:p>
        </p:txBody>
      </p:sp>
      <p:sp>
        <p:nvSpPr>
          <p:cNvPr id="15" name="Right Triangle 14"/>
          <p:cNvSpPr/>
          <p:nvPr>
            <p:custDataLst>
              <p:tags r:id="rId6"/>
            </p:custDataLst>
          </p:nvPr>
        </p:nvSpPr>
        <p:spPr bwMode="auto">
          <a:xfrm flipV="1">
            <a:off x="2444301" y="1957943"/>
            <a:ext cx="442948" cy="637007"/>
          </a:xfrm>
          <a:prstGeom prst="rtTriangle">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14" name="TextBox 13"/>
          <p:cNvSpPr txBox="1"/>
          <p:nvPr>
            <p:custDataLst>
              <p:tags r:id="rId7"/>
            </p:custDataLst>
          </p:nvPr>
        </p:nvSpPr>
        <p:spPr>
          <a:xfrm>
            <a:off x="1057972" y="1441735"/>
            <a:ext cx="3215606" cy="607283"/>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7" name="TextBox 6"/>
          <p:cNvSpPr txBox="1"/>
          <p:nvPr>
            <p:custDataLst>
              <p:tags r:id="rId8"/>
            </p:custDataLst>
          </p:nvPr>
        </p:nvSpPr>
        <p:spPr>
          <a:xfrm>
            <a:off x="1435492" y="1452989"/>
            <a:ext cx="2460567"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Introduction</a:t>
            </a:r>
          </a:p>
        </p:txBody>
      </p:sp>
      <p:sp>
        <p:nvSpPr>
          <p:cNvPr id="19" name="TextBox 18"/>
          <p:cNvSpPr txBox="1"/>
          <p:nvPr>
            <p:custDataLst>
              <p:tags r:id="rId9"/>
            </p:custDataLst>
          </p:nvPr>
        </p:nvSpPr>
        <p:spPr>
          <a:xfrm>
            <a:off x="7785577" y="1441735"/>
            <a:ext cx="3215606" cy="60728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18" name="Right Triangle 17"/>
          <p:cNvSpPr/>
          <p:nvPr>
            <p:custDataLst>
              <p:tags r:id="rId10"/>
            </p:custDataLst>
          </p:nvPr>
        </p:nvSpPr>
        <p:spPr bwMode="auto">
          <a:xfrm flipV="1">
            <a:off x="9171906" y="1957943"/>
            <a:ext cx="442948" cy="637007"/>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8" name="TextBox 7"/>
          <p:cNvSpPr txBox="1"/>
          <p:nvPr>
            <p:custDataLst>
              <p:tags r:id="rId11"/>
            </p:custDataLst>
          </p:nvPr>
        </p:nvSpPr>
        <p:spPr>
          <a:xfrm>
            <a:off x="8397238" y="1452989"/>
            <a:ext cx="1992284"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Summary </a:t>
            </a:r>
            <a:endParaRPr lang="en-US" sz="3200" dirty="0">
              <a:solidFill>
                <a:schemeClr val="tx1">
                  <a:alpha val="99000"/>
                </a:schemeClr>
              </a:solidFill>
            </a:endParaRPr>
          </a:p>
        </p:txBody>
      </p:sp>
      <p:sp>
        <p:nvSpPr>
          <p:cNvPr id="21" name="Right Triangle 20"/>
          <p:cNvSpPr/>
          <p:nvPr>
            <p:custDataLst>
              <p:tags r:id="rId12"/>
            </p:custDataLst>
          </p:nvPr>
        </p:nvSpPr>
        <p:spPr bwMode="auto">
          <a:xfrm flipH="1">
            <a:off x="5644923" y="4251000"/>
            <a:ext cx="442948" cy="637007"/>
          </a:xfrm>
          <a:prstGeom prst="rtTriangle">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22" name="TextBox 21"/>
          <p:cNvSpPr txBox="1"/>
          <p:nvPr>
            <p:custDataLst>
              <p:tags r:id="rId13"/>
            </p:custDataLst>
          </p:nvPr>
        </p:nvSpPr>
        <p:spPr>
          <a:xfrm>
            <a:off x="4335104" y="4865292"/>
            <a:ext cx="2993253" cy="60728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9" name="TextBox 8"/>
          <p:cNvSpPr txBox="1"/>
          <p:nvPr>
            <p:custDataLst>
              <p:tags r:id="rId14"/>
            </p:custDataLst>
          </p:nvPr>
        </p:nvSpPr>
        <p:spPr>
          <a:xfrm>
            <a:off x="4710351" y="4876546"/>
            <a:ext cx="2242760"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Top 10 Sins</a:t>
            </a:r>
            <a:endParaRPr lang="en-US" sz="3200" dirty="0">
              <a:solidFill>
                <a:schemeClr val="tx1">
                  <a:alpha val="99000"/>
                </a:schemeClr>
              </a:solidFill>
            </a:endParaRPr>
          </a:p>
        </p:txBody>
      </p:sp>
      <p:sp>
        <p:nvSpPr>
          <p:cNvPr id="24" name="Rectangle 23"/>
          <p:cNvSpPr/>
          <p:nvPr>
            <p:custDataLst>
              <p:tags r:id="rId15"/>
            </p:custDataLst>
          </p:nvPr>
        </p:nvSpPr>
        <p:spPr bwMode="auto">
          <a:xfrm>
            <a:off x="3665763" y="2757307"/>
            <a:ext cx="4395287" cy="102412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16"/>
            </p:custDataLst>
          </p:nvPr>
        </p:nvSpPr>
        <p:spPr>
          <a:xfrm>
            <a:off x="5575997"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2</a:t>
            </a:r>
            <a:endParaRPr lang="en-US" sz="3200" dirty="0">
              <a:solidFill>
                <a:schemeClr val="tx1">
                  <a:alpha val="99000"/>
                </a:schemeClr>
              </a:solidFill>
            </a:endParaRPr>
          </a:p>
        </p:txBody>
      </p:sp>
      <p:sp>
        <p:nvSpPr>
          <p:cNvPr id="25" name="Rectangle 24"/>
          <p:cNvSpPr/>
          <p:nvPr>
            <p:custDataLst>
              <p:tags r:id="rId17"/>
            </p:custDataLst>
          </p:nvPr>
        </p:nvSpPr>
        <p:spPr bwMode="auto">
          <a:xfrm>
            <a:off x="8117920" y="2757307"/>
            <a:ext cx="2750421" cy="102412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p:custDataLst>
              <p:tags r:id="rId18"/>
            </p:custDataLst>
          </p:nvPr>
        </p:nvSpPr>
        <p:spPr>
          <a:xfrm>
            <a:off x="9205721"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3</a:t>
            </a:r>
            <a:endParaRPr lang="en-US" sz="3200" dirty="0">
              <a:solidFill>
                <a:schemeClr val="tx1">
                  <a:alpha val="99000"/>
                </a:schemeClr>
              </a:solidFill>
            </a:endParaRPr>
          </a:p>
        </p:txBody>
      </p:sp>
    </p:spTree>
    <p:extLst>
      <p:ext uri="{BB962C8B-B14F-4D97-AF65-F5344CB8AC3E}">
        <p14:creationId xmlns:p14="http://schemas.microsoft.com/office/powerpoint/2010/main" val="17647476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047360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4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3" name="Picture 2" descr="E:\SyriaPhoto\2011.04.21-2011.05.09 Syria Liban\Syria_Liban-327.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0" y="0"/>
            <a:ext cx="12190772"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5: Installing Pirated Software</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146148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7152245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7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2" y="228600"/>
            <a:ext cx="11149013" cy="997196"/>
          </a:xfrm>
        </p:spPr>
        <p:txBody>
          <a:bodyPr/>
          <a:lstStyle/>
          <a:p>
            <a:r>
              <a:rPr lang="en-US" dirty="0" smtClean="0"/>
              <a:t>Sin 5: Installing Pirated Software</a:t>
            </a:r>
            <a:r>
              <a:rPr lang="en-US" dirty="0"/>
              <a:t/>
            </a:r>
            <a:br>
              <a:rPr lang="en-US" dirty="0"/>
            </a:br>
            <a:r>
              <a:rPr lang="en-US" sz="2800" dirty="0" smtClean="0"/>
              <a:t>&amp; My Small Research</a:t>
            </a:r>
            <a:endParaRPr lang="en-US" sz="2800" dirty="0"/>
          </a:p>
        </p:txBody>
      </p:sp>
      <p:sp>
        <p:nvSpPr>
          <p:cNvPr id="3" name="Rectangle 2"/>
          <p:cNvSpPr/>
          <p:nvPr>
            <p:custDataLst>
              <p:tags r:id="rId4"/>
            </p:custDataLst>
          </p:nvPr>
        </p:nvSpPr>
        <p:spPr bwMode="auto">
          <a:xfrm>
            <a:off x="519113" y="1443372"/>
            <a:ext cx="11149012" cy="238567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5"/>
            </p:custDataLst>
          </p:nvPr>
        </p:nvSpPr>
        <p:spPr>
          <a:xfrm>
            <a:off x="584143" y="1512827"/>
            <a:ext cx="11018952" cy="2246769"/>
          </a:xfrm>
          <a:prstGeom prst="rect">
            <a:avLst/>
          </a:prstGeom>
          <a:noFill/>
        </p:spPr>
        <p:txBody>
          <a:bodyPr wrap="square" lIns="182880" tIns="45720" rIns="91440" bIns="45720" rtlCol="0">
            <a:spAutoFit/>
          </a:bodyPr>
          <a:lstStyle/>
          <a:p>
            <a:pPr>
              <a:spcBef>
                <a:spcPts val="1200"/>
              </a:spcBef>
            </a:pPr>
            <a:r>
              <a:rPr lang="en-US" sz="3200" dirty="0" smtClean="0"/>
              <a:t>Installation of software is performed on the administrative account</a:t>
            </a:r>
            <a:endParaRPr lang="en-US" sz="3200" dirty="0"/>
          </a:p>
          <a:p>
            <a:pPr marL="411163" lvl="1" indent="-395288">
              <a:spcBef>
                <a:spcPts val="600"/>
              </a:spcBef>
              <a:buSzPct val="90000"/>
              <a:buBlip>
                <a:blip r:embed="rId12"/>
              </a:buBlip>
            </a:pPr>
            <a:r>
              <a:rPr lang="en-US" sz="2200" dirty="0" smtClean="0">
                <a:solidFill>
                  <a:schemeClr val="tx1">
                    <a:alpha val="99000"/>
                  </a:schemeClr>
                </a:solidFill>
              </a:rPr>
              <a:t>Malformed installation files are not necessary recognized by antivirus software</a:t>
            </a:r>
            <a:endParaRPr lang="en-US" sz="2200" dirty="0">
              <a:solidFill>
                <a:schemeClr val="tx1">
                  <a:alpha val="99000"/>
                </a:schemeClr>
              </a:solidFill>
            </a:endParaRPr>
          </a:p>
          <a:p>
            <a:pPr marL="411163" lvl="1" indent="-395288">
              <a:spcBef>
                <a:spcPts val="600"/>
              </a:spcBef>
              <a:buSzPct val="90000"/>
              <a:buBlip>
                <a:blip r:embed="rId12"/>
              </a:buBlip>
            </a:pPr>
            <a:r>
              <a:rPr lang="en-US" sz="2200" dirty="0" smtClean="0">
                <a:solidFill>
                  <a:schemeClr val="tx1">
                    <a:alpha val="99000"/>
                  </a:schemeClr>
                </a:solidFill>
              </a:rPr>
              <a:t>UAC is not the protection method as everybody is used to giving Installer high privileges</a:t>
            </a:r>
            <a:endParaRPr lang="en-US" sz="2200" dirty="0">
              <a:solidFill>
                <a:schemeClr val="tx1">
                  <a:alpha val="99000"/>
                </a:schemeClr>
              </a:solidFill>
            </a:endParaRPr>
          </a:p>
        </p:txBody>
      </p:sp>
      <p:sp>
        <p:nvSpPr>
          <p:cNvPr id="5" name="Rectangle 4"/>
          <p:cNvSpPr/>
          <p:nvPr>
            <p:custDataLst>
              <p:tags r:id="rId6"/>
            </p:custDataLst>
          </p:nvPr>
        </p:nvSpPr>
        <p:spPr bwMode="auto">
          <a:xfrm>
            <a:off x="519113" y="3944184"/>
            <a:ext cx="11149012" cy="120737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custDataLst>
              <p:tags r:id="rId7"/>
            </p:custDataLst>
          </p:nvPr>
        </p:nvSpPr>
        <p:spPr>
          <a:xfrm>
            <a:off x="584143" y="4009264"/>
            <a:ext cx="11018952" cy="1077218"/>
          </a:xfrm>
          <a:prstGeom prst="rect">
            <a:avLst/>
          </a:prstGeom>
          <a:noFill/>
        </p:spPr>
        <p:txBody>
          <a:bodyPr wrap="square" lIns="182880" tIns="45720" rIns="91440" bIns="45720" rtlCol="0">
            <a:spAutoFit/>
          </a:bodyPr>
          <a:lstStyle/>
          <a:p>
            <a:pPr>
              <a:buSzPct val="90000"/>
            </a:pPr>
            <a:r>
              <a:rPr lang="en-US" sz="3200" dirty="0" smtClean="0">
                <a:solidFill>
                  <a:schemeClr val="tx1">
                    <a:alpha val="99000"/>
                  </a:schemeClr>
                </a:solidFill>
              </a:rPr>
              <a:t>Keep your toolbox up to date and keep the checksums in a different place</a:t>
            </a:r>
            <a:endParaRPr lang="en-US" sz="3200" dirty="0">
              <a:solidFill>
                <a:schemeClr val="tx1">
                  <a:alpha val="99000"/>
                </a:schemeClr>
              </a:solidFill>
            </a:endParaRPr>
          </a:p>
        </p:txBody>
      </p:sp>
    </p:spTree>
    <p:extLst>
      <p:ext uri="{BB962C8B-B14F-4D97-AF65-F5344CB8AC3E}">
        <p14:creationId xmlns:p14="http://schemas.microsoft.com/office/powerpoint/2010/main" val="9660439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90307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9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t="10003" b="14978"/>
          <a:stretch/>
        </p:blipFill>
        <p:spPr bwMode="auto">
          <a:xfrm>
            <a:off x="-1" y="0"/>
            <a:ext cx="121888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p:cNvSpPr/>
          <p:nvPr/>
        </p:nvSpPr>
        <p:spPr bwMode="auto">
          <a:xfrm flipH="1">
            <a:off x="5534199" y="4486383"/>
            <a:ext cx="1716578" cy="1270180"/>
          </a:xfrm>
          <a:prstGeom prst="cloudCallout">
            <a:avLst>
              <a:gd name="adj1" fmla="val -105553"/>
              <a:gd name="adj2" fmla="val -35583"/>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rgbClr val="FFFFFF">
                    <a:alpha val="98824"/>
                  </a:srgbClr>
                </a:solidFill>
                <a:latin typeface="Segoe UI" pitchFamily="34" charset="0"/>
                <a:ea typeface="Segoe UI" pitchFamily="34" charset="0"/>
                <a:cs typeface="Segoe UI" pitchFamily="34" charset="0"/>
              </a:rPr>
              <a:t>No…</a:t>
            </a:r>
          </a:p>
        </p:txBody>
      </p:sp>
      <p:sp>
        <p:nvSpPr>
          <p:cNvPr id="12" name="TextBox 11"/>
          <p:cNvSpPr txBox="1"/>
          <p:nvPr>
            <p:custDataLst>
              <p:tags r:id="rId4"/>
            </p:custDataLst>
          </p:nvPr>
        </p:nvSpPr>
        <p:spPr>
          <a:xfrm>
            <a:off x="-1" y="5642264"/>
            <a:ext cx="12188825" cy="1215736"/>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b" anchorCtr="0" forceAA="0" compatLnSpc="1">
            <a:prstTxWarp prst="textNoShape">
              <a:avLst/>
            </a:prstTxWarp>
            <a:noAutofit/>
          </a:bodyPr>
          <a:lstStyle>
            <a:lvl1pPr defTabSz="685848" fontAlgn="base">
              <a:lnSpc>
                <a:spcPct val="90000"/>
              </a:lnSpc>
              <a:spcBef>
                <a:spcPct val="0"/>
              </a:spcBef>
              <a:spcAft>
                <a:spcPct val="0"/>
              </a:spcAft>
              <a:buNone/>
              <a:defRPr lang="en-US" sz="5400" b="0" cap="none" spc="-38" baseline="0">
                <a:ln w="3175">
                  <a:noFill/>
                </a:ln>
                <a:solidFill>
                  <a:schemeClr val="tx1">
                    <a:alpha val="99000"/>
                  </a:schemeClr>
                </a:solidFill>
                <a:effectLst/>
                <a:latin typeface="Segoe UI" pitchFamily="34" charset="0"/>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l-PL" sz="4000" dirty="0" smtClean="0"/>
              <a:t>20 of 20 IT admins said</a:t>
            </a:r>
            <a:r>
              <a:rPr lang="pl-PL" sz="4000" dirty="0"/>
              <a:t>:</a:t>
            </a:r>
            <a:endParaRPr lang="en-US" sz="4000" dirty="0" err="1"/>
          </a:p>
        </p:txBody>
      </p:sp>
      <p:sp>
        <p:nvSpPr>
          <p:cNvPr id="14" name="Rectangular Callout 13"/>
          <p:cNvSpPr/>
          <p:nvPr>
            <p:custDataLst>
              <p:tags r:id="rId5"/>
            </p:custDataLst>
          </p:nvPr>
        </p:nvSpPr>
        <p:spPr bwMode="auto">
          <a:xfrm flipH="1">
            <a:off x="4754877" y="852055"/>
            <a:ext cx="4150995" cy="1714500"/>
          </a:xfrm>
          <a:prstGeom prst="wedgeRectCallout">
            <a:avLst>
              <a:gd name="adj1" fmla="val 53012"/>
              <a:gd name="adj2" fmla="val 83675"/>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a:buSzPct val="90000"/>
            </a:pPr>
            <a:r>
              <a:rPr lang="en-US" sz="2800" dirty="0" smtClean="0">
                <a:solidFill>
                  <a:schemeClr val="tx1">
                    <a:alpha val="99000"/>
                  </a:schemeClr>
                </a:solidFill>
              </a:rPr>
              <a:t>Do you check for the file’s signatures before installation</a:t>
            </a:r>
            <a:r>
              <a:rPr lang="en-US" sz="2800" dirty="0">
                <a:solidFill>
                  <a:schemeClr val="tx1">
                    <a:alpha val="99000"/>
                  </a:schemeClr>
                </a:solidFill>
              </a:rPr>
              <a:t>?</a:t>
            </a:r>
          </a:p>
        </p:txBody>
      </p:sp>
    </p:spTree>
    <p:extLst>
      <p:ext uri="{BB962C8B-B14F-4D97-AF65-F5344CB8AC3E}">
        <p14:creationId xmlns:p14="http://schemas.microsoft.com/office/powerpoint/2010/main" val="3095088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7911168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4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3" name="Picture 2" descr="http://christineslusser.files.wordpress.com/2010/06/toy-story-3-ken-and-barbie.jpg"/>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t="18209" b="11461"/>
          <a:stretch/>
        </p:blipFill>
        <p:spPr bwMode="auto">
          <a:xfrm>
            <a:off x="-1" y="3537"/>
            <a:ext cx="12188825" cy="685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ular Callout 12"/>
          <p:cNvSpPr/>
          <p:nvPr>
            <p:custDataLst>
              <p:tags r:id="rId4"/>
            </p:custDataLst>
          </p:nvPr>
        </p:nvSpPr>
        <p:spPr bwMode="auto">
          <a:xfrm flipH="1">
            <a:off x="106677" y="110521"/>
            <a:ext cx="5987734" cy="1301825"/>
          </a:xfrm>
          <a:prstGeom prst="wedgeRectCallout">
            <a:avLst>
              <a:gd name="adj1" fmla="val -24792"/>
              <a:gd name="adj2" fmla="val 103752"/>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a:buSzPct val="90000"/>
            </a:pPr>
            <a:r>
              <a:rPr lang="en-US" sz="2400" dirty="0" smtClean="0">
                <a:solidFill>
                  <a:schemeClr val="tx1">
                    <a:alpha val="99000"/>
                  </a:schemeClr>
                </a:solidFill>
              </a:rPr>
              <a:t>Do you perform periodic security checks of your folder with installation files</a:t>
            </a:r>
            <a:r>
              <a:rPr lang="en-US" sz="2400" dirty="0">
                <a:solidFill>
                  <a:schemeClr val="tx1">
                    <a:alpha val="99000"/>
                  </a:schemeClr>
                </a:solidFill>
              </a:rPr>
              <a:t>?</a:t>
            </a:r>
          </a:p>
        </p:txBody>
      </p:sp>
      <p:sp>
        <p:nvSpPr>
          <p:cNvPr id="14" name="Rectangular Callout 13"/>
          <p:cNvSpPr/>
          <p:nvPr/>
        </p:nvSpPr>
        <p:spPr bwMode="auto">
          <a:xfrm flipH="1">
            <a:off x="5867400" y="4375622"/>
            <a:ext cx="1716578" cy="1052412"/>
          </a:xfrm>
          <a:prstGeom prst="wedgeRectCallout">
            <a:avLst>
              <a:gd name="adj1" fmla="val -51434"/>
              <a:gd name="adj2" fmla="val -95265"/>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alpha val="98824"/>
                  </a:srgbClr>
                </a:solidFill>
                <a:latin typeface="Segoe UI" pitchFamily="34" charset="0"/>
                <a:ea typeface="Segoe UI" pitchFamily="34" charset="0"/>
                <a:cs typeface="Segoe UI" pitchFamily="34" charset="0"/>
              </a:rPr>
              <a:t>No?</a:t>
            </a:r>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6" name="TextBox 15"/>
          <p:cNvSpPr txBox="1"/>
          <p:nvPr>
            <p:custDataLst>
              <p:tags r:id="rId5"/>
            </p:custDataLst>
          </p:nvPr>
        </p:nvSpPr>
        <p:spPr>
          <a:xfrm>
            <a:off x="-1" y="5645802"/>
            <a:ext cx="12188825" cy="1215736"/>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b" anchorCtr="0" forceAA="0" compatLnSpc="1">
            <a:prstTxWarp prst="textNoShape">
              <a:avLst/>
            </a:prstTxWarp>
            <a:noAutofit/>
          </a:bodyPr>
          <a:lstStyle>
            <a:defPPr>
              <a:defRPr lang="en-US"/>
            </a:defPPr>
            <a:lvl1pPr defTabSz="685848" fontAlgn="base">
              <a:lnSpc>
                <a:spcPct val="90000"/>
              </a:lnSpc>
              <a:spcBef>
                <a:spcPct val="0"/>
              </a:spcBef>
              <a:spcAft>
                <a:spcPct val="0"/>
              </a:spcAft>
              <a:buNone/>
              <a:defRPr sz="4000" b="0" cap="none" spc="-38" baseline="0">
                <a:ln w="3175">
                  <a:noFill/>
                </a:ln>
                <a:solidFill>
                  <a:schemeClr val="tx1">
                    <a:alpha val="99000"/>
                  </a:schemeClr>
                </a:solidFill>
                <a:effectLst/>
                <a:latin typeface="Segoe UI" pitchFamily="34" charset="0"/>
                <a:ea typeface="Segoe UI" pitchFamily="34" charset="0"/>
                <a:cs typeface="Segoe UI" pitchFamily="34" charset="0"/>
              </a:defRPr>
            </a:lvl1pPr>
          </a:lstStyle>
          <a:p>
            <a:r>
              <a:rPr lang="en-US" dirty="0" smtClean="0"/>
              <a:t>18 of 20 IT admins said</a:t>
            </a:r>
            <a:r>
              <a:rPr lang="en-US" dirty="0"/>
              <a:t>:</a:t>
            </a:r>
          </a:p>
        </p:txBody>
      </p:sp>
    </p:spTree>
    <p:extLst>
      <p:ext uri="{BB962C8B-B14F-4D97-AF65-F5344CB8AC3E}">
        <p14:creationId xmlns:p14="http://schemas.microsoft.com/office/powerpoint/2010/main" val="3157211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fltVal val="0"/>
                                          </p:val>
                                        </p:tav>
                                        <p:tav tm="100000">
                                          <p:val>
                                            <p:strVal val="#ppt_w"/>
                                          </p:val>
                                        </p:tav>
                                      </p:tavLst>
                                    </p:anim>
                                    <p:anim calcmode="lin" valueType="num">
                                      <p:cBhvr>
                                        <p:cTn id="19" dur="750" fill="hold"/>
                                        <p:tgtEl>
                                          <p:spTgt spid="14"/>
                                        </p:tgtEl>
                                        <p:attrNameLst>
                                          <p:attrName>ppt_h</p:attrName>
                                        </p:attrNameLst>
                                      </p:cBhvr>
                                      <p:tavLst>
                                        <p:tav tm="0">
                                          <p:val>
                                            <p:fltVal val="0"/>
                                          </p:val>
                                        </p:tav>
                                        <p:tav tm="100000">
                                          <p:val>
                                            <p:strVal val="#ppt_h"/>
                                          </p:val>
                                        </p:tav>
                                      </p:tavLst>
                                    </p:anim>
                                    <p:animEffect transition="in" filter="fade">
                                      <p:cBhvr>
                                        <p:cTn id="2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32558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9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Malware Around the Corner</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8635117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96165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1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3" name="Picture 4" descr="http://www.automation-drive.com/EX/05-15-17/network.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t="-15493" b="15493"/>
          <a:stretch/>
        </p:blipFill>
        <p:spPr bwMode="auto">
          <a:xfrm>
            <a:off x="0" y="-1255222"/>
            <a:ext cx="12188825" cy="81019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4: Lack of Network Monitoring</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5100545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82393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3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4: Lack of Network Monitoring</a:t>
            </a:r>
            <a:endParaRPr lang="en-US" dirty="0"/>
          </a:p>
        </p:txBody>
      </p:sp>
      <p:grpSp>
        <p:nvGrpSpPr>
          <p:cNvPr id="9" name="Group 8"/>
          <p:cNvGrpSpPr/>
          <p:nvPr>
            <p:custDataLst>
              <p:tags r:id="rId4"/>
            </p:custDataLst>
          </p:nvPr>
        </p:nvGrpSpPr>
        <p:grpSpPr>
          <a:xfrm>
            <a:off x="519113" y="1443372"/>
            <a:ext cx="11149012" cy="1097280"/>
            <a:chOff x="519113" y="1443372"/>
            <a:chExt cx="11149012" cy="1097280"/>
          </a:xfrm>
        </p:grpSpPr>
        <p:sp>
          <p:nvSpPr>
            <p:cNvPr id="3" name="Rectangle 2"/>
            <p:cNvSpPr/>
            <p:nvPr/>
          </p:nvSpPr>
          <p:spPr bwMode="auto">
            <a:xfrm>
              <a:off x="519113" y="1443372"/>
              <a:ext cx="11149012" cy="109728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84143" y="1491875"/>
              <a:ext cx="11018952" cy="1031051"/>
            </a:xfrm>
            <a:prstGeom prst="rect">
              <a:avLst/>
            </a:prstGeom>
            <a:noFill/>
          </p:spPr>
          <p:txBody>
            <a:bodyPr wrap="square" lIns="182880" tIns="45720" rIns="91440" bIns="45720" rtlCol="0">
              <a:spAutoFit/>
            </a:bodyPr>
            <a:lstStyle/>
            <a:p>
              <a:pPr>
                <a:spcBef>
                  <a:spcPts val="1200"/>
                </a:spcBef>
              </a:pPr>
              <a:r>
                <a:rPr lang="en-US" sz="3200" dirty="0" smtClean="0">
                  <a:solidFill>
                    <a:schemeClr val="tx1">
                      <a:alpha val="99000"/>
                    </a:schemeClr>
                  </a:solidFill>
                </a:rPr>
                <a:t>Violation of the one well known rule</a:t>
              </a:r>
              <a:r>
                <a:rPr lang="en-US" sz="3200" dirty="0">
                  <a:solidFill>
                    <a:schemeClr val="tx1">
                      <a:alpha val="99000"/>
                    </a:schemeClr>
                  </a:solidFill>
                </a:rPr>
                <a:t>:</a:t>
              </a:r>
            </a:p>
            <a:p>
              <a:pPr marL="396875" lvl="1">
                <a:spcBef>
                  <a:spcPts val="600"/>
                </a:spcBef>
                <a:buSzPct val="90000"/>
              </a:pPr>
              <a:r>
                <a:rPr lang="en-US" sz="2400" b="1" dirty="0" smtClean="0">
                  <a:solidFill>
                    <a:schemeClr val="tx1">
                      <a:alpha val="99000"/>
                    </a:schemeClr>
                  </a:solidFill>
                </a:rPr>
                <a:t>Do not allow traffic that you do not know</a:t>
              </a:r>
              <a:endParaRPr lang="en-US" sz="2400" b="1" dirty="0">
                <a:solidFill>
                  <a:schemeClr val="tx1">
                    <a:alpha val="99000"/>
                  </a:schemeClr>
                </a:solidFill>
              </a:endParaRPr>
            </a:p>
          </p:txBody>
        </p:sp>
      </p:grpSp>
      <p:grpSp>
        <p:nvGrpSpPr>
          <p:cNvPr id="10" name="Group 9"/>
          <p:cNvGrpSpPr/>
          <p:nvPr>
            <p:custDataLst>
              <p:tags r:id="rId5"/>
            </p:custDataLst>
          </p:nvPr>
        </p:nvGrpSpPr>
        <p:grpSpPr>
          <a:xfrm>
            <a:off x="519113" y="2614942"/>
            <a:ext cx="11149012" cy="1097280"/>
            <a:chOff x="519113" y="2588859"/>
            <a:chExt cx="11149012" cy="1097280"/>
          </a:xfrm>
        </p:grpSpPr>
        <p:sp>
          <p:nvSpPr>
            <p:cNvPr id="5" name="Rectangle 4"/>
            <p:cNvSpPr/>
            <p:nvPr/>
          </p:nvSpPr>
          <p:spPr bwMode="auto">
            <a:xfrm>
              <a:off x="519113" y="2588859"/>
              <a:ext cx="11149012" cy="1097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custDataLst>
                <p:tags r:id="rId8"/>
              </p:custDataLst>
            </p:nvPr>
          </p:nvSpPr>
          <p:spPr>
            <a:xfrm>
              <a:off x="584143" y="2637362"/>
              <a:ext cx="11018952" cy="1000274"/>
            </a:xfrm>
            <a:prstGeom prst="rect">
              <a:avLst/>
            </a:prstGeom>
            <a:noFill/>
          </p:spPr>
          <p:txBody>
            <a:bodyPr wrap="square" lIns="182880" tIns="45720" rIns="91440" bIns="45720" rtlCol="0">
              <a:spAutoFit/>
            </a:bodyPr>
            <a:lstStyle/>
            <a:p>
              <a:pPr>
                <a:spcBef>
                  <a:spcPts val="1200"/>
                </a:spcBef>
              </a:pPr>
              <a:r>
                <a:rPr lang="en-US" sz="3200" dirty="0" smtClean="0">
                  <a:solidFill>
                    <a:schemeClr val="tx1">
                      <a:alpha val="99000"/>
                    </a:schemeClr>
                  </a:solidFill>
                </a:rPr>
                <a:t>Most of the protocols have space for data</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Why not put the sensitive information there and send it out</a:t>
              </a:r>
              <a:r>
                <a:rPr lang="en-US" sz="2200" dirty="0">
                  <a:solidFill>
                    <a:schemeClr val="tx1">
                      <a:alpha val="99000"/>
                    </a:schemeClr>
                  </a:solidFill>
                </a:rPr>
                <a:t>?</a:t>
              </a:r>
            </a:p>
          </p:txBody>
        </p:sp>
      </p:grpSp>
      <p:grpSp>
        <p:nvGrpSpPr>
          <p:cNvPr id="11" name="Group 10"/>
          <p:cNvGrpSpPr/>
          <p:nvPr>
            <p:custDataLst>
              <p:tags r:id="rId6"/>
            </p:custDataLst>
          </p:nvPr>
        </p:nvGrpSpPr>
        <p:grpSpPr>
          <a:xfrm>
            <a:off x="519113" y="3786511"/>
            <a:ext cx="11149012" cy="1463040"/>
            <a:chOff x="519113" y="3869636"/>
            <a:chExt cx="11149012" cy="1463040"/>
          </a:xfrm>
        </p:grpSpPr>
        <p:sp>
          <p:nvSpPr>
            <p:cNvPr id="7" name="Rectangle 6"/>
            <p:cNvSpPr/>
            <p:nvPr/>
          </p:nvSpPr>
          <p:spPr bwMode="auto">
            <a:xfrm>
              <a:off x="519113" y="3869636"/>
              <a:ext cx="11149012" cy="146304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7"/>
              </p:custDataLst>
            </p:nvPr>
          </p:nvSpPr>
          <p:spPr>
            <a:xfrm>
              <a:off x="584143" y="3893270"/>
              <a:ext cx="11018952" cy="1415772"/>
            </a:xfrm>
            <a:prstGeom prst="rect">
              <a:avLst/>
            </a:prstGeom>
            <a:noFill/>
          </p:spPr>
          <p:txBody>
            <a:bodyPr wrap="square" lIns="182880" tIns="45720" rIns="91440" bIns="45720" rtlCol="0">
              <a:spAutoFit/>
            </a:bodyPr>
            <a:lstStyle/>
            <a:p>
              <a:pPr>
                <a:spcBef>
                  <a:spcPts val="1200"/>
                </a:spcBef>
              </a:pPr>
              <a:r>
                <a:rPr lang="en-US" sz="3200" dirty="0" smtClean="0">
                  <a:solidFill>
                    <a:schemeClr val="tx1">
                      <a:alpha val="99000"/>
                    </a:schemeClr>
                  </a:solidFill>
                </a:rPr>
                <a:t>Malicious traffic can be easily connected to the process</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It can happen once a month</a:t>
              </a:r>
              <a:endParaRPr lang="en-US" sz="2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You need context based tools: Network Monitor, Network Miner etc</a:t>
              </a:r>
              <a:r>
                <a:rPr lang="en-US" sz="2200" dirty="0">
                  <a:solidFill>
                    <a:schemeClr val="tx1">
                      <a:alpha val="99000"/>
                    </a:schemeClr>
                  </a:solidFill>
                </a:rPr>
                <a:t>.</a:t>
              </a:r>
            </a:p>
          </p:txBody>
        </p:sp>
      </p:grpSp>
    </p:spTree>
    <p:extLst>
      <p:ext uri="{BB962C8B-B14F-4D97-AF65-F5344CB8AC3E}">
        <p14:creationId xmlns:p14="http://schemas.microsoft.com/office/powerpoint/2010/main" val="1912990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083962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6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Monitoring Network Traffic</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70231700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668785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8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3" name="Picture 2" descr="http://codyx.webs.com/photos/image006.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t="4464" b="31255"/>
          <a:stretch/>
        </p:blipFill>
        <p:spPr bwMode="auto">
          <a:xfrm>
            <a:off x="0" y="1"/>
            <a:ext cx="12188825"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custDataLst>
              <p:tags r:id="rId4"/>
            </p:custDataLst>
          </p:nvPr>
        </p:nvSpPr>
        <p:spPr>
          <a:xfrm>
            <a:off x="0" y="5486400"/>
            <a:ext cx="12188824" cy="13716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3: What You See Is NOT What You Get</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2616353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29619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1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3: What You See Is NOT What You Get</a:t>
            </a:r>
            <a:endParaRPr lang="en-US" dirty="0"/>
          </a:p>
        </p:txBody>
      </p:sp>
      <p:grpSp>
        <p:nvGrpSpPr>
          <p:cNvPr id="17" name="Group 16"/>
          <p:cNvGrpSpPr/>
          <p:nvPr>
            <p:custDataLst>
              <p:tags r:id="rId4"/>
            </p:custDataLst>
          </p:nvPr>
        </p:nvGrpSpPr>
        <p:grpSpPr>
          <a:xfrm>
            <a:off x="519113" y="1443372"/>
            <a:ext cx="11149012" cy="633278"/>
            <a:chOff x="519113" y="1443372"/>
            <a:chExt cx="11149012" cy="633278"/>
          </a:xfrm>
        </p:grpSpPr>
        <p:sp>
          <p:nvSpPr>
            <p:cNvPr id="4" name="Rectangle 3"/>
            <p:cNvSpPr/>
            <p:nvPr/>
          </p:nvSpPr>
          <p:spPr bwMode="auto">
            <a:xfrm>
              <a:off x="519113" y="1443372"/>
              <a:ext cx="11149012" cy="633278"/>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11"/>
              </p:custDataLst>
            </p:nvPr>
          </p:nvSpPr>
          <p:spPr>
            <a:xfrm>
              <a:off x="584143" y="1467624"/>
              <a:ext cx="11018952" cy="584775"/>
            </a:xfrm>
            <a:prstGeom prst="rect">
              <a:avLst/>
            </a:prstGeom>
            <a:noFill/>
          </p:spPr>
          <p:txBody>
            <a:bodyPr wrap="square" lIns="182880" tIns="45720" rIns="91440" bIns="45720" rtlCol="0">
              <a:spAutoFit/>
            </a:bodyPr>
            <a:lstStyle/>
            <a:p>
              <a:r>
                <a:rPr lang="en-US" sz="3200" dirty="0" smtClean="0">
                  <a:solidFill>
                    <a:schemeClr val="tx1">
                      <a:alpha val="99000"/>
                    </a:schemeClr>
                  </a:solidFill>
                </a:rPr>
                <a:t>Explorer.exe is owned by user</a:t>
              </a:r>
              <a:endParaRPr lang="en-US" sz="3200" dirty="0">
                <a:solidFill>
                  <a:schemeClr val="tx1">
                    <a:alpha val="99000"/>
                  </a:schemeClr>
                </a:solidFill>
              </a:endParaRPr>
            </a:p>
          </p:txBody>
        </p:sp>
      </p:grpSp>
      <p:grpSp>
        <p:nvGrpSpPr>
          <p:cNvPr id="16" name="Group 15"/>
          <p:cNvGrpSpPr/>
          <p:nvPr>
            <p:custDataLst>
              <p:tags r:id="rId5"/>
            </p:custDataLst>
          </p:nvPr>
        </p:nvGrpSpPr>
        <p:grpSpPr>
          <a:xfrm>
            <a:off x="519113" y="2205636"/>
            <a:ext cx="11149012" cy="1097280"/>
            <a:chOff x="519113" y="2330592"/>
            <a:chExt cx="11149012" cy="1097280"/>
          </a:xfrm>
        </p:grpSpPr>
        <p:sp>
          <p:nvSpPr>
            <p:cNvPr id="7" name="Rectangle 6"/>
            <p:cNvSpPr/>
            <p:nvPr/>
          </p:nvSpPr>
          <p:spPr bwMode="auto">
            <a:xfrm>
              <a:off x="519113" y="2330592"/>
              <a:ext cx="11149012" cy="10972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10"/>
              </p:custDataLst>
            </p:nvPr>
          </p:nvSpPr>
          <p:spPr>
            <a:xfrm>
              <a:off x="584143" y="2340623"/>
              <a:ext cx="11018952" cy="1077218"/>
            </a:xfrm>
            <a:prstGeom prst="rect">
              <a:avLst/>
            </a:prstGeom>
            <a:noFill/>
          </p:spPr>
          <p:txBody>
            <a:bodyPr wrap="square" lIns="182880" tIns="45720" rIns="91440" bIns="45720" rtlCol="0">
              <a:spAutoFit/>
            </a:bodyPr>
            <a:lstStyle/>
            <a:p>
              <a:r>
                <a:rPr lang="en-US" sz="3200" dirty="0" smtClean="0">
                  <a:solidFill>
                    <a:schemeClr val="tx1">
                      <a:alpha val="99000"/>
                    </a:schemeClr>
                  </a:solidFill>
                </a:rPr>
                <a:t>Lack of the NTFS permissions does not mean that somebody cannot access the file</a:t>
              </a:r>
              <a:endParaRPr lang="en-US" sz="3200" dirty="0">
                <a:solidFill>
                  <a:schemeClr val="tx1">
                    <a:alpha val="99000"/>
                  </a:schemeClr>
                </a:solidFill>
              </a:endParaRPr>
            </a:p>
          </p:txBody>
        </p:sp>
      </p:grpSp>
      <p:grpSp>
        <p:nvGrpSpPr>
          <p:cNvPr id="15" name="Group 14"/>
          <p:cNvGrpSpPr/>
          <p:nvPr>
            <p:custDataLst>
              <p:tags r:id="rId6"/>
            </p:custDataLst>
          </p:nvPr>
        </p:nvGrpSpPr>
        <p:grpSpPr>
          <a:xfrm>
            <a:off x="519113" y="3431902"/>
            <a:ext cx="11149012" cy="1097280"/>
            <a:chOff x="519113" y="3721242"/>
            <a:chExt cx="11149012" cy="1097280"/>
          </a:xfrm>
        </p:grpSpPr>
        <p:sp>
          <p:nvSpPr>
            <p:cNvPr id="11" name="Rectangle 10"/>
            <p:cNvSpPr/>
            <p:nvPr/>
          </p:nvSpPr>
          <p:spPr bwMode="auto">
            <a:xfrm>
              <a:off x="519113" y="3721242"/>
              <a:ext cx="11149012" cy="1097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custDataLst>
                <p:tags r:id="rId9"/>
              </p:custDataLst>
            </p:nvPr>
          </p:nvSpPr>
          <p:spPr>
            <a:xfrm>
              <a:off x="584143" y="3769745"/>
              <a:ext cx="11018952" cy="1000274"/>
            </a:xfrm>
            <a:prstGeom prst="rect">
              <a:avLst/>
            </a:prstGeom>
            <a:noFill/>
          </p:spPr>
          <p:txBody>
            <a:bodyPr wrap="square" lIns="182880" tIns="45720" rIns="91440" bIns="45720" rtlCol="0">
              <a:spAutoFit/>
            </a:bodyPr>
            <a:lstStyle/>
            <a:p>
              <a:pPr>
                <a:spcBef>
                  <a:spcPts val="1200"/>
                </a:spcBef>
              </a:pPr>
              <a:r>
                <a:rPr lang="en-US" sz="3200" dirty="0" smtClean="0">
                  <a:solidFill>
                    <a:schemeClr val="tx1">
                      <a:alpha val="99000"/>
                    </a:schemeClr>
                  </a:solidFill>
                </a:rPr>
                <a:t>Troubleshooting after the injection is difficult</a:t>
              </a:r>
            </a:p>
            <a:p>
              <a:pPr marL="411163" lvl="1" indent="-395288">
                <a:spcBef>
                  <a:spcPts val="600"/>
                </a:spcBef>
                <a:buSzPct val="90000"/>
                <a:buBlip>
                  <a:blip r:embed="rId16"/>
                </a:buBlip>
              </a:pPr>
              <a:r>
                <a:rPr lang="en-US" sz="2200" dirty="0" smtClean="0">
                  <a:solidFill>
                    <a:schemeClr val="tx1">
                      <a:alpha val="99000"/>
                    </a:schemeClr>
                  </a:solidFill>
                </a:rPr>
                <a:t>Rootkits influence the operating system behavior</a:t>
              </a:r>
              <a:endParaRPr lang="en-US" sz="2200" dirty="0">
                <a:solidFill>
                  <a:schemeClr val="tx1">
                    <a:alpha val="99000"/>
                  </a:schemeClr>
                </a:solidFill>
              </a:endParaRPr>
            </a:p>
          </p:txBody>
        </p:sp>
      </p:grpSp>
      <p:grpSp>
        <p:nvGrpSpPr>
          <p:cNvPr id="12" name="Group 11"/>
          <p:cNvGrpSpPr/>
          <p:nvPr>
            <p:custDataLst>
              <p:tags r:id="rId7"/>
            </p:custDataLst>
          </p:nvPr>
        </p:nvGrpSpPr>
        <p:grpSpPr>
          <a:xfrm>
            <a:off x="519113" y="4658167"/>
            <a:ext cx="11149012" cy="1097280"/>
            <a:chOff x="519113" y="5073792"/>
            <a:chExt cx="11149012" cy="1097280"/>
          </a:xfrm>
        </p:grpSpPr>
        <p:sp>
          <p:nvSpPr>
            <p:cNvPr id="13" name="Rectangle 12"/>
            <p:cNvSpPr/>
            <p:nvPr/>
          </p:nvSpPr>
          <p:spPr bwMode="auto">
            <a:xfrm>
              <a:off x="519113" y="5073792"/>
              <a:ext cx="11149012" cy="1097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8"/>
              </p:custDataLst>
            </p:nvPr>
          </p:nvSpPr>
          <p:spPr>
            <a:xfrm>
              <a:off x="584143" y="5083823"/>
              <a:ext cx="11018952" cy="1077218"/>
            </a:xfrm>
            <a:prstGeom prst="rect">
              <a:avLst/>
            </a:prstGeom>
            <a:noFill/>
          </p:spPr>
          <p:txBody>
            <a:bodyPr wrap="square" lIns="182880" tIns="45720" rIns="91440" bIns="45720" rtlCol="0">
              <a:spAutoFit/>
            </a:bodyPr>
            <a:lstStyle/>
            <a:p>
              <a:r>
                <a:rPr lang="en-US" sz="3200" dirty="0">
                  <a:solidFill>
                    <a:schemeClr val="tx1">
                      <a:alpha val="99000"/>
                    </a:schemeClr>
                  </a:solidFill>
                </a:rPr>
                <a:t>Conclusion</a:t>
              </a:r>
              <a:r>
                <a:rPr lang="en-US" sz="3200" dirty="0" smtClean="0">
                  <a:solidFill>
                    <a:schemeClr val="tx1">
                      <a:alpha val="99000"/>
                    </a:schemeClr>
                  </a:solidFill>
                </a:rPr>
                <a:t>: Always have at least two methods of troubleshooting the same issue</a:t>
              </a:r>
              <a:endParaRPr lang="en-US" sz="3200" dirty="0">
                <a:solidFill>
                  <a:schemeClr val="tx1">
                    <a:alpha val="99000"/>
                  </a:schemeClr>
                </a:solidFill>
              </a:endParaRPr>
            </a:p>
          </p:txBody>
        </p:sp>
      </p:grpSp>
    </p:spTree>
    <p:extLst>
      <p:ext uri="{BB962C8B-B14F-4D97-AF65-F5344CB8AC3E}">
        <p14:creationId xmlns:p14="http://schemas.microsoft.com/office/powerpoint/2010/main" val="24628239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49461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9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endParaRPr lang="en-US"/>
          </a:p>
        </p:txBody>
      </p:sp>
      <p:pic>
        <p:nvPicPr>
          <p:cNvPr id="3" name="Picture 2" descr="http://www.infinitylimited.net/misc_media/cable_mess_extreme.jpg"/>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tretch/>
        </p:blipFill>
        <p:spPr bwMode="auto">
          <a:xfrm>
            <a:off x="-1" y="0"/>
            <a:ext cx="12188826" cy="68743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4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pl-PL" dirty="0" smtClean="0"/>
              <a:t>Blinded Operating System</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6514911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94203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3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3" name="Picture 2" descr="http://2.bp.blogspot.com/_RwdH5DTKRas/SKuK65Rha0I/AAAAAAAAAow/-Ju7UFYSaEc/s400/electrical+cord+in+swimming+pool.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tretch/>
        </p:blipFill>
        <p:spPr bwMode="auto">
          <a:xfrm>
            <a:off x="-2" y="-2"/>
            <a:ext cx="12188827" cy="685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custDataLst>
              <p:tags r:id="rId4"/>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2: Too Much Trust In People</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201102941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58984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5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2: Too Much Trust in People</a:t>
            </a:r>
            <a:endParaRPr lang="en-US" dirty="0"/>
          </a:p>
        </p:txBody>
      </p:sp>
      <p:grpSp>
        <p:nvGrpSpPr>
          <p:cNvPr id="9" name="Group 8"/>
          <p:cNvGrpSpPr/>
          <p:nvPr>
            <p:custDataLst>
              <p:tags r:id="rId4"/>
            </p:custDataLst>
          </p:nvPr>
        </p:nvGrpSpPr>
        <p:grpSpPr>
          <a:xfrm>
            <a:off x="519113" y="1445467"/>
            <a:ext cx="11149012" cy="1097280"/>
            <a:chOff x="519113" y="1445467"/>
            <a:chExt cx="11149012" cy="1097280"/>
          </a:xfrm>
        </p:grpSpPr>
        <p:sp>
          <p:nvSpPr>
            <p:cNvPr id="4" name="Rectangle 3"/>
            <p:cNvSpPr/>
            <p:nvPr/>
          </p:nvSpPr>
          <p:spPr bwMode="auto">
            <a:xfrm>
              <a:off x="519113" y="1445467"/>
              <a:ext cx="11149012" cy="1097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11"/>
              </p:custDataLst>
            </p:nvPr>
          </p:nvSpPr>
          <p:spPr>
            <a:xfrm>
              <a:off x="584143" y="1455498"/>
              <a:ext cx="11018952" cy="1077218"/>
            </a:xfrm>
            <a:prstGeom prst="rect">
              <a:avLst/>
            </a:prstGeom>
            <a:noFill/>
          </p:spPr>
          <p:txBody>
            <a:bodyPr wrap="square" lIns="182880" tIns="45720" rIns="91440" bIns="45720" rtlCol="0">
              <a:spAutoFit/>
            </a:bodyPr>
            <a:lstStyle/>
            <a:p>
              <a:r>
                <a:rPr lang="en-US" sz="3200" dirty="0" smtClean="0">
                  <a:solidFill>
                    <a:schemeClr val="tx1">
                      <a:alpha val="99000"/>
                    </a:schemeClr>
                  </a:solidFill>
                </a:rPr>
                <a:t>The cheapest and most effective attacks are often nontechnical</a:t>
              </a:r>
              <a:endParaRPr lang="en-US" sz="3200" dirty="0">
                <a:solidFill>
                  <a:schemeClr val="tx1">
                    <a:alpha val="99000"/>
                  </a:schemeClr>
                </a:solidFill>
              </a:endParaRPr>
            </a:p>
          </p:txBody>
        </p:sp>
      </p:grpSp>
      <p:grpSp>
        <p:nvGrpSpPr>
          <p:cNvPr id="12" name="Group 11"/>
          <p:cNvGrpSpPr/>
          <p:nvPr>
            <p:custDataLst>
              <p:tags r:id="rId5"/>
            </p:custDataLst>
          </p:nvPr>
        </p:nvGrpSpPr>
        <p:grpSpPr>
          <a:xfrm>
            <a:off x="519113" y="2652729"/>
            <a:ext cx="11149012" cy="1463040"/>
            <a:chOff x="519113" y="2623751"/>
            <a:chExt cx="11149012" cy="1463040"/>
          </a:xfrm>
        </p:grpSpPr>
        <p:sp>
          <p:nvSpPr>
            <p:cNvPr id="7" name="Rectangle 6"/>
            <p:cNvSpPr/>
            <p:nvPr/>
          </p:nvSpPr>
          <p:spPr bwMode="auto">
            <a:xfrm>
              <a:off x="519113" y="2623751"/>
              <a:ext cx="11149012" cy="146304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10"/>
              </p:custDataLst>
            </p:nvPr>
          </p:nvSpPr>
          <p:spPr>
            <a:xfrm>
              <a:off x="584143" y="2647385"/>
              <a:ext cx="11018952" cy="1415772"/>
            </a:xfrm>
            <a:prstGeom prst="rect">
              <a:avLst/>
            </a:prstGeom>
            <a:noFill/>
          </p:spPr>
          <p:txBody>
            <a:bodyPr wrap="square" lIns="182880" tIns="45720" rIns="91440" bIns="45720" rtlCol="0">
              <a:spAutoFit/>
            </a:bodyPr>
            <a:lstStyle/>
            <a:p>
              <a:pPr>
                <a:spcBef>
                  <a:spcPts val="1200"/>
                </a:spcBef>
              </a:pPr>
              <a:r>
                <a:rPr lang="en-US" sz="3200" dirty="0" smtClean="0">
                  <a:solidFill>
                    <a:schemeClr val="tx1">
                      <a:alpha val="99000"/>
                    </a:schemeClr>
                  </a:solidFill>
                </a:rPr>
                <a:t>People tend to take shortcuts</a:t>
              </a:r>
              <a:endParaRPr lang="en-US" sz="3200" dirty="0">
                <a:solidFill>
                  <a:schemeClr val="tx1">
                    <a:alpha val="99000"/>
                  </a:schemeClr>
                </a:solidFill>
              </a:endParaRPr>
            </a:p>
            <a:p>
              <a:pPr marL="411163" lvl="1" indent="-395288">
                <a:spcBef>
                  <a:spcPts val="600"/>
                </a:spcBef>
                <a:buSzPct val="90000"/>
                <a:buBlip>
                  <a:blip r:embed="rId16"/>
                </a:buBlip>
              </a:pPr>
              <a:r>
                <a:rPr lang="en-US" sz="2200" dirty="0" smtClean="0">
                  <a:solidFill>
                    <a:schemeClr val="tx1">
                      <a:alpha val="99000"/>
                    </a:schemeClr>
                  </a:solidFill>
                </a:rPr>
                <a:t>It is hard to control their intentions</a:t>
              </a:r>
              <a:endParaRPr lang="en-US" sz="2200" dirty="0">
                <a:solidFill>
                  <a:schemeClr val="tx1">
                    <a:alpha val="99000"/>
                  </a:schemeClr>
                </a:solidFill>
              </a:endParaRPr>
            </a:p>
            <a:p>
              <a:pPr marL="411163" lvl="1" indent="-395288">
                <a:spcBef>
                  <a:spcPts val="600"/>
                </a:spcBef>
                <a:buSzPct val="90000"/>
                <a:buBlip>
                  <a:blip r:embed="rId16"/>
                </a:buBlip>
              </a:pPr>
              <a:r>
                <a:rPr lang="en-US" sz="2200" dirty="0" smtClean="0">
                  <a:solidFill>
                    <a:schemeClr val="tx1">
                      <a:alpha val="99000"/>
                    </a:schemeClr>
                  </a:solidFill>
                </a:rPr>
                <a:t>They should not be a part of a security chain</a:t>
              </a:r>
              <a:endParaRPr lang="en-US" sz="2200" dirty="0">
                <a:solidFill>
                  <a:schemeClr val="tx1">
                    <a:alpha val="99000"/>
                  </a:schemeClr>
                </a:solidFill>
              </a:endParaRPr>
            </a:p>
          </p:txBody>
        </p:sp>
      </p:grpSp>
      <p:grpSp>
        <p:nvGrpSpPr>
          <p:cNvPr id="16" name="Group 15"/>
          <p:cNvGrpSpPr/>
          <p:nvPr>
            <p:custDataLst>
              <p:tags r:id="rId6"/>
            </p:custDataLst>
          </p:nvPr>
        </p:nvGrpSpPr>
        <p:grpSpPr>
          <a:xfrm>
            <a:off x="519113" y="4225751"/>
            <a:ext cx="11149012" cy="731520"/>
            <a:chOff x="519113" y="4341067"/>
            <a:chExt cx="11149012" cy="731520"/>
          </a:xfrm>
        </p:grpSpPr>
        <p:sp>
          <p:nvSpPr>
            <p:cNvPr id="10" name="Rectangle 9"/>
            <p:cNvSpPr/>
            <p:nvPr/>
          </p:nvSpPr>
          <p:spPr bwMode="auto">
            <a:xfrm>
              <a:off x="519113" y="4341067"/>
              <a:ext cx="11149012" cy="73152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9"/>
              </p:custDataLst>
            </p:nvPr>
          </p:nvSpPr>
          <p:spPr>
            <a:xfrm>
              <a:off x="584143" y="4414440"/>
              <a:ext cx="11018952" cy="584775"/>
            </a:xfrm>
            <a:prstGeom prst="rect">
              <a:avLst/>
            </a:prstGeom>
            <a:noFill/>
          </p:spPr>
          <p:txBody>
            <a:bodyPr wrap="square" lIns="182880" tIns="45720" rIns="91440" bIns="45720" rtlCol="0">
              <a:spAutoFit/>
            </a:bodyPr>
            <a:lstStyle/>
            <a:p>
              <a:r>
                <a:rPr lang="en-US" sz="3200" dirty="0" smtClean="0">
                  <a:solidFill>
                    <a:schemeClr val="tx1">
                      <a:alpha val="99000"/>
                    </a:schemeClr>
                  </a:solidFill>
                </a:rPr>
                <a:t>Monitor them… and show that you’re doing it</a:t>
              </a:r>
              <a:endParaRPr lang="en-US" sz="3200" dirty="0">
                <a:solidFill>
                  <a:schemeClr val="tx1">
                    <a:alpha val="99000"/>
                  </a:schemeClr>
                </a:solidFill>
              </a:endParaRPr>
            </a:p>
          </p:txBody>
        </p:sp>
      </p:grpSp>
      <p:grpSp>
        <p:nvGrpSpPr>
          <p:cNvPr id="13" name="Group 12"/>
          <p:cNvGrpSpPr/>
          <p:nvPr>
            <p:custDataLst>
              <p:tags r:id="rId7"/>
            </p:custDataLst>
          </p:nvPr>
        </p:nvGrpSpPr>
        <p:grpSpPr>
          <a:xfrm>
            <a:off x="519113" y="5067252"/>
            <a:ext cx="11149012" cy="731520"/>
            <a:chOff x="519113" y="5399752"/>
            <a:chExt cx="11149012" cy="731520"/>
          </a:xfrm>
        </p:grpSpPr>
        <p:sp>
          <p:nvSpPr>
            <p:cNvPr id="14" name="Rectangle 13"/>
            <p:cNvSpPr/>
            <p:nvPr/>
          </p:nvSpPr>
          <p:spPr bwMode="auto">
            <a:xfrm>
              <a:off x="519113" y="5399752"/>
              <a:ext cx="11149012" cy="7315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TextBox 14"/>
            <p:cNvSpPr txBox="1"/>
            <p:nvPr>
              <p:custDataLst>
                <p:tags r:id="rId8"/>
              </p:custDataLst>
            </p:nvPr>
          </p:nvSpPr>
          <p:spPr>
            <a:xfrm>
              <a:off x="584143" y="5473125"/>
              <a:ext cx="11018952" cy="584775"/>
            </a:xfrm>
            <a:prstGeom prst="rect">
              <a:avLst/>
            </a:prstGeom>
            <a:noFill/>
          </p:spPr>
          <p:txBody>
            <a:bodyPr wrap="square" lIns="182880" tIns="45720" rIns="91440" bIns="45720" rtlCol="0">
              <a:spAutoFit/>
            </a:bodyPr>
            <a:lstStyle/>
            <a:p>
              <a:r>
                <a:rPr lang="en-US" sz="3200" dirty="0" smtClean="0">
                  <a:solidFill>
                    <a:schemeClr val="tx1">
                      <a:alpha val="99000"/>
                    </a:schemeClr>
                  </a:solidFill>
                </a:rPr>
                <a:t>Perform periodical audits of your infrastructure</a:t>
              </a:r>
              <a:endParaRPr lang="en-US" sz="3200" dirty="0">
                <a:solidFill>
                  <a:schemeClr val="tx1">
                    <a:alpha val="99000"/>
                  </a:schemeClr>
                </a:solidFill>
              </a:endParaRPr>
            </a:p>
          </p:txBody>
        </p:sp>
      </p:grpSp>
    </p:spTree>
    <p:extLst>
      <p:ext uri="{BB962C8B-B14F-4D97-AF65-F5344CB8AC3E}">
        <p14:creationId xmlns:p14="http://schemas.microsoft.com/office/powerpoint/2010/main" val="4737609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67441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8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en-US" dirty="0" smtClean="0"/>
              <a:t>User Becomes Evil</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226501696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19776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0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6" name="Picture 2" descr="http://www.craftynest.com/wp-content/uploads/2009/01/shelf_unit_empty3.jpg"/>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0" y="0"/>
            <a:ext cx="12188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custDataLst>
              <p:tags r:id="rId4"/>
            </p:custDataLst>
          </p:nvPr>
        </p:nvSpPr>
        <p:spPr>
          <a:xfrm>
            <a:off x="0" y="5486400"/>
            <a:ext cx="12188824" cy="13716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1: Lack of Documentation</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0269640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55051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3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1: Lack of Documentation &amp; Training</a:t>
            </a:r>
            <a:endParaRPr lang="en-US" dirty="0"/>
          </a:p>
        </p:txBody>
      </p:sp>
      <p:grpSp>
        <p:nvGrpSpPr>
          <p:cNvPr id="18" name="Group 17"/>
          <p:cNvGrpSpPr/>
          <p:nvPr>
            <p:custDataLst>
              <p:tags r:id="rId4"/>
            </p:custDataLst>
          </p:nvPr>
        </p:nvGrpSpPr>
        <p:grpSpPr>
          <a:xfrm>
            <a:off x="503958" y="1447800"/>
            <a:ext cx="11149012" cy="731520"/>
            <a:chOff x="503958" y="1447800"/>
            <a:chExt cx="11149012" cy="731520"/>
          </a:xfrm>
        </p:grpSpPr>
        <p:sp>
          <p:nvSpPr>
            <p:cNvPr id="4" name="Rectangle 3"/>
            <p:cNvSpPr/>
            <p:nvPr/>
          </p:nvSpPr>
          <p:spPr bwMode="auto">
            <a:xfrm>
              <a:off x="503958" y="1447800"/>
              <a:ext cx="11149012" cy="7315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11"/>
              </p:custDataLst>
            </p:nvPr>
          </p:nvSpPr>
          <p:spPr>
            <a:xfrm>
              <a:off x="568988" y="1551950"/>
              <a:ext cx="11018952" cy="523220"/>
            </a:xfrm>
            <a:prstGeom prst="rect">
              <a:avLst/>
            </a:prstGeom>
            <a:noFill/>
          </p:spPr>
          <p:txBody>
            <a:bodyPr wrap="square" lIns="182880" tIns="45720" rIns="91440" bIns="45720" rtlCol="0">
              <a:spAutoFit/>
            </a:bodyPr>
            <a:lstStyle/>
            <a:p>
              <a:pPr marL="411163" lvl="1" indent="-395288">
                <a:buSzPct val="90000"/>
                <a:buBlip>
                  <a:blip r:embed="rId16"/>
                </a:buBlip>
              </a:pPr>
              <a:r>
                <a:rPr lang="en-US" sz="2800" b="1" dirty="0" smtClean="0">
                  <a:solidFill>
                    <a:schemeClr val="tx1">
                      <a:alpha val="99000"/>
                    </a:schemeClr>
                  </a:solidFill>
                </a:rPr>
                <a:t>Is this really the admin’s sin</a:t>
              </a:r>
              <a:r>
                <a:rPr lang="en-US" sz="2800" b="1" dirty="0">
                  <a:solidFill>
                    <a:schemeClr val="tx1">
                      <a:alpha val="99000"/>
                    </a:schemeClr>
                  </a:solidFill>
                </a:rPr>
                <a:t>?</a:t>
              </a:r>
            </a:p>
          </p:txBody>
        </p:sp>
      </p:grpSp>
      <p:grpSp>
        <p:nvGrpSpPr>
          <p:cNvPr id="17" name="Group 16"/>
          <p:cNvGrpSpPr/>
          <p:nvPr>
            <p:custDataLst>
              <p:tags r:id="rId5"/>
            </p:custDataLst>
          </p:nvPr>
        </p:nvGrpSpPr>
        <p:grpSpPr>
          <a:xfrm>
            <a:off x="503958" y="2284620"/>
            <a:ext cx="11149012" cy="731520"/>
            <a:chOff x="503958" y="2345574"/>
            <a:chExt cx="11149012" cy="731520"/>
          </a:xfrm>
        </p:grpSpPr>
        <p:sp>
          <p:nvSpPr>
            <p:cNvPr id="7" name="Rectangle 6"/>
            <p:cNvSpPr/>
            <p:nvPr/>
          </p:nvSpPr>
          <p:spPr bwMode="auto">
            <a:xfrm>
              <a:off x="503958" y="2345574"/>
              <a:ext cx="11149012" cy="73152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10"/>
              </p:custDataLst>
            </p:nvPr>
          </p:nvSpPr>
          <p:spPr>
            <a:xfrm>
              <a:off x="568988" y="2449724"/>
              <a:ext cx="11018952" cy="523220"/>
            </a:xfrm>
            <a:prstGeom prst="rect">
              <a:avLst/>
            </a:prstGeom>
            <a:noFill/>
          </p:spPr>
          <p:txBody>
            <a:bodyPr wrap="square" lIns="182880" tIns="45720" rIns="91440" bIns="45720" rtlCol="0">
              <a:spAutoFit/>
            </a:bodyPr>
            <a:lstStyle/>
            <a:p>
              <a:pPr marL="411163" lvl="1" indent="-395288">
                <a:buSzPct val="90000"/>
                <a:buBlip>
                  <a:blip r:embed="rId16"/>
                </a:buBlip>
              </a:pPr>
              <a:r>
                <a:rPr lang="en-US" sz="2800" dirty="0" smtClean="0">
                  <a:solidFill>
                    <a:schemeClr val="tx1">
                      <a:alpha val="99000"/>
                    </a:schemeClr>
                  </a:solidFill>
                </a:rPr>
                <a:t>The negative side of this sin is that you need to trust people</a:t>
              </a:r>
              <a:endParaRPr lang="en-US" sz="2800" dirty="0">
                <a:solidFill>
                  <a:schemeClr val="tx1">
                    <a:alpha val="99000"/>
                  </a:schemeClr>
                </a:solidFill>
              </a:endParaRPr>
            </a:p>
          </p:txBody>
        </p:sp>
      </p:grpSp>
      <p:grpSp>
        <p:nvGrpSpPr>
          <p:cNvPr id="16" name="Group 15"/>
          <p:cNvGrpSpPr/>
          <p:nvPr>
            <p:custDataLst>
              <p:tags r:id="rId6"/>
            </p:custDataLst>
          </p:nvPr>
        </p:nvGrpSpPr>
        <p:grpSpPr>
          <a:xfrm>
            <a:off x="503958" y="3121440"/>
            <a:ext cx="11149012" cy="1097280"/>
            <a:chOff x="503958" y="3492729"/>
            <a:chExt cx="11149012" cy="1097280"/>
          </a:xfrm>
        </p:grpSpPr>
        <p:sp>
          <p:nvSpPr>
            <p:cNvPr id="10" name="Rectangle 9"/>
            <p:cNvSpPr/>
            <p:nvPr/>
          </p:nvSpPr>
          <p:spPr bwMode="auto">
            <a:xfrm>
              <a:off x="503958" y="3492729"/>
              <a:ext cx="11149012" cy="1097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9"/>
              </p:custDataLst>
            </p:nvPr>
          </p:nvSpPr>
          <p:spPr>
            <a:xfrm>
              <a:off x="568988" y="3564316"/>
              <a:ext cx="11018952" cy="954107"/>
            </a:xfrm>
            <a:prstGeom prst="rect">
              <a:avLst/>
            </a:prstGeom>
            <a:noFill/>
          </p:spPr>
          <p:txBody>
            <a:bodyPr wrap="square" lIns="182880" tIns="45720" rIns="91440" bIns="45720" rtlCol="0">
              <a:spAutoFit/>
            </a:bodyPr>
            <a:lstStyle/>
            <a:p>
              <a:pPr marL="411163" lvl="1" indent="-395288">
                <a:buSzPct val="90000"/>
                <a:buBlip>
                  <a:blip r:embed="rId16"/>
                </a:buBlip>
              </a:pPr>
              <a:r>
                <a:rPr lang="en-US" sz="2800" dirty="0" smtClean="0">
                  <a:solidFill>
                    <a:schemeClr val="tx1">
                      <a:alpha val="99000"/>
                    </a:schemeClr>
                  </a:solidFill>
                </a:rPr>
                <a:t>Most companies are not prepared for the IT Staff going on a… vacation</a:t>
              </a:r>
              <a:endParaRPr lang="en-US" sz="2800" dirty="0">
                <a:solidFill>
                  <a:schemeClr val="tx1">
                    <a:alpha val="99000"/>
                  </a:schemeClr>
                </a:solidFill>
              </a:endParaRPr>
            </a:p>
          </p:txBody>
        </p:sp>
      </p:grpSp>
      <p:grpSp>
        <p:nvGrpSpPr>
          <p:cNvPr id="15" name="Group 14"/>
          <p:cNvGrpSpPr/>
          <p:nvPr>
            <p:custDataLst>
              <p:tags r:id="rId7"/>
            </p:custDataLst>
          </p:nvPr>
        </p:nvGrpSpPr>
        <p:grpSpPr>
          <a:xfrm>
            <a:off x="503958" y="4324020"/>
            <a:ext cx="11149012" cy="731520"/>
            <a:chOff x="503958" y="4939145"/>
            <a:chExt cx="11149012" cy="731520"/>
          </a:xfrm>
        </p:grpSpPr>
        <p:sp>
          <p:nvSpPr>
            <p:cNvPr id="13" name="Rectangle 12"/>
            <p:cNvSpPr/>
            <p:nvPr/>
          </p:nvSpPr>
          <p:spPr bwMode="auto">
            <a:xfrm>
              <a:off x="503958" y="4939145"/>
              <a:ext cx="11149012" cy="73152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8"/>
              </p:custDataLst>
            </p:nvPr>
          </p:nvSpPr>
          <p:spPr>
            <a:xfrm>
              <a:off x="568988" y="5043295"/>
              <a:ext cx="11018952" cy="523220"/>
            </a:xfrm>
            <a:prstGeom prst="rect">
              <a:avLst/>
            </a:prstGeom>
            <a:noFill/>
          </p:spPr>
          <p:txBody>
            <a:bodyPr wrap="square" lIns="182880" tIns="45720" rIns="91440" bIns="45720" rtlCol="0">
              <a:spAutoFit/>
            </a:bodyPr>
            <a:lstStyle/>
            <a:p>
              <a:pPr marL="411163" lvl="1" indent="-395288">
                <a:buSzPct val="90000"/>
                <a:buBlip>
                  <a:blip r:embed="rId16"/>
                </a:buBlip>
              </a:pPr>
              <a:r>
                <a:rPr lang="en-US" sz="2800" dirty="0" smtClean="0">
                  <a:solidFill>
                    <a:schemeClr val="tx1">
                      <a:alpha val="99000"/>
                    </a:schemeClr>
                  </a:solidFill>
                </a:rPr>
                <a:t>Set up the rules before creating the solutions</a:t>
              </a:r>
              <a:endParaRPr lang="en-US" sz="2800" dirty="0">
                <a:solidFill>
                  <a:schemeClr val="tx1">
                    <a:alpha val="99000"/>
                  </a:schemeClr>
                </a:solidFill>
              </a:endParaRPr>
            </a:p>
          </p:txBody>
        </p:sp>
      </p:grpSp>
    </p:spTree>
    <p:extLst>
      <p:ext uri="{BB962C8B-B14F-4D97-AF65-F5344CB8AC3E}">
        <p14:creationId xmlns:p14="http://schemas.microsoft.com/office/powerpoint/2010/main" val="318856842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1110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7"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t>Agenda</a:t>
            </a:r>
          </a:p>
        </p:txBody>
      </p:sp>
      <p:sp>
        <p:nvSpPr>
          <p:cNvPr id="33" name="Rectangle 32"/>
          <p:cNvSpPr/>
          <p:nvPr>
            <p:custDataLst>
              <p:tags r:id="rId4"/>
            </p:custDataLst>
          </p:nvPr>
        </p:nvSpPr>
        <p:spPr bwMode="auto">
          <a:xfrm>
            <a:off x="1323658" y="2757307"/>
            <a:ext cx="2285235" cy="102412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4" name="TextBox 33"/>
          <p:cNvSpPr txBox="1"/>
          <p:nvPr>
            <p:custDataLst>
              <p:tags r:id="rId5"/>
            </p:custDataLst>
          </p:nvPr>
        </p:nvSpPr>
        <p:spPr>
          <a:xfrm>
            <a:off x="2178866"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1</a:t>
            </a:r>
            <a:endParaRPr lang="en-US" sz="3200" dirty="0">
              <a:solidFill>
                <a:schemeClr val="tx1">
                  <a:alpha val="99000"/>
                </a:schemeClr>
              </a:solidFill>
            </a:endParaRPr>
          </a:p>
        </p:txBody>
      </p:sp>
      <p:sp>
        <p:nvSpPr>
          <p:cNvPr id="35" name="Right Triangle 34"/>
          <p:cNvSpPr/>
          <p:nvPr>
            <p:custDataLst>
              <p:tags r:id="rId6"/>
            </p:custDataLst>
          </p:nvPr>
        </p:nvSpPr>
        <p:spPr bwMode="auto">
          <a:xfrm flipV="1">
            <a:off x="2444301" y="1957943"/>
            <a:ext cx="442948" cy="637007"/>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36" name="TextBox 35"/>
          <p:cNvSpPr txBox="1"/>
          <p:nvPr>
            <p:custDataLst>
              <p:tags r:id="rId7"/>
            </p:custDataLst>
          </p:nvPr>
        </p:nvSpPr>
        <p:spPr>
          <a:xfrm>
            <a:off x="1057972" y="1441735"/>
            <a:ext cx="3215606" cy="60728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37" name="TextBox 36"/>
          <p:cNvSpPr txBox="1"/>
          <p:nvPr>
            <p:custDataLst>
              <p:tags r:id="rId8"/>
            </p:custDataLst>
          </p:nvPr>
        </p:nvSpPr>
        <p:spPr>
          <a:xfrm>
            <a:off x="1435492" y="1452989"/>
            <a:ext cx="2460567"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Introduction</a:t>
            </a:r>
          </a:p>
        </p:txBody>
      </p:sp>
      <p:sp>
        <p:nvSpPr>
          <p:cNvPr id="38" name="TextBox 37"/>
          <p:cNvSpPr txBox="1"/>
          <p:nvPr>
            <p:custDataLst>
              <p:tags r:id="rId9"/>
            </p:custDataLst>
          </p:nvPr>
        </p:nvSpPr>
        <p:spPr>
          <a:xfrm>
            <a:off x="7785577" y="1441735"/>
            <a:ext cx="3215606" cy="607283"/>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39" name="Right Triangle 38"/>
          <p:cNvSpPr/>
          <p:nvPr>
            <p:custDataLst>
              <p:tags r:id="rId10"/>
            </p:custDataLst>
          </p:nvPr>
        </p:nvSpPr>
        <p:spPr bwMode="auto">
          <a:xfrm flipV="1">
            <a:off x="9171906" y="1957943"/>
            <a:ext cx="442948" cy="637007"/>
          </a:xfrm>
          <a:prstGeom prst="rtTriangle">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40" name="TextBox 39"/>
          <p:cNvSpPr txBox="1"/>
          <p:nvPr>
            <p:custDataLst>
              <p:tags r:id="rId11"/>
            </p:custDataLst>
          </p:nvPr>
        </p:nvSpPr>
        <p:spPr>
          <a:xfrm>
            <a:off x="8397238" y="1452989"/>
            <a:ext cx="1992284"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Summary </a:t>
            </a:r>
            <a:endParaRPr lang="en-US" sz="3200" dirty="0">
              <a:solidFill>
                <a:schemeClr val="tx1">
                  <a:alpha val="99000"/>
                </a:schemeClr>
              </a:solidFill>
            </a:endParaRPr>
          </a:p>
        </p:txBody>
      </p:sp>
      <p:sp>
        <p:nvSpPr>
          <p:cNvPr id="41" name="Right Triangle 40"/>
          <p:cNvSpPr/>
          <p:nvPr>
            <p:custDataLst>
              <p:tags r:id="rId12"/>
            </p:custDataLst>
          </p:nvPr>
        </p:nvSpPr>
        <p:spPr bwMode="auto">
          <a:xfrm flipH="1">
            <a:off x="5644923" y="4251000"/>
            <a:ext cx="442948" cy="637007"/>
          </a:xfrm>
          <a:prstGeom prst="r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44" name="Rectangle 43"/>
          <p:cNvSpPr/>
          <p:nvPr>
            <p:custDataLst>
              <p:tags r:id="rId13"/>
            </p:custDataLst>
          </p:nvPr>
        </p:nvSpPr>
        <p:spPr bwMode="auto">
          <a:xfrm>
            <a:off x="3665763" y="2757307"/>
            <a:ext cx="4395287" cy="102412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5" name="TextBox 44"/>
          <p:cNvSpPr txBox="1"/>
          <p:nvPr>
            <p:custDataLst>
              <p:tags r:id="rId14"/>
            </p:custDataLst>
          </p:nvPr>
        </p:nvSpPr>
        <p:spPr>
          <a:xfrm>
            <a:off x="5575997"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2</a:t>
            </a:r>
            <a:endParaRPr lang="en-US" sz="3200" dirty="0">
              <a:solidFill>
                <a:schemeClr val="tx1">
                  <a:alpha val="99000"/>
                </a:schemeClr>
              </a:solidFill>
            </a:endParaRPr>
          </a:p>
        </p:txBody>
      </p:sp>
      <p:sp>
        <p:nvSpPr>
          <p:cNvPr id="46" name="Rectangle 45"/>
          <p:cNvSpPr/>
          <p:nvPr>
            <p:custDataLst>
              <p:tags r:id="rId15"/>
            </p:custDataLst>
          </p:nvPr>
        </p:nvSpPr>
        <p:spPr bwMode="auto">
          <a:xfrm>
            <a:off x="8117920" y="2757307"/>
            <a:ext cx="2750421" cy="1024128"/>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7" name="TextBox 46"/>
          <p:cNvSpPr txBox="1"/>
          <p:nvPr>
            <p:custDataLst>
              <p:tags r:id="rId16"/>
            </p:custDataLst>
          </p:nvPr>
        </p:nvSpPr>
        <p:spPr>
          <a:xfrm>
            <a:off x="9205721"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3</a:t>
            </a:r>
            <a:endParaRPr lang="en-US" sz="3200" dirty="0">
              <a:solidFill>
                <a:schemeClr val="tx1">
                  <a:alpha val="99000"/>
                </a:schemeClr>
              </a:solidFill>
            </a:endParaRPr>
          </a:p>
        </p:txBody>
      </p:sp>
      <p:sp>
        <p:nvSpPr>
          <p:cNvPr id="19" name="Right Triangle 18"/>
          <p:cNvSpPr/>
          <p:nvPr>
            <p:custDataLst>
              <p:tags r:id="rId17"/>
            </p:custDataLst>
          </p:nvPr>
        </p:nvSpPr>
        <p:spPr bwMode="auto">
          <a:xfrm flipH="1">
            <a:off x="5644923" y="4251000"/>
            <a:ext cx="442948" cy="637007"/>
          </a:xfrm>
          <a:prstGeom prst="r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20" name="TextBox 19"/>
          <p:cNvSpPr txBox="1"/>
          <p:nvPr>
            <p:custDataLst>
              <p:tags r:id="rId18"/>
            </p:custDataLst>
          </p:nvPr>
        </p:nvSpPr>
        <p:spPr>
          <a:xfrm>
            <a:off x="4335104" y="4865292"/>
            <a:ext cx="2993253" cy="607283"/>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21" name="TextBox 20"/>
          <p:cNvSpPr txBox="1"/>
          <p:nvPr>
            <p:custDataLst>
              <p:tags r:id="rId19"/>
            </p:custDataLst>
          </p:nvPr>
        </p:nvSpPr>
        <p:spPr>
          <a:xfrm>
            <a:off x="4710351" y="4876546"/>
            <a:ext cx="2242760" cy="584775"/>
          </a:xfrm>
          <a:prstGeom prst="rect">
            <a:avLst/>
          </a:prstGeom>
          <a:solidFill>
            <a:schemeClr val="accent5"/>
          </a:solidFill>
        </p:spPr>
        <p:txBody>
          <a:bodyPr wrap="square" lIns="91440" tIns="45720" rIns="91440" bIns="45720" rtlCol="0">
            <a:spAutoFit/>
          </a:bodyPr>
          <a:lstStyle/>
          <a:p>
            <a:pPr>
              <a:buSzPct val="90000"/>
            </a:pPr>
            <a:r>
              <a:rPr lang="en-US" sz="3200" dirty="0" smtClean="0">
                <a:solidFill>
                  <a:schemeClr val="tx1">
                    <a:alpha val="99000"/>
                  </a:schemeClr>
                </a:solidFill>
              </a:rPr>
              <a:t>Top 10 Sins</a:t>
            </a:r>
            <a:endParaRPr lang="en-US" sz="3200" dirty="0">
              <a:solidFill>
                <a:schemeClr val="tx1">
                  <a:alpha val="99000"/>
                </a:schemeClr>
              </a:solidFill>
            </a:endParaRPr>
          </a:p>
        </p:txBody>
      </p:sp>
    </p:spTree>
    <p:extLst>
      <p:ext uri="{BB962C8B-B14F-4D97-AF65-F5344CB8AC3E}">
        <p14:creationId xmlns:p14="http://schemas.microsoft.com/office/powerpoint/2010/main" val="256992121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855010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7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10 Deadly Sins</a:t>
            </a:r>
            <a:endParaRPr lang="en-US" dirty="0"/>
          </a:p>
        </p:txBody>
      </p:sp>
      <p:grpSp>
        <p:nvGrpSpPr>
          <p:cNvPr id="6" name="Group 5"/>
          <p:cNvGrpSpPr/>
          <p:nvPr/>
        </p:nvGrpSpPr>
        <p:grpSpPr>
          <a:xfrm>
            <a:off x="503958" y="1450512"/>
            <a:ext cx="5492030" cy="740238"/>
            <a:chOff x="503958" y="1450512"/>
            <a:chExt cx="5492030" cy="740238"/>
          </a:xfrm>
        </p:grpSpPr>
        <p:sp>
          <p:nvSpPr>
            <p:cNvPr id="4" name="Rectangle 3"/>
            <p:cNvSpPr/>
            <p:nvPr/>
          </p:nvSpPr>
          <p:spPr bwMode="auto">
            <a:xfrm>
              <a:off x="503958" y="1450512"/>
              <a:ext cx="5492030" cy="74023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nvSpPr>
          <p:spPr>
            <a:xfrm>
              <a:off x="537262" y="1620576"/>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10: Misunderstanding Passwords</a:t>
              </a:r>
              <a:endParaRPr lang="en-US" sz="2000" dirty="0">
                <a:solidFill>
                  <a:schemeClr val="tx1">
                    <a:alpha val="99000"/>
                  </a:schemeClr>
                </a:solidFill>
              </a:endParaRPr>
            </a:p>
          </p:txBody>
        </p:sp>
      </p:grpSp>
      <p:grpSp>
        <p:nvGrpSpPr>
          <p:cNvPr id="11" name="Group 10"/>
          <p:cNvGrpSpPr/>
          <p:nvPr/>
        </p:nvGrpSpPr>
        <p:grpSpPr>
          <a:xfrm>
            <a:off x="6176095" y="1450512"/>
            <a:ext cx="5492030" cy="740238"/>
            <a:chOff x="6176095" y="1450512"/>
            <a:chExt cx="5492030" cy="740238"/>
          </a:xfrm>
        </p:grpSpPr>
        <p:sp>
          <p:nvSpPr>
            <p:cNvPr id="40" name="Rectangle 39"/>
            <p:cNvSpPr/>
            <p:nvPr/>
          </p:nvSpPr>
          <p:spPr bwMode="auto">
            <a:xfrm>
              <a:off x="6176095" y="1450512"/>
              <a:ext cx="5492030" cy="74023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1" name="TextBox 40"/>
            <p:cNvSpPr txBox="1"/>
            <p:nvPr/>
          </p:nvSpPr>
          <p:spPr>
            <a:xfrm>
              <a:off x="6209399" y="1620576"/>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5: Installing Pirated Software</a:t>
              </a:r>
              <a:endParaRPr lang="en-US" sz="2000" dirty="0">
                <a:solidFill>
                  <a:schemeClr val="tx1">
                    <a:alpha val="99000"/>
                  </a:schemeClr>
                </a:solidFill>
              </a:endParaRPr>
            </a:p>
          </p:txBody>
        </p:sp>
      </p:grpSp>
      <p:grpSp>
        <p:nvGrpSpPr>
          <p:cNvPr id="7" name="Group 6"/>
          <p:cNvGrpSpPr/>
          <p:nvPr/>
        </p:nvGrpSpPr>
        <p:grpSpPr>
          <a:xfrm>
            <a:off x="503958" y="2372705"/>
            <a:ext cx="5492030" cy="740238"/>
            <a:chOff x="503958" y="2372705"/>
            <a:chExt cx="5492030" cy="740238"/>
          </a:xfrm>
        </p:grpSpPr>
        <p:sp>
          <p:nvSpPr>
            <p:cNvPr id="42" name="Rectangle 41"/>
            <p:cNvSpPr/>
            <p:nvPr/>
          </p:nvSpPr>
          <p:spPr bwMode="auto">
            <a:xfrm>
              <a:off x="503958" y="2372705"/>
              <a:ext cx="5492030" cy="74023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3" name="TextBox 42"/>
            <p:cNvSpPr txBox="1"/>
            <p:nvPr/>
          </p:nvSpPr>
          <p:spPr>
            <a:xfrm>
              <a:off x="537262" y="2542769"/>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9: Ignoring Offline Access</a:t>
              </a:r>
              <a:endParaRPr lang="en-US" sz="2000" dirty="0">
                <a:solidFill>
                  <a:schemeClr val="tx1">
                    <a:alpha val="99000"/>
                  </a:schemeClr>
                </a:solidFill>
              </a:endParaRPr>
            </a:p>
          </p:txBody>
        </p:sp>
      </p:grpSp>
      <p:grpSp>
        <p:nvGrpSpPr>
          <p:cNvPr id="12" name="Group 11"/>
          <p:cNvGrpSpPr/>
          <p:nvPr/>
        </p:nvGrpSpPr>
        <p:grpSpPr>
          <a:xfrm>
            <a:off x="6176095" y="2372705"/>
            <a:ext cx="5492030" cy="740238"/>
            <a:chOff x="6176095" y="2372705"/>
            <a:chExt cx="5492030" cy="740238"/>
          </a:xfrm>
        </p:grpSpPr>
        <p:sp>
          <p:nvSpPr>
            <p:cNvPr id="51" name="Rectangle 50"/>
            <p:cNvSpPr/>
            <p:nvPr/>
          </p:nvSpPr>
          <p:spPr bwMode="auto">
            <a:xfrm>
              <a:off x="6176095" y="2372705"/>
              <a:ext cx="5492030" cy="74023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52" name="TextBox 51"/>
            <p:cNvSpPr txBox="1"/>
            <p:nvPr/>
          </p:nvSpPr>
          <p:spPr>
            <a:xfrm>
              <a:off x="6209399" y="2542769"/>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4: Lack of Network Monitoring</a:t>
              </a:r>
              <a:endParaRPr lang="en-US" sz="2000" dirty="0">
                <a:solidFill>
                  <a:schemeClr val="tx1">
                    <a:alpha val="99000"/>
                  </a:schemeClr>
                </a:solidFill>
              </a:endParaRPr>
            </a:p>
          </p:txBody>
        </p:sp>
      </p:grpSp>
      <p:grpSp>
        <p:nvGrpSpPr>
          <p:cNvPr id="8" name="Group 7"/>
          <p:cNvGrpSpPr/>
          <p:nvPr/>
        </p:nvGrpSpPr>
        <p:grpSpPr>
          <a:xfrm>
            <a:off x="503958" y="3294898"/>
            <a:ext cx="5492030" cy="740238"/>
            <a:chOff x="503958" y="3294898"/>
            <a:chExt cx="5492030" cy="740238"/>
          </a:xfrm>
        </p:grpSpPr>
        <p:sp>
          <p:nvSpPr>
            <p:cNvPr id="44" name="Rectangle 43"/>
            <p:cNvSpPr/>
            <p:nvPr/>
          </p:nvSpPr>
          <p:spPr bwMode="auto">
            <a:xfrm>
              <a:off x="503958" y="3294898"/>
              <a:ext cx="5492030" cy="74023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5" name="TextBox 44"/>
            <p:cNvSpPr txBox="1"/>
            <p:nvPr/>
          </p:nvSpPr>
          <p:spPr>
            <a:xfrm>
              <a:off x="537262" y="3464962"/>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8: Incorrect Access Control</a:t>
              </a:r>
              <a:endParaRPr lang="en-US" sz="2000" dirty="0">
                <a:solidFill>
                  <a:schemeClr val="tx1">
                    <a:alpha val="99000"/>
                  </a:schemeClr>
                </a:solidFill>
              </a:endParaRPr>
            </a:p>
          </p:txBody>
        </p:sp>
      </p:grpSp>
      <p:grpSp>
        <p:nvGrpSpPr>
          <p:cNvPr id="13" name="Group 12"/>
          <p:cNvGrpSpPr/>
          <p:nvPr/>
        </p:nvGrpSpPr>
        <p:grpSpPr>
          <a:xfrm>
            <a:off x="6176095" y="3294898"/>
            <a:ext cx="5492030" cy="740238"/>
            <a:chOff x="6176095" y="3294898"/>
            <a:chExt cx="5492030" cy="740238"/>
          </a:xfrm>
        </p:grpSpPr>
        <p:sp>
          <p:nvSpPr>
            <p:cNvPr id="54" name="Rectangle 53"/>
            <p:cNvSpPr/>
            <p:nvPr/>
          </p:nvSpPr>
          <p:spPr bwMode="auto">
            <a:xfrm>
              <a:off x="6176095" y="3294898"/>
              <a:ext cx="5492030" cy="74023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55" name="TextBox 54"/>
            <p:cNvSpPr txBox="1"/>
            <p:nvPr/>
          </p:nvSpPr>
          <p:spPr>
            <a:xfrm>
              <a:off x="6209399" y="3464962"/>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3: What You See is NOT What You Get</a:t>
              </a:r>
              <a:endParaRPr lang="en-US" sz="2000" dirty="0">
                <a:solidFill>
                  <a:schemeClr val="tx1">
                    <a:alpha val="99000"/>
                  </a:schemeClr>
                </a:solidFill>
              </a:endParaRPr>
            </a:p>
          </p:txBody>
        </p:sp>
      </p:grpSp>
      <p:grpSp>
        <p:nvGrpSpPr>
          <p:cNvPr id="9" name="Group 8"/>
          <p:cNvGrpSpPr/>
          <p:nvPr/>
        </p:nvGrpSpPr>
        <p:grpSpPr>
          <a:xfrm>
            <a:off x="503958" y="4217091"/>
            <a:ext cx="5492030" cy="740238"/>
            <a:chOff x="503958" y="4217091"/>
            <a:chExt cx="5492030" cy="740238"/>
          </a:xfrm>
        </p:grpSpPr>
        <p:sp>
          <p:nvSpPr>
            <p:cNvPr id="46" name="Rectangle 45"/>
            <p:cNvSpPr/>
            <p:nvPr/>
          </p:nvSpPr>
          <p:spPr bwMode="auto">
            <a:xfrm>
              <a:off x="503958" y="4217091"/>
              <a:ext cx="5492030" cy="74023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7" name="TextBox 46"/>
            <p:cNvSpPr txBox="1"/>
            <p:nvPr/>
          </p:nvSpPr>
          <p:spPr>
            <a:xfrm>
              <a:off x="537262" y="4387155"/>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7: Using Old Technology</a:t>
              </a:r>
              <a:endParaRPr lang="en-US" sz="2000" dirty="0">
                <a:solidFill>
                  <a:schemeClr val="tx1">
                    <a:alpha val="99000"/>
                  </a:schemeClr>
                </a:solidFill>
              </a:endParaRPr>
            </a:p>
          </p:txBody>
        </p:sp>
      </p:grpSp>
      <p:grpSp>
        <p:nvGrpSpPr>
          <p:cNvPr id="14" name="Group 13"/>
          <p:cNvGrpSpPr/>
          <p:nvPr/>
        </p:nvGrpSpPr>
        <p:grpSpPr>
          <a:xfrm>
            <a:off x="6176095" y="4217091"/>
            <a:ext cx="5492030" cy="740238"/>
            <a:chOff x="6176095" y="4217091"/>
            <a:chExt cx="5492030" cy="740238"/>
          </a:xfrm>
        </p:grpSpPr>
        <p:sp>
          <p:nvSpPr>
            <p:cNvPr id="57" name="Rectangle 56"/>
            <p:cNvSpPr/>
            <p:nvPr/>
          </p:nvSpPr>
          <p:spPr bwMode="auto">
            <a:xfrm>
              <a:off x="6176095" y="4217091"/>
              <a:ext cx="5492030" cy="74023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58" name="TextBox 57"/>
            <p:cNvSpPr txBox="1"/>
            <p:nvPr/>
          </p:nvSpPr>
          <p:spPr>
            <a:xfrm>
              <a:off x="6209399" y="4387155"/>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2: Too Much Trust in People</a:t>
              </a:r>
              <a:endParaRPr lang="en-US" sz="2000" dirty="0">
                <a:solidFill>
                  <a:schemeClr val="tx1">
                    <a:alpha val="99000"/>
                  </a:schemeClr>
                </a:solidFill>
              </a:endParaRPr>
            </a:p>
          </p:txBody>
        </p:sp>
      </p:grpSp>
      <p:grpSp>
        <p:nvGrpSpPr>
          <p:cNvPr id="10" name="Group 9"/>
          <p:cNvGrpSpPr/>
          <p:nvPr/>
        </p:nvGrpSpPr>
        <p:grpSpPr>
          <a:xfrm>
            <a:off x="503958" y="5139285"/>
            <a:ext cx="5492030" cy="740238"/>
            <a:chOff x="503958" y="5139285"/>
            <a:chExt cx="5492030" cy="740238"/>
          </a:xfrm>
        </p:grpSpPr>
        <p:sp>
          <p:nvSpPr>
            <p:cNvPr id="48" name="Rectangle 47"/>
            <p:cNvSpPr/>
            <p:nvPr/>
          </p:nvSpPr>
          <p:spPr bwMode="auto">
            <a:xfrm>
              <a:off x="503958" y="5139285"/>
              <a:ext cx="5492030" cy="74023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9" name="TextBox 48"/>
            <p:cNvSpPr txBox="1"/>
            <p:nvPr/>
          </p:nvSpPr>
          <p:spPr>
            <a:xfrm>
              <a:off x="537262" y="5309349"/>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6: Encryption… What is encryption? </a:t>
              </a:r>
              <a:endParaRPr lang="en-US" sz="2000" dirty="0">
                <a:solidFill>
                  <a:schemeClr val="tx1">
                    <a:alpha val="99000"/>
                  </a:schemeClr>
                </a:solidFill>
              </a:endParaRPr>
            </a:p>
          </p:txBody>
        </p:sp>
      </p:grpSp>
      <p:grpSp>
        <p:nvGrpSpPr>
          <p:cNvPr id="15" name="Group 14"/>
          <p:cNvGrpSpPr/>
          <p:nvPr/>
        </p:nvGrpSpPr>
        <p:grpSpPr>
          <a:xfrm>
            <a:off x="6176095" y="5139285"/>
            <a:ext cx="5492030" cy="740238"/>
            <a:chOff x="6176095" y="5139285"/>
            <a:chExt cx="5492030" cy="740238"/>
          </a:xfrm>
        </p:grpSpPr>
        <p:sp>
          <p:nvSpPr>
            <p:cNvPr id="60" name="Rectangle 59"/>
            <p:cNvSpPr/>
            <p:nvPr>
              <p:custDataLst>
                <p:tags r:id="rId4"/>
              </p:custDataLst>
            </p:nvPr>
          </p:nvSpPr>
          <p:spPr bwMode="auto">
            <a:xfrm>
              <a:off x="6176095" y="5139285"/>
              <a:ext cx="5492030" cy="74023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61" name="TextBox 60"/>
            <p:cNvSpPr txBox="1"/>
            <p:nvPr>
              <p:custDataLst>
                <p:tags r:id="rId5"/>
              </p:custDataLst>
            </p:nvPr>
          </p:nvSpPr>
          <p:spPr>
            <a:xfrm>
              <a:off x="6209399" y="5309349"/>
              <a:ext cx="5427962" cy="400110"/>
            </a:xfrm>
            <a:prstGeom prst="rect">
              <a:avLst/>
            </a:prstGeom>
            <a:noFill/>
          </p:spPr>
          <p:txBody>
            <a:bodyPr wrap="square" lIns="182880" tIns="45720" rIns="91440" bIns="45720" rtlCol="0">
              <a:spAutoFit/>
            </a:bodyPr>
            <a:lstStyle/>
            <a:p>
              <a:pPr marL="411163" lvl="1" indent="-395288">
                <a:buSzPct val="90000"/>
                <a:buBlip>
                  <a:blip r:embed="rId10"/>
                </a:buBlip>
              </a:pPr>
              <a:r>
                <a:rPr lang="en-US" sz="2000" dirty="0" smtClean="0">
                  <a:solidFill>
                    <a:schemeClr val="tx1">
                      <a:alpha val="99000"/>
                    </a:schemeClr>
                  </a:solidFill>
                </a:rPr>
                <a:t>Sin 1: Lack of Documentation &amp; Training</a:t>
              </a:r>
              <a:endParaRPr lang="en-US" sz="2000" dirty="0">
                <a:solidFill>
                  <a:schemeClr val="tx1">
                    <a:alpha val="99000"/>
                  </a:schemeClr>
                </a:solidFill>
              </a:endParaRPr>
            </a:p>
          </p:txBody>
        </p:sp>
      </p:grpSp>
    </p:spTree>
    <p:extLst>
      <p:ext uri="{BB962C8B-B14F-4D97-AF65-F5344CB8AC3E}">
        <p14:creationId xmlns:p14="http://schemas.microsoft.com/office/powerpoint/2010/main" val="102323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73831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Be Proactive</a:t>
            </a:r>
            <a:r>
              <a:rPr lang="en-US" dirty="0"/>
              <a:t>!</a:t>
            </a:r>
          </a:p>
        </p:txBody>
      </p:sp>
      <p:grpSp>
        <p:nvGrpSpPr>
          <p:cNvPr id="9" name="Group 8"/>
          <p:cNvGrpSpPr/>
          <p:nvPr/>
        </p:nvGrpSpPr>
        <p:grpSpPr>
          <a:xfrm>
            <a:off x="503958" y="1432171"/>
            <a:ext cx="5590455" cy="1044329"/>
            <a:chOff x="503958" y="1432171"/>
            <a:chExt cx="5922321" cy="1044329"/>
          </a:xfrm>
        </p:grpSpPr>
        <p:sp>
          <p:nvSpPr>
            <p:cNvPr id="3" name="Rectangle 2"/>
            <p:cNvSpPr/>
            <p:nvPr>
              <p:custDataLst>
                <p:tags r:id="rId12"/>
              </p:custDataLst>
            </p:nvPr>
          </p:nvSpPr>
          <p:spPr bwMode="auto">
            <a:xfrm>
              <a:off x="503958" y="1432171"/>
              <a:ext cx="5922321" cy="104432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13"/>
              </p:custDataLst>
            </p:nvPr>
          </p:nvSpPr>
          <p:spPr>
            <a:xfrm>
              <a:off x="547567" y="1477282"/>
              <a:ext cx="5853234" cy="954107"/>
            </a:xfrm>
            <a:prstGeom prst="rect">
              <a:avLst/>
            </a:prstGeom>
            <a:noFill/>
          </p:spPr>
          <p:txBody>
            <a:bodyPr wrap="square" lIns="182880" tIns="45720" rIns="91440" bIns="45720" rtlCol="0">
              <a:spAutoFit/>
            </a:bodyPr>
            <a:lstStyle/>
            <a:p>
              <a:pPr marL="411163" lvl="1" indent="-395288">
                <a:buSzPct val="90000"/>
                <a:buBlip>
                  <a:blip r:embed="rId18"/>
                </a:buBlip>
              </a:pPr>
              <a:r>
                <a:rPr lang="en-US" sz="2800" dirty="0" smtClean="0">
                  <a:solidFill>
                    <a:schemeClr val="tx1">
                      <a:alpha val="99000"/>
                    </a:schemeClr>
                  </a:solidFill>
                </a:rPr>
                <a:t>Split and rotate tasks between admins</a:t>
              </a:r>
              <a:endParaRPr lang="en-US" sz="2800" dirty="0">
                <a:solidFill>
                  <a:schemeClr val="tx1">
                    <a:alpha val="99000"/>
                  </a:schemeClr>
                </a:solidFill>
              </a:endParaRPr>
            </a:p>
          </p:txBody>
        </p:sp>
      </p:grpSp>
      <p:grpSp>
        <p:nvGrpSpPr>
          <p:cNvPr id="15" name="Group 14"/>
          <p:cNvGrpSpPr/>
          <p:nvPr/>
        </p:nvGrpSpPr>
        <p:grpSpPr>
          <a:xfrm>
            <a:off x="503958" y="3323040"/>
            <a:ext cx="5590455" cy="1005840"/>
            <a:chOff x="503958" y="3726478"/>
            <a:chExt cx="5922321" cy="1005840"/>
          </a:xfrm>
        </p:grpSpPr>
        <p:sp>
          <p:nvSpPr>
            <p:cNvPr id="7" name="Rectangle 6"/>
            <p:cNvSpPr/>
            <p:nvPr>
              <p:custDataLst>
                <p:tags r:id="rId10"/>
              </p:custDataLst>
            </p:nvPr>
          </p:nvSpPr>
          <p:spPr bwMode="auto">
            <a:xfrm>
              <a:off x="503958" y="3726478"/>
              <a:ext cx="5922321" cy="10058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11"/>
              </p:custDataLst>
            </p:nvPr>
          </p:nvSpPr>
          <p:spPr>
            <a:xfrm>
              <a:off x="547567" y="3752345"/>
              <a:ext cx="5853234" cy="954107"/>
            </a:xfrm>
            <a:prstGeom prst="rect">
              <a:avLst/>
            </a:prstGeom>
            <a:noFill/>
          </p:spPr>
          <p:txBody>
            <a:bodyPr wrap="square" lIns="182880" tIns="45720" rIns="91440" bIns="45720" rtlCol="0">
              <a:spAutoFit/>
            </a:bodyPr>
            <a:lstStyle/>
            <a:p>
              <a:pPr marL="411163" lvl="1" indent="-395288">
                <a:buSzPct val="90000"/>
                <a:buBlip>
                  <a:blip r:embed="rId18"/>
                </a:buBlip>
              </a:pPr>
              <a:r>
                <a:rPr lang="en-US" sz="2800" dirty="0" smtClean="0">
                  <a:solidFill>
                    <a:schemeClr val="tx1">
                      <a:alpha val="99000"/>
                    </a:schemeClr>
                  </a:solidFill>
                </a:rPr>
                <a:t>Eliminate at least one of the sins in your organization</a:t>
              </a:r>
              <a:endParaRPr lang="en-US" sz="2800" dirty="0">
                <a:solidFill>
                  <a:schemeClr val="tx1">
                    <a:alpha val="99000"/>
                  </a:schemeClr>
                </a:solidFill>
              </a:endParaRPr>
            </a:p>
          </p:txBody>
        </p:sp>
      </p:grpSp>
      <p:grpSp>
        <p:nvGrpSpPr>
          <p:cNvPr id="16" name="Group 15"/>
          <p:cNvGrpSpPr/>
          <p:nvPr/>
        </p:nvGrpSpPr>
        <p:grpSpPr>
          <a:xfrm>
            <a:off x="503958" y="4454970"/>
            <a:ext cx="5590455" cy="1005840"/>
            <a:chOff x="503958" y="4834147"/>
            <a:chExt cx="5922321" cy="1005840"/>
          </a:xfrm>
        </p:grpSpPr>
        <p:sp>
          <p:nvSpPr>
            <p:cNvPr id="10" name="Rectangle 9"/>
            <p:cNvSpPr/>
            <p:nvPr>
              <p:custDataLst>
                <p:tags r:id="rId8"/>
              </p:custDataLst>
            </p:nvPr>
          </p:nvSpPr>
          <p:spPr bwMode="auto">
            <a:xfrm>
              <a:off x="503958" y="4834147"/>
              <a:ext cx="5922321" cy="100584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9"/>
              </p:custDataLst>
            </p:nvPr>
          </p:nvSpPr>
          <p:spPr>
            <a:xfrm>
              <a:off x="547567" y="4860014"/>
              <a:ext cx="5853234" cy="954107"/>
            </a:xfrm>
            <a:prstGeom prst="rect">
              <a:avLst/>
            </a:prstGeom>
            <a:noFill/>
          </p:spPr>
          <p:txBody>
            <a:bodyPr wrap="square" lIns="182880" tIns="45720" rIns="91440" bIns="45720" rtlCol="0">
              <a:spAutoFit/>
            </a:bodyPr>
            <a:lstStyle/>
            <a:p>
              <a:pPr marL="411163" lvl="1" indent="-395288">
                <a:buSzPct val="90000"/>
                <a:buBlip>
                  <a:blip r:embed="rId18"/>
                </a:buBlip>
              </a:pPr>
              <a:r>
                <a:rPr lang="en-US" sz="2800" dirty="0" smtClean="0">
                  <a:solidFill>
                    <a:schemeClr val="tx1">
                      <a:alpha val="99000"/>
                    </a:schemeClr>
                  </a:solidFill>
                </a:rPr>
                <a:t>Periodically attend trainings and organize them</a:t>
              </a:r>
              <a:endParaRPr lang="en-US" sz="2800" dirty="0">
                <a:solidFill>
                  <a:schemeClr val="tx1">
                    <a:alpha val="99000"/>
                  </a:schemeClr>
                </a:solidFill>
              </a:endParaRPr>
            </a:p>
          </p:txBody>
        </p:sp>
      </p:grpSp>
      <p:grpSp>
        <p:nvGrpSpPr>
          <p:cNvPr id="18" name="Group 17"/>
          <p:cNvGrpSpPr/>
          <p:nvPr/>
        </p:nvGrpSpPr>
        <p:grpSpPr>
          <a:xfrm>
            <a:off x="503958" y="5586899"/>
            <a:ext cx="5590455" cy="594360"/>
            <a:chOff x="503958" y="5941814"/>
            <a:chExt cx="5922321" cy="594360"/>
          </a:xfrm>
        </p:grpSpPr>
        <p:sp>
          <p:nvSpPr>
            <p:cNvPr id="13" name="Rectangle 12"/>
            <p:cNvSpPr/>
            <p:nvPr>
              <p:custDataLst>
                <p:tags r:id="rId6"/>
              </p:custDataLst>
            </p:nvPr>
          </p:nvSpPr>
          <p:spPr bwMode="auto">
            <a:xfrm>
              <a:off x="503958" y="5941814"/>
              <a:ext cx="5922321" cy="5943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7"/>
              </p:custDataLst>
            </p:nvPr>
          </p:nvSpPr>
          <p:spPr>
            <a:xfrm>
              <a:off x="547567" y="5977384"/>
              <a:ext cx="5853234" cy="523220"/>
            </a:xfrm>
            <a:prstGeom prst="rect">
              <a:avLst/>
            </a:prstGeom>
            <a:noFill/>
          </p:spPr>
          <p:txBody>
            <a:bodyPr wrap="square" lIns="182880" tIns="45720" rIns="91440" bIns="45720" rtlCol="0">
              <a:spAutoFit/>
            </a:bodyPr>
            <a:lstStyle/>
            <a:p>
              <a:pPr marL="411163" lvl="1" indent="-395288">
                <a:buSzPct val="90000"/>
                <a:buBlip>
                  <a:blip r:embed="rId18"/>
                </a:buBlip>
              </a:pPr>
              <a:r>
                <a:rPr lang="en-US" sz="2800" dirty="0" smtClean="0">
                  <a:solidFill>
                    <a:schemeClr val="tx1">
                      <a:alpha val="99000"/>
                    </a:schemeClr>
                  </a:solidFill>
                </a:rPr>
                <a:t>Audit your environment</a:t>
              </a:r>
              <a:endParaRPr lang="en-US" sz="2800" dirty="0">
                <a:solidFill>
                  <a:schemeClr val="tx1">
                    <a:alpha val="99000"/>
                  </a:schemeClr>
                </a:solidFill>
              </a:endParaRPr>
            </a:p>
          </p:txBody>
        </p:sp>
      </p:grpSp>
      <p:grpSp>
        <p:nvGrpSpPr>
          <p:cNvPr id="12" name="Group 11"/>
          <p:cNvGrpSpPr/>
          <p:nvPr/>
        </p:nvGrpSpPr>
        <p:grpSpPr>
          <a:xfrm>
            <a:off x="503958" y="2602590"/>
            <a:ext cx="5590455" cy="594360"/>
            <a:chOff x="503958" y="3030289"/>
            <a:chExt cx="5922321" cy="594360"/>
          </a:xfrm>
        </p:grpSpPr>
        <p:sp>
          <p:nvSpPr>
            <p:cNvPr id="21" name="Rectangle 20"/>
            <p:cNvSpPr/>
            <p:nvPr>
              <p:custDataLst>
                <p:tags r:id="rId4"/>
              </p:custDataLst>
            </p:nvPr>
          </p:nvSpPr>
          <p:spPr bwMode="auto">
            <a:xfrm>
              <a:off x="503958" y="3030289"/>
              <a:ext cx="5922321" cy="59436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custDataLst>
                <p:tags r:id="rId5"/>
              </p:custDataLst>
            </p:nvPr>
          </p:nvSpPr>
          <p:spPr>
            <a:xfrm>
              <a:off x="547567" y="3065859"/>
              <a:ext cx="5853234" cy="523220"/>
            </a:xfrm>
            <a:prstGeom prst="rect">
              <a:avLst/>
            </a:prstGeom>
            <a:noFill/>
          </p:spPr>
          <p:txBody>
            <a:bodyPr wrap="square" lIns="182880" tIns="45720" rIns="91440" bIns="45720" rtlCol="0">
              <a:spAutoFit/>
            </a:bodyPr>
            <a:lstStyle/>
            <a:p>
              <a:pPr marL="411163" lvl="1" indent="-395288">
                <a:buSzPct val="90000"/>
                <a:buBlip>
                  <a:blip r:embed="rId18"/>
                </a:buBlip>
              </a:pPr>
              <a:r>
                <a:rPr lang="en-US" sz="2800" dirty="0" smtClean="0">
                  <a:solidFill>
                    <a:schemeClr val="tx1">
                      <a:alpha val="99000"/>
                    </a:schemeClr>
                  </a:solidFill>
                </a:rPr>
                <a:t>Use the legal code</a:t>
              </a:r>
              <a:endParaRPr lang="en-US" sz="2800" dirty="0">
                <a:solidFill>
                  <a:schemeClr val="tx1">
                    <a:alpha val="99000"/>
                  </a:schemeClr>
                </a:solidFill>
              </a:endParaRPr>
            </a:p>
          </p:txBody>
        </p:sp>
      </p:grpSp>
      <p:pic>
        <p:nvPicPr>
          <p:cNvPr id="23" name="Picture 2" descr="http://herd.typepad.com/.a/6a00d83451e1dc69e20120a516b74a970b-pi"/>
          <p:cNvPicPr>
            <a:picLocks noChangeAspect="1" noChangeArrowheads="1"/>
          </p:cNvPicPr>
          <p:nvPr/>
        </p:nvPicPr>
        <p:blipFill rotWithShape="1">
          <a:blip r:embed="rId19">
            <a:extLst>
              <a:ext uri="{28A0092B-C50C-407E-A947-70E740481C1C}">
                <a14:useLocalDpi xmlns:a14="http://schemas.microsoft.com/office/drawing/2010/main" val="0"/>
              </a:ext>
            </a:extLst>
          </a:blip>
          <a:srcRect l="7877" r="81"/>
          <a:stretch/>
        </p:blipFill>
        <p:spPr bwMode="auto">
          <a:xfrm>
            <a:off x="6234113" y="1492522"/>
            <a:ext cx="5376030" cy="4611098"/>
          </a:xfrm>
          <a:prstGeom prst="rect">
            <a:avLst/>
          </a:prstGeom>
          <a:noFill/>
          <a:ln w="38100">
            <a:solidFill>
              <a:schemeClr val="accent3">
                <a:lumMod val="60000"/>
                <a:lumOff val="40000"/>
              </a:schemeClr>
            </a:solidFill>
          </a:ln>
          <a:extLst/>
        </p:spPr>
      </p:pic>
      <p:sp>
        <p:nvSpPr>
          <p:cNvPr id="17" name="Rectangle 16"/>
          <p:cNvSpPr/>
          <p:nvPr/>
        </p:nvSpPr>
        <p:spPr>
          <a:xfrm>
            <a:off x="6234113" y="5889206"/>
            <a:ext cx="1451038" cy="215444"/>
          </a:xfrm>
          <a:prstGeom prst="rect">
            <a:avLst/>
          </a:prstGeom>
        </p:spPr>
        <p:txBody>
          <a:bodyPr wrap="none">
            <a:spAutoFit/>
          </a:bodyPr>
          <a:lstStyle/>
          <a:p>
            <a:r>
              <a:rPr lang="pl-PL" sz="800" dirty="0" smtClean="0">
                <a:solidFill>
                  <a:srgbClr val="000000">
                    <a:alpha val="99000"/>
                  </a:srgbClr>
                </a:solidFill>
                <a:latin typeface="Segoe UI" pitchFamily="34" charset="0"/>
              </a:rPr>
              <a:t>Source: </a:t>
            </a:r>
            <a:r>
              <a:rPr lang="en-US" sz="800" dirty="0" smtClean="0">
                <a:solidFill>
                  <a:srgbClr val="000000">
                    <a:alpha val="99000"/>
                  </a:srgbClr>
                </a:solidFill>
              </a:rPr>
              <a:t>Heard.TypePad.com</a:t>
            </a:r>
            <a:endParaRPr lang="en-US" sz="800" dirty="0">
              <a:solidFill>
                <a:srgbClr val="000000">
                  <a:alpha val="99000"/>
                </a:srgbClr>
              </a:solidFill>
            </a:endParaRPr>
          </a:p>
        </p:txBody>
      </p:sp>
    </p:spTree>
    <p:extLst>
      <p:ext uri="{BB962C8B-B14F-4D97-AF65-F5344CB8AC3E}">
        <p14:creationId xmlns:p14="http://schemas.microsoft.com/office/powerpoint/2010/main" val="240508797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www.microsoft.com/twc</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www.microsoft.com/security</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www.microsoft.com/privacy</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www.microsoft.com/reliability</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9704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433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1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t>Agenda</a:t>
            </a:r>
          </a:p>
        </p:txBody>
      </p:sp>
      <p:sp>
        <p:nvSpPr>
          <p:cNvPr id="33" name="Rectangle 32"/>
          <p:cNvSpPr/>
          <p:nvPr>
            <p:custDataLst>
              <p:tags r:id="rId4"/>
            </p:custDataLst>
          </p:nvPr>
        </p:nvSpPr>
        <p:spPr bwMode="auto">
          <a:xfrm>
            <a:off x="1323658" y="2757307"/>
            <a:ext cx="2285235" cy="102412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4" name="TextBox 33"/>
          <p:cNvSpPr txBox="1"/>
          <p:nvPr>
            <p:custDataLst>
              <p:tags r:id="rId5"/>
            </p:custDataLst>
          </p:nvPr>
        </p:nvSpPr>
        <p:spPr>
          <a:xfrm>
            <a:off x="2178866"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1</a:t>
            </a:r>
            <a:endParaRPr lang="en-US" sz="3200" dirty="0">
              <a:solidFill>
                <a:schemeClr val="tx1">
                  <a:alpha val="99000"/>
                </a:schemeClr>
              </a:solidFill>
            </a:endParaRPr>
          </a:p>
        </p:txBody>
      </p:sp>
      <p:sp>
        <p:nvSpPr>
          <p:cNvPr id="35" name="Right Triangle 34"/>
          <p:cNvSpPr/>
          <p:nvPr>
            <p:custDataLst>
              <p:tags r:id="rId6"/>
            </p:custDataLst>
          </p:nvPr>
        </p:nvSpPr>
        <p:spPr bwMode="auto">
          <a:xfrm flipV="1">
            <a:off x="2444301" y="1957943"/>
            <a:ext cx="442948" cy="637007"/>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36" name="TextBox 35"/>
          <p:cNvSpPr txBox="1"/>
          <p:nvPr>
            <p:custDataLst>
              <p:tags r:id="rId7"/>
            </p:custDataLst>
          </p:nvPr>
        </p:nvSpPr>
        <p:spPr>
          <a:xfrm>
            <a:off x="1057972" y="1441735"/>
            <a:ext cx="3215606" cy="60728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37" name="TextBox 36"/>
          <p:cNvSpPr txBox="1"/>
          <p:nvPr>
            <p:custDataLst>
              <p:tags r:id="rId8"/>
            </p:custDataLst>
          </p:nvPr>
        </p:nvSpPr>
        <p:spPr>
          <a:xfrm>
            <a:off x="1435492" y="1452989"/>
            <a:ext cx="2460567"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Introduction</a:t>
            </a:r>
          </a:p>
        </p:txBody>
      </p:sp>
      <p:sp>
        <p:nvSpPr>
          <p:cNvPr id="38" name="TextBox 37"/>
          <p:cNvSpPr txBox="1"/>
          <p:nvPr>
            <p:custDataLst>
              <p:tags r:id="rId9"/>
            </p:custDataLst>
          </p:nvPr>
        </p:nvSpPr>
        <p:spPr>
          <a:xfrm>
            <a:off x="7785577" y="1441735"/>
            <a:ext cx="3215606" cy="607283"/>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39" name="Right Triangle 38"/>
          <p:cNvSpPr/>
          <p:nvPr>
            <p:custDataLst>
              <p:tags r:id="rId10"/>
            </p:custDataLst>
          </p:nvPr>
        </p:nvSpPr>
        <p:spPr bwMode="auto">
          <a:xfrm flipV="1">
            <a:off x="9171906" y="1957943"/>
            <a:ext cx="442948" cy="637007"/>
          </a:xfrm>
          <a:prstGeom prst="rtTriangle">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40" name="TextBox 39"/>
          <p:cNvSpPr txBox="1"/>
          <p:nvPr>
            <p:custDataLst>
              <p:tags r:id="rId11"/>
            </p:custDataLst>
          </p:nvPr>
        </p:nvSpPr>
        <p:spPr>
          <a:xfrm>
            <a:off x="8397238" y="1452989"/>
            <a:ext cx="1992284" cy="584775"/>
          </a:xfrm>
          <a:prstGeom prst="rect">
            <a:avLst/>
          </a:prstGeom>
          <a:noFill/>
        </p:spPr>
        <p:txBody>
          <a:bodyPr wrap="square" lIns="91440" tIns="45720" rIns="91440" bIns="45720" rtlCol="0">
            <a:spAutoFit/>
          </a:bodyPr>
          <a:lstStyle/>
          <a:p>
            <a:pPr>
              <a:buSzPct val="90000"/>
            </a:pPr>
            <a:r>
              <a:rPr lang="en-US" sz="3200" dirty="0" smtClean="0">
                <a:solidFill>
                  <a:schemeClr val="tx1">
                    <a:alpha val="99000"/>
                  </a:schemeClr>
                </a:solidFill>
              </a:rPr>
              <a:t>Summary </a:t>
            </a:r>
            <a:endParaRPr lang="en-US" sz="3200" dirty="0">
              <a:solidFill>
                <a:schemeClr val="tx1">
                  <a:alpha val="99000"/>
                </a:schemeClr>
              </a:solidFill>
            </a:endParaRPr>
          </a:p>
        </p:txBody>
      </p:sp>
      <p:sp>
        <p:nvSpPr>
          <p:cNvPr id="41" name="Right Triangle 40"/>
          <p:cNvSpPr/>
          <p:nvPr>
            <p:custDataLst>
              <p:tags r:id="rId12"/>
            </p:custDataLst>
          </p:nvPr>
        </p:nvSpPr>
        <p:spPr bwMode="auto">
          <a:xfrm flipH="1">
            <a:off x="5644923" y="4251000"/>
            <a:ext cx="442948" cy="637007"/>
          </a:xfrm>
          <a:prstGeom prst="r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44" name="Rectangle 43"/>
          <p:cNvSpPr/>
          <p:nvPr>
            <p:custDataLst>
              <p:tags r:id="rId13"/>
            </p:custDataLst>
          </p:nvPr>
        </p:nvSpPr>
        <p:spPr bwMode="auto">
          <a:xfrm>
            <a:off x="3665763" y="2757307"/>
            <a:ext cx="4395287" cy="102412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5" name="TextBox 44"/>
          <p:cNvSpPr txBox="1"/>
          <p:nvPr>
            <p:custDataLst>
              <p:tags r:id="rId14"/>
            </p:custDataLst>
          </p:nvPr>
        </p:nvSpPr>
        <p:spPr>
          <a:xfrm>
            <a:off x="5575997"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2</a:t>
            </a:r>
            <a:endParaRPr lang="en-US" sz="3200" dirty="0">
              <a:solidFill>
                <a:schemeClr val="tx1">
                  <a:alpha val="99000"/>
                </a:schemeClr>
              </a:solidFill>
            </a:endParaRPr>
          </a:p>
        </p:txBody>
      </p:sp>
      <p:sp>
        <p:nvSpPr>
          <p:cNvPr id="46" name="Rectangle 45"/>
          <p:cNvSpPr/>
          <p:nvPr>
            <p:custDataLst>
              <p:tags r:id="rId15"/>
            </p:custDataLst>
          </p:nvPr>
        </p:nvSpPr>
        <p:spPr bwMode="auto">
          <a:xfrm>
            <a:off x="8117920" y="2757307"/>
            <a:ext cx="2750421" cy="1024128"/>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7" name="TextBox 46"/>
          <p:cNvSpPr txBox="1"/>
          <p:nvPr>
            <p:custDataLst>
              <p:tags r:id="rId16"/>
            </p:custDataLst>
          </p:nvPr>
        </p:nvSpPr>
        <p:spPr>
          <a:xfrm>
            <a:off x="9205721" y="2930817"/>
            <a:ext cx="574819" cy="677108"/>
          </a:xfrm>
          <a:prstGeom prst="rect">
            <a:avLst/>
          </a:prstGeom>
          <a:noFill/>
        </p:spPr>
        <p:txBody>
          <a:bodyPr wrap="square" lIns="91440" tIns="91440" rIns="91440" bIns="91440" rtlCol="0">
            <a:spAutoFit/>
          </a:bodyPr>
          <a:lstStyle/>
          <a:p>
            <a:pPr algn="ctr">
              <a:buSzPct val="90000"/>
            </a:pPr>
            <a:r>
              <a:rPr lang="en-US" sz="3200" dirty="0" smtClean="0">
                <a:solidFill>
                  <a:schemeClr val="tx1">
                    <a:alpha val="99000"/>
                  </a:schemeClr>
                </a:solidFill>
              </a:rPr>
              <a:t>3</a:t>
            </a:r>
            <a:endParaRPr lang="en-US" sz="3200" dirty="0">
              <a:solidFill>
                <a:schemeClr val="tx1">
                  <a:alpha val="99000"/>
                </a:schemeClr>
              </a:solidFill>
            </a:endParaRPr>
          </a:p>
        </p:txBody>
      </p:sp>
      <p:sp>
        <p:nvSpPr>
          <p:cNvPr id="19" name="Right Triangle 18"/>
          <p:cNvSpPr/>
          <p:nvPr>
            <p:custDataLst>
              <p:tags r:id="rId17"/>
            </p:custDataLst>
          </p:nvPr>
        </p:nvSpPr>
        <p:spPr bwMode="auto">
          <a:xfrm flipH="1">
            <a:off x="5644923" y="4251000"/>
            <a:ext cx="442948" cy="637007"/>
          </a:xfrm>
          <a:prstGeom prst="r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chemeClr val="tx1">
                  <a:alpha val="99000"/>
                </a:schemeClr>
              </a:solidFill>
              <a:latin typeface="Segoe UI" pitchFamily="34" charset="0"/>
              <a:ea typeface="Segoe UI" pitchFamily="34" charset="0"/>
              <a:cs typeface="Segoe UI" pitchFamily="34" charset="0"/>
            </a:endParaRPr>
          </a:p>
        </p:txBody>
      </p:sp>
      <p:sp>
        <p:nvSpPr>
          <p:cNvPr id="20" name="TextBox 19"/>
          <p:cNvSpPr txBox="1"/>
          <p:nvPr>
            <p:custDataLst>
              <p:tags r:id="rId18"/>
            </p:custDataLst>
          </p:nvPr>
        </p:nvSpPr>
        <p:spPr>
          <a:xfrm>
            <a:off x="4335104" y="4865292"/>
            <a:ext cx="2993253" cy="607283"/>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solidFill>
                <a:schemeClr val="tx1">
                  <a:alpha val="99000"/>
                </a:schemeClr>
              </a:solidFill>
            </a:endParaRPr>
          </a:p>
        </p:txBody>
      </p:sp>
      <p:sp>
        <p:nvSpPr>
          <p:cNvPr id="21" name="TextBox 20"/>
          <p:cNvSpPr txBox="1"/>
          <p:nvPr>
            <p:custDataLst>
              <p:tags r:id="rId19"/>
            </p:custDataLst>
          </p:nvPr>
        </p:nvSpPr>
        <p:spPr>
          <a:xfrm>
            <a:off x="4710351" y="4876546"/>
            <a:ext cx="2242760" cy="584775"/>
          </a:xfrm>
          <a:prstGeom prst="rect">
            <a:avLst/>
          </a:prstGeom>
          <a:solidFill>
            <a:schemeClr val="accent5"/>
          </a:solidFill>
        </p:spPr>
        <p:txBody>
          <a:bodyPr wrap="square" lIns="91440" tIns="45720" rIns="91440" bIns="45720" rtlCol="0">
            <a:spAutoFit/>
          </a:bodyPr>
          <a:lstStyle/>
          <a:p>
            <a:pPr>
              <a:buSzPct val="90000"/>
            </a:pPr>
            <a:r>
              <a:rPr lang="en-US" sz="3200" dirty="0" smtClean="0">
                <a:solidFill>
                  <a:schemeClr val="tx1">
                    <a:alpha val="99000"/>
                  </a:schemeClr>
                </a:solidFill>
              </a:rPr>
              <a:t>Top 10 Sins</a:t>
            </a:r>
            <a:endParaRPr lang="en-US" sz="3200" dirty="0">
              <a:solidFill>
                <a:schemeClr val="tx1">
                  <a:alpha val="99000"/>
                </a:schemeClr>
              </a:solidFill>
            </a:endParaRPr>
          </a:p>
        </p:txBody>
      </p:sp>
    </p:spTree>
    <p:extLst>
      <p:ext uri="{BB962C8B-B14F-4D97-AF65-F5344CB8AC3E}">
        <p14:creationId xmlns:p14="http://schemas.microsoft.com/office/powerpoint/2010/main" val="22909894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2394592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9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Resources</a:t>
            </a:r>
            <a:endParaRPr lang="en-US" dirty="0"/>
          </a:p>
        </p:txBody>
      </p:sp>
      <p:grpSp>
        <p:nvGrpSpPr>
          <p:cNvPr id="3" name="myTechEd Tile"/>
          <p:cNvGrpSpPr/>
          <p:nvPr>
            <p:custDataLst>
              <p:tags r:id="rId4"/>
            </p:custDataLst>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19">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custDataLst>
              <p:tags r:id="rId5"/>
            </p:custDataLst>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a:t>
              </a:r>
              <a:r>
                <a:rPr lang="en-US" sz="1600" dirty="0" smtClean="0">
                  <a:solidFill>
                    <a:schemeClr val="bg2">
                      <a:alpha val="99000"/>
                    </a:schemeClr>
                  </a:solidFill>
                  <a:latin typeface="Segoe UI" pitchFamily="34" charset="0"/>
                  <a:ea typeface="Segoe UI" pitchFamily="34" charset="0"/>
                  <a:cs typeface="Segoe UI" pitchFamily="34" charset="0"/>
                </a:rPr>
                <a:t>. Share. Discuss</a:t>
              </a:r>
              <a:r>
                <a:rPr lang="en-US" sz="1600" dirty="0">
                  <a:solidFill>
                    <a:schemeClr val="bg2">
                      <a:alpha val="99000"/>
                    </a:schemeClr>
                  </a:solidFill>
                  <a:latin typeface="Segoe UI" pitchFamily="34" charset="0"/>
                  <a:ea typeface="Segoe UI" pitchFamily="34" charset="0"/>
                  <a:cs typeface="Segoe UI" pitchFamily="34" charset="0"/>
                </a:rPr>
                <a:t>.</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21"/>
                </a:rPr>
                <a:t>http://northamerica.msteched.com</a:t>
              </a:r>
              <a:endParaRPr lang="en-US" dirty="0">
                <a:solidFill>
                  <a:srgbClr val="FFFFFF"/>
                </a:solidFill>
              </a:endParaRPr>
            </a:p>
          </p:txBody>
        </p:sp>
      </p:grpSp>
      <p:grpSp>
        <p:nvGrpSpPr>
          <p:cNvPr id="10" name="MS Learning Tile"/>
          <p:cNvGrpSpPr/>
          <p:nvPr>
            <p:custDataLst>
              <p:tags r:id="rId6"/>
            </p:custDataLst>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22"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UI"/>
                    <a:sym typeface="Segoe UI"/>
                  </a:rPr>
                  <a:t>Learning</a:t>
                </a:r>
              </a:p>
            </p:txBody>
          </p:sp>
          <p:pic>
            <p:nvPicPr>
              <p:cNvPr id="15" name="Picture 2" descr="Microsoft logo and tagline"/>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custDataLst>
              <p:tags r:id="rId7"/>
            </p:custDataLst>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Microsoft Certification &amp; Training Resources</a:t>
              </a:r>
              <a:endParaRPr lang="en-US" sz="1600" dirty="0">
                <a:solidFill>
                  <a:schemeClr val="bg2">
                    <a:alpha val="99000"/>
                  </a:schemeClr>
                </a:solidFill>
                <a:latin typeface="Segoe UI" pitchFamily="34" charset="0"/>
                <a:ea typeface="Segoe UI" pitchFamily="34" charset="0"/>
                <a:cs typeface="Segoe UI" pitchFamily="34" charset="0"/>
              </a:endParaRP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smtClean="0">
                  <a:solidFill>
                    <a:srgbClr val="FFFFFF"/>
                  </a:solidFill>
                  <a:hlinkClick r:id="rId24"/>
                </a:rPr>
                <a:t>www.microsoft.com/learning </a:t>
              </a:r>
              <a:endParaRPr lang="en-US" sz="1600" dirty="0"/>
            </a:p>
          </p:txBody>
        </p:sp>
      </p:grpSp>
      <p:sp>
        <p:nvSpPr>
          <p:cNvPr id="20" name="Left Mask"/>
          <p:cNvSpPr/>
          <p:nvPr>
            <p:custDataLst>
              <p:tags r:id="rId8"/>
            </p:custDataLst>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custDataLst>
              <p:tags r:id="rId9"/>
            </p:custDataLst>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22"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UI"/>
                    <a:sym typeface="Segoe UI"/>
                  </a:rPr>
                  <a:t>TechNet</a:t>
                </a:r>
              </a:p>
            </p:txBody>
          </p:sp>
          <p:pic>
            <p:nvPicPr>
              <p:cNvPr id="26" name="Picture 2" descr="Microsoft logo and tagline"/>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custDataLst>
              <p:tags r:id="rId10"/>
            </p:custDataLst>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Resources for IT Professionals</a:t>
              </a:r>
              <a:endParaRPr lang="en-US" sz="1600" dirty="0">
                <a:solidFill>
                  <a:schemeClr val="bg2">
                    <a:alpha val="99000"/>
                  </a:schemeClr>
                </a:solidFill>
                <a:latin typeface="Segoe UI" pitchFamily="34" charset="0"/>
                <a:ea typeface="Segoe UI" pitchFamily="34" charset="0"/>
                <a:cs typeface="Segoe UI" pitchFamily="34" charset="0"/>
              </a:endParaRP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25"/>
                </a:rPr>
                <a:t>http://</a:t>
              </a:r>
              <a:r>
                <a:rPr lang="en-US" dirty="0" smtClean="0">
                  <a:solidFill>
                    <a:srgbClr val="FFFFFF"/>
                  </a:solidFill>
                  <a:hlinkClick r:id="rId25"/>
                </a:rPr>
                <a:t>microsoft.com/technet </a:t>
              </a:r>
              <a:endParaRPr lang="en-US" dirty="0">
                <a:solidFill>
                  <a:srgbClr val="FFFFFF"/>
                </a:solidFill>
              </a:endParaRPr>
            </a:p>
          </p:txBody>
        </p:sp>
      </p:grpSp>
      <p:grpSp>
        <p:nvGrpSpPr>
          <p:cNvPr id="31" name="MSDN Tile"/>
          <p:cNvGrpSpPr/>
          <p:nvPr>
            <p:custDataLst>
              <p:tags r:id="rId11"/>
            </p:custDataLst>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26">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custDataLst>
              <p:tags r:id="rId12"/>
            </p:custDataLst>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Resources for Developers</a:t>
              </a:r>
              <a:endParaRPr lang="en-US" sz="1600" dirty="0">
                <a:solidFill>
                  <a:schemeClr val="bg2">
                    <a:alpha val="99000"/>
                  </a:schemeClr>
                </a:solidFill>
                <a:latin typeface="Segoe UI" pitchFamily="34" charset="0"/>
                <a:ea typeface="Segoe UI" pitchFamily="34" charset="0"/>
                <a:cs typeface="Segoe UI" pitchFamily="34" charset="0"/>
              </a:endParaRP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28"/>
                </a:rPr>
                <a:t>http://</a:t>
              </a:r>
              <a:r>
                <a:rPr lang="en-US" dirty="0" smtClean="0">
                  <a:solidFill>
                    <a:srgbClr val="FFFFFF"/>
                  </a:solidFill>
                  <a:hlinkClick r:id="rId28"/>
                </a:rPr>
                <a:t>microsoft.com/msdn </a:t>
              </a:r>
              <a:endParaRPr lang="en-US" dirty="0">
                <a:solidFill>
                  <a:srgbClr val="FFFFFF"/>
                </a:solidFill>
              </a:endParaRPr>
            </a:p>
          </p:txBody>
        </p:sp>
      </p:grpSp>
      <p:sp useBgFill="1">
        <p:nvSpPr>
          <p:cNvPr id="38" name="Left Mask"/>
          <p:cNvSpPr/>
          <p:nvPr>
            <p:custDataLst>
              <p:tags r:id="rId13"/>
            </p:custDataLst>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custDataLst>
              <p:tags r:id="rId14"/>
            </p:custDataLst>
          </p:nvPr>
        </p:nvPicPr>
        <p:blipFill>
          <a:blip r:embed="rId2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27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322930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2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 name="Rectangle 2"/>
          <p:cNvSpPr/>
          <p:nvPr>
            <p:custDataLst>
              <p:tags r:id="rId3"/>
            </p:custDataLst>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custDataLst>
              <p:tags r:id="rId4"/>
            </p:custDataLst>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custDataLst>
              <p:tags r:id="rId6"/>
            </p:custDataLst>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custDataLst>
              <p:tags r:id="rId7"/>
            </p:custDataLst>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custDataLst>
              <p:tags r:id="rId8"/>
            </p:custDataLst>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custDataLst>
              <p:tags r:id="rId9"/>
            </p:custDataLst>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custDataLst>
              <p:tags r:id="rId10"/>
            </p:custDataLst>
          </p:nvPr>
        </p:nvPicPr>
        <p:blipFill rotWithShape="1">
          <a:blip r:embed="rId2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custDataLst>
              <p:tags r:id="rId11"/>
            </p:custDataLst>
          </p:nvPr>
        </p:nvPicPr>
        <p:blipFill>
          <a:blip r:embed="rId2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custDataLst>
              <p:tags r:id="rId13"/>
            </p:custDataLst>
          </p:nvPr>
        </p:nvPicPr>
        <p:blipFill>
          <a:blip r:embed="rId2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custDataLst>
              <p:tags r:id="rId14"/>
            </p:custDataLst>
          </p:nvPr>
        </p:nvPicPr>
        <p:blipFill>
          <a:blip r:embed="rId2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custDataLst>
              <p:tags r:id="rId15"/>
            </p:custDataLst>
          </p:nvPr>
        </p:nvPicPr>
        <p:blipFill>
          <a:blip r:embed="rId2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custDataLst>
              <p:tags r:id="rId16"/>
            </p:custDataLst>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custDataLst>
              <p:tags r:id="rId17"/>
            </p:custDataLst>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custDataLst>
              <p:tags r:id="rId18"/>
            </p:custDataLst>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3483003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996360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4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MS Tag</a:t>
            </a:r>
            <a:endParaRPr lang="en-US" dirty="0"/>
          </a:p>
        </p:txBody>
      </p:sp>
      <p:sp>
        <p:nvSpPr>
          <p:cNvPr id="3" name="Isosceles Triangle 3"/>
          <p:cNvSpPr/>
          <p:nvPr>
            <p:custDataLst>
              <p:tags r:id="rId4"/>
            </p:custDataLst>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custDataLst>
              <p:tags r:id="rId5"/>
            </p:custDataLst>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8456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00884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7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4" name="Picture 2" descr="Microsoft logo and tagline"/>
          <p:cNvPicPr>
            <a:picLocks noChangeAspect="1" noChangeArrowheads="1"/>
          </p:cNvPicPr>
          <p:nvPr>
            <p:custDataLst>
              <p:tags r:id="rId3"/>
            </p:custDataLst>
          </p:nvPr>
        </p:nvPicPr>
        <p:blipFill rotWithShape="1">
          <a:blip r:embed="rId9"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custDataLst>
              <p:tags r:id="rId4"/>
            </p:custDataLst>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smtClean="0">
                <a:gradFill>
                  <a:gsLst>
                    <a:gs pos="0">
                      <a:schemeClr val="tx1"/>
                    </a:gs>
                    <a:gs pos="100000">
                      <a:schemeClr val="tx1"/>
                    </a:gs>
                  </a:gsLst>
                  <a:lin ang="5400000" scaled="0"/>
                </a:gradFill>
                <a:latin typeface="Segoe UI" pitchFamily="34" charset="0"/>
                <a:cs typeface="Segoe UI"/>
              </a:rPr>
              <a:t>© 2012 Microsoft Corporation. All rights reserved. Microsoft, Windows, Windows Vista and other product names are or may be registered trademarks and/or trademarks in the U.S. and/or other countries</a:t>
            </a:r>
            <a:r>
              <a:rPr lang="en-US" sz="700" dirty="0">
                <a:gradFill>
                  <a:gsLst>
                    <a:gs pos="0">
                      <a:schemeClr val="tx1"/>
                    </a:gs>
                    <a:gs pos="100000">
                      <a:schemeClr val="tx1"/>
                    </a:gs>
                  </a:gsLst>
                  <a:lin ang="5400000" scaled="0"/>
                </a:gradFill>
                <a:latin typeface="Segoe UI" pitchFamily="34" charset="0"/>
                <a:cs typeface="Segoe UI"/>
              </a:rPr>
              <a:t>.</a:t>
            </a:r>
          </a:p>
          <a:p>
            <a:pPr algn="ctr" defTabSz="914099" eaLnBrk="0" hangingPunct="0"/>
            <a:r>
              <a:rPr lang="en-US" sz="700" dirty="0" smtClean="0">
                <a:gradFill>
                  <a:gsLst>
                    <a:gs pos="0">
                      <a:schemeClr val="tx1"/>
                    </a:gs>
                    <a:gs pos="100000">
                      <a:schemeClr val="tx1"/>
                    </a:gs>
                  </a:gsLst>
                  <a:lin ang="5400000" scaled="0"/>
                </a:gradFill>
                <a:latin typeface="Segoe UI" pitchFamily="34" charset="0"/>
                <a:cs typeface="Segoe UI"/>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smtClean="0">
                <a:gradFill>
                  <a:gsLst>
                    <a:gs pos="0">
                      <a:schemeClr val="tx1"/>
                    </a:gs>
                    <a:gs pos="100000">
                      <a:schemeClr val="tx1"/>
                    </a:gs>
                  </a:gsLst>
                  <a:lin ang="5400000" scaled="0"/>
                </a:gradFill>
                <a:latin typeface="Segoe UI" pitchFamily="34" charset="0"/>
                <a:cs typeface="Segoe UI"/>
              </a:rPr>
            </a:br>
            <a:r>
              <a:rPr lang="en-US" sz="700" dirty="0" smtClean="0">
                <a:gradFill>
                  <a:gsLst>
                    <a:gs pos="0">
                      <a:schemeClr val="tx1"/>
                    </a:gs>
                    <a:gs pos="100000">
                      <a:schemeClr val="tx1"/>
                    </a:gs>
                  </a:gsLst>
                  <a:lin ang="5400000" scaled="0"/>
                </a:gradFill>
                <a:latin typeface="Segoe UI" pitchFamily="34" charset="0"/>
                <a:cs typeface="Segoe UI"/>
              </a:rPr>
              <a:t>part of Microsoft, and Microsoft cannot guarantee the accuracy of any information provided after the date of this presentation. MICROSOFT MAKES NO WARRANTIES, EXPRESS, IMPLIED OR STATUTORY, AS TO THE INFORMATION IN THIS PRESENTATION</a:t>
            </a:r>
            <a:r>
              <a:rPr lang="en-US" sz="700" dirty="0">
                <a:gradFill>
                  <a:gsLst>
                    <a:gs pos="0">
                      <a:schemeClr val="tx1"/>
                    </a:gs>
                    <a:gs pos="100000">
                      <a:schemeClr val="tx1"/>
                    </a:gs>
                  </a:gsLst>
                  <a:lin ang="5400000" scaled="0"/>
                </a:gradFill>
                <a:latin typeface="Segoe UI" pitchFamily="34" charset="0"/>
                <a:cs typeface="Segoe UI"/>
              </a:rPr>
              <a:t>.</a:t>
            </a:r>
          </a:p>
        </p:txBody>
      </p:sp>
    </p:spTree>
    <p:extLst>
      <p:ext uri="{BB962C8B-B14F-4D97-AF65-F5344CB8AC3E}">
        <p14:creationId xmlns:p14="http://schemas.microsoft.com/office/powerpoint/2010/main" val="357762225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41265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9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889229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503523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6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endParaRPr lang="en-US"/>
          </a:p>
        </p:txBody>
      </p:sp>
      <p:pic>
        <p:nvPicPr>
          <p:cNvPr id="3" name="Picture 2" descr="http://paulshomecomputingblog.files.wordpress.com/2011/01/security-password-entry1.jpg"/>
          <p:cNvPicPr>
            <a:picLocks noChangeAspect="1" noChangeArrowheads="1"/>
          </p:cNvPicPr>
          <p:nvPr>
            <p:custDataLst>
              <p:tags r:id="rId4"/>
            </p:custDataLst>
          </p:nvPr>
        </p:nvPicPr>
        <p:blipFill rotWithShape="1">
          <a:blip r:embed="rId11">
            <a:extLst>
              <a:ext uri="{28A0092B-C50C-407E-A947-70E740481C1C}">
                <a14:useLocalDpi xmlns:a14="http://schemas.microsoft.com/office/drawing/2010/main" val="0"/>
              </a:ext>
            </a:extLst>
          </a:blip>
          <a:srcRect b="20833"/>
          <a:stretch/>
        </p:blipFill>
        <p:spPr bwMode="auto">
          <a:xfrm>
            <a:off x="-3680" y="-27384"/>
            <a:ext cx="12192505" cy="68853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5"/>
            </p:custDataLst>
          </p:nvPr>
        </p:nvSpPr>
        <p:spPr>
          <a:xfrm rot="19699126">
            <a:off x="135822" y="1295473"/>
            <a:ext cx="7013632" cy="1107996"/>
          </a:xfrm>
          <a:prstGeom prst="rect">
            <a:avLst/>
          </a:prstGeom>
          <a:noFill/>
        </p:spPr>
        <p:txBody>
          <a:bodyPr wrap="square" lIns="91440" tIns="45720" rIns="91440" bIns="45720" rtlCol="0">
            <a:spAutoFit/>
          </a:bodyPr>
          <a:lstStyle/>
          <a:p>
            <a:pPr>
              <a:buSzPct val="90000"/>
            </a:pPr>
            <a:endParaRPr lang="en-US" sz="6600" dirty="0">
              <a:solidFill>
                <a:sysClr val="windowText" lastClr="000000">
                  <a:alpha val="99000"/>
                </a:sysClr>
              </a:solidFill>
            </a:endParaRPr>
          </a:p>
        </p:txBody>
      </p:sp>
      <p:sp>
        <p:nvSpPr>
          <p:cNvPr id="5" name="TextBox 4"/>
          <p:cNvSpPr txBox="1"/>
          <p:nvPr>
            <p:custDataLst>
              <p:tags r:id="rId6"/>
            </p:custDataLst>
          </p:nvPr>
        </p:nvSpPr>
        <p:spPr>
          <a:xfrm rot="19699126">
            <a:off x="7221134" y="1351002"/>
            <a:ext cx="1128705" cy="1107996"/>
          </a:xfrm>
          <a:prstGeom prst="rect">
            <a:avLst/>
          </a:prstGeom>
          <a:noFill/>
        </p:spPr>
        <p:txBody>
          <a:bodyPr wrap="square" lIns="91440" tIns="45720" rIns="91440" bIns="45720" rtlCol="0">
            <a:spAutoFit/>
          </a:bodyPr>
          <a:lstStyle/>
          <a:p>
            <a:pPr>
              <a:buSzPct val="90000"/>
            </a:pPr>
            <a:r>
              <a:rPr lang="en-US" sz="6600" dirty="0" smtClean="0">
                <a:solidFill>
                  <a:schemeClr val="bg1">
                    <a:alpha val="99000"/>
                  </a:schemeClr>
                </a:solidFill>
              </a:rPr>
              <a:t>(s)</a:t>
            </a:r>
            <a:endParaRPr lang="en-US" sz="6600" dirty="0">
              <a:solidFill>
                <a:schemeClr val="bg1">
                  <a:alpha val="99000"/>
                </a:schemeClr>
              </a:solidFill>
            </a:endParaRPr>
          </a:p>
        </p:txBody>
      </p:sp>
      <p:sp>
        <p:nvSpPr>
          <p:cNvPr id="8" name="TextBox 7"/>
          <p:cNvSpPr txBox="1"/>
          <p:nvPr/>
        </p:nvSpPr>
        <p:spPr>
          <a:xfrm rot="19676674">
            <a:off x="-24950" y="750352"/>
            <a:ext cx="7316849" cy="2123658"/>
          </a:xfrm>
          <a:prstGeom prst="rect">
            <a:avLst/>
          </a:prstGeom>
          <a:noFill/>
        </p:spPr>
        <p:txBody>
          <a:bodyPr wrap="square" rtlCol="0">
            <a:spAutoFit/>
          </a:bodyPr>
          <a:lstStyle/>
          <a:p>
            <a:r>
              <a:rPr lang="en-US" sz="6600" dirty="0" smtClean="0">
                <a:solidFill>
                  <a:schemeClr val="bg1"/>
                </a:solidFill>
                <a:latin typeface="+mj-lt"/>
              </a:rPr>
              <a:t>Sin 10: </a:t>
            </a:r>
            <a:br>
              <a:rPr lang="en-US" sz="6600" dirty="0" smtClean="0">
                <a:solidFill>
                  <a:schemeClr val="bg1"/>
                </a:solidFill>
                <a:latin typeface="+mj-lt"/>
              </a:rPr>
            </a:br>
            <a:r>
              <a:rPr lang="en-US" sz="6600" dirty="0" smtClean="0">
                <a:solidFill>
                  <a:schemeClr val="bg1"/>
                </a:solidFill>
                <a:latin typeface="+mj-lt"/>
              </a:rPr>
              <a:t>Misunderstanding</a:t>
            </a:r>
            <a:endParaRPr lang="en-US" sz="6600" dirty="0">
              <a:solidFill>
                <a:schemeClr val="bg1"/>
              </a:solidFill>
              <a:latin typeface="+mj-lt"/>
            </a:endParaRPr>
          </a:p>
        </p:txBody>
      </p:sp>
    </p:spTree>
    <p:extLst>
      <p:ext uri="{BB962C8B-B14F-4D97-AF65-F5344CB8AC3E}">
        <p14:creationId xmlns:p14="http://schemas.microsoft.com/office/powerpoint/2010/main" val="16603346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249332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86"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10: Misunderstanding Passwords</a:t>
            </a:r>
            <a:endParaRPr lang="en-US" dirty="0"/>
          </a:p>
        </p:txBody>
      </p:sp>
      <p:grpSp>
        <p:nvGrpSpPr>
          <p:cNvPr id="11" name="Group 10"/>
          <p:cNvGrpSpPr/>
          <p:nvPr>
            <p:custDataLst>
              <p:tags r:id="rId4"/>
            </p:custDataLst>
          </p:nvPr>
        </p:nvGrpSpPr>
        <p:grpSpPr>
          <a:xfrm>
            <a:off x="519113" y="1447058"/>
            <a:ext cx="11149012" cy="1435608"/>
            <a:chOff x="519113" y="1447058"/>
            <a:chExt cx="11149012" cy="1435608"/>
          </a:xfrm>
        </p:grpSpPr>
        <p:sp>
          <p:nvSpPr>
            <p:cNvPr id="3" name="Rectangle 2"/>
            <p:cNvSpPr/>
            <p:nvPr/>
          </p:nvSpPr>
          <p:spPr bwMode="auto">
            <a:xfrm>
              <a:off x="519113" y="1447058"/>
              <a:ext cx="11149012" cy="143560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84143" y="1456976"/>
              <a:ext cx="11018952" cy="1415772"/>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Will you share your passwords with others? </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We do this every day</a:t>
              </a:r>
              <a:r>
                <a:rPr lang="en-US" sz="2200" dirty="0">
                  <a:solidFill>
                    <a:schemeClr val="tx1">
                      <a:alpha val="99000"/>
                    </a:schemeClr>
                  </a:solidFill>
                </a:rPr>
                <a:t>!</a:t>
              </a:r>
            </a:p>
            <a:p>
              <a:pPr marL="411163" lvl="1" indent="-395288">
                <a:spcBef>
                  <a:spcPts val="600"/>
                </a:spcBef>
                <a:buSzPct val="90000"/>
                <a:buBlip>
                  <a:blip r:embed="rId14"/>
                </a:buBlip>
              </a:pPr>
              <a:r>
                <a:rPr lang="en-US" sz="2200" dirty="0" smtClean="0">
                  <a:solidFill>
                    <a:schemeClr val="tx1">
                      <a:alpha val="99000"/>
                    </a:schemeClr>
                  </a:solidFill>
                </a:rPr>
                <a:t>How do services store passwords</a:t>
              </a:r>
              <a:r>
                <a:rPr lang="en-US" sz="2200" dirty="0">
                  <a:solidFill>
                    <a:schemeClr val="tx1">
                      <a:alpha val="99000"/>
                    </a:schemeClr>
                  </a:solidFill>
                </a:rPr>
                <a:t>?</a:t>
              </a:r>
            </a:p>
          </p:txBody>
        </p:sp>
      </p:grpSp>
      <p:grpSp>
        <p:nvGrpSpPr>
          <p:cNvPr id="10" name="Group 9"/>
          <p:cNvGrpSpPr/>
          <p:nvPr>
            <p:custDataLst>
              <p:tags r:id="rId5"/>
            </p:custDataLst>
          </p:nvPr>
        </p:nvGrpSpPr>
        <p:grpSpPr>
          <a:xfrm>
            <a:off x="519113" y="3013631"/>
            <a:ext cx="11149012" cy="1146513"/>
            <a:chOff x="519113" y="3059727"/>
            <a:chExt cx="11149012" cy="1146513"/>
          </a:xfrm>
        </p:grpSpPr>
        <p:sp>
          <p:nvSpPr>
            <p:cNvPr id="5" name="Rectangle 4"/>
            <p:cNvSpPr/>
            <p:nvPr/>
          </p:nvSpPr>
          <p:spPr bwMode="auto">
            <a:xfrm>
              <a:off x="519113" y="3059727"/>
              <a:ext cx="11149012" cy="114651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custDataLst>
                <p:tags r:id="rId8"/>
              </p:custDataLst>
            </p:nvPr>
          </p:nvSpPr>
          <p:spPr>
            <a:xfrm>
              <a:off x="584143" y="3132846"/>
              <a:ext cx="11018952" cy="1000274"/>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Passwords are often similar to your other passwords</a:t>
              </a:r>
              <a:endParaRPr lang="en-US" sz="3200" dirty="0">
                <a:solidFill>
                  <a:schemeClr val="tx1">
                    <a:alpha val="99000"/>
                  </a:schemeClr>
                </a:solidFill>
              </a:endParaRPr>
            </a:p>
            <a:p>
              <a:pPr marL="411163" lvl="1" indent="-395288">
                <a:spcBef>
                  <a:spcPts val="600"/>
                </a:spcBef>
                <a:buSzPct val="90000"/>
                <a:buBlip>
                  <a:blip r:embed="rId14"/>
                </a:buBlip>
              </a:pPr>
              <a:r>
                <a:rPr lang="en-US" sz="2200" dirty="0" smtClean="0">
                  <a:solidFill>
                    <a:schemeClr val="tx1">
                      <a:alpha val="99000"/>
                    </a:schemeClr>
                  </a:solidFill>
                </a:rPr>
                <a:t>At least one of them can be easily accessed by the administrator of the service</a:t>
              </a:r>
              <a:endParaRPr lang="en-US" sz="2200" dirty="0">
                <a:solidFill>
                  <a:schemeClr val="tx1">
                    <a:alpha val="99000"/>
                  </a:schemeClr>
                </a:solidFill>
              </a:endParaRPr>
            </a:p>
          </p:txBody>
        </p:sp>
      </p:grpSp>
      <p:grpSp>
        <p:nvGrpSpPr>
          <p:cNvPr id="9" name="Group 8"/>
          <p:cNvGrpSpPr/>
          <p:nvPr>
            <p:custDataLst>
              <p:tags r:id="rId6"/>
            </p:custDataLst>
          </p:nvPr>
        </p:nvGrpSpPr>
        <p:grpSpPr>
          <a:xfrm>
            <a:off x="519113" y="4291109"/>
            <a:ext cx="11149012" cy="862796"/>
            <a:chOff x="519113" y="4806484"/>
            <a:chExt cx="11149012" cy="862796"/>
          </a:xfrm>
        </p:grpSpPr>
        <p:sp>
          <p:nvSpPr>
            <p:cNvPr id="7" name="Rectangle 6"/>
            <p:cNvSpPr/>
            <p:nvPr/>
          </p:nvSpPr>
          <p:spPr bwMode="auto">
            <a:xfrm>
              <a:off x="519113" y="4806484"/>
              <a:ext cx="11149012" cy="8627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7"/>
              </p:custDataLst>
            </p:nvPr>
          </p:nvSpPr>
          <p:spPr>
            <a:xfrm>
              <a:off x="584143" y="4945495"/>
              <a:ext cx="11018952" cy="584775"/>
            </a:xfrm>
            <a:prstGeom prst="rect">
              <a:avLst/>
            </a:prstGeom>
            <a:noFill/>
          </p:spPr>
          <p:txBody>
            <a:bodyPr wrap="square" lIns="182880" tIns="45720" rIns="91440" bIns="45720" rtlCol="0">
              <a:spAutoFit/>
            </a:bodyPr>
            <a:lstStyle/>
            <a:p>
              <a:pPr>
                <a:buSzPct val="90000"/>
              </a:pPr>
              <a:r>
                <a:rPr lang="en-US" sz="3200" dirty="0" smtClean="0">
                  <a:solidFill>
                    <a:schemeClr val="tx1">
                      <a:alpha val="99000"/>
                    </a:schemeClr>
                  </a:solidFill>
                </a:rPr>
                <a:t>Be prepared for password loss and service recovery</a:t>
              </a:r>
              <a:endParaRPr lang="en-US" sz="3200" dirty="0">
                <a:solidFill>
                  <a:schemeClr val="tx1">
                    <a:alpha val="99000"/>
                  </a:schemeClr>
                </a:solidFill>
              </a:endParaRPr>
            </a:p>
          </p:txBody>
        </p:sp>
      </p:grpSp>
    </p:spTree>
    <p:extLst>
      <p:ext uri="{BB962C8B-B14F-4D97-AF65-F5344CB8AC3E}">
        <p14:creationId xmlns:p14="http://schemas.microsoft.com/office/powerpoint/2010/main" val="23398022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28285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1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dirty="0" smtClean="0"/>
              <a:t>demo </a:t>
            </a:r>
            <a:endParaRPr lang="en-US" dirty="0"/>
          </a:p>
        </p:txBody>
      </p:sp>
      <p:sp>
        <p:nvSpPr>
          <p:cNvPr id="2" name="Title 1"/>
          <p:cNvSpPr>
            <a:spLocks noGrp="1"/>
          </p:cNvSpPr>
          <p:nvPr>
            <p:ph type="ctrTitle"/>
            <p:custDataLst>
              <p:tags r:id="rId4"/>
            </p:custDataLst>
          </p:nvPr>
        </p:nvSpPr>
        <p:spPr/>
        <p:txBody>
          <a:bodyPr/>
          <a:lstStyle/>
          <a:p>
            <a:r>
              <a:rPr lang="pl-PL" dirty="0" smtClean="0"/>
              <a:t>Passwords Never Sleep</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dirty="0"/>
          </a:p>
        </p:txBody>
      </p:sp>
    </p:spTree>
    <p:extLst>
      <p:ext uri="{BB962C8B-B14F-4D97-AF65-F5344CB8AC3E}">
        <p14:creationId xmlns:p14="http://schemas.microsoft.com/office/powerpoint/2010/main" val="77956326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08804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3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6" name="Picture 5" descr="http://www.drasa.com/files/speaking/People_Shaking_Hands.jpg"/>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l="1046" t="7580" r="1046" b="7580"/>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ular Callout 8"/>
          <p:cNvSpPr/>
          <p:nvPr>
            <p:custDataLst>
              <p:tags r:id="rId4"/>
            </p:custDataLst>
          </p:nvPr>
        </p:nvSpPr>
        <p:spPr bwMode="auto">
          <a:xfrm flipH="1">
            <a:off x="5700408" y="937924"/>
            <a:ext cx="2971840" cy="1591267"/>
          </a:xfrm>
          <a:prstGeom prst="wedgeRectCallout">
            <a:avLst>
              <a:gd name="adj1" fmla="val -79652"/>
              <a:gd name="adj2" fmla="val 29489"/>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SzPct val="90000"/>
            </a:pPr>
            <a:r>
              <a:rPr lang="en-US" sz="2400" dirty="0" smtClean="0">
                <a:solidFill>
                  <a:schemeClr val="tx1">
                    <a:alpha val="99000"/>
                  </a:schemeClr>
                </a:solidFill>
              </a:rPr>
              <a:t>I will get your </a:t>
            </a:r>
            <a:br>
              <a:rPr lang="en-US" sz="2400" dirty="0" smtClean="0">
                <a:solidFill>
                  <a:schemeClr val="tx1">
                    <a:alpha val="99000"/>
                  </a:schemeClr>
                </a:solidFill>
              </a:rPr>
            </a:br>
            <a:r>
              <a:rPr lang="en-US" sz="2400" dirty="0" err="1" smtClean="0">
                <a:solidFill>
                  <a:schemeClr val="tx1">
                    <a:alpha val="99000"/>
                  </a:schemeClr>
                </a:solidFill>
              </a:rPr>
              <a:t>pendrive</a:t>
            </a:r>
            <a:r>
              <a:rPr lang="en-US" sz="2400" dirty="0" smtClean="0">
                <a:solidFill>
                  <a:schemeClr val="tx1">
                    <a:alpha val="99000"/>
                  </a:schemeClr>
                </a:solidFill>
              </a:rPr>
              <a:t> anyway</a:t>
            </a:r>
            <a:r>
              <a:rPr lang="en-US" sz="2400" dirty="0">
                <a:solidFill>
                  <a:schemeClr val="tx1">
                    <a:alpha val="99000"/>
                  </a:schemeClr>
                </a:solidFill>
              </a:rPr>
              <a:t>…</a:t>
            </a:r>
          </a:p>
        </p:txBody>
      </p:sp>
      <p:sp>
        <p:nvSpPr>
          <p:cNvPr id="8" name="Title 4"/>
          <p:cNvSpPr>
            <a:spLocks noGrp="1"/>
          </p:cNvSpPr>
          <p:nvPr>
            <p:ph type="title"/>
            <p:custDataLst>
              <p:tags r:id="rId5"/>
            </p:custDataLst>
          </p:nvPr>
        </p:nvSpPr>
        <p:spPr>
          <a:xfrm>
            <a:off x="0" y="5257800"/>
            <a:ext cx="12188824" cy="1600200"/>
          </a:xfr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b" anchorCtr="0" forceAA="0" compatLnSpc="1">
            <a:prstTxWarp prst="textNoShape">
              <a:avLst/>
            </a:prstTxWarp>
            <a:noAutofit/>
          </a:bodyPr>
          <a:lstStyle/>
          <a:p>
            <a:pPr defTabSz="685848" fontAlgn="base">
              <a:spcAft>
                <a:spcPct val="0"/>
              </a:spcAft>
            </a:pPr>
            <a:r>
              <a:rPr lang="en-US" sz="5400" spc="-38" dirty="0" smtClean="0">
                <a:solidFill>
                  <a:schemeClr val="tx1">
                    <a:alpha val="99000"/>
                  </a:schemeClr>
                </a:solidFill>
                <a:latin typeface="Segoe UI Light" pitchFamily="34" charset="0"/>
                <a:ea typeface="Segoe UI" pitchFamily="34" charset="0"/>
                <a:cs typeface="Segoe UI" pitchFamily="34" charset="0"/>
              </a:rPr>
              <a:t>Sin 9: Ignoring Offline Access</a:t>
            </a:r>
            <a:endParaRPr lang="en-US" sz="5400" spc="-38" dirty="0">
              <a:solidFill>
                <a:schemeClr val="tx1">
                  <a:alpha val="99000"/>
                </a:scheme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24508519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24439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5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Sin 9: Ignoring Offline Access</a:t>
            </a:r>
            <a:endParaRPr lang="en-US" dirty="0"/>
          </a:p>
        </p:txBody>
      </p:sp>
      <p:sp>
        <p:nvSpPr>
          <p:cNvPr id="4" name="Rectangle 3"/>
          <p:cNvSpPr/>
          <p:nvPr>
            <p:custDataLst>
              <p:tags r:id="rId4"/>
            </p:custDataLst>
          </p:nvPr>
        </p:nvSpPr>
        <p:spPr bwMode="auto">
          <a:xfrm>
            <a:off x="519113" y="1421336"/>
            <a:ext cx="11149012" cy="152349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5"/>
            </p:custDataLst>
          </p:nvPr>
        </p:nvSpPr>
        <p:spPr>
          <a:xfrm>
            <a:off x="584143" y="1421336"/>
            <a:ext cx="11018952" cy="1523494"/>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Offline access allows someone to bypass a system’s security mechanisms</a:t>
            </a:r>
            <a:endParaRPr lang="en-US" sz="3200" dirty="0">
              <a:solidFill>
                <a:schemeClr val="tx1">
                  <a:alpha val="99000"/>
                </a:schemeClr>
              </a:solidFill>
            </a:endParaRPr>
          </a:p>
          <a:p>
            <a:pPr marL="411163" lvl="1" indent="-395288">
              <a:spcBef>
                <a:spcPts val="600"/>
              </a:spcBef>
              <a:buSzPct val="90000"/>
              <a:buBlip>
                <a:blip r:embed="rId14"/>
              </a:buBlip>
            </a:pPr>
            <a:r>
              <a:rPr lang="en-US" sz="2400" dirty="0" smtClean="0">
                <a:solidFill>
                  <a:schemeClr val="tx1">
                    <a:alpha val="99000"/>
                  </a:schemeClr>
                </a:solidFill>
              </a:rPr>
              <a:t>Useful in critical situations</a:t>
            </a:r>
            <a:endParaRPr lang="en-US" sz="2400" dirty="0">
              <a:solidFill>
                <a:schemeClr val="tx1">
                  <a:alpha val="99000"/>
                </a:schemeClr>
              </a:solidFill>
            </a:endParaRPr>
          </a:p>
        </p:txBody>
      </p:sp>
      <p:sp>
        <p:nvSpPr>
          <p:cNvPr id="7" name="Rectangle 6"/>
          <p:cNvSpPr/>
          <p:nvPr>
            <p:custDataLst>
              <p:tags r:id="rId6"/>
            </p:custDataLst>
          </p:nvPr>
        </p:nvSpPr>
        <p:spPr bwMode="auto">
          <a:xfrm>
            <a:off x="519113" y="3012102"/>
            <a:ext cx="11149012" cy="20116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7"/>
            </p:custDataLst>
          </p:nvPr>
        </p:nvSpPr>
        <p:spPr>
          <a:xfrm>
            <a:off x="584143" y="3033057"/>
            <a:ext cx="11018952" cy="1969770"/>
          </a:xfrm>
          <a:prstGeom prst="rect">
            <a:avLst/>
          </a:prstGeom>
          <a:noFill/>
        </p:spPr>
        <p:txBody>
          <a:bodyPr wrap="square" lIns="182880" tIns="45720" rIns="91440" bIns="45720" rtlCol="0">
            <a:spAutoFit/>
          </a:bodyPr>
          <a:lstStyle/>
          <a:p>
            <a:pPr>
              <a:spcBef>
                <a:spcPts val="1200"/>
              </a:spcBef>
              <a:buSzPct val="90000"/>
            </a:pPr>
            <a:r>
              <a:rPr lang="en-US" sz="3200" dirty="0" smtClean="0">
                <a:solidFill>
                  <a:schemeClr val="tx1">
                    <a:alpha val="99000"/>
                  </a:schemeClr>
                </a:solidFill>
              </a:rPr>
              <a:t>Almost every object that contains information can be read offline</a:t>
            </a:r>
            <a:endParaRPr lang="en-US" sz="3200" dirty="0">
              <a:solidFill>
                <a:schemeClr val="tx1">
                  <a:alpha val="99000"/>
                </a:schemeClr>
              </a:solidFill>
            </a:endParaRPr>
          </a:p>
          <a:p>
            <a:pPr marL="411163" lvl="1" indent="-395288">
              <a:spcBef>
                <a:spcPts val="600"/>
              </a:spcBef>
              <a:buSzPct val="90000"/>
              <a:buBlip>
                <a:blip r:embed="rId14"/>
              </a:buBlip>
            </a:pPr>
            <a:r>
              <a:rPr lang="en-US" sz="2400" dirty="0" smtClean="0">
                <a:solidFill>
                  <a:schemeClr val="tx1">
                    <a:alpha val="99000"/>
                  </a:schemeClr>
                </a:solidFill>
              </a:rPr>
              <a:t>It is a minimal privilege for the person with good intentions</a:t>
            </a:r>
            <a:endParaRPr lang="en-US" sz="2400" dirty="0">
              <a:solidFill>
                <a:schemeClr val="tx1">
                  <a:alpha val="99000"/>
                </a:schemeClr>
              </a:solidFill>
            </a:endParaRPr>
          </a:p>
          <a:p>
            <a:pPr marL="411163" lvl="1" indent="-395288">
              <a:spcBef>
                <a:spcPts val="600"/>
              </a:spcBef>
              <a:buSzPct val="90000"/>
              <a:buBlip>
                <a:blip r:embed="rId14"/>
              </a:buBlip>
            </a:pPr>
            <a:r>
              <a:rPr lang="en-US" sz="2400" dirty="0" smtClean="0">
                <a:solidFill>
                  <a:schemeClr val="tx1">
                    <a:alpha val="99000"/>
                  </a:schemeClr>
                </a:solidFill>
              </a:rPr>
              <a:t>It is a maximum privilege for… everybody else</a:t>
            </a:r>
            <a:endParaRPr lang="en-US" sz="2400" dirty="0">
              <a:solidFill>
                <a:schemeClr val="tx1">
                  <a:alpha val="99000"/>
                </a:schemeClr>
              </a:solidFill>
            </a:endParaRPr>
          </a:p>
        </p:txBody>
      </p:sp>
      <p:sp>
        <p:nvSpPr>
          <p:cNvPr id="10" name="Rectangle 9"/>
          <p:cNvSpPr/>
          <p:nvPr>
            <p:custDataLst>
              <p:tags r:id="rId8"/>
            </p:custDataLst>
          </p:nvPr>
        </p:nvSpPr>
        <p:spPr bwMode="auto">
          <a:xfrm>
            <a:off x="519113" y="5091055"/>
            <a:ext cx="11149012" cy="1097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9"/>
            </p:custDataLst>
          </p:nvPr>
        </p:nvSpPr>
        <p:spPr>
          <a:xfrm>
            <a:off x="584143" y="5091055"/>
            <a:ext cx="11018952" cy="1077218"/>
          </a:xfrm>
          <a:prstGeom prst="rect">
            <a:avLst/>
          </a:prstGeom>
          <a:noFill/>
        </p:spPr>
        <p:txBody>
          <a:bodyPr wrap="square" lIns="182880" tIns="45720" rIns="91440" bIns="45720" rtlCol="0">
            <a:spAutoFit/>
          </a:bodyPr>
          <a:lstStyle/>
          <a:p>
            <a:pPr>
              <a:buSzPct val="90000"/>
            </a:pPr>
            <a:r>
              <a:rPr lang="en-US" sz="3200" dirty="0" smtClean="0">
                <a:solidFill>
                  <a:schemeClr val="tx1">
                    <a:alpha val="99000"/>
                  </a:schemeClr>
                </a:solidFill>
              </a:rPr>
              <a:t>Simplified offline access is acceptable if you do not value your information</a:t>
            </a:r>
            <a:endParaRPr lang="en-US" sz="3200" dirty="0">
              <a:solidFill>
                <a:schemeClr val="tx1">
                  <a:alpha val="99000"/>
                </a:schemeClr>
              </a:solidFill>
            </a:endParaRPr>
          </a:p>
        </p:txBody>
      </p:sp>
    </p:spTree>
    <p:extLst>
      <p:ext uri="{BB962C8B-B14F-4D97-AF65-F5344CB8AC3E}">
        <p14:creationId xmlns:p14="http://schemas.microsoft.com/office/powerpoint/2010/main" val="212690376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EJ_73ke9k2QI_hcba1wy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2y_8fG7RxUCxMWQJKnrq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tzSVCdI3kqSoyGETYYa5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yVVNUnlIEGwP_83d3itH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lxYKU_d90Ogw2uoN.aG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0hhQfI8pE27qzdlvqiO2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0sd7b2XW4UmQB75F2uGjX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z.AsFGpmJkiL9EaB6xxiE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hUrK6xNx0yrO8DSD2iSn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0hmk4pBP0mHSxYf7thft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A7ZSSWbbUu06I2VGVcFt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1z58KQi4cEmBcwiXRmn2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WFDi2E34REOBVbA_h9tv7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z9IX9PXIpkGrtkB9xfDAE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Ul0PynYmdUKO8saPF3LSc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0Rw.cDVNfE.qAblgzos.j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KP57.eNNkuJSg55tW3t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TLaHkIE5vUmQobYVs2pP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zxhjcrm1EOtt8lm8YS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4dpRi.VDi0m5oEkB7lJhC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lLa5jD9EuwYnXo0GXS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T59WaejiUivoJ_ZOnDgN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6nJUklM_kadSJ20ti5iK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32K6N279i02w9GMpN780u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TQh5_R4EG0ybSQZs9cMCv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JcImD6cyUuhoFybQpJ6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KJ7m3h79skOJRE33lxwtv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Pg1k3BbQES5jwpdsmFR2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H0OeehAC4ku4Q..XoPMaJ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8w9DdPKjfkaXeJdinhFO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LRA0s_Vl0GnSlqiYQRh2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10vjhMqCEyInEpDOHhqa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QpFALXVkEOhKjG42vrJV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gpicizx80G68rBc8yzZb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CA3fxwJ5j0qygclGdFh.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GHqduPhf6USDHkcz_hOA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sP.4WbAgE0meTCh.fx7N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CZNSDdSAw0mpQfd987vCJ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Gi2ypCQeEOLgjkqwyzrQ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M_Jl0Pp0lEeQYxUzG0laK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MvQAOkreUEmQl_k8ao.xs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m1AQIR0UEqGsljJTuuBI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eeK95Z9Mku7J9x.40G3x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8_NBwUs.Q0mvzsNKO_a2_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I2jodlBOkupzBKZixiup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WFgz_RaUEkubt0RMKbcfW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nptm01Ufskq.KILrwy_r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Y.8_cFKSek6ZtVQn2LYcd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Z3FifJ2kIEWZze7DDnFxs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OahGXxZtmUK2wRd2VvVwm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Jr1t1MCXDE2ylo5R7htlE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kR0Q4_cB20CKcsa1.XGTG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twsdH51jo0WTpZx_j9QlQ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oJmRMVQi02_B.AOT4Ctd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LmmLe4lM4UqGNuJSifIgN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D4571yEA202DNDkXsOGTH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J_qGmyBI0aNvlVOyMkfR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eWH1UeCfpUanDpN6fZVNs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NDUAkPtf5UuZjtt6X4YuU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BLFF0pp80qn.p.NmzQEg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Wqi0bQDV0qzhrScojbp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5C8gNUemwEW9fjDDS8pwb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n94uEAW4Gk.y1OWwkN6D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ceMz5Dw0C1omuitLpw0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c0FXntV00yfyFXTcXHWo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sCtO6ss_l0KFYfxajQ1lS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S6JAs3RE1kKrXzVgae6ed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cCpkqh4ukOKLOZGY5dAi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0RseQJ2z3UiEv1Uz4GY6B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xz2DogncQE2soTKHvWr1d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g0Ey3Ppms0ql45jXNHSJm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tzkUC2.q1EGE20her.Da0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ox8iXdO79U.bp07Vw8lR7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ujsnG9v4UqplkFgpMOxS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oqJ4ZYhiCk.OW8B2ZSTvy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dDUYCR0oEKfozH_mZwJ4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oFaVQfnn3k6t6lf3Qus.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uggl2Bels0i7CmPL6_4v7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giPG_x0Nb0uiu0dv72Iy7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s_etCWnUwkS.0WZ8ERz_W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t4C_lZVJV0GYlMkX_DDPw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dRBjr9XghkSyaS1Yz8LxC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1Z3amyq_b06HS3Glj4nS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Dzb9m4ORUKi67R14VDDl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WBHIrx0YnU6VgD3tlACf8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PqWISPfiEeVWsDo6JivV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st1XJbM1REiC.yRjmg5Nn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0ee0694XkGRPxsrTLUX3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Ogd9H93nJ0KLBzDleQdGb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Xc0FXntV00yfyFXTcXHWo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sCtO6ss_l0KFYfxajQ1lS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S6JAs3RE1kKrXzVgae6e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oG_fWDs8p0OaZ47l9NKY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U25KxljSUGn2GBSRQ_yp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tIOFQkWtk6Bt.s.joBlG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aVccCAB5KkylaCPptF8kv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98CvFGeez0aUT1f8i5Qm9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VGxxlf2HwEKeorpe9yUmP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yLZMhRgXE2W3E0hfzoJs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21DKxopyMU2FHihl2sd3d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CuVETX_3WUSIDPkJKpJko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dWL4Y3jyZUe2oTklwohg3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cHxY2Aov40acZ7NKCk18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XZjIQs67EOciNw5zIsDX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5BbKo5v8ikq1sNfsiybqS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6stLJzPcc0.5JHcjvO5HD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kSOVsmbp02xND6P7oER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IZV3CFXk0CoOU21AujQn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692IBXEd6ECLjxZSsqfbM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M4xq1_rDUq6wHSJPKguY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JHK1cS8i8UyzCd2UTMVpX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9jEOylIC.0SmwSPFF5tk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hSOS8n7bbECisU5oskkrl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2w97MxD2AUiZOewzVab3g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hnpfL5NS60yfKVmoRmQSX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8ksNBuEUk6gBlHFqiPJe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8rAcr1tC60.tvR7XY1xQM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Wcsp.SleU6TvjW8M1SZE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7Zz1Vuqhh02Uxkt3_Fn7a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KFyvbKqGtUy1LJpOg2Vap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xUwM90iBo0qxQ2NQ.G8lG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S8p1nDAZ9Uektm4JvI4sH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wHn6C8mrI0KVjC3qR7NBb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HhiFngMTUeVXBV.n8bcI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wTSS.JyKXk.65NiaB95Cf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mm6OxDZc_UyXi7JSV2Xqz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W.BibsHjHEuiWtgUmE0TO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NnwyXggEeE24iDRfBzHN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3EmE1nNGkKvj6GeEst6B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v2fhrUNYMkqgqT8Sr93x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yhkVqHJcbUmW1WuRL8jNz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aCsWDztp02SoGC2pemz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dgDujCXqkKm0Ut3uFCYJ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RjwAIKG_0mjF5W0AA0nZ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yW9ABBa76UisFlgdlclfk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vDt0yv5Xfkmd8y_azlZYC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mxrDIBQYR0uj5X61htd.B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bwWPUpLv0202iFzwSJ4A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iY2SYEdeB0mIpAs9umGB4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CRSpxUnoTE.t4Z3fjhsBr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UlbIpDZcEmtaDIxS.xrk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imB1XOC7Ei31WX0s6R4_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egvW_4xXUUKzwt_w3p3v1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aa_roYM0iTBPFVrwMbH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_k3JlgwRkqDbv9yF4lTA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d49d.qnYgEeDiDeVqs_SM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_DN3hMIxDkevfSeBFwcng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H3tnjozb0CfGTTBkOgTI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BML9UQF4GEiqT7x85bSUp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Sz0GIlSeiU6McCOMscqTE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d6aWKTesN0GJ9RCe5FWW7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typGU8D.TkSI4YyvNMK25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Ma0xROBbJ06meqoN_u_4F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leL4zPm2D0yvZyNs6fxoO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0AVn7v6UPEWVG0GWW4mT_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UukUIWURUKpG83MB8xf6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XJUgIT6QOU6vDIQcpRC0f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8dJptPXFO0GhVqYzwYcys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CaQeiA01hk..F.umJlp9L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gJiU1r.AoEutIxVWB1jZ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zkSOVsmbp02xND6P7oER5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8whkAdOq1k6bJ7EiM1FD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zkSOVsmbp02xND6P7oER5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gJiU1r.AoEutIxVWB1jZ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NEFCERMb0SMBGdy8U80Z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WR5.lO4WEWthVwTxj21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GUn0IoKR.0Oz0DA_GXX1a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CwGwoCtTEiVWIR8nRisr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WiJNGWSlakymYoH4mzszj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E_031ZmQU2jLZe3dRVIY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NJyBspVTTkqQWPFHt5B6X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J0n5wAz9bEa8Vtdk2Ta4W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UbgOp_upE6_PtYDpqvL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SQP98uPpdEagVFZe7MUvH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dwdbHbXGEyWbfwyOpYnN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o4XEZZAx.E.jfwxLWzs33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aQ5P6qn.EGAx5X0Kmovz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2M5CKEm8kkexvurCP_bog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nP7eRzut0q0AACKf5bVB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39ba8pEfUGM2sym4Vakv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9mX750D7sUqMUL3.Q6P77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tODzuLypPEiIbqlctQPVr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QqV7fwGUD0.z3A_gnukG_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4q5ngc9ImU6f4u7lBJZrk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7s7ZKFu9D0K.ClK6ssyJH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7Hkh5SweSEqAjjI3CYbx4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WyYsdxsRak.oxHzNFEeHs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SP9ZcHI6Eej2hBSitaMW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UmsuvnBrECmW4Iy2._vk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dtsBp7SCxkie4nN5h56BC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HH3pXiTVaUa_vmFIzylwu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YAIKzgvvU6uvf5PivXGJ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ypD0xtl7aUybDdM16Gcrw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YefusdbRI0CMXhCB.kK0R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k8mG0ZQoxEOiOIXg59ZR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y8MltK8wKkmRnLz6udz1I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DLOxGscliEWZCrutCQnjw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IZKD9XxSkkOd99f98p8m_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UOn6lggrEkqbGHo16UL7b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HNQbdZrikqI8x0qB4SfC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x_rTjfoYIk6o6PmQqSpg8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dqCwZynbLES1A5Rw5VY7D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P89e5kXZIEuGOCNKsJ0xs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tmifAGnEPkSldaBFrdKlX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7Z4ipcEopE.cW5gXvYrz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qXTxMA6Umi67y1_WPos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K0n5nubkNUe4f3HlhWxzm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isd8NFZnkudFWJdie7RI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pFw30bkN0q3MDmsDDkOb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jV4YzxlhFUS06yWgaKTUb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qJ4ZYhiCk.OW8B2ZSTv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w7bgVwcYE2c7ZVHh6sns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KdDUYCR0oEKfozH_mZwJ4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oFaVQfnn3k6t6lf3Qus.j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uggl2Bels0i7CmPL6_4v7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giPG_x0Nb0uiu0dv72Iy7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s_etCWnUwkS.0WZ8ERz_W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t4C_lZVJV0GYlMkX_DDPw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dRBjr9XghkSyaS1Yz8LxC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1Z3amyq_b06HS3Glj4nSJ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WBHIrx0YnU6VgD3tlACf8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yPqWISPfiEeVWsDo6Jiv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nXx.ciXZ0uS.G0TlFvX8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st1XJbM1REiC.yRjmg5Nn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K0ee0694XkGRPxsrTLUX3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Ogd9H93nJ0KLBzDleQdGb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Xc0FXntV00yfyFXTcXHWo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sCtO6ss_l0KFYfxajQ1lS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S6JAs3RE1kKrXzVgae6ed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rTQH_384NE2DdzTIjX0bx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0MiqDi70706DwuTXqfMK7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hFwHqoxgiUuJPLudxUP8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u1fqq6sgUeORHkqa9uZj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8cCZfLqg10uJh8IQOkDHd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cJa8EsIGRkOt8Ya7MAf2M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vujuozGpDkO7ZSu.TKwEA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lHr3aY.kl0qcuZEZMQjHy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LyWaB43YwUyXdB3ajNlXv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MHikipfBw0m3MUMqGjmx9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gTgzQEFyBEOGPUcHC3FIr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Y0UFq_oEkkq.DMAGlv.zD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tMRtWVJRx0SIHmphtIKg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28Bo_tsHkCU8hvYGH.Xa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CGNsh.ij0aBCKmeNG4N9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1_d5ddZ.oU6hNrLxefKx0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9eEYE2mSZkeUoSUJrGuQk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QxoZBw2.aUKRADSDUwNcc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_YAha1GaTkCzgy3W_whVI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ZjkKqePmVk6PJcnPLoFxk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lMZxq7LwWkucAmDwFgexB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SRJE7q2oPUyqBgezj1my.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GmN5jfQRwkeS6iUKmT3.S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unXgXbLCl0utlGKj3_.b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gL3JeHnCESOjHIGVykPc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pTG0pXarUOm0Fq3_96aC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t.WaO83gUEemsgdQUkMF4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niDtD8WXSkWukH8_OcWaJ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h_IgQBgsUESA9mBNMxryL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YTY0lgRWskadDnsBsZsfJ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KXqbRpyNXUWvQFaKdQBSC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2nFGyIR9vES4L_gbSC02M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BBhdhnRTYUqRMZrdHLPf.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pYLLHjfdHU6Pcqoe68mV0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23_sCiqAckSHq.6.q0lc9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pqOOu84RWES0hmWDdvceW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vUaSzORb00ufxUqeCHwCu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04pgQKeOsE.P262y9CiHp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1AnFk6X00OSglCx4_wPF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GmaSkBHKbk6syNe6XLXkl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V6wQK4ZPgkyTXLIBZ7JF0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X.I2WFgGuE.iHYwfynFj1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xELgrBKS0kyLIqy4Ze2U8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DC2ezGQ_Pku39o1XXuCSi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UoXX21uEOE.1UYCGhaq4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9Gk5hYtUkKFq7LZcOt1L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_3pP1gBTEk6t996OAxehi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Hj1eAFe_TEKLAP5FPvKUG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OdBtbc3_XEeiPCmKe1T1X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dUcjpK3q60iVb18sFdq5E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5cbA9XQc7UC5CQWbc0oEc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Ljy736uQI0uyDuzelinJ7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ea0XSbxp.0aqZmsBGTksW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AWSccP9C60CWJimoAk2i2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QgqCOg9zkWPz7M0MaAu1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OJtl01yJQUKMKcXvMx0vp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dHmdjc8wYESip5SmLDkM8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qFIyY0yUSlescvI5f8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mtyl7B.XUGP7tyEOs3X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eFiUZMw.U.8LedfYLpHu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VI0wLl4KkCIwjZvN7pc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sskToe9PkCWpWWVotyv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Q0ssfmo5kqGA0_21CwN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8NnEol0kEC_Z20etF8d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ChvO0AjhEiZp5fBWVUsA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CtKST_32U6tOxwkoiYU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eZoOTtSiE2c_3bABNB_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0Mm401izkqGTW8To4ly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dWDxdSNJ4k2GiCpKJ3DST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bgwWuw3kEiKgGPHN27w2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A59SfXVb0SAnRuvZGb0.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sCvSX.ZmU.VQsstPP2wc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AWqKMcEhrE6n_djVfj0ma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G1MJgsIvkKvt9i13QzT7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5F0GJhWbE.8v0sIiNv7e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UFGyXuM06.8qvfIZ216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nf5zEIYx60agX7MigjS.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Uop9BtNgUuZeZ_AGGO6U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Zj2kWFR_0WCZTliQz3ve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XHmWbIAMg0m0BPjhROMxs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vkYYBQpoUOi7FSqCw5s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2TbbRMB5kW.sPklAzH8c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TIoz_5P202GUiVedghnU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wRBOl1q9kq0JAnpxPU5D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JuzhiUdjwkahmr3pb2rDV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UNbO1f3p80Sdr0wyCMy3K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bTS37YPi0abrv27UUJ9x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LTfZzMkEkS.8YAAUbid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AW.4EgN5UyCml462ixt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e6F5JEFQ0OpQl_3vQNw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bnU4YblokU6rNn2iZieJ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vKC6_QENE..tdD3ycjr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3ftoW4b6L0iHnTkBXvpp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qYDz9udMkusagieTMD6w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f06mAcbDkuKVZjNQx9C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5bjvY5_I06Ot2Nm_9bK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eq1ZVvqw1kGmPWQwyFEw.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6wbITrEZCk.p5yZAzwWQY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6wC4zg41EWjyAaiu6RW3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TkXqS9117kiBSa_U0eYcO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XwPIUAVaky7ntYSbspt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J8I5oUtpkiwXGoqB9x5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0cAWDRa6U2d3ncyXUrOE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K_G6d9BAgU2GjHNDH208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Kcg0.S4BkSeXWdGXB94H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d08jyxQudUC5tsFD9hdV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kpo4Pmfes0eWlPFXAOgWg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zD79ctdMxU.YeABOCYcs1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ZSnInsNAe0e5jE1nEyoQ2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BPvo0SS2EilcIiLbJQWd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nvp7F9hzmUijV6Oz0LdkU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ZZGFIkV_5EeGFJI7f79zPw"/>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Paula Januszkiewicz</External_x0020_Speaker>
    <Session_x0020_Code xmlns="2295e2e7-0eeb-498e-8716-217bb2ee6ee3">SIA300</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dcmitype/"/>
    <ds:schemaRef ds:uri="http://schemas.microsoft.com/office/2006/documentManagement/types"/>
    <ds:schemaRef ds:uri="2295e2e7-0eeb-498e-8716-217bb2ee6ee3"/>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1322</TotalTime>
  <Words>2207</Words>
  <Application>Microsoft Office PowerPoint</Application>
  <PresentationFormat>Custom</PresentationFormat>
  <Paragraphs>253</Paragraphs>
  <Slides>44</Slides>
  <Notes>44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TechEd_2012_Template_16x9</vt:lpstr>
      <vt:lpstr>White with Consolas font for code slides</vt:lpstr>
      <vt:lpstr>think-cell Slide</vt:lpstr>
      <vt:lpstr>10 Deadly Sins of Administrators about Windows Security</vt:lpstr>
      <vt:lpstr>Agenda</vt:lpstr>
      <vt:lpstr>PowerPoint Presentation</vt:lpstr>
      <vt:lpstr>Agenda</vt:lpstr>
      <vt:lpstr>PowerPoint Presentation</vt:lpstr>
      <vt:lpstr>Sin 10: Misunderstanding Passwords</vt:lpstr>
      <vt:lpstr>Passwords Never Sleep</vt:lpstr>
      <vt:lpstr>Sin 9: Ignoring Offline Access</vt:lpstr>
      <vt:lpstr>Sin 9: Ignoring Offline Access</vt:lpstr>
      <vt:lpstr>Sophisticated Offline Access</vt:lpstr>
      <vt:lpstr>Sin 8: Incorrect Access Control</vt:lpstr>
      <vt:lpstr>Sin 8: Incorrect Access Control</vt:lpstr>
      <vt:lpstr>(Lack of) Permissions in the Operating System</vt:lpstr>
      <vt:lpstr>Sin 7: Using Old Technology</vt:lpstr>
      <vt:lpstr>Sin 7: Using Old Technology</vt:lpstr>
      <vt:lpstr>Old Technology a Little Bit Too… Old</vt:lpstr>
      <vt:lpstr>Sin 6: Encryption… What is encryption?</vt:lpstr>
      <vt:lpstr>Sin 6: Encryption… What is Encryption?</vt:lpstr>
      <vt:lpstr>Easy and Useful Encryption</vt:lpstr>
      <vt:lpstr>Sin 5: Installing Pirated Software</vt:lpstr>
      <vt:lpstr>Sin 5: Installing Pirated Software &amp; My Small Research</vt:lpstr>
      <vt:lpstr>PowerPoint Presentation</vt:lpstr>
      <vt:lpstr>PowerPoint Presentation</vt:lpstr>
      <vt:lpstr>Malware Around the Corner</vt:lpstr>
      <vt:lpstr>Sin 4: Lack of Network Monitoring</vt:lpstr>
      <vt:lpstr>Sin 4: Lack of Network Monitoring</vt:lpstr>
      <vt:lpstr>Monitoring Network Traffic</vt:lpstr>
      <vt:lpstr>Sin 3: What You See Is NOT What You Get</vt:lpstr>
      <vt:lpstr>Sin 3: What You See Is NOT What You Get</vt:lpstr>
      <vt:lpstr>Blinded Operating System</vt:lpstr>
      <vt:lpstr>Sin 2: Too Much Trust In People</vt:lpstr>
      <vt:lpstr>Sin 2: Too Much Trust in People</vt:lpstr>
      <vt:lpstr>User Becomes Evil</vt:lpstr>
      <vt:lpstr>Sin 1: Lack of Documentation</vt:lpstr>
      <vt:lpstr>Sin 1: Lack of Documentation &amp; Training</vt:lpstr>
      <vt:lpstr>Agenda</vt:lpstr>
      <vt:lpstr>10 Deadly Sins</vt:lpstr>
      <vt:lpstr>Be Proactive!</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Deadly Sinsof Administrators about Windows Security</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297</cp:revision>
  <cp:lastPrinted>2010-05-11T05:02:34Z</cp:lastPrinted>
  <dcterms:created xsi:type="dcterms:W3CDTF">2012-03-23T02:48:52Z</dcterms:created>
  <dcterms:modified xsi:type="dcterms:W3CDTF">2012-06-12T23:14:49Z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