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64"/>
  </p:notesMasterIdLst>
  <p:handoutMasterIdLst>
    <p:handoutMasterId r:id="rId65"/>
  </p:handoutMasterIdLst>
  <p:sldIdLst>
    <p:sldId id="257" r:id="rId6"/>
    <p:sldId id="319" r:id="rId7"/>
    <p:sldId id="359" r:id="rId8"/>
    <p:sldId id="360" r:id="rId9"/>
    <p:sldId id="361" r:id="rId10"/>
    <p:sldId id="362" r:id="rId11"/>
    <p:sldId id="363" r:id="rId12"/>
    <p:sldId id="364" r:id="rId13"/>
    <p:sldId id="365" r:id="rId14"/>
    <p:sldId id="366" r:id="rId15"/>
    <p:sldId id="367" r:id="rId16"/>
    <p:sldId id="368" r:id="rId17"/>
    <p:sldId id="369" r:id="rId18"/>
    <p:sldId id="371" r:id="rId19"/>
    <p:sldId id="370" r:id="rId20"/>
    <p:sldId id="384" r:id="rId21"/>
    <p:sldId id="381" r:id="rId22"/>
    <p:sldId id="382" r:id="rId23"/>
    <p:sldId id="375" r:id="rId24"/>
    <p:sldId id="378" r:id="rId25"/>
    <p:sldId id="373" r:id="rId26"/>
    <p:sldId id="379" r:id="rId27"/>
    <p:sldId id="383" r:id="rId28"/>
    <p:sldId id="388" r:id="rId29"/>
    <p:sldId id="386" r:id="rId30"/>
    <p:sldId id="389" r:id="rId31"/>
    <p:sldId id="392" r:id="rId32"/>
    <p:sldId id="390" r:id="rId33"/>
    <p:sldId id="393" r:id="rId34"/>
    <p:sldId id="395" r:id="rId35"/>
    <p:sldId id="397" r:id="rId36"/>
    <p:sldId id="422" r:id="rId37"/>
    <p:sldId id="398" r:id="rId38"/>
    <p:sldId id="405" r:id="rId39"/>
    <p:sldId id="400" r:id="rId40"/>
    <p:sldId id="401" r:id="rId41"/>
    <p:sldId id="402" r:id="rId42"/>
    <p:sldId id="403" r:id="rId43"/>
    <p:sldId id="404" r:id="rId44"/>
    <p:sldId id="406" r:id="rId45"/>
    <p:sldId id="407" r:id="rId46"/>
    <p:sldId id="408" r:id="rId47"/>
    <p:sldId id="409" r:id="rId48"/>
    <p:sldId id="411" r:id="rId49"/>
    <p:sldId id="418" r:id="rId50"/>
    <p:sldId id="419" r:id="rId51"/>
    <p:sldId id="412" r:id="rId52"/>
    <p:sldId id="415" r:id="rId53"/>
    <p:sldId id="416" r:id="rId54"/>
    <p:sldId id="424" r:id="rId55"/>
    <p:sldId id="417" r:id="rId56"/>
    <p:sldId id="420" r:id="rId57"/>
    <p:sldId id="426" r:id="rId58"/>
    <p:sldId id="313" r:id="rId59"/>
    <p:sldId id="314" r:id="rId60"/>
    <p:sldId id="425" r:id="rId61"/>
    <p:sldId id="271" r:id="rId62"/>
    <p:sldId id="256" r:id="rId6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98606-21A0-4230-8986-81DA53396B84}">
          <p14:sldIdLst>
            <p14:sldId id="257"/>
            <p14:sldId id="319"/>
            <p14:sldId id="359"/>
            <p14:sldId id="360"/>
            <p14:sldId id="361"/>
            <p14:sldId id="362"/>
            <p14:sldId id="363"/>
            <p14:sldId id="364"/>
            <p14:sldId id="365"/>
            <p14:sldId id="366"/>
            <p14:sldId id="367"/>
            <p14:sldId id="368"/>
            <p14:sldId id="369"/>
            <p14:sldId id="371"/>
            <p14:sldId id="370"/>
            <p14:sldId id="384"/>
            <p14:sldId id="381"/>
            <p14:sldId id="382"/>
            <p14:sldId id="375"/>
            <p14:sldId id="378"/>
            <p14:sldId id="373"/>
            <p14:sldId id="379"/>
            <p14:sldId id="383"/>
            <p14:sldId id="388"/>
            <p14:sldId id="386"/>
            <p14:sldId id="389"/>
            <p14:sldId id="392"/>
            <p14:sldId id="390"/>
            <p14:sldId id="393"/>
            <p14:sldId id="395"/>
            <p14:sldId id="397"/>
            <p14:sldId id="422"/>
            <p14:sldId id="398"/>
            <p14:sldId id="405"/>
            <p14:sldId id="400"/>
            <p14:sldId id="401"/>
            <p14:sldId id="402"/>
            <p14:sldId id="403"/>
            <p14:sldId id="404"/>
            <p14:sldId id="406"/>
            <p14:sldId id="407"/>
            <p14:sldId id="408"/>
            <p14:sldId id="409"/>
            <p14:sldId id="411"/>
            <p14:sldId id="418"/>
            <p14:sldId id="419"/>
            <p14:sldId id="412"/>
            <p14:sldId id="415"/>
            <p14:sldId id="416"/>
            <p14:sldId id="424"/>
            <p14:sldId id="417"/>
            <p14:sldId id="420"/>
            <p14:sldId id="426"/>
            <p14:sldId id="313"/>
            <p14:sldId id="314"/>
            <p14:sldId id="425"/>
            <p14:sldId id="271"/>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691"/>
    <a:srgbClr val="69D8FF"/>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5:48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5:48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1C6BB-B772-43AB-9AA6-9564D7CE9B1D}" type="slidenum">
              <a:rPr lang="en-US" smtClean="0"/>
              <a:t>35</a:t>
            </a:fld>
            <a:endParaRPr lang="en-US"/>
          </a:p>
        </p:txBody>
      </p:sp>
    </p:spTree>
    <p:extLst>
      <p:ext uri="{BB962C8B-B14F-4D97-AF65-F5344CB8AC3E}">
        <p14:creationId xmlns:p14="http://schemas.microsoft.com/office/powerpoint/2010/main" val="370152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1C6BB-B772-43AB-9AA6-9564D7CE9B1D}" type="slidenum">
              <a:rPr lang="en-US" smtClean="0"/>
              <a:t>36</a:t>
            </a:fld>
            <a:endParaRPr lang="en-US"/>
          </a:p>
        </p:txBody>
      </p:sp>
    </p:spTree>
    <p:extLst>
      <p:ext uri="{BB962C8B-B14F-4D97-AF65-F5344CB8AC3E}">
        <p14:creationId xmlns:p14="http://schemas.microsoft.com/office/powerpoint/2010/main" val="43728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1C6BB-B772-43AB-9AA6-9564D7CE9B1D}" type="slidenum">
              <a:rPr lang="en-US" smtClean="0"/>
              <a:t>37</a:t>
            </a:fld>
            <a:endParaRPr lang="en-US"/>
          </a:p>
        </p:txBody>
      </p:sp>
    </p:spTree>
    <p:extLst>
      <p:ext uri="{BB962C8B-B14F-4D97-AF65-F5344CB8AC3E}">
        <p14:creationId xmlns:p14="http://schemas.microsoft.com/office/powerpoint/2010/main" val="285109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1C6BB-B772-43AB-9AA6-9564D7CE9B1D}" type="slidenum">
              <a:rPr lang="en-US" smtClean="0"/>
              <a:t>38</a:t>
            </a:fld>
            <a:endParaRPr lang="en-US"/>
          </a:p>
        </p:txBody>
      </p:sp>
    </p:spTree>
    <p:extLst>
      <p:ext uri="{BB962C8B-B14F-4D97-AF65-F5344CB8AC3E}">
        <p14:creationId xmlns:p14="http://schemas.microsoft.com/office/powerpoint/2010/main" val="92408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40.jpeg"/><Relationship Id="rId1" Type="http://schemas.openxmlformats.org/officeDocument/2006/relationships/slideLayout" Target="../slideLayouts/slideLayout8.xml"/><Relationship Id="rId5" Type="http://schemas.openxmlformats.org/officeDocument/2006/relationships/image" Target="../media/image42.wmf"/><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hyperlink" Target="http://microsoft.com/msd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4.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46.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jpeg"/></Relationships>
</file>

<file path=ppt/slides/_rels/slide5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644826"/>
          </a:xfrm>
        </p:spPr>
        <p:txBody>
          <a:bodyPr/>
          <a:lstStyle/>
          <a:p>
            <a:r>
              <a:rPr lang="en-US" dirty="0"/>
              <a:t>Managing and Extending Active Directory Federation Services</a:t>
            </a:r>
          </a:p>
        </p:txBody>
      </p:sp>
      <p:sp>
        <p:nvSpPr>
          <p:cNvPr id="3" name="Subtitle 2"/>
          <p:cNvSpPr>
            <a:spLocks noGrp="1"/>
          </p:cNvSpPr>
          <p:nvPr>
            <p:ph type="subTitle" idx="1"/>
          </p:nvPr>
        </p:nvSpPr>
        <p:spPr/>
        <p:txBody>
          <a:bodyPr/>
          <a:lstStyle/>
          <a:p>
            <a:r>
              <a:rPr lang="en-US" dirty="0" smtClean="0"/>
              <a:t>Brian Puhl</a:t>
            </a:r>
          </a:p>
          <a:p>
            <a:r>
              <a:rPr lang="en-US" dirty="0" smtClean="0"/>
              <a:t>Technology Architect</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136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SIA318</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Single Instance Federation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530405" y="2999361"/>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1692205" y="2228761"/>
            <a:ext cx="744607" cy="977124"/>
          </a:xfrm>
          <a:prstGeom prst="rect">
            <a:avLst/>
          </a:prstGeom>
          <a:noFill/>
          <a:ln w="9525">
            <a:noFill/>
            <a:miter lim="800000"/>
            <a:headEnd/>
            <a:tailEnd/>
          </a:ln>
        </p:spPr>
      </p:pic>
      <p:sp>
        <p:nvSpPr>
          <p:cNvPr id="32" name="TextBox 31"/>
          <p:cNvSpPr txBox="1"/>
          <p:nvPr/>
        </p:nvSpPr>
        <p:spPr>
          <a:xfrm>
            <a:off x="2284412" y="3909435"/>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4" name="TextBox 33"/>
          <p:cNvSpPr txBox="1"/>
          <p:nvPr/>
        </p:nvSpPr>
        <p:spPr>
          <a:xfrm>
            <a:off x="-202508" y="237569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Application redirects to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Home Realm Discovery </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p:txBody>
      </p:sp>
      <p:sp>
        <p:nvSpPr>
          <p:cNvPr id="20" name="Right Arrow 19"/>
          <p:cNvSpPr/>
          <p:nvPr/>
        </p:nvSpPr>
        <p:spPr bwMode="auto">
          <a:xfrm rot="15712878">
            <a:off x="1268060" y="4185107"/>
            <a:ext cx="1935841" cy="283515"/>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496181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Single Instance Federation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530405" y="2999361"/>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1692205" y="2228761"/>
            <a:ext cx="744607" cy="977124"/>
          </a:xfrm>
          <a:prstGeom prst="rect">
            <a:avLst/>
          </a:prstGeom>
          <a:noFill/>
          <a:ln w="9525">
            <a:noFill/>
            <a:miter lim="800000"/>
            <a:headEnd/>
            <a:tailEnd/>
          </a:ln>
        </p:spPr>
      </p:pic>
      <p:sp>
        <p:nvSpPr>
          <p:cNvPr id="32" name="TextBox 31"/>
          <p:cNvSpPr txBox="1"/>
          <p:nvPr/>
        </p:nvSpPr>
        <p:spPr>
          <a:xfrm>
            <a:off x="2284412" y="3909435"/>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4" name="TextBox 33"/>
          <p:cNvSpPr txBox="1"/>
          <p:nvPr/>
        </p:nvSpPr>
        <p:spPr>
          <a:xfrm>
            <a:off x="-202508" y="237569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Application redirects to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Home Realm Discovery </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to </a:t>
            </a:r>
            <a:r>
              <a:rPr lang="en-US" sz="1900" dirty="0" err="1" smtClean="0">
                <a:solidFill>
                  <a:schemeClr val="tx1">
                    <a:alpha val="99000"/>
                  </a:schemeClr>
                </a:solidFill>
              </a:rPr>
              <a:t>IdP</a:t>
            </a:r>
            <a:r>
              <a:rPr lang="en-US" sz="1900" dirty="0" smtClean="0">
                <a:solidFill>
                  <a:schemeClr val="tx1">
                    <a:alpha val="99000"/>
                  </a:schemeClr>
                </a:solidFill>
              </a:rPr>
              <a:t>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Sign-in against AD</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p:txBody>
      </p:sp>
      <p:sp>
        <p:nvSpPr>
          <p:cNvPr id="23" name="Right Arrow 22"/>
          <p:cNvSpPr/>
          <p:nvPr/>
        </p:nvSpPr>
        <p:spPr bwMode="auto">
          <a:xfrm rot="15712878">
            <a:off x="1268060" y="4185107"/>
            <a:ext cx="1935841" cy="283515"/>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496181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Single Instance Federation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530405" y="2999361"/>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1692205" y="2228761"/>
            <a:ext cx="744607" cy="977124"/>
          </a:xfrm>
          <a:prstGeom prst="rect">
            <a:avLst/>
          </a:prstGeom>
          <a:noFill/>
          <a:ln w="9525">
            <a:noFill/>
            <a:miter lim="800000"/>
            <a:headEnd/>
            <a:tailEnd/>
          </a:ln>
        </p:spPr>
      </p:pic>
      <p:sp>
        <p:nvSpPr>
          <p:cNvPr id="32" name="TextBox 31"/>
          <p:cNvSpPr txBox="1"/>
          <p:nvPr/>
        </p:nvSpPr>
        <p:spPr>
          <a:xfrm>
            <a:off x="2284412" y="3909435"/>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4" name="TextBox 33"/>
          <p:cNvSpPr txBox="1"/>
          <p:nvPr/>
        </p:nvSpPr>
        <p:spPr>
          <a:xfrm>
            <a:off x="-202508" y="237569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Application redirects to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Home Realm Discovery </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to </a:t>
            </a:r>
            <a:r>
              <a:rPr lang="en-US" sz="1900" dirty="0" err="1" smtClean="0">
                <a:solidFill>
                  <a:schemeClr val="tx1">
                    <a:alpha val="99000"/>
                  </a:schemeClr>
                </a:solidFill>
              </a:rPr>
              <a:t>IdP</a:t>
            </a:r>
            <a:r>
              <a:rPr lang="en-US" sz="1900" dirty="0" smtClean="0">
                <a:solidFill>
                  <a:schemeClr val="tx1">
                    <a:alpha val="99000"/>
                  </a:schemeClr>
                </a:solidFill>
              </a:rPr>
              <a:t>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Sign-in against AD</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back to Federation services</a:t>
            </a:r>
          </a:p>
          <a:p>
            <a:pPr marL="914382" lvl="1" indent="-457200">
              <a:lnSpc>
                <a:spcPct val="90000"/>
              </a:lnSpc>
              <a:spcBef>
                <a:spcPct val="20000"/>
              </a:spcBef>
              <a:buSzPct val="90000"/>
              <a:buAutoNum type="alphaLcPeriod"/>
            </a:pPr>
            <a:r>
              <a:rPr lang="en-US" sz="1900" dirty="0" smtClean="0">
                <a:solidFill>
                  <a:schemeClr val="tx1">
                    <a:alpha val="99000"/>
                  </a:schemeClr>
                </a:solidFill>
              </a:rPr>
              <a:t>Claims provider trust rules</a:t>
            </a:r>
          </a:p>
          <a:p>
            <a:pPr marL="914382" lvl="1" indent="-457200">
              <a:lnSpc>
                <a:spcPct val="90000"/>
              </a:lnSpc>
              <a:spcBef>
                <a:spcPct val="20000"/>
              </a:spcBef>
              <a:buSzPct val="90000"/>
              <a:buAutoNum type="alphaLcPeriod"/>
            </a:pPr>
            <a:r>
              <a:rPr lang="en-US" sz="1900" dirty="0" smtClean="0">
                <a:solidFill>
                  <a:schemeClr val="tx1">
                    <a:alpha val="99000"/>
                  </a:schemeClr>
                </a:solidFill>
              </a:rPr>
              <a:t>Relying party rules</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a:lnSpc>
                <a:spcPct val="90000"/>
              </a:lnSpc>
              <a:spcBef>
                <a:spcPct val="20000"/>
              </a:spcBef>
              <a:buSzPct val="90000"/>
            </a:pPr>
            <a:endParaRPr lang="en-US" sz="1900" dirty="0" smtClean="0">
              <a:solidFill>
                <a:schemeClr val="tx1">
                  <a:alpha val="99000"/>
                </a:schemeClr>
              </a:solidFill>
            </a:endParaRPr>
          </a:p>
        </p:txBody>
      </p:sp>
      <p:sp>
        <p:nvSpPr>
          <p:cNvPr id="23" name="Right Arrow 22"/>
          <p:cNvSpPr/>
          <p:nvPr/>
        </p:nvSpPr>
        <p:spPr bwMode="auto">
          <a:xfrm rot="15712878">
            <a:off x="1268060" y="4185107"/>
            <a:ext cx="1935841" cy="283515"/>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496181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Single Instance Federation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530405" y="2999361"/>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1692205" y="2228761"/>
            <a:ext cx="744607" cy="977124"/>
          </a:xfrm>
          <a:prstGeom prst="rect">
            <a:avLst/>
          </a:prstGeom>
          <a:noFill/>
          <a:ln w="9525">
            <a:noFill/>
            <a:miter lim="800000"/>
            <a:headEnd/>
            <a:tailEnd/>
          </a:ln>
        </p:spPr>
      </p:pic>
      <p:sp>
        <p:nvSpPr>
          <p:cNvPr id="32" name="TextBox 31"/>
          <p:cNvSpPr txBox="1"/>
          <p:nvPr/>
        </p:nvSpPr>
        <p:spPr>
          <a:xfrm>
            <a:off x="2284412" y="3909435"/>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4" name="TextBox 33"/>
          <p:cNvSpPr txBox="1"/>
          <p:nvPr/>
        </p:nvSpPr>
        <p:spPr>
          <a:xfrm>
            <a:off x="-202508" y="237569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Application redirects to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Home Realm Discovery </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to </a:t>
            </a:r>
            <a:r>
              <a:rPr lang="en-US" sz="1900" dirty="0" err="1" smtClean="0">
                <a:solidFill>
                  <a:schemeClr val="tx1">
                    <a:alpha val="99000"/>
                  </a:schemeClr>
                </a:solidFill>
              </a:rPr>
              <a:t>IdP</a:t>
            </a:r>
            <a:r>
              <a:rPr lang="en-US" sz="1900" dirty="0" smtClean="0">
                <a:solidFill>
                  <a:schemeClr val="tx1">
                    <a:alpha val="99000"/>
                  </a:schemeClr>
                </a:solidFill>
              </a:rPr>
              <a:t>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Sign-in against AD</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back to Federation services</a:t>
            </a:r>
          </a:p>
          <a:p>
            <a:pPr marL="914382" lvl="1" indent="-457200">
              <a:lnSpc>
                <a:spcPct val="90000"/>
              </a:lnSpc>
              <a:spcBef>
                <a:spcPct val="20000"/>
              </a:spcBef>
              <a:buSzPct val="90000"/>
              <a:buAutoNum type="alphaLcPeriod"/>
            </a:pPr>
            <a:r>
              <a:rPr lang="en-US" sz="1900" dirty="0" smtClean="0">
                <a:solidFill>
                  <a:schemeClr val="tx1">
                    <a:alpha val="99000"/>
                  </a:schemeClr>
                </a:solidFill>
              </a:rPr>
              <a:t>Claims provider trust rules</a:t>
            </a:r>
          </a:p>
          <a:p>
            <a:pPr marL="914382" lvl="1" indent="-457200">
              <a:lnSpc>
                <a:spcPct val="90000"/>
              </a:lnSpc>
              <a:spcBef>
                <a:spcPct val="20000"/>
              </a:spcBef>
              <a:buSzPct val="90000"/>
              <a:buAutoNum type="alphaLcPeriod"/>
            </a:pPr>
            <a:r>
              <a:rPr lang="en-US" sz="1900" dirty="0" smtClean="0">
                <a:solidFill>
                  <a:schemeClr val="tx1">
                    <a:alpha val="99000"/>
                  </a:schemeClr>
                </a:solidFill>
              </a:rPr>
              <a:t>Relying party rules</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to application</a:t>
            </a:r>
          </a:p>
        </p:txBody>
      </p:sp>
      <p:sp>
        <p:nvSpPr>
          <p:cNvPr id="20" name="Right Arrow 19"/>
          <p:cNvSpPr/>
          <p:nvPr/>
        </p:nvSpPr>
        <p:spPr bwMode="auto">
          <a:xfrm rot="16200000">
            <a:off x="2216227" y="4647261"/>
            <a:ext cx="947130" cy="238659"/>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496181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 Points</a:t>
            </a:r>
            <a:endParaRPr lang="en-US" dirty="0"/>
          </a:p>
        </p:txBody>
      </p:sp>
      <p:sp>
        <p:nvSpPr>
          <p:cNvPr id="3" name="Text Placeholder 2"/>
          <p:cNvSpPr>
            <a:spLocks noGrp="1"/>
          </p:cNvSpPr>
          <p:nvPr>
            <p:ph type="body" sz="quarter" idx="10"/>
          </p:nvPr>
        </p:nvSpPr>
        <p:spPr>
          <a:xfrm>
            <a:off x="519112" y="1447799"/>
            <a:ext cx="11149013" cy="3693319"/>
          </a:xfrm>
        </p:spPr>
        <p:txBody>
          <a:bodyPr/>
          <a:lstStyle/>
          <a:p>
            <a:r>
              <a:rPr lang="en-US" dirty="0" smtClean="0"/>
              <a:t>Application landing page</a:t>
            </a:r>
          </a:p>
          <a:p>
            <a:endParaRPr lang="en-US" dirty="0"/>
          </a:p>
          <a:p>
            <a:r>
              <a:rPr lang="en-US" dirty="0" smtClean="0"/>
              <a:t>Home Realm Discovery</a:t>
            </a:r>
          </a:p>
          <a:p>
            <a:endParaRPr lang="en-US" dirty="0"/>
          </a:p>
          <a:p>
            <a:r>
              <a:rPr lang="en-US" dirty="0" smtClean="0"/>
              <a:t>Sign In Page</a:t>
            </a:r>
          </a:p>
          <a:p>
            <a:endParaRPr lang="en-US" dirty="0"/>
          </a:p>
          <a:p>
            <a:r>
              <a:rPr lang="en-US" dirty="0" smtClean="0"/>
              <a:t>Relying Party </a:t>
            </a:r>
            <a:r>
              <a:rPr lang="en-US" dirty="0" err="1" smtClean="0"/>
              <a:t>Rulesets</a:t>
            </a:r>
            <a:endParaRPr lang="en-US" dirty="0"/>
          </a:p>
        </p:txBody>
      </p:sp>
    </p:spTree>
    <p:extLst>
      <p:ext uri="{BB962C8B-B14F-4D97-AF65-F5344CB8AC3E}">
        <p14:creationId xmlns:p14="http://schemas.microsoft.com/office/powerpoint/2010/main" val="51563819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for this Discussion</a:t>
            </a:r>
            <a:endParaRPr lang="en-US" dirty="0"/>
          </a:p>
        </p:txBody>
      </p:sp>
      <p:sp>
        <p:nvSpPr>
          <p:cNvPr id="3" name="Text Placeholder 2"/>
          <p:cNvSpPr>
            <a:spLocks noGrp="1"/>
          </p:cNvSpPr>
          <p:nvPr>
            <p:ph type="body" sz="quarter" idx="10"/>
          </p:nvPr>
        </p:nvSpPr>
        <p:spPr>
          <a:xfrm>
            <a:off x="519112" y="1447799"/>
            <a:ext cx="11149013" cy="5330690"/>
          </a:xfrm>
        </p:spPr>
        <p:txBody>
          <a:bodyPr/>
          <a:lstStyle/>
          <a:p>
            <a:r>
              <a:rPr lang="en-US" sz="2800" dirty="0" smtClean="0"/>
              <a:t>Improved User Experience</a:t>
            </a:r>
          </a:p>
          <a:p>
            <a:pPr lvl="1"/>
            <a:r>
              <a:rPr lang="en-US" sz="2400" dirty="0" err="1" smtClean="0"/>
              <a:t>Web.config</a:t>
            </a:r>
            <a:endParaRPr lang="en-US" sz="2400" dirty="0" smtClean="0"/>
          </a:p>
          <a:p>
            <a:pPr lvl="1"/>
            <a:r>
              <a:rPr lang="en-US" sz="2400" dirty="0" smtClean="0"/>
              <a:t>Custom </a:t>
            </a:r>
            <a:r>
              <a:rPr lang="en-US" sz="2400" dirty="0" err="1" smtClean="0"/>
              <a:t>ASP.Net</a:t>
            </a:r>
            <a:endParaRPr lang="en-US" sz="2400" dirty="0" smtClean="0"/>
          </a:p>
          <a:p>
            <a:endParaRPr lang="en-US" sz="2800" dirty="0"/>
          </a:p>
          <a:p>
            <a:r>
              <a:rPr lang="en-US" sz="2800" dirty="0" smtClean="0"/>
              <a:t>Home Realm Discovery</a:t>
            </a:r>
          </a:p>
          <a:p>
            <a:pPr lvl="1"/>
            <a:r>
              <a:rPr lang="en-US" sz="2400" dirty="0" smtClean="0"/>
              <a:t>Principles of HRD</a:t>
            </a:r>
          </a:p>
          <a:p>
            <a:pPr lvl="1"/>
            <a:r>
              <a:rPr lang="en-US" sz="2400" dirty="0" smtClean="0"/>
              <a:t>Using WHR parameter</a:t>
            </a:r>
          </a:p>
          <a:p>
            <a:endParaRPr lang="en-US" sz="2800" dirty="0"/>
          </a:p>
          <a:p>
            <a:r>
              <a:rPr lang="en-US" sz="2800" dirty="0" smtClean="0"/>
              <a:t>Sign In Page</a:t>
            </a:r>
          </a:p>
          <a:p>
            <a:pPr lvl="1"/>
            <a:r>
              <a:rPr lang="en-US" sz="2400" dirty="0" smtClean="0"/>
              <a:t>Strong authentication and mobile support</a:t>
            </a:r>
          </a:p>
          <a:p>
            <a:endParaRPr lang="en-US" sz="2800" dirty="0"/>
          </a:p>
          <a:p>
            <a:r>
              <a:rPr lang="en-US" sz="2800" dirty="0" smtClean="0"/>
              <a:t>Application Experience</a:t>
            </a:r>
            <a:endParaRPr lang="en-US" sz="2800" dirty="0"/>
          </a:p>
        </p:txBody>
      </p:sp>
      <p:sp>
        <p:nvSpPr>
          <p:cNvPr id="4" name="Rectangle 3"/>
          <p:cNvSpPr/>
          <p:nvPr/>
        </p:nvSpPr>
        <p:spPr bwMode="auto">
          <a:xfrm>
            <a:off x="7555206" y="2983597"/>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Home Realm Discovery</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7555206" y="990600"/>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Strong Authentication</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9558769" y="990600"/>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Mobile Support</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551451" y="2986205"/>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Putting it Together</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2" descr="http://co1icsposp/PWA/IAM%20ADFS%20User%20Interface%20Redesign/Project%20Documents/2.%20Design/UI_UX%20Documents%20(Kurt%20Hughes)/CSS_Files_/images/smart_card_L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230" y="1295398"/>
            <a:ext cx="785530" cy="99723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5"/>
          <p:cNvSpPr>
            <a:spLocks noEditPoints="1"/>
          </p:cNvSpPr>
          <p:nvPr/>
        </p:nvSpPr>
        <p:spPr bwMode="black">
          <a:xfrm>
            <a:off x="9957840" y="3303307"/>
            <a:ext cx="1066800" cy="1068027"/>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10213539" y="1295398"/>
            <a:ext cx="555401" cy="1066800"/>
          </a:xfrm>
          <a:prstGeom prst="rect">
            <a:avLst/>
          </a:prstGeom>
        </p:spPr>
      </p:pic>
      <p:grpSp>
        <p:nvGrpSpPr>
          <p:cNvPr id="11" name="Group 10"/>
          <p:cNvGrpSpPr/>
          <p:nvPr/>
        </p:nvGrpSpPr>
        <p:grpSpPr bwMode="black">
          <a:xfrm>
            <a:off x="7981619" y="3318705"/>
            <a:ext cx="1026752" cy="1052629"/>
            <a:chOff x="8587169" y="5108012"/>
            <a:chExt cx="1184275" cy="1214438"/>
          </a:xfrm>
          <a:solidFill>
            <a:schemeClr val="tx1"/>
          </a:solidFill>
        </p:grpSpPr>
        <p:sp>
          <p:nvSpPr>
            <p:cNvPr id="12"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3"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100823181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for this Discussion</a:t>
            </a:r>
            <a:endParaRPr lang="en-US" dirty="0"/>
          </a:p>
        </p:txBody>
      </p:sp>
      <p:sp>
        <p:nvSpPr>
          <p:cNvPr id="3" name="Text Placeholder 2"/>
          <p:cNvSpPr>
            <a:spLocks noGrp="1"/>
          </p:cNvSpPr>
          <p:nvPr>
            <p:ph type="body" sz="quarter" idx="10"/>
          </p:nvPr>
        </p:nvSpPr>
        <p:spPr>
          <a:xfrm>
            <a:off x="519112" y="1447799"/>
            <a:ext cx="11149013" cy="5330690"/>
          </a:xfrm>
        </p:spPr>
        <p:txBody>
          <a:bodyPr/>
          <a:lstStyle/>
          <a:p>
            <a:r>
              <a:rPr lang="en-US" sz="2800" dirty="0" smtClean="0"/>
              <a:t>Improved User Experience</a:t>
            </a:r>
          </a:p>
          <a:p>
            <a:pPr lvl="1"/>
            <a:r>
              <a:rPr lang="en-US" sz="2400" dirty="0" err="1" smtClean="0"/>
              <a:t>Web.config</a:t>
            </a:r>
            <a:endParaRPr lang="en-US" sz="2400" dirty="0" smtClean="0"/>
          </a:p>
          <a:p>
            <a:pPr lvl="1"/>
            <a:r>
              <a:rPr lang="en-US" sz="2400" dirty="0" smtClean="0"/>
              <a:t>Custom </a:t>
            </a:r>
            <a:r>
              <a:rPr lang="en-US" sz="2400" dirty="0" err="1" smtClean="0"/>
              <a:t>ASP.Net</a:t>
            </a:r>
            <a:endParaRPr lang="en-US" sz="2400" dirty="0" smtClean="0"/>
          </a:p>
          <a:p>
            <a:endParaRPr lang="en-US" sz="2800" dirty="0"/>
          </a:p>
          <a:p>
            <a:r>
              <a:rPr lang="en-US" sz="2800" dirty="0" smtClean="0"/>
              <a:t>Home Realm Discovery</a:t>
            </a:r>
          </a:p>
          <a:p>
            <a:pPr lvl="1"/>
            <a:r>
              <a:rPr lang="en-US" sz="2400" dirty="0" smtClean="0"/>
              <a:t>Principles of HRD</a:t>
            </a:r>
          </a:p>
          <a:p>
            <a:pPr lvl="1"/>
            <a:r>
              <a:rPr lang="en-US" sz="2400" dirty="0" smtClean="0"/>
              <a:t>Using WHR parameter</a:t>
            </a:r>
          </a:p>
          <a:p>
            <a:endParaRPr lang="en-US" sz="2800" dirty="0"/>
          </a:p>
          <a:p>
            <a:r>
              <a:rPr lang="en-US" sz="2800" dirty="0" smtClean="0"/>
              <a:t>Sign In Page</a:t>
            </a:r>
          </a:p>
          <a:p>
            <a:pPr lvl="1"/>
            <a:r>
              <a:rPr lang="en-US" sz="2400" dirty="0" smtClean="0"/>
              <a:t>Strong authentication and mobile support</a:t>
            </a:r>
          </a:p>
          <a:p>
            <a:endParaRPr lang="en-US" sz="2800" dirty="0"/>
          </a:p>
          <a:p>
            <a:r>
              <a:rPr lang="en-US" sz="2800" dirty="0" smtClean="0"/>
              <a:t>Application Experience</a:t>
            </a:r>
            <a:endParaRPr lang="en-US" sz="2800" dirty="0"/>
          </a:p>
        </p:txBody>
      </p:sp>
      <p:sp>
        <p:nvSpPr>
          <p:cNvPr id="4" name="Rectangle 3"/>
          <p:cNvSpPr/>
          <p:nvPr/>
        </p:nvSpPr>
        <p:spPr bwMode="auto">
          <a:xfrm>
            <a:off x="7555206" y="2983597"/>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Home Realm Discovery</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7555206" y="990600"/>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Strong Authentication</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9558769" y="990600"/>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Mobile Support</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551451" y="2986205"/>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Putting it Together</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2" descr="http://co1icsposp/PWA/IAM%20ADFS%20User%20Interface%20Redesign/Project%20Documents/2.%20Design/UI_UX%20Documents%20(Kurt%20Hughes)/CSS_Files_/images/smart_card_L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230" y="1295398"/>
            <a:ext cx="785530" cy="99723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5"/>
          <p:cNvSpPr>
            <a:spLocks noEditPoints="1"/>
          </p:cNvSpPr>
          <p:nvPr/>
        </p:nvSpPr>
        <p:spPr bwMode="black">
          <a:xfrm>
            <a:off x="9957840" y="3303307"/>
            <a:ext cx="1066800" cy="1068027"/>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10213539" y="1295398"/>
            <a:ext cx="555401" cy="1066800"/>
          </a:xfrm>
          <a:prstGeom prst="rect">
            <a:avLst/>
          </a:prstGeom>
        </p:spPr>
      </p:pic>
      <p:grpSp>
        <p:nvGrpSpPr>
          <p:cNvPr id="11" name="Group 10"/>
          <p:cNvGrpSpPr/>
          <p:nvPr/>
        </p:nvGrpSpPr>
        <p:grpSpPr bwMode="black">
          <a:xfrm>
            <a:off x="7981619" y="3318705"/>
            <a:ext cx="1026752" cy="1052629"/>
            <a:chOff x="8587169" y="5108012"/>
            <a:chExt cx="1184275" cy="1214438"/>
          </a:xfrm>
          <a:solidFill>
            <a:schemeClr val="tx1"/>
          </a:solidFill>
        </p:grpSpPr>
        <p:sp>
          <p:nvSpPr>
            <p:cNvPr id="12"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3"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20540452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Important </a:t>
            </a:r>
            <a:r>
              <a:rPr lang="en-US" dirty="0" err="1" smtClean="0"/>
              <a:t>Web.Config</a:t>
            </a:r>
            <a:r>
              <a:rPr lang="en-US" dirty="0" smtClean="0"/>
              <a:t> Settings</a:t>
            </a:r>
            <a:endParaRPr lang="en-US" dirty="0"/>
          </a:p>
        </p:txBody>
      </p:sp>
      <p:sp>
        <p:nvSpPr>
          <p:cNvPr id="6" name="Text Placeholder 5"/>
          <p:cNvSpPr>
            <a:spLocks noGrp="1"/>
          </p:cNvSpPr>
          <p:nvPr>
            <p:ph type="body" sz="quarter" idx="10"/>
          </p:nvPr>
        </p:nvSpPr>
        <p:spPr>
          <a:xfrm>
            <a:off x="455612" y="1447799"/>
            <a:ext cx="11212513" cy="1834348"/>
          </a:xfrm>
        </p:spPr>
        <p:txBody>
          <a:bodyPr/>
          <a:lstStyle/>
          <a:p>
            <a:r>
              <a:rPr lang="en-US" dirty="0" smtClean="0"/>
              <a:t>The topmost entry in this list is the default authentication type</a:t>
            </a:r>
          </a:p>
          <a:p>
            <a:pPr lvl="1"/>
            <a:r>
              <a:rPr lang="en-US" dirty="0" smtClean="0"/>
              <a:t>Integrated on the internal network </a:t>
            </a:r>
          </a:p>
          <a:p>
            <a:pPr lvl="1"/>
            <a:r>
              <a:rPr lang="en-US" dirty="0" smtClean="0"/>
              <a:t>Forms on the ADFS Proxy servers facing the internet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2" y="3746486"/>
            <a:ext cx="7161212" cy="2407543"/>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5184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t>
            </a:r>
            <a:r>
              <a:rPr lang="en-US" dirty="0" err="1" smtClean="0"/>
              <a:t>Web.Config</a:t>
            </a:r>
            <a:r>
              <a:rPr lang="en-US" dirty="0" smtClean="0"/>
              <a:t> Settings</a:t>
            </a:r>
            <a:endParaRPr lang="en-US" dirty="0"/>
          </a:p>
        </p:txBody>
      </p:sp>
      <p:sp>
        <p:nvSpPr>
          <p:cNvPr id="3" name="Text Placeholder 2"/>
          <p:cNvSpPr>
            <a:spLocks noGrp="1"/>
          </p:cNvSpPr>
          <p:nvPr>
            <p:ph type="body" sz="quarter" idx="10"/>
          </p:nvPr>
        </p:nvSpPr>
        <p:spPr>
          <a:xfrm>
            <a:off x="519112" y="1447799"/>
            <a:ext cx="11149013" cy="1969770"/>
          </a:xfrm>
        </p:spPr>
        <p:txBody>
          <a:bodyPr/>
          <a:lstStyle/>
          <a:p>
            <a:r>
              <a:rPr lang="en-US" dirty="0" smtClean="0"/>
              <a:t>The ADFS service can only point to single pages for </a:t>
            </a:r>
            <a:r>
              <a:rPr lang="en-US" dirty="0" err="1" smtClean="0"/>
              <a:t>HomeRealmDiscovery</a:t>
            </a:r>
            <a:r>
              <a:rPr lang="en-US" dirty="0" smtClean="0"/>
              <a:t> and Error events</a:t>
            </a:r>
          </a:p>
          <a:p>
            <a:endParaRPr lang="en-US" dirty="0"/>
          </a:p>
          <a:p>
            <a:r>
              <a:rPr lang="en-US" dirty="0" smtClean="0"/>
              <a:t>Default HRD cookies are enabled, and live for 30 days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1" y="4267200"/>
            <a:ext cx="9705037" cy="176212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5762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Web.Config Customizations</a:t>
            </a:r>
            <a:endParaRPr lang="en-US" dirty="0"/>
          </a:p>
        </p:txBody>
      </p:sp>
      <p:sp>
        <p:nvSpPr>
          <p:cNvPr id="4" name="Text Placeholder 3"/>
          <p:cNvSpPr>
            <a:spLocks noGrp="1"/>
          </p:cNvSpPr>
          <p:nvPr>
            <p:ph sz="half" idx="1"/>
          </p:nvPr>
        </p:nvSpPr>
        <p:spPr>
          <a:xfrm>
            <a:off x="303212" y="1295400"/>
            <a:ext cx="7772400" cy="775597"/>
          </a:xfrm>
        </p:spPr>
        <p:txBody>
          <a:bodyPr/>
          <a:lstStyle/>
          <a:p>
            <a:r>
              <a:rPr lang="en-US" dirty="0" smtClean="0">
                <a:latin typeface="Consolas" pitchFamily="49" charset="0"/>
                <a:cs typeface="Consolas" pitchFamily="49" charset="0"/>
              </a:rPr>
              <a:t>C:\inetpub\adfs\ls\web.config</a:t>
            </a:r>
          </a:p>
        </p:txBody>
      </p:sp>
      <p:sp>
        <p:nvSpPr>
          <p:cNvPr id="7" name="Content Placeholder 6"/>
          <p:cNvSpPr>
            <a:spLocks noGrp="1"/>
          </p:cNvSpPr>
          <p:nvPr>
            <p:ph sz="half" idx="2"/>
          </p:nvPr>
        </p:nvSpPr>
        <p:spPr>
          <a:xfrm>
            <a:off x="303212" y="2057400"/>
            <a:ext cx="4589462" cy="1335750"/>
          </a:xfrm>
        </p:spPr>
        <p:txBody>
          <a:bodyPr/>
          <a:lstStyle/>
          <a:p>
            <a:r>
              <a:rPr lang="en-US" dirty="0" smtClean="0"/>
              <a:t>Settings apply to all pages</a:t>
            </a:r>
          </a:p>
          <a:p>
            <a:pPr marL="0" indent="0">
              <a:buNone/>
            </a:pPr>
            <a:endParaRPr lang="en-US" dirty="0"/>
          </a:p>
          <a:p>
            <a:r>
              <a:rPr lang="en-US" dirty="0" smtClean="0"/>
              <a:t>Default </a:t>
            </a:r>
            <a:r>
              <a:rPr lang="en-US" dirty="0"/>
              <a:t>ADFS </a:t>
            </a:r>
            <a:r>
              <a:rPr lang="en-US" dirty="0" smtClean="0"/>
              <a:t>Sign In </a:t>
            </a:r>
            <a:r>
              <a:rPr lang="en-US" dirty="0"/>
              <a:t>Page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4" y="1752600"/>
            <a:ext cx="7296151" cy="529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58840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Text Placeholder 2"/>
          <p:cNvSpPr>
            <a:spLocks noGrp="1"/>
          </p:cNvSpPr>
          <p:nvPr>
            <p:ph type="body" sz="quarter" idx="10"/>
          </p:nvPr>
        </p:nvSpPr>
        <p:spPr>
          <a:xfrm>
            <a:off x="519112" y="1447798"/>
            <a:ext cx="6870700" cy="4998291"/>
          </a:xfrm>
        </p:spPr>
        <p:txBody>
          <a:bodyPr/>
          <a:lstStyle/>
          <a:p>
            <a:r>
              <a:rPr lang="en-US" sz="2800" dirty="0" smtClean="0"/>
              <a:t>Understand the ADFS authentication process</a:t>
            </a:r>
            <a:br>
              <a:rPr lang="en-US" sz="2800" dirty="0" smtClean="0"/>
            </a:br>
            <a:endParaRPr lang="en-US" sz="2800" dirty="0" smtClean="0"/>
          </a:p>
          <a:p>
            <a:r>
              <a:rPr lang="en-US" sz="2800" dirty="0" smtClean="0"/>
              <a:t>Identify extensibility and customization areas of ADFS</a:t>
            </a:r>
            <a:br>
              <a:rPr lang="en-US" sz="2800" dirty="0" smtClean="0"/>
            </a:br>
            <a:endParaRPr lang="en-US" sz="2800" dirty="0" smtClean="0"/>
          </a:p>
          <a:p>
            <a:r>
              <a:rPr lang="en-US" sz="2800" dirty="0" smtClean="0"/>
              <a:t>Leverage the existing ADFS pages to support mobile and strong authentication</a:t>
            </a:r>
          </a:p>
          <a:p>
            <a:endParaRPr lang="en-US" sz="2800" dirty="0"/>
          </a:p>
          <a:p>
            <a:r>
              <a:rPr lang="en-US" sz="2800" dirty="0" smtClean="0"/>
              <a:t>Enable rich capabilities to meet your application and business needs</a:t>
            </a:r>
          </a:p>
        </p:txBody>
      </p:sp>
    </p:spTree>
    <p:extLst>
      <p:ext uri="{BB962C8B-B14F-4D97-AF65-F5344CB8AC3E}">
        <p14:creationId xmlns:p14="http://schemas.microsoft.com/office/powerpoint/2010/main" val="32192805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Web.Config Customizations</a:t>
            </a:r>
            <a:endParaRPr lang="en-US" dirty="0"/>
          </a:p>
        </p:txBody>
      </p:sp>
      <p:sp>
        <p:nvSpPr>
          <p:cNvPr id="4" name="Text Placeholder 3"/>
          <p:cNvSpPr>
            <a:spLocks noGrp="1"/>
          </p:cNvSpPr>
          <p:nvPr>
            <p:ph sz="half" idx="1"/>
          </p:nvPr>
        </p:nvSpPr>
        <p:spPr>
          <a:xfrm>
            <a:off x="303212" y="1295400"/>
            <a:ext cx="7772400" cy="775597"/>
          </a:xfrm>
        </p:spPr>
        <p:txBody>
          <a:bodyPr/>
          <a:lstStyle/>
          <a:p>
            <a:r>
              <a:rPr lang="en-US" dirty="0" smtClean="0">
                <a:latin typeface="Consolas" pitchFamily="49" charset="0"/>
                <a:cs typeface="Consolas" pitchFamily="49" charset="0"/>
              </a:rPr>
              <a:t>C:\inetpub\adfs\ls\web.config</a:t>
            </a:r>
          </a:p>
        </p:txBody>
      </p:sp>
      <p:sp>
        <p:nvSpPr>
          <p:cNvPr id="7" name="Content Placeholder 6"/>
          <p:cNvSpPr>
            <a:spLocks noGrp="1"/>
          </p:cNvSpPr>
          <p:nvPr>
            <p:ph sz="half" idx="2"/>
          </p:nvPr>
        </p:nvSpPr>
        <p:spPr>
          <a:xfrm>
            <a:off x="303212" y="2057400"/>
            <a:ext cx="4589462" cy="1723549"/>
          </a:xfrm>
        </p:spPr>
        <p:txBody>
          <a:bodyPr/>
          <a:lstStyle/>
          <a:p>
            <a:r>
              <a:rPr lang="en-US" dirty="0" smtClean="0"/>
              <a:t>Settings apply to all pages</a:t>
            </a:r>
          </a:p>
          <a:p>
            <a:pPr marL="0" indent="0">
              <a:buNone/>
            </a:pPr>
            <a:endParaRPr lang="en-US" dirty="0"/>
          </a:p>
          <a:p>
            <a:r>
              <a:rPr lang="en-US" dirty="0" smtClean="0"/>
              <a:t>Default Home Realm Discovery Page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4" y="1752600"/>
            <a:ext cx="7296151" cy="529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224" y="1752600"/>
            <a:ext cx="7350601" cy="529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46336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Web.Config Customizations</a:t>
            </a:r>
            <a:endParaRPr lang="en-US" dirty="0"/>
          </a:p>
        </p:txBody>
      </p:sp>
      <p:sp>
        <p:nvSpPr>
          <p:cNvPr id="4" name="Text Placeholder 3"/>
          <p:cNvSpPr>
            <a:spLocks noGrp="1"/>
          </p:cNvSpPr>
          <p:nvPr>
            <p:ph sz="half" idx="1"/>
          </p:nvPr>
        </p:nvSpPr>
        <p:spPr>
          <a:xfrm>
            <a:off x="303212" y="1295400"/>
            <a:ext cx="7772400" cy="775597"/>
          </a:xfrm>
        </p:spPr>
        <p:txBody>
          <a:bodyPr/>
          <a:lstStyle/>
          <a:p>
            <a:r>
              <a:rPr lang="en-US" dirty="0" smtClean="0">
                <a:latin typeface="Consolas" pitchFamily="49" charset="0"/>
                <a:cs typeface="Consolas" pitchFamily="49" charset="0"/>
              </a:rPr>
              <a:t>C:\inetpub\adfs\ls\web.config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4" y="1752600"/>
            <a:ext cx="7296151" cy="529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4596486"/>
            <a:ext cx="4724400" cy="104231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674" y="1732953"/>
            <a:ext cx="7326231" cy="530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6"/>
          <p:cNvSpPr txBox="1">
            <a:spLocks/>
          </p:cNvSpPr>
          <p:nvPr/>
        </p:nvSpPr>
        <p:spPr>
          <a:xfrm>
            <a:off x="303212" y="2057400"/>
            <a:ext cx="4589462" cy="1723549"/>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5"/>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5"/>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Settings apply to all pages</a:t>
            </a:r>
          </a:p>
          <a:p>
            <a:pPr marL="0" indent="0">
              <a:buFontTx/>
              <a:buNone/>
            </a:pPr>
            <a:endParaRPr lang="en-US" dirty="0" smtClean="0"/>
          </a:p>
          <a:p>
            <a:r>
              <a:rPr lang="en-US" dirty="0" smtClean="0"/>
              <a:t>Default ADFS Sign In Page with custom logo</a:t>
            </a:r>
            <a:endParaRPr lang="en-US" dirty="0"/>
          </a:p>
        </p:txBody>
      </p:sp>
    </p:spTree>
    <p:extLst>
      <p:ext uri="{BB962C8B-B14F-4D97-AF65-F5344CB8AC3E}">
        <p14:creationId xmlns:p14="http://schemas.microsoft.com/office/powerpoint/2010/main" val="30867788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Web.Config Customizations</a:t>
            </a:r>
            <a:endParaRPr lang="en-US" dirty="0"/>
          </a:p>
        </p:txBody>
      </p:sp>
      <p:sp>
        <p:nvSpPr>
          <p:cNvPr id="4" name="Text Placeholder 3"/>
          <p:cNvSpPr>
            <a:spLocks noGrp="1"/>
          </p:cNvSpPr>
          <p:nvPr>
            <p:ph sz="half" idx="1"/>
          </p:nvPr>
        </p:nvSpPr>
        <p:spPr>
          <a:xfrm>
            <a:off x="303212" y="1295400"/>
            <a:ext cx="7772400" cy="775597"/>
          </a:xfrm>
        </p:spPr>
        <p:txBody>
          <a:bodyPr/>
          <a:lstStyle/>
          <a:p>
            <a:r>
              <a:rPr lang="en-US" dirty="0" smtClean="0">
                <a:latin typeface="Consolas" pitchFamily="49" charset="0"/>
                <a:cs typeface="Consolas" pitchFamily="49" charset="0"/>
              </a:rPr>
              <a:t>C:\inetpub\adfs\ls\web.config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4" y="1752600"/>
            <a:ext cx="7296151" cy="529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4596486"/>
            <a:ext cx="4724400" cy="104231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674" y="1732953"/>
            <a:ext cx="7326231" cy="530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6"/>
          <p:cNvSpPr txBox="1">
            <a:spLocks/>
          </p:cNvSpPr>
          <p:nvPr/>
        </p:nvSpPr>
        <p:spPr>
          <a:xfrm>
            <a:off x="303212" y="2057400"/>
            <a:ext cx="4589462" cy="2111347"/>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5"/>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5"/>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Settings apply to all pages</a:t>
            </a:r>
          </a:p>
          <a:p>
            <a:pPr marL="0" indent="0">
              <a:buFontTx/>
              <a:buNone/>
            </a:pPr>
            <a:endParaRPr lang="en-US" dirty="0" smtClean="0"/>
          </a:p>
          <a:p>
            <a:r>
              <a:rPr lang="en-US" dirty="0" smtClean="0"/>
              <a:t>Default Home Realm Discovery Page with custom logo</a:t>
            </a:r>
            <a:endParaRPr lang="en-US" dirty="0"/>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674" y="1746057"/>
            <a:ext cx="7326231" cy="530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8996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the </a:t>
            </a:r>
            <a:r>
              <a:rPr lang="en-US" dirty="0" err="1" smtClean="0"/>
              <a:t>ASP.Net</a:t>
            </a:r>
            <a:r>
              <a:rPr lang="en-US" dirty="0" smtClean="0"/>
              <a:t> Pages</a:t>
            </a:r>
            <a:endParaRPr lang="en-US" dirty="0"/>
          </a:p>
        </p:txBody>
      </p:sp>
      <p:sp>
        <p:nvSpPr>
          <p:cNvPr id="3" name="Text Placeholder 2"/>
          <p:cNvSpPr>
            <a:spLocks noGrp="1"/>
          </p:cNvSpPr>
          <p:nvPr>
            <p:ph type="body" sz="quarter" idx="10"/>
          </p:nvPr>
        </p:nvSpPr>
        <p:spPr>
          <a:xfrm>
            <a:off x="531812" y="1013165"/>
            <a:ext cx="6019800" cy="443198"/>
          </a:xfrm>
        </p:spPr>
        <p:txBody>
          <a:bodyPr/>
          <a:lstStyle/>
          <a:p>
            <a:r>
              <a:rPr lang="en-US" dirty="0" smtClean="0"/>
              <a:t>FormSignIn.aspx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460" y="1996476"/>
            <a:ext cx="672136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981200"/>
            <a:ext cx="5037286" cy="364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66" y="1981200"/>
            <a:ext cx="5042831" cy="364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981200"/>
            <a:ext cx="5037286" cy="364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4557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the </a:t>
            </a:r>
            <a:r>
              <a:rPr lang="en-US" dirty="0" err="1" smtClean="0"/>
              <a:t>ASP.Net</a:t>
            </a:r>
            <a:r>
              <a:rPr lang="en-US" dirty="0" smtClean="0"/>
              <a:t> Pages</a:t>
            </a:r>
            <a:endParaRPr lang="en-US" dirty="0"/>
          </a:p>
        </p:txBody>
      </p:sp>
      <p:sp>
        <p:nvSpPr>
          <p:cNvPr id="3" name="Text Placeholder 2"/>
          <p:cNvSpPr>
            <a:spLocks noGrp="1"/>
          </p:cNvSpPr>
          <p:nvPr>
            <p:ph type="body" sz="quarter" idx="10"/>
          </p:nvPr>
        </p:nvSpPr>
        <p:spPr>
          <a:xfrm>
            <a:off x="531812" y="1013165"/>
            <a:ext cx="11125200" cy="886397"/>
          </a:xfrm>
        </p:spPr>
        <p:txBody>
          <a:bodyPr/>
          <a:lstStyle/>
          <a:p>
            <a:r>
              <a:rPr lang="en-US" dirty="0" smtClean="0"/>
              <a:t>Including mobile detection based on the user agent string and changing the CSS of the page</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460" y="1996476"/>
            <a:ext cx="672136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2" y="2514600"/>
            <a:ext cx="2130606"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5868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67" y="1973396"/>
            <a:ext cx="5042831" cy="364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Customizing the </a:t>
            </a:r>
            <a:r>
              <a:rPr lang="en-US" dirty="0" err="1" smtClean="0"/>
              <a:t>ASP.Net</a:t>
            </a:r>
            <a:r>
              <a:rPr lang="en-US" dirty="0" smtClean="0"/>
              <a:t> Pages</a:t>
            </a:r>
            <a:endParaRPr lang="en-US" dirty="0"/>
          </a:p>
        </p:txBody>
      </p:sp>
      <p:sp>
        <p:nvSpPr>
          <p:cNvPr id="3" name="Text Placeholder 2"/>
          <p:cNvSpPr>
            <a:spLocks noGrp="1"/>
          </p:cNvSpPr>
          <p:nvPr>
            <p:ph type="body" sz="quarter" idx="10"/>
          </p:nvPr>
        </p:nvSpPr>
        <p:spPr>
          <a:xfrm>
            <a:off x="531812" y="1013165"/>
            <a:ext cx="6019800" cy="443198"/>
          </a:xfrm>
        </p:spPr>
        <p:txBody>
          <a:bodyPr/>
          <a:lstStyle/>
          <a:p>
            <a:r>
              <a:rPr lang="en-US" dirty="0" smtClean="0"/>
              <a:t>HomeRealmDiscovery.aspx</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460" y="1996476"/>
            <a:ext cx="672136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675" y="1981199"/>
            <a:ext cx="6704150" cy="47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8263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the </a:t>
            </a:r>
            <a:r>
              <a:rPr lang="en-US" dirty="0" err="1" smtClean="0"/>
              <a:t>ASP.Net</a:t>
            </a:r>
            <a:r>
              <a:rPr lang="en-US" dirty="0" smtClean="0"/>
              <a:t> Pages</a:t>
            </a:r>
            <a:endParaRPr lang="en-US" dirty="0"/>
          </a:p>
        </p:txBody>
      </p:sp>
      <p:sp>
        <p:nvSpPr>
          <p:cNvPr id="3" name="Text Placeholder 2"/>
          <p:cNvSpPr>
            <a:spLocks noGrp="1"/>
          </p:cNvSpPr>
          <p:nvPr>
            <p:ph type="body" sz="quarter" idx="10"/>
          </p:nvPr>
        </p:nvSpPr>
        <p:spPr>
          <a:xfrm>
            <a:off x="531812" y="1013165"/>
            <a:ext cx="11353800" cy="443198"/>
          </a:xfrm>
        </p:spPr>
        <p:txBody>
          <a:bodyPr/>
          <a:lstStyle/>
          <a:p>
            <a:r>
              <a:rPr lang="en-US" dirty="0" smtClean="0"/>
              <a:t>HomeRealmDiscovery.aspx with mobile detection and CSS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460" y="1996476"/>
            <a:ext cx="672136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675" y="1981199"/>
            <a:ext cx="6704150" cy="47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2" y="2565984"/>
            <a:ext cx="1898196"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63593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Home Realm Discovery Problems</a:t>
            </a:r>
            <a:endParaRPr lang="en-US" dirty="0"/>
          </a:p>
        </p:txBody>
      </p:sp>
      <p:sp>
        <p:nvSpPr>
          <p:cNvPr id="3" name="Text Placeholder 2"/>
          <p:cNvSpPr>
            <a:spLocks noGrp="1"/>
          </p:cNvSpPr>
          <p:nvPr>
            <p:ph type="body" sz="quarter" idx="10"/>
          </p:nvPr>
        </p:nvSpPr>
        <p:spPr>
          <a:xfrm>
            <a:off x="519112" y="1295400"/>
            <a:ext cx="11149013" cy="5312223"/>
          </a:xfrm>
        </p:spPr>
        <p:txBody>
          <a:bodyPr/>
          <a:lstStyle/>
          <a:p>
            <a:r>
              <a:rPr lang="en-US" sz="2800" dirty="0" smtClean="0"/>
              <a:t>Application teams want to leverage common infrastructure, so long as they can customize it to fit their exact needs</a:t>
            </a:r>
          </a:p>
          <a:p>
            <a:endParaRPr lang="en-US" sz="2800" dirty="0"/>
          </a:p>
          <a:p>
            <a:r>
              <a:rPr lang="en-US" sz="2800" dirty="0" smtClean="0"/>
              <a:t>Requirements from the business owners</a:t>
            </a:r>
          </a:p>
          <a:p>
            <a:pPr lvl="1"/>
            <a:r>
              <a:rPr lang="en-US" dirty="0" smtClean="0"/>
              <a:t>Only show HRD options that a specific application wants</a:t>
            </a:r>
          </a:p>
          <a:p>
            <a:pPr lvl="2"/>
            <a:r>
              <a:rPr lang="en-US" dirty="0" smtClean="0"/>
              <a:t>For example, “only Live ID users can access this application”</a:t>
            </a:r>
          </a:p>
          <a:p>
            <a:pPr lvl="1"/>
            <a:r>
              <a:rPr lang="en-US" dirty="0" smtClean="0"/>
              <a:t>Reduce page loads and click </a:t>
            </a:r>
            <a:r>
              <a:rPr lang="en-US" dirty="0" err="1" smtClean="0"/>
              <a:t>throughs</a:t>
            </a:r>
            <a:endParaRPr lang="en-US" dirty="0" smtClean="0"/>
          </a:p>
          <a:p>
            <a:pPr lvl="2"/>
            <a:r>
              <a:rPr lang="en-US" dirty="0" smtClean="0"/>
              <a:t>Do not render the HRD page unless required</a:t>
            </a:r>
          </a:p>
          <a:p>
            <a:pPr lvl="1"/>
            <a:r>
              <a:rPr lang="en-US" dirty="0" smtClean="0"/>
              <a:t>Provide a predictable user experience</a:t>
            </a:r>
          </a:p>
          <a:p>
            <a:pPr lvl="2"/>
            <a:r>
              <a:rPr lang="en-US" dirty="0" smtClean="0"/>
              <a:t>Always show the same flows, pages, etc…</a:t>
            </a:r>
          </a:p>
          <a:p>
            <a:pPr lvl="1"/>
            <a:r>
              <a:rPr lang="en-US" dirty="0" smtClean="0"/>
              <a:t>Do not let the user know they have left the application</a:t>
            </a:r>
          </a:p>
          <a:p>
            <a:pPr lvl="2"/>
            <a:r>
              <a:rPr lang="en-US" dirty="0" smtClean="0"/>
              <a:t>Look at feel must match the application experience</a:t>
            </a:r>
          </a:p>
        </p:txBody>
      </p:sp>
    </p:spTree>
    <p:extLst>
      <p:ext uri="{BB962C8B-B14F-4D97-AF65-F5344CB8AC3E}">
        <p14:creationId xmlns:p14="http://schemas.microsoft.com/office/powerpoint/2010/main" val="10330096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  Co-branded HRD</a:t>
            </a:r>
            <a:endParaRPr lang="en-US" dirty="0"/>
          </a:p>
        </p:txBody>
      </p:sp>
      <p:sp>
        <p:nvSpPr>
          <p:cNvPr id="4" name="Rectangle 3"/>
          <p:cNvSpPr/>
          <p:nvPr/>
        </p:nvSpPr>
        <p:spPr bwMode="auto">
          <a:xfrm>
            <a:off x="531812" y="1371600"/>
            <a:ext cx="4876800" cy="4114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err="1" smtClean="0">
                <a:solidFill>
                  <a:srgbClr val="FFFFFF">
                    <a:alpha val="98824"/>
                  </a:srgbClr>
                </a:solidFill>
                <a:latin typeface="Segoe UI" pitchFamily="34" charset="0"/>
                <a:ea typeface="Segoe UI" pitchFamily="34" charset="0"/>
                <a:cs typeface="Segoe UI" pitchFamily="34" charset="0"/>
              </a:rPr>
              <a:t>ASP.Net</a:t>
            </a:r>
            <a:r>
              <a:rPr lang="en-US" sz="2200" dirty="0" smtClean="0">
                <a:solidFill>
                  <a:srgbClr val="FFFFFF">
                    <a:alpha val="98824"/>
                  </a:srgbClr>
                </a:solidFill>
                <a:latin typeface="Segoe UI" pitchFamily="34" charset="0"/>
                <a:ea typeface="Segoe UI" pitchFamily="34" charset="0"/>
                <a:cs typeface="Segoe UI" pitchFamily="34" charset="0"/>
              </a:rPr>
              <a:t> Page:  HRD.aspx</a:t>
            </a:r>
          </a:p>
        </p:txBody>
      </p:sp>
      <p:sp>
        <p:nvSpPr>
          <p:cNvPr id="7" name="TextBox 6"/>
          <p:cNvSpPr txBox="1"/>
          <p:nvPr/>
        </p:nvSpPr>
        <p:spPr>
          <a:xfrm>
            <a:off x="6094412" y="1371600"/>
            <a:ext cx="5638800" cy="1181862"/>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dirty="0" smtClean="0">
                <a:solidFill>
                  <a:schemeClr val="tx1">
                    <a:alpha val="99000"/>
                  </a:schemeClr>
                </a:solidFill>
              </a:rPr>
              <a:t>When service loads HRD.aspx page, check </a:t>
            </a:r>
            <a:r>
              <a:rPr lang="en-US" sz="2400" dirty="0" err="1" smtClean="0">
                <a:solidFill>
                  <a:schemeClr val="tx1">
                    <a:alpha val="99000"/>
                  </a:schemeClr>
                </a:solidFill>
              </a:rPr>
              <a:t>wtrealm</a:t>
            </a:r>
            <a:r>
              <a:rPr lang="en-US" sz="2400" dirty="0" smtClean="0">
                <a:solidFill>
                  <a:schemeClr val="tx1">
                    <a:alpha val="99000"/>
                  </a:schemeClr>
                </a:solidFill>
              </a:rPr>
              <a:t> and lookup HRD experience to display</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2" y="3309331"/>
            <a:ext cx="6599664" cy="12299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48685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  Co-branded HRD</a:t>
            </a:r>
            <a:endParaRPr lang="en-US" dirty="0"/>
          </a:p>
        </p:txBody>
      </p:sp>
      <p:sp>
        <p:nvSpPr>
          <p:cNvPr id="4" name="Rectangle 3"/>
          <p:cNvSpPr/>
          <p:nvPr/>
        </p:nvSpPr>
        <p:spPr bwMode="auto">
          <a:xfrm>
            <a:off x="531812" y="1371600"/>
            <a:ext cx="4876800" cy="4114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err="1" smtClean="0">
                <a:solidFill>
                  <a:srgbClr val="FFFFFF">
                    <a:alpha val="98824"/>
                  </a:srgbClr>
                </a:solidFill>
                <a:latin typeface="Segoe UI" pitchFamily="34" charset="0"/>
                <a:ea typeface="Segoe UI" pitchFamily="34" charset="0"/>
                <a:cs typeface="Segoe UI" pitchFamily="34" charset="0"/>
              </a:rPr>
              <a:t>ASP.Net</a:t>
            </a:r>
            <a:r>
              <a:rPr lang="en-US" sz="2200" dirty="0" smtClean="0">
                <a:solidFill>
                  <a:srgbClr val="FFFFFF">
                    <a:alpha val="98824"/>
                  </a:srgbClr>
                </a:solidFill>
                <a:latin typeface="Segoe UI" pitchFamily="34" charset="0"/>
                <a:ea typeface="Segoe UI" pitchFamily="34" charset="0"/>
                <a:cs typeface="Segoe UI" pitchFamily="34" charset="0"/>
              </a:rPr>
              <a:t> Page:  HRD.aspx</a:t>
            </a:r>
          </a:p>
        </p:txBody>
      </p:sp>
      <p:sp>
        <p:nvSpPr>
          <p:cNvPr id="6" name="Rectangle 5"/>
          <p:cNvSpPr/>
          <p:nvPr/>
        </p:nvSpPr>
        <p:spPr bwMode="auto">
          <a:xfrm>
            <a:off x="608012" y="1447800"/>
            <a:ext cx="4724400" cy="3962400"/>
          </a:xfrm>
          <a:prstGeom prst="rect">
            <a:avLst/>
          </a:prstGeom>
          <a:solidFill>
            <a:srgbClr val="92D050">
              <a:alpha val="60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rgbClr val="FFFFFF">
                    <a:alpha val="98824"/>
                  </a:srgbClr>
                </a:solidFill>
                <a:latin typeface="Segoe UI" pitchFamily="34" charset="0"/>
                <a:ea typeface="Segoe UI" pitchFamily="34" charset="0"/>
                <a:cs typeface="Segoe UI" pitchFamily="34" charset="0"/>
              </a:rPr>
              <a:t>ASP.Net</a:t>
            </a:r>
            <a:r>
              <a:rPr lang="en-US" sz="2200" dirty="0" smtClean="0">
                <a:solidFill>
                  <a:srgbClr val="FFFFFF">
                    <a:alpha val="98824"/>
                  </a:srgbClr>
                </a:solidFill>
                <a:latin typeface="Segoe UI" pitchFamily="34" charset="0"/>
                <a:ea typeface="Segoe UI" pitchFamily="34" charset="0"/>
                <a:cs typeface="Segoe UI" pitchFamily="34" charset="0"/>
              </a:rPr>
              <a:t> User Control (.</a:t>
            </a:r>
            <a:r>
              <a:rPr lang="en-US" sz="2200" dirty="0" err="1" smtClean="0">
                <a:solidFill>
                  <a:srgbClr val="FFFFFF">
                    <a:alpha val="98824"/>
                  </a:srgbClr>
                </a:solidFill>
                <a:latin typeface="Segoe UI" pitchFamily="34" charset="0"/>
                <a:ea typeface="Segoe UI" pitchFamily="34" charset="0"/>
                <a:cs typeface="Segoe UI" pitchFamily="34" charset="0"/>
              </a:rPr>
              <a:t>ascx</a:t>
            </a:r>
            <a:r>
              <a:rPr lang="en-US" sz="2200" dirty="0" smtClean="0">
                <a:solidFill>
                  <a:srgbClr val="FFFFFF">
                    <a:alpha val="98824"/>
                  </a:srgbClr>
                </a:solidFill>
                <a:latin typeface="Segoe UI" pitchFamily="34" charset="0"/>
                <a:ea typeface="Segoe UI" pitchFamily="34" charset="0"/>
                <a:cs typeface="Segoe UI" pitchFamily="34" charset="0"/>
              </a:rPr>
              <a:t>)</a:t>
            </a:r>
          </a:p>
        </p:txBody>
      </p:sp>
      <p:sp>
        <p:nvSpPr>
          <p:cNvPr id="7" name="TextBox 6"/>
          <p:cNvSpPr txBox="1"/>
          <p:nvPr/>
        </p:nvSpPr>
        <p:spPr>
          <a:xfrm>
            <a:off x="6094412" y="1371600"/>
            <a:ext cx="5638800" cy="2659190"/>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dirty="0" smtClean="0">
                <a:solidFill>
                  <a:schemeClr val="tx1">
                    <a:alpha val="99000"/>
                  </a:schemeClr>
                </a:solidFill>
              </a:rPr>
              <a:t>For each application which requires, convert their desired page from .</a:t>
            </a:r>
            <a:r>
              <a:rPr lang="en-US" sz="2400" dirty="0" err="1" smtClean="0">
                <a:solidFill>
                  <a:schemeClr val="tx1">
                    <a:alpha val="99000"/>
                  </a:schemeClr>
                </a:solidFill>
              </a:rPr>
              <a:t>aspx</a:t>
            </a:r>
            <a:r>
              <a:rPr lang="en-US" sz="2400" dirty="0" smtClean="0">
                <a:solidFill>
                  <a:schemeClr val="tx1">
                    <a:alpha val="99000"/>
                  </a:schemeClr>
                </a:solidFill>
              </a:rPr>
              <a:t> to .</a:t>
            </a:r>
            <a:r>
              <a:rPr lang="en-US" sz="2400" dirty="0" err="1" smtClean="0">
                <a:solidFill>
                  <a:schemeClr val="tx1">
                    <a:alpha val="99000"/>
                  </a:schemeClr>
                </a:solidFill>
              </a:rPr>
              <a:t>ascx</a:t>
            </a:r>
            <a:r>
              <a:rPr lang="en-US" sz="2400" dirty="0" smtClean="0">
                <a:solidFill>
                  <a:schemeClr val="tx1">
                    <a:alpha val="99000"/>
                  </a:schemeClr>
                </a:solidFill>
              </a:rPr>
              <a:t> and load into a full screen panel in the .</a:t>
            </a:r>
            <a:r>
              <a:rPr lang="en-US" sz="2400" dirty="0" err="1" smtClean="0">
                <a:solidFill>
                  <a:schemeClr val="tx1">
                    <a:alpha val="99000"/>
                  </a:schemeClr>
                </a:solidFill>
              </a:rPr>
              <a:t>aspx</a:t>
            </a:r>
            <a:r>
              <a:rPr lang="en-US" sz="2400" dirty="0" smtClean="0">
                <a:solidFill>
                  <a:schemeClr val="tx1">
                    <a:alpha val="99000"/>
                  </a:schemeClr>
                </a:solidFill>
              </a:rPr>
              <a:t> page</a:t>
            </a:r>
          </a:p>
          <a:p>
            <a:pPr>
              <a:lnSpc>
                <a:spcPct val="90000"/>
              </a:lnSpc>
              <a:spcBef>
                <a:spcPct val="20000"/>
              </a:spcBef>
              <a:buSzPct val="90000"/>
            </a:pPr>
            <a:endParaRPr lang="en-US" sz="2400" dirty="0">
              <a:solidFill>
                <a:schemeClr val="tx1">
                  <a:alpha val="99000"/>
                </a:schemeClr>
              </a:solidFill>
            </a:endParaRPr>
          </a:p>
          <a:p>
            <a:pPr>
              <a:lnSpc>
                <a:spcPct val="90000"/>
              </a:lnSpc>
              <a:spcBef>
                <a:spcPct val="20000"/>
              </a:spcBef>
              <a:buSzPct val="90000"/>
            </a:pPr>
            <a:r>
              <a:rPr lang="en-US" sz="2400" dirty="0" smtClean="0">
                <a:solidFill>
                  <a:schemeClr val="tx1">
                    <a:alpha val="99000"/>
                  </a:schemeClr>
                </a:solidFill>
              </a:rPr>
              <a:t>Note the .</a:t>
            </a:r>
            <a:r>
              <a:rPr lang="en-US" sz="2400" dirty="0" err="1" smtClean="0">
                <a:solidFill>
                  <a:schemeClr val="tx1">
                    <a:alpha val="99000"/>
                  </a:schemeClr>
                </a:solidFill>
              </a:rPr>
              <a:t>aspx</a:t>
            </a:r>
            <a:r>
              <a:rPr lang="en-US" sz="2400" dirty="0" smtClean="0">
                <a:solidFill>
                  <a:schemeClr val="tx1">
                    <a:alpha val="99000"/>
                  </a:schemeClr>
                </a:solidFill>
              </a:rPr>
              <a:t> page needs a </a:t>
            </a:r>
            <a:r>
              <a:rPr lang="en-US" sz="2400" dirty="0" err="1" smtClean="0">
                <a:solidFill>
                  <a:schemeClr val="tx1">
                    <a:alpha val="99000"/>
                  </a:schemeClr>
                </a:solidFill>
              </a:rPr>
              <a:t>selectWHR</a:t>
            </a:r>
            <a:r>
              <a:rPr lang="en-US" sz="2400" dirty="0" smtClean="0">
                <a:solidFill>
                  <a:schemeClr val="tx1">
                    <a:alpha val="99000"/>
                  </a:schemeClr>
                </a:solidFill>
              </a:rPr>
              <a:t> method calling </a:t>
            </a:r>
            <a:r>
              <a:rPr lang="en-US" sz="2400" dirty="0" err="1" smtClean="0">
                <a:solidFill>
                  <a:schemeClr val="tx1">
                    <a:alpha val="99000"/>
                  </a:schemeClr>
                </a:solidFill>
              </a:rPr>
              <a:t>SelectHomeRealm</a:t>
            </a:r>
            <a:r>
              <a:rPr lang="en-US" sz="2400" dirty="0" smtClean="0">
                <a:solidFill>
                  <a:schemeClr val="tx1">
                    <a:alpha val="99000"/>
                  </a:schemeClr>
                </a:solidFill>
              </a:rPr>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2" y="5715000"/>
            <a:ext cx="12299324" cy="7620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2" y="3958196"/>
            <a:ext cx="5791200" cy="164475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6289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4570412" y="1421164"/>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Federated Authentication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5950110" y="4263034"/>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Identity Provider</a:t>
            </a:r>
          </a:p>
        </p:txBody>
      </p:sp>
      <p:sp>
        <p:nvSpPr>
          <p:cNvPr id="29" name="Rectangle 28"/>
          <p:cNvSpPr/>
          <p:nvPr/>
        </p:nvSpPr>
        <p:spPr bwMode="auto">
          <a:xfrm>
            <a:off x="4570412" y="1421164"/>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Application Provider</a:t>
            </a:r>
          </a:p>
        </p:txBody>
      </p:sp>
      <p:pic>
        <p:nvPicPr>
          <p:cNvPr id="30"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4875212" y="2375691"/>
            <a:ext cx="744607" cy="977124"/>
          </a:xfrm>
          <a:prstGeom prst="rect">
            <a:avLst/>
          </a:prstGeom>
          <a:noFill/>
          <a:ln w="9525">
            <a:noFill/>
            <a:miter lim="800000"/>
            <a:headEnd/>
            <a:tailEnd/>
          </a:ln>
        </p:spPr>
      </p:pic>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436812" y="2375691"/>
            <a:ext cx="744607" cy="977124"/>
          </a:xfrm>
          <a:prstGeom prst="rect">
            <a:avLst/>
          </a:prstGeom>
          <a:noFill/>
          <a:ln w="9525">
            <a:noFill/>
            <a:miter lim="800000"/>
            <a:headEnd/>
            <a:tailEnd/>
          </a:ln>
        </p:spPr>
      </p:pic>
      <p:sp>
        <p:nvSpPr>
          <p:cNvPr id="32" name="TextBox 31"/>
          <p:cNvSpPr txBox="1"/>
          <p:nvPr/>
        </p:nvSpPr>
        <p:spPr>
          <a:xfrm>
            <a:off x="5704117" y="5173108"/>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3" name="TextBox 32"/>
          <p:cNvSpPr txBox="1"/>
          <p:nvPr/>
        </p:nvSpPr>
        <p:spPr>
          <a:xfrm>
            <a:off x="5669271" y="2647270"/>
            <a:ext cx="1981200"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Federation Service</a:t>
            </a:r>
          </a:p>
        </p:txBody>
      </p:sp>
      <p:sp>
        <p:nvSpPr>
          <p:cNvPr id="34" name="TextBox 33"/>
          <p:cNvSpPr txBox="1"/>
          <p:nvPr/>
        </p:nvSpPr>
        <p:spPr>
          <a:xfrm>
            <a:off x="542099" y="252262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Tree>
    <p:extLst>
      <p:ext uri="{BB962C8B-B14F-4D97-AF65-F5344CB8AC3E}">
        <p14:creationId xmlns:p14="http://schemas.microsoft.com/office/powerpoint/2010/main" val="403053213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Co-branded HRD</a:t>
            </a:r>
            <a:endParaRPr lang="en-US" dirty="0"/>
          </a:p>
        </p:txBody>
      </p:sp>
      <p:sp>
        <p:nvSpPr>
          <p:cNvPr id="3" name="Text Placeholder 2"/>
          <p:cNvSpPr>
            <a:spLocks noGrp="1"/>
          </p:cNvSpPr>
          <p:nvPr>
            <p:ph type="body" sz="quarter" idx="10"/>
          </p:nvPr>
        </p:nvSpPr>
        <p:spPr>
          <a:xfrm>
            <a:off x="531812" y="990600"/>
            <a:ext cx="11149013" cy="443198"/>
          </a:xfrm>
        </p:spPr>
        <p:txBody>
          <a:bodyPr/>
          <a:lstStyle/>
          <a:p>
            <a:r>
              <a:rPr lang="en-US" dirty="0" smtClean="0"/>
              <a:t>All of these are loaded as homerealmdiscovery.aspx</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480457"/>
            <a:ext cx="6096000" cy="495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86839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Co-branded HRD</a:t>
            </a:r>
            <a:endParaRPr lang="en-US" dirty="0"/>
          </a:p>
        </p:txBody>
      </p:sp>
      <p:sp>
        <p:nvSpPr>
          <p:cNvPr id="3" name="Text Placeholder 2"/>
          <p:cNvSpPr>
            <a:spLocks noGrp="1"/>
          </p:cNvSpPr>
          <p:nvPr>
            <p:ph type="body" sz="quarter" idx="10"/>
          </p:nvPr>
        </p:nvSpPr>
        <p:spPr>
          <a:xfrm>
            <a:off x="531812" y="990600"/>
            <a:ext cx="11149013" cy="443198"/>
          </a:xfrm>
        </p:spPr>
        <p:txBody>
          <a:bodyPr/>
          <a:lstStyle/>
          <a:p>
            <a:r>
              <a:rPr lang="en-US" dirty="0" smtClean="0"/>
              <a:t>All of these are loaded as homerealmdiscovery.aspx</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2" y="1688632"/>
            <a:ext cx="5943600" cy="516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89868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Co-branded HRD</a:t>
            </a:r>
            <a:endParaRPr lang="en-US" dirty="0"/>
          </a:p>
        </p:txBody>
      </p:sp>
      <p:sp>
        <p:nvSpPr>
          <p:cNvPr id="3" name="Text Placeholder 2"/>
          <p:cNvSpPr>
            <a:spLocks noGrp="1"/>
          </p:cNvSpPr>
          <p:nvPr>
            <p:ph type="body" sz="quarter" idx="10"/>
          </p:nvPr>
        </p:nvSpPr>
        <p:spPr>
          <a:xfrm>
            <a:off x="531812" y="990600"/>
            <a:ext cx="11149013" cy="443198"/>
          </a:xfrm>
        </p:spPr>
        <p:txBody>
          <a:bodyPr/>
          <a:lstStyle/>
          <a:p>
            <a:r>
              <a:rPr lang="en-US" dirty="0" smtClean="0"/>
              <a:t>All of these are loaded as homerealmdiscovery.aspx</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675" y="1981199"/>
            <a:ext cx="6704150" cy="47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73668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Co-branded HRD</a:t>
            </a:r>
            <a:endParaRPr lang="en-US" dirty="0"/>
          </a:p>
        </p:txBody>
      </p:sp>
      <p:sp>
        <p:nvSpPr>
          <p:cNvPr id="3" name="Text Placeholder 2"/>
          <p:cNvSpPr>
            <a:spLocks noGrp="1"/>
          </p:cNvSpPr>
          <p:nvPr>
            <p:ph type="body" sz="quarter" idx="10"/>
          </p:nvPr>
        </p:nvSpPr>
        <p:spPr>
          <a:xfrm>
            <a:off x="531812" y="990600"/>
            <a:ext cx="11149013" cy="443198"/>
          </a:xfrm>
        </p:spPr>
        <p:txBody>
          <a:bodyPr/>
          <a:lstStyle/>
          <a:p>
            <a:r>
              <a:rPr lang="en-US" dirty="0" smtClean="0"/>
              <a:t>All of these are loaded as homerealmdiscovery.aspx</a:t>
            </a:r>
            <a:endParaRPr lang="en-US" dirty="0"/>
          </a:p>
        </p:txBody>
      </p:sp>
      <p:pic>
        <p:nvPicPr>
          <p:cNvPr id="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618" y="1924053"/>
            <a:ext cx="6725394" cy="469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89868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Co-branded HRD</a:t>
            </a:r>
            <a:endParaRPr lang="en-US" dirty="0"/>
          </a:p>
        </p:txBody>
      </p:sp>
      <p:sp>
        <p:nvSpPr>
          <p:cNvPr id="3" name="Text Placeholder 2"/>
          <p:cNvSpPr>
            <a:spLocks noGrp="1"/>
          </p:cNvSpPr>
          <p:nvPr>
            <p:ph type="body" sz="quarter" idx="10"/>
          </p:nvPr>
        </p:nvSpPr>
        <p:spPr>
          <a:xfrm>
            <a:off x="531812" y="990600"/>
            <a:ext cx="11149013" cy="443198"/>
          </a:xfrm>
        </p:spPr>
        <p:txBody>
          <a:bodyPr/>
          <a:lstStyle/>
          <a:p>
            <a:r>
              <a:rPr lang="en-US" dirty="0" smtClean="0"/>
              <a:t>All of these are loaded as homerealmdiscovery.aspx</a:t>
            </a:r>
            <a:endParaRPr lang="en-US" dirty="0"/>
          </a:p>
        </p:txBody>
      </p:sp>
      <p:pic>
        <p:nvPicPr>
          <p:cNvPr id="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618" y="1924053"/>
            <a:ext cx="6725394" cy="469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5612" y="1924053"/>
            <a:ext cx="3810000" cy="3040832"/>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Note that this team did not want all 4 HRD options to be displayed?</a:t>
            </a:r>
          </a:p>
          <a:p>
            <a:pPr>
              <a:lnSpc>
                <a:spcPct val="90000"/>
              </a:lnSpc>
              <a:spcBef>
                <a:spcPct val="20000"/>
              </a:spcBef>
              <a:buSzPct val="90000"/>
            </a:pPr>
            <a:endParaRPr lang="en-US" sz="3200" dirty="0">
              <a:solidFill>
                <a:schemeClr val="tx1">
                  <a:alpha val="99000"/>
                </a:schemeClr>
              </a:solidFill>
            </a:endParaRPr>
          </a:p>
          <a:p>
            <a:pPr>
              <a:lnSpc>
                <a:spcPct val="90000"/>
              </a:lnSpc>
              <a:spcBef>
                <a:spcPct val="20000"/>
              </a:spcBef>
              <a:buSzPct val="90000"/>
            </a:pPr>
            <a:r>
              <a:rPr lang="en-US" sz="3200" dirty="0" smtClean="0">
                <a:solidFill>
                  <a:schemeClr val="tx1">
                    <a:alpha val="99000"/>
                  </a:schemeClr>
                </a:solidFill>
              </a:rPr>
              <a:t>That’s a problem…</a:t>
            </a:r>
          </a:p>
        </p:txBody>
      </p:sp>
    </p:spTree>
    <p:extLst>
      <p:ext uri="{BB962C8B-B14F-4D97-AF65-F5344CB8AC3E}">
        <p14:creationId xmlns:p14="http://schemas.microsoft.com/office/powerpoint/2010/main" val="335105973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HRD Problem: Cookies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51" y="1338263"/>
            <a:ext cx="11816385" cy="9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52291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HRD Cookies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51" y="1338263"/>
            <a:ext cx="11816385" cy="9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067" y="1892621"/>
            <a:ext cx="3556484" cy="112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94784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HRD Cookies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51" y="1338263"/>
            <a:ext cx="11816385" cy="9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067" y="1892621"/>
            <a:ext cx="3556484" cy="112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2254"/>
            <a:ext cx="12233264" cy="164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25119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HRD Cookies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51" y="1338263"/>
            <a:ext cx="11816385" cy="9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067" y="1892621"/>
            <a:ext cx="3556484" cy="112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2254"/>
            <a:ext cx="12233264" cy="164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7870" y="5207001"/>
            <a:ext cx="11048945" cy="1200329"/>
          </a:xfrm>
          <a:prstGeom prst="rect">
            <a:avLst/>
          </a:prstGeom>
          <a:noFill/>
        </p:spPr>
        <p:txBody>
          <a:bodyPr wrap="square" rtlCol="0">
            <a:spAutoFit/>
          </a:bodyPr>
          <a:lstStyle/>
          <a:p>
            <a:r>
              <a:rPr lang="en-US" dirty="0"/>
              <a:t>dXJuOmZlZGVyYXRpb246TVNGVA</a:t>
            </a:r>
            <a:r>
              <a:rPr lang="en-US" dirty="0" smtClean="0"/>
              <a:t>== </a:t>
            </a:r>
            <a:endParaRPr lang="en-US" dirty="0"/>
          </a:p>
          <a:p>
            <a:r>
              <a:rPr lang="en-US" dirty="0" smtClean="0"/>
              <a:t>Base64 encoded value:  </a:t>
            </a:r>
            <a:r>
              <a:rPr lang="en-US" i="1" dirty="0" err="1" smtClean="0"/>
              <a:t>urn:federation:MSFT</a:t>
            </a:r>
            <a:endParaRPr lang="en-US" i="1" dirty="0" smtClean="0"/>
          </a:p>
          <a:p>
            <a:endParaRPr lang="en-US" i="1" dirty="0"/>
          </a:p>
          <a:p>
            <a:r>
              <a:rPr lang="en-US" dirty="0" smtClean="0"/>
              <a:t>This is the federation service identifier for the claims provider trust partner that the HRD cookie maps to</a:t>
            </a:r>
            <a:endParaRPr lang="en-US" dirty="0"/>
          </a:p>
        </p:txBody>
      </p:sp>
      <p:sp>
        <p:nvSpPr>
          <p:cNvPr id="3" name="Right Brace 2"/>
          <p:cNvSpPr/>
          <p:nvPr/>
        </p:nvSpPr>
        <p:spPr>
          <a:xfrm rot="5400000">
            <a:off x="3564557" y="2613316"/>
            <a:ext cx="309034" cy="2596470"/>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flipH="1">
            <a:off x="2832774" y="4148667"/>
            <a:ext cx="886301" cy="9990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3257210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Solution 2:  WHR and the Application Approach</a:t>
            </a:r>
            <a:endParaRPr lang="en-US" dirty="0"/>
          </a:p>
        </p:txBody>
      </p:sp>
      <p:sp>
        <p:nvSpPr>
          <p:cNvPr id="3" name="Content Placeholder 2"/>
          <p:cNvSpPr>
            <a:spLocks noGrp="1"/>
          </p:cNvSpPr>
          <p:nvPr>
            <p:ph idx="1"/>
          </p:nvPr>
        </p:nvSpPr>
        <p:spPr>
          <a:xfrm>
            <a:off x="519112" y="1447799"/>
            <a:ext cx="11149013" cy="1969770"/>
          </a:xfrm>
        </p:spPr>
        <p:txBody>
          <a:bodyPr/>
          <a:lstStyle/>
          <a:p>
            <a:r>
              <a:rPr lang="en-US" dirty="0" smtClean="0"/>
              <a:t>Summarizing the requirements:  Applications want to own the end-to-end experience completely</a:t>
            </a:r>
          </a:p>
          <a:p>
            <a:pPr marL="0" indent="0">
              <a:buNone/>
            </a:pPr>
            <a:endParaRPr lang="en-US" dirty="0" smtClean="0"/>
          </a:p>
          <a:p>
            <a:pPr marL="0" indent="0" algn="ctr">
              <a:buNone/>
            </a:pPr>
            <a:r>
              <a:rPr lang="en-US" b="1" i="1" dirty="0" smtClean="0"/>
              <a:t>So let them do it!</a:t>
            </a:r>
            <a:endParaRPr lang="en-US" b="1" i="1" dirty="0"/>
          </a:p>
        </p:txBody>
      </p:sp>
      <p:sp>
        <p:nvSpPr>
          <p:cNvPr id="4" name="Content Placeholder 2"/>
          <p:cNvSpPr txBox="1">
            <a:spLocks/>
          </p:cNvSpPr>
          <p:nvPr/>
        </p:nvSpPr>
        <p:spPr>
          <a:xfrm>
            <a:off x="531812" y="3589216"/>
            <a:ext cx="11149013" cy="283154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May release of ADFS Rollup 2 includes fixes to the cookie behavior and WHR values</a:t>
            </a:r>
          </a:p>
          <a:p>
            <a:endParaRPr lang="en-US" b="1" i="1" dirty="0"/>
          </a:p>
          <a:p>
            <a:r>
              <a:rPr lang="en-US" dirty="0" smtClean="0"/>
              <a:t>The new ADFS approach to HRD:</a:t>
            </a:r>
          </a:p>
          <a:p>
            <a:pPr lvl="1"/>
            <a:r>
              <a:rPr lang="en-US" dirty="0" smtClean="0"/>
              <a:t>We will host our default version, if you want to customize – here are the WHR parameters you need</a:t>
            </a:r>
            <a:endParaRPr lang="en-US" dirty="0"/>
          </a:p>
        </p:txBody>
      </p:sp>
    </p:spTree>
    <p:extLst>
      <p:ext uri="{BB962C8B-B14F-4D97-AF65-F5344CB8AC3E}">
        <p14:creationId xmlns:p14="http://schemas.microsoft.com/office/powerpoint/2010/main" val="37300485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4570412" y="1421164"/>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Federated Authentication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5950110" y="4263034"/>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Identity Provider</a:t>
            </a:r>
          </a:p>
        </p:txBody>
      </p:sp>
      <p:sp>
        <p:nvSpPr>
          <p:cNvPr id="29" name="Rectangle 28"/>
          <p:cNvSpPr/>
          <p:nvPr/>
        </p:nvSpPr>
        <p:spPr bwMode="auto">
          <a:xfrm>
            <a:off x="4570412" y="1421164"/>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Application Provider</a:t>
            </a:r>
          </a:p>
        </p:txBody>
      </p:sp>
      <p:pic>
        <p:nvPicPr>
          <p:cNvPr id="30"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4875212" y="2375691"/>
            <a:ext cx="744607" cy="977124"/>
          </a:xfrm>
          <a:prstGeom prst="rect">
            <a:avLst/>
          </a:prstGeom>
          <a:noFill/>
          <a:ln w="9525">
            <a:noFill/>
            <a:miter lim="800000"/>
            <a:headEnd/>
            <a:tailEnd/>
          </a:ln>
        </p:spPr>
      </p:pic>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436812" y="2375691"/>
            <a:ext cx="744607" cy="977124"/>
          </a:xfrm>
          <a:prstGeom prst="rect">
            <a:avLst/>
          </a:prstGeom>
          <a:noFill/>
          <a:ln w="9525">
            <a:noFill/>
            <a:miter lim="800000"/>
            <a:headEnd/>
            <a:tailEnd/>
          </a:ln>
        </p:spPr>
      </p:pic>
      <p:sp>
        <p:nvSpPr>
          <p:cNvPr id="32" name="TextBox 31"/>
          <p:cNvSpPr txBox="1"/>
          <p:nvPr/>
        </p:nvSpPr>
        <p:spPr>
          <a:xfrm>
            <a:off x="5704117" y="5173108"/>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3" name="TextBox 32"/>
          <p:cNvSpPr txBox="1"/>
          <p:nvPr/>
        </p:nvSpPr>
        <p:spPr>
          <a:xfrm>
            <a:off x="5669271" y="2647270"/>
            <a:ext cx="1981200"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Federation Service</a:t>
            </a:r>
          </a:p>
        </p:txBody>
      </p:sp>
      <p:sp>
        <p:nvSpPr>
          <p:cNvPr id="34" name="TextBox 33"/>
          <p:cNvSpPr txBox="1"/>
          <p:nvPr/>
        </p:nvSpPr>
        <p:spPr>
          <a:xfrm>
            <a:off x="542099" y="252262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p:txBody>
      </p:sp>
      <p:sp>
        <p:nvSpPr>
          <p:cNvPr id="3" name="Right Arrow 2"/>
          <p:cNvSpPr/>
          <p:nvPr/>
        </p:nvSpPr>
        <p:spPr bwMode="auto">
          <a:xfrm rot="20890549">
            <a:off x="3250495" y="5133539"/>
            <a:ext cx="2254740" cy="258445"/>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3100779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WHR and the Application Approach</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219200"/>
            <a:ext cx="8653463" cy="550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27567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WHR and the Application Approach</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1219200"/>
            <a:ext cx="8777288" cy="543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99435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WHR, </a:t>
            </a:r>
            <a:r>
              <a:rPr lang="en-US" dirty="0" err="1" smtClean="0"/>
              <a:t>WTRealm</a:t>
            </a:r>
            <a:r>
              <a:rPr lang="en-US" dirty="0" smtClean="0"/>
              <a:t> – Then </a:t>
            </a:r>
            <a:r>
              <a:rPr lang="en-US" dirty="0" err="1" smtClean="0"/>
              <a:t>Wauth</a:t>
            </a:r>
            <a:r>
              <a:rPr lang="en-US" dirty="0" smtClean="0"/>
              <a:t>???</a:t>
            </a:r>
            <a:endParaRPr lang="en-US" dirty="0"/>
          </a:p>
        </p:txBody>
      </p:sp>
      <p:sp>
        <p:nvSpPr>
          <p:cNvPr id="3" name="Content Placeholder 2"/>
          <p:cNvSpPr>
            <a:spLocks noGrp="1"/>
          </p:cNvSpPr>
          <p:nvPr>
            <p:ph idx="1"/>
          </p:nvPr>
        </p:nvSpPr>
        <p:spPr>
          <a:xfrm>
            <a:off x="519112" y="1447799"/>
            <a:ext cx="11149013" cy="5361468"/>
          </a:xfrm>
        </p:spPr>
        <p:txBody>
          <a:bodyPr/>
          <a:lstStyle/>
          <a:p>
            <a:r>
              <a:rPr lang="en-US" dirty="0" smtClean="0"/>
              <a:t>WTREALM – The identifier of the relying party</a:t>
            </a:r>
          </a:p>
          <a:p>
            <a:pPr lvl="1"/>
            <a:r>
              <a:rPr lang="en-US" dirty="0" smtClean="0"/>
              <a:t>Use as the configuration key for application specific behaviors</a:t>
            </a:r>
          </a:p>
          <a:p>
            <a:r>
              <a:rPr lang="en-US" dirty="0" smtClean="0"/>
              <a:t>WHR – The identifier of the claims provider</a:t>
            </a:r>
          </a:p>
          <a:p>
            <a:pPr lvl="1"/>
            <a:r>
              <a:rPr lang="en-US" dirty="0" smtClean="0"/>
              <a:t>Use as the configuration key for user type specific behavior</a:t>
            </a:r>
          </a:p>
          <a:p>
            <a:endParaRPr lang="en-US" dirty="0" smtClean="0"/>
          </a:p>
          <a:p>
            <a:r>
              <a:rPr lang="en-US" dirty="0" smtClean="0"/>
              <a:t>Doesn’t it make sense to use WAUTH the same way?</a:t>
            </a:r>
          </a:p>
          <a:p>
            <a:pPr marL="0" indent="0" algn="ctr">
              <a:buNone/>
            </a:pPr>
            <a:r>
              <a:rPr lang="en-US" sz="1400" dirty="0" smtClean="0"/>
              <a:t> </a:t>
            </a:r>
            <a:r>
              <a:rPr lang="en-US" dirty="0" smtClean="0"/>
              <a:t/>
            </a:r>
            <a:br>
              <a:rPr lang="en-US" dirty="0" smtClean="0"/>
            </a:br>
            <a:r>
              <a:rPr lang="en-US" dirty="0" smtClean="0"/>
              <a:t>Yes….and no…</a:t>
            </a:r>
            <a:br>
              <a:rPr lang="en-US" dirty="0" smtClean="0"/>
            </a:br>
            <a:r>
              <a:rPr lang="en-US" sz="1000" dirty="0" smtClean="0"/>
              <a:t> </a:t>
            </a:r>
            <a:endParaRPr lang="en-US" dirty="0" smtClean="0"/>
          </a:p>
          <a:p>
            <a:r>
              <a:rPr lang="en-US" dirty="0" smtClean="0"/>
              <a:t>WAUTH parameter let’s an application specify </a:t>
            </a:r>
            <a:br>
              <a:rPr lang="en-US" dirty="0" smtClean="0"/>
            </a:br>
            <a:r>
              <a:rPr lang="en-US" dirty="0" smtClean="0"/>
              <a:t>basic, integrated, forms, or client cert authentication</a:t>
            </a:r>
          </a:p>
          <a:p>
            <a:endParaRPr lang="en-US" dirty="0" smtClean="0"/>
          </a:p>
        </p:txBody>
      </p:sp>
    </p:spTree>
    <p:extLst>
      <p:ext uri="{BB962C8B-B14F-4D97-AF65-F5344CB8AC3E}">
        <p14:creationId xmlns:p14="http://schemas.microsoft.com/office/powerpoint/2010/main" val="16537317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Using WAUTH to enable Mobile Devices</a:t>
            </a:r>
            <a:endParaRPr lang="en-US" dirty="0"/>
          </a:p>
        </p:txBody>
      </p:sp>
      <p:sp>
        <p:nvSpPr>
          <p:cNvPr id="3" name="Content Placeholder 2"/>
          <p:cNvSpPr>
            <a:spLocks noGrp="1"/>
          </p:cNvSpPr>
          <p:nvPr>
            <p:ph idx="1"/>
          </p:nvPr>
        </p:nvSpPr>
        <p:spPr>
          <a:xfrm>
            <a:off x="519112" y="1447799"/>
            <a:ext cx="11149013" cy="2733056"/>
          </a:xfrm>
        </p:spPr>
        <p:txBody>
          <a:bodyPr/>
          <a:lstStyle/>
          <a:p>
            <a:r>
              <a:rPr lang="en-US" dirty="0" smtClean="0"/>
              <a:t>Mobile applications, or supporting platforms which are internal to your network but cannot do Windows Integrated Authentication</a:t>
            </a:r>
          </a:p>
          <a:p>
            <a:endParaRPr lang="en-US" dirty="0"/>
          </a:p>
          <a:p>
            <a:pPr lvl="1"/>
            <a:r>
              <a:rPr lang="en-US" dirty="0" smtClean="0"/>
              <a:t>Configure the </a:t>
            </a:r>
            <a:r>
              <a:rPr lang="en-US" dirty="0" err="1" smtClean="0"/>
              <a:t>web.config</a:t>
            </a:r>
            <a:r>
              <a:rPr lang="en-US" dirty="0" smtClean="0"/>
              <a:t> file of the application as follows to require forms based authentication</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2" y="4933208"/>
            <a:ext cx="10275794" cy="7620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54460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2FA for ADFS using Smartcards</a:t>
            </a:r>
            <a:endParaRPr lang="en-US" dirty="0"/>
          </a:p>
        </p:txBody>
      </p:sp>
      <p:sp>
        <p:nvSpPr>
          <p:cNvPr id="3" name="Content Placeholder 2"/>
          <p:cNvSpPr>
            <a:spLocks noGrp="1"/>
          </p:cNvSpPr>
          <p:nvPr>
            <p:ph idx="1"/>
          </p:nvPr>
        </p:nvSpPr>
        <p:spPr>
          <a:xfrm>
            <a:off x="519112" y="1447799"/>
            <a:ext cx="11149013" cy="4364272"/>
          </a:xfrm>
        </p:spPr>
        <p:txBody>
          <a:bodyPr/>
          <a:lstStyle/>
          <a:p>
            <a:r>
              <a:rPr lang="en-US" dirty="0" smtClean="0"/>
              <a:t>Solution Approach</a:t>
            </a:r>
          </a:p>
          <a:p>
            <a:pPr lvl="1"/>
            <a:r>
              <a:rPr lang="en-US" dirty="0" smtClean="0"/>
              <a:t>Map security group SID to OID in smartcard template</a:t>
            </a:r>
          </a:p>
          <a:p>
            <a:pPr lvl="2"/>
            <a:r>
              <a:rPr lang="en-US" dirty="0" smtClean="0"/>
              <a:t>This is the Authentication Assurance feature in Active Directory</a:t>
            </a:r>
          </a:p>
          <a:p>
            <a:pPr lvl="1"/>
            <a:r>
              <a:rPr lang="en-US" dirty="0" smtClean="0"/>
              <a:t>Include option for smartcard logon on default sign-in page</a:t>
            </a:r>
          </a:p>
          <a:p>
            <a:pPr lvl="1"/>
            <a:r>
              <a:rPr lang="en-US" dirty="0" smtClean="0"/>
              <a:t>Add Relying Party Authorization Rules to look for the SID</a:t>
            </a:r>
          </a:p>
          <a:p>
            <a:pPr lvl="2"/>
            <a:r>
              <a:rPr lang="en-US" dirty="0" smtClean="0"/>
              <a:t>Combine with Client Access Policy rules from ADFS October 2011 rollup 1</a:t>
            </a:r>
          </a:p>
          <a:p>
            <a:pPr lvl="1"/>
            <a:r>
              <a:rPr lang="en-US" dirty="0" smtClean="0"/>
              <a:t>Customize the error.aspx page to allow step-up authentication</a:t>
            </a:r>
          </a:p>
          <a:p>
            <a:pPr lvl="2"/>
            <a:r>
              <a:rPr lang="en-US" dirty="0" smtClean="0"/>
              <a:t>Limitation – requires that smartcard is the only RP authorization policy which can result in a Deny Rule</a:t>
            </a:r>
          </a:p>
          <a:p>
            <a:pPr lvl="1"/>
            <a:endParaRPr lang="en-US" dirty="0"/>
          </a:p>
        </p:txBody>
      </p:sp>
    </p:spTree>
    <p:extLst>
      <p:ext uri="{BB962C8B-B14F-4D97-AF65-F5344CB8AC3E}">
        <p14:creationId xmlns:p14="http://schemas.microsoft.com/office/powerpoint/2010/main" val="24496096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Just Have Apps Use WAUTH for 2FA?</a:t>
            </a:r>
            <a:endParaRPr lang="en-US" dirty="0"/>
          </a:p>
        </p:txBody>
      </p:sp>
    </p:spTree>
    <p:extLst>
      <p:ext uri="{BB962C8B-B14F-4D97-AF65-F5344CB8AC3E}">
        <p14:creationId xmlns:p14="http://schemas.microsoft.com/office/powerpoint/2010/main" val="426141750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Just Have Apps Use WAUTH for 2FA?</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12" y="1066800"/>
            <a:ext cx="7203927"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406" y="2895600"/>
            <a:ext cx="2718338" cy="1628526"/>
          </a:xfrm>
          <a:prstGeom prst="rect">
            <a:avLst/>
          </a:prstGeom>
        </p:spPr>
      </p:pic>
      <p:sp>
        <p:nvSpPr>
          <p:cNvPr id="3" name="TextBox 2"/>
          <p:cNvSpPr txBox="1"/>
          <p:nvPr/>
        </p:nvSpPr>
        <p:spPr>
          <a:xfrm>
            <a:off x="379412" y="1295400"/>
            <a:ext cx="3962400" cy="2843855"/>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The default IE user experience does not render anything in the browser behind the credential pop-up</a:t>
            </a:r>
          </a:p>
        </p:txBody>
      </p:sp>
    </p:spTree>
    <p:extLst>
      <p:ext uri="{BB962C8B-B14F-4D97-AF65-F5344CB8AC3E}">
        <p14:creationId xmlns:p14="http://schemas.microsoft.com/office/powerpoint/2010/main" val="393439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Smartcard and Step-up Authentication </a:t>
            </a:r>
            <a:endParaRPr lang="en-US" dirty="0"/>
          </a:p>
        </p:txBody>
      </p:sp>
      <p:sp>
        <p:nvSpPr>
          <p:cNvPr id="3" name="Content Placeholder 2"/>
          <p:cNvSpPr>
            <a:spLocks noGrp="1"/>
          </p:cNvSpPr>
          <p:nvPr>
            <p:ph idx="1"/>
          </p:nvPr>
        </p:nvSpPr>
        <p:spPr>
          <a:xfrm>
            <a:off x="73581" y="1102426"/>
            <a:ext cx="4051300" cy="997196"/>
          </a:xfrm>
        </p:spPr>
        <p:txBody>
          <a:bodyPr/>
          <a:lstStyle/>
          <a:p>
            <a:r>
              <a:rPr lang="en-US" sz="2400" dirty="0" smtClean="0"/>
              <a:t>Forms Sign-in page extended with smartcard login option</a:t>
            </a: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1103416"/>
            <a:ext cx="8077200" cy="565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06003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Smartcard and Step-up Authentication </a:t>
            </a:r>
            <a:endParaRPr lang="en-US" dirty="0"/>
          </a:p>
        </p:txBody>
      </p:sp>
      <p:sp>
        <p:nvSpPr>
          <p:cNvPr id="3" name="Content Placeholder 2"/>
          <p:cNvSpPr>
            <a:spLocks noGrp="1"/>
          </p:cNvSpPr>
          <p:nvPr>
            <p:ph idx="1"/>
          </p:nvPr>
        </p:nvSpPr>
        <p:spPr>
          <a:xfrm>
            <a:off x="73581" y="1102426"/>
            <a:ext cx="4051300" cy="2659190"/>
          </a:xfrm>
        </p:spPr>
        <p:txBody>
          <a:bodyPr/>
          <a:lstStyle/>
          <a:p>
            <a:r>
              <a:rPr lang="en-US" sz="2400" dirty="0" smtClean="0"/>
              <a:t>If user was already signed in using password or is internal and was integrated </a:t>
            </a:r>
            <a:r>
              <a:rPr lang="en-US" sz="2400" dirty="0" err="1" smtClean="0"/>
              <a:t>auth</a:t>
            </a:r>
            <a:r>
              <a:rPr lang="en-US" sz="2400" dirty="0" smtClean="0"/>
              <a:t> with password only, then RP authorization rule throws error.aspx with access denied message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1103416"/>
            <a:ext cx="8077200" cy="565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91922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Smartcard and Step-up Authentication </a:t>
            </a:r>
            <a:endParaRPr lang="en-US" dirty="0"/>
          </a:p>
        </p:txBody>
      </p:sp>
      <p:sp>
        <p:nvSpPr>
          <p:cNvPr id="3" name="Content Placeholder 2"/>
          <p:cNvSpPr>
            <a:spLocks noGrp="1"/>
          </p:cNvSpPr>
          <p:nvPr>
            <p:ph idx="1"/>
          </p:nvPr>
        </p:nvSpPr>
        <p:spPr>
          <a:xfrm>
            <a:off x="74612" y="1102426"/>
            <a:ext cx="3898900" cy="5613845"/>
          </a:xfrm>
        </p:spPr>
        <p:txBody>
          <a:bodyPr/>
          <a:lstStyle/>
          <a:p>
            <a:r>
              <a:rPr lang="en-US" sz="2400" dirty="0" smtClean="0"/>
              <a:t>The error.aspx page has </a:t>
            </a:r>
            <a:br>
              <a:rPr lang="en-US" sz="2400" dirty="0" smtClean="0"/>
            </a:br>
            <a:r>
              <a:rPr lang="en-US" sz="2400" dirty="0" smtClean="0"/>
              <a:t>2 distinct code paths forked on “Access Denied” string</a:t>
            </a:r>
          </a:p>
          <a:p>
            <a:endParaRPr lang="en-US" sz="2400" dirty="0"/>
          </a:p>
          <a:p>
            <a:r>
              <a:rPr lang="en-US" sz="2400" dirty="0" smtClean="0"/>
              <a:t>If </a:t>
            </a:r>
            <a:r>
              <a:rPr lang="en-US" sz="2400" dirty="0" err="1" smtClean="0"/>
              <a:t>wtrealm</a:t>
            </a:r>
            <a:r>
              <a:rPr lang="en-US" sz="2400" dirty="0" smtClean="0"/>
              <a:t> has a 2FA policy, and error is access denied, then present with step-up authentication</a:t>
            </a:r>
          </a:p>
          <a:p>
            <a:endParaRPr lang="en-US" sz="2400" dirty="0"/>
          </a:p>
          <a:p>
            <a:r>
              <a:rPr lang="en-US" sz="2400" dirty="0" smtClean="0"/>
              <a:t>The behavior here is </a:t>
            </a:r>
            <a:br>
              <a:rPr lang="en-US" sz="2400" dirty="0" smtClean="0"/>
            </a:br>
            <a:r>
              <a:rPr lang="en-US" sz="2400" dirty="0" smtClean="0"/>
              <a:t>that the user is actually signed-out, and the “next” button requests sign-in with client cert </a:t>
            </a:r>
            <a:r>
              <a:rPr lang="en-US" sz="2400" dirty="0" err="1" smtClean="0"/>
              <a:t>wauth</a:t>
            </a:r>
            <a:r>
              <a:rPr lang="en-US" sz="2400" dirty="0" smtClean="0"/>
              <a:t> parameter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1103416"/>
            <a:ext cx="8077200" cy="565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1095375"/>
            <a:ext cx="8236223"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0970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4570412" y="1421164"/>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Federated Authentication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5950110" y="4263034"/>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Identity Provider</a:t>
            </a:r>
          </a:p>
        </p:txBody>
      </p:sp>
      <p:sp>
        <p:nvSpPr>
          <p:cNvPr id="29" name="Rectangle 28"/>
          <p:cNvSpPr/>
          <p:nvPr/>
        </p:nvSpPr>
        <p:spPr bwMode="auto">
          <a:xfrm>
            <a:off x="4570412" y="1421164"/>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Application Provider</a:t>
            </a:r>
          </a:p>
        </p:txBody>
      </p:sp>
      <p:pic>
        <p:nvPicPr>
          <p:cNvPr id="30"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4875212" y="2375691"/>
            <a:ext cx="744607" cy="977124"/>
          </a:xfrm>
          <a:prstGeom prst="rect">
            <a:avLst/>
          </a:prstGeom>
          <a:noFill/>
          <a:ln w="9525">
            <a:noFill/>
            <a:miter lim="800000"/>
            <a:headEnd/>
            <a:tailEnd/>
          </a:ln>
        </p:spPr>
      </p:pic>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436812" y="2375691"/>
            <a:ext cx="744607" cy="977124"/>
          </a:xfrm>
          <a:prstGeom prst="rect">
            <a:avLst/>
          </a:prstGeom>
          <a:noFill/>
          <a:ln w="9525">
            <a:noFill/>
            <a:miter lim="800000"/>
            <a:headEnd/>
            <a:tailEnd/>
          </a:ln>
        </p:spPr>
      </p:pic>
      <p:sp>
        <p:nvSpPr>
          <p:cNvPr id="32" name="TextBox 31"/>
          <p:cNvSpPr txBox="1"/>
          <p:nvPr/>
        </p:nvSpPr>
        <p:spPr>
          <a:xfrm>
            <a:off x="5704117" y="5173108"/>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3" name="TextBox 32"/>
          <p:cNvSpPr txBox="1"/>
          <p:nvPr/>
        </p:nvSpPr>
        <p:spPr>
          <a:xfrm>
            <a:off x="5669271" y="2647270"/>
            <a:ext cx="1981200"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Federation Service</a:t>
            </a:r>
          </a:p>
        </p:txBody>
      </p:sp>
      <p:sp>
        <p:nvSpPr>
          <p:cNvPr id="34" name="TextBox 33"/>
          <p:cNvSpPr txBox="1"/>
          <p:nvPr/>
        </p:nvSpPr>
        <p:spPr>
          <a:xfrm>
            <a:off x="542099" y="252262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Application redirects to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Home Realm Discovery </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p:txBody>
      </p:sp>
      <p:sp>
        <p:nvSpPr>
          <p:cNvPr id="24" name="Right Arrow 23"/>
          <p:cNvSpPr/>
          <p:nvPr/>
        </p:nvSpPr>
        <p:spPr bwMode="auto">
          <a:xfrm rot="18738305">
            <a:off x="2664972" y="4242739"/>
            <a:ext cx="2614177" cy="317249"/>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415724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Smartcard and Step-up Authentication </a:t>
            </a:r>
            <a:endParaRPr lang="en-US" dirty="0"/>
          </a:p>
        </p:txBody>
      </p:sp>
      <p:sp>
        <p:nvSpPr>
          <p:cNvPr id="3" name="Content Placeholder 2"/>
          <p:cNvSpPr>
            <a:spLocks noGrp="1"/>
          </p:cNvSpPr>
          <p:nvPr>
            <p:ph idx="1"/>
          </p:nvPr>
        </p:nvSpPr>
        <p:spPr>
          <a:xfrm>
            <a:off x="73581" y="1102426"/>
            <a:ext cx="3887231" cy="5613845"/>
          </a:xfrm>
        </p:spPr>
        <p:txBody>
          <a:bodyPr/>
          <a:lstStyle/>
          <a:p>
            <a:r>
              <a:rPr lang="en-US" sz="2400" dirty="0" smtClean="0"/>
              <a:t>The error.aspx page has </a:t>
            </a:r>
            <a:br>
              <a:rPr lang="en-US" sz="2400" dirty="0" smtClean="0"/>
            </a:br>
            <a:r>
              <a:rPr lang="en-US" sz="2400" dirty="0" smtClean="0"/>
              <a:t>2 distinct </a:t>
            </a:r>
            <a:r>
              <a:rPr lang="en-US" sz="2400" dirty="0" err="1" smtClean="0"/>
              <a:t>codepaths</a:t>
            </a:r>
            <a:r>
              <a:rPr lang="en-US" sz="2400" dirty="0" smtClean="0"/>
              <a:t> in the single page</a:t>
            </a:r>
          </a:p>
          <a:p>
            <a:endParaRPr lang="en-US" sz="2400" dirty="0"/>
          </a:p>
          <a:p>
            <a:r>
              <a:rPr lang="en-US" sz="2400" dirty="0" smtClean="0"/>
              <a:t>If </a:t>
            </a:r>
            <a:r>
              <a:rPr lang="en-US" sz="2400" dirty="0" err="1" smtClean="0"/>
              <a:t>wtrealm</a:t>
            </a:r>
            <a:r>
              <a:rPr lang="en-US" sz="2400" dirty="0" smtClean="0"/>
              <a:t> has a 2FA policy, and error is </a:t>
            </a:r>
            <a:br>
              <a:rPr lang="en-US" sz="2400" dirty="0" smtClean="0"/>
            </a:br>
            <a:r>
              <a:rPr lang="en-US" sz="2400" dirty="0" smtClean="0"/>
              <a:t>access denied, then present with step-up authentication</a:t>
            </a:r>
          </a:p>
          <a:p>
            <a:endParaRPr lang="en-US" sz="2400" dirty="0"/>
          </a:p>
          <a:p>
            <a:r>
              <a:rPr lang="en-US" sz="2400" dirty="0" smtClean="0"/>
              <a:t>The behavior here is that the user is actually signed-out, and the “next” button requests sign-in with client cert </a:t>
            </a:r>
            <a:r>
              <a:rPr lang="en-US" sz="2400" dirty="0" err="1" smtClean="0"/>
              <a:t>wauth</a:t>
            </a:r>
            <a:r>
              <a:rPr lang="en-US" sz="2400" dirty="0" smtClean="0"/>
              <a:t> parameter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1103416"/>
            <a:ext cx="8077200" cy="565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1095375"/>
            <a:ext cx="8236223"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406" y="2895600"/>
            <a:ext cx="2718338" cy="1628526"/>
          </a:xfrm>
          <a:prstGeom prst="rect">
            <a:avLst/>
          </a:prstGeom>
        </p:spPr>
      </p:pic>
    </p:spTree>
    <p:extLst>
      <p:ext uri="{BB962C8B-B14F-4D97-AF65-F5344CB8AC3E}">
        <p14:creationId xmlns:p14="http://schemas.microsoft.com/office/powerpoint/2010/main" val="31455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Smartcard and Step-up Authentication </a:t>
            </a:r>
            <a:endParaRPr lang="en-US" dirty="0"/>
          </a:p>
        </p:txBody>
      </p:sp>
      <p:sp>
        <p:nvSpPr>
          <p:cNvPr id="3" name="Content Placeholder 2"/>
          <p:cNvSpPr>
            <a:spLocks noGrp="1"/>
          </p:cNvSpPr>
          <p:nvPr>
            <p:ph idx="1"/>
          </p:nvPr>
        </p:nvSpPr>
        <p:spPr>
          <a:xfrm>
            <a:off x="73581" y="1102426"/>
            <a:ext cx="3887231" cy="3139321"/>
          </a:xfrm>
        </p:spPr>
        <p:txBody>
          <a:bodyPr/>
          <a:lstStyle/>
          <a:p>
            <a:r>
              <a:rPr lang="en-US" sz="2400" dirty="0" smtClean="0"/>
              <a:t>The error.aspx page has </a:t>
            </a:r>
            <a:br>
              <a:rPr lang="en-US" sz="2400" dirty="0" smtClean="0"/>
            </a:br>
            <a:r>
              <a:rPr lang="en-US" sz="2400" dirty="0" smtClean="0"/>
              <a:t>2 distinct </a:t>
            </a:r>
            <a:r>
              <a:rPr lang="en-US" sz="2400" dirty="0" err="1" smtClean="0"/>
              <a:t>codepaths</a:t>
            </a:r>
            <a:r>
              <a:rPr lang="en-US" sz="2400" dirty="0" smtClean="0"/>
              <a:t> in the single page</a:t>
            </a:r>
          </a:p>
          <a:p>
            <a:endParaRPr lang="en-US" sz="2400" dirty="0"/>
          </a:p>
          <a:p>
            <a:r>
              <a:rPr lang="en-US" sz="2400" dirty="0" smtClean="0"/>
              <a:t>If the </a:t>
            </a:r>
            <a:r>
              <a:rPr lang="en-US" sz="2400" dirty="0" err="1" smtClean="0"/>
              <a:t>wtrealm</a:t>
            </a:r>
            <a:r>
              <a:rPr lang="en-US" sz="2400" dirty="0" smtClean="0"/>
              <a:t> does </a:t>
            </a:r>
            <a:br>
              <a:rPr lang="en-US" sz="2400" dirty="0" smtClean="0"/>
            </a:br>
            <a:r>
              <a:rPr lang="en-US" sz="2400" dirty="0" smtClean="0"/>
              <a:t>not require 2FA, or the error is not access denied, then this is a general error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1103416"/>
            <a:ext cx="8077200" cy="565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1095375"/>
            <a:ext cx="8236223"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5" y="2000250"/>
            <a:ext cx="8002587"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22664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19112" y="1200221"/>
            <a:ext cx="6794499" cy="5429179"/>
          </a:xfrm>
        </p:spPr>
        <p:txBody>
          <a:bodyPr/>
          <a:lstStyle/>
          <a:p>
            <a:r>
              <a:rPr lang="en-US" sz="2400" dirty="0" smtClean="0"/>
              <a:t>Leverage CSS and ASP.NET to deliver rich mobile experiences</a:t>
            </a:r>
          </a:p>
          <a:p>
            <a:endParaRPr lang="en-US" sz="2400" dirty="0"/>
          </a:p>
          <a:p>
            <a:r>
              <a:rPr lang="en-US" sz="2400" dirty="0" smtClean="0"/>
              <a:t>Use the error.aspx page, with ADFS authorization rules and PKI to deliver strong authentication</a:t>
            </a:r>
          </a:p>
          <a:p>
            <a:endParaRPr lang="en-US" sz="2400" dirty="0"/>
          </a:p>
          <a:p>
            <a:r>
              <a:rPr lang="en-US" sz="2400" dirty="0" smtClean="0"/>
              <a:t>Home Realm Discovery is best left to the applications, but remember WTREALM and co-branding techniques </a:t>
            </a:r>
          </a:p>
          <a:p>
            <a:endParaRPr lang="en-US" sz="2400" dirty="0"/>
          </a:p>
          <a:p>
            <a:r>
              <a:rPr lang="en-US" sz="2400" dirty="0" smtClean="0"/>
              <a:t>It IS ABSOLUTELY POSSIBLE to meet the needs of finicky business and application teams and get the security of common authentication infrastructure with ADFS 2.0</a:t>
            </a:r>
            <a:endParaRPr lang="en-US" sz="2400" dirty="0"/>
          </a:p>
        </p:txBody>
      </p:sp>
      <p:sp>
        <p:nvSpPr>
          <p:cNvPr id="4" name="Rectangle 3"/>
          <p:cNvSpPr/>
          <p:nvPr/>
        </p:nvSpPr>
        <p:spPr bwMode="auto">
          <a:xfrm>
            <a:off x="7555206" y="3204234"/>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Home Realm Discovery</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7555206" y="1211237"/>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Strong Authentication</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9558769" y="1211237"/>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Mobile Support</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551451" y="3206842"/>
            <a:ext cx="1879579" cy="187958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400" spc="-50" dirty="0" smtClean="0">
                <a:gradFill>
                  <a:gsLst>
                    <a:gs pos="0">
                      <a:srgbClr val="FFFFFF"/>
                    </a:gs>
                    <a:gs pos="100000">
                      <a:srgbClr val="FFFFFF"/>
                    </a:gs>
                  </a:gsLst>
                  <a:lin ang="5400000" scaled="0"/>
                </a:gradFill>
                <a:ea typeface="Segoe UI" pitchFamily="34" charset="0"/>
                <a:cs typeface="Segoe UI" pitchFamily="34" charset="0"/>
              </a:rPr>
              <a:t>Putting it Together</a:t>
            </a:r>
            <a:endParaRPr lang="en-US" sz="14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2" descr="http://co1icsposp/PWA/IAM%20ADFS%20User%20Interface%20Redesign/Project%20Documents/2.%20Design/UI_UX%20Documents%20(Kurt%20Hughes)/CSS_Files_/images/smart_card_L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230" y="1516035"/>
            <a:ext cx="785530" cy="99723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5"/>
          <p:cNvSpPr>
            <a:spLocks noEditPoints="1"/>
          </p:cNvSpPr>
          <p:nvPr/>
        </p:nvSpPr>
        <p:spPr bwMode="black">
          <a:xfrm>
            <a:off x="9957840" y="3523944"/>
            <a:ext cx="1066800" cy="1068027"/>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10213539" y="1516035"/>
            <a:ext cx="555401" cy="1066800"/>
          </a:xfrm>
          <a:prstGeom prst="rect">
            <a:avLst/>
          </a:prstGeom>
        </p:spPr>
      </p:pic>
      <p:grpSp>
        <p:nvGrpSpPr>
          <p:cNvPr id="11" name="Group 10"/>
          <p:cNvGrpSpPr/>
          <p:nvPr/>
        </p:nvGrpSpPr>
        <p:grpSpPr bwMode="black">
          <a:xfrm>
            <a:off x="7981619" y="3539342"/>
            <a:ext cx="1026752" cy="1052629"/>
            <a:chOff x="8587169" y="5108012"/>
            <a:chExt cx="1184275" cy="1214438"/>
          </a:xfrm>
          <a:solidFill>
            <a:schemeClr val="tx1"/>
          </a:solidFill>
        </p:grpSpPr>
        <p:sp>
          <p:nvSpPr>
            <p:cNvPr id="12"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3"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285392699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#TE(</a:t>
            </a:r>
            <a:r>
              <a:rPr lang="en-US" dirty="0" err="1">
                <a:solidFill>
                  <a:schemeClr val="tx1"/>
                </a:solidFill>
                <a:latin typeface="Segoe UI" pitchFamily="34" charset="0"/>
                <a:ea typeface="Segoe UI" pitchFamily="34" charset="0"/>
                <a:cs typeface="Segoe UI" pitchFamily="34" charset="0"/>
              </a:rPr>
              <a:t>sessioncode</a:t>
            </a:r>
            <a:r>
              <a:rPr lang="en-US" dirty="0">
                <a:solidFill>
                  <a:schemeClr val="tx1"/>
                </a:solidFill>
                <a:latin typeface="Segoe UI" pitchFamily="34" charset="0"/>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277820356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5" name="Rectangle 44"/>
          <p:cNvSpPr/>
          <p:nvPr/>
        </p:nvSpPr>
        <p:spPr bwMode="auto">
          <a:xfrm>
            <a:off x="5089144" y="4228210"/>
            <a:ext cx="2196654" cy="21966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Scan the Tag</a:t>
            </a:r>
          </a:p>
          <a:p>
            <a:r>
              <a:rPr lang="en-US" sz="2400" dirty="0">
                <a:solidFill>
                  <a:schemeClr val="tx1">
                    <a:alpha val="99000"/>
                  </a:schemeClr>
                </a:solidFill>
                <a:latin typeface="Segoe UI" pitchFamily="34" charset="0"/>
                <a:ea typeface="Segoe UI" pitchFamily="34" charset="0"/>
                <a:cs typeface="Segoe UI" pitchFamily="34" charset="0"/>
              </a:rPr>
              <a:t>to evaluate this</a:t>
            </a:r>
          </a:p>
          <a:p>
            <a:r>
              <a:rPr lang="en-US" sz="2400" dirty="0">
                <a:solidFill>
                  <a:schemeClr val="tx1">
                    <a:alpha val="99000"/>
                  </a:schemeClr>
                </a:solidFill>
                <a:latin typeface="Segoe UI" pitchFamily="34" charset="0"/>
                <a:ea typeface="Segoe UI" pitchFamily="34" charset="0"/>
                <a:cs typeface="Segoe UI" pitchFamily="34" charset="0"/>
              </a:rPr>
              <a:t>session now </a:t>
            </a:r>
            <a:r>
              <a:rPr lang="en-US" sz="2400" dirty="0" smtClean="0">
                <a:solidFill>
                  <a:schemeClr val="tx1">
                    <a:alpha val="99000"/>
                  </a:schemeClr>
                </a:solidFill>
                <a:latin typeface="Segoe UI" pitchFamily="34" charset="0"/>
                <a:ea typeface="Segoe UI" pitchFamily="34" charset="0"/>
                <a:cs typeface="Segoe UI" pitchFamily="34" charset="0"/>
              </a:rPr>
              <a:t/>
            </a:r>
            <a:br>
              <a:rPr lang="en-US" sz="2400" dirty="0" smtClean="0">
                <a:solidFill>
                  <a:schemeClr val="tx1">
                    <a:alpha val="99000"/>
                  </a:schemeClr>
                </a:solidFill>
                <a:latin typeface="Segoe UI" pitchFamily="34" charset="0"/>
                <a:ea typeface="Segoe UI" pitchFamily="34" charset="0"/>
                <a:cs typeface="Segoe UI" pitchFamily="34" charset="0"/>
              </a:rPr>
            </a:br>
            <a:r>
              <a:rPr lang="en-US" sz="2400" dirty="0" smtClean="0">
                <a:solidFill>
                  <a:schemeClr val="tx1">
                    <a:alpha val="99000"/>
                  </a:schemeClr>
                </a:solidFill>
                <a:latin typeface="Segoe UI" pitchFamily="34" charset="0"/>
                <a:ea typeface="Segoe UI" pitchFamily="34" charset="0"/>
                <a:cs typeface="Segoe UI" pitchFamily="34" charset="0"/>
              </a:rPr>
              <a:t>on </a:t>
            </a:r>
            <a:r>
              <a:rPr lang="en-US" sz="2400" b="1" dirty="0" err="1" smtClean="0">
                <a:gradFill>
                  <a:gsLst>
                    <a:gs pos="0">
                      <a:schemeClr val="tx1"/>
                    </a:gs>
                    <a:gs pos="100000">
                      <a:schemeClr val="tx1"/>
                    </a:gs>
                  </a:gsLst>
                  <a:lin ang="5400000" scaled="0"/>
                </a:gradFill>
                <a:latin typeface="Segoe UI" pitchFamily="34" charset="0"/>
                <a:ea typeface="Segoe UI" pitchFamily="34" charset="0"/>
                <a:cs typeface="Segoe UI" pitchFamily="34" charset="0"/>
              </a:rPr>
              <a:t>myTechEd</a:t>
            </a:r>
            <a:r>
              <a:rPr lang="en-US" sz="2400" b="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Mobile</a:t>
            </a:r>
          </a:p>
        </p:txBody>
      </p:sp>
      <p:grpSp>
        <p:nvGrpSpPr>
          <p:cNvPr id="9" name="Group 8"/>
          <p:cNvGrpSpPr/>
          <p:nvPr/>
        </p:nvGrpSpPr>
        <p:grpSpPr>
          <a:xfrm>
            <a:off x="5089143" y="1905004"/>
            <a:ext cx="2196654" cy="2196654"/>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2772290" y="1905000"/>
            <a:ext cx="2196654" cy="2196654"/>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2772289" y="4228211"/>
            <a:ext cx="2196654" cy="2196654"/>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41950" y="1905004"/>
            <a:ext cx="4519861" cy="45198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4570412" y="1421164"/>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Federated Authentication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5950110" y="4263034"/>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Identity Provider</a:t>
            </a:r>
          </a:p>
        </p:txBody>
      </p:sp>
      <p:sp>
        <p:nvSpPr>
          <p:cNvPr id="29" name="Rectangle 28"/>
          <p:cNvSpPr/>
          <p:nvPr/>
        </p:nvSpPr>
        <p:spPr bwMode="auto">
          <a:xfrm>
            <a:off x="4570412" y="1421164"/>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Application Provider</a:t>
            </a:r>
          </a:p>
        </p:txBody>
      </p:sp>
      <p:pic>
        <p:nvPicPr>
          <p:cNvPr id="30"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4875212" y="2375691"/>
            <a:ext cx="744607" cy="977124"/>
          </a:xfrm>
          <a:prstGeom prst="rect">
            <a:avLst/>
          </a:prstGeom>
          <a:noFill/>
          <a:ln w="9525">
            <a:noFill/>
            <a:miter lim="800000"/>
            <a:headEnd/>
            <a:tailEnd/>
          </a:ln>
        </p:spPr>
      </p:pic>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436812" y="2375691"/>
            <a:ext cx="744607" cy="977124"/>
          </a:xfrm>
          <a:prstGeom prst="rect">
            <a:avLst/>
          </a:prstGeom>
          <a:noFill/>
          <a:ln w="9525">
            <a:noFill/>
            <a:miter lim="800000"/>
            <a:headEnd/>
            <a:tailEnd/>
          </a:ln>
        </p:spPr>
      </p:pic>
      <p:sp>
        <p:nvSpPr>
          <p:cNvPr id="32" name="TextBox 31"/>
          <p:cNvSpPr txBox="1"/>
          <p:nvPr/>
        </p:nvSpPr>
        <p:spPr>
          <a:xfrm>
            <a:off x="5704117" y="5173108"/>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3" name="TextBox 32"/>
          <p:cNvSpPr txBox="1"/>
          <p:nvPr/>
        </p:nvSpPr>
        <p:spPr>
          <a:xfrm>
            <a:off x="5669271" y="2647270"/>
            <a:ext cx="1981200"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Federation Service</a:t>
            </a:r>
          </a:p>
        </p:txBody>
      </p:sp>
      <p:sp>
        <p:nvSpPr>
          <p:cNvPr id="34" name="TextBox 33"/>
          <p:cNvSpPr txBox="1"/>
          <p:nvPr/>
        </p:nvSpPr>
        <p:spPr>
          <a:xfrm>
            <a:off x="542099" y="252262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Application redirects to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Home Realm Discovery </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to </a:t>
            </a:r>
            <a:r>
              <a:rPr lang="en-US" sz="1900" dirty="0" err="1" smtClean="0">
                <a:solidFill>
                  <a:schemeClr val="tx1">
                    <a:alpha val="99000"/>
                  </a:schemeClr>
                </a:solidFill>
              </a:rPr>
              <a:t>IdP</a:t>
            </a:r>
            <a:r>
              <a:rPr lang="en-US" sz="1900" dirty="0" smtClean="0">
                <a:solidFill>
                  <a:schemeClr val="tx1">
                    <a:alpha val="99000"/>
                  </a:schemeClr>
                </a:solidFill>
              </a:rPr>
              <a:t>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Sign-in against AD</a:t>
            </a:r>
          </a:p>
          <a:p>
            <a:pPr>
              <a:lnSpc>
                <a:spcPct val="90000"/>
              </a:lnSpc>
              <a:spcBef>
                <a:spcPct val="20000"/>
              </a:spcBef>
              <a:buSzPct val="90000"/>
            </a:pPr>
            <a:endParaRPr lang="en-US" sz="1900" dirty="0" smtClean="0">
              <a:solidFill>
                <a:schemeClr val="tx1">
                  <a:alpha val="99000"/>
                </a:schemeClr>
              </a:solidFill>
            </a:endParaRPr>
          </a:p>
        </p:txBody>
      </p:sp>
      <p:sp>
        <p:nvSpPr>
          <p:cNvPr id="24" name="Right Arrow 23"/>
          <p:cNvSpPr/>
          <p:nvPr/>
        </p:nvSpPr>
        <p:spPr bwMode="auto">
          <a:xfrm rot="16200000">
            <a:off x="1822312" y="4253349"/>
            <a:ext cx="1734956" cy="238657"/>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41572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4570412" y="1421164"/>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Federated Authentication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5950110" y="4263034"/>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Identity Provider</a:t>
            </a:r>
          </a:p>
        </p:txBody>
      </p:sp>
      <p:sp>
        <p:nvSpPr>
          <p:cNvPr id="29" name="Rectangle 28"/>
          <p:cNvSpPr/>
          <p:nvPr/>
        </p:nvSpPr>
        <p:spPr bwMode="auto">
          <a:xfrm>
            <a:off x="4570412" y="1421164"/>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Application Provider</a:t>
            </a:r>
          </a:p>
        </p:txBody>
      </p:sp>
      <p:pic>
        <p:nvPicPr>
          <p:cNvPr id="30"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4875212" y="2375691"/>
            <a:ext cx="744607" cy="977124"/>
          </a:xfrm>
          <a:prstGeom prst="rect">
            <a:avLst/>
          </a:prstGeom>
          <a:noFill/>
          <a:ln w="9525">
            <a:noFill/>
            <a:miter lim="800000"/>
            <a:headEnd/>
            <a:tailEnd/>
          </a:ln>
        </p:spPr>
      </p:pic>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436812" y="2375691"/>
            <a:ext cx="744607" cy="977124"/>
          </a:xfrm>
          <a:prstGeom prst="rect">
            <a:avLst/>
          </a:prstGeom>
          <a:noFill/>
          <a:ln w="9525">
            <a:noFill/>
            <a:miter lim="800000"/>
            <a:headEnd/>
            <a:tailEnd/>
          </a:ln>
        </p:spPr>
      </p:pic>
      <p:sp>
        <p:nvSpPr>
          <p:cNvPr id="32" name="TextBox 31"/>
          <p:cNvSpPr txBox="1"/>
          <p:nvPr/>
        </p:nvSpPr>
        <p:spPr>
          <a:xfrm>
            <a:off x="5704117" y="5173108"/>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3" name="TextBox 32"/>
          <p:cNvSpPr txBox="1"/>
          <p:nvPr/>
        </p:nvSpPr>
        <p:spPr>
          <a:xfrm>
            <a:off x="5669271" y="2647270"/>
            <a:ext cx="1981200"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Federation Service</a:t>
            </a:r>
          </a:p>
        </p:txBody>
      </p:sp>
      <p:sp>
        <p:nvSpPr>
          <p:cNvPr id="34" name="TextBox 33"/>
          <p:cNvSpPr txBox="1"/>
          <p:nvPr/>
        </p:nvSpPr>
        <p:spPr>
          <a:xfrm>
            <a:off x="542099" y="252262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Application redirects to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Home Realm Discovery </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to </a:t>
            </a:r>
            <a:r>
              <a:rPr lang="en-US" sz="1900" dirty="0" err="1" smtClean="0">
                <a:solidFill>
                  <a:schemeClr val="tx1">
                    <a:alpha val="99000"/>
                  </a:schemeClr>
                </a:solidFill>
              </a:rPr>
              <a:t>IdP</a:t>
            </a:r>
            <a:r>
              <a:rPr lang="en-US" sz="1900" dirty="0" smtClean="0">
                <a:solidFill>
                  <a:schemeClr val="tx1">
                    <a:alpha val="99000"/>
                  </a:schemeClr>
                </a:solidFill>
              </a:rPr>
              <a:t>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Sign-in against AD</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back to Federation services</a:t>
            </a:r>
          </a:p>
          <a:p>
            <a:pPr marL="914382" lvl="1" indent="-457200">
              <a:lnSpc>
                <a:spcPct val="90000"/>
              </a:lnSpc>
              <a:spcBef>
                <a:spcPct val="20000"/>
              </a:spcBef>
              <a:buSzPct val="90000"/>
              <a:buAutoNum type="alphaLcPeriod"/>
            </a:pPr>
            <a:r>
              <a:rPr lang="en-US" sz="1900" dirty="0" smtClean="0">
                <a:solidFill>
                  <a:schemeClr val="tx1">
                    <a:alpha val="99000"/>
                  </a:schemeClr>
                </a:solidFill>
              </a:rPr>
              <a:t>Claims provider trust rules</a:t>
            </a:r>
          </a:p>
          <a:p>
            <a:pPr marL="914382" lvl="1" indent="-457200">
              <a:lnSpc>
                <a:spcPct val="90000"/>
              </a:lnSpc>
              <a:spcBef>
                <a:spcPct val="20000"/>
              </a:spcBef>
              <a:buSzPct val="90000"/>
              <a:buAutoNum type="alphaLcPeriod"/>
            </a:pPr>
            <a:r>
              <a:rPr lang="en-US" sz="1900" dirty="0" smtClean="0">
                <a:solidFill>
                  <a:schemeClr val="tx1">
                    <a:alpha val="99000"/>
                  </a:schemeClr>
                </a:solidFill>
              </a:rPr>
              <a:t>Relying party rules</a:t>
            </a:r>
          </a:p>
          <a:p>
            <a:pPr>
              <a:lnSpc>
                <a:spcPct val="90000"/>
              </a:lnSpc>
              <a:spcBef>
                <a:spcPct val="20000"/>
              </a:spcBef>
              <a:buSzPct val="90000"/>
            </a:pPr>
            <a:endParaRPr lang="en-US" sz="1900" dirty="0" smtClean="0">
              <a:solidFill>
                <a:schemeClr val="tx1">
                  <a:alpha val="99000"/>
                </a:schemeClr>
              </a:solidFill>
            </a:endParaRPr>
          </a:p>
        </p:txBody>
      </p:sp>
      <p:sp>
        <p:nvSpPr>
          <p:cNvPr id="24" name="Right Arrow 23"/>
          <p:cNvSpPr/>
          <p:nvPr/>
        </p:nvSpPr>
        <p:spPr bwMode="auto">
          <a:xfrm rot="18738305">
            <a:off x="2664972" y="4242739"/>
            <a:ext cx="2614177" cy="317249"/>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41572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4570412" y="1421164"/>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Federated Authentication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5950110" y="4263034"/>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Identity Provider</a:t>
            </a:r>
          </a:p>
        </p:txBody>
      </p:sp>
      <p:sp>
        <p:nvSpPr>
          <p:cNvPr id="29" name="Rectangle 28"/>
          <p:cNvSpPr/>
          <p:nvPr/>
        </p:nvSpPr>
        <p:spPr bwMode="auto">
          <a:xfrm>
            <a:off x="4570412" y="1421164"/>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Application Provider</a:t>
            </a:r>
          </a:p>
        </p:txBody>
      </p:sp>
      <p:pic>
        <p:nvPicPr>
          <p:cNvPr id="30"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4875212" y="2375691"/>
            <a:ext cx="744607" cy="977124"/>
          </a:xfrm>
          <a:prstGeom prst="rect">
            <a:avLst/>
          </a:prstGeom>
          <a:noFill/>
          <a:ln w="9525">
            <a:noFill/>
            <a:miter lim="800000"/>
            <a:headEnd/>
            <a:tailEnd/>
          </a:ln>
        </p:spPr>
      </p:pic>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436812" y="2375691"/>
            <a:ext cx="744607" cy="977124"/>
          </a:xfrm>
          <a:prstGeom prst="rect">
            <a:avLst/>
          </a:prstGeom>
          <a:noFill/>
          <a:ln w="9525">
            <a:noFill/>
            <a:miter lim="800000"/>
            <a:headEnd/>
            <a:tailEnd/>
          </a:ln>
        </p:spPr>
      </p:pic>
      <p:sp>
        <p:nvSpPr>
          <p:cNvPr id="32" name="TextBox 31"/>
          <p:cNvSpPr txBox="1"/>
          <p:nvPr/>
        </p:nvSpPr>
        <p:spPr>
          <a:xfrm>
            <a:off x="5704117" y="5173108"/>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3" name="TextBox 32"/>
          <p:cNvSpPr txBox="1"/>
          <p:nvPr/>
        </p:nvSpPr>
        <p:spPr>
          <a:xfrm>
            <a:off x="5669271" y="2647270"/>
            <a:ext cx="1981200"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Federation Service</a:t>
            </a:r>
          </a:p>
        </p:txBody>
      </p:sp>
      <p:sp>
        <p:nvSpPr>
          <p:cNvPr id="34" name="TextBox 33"/>
          <p:cNvSpPr txBox="1"/>
          <p:nvPr/>
        </p:nvSpPr>
        <p:spPr>
          <a:xfrm>
            <a:off x="542099" y="252262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Application redirects to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Home Realm Discovery </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to </a:t>
            </a:r>
            <a:r>
              <a:rPr lang="en-US" sz="1900" dirty="0" err="1" smtClean="0">
                <a:solidFill>
                  <a:schemeClr val="tx1">
                    <a:alpha val="99000"/>
                  </a:schemeClr>
                </a:solidFill>
              </a:rPr>
              <a:t>IdP</a:t>
            </a:r>
            <a:r>
              <a:rPr lang="en-US" sz="1900" dirty="0" smtClean="0">
                <a:solidFill>
                  <a:schemeClr val="tx1">
                    <a:alpha val="99000"/>
                  </a:schemeClr>
                </a:solidFill>
              </a:rPr>
              <a:t> Federation Service</a:t>
            </a:r>
          </a:p>
          <a:p>
            <a:pPr marL="914382" lvl="1" indent="-457200">
              <a:lnSpc>
                <a:spcPct val="90000"/>
              </a:lnSpc>
              <a:spcBef>
                <a:spcPct val="20000"/>
              </a:spcBef>
              <a:buSzPct val="90000"/>
              <a:buAutoNum type="alphaLcPeriod"/>
            </a:pPr>
            <a:r>
              <a:rPr lang="en-US" sz="1900" dirty="0" smtClean="0">
                <a:solidFill>
                  <a:schemeClr val="tx1">
                    <a:alpha val="99000"/>
                  </a:schemeClr>
                </a:solidFill>
              </a:rPr>
              <a:t>Sign-in against AD</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back to Federation services</a:t>
            </a:r>
          </a:p>
          <a:p>
            <a:pPr marL="914382" lvl="1" indent="-457200">
              <a:lnSpc>
                <a:spcPct val="90000"/>
              </a:lnSpc>
              <a:spcBef>
                <a:spcPct val="20000"/>
              </a:spcBef>
              <a:buSzPct val="90000"/>
              <a:buAutoNum type="alphaLcPeriod"/>
            </a:pPr>
            <a:r>
              <a:rPr lang="en-US" sz="1900" dirty="0" smtClean="0">
                <a:solidFill>
                  <a:schemeClr val="tx1">
                    <a:alpha val="99000"/>
                  </a:schemeClr>
                </a:solidFill>
              </a:rPr>
              <a:t>Claims provider trust rules</a:t>
            </a:r>
          </a:p>
          <a:p>
            <a:pPr marL="914382" lvl="1" indent="-457200">
              <a:lnSpc>
                <a:spcPct val="90000"/>
              </a:lnSpc>
              <a:spcBef>
                <a:spcPct val="20000"/>
              </a:spcBef>
              <a:buSzPct val="90000"/>
              <a:buAutoNum type="alphaLcPeriod"/>
            </a:pPr>
            <a:r>
              <a:rPr lang="en-US" sz="1900" dirty="0" smtClean="0">
                <a:solidFill>
                  <a:schemeClr val="tx1">
                    <a:alpha val="99000"/>
                  </a:schemeClr>
                </a:solidFill>
              </a:rPr>
              <a:t>Relying party rules</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Redirects to application</a:t>
            </a:r>
          </a:p>
        </p:txBody>
      </p:sp>
      <p:sp>
        <p:nvSpPr>
          <p:cNvPr id="24" name="Right Arrow 23"/>
          <p:cNvSpPr/>
          <p:nvPr/>
        </p:nvSpPr>
        <p:spPr bwMode="auto">
          <a:xfrm rot="20890549">
            <a:off x="3250495" y="5133539"/>
            <a:ext cx="2254740" cy="258445"/>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41572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31812" y="1421247"/>
            <a:ext cx="3048000" cy="4876800"/>
          </a:xfrm>
          <a:prstGeom prst="rect">
            <a:avLst/>
          </a:prstGeom>
          <a:solidFill>
            <a:srgbClr val="1F6691"/>
          </a:solid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Single Instance Federation Flow</a:t>
            </a:r>
            <a:endParaRPr lang="en-US" dirty="0"/>
          </a:p>
        </p:txBody>
      </p:sp>
      <p:grpSp>
        <p:nvGrpSpPr>
          <p:cNvPr id="15" name="Group 14"/>
          <p:cNvGrpSpPr>
            <a:grpSpLocks noChangeAspect="1"/>
          </p:cNvGrpSpPr>
          <p:nvPr/>
        </p:nvGrpSpPr>
        <p:grpSpPr>
          <a:xfrm>
            <a:off x="655755" y="3859647"/>
            <a:ext cx="1257935" cy="866759"/>
            <a:chOff x="1550415" y="4026928"/>
            <a:chExt cx="2067333" cy="1424460"/>
          </a:xfrm>
        </p:grpSpPr>
        <p:sp>
          <p:nvSpPr>
            <p:cNvPr id="16" name="Isosceles Triangle 15"/>
            <p:cNvSpPr/>
            <p:nvPr/>
          </p:nvSpPr>
          <p:spPr bwMode="auto">
            <a:xfrm>
              <a:off x="1550415" y="4026928"/>
              <a:ext cx="1600200" cy="1424460"/>
            </a:xfrm>
            <a:prstGeom prst="triangl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Isosceles Triangle 16"/>
            <p:cNvSpPr/>
            <p:nvPr/>
          </p:nvSpPr>
          <p:spPr bwMode="auto">
            <a:xfrm rot="18560012">
              <a:off x="2403043" y="3856397"/>
              <a:ext cx="905737" cy="1523672"/>
            </a:xfrm>
            <a:prstGeom prst="triangle">
              <a:avLst>
                <a:gd name="adj" fmla="val 66332"/>
              </a:avLst>
            </a:prstGeom>
            <a:solidFill>
              <a:schemeClr val="accent1">
                <a:lumMod val="40000"/>
                <a:lumOff val="6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pic>
        <p:nvPicPr>
          <p:cNvPr id="18" name="Picture 3" descr="C:\Users\mattstee\AppData\Local\Microsoft\Windows\Temporary Internet Files\Content.IE5\3AS79G0Z\MCj04348650000[1].png"/>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836321" y="5390091"/>
            <a:ext cx="601871" cy="685271"/>
          </a:xfrm>
          <a:prstGeom prst="rect">
            <a:avLst/>
          </a:prstGeom>
          <a:noFill/>
          <a:ln w="9525">
            <a:noFill/>
            <a:miter lim="800000"/>
            <a:headEnd/>
            <a:tailEnd/>
          </a:ln>
        </p:spPr>
      </p:pic>
      <p:pic>
        <p:nvPicPr>
          <p:cNvPr id="19"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2530405" y="2999361"/>
            <a:ext cx="744607" cy="977124"/>
          </a:xfrm>
          <a:prstGeom prst="rect">
            <a:avLst/>
          </a:prstGeom>
          <a:noFill/>
          <a:ln w="9525">
            <a:noFill/>
            <a:miter lim="800000"/>
            <a:headEnd/>
            <a:tailEnd/>
          </a:ln>
        </p:spPr>
      </p:pic>
      <p:pic>
        <p:nvPicPr>
          <p:cNvPr id="21"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300787" y="3801314"/>
            <a:ext cx="472432" cy="53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6"/>
          <p:cNvSpPr>
            <a:spLocks/>
          </p:cNvSpPr>
          <p:nvPr/>
        </p:nvSpPr>
        <p:spPr bwMode="auto">
          <a:xfrm>
            <a:off x="2436812" y="5334000"/>
            <a:ext cx="538163" cy="741362"/>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531812" y="1421247"/>
            <a:ext cx="3048000" cy="61180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31" name="Picture 9" descr="serve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1692205" y="2228761"/>
            <a:ext cx="744607" cy="977124"/>
          </a:xfrm>
          <a:prstGeom prst="rect">
            <a:avLst/>
          </a:prstGeom>
          <a:noFill/>
          <a:ln w="9525">
            <a:noFill/>
            <a:miter lim="800000"/>
            <a:headEnd/>
            <a:tailEnd/>
          </a:ln>
        </p:spPr>
      </p:pic>
      <p:sp>
        <p:nvSpPr>
          <p:cNvPr id="32" name="TextBox 31"/>
          <p:cNvSpPr txBox="1"/>
          <p:nvPr/>
        </p:nvSpPr>
        <p:spPr>
          <a:xfrm>
            <a:off x="2284412" y="3909435"/>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Application</a:t>
            </a:r>
          </a:p>
        </p:txBody>
      </p:sp>
      <p:sp>
        <p:nvSpPr>
          <p:cNvPr id="34" name="TextBox 33"/>
          <p:cNvSpPr txBox="1"/>
          <p:nvPr/>
        </p:nvSpPr>
        <p:spPr>
          <a:xfrm>
            <a:off x="-202508" y="2375691"/>
            <a:ext cx="1981200" cy="683264"/>
          </a:xfrm>
          <a:prstGeom prst="rect">
            <a:avLst/>
          </a:prstGeom>
          <a:noFill/>
        </p:spPr>
        <p:txBody>
          <a:bodyPr wrap="square" lIns="91440" tIns="91440" rIns="91440" bIns="91440" rtlCol="0">
            <a:spAutoFit/>
          </a:bodyPr>
          <a:lstStyle/>
          <a:p>
            <a:pPr algn="r">
              <a:lnSpc>
                <a:spcPct val="90000"/>
              </a:lnSpc>
              <a:spcBef>
                <a:spcPct val="20000"/>
              </a:spcBef>
              <a:buSzPct val="90000"/>
            </a:pPr>
            <a:r>
              <a:rPr lang="en-US" dirty="0" smtClean="0">
                <a:solidFill>
                  <a:schemeClr val="tx1">
                    <a:alpha val="99000"/>
                  </a:schemeClr>
                </a:solidFill>
              </a:rPr>
              <a:t>Federation Service</a:t>
            </a:r>
          </a:p>
        </p:txBody>
      </p:sp>
      <p:sp>
        <p:nvSpPr>
          <p:cNvPr id="35" name="TextBox 34"/>
          <p:cNvSpPr txBox="1"/>
          <p:nvPr/>
        </p:nvSpPr>
        <p:spPr>
          <a:xfrm>
            <a:off x="303212" y="4706827"/>
            <a:ext cx="1981200" cy="6832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smtClean="0">
                <a:solidFill>
                  <a:schemeClr val="tx1">
                    <a:alpha val="99000"/>
                  </a:schemeClr>
                </a:solidFill>
              </a:rPr>
              <a:t>Active </a:t>
            </a:r>
            <a:br>
              <a:rPr lang="en-US" dirty="0" smtClean="0">
                <a:solidFill>
                  <a:schemeClr val="tx1">
                    <a:alpha val="99000"/>
                  </a:schemeClr>
                </a:solidFill>
              </a:rPr>
            </a:br>
            <a:r>
              <a:rPr lang="en-US" dirty="0" smtClean="0">
                <a:solidFill>
                  <a:schemeClr val="tx1">
                    <a:alpha val="99000"/>
                  </a:schemeClr>
                </a:solidFill>
              </a:rPr>
              <a:t>Directory</a:t>
            </a:r>
          </a:p>
        </p:txBody>
      </p:sp>
      <p:sp>
        <p:nvSpPr>
          <p:cNvPr id="37" name="TextBox 36"/>
          <p:cNvSpPr txBox="1"/>
          <p:nvPr/>
        </p:nvSpPr>
        <p:spPr>
          <a:xfrm>
            <a:off x="7685316" y="978858"/>
            <a:ext cx="4352695" cy="5761577"/>
          </a:xfrm>
          <a:prstGeom prst="rect">
            <a:avLst/>
          </a:prstGeom>
          <a:noFill/>
        </p:spPr>
        <p:txBody>
          <a:bodyPr wrap="square" lIns="91440" tIns="91440" rIns="91440" bIns="91440" rtlCol="0">
            <a:noAutofit/>
          </a:bodyPr>
          <a:lstStyle/>
          <a:p>
            <a:pPr marL="514350" indent="-514350">
              <a:lnSpc>
                <a:spcPct val="90000"/>
              </a:lnSpc>
              <a:spcBef>
                <a:spcPct val="20000"/>
              </a:spcBef>
              <a:buSzPct val="90000"/>
              <a:buFont typeface="+mj-lt"/>
              <a:buAutoNum type="arabicPeriod"/>
            </a:pPr>
            <a:r>
              <a:rPr lang="en-US" sz="1900" dirty="0" smtClean="0">
                <a:solidFill>
                  <a:schemeClr val="tx1">
                    <a:alpha val="99000"/>
                  </a:schemeClr>
                </a:solidFill>
              </a:rPr>
              <a:t>User browses to application</a:t>
            </a:r>
          </a:p>
          <a:p>
            <a:pPr lvl="1">
              <a:lnSpc>
                <a:spcPct val="90000"/>
              </a:lnSpc>
              <a:spcBef>
                <a:spcPct val="20000"/>
              </a:spcBef>
              <a:buSzPct val="90000"/>
            </a:pPr>
            <a:r>
              <a:rPr lang="en-US" sz="1900" dirty="0" smtClean="0">
                <a:solidFill>
                  <a:schemeClr val="tx1">
                    <a:alpha val="99000"/>
                  </a:schemeClr>
                </a:solidFill>
              </a:rPr>
              <a:t>a. Anonymous landing page or automatic redirect?</a:t>
            </a:r>
          </a:p>
          <a:p>
            <a:pPr marL="514350" indent="-514350">
              <a:lnSpc>
                <a:spcPct val="90000"/>
              </a:lnSpc>
              <a:spcBef>
                <a:spcPct val="20000"/>
              </a:spcBef>
              <a:buSzPct val="90000"/>
              <a:buFont typeface="+mj-lt"/>
              <a:buAutoNum type="arabicPeriod"/>
            </a:pPr>
            <a:endParaRPr lang="en-US" sz="1900" dirty="0" smtClean="0">
              <a:solidFill>
                <a:schemeClr val="tx1">
                  <a:alpha val="99000"/>
                </a:schemeClr>
              </a:solidFill>
            </a:endParaRPr>
          </a:p>
        </p:txBody>
      </p:sp>
      <p:sp>
        <p:nvSpPr>
          <p:cNvPr id="24" name="Right Arrow 23"/>
          <p:cNvSpPr/>
          <p:nvPr/>
        </p:nvSpPr>
        <p:spPr bwMode="auto">
          <a:xfrm rot="16200000">
            <a:off x="2216227" y="4647261"/>
            <a:ext cx="947130" cy="238659"/>
          </a:xfrm>
          <a:prstGeom prst="rightArrow">
            <a:avLst/>
          </a:prstGeom>
          <a:solidFill>
            <a:schemeClr val="tx2">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4157246"/>
      </p:ext>
    </p:extLst>
  </p:cSld>
  <p:clrMapOvr>
    <a:masterClrMapping/>
  </p:clrMapOvr>
  <p:transition>
    <p:fade/>
  </p:transition>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Brian Puhl</External_x0020_Speaker>
    <Session_x0020_Code xmlns="2295e2e7-0eeb-498e-8716-217bb2ee6ee3">SIA318</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2295e2e7-0eeb-498e-8716-217bb2ee6ee3"/>
    <ds:schemaRef ds:uri="http://purl.org/dc/terms/"/>
    <ds:schemaRef ds:uri="8b529f77-48ab-4581-b468-93f09345b8aa"/>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300</TotalTime>
  <Words>1904</Words>
  <Application>Microsoft Office PowerPoint</Application>
  <PresentationFormat>Custom</PresentationFormat>
  <Paragraphs>394</Paragraphs>
  <Slides>58</Slides>
  <Notes>10</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TechEd_2012_Template_16x9</vt:lpstr>
      <vt:lpstr>White with Consolas font for code slides</vt:lpstr>
      <vt:lpstr>Managing and Extending Active Directory Federation Services</vt:lpstr>
      <vt:lpstr>Session Objectives</vt:lpstr>
      <vt:lpstr>Federated Authentication Flow</vt:lpstr>
      <vt:lpstr>Federated Authentication Flow</vt:lpstr>
      <vt:lpstr>Federated Authentication Flow</vt:lpstr>
      <vt:lpstr>Federated Authentication Flow</vt:lpstr>
      <vt:lpstr>Federated Authentication Flow</vt:lpstr>
      <vt:lpstr>Federated Authentication Flow</vt:lpstr>
      <vt:lpstr>Single Instance Federation Flow</vt:lpstr>
      <vt:lpstr>Single Instance Federation Flow</vt:lpstr>
      <vt:lpstr>Single Instance Federation Flow</vt:lpstr>
      <vt:lpstr>Single Instance Federation Flow</vt:lpstr>
      <vt:lpstr>Single Instance Federation Flow</vt:lpstr>
      <vt:lpstr>Extensibility Points</vt:lpstr>
      <vt:lpstr>Scenarios for this Discussion</vt:lpstr>
      <vt:lpstr>Scenarios for this Discussion</vt:lpstr>
      <vt:lpstr>Important Web.Config Settings</vt:lpstr>
      <vt:lpstr>Important Web.Config Settings</vt:lpstr>
      <vt:lpstr>Web.Config Customizations</vt:lpstr>
      <vt:lpstr>Web.Config Customizations</vt:lpstr>
      <vt:lpstr>Web.Config Customizations</vt:lpstr>
      <vt:lpstr>Web.Config Customizations</vt:lpstr>
      <vt:lpstr>Customizing the ASP.Net Pages</vt:lpstr>
      <vt:lpstr>Customizing the ASP.Net Pages</vt:lpstr>
      <vt:lpstr>Customizing the ASP.Net Pages</vt:lpstr>
      <vt:lpstr>Customizing the ASP.Net Pages</vt:lpstr>
      <vt:lpstr>The Home Realm Discovery Problems</vt:lpstr>
      <vt:lpstr>Solution 1:  Co-branded HRD</vt:lpstr>
      <vt:lpstr>Solution 1:  Co-branded HRD</vt:lpstr>
      <vt:lpstr>Examples of Co-branded HRD</vt:lpstr>
      <vt:lpstr>Examples of Co-branded HRD</vt:lpstr>
      <vt:lpstr>Examples of Co-branded HRD</vt:lpstr>
      <vt:lpstr>Examples of Co-branded HRD</vt:lpstr>
      <vt:lpstr>Examples of Co-branded HRD</vt:lpstr>
      <vt:lpstr>The Next HRD Problem: Cookies</vt:lpstr>
      <vt:lpstr>The HRD Cookies</vt:lpstr>
      <vt:lpstr>The HRD Cookies</vt:lpstr>
      <vt:lpstr>The HRD Cookies</vt:lpstr>
      <vt:lpstr>Solution 2:  WHR and the Application Approach</vt:lpstr>
      <vt:lpstr>Solution 2:  WHR and the Application Approach</vt:lpstr>
      <vt:lpstr>Solution 2:  WHR and the Application Approach</vt:lpstr>
      <vt:lpstr>WHR, WTRealm – Then Wauth???</vt:lpstr>
      <vt:lpstr>Using WAUTH to enable Mobile Devices</vt:lpstr>
      <vt:lpstr>Enabling 2FA for ADFS using Smartcards</vt:lpstr>
      <vt:lpstr>Why Not Just Have Apps Use WAUTH for 2FA?</vt:lpstr>
      <vt:lpstr>Why Not Just Have Apps Use WAUTH for 2FA?</vt:lpstr>
      <vt:lpstr>Smartcard and Step-up Authentication </vt:lpstr>
      <vt:lpstr>Smartcard and Step-up Authentication </vt:lpstr>
      <vt:lpstr>Smartcard and Step-up Authentication </vt:lpstr>
      <vt:lpstr>Smartcard and Step-up Authentication </vt:lpstr>
      <vt:lpstr>Smartcard and Step-up Authentication </vt:lpstr>
      <vt:lpstr>Summary</vt:lpstr>
      <vt:lpstr>SIA, WSV, and VIR 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Extending Active Directory Federation Services</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31</cp:revision>
  <cp:lastPrinted>2010-05-11T05:02:34Z</cp:lastPrinted>
  <dcterms:created xsi:type="dcterms:W3CDTF">2012-03-23T02:48:52Z</dcterms:created>
  <dcterms:modified xsi:type="dcterms:W3CDTF">2012-06-13T21:48:46Z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