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84"/>
  </p:notesMasterIdLst>
  <p:handoutMasterIdLst>
    <p:handoutMasterId r:id="rId85"/>
  </p:handoutMasterIdLst>
  <p:sldIdLst>
    <p:sldId id="257" r:id="rId6"/>
    <p:sldId id="320" r:id="rId7"/>
    <p:sldId id="378" r:id="rId8"/>
    <p:sldId id="321"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40" r:id="rId26"/>
    <p:sldId id="385" r:id="rId27"/>
    <p:sldId id="342" r:id="rId28"/>
    <p:sldId id="343" r:id="rId29"/>
    <p:sldId id="344" r:id="rId30"/>
    <p:sldId id="345" r:id="rId31"/>
    <p:sldId id="346" r:id="rId32"/>
    <p:sldId id="347" r:id="rId33"/>
    <p:sldId id="382" r:id="rId34"/>
    <p:sldId id="351" r:id="rId35"/>
    <p:sldId id="352" r:id="rId36"/>
    <p:sldId id="353" r:id="rId37"/>
    <p:sldId id="354" r:id="rId38"/>
    <p:sldId id="355" r:id="rId39"/>
    <p:sldId id="356" r:id="rId40"/>
    <p:sldId id="357" r:id="rId41"/>
    <p:sldId id="358" r:id="rId42"/>
    <p:sldId id="381" r:id="rId43"/>
    <p:sldId id="360" r:id="rId44"/>
    <p:sldId id="361" r:id="rId45"/>
    <p:sldId id="362" r:id="rId46"/>
    <p:sldId id="363" r:id="rId47"/>
    <p:sldId id="364" r:id="rId48"/>
    <p:sldId id="365" r:id="rId49"/>
    <p:sldId id="366" r:id="rId50"/>
    <p:sldId id="367" r:id="rId51"/>
    <p:sldId id="384" r:id="rId52"/>
    <p:sldId id="379" r:id="rId53"/>
    <p:sldId id="339" r:id="rId54"/>
    <p:sldId id="369" r:id="rId55"/>
    <p:sldId id="370" r:id="rId56"/>
    <p:sldId id="371" r:id="rId57"/>
    <p:sldId id="372" r:id="rId58"/>
    <p:sldId id="373" r:id="rId59"/>
    <p:sldId id="374" r:id="rId60"/>
    <p:sldId id="375" r:id="rId61"/>
    <p:sldId id="380" r:id="rId62"/>
    <p:sldId id="383" r:id="rId63"/>
    <p:sldId id="319" r:id="rId64"/>
    <p:sldId id="306" r:id="rId65"/>
    <p:sldId id="260" r:id="rId66"/>
    <p:sldId id="317" r:id="rId67"/>
    <p:sldId id="318" r:id="rId68"/>
    <p:sldId id="294" r:id="rId69"/>
    <p:sldId id="287" r:id="rId70"/>
    <p:sldId id="266" r:id="rId71"/>
    <p:sldId id="267" r:id="rId72"/>
    <p:sldId id="268" r:id="rId73"/>
    <p:sldId id="269" r:id="rId74"/>
    <p:sldId id="270" r:id="rId75"/>
    <p:sldId id="307" r:id="rId76"/>
    <p:sldId id="311" r:id="rId77"/>
    <p:sldId id="312" r:id="rId78"/>
    <p:sldId id="313" r:id="rId79"/>
    <p:sldId id="314" r:id="rId80"/>
    <p:sldId id="315" r:id="rId81"/>
    <p:sldId id="271" r:id="rId82"/>
    <p:sldId id="256" r:id="rId8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 Combs" initials="r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9"/>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bleStyles" Target="tableStyle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0.5</c:v>
                </c:pt>
                <c:pt idx="1">
                  <c:v>1</c:v>
                </c:pt>
                <c:pt idx="2">
                  <c:v>2</c:v>
                </c:pt>
                <c:pt idx="3">
                  <c:v>3</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0.5</c:v>
                </c:pt>
                <c:pt idx="1">
                  <c:v>1</c:v>
                </c:pt>
                <c:pt idx="2">
                  <c:v>0.5</c:v>
                </c:pt>
                <c:pt idx="3">
                  <c:v>1</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0.70000000000000062</c:v>
                </c:pt>
                <c:pt idx="1">
                  <c:v>0.8</c:v>
                </c:pt>
                <c:pt idx="2">
                  <c:v>0.8</c:v>
                </c:pt>
                <c:pt idx="3">
                  <c:v>1</c:v>
                </c:pt>
              </c:numCache>
            </c:numRef>
          </c:val>
        </c:ser>
        <c:ser>
          <c:idx val="3"/>
          <c:order val="3"/>
          <c:tx>
            <c:strRef>
              <c:f>Sheet1!$E$1</c:f>
              <c:strCache>
                <c:ptCount val="1"/>
                <c:pt idx="0">
                  <c:v>Series 4</c:v>
                </c:pt>
              </c:strCache>
            </c:strRef>
          </c:tx>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0.5</c:v>
                </c:pt>
                <c:pt idx="1">
                  <c:v>0.30000000000000032</c:v>
                </c:pt>
                <c:pt idx="2">
                  <c:v>0.5</c:v>
                </c:pt>
                <c:pt idx="3">
                  <c:v>0.70000000000000062</c:v>
                </c:pt>
              </c:numCache>
            </c:numRef>
          </c:val>
        </c:ser>
        <c:dLbls>
          <c:showLegendKey val="0"/>
          <c:showVal val="0"/>
          <c:showCatName val="0"/>
          <c:showSerName val="0"/>
          <c:showPercent val="0"/>
          <c:showBubbleSize val="0"/>
        </c:dLbls>
        <c:gapWidth val="150"/>
        <c:axId val="152430464"/>
        <c:axId val="152432000"/>
      </c:barChart>
      <c:catAx>
        <c:axId val="152430464"/>
        <c:scaling>
          <c:orientation val="minMax"/>
        </c:scaling>
        <c:delete val="0"/>
        <c:axPos val="b"/>
        <c:majorTickMark val="out"/>
        <c:minorTickMark val="none"/>
        <c:tickLblPos val="nextTo"/>
        <c:txPr>
          <a:bodyPr/>
          <a:lstStyle/>
          <a:p>
            <a:pPr>
              <a:defRPr>
                <a:solidFill>
                  <a:schemeClr val="tx1">
                    <a:alpha val="99000"/>
                  </a:schemeClr>
                </a:solidFill>
              </a:defRPr>
            </a:pPr>
            <a:endParaRPr lang="en-US"/>
          </a:p>
        </c:txPr>
        <c:crossAx val="152432000"/>
        <c:crosses val="autoZero"/>
        <c:auto val="1"/>
        <c:lblAlgn val="ctr"/>
        <c:lblOffset val="100"/>
        <c:noMultiLvlLbl val="0"/>
      </c:catAx>
      <c:valAx>
        <c:axId val="152432000"/>
        <c:scaling>
          <c:orientation val="minMax"/>
        </c:scaling>
        <c:delete val="1"/>
        <c:axPos val="l"/>
        <c:majorGridlines>
          <c:spPr>
            <a:ln>
              <a:noFill/>
            </a:ln>
          </c:spPr>
        </c:majorGridlines>
        <c:numFmt formatCode="General" sourceLinked="1"/>
        <c:majorTickMark val="out"/>
        <c:minorTickMark val="none"/>
        <c:tickLblPos val="nextTo"/>
        <c:crossAx val="152430464"/>
        <c:crosses val="autoZero"/>
        <c:crossBetween val="between"/>
      </c:valAx>
      <c:spPr>
        <a:noFill/>
        <a:ln>
          <a:noFill/>
        </a:ln>
      </c:spPr>
    </c:plotArea>
    <c:legend>
      <c:legendPos val="r"/>
      <c:layout>
        <c:manualLayout>
          <c:xMode val="edge"/>
          <c:yMode val="edge"/>
          <c:x val="0.80417578804236778"/>
          <c:y val="7.4529690920548453E-2"/>
          <c:w val="8.9535883848054762E-2"/>
          <c:h val="0.32518897480236414"/>
        </c:manualLayout>
      </c:layout>
      <c:overlay val="0"/>
      <c:txPr>
        <a:bodyPr/>
        <a:lstStyle/>
        <a:p>
          <a:pPr>
            <a:defRPr>
              <a:solidFill>
                <a:schemeClr val="tx1">
                  <a:alpha val="99000"/>
                </a:schemeClr>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5EC09BC9-DA11-4B76-A64A-6C30FCDF86BC}">
      <dgm:prSet phldrT="[Text]" custT="1"/>
      <dgm:spPr/>
      <dgm:t>
        <a:bodyPr/>
        <a:lstStyle/>
        <a:p>
          <a:r>
            <a:rPr lang="en-US" sz="1800" b="1" dirty="0" smtClean="0"/>
            <a:t>Manageability</a:t>
          </a:r>
          <a:endParaRPr lang="en-US" sz="900" b="1" dirty="0"/>
        </a:p>
      </dgm:t>
    </dgm:pt>
    <dgm:pt modelId="{C1620890-CF54-4B0C-BD09-28AC709E05DD}" type="parTrans" cxnId="{20A45EC4-93FE-41D9-93DD-A10ECE190C09}">
      <dgm:prSet/>
      <dgm:spPr/>
      <dgm:t>
        <a:bodyPr/>
        <a:lstStyle/>
        <a:p>
          <a:endParaRPr lang="en-US" sz="2000"/>
        </a:p>
      </dgm:t>
    </dgm:pt>
    <dgm:pt modelId="{1E1D4B31-4E9A-484B-BA30-B3553FF073CB}" type="sibTrans" cxnId="{20A45EC4-93FE-41D9-93DD-A10ECE190C09}">
      <dgm:prSet/>
      <dgm:spPr/>
      <dgm:t>
        <a:bodyPr/>
        <a:lstStyle/>
        <a:p>
          <a:endParaRPr lang="en-US" sz="2000"/>
        </a:p>
      </dgm:t>
    </dgm:pt>
    <dgm:pt modelId="{5723B5EA-C03A-4CB4-BFF3-78EC42C20CA9}">
      <dgm:prSet phldrT="[Text]" custT="1"/>
      <dgm:spPr/>
      <dgm:t>
        <a:bodyPr/>
        <a:lstStyle/>
        <a:p>
          <a:r>
            <a:rPr lang="en-US" sz="1800" b="1" smtClean="0"/>
            <a:t>Reliability</a:t>
          </a:r>
          <a:endParaRPr lang="en-US" sz="1800" b="1" dirty="0"/>
        </a:p>
      </dgm:t>
    </dgm:pt>
    <dgm:pt modelId="{153DBA8C-6651-416A-BA4D-4488213747C7}" type="parTrans" cxnId="{97B969B5-AAA4-4486-A5B2-A71ACAB8CE08}">
      <dgm:prSet/>
      <dgm:spPr/>
      <dgm:t>
        <a:bodyPr/>
        <a:lstStyle/>
        <a:p>
          <a:endParaRPr lang="en-US" sz="2000"/>
        </a:p>
      </dgm:t>
    </dgm:pt>
    <dgm:pt modelId="{419BFBE2-A567-4DF9-9CC5-A6D1D187AF83}" type="sibTrans" cxnId="{97B969B5-AAA4-4486-A5B2-A71ACAB8CE08}">
      <dgm:prSet/>
      <dgm:spPr/>
      <dgm:t>
        <a:bodyPr/>
        <a:lstStyle/>
        <a:p>
          <a:endParaRPr lang="en-US" sz="2000"/>
        </a:p>
      </dgm:t>
    </dgm:pt>
    <dgm:pt modelId="{D8ECF4A1-91AE-4315-9E07-E51350AD7027}">
      <dgm:prSet phldrT="[Text]" custT="1"/>
      <dgm:spPr/>
      <dgm:t>
        <a:bodyPr/>
        <a:lstStyle/>
        <a:p>
          <a:r>
            <a:rPr lang="en-US" sz="1800" b="1" smtClean="0"/>
            <a:t>Extensibility</a:t>
          </a:r>
          <a:endParaRPr lang="en-US" sz="1800" b="1" dirty="0"/>
        </a:p>
      </dgm:t>
    </dgm:pt>
    <dgm:pt modelId="{FCE5A01C-41C4-4111-8936-625AA8D327BD}" type="parTrans" cxnId="{98C482E6-9039-4AA3-994E-880632B4F03A}">
      <dgm:prSet/>
      <dgm:spPr/>
      <dgm:t>
        <a:bodyPr/>
        <a:lstStyle/>
        <a:p>
          <a:endParaRPr lang="en-US" sz="2000"/>
        </a:p>
      </dgm:t>
    </dgm:pt>
    <dgm:pt modelId="{224BFE69-4129-49AF-A0F4-0BE6344A2AB5}" type="sibTrans" cxnId="{98C482E6-9039-4AA3-994E-880632B4F03A}">
      <dgm:prSet/>
      <dgm:spPr/>
      <dgm:t>
        <a:bodyPr/>
        <a:lstStyle/>
        <a:p>
          <a:endParaRPr lang="en-US" sz="2000"/>
        </a:p>
      </dgm:t>
    </dgm:pt>
    <dgm:pt modelId="{FE84683F-3CA0-42D2-91E2-767EA1EA627F}">
      <dgm:prSet phldrT="[Text]" custT="1"/>
      <dgm:spPr/>
      <dgm:t>
        <a:bodyPr/>
        <a:lstStyle/>
        <a:p>
          <a:r>
            <a:rPr lang="en-US" sz="1800" b="1" smtClean="0"/>
            <a:t>Scalability</a:t>
          </a:r>
          <a:endParaRPr lang="en-US" sz="1800" b="1" dirty="0"/>
        </a:p>
      </dgm:t>
    </dgm:pt>
    <dgm:pt modelId="{AC5CF545-615F-43DF-A900-B9D1587F3433}" type="parTrans" cxnId="{755BFDF2-8466-4D02-B4B0-AD5308118CBC}">
      <dgm:prSet/>
      <dgm:spPr/>
      <dgm:t>
        <a:bodyPr/>
        <a:lstStyle/>
        <a:p>
          <a:endParaRPr lang="en-US" sz="2000"/>
        </a:p>
      </dgm:t>
    </dgm:pt>
    <dgm:pt modelId="{4465FAFD-BC2E-488C-8D00-967DFF50183A}" type="sibTrans" cxnId="{755BFDF2-8466-4D02-B4B0-AD5308118CBC}">
      <dgm:prSet/>
      <dgm:spPr/>
      <dgm:t>
        <a:bodyPr/>
        <a:lstStyle/>
        <a:p>
          <a:endParaRPr lang="en-US" sz="2000"/>
        </a:p>
      </dgm:t>
    </dgm:pt>
    <dgm:pt modelId="{8E333079-7BC2-4B72-BA96-D6EAEF6C3318}">
      <dgm:prSet phldrT="[Text]" custT="1"/>
      <dgm:spPr/>
      <dgm:t>
        <a:bodyPr/>
        <a:lstStyle/>
        <a:p>
          <a:r>
            <a:rPr lang="en-US" sz="1800" b="1" dirty="0" smtClean="0"/>
            <a:t>Security</a:t>
          </a:r>
          <a:endParaRPr lang="en-US" sz="1800" b="1" dirty="0"/>
        </a:p>
      </dgm:t>
    </dgm:pt>
    <dgm:pt modelId="{9E677E37-5EDA-48D5-93F6-B7F53962BF8F}" type="parTrans" cxnId="{8F52FC4B-C866-490F-9C1D-63B0F99C6F33}">
      <dgm:prSet/>
      <dgm:spPr/>
      <dgm:t>
        <a:bodyPr/>
        <a:lstStyle/>
        <a:p>
          <a:endParaRPr lang="en-US" sz="1600"/>
        </a:p>
      </dgm:t>
    </dgm:pt>
    <dgm:pt modelId="{11C1A248-56FD-421A-A94B-5F0988BD7E0C}" type="sibTrans" cxnId="{8F52FC4B-C866-490F-9C1D-63B0F99C6F33}">
      <dgm:prSet/>
      <dgm:spPr/>
      <dgm:t>
        <a:bodyPr/>
        <a:lstStyle/>
        <a:p>
          <a:endParaRPr lang="en-US" sz="1600"/>
        </a:p>
      </dgm:t>
    </dgm:pt>
    <dgm:pt modelId="{98CF477E-120E-4294-9E9F-AE4B93A30B26}">
      <dgm:prSet phldrT="[Text]" custT="1"/>
      <dgm:spPr/>
      <dgm:t>
        <a:bodyPr/>
        <a:lstStyle/>
        <a:p>
          <a:r>
            <a:rPr lang="en-US" sz="1800" b="1" smtClean="0"/>
            <a:t>Predictability</a:t>
          </a:r>
          <a:endParaRPr lang="en-US" sz="1800" b="1" dirty="0"/>
        </a:p>
      </dgm:t>
    </dgm:pt>
    <dgm:pt modelId="{A41CA385-BFC4-4FC8-A4DB-FE70574B5245}" type="parTrans" cxnId="{0B35AC32-ED67-40AB-9F8D-44C3F690EC67}">
      <dgm:prSet/>
      <dgm:spPr/>
      <dgm:t>
        <a:bodyPr/>
        <a:lstStyle/>
        <a:p>
          <a:endParaRPr lang="en-US" sz="1600"/>
        </a:p>
      </dgm:t>
    </dgm:pt>
    <dgm:pt modelId="{EB5A4DC6-9AC0-4004-9E0B-F99C847CFEEA}" type="sibTrans" cxnId="{0B35AC32-ED67-40AB-9F8D-44C3F690EC67}">
      <dgm:prSet/>
      <dgm:spPr/>
      <dgm:t>
        <a:bodyPr/>
        <a:lstStyle/>
        <a:p>
          <a:endParaRPr lang="en-US" sz="1600"/>
        </a:p>
      </dgm:t>
    </dgm:pt>
    <dgm:pt modelId="{2DF04A34-A2A7-42B0-AEA1-AD54DFF6670A}">
      <dgm:prSet phldrT="[Text]" custT="1"/>
      <dgm:spPr/>
      <dgm:t>
        <a:bodyPr/>
        <a:lstStyle/>
        <a:p>
          <a:r>
            <a:rPr lang="en-US" sz="1800" b="1" smtClean="0"/>
            <a:t>Connectivity</a:t>
          </a:r>
          <a:endParaRPr lang="en-US" sz="1800" b="1" dirty="0"/>
        </a:p>
      </dgm:t>
    </dgm:pt>
    <dgm:pt modelId="{AECFB8F8-9A75-4C2E-9D4B-0B457B7A7A83}" type="parTrans" cxnId="{CAA0F6AC-2C9E-4DDF-9DD9-D29009E6F7C4}">
      <dgm:prSet/>
      <dgm:spPr/>
      <dgm:t>
        <a:bodyPr/>
        <a:lstStyle/>
        <a:p>
          <a:endParaRPr lang="en-US" sz="1600"/>
        </a:p>
      </dgm:t>
    </dgm:pt>
    <dgm:pt modelId="{E20572D1-4940-4011-9A01-098FDF7CC329}" type="sibTrans" cxnId="{CAA0F6AC-2C9E-4DDF-9DD9-D29009E6F7C4}">
      <dgm:prSet/>
      <dgm:spPr/>
      <dgm:t>
        <a:bodyPr/>
        <a:lstStyle/>
        <a:p>
          <a:endParaRPr lang="en-US" sz="16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6"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6"/>
      <dgm:spPr/>
      <dgm:t>
        <a:bodyPr/>
        <a:lstStyle/>
        <a:p>
          <a:endParaRPr lang="en-US"/>
        </a:p>
      </dgm:t>
    </dgm:pt>
    <dgm:pt modelId="{BF525CC9-FB41-419D-A793-41BFCC9839CB}" type="pres">
      <dgm:prSet presAssocID="{8E333079-7BC2-4B72-BA96-D6EAEF6C3318}" presName="node" presStyleLbl="node1" presStyleIdx="1" presStyleCnt="6"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6"/>
      <dgm:spPr/>
      <dgm:t>
        <a:bodyPr/>
        <a:lstStyle/>
        <a:p>
          <a:endParaRPr lang="en-US"/>
        </a:p>
      </dgm:t>
    </dgm:pt>
    <dgm:pt modelId="{4A78DD41-9510-42C3-B3B6-3C033FF72C14}" type="pres">
      <dgm:prSet presAssocID="{98CF477E-120E-4294-9E9F-AE4B93A30B26}" presName="node" presStyleLbl="node1" presStyleIdx="2" presStyleCnt="6" custScaleX="191853">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6"/>
      <dgm:spPr/>
      <dgm:t>
        <a:bodyPr/>
        <a:lstStyle/>
        <a:p>
          <a:endParaRPr lang="en-US"/>
        </a:p>
      </dgm:t>
    </dgm:pt>
    <dgm:pt modelId="{07A88D95-5CD0-46B2-9F0C-78010263C4CF}" type="pres">
      <dgm:prSet presAssocID="{FE84683F-3CA0-42D2-91E2-767EA1EA627F}" presName="node" presStyleLbl="node1" presStyleIdx="3" presStyleCnt="6"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6"/>
      <dgm:spPr/>
      <dgm:t>
        <a:bodyPr/>
        <a:lstStyle/>
        <a:p>
          <a:endParaRPr lang="en-US"/>
        </a:p>
      </dgm:t>
    </dgm:pt>
    <dgm:pt modelId="{FF56C260-42DD-4A07-9D37-8314DC49D541}" type="pres">
      <dgm:prSet presAssocID="{D8ECF4A1-91AE-4315-9E07-E51350AD7027}" presName="node" presStyleLbl="node1" presStyleIdx="4" presStyleCnt="6"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6"/>
      <dgm:spPr/>
      <dgm:t>
        <a:bodyPr/>
        <a:lstStyle/>
        <a:p>
          <a:endParaRPr lang="en-US"/>
        </a:p>
      </dgm:t>
    </dgm:pt>
    <dgm:pt modelId="{338254A2-B8DA-4087-BF3B-CF5632A98B00}" type="pres">
      <dgm:prSet presAssocID="{2DF04A34-A2A7-42B0-AEA1-AD54DFF6670A}" presName="node" presStyleLbl="node1" presStyleIdx="5" presStyleCnt="6" custScaleX="172942" custScaleY="80610">
        <dgm:presLayoutVars>
          <dgm:bulletEnabled val="1"/>
        </dgm:presLayoutVars>
      </dgm:prSet>
      <dgm:spPr/>
      <dgm:t>
        <a:bodyPr/>
        <a:lstStyle/>
        <a:p>
          <a:endParaRPr lang="en-US"/>
        </a:p>
      </dgm:t>
    </dgm:pt>
    <dgm:pt modelId="{F5C41B38-9ECB-49A4-937A-704641110B06}" type="pres">
      <dgm:prSet presAssocID="{2DF04A34-A2A7-42B0-AEA1-AD54DFF6670A}" presName="dummy" presStyleCnt="0"/>
      <dgm:spPr/>
      <dgm:t>
        <a:bodyPr/>
        <a:lstStyle/>
        <a:p>
          <a:endParaRPr lang="en-US"/>
        </a:p>
      </dgm:t>
    </dgm:pt>
    <dgm:pt modelId="{01244D28-67F3-4A97-9448-F57C859CE35D}" type="pres">
      <dgm:prSet presAssocID="{E20572D1-4940-4011-9A01-098FDF7CC329}" presName="sibTrans" presStyleLbl="sibTrans2D1" presStyleIdx="5" presStyleCnt="6"/>
      <dgm:spPr/>
      <dgm:t>
        <a:bodyPr/>
        <a:lstStyle/>
        <a:p>
          <a:endParaRPr lang="en-US"/>
        </a:p>
      </dgm:t>
    </dgm:pt>
  </dgm:ptLst>
  <dgm:cxnLst>
    <dgm:cxn modelId="{755BFDF2-8466-4D02-B4B0-AD5308118CBC}" srcId="{5EC09BC9-DA11-4B76-A64A-6C30FCDF86BC}" destId="{FE84683F-3CA0-42D2-91E2-767EA1EA627F}" srcOrd="3" destOrd="0" parTransId="{AC5CF545-615F-43DF-A900-B9D1587F3433}" sibTransId="{4465FAFD-BC2E-488C-8D00-967DFF50183A}"/>
    <dgm:cxn modelId="{85198AC6-5078-4557-8721-871D747F719A}" type="presOf" srcId="{D8ECF4A1-91AE-4315-9E07-E51350AD7027}" destId="{FF56C260-42DD-4A07-9D37-8314DC49D541}" srcOrd="0" destOrd="0" presId="urn:microsoft.com/office/officeart/2005/8/layout/radial6"/>
    <dgm:cxn modelId="{0B35AC32-ED67-40AB-9F8D-44C3F690EC67}" srcId="{5EC09BC9-DA11-4B76-A64A-6C30FCDF86BC}" destId="{98CF477E-120E-4294-9E9F-AE4B93A30B26}" srcOrd="2" destOrd="0" parTransId="{A41CA385-BFC4-4FC8-A4DB-FE70574B5245}" sibTransId="{EB5A4DC6-9AC0-4004-9E0B-F99C847CFEEA}"/>
    <dgm:cxn modelId="{CAA0F6AC-2C9E-4DDF-9DD9-D29009E6F7C4}" srcId="{5EC09BC9-DA11-4B76-A64A-6C30FCDF86BC}" destId="{2DF04A34-A2A7-42B0-AEA1-AD54DFF6670A}" srcOrd="5" destOrd="0" parTransId="{AECFB8F8-9A75-4C2E-9D4B-0B457B7A7A83}" sibTransId="{E20572D1-4940-4011-9A01-098FDF7CC329}"/>
    <dgm:cxn modelId="{1175605F-B7C6-456E-9F6D-F236A61EFFE4}" type="presOf" srcId="{4465FAFD-BC2E-488C-8D00-967DFF50183A}" destId="{D882B3AF-F553-4289-B1CA-1C6283C6163D}"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98C482E6-9039-4AA3-994E-880632B4F03A}" srcId="{5EC09BC9-DA11-4B76-A64A-6C30FCDF86BC}" destId="{D8ECF4A1-91AE-4315-9E07-E51350AD7027}" srcOrd="4" destOrd="0" parTransId="{FCE5A01C-41C4-4111-8936-625AA8D327BD}" sibTransId="{224BFE69-4129-49AF-A0F4-0BE6344A2AB5}"/>
    <dgm:cxn modelId="{52456B37-1614-4521-8451-3DF53D61A46B}" type="presOf" srcId="{98CF477E-120E-4294-9E9F-AE4B93A30B26}" destId="{4A78DD41-9510-42C3-B3B6-3C033FF72C14}" srcOrd="0" destOrd="0" presId="urn:microsoft.com/office/officeart/2005/8/layout/radial6"/>
    <dgm:cxn modelId="{13C5E428-138C-4D19-B653-B387843F5B59}" type="presOf" srcId="{2DF04A34-A2A7-42B0-AEA1-AD54DFF6670A}" destId="{338254A2-B8DA-4087-BF3B-CF5632A98B00}" srcOrd="0" destOrd="0" presId="urn:microsoft.com/office/officeart/2005/8/layout/radial6"/>
    <dgm:cxn modelId="{C1DAAC20-2F2B-4BC6-89DF-487D87CFDFA0}" type="presOf" srcId="{DB156259-FA20-491B-9175-D21BF4B7C22F}" destId="{BA40EE4A-0B88-46B9-941F-1C4743B43201}" srcOrd="0" destOrd="0" presId="urn:microsoft.com/office/officeart/2005/8/layout/radial6"/>
    <dgm:cxn modelId="{E6852E9E-8A8F-433D-8A5C-9C50FFF420A6}" type="presOf" srcId="{11C1A248-56FD-421A-A94B-5F0988BD7E0C}" destId="{0CDBEB30-8CC5-4ED5-881E-20704D75D9E0}" srcOrd="0" destOrd="0" presId="urn:microsoft.com/office/officeart/2005/8/layout/radial6"/>
    <dgm:cxn modelId="{A8E8172C-035B-4127-9E6D-E6A1C565C70A}" type="presOf" srcId="{419BFBE2-A567-4DF9-9CC5-A6D1D187AF83}" destId="{CB0203B1-8611-416B-B2CA-2061888355E4}" srcOrd="0" destOrd="0" presId="urn:microsoft.com/office/officeart/2005/8/layout/radial6"/>
    <dgm:cxn modelId="{D512C955-BB36-4E5C-8C41-B86BEE1B1825}" type="presOf" srcId="{EB5A4DC6-9AC0-4004-9E0B-F99C847CFEEA}" destId="{BD33159E-EF33-4A57-8440-7D5C0CAAB9E6}" srcOrd="0" destOrd="0" presId="urn:microsoft.com/office/officeart/2005/8/layout/radial6"/>
    <dgm:cxn modelId="{EDAEDEA4-C9AD-4523-8C5B-EB9C5E9968B4}" type="presOf" srcId="{5EC09BC9-DA11-4B76-A64A-6C30FCDF86BC}" destId="{69D748C6-DA5E-4279-9F84-C64F4B5DAFDC}"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14A7C975-C7E3-41FA-AAC0-41FCA5A26C6A}" type="presOf" srcId="{8E333079-7BC2-4B72-BA96-D6EAEF6C3318}" destId="{BF525CC9-FB41-419D-A793-41BFCC9839CB}" srcOrd="0" destOrd="0" presId="urn:microsoft.com/office/officeart/2005/8/layout/radial6"/>
    <dgm:cxn modelId="{7A1E68CE-8322-41B3-A55F-E1D913057E26}" type="presOf" srcId="{FE84683F-3CA0-42D2-91E2-767EA1EA627F}" destId="{07A88D95-5CD0-46B2-9F0C-78010263C4CF}" srcOrd="0" destOrd="0" presId="urn:microsoft.com/office/officeart/2005/8/layout/radial6"/>
    <dgm:cxn modelId="{B83707D3-8119-45E8-9CBA-132AEC610482}" type="presOf" srcId="{E20572D1-4940-4011-9A01-098FDF7CC329}" destId="{01244D28-67F3-4A97-9448-F57C859CE35D}" srcOrd="0" destOrd="0" presId="urn:microsoft.com/office/officeart/2005/8/layout/radial6"/>
    <dgm:cxn modelId="{9F5FEF12-3C38-4661-8871-BEC5FDCED98A}" type="presOf" srcId="{5723B5EA-C03A-4CB4-BFF3-78EC42C20CA9}" destId="{E152D1A6-5523-4089-9B5C-3456D6D22E89}" srcOrd="0" destOrd="0" presId="urn:microsoft.com/office/officeart/2005/8/layout/radial6"/>
    <dgm:cxn modelId="{549E913A-D624-433B-92FC-993F6C6E888F}" type="presOf" srcId="{224BFE69-4129-49AF-A0F4-0BE6344A2AB5}" destId="{81D9B790-5DBB-47F3-ADB9-72A8C972F536}" srcOrd="0" destOrd="0" presId="urn:microsoft.com/office/officeart/2005/8/layout/radial6"/>
    <dgm:cxn modelId="{8F52FC4B-C866-490F-9C1D-63B0F99C6F33}" srcId="{5EC09BC9-DA11-4B76-A64A-6C30FCDF86BC}" destId="{8E333079-7BC2-4B72-BA96-D6EAEF6C3318}" srcOrd="1" destOrd="0" parTransId="{9E677E37-5EDA-48D5-93F6-B7F53962BF8F}" sibTransId="{11C1A248-56FD-421A-A94B-5F0988BD7E0C}"/>
    <dgm:cxn modelId="{9E8C4393-39E4-4E38-8D61-61F54FE1E4DB}" type="presParOf" srcId="{BA40EE4A-0B88-46B9-941F-1C4743B43201}" destId="{69D748C6-DA5E-4279-9F84-C64F4B5DAFDC}" srcOrd="0" destOrd="0" presId="urn:microsoft.com/office/officeart/2005/8/layout/radial6"/>
    <dgm:cxn modelId="{4F2ACD2F-0C88-4466-AAC2-9490C72A93AE}" type="presParOf" srcId="{BA40EE4A-0B88-46B9-941F-1C4743B43201}" destId="{E152D1A6-5523-4089-9B5C-3456D6D22E89}" srcOrd="1" destOrd="0" presId="urn:microsoft.com/office/officeart/2005/8/layout/radial6"/>
    <dgm:cxn modelId="{93B99865-09ED-4868-8658-73C813181CBC}" type="presParOf" srcId="{BA40EE4A-0B88-46B9-941F-1C4743B43201}" destId="{E3AA5AB2-48DA-466D-ACE7-CC15038ED8DB}" srcOrd="2" destOrd="0" presId="urn:microsoft.com/office/officeart/2005/8/layout/radial6"/>
    <dgm:cxn modelId="{EA2175F5-BD81-4C8B-BB29-A052C9B6DB9C}" type="presParOf" srcId="{BA40EE4A-0B88-46B9-941F-1C4743B43201}" destId="{CB0203B1-8611-416B-B2CA-2061888355E4}" srcOrd="3" destOrd="0" presId="urn:microsoft.com/office/officeart/2005/8/layout/radial6"/>
    <dgm:cxn modelId="{585F5E71-D4E9-40F4-82D9-795AFCA0A8AF}" type="presParOf" srcId="{BA40EE4A-0B88-46B9-941F-1C4743B43201}" destId="{BF525CC9-FB41-419D-A793-41BFCC9839CB}" srcOrd="4" destOrd="0" presId="urn:microsoft.com/office/officeart/2005/8/layout/radial6"/>
    <dgm:cxn modelId="{ACA0B31E-C48F-44F6-AB2C-FA952BBCF8F9}" type="presParOf" srcId="{BA40EE4A-0B88-46B9-941F-1C4743B43201}" destId="{67A1B5EC-097A-405B-81F2-00908E96B9FB}" srcOrd="5" destOrd="0" presId="urn:microsoft.com/office/officeart/2005/8/layout/radial6"/>
    <dgm:cxn modelId="{A1BA2EDA-C930-4762-BF4A-C9A2F7774380}" type="presParOf" srcId="{BA40EE4A-0B88-46B9-941F-1C4743B43201}" destId="{0CDBEB30-8CC5-4ED5-881E-20704D75D9E0}" srcOrd="6" destOrd="0" presId="urn:microsoft.com/office/officeart/2005/8/layout/radial6"/>
    <dgm:cxn modelId="{55EA4DC5-6508-485F-A156-0B04CD53995C}" type="presParOf" srcId="{BA40EE4A-0B88-46B9-941F-1C4743B43201}" destId="{4A78DD41-9510-42C3-B3B6-3C033FF72C14}" srcOrd="7" destOrd="0" presId="urn:microsoft.com/office/officeart/2005/8/layout/radial6"/>
    <dgm:cxn modelId="{2C3042EA-8EEE-49F2-BF48-06BBA6CBD638}" type="presParOf" srcId="{BA40EE4A-0B88-46B9-941F-1C4743B43201}" destId="{064A504A-BA0B-40E0-B76A-B19DA2478AA3}" srcOrd="8" destOrd="0" presId="urn:microsoft.com/office/officeart/2005/8/layout/radial6"/>
    <dgm:cxn modelId="{E441D61C-8A24-4C3F-A2D4-687382D46827}" type="presParOf" srcId="{BA40EE4A-0B88-46B9-941F-1C4743B43201}" destId="{BD33159E-EF33-4A57-8440-7D5C0CAAB9E6}" srcOrd="9" destOrd="0" presId="urn:microsoft.com/office/officeart/2005/8/layout/radial6"/>
    <dgm:cxn modelId="{F5000607-7480-4485-A734-0D98A0FC8327}" type="presParOf" srcId="{BA40EE4A-0B88-46B9-941F-1C4743B43201}" destId="{07A88D95-5CD0-46B2-9F0C-78010263C4CF}" srcOrd="10" destOrd="0" presId="urn:microsoft.com/office/officeart/2005/8/layout/radial6"/>
    <dgm:cxn modelId="{9C6DB04D-95BC-46E9-8DFF-DEEE47119F27}" type="presParOf" srcId="{BA40EE4A-0B88-46B9-941F-1C4743B43201}" destId="{60325E67-A3DD-4468-B57E-308B6F85C8C5}" srcOrd="11" destOrd="0" presId="urn:microsoft.com/office/officeart/2005/8/layout/radial6"/>
    <dgm:cxn modelId="{6178C2AE-8F5D-479C-9CC2-3FFDB407F295}" type="presParOf" srcId="{BA40EE4A-0B88-46B9-941F-1C4743B43201}" destId="{D882B3AF-F553-4289-B1CA-1C6283C6163D}" srcOrd="12" destOrd="0" presId="urn:microsoft.com/office/officeart/2005/8/layout/radial6"/>
    <dgm:cxn modelId="{42608D06-3D55-4A26-AC1F-8026540978B9}" type="presParOf" srcId="{BA40EE4A-0B88-46B9-941F-1C4743B43201}" destId="{FF56C260-42DD-4A07-9D37-8314DC49D541}" srcOrd="13" destOrd="0" presId="urn:microsoft.com/office/officeart/2005/8/layout/radial6"/>
    <dgm:cxn modelId="{5669B1B5-1448-4758-BDD4-E8AB274560B4}" type="presParOf" srcId="{BA40EE4A-0B88-46B9-941F-1C4743B43201}" destId="{76AE6121-43D0-4DA2-AB84-D5F3E8948070}" srcOrd="14" destOrd="0" presId="urn:microsoft.com/office/officeart/2005/8/layout/radial6"/>
    <dgm:cxn modelId="{2114E5A6-28C9-4E8A-A488-8A4AA78D12D8}" type="presParOf" srcId="{BA40EE4A-0B88-46B9-941F-1C4743B43201}" destId="{81D9B790-5DBB-47F3-ADB9-72A8C972F536}" srcOrd="15" destOrd="0" presId="urn:microsoft.com/office/officeart/2005/8/layout/radial6"/>
    <dgm:cxn modelId="{A035CB7E-E958-4B50-ABF9-0C5BF99C97EA}" type="presParOf" srcId="{BA40EE4A-0B88-46B9-941F-1C4743B43201}" destId="{338254A2-B8DA-4087-BF3B-CF5632A98B00}" srcOrd="16" destOrd="0" presId="urn:microsoft.com/office/officeart/2005/8/layout/radial6"/>
    <dgm:cxn modelId="{EBC041E5-FE5E-46F7-8668-B6BA5F2206E0}" type="presParOf" srcId="{BA40EE4A-0B88-46B9-941F-1C4743B43201}" destId="{F5C41B38-9ECB-49A4-937A-704641110B06}" srcOrd="17" destOrd="0" presId="urn:microsoft.com/office/officeart/2005/8/layout/radial6"/>
    <dgm:cxn modelId="{9C439D4B-C1F3-429F-824A-FB2672A947CB}" type="presParOf" srcId="{BA40EE4A-0B88-46B9-941F-1C4743B43201}" destId="{01244D28-67F3-4A97-9448-F57C859CE35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5EC09BC9-DA11-4B76-A64A-6C30FCDF86BC}">
      <dgm:prSet phldrT="[Text]" custT="1"/>
      <dgm:spPr>
        <a:solidFill>
          <a:schemeClr val="tx1">
            <a:lumMod val="75000"/>
          </a:schemeClr>
        </a:solidFill>
      </dgm:spPr>
      <dgm:t>
        <a:bodyPr/>
        <a:lstStyle/>
        <a:p>
          <a:r>
            <a:rPr lang="en-US" sz="1800" b="1" dirty="0" smtClean="0"/>
            <a:t>Manageability</a:t>
          </a:r>
          <a:endParaRPr lang="en-US" sz="900" b="1" dirty="0"/>
        </a:p>
      </dgm:t>
    </dgm:pt>
    <dgm:pt modelId="{C1620890-CF54-4B0C-BD09-28AC709E05DD}" type="parTrans" cxnId="{20A45EC4-93FE-41D9-93DD-A10ECE190C09}">
      <dgm:prSet/>
      <dgm:spPr/>
      <dgm:t>
        <a:bodyPr/>
        <a:lstStyle/>
        <a:p>
          <a:endParaRPr lang="en-US" sz="2000"/>
        </a:p>
      </dgm:t>
    </dgm:pt>
    <dgm:pt modelId="{1E1D4B31-4E9A-484B-BA30-B3553FF073CB}" type="sibTrans" cxnId="{20A45EC4-93FE-41D9-93DD-A10ECE190C09}">
      <dgm:prSet/>
      <dgm:spPr/>
      <dgm:t>
        <a:bodyPr/>
        <a:lstStyle/>
        <a:p>
          <a:endParaRPr lang="en-US" sz="2000"/>
        </a:p>
      </dgm:t>
    </dgm:pt>
    <dgm:pt modelId="{5723B5EA-C03A-4CB4-BFF3-78EC42C20CA9}">
      <dgm:prSet phldrT="[Text]" custT="1"/>
      <dgm:spPr/>
      <dgm:t>
        <a:bodyPr/>
        <a:lstStyle/>
        <a:p>
          <a:r>
            <a:rPr lang="en-US" sz="1800" b="1" smtClean="0"/>
            <a:t>Reliability</a:t>
          </a:r>
          <a:endParaRPr lang="en-US" sz="1800" b="1" dirty="0"/>
        </a:p>
      </dgm:t>
    </dgm:pt>
    <dgm:pt modelId="{153DBA8C-6651-416A-BA4D-4488213747C7}" type="parTrans" cxnId="{97B969B5-AAA4-4486-A5B2-A71ACAB8CE08}">
      <dgm:prSet/>
      <dgm:spPr/>
      <dgm:t>
        <a:bodyPr/>
        <a:lstStyle/>
        <a:p>
          <a:endParaRPr lang="en-US" sz="2000"/>
        </a:p>
      </dgm:t>
    </dgm:pt>
    <dgm:pt modelId="{419BFBE2-A567-4DF9-9CC5-A6D1D187AF83}" type="sibTrans" cxnId="{97B969B5-AAA4-4486-A5B2-A71ACAB8CE08}">
      <dgm:prSet/>
      <dgm:spPr/>
      <dgm:t>
        <a:bodyPr/>
        <a:lstStyle/>
        <a:p>
          <a:endParaRPr lang="en-US" sz="2000"/>
        </a:p>
      </dgm:t>
    </dgm:pt>
    <dgm:pt modelId="{D8ECF4A1-91AE-4315-9E07-E51350AD7027}">
      <dgm:prSet phldrT="[Text]" custT="1"/>
      <dgm:spPr>
        <a:solidFill>
          <a:schemeClr val="tx1">
            <a:lumMod val="75000"/>
          </a:schemeClr>
        </a:solidFill>
      </dgm:spPr>
      <dgm:t>
        <a:bodyPr/>
        <a:lstStyle/>
        <a:p>
          <a:r>
            <a:rPr lang="en-US" sz="1800" b="1" smtClean="0"/>
            <a:t>Extensibility</a:t>
          </a:r>
          <a:endParaRPr lang="en-US" sz="1800" b="1" dirty="0"/>
        </a:p>
      </dgm:t>
    </dgm:pt>
    <dgm:pt modelId="{FCE5A01C-41C4-4111-8936-625AA8D327BD}" type="parTrans" cxnId="{98C482E6-9039-4AA3-994E-880632B4F03A}">
      <dgm:prSet/>
      <dgm:spPr/>
      <dgm:t>
        <a:bodyPr/>
        <a:lstStyle/>
        <a:p>
          <a:endParaRPr lang="en-US" sz="2000"/>
        </a:p>
      </dgm:t>
    </dgm:pt>
    <dgm:pt modelId="{224BFE69-4129-49AF-A0F4-0BE6344A2AB5}" type="sibTrans" cxnId="{98C482E6-9039-4AA3-994E-880632B4F03A}">
      <dgm:prSet/>
      <dgm:spPr/>
      <dgm:t>
        <a:bodyPr/>
        <a:lstStyle/>
        <a:p>
          <a:endParaRPr lang="en-US" sz="2000"/>
        </a:p>
      </dgm:t>
    </dgm:pt>
    <dgm:pt modelId="{FE84683F-3CA0-42D2-91E2-767EA1EA627F}">
      <dgm:prSet phldrT="[Text]" custT="1"/>
      <dgm:spPr>
        <a:solidFill>
          <a:schemeClr val="tx1">
            <a:lumMod val="75000"/>
          </a:schemeClr>
        </a:solidFill>
      </dgm:spPr>
      <dgm:t>
        <a:bodyPr/>
        <a:lstStyle/>
        <a:p>
          <a:r>
            <a:rPr lang="en-US" sz="1800" b="1" smtClean="0"/>
            <a:t>Scalability</a:t>
          </a:r>
          <a:endParaRPr lang="en-US" sz="1800" b="1" dirty="0"/>
        </a:p>
      </dgm:t>
    </dgm:pt>
    <dgm:pt modelId="{AC5CF545-615F-43DF-A900-B9D1587F3433}" type="parTrans" cxnId="{755BFDF2-8466-4D02-B4B0-AD5308118CBC}">
      <dgm:prSet/>
      <dgm:spPr/>
      <dgm:t>
        <a:bodyPr/>
        <a:lstStyle/>
        <a:p>
          <a:endParaRPr lang="en-US" sz="2000"/>
        </a:p>
      </dgm:t>
    </dgm:pt>
    <dgm:pt modelId="{4465FAFD-BC2E-488C-8D00-967DFF50183A}" type="sibTrans" cxnId="{755BFDF2-8466-4D02-B4B0-AD5308118CBC}">
      <dgm:prSet/>
      <dgm:spPr/>
      <dgm:t>
        <a:bodyPr/>
        <a:lstStyle/>
        <a:p>
          <a:endParaRPr lang="en-US" sz="2000"/>
        </a:p>
      </dgm:t>
    </dgm:pt>
    <dgm:pt modelId="{8E333079-7BC2-4B72-BA96-D6EAEF6C3318}">
      <dgm:prSet phldrT="[Text]" custT="1"/>
      <dgm:spPr>
        <a:solidFill>
          <a:schemeClr val="tx1">
            <a:lumMod val="75000"/>
          </a:schemeClr>
        </a:solidFill>
      </dgm:spPr>
      <dgm:t>
        <a:bodyPr/>
        <a:lstStyle/>
        <a:p>
          <a:r>
            <a:rPr lang="en-US" sz="1800" b="1" dirty="0" smtClean="0"/>
            <a:t>Security</a:t>
          </a:r>
          <a:endParaRPr lang="en-US" sz="1800" b="1" dirty="0"/>
        </a:p>
      </dgm:t>
    </dgm:pt>
    <dgm:pt modelId="{9E677E37-5EDA-48D5-93F6-B7F53962BF8F}" type="parTrans" cxnId="{8F52FC4B-C866-490F-9C1D-63B0F99C6F33}">
      <dgm:prSet/>
      <dgm:spPr/>
      <dgm:t>
        <a:bodyPr/>
        <a:lstStyle/>
        <a:p>
          <a:endParaRPr lang="en-US" sz="1600"/>
        </a:p>
      </dgm:t>
    </dgm:pt>
    <dgm:pt modelId="{11C1A248-56FD-421A-A94B-5F0988BD7E0C}" type="sibTrans" cxnId="{8F52FC4B-C866-490F-9C1D-63B0F99C6F33}">
      <dgm:prSet/>
      <dgm:spPr/>
      <dgm:t>
        <a:bodyPr/>
        <a:lstStyle/>
        <a:p>
          <a:endParaRPr lang="en-US" sz="1600"/>
        </a:p>
      </dgm:t>
    </dgm:pt>
    <dgm:pt modelId="{98CF477E-120E-4294-9E9F-AE4B93A30B26}">
      <dgm:prSet phldrT="[Text]" custT="1"/>
      <dgm:spPr>
        <a:solidFill>
          <a:schemeClr val="tx1">
            <a:lumMod val="75000"/>
          </a:schemeClr>
        </a:solidFill>
      </dgm:spPr>
      <dgm:t>
        <a:bodyPr/>
        <a:lstStyle/>
        <a:p>
          <a:r>
            <a:rPr lang="en-US" sz="1800" b="1" smtClean="0"/>
            <a:t>Predictability</a:t>
          </a:r>
          <a:endParaRPr lang="en-US" sz="1800" b="1" dirty="0"/>
        </a:p>
      </dgm:t>
    </dgm:pt>
    <dgm:pt modelId="{A41CA385-BFC4-4FC8-A4DB-FE70574B5245}" type="parTrans" cxnId="{0B35AC32-ED67-40AB-9F8D-44C3F690EC67}">
      <dgm:prSet/>
      <dgm:spPr/>
      <dgm:t>
        <a:bodyPr/>
        <a:lstStyle/>
        <a:p>
          <a:endParaRPr lang="en-US" sz="1600"/>
        </a:p>
      </dgm:t>
    </dgm:pt>
    <dgm:pt modelId="{EB5A4DC6-9AC0-4004-9E0B-F99C847CFEEA}" type="sibTrans" cxnId="{0B35AC32-ED67-40AB-9F8D-44C3F690EC67}">
      <dgm:prSet/>
      <dgm:spPr/>
      <dgm:t>
        <a:bodyPr/>
        <a:lstStyle/>
        <a:p>
          <a:endParaRPr lang="en-US" sz="1600"/>
        </a:p>
      </dgm:t>
    </dgm:pt>
    <dgm:pt modelId="{2DF04A34-A2A7-42B0-AEA1-AD54DFF6670A}">
      <dgm:prSet phldrT="[Text]" custT="1"/>
      <dgm:spPr>
        <a:solidFill>
          <a:schemeClr val="tx1">
            <a:lumMod val="75000"/>
          </a:schemeClr>
        </a:solidFill>
      </dgm:spPr>
      <dgm:t>
        <a:bodyPr/>
        <a:lstStyle/>
        <a:p>
          <a:r>
            <a:rPr lang="en-US" sz="1800" b="1" smtClean="0"/>
            <a:t>Connectivity</a:t>
          </a:r>
          <a:endParaRPr lang="en-US" sz="1800" b="1" dirty="0"/>
        </a:p>
      </dgm:t>
    </dgm:pt>
    <dgm:pt modelId="{AECFB8F8-9A75-4C2E-9D4B-0B457B7A7A83}" type="parTrans" cxnId="{CAA0F6AC-2C9E-4DDF-9DD9-D29009E6F7C4}">
      <dgm:prSet/>
      <dgm:spPr/>
      <dgm:t>
        <a:bodyPr/>
        <a:lstStyle/>
        <a:p>
          <a:endParaRPr lang="en-US" sz="1600"/>
        </a:p>
      </dgm:t>
    </dgm:pt>
    <dgm:pt modelId="{E20572D1-4940-4011-9A01-098FDF7CC329}" type="sibTrans" cxnId="{CAA0F6AC-2C9E-4DDF-9DD9-D29009E6F7C4}">
      <dgm:prSet/>
      <dgm:spPr/>
      <dgm:t>
        <a:bodyPr/>
        <a:lstStyle/>
        <a:p>
          <a:endParaRPr lang="en-US" sz="16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6"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6"/>
      <dgm:spPr/>
      <dgm:t>
        <a:bodyPr/>
        <a:lstStyle/>
        <a:p>
          <a:endParaRPr lang="en-US"/>
        </a:p>
      </dgm:t>
    </dgm:pt>
    <dgm:pt modelId="{BF525CC9-FB41-419D-A793-41BFCC9839CB}" type="pres">
      <dgm:prSet presAssocID="{8E333079-7BC2-4B72-BA96-D6EAEF6C3318}" presName="node" presStyleLbl="node1" presStyleIdx="1" presStyleCnt="6"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6"/>
      <dgm:spPr/>
      <dgm:t>
        <a:bodyPr/>
        <a:lstStyle/>
        <a:p>
          <a:endParaRPr lang="en-US"/>
        </a:p>
      </dgm:t>
    </dgm:pt>
    <dgm:pt modelId="{4A78DD41-9510-42C3-B3B6-3C033FF72C14}" type="pres">
      <dgm:prSet presAssocID="{98CF477E-120E-4294-9E9F-AE4B93A30B26}" presName="node" presStyleLbl="node1" presStyleIdx="2" presStyleCnt="6" custScaleX="191853">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6"/>
      <dgm:spPr/>
      <dgm:t>
        <a:bodyPr/>
        <a:lstStyle/>
        <a:p>
          <a:endParaRPr lang="en-US"/>
        </a:p>
      </dgm:t>
    </dgm:pt>
    <dgm:pt modelId="{07A88D95-5CD0-46B2-9F0C-78010263C4CF}" type="pres">
      <dgm:prSet presAssocID="{FE84683F-3CA0-42D2-91E2-767EA1EA627F}" presName="node" presStyleLbl="node1" presStyleIdx="3" presStyleCnt="6"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6"/>
      <dgm:spPr/>
      <dgm:t>
        <a:bodyPr/>
        <a:lstStyle/>
        <a:p>
          <a:endParaRPr lang="en-US"/>
        </a:p>
      </dgm:t>
    </dgm:pt>
    <dgm:pt modelId="{FF56C260-42DD-4A07-9D37-8314DC49D541}" type="pres">
      <dgm:prSet presAssocID="{D8ECF4A1-91AE-4315-9E07-E51350AD7027}" presName="node" presStyleLbl="node1" presStyleIdx="4" presStyleCnt="6"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6"/>
      <dgm:spPr/>
      <dgm:t>
        <a:bodyPr/>
        <a:lstStyle/>
        <a:p>
          <a:endParaRPr lang="en-US"/>
        </a:p>
      </dgm:t>
    </dgm:pt>
    <dgm:pt modelId="{338254A2-B8DA-4087-BF3B-CF5632A98B00}" type="pres">
      <dgm:prSet presAssocID="{2DF04A34-A2A7-42B0-AEA1-AD54DFF6670A}" presName="node" presStyleLbl="node1" presStyleIdx="5" presStyleCnt="6" custScaleX="172942" custScaleY="80610">
        <dgm:presLayoutVars>
          <dgm:bulletEnabled val="1"/>
        </dgm:presLayoutVars>
      </dgm:prSet>
      <dgm:spPr/>
      <dgm:t>
        <a:bodyPr/>
        <a:lstStyle/>
        <a:p>
          <a:endParaRPr lang="en-US"/>
        </a:p>
      </dgm:t>
    </dgm:pt>
    <dgm:pt modelId="{F5C41B38-9ECB-49A4-937A-704641110B06}" type="pres">
      <dgm:prSet presAssocID="{2DF04A34-A2A7-42B0-AEA1-AD54DFF6670A}" presName="dummy" presStyleCnt="0"/>
      <dgm:spPr/>
      <dgm:t>
        <a:bodyPr/>
        <a:lstStyle/>
        <a:p>
          <a:endParaRPr lang="en-US"/>
        </a:p>
      </dgm:t>
    </dgm:pt>
    <dgm:pt modelId="{01244D28-67F3-4A97-9448-F57C859CE35D}" type="pres">
      <dgm:prSet presAssocID="{E20572D1-4940-4011-9A01-098FDF7CC329}" presName="sibTrans" presStyleLbl="sibTrans2D1" presStyleIdx="5" presStyleCnt="6"/>
      <dgm:spPr/>
      <dgm:t>
        <a:bodyPr/>
        <a:lstStyle/>
        <a:p>
          <a:endParaRPr lang="en-US"/>
        </a:p>
      </dgm:t>
    </dgm:pt>
  </dgm:ptLst>
  <dgm:cxnLst>
    <dgm:cxn modelId="{0B35AC32-ED67-40AB-9F8D-44C3F690EC67}" srcId="{5EC09BC9-DA11-4B76-A64A-6C30FCDF86BC}" destId="{98CF477E-120E-4294-9E9F-AE4B93A30B26}" srcOrd="2" destOrd="0" parTransId="{A41CA385-BFC4-4FC8-A4DB-FE70574B5245}" sibTransId="{EB5A4DC6-9AC0-4004-9E0B-F99C847CFEEA}"/>
    <dgm:cxn modelId="{8F52FC4B-C866-490F-9C1D-63B0F99C6F33}" srcId="{5EC09BC9-DA11-4B76-A64A-6C30FCDF86BC}" destId="{8E333079-7BC2-4B72-BA96-D6EAEF6C3318}" srcOrd="1" destOrd="0" parTransId="{9E677E37-5EDA-48D5-93F6-B7F53962BF8F}" sibTransId="{11C1A248-56FD-421A-A94B-5F0988BD7E0C}"/>
    <dgm:cxn modelId="{46D312BA-E489-46CE-93BD-A1A85A63742F}" type="presOf" srcId="{98CF477E-120E-4294-9E9F-AE4B93A30B26}" destId="{4A78DD41-9510-42C3-B3B6-3C033FF72C14}" srcOrd="0" destOrd="0" presId="urn:microsoft.com/office/officeart/2005/8/layout/radial6"/>
    <dgm:cxn modelId="{8F8EA58C-A908-4380-8A89-B6AD245F8925}" type="presOf" srcId="{D8ECF4A1-91AE-4315-9E07-E51350AD7027}" destId="{FF56C260-42DD-4A07-9D37-8314DC49D541}" srcOrd="0" destOrd="0" presId="urn:microsoft.com/office/officeart/2005/8/layout/radial6"/>
    <dgm:cxn modelId="{2AB2F5FD-1AB6-428B-B8F2-FDD9A6F80E68}" type="presOf" srcId="{419BFBE2-A567-4DF9-9CC5-A6D1D187AF83}" destId="{CB0203B1-8611-416B-B2CA-2061888355E4}"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9E39583F-2B77-4008-8CA3-4B6C66C6BE7C}" type="presOf" srcId="{2DF04A34-A2A7-42B0-AEA1-AD54DFF6670A}" destId="{338254A2-B8DA-4087-BF3B-CF5632A98B00}" srcOrd="0" destOrd="0" presId="urn:microsoft.com/office/officeart/2005/8/layout/radial6"/>
    <dgm:cxn modelId="{5AB276D5-AC60-455C-8933-A5BC2CFB26D1}" type="presOf" srcId="{224BFE69-4129-49AF-A0F4-0BE6344A2AB5}" destId="{81D9B790-5DBB-47F3-ADB9-72A8C972F536}" srcOrd="0" destOrd="0" presId="urn:microsoft.com/office/officeart/2005/8/layout/radial6"/>
    <dgm:cxn modelId="{47FF9448-3ED8-40B4-97D8-DF3F25DDE55A}" type="presOf" srcId="{4465FAFD-BC2E-488C-8D00-967DFF50183A}" destId="{D882B3AF-F553-4289-B1CA-1C6283C6163D}" srcOrd="0" destOrd="0" presId="urn:microsoft.com/office/officeart/2005/8/layout/radial6"/>
    <dgm:cxn modelId="{6310D432-A33E-46E1-B249-1DE47FFDB278}" type="presOf" srcId="{5EC09BC9-DA11-4B76-A64A-6C30FCDF86BC}" destId="{69D748C6-DA5E-4279-9F84-C64F4B5DAFDC}"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20A45EC4-93FE-41D9-93DD-A10ECE190C09}" srcId="{DB156259-FA20-491B-9175-D21BF4B7C22F}" destId="{5EC09BC9-DA11-4B76-A64A-6C30FCDF86BC}" srcOrd="0" destOrd="0" parTransId="{C1620890-CF54-4B0C-BD09-28AC709E05DD}" sibTransId="{1E1D4B31-4E9A-484B-BA30-B3553FF073CB}"/>
    <dgm:cxn modelId="{BBFBB73E-45A8-4D02-B377-26E7BE300153}" type="presOf" srcId="{8E333079-7BC2-4B72-BA96-D6EAEF6C3318}" destId="{BF525CC9-FB41-419D-A793-41BFCC9839CB}" srcOrd="0" destOrd="0" presId="urn:microsoft.com/office/officeart/2005/8/layout/radial6"/>
    <dgm:cxn modelId="{755BFDF2-8466-4D02-B4B0-AD5308118CBC}" srcId="{5EC09BC9-DA11-4B76-A64A-6C30FCDF86BC}" destId="{FE84683F-3CA0-42D2-91E2-767EA1EA627F}" srcOrd="3" destOrd="0" parTransId="{AC5CF545-615F-43DF-A900-B9D1587F3433}" sibTransId="{4465FAFD-BC2E-488C-8D00-967DFF50183A}"/>
    <dgm:cxn modelId="{A4504122-9415-45F8-AB33-62B22D6B5BF5}" type="presOf" srcId="{E20572D1-4940-4011-9A01-098FDF7CC329}" destId="{01244D28-67F3-4A97-9448-F57C859CE35D}" srcOrd="0" destOrd="0" presId="urn:microsoft.com/office/officeart/2005/8/layout/radial6"/>
    <dgm:cxn modelId="{2E71CF66-5392-4198-A658-D930CA3057E1}" type="presOf" srcId="{5723B5EA-C03A-4CB4-BFF3-78EC42C20CA9}" destId="{E152D1A6-5523-4089-9B5C-3456D6D22E89}" srcOrd="0" destOrd="0" presId="urn:microsoft.com/office/officeart/2005/8/layout/radial6"/>
    <dgm:cxn modelId="{E70E6938-C487-4558-9038-C7F70E17CEE3}" type="presOf" srcId="{FE84683F-3CA0-42D2-91E2-767EA1EA627F}" destId="{07A88D95-5CD0-46B2-9F0C-78010263C4CF}" srcOrd="0" destOrd="0" presId="urn:microsoft.com/office/officeart/2005/8/layout/radial6"/>
    <dgm:cxn modelId="{99453DF2-48C0-4CB2-98E6-68F3AA758743}" type="presOf" srcId="{EB5A4DC6-9AC0-4004-9E0B-F99C847CFEEA}" destId="{BD33159E-EF33-4A57-8440-7D5C0CAAB9E6}" srcOrd="0" destOrd="0" presId="urn:microsoft.com/office/officeart/2005/8/layout/radial6"/>
    <dgm:cxn modelId="{E287E2CD-0F9A-46DE-A63F-67344A594358}" type="presOf" srcId="{11C1A248-56FD-421A-A94B-5F0988BD7E0C}" destId="{0CDBEB30-8CC5-4ED5-881E-20704D75D9E0}" srcOrd="0" destOrd="0" presId="urn:microsoft.com/office/officeart/2005/8/layout/radial6"/>
    <dgm:cxn modelId="{6E7FA837-688D-472E-8B45-6D37FAE002A0}" type="presOf" srcId="{DB156259-FA20-491B-9175-D21BF4B7C22F}" destId="{BA40EE4A-0B88-46B9-941F-1C4743B43201}" srcOrd="0" destOrd="0" presId="urn:microsoft.com/office/officeart/2005/8/layout/radial6"/>
    <dgm:cxn modelId="{CAA0F6AC-2C9E-4DDF-9DD9-D29009E6F7C4}" srcId="{5EC09BC9-DA11-4B76-A64A-6C30FCDF86BC}" destId="{2DF04A34-A2A7-42B0-AEA1-AD54DFF6670A}" srcOrd="5" destOrd="0" parTransId="{AECFB8F8-9A75-4C2E-9D4B-0B457B7A7A83}" sibTransId="{E20572D1-4940-4011-9A01-098FDF7CC329}"/>
    <dgm:cxn modelId="{418D8D55-169C-4633-9E1E-C1E7E0F4320D}" type="presParOf" srcId="{BA40EE4A-0B88-46B9-941F-1C4743B43201}" destId="{69D748C6-DA5E-4279-9F84-C64F4B5DAFDC}" srcOrd="0" destOrd="0" presId="urn:microsoft.com/office/officeart/2005/8/layout/radial6"/>
    <dgm:cxn modelId="{872A8912-309C-4AD4-A1BD-778A102DF6C5}" type="presParOf" srcId="{BA40EE4A-0B88-46B9-941F-1C4743B43201}" destId="{E152D1A6-5523-4089-9B5C-3456D6D22E89}" srcOrd="1" destOrd="0" presId="urn:microsoft.com/office/officeart/2005/8/layout/radial6"/>
    <dgm:cxn modelId="{7BDD1FF8-F349-4BB8-B0E7-88165A455988}" type="presParOf" srcId="{BA40EE4A-0B88-46B9-941F-1C4743B43201}" destId="{E3AA5AB2-48DA-466D-ACE7-CC15038ED8DB}" srcOrd="2" destOrd="0" presId="urn:microsoft.com/office/officeart/2005/8/layout/radial6"/>
    <dgm:cxn modelId="{D3EC54B9-45E5-42C4-B39A-3E19C92364D6}" type="presParOf" srcId="{BA40EE4A-0B88-46B9-941F-1C4743B43201}" destId="{CB0203B1-8611-416B-B2CA-2061888355E4}" srcOrd="3" destOrd="0" presId="urn:microsoft.com/office/officeart/2005/8/layout/radial6"/>
    <dgm:cxn modelId="{32B4A48F-A55D-44E8-BA52-605C9EB0C97A}" type="presParOf" srcId="{BA40EE4A-0B88-46B9-941F-1C4743B43201}" destId="{BF525CC9-FB41-419D-A793-41BFCC9839CB}" srcOrd="4" destOrd="0" presId="urn:microsoft.com/office/officeart/2005/8/layout/radial6"/>
    <dgm:cxn modelId="{43DA40A3-06FB-4C00-8B8C-90EF8971D7D6}" type="presParOf" srcId="{BA40EE4A-0B88-46B9-941F-1C4743B43201}" destId="{67A1B5EC-097A-405B-81F2-00908E96B9FB}" srcOrd="5" destOrd="0" presId="urn:microsoft.com/office/officeart/2005/8/layout/radial6"/>
    <dgm:cxn modelId="{BD448B6F-33FC-4CED-B459-91F411ECFE25}" type="presParOf" srcId="{BA40EE4A-0B88-46B9-941F-1C4743B43201}" destId="{0CDBEB30-8CC5-4ED5-881E-20704D75D9E0}" srcOrd="6" destOrd="0" presId="urn:microsoft.com/office/officeart/2005/8/layout/radial6"/>
    <dgm:cxn modelId="{3609319C-29E2-44D1-B9CD-CEFDDDEFFF0C}" type="presParOf" srcId="{BA40EE4A-0B88-46B9-941F-1C4743B43201}" destId="{4A78DD41-9510-42C3-B3B6-3C033FF72C14}" srcOrd="7" destOrd="0" presId="urn:microsoft.com/office/officeart/2005/8/layout/radial6"/>
    <dgm:cxn modelId="{67E76A3D-8D10-4D5D-8CE5-A329DE15F0DC}" type="presParOf" srcId="{BA40EE4A-0B88-46B9-941F-1C4743B43201}" destId="{064A504A-BA0B-40E0-B76A-B19DA2478AA3}" srcOrd="8" destOrd="0" presId="urn:microsoft.com/office/officeart/2005/8/layout/radial6"/>
    <dgm:cxn modelId="{16293962-8D1D-4FC9-93D6-96AA38582F5B}" type="presParOf" srcId="{BA40EE4A-0B88-46B9-941F-1C4743B43201}" destId="{BD33159E-EF33-4A57-8440-7D5C0CAAB9E6}" srcOrd="9" destOrd="0" presId="urn:microsoft.com/office/officeart/2005/8/layout/radial6"/>
    <dgm:cxn modelId="{08D52A10-16AE-483A-BBA0-A50CE045FE6E}" type="presParOf" srcId="{BA40EE4A-0B88-46B9-941F-1C4743B43201}" destId="{07A88D95-5CD0-46B2-9F0C-78010263C4CF}" srcOrd="10" destOrd="0" presId="urn:microsoft.com/office/officeart/2005/8/layout/radial6"/>
    <dgm:cxn modelId="{6A0E2C5D-DED2-49E7-AE3A-5EAEE0EE32B1}" type="presParOf" srcId="{BA40EE4A-0B88-46B9-941F-1C4743B43201}" destId="{60325E67-A3DD-4468-B57E-308B6F85C8C5}" srcOrd="11" destOrd="0" presId="urn:microsoft.com/office/officeart/2005/8/layout/radial6"/>
    <dgm:cxn modelId="{42273767-B742-463B-89B2-6C3D2AD0F905}" type="presParOf" srcId="{BA40EE4A-0B88-46B9-941F-1C4743B43201}" destId="{D882B3AF-F553-4289-B1CA-1C6283C6163D}" srcOrd="12" destOrd="0" presId="urn:microsoft.com/office/officeart/2005/8/layout/radial6"/>
    <dgm:cxn modelId="{B6155ECE-E131-4BD3-AB0E-02FCA164CA57}" type="presParOf" srcId="{BA40EE4A-0B88-46B9-941F-1C4743B43201}" destId="{FF56C260-42DD-4A07-9D37-8314DC49D541}" srcOrd="13" destOrd="0" presId="urn:microsoft.com/office/officeart/2005/8/layout/radial6"/>
    <dgm:cxn modelId="{4E3F132A-DD2D-44B6-91E5-0971C62C0598}" type="presParOf" srcId="{BA40EE4A-0B88-46B9-941F-1C4743B43201}" destId="{76AE6121-43D0-4DA2-AB84-D5F3E8948070}" srcOrd="14" destOrd="0" presId="urn:microsoft.com/office/officeart/2005/8/layout/radial6"/>
    <dgm:cxn modelId="{D20009BF-A7C9-4A91-9934-D0CBD4086A8B}" type="presParOf" srcId="{BA40EE4A-0B88-46B9-941F-1C4743B43201}" destId="{81D9B790-5DBB-47F3-ADB9-72A8C972F536}" srcOrd="15" destOrd="0" presId="urn:microsoft.com/office/officeart/2005/8/layout/radial6"/>
    <dgm:cxn modelId="{98BE0844-D9FD-47FB-A93C-6A6244DC67DA}" type="presParOf" srcId="{BA40EE4A-0B88-46B9-941F-1C4743B43201}" destId="{338254A2-B8DA-4087-BF3B-CF5632A98B00}" srcOrd="16" destOrd="0" presId="urn:microsoft.com/office/officeart/2005/8/layout/radial6"/>
    <dgm:cxn modelId="{42FEE8E9-2A1B-4819-BE0C-418FAEAF231E}" type="presParOf" srcId="{BA40EE4A-0B88-46B9-941F-1C4743B43201}" destId="{F5C41B38-9ECB-49A4-937A-704641110B06}" srcOrd="17" destOrd="0" presId="urn:microsoft.com/office/officeart/2005/8/layout/radial6"/>
    <dgm:cxn modelId="{966065DA-C1DF-44B6-BFDE-F5F4B7C4E6F8}" type="presParOf" srcId="{BA40EE4A-0B88-46B9-941F-1C4743B43201}" destId="{01244D28-67F3-4A97-9448-F57C859CE35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5EC09BC9-DA11-4B76-A64A-6C30FCDF86BC}">
      <dgm:prSet phldrT="[Text]" custT="1"/>
      <dgm:spPr>
        <a:solidFill>
          <a:schemeClr val="tx1">
            <a:lumMod val="75000"/>
          </a:schemeClr>
        </a:solidFill>
      </dgm:spPr>
      <dgm:t>
        <a:bodyPr/>
        <a:lstStyle/>
        <a:p>
          <a:r>
            <a:rPr lang="en-US" sz="1800" b="1" dirty="0" smtClean="0"/>
            <a:t>Manageability</a:t>
          </a:r>
          <a:endParaRPr lang="en-US" sz="900" b="1" dirty="0"/>
        </a:p>
      </dgm:t>
    </dgm:pt>
    <dgm:pt modelId="{C1620890-CF54-4B0C-BD09-28AC709E05DD}" type="parTrans" cxnId="{20A45EC4-93FE-41D9-93DD-A10ECE190C09}">
      <dgm:prSet/>
      <dgm:spPr/>
      <dgm:t>
        <a:bodyPr/>
        <a:lstStyle/>
        <a:p>
          <a:endParaRPr lang="en-US" sz="2000"/>
        </a:p>
      </dgm:t>
    </dgm:pt>
    <dgm:pt modelId="{1E1D4B31-4E9A-484B-BA30-B3553FF073CB}" type="sibTrans" cxnId="{20A45EC4-93FE-41D9-93DD-A10ECE190C09}">
      <dgm:prSet/>
      <dgm:spPr/>
      <dgm:t>
        <a:bodyPr/>
        <a:lstStyle/>
        <a:p>
          <a:endParaRPr lang="en-US" sz="2000"/>
        </a:p>
      </dgm:t>
    </dgm:pt>
    <dgm:pt modelId="{5723B5EA-C03A-4CB4-BFF3-78EC42C20CA9}">
      <dgm:prSet phldrT="[Text]" custT="1"/>
      <dgm:spPr>
        <a:solidFill>
          <a:schemeClr val="tx1">
            <a:lumMod val="75000"/>
          </a:schemeClr>
        </a:solidFill>
      </dgm:spPr>
      <dgm:t>
        <a:bodyPr/>
        <a:lstStyle/>
        <a:p>
          <a:r>
            <a:rPr lang="en-US" sz="1800" b="1" smtClean="0"/>
            <a:t>Reliability</a:t>
          </a:r>
          <a:endParaRPr lang="en-US" sz="1800" b="1" dirty="0"/>
        </a:p>
      </dgm:t>
    </dgm:pt>
    <dgm:pt modelId="{153DBA8C-6651-416A-BA4D-4488213747C7}" type="parTrans" cxnId="{97B969B5-AAA4-4486-A5B2-A71ACAB8CE08}">
      <dgm:prSet/>
      <dgm:spPr/>
      <dgm:t>
        <a:bodyPr/>
        <a:lstStyle/>
        <a:p>
          <a:endParaRPr lang="en-US" sz="2000"/>
        </a:p>
      </dgm:t>
    </dgm:pt>
    <dgm:pt modelId="{419BFBE2-A567-4DF9-9CC5-A6D1D187AF83}" type="sibTrans" cxnId="{97B969B5-AAA4-4486-A5B2-A71ACAB8CE08}">
      <dgm:prSet/>
      <dgm:spPr/>
      <dgm:t>
        <a:bodyPr/>
        <a:lstStyle/>
        <a:p>
          <a:endParaRPr lang="en-US" sz="2000"/>
        </a:p>
      </dgm:t>
    </dgm:pt>
    <dgm:pt modelId="{D8ECF4A1-91AE-4315-9E07-E51350AD7027}">
      <dgm:prSet phldrT="[Text]" custT="1"/>
      <dgm:spPr>
        <a:solidFill>
          <a:schemeClr val="tx1">
            <a:lumMod val="75000"/>
          </a:schemeClr>
        </a:solidFill>
      </dgm:spPr>
      <dgm:t>
        <a:bodyPr/>
        <a:lstStyle/>
        <a:p>
          <a:r>
            <a:rPr lang="en-US" sz="1800" b="1" smtClean="0"/>
            <a:t>Extensibility</a:t>
          </a:r>
          <a:endParaRPr lang="en-US" sz="1800" b="1" dirty="0"/>
        </a:p>
      </dgm:t>
    </dgm:pt>
    <dgm:pt modelId="{FCE5A01C-41C4-4111-8936-625AA8D327BD}" type="parTrans" cxnId="{98C482E6-9039-4AA3-994E-880632B4F03A}">
      <dgm:prSet/>
      <dgm:spPr/>
      <dgm:t>
        <a:bodyPr/>
        <a:lstStyle/>
        <a:p>
          <a:endParaRPr lang="en-US" sz="2000"/>
        </a:p>
      </dgm:t>
    </dgm:pt>
    <dgm:pt modelId="{224BFE69-4129-49AF-A0F4-0BE6344A2AB5}" type="sibTrans" cxnId="{98C482E6-9039-4AA3-994E-880632B4F03A}">
      <dgm:prSet/>
      <dgm:spPr/>
      <dgm:t>
        <a:bodyPr/>
        <a:lstStyle/>
        <a:p>
          <a:endParaRPr lang="en-US" sz="2000"/>
        </a:p>
      </dgm:t>
    </dgm:pt>
    <dgm:pt modelId="{FE84683F-3CA0-42D2-91E2-767EA1EA627F}">
      <dgm:prSet phldrT="[Text]" custT="1"/>
      <dgm:spPr>
        <a:solidFill>
          <a:schemeClr val="tx1">
            <a:lumMod val="75000"/>
          </a:schemeClr>
        </a:solidFill>
      </dgm:spPr>
      <dgm:t>
        <a:bodyPr/>
        <a:lstStyle/>
        <a:p>
          <a:r>
            <a:rPr lang="en-US" sz="1800" b="1" smtClean="0"/>
            <a:t>Scalability</a:t>
          </a:r>
          <a:endParaRPr lang="en-US" sz="1800" b="1" dirty="0"/>
        </a:p>
      </dgm:t>
    </dgm:pt>
    <dgm:pt modelId="{AC5CF545-615F-43DF-A900-B9D1587F3433}" type="parTrans" cxnId="{755BFDF2-8466-4D02-B4B0-AD5308118CBC}">
      <dgm:prSet/>
      <dgm:spPr/>
      <dgm:t>
        <a:bodyPr/>
        <a:lstStyle/>
        <a:p>
          <a:endParaRPr lang="en-US" sz="2000"/>
        </a:p>
      </dgm:t>
    </dgm:pt>
    <dgm:pt modelId="{4465FAFD-BC2E-488C-8D00-967DFF50183A}" type="sibTrans" cxnId="{755BFDF2-8466-4D02-B4B0-AD5308118CBC}">
      <dgm:prSet/>
      <dgm:spPr/>
      <dgm:t>
        <a:bodyPr/>
        <a:lstStyle/>
        <a:p>
          <a:endParaRPr lang="en-US" sz="2000"/>
        </a:p>
      </dgm:t>
    </dgm:pt>
    <dgm:pt modelId="{8E333079-7BC2-4B72-BA96-D6EAEF6C3318}">
      <dgm:prSet phldrT="[Text]" custT="1"/>
      <dgm:spPr/>
      <dgm:t>
        <a:bodyPr/>
        <a:lstStyle/>
        <a:p>
          <a:r>
            <a:rPr lang="en-US" sz="1800" b="1" dirty="0" smtClean="0"/>
            <a:t>Security</a:t>
          </a:r>
          <a:endParaRPr lang="en-US" sz="1800" b="1" dirty="0"/>
        </a:p>
      </dgm:t>
    </dgm:pt>
    <dgm:pt modelId="{9E677E37-5EDA-48D5-93F6-B7F53962BF8F}" type="parTrans" cxnId="{8F52FC4B-C866-490F-9C1D-63B0F99C6F33}">
      <dgm:prSet/>
      <dgm:spPr/>
      <dgm:t>
        <a:bodyPr/>
        <a:lstStyle/>
        <a:p>
          <a:endParaRPr lang="en-US" sz="1600"/>
        </a:p>
      </dgm:t>
    </dgm:pt>
    <dgm:pt modelId="{11C1A248-56FD-421A-A94B-5F0988BD7E0C}" type="sibTrans" cxnId="{8F52FC4B-C866-490F-9C1D-63B0F99C6F33}">
      <dgm:prSet/>
      <dgm:spPr/>
      <dgm:t>
        <a:bodyPr/>
        <a:lstStyle/>
        <a:p>
          <a:endParaRPr lang="en-US" sz="1600"/>
        </a:p>
      </dgm:t>
    </dgm:pt>
    <dgm:pt modelId="{98CF477E-120E-4294-9E9F-AE4B93A30B26}">
      <dgm:prSet phldrT="[Text]" custT="1"/>
      <dgm:spPr>
        <a:solidFill>
          <a:schemeClr val="tx1">
            <a:lumMod val="75000"/>
          </a:schemeClr>
        </a:solidFill>
      </dgm:spPr>
      <dgm:t>
        <a:bodyPr/>
        <a:lstStyle/>
        <a:p>
          <a:r>
            <a:rPr lang="en-US" sz="1800" b="1" smtClean="0"/>
            <a:t>Predictability</a:t>
          </a:r>
          <a:endParaRPr lang="en-US" sz="1800" b="1" dirty="0"/>
        </a:p>
      </dgm:t>
    </dgm:pt>
    <dgm:pt modelId="{A41CA385-BFC4-4FC8-A4DB-FE70574B5245}" type="parTrans" cxnId="{0B35AC32-ED67-40AB-9F8D-44C3F690EC67}">
      <dgm:prSet/>
      <dgm:spPr/>
      <dgm:t>
        <a:bodyPr/>
        <a:lstStyle/>
        <a:p>
          <a:endParaRPr lang="en-US" sz="1600"/>
        </a:p>
      </dgm:t>
    </dgm:pt>
    <dgm:pt modelId="{EB5A4DC6-9AC0-4004-9E0B-F99C847CFEEA}" type="sibTrans" cxnId="{0B35AC32-ED67-40AB-9F8D-44C3F690EC67}">
      <dgm:prSet/>
      <dgm:spPr/>
      <dgm:t>
        <a:bodyPr/>
        <a:lstStyle/>
        <a:p>
          <a:endParaRPr lang="en-US" sz="1600"/>
        </a:p>
      </dgm:t>
    </dgm:pt>
    <dgm:pt modelId="{2DF04A34-A2A7-42B0-AEA1-AD54DFF6670A}">
      <dgm:prSet phldrT="[Text]" custT="1"/>
      <dgm:spPr>
        <a:solidFill>
          <a:schemeClr val="tx1">
            <a:lumMod val="75000"/>
          </a:schemeClr>
        </a:solidFill>
      </dgm:spPr>
      <dgm:t>
        <a:bodyPr/>
        <a:lstStyle/>
        <a:p>
          <a:r>
            <a:rPr lang="en-US" sz="1800" b="1" smtClean="0"/>
            <a:t>Connectivity</a:t>
          </a:r>
          <a:endParaRPr lang="en-US" sz="1800" b="1" dirty="0"/>
        </a:p>
      </dgm:t>
    </dgm:pt>
    <dgm:pt modelId="{AECFB8F8-9A75-4C2E-9D4B-0B457B7A7A83}" type="parTrans" cxnId="{CAA0F6AC-2C9E-4DDF-9DD9-D29009E6F7C4}">
      <dgm:prSet/>
      <dgm:spPr/>
      <dgm:t>
        <a:bodyPr/>
        <a:lstStyle/>
        <a:p>
          <a:endParaRPr lang="en-US" sz="1600"/>
        </a:p>
      </dgm:t>
    </dgm:pt>
    <dgm:pt modelId="{E20572D1-4940-4011-9A01-098FDF7CC329}" type="sibTrans" cxnId="{CAA0F6AC-2C9E-4DDF-9DD9-D29009E6F7C4}">
      <dgm:prSet/>
      <dgm:spPr/>
      <dgm:t>
        <a:bodyPr/>
        <a:lstStyle/>
        <a:p>
          <a:endParaRPr lang="en-US" sz="16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6"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6"/>
      <dgm:spPr/>
      <dgm:t>
        <a:bodyPr/>
        <a:lstStyle/>
        <a:p>
          <a:endParaRPr lang="en-US"/>
        </a:p>
      </dgm:t>
    </dgm:pt>
    <dgm:pt modelId="{BF525CC9-FB41-419D-A793-41BFCC9839CB}" type="pres">
      <dgm:prSet presAssocID="{8E333079-7BC2-4B72-BA96-D6EAEF6C3318}" presName="node" presStyleLbl="node1" presStyleIdx="1" presStyleCnt="6"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6"/>
      <dgm:spPr/>
      <dgm:t>
        <a:bodyPr/>
        <a:lstStyle/>
        <a:p>
          <a:endParaRPr lang="en-US"/>
        </a:p>
      </dgm:t>
    </dgm:pt>
    <dgm:pt modelId="{4A78DD41-9510-42C3-B3B6-3C033FF72C14}" type="pres">
      <dgm:prSet presAssocID="{98CF477E-120E-4294-9E9F-AE4B93A30B26}" presName="node" presStyleLbl="node1" presStyleIdx="2" presStyleCnt="6" custScaleX="191853">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6"/>
      <dgm:spPr/>
      <dgm:t>
        <a:bodyPr/>
        <a:lstStyle/>
        <a:p>
          <a:endParaRPr lang="en-US"/>
        </a:p>
      </dgm:t>
    </dgm:pt>
    <dgm:pt modelId="{07A88D95-5CD0-46B2-9F0C-78010263C4CF}" type="pres">
      <dgm:prSet presAssocID="{FE84683F-3CA0-42D2-91E2-767EA1EA627F}" presName="node" presStyleLbl="node1" presStyleIdx="3" presStyleCnt="6"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6"/>
      <dgm:spPr/>
      <dgm:t>
        <a:bodyPr/>
        <a:lstStyle/>
        <a:p>
          <a:endParaRPr lang="en-US"/>
        </a:p>
      </dgm:t>
    </dgm:pt>
    <dgm:pt modelId="{FF56C260-42DD-4A07-9D37-8314DC49D541}" type="pres">
      <dgm:prSet presAssocID="{D8ECF4A1-91AE-4315-9E07-E51350AD7027}" presName="node" presStyleLbl="node1" presStyleIdx="4" presStyleCnt="6"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6"/>
      <dgm:spPr/>
      <dgm:t>
        <a:bodyPr/>
        <a:lstStyle/>
        <a:p>
          <a:endParaRPr lang="en-US"/>
        </a:p>
      </dgm:t>
    </dgm:pt>
    <dgm:pt modelId="{338254A2-B8DA-4087-BF3B-CF5632A98B00}" type="pres">
      <dgm:prSet presAssocID="{2DF04A34-A2A7-42B0-AEA1-AD54DFF6670A}" presName="node" presStyleLbl="node1" presStyleIdx="5" presStyleCnt="6" custScaleX="172942" custScaleY="80610">
        <dgm:presLayoutVars>
          <dgm:bulletEnabled val="1"/>
        </dgm:presLayoutVars>
      </dgm:prSet>
      <dgm:spPr/>
      <dgm:t>
        <a:bodyPr/>
        <a:lstStyle/>
        <a:p>
          <a:endParaRPr lang="en-US"/>
        </a:p>
      </dgm:t>
    </dgm:pt>
    <dgm:pt modelId="{F5C41B38-9ECB-49A4-937A-704641110B06}" type="pres">
      <dgm:prSet presAssocID="{2DF04A34-A2A7-42B0-AEA1-AD54DFF6670A}" presName="dummy" presStyleCnt="0"/>
      <dgm:spPr/>
      <dgm:t>
        <a:bodyPr/>
        <a:lstStyle/>
        <a:p>
          <a:endParaRPr lang="en-US"/>
        </a:p>
      </dgm:t>
    </dgm:pt>
    <dgm:pt modelId="{01244D28-67F3-4A97-9448-F57C859CE35D}" type="pres">
      <dgm:prSet presAssocID="{E20572D1-4940-4011-9A01-098FDF7CC329}" presName="sibTrans" presStyleLbl="sibTrans2D1" presStyleIdx="5" presStyleCnt="6"/>
      <dgm:spPr/>
      <dgm:t>
        <a:bodyPr/>
        <a:lstStyle/>
        <a:p>
          <a:endParaRPr lang="en-US"/>
        </a:p>
      </dgm:t>
    </dgm:pt>
  </dgm:ptLst>
  <dgm:cxnLst>
    <dgm:cxn modelId="{5533EDB0-DD81-432C-AA86-044F349F97B5}" type="presOf" srcId="{D8ECF4A1-91AE-4315-9E07-E51350AD7027}" destId="{FF56C260-42DD-4A07-9D37-8314DC49D541}" srcOrd="0" destOrd="0" presId="urn:microsoft.com/office/officeart/2005/8/layout/radial6"/>
    <dgm:cxn modelId="{0B35AC32-ED67-40AB-9F8D-44C3F690EC67}" srcId="{5EC09BC9-DA11-4B76-A64A-6C30FCDF86BC}" destId="{98CF477E-120E-4294-9E9F-AE4B93A30B26}" srcOrd="2" destOrd="0" parTransId="{A41CA385-BFC4-4FC8-A4DB-FE70574B5245}" sibTransId="{EB5A4DC6-9AC0-4004-9E0B-F99C847CFEEA}"/>
    <dgm:cxn modelId="{8F52FC4B-C866-490F-9C1D-63B0F99C6F33}" srcId="{5EC09BC9-DA11-4B76-A64A-6C30FCDF86BC}" destId="{8E333079-7BC2-4B72-BA96-D6EAEF6C3318}" srcOrd="1" destOrd="0" parTransId="{9E677E37-5EDA-48D5-93F6-B7F53962BF8F}" sibTransId="{11C1A248-56FD-421A-A94B-5F0988BD7E0C}"/>
    <dgm:cxn modelId="{98C482E6-9039-4AA3-994E-880632B4F03A}" srcId="{5EC09BC9-DA11-4B76-A64A-6C30FCDF86BC}" destId="{D8ECF4A1-91AE-4315-9E07-E51350AD7027}" srcOrd="4" destOrd="0" parTransId="{FCE5A01C-41C4-4111-8936-625AA8D327BD}" sibTransId="{224BFE69-4129-49AF-A0F4-0BE6344A2AB5}"/>
    <dgm:cxn modelId="{6210B6C2-7BE5-4D7E-89E9-C40B37C57E42}" type="presOf" srcId="{4465FAFD-BC2E-488C-8D00-967DFF50183A}" destId="{D882B3AF-F553-4289-B1CA-1C6283C6163D}" srcOrd="0" destOrd="0" presId="urn:microsoft.com/office/officeart/2005/8/layout/radial6"/>
    <dgm:cxn modelId="{B6659AAB-00CD-4152-8E7C-4C4F3846BA1C}" type="presOf" srcId="{419BFBE2-A567-4DF9-9CC5-A6D1D187AF83}" destId="{CB0203B1-8611-416B-B2CA-2061888355E4}" srcOrd="0" destOrd="0" presId="urn:microsoft.com/office/officeart/2005/8/layout/radial6"/>
    <dgm:cxn modelId="{6E1D9B10-F70F-4D5C-9043-A6DA383FCDE8}" type="presOf" srcId="{E20572D1-4940-4011-9A01-098FDF7CC329}" destId="{01244D28-67F3-4A97-9448-F57C859CE35D}"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230BA194-BBC8-4BB1-B8B0-DA41B789742E}" type="presOf" srcId="{11C1A248-56FD-421A-A94B-5F0988BD7E0C}" destId="{0CDBEB30-8CC5-4ED5-881E-20704D75D9E0}"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755BFDF2-8466-4D02-B4B0-AD5308118CBC}" srcId="{5EC09BC9-DA11-4B76-A64A-6C30FCDF86BC}" destId="{FE84683F-3CA0-42D2-91E2-767EA1EA627F}" srcOrd="3" destOrd="0" parTransId="{AC5CF545-615F-43DF-A900-B9D1587F3433}" sibTransId="{4465FAFD-BC2E-488C-8D00-967DFF50183A}"/>
    <dgm:cxn modelId="{63BB53EC-B3B2-414A-96F3-7B2839EF50B8}" type="presOf" srcId="{224BFE69-4129-49AF-A0F4-0BE6344A2AB5}" destId="{81D9B790-5DBB-47F3-ADB9-72A8C972F536}" srcOrd="0" destOrd="0" presId="urn:microsoft.com/office/officeart/2005/8/layout/radial6"/>
    <dgm:cxn modelId="{8EAF7534-293B-4653-9B62-D8B59A7F86B3}" type="presOf" srcId="{5723B5EA-C03A-4CB4-BFF3-78EC42C20CA9}" destId="{E152D1A6-5523-4089-9B5C-3456D6D22E89}" srcOrd="0" destOrd="0" presId="urn:microsoft.com/office/officeart/2005/8/layout/radial6"/>
    <dgm:cxn modelId="{4E46FC13-222D-42C3-9D05-3245EB2E238A}" type="presOf" srcId="{8E333079-7BC2-4B72-BA96-D6EAEF6C3318}" destId="{BF525CC9-FB41-419D-A793-41BFCC9839CB}" srcOrd="0" destOrd="0" presId="urn:microsoft.com/office/officeart/2005/8/layout/radial6"/>
    <dgm:cxn modelId="{3DB7F7F0-A3BC-4CD8-86E0-087AAD393D17}" type="presOf" srcId="{5EC09BC9-DA11-4B76-A64A-6C30FCDF86BC}" destId="{69D748C6-DA5E-4279-9F84-C64F4B5DAFDC}" srcOrd="0" destOrd="0" presId="urn:microsoft.com/office/officeart/2005/8/layout/radial6"/>
    <dgm:cxn modelId="{6AB7C1C2-3B83-4B52-837F-1CC679A8A0BA}" type="presOf" srcId="{DB156259-FA20-491B-9175-D21BF4B7C22F}" destId="{BA40EE4A-0B88-46B9-941F-1C4743B43201}" srcOrd="0" destOrd="0" presId="urn:microsoft.com/office/officeart/2005/8/layout/radial6"/>
    <dgm:cxn modelId="{CAA0F6AC-2C9E-4DDF-9DD9-D29009E6F7C4}" srcId="{5EC09BC9-DA11-4B76-A64A-6C30FCDF86BC}" destId="{2DF04A34-A2A7-42B0-AEA1-AD54DFF6670A}" srcOrd="5" destOrd="0" parTransId="{AECFB8F8-9A75-4C2E-9D4B-0B457B7A7A83}" sibTransId="{E20572D1-4940-4011-9A01-098FDF7CC329}"/>
    <dgm:cxn modelId="{C8B8E749-DA3E-4368-BBFA-30FED4C4C25A}" type="presOf" srcId="{2DF04A34-A2A7-42B0-AEA1-AD54DFF6670A}" destId="{338254A2-B8DA-4087-BF3B-CF5632A98B00}" srcOrd="0" destOrd="0" presId="urn:microsoft.com/office/officeart/2005/8/layout/radial6"/>
    <dgm:cxn modelId="{8BAF2761-85DD-4130-9382-5F535547A391}" type="presOf" srcId="{FE84683F-3CA0-42D2-91E2-767EA1EA627F}" destId="{07A88D95-5CD0-46B2-9F0C-78010263C4CF}" srcOrd="0" destOrd="0" presId="urn:microsoft.com/office/officeart/2005/8/layout/radial6"/>
    <dgm:cxn modelId="{B0E66CE5-46B0-4333-B65B-2E076B63ED46}" type="presOf" srcId="{98CF477E-120E-4294-9E9F-AE4B93A30B26}" destId="{4A78DD41-9510-42C3-B3B6-3C033FF72C14}" srcOrd="0" destOrd="0" presId="urn:microsoft.com/office/officeart/2005/8/layout/radial6"/>
    <dgm:cxn modelId="{B8A368D2-5A51-4C27-9A17-555D28F7CB5B}" type="presOf" srcId="{EB5A4DC6-9AC0-4004-9E0B-F99C847CFEEA}" destId="{BD33159E-EF33-4A57-8440-7D5C0CAAB9E6}" srcOrd="0" destOrd="0" presId="urn:microsoft.com/office/officeart/2005/8/layout/radial6"/>
    <dgm:cxn modelId="{FA81E3D2-5124-4D4A-978F-3795ACBE67CA}" type="presParOf" srcId="{BA40EE4A-0B88-46B9-941F-1C4743B43201}" destId="{69D748C6-DA5E-4279-9F84-C64F4B5DAFDC}" srcOrd="0" destOrd="0" presId="urn:microsoft.com/office/officeart/2005/8/layout/radial6"/>
    <dgm:cxn modelId="{6E243A01-DEC9-4292-8595-B1195E6A269F}" type="presParOf" srcId="{BA40EE4A-0B88-46B9-941F-1C4743B43201}" destId="{E152D1A6-5523-4089-9B5C-3456D6D22E89}" srcOrd="1" destOrd="0" presId="urn:microsoft.com/office/officeart/2005/8/layout/radial6"/>
    <dgm:cxn modelId="{4C6BF27D-194C-49EC-8240-E9C559641AB9}" type="presParOf" srcId="{BA40EE4A-0B88-46B9-941F-1C4743B43201}" destId="{E3AA5AB2-48DA-466D-ACE7-CC15038ED8DB}" srcOrd="2" destOrd="0" presId="urn:microsoft.com/office/officeart/2005/8/layout/radial6"/>
    <dgm:cxn modelId="{1F350235-C60A-42EF-93F1-08245B87EA4D}" type="presParOf" srcId="{BA40EE4A-0B88-46B9-941F-1C4743B43201}" destId="{CB0203B1-8611-416B-B2CA-2061888355E4}" srcOrd="3" destOrd="0" presId="urn:microsoft.com/office/officeart/2005/8/layout/radial6"/>
    <dgm:cxn modelId="{926E770A-2B64-467D-81A5-278D75D5F244}" type="presParOf" srcId="{BA40EE4A-0B88-46B9-941F-1C4743B43201}" destId="{BF525CC9-FB41-419D-A793-41BFCC9839CB}" srcOrd="4" destOrd="0" presId="urn:microsoft.com/office/officeart/2005/8/layout/radial6"/>
    <dgm:cxn modelId="{F4716EBC-511D-460D-A48E-124D32E83973}" type="presParOf" srcId="{BA40EE4A-0B88-46B9-941F-1C4743B43201}" destId="{67A1B5EC-097A-405B-81F2-00908E96B9FB}" srcOrd="5" destOrd="0" presId="urn:microsoft.com/office/officeart/2005/8/layout/radial6"/>
    <dgm:cxn modelId="{E24A676D-BDBC-4588-A014-9054718AE5CC}" type="presParOf" srcId="{BA40EE4A-0B88-46B9-941F-1C4743B43201}" destId="{0CDBEB30-8CC5-4ED5-881E-20704D75D9E0}" srcOrd="6" destOrd="0" presId="urn:microsoft.com/office/officeart/2005/8/layout/radial6"/>
    <dgm:cxn modelId="{8C173995-86F4-41A0-8F46-C3A86E9AF8B4}" type="presParOf" srcId="{BA40EE4A-0B88-46B9-941F-1C4743B43201}" destId="{4A78DD41-9510-42C3-B3B6-3C033FF72C14}" srcOrd="7" destOrd="0" presId="urn:microsoft.com/office/officeart/2005/8/layout/radial6"/>
    <dgm:cxn modelId="{68E3F2AB-4103-4C43-92B5-8ADAED90EB6E}" type="presParOf" srcId="{BA40EE4A-0B88-46B9-941F-1C4743B43201}" destId="{064A504A-BA0B-40E0-B76A-B19DA2478AA3}" srcOrd="8" destOrd="0" presId="urn:microsoft.com/office/officeart/2005/8/layout/radial6"/>
    <dgm:cxn modelId="{82827AC5-77EB-4A59-B36F-259B091CF237}" type="presParOf" srcId="{BA40EE4A-0B88-46B9-941F-1C4743B43201}" destId="{BD33159E-EF33-4A57-8440-7D5C0CAAB9E6}" srcOrd="9" destOrd="0" presId="urn:microsoft.com/office/officeart/2005/8/layout/radial6"/>
    <dgm:cxn modelId="{6ACF2839-A0C2-4511-A35C-CFC794242144}" type="presParOf" srcId="{BA40EE4A-0B88-46B9-941F-1C4743B43201}" destId="{07A88D95-5CD0-46B2-9F0C-78010263C4CF}" srcOrd="10" destOrd="0" presId="urn:microsoft.com/office/officeart/2005/8/layout/radial6"/>
    <dgm:cxn modelId="{D9164EEA-7560-4D1F-AEBE-939F5C4D65F9}" type="presParOf" srcId="{BA40EE4A-0B88-46B9-941F-1C4743B43201}" destId="{60325E67-A3DD-4468-B57E-308B6F85C8C5}" srcOrd="11" destOrd="0" presId="urn:microsoft.com/office/officeart/2005/8/layout/radial6"/>
    <dgm:cxn modelId="{F3864813-E15E-4D85-9243-3CB556855E44}" type="presParOf" srcId="{BA40EE4A-0B88-46B9-941F-1C4743B43201}" destId="{D882B3AF-F553-4289-B1CA-1C6283C6163D}" srcOrd="12" destOrd="0" presId="urn:microsoft.com/office/officeart/2005/8/layout/radial6"/>
    <dgm:cxn modelId="{90F2EECE-5410-4F65-AB0F-3FF30FA95712}" type="presParOf" srcId="{BA40EE4A-0B88-46B9-941F-1C4743B43201}" destId="{FF56C260-42DD-4A07-9D37-8314DC49D541}" srcOrd="13" destOrd="0" presId="urn:microsoft.com/office/officeart/2005/8/layout/radial6"/>
    <dgm:cxn modelId="{67118685-4791-428D-8196-0498C5FC5885}" type="presParOf" srcId="{BA40EE4A-0B88-46B9-941F-1C4743B43201}" destId="{76AE6121-43D0-4DA2-AB84-D5F3E8948070}" srcOrd="14" destOrd="0" presId="urn:microsoft.com/office/officeart/2005/8/layout/radial6"/>
    <dgm:cxn modelId="{CA24327F-D759-4CEA-B7C7-EC83B40F9FB9}" type="presParOf" srcId="{BA40EE4A-0B88-46B9-941F-1C4743B43201}" destId="{81D9B790-5DBB-47F3-ADB9-72A8C972F536}" srcOrd="15" destOrd="0" presId="urn:microsoft.com/office/officeart/2005/8/layout/radial6"/>
    <dgm:cxn modelId="{A2594A42-9CD5-4B52-BAE7-2EAFBF04258F}" type="presParOf" srcId="{BA40EE4A-0B88-46B9-941F-1C4743B43201}" destId="{338254A2-B8DA-4087-BF3B-CF5632A98B00}" srcOrd="16" destOrd="0" presId="urn:microsoft.com/office/officeart/2005/8/layout/radial6"/>
    <dgm:cxn modelId="{8050E47A-576F-47B2-9D56-F9D466662644}" type="presParOf" srcId="{BA40EE4A-0B88-46B9-941F-1C4743B43201}" destId="{F5C41B38-9ECB-49A4-937A-704641110B06}" srcOrd="17" destOrd="0" presId="urn:microsoft.com/office/officeart/2005/8/layout/radial6"/>
    <dgm:cxn modelId="{C3103BC9-E3E7-4E55-B1BB-366447ECB3C3}" type="presParOf" srcId="{BA40EE4A-0B88-46B9-941F-1C4743B43201}" destId="{01244D28-67F3-4A97-9448-F57C859CE35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5EC09BC9-DA11-4B76-A64A-6C30FCDF86BC}">
      <dgm:prSet phldrT="[Text]" custT="1"/>
      <dgm:spPr>
        <a:solidFill>
          <a:schemeClr val="tx1">
            <a:lumMod val="75000"/>
          </a:schemeClr>
        </a:solidFill>
      </dgm:spPr>
      <dgm:t>
        <a:bodyPr/>
        <a:lstStyle/>
        <a:p>
          <a:r>
            <a:rPr lang="en-US" sz="1800" b="1" dirty="0" smtClean="0"/>
            <a:t>Manageability</a:t>
          </a:r>
          <a:endParaRPr lang="en-US" sz="900" b="1" dirty="0"/>
        </a:p>
      </dgm:t>
    </dgm:pt>
    <dgm:pt modelId="{C1620890-CF54-4B0C-BD09-28AC709E05DD}" type="parTrans" cxnId="{20A45EC4-93FE-41D9-93DD-A10ECE190C09}">
      <dgm:prSet/>
      <dgm:spPr/>
      <dgm:t>
        <a:bodyPr/>
        <a:lstStyle/>
        <a:p>
          <a:endParaRPr lang="en-US" sz="2000"/>
        </a:p>
      </dgm:t>
    </dgm:pt>
    <dgm:pt modelId="{1E1D4B31-4E9A-484B-BA30-B3553FF073CB}" type="sibTrans" cxnId="{20A45EC4-93FE-41D9-93DD-A10ECE190C09}">
      <dgm:prSet/>
      <dgm:spPr/>
      <dgm:t>
        <a:bodyPr/>
        <a:lstStyle/>
        <a:p>
          <a:endParaRPr lang="en-US" sz="2000"/>
        </a:p>
      </dgm:t>
    </dgm:pt>
    <dgm:pt modelId="{5723B5EA-C03A-4CB4-BFF3-78EC42C20CA9}">
      <dgm:prSet phldrT="[Text]" custT="1"/>
      <dgm:spPr>
        <a:solidFill>
          <a:schemeClr val="tx1">
            <a:lumMod val="75000"/>
          </a:schemeClr>
        </a:solidFill>
      </dgm:spPr>
      <dgm:t>
        <a:bodyPr/>
        <a:lstStyle/>
        <a:p>
          <a:r>
            <a:rPr lang="en-US" sz="1800" b="1" smtClean="0"/>
            <a:t>Reliability</a:t>
          </a:r>
          <a:endParaRPr lang="en-US" sz="1800" b="1" dirty="0"/>
        </a:p>
      </dgm:t>
    </dgm:pt>
    <dgm:pt modelId="{153DBA8C-6651-416A-BA4D-4488213747C7}" type="parTrans" cxnId="{97B969B5-AAA4-4486-A5B2-A71ACAB8CE08}">
      <dgm:prSet/>
      <dgm:spPr/>
      <dgm:t>
        <a:bodyPr/>
        <a:lstStyle/>
        <a:p>
          <a:endParaRPr lang="en-US" sz="2000"/>
        </a:p>
      </dgm:t>
    </dgm:pt>
    <dgm:pt modelId="{419BFBE2-A567-4DF9-9CC5-A6D1D187AF83}" type="sibTrans" cxnId="{97B969B5-AAA4-4486-A5B2-A71ACAB8CE08}">
      <dgm:prSet/>
      <dgm:spPr/>
      <dgm:t>
        <a:bodyPr/>
        <a:lstStyle/>
        <a:p>
          <a:endParaRPr lang="en-US" sz="2000"/>
        </a:p>
      </dgm:t>
    </dgm:pt>
    <dgm:pt modelId="{D8ECF4A1-91AE-4315-9E07-E51350AD7027}">
      <dgm:prSet phldrT="[Text]" custT="1"/>
      <dgm:spPr>
        <a:solidFill>
          <a:schemeClr val="tx1">
            <a:lumMod val="75000"/>
          </a:schemeClr>
        </a:solidFill>
      </dgm:spPr>
      <dgm:t>
        <a:bodyPr/>
        <a:lstStyle/>
        <a:p>
          <a:r>
            <a:rPr lang="en-US" sz="1800" b="1" smtClean="0"/>
            <a:t>Extensibility</a:t>
          </a:r>
          <a:endParaRPr lang="en-US" sz="1800" b="1" dirty="0"/>
        </a:p>
      </dgm:t>
    </dgm:pt>
    <dgm:pt modelId="{FCE5A01C-41C4-4111-8936-625AA8D327BD}" type="parTrans" cxnId="{98C482E6-9039-4AA3-994E-880632B4F03A}">
      <dgm:prSet/>
      <dgm:spPr/>
      <dgm:t>
        <a:bodyPr/>
        <a:lstStyle/>
        <a:p>
          <a:endParaRPr lang="en-US" sz="2000"/>
        </a:p>
      </dgm:t>
    </dgm:pt>
    <dgm:pt modelId="{224BFE69-4129-49AF-A0F4-0BE6344A2AB5}" type="sibTrans" cxnId="{98C482E6-9039-4AA3-994E-880632B4F03A}">
      <dgm:prSet/>
      <dgm:spPr/>
      <dgm:t>
        <a:bodyPr/>
        <a:lstStyle/>
        <a:p>
          <a:endParaRPr lang="en-US" sz="2000"/>
        </a:p>
      </dgm:t>
    </dgm:pt>
    <dgm:pt modelId="{FE84683F-3CA0-42D2-91E2-767EA1EA627F}">
      <dgm:prSet phldrT="[Text]" custT="1"/>
      <dgm:spPr>
        <a:solidFill>
          <a:schemeClr val="tx1">
            <a:lumMod val="75000"/>
          </a:schemeClr>
        </a:solidFill>
      </dgm:spPr>
      <dgm:t>
        <a:bodyPr/>
        <a:lstStyle/>
        <a:p>
          <a:r>
            <a:rPr lang="en-US" sz="1800" b="1" smtClean="0"/>
            <a:t>Scalability</a:t>
          </a:r>
          <a:endParaRPr lang="en-US" sz="1800" b="1" dirty="0"/>
        </a:p>
      </dgm:t>
    </dgm:pt>
    <dgm:pt modelId="{AC5CF545-615F-43DF-A900-B9D1587F3433}" type="parTrans" cxnId="{755BFDF2-8466-4D02-B4B0-AD5308118CBC}">
      <dgm:prSet/>
      <dgm:spPr/>
      <dgm:t>
        <a:bodyPr/>
        <a:lstStyle/>
        <a:p>
          <a:endParaRPr lang="en-US" sz="2000"/>
        </a:p>
      </dgm:t>
    </dgm:pt>
    <dgm:pt modelId="{4465FAFD-BC2E-488C-8D00-967DFF50183A}" type="sibTrans" cxnId="{755BFDF2-8466-4D02-B4B0-AD5308118CBC}">
      <dgm:prSet/>
      <dgm:spPr/>
      <dgm:t>
        <a:bodyPr/>
        <a:lstStyle/>
        <a:p>
          <a:endParaRPr lang="en-US" sz="2000"/>
        </a:p>
      </dgm:t>
    </dgm:pt>
    <dgm:pt modelId="{8E333079-7BC2-4B72-BA96-D6EAEF6C3318}">
      <dgm:prSet phldrT="[Text]" custT="1"/>
      <dgm:spPr>
        <a:solidFill>
          <a:schemeClr val="tx1">
            <a:lumMod val="75000"/>
          </a:schemeClr>
        </a:solidFill>
      </dgm:spPr>
      <dgm:t>
        <a:bodyPr/>
        <a:lstStyle/>
        <a:p>
          <a:r>
            <a:rPr lang="en-US" sz="1800" b="1" dirty="0" smtClean="0"/>
            <a:t>Security</a:t>
          </a:r>
          <a:endParaRPr lang="en-US" sz="1800" b="1" dirty="0"/>
        </a:p>
      </dgm:t>
    </dgm:pt>
    <dgm:pt modelId="{9E677E37-5EDA-48D5-93F6-B7F53962BF8F}" type="parTrans" cxnId="{8F52FC4B-C866-490F-9C1D-63B0F99C6F33}">
      <dgm:prSet/>
      <dgm:spPr/>
      <dgm:t>
        <a:bodyPr/>
        <a:lstStyle/>
        <a:p>
          <a:endParaRPr lang="en-US" sz="1600"/>
        </a:p>
      </dgm:t>
    </dgm:pt>
    <dgm:pt modelId="{11C1A248-56FD-421A-A94B-5F0988BD7E0C}" type="sibTrans" cxnId="{8F52FC4B-C866-490F-9C1D-63B0F99C6F33}">
      <dgm:prSet/>
      <dgm:spPr/>
      <dgm:t>
        <a:bodyPr/>
        <a:lstStyle/>
        <a:p>
          <a:endParaRPr lang="en-US" sz="1600"/>
        </a:p>
      </dgm:t>
    </dgm:pt>
    <dgm:pt modelId="{98CF477E-120E-4294-9E9F-AE4B93A30B26}">
      <dgm:prSet phldrT="[Text]" custT="1"/>
      <dgm:spPr/>
      <dgm:t>
        <a:bodyPr/>
        <a:lstStyle/>
        <a:p>
          <a:r>
            <a:rPr lang="en-US" sz="1800" b="1" smtClean="0"/>
            <a:t>Predictability</a:t>
          </a:r>
          <a:endParaRPr lang="en-US" sz="1800" b="1" dirty="0"/>
        </a:p>
      </dgm:t>
    </dgm:pt>
    <dgm:pt modelId="{A41CA385-BFC4-4FC8-A4DB-FE70574B5245}" type="parTrans" cxnId="{0B35AC32-ED67-40AB-9F8D-44C3F690EC67}">
      <dgm:prSet/>
      <dgm:spPr/>
      <dgm:t>
        <a:bodyPr/>
        <a:lstStyle/>
        <a:p>
          <a:endParaRPr lang="en-US" sz="1600"/>
        </a:p>
      </dgm:t>
    </dgm:pt>
    <dgm:pt modelId="{EB5A4DC6-9AC0-4004-9E0B-F99C847CFEEA}" type="sibTrans" cxnId="{0B35AC32-ED67-40AB-9F8D-44C3F690EC67}">
      <dgm:prSet/>
      <dgm:spPr/>
      <dgm:t>
        <a:bodyPr/>
        <a:lstStyle/>
        <a:p>
          <a:endParaRPr lang="en-US" sz="1600"/>
        </a:p>
      </dgm:t>
    </dgm:pt>
    <dgm:pt modelId="{2DF04A34-A2A7-42B0-AEA1-AD54DFF6670A}">
      <dgm:prSet phldrT="[Text]" custT="1"/>
      <dgm:spPr>
        <a:solidFill>
          <a:schemeClr val="tx1">
            <a:lumMod val="75000"/>
          </a:schemeClr>
        </a:solidFill>
      </dgm:spPr>
      <dgm:t>
        <a:bodyPr/>
        <a:lstStyle/>
        <a:p>
          <a:r>
            <a:rPr lang="en-US" sz="1800" b="1" smtClean="0"/>
            <a:t>Connectivity</a:t>
          </a:r>
          <a:endParaRPr lang="en-US" sz="1800" b="1" dirty="0"/>
        </a:p>
      </dgm:t>
    </dgm:pt>
    <dgm:pt modelId="{AECFB8F8-9A75-4C2E-9D4B-0B457B7A7A83}" type="parTrans" cxnId="{CAA0F6AC-2C9E-4DDF-9DD9-D29009E6F7C4}">
      <dgm:prSet/>
      <dgm:spPr/>
      <dgm:t>
        <a:bodyPr/>
        <a:lstStyle/>
        <a:p>
          <a:endParaRPr lang="en-US" sz="1600"/>
        </a:p>
      </dgm:t>
    </dgm:pt>
    <dgm:pt modelId="{E20572D1-4940-4011-9A01-098FDF7CC329}" type="sibTrans" cxnId="{CAA0F6AC-2C9E-4DDF-9DD9-D29009E6F7C4}">
      <dgm:prSet/>
      <dgm:spPr/>
      <dgm:t>
        <a:bodyPr/>
        <a:lstStyle/>
        <a:p>
          <a:endParaRPr lang="en-US" sz="16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6"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6"/>
      <dgm:spPr/>
      <dgm:t>
        <a:bodyPr/>
        <a:lstStyle/>
        <a:p>
          <a:endParaRPr lang="en-US"/>
        </a:p>
      </dgm:t>
    </dgm:pt>
    <dgm:pt modelId="{BF525CC9-FB41-419D-A793-41BFCC9839CB}" type="pres">
      <dgm:prSet presAssocID="{8E333079-7BC2-4B72-BA96-D6EAEF6C3318}" presName="node" presStyleLbl="node1" presStyleIdx="1" presStyleCnt="6"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6"/>
      <dgm:spPr/>
      <dgm:t>
        <a:bodyPr/>
        <a:lstStyle/>
        <a:p>
          <a:endParaRPr lang="en-US"/>
        </a:p>
      </dgm:t>
    </dgm:pt>
    <dgm:pt modelId="{4A78DD41-9510-42C3-B3B6-3C033FF72C14}" type="pres">
      <dgm:prSet presAssocID="{98CF477E-120E-4294-9E9F-AE4B93A30B26}" presName="node" presStyleLbl="node1" presStyleIdx="2" presStyleCnt="6" custScaleX="191853">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6"/>
      <dgm:spPr/>
      <dgm:t>
        <a:bodyPr/>
        <a:lstStyle/>
        <a:p>
          <a:endParaRPr lang="en-US"/>
        </a:p>
      </dgm:t>
    </dgm:pt>
    <dgm:pt modelId="{07A88D95-5CD0-46B2-9F0C-78010263C4CF}" type="pres">
      <dgm:prSet presAssocID="{FE84683F-3CA0-42D2-91E2-767EA1EA627F}" presName="node" presStyleLbl="node1" presStyleIdx="3" presStyleCnt="6"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6"/>
      <dgm:spPr/>
      <dgm:t>
        <a:bodyPr/>
        <a:lstStyle/>
        <a:p>
          <a:endParaRPr lang="en-US"/>
        </a:p>
      </dgm:t>
    </dgm:pt>
    <dgm:pt modelId="{FF56C260-42DD-4A07-9D37-8314DC49D541}" type="pres">
      <dgm:prSet presAssocID="{D8ECF4A1-91AE-4315-9E07-E51350AD7027}" presName="node" presStyleLbl="node1" presStyleIdx="4" presStyleCnt="6"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6"/>
      <dgm:spPr/>
      <dgm:t>
        <a:bodyPr/>
        <a:lstStyle/>
        <a:p>
          <a:endParaRPr lang="en-US"/>
        </a:p>
      </dgm:t>
    </dgm:pt>
    <dgm:pt modelId="{338254A2-B8DA-4087-BF3B-CF5632A98B00}" type="pres">
      <dgm:prSet presAssocID="{2DF04A34-A2A7-42B0-AEA1-AD54DFF6670A}" presName="node" presStyleLbl="node1" presStyleIdx="5" presStyleCnt="6" custScaleX="172942" custScaleY="80610">
        <dgm:presLayoutVars>
          <dgm:bulletEnabled val="1"/>
        </dgm:presLayoutVars>
      </dgm:prSet>
      <dgm:spPr/>
      <dgm:t>
        <a:bodyPr/>
        <a:lstStyle/>
        <a:p>
          <a:endParaRPr lang="en-US"/>
        </a:p>
      </dgm:t>
    </dgm:pt>
    <dgm:pt modelId="{F5C41B38-9ECB-49A4-937A-704641110B06}" type="pres">
      <dgm:prSet presAssocID="{2DF04A34-A2A7-42B0-AEA1-AD54DFF6670A}" presName="dummy" presStyleCnt="0"/>
      <dgm:spPr/>
      <dgm:t>
        <a:bodyPr/>
        <a:lstStyle/>
        <a:p>
          <a:endParaRPr lang="en-US"/>
        </a:p>
      </dgm:t>
    </dgm:pt>
    <dgm:pt modelId="{01244D28-67F3-4A97-9448-F57C859CE35D}" type="pres">
      <dgm:prSet presAssocID="{E20572D1-4940-4011-9A01-098FDF7CC329}" presName="sibTrans" presStyleLbl="sibTrans2D1" presStyleIdx="5" presStyleCnt="6"/>
      <dgm:spPr/>
      <dgm:t>
        <a:bodyPr/>
        <a:lstStyle/>
        <a:p>
          <a:endParaRPr lang="en-US"/>
        </a:p>
      </dgm:t>
    </dgm:pt>
  </dgm:ptLst>
  <dgm:cxnLst>
    <dgm:cxn modelId="{0B35AC32-ED67-40AB-9F8D-44C3F690EC67}" srcId="{5EC09BC9-DA11-4B76-A64A-6C30FCDF86BC}" destId="{98CF477E-120E-4294-9E9F-AE4B93A30B26}" srcOrd="2" destOrd="0" parTransId="{A41CA385-BFC4-4FC8-A4DB-FE70574B5245}" sibTransId="{EB5A4DC6-9AC0-4004-9E0B-F99C847CFEEA}"/>
    <dgm:cxn modelId="{4D1ABBF3-01AC-41FA-AFA4-07AE98AB0E11}" type="presOf" srcId="{8E333079-7BC2-4B72-BA96-D6EAEF6C3318}" destId="{BF525CC9-FB41-419D-A793-41BFCC9839CB}" srcOrd="0" destOrd="0" presId="urn:microsoft.com/office/officeart/2005/8/layout/radial6"/>
    <dgm:cxn modelId="{8F52FC4B-C866-490F-9C1D-63B0F99C6F33}" srcId="{5EC09BC9-DA11-4B76-A64A-6C30FCDF86BC}" destId="{8E333079-7BC2-4B72-BA96-D6EAEF6C3318}" srcOrd="1" destOrd="0" parTransId="{9E677E37-5EDA-48D5-93F6-B7F53962BF8F}" sibTransId="{11C1A248-56FD-421A-A94B-5F0988BD7E0C}"/>
    <dgm:cxn modelId="{36169F41-BA14-4C3E-98F5-16873A660AB4}" type="presOf" srcId="{EB5A4DC6-9AC0-4004-9E0B-F99C847CFEEA}" destId="{BD33159E-EF33-4A57-8440-7D5C0CAAB9E6}" srcOrd="0" destOrd="0" presId="urn:microsoft.com/office/officeart/2005/8/layout/radial6"/>
    <dgm:cxn modelId="{F97049E9-8862-4D2F-9FF7-7422BD257234}" type="presOf" srcId="{4465FAFD-BC2E-488C-8D00-967DFF50183A}" destId="{D882B3AF-F553-4289-B1CA-1C6283C6163D}" srcOrd="0" destOrd="0" presId="urn:microsoft.com/office/officeart/2005/8/layout/radial6"/>
    <dgm:cxn modelId="{DA5C1E17-5AB4-447C-ACFC-43CCDB51BABB}" type="presOf" srcId="{419BFBE2-A567-4DF9-9CC5-A6D1D187AF83}" destId="{CB0203B1-8611-416B-B2CA-2061888355E4}" srcOrd="0" destOrd="0" presId="urn:microsoft.com/office/officeart/2005/8/layout/radial6"/>
    <dgm:cxn modelId="{8022FDF0-5E8C-4C04-8CA2-75D3A5972123}" type="presOf" srcId="{11C1A248-56FD-421A-A94B-5F0988BD7E0C}" destId="{0CDBEB30-8CC5-4ED5-881E-20704D75D9E0}" srcOrd="0" destOrd="0" presId="urn:microsoft.com/office/officeart/2005/8/layout/radial6"/>
    <dgm:cxn modelId="{76367441-F891-4FE9-B8BA-23930EC14A31}" type="presOf" srcId="{5EC09BC9-DA11-4B76-A64A-6C30FCDF86BC}" destId="{69D748C6-DA5E-4279-9F84-C64F4B5DAFDC}" srcOrd="0" destOrd="0" presId="urn:microsoft.com/office/officeart/2005/8/layout/radial6"/>
    <dgm:cxn modelId="{05E8B022-46B0-4A21-BC69-1B02526F8C25}" type="presOf" srcId="{2DF04A34-A2A7-42B0-AEA1-AD54DFF6670A}" destId="{338254A2-B8DA-4087-BF3B-CF5632A98B00}"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4D671B12-665E-4224-BE95-FDE22CFFB68E}" type="presOf" srcId="{5723B5EA-C03A-4CB4-BFF3-78EC42C20CA9}" destId="{E152D1A6-5523-4089-9B5C-3456D6D22E89}"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0669CCE4-DE96-4CE6-ACC1-ED1C37ABE323}" type="presOf" srcId="{224BFE69-4129-49AF-A0F4-0BE6344A2AB5}" destId="{81D9B790-5DBB-47F3-ADB9-72A8C972F536}"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755BFDF2-8466-4D02-B4B0-AD5308118CBC}" srcId="{5EC09BC9-DA11-4B76-A64A-6C30FCDF86BC}" destId="{FE84683F-3CA0-42D2-91E2-767EA1EA627F}" srcOrd="3" destOrd="0" parTransId="{AC5CF545-615F-43DF-A900-B9D1587F3433}" sibTransId="{4465FAFD-BC2E-488C-8D00-967DFF50183A}"/>
    <dgm:cxn modelId="{007774A8-5519-42B1-9E9C-3DCB0B3CFA36}" type="presOf" srcId="{FE84683F-3CA0-42D2-91E2-767EA1EA627F}" destId="{07A88D95-5CD0-46B2-9F0C-78010263C4CF}" srcOrd="0" destOrd="0" presId="urn:microsoft.com/office/officeart/2005/8/layout/radial6"/>
    <dgm:cxn modelId="{0E1A5726-18E0-4D1A-9137-AF5B17374869}" type="presOf" srcId="{DB156259-FA20-491B-9175-D21BF4B7C22F}" destId="{BA40EE4A-0B88-46B9-941F-1C4743B43201}" srcOrd="0" destOrd="0" presId="urn:microsoft.com/office/officeart/2005/8/layout/radial6"/>
    <dgm:cxn modelId="{BAE010B8-55EF-406A-9233-BB0DD5ADE003}" type="presOf" srcId="{98CF477E-120E-4294-9E9F-AE4B93A30B26}" destId="{4A78DD41-9510-42C3-B3B6-3C033FF72C14}" srcOrd="0" destOrd="0" presId="urn:microsoft.com/office/officeart/2005/8/layout/radial6"/>
    <dgm:cxn modelId="{EBD98497-C06E-4B7A-8E9C-6B81C09477B7}" type="presOf" srcId="{E20572D1-4940-4011-9A01-098FDF7CC329}" destId="{01244D28-67F3-4A97-9448-F57C859CE35D}" srcOrd="0" destOrd="0" presId="urn:microsoft.com/office/officeart/2005/8/layout/radial6"/>
    <dgm:cxn modelId="{CAA0F6AC-2C9E-4DDF-9DD9-D29009E6F7C4}" srcId="{5EC09BC9-DA11-4B76-A64A-6C30FCDF86BC}" destId="{2DF04A34-A2A7-42B0-AEA1-AD54DFF6670A}" srcOrd="5" destOrd="0" parTransId="{AECFB8F8-9A75-4C2E-9D4B-0B457B7A7A83}" sibTransId="{E20572D1-4940-4011-9A01-098FDF7CC329}"/>
    <dgm:cxn modelId="{AF96B602-EE0E-48B8-B08A-9E3B47BAF839}" type="presOf" srcId="{D8ECF4A1-91AE-4315-9E07-E51350AD7027}" destId="{FF56C260-42DD-4A07-9D37-8314DC49D541}" srcOrd="0" destOrd="0" presId="urn:microsoft.com/office/officeart/2005/8/layout/radial6"/>
    <dgm:cxn modelId="{1CFF6954-958F-4FC5-B315-0B1C76A91243}" type="presParOf" srcId="{BA40EE4A-0B88-46B9-941F-1C4743B43201}" destId="{69D748C6-DA5E-4279-9F84-C64F4B5DAFDC}" srcOrd="0" destOrd="0" presId="urn:microsoft.com/office/officeart/2005/8/layout/radial6"/>
    <dgm:cxn modelId="{B10178D8-36C6-42AC-826A-CA364928D6C6}" type="presParOf" srcId="{BA40EE4A-0B88-46B9-941F-1C4743B43201}" destId="{E152D1A6-5523-4089-9B5C-3456D6D22E89}" srcOrd="1" destOrd="0" presId="urn:microsoft.com/office/officeart/2005/8/layout/radial6"/>
    <dgm:cxn modelId="{82A7D5DA-C1AF-41BF-88BE-C8253007DFC4}" type="presParOf" srcId="{BA40EE4A-0B88-46B9-941F-1C4743B43201}" destId="{E3AA5AB2-48DA-466D-ACE7-CC15038ED8DB}" srcOrd="2" destOrd="0" presId="urn:microsoft.com/office/officeart/2005/8/layout/radial6"/>
    <dgm:cxn modelId="{06C1556C-56AF-471E-A2E7-C46A4159037E}" type="presParOf" srcId="{BA40EE4A-0B88-46B9-941F-1C4743B43201}" destId="{CB0203B1-8611-416B-B2CA-2061888355E4}" srcOrd="3" destOrd="0" presId="urn:microsoft.com/office/officeart/2005/8/layout/radial6"/>
    <dgm:cxn modelId="{187CD028-283C-4403-A5E6-35A1D7D995D3}" type="presParOf" srcId="{BA40EE4A-0B88-46B9-941F-1C4743B43201}" destId="{BF525CC9-FB41-419D-A793-41BFCC9839CB}" srcOrd="4" destOrd="0" presId="urn:microsoft.com/office/officeart/2005/8/layout/radial6"/>
    <dgm:cxn modelId="{83A73CA1-D7E5-46FC-B396-EDA994F03189}" type="presParOf" srcId="{BA40EE4A-0B88-46B9-941F-1C4743B43201}" destId="{67A1B5EC-097A-405B-81F2-00908E96B9FB}" srcOrd="5" destOrd="0" presId="urn:microsoft.com/office/officeart/2005/8/layout/radial6"/>
    <dgm:cxn modelId="{F9D7DC59-ECC6-4350-98D5-2A3BDC96AC06}" type="presParOf" srcId="{BA40EE4A-0B88-46B9-941F-1C4743B43201}" destId="{0CDBEB30-8CC5-4ED5-881E-20704D75D9E0}" srcOrd="6" destOrd="0" presId="urn:microsoft.com/office/officeart/2005/8/layout/radial6"/>
    <dgm:cxn modelId="{F2C10F21-5471-44FA-9884-58BB5CCE893D}" type="presParOf" srcId="{BA40EE4A-0B88-46B9-941F-1C4743B43201}" destId="{4A78DD41-9510-42C3-B3B6-3C033FF72C14}" srcOrd="7" destOrd="0" presId="urn:microsoft.com/office/officeart/2005/8/layout/radial6"/>
    <dgm:cxn modelId="{2D4D936A-4D19-4557-B573-0B77647D8072}" type="presParOf" srcId="{BA40EE4A-0B88-46B9-941F-1C4743B43201}" destId="{064A504A-BA0B-40E0-B76A-B19DA2478AA3}" srcOrd="8" destOrd="0" presId="urn:microsoft.com/office/officeart/2005/8/layout/radial6"/>
    <dgm:cxn modelId="{F58E27D2-42AF-4138-8D90-74C750F4418C}" type="presParOf" srcId="{BA40EE4A-0B88-46B9-941F-1C4743B43201}" destId="{BD33159E-EF33-4A57-8440-7D5C0CAAB9E6}" srcOrd="9" destOrd="0" presId="urn:microsoft.com/office/officeart/2005/8/layout/radial6"/>
    <dgm:cxn modelId="{9AEFF172-104E-49AA-B984-199F5EA537C0}" type="presParOf" srcId="{BA40EE4A-0B88-46B9-941F-1C4743B43201}" destId="{07A88D95-5CD0-46B2-9F0C-78010263C4CF}" srcOrd="10" destOrd="0" presId="urn:microsoft.com/office/officeart/2005/8/layout/radial6"/>
    <dgm:cxn modelId="{E3D27C37-2B59-4BDD-B24D-AE71FBBF9AF4}" type="presParOf" srcId="{BA40EE4A-0B88-46B9-941F-1C4743B43201}" destId="{60325E67-A3DD-4468-B57E-308B6F85C8C5}" srcOrd="11" destOrd="0" presId="urn:microsoft.com/office/officeart/2005/8/layout/radial6"/>
    <dgm:cxn modelId="{BE154D9A-1128-4CDD-A36C-C0965EDC4BE4}" type="presParOf" srcId="{BA40EE4A-0B88-46B9-941F-1C4743B43201}" destId="{D882B3AF-F553-4289-B1CA-1C6283C6163D}" srcOrd="12" destOrd="0" presId="urn:microsoft.com/office/officeart/2005/8/layout/radial6"/>
    <dgm:cxn modelId="{F8519062-9442-471E-B91A-1184770704C6}" type="presParOf" srcId="{BA40EE4A-0B88-46B9-941F-1C4743B43201}" destId="{FF56C260-42DD-4A07-9D37-8314DC49D541}" srcOrd="13" destOrd="0" presId="urn:microsoft.com/office/officeart/2005/8/layout/radial6"/>
    <dgm:cxn modelId="{D3778FB5-D173-4B8D-B9C7-96CE6F933B33}" type="presParOf" srcId="{BA40EE4A-0B88-46B9-941F-1C4743B43201}" destId="{76AE6121-43D0-4DA2-AB84-D5F3E8948070}" srcOrd="14" destOrd="0" presId="urn:microsoft.com/office/officeart/2005/8/layout/radial6"/>
    <dgm:cxn modelId="{B93CB933-5308-4D3C-8759-4DE0437F1237}" type="presParOf" srcId="{BA40EE4A-0B88-46B9-941F-1C4743B43201}" destId="{81D9B790-5DBB-47F3-ADB9-72A8C972F536}" srcOrd="15" destOrd="0" presId="urn:microsoft.com/office/officeart/2005/8/layout/radial6"/>
    <dgm:cxn modelId="{DA07E195-5635-4C45-ACF2-63E977FFD629}" type="presParOf" srcId="{BA40EE4A-0B88-46B9-941F-1C4743B43201}" destId="{338254A2-B8DA-4087-BF3B-CF5632A98B00}" srcOrd="16" destOrd="0" presId="urn:microsoft.com/office/officeart/2005/8/layout/radial6"/>
    <dgm:cxn modelId="{159330D5-B6AA-4505-B056-BAAF9333FC1F}" type="presParOf" srcId="{BA40EE4A-0B88-46B9-941F-1C4743B43201}" destId="{F5C41B38-9ECB-49A4-937A-704641110B06}" srcOrd="17" destOrd="0" presId="urn:microsoft.com/office/officeart/2005/8/layout/radial6"/>
    <dgm:cxn modelId="{04C55534-62BA-469A-88D7-14DB87875AEA}" type="presParOf" srcId="{BA40EE4A-0B88-46B9-941F-1C4743B43201}" destId="{01244D28-67F3-4A97-9448-F57C859CE35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5EC09BC9-DA11-4B76-A64A-6C30FCDF86BC}">
      <dgm:prSet phldrT="[Text]" custT="1"/>
      <dgm:spPr>
        <a:solidFill>
          <a:schemeClr val="tx1">
            <a:lumMod val="75000"/>
          </a:schemeClr>
        </a:solidFill>
      </dgm:spPr>
      <dgm:t>
        <a:bodyPr/>
        <a:lstStyle/>
        <a:p>
          <a:r>
            <a:rPr lang="en-US" sz="1800" b="1" dirty="0" smtClean="0"/>
            <a:t>Manageability</a:t>
          </a:r>
          <a:endParaRPr lang="en-US" sz="900" b="1" dirty="0"/>
        </a:p>
      </dgm:t>
    </dgm:pt>
    <dgm:pt modelId="{C1620890-CF54-4B0C-BD09-28AC709E05DD}" type="parTrans" cxnId="{20A45EC4-93FE-41D9-93DD-A10ECE190C09}">
      <dgm:prSet/>
      <dgm:spPr/>
      <dgm:t>
        <a:bodyPr/>
        <a:lstStyle/>
        <a:p>
          <a:endParaRPr lang="en-US" sz="2000"/>
        </a:p>
      </dgm:t>
    </dgm:pt>
    <dgm:pt modelId="{1E1D4B31-4E9A-484B-BA30-B3553FF073CB}" type="sibTrans" cxnId="{20A45EC4-93FE-41D9-93DD-A10ECE190C09}">
      <dgm:prSet/>
      <dgm:spPr/>
      <dgm:t>
        <a:bodyPr/>
        <a:lstStyle/>
        <a:p>
          <a:endParaRPr lang="en-US" sz="2000"/>
        </a:p>
      </dgm:t>
    </dgm:pt>
    <dgm:pt modelId="{5723B5EA-C03A-4CB4-BFF3-78EC42C20CA9}">
      <dgm:prSet phldrT="[Text]" custT="1"/>
      <dgm:spPr>
        <a:solidFill>
          <a:schemeClr val="tx1">
            <a:lumMod val="75000"/>
          </a:schemeClr>
        </a:solidFill>
      </dgm:spPr>
      <dgm:t>
        <a:bodyPr/>
        <a:lstStyle/>
        <a:p>
          <a:r>
            <a:rPr lang="en-US" sz="1800" b="1" smtClean="0"/>
            <a:t>Reliability</a:t>
          </a:r>
          <a:endParaRPr lang="en-US" sz="1800" b="1" dirty="0"/>
        </a:p>
      </dgm:t>
    </dgm:pt>
    <dgm:pt modelId="{153DBA8C-6651-416A-BA4D-4488213747C7}" type="parTrans" cxnId="{97B969B5-AAA4-4486-A5B2-A71ACAB8CE08}">
      <dgm:prSet/>
      <dgm:spPr/>
      <dgm:t>
        <a:bodyPr/>
        <a:lstStyle/>
        <a:p>
          <a:endParaRPr lang="en-US" sz="2000"/>
        </a:p>
      </dgm:t>
    </dgm:pt>
    <dgm:pt modelId="{419BFBE2-A567-4DF9-9CC5-A6D1D187AF83}" type="sibTrans" cxnId="{97B969B5-AAA4-4486-A5B2-A71ACAB8CE08}">
      <dgm:prSet/>
      <dgm:spPr/>
      <dgm:t>
        <a:bodyPr/>
        <a:lstStyle/>
        <a:p>
          <a:endParaRPr lang="en-US" sz="2000"/>
        </a:p>
      </dgm:t>
    </dgm:pt>
    <dgm:pt modelId="{D8ECF4A1-91AE-4315-9E07-E51350AD7027}">
      <dgm:prSet phldrT="[Text]" custT="1"/>
      <dgm:spPr>
        <a:solidFill>
          <a:schemeClr val="tx1">
            <a:lumMod val="75000"/>
          </a:schemeClr>
        </a:solidFill>
      </dgm:spPr>
      <dgm:t>
        <a:bodyPr/>
        <a:lstStyle/>
        <a:p>
          <a:r>
            <a:rPr lang="en-US" sz="1800" b="1" smtClean="0"/>
            <a:t>Extensibility</a:t>
          </a:r>
          <a:endParaRPr lang="en-US" sz="1800" b="1" dirty="0"/>
        </a:p>
      </dgm:t>
    </dgm:pt>
    <dgm:pt modelId="{FCE5A01C-41C4-4111-8936-625AA8D327BD}" type="parTrans" cxnId="{98C482E6-9039-4AA3-994E-880632B4F03A}">
      <dgm:prSet/>
      <dgm:spPr/>
      <dgm:t>
        <a:bodyPr/>
        <a:lstStyle/>
        <a:p>
          <a:endParaRPr lang="en-US" sz="2000"/>
        </a:p>
      </dgm:t>
    </dgm:pt>
    <dgm:pt modelId="{224BFE69-4129-49AF-A0F4-0BE6344A2AB5}" type="sibTrans" cxnId="{98C482E6-9039-4AA3-994E-880632B4F03A}">
      <dgm:prSet/>
      <dgm:spPr/>
      <dgm:t>
        <a:bodyPr/>
        <a:lstStyle/>
        <a:p>
          <a:endParaRPr lang="en-US" sz="2000"/>
        </a:p>
      </dgm:t>
    </dgm:pt>
    <dgm:pt modelId="{FE84683F-3CA0-42D2-91E2-767EA1EA627F}">
      <dgm:prSet phldrT="[Text]" custT="1"/>
      <dgm:spPr/>
      <dgm:t>
        <a:bodyPr/>
        <a:lstStyle/>
        <a:p>
          <a:r>
            <a:rPr lang="en-US" sz="1800" b="1" smtClean="0"/>
            <a:t>Scalability</a:t>
          </a:r>
          <a:endParaRPr lang="en-US" sz="1800" b="1" dirty="0"/>
        </a:p>
      </dgm:t>
    </dgm:pt>
    <dgm:pt modelId="{AC5CF545-615F-43DF-A900-B9D1587F3433}" type="parTrans" cxnId="{755BFDF2-8466-4D02-B4B0-AD5308118CBC}">
      <dgm:prSet/>
      <dgm:spPr/>
      <dgm:t>
        <a:bodyPr/>
        <a:lstStyle/>
        <a:p>
          <a:endParaRPr lang="en-US" sz="2000"/>
        </a:p>
      </dgm:t>
    </dgm:pt>
    <dgm:pt modelId="{4465FAFD-BC2E-488C-8D00-967DFF50183A}" type="sibTrans" cxnId="{755BFDF2-8466-4D02-B4B0-AD5308118CBC}">
      <dgm:prSet/>
      <dgm:spPr/>
      <dgm:t>
        <a:bodyPr/>
        <a:lstStyle/>
        <a:p>
          <a:endParaRPr lang="en-US" sz="2000"/>
        </a:p>
      </dgm:t>
    </dgm:pt>
    <dgm:pt modelId="{8E333079-7BC2-4B72-BA96-D6EAEF6C3318}">
      <dgm:prSet phldrT="[Text]" custT="1"/>
      <dgm:spPr>
        <a:solidFill>
          <a:schemeClr val="tx1">
            <a:lumMod val="75000"/>
          </a:schemeClr>
        </a:solidFill>
      </dgm:spPr>
      <dgm:t>
        <a:bodyPr/>
        <a:lstStyle/>
        <a:p>
          <a:r>
            <a:rPr lang="en-US" sz="1800" b="1" dirty="0" smtClean="0"/>
            <a:t>Security</a:t>
          </a:r>
          <a:endParaRPr lang="en-US" sz="1800" b="1" dirty="0"/>
        </a:p>
      </dgm:t>
    </dgm:pt>
    <dgm:pt modelId="{9E677E37-5EDA-48D5-93F6-B7F53962BF8F}" type="parTrans" cxnId="{8F52FC4B-C866-490F-9C1D-63B0F99C6F33}">
      <dgm:prSet/>
      <dgm:spPr/>
      <dgm:t>
        <a:bodyPr/>
        <a:lstStyle/>
        <a:p>
          <a:endParaRPr lang="en-US" sz="1600"/>
        </a:p>
      </dgm:t>
    </dgm:pt>
    <dgm:pt modelId="{11C1A248-56FD-421A-A94B-5F0988BD7E0C}" type="sibTrans" cxnId="{8F52FC4B-C866-490F-9C1D-63B0F99C6F33}">
      <dgm:prSet/>
      <dgm:spPr/>
      <dgm:t>
        <a:bodyPr/>
        <a:lstStyle/>
        <a:p>
          <a:endParaRPr lang="en-US" sz="1600"/>
        </a:p>
      </dgm:t>
    </dgm:pt>
    <dgm:pt modelId="{98CF477E-120E-4294-9E9F-AE4B93A30B26}">
      <dgm:prSet phldrT="[Text]" custT="1"/>
      <dgm:spPr>
        <a:solidFill>
          <a:schemeClr val="tx1">
            <a:lumMod val="75000"/>
          </a:schemeClr>
        </a:solidFill>
      </dgm:spPr>
      <dgm:t>
        <a:bodyPr/>
        <a:lstStyle/>
        <a:p>
          <a:r>
            <a:rPr lang="en-US" sz="1800" b="1" smtClean="0"/>
            <a:t>Predictability</a:t>
          </a:r>
          <a:endParaRPr lang="en-US" sz="1800" b="1" dirty="0"/>
        </a:p>
      </dgm:t>
    </dgm:pt>
    <dgm:pt modelId="{A41CA385-BFC4-4FC8-A4DB-FE70574B5245}" type="parTrans" cxnId="{0B35AC32-ED67-40AB-9F8D-44C3F690EC67}">
      <dgm:prSet/>
      <dgm:spPr/>
      <dgm:t>
        <a:bodyPr/>
        <a:lstStyle/>
        <a:p>
          <a:endParaRPr lang="en-US" sz="1600"/>
        </a:p>
      </dgm:t>
    </dgm:pt>
    <dgm:pt modelId="{EB5A4DC6-9AC0-4004-9E0B-F99C847CFEEA}" type="sibTrans" cxnId="{0B35AC32-ED67-40AB-9F8D-44C3F690EC67}">
      <dgm:prSet/>
      <dgm:spPr/>
      <dgm:t>
        <a:bodyPr/>
        <a:lstStyle/>
        <a:p>
          <a:endParaRPr lang="en-US" sz="1600"/>
        </a:p>
      </dgm:t>
    </dgm:pt>
    <dgm:pt modelId="{2DF04A34-A2A7-42B0-AEA1-AD54DFF6670A}">
      <dgm:prSet phldrT="[Text]" custT="1"/>
      <dgm:spPr>
        <a:solidFill>
          <a:schemeClr val="tx1">
            <a:lumMod val="75000"/>
          </a:schemeClr>
        </a:solidFill>
      </dgm:spPr>
      <dgm:t>
        <a:bodyPr/>
        <a:lstStyle/>
        <a:p>
          <a:r>
            <a:rPr lang="en-US" sz="1800" b="1" smtClean="0"/>
            <a:t>Connectivity</a:t>
          </a:r>
          <a:endParaRPr lang="en-US" sz="1800" b="1" dirty="0"/>
        </a:p>
      </dgm:t>
    </dgm:pt>
    <dgm:pt modelId="{AECFB8F8-9A75-4C2E-9D4B-0B457B7A7A83}" type="parTrans" cxnId="{CAA0F6AC-2C9E-4DDF-9DD9-D29009E6F7C4}">
      <dgm:prSet/>
      <dgm:spPr/>
      <dgm:t>
        <a:bodyPr/>
        <a:lstStyle/>
        <a:p>
          <a:endParaRPr lang="en-US" sz="1600"/>
        </a:p>
      </dgm:t>
    </dgm:pt>
    <dgm:pt modelId="{E20572D1-4940-4011-9A01-098FDF7CC329}" type="sibTrans" cxnId="{CAA0F6AC-2C9E-4DDF-9DD9-D29009E6F7C4}">
      <dgm:prSet/>
      <dgm:spPr/>
      <dgm:t>
        <a:bodyPr/>
        <a:lstStyle/>
        <a:p>
          <a:endParaRPr lang="en-US" sz="16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6"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6"/>
      <dgm:spPr/>
      <dgm:t>
        <a:bodyPr/>
        <a:lstStyle/>
        <a:p>
          <a:endParaRPr lang="en-US"/>
        </a:p>
      </dgm:t>
    </dgm:pt>
    <dgm:pt modelId="{BF525CC9-FB41-419D-A793-41BFCC9839CB}" type="pres">
      <dgm:prSet presAssocID="{8E333079-7BC2-4B72-BA96-D6EAEF6C3318}" presName="node" presStyleLbl="node1" presStyleIdx="1" presStyleCnt="6"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6"/>
      <dgm:spPr/>
      <dgm:t>
        <a:bodyPr/>
        <a:lstStyle/>
        <a:p>
          <a:endParaRPr lang="en-US"/>
        </a:p>
      </dgm:t>
    </dgm:pt>
    <dgm:pt modelId="{4A78DD41-9510-42C3-B3B6-3C033FF72C14}" type="pres">
      <dgm:prSet presAssocID="{98CF477E-120E-4294-9E9F-AE4B93A30B26}" presName="node" presStyleLbl="node1" presStyleIdx="2" presStyleCnt="6" custScaleX="191853">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6"/>
      <dgm:spPr/>
      <dgm:t>
        <a:bodyPr/>
        <a:lstStyle/>
        <a:p>
          <a:endParaRPr lang="en-US"/>
        </a:p>
      </dgm:t>
    </dgm:pt>
    <dgm:pt modelId="{07A88D95-5CD0-46B2-9F0C-78010263C4CF}" type="pres">
      <dgm:prSet presAssocID="{FE84683F-3CA0-42D2-91E2-767EA1EA627F}" presName="node" presStyleLbl="node1" presStyleIdx="3" presStyleCnt="6"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6"/>
      <dgm:spPr/>
      <dgm:t>
        <a:bodyPr/>
        <a:lstStyle/>
        <a:p>
          <a:endParaRPr lang="en-US"/>
        </a:p>
      </dgm:t>
    </dgm:pt>
    <dgm:pt modelId="{FF56C260-42DD-4A07-9D37-8314DC49D541}" type="pres">
      <dgm:prSet presAssocID="{D8ECF4A1-91AE-4315-9E07-E51350AD7027}" presName="node" presStyleLbl="node1" presStyleIdx="4" presStyleCnt="6"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6"/>
      <dgm:spPr/>
      <dgm:t>
        <a:bodyPr/>
        <a:lstStyle/>
        <a:p>
          <a:endParaRPr lang="en-US"/>
        </a:p>
      </dgm:t>
    </dgm:pt>
    <dgm:pt modelId="{338254A2-B8DA-4087-BF3B-CF5632A98B00}" type="pres">
      <dgm:prSet presAssocID="{2DF04A34-A2A7-42B0-AEA1-AD54DFF6670A}" presName="node" presStyleLbl="node1" presStyleIdx="5" presStyleCnt="6" custScaleX="172942" custScaleY="80610">
        <dgm:presLayoutVars>
          <dgm:bulletEnabled val="1"/>
        </dgm:presLayoutVars>
      </dgm:prSet>
      <dgm:spPr/>
      <dgm:t>
        <a:bodyPr/>
        <a:lstStyle/>
        <a:p>
          <a:endParaRPr lang="en-US"/>
        </a:p>
      </dgm:t>
    </dgm:pt>
    <dgm:pt modelId="{F5C41B38-9ECB-49A4-937A-704641110B06}" type="pres">
      <dgm:prSet presAssocID="{2DF04A34-A2A7-42B0-AEA1-AD54DFF6670A}" presName="dummy" presStyleCnt="0"/>
      <dgm:spPr/>
      <dgm:t>
        <a:bodyPr/>
        <a:lstStyle/>
        <a:p>
          <a:endParaRPr lang="en-US"/>
        </a:p>
      </dgm:t>
    </dgm:pt>
    <dgm:pt modelId="{01244D28-67F3-4A97-9448-F57C859CE35D}" type="pres">
      <dgm:prSet presAssocID="{E20572D1-4940-4011-9A01-098FDF7CC329}" presName="sibTrans" presStyleLbl="sibTrans2D1" presStyleIdx="5" presStyleCnt="6"/>
      <dgm:spPr/>
      <dgm:t>
        <a:bodyPr/>
        <a:lstStyle/>
        <a:p>
          <a:endParaRPr lang="en-US"/>
        </a:p>
      </dgm:t>
    </dgm:pt>
  </dgm:ptLst>
  <dgm:cxnLst>
    <dgm:cxn modelId="{C46B7F93-6FD3-4536-AAD1-5ADB7D5255AB}" type="presOf" srcId="{5EC09BC9-DA11-4B76-A64A-6C30FCDF86BC}" destId="{69D748C6-DA5E-4279-9F84-C64F4B5DAFDC}" srcOrd="0" destOrd="0" presId="urn:microsoft.com/office/officeart/2005/8/layout/radial6"/>
    <dgm:cxn modelId="{0B35AC32-ED67-40AB-9F8D-44C3F690EC67}" srcId="{5EC09BC9-DA11-4B76-A64A-6C30FCDF86BC}" destId="{98CF477E-120E-4294-9E9F-AE4B93A30B26}" srcOrd="2" destOrd="0" parTransId="{A41CA385-BFC4-4FC8-A4DB-FE70574B5245}" sibTransId="{EB5A4DC6-9AC0-4004-9E0B-F99C847CFEEA}"/>
    <dgm:cxn modelId="{8F52FC4B-C866-490F-9C1D-63B0F99C6F33}" srcId="{5EC09BC9-DA11-4B76-A64A-6C30FCDF86BC}" destId="{8E333079-7BC2-4B72-BA96-D6EAEF6C3318}" srcOrd="1" destOrd="0" parTransId="{9E677E37-5EDA-48D5-93F6-B7F53962BF8F}" sibTransId="{11C1A248-56FD-421A-A94B-5F0988BD7E0C}"/>
    <dgm:cxn modelId="{21641729-6303-45A1-896B-DCE56EBF866E}" type="presOf" srcId="{8E333079-7BC2-4B72-BA96-D6EAEF6C3318}" destId="{BF525CC9-FB41-419D-A793-41BFCC9839CB}" srcOrd="0" destOrd="0" presId="urn:microsoft.com/office/officeart/2005/8/layout/radial6"/>
    <dgm:cxn modelId="{11AD476C-634A-4985-9852-9A154EA00693}" type="presOf" srcId="{419BFBE2-A567-4DF9-9CC5-A6D1D187AF83}" destId="{CB0203B1-8611-416B-B2CA-2061888355E4}" srcOrd="0" destOrd="0" presId="urn:microsoft.com/office/officeart/2005/8/layout/radial6"/>
    <dgm:cxn modelId="{FB1E9022-D272-41E7-92E9-C99ADABD231B}" type="presOf" srcId="{4465FAFD-BC2E-488C-8D00-967DFF50183A}" destId="{D882B3AF-F553-4289-B1CA-1C6283C6163D}"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63A7C137-9B06-4A4F-80BB-FA13C7811DE5}" type="presOf" srcId="{224BFE69-4129-49AF-A0F4-0BE6344A2AB5}" destId="{81D9B790-5DBB-47F3-ADB9-72A8C972F536}"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20A45EC4-93FE-41D9-93DD-A10ECE190C09}" srcId="{DB156259-FA20-491B-9175-D21BF4B7C22F}" destId="{5EC09BC9-DA11-4B76-A64A-6C30FCDF86BC}" srcOrd="0" destOrd="0" parTransId="{C1620890-CF54-4B0C-BD09-28AC709E05DD}" sibTransId="{1E1D4B31-4E9A-484B-BA30-B3553FF073CB}"/>
    <dgm:cxn modelId="{C12ABBE0-5C27-4054-BB58-5407127D9BEE}" type="presOf" srcId="{FE84683F-3CA0-42D2-91E2-767EA1EA627F}" destId="{07A88D95-5CD0-46B2-9F0C-78010263C4CF}" srcOrd="0" destOrd="0" presId="urn:microsoft.com/office/officeart/2005/8/layout/radial6"/>
    <dgm:cxn modelId="{755BFDF2-8466-4D02-B4B0-AD5308118CBC}" srcId="{5EC09BC9-DA11-4B76-A64A-6C30FCDF86BC}" destId="{FE84683F-3CA0-42D2-91E2-767EA1EA627F}" srcOrd="3" destOrd="0" parTransId="{AC5CF545-615F-43DF-A900-B9D1587F3433}" sibTransId="{4465FAFD-BC2E-488C-8D00-967DFF50183A}"/>
    <dgm:cxn modelId="{C3B9CC32-8B9C-4DAC-90B2-1C2532E3D8F4}" type="presOf" srcId="{5723B5EA-C03A-4CB4-BFF3-78EC42C20CA9}" destId="{E152D1A6-5523-4089-9B5C-3456D6D22E89}" srcOrd="0" destOrd="0" presId="urn:microsoft.com/office/officeart/2005/8/layout/radial6"/>
    <dgm:cxn modelId="{FFC1C73A-E686-40A5-8FBF-633F0041F9CC}" type="presOf" srcId="{D8ECF4A1-91AE-4315-9E07-E51350AD7027}" destId="{FF56C260-42DD-4A07-9D37-8314DC49D541}" srcOrd="0" destOrd="0" presId="urn:microsoft.com/office/officeart/2005/8/layout/radial6"/>
    <dgm:cxn modelId="{1A58709A-2475-457C-9E1B-85E42B2CDBFB}" type="presOf" srcId="{98CF477E-120E-4294-9E9F-AE4B93A30B26}" destId="{4A78DD41-9510-42C3-B3B6-3C033FF72C14}" srcOrd="0" destOrd="0" presId="urn:microsoft.com/office/officeart/2005/8/layout/radial6"/>
    <dgm:cxn modelId="{D63F1CAC-8D04-4849-8754-40694898C55A}" type="presOf" srcId="{EB5A4DC6-9AC0-4004-9E0B-F99C847CFEEA}" destId="{BD33159E-EF33-4A57-8440-7D5C0CAAB9E6}" srcOrd="0" destOrd="0" presId="urn:microsoft.com/office/officeart/2005/8/layout/radial6"/>
    <dgm:cxn modelId="{95C03459-8CC6-4AD4-9A8B-D3B0468DA779}" type="presOf" srcId="{2DF04A34-A2A7-42B0-AEA1-AD54DFF6670A}" destId="{338254A2-B8DA-4087-BF3B-CF5632A98B00}" srcOrd="0" destOrd="0" presId="urn:microsoft.com/office/officeart/2005/8/layout/radial6"/>
    <dgm:cxn modelId="{CAA0F6AC-2C9E-4DDF-9DD9-D29009E6F7C4}" srcId="{5EC09BC9-DA11-4B76-A64A-6C30FCDF86BC}" destId="{2DF04A34-A2A7-42B0-AEA1-AD54DFF6670A}" srcOrd="5" destOrd="0" parTransId="{AECFB8F8-9A75-4C2E-9D4B-0B457B7A7A83}" sibTransId="{E20572D1-4940-4011-9A01-098FDF7CC329}"/>
    <dgm:cxn modelId="{6B23E8BC-C172-4EAA-BC4D-0D434773E030}" type="presOf" srcId="{DB156259-FA20-491B-9175-D21BF4B7C22F}" destId="{BA40EE4A-0B88-46B9-941F-1C4743B43201}" srcOrd="0" destOrd="0" presId="urn:microsoft.com/office/officeart/2005/8/layout/radial6"/>
    <dgm:cxn modelId="{61DFB140-D61D-4CD5-A1A5-BA0832DEFF93}" type="presOf" srcId="{E20572D1-4940-4011-9A01-098FDF7CC329}" destId="{01244D28-67F3-4A97-9448-F57C859CE35D}" srcOrd="0" destOrd="0" presId="urn:microsoft.com/office/officeart/2005/8/layout/radial6"/>
    <dgm:cxn modelId="{02D79185-F689-4DB7-AD3B-B248B94A57B8}" type="presOf" srcId="{11C1A248-56FD-421A-A94B-5F0988BD7E0C}" destId="{0CDBEB30-8CC5-4ED5-881E-20704D75D9E0}" srcOrd="0" destOrd="0" presId="urn:microsoft.com/office/officeart/2005/8/layout/radial6"/>
    <dgm:cxn modelId="{BE46B595-C0C0-4AFB-9AB7-8A8750A02107}" type="presParOf" srcId="{BA40EE4A-0B88-46B9-941F-1C4743B43201}" destId="{69D748C6-DA5E-4279-9F84-C64F4B5DAFDC}" srcOrd="0" destOrd="0" presId="urn:microsoft.com/office/officeart/2005/8/layout/radial6"/>
    <dgm:cxn modelId="{A850A592-64D7-466B-8489-C40D8004CAA0}" type="presParOf" srcId="{BA40EE4A-0B88-46B9-941F-1C4743B43201}" destId="{E152D1A6-5523-4089-9B5C-3456D6D22E89}" srcOrd="1" destOrd="0" presId="urn:microsoft.com/office/officeart/2005/8/layout/radial6"/>
    <dgm:cxn modelId="{A1DBEB0E-53D0-4B2C-9F79-ECCBAE76BF7D}" type="presParOf" srcId="{BA40EE4A-0B88-46B9-941F-1C4743B43201}" destId="{E3AA5AB2-48DA-466D-ACE7-CC15038ED8DB}" srcOrd="2" destOrd="0" presId="urn:microsoft.com/office/officeart/2005/8/layout/radial6"/>
    <dgm:cxn modelId="{1073D1D0-0571-40E3-B94B-62DAD17C6679}" type="presParOf" srcId="{BA40EE4A-0B88-46B9-941F-1C4743B43201}" destId="{CB0203B1-8611-416B-B2CA-2061888355E4}" srcOrd="3" destOrd="0" presId="urn:microsoft.com/office/officeart/2005/8/layout/radial6"/>
    <dgm:cxn modelId="{AA7E0B75-9560-447C-9CBC-38CD50BAF99A}" type="presParOf" srcId="{BA40EE4A-0B88-46B9-941F-1C4743B43201}" destId="{BF525CC9-FB41-419D-A793-41BFCC9839CB}" srcOrd="4" destOrd="0" presId="urn:microsoft.com/office/officeart/2005/8/layout/radial6"/>
    <dgm:cxn modelId="{8EC4ED9F-9B33-45B4-A051-E4CCEC07B38A}" type="presParOf" srcId="{BA40EE4A-0B88-46B9-941F-1C4743B43201}" destId="{67A1B5EC-097A-405B-81F2-00908E96B9FB}" srcOrd="5" destOrd="0" presId="urn:microsoft.com/office/officeart/2005/8/layout/radial6"/>
    <dgm:cxn modelId="{36ED6750-F098-4434-A7FD-1509F8CA2976}" type="presParOf" srcId="{BA40EE4A-0B88-46B9-941F-1C4743B43201}" destId="{0CDBEB30-8CC5-4ED5-881E-20704D75D9E0}" srcOrd="6" destOrd="0" presId="urn:microsoft.com/office/officeart/2005/8/layout/radial6"/>
    <dgm:cxn modelId="{B9537887-693E-452B-BB3F-9CB842EC3394}" type="presParOf" srcId="{BA40EE4A-0B88-46B9-941F-1C4743B43201}" destId="{4A78DD41-9510-42C3-B3B6-3C033FF72C14}" srcOrd="7" destOrd="0" presId="urn:microsoft.com/office/officeart/2005/8/layout/radial6"/>
    <dgm:cxn modelId="{70B3A8AF-1D5C-4FAB-B9FC-4CC1AC7ED2D8}" type="presParOf" srcId="{BA40EE4A-0B88-46B9-941F-1C4743B43201}" destId="{064A504A-BA0B-40E0-B76A-B19DA2478AA3}" srcOrd="8" destOrd="0" presId="urn:microsoft.com/office/officeart/2005/8/layout/radial6"/>
    <dgm:cxn modelId="{41D83B76-08D0-4704-AF18-799FFBEA910C}" type="presParOf" srcId="{BA40EE4A-0B88-46B9-941F-1C4743B43201}" destId="{BD33159E-EF33-4A57-8440-7D5C0CAAB9E6}" srcOrd="9" destOrd="0" presId="urn:microsoft.com/office/officeart/2005/8/layout/radial6"/>
    <dgm:cxn modelId="{2755055B-85B5-4FB3-8177-55E7483D896D}" type="presParOf" srcId="{BA40EE4A-0B88-46B9-941F-1C4743B43201}" destId="{07A88D95-5CD0-46B2-9F0C-78010263C4CF}" srcOrd="10" destOrd="0" presId="urn:microsoft.com/office/officeart/2005/8/layout/radial6"/>
    <dgm:cxn modelId="{1F4D702F-1A4F-4AF8-8D48-4CBBA254208C}" type="presParOf" srcId="{BA40EE4A-0B88-46B9-941F-1C4743B43201}" destId="{60325E67-A3DD-4468-B57E-308B6F85C8C5}" srcOrd="11" destOrd="0" presId="urn:microsoft.com/office/officeart/2005/8/layout/radial6"/>
    <dgm:cxn modelId="{648840F7-5FA8-4E8D-8126-79B5BC46C99D}" type="presParOf" srcId="{BA40EE4A-0B88-46B9-941F-1C4743B43201}" destId="{D882B3AF-F553-4289-B1CA-1C6283C6163D}" srcOrd="12" destOrd="0" presId="urn:microsoft.com/office/officeart/2005/8/layout/radial6"/>
    <dgm:cxn modelId="{B60B2C8A-F252-481C-8955-49A37E6BAED3}" type="presParOf" srcId="{BA40EE4A-0B88-46B9-941F-1C4743B43201}" destId="{FF56C260-42DD-4A07-9D37-8314DC49D541}" srcOrd="13" destOrd="0" presId="urn:microsoft.com/office/officeart/2005/8/layout/radial6"/>
    <dgm:cxn modelId="{1E0183BA-C999-4795-A2AE-68B307BF208C}" type="presParOf" srcId="{BA40EE4A-0B88-46B9-941F-1C4743B43201}" destId="{76AE6121-43D0-4DA2-AB84-D5F3E8948070}" srcOrd="14" destOrd="0" presId="urn:microsoft.com/office/officeart/2005/8/layout/radial6"/>
    <dgm:cxn modelId="{42479307-5AB1-4B2B-AC53-A27F8BDC0561}" type="presParOf" srcId="{BA40EE4A-0B88-46B9-941F-1C4743B43201}" destId="{81D9B790-5DBB-47F3-ADB9-72A8C972F536}" srcOrd="15" destOrd="0" presId="urn:microsoft.com/office/officeart/2005/8/layout/radial6"/>
    <dgm:cxn modelId="{523B5285-E561-4D3F-9966-7CE20639E04C}" type="presParOf" srcId="{BA40EE4A-0B88-46B9-941F-1C4743B43201}" destId="{338254A2-B8DA-4087-BF3B-CF5632A98B00}" srcOrd="16" destOrd="0" presId="urn:microsoft.com/office/officeart/2005/8/layout/radial6"/>
    <dgm:cxn modelId="{7DEA5D76-F26D-4E8B-BCA6-C6A5B86B2B1F}" type="presParOf" srcId="{BA40EE4A-0B88-46B9-941F-1C4743B43201}" destId="{F5C41B38-9ECB-49A4-937A-704641110B06}" srcOrd="17" destOrd="0" presId="urn:microsoft.com/office/officeart/2005/8/layout/radial6"/>
    <dgm:cxn modelId="{7ED5CCA4-BD92-429E-A915-1F67E7AE9AA5}" type="presParOf" srcId="{BA40EE4A-0B88-46B9-941F-1C4743B43201}" destId="{01244D28-67F3-4A97-9448-F57C859CE35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5EC09BC9-DA11-4B76-A64A-6C30FCDF86BC}">
      <dgm:prSet phldrT="[Text]" custT="1"/>
      <dgm:spPr>
        <a:solidFill>
          <a:schemeClr val="tx1">
            <a:lumMod val="75000"/>
          </a:schemeClr>
        </a:solidFill>
      </dgm:spPr>
      <dgm:t>
        <a:bodyPr/>
        <a:lstStyle/>
        <a:p>
          <a:r>
            <a:rPr lang="en-US" sz="1800" b="1" dirty="0" smtClean="0"/>
            <a:t>Manageability</a:t>
          </a:r>
          <a:endParaRPr lang="en-US" sz="900" b="1" dirty="0"/>
        </a:p>
      </dgm:t>
    </dgm:pt>
    <dgm:pt modelId="{C1620890-CF54-4B0C-BD09-28AC709E05DD}" type="parTrans" cxnId="{20A45EC4-93FE-41D9-93DD-A10ECE190C09}">
      <dgm:prSet/>
      <dgm:spPr/>
      <dgm:t>
        <a:bodyPr/>
        <a:lstStyle/>
        <a:p>
          <a:endParaRPr lang="en-US" sz="2000"/>
        </a:p>
      </dgm:t>
    </dgm:pt>
    <dgm:pt modelId="{1E1D4B31-4E9A-484B-BA30-B3553FF073CB}" type="sibTrans" cxnId="{20A45EC4-93FE-41D9-93DD-A10ECE190C09}">
      <dgm:prSet/>
      <dgm:spPr/>
      <dgm:t>
        <a:bodyPr/>
        <a:lstStyle/>
        <a:p>
          <a:endParaRPr lang="en-US" sz="2000"/>
        </a:p>
      </dgm:t>
    </dgm:pt>
    <dgm:pt modelId="{5723B5EA-C03A-4CB4-BFF3-78EC42C20CA9}">
      <dgm:prSet phldrT="[Text]" custT="1"/>
      <dgm:spPr>
        <a:solidFill>
          <a:schemeClr val="tx1">
            <a:lumMod val="75000"/>
          </a:schemeClr>
        </a:solidFill>
      </dgm:spPr>
      <dgm:t>
        <a:bodyPr/>
        <a:lstStyle/>
        <a:p>
          <a:r>
            <a:rPr lang="en-US" sz="1800" b="1" smtClean="0"/>
            <a:t>Reliability</a:t>
          </a:r>
          <a:endParaRPr lang="en-US" sz="1800" b="1" dirty="0"/>
        </a:p>
      </dgm:t>
    </dgm:pt>
    <dgm:pt modelId="{153DBA8C-6651-416A-BA4D-4488213747C7}" type="parTrans" cxnId="{97B969B5-AAA4-4486-A5B2-A71ACAB8CE08}">
      <dgm:prSet/>
      <dgm:spPr/>
      <dgm:t>
        <a:bodyPr/>
        <a:lstStyle/>
        <a:p>
          <a:endParaRPr lang="en-US" sz="2000"/>
        </a:p>
      </dgm:t>
    </dgm:pt>
    <dgm:pt modelId="{419BFBE2-A567-4DF9-9CC5-A6D1D187AF83}" type="sibTrans" cxnId="{97B969B5-AAA4-4486-A5B2-A71ACAB8CE08}">
      <dgm:prSet/>
      <dgm:spPr/>
      <dgm:t>
        <a:bodyPr/>
        <a:lstStyle/>
        <a:p>
          <a:endParaRPr lang="en-US" sz="2000"/>
        </a:p>
      </dgm:t>
    </dgm:pt>
    <dgm:pt modelId="{D8ECF4A1-91AE-4315-9E07-E51350AD7027}">
      <dgm:prSet phldrT="[Text]" custT="1"/>
      <dgm:spPr/>
      <dgm:t>
        <a:bodyPr/>
        <a:lstStyle/>
        <a:p>
          <a:r>
            <a:rPr lang="en-US" sz="1800" b="1" smtClean="0"/>
            <a:t>Extensibility</a:t>
          </a:r>
          <a:endParaRPr lang="en-US" sz="1800" b="1" dirty="0"/>
        </a:p>
      </dgm:t>
    </dgm:pt>
    <dgm:pt modelId="{FCE5A01C-41C4-4111-8936-625AA8D327BD}" type="parTrans" cxnId="{98C482E6-9039-4AA3-994E-880632B4F03A}">
      <dgm:prSet/>
      <dgm:spPr/>
      <dgm:t>
        <a:bodyPr/>
        <a:lstStyle/>
        <a:p>
          <a:endParaRPr lang="en-US" sz="2000"/>
        </a:p>
      </dgm:t>
    </dgm:pt>
    <dgm:pt modelId="{224BFE69-4129-49AF-A0F4-0BE6344A2AB5}" type="sibTrans" cxnId="{98C482E6-9039-4AA3-994E-880632B4F03A}">
      <dgm:prSet/>
      <dgm:spPr/>
      <dgm:t>
        <a:bodyPr/>
        <a:lstStyle/>
        <a:p>
          <a:endParaRPr lang="en-US" sz="2000"/>
        </a:p>
      </dgm:t>
    </dgm:pt>
    <dgm:pt modelId="{FE84683F-3CA0-42D2-91E2-767EA1EA627F}">
      <dgm:prSet phldrT="[Text]" custT="1"/>
      <dgm:spPr>
        <a:solidFill>
          <a:schemeClr val="tx1">
            <a:lumMod val="75000"/>
          </a:schemeClr>
        </a:solidFill>
      </dgm:spPr>
      <dgm:t>
        <a:bodyPr/>
        <a:lstStyle/>
        <a:p>
          <a:r>
            <a:rPr lang="en-US" sz="1800" b="1" smtClean="0"/>
            <a:t>Scalability</a:t>
          </a:r>
          <a:endParaRPr lang="en-US" sz="1800" b="1" dirty="0"/>
        </a:p>
      </dgm:t>
    </dgm:pt>
    <dgm:pt modelId="{AC5CF545-615F-43DF-A900-B9D1587F3433}" type="parTrans" cxnId="{755BFDF2-8466-4D02-B4B0-AD5308118CBC}">
      <dgm:prSet/>
      <dgm:spPr/>
      <dgm:t>
        <a:bodyPr/>
        <a:lstStyle/>
        <a:p>
          <a:endParaRPr lang="en-US" sz="2000"/>
        </a:p>
      </dgm:t>
    </dgm:pt>
    <dgm:pt modelId="{4465FAFD-BC2E-488C-8D00-967DFF50183A}" type="sibTrans" cxnId="{755BFDF2-8466-4D02-B4B0-AD5308118CBC}">
      <dgm:prSet/>
      <dgm:spPr/>
      <dgm:t>
        <a:bodyPr/>
        <a:lstStyle/>
        <a:p>
          <a:endParaRPr lang="en-US" sz="2000"/>
        </a:p>
      </dgm:t>
    </dgm:pt>
    <dgm:pt modelId="{8E333079-7BC2-4B72-BA96-D6EAEF6C3318}">
      <dgm:prSet phldrT="[Text]" custT="1"/>
      <dgm:spPr>
        <a:solidFill>
          <a:schemeClr val="tx1">
            <a:lumMod val="75000"/>
          </a:schemeClr>
        </a:solidFill>
      </dgm:spPr>
      <dgm:t>
        <a:bodyPr/>
        <a:lstStyle/>
        <a:p>
          <a:r>
            <a:rPr lang="en-US" sz="1800" b="1" dirty="0" smtClean="0"/>
            <a:t>Security</a:t>
          </a:r>
          <a:endParaRPr lang="en-US" sz="1800" b="1" dirty="0"/>
        </a:p>
      </dgm:t>
    </dgm:pt>
    <dgm:pt modelId="{9E677E37-5EDA-48D5-93F6-B7F53962BF8F}" type="parTrans" cxnId="{8F52FC4B-C866-490F-9C1D-63B0F99C6F33}">
      <dgm:prSet/>
      <dgm:spPr/>
      <dgm:t>
        <a:bodyPr/>
        <a:lstStyle/>
        <a:p>
          <a:endParaRPr lang="en-US" sz="1600"/>
        </a:p>
      </dgm:t>
    </dgm:pt>
    <dgm:pt modelId="{11C1A248-56FD-421A-A94B-5F0988BD7E0C}" type="sibTrans" cxnId="{8F52FC4B-C866-490F-9C1D-63B0F99C6F33}">
      <dgm:prSet/>
      <dgm:spPr/>
      <dgm:t>
        <a:bodyPr/>
        <a:lstStyle/>
        <a:p>
          <a:endParaRPr lang="en-US" sz="1600"/>
        </a:p>
      </dgm:t>
    </dgm:pt>
    <dgm:pt modelId="{98CF477E-120E-4294-9E9F-AE4B93A30B26}">
      <dgm:prSet phldrT="[Text]" custT="1"/>
      <dgm:spPr>
        <a:solidFill>
          <a:schemeClr val="tx1">
            <a:lumMod val="75000"/>
          </a:schemeClr>
        </a:solidFill>
      </dgm:spPr>
      <dgm:t>
        <a:bodyPr/>
        <a:lstStyle/>
        <a:p>
          <a:r>
            <a:rPr lang="en-US" sz="1800" b="1" smtClean="0"/>
            <a:t>Predictability</a:t>
          </a:r>
          <a:endParaRPr lang="en-US" sz="1800" b="1" dirty="0"/>
        </a:p>
      </dgm:t>
    </dgm:pt>
    <dgm:pt modelId="{A41CA385-BFC4-4FC8-A4DB-FE70574B5245}" type="parTrans" cxnId="{0B35AC32-ED67-40AB-9F8D-44C3F690EC67}">
      <dgm:prSet/>
      <dgm:spPr/>
      <dgm:t>
        <a:bodyPr/>
        <a:lstStyle/>
        <a:p>
          <a:endParaRPr lang="en-US" sz="1600"/>
        </a:p>
      </dgm:t>
    </dgm:pt>
    <dgm:pt modelId="{EB5A4DC6-9AC0-4004-9E0B-F99C847CFEEA}" type="sibTrans" cxnId="{0B35AC32-ED67-40AB-9F8D-44C3F690EC67}">
      <dgm:prSet/>
      <dgm:spPr/>
      <dgm:t>
        <a:bodyPr/>
        <a:lstStyle/>
        <a:p>
          <a:endParaRPr lang="en-US" sz="1600"/>
        </a:p>
      </dgm:t>
    </dgm:pt>
    <dgm:pt modelId="{2DF04A34-A2A7-42B0-AEA1-AD54DFF6670A}">
      <dgm:prSet phldrT="[Text]" custT="1"/>
      <dgm:spPr>
        <a:solidFill>
          <a:schemeClr val="tx1">
            <a:lumMod val="75000"/>
          </a:schemeClr>
        </a:solidFill>
      </dgm:spPr>
      <dgm:t>
        <a:bodyPr/>
        <a:lstStyle/>
        <a:p>
          <a:r>
            <a:rPr lang="en-US" sz="1800" b="1" smtClean="0"/>
            <a:t>Connectivity</a:t>
          </a:r>
          <a:endParaRPr lang="en-US" sz="1800" b="1" dirty="0"/>
        </a:p>
      </dgm:t>
    </dgm:pt>
    <dgm:pt modelId="{AECFB8F8-9A75-4C2E-9D4B-0B457B7A7A83}" type="parTrans" cxnId="{CAA0F6AC-2C9E-4DDF-9DD9-D29009E6F7C4}">
      <dgm:prSet/>
      <dgm:spPr/>
      <dgm:t>
        <a:bodyPr/>
        <a:lstStyle/>
        <a:p>
          <a:endParaRPr lang="en-US" sz="1600"/>
        </a:p>
      </dgm:t>
    </dgm:pt>
    <dgm:pt modelId="{E20572D1-4940-4011-9A01-098FDF7CC329}" type="sibTrans" cxnId="{CAA0F6AC-2C9E-4DDF-9DD9-D29009E6F7C4}">
      <dgm:prSet/>
      <dgm:spPr/>
      <dgm:t>
        <a:bodyPr/>
        <a:lstStyle/>
        <a:p>
          <a:endParaRPr lang="en-US" sz="16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6"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6"/>
      <dgm:spPr/>
      <dgm:t>
        <a:bodyPr/>
        <a:lstStyle/>
        <a:p>
          <a:endParaRPr lang="en-US"/>
        </a:p>
      </dgm:t>
    </dgm:pt>
    <dgm:pt modelId="{BF525CC9-FB41-419D-A793-41BFCC9839CB}" type="pres">
      <dgm:prSet presAssocID="{8E333079-7BC2-4B72-BA96-D6EAEF6C3318}" presName="node" presStyleLbl="node1" presStyleIdx="1" presStyleCnt="6"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6"/>
      <dgm:spPr/>
      <dgm:t>
        <a:bodyPr/>
        <a:lstStyle/>
        <a:p>
          <a:endParaRPr lang="en-US"/>
        </a:p>
      </dgm:t>
    </dgm:pt>
    <dgm:pt modelId="{4A78DD41-9510-42C3-B3B6-3C033FF72C14}" type="pres">
      <dgm:prSet presAssocID="{98CF477E-120E-4294-9E9F-AE4B93A30B26}" presName="node" presStyleLbl="node1" presStyleIdx="2" presStyleCnt="6" custScaleX="191853">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6"/>
      <dgm:spPr/>
      <dgm:t>
        <a:bodyPr/>
        <a:lstStyle/>
        <a:p>
          <a:endParaRPr lang="en-US"/>
        </a:p>
      </dgm:t>
    </dgm:pt>
    <dgm:pt modelId="{07A88D95-5CD0-46B2-9F0C-78010263C4CF}" type="pres">
      <dgm:prSet presAssocID="{FE84683F-3CA0-42D2-91E2-767EA1EA627F}" presName="node" presStyleLbl="node1" presStyleIdx="3" presStyleCnt="6"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6"/>
      <dgm:spPr/>
      <dgm:t>
        <a:bodyPr/>
        <a:lstStyle/>
        <a:p>
          <a:endParaRPr lang="en-US"/>
        </a:p>
      </dgm:t>
    </dgm:pt>
    <dgm:pt modelId="{FF56C260-42DD-4A07-9D37-8314DC49D541}" type="pres">
      <dgm:prSet presAssocID="{D8ECF4A1-91AE-4315-9E07-E51350AD7027}" presName="node" presStyleLbl="node1" presStyleIdx="4" presStyleCnt="6"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6"/>
      <dgm:spPr/>
      <dgm:t>
        <a:bodyPr/>
        <a:lstStyle/>
        <a:p>
          <a:endParaRPr lang="en-US"/>
        </a:p>
      </dgm:t>
    </dgm:pt>
    <dgm:pt modelId="{338254A2-B8DA-4087-BF3B-CF5632A98B00}" type="pres">
      <dgm:prSet presAssocID="{2DF04A34-A2A7-42B0-AEA1-AD54DFF6670A}" presName="node" presStyleLbl="node1" presStyleIdx="5" presStyleCnt="6" custScaleX="172942" custScaleY="80610">
        <dgm:presLayoutVars>
          <dgm:bulletEnabled val="1"/>
        </dgm:presLayoutVars>
      </dgm:prSet>
      <dgm:spPr/>
      <dgm:t>
        <a:bodyPr/>
        <a:lstStyle/>
        <a:p>
          <a:endParaRPr lang="en-US"/>
        </a:p>
      </dgm:t>
    </dgm:pt>
    <dgm:pt modelId="{F5C41B38-9ECB-49A4-937A-704641110B06}" type="pres">
      <dgm:prSet presAssocID="{2DF04A34-A2A7-42B0-AEA1-AD54DFF6670A}" presName="dummy" presStyleCnt="0"/>
      <dgm:spPr/>
      <dgm:t>
        <a:bodyPr/>
        <a:lstStyle/>
        <a:p>
          <a:endParaRPr lang="en-US"/>
        </a:p>
      </dgm:t>
    </dgm:pt>
    <dgm:pt modelId="{01244D28-67F3-4A97-9448-F57C859CE35D}" type="pres">
      <dgm:prSet presAssocID="{E20572D1-4940-4011-9A01-098FDF7CC329}" presName="sibTrans" presStyleLbl="sibTrans2D1" presStyleIdx="5" presStyleCnt="6"/>
      <dgm:spPr/>
      <dgm:t>
        <a:bodyPr/>
        <a:lstStyle/>
        <a:p>
          <a:endParaRPr lang="en-US"/>
        </a:p>
      </dgm:t>
    </dgm:pt>
  </dgm:ptLst>
  <dgm:cxnLst>
    <dgm:cxn modelId="{755BFDF2-8466-4D02-B4B0-AD5308118CBC}" srcId="{5EC09BC9-DA11-4B76-A64A-6C30FCDF86BC}" destId="{FE84683F-3CA0-42D2-91E2-767EA1EA627F}" srcOrd="3" destOrd="0" parTransId="{AC5CF545-615F-43DF-A900-B9D1587F3433}" sibTransId="{4465FAFD-BC2E-488C-8D00-967DFF50183A}"/>
    <dgm:cxn modelId="{AEB5A7DE-1638-46B3-8DF3-C6B585A89FB3}" type="presOf" srcId="{D8ECF4A1-91AE-4315-9E07-E51350AD7027}" destId="{FF56C260-42DD-4A07-9D37-8314DC49D541}" srcOrd="0" destOrd="0" presId="urn:microsoft.com/office/officeart/2005/8/layout/radial6"/>
    <dgm:cxn modelId="{0B35AC32-ED67-40AB-9F8D-44C3F690EC67}" srcId="{5EC09BC9-DA11-4B76-A64A-6C30FCDF86BC}" destId="{98CF477E-120E-4294-9E9F-AE4B93A30B26}" srcOrd="2" destOrd="0" parTransId="{A41CA385-BFC4-4FC8-A4DB-FE70574B5245}" sibTransId="{EB5A4DC6-9AC0-4004-9E0B-F99C847CFEEA}"/>
    <dgm:cxn modelId="{5C5D30D4-6973-4D30-BA2B-64C4080F6E43}" type="presOf" srcId="{419BFBE2-A567-4DF9-9CC5-A6D1D187AF83}" destId="{CB0203B1-8611-416B-B2CA-2061888355E4}" srcOrd="0" destOrd="0" presId="urn:microsoft.com/office/officeart/2005/8/layout/radial6"/>
    <dgm:cxn modelId="{CAA0F6AC-2C9E-4DDF-9DD9-D29009E6F7C4}" srcId="{5EC09BC9-DA11-4B76-A64A-6C30FCDF86BC}" destId="{2DF04A34-A2A7-42B0-AEA1-AD54DFF6670A}" srcOrd="5" destOrd="0" parTransId="{AECFB8F8-9A75-4C2E-9D4B-0B457B7A7A83}" sibTransId="{E20572D1-4940-4011-9A01-098FDF7CC329}"/>
    <dgm:cxn modelId="{EC5E0F63-A49C-4416-A5FA-C729134679BF}" type="presOf" srcId="{11C1A248-56FD-421A-A94B-5F0988BD7E0C}" destId="{0CDBEB30-8CC5-4ED5-881E-20704D75D9E0}" srcOrd="0" destOrd="0" presId="urn:microsoft.com/office/officeart/2005/8/layout/radial6"/>
    <dgm:cxn modelId="{F1F7F262-7301-4B99-A9B9-8C592D9F02C2}" type="presOf" srcId="{5EC09BC9-DA11-4B76-A64A-6C30FCDF86BC}" destId="{69D748C6-DA5E-4279-9F84-C64F4B5DAFDC}" srcOrd="0" destOrd="0" presId="urn:microsoft.com/office/officeart/2005/8/layout/radial6"/>
    <dgm:cxn modelId="{91381B94-8368-4E55-94CE-E8685EFE3E4F}" type="presOf" srcId="{224BFE69-4129-49AF-A0F4-0BE6344A2AB5}" destId="{81D9B790-5DBB-47F3-ADB9-72A8C972F536}" srcOrd="0" destOrd="0" presId="urn:microsoft.com/office/officeart/2005/8/layout/radial6"/>
    <dgm:cxn modelId="{7390B880-CE0B-442A-B57B-83484298A777}" type="presOf" srcId="{E20572D1-4940-4011-9A01-098FDF7CC329}" destId="{01244D28-67F3-4A97-9448-F57C859CE35D}"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6FF01C28-342B-4C46-BD55-2BFE4DB5465B}" type="presOf" srcId="{4465FAFD-BC2E-488C-8D00-967DFF50183A}" destId="{D882B3AF-F553-4289-B1CA-1C6283C6163D}" srcOrd="0" destOrd="0" presId="urn:microsoft.com/office/officeart/2005/8/layout/radial6"/>
    <dgm:cxn modelId="{3864D70D-E06B-4F7F-B6AA-7D32819ABF48}" type="presOf" srcId="{DB156259-FA20-491B-9175-D21BF4B7C22F}" destId="{BA40EE4A-0B88-46B9-941F-1C4743B43201}" srcOrd="0" destOrd="0" presId="urn:microsoft.com/office/officeart/2005/8/layout/radial6"/>
    <dgm:cxn modelId="{503720A7-E8A7-4A77-8601-8C0E790E3A70}" type="presOf" srcId="{5723B5EA-C03A-4CB4-BFF3-78EC42C20CA9}" destId="{E152D1A6-5523-4089-9B5C-3456D6D22E89}"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D734014D-EC9B-4487-80CA-5D42BA327273}" type="presOf" srcId="{8E333079-7BC2-4B72-BA96-D6EAEF6C3318}" destId="{BF525CC9-FB41-419D-A793-41BFCC9839CB}" srcOrd="0" destOrd="0" presId="urn:microsoft.com/office/officeart/2005/8/layout/radial6"/>
    <dgm:cxn modelId="{1369B592-02A7-4501-961C-6931EDFCA33C}" type="presOf" srcId="{EB5A4DC6-9AC0-4004-9E0B-F99C847CFEEA}" destId="{BD33159E-EF33-4A57-8440-7D5C0CAAB9E6}" srcOrd="0" destOrd="0" presId="urn:microsoft.com/office/officeart/2005/8/layout/radial6"/>
    <dgm:cxn modelId="{893ABF71-051E-4903-A5C6-A0944ECF16FF}" type="presOf" srcId="{98CF477E-120E-4294-9E9F-AE4B93A30B26}" destId="{4A78DD41-9510-42C3-B3B6-3C033FF72C14}" srcOrd="0" destOrd="0" presId="urn:microsoft.com/office/officeart/2005/8/layout/radial6"/>
    <dgm:cxn modelId="{4A00B265-019B-4A08-A8E3-8988D2661304}" type="presOf" srcId="{2DF04A34-A2A7-42B0-AEA1-AD54DFF6670A}" destId="{338254A2-B8DA-4087-BF3B-CF5632A98B00}"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C00746ED-28DF-4F4E-A5DE-065EA8D9891D}" type="presOf" srcId="{FE84683F-3CA0-42D2-91E2-767EA1EA627F}" destId="{07A88D95-5CD0-46B2-9F0C-78010263C4CF}" srcOrd="0" destOrd="0" presId="urn:microsoft.com/office/officeart/2005/8/layout/radial6"/>
    <dgm:cxn modelId="{8F52FC4B-C866-490F-9C1D-63B0F99C6F33}" srcId="{5EC09BC9-DA11-4B76-A64A-6C30FCDF86BC}" destId="{8E333079-7BC2-4B72-BA96-D6EAEF6C3318}" srcOrd="1" destOrd="0" parTransId="{9E677E37-5EDA-48D5-93F6-B7F53962BF8F}" sibTransId="{11C1A248-56FD-421A-A94B-5F0988BD7E0C}"/>
    <dgm:cxn modelId="{6FBBE35B-0328-4EE8-AA20-A89DB236626F}" type="presParOf" srcId="{BA40EE4A-0B88-46B9-941F-1C4743B43201}" destId="{69D748C6-DA5E-4279-9F84-C64F4B5DAFDC}" srcOrd="0" destOrd="0" presId="urn:microsoft.com/office/officeart/2005/8/layout/radial6"/>
    <dgm:cxn modelId="{FDD45292-DDBA-421F-AF7E-D5654F349CB9}" type="presParOf" srcId="{BA40EE4A-0B88-46B9-941F-1C4743B43201}" destId="{E152D1A6-5523-4089-9B5C-3456D6D22E89}" srcOrd="1" destOrd="0" presId="urn:microsoft.com/office/officeart/2005/8/layout/radial6"/>
    <dgm:cxn modelId="{5F95C978-8481-4AE0-8A09-6D8F79C0B5A8}" type="presParOf" srcId="{BA40EE4A-0B88-46B9-941F-1C4743B43201}" destId="{E3AA5AB2-48DA-466D-ACE7-CC15038ED8DB}" srcOrd="2" destOrd="0" presId="urn:microsoft.com/office/officeart/2005/8/layout/radial6"/>
    <dgm:cxn modelId="{B32903D1-7F3F-4CAF-9AC6-531733E602AC}" type="presParOf" srcId="{BA40EE4A-0B88-46B9-941F-1C4743B43201}" destId="{CB0203B1-8611-416B-B2CA-2061888355E4}" srcOrd="3" destOrd="0" presId="urn:microsoft.com/office/officeart/2005/8/layout/radial6"/>
    <dgm:cxn modelId="{9C3FD79D-9A02-49FF-A4E5-A96B39E45235}" type="presParOf" srcId="{BA40EE4A-0B88-46B9-941F-1C4743B43201}" destId="{BF525CC9-FB41-419D-A793-41BFCC9839CB}" srcOrd="4" destOrd="0" presId="urn:microsoft.com/office/officeart/2005/8/layout/radial6"/>
    <dgm:cxn modelId="{0AE31308-C00F-4556-8924-DB8598941FF5}" type="presParOf" srcId="{BA40EE4A-0B88-46B9-941F-1C4743B43201}" destId="{67A1B5EC-097A-405B-81F2-00908E96B9FB}" srcOrd="5" destOrd="0" presId="urn:microsoft.com/office/officeart/2005/8/layout/radial6"/>
    <dgm:cxn modelId="{87F84C3F-2609-4FAC-B531-FADBD6421D0B}" type="presParOf" srcId="{BA40EE4A-0B88-46B9-941F-1C4743B43201}" destId="{0CDBEB30-8CC5-4ED5-881E-20704D75D9E0}" srcOrd="6" destOrd="0" presId="urn:microsoft.com/office/officeart/2005/8/layout/radial6"/>
    <dgm:cxn modelId="{737E8F55-062A-4CE3-A392-E816AC63E613}" type="presParOf" srcId="{BA40EE4A-0B88-46B9-941F-1C4743B43201}" destId="{4A78DD41-9510-42C3-B3B6-3C033FF72C14}" srcOrd="7" destOrd="0" presId="urn:microsoft.com/office/officeart/2005/8/layout/radial6"/>
    <dgm:cxn modelId="{3FADB67F-513F-4D7D-BF7C-804E46A8A1BA}" type="presParOf" srcId="{BA40EE4A-0B88-46B9-941F-1C4743B43201}" destId="{064A504A-BA0B-40E0-B76A-B19DA2478AA3}" srcOrd="8" destOrd="0" presId="urn:microsoft.com/office/officeart/2005/8/layout/radial6"/>
    <dgm:cxn modelId="{58D3EA62-5CB6-48BC-A684-E780315AB821}" type="presParOf" srcId="{BA40EE4A-0B88-46B9-941F-1C4743B43201}" destId="{BD33159E-EF33-4A57-8440-7D5C0CAAB9E6}" srcOrd="9" destOrd="0" presId="urn:microsoft.com/office/officeart/2005/8/layout/radial6"/>
    <dgm:cxn modelId="{3E84E14C-108D-4323-A8D4-E8DCDD1B3112}" type="presParOf" srcId="{BA40EE4A-0B88-46B9-941F-1C4743B43201}" destId="{07A88D95-5CD0-46B2-9F0C-78010263C4CF}" srcOrd="10" destOrd="0" presId="urn:microsoft.com/office/officeart/2005/8/layout/radial6"/>
    <dgm:cxn modelId="{01D0F6F4-EB97-4296-9A19-6416163DE61E}" type="presParOf" srcId="{BA40EE4A-0B88-46B9-941F-1C4743B43201}" destId="{60325E67-A3DD-4468-B57E-308B6F85C8C5}" srcOrd="11" destOrd="0" presId="urn:microsoft.com/office/officeart/2005/8/layout/radial6"/>
    <dgm:cxn modelId="{543CFF2A-CA60-43A7-A1D0-23442C0D073E}" type="presParOf" srcId="{BA40EE4A-0B88-46B9-941F-1C4743B43201}" destId="{D882B3AF-F553-4289-B1CA-1C6283C6163D}" srcOrd="12" destOrd="0" presId="urn:microsoft.com/office/officeart/2005/8/layout/radial6"/>
    <dgm:cxn modelId="{CF08A0A1-AB28-4805-B95F-30E398F3892A}" type="presParOf" srcId="{BA40EE4A-0B88-46B9-941F-1C4743B43201}" destId="{FF56C260-42DD-4A07-9D37-8314DC49D541}" srcOrd="13" destOrd="0" presId="urn:microsoft.com/office/officeart/2005/8/layout/radial6"/>
    <dgm:cxn modelId="{66DBAA4E-680F-4C5C-912D-7EF74FBF820E}" type="presParOf" srcId="{BA40EE4A-0B88-46B9-941F-1C4743B43201}" destId="{76AE6121-43D0-4DA2-AB84-D5F3E8948070}" srcOrd="14" destOrd="0" presId="urn:microsoft.com/office/officeart/2005/8/layout/radial6"/>
    <dgm:cxn modelId="{1F21CB06-3285-4DF7-8BF3-703506E2E122}" type="presParOf" srcId="{BA40EE4A-0B88-46B9-941F-1C4743B43201}" destId="{81D9B790-5DBB-47F3-ADB9-72A8C972F536}" srcOrd="15" destOrd="0" presId="urn:microsoft.com/office/officeart/2005/8/layout/radial6"/>
    <dgm:cxn modelId="{554CDDAA-4E57-485D-A11A-FFC8AEC68DF7}" type="presParOf" srcId="{BA40EE4A-0B88-46B9-941F-1C4743B43201}" destId="{338254A2-B8DA-4087-BF3B-CF5632A98B00}" srcOrd="16" destOrd="0" presId="urn:microsoft.com/office/officeart/2005/8/layout/radial6"/>
    <dgm:cxn modelId="{7BE2107B-006A-4843-A320-BB4853CC5793}" type="presParOf" srcId="{BA40EE4A-0B88-46B9-941F-1C4743B43201}" destId="{F5C41B38-9ECB-49A4-937A-704641110B06}" srcOrd="17" destOrd="0" presId="urn:microsoft.com/office/officeart/2005/8/layout/radial6"/>
    <dgm:cxn modelId="{3119D542-A06C-49C2-9D6D-A1709C3EE386}" type="presParOf" srcId="{BA40EE4A-0B88-46B9-941F-1C4743B43201}" destId="{01244D28-67F3-4A97-9448-F57C859CE35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5EC09BC9-DA11-4B76-A64A-6C30FCDF86BC}">
      <dgm:prSet phldrT="[Text]" custT="1"/>
      <dgm:spPr>
        <a:solidFill>
          <a:schemeClr val="tx1">
            <a:lumMod val="75000"/>
          </a:schemeClr>
        </a:solidFill>
      </dgm:spPr>
      <dgm:t>
        <a:bodyPr/>
        <a:lstStyle/>
        <a:p>
          <a:r>
            <a:rPr lang="en-US" sz="1800" b="1" dirty="0" smtClean="0"/>
            <a:t>Manageability</a:t>
          </a:r>
          <a:endParaRPr lang="en-US" sz="900" b="1" dirty="0"/>
        </a:p>
      </dgm:t>
    </dgm:pt>
    <dgm:pt modelId="{C1620890-CF54-4B0C-BD09-28AC709E05DD}" type="parTrans" cxnId="{20A45EC4-93FE-41D9-93DD-A10ECE190C09}">
      <dgm:prSet/>
      <dgm:spPr/>
      <dgm:t>
        <a:bodyPr/>
        <a:lstStyle/>
        <a:p>
          <a:endParaRPr lang="en-US" sz="2000"/>
        </a:p>
      </dgm:t>
    </dgm:pt>
    <dgm:pt modelId="{1E1D4B31-4E9A-484B-BA30-B3553FF073CB}" type="sibTrans" cxnId="{20A45EC4-93FE-41D9-93DD-A10ECE190C09}">
      <dgm:prSet/>
      <dgm:spPr/>
      <dgm:t>
        <a:bodyPr/>
        <a:lstStyle/>
        <a:p>
          <a:endParaRPr lang="en-US" sz="2000"/>
        </a:p>
      </dgm:t>
    </dgm:pt>
    <dgm:pt modelId="{5723B5EA-C03A-4CB4-BFF3-78EC42C20CA9}">
      <dgm:prSet phldrT="[Text]" custT="1"/>
      <dgm:spPr>
        <a:solidFill>
          <a:schemeClr val="tx1">
            <a:lumMod val="75000"/>
          </a:schemeClr>
        </a:solidFill>
      </dgm:spPr>
      <dgm:t>
        <a:bodyPr/>
        <a:lstStyle/>
        <a:p>
          <a:r>
            <a:rPr lang="en-US" sz="1800" b="1" smtClean="0"/>
            <a:t>Reliability</a:t>
          </a:r>
          <a:endParaRPr lang="en-US" sz="1800" b="1" dirty="0"/>
        </a:p>
      </dgm:t>
    </dgm:pt>
    <dgm:pt modelId="{153DBA8C-6651-416A-BA4D-4488213747C7}" type="parTrans" cxnId="{97B969B5-AAA4-4486-A5B2-A71ACAB8CE08}">
      <dgm:prSet/>
      <dgm:spPr/>
      <dgm:t>
        <a:bodyPr/>
        <a:lstStyle/>
        <a:p>
          <a:endParaRPr lang="en-US" sz="2000"/>
        </a:p>
      </dgm:t>
    </dgm:pt>
    <dgm:pt modelId="{419BFBE2-A567-4DF9-9CC5-A6D1D187AF83}" type="sibTrans" cxnId="{97B969B5-AAA4-4486-A5B2-A71ACAB8CE08}">
      <dgm:prSet/>
      <dgm:spPr/>
      <dgm:t>
        <a:bodyPr/>
        <a:lstStyle/>
        <a:p>
          <a:endParaRPr lang="en-US" sz="2000"/>
        </a:p>
      </dgm:t>
    </dgm:pt>
    <dgm:pt modelId="{D8ECF4A1-91AE-4315-9E07-E51350AD7027}">
      <dgm:prSet phldrT="[Text]" custT="1"/>
      <dgm:spPr>
        <a:solidFill>
          <a:schemeClr val="tx1">
            <a:lumMod val="75000"/>
          </a:schemeClr>
        </a:solidFill>
      </dgm:spPr>
      <dgm:t>
        <a:bodyPr/>
        <a:lstStyle/>
        <a:p>
          <a:r>
            <a:rPr lang="en-US" sz="1800" b="1" smtClean="0"/>
            <a:t>Extensibility</a:t>
          </a:r>
          <a:endParaRPr lang="en-US" sz="1800" b="1" dirty="0"/>
        </a:p>
      </dgm:t>
    </dgm:pt>
    <dgm:pt modelId="{FCE5A01C-41C4-4111-8936-625AA8D327BD}" type="parTrans" cxnId="{98C482E6-9039-4AA3-994E-880632B4F03A}">
      <dgm:prSet/>
      <dgm:spPr/>
      <dgm:t>
        <a:bodyPr/>
        <a:lstStyle/>
        <a:p>
          <a:endParaRPr lang="en-US" sz="2000"/>
        </a:p>
      </dgm:t>
    </dgm:pt>
    <dgm:pt modelId="{224BFE69-4129-49AF-A0F4-0BE6344A2AB5}" type="sibTrans" cxnId="{98C482E6-9039-4AA3-994E-880632B4F03A}">
      <dgm:prSet/>
      <dgm:spPr/>
      <dgm:t>
        <a:bodyPr/>
        <a:lstStyle/>
        <a:p>
          <a:endParaRPr lang="en-US" sz="2000"/>
        </a:p>
      </dgm:t>
    </dgm:pt>
    <dgm:pt modelId="{FE84683F-3CA0-42D2-91E2-767EA1EA627F}">
      <dgm:prSet phldrT="[Text]" custT="1"/>
      <dgm:spPr>
        <a:solidFill>
          <a:schemeClr val="tx1">
            <a:lumMod val="75000"/>
          </a:schemeClr>
        </a:solidFill>
      </dgm:spPr>
      <dgm:t>
        <a:bodyPr/>
        <a:lstStyle/>
        <a:p>
          <a:r>
            <a:rPr lang="en-US" sz="1800" b="1" smtClean="0"/>
            <a:t>Scalability</a:t>
          </a:r>
          <a:endParaRPr lang="en-US" sz="1800" b="1" dirty="0"/>
        </a:p>
      </dgm:t>
    </dgm:pt>
    <dgm:pt modelId="{AC5CF545-615F-43DF-A900-B9D1587F3433}" type="parTrans" cxnId="{755BFDF2-8466-4D02-B4B0-AD5308118CBC}">
      <dgm:prSet/>
      <dgm:spPr/>
      <dgm:t>
        <a:bodyPr/>
        <a:lstStyle/>
        <a:p>
          <a:endParaRPr lang="en-US" sz="2000"/>
        </a:p>
      </dgm:t>
    </dgm:pt>
    <dgm:pt modelId="{4465FAFD-BC2E-488C-8D00-967DFF50183A}" type="sibTrans" cxnId="{755BFDF2-8466-4D02-B4B0-AD5308118CBC}">
      <dgm:prSet/>
      <dgm:spPr/>
      <dgm:t>
        <a:bodyPr/>
        <a:lstStyle/>
        <a:p>
          <a:endParaRPr lang="en-US" sz="2000"/>
        </a:p>
      </dgm:t>
    </dgm:pt>
    <dgm:pt modelId="{8E333079-7BC2-4B72-BA96-D6EAEF6C3318}">
      <dgm:prSet phldrT="[Text]" custT="1"/>
      <dgm:spPr>
        <a:solidFill>
          <a:schemeClr val="tx1">
            <a:lumMod val="75000"/>
          </a:schemeClr>
        </a:solidFill>
      </dgm:spPr>
      <dgm:t>
        <a:bodyPr/>
        <a:lstStyle/>
        <a:p>
          <a:r>
            <a:rPr lang="en-US" sz="1800" b="1" dirty="0" smtClean="0"/>
            <a:t>Security</a:t>
          </a:r>
          <a:endParaRPr lang="en-US" sz="1800" b="1" dirty="0"/>
        </a:p>
      </dgm:t>
    </dgm:pt>
    <dgm:pt modelId="{9E677E37-5EDA-48D5-93F6-B7F53962BF8F}" type="parTrans" cxnId="{8F52FC4B-C866-490F-9C1D-63B0F99C6F33}">
      <dgm:prSet/>
      <dgm:spPr/>
      <dgm:t>
        <a:bodyPr/>
        <a:lstStyle/>
        <a:p>
          <a:endParaRPr lang="en-US" sz="1600"/>
        </a:p>
      </dgm:t>
    </dgm:pt>
    <dgm:pt modelId="{11C1A248-56FD-421A-A94B-5F0988BD7E0C}" type="sibTrans" cxnId="{8F52FC4B-C866-490F-9C1D-63B0F99C6F33}">
      <dgm:prSet/>
      <dgm:spPr/>
      <dgm:t>
        <a:bodyPr/>
        <a:lstStyle/>
        <a:p>
          <a:endParaRPr lang="en-US" sz="1600"/>
        </a:p>
      </dgm:t>
    </dgm:pt>
    <dgm:pt modelId="{98CF477E-120E-4294-9E9F-AE4B93A30B26}">
      <dgm:prSet phldrT="[Text]" custT="1"/>
      <dgm:spPr>
        <a:solidFill>
          <a:schemeClr val="tx1">
            <a:lumMod val="75000"/>
          </a:schemeClr>
        </a:solidFill>
      </dgm:spPr>
      <dgm:t>
        <a:bodyPr/>
        <a:lstStyle/>
        <a:p>
          <a:r>
            <a:rPr lang="en-US" sz="1800" b="1" smtClean="0"/>
            <a:t>Predictability</a:t>
          </a:r>
          <a:endParaRPr lang="en-US" sz="1800" b="1" dirty="0"/>
        </a:p>
      </dgm:t>
    </dgm:pt>
    <dgm:pt modelId="{A41CA385-BFC4-4FC8-A4DB-FE70574B5245}" type="parTrans" cxnId="{0B35AC32-ED67-40AB-9F8D-44C3F690EC67}">
      <dgm:prSet/>
      <dgm:spPr/>
      <dgm:t>
        <a:bodyPr/>
        <a:lstStyle/>
        <a:p>
          <a:endParaRPr lang="en-US" sz="1600"/>
        </a:p>
      </dgm:t>
    </dgm:pt>
    <dgm:pt modelId="{EB5A4DC6-9AC0-4004-9E0B-F99C847CFEEA}" type="sibTrans" cxnId="{0B35AC32-ED67-40AB-9F8D-44C3F690EC67}">
      <dgm:prSet/>
      <dgm:spPr/>
      <dgm:t>
        <a:bodyPr/>
        <a:lstStyle/>
        <a:p>
          <a:endParaRPr lang="en-US" sz="1600"/>
        </a:p>
      </dgm:t>
    </dgm:pt>
    <dgm:pt modelId="{2DF04A34-A2A7-42B0-AEA1-AD54DFF6670A}">
      <dgm:prSet phldrT="[Text]" custT="1"/>
      <dgm:spPr/>
      <dgm:t>
        <a:bodyPr/>
        <a:lstStyle/>
        <a:p>
          <a:r>
            <a:rPr lang="en-US" sz="1800" b="1" smtClean="0"/>
            <a:t>Connectivity</a:t>
          </a:r>
          <a:endParaRPr lang="en-US" sz="1800" b="1" dirty="0"/>
        </a:p>
      </dgm:t>
    </dgm:pt>
    <dgm:pt modelId="{AECFB8F8-9A75-4C2E-9D4B-0B457B7A7A83}" type="parTrans" cxnId="{CAA0F6AC-2C9E-4DDF-9DD9-D29009E6F7C4}">
      <dgm:prSet/>
      <dgm:spPr/>
      <dgm:t>
        <a:bodyPr/>
        <a:lstStyle/>
        <a:p>
          <a:endParaRPr lang="en-US" sz="1600"/>
        </a:p>
      </dgm:t>
    </dgm:pt>
    <dgm:pt modelId="{E20572D1-4940-4011-9A01-098FDF7CC329}" type="sibTrans" cxnId="{CAA0F6AC-2C9E-4DDF-9DD9-D29009E6F7C4}">
      <dgm:prSet/>
      <dgm:spPr/>
      <dgm:t>
        <a:bodyPr/>
        <a:lstStyle/>
        <a:p>
          <a:endParaRPr lang="en-US" sz="16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6"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6"/>
      <dgm:spPr/>
      <dgm:t>
        <a:bodyPr/>
        <a:lstStyle/>
        <a:p>
          <a:endParaRPr lang="en-US"/>
        </a:p>
      </dgm:t>
    </dgm:pt>
    <dgm:pt modelId="{BF525CC9-FB41-419D-A793-41BFCC9839CB}" type="pres">
      <dgm:prSet presAssocID="{8E333079-7BC2-4B72-BA96-D6EAEF6C3318}" presName="node" presStyleLbl="node1" presStyleIdx="1" presStyleCnt="6"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6"/>
      <dgm:spPr/>
      <dgm:t>
        <a:bodyPr/>
        <a:lstStyle/>
        <a:p>
          <a:endParaRPr lang="en-US"/>
        </a:p>
      </dgm:t>
    </dgm:pt>
    <dgm:pt modelId="{4A78DD41-9510-42C3-B3B6-3C033FF72C14}" type="pres">
      <dgm:prSet presAssocID="{98CF477E-120E-4294-9E9F-AE4B93A30B26}" presName="node" presStyleLbl="node1" presStyleIdx="2" presStyleCnt="6" custScaleX="191853">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6"/>
      <dgm:spPr/>
      <dgm:t>
        <a:bodyPr/>
        <a:lstStyle/>
        <a:p>
          <a:endParaRPr lang="en-US"/>
        </a:p>
      </dgm:t>
    </dgm:pt>
    <dgm:pt modelId="{07A88D95-5CD0-46B2-9F0C-78010263C4CF}" type="pres">
      <dgm:prSet presAssocID="{FE84683F-3CA0-42D2-91E2-767EA1EA627F}" presName="node" presStyleLbl="node1" presStyleIdx="3" presStyleCnt="6"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6"/>
      <dgm:spPr/>
      <dgm:t>
        <a:bodyPr/>
        <a:lstStyle/>
        <a:p>
          <a:endParaRPr lang="en-US"/>
        </a:p>
      </dgm:t>
    </dgm:pt>
    <dgm:pt modelId="{FF56C260-42DD-4A07-9D37-8314DC49D541}" type="pres">
      <dgm:prSet presAssocID="{D8ECF4A1-91AE-4315-9E07-E51350AD7027}" presName="node" presStyleLbl="node1" presStyleIdx="4" presStyleCnt="6"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6"/>
      <dgm:spPr/>
      <dgm:t>
        <a:bodyPr/>
        <a:lstStyle/>
        <a:p>
          <a:endParaRPr lang="en-US"/>
        </a:p>
      </dgm:t>
    </dgm:pt>
    <dgm:pt modelId="{338254A2-B8DA-4087-BF3B-CF5632A98B00}" type="pres">
      <dgm:prSet presAssocID="{2DF04A34-A2A7-42B0-AEA1-AD54DFF6670A}" presName="node" presStyleLbl="node1" presStyleIdx="5" presStyleCnt="6" custScaleX="172942" custScaleY="80610">
        <dgm:presLayoutVars>
          <dgm:bulletEnabled val="1"/>
        </dgm:presLayoutVars>
      </dgm:prSet>
      <dgm:spPr/>
      <dgm:t>
        <a:bodyPr/>
        <a:lstStyle/>
        <a:p>
          <a:endParaRPr lang="en-US"/>
        </a:p>
      </dgm:t>
    </dgm:pt>
    <dgm:pt modelId="{F5C41B38-9ECB-49A4-937A-704641110B06}" type="pres">
      <dgm:prSet presAssocID="{2DF04A34-A2A7-42B0-AEA1-AD54DFF6670A}" presName="dummy" presStyleCnt="0"/>
      <dgm:spPr/>
      <dgm:t>
        <a:bodyPr/>
        <a:lstStyle/>
        <a:p>
          <a:endParaRPr lang="en-US"/>
        </a:p>
      </dgm:t>
    </dgm:pt>
    <dgm:pt modelId="{01244D28-67F3-4A97-9448-F57C859CE35D}" type="pres">
      <dgm:prSet presAssocID="{E20572D1-4940-4011-9A01-098FDF7CC329}" presName="sibTrans" presStyleLbl="sibTrans2D1" presStyleIdx="5" presStyleCnt="6"/>
      <dgm:spPr/>
      <dgm:t>
        <a:bodyPr/>
        <a:lstStyle/>
        <a:p>
          <a:endParaRPr lang="en-US"/>
        </a:p>
      </dgm:t>
    </dgm:pt>
  </dgm:ptLst>
  <dgm:cxnLst>
    <dgm:cxn modelId="{0B35AC32-ED67-40AB-9F8D-44C3F690EC67}" srcId="{5EC09BC9-DA11-4B76-A64A-6C30FCDF86BC}" destId="{98CF477E-120E-4294-9E9F-AE4B93A30B26}" srcOrd="2" destOrd="0" parTransId="{A41CA385-BFC4-4FC8-A4DB-FE70574B5245}" sibTransId="{EB5A4DC6-9AC0-4004-9E0B-F99C847CFEEA}"/>
    <dgm:cxn modelId="{1D7B0F1E-C48E-4F14-975F-B75EA969DE70}" type="presOf" srcId="{5723B5EA-C03A-4CB4-BFF3-78EC42C20CA9}" destId="{E152D1A6-5523-4089-9B5C-3456D6D22E89}" srcOrd="0" destOrd="0" presId="urn:microsoft.com/office/officeart/2005/8/layout/radial6"/>
    <dgm:cxn modelId="{8F52FC4B-C866-490F-9C1D-63B0F99C6F33}" srcId="{5EC09BC9-DA11-4B76-A64A-6C30FCDF86BC}" destId="{8E333079-7BC2-4B72-BA96-D6EAEF6C3318}" srcOrd="1" destOrd="0" parTransId="{9E677E37-5EDA-48D5-93F6-B7F53962BF8F}" sibTransId="{11C1A248-56FD-421A-A94B-5F0988BD7E0C}"/>
    <dgm:cxn modelId="{8F292298-5140-432F-9226-7AE75A8EDBF5}" type="presOf" srcId="{EB5A4DC6-9AC0-4004-9E0B-F99C847CFEEA}" destId="{BD33159E-EF33-4A57-8440-7D5C0CAAB9E6}" srcOrd="0" destOrd="0" presId="urn:microsoft.com/office/officeart/2005/8/layout/radial6"/>
    <dgm:cxn modelId="{6674280B-7C98-420D-B4EB-B451A2C2A5D6}" type="presOf" srcId="{5EC09BC9-DA11-4B76-A64A-6C30FCDF86BC}" destId="{69D748C6-DA5E-4279-9F84-C64F4B5DAFDC}" srcOrd="0" destOrd="0" presId="urn:microsoft.com/office/officeart/2005/8/layout/radial6"/>
    <dgm:cxn modelId="{92869E8D-AA2D-409A-BC4E-57D980A07DCA}" type="presOf" srcId="{E20572D1-4940-4011-9A01-098FDF7CC329}" destId="{01244D28-67F3-4A97-9448-F57C859CE35D}"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F63BC5A2-60B3-454E-A00C-F02A6F34634A}" type="presOf" srcId="{8E333079-7BC2-4B72-BA96-D6EAEF6C3318}" destId="{BF525CC9-FB41-419D-A793-41BFCC9839CB}" srcOrd="0" destOrd="0" presId="urn:microsoft.com/office/officeart/2005/8/layout/radial6"/>
    <dgm:cxn modelId="{3EAA6E0A-5303-4CA2-A8D7-DAAF8060399E}" type="presOf" srcId="{98CF477E-120E-4294-9E9F-AE4B93A30B26}" destId="{4A78DD41-9510-42C3-B3B6-3C033FF72C14}"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20A45EC4-93FE-41D9-93DD-A10ECE190C09}" srcId="{DB156259-FA20-491B-9175-D21BF4B7C22F}" destId="{5EC09BC9-DA11-4B76-A64A-6C30FCDF86BC}" srcOrd="0" destOrd="0" parTransId="{C1620890-CF54-4B0C-BD09-28AC709E05DD}" sibTransId="{1E1D4B31-4E9A-484B-BA30-B3553FF073CB}"/>
    <dgm:cxn modelId="{9A7C9C27-3B3D-4783-ADF6-B0EEF61E84B2}" type="presOf" srcId="{224BFE69-4129-49AF-A0F4-0BE6344A2AB5}" destId="{81D9B790-5DBB-47F3-ADB9-72A8C972F536}" srcOrd="0" destOrd="0" presId="urn:microsoft.com/office/officeart/2005/8/layout/radial6"/>
    <dgm:cxn modelId="{78E5D43D-3E50-443A-8DA2-77D9E2EC71B0}" type="presOf" srcId="{11C1A248-56FD-421A-A94B-5F0988BD7E0C}" destId="{0CDBEB30-8CC5-4ED5-881E-20704D75D9E0}" srcOrd="0" destOrd="0" presId="urn:microsoft.com/office/officeart/2005/8/layout/radial6"/>
    <dgm:cxn modelId="{755BFDF2-8466-4D02-B4B0-AD5308118CBC}" srcId="{5EC09BC9-DA11-4B76-A64A-6C30FCDF86BC}" destId="{FE84683F-3CA0-42D2-91E2-767EA1EA627F}" srcOrd="3" destOrd="0" parTransId="{AC5CF545-615F-43DF-A900-B9D1587F3433}" sibTransId="{4465FAFD-BC2E-488C-8D00-967DFF50183A}"/>
    <dgm:cxn modelId="{2CCC5D5C-8AF0-4551-A284-8CEA389A5223}" type="presOf" srcId="{419BFBE2-A567-4DF9-9CC5-A6D1D187AF83}" destId="{CB0203B1-8611-416B-B2CA-2061888355E4}" srcOrd="0" destOrd="0" presId="urn:microsoft.com/office/officeart/2005/8/layout/radial6"/>
    <dgm:cxn modelId="{6EC04F7D-3BE7-4E3E-B754-8479564897C4}" type="presOf" srcId="{4465FAFD-BC2E-488C-8D00-967DFF50183A}" destId="{D882B3AF-F553-4289-B1CA-1C6283C6163D}" srcOrd="0" destOrd="0" presId="urn:microsoft.com/office/officeart/2005/8/layout/radial6"/>
    <dgm:cxn modelId="{AD20A038-61A9-4036-847A-72838621F1A1}" type="presOf" srcId="{FE84683F-3CA0-42D2-91E2-767EA1EA627F}" destId="{07A88D95-5CD0-46B2-9F0C-78010263C4CF}" srcOrd="0" destOrd="0" presId="urn:microsoft.com/office/officeart/2005/8/layout/radial6"/>
    <dgm:cxn modelId="{79CF0405-0B41-4E2A-BE08-284D32B137E0}" type="presOf" srcId="{2DF04A34-A2A7-42B0-AEA1-AD54DFF6670A}" destId="{338254A2-B8DA-4087-BF3B-CF5632A98B00}" srcOrd="0" destOrd="0" presId="urn:microsoft.com/office/officeart/2005/8/layout/radial6"/>
    <dgm:cxn modelId="{53FDD79D-1AD6-40F1-8AF5-811666A6C5BD}" type="presOf" srcId="{D8ECF4A1-91AE-4315-9E07-E51350AD7027}" destId="{FF56C260-42DD-4A07-9D37-8314DC49D541}" srcOrd="0" destOrd="0" presId="urn:microsoft.com/office/officeart/2005/8/layout/radial6"/>
    <dgm:cxn modelId="{CAA0F6AC-2C9E-4DDF-9DD9-D29009E6F7C4}" srcId="{5EC09BC9-DA11-4B76-A64A-6C30FCDF86BC}" destId="{2DF04A34-A2A7-42B0-AEA1-AD54DFF6670A}" srcOrd="5" destOrd="0" parTransId="{AECFB8F8-9A75-4C2E-9D4B-0B457B7A7A83}" sibTransId="{E20572D1-4940-4011-9A01-098FDF7CC329}"/>
    <dgm:cxn modelId="{70A77E06-82C9-41FA-9665-0F9DF3A1A577}" type="presOf" srcId="{DB156259-FA20-491B-9175-D21BF4B7C22F}" destId="{BA40EE4A-0B88-46B9-941F-1C4743B43201}" srcOrd="0" destOrd="0" presId="urn:microsoft.com/office/officeart/2005/8/layout/radial6"/>
    <dgm:cxn modelId="{CB0FA959-845A-441C-A84E-004CC96ABE7B}" type="presParOf" srcId="{BA40EE4A-0B88-46B9-941F-1C4743B43201}" destId="{69D748C6-DA5E-4279-9F84-C64F4B5DAFDC}" srcOrd="0" destOrd="0" presId="urn:microsoft.com/office/officeart/2005/8/layout/radial6"/>
    <dgm:cxn modelId="{A61003EC-EF5C-460B-8897-3814F8FA45D4}" type="presParOf" srcId="{BA40EE4A-0B88-46B9-941F-1C4743B43201}" destId="{E152D1A6-5523-4089-9B5C-3456D6D22E89}" srcOrd="1" destOrd="0" presId="urn:microsoft.com/office/officeart/2005/8/layout/radial6"/>
    <dgm:cxn modelId="{B68EF197-B59A-4630-A446-6D61085542E8}" type="presParOf" srcId="{BA40EE4A-0B88-46B9-941F-1C4743B43201}" destId="{E3AA5AB2-48DA-466D-ACE7-CC15038ED8DB}" srcOrd="2" destOrd="0" presId="urn:microsoft.com/office/officeart/2005/8/layout/radial6"/>
    <dgm:cxn modelId="{E3352F92-CB3B-4739-9ABB-EB766DD0A2B4}" type="presParOf" srcId="{BA40EE4A-0B88-46B9-941F-1C4743B43201}" destId="{CB0203B1-8611-416B-B2CA-2061888355E4}" srcOrd="3" destOrd="0" presId="urn:microsoft.com/office/officeart/2005/8/layout/radial6"/>
    <dgm:cxn modelId="{944EC042-862C-4D01-B1BF-47D782D30474}" type="presParOf" srcId="{BA40EE4A-0B88-46B9-941F-1C4743B43201}" destId="{BF525CC9-FB41-419D-A793-41BFCC9839CB}" srcOrd="4" destOrd="0" presId="urn:microsoft.com/office/officeart/2005/8/layout/radial6"/>
    <dgm:cxn modelId="{023B5229-941F-4DE3-A31C-689EFC4FEF8B}" type="presParOf" srcId="{BA40EE4A-0B88-46B9-941F-1C4743B43201}" destId="{67A1B5EC-097A-405B-81F2-00908E96B9FB}" srcOrd="5" destOrd="0" presId="urn:microsoft.com/office/officeart/2005/8/layout/radial6"/>
    <dgm:cxn modelId="{42D52C82-3A70-44A8-AD98-0F9CC92B33CD}" type="presParOf" srcId="{BA40EE4A-0B88-46B9-941F-1C4743B43201}" destId="{0CDBEB30-8CC5-4ED5-881E-20704D75D9E0}" srcOrd="6" destOrd="0" presId="urn:microsoft.com/office/officeart/2005/8/layout/radial6"/>
    <dgm:cxn modelId="{A5B741FE-9775-4F5D-95C4-2240B3403623}" type="presParOf" srcId="{BA40EE4A-0B88-46B9-941F-1C4743B43201}" destId="{4A78DD41-9510-42C3-B3B6-3C033FF72C14}" srcOrd="7" destOrd="0" presId="urn:microsoft.com/office/officeart/2005/8/layout/radial6"/>
    <dgm:cxn modelId="{18F236CD-C197-4225-8A18-86760C018EC3}" type="presParOf" srcId="{BA40EE4A-0B88-46B9-941F-1C4743B43201}" destId="{064A504A-BA0B-40E0-B76A-B19DA2478AA3}" srcOrd="8" destOrd="0" presId="urn:microsoft.com/office/officeart/2005/8/layout/radial6"/>
    <dgm:cxn modelId="{600A49B1-7234-4CCA-B1C0-3A5FC18FF874}" type="presParOf" srcId="{BA40EE4A-0B88-46B9-941F-1C4743B43201}" destId="{BD33159E-EF33-4A57-8440-7D5C0CAAB9E6}" srcOrd="9" destOrd="0" presId="urn:microsoft.com/office/officeart/2005/8/layout/radial6"/>
    <dgm:cxn modelId="{C3B65A32-4EAF-4FD9-A3B1-8DA08DCD06FB}" type="presParOf" srcId="{BA40EE4A-0B88-46B9-941F-1C4743B43201}" destId="{07A88D95-5CD0-46B2-9F0C-78010263C4CF}" srcOrd="10" destOrd="0" presId="urn:microsoft.com/office/officeart/2005/8/layout/radial6"/>
    <dgm:cxn modelId="{9E547760-D417-4303-9F2D-669E13D670A5}" type="presParOf" srcId="{BA40EE4A-0B88-46B9-941F-1C4743B43201}" destId="{60325E67-A3DD-4468-B57E-308B6F85C8C5}" srcOrd="11" destOrd="0" presId="urn:microsoft.com/office/officeart/2005/8/layout/radial6"/>
    <dgm:cxn modelId="{1FA25326-3412-4CF7-A6F3-128F89C6B7F8}" type="presParOf" srcId="{BA40EE4A-0B88-46B9-941F-1C4743B43201}" destId="{D882B3AF-F553-4289-B1CA-1C6283C6163D}" srcOrd="12" destOrd="0" presId="urn:microsoft.com/office/officeart/2005/8/layout/radial6"/>
    <dgm:cxn modelId="{E2857A19-3374-44C2-80F8-28E6D2A593CE}" type="presParOf" srcId="{BA40EE4A-0B88-46B9-941F-1C4743B43201}" destId="{FF56C260-42DD-4A07-9D37-8314DC49D541}" srcOrd="13" destOrd="0" presId="urn:microsoft.com/office/officeart/2005/8/layout/radial6"/>
    <dgm:cxn modelId="{1A9DEE3C-D479-48F8-AA7E-58945CCFEF87}" type="presParOf" srcId="{BA40EE4A-0B88-46B9-941F-1C4743B43201}" destId="{76AE6121-43D0-4DA2-AB84-D5F3E8948070}" srcOrd="14" destOrd="0" presId="urn:microsoft.com/office/officeart/2005/8/layout/radial6"/>
    <dgm:cxn modelId="{A3DBD4D0-C1C1-429E-A6DF-350EB7412557}" type="presParOf" srcId="{BA40EE4A-0B88-46B9-941F-1C4743B43201}" destId="{81D9B790-5DBB-47F3-ADB9-72A8C972F536}" srcOrd="15" destOrd="0" presId="urn:microsoft.com/office/officeart/2005/8/layout/radial6"/>
    <dgm:cxn modelId="{BEE92552-F6EB-41B7-A6C7-1B314D9DF0D3}" type="presParOf" srcId="{BA40EE4A-0B88-46B9-941F-1C4743B43201}" destId="{338254A2-B8DA-4087-BF3B-CF5632A98B00}" srcOrd="16" destOrd="0" presId="urn:microsoft.com/office/officeart/2005/8/layout/radial6"/>
    <dgm:cxn modelId="{7F4E218B-31D3-4F8E-8359-CB3FB3410C4D}" type="presParOf" srcId="{BA40EE4A-0B88-46B9-941F-1C4743B43201}" destId="{F5C41B38-9ECB-49A4-937A-704641110B06}" srcOrd="17" destOrd="0" presId="urn:microsoft.com/office/officeart/2005/8/layout/radial6"/>
    <dgm:cxn modelId="{E4D85343-826B-4D9E-AD7A-D2D6CB81C7AE}" type="presParOf" srcId="{BA40EE4A-0B88-46B9-941F-1C4743B43201}" destId="{01244D28-67F3-4A97-9448-F57C859CE35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5EC09BC9-DA11-4B76-A64A-6C30FCDF86BC}">
      <dgm:prSet phldrT="[Text]" custT="1"/>
      <dgm:spPr/>
      <dgm:t>
        <a:bodyPr/>
        <a:lstStyle/>
        <a:p>
          <a:r>
            <a:rPr lang="en-US" sz="1800" b="1" dirty="0" smtClean="0"/>
            <a:t>Manageability</a:t>
          </a:r>
          <a:endParaRPr lang="en-US" sz="900" b="1" dirty="0"/>
        </a:p>
      </dgm:t>
    </dgm:pt>
    <dgm:pt modelId="{C1620890-CF54-4B0C-BD09-28AC709E05DD}" type="parTrans" cxnId="{20A45EC4-93FE-41D9-93DD-A10ECE190C09}">
      <dgm:prSet/>
      <dgm:spPr/>
      <dgm:t>
        <a:bodyPr/>
        <a:lstStyle/>
        <a:p>
          <a:endParaRPr lang="en-US" sz="2000"/>
        </a:p>
      </dgm:t>
    </dgm:pt>
    <dgm:pt modelId="{1E1D4B31-4E9A-484B-BA30-B3553FF073CB}" type="sibTrans" cxnId="{20A45EC4-93FE-41D9-93DD-A10ECE190C09}">
      <dgm:prSet/>
      <dgm:spPr/>
      <dgm:t>
        <a:bodyPr/>
        <a:lstStyle/>
        <a:p>
          <a:endParaRPr lang="en-US" sz="2000"/>
        </a:p>
      </dgm:t>
    </dgm:pt>
    <dgm:pt modelId="{5723B5EA-C03A-4CB4-BFF3-78EC42C20CA9}">
      <dgm:prSet phldrT="[Text]" custT="1"/>
      <dgm:spPr>
        <a:solidFill>
          <a:schemeClr val="tx1">
            <a:lumMod val="75000"/>
          </a:schemeClr>
        </a:solidFill>
      </dgm:spPr>
      <dgm:t>
        <a:bodyPr/>
        <a:lstStyle/>
        <a:p>
          <a:r>
            <a:rPr lang="en-US" sz="1800" b="1" smtClean="0"/>
            <a:t>Reliability</a:t>
          </a:r>
          <a:endParaRPr lang="en-US" sz="1800" b="1" dirty="0"/>
        </a:p>
      </dgm:t>
    </dgm:pt>
    <dgm:pt modelId="{153DBA8C-6651-416A-BA4D-4488213747C7}" type="parTrans" cxnId="{97B969B5-AAA4-4486-A5B2-A71ACAB8CE08}">
      <dgm:prSet/>
      <dgm:spPr/>
      <dgm:t>
        <a:bodyPr/>
        <a:lstStyle/>
        <a:p>
          <a:endParaRPr lang="en-US" sz="2000"/>
        </a:p>
      </dgm:t>
    </dgm:pt>
    <dgm:pt modelId="{419BFBE2-A567-4DF9-9CC5-A6D1D187AF83}" type="sibTrans" cxnId="{97B969B5-AAA4-4486-A5B2-A71ACAB8CE08}">
      <dgm:prSet/>
      <dgm:spPr/>
      <dgm:t>
        <a:bodyPr/>
        <a:lstStyle/>
        <a:p>
          <a:endParaRPr lang="en-US" sz="2000"/>
        </a:p>
      </dgm:t>
    </dgm:pt>
    <dgm:pt modelId="{D8ECF4A1-91AE-4315-9E07-E51350AD7027}">
      <dgm:prSet phldrT="[Text]" custT="1"/>
      <dgm:spPr>
        <a:solidFill>
          <a:schemeClr val="tx1">
            <a:lumMod val="75000"/>
          </a:schemeClr>
        </a:solidFill>
      </dgm:spPr>
      <dgm:t>
        <a:bodyPr/>
        <a:lstStyle/>
        <a:p>
          <a:r>
            <a:rPr lang="en-US" sz="1800" b="1" smtClean="0"/>
            <a:t>Extensibility</a:t>
          </a:r>
          <a:endParaRPr lang="en-US" sz="1800" b="1" dirty="0"/>
        </a:p>
      </dgm:t>
    </dgm:pt>
    <dgm:pt modelId="{FCE5A01C-41C4-4111-8936-625AA8D327BD}" type="parTrans" cxnId="{98C482E6-9039-4AA3-994E-880632B4F03A}">
      <dgm:prSet/>
      <dgm:spPr/>
      <dgm:t>
        <a:bodyPr/>
        <a:lstStyle/>
        <a:p>
          <a:endParaRPr lang="en-US" sz="2000"/>
        </a:p>
      </dgm:t>
    </dgm:pt>
    <dgm:pt modelId="{224BFE69-4129-49AF-A0F4-0BE6344A2AB5}" type="sibTrans" cxnId="{98C482E6-9039-4AA3-994E-880632B4F03A}">
      <dgm:prSet/>
      <dgm:spPr/>
      <dgm:t>
        <a:bodyPr/>
        <a:lstStyle/>
        <a:p>
          <a:endParaRPr lang="en-US" sz="2000"/>
        </a:p>
      </dgm:t>
    </dgm:pt>
    <dgm:pt modelId="{FE84683F-3CA0-42D2-91E2-767EA1EA627F}">
      <dgm:prSet phldrT="[Text]" custT="1"/>
      <dgm:spPr>
        <a:solidFill>
          <a:schemeClr val="tx1">
            <a:lumMod val="75000"/>
          </a:schemeClr>
        </a:solidFill>
      </dgm:spPr>
      <dgm:t>
        <a:bodyPr/>
        <a:lstStyle/>
        <a:p>
          <a:r>
            <a:rPr lang="en-US" sz="1800" b="1" smtClean="0"/>
            <a:t>Scalability</a:t>
          </a:r>
          <a:endParaRPr lang="en-US" sz="1800" b="1" dirty="0"/>
        </a:p>
      </dgm:t>
    </dgm:pt>
    <dgm:pt modelId="{AC5CF545-615F-43DF-A900-B9D1587F3433}" type="parTrans" cxnId="{755BFDF2-8466-4D02-B4B0-AD5308118CBC}">
      <dgm:prSet/>
      <dgm:spPr/>
      <dgm:t>
        <a:bodyPr/>
        <a:lstStyle/>
        <a:p>
          <a:endParaRPr lang="en-US" sz="2000"/>
        </a:p>
      </dgm:t>
    </dgm:pt>
    <dgm:pt modelId="{4465FAFD-BC2E-488C-8D00-967DFF50183A}" type="sibTrans" cxnId="{755BFDF2-8466-4D02-B4B0-AD5308118CBC}">
      <dgm:prSet/>
      <dgm:spPr/>
      <dgm:t>
        <a:bodyPr/>
        <a:lstStyle/>
        <a:p>
          <a:endParaRPr lang="en-US" sz="2000"/>
        </a:p>
      </dgm:t>
    </dgm:pt>
    <dgm:pt modelId="{8E333079-7BC2-4B72-BA96-D6EAEF6C3318}">
      <dgm:prSet phldrT="[Text]" custT="1"/>
      <dgm:spPr>
        <a:solidFill>
          <a:schemeClr val="tx1">
            <a:lumMod val="75000"/>
          </a:schemeClr>
        </a:solidFill>
      </dgm:spPr>
      <dgm:t>
        <a:bodyPr/>
        <a:lstStyle/>
        <a:p>
          <a:r>
            <a:rPr lang="en-US" sz="1800" b="1" dirty="0" smtClean="0"/>
            <a:t>Security</a:t>
          </a:r>
          <a:endParaRPr lang="en-US" sz="1800" b="1" dirty="0"/>
        </a:p>
      </dgm:t>
    </dgm:pt>
    <dgm:pt modelId="{9E677E37-5EDA-48D5-93F6-B7F53962BF8F}" type="parTrans" cxnId="{8F52FC4B-C866-490F-9C1D-63B0F99C6F33}">
      <dgm:prSet/>
      <dgm:spPr/>
      <dgm:t>
        <a:bodyPr/>
        <a:lstStyle/>
        <a:p>
          <a:endParaRPr lang="en-US" sz="1600"/>
        </a:p>
      </dgm:t>
    </dgm:pt>
    <dgm:pt modelId="{11C1A248-56FD-421A-A94B-5F0988BD7E0C}" type="sibTrans" cxnId="{8F52FC4B-C866-490F-9C1D-63B0F99C6F33}">
      <dgm:prSet/>
      <dgm:spPr/>
      <dgm:t>
        <a:bodyPr/>
        <a:lstStyle/>
        <a:p>
          <a:endParaRPr lang="en-US" sz="1600"/>
        </a:p>
      </dgm:t>
    </dgm:pt>
    <dgm:pt modelId="{98CF477E-120E-4294-9E9F-AE4B93A30B26}">
      <dgm:prSet phldrT="[Text]" custT="1"/>
      <dgm:spPr>
        <a:solidFill>
          <a:schemeClr val="tx1">
            <a:lumMod val="75000"/>
          </a:schemeClr>
        </a:solidFill>
      </dgm:spPr>
      <dgm:t>
        <a:bodyPr/>
        <a:lstStyle/>
        <a:p>
          <a:r>
            <a:rPr lang="en-US" sz="1800" b="1" smtClean="0"/>
            <a:t>Predictability</a:t>
          </a:r>
          <a:endParaRPr lang="en-US" sz="1800" b="1" dirty="0"/>
        </a:p>
      </dgm:t>
    </dgm:pt>
    <dgm:pt modelId="{A41CA385-BFC4-4FC8-A4DB-FE70574B5245}" type="parTrans" cxnId="{0B35AC32-ED67-40AB-9F8D-44C3F690EC67}">
      <dgm:prSet/>
      <dgm:spPr/>
      <dgm:t>
        <a:bodyPr/>
        <a:lstStyle/>
        <a:p>
          <a:endParaRPr lang="en-US" sz="1600"/>
        </a:p>
      </dgm:t>
    </dgm:pt>
    <dgm:pt modelId="{EB5A4DC6-9AC0-4004-9E0B-F99C847CFEEA}" type="sibTrans" cxnId="{0B35AC32-ED67-40AB-9F8D-44C3F690EC67}">
      <dgm:prSet/>
      <dgm:spPr/>
      <dgm:t>
        <a:bodyPr/>
        <a:lstStyle/>
        <a:p>
          <a:endParaRPr lang="en-US" sz="1600"/>
        </a:p>
      </dgm:t>
    </dgm:pt>
    <dgm:pt modelId="{2DF04A34-A2A7-42B0-AEA1-AD54DFF6670A}">
      <dgm:prSet phldrT="[Text]" custT="1"/>
      <dgm:spPr>
        <a:solidFill>
          <a:schemeClr val="tx1">
            <a:lumMod val="75000"/>
          </a:schemeClr>
        </a:solidFill>
      </dgm:spPr>
      <dgm:t>
        <a:bodyPr/>
        <a:lstStyle/>
        <a:p>
          <a:r>
            <a:rPr lang="en-US" sz="1800" b="1" smtClean="0"/>
            <a:t>Connectivity</a:t>
          </a:r>
          <a:endParaRPr lang="en-US" sz="1800" b="1" dirty="0"/>
        </a:p>
      </dgm:t>
    </dgm:pt>
    <dgm:pt modelId="{AECFB8F8-9A75-4C2E-9D4B-0B457B7A7A83}" type="parTrans" cxnId="{CAA0F6AC-2C9E-4DDF-9DD9-D29009E6F7C4}">
      <dgm:prSet/>
      <dgm:spPr/>
      <dgm:t>
        <a:bodyPr/>
        <a:lstStyle/>
        <a:p>
          <a:endParaRPr lang="en-US" sz="1600"/>
        </a:p>
      </dgm:t>
    </dgm:pt>
    <dgm:pt modelId="{E20572D1-4940-4011-9A01-098FDF7CC329}" type="sibTrans" cxnId="{CAA0F6AC-2C9E-4DDF-9DD9-D29009E6F7C4}">
      <dgm:prSet/>
      <dgm:spPr/>
      <dgm:t>
        <a:bodyPr/>
        <a:lstStyle/>
        <a:p>
          <a:endParaRPr lang="en-US" sz="16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6"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6"/>
      <dgm:spPr/>
      <dgm:t>
        <a:bodyPr/>
        <a:lstStyle/>
        <a:p>
          <a:endParaRPr lang="en-US"/>
        </a:p>
      </dgm:t>
    </dgm:pt>
    <dgm:pt modelId="{BF525CC9-FB41-419D-A793-41BFCC9839CB}" type="pres">
      <dgm:prSet presAssocID="{8E333079-7BC2-4B72-BA96-D6EAEF6C3318}" presName="node" presStyleLbl="node1" presStyleIdx="1" presStyleCnt="6"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6"/>
      <dgm:spPr/>
      <dgm:t>
        <a:bodyPr/>
        <a:lstStyle/>
        <a:p>
          <a:endParaRPr lang="en-US"/>
        </a:p>
      </dgm:t>
    </dgm:pt>
    <dgm:pt modelId="{4A78DD41-9510-42C3-B3B6-3C033FF72C14}" type="pres">
      <dgm:prSet presAssocID="{98CF477E-120E-4294-9E9F-AE4B93A30B26}" presName="node" presStyleLbl="node1" presStyleIdx="2" presStyleCnt="6" custScaleX="191853">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6"/>
      <dgm:spPr/>
      <dgm:t>
        <a:bodyPr/>
        <a:lstStyle/>
        <a:p>
          <a:endParaRPr lang="en-US"/>
        </a:p>
      </dgm:t>
    </dgm:pt>
    <dgm:pt modelId="{07A88D95-5CD0-46B2-9F0C-78010263C4CF}" type="pres">
      <dgm:prSet presAssocID="{FE84683F-3CA0-42D2-91E2-767EA1EA627F}" presName="node" presStyleLbl="node1" presStyleIdx="3" presStyleCnt="6"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6"/>
      <dgm:spPr/>
      <dgm:t>
        <a:bodyPr/>
        <a:lstStyle/>
        <a:p>
          <a:endParaRPr lang="en-US"/>
        </a:p>
      </dgm:t>
    </dgm:pt>
    <dgm:pt modelId="{FF56C260-42DD-4A07-9D37-8314DC49D541}" type="pres">
      <dgm:prSet presAssocID="{D8ECF4A1-91AE-4315-9E07-E51350AD7027}" presName="node" presStyleLbl="node1" presStyleIdx="4" presStyleCnt="6"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6"/>
      <dgm:spPr/>
      <dgm:t>
        <a:bodyPr/>
        <a:lstStyle/>
        <a:p>
          <a:endParaRPr lang="en-US"/>
        </a:p>
      </dgm:t>
    </dgm:pt>
    <dgm:pt modelId="{338254A2-B8DA-4087-BF3B-CF5632A98B00}" type="pres">
      <dgm:prSet presAssocID="{2DF04A34-A2A7-42B0-AEA1-AD54DFF6670A}" presName="node" presStyleLbl="node1" presStyleIdx="5" presStyleCnt="6" custScaleX="172942" custScaleY="80610">
        <dgm:presLayoutVars>
          <dgm:bulletEnabled val="1"/>
        </dgm:presLayoutVars>
      </dgm:prSet>
      <dgm:spPr/>
      <dgm:t>
        <a:bodyPr/>
        <a:lstStyle/>
        <a:p>
          <a:endParaRPr lang="en-US"/>
        </a:p>
      </dgm:t>
    </dgm:pt>
    <dgm:pt modelId="{F5C41B38-9ECB-49A4-937A-704641110B06}" type="pres">
      <dgm:prSet presAssocID="{2DF04A34-A2A7-42B0-AEA1-AD54DFF6670A}" presName="dummy" presStyleCnt="0"/>
      <dgm:spPr/>
      <dgm:t>
        <a:bodyPr/>
        <a:lstStyle/>
        <a:p>
          <a:endParaRPr lang="en-US"/>
        </a:p>
      </dgm:t>
    </dgm:pt>
    <dgm:pt modelId="{01244D28-67F3-4A97-9448-F57C859CE35D}" type="pres">
      <dgm:prSet presAssocID="{E20572D1-4940-4011-9A01-098FDF7CC329}" presName="sibTrans" presStyleLbl="sibTrans2D1" presStyleIdx="5" presStyleCnt="6"/>
      <dgm:spPr/>
      <dgm:t>
        <a:bodyPr/>
        <a:lstStyle/>
        <a:p>
          <a:endParaRPr lang="en-US"/>
        </a:p>
      </dgm:t>
    </dgm:pt>
  </dgm:ptLst>
  <dgm:cxnLst>
    <dgm:cxn modelId="{4443242F-A4A2-488B-880D-55AFFD199CED}" type="presOf" srcId="{8E333079-7BC2-4B72-BA96-D6EAEF6C3318}" destId="{BF525CC9-FB41-419D-A793-41BFCC9839CB}" srcOrd="0" destOrd="0" presId="urn:microsoft.com/office/officeart/2005/8/layout/radial6"/>
    <dgm:cxn modelId="{B693EBB2-982C-4434-8194-BFC91648A0CC}" type="presOf" srcId="{EB5A4DC6-9AC0-4004-9E0B-F99C847CFEEA}" destId="{BD33159E-EF33-4A57-8440-7D5C0CAAB9E6}" srcOrd="0" destOrd="0" presId="urn:microsoft.com/office/officeart/2005/8/layout/radial6"/>
    <dgm:cxn modelId="{0B35AC32-ED67-40AB-9F8D-44C3F690EC67}" srcId="{5EC09BC9-DA11-4B76-A64A-6C30FCDF86BC}" destId="{98CF477E-120E-4294-9E9F-AE4B93A30B26}" srcOrd="2" destOrd="0" parTransId="{A41CA385-BFC4-4FC8-A4DB-FE70574B5245}" sibTransId="{EB5A4DC6-9AC0-4004-9E0B-F99C847CFEEA}"/>
    <dgm:cxn modelId="{8F52FC4B-C866-490F-9C1D-63B0F99C6F33}" srcId="{5EC09BC9-DA11-4B76-A64A-6C30FCDF86BC}" destId="{8E333079-7BC2-4B72-BA96-D6EAEF6C3318}" srcOrd="1" destOrd="0" parTransId="{9E677E37-5EDA-48D5-93F6-B7F53962BF8F}" sibTransId="{11C1A248-56FD-421A-A94B-5F0988BD7E0C}"/>
    <dgm:cxn modelId="{AA8548CA-9AD7-4418-B0A6-279B9870C24C}" type="presOf" srcId="{4465FAFD-BC2E-488C-8D00-967DFF50183A}" destId="{D882B3AF-F553-4289-B1CA-1C6283C6163D}" srcOrd="0" destOrd="0" presId="urn:microsoft.com/office/officeart/2005/8/layout/radial6"/>
    <dgm:cxn modelId="{2C32009F-9E92-43FD-9095-CD2351626ED5}" type="presOf" srcId="{224BFE69-4129-49AF-A0F4-0BE6344A2AB5}" destId="{81D9B790-5DBB-47F3-ADB9-72A8C972F536}" srcOrd="0" destOrd="0" presId="urn:microsoft.com/office/officeart/2005/8/layout/radial6"/>
    <dgm:cxn modelId="{17D685A3-0B4B-4E49-A9ED-2E0FFE5AC275}" type="presOf" srcId="{D8ECF4A1-91AE-4315-9E07-E51350AD7027}" destId="{FF56C260-42DD-4A07-9D37-8314DC49D541}" srcOrd="0" destOrd="0" presId="urn:microsoft.com/office/officeart/2005/8/layout/radial6"/>
    <dgm:cxn modelId="{98C482E6-9039-4AA3-994E-880632B4F03A}" srcId="{5EC09BC9-DA11-4B76-A64A-6C30FCDF86BC}" destId="{D8ECF4A1-91AE-4315-9E07-E51350AD7027}" srcOrd="4" destOrd="0" parTransId="{FCE5A01C-41C4-4111-8936-625AA8D327BD}" sibTransId="{224BFE69-4129-49AF-A0F4-0BE6344A2AB5}"/>
    <dgm:cxn modelId="{60857ECA-D1D4-4C26-9360-54E69AD92FBD}" type="presOf" srcId="{419BFBE2-A567-4DF9-9CC5-A6D1D187AF83}" destId="{CB0203B1-8611-416B-B2CA-2061888355E4}" srcOrd="0" destOrd="0" presId="urn:microsoft.com/office/officeart/2005/8/layout/radial6"/>
    <dgm:cxn modelId="{8816429F-56A6-4B75-947D-71D6F555FAC8}" type="presOf" srcId="{5723B5EA-C03A-4CB4-BFF3-78EC42C20CA9}" destId="{E152D1A6-5523-4089-9B5C-3456D6D22E89}"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B4A4C8AB-FE58-4BF6-8A27-E0E2AB834CC2}" type="presOf" srcId="{DB156259-FA20-491B-9175-D21BF4B7C22F}" destId="{BA40EE4A-0B88-46B9-941F-1C4743B43201}"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755BFDF2-8466-4D02-B4B0-AD5308118CBC}" srcId="{5EC09BC9-DA11-4B76-A64A-6C30FCDF86BC}" destId="{FE84683F-3CA0-42D2-91E2-767EA1EA627F}" srcOrd="3" destOrd="0" parTransId="{AC5CF545-615F-43DF-A900-B9D1587F3433}" sibTransId="{4465FAFD-BC2E-488C-8D00-967DFF50183A}"/>
    <dgm:cxn modelId="{566D518D-280A-476C-AD06-97B563B9A4CA}" type="presOf" srcId="{98CF477E-120E-4294-9E9F-AE4B93A30B26}" destId="{4A78DD41-9510-42C3-B3B6-3C033FF72C14}" srcOrd="0" destOrd="0" presId="urn:microsoft.com/office/officeart/2005/8/layout/radial6"/>
    <dgm:cxn modelId="{54F3BC6D-0942-44C6-928D-B1A21DA2FBC8}" type="presOf" srcId="{11C1A248-56FD-421A-A94B-5F0988BD7E0C}" destId="{0CDBEB30-8CC5-4ED5-881E-20704D75D9E0}" srcOrd="0" destOrd="0" presId="urn:microsoft.com/office/officeart/2005/8/layout/radial6"/>
    <dgm:cxn modelId="{8226A357-F2D3-4E16-AB50-6C8ACC7F5209}" type="presOf" srcId="{2DF04A34-A2A7-42B0-AEA1-AD54DFF6670A}" destId="{338254A2-B8DA-4087-BF3B-CF5632A98B00}" srcOrd="0" destOrd="0" presId="urn:microsoft.com/office/officeart/2005/8/layout/radial6"/>
    <dgm:cxn modelId="{B5AE04C3-2F00-4461-949F-C79F8170E5D6}" type="presOf" srcId="{5EC09BC9-DA11-4B76-A64A-6C30FCDF86BC}" destId="{69D748C6-DA5E-4279-9F84-C64F4B5DAFDC}" srcOrd="0" destOrd="0" presId="urn:microsoft.com/office/officeart/2005/8/layout/radial6"/>
    <dgm:cxn modelId="{CAA0F6AC-2C9E-4DDF-9DD9-D29009E6F7C4}" srcId="{5EC09BC9-DA11-4B76-A64A-6C30FCDF86BC}" destId="{2DF04A34-A2A7-42B0-AEA1-AD54DFF6670A}" srcOrd="5" destOrd="0" parTransId="{AECFB8F8-9A75-4C2E-9D4B-0B457B7A7A83}" sibTransId="{E20572D1-4940-4011-9A01-098FDF7CC329}"/>
    <dgm:cxn modelId="{FAFB42B1-8949-458E-80B1-3449E84F0454}" type="presOf" srcId="{E20572D1-4940-4011-9A01-098FDF7CC329}" destId="{01244D28-67F3-4A97-9448-F57C859CE35D}" srcOrd="0" destOrd="0" presId="urn:microsoft.com/office/officeart/2005/8/layout/radial6"/>
    <dgm:cxn modelId="{7A0E479D-4408-4BEC-9986-ABA44691CB23}" type="presOf" srcId="{FE84683F-3CA0-42D2-91E2-767EA1EA627F}" destId="{07A88D95-5CD0-46B2-9F0C-78010263C4CF}" srcOrd="0" destOrd="0" presId="urn:microsoft.com/office/officeart/2005/8/layout/radial6"/>
    <dgm:cxn modelId="{3D78D3F1-FE05-47D9-9E63-3CA228CADD42}" type="presParOf" srcId="{BA40EE4A-0B88-46B9-941F-1C4743B43201}" destId="{69D748C6-DA5E-4279-9F84-C64F4B5DAFDC}" srcOrd="0" destOrd="0" presId="urn:microsoft.com/office/officeart/2005/8/layout/radial6"/>
    <dgm:cxn modelId="{4E5EF808-2C24-4EA2-8EE3-1C1A897172A5}" type="presParOf" srcId="{BA40EE4A-0B88-46B9-941F-1C4743B43201}" destId="{E152D1A6-5523-4089-9B5C-3456D6D22E89}" srcOrd="1" destOrd="0" presId="urn:microsoft.com/office/officeart/2005/8/layout/radial6"/>
    <dgm:cxn modelId="{E49B7129-160A-45DB-A3F4-2C75AFDB4E52}" type="presParOf" srcId="{BA40EE4A-0B88-46B9-941F-1C4743B43201}" destId="{E3AA5AB2-48DA-466D-ACE7-CC15038ED8DB}" srcOrd="2" destOrd="0" presId="urn:microsoft.com/office/officeart/2005/8/layout/radial6"/>
    <dgm:cxn modelId="{0053C31C-0897-4910-8BEF-9F50AFF94AC3}" type="presParOf" srcId="{BA40EE4A-0B88-46B9-941F-1C4743B43201}" destId="{CB0203B1-8611-416B-B2CA-2061888355E4}" srcOrd="3" destOrd="0" presId="urn:microsoft.com/office/officeart/2005/8/layout/radial6"/>
    <dgm:cxn modelId="{17A3DC47-928A-4F4C-AFB6-CB83FE273EAD}" type="presParOf" srcId="{BA40EE4A-0B88-46B9-941F-1C4743B43201}" destId="{BF525CC9-FB41-419D-A793-41BFCC9839CB}" srcOrd="4" destOrd="0" presId="urn:microsoft.com/office/officeart/2005/8/layout/radial6"/>
    <dgm:cxn modelId="{D8FFFBAD-401F-4D03-BD77-84C4C21F38A2}" type="presParOf" srcId="{BA40EE4A-0B88-46B9-941F-1C4743B43201}" destId="{67A1B5EC-097A-405B-81F2-00908E96B9FB}" srcOrd="5" destOrd="0" presId="urn:microsoft.com/office/officeart/2005/8/layout/radial6"/>
    <dgm:cxn modelId="{7038F2F7-A9BE-40FC-B07F-20498B49B1E3}" type="presParOf" srcId="{BA40EE4A-0B88-46B9-941F-1C4743B43201}" destId="{0CDBEB30-8CC5-4ED5-881E-20704D75D9E0}" srcOrd="6" destOrd="0" presId="urn:microsoft.com/office/officeart/2005/8/layout/radial6"/>
    <dgm:cxn modelId="{3BCD94C3-38C4-4B62-8BD7-8CC9A7F88AA2}" type="presParOf" srcId="{BA40EE4A-0B88-46B9-941F-1C4743B43201}" destId="{4A78DD41-9510-42C3-B3B6-3C033FF72C14}" srcOrd="7" destOrd="0" presId="urn:microsoft.com/office/officeart/2005/8/layout/radial6"/>
    <dgm:cxn modelId="{51BC2924-90E1-4EEA-B52B-4250B94A9DF1}" type="presParOf" srcId="{BA40EE4A-0B88-46B9-941F-1C4743B43201}" destId="{064A504A-BA0B-40E0-B76A-B19DA2478AA3}" srcOrd="8" destOrd="0" presId="urn:microsoft.com/office/officeart/2005/8/layout/radial6"/>
    <dgm:cxn modelId="{54A6930C-0D95-475A-8FFF-69E93B2A9C5E}" type="presParOf" srcId="{BA40EE4A-0B88-46B9-941F-1C4743B43201}" destId="{BD33159E-EF33-4A57-8440-7D5C0CAAB9E6}" srcOrd="9" destOrd="0" presId="urn:microsoft.com/office/officeart/2005/8/layout/radial6"/>
    <dgm:cxn modelId="{97FC9507-D8A1-4EBA-A286-0A04617865FD}" type="presParOf" srcId="{BA40EE4A-0B88-46B9-941F-1C4743B43201}" destId="{07A88D95-5CD0-46B2-9F0C-78010263C4CF}" srcOrd="10" destOrd="0" presId="urn:microsoft.com/office/officeart/2005/8/layout/radial6"/>
    <dgm:cxn modelId="{491B643E-580B-4C7A-9CF4-8F059EB46DBC}" type="presParOf" srcId="{BA40EE4A-0B88-46B9-941F-1C4743B43201}" destId="{60325E67-A3DD-4468-B57E-308B6F85C8C5}" srcOrd="11" destOrd="0" presId="urn:microsoft.com/office/officeart/2005/8/layout/radial6"/>
    <dgm:cxn modelId="{79E053A1-A425-41E2-903C-CBD85680650D}" type="presParOf" srcId="{BA40EE4A-0B88-46B9-941F-1C4743B43201}" destId="{D882B3AF-F553-4289-B1CA-1C6283C6163D}" srcOrd="12" destOrd="0" presId="urn:microsoft.com/office/officeart/2005/8/layout/radial6"/>
    <dgm:cxn modelId="{9C41865C-2E42-4795-803F-9CCE1DC11140}" type="presParOf" srcId="{BA40EE4A-0B88-46B9-941F-1C4743B43201}" destId="{FF56C260-42DD-4A07-9D37-8314DC49D541}" srcOrd="13" destOrd="0" presId="urn:microsoft.com/office/officeart/2005/8/layout/radial6"/>
    <dgm:cxn modelId="{EA2B0298-62E9-48A7-8BD5-E53FED828DF8}" type="presParOf" srcId="{BA40EE4A-0B88-46B9-941F-1C4743B43201}" destId="{76AE6121-43D0-4DA2-AB84-D5F3E8948070}" srcOrd="14" destOrd="0" presId="urn:microsoft.com/office/officeart/2005/8/layout/radial6"/>
    <dgm:cxn modelId="{80C55769-AD0A-4EB4-BCAF-7E8E68AD65C0}" type="presParOf" srcId="{BA40EE4A-0B88-46B9-941F-1C4743B43201}" destId="{81D9B790-5DBB-47F3-ADB9-72A8C972F536}" srcOrd="15" destOrd="0" presId="urn:microsoft.com/office/officeart/2005/8/layout/radial6"/>
    <dgm:cxn modelId="{B32624B4-D311-4500-9B96-C55B3E22F78B}" type="presParOf" srcId="{BA40EE4A-0B88-46B9-941F-1C4743B43201}" destId="{338254A2-B8DA-4087-BF3B-CF5632A98B00}" srcOrd="16" destOrd="0" presId="urn:microsoft.com/office/officeart/2005/8/layout/radial6"/>
    <dgm:cxn modelId="{874B3F79-BB1F-46D6-AF4D-A023B816B631}" type="presParOf" srcId="{BA40EE4A-0B88-46B9-941F-1C4743B43201}" destId="{F5C41B38-9ECB-49A4-937A-704641110B06}" srcOrd="17" destOrd="0" presId="urn:microsoft.com/office/officeart/2005/8/layout/radial6"/>
    <dgm:cxn modelId="{F40A343E-E051-481A-8EFB-B91180AE1431}" type="presParOf" srcId="{BA40EE4A-0B88-46B9-941F-1C4743B43201}" destId="{01244D28-67F3-4A97-9448-F57C859CE35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156259-FA20-491B-9175-D21BF4B7C22F}" type="doc">
      <dgm:prSet loTypeId="urn:microsoft.com/office/officeart/2005/8/layout/radial6" loCatId="cycle" qsTypeId="urn:microsoft.com/office/officeart/2005/8/quickstyle/3d3" qsCatId="3D" csTypeId="urn:microsoft.com/office/officeart/2005/8/colors/colorful2" csCatId="colorful" phldr="1"/>
      <dgm:spPr/>
      <dgm:t>
        <a:bodyPr/>
        <a:lstStyle/>
        <a:p>
          <a:endParaRPr lang="en-US"/>
        </a:p>
      </dgm:t>
    </dgm:pt>
    <dgm:pt modelId="{5EC09BC9-DA11-4B76-A64A-6C30FCDF86BC}">
      <dgm:prSet phldrT="[Text]" custT="1"/>
      <dgm:spPr/>
      <dgm:t>
        <a:bodyPr/>
        <a:lstStyle/>
        <a:p>
          <a:r>
            <a:rPr lang="en-US" sz="1800" b="1" dirty="0" smtClean="0"/>
            <a:t>Manageability</a:t>
          </a:r>
          <a:endParaRPr lang="en-US" sz="900" b="1" dirty="0"/>
        </a:p>
      </dgm:t>
    </dgm:pt>
    <dgm:pt modelId="{C1620890-CF54-4B0C-BD09-28AC709E05DD}" type="parTrans" cxnId="{20A45EC4-93FE-41D9-93DD-A10ECE190C09}">
      <dgm:prSet/>
      <dgm:spPr/>
      <dgm:t>
        <a:bodyPr/>
        <a:lstStyle/>
        <a:p>
          <a:endParaRPr lang="en-US" sz="2000"/>
        </a:p>
      </dgm:t>
    </dgm:pt>
    <dgm:pt modelId="{1E1D4B31-4E9A-484B-BA30-B3553FF073CB}" type="sibTrans" cxnId="{20A45EC4-93FE-41D9-93DD-A10ECE190C09}">
      <dgm:prSet/>
      <dgm:spPr/>
      <dgm:t>
        <a:bodyPr/>
        <a:lstStyle/>
        <a:p>
          <a:endParaRPr lang="en-US" sz="2000"/>
        </a:p>
      </dgm:t>
    </dgm:pt>
    <dgm:pt modelId="{5723B5EA-C03A-4CB4-BFF3-78EC42C20CA9}">
      <dgm:prSet phldrT="[Text]" custT="1"/>
      <dgm:spPr/>
      <dgm:t>
        <a:bodyPr/>
        <a:lstStyle/>
        <a:p>
          <a:r>
            <a:rPr lang="en-US" sz="1800" b="1" smtClean="0"/>
            <a:t>Reliability</a:t>
          </a:r>
          <a:endParaRPr lang="en-US" sz="1800" b="1" dirty="0"/>
        </a:p>
      </dgm:t>
    </dgm:pt>
    <dgm:pt modelId="{153DBA8C-6651-416A-BA4D-4488213747C7}" type="parTrans" cxnId="{97B969B5-AAA4-4486-A5B2-A71ACAB8CE08}">
      <dgm:prSet/>
      <dgm:spPr/>
      <dgm:t>
        <a:bodyPr/>
        <a:lstStyle/>
        <a:p>
          <a:endParaRPr lang="en-US" sz="2000"/>
        </a:p>
      </dgm:t>
    </dgm:pt>
    <dgm:pt modelId="{419BFBE2-A567-4DF9-9CC5-A6D1D187AF83}" type="sibTrans" cxnId="{97B969B5-AAA4-4486-A5B2-A71ACAB8CE08}">
      <dgm:prSet/>
      <dgm:spPr/>
      <dgm:t>
        <a:bodyPr/>
        <a:lstStyle/>
        <a:p>
          <a:endParaRPr lang="en-US" sz="2000"/>
        </a:p>
      </dgm:t>
    </dgm:pt>
    <dgm:pt modelId="{D8ECF4A1-91AE-4315-9E07-E51350AD7027}">
      <dgm:prSet phldrT="[Text]" custT="1"/>
      <dgm:spPr/>
      <dgm:t>
        <a:bodyPr/>
        <a:lstStyle/>
        <a:p>
          <a:r>
            <a:rPr lang="en-US" sz="1800" b="1" smtClean="0"/>
            <a:t>Extensibility</a:t>
          </a:r>
          <a:endParaRPr lang="en-US" sz="1800" b="1" dirty="0"/>
        </a:p>
      </dgm:t>
    </dgm:pt>
    <dgm:pt modelId="{FCE5A01C-41C4-4111-8936-625AA8D327BD}" type="parTrans" cxnId="{98C482E6-9039-4AA3-994E-880632B4F03A}">
      <dgm:prSet/>
      <dgm:spPr/>
      <dgm:t>
        <a:bodyPr/>
        <a:lstStyle/>
        <a:p>
          <a:endParaRPr lang="en-US" sz="2000"/>
        </a:p>
      </dgm:t>
    </dgm:pt>
    <dgm:pt modelId="{224BFE69-4129-49AF-A0F4-0BE6344A2AB5}" type="sibTrans" cxnId="{98C482E6-9039-4AA3-994E-880632B4F03A}">
      <dgm:prSet/>
      <dgm:spPr/>
      <dgm:t>
        <a:bodyPr/>
        <a:lstStyle/>
        <a:p>
          <a:endParaRPr lang="en-US" sz="2000"/>
        </a:p>
      </dgm:t>
    </dgm:pt>
    <dgm:pt modelId="{FE84683F-3CA0-42D2-91E2-767EA1EA627F}">
      <dgm:prSet phldrT="[Text]" custT="1"/>
      <dgm:spPr/>
      <dgm:t>
        <a:bodyPr/>
        <a:lstStyle/>
        <a:p>
          <a:r>
            <a:rPr lang="en-US" sz="1800" b="1" smtClean="0"/>
            <a:t>Scalability</a:t>
          </a:r>
          <a:endParaRPr lang="en-US" sz="1800" b="1" dirty="0"/>
        </a:p>
      </dgm:t>
    </dgm:pt>
    <dgm:pt modelId="{AC5CF545-615F-43DF-A900-B9D1587F3433}" type="parTrans" cxnId="{755BFDF2-8466-4D02-B4B0-AD5308118CBC}">
      <dgm:prSet/>
      <dgm:spPr/>
      <dgm:t>
        <a:bodyPr/>
        <a:lstStyle/>
        <a:p>
          <a:endParaRPr lang="en-US" sz="2000"/>
        </a:p>
      </dgm:t>
    </dgm:pt>
    <dgm:pt modelId="{4465FAFD-BC2E-488C-8D00-967DFF50183A}" type="sibTrans" cxnId="{755BFDF2-8466-4D02-B4B0-AD5308118CBC}">
      <dgm:prSet/>
      <dgm:spPr/>
      <dgm:t>
        <a:bodyPr/>
        <a:lstStyle/>
        <a:p>
          <a:endParaRPr lang="en-US" sz="2000"/>
        </a:p>
      </dgm:t>
    </dgm:pt>
    <dgm:pt modelId="{8E333079-7BC2-4B72-BA96-D6EAEF6C3318}">
      <dgm:prSet phldrT="[Text]" custT="1"/>
      <dgm:spPr/>
      <dgm:t>
        <a:bodyPr/>
        <a:lstStyle/>
        <a:p>
          <a:r>
            <a:rPr lang="en-US" sz="1800" b="1" dirty="0" smtClean="0"/>
            <a:t>Security</a:t>
          </a:r>
          <a:endParaRPr lang="en-US" sz="1800" b="1" dirty="0"/>
        </a:p>
      </dgm:t>
    </dgm:pt>
    <dgm:pt modelId="{9E677E37-5EDA-48D5-93F6-B7F53962BF8F}" type="parTrans" cxnId="{8F52FC4B-C866-490F-9C1D-63B0F99C6F33}">
      <dgm:prSet/>
      <dgm:spPr/>
      <dgm:t>
        <a:bodyPr/>
        <a:lstStyle/>
        <a:p>
          <a:endParaRPr lang="en-US" sz="1600"/>
        </a:p>
      </dgm:t>
    </dgm:pt>
    <dgm:pt modelId="{11C1A248-56FD-421A-A94B-5F0988BD7E0C}" type="sibTrans" cxnId="{8F52FC4B-C866-490F-9C1D-63B0F99C6F33}">
      <dgm:prSet/>
      <dgm:spPr/>
      <dgm:t>
        <a:bodyPr/>
        <a:lstStyle/>
        <a:p>
          <a:endParaRPr lang="en-US" sz="1600"/>
        </a:p>
      </dgm:t>
    </dgm:pt>
    <dgm:pt modelId="{98CF477E-120E-4294-9E9F-AE4B93A30B26}">
      <dgm:prSet phldrT="[Text]" custT="1"/>
      <dgm:spPr/>
      <dgm:t>
        <a:bodyPr/>
        <a:lstStyle/>
        <a:p>
          <a:r>
            <a:rPr lang="en-US" sz="1800" b="1" smtClean="0"/>
            <a:t>Predictability</a:t>
          </a:r>
          <a:endParaRPr lang="en-US" sz="1800" b="1" dirty="0"/>
        </a:p>
      </dgm:t>
    </dgm:pt>
    <dgm:pt modelId="{A41CA385-BFC4-4FC8-A4DB-FE70574B5245}" type="parTrans" cxnId="{0B35AC32-ED67-40AB-9F8D-44C3F690EC67}">
      <dgm:prSet/>
      <dgm:spPr/>
      <dgm:t>
        <a:bodyPr/>
        <a:lstStyle/>
        <a:p>
          <a:endParaRPr lang="en-US" sz="1600"/>
        </a:p>
      </dgm:t>
    </dgm:pt>
    <dgm:pt modelId="{EB5A4DC6-9AC0-4004-9E0B-F99C847CFEEA}" type="sibTrans" cxnId="{0B35AC32-ED67-40AB-9F8D-44C3F690EC67}">
      <dgm:prSet/>
      <dgm:spPr/>
      <dgm:t>
        <a:bodyPr/>
        <a:lstStyle/>
        <a:p>
          <a:endParaRPr lang="en-US" sz="1600"/>
        </a:p>
      </dgm:t>
    </dgm:pt>
    <dgm:pt modelId="{2DF04A34-A2A7-42B0-AEA1-AD54DFF6670A}">
      <dgm:prSet phldrT="[Text]" custT="1"/>
      <dgm:spPr/>
      <dgm:t>
        <a:bodyPr/>
        <a:lstStyle/>
        <a:p>
          <a:r>
            <a:rPr lang="en-US" sz="1800" b="1" smtClean="0"/>
            <a:t>Connectivity</a:t>
          </a:r>
          <a:endParaRPr lang="en-US" sz="1800" b="1" dirty="0"/>
        </a:p>
      </dgm:t>
    </dgm:pt>
    <dgm:pt modelId="{AECFB8F8-9A75-4C2E-9D4B-0B457B7A7A83}" type="parTrans" cxnId="{CAA0F6AC-2C9E-4DDF-9DD9-D29009E6F7C4}">
      <dgm:prSet/>
      <dgm:spPr/>
      <dgm:t>
        <a:bodyPr/>
        <a:lstStyle/>
        <a:p>
          <a:endParaRPr lang="en-US" sz="1600"/>
        </a:p>
      </dgm:t>
    </dgm:pt>
    <dgm:pt modelId="{E20572D1-4940-4011-9A01-098FDF7CC329}" type="sibTrans" cxnId="{CAA0F6AC-2C9E-4DDF-9DD9-D29009E6F7C4}">
      <dgm:prSet/>
      <dgm:spPr/>
      <dgm:t>
        <a:bodyPr/>
        <a:lstStyle/>
        <a:p>
          <a:endParaRPr lang="en-US" sz="1600"/>
        </a:p>
      </dgm:t>
    </dgm:pt>
    <dgm:pt modelId="{BA40EE4A-0B88-46B9-941F-1C4743B43201}" type="pres">
      <dgm:prSet presAssocID="{DB156259-FA20-491B-9175-D21BF4B7C22F}" presName="Name0" presStyleCnt="0">
        <dgm:presLayoutVars>
          <dgm:chMax val="1"/>
          <dgm:dir/>
          <dgm:animLvl val="ctr"/>
          <dgm:resizeHandles val="exact"/>
        </dgm:presLayoutVars>
      </dgm:prSet>
      <dgm:spPr/>
      <dgm:t>
        <a:bodyPr/>
        <a:lstStyle/>
        <a:p>
          <a:endParaRPr lang="en-US"/>
        </a:p>
      </dgm:t>
    </dgm:pt>
    <dgm:pt modelId="{69D748C6-DA5E-4279-9F84-C64F4B5DAFDC}" type="pres">
      <dgm:prSet presAssocID="{5EC09BC9-DA11-4B76-A64A-6C30FCDF86BC}" presName="centerShape" presStyleLbl="node0" presStyleIdx="0" presStyleCnt="1" custScaleX="154370" custScaleY="143123" custLinFactNeighborX="-1626" custLinFactNeighborY="-831"/>
      <dgm:spPr/>
      <dgm:t>
        <a:bodyPr/>
        <a:lstStyle/>
        <a:p>
          <a:endParaRPr lang="en-US"/>
        </a:p>
      </dgm:t>
    </dgm:pt>
    <dgm:pt modelId="{E152D1A6-5523-4089-9B5C-3456D6D22E89}" type="pres">
      <dgm:prSet presAssocID="{5723B5EA-C03A-4CB4-BFF3-78EC42C20CA9}" presName="node" presStyleLbl="node1" presStyleIdx="0" presStyleCnt="6" custScaleX="182750">
        <dgm:presLayoutVars>
          <dgm:bulletEnabled val="1"/>
        </dgm:presLayoutVars>
      </dgm:prSet>
      <dgm:spPr/>
      <dgm:t>
        <a:bodyPr/>
        <a:lstStyle/>
        <a:p>
          <a:endParaRPr lang="en-US"/>
        </a:p>
      </dgm:t>
    </dgm:pt>
    <dgm:pt modelId="{E3AA5AB2-48DA-466D-ACE7-CC15038ED8DB}" type="pres">
      <dgm:prSet presAssocID="{5723B5EA-C03A-4CB4-BFF3-78EC42C20CA9}" presName="dummy" presStyleCnt="0"/>
      <dgm:spPr/>
      <dgm:t>
        <a:bodyPr/>
        <a:lstStyle/>
        <a:p>
          <a:endParaRPr lang="en-US"/>
        </a:p>
      </dgm:t>
    </dgm:pt>
    <dgm:pt modelId="{CB0203B1-8611-416B-B2CA-2061888355E4}" type="pres">
      <dgm:prSet presAssocID="{419BFBE2-A567-4DF9-9CC5-A6D1D187AF83}" presName="sibTrans" presStyleLbl="sibTrans2D1" presStyleIdx="0" presStyleCnt="6"/>
      <dgm:spPr/>
      <dgm:t>
        <a:bodyPr/>
        <a:lstStyle/>
        <a:p>
          <a:endParaRPr lang="en-US"/>
        </a:p>
      </dgm:t>
    </dgm:pt>
    <dgm:pt modelId="{BF525CC9-FB41-419D-A793-41BFCC9839CB}" type="pres">
      <dgm:prSet presAssocID="{8E333079-7BC2-4B72-BA96-D6EAEF6C3318}" presName="node" presStyleLbl="node1" presStyleIdx="1" presStyleCnt="6" custScaleX="160403" custScaleY="96164">
        <dgm:presLayoutVars>
          <dgm:bulletEnabled val="1"/>
        </dgm:presLayoutVars>
      </dgm:prSet>
      <dgm:spPr/>
      <dgm:t>
        <a:bodyPr/>
        <a:lstStyle/>
        <a:p>
          <a:endParaRPr lang="en-US"/>
        </a:p>
      </dgm:t>
    </dgm:pt>
    <dgm:pt modelId="{67A1B5EC-097A-405B-81F2-00908E96B9FB}" type="pres">
      <dgm:prSet presAssocID="{8E333079-7BC2-4B72-BA96-D6EAEF6C3318}" presName="dummy" presStyleCnt="0"/>
      <dgm:spPr/>
      <dgm:t>
        <a:bodyPr/>
        <a:lstStyle/>
        <a:p>
          <a:endParaRPr lang="en-US"/>
        </a:p>
      </dgm:t>
    </dgm:pt>
    <dgm:pt modelId="{0CDBEB30-8CC5-4ED5-881E-20704D75D9E0}" type="pres">
      <dgm:prSet presAssocID="{11C1A248-56FD-421A-A94B-5F0988BD7E0C}" presName="sibTrans" presStyleLbl="sibTrans2D1" presStyleIdx="1" presStyleCnt="6"/>
      <dgm:spPr/>
      <dgm:t>
        <a:bodyPr/>
        <a:lstStyle/>
        <a:p>
          <a:endParaRPr lang="en-US"/>
        </a:p>
      </dgm:t>
    </dgm:pt>
    <dgm:pt modelId="{4A78DD41-9510-42C3-B3B6-3C033FF72C14}" type="pres">
      <dgm:prSet presAssocID="{98CF477E-120E-4294-9E9F-AE4B93A30B26}" presName="node" presStyleLbl="node1" presStyleIdx="2" presStyleCnt="6" custScaleX="191853">
        <dgm:presLayoutVars>
          <dgm:bulletEnabled val="1"/>
        </dgm:presLayoutVars>
      </dgm:prSet>
      <dgm:spPr/>
      <dgm:t>
        <a:bodyPr/>
        <a:lstStyle/>
        <a:p>
          <a:endParaRPr lang="en-US"/>
        </a:p>
      </dgm:t>
    </dgm:pt>
    <dgm:pt modelId="{064A504A-BA0B-40E0-B76A-B19DA2478AA3}" type="pres">
      <dgm:prSet presAssocID="{98CF477E-120E-4294-9E9F-AE4B93A30B26}" presName="dummy" presStyleCnt="0"/>
      <dgm:spPr/>
      <dgm:t>
        <a:bodyPr/>
        <a:lstStyle/>
        <a:p>
          <a:endParaRPr lang="en-US"/>
        </a:p>
      </dgm:t>
    </dgm:pt>
    <dgm:pt modelId="{BD33159E-EF33-4A57-8440-7D5C0CAAB9E6}" type="pres">
      <dgm:prSet presAssocID="{EB5A4DC6-9AC0-4004-9E0B-F99C847CFEEA}" presName="sibTrans" presStyleLbl="sibTrans2D1" presStyleIdx="2" presStyleCnt="6"/>
      <dgm:spPr/>
      <dgm:t>
        <a:bodyPr/>
        <a:lstStyle/>
        <a:p>
          <a:endParaRPr lang="en-US"/>
        </a:p>
      </dgm:t>
    </dgm:pt>
    <dgm:pt modelId="{07A88D95-5CD0-46B2-9F0C-78010263C4CF}" type="pres">
      <dgm:prSet presAssocID="{FE84683F-3CA0-42D2-91E2-767EA1EA627F}" presName="node" presStyleLbl="node1" presStyleIdx="3" presStyleCnt="6" custScaleX="171401">
        <dgm:presLayoutVars>
          <dgm:bulletEnabled val="1"/>
        </dgm:presLayoutVars>
      </dgm:prSet>
      <dgm:spPr/>
      <dgm:t>
        <a:bodyPr/>
        <a:lstStyle/>
        <a:p>
          <a:endParaRPr lang="en-US"/>
        </a:p>
      </dgm:t>
    </dgm:pt>
    <dgm:pt modelId="{60325E67-A3DD-4468-B57E-308B6F85C8C5}" type="pres">
      <dgm:prSet presAssocID="{FE84683F-3CA0-42D2-91E2-767EA1EA627F}" presName="dummy" presStyleCnt="0"/>
      <dgm:spPr/>
      <dgm:t>
        <a:bodyPr/>
        <a:lstStyle/>
        <a:p>
          <a:endParaRPr lang="en-US"/>
        </a:p>
      </dgm:t>
    </dgm:pt>
    <dgm:pt modelId="{D882B3AF-F553-4289-B1CA-1C6283C6163D}" type="pres">
      <dgm:prSet presAssocID="{4465FAFD-BC2E-488C-8D00-967DFF50183A}" presName="sibTrans" presStyleLbl="sibTrans2D1" presStyleIdx="3" presStyleCnt="6"/>
      <dgm:spPr/>
      <dgm:t>
        <a:bodyPr/>
        <a:lstStyle/>
        <a:p>
          <a:endParaRPr lang="en-US"/>
        </a:p>
      </dgm:t>
    </dgm:pt>
    <dgm:pt modelId="{FF56C260-42DD-4A07-9D37-8314DC49D541}" type="pres">
      <dgm:prSet presAssocID="{D8ECF4A1-91AE-4315-9E07-E51350AD7027}" presName="node" presStyleLbl="node1" presStyleIdx="4" presStyleCnt="6" custScaleX="169159">
        <dgm:presLayoutVars>
          <dgm:bulletEnabled val="1"/>
        </dgm:presLayoutVars>
      </dgm:prSet>
      <dgm:spPr/>
      <dgm:t>
        <a:bodyPr/>
        <a:lstStyle/>
        <a:p>
          <a:endParaRPr lang="en-US"/>
        </a:p>
      </dgm:t>
    </dgm:pt>
    <dgm:pt modelId="{76AE6121-43D0-4DA2-AB84-D5F3E8948070}" type="pres">
      <dgm:prSet presAssocID="{D8ECF4A1-91AE-4315-9E07-E51350AD7027}" presName="dummy" presStyleCnt="0"/>
      <dgm:spPr/>
      <dgm:t>
        <a:bodyPr/>
        <a:lstStyle/>
        <a:p>
          <a:endParaRPr lang="en-US"/>
        </a:p>
      </dgm:t>
    </dgm:pt>
    <dgm:pt modelId="{81D9B790-5DBB-47F3-ADB9-72A8C972F536}" type="pres">
      <dgm:prSet presAssocID="{224BFE69-4129-49AF-A0F4-0BE6344A2AB5}" presName="sibTrans" presStyleLbl="sibTrans2D1" presStyleIdx="4" presStyleCnt="6"/>
      <dgm:spPr/>
      <dgm:t>
        <a:bodyPr/>
        <a:lstStyle/>
        <a:p>
          <a:endParaRPr lang="en-US"/>
        </a:p>
      </dgm:t>
    </dgm:pt>
    <dgm:pt modelId="{338254A2-B8DA-4087-BF3B-CF5632A98B00}" type="pres">
      <dgm:prSet presAssocID="{2DF04A34-A2A7-42B0-AEA1-AD54DFF6670A}" presName="node" presStyleLbl="node1" presStyleIdx="5" presStyleCnt="6" custScaleX="172942" custScaleY="80610">
        <dgm:presLayoutVars>
          <dgm:bulletEnabled val="1"/>
        </dgm:presLayoutVars>
      </dgm:prSet>
      <dgm:spPr/>
      <dgm:t>
        <a:bodyPr/>
        <a:lstStyle/>
        <a:p>
          <a:endParaRPr lang="en-US"/>
        </a:p>
      </dgm:t>
    </dgm:pt>
    <dgm:pt modelId="{F5C41B38-9ECB-49A4-937A-704641110B06}" type="pres">
      <dgm:prSet presAssocID="{2DF04A34-A2A7-42B0-AEA1-AD54DFF6670A}" presName="dummy" presStyleCnt="0"/>
      <dgm:spPr/>
      <dgm:t>
        <a:bodyPr/>
        <a:lstStyle/>
        <a:p>
          <a:endParaRPr lang="en-US"/>
        </a:p>
      </dgm:t>
    </dgm:pt>
    <dgm:pt modelId="{01244D28-67F3-4A97-9448-F57C859CE35D}" type="pres">
      <dgm:prSet presAssocID="{E20572D1-4940-4011-9A01-098FDF7CC329}" presName="sibTrans" presStyleLbl="sibTrans2D1" presStyleIdx="5" presStyleCnt="6"/>
      <dgm:spPr/>
      <dgm:t>
        <a:bodyPr/>
        <a:lstStyle/>
        <a:p>
          <a:endParaRPr lang="en-US"/>
        </a:p>
      </dgm:t>
    </dgm:pt>
  </dgm:ptLst>
  <dgm:cxnLst>
    <dgm:cxn modelId="{755BFDF2-8466-4D02-B4B0-AD5308118CBC}" srcId="{5EC09BC9-DA11-4B76-A64A-6C30FCDF86BC}" destId="{FE84683F-3CA0-42D2-91E2-767EA1EA627F}" srcOrd="3" destOrd="0" parTransId="{AC5CF545-615F-43DF-A900-B9D1587F3433}" sibTransId="{4465FAFD-BC2E-488C-8D00-967DFF50183A}"/>
    <dgm:cxn modelId="{55AA2397-ECB3-479F-BA22-62F15267BB25}" type="presOf" srcId="{D8ECF4A1-91AE-4315-9E07-E51350AD7027}" destId="{FF56C260-42DD-4A07-9D37-8314DC49D541}" srcOrd="0" destOrd="0" presId="urn:microsoft.com/office/officeart/2005/8/layout/radial6"/>
    <dgm:cxn modelId="{97B969B5-AAA4-4486-A5B2-A71ACAB8CE08}" srcId="{5EC09BC9-DA11-4B76-A64A-6C30FCDF86BC}" destId="{5723B5EA-C03A-4CB4-BFF3-78EC42C20CA9}" srcOrd="0" destOrd="0" parTransId="{153DBA8C-6651-416A-BA4D-4488213747C7}" sibTransId="{419BFBE2-A567-4DF9-9CC5-A6D1D187AF83}"/>
    <dgm:cxn modelId="{9A38DD21-C7E2-43F4-94BE-40FB0C315F50}" type="presOf" srcId="{2DF04A34-A2A7-42B0-AEA1-AD54DFF6670A}" destId="{338254A2-B8DA-4087-BF3B-CF5632A98B00}" srcOrd="0" destOrd="0" presId="urn:microsoft.com/office/officeart/2005/8/layout/radial6"/>
    <dgm:cxn modelId="{F588AB51-FC49-4BA3-8C54-1286D470BDC0}" type="presOf" srcId="{EB5A4DC6-9AC0-4004-9E0B-F99C847CFEEA}" destId="{BD33159E-EF33-4A57-8440-7D5C0CAAB9E6}" srcOrd="0" destOrd="0" presId="urn:microsoft.com/office/officeart/2005/8/layout/radial6"/>
    <dgm:cxn modelId="{0B35AC32-ED67-40AB-9F8D-44C3F690EC67}" srcId="{5EC09BC9-DA11-4B76-A64A-6C30FCDF86BC}" destId="{98CF477E-120E-4294-9E9F-AE4B93A30B26}" srcOrd="2" destOrd="0" parTransId="{A41CA385-BFC4-4FC8-A4DB-FE70574B5245}" sibTransId="{EB5A4DC6-9AC0-4004-9E0B-F99C847CFEEA}"/>
    <dgm:cxn modelId="{B6D0731E-66D0-4932-8E06-D83C2BDCB740}" type="presOf" srcId="{8E333079-7BC2-4B72-BA96-D6EAEF6C3318}" destId="{BF525CC9-FB41-419D-A793-41BFCC9839CB}" srcOrd="0" destOrd="0" presId="urn:microsoft.com/office/officeart/2005/8/layout/radial6"/>
    <dgm:cxn modelId="{F84AA6FB-60DC-4CE2-BCBA-5BA820ED4DB3}" type="presOf" srcId="{5EC09BC9-DA11-4B76-A64A-6C30FCDF86BC}" destId="{69D748C6-DA5E-4279-9F84-C64F4B5DAFDC}" srcOrd="0" destOrd="0" presId="urn:microsoft.com/office/officeart/2005/8/layout/radial6"/>
    <dgm:cxn modelId="{11CD49A0-43E9-408C-AFEA-468E85CBBC3D}" type="presOf" srcId="{5723B5EA-C03A-4CB4-BFF3-78EC42C20CA9}" destId="{E152D1A6-5523-4089-9B5C-3456D6D22E89}" srcOrd="0" destOrd="0" presId="urn:microsoft.com/office/officeart/2005/8/layout/radial6"/>
    <dgm:cxn modelId="{465B27CC-0637-40DF-8276-2B3488FAF69E}" type="presOf" srcId="{419BFBE2-A567-4DF9-9CC5-A6D1D187AF83}" destId="{CB0203B1-8611-416B-B2CA-2061888355E4}" srcOrd="0" destOrd="0" presId="urn:microsoft.com/office/officeart/2005/8/layout/radial6"/>
    <dgm:cxn modelId="{59687F1E-DCC1-4914-B06C-357986470494}" type="presOf" srcId="{DB156259-FA20-491B-9175-D21BF4B7C22F}" destId="{BA40EE4A-0B88-46B9-941F-1C4743B43201}" srcOrd="0" destOrd="0" presId="urn:microsoft.com/office/officeart/2005/8/layout/radial6"/>
    <dgm:cxn modelId="{F1AEF5A3-0106-4B98-A175-ACFD0F87BE5D}" type="presOf" srcId="{FE84683F-3CA0-42D2-91E2-767EA1EA627F}" destId="{07A88D95-5CD0-46B2-9F0C-78010263C4CF}" srcOrd="0" destOrd="0" presId="urn:microsoft.com/office/officeart/2005/8/layout/radial6"/>
    <dgm:cxn modelId="{A49CE0D9-258E-40C8-A622-F8757E7EB71E}" type="presOf" srcId="{4465FAFD-BC2E-488C-8D00-967DFF50183A}" destId="{D882B3AF-F553-4289-B1CA-1C6283C6163D}" srcOrd="0" destOrd="0" presId="urn:microsoft.com/office/officeart/2005/8/layout/radial6"/>
    <dgm:cxn modelId="{50EC9AAF-B494-4C1D-9A78-7B1D50C11D66}" type="presOf" srcId="{224BFE69-4129-49AF-A0F4-0BE6344A2AB5}" destId="{81D9B790-5DBB-47F3-ADB9-72A8C972F536}" srcOrd="0" destOrd="0" presId="urn:microsoft.com/office/officeart/2005/8/layout/radial6"/>
    <dgm:cxn modelId="{DCC060A9-0F65-47E9-9120-8F5245D0B8B8}" type="presOf" srcId="{11C1A248-56FD-421A-A94B-5F0988BD7E0C}" destId="{0CDBEB30-8CC5-4ED5-881E-20704D75D9E0}" srcOrd="0" destOrd="0" presId="urn:microsoft.com/office/officeart/2005/8/layout/radial6"/>
    <dgm:cxn modelId="{CAA0F6AC-2C9E-4DDF-9DD9-D29009E6F7C4}" srcId="{5EC09BC9-DA11-4B76-A64A-6C30FCDF86BC}" destId="{2DF04A34-A2A7-42B0-AEA1-AD54DFF6670A}" srcOrd="5" destOrd="0" parTransId="{AECFB8F8-9A75-4C2E-9D4B-0B457B7A7A83}" sibTransId="{E20572D1-4940-4011-9A01-098FDF7CC329}"/>
    <dgm:cxn modelId="{754E0D95-BB20-4846-BDA5-FB0A1DA663E3}" type="presOf" srcId="{E20572D1-4940-4011-9A01-098FDF7CC329}" destId="{01244D28-67F3-4A97-9448-F57C859CE35D}" srcOrd="0" destOrd="0" presId="urn:microsoft.com/office/officeart/2005/8/layout/radial6"/>
    <dgm:cxn modelId="{A65DA8DC-2FC7-4073-8062-1DFF72EC780C}" type="presOf" srcId="{98CF477E-120E-4294-9E9F-AE4B93A30B26}" destId="{4A78DD41-9510-42C3-B3B6-3C033FF72C14}" srcOrd="0" destOrd="0" presId="urn:microsoft.com/office/officeart/2005/8/layout/radial6"/>
    <dgm:cxn modelId="{20A45EC4-93FE-41D9-93DD-A10ECE190C09}" srcId="{DB156259-FA20-491B-9175-D21BF4B7C22F}" destId="{5EC09BC9-DA11-4B76-A64A-6C30FCDF86BC}" srcOrd="0" destOrd="0" parTransId="{C1620890-CF54-4B0C-BD09-28AC709E05DD}" sibTransId="{1E1D4B31-4E9A-484B-BA30-B3553FF073CB}"/>
    <dgm:cxn modelId="{98C482E6-9039-4AA3-994E-880632B4F03A}" srcId="{5EC09BC9-DA11-4B76-A64A-6C30FCDF86BC}" destId="{D8ECF4A1-91AE-4315-9E07-E51350AD7027}" srcOrd="4" destOrd="0" parTransId="{FCE5A01C-41C4-4111-8936-625AA8D327BD}" sibTransId="{224BFE69-4129-49AF-A0F4-0BE6344A2AB5}"/>
    <dgm:cxn modelId="{8F52FC4B-C866-490F-9C1D-63B0F99C6F33}" srcId="{5EC09BC9-DA11-4B76-A64A-6C30FCDF86BC}" destId="{8E333079-7BC2-4B72-BA96-D6EAEF6C3318}" srcOrd="1" destOrd="0" parTransId="{9E677E37-5EDA-48D5-93F6-B7F53962BF8F}" sibTransId="{11C1A248-56FD-421A-A94B-5F0988BD7E0C}"/>
    <dgm:cxn modelId="{7EB02D7D-D67B-41D3-AB1A-D80B946B4DB1}" type="presParOf" srcId="{BA40EE4A-0B88-46B9-941F-1C4743B43201}" destId="{69D748C6-DA5E-4279-9F84-C64F4B5DAFDC}" srcOrd="0" destOrd="0" presId="urn:microsoft.com/office/officeart/2005/8/layout/radial6"/>
    <dgm:cxn modelId="{964BCED0-3351-4A30-A39A-7E04E4B60936}" type="presParOf" srcId="{BA40EE4A-0B88-46B9-941F-1C4743B43201}" destId="{E152D1A6-5523-4089-9B5C-3456D6D22E89}" srcOrd="1" destOrd="0" presId="urn:microsoft.com/office/officeart/2005/8/layout/radial6"/>
    <dgm:cxn modelId="{8285D89B-A0C1-4F33-B98D-2D692BD91947}" type="presParOf" srcId="{BA40EE4A-0B88-46B9-941F-1C4743B43201}" destId="{E3AA5AB2-48DA-466D-ACE7-CC15038ED8DB}" srcOrd="2" destOrd="0" presId="urn:microsoft.com/office/officeart/2005/8/layout/radial6"/>
    <dgm:cxn modelId="{20DDB2A4-8E37-44B5-9D4B-C32AB035B63F}" type="presParOf" srcId="{BA40EE4A-0B88-46B9-941F-1C4743B43201}" destId="{CB0203B1-8611-416B-B2CA-2061888355E4}" srcOrd="3" destOrd="0" presId="urn:microsoft.com/office/officeart/2005/8/layout/radial6"/>
    <dgm:cxn modelId="{4E16E4D6-FA7A-4102-841A-E6FB3FA0ABC4}" type="presParOf" srcId="{BA40EE4A-0B88-46B9-941F-1C4743B43201}" destId="{BF525CC9-FB41-419D-A793-41BFCC9839CB}" srcOrd="4" destOrd="0" presId="urn:microsoft.com/office/officeart/2005/8/layout/radial6"/>
    <dgm:cxn modelId="{9ED19D46-AD4A-444F-B3B7-F794B0E054CB}" type="presParOf" srcId="{BA40EE4A-0B88-46B9-941F-1C4743B43201}" destId="{67A1B5EC-097A-405B-81F2-00908E96B9FB}" srcOrd="5" destOrd="0" presId="urn:microsoft.com/office/officeart/2005/8/layout/radial6"/>
    <dgm:cxn modelId="{A7355129-FE91-4CD3-B7A7-8634C899FD5E}" type="presParOf" srcId="{BA40EE4A-0B88-46B9-941F-1C4743B43201}" destId="{0CDBEB30-8CC5-4ED5-881E-20704D75D9E0}" srcOrd="6" destOrd="0" presId="urn:microsoft.com/office/officeart/2005/8/layout/radial6"/>
    <dgm:cxn modelId="{DFA97D6F-747E-4AB6-9CE6-8AFB35667CBA}" type="presParOf" srcId="{BA40EE4A-0B88-46B9-941F-1C4743B43201}" destId="{4A78DD41-9510-42C3-B3B6-3C033FF72C14}" srcOrd="7" destOrd="0" presId="urn:microsoft.com/office/officeart/2005/8/layout/radial6"/>
    <dgm:cxn modelId="{BF07CE73-E55C-410A-8EAE-D2A54E9AFB1E}" type="presParOf" srcId="{BA40EE4A-0B88-46B9-941F-1C4743B43201}" destId="{064A504A-BA0B-40E0-B76A-B19DA2478AA3}" srcOrd="8" destOrd="0" presId="urn:microsoft.com/office/officeart/2005/8/layout/radial6"/>
    <dgm:cxn modelId="{AAABE0C7-9D08-4814-9104-11C3CA00EC60}" type="presParOf" srcId="{BA40EE4A-0B88-46B9-941F-1C4743B43201}" destId="{BD33159E-EF33-4A57-8440-7D5C0CAAB9E6}" srcOrd="9" destOrd="0" presId="urn:microsoft.com/office/officeart/2005/8/layout/radial6"/>
    <dgm:cxn modelId="{47616D93-12EC-4C40-BE6B-73F8F9A467F6}" type="presParOf" srcId="{BA40EE4A-0B88-46B9-941F-1C4743B43201}" destId="{07A88D95-5CD0-46B2-9F0C-78010263C4CF}" srcOrd="10" destOrd="0" presId="urn:microsoft.com/office/officeart/2005/8/layout/radial6"/>
    <dgm:cxn modelId="{7B03C06F-9851-4041-A954-9B0BD7A21CD8}" type="presParOf" srcId="{BA40EE4A-0B88-46B9-941F-1C4743B43201}" destId="{60325E67-A3DD-4468-B57E-308B6F85C8C5}" srcOrd="11" destOrd="0" presId="urn:microsoft.com/office/officeart/2005/8/layout/radial6"/>
    <dgm:cxn modelId="{A16036F0-5C41-4342-983B-512C296F1481}" type="presParOf" srcId="{BA40EE4A-0B88-46B9-941F-1C4743B43201}" destId="{D882B3AF-F553-4289-B1CA-1C6283C6163D}" srcOrd="12" destOrd="0" presId="urn:microsoft.com/office/officeart/2005/8/layout/radial6"/>
    <dgm:cxn modelId="{81CA44E5-E8D4-4293-9F94-D99CE12AC38A}" type="presParOf" srcId="{BA40EE4A-0B88-46B9-941F-1C4743B43201}" destId="{FF56C260-42DD-4A07-9D37-8314DC49D541}" srcOrd="13" destOrd="0" presId="urn:microsoft.com/office/officeart/2005/8/layout/radial6"/>
    <dgm:cxn modelId="{3B5E9A83-D443-44DF-B9A9-B1B5CFFD4124}" type="presParOf" srcId="{BA40EE4A-0B88-46B9-941F-1C4743B43201}" destId="{76AE6121-43D0-4DA2-AB84-D5F3E8948070}" srcOrd="14" destOrd="0" presId="urn:microsoft.com/office/officeart/2005/8/layout/radial6"/>
    <dgm:cxn modelId="{C060B90E-F111-4F16-A938-5601A7F66A54}" type="presParOf" srcId="{BA40EE4A-0B88-46B9-941F-1C4743B43201}" destId="{81D9B790-5DBB-47F3-ADB9-72A8C972F536}" srcOrd="15" destOrd="0" presId="urn:microsoft.com/office/officeart/2005/8/layout/radial6"/>
    <dgm:cxn modelId="{BA6D1B82-02AA-4987-ABA1-2465C68BC4DC}" type="presParOf" srcId="{BA40EE4A-0B88-46B9-941F-1C4743B43201}" destId="{338254A2-B8DA-4087-BF3B-CF5632A98B00}" srcOrd="16" destOrd="0" presId="urn:microsoft.com/office/officeart/2005/8/layout/radial6"/>
    <dgm:cxn modelId="{245D3E15-72EB-4E7A-A458-BBCB23001F11}" type="presParOf" srcId="{BA40EE4A-0B88-46B9-941F-1C4743B43201}" destId="{F5C41B38-9ECB-49A4-937A-704641110B06}" srcOrd="17" destOrd="0" presId="urn:microsoft.com/office/officeart/2005/8/layout/radial6"/>
    <dgm:cxn modelId="{5EF98A91-59D0-4542-B149-951DE4D0B8DD}" type="presParOf" srcId="{BA40EE4A-0B88-46B9-941F-1C4743B43201}" destId="{01244D28-67F3-4A97-9448-F57C859CE35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4D28-67F3-4A97-9448-F57C859CE35D}">
      <dsp:nvSpPr>
        <dsp:cNvPr id="0" name=""/>
        <dsp:cNvSpPr/>
      </dsp:nvSpPr>
      <dsp:spPr>
        <a:xfrm>
          <a:off x="2958728" y="573335"/>
          <a:ext cx="3920292" cy="3920292"/>
        </a:xfrm>
        <a:prstGeom prst="blockArc">
          <a:avLst>
            <a:gd name="adj1" fmla="val 12600000"/>
            <a:gd name="adj2" fmla="val 16200000"/>
            <a:gd name="adj3" fmla="val 4524"/>
          </a:avLst>
        </a:prstGeom>
        <a:solidFill>
          <a:schemeClr val="accent2">
            <a:hueOff val="-16578684"/>
            <a:satOff val="48438"/>
            <a:lumOff val="901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1D9B790-5DBB-47F3-ADB9-72A8C972F536}">
      <dsp:nvSpPr>
        <dsp:cNvPr id="0" name=""/>
        <dsp:cNvSpPr/>
      </dsp:nvSpPr>
      <dsp:spPr>
        <a:xfrm>
          <a:off x="2958728" y="573335"/>
          <a:ext cx="3920292" cy="3920292"/>
        </a:xfrm>
        <a:prstGeom prst="blockArc">
          <a:avLst>
            <a:gd name="adj1" fmla="val 9000000"/>
            <a:gd name="adj2" fmla="val 12600000"/>
            <a:gd name="adj3" fmla="val 4524"/>
          </a:avLst>
        </a:prstGeom>
        <a:solidFill>
          <a:schemeClr val="accent2">
            <a:hueOff val="-13262947"/>
            <a:satOff val="38750"/>
            <a:lumOff val="72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58728" y="573335"/>
          <a:ext cx="3920292" cy="3920292"/>
        </a:xfrm>
        <a:prstGeom prst="blockArc">
          <a:avLst>
            <a:gd name="adj1" fmla="val 5400000"/>
            <a:gd name="adj2" fmla="val 9000000"/>
            <a:gd name="adj3" fmla="val 4524"/>
          </a:avLst>
        </a:prstGeom>
        <a:solidFill>
          <a:schemeClr val="accent2">
            <a:hueOff val="-9947211"/>
            <a:satOff val="29063"/>
            <a:lumOff val="54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2958728" y="573335"/>
          <a:ext cx="3920292" cy="3920292"/>
        </a:xfrm>
        <a:prstGeom prst="blockArc">
          <a:avLst>
            <a:gd name="adj1" fmla="val 1800000"/>
            <a:gd name="adj2" fmla="val 5400000"/>
            <a:gd name="adj3" fmla="val 4524"/>
          </a:avLst>
        </a:prstGeom>
        <a:solidFill>
          <a:schemeClr val="accent2">
            <a:hueOff val="-6631474"/>
            <a:satOff val="19375"/>
            <a:lumOff val="3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2958728" y="573335"/>
          <a:ext cx="3920292" cy="3920292"/>
        </a:xfrm>
        <a:prstGeom prst="blockArc">
          <a:avLst>
            <a:gd name="adj1" fmla="val 19800000"/>
            <a:gd name="adj2" fmla="val 1800000"/>
            <a:gd name="adj3" fmla="val 4524"/>
          </a:avLst>
        </a:prstGeom>
        <a:solidFill>
          <a:schemeClr val="accent2">
            <a:hueOff val="-3315737"/>
            <a:satOff val="9688"/>
            <a:lumOff val="1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58728" y="573335"/>
          <a:ext cx="3920292" cy="3920292"/>
        </a:xfrm>
        <a:prstGeom prst="blockArc">
          <a:avLst>
            <a:gd name="adj1" fmla="val 16200000"/>
            <a:gd name="adj2" fmla="val 19800000"/>
            <a:gd name="adj3" fmla="val 452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98515" y="1242528"/>
          <a:ext cx="2716115" cy="2518226"/>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Manageability</a:t>
          </a:r>
          <a:endParaRPr lang="en-US" sz="900" b="1" kern="1200" dirty="0"/>
        </a:p>
      </dsp:txBody>
      <dsp:txXfrm>
        <a:off x="3896281" y="1611314"/>
        <a:ext cx="1920583" cy="1780654"/>
      </dsp:txXfrm>
    </dsp:sp>
    <dsp:sp modelId="{E152D1A6-5523-4089-9B5C-3456D6D22E89}">
      <dsp:nvSpPr>
        <dsp:cNvPr id="0" name=""/>
        <dsp:cNvSpPr/>
      </dsp:nvSpPr>
      <dsp:spPr>
        <a:xfrm>
          <a:off x="3793464" y="1855"/>
          <a:ext cx="2250819" cy="1231638"/>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Reliability</a:t>
          </a:r>
          <a:endParaRPr lang="en-US" sz="1800" b="1" kern="1200" dirty="0"/>
        </a:p>
      </dsp:txBody>
      <dsp:txXfrm>
        <a:off x="4123089" y="182224"/>
        <a:ext cx="1591569" cy="870900"/>
      </dsp:txXfrm>
    </dsp:sp>
    <dsp:sp modelId="{BF525CC9-FB41-419D-A793-41BFCC9839CB}">
      <dsp:nvSpPr>
        <dsp:cNvPr id="0" name=""/>
        <dsp:cNvSpPr/>
      </dsp:nvSpPr>
      <dsp:spPr>
        <a:xfrm>
          <a:off x="5590219" y="983381"/>
          <a:ext cx="1975585" cy="1184393"/>
        </a:xfrm>
        <a:prstGeom prst="ellipse">
          <a:avLst/>
        </a:prstGeom>
        <a:solidFill>
          <a:schemeClr val="accent2">
            <a:hueOff val="-3315737"/>
            <a:satOff val="9688"/>
            <a:lumOff val="1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Security</a:t>
          </a:r>
          <a:endParaRPr lang="en-US" sz="1800" b="1" kern="1200" dirty="0"/>
        </a:p>
      </dsp:txBody>
      <dsp:txXfrm>
        <a:off x="5879537" y="1156831"/>
        <a:ext cx="1396949" cy="837493"/>
      </dsp:txXfrm>
    </dsp:sp>
    <dsp:sp modelId="{4A78DD41-9510-42C3-B3B6-3C033FF72C14}">
      <dsp:nvSpPr>
        <dsp:cNvPr id="0" name=""/>
        <dsp:cNvSpPr/>
      </dsp:nvSpPr>
      <dsp:spPr>
        <a:xfrm>
          <a:off x="5396544" y="2875566"/>
          <a:ext cx="2362935" cy="1231638"/>
        </a:xfrm>
        <a:prstGeom prst="ellipse">
          <a:avLst/>
        </a:prstGeom>
        <a:solidFill>
          <a:schemeClr val="accent2">
            <a:hueOff val="-6631474"/>
            <a:satOff val="19375"/>
            <a:lumOff val="36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Predictability</a:t>
          </a:r>
          <a:endParaRPr lang="en-US" sz="1800" b="1" kern="1200" dirty="0"/>
        </a:p>
      </dsp:txBody>
      <dsp:txXfrm>
        <a:off x="5742588" y="3055935"/>
        <a:ext cx="1670847" cy="870900"/>
      </dsp:txXfrm>
    </dsp:sp>
    <dsp:sp modelId="{07A88D95-5CD0-46B2-9F0C-78010263C4CF}">
      <dsp:nvSpPr>
        <dsp:cNvPr id="0" name=""/>
        <dsp:cNvSpPr/>
      </dsp:nvSpPr>
      <dsp:spPr>
        <a:xfrm>
          <a:off x="3863354" y="3833470"/>
          <a:ext cx="2111041" cy="1231638"/>
        </a:xfrm>
        <a:prstGeom prst="ellipse">
          <a:avLst/>
        </a:prstGeom>
        <a:solidFill>
          <a:schemeClr val="accent2">
            <a:hueOff val="-9947211"/>
            <a:satOff val="29063"/>
            <a:lumOff val="54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Scalability</a:t>
          </a:r>
          <a:endParaRPr lang="en-US" sz="1800" b="1" kern="1200" dirty="0"/>
        </a:p>
      </dsp:txBody>
      <dsp:txXfrm>
        <a:off x="4172509" y="4013839"/>
        <a:ext cx="1492731" cy="870900"/>
      </dsp:txXfrm>
    </dsp:sp>
    <dsp:sp modelId="{FF56C260-42DD-4A07-9D37-8314DC49D541}">
      <dsp:nvSpPr>
        <dsp:cNvPr id="0" name=""/>
        <dsp:cNvSpPr/>
      </dsp:nvSpPr>
      <dsp:spPr>
        <a:xfrm>
          <a:off x="2218022" y="2875566"/>
          <a:ext cx="2083427" cy="1231638"/>
        </a:xfrm>
        <a:prstGeom prst="ellipse">
          <a:avLst/>
        </a:prstGeom>
        <a:solidFill>
          <a:schemeClr val="accent2">
            <a:hueOff val="-13262947"/>
            <a:satOff val="38750"/>
            <a:lumOff val="72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Extensibility</a:t>
          </a:r>
          <a:endParaRPr lang="en-US" sz="1800" b="1" kern="1200" dirty="0"/>
        </a:p>
      </dsp:txBody>
      <dsp:txXfrm>
        <a:off x="2523133" y="3055935"/>
        <a:ext cx="1473205" cy="870900"/>
      </dsp:txXfrm>
    </dsp:sp>
    <dsp:sp modelId="{338254A2-B8DA-4087-BF3B-CF5632A98B00}">
      <dsp:nvSpPr>
        <dsp:cNvPr id="0" name=""/>
        <dsp:cNvSpPr/>
      </dsp:nvSpPr>
      <dsp:spPr>
        <a:xfrm>
          <a:off x="2194726" y="1079166"/>
          <a:ext cx="2130020" cy="992823"/>
        </a:xfrm>
        <a:prstGeom prst="ellipse">
          <a:avLst/>
        </a:prstGeom>
        <a:solidFill>
          <a:schemeClr val="accent2">
            <a:hueOff val="-16578684"/>
            <a:satOff val="48438"/>
            <a:lumOff val="90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Connectivity</a:t>
          </a:r>
          <a:endParaRPr lang="en-US" sz="1800" b="1" kern="1200" dirty="0"/>
        </a:p>
      </dsp:txBody>
      <dsp:txXfrm>
        <a:off x="2506660" y="1224562"/>
        <a:ext cx="1506152" cy="702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4D28-67F3-4A97-9448-F57C859CE35D}">
      <dsp:nvSpPr>
        <dsp:cNvPr id="0" name=""/>
        <dsp:cNvSpPr/>
      </dsp:nvSpPr>
      <dsp:spPr>
        <a:xfrm>
          <a:off x="2958728" y="573335"/>
          <a:ext cx="3920292" cy="3920292"/>
        </a:xfrm>
        <a:prstGeom prst="blockArc">
          <a:avLst>
            <a:gd name="adj1" fmla="val 12600000"/>
            <a:gd name="adj2" fmla="val 16200000"/>
            <a:gd name="adj3" fmla="val 4524"/>
          </a:avLst>
        </a:prstGeom>
        <a:solidFill>
          <a:schemeClr val="accent2">
            <a:hueOff val="-16578684"/>
            <a:satOff val="48438"/>
            <a:lumOff val="901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1D9B790-5DBB-47F3-ADB9-72A8C972F536}">
      <dsp:nvSpPr>
        <dsp:cNvPr id="0" name=""/>
        <dsp:cNvSpPr/>
      </dsp:nvSpPr>
      <dsp:spPr>
        <a:xfrm>
          <a:off x="2958728" y="573335"/>
          <a:ext cx="3920292" cy="3920292"/>
        </a:xfrm>
        <a:prstGeom prst="blockArc">
          <a:avLst>
            <a:gd name="adj1" fmla="val 9000000"/>
            <a:gd name="adj2" fmla="val 12600000"/>
            <a:gd name="adj3" fmla="val 4524"/>
          </a:avLst>
        </a:prstGeom>
        <a:solidFill>
          <a:schemeClr val="accent2">
            <a:hueOff val="-13262947"/>
            <a:satOff val="38750"/>
            <a:lumOff val="72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58728" y="573335"/>
          <a:ext cx="3920292" cy="3920292"/>
        </a:xfrm>
        <a:prstGeom prst="blockArc">
          <a:avLst>
            <a:gd name="adj1" fmla="val 5400000"/>
            <a:gd name="adj2" fmla="val 9000000"/>
            <a:gd name="adj3" fmla="val 4524"/>
          </a:avLst>
        </a:prstGeom>
        <a:solidFill>
          <a:schemeClr val="accent2">
            <a:hueOff val="-9947211"/>
            <a:satOff val="29063"/>
            <a:lumOff val="54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2958728" y="573335"/>
          <a:ext cx="3920292" cy="3920292"/>
        </a:xfrm>
        <a:prstGeom prst="blockArc">
          <a:avLst>
            <a:gd name="adj1" fmla="val 1800000"/>
            <a:gd name="adj2" fmla="val 5400000"/>
            <a:gd name="adj3" fmla="val 4524"/>
          </a:avLst>
        </a:prstGeom>
        <a:solidFill>
          <a:schemeClr val="accent2">
            <a:hueOff val="-6631474"/>
            <a:satOff val="19375"/>
            <a:lumOff val="3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2958728" y="573335"/>
          <a:ext cx="3920292" cy="3920292"/>
        </a:xfrm>
        <a:prstGeom prst="blockArc">
          <a:avLst>
            <a:gd name="adj1" fmla="val 19800000"/>
            <a:gd name="adj2" fmla="val 1800000"/>
            <a:gd name="adj3" fmla="val 4524"/>
          </a:avLst>
        </a:prstGeom>
        <a:solidFill>
          <a:schemeClr val="accent2">
            <a:hueOff val="-3315737"/>
            <a:satOff val="9688"/>
            <a:lumOff val="1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58728" y="573335"/>
          <a:ext cx="3920292" cy="3920292"/>
        </a:xfrm>
        <a:prstGeom prst="blockArc">
          <a:avLst>
            <a:gd name="adj1" fmla="val 16200000"/>
            <a:gd name="adj2" fmla="val 19800000"/>
            <a:gd name="adj3" fmla="val 452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98515" y="1242528"/>
          <a:ext cx="2716115" cy="2518226"/>
        </a:xfrm>
        <a:prstGeom prst="ellipse">
          <a:avLst/>
        </a:prstGeom>
        <a:solidFill>
          <a:schemeClr val="tx1">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Manageability</a:t>
          </a:r>
          <a:endParaRPr lang="en-US" sz="900" b="1" kern="1200" dirty="0"/>
        </a:p>
      </dsp:txBody>
      <dsp:txXfrm>
        <a:off x="3896281" y="1611314"/>
        <a:ext cx="1920583" cy="1780654"/>
      </dsp:txXfrm>
    </dsp:sp>
    <dsp:sp modelId="{E152D1A6-5523-4089-9B5C-3456D6D22E89}">
      <dsp:nvSpPr>
        <dsp:cNvPr id="0" name=""/>
        <dsp:cNvSpPr/>
      </dsp:nvSpPr>
      <dsp:spPr>
        <a:xfrm>
          <a:off x="3793464" y="1855"/>
          <a:ext cx="2250819" cy="1231638"/>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Reliability</a:t>
          </a:r>
          <a:endParaRPr lang="en-US" sz="1800" b="1" kern="1200" dirty="0"/>
        </a:p>
      </dsp:txBody>
      <dsp:txXfrm>
        <a:off x="4123089" y="182224"/>
        <a:ext cx="1591569" cy="870900"/>
      </dsp:txXfrm>
    </dsp:sp>
    <dsp:sp modelId="{BF525CC9-FB41-419D-A793-41BFCC9839CB}">
      <dsp:nvSpPr>
        <dsp:cNvPr id="0" name=""/>
        <dsp:cNvSpPr/>
      </dsp:nvSpPr>
      <dsp:spPr>
        <a:xfrm>
          <a:off x="5590219" y="983381"/>
          <a:ext cx="1975585" cy="118439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Security</a:t>
          </a:r>
          <a:endParaRPr lang="en-US" sz="1800" b="1" kern="1200" dirty="0"/>
        </a:p>
      </dsp:txBody>
      <dsp:txXfrm>
        <a:off x="5879537" y="1156831"/>
        <a:ext cx="1396949" cy="837493"/>
      </dsp:txXfrm>
    </dsp:sp>
    <dsp:sp modelId="{4A78DD41-9510-42C3-B3B6-3C033FF72C14}">
      <dsp:nvSpPr>
        <dsp:cNvPr id="0" name=""/>
        <dsp:cNvSpPr/>
      </dsp:nvSpPr>
      <dsp:spPr>
        <a:xfrm>
          <a:off x="5396544" y="2875566"/>
          <a:ext cx="2362935"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Predictability</a:t>
          </a:r>
          <a:endParaRPr lang="en-US" sz="1800" b="1" kern="1200" dirty="0"/>
        </a:p>
      </dsp:txBody>
      <dsp:txXfrm>
        <a:off x="5742588" y="3055935"/>
        <a:ext cx="1670847" cy="870900"/>
      </dsp:txXfrm>
    </dsp:sp>
    <dsp:sp modelId="{07A88D95-5CD0-46B2-9F0C-78010263C4CF}">
      <dsp:nvSpPr>
        <dsp:cNvPr id="0" name=""/>
        <dsp:cNvSpPr/>
      </dsp:nvSpPr>
      <dsp:spPr>
        <a:xfrm>
          <a:off x="3863354" y="3833470"/>
          <a:ext cx="2111041"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Scalability</a:t>
          </a:r>
          <a:endParaRPr lang="en-US" sz="1800" b="1" kern="1200" dirty="0"/>
        </a:p>
      </dsp:txBody>
      <dsp:txXfrm>
        <a:off x="4172509" y="4013839"/>
        <a:ext cx="1492731" cy="870900"/>
      </dsp:txXfrm>
    </dsp:sp>
    <dsp:sp modelId="{FF56C260-42DD-4A07-9D37-8314DC49D541}">
      <dsp:nvSpPr>
        <dsp:cNvPr id="0" name=""/>
        <dsp:cNvSpPr/>
      </dsp:nvSpPr>
      <dsp:spPr>
        <a:xfrm>
          <a:off x="2218022" y="2875566"/>
          <a:ext cx="2083427"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Extensibility</a:t>
          </a:r>
          <a:endParaRPr lang="en-US" sz="1800" b="1" kern="1200" dirty="0"/>
        </a:p>
      </dsp:txBody>
      <dsp:txXfrm>
        <a:off x="2523133" y="3055935"/>
        <a:ext cx="1473205" cy="870900"/>
      </dsp:txXfrm>
    </dsp:sp>
    <dsp:sp modelId="{338254A2-B8DA-4087-BF3B-CF5632A98B00}">
      <dsp:nvSpPr>
        <dsp:cNvPr id="0" name=""/>
        <dsp:cNvSpPr/>
      </dsp:nvSpPr>
      <dsp:spPr>
        <a:xfrm>
          <a:off x="2194726" y="1079166"/>
          <a:ext cx="2130020" cy="99282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Connectivity</a:t>
          </a:r>
          <a:endParaRPr lang="en-US" sz="1800" b="1" kern="1200" dirty="0"/>
        </a:p>
      </dsp:txBody>
      <dsp:txXfrm>
        <a:off x="2506660" y="1224562"/>
        <a:ext cx="1506152" cy="702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4D28-67F3-4A97-9448-F57C859CE35D}">
      <dsp:nvSpPr>
        <dsp:cNvPr id="0" name=""/>
        <dsp:cNvSpPr/>
      </dsp:nvSpPr>
      <dsp:spPr>
        <a:xfrm>
          <a:off x="2958728" y="573335"/>
          <a:ext cx="3920292" cy="3920292"/>
        </a:xfrm>
        <a:prstGeom prst="blockArc">
          <a:avLst>
            <a:gd name="adj1" fmla="val 12600000"/>
            <a:gd name="adj2" fmla="val 16200000"/>
            <a:gd name="adj3" fmla="val 4524"/>
          </a:avLst>
        </a:prstGeom>
        <a:solidFill>
          <a:schemeClr val="accent2">
            <a:hueOff val="-16578684"/>
            <a:satOff val="48438"/>
            <a:lumOff val="901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1D9B790-5DBB-47F3-ADB9-72A8C972F536}">
      <dsp:nvSpPr>
        <dsp:cNvPr id="0" name=""/>
        <dsp:cNvSpPr/>
      </dsp:nvSpPr>
      <dsp:spPr>
        <a:xfrm>
          <a:off x="2958728" y="573335"/>
          <a:ext cx="3920292" cy="3920292"/>
        </a:xfrm>
        <a:prstGeom prst="blockArc">
          <a:avLst>
            <a:gd name="adj1" fmla="val 9000000"/>
            <a:gd name="adj2" fmla="val 12600000"/>
            <a:gd name="adj3" fmla="val 4524"/>
          </a:avLst>
        </a:prstGeom>
        <a:solidFill>
          <a:schemeClr val="accent2">
            <a:hueOff val="-13262947"/>
            <a:satOff val="38750"/>
            <a:lumOff val="72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58728" y="573335"/>
          <a:ext cx="3920292" cy="3920292"/>
        </a:xfrm>
        <a:prstGeom prst="blockArc">
          <a:avLst>
            <a:gd name="adj1" fmla="val 5400000"/>
            <a:gd name="adj2" fmla="val 9000000"/>
            <a:gd name="adj3" fmla="val 4524"/>
          </a:avLst>
        </a:prstGeom>
        <a:solidFill>
          <a:schemeClr val="accent2">
            <a:hueOff val="-9947211"/>
            <a:satOff val="29063"/>
            <a:lumOff val="54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2958728" y="573335"/>
          <a:ext cx="3920292" cy="3920292"/>
        </a:xfrm>
        <a:prstGeom prst="blockArc">
          <a:avLst>
            <a:gd name="adj1" fmla="val 1800000"/>
            <a:gd name="adj2" fmla="val 5400000"/>
            <a:gd name="adj3" fmla="val 4524"/>
          </a:avLst>
        </a:prstGeom>
        <a:solidFill>
          <a:schemeClr val="accent2">
            <a:hueOff val="-6631474"/>
            <a:satOff val="19375"/>
            <a:lumOff val="3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2958728" y="573335"/>
          <a:ext cx="3920292" cy="3920292"/>
        </a:xfrm>
        <a:prstGeom prst="blockArc">
          <a:avLst>
            <a:gd name="adj1" fmla="val 19800000"/>
            <a:gd name="adj2" fmla="val 1800000"/>
            <a:gd name="adj3" fmla="val 4524"/>
          </a:avLst>
        </a:prstGeom>
        <a:solidFill>
          <a:schemeClr val="accent2">
            <a:hueOff val="-3315737"/>
            <a:satOff val="9688"/>
            <a:lumOff val="1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58728" y="573335"/>
          <a:ext cx="3920292" cy="3920292"/>
        </a:xfrm>
        <a:prstGeom prst="blockArc">
          <a:avLst>
            <a:gd name="adj1" fmla="val 16200000"/>
            <a:gd name="adj2" fmla="val 19800000"/>
            <a:gd name="adj3" fmla="val 452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98515" y="1242528"/>
          <a:ext cx="2716115" cy="2518226"/>
        </a:xfrm>
        <a:prstGeom prst="ellipse">
          <a:avLst/>
        </a:prstGeom>
        <a:solidFill>
          <a:schemeClr val="tx1">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Manageability</a:t>
          </a:r>
          <a:endParaRPr lang="en-US" sz="900" b="1" kern="1200" dirty="0"/>
        </a:p>
      </dsp:txBody>
      <dsp:txXfrm>
        <a:off x="3896281" y="1611314"/>
        <a:ext cx="1920583" cy="1780654"/>
      </dsp:txXfrm>
    </dsp:sp>
    <dsp:sp modelId="{E152D1A6-5523-4089-9B5C-3456D6D22E89}">
      <dsp:nvSpPr>
        <dsp:cNvPr id="0" name=""/>
        <dsp:cNvSpPr/>
      </dsp:nvSpPr>
      <dsp:spPr>
        <a:xfrm>
          <a:off x="3793464" y="1855"/>
          <a:ext cx="2250819"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Reliability</a:t>
          </a:r>
          <a:endParaRPr lang="en-US" sz="1800" b="1" kern="1200" dirty="0"/>
        </a:p>
      </dsp:txBody>
      <dsp:txXfrm>
        <a:off x="4123089" y="182224"/>
        <a:ext cx="1591569" cy="870900"/>
      </dsp:txXfrm>
    </dsp:sp>
    <dsp:sp modelId="{BF525CC9-FB41-419D-A793-41BFCC9839CB}">
      <dsp:nvSpPr>
        <dsp:cNvPr id="0" name=""/>
        <dsp:cNvSpPr/>
      </dsp:nvSpPr>
      <dsp:spPr>
        <a:xfrm>
          <a:off x="5590219" y="983381"/>
          <a:ext cx="1975585" cy="1184393"/>
        </a:xfrm>
        <a:prstGeom prst="ellipse">
          <a:avLst/>
        </a:prstGeom>
        <a:solidFill>
          <a:schemeClr val="accent2">
            <a:hueOff val="-3315737"/>
            <a:satOff val="9688"/>
            <a:lumOff val="1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Security</a:t>
          </a:r>
          <a:endParaRPr lang="en-US" sz="1800" b="1" kern="1200" dirty="0"/>
        </a:p>
      </dsp:txBody>
      <dsp:txXfrm>
        <a:off x="5879537" y="1156831"/>
        <a:ext cx="1396949" cy="837493"/>
      </dsp:txXfrm>
    </dsp:sp>
    <dsp:sp modelId="{4A78DD41-9510-42C3-B3B6-3C033FF72C14}">
      <dsp:nvSpPr>
        <dsp:cNvPr id="0" name=""/>
        <dsp:cNvSpPr/>
      </dsp:nvSpPr>
      <dsp:spPr>
        <a:xfrm>
          <a:off x="5396544" y="2875566"/>
          <a:ext cx="2362935"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Predictability</a:t>
          </a:r>
          <a:endParaRPr lang="en-US" sz="1800" b="1" kern="1200" dirty="0"/>
        </a:p>
      </dsp:txBody>
      <dsp:txXfrm>
        <a:off x="5742588" y="3055935"/>
        <a:ext cx="1670847" cy="870900"/>
      </dsp:txXfrm>
    </dsp:sp>
    <dsp:sp modelId="{07A88D95-5CD0-46B2-9F0C-78010263C4CF}">
      <dsp:nvSpPr>
        <dsp:cNvPr id="0" name=""/>
        <dsp:cNvSpPr/>
      </dsp:nvSpPr>
      <dsp:spPr>
        <a:xfrm>
          <a:off x="3863354" y="3833470"/>
          <a:ext cx="2111041"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Scalability</a:t>
          </a:r>
          <a:endParaRPr lang="en-US" sz="1800" b="1" kern="1200" dirty="0"/>
        </a:p>
      </dsp:txBody>
      <dsp:txXfrm>
        <a:off x="4172509" y="4013839"/>
        <a:ext cx="1492731" cy="870900"/>
      </dsp:txXfrm>
    </dsp:sp>
    <dsp:sp modelId="{FF56C260-42DD-4A07-9D37-8314DC49D541}">
      <dsp:nvSpPr>
        <dsp:cNvPr id="0" name=""/>
        <dsp:cNvSpPr/>
      </dsp:nvSpPr>
      <dsp:spPr>
        <a:xfrm>
          <a:off x="2218022" y="2875566"/>
          <a:ext cx="2083427"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Extensibility</a:t>
          </a:r>
          <a:endParaRPr lang="en-US" sz="1800" b="1" kern="1200" dirty="0"/>
        </a:p>
      </dsp:txBody>
      <dsp:txXfrm>
        <a:off x="2523133" y="3055935"/>
        <a:ext cx="1473205" cy="870900"/>
      </dsp:txXfrm>
    </dsp:sp>
    <dsp:sp modelId="{338254A2-B8DA-4087-BF3B-CF5632A98B00}">
      <dsp:nvSpPr>
        <dsp:cNvPr id="0" name=""/>
        <dsp:cNvSpPr/>
      </dsp:nvSpPr>
      <dsp:spPr>
        <a:xfrm>
          <a:off x="2194726" y="1079166"/>
          <a:ext cx="2130020" cy="99282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Connectivity</a:t>
          </a:r>
          <a:endParaRPr lang="en-US" sz="1800" b="1" kern="1200" dirty="0"/>
        </a:p>
      </dsp:txBody>
      <dsp:txXfrm>
        <a:off x="2506660" y="1224562"/>
        <a:ext cx="1506152" cy="702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4D28-67F3-4A97-9448-F57C859CE35D}">
      <dsp:nvSpPr>
        <dsp:cNvPr id="0" name=""/>
        <dsp:cNvSpPr/>
      </dsp:nvSpPr>
      <dsp:spPr>
        <a:xfrm>
          <a:off x="2958728" y="573335"/>
          <a:ext cx="3920292" cy="3920292"/>
        </a:xfrm>
        <a:prstGeom prst="blockArc">
          <a:avLst>
            <a:gd name="adj1" fmla="val 12600000"/>
            <a:gd name="adj2" fmla="val 16200000"/>
            <a:gd name="adj3" fmla="val 4524"/>
          </a:avLst>
        </a:prstGeom>
        <a:solidFill>
          <a:schemeClr val="accent2">
            <a:hueOff val="-16578684"/>
            <a:satOff val="48438"/>
            <a:lumOff val="901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1D9B790-5DBB-47F3-ADB9-72A8C972F536}">
      <dsp:nvSpPr>
        <dsp:cNvPr id="0" name=""/>
        <dsp:cNvSpPr/>
      </dsp:nvSpPr>
      <dsp:spPr>
        <a:xfrm>
          <a:off x="2958728" y="573335"/>
          <a:ext cx="3920292" cy="3920292"/>
        </a:xfrm>
        <a:prstGeom prst="blockArc">
          <a:avLst>
            <a:gd name="adj1" fmla="val 9000000"/>
            <a:gd name="adj2" fmla="val 12600000"/>
            <a:gd name="adj3" fmla="val 4524"/>
          </a:avLst>
        </a:prstGeom>
        <a:solidFill>
          <a:schemeClr val="accent2">
            <a:hueOff val="-13262947"/>
            <a:satOff val="38750"/>
            <a:lumOff val="72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58728" y="573335"/>
          <a:ext cx="3920292" cy="3920292"/>
        </a:xfrm>
        <a:prstGeom prst="blockArc">
          <a:avLst>
            <a:gd name="adj1" fmla="val 5400000"/>
            <a:gd name="adj2" fmla="val 9000000"/>
            <a:gd name="adj3" fmla="val 4524"/>
          </a:avLst>
        </a:prstGeom>
        <a:solidFill>
          <a:schemeClr val="accent2">
            <a:hueOff val="-9947211"/>
            <a:satOff val="29063"/>
            <a:lumOff val="54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2958728" y="573335"/>
          <a:ext cx="3920292" cy="3920292"/>
        </a:xfrm>
        <a:prstGeom prst="blockArc">
          <a:avLst>
            <a:gd name="adj1" fmla="val 1800000"/>
            <a:gd name="adj2" fmla="val 5400000"/>
            <a:gd name="adj3" fmla="val 4524"/>
          </a:avLst>
        </a:prstGeom>
        <a:solidFill>
          <a:schemeClr val="accent2">
            <a:hueOff val="-6631474"/>
            <a:satOff val="19375"/>
            <a:lumOff val="3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2958728" y="573335"/>
          <a:ext cx="3920292" cy="3920292"/>
        </a:xfrm>
        <a:prstGeom prst="blockArc">
          <a:avLst>
            <a:gd name="adj1" fmla="val 19800000"/>
            <a:gd name="adj2" fmla="val 1800000"/>
            <a:gd name="adj3" fmla="val 4524"/>
          </a:avLst>
        </a:prstGeom>
        <a:solidFill>
          <a:schemeClr val="accent2">
            <a:hueOff val="-3315737"/>
            <a:satOff val="9688"/>
            <a:lumOff val="1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58728" y="573335"/>
          <a:ext cx="3920292" cy="3920292"/>
        </a:xfrm>
        <a:prstGeom prst="blockArc">
          <a:avLst>
            <a:gd name="adj1" fmla="val 16200000"/>
            <a:gd name="adj2" fmla="val 19800000"/>
            <a:gd name="adj3" fmla="val 452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98515" y="1242528"/>
          <a:ext cx="2716115" cy="2518226"/>
        </a:xfrm>
        <a:prstGeom prst="ellipse">
          <a:avLst/>
        </a:prstGeom>
        <a:solidFill>
          <a:schemeClr val="tx1">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Manageability</a:t>
          </a:r>
          <a:endParaRPr lang="en-US" sz="900" b="1" kern="1200" dirty="0"/>
        </a:p>
      </dsp:txBody>
      <dsp:txXfrm>
        <a:off x="3896281" y="1611314"/>
        <a:ext cx="1920583" cy="1780654"/>
      </dsp:txXfrm>
    </dsp:sp>
    <dsp:sp modelId="{E152D1A6-5523-4089-9B5C-3456D6D22E89}">
      <dsp:nvSpPr>
        <dsp:cNvPr id="0" name=""/>
        <dsp:cNvSpPr/>
      </dsp:nvSpPr>
      <dsp:spPr>
        <a:xfrm>
          <a:off x="3793464" y="1855"/>
          <a:ext cx="2250819"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Reliability</a:t>
          </a:r>
          <a:endParaRPr lang="en-US" sz="1800" b="1" kern="1200" dirty="0"/>
        </a:p>
      </dsp:txBody>
      <dsp:txXfrm>
        <a:off x="4123089" y="182224"/>
        <a:ext cx="1591569" cy="870900"/>
      </dsp:txXfrm>
    </dsp:sp>
    <dsp:sp modelId="{BF525CC9-FB41-419D-A793-41BFCC9839CB}">
      <dsp:nvSpPr>
        <dsp:cNvPr id="0" name=""/>
        <dsp:cNvSpPr/>
      </dsp:nvSpPr>
      <dsp:spPr>
        <a:xfrm>
          <a:off x="5590219" y="983381"/>
          <a:ext cx="1975585" cy="118439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Security</a:t>
          </a:r>
          <a:endParaRPr lang="en-US" sz="1800" b="1" kern="1200" dirty="0"/>
        </a:p>
      </dsp:txBody>
      <dsp:txXfrm>
        <a:off x="5879537" y="1156831"/>
        <a:ext cx="1396949" cy="837493"/>
      </dsp:txXfrm>
    </dsp:sp>
    <dsp:sp modelId="{4A78DD41-9510-42C3-B3B6-3C033FF72C14}">
      <dsp:nvSpPr>
        <dsp:cNvPr id="0" name=""/>
        <dsp:cNvSpPr/>
      </dsp:nvSpPr>
      <dsp:spPr>
        <a:xfrm>
          <a:off x="5396544" y="2875566"/>
          <a:ext cx="2362935" cy="1231638"/>
        </a:xfrm>
        <a:prstGeom prst="ellipse">
          <a:avLst/>
        </a:prstGeom>
        <a:solidFill>
          <a:schemeClr val="accent2">
            <a:hueOff val="-6631474"/>
            <a:satOff val="19375"/>
            <a:lumOff val="36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Predictability</a:t>
          </a:r>
          <a:endParaRPr lang="en-US" sz="1800" b="1" kern="1200" dirty="0"/>
        </a:p>
      </dsp:txBody>
      <dsp:txXfrm>
        <a:off x="5742588" y="3055935"/>
        <a:ext cx="1670847" cy="870900"/>
      </dsp:txXfrm>
    </dsp:sp>
    <dsp:sp modelId="{07A88D95-5CD0-46B2-9F0C-78010263C4CF}">
      <dsp:nvSpPr>
        <dsp:cNvPr id="0" name=""/>
        <dsp:cNvSpPr/>
      </dsp:nvSpPr>
      <dsp:spPr>
        <a:xfrm>
          <a:off x="3863354" y="3833470"/>
          <a:ext cx="2111041"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Scalability</a:t>
          </a:r>
          <a:endParaRPr lang="en-US" sz="1800" b="1" kern="1200" dirty="0"/>
        </a:p>
      </dsp:txBody>
      <dsp:txXfrm>
        <a:off x="4172509" y="4013839"/>
        <a:ext cx="1492731" cy="870900"/>
      </dsp:txXfrm>
    </dsp:sp>
    <dsp:sp modelId="{FF56C260-42DD-4A07-9D37-8314DC49D541}">
      <dsp:nvSpPr>
        <dsp:cNvPr id="0" name=""/>
        <dsp:cNvSpPr/>
      </dsp:nvSpPr>
      <dsp:spPr>
        <a:xfrm>
          <a:off x="2218022" y="2875566"/>
          <a:ext cx="2083427"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Extensibility</a:t>
          </a:r>
          <a:endParaRPr lang="en-US" sz="1800" b="1" kern="1200" dirty="0"/>
        </a:p>
      </dsp:txBody>
      <dsp:txXfrm>
        <a:off x="2523133" y="3055935"/>
        <a:ext cx="1473205" cy="870900"/>
      </dsp:txXfrm>
    </dsp:sp>
    <dsp:sp modelId="{338254A2-B8DA-4087-BF3B-CF5632A98B00}">
      <dsp:nvSpPr>
        <dsp:cNvPr id="0" name=""/>
        <dsp:cNvSpPr/>
      </dsp:nvSpPr>
      <dsp:spPr>
        <a:xfrm>
          <a:off x="2194726" y="1079166"/>
          <a:ext cx="2130020" cy="99282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Connectivity</a:t>
          </a:r>
          <a:endParaRPr lang="en-US" sz="1800" b="1" kern="1200" dirty="0"/>
        </a:p>
      </dsp:txBody>
      <dsp:txXfrm>
        <a:off x="2506660" y="1224562"/>
        <a:ext cx="1506152" cy="7020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4D28-67F3-4A97-9448-F57C859CE35D}">
      <dsp:nvSpPr>
        <dsp:cNvPr id="0" name=""/>
        <dsp:cNvSpPr/>
      </dsp:nvSpPr>
      <dsp:spPr>
        <a:xfrm>
          <a:off x="2958728" y="573335"/>
          <a:ext cx="3920292" cy="3920292"/>
        </a:xfrm>
        <a:prstGeom prst="blockArc">
          <a:avLst>
            <a:gd name="adj1" fmla="val 12600000"/>
            <a:gd name="adj2" fmla="val 16200000"/>
            <a:gd name="adj3" fmla="val 4524"/>
          </a:avLst>
        </a:prstGeom>
        <a:solidFill>
          <a:schemeClr val="accent2">
            <a:hueOff val="-16578684"/>
            <a:satOff val="48438"/>
            <a:lumOff val="901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1D9B790-5DBB-47F3-ADB9-72A8C972F536}">
      <dsp:nvSpPr>
        <dsp:cNvPr id="0" name=""/>
        <dsp:cNvSpPr/>
      </dsp:nvSpPr>
      <dsp:spPr>
        <a:xfrm>
          <a:off x="2958728" y="573335"/>
          <a:ext cx="3920292" cy="3920292"/>
        </a:xfrm>
        <a:prstGeom prst="blockArc">
          <a:avLst>
            <a:gd name="adj1" fmla="val 9000000"/>
            <a:gd name="adj2" fmla="val 12600000"/>
            <a:gd name="adj3" fmla="val 4524"/>
          </a:avLst>
        </a:prstGeom>
        <a:solidFill>
          <a:schemeClr val="accent2">
            <a:hueOff val="-13262947"/>
            <a:satOff val="38750"/>
            <a:lumOff val="72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58728" y="573335"/>
          <a:ext cx="3920292" cy="3920292"/>
        </a:xfrm>
        <a:prstGeom prst="blockArc">
          <a:avLst>
            <a:gd name="adj1" fmla="val 5400000"/>
            <a:gd name="adj2" fmla="val 9000000"/>
            <a:gd name="adj3" fmla="val 4524"/>
          </a:avLst>
        </a:prstGeom>
        <a:solidFill>
          <a:schemeClr val="accent2">
            <a:hueOff val="-9947211"/>
            <a:satOff val="29063"/>
            <a:lumOff val="54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2958728" y="573335"/>
          <a:ext cx="3920292" cy="3920292"/>
        </a:xfrm>
        <a:prstGeom prst="blockArc">
          <a:avLst>
            <a:gd name="adj1" fmla="val 1800000"/>
            <a:gd name="adj2" fmla="val 5400000"/>
            <a:gd name="adj3" fmla="val 4524"/>
          </a:avLst>
        </a:prstGeom>
        <a:solidFill>
          <a:schemeClr val="accent2">
            <a:hueOff val="-6631474"/>
            <a:satOff val="19375"/>
            <a:lumOff val="3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2958728" y="573335"/>
          <a:ext cx="3920292" cy="3920292"/>
        </a:xfrm>
        <a:prstGeom prst="blockArc">
          <a:avLst>
            <a:gd name="adj1" fmla="val 19800000"/>
            <a:gd name="adj2" fmla="val 1800000"/>
            <a:gd name="adj3" fmla="val 4524"/>
          </a:avLst>
        </a:prstGeom>
        <a:solidFill>
          <a:schemeClr val="accent2">
            <a:hueOff val="-3315737"/>
            <a:satOff val="9688"/>
            <a:lumOff val="1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58728" y="573335"/>
          <a:ext cx="3920292" cy="3920292"/>
        </a:xfrm>
        <a:prstGeom prst="blockArc">
          <a:avLst>
            <a:gd name="adj1" fmla="val 16200000"/>
            <a:gd name="adj2" fmla="val 19800000"/>
            <a:gd name="adj3" fmla="val 452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98515" y="1242528"/>
          <a:ext cx="2716115" cy="2518226"/>
        </a:xfrm>
        <a:prstGeom prst="ellipse">
          <a:avLst/>
        </a:prstGeom>
        <a:solidFill>
          <a:schemeClr val="tx1">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Manageability</a:t>
          </a:r>
          <a:endParaRPr lang="en-US" sz="900" b="1" kern="1200" dirty="0"/>
        </a:p>
      </dsp:txBody>
      <dsp:txXfrm>
        <a:off x="3896281" y="1611314"/>
        <a:ext cx="1920583" cy="1780654"/>
      </dsp:txXfrm>
    </dsp:sp>
    <dsp:sp modelId="{E152D1A6-5523-4089-9B5C-3456D6D22E89}">
      <dsp:nvSpPr>
        <dsp:cNvPr id="0" name=""/>
        <dsp:cNvSpPr/>
      </dsp:nvSpPr>
      <dsp:spPr>
        <a:xfrm>
          <a:off x="3793464" y="1855"/>
          <a:ext cx="2250819"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Reliability</a:t>
          </a:r>
          <a:endParaRPr lang="en-US" sz="1800" b="1" kern="1200" dirty="0"/>
        </a:p>
      </dsp:txBody>
      <dsp:txXfrm>
        <a:off x="4123089" y="182224"/>
        <a:ext cx="1591569" cy="870900"/>
      </dsp:txXfrm>
    </dsp:sp>
    <dsp:sp modelId="{BF525CC9-FB41-419D-A793-41BFCC9839CB}">
      <dsp:nvSpPr>
        <dsp:cNvPr id="0" name=""/>
        <dsp:cNvSpPr/>
      </dsp:nvSpPr>
      <dsp:spPr>
        <a:xfrm>
          <a:off x="5590219" y="983381"/>
          <a:ext cx="1975585" cy="118439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Security</a:t>
          </a:r>
          <a:endParaRPr lang="en-US" sz="1800" b="1" kern="1200" dirty="0"/>
        </a:p>
      </dsp:txBody>
      <dsp:txXfrm>
        <a:off x="5879537" y="1156831"/>
        <a:ext cx="1396949" cy="837493"/>
      </dsp:txXfrm>
    </dsp:sp>
    <dsp:sp modelId="{4A78DD41-9510-42C3-B3B6-3C033FF72C14}">
      <dsp:nvSpPr>
        <dsp:cNvPr id="0" name=""/>
        <dsp:cNvSpPr/>
      </dsp:nvSpPr>
      <dsp:spPr>
        <a:xfrm>
          <a:off x="5396544" y="2875566"/>
          <a:ext cx="2362935"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Predictability</a:t>
          </a:r>
          <a:endParaRPr lang="en-US" sz="1800" b="1" kern="1200" dirty="0"/>
        </a:p>
      </dsp:txBody>
      <dsp:txXfrm>
        <a:off x="5742588" y="3055935"/>
        <a:ext cx="1670847" cy="870900"/>
      </dsp:txXfrm>
    </dsp:sp>
    <dsp:sp modelId="{07A88D95-5CD0-46B2-9F0C-78010263C4CF}">
      <dsp:nvSpPr>
        <dsp:cNvPr id="0" name=""/>
        <dsp:cNvSpPr/>
      </dsp:nvSpPr>
      <dsp:spPr>
        <a:xfrm>
          <a:off x="3863354" y="3833470"/>
          <a:ext cx="2111041" cy="1231638"/>
        </a:xfrm>
        <a:prstGeom prst="ellipse">
          <a:avLst/>
        </a:prstGeom>
        <a:solidFill>
          <a:schemeClr val="accent2">
            <a:hueOff val="-9947211"/>
            <a:satOff val="29063"/>
            <a:lumOff val="54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Scalability</a:t>
          </a:r>
          <a:endParaRPr lang="en-US" sz="1800" b="1" kern="1200" dirty="0"/>
        </a:p>
      </dsp:txBody>
      <dsp:txXfrm>
        <a:off x="4172509" y="4013839"/>
        <a:ext cx="1492731" cy="870900"/>
      </dsp:txXfrm>
    </dsp:sp>
    <dsp:sp modelId="{FF56C260-42DD-4A07-9D37-8314DC49D541}">
      <dsp:nvSpPr>
        <dsp:cNvPr id="0" name=""/>
        <dsp:cNvSpPr/>
      </dsp:nvSpPr>
      <dsp:spPr>
        <a:xfrm>
          <a:off x="2218022" y="2875566"/>
          <a:ext cx="2083427"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Extensibility</a:t>
          </a:r>
          <a:endParaRPr lang="en-US" sz="1800" b="1" kern="1200" dirty="0"/>
        </a:p>
      </dsp:txBody>
      <dsp:txXfrm>
        <a:off x="2523133" y="3055935"/>
        <a:ext cx="1473205" cy="870900"/>
      </dsp:txXfrm>
    </dsp:sp>
    <dsp:sp modelId="{338254A2-B8DA-4087-BF3B-CF5632A98B00}">
      <dsp:nvSpPr>
        <dsp:cNvPr id="0" name=""/>
        <dsp:cNvSpPr/>
      </dsp:nvSpPr>
      <dsp:spPr>
        <a:xfrm>
          <a:off x="2194726" y="1079166"/>
          <a:ext cx="2130020" cy="99282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Connectivity</a:t>
          </a:r>
          <a:endParaRPr lang="en-US" sz="1800" b="1" kern="1200" dirty="0"/>
        </a:p>
      </dsp:txBody>
      <dsp:txXfrm>
        <a:off x="2506660" y="1224562"/>
        <a:ext cx="1506152" cy="7020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4D28-67F3-4A97-9448-F57C859CE35D}">
      <dsp:nvSpPr>
        <dsp:cNvPr id="0" name=""/>
        <dsp:cNvSpPr/>
      </dsp:nvSpPr>
      <dsp:spPr>
        <a:xfrm>
          <a:off x="2958728" y="573335"/>
          <a:ext cx="3920292" cy="3920292"/>
        </a:xfrm>
        <a:prstGeom prst="blockArc">
          <a:avLst>
            <a:gd name="adj1" fmla="val 12600000"/>
            <a:gd name="adj2" fmla="val 16200000"/>
            <a:gd name="adj3" fmla="val 4524"/>
          </a:avLst>
        </a:prstGeom>
        <a:solidFill>
          <a:schemeClr val="accent2">
            <a:hueOff val="-16578684"/>
            <a:satOff val="48438"/>
            <a:lumOff val="901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1D9B790-5DBB-47F3-ADB9-72A8C972F536}">
      <dsp:nvSpPr>
        <dsp:cNvPr id="0" name=""/>
        <dsp:cNvSpPr/>
      </dsp:nvSpPr>
      <dsp:spPr>
        <a:xfrm>
          <a:off x="2958728" y="573335"/>
          <a:ext cx="3920292" cy="3920292"/>
        </a:xfrm>
        <a:prstGeom prst="blockArc">
          <a:avLst>
            <a:gd name="adj1" fmla="val 9000000"/>
            <a:gd name="adj2" fmla="val 12600000"/>
            <a:gd name="adj3" fmla="val 4524"/>
          </a:avLst>
        </a:prstGeom>
        <a:solidFill>
          <a:schemeClr val="accent2">
            <a:hueOff val="-13262947"/>
            <a:satOff val="38750"/>
            <a:lumOff val="72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58728" y="573335"/>
          <a:ext cx="3920292" cy="3920292"/>
        </a:xfrm>
        <a:prstGeom prst="blockArc">
          <a:avLst>
            <a:gd name="adj1" fmla="val 5400000"/>
            <a:gd name="adj2" fmla="val 9000000"/>
            <a:gd name="adj3" fmla="val 4524"/>
          </a:avLst>
        </a:prstGeom>
        <a:solidFill>
          <a:schemeClr val="accent2">
            <a:hueOff val="-9947211"/>
            <a:satOff val="29063"/>
            <a:lumOff val="54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2958728" y="573335"/>
          <a:ext cx="3920292" cy="3920292"/>
        </a:xfrm>
        <a:prstGeom prst="blockArc">
          <a:avLst>
            <a:gd name="adj1" fmla="val 1800000"/>
            <a:gd name="adj2" fmla="val 5400000"/>
            <a:gd name="adj3" fmla="val 4524"/>
          </a:avLst>
        </a:prstGeom>
        <a:solidFill>
          <a:schemeClr val="accent2">
            <a:hueOff val="-6631474"/>
            <a:satOff val="19375"/>
            <a:lumOff val="3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2958728" y="573335"/>
          <a:ext cx="3920292" cy="3920292"/>
        </a:xfrm>
        <a:prstGeom prst="blockArc">
          <a:avLst>
            <a:gd name="adj1" fmla="val 19800000"/>
            <a:gd name="adj2" fmla="val 1800000"/>
            <a:gd name="adj3" fmla="val 4524"/>
          </a:avLst>
        </a:prstGeom>
        <a:solidFill>
          <a:schemeClr val="accent2">
            <a:hueOff val="-3315737"/>
            <a:satOff val="9688"/>
            <a:lumOff val="1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58728" y="573335"/>
          <a:ext cx="3920292" cy="3920292"/>
        </a:xfrm>
        <a:prstGeom prst="blockArc">
          <a:avLst>
            <a:gd name="adj1" fmla="val 16200000"/>
            <a:gd name="adj2" fmla="val 19800000"/>
            <a:gd name="adj3" fmla="val 452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98515" y="1242528"/>
          <a:ext cx="2716115" cy="2518226"/>
        </a:xfrm>
        <a:prstGeom prst="ellipse">
          <a:avLst/>
        </a:prstGeom>
        <a:solidFill>
          <a:schemeClr val="tx1">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Manageability</a:t>
          </a:r>
          <a:endParaRPr lang="en-US" sz="900" b="1" kern="1200" dirty="0"/>
        </a:p>
      </dsp:txBody>
      <dsp:txXfrm>
        <a:off x="3896281" y="1611314"/>
        <a:ext cx="1920583" cy="1780654"/>
      </dsp:txXfrm>
    </dsp:sp>
    <dsp:sp modelId="{E152D1A6-5523-4089-9B5C-3456D6D22E89}">
      <dsp:nvSpPr>
        <dsp:cNvPr id="0" name=""/>
        <dsp:cNvSpPr/>
      </dsp:nvSpPr>
      <dsp:spPr>
        <a:xfrm>
          <a:off x="3793464" y="1855"/>
          <a:ext cx="2250819"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Reliability</a:t>
          </a:r>
          <a:endParaRPr lang="en-US" sz="1800" b="1" kern="1200" dirty="0"/>
        </a:p>
      </dsp:txBody>
      <dsp:txXfrm>
        <a:off x="4123089" y="182224"/>
        <a:ext cx="1591569" cy="870900"/>
      </dsp:txXfrm>
    </dsp:sp>
    <dsp:sp modelId="{BF525CC9-FB41-419D-A793-41BFCC9839CB}">
      <dsp:nvSpPr>
        <dsp:cNvPr id="0" name=""/>
        <dsp:cNvSpPr/>
      </dsp:nvSpPr>
      <dsp:spPr>
        <a:xfrm>
          <a:off x="5590219" y="983381"/>
          <a:ext cx="1975585" cy="118439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Security</a:t>
          </a:r>
          <a:endParaRPr lang="en-US" sz="1800" b="1" kern="1200" dirty="0"/>
        </a:p>
      </dsp:txBody>
      <dsp:txXfrm>
        <a:off x="5879537" y="1156831"/>
        <a:ext cx="1396949" cy="837493"/>
      </dsp:txXfrm>
    </dsp:sp>
    <dsp:sp modelId="{4A78DD41-9510-42C3-B3B6-3C033FF72C14}">
      <dsp:nvSpPr>
        <dsp:cNvPr id="0" name=""/>
        <dsp:cNvSpPr/>
      </dsp:nvSpPr>
      <dsp:spPr>
        <a:xfrm>
          <a:off x="5396544" y="2875566"/>
          <a:ext cx="2362935"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Predictability</a:t>
          </a:r>
          <a:endParaRPr lang="en-US" sz="1800" b="1" kern="1200" dirty="0"/>
        </a:p>
      </dsp:txBody>
      <dsp:txXfrm>
        <a:off x="5742588" y="3055935"/>
        <a:ext cx="1670847" cy="870900"/>
      </dsp:txXfrm>
    </dsp:sp>
    <dsp:sp modelId="{07A88D95-5CD0-46B2-9F0C-78010263C4CF}">
      <dsp:nvSpPr>
        <dsp:cNvPr id="0" name=""/>
        <dsp:cNvSpPr/>
      </dsp:nvSpPr>
      <dsp:spPr>
        <a:xfrm>
          <a:off x="3863354" y="3833470"/>
          <a:ext cx="2111041"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Scalability</a:t>
          </a:r>
          <a:endParaRPr lang="en-US" sz="1800" b="1" kern="1200" dirty="0"/>
        </a:p>
      </dsp:txBody>
      <dsp:txXfrm>
        <a:off x="4172509" y="4013839"/>
        <a:ext cx="1492731" cy="870900"/>
      </dsp:txXfrm>
    </dsp:sp>
    <dsp:sp modelId="{FF56C260-42DD-4A07-9D37-8314DC49D541}">
      <dsp:nvSpPr>
        <dsp:cNvPr id="0" name=""/>
        <dsp:cNvSpPr/>
      </dsp:nvSpPr>
      <dsp:spPr>
        <a:xfrm>
          <a:off x="2218022" y="2875566"/>
          <a:ext cx="2083427" cy="1231638"/>
        </a:xfrm>
        <a:prstGeom prst="ellipse">
          <a:avLst/>
        </a:prstGeom>
        <a:solidFill>
          <a:schemeClr val="accent2">
            <a:hueOff val="-13262947"/>
            <a:satOff val="38750"/>
            <a:lumOff val="72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Extensibility</a:t>
          </a:r>
          <a:endParaRPr lang="en-US" sz="1800" b="1" kern="1200" dirty="0"/>
        </a:p>
      </dsp:txBody>
      <dsp:txXfrm>
        <a:off x="2523133" y="3055935"/>
        <a:ext cx="1473205" cy="870900"/>
      </dsp:txXfrm>
    </dsp:sp>
    <dsp:sp modelId="{338254A2-B8DA-4087-BF3B-CF5632A98B00}">
      <dsp:nvSpPr>
        <dsp:cNvPr id="0" name=""/>
        <dsp:cNvSpPr/>
      </dsp:nvSpPr>
      <dsp:spPr>
        <a:xfrm>
          <a:off x="2194726" y="1079166"/>
          <a:ext cx="2130020" cy="99282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Connectivity</a:t>
          </a:r>
          <a:endParaRPr lang="en-US" sz="1800" b="1" kern="1200" dirty="0"/>
        </a:p>
      </dsp:txBody>
      <dsp:txXfrm>
        <a:off x="2506660" y="1224562"/>
        <a:ext cx="1506152" cy="7020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4D28-67F3-4A97-9448-F57C859CE35D}">
      <dsp:nvSpPr>
        <dsp:cNvPr id="0" name=""/>
        <dsp:cNvSpPr/>
      </dsp:nvSpPr>
      <dsp:spPr>
        <a:xfrm>
          <a:off x="2958728" y="573335"/>
          <a:ext cx="3920292" cy="3920292"/>
        </a:xfrm>
        <a:prstGeom prst="blockArc">
          <a:avLst>
            <a:gd name="adj1" fmla="val 12600000"/>
            <a:gd name="adj2" fmla="val 16200000"/>
            <a:gd name="adj3" fmla="val 4524"/>
          </a:avLst>
        </a:prstGeom>
        <a:solidFill>
          <a:schemeClr val="accent2">
            <a:hueOff val="-16578684"/>
            <a:satOff val="48438"/>
            <a:lumOff val="901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1D9B790-5DBB-47F3-ADB9-72A8C972F536}">
      <dsp:nvSpPr>
        <dsp:cNvPr id="0" name=""/>
        <dsp:cNvSpPr/>
      </dsp:nvSpPr>
      <dsp:spPr>
        <a:xfrm>
          <a:off x="2958728" y="573335"/>
          <a:ext cx="3920292" cy="3920292"/>
        </a:xfrm>
        <a:prstGeom prst="blockArc">
          <a:avLst>
            <a:gd name="adj1" fmla="val 9000000"/>
            <a:gd name="adj2" fmla="val 12600000"/>
            <a:gd name="adj3" fmla="val 4524"/>
          </a:avLst>
        </a:prstGeom>
        <a:solidFill>
          <a:schemeClr val="accent2">
            <a:hueOff val="-13262947"/>
            <a:satOff val="38750"/>
            <a:lumOff val="72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58728" y="573335"/>
          <a:ext cx="3920292" cy="3920292"/>
        </a:xfrm>
        <a:prstGeom prst="blockArc">
          <a:avLst>
            <a:gd name="adj1" fmla="val 5400000"/>
            <a:gd name="adj2" fmla="val 9000000"/>
            <a:gd name="adj3" fmla="val 4524"/>
          </a:avLst>
        </a:prstGeom>
        <a:solidFill>
          <a:schemeClr val="accent2">
            <a:hueOff val="-9947211"/>
            <a:satOff val="29063"/>
            <a:lumOff val="54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2958728" y="573335"/>
          <a:ext cx="3920292" cy="3920292"/>
        </a:xfrm>
        <a:prstGeom prst="blockArc">
          <a:avLst>
            <a:gd name="adj1" fmla="val 1800000"/>
            <a:gd name="adj2" fmla="val 5400000"/>
            <a:gd name="adj3" fmla="val 4524"/>
          </a:avLst>
        </a:prstGeom>
        <a:solidFill>
          <a:schemeClr val="accent2">
            <a:hueOff val="-6631474"/>
            <a:satOff val="19375"/>
            <a:lumOff val="3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2958728" y="573335"/>
          <a:ext cx="3920292" cy="3920292"/>
        </a:xfrm>
        <a:prstGeom prst="blockArc">
          <a:avLst>
            <a:gd name="adj1" fmla="val 19800000"/>
            <a:gd name="adj2" fmla="val 1800000"/>
            <a:gd name="adj3" fmla="val 4524"/>
          </a:avLst>
        </a:prstGeom>
        <a:solidFill>
          <a:schemeClr val="accent2">
            <a:hueOff val="-3315737"/>
            <a:satOff val="9688"/>
            <a:lumOff val="1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58728" y="573335"/>
          <a:ext cx="3920292" cy="3920292"/>
        </a:xfrm>
        <a:prstGeom prst="blockArc">
          <a:avLst>
            <a:gd name="adj1" fmla="val 16200000"/>
            <a:gd name="adj2" fmla="val 19800000"/>
            <a:gd name="adj3" fmla="val 452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98515" y="1242528"/>
          <a:ext cx="2716115" cy="2518226"/>
        </a:xfrm>
        <a:prstGeom prst="ellipse">
          <a:avLst/>
        </a:prstGeom>
        <a:solidFill>
          <a:schemeClr val="tx1">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Manageability</a:t>
          </a:r>
          <a:endParaRPr lang="en-US" sz="900" b="1" kern="1200" dirty="0"/>
        </a:p>
      </dsp:txBody>
      <dsp:txXfrm>
        <a:off x="3896281" y="1611314"/>
        <a:ext cx="1920583" cy="1780654"/>
      </dsp:txXfrm>
    </dsp:sp>
    <dsp:sp modelId="{E152D1A6-5523-4089-9B5C-3456D6D22E89}">
      <dsp:nvSpPr>
        <dsp:cNvPr id="0" name=""/>
        <dsp:cNvSpPr/>
      </dsp:nvSpPr>
      <dsp:spPr>
        <a:xfrm>
          <a:off x="3793464" y="1855"/>
          <a:ext cx="2250819"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Reliability</a:t>
          </a:r>
          <a:endParaRPr lang="en-US" sz="1800" b="1" kern="1200" dirty="0"/>
        </a:p>
      </dsp:txBody>
      <dsp:txXfrm>
        <a:off x="4123089" y="182224"/>
        <a:ext cx="1591569" cy="870900"/>
      </dsp:txXfrm>
    </dsp:sp>
    <dsp:sp modelId="{BF525CC9-FB41-419D-A793-41BFCC9839CB}">
      <dsp:nvSpPr>
        <dsp:cNvPr id="0" name=""/>
        <dsp:cNvSpPr/>
      </dsp:nvSpPr>
      <dsp:spPr>
        <a:xfrm>
          <a:off x="5590219" y="983381"/>
          <a:ext cx="1975585" cy="118439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Security</a:t>
          </a:r>
          <a:endParaRPr lang="en-US" sz="1800" b="1" kern="1200" dirty="0"/>
        </a:p>
      </dsp:txBody>
      <dsp:txXfrm>
        <a:off x="5879537" y="1156831"/>
        <a:ext cx="1396949" cy="837493"/>
      </dsp:txXfrm>
    </dsp:sp>
    <dsp:sp modelId="{4A78DD41-9510-42C3-B3B6-3C033FF72C14}">
      <dsp:nvSpPr>
        <dsp:cNvPr id="0" name=""/>
        <dsp:cNvSpPr/>
      </dsp:nvSpPr>
      <dsp:spPr>
        <a:xfrm>
          <a:off x="5396544" y="2875566"/>
          <a:ext cx="2362935"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Predictability</a:t>
          </a:r>
          <a:endParaRPr lang="en-US" sz="1800" b="1" kern="1200" dirty="0"/>
        </a:p>
      </dsp:txBody>
      <dsp:txXfrm>
        <a:off x="5742588" y="3055935"/>
        <a:ext cx="1670847" cy="870900"/>
      </dsp:txXfrm>
    </dsp:sp>
    <dsp:sp modelId="{07A88D95-5CD0-46B2-9F0C-78010263C4CF}">
      <dsp:nvSpPr>
        <dsp:cNvPr id="0" name=""/>
        <dsp:cNvSpPr/>
      </dsp:nvSpPr>
      <dsp:spPr>
        <a:xfrm>
          <a:off x="3863354" y="3833470"/>
          <a:ext cx="2111041"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Scalability</a:t>
          </a:r>
          <a:endParaRPr lang="en-US" sz="1800" b="1" kern="1200" dirty="0"/>
        </a:p>
      </dsp:txBody>
      <dsp:txXfrm>
        <a:off x="4172509" y="4013839"/>
        <a:ext cx="1492731" cy="870900"/>
      </dsp:txXfrm>
    </dsp:sp>
    <dsp:sp modelId="{FF56C260-42DD-4A07-9D37-8314DC49D541}">
      <dsp:nvSpPr>
        <dsp:cNvPr id="0" name=""/>
        <dsp:cNvSpPr/>
      </dsp:nvSpPr>
      <dsp:spPr>
        <a:xfrm>
          <a:off x="2218022" y="2875566"/>
          <a:ext cx="2083427"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Extensibility</a:t>
          </a:r>
          <a:endParaRPr lang="en-US" sz="1800" b="1" kern="1200" dirty="0"/>
        </a:p>
      </dsp:txBody>
      <dsp:txXfrm>
        <a:off x="2523133" y="3055935"/>
        <a:ext cx="1473205" cy="870900"/>
      </dsp:txXfrm>
    </dsp:sp>
    <dsp:sp modelId="{338254A2-B8DA-4087-BF3B-CF5632A98B00}">
      <dsp:nvSpPr>
        <dsp:cNvPr id="0" name=""/>
        <dsp:cNvSpPr/>
      </dsp:nvSpPr>
      <dsp:spPr>
        <a:xfrm>
          <a:off x="2194726" y="1079166"/>
          <a:ext cx="2130020" cy="992823"/>
        </a:xfrm>
        <a:prstGeom prst="ellipse">
          <a:avLst/>
        </a:prstGeom>
        <a:solidFill>
          <a:schemeClr val="accent2">
            <a:hueOff val="-16578684"/>
            <a:satOff val="48438"/>
            <a:lumOff val="90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Connectivity</a:t>
          </a:r>
          <a:endParaRPr lang="en-US" sz="1800" b="1" kern="1200" dirty="0"/>
        </a:p>
      </dsp:txBody>
      <dsp:txXfrm>
        <a:off x="2506660" y="1224562"/>
        <a:ext cx="1506152" cy="702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4D28-67F3-4A97-9448-F57C859CE35D}">
      <dsp:nvSpPr>
        <dsp:cNvPr id="0" name=""/>
        <dsp:cNvSpPr/>
      </dsp:nvSpPr>
      <dsp:spPr>
        <a:xfrm>
          <a:off x="2958728" y="573335"/>
          <a:ext cx="3920292" cy="3920292"/>
        </a:xfrm>
        <a:prstGeom prst="blockArc">
          <a:avLst>
            <a:gd name="adj1" fmla="val 12600000"/>
            <a:gd name="adj2" fmla="val 16200000"/>
            <a:gd name="adj3" fmla="val 4524"/>
          </a:avLst>
        </a:prstGeom>
        <a:solidFill>
          <a:schemeClr val="accent2">
            <a:hueOff val="-16578684"/>
            <a:satOff val="48438"/>
            <a:lumOff val="901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1D9B790-5DBB-47F3-ADB9-72A8C972F536}">
      <dsp:nvSpPr>
        <dsp:cNvPr id="0" name=""/>
        <dsp:cNvSpPr/>
      </dsp:nvSpPr>
      <dsp:spPr>
        <a:xfrm>
          <a:off x="2958728" y="573335"/>
          <a:ext cx="3920292" cy="3920292"/>
        </a:xfrm>
        <a:prstGeom prst="blockArc">
          <a:avLst>
            <a:gd name="adj1" fmla="val 9000000"/>
            <a:gd name="adj2" fmla="val 12600000"/>
            <a:gd name="adj3" fmla="val 4524"/>
          </a:avLst>
        </a:prstGeom>
        <a:solidFill>
          <a:schemeClr val="accent2">
            <a:hueOff val="-13262947"/>
            <a:satOff val="38750"/>
            <a:lumOff val="72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58728" y="573335"/>
          <a:ext cx="3920292" cy="3920292"/>
        </a:xfrm>
        <a:prstGeom prst="blockArc">
          <a:avLst>
            <a:gd name="adj1" fmla="val 5400000"/>
            <a:gd name="adj2" fmla="val 9000000"/>
            <a:gd name="adj3" fmla="val 4524"/>
          </a:avLst>
        </a:prstGeom>
        <a:solidFill>
          <a:schemeClr val="accent2">
            <a:hueOff val="-9947211"/>
            <a:satOff val="29063"/>
            <a:lumOff val="54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2958728" y="573335"/>
          <a:ext cx="3920292" cy="3920292"/>
        </a:xfrm>
        <a:prstGeom prst="blockArc">
          <a:avLst>
            <a:gd name="adj1" fmla="val 1800000"/>
            <a:gd name="adj2" fmla="val 5400000"/>
            <a:gd name="adj3" fmla="val 4524"/>
          </a:avLst>
        </a:prstGeom>
        <a:solidFill>
          <a:schemeClr val="accent2">
            <a:hueOff val="-6631474"/>
            <a:satOff val="19375"/>
            <a:lumOff val="3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2958728" y="573335"/>
          <a:ext cx="3920292" cy="3920292"/>
        </a:xfrm>
        <a:prstGeom prst="blockArc">
          <a:avLst>
            <a:gd name="adj1" fmla="val 19800000"/>
            <a:gd name="adj2" fmla="val 1800000"/>
            <a:gd name="adj3" fmla="val 4524"/>
          </a:avLst>
        </a:prstGeom>
        <a:solidFill>
          <a:schemeClr val="accent2">
            <a:hueOff val="-3315737"/>
            <a:satOff val="9688"/>
            <a:lumOff val="1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58728" y="573335"/>
          <a:ext cx="3920292" cy="3920292"/>
        </a:xfrm>
        <a:prstGeom prst="blockArc">
          <a:avLst>
            <a:gd name="adj1" fmla="val 16200000"/>
            <a:gd name="adj2" fmla="val 19800000"/>
            <a:gd name="adj3" fmla="val 452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98515" y="1242528"/>
          <a:ext cx="2716115" cy="2518226"/>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Manageability</a:t>
          </a:r>
          <a:endParaRPr lang="en-US" sz="900" b="1" kern="1200" dirty="0"/>
        </a:p>
      </dsp:txBody>
      <dsp:txXfrm>
        <a:off x="3896281" y="1611314"/>
        <a:ext cx="1920583" cy="1780654"/>
      </dsp:txXfrm>
    </dsp:sp>
    <dsp:sp modelId="{E152D1A6-5523-4089-9B5C-3456D6D22E89}">
      <dsp:nvSpPr>
        <dsp:cNvPr id="0" name=""/>
        <dsp:cNvSpPr/>
      </dsp:nvSpPr>
      <dsp:spPr>
        <a:xfrm>
          <a:off x="3793464" y="1855"/>
          <a:ext cx="2250819"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Reliability</a:t>
          </a:r>
          <a:endParaRPr lang="en-US" sz="1800" b="1" kern="1200" dirty="0"/>
        </a:p>
      </dsp:txBody>
      <dsp:txXfrm>
        <a:off x="4123089" y="182224"/>
        <a:ext cx="1591569" cy="870900"/>
      </dsp:txXfrm>
    </dsp:sp>
    <dsp:sp modelId="{BF525CC9-FB41-419D-A793-41BFCC9839CB}">
      <dsp:nvSpPr>
        <dsp:cNvPr id="0" name=""/>
        <dsp:cNvSpPr/>
      </dsp:nvSpPr>
      <dsp:spPr>
        <a:xfrm>
          <a:off x="5590219" y="983381"/>
          <a:ext cx="1975585" cy="118439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Security</a:t>
          </a:r>
          <a:endParaRPr lang="en-US" sz="1800" b="1" kern="1200" dirty="0"/>
        </a:p>
      </dsp:txBody>
      <dsp:txXfrm>
        <a:off x="5879537" y="1156831"/>
        <a:ext cx="1396949" cy="837493"/>
      </dsp:txXfrm>
    </dsp:sp>
    <dsp:sp modelId="{4A78DD41-9510-42C3-B3B6-3C033FF72C14}">
      <dsp:nvSpPr>
        <dsp:cNvPr id="0" name=""/>
        <dsp:cNvSpPr/>
      </dsp:nvSpPr>
      <dsp:spPr>
        <a:xfrm>
          <a:off x="5396544" y="2875566"/>
          <a:ext cx="2362935"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Predictability</a:t>
          </a:r>
          <a:endParaRPr lang="en-US" sz="1800" b="1" kern="1200" dirty="0"/>
        </a:p>
      </dsp:txBody>
      <dsp:txXfrm>
        <a:off x="5742588" y="3055935"/>
        <a:ext cx="1670847" cy="870900"/>
      </dsp:txXfrm>
    </dsp:sp>
    <dsp:sp modelId="{07A88D95-5CD0-46B2-9F0C-78010263C4CF}">
      <dsp:nvSpPr>
        <dsp:cNvPr id="0" name=""/>
        <dsp:cNvSpPr/>
      </dsp:nvSpPr>
      <dsp:spPr>
        <a:xfrm>
          <a:off x="3863354" y="3833470"/>
          <a:ext cx="2111041"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Scalability</a:t>
          </a:r>
          <a:endParaRPr lang="en-US" sz="1800" b="1" kern="1200" dirty="0"/>
        </a:p>
      </dsp:txBody>
      <dsp:txXfrm>
        <a:off x="4172509" y="4013839"/>
        <a:ext cx="1492731" cy="870900"/>
      </dsp:txXfrm>
    </dsp:sp>
    <dsp:sp modelId="{FF56C260-42DD-4A07-9D37-8314DC49D541}">
      <dsp:nvSpPr>
        <dsp:cNvPr id="0" name=""/>
        <dsp:cNvSpPr/>
      </dsp:nvSpPr>
      <dsp:spPr>
        <a:xfrm>
          <a:off x="2218022" y="2875566"/>
          <a:ext cx="2083427" cy="1231638"/>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Extensibility</a:t>
          </a:r>
          <a:endParaRPr lang="en-US" sz="1800" b="1" kern="1200" dirty="0"/>
        </a:p>
      </dsp:txBody>
      <dsp:txXfrm>
        <a:off x="2523133" y="3055935"/>
        <a:ext cx="1473205" cy="870900"/>
      </dsp:txXfrm>
    </dsp:sp>
    <dsp:sp modelId="{338254A2-B8DA-4087-BF3B-CF5632A98B00}">
      <dsp:nvSpPr>
        <dsp:cNvPr id="0" name=""/>
        <dsp:cNvSpPr/>
      </dsp:nvSpPr>
      <dsp:spPr>
        <a:xfrm>
          <a:off x="2194726" y="1079166"/>
          <a:ext cx="2130020" cy="992823"/>
        </a:xfrm>
        <a:prstGeom prst="ellipse">
          <a:avLst/>
        </a:prstGeom>
        <a:solidFill>
          <a:schemeClr val="tx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Connectivity</a:t>
          </a:r>
          <a:endParaRPr lang="en-US" sz="1800" b="1" kern="1200" dirty="0"/>
        </a:p>
      </dsp:txBody>
      <dsp:txXfrm>
        <a:off x="2506660" y="1224562"/>
        <a:ext cx="1506152" cy="702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44D28-67F3-4A97-9448-F57C859CE35D}">
      <dsp:nvSpPr>
        <dsp:cNvPr id="0" name=""/>
        <dsp:cNvSpPr/>
      </dsp:nvSpPr>
      <dsp:spPr>
        <a:xfrm>
          <a:off x="2958728" y="573335"/>
          <a:ext cx="3920292" cy="3920292"/>
        </a:xfrm>
        <a:prstGeom prst="blockArc">
          <a:avLst>
            <a:gd name="adj1" fmla="val 12600000"/>
            <a:gd name="adj2" fmla="val 16200000"/>
            <a:gd name="adj3" fmla="val 4524"/>
          </a:avLst>
        </a:prstGeom>
        <a:solidFill>
          <a:schemeClr val="accent2">
            <a:hueOff val="-16578684"/>
            <a:satOff val="48438"/>
            <a:lumOff val="901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1D9B790-5DBB-47F3-ADB9-72A8C972F536}">
      <dsp:nvSpPr>
        <dsp:cNvPr id="0" name=""/>
        <dsp:cNvSpPr/>
      </dsp:nvSpPr>
      <dsp:spPr>
        <a:xfrm>
          <a:off x="2958728" y="573335"/>
          <a:ext cx="3920292" cy="3920292"/>
        </a:xfrm>
        <a:prstGeom prst="blockArc">
          <a:avLst>
            <a:gd name="adj1" fmla="val 9000000"/>
            <a:gd name="adj2" fmla="val 12600000"/>
            <a:gd name="adj3" fmla="val 4524"/>
          </a:avLst>
        </a:prstGeom>
        <a:solidFill>
          <a:schemeClr val="accent2">
            <a:hueOff val="-13262947"/>
            <a:satOff val="38750"/>
            <a:lumOff val="721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882B3AF-F553-4289-B1CA-1C6283C6163D}">
      <dsp:nvSpPr>
        <dsp:cNvPr id="0" name=""/>
        <dsp:cNvSpPr/>
      </dsp:nvSpPr>
      <dsp:spPr>
        <a:xfrm>
          <a:off x="2958728" y="573335"/>
          <a:ext cx="3920292" cy="3920292"/>
        </a:xfrm>
        <a:prstGeom prst="blockArc">
          <a:avLst>
            <a:gd name="adj1" fmla="val 5400000"/>
            <a:gd name="adj2" fmla="val 9000000"/>
            <a:gd name="adj3" fmla="val 4524"/>
          </a:avLst>
        </a:prstGeom>
        <a:solidFill>
          <a:schemeClr val="accent2">
            <a:hueOff val="-9947211"/>
            <a:satOff val="29063"/>
            <a:lumOff val="541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33159E-EF33-4A57-8440-7D5C0CAAB9E6}">
      <dsp:nvSpPr>
        <dsp:cNvPr id="0" name=""/>
        <dsp:cNvSpPr/>
      </dsp:nvSpPr>
      <dsp:spPr>
        <a:xfrm>
          <a:off x="2958728" y="573335"/>
          <a:ext cx="3920292" cy="3920292"/>
        </a:xfrm>
        <a:prstGeom prst="blockArc">
          <a:avLst>
            <a:gd name="adj1" fmla="val 1800000"/>
            <a:gd name="adj2" fmla="val 5400000"/>
            <a:gd name="adj3" fmla="val 4524"/>
          </a:avLst>
        </a:prstGeom>
        <a:solidFill>
          <a:schemeClr val="accent2">
            <a:hueOff val="-6631474"/>
            <a:satOff val="19375"/>
            <a:lumOff val="3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DBEB30-8CC5-4ED5-881E-20704D75D9E0}">
      <dsp:nvSpPr>
        <dsp:cNvPr id="0" name=""/>
        <dsp:cNvSpPr/>
      </dsp:nvSpPr>
      <dsp:spPr>
        <a:xfrm>
          <a:off x="2958728" y="573335"/>
          <a:ext cx="3920292" cy="3920292"/>
        </a:xfrm>
        <a:prstGeom prst="blockArc">
          <a:avLst>
            <a:gd name="adj1" fmla="val 19800000"/>
            <a:gd name="adj2" fmla="val 1800000"/>
            <a:gd name="adj3" fmla="val 4524"/>
          </a:avLst>
        </a:prstGeom>
        <a:solidFill>
          <a:schemeClr val="accent2">
            <a:hueOff val="-3315737"/>
            <a:satOff val="9688"/>
            <a:lumOff val="180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B0203B1-8611-416B-B2CA-2061888355E4}">
      <dsp:nvSpPr>
        <dsp:cNvPr id="0" name=""/>
        <dsp:cNvSpPr/>
      </dsp:nvSpPr>
      <dsp:spPr>
        <a:xfrm>
          <a:off x="2958728" y="573335"/>
          <a:ext cx="3920292" cy="3920292"/>
        </a:xfrm>
        <a:prstGeom prst="blockArc">
          <a:avLst>
            <a:gd name="adj1" fmla="val 16200000"/>
            <a:gd name="adj2" fmla="val 19800000"/>
            <a:gd name="adj3" fmla="val 4524"/>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9D748C6-DA5E-4279-9F84-C64F4B5DAFDC}">
      <dsp:nvSpPr>
        <dsp:cNvPr id="0" name=""/>
        <dsp:cNvSpPr/>
      </dsp:nvSpPr>
      <dsp:spPr>
        <a:xfrm>
          <a:off x="3498515" y="1242528"/>
          <a:ext cx="2716115" cy="2518226"/>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Manageability</a:t>
          </a:r>
          <a:endParaRPr lang="en-US" sz="900" b="1" kern="1200" dirty="0"/>
        </a:p>
      </dsp:txBody>
      <dsp:txXfrm>
        <a:off x="3896281" y="1611314"/>
        <a:ext cx="1920583" cy="1780654"/>
      </dsp:txXfrm>
    </dsp:sp>
    <dsp:sp modelId="{E152D1A6-5523-4089-9B5C-3456D6D22E89}">
      <dsp:nvSpPr>
        <dsp:cNvPr id="0" name=""/>
        <dsp:cNvSpPr/>
      </dsp:nvSpPr>
      <dsp:spPr>
        <a:xfrm>
          <a:off x="3793464" y="1855"/>
          <a:ext cx="2250819" cy="1231638"/>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Reliability</a:t>
          </a:r>
          <a:endParaRPr lang="en-US" sz="1800" b="1" kern="1200" dirty="0"/>
        </a:p>
      </dsp:txBody>
      <dsp:txXfrm>
        <a:off x="4123089" y="182224"/>
        <a:ext cx="1591569" cy="870900"/>
      </dsp:txXfrm>
    </dsp:sp>
    <dsp:sp modelId="{BF525CC9-FB41-419D-A793-41BFCC9839CB}">
      <dsp:nvSpPr>
        <dsp:cNvPr id="0" name=""/>
        <dsp:cNvSpPr/>
      </dsp:nvSpPr>
      <dsp:spPr>
        <a:xfrm>
          <a:off x="5590219" y="983381"/>
          <a:ext cx="1975585" cy="1184393"/>
        </a:xfrm>
        <a:prstGeom prst="ellipse">
          <a:avLst/>
        </a:prstGeom>
        <a:solidFill>
          <a:schemeClr val="accent2">
            <a:hueOff val="-3315737"/>
            <a:satOff val="9688"/>
            <a:lumOff val="18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Security</a:t>
          </a:r>
          <a:endParaRPr lang="en-US" sz="1800" b="1" kern="1200" dirty="0"/>
        </a:p>
      </dsp:txBody>
      <dsp:txXfrm>
        <a:off x="5879537" y="1156831"/>
        <a:ext cx="1396949" cy="837493"/>
      </dsp:txXfrm>
    </dsp:sp>
    <dsp:sp modelId="{4A78DD41-9510-42C3-B3B6-3C033FF72C14}">
      <dsp:nvSpPr>
        <dsp:cNvPr id="0" name=""/>
        <dsp:cNvSpPr/>
      </dsp:nvSpPr>
      <dsp:spPr>
        <a:xfrm>
          <a:off x="5396544" y="2875566"/>
          <a:ext cx="2362935" cy="1231638"/>
        </a:xfrm>
        <a:prstGeom prst="ellipse">
          <a:avLst/>
        </a:prstGeom>
        <a:solidFill>
          <a:schemeClr val="accent2">
            <a:hueOff val="-6631474"/>
            <a:satOff val="19375"/>
            <a:lumOff val="36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Predictability</a:t>
          </a:r>
          <a:endParaRPr lang="en-US" sz="1800" b="1" kern="1200" dirty="0"/>
        </a:p>
      </dsp:txBody>
      <dsp:txXfrm>
        <a:off x="5742588" y="3055935"/>
        <a:ext cx="1670847" cy="870900"/>
      </dsp:txXfrm>
    </dsp:sp>
    <dsp:sp modelId="{07A88D95-5CD0-46B2-9F0C-78010263C4CF}">
      <dsp:nvSpPr>
        <dsp:cNvPr id="0" name=""/>
        <dsp:cNvSpPr/>
      </dsp:nvSpPr>
      <dsp:spPr>
        <a:xfrm>
          <a:off x="3863354" y="3833470"/>
          <a:ext cx="2111041" cy="1231638"/>
        </a:xfrm>
        <a:prstGeom prst="ellipse">
          <a:avLst/>
        </a:prstGeom>
        <a:solidFill>
          <a:schemeClr val="accent2">
            <a:hueOff val="-9947211"/>
            <a:satOff val="29063"/>
            <a:lumOff val="54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Scalability</a:t>
          </a:r>
          <a:endParaRPr lang="en-US" sz="1800" b="1" kern="1200" dirty="0"/>
        </a:p>
      </dsp:txBody>
      <dsp:txXfrm>
        <a:off x="4172509" y="4013839"/>
        <a:ext cx="1492731" cy="870900"/>
      </dsp:txXfrm>
    </dsp:sp>
    <dsp:sp modelId="{FF56C260-42DD-4A07-9D37-8314DC49D541}">
      <dsp:nvSpPr>
        <dsp:cNvPr id="0" name=""/>
        <dsp:cNvSpPr/>
      </dsp:nvSpPr>
      <dsp:spPr>
        <a:xfrm>
          <a:off x="2218022" y="2875566"/>
          <a:ext cx="2083427" cy="1231638"/>
        </a:xfrm>
        <a:prstGeom prst="ellipse">
          <a:avLst/>
        </a:prstGeom>
        <a:solidFill>
          <a:schemeClr val="accent2">
            <a:hueOff val="-13262947"/>
            <a:satOff val="38750"/>
            <a:lumOff val="72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Extensibility</a:t>
          </a:r>
          <a:endParaRPr lang="en-US" sz="1800" b="1" kern="1200" dirty="0"/>
        </a:p>
      </dsp:txBody>
      <dsp:txXfrm>
        <a:off x="2523133" y="3055935"/>
        <a:ext cx="1473205" cy="870900"/>
      </dsp:txXfrm>
    </dsp:sp>
    <dsp:sp modelId="{338254A2-B8DA-4087-BF3B-CF5632A98B00}">
      <dsp:nvSpPr>
        <dsp:cNvPr id="0" name=""/>
        <dsp:cNvSpPr/>
      </dsp:nvSpPr>
      <dsp:spPr>
        <a:xfrm>
          <a:off x="2194726" y="1079166"/>
          <a:ext cx="2130020" cy="992823"/>
        </a:xfrm>
        <a:prstGeom prst="ellipse">
          <a:avLst/>
        </a:prstGeom>
        <a:solidFill>
          <a:schemeClr val="accent2">
            <a:hueOff val="-16578684"/>
            <a:satOff val="48438"/>
            <a:lumOff val="90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t>Connectivity</a:t>
          </a:r>
          <a:endParaRPr lang="en-US" sz="1800" b="1" kern="1200" dirty="0"/>
        </a:p>
      </dsp:txBody>
      <dsp:txXfrm>
        <a:off x="2506660" y="1224562"/>
        <a:ext cx="1506152" cy="7020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10</a:t>
            </a:fld>
            <a:endParaRPr lang="en-US"/>
          </a:p>
        </p:txBody>
      </p:sp>
    </p:spTree>
    <p:extLst>
      <p:ext uri="{BB962C8B-B14F-4D97-AF65-F5344CB8AC3E}">
        <p14:creationId xmlns:p14="http://schemas.microsoft.com/office/powerpoint/2010/main" val="172420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4001964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5CCDA-EA03-44C2-878A-1523E27F4442}" type="slidenum">
              <a:rPr lang="en-US" smtClean="0"/>
              <a:t>12</a:t>
            </a:fld>
            <a:endParaRPr lang="en-US"/>
          </a:p>
        </p:txBody>
      </p:sp>
    </p:spTree>
    <p:extLst>
      <p:ext uri="{BB962C8B-B14F-4D97-AF65-F5344CB8AC3E}">
        <p14:creationId xmlns:p14="http://schemas.microsoft.com/office/powerpoint/2010/main" val="160826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15</a:t>
            </a:fld>
            <a:endParaRPr lang="en-US"/>
          </a:p>
        </p:txBody>
      </p:sp>
    </p:spTree>
    <p:extLst>
      <p:ext uri="{BB962C8B-B14F-4D97-AF65-F5344CB8AC3E}">
        <p14:creationId xmlns:p14="http://schemas.microsoft.com/office/powerpoint/2010/main" val="2707144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16</a:t>
            </a:fld>
            <a:endParaRPr lang="en-US"/>
          </a:p>
        </p:txBody>
      </p:sp>
    </p:spTree>
    <p:extLst>
      <p:ext uri="{BB962C8B-B14F-4D97-AF65-F5344CB8AC3E}">
        <p14:creationId xmlns:p14="http://schemas.microsoft.com/office/powerpoint/2010/main" val="422251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5CCDA-EA03-44C2-878A-1523E27F4442}" type="slidenum">
              <a:rPr lang="en-US" smtClean="0"/>
              <a:t>19</a:t>
            </a:fld>
            <a:endParaRPr lang="en-US"/>
          </a:p>
        </p:txBody>
      </p:sp>
    </p:spTree>
    <p:extLst>
      <p:ext uri="{BB962C8B-B14F-4D97-AF65-F5344CB8AC3E}">
        <p14:creationId xmlns:p14="http://schemas.microsoft.com/office/powerpoint/2010/main" val="209857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756178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731634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5CCDA-EA03-44C2-878A-1523E27F4442}" type="slidenum">
              <a:rPr lang="en-US" smtClean="0"/>
              <a:t>24</a:t>
            </a:fld>
            <a:endParaRPr lang="en-US"/>
          </a:p>
        </p:txBody>
      </p:sp>
    </p:spTree>
    <p:extLst>
      <p:ext uri="{BB962C8B-B14F-4D97-AF65-F5344CB8AC3E}">
        <p14:creationId xmlns:p14="http://schemas.microsoft.com/office/powerpoint/2010/main" val="104261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6/13/2012</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a:t>
            </a:fld>
            <a:endParaRPr lang="en-US" dirty="0"/>
          </a:p>
        </p:txBody>
      </p:sp>
      <p:sp>
        <p:nvSpPr>
          <p:cNvPr id="8" name="Header Placeholder 7"/>
          <p:cNvSpPr>
            <a:spLocks noGrp="1"/>
          </p:cNvSpPr>
          <p:nvPr>
            <p:ph type="hdr" sz="quarter" idx="13"/>
          </p:nvPr>
        </p:nvSpPr>
        <p:spPr/>
        <p:txBody>
          <a:bodyPr/>
          <a:lstStyle/>
          <a:p>
            <a:r>
              <a:rPr lang="en-US" dirty="0" err="1" smtClean="0"/>
              <a:t>TechReady</a:t>
            </a:r>
            <a:r>
              <a:rPr lang="en-US" dirty="0" smtClean="0"/>
              <a:t> 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7940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28</a:t>
            </a:fld>
            <a:endParaRPr lang="en-US"/>
          </a:p>
        </p:txBody>
      </p:sp>
    </p:spTree>
    <p:extLst>
      <p:ext uri="{BB962C8B-B14F-4D97-AF65-F5344CB8AC3E}">
        <p14:creationId xmlns:p14="http://schemas.microsoft.com/office/powerpoint/2010/main" val="4222511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678234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36</a:t>
            </a:fld>
            <a:endParaRPr lang="en-US"/>
          </a:p>
        </p:txBody>
      </p:sp>
    </p:spTree>
    <p:extLst>
      <p:ext uri="{BB962C8B-B14F-4D97-AF65-F5344CB8AC3E}">
        <p14:creationId xmlns:p14="http://schemas.microsoft.com/office/powerpoint/2010/main" val="4222511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37</a:t>
            </a:fld>
            <a:endParaRPr lang="en-US"/>
          </a:p>
        </p:txBody>
      </p:sp>
    </p:spTree>
    <p:extLst>
      <p:ext uri="{BB962C8B-B14F-4D97-AF65-F5344CB8AC3E}">
        <p14:creationId xmlns:p14="http://schemas.microsoft.com/office/powerpoint/2010/main" val="4222511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39</a:t>
            </a:fld>
            <a:endParaRPr lang="en-US"/>
          </a:p>
        </p:txBody>
      </p:sp>
    </p:spTree>
    <p:extLst>
      <p:ext uri="{BB962C8B-B14F-4D97-AF65-F5344CB8AC3E}">
        <p14:creationId xmlns:p14="http://schemas.microsoft.com/office/powerpoint/2010/main" val="4222511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50690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43203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45</a:t>
            </a:fld>
            <a:endParaRPr lang="en-US"/>
          </a:p>
        </p:txBody>
      </p:sp>
    </p:spTree>
    <p:extLst>
      <p:ext uri="{BB962C8B-B14F-4D97-AF65-F5344CB8AC3E}">
        <p14:creationId xmlns:p14="http://schemas.microsoft.com/office/powerpoint/2010/main" val="57262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65CCDA-EA03-44C2-878A-1523E27F4442}" type="slidenum">
              <a:rPr lang="en-US" smtClean="0"/>
              <a:t>46</a:t>
            </a:fld>
            <a:endParaRPr lang="en-US"/>
          </a:p>
        </p:txBody>
      </p:sp>
    </p:spTree>
    <p:extLst>
      <p:ext uri="{BB962C8B-B14F-4D97-AF65-F5344CB8AC3E}">
        <p14:creationId xmlns:p14="http://schemas.microsoft.com/office/powerpoint/2010/main" val="2578376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865CCDA-EA03-44C2-878A-1523E27F4442}" type="slidenum">
              <a:rPr lang="en-US" smtClean="0"/>
              <a:t>47</a:t>
            </a:fld>
            <a:endParaRPr lang="en-US"/>
          </a:p>
        </p:txBody>
      </p:sp>
    </p:spTree>
    <p:extLst>
      <p:ext uri="{BB962C8B-B14F-4D97-AF65-F5344CB8AC3E}">
        <p14:creationId xmlns:p14="http://schemas.microsoft.com/office/powerpoint/2010/main" val="2035501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4001964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549300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50</a:t>
            </a:fld>
            <a:endParaRPr lang="en-US"/>
          </a:p>
        </p:txBody>
      </p:sp>
    </p:spTree>
    <p:extLst>
      <p:ext uri="{BB962C8B-B14F-4D97-AF65-F5344CB8AC3E}">
        <p14:creationId xmlns:p14="http://schemas.microsoft.com/office/powerpoint/2010/main" val="844067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1882138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extLst>
      <p:ext uri="{BB962C8B-B14F-4D97-AF65-F5344CB8AC3E}">
        <p14:creationId xmlns:p14="http://schemas.microsoft.com/office/powerpoint/2010/main" val="3033965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142" indent="-224142">
              <a:buAutoNum type="arabicPeriod"/>
            </a:pPr>
            <a:endParaRPr lang="en-IN"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55</a:t>
            </a:fld>
            <a:endParaRPr lang="en-US" dirty="0"/>
          </a:p>
        </p:txBody>
      </p:sp>
    </p:spTree>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57</a:t>
            </a:fld>
            <a:endParaRPr lang="en-US" dirty="0"/>
          </a:p>
        </p:txBody>
      </p:sp>
    </p:spTree>
    <p:extLst>
      <p:ext uri="{BB962C8B-B14F-4D97-AF65-F5344CB8AC3E}">
        <p14:creationId xmlns:p14="http://schemas.microsoft.com/office/powerpoint/2010/main" val="400196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AF88-5F87-48CC-A564-BC7DCC1006EE}" type="slidenum">
              <a:rPr lang="en-US" smtClean="0"/>
              <a:t>4</a:t>
            </a:fld>
            <a:endParaRPr lang="en-US"/>
          </a:p>
        </p:txBody>
      </p:sp>
    </p:spTree>
    <p:extLst>
      <p:ext uri="{BB962C8B-B14F-4D97-AF65-F5344CB8AC3E}">
        <p14:creationId xmlns:p14="http://schemas.microsoft.com/office/powerpoint/2010/main" val="491168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201246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extLst>
      <p:ext uri="{BB962C8B-B14F-4D97-AF65-F5344CB8AC3E}">
        <p14:creationId xmlns:p14="http://schemas.microsoft.com/office/powerpoint/2010/main" val="3251787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extLst>
      <p:ext uri="{BB962C8B-B14F-4D97-AF65-F5344CB8AC3E}">
        <p14:creationId xmlns:p14="http://schemas.microsoft.com/office/powerpoint/2010/main" val="3251787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64</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65</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66</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67</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5</a:t>
            </a:fld>
            <a:endParaRPr lang="en-US"/>
          </a:p>
        </p:txBody>
      </p:sp>
    </p:spTree>
    <p:extLst>
      <p:ext uri="{BB962C8B-B14F-4D97-AF65-F5344CB8AC3E}">
        <p14:creationId xmlns:p14="http://schemas.microsoft.com/office/powerpoint/2010/main" val="2819523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69</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70</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71</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72</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73</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74</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75</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76</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77</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4:51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78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6</a:t>
            </a:fld>
            <a:endParaRPr lang="en-US"/>
          </a:p>
        </p:txBody>
      </p:sp>
    </p:spTree>
    <p:extLst>
      <p:ext uri="{BB962C8B-B14F-4D97-AF65-F5344CB8AC3E}">
        <p14:creationId xmlns:p14="http://schemas.microsoft.com/office/powerpoint/2010/main" val="90344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7</a:t>
            </a:fld>
            <a:endParaRPr lang="en-US"/>
          </a:p>
        </p:txBody>
      </p:sp>
    </p:spTree>
    <p:extLst>
      <p:ext uri="{BB962C8B-B14F-4D97-AF65-F5344CB8AC3E}">
        <p14:creationId xmlns:p14="http://schemas.microsoft.com/office/powerpoint/2010/main" val="140388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8</a:t>
            </a:fld>
            <a:endParaRPr lang="en-US"/>
          </a:p>
        </p:txBody>
      </p:sp>
    </p:spTree>
    <p:extLst>
      <p:ext uri="{BB962C8B-B14F-4D97-AF65-F5344CB8AC3E}">
        <p14:creationId xmlns:p14="http://schemas.microsoft.com/office/powerpoint/2010/main" val="198671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9</a:t>
            </a:fld>
            <a:endParaRPr lang="en-US"/>
          </a:p>
        </p:txBody>
      </p:sp>
    </p:spTree>
    <p:extLst>
      <p:ext uri="{BB962C8B-B14F-4D97-AF65-F5344CB8AC3E}">
        <p14:creationId xmlns:p14="http://schemas.microsoft.com/office/powerpoint/2010/main" val="476653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p:nvPr>
        </p:nvSpPr>
        <p:spPr>
          <a:xfrm>
            <a:off x="609442" y="1454805"/>
            <a:ext cx="10982750" cy="221599"/>
          </a:xfrm>
        </p:spPr>
        <p:txBody>
          <a:bodyPr anchor="b" anchorCtr="0"/>
          <a:lstStyle>
            <a:lvl1pPr marL="0" indent="0" algn="l">
              <a:buFont typeface="Arial" pitchFamily="34" charset="0"/>
              <a:buNone/>
              <a:defRPr sz="1600" b="1" cap="all" spc="0" baseline="0">
                <a:solidFill>
                  <a:schemeClr val="tx1">
                    <a:lumMod val="75000"/>
                    <a:lumOff val="25000"/>
                  </a:schemeClr>
                </a:solidFill>
              </a:defRPr>
            </a:lvl1pPr>
          </a:lstStyle>
          <a:p>
            <a:pPr lvl="0"/>
            <a:r>
              <a:rPr lang="en-US" smtClean="0"/>
              <a:t>Click to edit Master text styles</a:t>
            </a:r>
          </a:p>
        </p:txBody>
      </p:sp>
      <p:sp>
        <p:nvSpPr>
          <p:cNvPr id="16" name="Title 1"/>
          <p:cNvSpPr>
            <a:spLocks noGrp="1"/>
          </p:cNvSpPr>
          <p:nvPr>
            <p:ph type="title"/>
          </p:nvPr>
        </p:nvSpPr>
        <p:spPr>
          <a:xfrm>
            <a:off x="560566" y="249237"/>
            <a:ext cx="11031626" cy="609398"/>
          </a:xfrm>
        </p:spPr>
        <p:txBody>
          <a:bodyPr/>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609443" y="5943600"/>
            <a:ext cx="9547913" cy="239381"/>
          </a:xfrm>
        </p:spPr>
        <p:txBody>
          <a:bodyPr/>
          <a:lstStyle>
            <a:lvl1pPr marL="0" indent="0">
              <a:lnSpc>
                <a:spcPts val="1800"/>
              </a:lnSpc>
              <a:spcBef>
                <a:spcPts val="0"/>
              </a:spcBef>
              <a:spcAft>
                <a:spcPts val="0"/>
              </a:spcAft>
              <a:buNone/>
              <a:defRPr sz="1500" spc="-40" baseline="0"/>
            </a:lvl1pPr>
            <a:lvl2pPr marL="457181" indent="0">
              <a:buNone/>
              <a:defRPr sz="1200"/>
            </a:lvl2pPr>
            <a:lvl3pPr marL="914361" indent="0">
              <a:buNone/>
              <a:defRPr sz="1100"/>
            </a:lvl3pPr>
            <a:lvl4pPr marL="1371543" indent="0">
              <a:buNone/>
              <a:defRPr sz="900"/>
            </a:lvl4pPr>
            <a:lvl5pPr marL="1828724" indent="0">
              <a:buNone/>
              <a:defRPr sz="900"/>
            </a:lvl5pPr>
            <a:lvl6pPr marL="2285905" indent="0">
              <a:buNone/>
              <a:defRPr sz="900"/>
            </a:lvl6pPr>
            <a:lvl7pPr marL="2743085" indent="0">
              <a:buNone/>
              <a:defRPr sz="900"/>
            </a:lvl7pPr>
            <a:lvl8pPr marL="3200267" indent="0">
              <a:buNone/>
              <a:defRPr sz="900"/>
            </a:lvl8pPr>
            <a:lvl9pPr marL="3657448"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614135" y="1804988"/>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4"/>
          <p:cNvSpPr>
            <a:spLocks noGrp="1"/>
          </p:cNvSpPr>
          <p:nvPr>
            <p:ph type="ftr" sz="quarter" idx="19"/>
          </p:nvPr>
        </p:nvSpPr>
        <p:spPr>
          <a:xfrm>
            <a:off x="614135" y="6461126"/>
            <a:ext cx="1813766" cy="128588"/>
          </a:xfrm>
          <a:prstGeom prst="rect">
            <a:avLst/>
          </a:prstGeom>
        </p:spPr>
        <p:txBody>
          <a:bodyPr lIns="91436" tIns="45719" rIns="91436" bIns="45719"/>
          <a:lstStyle>
            <a:lvl1pPr>
              <a:defRPr/>
            </a:lvl1pPr>
          </a:lstStyle>
          <a:p>
            <a:pPr>
              <a:defRPr/>
            </a:pPr>
            <a:r>
              <a:rPr lang="en-US" dirty="0"/>
              <a:t>MICROSOFT CONFIDENTIAL</a:t>
            </a:r>
          </a:p>
        </p:txBody>
      </p:sp>
      <p:sp>
        <p:nvSpPr>
          <p:cNvPr id="7" name="Slide Number Placeholder 15"/>
          <p:cNvSpPr>
            <a:spLocks noGrp="1"/>
          </p:cNvSpPr>
          <p:nvPr>
            <p:ph type="sldNum" sz="quarter" idx="20"/>
          </p:nvPr>
        </p:nvSpPr>
        <p:spPr>
          <a:xfrm>
            <a:off x="614137" y="6324600"/>
            <a:ext cx="517083" cy="152400"/>
          </a:xfrm>
          <a:prstGeom prst="rect">
            <a:avLst/>
          </a:prstGeom>
        </p:spPr>
        <p:txBody>
          <a:bodyPr lIns="91436" tIns="45719" rIns="91436" bIns="45719"/>
          <a:lstStyle>
            <a:lvl1pPr>
              <a:defRPr/>
            </a:lvl1pPr>
          </a:lstStyle>
          <a:p>
            <a:pPr>
              <a:defRPr/>
            </a:pPr>
            <a:r>
              <a:rPr lang="en-US" dirty="0"/>
              <a:t>PAGE </a:t>
            </a:r>
            <a:fld id="{0ABDFA68-9600-4338-B5C9-4E8B8E9F15DC}" type="slidenum">
              <a:rPr lang="en-US"/>
              <a:pPr>
                <a:defRPr/>
              </a:pPr>
              <a:t>‹#›</a:t>
            </a:fld>
            <a:endParaRPr lang="en-US" dirty="0"/>
          </a:p>
        </p:txBody>
      </p:sp>
      <p:sp>
        <p:nvSpPr>
          <p:cNvPr id="8" name="Date Placeholder 3"/>
          <p:cNvSpPr>
            <a:spLocks noGrp="1"/>
          </p:cNvSpPr>
          <p:nvPr>
            <p:ph type="dt" sz="half" idx="21"/>
          </p:nvPr>
        </p:nvSpPr>
        <p:spPr>
          <a:xfrm>
            <a:off x="1207587" y="6324600"/>
            <a:ext cx="1220314" cy="152400"/>
          </a:xfrm>
          <a:prstGeom prst="rect">
            <a:avLst/>
          </a:prstGeom>
        </p:spPr>
        <p:txBody>
          <a:bodyPr lIns="91436" tIns="45719" rIns="91436" bIns="45719"/>
          <a:lstStyle>
            <a:lvl1pPr>
              <a:defRPr/>
            </a:lvl1pPr>
          </a:lstStyle>
          <a:p>
            <a:pPr>
              <a:defRPr/>
            </a:pPr>
            <a:fld id="{C4FC89AB-8F49-4A78-9302-564F136FAFD5}" type="datetime1">
              <a:rPr lang="en-US"/>
              <a:pPr>
                <a:defRPr/>
              </a:pPr>
              <a:t>6/13/2012</a:t>
            </a:fld>
            <a:endParaRPr lang="en-US" dirty="0"/>
          </a:p>
        </p:txBody>
      </p:sp>
    </p:spTree>
    <p:extLst>
      <p:ext uri="{BB962C8B-B14F-4D97-AF65-F5344CB8AC3E}">
        <p14:creationId xmlns:p14="http://schemas.microsoft.com/office/powerpoint/2010/main" val="2721655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9"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29.e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2.png"/><Relationship Id="rId5" Type="http://schemas.openxmlformats.org/officeDocument/2006/relationships/image" Target="../media/image28.emf"/><Relationship Id="rId10" Type="http://schemas.openxmlformats.org/officeDocument/2006/relationships/image" Target="../media/image31.png"/><Relationship Id="rId4" Type="http://schemas.openxmlformats.org/officeDocument/2006/relationships/oleObject" Target="../embeddings/oleObject1.bin"/><Relationship Id="rId9"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hyperlink" Target="NetworkVirtualizationDemo(1)LiveMigration.wm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QosDemo2%20with%20Audio.wm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SRIOV%20Demo%20with%20Audio.wm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49.png"/><Relationship Id="rId3" Type="http://schemas.openxmlformats.org/officeDocument/2006/relationships/image" Target="../media/image50.png"/><Relationship Id="rId7" Type="http://schemas.openxmlformats.org/officeDocument/2006/relationships/image" Target="../media/image52.png"/><Relationship Id="rId12" Type="http://schemas.openxmlformats.org/officeDocument/2006/relationships/hyperlink" Target="http://microsoft.com/msdn"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51.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53.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 Id="rId9" Type="http://schemas.openxmlformats.org/officeDocument/2006/relationships/image" Target="../media/image60.jpeg"/></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62.png"/></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Overview of Hyper-V Networking</a:t>
            </a:r>
            <a:endParaRPr lang="en-US" dirty="0"/>
          </a:p>
        </p:txBody>
      </p:sp>
      <p:sp>
        <p:nvSpPr>
          <p:cNvPr id="3" name="Subtitle 2"/>
          <p:cNvSpPr>
            <a:spLocks noGrp="1"/>
          </p:cNvSpPr>
          <p:nvPr>
            <p:ph type="subTitle" idx="1"/>
          </p:nvPr>
        </p:nvSpPr>
        <p:spPr/>
        <p:txBody>
          <a:bodyPr/>
          <a:lstStyle/>
          <a:p>
            <a:r>
              <a:rPr lang="en-US" dirty="0" smtClean="0"/>
              <a:t>See-</a:t>
            </a:r>
            <a:r>
              <a:rPr lang="en-US" dirty="0" err="1" smtClean="0"/>
              <a:t>Mong</a:t>
            </a:r>
            <a:r>
              <a:rPr lang="en-US" dirty="0" smtClean="0"/>
              <a:t> Tan</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1524000"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VIR303</a:t>
            </a:r>
            <a:endParaRPr lang="en-US" dirty="0" smtClean="0">
              <a:solidFill>
                <a:schemeClr val="tx1">
                  <a:alpha val="99000"/>
                </a:schemeClr>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Extensibility</a:t>
            </a:r>
            <a:endParaRPr lang="en-US" dirty="0"/>
          </a:p>
        </p:txBody>
      </p:sp>
      <p:sp>
        <p:nvSpPr>
          <p:cNvPr id="3" name="Content Placeholder 2"/>
          <p:cNvSpPr>
            <a:spLocks noGrp="1"/>
          </p:cNvSpPr>
          <p:nvPr>
            <p:ph idx="1"/>
          </p:nvPr>
        </p:nvSpPr>
        <p:spPr>
          <a:xfrm>
            <a:off x="585170" y="4749803"/>
            <a:ext cx="10969943" cy="1681164"/>
          </a:xfrm>
        </p:spPr>
        <p:txBody>
          <a:bodyPr>
            <a:normAutofit fontScale="92500" lnSpcReduction="10000"/>
          </a:bodyPr>
          <a:lstStyle/>
          <a:p>
            <a:pPr marL="0" indent="0" algn="ctr">
              <a:buNone/>
            </a:pPr>
            <a:r>
              <a:rPr lang="en-US" b="1" dirty="0" smtClean="0"/>
              <a:t>Customers want specialized functionality with lots of choice…</a:t>
            </a:r>
          </a:p>
          <a:p>
            <a:pPr marL="0" indent="0" algn="ctr">
              <a:buNone/>
            </a:pPr>
            <a:endParaRPr lang="en-US" b="1" dirty="0"/>
          </a:p>
          <a:p>
            <a:pPr marL="0" indent="0" algn="ctr">
              <a:buNone/>
            </a:pPr>
            <a:r>
              <a:rPr lang="en-US" b="1" dirty="0"/>
              <a:t>… for firewalls, monitoring and </a:t>
            </a:r>
            <a:r>
              <a:rPr lang="en-US" b="1" dirty="0" smtClean="0"/>
              <a:t>physical fabric integration</a:t>
            </a:r>
            <a:endParaRPr lang="en-US" b="1" dirty="0"/>
          </a:p>
        </p:txBody>
      </p:sp>
      <p:sp>
        <p:nvSpPr>
          <p:cNvPr id="41" name="Rounded Rectangle 40"/>
          <p:cNvSpPr/>
          <p:nvPr/>
        </p:nvSpPr>
        <p:spPr>
          <a:xfrm>
            <a:off x="6043973" y="3065544"/>
            <a:ext cx="4350453"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dirty="0"/>
          </a:p>
        </p:txBody>
      </p:sp>
      <p:sp>
        <p:nvSpPr>
          <p:cNvPr id="45" name="TextBox 44"/>
          <p:cNvSpPr txBox="1"/>
          <p:nvPr/>
        </p:nvSpPr>
        <p:spPr>
          <a:xfrm>
            <a:off x="6043978" y="3138014"/>
            <a:ext cx="4368378" cy="471895"/>
          </a:xfrm>
          <a:prstGeom prst="rect">
            <a:avLst/>
          </a:prstGeom>
          <a:noFill/>
        </p:spPr>
        <p:txBody>
          <a:bodyPr wrap="none" lIns="162504" tIns="81251" rIns="162504" bIns="81251" rtlCol="0">
            <a:spAutoFit/>
          </a:bodyPr>
          <a:lstStyle/>
          <a:p>
            <a:r>
              <a:rPr lang="en-US" sz="2000" b="1" dirty="0">
                <a:solidFill>
                  <a:schemeClr val="bg1"/>
                </a:solidFill>
              </a:rPr>
              <a:t>Tenant 2: Multiple VM Workloads</a:t>
            </a:r>
          </a:p>
        </p:txBody>
      </p:sp>
      <p:sp>
        <p:nvSpPr>
          <p:cNvPr id="31" name="Rounded Rectangle 30"/>
          <p:cNvSpPr/>
          <p:nvPr/>
        </p:nvSpPr>
        <p:spPr>
          <a:xfrm>
            <a:off x="6041981" y="1739040"/>
            <a:ext cx="4350453" cy="1277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dirty="0"/>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5" y="1980220"/>
            <a:ext cx="3470001" cy="20089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90" y="2151864"/>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4564" y="2151861"/>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1444" y="2161107"/>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283066" y="1592826"/>
            <a:ext cx="1612893" cy="441088"/>
          </a:xfrm>
          <a:prstGeom prst="rect">
            <a:avLst/>
          </a:prstGeom>
          <a:noFill/>
        </p:spPr>
        <p:txBody>
          <a:bodyPr wrap="none" lIns="162504" tIns="81251" rIns="162504" bIns="81251" rtlCol="0">
            <a:spAutoFit/>
          </a:bodyPr>
          <a:lstStyle/>
          <a:p>
            <a:r>
              <a:rPr lang="en-US" b="1" dirty="0" smtClean="0"/>
              <a:t>Data Center</a:t>
            </a:r>
            <a:endParaRPr lang="en-US" b="1" dirty="0"/>
          </a:p>
        </p:txBody>
      </p:sp>
      <p:cxnSp>
        <p:nvCxnSpPr>
          <p:cNvPr id="37" name="Straight Connector 36"/>
          <p:cNvCxnSpPr/>
          <p:nvPr/>
        </p:nvCxnSpPr>
        <p:spPr>
          <a:xfrm flipV="1">
            <a:off x="4027109" y="2311848"/>
            <a:ext cx="2014876" cy="672829"/>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4053179" y="2984680"/>
            <a:ext cx="1988802" cy="653673"/>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6024061" y="1807330"/>
            <a:ext cx="4368378" cy="471895"/>
          </a:xfrm>
          <a:prstGeom prst="rect">
            <a:avLst/>
          </a:prstGeom>
          <a:noFill/>
        </p:spPr>
        <p:txBody>
          <a:bodyPr wrap="none" lIns="162504" tIns="81251" rIns="162504" bIns="81251" rtlCol="0">
            <a:spAutoFit/>
          </a:bodyPr>
          <a:lstStyle/>
          <a:p>
            <a:r>
              <a:rPr lang="en-US" sz="2000" b="1" dirty="0">
                <a:solidFill>
                  <a:schemeClr val="bg1"/>
                </a:solidFill>
              </a:rPr>
              <a:t>Tenant 1: Multiple VM Workloads</a:t>
            </a:r>
          </a:p>
        </p:txBody>
      </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984" y="3478367"/>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557" y="3478365"/>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435" y="3487609"/>
            <a:ext cx="827246" cy="73900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Elbow Connector 11"/>
          <p:cNvCxnSpPr/>
          <p:nvPr/>
        </p:nvCxnSpPr>
        <p:spPr>
          <a:xfrm>
            <a:off x="9751066" y="2236480"/>
            <a:ext cx="881836" cy="823569"/>
          </a:xfrm>
          <a:prstGeom prst="bentConnector3">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V="1">
            <a:off x="9751066" y="3203934"/>
            <a:ext cx="881836" cy="823569"/>
          </a:xfrm>
          <a:prstGeom prst="bentConnector3">
            <a:avLst>
              <a:gd name="adj1" fmla="val 53049"/>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pic>
        <p:nvPicPr>
          <p:cNvPr id="3074" name="Picture 2" descr="C:\Users\pankajg\AppData\Local\Microsoft\Windows\Temporary Internet Files\Content.IE5\LKR565NR\MC90043162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4417" y="2260907"/>
            <a:ext cx="1377444" cy="1377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20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2051422478"/>
              </p:ext>
            </p:extLst>
          </p:nvPr>
        </p:nvGraphicFramePr>
        <p:xfrm>
          <a:off x="1015735" y="1206838"/>
          <a:ext cx="9954207" cy="506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77700" y="177800"/>
            <a:ext cx="11001684" cy="914400"/>
          </a:xfrm>
        </p:spPr>
        <p:txBody>
          <a:bodyPr>
            <a:noAutofit/>
          </a:bodyPr>
          <a:lstStyle/>
          <a:p>
            <a:r>
              <a:rPr lang="en-US" sz="4300" dirty="0" smtClean="0"/>
              <a:t>WS2012 is designed for the cloud</a:t>
            </a:r>
            <a:endParaRPr lang="en-US" sz="4300" dirty="0"/>
          </a:p>
        </p:txBody>
      </p:sp>
    </p:spTree>
    <p:extLst>
      <p:ext uri="{BB962C8B-B14F-4D97-AF65-F5344CB8AC3E}">
        <p14:creationId xmlns:p14="http://schemas.microsoft.com/office/powerpoint/2010/main" val="39499105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Hyper-V Switch</a:t>
            </a:r>
          </a:p>
        </p:txBody>
      </p:sp>
      <p:sp>
        <p:nvSpPr>
          <p:cNvPr id="3" name="Text Placeholder 2"/>
          <p:cNvSpPr>
            <a:spLocks noGrp="1"/>
          </p:cNvSpPr>
          <p:nvPr>
            <p:ph type="body" sz="quarter" idx="10"/>
          </p:nvPr>
        </p:nvSpPr>
        <p:spPr>
          <a:xfrm>
            <a:off x="519117" y="1447802"/>
            <a:ext cx="4148001" cy="5285549"/>
          </a:xfrm>
        </p:spPr>
        <p:txBody>
          <a:bodyPr/>
          <a:lstStyle/>
          <a:p>
            <a:pPr marL="0" indent="0">
              <a:buNone/>
            </a:pPr>
            <a:r>
              <a:rPr lang="en-US" sz="3700" dirty="0">
                <a:effectLst>
                  <a:outerShdw blurRad="38100" dist="38100" dir="2700000" algn="tl">
                    <a:srgbClr val="000000">
                      <a:alpha val="43137"/>
                    </a:srgbClr>
                  </a:outerShdw>
                </a:effectLst>
              </a:rPr>
              <a:t>Network traffic between Virtual Machines, </a:t>
            </a:r>
            <a:br>
              <a:rPr lang="en-US" sz="3700" dirty="0">
                <a:effectLst>
                  <a:outerShdw blurRad="38100" dist="38100" dir="2700000" algn="tl">
                    <a:srgbClr val="000000">
                      <a:alpha val="43137"/>
                    </a:srgbClr>
                  </a:outerShdw>
                </a:effectLst>
              </a:rPr>
            </a:br>
            <a:r>
              <a:rPr lang="en-US" sz="3700" dirty="0">
                <a:effectLst>
                  <a:outerShdw blurRad="38100" dist="38100" dir="2700000" algn="tl">
                    <a:srgbClr val="000000">
                      <a:alpha val="43137"/>
                    </a:srgbClr>
                  </a:outerShdw>
                </a:effectLst>
              </a:rPr>
              <a:t>the external network, and </a:t>
            </a:r>
            <a:br>
              <a:rPr lang="en-US" sz="3700" dirty="0">
                <a:effectLst>
                  <a:outerShdw blurRad="38100" dist="38100" dir="2700000" algn="tl">
                    <a:srgbClr val="000000">
                      <a:alpha val="43137"/>
                    </a:srgbClr>
                  </a:outerShdw>
                </a:effectLst>
              </a:rPr>
            </a:br>
            <a:r>
              <a:rPr lang="en-US" sz="3700" dirty="0">
                <a:effectLst>
                  <a:outerShdw blurRad="38100" dist="38100" dir="2700000" algn="tl">
                    <a:srgbClr val="000000">
                      <a:alpha val="43137"/>
                    </a:srgbClr>
                  </a:outerShdw>
                </a:effectLst>
              </a:rPr>
              <a:t>the Host OS is handled by</a:t>
            </a:r>
            <a:br>
              <a:rPr lang="en-US" sz="3700" dirty="0">
                <a:effectLst>
                  <a:outerShdw blurRad="38100" dist="38100" dir="2700000" algn="tl">
                    <a:srgbClr val="000000">
                      <a:alpha val="43137"/>
                    </a:srgbClr>
                  </a:outerShdw>
                </a:effectLst>
              </a:rPr>
            </a:br>
            <a:r>
              <a:rPr lang="en-US" sz="3700" dirty="0">
                <a:effectLst>
                  <a:outerShdw blurRad="38100" dist="38100" dir="2700000" algn="tl">
                    <a:srgbClr val="000000">
                      <a:alpha val="43137"/>
                    </a:srgbClr>
                  </a:outerShdw>
                </a:effectLst>
              </a:rPr>
              <a:t>the Hyper-V Virtual Switch</a:t>
            </a:r>
          </a:p>
          <a:p>
            <a:pPr marL="0" indent="0">
              <a:buNone/>
            </a:pPr>
            <a:endParaRPr lang="en-US" sz="37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989" y="1379035"/>
            <a:ext cx="564885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18513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79583221"/>
              </p:ext>
            </p:extLst>
          </p:nvPr>
        </p:nvGraphicFramePr>
        <p:xfrm>
          <a:off x="1015735" y="1206838"/>
          <a:ext cx="9954207" cy="5066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5872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3" y="159778"/>
            <a:ext cx="11149013" cy="609399"/>
          </a:xfrm>
          <a:prstGeom prst="rect">
            <a:avLst/>
          </a:prstGeom>
        </p:spPr>
        <p:txBody>
          <a:bodyPr lIns="121899" tIns="60949" rIns="121899" bIns="60949">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7"/>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4"/>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1828177"/>
            <a:ext cx="9799455" cy="2872552"/>
          </a:xfrm>
          <a:prstGeom prst="rect">
            <a:avLst/>
          </a:prstGeom>
          <a:noFill/>
        </p:spPr>
        <p:txBody>
          <a:bodyPr wrap="square" lIns="162504" tIns="81251" rIns="162504" bIns="81251" rtlCol="0" anchor="ctr">
            <a:spAutoFit/>
          </a:bodyPr>
          <a:lstStyle/>
          <a:p>
            <a:pPr algn="ctr"/>
            <a:r>
              <a:rPr lang="en-US" sz="5900" dirty="0"/>
              <a:t>Windows Server </a:t>
            </a:r>
            <a:r>
              <a:rPr lang="en-US" sz="5900" dirty="0" smtClean="0"/>
              <a:t>2012 </a:t>
            </a:r>
            <a:r>
              <a:rPr lang="en-US" sz="5900" dirty="0"/>
              <a:t>NIC teaming provides reliability against hardware failures</a:t>
            </a:r>
          </a:p>
        </p:txBody>
      </p:sp>
      <p:sp>
        <p:nvSpPr>
          <p:cNvPr id="7" name="Freeform 13"/>
          <p:cNvSpPr>
            <a:spLocks noEditPoints="1"/>
          </p:cNvSpPr>
          <p:nvPr/>
        </p:nvSpPr>
        <p:spPr bwMode="auto">
          <a:xfrm>
            <a:off x="388216" y="2014755"/>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074612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Up-Down Arrow 154"/>
          <p:cNvSpPr/>
          <p:nvPr/>
        </p:nvSpPr>
        <p:spPr>
          <a:xfrm>
            <a:off x="7870564" y="1468481"/>
            <a:ext cx="288293" cy="1579895"/>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900">
              <a:solidFill>
                <a:schemeClr val="bg1"/>
              </a:solidFill>
            </a:endParaRPr>
          </a:p>
        </p:txBody>
      </p:sp>
      <p:sp>
        <p:nvSpPr>
          <p:cNvPr id="156" name="Rounded Rectangle 155"/>
          <p:cNvSpPr/>
          <p:nvPr/>
        </p:nvSpPr>
        <p:spPr>
          <a:xfrm>
            <a:off x="6349397" y="1002471"/>
            <a:ext cx="4426118" cy="43543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900" dirty="0" err="1">
                <a:solidFill>
                  <a:schemeClr val="tx1"/>
                </a:solidFill>
              </a:rPr>
              <a:t>Hyper-V</a:t>
            </a:r>
            <a:r>
              <a:rPr lang="en-US" sz="1900" dirty="0">
                <a:solidFill>
                  <a:schemeClr val="tx1"/>
                </a:solidFill>
              </a:rPr>
              <a:t> Extensible Switch</a:t>
            </a:r>
          </a:p>
        </p:txBody>
      </p:sp>
      <p:grpSp>
        <p:nvGrpSpPr>
          <p:cNvPr id="157" name="Group 156"/>
          <p:cNvGrpSpPr/>
          <p:nvPr/>
        </p:nvGrpSpPr>
        <p:grpSpPr>
          <a:xfrm>
            <a:off x="6654221" y="4488522"/>
            <a:ext cx="944226" cy="430292"/>
            <a:chOff x="1901226" y="4958403"/>
            <a:chExt cx="658146" cy="451799"/>
          </a:xfrm>
          <a:solidFill>
            <a:schemeClr val="accent5">
              <a:lumMod val="20000"/>
              <a:lumOff val="80000"/>
            </a:schemeClr>
          </a:solidFill>
        </p:grpSpPr>
        <p:sp>
          <p:nvSpPr>
            <p:cNvPr id="180" name="L-Shape 179"/>
            <p:cNvSpPr/>
            <p:nvPr/>
          </p:nvSpPr>
          <p:spPr>
            <a:xfrm rot="5400000">
              <a:off x="2053127" y="4903956"/>
              <a:ext cx="381002" cy="631489"/>
            </a:xfrm>
            <a:prstGeom prst="corner">
              <a:avLst>
                <a:gd name="adj1" fmla="val 81194"/>
                <a:gd name="adj2" fmla="val 7211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endParaRPr>
            </a:p>
          </p:txBody>
        </p:sp>
        <p:sp>
          <p:nvSpPr>
            <p:cNvPr id="181" name="TextBox 180"/>
            <p:cNvSpPr txBox="1"/>
            <p:nvPr/>
          </p:nvSpPr>
          <p:spPr>
            <a:xfrm>
              <a:off x="1901226" y="4958403"/>
              <a:ext cx="544362" cy="403950"/>
            </a:xfrm>
            <a:prstGeom prst="rect">
              <a:avLst/>
            </a:prstGeom>
            <a:grpFill/>
          </p:spPr>
          <p:txBody>
            <a:bodyPr wrap="none" rtlCol="0">
              <a:spAutoFit/>
            </a:bodyPr>
            <a:lstStyle/>
            <a:p>
              <a:r>
                <a:rPr lang="en-US" sz="1900" dirty="0">
                  <a:solidFill>
                    <a:schemeClr val="bg1"/>
                  </a:solidFill>
                </a:rPr>
                <a:t>NIC 1</a:t>
              </a:r>
            </a:p>
          </p:txBody>
        </p:sp>
      </p:grpSp>
      <p:grpSp>
        <p:nvGrpSpPr>
          <p:cNvPr id="158" name="Group 157"/>
          <p:cNvGrpSpPr/>
          <p:nvPr/>
        </p:nvGrpSpPr>
        <p:grpSpPr>
          <a:xfrm>
            <a:off x="7672961" y="4488522"/>
            <a:ext cx="944226" cy="430292"/>
            <a:chOff x="1901226" y="4958403"/>
            <a:chExt cx="658146" cy="451799"/>
          </a:xfrm>
          <a:solidFill>
            <a:schemeClr val="accent5">
              <a:lumMod val="20000"/>
              <a:lumOff val="80000"/>
            </a:schemeClr>
          </a:solidFill>
        </p:grpSpPr>
        <p:sp>
          <p:nvSpPr>
            <p:cNvPr id="178" name="L-Shape 177"/>
            <p:cNvSpPr/>
            <p:nvPr/>
          </p:nvSpPr>
          <p:spPr>
            <a:xfrm rot="5400000">
              <a:off x="2053127" y="4903956"/>
              <a:ext cx="381002" cy="631489"/>
            </a:xfrm>
            <a:prstGeom prst="corner">
              <a:avLst>
                <a:gd name="adj1" fmla="val 81194"/>
                <a:gd name="adj2" fmla="val 7211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endParaRPr>
            </a:p>
          </p:txBody>
        </p:sp>
        <p:sp>
          <p:nvSpPr>
            <p:cNvPr id="179" name="TextBox 178"/>
            <p:cNvSpPr txBox="1"/>
            <p:nvPr/>
          </p:nvSpPr>
          <p:spPr>
            <a:xfrm>
              <a:off x="1901226" y="4958403"/>
              <a:ext cx="544362" cy="403950"/>
            </a:xfrm>
            <a:prstGeom prst="rect">
              <a:avLst/>
            </a:prstGeom>
            <a:grpFill/>
          </p:spPr>
          <p:txBody>
            <a:bodyPr wrap="none" rtlCol="0">
              <a:spAutoFit/>
            </a:bodyPr>
            <a:lstStyle/>
            <a:p>
              <a:r>
                <a:rPr lang="en-US" sz="1900" dirty="0">
                  <a:solidFill>
                    <a:schemeClr val="bg1"/>
                  </a:solidFill>
                </a:rPr>
                <a:t>NIC 2</a:t>
              </a:r>
            </a:p>
          </p:txBody>
        </p:sp>
      </p:grpSp>
      <p:sp>
        <p:nvSpPr>
          <p:cNvPr id="159" name="L-Shape 158"/>
          <p:cNvSpPr/>
          <p:nvPr/>
        </p:nvSpPr>
        <p:spPr>
          <a:xfrm rot="5400000">
            <a:off x="8961550" y="4283518"/>
            <a:ext cx="362863" cy="905981"/>
          </a:xfrm>
          <a:prstGeom prst="corner">
            <a:avLst>
              <a:gd name="adj1" fmla="val 81194"/>
              <a:gd name="adj2" fmla="val 7211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900" dirty="0">
              <a:solidFill>
                <a:schemeClr val="bg1"/>
              </a:solidFill>
            </a:endParaRPr>
          </a:p>
        </p:txBody>
      </p:sp>
      <p:sp>
        <p:nvSpPr>
          <p:cNvPr id="160" name="TextBox 159"/>
          <p:cNvSpPr txBox="1"/>
          <p:nvPr/>
        </p:nvSpPr>
        <p:spPr>
          <a:xfrm>
            <a:off x="8662111" y="4488084"/>
            <a:ext cx="1140864" cy="415476"/>
          </a:xfrm>
          <a:prstGeom prst="rect">
            <a:avLst/>
          </a:prstGeom>
          <a:noFill/>
        </p:spPr>
        <p:txBody>
          <a:bodyPr wrap="square" lIns="121899" tIns="60949" rIns="121899" bIns="60949" rtlCol="0">
            <a:spAutoFit/>
          </a:bodyPr>
          <a:lstStyle/>
          <a:p>
            <a:r>
              <a:rPr lang="en-US" sz="1900" dirty="0">
                <a:solidFill>
                  <a:schemeClr val="bg1"/>
                </a:solidFill>
              </a:rPr>
              <a:t>NIC 3</a:t>
            </a:r>
          </a:p>
        </p:txBody>
      </p:sp>
      <p:sp>
        <p:nvSpPr>
          <p:cNvPr id="161" name="Rounded Rectangle 160"/>
          <p:cNvSpPr/>
          <p:nvPr/>
        </p:nvSpPr>
        <p:spPr>
          <a:xfrm>
            <a:off x="6349397" y="5431966"/>
            <a:ext cx="4426118" cy="43543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900" dirty="0">
                <a:solidFill>
                  <a:schemeClr val="tx1"/>
                </a:solidFill>
              </a:rPr>
              <a:t>Network switch</a:t>
            </a:r>
          </a:p>
        </p:txBody>
      </p:sp>
      <p:sp>
        <p:nvSpPr>
          <p:cNvPr id="162" name="Up-Down Arrow 161"/>
          <p:cNvSpPr/>
          <p:nvPr/>
        </p:nvSpPr>
        <p:spPr>
          <a:xfrm>
            <a:off x="6725795" y="4918816"/>
            <a:ext cx="288293" cy="5131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900">
              <a:solidFill>
                <a:schemeClr val="bg1"/>
              </a:solidFill>
            </a:endParaRPr>
          </a:p>
        </p:txBody>
      </p:sp>
      <p:sp>
        <p:nvSpPr>
          <p:cNvPr id="163" name="Up-Down Arrow 162"/>
          <p:cNvSpPr/>
          <p:nvPr/>
        </p:nvSpPr>
        <p:spPr>
          <a:xfrm>
            <a:off x="7738732" y="4918816"/>
            <a:ext cx="288293" cy="5131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900">
              <a:solidFill>
                <a:schemeClr val="bg1"/>
              </a:solidFill>
            </a:endParaRPr>
          </a:p>
        </p:txBody>
      </p:sp>
      <p:sp>
        <p:nvSpPr>
          <p:cNvPr id="164" name="Up-Down Arrow 163"/>
          <p:cNvSpPr/>
          <p:nvPr/>
        </p:nvSpPr>
        <p:spPr>
          <a:xfrm>
            <a:off x="8676640" y="4917940"/>
            <a:ext cx="288293" cy="5131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900">
              <a:solidFill>
                <a:schemeClr val="bg1"/>
              </a:solidFill>
            </a:endParaRPr>
          </a:p>
        </p:txBody>
      </p:sp>
      <p:sp>
        <p:nvSpPr>
          <p:cNvPr id="165" name="Rounded Rectangle 164"/>
          <p:cNvSpPr/>
          <p:nvPr/>
        </p:nvSpPr>
        <p:spPr>
          <a:xfrm>
            <a:off x="6366273" y="3036420"/>
            <a:ext cx="4402966" cy="114018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900">
              <a:solidFill>
                <a:schemeClr val="tx1"/>
              </a:solidFill>
            </a:endParaRPr>
          </a:p>
        </p:txBody>
      </p:sp>
      <p:sp>
        <p:nvSpPr>
          <p:cNvPr id="166" name="Rounded Rectangle 165"/>
          <p:cNvSpPr/>
          <p:nvPr/>
        </p:nvSpPr>
        <p:spPr>
          <a:xfrm>
            <a:off x="6372832" y="1666045"/>
            <a:ext cx="4393965" cy="11329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nchorCtr="0"/>
          <a:lstStyle/>
          <a:p>
            <a:pPr algn="ctr"/>
            <a:r>
              <a:rPr lang="en-US" sz="1900" dirty="0">
                <a:solidFill>
                  <a:schemeClr val="bg1"/>
                </a:solidFill>
              </a:rPr>
              <a:t>LBFO Provider</a:t>
            </a:r>
          </a:p>
        </p:txBody>
      </p:sp>
      <p:sp>
        <p:nvSpPr>
          <p:cNvPr id="167" name="Up-Down Arrow 166"/>
          <p:cNvSpPr/>
          <p:nvPr/>
        </p:nvSpPr>
        <p:spPr>
          <a:xfrm>
            <a:off x="6907227" y="4206241"/>
            <a:ext cx="288293" cy="368655"/>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900">
              <a:solidFill>
                <a:schemeClr val="bg1"/>
              </a:solidFill>
            </a:endParaRPr>
          </a:p>
        </p:txBody>
      </p:sp>
      <p:sp>
        <p:nvSpPr>
          <p:cNvPr id="168" name="Up-Down Arrow 167"/>
          <p:cNvSpPr/>
          <p:nvPr/>
        </p:nvSpPr>
        <p:spPr>
          <a:xfrm>
            <a:off x="7912443" y="4205873"/>
            <a:ext cx="288293" cy="368655"/>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900">
              <a:solidFill>
                <a:schemeClr val="bg1"/>
              </a:solidFill>
            </a:endParaRPr>
          </a:p>
        </p:txBody>
      </p:sp>
      <p:sp>
        <p:nvSpPr>
          <p:cNvPr id="169" name="Up-Down Arrow 168"/>
          <p:cNvSpPr/>
          <p:nvPr/>
        </p:nvSpPr>
        <p:spPr>
          <a:xfrm>
            <a:off x="8859647" y="4206241"/>
            <a:ext cx="288293" cy="368655"/>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900">
              <a:solidFill>
                <a:schemeClr val="bg1"/>
              </a:solidFill>
            </a:endParaRPr>
          </a:p>
        </p:txBody>
      </p:sp>
      <p:sp>
        <p:nvSpPr>
          <p:cNvPr id="170" name="Flowchart: Connector 169"/>
          <p:cNvSpPr/>
          <p:nvPr/>
        </p:nvSpPr>
        <p:spPr>
          <a:xfrm>
            <a:off x="6569018" y="5120084"/>
            <a:ext cx="3497593" cy="108859"/>
          </a:xfrm>
          <a:prstGeom prst="flowChartConnector">
            <a:avLst/>
          </a:prstGeom>
          <a:solidFill>
            <a:schemeClr val="accent1">
              <a:lumMod val="40000"/>
              <a:lumOff val="6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900">
              <a:solidFill>
                <a:schemeClr val="bg1"/>
              </a:solidFill>
            </a:endParaRPr>
          </a:p>
        </p:txBody>
      </p:sp>
      <p:sp>
        <p:nvSpPr>
          <p:cNvPr id="171" name="Rectangle 170"/>
          <p:cNvSpPr/>
          <p:nvPr/>
        </p:nvSpPr>
        <p:spPr>
          <a:xfrm>
            <a:off x="6593406" y="3958264"/>
            <a:ext cx="3782135" cy="22885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500" dirty="0">
                <a:solidFill>
                  <a:schemeClr val="tx1"/>
                </a:solidFill>
              </a:rPr>
              <a:t>Protocol edge</a:t>
            </a:r>
          </a:p>
        </p:txBody>
      </p:sp>
      <p:sp>
        <p:nvSpPr>
          <p:cNvPr id="172" name="Rectangle 171"/>
          <p:cNvSpPr/>
          <p:nvPr/>
        </p:nvSpPr>
        <p:spPr>
          <a:xfrm>
            <a:off x="6627993" y="3046022"/>
            <a:ext cx="3734695" cy="56049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b" anchorCtr="0"/>
          <a:lstStyle/>
          <a:p>
            <a:pPr algn="ctr"/>
            <a:r>
              <a:rPr lang="en-US" sz="1600" dirty="0">
                <a:solidFill>
                  <a:schemeClr val="tx1"/>
                </a:solidFill>
              </a:rPr>
              <a:t>Virtual miniport 1</a:t>
            </a:r>
          </a:p>
        </p:txBody>
      </p:sp>
      <p:sp>
        <p:nvSpPr>
          <p:cNvPr id="173" name="Rectangle 172"/>
          <p:cNvSpPr/>
          <p:nvPr/>
        </p:nvSpPr>
        <p:spPr>
          <a:xfrm>
            <a:off x="6628478" y="1784320"/>
            <a:ext cx="3696177" cy="59959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500" dirty="0">
                <a:solidFill>
                  <a:schemeClr val="tx1"/>
                </a:solidFill>
              </a:rPr>
              <a:t>Frame distribution/aggregation</a:t>
            </a:r>
          </a:p>
          <a:p>
            <a:pPr algn="ctr"/>
            <a:r>
              <a:rPr lang="en-US" sz="1500" dirty="0">
                <a:solidFill>
                  <a:schemeClr val="tx1"/>
                </a:solidFill>
              </a:rPr>
              <a:t>Failure detection</a:t>
            </a:r>
          </a:p>
          <a:p>
            <a:pPr algn="ctr"/>
            <a:r>
              <a:rPr lang="en-US" sz="1500" dirty="0">
                <a:solidFill>
                  <a:schemeClr val="tx1"/>
                </a:solidFill>
              </a:rPr>
              <a:t>Control protocol implementation</a:t>
            </a:r>
          </a:p>
        </p:txBody>
      </p:sp>
      <p:sp>
        <p:nvSpPr>
          <p:cNvPr id="174" name="TextBox 173"/>
          <p:cNvSpPr txBox="1"/>
          <p:nvPr/>
        </p:nvSpPr>
        <p:spPr>
          <a:xfrm>
            <a:off x="6372839" y="3606517"/>
            <a:ext cx="4393961" cy="415476"/>
          </a:xfrm>
          <a:prstGeom prst="rect">
            <a:avLst/>
          </a:prstGeom>
          <a:noFill/>
        </p:spPr>
        <p:txBody>
          <a:bodyPr wrap="square" lIns="121899" tIns="60949" rIns="121899" bIns="60949" rtlCol="0">
            <a:spAutoFit/>
          </a:bodyPr>
          <a:lstStyle/>
          <a:p>
            <a:pPr algn="ctr"/>
            <a:r>
              <a:rPr lang="en-US" sz="1900" dirty="0">
                <a:solidFill>
                  <a:schemeClr val="bg1"/>
                </a:solidFill>
              </a:rPr>
              <a:t>IM Mux</a:t>
            </a:r>
          </a:p>
        </p:txBody>
      </p:sp>
      <p:sp>
        <p:nvSpPr>
          <p:cNvPr id="175" name="Rectangle 174"/>
          <p:cNvSpPr/>
          <p:nvPr/>
        </p:nvSpPr>
        <p:spPr>
          <a:xfrm>
            <a:off x="6800829" y="3047494"/>
            <a:ext cx="925499" cy="2072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500" dirty="0">
                <a:solidFill>
                  <a:schemeClr val="bg1"/>
                </a:solidFill>
              </a:rPr>
              <a:t>Port 1</a:t>
            </a:r>
          </a:p>
        </p:txBody>
      </p:sp>
      <p:sp>
        <p:nvSpPr>
          <p:cNvPr id="176" name="Rectangle 175"/>
          <p:cNvSpPr/>
          <p:nvPr/>
        </p:nvSpPr>
        <p:spPr>
          <a:xfrm>
            <a:off x="7623406" y="3048374"/>
            <a:ext cx="925499" cy="2072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500" dirty="0">
                <a:solidFill>
                  <a:schemeClr val="bg1"/>
                </a:solidFill>
              </a:rPr>
              <a:t>Port 2</a:t>
            </a:r>
          </a:p>
        </p:txBody>
      </p:sp>
      <p:sp>
        <p:nvSpPr>
          <p:cNvPr id="177" name="Rectangle 176"/>
          <p:cNvSpPr/>
          <p:nvPr/>
        </p:nvSpPr>
        <p:spPr>
          <a:xfrm>
            <a:off x="8480688" y="3048374"/>
            <a:ext cx="925499" cy="2072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500" dirty="0">
                <a:solidFill>
                  <a:schemeClr val="bg1"/>
                </a:solidFill>
              </a:rPr>
              <a:t>Port 3</a:t>
            </a:r>
          </a:p>
        </p:txBody>
      </p:sp>
      <p:sp>
        <p:nvSpPr>
          <p:cNvPr id="137" name="Rounded Rectangle 136"/>
          <p:cNvSpPr/>
          <p:nvPr/>
        </p:nvSpPr>
        <p:spPr>
          <a:xfrm>
            <a:off x="2285172" y="2686622"/>
            <a:ext cx="2733053" cy="5868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r>
              <a:rPr lang="en-US" sz="1900" dirty="0">
                <a:solidFill>
                  <a:schemeClr val="bg1"/>
                </a:solidFill>
              </a:rPr>
              <a:t>LBFO  Configuration DLL</a:t>
            </a:r>
          </a:p>
        </p:txBody>
      </p:sp>
      <p:sp>
        <p:nvSpPr>
          <p:cNvPr id="140" name="Rounded Rectangle 139"/>
          <p:cNvSpPr/>
          <p:nvPr/>
        </p:nvSpPr>
        <p:spPr>
          <a:xfrm>
            <a:off x="2285172" y="1353318"/>
            <a:ext cx="2733053" cy="5868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r>
              <a:rPr lang="en-US" sz="1900" dirty="0">
                <a:solidFill>
                  <a:schemeClr val="bg1"/>
                </a:solidFill>
              </a:rPr>
              <a:t>LBFO Admin GUI</a:t>
            </a:r>
          </a:p>
        </p:txBody>
      </p:sp>
      <p:cxnSp>
        <p:nvCxnSpPr>
          <p:cNvPr id="142" name="Straight Connector 141"/>
          <p:cNvCxnSpPr/>
          <p:nvPr/>
        </p:nvCxnSpPr>
        <p:spPr>
          <a:xfrm>
            <a:off x="5871249" y="1002474"/>
            <a:ext cx="0" cy="3933023"/>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rot="16200000">
            <a:off x="5218429" y="4137303"/>
            <a:ext cx="1691889" cy="456477"/>
          </a:xfrm>
          <a:prstGeom prst="rect">
            <a:avLst/>
          </a:prstGeom>
          <a:noFill/>
        </p:spPr>
        <p:txBody>
          <a:bodyPr wrap="none" lIns="162504" tIns="81251" rIns="162504" bIns="81251" rtlCol="0">
            <a:spAutoFit/>
          </a:bodyPr>
          <a:lstStyle/>
          <a:p>
            <a:r>
              <a:rPr lang="en-US" sz="1900" dirty="0"/>
              <a:t>Kernel mode</a:t>
            </a:r>
          </a:p>
        </p:txBody>
      </p:sp>
      <p:sp>
        <p:nvSpPr>
          <p:cNvPr id="144" name="TextBox 143"/>
          <p:cNvSpPr txBox="1"/>
          <p:nvPr/>
        </p:nvSpPr>
        <p:spPr>
          <a:xfrm rot="16200000">
            <a:off x="4832023" y="4137303"/>
            <a:ext cx="1499978" cy="456477"/>
          </a:xfrm>
          <a:prstGeom prst="rect">
            <a:avLst/>
          </a:prstGeom>
          <a:noFill/>
        </p:spPr>
        <p:txBody>
          <a:bodyPr wrap="none" lIns="162504" tIns="81251" rIns="162504" bIns="81251" rtlCol="0">
            <a:spAutoFit/>
          </a:bodyPr>
          <a:lstStyle/>
          <a:p>
            <a:r>
              <a:rPr lang="en-US" sz="1900" dirty="0"/>
              <a:t>User mode</a:t>
            </a:r>
          </a:p>
        </p:txBody>
      </p:sp>
      <p:sp>
        <p:nvSpPr>
          <p:cNvPr id="148" name="Down Arrow 147"/>
          <p:cNvSpPr/>
          <p:nvPr/>
        </p:nvSpPr>
        <p:spPr>
          <a:xfrm>
            <a:off x="2499476" y="1940211"/>
            <a:ext cx="546611" cy="773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sz="1900">
              <a:solidFill>
                <a:schemeClr val="bg1"/>
              </a:solidFill>
            </a:endParaRPr>
          </a:p>
        </p:txBody>
      </p:sp>
      <p:sp>
        <p:nvSpPr>
          <p:cNvPr id="149" name="Down Arrow 148"/>
          <p:cNvSpPr/>
          <p:nvPr/>
        </p:nvSpPr>
        <p:spPr>
          <a:xfrm rot="15207326">
            <a:off x="5714791" y="1423601"/>
            <a:ext cx="362863" cy="2147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sz="1900">
              <a:solidFill>
                <a:schemeClr val="bg1"/>
              </a:solidFill>
            </a:endParaRPr>
          </a:p>
        </p:txBody>
      </p:sp>
      <p:sp>
        <p:nvSpPr>
          <p:cNvPr id="150" name="Down Arrow 149"/>
          <p:cNvSpPr/>
          <p:nvPr/>
        </p:nvSpPr>
        <p:spPr>
          <a:xfrm rot="17063018">
            <a:off x="5714051" y="2363524"/>
            <a:ext cx="362863" cy="2115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sz="1900">
              <a:solidFill>
                <a:schemeClr val="bg1"/>
              </a:solidFill>
            </a:endParaRPr>
          </a:p>
        </p:txBody>
      </p:sp>
      <p:sp>
        <p:nvSpPr>
          <p:cNvPr id="151" name="TextBox 150"/>
          <p:cNvSpPr txBox="1"/>
          <p:nvPr/>
        </p:nvSpPr>
        <p:spPr>
          <a:xfrm>
            <a:off x="2878223" y="2129685"/>
            <a:ext cx="1141959" cy="456477"/>
          </a:xfrm>
          <a:prstGeom prst="rect">
            <a:avLst/>
          </a:prstGeom>
          <a:noFill/>
        </p:spPr>
        <p:txBody>
          <a:bodyPr wrap="square" lIns="162504" tIns="81251" rIns="162504" bIns="81251" rtlCol="0">
            <a:spAutoFit/>
          </a:bodyPr>
          <a:lstStyle/>
          <a:p>
            <a:r>
              <a:rPr lang="en-US" sz="1900" dirty="0"/>
              <a:t>WMI</a:t>
            </a:r>
          </a:p>
        </p:txBody>
      </p:sp>
      <p:sp>
        <p:nvSpPr>
          <p:cNvPr id="152" name="TextBox 151"/>
          <p:cNvSpPr txBox="1"/>
          <p:nvPr/>
        </p:nvSpPr>
        <p:spPr>
          <a:xfrm>
            <a:off x="4895426" y="2807304"/>
            <a:ext cx="1314905" cy="456477"/>
          </a:xfrm>
          <a:prstGeom prst="rect">
            <a:avLst/>
          </a:prstGeom>
          <a:noFill/>
        </p:spPr>
        <p:txBody>
          <a:bodyPr wrap="square" lIns="162504" tIns="81251" rIns="162504" bIns="81251" rtlCol="0">
            <a:spAutoFit/>
          </a:bodyPr>
          <a:lstStyle/>
          <a:p>
            <a:r>
              <a:rPr lang="en-US" sz="1900" dirty="0"/>
              <a:t>IOCTL</a:t>
            </a:r>
          </a:p>
        </p:txBody>
      </p:sp>
      <p:sp>
        <p:nvSpPr>
          <p:cNvPr id="41" name="Title 1"/>
          <p:cNvSpPr>
            <a:spLocks noGrp="1"/>
          </p:cNvSpPr>
          <p:nvPr>
            <p:ph type="title"/>
          </p:nvPr>
        </p:nvSpPr>
        <p:spPr>
          <a:xfrm>
            <a:off x="579402" y="147025"/>
            <a:ext cx="10969943" cy="609398"/>
          </a:xfrm>
        </p:spPr>
        <p:txBody>
          <a:bodyPr/>
          <a:lstStyle/>
          <a:p>
            <a:r>
              <a:rPr lang="en-US" dirty="0" smtClean="0"/>
              <a:t>NIC Teaming</a:t>
            </a:r>
            <a:endParaRPr lang="en-US" dirty="0"/>
          </a:p>
        </p:txBody>
      </p:sp>
      <p:sp>
        <p:nvSpPr>
          <p:cNvPr id="40" name="Content Placeholder 2"/>
          <p:cNvSpPr>
            <a:spLocks noGrp="1"/>
          </p:cNvSpPr>
          <p:nvPr>
            <p:ph idx="1"/>
          </p:nvPr>
        </p:nvSpPr>
        <p:spPr>
          <a:xfrm>
            <a:off x="502810" y="4468249"/>
            <a:ext cx="4391788" cy="1298571"/>
          </a:xfrm>
        </p:spPr>
        <p:txBody>
          <a:bodyPr>
            <a:noAutofit/>
          </a:bodyPr>
          <a:lstStyle/>
          <a:p>
            <a:r>
              <a:rPr lang="en-US" sz="1900" dirty="0"/>
              <a:t>Vendor agnostic</a:t>
            </a:r>
          </a:p>
          <a:p>
            <a:r>
              <a:rPr lang="en-US" sz="1900" dirty="0"/>
              <a:t>Multiple modes:  switch dependent and switch independent</a:t>
            </a:r>
          </a:p>
          <a:p>
            <a:r>
              <a:rPr lang="en-US" sz="1900" dirty="0"/>
              <a:t>Hashing modes: port and 4-tuple</a:t>
            </a:r>
          </a:p>
          <a:p>
            <a:r>
              <a:rPr lang="en-US" sz="1900" dirty="0"/>
              <a:t>Active </a:t>
            </a:r>
            <a:r>
              <a:rPr lang="en-US" sz="1900" dirty="0" err="1"/>
              <a:t>active</a:t>
            </a:r>
            <a:r>
              <a:rPr lang="en-US" sz="1900" dirty="0"/>
              <a:t> and active standby</a:t>
            </a:r>
          </a:p>
          <a:p>
            <a:endParaRPr lang="en-US" sz="1900" dirty="0"/>
          </a:p>
        </p:txBody>
      </p:sp>
    </p:spTree>
    <p:extLst>
      <p:ext uri="{BB962C8B-B14F-4D97-AF65-F5344CB8AC3E}">
        <p14:creationId xmlns:p14="http://schemas.microsoft.com/office/powerpoint/2010/main" val="15018255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9400"/>
            <a:ext cx="10969943" cy="664797"/>
          </a:xfrm>
        </p:spPr>
        <p:txBody>
          <a:bodyPr/>
          <a:lstStyle/>
          <a:p>
            <a:r>
              <a:rPr lang="en-US" sz="4800" dirty="0"/>
              <a:t>A Common Hyper-V </a:t>
            </a:r>
            <a:r>
              <a:rPr lang="en-US" sz="4800" dirty="0" err="1"/>
              <a:t>Config</a:t>
            </a:r>
            <a:r>
              <a:rPr lang="en-US" sz="4800" dirty="0"/>
              <a:t> with Teaming</a:t>
            </a:r>
          </a:p>
        </p:txBody>
      </p:sp>
      <p:grpSp>
        <p:nvGrpSpPr>
          <p:cNvPr id="46" name="Group 45"/>
          <p:cNvGrpSpPr/>
          <p:nvPr/>
        </p:nvGrpSpPr>
        <p:grpSpPr>
          <a:xfrm>
            <a:off x="6278945" y="4769137"/>
            <a:ext cx="1570235" cy="641065"/>
            <a:chOff x="2933395" y="2574950"/>
            <a:chExt cx="775411" cy="434477"/>
          </a:xfrm>
        </p:grpSpPr>
        <p:sp>
          <p:nvSpPr>
            <p:cNvPr id="85" name="Rectangle 84"/>
            <p:cNvSpPr/>
            <p:nvPr/>
          </p:nvSpPr>
          <p:spPr>
            <a:xfrm>
              <a:off x="2933395" y="2574950"/>
              <a:ext cx="775411" cy="29992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1600" kern="0" dirty="0">
                  <a:solidFill>
                    <a:sysClr val="window" lastClr="FFFFFF"/>
                  </a:solidFill>
                  <a:latin typeface="Calibri"/>
                  <a:ea typeface="Calibri"/>
                  <a:cs typeface="Times New Roman"/>
                </a:rPr>
                <a:t>10 </a:t>
              </a:r>
              <a:r>
                <a:rPr lang="en-US" sz="1600" kern="0" dirty="0" err="1">
                  <a:solidFill>
                    <a:sysClr val="window" lastClr="FFFFFF"/>
                  </a:solidFill>
                  <a:latin typeface="Calibri"/>
                  <a:ea typeface="Calibri"/>
                  <a:cs typeface="Times New Roman"/>
                </a:rPr>
                <a:t>GbE</a:t>
              </a:r>
              <a:r>
                <a:rPr lang="en-US" sz="1600" kern="0" dirty="0">
                  <a:solidFill>
                    <a:sysClr val="window" lastClr="FFFFFF"/>
                  </a:solidFill>
                  <a:latin typeface="Calibri"/>
                  <a:ea typeface="Calibri"/>
                  <a:cs typeface="Times New Roman"/>
                </a:rPr>
                <a:t> </a:t>
              </a:r>
              <a:r>
                <a:rPr lang="en-US" sz="1600" kern="0" dirty="0" err="1">
                  <a:solidFill>
                    <a:sysClr val="window" lastClr="FFFFFF"/>
                  </a:solidFill>
                  <a:latin typeface="Calibri"/>
                  <a:ea typeface="Calibri"/>
                  <a:cs typeface="Times New Roman"/>
                </a:rPr>
                <a:t>Phy</a:t>
              </a:r>
              <a:r>
                <a:rPr lang="en-US" sz="1600" kern="0" dirty="0">
                  <a:solidFill>
                    <a:sysClr val="window" lastClr="FFFFFF"/>
                  </a:solidFill>
                  <a:latin typeface="Calibri"/>
                  <a:ea typeface="Calibri"/>
                  <a:cs typeface="Times New Roman"/>
                </a:rPr>
                <a:t> NIC</a:t>
              </a:r>
            </a:p>
          </p:txBody>
        </p:sp>
        <p:sp>
          <p:nvSpPr>
            <p:cNvPr id="86" name="Rectangle 85"/>
            <p:cNvSpPr/>
            <p:nvPr/>
          </p:nvSpPr>
          <p:spPr>
            <a:xfrm>
              <a:off x="2933396" y="2874873"/>
              <a:ext cx="460858" cy="13455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1600" kern="0">
                  <a:solidFill>
                    <a:sysClr val="window" lastClr="FFFFFF"/>
                  </a:solidFill>
                  <a:latin typeface="Calibri"/>
                  <a:ea typeface="Times New Roman"/>
                  <a:cs typeface="Times New Roman"/>
                </a:rPr>
                <a:t> </a:t>
              </a:r>
              <a:endParaRPr lang="en-US" sz="1600" kern="0">
                <a:solidFill>
                  <a:sysClr val="window" lastClr="FFFFFF"/>
                </a:solidFill>
                <a:latin typeface="Calibri"/>
                <a:ea typeface="Calibri"/>
                <a:cs typeface="Times New Roman"/>
              </a:endParaRPr>
            </a:p>
          </p:txBody>
        </p:sp>
      </p:grpSp>
      <p:grpSp>
        <p:nvGrpSpPr>
          <p:cNvPr id="47" name="Group 46"/>
          <p:cNvGrpSpPr/>
          <p:nvPr/>
        </p:nvGrpSpPr>
        <p:grpSpPr>
          <a:xfrm>
            <a:off x="8214410" y="4764459"/>
            <a:ext cx="1570235" cy="640128"/>
            <a:chOff x="0" y="0"/>
            <a:chExt cx="775411" cy="434477"/>
          </a:xfrm>
        </p:grpSpPr>
        <p:sp>
          <p:nvSpPr>
            <p:cNvPr id="83" name="Rectangle 82"/>
            <p:cNvSpPr/>
            <p:nvPr/>
          </p:nvSpPr>
          <p:spPr>
            <a:xfrm>
              <a:off x="0" y="0"/>
              <a:ext cx="775411" cy="29992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1500" kern="0" dirty="0">
                  <a:solidFill>
                    <a:sysClr val="window" lastClr="FFFFFF"/>
                  </a:solidFill>
                  <a:ea typeface="Calibri"/>
                </a:rPr>
                <a:t>10 </a:t>
              </a:r>
              <a:r>
                <a:rPr lang="en-US" sz="1500" kern="0" dirty="0" err="1">
                  <a:solidFill>
                    <a:sysClr val="window" lastClr="FFFFFF"/>
                  </a:solidFill>
                  <a:ea typeface="Calibri"/>
                </a:rPr>
                <a:t>GbE</a:t>
              </a:r>
              <a:r>
                <a:rPr lang="en-US" sz="1500" kern="0" dirty="0">
                  <a:solidFill>
                    <a:sysClr val="window" lastClr="FFFFFF"/>
                  </a:solidFill>
                  <a:ea typeface="Calibri"/>
                </a:rPr>
                <a:t> </a:t>
              </a:r>
              <a:r>
                <a:rPr lang="en-US" sz="1500" kern="0" dirty="0" err="1">
                  <a:solidFill>
                    <a:sysClr val="window" lastClr="FFFFFF"/>
                  </a:solidFill>
                  <a:ea typeface="Calibri"/>
                </a:rPr>
                <a:t>Phy</a:t>
              </a:r>
              <a:r>
                <a:rPr lang="en-US" sz="1500" kern="0" dirty="0">
                  <a:solidFill>
                    <a:sysClr val="window" lastClr="FFFFFF"/>
                  </a:solidFill>
                  <a:ea typeface="Calibri"/>
                </a:rPr>
                <a:t> NIC</a:t>
              </a:r>
              <a:endParaRPr lang="en-US" sz="1500" kern="0" dirty="0">
                <a:solidFill>
                  <a:sysClr val="window" lastClr="FFFFFF"/>
                </a:solidFill>
                <a:ea typeface="SimSun"/>
              </a:endParaRPr>
            </a:p>
          </p:txBody>
        </p:sp>
        <p:sp>
          <p:nvSpPr>
            <p:cNvPr id="84" name="Rectangle 83"/>
            <p:cNvSpPr/>
            <p:nvPr/>
          </p:nvSpPr>
          <p:spPr>
            <a:xfrm>
              <a:off x="1" y="299923"/>
              <a:ext cx="460858" cy="13455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1600" kern="0">
                  <a:solidFill>
                    <a:sysClr val="window" lastClr="FFFFFF"/>
                  </a:solidFill>
                  <a:latin typeface="Times New Roman"/>
                  <a:ea typeface="Times New Roman"/>
                </a:rPr>
                <a:t> </a:t>
              </a:r>
              <a:endParaRPr lang="en-US" sz="1600" kern="0">
                <a:solidFill>
                  <a:sysClr val="window" lastClr="FFFFFF"/>
                </a:solidFill>
                <a:latin typeface="Times New Roman"/>
                <a:ea typeface="SimSun"/>
              </a:endParaRPr>
            </a:p>
          </p:txBody>
        </p:sp>
      </p:grpSp>
      <p:sp>
        <p:nvSpPr>
          <p:cNvPr id="48" name="Rectangle 47"/>
          <p:cNvSpPr/>
          <p:nvPr/>
        </p:nvSpPr>
        <p:spPr>
          <a:xfrm>
            <a:off x="6278942" y="4239607"/>
            <a:ext cx="3504415" cy="388013"/>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62504" tIns="81251" rIns="162504" bIns="81251"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dirty="0">
                <a:solidFill>
                  <a:sysClr val="windowText" lastClr="000000"/>
                </a:solidFill>
                <a:latin typeface="Calibri"/>
                <a:ea typeface="Calibri"/>
                <a:cs typeface="Times New Roman"/>
              </a:rPr>
              <a:t>LBFO Teamed NIC</a:t>
            </a:r>
          </a:p>
        </p:txBody>
      </p:sp>
      <p:sp>
        <p:nvSpPr>
          <p:cNvPr id="49" name="Rectangle 48"/>
          <p:cNvSpPr/>
          <p:nvPr/>
        </p:nvSpPr>
        <p:spPr>
          <a:xfrm>
            <a:off x="6278942" y="2880623"/>
            <a:ext cx="3504415" cy="1154668"/>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62504" tIns="81251" rIns="162504" bIns="81251"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dirty="0">
                <a:solidFill>
                  <a:sysClr val="windowText" lastClr="000000"/>
                </a:solidFill>
                <a:latin typeface="Calibri"/>
                <a:ea typeface="Calibri"/>
                <a:cs typeface="Times New Roman"/>
              </a:rPr>
              <a:t>Hyper-V virtual switch</a:t>
            </a:r>
          </a:p>
        </p:txBody>
      </p:sp>
      <p:sp>
        <p:nvSpPr>
          <p:cNvPr id="50" name="Rectangle 49"/>
          <p:cNvSpPr/>
          <p:nvPr/>
        </p:nvSpPr>
        <p:spPr>
          <a:xfrm>
            <a:off x="1759854" y="1563817"/>
            <a:ext cx="4013680" cy="2601753"/>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162504" tIns="81251" rIns="162504" bIns="81251" numCol="1" spcCol="0" rtlCol="0" fromWordArt="0" anchor="ctr" anchorCtr="0" forceAA="0" compatLnSpc="1">
            <a:prstTxWarp prst="textNoShape">
              <a:avLst/>
            </a:prstTxWarp>
            <a:noAutofit/>
          </a:bodyPr>
          <a:lstStyle/>
          <a:p>
            <a:pPr defTabSz="1625032">
              <a:defRPr/>
            </a:pPr>
            <a:endParaRPr lang="en-US" sz="3200" kern="0">
              <a:solidFill>
                <a:sysClr val="windowText" lastClr="000000"/>
              </a:solidFill>
              <a:latin typeface="Calibri"/>
            </a:endParaRPr>
          </a:p>
        </p:txBody>
      </p:sp>
      <p:sp>
        <p:nvSpPr>
          <p:cNvPr id="51" name="Rectangle 50"/>
          <p:cNvSpPr/>
          <p:nvPr/>
        </p:nvSpPr>
        <p:spPr>
          <a:xfrm>
            <a:off x="6278939" y="1563814"/>
            <a:ext cx="1080260" cy="87349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62504" tIns="81251" rIns="162504" bIns="81251"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a:solidFill>
                  <a:sysClr val="windowText" lastClr="000000"/>
                </a:solidFill>
                <a:latin typeface="Calibri"/>
                <a:ea typeface="Calibri"/>
                <a:cs typeface="Times New Roman"/>
              </a:rPr>
              <a:t>VM 1</a:t>
            </a:r>
          </a:p>
        </p:txBody>
      </p:sp>
      <p:sp>
        <p:nvSpPr>
          <p:cNvPr id="52" name="Rectangle 51"/>
          <p:cNvSpPr/>
          <p:nvPr/>
        </p:nvSpPr>
        <p:spPr>
          <a:xfrm>
            <a:off x="8687661" y="1575061"/>
            <a:ext cx="1080260" cy="87349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62504" tIns="81251" rIns="162504" bIns="81251"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Text" lastClr="000000"/>
                </a:solidFill>
                <a:latin typeface="Calibri"/>
                <a:ea typeface="Times New Roman"/>
                <a:cs typeface="Times New Roman"/>
              </a:rPr>
              <a:t>VM n</a:t>
            </a:r>
            <a:endParaRPr lang="en-US" sz="2000" kern="0">
              <a:solidFill>
                <a:sysClr val="windowText" lastClr="000000"/>
              </a:solidFill>
              <a:latin typeface="Calibri"/>
              <a:ea typeface="Calibri"/>
              <a:cs typeface="Times New Roman"/>
            </a:endParaRPr>
          </a:p>
        </p:txBody>
      </p:sp>
      <p:sp>
        <p:nvSpPr>
          <p:cNvPr id="53" name="Oval 52"/>
          <p:cNvSpPr/>
          <p:nvPr/>
        </p:nvSpPr>
        <p:spPr>
          <a:xfrm>
            <a:off x="6131050" y="2956540"/>
            <a:ext cx="309931" cy="21556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62504" tIns="81251" rIns="162504" bIns="81251" numCol="1" spcCol="0" rtlCol="0" fromWordArt="0" anchor="ctr" anchorCtr="0" forceAA="0" compatLnSpc="1">
            <a:prstTxWarp prst="textNoShape">
              <a:avLst/>
            </a:prstTxWarp>
            <a:noAutofit/>
          </a:bodyPr>
          <a:lstStyle/>
          <a:p>
            <a:pPr defTabSz="1625032">
              <a:defRPr/>
            </a:pPr>
            <a:endParaRPr lang="en-US" sz="3200" kern="0">
              <a:solidFill>
                <a:sysClr val="window" lastClr="FFFFFF"/>
              </a:solidFill>
              <a:latin typeface="Calibri"/>
            </a:endParaRPr>
          </a:p>
        </p:txBody>
      </p:sp>
      <p:sp>
        <p:nvSpPr>
          <p:cNvPr id="54" name="Oval 53"/>
          <p:cNvSpPr/>
          <p:nvPr/>
        </p:nvSpPr>
        <p:spPr>
          <a:xfrm>
            <a:off x="6132337" y="3308001"/>
            <a:ext cx="309931" cy="21556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62504" tIns="81251" rIns="162504" bIns="81251"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sp>
        <p:nvSpPr>
          <p:cNvPr id="55" name="Oval 54"/>
          <p:cNvSpPr/>
          <p:nvPr/>
        </p:nvSpPr>
        <p:spPr>
          <a:xfrm>
            <a:off x="6132337" y="3643529"/>
            <a:ext cx="309931" cy="21556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62504" tIns="81251" rIns="162504" bIns="81251"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sp>
        <p:nvSpPr>
          <p:cNvPr id="56" name="Oval 55"/>
          <p:cNvSpPr/>
          <p:nvPr/>
        </p:nvSpPr>
        <p:spPr>
          <a:xfrm>
            <a:off x="6717479" y="2757847"/>
            <a:ext cx="309931" cy="21556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62504" tIns="81251" rIns="162504" bIns="81251"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sp>
        <p:nvSpPr>
          <p:cNvPr id="57" name="Oval 56"/>
          <p:cNvSpPr/>
          <p:nvPr/>
        </p:nvSpPr>
        <p:spPr>
          <a:xfrm>
            <a:off x="9103051" y="2757847"/>
            <a:ext cx="309931" cy="21556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62504" tIns="81251" rIns="162504" bIns="81251"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sp>
        <p:nvSpPr>
          <p:cNvPr id="58" name="Text Box 15"/>
          <p:cNvSpPr txBox="1"/>
          <p:nvPr/>
        </p:nvSpPr>
        <p:spPr>
          <a:xfrm>
            <a:off x="2041494" y="1650042"/>
            <a:ext cx="3065883" cy="627007"/>
          </a:xfrm>
          <a:prstGeom prst="rect">
            <a:avLst/>
          </a:prstGeom>
          <a:noFill/>
          <a:ln w="6350">
            <a:noFill/>
          </a:ln>
          <a:effectLst/>
        </p:spPr>
        <p:txBody>
          <a:bodyPr rot="0" spcFirstLastPara="0" vert="horz" wrap="square" lIns="162504" tIns="81251" rIns="162504" bIns="81251" numCol="1" spcCol="0" rtlCol="0" fromWordArt="0" anchor="t" anchorCtr="0" forceAA="0" compatLnSpc="1">
            <a:prstTxWarp prst="textNoShape">
              <a:avLst/>
            </a:prstTxWarp>
            <a:noAutofit/>
          </a:bodyPr>
          <a:lstStyle/>
          <a:p>
            <a:pPr defTabSz="1625032">
              <a:lnSpc>
                <a:spcPct val="115000"/>
              </a:lnSpc>
              <a:spcAft>
                <a:spcPts val="1777"/>
              </a:spcAft>
              <a:defRPr/>
            </a:pPr>
            <a:r>
              <a:rPr lang="en-US" sz="2000" kern="0" dirty="0">
                <a:solidFill>
                  <a:sysClr val="windowText" lastClr="000000"/>
                </a:solidFill>
                <a:latin typeface="Calibri"/>
                <a:ea typeface="Calibri"/>
                <a:cs typeface="Times New Roman"/>
              </a:rPr>
              <a:t>Management OS</a:t>
            </a:r>
          </a:p>
        </p:txBody>
      </p:sp>
      <p:sp>
        <p:nvSpPr>
          <p:cNvPr id="59" name="Rounded Rectangle 58"/>
          <p:cNvSpPr/>
          <p:nvPr/>
        </p:nvSpPr>
        <p:spPr>
          <a:xfrm>
            <a:off x="2041494" y="2563840"/>
            <a:ext cx="3022155" cy="424565"/>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ysDot"/>
          </a:ln>
          <a:effectLst>
            <a:outerShdw blurRad="40000" dist="20000" dir="5400000" rotWithShape="0">
              <a:srgbClr val="000000">
                <a:alpha val="38000"/>
              </a:srgbClr>
            </a:outerShdw>
          </a:effectLst>
        </p:spPr>
        <p:txBody>
          <a:bodyPr rot="0" spcFirstLastPara="0" vert="horz" wrap="square" lIns="162504" tIns="81251" rIns="162504" bIns="81251"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a:solidFill>
                  <a:sysClr val="windowText" lastClr="000000"/>
                </a:solidFill>
                <a:latin typeface="Calibri"/>
                <a:ea typeface="Calibri"/>
                <a:cs typeface="Times New Roman"/>
              </a:rPr>
              <a:t>Live Migration</a:t>
            </a:r>
          </a:p>
        </p:txBody>
      </p:sp>
      <p:sp>
        <p:nvSpPr>
          <p:cNvPr id="60" name="Rounded Rectangle 59"/>
          <p:cNvSpPr/>
          <p:nvPr/>
        </p:nvSpPr>
        <p:spPr>
          <a:xfrm>
            <a:off x="2041496" y="3092438"/>
            <a:ext cx="3020870" cy="424565"/>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ysDot"/>
          </a:ln>
          <a:effectLst>
            <a:outerShdw blurRad="40000" dist="20000" dir="5400000" rotWithShape="0">
              <a:srgbClr val="000000">
                <a:alpha val="38000"/>
              </a:srgbClr>
            </a:outerShdw>
          </a:effectLst>
        </p:spPr>
        <p:txBody>
          <a:bodyPr rot="0" spcFirstLastPara="0" vert="horz" wrap="square" lIns="162504" tIns="81251" rIns="162504" bIns="81251"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a:solidFill>
                  <a:sysClr val="windowText" lastClr="000000"/>
                </a:solidFill>
                <a:latin typeface="Calibri"/>
                <a:ea typeface="Times New Roman"/>
                <a:cs typeface="Times New Roman"/>
              </a:rPr>
              <a:t>Storage</a:t>
            </a:r>
            <a:endParaRPr lang="en-US" sz="2000" kern="0">
              <a:solidFill>
                <a:sysClr val="windowText" lastClr="000000"/>
              </a:solidFill>
              <a:latin typeface="Calibri"/>
              <a:ea typeface="Calibri"/>
              <a:cs typeface="Times New Roman"/>
            </a:endParaRPr>
          </a:p>
        </p:txBody>
      </p:sp>
      <p:sp>
        <p:nvSpPr>
          <p:cNvPr id="61" name="Rounded Rectangle 60"/>
          <p:cNvSpPr/>
          <p:nvPr/>
        </p:nvSpPr>
        <p:spPr>
          <a:xfrm>
            <a:off x="2041496" y="3610726"/>
            <a:ext cx="3020870" cy="424565"/>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ysDot"/>
          </a:ln>
          <a:effectLst>
            <a:outerShdw blurRad="40000" dist="20000" dir="5400000" rotWithShape="0">
              <a:srgbClr val="000000">
                <a:alpha val="38000"/>
              </a:srgbClr>
            </a:outerShdw>
          </a:effectLst>
        </p:spPr>
        <p:txBody>
          <a:bodyPr rot="0" spcFirstLastPara="0" vert="horz" wrap="square" lIns="162504" tIns="81251" rIns="162504" bIns="81251"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a:solidFill>
                  <a:sysClr val="windowText" lastClr="000000"/>
                </a:solidFill>
                <a:latin typeface="Calibri"/>
                <a:ea typeface="Times New Roman"/>
                <a:cs typeface="Times New Roman"/>
              </a:rPr>
              <a:t>Management</a:t>
            </a:r>
            <a:endParaRPr lang="en-US" sz="2000" kern="0">
              <a:solidFill>
                <a:sysClr val="windowText" lastClr="000000"/>
              </a:solidFill>
              <a:latin typeface="Calibri"/>
              <a:ea typeface="Calibri"/>
              <a:cs typeface="Times New Roman"/>
            </a:endParaRPr>
          </a:p>
        </p:txBody>
      </p:sp>
      <p:grpSp>
        <p:nvGrpSpPr>
          <p:cNvPr id="62" name="Group 61"/>
          <p:cNvGrpSpPr/>
          <p:nvPr/>
        </p:nvGrpSpPr>
        <p:grpSpPr>
          <a:xfrm>
            <a:off x="5197395" y="2621949"/>
            <a:ext cx="502836" cy="293353"/>
            <a:chOff x="1053389" y="2871895"/>
            <a:chExt cx="248717" cy="198934"/>
          </a:xfrm>
        </p:grpSpPr>
        <p:sp>
          <p:nvSpPr>
            <p:cNvPr id="81" name="Rectangle 80"/>
            <p:cNvSpPr/>
            <p:nvPr/>
          </p:nvSpPr>
          <p:spPr>
            <a:xfrm>
              <a:off x="1053389" y="2871895"/>
              <a:ext cx="248717" cy="13451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Calibri"/>
                  <a:cs typeface="Times New Roman"/>
                </a:rPr>
                <a:t> </a:t>
              </a:r>
            </a:p>
          </p:txBody>
        </p:sp>
        <p:sp>
          <p:nvSpPr>
            <p:cNvPr id="82" name="Rectangle 81"/>
            <p:cNvSpPr/>
            <p:nvPr/>
          </p:nvSpPr>
          <p:spPr>
            <a:xfrm>
              <a:off x="1053389" y="3009427"/>
              <a:ext cx="193075" cy="6140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grpSp>
      <p:grpSp>
        <p:nvGrpSpPr>
          <p:cNvPr id="63" name="Group 62"/>
          <p:cNvGrpSpPr/>
          <p:nvPr/>
        </p:nvGrpSpPr>
        <p:grpSpPr>
          <a:xfrm>
            <a:off x="5197395" y="3168357"/>
            <a:ext cx="502836" cy="293353"/>
            <a:chOff x="0" y="0"/>
            <a:chExt cx="248717" cy="198934"/>
          </a:xfrm>
        </p:grpSpPr>
        <p:sp>
          <p:nvSpPr>
            <p:cNvPr id="79" name="Rectangle 78"/>
            <p:cNvSpPr/>
            <p:nvPr/>
          </p:nvSpPr>
          <p:spPr>
            <a:xfrm>
              <a:off x="0" y="0"/>
              <a:ext cx="248717" cy="13451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Calibri"/>
                </a:rPr>
                <a:t> </a:t>
              </a:r>
              <a:endParaRPr lang="en-US" sz="2100" kern="0">
                <a:solidFill>
                  <a:sysClr val="window" lastClr="FFFFFF"/>
                </a:solidFill>
                <a:latin typeface="Times New Roman"/>
                <a:ea typeface="SimSun"/>
              </a:endParaRPr>
            </a:p>
          </p:txBody>
        </p:sp>
        <p:sp>
          <p:nvSpPr>
            <p:cNvPr id="80" name="Rectangle 79"/>
            <p:cNvSpPr/>
            <p:nvPr/>
          </p:nvSpPr>
          <p:spPr>
            <a:xfrm>
              <a:off x="0" y="137532"/>
              <a:ext cx="193075" cy="6140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Times New Roman"/>
                </a:rPr>
                <a:t> </a:t>
              </a:r>
              <a:endParaRPr lang="en-US" sz="2100" kern="0">
                <a:solidFill>
                  <a:sysClr val="window" lastClr="FFFFFF"/>
                </a:solidFill>
                <a:latin typeface="Times New Roman"/>
                <a:ea typeface="SimSun"/>
              </a:endParaRPr>
            </a:p>
          </p:txBody>
        </p:sp>
      </p:grpSp>
      <p:grpSp>
        <p:nvGrpSpPr>
          <p:cNvPr id="64" name="Group 63"/>
          <p:cNvGrpSpPr/>
          <p:nvPr/>
        </p:nvGrpSpPr>
        <p:grpSpPr>
          <a:xfrm>
            <a:off x="5197395" y="3666025"/>
            <a:ext cx="502836" cy="293353"/>
            <a:chOff x="0" y="0"/>
            <a:chExt cx="248717" cy="198934"/>
          </a:xfrm>
        </p:grpSpPr>
        <p:sp>
          <p:nvSpPr>
            <p:cNvPr id="77" name="Rectangle 76"/>
            <p:cNvSpPr/>
            <p:nvPr/>
          </p:nvSpPr>
          <p:spPr>
            <a:xfrm>
              <a:off x="0" y="0"/>
              <a:ext cx="248717" cy="13451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Calibri"/>
                </a:rPr>
                <a:t> </a:t>
              </a:r>
              <a:endParaRPr lang="en-US" sz="2100" kern="0">
                <a:solidFill>
                  <a:sysClr val="window" lastClr="FFFFFF"/>
                </a:solidFill>
                <a:latin typeface="Times New Roman"/>
                <a:ea typeface="SimSun"/>
              </a:endParaRPr>
            </a:p>
          </p:txBody>
        </p:sp>
        <p:sp>
          <p:nvSpPr>
            <p:cNvPr id="78" name="Rectangle 77"/>
            <p:cNvSpPr/>
            <p:nvPr/>
          </p:nvSpPr>
          <p:spPr>
            <a:xfrm>
              <a:off x="0" y="137532"/>
              <a:ext cx="193075" cy="6140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Times New Roman"/>
                </a:rPr>
                <a:t> </a:t>
              </a:r>
              <a:endParaRPr lang="en-US" sz="2100" kern="0">
                <a:solidFill>
                  <a:sysClr val="window" lastClr="FFFFFF"/>
                </a:solidFill>
                <a:latin typeface="Times New Roman"/>
                <a:ea typeface="SimSun"/>
              </a:endParaRPr>
            </a:p>
          </p:txBody>
        </p:sp>
      </p:grpSp>
      <p:grpSp>
        <p:nvGrpSpPr>
          <p:cNvPr id="65" name="Group 64"/>
          <p:cNvGrpSpPr/>
          <p:nvPr/>
        </p:nvGrpSpPr>
        <p:grpSpPr>
          <a:xfrm>
            <a:off x="6628740" y="2328597"/>
            <a:ext cx="502836" cy="293353"/>
            <a:chOff x="0" y="0"/>
            <a:chExt cx="248717" cy="198934"/>
          </a:xfrm>
        </p:grpSpPr>
        <p:sp>
          <p:nvSpPr>
            <p:cNvPr id="75" name="Rectangle 74"/>
            <p:cNvSpPr/>
            <p:nvPr/>
          </p:nvSpPr>
          <p:spPr>
            <a:xfrm>
              <a:off x="0" y="0"/>
              <a:ext cx="248717" cy="13451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Calibri"/>
                </a:rPr>
                <a:t> </a:t>
              </a:r>
              <a:endParaRPr lang="en-US" sz="2100" kern="0">
                <a:solidFill>
                  <a:sysClr val="window" lastClr="FFFFFF"/>
                </a:solidFill>
                <a:latin typeface="Times New Roman"/>
                <a:ea typeface="SimSun"/>
              </a:endParaRPr>
            </a:p>
          </p:txBody>
        </p:sp>
        <p:sp>
          <p:nvSpPr>
            <p:cNvPr id="76" name="Rectangle 75"/>
            <p:cNvSpPr/>
            <p:nvPr/>
          </p:nvSpPr>
          <p:spPr>
            <a:xfrm>
              <a:off x="0" y="137532"/>
              <a:ext cx="193075" cy="6140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Times New Roman"/>
                </a:rPr>
                <a:t> </a:t>
              </a:r>
              <a:endParaRPr lang="en-US" sz="2100" kern="0">
                <a:solidFill>
                  <a:sysClr val="window" lastClr="FFFFFF"/>
                </a:solidFill>
                <a:latin typeface="Times New Roman"/>
                <a:ea typeface="SimSun"/>
              </a:endParaRPr>
            </a:p>
          </p:txBody>
        </p:sp>
      </p:grpSp>
      <p:grpSp>
        <p:nvGrpSpPr>
          <p:cNvPr id="66" name="Group 65"/>
          <p:cNvGrpSpPr/>
          <p:nvPr/>
        </p:nvGrpSpPr>
        <p:grpSpPr>
          <a:xfrm>
            <a:off x="9043891" y="2328597"/>
            <a:ext cx="502836" cy="293353"/>
            <a:chOff x="0" y="0"/>
            <a:chExt cx="248717" cy="198934"/>
          </a:xfrm>
        </p:grpSpPr>
        <p:sp>
          <p:nvSpPr>
            <p:cNvPr id="73" name="Rectangle 72"/>
            <p:cNvSpPr/>
            <p:nvPr/>
          </p:nvSpPr>
          <p:spPr>
            <a:xfrm>
              <a:off x="0" y="0"/>
              <a:ext cx="248717" cy="13451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Calibri"/>
                </a:rPr>
                <a:t> </a:t>
              </a:r>
              <a:endParaRPr lang="en-US" sz="2100" kern="0">
                <a:solidFill>
                  <a:sysClr val="window" lastClr="FFFFFF"/>
                </a:solidFill>
                <a:latin typeface="Times New Roman"/>
                <a:ea typeface="SimSun"/>
              </a:endParaRPr>
            </a:p>
          </p:txBody>
        </p:sp>
        <p:sp>
          <p:nvSpPr>
            <p:cNvPr id="74" name="Rectangle 73"/>
            <p:cNvSpPr/>
            <p:nvPr/>
          </p:nvSpPr>
          <p:spPr>
            <a:xfrm>
              <a:off x="0" y="137532"/>
              <a:ext cx="193075" cy="6140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Times New Roman"/>
                </a:rPr>
                <a:t> </a:t>
              </a:r>
              <a:endParaRPr lang="en-US" sz="2100" kern="0">
                <a:solidFill>
                  <a:sysClr val="window" lastClr="FFFFFF"/>
                </a:solidFill>
                <a:latin typeface="Times New Roman"/>
                <a:ea typeface="SimSun"/>
              </a:endParaRPr>
            </a:p>
          </p:txBody>
        </p:sp>
      </p:grpSp>
      <p:cxnSp>
        <p:nvCxnSpPr>
          <p:cNvPr id="67" name="Straight Connector 66"/>
          <p:cNvCxnSpPr/>
          <p:nvPr/>
        </p:nvCxnSpPr>
        <p:spPr>
          <a:xfrm>
            <a:off x="5701516" y="2721295"/>
            <a:ext cx="474543" cy="266173"/>
          </a:xfrm>
          <a:prstGeom prst="line">
            <a:avLst/>
          </a:prstGeom>
          <a:noFill/>
          <a:ln w="9525" cap="flat" cmpd="sng" algn="ctr">
            <a:solidFill>
              <a:sysClr val="windowText" lastClr="000000">
                <a:shade val="95000"/>
                <a:satMod val="105000"/>
              </a:sysClr>
            </a:solidFill>
            <a:prstDash val="solid"/>
          </a:ln>
          <a:effectLst/>
        </p:spPr>
      </p:cxnSp>
      <p:cxnSp>
        <p:nvCxnSpPr>
          <p:cNvPr id="68" name="Straight Connector 67"/>
          <p:cNvCxnSpPr/>
          <p:nvPr/>
        </p:nvCxnSpPr>
        <p:spPr>
          <a:xfrm>
            <a:off x="5700230" y="3267699"/>
            <a:ext cx="430818" cy="148083"/>
          </a:xfrm>
          <a:prstGeom prst="line">
            <a:avLst/>
          </a:prstGeom>
          <a:noFill/>
          <a:ln w="9525" cap="flat" cmpd="sng" algn="ctr">
            <a:solidFill>
              <a:sysClr val="windowText" lastClr="000000">
                <a:shade val="95000"/>
                <a:satMod val="105000"/>
              </a:sysClr>
            </a:solidFill>
            <a:prstDash val="solid"/>
          </a:ln>
          <a:effectLst/>
        </p:spPr>
      </p:cxnSp>
      <p:cxnSp>
        <p:nvCxnSpPr>
          <p:cNvPr id="69" name="Straight Connector 68"/>
          <p:cNvCxnSpPr/>
          <p:nvPr/>
        </p:nvCxnSpPr>
        <p:spPr>
          <a:xfrm flipV="1">
            <a:off x="5700230" y="3751313"/>
            <a:ext cx="430818" cy="13121"/>
          </a:xfrm>
          <a:prstGeom prst="line">
            <a:avLst/>
          </a:prstGeom>
          <a:noFill/>
          <a:ln w="9525" cap="flat" cmpd="sng" algn="ctr">
            <a:solidFill>
              <a:sysClr val="windowText" lastClr="000000">
                <a:shade val="95000"/>
                <a:satMod val="105000"/>
              </a:sysClr>
            </a:solidFill>
            <a:prstDash val="solid"/>
          </a:ln>
          <a:effectLst/>
        </p:spPr>
      </p:cxnSp>
      <p:cxnSp>
        <p:nvCxnSpPr>
          <p:cNvPr id="70" name="Straight Connector 69"/>
          <p:cNvCxnSpPr/>
          <p:nvPr/>
        </p:nvCxnSpPr>
        <p:spPr>
          <a:xfrm>
            <a:off x="6824216" y="2531040"/>
            <a:ext cx="47582" cy="225873"/>
          </a:xfrm>
          <a:prstGeom prst="line">
            <a:avLst/>
          </a:prstGeom>
          <a:noFill/>
          <a:ln w="9525" cap="flat" cmpd="sng" algn="ctr">
            <a:solidFill>
              <a:srgbClr val="9BBB59">
                <a:shade val="95000"/>
                <a:satMod val="105000"/>
              </a:srgbClr>
            </a:solidFill>
            <a:prstDash val="solid"/>
          </a:ln>
          <a:effectLst/>
        </p:spPr>
      </p:cxnSp>
      <p:cxnSp>
        <p:nvCxnSpPr>
          <p:cNvPr id="71" name="Straight Connector 70"/>
          <p:cNvCxnSpPr/>
          <p:nvPr/>
        </p:nvCxnSpPr>
        <p:spPr>
          <a:xfrm>
            <a:off x="9238083" y="2531040"/>
            <a:ext cx="18005" cy="225873"/>
          </a:xfrm>
          <a:prstGeom prst="line">
            <a:avLst/>
          </a:prstGeom>
          <a:noFill/>
          <a:ln w="9525" cap="flat" cmpd="sng" algn="ctr">
            <a:solidFill>
              <a:srgbClr val="9BBB59">
                <a:shade val="95000"/>
                <a:satMod val="105000"/>
              </a:srgbClr>
            </a:solidFill>
            <a:prstDash val="solid"/>
          </a:ln>
          <a:effectLst/>
        </p:spPr>
      </p:cxnSp>
      <p:cxnSp>
        <p:nvCxnSpPr>
          <p:cNvPr id="72" name="Straight Connector 71"/>
          <p:cNvCxnSpPr>
            <a:stCxn id="49" idx="2"/>
            <a:endCxn id="48" idx="0"/>
          </p:cNvCxnSpPr>
          <p:nvPr/>
        </p:nvCxnSpPr>
        <p:spPr>
          <a:xfrm>
            <a:off x="8031148" y="4035293"/>
            <a:ext cx="0" cy="204316"/>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sp>
        <p:nvSpPr>
          <p:cNvPr id="87" name="Rounded Rectangle 86"/>
          <p:cNvSpPr/>
          <p:nvPr/>
        </p:nvSpPr>
        <p:spPr>
          <a:xfrm>
            <a:off x="6440976" y="2277048"/>
            <a:ext cx="3247210" cy="78727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a:p>
        </p:txBody>
      </p:sp>
      <p:sp>
        <p:nvSpPr>
          <p:cNvPr id="88" name="Rounded Rectangle 87"/>
          <p:cNvSpPr/>
          <p:nvPr/>
        </p:nvSpPr>
        <p:spPr>
          <a:xfrm>
            <a:off x="5984443" y="2777529"/>
            <a:ext cx="644298" cy="135992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a:p>
        </p:txBody>
      </p:sp>
      <p:graphicFrame>
        <p:nvGraphicFramePr>
          <p:cNvPr id="89" name="Table 88"/>
          <p:cNvGraphicFramePr>
            <a:graphicFrameLocks noGrp="1"/>
          </p:cNvGraphicFramePr>
          <p:nvPr>
            <p:extLst>
              <p:ext uri="{D42A27DB-BD31-4B8C-83A1-F6EECF244321}">
                <p14:modId xmlns:p14="http://schemas.microsoft.com/office/powerpoint/2010/main" val="4107474075"/>
              </p:ext>
            </p:extLst>
          </p:nvPr>
        </p:nvGraphicFramePr>
        <p:xfrm>
          <a:off x="1360383" y="5715000"/>
          <a:ext cx="9541325" cy="762000"/>
        </p:xfrm>
        <a:graphic>
          <a:graphicData uri="http://schemas.openxmlformats.org/drawingml/2006/table">
            <a:tbl>
              <a:tblPr firstRow="1" bandRow="1">
                <a:tableStyleId>{1FECB4D8-DB02-4DC6-A0A2-4F2EBAE1DC90}</a:tableStyleId>
              </a:tblPr>
              <a:tblGrid>
                <a:gridCol w="9541325"/>
              </a:tblGrid>
              <a:tr h="381000">
                <a:tc>
                  <a:txBody>
                    <a:bodyPr/>
                    <a:lstStyle/>
                    <a:p>
                      <a:r>
                        <a:rPr lang="en-US" sz="1900" smtClean="0"/>
                        <a:t>Target Use</a:t>
                      </a:r>
                      <a:endParaRPr lang="en-US" sz="1900" dirty="0"/>
                    </a:p>
                  </a:txBody>
                  <a:tcPr marL="121888" marR="121888"/>
                </a:tc>
              </a:tr>
              <a:tr h="381000">
                <a:tc>
                  <a:txBody>
                    <a:bodyPr/>
                    <a:lstStyle/>
                    <a:p>
                      <a:r>
                        <a:rPr lang="en-US" sz="1900" dirty="0" smtClean="0"/>
                        <a:t>75% of servers use NIC teaming today</a:t>
                      </a:r>
                      <a:r>
                        <a:rPr lang="en-US" sz="1900" baseline="0" dirty="0" smtClean="0"/>
                        <a:t> with 3</a:t>
                      </a:r>
                      <a:r>
                        <a:rPr lang="en-US" sz="1900" baseline="30000" dirty="0" smtClean="0"/>
                        <a:t>rd</a:t>
                      </a:r>
                      <a:r>
                        <a:rPr lang="en-US" sz="1900" baseline="0" dirty="0" smtClean="0"/>
                        <a:t> party solutions.</a:t>
                      </a:r>
                      <a:endParaRPr lang="en-US" sz="1900" dirty="0"/>
                    </a:p>
                  </a:txBody>
                  <a:tcPr marL="121888" marR="121888"/>
                </a:tc>
              </a:tr>
            </a:tbl>
          </a:graphicData>
        </a:graphic>
      </p:graphicFrame>
    </p:spTree>
    <p:extLst>
      <p:ext uri="{BB962C8B-B14F-4D97-AF65-F5344CB8AC3E}">
        <p14:creationId xmlns:p14="http://schemas.microsoft.com/office/powerpoint/2010/main" val="249513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7730628"/>
              </p:ext>
            </p:extLst>
          </p:nvPr>
        </p:nvGraphicFramePr>
        <p:xfrm>
          <a:off x="1015735" y="1206838"/>
          <a:ext cx="9954207" cy="5066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5419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3" y="159778"/>
            <a:ext cx="11149013" cy="609399"/>
          </a:xfrm>
          <a:prstGeom prst="rect">
            <a:avLst/>
          </a:prstGeom>
        </p:spPr>
        <p:txBody>
          <a:bodyPr lIns="121899" tIns="60949" rIns="121899" bIns="60949">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7"/>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4"/>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912554"/>
            <a:ext cx="9799455" cy="4703793"/>
          </a:xfrm>
          <a:prstGeom prst="rect">
            <a:avLst/>
          </a:prstGeom>
          <a:noFill/>
        </p:spPr>
        <p:txBody>
          <a:bodyPr wrap="square" lIns="162504" tIns="81251" rIns="162504" bIns="81251" rtlCol="0" anchor="ctr">
            <a:spAutoFit/>
          </a:bodyPr>
          <a:lstStyle/>
          <a:p>
            <a:pPr algn="ctr"/>
            <a:r>
              <a:rPr lang="en-US" sz="5900" dirty="0"/>
              <a:t>Windows Server </a:t>
            </a:r>
            <a:r>
              <a:rPr lang="en-US" sz="5900" dirty="0" smtClean="0"/>
              <a:t>2012 </a:t>
            </a:r>
            <a:r>
              <a:rPr lang="en-US" sz="5900" dirty="0"/>
              <a:t>provides security features required to host multi-tenant workloads in a hybrid cloud</a:t>
            </a:r>
          </a:p>
        </p:txBody>
      </p:sp>
      <p:sp>
        <p:nvSpPr>
          <p:cNvPr id="7" name="Freeform 13"/>
          <p:cNvSpPr>
            <a:spLocks noEditPoints="1"/>
          </p:cNvSpPr>
          <p:nvPr/>
        </p:nvSpPr>
        <p:spPr bwMode="auto">
          <a:xfrm>
            <a:off x="556722" y="1143000"/>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6406568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ACL</a:t>
            </a:r>
            <a:endParaRPr lang="en-US" dirty="0"/>
          </a:p>
        </p:txBody>
      </p:sp>
      <p:sp>
        <p:nvSpPr>
          <p:cNvPr id="5" name="Content Placeholder 4"/>
          <p:cNvSpPr>
            <a:spLocks noGrp="1"/>
          </p:cNvSpPr>
          <p:nvPr>
            <p:ph idx="1"/>
          </p:nvPr>
        </p:nvSpPr>
        <p:spPr>
          <a:xfrm>
            <a:off x="519113" y="4648201"/>
            <a:ext cx="11149013" cy="1600439"/>
          </a:xfrm>
        </p:spPr>
        <p:txBody>
          <a:bodyPr/>
          <a:lstStyle/>
          <a:p>
            <a:r>
              <a:rPr lang="en-US" sz="3700" dirty="0"/>
              <a:t>Counters are also implemented as ACLs</a:t>
            </a:r>
          </a:p>
          <a:p>
            <a:pPr lvl="1"/>
            <a:r>
              <a:rPr lang="en-US" sz="3200" dirty="0"/>
              <a:t>Counts packets to address/range</a:t>
            </a:r>
          </a:p>
          <a:p>
            <a:pPr lvl="1"/>
            <a:r>
              <a:rPr lang="en-US" sz="3200" dirty="0"/>
              <a:t> Read via WMI/PowerShell (not </a:t>
            </a:r>
            <a:r>
              <a:rPr lang="en-US" sz="3200" dirty="0" err="1"/>
              <a:t>perfmon</a:t>
            </a:r>
            <a:r>
              <a:rPr lang="en-US" sz="3200" dirty="0"/>
              <a:t>)</a:t>
            </a:r>
          </a:p>
        </p:txBody>
      </p:sp>
      <p:graphicFrame>
        <p:nvGraphicFramePr>
          <p:cNvPr id="3" name="Table 2"/>
          <p:cNvGraphicFramePr>
            <a:graphicFrameLocks noGrp="1"/>
          </p:cNvGraphicFramePr>
          <p:nvPr>
            <p:extLst>
              <p:ext uri="{D42A27DB-BD31-4B8C-83A1-F6EECF244321}">
                <p14:modId xmlns:p14="http://schemas.microsoft.com/office/powerpoint/2010/main" val="1564650695"/>
              </p:ext>
            </p:extLst>
          </p:nvPr>
        </p:nvGraphicFramePr>
        <p:xfrm>
          <a:off x="3351927" y="3733800"/>
          <a:ext cx="7814575" cy="670560"/>
        </p:xfrm>
        <a:graphic>
          <a:graphicData uri="http://schemas.openxmlformats.org/drawingml/2006/table">
            <a:tbl>
              <a:tblPr firstRow="1" bandRow="1">
                <a:tableStyleId>{1FECB4D8-DB02-4DC6-A0A2-4F2EBAE1DC90}</a:tableStyleId>
              </a:tblPr>
              <a:tblGrid>
                <a:gridCol w="7814575"/>
              </a:tblGrid>
              <a:tr h="670560">
                <a:tc>
                  <a:txBody>
                    <a:bodyPr/>
                    <a:lstStyle/>
                    <a:p>
                      <a:r>
                        <a:rPr lang="en-US" sz="1900" b="0" dirty="0" smtClean="0">
                          <a:solidFill>
                            <a:schemeClr val="bg1"/>
                          </a:solidFill>
                        </a:rPr>
                        <a:t>ACLs are</a:t>
                      </a:r>
                      <a:r>
                        <a:rPr lang="en-US" sz="1900" b="0" baseline="0" dirty="0" smtClean="0">
                          <a:solidFill>
                            <a:schemeClr val="bg1"/>
                          </a:solidFill>
                        </a:rPr>
                        <a:t> the basic building blocks of virtual switch security functions</a:t>
                      </a:r>
                      <a:endParaRPr lang="en-US" sz="1900" b="0" dirty="0">
                        <a:solidFill>
                          <a:schemeClr val="bg1"/>
                        </a:solidFill>
                      </a:endParaRPr>
                    </a:p>
                  </a:txBody>
                  <a:tcPr marL="121888" marR="121888">
                    <a:solidFill>
                      <a:srgbClr val="FFFF00"/>
                    </a:solidFill>
                  </a:tcPr>
                </a:tc>
              </a:tr>
            </a:tbl>
          </a:graphicData>
        </a:graphic>
      </p:graphicFrame>
      <p:sp>
        <p:nvSpPr>
          <p:cNvPr id="6" name="Content Placeholder 4"/>
          <p:cNvSpPr txBox="1">
            <a:spLocks/>
          </p:cNvSpPr>
          <p:nvPr/>
        </p:nvSpPr>
        <p:spPr>
          <a:xfrm>
            <a:off x="507868" y="1651000"/>
            <a:ext cx="11149013" cy="152657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Allow/Deny/Counter</a:t>
            </a:r>
          </a:p>
          <a:p>
            <a:r>
              <a:rPr lang="en-US" dirty="0" smtClean="0"/>
              <a:t>MAC, IPv4, or IPv6 addresses</a:t>
            </a:r>
          </a:p>
          <a:p>
            <a:r>
              <a:rPr lang="en-US" dirty="0" smtClean="0"/>
              <a:t>Wildcards allowed in IP addresses</a:t>
            </a:r>
          </a:p>
        </p:txBody>
      </p:sp>
    </p:spTree>
    <p:extLst>
      <p:ext uri="{BB962C8B-B14F-4D97-AF65-F5344CB8AC3E}">
        <p14:creationId xmlns:p14="http://schemas.microsoft.com/office/powerpoint/2010/main" val="3010218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and Takeaways</a:t>
            </a:r>
          </a:p>
        </p:txBody>
      </p:sp>
      <p:sp>
        <p:nvSpPr>
          <p:cNvPr id="5" name="Text Placeholder 4"/>
          <p:cNvSpPr>
            <a:spLocks noGrp="1"/>
          </p:cNvSpPr>
          <p:nvPr>
            <p:ph type="body" sz="quarter" idx="10"/>
          </p:nvPr>
        </p:nvSpPr>
        <p:spPr>
          <a:xfrm>
            <a:off x="989012" y="1447799"/>
            <a:ext cx="10691946" cy="5129095"/>
          </a:xfrm>
        </p:spPr>
        <p:txBody>
          <a:bodyPr/>
          <a:lstStyle/>
          <a:p>
            <a:r>
              <a:rPr lang="en-US" sz="2700" dirty="0"/>
              <a:t>Session Objective(s): </a:t>
            </a:r>
          </a:p>
          <a:p>
            <a:pPr marL="984102" lvl="1" indent="-457120"/>
            <a:r>
              <a:rPr lang="en-US" sz="2400" dirty="0"/>
              <a:t>Understand the key </a:t>
            </a:r>
            <a:r>
              <a:rPr lang="en-US" sz="2400" dirty="0" smtClean="0"/>
              <a:t>needs </a:t>
            </a:r>
            <a:r>
              <a:rPr lang="en-US" sz="2400" dirty="0"/>
              <a:t>in cloud networks</a:t>
            </a:r>
          </a:p>
          <a:p>
            <a:pPr marL="984102" lvl="1" indent="-457120"/>
            <a:r>
              <a:rPr lang="en-US" sz="2400" dirty="0"/>
              <a:t>Understand the </a:t>
            </a:r>
            <a:r>
              <a:rPr lang="en-US" sz="2400" dirty="0" smtClean="0"/>
              <a:t>networking </a:t>
            </a:r>
            <a:r>
              <a:rPr lang="en-US" sz="2400" dirty="0"/>
              <a:t>habits of highly successful clouds</a:t>
            </a:r>
          </a:p>
          <a:p>
            <a:pPr marL="984102" lvl="1" indent="-457120"/>
            <a:r>
              <a:rPr lang="en-US" sz="2400" dirty="0" smtClean="0"/>
              <a:t>Understand </a:t>
            </a:r>
            <a:r>
              <a:rPr lang="en-US" sz="2400" dirty="0"/>
              <a:t>the value of Hyper-V Networking in building clouds</a:t>
            </a:r>
          </a:p>
          <a:p>
            <a:pPr marL="526982" lvl="1" indent="0">
              <a:buNone/>
            </a:pPr>
            <a:endParaRPr lang="en-US" sz="2400" dirty="0"/>
          </a:p>
          <a:p>
            <a:r>
              <a:rPr lang="en-US" sz="2700" dirty="0"/>
              <a:t>Key </a:t>
            </a:r>
            <a:r>
              <a:rPr lang="en-US" sz="2700" dirty="0" smtClean="0"/>
              <a:t>Takeaways</a:t>
            </a:r>
            <a:endParaRPr lang="en-US" sz="2700" dirty="0"/>
          </a:p>
          <a:p>
            <a:pPr lvl="1">
              <a:buFont typeface="+mj-lt"/>
              <a:buAutoNum type="arabicPeriod"/>
            </a:pPr>
            <a:r>
              <a:rPr lang="en-US" sz="2400" dirty="0"/>
              <a:t>Hyper-V Networking is engineered for the </a:t>
            </a:r>
            <a:r>
              <a:rPr lang="en-US" sz="2400" dirty="0" smtClean="0"/>
              <a:t>networking </a:t>
            </a:r>
            <a:r>
              <a:rPr lang="en-US" sz="2400" dirty="0"/>
              <a:t>habits of highly successful clouds</a:t>
            </a:r>
          </a:p>
          <a:p>
            <a:pPr lvl="1">
              <a:buFont typeface="+mj-lt"/>
              <a:buAutoNum type="arabicPeriod"/>
            </a:pPr>
            <a:r>
              <a:rPr lang="en-US" sz="2400" dirty="0"/>
              <a:t>Hyper-V Network Virtualization revolutionizes the multi-tenant cloud network</a:t>
            </a:r>
          </a:p>
          <a:p>
            <a:pPr lvl="1">
              <a:buFont typeface="+mj-lt"/>
              <a:buAutoNum type="arabicPeriod"/>
            </a:pPr>
            <a:r>
              <a:rPr lang="en-US" sz="2400" dirty="0"/>
              <a:t>Hyper-V Extensible Switch opens the platform to a rich set of networking </a:t>
            </a:r>
            <a:r>
              <a:rPr lang="en-US" sz="2400" dirty="0" smtClean="0"/>
              <a:t>partners</a:t>
            </a:r>
            <a:endParaRPr lang="en-US" sz="2400" dirty="0"/>
          </a:p>
          <a:p>
            <a:pPr lvl="1"/>
            <a:endParaRPr lang="en-US" sz="2700" dirty="0"/>
          </a:p>
        </p:txBody>
      </p:sp>
      <p:sp>
        <p:nvSpPr>
          <p:cNvPr id="6" name="Freeform 68"/>
          <p:cNvSpPr>
            <a:spLocks noEditPoints="1"/>
          </p:cNvSpPr>
          <p:nvPr/>
        </p:nvSpPr>
        <p:spPr bwMode="auto">
          <a:xfrm>
            <a:off x="189991" y="1488490"/>
            <a:ext cx="579384" cy="651308"/>
          </a:xfrm>
          <a:custGeom>
            <a:avLst/>
            <a:gdLst>
              <a:gd name="T0" fmla="*/ 26 w 368"/>
              <a:gd name="T1" fmla="*/ 0 h 414"/>
              <a:gd name="T2" fmla="*/ 19 w 368"/>
              <a:gd name="T3" fmla="*/ 30 h 414"/>
              <a:gd name="T4" fmla="*/ 19 w 368"/>
              <a:gd name="T5" fmla="*/ 65 h 414"/>
              <a:gd name="T6" fmla="*/ 0 w 368"/>
              <a:gd name="T7" fmla="*/ 102 h 414"/>
              <a:gd name="T8" fmla="*/ 19 w 368"/>
              <a:gd name="T9" fmla="*/ 138 h 414"/>
              <a:gd name="T10" fmla="*/ 19 w 368"/>
              <a:gd name="T11" fmla="*/ 173 h 414"/>
              <a:gd name="T12" fmla="*/ 0 w 368"/>
              <a:gd name="T13" fmla="*/ 210 h 414"/>
              <a:gd name="T14" fmla="*/ 19 w 368"/>
              <a:gd name="T15" fmla="*/ 247 h 414"/>
              <a:gd name="T16" fmla="*/ 19 w 368"/>
              <a:gd name="T17" fmla="*/ 281 h 414"/>
              <a:gd name="T18" fmla="*/ 0 w 368"/>
              <a:gd name="T19" fmla="*/ 318 h 414"/>
              <a:gd name="T20" fmla="*/ 19 w 368"/>
              <a:gd name="T21" fmla="*/ 355 h 414"/>
              <a:gd name="T22" fmla="*/ 19 w 368"/>
              <a:gd name="T23" fmla="*/ 390 h 414"/>
              <a:gd name="T24" fmla="*/ 26 w 368"/>
              <a:gd name="T25" fmla="*/ 414 h 414"/>
              <a:gd name="T26" fmla="*/ 368 w 368"/>
              <a:gd name="T27" fmla="*/ 340 h 414"/>
              <a:gd name="T28" fmla="*/ 294 w 368"/>
              <a:gd name="T29" fmla="*/ 0 h 414"/>
              <a:gd name="T30" fmla="*/ 19 w 368"/>
              <a:gd name="T31" fmla="*/ 45 h 414"/>
              <a:gd name="T32" fmla="*/ 15 w 368"/>
              <a:gd name="T33" fmla="*/ 47 h 414"/>
              <a:gd name="T34" fmla="*/ 19 w 368"/>
              <a:gd name="T35" fmla="*/ 99 h 414"/>
              <a:gd name="T36" fmla="*/ 15 w 368"/>
              <a:gd name="T37" fmla="*/ 102 h 414"/>
              <a:gd name="T38" fmla="*/ 19 w 368"/>
              <a:gd name="T39" fmla="*/ 154 h 414"/>
              <a:gd name="T40" fmla="*/ 15 w 368"/>
              <a:gd name="T41" fmla="*/ 156 h 414"/>
              <a:gd name="T42" fmla="*/ 19 w 368"/>
              <a:gd name="T43" fmla="*/ 208 h 414"/>
              <a:gd name="T44" fmla="*/ 15 w 368"/>
              <a:gd name="T45" fmla="*/ 210 h 414"/>
              <a:gd name="T46" fmla="*/ 19 w 368"/>
              <a:gd name="T47" fmla="*/ 262 h 414"/>
              <a:gd name="T48" fmla="*/ 15 w 368"/>
              <a:gd name="T49" fmla="*/ 264 h 414"/>
              <a:gd name="T50" fmla="*/ 19 w 368"/>
              <a:gd name="T51" fmla="*/ 316 h 414"/>
              <a:gd name="T52" fmla="*/ 15 w 368"/>
              <a:gd name="T53" fmla="*/ 318 h 414"/>
              <a:gd name="T54" fmla="*/ 19 w 368"/>
              <a:gd name="T55" fmla="*/ 370 h 414"/>
              <a:gd name="T56" fmla="*/ 15 w 368"/>
              <a:gd name="T57" fmla="*/ 373 h 414"/>
              <a:gd name="T58" fmla="*/ 294 w 368"/>
              <a:gd name="T59" fmla="*/ 400 h 414"/>
              <a:gd name="T60" fmla="*/ 34 w 368"/>
              <a:gd name="T61" fmla="*/ 370 h 414"/>
              <a:gd name="T62" fmla="*/ 38 w 368"/>
              <a:gd name="T63" fmla="*/ 378 h 414"/>
              <a:gd name="T64" fmla="*/ 50 w 368"/>
              <a:gd name="T65" fmla="*/ 364 h 414"/>
              <a:gd name="T66" fmla="*/ 34 w 368"/>
              <a:gd name="T67" fmla="*/ 316 h 414"/>
              <a:gd name="T68" fmla="*/ 38 w 368"/>
              <a:gd name="T69" fmla="*/ 324 h 414"/>
              <a:gd name="T70" fmla="*/ 50 w 368"/>
              <a:gd name="T71" fmla="*/ 310 h 414"/>
              <a:gd name="T72" fmla="*/ 34 w 368"/>
              <a:gd name="T73" fmla="*/ 262 h 414"/>
              <a:gd name="T74" fmla="*/ 38 w 368"/>
              <a:gd name="T75" fmla="*/ 269 h 414"/>
              <a:gd name="T76" fmla="*/ 50 w 368"/>
              <a:gd name="T77" fmla="*/ 256 h 414"/>
              <a:gd name="T78" fmla="*/ 34 w 368"/>
              <a:gd name="T79" fmla="*/ 208 h 414"/>
              <a:gd name="T80" fmla="*/ 38 w 368"/>
              <a:gd name="T81" fmla="*/ 215 h 414"/>
              <a:gd name="T82" fmla="*/ 50 w 368"/>
              <a:gd name="T83" fmla="*/ 202 h 414"/>
              <a:gd name="T84" fmla="*/ 34 w 368"/>
              <a:gd name="T85" fmla="*/ 154 h 414"/>
              <a:gd name="T86" fmla="*/ 38 w 368"/>
              <a:gd name="T87" fmla="*/ 161 h 414"/>
              <a:gd name="T88" fmla="*/ 50 w 368"/>
              <a:gd name="T89" fmla="*/ 148 h 414"/>
              <a:gd name="T90" fmla="*/ 34 w 368"/>
              <a:gd name="T91" fmla="*/ 100 h 414"/>
              <a:gd name="T92" fmla="*/ 38 w 368"/>
              <a:gd name="T93" fmla="*/ 107 h 414"/>
              <a:gd name="T94" fmla="*/ 50 w 368"/>
              <a:gd name="T95" fmla="*/ 94 h 414"/>
              <a:gd name="T96" fmla="*/ 34 w 368"/>
              <a:gd name="T97" fmla="*/ 45 h 414"/>
              <a:gd name="T98" fmla="*/ 38 w 368"/>
              <a:gd name="T99" fmla="*/ 53 h 414"/>
              <a:gd name="T100" fmla="*/ 50 w 368"/>
              <a:gd name="T101" fmla="*/ 39 h 414"/>
              <a:gd name="T102" fmla="*/ 34 w 368"/>
              <a:gd name="T103" fmla="*/ 15 h 414"/>
              <a:gd name="T104" fmla="*/ 353 w 368"/>
              <a:gd name="T105" fmla="*/ 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3"/>
          <p:cNvSpPr>
            <a:spLocks noEditPoints="1"/>
          </p:cNvSpPr>
          <p:nvPr/>
        </p:nvSpPr>
        <p:spPr bwMode="auto">
          <a:xfrm>
            <a:off x="304543" y="3505200"/>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479056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t>IPsec Task Offload v2  (IPsecTOv2) for VMs</a:t>
            </a:r>
          </a:p>
        </p:txBody>
      </p:sp>
      <p:sp>
        <p:nvSpPr>
          <p:cNvPr id="3" name="Text Placeholder 2"/>
          <p:cNvSpPr>
            <a:spLocks noGrp="1"/>
          </p:cNvSpPr>
          <p:nvPr>
            <p:ph type="body" sz="quarter" idx="10"/>
          </p:nvPr>
        </p:nvSpPr>
        <p:spPr>
          <a:xfrm>
            <a:off x="519117" y="1447800"/>
            <a:ext cx="11149012" cy="3657600"/>
          </a:xfrm>
        </p:spPr>
        <p:txBody>
          <a:bodyPr>
            <a:normAutofit fontScale="92500" lnSpcReduction="20000"/>
          </a:bodyPr>
          <a:lstStyle/>
          <a:p>
            <a:r>
              <a:rPr lang="en-US" dirty="0" smtClean="0"/>
              <a:t>IPsec is the cornerstone of security in Windows networking</a:t>
            </a:r>
          </a:p>
          <a:p>
            <a:endParaRPr lang="en-US" dirty="0"/>
          </a:p>
          <a:p>
            <a:r>
              <a:rPr lang="en-US" dirty="0"/>
              <a:t>Compliance (SOX, HIPPA, etc.)</a:t>
            </a:r>
          </a:p>
          <a:p>
            <a:endParaRPr lang="en-US" dirty="0" smtClean="0"/>
          </a:p>
          <a:p>
            <a:r>
              <a:rPr lang="en-US" dirty="0" smtClean="0"/>
              <a:t>IPsec is a CPU intensive workload</a:t>
            </a:r>
          </a:p>
          <a:p>
            <a:endParaRPr lang="en-US" dirty="0"/>
          </a:p>
          <a:p>
            <a:r>
              <a:rPr lang="en-US" sz="4100" dirty="0"/>
              <a:t>IPsecTOv2 n</a:t>
            </a:r>
            <a:r>
              <a:rPr lang="en-US" sz="4100" dirty="0">
                <a:sym typeface="Wingdings" pitchFamily="2" charset="2"/>
              </a:rPr>
              <a:t>ow extended to VMs</a:t>
            </a:r>
          </a:p>
          <a:p>
            <a:pPr lvl="1"/>
            <a:r>
              <a:rPr lang="en-US" sz="4100" dirty="0"/>
              <a:t>Managed by the </a:t>
            </a:r>
            <a:r>
              <a:rPr lang="en-US" sz="4100" dirty="0" err="1"/>
              <a:t>Hyper-V</a:t>
            </a:r>
            <a:r>
              <a:rPr lang="en-US" sz="4100" dirty="0"/>
              <a:t> switch</a:t>
            </a:r>
          </a:p>
        </p:txBody>
      </p:sp>
      <p:graphicFrame>
        <p:nvGraphicFramePr>
          <p:cNvPr id="4" name="Table 3"/>
          <p:cNvGraphicFramePr>
            <a:graphicFrameLocks noGrp="1"/>
          </p:cNvGraphicFramePr>
          <p:nvPr>
            <p:extLst>
              <p:ext uri="{D42A27DB-BD31-4B8C-83A1-F6EECF244321}">
                <p14:modId xmlns:p14="http://schemas.microsoft.com/office/powerpoint/2010/main" val="4256652932"/>
              </p:ext>
            </p:extLst>
          </p:nvPr>
        </p:nvGraphicFramePr>
        <p:xfrm>
          <a:off x="2742486" y="5359400"/>
          <a:ext cx="9135031" cy="1051560"/>
        </p:xfrm>
        <a:graphic>
          <a:graphicData uri="http://schemas.openxmlformats.org/drawingml/2006/table">
            <a:tbl>
              <a:tblPr firstRow="1" bandRow="1">
                <a:tableStyleId>{1FECB4D8-DB02-4DC6-A0A2-4F2EBAE1DC90}</a:tableStyleId>
              </a:tblPr>
              <a:tblGrid>
                <a:gridCol w="9135031"/>
              </a:tblGrid>
              <a:tr h="381000">
                <a:tc>
                  <a:txBody>
                    <a:bodyPr/>
                    <a:lstStyle/>
                    <a:p>
                      <a:r>
                        <a:rPr lang="en-US" sz="1900" dirty="0" smtClean="0"/>
                        <a:t>Target Use</a:t>
                      </a:r>
                      <a:endParaRPr lang="en-US" sz="1900" dirty="0"/>
                    </a:p>
                  </a:txBody>
                  <a:tcPr marL="121888" marR="121888"/>
                </a:tc>
              </a:tr>
              <a:tr h="670560">
                <a:tc>
                  <a:txBody>
                    <a:bodyPr/>
                    <a:lstStyle/>
                    <a:p>
                      <a:r>
                        <a:rPr lang="en-US" sz="1900" dirty="0" smtClean="0"/>
                        <a:t>Enterprise</a:t>
                      </a:r>
                      <a:r>
                        <a:rPr lang="en-US" sz="1900" baseline="0" dirty="0" smtClean="0"/>
                        <a:t> customer worried about e2e security, possibly migrating to the cloud.</a:t>
                      </a:r>
                      <a:endParaRPr lang="en-US" sz="1900" dirty="0"/>
                    </a:p>
                  </a:txBody>
                  <a:tcPr marL="121888" marR="121888"/>
                </a:tc>
              </a:tr>
            </a:tbl>
          </a:graphicData>
        </a:graphic>
      </p:graphicFrame>
    </p:spTree>
    <p:extLst>
      <p:ext uri="{BB962C8B-B14F-4D97-AF65-F5344CB8AC3E}">
        <p14:creationId xmlns:p14="http://schemas.microsoft.com/office/powerpoint/2010/main" val="11427230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bwMode="auto">
          <a:xfrm>
            <a:off x="346984" y="4445000"/>
            <a:ext cx="5193848" cy="2064656"/>
          </a:xfrm>
          <a:prstGeom prst="roundRect">
            <a:avLst>
              <a:gd name="adj" fmla="val 9838"/>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chemeClr val="tx1"/>
                  </a:gs>
                  <a:gs pos="100000">
                    <a:schemeClr val="tx1"/>
                  </a:gs>
                </a:gsLst>
                <a:lin ang="5400000" scaled="0"/>
              </a:gradFill>
            </a:endParaRPr>
          </a:p>
        </p:txBody>
      </p:sp>
      <p:sp>
        <p:nvSpPr>
          <p:cNvPr id="68" name="Rounded Rectangle 67"/>
          <p:cNvSpPr/>
          <p:nvPr/>
        </p:nvSpPr>
        <p:spPr bwMode="auto">
          <a:xfrm>
            <a:off x="6083752" y="4445000"/>
            <a:ext cx="5193848" cy="2064656"/>
          </a:xfrm>
          <a:prstGeom prst="roundRect">
            <a:avLst>
              <a:gd name="adj" fmla="val 9838"/>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509245" y="177800"/>
            <a:ext cx="11149013" cy="609398"/>
          </a:xfrm>
        </p:spPr>
        <p:txBody>
          <a:bodyPr/>
          <a:lstStyle/>
          <a:p>
            <a:r>
              <a:rPr lang="en-US" dirty="0" smtClean="0"/>
              <a:t>Hyper-V Network Virtualization</a:t>
            </a:r>
            <a:endParaRPr lang="en-US" dirty="0"/>
          </a:p>
        </p:txBody>
      </p:sp>
      <p:sp>
        <p:nvSpPr>
          <p:cNvPr id="3" name="Content Placeholder 2"/>
          <p:cNvSpPr>
            <a:spLocks noGrp="1"/>
          </p:cNvSpPr>
          <p:nvPr>
            <p:ph sz="half" idx="1"/>
          </p:nvPr>
        </p:nvSpPr>
        <p:spPr>
          <a:xfrm>
            <a:off x="467582" y="4718147"/>
            <a:ext cx="4937760" cy="1543499"/>
          </a:xfrm>
        </p:spPr>
        <p:txBody>
          <a:bodyPr/>
          <a:lstStyle/>
          <a:p>
            <a:pPr marL="0" indent="0">
              <a:buNone/>
            </a:pPr>
            <a:r>
              <a:rPr lang="en-US" sz="2700" dirty="0"/>
              <a:t>Server virtualization</a:t>
            </a:r>
          </a:p>
          <a:p>
            <a:pPr lvl="1"/>
            <a:r>
              <a:rPr lang="en-US" sz="1900" dirty="0"/>
              <a:t>Run multiple virtual servers</a:t>
            </a:r>
            <a:br>
              <a:rPr lang="en-US" sz="1900" dirty="0"/>
            </a:br>
            <a:r>
              <a:rPr lang="en-US" sz="1900" dirty="0"/>
              <a:t>on a physical server</a:t>
            </a:r>
          </a:p>
          <a:p>
            <a:pPr lvl="1"/>
            <a:r>
              <a:rPr lang="en-US" sz="1900" dirty="0"/>
              <a:t>Each VM has illusion it is running as a physical server</a:t>
            </a:r>
          </a:p>
        </p:txBody>
      </p:sp>
      <p:sp>
        <p:nvSpPr>
          <p:cNvPr id="4" name="Content Placeholder 3"/>
          <p:cNvSpPr>
            <a:spLocks noGrp="1"/>
          </p:cNvSpPr>
          <p:nvPr>
            <p:ph sz="half" idx="2"/>
          </p:nvPr>
        </p:nvSpPr>
        <p:spPr>
          <a:xfrm>
            <a:off x="6211796" y="4648202"/>
            <a:ext cx="4937760" cy="1543499"/>
          </a:xfrm>
        </p:spPr>
        <p:txBody>
          <a:bodyPr/>
          <a:lstStyle/>
          <a:p>
            <a:pPr marL="0" indent="0">
              <a:buNone/>
            </a:pPr>
            <a:r>
              <a:rPr lang="en-US" sz="2700" dirty="0"/>
              <a:t>Hyper-V Network Virtualization</a:t>
            </a:r>
          </a:p>
          <a:p>
            <a:pPr lvl="1"/>
            <a:r>
              <a:rPr lang="en-US" sz="1900" dirty="0"/>
              <a:t>Run multiple virtual networks on a physical network </a:t>
            </a:r>
          </a:p>
          <a:p>
            <a:pPr lvl="1"/>
            <a:r>
              <a:rPr lang="en-US" sz="1900" dirty="0"/>
              <a:t>Each virtual network has illusion it is running as a physical network</a:t>
            </a:r>
          </a:p>
        </p:txBody>
      </p:sp>
      <p:cxnSp>
        <p:nvCxnSpPr>
          <p:cNvPr id="6" name="Straight Connector 5"/>
          <p:cNvCxnSpPr/>
          <p:nvPr/>
        </p:nvCxnSpPr>
        <p:spPr>
          <a:xfrm>
            <a:off x="6932615" y="2825551"/>
            <a:ext cx="3958250" cy="0"/>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89012" y="2849946"/>
            <a:ext cx="3427382" cy="8668"/>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7496" y="3254211"/>
            <a:ext cx="1106385" cy="677106"/>
          </a:xfrm>
          <a:prstGeom prst="rect">
            <a:avLst/>
          </a:prstGeom>
          <a:noFill/>
        </p:spPr>
        <p:txBody>
          <a:bodyPr wrap="none" lIns="91436" tIns="45719" rIns="91436" bIns="45719" rtlCol="0">
            <a:spAutoFit/>
          </a:bodyPr>
          <a:lstStyle/>
          <a:p>
            <a:pPr algn="ctr"/>
            <a:r>
              <a:rPr lang="en-US" sz="1900" b="1" dirty="0"/>
              <a:t>Physical</a:t>
            </a:r>
          </a:p>
          <a:p>
            <a:pPr algn="ctr"/>
            <a:r>
              <a:rPr lang="en-US" sz="1900" b="1" dirty="0"/>
              <a:t>server</a:t>
            </a:r>
          </a:p>
        </p:txBody>
      </p:sp>
      <p:sp>
        <p:nvSpPr>
          <p:cNvPr id="14" name="TextBox 13"/>
          <p:cNvSpPr txBox="1"/>
          <p:nvPr/>
        </p:nvSpPr>
        <p:spPr>
          <a:xfrm>
            <a:off x="1149219" y="2273094"/>
            <a:ext cx="1267991" cy="420641"/>
          </a:xfrm>
          <a:prstGeom prst="rect">
            <a:avLst/>
          </a:prstGeom>
          <a:noFill/>
        </p:spPr>
        <p:txBody>
          <a:bodyPr wrap="none" lIns="91436" tIns="45719" rIns="91436" bIns="45719" rtlCol="0">
            <a:spAutoFit/>
          </a:bodyPr>
          <a:lstStyle/>
          <a:p>
            <a:pPr algn="ctr"/>
            <a:r>
              <a:rPr lang="en-US" sz="2100" b="1" dirty="0"/>
              <a:t>Blue VM</a:t>
            </a:r>
          </a:p>
        </p:txBody>
      </p:sp>
      <p:sp>
        <p:nvSpPr>
          <p:cNvPr id="16" name="TextBox 15"/>
          <p:cNvSpPr txBox="1"/>
          <p:nvPr/>
        </p:nvSpPr>
        <p:spPr>
          <a:xfrm>
            <a:off x="2936459" y="2273094"/>
            <a:ext cx="1192775" cy="420641"/>
          </a:xfrm>
          <a:prstGeom prst="rect">
            <a:avLst/>
          </a:prstGeom>
          <a:noFill/>
        </p:spPr>
        <p:txBody>
          <a:bodyPr wrap="none" lIns="91436" tIns="45719" rIns="91436" bIns="45719" rtlCol="0">
            <a:spAutoFit/>
          </a:bodyPr>
          <a:lstStyle/>
          <a:p>
            <a:pPr algn="ctr"/>
            <a:r>
              <a:rPr lang="en-US" sz="2100" b="1" dirty="0"/>
              <a:t>Red VM</a:t>
            </a:r>
          </a:p>
        </p:txBody>
      </p:sp>
      <p:grpSp>
        <p:nvGrpSpPr>
          <p:cNvPr id="3072" name="Group 3071"/>
          <p:cNvGrpSpPr/>
          <p:nvPr/>
        </p:nvGrpSpPr>
        <p:grpSpPr>
          <a:xfrm>
            <a:off x="6833090" y="1045028"/>
            <a:ext cx="2025672" cy="1289064"/>
            <a:chOff x="6833089" y="1066800"/>
            <a:chExt cx="2025672" cy="1289064"/>
          </a:xfrm>
        </p:grpSpPr>
        <p:sp>
          <p:nvSpPr>
            <p:cNvPr id="18" name="Cloud 17"/>
            <p:cNvSpPr/>
            <p:nvPr/>
          </p:nvSpPr>
          <p:spPr>
            <a:xfrm>
              <a:off x="6833089" y="1066800"/>
              <a:ext cx="2025672" cy="1289064"/>
            </a:xfrm>
            <a:prstGeom prst="cloud">
              <a:avLst/>
            </a:prstGeom>
            <a:ln>
              <a:solidFill>
                <a:srgbClr val="3366CC"/>
              </a:solid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lIns="0" tIns="0" rIns="0" bIns="0" rtlCol="0" anchor="t"/>
            <a:lstStyle/>
            <a:p>
              <a:pPr algn="ctr"/>
              <a:endParaRPr lang="en-US" b="1" dirty="0" smtClean="0">
                <a:solidFill>
                  <a:schemeClr val="accent1"/>
                </a:solidFill>
              </a:endParaRPr>
            </a:p>
          </p:txBody>
        </p:sp>
        <p:cxnSp>
          <p:nvCxnSpPr>
            <p:cNvPr id="19" name="Straight Connector 18"/>
            <p:cNvCxnSpPr/>
            <p:nvPr/>
          </p:nvCxnSpPr>
          <p:spPr>
            <a:xfrm>
              <a:off x="7149486" y="1686246"/>
              <a:ext cx="146304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20" name="Oval 19"/>
            <p:cNvSpPr/>
            <p:nvPr/>
          </p:nvSpPr>
          <p:spPr>
            <a:xfrm>
              <a:off x="7554924" y="1295400"/>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21" name="Straight Connector 20"/>
            <p:cNvCxnSpPr>
              <a:endCxn id="28" idx="0"/>
            </p:cNvCxnSpPr>
            <p:nvPr/>
          </p:nvCxnSpPr>
          <p:spPr>
            <a:xfrm>
              <a:off x="7462850" y="1686248"/>
              <a:ext cx="171" cy="11557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a:endCxn id="27" idx="0"/>
            </p:cNvCxnSpPr>
            <p:nvPr/>
          </p:nvCxnSpPr>
          <p:spPr>
            <a:xfrm>
              <a:off x="7874572" y="1686248"/>
              <a:ext cx="2791" cy="11557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29" idx="0"/>
            </p:cNvCxnSpPr>
            <p:nvPr/>
          </p:nvCxnSpPr>
          <p:spPr>
            <a:xfrm>
              <a:off x="8291533" y="1686248"/>
              <a:ext cx="172" cy="11557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a:stCxn id="20" idx="4"/>
            </p:cNvCxnSpPr>
            <p:nvPr/>
          </p:nvCxnSpPr>
          <p:spPr>
            <a:xfrm rot="16200000" flipH="1">
              <a:off x="7638514" y="1608835"/>
              <a:ext cx="109566" cy="172"/>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5" name="Straight Connector 24"/>
            <p:cNvCxnSpPr>
              <a:stCxn id="26" idx="4"/>
            </p:cNvCxnSpPr>
            <p:nvPr/>
          </p:nvCxnSpPr>
          <p:spPr>
            <a:xfrm rot="5400000">
              <a:off x="8006645" y="1608836"/>
              <a:ext cx="109568" cy="173"/>
            </a:xfrm>
            <a:prstGeom prst="line">
              <a:avLst/>
            </a:prstGeom>
            <a:ln/>
          </p:spPr>
          <p:style>
            <a:lnRef idx="2">
              <a:schemeClr val="accent2"/>
            </a:lnRef>
            <a:fillRef idx="0">
              <a:schemeClr val="accent2"/>
            </a:fillRef>
            <a:effectRef idx="1">
              <a:schemeClr val="accent2"/>
            </a:effectRef>
            <a:fontRef idx="minor">
              <a:schemeClr val="tx1"/>
            </a:fontRef>
          </p:style>
        </p:cxnSp>
        <p:sp>
          <p:nvSpPr>
            <p:cNvPr id="26" name="Oval 25"/>
            <p:cNvSpPr/>
            <p:nvPr/>
          </p:nvSpPr>
          <p:spPr>
            <a:xfrm>
              <a:off x="7923228" y="1295400"/>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7" name="Oval 26"/>
            <p:cNvSpPr/>
            <p:nvPr/>
          </p:nvSpPr>
          <p:spPr>
            <a:xfrm>
              <a:off x="7739076" y="1801818"/>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8" name="Oval 27"/>
            <p:cNvSpPr/>
            <p:nvPr/>
          </p:nvSpPr>
          <p:spPr>
            <a:xfrm>
              <a:off x="7324734" y="1801818"/>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9" name="Oval 28"/>
            <p:cNvSpPr/>
            <p:nvPr/>
          </p:nvSpPr>
          <p:spPr>
            <a:xfrm>
              <a:off x="8153418" y="1801818"/>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0" name="Oval 29"/>
            <p:cNvSpPr/>
            <p:nvPr/>
          </p:nvSpPr>
          <p:spPr>
            <a:xfrm>
              <a:off x="7186275" y="1295400"/>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1" name="Straight Connector 30"/>
            <p:cNvCxnSpPr>
              <a:stCxn id="30" idx="4"/>
            </p:cNvCxnSpPr>
            <p:nvPr/>
          </p:nvCxnSpPr>
          <p:spPr>
            <a:xfrm rot="16200000" flipH="1">
              <a:off x="7269865" y="1608835"/>
              <a:ext cx="109566" cy="172"/>
            </a:xfrm>
            <a:prstGeom prst="line">
              <a:avLst/>
            </a:prstGeom>
            <a:ln/>
          </p:spPr>
          <p:style>
            <a:lnRef idx="2">
              <a:schemeClr val="accent2"/>
            </a:lnRef>
            <a:fillRef idx="0">
              <a:schemeClr val="accent2"/>
            </a:fillRef>
            <a:effectRef idx="1">
              <a:schemeClr val="accent2"/>
            </a:effectRef>
            <a:fontRef idx="minor">
              <a:schemeClr val="tx1"/>
            </a:fontRef>
          </p:style>
        </p:cxnSp>
        <p:sp>
          <p:nvSpPr>
            <p:cNvPr id="32" name="Oval 31"/>
            <p:cNvSpPr/>
            <p:nvPr/>
          </p:nvSpPr>
          <p:spPr>
            <a:xfrm>
              <a:off x="8245149" y="1295400"/>
              <a:ext cx="276573" cy="258738"/>
            </a:xfrm>
            <a:prstGeom prst="ellipse">
              <a:avLst/>
            </a:prstGeom>
            <a:solidFill>
              <a:srgbClr val="3366CC"/>
            </a:solidFill>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33" name="Straight Connector 32"/>
            <p:cNvCxnSpPr>
              <a:stCxn id="32" idx="4"/>
            </p:cNvCxnSpPr>
            <p:nvPr/>
          </p:nvCxnSpPr>
          <p:spPr>
            <a:xfrm rot="16200000" flipH="1">
              <a:off x="8328739" y="1608835"/>
              <a:ext cx="109566" cy="172"/>
            </a:xfrm>
            <a:prstGeom prst="line">
              <a:avLst/>
            </a:prstGeom>
            <a:ln/>
          </p:spPr>
          <p:style>
            <a:lnRef idx="2">
              <a:schemeClr val="accent2"/>
            </a:lnRef>
            <a:fillRef idx="0">
              <a:schemeClr val="accent2"/>
            </a:fillRef>
            <a:effectRef idx="1">
              <a:schemeClr val="accent2"/>
            </a:effectRef>
            <a:fontRef idx="minor">
              <a:schemeClr val="tx1"/>
            </a:fontRef>
          </p:style>
        </p:cxnSp>
      </p:grpSp>
      <p:sp>
        <p:nvSpPr>
          <p:cNvPr id="34" name="TextBox 33"/>
          <p:cNvSpPr txBox="1"/>
          <p:nvPr/>
        </p:nvSpPr>
        <p:spPr>
          <a:xfrm>
            <a:off x="6901714" y="2317985"/>
            <a:ext cx="1888425" cy="420641"/>
          </a:xfrm>
          <a:prstGeom prst="rect">
            <a:avLst/>
          </a:prstGeom>
          <a:noFill/>
        </p:spPr>
        <p:txBody>
          <a:bodyPr wrap="none" lIns="91436" tIns="45719" rIns="91436" bIns="45719" rtlCol="0">
            <a:spAutoFit/>
          </a:bodyPr>
          <a:lstStyle/>
          <a:p>
            <a:pPr algn="ctr"/>
            <a:r>
              <a:rPr lang="en-US" sz="2100" b="1" dirty="0"/>
              <a:t>Blue network</a:t>
            </a:r>
          </a:p>
        </p:txBody>
      </p:sp>
      <p:grpSp>
        <p:nvGrpSpPr>
          <p:cNvPr id="3073" name="Group 3072"/>
          <p:cNvGrpSpPr/>
          <p:nvPr/>
        </p:nvGrpSpPr>
        <p:grpSpPr>
          <a:xfrm>
            <a:off x="8988856" y="1045028"/>
            <a:ext cx="2025672" cy="1289064"/>
            <a:chOff x="8988856" y="1066800"/>
            <a:chExt cx="2025672" cy="1289064"/>
          </a:xfrm>
        </p:grpSpPr>
        <p:sp>
          <p:nvSpPr>
            <p:cNvPr id="36" name="Cloud 35"/>
            <p:cNvSpPr/>
            <p:nvPr/>
          </p:nvSpPr>
          <p:spPr>
            <a:xfrm>
              <a:off x="8988856" y="1066800"/>
              <a:ext cx="2025672" cy="1289064"/>
            </a:xfrm>
            <a:prstGeom prst="cloud">
              <a:avLst/>
            </a:prstGeom>
            <a:ln>
              <a:solidFill>
                <a:srgbClr val="C00000"/>
              </a:solidFill>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lang="en-US" sz="1200" dirty="0">
                <a:solidFill>
                  <a:schemeClr val="bg1"/>
                </a:solidFill>
              </a:endParaRPr>
            </a:p>
          </p:txBody>
        </p:sp>
        <p:cxnSp>
          <p:nvCxnSpPr>
            <p:cNvPr id="37" name="Straight Connector 36"/>
            <p:cNvCxnSpPr/>
            <p:nvPr/>
          </p:nvCxnSpPr>
          <p:spPr>
            <a:xfrm flipH="1" flipV="1">
              <a:off x="9417951" y="1713472"/>
              <a:ext cx="1280160" cy="1"/>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a:endCxn id="44" idx="4"/>
            </p:cNvCxnSpPr>
            <p:nvPr/>
          </p:nvCxnSpPr>
          <p:spPr>
            <a:xfrm rot="16200000" flipV="1">
              <a:off x="9549882" y="1639689"/>
              <a:ext cx="147044" cy="521"/>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9" name="Straight Connector 38"/>
            <p:cNvCxnSpPr>
              <a:endCxn id="45" idx="4"/>
            </p:cNvCxnSpPr>
            <p:nvPr/>
          </p:nvCxnSpPr>
          <p:spPr>
            <a:xfrm rot="5400000" flipH="1" flipV="1">
              <a:off x="9959941" y="1644144"/>
              <a:ext cx="155604" cy="17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40" name="Straight Connector 39"/>
            <p:cNvCxnSpPr>
              <a:endCxn id="46" idx="4"/>
            </p:cNvCxnSpPr>
            <p:nvPr/>
          </p:nvCxnSpPr>
          <p:spPr>
            <a:xfrm rot="5400000" flipH="1" flipV="1">
              <a:off x="10420321" y="1644144"/>
              <a:ext cx="155604" cy="173"/>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43" idx="0"/>
            </p:cNvCxnSpPr>
            <p:nvPr/>
          </p:nvCxnSpPr>
          <p:spPr>
            <a:xfrm rot="5400000" flipH="1" flipV="1">
              <a:off x="9683541" y="1799748"/>
              <a:ext cx="155604" cy="172"/>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42" name="Straight Connector 41"/>
            <p:cNvCxnSpPr>
              <a:stCxn id="47" idx="0"/>
            </p:cNvCxnSpPr>
            <p:nvPr/>
          </p:nvCxnSpPr>
          <p:spPr>
            <a:xfrm rot="16200000" flipV="1">
              <a:off x="10236170" y="1799747"/>
              <a:ext cx="155604" cy="173"/>
            </a:xfrm>
            <a:prstGeom prst="line">
              <a:avLst/>
            </a:prstGeom>
            <a:ln/>
          </p:spPr>
          <p:style>
            <a:lnRef idx="2">
              <a:schemeClr val="accent3"/>
            </a:lnRef>
            <a:fillRef idx="0">
              <a:schemeClr val="accent3"/>
            </a:fillRef>
            <a:effectRef idx="1">
              <a:schemeClr val="accent3"/>
            </a:effectRef>
            <a:fontRef idx="minor">
              <a:schemeClr val="tx1"/>
            </a:fontRef>
          </p:style>
        </p:cxnSp>
        <p:sp>
          <p:nvSpPr>
            <p:cNvPr id="43" name="Oval 42"/>
            <p:cNvSpPr/>
            <p:nvPr/>
          </p:nvSpPr>
          <p:spPr>
            <a:xfrm>
              <a:off x="9622970" y="1877636"/>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44" name="Oval 43"/>
            <p:cNvSpPr/>
            <p:nvPr/>
          </p:nvSpPr>
          <p:spPr>
            <a:xfrm>
              <a:off x="9484856" y="1307690"/>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45" name="Oval 44"/>
            <p:cNvSpPr/>
            <p:nvPr/>
          </p:nvSpPr>
          <p:spPr>
            <a:xfrm>
              <a:off x="9899543" y="1307690"/>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46" name="Oval 45"/>
            <p:cNvSpPr/>
            <p:nvPr/>
          </p:nvSpPr>
          <p:spPr>
            <a:xfrm>
              <a:off x="10359923" y="1307690"/>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sp>
          <p:nvSpPr>
            <p:cNvPr id="47" name="Oval 46"/>
            <p:cNvSpPr/>
            <p:nvPr/>
          </p:nvSpPr>
          <p:spPr>
            <a:xfrm>
              <a:off x="10175771" y="1877636"/>
              <a:ext cx="276573" cy="258738"/>
            </a:xfrm>
            <a:prstGeom prst="ellipse">
              <a:avLst/>
            </a:prstGeom>
            <a:solidFill>
              <a:srgbClr val="C00000"/>
            </a:solidFill>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rgbClr val="FF0000"/>
                </a:solidFill>
              </a:endParaRPr>
            </a:p>
          </p:txBody>
        </p:sp>
      </p:grpSp>
      <p:sp>
        <p:nvSpPr>
          <p:cNvPr id="48" name="TextBox 47"/>
          <p:cNvSpPr txBox="1"/>
          <p:nvPr/>
        </p:nvSpPr>
        <p:spPr>
          <a:xfrm>
            <a:off x="9095088" y="2317985"/>
            <a:ext cx="1813210" cy="420641"/>
          </a:xfrm>
          <a:prstGeom prst="rect">
            <a:avLst/>
          </a:prstGeom>
          <a:noFill/>
        </p:spPr>
        <p:txBody>
          <a:bodyPr wrap="none" lIns="91436" tIns="45719" rIns="91436" bIns="45719" rtlCol="0">
            <a:spAutoFit/>
          </a:bodyPr>
          <a:lstStyle/>
          <a:p>
            <a:pPr algn="ctr"/>
            <a:r>
              <a:rPr lang="en-US" sz="2100" b="1" dirty="0"/>
              <a:t>Red network</a:t>
            </a:r>
          </a:p>
        </p:txBody>
      </p:sp>
      <p:sp>
        <p:nvSpPr>
          <p:cNvPr id="49" name="Striped Right Arrow 48"/>
          <p:cNvSpPr/>
          <p:nvPr/>
        </p:nvSpPr>
        <p:spPr>
          <a:xfrm rot="3222335">
            <a:off x="1784401" y="2727870"/>
            <a:ext cx="441077" cy="261493"/>
          </a:xfrm>
          <a:prstGeom prst="stripedRightArrow">
            <a:avLst/>
          </a:prstGeom>
        </p:spPr>
        <p:style>
          <a:lnRef idx="2">
            <a:schemeClr val="dk1"/>
          </a:lnRef>
          <a:fillRef idx="1">
            <a:schemeClr val="lt1"/>
          </a:fillRef>
          <a:effectRef idx="0">
            <a:schemeClr val="dk1"/>
          </a:effectRef>
          <a:fontRef idx="minor">
            <a:schemeClr val="dk1"/>
          </a:fontRef>
        </p:style>
        <p:txBody>
          <a:bodyPr lIns="91436" tIns="45719" rIns="91436" bIns="45719" rtlCol="0" anchor="ctr"/>
          <a:lstStyle/>
          <a:p>
            <a:pPr algn="ctr"/>
            <a:endParaRPr lang="en-US" sz="2100"/>
          </a:p>
        </p:txBody>
      </p:sp>
      <p:sp>
        <p:nvSpPr>
          <p:cNvPr id="50" name="Striped Right Arrow 49"/>
          <p:cNvSpPr/>
          <p:nvPr/>
        </p:nvSpPr>
        <p:spPr>
          <a:xfrm rot="18377665" flipH="1">
            <a:off x="3018259" y="2727870"/>
            <a:ext cx="441077" cy="261493"/>
          </a:xfrm>
          <a:prstGeom prst="stripedRightArrow">
            <a:avLst/>
          </a:prstGeom>
        </p:spPr>
        <p:style>
          <a:lnRef idx="2">
            <a:schemeClr val="dk1"/>
          </a:lnRef>
          <a:fillRef idx="1">
            <a:schemeClr val="lt1"/>
          </a:fillRef>
          <a:effectRef idx="0">
            <a:schemeClr val="dk1"/>
          </a:effectRef>
          <a:fontRef idx="minor">
            <a:schemeClr val="dk1"/>
          </a:fontRef>
        </p:style>
        <p:txBody>
          <a:bodyPr lIns="91436" tIns="45719" rIns="91436" bIns="45719" rtlCol="0" anchor="ctr"/>
          <a:lstStyle/>
          <a:p>
            <a:pPr algn="ctr"/>
            <a:endParaRPr lang="en-US" sz="2100"/>
          </a:p>
        </p:txBody>
      </p:sp>
      <p:sp>
        <p:nvSpPr>
          <p:cNvPr id="51" name="Striped Right Arrow 50"/>
          <p:cNvSpPr/>
          <p:nvPr/>
        </p:nvSpPr>
        <p:spPr>
          <a:xfrm rot="3222335">
            <a:off x="7918480" y="2727868"/>
            <a:ext cx="441077" cy="261493"/>
          </a:xfrm>
          <a:prstGeom prst="stripedRightArrow">
            <a:avLst/>
          </a:prstGeom>
        </p:spPr>
        <p:style>
          <a:lnRef idx="2">
            <a:schemeClr val="dk1"/>
          </a:lnRef>
          <a:fillRef idx="1">
            <a:schemeClr val="lt1"/>
          </a:fillRef>
          <a:effectRef idx="0">
            <a:schemeClr val="dk1"/>
          </a:effectRef>
          <a:fontRef idx="minor">
            <a:schemeClr val="dk1"/>
          </a:fontRef>
        </p:style>
        <p:txBody>
          <a:bodyPr lIns="91436" tIns="45719" rIns="91436" bIns="45719" rtlCol="0" anchor="ctr"/>
          <a:lstStyle/>
          <a:p>
            <a:pPr algn="ctr"/>
            <a:endParaRPr lang="en-US" sz="2100"/>
          </a:p>
        </p:txBody>
      </p:sp>
      <p:sp>
        <p:nvSpPr>
          <p:cNvPr id="52" name="Striped Right Arrow 51"/>
          <p:cNvSpPr/>
          <p:nvPr/>
        </p:nvSpPr>
        <p:spPr>
          <a:xfrm rot="18377665" flipH="1">
            <a:off x="9504031" y="2727868"/>
            <a:ext cx="441077" cy="261493"/>
          </a:xfrm>
          <a:prstGeom prst="stripedRightArrow">
            <a:avLst/>
          </a:prstGeom>
        </p:spPr>
        <p:style>
          <a:lnRef idx="2">
            <a:schemeClr val="dk1"/>
          </a:lnRef>
          <a:fillRef idx="1">
            <a:schemeClr val="lt1"/>
          </a:fillRef>
          <a:effectRef idx="0">
            <a:schemeClr val="dk1"/>
          </a:effectRef>
          <a:fontRef idx="minor">
            <a:schemeClr val="dk1"/>
          </a:fontRef>
        </p:style>
        <p:txBody>
          <a:bodyPr lIns="91436" tIns="45719" rIns="91436" bIns="45719" rtlCol="0" anchor="ctr"/>
          <a:lstStyle/>
          <a:p>
            <a:pPr algn="ctr"/>
            <a:endParaRPr lang="en-US" sz="2100"/>
          </a:p>
        </p:txBody>
      </p:sp>
      <p:sp>
        <p:nvSpPr>
          <p:cNvPr id="53" name="TextBox 52"/>
          <p:cNvSpPr txBox="1"/>
          <p:nvPr/>
        </p:nvSpPr>
        <p:spPr>
          <a:xfrm>
            <a:off x="4683090" y="2619114"/>
            <a:ext cx="1984324" cy="420641"/>
          </a:xfrm>
          <a:prstGeom prst="rect">
            <a:avLst/>
          </a:prstGeom>
          <a:noFill/>
        </p:spPr>
        <p:txBody>
          <a:bodyPr wrap="none" lIns="91436" tIns="45719" rIns="91436" bIns="45719" rtlCol="0">
            <a:spAutoFit/>
          </a:bodyPr>
          <a:lstStyle/>
          <a:p>
            <a:r>
              <a:rPr lang="en-US" sz="2100" b="1" i="1" dirty="0"/>
              <a:t>Virtualization</a:t>
            </a:r>
          </a:p>
        </p:txBody>
      </p:sp>
      <p:graphicFrame>
        <p:nvGraphicFramePr>
          <p:cNvPr id="55" name="Object 54"/>
          <p:cNvGraphicFramePr>
            <a:graphicFrameLocks noChangeAspect="1"/>
          </p:cNvGraphicFramePr>
          <p:nvPr>
            <p:extLst>
              <p:ext uri="{D42A27DB-BD31-4B8C-83A1-F6EECF244321}">
                <p14:modId xmlns:p14="http://schemas.microsoft.com/office/powerpoint/2010/main" val="3959508951"/>
              </p:ext>
            </p:extLst>
          </p:nvPr>
        </p:nvGraphicFramePr>
        <p:xfrm>
          <a:off x="1389202" y="1099460"/>
          <a:ext cx="873884" cy="1412245"/>
        </p:xfrm>
        <a:graphic>
          <a:graphicData uri="http://schemas.openxmlformats.org/presentationml/2006/ole">
            <mc:AlternateContent xmlns:mc="http://schemas.openxmlformats.org/markup-compatibility/2006">
              <mc:Choice xmlns:v="urn:schemas-microsoft-com:vml" Requires="v">
                <p:oleObj spid="_x0000_s1137" name="Visio" r:id="rId4" imgW="1326232" imgH="2140446" progId="Visio.Drawing.11">
                  <p:embed/>
                </p:oleObj>
              </mc:Choice>
              <mc:Fallback>
                <p:oleObj name="Visio" r:id="rId4" imgW="1326232" imgH="2140446" progId="Visio.Drawing.11">
                  <p:embed/>
                  <p:pic>
                    <p:nvPicPr>
                      <p:cNvPr id="0" name=""/>
                      <p:cNvPicPr/>
                      <p:nvPr/>
                    </p:nvPicPr>
                    <p:blipFill>
                      <a:blip r:embed="rId5"/>
                      <a:stretch>
                        <a:fillRect/>
                      </a:stretch>
                    </p:blipFill>
                    <p:spPr>
                      <a:xfrm>
                        <a:off x="1389202" y="1099460"/>
                        <a:ext cx="873884" cy="1412245"/>
                      </a:xfrm>
                      <a:prstGeom prst="rect">
                        <a:avLst/>
                      </a:prstGeom>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546028259"/>
              </p:ext>
            </p:extLst>
          </p:nvPr>
        </p:nvGraphicFramePr>
        <p:xfrm>
          <a:off x="3119902" y="1099461"/>
          <a:ext cx="874713" cy="1411287"/>
        </p:xfrm>
        <a:graphic>
          <a:graphicData uri="http://schemas.openxmlformats.org/presentationml/2006/ole">
            <mc:AlternateContent xmlns:mc="http://schemas.openxmlformats.org/markup-compatibility/2006">
              <mc:Choice xmlns:v="urn:schemas-microsoft-com:vml" Requires="v">
                <p:oleObj spid="_x0000_s1138" name="Visio" r:id="rId6" imgW="1326232" imgH="2140446" progId="Visio.Drawing.11">
                  <p:embed/>
                </p:oleObj>
              </mc:Choice>
              <mc:Fallback>
                <p:oleObj name="Visio" r:id="rId6" imgW="1326232" imgH="2140446" progId="Visio.Drawing.11">
                  <p:embed/>
                  <p:pic>
                    <p:nvPicPr>
                      <p:cNvPr id="0" name=""/>
                      <p:cNvPicPr>
                        <a:picLocks noChangeAspect="1" noChangeArrowheads="1"/>
                      </p:cNvPicPr>
                      <p:nvPr/>
                    </p:nvPicPr>
                    <p:blipFill>
                      <a:blip r:embed="rId7"/>
                      <a:srcRect/>
                      <a:stretch>
                        <a:fillRect/>
                      </a:stretch>
                    </p:blipFill>
                    <p:spPr bwMode="auto">
                      <a:xfrm>
                        <a:off x="3119902" y="1099461"/>
                        <a:ext cx="87471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612218734"/>
              </p:ext>
            </p:extLst>
          </p:nvPr>
        </p:nvGraphicFramePr>
        <p:xfrm>
          <a:off x="2184510" y="3013187"/>
          <a:ext cx="874713" cy="1411287"/>
        </p:xfrm>
        <a:graphic>
          <a:graphicData uri="http://schemas.openxmlformats.org/presentationml/2006/ole">
            <mc:AlternateContent xmlns:mc="http://schemas.openxmlformats.org/markup-compatibility/2006">
              <mc:Choice xmlns:v="urn:schemas-microsoft-com:vml" Requires="v">
                <p:oleObj spid="_x0000_s1139" name="Visio" r:id="rId8" imgW="1326232" imgH="2140446" progId="Visio.Drawing.11">
                  <p:embed/>
                </p:oleObj>
              </mc:Choice>
              <mc:Fallback>
                <p:oleObj name="Visio" r:id="rId8" imgW="1326232" imgH="2140446" progId="Visio.Drawing.11">
                  <p:embed/>
                  <p:pic>
                    <p:nvPicPr>
                      <p:cNvPr id="0" name=""/>
                      <p:cNvPicPr>
                        <a:picLocks noChangeAspect="1" noChangeArrowheads="1"/>
                      </p:cNvPicPr>
                      <p:nvPr/>
                    </p:nvPicPr>
                    <p:blipFill>
                      <a:blip r:embed="rId9"/>
                      <a:srcRect/>
                      <a:stretch>
                        <a:fillRect/>
                      </a:stretch>
                    </p:blipFill>
                    <p:spPr bwMode="auto">
                      <a:xfrm>
                        <a:off x="2184510" y="3013187"/>
                        <a:ext cx="87471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Right Arrow 69"/>
          <p:cNvSpPr/>
          <p:nvPr/>
        </p:nvSpPr>
        <p:spPr>
          <a:xfrm>
            <a:off x="5281824" y="4851400"/>
            <a:ext cx="914162" cy="812800"/>
          </a:xfrm>
          <a:prstGeom prst="rightArrow">
            <a:avLst/>
          </a:prstGeom>
        </p:spPr>
        <p:style>
          <a:lnRef idx="1">
            <a:schemeClr val="dk1"/>
          </a:lnRef>
          <a:fillRef idx="2">
            <a:schemeClr val="dk1"/>
          </a:fillRef>
          <a:effectRef idx="1">
            <a:schemeClr val="dk1"/>
          </a:effectRef>
          <a:fontRef idx="minor">
            <a:schemeClr val="dk1"/>
          </a:fontRef>
        </p:style>
        <p:txBody>
          <a:bodyPr lIns="121893" tIns="60947" rIns="121893" bIns="60947" rtlCol="0" anchor="ctr"/>
          <a:lstStyle/>
          <a:p>
            <a:pPr algn="ctr"/>
            <a:endParaRPr lang="en-US"/>
          </a:p>
        </p:txBody>
      </p:sp>
      <p:grpSp>
        <p:nvGrpSpPr>
          <p:cNvPr id="5" name="Group 4"/>
          <p:cNvGrpSpPr/>
          <p:nvPr/>
        </p:nvGrpSpPr>
        <p:grpSpPr>
          <a:xfrm>
            <a:off x="6338034" y="3113345"/>
            <a:ext cx="4338844" cy="939083"/>
            <a:chOff x="6338030" y="3113344"/>
            <a:chExt cx="4338844" cy="939082"/>
          </a:xfrm>
        </p:grpSpPr>
        <p:sp>
          <p:nvSpPr>
            <p:cNvPr id="58" name="TextBox 57"/>
            <p:cNvSpPr txBox="1"/>
            <p:nvPr/>
          </p:nvSpPr>
          <p:spPr>
            <a:xfrm>
              <a:off x="6338030" y="3302437"/>
              <a:ext cx="1191298" cy="697626"/>
            </a:xfrm>
            <a:prstGeom prst="rect">
              <a:avLst/>
            </a:prstGeom>
            <a:noFill/>
          </p:spPr>
          <p:txBody>
            <a:bodyPr wrap="none" rtlCol="0">
              <a:spAutoFit/>
            </a:bodyPr>
            <a:lstStyle/>
            <a:p>
              <a:r>
                <a:rPr lang="en-US" sz="1900" b="1" dirty="0"/>
                <a:t>Physical</a:t>
              </a:r>
            </a:p>
            <a:p>
              <a:pPr algn="ctr"/>
              <a:r>
                <a:rPr lang="en-US" sz="1900" b="1" dirty="0"/>
                <a:t>network</a:t>
              </a:r>
            </a:p>
          </p:txBody>
        </p:sp>
        <p:pic>
          <p:nvPicPr>
            <p:cNvPr id="101" name="Picture 100"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7672505" y="3407620"/>
              <a:ext cx="182880" cy="599651"/>
            </a:xfrm>
            <a:prstGeom prst="rect">
              <a:avLst/>
            </a:prstGeom>
            <a:noFill/>
          </p:spPr>
        </p:pic>
        <p:pic>
          <p:nvPicPr>
            <p:cNvPr id="102" name="Picture 101"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7780374" y="3452775"/>
              <a:ext cx="182880" cy="599651"/>
            </a:xfrm>
            <a:prstGeom prst="rect">
              <a:avLst/>
            </a:prstGeom>
            <a:noFill/>
          </p:spPr>
        </p:pic>
        <p:pic>
          <p:nvPicPr>
            <p:cNvPr id="95" name="Picture 94"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8346046" y="3407620"/>
              <a:ext cx="182880" cy="599651"/>
            </a:xfrm>
            <a:prstGeom prst="rect">
              <a:avLst/>
            </a:prstGeom>
            <a:noFill/>
          </p:spPr>
        </p:pic>
        <p:pic>
          <p:nvPicPr>
            <p:cNvPr id="96" name="Picture 95"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8453915" y="3452775"/>
              <a:ext cx="182880" cy="599651"/>
            </a:xfrm>
            <a:prstGeom prst="rect">
              <a:avLst/>
            </a:prstGeom>
            <a:noFill/>
          </p:spPr>
        </p:pic>
        <p:pic>
          <p:nvPicPr>
            <p:cNvPr id="92" name="Picture 91"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9029315" y="3407620"/>
              <a:ext cx="182880" cy="599651"/>
            </a:xfrm>
            <a:prstGeom prst="rect">
              <a:avLst/>
            </a:prstGeom>
            <a:noFill/>
          </p:spPr>
        </p:pic>
        <p:pic>
          <p:nvPicPr>
            <p:cNvPr id="93" name="Picture 92"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9137184" y="3452775"/>
              <a:ext cx="182880" cy="599651"/>
            </a:xfrm>
            <a:prstGeom prst="rect">
              <a:avLst/>
            </a:prstGeom>
            <a:noFill/>
          </p:spPr>
        </p:pic>
        <p:pic>
          <p:nvPicPr>
            <p:cNvPr id="89" name="Picture 88"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9712584" y="3407620"/>
              <a:ext cx="182880" cy="599651"/>
            </a:xfrm>
            <a:prstGeom prst="rect">
              <a:avLst/>
            </a:prstGeom>
            <a:noFill/>
          </p:spPr>
        </p:pic>
        <p:pic>
          <p:nvPicPr>
            <p:cNvPr id="90" name="Picture 89"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9820453" y="3452775"/>
              <a:ext cx="182880" cy="599651"/>
            </a:xfrm>
            <a:prstGeom prst="rect">
              <a:avLst/>
            </a:prstGeom>
            <a:noFill/>
          </p:spPr>
        </p:pic>
        <p:pic>
          <p:nvPicPr>
            <p:cNvPr id="86" name="Picture 85"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10386125" y="3407620"/>
              <a:ext cx="182880" cy="599651"/>
            </a:xfrm>
            <a:prstGeom prst="rect">
              <a:avLst/>
            </a:prstGeom>
            <a:noFill/>
          </p:spPr>
        </p:pic>
        <p:pic>
          <p:nvPicPr>
            <p:cNvPr id="87" name="Picture 86" descr="C:\Program Files\Microsoft Resource DVD Artwork\DVD_ART\Artwork_Imagery\HARDWARE_IMAGERY\Photos - OEM Hardware\Server Computer\NEC server - Express 5800 1320 Xe IA64.png"/>
            <p:cNvPicPr>
              <a:picLocks noChangeAspect="1" noChangeArrowheads="1"/>
            </p:cNvPicPr>
            <p:nvPr/>
          </p:nvPicPr>
          <p:blipFill>
            <a:blip r:embed="rId10" cstate="screen"/>
            <a:srcRect/>
            <a:stretch>
              <a:fillRect/>
            </a:stretch>
          </p:blipFill>
          <p:spPr bwMode="auto">
            <a:xfrm>
              <a:off x="10493994" y="3452775"/>
              <a:ext cx="182880" cy="599651"/>
            </a:xfrm>
            <a:prstGeom prst="rect">
              <a:avLst/>
            </a:prstGeom>
            <a:noFill/>
          </p:spPr>
        </p:pic>
        <p:pic>
          <p:nvPicPr>
            <p:cNvPr id="67"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8882" y="3113344"/>
              <a:ext cx="457200" cy="8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34550" y="3113344"/>
              <a:ext cx="457200" cy="8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Straight Connector 72"/>
            <p:cNvCxnSpPr>
              <a:stCxn id="101" idx="0"/>
              <a:endCxn id="67" idx="2"/>
            </p:cNvCxnSpPr>
            <p:nvPr/>
          </p:nvCxnSpPr>
          <p:spPr>
            <a:xfrm flipV="1">
              <a:off x="7763945" y="3197254"/>
              <a:ext cx="793537"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01" idx="0"/>
              <a:endCxn id="72" idx="2"/>
            </p:cNvCxnSpPr>
            <p:nvPr/>
          </p:nvCxnSpPr>
          <p:spPr>
            <a:xfrm flipV="1">
              <a:off x="7763945" y="3197254"/>
              <a:ext cx="2199205"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95" idx="0"/>
              <a:endCxn id="67" idx="2"/>
            </p:cNvCxnSpPr>
            <p:nvPr/>
          </p:nvCxnSpPr>
          <p:spPr>
            <a:xfrm flipV="1">
              <a:off x="8437486" y="3197254"/>
              <a:ext cx="119996"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92" idx="0"/>
              <a:endCxn id="67" idx="2"/>
            </p:cNvCxnSpPr>
            <p:nvPr/>
          </p:nvCxnSpPr>
          <p:spPr>
            <a:xfrm flipH="1" flipV="1">
              <a:off x="8557482" y="3197254"/>
              <a:ext cx="563273"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2" idx="0"/>
              <a:endCxn id="72" idx="2"/>
            </p:cNvCxnSpPr>
            <p:nvPr/>
          </p:nvCxnSpPr>
          <p:spPr>
            <a:xfrm flipV="1">
              <a:off x="9120755" y="3197254"/>
              <a:ext cx="842395"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86" idx="0"/>
              <a:endCxn id="72" idx="2"/>
            </p:cNvCxnSpPr>
            <p:nvPr/>
          </p:nvCxnSpPr>
          <p:spPr>
            <a:xfrm flipH="1" flipV="1">
              <a:off x="9963150" y="3197254"/>
              <a:ext cx="514415"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86" idx="0"/>
              <a:endCxn id="67" idx="2"/>
            </p:cNvCxnSpPr>
            <p:nvPr/>
          </p:nvCxnSpPr>
          <p:spPr>
            <a:xfrm flipH="1" flipV="1">
              <a:off x="8557482" y="3197254"/>
              <a:ext cx="1920083" cy="21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90" idx="0"/>
              <a:endCxn id="72" idx="2"/>
            </p:cNvCxnSpPr>
            <p:nvPr/>
          </p:nvCxnSpPr>
          <p:spPr>
            <a:xfrm flipV="1">
              <a:off x="9911893" y="3197254"/>
              <a:ext cx="51257" cy="255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2361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3072"/>
                                        </p:tgtEl>
                                        <p:attrNameLst>
                                          <p:attrName>style.visibility</p:attrName>
                                        </p:attrNameLst>
                                      </p:cBhvr>
                                      <p:to>
                                        <p:strVal val="visible"/>
                                      </p:to>
                                    </p:set>
                                    <p:animEffect transition="in" filter="fade">
                                      <p:cBhvr>
                                        <p:cTn id="12" dur="500"/>
                                        <p:tgtEl>
                                          <p:spTgt spid="30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3073"/>
                                        </p:tgtEl>
                                        <p:attrNameLst>
                                          <p:attrName>style.visibility</p:attrName>
                                        </p:attrNameLst>
                                      </p:cBhvr>
                                      <p:to>
                                        <p:strVal val="visible"/>
                                      </p:to>
                                    </p:set>
                                    <p:animEffect transition="in" filter="fade">
                                      <p:cBhvr>
                                        <p:cTn id="18" dur="500"/>
                                        <p:tgtEl>
                                          <p:spTgt spid="307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par>
                                <p:cTn id="40" presetID="1"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 grpId="0" build="p"/>
      <p:bldP spid="34" grpId="0"/>
      <p:bldP spid="48" grpId="0"/>
      <p:bldP spid="51" grpId="0" animBg="1"/>
      <p:bldP spid="52" grpId="0" animBg="1"/>
      <p:bldP spid="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hlinkClick r:id="rId3" action="ppaction://hlinkfile"/>
              </a:rPr>
              <a:t>Cross Subnet Live Migration with Hyper-V Network Virtualization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57298170"/>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77" y="16730"/>
            <a:ext cx="11149013" cy="595548"/>
          </a:xfrm>
        </p:spPr>
        <p:txBody>
          <a:bodyPr/>
          <a:lstStyle/>
          <a:p>
            <a:r>
              <a:rPr lang="en-US" sz="4300" dirty="0"/>
              <a:t>How NV </a:t>
            </a:r>
            <a:r>
              <a:rPr lang="en-US" sz="4300" dirty="0" smtClean="0"/>
              <a:t>works:</a:t>
            </a:r>
            <a:r>
              <a:rPr lang="en-US" sz="4300" dirty="0"/>
              <a:t> </a:t>
            </a:r>
            <a:r>
              <a:rPr lang="en-US" sz="4300" dirty="0" smtClean="0"/>
              <a:t> NVGRE </a:t>
            </a:r>
            <a:r>
              <a:rPr lang="en-US" sz="4300" dirty="0" err="1"/>
              <a:t>encap</a:t>
            </a:r>
            <a:endParaRPr lang="en-US" sz="4300" dirty="0"/>
          </a:p>
        </p:txBody>
      </p:sp>
      <p:sp>
        <p:nvSpPr>
          <p:cNvPr id="4" name="Rectangle 3"/>
          <p:cNvSpPr/>
          <p:nvPr/>
        </p:nvSpPr>
        <p:spPr>
          <a:xfrm>
            <a:off x="1679050" y="3208016"/>
            <a:ext cx="7412100" cy="250709"/>
          </a:xfrm>
          <a:prstGeom prst="rect">
            <a:avLst/>
          </a:prstGeom>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endParaRPr lang="en-US"/>
          </a:p>
        </p:txBody>
      </p:sp>
      <p:sp>
        <p:nvSpPr>
          <p:cNvPr id="5" name="Rectangle 4"/>
          <p:cNvSpPr/>
          <p:nvPr/>
        </p:nvSpPr>
        <p:spPr>
          <a:xfrm>
            <a:off x="2851273" y="1600201"/>
            <a:ext cx="1812460" cy="1803680"/>
          </a:xfrm>
          <a:prstGeom prst="rect">
            <a:avLst/>
          </a:prstGeom>
        </p:spPr>
        <p:style>
          <a:lnRef idx="1">
            <a:schemeClr val="accent4"/>
          </a:lnRef>
          <a:fillRef idx="2">
            <a:schemeClr val="accent4"/>
          </a:fillRef>
          <a:effectRef idx="1">
            <a:schemeClr val="accent4"/>
          </a:effectRef>
          <a:fontRef idx="minor">
            <a:schemeClr val="dk1"/>
          </a:fontRef>
        </p:style>
        <p:txBody>
          <a:bodyPr lIns="121899" tIns="60949" rIns="121899" bIns="60949" rtlCol="0" anchor="ctr"/>
          <a:lstStyle/>
          <a:p>
            <a:pPr algn="ctr"/>
            <a:endParaRPr lang="en-US"/>
          </a:p>
        </p:txBody>
      </p:sp>
      <p:pic>
        <p:nvPicPr>
          <p:cNvPr id="6" name="Picture 6" descr="blue disc M"/>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733824" y="4353412"/>
            <a:ext cx="1996307" cy="499339"/>
          </a:xfrm>
          <a:prstGeom prst="rect">
            <a:avLst/>
          </a:prstGeom>
          <a:noFill/>
        </p:spPr>
      </p:pic>
      <p:cxnSp>
        <p:nvCxnSpPr>
          <p:cNvPr id="7" name="Straight Connector 6"/>
          <p:cNvCxnSpPr/>
          <p:nvPr/>
        </p:nvCxnSpPr>
        <p:spPr>
          <a:xfrm flipH="1" flipV="1">
            <a:off x="3340378" y="3458725"/>
            <a:ext cx="792" cy="761243"/>
          </a:xfrm>
          <a:prstGeom prst="line">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flipV="1">
            <a:off x="7475859" y="3333369"/>
            <a:ext cx="792" cy="868163"/>
          </a:xfrm>
          <a:prstGeom prst="line">
            <a:avLst/>
          </a:prstGeom>
          <a:ln>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pic>
        <p:nvPicPr>
          <p:cNvPr id="9" name="Picture 6" descr="blue disc M"/>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2056949" y="4353412"/>
            <a:ext cx="1996307" cy="499339"/>
          </a:xfrm>
          <a:prstGeom prst="rect">
            <a:avLst/>
          </a:prstGeom>
          <a:noFill/>
        </p:spPr>
      </p:pic>
      <p:pic>
        <p:nvPicPr>
          <p:cNvPr id="10" name="Picture 3" descr="C:\Users\bryons\Pictures\Virtualization Images for PPTs\Server-3U-Physical-with-Virtualized-Servers-Inside.png"/>
          <p:cNvPicPr>
            <a:picLocks noChangeAspect="1" noChangeArrowheads="1"/>
          </p:cNvPicPr>
          <p:nvPr/>
        </p:nvPicPr>
        <p:blipFill>
          <a:blip r:embed="rId3" cstate="print"/>
          <a:srcRect/>
          <a:stretch>
            <a:fillRect/>
          </a:stretch>
        </p:blipFill>
        <p:spPr bwMode="auto">
          <a:xfrm>
            <a:off x="2573856" y="3991012"/>
            <a:ext cx="1046414" cy="711301"/>
          </a:xfrm>
          <a:prstGeom prst="rect">
            <a:avLst/>
          </a:prstGeom>
          <a:noFill/>
        </p:spPr>
      </p:pic>
      <p:sp>
        <p:nvSpPr>
          <p:cNvPr id="11" name="TextBox 10"/>
          <p:cNvSpPr txBox="1"/>
          <p:nvPr/>
        </p:nvSpPr>
        <p:spPr>
          <a:xfrm>
            <a:off x="2685559" y="4842911"/>
            <a:ext cx="834289" cy="400087"/>
          </a:xfrm>
          <a:prstGeom prst="rect">
            <a:avLst/>
          </a:prstGeom>
          <a:noFill/>
        </p:spPr>
        <p:txBody>
          <a:bodyPr wrap="none" lIns="121899" tIns="60949" rIns="121899" bIns="60949" rtlCol="0">
            <a:spAutoFit/>
          </a:bodyPr>
          <a:lstStyle/>
          <a:p>
            <a:r>
              <a:rPr lang="en-US" dirty="0" smtClean="0"/>
              <a:t>Site A</a:t>
            </a:r>
            <a:endParaRPr lang="en-US" dirty="0"/>
          </a:p>
        </p:txBody>
      </p:sp>
      <p:sp>
        <p:nvSpPr>
          <p:cNvPr id="12" name="TextBox 11"/>
          <p:cNvSpPr txBox="1"/>
          <p:nvPr/>
        </p:nvSpPr>
        <p:spPr>
          <a:xfrm>
            <a:off x="7325065" y="4852748"/>
            <a:ext cx="818259" cy="400087"/>
          </a:xfrm>
          <a:prstGeom prst="rect">
            <a:avLst/>
          </a:prstGeom>
          <a:noFill/>
        </p:spPr>
        <p:txBody>
          <a:bodyPr wrap="none" lIns="121899" tIns="60949" rIns="121899" bIns="60949" rtlCol="0">
            <a:spAutoFit/>
          </a:bodyPr>
          <a:lstStyle/>
          <a:p>
            <a:r>
              <a:rPr lang="en-US" dirty="0" smtClean="0"/>
              <a:t>Site B</a:t>
            </a:r>
            <a:endParaRPr lang="en-US" dirty="0"/>
          </a:p>
        </p:txBody>
      </p:sp>
      <p:pic>
        <p:nvPicPr>
          <p:cNvPr id="13" name="Picture 12" descr="Server-Virtual-Single.png"/>
          <p:cNvPicPr>
            <a:picLocks noChangeAspect="1"/>
          </p:cNvPicPr>
          <p:nvPr/>
        </p:nvPicPr>
        <p:blipFill>
          <a:blip r:embed="rId4" cstate="print">
            <a:duotone>
              <a:prstClr val="black"/>
              <a:schemeClr val="accent2">
                <a:tint val="45000"/>
                <a:satMod val="400000"/>
              </a:schemeClr>
            </a:duotone>
          </a:blip>
          <a:stretch>
            <a:fillRect/>
          </a:stretch>
        </p:blipFill>
        <p:spPr>
          <a:xfrm>
            <a:off x="2008689" y="3631661"/>
            <a:ext cx="1046414" cy="569872"/>
          </a:xfrm>
          <a:prstGeom prst="rect">
            <a:avLst/>
          </a:prstGeom>
        </p:spPr>
      </p:pic>
      <p:pic>
        <p:nvPicPr>
          <p:cNvPr id="14" name="Picture 3" descr="C:\Users\bryons\Pictures\Virtualization Images for PPTs\Server-3U-Physical-with-Virtualized-Servers-Inside.png"/>
          <p:cNvPicPr>
            <a:picLocks noChangeAspect="1" noChangeArrowheads="1"/>
          </p:cNvPicPr>
          <p:nvPr/>
        </p:nvPicPr>
        <p:blipFill>
          <a:blip r:embed="rId3" cstate="print"/>
          <a:srcRect/>
          <a:stretch>
            <a:fillRect/>
          </a:stretch>
        </p:blipFill>
        <p:spPr bwMode="auto">
          <a:xfrm>
            <a:off x="7208774" y="3991012"/>
            <a:ext cx="1046414" cy="711301"/>
          </a:xfrm>
          <a:prstGeom prst="rect">
            <a:avLst/>
          </a:prstGeom>
          <a:noFill/>
        </p:spPr>
      </p:pic>
      <p:pic>
        <p:nvPicPr>
          <p:cNvPr id="15" name="Picture 14" descr="Server-Virtual-Single.png"/>
          <p:cNvPicPr>
            <a:picLocks noChangeAspect="1"/>
          </p:cNvPicPr>
          <p:nvPr/>
        </p:nvPicPr>
        <p:blipFill>
          <a:blip r:embed="rId4" cstate="print">
            <a:duotone>
              <a:prstClr val="black"/>
              <a:schemeClr val="accent2">
                <a:tint val="45000"/>
                <a:satMod val="400000"/>
              </a:schemeClr>
            </a:duotone>
          </a:blip>
          <a:stretch>
            <a:fillRect/>
          </a:stretch>
        </p:blipFill>
        <p:spPr>
          <a:xfrm>
            <a:off x="7808205" y="3599129"/>
            <a:ext cx="1046414" cy="569872"/>
          </a:xfrm>
          <a:prstGeom prst="rect">
            <a:avLst/>
          </a:prstGeom>
        </p:spPr>
      </p:pic>
      <p:sp>
        <p:nvSpPr>
          <p:cNvPr id="16" name="Rectangle 15"/>
          <p:cNvSpPr/>
          <p:nvPr/>
        </p:nvSpPr>
        <p:spPr>
          <a:xfrm>
            <a:off x="812590" y="3670416"/>
            <a:ext cx="1163397" cy="1485784"/>
          </a:xfrm>
          <a:prstGeom prst="rect">
            <a:avLst/>
          </a:prstGeom>
        </p:spPr>
        <p:style>
          <a:lnRef idx="1">
            <a:schemeClr val="accent6"/>
          </a:lnRef>
          <a:fillRef idx="2">
            <a:schemeClr val="accent6"/>
          </a:fillRef>
          <a:effectRef idx="1">
            <a:schemeClr val="accent6"/>
          </a:effectRef>
          <a:fontRef idx="minor">
            <a:schemeClr val="dk1"/>
          </a:fontRef>
        </p:style>
        <p:txBody>
          <a:bodyPr lIns="121899" tIns="60949" rIns="121899" bIns="60949" rtlCol="0" anchor="ctr"/>
          <a:lstStyle/>
          <a:p>
            <a:pPr algn="ctr"/>
            <a:endParaRPr lang="en-US"/>
          </a:p>
        </p:txBody>
      </p:sp>
      <p:sp>
        <p:nvSpPr>
          <p:cNvPr id="17" name="TextBox 16"/>
          <p:cNvSpPr txBox="1"/>
          <p:nvPr/>
        </p:nvSpPr>
        <p:spPr>
          <a:xfrm>
            <a:off x="812592" y="3668882"/>
            <a:ext cx="1169246" cy="553997"/>
          </a:xfrm>
          <a:prstGeom prst="rect">
            <a:avLst/>
          </a:prstGeom>
          <a:noFill/>
        </p:spPr>
        <p:txBody>
          <a:bodyPr wrap="none" lIns="121899" tIns="60949" rIns="121899" bIns="60949" rtlCol="0">
            <a:spAutoFit/>
          </a:bodyPr>
          <a:lstStyle/>
          <a:p>
            <a:r>
              <a:rPr lang="en-US" sz="1400" dirty="0">
                <a:solidFill>
                  <a:schemeClr val="bg1"/>
                </a:solidFill>
              </a:rPr>
              <a:t>SRC: CA1 IP</a:t>
            </a:r>
          </a:p>
          <a:p>
            <a:r>
              <a:rPr lang="en-US" sz="1400" dirty="0">
                <a:solidFill>
                  <a:schemeClr val="bg1"/>
                </a:solidFill>
              </a:rPr>
              <a:t>DST: CA2 IP</a:t>
            </a:r>
          </a:p>
        </p:txBody>
      </p:sp>
      <p:sp>
        <p:nvSpPr>
          <p:cNvPr id="18" name="TextBox 17"/>
          <p:cNvSpPr txBox="1"/>
          <p:nvPr/>
        </p:nvSpPr>
        <p:spPr>
          <a:xfrm>
            <a:off x="809075" y="4201532"/>
            <a:ext cx="1163397" cy="984885"/>
          </a:xfrm>
          <a:prstGeom prst="rect">
            <a:avLst/>
          </a:prstGeom>
          <a:noFill/>
        </p:spPr>
        <p:txBody>
          <a:bodyPr wrap="square" lIns="121899" tIns="60949" rIns="121899" bIns="60949" rtlCol="0">
            <a:spAutoFit/>
          </a:bodyPr>
          <a:lstStyle/>
          <a:p>
            <a:r>
              <a:rPr lang="en-US" sz="800" dirty="0">
                <a:solidFill>
                  <a:schemeClr val="bg1"/>
                </a:solidFill>
              </a:rPr>
              <a:t>001010101100101001010101010101001010101010101101010111010101010101010101010101010100110001111101010101010</a:t>
            </a:r>
          </a:p>
        </p:txBody>
      </p:sp>
      <p:sp>
        <p:nvSpPr>
          <p:cNvPr id="19" name="TextBox 18"/>
          <p:cNvSpPr txBox="1"/>
          <p:nvPr/>
        </p:nvSpPr>
        <p:spPr>
          <a:xfrm>
            <a:off x="2212522" y="3687223"/>
            <a:ext cx="662960" cy="400087"/>
          </a:xfrm>
          <a:prstGeom prst="rect">
            <a:avLst/>
          </a:prstGeom>
          <a:noFill/>
        </p:spPr>
        <p:txBody>
          <a:bodyPr wrap="none" lIns="121899" tIns="60949" rIns="121899" bIns="60949" rtlCol="0">
            <a:spAutoFit/>
          </a:bodyPr>
          <a:lstStyle/>
          <a:p>
            <a:r>
              <a:rPr lang="en-US" dirty="0" smtClean="0">
                <a:solidFill>
                  <a:schemeClr val="bg1"/>
                </a:solidFill>
              </a:rPr>
              <a:t>CA1</a:t>
            </a:r>
            <a:endParaRPr lang="en-US" dirty="0">
              <a:solidFill>
                <a:schemeClr val="bg1"/>
              </a:solidFill>
            </a:endParaRPr>
          </a:p>
        </p:txBody>
      </p:sp>
      <p:sp>
        <p:nvSpPr>
          <p:cNvPr id="20" name="TextBox 19"/>
          <p:cNvSpPr txBox="1"/>
          <p:nvPr/>
        </p:nvSpPr>
        <p:spPr>
          <a:xfrm>
            <a:off x="8035285" y="3660680"/>
            <a:ext cx="662960" cy="400087"/>
          </a:xfrm>
          <a:prstGeom prst="rect">
            <a:avLst/>
          </a:prstGeom>
          <a:noFill/>
        </p:spPr>
        <p:txBody>
          <a:bodyPr wrap="none" lIns="121899" tIns="60949" rIns="121899" bIns="60949" rtlCol="0">
            <a:spAutoFit/>
          </a:bodyPr>
          <a:lstStyle/>
          <a:p>
            <a:r>
              <a:rPr lang="en-US" dirty="0" smtClean="0">
                <a:solidFill>
                  <a:schemeClr val="bg1"/>
                </a:solidFill>
              </a:rPr>
              <a:t>CA2</a:t>
            </a:r>
            <a:endParaRPr lang="en-US" dirty="0">
              <a:solidFill>
                <a:schemeClr val="bg1"/>
              </a:solidFill>
            </a:endParaRPr>
          </a:p>
        </p:txBody>
      </p:sp>
      <p:sp>
        <p:nvSpPr>
          <p:cNvPr id="21" name="TextBox 20"/>
          <p:cNvSpPr txBox="1"/>
          <p:nvPr/>
        </p:nvSpPr>
        <p:spPr>
          <a:xfrm>
            <a:off x="3346773" y="3879983"/>
            <a:ext cx="632310" cy="400087"/>
          </a:xfrm>
          <a:prstGeom prst="rect">
            <a:avLst/>
          </a:prstGeom>
          <a:noFill/>
        </p:spPr>
        <p:txBody>
          <a:bodyPr wrap="none" lIns="121899" tIns="60949" rIns="121899" bIns="60949" rtlCol="0">
            <a:spAutoFit/>
          </a:bodyPr>
          <a:lstStyle/>
          <a:p>
            <a:r>
              <a:rPr lang="en-US" dirty="0"/>
              <a:t>P</a:t>
            </a:r>
            <a:r>
              <a:rPr lang="en-US" dirty="0" smtClean="0"/>
              <a:t>A1</a:t>
            </a:r>
            <a:endParaRPr lang="en-US" dirty="0"/>
          </a:p>
        </p:txBody>
      </p:sp>
      <p:sp>
        <p:nvSpPr>
          <p:cNvPr id="22" name="TextBox 21"/>
          <p:cNvSpPr txBox="1"/>
          <p:nvPr/>
        </p:nvSpPr>
        <p:spPr>
          <a:xfrm>
            <a:off x="6733828" y="3879983"/>
            <a:ext cx="632310" cy="400087"/>
          </a:xfrm>
          <a:prstGeom prst="rect">
            <a:avLst/>
          </a:prstGeom>
          <a:noFill/>
        </p:spPr>
        <p:txBody>
          <a:bodyPr wrap="none" lIns="121899" tIns="60949" rIns="121899" bIns="60949" rtlCol="0">
            <a:spAutoFit/>
          </a:bodyPr>
          <a:lstStyle/>
          <a:p>
            <a:r>
              <a:rPr lang="en-US" dirty="0" smtClean="0"/>
              <a:t>PA2</a:t>
            </a:r>
            <a:endParaRPr lang="en-US" dirty="0"/>
          </a:p>
        </p:txBody>
      </p:sp>
      <p:sp>
        <p:nvSpPr>
          <p:cNvPr id="23" name="Rectangle 22"/>
          <p:cNvSpPr/>
          <p:nvPr/>
        </p:nvSpPr>
        <p:spPr>
          <a:xfrm>
            <a:off x="3161470" y="2483747"/>
            <a:ext cx="1163397" cy="1379460"/>
          </a:xfrm>
          <a:prstGeom prst="rect">
            <a:avLst/>
          </a:prstGeom>
        </p:spPr>
        <p:style>
          <a:lnRef idx="1">
            <a:schemeClr val="accent6"/>
          </a:lnRef>
          <a:fillRef idx="2">
            <a:schemeClr val="accent6"/>
          </a:fillRef>
          <a:effectRef idx="1">
            <a:schemeClr val="accent6"/>
          </a:effectRef>
          <a:fontRef idx="minor">
            <a:schemeClr val="dk1"/>
          </a:fontRef>
        </p:style>
        <p:txBody>
          <a:bodyPr lIns="121899" tIns="60949" rIns="121899" bIns="60949" rtlCol="0" anchor="ctr"/>
          <a:lstStyle/>
          <a:p>
            <a:pPr algn="ctr"/>
            <a:endParaRPr lang="en-US"/>
          </a:p>
        </p:txBody>
      </p:sp>
      <p:sp>
        <p:nvSpPr>
          <p:cNvPr id="24" name="TextBox 23"/>
          <p:cNvSpPr txBox="1"/>
          <p:nvPr/>
        </p:nvSpPr>
        <p:spPr>
          <a:xfrm>
            <a:off x="3161469" y="2482211"/>
            <a:ext cx="1234655" cy="584753"/>
          </a:xfrm>
          <a:prstGeom prst="rect">
            <a:avLst/>
          </a:prstGeom>
          <a:noFill/>
        </p:spPr>
        <p:txBody>
          <a:bodyPr wrap="none" lIns="121899" tIns="60949" rIns="121899" bIns="60949" rtlCol="0">
            <a:spAutoFit/>
          </a:bodyPr>
          <a:lstStyle/>
          <a:p>
            <a:r>
              <a:rPr lang="en-US" sz="1500" dirty="0">
                <a:solidFill>
                  <a:schemeClr val="bg1"/>
                </a:solidFill>
              </a:rPr>
              <a:t>SRC: CA1 IP</a:t>
            </a:r>
          </a:p>
          <a:p>
            <a:r>
              <a:rPr lang="en-US" sz="1500" dirty="0">
                <a:solidFill>
                  <a:schemeClr val="bg1"/>
                </a:solidFill>
              </a:rPr>
              <a:t>DST: CA2 IP</a:t>
            </a:r>
          </a:p>
        </p:txBody>
      </p:sp>
      <p:sp>
        <p:nvSpPr>
          <p:cNvPr id="25" name="TextBox 24"/>
          <p:cNvSpPr txBox="1"/>
          <p:nvPr/>
        </p:nvSpPr>
        <p:spPr>
          <a:xfrm>
            <a:off x="3161470" y="2949328"/>
            <a:ext cx="1163397" cy="984885"/>
          </a:xfrm>
          <a:prstGeom prst="rect">
            <a:avLst/>
          </a:prstGeom>
          <a:noFill/>
        </p:spPr>
        <p:txBody>
          <a:bodyPr wrap="square" lIns="121899" tIns="60949" rIns="121899" bIns="60949" rtlCol="0">
            <a:spAutoFit/>
          </a:bodyPr>
          <a:lstStyle/>
          <a:p>
            <a:r>
              <a:rPr lang="en-US" sz="800" dirty="0">
                <a:solidFill>
                  <a:schemeClr val="bg1"/>
                </a:solidFill>
              </a:rPr>
              <a:t>001010101100101001010101010101001010101010101101010111010101010101010101010101010100110001111101010101010</a:t>
            </a:r>
          </a:p>
        </p:txBody>
      </p:sp>
      <p:sp>
        <p:nvSpPr>
          <p:cNvPr id="26" name="Freeform 25"/>
          <p:cNvSpPr/>
          <p:nvPr/>
        </p:nvSpPr>
        <p:spPr>
          <a:xfrm>
            <a:off x="2191356" y="4093333"/>
            <a:ext cx="610408" cy="493584"/>
          </a:xfrm>
          <a:custGeom>
            <a:avLst/>
            <a:gdLst>
              <a:gd name="connsiteX0" fmla="*/ 0 w 533400"/>
              <a:gd name="connsiteY0" fmla="*/ 0 h 600075"/>
              <a:gd name="connsiteX1" fmla="*/ 133350 w 533400"/>
              <a:gd name="connsiteY1" fmla="*/ 495300 h 600075"/>
              <a:gd name="connsiteX2" fmla="*/ 533400 w 533400"/>
              <a:gd name="connsiteY2" fmla="*/ 600075 h 600075"/>
            </a:gdLst>
            <a:ahLst/>
            <a:cxnLst>
              <a:cxn ang="0">
                <a:pos x="connsiteX0" y="connsiteY0"/>
              </a:cxn>
              <a:cxn ang="0">
                <a:pos x="connsiteX1" y="connsiteY1"/>
              </a:cxn>
              <a:cxn ang="0">
                <a:pos x="connsiteX2" y="connsiteY2"/>
              </a:cxn>
            </a:cxnLst>
            <a:rect l="l" t="t" r="r" b="b"/>
            <a:pathLst>
              <a:path w="533400" h="600075">
                <a:moveTo>
                  <a:pt x="0" y="0"/>
                </a:moveTo>
                <a:cubicBezTo>
                  <a:pt x="22225" y="197644"/>
                  <a:pt x="44450" y="395288"/>
                  <a:pt x="133350" y="495300"/>
                </a:cubicBezTo>
                <a:cubicBezTo>
                  <a:pt x="222250" y="595313"/>
                  <a:pt x="377825" y="597694"/>
                  <a:pt x="533400" y="600075"/>
                </a:cubicBezTo>
              </a:path>
            </a:pathLst>
          </a:custGeom>
          <a:ln>
            <a:tailEnd type="arrow"/>
          </a:ln>
        </p:spPr>
        <p:style>
          <a:lnRef idx="3">
            <a:schemeClr val="accent1"/>
          </a:lnRef>
          <a:fillRef idx="0">
            <a:schemeClr val="accent1"/>
          </a:fillRef>
          <a:effectRef idx="2">
            <a:schemeClr val="accent1"/>
          </a:effectRef>
          <a:fontRef idx="minor">
            <a:schemeClr val="tx1"/>
          </a:fontRef>
        </p:style>
        <p:txBody>
          <a:bodyPr lIns="121899" tIns="60949" rIns="121899" bIns="60949" rtlCol="0" anchor="ctr"/>
          <a:lstStyle/>
          <a:p>
            <a:pPr algn="ctr"/>
            <a:endParaRPr lang="en-US"/>
          </a:p>
        </p:txBody>
      </p:sp>
      <p:sp>
        <p:nvSpPr>
          <p:cNvPr id="27" name="Freeform 26"/>
          <p:cNvSpPr/>
          <p:nvPr/>
        </p:nvSpPr>
        <p:spPr>
          <a:xfrm>
            <a:off x="3346769" y="3403883"/>
            <a:ext cx="741210" cy="1282285"/>
          </a:xfrm>
          <a:custGeom>
            <a:avLst/>
            <a:gdLst>
              <a:gd name="connsiteX0" fmla="*/ 0 w 647700"/>
              <a:gd name="connsiteY0" fmla="*/ 1428750 h 1558936"/>
              <a:gd name="connsiteX1" fmla="*/ 400050 w 647700"/>
              <a:gd name="connsiteY1" fmla="*/ 1419225 h 1558936"/>
              <a:gd name="connsiteX2" fmla="*/ 647700 w 647700"/>
              <a:gd name="connsiteY2" fmla="*/ 0 h 1558936"/>
            </a:gdLst>
            <a:ahLst/>
            <a:cxnLst>
              <a:cxn ang="0">
                <a:pos x="connsiteX0" y="connsiteY0"/>
              </a:cxn>
              <a:cxn ang="0">
                <a:pos x="connsiteX1" y="connsiteY1"/>
              </a:cxn>
              <a:cxn ang="0">
                <a:pos x="connsiteX2" y="connsiteY2"/>
              </a:cxn>
            </a:cxnLst>
            <a:rect l="l" t="t" r="r" b="b"/>
            <a:pathLst>
              <a:path w="647700" h="1558936">
                <a:moveTo>
                  <a:pt x="0" y="1428750"/>
                </a:moveTo>
                <a:cubicBezTo>
                  <a:pt x="146050" y="1543050"/>
                  <a:pt x="292100" y="1657350"/>
                  <a:pt x="400050" y="1419225"/>
                </a:cubicBezTo>
                <a:cubicBezTo>
                  <a:pt x="508000" y="1181100"/>
                  <a:pt x="577850" y="590550"/>
                  <a:pt x="647700" y="0"/>
                </a:cubicBezTo>
              </a:path>
            </a:pathLst>
          </a:custGeom>
          <a:ln>
            <a:tailEnd type="arrow"/>
          </a:ln>
        </p:spPr>
        <p:style>
          <a:lnRef idx="3">
            <a:schemeClr val="accent1"/>
          </a:lnRef>
          <a:fillRef idx="0">
            <a:schemeClr val="accent1"/>
          </a:fillRef>
          <a:effectRef idx="2">
            <a:schemeClr val="accent1"/>
          </a:effectRef>
          <a:fontRef idx="minor">
            <a:schemeClr val="tx1"/>
          </a:fontRef>
        </p:style>
        <p:txBody>
          <a:bodyPr lIns="121899" tIns="60949" rIns="121899" bIns="60949" rtlCol="0" anchor="ctr"/>
          <a:lstStyle/>
          <a:p>
            <a:pPr algn="ctr"/>
            <a:endParaRPr lang="en-US"/>
          </a:p>
        </p:txBody>
      </p:sp>
      <p:cxnSp>
        <p:nvCxnSpPr>
          <p:cNvPr id="28" name="Straight Connector 27"/>
          <p:cNvCxnSpPr/>
          <p:nvPr/>
        </p:nvCxnSpPr>
        <p:spPr>
          <a:xfrm>
            <a:off x="4753883" y="3115629"/>
            <a:ext cx="2216476" cy="0"/>
          </a:xfrm>
          <a:prstGeom prst="line">
            <a:avLst/>
          </a:prstGeom>
          <a:ln>
            <a:tailEnd type="none"/>
          </a:ln>
        </p:spPr>
        <p:style>
          <a:lnRef idx="3">
            <a:schemeClr val="accent1"/>
          </a:lnRef>
          <a:fillRef idx="0">
            <a:schemeClr val="accent1"/>
          </a:fillRef>
          <a:effectRef idx="2">
            <a:schemeClr val="accent1"/>
          </a:effectRef>
          <a:fontRef idx="minor">
            <a:schemeClr val="tx1"/>
          </a:fontRef>
        </p:style>
      </p:cxnSp>
      <p:sp>
        <p:nvSpPr>
          <p:cNvPr id="29" name="Freeform 28"/>
          <p:cNvSpPr/>
          <p:nvPr/>
        </p:nvSpPr>
        <p:spPr>
          <a:xfrm>
            <a:off x="6970359" y="3114001"/>
            <a:ext cx="420365" cy="979335"/>
          </a:xfrm>
          <a:custGeom>
            <a:avLst/>
            <a:gdLst>
              <a:gd name="connsiteX0" fmla="*/ 0 w 419100"/>
              <a:gd name="connsiteY0" fmla="*/ 0 h 1190625"/>
              <a:gd name="connsiteX1" fmla="*/ 276225 w 419100"/>
              <a:gd name="connsiteY1" fmla="*/ 76200 h 1190625"/>
              <a:gd name="connsiteX2" fmla="*/ 390525 w 419100"/>
              <a:gd name="connsiteY2" fmla="*/ 371475 h 1190625"/>
              <a:gd name="connsiteX3" fmla="*/ 419100 w 419100"/>
              <a:gd name="connsiteY3" fmla="*/ 1190625 h 1190625"/>
            </a:gdLst>
            <a:ahLst/>
            <a:cxnLst>
              <a:cxn ang="0">
                <a:pos x="connsiteX0" y="connsiteY0"/>
              </a:cxn>
              <a:cxn ang="0">
                <a:pos x="connsiteX1" y="connsiteY1"/>
              </a:cxn>
              <a:cxn ang="0">
                <a:pos x="connsiteX2" y="connsiteY2"/>
              </a:cxn>
              <a:cxn ang="0">
                <a:pos x="connsiteX3" y="connsiteY3"/>
              </a:cxn>
            </a:cxnLst>
            <a:rect l="l" t="t" r="r" b="b"/>
            <a:pathLst>
              <a:path w="419100" h="1190625">
                <a:moveTo>
                  <a:pt x="0" y="0"/>
                </a:moveTo>
                <a:cubicBezTo>
                  <a:pt x="105569" y="7144"/>
                  <a:pt x="211138" y="14288"/>
                  <a:pt x="276225" y="76200"/>
                </a:cubicBezTo>
                <a:cubicBezTo>
                  <a:pt x="341312" y="138112"/>
                  <a:pt x="366713" y="185738"/>
                  <a:pt x="390525" y="371475"/>
                </a:cubicBezTo>
                <a:cubicBezTo>
                  <a:pt x="414338" y="557213"/>
                  <a:pt x="416719" y="873919"/>
                  <a:pt x="419100" y="1190625"/>
                </a:cubicBezTo>
              </a:path>
            </a:pathLst>
          </a:custGeom>
          <a:ln>
            <a:tailEnd type="arrow"/>
          </a:ln>
        </p:spPr>
        <p:style>
          <a:lnRef idx="3">
            <a:schemeClr val="accent1"/>
          </a:lnRef>
          <a:fillRef idx="0">
            <a:schemeClr val="accent1"/>
          </a:fillRef>
          <a:effectRef idx="2">
            <a:schemeClr val="accent1"/>
          </a:effectRef>
          <a:fontRef idx="minor">
            <a:schemeClr val="tx1"/>
          </a:fontRef>
        </p:style>
        <p:txBody>
          <a:bodyPr lIns="121899" tIns="60949" rIns="121899" bIns="60949" rtlCol="0" anchor="ctr"/>
          <a:lstStyle/>
          <a:p>
            <a:pPr algn="ctr"/>
            <a:r>
              <a:rPr lang="en-US" dirty="0" smtClean="0"/>
              <a:t>       </a:t>
            </a:r>
            <a:endParaRPr lang="en-US" dirty="0"/>
          </a:p>
        </p:txBody>
      </p:sp>
      <p:sp>
        <p:nvSpPr>
          <p:cNvPr id="30" name="Rectangle 29"/>
          <p:cNvSpPr/>
          <p:nvPr/>
        </p:nvSpPr>
        <p:spPr>
          <a:xfrm>
            <a:off x="9091151" y="3670418"/>
            <a:ext cx="1163397" cy="1485783"/>
          </a:xfrm>
          <a:prstGeom prst="rect">
            <a:avLst/>
          </a:prstGeom>
        </p:spPr>
        <p:style>
          <a:lnRef idx="1">
            <a:schemeClr val="accent6"/>
          </a:lnRef>
          <a:fillRef idx="2">
            <a:schemeClr val="accent6"/>
          </a:fillRef>
          <a:effectRef idx="1">
            <a:schemeClr val="accent6"/>
          </a:effectRef>
          <a:fontRef idx="minor">
            <a:schemeClr val="dk1"/>
          </a:fontRef>
        </p:style>
        <p:txBody>
          <a:bodyPr lIns="121899" tIns="60949" rIns="121899" bIns="60949" rtlCol="0" anchor="ctr"/>
          <a:lstStyle/>
          <a:p>
            <a:pPr algn="ctr"/>
            <a:endParaRPr lang="en-US"/>
          </a:p>
        </p:txBody>
      </p:sp>
      <p:sp>
        <p:nvSpPr>
          <p:cNvPr id="31" name="TextBox 30"/>
          <p:cNvSpPr txBox="1"/>
          <p:nvPr/>
        </p:nvSpPr>
        <p:spPr>
          <a:xfrm>
            <a:off x="9091150" y="3668882"/>
            <a:ext cx="1169246" cy="553997"/>
          </a:xfrm>
          <a:prstGeom prst="rect">
            <a:avLst/>
          </a:prstGeom>
          <a:noFill/>
        </p:spPr>
        <p:txBody>
          <a:bodyPr wrap="none" lIns="121899" tIns="60949" rIns="121899" bIns="60949" rtlCol="0">
            <a:spAutoFit/>
          </a:bodyPr>
          <a:lstStyle/>
          <a:p>
            <a:r>
              <a:rPr lang="en-US" sz="1400" dirty="0">
                <a:solidFill>
                  <a:schemeClr val="bg1"/>
                </a:solidFill>
              </a:rPr>
              <a:t>SRC: CA1 IP</a:t>
            </a:r>
          </a:p>
          <a:p>
            <a:r>
              <a:rPr lang="en-US" sz="1400" dirty="0">
                <a:solidFill>
                  <a:schemeClr val="bg1"/>
                </a:solidFill>
              </a:rPr>
              <a:t>DST: CA2 IP</a:t>
            </a:r>
          </a:p>
        </p:txBody>
      </p:sp>
      <p:sp>
        <p:nvSpPr>
          <p:cNvPr id="32" name="TextBox 31"/>
          <p:cNvSpPr txBox="1"/>
          <p:nvPr/>
        </p:nvSpPr>
        <p:spPr>
          <a:xfrm>
            <a:off x="9115442" y="4219967"/>
            <a:ext cx="1163397" cy="984885"/>
          </a:xfrm>
          <a:prstGeom prst="rect">
            <a:avLst/>
          </a:prstGeom>
          <a:noFill/>
        </p:spPr>
        <p:txBody>
          <a:bodyPr wrap="square" lIns="121899" tIns="60949" rIns="121899" bIns="60949" rtlCol="0">
            <a:spAutoFit/>
          </a:bodyPr>
          <a:lstStyle/>
          <a:p>
            <a:r>
              <a:rPr lang="en-US" sz="800" dirty="0">
                <a:solidFill>
                  <a:schemeClr val="bg1"/>
                </a:solidFill>
              </a:rPr>
              <a:t>001010101100101001010101010101001010101010101101010111010101010101010101010101010100110001111101010101010</a:t>
            </a:r>
          </a:p>
        </p:txBody>
      </p:sp>
      <p:sp>
        <p:nvSpPr>
          <p:cNvPr id="33" name="Freeform 32"/>
          <p:cNvSpPr/>
          <p:nvPr/>
        </p:nvSpPr>
        <p:spPr>
          <a:xfrm>
            <a:off x="8055632" y="4069831"/>
            <a:ext cx="953394" cy="618940"/>
          </a:xfrm>
          <a:custGeom>
            <a:avLst/>
            <a:gdLst>
              <a:gd name="connsiteX0" fmla="*/ 0 w 833116"/>
              <a:gd name="connsiteY0" fmla="*/ 600075 h 752475"/>
              <a:gd name="connsiteX1" fmla="*/ 457200 w 833116"/>
              <a:gd name="connsiteY1" fmla="*/ 752475 h 752475"/>
              <a:gd name="connsiteX2" fmla="*/ 828675 w 833116"/>
              <a:gd name="connsiteY2" fmla="*/ 600075 h 752475"/>
              <a:gd name="connsiteX3" fmla="*/ 628650 w 833116"/>
              <a:gd name="connsiteY3" fmla="*/ 0 h 752475"/>
            </a:gdLst>
            <a:ahLst/>
            <a:cxnLst>
              <a:cxn ang="0">
                <a:pos x="connsiteX0" y="connsiteY0"/>
              </a:cxn>
              <a:cxn ang="0">
                <a:pos x="connsiteX1" y="connsiteY1"/>
              </a:cxn>
              <a:cxn ang="0">
                <a:pos x="connsiteX2" y="connsiteY2"/>
              </a:cxn>
              <a:cxn ang="0">
                <a:pos x="connsiteX3" y="connsiteY3"/>
              </a:cxn>
            </a:cxnLst>
            <a:rect l="l" t="t" r="r" b="b"/>
            <a:pathLst>
              <a:path w="833116" h="752475">
                <a:moveTo>
                  <a:pt x="0" y="600075"/>
                </a:moveTo>
                <a:cubicBezTo>
                  <a:pt x="159544" y="676275"/>
                  <a:pt x="319088" y="752475"/>
                  <a:pt x="457200" y="752475"/>
                </a:cubicBezTo>
                <a:cubicBezTo>
                  <a:pt x="595312" y="752475"/>
                  <a:pt x="800100" y="725488"/>
                  <a:pt x="828675" y="600075"/>
                </a:cubicBezTo>
                <a:cubicBezTo>
                  <a:pt x="857250" y="474662"/>
                  <a:pt x="742950" y="237331"/>
                  <a:pt x="62865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4" name="TextBox 33"/>
          <p:cNvSpPr txBox="1"/>
          <p:nvPr/>
        </p:nvSpPr>
        <p:spPr>
          <a:xfrm>
            <a:off x="4077081" y="3988745"/>
            <a:ext cx="1207789" cy="677086"/>
          </a:xfrm>
          <a:prstGeom prst="rect">
            <a:avLst/>
          </a:prstGeom>
          <a:noFill/>
        </p:spPr>
        <p:txBody>
          <a:bodyPr wrap="none" lIns="121899" tIns="60949" rIns="121899" bIns="60949" rtlCol="0">
            <a:spAutoFit/>
          </a:bodyPr>
          <a:lstStyle/>
          <a:p>
            <a:r>
              <a:rPr lang="en-US" dirty="0" smtClean="0"/>
              <a:t>CA1=PA1</a:t>
            </a:r>
          </a:p>
          <a:p>
            <a:r>
              <a:rPr lang="en-US" dirty="0" smtClean="0"/>
              <a:t>CA2=PA2</a:t>
            </a:r>
            <a:endParaRPr lang="en-US" dirty="0"/>
          </a:p>
        </p:txBody>
      </p:sp>
      <p:sp>
        <p:nvSpPr>
          <p:cNvPr id="35" name="TextBox 34"/>
          <p:cNvSpPr txBox="1"/>
          <p:nvPr/>
        </p:nvSpPr>
        <p:spPr>
          <a:xfrm>
            <a:off x="2851268" y="1567347"/>
            <a:ext cx="1831861" cy="984885"/>
          </a:xfrm>
          <a:prstGeom prst="rect">
            <a:avLst/>
          </a:prstGeom>
          <a:noFill/>
        </p:spPr>
        <p:txBody>
          <a:bodyPr wrap="square" lIns="121899" tIns="60949" rIns="121899" bIns="60949" rtlCol="0">
            <a:spAutoFit/>
          </a:bodyPr>
          <a:lstStyle/>
          <a:p>
            <a:r>
              <a:rPr lang="en-US" sz="1400" b="1" dirty="0">
                <a:solidFill>
                  <a:schemeClr val="bg1"/>
                </a:solidFill>
              </a:rPr>
              <a:t>GRE Wrapper</a:t>
            </a:r>
          </a:p>
          <a:p>
            <a:r>
              <a:rPr lang="en-US" sz="1400" dirty="0">
                <a:solidFill>
                  <a:schemeClr val="bg1"/>
                </a:solidFill>
              </a:rPr>
              <a:t>SRC: PA1 IP</a:t>
            </a:r>
          </a:p>
          <a:p>
            <a:r>
              <a:rPr lang="en-US" sz="1400" dirty="0">
                <a:solidFill>
                  <a:schemeClr val="bg1"/>
                </a:solidFill>
              </a:rPr>
              <a:t>DST: PA2 IP</a:t>
            </a:r>
          </a:p>
          <a:p>
            <a:r>
              <a:rPr lang="en-US" sz="1400" dirty="0">
                <a:solidFill>
                  <a:schemeClr val="bg1"/>
                </a:solidFill>
              </a:rPr>
              <a:t>Virtual Subnet: Red</a:t>
            </a:r>
          </a:p>
        </p:txBody>
      </p:sp>
    </p:spTree>
    <p:extLst>
      <p:ext uri="{BB962C8B-B14F-4D97-AF65-F5344CB8AC3E}">
        <p14:creationId xmlns:p14="http://schemas.microsoft.com/office/powerpoint/2010/main" val="38095058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595548"/>
          </a:xfrm>
        </p:spPr>
        <p:txBody>
          <a:bodyPr/>
          <a:lstStyle/>
          <a:p>
            <a:r>
              <a:rPr lang="en-US" sz="4300" dirty="0" smtClean="0"/>
              <a:t>Why Network Virtualization</a:t>
            </a:r>
            <a:endParaRPr lang="en-US" sz="4300" dirty="0"/>
          </a:p>
        </p:txBody>
      </p:sp>
      <p:graphicFrame>
        <p:nvGraphicFramePr>
          <p:cNvPr id="6" name="Table 5"/>
          <p:cNvGraphicFramePr>
            <a:graphicFrameLocks noGrp="1"/>
          </p:cNvGraphicFramePr>
          <p:nvPr>
            <p:extLst>
              <p:ext uri="{D42A27DB-BD31-4B8C-83A1-F6EECF244321}">
                <p14:modId xmlns:p14="http://schemas.microsoft.com/office/powerpoint/2010/main" val="1913487069"/>
              </p:ext>
            </p:extLst>
          </p:nvPr>
        </p:nvGraphicFramePr>
        <p:xfrm>
          <a:off x="711015" y="1295400"/>
          <a:ext cx="10563648" cy="1341120"/>
        </p:xfrm>
        <a:graphic>
          <a:graphicData uri="http://schemas.openxmlformats.org/drawingml/2006/table">
            <a:tbl>
              <a:tblPr firstRow="1" bandRow="1">
                <a:tableStyleId>{1FECB4D8-DB02-4DC6-A0A2-4F2EBAE1DC90}</a:tableStyleId>
              </a:tblPr>
              <a:tblGrid>
                <a:gridCol w="10563648"/>
              </a:tblGrid>
              <a:tr h="381000">
                <a:tc>
                  <a:txBody>
                    <a:bodyPr/>
                    <a:lstStyle/>
                    <a:p>
                      <a:r>
                        <a:rPr lang="en-US" sz="1900" dirty="0" smtClean="0"/>
                        <a:t>Target Use</a:t>
                      </a:r>
                      <a:endParaRPr lang="en-US" sz="1900" dirty="0"/>
                    </a:p>
                  </a:txBody>
                  <a:tcPr marL="121888" marR="121888"/>
                </a:tc>
              </a:tr>
              <a:tr h="960120">
                <a:tc>
                  <a:txBody>
                    <a:bodyPr/>
                    <a:lstStyle/>
                    <a:p>
                      <a:r>
                        <a:rPr lang="en-US" sz="1900" baseline="0" dirty="0" smtClean="0"/>
                        <a:t>Enterprise customers seeking to build private clouds.</a:t>
                      </a:r>
                      <a:endParaRPr lang="en-US" sz="1900" dirty="0" smtClean="0"/>
                    </a:p>
                    <a:p>
                      <a:endParaRPr lang="en-US" sz="1900" dirty="0" smtClean="0"/>
                    </a:p>
                    <a:p>
                      <a:r>
                        <a:rPr lang="en-US" sz="1900" dirty="0" err="1" smtClean="0"/>
                        <a:t>Hosters</a:t>
                      </a:r>
                      <a:r>
                        <a:rPr lang="en-US" sz="1900" dirty="0" smtClean="0"/>
                        <a:t> seeking flexibility in their public clouds.</a:t>
                      </a:r>
                    </a:p>
                  </a:txBody>
                  <a:tcPr marL="121888" marR="121888"/>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5329514"/>
              </p:ext>
            </p:extLst>
          </p:nvPr>
        </p:nvGraphicFramePr>
        <p:xfrm>
          <a:off x="711015" y="2903377"/>
          <a:ext cx="10563648" cy="2941320"/>
        </p:xfrm>
        <a:graphic>
          <a:graphicData uri="http://schemas.openxmlformats.org/drawingml/2006/table">
            <a:tbl>
              <a:tblPr firstRow="1" bandRow="1">
                <a:tableStyleId>{1FECB4D8-DB02-4DC6-A0A2-4F2EBAE1DC90}</a:tableStyleId>
              </a:tblPr>
              <a:tblGrid>
                <a:gridCol w="10563648"/>
              </a:tblGrid>
              <a:tr h="381000">
                <a:tc>
                  <a:txBody>
                    <a:bodyPr/>
                    <a:lstStyle/>
                    <a:p>
                      <a:r>
                        <a:rPr lang="en-US" sz="1900" dirty="0" smtClean="0"/>
                        <a:t>Value Proposition</a:t>
                      </a:r>
                      <a:endParaRPr lang="en-US" sz="1900" dirty="0"/>
                    </a:p>
                  </a:txBody>
                  <a:tcPr marL="121888" marR="121888"/>
                </a:tc>
              </a:tr>
              <a:tr h="2560320">
                <a:tc>
                  <a:txBody>
                    <a:bodyPr/>
                    <a:lstStyle/>
                    <a:p>
                      <a:r>
                        <a:rPr lang="en-US" sz="1900" dirty="0" smtClean="0"/>
                        <a:t>For the tenant: Bring your own IP.</a:t>
                      </a:r>
                    </a:p>
                    <a:p>
                      <a:endParaRPr lang="en-US" sz="1900" baseline="0" dirty="0" smtClean="0"/>
                    </a:p>
                    <a:p>
                      <a:r>
                        <a:rPr lang="en-US" sz="1900" baseline="0" dirty="0" smtClean="0"/>
                        <a:t>For the </a:t>
                      </a:r>
                      <a:r>
                        <a:rPr lang="en-US" sz="1900" baseline="0" dirty="0" err="1" smtClean="0"/>
                        <a:t>hoster</a:t>
                      </a:r>
                      <a:r>
                        <a:rPr lang="en-US" sz="1900" baseline="0" dirty="0" smtClean="0"/>
                        <a:t>/admin: Unparalleled flexibility </a:t>
                      </a:r>
                    </a:p>
                    <a:p>
                      <a:pPr marL="742932" lvl="1" indent="-285750">
                        <a:buFont typeface="Arial" pitchFamily="34" charset="0"/>
                        <a:buChar char="•"/>
                      </a:pPr>
                      <a:r>
                        <a:rPr lang="en-US" sz="1900" baseline="0" dirty="0" smtClean="0"/>
                        <a:t>Place VMs anywhere.  </a:t>
                      </a:r>
                    </a:p>
                    <a:p>
                      <a:pPr marL="742932" lvl="1" indent="-285750">
                        <a:buFont typeface="Arial" pitchFamily="34" charset="0"/>
                        <a:buChar char="•"/>
                      </a:pPr>
                      <a:r>
                        <a:rPr lang="en-US" sz="1900" baseline="0" dirty="0" smtClean="0"/>
                        <a:t>Live migrate across subnets.</a:t>
                      </a:r>
                    </a:p>
                    <a:p>
                      <a:pPr marL="742932" lvl="1" indent="-285750">
                        <a:buFont typeface="Arial" pitchFamily="34" charset="0"/>
                        <a:buChar char="•"/>
                      </a:pPr>
                      <a:endParaRPr lang="en-US" sz="1900" baseline="0" dirty="0" smtClean="0"/>
                    </a:p>
                    <a:p>
                      <a:pPr marL="0" lvl="0" indent="0">
                        <a:buFont typeface="Arial" pitchFamily="34" charset="0"/>
                        <a:buNone/>
                      </a:pPr>
                      <a:r>
                        <a:rPr lang="en-US" sz="1900" baseline="0" dirty="0" smtClean="0"/>
                        <a:t>Deploy today on existing networks.</a:t>
                      </a:r>
                    </a:p>
                  </a:txBody>
                  <a:tcPr marL="121888" marR="121888"/>
                </a:tc>
              </a:tr>
            </a:tbl>
          </a:graphicData>
        </a:graphic>
      </p:graphicFrame>
    </p:spTree>
    <p:extLst>
      <p:ext uri="{BB962C8B-B14F-4D97-AF65-F5344CB8AC3E}">
        <p14:creationId xmlns:p14="http://schemas.microsoft.com/office/powerpoint/2010/main" val="13187303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a:t>
            </a:r>
            <a:endParaRPr lang="en-US" dirty="0"/>
          </a:p>
        </p:txBody>
      </p:sp>
      <p:sp>
        <p:nvSpPr>
          <p:cNvPr id="3" name="Content Placeholder 2"/>
          <p:cNvSpPr>
            <a:spLocks noGrp="1"/>
          </p:cNvSpPr>
          <p:nvPr>
            <p:ph idx="1"/>
          </p:nvPr>
        </p:nvSpPr>
        <p:spPr>
          <a:xfrm>
            <a:off x="519113" y="1447800"/>
            <a:ext cx="11149013" cy="1932837"/>
          </a:xfrm>
        </p:spPr>
        <p:txBody>
          <a:bodyPr/>
          <a:lstStyle/>
          <a:p>
            <a:pPr lvl="0"/>
            <a:r>
              <a:rPr lang="en-US" dirty="0" smtClean="0"/>
              <a:t>PVLAN</a:t>
            </a:r>
          </a:p>
          <a:p>
            <a:pPr lvl="1"/>
            <a:r>
              <a:rPr lang="en-US" dirty="0" smtClean="0"/>
              <a:t>Great for web </a:t>
            </a:r>
            <a:r>
              <a:rPr lang="en-US" dirty="0" err="1" smtClean="0"/>
              <a:t>hosters</a:t>
            </a:r>
            <a:r>
              <a:rPr lang="en-US" dirty="0" smtClean="0"/>
              <a:t> that just want VMs to talk on an uplink only</a:t>
            </a:r>
            <a:endParaRPr lang="en-US" dirty="0"/>
          </a:p>
          <a:p>
            <a:pPr lvl="0"/>
            <a:r>
              <a:rPr lang="en-US" dirty="0"/>
              <a:t>DHCP </a:t>
            </a:r>
            <a:r>
              <a:rPr lang="en-US" dirty="0" smtClean="0"/>
              <a:t>Guard</a:t>
            </a:r>
          </a:p>
          <a:p>
            <a:pPr lvl="1"/>
            <a:r>
              <a:rPr lang="en-US" dirty="0" smtClean="0"/>
              <a:t>Prevents unauthorized VMs from acting as DHCP servers</a:t>
            </a:r>
            <a:endParaRPr lang="en-US" dirty="0"/>
          </a:p>
        </p:txBody>
      </p:sp>
    </p:spTree>
    <p:extLst>
      <p:ext uri="{BB962C8B-B14F-4D97-AF65-F5344CB8AC3E}">
        <p14:creationId xmlns:p14="http://schemas.microsoft.com/office/powerpoint/2010/main" val="394863040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2067791"/>
              </p:ext>
            </p:extLst>
          </p:nvPr>
        </p:nvGraphicFramePr>
        <p:xfrm>
          <a:off x="1015735" y="1206838"/>
          <a:ext cx="9954207" cy="5066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006055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3" y="159778"/>
            <a:ext cx="11149013" cy="609399"/>
          </a:xfrm>
          <a:prstGeom prst="rect">
            <a:avLst/>
          </a:prstGeom>
        </p:spPr>
        <p:txBody>
          <a:bodyPr lIns="121899" tIns="60949" rIns="121899" bIns="60949">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7"/>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4"/>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861168" y="912554"/>
            <a:ext cx="8504729" cy="4703793"/>
          </a:xfrm>
          <a:prstGeom prst="rect">
            <a:avLst/>
          </a:prstGeom>
          <a:noFill/>
        </p:spPr>
        <p:txBody>
          <a:bodyPr wrap="square" lIns="162504" tIns="81251" rIns="162504" bIns="81251" rtlCol="0" anchor="ctr">
            <a:spAutoFit/>
          </a:bodyPr>
          <a:lstStyle/>
          <a:p>
            <a:pPr algn="ctr"/>
            <a:r>
              <a:rPr lang="en-US" sz="5900" dirty="0"/>
              <a:t>Windows Server </a:t>
            </a:r>
            <a:r>
              <a:rPr lang="en-US" sz="5900" dirty="0" smtClean="0"/>
              <a:t>2012 </a:t>
            </a:r>
            <a:r>
              <a:rPr lang="en-US" sz="5900" dirty="0" err="1"/>
              <a:t>QoS</a:t>
            </a:r>
            <a:r>
              <a:rPr lang="en-US" sz="5900" dirty="0"/>
              <a:t> provides predictable performance in a multi-tenant environment</a:t>
            </a:r>
          </a:p>
        </p:txBody>
      </p:sp>
      <p:sp>
        <p:nvSpPr>
          <p:cNvPr id="7" name="Freeform 13"/>
          <p:cNvSpPr>
            <a:spLocks noEditPoints="1"/>
          </p:cNvSpPr>
          <p:nvPr/>
        </p:nvSpPr>
        <p:spPr bwMode="auto">
          <a:xfrm>
            <a:off x="869538" y="1676400"/>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6898202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9400"/>
            <a:ext cx="10969943" cy="609398"/>
          </a:xfrm>
        </p:spPr>
        <p:txBody>
          <a:bodyPr/>
          <a:lstStyle/>
          <a:p>
            <a:r>
              <a:rPr lang="en-US" dirty="0" smtClean="0"/>
              <a:t>Hyper-V </a:t>
            </a:r>
            <a:r>
              <a:rPr lang="en-US" dirty="0" err="1" smtClean="0"/>
              <a:t>QoS</a:t>
            </a:r>
            <a:endParaRPr lang="en-US" dirty="0"/>
          </a:p>
        </p:txBody>
      </p:sp>
      <p:grpSp>
        <p:nvGrpSpPr>
          <p:cNvPr id="18" name="Group 17"/>
          <p:cNvGrpSpPr/>
          <p:nvPr/>
        </p:nvGrpSpPr>
        <p:grpSpPr>
          <a:xfrm>
            <a:off x="1759857" y="1291118"/>
            <a:ext cx="8024788" cy="3846385"/>
            <a:chOff x="1676041" y="1411415"/>
            <a:chExt cx="3962400" cy="3474711"/>
          </a:xfrm>
        </p:grpSpPr>
        <p:grpSp>
          <p:nvGrpSpPr>
            <p:cNvPr id="46" name="Group 45"/>
            <p:cNvGrpSpPr/>
            <p:nvPr/>
          </p:nvGrpSpPr>
          <p:grpSpPr>
            <a:xfrm>
              <a:off x="3907431" y="4307007"/>
              <a:ext cx="775335" cy="579119"/>
              <a:chOff x="2933395" y="2574950"/>
              <a:chExt cx="775411" cy="434477"/>
            </a:xfrm>
          </p:grpSpPr>
          <p:sp>
            <p:nvSpPr>
              <p:cNvPr id="85" name="Rectangle 84"/>
              <p:cNvSpPr/>
              <p:nvPr/>
            </p:nvSpPr>
            <p:spPr>
              <a:xfrm>
                <a:off x="2933395" y="2574950"/>
                <a:ext cx="775411" cy="29992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dirty="0" err="1">
                    <a:solidFill>
                      <a:sysClr val="window" lastClr="FFFFFF"/>
                    </a:solidFill>
                    <a:latin typeface="Calibri"/>
                    <a:ea typeface="Calibri"/>
                    <a:cs typeface="Times New Roman"/>
                  </a:rPr>
                  <a:t>Phy</a:t>
                </a:r>
                <a:r>
                  <a:rPr lang="en-US" sz="2000" kern="0" dirty="0">
                    <a:solidFill>
                      <a:sysClr val="window" lastClr="FFFFFF"/>
                    </a:solidFill>
                    <a:latin typeface="Calibri"/>
                    <a:ea typeface="Calibri"/>
                    <a:cs typeface="Times New Roman"/>
                  </a:rPr>
                  <a:t> NIC</a:t>
                </a:r>
              </a:p>
            </p:txBody>
          </p:sp>
          <p:sp>
            <p:nvSpPr>
              <p:cNvPr id="86" name="Rectangle 85"/>
              <p:cNvSpPr/>
              <p:nvPr/>
            </p:nvSpPr>
            <p:spPr>
              <a:xfrm>
                <a:off x="2933396" y="2874873"/>
                <a:ext cx="460858" cy="13455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grpSp>
        <p:grpSp>
          <p:nvGrpSpPr>
            <p:cNvPr id="47" name="Group 46"/>
            <p:cNvGrpSpPr/>
            <p:nvPr/>
          </p:nvGrpSpPr>
          <p:grpSpPr>
            <a:xfrm>
              <a:off x="4863106" y="4302782"/>
              <a:ext cx="775335" cy="578273"/>
              <a:chOff x="0" y="0"/>
              <a:chExt cx="775411" cy="434477"/>
            </a:xfrm>
          </p:grpSpPr>
          <p:sp>
            <p:nvSpPr>
              <p:cNvPr id="83" name="Rectangle 82"/>
              <p:cNvSpPr/>
              <p:nvPr/>
            </p:nvSpPr>
            <p:spPr>
              <a:xfrm>
                <a:off x="0" y="0"/>
                <a:ext cx="775411" cy="29992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dirty="0" err="1">
                    <a:solidFill>
                      <a:sysClr val="window" lastClr="FFFFFF"/>
                    </a:solidFill>
                    <a:ea typeface="Calibri"/>
                  </a:rPr>
                  <a:t>Phy</a:t>
                </a:r>
                <a:r>
                  <a:rPr lang="en-US" sz="2000" kern="0" dirty="0">
                    <a:solidFill>
                      <a:sysClr val="window" lastClr="FFFFFF"/>
                    </a:solidFill>
                    <a:ea typeface="Calibri"/>
                  </a:rPr>
                  <a:t> NIC</a:t>
                </a:r>
                <a:endParaRPr lang="en-US" sz="2100" kern="0" dirty="0">
                  <a:solidFill>
                    <a:sysClr val="window" lastClr="FFFFFF"/>
                  </a:solidFill>
                  <a:ea typeface="SimSun"/>
                </a:endParaRPr>
              </a:p>
            </p:txBody>
          </p:sp>
          <p:sp>
            <p:nvSpPr>
              <p:cNvPr id="84" name="Rectangle 83"/>
              <p:cNvSpPr/>
              <p:nvPr/>
            </p:nvSpPr>
            <p:spPr>
              <a:xfrm>
                <a:off x="1" y="299923"/>
                <a:ext cx="460858" cy="13455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Times New Roman"/>
                  </a:rPr>
                  <a:t> </a:t>
                </a:r>
                <a:endParaRPr lang="en-US" sz="2100" kern="0">
                  <a:solidFill>
                    <a:sysClr val="window" lastClr="FFFFFF"/>
                  </a:solidFill>
                  <a:latin typeface="Times New Roman"/>
                  <a:ea typeface="SimSun"/>
                </a:endParaRPr>
              </a:p>
            </p:txBody>
          </p:sp>
        </p:grpSp>
        <p:sp>
          <p:nvSpPr>
            <p:cNvPr id="48" name="Rectangle 47"/>
            <p:cNvSpPr/>
            <p:nvPr/>
          </p:nvSpPr>
          <p:spPr>
            <a:xfrm>
              <a:off x="3907431" y="3828647"/>
              <a:ext cx="1730375" cy="350520"/>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a:solidFill>
                    <a:sysClr val="windowText" lastClr="000000"/>
                  </a:solidFill>
                  <a:latin typeface="Calibri"/>
                  <a:ea typeface="Calibri"/>
                  <a:cs typeface="Times New Roman"/>
                </a:rPr>
                <a:t>LBFO Team NIC</a:t>
              </a:r>
            </a:p>
          </p:txBody>
        </p:sp>
        <p:sp>
          <p:nvSpPr>
            <p:cNvPr id="49" name="Rectangle 48"/>
            <p:cNvSpPr/>
            <p:nvPr/>
          </p:nvSpPr>
          <p:spPr>
            <a:xfrm>
              <a:off x="3907431" y="2600981"/>
              <a:ext cx="1730375" cy="1043093"/>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dirty="0">
                  <a:solidFill>
                    <a:sysClr val="windowText" lastClr="000000"/>
                  </a:solidFill>
                  <a:latin typeface="Calibri"/>
                  <a:ea typeface="Calibri"/>
                  <a:cs typeface="Times New Roman"/>
                </a:rPr>
                <a:t>Hyper-V virtual switch</a:t>
              </a:r>
            </a:p>
          </p:txBody>
        </p:sp>
        <p:sp>
          <p:nvSpPr>
            <p:cNvPr id="50" name="Rectangle 49"/>
            <p:cNvSpPr/>
            <p:nvPr/>
          </p:nvSpPr>
          <p:spPr>
            <a:xfrm>
              <a:off x="1676041" y="1411415"/>
              <a:ext cx="1981835" cy="235034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625032">
                <a:defRPr/>
              </a:pPr>
              <a:endParaRPr lang="en-US" sz="3200" kern="0">
                <a:solidFill>
                  <a:sysClr val="windowText" lastClr="000000"/>
                </a:solidFill>
                <a:latin typeface="Calibri"/>
              </a:endParaRPr>
            </a:p>
          </p:txBody>
        </p:sp>
        <p:sp>
          <p:nvSpPr>
            <p:cNvPr id="51" name="Rectangle 50"/>
            <p:cNvSpPr/>
            <p:nvPr/>
          </p:nvSpPr>
          <p:spPr>
            <a:xfrm>
              <a:off x="3907430" y="1411415"/>
              <a:ext cx="533400" cy="78909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a:solidFill>
                    <a:sysClr val="windowText" lastClr="000000"/>
                  </a:solidFill>
                  <a:latin typeface="Calibri"/>
                  <a:ea typeface="Calibri"/>
                  <a:cs typeface="Times New Roman"/>
                </a:rPr>
                <a:t>VM 1</a:t>
              </a:r>
            </a:p>
          </p:txBody>
        </p:sp>
        <p:sp>
          <p:nvSpPr>
            <p:cNvPr id="52" name="Rectangle 51"/>
            <p:cNvSpPr/>
            <p:nvPr/>
          </p:nvSpPr>
          <p:spPr>
            <a:xfrm>
              <a:off x="5096785" y="1421575"/>
              <a:ext cx="533400" cy="78909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Text" lastClr="000000"/>
                  </a:solidFill>
                  <a:latin typeface="Calibri"/>
                  <a:ea typeface="Times New Roman"/>
                  <a:cs typeface="Times New Roman"/>
                </a:rPr>
                <a:t>VM n</a:t>
              </a:r>
              <a:endParaRPr lang="en-US" sz="2000" kern="0">
                <a:solidFill>
                  <a:sysClr val="windowText" lastClr="000000"/>
                </a:solidFill>
                <a:latin typeface="Calibri"/>
                <a:ea typeface="Calibri"/>
                <a:cs typeface="Times New Roman"/>
              </a:endParaRPr>
            </a:p>
          </p:txBody>
        </p:sp>
        <p:sp>
          <p:nvSpPr>
            <p:cNvPr id="53" name="Oval 52"/>
            <p:cNvSpPr/>
            <p:nvPr/>
          </p:nvSpPr>
          <p:spPr>
            <a:xfrm>
              <a:off x="3834405" y="2669562"/>
              <a:ext cx="153035" cy="19473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625032">
                <a:defRPr/>
              </a:pPr>
              <a:endParaRPr lang="en-US" sz="3200" kern="0">
                <a:solidFill>
                  <a:sysClr val="window" lastClr="FFFFFF"/>
                </a:solidFill>
                <a:latin typeface="Calibri"/>
              </a:endParaRPr>
            </a:p>
          </p:txBody>
        </p:sp>
        <p:sp>
          <p:nvSpPr>
            <p:cNvPr id="54" name="Oval 53"/>
            <p:cNvSpPr/>
            <p:nvPr/>
          </p:nvSpPr>
          <p:spPr>
            <a:xfrm>
              <a:off x="3835041" y="2987062"/>
              <a:ext cx="153035" cy="19473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sp>
          <p:nvSpPr>
            <p:cNvPr id="55" name="Oval 54"/>
            <p:cNvSpPr/>
            <p:nvPr/>
          </p:nvSpPr>
          <p:spPr>
            <a:xfrm>
              <a:off x="3835041" y="3290168"/>
              <a:ext cx="153035" cy="19473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sp>
          <p:nvSpPr>
            <p:cNvPr id="56" name="Oval 55"/>
            <p:cNvSpPr/>
            <p:nvPr/>
          </p:nvSpPr>
          <p:spPr>
            <a:xfrm>
              <a:off x="4123966" y="2490068"/>
              <a:ext cx="153035" cy="19473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sp>
          <p:nvSpPr>
            <p:cNvPr id="57" name="Oval 56"/>
            <p:cNvSpPr/>
            <p:nvPr/>
          </p:nvSpPr>
          <p:spPr>
            <a:xfrm>
              <a:off x="5301890" y="2490068"/>
              <a:ext cx="153035" cy="194733"/>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sp>
          <p:nvSpPr>
            <p:cNvPr id="58" name="Text Box 15"/>
            <p:cNvSpPr txBox="1"/>
            <p:nvPr/>
          </p:nvSpPr>
          <p:spPr>
            <a:xfrm>
              <a:off x="1815105" y="1489308"/>
              <a:ext cx="1513841" cy="566419"/>
            </a:xfrm>
            <a:prstGeom prst="rect">
              <a:avLst/>
            </a:prstGeom>
            <a:noFill/>
            <a:ln w="6350">
              <a:noFill/>
            </a:ln>
            <a:effectLst/>
          </p:spPr>
          <p:txBody>
            <a:bodyPr rot="0" spcFirstLastPara="0" vert="horz" wrap="square" lIns="121899" tIns="60949" rIns="121899" bIns="60949" numCol="1" spcCol="0" rtlCol="0" fromWordArt="0" anchor="t" anchorCtr="0" forceAA="0" compatLnSpc="1">
              <a:prstTxWarp prst="textNoShape">
                <a:avLst/>
              </a:prstTxWarp>
              <a:noAutofit/>
            </a:bodyPr>
            <a:lstStyle/>
            <a:p>
              <a:pPr defTabSz="1625032">
                <a:lnSpc>
                  <a:spcPct val="115000"/>
                </a:lnSpc>
                <a:spcAft>
                  <a:spcPts val="1777"/>
                </a:spcAft>
                <a:defRPr/>
              </a:pPr>
              <a:r>
                <a:rPr lang="en-US" sz="2000" kern="0" dirty="0">
                  <a:solidFill>
                    <a:sysClr val="windowText" lastClr="000000"/>
                  </a:solidFill>
                  <a:latin typeface="Calibri"/>
                  <a:ea typeface="Calibri"/>
                  <a:cs typeface="Times New Roman"/>
                </a:rPr>
                <a:t>Management OS</a:t>
              </a:r>
            </a:p>
          </p:txBody>
        </p:sp>
        <p:sp>
          <p:nvSpPr>
            <p:cNvPr id="59" name="Rounded Rectangle 58"/>
            <p:cNvSpPr/>
            <p:nvPr/>
          </p:nvSpPr>
          <p:spPr>
            <a:xfrm>
              <a:off x="1815105" y="2314808"/>
              <a:ext cx="1492250" cy="38354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ysDot"/>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a:solidFill>
                    <a:sysClr val="windowText" lastClr="000000"/>
                  </a:solidFill>
                  <a:latin typeface="Calibri"/>
                  <a:ea typeface="Calibri"/>
                  <a:cs typeface="Times New Roman"/>
                </a:rPr>
                <a:t>Live Migration</a:t>
              </a:r>
            </a:p>
          </p:txBody>
        </p:sp>
        <p:sp>
          <p:nvSpPr>
            <p:cNvPr id="60" name="Rounded Rectangle 59"/>
            <p:cNvSpPr/>
            <p:nvPr/>
          </p:nvSpPr>
          <p:spPr>
            <a:xfrm>
              <a:off x="1815106" y="2792328"/>
              <a:ext cx="1491615" cy="38354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ysDot"/>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a:solidFill>
                    <a:sysClr val="windowText" lastClr="000000"/>
                  </a:solidFill>
                  <a:latin typeface="Calibri"/>
                  <a:ea typeface="Times New Roman"/>
                  <a:cs typeface="Times New Roman"/>
                </a:rPr>
                <a:t>Storage</a:t>
              </a:r>
              <a:endParaRPr lang="en-US" sz="2000" kern="0">
                <a:solidFill>
                  <a:sysClr val="windowText" lastClr="000000"/>
                </a:solidFill>
                <a:latin typeface="Calibri"/>
                <a:ea typeface="Calibri"/>
                <a:cs typeface="Times New Roman"/>
              </a:endParaRPr>
            </a:p>
          </p:txBody>
        </p:sp>
        <p:sp>
          <p:nvSpPr>
            <p:cNvPr id="61" name="Rounded Rectangle 60"/>
            <p:cNvSpPr/>
            <p:nvPr/>
          </p:nvSpPr>
          <p:spPr>
            <a:xfrm>
              <a:off x="1815106" y="3260534"/>
              <a:ext cx="1491615" cy="383540"/>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ysDot"/>
            </a:ln>
            <a:effectLst>
              <a:outerShdw blurRad="40000" dist="20000" dir="5400000" rotWithShape="0">
                <a:srgbClr val="000000">
                  <a:alpha val="38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algn="ctr" defTabSz="1625032">
                <a:lnSpc>
                  <a:spcPct val="115000"/>
                </a:lnSpc>
                <a:spcAft>
                  <a:spcPts val="1777"/>
                </a:spcAft>
                <a:defRPr/>
              </a:pPr>
              <a:r>
                <a:rPr lang="en-US" sz="2000" kern="0">
                  <a:solidFill>
                    <a:sysClr val="windowText" lastClr="000000"/>
                  </a:solidFill>
                  <a:latin typeface="Calibri"/>
                  <a:ea typeface="Times New Roman"/>
                  <a:cs typeface="Times New Roman"/>
                </a:rPr>
                <a:t>Management</a:t>
              </a:r>
              <a:endParaRPr lang="en-US" sz="2000" kern="0">
                <a:solidFill>
                  <a:sysClr val="windowText" lastClr="000000"/>
                </a:solidFill>
                <a:latin typeface="Calibri"/>
                <a:ea typeface="Calibri"/>
                <a:cs typeface="Times New Roman"/>
              </a:endParaRPr>
            </a:p>
          </p:txBody>
        </p:sp>
        <p:grpSp>
          <p:nvGrpSpPr>
            <p:cNvPr id="62" name="Group 61"/>
            <p:cNvGrpSpPr/>
            <p:nvPr/>
          </p:nvGrpSpPr>
          <p:grpSpPr>
            <a:xfrm>
              <a:off x="3373395" y="2367302"/>
              <a:ext cx="248285" cy="265007"/>
              <a:chOff x="1053389" y="2871895"/>
              <a:chExt cx="248717" cy="198934"/>
            </a:xfrm>
          </p:grpSpPr>
          <p:sp>
            <p:nvSpPr>
              <p:cNvPr id="81" name="Rectangle 80"/>
              <p:cNvSpPr/>
              <p:nvPr/>
            </p:nvSpPr>
            <p:spPr>
              <a:xfrm>
                <a:off x="1053389" y="2871895"/>
                <a:ext cx="248717" cy="13451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Calibri"/>
                    <a:cs typeface="Times New Roman"/>
                  </a:rPr>
                  <a:t> </a:t>
                </a:r>
              </a:p>
            </p:txBody>
          </p:sp>
          <p:sp>
            <p:nvSpPr>
              <p:cNvPr id="82" name="Rectangle 81"/>
              <p:cNvSpPr/>
              <p:nvPr/>
            </p:nvSpPr>
            <p:spPr>
              <a:xfrm>
                <a:off x="1053389" y="3009427"/>
                <a:ext cx="193075" cy="6140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Calibri"/>
                    <a:ea typeface="Times New Roman"/>
                    <a:cs typeface="Times New Roman"/>
                  </a:rPr>
                  <a:t> </a:t>
                </a:r>
                <a:endParaRPr lang="en-US" sz="2000" kern="0">
                  <a:solidFill>
                    <a:sysClr val="window" lastClr="FFFFFF"/>
                  </a:solidFill>
                  <a:latin typeface="Calibri"/>
                  <a:ea typeface="Calibri"/>
                  <a:cs typeface="Times New Roman"/>
                </a:endParaRPr>
              </a:p>
            </p:txBody>
          </p:sp>
        </p:grpSp>
        <p:grpSp>
          <p:nvGrpSpPr>
            <p:cNvPr id="63" name="Group 62"/>
            <p:cNvGrpSpPr/>
            <p:nvPr/>
          </p:nvGrpSpPr>
          <p:grpSpPr>
            <a:xfrm>
              <a:off x="3373395" y="2860909"/>
              <a:ext cx="248285" cy="265007"/>
              <a:chOff x="0" y="0"/>
              <a:chExt cx="248717" cy="198934"/>
            </a:xfrm>
          </p:grpSpPr>
          <p:sp>
            <p:nvSpPr>
              <p:cNvPr id="79" name="Rectangle 78"/>
              <p:cNvSpPr/>
              <p:nvPr/>
            </p:nvSpPr>
            <p:spPr>
              <a:xfrm>
                <a:off x="0" y="0"/>
                <a:ext cx="248717" cy="13451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Calibri"/>
                  </a:rPr>
                  <a:t> </a:t>
                </a:r>
                <a:endParaRPr lang="en-US" sz="2100" kern="0">
                  <a:solidFill>
                    <a:sysClr val="window" lastClr="FFFFFF"/>
                  </a:solidFill>
                  <a:latin typeface="Times New Roman"/>
                  <a:ea typeface="SimSun"/>
                </a:endParaRPr>
              </a:p>
            </p:txBody>
          </p:sp>
          <p:sp>
            <p:nvSpPr>
              <p:cNvPr id="80" name="Rectangle 79"/>
              <p:cNvSpPr/>
              <p:nvPr/>
            </p:nvSpPr>
            <p:spPr>
              <a:xfrm>
                <a:off x="0" y="137532"/>
                <a:ext cx="193075" cy="6140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Times New Roman"/>
                  </a:rPr>
                  <a:t> </a:t>
                </a:r>
                <a:endParaRPr lang="en-US" sz="2100" kern="0">
                  <a:solidFill>
                    <a:sysClr val="window" lastClr="FFFFFF"/>
                  </a:solidFill>
                  <a:latin typeface="Times New Roman"/>
                  <a:ea typeface="SimSun"/>
                </a:endParaRPr>
              </a:p>
            </p:txBody>
          </p:sp>
        </p:grpSp>
        <p:grpSp>
          <p:nvGrpSpPr>
            <p:cNvPr id="64" name="Group 63"/>
            <p:cNvGrpSpPr/>
            <p:nvPr/>
          </p:nvGrpSpPr>
          <p:grpSpPr>
            <a:xfrm>
              <a:off x="3373395" y="3310489"/>
              <a:ext cx="248285" cy="265007"/>
              <a:chOff x="0" y="0"/>
              <a:chExt cx="248717" cy="198934"/>
            </a:xfrm>
          </p:grpSpPr>
          <p:sp>
            <p:nvSpPr>
              <p:cNvPr id="77" name="Rectangle 76"/>
              <p:cNvSpPr/>
              <p:nvPr/>
            </p:nvSpPr>
            <p:spPr>
              <a:xfrm>
                <a:off x="0" y="0"/>
                <a:ext cx="248717" cy="13451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Calibri"/>
                  </a:rPr>
                  <a:t> </a:t>
                </a:r>
                <a:endParaRPr lang="en-US" sz="2100" kern="0">
                  <a:solidFill>
                    <a:sysClr val="window" lastClr="FFFFFF"/>
                  </a:solidFill>
                  <a:latin typeface="Times New Roman"/>
                  <a:ea typeface="SimSun"/>
                </a:endParaRPr>
              </a:p>
            </p:txBody>
          </p:sp>
          <p:sp>
            <p:nvSpPr>
              <p:cNvPr id="78" name="Rectangle 77"/>
              <p:cNvSpPr/>
              <p:nvPr/>
            </p:nvSpPr>
            <p:spPr>
              <a:xfrm>
                <a:off x="0" y="137532"/>
                <a:ext cx="193075" cy="6140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Times New Roman"/>
                  </a:rPr>
                  <a:t> </a:t>
                </a:r>
                <a:endParaRPr lang="en-US" sz="2100" kern="0">
                  <a:solidFill>
                    <a:sysClr val="window" lastClr="FFFFFF"/>
                  </a:solidFill>
                  <a:latin typeface="Times New Roman"/>
                  <a:ea typeface="SimSun"/>
                </a:endParaRPr>
              </a:p>
            </p:txBody>
          </p:sp>
        </p:grpSp>
        <p:grpSp>
          <p:nvGrpSpPr>
            <p:cNvPr id="65" name="Group 64"/>
            <p:cNvGrpSpPr/>
            <p:nvPr/>
          </p:nvGrpSpPr>
          <p:grpSpPr>
            <a:xfrm>
              <a:off x="4080150" y="2102295"/>
              <a:ext cx="248285" cy="265007"/>
              <a:chOff x="0" y="0"/>
              <a:chExt cx="248717" cy="198934"/>
            </a:xfrm>
          </p:grpSpPr>
          <p:sp>
            <p:nvSpPr>
              <p:cNvPr id="75" name="Rectangle 74"/>
              <p:cNvSpPr/>
              <p:nvPr/>
            </p:nvSpPr>
            <p:spPr>
              <a:xfrm>
                <a:off x="0" y="0"/>
                <a:ext cx="248717" cy="13451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Calibri"/>
                  </a:rPr>
                  <a:t> </a:t>
                </a:r>
                <a:endParaRPr lang="en-US" sz="2100" kern="0">
                  <a:solidFill>
                    <a:sysClr val="window" lastClr="FFFFFF"/>
                  </a:solidFill>
                  <a:latin typeface="Times New Roman"/>
                  <a:ea typeface="SimSun"/>
                </a:endParaRPr>
              </a:p>
            </p:txBody>
          </p:sp>
          <p:sp>
            <p:nvSpPr>
              <p:cNvPr id="76" name="Rectangle 75"/>
              <p:cNvSpPr/>
              <p:nvPr/>
            </p:nvSpPr>
            <p:spPr>
              <a:xfrm>
                <a:off x="0" y="137532"/>
                <a:ext cx="193075" cy="6140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Times New Roman"/>
                  </a:rPr>
                  <a:t> </a:t>
                </a:r>
                <a:endParaRPr lang="en-US" sz="2100" kern="0">
                  <a:solidFill>
                    <a:sysClr val="window" lastClr="FFFFFF"/>
                  </a:solidFill>
                  <a:latin typeface="Times New Roman"/>
                  <a:ea typeface="SimSun"/>
                </a:endParaRPr>
              </a:p>
            </p:txBody>
          </p:sp>
        </p:grpSp>
        <p:grpSp>
          <p:nvGrpSpPr>
            <p:cNvPr id="66" name="Group 65"/>
            <p:cNvGrpSpPr/>
            <p:nvPr/>
          </p:nvGrpSpPr>
          <p:grpSpPr>
            <a:xfrm>
              <a:off x="5272680" y="2102295"/>
              <a:ext cx="248285" cy="265007"/>
              <a:chOff x="0" y="0"/>
              <a:chExt cx="248717" cy="198934"/>
            </a:xfrm>
          </p:grpSpPr>
          <p:sp>
            <p:nvSpPr>
              <p:cNvPr id="73" name="Rectangle 72"/>
              <p:cNvSpPr/>
              <p:nvPr/>
            </p:nvSpPr>
            <p:spPr>
              <a:xfrm>
                <a:off x="0" y="0"/>
                <a:ext cx="248717" cy="13451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Calibri"/>
                  </a:rPr>
                  <a:t> </a:t>
                </a:r>
                <a:endParaRPr lang="en-US" sz="2100" kern="0">
                  <a:solidFill>
                    <a:sysClr val="window" lastClr="FFFFFF"/>
                  </a:solidFill>
                  <a:latin typeface="Times New Roman"/>
                  <a:ea typeface="SimSun"/>
                </a:endParaRPr>
              </a:p>
            </p:txBody>
          </p:sp>
          <p:sp>
            <p:nvSpPr>
              <p:cNvPr id="74" name="Rectangle 73"/>
              <p:cNvSpPr/>
              <p:nvPr/>
            </p:nvSpPr>
            <p:spPr>
              <a:xfrm>
                <a:off x="0" y="137532"/>
                <a:ext cx="193075" cy="6140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625032">
                  <a:lnSpc>
                    <a:spcPct val="115000"/>
                  </a:lnSpc>
                  <a:spcAft>
                    <a:spcPts val="1777"/>
                  </a:spcAft>
                  <a:defRPr/>
                </a:pPr>
                <a:r>
                  <a:rPr lang="en-US" sz="2000" kern="0">
                    <a:solidFill>
                      <a:sysClr val="window" lastClr="FFFFFF"/>
                    </a:solidFill>
                    <a:latin typeface="Times New Roman"/>
                    <a:ea typeface="Times New Roman"/>
                  </a:rPr>
                  <a:t> </a:t>
                </a:r>
                <a:endParaRPr lang="en-US" sz="2100" kern="0">
                  <a:solidFill>
                    <a:sysClr val="window" lastClr="FFFFFF"/>
                  </a:solidFill>
                  <a:latin typeface="Times New Roman"/>
                  <a:ea typeface="SimSun"/>
                </a:endParaRPr>
              </a:p>
            </p:txBody>
          </p:sp>
        </p:grpSp>
        <p:cxnSp>
          <p:nvCxnSpPr>
            <p:cNvPr id="67" name="Straight Connector 66"/>
            <p:cNvCxnSpPr/>
            <p:nvPr/>
          </p:nvCxnSpPr>
          <p:spPr>
            <a:xfrm>
              <a:off x="3622316" y="2457048"/>
              <a:ext cx="234315" cy="240453"/>
            </a:xfrm>
            <a:prstGeom prst="line">
              <a:avLst/>
            </a:prstGeom>
            <a:noFill/>
            <a:ln w="9525" cap="flat" cmpd="sng" algn="ctr">
              <a:solidFill>
                <a:sysClr val="windowText" lastClr="000000">
                  <a:shade val="95000"/>
                  <a:satMod val="105000"/>
                </a:sysClr>
              </a:solidFill>
              <a:prstDash val="solid"/>
            </a:ln>
            <a:effectLst/>
          </p:spPr>
        </p:cxnSp>
        <p:cxnSp>
          <p:nvCxnSpPr>
            <p:cNvPr id="68" name="Straight Connector 67"/>
            <p:cNvCxnSpPr/>
            <p:nvPr/>
          </p:nvCxnSpPr>
          <p:spPr>
            <a:xfrm>
              <a:off x="3621681" y="2950654"/>
              <a:ext cx="212725" cy="133773"/>
            </a:xfrm>
            <a:prstGeom prst="line">
              <a:avLst/>
            </a:prstGeom>
            <a:noFill/>
            <a:ln w="9525" cap="flat" cmpd="sng" algn="ctr">
              <a:solidFill>
                <a:sysClr val="windowText" lastClr="000000">
                  <a:shade val="95000"/>
                  <a:satMod val="105000"/>
                </a:sysClr>
              </a:solidFill>
              <a:prstDash val="solid"/>
            </a:ln>
            <a:effectLst/>
          </p:spPr>
        </p:cxnSp>
        <p:cxnSp>
          <p:nvCxnSpPr>
            <p:cNvPr id="69" name="Straight Connector 68"/>
            <p:cNvCxnSpPr/>
            <p:nvPr/>
          </p:nvCxnSpPr>
          <p:spPr>
            <a:xfrm flipV="1">
              <a:off x="3621681" y="3387535"/>
              <a:ext cx="212725" cy="11853"/>
            </a:xfrm>
            <a:prstGeom prst="line">
              <a:avLst/>
            </a:prstGeom>
            <a:noFill/>
            <a:ln w="9525" cap="flat" cmpd="sng" algn="ctr">
              <a:solidFill>
                <a:sysClr val="windowText" lastClr="000000">
                  <a:shade val="95000"/>
                  <a:satMod val="105000"/>
                </a:sysClr>
              </a:solidFill>
              <a:prstDash val="solid"/>
            </a:ln>
            <a:effectLst/>
          </p:spPr>
        </p:cxnSp>
        <p:cxnSp>
          <p:nvCxnSpPr>
            <p:cNvPr id="70" name="Straight Connector 69"/>
            <p:cNvCxnSpPr/>
            <p:nvPr/>
          </p:nvCxnSpPr>
          <p:spPr>
            <a:xfrm>
              <a:off x="4176671" y="2285175"/>
              <a:ext cx="23495" cy="204047"/>
            </a:xfrm>
            <a:prstGeom prst="line">
              <a:avLst/>
            </a:prstGeom>
            <a:noFill/>
            <a:ln w="9525" cap="flat" cmpd="sng" algn="ctr">
              <a:solidFill>
                <a:srgbClr val="9BBB59">
                  <a:shade val="95000"/>
                  <a:satMod val="105000"/>
                </a:srgbClr>
              </a:solidFill>
              <a:prstDash val="solid"/>
            </a:ln>
            <a:effectLst/>
          </p:spPr>
        </p:cxnSp>
        <p:cxnSp>
          <p:nvCxnSpPr>
            <p:cNvPr id="71" name="Straight Connector 70"/>
            <p:cNvCxnSpPr/>
            <p:nvPr/>
          </p:nvCxnSpPr>
          <p:spPr>
            <a:xfrm>
              <a:off x="5368565" y="2285175"/>
              <a:ext cx="8890" cy="204047"/>
            </a:xfrm>
            <a:prstGeom prst="line">
              <a:avLst/>
            </a:prstGeom>
            <a:noFill/>
            <a:ln w="9525" cap="flat" cmpd="sng" algn="ctr">
              <a:solidFill>
                <a:srgbClr val="9BBB59">
                  <a:shade val="95000"/>
                  <a:satMod val="105000"/>
                </a:srgbClr>
              </a:solidFill>
              <a:prstDash val="solid"/>
            </a:ln>
            <a:effectLst/>
          </p:spPr>
        </p:cxnSp>
        <p:cxnSp>
          <p:nvCxnSpPr>
            <p:cNvPr id="72" name="Straight Connector 71"/>
            <p:cNvCxnSpPr>
              <a:stCxn id="49" idx="2"/>
              <a:endCxn id="48" idx="0"/>
            </p:cNvCxnSpPr>
            <p:nvPr/>
          </p:nvCxnSpPr>
          <p:spPr>
            <a:xfrm>
              <a:off x="4772618" y="3644075"/>
              <a:ext cx="0" cy="184573"/>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sp>
          <p:nvSpPr>
            <p:cNvPr id="87" name="Rounded Rectangle 86"/>
            <p:cNvSpPr/>
            <p:nvPr/>
          </p:nvSpPr>
          <p:spPr>
            <a:xfrm>
              <a:off x="3987439" y="2055727"/>
              <a:ext cx="1603375" cy="711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8" name="Rounded Rectangle 87"/>
            <p:cNvSpPr/>
            <p:nvPr/>
          </p:nvSpPr>
          <p:spPr>
            <a:xfrm>
              <a:off x="3762015" y="2507847"/>
              <a:ext cx="318135" cy="122851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grpSp>
      <p:sp>
        <p:nvSpPr>
          <p:cNvPr id="91" name="Content Placeholder 2"/>
          <p:cNvSpPr txBox="1">
            <a:spLocks/>
          </p:cNvSpPr>
          <p:nvPr/>
        </p:nvSpPr>
        <p:spPr>
          <a:xfrm>
            <a:off x="150812" y="5373433"/>
            <a:ext cx="4432116" cy="1012272"/>
          </a:xfrm>
          <a:prstGeom prst="rect">
            <a:avLst/>
          </a:prstGeom>
        </p:spPr>
        <p:txBody>
          <a:bodyPr lIns="121899" tIns="60949" rIns="121899" bIns="60949">
            <a:norm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Maximum and Minimum</a:t>
            </a:r>
          </a:p>
          <a:p>
            <a:endParaRPr lang="en-US" dirty="0"/>
          </a:p>
        </p:txBody>
      </p:sp>
      <p:graphicFrame>
        <p:nvGraphicFramePr>
          <p:cNvPr id="92" name="Table 91"/>
          <p:cNvGraphicFramePr>
            <a:graphicFrameLocks noGrp="1"/>
          </p:cNvGraphicFramePr>
          <p:nvPr>
            <p:extLst>
              <p:ext uri="{D42A27DB-BD31-4B8C-83A1-F6EECF244321}">
                <p14:modId xmlns:p14="http://schemas.microsoft.com/office/powerpoint/2010/main" val="1728353612"/>
              </p:ext>
            </p:extLst>
          </p:nvPr>
        </p:nvGraphicFramePr>
        <p:xfrm>
          <a:off x="4828497" y="5372403"/>
          <a:ext cx="7103560" cy="1051560"/>
        </p:xfrm>
        <a:graphic>
          <a:graphicData uri="http://schemas.openxmlformats.org/drawingml/2006/table">
            <a:tbl>
              <a:tblPr firstRow="1" bandRow="1">
                <a:tableStyleId>{1FECB4D8-DB02-4DC6-A0A2-4F2EBAE1DC90}</a:tableStyleId>
              </a:tblPr>
              <a:tblGrid>
                <a:gridCol w="7103560"/>
              </a:tblGrid>
              <a:tr h="375920">
                <a:tc>
                  <a:txBody>
                    <a:bodyPr/>
                    <a:lstStyle/>
                    <a:p>
                      <a:r>
                        <a:rPr lang="en-US" sz="1900" dirty="0" smtClean="0"/>
                        <a:t>Target Use</a:t>
                      </a:r>
                      <a:endParaRPr lang="en-US" sz="1900" dirty="0"/>
                    </a:p>
                  </a:txBody>
                  <a:tcPr marL="121888" marR="121888"/>
                </a:tc>
              </a:tr>
              <a:tr h="660400">
                <a:tc>
                  <a:txBody>
                    <a:bodyPr/>
                    <a:lstStyle/>
                    <a:p>
                      <a:r>
                        <a:rPr lang="en-US" sz="1900" dirty="0" smtClean="0"/>
                        <a:t>Ensuring</a:t>
                      </a:r>
                      <a:r>
                        <a:rPr lang="en-US" sz="1900" baseline="0" dirty="0" smtClean="0"/>
                        <a:t> workloads have fair sharing, e.g. equal weights between VMs</a:t>
                      </a:r>
                      <a:endParaRPr lang="en-US" sz="1900" dirty="0"/>
                    </a:p>
                  </a:txBody>
                  <a:tcPr marL="121888" marR="121888"/>
                </a:tc>
              </a:tr>
            </a:tbl>
          </a:graphicData>
        </a:graphic>
      </p:graphicFrame>
    </p:spTree>
    <p:extLst>
      <p:ext uri="{BB962C8B-B14F-4D97-AF65-F5344CB8AC3E}">
        <p14:creationId xmlns:p14="http://schemas.microsoft.com/office/powerpoint/2010/main" val="14476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ppt_w</p:attrName>
                                        </p:attrNameLst>
                                      </p:cBhvr>
                                      <p:tavLst>
                                        <p:tav tm="0">
                                          <p:val>
                                            <p:fltVal val="0"/>
                                          </p:val>
                                        </p:tav>
                                        <p:tav tm="100000">
                                          <p:val>
                                            <p:strVal val="#ppt_w"/>
                                          </p:val>
                                        </p:tav>
                                      </p:tavLst>
                                    </p:anim>
                                    <p:anim calcmode="lin" valueType="num">
                                      <p:cBhvr>
                                        <p:cTn id="8" dur="500" fill="hold"/>
                                        <p:tgtEl>
                                          <p:spTgt spid="92"/>
                                        </p:tgtEl>
                                        <p:attrNameLst>
                                          <p:attrName>ppt_h</p:attrName>
                                        </p:attrNameLst>
                                      </p:cBhvr>
                                      <p:tavLst>
                                        <p:tav tm="0">
                                          <p:val>
                                            <p:fltVal val="0"/>
                                          </p:val>
                                        </p:tav>
                                        <p:tav tm="100000">
                                          <p:val>
                                            <p:strVal val="#ppt_h"/>
                                          </p:val>
                                        </p:tav>
                                      </p:tavLst>
                                    </p:anim>
                                    <p:animEffect transition="in" filter="fade">
                                      <p:cBhvr>
                                        <p:cTn id="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hlinkClick r:id="rId3" action="ppaction://hlinkfile"/>
              </a:rPr>
              <a:t>QOS Maximum Bandwidth</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8965555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1844" y="3371505"/>
            <a:ext cx="2670280" cy="2554346"/>
          </a:xfrm>
          <a:prstGeom prst="rect">
            <a:avLst/>
          </a:prstGeom>
        </p:spPr>
        <p:txBody>
          <a:bodyPr vert="horz" wrap="square" lIns="0" tIns="60861" rIns="121724" bIns="60861" anchor="t" anchorCtr="0">
            <a:spAutoFit/>
          </a:bodyPr>
          <a:lstStyle/>
          <a:p>
            <a:pPr indent="-6342"/>
            <a:r>
              <a:rPr lang="en-US" sz="1900" b="1" dirty="0">
                <a:latin typeface="Segoe"/>
                <a:ea typeface="Segoe UI" pitchFamily="34" charset="0"/>
                <a:cs typeface="Segoe"/>
              </a:rPr>
              <a:t>Beyond </a:t>
            </a:r>
          </a:p>
          <a:p>
            <a:pPr indent="-6342"/>
            <a:r>
              <a:rPr lang="en-US" sz="1900" b="1" dirty="0">
                <a:latin typeface="Segoe"/>
                <a:ea typeface="Segoe UI" pitchFamily="34" charset="0"/>
                <a:cs typeface="Segoe"/>
              </a:rPr>
              <a:t>Virtualization</a:t>
            </a:r>
          </a:p>
          <a:p>
            <a:pPr indent="-6342"/>
            <a:endParaRPr lang="en-US" sz="1500" dirty="0">
              <a:latin typeface="Segoe"/>
              <a:cs typeface="Segoe"/>
            </a:endParaRPr>
          </a:p>
          <a:p>
            <a:r>
              <a:rPr lang="en-US" sz="1500" dirty="0" smtClean="0">
                <a:cs typeface="Arial" pitchFamily="34" charset="0"/>
              </a:rPr>
              <a:t>Windows </a:t>
            </a:r>
            <a:r>
              <a:rPr lang="en-US" sz="1500" dirty="0">
                <a:cs typeface="Arial" pitchFamily="34" charset="0"/>
              </a:rPr>
              <a:t>Server </a:t>
            </a:r>
            <a:r>
              <a:rPr lang="en-US" sz="1500" dirty="0" smtClean="0">
                <a:cs typeface="Arial" pitchFamily="34" charset="0"/>
              </a:rPr>
              <a:t>2012 </a:t>
            </a:r>
            <a:r>
              <a:rPr lang="en-US" sz="1500" dirty="0">
                <a:cs typeface="Arial" pitchFamily="34" charset="0"/>
              </a:rPr>
              <a:t>offers a dynamic, multi-tenant infrastructure that goes beyond virtualization to provide maximum flexibility for delivering and connecting to cloud services.</a:t>
            </a:r>
          </a:p>
        </p:txBody>
      </p:sp>
      <p:sp>
        <p:nvSpPr>
          <p:cNvPr id="4" name="Rectangle 3"/>
          <p:cNvSpPr/>
          <p:nvPr/>
        </p:nvSpPr>
        <p:spPr>
          <a:xfrm>
            <a:off x="8995912" y="3371505"/>
            <a:ext cx="2928441" cy="3308398"/>
          </a:xfrm>
          <a:prstGeom prst="rect">
            <a:avLst/>
          </a:prstGeom>
        </p:spPr>
        <p:txBody>
          <a:bodyPr vert="horz" wrap="square" lIns="0" tIns="60861" rIns="121724" bIns="60861" anchor="t" anchorCtr="0">
            <a:spAutoFit/>
          </a:bodyPr>
          <a:lstStyle/>
          <a:p>
            <a:pPr indent="-6342"/>
            <a:r>
              <a:rPr lang="en-US" sz="1900" b="1" dirty="0">
                <a:latin typeface="Segoe"/>
                <a:ea typeface="Segoe UI" pitchFamily="34" charset="0"/>
                <a:cs typeface="Segoe"/>
              </a:rPr>
              <a:t>Modern </a:t>
            </a:r>
            <a:r>
              <a:rPr lang="en-US" sz="1900" b="1" dirty="0" err="1">
                <a:latin typeface="Segoe"/>
                <a:ea typeface="Segoe UI" pitchFamily="34" charset="0"/>
                <a:cs typeface="Segoe"/>
              </a:rPr>
              <a:t>Workstyle</a:t>
            </a:r>
            <a:r>
              <a:rPr lang="en-US" sz="1900" b="1" dirty="0">
                <a:latin typeface="Segoe"/>
                <a:ea typeface="Segoe UI" pitchFamily="34" charset="0"/>
                <a:cs typeface="Segoe"/>
              </a:rPr>
              <a:t>, Enabled</a:t>
            </a:r>
          </a:p>
          <a:p>
            <a:endParaRPr lang="en-US" sz="1900" dirty="0">
              <a:latin typeface="Segoe"/>
              <a:cs typeface="Segoe"/>
            </a:endParaRPr>
          </a:p>
          <a:p>
            <a:r>
              <a:rPr lang="en-US" sz="1500" dirty="0" smtClean="0">
                <a:cs typeface="Arial" pitchFamily="34" charset="0"/>
              </a:rPr>
              <a:t>Windows Server 2012 </a:t>
            </a:r>
            <a:r>
              <a:rPr lang="en-US" sz="1500" dirty="0">
                <a:cs typeface="Arial" pitchFamily="34" charset="0"/>
              </a:rPr>
              <a:t>empowers IT to provide users with flexible access to data and applications from virtually anywhere on any device with a rich user experience, while simplifying management and helping maintain security, control and compliance.</a:t>
            </a:r>
          </a:p>
          <a:p>
            <a:endParaRPr lang="en-US" sz="1500" dirty="0">
              <a:cs typeface="Arial" pitchFamily="34" charset="0"/>
            </a:endParaRPr>
          </a:p>
        </p:txBody>
      </p:sp>
      <p:sp>
        <p:nvSpPr>
          <p:cNvPr id="6" name="Rectangle 5"/>
          <p:cNvSpPr/>
          <p:nvPr/>
        </p:nvSpPr>
        <p:spPr>
          <a:xfrm>
            <a:off x="511844" y="1408753"/>
            <a:ext cx="2670280" cy="1874539"/>
          </a:xfrm>
          <a:prstGeom prst="rect">
            <a:avLst/>
          </a:prstGeom>
          <a:solidFill>
            <a:srgbClr val="5FC4E6"/>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chemeClr val="tx1"/>
              </a:solidFill>
              <a:latin typeface="Segoe" pitchFamily="34" charset="0"/>
            </a:endParaRPr>
          </a:p>
        </p:txBody>
      </p:sp>
      <p:sp>
        <p:nvSpPr>
          <p:cNvPr id="7" name="Rectangle 6"/>
          <p:cNvSpPr/>
          <p:nvPr/>
        </p:nvSpPr>
        <p:spPr>
          <a:xfrm>
            <a:off x="8967730" y="1408753"/>
            <a:ext cx="2795636" cy="1874539"/>
          </a:xfrm>
          <a:prstGeom prst="rect">
            <a:avLst/>
          </a:prstGeom>
          <a:solidFill>
            <a:srgbClr val="75C7E4"/>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chemeClr val="tx1"/>
              </a:solidFill>
              <a:latin typeface="Segoe" pitchFamily="34" charset="0"/>
            </a:endParaRPr>
          </a:p>
        </p:txBody>
      </p:sp>
      <p:sp>
        <p:nvSpPr>
          <p:cNvPr id="8" name="Rectangle 7"/>
          <p:cNvSpPr/>
          <p:nvPr/>
        </p:nvSpPr>
        <p:spPr>
          <a:xfrm>
            <a:off x="3404649" y="3371506"/>
            <a:ext cx="2521930" cy="3077566"/>
          </a:xfrm>
          <a:prstGeom prst="rect">
            <a:avLst/>
          </a:prstGeom>
        </p:spPr>
        <p:txBody>
          <a:bodyPr vert="horz" wrap="square" lIns="0" tIns="60861" rIns="121724" bIns="60861" anchor="t" anchorCtr="0">
            <a:spAutoFit/>
          </a:bodyPr>
          <a:lstStyle/>
          <a:p>
            <a:pPr indent="-6342"/>
            <a:r>
              <a:rPr lang="en-US" sz="1900" b="1" dirty="0">
                <a:latin typeface="Segoe"/>
                <a:ea typeface="Segoe UI" pitchFamily="34" charset="0"/>
                <a:cs typeface="Segoe"/>
              </a:rPr>
              <a:t>The Power of Many Servers, the Simplicity of One</a:t>
            </a:r>
          </a:p>
          <a:p>
            <a:endParaRPr lang="en-US" sz="1500" dirty="0">
              <a:latin typeface="Segoe"/>
            </a:endParaRPr>
          </a:p>
          <a:p>
            <a:r>
              <a:rPr lang="en-US" sz="1500" dirty="0">
                <a:cs typeface="Arial" pitchFamily="34" charset="0"/>
              </a:rPr>
              <a:t>Windows Server </a:t>
            </a:r>
            <a:r>
              <a:rPr lang="en-US" sz="1500" dirty="0" smtClean="0">
                <a:cs typeface="Arial" pitchFamily="34" charset="0"/>
              </a:rPr>
              <a:t>2012 </a:t>
            </a:r>
            <a:r>
              <a:rPr lang="en-US" sz="1500" dirty="0">
                <a:cs typeface="Arial" pitchFamily="34" charset="0"/>
              </a:rPr>
              <a:t>offers excellent economics by integrating a highly available and easy  to manage multi-server platform with breakthrough efficiency and ubiquitous automation.</a:t>
            </a:r>
          </a:p>
        </p:txBody>
      </p:sp>
      <p:pic>
        <p:nvPicPr>
          <p:cNvPr id="11" name="Picture 4" descr="\\MAGNUM\Projects\Microsoft\Journey to the Cloud Campaign\Design\Assets\PrivateCloud.png"/>
          <p:cNvPicPr>
            <a:picLocks noChangeAspect="1" noChangeArrowheads="1"/>
          </p:cNvPicPr>
          <p:nvPr/>
        </p:nvPicPr>
        <p:blipFill>
          <a:blip r:embed="rId3" cstate="print">
            <a:lum bright="100000"/>
          </a:blip>
          <a:srcRect/>
          <a:stretch>
            <a:fillRect/>
          </a:stretch>
        </p:blipFill>
        <p:spPr bwMode="auto">
          <a:xfrm>
            <a:off x="770933" y="1893672"/>
            <a:ext cx="2087420" cy="1046957"/>
          </a:xfrm>
          <a:prstGeom prst="rect">
            <a:avLst/>
          </a:prstGeom>
          <a:noFill/>
        </p:spPr>
      </p:pic>
      <p:sp>
        <p:nvSpPr>
          <p:cNvPr id="12" name="Rectangle 11"/>
          <p:cNvSpPr/>
          <p:nvPr/>
        </p:nvSpPr>
        <p:spPr>
          <a:xfrm>
            <a:off x="6149101" y="3371506"/>
            <a:ext cx="2818628" cy="3246843"/>
          </a:xfrm>
          <a:prstGeom prst="rect">
            <a:avLst/>
          </a:prstGeom>
        </p:spPr>
        <p:txBody>
          <a:bodyPr vert="horz" wrap="square" lIns="0" tIns="60861" rIns="121724" bIns="60861" anchor="t" anchorCtr="0">
            <a:spAutoFit/>
          </a:bodyPr>
          <a:lstStyle/>
          <a:p>
            <a:pPr indent="-6342"/>
            <a:r>
              <a:rPr lang="en-US" sz="1900" b="1" dirty="0">
                <a:latin typeface="Segoe"/>
                <a:ea typeface="Segoe UI" pitchFamily="34" charset="0"/>
                <a:cs typeface="Segoe"/>
              </a:rPr>
              <a:t>Every App, </a:t>
            </a:r>
            <a:endParaRPr lang="en-US" sz="1900" b="1" dirty="0" smtClean="0">
              <a:latin typeface="Segoe"/>
              <a:ea typeface="Segoe UI" pitchFamily="34" charset="0"/>
              <a:cs typeface="Segoe"/>
            </a:endParaRPr>
          </a:p>
          <a:p>
            <a:pPr indent="-6342"/>
            <a:r>
              <a:rPr lang="en-US" sz="1900" b="1" dirty="0" smtClean="0">
                <a:latin typeface="Segoe"/>
                <a:ea typeface="Segoe UI" pitchFamily="34" charset="0"/>
                <a:cs typeface="Segoe"/>
              </a:rPr>
              <a:t>Any </a:t>
            </a:r>
            <a:r>
              <a:rPr lang="en-US" sz="1900" b="1" dirty="0">
                <a:latin typeface="Segoe"/>
                <a:ea typeface="Segoe UI" pitchFamily="34" charset="0"/>
                <a:cs typeface="Segoe"/>
              </a:rPr>
              <a:t>Cloud</a:t>
            </a:r>
          </a:p>
          <a:p>
            <a:pPr defTabSz="1218728">
              <a:defRPr/>
            </a:pPr>
            <a:endParaRPr lang="en-US" sz="1500" dirty="0">
              <a:cs typeface="Arial" pitchFamily="34" charset="0"/>
            </a:endParaRPr>
          </a:p>
          <a:p>
            <a:pPr defTabSz="1218728">
              <a:defRPr/>
            </a:pPr>
            <a:endParaRPr lang="en-US" sz="1500" dirty="0" smtClean="0">
              <a:cs typeface="Arial" pitchFamily="34" charset="0"/>
            </a:endParaRPr>
          </a:p>
          <a:p>
            <a:pPr defTabSz="1218728">
              <a:defRPr/>
            </a:pPr>
            <a:r>
              <a:rPr lang="en-US" sz="1500" dirty="0" smtClean="0">
                <a:cs typeface="Arial" pitchFamily="34" charset="0"/>
              </a:rPr>
              <a:t>Windows Server 2012 </a:t>
            </a:r>
            <a:r>
              <a:rPr lang="en-US" sz="1500" dirty="0">
                <a:cs typeface="Arial" pitchFamily="34" charset="0"/>
              </a:rPr>
              <a:t>is a broad, scalable and elastic server platform that gives you the flexibility to build and deploy applications and websites on-premises, in the cloud and in a hybrid environment, using a consistent set of tools and frameworks.</a:t>
            </a:r>
          </a:p>
        </p:txBody>
      </p:sp>
      <p:pic>
        <p:nvPicPr>
          <p:cNvPr id="15" name="Picture 2" descr="\\MAGNUM\Projects\Microsoft\Journey to the Cloud Campaign\Design\Assets\Flexible.png"/>
          <p:cNvPicPr>
            <a:picLocks noChangeAspect="1" noChangeArrowheads="1"/>
          </p:cNvPicPr>
          <p:nvPr/>
        </p:nvPicPr>
        <p:blipFill>
          <a:blip r:embed="rId4" cstate="print">
            <a:lum bright="100000"/>
          </a:blip>
          <a:srcRect/>
          <a:stretch>
            <a:fillRect/>
          </a:stretch>
        </p:blipFill>
        <p:spPr bwMode="auto">
          <a:xfrm>
            <a:off x="9521447" y="1593976"/>
            <a:ext cx="1669393" cy="1579883"/>
          </a:xfrm>
          <a:prstGeom prst="rect">
            <a:avLst/>
          </a:prstGeom>
          <a:noFill/>
        </p:spPr>
      </p:pic>
      <p:sp>
        <p:nvSpPr>
          <p:cNvPr id="16" name="Rectangle 15"/>
          <p:cNvSpPr/>
          <p:nvPr/>
        </p:nvSpPr>
        <p:spPr>
          <a:xfrm>
            <a:off x="3339685" y="1404929"/>
            <a:ext cx="2670280" cy="1874539"/>
          </a:xfrm>
          <a:prstGeom prst="rect">
            <a:avLst/>
          </a:prstGeom>
          <a:solidFill>
            <a:srgbClr val="009BD2"/>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chemeClr val="tx1"/>
              </a:solidFill>
              <a:latin typeface="Segoe" pitchFamily="34" charset="0"/>
            </a:endParaRPr>
          </a:p>
        </p:txBody>
      </p:sp>
      <p:pic>
        <p:nvPicPr>
          <p:cNvPr id="10" name="Picture 34" descr="Efficiency.png"/>
          <p:cNvPicPr>
            <a:picLocks noChangeAspect="1"/>
          </p:cNvPicPr>
          <p:nvPr/>
        </p:nvPicPr>
        <p:blipFill>
          <a:blip r:embed="rId5" cstate="print"/>
          <a:srcRect/>
          <a:stretch>
            <a:fillRect/>
          </a:stretch>
        </p:blipFill>
        <p:spPr bwMode="auto">
          <a:xfrm>
            <a:off x="3808125" y="1558271"/>
            <a:ext cx="1747582" cy="1635739"/>
          </a:xfrm>
          <a:prstGeom prst="rect">
            <a:avLst/>
          </a:prstGeom>
          <a:noFill/>
          <a:ln w="9525">
            <a:noFill/>
            <a:miter lim="800000"/>
            <a:headEnd/>
            <a:tailEnd/>
          </a:ln>
        </p:spPr>
      </p:pic>
      <p:sp>
        <p:nvSpPr>
          <p:cNvPr id="17" name="Rectangle 16"/>
          <p:cNvSpPr/>
          <p:nvPr/>
        </p:nvSpPr>
        <p:spPr>
          <a:xfrm>
            <a:off x="6147566" y="1408753"/>
            <a:ext cx="2670280" cy="1874539"/>
          </a:xfrm>
          <a:prstGeom prst="rect">
            <a:avLst/>
          </a:prstGeom>
          <a:solidFill>
            <a:srgbClr val="00A5C8"/>
          </a:solidFill>
          <a:ln>
            <a:noFill/>
          </a:ln>
          <a:effectLst/>
        </p:spPr>
        <p:style>
          <a:lnRef idx="1">
            <a:schemeClr val="accent1"/>
          </a:lnRef>
          <a:fillRef idx="3">
            <a:schemeClr val="accent1"/>
          </a:fillRef>
          <a:effectRef idx="2">
            <a:schemeClr val="accent1"/>
          </a:effectRef>
          <a:fontRef idx="minor">
            <a:schemeClr val="lt1"/>
          </a:fontRef>
        </p:style>
        <p:txBody>
          <a:bodyPr lIns="365696" tIns="365696" rIns="121899" bIns="60949" anchor="t"/>
          <a:lstStyle/>
          <a:p>
            <a:endParaRPr lang="en-US" b="1" dirty="0" smtClean="0">
              <a:solidFill>
                <a:schemeClr val="tx1"/>
              </a:solidFill>
              <a:latin typeface="Segoe" pitchFamily="34" charset="0"/>
            </a:endParaRPr>
          </a:p>
        </p:txBody>
      </p:sp>
      <p:pic>
        <p:nvPicPr>
          <p:cNvPr id="14" name="Picture 2" descr="\\MAGNUM\Projects\Microsoft\Journey to the Cloud Campaign\Design\Assets\App_web.png"/>
          <p:cNvPicPr>
            <a:picLocks noChangeAspect="1" noChangeArrowheads="1"/>
          </p:cNvPicPr>
          <p:nvPr/>
        </p:nvPicPr>
        <p:blipFill>
          <a:blip r:embed="rId6" cstate="print">
            <a:lum bright="100000"/>
          </a:blip>
          <a:srcRect/>
          <a:stretch>
            <a:fillRect/>
          </a:stretch>
        </p:blipFill>
        <p:spPr bwMode="auto">
          <a:xfrm>
            <a:off x="6766121" y="1858834"/>
            <a:ext cx="1459866" cy="1077073"/>
          </a:xfrm>
          <a:prstGeom prst="rect">
            <a:avLst/>
          </a:prstGeom>
          <a:noFill/>
        </p:spPr>
      </p:pic>
      <p:sp>
        <p:nvSpPr>
          <p:cNvPr id="5" name="Title 4"/>
          <p:cNvSpPr>
            <a:spLocks noGrp="1"/>
          </p:cNvSpPr>
          <p:nvPr>
            <p:ph type="title"/>
          </p:nvPr>
        </p:nvSpPr>
        <p:spPr>
          <a:xfrm>
            <a:off x="507868" y="230195"/>
            <a:ext cx="11173090" cy="1107996"/>
          </a:xfrm>
        </p:spPr>
        <p:txBody>
          <a:bodyPr/>
          <a:lstStyle/>
          <a:p>
            <a:r>
              <a:rPr lang="en-US" sz="4800" dirty="0"/>
              <a:t>Windows Server </a:t>
            </a:r>
            <a:r>
              <a:rPr lang="en-US" sz="4800" dirty="0" smtClean="0"/>
              <a:t>2012</a:t>
            </a:r>
            <a:r>
              <a:rPr lang="en-US" sz="4800" dirty="0"/>
              <a:t/>
            </a:r>
            <a:br>
              <a:rPr lang="en-US" sz="4800" dirty="0"/>
            </a:br>
            <a:r>
              <a:rPr lang="en-US" sz="3200" dirty="0"/>
              <a:t>Cloud Optimize Your IT</a:t>
            </a:r>
          </a:p>
        </p:txBody>
      </p:sp>
      <p:sp>
        <p:nvSpPr>
          <p:cNvPr id="9" name="Rectangle 8"/>
          <p:cNvSpPr/>
          <p:nvPr/>
        </p:nvSpPr>
        <p:spPr bwMode="auto">
          <a:xfrm>
            <a:off x="379412" y="1295400"/>
            <a:ext cx="2802712" cy="5322949"/>
          </a:xfrm>
          <a:prstGeom prst="rect">
            <a:avLst/>
          </a:prstGeom>
          <a:noFill/>
          <a:ln w="38100">
            <a:solidFill>
              <a:srgbClr val="FF0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02900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Flow per Virtual Switch</a:t>
            </a:r>
            <a:endParaRPr lang="en-US" dirty="0"/>
          </a:p>
        </p:txBody>
      </p:sp>
      <p:grpSp>
        <p:nvGrpSpPr>
          <p:cNvPr id="3" name="Group 2"/>
          <p:cNvGrpSpPr/>
          <p:nvPr/>
        </p:nvGrpSpPr>
        <p:grpSpPr>
          <a:xfrm>
            <a:off x="7257492" y="1595921"/>
            <a:ext cx="1263234" cy="2257313"/>
            <a:chOff x="8000249" y="1613886"/>
            <a:chExt cx="1263233" cy="2257313"/>
          </a:xfrm>
        </p:grpSpPr>
        <p:cxnSp>
          <p:nvCxnSpPr>
            <p:cNvPr id="4" name="Straight Connector 3"/>
            <p:cNvCxnSpPr>
              <a:stCxn id="6" idx="0"/>
            </p:cNvCxnSpPr>
            <p:nvPr/>
          </p:nvCxnSpPr>
          <p:spPr>
            <a:xfrm>
              <a:off x="8520725" y="2828466"/>
              <a:ext cx="0" cy="1042733"/>
            </a:xfrm>
            <a:prstGeom prst="line">
              <a:avLst/>
            </a:prstGeom>
            <a:noFill/>
            <a:ln w="34925" cap="flat" cmpd="sng" algn="ctr">
              <a:solidFill>
                <a:srgbClr val="FFFFFF"/>
              </a:solidFill>
              <a:prstDash val="solid"/>
            </a:ln>
            <a:effectLst/>
          </p:spPr>
        </p:cxnSp>
        <p:sp>
          <p:nvSpPr>
            <p:cNvPr id="5" name="Rectangle 4"/>
            <p:cNvSpPr/>
            <p:nvPr/>
          </p:nvSpPr>
          <p:spPr bwMode="auto">
            <a:xfrm>
              <a:off x="8000249" y="1613886"/>
              <a:ext cx="1263233" cy="1076268"/>
            </a:xfrm>
            <a:prstGeom prst="rect">
              <a:avLst/>
            </a:prstGeom>
            <a:solidFill>
              <a:srgbClr val="65BC46"/>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defRPr/>
              </a:pPr>
              <a:r>
                <a:rPr lang="en-US" kern="0" dirty="0">
                  <a:solidFill>
                    <a:srgbClr val="232323"/>
                  </a:solidFill>
                  <a:latin typeface="Segoe UI Light"/>
                </a:rPr>
                <a:t>VM2</a:t>
              </a:r>
            </a:p>
          </p:txBody>
        </p:sp>
        <p:sp>
          <p:nvSpPr>
            <p:cNvPr id="6" name="L-Shape 5"/>
            <p:cNvSpPr/>
            <p:nvPr/>
          </p:nvSpPr>
          <p:spPr>
            <a:xfrm rot="5400000">
              <a:off x="8493553" y="2467730"/>
              <a:ext cx="276623" cy="444848"/>
            </a:xfrm>
            <a:prstGeom prst="corner">
              <a:avLst>
                <a:gd name="adj1" fmla="val 80459"/>
                <a:gd name="adj2" fmla="val 77767"/>
              </a:avLst>
            </a:prstGeom>
            <a:solidFill>
              <a:srgbClr val="EF4423">
                <a:lumMod val="20000"/>
                <a:lumOff val="80000"/>
              </a:srgbClr>
            </a:solidFill>
            <a:ln w="19050" cap="flat" cmpd="sng" algn="ctr">
              <a:solidFill>
                <a:srgbClr val="FFFFFF"/>
              </a:solidFill>
              <a:prstDash val="solid"/>
            </a:ln>
            <a:effectLst/>
          </p:spPr>
          <p:txBody>
            <a:bodyPr vert="vert270" lIns="68681" tIns="34340" rIns="68681" bIns="34340" rtlCol="0" anchor="ctr"/>
            <a:lstStyle/>
            <a:p>
              <a:pPr algn="ctr" defTabSz="914361">
                <a:defRPr/>
              </a:pPr>
              <a:endParaRPr lang="en-US" sz="1100" kern="0" dirty="0">
                <a:solidFill>
                  <a:srgbClr val="1A1A1A"/>
                </a:solidFill>
                <a:latin typeface="Segoe UI"/>
              </a:endParaRPr>
            </a:p>
          </p:txBody>
        </p:sp>
      </p:grpSp>
      <p:cxnSp>
        <p:nvCxnSpPr>
          <p:cNvPr id="7" name="Straight Connector 6"/>
          <p:cNvCxnSpPr>
            <a:stCxn id="14" idx="0"/>
          </p:cNvCxnSpPr>
          <p:nvPr/>
        </p:nvCxnSpPr>
        <p:spPr>
          <a:xfrm>
            <a:off x="6310088" y="2828467"/>
            <a:ext cx="0" cy="1042733"/>
          </a:xfrm>
          <a:prstGeom prst="line">
            <a:avLst/>
          </a:prstGeom>
          <a:noFill/>
          <a:ln w="34925" cap="flat" cmpd="sng" algn="ctr">
            <a:solidFill>
              <a:srgbClr val="FFFFFF"/>
            </a:solidFill>
            <a:prstDash val="solid"/>
          </a:ln>
          <a:effectLst/>
        </p:spPr>
      </p:cxnSp>
      <p:cxnSp>
        <p:nvCxnSpPr>
          <p:cNvPr id="8" name="Straight Connector 7"/>
          <p:cNvCxnSpPr>
            <a:stCxn id="17" idx="0"/>
          </p:cNvCxnSpPr>
          <p:nvPr/>
        </p:nvCxnSpPr>
        <p:spPr>
          <a:xfrm>
            <a:off x="9968607" y="2828467"/>
            <a:ext cx="0" cy="1042733"/>
          </a:xfrm>
          <a:prstGeom prst="line">
            <a:avLst/>
          </a:prstGeom>
          <a:noFill/>
          <a:ln w="34925" cap="flat" cmpd="sng" algn="ctr">
            <a:solidFill>
              <a:srgbClr val="FFFFFF"/>
            </a:solidFill>
            <a:prstDash val="solid"/>
          </a:ln>
          <a:effectLst/>
        </p:spPr>
      </p:cxnSp>
      <p:sp>
        <p:nvSpPr>
          <p:cNvPr id="9" name="Rectangle 8"/>
          <p:cNvSpPr/>
          <p:nvPr/>
        </p:nvSpPr>
        <p:spPr bwMode="auto">
          <a:xfrm>
            <a:off x="1065213" y="1143000"/>
            <a:ext cx="10058400" cy="4568781"/>
          </a:xfrm>
          <a:prstGeom prst="rect">
            <a:avLst/>
          </a:prstGeom>
          <a:noFill/>
          <a:ln w="38100" cap="flat" cmpd="sng" algn="ctr">
            <a:solidFill>
              <a:srgbClr val="232323">
                <a:lumMod val="50000"/>
                <a:lumOff val="50000"/>
              </a:srgbClr>
            </a:solidFill>
            <a:prstDash val="solid"/>
            <a:headEnd type="none" w="med" len="med"/>
            <a:tailEnd type="none" w="med" len="med"/>
          </a:ln>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endParaRPr lang="en-US" sz="2300" kern="0" dirty="0">
              <a:gradFill>
                <a:gsLst>
                  <a:gs pos="0">
                    <a:srgbClr val="FFFFFF"/>
                  </a:gs>
                  <a:gs pos="100000">
                    <a:srgbClr val="FFFFFF"/>
                  </a:gs>
                </a:gsLst>
                <a:lin ang="5400000" scaled="0"/>
              </a:gradFill>
              <a:latin typeface="Segoe UI Light"/>
            </a:endParaRPr>
          </a:p>
        </p:txBody>
      </p:sp>
      <p:sp>
        <p:nvSpPr>
          <p:cNvPr id="10" name="Rectangle 9"/>
          <p:cNvSpPr/>
          <p:nvPr/>
        </p:nvSpPr>
        <p:spPr bwMode="auto">
          <a:xfrm>
            <a:off x="5792784" y="3428633"/>
            <a:ext cx="4921753" cy="607091"/>
          </a:xfrm>
          <a:prstGeom prst="rect">
            <a:avLst/>
          </a:prstGeom>
          <a:solidFill>
            <a:srgbClr val="EF4423">
              <a:lumMod val="60000"/>
              <a:lumOff val="40000"/>
            </a:srgbClr>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sz="2800" kern="0" dirty="0">
                <a:solidFill>
                  <a:srgbClr val="232323"/>
                </a:solidFill>
                <a:latin typeface="Segoe UI Light"/>
              </a:rPr>
              <a:t>Hyper-V Extensible Switch</a:t>
            </a:r>
          </a:p>
        </p:txBody>
      </p:sp>
      <p:cxnSp>
        <p:nvCxnSpPr>
          <p:cNvPr id="11" name="Straight Connector 10"/>
          <p:cNvCxnSpPr/>
          <p:nvPr/>
        </p:nvCxnSpPr>
        <p:spPr>
          <a:xfrm>
            <a:off x="8707731" y="2134053"/>
            <a:ext cx="571500" cy="0"/>
          </a:xfrm>
          <a:prstGeom prst="line">
            <a:avLst/>
          </a:prstGeom>
          <a:noFill/>
          <a:ln w="127000" cap="rnd" cmpd="sng" algn="ctr">
            <a:solidFill>
              <a:srgbClr val="FFFFFF"/>
            </a:solidFill>
            <a:prstDash val="sysDot"/>
          </a:ln>
          <a:effectLst>
            <a:outerShdw blurRad="50800" dist="38100" dir="2700000" algn="tl" rotWithShape="0">
              <a:prstClr val="black">
                <a:alpha val="40000"/>
              </a:prstClr>
            </a:outerShdw>
          </a:effectLst>
        </p:spPr>
      </p:cxnSp>
      <p:cxnSp>
        <p:nvCxnSpPr>
          <p:cNvPr id="12" name="Elbow Connector 11"/>
          <p:cNvCxnSpPr>
            <a:stCxn id="10" idx="2"/>
            <a:endCxn id="15" idx="2"/>
          </p:cNvCxnSpPr>
          <p:nvPr/>
        </p:nvCxnSpPr>
        <p:spPr>
          <a:xfrm rot="5400000">
            <a:off x="7540863" y="4748525"/>
            <a:ext cx="1425599" cy="1"/>
          </a:xfrm>
          <a:prstGeom prst="bentConnector3">
            <a:avLst>
              <a:gd name="adj1" fmla="val 50000"/>
            </a:avLst>
          </a:prstGeom>
          <a:noFill/>
          <a:ln w="34925" cap="flat" cmpd="sng" algn="ctr">
            <a:solidFill>
              <a:srgbClr val="FFFFFF"/>
            </a:solidFill>
            <a:prstDash val="solid"/>
          </a:ln>
          <a:effectLst/>
        </p:spPr>
      </p:cxnSp>
      <p:sp>
        <p:nvSpPr>
          <p:cNvPr id="13" name="Rectangle 12"/>
          <p:cNvSpPr/>
          <p:nvPr/>
        </p:nvSpPr>
        <p:spPr bwMode="auto">
          <a:xfrm>
            <a:off x="5789612" y="1594431"/>
            <a:ext cx="1263234" cy="1076268"/>
          </a:xfrm>
          <a:prstGeom prst="rect">
            <a:avLst/>
          </a:prstGeom>
          <a:solidFill>
            <a:srgbClr val="65BC46"/>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kern="0" dirty="0">
                <a:solidFill>
                  <a:srgbClr val="232323"/>
                </a:solidFill>
                <a:latin typeface="Segoe UI Light"/>
              </a:rPr>
              <a:t>VM1</a:t>
            </a:r>
          </a:p>
        </p:txBody>
      </p:sp>
      <p:sp>
        <p:nvSpPr>
          <p:cNvPr id="14" name="L-Shape 13"/>
          <p:cNvSpPr/>
          <p:nvPr/>
        </p:nvSpPr>
        <p:spPr>
          <a:xfrm rot="5400000">
            <a:off x="6282917" y="2467731"/>
            <a:ext cx="276623" cy="444848"/>
          </a:xfrm>
          <a:prstGeom prst="corner">
            <a:avLst>
              <a:gd name="adj1" fmla="val 80459"/>
              <a:gd name="adj2" fmla="val 77767"/>
            </a:avLst>
          </a:prstGeom>
          <a:solidFill>
            <a:srgbClr val="EF4423">
              <a:lumMod val="20000"/>
              <a:lumOff val="80000"/>
            </a:srgbClr>
          </a:solidFill>
          <a:ln w="19050" cap="flat" cmpd="sng" algn="ctr">
            <a:solidFill>
              <a:srgbClr val="FFFFFF"/>
            </a:solidFill>
            <a:prstDash val="solid"/>
          </a:ln>
          <a:effectLst/>
        </p:spPr>
        <p:txBody>
          <a:bodyPr vert="vert270" lIns="68679" tIns="34338" rIns="68679" bIns="34338" rtlCol="0" anchor="ctr"/>
          <a:lstStyle/>
          <a:p>
            <a:pPr algn="ctr" defTabSz="914361">
              <a:defRPr/>
            </a:pPr>
            <a:endParaRPr lang="en-US" sz="1100" kern="0" dirty="0">
              <a:solidFill>
                <a:srgbClr val="1A1A1A"/>
              </a:solidFill>
              <a:latin typeface="Segoe UI"/>
            </a:endParaRPr>
          </a:p>
        </p:txBody>
      </p:sp>
      <p:sp>
        <p:nvSpPr>
          <p:cNvPr id="15" name="L-Shape 14"/>
          <p:cNvSpPr>
            <a:spLocks noChangeAspect="1"/>
          </p:cNvSpPr>
          <p:nvPr/>
        </p:nvSpPr>
        <p:spPr>
          <a:xfrm rot="5400000">
            <a:off x="8069705" y="5349453"/>
            <a:ext cx="367911" cy="591649"/>
          </a:xfrm>
          <a:prstGeom prst="corner">
            <a:avLst>
              <a:gd name="adj1" fmla="val 80459"/>
              <a:gd name="adj2" fmla="val 77767"/>
            </a:avLst>
          </a:prstGeom>
          <a:solidFill>
            <a:srgbClr val="65BC46">
              <a:lumMod val="20000"/>
              <a:lumOff val="80000"/>
            </a:srgbClr>
          </a:solidFill>
          <a:ln w="19050" cap="flat" cmpd="sng" algn="ctr">
            <a:solidFill>
              <a:srgbClr val="FFFFFF"/>
            </a:solidFill>
            <a:prstDash val="solid"/>
          </a:ln>
          <a:effectLst/>
        </p:spPr>
        <p:txBody>
          <a:bodyPr vert="vert270" lIns="68679" tIns="34338" rIns="68679" bIns="34338" rtlCol="0" anchor="ctr"/>
          <a:lstStyle/>
          <a:p>
            <a:pPr algn="ctr" defTabSz="914361">
              <a:defRPr/>
            </a:pPr>
            <a:endParaRPr lang="en-US" sz="1100" kern="0" dirty="0">
              <a:solidFill>
                <a:srgbClr val="1A1A1A"/>
              </a:solidFill>
              <a:latin typeface="Segoe UI"/>
            </a:endParaRPr>
          </a:p>
        </p:txBody>
      </p:sp>
      <p:sp>
        <p:nvSpPr>
          <p:cNvPr id="16" name="Rectangle 15"/>
          <p:cNvSpPr/>
          <p:nvPr/>
        </p:nvSpPr>
        <p:spPr bwMode="auto">
          <a:xfrm>
            <a:off x="9448131" y="1584703"/>
            <a:ext cx="1263234" cy="1076268"/>
          </a:xfrm>
          <a:prstGeom prst="rect">
            <a:avLst/>
          </a:prstGeom>
          <a:solidFill>
            <a:srgbClr val="65BC46"/>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kern="0" dirty="0">
                <a:solidFill>
                  <a:srgbClr val="232323"/>
                </a:solidFill>
                <a:latin typeface="Segoe UI Light"/>
              </a:rPr>
              <a:t>Gold Tenant</a:t>
            </a:r>
          </a:p>
        </p:txBody>
      </p:sp>
      <p:sp>
        <p:nvSpPr>
          <p:cNvPr id="17" name="L-Shape 16"/>
          <p:cNvSpPr/>
          <p:nvPr/>
        </p:nvSpPr>
        <p:spPr>
          <a:xfrm rot="5400000">
            <a:off x="9941436" y="2467731"/>
            <a:ext cx="276623" cy="444848"/>
          </a:xfrm>
          <a:prstGeom prst="corner">
            <a:avLst>
              <a:gd name="adj1" fmla="val 80459"/>
              <a:gd name="adj2" fmla="val 77767"/>
            </a:avLst>
          </a:prstGeom>
          <a:solidFill>
            <a:srgbClr val="EF4423">
              <a:lumMod val="20000"/>
              <a:lumOff val="80000"/>
            </a:srgbClr>
          </a:solidFill>
          <a:ln w="19050" cap="flat" cmpd="sng" algn="ctr">
            <a:solidFill>
              <a:srgbClr val="FFFFFF"/>
            </a:solidFill>
            <a:prstDash val="solid"/>
          </a:ln>
          <a:effectLst/>
        </p:spPr>
        <p:txBody>
          <a:bodyPr vert="vert270" lIns="68679" tIns="34338" rIns="68679" bIns="34338" rtlCol="0" anchor="ctr"/>
          <a:lstStyle/>
          <a:p>
            <a:pPr algn="ctr" defTabSz="914361">
              <a:defRPr/>
            </a:pPr>
            <a:endParaRPr lang="en-US" sz="1100" kern="0" dirty="0">
              <a:solidFill>
                <a:srgbClr val="1A1A1A"/>
              </a:solidFill>
              <a:latin typeface="Segoe UI"/>
            </a:endParaRPr>
          </a:p>
        </p:txBody>
      </p:sp>
      <p:sp>
        <p:nvSpPr>
          <p:cNvPr id="18" name="TextBox 17"/>
          <p:cNvSpPr txBox="1"/>
          <p:nvPr/>
        </p:nvSpPr>
        <p:spPr>
          <a:xfrm>
            <a:off x="1264266" y="1351776"/>
            <a:ext cx="4333009" cy="1384995"/>
          </a:xfrm>
          <a:prstGeom prst="rect">
            <a:avLst/>
          </a:prstGeom>
          <a:noFill/>
        </p:spPr>
        <p:txBody>
          <a:bodyPr wrap="square" lIns="0" tIns="0" rIns="0" bIns="0" rtlCol="0">
            <a:spAutoFit/>
          </a:bodyPr>
          <a:lstStyle/>
          <a:p>
            <a:pPr defTabSz="914361">
              <a:defRPr/>
            </a:pPr>
            <a:r>
              <a:rPr lang="en-US" kern="0" dirty="0"/>
              <a:t>Customers may group a number of VMs that each don’t have minimum bandwidth. They will be </a:t>
            </a:r>
            <a:r>
              <a:rPr lang="en-US" kern="0" dirty="0" err="1"/>
              <a:t>bucketized</a:t>
            </a:r>
            <a:r>
              <a:rPr lang="en-US" kern="0" dirty="0"/>
              <a:t> into a default flow, which has minimum </a:t>
            </a:r>
            <a:r>
              <a:rPr lang="en-US" kern="0" dirty="0" smtClean="0"/>
              <a:t>weight allocation</a:t>
            </a:r>
            <a:r>
              <a:rPr lang="en-US" kern="0" dirty="0"/>
              <a:t>. This is to prevent starvation.</a:t>
            </a:r>
          </a:p>
        </p:txBody>
      </p:sp>
      <p:sp>
        <p:nvSpPr>
          <p:cNvPr id="19" name="TextBox 18"/>
          <p:cNvSpPr txBox="1"/>
          <p:nvPr/>
        </p:nvSpPr>
        <p:spPr>
          <a:xfrm>
            <a:off x="6463249" y="3027199"/>
            <a:ext cx="104195" cy="276999"/>
          </a:xfrm>
          <a:prstGeom prst="rect">
            <a:avLst/>
          </a:prstGeom>
          <a:noFill/>
        </p:spPr>
        <p:txBody>
          <a:bodyPr wrap="none" lIns="0" tIns="0" rIns="0" bIns="0" rtlCol="0">
            <a:spAutoFit/>
          </a:bodyPr>
          <a:lstStyle/>
          <a:p>
            <a:pPr algn="r" defTabSz="914361">
              <a:defRPr/>
            </a:pPr>
            <a:r>
              <a:rPr lang="en-US" b="1" i="1" kern="0" dirty="0">
                <a:gradFill>
                  <a:gsLst>
                    <a:gs pos="0">
                      <a:srgbClr val="FFFFFF"/>
                    </a:gs>
                    <a:gs pos="86000">
                      <a:srgbClr val="FFFFFF"/>
                    </a:gs>
                  </a:gsLst>
                  <a:lin ang="5400000" scaled="0"/>
                </a:gradFill>
                <a:effectLst>
                  <a:outerShdw blurRad="38100" dist="38100" dir="2700000" algn="tl">
                    <a:srgbClr val="000000">
                      <a:alpha val="43137"/>
                    </a:srgbClr>
                  </a:outerShdw>
                </a:effectLst>
              </a:rPr>
              <a:t>?</a:t>
            </a:r>
          </a:p>
        </p:txBody>
      </p:sp>
      <p:sp>
        <p:nvSpPr>
          <p:cNvPr id="20" name="TextBox 19"/>
          <p:cNvSpPr txBox="1"/>
          <p:nvPr/>
        </p:nvSpPr>
        <p:spPr>
          <a:xfrm>
            <a:off x="7942729" y="3027199"/>
            <a:ext cx="104195" cy="276999"/>
          </a:xfrm>
          <a:prstGeom prst="rect">
            <a:avLst/>
          </a:prstGeom>
          <a:noFill/>
        </p:spPr>
        <p:txBody>
          <a:bodyPr wrap="none" lIns="0" tIns="0" rIns="0" bIns="0" rtlCol="0">
            <a:spAutoFit/>
          </a:bodyPr>
          <a:lstStyle/>
          <a:p>
            <a:pPr algn="r" defTabSz="914361">
              <a:defRPr/>
            </a:pPr>
            <a:r>
              <a:rPr lang="en-US" b="1" i="1" kern="0" dirty="0">
                <a:gradFill>
                  <a:gsLst>
                    <a:gs pos="0">
                      <a:srgbClr val="FFFFFF"/>
                    </a:gs>
                    <a:gs pos="86000">
                      <a:srgbClr val="FFFFFF"/>
                    </a:gs>
                  </a:gsLst>
                  <a:lin ang="5400000" scaled="0"/>
                </a:gradFill>
                <a:effectLst>
                  <a:outerShdw blurRad="38100" dist="38100" dir="2700000" algn="tl">
                    <a:srgbClr val="000000">
                      <a:alpha val="43137"/>
                    </a:srgbClr>
                  </a:outerShdw>
                </a:effectLst>
              </a:rPr>
              <a:t>?</a:t>
            </a:r>
          </a:p>
        </p:txBody>
      </p:sp>
      <p:sp>
        <p:nvSpPr>
          <p:cNvPr id="21" name="TextBox 20"/>
          <p:cNvSpPr txBox="1"/>
          <p:nvPr/>
        </p:nvSpPr>
        <p:spPr>
          <a:xfrm>
            <a:off x="10699250" y="3027199"/>
            <a:ext cx="266098" cy="276999"/>
          </a:xfrm>
          <a:prstGeom prst="rect">
            <a:avLst/>
          </a:prstGeom>
          <a:noFill/>
        </p:spPr>
        <p:txBody>
          <a:bodyPr wrap="none" lIns="0" tIns="0" rIns="0" bIns="0" rtlCol="0">
            <a:spAutoFit/>
          </a:bodyPr>
          <a:lstStyle/>
          <a:p>
            <a:pPr algn="r" defTabSz="914361">
              <a:defRPr/>
            </a:pPr>
            <a:r>
              <a:rPr lang="en-US" b="1" i="1" kern="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10</a:t>
            </a:r>
            <a:endParaRPr lang="en-US" b="1" i="1" kern="0" dirty="0">
              <a:gradFill>
                <a:gsLst>
                  <a:gs pos="0">
                    <a:srgbClr val="FFFFFF"/>
                  </a:gs>
                  <a:gs pos="86000">
                    <a:srgbClr val="FFFFFF"/>
                  </a:gs>
                </a:gsLst>
                <a:lin ang="5400000" scaled="0"/>
              </a:gradFill>
              <a:effectLst>
                <a:outerShdw blurRad="38100" dist="38100" dir="2700000" algn="tl">
                  <a:srgbClr val="000000">
                    <a:alpha val="43137"/>
                  </a:srgbClr>
                </a:outerShdw>
              </a:effectLst>
            </a:endParaRPr>
          </a:p>
        </p:txBody>
      </p:sp>
      <p:sp>
        <p:nvSpPr>
          <p:cNvPr id="22" name="TextBox 21"/>
          <p:cNvSpPr txBox="1"/>
          <p:nvPr/>
        </p:nvSpPr>
        <p:spPr>
          <a:xfrm>
            <a:off x="7142109" y="5793183"/>
            <a:ext cx="746999" cy="276999"/>
          </a:xfrm>
          <a:prstGeom prst="rect">
            <a:avLst/>
          </a:prstGeom>
          <a:noFill/>
        </p:spPr>
        <p:txBody>
          <a:bodyPr wrap="none" lIns="0" tIns="0" rIns="0" bIns="0" rtlCol="0">
            <a:spAutoFit/>
          </a:bodyPr>
          <a:lstStyle/>
          <a:p>
            <a:pPr algn="r" defTabSz="914361">
              <a:defRPr/>
            </a:pPr>
            <a:r>
              <a:rPr lang="en-US" b="1" kern="0" dirty="0">
                <a:gradFill>
                  <a:gsLst>
                    <a:gs pos="0">
                      <a:srgbClr val="FFFFFF"/>
                    </a:gs>
                    <a:gs pos="86000">
                      <a:srgbClr val="FFFFFF"/>
                    </a:gs>
                  </a:gsLst>
                  <a:lin ang="5400000" scaled="0"/>
                </a:gradFill>
                <a:effectLst>
                  <a:outerShdw blurRad="38100" dist="38100" dir="2700000" algn="tl">
                    <a:srgbClr val="000000">
                      <a:alpha val="43137"/>
                    </a:srgbClr>
                  </a:outerShdw>
                </a:effectLst>
              </a:rPr>
              <a:t>1 </a:t>
            </a:r>
            <a:r>
              <a:rPr lang="en-US" b="1" kern="0" dirty="0" err="1">
                <a:gradFill>
                  <a:gsLst>
                    <a:gs pos="0">
                      <a:srgbClr val="FFFFFF"/>
                    </a:gs>
                    <a:gs pos="86000">
                      <a:srgbClr val="FFFFFF"/>
                    </a:gs>
                  </a:gsLst>
                  <a:lin ang="5400000" scaled="0"/>
                </a:gradFill>
                <a:effectLst>
                  <a:outerShdw blurRad="38100" dist="38100" dir="2700000" algn="tl">
                    <a:srgbClr val="000000">
                      <a:alpha val="43137"/>
                    </a:srgbClr>
                  </a:outerShdw>
                </a:effectLst>
              </a:rPr>
              <a:t>Gbps</a:t>
            </a:r>
            <a:endParaRPr lang="en-US" b="1" kern="0" dirty="0">
              <a:gradFill>
                <a:gsLst>
                  <a:gs pos="0">
                    <a:srgbClr val="FFFFFF"/>
                  </a:gs>
                  <a:gs pos="86000">
                    <a:srgbClr val="FFFFFF"/>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19951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 Bandwidth for Tenants</a:t>
            </a:r>
            <a:endParaRPr lang="en-US" dirty="0"/>
          </a:p>
        </p:txBody>
      </p:sp>
      <p:cxnSp>
        <p:nvCxnSpPr>
          <p:cNvPr id="19" name="Straight Connector 18"/>
          <p:cNvCxnSpPr>
            <a:stCxn id="29" idx="0"/>
          </p:cNvCxnSpPr>
          <p:nvPr/>
        </p:nvCxnSpPr>
        <p:spPr>
          <a:xfrm>
            <a:off x="7571561" y="2828467"/>
            <a:ext cx="0" cy="1042733"/>
          </a:xfrm>
          <a:prstGeom prst="line">
            <a:avLst/>
          </a:prstGeom>
          <a:noFill/>
          <a:ln w="34925" cap="flat" cmpd="sng" algn="ctr">
            <a:solidFill>
              <a:srgbClr val="FFFFFF"/>
            </a:solidFill>
            <a:prstDash val="solid"/>
          </a:ln>
          <a:effectLst/>
        </p:spPr>
      </p:cxnSp>
      <p:cxnSp>
        <p:nvCxnSpPr>
          <p:cNvPr id="20" name="Straight Connector 19"/>
          <p:cNvCxnSpPr>
            <a:stCxn id="24" idx="0"/>
          </p:cNvCxnSpPr>
          <p:nvPr/>
        </p:nvCxnSpPr>
        <p:spPr>
          <a:xfrm>
            <a:off x="6310088" y="2828467"/>
            <a:ext cx="0" cy="1042733"/>
          </a:xfrm>
          <a:prstGeom prst="line">
            <a:avLst/>
          </a:prstGeom>
          <a:noFill/>
          <a:ln w="34925" cap="flat" cmpd="sng" algn="ctr">
            <a:solidFill>
              <a:srgbClr val="FFFFFF"/>
            </a:solidFill>
            <a:prstDash val="solid"/>
          </a:ln>
          <a:effectLst/>
        </p:spPr>
      </p:cxnSp>
      <p:sp>
        <p:nvSpPr>
          <p:cNvPr id="21" name="Rectangle 20"/>
          <p:cNvSpPr/>
          <p:nvPr/>
        </p:nvSpPr>
        <p:spPr bwMode="auto">
          <a:xfrm>
            <a:off x="1065213" y="1143000"/>
            <a:ext cx="10058400" cy="4568781"/>
          </a:xfrm>
          <a:prstGeom prst="rect">
            <a:avLst/>
          </a:prstGeom>
          <a:noFill/>
          <a:ln w="38100" cap="flat" cmpd="sng" algn="ctr">
            <a:solidFill>
              <a:srgbClr val="232323">
                <a:lumMod val="50000"/>
                <a:lumOff val="50000"/>
              </a:srgbClr>
            </a:solidFill>
            <a:prstDash val="solid"/>
            <a:headEnd type="none" w="med" len="med"/>
            <a:tailEnd type="none" w="med" len="med"/>
          </a:ln>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endParaRPr lang="en-US" sz="2300" kern="0" dirty="0">
              <a:gradFill>
                <a:gsLst>
                  <a:gs pos="0">
                    <a:srgbClr val="FFFFFF"/>
                  </a:gs>
                  <a:gs pos="100000">
                    <a:srgbClr val="FFFFFF"/>
                  </a:gs>
                </a:gsLst>
                <a:lin ang="5400000" scaled="0"/>
              </a:gradFill>
              <a:latin typeface="Segoe UI Light"/>
            </a:endParaRPr>
          </a:p>
        </p:txBody>
      </p:sp>
      <p:sp>
        <p:nvSpPr>
          <p:cNvPr id="22" name="Rectangle 21"/>
          <p:cNvSpPr/>
          <p:nvPr/>
        </p:nvSpPr>
        <p:spPr bwMode="auto">
          <a:xfrm>
            <a:off x="5792784" y="3428633"/>
            <a:ext cx="4921753" cy="607091"/>
          </a:xfrm>
          <a:prstGeom prst="rect">
            <a:avLst/>
          </a:prstGeom>
          <a:solidFill>
            <a:srgbClr val="EF4423">
              <a:lumMod val="60000"/>
              <a:lumOff val="40000"/>
            </a:srgbClr>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sz="2800" kern="0" dirty="0">
                <a:solidFill>
                  <a:srgbClr val="232323"/>
                </a:solidFill>
                <a:latin typeface="Segoe UI Light"/>
              </a:rPr>
              <a:t>Hyper-V Extensible Switch</a:t>
            </a:r>
          </a:p>
        </p:txBody>
      </p:sp>
      <p:sp>
        <p:nvSpPr>
          <p:cNvPr id="23" name="Rectangle 22"/>
          <p:cNvSpPr/>
          <p:nvPr/>
        </p:nvSpPr>
        <p:spPr bwMode="auto">
          <a:xfrm>
            <a:off x="5789613" y="1613887"/>
            <a:ext cx="2464050" cy="1076268"/>
          </a:xfrm>
          <a:prstGeom prst="rect">
            <a:avLst/>
          </a:prstGeom>
          <a:solidFill>
            <a:srgbClr val="65BC46"/>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kern="0" dirty="0">
                <a:solidFill>
                  <a:srgbClr val="232323"/>
                </a:solidFill>
                <a:latin typeface="Segoe UI Light"/>
              </a:rPr>
              <a:t>Unified Remote Access Gateway</a:t>
            </a:r>
          </a:p>
        </p:txBody>
      </p:sp>
      <p:sp>
        <p:nvSpPr>
          <p:cNvPr id="24" name="L-Shape 23"/>
          <p:cNvSpPr/>
          <p:nvPr/>
        </p:nvSpPr>
        <p:spPr>
          <a:xfrm rot="5400000">
            <a:off x="6282917" y="2467731"/>
            <a:ext cx="276623" cy="444848"/>
          </a:xfrm>
          <a:prstGeom prst="corner">
            <a:avLst>
              <a:gd name="adj1" fmla="val 80459"/>
              <a:gd name="adj2" fmla="val 77767"/>
            </a:avLst>
          </a:prstGeom>
          <a:solidFill>
            <a:srgbClr val="65BC46">
              <a:lumMod val="40000"/>
              <a:lumOff val="60000"/>
            </a:srgbClr>
          </a:solidFill>
          <a:ln w="19050" cap="flat" cmpd="sng" algn="ctr">
            <a:solidFill>
              <a:srgbClr val="FFFFFF"/>
            </a:solidFill>
            <a:prstDash val="solid"/>
          </a:ln>
          <a:effectLst/>
        </p:spPr>
        <p:txBody>
          <a:bodyPr vert="vert270" lIns="68679" tIns="34338" rIns="68679" bIns="34338" rtlCol="0" anchor="ctr"/>
          <a:lstStyle/>
          <a:p>
            <a:pPr algn="ctr" defTabSz="914361">
              <a:defRPr/>
            </a:pPr>
            <a:endParaRPr lang="en-US" sz="1100" kern="0" dirty="0">
              <a:solidFill>
                <a:srgbClr val="1A1A1A"/>
              </a:solidFill>
              <a:latin typeface="Segoe UI"/>
            </a:endParaRPr>
          </a:p>
        </p:txBody>
      </p:sp>
      <p:sp>
        <p:nvSpPr>
          <p:cNvPr id="25" name="L-Shape 24"/>
          <p:cNvSpPr>
            <a:spLocks noChangeAspect="1"/>
          </p:cNvSpPr>
          <p:nvPr/>
        </p:nvSpPr>
        <p:spPr>
          <a:xfrm rot="5400000">
            <a:off x="8069705" y="5349453"/>
            <a:ext cx="367911" cy="591649"/>
          </a:xfrm>
          <a:prstGeom prst="corner">
            <a:avLst>
              <a:gd name="adj1" fmla="val 80459"/>
              <a:gd name="adj2" fmla="val 77767"/>
            </a:avLst>
          </a:prstGeom>
          <a:solidFill>
            <a:srgbClr val="65BC46">
              <a:lumMod val="20000"/>
              <a:lumOff val="80000"/>
            </a:srgbClr>
          </a:solidFill>
          <a:ln w="19050" cap="flat" cmpd="sng" algn="ctr">
            <a:solidFill>
              <a:srgbClr val="FFFFFF"/>
            </a:solidFill>
            <a:prstDash val="solid"/>
          </a:ln>
          <a:effectLst/>
        </p:spPr>
        <p:txBody>
          <a:bodyPr vert="vert270" lIns="68679" tIns="34338" rIns="68679" bIns="34338" rtlCol="0" anchor="ctr"/>
          <a:lstStyle/>
          <a:p>
            <a:pPr algn="ctr" defTabSz="914361">
              <a:defRPr/>
            </a:pPr>
            <a:endParaRPr lang="en-US" sz="1100" kern="0" dirty="0">
              <a:solidFill>
                <a:srgbClr val="1A1A1A"/>
              </a:solidFill>
              <a:latin typeface="Segoe UI"/>
            </a:endParaRPr>
          </a:p>
        </p:txBody>
      </p:sp>
      <p:sp>
        <p:nvSpPr>
          <p:cNvPr id="26" name="TextBox 25"/>
          <p:cNvSpPr txBox="1"/>
          <p:nvPr/>
        </p:nvSpPr>
        <p:spPr>
          <a:xfrm>
            <a:off x="5299519" y="2993194"/>
            <a:ext cx="899284" cy="276999"/>
          </a:xfrm>
          <a:prstGeom prst="rect">
            <a:avLst/>
          </a:prstGeom>
          <a:noFill/>
        </p:spPr>
        <p:txBody>
          <a:bodyPr wrap="none" lIns="0" tIns="0" rIns="0" bIns="0" rtlCol="0">
            <a:spAutoFit/>
          </a:bodyPr>
          <a:lstStyle/>
          <a:p>
            <a:pPr algn="r" defTabSz="914361">
              <a:defRPr/>
            </a:pPr>
            <a:r>
              <a:rPr lang="en-US" b="1" i="1" kern="0" dirty="0">
                <a:gradFill>
                  <a:gsLst>
                    <a:gs pos="0">
                      <a:srgbClr val="FFFFFF"/>
                    </a:gs>
                    <a:gs pos="86000">
                      <a:srgbClr val="FFFFFF"/>
                    </a:gs>
                  </a:gsLst>
                  <a:lin ang="5400000" scaled="0"/>
                </a:gradFill>
                <a:effectLst>
                  <a:outerShdw blurRad="38100" dist="38100" dir="2700000" algn="tl">
                    <a:srgbClr val="000000">
                      <a:alpha val="43137"/>
                    </a:srgbClr>
                  </a:outerShdw>
                </a:effectLst>
              </a:rPr>
              <a:t>&lt;100Mb</a:t>
            </a:r>
          </a:p>
        </p:txBody>
      </p:sp>
      <p:sp>
        <p:nvSpPr>
          <p:cNvPr id="27" name="TextBox 26"/>
          <p:cNvSpPr txBox="1"/>
          <p:nvPr/>
        </p:nvSpPr>
        <p:spPr>
          <a:xfrm>
            <a:off x="1314508" y="1393078"/>
            <a:ext cx="3771901" cy="1384995"/>
          </a:xfrm>
          <a:prstGeom prst="rect">
            <a:avLst/>
          </a:prstGeom>
          <a:noFill/>
        </p:spPr>
        <p:txBody>
          <a:bodyPr wrap="square" lIns="0" tIns="0" rIns="0" bIns="0" rtlCol="0">
            <a:spAutoFit/>
          </a:bodyPr>
          <a:lstStyle/>
          <a:p>
            <a:pPr defTabSz="914361">
              <a:defRPr/>
            </a:pPr>
            <a:r>
              <a:rPr lang="en-US" kern="0" dirty="0"/>
              <a:t>One common customer pain point is </a:t>
            </a:r>
            <a:r>
              <a:rPr lang="en-US" b="1" kern="0" dirty="0"/>
              <a:t>WAN links are expensive</a:t>
            </a:r>
          </a:p>
          <a:p>
            <a:pPr defTabSz="914361">
              <a:defRPr/>
            </a:pPr>
            <a:endParaRPr lang="en-US" kern="0" dirty="0"/>
          </a:p>
          <a:p>
            <a:pPr defTabSz="914361">
              <a:defRPr/>
            </a:pPr>
            <a:r>
              <a:rPr lang="en-US" kern="0" dirty="0"/>
              <a:t>Cap VM throughput to the Internet to avoid bill shock</a:t>
            </a:r>
          </a:p>
        </p:txBody>
      </p:sp>
      <p:cxnSp>
        <p:nvCxnSpPr>
          <p:cNvPr id="28" name="Elbow Connector 27"/>
          <p:cNvCxnSpPr>
            <a:stCxn id="22" idx="2"/>
            <a:endCxn id="25" idx="2"/>
          </p:cNvCxnSpPr>
          <p:nvPr/>
        </p:nvCxnSpPr>
        <p:spPr>
          <a:xfrm rot="5400000">
            <a:off x="7540863" y="4748525"/>
            <a:ext cx="1425599" cy="1"/>
          </a:xfrm>
          <a:prstGeom prst="bentConnector3">
            <a:avLst>
              <a:gd name="adj1" fmla="val 50000"/>
            </a:avLst>
          </a:prstGeom>
          <a:noFill/>
          <a:ln w="34925" cap="flat" cmpd="sng" algn="ctr">
            <a:solidFill>
              <a:srgbClr val="FFFFFF"/>
            </a:solidFill>
            <a:prstDash val="solid"/>
          </a:ln>
          <a:effectLst/>
        </p:spPr>
      </p:cxnSp>
      <p:sp>
        <p:nvSpPr>
          <p:cNvPr id="29" name="L-Shape 28"/>
          <p:cNvSpPr/>
          <p:nvPr/>
        </p:nvSpPr>
        <p:spPr>
          <a:xfrm rot="5400000">
            <a:off x="7544390" y="2467731"/>
            <a:ext cx="276623" cy="444848"/>
          </a:xfrm>
          <a:prstGeom prst="corner">
            <a:avLst>
              <a:gd name="adj1" fmla="val 80459"/>
              <a:gd name="adj2" fmla="val 77767"/>
            </a:avLst>
          </a:prstGeom>
          <a:solidFill>
            <a:srgbClr val="457EC1">
              <a:lumMod val="40000"/>
              <a:lumOff val="60000"/>
            </a:srgbClr>
          </a:solidFill>
          <a:ln w="19050" cap="flat" cmpd="sng" algn="ctr">
            <a:solidFill>
              <a:srgbClr val="FFFFFF"/>
            </a:solidFill>
            <a:prstDash val="solid"/>
          </a:ln>
          <a:effectLst/>
        </p:spPr>
        <p:txBody>
          <a:bodyPr vert="vert270" lIns="68679" tIns="34338" rIns="68679" bIns="34338" rtlCol="0" anchor="ctr"/>
          <a:lstStyle/>
          <a:p>
            <a:pPr algn="ctr" defTabSz="914361">
              <a:defRPr/>
            </a:pPr>
            <a:endParaRPr lang="en-US" sz="1100" kern="0" dirty="0">
              <a:solidFill>
                <a:srgbClr val="1A1A1A"/>
              </a:solidFill>
              <a:latin typeface="Segoe UI"/>
            </a:endParaRPr>
          </a:p>
        </p:txBody>
      </p:sp>
      <p:sp>
        <p:nvSpPr>
          <p:cNvPr id="30" name="TextBox 29"/>
          <p:cNvSpPr txBox="1"/>
          <p:nvPr/>
        </p:nvSpPr>
        <p:spPr>
          <a:xfrm>
            <a:off x="7709889" y="2999043"/>
            <a:ext cx="189154" cy="276999"/>
          </a:xfrm>
          <a:prstGeom prst="rect">
            <a:avLst/>
          </a:prstGeom>
          <a:noFill/>
        </p:spPr>
        <p:txBody>
          <a:bodyPr wrap="none" lIns="0" tIns="0" rIns="0" bIns="0" rtlCol="0">
            <a:spAutoFit/>
          </a:bodyPr>
          <a:lstStyle/>
          <a:p>
            <a:pPr algn="r"/>
            <a:r>
              <a:rPr lang="en-US" dirty="0">
                <a:latin typeface="Segoe UI Light" pitchFamily="34" charset="0"/>
                <a:cs typeface="Segoe UI Light" pitchFamily="34" charset="0"/>
              </a:rPr>
              <a:t>∞</a:t>
            </a:r>
          </a:p>
        </p:txBody>
      </p:sp>
      <p:sp>
        <p:nvSpPr>
          <p:cNvPr id="31" name="Cloud 30"/>
          <p:cNvSpPr/>
          <p:nvPr/>
        </p:nvSpPr>
        <p:spPr bwMode="auto">
          <a:xfrm>
            <a:off x="6000401" y="5829231"/>
            <a:ext cx="1932709" cy="694707"/>
          </a:xfrm>
          <a:prstGeom prst="cloud">
            <a:avLst/>
          </a:prstGeom>
          <a:solidFill>
            <a:srgbClr val="65BC46">
              <a:lumMod val="40000"/>
              <a:lumOff val="60000"/>
            </a:srgbClr>
          </a:solidFill>
          <a:ln w="9525" cap="flat" cmpd="sng" algn="ctr">
            <a:solidFill>
              <a:srgbClr val="65BC4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b="1" kern="0" dirty="0">
                <a:solidFill>
                  <a:srgbClr val="232323"/>
                </a:solidFill>
                <a:latin typeface="Segoe UI Light"/>
              </a:rPr>
              <a:t>Internet</a:t>
            </a:r>
            <a:endParaRPr lang="en-US" sz="2300" b="1" kern="0" dirty="0">
              <a:solidFill>
                <a:srgbClr val="232323"/>
              </a:solidFill>
              <a:latin typeface="Segoe UI Light"/>
            </a:endParaRPr>
          </a:p>
        </p:txBody>
      </p:sp>
      <p:sp>
        <p:nvSpPr>
          <p:cNvPr id="32" name="Cloud 31"/>
          <p:cNvSpPr/>
          <p:nvPr/>
        </p:nvSpPr>
        <p:spPr bwMode="auto">
          <a:xfrm>
            <a:off x="8549485" y="5829233"/>
            <a:ext cx="1932709" cy="694707"/>
          </a:xfrm>
          <a:prstGeom prst="cloud">
            <a:avLst/>
          </a:prstGeom>
          <a:solidFill>
            <a:srgbClr val="457EC1">
              <a:lumMod val="40000"/>
              <a:lumOff val="60000"/>
            </a:srgbClr>
          </a:solidFill>
          <a:ln w="9525" cap="flat" cmpd="sng" algn="ctr">
            <a:solidFill>
              <a:srgbClr val="65BC4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b="1" kern="0" dirty="0">
                <a:solidFill>
                  <a:srgbClr val="232323"/>
                </a:solidFill>
                <a:latin typeface="Segoe UI Light"/>
              </a:rPr>
              <a:t>Intranet</a:t>
            </a:r>
            <a:endParaRPr lang="en-US" sz="2300" b="1" kern="0" dirty="0">
              <a:solidFill>
                <a:srgbClr val="232323"/>
              </a:solidFill>
              <a:latin typeface="Segoe UI Light"/>
            </a:endParaRPr>
          </a:p>
        </p:txBody>
      </p:sp>
      <p:cxnSp>
        <p:nvCxnSpPr>
          <p:cNvPr id="33" name="Elbow Connector 32"/>
          <p:cNvCxnSpPr>
            <a:stCxn id="25" idx="0"/>
            <a:endCxn id="32" idx="2"/>
          </p:cNvCxnSpPr>
          <p:nvPr/>
        </p:nvCxnSpPr>
        <p:spPr>
          <a:xfrm rot="16200000" flipH="1">
            <a:off x="8156983" y="5778092"/>
            <a:ext cx="347355" cy="449635"/>
          </a:xfrm>
          <a:prstGeom prst="bentConnector2">
            <a:avLst/>
          </a:prstGeom>
          <a:noFill/>
          <a:ln w="34925" cap="flat" cmpd="sng" algn="ctr">
            <a:solidFill>
              <a:srgbClr val="FFFFFF"/>
            </a:solidFill>
            <a:prstDash val="solid"/>
          </a:ln>
          <a:effectLst/>
        </p:spPr>
      </p:cxnSp>
      <p:cxnSp>
        <p:nvCxnSpPr>
          <p:cNvPr id="34" name="Elbow Connector 33"/>
          <p:cNvCxnSpPr>
            <a:stCxn id="25" idx="0"/>
            <a:endCxn id="31" idx="0"/>
          </p:cNvCxnSpPr>
          <p:nvPr/>
        </p:nvCxnSpPr>
        <p:spPr>
          <a:xfrm rot="5400000">
            <a:off x="7844995" y="5915735"/>
            <a:ext cx="347352" cy="174347"/>
          </a:xfrm>
          <a:prstGeom prst="bentConnector2">
            <a:avLst/>
          </a:prstGeom>
          <a:noFill/>
          <a:ln w="34925" cap="flat" cmpd="sng" algn="ctr">
            <a:solidFill>
              <a:srgbClr val="FFFFFF"/>
            </a:solidFill>
            <a:prstDash val="solid"/>
          </a:ln>
          <a:effectLst/>
        </p:spPr>
      </p:cxnSp>
    </p:spTree>
    <p:extLst>
      <p:ext uri="{BB962C8B-B14F-4D97-AF65-F5344CB8AC3E}">
        <p14:creationId xmlns:p14="http://schemas.microsoft.com/office/powerpoint/2010/main" val="12412649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a:t>Data Center Bridging on Windows Server </a:t>
            </a:r>
            <a:r>
              <a:rPr lang="en-US" dirty="0" smtClean="0"/>
              <a:t>2012</a:t>
            </a:r>
            <a:endParaRPr lang="en-US" dirty="0"/>
          </a:p>
        </p:txBody>
      </p:sp>
      <p:cxnSp>
        <p:nvCxnSpPr>
          <p:cNvPr id="3" name="Straight Connector 2"/>
          <p:cNvCxnSpPr/>
          <p:nvPr/>
        </p:nvCxnSpPr>
        <p:spPr>
          <a:xfrm>
            <a:off x="5936684" y="3772182"/>
            <a:ext cx="0" cy="1708351"/>
          </a:xfrm>
          <a:prstGeom prst="line">
            <a:avLst/>
          </a:prstGeom>
          <a:noFill/>
          <a:ln w="34925" cap="flat" cmpd="sng" algn="ctr">
            <a:solidFill>
              <a:srgbClr val="FFFFFF"/>
            </a:solidFill>
            <a:prstDash val="solid"/>
          </a:ln>
          <a:effectLst/>
        </p:spPr>
      </p:cxnSp>
      <p:cxnSp>
        <p:nvCxnSpPr>
          <p:cNvPr id="4" name="Straight Connector 3"/>
          <p:cNvCxnSpPr/>
          <p:nvPr/>
        </p:nvCxnSpPr>
        <p:spPr>
          <a:xfrm>
            <a:off x="6121235" y="3772182"/>
            <a:ext cx="0" cy="1708351"/>
          </a:xfrm>
          <a:prstGeom prst="line">
            <a:avLst/>
          </a:prstGeom>
          <a:noFill/>
          <a:ln w="34925" cap="flat" cmpd="sng" algn="ctr">
            <a:solidFill>
              <a:srgbClr val="FFFFFF"/>
            </a:solidFill>
            <a:prstDash val="solid"/>
          </a:ln>
          <a:effectLst/>
        </p:spPr>
      </p:cxnSp>
      <p:cxnSp>
        <p:nvCxnSpPr>
          <p:cNvPr id="5" name="Straight Connector 4"/>
          <p:cNvCxnSpPr/>
          <p:nvPr/>
        </p:nvCxnSpPr>
        <p:spPr>
          <a:xfrm>
            <a:off x="6305784" y="3772182"/>
            <a:ext cx="0" cy="1708351"/>
          </a:xfrm>
          <a:prstGeom prst="line">
            <a:avLst/>
          </a:prstGeom>
          <a:noFill/>
          <a:ln w="34925" cap="flat" cmpd="sng" algn="ctr">
            <a:solidFill>
              <a:srgbClr val="FFFFFF"/>
            </a:solidFill>
            <a:prstDash val="solid"/>
          </a:ln>
          <a:effectLst/>
        </p:spPr>
      </p:cxnSp>
      <p:cxnSp>
        <p:nvCxnSpPr>
          <p:cNvPr id="6" name="Straight Connector 5"/>
          <p:cNvCxnSpPr/>
          <p:nvPr/>
        </p:nvCxnSpPr>
        <p:spPr>
          <a:xfrm>
            <a:off x="5198481" y="3772182"/>
            <a:ext cx="0" cy="1708351"/>
          </a:xfrm>
          <a:prstGeom prst="line">
            <a:avLst/>
          </a:prstGeom>
          <a:noFill/>
          <a:ln w="34925" cap="flat" cmpd="sng" algn="ctr">
            <a:solidFill>
              <a:srgbClr val="FFFFFF"/>
            </a:solidFill>
            <a:prstDash val="solid"/>
          </a:ln>
          <a:effectLst/>
        </p:spPr>
      </p:cxnSp>
      <p:cxnSp>
        <p:nvCxnSpPr>
          <p:cNvPr id="7" name="Straight Connector 6"/>
          <p:cNvCxnSpPr/>
          <p:nvPr/>
        </p:nvCxnSpPr>
        <p:spPr>
          <a:xfrm>
            <a:off x="5383031" y="3772182"/>
            <a:ext cx="0" cy="1708351"/>
          </a:xfrm>
          <a:prstGeom prst="line">
            <a:avLst/>
          </a:prstGeom>
          <a:noFill/>
          <a:ln w="34925" cap="flat" cmpd="sng" algn="ctr">
            <a:solidFill>
              <a:srgbClr val="FFFFFF"/>
            </a:solidFill>
            <a:prstDash val="solid"/>
          </a:ln>
          <a:effectLst/>
        </p:spPr>
      </p:cxnSp>
      <p:cxnSp>
        <p:nvCxnSpPr>
          <p:cNvPr id="8" name="Straight Connector 7"/>
          <p:cNvCxnSpPr/>
          <p:nvPr/>
        </p:nvCxnSpPr>
        <p:spPr>
          <a:xfrm>
            <a:off x="5567582" y="3772182"/>
            <a:ext cx="0" cy="1708351"/>
          </a:xfrm>
          <a:prstGeom prst="line">
            <a:avLst/>
          </a:prstGeom>
          <a:noFill/>
          <a:ln w="34925" cap="flat" cmpd="sng" algn="ctr">
            <a:solidFill>
              <a:srgbClr val="FFFFFF"/>
            </a:solidFill>
            <a:prstDash val="solid"/>
          </a:ln>
          <a:effectLst/>
        </p:spPr>
      </p:cxnSp>
      <p:cxnSp>
        <p:nvCxnSpPr>
          <p:cNvPr id="9" name="Straight Connector 8"/>
          <p:cNvCxnSpPr/>
          <p:nvPr/>
        </p:nvCxnSpPr>
        <p:spPr>
          <a:xfrm>
            <a:off x="5752134" y="3772182"/>
            <a:ext cx="0" cy="1708351"/>
          </a:xfrm>
          <a:prstGeom prst="line">
            <a:avLst/>
          </a:prstGeom>
          <a:noFill/>
          <a:ln w="34925" cap="flat" cmpd="sng" algn="ctr">
            <a:solidFill>
              <a:srgbClr val="FFFFFF"/>
            </a:solidFill>
            <a:prstDash val="solid"/>
          </a:ln>
          <a:effectLst/>
        </p:spPr>
      </p:cxnSp>
      <p:cxnSp>
        <p:nvCxnSpPr>
          <p:cNvPr id="10" name="Straight Connector 9"/>
          <p:cNvCxnSpPr/>
          <p:nvPr/>
        </p:nvCxnSpPr>
        <p:spPr>
          <a:xfrm>
            <a:off x="8256980" y="3821614"/>
            <a:ext cx="0" cy="1708351"/>
          </a:xfrm>
          <a:prstGeom prst="line">
            <a:avLst/>
          </a:prstGeom>
          <a:noFill/>
          <a:ln w="34925" cap="flat" cmpd="sng" algn="ctr">
            <a:solidFill>
              <a:srgbClr val="FFFFFF"/>
            </a:solidFill>
            <a:prstDash val="solid"/>
          </a:ln>
          <a:effectLst/>
        </p:spPr>
      </p:cxnSp>
      <p:cxnSp>
        <p:nvCxnSpPr>
          <p:cNvPr id="11" name="Straight Connector 10"/>
          <p:cNvCxnSpPr/>
          <p:nvPr/>
        </p:nvCxnSpPr>
        <p:spPr>
          <a:xfrm>
            <a:off x="6454467" y="1943494"/>
            <a:ext cx="0" cy="1708351"/>
          </a:xfrm>
          <a:prstGeom prst="line">
            <a:avLst/>
          </a:prstGeom>
          <a:noFill/>
          <a:ln w="34925" cap="flat" cmpd="sng" algn="ctr">
            <a:solidFill>
              <a:srgbClr val="FFFFFF"/>
            </a:solidFill>
            <a:prstDash val="solid"/>
          </a:ln>
          <a:effectLst/>
        </p:spPr>
      </p:cxnSp>
      <p:cxnSp>
        <p:nvCxnSpPr>
          <p:cNvPr id="12" name="Straight Connector 11"/>
          <p:cNvCxnSpPr/>
          <p:nvPr/>
        </p:nvCxnSpPr>
        <p:spPr>
          <a:xfrm>
            <a:off x="7585319" y="1918094"/>
            <a:ext cx="0" cy="1708351"/>
          </a:xfrm>
          <a:prstGeom prst="line">
            <a:avLst/>
          </a:prstGeom>
          <a:noFill/>
          <a:ln w="34925" cap="flat" cmpd="sng" algn="ctr">
            <a:solidFill>
              <a:srgbClr val="FFFFFF"/>
            </a:solidFill>
            <a:prstDash val="solid"/>
          </a:ln>
          <a:effectLst/>
        </p:spPr>
      </p:cxnSp>
      <p:sp>
        <p:nvSpPr>
          <p:cNvPr id="13" name="L-Shape 12"/>
          <p:cNvSpPr>
            <a:spLocks noChangeAspect="1"/>
          </p:cNvSpPr>
          <p:nvPr/>
        </p:nvSpPr>
        <p:spPr>
          <a:xfrm rot="5400000">
            <a:off x="6810734" y="5910509"/>
            <a:ext cx="367911" cy="591649"/>
          </a:xfrm>
          <a:prstGeom prst="corner">
            <a:avLst>
              <a:gd name="adj1" fmla="val 80459"/>
              <a:gd name="adj2" fmla="val 77767"/>
            </a:avLst>
          </a:prstGeom>
          <a:solidFill>
            <a:srgbClr val="65BC46">
              <a:lumMod val="20000"/>
              <a:lumOff val="80000"/>
            </a:srgbClr>
          </a:solidFill>
          <a:ln w="19050" cap="flat" cmpd="sng" algn="ctr">
            <a:solidFill>
              <a:srgbClr val="FFFFFF"/>
            </a:solidFill>
            <a:prstDash val="solid"/>
          </a:ln>
          <a:effectLst/>
        </p:spPr>
        <p:txBody>
          <a:bodyPr vert="vert270" lIns="68679" tIns="34338" rIns="68679" bIns="34338" rtlCol="0" anchor="ctr"/>
          <a:lstStyle/>
          <a:p>
            <a:pPr algn="ctr" defTabSz="914361">
              <a:defRPr/>
            </a:pPr>
            <a:endParaRPr lang="en-US" sz="1100" kern="0" dirty="0">
              <a:solidFill>
                <a:srgbClr val="1A1A1A"/>
              </a:solidFill>
              <a:latin typeface="Segoe UI"/>
            </a:endParaRPr>
          </a:p>
        </p:txBody>
      </p:sp>
      <p:sp>
        <p:nvSpPr>
          <p:cNvPr id="14" name="Rectangle 13"/>
          <p:cNvSpPr/>
          <p:nvPr/>
        </p:nvSpPr>
        <p:spPr bwMode="auto">
          <a:xfrm>
            <a:off x="4536626" y="5228211"/>
            <a:ext cx="4933511" cy="603504"/>
          </a:xfrm>
          <a:prstGeom prst="rect">
            <a:avLst/>
          </a:prstGeom>
          <a:solidFill>
            <a:srgbClr val="457EC1">
              <a:lumMod val="60000"/>
              <a:lumOff val="40000"/>
            </a:srgbClr>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sz="2800" kern="0" dirty="0">
                <a:solidFill>
                  <a:srgbClr val="232323"/>
                </a:solidFill>
                <a:latin typeface="Segoe UI Light"/>
              </a:rPr>
              <a:t>LAN Miniport</a:t>
            </a:r>
          </a:p>
        </p:txBody>
      </p:sp>
      <p:sp>
        <p:nvSpPr>
          <p:cNvPr id="15" name="Rectangle 14"/>
          <p:cNvSpPr/>
          <p:nvPr/>
        </p:nvSpPr>
        <p:spPr bwMode="auto">
          <a:xfrm>
            <a:off x="4536625" y="3263832"/>
            <a:ext cx="2438400" cy="939935"/>
          </a:xfrm>
          <a:prstGeom prst="rect">
            <a:avLst/>
          </a:prstGeom>
          <a:solidFill>
            <a:srgbClr val="65BC46">
              <a:lumMod val="60000"/>
              <a:lumOff val="40000"/>
            </a:srgbClr>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sz="2800" kern="0" dirty="0">
                <a:solidFill>
                  <a:srgbClr val="232323"/>
                </a:solidFill>
                <a:latin typeface="Segoe UI Light"/>
              </a:rPr>
              <a:t>Windows Network Stack</a:t>
            </a:r>
          </a:p>
        </p:txBody>
      </p:sp>
      <p:sp>
        <p:nvSpPr>
          <p:cNvPr id="16" name="Rectangle 15"/>
          <p:cNvSpPr/>
          <p:nvPr/>
        </p:nvSpPr>
        <p:spPr bwMode="auto">
          <a:xfrm>
            <a:off x="7031736" y="3263832"/>
            <a:ext cx="2438400" cy="939935"/>
          </a:xfrm>
          <a:prstGeom prst="rect">
            <a:avLst/>
          </a:prstGeom>
          <a:solidFill>
            <a:srgbClr val="65BC46">
              <a:lumMod val="60000"/>
              <a:lumOff val="40000"/>
            </a:srgbClr>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sz="2800" kern="0" dirty="0">
                <a:solidFill>
                  <a:srgbClr val="232323"/>
                </a:solidFill>
                <a:latin typeface="Segoe UI Light"/>
              </a:rPr>
              <a:t>Windows Storage Stack</a:t>
            </a:r>
          </a:p>
        </p:txBody>
      </p:sp>
      <p:sp>
        <p:nvSpPr>
          <p:cNvPr id="17" name="Rectangle 16"/>
          <p:cNvSpPr/>
          <p:nvPr/>
        </p:nvSpPr>
        <p:spPr bwMode="auto">
          <a:xfrm>
            <a:off x="5560204" y="1258400"/>
            <a:ext cx="2032596" cy="596899"/>
          </a:xfrm>
          <a:prstGeom prst="rect">
            <a:avLst/>
          </a:prstGeom>
          <a:solidFill>
            <a:srgbClr val="457EC1"/>
          </a:solidFill>
          <a:ln w="19050" cap="flat" cmpd="sng" algn="ctr">
            <a:solidFill>
              <a:srgbClr val="FFFFFF"/>
            </a:solidFill>
            <a:prstDash val="solid"/>
            <a:headEnd type="none" w="med" len="med"/>
            <a:tailEnd type="none" w="med" len="med"/>
          </a:ln>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kern="0" dirty="0">
                <a:gradFill>
                  <a:gsLst>
                    <a:gs pos="0">
                      <a:srgbClr val="FFFFFF"/>
                    </a:gs>
                    <a:gs pos="100000">
                      <a:srgbClr val="FFFFFF"/>
                    </a:gs>
                  </a:gsLst>
                  <a:lin ang="5400000" scaled="0"/>
                </a:gradFill>
                <a:latin typeface="Segoe UI Light"/>
              </a:rPr>
              <a:t>Application</a:t>
            </a:r>
          </a:p>
        </p:txBody>
      </p:sp>
      <p:sp>
        <p:nvSpPr>
          <p:cNvPr id="18" name="TextBox 17"/>
          <p:cNvSpPr txBox="1"/>
          <p:nvPr/>
        </p:nvSpPr>
        <p:spPr>
          <a:xfrm>
            <a:off x="5369524" y="2772762"/>
            <a:ext cx="915314" cy="276999"/>
          </a:xfrm>
          <a:prstGeom prst="rect">
            <a:avLst/>
          </a:prstGeom>
          <a:noFill/>
        </p:spPr>
        <p:txBody>
          <a:bodyPr wrap="none" lIns="0" tIns="0" rIns="0" bIns="0" rtlCol="0">
            <a:spAutoFit/>
          </a:bodyPr>
          <a:lstStyle/>
          <a:p>
            <a:pPr algn="r" defTabSz="914361">
              <a:defRPr/>
            </a:pPr>
            <a:r>
              <a:rPr lang="en-US" b="1" i="1" kern="0" dirty="0">
                <a:gradFill>
                  <a:gsLst>
                    <a:gs pos="0">
                      <a:srgbClr val="FFFFFF"/>
                    </a:gs>
                    <a:gs pos="86000">
                      <a:srgbClr val="FFFFFF"/>
                    </a:gs>
                  </a:gsLst>
                  <a:lin ang="5400000" scaled="0"/>
                </a:gradFill>
                <a:effectLst>
                  <a:outerShdw blurRad="38100" dist="38100" dir="2700000" algn="tl">
                    <a:srgbClr val="000000">
                      <a:alpha val="43137"/>
                    </a:srgbClr>
                  </a:outerShdw>
                </a:effectLst>
              </a:rPr>
              <a:t>Winsock</a:t>
            </a:r>
          </a:p>
        </p:txBody>
      </p:sp>
      <p:sp>
        <p:nvSpPr>
          <p:cNvPr id="19" name="TextBox 18"/>
          <p:cNvSpPr txBox="1"/>
          <p:nvPr/>
        </p:nvSpPr>
        <p:spPr>
          <a:xfrm>
            <a:off x="7745201" y="2772762"/>
            <a:ext cx="1884817" cy="276999"/>
          </a:xfrm>
          <a:prstGeom prst="rect">
            <a:avLst/>
          </a:prstGeom>
          <a:noFill/>
        </p:spPr>
        <p:txBody>
          <a:bodyPr wrap="square" lIns="0" tIns="0" rIns="0" bIns="0" rtlCol="0">
            <a:spAutoFit/>
          </a:bodyPr>
          <a:lstStyle/>
          <a:p>
            <a:pPr defTabSz="914361">
              <a:defRPr/>
            </a:pPr>
            <a:r>
              <a:rPr lang="en-US" b="1" i="1" kern="0" dirty="0">
                <a:gradFill>
                  <a:gsLst>
                    <a:gs pos="0">
                      <a:srgbClr val="FFFFFF"/>
                    </a:gs>
                    <a:gs pos="86000">
                      <a:srgbClr val="FFFFFF"/>
                    </a:gs>
                  </a:gsLst>
                  <a:lin ang="5400000" scaled="0"/>
                </a:gradFill>
                <a:effectLst>
                  <a:outerShdw blurRad="38100" dist="38100" dir="2700000" algn="tl">
                    <a:srgbClr val="000000">
                      <a:alpha val="43137"/>
                    </a:srgbClr>
                  </a:outerShdw>
                </a:effectLst>
              </a:rPr>
              <a:t>File I/O API</a:t>
            </a:r>
          </a:p>
        </p:txBody>
      </p:sp>
      <p:sp>
        <p:nvSpPr>
          <p:cNvPr id="20" name="TextBox 19"/>
          <p:cNvSpPr txBox="1"/>
          <p:nvPr/>
        </p:nvSpPr>
        <p:spPr>
          <a:xfrm>
            <a:off x="1115400" y="1091416"/>
            <a:ext cx="2354812" cy="553998"/>
          </a:xfrm>
          <a:prstGeom prst="rect">
            <a:avLst/>
          </a:prstGeom>
          <a:noFill/>
        </p:spPr>
        <p:txBody>
          <a:bodyPr wrap="none" lIns="0" tIns="0" rIns="0" bIns="0" rtlCol="0">
            <a:spAutoFit/>
          </a:bodyPr>
          <a:lstStyle/>
          <a:p>
            <a:pPr algn="r" defTabSz="914361">
              <a:defRPr/>
            </a:pPr>
            <a:r>
              <a:rPr lang="en-US" b="1" kern="0" dirty="0">
                <a:gradFill>
                  <a:gsLst>
                    <a:gs pos="0">
                      <a:srgbClr val="FFFFFF"/>
                    </a:gs>
                    <a:gs pos="86000">
                      <a:srgbClr val="FFFFFF"/>
                    </a:gs>
                  </a:gsLst>
                  <a:lin ang="5400000" scaled="0"/>
                </a:gradFill>
                <a:effectLst>
                  <a:outerShdw blurRad="38100" dist="38100" dir="2700000" algn="tl">
                    <a:srgbClr val="000000">
                      <a:alpha val="43137"/>
                    </a:srgbClr>
                  </a:outerShdw>
                </a:effectLst>
              </a:rPr>
              <a:t>Windows </a:t>
            </a:r>
            <a:r>
              <a:rPr lang="en-US" b="1" kern="0" dirty="0" smtClean="0">
                <a:gradFill>
                  <a:gsLst>
                    <a:gs pos="0">
                      <a:srgbClr val="FFFFFF"/>
                    </a:gs>
                    <a:gs pos="86000">
                      <a:srgbClr val="FFFFFF"/>
                    </a:gs>
                  </a:gsLst>
                  <a:lin ang="5400000" scaled="0"/>
                </a:gradFill>
                <a:effectLst>
                  <a:outerShdw blurRad="38100" dist="38100" dir="2700000" algn="tl">
                    <a:srgbClr val="000000">
                      <a:alpha val="43137"/>
                    </a:srgbClr>
                  </a:outerShdw>
                </a:effectLst>
              </a:rPr>
              <a:t>Server 2012</a:t>
            </a:r>
            <a:endParaRPr lang="en-US" b="1" kern="0" dirty="0">
              <a:gradFill>
                <a:gsLst>
                  <a:gs pos="0">
                    <a:srgbClr val="FFFFFF"/>
                  </a:gs>
                  <a:gs pos="86000">
                    <a:srgbClr val="FFFFFF"/>
                  </a:gs>
                </a:gsLst>
                <a:lin ang="5400000" scaled="0"/>
              </a:gradFill>
              <a:effectLst>
                <a:outerShdw blurRad="38100" dist="38100" dir="2700000" algn="tl">
                  <a:srgbClr val="000000">
                    <a:alpha val="43137"/>
                  </a:srgbClr>
                </a:outerShdw>
              </a:effectLst>
            </a:endParaRPr>
          </a:p>
          <a:p>
            <a:pPr algn="ctr" defTabSz="914361">
              <a:defRPr/>
            </a:pPr>
            <a:r>
              <a:rPr lang="en-US" b="1" kern="0" dirty="0" err="1">
                <a:gradFill>
                  <a:gsLst>
                    <a:gs pos="0">
                      <a:srgbClr val="FFFFFF"/>
                    </a:gs>
                    <a:gs pos="86000">
                      <a:srgbClr val="FFFFFF"/>
                    </a:gs>
                  </a:gsLst>
                  <a:lin ang="5400000" scaled="0"/>
                </a:gradFill>
                <a:effectLst>
                  <a:outerShdw blurRad="38100" dist="38100" dir="2700000" algn="tl">
                    <a:srgbClr val="000000">
                      <a:alpha val="43137"/>
                    </a:srgbClr>
                  </a:outerShdw>
                </a:effectLst>
              </a:rPr>
              <a:t>QoS</a:t>
            </a:r>
            <a:endParaRPr lang="en-US" b="1" kern="0" dirty="0">
              <a:gradFill>
                <a:gsLst>
                  <a:gs pos="0">
                    <a:srgbClr val="FFFFFF"/>
                  </a:gs>
                  <a:gs pos="86000">
                    <a:srgbClr val="FFFFFF"/>
                  </a:gs>
                </a:gsLst>
                <a:lin ang="5400000" scaled="0"/>
              </a:gradFill>
              <a:effectLst>
                <a:outerShdw blurRad="38100" dist="38100" dir="2700000" algn="tl">
                  <a:srgbClr val="000000">
                    <a:alpha val="43137"/>
                  </a:srgbClr>
                </a:outerShdw>
              </a:effectLst>
            </a:endParaRPr>
          </a:p>
        </p:txBody>
      </p:sp>
      <p:sp>
        <p:nvSpPr>
          <p:cNvPr id="21" name="Rectangle 20"/>
          <p:cNvSpPr/>
          <p:nvPr/>
        </p:nvSpPr>
        <p:spPr bwMode="auto">
          <a:xfrm>
            <a:off x="1527278" y="5048949"/>
            <a:ext cx="2186620" cy="939935"/>
          </a:xfrm>
          <a:prstGeom prst="rect">
            <a:avLst/>
          </a:prstGeom>
          <a:solidFill>
            <a:srgbClr val="65BC46">
              <a:lumMod val="60000"/>
              <a:lumOff val="40000"/>
            </a:srgbClr>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sz="2800" kern="0" dirty="0">
                <a:solidFill>
                  <a:srgbClr val="232323"/>
                </a:solidFill>
                <a:latin typeface="Segoe UI Light"/>
              </a:rPr>
              <a:t>DCB</a:t>
            </a:r>
          </a:p>
        </p:txBody>
      </p:sp>
      <p:cxnSp>
        <p:nvCxnSpPr>
          <p:cNvPr id="22" name="Elbow Connector 21"/>
          <p:cNvCxnSpPr>
            <a:stCxn id="14" idx="2"/>
            <a:endCxn id="13" idx="2"/>
          </p:cNvCxnSpPr>
          <p:nvPr/>
        </p:nvCxnSpPr>
        <p:spPr>
          <a:xfrm rot="5400000">
            <a:off x="6903705" y="5922701"/>
            <a:ext cx="190663" cy="8691"/>
          </a:xfrm>
          <a:prstGeom prst="bentConnector3">
            <a:avLst>
              <a:gd name="adj1" fmla="val 50000"/>
            </a:avLst>
          </a:prstGeom>
          <a:noFill/>
          <a:ln w="34925" cap="flat" cmpd="sng" algn="ctr">
            <a:solidFill>
              <a:srgbClr val="FFFFFF"/>
            </a:solidFill>
            <a:prstDash val="solid"/>
          </a:ln>
          <a:effectLst/>
        </p:spPr>
      </p:cxnSp>
      <p:sp>
        <p:nvSpPr>
          <p:cNvPr id="23" name="Rectangle 22"/>
          <p:cNvSpPr/>
          <p:nvPr/>
        </p:nvSpPr>
        <p:spPr bwMode="auto">
          <a:xfrm>
            <a:off x="1527278" y="3263832"/>
            <a:ext cx="2190621" cy="939935"/>
          </a:xfrm>
          <a:prstGeom prst="rect">
            <a:avLst/>
          </a:prstGeom>
          <a:solidFill>
            <a:srgbClr val="65BC46">
              <a:lumMod val="60000"/>
              <a:lumOff val="40000"/>
            </a:srgbClr>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sz="2800" kern="0" dirty="0">
                <a:solidFill>
                  <a:srgbClr val="232323"/>
                </a:solidFill>
                <a:latin typeface="Segoe UI Light"/>
              </a:rPr>
              <a:t>Traffic Classification</a:t>
            </a:r>
          </a:p>
        </p:txBody>
      </p:sp>
      <p:sp>
        <p:nvSpPr>
          <p:cNvPr id="24" name="Rounded Rectangle 23"/>
          <p:cNvSpPr/>
          <p:nvPr/>
        </p:nvSpPr>
        <p:spPr bwMode="auto">
          <a:xfrm>
            <a:off x="4329112" y="5048949"/>
            <a:ext cx="5300905" cy="939935"/>
          </a:xfrm>
          <a:prstGeom prst="roundRect">
            <a:avLst/>
          </a:prstGeom>
          <a:noFill/>
          <a:ln w="34925" cap="flat" cmpd="sng" algn="ctr">
            <a:solidFill>
              <a:srgbClr val="FFFFFF">
                <a:lumMod val="95000"/>
              </a:srgbClr>
            </a:solidFill>
            <a:prstDash val="lgDash"/>
            <a:headEnd type="none" w="med" len="med"/>
            <a:tailEnd type="none" w="med" len="med"/>
          </a:ln>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endParaRPr lang="en-US" sz="2300" kern="0" dirty="0">
              <a:gradFill>
                <a:gsLst>
                  <a:gs pos="0">
                    <a:srgbClr val="FFFFFF"/>
                  </a:gs>
                  <a:gs pos="100000">
                    <a:srgbClr val="FFFFFF"/>
                  </a:gs>
                </a:gsLst>
                <a:lin ang="5400000" scaled="0"/>
              </a:gradFill>
              <a:latin typeface="Segoe UI Light"/>
            </a:endParaRPr>
          </a:p>
        </p:txBody>
      </p:sp>
      <p:cxnSp>
        <p:nvCxnSpPr>
          <p:cNvPr id="25" name="Straight Connector 24"/>
          <p:cNvCxnSpPr>
            <a:stCxn id="23" idx="3"/>
          </p:cNvCxnSpPr>
          <p:nvPr/>
        </p:nvCxnSpPr>
        <p:spPr>
          <a:xfrm>
            <a:off x="3717900" y="3733799"/>
            <a:ext cx="818725" cy="0"/>
          </a:xfrm>
          <a:prstGeom prst="line">
            <a:avLst/>
          </a:prstGeom>
          <a:noFill/>
          <a:ln w="34925" cap="flat" cmpd="sng" algn="ctr">
            <a:solidFill>
              <a:srgbClr val="FFFFFF"/>
            </a:solidFill>
            <a:prstDash val="lgDash"/>
          </a:ln>
          <a:effectLst/>
        </p:spPr>
      </p:cxnSp>
      <p:cxnSp>
        <p:nvCxnSpPr>
          <p:cNvPr id="26" name="Straight Connector 25"/>
          <p:cNvCxnSpPr>
            <a:stCxn id="21" idx="3"/>
            <a:endCxn id="24" idx="1"/>
          </p:cNvCxnSpPr>
          <p:nvPr/>
        </p:nvCxnSpPr>
        <p:spPr>
          <a:xfrm>
            <a:off x="3713900" y="5518915"/>
            <a:ext cx="615214" cy="0"/>
          </a:xfrm>
          <a:prstGeom prst="line">
            <a:avLst/>
          </a:prstGeom>
          <a:noFill/>
          <a:ln w="34925" cap="flat" cmpd="sng" algn="ctr">
            <a:solidFill>
              <a:srgbClr val="FFFFFF"/>
            </a:solidFill>
            <a:prstDash val="lgDash"/>
          </a:ln>
          <a:effectLst/>
        </p:spPr>
      </p:cxnSp>
      <p:cxnSp>
        <p:nvCxnSpPr>
          <p:cNvPr id="27" name="Elbow Connector 26"/>
          <p:cNvCxnSpPr>
            <a:endCxn id="23" idx="1"/>
          </p:cNvCxnSpPr>
          <p:nvPr/>
        </p:nvCxnSpPr>
        <p:spPr>
          <a:xfrm rot="16200000" flipH="1">
            <a:off x="983723" y="3190242"/>
            <a:ext cx="921047" cy="166066"/>
          </a:xfrm>
          <a:prstGeom prst="bentConnector2">
            <a:avLst/>
          </a:prstGeom>
          <a:noFill/>
          <a:ln w="34925" cap="flat" cmpd="sng" algn="ctr">
            <a:solidFill>
              <a:srgbClr val="FFFFFF"/>
            </a:solidFill>
            <a:prstDash val="lgDash"/>
          </a:ln>
          <a:effectLst/>
        </p:spPr>
      </p:cxnSp>
      <p:cxnSp>
        <p:nvCxnSpPr>
          <p:cNvPr id="28" name="Elbow Connector 27"/>
          <p:cNvCxnSpPr>
            <a:endCxn id="21" idx="1"/>
          </p:cNvCxnSpPr>
          <p:nvPr/>
        </p:nvCxnSpPr>
        <p:spPr>
          <a:xfrm rot="16200000" flipH="1">
            <a:off x="551687" y="4543324"/>
            <a:ext cx="1785116" cy="166066"/>
          </a:xfrm>
          <a:prstGeom prst="bentConnector2">
            <a:avLst/>
          </a:prstGeom>
          <a:noFill/>
          <a:ln w="34925" cap="flat" cmpd="sng" algn="ctr">
            <a:solidFill>
              <a:srgbClr val="FFFFFF"/>
            </a:solidFill>
            <a:prstDash val="lgDash"/>
          </a:ln>
          <a:effectLst/>
        </p:spPr>
      </p:cxnSp>
      <p:sp>
        <p:nvSpPr>
          <p:cNvPr id="29" name="Rectangle 28"/>
          <p:cNvSpPr/>
          <p:nvPr/>
        </p:nvSpPr>
        <p:spPr bwMode="auto">
          <a:xfrm>
            <a:off x="5712604" y="1410800"/>
            <a:ext cx="2032596" cy="596899"/>
          </a:xfrm>
          <a:prstGeom prst="rect">
            <a:avLst/>
          </a:prstGeom>
          <a:solidFill>
            <a:srgbClr val="457EC1"/>
          </a:solidFill>
          <a:ln w="19050" cap="flat" cmpd="sng" algn="ctr">
            <a:solidFill>
              <a:srgbClr val="FFFFFF"/>
            </a:solidFill>
            <a:prstDash val="solid"/>
            <a:headEnd type="none" w="med" len="med"/>
            <a:tailEnd type="none" w="med" len="med"/>
          </a:ln>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kern="0" dirty="0">
                <a:gradFill>
                  <a:gsLst>
                    <a:gs pos="0">
                      <a:srgbClr val="FFFFFF"/>
                    </a:gs>
                    <a:gs pos="100000">
                      <a:srgbClr val="FFFFFF"/>
                    </a:gs>
                  </a:gsLst>
                  <a:lin ang="5400000" scaled="0"/>
                </a:gradFill>
                <a:latin typeface="Segoe UI Light"/>
              </a:rPr>
              <a:t>Application</a:t>
            </a:r>
          </a:p>
        </p:txBody>
      </p:sp>
      <p:sp>
        <p:nvSpPr>
          <p:cNvPr id="30" name="Rectangle 29"/>
          <p:cNvSpPr/>
          <p:nvPr/>
        </p:nvSpPr>
        <p:spPr bwMode="auto">
          <a:xfrm>
            <a:off x="5865004" y="1563200"/>
            <a:ext cx="2032596" cy="596899"/>
          </a:xfrm>
          <a:prstGeom prst="rect">
            <a:avLst/>
          </a:prstGeom>
          <a:solidFill>
            <a:srgbClr val="457EC1"/>
          </a:solidFill>
          <a:ln w="19050" cap="flat" cmpd="sng" algn="ctr">
            <a:solidFill>
              <a:srgbClr val="FFFFFF"/>
            </a:solidFill>
            <a:prstDash val="solid"/>
            <a:headEnd type="none" w="med" len="med"/>
            <a:tailEnd type="none" w="med" len="med"/>
          </a:ln>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kern="0" dirty="0">
                <a:gradFill>
                  <a:gsLst>
                    <a:gs pos="0">
                      <a:srgbClr val="FFFFFF"/>
                    </a:gs>
                    <a:gs pos="100000">
                      <a:srgbClr val="FFFFFF"/>
                    </a:gs>
                  </a:gsLst>
                  <a:lin ang="5400000" scaled="0"/>
                </a:gradFill>
                <a:latin typeface="Segoe UI Light"/>
              </a:rPr>
              <a:t>Application</a:t>
            </a:r>
          </a:p>
        </p:txBody>
      </p:sp>
      <p:sp>
        <p:nvSpPr>
          <p:cNvPr id="31" name="Rectangle 30"/>
          <p:cNvSpPr/>
          <p:nvPr/>
        </p:nvSpPr>
        <p:spPr bwMode="auto">
          <a:xfrm>
            <a:off x="6017404" y="1715600"/>
            <a:ext cx="2032596" cy="596899"/>
          </a:xfrm>
          <a:prstGeom prst="rect">
            <a:avLst/>
          </a:prstGeom>
          <a:solidFill>
            <a:srgbClr val="457EC1"/>
          </a:solidFill>
          <a:ln w="19050" cap="flat" cmpd="sng" algn="ctr">
            <a:solidFill>
              <a:srgbClr val="FFFFFF"/>
            </a:solidFill>
            <a:prstDash val="solid"/>
            <a:headEnd type="none" w="med" len="med"/>
            <a:tailEnd type="none" w="med" len="med"/>
          </a:ln>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kern="0" dirty="0">
                <a:gradFill>
                  <a:gsLst>
                    <a:gs pos="0">
                      <a:srgbClr val="FFFFFF"/>
                    </a:gs>
                    <a:gs pos="100000">
                      <a:srgbClr val="FFFFFF"/>
                    </a:gs>
                  </a:gsLst>
                  <a:lin ang="5400000" scaled="0"/>
                </a:gradFill>
                <a:latin typeface="Segoe UI Light"/>
              </a:rPr>
              <a:t>Application</a:t>
            </a:r>
          </a:p>
        </p:txBody>
      </p:sp>
      <p:sp>
        <p:nvSpPr>
          <p:cNvPr id="32" name="Rectangle 31"/>
          <p:cNvSpPr/>
          <p:nvPr/>
        </p:nvSpPr>
        <p:spPr bwMode="auto">
          <a:xfrm>
            <a:off x="1208943" y="2016303"/>
            <a:ext cx="2190620" cy="939935"/>
          </a:xfrm>
          <a:prstGeom prst="rect">
            <a:avLst/>
          </a:prstGeom>
          <a:solidFill>
            <a:srgbClr val="65BC46">
              <a:lumMod val="60000"/>
              <a:lumOff val="40000"/>
            </a:srgbClr>
          </a:solidFill>
          <a:ln w="1905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defRPr/>
            </a:pPr>
            <a:r>
              <a:rPr lang="en-US" sz="2800" kern="0" dirty="0">
                <a:solidFill>
                  <a:srgbClr val="232323"/>
                </a:solidFill>
                <a:latin typeface="Segoe UI Light"/>
              </a:rPr>
              <a:t>PowerShell</a:t>
            </a:r>
          </a:p>
          <a:p>
            <a:pPr algn="ctr" defTabSz="914061" fontAlgn="base">
              <a:spcBef>
                <a:spcPct val="0"/>
              </a:spcBef>
              <a:spcAft>
                <a:spcPct val="0"/>
              </a:spcAft>
              <a:defRPr/>
            </a:pPr>
            <a:r>
              <a:rPr lang="en-US" sz="2800" kern="0" dirty="0">
                <a:solidFill>
                  <a:srgbClr val="232323"/>
                </a:solidFill>
                <a:latin typeface="Segoe UI Light"/>
              </a:rPr>
              <a:t>WMI</a:t>
            </a:r>
          </a:p>
        </p:txBody>
      </p:sp>
      <p:sp>
        <p:nvSpPr>
          <p:cNvPr id="33" name="TextBox 32"/>
          <p:cNvSpPr txBox="1"/>
          <p:nvPr/>
        </p:nvSpPr>
        <p:spPr>
          <a:xfrm>
            <a:off x="2677346" y="4491123"/>
            <a:ext cx="2297546" cy="276999"/>
          </a:xfrm>
          <a:prstGeom prst="rect">
            <a:avLst/>
          </a:prstGeom>
          <a:noFill/>
        </p:spPr>
        <p:txBody>
          <a:bodyPr wrap="square" lIns="0" tIns="0" rIns="0" bIns="0" rtlCol="0">
            <a:spAutoFit/>
          </a:bodyPr>
          <a:lstStyle/>
          <a:p>
            <a:pPr algn="r" defTabSz="914361">
              <a:defRPr/>
            </a:pPr>
            <a:r>
              <a:rPr lang="en-US" b="1" i="1" kern="0" dirty="0">
                <a:gradFill>
                  <a:gsLst>
                    <a:gs pos="0">
                      <a:srgbClr val="FFFFFF"/>
                    </a:gs>
                    <a:gs pos="86000">
                      <a:srgbClr val="FFFFFF"/>
                    </a:gs>
                  </a:gsLst>
                  <a:lin ang="5400000" scaled="0"/>
                </a:gradFill>
                <a:effectLst>
                  <a:outerShdw blurRad="38100" dist="38100" dir="2700000" algn="tl">
                    <a:srgbClr val="000000">
                      <a:alpha val="43137"/>
                    </a:srgbClr>
                  </a:outerShdw>
                </a:effectLst>
              </a:rPr>
              <a:t>Up to 8 classes</a:t>
            </a:r>
          </a:p>
        </p:txBody>
      </p:sp>
      <p:sp>
        <p:nvSpPr>
          <p:cNvPr id="34" name="TextBox 33"/>
          <p:cNvSpPr txBox="1"/>
          <p:nvPr/>
        </p:nvSpPr>
        <p:spPr>
          <a:xfrm>
            <a:off x="8481244" y="4491123"/>
            <a:ext cx="2297546" cy="276999"/>
          </a:xfrm>
          <a:prstGeom prst="rect">
            <a:avLst/>
          </a:prstGeom>
          <a:noFill/>
        </p:spPr>
        <p:txBody>
          <a:bodyPr wrap="square" lIns="0" tIns="0" rIns="0" bIns="0" rtlCol="0">
            <a:spAutoFit/>
          </a:bodyPr>
          <a:lstStyle/>
          <a:p>
            <a:pPr defTabSz="914361">
              <a:defRPr/>
            </a:pPr>
            <a:r>
              <a:rPr lang="en-US" b="1" i="1" kern="0" dirty="0" err="1">
                <a:gradFill>
                  <a:gsLst>
                    <a:gs pos="0">
                      <a:srgbClr val="FFFFFF"/>
                    </a:gs>
                    <a:gs pos="86000">
                      <a:srgbClr val="FFFFFF"/>
                    </a:gs>
                  </a:gsLst>
                  <a:lin ang="5400000" scaled="0"/>
                </a:gradFill>
                <a:effectLst>
                  <a:outerShdw blurRad="38100" dist="38100" dir="2700000" algn="tl">
                    <a:srgbClr val="000000">
                      <a:alpha val="43137"/>
                    </a:srgbClr>
                  </a:outerShdw>
                </a:effectLst>
              </a:rPr>
              <a:t>kRDMA</a:t>
            </a:r>
            <a:endParaRPr lang="en-US" b="1" i="1" kern="0" dirty="0">
              <a:gradFill>
                <a:gsLst>
                  <a:gs pos="0">
                    <a:srgbClr val="FFFFFF"/>
                  </a:gs>
                  <a:gs pos="86000">
                    <a:srgbClr val="FFFFFF"/>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159010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95567804"/>
              </p:ext>
            </p:extLst>
          </p:nvPr>
        </p:nvGraphicFramePr>
        <p:xfrm>
          <a:off x="1015735" y="1206838"/>
          <a:ext cx="9954207" cy="5066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90574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3" y="159778"/>
            <a:ext cx="11149013" cy="609399"/>
          </a:xfrm>
          <a:prstGeom prst="rect">
            <a:avLst/>
          </a:prstGeom>
        </p:spPr>
        <p:txBody>
          <a:bodyPr lIns="121899" tIns="60949" rIns="121899" bIns="60949">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7"/>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4"/>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1376771"/>
            <a:ext cx="9799455" cy="3775363"/>
          </a:xfrm>
          <a:prstGeom prst="rect">
            <a:avLst/>
          </a:prstGeom>
          <a:noFill/>
        </p:spPr>
        <p:txBody>
          <a:bodyPr wrap="square" lIns="162504" tIns="81251" rIns="162504" bIns="81251" rtlCol="0" anchor="ctr">
            <a:spAutoFit/>
          </a:bodyPr>
          <a:lstStyle/>
          <a:p>
            <a:pPr algn="ctr"/>
            <a:r>
              <a:rPr lang="en-US" sz="5900" dirty="0"/>
              <a:t>Windows Server </a:t>
            </a:r>
            <a:r>
              <a:rPr lang="en-US" sz="5900" dirty="0" smtClean="0"/>
              <a:t>2012 </a:t>
            </a:r>
            <a:r>
              <a:rPr lang="en-US" sz="5900" dirty="0"/>
              <a:t>performance features enable efficient hybrid cloud operations</a:t>
            </a:r>
          </a:p>
        </p:txBody>
      </p:sp>
      <p:sp>
        <p:nvSpPr>
          <p:cNvPr id="7" name="Freeform 13"/>
          <p:cNvSpPr>
            <a:spLocks noEditPoints="1"/>
          </p:cNvSpPr>
          <p:nvPr/>
        </p:nvSpPr>
        <p:spPr bwMode="auto">
          <a:xfrm>
            <a:off x="563588" y="1524000"/>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748716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Single root I/O Virtualization</a:t>
            </a:r>
            <a:endParaRPr lang="en-US" dirty="0"/>
          </a:p>
        </p:txBody>
      </p:sp>
      <p:sp>
        <p:nvSpPr>
          <p:cNvPr id="3" name="Text Placeholder 2"/>
          <p:cNvSpPr>
            <a:spLocks noGrp="1"/>
          </p:cNvSpPr>
          <p:nvPr>
            <p:ph type="body" sz="quarter" idx="10"/>
          </p:nvPr>
        </p:nvSpPr>
        <p:spPr>
          <a:xfrm>
            <a:off x="519116" y="1179787"/>
            <a:ext cx="11149012" cy="5158335"/>
          </a:xfrm>
        </p:spPr>
        <p:txBody>
          <a:bodyPr/>
          <a:lstStyle/>
          <a:p>
            <a:pPr lvl="0"/>
            <a:r>
              <a:rPr lang="en-US" dirty="0"/>
              <a:t>For virtual networking the Holy Grail is near-native-I/O</a:t>
            </a:r>
          </a:p>
          <a:p>
            <a:pPr lvl="0"/>
            <a:r>
              <a:rPr lang="en-US" dirty="0"/>
              <a:t>SR-IOV is direct device assignment to VMs</a:t>
            </a:r>
          </a:p>
          <a:p>
            <a:r>
              <a:rPr lang="en-US" dirty="0"/>
              <a:t>SR-IOV reduces CPU, reduces latency, and increases network throughput</a:t>
            </a:r>
          </a:p>
          <a:p>
            <a:r>
              <a:rPr lang="en-US" dirty="0"/>
              <a:t>Requirements:</a:t>
            </a:r>
          </a:p>
          <a:p>
            <a:pPr lvl="1"/>
            <a:r>
              <a:rPr lang="en-US" sz="2700" dirty="0"/>
              <a:t>Chipset:</a:t>
            </a:r>
          </a:p>
          <a:p>
            <a:pPr lvl="2"/>
            <a:r>
              <a:rPr lang="en-US" dirty="0"/>
              <a:t>Interrupt and DMA remapping: VT-d2 or IOMMU</a:t>
            </a:r>
          </a:p>
          <a:p>
            <a:pPr marL="1548605" lvl="3">
              <a:lnSpc>
                <a:spcPct val="120000"/>
              </a:lnSpc>
              <a:spcBef>
                <a:spcPts val="0"/>
              </a:spcBef>
            </a:pPr>
            <a:r>
              <a:rPr lang="en-US" sz="2400" dirty="0"/>
              <a:t>Access Control Services (ACS) on </a:t>
            </a:r>
            <a:r>
              <a:rPr lang="en-US" sz="2400" dirty="0" err="1"/>
              <a:t>PCIe</a:t>
            </a:r>
            <a:r>
              <a:rPr lang="en-US" sz="2400" dirty="0"/>
              <a:t> root ports</a:t>
            </a:r>
          </a:p>
          <a:p>
            <a:pPr marL="1548605" lvl="3">
              <a:lnSpc>
                <a:spcPct val="120000"/>
              </a:lnSpc>
              <a:spcBef>
                <a:spcPts val="0"/>
              </a:spcBef>
            </a:pPr>
            <a:r>
              <a:rPr lang="en-US" sz="2400" dirty="0"/>
              <a:t>Alternative Routing-ID Interpretation (ARI)</a:t>
            </a:r>
          </a:p>
          <a:p>
            <a:pPr lvl="1"/>
            <a:r>
              <a:rPr lang="en-US" sz="2700" dirty="0"/>
              <a:t>CPU: Hardware virtualization, EPT or NPT</a:t>
            </a:r>
          </a:p>
          <a:p>
            <a:pPr lvl="1"/>
            <a:r>
              <a:rPr lang="en-US" sz="2700" dirty="0"/>
              <a:t>BIOS</a:t>
            </a:r>
          </a:p>
        </p:txBody>
      </p:sp>
    </p:spTree>
    <p:extLst>
      <p:ext uri="{BB962C8B-B14F-4D97-AF65-F5344CB8AC3E}">
        <p14:creationId xmlns:p14="http://schemas.microsoft.com/office/powerpoint/2010/main" val="209246363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bwMode="auto">
          <a:xfrm>
            <a:off x="1232064" y="987415"/>
            <a:ext cx="4383635" cy="3711439"/>
          </a:xfrm>
          <a:prstGeom prst="rect">
            <a:avLst/>
          </a:prstGeom>
          <a:solidFill>
            <a:schemeClr val="tx1">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Host</a:t>
            </a:r>
          </a:p>
        </p:txBody>
      </p:sp>
      <p:sp>
        <p:nvSpPr>
          <p:cNvPr id="2" name="Title 1"/>
          <p:cNvSpPr>
            <a:spLocks noGrp="1"/>
          </p:cNvSpPr>
          <p:nvPr>
            <p:ph type="title"/>
          </p:nvPr>
        </p:nvSpPr>
        <p:spPr>
          <a:xfrm>
            <a:off x="609441" y="152400"/>
            <a:ext cx="10969943" cy="609398"/>
          </a:xfrm>
        </p:spPr>
        <p:txBody>
          <a:bodyPr/>
          <a:lstStyle/>
          <a:p>
            <a:r>
              <a:rPr lang="en-US" dirty="0" smtClean="0"/>
              <a:t>SR-IOV</a:t>
            </a:r>
            <a:endParaRPr lang="en-US" dirty="0"/>
          </a:p>
        </p:txBody>
      </p:sp>
      <p:sp>
        <p:nvSpPr>
          <p:cNvPr id="91" name="TextBox 90"/>
          <p:cNvSpPr txBox="1"/>
          <p:nvPr/>
        </p:nvSpPr>
        <p:spPr>
          <a:xfrm>
            <a:off x="524084" y="5509366"/>
            <a:ext cx="7033429" cy="718087"/>
          </a:xfrm>
          <a:prstGeom prst="rect">
            <a:avLst/>
          </a:prstGeom>
          <a:noFill/>
        </p:spPr>
        <p:txBody>
          <a:bodyPr wrap="square" lIns="162504" tIns="81251" rIns="162504" bIns="81251" rtlCol="0" anchor="ctr">
            <a:spAutoFit/>
          </a:bodyPr>
          <a:lstStyle/>
          <a:p>
            <a:pPr marL="609493" indent="-609493">
              <a:buFont typeface="Arial" pitchFamily="34" charset="0"/>
              <a:buChar char="•"/>
            </a:pPr>
            <a:r>
              <a:rPr lang="en-US" dirty="0" smtClean="0"/>
              <a:t>SR-IOV bypasses the virtual switch</a:t>
            </a:r>
          </a:p>
          <a:p>
            <a:pPr marL="609493" indent="-609493">
              <a:buFont typeface="Arial" pitchFamily="34" charset="0"/>
              <a:buChar char="•"/>
            </a:pPr>
            <a:r>
              <a:rPr lang="en-US" dirty="0" smtClean="0"/>
              <a:t>Setting port policies will revoke VM’s IOV</a:t>
            </a:r>
            <a:endParaRPr lang="en-US" dirty="0"/>
          </a:p>
        </p:txBody>
      </p:sp>
      <p:sp>
        <p:nvSpPr>
          <p:cNvPr id="26" name="TextBox 25"/>
          <p:cNvSpPr txBox="1"/>
          <p:nvPr/>
        </p:nvSpPr>
        <p:spPr>
          <a:xfrm>
            <a:off x="1232064" y="4866987"/>
            <a:ext cx="4383635" cy="492413"/>
          </a:xfrm>
          <a:prstGeom prst="rect">
            <a:avLst/>
          </a:prstGeom>
          <a:noFill/>
        </p:spPr>
        <p:txBody>
          <a:bodyPr wrap="square" lIns="162504" tIns="81251" rIns="162504" bIns="81251" rtlCol="0">
            <a:spAutoFit/>
          </a:bodyPr>
          <a:lstStyle/>
          <a:p>
            <a:pPr algn="ctr"/>
            <a:r>
              <a:rPr lang="en-US" sz="2100" dirty="0"/>
              <a:t>Network I/O path without SRIOV</a:t>
            </a:r>
          </a:p>
        </p:txBody>
      </p:sp>
      <p:sp>
        <p:nvSpPr>
          <p:cNvPr id="28" name="TextBox 27"/>
          <p:cNvSpPr txBox="1"/>
          <p:nvPr/>
        </p:nvSpPr>
        <p:spPr>
          <a:xfrm>
            <a:off x="6577742" y="4866987"/>
            <a:ext cx="4383635" cy="492413"/>
          </a:xfrm>
          <a:prstGeom prst="rect">
            <a:avLst/>
          </a:prstGeom>
          <a:noFill/>
        </p:spPr>
        <p:txBody>
          <a:bodyPr wrap="square" lIns="162504" tIns="81251" rIns="162504" bIns="81251" rtlCol="0">
            <a:spAutoFit/>
          </a:bodyPr>
          <a:lstStyle/>
          <a:p>
            <a:pPr algn="ctr"/>
            <a:r>
              <a:rPr lang="en-US" sz="2100" dirty="0"/>
              <a:t>Network I/O path with SRIOV</a:t>
            </a:r>
          </a:p>
        </p:txBody>
      </p:sp>
      <p:sp>
        <p:nvSpPr>
          <p:cNvPr id="9" name="Rectangle 8"/>
          <p:cNvSpPr/>
          <p:nvPr/>
        </p:nvSpPr>
        <p:spPr bwMode="auto">
          <a:xfrm>
            <a:off x="1434750" y="1422478"/>
            <a:ext cx="2196069" cy="2644452"/>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100" b="1" dirty="0">
                <a:solidFill>
                  <a:schemeClr val="bg1"/>
                </a:solidFill>
              </a:rPr>
              <a:t>Root Partition</a:t>
            </a:r>
          </a:p>
        </p:txBody>
      </p:sp>
      <p:sp>
        <p:nvSpPr>
          <p:cNvPr id="10" name="Rectangle 9"/>
          <p:cNvSpPr/>
          <p:nvPr/>
        </p:nvSpPr>
        <p:spPr bwMode="auto">
          <a:xfrm>
            <a:off x="1555529" y="2162778"/>
            <a:ext cx="1889620" cy="171794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14" name="TextBox 13"/>
          <p:cNvSpPr txBox="1"/>
          <p:nvPr/>
        </p:nvSpPr>
        <p:spPr>
          <a:xfrm>
            <a:off x="1685476" y="2244531"/>
            <a:ext cx="1629737" cy="584775"/>
          </a:xfrm>
          <a:prstGeom prst="rect">
            <a:avLst/>
          </a:prstGeom>
          <a:noFill/>
        </p:spPr>
        <p:txBody>
          <a:bodyPr wrap="square" lIns="0" tIns="0" rIns="0" bIns="0" rtlCol="0">
            <a:spAutoFit/>
          </a:bodyPr>
          <a:lstStyle/>
          <a:p>
            <a:pPr algn="ctr"/>
            <a:r>
              <a:rPr lang="en-US" sz="1900" b="1" dirty="0">
                <a:solidFill>
                  <a:schemeClr val="bg1"/>
                </a:solidFill>
              </a:rPr>
              <a:t>Hyper-V Switch</a:t>
            </a:r>
          </a:p>
        </p:txBody>
      </p:sp>
      <p:grpSp>
        <p:nvGrpSpPr>
          <p:cNvPr id="15" name="Group 14"/>
          <p:cNvGrpSpPr/>
          <p:nvPr/>
        </p:nvGrpSpPr>
        <p:grpSpPr>
          <a:xfrm>
            <a:off x="1981973" y="4362245"/>
            <a:ext cx="1145500" cy="527623"/>
            <a:chOff x="1270392" y="1678688"/>
            <a:chExt cx="1145500" cy="527622"/>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392" y="2053471"/>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Physical NIC</a:t>
              </a:r>
            </a:p>
          </p:txBody>
        </p:sp>
      </p:grpSp>
      <p:sp>
        <p:nvSpPr>
          <p:cNvPr id="18" name="Rectangle 17"/>
          <p:cNvSpPr/>
          <p:nvPr/>
        </p:nvSpPr>
        <p:spPr bwMode="auto">
          <a:xfrm>
            <a:off x="3738010" y="1441749"/>
            <a:ext cx="1746961"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100" b="1" dirty="0">
                <a:solidFill>
                  <a:schemeClr val="bg1"/>
                </a:solidFill>
              </a:rPr>
              <a:t>Virtual Machine</a:t>
            </a:r>
          </a:p>
        </p:txBody>
      </p:sp>
      <p:grpSp>
        <p:nvGrpSpPr>
          <p:cNvPr id="22" name="Group 21"/>
          <p:cNvGrpSpPr/>
          <p:nvPr/>
        </p:nvGrpSpPr>
        <p:grpSpPr>
          <a:xfrm>
            <a:off x="3935024" y="2244533"/>
            <a:ext cx="1140756" cy="594831"/>
            <a:chOff x="1270392" y="1680950"/>
            <a:chExt cx="1140756" cy="467915"/>
          </a:xfrm>
        </p:grpSpPr>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500" b="1" dirty="0">
                  <a:solidFill>
                    <a:srgbClr val="FF0066"/>
                  </a:solidFill>
                </a:rPr>
                <a:t>Virtual NIC</a:t>
              </a:r>
            </a:p>
          </p:txBody>
        </p:sp>
      </p:grpSp>
      <p:sp>
        <p:nvSpPr>
          <p:cNvPr id="37" name="Rectangle 36"/>
          <p:cNvSpPr/>
          <p:nvPr/>
        </p:nvSpPr>
        <p:spPr>
          <a:xfrm>
            <a:off x="1685476" y="2813919"/>
            <a:ext cx="1629737" cy="931061"/>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1600" dirty="0"/>
              <a:t>Routing</a:t>
            </a:r>
          </a:p>
          <a:p>
            <a:pPr algn="ctr"/>
            <a:r>
              <a:rPr lang="en-US" sz="1600" dirty="0"/>
              <a:t>VLAN Filtering</a:t>
            </a:r>
          </a:p>
          <a:p>
            <a:pPr algn="ctr"/>
            <a:r>
              <a:rPr lang="en-US" sz="1600" dirty="0"/>
              <a:t>Data Copy</a:t>
            </a:r>
          </a:p>
        </p:txBody>
      </p:sp>
      <p:sp>
        <p:nvSpPr>
          <p:cNvPr id="44" name="Right Arrow 43"/>
          <p:cNvSpPr/>
          <p:nvPr/>
        </p:nvSpPr>
        <p:spPr bwMode="auto">
          <a:xfrm rot="16200000">
            <a:off x="2191399" y="3884202"/>
            <a:ext cx="481525"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6" name="Bent-Up Arrow 5"/>
          <p:cNvSpPr/>
          <p:nvPr/>
        </p:nvSpPr>
        <p:spPr bwMode="auto">
          <a:xfrm>
            <a:off x="3315207" y="2833241"/>
            <a:ext cx="1205705" cy="640059"/>
          </a:xfrm>
          <a:prstGeom prst="bentUp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1624496"/>
            <a:r>
              <a:rPr lang="en-US" sz="1600" b="1" dirty="0">
                <a:ln w="50800"/>
                <a:solidFill>
                  <a:schemeClr val="bg1">
                    <a:shade val="50000"/>
                  </a:schemeClr>
                </a:solidFill>
                <a:latin typeface="Calibri" pitchFamily="34" charset="0"/>
              </a:rPr>
              <a:t>VMBUS</a:t>
            </a:r>
            <a:endParaRPr lang="en-US" sz="3600" b="1" dirty="0">
              <a:ln w="50800"/>
              <a:solidFill>
                <a:schemeClr val="bg1">
                  <a:shade val="50000"/>
                </a:schemeClr>
              </a:solidFill>
              <a:latin typeface="Calibri" pitchFamily="34" charset="0"/>
            </a:endParaRPr>
          </a:p>
        </p:txBody>
      </p:sp>
      <p:sp>
        <p:nvSpPr>
          <p:cNvPr id="60" name="Rectangle 59"/>
          <p:cNvSpPr/>
          <p:nvPr/>
        </p:nvSpPr>
        <p:spPr bwMode="auto">
          <a:xfrm>
            <a:off x="6577742" y="987415"/>
            <a:ext cx="4383635" cy="3711439"/>
          </a:xfrm>
          <a:prstGeom prst="rect">
            <a:avLst/>
          </a:prstGeom>
          <a:solidFill>
            <a:schemeClr val="tx1">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Host</a:t>
            </a:r>
          </a:p>
        </p:txBody>
      </p:sp>
      <p:sp>
        <p:nvSpPr>
          <p:cNvPr id="61" name="Rectangle 60"/>
          <p:cNvSpPr/>
          <p:nvPr/>
        </p:nvSpPr>
        <p:spPr bwMode="auto">
          <a:xfrm>
            <a:off x="6780429" y="1422475"/>
            <a:ext cx="2196069" cy="2644452"/>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100" b="1" dirty="0">
                <a:solidFill>
                  <a:schemeClr val="bg1"/>
                </a:solidFill>
              </a:rPr>
              <a:t>Root Partition</a:t>
            </a:r>
          </a:p>
        </p:txBody>
      </p:sp>
      <p:sp>
        <p:nvSpPr>
          <p:cNvPr id="62" name="Rectangle 61"/>
          <p:cNvSpPr/>
          <p:nvPr/>
        </p:nvSpPr>
        <p:spPr bwMode="auto">
          <a:xfrm>
            <a:off x="6901208" y="2162776"/>
            <a:ext cx="1889620" cy="1717941"/>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63" name="TextBox 62"/>
          <p:cNvSpPr txBox="1"/>
          <p:nvPr/>
        </p:nvSpPr>
        <p:spPr>
          <a:xfrm>
            <a:off x="7031154" y="2244531"/>
            <a:ext cx="1629737" cy="584775"/>
          </a:xfrm>
          <a:prstGeom prst="rect">
            <a:avLst/>
          </a:prstGeom>
          <a:noFill/>
        </p:spPr>
        <p:txBody>
          <a:bodyPr wrap="square" lIns="0" tIns="0" rIns="0" bIns="0" rtlCol="0">
            <a:spAutoFit/>
          </a:bodyPr>
          <a:lstStyle/>
          <a:p>
            <a:pPr algn="ctr"/>
            <a:r>
              <a:rPr lang="en-US" sz="1900" b="1" dirty="0">
                <a:solidFill>
                  <a:schemeClr val="bg1"/>
                </a:solidFill>
              </a:rPr>
              <a:t>Hyper-V Switch</a:t>
            </a:r>
          </a:p>
        </p:txBody>
      </p:sp>
      <p:sp>
        <p:nvSpPr>
          <p:cNvPr id="65" name="Rectangle 64"/>
          <p:cNvSpPr/>
          <p:nvPr/>
        </p:nvSpPr>
        <p:spPr bwMode="auto">
          <a:xfrm>
            <a:off x="7327652" y="4362244"/>
            <a:ext cx="2970897"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SR-IOV Physical NIC</a:t>
            </a:r>
          </a:p>
        </p:txBody>
      </p:sp>
      <p:sp>
        <p:nvSpPr>
          <p:cNvPr id="67" name="Rectangle 66"/>
          <p:cNvSpPr/>
          <p:nvPr/>
        </p:nvSpPr>
        <p:spPr bwMode="auto">
          <a:xfrm>
            <a:off x="9083689" y="1441748"/>
            <a:ext cx="1784680"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100" b="1" dirty="0">
                <a:solidFill>
                  <a:schemeClr val="bg1"/>
                </a:solidFill>
              </a:rPr>
              <a:t>Virtual Machine</a:t>
            </a:r>
          </a:p>
        </p:txBody>
      </p:sp>
      <p:grpSp>
        <p:nvGrpSpPr>
          <p:cNvPr id="68" name="Group 67"/>
          <p:cNvGrpSpPr/>
          <p:nvPr/>
        </p:nvGrpSpPr>
        <p:grpSpPr>
          <a:xfrm>
            <a:off x="9280703" y="2244533"/>
            <a:ext cx="1140756" cy="594831"/>
            <a:chOff x="1270392" y="1680950"/>
            <a:chExt cx="1140756" cy="467915"/>
          </a:xfrm>
        </p:grpSpPr>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68"/>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500" b="1" dirty="0">
                  <a:solidFill>
                    <a:srgbClr val="FF0066"/>
                  </a:solidFill>
                </a:rPr>
                <a:t>Virtual Function</a:t>
              </a:r>
            </a:p>
          </p:txBody>
        </p:sp>
      </p:grpSp>
      <p:sp>
        <p:nvSpPr>
          <p:cNvPr id="71" name="Rectangle 70"/>
          <p:cNvSpPr/>
          <p:nvPr/>
        </p:nvSpPr>
        <p:spPr>
          <a:xfrm>
            <a:off x="7031154" y="2813919"/>
            <a:ext cx="1629737" cy="931061"/>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1600" dirty="0"/>
              <a:t>Routing</a:t>
            </a:r>
          </a:p>
          <a:p>
            <a:pPr algn="ctr"/>
            <a:r>
              <a:rPr lang="en-US" sz="1600" dirty="0"/>
              <a:t>VLAN Filtering</a:t>
            </a:r>
          </a:p>
          <a:p>
            <a:pPr algn="ctr"/>
            <a:r>
              <a:rPr lang="en-US" sz="1600" dirty="0"/>
              <a:t>Data Copy</a:t>
            </a:r>
          </a:p>
        </p:txBody>
      </p:sp>
      <p:sp>
        <p:nvSpPr>
          <p:cNvPr id="74" name="Right Arrow 73"/>
          <p:cNvSpPr/>
          <p:nvPr/>
        </p:nvSpPr>
        <p:spPr bwMode="auto">
          <a:xfrm>
            <a:off x="5615701" y="2618258"/>
            <a:ext cx="962041"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pic>
        <p:nvPicPr>
          <p:cNvPr id="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572" y="4723010"/>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ight Arrow 75"/>
          <p:cNvSpPr/>
          <p:nvPr/>
        </p:nvSpPr>
        <p:spPr bwMode="auto">
          <a:xfrm rot="16200000">
            <a:off x="9076949" y="3370099"/>
            <a:ext cx="1548271"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graphicFrame>
        <p:nvGraphicFramePr>
          <p:cNvPr id="33" name="Table 32"/>
          <p:cNvGraphicFramePr>
            <a:graphicFrameLocks noGrp="1"/>
          </p:cNvGraphicFramePr>
          <p:nvPr>
            <p:extLst>
              <p:ext uri="{D42A27DB-BD31-4B8C-83A1-F6EECF244321}">
                <p14:modId xmlns:p14="http://schemas.microsoft.com/office/powerpoint/2010/main" val="920890464"/>
              </p:ext>
            </p:extLst>
          </p:nvPr>
        </p:nvGraphicFramePr>
        <p:xfrm>
          <a:off x="7327649" y="5704925"/>
          <a:ext cx="4640948" cy="1051560"/>
        </p:xfrm>
        <a:graphic>
          <a:graphicData uri="http://schemas.openxmlformats.org/drawingml/2006/table">
            <a:tbl>
              <a:tblPr firstRow="1" bandRow="1">
                <a:tableStyleId>{1FECB4D8-DB02-4DC6-A0A2-4F2EBAE1DC90}</a:tableStyleId>
              </a:tblPr>
              <a:tblGrid>
                <a:gridCol w="4640948"/>
              </a:tblGrid>
              <a:tr h="381000">
                <a:tc>
                  <a:txBody>
                    <a:bodyPr/>
                    <a:lstStyle/>
                    <a:p>
                      <a:r>
                        <a:rPr lang="en-US" sz="1900" dirty="0" smtClean="0"/>
                        <a:t>Target Use</a:t>
                      </a:r>
                      <a:endParaRPr lang="en-US" sz="1900" dirty="0"/>
                    </a:p>
                  </a:txBody>
                  <a:tcPr marL="121888" marR="121888"/>
                </a:tc>
              </a:tr>
              <a:tr h="670560">
                <a:tc>
                  <a:txBody>
                    <a:bodyPr/>
                    <a:lstStyle/>
                    <a:p>
                      <a:r>
                        <a:rPr lang="en-US" sz="1900" dirty="0" smtClean="0"/>
                        <a:t>IT admins with high demand</a:t>
                      </a:r>
                      <a:r>
                        <a:rPr lang="en-US" sz="1900" baseline="0" dirty="0" smtClean="0"/>
                        <a:t> </a:t>
                      </a:r>
                      <a:r>
                        <a:rPr lang="en-US" sz="1900" dirty="0" smtClean="0"/>
                        <a:t>workloads</a:t>
                      </a:r>
                      <a:endParaRPr lang="en-US" sz="1900" dirty="0"/>
                    </a:p>
                  </a:txBody>
                  <a:tcPr marL="121888" marR="121888"/>
                </a:tc>
              </a:tr>
            </a:tbl>
          </a:graphicData>
        </a:graphic>
      </p:graphicFrame>
    </p:spTree>
    <p:extLst>
      <p:ext uri="{BB962C8B-B14F-4D97-AF65-F5344CB8AC3E}">
        <p14:creationId xmlns:p14="http://schemas.microsoft.com/office/powerpoint/2010/main" val="148950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13" dur="1500" autoRev="1" fill="remove"/>
                                        <p:tgtEl>
                                          <p:spTgt spid="37"/>
                                        </p:tgtEl>
                                        <p:attrNameLst>
                                          <p:attrName>style.color</p:attrName>
                                        </p:attrNameLst>
                                      </p:cBhvr>
                                      <p:to>
                                        <a:schemeClr val="bg2"/>
                                      </p:to>
                                    </p:animClr>
                                    <p:animClr clrSpc="rgb" dir="cw">
                                      <p:cBhvr>
                                        <p:cTn id="14" dur="1500" autoRev="1" fill="remove"/>
                                        <p:tgtEl>
                                          <p:spTgt spid="37"/>
                                        </p:tgtEl>
                                        <p:attrNameLst>
                                          <p:attrName>fillcolor</p:attrName>
                                        </p:attrNameLst>
                                      </p:cBhvr>
                                      <p:to>
                                        <a:schemeClr val="bg2"/>
                                      </p:to>
                                    </p:animClr>
                                    <p:set>
                                      <p:cBhvr>
                                        <p:cTn id="15" dur="1500" autoRev="1" fill="remove"/>
                                        <p:tgtEl>
                                          <p:spTgt spid="37"/>
                                        </p:tgtEl>
                                        <p:attrNameLst>
                                          <p:attrName>fill.type</p:attrName>
                                        </p:attrNameLst>
                                      </p:cBhvr>
                                      <p:to>
                                        <p:strVal val="solid"/>
                                      </p:to>
                                    </p:set>
                                    <p:set>
                                      <p:cBhvr>
                                        <p:cTn id="16" dur="1500" autoRev="1" fill="remove"/>
                                        <p:tgtEl>
                                          <p:spTgt spid="37"/>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0-#ppt_w/2"/>
                                          </p:val>
                                        </p:tav>
                                        <p:tav tm="100000">
                                          <p:val>
                                            <p:strVal val="#ppt_x"/>
                                          </p:val>
                                        </p:tav>
                                      </p:tavLst>
                                    </p:anim>
                                    <p:anim calcmode="lin" valueType="num">
                                      <p:cBhvr additive="base">
                                        <p:cTn id="28" dur="500" fill="hold"/>
                                        <p:tgtEl>
                                          <p:spTgt spid="7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0-#ppt_w/2"/>
                                          </p:val>
                                        </p:tav>
                                        <p:tav tm="100000">
                                          <p:val>
                                            <p:strVal val="#ppt_x"/>
                                          </p:val>
                                        </p:tav>
                                      </p:tavLst>
                                    </p:anim>
                                    <p:anim calcmode="lin" valueType="num">
                                      <p:cBhvr additive="base">
                                        <p:cTn id="32" dur="500" fill="hold"/>
                                        <p:tgtEl>
                                          <p:spTgt spid="7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500" fill="hold"/>
                                        <p:tgtEl>
                                          <p:spTgt spid="60"/>
                                        </p:tgtEl>
                                        <p:attrNameLst>
                                          <p:attrName>ppt_x</p:attrName>
                                        </p:attrNameLst>
                                      </p:cBhvr>
                                      <p:tavLst>
                                        <p:tav tm="0">
                                          <p:val>
                                            <p:strVal val="0-#ppt_w/2"/>
                                          </p:val>
                                        </p:tav>
                                        <p:tav tm="100000">
                                          <p:val>
                                            <p:strVal val="#ppt_x"/>
                                          </p:val>
                                        </p:tav>
                                      </p:tavLst>
                                    </p:anim>
                                    <p:anim calcmode="lin" valueType="num">
                                      <p:cBhvr additive="base">
                                        <p:cTn id="40" dur="500" fill="hold"/>
                                        <p:tgtEl>
                                          <p:spTgt spid="6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0-#ppt_w/2"/>
                                          </p:val>
                                        </p:tav>
                                        <p:tav tm="100000">
                                          <p:val>
                                            <p:strVal val="#ppt_x"/>
                                          </p:val>
                                        </p:tav>
                                      </p:tavLst>
                                    </p:anim>
                                    <p:anim calcmode="lin" valueType="num">
                                      <p:cBhvr additive="base">
                                        <p:cTn id="44" dur="500" fill="hold"/>
                                        <p:tgtEl>
                                          <p:spTgt spid="6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0-#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0-#ppt_w/2"/>
                                          </p:val>
                                        </p:tav>
                                        <p:tav tm="100000">
                                          <p:val>
                                            <p:strVal val="#ppt_x"/>
                                          </p:val>
                                        </p:tav>
                                      </p:tavLst>
                                    </p:anim>
                                    <p:anim calcmode="lin" valueType="num">
                                      <p:cBhvr additive="base">
                                        <p:cTn id="52" dur="500" fill="hold"/>
                                        <p:tgtEl>
                                          <p:spTgt spid="6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0-#ppt_w/2"/>
                                          </p:val>
                                        </p:tav>
                                        <p:tav tm="100000">
                                          <p:val>
                                            <p:strVal val="#ppt_x"/>
                                          </p:val>
                                        </p:tav>
                                      </p:tavLst>
                                    </p:anim>
                                    <p:anim calcmode="lin" valueType="num">
                                      <p:cBhvr additive="base">
                                        <p:cTn id="56" dur="500" fill="hold"/>
                                        <p:tgtEl>
                                          <p:spTgt spid="6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additive="base">
                                        <p:cTn id="59" dur="500" fill="hold"/>
                                        <p:tgtEl>
                                          <p:spTgt spid="67"/>
                                        </p:tgtEl>
                                        <p:attrNameLst>
                                          <p:attrName>ppt_x</p:attrName>
                                        </p:attrNameLst>
                                      </p:cBhvr>
                                      <p:tavLst>
                                        <p:tav tm="0">
                                          <p:val>
                                            <p:strVal val="0-#ppt_w/2"/>
                                          </p:val>
                                        </p:tav>
                                        <p:tav tm="100000">
                                          <p:val>
                                            <p:strVal val="#ppt_x"/>
                                          </p:val>
                                        </p:tav>
                                      </p:tavLst>
                                    </p:anim>
                                    <p:anim calcmode="lin" valueType="num">
                                      <p:cBhvr additive="base">
                                        <p:cTn id="60" dur="500" fill="hold"/>
                                        <p:tgtEl>
                                          <p:spTgt spid="6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additive="base">
                                        <p:cTn id="63" dur="500" fill="hold"/>
                                        <p:tgtEl>
                                          <p:spTgt spid="68"/>
                                        </p:tgtEl>
                                        <p:attrNameLst>
                                          <p:attrName>ppt_x</p:attrName>
                                        </p:attrNameLst>
                                      </p:cBhvr>
                                      <p:tavLst>
                                        <p:tav tm="0">
                                          <p:val>
                                            <p:strVal val="0-#ppt_w/2"/>
                                          </p:val>
                                        </p:tav>
                                        <p:tav tm="100000">
                                          <p:val>
                                            <p:strVal val="#ppt_x"/>
                                          </p:val>
                                        </p:tav>
                                      </p:tavLst>
                                    </p:anim>
                                    <p:anim calcmode="lin" valueType="num">
                                      <p:cBhvr additive="base">
                                        <p:cTn id="64" dur="500" fill="hold"/>
                                        <p:tgtEl>
                                          <p:spTgt spid="6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0-#ppt_w/2"/>
                                          </p:val>
                                        </p:tav>
                                        <p:tav tm="100000">
                                          <p:val>
                                            <p:strVal val="#ppt_x"/>
                                          </p:val>
                                        </p:tav>
                                      </p:tavLst>
                                    </p:anim>
                                    <p:anim calcmode="lin" valueType="num">
                                      <p:cBhvr additive="base">
                                        <p:cTn id="68" dur="500" fill="hold"/>
                                        <p:tgtEl>
                                          <p:spTgt spid="71"/>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additive="base">
                                        <p:cTn id="71" dur="500" fill="hold"/>
                                        <p:tgtEl>
                                          <p:spTgt spid="75"/>
                                        </p:tgtEl>
                                        <p:attrNameLst>
                                          <p:attrName>ppt_x</p:attrName>
                                        </p:attrNameLst>
                                      </p:cBhvr>
                                      <p:tavLst>
                                        <p:tav tm="0">
                                          <p:val>
                                            <p:strVal val="0-#ppt_w/2"/>
                                          </p:val>
                                        </p:tav>
                                        <p:tav tm="100000">
                                          <p:val>
                                            <p:strVal val="#ppt_x"/>
                                          </p:val>
                                        </p:tav>
                                      </p:tavLst>
                                    </p:anim>
                                    <p:anim calcmode="lin" valueType="num">
                                      <p:cBhvr additive="base">
                                        <p:cTn id="72" dur="500" fill="hold"/>
                                        <p:tgtEl>
                                          <p:spTgt spid="7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additive="base">
                                        <p:cTn id="75" dur="500" fill="hold"/>
                                        <p:tgtEl>
                                          <p:spTgt spid="91"/>
                                        </p:tgtEl>
                                        <p:attrNameLst>
                                          <p:attrName>ppt_x</p:attrName>
                                        </p:attrNameLst>
                                      </p:cBhvr>
                                      <p:tavLst>
                                        <p:tav tm="0">
                                          <p:val>
                                            <p:strVal val="0-#ppt_w/2"/>
                                          </p:val>
                                        </p:tav>
                                        <p:tav tm="100000">
                                          <p:val>
                                            <p:strVal val="#ppt_x"/>
                                          </p:val>
                                        </p:tav>
                                      </p:tavLst>
                                    </p:anim>
                                    <p:anim calcmode="lin" valueType="num">
                                      <p:cBhvr additive="base">
                                        <p:cTn id="76"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mph" presetSubtype="0" repeatCount="4000" fill="hold" grpId="1" nodeType="clickEffect">
                                  <p:stCondLst>
                                    <p:cond delay="0"/>
                                  </p:stCondLst>
                                  <p:childTnLst>
                                    <p:animEffect transition="out" filter="fade">
                                      <p:cBhvr>
                                        <p:cTn id="80" dur="2000" tmFilter="0, 0; .2, .5; .8, .5; 1, 0"/>
                                        <p:tgtEl>
                                          <p:spTgt spid="65"/>
                                        </p:tgtEl>
                                      </p:cBhvr>
                                    </p:animEffect>
                                    <p:animScale>
                                      <p:cBhvr>
                                        <p:cTn id="81" dur="1000" autoRev="1" fill="hold"/>
                                        <p:tgtEl>
                                          <p:spTgt spid="65"/>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26" presetClass="emph" presetSubtype="0" repeatCount="4000" fill="hold" nodeType="clickEffect">
                                  <p:stCondLst>
                                    <p:cond delay="0"/>
                                  </p:stCondLst>
                                  <p:childTnLst>
                                    <p:animEffect transition="out" filter="fade">
                                      <p:cBhvr>
                                        <p:cTn id="85" dur="2000" tmFilter="0, 0; .2, .5; .8, .5; 1, 0"/>
                                        <p:tgtEl>
                                          <p:spTgt spid="68"/>
                                        </p:tgtEl>
                                      </p:cBhvr>
                                    </p:animEffect>
                                    <p:animScale>
                                      <p:cBhvr>
                                        <p:cTn id="86" dur="1000" autoRev="1" fill="hold"/>
                                        <p:tgtEl>
                                          <p:spTgt spid="68"/>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1"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1000"/>
                                        <p:tgtEl>
                                          <p:spTgt spid="76"/>
                                        </p:tgtEl>
                                      </p:cBhvr>
                                    </p:animEffect>
                                    <p:anim calcmode="lin" valueType="num">
                                      <p:cBhvr>
                                        <p:cTn id="92" dur="1000" fill="hold"/>
                                        <p:tgtEl>
                                          <p:spTgt spid="76"/>
                                        </p:tgtEl>
                                        <p:attrNameLst>
                                          <p:attrName>ppt_x</p:attrName>
                                        </p:attrNameLst>
                                      </p:cBhvr>
                                      <p:tavLst>
                                        <p:tav tm="0">
                                          <p:val>
                                            <p:strVal val="#ppt_x"/>
                                          </p:val>
                                        </p:tav>
                                        <p:tav tm="100000">
                                          <p:val>
                                            <p:strVal val="#ppt_x"/>
                                          </p:val>
                                        </p:tav>
                                      </p:tavLst>
                                    </p:anim>
                                    <p:anim calcmode="lin" valueType="num">
                                      <p:cBhvr>
                                        <p:cTn id="9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fltVal val="0"/>
                                          </p:val>
                                        </p:tav>
                                        <p:tav tm="100000">
                                          <p:val>
                                            <p:strVal val="#ppt_w"/>
                                          </p:val>
                                        </p:tav>
                                      </p:tavLst>
                                    </p:anim>
                                    <p:anim calcmode="lin" valueType="num">
                                      <p:cBhvr>
                                        <p:cTn id="99" dur="500" fill="hold"/>
                                        <p:tgtEl>
                                          <p:spTgt spid="33"/>
                                        </p:tgtEl>
                                        <p:attrNameLst>
                                          <p:attrName>ppt_h</p:attrName>
                                        </p:attrNameLst>
                                      </p:cBhvr>
                                      <p:tavLst>
                                        <p:tav tm="0">
                                          <p:val>
                                            <p:fltVal val="0"/>
                                          </p:val>
                                        </p:tav>
                                        <p:tav tm="100000">
                                          <p:val>
                                            <p:strVal val="#ppt_h"/>
                                          </p:val>
                                        </p:tav>
                                      </p:tavLst>
                                    </p:anim>
                                    <p:animEffect transition="in" filter="fade">
                                      <p:cBhvr>
                                        <p:cTn id="10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28" grpId="0"/>
      <p:bldP spid="37" grpId="0" animBg="1"/>
      <p:bldP spid="44" grpId="0" animBg="1"/>
      <p:bldP spid="6" grpId="0" animBg="1"/>
      <p:bldP spid="60" grpId="0" animBg="1"/>
      <p:bldP spid="61" grpId="0" animBg="1"/>
      <p:bldP spid="62" grpId="0" animBg="1"/>
      <p:bldP spid="63" grpId="0"/>
      <p:bldP spid="65" grpId="0" animBg="1"/>
      <p:bldP spid="65" grpId="1" animBg="1"/>
      <p:bldP spid="67" grpId="0" animBg="1"/>
      <p:bldP spid="71" grpId="0" animBg="1"/>
      <p:bldP spid="74" grpId="0" animBg="1"/>
      <p:bldP spid="76" grpId="0" animBg="1"/>
      <p:bldP spid="7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467" y="228600"/>
            <a:ext cx="10969943" cy="738664"/>
          </a:xfrm>
        </p:spPr>
        <p:txBody>
          <a:bodyPr/>
          <a:lstStyle/>
          <a:p>
            <a:r>
              <a:rPr lang="en-US" sz="5300" dirty="0"/>
              <a:t>SRIOV and LBFO</a:t>
            </a:r>
          </a:p>
        </p:txBody>
      </p:sp>
      <p:sp>
        <p:nvSpPr>
          <p:cNvPr id="100" name="Rectangle 99"/>
          <p:cNvSpPr/>
          <p:nvPr/>
        </p:nvSpPr>
        <p:spPr bwMode="auto">
          <a:xfrm>
            <a:off x="1726750" y="1143003"/>
            <a:ext cx="9386891" cy="3711439"/>
          </a:xfrm>
          <a:prstGeom prst="rect">
            <a:avLst/>
          </a:prstGeom>
          <a:solidFill>
            <a:schemeClr val="tx1">
              <a:alpha val="4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Host</a:t>
            </a:r>
          </a:p>
        </p:txBody>
      </p:sp>
      <p:sp>
        <p:nvSpPr>
          <p:cNvPr id="104" name="Rectangle 103"/>
          <p:cNvSpPr/>
          <p:nvPr/>
        </p:nvSpPr>
        <p:spPr bwMode="auto">
          <a:xfrm>
            <a:off x="2129819" y="4527721"/>
            <a:ext cx="2970897"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SR-IOV Physical NIC</a:t>
            </a:r>
          </a:p>
        </p:txBody>
      </p:sp>
      <p:sp>
        <p:nvSpPr>
          <p:cNvPr id="105" name="Rectangle 104"/>
          <p:cNvSpPr/>
          <p:nvPr/>
        </p:nvSpPr>
        <p:spPr bwMode="auto">
          <a:xfrm>
            <a:off x="3615267" y="1607224"/>
            <a:ext cx="7151533" cy="261076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Virtual Machine</a:t>
            </a:r>
          </a:p>
        </p:txBody>
      </p:sp>
      <p:grpSp>
        <p:nvGrpSpPr>
          <p:cNvPr id="106" name="Group 105"/>
          <p:cNvGrpSpPr/>
          <p:nvPr/>
        </p:nvGrpSpPr>
        <p:grpSpPr>
          <a:xfrm>
            <a:off x="4082870" y="3401051"/>
            <a:ext cx="1140756" cy="637551"/>
            <a:chOff x="1270392" y="1680950"/>
            <a:chExt cx="1140756" cy="501520"/>
          </a:xfrm>
        </p:grpSpPr>
        <p:sp>
          <p:nvSpPr>
            <p:cNvPr id="107" name="Rectangle 106"/>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500" b="1" dirty="0">
                  <a:solidFill>
                    <a:srgbClr val="FF0066"/>
                  </a:solidFill>
                </a:rPr>
                <a:t>Virtual Function</a:t>
              </a:r>
            </a:p>
          </p:txBody>
        </p:sp>
        <p:pic>
          <p:nvPicPr>
            <p:cNvPr id="1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2012377"/>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740" y="4888489"/>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Right Arrow 110"/>
          <p:cNvSpPr/>
          <p:nvPr/>
        </p:nvSpPr>
        <p:spPr bwMode="auto">
          <a:xfrm rot="16200000">
            <a:off x="4374448" y="4030913"/>
            <a:ext cx="557600"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112" name="Rectangle 111"/>
          <p:cNvSpPr/>
          <p:nvPr/>
        </p:nvSpPr>
        <p:spPr bwMode="auto">
          <a:xfrm>
            <a:off x="7368268" y="4506465"/>
            <a:ext cx="2970897"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SR-IOV Physical NIC</a:t>
            </a:r>
          </a:p>
        </p:txBody>
      </p:sp>
      <p:grpSp>
        <p:nvGrpSpPr>
          <p:cNvPr id="113" name="Group 112"/>
          <p:cNvGrpSpPr/>
          <p:nvPr/>
        </p:nvGrpSpPr>
        <p:grpSpPr>
          <a:xfrm>
            <a:off x="9321319" y="3379793"/>
            <a:ext cx="1140756" cy="671835"/>
            <a:chOff x="1270392" y="1680950"/>
            <a:chExt cx="1140756" cy="528489"/>
          </a:xfrm>
        </p:grpSpPr>
        <p:sp>
          <p:nvSpPr>
            <p:cNvPr id="114" name="Rectangle 113"/>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500" b="1" dirty="0">
                  <a:solidFill>
                    <a:srgbClr val="FF0066"/>
                  </a:solidFill>
                </a:rPr>
                <a:t>Virtual Function</a:t>
              </a:r>
            </a:p>
          </p:txBody>
        </p:sp>
        <p:pic>
          <p:nvPicPr>
            <p:cNvPr id="1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2039346"/>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6" name="Right Arrow 115"/>
          <p:cNvSpPr/>
          <p:nvPr/>
        </p:nvSpPr>
        <p:spPr bwMode="auto">
          <a:xfrm rot="16200000">
            <a:off x="9623525" y="4020285"/>
            <a:ext cx="536344"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pic>
        <p:nvPicPr>
          <p:cNvPr id="1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851" y="4903355"/>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bwMode="auto">
          <a:xfrm>
            <a:off x="4890531" y="2693992"/>
            <a:ext cx="5001171" cy="533400"/>
          </a:xfrm>
          <a:prstGeom prst="round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2900" dirty="0">
                <a:gradFill>
                  <a:gsLst>
                    <a:gs pos="0">
                      <a:srgbClr val="FFFFFF"/>
                    </a:gs>
                    <a:gs pos="100000">
                      <a:srgbClr val="FFFFFF"/>
                    </a:gs>
                  </a:gsLst>
                  <a:lin ang="5400000" scaled="0"/>
                </a:gradFill>
              </a:rPr>
              <a:t>NIC Team</a:t>
            </a:r>
          </a:p>
        </p:txBody>
      </p:sp>
      <p:cxnSp>
        <p:nvCxnSpPr>
          <p:cNvPr id="5" name="Straight Arrow Connector 4"/>
          <p:cNvCxnSpPr/>
          <p:nvPr/>
        </p:nvCxnSpPr>
        <p:spPr>
          <a:xfrm>
            <a:off x="5100711" y="3227392"/>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9649486" y="3227392"/>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bwMode="auto">
          <a:xfrm>
            <a:off x="6115480" y="2084392"/>
            <a:ext cx="2111982" cy="457200"/>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2900" dirty="0">
                <a:gradFill>
                  <a:gsLst>
                    <a:gs pos="0">
                      <a:srgbClr val="FFFFFF"/>
                    </a:gs>
                    <a:gs pos="100000">
                      <a:srgbClr val="FFFFFF"/>
                    </a:gs>
                  </a:gsLst>
                  <a:lin ang="5400000" scaled="0"/>
                </a:gradFill>
              </a:rPr>
              <a:t>TCP/IP</a:t>
            </a:r>
          </a:p>
        </p:txBody>
      </p:sp>
      <p:cxnSp>
        <p:nvCxnSpPr>
          <p:cNvPr id="8" name="Straight Connector 7"/>
          <p:cNvCxnSpPr>
            <a:stCxn id="6" idx="2"/>
          </p:cNvCxnSpPr>
          <p:nvPr/>
        </p:nvCxnSpPr>
        <p:spPr>
          <a:xfrm flipH="1">
            <a:off x="7171470" y="2541592"/>
            <a:ext cx="1"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507868" y="5756559"/>
            <a:ext cx="11274663" cy="492443"/>
          </a:xfrm>
          <a:prstGeom prst="rect">
            <a:avLst/>
          </a:prstGeom>
          <a:solidFill>
            <a:srgbClr val="FFFF00"/>
          </a:solidFill>
          <a:ln>
            <a:solidFill>
              <a:schemeClr val="tx2">
                <a:lumMod val="10000"/>
              </a:schemeClr>
            </a:solidFill>
          </a:ln>
        </p:spPr>
        <p:txBody>
          <a:bodyPr wrap="square" lIns="0" tIns="0" rIns="0" bIns="0" rtlCol="0">
            <a:spAutoFit/>
          </a:bodyPr>
          <a:lstStyle/>
          <a:p>
            <a:r>
              <a:rPr lang="en-US" sz="3200" dirty="0">
                <a:solidFill>
                  <a:schemeClr val="bg1"/>
                </a:solidFill>
              </a:rPr>
              <a:t>SRIOV virtual functions can be teamed in Win 8 VMs</a:t>
            </a:r>
          </a:p>
        </p:txBody>
      </p:sp>
    </p:spTree>
    <p:extLst>
      <p:ext uri="{BB962C8B-B14F-4D97-AF65-F5344CB8AC3E}">
        <p14:creationId xmlns:p14="http://schemas.microsoft.com/office/powerpoint/2010/main" val="931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video</a:t>
            </a:r>
            <a:endParaRPr lang="en-US" dirty="0"/>
          </a:p>
        </p:txBody>
      </p:sp>
      <p:sp>
        <p:nvSpPr>
          <p:cNvPr id="3" name="Subtitle 2"/>
          <p:cNvSpPr>
            <a:spLocks noGrp="1"/>
          </p:cNvSpPr>
          <p:nvPr>
            <p:ph type="subTitle" idx="1"/>
          </p:nvPr>
        </p:nvSpPr>
        <p:spPr/>
        <p:txBody>
          <a:bodyPr/>
          <a:lstStyle/>
          <a:p>
            <a:r>
              <a:rPr lang="en-US" dirty="0" smtClean="0"/>
              <a:t>Performance + Flexibility</a:t>
            </a:r>
            <a:endParaRPr lang="en-US" dirty="0"/>
          </a:p>
        </p:txBody>
      </p:sp>
      <p:sp>
        <p:nvSpPr>
          <p:cNvPr id="2" name="Title 1"/>
          <p:cNvSpPr>
            <a:spLocks noGrp="1"/>
          </p:cNvSpPr>
          <p:nvPr>
            <p:ph type="ctrTitle"/>
          </p:nvPr>
        </p:nvSpPr>
        <p:spPr/>
        <p:txBody>
          <a:bodyPr/>
          <a:lstStyle/>
          <a:p>
            <a:r>
              <a:rPr dirty="0" smtClean="0">
                <a:hlinkClick r:id="rId3" action="ppaction://hlinkfile"/>
              </a:rPr>
              <a:t>Live Migration with SR-IOV</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07012096"/>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6" y="42839"/>
            <a:ext cx="10969943" cy="609398"/>
          </a:xfrm>
        </p:spPr>
        <p:txBody>
          <a:bodyPr/>
          <a:lstStyle/>
          <a:p>
            <a:r>
              <a:rPr lang="en-US" dirty="0" smtClean="0"/>
              <a:t>Dynamic Virtual Machine Queue</a:t>
            </a:r>
            <a:endParaRPr lang="en-US" dirty="0"/>
          </a:p>
        </p:txBody>
      </p:sp>
      <p:sp>
        <p:nvSpPr>
          <p:cNvPr id="6" name="TextBox 5"/>
          <p:cNvSpPr txBox="1"/>
          <p:nvPr/>
        </p:nvSpPr>
        <p:spPr>
          <a:xfrm>
            <a:off x="609441" y="4547518"/>
            <a:ext cx="2568211" cy="441088"/>
          </a:xfrm>
          <a:prstGeom prst="rect">
            <a:avLst/>
          </a:prstGeom>
          <a:noFill/>
        </p:spPr>
        <p:txBody>
          <a:bodyPr wrap="square" lIns="162504" tIns="81251" rIns="162504" bIns="81251" rtlCol="0">
            <a:spAutoFit/>
          </a:bodyPr>
          <a:lstStyle/>
          <a:p>
            <a:pPr algn="ctr"/>
            <a:r>
              <a:rPr lang="en-US" dirty="0" smtClean="0"/>
              <a:t>No VMQ</a:t>
            </a:r>
            <a:endParaRPr lang="en-US" dirty="0"/>
          </a:p>
        </p:txBody>
      </p:sp>
      <p:sp>
        <p:nvSpPr>
          <p:cNvPr id="8" name="TextBox 7"/>
          <p:cNvSpPr txBox="1"/>
          <p:nvPr/>
        </p:nvSpPr>
        <p:spPr>
          <a:xfrm>
            <a:off x="98273" y="5223403"/>
            <a:ext cx="8406526" cy="718087"/>
          </a:xfrm>
          <a:prstGeom prst="rect">
            <a:avLst/>
          </a:prstGeom>
          <a:noFill/>
        </p:spPr>
        <p:txBody>
          <a:bodyPr wrap="square" lIns="162504" tIns="81251" rIns="162504" bIns="81251" rtlCol="0" anchor="ctr">
            <a:spAutoFit/>
          </a:bodyPr>
          <a:lstStyle/>
          <a:p>
            <a:pPr algn="ctr"/>
            <a:r>
              <a:rPr lang="en-US" dirty="0" smtClean="0"/>
              <a:t>D-VMQ  is adaptive network processing across CPU to provide </a:t>
            </a:r>
            <a:r>
              <a:rPr lang="en-US" dirty="0"/>
              <a:t>optimal </a:t>
            </a:r>
            <a:r>
              <a:rPr lang="en-US" dirty="0" smtClean="0"/>
              <a:t>power and performance for changing workloads</a:t>
            </a:r>
            <a:endParaRPr lang="en-US" dirty="0"/>
          </a:p>
        </p:txBody>
      </p:sp>
      <p:sp>
        <p:nvSpPr>
          <p:cNvPr id="9" name="Right Arrow 8"/>
          <p:cNvSpPr/>
          <p:nvPr/>
        </p:nvSpPr>
        <p:spPr bwMode="auto">
          <a:xfrm>
            <a:off x="3177652" y="2315153"/>
            <a:ext cx="1218883" cy="264987"/>
          </a:xfrm>
          <a:prstGeom prst="rightArrow">
            <a:avLst/>
          </a:prstGeom>
          <a:solidFill>
            <a:srgbClr val="FFFF00"/>
          </a:solidFill>
          <a:ln>
            <a:solidFill>
              <a:srgbClr val="F6AE1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13" name="Rectangle 12"/>
          <p:cNvSpPr/>
          <p:nvPr/>
        </p:nvSpPr>
        <p:spPr bwMode="auto">
          <a:xfrm>
            <a:off x="609447" y="954598"/>
            <a:ext cx="2568210" cy="3196519"/>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Root Partition</a:t>
            </a:r>
          </a:p>
        </p:txBody>
      </p:sp>
      <p:grpSp>
        <p:nvGrpSpPr>
          <p:cNvPr id="10" name="Group 9"/>
          <p:cNvGrpSpPr/>
          <p:nvPr/>
        </p:nvGrpSpPr>
        <p:grpSpPr>
          <a:xfrm>
            <a:off x="815017" y="3961757"/>
            <a:ext cx="2054611" cy="449883"/>
            <a:chOff x="809424" y="1678688"/>
            <a:chExt cx="1606468" cy="449883"/>
          </a:xfrm>
        </p:grpSpPr>
        <p:sp>
          <p:nvSpPr>
            <p:cNvPr id="11" name="Rectangle 10"/>
            <p:cNvSpPr/>
            <p:nvPr/>
          </p:nvSpPr>
          <p:spPr bwMode="auto">
            <a:xfrm>
              <a:off x="836580" y="1678688"/>
              <a:ext cx="1579312"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Physical NIC</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24" y="1975732"/>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13"/>
          <p:cNvSpPr/>
          <p:nvPr/>
        </p:nvSpPr>
        <p:spPr>
          <a:xfrm>
            <a:off x="609443" y="1834385"/>
            <a:ext cx="616053" cy="1436939"/>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0</a:t>
            </a:r>
          </a:p>
        </p:txBody>
      </p:sp>
      <p:sp>
        <p:nvSpPr>
          <p:cNvPr id="15" name="Rectangle 14"/>
          <p:cNvSpPr/>
          <p:nvPr/>
        </p:nvSpPr>
        <p:spPr>
          <a:xfrm>
            <a:off x="1260893" y="1834385"/>
            <a:ext cx="616053" cy="1436939"/>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1</a:t>
            </a:r>
          </a:p>
        </p:txBody>
      </p:sp>
      <p:sp>
        <p:nvSpPr>
          <p:cNvPr id="16" name="Rectangle 15"/>
          <p:cNvSpPr/>
          <p:nvPr/>
        </p:nvSpPr>
        <p:spPr>
          <a:xfrm>
            <a:off x="1908603" y="1844589"/>
            <a:ext cx="616053" cy="1436939"/>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2</a:t>
            </a:r>
          </a:p>
        </p:txBody>
      </p:sp>
      <p:sp>
        <p:nvSpPr>
          <p:cNvPr id="17" name="Rectangle 16"/>
          <p:cNvSpPr/>
          <p:nvPr/>
        </p:nvSpPr>
        <p:spPr>
          <a:xfrm>
            <a:off x="2561599" y="1834385"/>
            <a:ext cx="616053" cy="1436939"/>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3</a:t>
            </a:r>
          </a:p>
        </p:txBody>
      </p:sp>
      <p:sp>
        <p:nvSpPr>
          <p:cNvPr id="18" name="Right Arrow 17"/>
          <p:cNvSpPr/>
          <p:nvPr/>
        </p:nvSpPr>
        <p:spPr bwMode="auto">
          <a:xfrm rot="16200000">
            <a:off x="643005" y="3379262"/>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19" name="TextBox 18"/>
          <p:cNvSpPr txBox="1"/>
          <p:nvPr/>
        </p:nvSpPr>
        <p:spPr>
          <a:xfrm>
            <a:off x="4396536" y="4547516"/>
            <a:ext cx="2568211" cy="441088"/>
          </a:xfrm>
          <a:prstGeom prst="rect">
            <a:avLst/>
          </a:prstGeom>
          <a:noFill/>
        </p:spPr>
        <p:txBody>
          <a:bodyPr wrap="square" lIns="162504" tIns="81251" rIns="162504" bIns="81251" rtlCol="0">
            <a:spAutoFit/>
          </a:bodyPr>
          <a:lstStyle/>
          <a:p>
            <a:pPr algn="ctr"/>
            <a:r>
              <a:rPr lang="en-US" dirty="0" smtClean="0"/>
              <a:t>Static VMQ</a:t>
            </a:r>
            <a:endParaRPr lang="en-US" dirty="0"/>
          </a:p>
        </p:txBody>
      </p:sp>
      <p:sp>
        <p:nvSpPr>
          <p:cNvPr id="20" name="Right Arrow 19"/>
          <p:cNvSpPr/>
          <p:nvPr/>
        </p:nvSpPr>
        <p:spPr bwMode="auto">
          <a:xfrm>
            <a:off x="6953392" y="2375809"/>
            <a:ext cx="1218883" cy="266427"/>
          </a:xfrm>
          <a:prstGeom prst="rightArrow">
            <a:avLst/>
          </a:prstGeom>
          <a:solidFill>
            <a:srgbClr val="FFFF00"/>
          </a:solidFill>
          <a:ln>
            <a:solidFill>
              <a:srgbClr val="F6AE1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sp>
        <p:nvSpPr>
          <p:cNvPr id="21" name="Rectangle 20"/>
          <p:cNvSpPr/>
          <p:nvPr/>
        </p:nvSpPr>
        <p:spPr bwMode="auto">
          <a:xfrm>
            <a:off x="4396541" y="954597"/>
            <a:ext cx="2568210" cy="3196519"/>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Root Partition</a:t>
            </a:r>
          </a:p>
        </p:txBody>
      </p:sp>
      <p:grpSp>
        <p:nvGrpSpPr>
          <p:cNvPr id="22" name="Group 21"/>
          <p:cNvGrpSpPr/>
          <p:nvPr/>
        </p:nvGrpSpPr>
        <p:grpSpPr>
          <a:xfrm>
            <a:off x="4602111" y="3961762"/>
            <a:ext cx="2054611" cy="476828"/>
            <a:chOff x="809424" y="1678688"/>
            <a:chExt cx="1606468" cy="476827"/>
          </a:xfrm>
        </p:grpSpPr>
        <p:sp>
          <p:nvSpPr>
            <p:cNvPr id="23" name="Rectangle 22"/>
            <p:cNvSpPr/>
            <p:nvPr/>
          </p:nvSpPr>
          <p:spPr bwMode="auto">
            <a:xfrm>
              <a:off x="836580" y="1678688"/>
              <a:ext cx="1579312"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Physical NIC</a:t>
              </a: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24" y="200267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Rectangle 24"/>
          <p:cNvSpPr/>
          <p:nvPr/>
        </p:nvSpPr>
        <p:spPr>
          <a:xfrm>
            <a:off x="4396536" y="1834385"/>
            <a:ext cx="616053" cy="1436939"/>
          </a:xfrm>
          <a:prstGeom prst="rect">
            <a:avLst/>
          </a:prstGeom>
          <a:gradFill>
            <a:gsLst>
              <a:gs pos="98000">
                <a:srgbClr val="FFF200"/>
              </a:gs>
              <a:gs pos="73000">
                <a:srgbClr val="FF7A00"/>
              </a:gs>
              <a:gs pos="68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0</a:t>
            </a:r>
          </a:p>
        </p:txBody>
      </p:sp>
      <p:sp>
        <p:nvSpPr>
          <p:cNvPr id="26" name="Rectangle 25"/>
          <p:cNvSpPr/>
          <p:nvPr/>
        </p:nvSpPr>
        <p:spPr>
          <a:xfrm>
            <a:off x="5047986" y="1834385"/>
            <a:ext cx="616053" cy="1436939"/>
          </a:xfrm>
          <a:prstGeom prst="rect">
            <a:avLst/>
          </a:prstGeom>
          <a:gradFill>
            <a:gsLst>
              <a:gs pos="98000">
                <a:srgbClr val="FFF200"/>
              </a:gs>
              <a:gs pos="81000">
                <a:srgbClr val="FF7A00"/>
              </a:gs>
              <a:gs pos="73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1</a:t>
            </a:r>
          </a:p>
        </p:txBody>
      </p:sp>
      <p:sp>
        <p:nvSpPr>
          <p:cNvPr id="27" name="Rectangle 26"/>
          <p:cNvSpPr/>
          <p:nvPr/>
        </p:nvSpPr>
        <p:spPr>
          <a:xfrm>
            <a:off x="5695696" y="1844589"/>
            <a:ext cx="616053" cy="1436939"/>
          </a:xfrm>
          <a:prstGeom prst="rect">
            <a:avLst/>
          </a:prstGeom>
          <a:gradFill>
            <a:gsLst>
              <a:gs pos="98000">
                <a:srgbClr val="FFF200"/>
              </a:gs>
              <a:gs pos="67000">
                <a:srgbClr val="FF7A00"/>
              </a:gs>
              <a:gs pos="60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2</a:t>
            </a:r>
          </a:p>
        </p:txBody>
      </p:sp>
      <p:sp>
        <p:nvSpPr>
          <p:cNvPr id="28" name="Rectangle 27"/>
          <p:cNvSpPr/>
          <p:nvPr/>
        </p:nvSpPr>
        <p:spPr>
          <a:xfrm>
            <a:off x="6348693" y="1834385"/>
            <a:ext cx="616053" cy="1436939"/>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3</a:t>
            </a:r>
          </a:p>
        </p:txBody>
      </p:sp>
      <p:sp>
        <p:nvSpPr>
          <p:cNvPr id="29" name="Right Arrow 28"/>
          <p:cNvSpPr/>
          <p:nvPr/>
        </p:nvSpPr>
        <p:spPr bwMode="auto">
          <a:xfrm rot="16200000">
            <a:off x="4430100" y="3379261"/>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30" name="Right Arrow 29"/>
          <p:cNvSpPr/>
          <p:nvPr/>
        </p:nvSpPr>
        <p:spPr bwMode="auto">
          <a:xfrm rot="16200000">
            <a:off x="4991165" y="3389466"/>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31" name="Right Arrow 30"/>
          <p:cNvSpPr/>
          <p:nvPr/>
        </p:nvSpPr>
        <p:spPr bwMode="auto">
          <a:xfrm rot="16200000">
            <a:off x="5658512" y="3389969"/>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32" name="TextBox 31"/>
          <p:cNvSpPr txBox="1"/>
          <p:nvPr/>
        </p:nvSpPr>
        <p:spPr>
          <a:xfrm>
            <a:off x="8183628" y="4547512"/>
            <a:ext cx="2568211" cy="718087"/>
          </a:xfrm>
          <a:prstGeom prst="rect">
            <a:avLst/>
          </a:prstGeom>
          <a:noFill/>
        </p:spPr>
        <p:txBody>
          <a:bodyPr wrap="square" lIns="162504" tIns="81251" rIns="162504" bIns="81251" rtlCol="0">
            <a:spAutoFit/>
          </a:bodyPr>
          <a:lstStyle/>
          <a:p>
            <a:pPr algn="ctr"/>
            <a:r>
              <a:rPr lang="en-US" dirty="0" smtClean="0"/>
              <a:t>Windows Server 8 Dynamic VMQ</a:t>
            </a:r>
            <a:endParaRPr lang="en-US" dirty="0"/>
          </a:p>
        </p:txBody>
      </p:sp>
      <p:sp>
        <p:nvSpPr>
          <p:cNvPr id="33" name="Rectangle 32"/>
          <p:cNvSpPr/>
          <p:nvPr/>
        </p:nvSpPr>
        <p:spPr bwMode="auto">
          <a:xfrm>
            <a:off x="8183634" y="954598"/>
            <a:ext cx="2568210" cy="3196519"/>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Root Partition</a:t>
            </a:r>
          </a:p>
        </p:txBody>
      </p:sp>
      <p:sp>
        <p:nvSpPr>
          <p:cNvPr id="35" name="Rectangle 34"/>
          <p:cNvSpPr/>
          <p:nvPr/>
        </p:nvSpPr>
        <p:spPr bwMode="auto">
          <a:xfrm>
            <a:off x="8423937" y="3961757"/>
            <a:ext cx="2019881"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Physical NIC</a:t>
            </a:r>
          </a:p>
        </p:txBody>
      </p:sp>
      <p:sp>
        <p:nvSpPr>
          <p:cNvPr id="37" name="Rectangle 36"/>
          <p:cNvSpPr/>
          <p:nvPr/>
        </p:nvSpPr>
        <p:spPr>
          <a:xfrm>
            <a:off x="8183630" y="1834385"/>
            <a:ext cx="616053" cy="1436939"/>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0</a:t>
            </a:r>
          </a:p>
        </p:txBody>
      </p:sp>
      <p:sp>
        <p:nvSpPr>
          <p:cNvPr id="38" name="Rectangle 37"/>
          <p:cNvSpPr/>
          <p:nvPr/>
        </p:nvSpPr>
        <p:spPr>
          <a:xfrm>
            <a:off x="8835080" y="1834385"/>
            <a:ext cx="616053" cy="1436939"/>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1</a:t>
            </a:r>
          </a:p>
        </p:txBody>
      </p:sp>
      <p:sp>
        <p:nvSpPr>
          <p:cNvPr id="39" name="Rectangle 38"/>
          <p:cNvSpPr/>
          <p:nvPr/>
        </p:nvSpPr>
        <p:spPr>
          <a:xfrm>
            <a:off x="9482790" y="1844589"/>
            <a:ext cx="616053" cy="1436939"/>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2</a:t>
            </a:r>
          </a:p>
        </p:txBody>
      </p:sp>
      <p:sp>
        <p:nvSpPr>
          <p:cNvPr id="40" name="Rectangle 39"/>
          <p:cNvSpPr/>
          <p:nvPr/>
        </p:nvSpPr>
        <p:spPr>
          <a:xfrm>
            <a:off x="10135786" y="1834385"/>
            <a:ext cx="616053" cy="1436939"/>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3</a:t>
            </a:r>
          </a:p>
        </p:txBody>
      </p:sp>
      <p:sp>
        <p:nvSpPr>
          <p:cNvPr id="41" name="Right Arrow 40"/>
          <p:cNvSpPr/>
          <p:nvPr/>
        </p:nvSpPr>
        <p:spPr bwMode="auto">
          <a:xfrm rot="16200000">
            <a:off x="8217192" y="3379262"/>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42" name="Right Arrow 41"/>
          <p:cNvSpPr/>
          <p:nvPr/>
        </p:nvSpPr>
        <p:spPr bwMode="auto">
          <a:xfrm rot="16200000">
            <a:off x="8778258" y="3389467"/>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43" name="Right Arrow 42"/>
          <p:cNvSpPr/>
          <p:nvPr/>
        </p:nvSpPr>
        <p:spPr bwMode="auto">
          <a:xfrm rot="16200000">
            <a:off x="9445600" y="3389970"/>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44" name="Right Arrow 43"/>
          <p:cNvSpPr/>
          <p:nvPr/>
        </p:nvSpPr>
        <p:spPr bwMode="auto">
          <a:xfrm rot="16200000">
            <a:off x="9990910" y="3379261"/>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51" name="Rectangle 50"/>
          <p:cNvSpPr/>
          <p:nvPr/>
        </p:nvSpPr>
        <p:spPr bwMode="auto">
          <a:xfrm>
            <a:off x="8196772" y="949347"/>
            <a:ext cx="2568210" cy="3196519"/>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Root Partition</a:t>
            </a:r>
          </a:p>
        </p:txBody>
      </p:sp>
      <p:grpSp>
        <p:nvGrpSpPr>
          <p:cNvPr id="52" name="Group 51"/>
          <p:cNvGrpSpPr/>
          <p:nvPr/>
        </p:nvGrpSpPr>
        <p:grpSpPr>
          <a:xfrm>
            <a:off x="8402350" y="3956510"/>
            <a:ext cx="2054607" cy="470177"/>
            <a:chOff x="809428" y="1678688"/>
            <a:chExt cx="1606464" cy="470177"/>
          </a:xfrm>
        </p:grpSpPr>
        <p:sp>
          <p:nvSpPr>
            <p:cNvPr id="53" name="Rectangle 52"/>
            <p:cNvSpPr/>
            <p:nvPr/>
          </p:nvSpPr>
          <p:spPr bwMode="auto">
            <a:xfrm>
              <a:off x="836580" y="1678688"/>
              <a:ext cx="1579312"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Physical NIC</a:t>
              </a:r>
            </a:p>
          </p:txBody>
        </p:sp>
        <p:pic>
          <p:nvPicPr>
            <p:cNvPr id="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28"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 name="Rectangle 54"/>
          <p:cNvSpPr/>
          <p:nvPr/>
        </p:nvSpPr>
        <p:spPr>
          <a:xfrm>
            <a:off x="8196767" y="1829137"/>
            <a:ext cx="616053" cy="1436939"/>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0</a:t>
            </a:r>
          </a:p>
        </p:txBody>
      </p:sp>
      <p:sp>
        <p:nvSpPr>
          <p:cNvPr id="56" name="Rectangle 55"/>
          <p:cNvSpPr/>
          <p:nvPr/>
        </p:nvSpPr>
        <p:spPr>
          <a:xfrm>
            <a:off x="8848218" y="1829137"/>
            <a:ext cx="616053" cy="1436939"/>
          </a:xfrm>
          <a:prstGeom prst="rect">
            <a:avLst/>
          </a:prstGeom>
          <a:gradFill>
            <a:gsLst>
              <a:gs pos="98000">
                <a:srgbClr val="FFF200"/>
              </a:gs>
              <a:gs pos="89000">
                <a:srgbClr val="FF7A00"/>
              </a:gs>
              <a:gs pos="85000">
                <a:srgbClr val="FF0300"/>
              </a:gs>
              <a:gs pos="9000">
                <a:srgbClr val="4D0808"/>
              </a:gs>
            </a:gsLst>
            <a:lin ang="16200000" scaled="0"/>
          </a:gra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1</a:t>
            </a:r>
          </a:p>
        </p:txBody>
      </p:sp>
      <p:sp>
        <p:nvSpPr>
          <p:cNvPr id="57" name="Rectangle 56"/>
          <p:cNvSpPr/>
          <p:nvPr/>
        </p:nvSpPr>
        <p:spPr>
          <a:xfrm>
            <a:off x="9495928" y="1839341"/>
            <a:ext cx="616053" cy="1436939"/>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2</a:t>
            </a:r>
          </a:p>
        </p:txBody>
      </p:sp>
      <p:sp>
        <p:nvSpPr>
          <p:cNvPr id="58" name="Rectangle 57"/>
          <p:cNvSpPr/>
          <p:nvPr/>
        </p:nvSpPr>
        <p:spPr>
          <a:xfrm>
            <a:off x="10148924" y="1829137"/>
            <a:ext cx="616053" cy="1436939"/>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CPU</a:t>
            </a:r>
          </a:p>
          <a:p>
            <a:pPr algn="ctr"/>
            <a:r>
              <a:rPr lang="en-US" sz="2100" dirty="0"/>
              <a:t>3</a:t>
            </a:r>
          </a:p>
        </p:txBody>
      </p:sp>
      <p:sp>
        <p:nvSpPr>
          <p:cNvPr id="59" name="Right Arrow 58"/>
          <p:cNvSpPr/>
          <p:nvPr/>
        </p:nvSpPr>
        <p:spPr bwMode="auto">
          <a:xfrm rot="16200000">
            <a:off x="8230330" y="3374011"/>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sp>
        <p:nvSpPr>
          <p:cNvPr id="60" name="Right Arrow 59"/>
          <p:cNvSpPr/>
          <p:nvPr/>
        </p:nvSpPr>
        <p:spPr bwMode="auto">
          <a:xfrm rot="16200000">
            <a:off x="8826704" y="3391209"/>
            <a:ext cx="690433" cy="474556"/>
          </a:xfrm>
          <a:prstGeom prst="rightArrow">
            <a:avLst/>
          </a:prstGeom>
          <a:solidFill>
            <a:schemeClr val="tx1">
              <a:lumMod val="95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62496" tIns="81248" rIns="162496" bIns="81248" numCol="1" rtlCol="0" anchor="ctr" anchorCtr="0" compatLnSpc="1">
            <a:prstTxWarp prst="textNoShape">
              <a:avLst/>
            </a:prstTxWarp>
          </a:bodyPr>
          <a:lstStyle/>
          <a:p>
            <a:pPr algn="ctr" defTabSz="1624496"/>
            <a:endParaRPr lang="en-US" sz="3600" dirty="0">
              <a:solidFill>
                <a:srgbClr val="FFFFFF"/>
              </a:solidFill>
              <a:effectLst>
                <a:outerShdw blurRad="38100" dist="38100" dir="2700000" algn="tl">
                  <a:srgbClr val="000000">
                    <a:alpha val="43137"/>
                  </a:srgbClr>
                </a:outerShdw>
              </a:effectLst>
              <a:latin typeface="Calibri" pitchFamily="34"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3830958532"/>
              </p:ext>
            </p:extLst>
          </p:nvPr>
        </p:nvGraphicFramePr>
        <p:xfrm>
          <a:off x="5356013" y="5805463"/>
          <a:ext cx="6680007" cy="762000"/>
        </p:xfrm>
        <a:graphic>
          <a:graphicData uri="http://schemas.openxmlformats.org/drawingml/2006/table">
            <a:tbl>
              <a:tblPr firstRow="1" bandRow="1">
                <a:tableStyleId>{1FECB4D8-DB02-4DC6-A0A2-4F2EBAE1DC90}</a:tableStyleId>
              </a:tblPr>
              <a:tblGrid>
                <a:gridCol w="6680007"/>
              </a:tblGrid>
              <a:tr h="381000">
                <a:tc>
                  <a:txBody>
                    <a:bodyPr/>
                    <a:lstStyle/>
                    <a:p>
                      <a:r>
                        <a:rPr lang="en-US" sz="1900" dirty="0" smtClean="0"/>
                        <a:t>Target Customer</a:t>
                      </a:r>
                      <a:endParaRPr lang="en-US" sz="1900" dirty="0"/>
                    </a:p>
                  </a:txBody>
                  <a:tcPr marL="121888" marR="121888"/>
                </a:tc>
              </a:tr>
              <a:tr h="381000">
                <a:tc>
                  <a:txBody>
                    <a:bodyPr/>
                    <a:lstStyle/>
                    <a:p>
                      <a:r>
                        <a:rPr lang="en-US" sz="1900" dirty="0" smtClean="0"/>
                        <a:t>Always</a:t>
                      </a:r>
                      <a:r>
                        <a:rPr lang="en-US" sz="1900" baseline="0" dirty="0" smtClean="0"/>
                        <a:t> advise customers to t</a:t>
                      </a:r>
                      <a:r>
                        <a:rPr lang="en-US" sz="1900" dirty="0" smtClean="0"/>
                        <a:t>urn VMQ on.</a:t>
                      </a:r>
                      <a:endParaRPr lang="en-US" sz="1900" dirty="0"/>
                    </a:p>
                  </a:txBody>
                  <a:tcPr marL="121888" marR="121888"/>
                </a:tc>
              </a:tr>
            </a:tbl>
          </a:graphicData>
        </a:graphic>
      </p:graphicFrame>
    </p:spTree>
    <p:extLst>
      <p:ext uri="{BB962C8B-B14F-4D97-AF65-F5344CB8AC3E}">
        <p14:creationId xmlns:p14="http://schemas.microsoft.com/office/powerpoint/2010/main" val="66869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38" dur="1000" autoRev="1" fill="remove"/>
                                        <p:tgtEl>
                                          <p:spTgt spid="18"/>
                                        </p:tgtEl>
                                        <p:attrNameLst>
                                          <p:attrName>style.color</p:attrName>
                                        </p:attrNameLst>
                                      </p:cBhvr>
                                      <p:to>
                                        <a:schemeClr val="bg1"/>
                                      </p:to>
                                    </p:animClr>
                                    <p:animClr clrSpc="rgb" dir="cw">
                                      <p:cBhvr>
                                        <p:cTn id="39" dur="1000" autoRev="1" fill="remove"/>
                                        <p:tgtEl>
                                          <p:spTgt spid="18"/>
                                        </p:tgtEl>
                                        <p:attrNameLst>
                                          <p:attrName>fillcolor</p:attrName>
                                        </p:attrNameLst>
                                      </p:cBhvr>
                                      <p:to>
                                        <a:schemeClr val="bg1"/>
                                      </p:to>
                                    </p:animClr>
                                    <p:set>
                                      <p:cBhvr>
                                        <p:cTn id="40" dur="1000" autoRev="1" fill="remove"/>
                                        <p:tgtEl>
                                          <p:spTgt spid="18"/>
                                        </p:tgtEl>
                                        <p:attrNameLst>
                                          <p:attrName>fill.type</p:attrName>
                                        </p:attrNameLst>
                                      </p:cBhvr>
                                      <p:to>
                                        <p:strVal val="solid"/>
                                      </p:to>
                                    </p:set>
                                    <p:set>
                                      <p:cBhvr>
                                        <p:cTn id="41" dur="1000" autoRev="1" fill="remove"/>
                                        <p:tgtEl>
                                          <p:spTgt spid="18"/>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0-#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0-#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0-#ppt_w/2"/>
                                          </p:val>
                                        </p:tav>
                                        <p:tav tm="100000">
                                          <p:val>
                                            <p:strVal val="#ppt_x"/>
                                          </p:val>
                                        </p:tav>
                                      </p:tavLst>
                                    </p:anim>
                                    <p:anim calcmode="lin" valueType="num">
                                      <p:cBhvr additive="base">
                                        <p:cTn id="67" dur="500" fill="hold"/>
                                        <p:tgtEl>
                                          <p:spTgt spid="2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0-#ppt_w/2"/>
                                          </p:val>
                                        </p:tav>
                                        <p:tav tm="100000">
                                          <p:val>
                                            <p:strVal val="#ppt_x"/>
                                          </p:val>
                                        </p:tav>
                                      </p:tavLst>
                                    </p:anim>
                                    <p:anim calcmode="lin" valueType="num">
                                      <p:cBhvr additive="base">
                                        <p:cTn id="71" dur="500" fill="hold"/>
                                        <p:tgtEl>
                                          <p:spTgt spid="27"/>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0-#ppt_w/2"/>
                                          </p:val>
                                        </p:tav>
                                        <p:tav tm="100000">
                                          <p:val>
                                            <p:strVal val="#ppt_x"/>
                                          </p:val>
                                        </p:tav>
                                      </p:tavLst>
                                    </p:anim>
                                    <p:anim calcmode="lin" valueType="num">
                                      <p:cBhvr additive="base">
                                        <p:cTn id="75" dur="500" fill="hold"/>
                                        <p:tgtEl>
                                          <p:spTgt spid="2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0-#ppt_w/2"/>
                                          </p:val>
                                        </p:tav>
                                        <p:tav tm="100000">
                                          <p:val>
                                            <p:strVal val="#ppt_x"/>
                                          </p:val>
                                        </p:tav>
                                      </p:tavLst>
                                    </p:anim>
                                    <p:anim calcmode="lin" valueType="num">
                                      <p:cBhvr additive="base">
                                        <p:cTn id="79" dur="500" fill="hold"/>
                                        <p:tgtEl>
                                          <p:spTgt spid="29"/>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500" fill="hold"/>
                                        <p:tgtEl>
                                          <p:spTgt spid="30"/>
                                        </p:tgtEl>
                                        <p:attrNameLst>
                                          <p:attrName>ppt_x</p:attrName>
                                        </p:attrNameLst>
                                      </p:cBhvr>
                                      <p:tavLst>
                                        <p:tav tm="0">
                                          <p:val>
                                            <p:strVal val="0-#ppt_w/2"/>
                                          </p:val>
                                        </p:tav>
                                        <p:tav tm="100000">
                                          <p:val>
                                            <p:strVal val="#ppt_x"/>
                                          </p:val>
                                        </p:tav>
                                      </p:tavLst>
                                    </p:anim>
                                    <p:anim calcmode="lin" valueType="num">
                                      <p:cBhvr additive="base">
                                        <p:cTn id="83" dur="500" fill="hold"/>
                                        <p:tgtEl>
                                          <p:spTgt spid="30"/>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fill="hold"/>
                                        <p:tgtEl>
                                          <p:spTgt spid="31"/>
                                        </p:tgtEl>
                                        <p:attrNameLst>
                                          <p:attrName>ppt_x</p:attrName>
                                        </p:attrNameLst>
                                      </p:cBhvr>
                                      <p:tavLst>
                                        <p:tav tm="0">
                                          <p:val>
                                            <p:strVal val="0-#ppt_w/2"/>
                                          </p:val>
                                        </p:tav>
                                        <p:tav tm="100000">
                                          <p:val>
                                            <p:strVal val="#ppt_x"/>
                                          </p:val>
                                        </p:tav>
                                      </p:tavLst>
                                    </p:anim>
                                    <p:anim calcmode="lin" valueType="num">
                                      <p:cBhvr additive="base">
                                        <p:cTn id="87" dur="500" fill="hold"/>
                                        <p:tgtEl>
                                          <p:spTgt spid="31"/>
                                        </p:tgtEl>
                                        <p:attrNameLst>
                                          <p:attrName>ppt_y</p:attrName>
                                        </p:attrNameLst>
                                      </p:cBhvr>
                                      <p:tavLst>
                                        <p:tav tm="0">
                                          <p:val>
                                            <p:strVal val="#ppt_y"/>
                                          </p:val>
                                        </p:tav>
                                        <p:tav tm="100000">
                                          <p:val>
                                            <p:strVal val="#ppt_y"/>
                                          </p:val>
                                        </p:tav>
                                      </p:tavLst>
                                    </p:anim>
                                  </p:childTnLst>
                                </p:cTn>
                              </p:par>
                              <p:par>
                                <p:cTn id="88"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89" dur="1000" autoRev="1" fill="remove"/>
                                        <p:tgtEl>
                                          <p:spTgt spid="29"/>
                                        </p:tgtEl>
                                        <p:attrNameLst>
                                          <p:attrName>style.color</p:attrName>
                                        </p:attrNameLst>
                                      </p:cBhvr>
                                      <p:to>
                                        <a:schemeClr val="bg1"/>
                                      </p:to>
                                    </p:animClr>
                                    <p:animClr clrSpc="rgb" dir="cw">
                                      <p:cBhvr>
                                        <p:cTn id="90" dur="1000" autoRev="1" fill="remove"/>
                                        <p:tgtEl>
                                          <p:spTgt spid="29"/>
                                        </p:tgtEl>
                                        <p:attrNameLst>
                                          <p:attrName>fillcolor</p:attrName>
                                        </p:attrNameLst>
                                      </p:cBhvr>
                                      <p:to>
                                        <a:schemeClr val="bg1"/>
                                      </p:to>
                                    </p:animClr>
                                    <p:set>
                                      <p:cBhvr>
                                        <p:cTn id="91" dur="1000" autoRev="1" fill="remove"/>
                                        <p:tgtEl>
                                          <p:spTgt spid="29"/>
                                        </p:tgtEl>
                                        <p:attrNameLst>
                                          <p:attrName>fill.type</p:attrName>
                                        </p:attrNameLst>
                                      </p:cBhvr>
                                      <p:to>
                                        <p:strVal val="solid"/>
                                      </p:to>
                                    </p:set>
                                    <p:set>
                                      <p:cBhvr>
                                        <p:cTn id="92" dur="1000" autoRev="1" fill="remove"/>
                                        <p:tgtEl>
                                          <p:spTgt spid="29"/>
                                        </p:tgtEl>
                                        <p:attrNameLst>
                                          <p:attrName>fill.on</p:attrName>
                                        </p:attrNameLst>
                                      </p:cBhvr>
                                      <p:to>
                                        <p:strVal val="true"/>
                                      </p:to>
                                    </p:set>
                                  </p:childTnLst>
                                </p:cTn>
                              </p:par>
                              <p:par>
                                <p:cTn id="93"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94" dur="1000" autoRev="1" fill="remove"/>
                                        <p:tgtEl>
                                          <p:spTgt spid="30"/>
                                        </p:tgtEl>
                                        <p:attrNameLst>
                                          <p:attrName>style.color</p:attrName>
                                        </p:attrNameLst>
                                      </p:cBhvr>
                                      <p:to>
                                        <a:schemeClr val="bg1"/>
                                      </p:to>
                                    </p:animClr>
                                    <p:animClr clrSpc="rgb" dir="cw">
                                      <p:cBhvr>
                                        <p:cTn id="95" dur="1000" autoRev="1" fill="remove"/>
                                        <p:tgtEl>
                                          <p:spTgt spid="30"/>
                                        </p:tgtEl>
                                        <p:attrNameLst>
                                          <p:attrName>fillcolor</p:attrName>
                                        </p:attrNameLst>
                                      </p:cBhvr>
                                      <p:to>
                                        <a:schemeClr val="bg1"/>
                                      </p:to>
                                    </p:animClr>
                                    <p:set>
                                      <p:cBhvr>
                                        <p:cTn id="96" dur="1000" autoRev="1" fill="remove"/>
                                        <p:tgtEl>
                                          <p:spTgt spid="30"/>
                                        </p:tgtEl>
                                        <p:attrNameLst>
                                          <p:attrName>fill.type</p:attrName>
                                        </p:attrNameLst>
                                      </p:cBhvr>
                                      <p:to>
                                        <p:strVal val="solid"/>
                                      </p:to>
                                    </p:set>
                                    <p:set>
                                      <p:cBhvr>
                                        <p:cTn id="97" dur="1000" autoRev="1" fill="remove"/>
                                        <p:tgtEl>
                                          <p:spTgt spid="30"/>
                                        </p:tgtEl>
                                        <p:attrNameLst>
                                          <p:attrName>fill.on</p:attrName>
                                        </p:attrNameLst>
                                      </p:cBhvr>
                                      <p:to>
                                        <p:strVal val="true"/>
                                      </p:to>
                                    </p:set>
                                  </p:childTnLst>
                                </p:cTn>
                              </p:par>
                              <p:par>
                                <p:cTn id="98"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99" dur="1000" autoRev="1" fill="remove"/>
                                        <p:tgtEl>
                                          <p:spTgt spid="31"/>
                                        </p:tgtEl>
                                        <p:attrNameLst>
                                          <p:attrName>style.color</p:attrName>
                                        </p:attrNameLst>
                                      </p:cBhvr>
                                      <p:to>
                                        <a:schemeClr val="bg1"/>
                                      </p:to>
                                    </p:animClr>
                                    <p:animClr clrSpc="rgb" dir="cw">
                                      <p:cBhvr>
                                        <p:cTn id="100" dur="1000" autoRev="1" fill="remove"/>
                                        <p:tgtEl>
                                          <p:spTgt spid="31"/>
                                        </p:tgtEl>
                                        <p:attrNameLst>
                                          <p:attrName>fillcolor</p:attrName>
                                        </p:attrNameLst>
                                      </p:cBhvr>
                                      <p:to>
                                        <a:schemeClr val="bg1"/>
                                      </p:to>
                                    </p:animClr>
                                    <p:set>
                                      <p:cBhvr>
                                        <p:cTn id="101" dur="1000" autoRev="1" fill="remove"/>
                                        <p:tgtEl>
                                          <p:spTgt spid="31"/>
                                        </p:tgtEl>
                                        <p:attrNameLst>
                                          <p:attrName>fill.type</p:attrName>
                                        </p:attrNameLst>
                                      </p:cBhvr>
                                      <p:to>
                                        <p:strVal val="solid"/>
                                      </p:to>
                                    </p:set>
                                    <p:set>
                                      <p:cBhvr>
                                        <p:cTn id="102" dur="1000" autoRev="1" fill="remove"/>
                                        <p:tgtEl>
                                          <p:spTgt spid="31"/>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 calcmode="lin" valueType="num">
                                      <p:cBhvr additive="base">
                                        <p:cTn id="107" dur="500" fill="hold"/>
                                        <p:tgtEl>
                                          <p:spTgt spid="8"/>
                                        </p:tgtEl>
                                        <p:attrNameLst>
                                          <p:attrName>ppt_x</p:attrName>
                                        </p:attrNameLst>
                                      </p:cBhvr>
                                      <p:tavLst>
                                        <p:tav tm="0">
                                          <p:val>
                                            <p:strVal val="0-#ppt_w/2"/>
                                          </p:val>
                                        </p:tav>
                                        <p:tav tm="100000">
                                          <p:val>
                                            <p:strVal val="#ppt_x"/>
                                          </p:val>
                                        </p:tav>
                                      </p:tavLst>
                                    </p:anim>
                                    <p:anim calcmode="lin" valueType="num">
                                      <p:cBhvr additive="base">
                                        <p:cTn id="108" dur="500" fill="hold"/>
                                        <p:tgtEl>
                                          <p:spTgt spid="8"/>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fill="hold"/>
                                        <p:tgtEl>
                                          <p:spTgt spid="20"/>
                                        </p:tgtEl>
                                        <p:attrNameLst>
                                          <p:attrName>ppt_x</p:attrName>
                                        </p:attrNameLst>
                                      </p:cBhvr>
                                      <p:tavLst>
                                        <p:tav tm="0">
                                          <p:val>
                                            <p:strVal val="0-#ppt_w/2"/>
                                          </p:val>
                                        </p:tav>
                                        <p:tav tm="100000">
                                          <p:val>
                                            <p:strVal val="#ppt_x"/>
                                          </p:val>
                                        </p:tav>
                                      </p:tavLst>
                                    </p:anim>
                                    <p:anim calcmode="lin" valueType="num">
                                      <p:cBhvr additive="base">
                                        <p:cTn id="112" dur="500" fill="hold"/>
                                        <p:tgtEl>
                                          <p:spTgt spid="20"/>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0-#ppt_w/2"/>
                                          </p:val>
                                        </p:tav>
                                        <p:tav tm="100000">
                                          <p:val>
                                            <p:strVal val="#ppt_x"/>
                                          </p:val>
                                        </p:tav>
                                      </p:tavLst>
                                    </p:anim>
                                    <p:anim calcmode="lin" valueType="num">
                                      <p:cBhvr additive="base">
                                        <p:cTn id="116" dur="500" fill="hold"/>
                                        <p:tgtEl>
                                          <p:spTgt spid="32"/>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500" fill="hold"/>
                                        <p:tgtEl>
                                          <p:spTgt spid="33"/>
                                        </p:tgtEl>
                                        <p:attrNameLst>
                                          <p:attrName>ppt_x</p:attrName>
                                        </p:attrNameLst>
                                      </p:cBhvr>
                                      <p:tavLst>
                                        <p:tav tm="0">
                                          <p:val>
                                            <p:strVal val="0-#ppt_w/2"/>
                                          </p:val>
                                        </p:tav>
                                        <p:tav tm="100000">
                                          <p:val>
                                            <p:strVal val="#ppt_x"/>
                                          </p:val>
                                        </p:tav>
                                      </p:tavLst>
                                    </p:anim>
                                    <p:anim calcmode="lin" valueType="num">
                                      <p:cBhvr additive="base">
                                        <p:cTn id="120" dur="500" fill="hold"/>
                                        <p:tgtEl>
                                          <p:spTgt spid="33"/>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500" fill="hold"/>
                                        <p:tgtEl>
                                          <p:spTgt spid="37"/>
                                        </p:tgtEl>
                                        <p:attrNameLst>
                                          <p:attrName>ppt_x</p:attrName>
                                        </p:attrNameLst>
                                      </p:cBhvr>
                                      <p:tavLst>
                                        <p:tav tm="0">
                                          <p:val>
                                            <p:strVal val="0-#ppt_w/2"/>
                                          </p:val>
                                        </p:tav>
                                        <p:tav tm="100000">
                                          <p:val>
                                            <p:strVal val="#ppt_x"/>
                                          </p:val>
                                        </p:tav>
                                      </p:tavLst>
                                    </p:anim>
                                    <p:anim calcmode="lin" valueType="num">
                                      <p:cBhvr additive="base">
                                        <p:cTn id="124" dur="500" fill="hold"/>
                                        <p:tgtEl>
                                          <p:spTgt spid="37"/>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additive="base">
                                        <p:cTn id="127" dur="500" fill="hold"/>
                                        <p:tgtEl>
                                          <p:spTgt spid="38"/>
                                        </p:tgtEl>
                                        <p:attrNameLst>
                                          <p:attrName>ppt_x</p:attrName>
                                        </p:attrNameLst>
                                      </p:cBhvr>
                                      <p:tavLst>
                                        <p:tav tm="0">
                                          <p:val>
                                            <p:strVal val="0-#ppt_w/2"/>
                                          </p:val>
                                        </p:tav>
                                        <p:tav tm="100000">
                                          <p:val>
                                            <p:strVal val="#ppt_x"/>
                                          </p:val>
                                        </p:tav>
                                      </p:tavLst>
                                    </p:anim>
                                    <p:anim calcmode="lin" valueType="num">
                                      <p:cBhvr additive="base">
                                        <p:cTn id="128" dur="500" fill="hold"/>
                                        <p:tgtEl>
                                          <p:spTgt spid="38"/>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500" fill="hold"/>
                                        <p:tgtEl>
                                          <p:spTgt spid="39"/>
                                        </p:tgtEl>
                                        <p:attrNameLst>
                                          <p:attrName>ppt_x</p:attrName>
                                        </p:attrNameLst>
                                      </p:cBhvr>
                                      <p:tavLst>
                                        <p:tav tm="0">
                                          <p:val>
                                            <p:strVal val="0-#ppt_w/2"/>
                                          </p:val>
                                        </p:tav>
                                        <p:tav tm="100000">
                                          <p:val>
                                            <p:strVal val="#ppt_x"/>
                                          </p:val>
                                        </p:tav>
                                      </p:tavLst>
                                    </p:anim>
                                    <p:anim calcmode="lin" valueType="num">
                                      <p:cBhvr additive="base">
                                        <p:cTn id="132" dur="500" fill="hold"/>
                                        <p:tgtEl>
                                          <p:spTgt spid="39"/>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0-#ppt_w/2"/>
                                          </p:val>
                                        </p:tav>
                                        <p:tav tm="100000">
                                          <p:val>
                                            <p:strVal val="#ppt_x"/>
                                          </p:val>
                                        </p:tav>
                                      </p:tavLst>
                                    </p:anim>
                                    <p:anim calcmode="lin" valueType="num">
                                      <p:cBhvr additive="base">
                                        <p:cTn id="136" dur="500" fill="hold"/>
                                        <p:tgtEl>
                                          <p:spTgt spid="40"/>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additive="base">
                                        <p:cTn id="139" dur="500" fill="hold"/>
                                        <p:tgtEl>
                                          <p:spTgt spid="41"/>
                                        </p:tgtEl>
                                        <p:attrNameLst>
                                          <p:attrName>ppt_x</p:attrName>
                                        </p:attrNameLst>
                                      </p:cBhvr>
                                      <p:tavLst>
                                        <p:tav tm="0">
                                          <p:val>
                                            <p:strVal val="0-#ppt_w/2"/>
                                          </p:val>
                                        </p:tav>
                                        <p:tav tm="100000">
                                          <p:val>
                                            <p:strVal val="#ppt_x"/>
                                          </p:val>
                                        </p:tav>
                                      </p:tavLst>
                                    </p:anim>
                                    <p:anim calcmode="lin" valueType="num">
                                      <p:cBhvr additive="base">
                                        <p:cTn id="140" dur="500" fill="hold"/>
                                        <p:tgtEl>
                                          <p:spTgt spid="41"/>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 calcmode="lin" valueType="num">
                                      <p:cBhvr additive="base">
                                        <p:cTn id="143" dur="500" fill="hold"/>
                                        <p:tgtEl>
                                          <p:spTgt spid="42"/>
                                        </p:tgtEl>
                                        <p:attrNameLst>
                                          <p:attrName>ppt_x</p:attrName>
                                        </p:attrNameLst>
                                      </p:cBhvr>
                                      <p:tavLst>
                                        <p:tav tm="0">
                                          <p:val>
                                            <p:strVal val="0-#ppt_w/2"/>
                                          </p:val>
                                        </p:tav>
                                        <p:tav tm="100000">
                                          <p:val>
                                            <p:strVal val="#ppt_x"/>
                                          </p:val>
                                        </p:tav>
                                      </p:tavLst>
                                    </p:anim>
                                    <p:anim calcmode="lin" valueType="num">
                                      <p:cBhvr additive="base">
                                        <p:cTn id="144" dur="500" fill="hold"/>
                                        <p:tgtEl>
                                          <p:spTgt spid="42"/>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additive="base">
                                        <p:cTn id="147" dur="500" fill="hold"/>
                                        <p:tgtEl>
                                          <p:spTgt spid="43"/>
                                        </p:tgtEl>
                                        <p:attrNameLst>
                                          <p:attrName>ppt_x</p:attrName>
                                        </p:attrNameLst>
                                      </p:cBhvr>
                                      <p:tavLst>
                                        <p:tav tm="0">
                                          <p:val>
                                            <p:strVal val="0-#ppt_w/2"/>
                                          </p:val>
                                        </p:tav>
                                        <p:tav tm="100000">
                                          <p:val>
                                            <p:strVal val="#ppt_x"/>
                                          </p:val>
                                        </p:tav>
                                      </p:tavLst>
                                    </p:anim>
                                    <p:anim calcmode="lin" valueType="num">
                                      <p:cBhvr additive="base">
                                        <p:cTn id="148" dur="500" fill="hold"/>
                                        <p:tgtEl>
                                          <p:spTgt spid="43"/>
                                        </p:tgtEl>
                                        <p:attrNameLst>
                                          <p:attrName>ppt_y</p:attrName>
                                        </p:attrNameLst>
                                      </p:cBhvr>
                                      <p:tavLst>
                                        <p:tav tm="0">
                                          <p:val>
                                            <p:strVal val="#ppt_y"/>
                                          </p:val>
                                        </p:tav>
                                        <p:tav tm="100000">
                                          <p:val>
                                            <p:strVal val="#ppt_y"/>
                                          </p:val>
                                        </p:tav>
                                      </p:tavLst>
                                    </p:anim>
                                  </p:childTnLst>
                                </p:cTn>
                              </p:par>
                              <p:par>
                                <p:cTn id="149" presetID="2" presetClass="entr" presetSubtype="8" fill="hold" grpId="0" nodeType="withEffect">
                                  <p:stCondLst>
                                    <p:cond delay="0"/>
                                  </p:stCondLst>
                                  <p:childTnLst>
                                    <p:set>
                                      <p:cBhvr>
                                        <p:cTn id="150" dur="1" fill="hold">
                                          <p:stCondLst>
                                            <p:cond delay="0"/>
                                          </p:stCondLst>
                                        </p:cTn>
                                        <p:tgtEl>
                                          <p:spTgt spid="44"/>
                                        </p:tgtEl>
                                        <p:attrNameLst>
                                          <p:attrName>style.visibility</p:attrName>
                                        </p:attrNameLst>
                                      </p:cBhvr>
                                      <p:to>
                                        <p:strVal val="visible"/>
                                      </p:to>
                                    </p:set>
                                    <p:anim calcmode="lin" valueType="num">
                                      <p:cBhvr additive="base">
                                        <p:cTn id="151" dur="500" fill="hold"/>
                                        <p:tgtEl>
                                          <p:spTgt spid="44"/>
                                        </p:tgtEl>
                                        <p:attrNameLst>
                                          <p:attrName>ppt_x</p:attrName>
                                        </p:attrNameLst>
                                      </p:cBhvr>
                                      <p:tavLst>
                                        <p:tav tm="0">
                                          <p:val>
                                            <p:strVal val="0-#ppt_w/2"/>
                                          </p:val>
                                        </p:tav>
                                        <p:tav tm="100000">
                                          <p:val>
                                            <p:strVal val="#ppt_x"/>
                                          </p:val>
                                        </p:tav>
                                      </p:tavLst>
                                    </p:anim>
                                    <p:anim calcmode="lin" valueType="num">
                                      <p:cBhvr additive="base">
                                        <p:cTn id="152" dur="500" fill="hold"/>
                                        <p:tgtEl>
                                          <p:spTgt spid="44"/>
                                        </p:tgtEl>
                                        <p:attrNameLst>
                                          <p:attrName>ppt_y</p:attrName>
                                        </p:attrNameLst>
                                      </p:cBhvr>
                                      <p:tavLst>
                                        <p:tav tm="0">
                                          <p:val>
                                            <p:strVal val="#ppt_y"/>
                                          </p:val>
                                        </p:tav>
                                        <p:tav tm="100000">
                                          <p:val>
                                            <p:strVal val="#ppt_y"/>
                                          </p:val>
                                        </p:tav>
                                      </p:tavLst>
                                    </p:anim>
                                  </p:childTnLst>
                                </p:cTn>
                              </p:par>
                              <p:par>
                                <p:cTn id="153"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54" dur="1000" autoRev="1" fill="remove"/>
                                        <p:tgtEl>
                                          <p:spTgt spid="41"/>
                                        </p:tgtEl>
                                        <p:attrNameLst>
                                          <p:attrName>style.color</p:attrName>
                                        </p:attrNameLst>
                                      </p:cBhvr>
                                      <p:to>
                                        <a:schemeClr val="bg1"/>
                                      </p:to>
                                    </p:animClr>
                                    <p:animClr clrSpc="rgb" dir="cw">
                                      <p:cBhvr>
                                        <p:cTn id="155" dur="1000" autoRev="1" fill="remove"/>
                                        <p:tgtEl>
                                          <p:spTgt spid="41"/>
                                        </p:tgtEl>
                                        <p:attrNameLst>
                                          <p:attrName>fillcolor</p:attrName>
                                        </p:attrNameLst>
                                      </p:cBhvr>
                                      <p:to>
                                        <a:schemeClr val="bg1"/>
                                      </p:to>
                                    </p:animClr>
                                    <p:set>
                                      <p:cBhvr>
                                        <p:cTn id="156" dur="1000" autoRev="1" fill="remove"/>
                                        <p:tgtEl>
                                          <p:spTgt spid="41"/>
                                        </p:tgtEl>
                                        <p:attrNameLst>
                                          <p:attrName>fill.type</p:attrName>
                                        </p:attrNameLst>
                                      </p:cBhvr>
                                      <p:to>
                                        <p:strVal val="solid"/>
                                      </p:to>
                                    </p:set>
                                    <p:set>
                                      <p:cBhvr>
                                        <p:cTn id="157" dur="1000" autoRev="1" fill="remove"/>
                                        <p:tgtEl>
                                          <p:spTgt spid="41"/>
                                        </p:tgtEl>
                                        <p:attrNameLst>
                                          <p:attrName>fill.on</p:attrName>
                                        </p:attrNameLst>
                                      </p:cBhvr>
                                      <p:to>
                                        <p:strVal val="true"/>
                                      </p:to>
                                    </p:set>
                                  </p:childTnLst>
                                </p:cTn>
                              </p:par>
                              <p:par>
                                <p:cTn id="158"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59" dur="1000" autoRev="1" fill="remove"/>
                                        <p:tgtEl>
                                          <p:spTgt spid="42"/>
                                        </p:tgtEl>
                                        <p:attrNameLst>
                                          <p:attrName>style.color</p:attrName>
                                        </p:attrNameLst>
                                      </p:cBhvr>
                                      <p:to>
                                        <a:schemeClr val="bg1"/>
                                      </p:to>
                                    </p:animClr>
                                    <p:animClr clrSpc="rgb" dir="cw">
                                      <p:cBhvr>
                                        <p:cTn id="160" dur="1000" autoRev="1" fill="remove"/>
                                        <p:tgtEl>
                                          <p:spTgt spid="42"/>
                                        </p:tgtEl>
                                        <p:attrNameLst>
                                          <p:attrName>fillcolor</p:attrName>
                                        </p:attrNameLst>
                                      </p:cBhvr>
                                      <p:to>
                                        <a:schemeClr val="bg1"/>
                                      </p:to>
                                    </p:animClr>
                                    <p:set>
                                      <p:cBhvr>
                                        <p:cTn id="161" dur="1000" autoRev="1" fill="remove"/>
                                        <p:tgtEl>
                                          <p:spTgt spid="42"/>
                                        </p:tgtEl>
                                        <p:attrNameLst>
                                          <p:attrName>fill.type</p:attrName>
                                        </p:attrNameLst>
                                      </p:cBhvr>
                                      <p:to>
                                        <p:strVal val="solid"/>
                                      </p:to>
                                    </p:set>
                                    <p:set>
                                      <p:cBhvr>
                                        <p:cTn id="162" dur="1000" autoRev="1" fill="remove"/>
                                        <p:tgtEl>
                                          <p:spTgt spid="42"/>
                                        </p:tgtEl>
                                        <p:attrNameLst>
                                          <p:attrName>fill.on</p:attrName>
                                        </p:attrNameLst>
                                      </p:cBhvr>
                                      <p:to>
                                        <p:strVal val="true"/>
                                      </p:to>
                                    </p:set>
                                  </p:childTnLst>
                                </p:cTn>
                              </p:par>
                              <p:par>
                                <p:cTn id="163"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64" dur="1000" autoRev="1" fill="remove"/>
                                        <p:tgtEl>
                                          <p:spTgt spid="43"/>
                                        </p:tgtEl>
                                        <p:attrNameLst>
                                          <p:attrName>style.color</p:attrName>
                                        </p:attrNameLst>
                                      </p:cBhvr>
                                      <p:to>
                                        <a:schemeClr val="bg1"/>
                                      </p:to>
                                    </p:animClr>
                                    <p:animClr clrSpc="rgb" dir="cw">
                                      <p:cBhvr>
                                        <p:cTn id="165" dur="1000" autoRev="1" fill="remove"/>
                                        <p:tgtEl>
                                          <p:spTgt spid="43"/>
                                        </p:tgtEl>
                                        <p:attrNameLst>
                                          <p:attrName>fillcolor</p:attrName>
                                        </p:attrNameLst>
                                      </p:cBhvr>
                                      <p:to>
                                        <a:schemeClr val="bg1"/>
                                      </p:to>
                                    </p:animClr>
                                    <p:set>
                                      <p:cBhvr>
                                        <p:cTn id="166" dur="1000" autoRev="1" fill="remove"/>
                                        <p:tgtEl>
                                          <p:spTgt spid="43"/>
                                        </p:tgtEl>
                                        <p:attrNameLst>
                                          <p:attrName>fill.type</p:attrName>
                                        </p:attrNameLst>
                                      </p:cBhvr>
                                      <p:to>
                                        <p:strVal val="solid"/>
                                      </p:to>
                                    </p:set>
                                    <p:set>
                                      <p:cBhvr>
                                        <p:cTn id="167" dur="1000" autoRev="1" fill="remove"/>
                                        <p:tgtEl>
                                          <p:spTgt spid="43"/>
                                        </p:tgtEl>
                                        <p:attrNameLst>
                                          <p:attrName>fill.on</p:attrName>
                                        </p:attrNameLst>
                                      </p:cBhvr>
                                      <p:to>
                                        <p:strVal val="true"/>
                                      </p:to>
                                    </p:set>
                                  </p:childTnLst>
                                </p:cTn>
                              </p:par>
                              <p:par>
                                <p:cTn id="168"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69" dur="1000" autoRev="1" fill="remove"/>
                                        <p:tgtEl>
                                          <p:spTgt spid="44"/>
                                        </p:tgtEl>
                                        <p:attrNameLst>
                                          <p:attrName>style.color</p:attrName>
                                        </p:attrNameLst>
                                      </p:cBhvr>
                                      <p:to>
                                        <a:schemeClr val="bg1"/>
                                      </p:to>
                                    </p:animClr>
                                    <p:animClr clrSpc="rgb" dir="cw">
                                      <p:cBhvr>
                                        <p:cTn id="170" dur="1000" autoRev="1" fill="remove"/>
                                        <p:tgtEl>
                                          <p:spTgt spid="44"/>
                                        </p:tgtEl>
                                        <p:attrNameLst>
                                          <p:attrName>fillcolor</p:attrName>
                                        </p:attrNameLst>
                                      </p:cBhvr>
                                      <p:to>
                                        <a:schemeClr val="bg1"/>
                                      </p:to>
                                    </p:animClr>
                                    <p:set>
                                      <p:cBhvr>
                                        <p:cTn id="171" dur="1000" autoRev="1" fill="remove"/>
                                        <p:tgtEl>
                                          <p:spTgt spid="44"/>
                                        </p:tgtEl>
                                        <p:attrNameLst>
                                          <p:attrName>fill.type</p:attrName>
                                        </p:attrNameLst>
                                      </p:cBhvr>
                                      <p:to>
                                        <p:strVal val="solid"/>
                                      </p:to>
                                    </p:set>
                                    <p:set>
                                      <p:cBhvr>
                                        <p:cTn id="172" dur="1000" autoRev="1" fill="remove"/>
                                        <p:tgtEl>
                                          <p:spTgt spid="44"/>
                                        </p:tgtEl>
                                        <p:attrNameLst>
                                          <p:attrName>fill.on</p:attrName>
                                        </p:attrNameLst>
                                      </p:cBhvr>
                                      <p:to>
                                        <p:strVal val="true"/>
                                      </p:to>
                                    </p:set>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childTnLst>
                                    <p:set>
                                      <p:cBhvr>
                                        <p:cTn id="176" dur="1" fill="hold">
                                          <p:stCondLst>
                                            <p:cond delay="0"/>
                                          </p:stCondLst>
                                        </p:cTn>
                                        <p:tgtEl>
                                          <p:spTgt spid="32"/>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33"/>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37"/>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38"/>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39"/>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40"/>
                                        </p:tgtEl>
                                        <p:attrNameLst>
                                          <p:attrName>style.visibility</p:attrName>
                                        </p:attrNameLst>
                                      </p:cBhvr>
                                      <p:to>
                                        <p:strVal val="hidden"/>
                                      </p:to>
                                    </p:set>
                                  </p:childTnLst>
                                </p:cTn>
                              </p:par>
                              <p:par>
                                <p:cTn id="187" presetID="1" presetClass="exit" presetSubtype="0" fill="hold" grpId="2" nodeType="withEffect">
                                  <p:stCondLst>
                                    <p:cond delay="0"/>
                                  </p:stCondLst>
                                  <p:childTnLst>
                                    <p:set>
                                      <p:cBhvr>
                                        <p:cTn id="188" dur="1" fill="hold">
                                          <p:stCondLst>
                                            <p:cond delay="0"/>
                                          </p:stCondLst>
                                        </p:cTn>
                                        <p:tgtEl>
                                          <p:spTgt spid="41"/>
                                        </p:tgtEl>
                                        <p:attrNameLst>
                                          <p:attrName>style.visibility</p:attrName>
                                        </p:attrNameLst>
                                      </p:cBhvr>
                                      <p:to>
                                        <p:strVal val="hidden"/>
                                      </p:to>
                                    </p:set>
                                  </p:childTnLst>
                                </p:cTn>
                              </p:par>
                              <p:par>
                                <p:cTn id="189" presetID="1" presetClass="exit" presetSubtype="0" fill="hold" grpId="2" nodeType="withEffect">
                                  <p:stCondLst>
                                    <p:cond delay="0"/>
                                  </p:stCondLst>
                                  <p:childTnLst>
                                    <p:set>
                                      <p:cBhvr>
                                        <p:cTn id="190" dur="1" fill="hold">
                                          <p:stCondLst>
                                            <p:cond delay="0"/>
                                          </p:stCondLst>
                                        </p:cTn>
                                        <p:tgtEl>
                                          <p:spTgt spid="42"/>
                                        </p:tgtEl>
                                        <p:attrNameLst>
                                          <p:attrName>style.visibility</p:attrName>
                                        </p:attrNameLst>
                                      </p:cBhvr>
                                      <p:to>
                                        <p:strVal val="hidden"/>
                                      </p:to>
                                    </p:set>
                                  </p:childTnLst>
                                </p:cTn>
                              </p:par>
                              <p:par>
                                <p:cTn id="191" presetID="1" presetClass="exit" presetSubtype="0" fill="hold" grpId="2" nodeType="withEffect">
                                  <p:stCondLst>
                                    <p:cond delay="0"/>
                                  </p:stCondLst>
                                  <p:childTnLst>
                                    <p:set>
                                      <p:cBhvr>
                                        <p:cTn id="192" dur="1" fill="hold">
                                          <p:stCondLst>
                                            <p:cond delay="0"/>
                                          </p:stCondLst>
                                        </p:cTn>
                                        <p:tgtEl>
                                          <p:spTgt spid="43"/>
                                        </p:tgtEl>
                                        <p:attrNameLst>
                                          <p:attrName>style.visibility</p:attrName>
                                        </p:attrNameLst>
                                      </p:cBhvr>
                                      <p:to>
                                        <p:strVal val="hidden"/>
                                      </p:to>
                                    </p:set>
                                  </p:childTnLst>
                                </p:cTn>
                              </p:par>
                              <p:par>
                                <p:cTn id="193" presetID="1" presetClass="exit" presetSubtype="0" fill="hold" grpId="2" nodeType="withEffect">
                                  <p:stCondLst>
                                    <p:cond delay="0"/>
                                  </p:stCondLst>
                                  <p:childTnLst>
                                    <p:set>
                                      <p:cBhvr>
                                        <p:cTn id="194" dur="1" fill="hold">
                                          <p:stCondLst>
                                            <p:cond delay="0"/>
                                          </p:stCondLst>
                                        </p:cTn>
                                        <p:tgtEl>
                                          <p:spTgt spid="44"/>
                                        </p:tgtEl>
                                        <p:attrNameLst>
                                          <p:attrName>style.visibility</p:attrName>
                                        </p:attrNameLst>
                                      </p:cBhvr>
                                      <p:to>
                                        <p:strVal val="hidden"/>
                                      </p:to>
                                    </p:set>
                                  </p:childTnLst>
                                </p:cTn>
                              </p:par>
                              <p:par>
                                <p:cTn id="195" presetID="1" presetClass="entr" presetSubtype="0" fill="hold" grpId="0" nodeType="withEffect">
                                  <p:stCondLst>
                                    <p:cond delay="0"/>
                                  </p:stCondLst>
                                  <p:childTnLst>
                                    <p:set>
                                      <p:cBhvr>
                                        <p:cTn id="196" dur="1" fill="hold">
                                          <p:stCondLst>
                                            <p:cond delay="0"/>
                                          </p:stCondLst>
                                        </p:cTn>
                                        <p:tgtEl>
                                          <p:spTgt spid="5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6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51"/>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52"/>
                                        </p:tgtEl>
                                        <p:attrNameLst>
                                          <p:attrName>style.visibility</p:attrName>
                                        </p:attrNameLst>
                                      </p:cBhvr>
                                      <p:to>
                                        <p:strVal val="visible"/>
                                      </p:to>
                                    </p:set>
                                    <p:animEffect transition="in" filter="fade">
                                      <p:cBhvr>
                                        <p:cTn id="205" dur="500"/>
                                        <p:tgtEl>
                                          <p:spTgt spid="52"/>
                                        </p:tgtEl>
                                      </p:cBhvr>
                                    </p:animEffect>
                                  </p:childTnLst>
                                </p:cTn>
                              </p:par>
                              <p:par>
                                <p:cTn id="206" presetID="1" presetClass="entr" presetSubtype="0" fill="hold" grpId="0" nodeType="withEffect">
                                  <p:stCondLst>
                                    <p:cond delay="0"/>
                                  </p:stCondLst>
                                  <p:childTnLst>
                                    <p:set>
                                      <p:cBhvr>
                                        <p:cTn id="207" dur="1" fill="hold">
                                          <p:stCondLst>
                                            <p:cond delay="0"/>
                                          </p:stCondLst>
                                        </p:cTn>
                                        <p:tgtEl>
                                          <p:spTgt spid="55"/>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56"/>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57"/>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58"/>
                                        </p:tgtEl>
                                        <p:attrNameLst>
                                          <p:attrName>style.visibility</p:attrName>
                                        </p:attrNameLst>
                                      </p:cBhvr>
                                      <p:to>
                                        <p:strVal val="visible"/>
                                      </p:to>
                                    </p:set>
                                  </p:childTnLst>
                                </p:cTn>
                              </p:par>
                              <p:par>
                                <p:cTn id="214"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215" dur="1000" autoRev="1" fill="remove"/>
                                        <p:tgtEl>
                                          <p:spTgt spid="59"/>
                                        </p:tgtEl>
                                        <p:attrNameLst>
                                          <p:attrName>style.color</p:attrName>
                                        </p:attrNameLst>
                                      </p:cBhvr>
                                      <p:to>
                                        <a:schemeClr val="bg1"/>
                                      </p:to>
                                    </p:animClr>
                                    <p:animClr clrSpc="rgb" dir="cw">
                                      <p:cBhvr>
                                        <p:cTn id="216" dur="1000" autoRev="1" fill="remove"/>
                                        <p:tgtEl>
                                          <p:spTgt spid="59"/>
                                        </p:tgtEl>
                                        <p:attrNameLst>
                                          <p:attrName>fillcolor</p:attrName>
                                        </p:attrNameLst>
                                      </p:cBhvr>
                                      <p:to>
                                        <a:schemeClr val="bg1"/>
                                      </p:to>
                                    </p:animClr>
                                    <p:set>
                                      <p:cBhvr>
                                        <p:cTn id="217" dur="1000" autoRev="1" fill="remove"/>
                                        <p:tgtEl>
                                          <p:spTgt spid="59"/>
                                        </p:tgtEl>
                                        <p:attrNameLst>
                                          <p:attrName>fill.type</p:attrName>
                                        </p:attrNameLst>
                                      </p:cBhvr>
                                      <p:to>
                                        <p:strVal val="solid"/>
                                      </p:to>
                                    </p:set>
                                    <p:set>
                                      <p:cBhvr>
                                        <p:cTn id="218" dur="1000" autoRev="1" fill="remove"/>
                                        <p:tgtEl>
                                          <p:spTgt spid="59"/>
                                        </p:tgtEl>
                                        <p:attrNameLst>
                                          <p:attrName>fill.on</p:attrName>
                                        </p:attrNameLst>
                                      </p:cBhvr>
                                      <p:to>
                                        <p:strVal val="true"/>
                                      </p:to>
                                    </p:set>
                                  </p:childTnLst>
                                </p:cTn>
                              </p:par>
                              <p:par>
                                <p:cTn id="219"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220" dur="1000" autoRev="1" fill="remove"/>
                                        <p:tgtEl>
                                          <p:spTgt spid="60"/>
                                        </p:tgtEl>
                                        <p:attrNameLst>
                                          <p:attrName>style.color</p:attrName>
                                        </p:attrNameLst>
                                      </p:cBhvr>
                                      <p:to>
                                        <a:schemeClr val="bg1"/>
                                      </p:to>
                                    </p:animClr>
                                    <p:animClr clrSpc="rgb" dir="cw">
                                      <p:cBhvr>
                                        <p:cTn id="221" dur="1000" autoRev="1" fill="remove"/>
                                        <p:tgtEl>
                                          <p:spTgt spid="60"/>
                                        </p:tgtEl>
                                        <p:attrNameLst>
                                          <p:attrName>fillcolor</p:attrName>
                                        </p:attrNameLst>
                                      </p:cBhvr>
                                      <p:to>
                                        <a:schemeClr val="bg1"/>
                                      </p:to>
                                    </p:animClr>
                                    <p:set>
                                      <p:cBhvr>
                                        <p:cTn id="222" dur="1000" autoRev="1" fill="remove"/>
                                        <p:tgtEl>
                                          <p:spTgt spid="60"/>
                                        </p:tgtEl>
                                        <p:attrNameLst>
                                          <p:attrName>fill.type</p:attrName>
                                        </p:attrNameLst>
                                      </p:cBhvr>
                                      <p:to>
                                        <p:strVal val="solid"/>
                                      </p:to>
                                    </p:set>
                                    <p:set>
                                      <p:cBhvr>
                                        <p:cTn id="223" dur="1000" autoRev="1" fill="remove"/>
                                        <p:tgtEl>
                                          <p:spTgt spid="60"/>
                                        </p:tgtEl>
                                        <p:attrNameLst>
                                          <p:attrName>fill.on</p:attrName>
                                        </p:attrNameLst>
                                      </p:cBhvr>
                                      <p:to>
                                        <p:strVal val="true"/>
                                      </p:to>
                                    </p:set>
                                  </p:childTnLst>
                                </p:cTn>
                              </p:par>
                            </p:childTnLst>
                          </p:cTn>
                        </p:par>
                      </p:childTnLst>
                    </p:cTn>
                  </p:par>
                  <p:par>
                    <p:cTn id="224" fill="hold">
                      <p:stCondLst>
                        <p:cond delay="indefinite"/>
                      </p:stCondLst>
                      <p:childTnLst>
                        <p:par>
                          <p:cTn id="225" fill="hold">
                            <p:stCondLst>
                              <p:cond delay="0"/>
                            </p:stCondLst>
                            <p:childTnLst>
                              <p:par>
                                <p:cTn id="226" presetID="53" presetClass="entr" presetSubtype="16" fill="hold" nodeType="clickEffect">
                                  <p:stCondLst>
                                    <p:cond delay="0"/>
                                  </p:stCondLst>
                                  <p:childTnLst>
                                    <p:set>
                                      <p:cBhvr>
                                        <p:cTn id="227" dur="1" fill="hold">
                                          <p:stCondLst>
                                            <p:cond delay="0"/>
                                          </p:stCondLst>
                                        </p:cTn>
                                        <p:tgtEl>
                                          <p:spTgt spid="61"/>
                                        </p:tgtEl>
                                        <p:attrNameLst>
                                          <p:attrName>style.visibility</p:attrName>
                                        </p:attrNameLst>
                                      </p:cBhvr>
                                      <p:to>
                                        <p:strVal val="visible"/>
                                      </p:to>
                                    </p:set>
                                    <p:anim calcmode="lin" valueType="num">
                                      <p:cBhvr>
                                        <p:cTn id="228" dur="500" fill="hold"/>
                                        <p:tgtEl>
                                          <p:spTgt spid="61"/>
                                        </p:tgtEl>
                                        <p:attrNameLst>
                                          <p:attrName>ppt_w</p:attrName>
                                        </p:attrNameLst>
                                      </p:cBhvr>
                                      <p:tavLst>
                                        <p:tav tm="0">
                                          <p:val>
                                            <p:fltVal val="0"/>
                                          </p:val>
                                        </p:tav>
                                        <p:tav tm="100000">
                                          <p:val>
                                            <p:strVal val="#ppt_w"/>
                                          </p:val>
                                        </p:tav>
                                      </p:tavLst>
                                    </p:anim>
                                    <p:anim calcmode="lin" valueType="num">
                                      <p:cBhvr>
                                        <p:cTn id="229" dur="500" fill="hold"/>
                                        <p:tgtEl>
                                          <p:spTgt spid="61"/>
                                        </p:tgtEl>
                                        <p:attrNameLst>
                                          <p:attrName>ppt_h</p:attrName>
                                        </p:attrNameLst>
                                      </p:cBhvr>
                                      <p:tavLst>
                                        <p:tav tm="0">
                                          <p:val>
                                            <p:fltVal val="0"/>
                                          </p:val>
                                        </p:tav>
                                        <p:tav tm="100000">
                                          <p:val>
                                            <p:strVal val="#ppt_h"/>
                                          </p:val>
                                        </p:tav>
                                      </p:tavLst>
                                    </p:anim>
                                    <p:animEffect transition="in" filter="fade">
                                      <p:cBhvr>
                                        <p:cTn id="23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3" grpId="0" animBg="1"/>
      <p:bldP spid="14" grpId="0" animBg="1"/>
      <p:bldP spid="15" grpId="0" animBg="1"/>
      <p:bldP spid="16" grpId="0" animBg="1"/>
      <p:bldP spid="17" grpId="0" animBg="1"/>
      <p:bldP spid="18" grpId="0" animBg="1"/>
      <p:bldP spid="18" grpId="1" animBg="1"/>
      <p:bldP spid="19" grpId="0"/>
      <p:bldP spid="20" grpId="0" animBg="1"/>
      <p:bldP spid="21" grpId="0" animBg="1"/>
      <p:bldP spid="25" grpId="0" animBg="1"/>
      <p:bldP spid="26" grpId="0" animBg="1"/>
      <p:bldP spid="27" grpId="0" animBg="1"/>
      <p:bldP spid="28" grpId="0" animBg="1"/>
      <p:bldP spid="29" grpId="0" animBg="1"/>
      <p:bldP spid="29" grpId="1" animBg="1"/>
      <p:bldP spid="30" grpId="0" animBg="1"/>
      <p:bldP spid="30" grpId="1" animBg="1"/>
      <p:bldP spid="31" grpId="0" animBg="1"/>
      <p:bldP spid="31" grpId="1" animBg="1"/>
      <p:bldP spid="32" grpId="0"/>
      <p:bldP spid="32" grpId="1"/>
      <p:bldP spid="33" grpId="0" animBg="1"/>
      <p:bldP spid="33"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51" grpId="0" animBg="1"/>
      <p:bldP spid="55" grpId="0" animBg="1"/>
      <p:bldP spid="56" grpId="0" animBg="1"/>
      <p:bldP spid="57" grpId="0" animBg="1"/>
      <p:bldP spid="58" grpId="0" animBg="1"/>
      <p:bldP spid="59" grpId="0" animBg="1"/>
      <p:bldP spid="59" grpId="1" animBg="1"/>
      <p:bldP spid="60" grpId="0" animBg="1"/>
      <p:bldP spid="6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a:grpSpLocks/>
          </p:cNvGrpSpPr>
          <p:nvPr/>
        </p:nvGrpSpPr>
        <p:grpSpPr bwMode="auto">
          <a:xfrm>
            <a:off x="1365549" y="5622634"/>
            <a:ext cx="5855292" cy="835319"/>
            <a:chOff x="1082902" y="5200438"/>
            <a:chExt cx="4393059" cy="1173468"/>
          </a:xfrm>
          <a:gradFill flip="none" rotWithShape="1">
            <a:gsLst>
              <a:gs pos="0">
                <a:schemeClr val="bg2">
                  <a:lumMod val="50000"/>
                  <a:shade val="30000"/>
                  <a:satMod val="115000"/>
                </a:schemeClr>
              </a:gs>
              <a:gs pos="50000">
                <a:schemeClr val="bg2">
                  <a:lumMod val="75000"/>
                </a:schemeClr>
              </a:gs>
              <a:gs pos="100000">
                <a:schemeClr val="tx2"/>
              </a:gs>
            </a:gsLst>
            <a:lin ang="16200000" scaled="1"/>
            <a:tileRect/>
          </a:gradFill>
          <a:effectLst>
            <a:outerShdw blurRad="88900" dist="50800" dir="9240000" sx="92000" sy="92000" algn="ctr" rotWithShape="0">
              <a:schemeClr val="bg1">
                <a:alpha val="85000"/>
              </a:schemeClr>
            </a:outerShdw>
          </a:effectLst>
        </p:grpSpPr>
        <p:sp>
          <p:nvSpPr>
            <p:cNvPr id="42" name="Isosceles Triangle 41"/>
            <p:cNvSpPr/>
            <p:nvPr/>
          </p:nvSpPr>
          <p:spPr bwMode="auto">
            <a:xfrm rot="10800000">
              <a:off x="1082902" y="5200438"/>
              <a:ext cx="4393059" cy="1173468"/>
            </a:xfrm>
            <a:prstGeom prst="triangle">
              <a:avLst/>
            </a:prstGeom>
            <a:grpFill/>
            <a:ln w="12700">
              <a:noFill/>
              <a:miter lim="800000"/>
              <a:headEnd type="none" w="sm" len="sm"/>
              <a:tailEnd type="none" w="sm" len="sm"/>
            </a:ln>
          </p:spPr>
          <p:txBody>
            <a:bodyPr anchor="ctr"/>
            <a:lstStyle/>
            <a:p>
              <a:pPr algn="ctr" defTabSz="1218887">
                <a:lnSpc>
                  <a:spcPts val="2266"/>
                </a:lnSpc>
                <a:spcBef>
                  <a:spcPts val="840"/>
                </a:spcBef>
                <a:buClr>
                  <a:srgbClr val="FFFF99"/>
                </a:buClr>
                <a:buSzPct val="120000"/>
                <a:defRPr/>
              </a:pPr>
              <a:endParaRPr lang="en-US" altLang="zh-CN" dirty="0">
                <a:gradFill>
                  <a:gsLst>
                    <a:gs pos="36000">
                      <a:srgbClr val="FFFFFF"/>
                    </a:gs>
                    <a:gs pos="86000">
                      <a:srgbClr val="FFFFFF"/>
                    </a:gs>
                  </a:gsLst>
                  <a:lin ang="5400000" scaled="0"/>
                </a:gradFill>
                <a:cs typeface="Segoe UI"/>
              </a:endParaRPr>
            </a:p>
          </p:txBody>
        </p:sp>
        <p:sp>
          <p:nvSpPr>
            <p:cNvPr id="43" name="TextBox 42"/>
            <p:cNvSpPr txBox="1"/>
            <p:nvPr/>
          </p:nvSpPr>
          <p:spPr>
            <a:xfrm>
              <a:off x="1948224" y="5378141"/>
              <a:ext cx="2662415" cy="691784"/>
            </a:xfrm>
            <a:prstGeom prst="rect">
              <a:avLst/>
            </a:prstGeom>
            <a:noFill/>
          </p:spPr>
          <p:txBody>
            <a:bodyPr lIns="76197" tIns="38098" rIns="76197" bIns="38098">
              <a:spAutoFit/>
            </a:bodyPr>
            <a:lstStyle/>
            <a:p>
              <a:pPr algn="ctr" defTabSz="1218887">
                <a:defRPr/>
              </a:pPr>
              <a:r>
                <a:rPr lang="en-US" sz="2700" b="1" dirty="0">
                  <a:gradFill>
                    <a:gsLst>
                      <a:gs pos="0">
                        <a:srgbClr val="FFFFFF"/>
                      </a:gs>
                      <a:gs pos="75000">
                        <a:srgbClr val="FFFFFF"/>
                      </a:gs>
                    </a:gsLst>
                    <a:lin ang="16200000" scaled="0"/>
                  </a:gradFill>
                  <a:effectLst>
                    <a:outerShdw blurRad="63500" dist="38100" dir="2700000" algn="tl">
                      <a:srgbClr val="000000">
                        <a:alpha val="82000"/>
                      </a:srgbClr>
                    </a:outerShdw>
                  </a:effectLst>
                  <a:cs typeface="Arial" pitchFamily="34" charset="0"/>
                </a:rPr>
                <a:t>Cost</a:t>
              </a:r>
            </a:p>
          </p:txBody>
        </p:sp>
      </p:grpSp>
      <p:sp>
        <p:nvSpPr>
          <p:cNvPr id="37" name="Rectangle 36"/>
          <p:cNvSpPr/>
          <p:nvPr/>
        </p:nvSpPr>
        <p:spPr bwMode="invGray">
          <a:xfrm>
            <a:off x="0" y="5317556"/>
            <a:ext cx="12188825" cy="1540451"/>
          </a:xfrm>
          <a:prstGeom prst="rect">
            <a:avLst/>
          </a:prstGeom>
          <a:noFill/>
          <a:ln w="6350" cap="flat" cmpd="sng" algn="ctr">
            <a:noFill/>
            <a:prstDash val="solid"/>
            <a:round/>
            <a:headEnd type="none" w="med" len="med"/>
            <a:tailEnd type="none" w="med" len="med"/>
          </a:ln>
          <a:effectLst/>
        </p:spPr>
        <p:txBody>
          <a:bodyPr lIns="0" tIns="121893" rIns="0" bIns="0"/>
          <a:lstStyle/>
          <a:p>
            <a:pPr algn="ctr">
              <a:defRPr/>
            </a:pPr>
            <a:endParaRPr lang="en-US" sz="2700" kern="0" dirty="0">
              <a:gradFill>
                <a:gsLst>
                  <a:gs pos="0">
                    <a:srgbClr val="FFFFFF"/>
                  </a:gs>
                  <a:gs pos="86000">
                    <a:srgbClr val="FFFFFF"/>
                  </a:gs>
                </a:gsLst>
                <a:lin ang="5400000" scaled="0"/>
              </a:gradFill>
            </a:endParaRPr>
          </a:p>
        </p:txBody>
      </p:sp>
      <p:sp>
        <p:nvSpPr>
          <p:cNvPr id="9" name="Title 11"/>
          <p:cNvSpPr>
            <a:spLocks noGrp="1"/>
          </p:cNvSpPr>
          <p:nvPr>
            <p:ph type="title"/>
          </p:nvPr>
        </p:nvSpPr>
        <p:spPr/>
        <p:txBody>
          <a:bodyPr>
            <a:normAutofit/>
          </a:bodyPr>
          <a:lstStyle/>
          <a:p>
            <a:pPr algn="l"/>
            <a:r>
              <a:rPr lang="en-US" b="1" spc="-200" dirty="0" smtClean="0">
                <a:solidFill>
                  <a:schemeClr val="tx1"/>
                </a:solidFill>
                <a:latin typeface="Segoe UI Light" pitchFamily="34" charset="0"/>
              </a:rPr>
              <a:t>Evolution of Clouds</a:t>
            </a:r>
            <a:endParaRPr lang="en-US" dirty="0">
              <a:solidFill>
                <a:schemeClr val="tx1"/>
              </a:solidFill>
            </a:endParaRPr>
          </a:p>
        </p:txBody>
      </p:sp>
      <p:sp>
        <p:nvSpPr>
          <p:cNvPr id="13" name="Round Same Side Corner Rectangle 12"/>
          <p:cNvSpPr/>
          <p:nvPr/>
        </p:nvSpPr>
        <p:spPr bwMode="auto">
          <a:xfrm flipV="1">
            <a:off x="0" y="1092200"/>
            <a:ext cx="12188825" cy="4998528"/>
          </a:xfrm>
          <a:prstGeom prst="round2SameRect">
            <a:avLst>
              <a:gd name="adj1" fmla="val 0"/>
              <a:gd name="adj2" fmla="val 2813"/>
            </a:avLst>
          </a:prstGeom>
          <a:noFill/>
          <a:ln w="28575" cap="flat" cmpd="sng" algn="ctr">
            <a:noFill/>
            <a:prstDash val="solid"/>
            <a:headEnd type="none" w="med" len="med"/>
            <a:tailEnd type="none" w="med" len="med"/>
          </a:ln>
          <a:effectLst/>
        </p:spPr>
        <p:txBody>
          <a:bodyPr lIns="121888" tIns="60944" rIns="121888" bIns="60944" anchor="ctr"/>
          <a:lstStyle/>
          <a:p>
            <a:pPr algn="ctr" defTabSz="1218535">
              <a:defRPr/>
            </a:pPr>
            <a:endParaRPr lang="en-US" kern="0" dirty="0">
              <a:solidFill>
                <a:srgbClr val="000000">
                  <a:alpha val="99000"/>
                </a:srgbClr>
              </a:solidFill>
              <a:latin typeface="Calibri"/>
            </a:endParaRPr>
          </a:p>
        </p:txBody>
      </p:sp>
      <p:sp>
        <p:nvSpPr>
          <p:cNvPr id="19" name="Rectangle 18"/>
          <p:cNvSpPr/>
          <p:nvPr/>
        </p:nvSpPr>
        <p:spPr>
          <a:xfrm>
            <a:off x="2386857" y="1290654"/>
            <a:ext cx="3047206" cy="1618878"/>
          </a:xfrm>
          <a:prstGeom prst="rect">
            <a:avLst/>
          </a:prstGeom>
        </p:spPr>
        <p:txBody>
          <a:bodyPr wrap="square" lIns="121893" tIns="60947" rIns="121893" bIns="60947">
            <a:spAutoFit/>
          </a:bodyPr>
          <a:lstStyle/>
          <a:p>
            <a:pPr algn="ctr" defTabSz="1218800" eaLnBrk="0" hangingPunct="0">
              <a:lnSpc>
                <a:spcPct val="90000"/>
              </a:lnSpc>
              <a:defRPr/>
            </a:pPr>
            <a:r>
              <a:rPr lang="en-US" sz="2700" kern="0" dirty="0">
                <a:gradFill>
                  <a:gsLst>
                    <a:gs pos="26000">
                      <a:srgbClr val="FFFFFF"/>
                    </a:gs>
                    <a:gs pos="97000">
                      <a:srgbClr val="FFFFFF"/>
                    </a:gs>
                  </a:gsLst>
                  <a:lin ang="16200000" scaled="0"/>
                </a:gradFill>
                <a:effectLst>
                  <a:outerShdw blurRad="38100" dist="38100" dir="2700000" algn="tl">
                    <a:srgbClr val="000000">
                      <a:alpha val="43137"/>
                    </a:srgbClr>
                  </a:outerShdw>
                </a:effectLst>
                <a:latin typeface="Segoe Light" pitchFamily="34" charset="0"/>
                <a:ea typeface="Segoe UI" pitchFamily="34" charset="0"/>
                <a:cs typeface="Segoe UI" pitchFamily="34" charset="0"/>
              </a:rPr>
              <a:t>Traditional</a:t>
            </a:r>
            <a:r>
              <a:rPr lang="en-US" sz="2700" kern="0" dirty="0">
                <a:gradFill>
                  <a:gsLst>
                    <a:gs pos="26000">
                      <a:srgbClr val="FFFFFF"/>
                    </a:gs>
                    <a:gs pos="97000">
                      <a:srgbClr val="FFFFFF"/>
                    </a:gs>
                  </a:gsLst>
                  <a:lin ang="16200000" scaled="0"/>
                </a:gradFill>
                <a:latin typeface="Segoe Light" pitchFamily="34" charset="0"/>
                <a:ea typeface="Segoe UI" pitchFamily="34" charset="0"/>
                <a:cs typeface="Segoe UI" pitchFamily="34" charset="0"/>
              </a:rPr>
              <a:t> </a:t>
            </a:r>
          </a:p>
          <a:p>
            <a:pPr algn="ctr" defTabSz="1218800" eaLnBrk="0" hangingPunct="0">
              <a:lnSpc>
                <a:spcPct val="90000"/>
              </a:lnSpc>
              <a:defRPr/>
            </a:pPr>
            <a:r>
              <a:rPr lang="en-US" sz="2700" kern="0" dirty="0">
                <a:gradFill>
                  <a:gsLst>
                    <a:gs pos="26000">
                      <a:srgbClr val="FFFFFF"/>
                    </a:gs>
                    <a:gs pos="97000">
                      <a:srgbClr val="FFFFFF"/>
                    </a:gs>
                  </a:gsLst>
                  <a:lin ang="16200000" scaled="0"/>
                </a:gradFill>
                <a:latin typeface="Segoe Light" pitchFamily="34" charset="0"/>
                <a:ea typeface="Segoe UI" pitchFamily="34" charset="0"/>
                <a:cs typeface="Segoe UI" pitchFamily="34" charset="0"/>
              </a:rPr>
              <a:t>Datacenters with Dedicated Servers</a:t>
            </a:r>
          </a:p>
        </p:txBody>
      </p:sp>
      <p:sp>
        <p:nvSpPr>
          <p:cNvPr id="20" name="Rectangle 19"/>
          <p:cNvSpPr/>
          <p:nvPr/>
        </p:nvSpPr>
        <p:spPr>
          <a:xfrm>
            <a:off x="5891981" y="1315546"/>
            <a:ext cx="2945633" cy="1244935"/>
          </a:xfrm>
          <a:prstGeom prst="rect">
            <a:avLst/>
          </a:prstGeom>
        </p:spPr>
        <p:txBody>
          <a:bodyPr wrap="square" lIns="121893" tIns="60947" rIns="121893" bIns="60947">
            <a:spAutoFit/>
          </a:bodyPr>
          <a:lstStyle/>
          <a:p>
            <a:pPr algn="ctr" defTabSz="1218800" eaLnBrk="0" hangingPunct="0">
              <a:lnSpc>
                <a:spcPct val="90000"/>
              </a:lnSpc>
              <a:defRPr/>
            </a:pPr>
            <a:r>
              <a:rPr lang="en-US" sz="2700" kern="0" dirty="0">
                <a:gradFill>
                  <a:gsLst>
                    <a:gs pos="26000">
                      <a:srgbClr val="FFFFFF"/>
                    </a:gs>
                    <a:gs pos="97000">
                      <a:srgbClr val="FFFFFF"/>
                    </a:gs>
                  </a:gsLst>
                  <a:lin ang="16200000" scaled="0"/>
                </a:gradFill>
                <a:effectLst>
                  <a:outerShdw blurRad="38100" dist="38100" dir="2700000" algn="tl">
                    <a:srgbClr val="000000">
                      <a:alpha val="43137"/>
                    </a:srgbClr>
                  </a:outerShdw>
                </a:effectLst>
                <a:latin typeface="Segoe Light" pitchFamily="34" charset="0"/>
                <a:ea typeface="Segoe UI" pitchFamily="34" charset="0"/>
                <a:cs typeface="Segoe UI" pitchFamily="34" charset="0"/>
              </a:rPr>
              <a:t>Server Virtualization in Datacenters</a:t>
            </a:r>
          </a:p>
        </p:txBody>
      </p:sp>
      <p:sp>
        <p:nvSpPr>
          <p:cNvPr id="56" name="Rectangle 55"/>
          <p:cNvSpPr/>
          <p:nvPr/>
        </p:nvSpPr>
        <p:spPr>
          <a:xfrm>
            <a:off x="4367668" y="4206613"/>
            <a:ext cx="2336190" cy="593987"/>
          </a:xfrm>
          <a:prstGeom prst="rect">
            <a:avLst/>
          </a:prstGeom>
        </p:spPr>
        <p:txBody>
          <a:bodyPr wrap="square" lIns="121893" tIns="60947" rIns="121893" bIns="60947">
            <a:spAutoFit/>
          </a:bodyPr>
          <a:lstStyle/>
          <a:p>
            <a:pPr marL="228551" indent="-228551" defTabSz="1218800" eaLnBrk="0" hangingPunct="0">
              <a:lnSpc>
                <a:spcPct val="90000"/>
              </a:lnSpc>
              <a:buFont typeface="Arial" pitchFamily="34" charset="0"/>
              <a:buChar char="•"/>
              <a:defRPr/>
            </a:pPr>
            <a:endParaRPr lang="en-US" sz="1500" kern="0" dirty="0">
              <a:gradFill>
                <a:gsLst>
                  <a:gs pos="26000">
                    <a:srgbClr val="FFFFFF"/>
                  </a:gs>
                  <a:gs pos="97000">
                    <a:srgbClr val="FFFFFF"/>
                  </a:gs>
                </a:gsLst>
                <a:lin ang="16200000" scaled="0"/>
              </a:gradFill>
              <a:latin typeface="Segoe Light" pitchFamily="34" charset="0"/>
              <a:ea typeface="Segoe UI" pitchFamily="34" charset="0"/>
              <a:cs typeface="Segoe UI" pitchFamily="34" charset="0"/>
            </a:endParaRPr>
          </a:p>
          <a:p>
            <a:pPr algn="ctr" defTabSz="1218800" eaLnBrk="0" hangingPunct="0">
              <a:lnSpc>
                <a:spcPct val="90000"/>
              </a:lnSpc>
              <a:defRPr/>
            </a:pPr>
            <a:endParaRPr lang="en-US" sz="1900" kern="0" dirty="0">
              <a:gradFill>
                <a:gsLst>
                  <a:gs pos="26000">
                    <a:srgbClr val="FFFFFF"/>
                  </a:gs>
                  <a:gs pos="97000">
                    <a:srgbClr val="FFFFFF"/>
                  </a:gs>
                </a:gsLst>
                <a:lin ang="16200000" scaled="0"/>
              </a:gradFill>
              <a:latin typeface="Segoe Light" pitchFamily="34" charset="0"/>
              <a:ea typeface="Segoe UI" pitchFamily="34" charset="0"/>
              <a:cs typeface="Segoe UI" pitchFamily="34" charset="0"/>
            </a:endParaRPr>
          </a:p>
        </p:txBody>
      </p:sp>
      <p:grpSp>
        <p:nvGrpSpPr>
          <p:cNvPr id="73" name="Group 72"/>
          <p:cNvGrpSpPr>
            <a:grpSpLocks/>
          </p:cNvGrpSpPr>
          <p:nvPr/>
        </p:nvGrpSpPr>
        <p:grpSpPr bwMode="auto">
          <a:xfrm>
            <a:off x="6042675" y="2611458"/>
            <a:ext cx="2693369" cy="1518375"/>
            <a:chOff x="5065683" y="1628640"/>
            <a:chExt cx="3599354" cy="2955295"/>
          </a:xfrm>
        </p:grpSpPr>
        <p:grpSp>
          <p:nvGrpSpPr>
            <p:cNvPr id="83" name="Group 65"/>
            <p:cNvGrpSpPr>
              <a:grpSpLocks/>
            </p:cNvGrpSpPr>
            <p:nvPr/>
          </p:nvGrpSpPr>
          <p:grpSpPr bwMode="auto">
            <a:xfrm>
              <a:off x="5065683" y="1628640"/>
              <a:ext cx="1900577" cy="2955295"/>
              <a:chOff x="5105004" y="1336938"/>
              <a:chExt cx="1900576" cy="2955295"/>
            </a:xfrm>
          </p:grpSpPr>
          <p:pic>
            <p:nvPicPr>
              <p:cNvPr id="84" name="Picture 66" descr="2-20113-ServerRow.png"/>
              <p:cNvPicPr>
                <a:picLocks noChangeAspect="1"/>
              </p:cNvPicPr>
              <p:nvPr/>
            </p:nvPicPr>
            <p:blipFill>
              <a:blip r:embed="rId3"/>
              <a:srcRect/>
              <a:stretch>
                <a:fillRect/>
              </a:stretch>
            </p:blipFill>
            <p:spPr bwMode="auto">
              <a:xfrm>
                <a:off x="5374335" y="1343011"/>
                <a:ext cx="1631245" cy="2949222"/>
              </a:xfrm>
              <a:prstGeom prst="rect">
                <a:avLst/>
              </a:prstGeom>
              <a:noFill/>
              <a:ln w="9525">
                <a:noFill/>
                <a:miter lim="800000"/>
                <a:headEnd/>
                <a:tailEnd/>
              </a:ln>
            </p:spPr>
          </p:pic>
          <p:sp>
            <p:nvSpPr>
              <p:cNvPr id="85" name="Rectangle 84"/>
              <p:cNvSpPr/>
              <p:nvPr/>
            </p:nvSpPr>
            <p:spPr bwMode="auto">
              <a:xfrm>
                <a:off x="5105004" y="1336938"/>
                <a:ext cx="269335" cy="2949222"/>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1218535">
                  <a:defRPr/>
                </a:pPr>
                <a:endParaRPr lang="en-US" kern="0" dirty="0">
                  <a:solidFill>
                    <a:srgbClr val="000000">
                      <a:alpha val="99000"/>
                    </a:srgbClr>
                  </a:solidFill>
                  <a:latin typeface="Calibri"/>
                </a:endParaRPr>
              </a:p>
            </p:txBody>
          </p:sp>
        </p:grpSp>
        <p:grpSp>
          <p:nvGrpSpPr>
            <p:cNvPr id="77" name="Group 59"/>
            <p:cNvGrpSpPr>
              <a:grpSpLocks/>
            </p:cNvGrpSpPr>
            <p:nvPr/>
          </p:nvGrpSpPr>
          <p:grpSpPr bwMode="auto">
            <a:xfrm flipH="1">
              <a:off x="6764458" y="1628640"/>
              <a:ext cx="1900579" cy="2955295"/>
              <a:chOff x="5105004" y="1336938"/>
              <a:chExt cx="1900580" cy="2955295"/>
            </a:xfrm>
          </p:grpSpPr>
          <p:pic>
            <p:nvPicPr>
              <p:cNvPr id="78" name="Picture 60" descr="2-20113-ServerRow.png"/>
              <p:cNvPicPr>
                <a:picLocks noChangeAspect="1"/>
              </p:cNvPicPr>
              <p:nvPr/>
            </p:nvPicPr>
            <p:blipFill>
              <a:blip r:embed="rId3"/>
              <a:srcRect/>
              <a:stretch>
                <a:fillRect/>
              </a:stretch>
            </p:blipFill>
            <p:spPr bwMode="auto">
              <a:xfrm>
                <a:off x="5374339" y="1343011"/>
                <a:ext cx="1631245" cy="2949222"/>
              </a:xfrm>
              <a:prstGeom prst="rect">
                <a:avLst/>
              </a:prstGeom>
              <a:noFill/>
              <a:ln w="9525">
                <a:noFill/>
                <a:miter lim="800000"/>
                <a:headEnd/>
                <a:tailEnd/>
              </a:ln>
            </p:spPr>
          </p:pic>
          <p:sp>
            <p:nvSpPr>
              <p:cNvPr id="79" name="Rectangle 78"/>
              <p:cNvSpPr/>
              <p:nvPr/>
            </p:nvSpPr>
            <p:spPr bwMode="auto">
              <a:xfrm>
                <a:off x="5105004" y="1336938"/>
                <a:ext cx="269335" cy="2949222"/>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1218535">
                  <a:defRPr/>
                </a:pPr>
                <a:endParaRPr lang="en-US" kern="0" dirty="0">
                  <a:solidFill>
                    <a:srgbClr val="000000">
                      <a:alpha val="99000"/>
                    </a:srgbClr>
                  </a:solidFill>
                  <a:latin typeface="Calibri"/>
                </a:endParaRPr>
              </a:p>
            </p:txBody>
          </p:sp>
        </p:grpSp>
      </p:grpSp>
      <p:grpSp>
        <p:nvGrpSpPr>
          <p:cNvPr id="6" name="Group 5"/>
          <p:cNvGrpSpPr/>
          <p:nvPr/>
        </p:nvGrpSpPr>
        <p:grpSpPr>
          <a:xfrm>
            <a:off x="2205007" y="2509855"/>
            <a:ext cx="3432209" cy="1854996"/>
            <a:chOff x="1654184" y="2311401"/>
            <a:chExt cx="2574827" cy="1854996"/>
          </a:xfrm>
        </p:grpSpPr>
        <p:grpSp>
          <p:nvGrpSpPr>
            <p:cNvPr id="21" name="Group 20"/>
            <p:cNvGrpSpPr>
              <a:grpSpLocks/>
            </p:cNvGrpSpPr>
            <p:nvPr/>
          </p:nvGrpSpPr>
          <p:grpSpPr bwMode="auto">
            <a:xfrm>
              <a:off x="1654184" y="2311401"/>
              <a:ext cx="2574827" cy="1651795"/>
              <a:chOff x="4572000" y="1368957"/>
              <a:chExt cx="4586725" cy="3214978"/>
            </a:xfrm>
          </p:grpSpPr>
          <p:grpSp>
            <p:nvGrpSpPr>
              <p:cNvPr id="22" name="Group 56"/>
              <p:cNvGrpSpPr>
                <a:grpSpLocks/>
              </p:cNvGrpSpPr>
              <p:nvPr/>
            </p:nvGrpSpPr>
            <p:grpSpPr bwMode="auto">
              <a:xfrm>
                <a:off x="4572000" y="1368957"/>
                <a:ext cx="2394263" cy="3214978"/>
                <a:chOff x="4980817" y="1354805"/>
                <a:chExt cx="2394263" cy="3214978"/>
              </a:xfrm>
            </p:grpSpPr>
            <p:grpSp>
              <p:nvGrpSpPr>
                <p:cNvPr id="30" name="Group 64"/>
                <p:cNvGrpSpPr>
                  <a:grpSpLocks/>
                </p:cNvGrpSpPr>
                <p:nvPr/>
              </p:nvGrpSpPr>
              <p:grpSpPr bwMode="auto">
                <a:xfrm>
                  <a:off x="4980817" y="1354805"/>
                  <a:ext cx="1900580" cy="2955295"/>
                  <a:chOff x="5105004" y="1336938"/>
                  <a:chExt cx="1900580" cy="2955295"/>
                </a:xfrm>
              </p:grpSpPr>
              <p:pic>
                <p:nvPicPr>
                  <p:cNvPr id="34" name="Picture 68" descr="2-20113-ServerRow.png"/>
                  <p:cNvPicPr>
                    <a:picLocks noChangeAspect="1"/>
                  </p:cNvPicPr>
                  <p:nvPr/>
                </p:nvPicPr>
                <p:blipFill>
                  <a:blip r:embed="rId3"/>
                  <a:srcRect/>
                  <a:stretch>
                    <a:fillRect/>
                  </a:stretch>
                </p:blipFill>
                <p:spPr bwMode="auto">
                  <a:xfrm>
                    <a:off x="5374339" y="1343011"/>
                    <a:ext cx="1631245" cy="2949222"/>
                  </a:xfrm>
                  <a:prstGeom prst="rect">
                    <a:avLst/>
                  </a:prstGeom>
                  <a:noFill/>
                  <a:ln w="9525">
                    <a:noFill/>
                    <a:miter lim="800000"/>
                    <a:headEnd/>
                    <a:tailEnd/>
                  </a:ln>
                </p:spPr>
              </p:pic>
              <p:sp>
                <p:nvSpPr>
                  <p:cNvPr id="35" name="Rectangle 34"/>
                  <p:cNvSpPr/>
                  <p:nvPr/>
                </p:nvSpPr>
                <p:spPr bwMode="auto">
                  <a:xfrm>
                    <a:off x="5105004" y="1336938"/>
                    <a:ext cx="269335" cy="2949222"/>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1218535">
                      <a:defRPr/>
                    </a:pPr>
                    <a:endParaRPr lang="en-US" kern="0" dirty="0">
                      <a:solidFill>
                        <a:srgbClr val="000000">
                          <a:alpha val="99000"/>
                        </a:srgbClr>
                      </a:solidFill>
                      <a:latin typeface="Calibri"/>
                    </a:endParaRPr>
                  </a:p>
                </p:txBody>
              </p:sp>
            </p:grpSp>
            <p:grpSp>
              <p:nvGrpSpPr>
                <p:cNvPr id="31" name="Group 65"/>
                <p:cNvGrpSpPr>
                  <a:grpSpLocks/>
                </p:cNvGrpSpPr>
                <p:nvPr/>
              </p:nvGrpSpPr>
              <p:grpSpPr bwMode="auto">
                <a:xfrm>
                  <a:off x="5474500" y="1614488"/>
                  <a:ext cx="1900580" cy="2955295"/>
                  <a:chOff x="5105004" y="1336938"/>
                  <a:chExt cx="1900580" cy="2955295"/>
                </a:xfrm>
              </p:grpSpPr>
              <p:pic>
                <p:nvPicPr>
                  <p:cNvPr id="32" name="Picture 66" descr="2-20113-ServerRow.png"/>
                  <p:cNvPicPr>
                    <a:picLocks noChangeAspect="1"/>
                  </p:cNvPicPr>
                  <p:nvPr/>
                </p:nvPicPr>
                <p:blipFill>
                  <a:blip r:embed="rId3"/>
                  <a:srcRect/>
                  <a:stretch>
                    <a:fillRect/>
                  </a:stretch>
                </p:blipFill>
                <p:spPr bwMode="auto">
                  <a:xfrm>
                    <a:off x="5374339" y="1343011"/>
                    <a:ext cx="1631245" cy="2949222"/>
                  </a:xfrm>
                  <a:prstGeom prst="rect">
                    <a:avLst/>
                  </a:prstGeom>
                  <a:noFill/>
                  <a:ln w="9525">
                    <a:noFill/>
                    <a:miter lim="800000"/>
                    <a:headEnd/>
                    <a:tailEnd/>
                  </a:ln>
                </p:spPr>
              </p:pic>
              <p:sp>
                <p:nvSpPr>
                  <p:cNvPr id="33" name="Rectangle 32"/>
                  <p:cNvSpPr/>
                  <p:nvPr/>
                </p:nvSpPr>
                <p:spPr bwMode="auto">
                  <a:xfrm>
                    <a:off x="5105004" y="1336938"/>
                    <a:ext cx="269335" cy="2949222"/>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1218535">
                      <a:defRPr/>
                    </a:pPr>
                    <a:endParaRPr lang="en-US" kern="0" dirty="0">
                      <a:solidFill>
                        <a:srgbClr val="000000">
                          <a:alpha val="99000"/>
                        </a:srgbClr>
                      </a:solidFill>
                      <a:latin typeface="Calibri"/>
                    </a:endParaRPr>
                  </a:p>
                </p:txBody>
              </p:sp>
            </p:grpSp>
          </p:grpSp>
          <p:grpSp>
            <p:nvGrpSpPr>
              <p:cNvPr id="23" name="Group 57"/>
              <p:cNvGrpSpPr>
                <a:grpSpLocks/>
              </p:cNvGrpSpPr>
              <p:nvPr/>
            </p:nvGrpSpPr>
            <p:grpSpPr bwMode="auto">
              <a:xfrm flipH="1">
                <a:off x="6764462" y="1368957"/>
                <a:ext cx="2394263" cy="3214978"/>
                <a:chOff x="4980817" y="1354805"/>
                <a:chExt cx="2394263" cy="3214978"/>
              </a:xfrm>
            </p:grpSpPr>
            <p:grpSp>
              <p:nvGrpSpPr>
                <p:cNvPr id="24" name="Group 58"/>
                <p:cNvGrpSpPr>
                  <a:grpSpLocks/>
                </p:cNvGrpSpPr>
                <p:nvPr/>
              </p:nvGrpSpPr>
              <p:grpSpPr bwMode="auto">
                <a:xfrm>
                  <a:off x="4980817" y="1354805"/>
                  <a:ext cx="1900580" cy="2955295"/>
                  <a:chOff x="5105004" y="1336938"/>
                  <a:chExt cx="1900580" cy="2955295"/>
                </a:xfrm>
              </p:grpSpPr>
              <p:pic>
                <p:nvPicPr>
                  <p:cNvPr id="28" name="Picture 62" descr="2-20113-ServerRow.png"/>
                  <p:cNvPicPr>
                    <a:picLocks noChangeAspect="1"/>
                  </p:cNvPicPr>
                  <p:nvPr/>
                </p:nvPicPr>
                <p:blipFill>
                  <a:blip r:embed="rId3"/>
                  <a:srcRect/>
                  <a:stretch>
                    <a:fillRect/>
                  </a:stretch>
                </p:blipFill>
                <p:spPr bwMode="auto">
                  <a:xfrm>
                    <a:off x="5374339" y="1343011"/>
                    <a:ext cx="1631245" cy="2949222"/>
                  </a:xfrm>
                  <a:prstGeom prst="rect">
                    <a:avLst/>
                  </a:prstGeom>
                  <a:noFill/>
                  <a:ln w="9525">
                    <a:noFill/>
                    <a:miter lim="800000"/>
                    <a:headEnd/>
                    <a:tailEnd/>
                  </a:ln>
                </p:spPr>
              </p:pic>
              <p:sp>
                <p:nvSpPr>
                  <p:cNvPr id="29" name="Rectangle 28"/>
                  <p:cNvSpPr/>
                  <p:nvPr/>
                </p:nvSpPr>
                <p:spPr bwMode="auto">
                  <a:xfrm>
                    <a:off x="5105004" y="1336938"/>
                    <a:ext cx="269335" cy="2949222"/>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1218535">
                      <a:defRPr/>
                    </a:pPr>
                    <a:endParaRPr lang="en-US" kern="0" dirty="0">
                      <a:solidFill>
                        <a:srgbClr val="000000">
                          <a:alpha val="99000"/>
                        </a:srgbClr>
                      </a:solidFill>
                      <a:latin typeface="Calibri"/>
                    </a:endParaRPr>
                  </a:p>
                </p:txBody>
              </p:sp>
            </p:grpSp>
            <p:grpSp>
              <p:nvGrpSpPr>
                <p:cNvPr id="25" name="Group 59"/>
                <p:cNvGrpSpPr>
                  <a:grpSpLocks/>
                </p:cNvGrpSpPr>
                <p:nvPr/>
              </p:nvGrpSpPr>
              <p:grpSpPr bwMode="auto">
                <a:xfrm>
                  <a:off x="5474500" y="1614488"/>
                  <a:ext cx="1900580" cy="2955295"/>
                  <a:chOff x="5105004" y="1336938"/>
                  <a:chExt cx="1900580" cy="2955295"/>
                </a:xfrm>
              </p:grpSpPr>
              <p:pic>
                <p:nvPicPr>
                  <p:cNvPr id="26" name="Picture 60" descr="2-20113-ServerRow.png"/>
                  <p:cNvPicPr>
                    <a:picLocks noChangeAspect="1"/>
                  </p:cNvPicPr>
                  <p:nvPr/>
                </p:nvPicPr>
                <p:blipFill>
                  <a:blip r:embed="rId3"/>
                  <a:srcRect/>
                  <a:stretch>
                    <a:fillRect/>
                  </a:stretch>
                </p:blipFill>
                <p:spPr bwMode="auto">
                  <a:xfrm>
                    <a:off x="5374339" y="1343011"/>
                    <a:ext cx="1631245" cy="2949222"/>
                  </a:xfrm>
                  <a:prstGeom prst="rect">
                    <a:avLst/>
                  </a:prstGeom>
                  <a:noFill/>
                  <a:ln w="9525">
                    <a:noFill/>
                    <a:miter lim="800000"/>
                    <a:headEnd/>
                    <a:tailEnd/>
                  </a:ln>
                </p:spPr>
              </p:pic>
              <p:sp>
                <p:nvSpPr>
                  <p:cNvPr id="27" name="Rectangle 26"/>
                  <p:cNvSpPr/>
                  <p:nvPr/>
                </p:nvSpPr>
                <p:spPr bwMode="auto">
                  <a:xfrm>
                    <a:off x="5105004" y="1336938"/>
                    <a:ext cx="269335" cy="2949222"/>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1218535">
                      <a:defRPr/>
                    </a:pPr>
                    <a:endParaRPr lang="en-US" kern="0" dirty="0">
                      <a:solidFill>
                        <a:srgbClr val="000000">
                          <a:alpha val="99000"/>
                        </a:srgbClr>
                      </a:solidFill>
                      <a:latin typeface="Calibri"/>
                    </a:endParaRPr>
                  </a:p>
                </p:txBody>
              </p:sp>
            </p:grpSp>
          </p:grpSp>
        </p:grpSp>
        <p:pic>
          <p:nvPicPr>
            <p:cNvPr id="102" name="Picture 60" descr="2-20113-ServerRow.png"/>
            <p:cNvPicPr>
              <a:picLocks noChangeAspect="1"/>
            </p:cNvPicPr>
            <p:nvPr/>
          </p:nvPicPr>
          <p:blipFill>
            <a:blip r:embed="rId3"/>
            <a:srcRect/>
            <a:stretch>
              <a:fillRect/>
            </a:stretch>
          </p:blipFill>
          <p:spPr bwMode="auto">
            <a:xfrm flipH="1">
              <a:off x="2875479" y="2684875"/>
              <a:ext cx="659578" cy="1455327"/>
            </a:xfrm>
            <a:prstGeom prst="rect">
              <a:avLst/>
            </a:prstGeom>
            <a:noFill/>
            <a:ln w="9525">
              <a:noFill/>
              <a:miter lim="800000"/>
              <a:headEnd/>
              <a:tailEnd/>
            </a:ln>
          </p:spPr>
        </p:pic>
        <p:sp>
          <p:nvSpPr>
            <p:cNvPr id="104" name="Rectangle 103"/>
            <p:cNvSpPr/>
            <p:nvPr/>
          </p:nvSpPr>
          <p:spPr bwMode="auto">
            <a:xfrm flipH="1">
              <a:off x="3533737" y="2624947"/>
              <a:ext cx="151195" cy="1515255"/>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1218535">
                <a:defRPr/>
              </a:pPr>
              <a:endParaRPr lang="en-US" kern="0" dirty="0">
                <a:solidFill>
                  <a:srgbClr val="000000">
                    <a:alpha val="99000"/>
                  </a:srgbClr>
                </a:solidFill>
                <a:latin typeface="Calibri"/>
              </a:endParaRPr>
            </a:p>
          </p:txBody>
        </p:sp>
        <p:pic>
          <p:nvPicPr>
            <p:cNvPr id="105" name="Picture 66" descr="2-20113-ServerRow.png"/>
            <p:cNvPicPr>
              <a:picLocks noChangeAspect="1"/>
            </p:cNvPicPr>
            <p:nvPr/>
          </p:nvPicPr>
          <p:blipFill>
            <a:blip r:embed="rId3"/>
            <a:srcRect/>
            <a:stretch>
              <a:fillRect/>
            </a:stretch>
          </p:blipFill>
          <p:spPr bwMode="auto">
            <a:xfrm>
              <a:off x="2313212" y="2651142"/>
              <a:ext cx="562268" cy="1515255"/>
            </a:xfrm>
            <a:prstGeom prst="rect">
              <a:avLst/>
            </a:prstGeom>
            <a:noFill/>
            <a:ln w="9525">
              <a:noFill/>
              <a:miter lim="800000"/>
              <a:headEnd/>
              <a:tailEnd/>
            </a:ln>
          </p:spPr>
        </p:pic>
        <p:sp>
          <p:nvSpPr>
            <p:cNvPr id="107" name="Rectangle 106"/>
            <p:cNvSpPr/>
            <p:nvPr/>
          </p:nvSpPr>
          <p:spPr bwMode="auto">
            <a:xfrm>
              <a:off x="2163342" y="2648022"/>
              <a:ext cx="151195" cy="1515255"/>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1218535">
                <a:defRPr/>
              </a:pPr>
              <a:endParaRPr lang="en-US" kern="0" dirty="0">
                <a:solidFill>
                  <a:srgbClr val="000000">
                    <a:alpha val="99000"/>
                  </a:srgbClr>
                </a:solidFill>
                <a:latin typeface="Calibri"/>
              </a:endParaRPr>
            </a:p>
          </p:txBody>
        </p:sp>
      </p:grpSp>
      <p:sp>
        <p:nvSpPr>
          <p:cNvPr id="51" name="Rectangle 50"/>
          <p:cNvSpPr/>
          <p:nvPr/>
        </p:nvSpPr>
        <p:spPr>
          <a:xfrm>
            <a:off x="8040865" y="1108031"/>
            <a:ext cx="4911551" cy="1489639"/>
          </a:xfrm>
          <a:prstGeom prst="rect">
            <a:avLst/>
          </a:prstGeom>
        </p:spPr>
        <p:txBody>
          <a:bodyPr lIns="121893" tIns="60947" rIns="121893" bIns="60947">
            <a:spAutoFit/>
          </a:bodyPr>
          <a:lstStyle/>
          <a:p>
            <a:pPr algn="ctr" defTabSz="1218800" eaLnBrk="0" hangingPunct="0">
              <a:lnSpc>
                <a:spcPct val="90000"/>
              </a:lnSpc>
              <a:defRPr/>
            </a:pPr>
            <a:r>
              <a:rPr lang="en-US" sz="3200" kern="0" dirty="0">
                <a:effectLst>
                  <a:outerShdw blurRad="38100" dist="38100" dir="2700000" algn="tl">
                    <a:srgbClr val="000000">
                      <a:alpha val="43137"/>
                    </a:srgbClr>
                  </a:outerShdw>
                </a:effectLst>
                <a:latin typeface="Segoe Light" pitchFamily="34" charset="0"/>
                <a:ea typeface="Segoe UI" pitchFamily="34" charset="0"/>
                <a:cs typeface="Segoe UI" pitchFamily="34" charset="0"/>
              </a:rPr>
              <a:t>Cloud</a:t>
            </a:r>
          </a:p>
          <a:p>
            <a:pPr algn="ctr" defTabSz="1218800" eaLnBrk="0" hangingPunct="0">
              <a:lnSpc>
                <a:spcPct val="90000"/>
              </a:lnSpc>
              <a:defRPr/>
            </a:pPr>
            <a:r>
              <a:rPr lang="en-US" sz="2100" kern="0" dirty="0">
                <a:effectLst>
                  <a:outerShdw blurRad="38100" dist="38100" dir="2700000" algn="tl">
                    <a:srgbClr val="000000">
                      <a:alpha val="43137"/>
                    </a:srgbClr>
                  </a:outerShdw>
                </a:effectLst>
                <a:latin typeface="Segoe Light" pitchFamily="34" charset="0"/>
                <a:ea typeface="Segoe UI" pitchFamily="34" charset="0"/>
                <a:cs typeface="Segoe UI" pitchFamily="34" charset="0"/>
              </a:rPr>
              <a:t>Public</a:t>
            </a:r>
          </a:p>
          <a:p>
            <a:pPr algn="ctr" defTabSz="1218800" eaLnBrk="0" hangingPunct="0">
              <a:lnSpc>
                <a:spcPct val="90000"/>
              </a:lnSpc>
              <a:defRPr/>
            </a:pPr>
            <a:r>
              <a:rPr lang="en-US" sz="2100" kern="0" dirty="0">
                <a:effectLst>
                  <a:outerShdw blurRad="38100" dist="38100" dir="2700000" algn="tl">
                    <a:srgbClr val="000000">
                      <a:alpha val="43137"/>
                    </a:srgbClr>
                  </a:outerShdw>
                </a:effectLst>
                <a:latin typeface="Segoe Light" pitchFamily="34" charset="0"/>
                <a:ea typeface="Segoe UI" pitchFamily="34" charset="0"/>
                <a:cs typeface="Segoe UI" pitchFamily="34" charset="0"/>
              </a:rPr>
              <a:t>Private</a:t>
            </a:r>
          </a:p>
          <a:p>
            <a:pPr algn="ctr" defTabSz="1218800" eaLnBrk="0" hangingPunct="0">
              <a:lnSpc>
                <a:spcPct val="90000"/>
              </a:lnSpc>
              <a:defRPr/>
            </a:pPr>
            <a:r>
              <a:rPr lang="en-US" sz="2100" kern="0" dirty="0">
                <a:effectLst>
                  <a:outerShdw blurRad="38100" dist="38100" dir="2700000" algn="tl">
                    <a:srgbClr val="000000">
                      <a:alpha val="43137"/>
                    </a:srgbClr>
                  </a:outerShdw>
                </a:effectLst>
                <a:latin typeface="Segoe Light" pitchFamily="34" charset="0"/>
                <a:ea typeface="Segoe UI" pitchFamily="34" charset="0"/>
                <a:cs typeface="Segoe UI" pitchFamily="34" charset="0"/>
              </a:rPr>
              <a:t>Hybrid</a:t>
            </a:r>
          </a:p>
        </p:txBody>
      </p:sp>
      <p:grpSp>
        <p:nvGrpSpPr>
          <p:cNvPr id="52" name="Group 51"/>
          <p:cNvGrpSpPr>
            <a:grpSpLocks/>
          </p:cNvGrpSpPr>
          <p:nvPr/>
        </p:nvGrpSpPr>
        <p:grpSpPr bwMode="auto">
          <a:xfrm>
            <a:off x="9194192" y="2611458"/>
            <a:ext cx="2693369" cy="1518375"/>
            <a:chOff x="5065683" y="1628640"/>
            <a:chExt cx="3599354" cy="2955295"/>
          </a:xfrm>
        </p:grpSpPr>
        <p:grpSp>
          <p:nvGrpSpPr>
            <p:cNvPr id="53" name="Group 65"/>
            <p:cNvGrpSpPr>
              <a:grpSpLocks/>
            </p:cNvGrpSpPr>
            <p:nvPr/>
          </p:nvGrpSpPr>
          <p:grpSpPr bwMode="auto">
            <a:xfrm>
              <a:off x="5065683" y="1628640"/>
              <a:ext cx="1900577" cy="2955295"/>
              <a:chOff x="5105004" y="1336938"/>
              <a:chExt cx="1900576" cy="2955295"/>
            </a:xfrm>
          </p:grpSpPr>
          <p:pic>
            <p:nvPicPr>
              <p:cNvPr id="58" name="Picture 66" descr="2-20113-ServerRow.png"/>
              <p:cNvPicPr>
                <a:picLocks noChangeAspect="1"/>
              </p:cNvPicPr>
              <p:nvPr/>
            </p:nvPicPr>
            <p:blipFill>
              <a:blip r:embed="rId3"/>
              <a:srcRect/>
              <a:stretch>
                <a:fillRect/>
              </a:stretch>
            </p:blipFill>
            <p:spPr bwMode="auto">
              <a:xfrm>
                <a:off x="5374335" y="1343011"/>
                <a:ext cx="1631245" cy="2949222"/>
              </a:xfrm>
              <a:prstGeom prst="rect">
                <a:avLst/>
              </a:prstGeom>
              <a:noFill/>
              <a:ln w="9525">
                <a:noFill/>
                <a:miter lim="800000"/>
                <a:headEnd/>
                <a:tailEnd/>
              </a:ln>
            </p:spPr>
          </p:pic>
          <p:sp>
            <p:nvSpPr>
              <p:cNvPr id="59" name="Rectangle 58"/>
              <p:cNvSpPr/>
              <p:nvPr/>
            </p:nvSpPr>
            <p:spPr bwMode="auto">
              <a:xfrm>
                <a:off x="5105004" y="1336938"/>
                <a:ext cx="269335" cy="2949222"/>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1218535">
                  <a:defRPr/>
                </a:pPr>
                <a:endParaRPr lang="en-US" kern="0" dirty="0">
                  <a:solidFill>
                    <a:srgbClr val="000000">
                      <a:alpha val="99000"/>
                    </a:srgbClr>
                  </a:solidFill>
                  <a:latin typeface="Calibri"/>
                </a:endParaRPr>
              </a:p>
            </p:txBody>
          </p:sp>
        </p:grpSp>
        <p:grpSp>
          <p:nvGrpSpPr>
            <p:cNvPr id="54" name="Group 59"/>
            <p:cNvGrpSpPr>
              <a:grpSpLocks/>
            </p:cNvGrpSpPr>
            <p:nvPr/>
          </p:nvGrpSpPr>
          <p:grpSpPr bwMode="auto">
            <a:xfrm flipH="1">
              <a:off x="6764458" y="1628640"/>
              <a:ext cx="1900579" cy="2955295"/>
              <a:chOff x="5105004" y="1336938"/>
              <a:chExt cx="1900580" cy="2955295"/>
            </a:xfrm>
          </p:grpSpPr>
          <p:pic>
            <p:nvPicPr>
              <p:cNvPr id="55" name="Picture 60" descr="2-20113-ServerRow.png"/>
              <p:cNvPicPr>
                <a:picLocks noChangeAspect="1"/>
              </p:cNvPicPr>
              <p:nvPr/>
            </p:nvPicPr>
            <p:blipFill>
              <a:blip r:embed="rId3"/>
              <a:srcRect/>
              <a:stretch>
                <a:fillRect/>
              </a:stretch>
            </p:blipFill>
            <p:spPr bwMode="auto">
              <a:xfrm>
                <a:off x="5374339" y="1343011"/>
                <a:ext cx="1631245" cy="2949222"/>
              </a:xfrm>
              <a:prstGeom prst="rect">
                <a:avLst/>
              </a:prstGeom>
              <a:noFill/>
              <a:ln w="9525">
                <a:noFill/>
                <a:miter lim="800000"/>
                <a:headEnd/>
                <a:tailEnd/>
              </a:ln>
            </p:spPr>
          </p:pic>
          <p:sp>
            <p:nvSpPr>
              <p:cNvPr id="57" name="Rectangle 56"/>
              <p:cNvSpPr/>
              <p:nvPr/>
            </p:nvSpPr>
            <p:spPr bwMode="auto">
              <a:xfrm>
                <a:off x="5105004" y="1336938"/>
                <a:ext cx="269335" cy="2949222"/>
              </a:xfrm>
              <a:prstGeom prst="rect">
                <a:avLst/>
              </a:prstGeom>
              <a:gradFill flip="none" rotWithShape="1">
                <a:gsLst>
                  <a:gs pos="0">
                    <a:srgbClr val="000000">
                      <a:lumMod val="75000"/>
                      <a:lumOff val="25000"/>
                    </a:srgbClr>
                  </a:gs>
                  <a:gs pos="100000">
                    <a:srgbClr val="000000">
                      <a:shade val="30000"/>
                      <a:satMod val="200000"/>
                      <a:lumMod val="0"/>
                    </a:srgbClr>
                  </a:gs>
                </a:gsLst>
                <a:path path="circle">
                  <a:fillToRect t="100000" r="100000"/>
                </a:path>
                <a:tileRect l="-100000" b="-100000"/>
              </a:gradFill>
              <a:ln w="6350" cap="flat" cmpd="sng" algn="ctr">
                <a:noFill/>
                <a:prstDash val="solid"/>
                <a:headEnd type="none" w="med" len="med"/>
                <a:tailEnd type="none" w="med" len="med"/>
              </a:ln>
              <a:effectLst>
                <a:outerShdw blurRad="50800" dist="38100" dir="13500000" algn="br" rotWithShape="0">
                  <a:prstClr val="black">
                    <a:alpha val="40000"/>
                  </a:prstClr>
                </a:outerShdw>
              </a:effectLst>
            </p:spPr>
            <p:txBody>
              <a:bodyPr lIns="91436" tIns="45718" rIns="91436" bIns="45718" anchor="ctr"/>
              <a:lstStyle/>
              <a:p>
                <a:pPr algn="ctr" defTabSz="1218535">
                  <a:defRPr/>
                </a:pPr>
                <a:endParaRPr lang="en-US" kern="0" dirty="0">
                  <a:solidFill>
                    <a:srgbClr val="000000">
                      <a:alpha val="99000"/>
                    </a:srgbClr>
                  </a:solidFill>
                  <a:latin typeface="Calibri"/>
                </a:endParaRPr>
              </a:p>
            </p:txBody>
          </p:sp>
        </p:grpSp>
      </p:grpSp>
      <p:pic>
        <p:nvPicPr>
          <p:cNvPr id="60" name="Picture 4" descr="D:\DVD_ART34\Artwork_Imagery\Icons - Illustrations\Internet Clouds web\cloud 2.png"/>
          <p:cNvPicPr>
            <a:picLocks noChangeAspect="1" noChangeArrowheads="1"/>
          </p:cNvPicPr>
          <p:nvPr/>
        </p:nvPicPr>
        <p:blipFill>
          <a:blip r:embed="rId4"/>
          <a:srcRect r="6662"/>
          <a:stretch>
            <a:fillRect/>
          </a:stretch>
        </p:blipFill>
        <p:spPr bwMode="auto">
          <a:xfrm>
            <a:off x="9096851" y="2705117"/>
            <a:ext cx="2839827" cy="1531939"/>
          </a:xfrm>
          <a:prstGeom prst="rect">
            <a:avLst/>
          </a:prstGeom>
          <a:noFill/>
          <a:ln w="9525">
            <a:noFill/>
            <a:miter lim="800000"/>
            <a:headEnd/>
            <a:tailEnd/>
          </a:ln>
        </p:spPr>
      </p:pic>
      <p:sp>
        <p:nvSpPr>
          <p:cNvPr id="49" name="Isosceles Triangle 48"/>
          <p:cNvSpPr/>
          <p:nvPr/>
        </p:nvSpPr>
        <p:spPr bwMode="auto">
          <a:xfrm>
            <a:off x="4811122" y="5592467"/>
            <a:ext cx="5855292" cy="865488"/>
          </a:xfrm>
          <a:prstGeom prst="triangle">
            <a:avLst/>
          </a:prstGeom>
          <a:gradFill flip="none" rotWithShape="1">
            <a:gsLst>
              <a:gs pos="0">
                <a:schemeClr val="bg2">
                  <a:lumMod val="50000"/>
                  <a:shade val="30000"/>
                  <a:satMod val="115000"/>
                </a:schemeClr>
              </a:gs>
              <a:gs pos="50000">
                <a:schemeClr val="bg2"/>
              </a:gs>
              <a:gs pos="100000">
                <a:schemeClr val="tx2"/>
              </a:gs>
            </a:gsLst>
            <a:lin ang="16200000" scaled="1"/>
            <a:tileRect/>
          </a:gradFill>
          <a:ln w="12700">
            <a:noFill/>
            <a:miter lim="800000"/>
            <a:headEnd type="none" w="sm" len="sm"/>
            <a:tailEnd type="none" w="sm" len="sm"/>
          </a:ln>
        </p:spPr>
        <p:txBody>
          <a:bodyPr lIns="91436" tIns="45719" rIns="91436" bIns="45719" anchor="ctr"/>
          <a:lstStyle/>
          <a:p>
            <a:pPr algn="ctr" defTabSz="1218887">
              <a:lnSpc>
                <a:spcPts val="2266"/>
              </a:lnSpc>
              <a:spcBef>
                <a:spcPts val="840"/>
              </a:spcBef>
              <a:buClr>
                <a:srgbClr val="FFFF99"/>
              </a:buClr>
              <a:buSzPct val="120000"/>
              <a:defRPr/>
            </a:pPr>
            <a:endParaRPr lang="en-US" altLang="zh-CN" sz="2700" b="1" dirty="0">
              <a:cs typeface="Segoe UI"/>
            </a:endParaRPr>
          </a:p>
        </p:txBody>
      </p:sp>
      <p:pic>
        <p:nvPicPr>
          <p:cNvPr id="45" name="Picture 44" descr="Picture1.png"/>
          <p:cNvPicPr>
            <a:picLocks noChangeAspect="1"/>
          </p:cNvPicPr>
          <p:nvPr/>
        </p:nvPicPr>
        <p:blipFill>
          <a:blip r:embed="rId5"/>
          <a:srcRect b="51591"/>
          <a:stretch>
            <a:fillRect/>
          </a:stretch>
        </p:blipFill>
        <p:spPr>
          <a:xfrm>
            <a:off x="914164" y="4837831"/>
            <a:ext cx="11124082" cy="684431"/>
          </a:xfrm>
          <a:prstGeom prst="rect">
            <a:avLst/>
          </a:prstGeom>
        </p:spPr>
      </p:pic>
      <p:sp>
        <p:nvSpPr>
          <p:cNvPr id="46" name="TextBox 45"/>
          <p:cNvSpPr txBox="1"/>
          <p:nvPr/>
        </p:nvSpPr>
        <p:spPr bwMode="invGray">
          <a:xfrm>
            <a:off x="1500928" y="4933932"/>
            <a:ext cx="8782104" cy="688701"/>
          </a:xfrm>
          <a:prstGeom prst="rect">
            <a:avLst/>
          </a:prstGeom>
          <a:noFill/>
        </p:spPr>
        <p:txBody>
          <a:bodyPr lIns="0" tIns="0" rIns="0" bIns="0" anchor="ctr"/>
          <a:lstStyle/>
          <a:p>
            <a:pPr algn="ctr">
              <a:lnSpc>
                <a:spcPct val="70000"/>
              </a:lnSpc>
              <a:defRPr/>
            </a:pPr>
            <a:r>
              <a:rPr lang="en-US" sz="3200" kern="2000" dirty="0">
                <a:solidFill>
                  <a:srgbClr val="FFFFFF">
                    <a:alpha val="77000"/>
                  </a:srgbClr>
                </a:solidFill>
                <a:effectLst>
                  <a:glow rad="101600">
                    <a:srgbClr val="0077B8">
                      <a:satMod val="175000"/>
                      <a:alpha val="40000"/>
                    </a:srgbClr>
                  </a:glow>
                  <a:outerShdw blurRad="38100" dist="38100" dir="2700000" algn="tl">
                    <a:srgbClr val="000000">
                      <a:alpha val="43137"/>
                    </a:srgbClr>
                  </a:outerShdw>
                </a:effectLst>
                <a:latin typeface="Segoe Light" pitchFamily="34" charset="0"/>
              </a:rPr>
              <a:t>Infrastructure Optimization</a:t>
            </a:r>
          </a:p>
        </p:txBody>
      </p:sp>
      <p:sp>
        <p:nvSpPr>
          <p:cNvPr id="40" name="TextBox 39"/>
          <p:cNvSpPr txBox="1"/>
          <p:nvPr/>
        </p:nvSpPr>
        <p:spPr bwMode="auto">
          <a:xfrm>
            <a:off x="5964465" y="5939885"/>
            <a:ext cx="3548601" cy="518067"/>
          </a:xfrm>
          <a:prstGeom prst="rect">
            <a:avLst/>
          </a:prstGeom>
          <a:noFill/>
        </p:spPr>
        <p:txBody>
          <a:bodyPr lIns="101574" tIns="50786" rIns="101574" bIns="50786">
            <a:spAutoFit/>
          </a:bodyPr>
          <a:lstStyle/>
          <a:p>
            <a:pPr algn="ctr" defTabSz="1218887">
              <a:defRPr/>
            </a:pPr>
            <a:r>
              <a:rPr lang="en-US" sz="2700" b="1" dirty="0">
                <a:effectLst>
                  <a:outerShdw blurRad="38100" dist="38100" dir="2700000" algn="tl">
                    <a:srgbClr val="000000">
                      <a:alpha val="43137"/>
                    </a:srgbClr>
                  </a:outerShdw>
                </a:effectLst>
                <a:cs typeface="Arial" pitchFamily="34" charset="0"/>
              </a:rPr>
              <a:t> Flexibility</a:t>
            </a:r>
          </a:p>
        </p:txBody>
      </p:sp>
      <p:sp>
        <p:nvSpPr>
          <p:cNvPr id="64" name="Rectangle 63"/>
          <p:cNvSpPr/>
          <p:nvPr/>
        </p:nvSpPr>
        <p:spPr>
          <a:xfrm>
            <a:off x="-536259" y="1509677"/>
            <a:ext cx="3047206" cy="492443"/>
          </a:xfrm>
          <a:prstGeom prst="rect">
            <a:avLst/>
          </a:prstGeom>
        </p:spPr>
        <p:txBody>
          <a:bodyPr wrap="square" lIns="121893" tIns="60947" rIns="121893" bIns="60947">
            <a:spAutoFit/>
          </a:bodyPr>
          <a:lstStyle/>
          <a:p>
            <a:pPr algn="ctr" defTabSz="1218800" eaLnBrk="0" hangingPunct="0">
              <a:lnSpc>
                <a:spcPct val="90000"/>
              </a:lnSpc>
              <a:defRPr/>
            </a:pPr>
            <a:r>
              <a:rPr lang="en-US" sz="2700" kern="0" dirty="0">
                <a:gradFill>
                  <a:gsLst>
                    <a:gs pos="26000">
                      <a:srgbClr val="FFFFFF"/>
                    </a:gs>
                    <a:gs pos="97000">
                      <a:srgbClr val="FFFFFF"/>
                    </a:gs>
                  </a:gsLst>
                  <a:lin ang="16200000" scaled="0"/>
                </a:gradFill>
                <a:effectLst>
                  <a:outerShdw blurRad="38100" dist="38100" dir="2700000" algn="tl">
                    <a:srgbClr val="000000">
                      <a:alpha val="43137"/>
                    </a:srgbClr>
                  </a:outerShdw>
                </a:effectLst>
                <a:latin typeface="Segoe Light" pitchFamily="34" charset="0"/>
                <a:ea typeface="Segoe UI" pitchFamily="34" charset="0"/>
                <a:cs typeface="Segoe UI" pitchFamily="34" charset="0"/>
              </a:rPr>
              <a:t>Servers</a:t>
            </a:r>
            <a:endParaRPr lang="en-US" sz="2700" kern="0" dirty="0">
              <a:gradFill>
                <a:gsLst>
                  <a:gs pos="26000">
                    <a:srgbClr val="FFFFFF"/>
                  </a:gs>
                  <a:gs pos="97000">
                    <a:srgbClr val="FFFFFF"/>
                  </a:gs>
                </a:gsLst>
                <a:lin ang="16200000" scaled="0"/>
              </a:gradFill>
              <a:latin typeface="Segoe Light" pitchFamily="34" charset="0"/>
              <a:ea typeface="Segoe UI" pitchFamily="34" charset="0"/>
              <a:cs typeface="Segoe UI" pitchFamily="34" charset="0"/>
            </a:endParaRPr>
          </a:p>
        </p:txBody>
      </p:sp>
      <p:pic>
        <p:nvPicPr>
          <p:cNvPr id="1026" name="Picture 2" descr="C:\Users\seemongt\AppData\Local\Microsoft\Windows\Temporary Internet Files\Content.IE5\57IOVWKH\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939" y="2976643"/>
            <a:ext cx="666224" cy="98888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seemongt\AppData\Local\Microsoft\Windows\Temporary Internet Files\Content.IE5\57IOVWKH\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232" y="2484454"/>
            <a:ext cx="666224" cy="98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83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500" fill="hold"/>
                                        <p:tgtEl>
                                          <p:spTgt spid="73"/>
                                        </p:tgtEl>
                                        <p:attrNameLst>
                                          <p:attrName>ppt_x</p:attrName>
                                        </p:attrNameLst>
                                      </p:cBhvr>
                                      <p:tavLst>
                                        <p:tav tm="0">
                                          <p:val>
                                            <p:strVal val="#ppt_x"/>
                                          </p:val>
                                        </p:tav>
                                        <p:tav tm="100000">
                                          <p:val>
                                            <p:strVal val="#ppt_x"/>
                                          </p:val>
                                        </p:tav>
                                      </p:tavLst>
                                    </p:anim>
                                    <p:anim calcmode="lin" valueType="num">
                                      <p:cBhvr additive="base">
                                        <p:cTn id="3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ppt_x"/>
                                          </p:val>
                                        </p:tav>
                                        <p:tav tm="100000">
                                          <p:val>
                                            <p:strVal val="#ppt_x"/>
                                          </p:val>
                                        </p:tav>
                                      </p:tavLst>
                                    </p:anim>
                                    <p:anim calcmode="lin" valueType="num">
                                      <p:cBhvr additive="base">
                                        <p:cTn id="42" dur="500" fill="hold"/>
                                        <p:tgtEl>
                                          <p:spTgt spid="5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51"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912812" y="1828800"/>
            <a:ext cx="10755312" cy="3939540"/>
          </a:xfrm>
        </p:spPr>
        <p:txBody>
          <a:bodyPr/>
          <a:lstStyle/>
          <a:p>
            <a:pPr lvl="0"/>
            <a:r>
              <a:rPr lang="en-US" dirty="0" smtClean="0">
                <a:solidFill>
                  <a:srgbClr val="FFFFFF"/>
                </a:solidFill>
                <a:latin typeface="Segoe UI Light" pitchFamily="34" charset="0"/>
              </a:rPr>
              <a:t>Windows Server 2012 addresses congestion in the network by reacting to degree of congestion, not presence of congestion</a:t>
            </a:r>
          </a:p>
          <a:p>
            <a:pPr marL="0" indent="0">
              <a:buNone/>
            </a:pPr>
            <a:endParaRPr lang="en-US" dirty="0" smtClean="0">
              <a:solidFill>
                <a:srgbClr val="FFFFFF"/>
              </a:solidFill>
              <a:latin typeface="Segoe UI Light" pitchFamily="34" charset="0"/>
            </a:endParaRPr>
          </a:p>
          <a:p>
            <a:r>
              <a:rPr lang="en-US" dirty="0" smtClean="0">
                <a:solidFill>
                  <a:srgbClr val="FFFFFF"/>
                </a:solidFill>
                <a:latin typeface="Segoe UI Light" pitchFamily="34" charset="0"/>
              </a:rPr>
              <a:t>Goal: Low </a:t>
            </a:r>
            <a:r>
              <a:rPr lang="en-US" dirty="0">
                <a:solidFill>
                  <a:srgbClr val="FFFFFF"/>
                </a:solidFill>
                <a:latin typeface="Segoe UI Light" pitchFamily="34" charset="0"/>
              </a:rPr>
              <a:t>latency, high burst tolerance, and high throughput, with shallow buffered </a:t>
            </a:r>
            <a:r>
              <a:rPr lang="en-US" dirty="0" smtClean="0">
                <a:solidFill>
                  <a:srgbClr val="FFFFFF"/>
                </a:solidFill>
                <a:latin typeface="Segoe UI Light" pitchFamily="34" charset="0"/>
              </a:rPr>
              <a:t>switches</a:t>
            </a:r>
          </a:p>
          <a:p>
            <a:endParaRPr lang="en-US" dirty="0">
              <a:solidFill>
                <a:srgbClr val="FFFFFF"/>
              </a:solidFill>
              <a:latin typeface="Segoe UI Light" pitchFamily="34" charset="0"/>
            </a:endParaRPr>
          </a:p>
          <a:p>
            <a:r>
              <a:rPr lang="en-US" dirty="0" smtClean="0">
                <a:solidFill>
                  <a:srgbClr val="FFFFFF"/>
                </a:solidFill>
                <a:latin typeface="Segoe UI Light" pitchFamily="34" charset="0"/>
              </a:rPr>
              <a:t>Requires </a:t>
            </a:r>
            <a:r>
              <a:rPr lang="en-US" dirty="0" smtClean="0"/>
              <a:t>ECN </a:t>
            </a:r>
            <a:r>
              <a:rPr lang="en-US" dirty="0"/>
              <a:t>(RFC 3168) capable </a:t>
            </a:r>
            <a:r>
              <a:rPr lang="en-US" dirty="0" smtClean="0"/>
              <a:t>switches</a:t>
            </a:r>
            <a:endParaRPr lang="en-US" dirty="0"/>
          </a:p>
        </p:txBody>
      </p:sp>
      <p:sp>
        <p:nvSpPr>
          <p:cNvPr id="4" name="Title 1"/>
          <p:cNvSpPr txBox="1">
            <a:spLocks/>
          </p:cNvSpPr>
          <p:nvPr/>
        </p:nvSpPr>
        <p:spPr>
          <a:xfrm>
            <a:off x="519113" y="228601"/>
            <a:ext cx="11149013" cy="609399"/>
          </a:xfrm>
          <a:prstGeom prst="rect">
            <a:avLst/>
          </a:prstGeom>
        </p:spPr>
        <p:txBody>
          <a:bodyPr vert="horz" wrap="square" lIns="0" tIns="0" rIns="0" bIns="0" rtlCol="0" anchor="t">
            <a:norm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Datacenter TCP (DCTCP)</a:t>
            </a:r>
            <a:endParaRPr lang="en-US" dirty="0"/>
          </a:p>
        </p:txBody>
      </p:sp>
      <p:sp>
        <p:nvSpPr>
          <p:cNvPr id="5" name="Freeform 13"/>
          <p:cNvSpPr>
            <a:spLocks noEditPoints="1"/>
          </p:cNvSpPr>
          <p:nvPr/>
        </p:nvSpPr>
        <p:spPr bwMode="auto">
          <a:xfrm>
            <a:off x="343973" y="1752600"/>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53433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DCTCP Needs Less Buffer Memory than TCP</a:t>
            </a:r>
          </a:p>
        </p:txBody>
      </p:sp>
      <p:sp>
        <p:nvSpPr>
          <p:cNvPr id="3" name="Content Placeholder 2"/>
          <p:cNvSpPr>
            <a:spLocks noGrp="1"/>
          </p:cNvSpPr>
          <p:nvPr>
            <p:ph sz="half" idx="1"/>
          </p:nvPr>
        </p:nvSpPr>
        <p:spPr>
          <a:xfrm>
            <a:off x="507868" y="4618041"/>
            <a:ext cx="5789692" cy="1745943"/>
          </a:xfrm>
        </p:spPr>
        <p:txBody>
          <a:bodyPr>
            <a:noAutofit/>
          </a:bodyPr>
          <a:lstStyle/>
          <a:p>
            <a:pPr marL="0" indent="0">
              <a:buNone/>
            </a:pPr>
            <a:r>
              <a:rPr lang="en-US" sz="2000" b="1" dirty="0"/>
              <a:t>1 </a:t>
            </a:r>
            <a:r>
              <a:rPr lang="en-US" sz="2000" b="1" dirty="0" err="1"/>
              <a:t>Gbps</a:t>
            </a:r>
            <a:r>
              <a:rPr lang="en-US" sz="2000" b="1" dirty="0"/>
              <a:t> flow controlled by TCP</a:t>
            </a:r>
          </a:p>
          <a:p>
            <a:pPr marL="457181" lvl="1" indent="0">
              <a:buNone/>
            </a:pPr>
            <a:r>
              <a:rPr lang="en-US" sz="1600" dirty="0"/>
              <a:t>Requires 400 to 600 KB of memory</a:t>
            </a:r>
          </a:p>
          <a:p>
            <a:pPr marL="457181" lvl="1" indent="0">
              <a:buNone/>
            </a:pPr>
            <a:r>
              <a:rPr lang="en-US" sz="1600" dirty="0"/>
              <a:t>TCP </a:t>
            </a:r>
            <a:r>
              <a:rPr lang="en-US" sz="1600" dirty="0" err="1"/>
              <a:t>sawtooth</a:t>
            </a:r>
            <a:r>
              <a:rPr lang="en-US" sz="1600" dirty="0"/>
              <a:t> visible</a:t>
            </a:r>
          </a:p>
          <a:p>
            <a:pPr marL="0" indent="0">
              <a:buNone/>
            </a:pPr>
            <a:endParaRPr lang="en-US" sz="1900" dirty="0"/>
          </a:p>
        </p:txBody>
      </p:sp>
      <p:sp>
        <p:nvSpPr>
          <p:cNvPr id="7" name="Content Placeholder 6"/>
          <p:cNvSpPr>
            <a:spLocks noGrp="1"/>
          </p:cNvSpPr>
          <p:nvPr>
            <p:ph sz="half" idx="2"/>
          </p:nvPr>
        </p:nvSpPr>
        <p:spPr>
          <a:xfrm>
            <a:off x="6297559" y="4618039"/>
            <a:ext cx="5586545" cy="1325563"/>
          </a:xfrm>
        </p:spPr>
        <p:txBody>
          <a:bodyPr>
            <a:normAutofit/>
          </a:bodyPr>
          <a:lstStyle/>
          <a:p>
            <a:pPr marL="0" indent="0">
              <a:buNone/>
            </a:pPr>
            <a:r>
              <a:rPr lang="en-US" sz="2400" b="1" dirty="0"/>
              <a:t>1 </a:t>
            </a:r>
            <a:r>
              <a:rPr lang="en-US" sz="2700" b="1" dirty="0" err="1"/>
              <a:t>Gbps</a:t>
            </a:r>
            <a:r>
              <a:rPr lang="en-US" sz="2400" b="1" dirty="0"/>
              <a:t> flow controlled by DCTCP</a:t>
            </a:r>
          </a:p>
          <a:p>
            <a:pPr marL="457181" lvl="1" indent="0">
              <a:buNone/>
            </a:pPr>
            <a:r>
              <a:rPr lang="en-US" sz="1900" dirty="0"/>
              <a:t>Requires 30KB of memory</a:t>
            </a:r>
          </a:p>
          <a:p>
            <a:pPr marL="457181" lvl="1" indent="0">
              <a:buNone/>
            </a:pPr>
            <a:r>
              <a:rPr lang="en-US" sz="1900" dirty="0"/>
              <a:t>Smooth</a:t>
            </a:r>
          </a:p>
          <a:p>
            <a:pPr marL="0" indent="0">
              <a:buNone/>
            </a:pPr>
            <a:endParaRPr lang="en-US" dirty="0"/>
          </a:p>
        </p:txBody>
      </p:sp>
      <p:pic>
        <p:nvPicPr>
          <p:cNvPr id="4" name="Picture 6" descr="C:\netres\projects\DCTCP\papers\sigcomm2010\figs\dctcp-vs-tcp.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72" t="7077" r="5650" b="50467"/>
          <a:stretch/>
        </p:blipFill>
        <p:spPr bwMode="auto">
          <a:xfrm>
            <a:off x="711015" y="1052688"/>
            <a:ext cx="10360501" cy="3429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flipH="1">
            <a:off x="7373979" y="1771906"/>
            <a:ext cx="1560716" cy="1876705"/>
          </a:xfrm>
          <a:prstGeom prst="straightConnector1">
            <a:avLst/>
          </a:prstGeom>
          <a:ln>
            <a:headEnd type="none" w="med" len="med"/>
            <a:tailEnd type="arrow" w="lg" len="med"/>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bwMode="auto">
          <a:xfrm flipH="1">
            <a:off x="7819898" y="1354860"/>
            <a:ext cx="1114798" cy="417045"/>
          </a:xfrm>
          <a:prstGeom prst="straightConnector1">
            <a:avLst/>
          </a:prstGeom>
          <a:ln>
            <a:headEnd type="none" w="med" len="med"/>
            <a:tailEnd type="arrow" w="lg" len="med"/>
          </a:ln>
        </p:spPr>
        <p:style>
          <a:lnRef idx="3">
            <a:schemeClr val="accent1"/>
          </a:lnRef>
          <a:fillRef idx="0">
            <a:schemeClr val="accent1"/>
          </a:fillRef>
          <a:effectRef idx="2">
            <a:schemeClr val="accent1"/>
          </a:effectRef>
          <a:fontRef idx="minor">
            <a:schemeClr val="tx1"/>
          </a:fontRef>
        </p:style>
      </p:cxnSp>
      <p:grpSp>
        <p:nvGrpSpPr>
          <p:cNvPr id="8" name="Group 7"/>
          <p:cNvGrpSpPr/>
          <p:nvPr/>
        </p:nvGrpSpPr>
        <p:grpSpPr>
          <a:xfrm>
            <a:off x="10264776" y="0"/>
            <a:ext cx="1874837" cy="152400"/>
            <a:chOff x="4265612" y="690562"/>
            <a:chExt cx="1874837" cy="152400"/>
          </a:xfrm>
        </p:grpSpPr>
        <p:sp>
          <p:nvSpPr>
            <p:cNvPr id="9" name="Rectangle 8"/>
            <p:cNvSpPr/>
            <p:nvPr/>
          </p:nvSpPr>
          <p:spPr bwMode="auto">
            <a:xfrm>
              <a:off x="4265612" y="690562"/>
              <a:ext cx="381000" cy="152400"/>
            </a:xfrm>
            <a:prstGeom prst="rect">
              <a:avLst/>
            </a:prstGeom>
            <a:solidFill>
              <a:schemeClr val="accent6">
                <a:lumMod val="60000"/>
                <a:lumOff val="4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0" name="Rectangle 9"/>
            <p:cNvSpPr/>
            <p:nvPr/>
          </p:nvSpPr>
          <p:spPr bwMode="auto">
            <a:xfrm>
              <a:off x="4646612" y="690562"/>
              <a:ext cx="381000" cy="152400"/>
            </a:xfrm>
            <a:prstGeom prst="rect">
              <a:avLst/>
            </a:prstGeom>
            <a:solidFill>
              <a:schemeClr val="accent6">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1" name="Rectangle 10"/>
            <p:cNvSpPr/>
            <p:nvPr/>
          </p:nvSpPr>
          <p:spPr bwMode="auto">
            <a:xfrm>
              <a:off x="5027612" y="690562"/>
              <a:ext cx="381000" cy="152400"/>
            </a:xfrm>
            <a:prstGeom prst="rect">
              <a:avLst/>
            </a:prstGeom>
            <a:solidFill>
              <a:schemeClr val="accent5">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2" name="Rectangle 11"/>
            <p:cNvSpPr/>
            <p:nvPr/>
          </p:nvSpPr>
          <p:spPr bwMode="auto">
            <a:xfrm>
              <a:off x="5408612" y="690562"/>
              <a:ext cx="381000" cy="152400"/>
            </a:xfrm>
            <a:prstGeom prst="rect">
              <a:avLst/>
            </a:prstGeom>
            <a:solidFill>
              <a:schemeClr val="accent1">
                <a:lumMod val="60000"/>
                <a:lumOff val="40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3" name="Rectangle 12"/>
            <p:cNvSpPr/>
            <p:nvPr/>
          </p:nvSpPr>
          <p:spPr bwMode="auto">
            <a:xfrm>
              <a:off x="5759449" y="690562"/>
              <a:ext cx="381000" cy="152400"/>
            </a:xfrm>
            <a:prstGeom prst="rect">
              <a:avLst/>
            </a:prstGeom>
            <a:solidFill>
              <a:srgbClr val="FFFF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grpSp>
      <p:cxnSp>
        <p:nvCxnSpPr>
          <p:cNvPr id="14" name="Straight Arrow Connector 13"/>
          <p:cNvCxnSpPr>
            <a:endCxn id="9" idx="2"/>
          </p:cNvCxnSpPr>
          <p:nvPr/>
        </p:nvCxnSpPr>
        <p:spPr>
          <a:xfrm flipV="1">
            <a:off x="10455275" y="152400"/>
            <a:ext cx="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101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Datacenter TCP (DCTCP)</a:t>
            </a:r>
          </a:p>
        </p:txBody>
      </p:sp>
      <p:graphicFrame>
        <p:nvGraphicFramePr>
          <p:cNvPr id="5" name="Table 4"/>
          <p:cNvGraphicFramePr>
            <a:graphicFrameLocks noGrp="1"/>
          </p:cNvGraphicFramePr>
          <p:nvPr>
            <p:extLst>
              <p:ext uri="{D42A27DB-BD31-4B8C-83A1-F6EECF244321}">
                <p14:modId xmlns:p14="http://schemas.microsoft.com/office/powerpoint/2010/main" val="2870201680"/>
              </p:ext>
            </p:extLst>
          </p:nvPr>
        </p:nvGraphicFramePr>
        <p:xfrm>
          <a:off x="379412" y="2362200"/>
          <a:ext cx="11379964" cy="3550920"/>
        </p:xfrm>
        <a:graphic>
          <a:graphicData uri="http://schemas.openxmlformats.org/drawingml/2006/table">
            <a:tbl>
              <a:tblPr firstRow="1" bandRow="1">
                <a:tableStyleId>{5C22544A-7EE6-4342-B048-85BDC9FD1C3A}</a:tableStyleId>
              </a:tblPr>
              <a:tblGrid>
                <a:gridCol w="3482874"/>
                <a:gridCol w="7897090"/>
              </a:tblGrid>
              <a:tr h="660400">
                <a:tc>
                  <a:txBody>
                    <a:bodyPr/>
                    <a:lstStyle/>
                    <a:p>
                      <a:r>
                        <a:rPr lang="en-US" sz="1900" b="0" dirty="0" smtClean="0">
                          <a:solidFill>
                            <a:srgbClr val="000000"/>
                          </a:solidFill>
                        </a:rPr>
                        <a:t>When do you need this?</a:t>
                      </a:r>
                      <a:endParaRPr lang="en-US" sz="1900" b="0" dirty="0">
                        <a:solidFill>
                          <a:srgbClr val="000000"/>
                        </a:solidFill>
                      </a:endParaRPr>
                    </a:p>
                  </a:txBody>
                  <a:tcPr>
                    <a:solidFill>
                      <a:srgbClr val="F8F57B"/>
                    </a:solidFill>
                  </a:tcPr>
                </a:tc>
                <a:tc>
                  <a:txBody>
                    <a:bodyPr/>
                    <a:lstStyle/>
                    <a:p>
                      <a:r>
                        <a:rPr lang="en-US" sz="1900" b="0" dirty="0" smtClean="0">
                          <a:solidFill>
                            <a:srgbClr val="000000"/>
                          </a:solidFill>
                        </a:rPr>
                        <a:t>Customers that have large</a:t>
                      </a:r>
                      <a:r>
                        <a:rPr lang="en-US" sz="1900" b="0" baseline="0" dirty="0" smtClean="0">
                          <a:solidFill>
                            <a:srgbClr val="000000"/>
                          </a:solidFill>
                        </a:rPr>
                        <a:t> amounts of data </a:t>
                      </a:r>
                      <a:r>
                        <a:rPr lang="en-US" sz="1900" b="0" baseline="0" smtClean="0">
                          <a:solidFill>
                            <a:srgbClr val="000000"/>
                          </a:solidFill>
                        </a:rPr>
                        <a:t>flowing east/west within </a:t>
                      </a:r>
                      <a:r>
                        <a:rPr lang="en-US" sz="1900" b="0" baseline="0" dirty="0" smtClean="0">
                          <a:solidFill>
                            <a:srgbClr val="000000"/>
                          </a:solidFill>
                        </a:rPr>
                        <a:t>their data center.</a:t>
                      </a:r>
                      <a:endParaRPr lang="en-US" sz="1900" b="0" dirty="0">
                        <a:solidFill>
                          <a:srgbClr val="000000"/>
                        </a:solidFill>
                      </a:endParaRPr>
                    </a:p>
                  </a:txBody>
                  <a:tcPr>
                    <a:solidFill>
                      <a:srgbClr val="F8F57B"/>
                    </a:solidFill>
                  </a:tcPr>
                </a:tc>
              </a:tr>
              <a:tr h="944880">
                <a:tc>
                  <a:txBody>
                    <a:bodyPr/>
                    <a:lstStyle/>
                    <a:p>
                      <a:r>
                        <a:rPr lang="en-US" sz="1900" b="0" dirty="0" smtClean="0">
                          <a:solidFill>
                            <a:srgbClr val="000000"/>
                          </a:solidFill>
                        </a:rPr>
                        <a:t>How available is the hardware?</a:t>
                      </a:r>
                      <a:endParaRPr lang="en-US" sz="1900" b="0" dirty="0">
                        <a:solidFill>
                          <a:srgbClr val="000000"/>
                        </a:solidFill>
                      </a:endParaRPr>
                    </a:p>
                  </a:txBody>
                  <a:tcPr>
                    <a:solidFill>
                      <a:srgbClr val="F8F57B"/>
                    </a:solidFill>
                  </a:tcPr>
                </a:tc>
                <a:tc>
                  <a:txBody>
                    <a:bodyPr/>
                    <a:lstStyle/>
                    <a:p>
                      <a:r>
                        <a:rPr lang="en-US" sz="1900" b="0" dirty="0" smtClean="0">
                          <a:solidFill>
                            <a:srgbClr val="000000"/>
                          </a:solidFill>
                        </a:rPr>
                        <a:t>ECN (RFC 3168) capable switches include </a:t>
                      </a:r>
                    </a:p>
                    <a:p>
                      <a:pPr marL="285750" indent="-285750">
                        <a:buFont typeface="Arial" pitchFamily="34" charset="0"/>
                        <a:buChar char="•"/>
                      </a:pPr>
                      <a:r>
                        <a:rPr lang="en-US" sz="1900" kern="1200" dirty="0" smtClean="0">
                          <a:solidFill>
                            <a:schemeClr val="dk1"/>
                          </a:solidFill>
                          <a:effectLst/>
                          <a:latin typeface="+mn-lt"/>
                          <a:ea typeface="+mn-ea"/>
                          <a:cs typeface="+mn-cs"/>
                        </a:rPr>
                        <a:t>Blade Networks: G8264 (64x10g box), G8052 (48x1g + 4x10g box)</a:t>
                      </a:r>
                    </a:p>
                    <a:p>
                      <a:pPr marL="285750" indent="-285750">
                        <a:buFont typeface="Arial" pitchFamily="34" charset="0"/>
                        <a:buChar char="•"/>
                      </a:pPr>
                      <a:r>
                        <a:rPr lang="en-US" sz="1900" kern="1200" dirty="0" smtClean="0">
                          <a:solidFill>
                            <a:schemeClr val="dk1"/>
                          </a:solidFill>
                          <a:effectLst/>
                          <a:latin typeface="+mn-lt"/>
                          <a:ea typeface="+mn-ea"/>
                          <a:cs typeface="+mn-cs"/>
                        </a:rPr>
                        <a:t>Cisco: Quicksilver (N3064), </a:t>
                      </a:r>
                      <a:r>
                        <a:rPr lang="en-US" sz="1900" kern="1200" dirty="0" err="1" smtClean="0">
                          <a:solidFill>
                            <a:schemeClr val="dk1"/>
                          </a:solidFill>
                          <a:effectLst/>
                          <a:latin typeface="+mn-lt"/>
                          <a:ea typeface="+mn-ea"/>
                          <a:cs typeface="+mn-cs"/>
                        </a:rPr>
                        <a:t>Quickcopper</a:t>
                      </a:r>
                      <a:r>
                        <a:rPr lang="en-US" sz="1900" kern="1200" dirty="0" smtClean="0">
                          <a:solidFill>
                            <a:schemeClr val="dk1"/>
                          </a:solidFill>
                          <a:effectLst/>
                          <a:latin typeface="+mn-lt"/>
                          <a:ea typeface="+mn-ea"/>
                          <a:cs typeface="+mn-cs"/>
                        </a:rPr>
                        <a:t> (N3048)</a:t>
                      </a:r>
                    </a:p>
                  </a:txBody>
                  <a:tcPr>
                    <a:solidFill>
                      <a:srgbClr val="F8F57B"/>
                    </a:solidFill>
                  </a:tcPr>
                </a:tc>
              </a:tr>
              <a:tr h="944880">
                <a:tc>
                  <a:txBody>
                    <a:bodyPr/>
                    <a:lstStyle/>
                    <a:p>
                      <a:r>
                        <a:rPr lang="en-US" sz="1900" b="0" dirty="0" smtClean="0">
                          <a:solidFill>
                            <a:srgbClr val="000000"/>
                          </a:solidFill>
                        </a:rPr>
                        <a:t>How do I manage it?</a:t>
                      </a:r>
                      <a:endParaRPr lang="en-US" sz="1900" b="0" dirty="0">
                        <a:solidFill>
                          <a:srgbClr val="000000"/>
                        </a:solidFill>
                      </a:endParaRPr>
                    </a:p>
                  </a:txBody>
                  <a:tcPr>
                    <a:solidFill>
                      <a:srgbClr val="F8F57B"/>
                    </a:solidFill>
                  </a:tcPr>
                </a:tc>
                <a:tc>
                  <a:txBody>
                    <a:bodyPr/>
                    <a:lstStyle/>
                    <a:p>
                      <a:r>
                        <a:rPr lang="en-US" sz="1900" b="0" dirty="0" smtClean="0">
                          <a:solidFill>
                            <a:srgbClr val="000000"/>
                          </a:solidFill>
                        </a:rPr>
                        <a:t>Always on, self-activating based on RTT of TCP packets.  No management needed.  Get-</a:t>
                      </a:r>
                      <a:r>
                        <a:rPr lang="en-US" sz="1900" b="0" dirty="0" err="1" smtClean="0">
                          <a:solidFill>
                            <a:srgbClr val="000000"/>
                          </a:solidFill>
                        </a:rPr>
                        <a:t>NetTcpConnection</a:t>
                      </a:r>
                      <a:r>
                        <a:rPr lang="en-US" sz="1900" b="0" baseline="0" dirty="0" smtClean="0">
                          <a:solidFill>
                            <a:srgbClr val="000000"/>
                          </a:solidFill>
                        </a:rPr>
                        <a:t> will indicate whether DCTCP (Datacenter Connectivity) is being used.</a:t>
                      </a:r>
                      <a:endParaRPr lang="en-US" sz="1900" b="0" dirty="0">
                        <a:solidFill>
                          <a:srgbClr val="000000"/>
                        </a:solidFill>
                      </a:endParaRPr>
                    </a:p>
                  </a:txBody>
                  <a:tcPr>
                    <a:solidFill>
                      <a:srgbClr val="F8F57B"/>
                    </a:solidFill>
                  </a:tcPr>
                </a:tc>
              </a:tr>
              <a:tr h="94488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900" b="0" dirty="0" smtClean="0">
                          <a:solidFill>
                            <a:srgbClr val="000000"/>
                          </a:solidFill>
                        </a:rPr>
                        <a:t>What </a:t>
                      </a:r>
                      <a:r>
                        <a:rPr lang="en-US" sz="1900" b="0" baseline="0" dirty="0" smtClean="0">
                          <a:solidFill>
                            <a:srgbClr val="000000"/>
                          </a:solidFill>
                        </a:rPr>
                        <a:t>features are compatible with DCTCP in Windows Server 2012?</a:t>
                      </a:r>
                      <a:endParaRPr lang="en-US" sz="1900" b="0" dirty="0" smtClean="0">
                        <a:solidFill>
                          <a:srgbClr val="000000"/>
                        </a:solidFill>
                      </a:endParaRPr>
                    </a:p>
                  </a:txBody>
                  <a:tcPr>
                    <a:solidFill>
                      <a:srgbClr val="F8F57B"/>
                    </a:solidFill>
                  </a:tcPr>
                </a:tc>
                <a:tc>
                  <a:txBody>
                    <a:bodyPr/>
                    <a:lstStyle/>
                    <a:p>
                      <a:r>
                        <a:rPr lang="en-US" sz="1900" b="0" dirty="0" smtClean="0">
                          <a:solidFill>
                            <a:srgbClr val="000000"/>
                          </a:solidFill>
                        </a:rPr>
                        <a:t>All</a:t>
                      </a:r>
                      <a:r>
                        <a:rPr lang="en-US" sz="1900" b="0" baseline="0" dirty="0" smtClean="0">
                          <a:solidFill>
                            <a:srgbClr val="000000"/>
                          </a:solidFill>
                        </a:rPr>
                        <a:t> features in Windows Server 2012 are compatible with DCTCP</a:t>
                      </a:r>
                      <a:r>
                        <a:rPr lang="en-US" sz="1900" b="0" dirty="0" smtClean="0">
                          <a:solidFill>
                            <a:srgbClr val="000000"/>
                          </a:solidFill>
                        </a:rPr>
                        <a:t>.</a:t>
                      </a:r>
                      <a:endParaRPr lang="en-US" sz="1900" b="0" dirty="0">
                        <a:solidFill>
                          <a:srgbClr val="000000"/>
                        </a:solidFill>
                      </a:endParaRPr>
                    </a:p>
                  </a:txBody>
                  <a:tcPr>
                    <a:solidFill>
                      <a:srgbClr val="F8F57B"/>
                    </a:solidFill>
                  </a:tcPr>
                </a:tc>
              </a:tr>
            </a:tbl>
          </a:graphicData>
        </a:graphic>
      </p:graphicFrame>
    </p:spTree>
    <p:extLst>
      <p:ext uri="{BB962C8B-B14F-4D97-AF65-F5344CB8AC3E}">
        <p14:creationId xmlns:p14="http://schemas.microsoft.com/office/powerpoint/2010/main" val="43865304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68403527"/>
              </p:ext>
            </p:extLst>
          </p:nvPr>
        </p:nvGraphicFramePr>
        <p:xfrm>
          <a:off x="1015735" y="1206838"/>
          <a:ext cx="9954207" cy="5066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7039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3" y="159778"/>
            <a:ext cx="11149013" cy="609399"/>
          </a:xfrm>
          <a:prstGeom prst="rect">
            <a:avLst/>
          </a:prstGeom>
        </p:spPr>
        <p:txBody>
          <a:bodyPr lIns="121899" tIns="60949" rIns="121899" bIns="60949">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7"/>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4"/>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1828177"/>
            <a:ext cx="9799455" cy="2872552"/>
          </a:xfrm>
          <a:prstGeom prst="rect">
            <a:avLst/>
          </a:prstGeom>
          <a:noFill/>
        </p:spPr>
        <p:txBody>
          <a:bodyPr wrap="square" lIns="162504" tIns="81251" rIns="162504" bIns="81251" rtlCol="0" anchor="ctr">
            <a:spAutoFit/>
          </a:bodyPr>
          <a:lstStyle/>
          <a:p>
            <a:pPr algn="ctr"/>
            <a:r>
              <a:rPr lang="en-US" sz="5900" dirty="0"/>
              <a:t>Windows Server </a:t>
            </a:r>
            <a:r>
              <a:rPr lang="en-US" sz="5900" dirty="0" smtClean="0"/>
              <a:t>2012 </a:t>
            </a:r>
            <a:r>
              <a:rPr lang="en-US" sz="5900" dirty="0"/>
              <a:t>allows partners to extend Hyper-V Switch</a:t>
            </a:r>
          </a:p>
        </p:txBody>
      </p:sp>
      <p:sp>
        <p:nvSpPr>
          <p:cNvPr id="7" name="Freeform 13"/>
          <p:cNvSpPr>
            <a:spLocks noEditPoints="1"/>
          </p:cNvSpPr>
          <p:nvPr/>
        </p:nvSpPr>
        <p:spPr bwMode="auto">
          <a:xfrm>
            <a:off x="766422" y="1842233"/>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0695057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Extensible Switch</a:t>
            </a:r>
            <a:endParaRPr lang="en-US" dirty="0"/>
          </a:p>
        </p:txBody>
      </p:sp>
      <p:sp>
        <p:nvSpPr>
          <p:cNvPr id="11" name="Right Brace 10"/>
          <p:cNvSpPr/>
          <p:nvPr/>
        </p:nvSpPr>
        <p:spPr>
          <a:xfrm flipH="1">
            <a:off x="2848488" y="3409927"/>
            <a:ext cx="1248361" cy="1563244"/>
          </a:xfrm>
          <a:prstGeom prst="rightBrace">
            <a:avLst/>
          </a:prstGeom>
          <a:ln w="28575">
            <a:prstDash val="dash"/>
          </a:ln>
        </p:spPr>
        <p:style>
          <a:lnRef idx="1">
            <a:schemeClr val="accent1"/>
          </a:lnRef>
          <a:fillRef idx="0">
            <a:schemeClr val="accent1"/>
          </a:fillRef>
          <a:effectRef idx="0">
            <a:schemeClr val="accent1"/>
          </a:effectRef>
          <a:fontRef idx="minor">
            <a:schemeClr val="tx1"/>
          </a:fontRef>
        </p:style>
        <p:txBody>
          <a:bodyPr lIns="162504" tIns="81251" rIns="162504" bIns="81251" rtlCol="0" anchor="ctr"/>
          <a:lstStyle/>
          <a:p>
            <a:pPr algn="ctr"/>
            <a:endParaRPr lang="en-US"/>
          </a:p>
        </p:txBody>
      </p:sp>
      <p:sp>
        <p:nvSpPr>
          <p:cNvPr id="12" name="TextBox 11"/>
          <p:cNvSpPr txBox="1"/>
          <p:nvPr/>
        </p:nvSpPr>
        <p:spPr>
          <a:xfrm>
            <a:off x="1169721" y="3649095"/>
            <a:ext cx="2628790" cy="718087"/>
          </a:xfrm>
          <a:prstGeom prst="rect">
            <a:avLst/>
          </a:prstGeom>
          <a:noFill/>
        </p:spPr>
        <p:txBody>
          <a:bodyPr wrap="square" lIns="162504" tIns="81251" rIns="162504" bIns="81251" rtlCol="0">
            <a:spAutoFit/>
          </a:bodyPr>
          <a:lstStyle/>
          <a:p>
            <a:r>
              <a:rPr lang="en-US" dirty="0" smtClean="0"/>
              <a:t>Certified</a:t>
            </a:r>
          </a:p>
          <a:p>
            <a:r>
              <a:rPr lang="en-US" dirty="0" smtClean="0"/>
              <a:t>Extensions</a:t>
            </a:r>
            <a:endParaRPr lang="en-US" dirty="0"/>
          </a:p>
        </p:txBody>
      </p:sp>
      <p:sp>
        <p:nvSpPr>
          <p:cNvPr id="21" name="Rectangle 20"/>
          <p:cNvSpPr/>
          <p:nvPr/>
        </p:nvSpPr>
        <p:spPr bwMode="auto">
          <a:xfrm>
            <a:off x="2856702" y="1449863"/>
            <a:ext cx="6284647"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Root Partition</a:t>
            </a:r>
          </a:p>
        </p:txBody>
      </p:sp>
      <p:sp>
        <p:nvSpPr>
          <p:cNvPr id="23" name="Rectangle 22"/>
          <p:cNvSpPr/>
          <p:nvPr/>
        </p:nvSpPr>
        <p:spPr bwMode="auto">
          <a:xfrm>
            <a:off x="3087341" y="2679672"/>
            <a:ext cx="5682232"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grpSp>
        <p:nvGrpSpPr>
          <p:cNvPr id="36" name="Group 35"/>
          <p:cNvGrpSpPr/>
          <p:nvPr/>
        </p:nvGrpSpPr>
        <p:grpSpPr>
          <a:xfrm>
            <a:off x="3244419" y="3034625"/>
            <a:ext cx="5252005" cy="2312935"/>
            <a:chOff x="1666370" y="2395799"/>
            <a:chExt cx="4564501" cy="3938743"/>
          </a:xfrm>
        </p:grpSpPr>
        <p:sp>
          <p:nvSpPr>
            <p:cNvPr id="37" name="Rectangle 36"/>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2100" dirty="0">
                  <a:solidFill>
                    <a:schemeClr val="tx1"/>
                  </a:solidFill>
                </a:rPr>
                <a:t>Extension Miniport</a:t>
              </a:r>
            </a:p>
          </p:txBody>
        </p:sp>
        <p:sp>
          <p:nvSpPr>
            <p:cNvPr id="38" name="Rectangle 37"/>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100" dirty="0">
                  <a:solidFill>
                    <a:schemeClr val="tx1"/>
                  </a:solidFill>
                </a:rPr>
                <a:t>Extension Protocol</a:t>
              </a:r>
            </a:p>
          </p:txBody>
        </p:sp>
      </p:grpSp>
      <p:sp>
        <p:nvSpPr>
          <p:cNvPr id="39" name="TextBox 38"/>
          <p:cNvSpPr txBox="1"/>
          <p:nvPr/>
        </p:nvSpPr>
        <p:spPr>
          <a:xfrm>
            <a:off x="4287606" y="2679673"/>
            <a:ext cx="4004236" cy="276999"/>
          </a:xfrm>
          <a:prstGeom prst="rect">
            <a:avLst/>
          </a:prstGeom>
          <a:noFill/>
        </p:spPr>
        <p:txBody>
          <a:bodyPr wrap="square" lIns="0" tIns="0" rIns="0" bIns="0" rtlCol="0">
            <a:spAutoFit/>
          </a:bodyPr>
          <a:lstStyle/>
          <a:p>
            <a:r>
              <a:rPr lang="en-US" b="1" dirty="0" smtClean="0">
                <a:solidFill>
                  <a:schemeClr val="bg1"/>
                </a:solidFill>
              </a:rPr>
              <a:t>Hyper-V Switch</a:t>
            </a:r>
          </a:p>
        </p:txBody>
      </p:sp>
      <p:grpSp>
        <p:nvGrpSpPr>
          <p:cNvPr id="40" name="Group 39"/>
          <p:cNvGrpSpPr/>
          <p:nvPr/>
        </p:nvGrpSpPr>
        <p:grpSpPr>
          <a:xfrm>
            <a:off x="4747935" y="5810672"/>
            <a:ext cx="2040434" cy="470177"/>
            <a:chOff x="1270392" y="1678688"/>
            <a:chExt cx="1145500" cy="470177"/>
          </a:xfrm>
        </p:grpSpPr>
        <p:sp>
          <p:nvSpPr>
            <p:cNvPr id="41" name="Rectangle 40"/>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Physical NIC</a:t>
              </a:r>
            </a:p>
          </p:txBody>
        </p:sp>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Rectangle 42"/>
          <p:cNvSpPr/>
          <p:nvPr/>
        </p:nvSpPr>
        <p:spPr bwMode="auto">
          <a:xfrm>
            <a:off x="7011408" y="1125678"/>
            <a:ext cx="2733849"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Virtual Machine</a:t>
            </a:r>
          </a:p>
        </p:txBody>
      </p:sp>
      <p:grpSp>
        <p:nvGrpSpPr>
          <p:cNvPr id="44" name="Group 43"/>
          <p:cNvGrpSpPr/>
          <p:nvPr/>
        </p:nvGrpSpPr>
        <p:grpSpPr>
          <a:xfrm>
            <a:off x="4904251" y="1953345"/>
            <a:ext cx="2031984" cy="467915"/>
            <a:chOff x="1270392" y="1680950"/>
            <a:chExt cx="1140756" cy="467915"/>
          </a:xfrm>
        </p:grpSpPr>
        <p:sp>
          <p:nvSpPr>
            <p:cNvPr id="45" name="Rectangle 44"/>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Host NIC</a:t>
              </a:r>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46"/>
          <p:cNvGrpSpPr/>
          <p:nvPr/>
        </p:nvGrpSpPr>
        <p:grpSpPr>
          <a:xfrm>
            <a:off x="6635949" y="2043233"/>
            <a:ext cx="2031984" cy="467915"/>
            <a:chOff x="1270392" y="1680950"/>
            <a:chExt cx="1140756" cy="467915"/>
          </a:xfrm>
        </p:grpSpPr>
        <p:sp>
          <p:nvSpPr>
            <p:cNvPr id="48" name="Rectangle 47"/>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NIC</a:t>
              </a:r>
            </a:p>
          </p:txBody>
        </p:sp>
        <p:pic>
          <p:nvPicPr>
            <p:cNvPr id="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0" name="Straight Arrow Connector 49"/>
          <p:cNvCxnSpPr/>
          <p:nvPr/>
        </p:nvCxnSpPr>
        <p:spPr>
          <a:xfrm>
            <a:off x="5669205" y="2421261"/>
            <a:ext cx="0" cy="286047"/>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198863" y="5530983"/>
            <a:ext cx="0" cy="47175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033688" y="2512861"/>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2283990" y="1078493"/>
            <a:ext cx="2733849"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Virtual Machine</a:t>
            </a:r>
          </a:p>
        </p:txBody>
      </p:sp>
      <p:grpSp>
        <p:nvGrpSpPr>
          <p:cNvPr id="54" name="Group 53"/>
          <p:cNvGrpSpPr/>
          <p:nvPr/>
        </p:nvGrpSpPr>
        <p:grpSpPr>
          <a:xfrm>
            <a:off x="3182638" y="2032769"/>
            <a:ext cx="2031984" cy="467915"/>
            <a:chOff x="1270392" y="1680950"/>
            <a:chExt cx="1140756" cy="467915"/>
          </a:xfrm>
        </p:grpSpPr>
        <p:sp>
          <p:nvSpPr>
            <p:cNvPr id="55" name="Rectangle 54"/>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rPr>
                <a:t>VM NIC</a:t>
              </a:r>
            </a:p>
          </p:txBody>
        </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7" name="Straight Arrow Connector 56"/>
          <p:cNvCxnSpPr/>
          <p:nvPr/>
        </p:nvCxnSpPr>
        <p:spPr>
          <a:xfrm>
            <a:off x="4002799" y="2500684"/>
            <a:ext cx="353685" cy="178987"/>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264971" y="4265899"/>
            <a:ext cx="5230883" cy="269543"/>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Filtering Extensions</a:t>
            </a:r>
          </a:p>
        </p:txBody>
      </p:sp>
      <p:sp>
        <p:nvSpPr>
          <p:cNvPr id="59" name="Rectangle 58"/>
          <p:cNvSpPr/>
          <p:nvPr/>
        </p:nvSpPr>
        <p:spPr>
          <a:xfrm>
            <a:off x="3261524" y="4698851"/>
            <a:ext cx="5230883"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Forwarding Extension</a:t>
            </a:r>
          </a:p>
        </p:txBody>
      </p:sp>
      <p:sp>
        <p:nvSpPr>
          <p:cNvPr id="60" name="Rectangle 59"/>
          <p:cNvSpPr/>
          <p:nvPr/>
        </p:nvSpPr>
        <p:spPr>
          <a:xfrm>
            <a:off x="3260936" y="3840627"/>
            <a:ext cx="5228395"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WFP Extensions</a:t>
            </a:r>
          </a:p>
        </p:txBody>
      </p:sp>
      <p:sp>
        <p:nvSpPr>
          <p:cNvPr id="61" name="Rectangle 60"/>
          <p:cNvSpPr/>
          <p:nvPr/>
        </p:nvSpPr>
        <p:spPr>
          <a:xfrm>
            <a:off x="3261980" y="3409927"/>
            <a:ext cx="5228395"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lIns="121899" tIns="60949" rIns="121899" bIns="60949" rtlCol="0" anchor="ctr"/>
          <a:lstStyle/>
          <a:p>
            <a:pPr algn="ctr"/>
            <a:r>
              <a:rPr lang="en-US" sz="2100" dirty="0"/>
              <a:t>Capture Extensions</a:t>
            </a:r>
          </a:p>
        </p:txBody>
      </p:sp>
    </p:spTree>
    <p:extLst>
      <p:ext uri="{BB962C8B-B14F-4D97-AF65-F5344CB8AC3E}">
        <p14:creationId xmlns:p14="http://schemas.microsoft.com/office/powerpoint/2010/main" val="1345899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0-#ppt_w/2"/>
                                          </p:val>
                                        </p:tav>
                                        <p:tav tm="100000">
                                          <p:val>
                                            <p:strVal val="#ppt_x"/>
                                          </p:val>
                                        </p:tav>
                                      </p:tavLst>
                                    </p:anim>
                                    <p:anim calcmode="lin" valueType="num">
                                      <p:cBhvr additive="base">
                                        <p:cTn id="14"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0-#ppt_w/2"/>
                                          </p:val>
                                        </p:tav>
                                        <p:tav tm="100000">
                                          <p:val>
                                            <p:strVal val="#ppt_x"/>
                                          </p:val>
                                        </p:tav>
                                      </p:tavLst>
                                    </p:anim>
                                    <p:anim calcmode="lin" valueType="num">
                                      <p:cBhvr additive="base">
                                        <p:cTn id="26"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Partners and </a:t>
            </a:r>
            <a:r>
              <a:rPr lang="en-US" smtClean="0"/>
              <a:t>Their Extensions</a:t>
            </a:r>
            <a:endParaRPr lang="en-US"/>
          </a:p>
        </p:txBody>
      </p:sp>
      <p:sp>
        <p:nvSpPr>
          <p:cNvPr id="6" name="Content Placeholder 5"/>
          <p:cNvSpPr>
            <a:spLocks noGrp="1"/>
          </p:cNvSpPr>
          <p:nvPr>
            <p:ph idx="1"/>
          </p:nvPr>
        </p:nvSpPr>
        <p:spPr>
          <a:xfrm>
            <a:off x="519113" y="1447800"/>
            <a:ext cx="11149013" cy="4235005"/>
          </a:xfrm>
        </p:spPr>
        <p:txBody>
          <a:bodyPr/>
          <a:lstStyle/>
          <a:p>
            <a:r>
              <a:rPr lang="en-US" dirty="0" err="1"/>
              <a:t>sFlow</a:t>
            </a:r>
            <a:r>
              <a:rPr lang="en-US" dirty="0"/>
              <a:t> traffic (capture)</a:t>
            </a:r>
          </a:p>
          <a:p>
            <a:endParaRPr lang="en-US" dirty="0"/>
          </a:p>
          <a:p>
            <a:r>
              <a:rPr lang="en-US" dirty="0"/>
              <a:t>Virtual Firewall v3.0 (filtering)</a:t>
            </a:r>
          </a:p>
          <a:p>
            <a:endParaRPr lang="en-US" dirty="0"/>
          </a:p>
          <a:p>
            <a:r>
              <a:rPr lang="en-US" dirty="0"/>
              <a:t>Nexus 1000V (forwarding)</a:t>
            </a:r>
          </a:p>
          <a:p>
            <a:r>
              <a:rPr lang="en-US" dirty="0"/>
              <a:t>UCS (forwarding w/SR-IOV)</a:t>
            </a:r>
          </a:p>
          <a:p>
            <a:endParaRPr lang="en-US" dirty="0"/>
          </a:p>
          <a:p>
            <a:r>
              <a:rPr lang="en-US" dirty="0" err="1"/>
              <a:t>OpenFlow</a:t>
            </a:r>
            <a:r>
              <a:rPr lang="en-US" dirty="0"/>
              <a:t> (forwarding)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182" y="1143000"/>
            <a:ext cx="3415410" cy="923925"/>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350" y="2286001"/>
            <a:ext cx="3190605" cy="114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8681260" y="3657602"/>
            <a:ext cx="3158692" cy="1456327"/>
            <a:chOff x="8402867" y="3544388"/>
            <a:chExt cx="1950720" cy="1114697"/>
          </a:xfrm>
        </p:grpSpPr>
        <p:sp>
          <p:nvSpPr>
            <p:cNvPr id="9" name="Rectangle 8"/>
            <p:cNvSpPr/>
            <p:nvPr/>
          </p:nvSpPr>
          <p:spPr bwMode="auto">
            <a:xfrm>
              <a:off x="8402867" y="3544388"/>
              <a:ext cx="1950720" cy="11146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grpSp>
          <p:nvGrpSpPr>
            <p:cNvPr id="10" name="Group 62"/>
            <p:cNvGrpSpPr>
              <a:grpSpLocks/>
            </p:cNvGrpSpPr>
            <p:nvPr/>
          </p:nvGrpSpPr>
          <p:grpSpPr bwMode="auto">
            <a:xfrm>
              <a:off x="8433664" y="3599292"/>
              <a:ext cx="1889125" cy="1004887"/>
              <a:chOff x="3272" y="1316"/>
              <a:chExt cx="1889" cy="1002"/>
            </a:xfrm>
          </p:grpSpPr>
          <p:sp>
            <p:nvSpPr>
              <p:cNvPr id="11" name="AutoShape 63"/>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12" name="Rectangle 64"/>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a:p>
            </p:txBody>
          </p:sp>
          <p:sp>
            <p:nvSpPr>
              <p:cNvPr id="13" name="Freeform 65"/>
              <p:cNvSpPr>
                <a:spLocks/>
              </p:cNvSpPr>
              <p:nvPr/>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4" name="Freeform 66"/>
              <p:cNvSpPr>
                <a:spLocks/>
              </p:cNvSpPr>
              <p:nvPr/>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5" name="Freeform 67"/>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6" name="Freeform 68"/>
              <p:cNvSpPr>
                <a:spLocks/>
              </p:cNvSpPr>
              <p:nvPr/>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7" name="Freeform 69"/>
              <p:cNvSpPr>
                <a:spLocks/>
              </p:cNvSpPr>
              <p:nvPr/>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8" name="Freeform 70"/>
              <p:cNvSpPr>
                <a:spLocks/>
              </p:cNvSpPr>
              <p:nvPr/>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71"/>
              <p:cNvSpPr>
                <a:spLocks/>
              </p:cNvSpPr>
              <p:nvPr/>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0" name="Freeform 72"/>
              <p:cNvSpPr>
                <a:spLocks/>
              </p:cNvSpPr>
              <p:nvPr/>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73"/>
              <p:cNvSpPr>
                <a:spLocks/>
              </p:cNvSpPr>
              <p:nvPr/>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2" name="Freeform 74"/>
              <p:cNvSpPr>
                <a:spLocks/>
              </p:cNvSpPr>
              <p:nvPr/>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75"/>
              <p:cNvSpPr>
                <a:spLocks/>
              </p:cNvSpPr>
              <p:nvPr/>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4" name="Freeform 76"/>
              <p:cNvSpPr>
                <a:spLocks/>
              </p:cNvSpPr>
              <p:nvPr/>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5" name="Freeform 77"/>
              <p:cNvSpPr>
                <a:spLocks/>
              </p:cNvSpPr>
              <p:nvPr/>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gr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655" y="5334002"/>
            <a:ext cx="3099803" cy="644601"/>
          </a:xfrm>
          <a:prstGeom prst="rect">
            <a:avLst/>
          </a:prstGeom>
        </p:spPr>
      </p:pic>
    </p:spTree>
    <p:extLst>
      <p:ext uri="{BB962C8B-B14F-4D97-AF65-F5344CB8AC3E}">
        <p14:creationId xmlns:p14="http://schemas.microsoft.com/office/powerpoint/2010/main" val="142872721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535" y="0"/>
            <a:ext cx="11149013" cy="609398"/>
          </a:xfrm>
        </p:spPr>
        <p:txBody>
          <a:bodyPr/>
          <a:lstStyle/>
          <a:p>
            <a:r>
              <a:rPr lang="en-US" dirty="0" smtClean="0"/>
              <a:t>Key Tenets for Hyper-V Extensible Switch</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98095993"/>
              </p:ext>
            </p:extLst>
          </p:nvPr>
        </p:nvGraphicFramePr>
        <p:xfrm>
          <a:off x="519110" y="685801"/>
          <a:ext cx="11061702" cy="4463743"/>
        </p:xfrm>
        <a:graphic>
          <a:graphicData uri="http://schemas.openxmlformats.org/drawingml/2006/table">
            <a:tbl>
              <a:tblPr firstRow="1" bandRow="1">
                <a:tableStyleId>{FABFCF23-3B69-468F-B69F-88F6DE6A72F2}</a:tableStyleId>
              </a:tblPr>
              <a:tblGrid>
                <a:gridCol w="5041902"/>
                <a:gridCol w="6019800"/>
              </a:tblGrid>
              <a:tr h="560152">
                <a:tc>
                  <a:txBody>
                    <a:bodyPr/>
                    <a:lstStyle/>
                    <a:p>
                      <a:pPr algn="l" fontAlgn="b"/>
                      <a:r>
                        <a:rPr lang="en-US" sz="2400" b="1" u="none" strike="noStrike" dirty="0">
                          <a:solidFill>
                            <a:schemeClr val="bg1"/>
                          </a:solidFill>
                          <a:effectLst/>
                        </a:rPr>
                        <a:t>Key Tenets</a:t>
                      </a:r>
                      <a:endParaRPr lang="en-US" sz="2400" b="1" i="0" u="none" strike="noStrike" dirty="0">
                        <a:solidFill>
                          <a:schemeClr val="bg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2400" u="none" strike="noStrike" dirty="0" smtClean="0">
                          <a:solidFill>
                            <a:schemeClr val="bg1"/>
                          </a:solidFill>
                          <a:effectLst/>
                        </a:rPr>
                        <a:t>Benefit</a:t>
                      </a:r>
                      <a:endParaRPr lang="en-US" sz="2400" b="1" i="0" u="none" strike="noStrike" dirty="0">
                        <a:solidFill>
                          <a:schemeClr val="bg1"/>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r h="560152">
                <a:tc>
                  <a:txBody>
                    <a:bodyPr/>
                    <a:lstStyle/>
                    <a:p>
                      <a:pPr algn="l" fontAlgn="b"/>
                      <a:r>
                        <a:rPr lang="en-US" sz="2400" b="1" i="0" u="none" strike="noStrike" dirty="0" smtClean="0">
                          <a:solidFill>
                            <a:srgbClr val="000000"/>
                          </a:solidFill>
                          <a:effectLst/>
                          <a:latin typeface="+mn-lt"/>
                        </a:rPr>
                        <a:t>Extensible, not replaceable</a:t>
                      </a:r>
                      <a:endParaRPr lang="en-US" sz="2400" b="1"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2400" b="0" i="0" u="none" strike="noStrike" dirty="0" smtClean="0">
                          <a:solidFill>
                            <a:srgbClr val="000000"/>
                          </a:solidFill>
                          <a:effectLst/>
                          <a:latin typeface="+mn-lt"/>
                        </a:rPr>
                        <a:t>Added features don’t remove other features</a:t>
                      </a:r>
                      <a:endParaRPr lang="en-US" sz="2400" b="0" i="0" u="none" strike="noStrike" dirty="0">
                        <a:solidFill>
                          <a:srgbClr val="000000"/>
                        </a:solidFill>
                        <a:effectLst/>
                        <a:latin typeface="+mn-lt"/>
                      </a:endParaRPr>
                    </a:p>
                  </a:txBody>
                  <a:tcPr marL="9525" marR="9525" marT="9525" marB="0">
                    <a:lnL w="12700" cap="flat" cmpd="sng" algn="ctr">
                      <a:solidFill>
                        <a:schemeClr val="tx1"/>
                      </a:solidFill>
                      <a:prstDash val="solid"/>
                      <a:round/>
                      <a:headEnd type="none" w="med" len="med"/>
                      <a:tailEnd type="none" w="med" len="med"/>
                    </a:lnL>
                  </a:tcPr>
                </a:tc>
              </a:tr>
              <a:tr h="726331">
                <a:tc>
                  <a:txBody>
                    <a:bodyPr/>
                    <a:lstStyle/>
                    <a:p>
                      <a:pPr algn="l" fontAlgn="b"/>
                      <a:r>
                        <a:rPr lang="en-US" sz="2400" b="1" u="none" strike="noStrike" dirty="0" smtClean="0">
                          <a:effectLst/>
                        </a:rPr>
                        <a:t>Pluggable</a:t>
                      </a:r>
                      <a:r>
                        <a:rPr lang="en-US" sz="2400" b="1" u="none" strike="noStrike" baseline="0" dirty="0" smtClean="0">
                          <a:effectLst/>
                        </a:rPr>
                        <a:t> switch</a:t>
                      </a:r>
                      <a:endParaRPr lang="en-US" sz="2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2400" u="none" strike="noStrike" dirty="0" smtClean="0">
                          <a:effectLst/>
                        </a:rPr>
                        <a:t>E</a:t>
                      </a:r>
                      <a:r>
                        <a:rPr lang="en-US" sz="2400" u="none" strike="noStrike" baseline="0" dirty="0" smtClean="0">
                          <a:effectLst/>
                        </a:rPr>
                        <a:t>xtensions process all network traffic</a:t>
                      </a:r>
                      <a:r>
                        <a:rPr lang="en-US" sz="2400" u="none" strike="noStrike" dirty="0" smtClean="0">
                          <a:effectLst/>
                        </a:rPr>
                        <a:t>, including VM-to-VM</a:t>
                      </a:r>
                      <a:endParaRPr lang="en-US"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r h="726331">
                <a:tc>
                  <a:txBody>
                    <a:bodyPr/>
                    <a:lstStyle/>
                    <a:p>
                      <a:pPr algn="l" fontAlgn="b"/>
                      <a:r>
                        <a:rPr lang="en-US" sz="2400" b="1" u="none" strike="noStrike">
                          <a:effectLst/>
                        </a:rPr>
                        <a:t>1</a:t>
                      </a:r>
                      <a:r>
                        <a:rPr lang="en-US" sz="2400" b="1" u="none" strike="noStrike" baseline="30000">
                          <a:effectLst/>
                        </a:rPr>
                        <a:t>st</a:t>
                      </a:r>
                      <a:r>
                        <a:rPr lang="en-US" sz="2400" b="1" u="none" strike="noStrike">
                          <a:effectLst/>
                        </a:rPr>
                        <a:t> class citizen of system</a:t>
                      </a:r>
                      <a:endParaRPr lang="en-US" sz="2400" b="1" i="0" u="none" strike="noStrike">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2400" u="none" strike="noStrike" dirty="0" smtClean="0">
                          <a:effectLst/>
                        </a:rPr>
                        <a:t>Live Migration and offloads just work;</a:t>
                      </a:r>
                      <a:r>
                        <a:rPr lang="en-US" sz="2400" u="none" strike="noStrike" baseline="0" dirty="0" smtClean="0">
                          <a:effectLst/>
                        </a:rPr>
                        <a:t> E</a:t>
                      </a:r>
                      <a:r>
                        <a:rPr lang="en-US" sz="2400" u="none" strike="noStrike" dirty="0" smtClean="0">
                          <a:effectLst/>
                        </a:rPr>
                        <a:t>xtensions work </a:t>
                      </a:r>
                      <a:r>
                        <a:rPr lang="en-US" sz="2400" u="none" strike="noStrike" dirty="0">
                          <a:effectLst/>
                        </a:rPr>
                        <a:t>together</a:t>
                      </a:r>
                      <a:endParaRPr lang="en-US"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r h="560152">
                <a:tc>
                  <a:txBody>
                    <a:bodyPr/>
                    <a:lstStyle/>
                    <a:p>
                      <a:pPr algn="l" fontAlgn="b"/>
                      <a:r>
                        <a:rPr lang="en-US" sz="2400" b="1" u="none" strike="noStrike" dirty="0" smtClean="0">
                          <a:effectLst/>
                        </a:rPr>
                        <a:t>Open &amp; public API </a:t>
                      </a:r>
                      <a:r>
                        <a:rPr lang="en-US" sz="2400" b="1" u="none" strike="noStrike" dirty="0">
                          <a:effectLst/>
                        </a:rPr>
                        <a:t>model</a:t>
                      </a:r>
                      <a:endParaRPr lang="en-US" sz="2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2400" u="none" strike="noStrike" dirty="0" smtClean="0">
                          <a:effectLst/>
                        </a:rPr>
                        <a:t>Large ecosystem of extensions</a:t>
                      </a:r>
                      <a:endParaRPr lang="en-US"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r h="726331">
                <a:tc>
                  <a:txBody>
                    <a:bodyPr/>
                    <a:lstStyle/>
                    <a:p>
                      <a:pPr algn="l" fontAlgn="b"/>
                      <a:r>
                        <a:rPr lang="en-US" sz="2400" b="1" u="none" strike="noStrike" dirty="0">
                          <a:effectLst/>
                        </a:rPr>
                        <a:t>Logo certification and </a:t>
                      </a:r>
                      <a:r>
                        <a:rPr lang="en-US" sz="2400" b="1" u="none" strike="noStrike" dirty="0" smtClean="0">
                          <a:effectLst/>
                        </a:rPr>
                        <a:t>rich OS </a:t>
                      </a:r>
                      <a:r>
                        <a:rPr lang="en-US" sz="2400" b="1" u="none" strike="noStrike" dirty="0">
                          <a:effectLst/>
                        </a:rPr>
                        <a:t>framework</a:t>
                      </a:r>
                      <a:endParaRPr lang="en-US" sz="2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2400" u="none" strike="noStrike" dirty="0" smtClean="0">
                          <a:effectLst/>
                        </a:rPr>
                        <a:t>High quality extensions</a:t>
                      </a:r>
                      <a:endParaRPr lang="en-US"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r h="560152">
                <a:tc>
                  <a:txBody>
                    <a:bodyPr/>
                    <a:lstStyle/>
                    <a:p>
                      <a:pPr algn="l" fontAlgn="b"/>
                      <a:r>
                        <a:rPr lang="en-US" sz="2400" b="1" u="none" strike="noStrike" dirty="0">
                          <a:effectLst/>
                        </a:rPr>
                        <a:t>Unified Tracing thru virtual switch</a:t>
                      </a:r>
                      <a:endParaRPr lang="en-US" sz="2400" b="1"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a:effectLst/>
                        </a:rPr>
                        <a:t>Shorter down times</a:t>
                      </a:r>
                      <a:endParaRPr lang="en-US" sz="2400" b="0" i="0" u="none" strike="noStrike" dirty="0">
                        <a:solidFill>
                          <a:srgbClr val="000000"/>
                        </a:solidFill>
                        <a:effectLst/>
                        <a:latin typeface="Calibri"/>
                      </a:endParaRPr>
                    </a:p>
                  </a:txBody>
                  <a:tcPr marL="9525" marR="9525" marT="9525" marB="0">
                    <a:lnL w="12700" cap="flat" cmpd="sng" algn="ctr">
                      <a:solidFill>
                        <a:schemeClr val="tx1"/>
                      </a:solidFill>
                      <a:prstDash val="solid"/>
                      <a:round/>
                      <a:headEnd type="none" w="med" len="med"/>
                      <a:tailEnd type="none" w="med" len="med"/>
                    </a:ln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51297455"/>
              </p:ext>
            </p:extLst>
          </p:nvPr>
        </p:nvGraphicFramePr>
        <p:xfrm>
          <a:off x="507868" y="5181600"/>
          <a:ext cx="11071516" cy="1630680"/>
        </p:xfrm>
        <a:graphic>
          <a:graphicData uri="http://schemas.openxmlformats.org/drawingml/2006/table">
            <a:tbl>
              <a:tblPr firstRow="1" bandRow="1">
                <a:tableStyleId>{1FECB4D8-DB02-4DC6-A0A2-4F2EBAE1DC90}</a:tableStyleId>
              </a:tblPr>
              <a:tblGrid>
                <a:gridCol w="11071516"/>
              </a:tblGrid>
              <a:tr h="309785">
                <a:tc>
                  <a:txBody>
                    <a:bodyPr/>
                    <a:lstStyle/>
                    <a:p>
                      <a:r>
                        <a:rPr lang="en-US" sz="1900" dirty="0" smtClean="0"/>
                        <a:t>Target Use</a:t>
                      </a:r>
                      <a:endParaRPr lang="en-US" sz="1900" dirty="0"/>
                    </a:p>
                  </a:txBody>
                  <a:tcPr marL="121888" marR="121888"/>
                </a:tc>
              </a:tr>
              <a:tr h="1016095">
                <a:tc>
                  <a:txBody>
                    <a:bodyPr/>
                    <a:lstStyle/>
                    <a:p>
                      <a:r>
                        <a:rPr lang="en-US" sz="1900" baseline="0" dirty="0" smtClean="0"/>
                        <a:t>Customers who want to integrate Hyper-V deployments with networking management, e.g. enterprises with Cisco Nexus switches can integrate with Nexus 1000v.</a:t>
                      </a:r>
                    </a:p>
                    <a:p>
                      <a:endParaRPr lang="en-US" sz="1900" baseline="0" dirty="0" smtClean="0"/>
                    </a:p>
                    <a:p>
                      <a:r>
                        <a:rPr lang="en-US" sz="1900" baseline="0" dirty="0" smtClean="0"/>
                        <a:t>Customers who want to deploy virtual firewall appliances .</a:t>
                      </a:r>
                      <a:endParaRPr lang="en-US" sz="1900" dirty="0"/>
                    </a:p>
                  </a:txBody>
                  <a:tcPr marL="121888" marR="121888"/>
                </a:tc>
              </a:tr>
            </a:tbl>
          </a:graphicData>
        </a:graphic>
      </p:graphicFrame>
    </p:spTree>
    <p:extLst>
      <p:ext uri="{BB962C8B-B14F-4D97-AF65-F5344CB8AC3E}">
        <p14:creationId xmlns:p14="http://schemas.microsoft.com/office/powerpoint/2010/main" val="3235519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3007333266"/>
              </p:ext>
            </p:extLst>
          </p:nvPr>
        </p:nvGraphicFramePr>
        <p:xfrm>
          <a:off x="1015735" y="1206838"/>
          <a:ext cx="9954207" cy="506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830515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 Same Side Corner Rectangle 62"/>
          <p:cNvSpPr/>
          <p:nvPr/>
        </p:nvSpPr>
        <p:spPr>
          <a:xfrm rot="16200000" flipH="1">
            <a:off x="9526954" y="3688924"/>
            <a:ext cx="1337408" cy="2864369"/>
          </a:xfrm>
          <a:prstGeom prst="round2SameRect">
            <a:avLst>
              <a:gd name="adj1" fmla="val 10660"/>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dirty="0">
              <a:solidFill>
                <a:schemeClr val="tx1"/>
              </a:solidFill>
            </a:endParaRPr>
          </a:p>
        </p:txBody>
      </p:sp>
      <p:sp>
        <p:nvSpPr>
          <p:cNvPr id="152" name="TextBox 151"/>
          <p:cNvSpPr txBox="1"/>
          <p:nvPr/>
        </p:nvSpPr>
        <p:spPr>
          <a:xfrm>
            <a:off x="2089513" y="5349258"/>
            <a:ext cx="2420503" cy="1025921"/>
          </a:xfrm>
          <a:prstGeom prst="rect">
            <a:avLst/>
          </a:prstGeom>
          <a:noFill/>
        </p:spPr>
        <p:txBody>
          <a:bodyPr wrap="square" lIns="0" tIns="0" rIns="0" bIns="0" rtlCol="0">
            <a:spAutoFit/>
          </a:bodyPr>
          <a:lstStyle/>
          <a:p>
            <a:endParaRPr lang="en-US" sz="6700" dirty="0" err="1">
              <a:gradFill>
                <a:gsLst>
                  <a:gs pos="0">
                    <a:schemeClr val="tx1"/>
                  </a:gs>
                  <a:gs pos="86000">
                    <a:schemeClr val="tx1"/>
                  </a:gs>
                </a:gsLst>
                <a:lin ang="5400000" scaled="0"/>
              </a:gradFill>
            </a:endParaRPr>
          </a:p>
        </p:txBody>
      </p:sp>
      <p:sp>
        <p:nvSpPr>
          <p:cNvPr id="60" name="Round Same Side Corner Rectangle 59"/>
          <p:cNvSpPr/>
          <p:nvPr/>
        </p:nvSpPr>
        <p:spPr>
          <a:xfrm rot="16200000" flipH="1">
            <a:off x="9171128" y="1638397"/>
            <a:ext cx="2057455" cy="2864369"/>
          </a:xfrm>
          <a:prstGeom prst="round2SameRect">
            <a:avLst>
              <a:gd name="adj1" fmla="val 10660"/>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dirty="0">
              <a:solidFill>
                <a:schemeClr val="tx1"/>
              </a:solidFill>
            </a:endParaRPr>
          </a:p>
        </p:txBody>
      </p:sp>
      <p:sp>
        <p:nvSpPr>
          <p:cNvPr id="3" name="Round Same Side Corner Rectangle 2"/>
          <p:cNvSpPr/>
          <p:nvPr/>
        </p:nvSpPr>
        <p:spPr>
          <a:xfrm>
            <a:off x="521960" y="1212111"/>
            <a:ext cx="7972254" cy="5092492"/>
          </a:xfrm>
          <a:prstGeom prst="round2SameRect">
            <a:avLst>
              <a:gd name="adj1" fmla="val 5106"/>
              <a:gd name="adj2" fmla="val 0"/>
            </a:avLst>
          </a:prstGeom>
          <a:solidFill>
            <a:schemeClr val="accent2">
              <a:lumMod val="20000"/>
              <a:lumOff val="80000"/>
              <a:alpha val="0"/>
            </a:schemeClr>
          </a:solidFill>
          <a:ln w="38100">
            <a:solidFill>
              <a:schemeClr val="tx1">
                <a:alpha val="31000"/>
              </a:schemeClr>
            </a:solidFill>
          </a:ln>
          <a:effectLst/>
        </p:spPr>
        <p:style>
          <a:lnRef idx="1">
            <a:schemeClr val="accent4"/>
          </a:lnRef>
          <a:fillRef idx="2">
            <a:schemeClr val="accent4"/>
          </a:fillRef>
          <a:effectRef idx="1">
            <a:schemeClr val="accent4"/>
          </a:effectRef>
          <a:fontRef idx="minor">
            <a:schemeClr val="dk1"/>
          </a:fontRef>
        </p:style>
        <p:txBody>
          <a:bodyPr vert="horz" wrap="square" lIns="0" tIns="45716" rIns="91432" bIns="45716" numCol="1" rtlCol="0" anchor="b" anchorCtr="0" compatLnSpc="1">
            <a:prstTxWarp prst="textNoShape">
              <a:avLst/>
            </a:prstTxWarp>
          </a:bodyPr>
          <a:lstStyle/>
          <a:p>
            <a:pPr algn="ctr" fontAlgn="base">
              <a:lnSpc>
                <a:spcPct val="90000"/>
              </a:lnSpc>
              <a:spcBef>
                <a:spcPct val="0"/>
              </a:spcBef>
              <a:spcAft>
                <a:spcPct val="0"/>
              </a:spcAft>
              <a:buClr>
                <a:schemeClr val="tx2">
                  <a:lumMod val="40000"/>
                  <a:lumOff val="60000"/>
                </a:schemeClr>
              </a:buClr>
              <a:buSzPct val="80000"/>
            </a:pPr>
            <a:endParaRPr lang="en-US" sz="1500" dirty="0">
              <a:solidFill>
                <a:schemeClr val="tx1"/>
              </a:solidFill>
              <a:effectLst>
                <a:outerShdw blurRad="50800" dist="38100" algn="tr" rotWithShape="0">
                  <a:prstClr val="black">
                    <a:alpha val="40000"/>
                  </a:prstClr>
                </a:outerShdw>
              </a:effectLst>
              <a:latin typeface="Segoe" pitchFamily="34" charset="0"/>
            </a:endParaRPr>
          </a:p>
        </p:txBody>
      </p:sp>
      <p:sp>
        <p:nvSpPr>
          <p:cNvPr id="4" name="Round Same Side Corner Rectangle 3"/>
          <p:cNvSpPr/>
          <p:nvPr/>
        </p:nvSpPr>
        <p:spPr>
          <a:xfrm flipH="1">
            <a:off x="685097" y="1351001"/>
            <a:ext cx="7743651" cy="4953603"/>
          </a:xfrm>
          <a:prstGeom prst="round2SameRect">
            <a:avLst>
              <a:gd name="adj1" fmla="val 5135"/>
              <a:gd name="adj2" fmla="val 0"/>
            </a:avLst>
          </a:prstGeom>
          <a:solidFill>
            <a:schemeClr val="accent2">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schemeClr val="tx1"/>
              </a:solidFill>
            </a:endParaRPr>
          </a:p>
        </p:txBody>
      </p:sp>
      <p:pic>
        <p:nvPicPr>
          <p:cNvPr id="89" name="Picture 88" descr="big-disc.png"/>
          <p:cNvPicPr>
            <a:picLocks noChangeAspect="1"/>
          </p:cNvPicPr>
          <p:nvPr/>
        </p:nvPicPr>
        <p:blipFill>
          <a:blip r:embed="rId3" cstate="email">
            <a:grayscl/>
            <a:lum bright="20000" contrast="-10000"/>
            <a:extLst>
              <a:ext uri="{28A0092B-C50C-407E-A947-70E740481C1C}">
                <a14:useLocalDpi xmlns:a14="http://schemas.microsoft.com/office/drawing/2010/main"/>
              </a:ext>
            </a:extLst>
          </a:blip>
          <a:stretch>
            <a:fillRect/>
          </a:stretch>
        </p:blipFill>
        <p:spPr>
          <a:xfrm>
            <a:off x="775088" y="2690560"/>
            <a:ext cx="3100706" cy="1685915"/>
          </a:xfrm>
          <a:prstGeom prst="rect">
            <a:avLst/>
          </a:prstGeom>
          <a:effectLst/>
        </p:spPr>
      </p:pic>
      <p:pic>
        <p:nvPicPr>
          <p:cNvPr id="91" name="Picture 90" descr="big-disc.png"/>
          <p:cNvPicPr>
            <a:picLocks noChangeAspect="1"/>
          </p:cNvPicPr>
          <p:nvPr/>
        </p:nvPicPr>
        <p:blipFill>
          <a:blip r:embed="rId3" cstate="email">
            <a:grayscl/>
            <a:lum bright="20000" contrast="-10000"/>
            <a:extLst>
              <a:ext uri="{28A0092B-C50C-407E-A947-70E740481C1C}">
                <a14:useLocalDpi xmlns:a14="http://schemas.microsoft.com/office/drawing/2010/main"/>
              </a:ext>
            </a:extLst>
          </a:blip>
          <a:stretch>
            <a:fillRect/>
          </a:stretch>
        </p:blipFill>
        <p:spPr>
          <a:xfrm>
            <a:off x="4566930" y="4264455"/>
            <a:ext cx="3100706" cy="1685915"/>
          </a:xfrm>
          <a:prstGeom prst="rect">
            <a:avLst/>
          </a:prstGeom>
          <a:effectLst/>
        </p:spPr>
      </p:pic>
      <p:pic>
        <p:nvPicPr>
          <p:cNvPr id="90" name="Picture 89" descr="big-disc.png"/>
          <p:cNvPicPr>
            <a:picLocks noChangeAspect="1"/>
          </p:cNvPicPr>
          <p:nvPr/>
        </p:nvPicPr>
        <p:blipFill>
          <a:blip r:embed="rId3" cstate="email">
            <a:grayscl/>
            <a:lum bright="20000" contrast="-10000"/>
            <a:extLst>
              <a:ext uri="{28A0092B-C50C-407E-A947-70E740481C1C}">
                <a14:useLocalDpi xmlns:a14="http://schemas.microsoft.com/office/drawing/2010/main"/>
              </a:ext>
            </a:extLst>
          </a:blip>
          <a:stretch>
            <a:fillRect/>
          </a:stretch>
        </p:blipFill>
        <p:spPr>
          <a:xfrm>
            <a:off x="4500992" y="1447744"/>
            <a:ext cx="3100706" cy="1685915"/>
          </a:xfrm>
          <a:prstGeom prst="rect">
            <a:avLst/>
          </a:prstGeom>
          <a:effectLst/>
        </p:spPr>
      </p:pic>
      <p:sp>
        <p:nvSpPr>
          <p:cNvPr id="2" name="Title 1"/>
          <p:cNvSpPr>
            <a:spLocks noGrp="1"/>
          </p:cNvSpPr>
          <p:nvPr>
            <p:ph type="title"/>
          </p:nvPr>
        </p:nvSpPr>
        <p:spPr>
          <a:xfrm>
            <a:off x="519115" y="228601"/>
            <a:ext cx="6962433" cy="609399"/>
          </a:xfrm>
        </p:spPr>
        <p:txBody>
          <a:bodyPr>
            <a:noAutofit/>
          </a:bodyPr>
          <a:lstStyle/>
          <a:p>
            <a:r>
              <a:rPr lang="en-US" sz="4300" dirty="0"/>
              <a:t>Connectivity to hybrid cloud</a:t>
            </a:r>
          </a:p>
        </p:txBody>
      </p:sp>
      <p:sp>
        <p:nvSpPr>
          <p:cNvPr id="5" name="Text Box 28"/>
          <p:cNvSpPr txBox="1">
            <a:spLocks noChangeArrowheads="1"/>
          </p:cNvSpPr>
          <p:nvPr/>
        </p:nvSpPr>
        <p:spPr bwMode="auto">
          <a:xfrm>
            <a:off x="4624302" y="5245509"/>
            <a:ext cx="2367717" cy="24621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3" tIns="54861" rIns="109723" bIns="54861">
            <a:spAutoFit/>
          </a:bodyPr>
          <a:lstStyle/>
          <a:p>
            <a:pPr>
              <a:lnSpc>
                <a:spcPct val="80000"/>
              </a:lnSpc>
              <a:defRPr/>
            </a:pPr>
            <a:endParaRPr lang="en-US" sz="1100" dirty="0">
              <a:ln w="10160">
                <a:noFill/>
                <a:prstDash val="solid"/>
              </a:ln>
              <a:effectLst>
                <a:outerShdw blurRad="419100" sx="101000" sy="101000" algn="ctr" rotWithShape="0">
                  <a:srgbClr val="FFFFFF"/>
                </a:outerShdw>
              </a:effectLst>
            </a:endParaRPr>
          </a:p>
        </p:txBody>
      </p:sp>
      <p:sp>
        <p:nvSpPr>
          <p:cNvPr id="6" name="Text Box 28"/>
          <p:cNvSpPr txBox="1">
            <a:spLocks noChangeArrowheads="1"/>
          </p:cNvSpPr>
          <p:nvPr/>
        </p:nvSpPr>
        <p:spPr bwMode="auto">
          <a:xfrm>
            <a:off x="7326618" y="1908067"/>
            <a:ext cx="1113481" cy="50475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3" tIns="54861" rIns="109723" bIns="54861">
            <a:spAutoFit/>
          </a:bodyPr>
          <a:lstStyle/>
          <a:p>
            <a:pPr algn="ctr">
              <a:lnSpc>
                <a:spcPct val="80000"/>
              </a:lnSpc>
              <a:defRPr/>
            </a:pPr>
            <a:r>
              <a:rPr lang="en-US" sz="1600" dirty="0">
                <a:latin typeface="Segoe Light"/>
              </a:rPr>
              <a:t>Private cloud</a:t>
            </a:r>
          </a:p>
        </p:txBody>
      </p:sp>
      <p:pic>
        <p:nvPicPr>
          <p:cNvPr id="9" name="Picture 8" descr="C:\Program Files\Microsoft Resource DVD Artwork\DVD_ART\Artwork_Imagery\HARDWARE_IMAGERY\Photos - OEM Hardware\Server Computer\Unisys ES7000 Orion 560 Serv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36687" y="1604716"/>
            <a:ext cx="379609" cy="437141"/>
          </a:xfrm>
          <a:prstGeom prst="rect">
            <a:avLst/>
          </a:prstGeom>
          <a:noFill/>
        </p:spPr>
      </p:pic>
      <p:sp>
        <p:nvSpPr>
          <p:cNvPr id="15" name="Text Box 28"/>
          <p:cNvSpPr txBox="1">
            <a:spLocks noChangeArrowheads="1"/>
          </p:cNvSpPr>
          <p:nvPr/>
        </p:nvSpPr>
        <p:spPr bwMode="auto">
          <a:xfrm>
            <a:off x="7380733" y="4566489"/>
            <a:ext cx="1113481" cy="504755"/>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3" tIns="54861" rIns="109723" bIns="54861">
            <a:spAutoFit/>
          </a:bodyPr>
          <a:lstStyle/>
          <a:p>
            <a:pPr algn="ctr">
              <a:lnSpc>
                <a:spcPct val="80000"/>
              </a:lnSpc>
              <a:defRPr/>
            </a:pPr>
            <a:r>
              <a:rPr lang="en-US" sz="1600" dirty="0">
                <a:latin typeface="Segoe Light"/>
              </a:rPr>
              <a:t>Public  cloud</a:t>
            </a:r>
          </a:p>
        </p:txBody>
      </p:sp>
      <p:pic>
        <p:nvPicPr>
          <p:cNvPr id="24" name="Picture 23" descr="C:\Program Files\Microsoft Resource DVD Artwork\DVD_ART\Artwork_Imagery\HARDWARE_IMAGERY\Photos - OEM Hardware\Server Computer\Unisys ES7000 Orion 560 Serv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9356" y="2107184"/>
            <a:ext cx="379609" cy="437141"/>
          </a:xfrm>
          <a:prstGeom prst="rect">
            <a:avLst/>
          </a:prstGeom>
          <a:noFill/>
        </p:spPr>
      </p:pic>
      <p:pic>
        <p:nvPicPr>
          <p:cNvPr id="25" name="Picture 24" descr="C:\Program Files\Microsoft Resource DVD Artwork\DVD_ART\Artwork_Imagery\HARDWARE_IMAGERY\Photos - OEM Hardware\Server Computer\Unisys ES7000 Orion 560 Serv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5542" y="5176359"/>
            <a:ext cx="379609" cy="437141"/>
          </a:xfrm>
          <a:prstGeom prst="rect">
            <a:avLst/>
          </a:prstGeom>
          <a:noFill/>
        </p:spPr>
      </p:pic>
      <p:pic>
        <p:nvPicPr>
          <p:cNvPr id="26" name="Picture 25" descr="C:\Program Files\Microsoft Resource DVD Artwork\DVD_ART\Artwork_Imagery\HARDWARE_IMAGERY\Photos - OEM Hardware\Server Computer\Unisys ES7000 Orion 560 Serve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2216" y="4653759"/>
            <a:ext cx="379609" cy="437141"/>
          </a:xfrm>
          <a:prstGeom prst="rect">
            <a:avLst/>
          </a:prstGeom>
          <a:noFill/>
        </p:spPr>
      </p:pic>
      <p:cxnSp>
        <p:nvCxnSpPr>
          <p:cNvPr id="32" name="Straight Arrow Connector 31"/>
          <p:cNvCxnSpPr/>
          <p:nvPr/>
        </p:nvCxnSpPr>
        <p:spPr>
          <a:xfrm flipH="1">
            <a:off x="6198856" y="3346194"/>
            <a:ext cx="2986" cy="721719"/>
          </a:xfrm>
          <a:prstGeom prst="straightConnector1">
            <a:avLst/>
          </a:prstGeom>
          <a:ln w="31750">
            <a:solidFill>
              <a:srgbClr val="3219E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 Box 28"/>
          <p:cNvSpPr txBox="1">
            <a:spLocks noChangeArrowheads="1"/>
          </p:cNvSpPr>
          <p:nvPr/>
        </p:nvSpPr>
        <p:spPr bwMode="auto">
          <a:xfrm>
            <a:off x="808553" y="2258936"/>
            <a:ext cx="1113481" cy="307777"/>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109723" tIns="54861" rIns="109723" bIns="54861">
            <a:spAutoFit/>
          </a:bodyPr>
          <a:lstStyle/>
          <a:p>
            <a:pPr algn="ctr">
              <a:lnSpc>
                <a:spcPct val="80000"/>
              </a:lnSpc>
              <a:defRPr/>
            </a:pPr>
            <a:r>
              <a:rPr lang="en-US" sz="1600" dirty="0">
                <a:latin typeface="Segoe Light"/>
              </a:rPr>
              <a:t>Internet</a:t>
            </a:r>
          </a:p>
        </p:txBody>
      </p:sp>
      <p:cxnSp>
        <p:nvCxnSpPr>
          <p:cNvPr id="52" name="Straight Arrow Connector 51"/>
          <p:cNvCxnSpPr/>
          <p:nvPr/>
        </p:nvCxnSpPr>
        <p:spPr>
          <a:xfrm flipH="1">
            <a:off x="6075835" y="2041857"/>
            <a:ext cx="252016" cy="870163"/>
          </a:xfrm>
          <a:prstGeom prst="straightConnector1">
            <a:avLst/>
          </a:prstGeom>
          <a:ln w="31750">
            <a:solidFill>
              <a:srgbClr val="3219E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397952" y="4488482"/>
            <a:ext cx="323087" cy="364273"/>
          </a:xfrm>
          <a:prstGeom prst="straightConnector1">
            <a:avLst/>
          </a:prstGeom>
          <a:ln w="31750">
            <a:solidFill>
              <a:srgbClr val="3219E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6288032" y="2459947"/>
            <a:ext cx="220057" cy="395220"/>
          </a:xfrm>
          <a:prstGeom prst="straightConnector1">
            <a:avLst/>
          </a:prstGeom>
          <a:ln w="31750">
            <a:solidFill>
              <a:srgbClr val="3219E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256466" y="4518435"/>
            <a:ext cx="161265" cy="788487"/>
          </a:xfrm>
          <a:prstGeom prst="straightConnector1">
            <a:avLst/>
          </a:prstGeom>
          <a:ln w="31750">
            <a:solidFill>
              <a:srgbClr val="3219E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44322" y="5442190"/>
            <a:ext cx="1172781" cy="3881"/>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18971" y="5792050"/>
            <a:ext cx="1241462" cy="11647"/>
          </a:xfrm>
          <a:prstGeom prst="line">
            <a:avLst/>
          </a:prstGeom>
          <a:ln w="31750">
            <a:solidFill>
              <a:srgbClr val="3219ED"/>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063680" y="5354976"/>
            <a:ext cx="2420503" cy="923331"/>
          </a:xfrm>
          <a:prstGeom prst="rect">
            <a:avLst/>
          </a:prstGeom>
          <a:noFill/>
        </p:spPr>
        <p:txBody>
          <a:bodyPr wrap="square" lIns="0" tIns="0" rIns="0" bIns="0" rtlCol="0">
            <a:spAutoFit/>
          </a:bodyPr>
          <a:lstStyle/>
          <a:p>
            <a:endParaRPr lang="en-US" sz="6000" dirty="0" err="1">
              <a:gradFill>
                <a:gsLst>
                  <a:gs pos="0">
                    <a:schemeClr val="tx1"/>
                  </a:gs>
                  <a:gs pos="86000">
                    <a:schemeClr val="tx1"/>
                  </a:gs>
                </a:gsLst>
                <a:lin ang="5400000" scaled="0"/>
              </a:gradFill>
            </a:endParaRPr>
          </a:p>
        </p:txBody>
      </p:sp>
      <p:sp>
        <p:nvSpPr>
          <p:cNvPr id="81" name="TextBox 80"/>
          <p:cNvSpPr txBox="1"/>
          <p:nvPr/>
        </p:nvSpPr>
        <p:spPr>
          <a:xfrm>
            <a:off x="2111017" y="5317986"/>
            <a:ext cx="2463633" cy="276999"/>
          </a:xfrm>
          <a:prstGeom prst="rect">
            <a:avLst/>
          </a:prstGeom>
          <a:noFill/>
        </p:spPr>
        <p:txBody>
          <a:bodyPr wrap="square" lIns="0" tIns="0" rIns="0" bIns="0" rtlCol="0">
            <a:spAutoFit/>
          </a:bodyPr>
          <a:lstStyle/>
          <a:p>
            <a:r>
              <a:rPr lang="en-US" dirty="0" smtClean="0">
                <a:latin typeface="Segoe Light"/>
              </a:rPr>
              <a:t>Remote access </a:t>
            </a:r>
          </a:p>
        </p:txBody>
      </p:sp>
      <p:sp>
        <p:nvSpPr>
          <p:cNvPr id="82" name="TextBox 81"/>
          <p:cNvSpPr txBox="1"/>
          <p:nvPr/>
        </p:nvSpPr>
        <p:spPr>
          <a:xfrm>
            <a:off x="2093288" y="5661780"/>
            <a:ext cx="2463633" cy="276999"/>
          </a:xfrm>
          <a:prstGeom prst="rect">
            <a:avLst/>
          </a:prstGeom>
          <a:noFill/>
        </p:spPr>
        <p:txBody>
          <a:bodyPr wrap="square" lIns="0" tIns="0" rIns="0" bIns="0" rtlCol="0">
            <a:spAutoFit/>
          </a:bodyPr>
          <a:lstStyle/>
          <a:p>
            <a:r>
              <a:rPr lang="en-US" dirty="0" smtClean="0">
                <a:latin typeface="Segoe Light"/>
              </a:rPr>
              <a:t>Site-Site connection</a:t>
            </a:r>
          </a:p>
        </p:txBody>
      </p:sp>
      <p:pic>
        <p:nvPicPr>
          <p:cNvPr id="92" name="Picture 9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360574" y="2024721"/>
            <a:ext cx="403107" cy="787660"/>
          </a:xfrm>
          <a:prstGeom prst="rect">
            <a:avLst/>
          </a:prstGeom>
        </p:spPr>
      </p:pic>
      <p:pic>
        <p:nvPicPr>
          <p:cNvPr id="93" name="Picture 9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4433349" y="4722343"/>
            <a:ext cx="403107" cy="783351"/>
          </a:xfrm>
          <a:prstGeom prst="rect">
            <a:avLst/>
          </a:prstGeom>
        </p:spPr>
      </p:pic>
      <p:pic>
        <p:nvPicPr>
          <p:cNvPr id="94" name="Picture 9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5924744" y="2690562"/>
            <a:ext cx="403107" cy="842956"/>
          </a:xfrm>
          <a:prstGeom prst="rect">
            <a:avLst/>
          </a:prstGeom>
        </p:spPr>
      </p:pic>
      <p:pic>
        <p:nvPicPr>
          <p:cNvPr id="95" name="Picture 9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5930761" y="3879386"/>
            <a:ext cx="403107" cy="842956"/>
          </a:xfrm>
          <a:prstGeom prst="rect">
            <a:avLst/>
          </a:prstGeom>
        </p:spPr>
      </p:pic>
      <p:cxnSp>
        <p:nvCxnSpPr>
          <p:cNvPr id="28" name="Straight Arrow Connector 27"/>
          <p:cNvCxnSpPr/>
          <p:nvPr/>
        </p:nvCxnSpPr>
        <p:spPr>
          <a:xfrm flipV="1">
            <a:off x="2563650" y="2604204"/>
            <a:ext cx="1582680" cy="744861"/>
          </a:xfrm>
          <a:prstGeom prst="straightConnector1">
            <a:avLst/>
          </a:prstGeom>
          <a:ln w="317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616573" y="3707057"/>
            <a:ext cx="1715295" cy="1205409"/>
          </a:xfrm>
          <a:prstGeom prst="straightConnector1">
            <a:avLst/>
          </a:prstGeom>
          <a:ln w="317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955956" y="1908066"/>
            <a:ext cx="1242900" cy="350867"/>
          </a:xfrm>
          <a:prstGeom prst="straightConnector1">
            <a:avLst/>
          </a:prstGeom>
          <a:ln w="317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955958" y="2333645"/>
            <a:ext cx="1522847" cy="0"/>
          </a:xfrm>
          <a:prstGeom prst="straightConnector1">
            <a:avLst/>
          </a:prstGeom>
          <a:ln w="317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099283" y="4872329"/>
            <a:ext cx="1621754" cy="218571"/>
          </a:xfrm>
          <a:prstGeom prst="straightConnector1">
            <a:avLst/>
          </a:prstGeom>
          <a:ln w="317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099286" y="5245512"/>
            <a:ext cx="1298666" cy="156845"/>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6240305" y="3363750"/>
            <a:ext cx="2986" cy="721719"/>
          </a:xfrm>
          <a:prstGeom prst="straightConnector1">
            <a:avLst/>
          </a:prstGeom>
          <a:ln w="317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6323101" y="2494541"/>
            <a:ext cx="220057" cy="395220"/>
          </a:xfrm>
          <a:prstGeom prst="straightConnector1">
            <a:avLst/>
          </a:prstGeom>
          <a:ln w="317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a:off x="6118940" y="2059461"/>
            <a:ext cx="252016" cy="870163"/>
          </a:xfrm>
          <a:prstGeom prst="straightConnector1">
            <a:avLst/>
          </a:prstGeom>
          <a:ln w="317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6463801" y="4454597"/>
            <a:ext cx="323087" cy="364273"/>
          </a:xfrm>
          <a:prstGeom prst="straightConnector1">
            <a:avLst/>
          </a:prstGeom>
          <a:ln w="317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6198857" y="4581363"/>
            <a:ext cx="161265" cy="788487"/>
          </a:xfrm>
          <a:prstGeom prst="straightConnector1">
            <a:avLst/>
          </a:prstGeom>
          <a:ln w="3175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2616575" y="3133659"/>
            <a:ext cx="3088245" cy="388035"/>
          </a:xfrm>
          <a:prstGeom prst="straightConnector1">
            <a:avLst/>
          </a:prstGeom>
          <a:ln w="317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616575" y="3640403"/>
            <a:ext cx="3088245" cy="624055"/>
          </a:xfrm>
          <a:prstGeom prst="straightConnector1">
            <a:avLst/>
          </a:prstGeom>
          <a:ln w="317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770154" y="5436465"/>
            <a:ext cx="1146947" cy="5723"/>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770153" y="5436468"/>
            <a:ext cx="1190279" cy="9603"/>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2136850" y="5312264"/>
            <a:ext cx="2463633" cy="276999"/>
          </a:xfrm>
          <a:prstGeom prst="rect">
            <a:avLst/>
          </a:prstGeom>
          <a:noFill/>
        </p:spPr>
        <p:txBody>
          <a:bodyPr wrap="square" lIns="0" tIns="0" rIns="0" bIns="0" rtlCol="0">
            <a:spAutoFit/>
          </a:bodyPr>
          <a:lstStyle/>
          <a:p>
            <a:r>
              <a:rPr lang="en-US" dirty="0" smtClean="0">
                <a:latin typeface="Segoe Light"/>
              </a:rPr>
              <a:t>Unified remote access</a:t>
            </a:r>
          </a:p>
        </p:txBody>
      </p:sp>
      <p:sp>
        <p:nvSpPr>
          <p:cNvPr id="155" name="Round Same Side Corner Rectangle 154"/>
          <p:cNvSpPr/>
          <p:nvPr/>
        </p:nvSpPr>
        <p:spPr>
          <a:xfrm rot="16200000" flipH="1">
            <a:off x="9175323" y="1638397"/>
            <a:ext cx="2057455" cy="2864369"/>
          </a:xfrm>
          <a:prstGeom prst="round2SameRect">
            <a:avLst>
              <a:gd name="adj1" fmla="val 10660"/>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dirty="0">
              <a:solidFill>
                <a:schemeClr val="tx1"/>
              </a:solidFill>
            </a:endParaRPr>
          </a:p>
        </p:txBody>
      </p:sp>
      <p:sp>
        <p:nvSpPr>
          <p:cNvPr id="156" name="TextBox 155"/>
          <p:cNvSpPr txBox="1"/>
          <p:nvPr/>
        </p:nvSpPr>
        <p:spPr>
          <a:xfrm>
            <a:off x="9027054" y="2352527"/>
            <a:ext cx="2602887" cy="1938992"/>
          </a:xfrm>
          <a:prstGeom prst="rect">
            <a:avLst/>
          </a:prstGeom>
          <a:noFill/>
        </p:spPr>
        <p:txBody>
          <a:bodyPr wrap="square" lIns="0" tIns="0" rIns="0" bIns="0" rtlCol="0">
            <a:spAutoFit/>
          </a:bodyPr>
          <a:lstStyle/>
          <a:p>
            <a:pPr defTabSz="914361">
              <a:lnSpc>
                <a:spcPct val="90000"/>
              </a:lnSpc>
              <a:spcBef>
                <a:spcPct val="0"/>
              </a:spcBef>
            </a:pPr>
            <a:r>
              <a:rPr lang="en-US" sz="2000" dirty="0" err="1">
                <a:effectLst>
                  <a:outerShdw blurRad="38100" dist="38100" dir="2700000" algn="tl">
                    <a:srgbClr val="000000">
                      <a:alpha val="43137"/>
                    </a:srgbClr>
                  </a:outerShdw>
                </a:effectLst>
                <a:latin typeface="Segoe Light"/>
              </a:rPr>
              <a:t>DirectAccess</a:t>
            </a:r>
            <a:r>
              <a:rPr lang="en-US" sz="2000" dirty="0">
                <a:effectLst>
                  <a:outerShdw blurRad="38100" dist="38100" dir="2700000" algn="tl">
                    <a:srgbClr val="000000">
                      <a:alpha val="43137"/>
                    </a:srgbClr>
                  </a:outerShdw>
                </a:effectLst>
                <a:latin typeface="Segoe Light"/>
              </a:rPr>
              <a:t> &amp; VPN: Connecting remote clients to the hybrid cloud for</a:t>
            </a:r>
          </a:p>
          <a:p>
            <a:pPr defTabSz="914361">
              <a:lnSpc>
                <a:spcPct val="90000"/>
              </a:lnSpc>
              <a:spcBef>
                <a:spcPct val="0"/>
              </a:spcBef>
            </a:pPr>
            <a:r>
              <a:rPr lang="en-US" sz="2000" dirty="0">
                <a:effectLst>
                  <a:outerShdw blurRad="38100" dist="38100" dir="2700000" algn="tl">
                    <a:srgbClr val="000000">
                      <a:alpha val="43137"/>
                    </a:srgbClr>
                  </a:outerShdw>
                </a:effectLst>
                <a:latin typeface="Segoe Light"/>
              </a:rPr>
              <a:t> - Managed</a:t>
            </a:r>
          </a:p>
          <a:p>
            <a:pPr defTabSz="914361">
              <a:lnSpc>
                <a:spcPct val="90000"/>
              </a:lnSpc>
              <a:spcBef>
                <a:spcPct val="0"/>
              </a:spcBef>
            </a:pPr>
            <a:r>
              <a:rPr lang="en-US" sz="2000" dirty="0">
                <a:effectLst>
                  <a:outerShdw blurRad="38100" dist="38100" dir="2700000" algn="tl">
                    <a:srgbClr val="000000">
                      <a:alpha val="43137"/>
                    </a:srgbClr>
                  </a:outerShdw>
                </a:effectLst>
                <a:latin typeface="Segoe Light"/>
              </a:rPr>
              <a:t> - Unmanaged</a:t>
            </a:r>
          </a:p>
          <a:p>
            <a:pPr defTabSz="914361">
              <a:lnSpc>
                <a:spcPct val="90000"/>
              </a:lnSpc>
              <a:spcBef>
                <a:spcPct val="0"/>
              </a:spcBef>
            </a:pPr>
            <a:endParaRPr lang="en-US" sz="2000" dirty="0">
              <a:effectLst>
                <a:outerShdw blurRad="38100" dist="38100" dir="2700000" algn="tl">
                  <a:srgbClr val="000000">
                    <a:alpha val="43137"/>
                  </a:srgbClr>
                </a:outerShdw>
              </a:effectLst>
              <a:latin typeface="Segoe Light"/>
            </a:endParaRPr>
          </a:p>
        </p:txBody>
      </p:sp>
      <p:sp>
        <p:nvSpPr>
          <p:cNvPr id="157" name="Round Same Side Corner Rectangle 156"/>
          <p:cNvSpPr/>
          <p:nvPr/>
        </p:nvSpPr>
        <p:spPr>
          <a:xfrm rot="16200000" flipH="1">
            <a:off x="9535890" y="3682177"/>
            <a:ext cx="1319536" cy="2864369"/>
          </a:xfrm>
          <a:prstGeom prst="round2SameRect">
            <a:avLst>
              <a:gd name="adj1" fmla="val 10660"/>
              <a:gd name="adj2" fmla="val 0"/>
            </a:avLst>
          </a:pr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dirty="0">
              <a:solidFill>
                <a:schemeClr val="tx1"/>
              </a:solidFill>
            </a:endParaRPr>
          </a:p>
        </p:txBody>
      </p:sp>
      <p:sp>
        <p:nvSpPr>
          <p:cNvPr id="158" name="TextBox 157"/>
          <p:cNvSpPr txBox="1"/>
          <p:nvPr/>
        </p:nvSpPr>
        <p:spPr>
          <a:xfrm>
            <a:off x="9022859" y="4595491"/>
            <a:ext cx="2349796" cy="1107996"/>
          </a:xfrm>
          <a:prstGeom prst="rect">
            <a:avLst/>
          </a:prstGeom>
          <a:noFill/>
        </p:spPr>
        <p:txBody>
          <a:bodyPr wrap="square" lIns="0" tIns="0" rIns="0" bIns="0" rtlCol="0">
            <a:spAutoFit/>
          </a:bodyPr>
          <a:lstStyle/>
          <a:p>
            <a:pPr defTabSz="914361">
              <a:lnSpc>
                <a:spcPct val="90000"/>
              </a:lnSpc>
              <a:spcBef>
                <a:spcPct val="0"/>
              </a:spcBef>
            </a:pPr>
            <a:r>
              <a:rPr lang="en-US" sz="2000" dirty="0">
                <a:effectLst>
                  <a:outerShdw blurRad="38100" dist="38100" dir="2700000" algn="tl">
                    <a:srgbClr val="000000">
                      <a:alpha val="43137"/>
                    </a:srgbClr>
                  </a:outerShdw>
                </a:effectLst>
                <a:latin typeface="Segoe Light"/>
              </a:rPr>
              <a:t>Cross premise connectivity: Connecting private and public clouds </a:t>
            </a:r>
          </a:p>
        </p:txBody>
      </p:sp>
      <p:pic>
        <p:nvPicPr>
          <p:cNvPr id="159" name="Picture 15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55824" y="3337493"/>
            <a:ext cx="760750" cy="658699"/>
          </a:xfrm>
          <a:prstGeom prst="rect">
            <a:avLst/>
          </a:prstGeom>
        </p:spPr>
      </p:pic>
      <p:sp>
        <p:nvSpPr>
          <p:cNvPr id="162" name="Title 1"/>
          <p:cNvSpPr txBox="1">
            <a:spLocks/>
          </p:cNvSpPr>
          <p:nvPr/>
        </p:nvSpPr>
        <p:spPr>
          <a:xfrm>
            <a:off x="7703291" y="239233"/>
            <a:ext cx="4194555"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solidFill>
                  <a:srgbClr val="FFFF00"/>
                </a:solidFill>
              </a:rPr>
              <a:t>Current </a:t>
            </a:r>
            <a:r>
              <a:rPr lang="en-US" dirty="0" smtClean="0">
                <a:solidFill>
                  <a:srgbClr val="3219ED"/>
                </a:solidFill>
              </a:rPr>
              <a:t>state</a:t>
            </a:r>
            <a:endParaRPr lang="en-US" dirty="0">
              <a:solidFill>
                <a:srgbClr val="3219ED"/>
              </a:solidFill>
            </a:endParaRPr>
          </a:p>
        </p:txBody>
      </p:sp>
      <p:sp>
        <p:nvSpPr>
          <p:cNvPr id="61" name="TextBox 60"/>
          <p:cNvSpPr txBox="1"/>
          <p:nvPr/>
        </p:nvSpPr>
        <p:spPr>
          <a:xfrm>
            <a:off x="9024956" y="2356487"/>
            <a:ext cx="2349796" cy="1107996"/>
          </a:xfrm>
          <a:prstGeom prst="rect">
            <a:avLst/>
          </a:prstGeom>
          <a:noFill/>
        </p:spPr>
        <p:txBody>
          <a:bodyPr wrap="square" lIns="0" tIns="0" rIns="0" bIns="0" rtlCol="0">
            <a:spAutoFit/>
          </a:bodyPr>
          <a:lstStyle/>
          <a:p>
            <a:pPr defTabSz="914361">
              <a:lnSpc>
                <a:spcPct val="90000"/>
              </a:lnSpc>
              <a:spcBef>
                <a:spcPct val="0"/>
              </a:spcBef>
            </a:pPr>
            <a:r>
              <a:rPr lang="en-US" sz="2000" dirty="0">
                <a:effectLst>
                  <a:outerShdw blurRad="38100" dist="38100" dir="2700000" algn="tl">
                    <a:srgbClr val="000000">
                      <a:alpha val="43137"/>
                    </a:srgbClr>
                  </a:outerShdw>
                </a:effectLst>
                <a:latin typeface="Segoe Light"/>
              </a:rPr>
              <a:t>Remote access: Connectivity using dedicated infrastructure</a:t>
            </a:r>
          </a:p>
        </p:txBody>
      </p:sp>
      <p:sp>
        <p:nvSpPr>
          <p:cNvPr id="163" name="Title 1"/>
          <p:cNvSpPr txBox="1">
            <a:spLocks/>
          </p:cNvSpPr>
          <p:nvPr/>
        </p:nvSpPr>
        <p:spPr>
          <a:xfrm>
            <a:off x="7781260" y="253409"/>
            <a:ext cx="4194555"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solidFill>
                  <a:srgbClr val="92D050"/>
                </a:solidFill>
              </a:rPr>
              <a:t>Unified</a:t>
            </a:r>
            <a:endParaRPr lang="en-US" dirty="0">
              <a:solidFill>
                <a:srgbClr val="92D050"/>
              </a:solidFill>
            </a:endParaRPr>
          </a:p>
        </p:txBody>
      </p:sp>
      <p:sp>
        <p:nvSpPr>
          <p:cNvPr id="64" name="TextBox 63"/>
          <p:cNvSpPr txBox="1"/>
          <p:nvPr/>
        </p:nvSpPr>
        <p:spPr>
          <a:xfrm>
            <a:off x="9020761" y="4560363"/>
            <a:ext cx="2349796" cy="1107996"/>
          </a:xfrm>
          <a:prstGeom prst="rect">
            <a:avLst/>
          </a:prstGeom>
          <a:noFill/>
        </p:spPr>
        <p:txBody>
          <a:bodyPr wrap="square" lIns="0" tIns="0" rIns="0" bIns="0" rtlCol="0">
            <a:spAutoFit/>
          </a:bodyPr>
          <a:lstStyle/>
          <a:p>
            <a:pPr defTabSz="914361">
              <a:lnSpc>
                <a:spcPct val="90000"/>
              </a:lnSpc>
              <a:spcBef>
                <a:spcPct val="0"/>
              </a:spcBef>
            </a:pPr>
            <a:r>
              <a:rPr lang="en-US" sz="2000" dirty="0">
                <a:effectLst>
                  <a:outerShdw blurRad="38100" dist="38100" dir="2700000" algn="tl">
                    <a:srgbClr val="000000">
                      <a:alpha val="43137"/>
                    </a:srgbClr>
                  </a:outerShdw>
                </a:effectLst>
                <a:latin typeface="Segoe Light"/>
              </a:rPr>
              <a:t>Site to Site connectivity using dedicated infrastructure</a:t>
            </a:r>
          </a:p>
        </p:txBody>
      </p:sp>
      <p:cxnSp>
        <p:nvCxnSpPr>
          <p:cNvPr id="59" name="Straight Arrow Connector 58"/>
          <p:cNvCxnSpPr/>
          <p:nvPr/>
        </p:nvCxnSpPr>
        <p:spPr>
          <a:xfrm>
            <a:off x="2408838" y="3707056"/>
            <a:ext cx="4017652" cy="1538457"/>
          </a:xfrm>
          <a:prstGeom prst="straightConnector1">
            <a:avLst/>
          </a:prstGeom>
          <a:ln w="3175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2408839" y="1823286"/>
            <a:ext cx="3951284" cy="1710233"/>
          </a:xfrm>
          <a:prstGeom prst="straightConnector1">
            <a:avLst/>
          </a:prstGeom>
          <a:ln w="3175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426490" y="1839869"/>
            <a:ext cx="52314" cy="3405641"/>
          </a:xfrm>
          <a:prstGeom prst="straightConnector1">
            <a:avLst/>
          </a:prstGeom>
          <a:ln w="3175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770153" y="5792050"/>
            <a:ext cx="1190279" cy="5823"/>
          </a:xfrm>
          <a:prstGeom prst="straightConnector1">
            <a:avLst/>
          </a:prstGeom>
          <a:ln w="31750">
            <a:solidFill>
              <a:srgbClr val="FF00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66062" y="5581037"/>
            <a:ext cx="2467407" cy="369330"/>
          </a:xfrm>
          <a:prstGeom prst="rect">
            <a:avLst/>
          </a:prstGeom>
          <a:noFill/>
          <a:ln>
            <a:noFill/>
            <a:headEnd type="none"/>
            <a:tailEnd type="none"/>
          </a:ln>
        </p:spPr>
        <p:txBody>
          <a:bodyPr wrap="square" lIns="91436" tIns="45719" rIns="91436" bIns="45719" rtlCol="0">
            <a:spAutoFit/>
          </a:bodyPr>
          <a:lstStyle/>
          <a:p>
            <a:r>
              <a:rPr lang="en-US" dirty="0" smtClean="0">
                <a:latin typeface="+mj-lt"/>
              </a:rPr>
              <a:t>E2E Security w/IPsec</a:t>
            </a:r>
            <a:endParaRPr lang="en-US" dirty="0">
              <a:latin typeface="+mj-lt"/>
            </a:endParaRPr>
          </a:p>
        </p:txBody>
      </p:sp>
    </p:spTree>
    <p:extLst>
      <p:ext uri="{BB962C8B-B14F-4D97-AF65-F5344CB8AC3E}">
        <p14:creationId xmlns:p14="http://schemas.microsoft.com/office/powerpoint/2010/main" val="3286904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down)">
                                      <p:cBhvr>
                                        <p:cTn id="22" dur="5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500"/>
                                        <p:tgtEl>
                                          <p:spTgt spid="9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childTnLst>
                                </p:cTn>
                              </p:par>
                              <p:par>
                                <p:cTn id="66" presetID="10" presetClass="entr" presetSubtype="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par>
                                <p:cTn id="69" presetID="10" presetClass="entr" presetSubtype="0" fill="hold"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500"/>
                                        <p:tgtEl>
                                          <p:spTgt spid="94"/>
                                        </p:tgtEl>
                                      </p:cBhvr>
                                    </p:animEffect>
                                  </p:childTnLst>
                                </p:cTn>
                              </p:par>
                              <p:par>
                                <p:cTn id="72" presetID="10" presetClass="entr" presetSubtype="0" fill="hold" nodeType="with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fade">
                                      <p:cBhvr>
                                        <p:cTn id="74" dur="500"/>
                                        <p:tgtEl>
                                          <p:spTgt spid="95"/>
                                        </p:tgtEl>
                                      </p:cBhvr>
                                    </p:animEffect>
                                  </p:childTnLst>
                                </p:cTn>
                              </p:par>
                              <p:par>
                                <p:cTn id="75" presetID="10" presetClass="entr" presetSubtype="0" fill="hold"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500"/>
                                        <p:tgtEl>
                                          <p:spTgt spid="6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500"/>
                                        <p:tgtEl>
                                          <p:spTgt spid="82"/>
                                        </p:tgtEl>
                                      </p:cBhvr>
                                    </p:animEffect>
                                  </p:childTnLst>
                                </p:cTn>
                              </p:par>
                            </p:childTnLst>
                          </p:cTn>
                        </p:par>
                      </p:childTnLst>
                    </p:cTn>
                  </p:par>
                  <p:par>
                    <p:cTn id="87" fill="hold">
                      <p:stCondLst>
                        <p:cond delay="indefinite"/>
                      </p:stCondLst>
                      <p:childTnLst>
                        <p:par>
                          <p:cTn id="88" fill="hold">
                            <p:stCondLst>
                              <p:cond delay="0"/>
                            </p:stCondLst>
                            <p:childTnLst>
                              <p:par>
                                <p:cTn id="89" presetID="57" presetClass="path" presetSubtype="0" accel="50000" decel="50000" fill="hold" nodeType="clickEffect">
                                  <p:stCondLst>
                                    <p:cond delay="0"/>
                                  </p:stCondLst>
                                  <p:childTnLst>
                                    <p:animMotion origin="layout" path="M 3.5383E-6 -1.85185E-6 L 3.5383E-6 -0.06041 C 3.5383E-6 -0.0875 0.03387 -0.12083 0.06136 -0.12083 L 0.12311 -0.12083 " pathEditMode="relative" rAng="0" ptsTypes="FfFF">
                                      <p:cBhvr>
                                        <p:cTn id="90" dur="2000" fill="hold"/>
                                        <p:tgtEl>
                                          <p:spTgt spid="93"/>
                                        </p:tgtEl>
                                        <p:attrNameLst>
                                          <p:attrName>ppt_x</p:attrName>
                                          <p:attrName>ppt_y</p:attrName>
                                        </p:attrNameLst>
                                      </p:cBhvr>
                                      <p:rCtr x="6149" y="-6042"/>
                                    </p:animMotion>
                                  </p:childTnLst>
                                </p:cTn>
                              </p:par>
                              <p:par>
                                <p:cTn id="91" presetID="36" presetClass="path" presetSubtype="0" accel="50000" decel="50000" fill="hold" nodeType="withEffect">
                                  <p:stCondLst>
                                    <p:cond delay="0"/>
                                  </p:stCondLst>
                                  <p:childTnLst>
                                    <p:animMotion origin="layout" path="M -3.75717E-6 3.7037E-6 L -3.75717E-6 0.05555 C -3.75717E-6 0.08009 0.03544 0.11111 0.06449 0.11111 L 0.12911 0.11111 " pathEditMode="relative" rAng="0" ptsTypes="FfFF">
                                      <p:cBhvr>
                                        <p:cTn id="92" dur="2000" fill="hold"/>
                                        <p:tgtEl>
                                          <p:spTgt spid="92"/>
                                        </p:tgtEl>
                                        <p:attrNameLst>
                                          <p:attrName>ppt_x</p:attrName>
                                          <p:attrName>ppt_y</p:attrName>
                                        </p:attrNameLst>
                                      </p:cBhvr>
                                      <p:rCtr x="6449" y="5556"/>
                                    </p:animMotion>
                                  </p:childTnLst>
                                </p:cTn>
                              </p:par>
                              <p:par>
                                <p:cTn id="93" presetID="10" presetClass="entr" presetSubtype="0" fill="hold" nodeType="withEffect">
                                  <p:stCondLst>
                                    <p:cond delay="1250"/>
                                  </p:stCondLst>
                                  <p:childTnLst>
                                    <p:set>
                                      <p:cBhvr>
                                        <p:cTn id="94" dur="1" fill="hold">
                                          <p:stCondLst>
                                            <p:cond delay="0"/>
                                          </p:stCondLst>
                                        </p:cTn>
                                        <p:tgtEl>
                                          <p:spTgt spid="139"/>
                                        </p:tgtEl>
                                        <p:attrNameLst>
                                          <p:attrName>style.visibility</p:attrName>
                                        </p:attrNameLst>
                                      </p:cBhvr>
                                      <p:to>
                                        <p:strVal val="visible"/>
                                      </p:to>
                                    </p:set>
                                    <p:animEffect transition="in" filter="fade">
                                      <p:cBhvr>
                                        <p:cTn id="95" dur="500"/>
                                        <p:tgtEl>
                                          <p:spTgt spid="139"/>
                                        </p:tgtEl>
                                      </p:cBhvr>
                                    </p:animEffect>
                                  </p:childTnLst>
                                </p:cTn>
                              </p:par>
                              <p:par>
                                <p:cTn id="96" presetID="10" presetClass="entr" presetSubtype="0" fill="hold" nodeType="withEffect">
                                  <p:stCondLst>
                                    <p:cond delay="1250"/>
                                  </p:stCondLst>
                                  <p:childTnLst>
                                    <p:set>
                                      <p:cBhvr>
                                        <p:cTn id="97" dur="1" fill="hold">
                                          <p:stCondLst>
                                            <p:cond delay="0"/>
                                          </p:stCondLst>
                                        </p:cTn>
                                        <p:tgtEl>
                                          <p:spTgt spid="143"/>
                                        </p:tgtEl>
                                        <p:attrNameLst>
                                          <p:attrName>style.visibility</p:attrName>
                                        </p:attrNameLst>
                                      </p:cBhvr>
                                      <p:to>
                                        <p:strVal val="visible"/>
                                      </p:to>
                                    </p:set>
                                    <p:animEffect transition="in" filter="fade">
                                      <p:cBhvr>
                                        <p:cTn id="98" dur="500"/>
                                        <p:tgtEl>
                                          <p:spTgt spid="143"/>
                                        </p:tgtEl>
                                      </p:cBhvr>
                                    </p:animEffect>
                                  </p:childTnLst>
                                </p:cTn>
                              </p:par>
                              <p:par>
                                <p:cTn id="99" presetID="10" presetClass="exit" presetSubtype="0" fill="hold" nodeType="withEffect">
                                  <p:stCondLst>
                                    <p:cond delay="0"/>
                                  </p:stCondLst>
                                  <p:childTnLst>
                                    <p:animEffect transition="out" filter="fade">
                                      <p:cBhvr>
                                        <p:cTn id="100" dur="500"/>
                                        <p:tgtEl>
                                          <p:spTgt spid="28"/>
                                        </p:tgtEl>
                                      </p:cBhvr>
                                    </p:animEffect>
                                    <p:set>
                                      <p:cBhvr>
                                        <p:cTn id="101" dur="1" fill="hold">
                                          <p:stCondLst>
                                            <p:cond delay="499"/>
                                          </p:stCondLst>
                                        </p:cTn>
                                        <p:tgtEl>
                                          <p:spTgt spid="2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0"/>
                                        </p:tgtEl>
                                      </p:cBhvr>
                                    </p:animEffect>
                                    <p:set>
                                      <p:cBhvr>
                                        <p:cTn id="104" dur="1" fill="hold">
                                          <p:stCondLst>
                                            <p:cond delay="499"/>
                                          </p:stCondLst>
                                        </p:cTn>
                                        <p:tgtEl>
                                          <p:spTgt spid="3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94"/>
                                        </p:tgtEl>
                                      </p:cBhvr>
                                    </p:animEffect>
                                    <p:set>
                                      <p:cBhvr>
                                        <p:cTn id="107" dur="1" fill="hold">
                                          <p:stCondLst>
                                            <p:cond delay="499"/>
                                          </p:stCondLst>
                                        </p:cTn>
                                        <p:tgtEl>
                                          <p:spTgt spid="94"/>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95"/>
                                        </p:tgtEl>
                                      </p:cBhvr>
                                    </p:animEffect>
                                    <p:set>
                                      <p:cBhvr>
                                        <p:cTn id="110" dur="1" fill="hold">
                                          <p:stCondLst>
                                            <p:cond delay="499"/>
                                          </p:stCondLst>
                                        </p:cTn>
                                        <p:tgtEl>
                                          <p:spTgt spid="95"/>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36"/>
                                        </p:tgtEl>
                                      </p:cBhvr>
                                    </p:animEffect>
                                    <p:set>
                                      <p:cBhvr>
                                        <p:cTn id="113" dur="1" fill="hold">
                                          <p:stCondLst>
                                            <p:cond delay="499"/>
                                          </p:stCondLst>
                                        </p:cTn>
                                        <p:tgtEl>
                                          <p:spTgt spid="3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38"/>
                                        </p:tgtEl>
                                      </p:cBhvr>
                                    </p:animEffect>
                                    <p:set>
                                      <p:cBhvr>
                                        <p:cTn id="116" dur="1" fill="hold">
                                          <p:stCondLst>
                                            <p:cond delay="499"/>
                                          </p:stCondLst>
                                        </p:cTn>
                                        <p:tgtEl>
                                          <p:spTgt spid="38"/>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1"/>
                                        </p:tgtEl>
                                      </p:cBhvr>
                                    </p:animEffect>
                                    <p:set>
                                      <p:cBhvr>
                                        <p:cTn id="119" dur="1" fill="hold">
                                          <p:stCondLst>
                                            <p:cond delay="499"/>
                                          </p:stCondLst>
                                        </p:cTn>
                                        <p:tgtEl>
                                          <p:spTgt spid="41"/>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5"/>
                                        </p:tgtEl>
                                      </p:cBhvr>
                                    </p:animEffect>
                                    <p:set>
                                      <p:cBhvr>
                                        <p:cTn id="122" dur="1" fill="hold">
                                          <p:stCondLst>
                                            <p:cond delay="499"/>
                                          </p:stCondLst>
                                        </p:cTn>
                                        <p:tgtEl>
                                          <p:spTgt spid="45"/>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52"/>
                                        </p:tgtEl>
                                      </p:cBhvr>
                                    </p:animEffect>
                                    <p:set>
                                      <p:cBhvr>
                                        <p:cTn id="125" dur="1" fill="hold">
                                          <p:stCondLst>
                                            <p:cond delay="499"/>
                                          </p:stCondLst>
                                        </p:cTn>
                                        <p:tgtEl>
                                          <p:spTgt spid="52"/>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58"/>
                                        </p:tgtEl>
                                      </p:cBhvr>
                                    </p:animEffect>
                                    <p:set>
                                      <p:cBhvr>
                                        <p:cTn id="128" dur="1" fill="hold">
                                          <p:stCondLst>
                                            <p:cond delay="499"/>
                                          </p:stCondLst>
                                        </p:cTn>
                                        <p:tgtEl>
                                          <p:spTgt spid="5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2"/>
                                        </p:tgtEl>
                                      </p:cBhvr>
                                    </p:animEffect>
                                    <p:set>
                                      <p:cBhvr>
                                        <p:cTn id="131" dur="1" fill="hold">
                                          <p:stCondLst>
                                            <p:cond delay="499"/>
                                          </p:stCondLst>
                                        </p:cTn>
                                        <p:tgtEl>
                                          <p:spTgt spid="32"/>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62"/>
                                        </p:tgtEl>
                                      </p:cBhvr>
                                    </p:animEffect>
                                    <p:set>
                                      <p:cBhvr>
                                        <p:cTn id="134" dur="1" fill="hold">
                                          <p:stCondLst>
                                            <p:cond delay="499"/>
                                          </p:stCondLst>
                                        </p:cTn>
                                        <p:tgtEl>
                                          <p:spTgt spid="62"/>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55"/>
                                        </p:tgtEl>
                                      </p:cBhvr>
                                    </p:animEffect>
                                    <p:set>
                                      <p:cBhvr>
                                        <p:cTn id="137" dur="1" fill="hold">
                                          <p:stCondLst>
                                            <p:cond delay="499"/>
                                          </p:stCondLst>
                                        </p:cTn>
                                        <p:tgtEl>
                                          <p:spTgt spid="55"/>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60"/>
                                        </p:tgtEl>
                                      </p:cBhvr>
                                    </p:animEffect>
                                    <p:set>
                                      <p:cBhvr>
                                        <p:cTn id="140" dur="1" fill="hold">
                                          <p:stCondLst>
                                            <p:cond delay="499"/>
                                          </p:stCondLst>
                                        </p:cTn>
                                        <p:tgtEl>
                                          <p:spTgt spid="60"/>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61"/>
                                        </p:tgtEl>
                                      </p:cBhvr>
                                    </p:animEffect>
                                    <p:set>
                                      <p:cBhvr>
                                        <p:cTn id="143" dur="1" fill="hold">
                                          <p:stCondLst>
                                            <p:cond delay="499"/>
                                          </p:stCondLst>
                                        </p:cTn>
                                        <p:tgtEl>
                                          <p:spTgt spid="61"/>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63"/>
                                        </p:tgtEl>
                                      </p:cBhvr>
                                    </p:animEffect>
                                    <p:set>
                                      <p:cBhvr>
                                        <p:cTn id="146" dur="1" fill="hold">
                                          <p:stCondLst>
                                            <p:cond delay="499"/>
                                          </p:stCondLst>
                                        </p:cTn>
                                        <p:tgtEl>
                                          <p:spTgt spid="63"/>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64"/>
                                        </p:tgtEl>
                                      </p:cBhvr>
                                    </p:animEffect>
                                    <p:set>
                                      <p:cBhvr>
                                        <p:cTn id="149" dur="1" fill="hold">
                                          <p:stCondLst>
                                            <p:cond delay="499"/>
                                          </p:stCondLst>
                                        </p:cTn>
                                        <p:tgtEl>
                                          <p:spTgt spid="64"/>
                                        </p:tgtEl>
                                        <p:attrNameLst>
                                          <p:attrName>style.visibility</p:attrName>
                                        </p:attrNameLst>
                                      </p:cBhvr>
                                      <p:to>
                                        <p:strVal val="hidden"/>
                                      </p:to>
                                    </p:set>
                                  </p:childTnLst>
                                </p:cTn>
                              </p:par>
                              <p:par>
                                <p:cTn id="150" presetID="10" presetClass="entr" presetSubtype="0" fill="hold" nodeType="withEffect">
                                  <p:stCondLst>
                                    <p:cond delay="1000"/>
                                  </p:stCondLst>
                                  <p:childTnLst>
                                    <p:set>
                                      <p:cBhvr>
                                        <p:cTn id="151" dur="1" fill="hold">
                                          <p:stCondLst>
                                            <p:cond delay="0"/>
                                          </p:stCondLst>
                                        </p:cTn>
                                        <p:tgtEl>
                                          <p:spTgt spid="135"/>
                                        </p:tgtEl>
                                        <p:attrNameLst>
                                          <p:attrName>style.visibility</p:attrName>
                                        </p:attrNameLst>
                                      </p:cBhvr>
                                      <p:to>
                                        <p:strVal val="visible"/>
                                      </p:to>
                                    </p:set>
                                    <p:animEffect transition="in" filter="fade">
                                      <p:cBhvr>
                                        <p:cTn id="152" dur="500"/>
                                        <p:tgtEl>
                                          <p:spTgt spid="135"/>
                                        </p:tgtEl>
                                      </p:cBhvr>
                                    </p:animEffect>
                                  </p:childTnLst>
                                </p:cTn>
                              </p:par>
                              <p:par>
                                <p:cTn id="153" presetID="10" presetClass="entr" presetSubtype="0" fill="hold" nodeType="withEffect">
                                  <p:stCondLst>
                                    <p:cond delay="1000"/>
                                  </p:stCondLst>
                                  <p:childTnLst>
                                    <p:set>
                                      <p:cBhvr>
                                        <p:cTn id="154" dur="1" fill="hold">
                                          <p:stCondLst>
                                            <p:cond delay="0"/>
                                          </p:stCondLst>
                                        </p:cTn>
                                        <p:tgtEl>
                                          <p:spTgt spid="136"/>
                                        </p:tgtEl>
                                        <p:attrNameLst>
                                          <p:attrName>style.visibility</p:attrName>
                                        </p:attrNameLst>
                                      </p:cBhvr>
                                      <p:to>
                                        <p:strVal val="visible"/>
                                      </p:to>
                                    </p:set>
                                    <p:animEffect transition="in" filter="fade">
                                      <p:cBhvr>
                                        <p:cTn id="155" dur="500"/>
                                        <p:tgtEl>
                                          <p:spTgt spid="136"/>
                                        </p:tgtEl>
                                      </p:cBhvr>
                                    </p:animEffect>
                                  </p:childTnLst>
                                </p:cTn>
                              </p:par>
                              <p:par>
                                <p:cTn id="156" presetID="10" presetClass="entr" presetSubtype="0" fill="hold" nodeType="withEffect">
                                  <p:stCondLst>
                                    <p:cond delay="1000"/>
                                  </p:stCondLst>
                                  <p:childTnLst>
                                    <p:set>
                                      <p:cBhvr>
                                        <p:cTn id="157" dur="1" fill="hold">
                                          <p:stCondLst>
                                            <p:cond delay="0"/>
                                          </p:stCondLst>
                                        </p:cTn>
                                        <p:tgtEl>
                                          <p:spTgt spid="134"/>
                                        </p:tgtEl>
                                        <p:attrNameLst>
                                          <p:attrName>style.visibility</p:attrName>
                                        </p:attrNameLst>
                                      </p:cBhvr>
                                      <p:to>
                                        <p:strVal val="visible"/>
                                      </p:to>
                                    </p:set>
                                    <p:animEffect transition="in" filter="fade">
                                      <p:cBhvr>
                                        <p:cTn id="158" dur="500"/>
                                        <p:tgtEl>
                                          <p:spTgt spid="134"/>
                                        </p:tgtEl>
                                      </p:cBhvr>
                                    </p:animEffect>
                                  </p:childTnLst>
                                </p:cTn>
                              </p:par>
                              <p:par>
                                <p:cTn id="159" presetID="10" presetClass="entr" presetSubtype="0" fill="hold" nodeType="withEffect">
                                  <p:stCondLst>
                                    <p:cond delay="1000"/>
                                  </p:stCondLst>
                                  <p:childTnLst>
                                    <p:set>
                                      <p:cBhvr>
                                        <p:cTn id="160" dur="1" fill="hold">
                                          <p:stCondLst>
                                            <p:cond delay="0"/>
                                          </p:stCondLst>
                                        </p:cTn>
                                        <p:tgtEl>
                                          <p:spTgt spid="137"/>
                                        </p:tgtEl>
                                        <p:attrNameLst>
                                          <p:attrName>style.visibility</p:attrName>
                                        </p:attrNameLst>
                                      </p:cBhvr>
                                      <p:to>
                                        <p:strVal val="visible"/>
                                      </p:to>
                                    </p:set>
                                    <p:animEffect transition="in" filter="fade">
                                      <p:cBhvr>
                                        <p:cTn id="161" dur="500"/>
                                        <p:tgtEl>
                                          <p:spTgt spid="137"/>
                                        </p:tgtEl>
                                      </p:cBhvr>
                                    </p:animEffect>
                                  </p:childTnLst>
                                </p:cTn>
                              </p:par>
                              <p:par>
                                <p:cTn id="162" presetID="10" presetClass="entr" presetSubtype="0" fill="hold" nodeType="withEffect">
                                  <p:stCondLst>
                                    <p:cond delay="1000"/>
                                  </p:stCondLst>
                                  <p:childTnLst>
                                    <p:set>
                                      <p:cBhvr>
                                        <p:cTn id="163" dur="1" fill="hold">
                                          <p:stCondLst>
                                            <p:cond delay="0"/>
                                          </p:stCondLst>
                                        </p:cTn>
                                        <p:tgtEl>
                                          <p:spTgt spid="138"/>
                                        </p:tgtEl>
                                        <p:attrNameLst>
                                          <p:attrName>style.visibility</p:attrName>
                                        </p:attrNameLst>
                                      </p:cBhvr>
                                      <p:to>
                                        <p:strVal val="visible"/>
                                      </p:to>
                                    </p:set>
                                    <p:animEffect transition="in" filter="fade">
                                      <p:cBhvr>
                                        <p:cTn id="164" dur="500"/>
                                        <p:tgtEl>
                                          <p:spTgt spid="138"/>
                                        </p:tgtEl>
                                      </p:cBhvr>
                                    </p:animEffect>
                                  </p:childTnLst>
                                </p:cTn>
                              </p:par>
                              <p:par>
                                <p:cTn id="165" presetID="10" presetClass="exit" presetSubtype="0" fill="hold" nodeType="withEffect">
                                  <p:stCondLst>
                                    <p:cond delay="1000"/>
                                  </p:stCondLst>
                                  <p:childTnLst>
                                    <p:animEffect transition="out" filter="fade">
                                      <p:cBhvr>
                                        <p:cTn id="166" dur="500"/>
                                        <p:tgtEl>
                                          <p:spTgt spid="73"/>
                                        </p:tgtEl>
                                      </p:cBhvr>
                                    </p:animEffect>
                                    <p:set>
                                      <p:cBhvr>
                                        <p:cTn id="167" dur="1" fill="hold">
                                          <p:stCondLst>
                                            <p:cond delay="499"/>
                                          </p:stCondLst>
                                        </p:cTn>
                                        <p:tgtEl>
                                          <p:spTgt spid="73"/>
                                        </p:tgtEl>
                                        <p:attrNameLst>
                                          <p:attrName>style.visibility</p:attrName>
                                        </p:attrNameLst>
                                      </p:cBhvr>
                                      <p:to>
                                        <p:strVal val="hidden"/>
                                      </p:to>
                                    </p:set>
                                  </p:childTnLst>
                                </p:cTn>
                              </p:par>
                              <p:par>
                                <p:cTn id="168" presetID="10" presetClass="exit" presetSubtype="0" fill="hold" grpId="1" nodeType="withEffect">
                                  <p:stCondLst>
                                    <p:cond delay="1000"/>
                                  </p:stCondLst>
                                  <p:childTnLst>
                                    <p:animEffect transition="out" filter="fade">
                                      <p:cBhvr>
                                        <p:cTn id="169" dur="500"/>
                                        <p:tgtEl>
                                          <p:spTgt spid="81"/>
                                        </p:tgtEl>
                                      </p:cBhvr>
                                    </p:animEffect>
                                    <p:set>
                                      <p:cBhvr>
                                        <p:cTn id="170" dur="1" fill="hold">
                                          <p:stCondLst>
                                            <p:cond delay="499"/>
                                          </p:stCondLst>
                                        </p:cTn>
                                        <p:tgtEl>
                                          <p:spTgt spid="81"/>
                                        </p:tgtEl>
                                        <p:attrNameLst>
                                          <p:attrName>style.visibility</p:attrName>
                                        </p:attrNameLst>
                                      </p:cBhvr>
                                      <p:to>
                                        <p:strVal val="hidden"/>
                                      </p:to>
                                    </p:set>
                                  </p:childTnLst>
                                </p:cTn>
                              </p:par>
                              <p:par>
                                <p:cTn id="171" presetID="10" presetClass="exit" presetSubtype="0" fill="hold" nodeType="withEffect">
                                  <p:stCondLst>
                                    <p:cond delay="1000"/>
                                  </p:stCondLst>
                                  <p:childTnLst>
                                    <p:animEffect transition="out" filter="fade">
                                      <p:cBhvr>
                                        <p:cTn id="172" dur="500"/>
                                        <p:tgtEl>
                                          <p:spTgt spid="75"/>
                                        </p:tgtEl>
                                      </p:cBhvr>
                                    </p:animEffect>
                                    <p:set>
                                      <p:cBhvr>
                                        <p:cTn id="173" dur="1" fill="hold">
                                          <p:stCondLst>
                                            <p:cond delay="499"/>
                                          </p:stCondLst>
                                        </p:cTn>
                                        <p:tgtEl>
                                          <p:spTgt spid="75"/>
                                        </p:tgtEl>
                                        <p:attrNameLst>
                                          <p:attrName>style.visibility</p:attrName>
                                        </p:attrNameLst>
                                      </p:cBhvr>
                                      <p:to>
                                        <p:strVal val="hidden"/>
                                      </p:to>
                                    </p:set>
                                  </p:childTnLst>
                                </p:cTn>
                              </p:par>
                              <p:par>
                                <p:cTn id="174" presetID="10" presetClass="exit" presetSubtype="0" fill="hold" grpId="1" nodeType="withEffect">
                                  <p:stCondLst>
                                    <p:cond delay="1000"/>
                                  </p:stCondLst>
                                  <p:childTnLst>
                                    <p:animEffect transition="out" filter="fade">
                                      <p:cBhvr>
                                        <p:cTn id="175" dur="500"/>
                                        <p:tgtEl>
                                          <p:spTgt spid="82"/>
                                        </p:tgtEl>
                                      </p:cBhvr>
                                    </p:animEffect>
                                    <p:set>
                                      <p:cBhvr>
                                        <p:cTn id="176" dur="1" fill="hold">
                                          <p:stCondLst>
                                            <p:cond delay="499"/>
                                          </p:stCondLst>
                                        </p:cTn>
                                        <p:tgtEl>
                                          <p:spTgt spid="82"/>
                                        </p:tgtEl>
                                        <p:attrNameLst>
                                          <p:attrName>style.visibility</p:attrName>
                                        </p:attrNameLst>
                                      </p:cBhvr>
                                      <p:to>
                                        <p:strVal val="hidden"/>
                                      </p:to>
                                    </p:set>
                                  </p:childTnLst>
                                </p:cTn>
                              </p:par>
                              <p:par>
                                <p:cTn id="177" presetID="10" presetClass="entr" presetSubtype="0" fill="hold" nodeType="withEffect">
                                  <p:stCondLst>
                                    <p:cond delay="1250"/>
                                  </p:stCondLst>
                                  <p:childTnLst>
                                    <p:set>
                                      <p:cBhvr>
                                        <p:cTn id="178" dur="1" fill="hold">
                                          <p:stCondLst>
                                            <p:cond delay="0"/>
                                          </p:stCondLst>
                                        </p:cTn>
                                        <p:tgtEl>
                                          <p:spTgt spid="151"/>
                                        </p:tgtEl>
                                        <p:attrNameLst>
                                          <p:attrName>style.visibility</p:attrName>
                                        </p:attrNameLst>
                                      </p:cBhvr>
                                      <p:to>
                                        <p:strVal val="visible"/>
                                      </p:to>
                                    </p:set>
                                    <p:animEffect transition="in" filter="fade">
                                      <p:cBhvr>
                                        <p:cTn id="179" dur="500"/>
                                        <p:tgtEl>
                                          <p:spTgt spid="151"/>
                                        </p:tgtEl>
                                      </p:cBhvr>
                                    </p:animEffect>
                                  </p:childTnLst>
                                </p:cTn>
                              </p:par>
                              <p:par>
                                <p:cTn id="180" presetID="10" presetClass="entr" presetSubtype="0" fill="hold" nodeType="withEffect">
                                  <p:stCondLst>
                                    <p:cond delay="1250"/>
                                  </p:stCondLst>
                                  <p:childTnLst>
                                    <p:set>
                                      <p:cBhvr>
                                        <p:cTn id="181" dur="1" fill="hold">
                                          <p:stCondLst>
                                            <p:cond delay="0"/>
                                          </p:stCondLst>
                                        </p:cTn>
                                        <p:tgtEl>
                                          <p:spTgt spid="153"/>
                                        </p:tgtEl>
                                        <p:attrNameLst>
                                          <p:attrName>style.visibility</p:attrName>
                                        </p:attrNameLst>
                                      </p:cBhvr>
                                      <p:to>
                                        <p:strVal val="visible"/>
                                      </p:to>
                                    </p:set>
                                    <p:animEffect transition="in" filter="fade">
                                      <p:cBhvr>
                                        <p:cTn id="182" dur="500"/>
                                        <p:tgtEl>
                                          <p:spTgt spid="153"/>
                                        </p:tgtEl>
                                      </p:cBhvr>
                                    </p:animEffect>
                                  </p:childTnLst>
                                </p:cTn>
                              </p:par>
                              <p:par>
                                <p:cTn id="183" presetID="10" presetClass="entr" presetSubtype="0" fill="hold" grpId="0" nodeType="withEffect">
                                  <p:stCondLst>
                                    <p:cond delay="1250"/>
                                  </p:stCondLst>
                                  <p:childTnLst>
                                    <p:set>
                                      <p:cBhvr>
                                        <p:cTn id="184" dur="1" fill="hold">
                                          <p:stCondLst>
                                            <p:cond delay="0"/>
                                          </p:stCondLst>
                                        </p:cTn>
                                        <p:tgtEl>
                                          <p:spTgt spid="154"/>
                                        </p:tgtEl>
                                        <p:attrNameLst>
                                          <p:attrName>style.visibility</p:attrName>
                                        </p:attrNameLst>
                                      </p:cBhvr>
                                      <p:to>
                                        <p:strVal val="visible"/>
                                      </p:to>
                                    </p:set>
                                    <p:animEffect transition="in" filter="fade">
                                      <p:cBhvr>
                                        <p:cTn id="185" dur="500"/>
                                        <p:tgtEl>
                                          <p:spTgt spid="154"/>
                                        </p:tgtEl>
                                      </p:cBhvr>
                                    </p:animEffect>
                                  </p:childTnLst>
                                </p:cTn>
                              </p:par>
                              <p:par>
                                <p:cTn id="186" presetID="10" presetClass="entr" presetSubtype="0" fill="hold" nodeType="withEffect">
                                  <p:stCondLst>
                                    <p:cond delay="1250"/>
                                  </p:stCondLst>
                                  <p:childTnLst>
                                    <p:set>
                                      <p:cBhvr>
                                        <p:cTn id="187" dur="1" fill="hold">
                                          <p:stCondLst>
                                            <p:cond delay="0"/>
                                          </p:stCondLst>
                                        </p:cTn>
                                        <p:tgtEl>
                                          <p:spTgt spid="153"/>
                                        </p:tgtEl>
                                        <p:attrNameLst>
                                          <p:attrName>style.visibility</p:attrName>
                                        </p:attrNameLst>
                                      </p:cBhvr>
                                      <p:to>
                                        <p:strVal val="visible"/>
                                      </p:to>
                                    </p:set>
                                    <p:animEffect transition="in" filter="fade">
                                      <p:cBhvr>
                                        <p:cTn id="188" dur="500"/>
                                        <p:tgtEl>
                                          <p:spTgt spid="153"/>
                                        </p:tgtEl>
                                      </p:cBhvr>
                                    </p:animEffect>
                                  </p:childTnLst>
                                </p:cTn>
                              </p:par>
                              <p:par>
                                <p:cTn id="189" presetID="10" presetClass="exit" presetSubtype="0" fill="hold" grpId="0" nodeType="withEffect">
                                  <p:stCondLst>
                                    <p:cond delay="1250"/>
                                  </p:stCondLst>
                                  <p:childTnLst>
                                    <p:animEffect transition="out" filter="fade">
                                      <p:cBhvr>
                                        <p:cTn id="190" dur="500"/>
                                        <p:tgtEl>
                                          <p:spTgt spid="162"/>
                                        </p:tgtEl>
                                      </p:cBhvr>
                                    </p:animEffect>
                                    <p:set>
                                      <p:cBhvr>
                                        <p:cTn id="191" dur="1" fill="hold">
                                          <p:stCondLst>
                                            <p:cond delay="499"/>
                                          </p:stCondLst>
                                        </p:cTn>
                                        <p:tgtEl>
                                          <p:spTgt spid="162"/>
                                        </p:tgtEl>
                                        <p:attrNameLst>
                                          <p:attrName>style.visibility</p:attrName>
                                        </p:attrNameLst>
                                      </p:cBhvr>
                                      <p:to>
                                        <p:strVal val="hidden"/>
                                      </p:to>
                                    </p:set>
                                  </p:childTnLst>
                                </p:cTn>
                              </p:par>
                              <p:par>
                                <p:cTn id="192" presetID="10" presetClass="entr" presetSubtype="0" fill="hold" grpId="0" nodeType="withEffect">
                                  <p:stCondLst>
                                    <p:cond delay="1250"/>
                                  </p:stCondLst>
                                  <p:childTnLst>
                                    <p:set>
                                      <p:cBhvr>
                                        <p:cTn id="193" dur="1" fill="hold">
                                          <p:stCondLst>
                                            <p:cond delay="0"/>
                                          </p:stCondLst>
                                        </p:cTn>
                                        <p:tgtEl>
                                          <p:spTgt spid="163"/>
                                        </p:tgtEl>
                                        <p:attrNameLst>
                                          <p:attrName>style.visibility</p:attrName>
                                        </p:attrNameLst>
                                      </p:cBhvr>
                                      <p:to>
                                        <p:strVal val="visible"/>
                                      </p:to>
                                    </p:set>
                                    <p:animEffect transition="in" filter="fade">
                                      <p:cBhvr>
                                        <p:cTn id="194" dur="500"/>
                                        <p:tgtEl>
                                          <p:spTgt spid="163"/>
                                        </p:tgtEl>
                                      </p:cBhvr>
                                    </p:animEffect>
                                  </p:childTnLst>
                                </p:cTn>
                              </p:par>
                              <p:par>
                                <p:cTn id="195" presetID="10" presetClass="entr" presetSubtype="0" fill="hold" grpId="1" nodeType="withEffect">
                                  <p:stCondLst>
                                    <p:cond delay="1250"/>
                                  </p:stCondLst>
                                  <p:childTnLst>
                                    <p:set>
                                      <p:cBhvr>
                                        <p:cTn id="196" dur="1" fill="hold">
                                          <p:stCondLst>
                                            <p:cond delay="0"/>
                                          </p:stCondLst>
                                        </p:cTn>
                                        <p:tgtEl>
                                          <p:spTgt spid="154"/>
                                        </p:tgtEl>
                                        <p:attrNameLst>
                                          <p:attrName>style.visibility</p:attrName>
                                        </p:attrNameLst>
                                      </p:cBhvr>
                                      <p:to>
                                        <p:strVal val="visible"/>
                                      </p:to>
                                    </p:set>
                                    <p:animEffect transition="in" filter="fade">
                                      <p:cBhvr>
                                        <p:cTn id="197" dur="500"/>
                                        <p:tgtEl>
                                          <p:spTgt spid="154"/>
                                        </p:tgtEl>
                                      </p:cBhvr>
                                    </p:animEffect>
                                  </p:childTnLst>
                                </p:cTn>
                              </p:par>
                              <p:par>
                                <p:cTn id="198" presetID="22" presetClass="entr" presetSubtype="8" fill="hold" grpId="0" nodeType="withEffect">
                                  <p:stCondLst>
                                    <p:cond delay="0"/>
                                  </p:stCondLst>
                                  <p:childTnLst>
                                    <p:set>
                                      <p:cBhvr>
                                        <p:cTn id="199" dur="1" fill="hold">
                                          <p:stCondLst>
                                            <p:cond delay="0"/>
                                          </p:stCondLst>
                                        </p:cTn>
                                        <p:tgtEl>
                                          <p:spTgt spid="155"/>
                                        </p:tgtEl>
                                        <p:attrNameLst>
                                          <p:attrName>style.visibility</p:attrName>
                                        </p:attrNameLst>
                                      </p:cBhvr>
                                      <p:to>
                                        <p:strVal val="visible"/>
                                      </p:to>
                                    </p:set>
                                    <p:animEffect transition="in" filter="wipe(left)">
                                      <p:cBhvr>
                                        <p:cTn id="200" dur="500"/>
                                        <p:tgtEl>
                                          <p:spTgt spid="155"/>
                                        </p:tgtEl>
                                      </p:cBhvr>
                                    </p:animEffect>
                                  </p:childTnLst>
                                </p:cTn>
                              </p:par>
                              <p:par>
                                <p:cTn id="201" presetID="22" presetClass="entr" presetSubtype="4" fill="hold" grpId="0" nodeType="withEffect">
                                  <p:stCondLst>
                                    <p:cond delay="0"/>
                                  </p:stCondLst>
                                  <p:childTnLst>
                                    <p:set>
                                      <p:cBhvr>
                                        <p:cTn id="202" dur="1" fill="hold">
                                          <p:stCondLst>
                                            <p:cond delay="0"/>
                                          </p:stCondLst>
                                        </p:cTn>
                                        <p:tgtEl>
                                          <p:spTgt spid="157"/>
                                        </p:tgtEl>
                                        <p:attrNameLst>
                                          <p:attrName>style.visibility</p:attrName>
                                        </p:attrNameLst>
                                      </p:cBhvr>
                                      <p:to>
                                        <p:strVal val="visible"/>
                                      </p:to>
                                    </p:set>
                                    <p:animEffect transition="in" filter="wipe(down)">
                                      <p:cBhvr>
                                        <p:cTn id="203" dur="500"/>
                                        <p:tgtEl>
                                          <p:spTgt spid="157"/>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56"/>
                                        </p:tgtEl>
                                        <p:attrNameLst>
                                          <p:attrName>style.visibility</p:attrName>
                                        </p:attrNameLst>
                                      </p:cBhvr>
                                      <p:to>
                                        <p:strVal val="visible"/>
                                      </p:to>
                                    </p:set>
                                    <p:animEffect transition="in" filter="fade">
                                      <p:cBhvr>
                                        <p:cTn id="206" dur="500"/>
                                        <p:tgtEl>
                                          <p:spTgt spid="156"/>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58"/>
                                        </p:tgtEl>
                                        <p:attrNameLst>
                                          <p:attrName>style.visibility</p:attrName>
                                        </p:attrNameLst>
                                      </p:cBhvr>
                                      <p:to>
                                        <p:strVal val="visible"/>
                                      </p:to>
                                    </p:set>
                                    <p:animEffect transition="in" filter="fade">
                                      <p:cBhvr>
                                        <p:cTn id="209" dur="500"/>
                                        <p:tgtEl>
                                          <p:spTgt spid="158"/>
                                        </p:tgtEl>
                                      </p:cBhvr>
                                    </p:animEffec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nodeType="clickEffect">
                                  <p:stCondLst>
                                    <p:cond delay="0"/>
                                  </p:stCondLst>
                                  <p:childTnLst>
                                    <p:set>
                                      <p:cBhvr>
                                        <p:cTn id="213" dur="1" fill="hold">
                                          <p:stCondLst>
                                            <p:cond delay="0"/>
                                          </p:stCondLst>
                                        </p:cTn>
                                        <p:tgtEl>
                                          <p:spTgt spid="59"/>
                                        </p:tgtEl>
                                        <p:attrNameLst>
                                          <p:attrName>style.visibility</p:attrName>
                                        </p:attrNameLst>
                                      </p:cBhvr>
                                      <p:to>
                                        <p:strVal val="visible"/>
                                      </p:to>
                                    </p:set>
                                  </p:childTnLst>
                                </p:cTn>
                              </p:par>
                              <p:par>
                                <p:cTn id="214" presetID="1" presetClass="entr" presetSubtype="0" fill="hold" nodeType="withEffect">
                                  <p:stCondLst>
                                    <p:cond delay="0"/>
                                  </p:stCondLst>
                                  <p:childTnLst>
                                    <p:set>
                                      <p:cBhvr>
                                        <p:cTn id="215" dur="1" fill="hold">
                                          <p:stCondLst>
                                            <p:cond delay="0"/>
                                          </p:stCondLst>
                                        </p:cTn>
                                        <p:tgtEl>
                                          <p:spTgt spid="65"/>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66"/>
                                        </p:tgtEl>
                                        <p:attrNameLst>
                                          <p:attrName>style.visibility</p:attrName>
                                        </p:attrNameLst>
                                      </p:cBhvr>
                                      <p:to>
                                        <p:strVal val="visible"/>
                                      </p:to>
                                    </p:set>
                                  </p:childTnLst>
                                </p:cTn>
                              </p:par>
                              <p:par>
                                <p:cTn id="218" presetID="1" presetClass="entr" presetSubtype="0" fill="hold" nodeType="withEffect">
                                  <p:stCondLst>
                                    <p:cond delay="0"/>
                                  </p:stCondLst>
                                  <p:childTnLst>
                                    <p:set>
                                      <p:cBhvr>
                                        <p:cTn id="219" dur="1" fill="hold">
                                          <p:stCondLst>
                                            <p:cond delay="0"/>
                                          </p:stCondLst>
                                        </p:cTn>
                                        <p:tgtEl>
                                          <p:spTgt spid="67"/>
                                        </p:tgtEl>
                                        <p:attrNameLst>
                                          <p:attrName>style.visibility</p:attrName>
                                        </p:attrNameLst>
                                      </p:cBhvr>
                                      <p:to>
                                        <p:strVal val="visible"/>
                                      </p:to>
                                    </p:set>
                                  </p:childTnLst>
                                </p:cTn>
                              </p:par>
                              <p:par>
                                <p:cTn id="220" presetID="1" presetClass="entr" presetSubtype="0" fill="hold" nodeType="withEffect">
                                  <p:stCondLst>
                                    <p:cond delay="0"/>
                                  </p:stCondLst>
                                  <p:childTnLst>
                                    <p:set>
                                      <p:cBhvr>
                                        <p:cTn id="221"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0" grpId="0" animBg="1"/>
      <p:bldP spid="60" grpId="1" animBg="1"/>
      <p:bldP spid="15" grpId="0"/>
      <p:bldP spid="81" grpId="0"/>
      <p:bldP spid="81" grpId="1"/>
      <p:bldP spid="82" grpId="0"/>
      <p:bldP spid="82" grpId="1"/>
      <p:bldP spid="154" grpId="0"/>
      <p:bldP spid="154" grpId="1"/>
      <p:bldP spid="155" grpId="0" animBg="1"/>
      <p:bldP spid="156" grpId="0"/>
      <p:bldP spid="157" grpId="0" animBg="1"/>
      <p:bldP spid="158" grpId="0"/>
      <p:bldP spid="162" grpId="0"/>
      <p:bldP spid="61" grpId="0"/>
      <p:bldP spid="61" grpId="1"/>
      <p:bldP spid="163" grpId="0"/>
      <p:bldP spid="64" grpId="0"/>
      <p:bldP spid="6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Multi-tenant Clouds</a:t>
            </a:r>
            <a:endParaRPr lang="en-US" dirty="0"/>
          </a:p>
        </p:txBody>
      </p:sp>
      <p:sp>
        <p:nvSpPr>
          <p:cNvPr id="3" name="Content Placeholder 2"/>
          <p:cNvSpPr>
            <a:spLocks noGrp="1"/>
          </p:cNvSpPr>
          <p:nvPr>
            <p:ph idx="1"/>
          </p:nvPr>
        </p:nvSpPr>
        <p:spPr>
          <a:xfrm>
            <a:off x="304722" y="5257800"/>
            <a:ext cx="11579384" cy="1173165"/>
          </a:xfrm>
        </p:spPr>
        <p:txBody>
          <a:bodyPr>
            <a:normAutofit/>
          </a:bodyPr>
          <a:lstStyle/>
          <a:p>
            <a:pPr marL="0" indent="0" algn="ctr">
              <a:buNone/>
            </a:pPr>
            <a:r>
              <a:rPr lang="en-US" b="1" dirty="0" smtClean="0"/>
              <a:t>Windows Server 2012 is optimized to host multi-tenant workloads in private, public and hybrid clouds.</a:t>
            </a:r>
            <a:endParaRPr lang="en-US" b="1" dirty="0"/>
          </a:p>
        </p:txBody>
      </p:sp>
      <p:grpSp>
        <p:nvGrpSpPr>
          <p:cNvPr id="4" name="Group 3"/>
          <p:cNvGrpSpPr/>
          <p:nvPr/>
        </p:nvGrpSpPr>
        <p:grpSpPr>
          <a:xfrm>
            <a:off x="585173" y="1592823"/>
            <a:ext cx="9725268" cy="2750580"/>
            <a:chOff x="438991" y="1042033"/>
            <a:chExt cx="9810455" cy="2367917"/>
          </a:xfrm>
        </p:grpSpPr>
        <p:sp>
          <p:nvSpPr>
            <p:cNvPr id="41" name="Rounded Rectangle 40"/>
            <p:cNvSpPr/>
            <p:nvPr/>
          </p:nvSpPr>
          <p:spPr>
            <a:xfrm>
              <a:off x="5945609" y="2309868"/>
              <a:ext cx="4303837" cy="110008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5945610" y="2372254"/>
              <a:ext cx="4256060" cy="344446"/>
            </a:xfrm>
            <a:prstGeom prst="rect">
              <a:avLst/>
            </a:prstGeom>
            <a:noFill/>
          </p:spPr>
          <p:txBody>
            <a:bodyPr wrap="none" rtlCol="0">
              <a:spAutoFit/>
            </a:bodyPr>
            <a:lstStyle/>
            <a:p>
              <a:r>
                <a:rPr lang="en-US" sz="2000" b="1" dirty="0">
                  <a:solidFill>
                    <a:schemeClr val="bg1"/>
                  </a:solidFill>
                </a:rPr>
                <a:t>Tenant 2: Multiple VM Workloads</a:t>
              </a:r>
            </a:p>
          </p:txBody>
        </p:sp>
        <p:sp>
          <p:nvSpPr>
            <p:cNvPr id="31" name="Rounded Rectangle 30"/>
            <p:cNvSpPr/>
            <p:nvPr/>
          </p:nvSpPr>
          <p:spPr>
            <a:xfrm>
              <a:off x="5943600" y="1167909"/>
              <a:ext cx="4303837" cy="11000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91" y="1375538"/>
              <a:ext cx="3500396" cy="172943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3816" y="1523298"/>
              <a:ext cx="777373" cy="5926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3200" y="1523298"/>
              <a:ext cx="857790" cy="6539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3497" y="1531259"/>
              <a:ext cx="834492" cy="63619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143000" y="1042033"/>
              <a:ext cx="1482248" cy="317950"/>
            </a:xfrm>
            <a:prstGeom prst="rect">
              <a:avLst/>
            </a:prstGeom>
            <a:noFill/>
          </p:spPr>
          <p:txBody>
            <a:bodyPr wrap="none" rtlCol="0">
              <a:spAutoFit/>
            </a:bodyPr>
            <a:lstStyle/>
            <a:p>
              <a:r>
                <a:rPr lang="en-US" b="1" dirty="0" smtClean="0"/>
                <a:t>Data Center</a:t>
              </a:r>
              <a:endParaRPr lang="en-US" b="1" dirty="0"/>
            </a:p>
          </p:txBody>
        </p:sp>
        <p:cxnSp>
          <p:nvCxnSpPr>
            <p:cNvPr id="37" name="Straight Connector 36"/>
            <p:cNvCxnSpPr/>
            <p:nvPr/>
          </p:nvCxnSpPr>
          <p:spPr>
            <a:xfrm flipV="1">
              <a:off x="3911075" y="1661028"/>
              <a:ext cx="2032525" cy="579225"/>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3937378" y="2240252"/>
              <a:ext cx="2006222" cy="562734"/>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5925518" y="1226698"/>
              <a:ext cx="4256061" cy="344446"/>
            </a:xfrm>
            <a:prstGeom prst="rect">
              <a:avLst/>
            </a:prstGeom>
            <a:noFill/>
          </p:spPr>
          <p:txBody>
            <a:bodyPr wrap="none" rtlCol="0">
              <a:spAutoFit/>
            </a:bodyPr>
            <a:lstStyle/>
            <a:p>
              <a:r>
                <a:rPr lang="en-US" sz="2000" b="1" dirty="0">
                  <a:solidFill>
                    <a:schemeClr val="bg1"/>
                  </a:solidFill>
                </a:rPr>
                <a:t>Tenant 1: Multiple VM Workloads</a:t>
              </a:r>
            </a:p>
          </p:txBody>
        </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5826" y="2665257"/>
              <a:ext cx="777373" cy="59265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5210" y="2665257"/>
              <a:ext cx="857790" cy="65396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5506" y="2673218"/>
              <a:ext cx="834492" cy="63619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reeform 13"/>
          <p:cNvSpPr>
            <a:spLocks noEditPoints="1"/>
          </p:cNvSpPr>
          <p:nvPr/>
        </p:nvSpPr>
        <p:spPr bwMode="auto">
          <a:xfrm>
            <a:off x="234894" y="5257800"/>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717914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23198100"/>
              </p:ext>
            </p:extLst>
          </p:nvPr>
        </p:nvGraphicFramePr>
        <p:xfrm>
          <a:off x="1015735" y="1206838"/>
          <a:ext cx="9954207" cy="506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066334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3" y="159778"/>
            <a:ext cx="11149013" cy="609399"/>
          </a:xfrm>
          <a:prstGeom prst="rect">
            <a:avLst/>
          </a:prstGeom>
        </p:spPr>
        <p:txBody>
          <a:bodyPr lIns="121899" tIns="60949" rIns="121899" bIns="60949">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7"/>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4"/>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925367"/>
            <a:ext cx="9799455" cy="4678175"/>
          </a:xfrm>
          <a:prstGeom prst="rect">
            <a:avLst/>
          </a:prstGeom>
          <a:noFill/>
        </p:spPr>
        <p:txBody>
          <a:bodyPr wrap="square" lIns="162504" tIns="81251" rIns="162504" bIns="81251" rtlCol="0" anchor="ctr">
            <a:spAutoFit/>
          </a:bodyPr>
          <a:lstStyle/>
          <a:p>
            <a:pPr algn="ctr"/>
            <a:r>
              <a:rPr lang="en-US" sz="5900" dirty="0"/>
              <a:t>The management capabilities in Windows Server </a:t>
            </a:r>
            <a:r>
              <a:rPr lang="en-US" sz="5900" dirty="0" smtClean="0"/>
              <a:t>2012 </a:t>
            </a:r>
            <a:r>
              <a:rPr lang="en-US" sz="5900" dirty="0"/>
              <a:t>allows cloud admins to manage large scale hybrid clouds</a:t>
            </a:r>
          </a:p>
        </p:txBody>
      </p:sp>
      <p:sp>
        <p:nvSpPr>
          <p:cNvPr id="7" name="Freeform 13"/>
          <p:cNvSpPr>
            <a:spLocks noEditPoints="1"/>
          </p:cNvSpPr>
          <p:nvPr/>
        </p:nvSpPr>
        <p:spPr bwMode="auto">
          <a:xfrm>
            <a:off x="592852" y="1219200"/>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1874941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3" y="159778"/>
            <a:ext cx="11149013" cy="609399"/>
          </a:xfrm>
          <a:prstGeom prst="rect">
            <a:avLst/>
          </a:prstGeom>
        </p:spPr>
        <p:txBody>
          <a:bodyPr lIns="121899" tIns="60949" rIns="121899" bIns="60949">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4" name="Content Placeholder 2"/>
          <p:cNvSpPr txBox="1">
            <a:spLocks/>
          </p:cNvSpPr>
          <p:nvPr/>
        </p:nvSpPr>
        <p:spPr>
          <a:xfrm>
            <a:off x="592852" y="2455627"/>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4"/>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extBox 5"/>
          <p:cNvSpPr txBox="1"/>
          <p:nvPr/>
        </p:nvSpPr>
        <p:spPr>
          <a:xfrm>
            <a:off x="1116701" y="1376769"/>
            <a:ext cx="9799455" cy="3775363"/>
          </a:xfrm>
          <a:prstGeom prst="rect">
            <a:avLst/>
          </a:prstGeom>
          <a:noFill/>
        </p:spPr>
        <p:txBody>
          <a:bodyPr wrap="square" lIns="162504" tIns="81251" rIns="162504" bIns="81251" rtlCol="0" anchor="ctr">
            <a:spAutoFit/>
          </a:bodyPr>
          <a:lstStyle/>
          <a:p>
            <a:pPr algn="ctr"/>
            <a:r>
              <a:rPr lang="en-US" sz="5900" dirty="0"/>
              <a:t>Built-in metering capabilities allows cloud admins to build chargeback models based on network usage</a:t>
            </a:r>
          </a:p>
        </p:txBody>
      </p:sp>
      <p:sp>
        <p:nvSpPr>
          <p:cNvPr id="7" name="Title 1"/>
          <p:cNvSpPr txBox="1">
            <a:spLocks/>
          </p:cNvSpPr>
          <p:nvPr/>
        </p:nvSpPr>
        <p:spPr>
          <a:xfrm>
            <a:off x="521208" y="164594"/>
            <a:ext cx="11149013" cy="609399"/>
          </a:xfrm>
          <a:prstGeom prst="rect">
            <a:avLst/>
          </a:prstGeom>
        </p:spPr>
        <p:txBody>
          <a:bodyPr lIns="121899" tIns="60949" rIns="121899" bIns="60949">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gradFill flip="none" rotWithShape="1">
                  <a:gsLst>
                    <a:gs pos="0">
                      <a:srgbClr val="FFFFFF"/>
                    </a:gs>
                    <a:gs pos="86000">
                      <a:srgbClr val="FFFFFF"/>
                    </a:gs>
                  </a:gsLst>
                  <a:lin ang="5400000" scaled="0"/>
                  <a:tileRect/>
                </a:gradFill>
              </a:rPr>
              <a:t>Hyper-V Metering</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endParaRPr lang="en-US" dirty="0"/>
          </a:p>
        </p:txBody>
      </p:sp>
      <p:sp>
        <p:nvSpPr>
          <p:cNvPr id="8" name="Freeform 13"/>
          <p:cNvSpPr>
            <a:spLocks noEditPoints="1"/>
          </p:cNvSpPr>
          <p:nvPr/>
        </p:nvSpPr>
        <p:spPr bwMode="auto">
          <a:xfrm>
            <a:off x="388216" y="1651153"/>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1569719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790" y="5459112"/>
            <a:ext cx="4743330" cy="941688"/>
          </a:xfrm>
        </p:spPr>
        <p:txBody>
          <a:bodyPr>
            <a:normAutofit fontScale="85000" lnSpcReduction="20000"/>
          </a:bodyPr>
          <a:lstStyle/>
          <a:p>
            <a:pPr marL="0" indent="0" algn="ctr">
              <a:spcAft>
                <a:spcPts val="2400"/>
              </a:spcAft>
              <a:buNone/>
            </a:pPr>
            <a:r>
              <a:rPr lang="en-US" dirty="0" smtClean="0">
                <a:effectLst>
                  <a:outerShdw blurRad="38100" dist="38100" dir="2700000" algn="tl">
                    <a:srgbClr val="000000">
                      <a:alpha val="43137"/>
                    </a:srgbClr>
                  </a:outerShdw>
                </a:effectLst>
              </a:rPr>
              <a:t>Metering configuration and usage data is preserved across live migration</a:t>
            </a:r>
            <a:endParaRPr lang="en-US" dirty="0">
              <a:effectLst>
                <a:outerShdw blurRad="38100" dist="38100" dir="2700000" algn="tl">
                  <a:srgbClr val="000000">
                    <a:alpha val="43137"/>
                  </a:srgbClr>
                </a:outerShdw>
              </a:effectLst>
            </a:endParaRPr>
          </a:p>
        </p:txBody>
      </p:sp>
      <p:grpSp>
        <p:nvGrpSpPr>
          <p:cNvPr id="36" name="Group 35"/>
          <p:cNvGrpSpPr/>
          <p:nvPr/>
        </p:nvGrpSpPr>
        <p:grpSpPr>
          <a:xfrm>
            <a:off x="7211723" y="2770969"/>
            <a:ext cx="3869509" cy="2081515"/>
            <a:chOff x="7395230" y="3967666"/>
            <a:chExt cx="3528203" cy="2353339"/>
          </a:xfrm>
        </p:grpSpPr>
        <p:sp>
          <p:nvSpPr>
            <p:cNvPr id="37" name="Rectangle 36"/>
            <p:cNvSpPr/>
            <p:nvPr/>
          </p:nvSpPr>
          <p:spPr bwMode="auto">
            <a:xfrm>
              <a:off x="7395230" y="3967666"/>
              <a:ext cx="3528203" cy="2353339"/>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Host 2</a:t>
              </a:r>
            </a:p>
          </p:txBody>
        </p:sp>
        <p:grpSp>
          <p:nvGrpSpPr>
            <p:cNvPr id="38" name="Group 37"/>
            <p:cNvGrpSpPr/>
            <p:nvPr/>
          </p:nvGrpSpPr>
          <p:grpSpPr>
            <a:xfrm>
              <a:off x="7564328" y="4522870"/>
              <a:ext cx="3190008" cy="1669538"/>
              <a:chOff x="674698" y="4538223"/>
              <a:chExt cx="3190008" cy="1669538"/>
            </a:xfrm>
          </p:grpSpPr>
          <p:sp>
            <p:nvSpPr>
              <p:cNvPr id="39" name="Rectangle 38"/>
              <p:cNvSpPr/>
              <p:nvPr/>
            </p:nvSpPr>
            <p:spPr bwMode="auto">
              <a:xfrm>
                <a:off x="674698" y="4538223"/>
                <a:ext cx="3190008" cy="166953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grpSp>
            <p:nvGrpSpPr>
              <p:cNvPr id="40" name="Group 39"/>
              <p:cNvGrpSpPr/>
              <p:nvPr/>
            </p:nvGrpSpPr>
            <p:grpSpPr>
              <a:xfrm>
                <a:off x="753317" y="4893213"/>
                <a:ext cx="2948478" cy="1178459"/>
                <a:chOff x="1666370" y="4327719"/>
                <a:chExt cx="4564501" cy="2006823"/>
              </a:xfrm>
            </p:grpSpPr>
            <p:sp>
              <p:nvSpPr>
                <p:cNvPr id="42" name="Rectangle 41"/>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2100" dirty="0">
                      <a:solidFill>
                        <a:schemeClr val="tx1"/>
                      </a:solidFill>
                    </a:rPr>
                    <a:t>Extension Miniport</a:t>
                  </a:r>
                </a:p>
              </p:txBody>
            </p:sp>
            <p:sp>
              <p:nvSpPr>
                <p:cNvPr id="43" name="Rectangle 42"/>
                <p:cNvSpPr/>
                <p:nvPr/>
              </p:nvSpPr>
              <p:spPr>
                <a:xfrm>
                  <a:off x="1666370" y="4327719"/>
                  <a:ext cx="4543983" cy="4671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100" dirty="0">
                      <a:solidFill>
                        <a:schemeClr val="tx1"/>
                      </a:solidFill>
                    </a:rPr>
                    <a:t>Extension Protocol</a:t>
                  </a:r>
                </a:p>
              </p:txBody>
            </p:sp>
          </p:grpSp>
          <p:sp>
            <p:nvSpPr>
              <p:cNvPr id="41" name="TextBox 40"/>
              <p:cNvSpPr txBox="1"/>
              <p:nvPr/>
            </p:nvSpPr>
            <p:spPr>
              <a:xfrm>
                <a:off x="1245250" y="4538225"/>
                <a:ext cx="1719557" cy="313172"/>
              </a:xfrm>
              <a:prstGeom prst="rect">
                <a:avLst/>
              </a:prstGeom>
              <a:noFill/>
            </p:spPr>
            <p:txBody>
              <a:bodyPr wrap="none" lIns="0" tIns="0" rIns="0" bIns="0" rtlCol="0">
                <a:spAutoFit/>
              </a:bodyPr>
              <a:lstStyle/>
              <a:p>
                <a:r>
                  <a:rPr lang="en-US" b="1" dirty="0" smtClean="0">
                    <a:solidFill>
                      <a:schemeClr val="bg1"/>
                    </a:solidFill>
                  </a:rPr>
                  <a:t>Extensible Switch</a:t>
                </a:r>
              </a:p>
            </p:txBody>
          </p:sp>
        </p:grpSp>
      </p:grpSp>
      <p:grpSp>
        <p:nvGrpSpPr>
          <p:cNvPr id="2" name="Group 1"/>
          <p:cNvGrpSpPr/>
          <p:nvPr/>
        </p:nvGrpSpPr>
        <p:grpSpPr>
          <a:xfrm>
            <a:off x="519113" y="1320048"/>
            <a:ext cx="3950123" cy="1069453"/>
            <a:chOff x="121965" y="2132813"/>
            <a:chExt cx="3950124" cy="1069453"/>
          </a:xfrm>
        </p:grpSpPr>
        <p:sp>
          <p:nvSpPr>
            <p:cNvPr id="26" name="Rectangle 25"/>
            <p:cNvSpPr/>
            <p:nvPr/>
          </p:nvSpPr>
          <p:spPr bwMode="auto">
            <a:xfrm>
              <a:off x="747222" y="2132813"/>
              <a:ext cx="2405102" cy="86715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algn="ctr" defTabSz="1218585" fontAlgn="base">
                <a:spcBef>
                  <a:spcPct val="0"/>
                </a:spcBef>
                <a:spcAft>
                  <a:spcPct val="0"/>
                </a:spcAft>
              </a:pPr>
              <a:r>
                <a:rPr lang="en-US" sz="2100" b="1" dirty="0">
                  <a:solidFill>
                    <a:schemeClr val="bg1"/>
                  </a:solidFill>
                </a:rPr>
                <a:t>Virtual Machine</a:t>
              </a:r>
            </a:p>
          </p:txBody>
        </p:sp>
        <p:sp>
          <p:nvSpPr>
            <p:cNvPr id="47" name="Rectangle 46"/>
            <p:cNvSpPr/>
            <p:nvPr/>
          </p:nvSpPr>
          <p:spPr bwMode="auto">
            <a:xfrm>
              <a:off x="121965" y="2826118"/>
              <a:ext cx="1908973" cy="376148"/>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dirty="0">
                  <a:gradFill>
                    <a:gsLst>
                      <a:gs pos="0">
                        <a:schemeClr val="tx1"/>
                      </a:gs>
                      <a:gs pos="100000">
                        <a:schemeClr val="tx1"/>
                      </a:gs>
                    </a:gsLst>
                    <a:lin ang="5400000" scaled="0"/>
                  </a:gradFill>
                </a:rPr>
                <a:t>Configuration</a:t>
              </a:r>
            </a:p>
          </p:txBody>
        </p:sp>
        <p:sp>
          <p:nvSpPr>
            <p:cNvPr id="48" name="Rectangle 47"/>
            <p:cNvSpPr/>
            <p:nvPr/>
          </p:nvSpPr>
          <p:spPr bwMode="auto">
            <a:xfrm>
              <a:off x="2040150" y="2826119"/>
              <a:ext cx="2031939" cy="376146"/>
            </a:xfrm>
            <a:prstGeom prst="rect">
              <a:avLst/>
            </a:prstGeom>
            <a:solidFill>
              <a:srgbClr val="457EC1"/>
            </a:solidFill>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b="1" dirty="0" smtClean="0">
                  <a:solidFill>
                    <a:schemeClr val="bg1"/>
                  </a:solidFill>
                </a:rPr>
                <a:t>Usage Data</a:t>
              </a:r>
            </a:p>
          </p:txBody>
        </p:sp>
      </p:grpSp>
      <p:cxnSp>
        <p:nvCxnSpPr>
          <p:cNvPr id="50" name="Straight Arrow Connector 49"/>
          <p:cNvCxnSpPr/>
          <p:nvPr/>
        </p:nvCxnSpPr>
        <p:spPr>
          <a:xfrm>
            <a:off x="9727265" y="2410751"/>
            <a:ext cx="0" cy="851292"/>
          </a:xfrm>
          <a:prstGeom prst="straightConnector1">
            <a:avLst/>
          </a:prstGeom>
          <a:ln w="25400">
            <a:solidFill>
              <a:schemeClr val="accent3"/>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5" name="Title 5"/>
          <p:cNvSpPr txBox="1">
            <a:spLocks/>
          </p:cNvSpPr>
          <p:nvPr/>
        </p:nvSpPr>
        <p:spPr>
          <a:xfrm>
            <a:off x="519113" y="228602"/>
            <a:ext cx="11149013" cy="609399"/>
          </a:xfrm>
          <a:prstGeom prst="rect">
            <a:avLst/>
          </a:prstGeom>
        </p:spPr>
        <p:txBody>
          <a:bodyPr lIns="121899" tIns="60949" rIns="121899" bIns="60949">
            <a:normAutofit fontScale="92500" lnSpcReduction="2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Hyper-V Metering and Live Migration</a:t>
            </a:r>
            <a:endParaRPr lang="en-US" dirty="0"/>
          </a:p>
        </p:txBody>
      </p:sp>
      <p:sp>
        <p:nvSpPr>
          <p:cNvPr id="44" name="Rectangle 43"/>
          <p:cNvSpPr/>
          <p:nvPr/>
        </p:nvSpPr>
        <p:spPr>
          <a:xfrm>
            <a:off x="8003148" y="3946089"/>
            <a:ext cx="2342362" cy="242635"/>
          </a:xfrm>
          <a:prstGeom prst="rect">
            <a:avLst/>
          </a:prstGeom>
        </p:spPr>
        <p:style>
          <a:lnRef idx="3">
            <a:schemeClr val="lt1"/>
          </a:lnRef>
          <a:fillRef idx="1">
            <a:schemeClr val="accent2"/>
          </a:fillRef>
          <a:effectRef idx="1">
            <a:schemeClr val="accent2"/>
          </a:effectRef>
          <a:fontRef idx="minor">
            <a:schemeClr val="lt1"/>
          </a:fontRef>
        </p:style>
        <p:txBody>
          <a:bodyPr lIns="121899" tIns="60949" rIns="121899" bIns="60949" rtlCol="0" anchor="ctr"/>
          <a:lstStyle/>
          <a:p>
            <a:pPr algn="ctr"/>
            <a:r>
              <a:rPr lang="en-US" sz="2100" dirty="0"/>
              <a:t>Extension</a:t>
            </a:r>
          </a:p>
        </p:txBody>
      </p:sp>
      <p:grpSp>
        <p:nvGrpSpPr>
          <p:cNvPr id="51" name="Group 50"/>
          <p:cNvGrpSpPr/>
          <p:nvPr/>
        </p:nvGrpSpPr>
        <p:grpSpPr>
          <a:xfrm>
            <a:off x="406296" y="2770968"/>
            <a:ext cx="3685245" cy="2081515"/>
            <a:chOff x="7395230" y="3967668"/>
            <a:chExt cx="3528203" cy="2353338"/>
          </a:xfrm>
        </p:grpSpPr>
        <p:sp>
          <p:nvSpPr>
            <p:cNvPr id="52" name="Rectangle 51"/>
            <p:cNvSpPr/>
            <p:nvPr/>
          </p:nvSpPr>
          <p:spPr bwMode="auto">
            <a:xfrm>
              <a:off x="7395230" y="3967668"/>
              <a:ext cx="3528203" cy="235333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1218585" fontAlgn="base">
                <a:spcBef>
                  <a:spcPct val="0"/>
                </a:spcBef>
                <a:spcAft>
                  <a:spcPct val="0"/>
                </a:spcAft>
              </a:pPr>
              <a:r>
                <a:rPr lang="en-US" sz="2900" b="1" dirty="0">
                  <a:solidFill>
                    <a:schemeClr val="bg1"/>
                  </a:solidFill>
                </a:rPr>
                <a:t>Host 1</a:t>
              </a:r>
            </a:p>
          </p:txBody>
        </p:sp>
        <p:grpSp>
          <p:nvGrpSpPr>
            <p:cNvPr id="53" name="Group 52"/>
            <p:cNvGrpSpPr/>
            <p:nvPr/>
          </p:nvGrpSpPr>
          <p:grpSpPr>
            <a:xfrm>
              <a:off x="7564328" y="4522870"/>
              <a:ext cx="3190008" cy="1669538"/>
              <a:chOff x="674698" y="4538223"/>
              <a:chExt cx="3190008" cy="1669538"/>
            </a:xfrm>
          </p:grpSpPr>
          <p:sp>
            <p:nvSpPr>
              <p:cNvPr id="54" name="Rectangle 53"/>
              <p:cNvSpPr/>
              <p:nvPr/>
            </p:nvSpPr>
            <p:spPr bwMode="auto">
              <a:xfrm>
                <a:off x="674698" y="4538223"/>
                <a:ext cx="3190008" cy="1669538"/>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chemeClr val="tx1"/>
                      </a:gs>
                      <a:gs pos="100000">
                        <a:schemeClr val="tx1"/>
                      </a:gs>
                    </a:gsLst>
                    <a:lin ang="5400000" scaled="0"/>
                  </a:gradFill>
                </a:endParaRPr>
              </a:p>
            </p:txBody>
          </p:sp>
          <p:grpSp>
            <p:nvGrpSpPr>
              <p:cNvPr id="55" name="Group 54"/>
              <p:cNvGrpSpPr/>
              <p:nvPr/>
            </p:nvGrpSpPr>
            <p:grpSpPr>
              <a:xfrm>
                <a:off x="753317" y="4893213"/>
                <a:ext cx="2948478" cy="1178459"/>
                <a:chOff x="1666370" y="4327719"/>
                <a:chExt cx="4564501" cy="2006823"/>
              </a:xfrm>
            </p:grpSpPr>
            <p:sp>
              <p:nvSpPr>
                <p:cNvPr id="57" name="Rectangle 56"/>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2100" dirty="0">
                      <a:solidFill>
                        <a:schemeClr val="tx1"/>
                      </a:solidFill>
                    </a:rPr>
                    <a:t>Extension Miniport</a:t>
                  </a:r>
                </a:p>
              </p:txBody>
            </p:sp>
            <p:sp>
              <p:nvSpPr>
                <p:cNvPr id="58" name="Rectangle 57"/>
                <p:cNvSpPr/>
                <p:nvPr/>
              </p:nvSpPr>
              <p:spPr>
                <a:xfrm>
                  <a:off x="1666370" y="4327719"/>
                  <a:ext cx="4543983" cy="467146"/>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100" dirty="0">
                      <a:solidFill>
                        <a:schemeClr val="tx1"/>
                      </a:solidFill>
                    </a:rPr>
                    <a:t>Extension Protocol</a:t>
                  </a:r>
                </a:p>
              </p:txBody>
            </p:sp>
          </p:grpSp>
          <p:sp>
            <p:nvSpPr>
              <p:cNvPr id="56" name="TextBox 55"/>
              <p:cNvSpPr txBox="1"/>
              <p:nvPr/>
            </p:nvSpPr>
            <p:spPr>
              <a:xfrm>
                <a:off x="1245250" y="4538225"/>
                <a:ext cx="1805536" cy="313172"/>
              </a:xfrm>
              <a:prstGeom prst="rect">
                <a:avLst/>
              </a:prstGeom>
              <a:noFill/>
            </p:spPr>
            <p:txBody>
              <a:bodyPr wrap="none" lIns="0" tIns="0" rIns="0" bIns="0" rtlCol="0">
                <a:spAutoFit/>
              </a:bodyPr>
              <a:lstStyle/>
              <a:p>
                <a:r>
                  <a:rPr lang="en-US" b="1" dirty="0" smtClean="0">
                    <a:solidFill>
                      <a:schemeClr val="bg1"/>
                    </a:solidFill>
                  </a:rPr>
                  <a:t>Extensible Switch</a:t>
                </a:r>
              </a:p>
            </p:txBody>
          </p:sp>
        </p:grpSp>
      </p:grpSp>
      <p:sp>
        <p:nvSpPr>
          <p:cNvPr id="59" name="Rectangle 58"/>
          <p:cNvSpPr/>
          <p:nvPr/>
        </p:nvSpPr>
        <p:spPr>
          <a:xfrm>
            <a:off x="1220196" y="3946089"/>
            <a:ext cx="2342362" cy="242635"/>
          </a:xfrm>
          <a:prstGeom prst="rect">
            <a:avLst/>
          </a:prstGeom>
        </p:spPr>
        <p:style>
          <a:lnRef idx="3">
            <a:schemeClr val="lt1"/>
          </a:lnRef>
          <a:fillRef idx="1">
            <a:schemeClr val="accent2"/>
          </a:fillRef>
          <a:effectRef idx="1">
            <a:schemeClr val="accent2"/>
          </a:effectRef>
          <a:fontRef idx="minor">
            <a:schemeClr val="lt1"/>
          </a:fontRef>
        </p:style>
        <p:txBody>
          <a:bodyPr lIns="121899" tIns="60949" rIns="121899" bIns="60949" rtlCol="0" anchor="ctr"/>
          <a:lstStyle/>
          <a:p>
            <a:pPr algn="ctr"/>
            <a:r>
              <a:rPr lang="en-US" sz="2100" dirty="0"/>
              <a:t>Extension</a:t>
            </a:r>
          </a:p>
        </p:txBody>
      </p:sp>
      <p:cxnSp>
        <p:nvCxnSpPr>
          <p:cNvPr id="60" name="Straight Arrow Connector 59"/>
          <p:cNvCxnSpPr/>
          <p:nvPr/>
        </p:nvCxnSpPr>
        <p:spPr>
          <a:xfrm>
            <a:off x="2973312" y="2410751"/>
            <a:ext cx="0" cy="851292"/>
          </a:xfrm>
          <a:prstGeom prst="straightConnector1">
            <a:avLst/>
          </a:prstGeom>
          <a:ln w="25400">
            <a:solidFill>
              <a:schemeClr val="accent3"/>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298656794"/>
              </p:ext>
            </p:extLst>
          </p:nvPr>
        </p:nvGraphicFramePr>
        <p:xfrm>
          <a:off x="6195988" y="5334000"/>
          <a:ext cx="5881353" cy="1051560"/>
        </p:xfrm>
        <a:graphic>
          <a:graphicData uri="http://schemas.openxmlformats.org/drawingml/2006/table">
            <a:tbl>
              <a:tblPr firstRow="1" bandRow="1">
                <a:tableStyleId>{1FECB4D8-DB02-4DC6-A0A2-4F2EBAE1DC90}</a:tableStyleId>
              </a:tblPr>
              <a:tblGrid>
                <a:gridCol w="5881353"/>
              </a:tblGrid>
              <a:tr h="381000">
                <a:tc>
                  <a:txBody>
                    <a:bodyPr/>
                    <a:lstStyle/>
                    <a:p>
                      <a:r>
                        <a:rPr lang="en-US" sz="1900" dirty="0" smtClean="0"/>
                        <a:t>Target Use</a:t>
                      </a:r>
                      <a:endParaRPr lang="en-US" sz="1900" dirty="0"/>
                    </a:p>
                  </a:txBody>
                  <a:tcPr marL="121888" marR="121888"/>
                </a:tc>
              </a:tr>
              <a:tr h="670560">
                <a:tc>
                  <a:txBody>
                    <a:bodyPr/>
                    <a:lstStyle/>
                    <a:p>
                      <a:r>
                        <a:rPr lang="en-US" sz="1900" baseline="0" dirty="0" smtClean="0"/>
                        <a:t>Cloud admins that chargeback or </a:t>
                      </a:r>
                      <a:r>
                        <a:rPr lang="en-US" sz="1900" baseline="0" dirty="0" err="1" smtClean="0"/>
                        <a:t>showback</a:t>
                      </a:r>
                      <a:r>
                        <a:rPr lang="en-US" sz="1900" baseline="0" dirty="0" smtClean="0"/>
                        <a:t> customers based on usage</a:t>
                      </a:r>
                      <a:endParaRPr lang="en-US" sz="1900" dirty="0"/>
                    </a:p>
                  </a:txBody>
                  <a:tcPr marL="121888" marR="121888"/>
                </a:tc>
              </a:tr>
            </a:tbl>
          </a:graphicData>
        </a:graphic>
      </p:graphicFrame>
    </p:spTree>
    <p:extLst>
      <p:ext uri="{BB962C8B-B14F-4D97-AF65-F5344CB8AC3E}">
        <p14:creationId xmlns:p14="http://schemas.microsoft.com/office/powerpoint/2010/main" val="2400371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500"/>
                                  </p:stCondLst>
                                  <p:childTnLst>
                                    <p:animEffect transition="out" filter="fade">
                                      <p:cBhvr>
                                        <p:cTn id="6" dur="500"/>
                                        <p:tgtEl>
                                          <p:spTgt spid="60"/>
                                        </p:tgtEl>
                                      </p:cBhvr>
                                    </p:animEffect>
                                    <p:set>
                                      <p:cBhvr>
                                        <p:cTn id="7" dur="1" fill="hold">
                                          <p:stCondLst>
                                            <p:cond delay="499"/>
                                          </p:stCondLst>
                                        </p:cTn>
                                        <p:tgtEl>
                                          <p:spTgt spid="6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5.00195E-7 9.85427E-7 L 0.54709 9.85427E-7 " pathEditMode="relative" rAng="0" ptsTypes="AA">
                                      <p:cBhvr>
                                        <p:cTn id="11" dur="2000" fill="hold"/>
                                        <p:tgtEl>
                                          <p:spTgt spid="2"/>
                                        </p:tgtEl>
                                        <p:attrNameLst>
                                          <p:attrName>ppt_x</p:attrName>
                                          <p:attrName>ppt_y</p:attrName>
                                        </p:attrNameLst>
                                      </p:cBhvr>
                                      <p:rCtr x="27354" y="0"/>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IP Address Management?</a:t>
            </a:r>
            <a:endParaRPr lang="en-US" dirty="0"/>
          </a:p>
        </p:txBody>
      </p:sp>
      <p:sp>
        <p:nvSpPr>
          <p:cNvPr id="3" name="Text Placeholder 2"/>
          <p:cNvSpPr>
            <a:spLocks noGrp="1"/>
          </p:cNvSpPr>
          <p:nvPr>
            <p:ph type="body" sz="quarter" idx="10"/>
          </p:nvPr>
        </p:nvSpPr>
        <p:spPr>
          <a:xfrm>
            <a:off x="379413" y="1219200"/>
            <a:ext cx="5410200" cy="5029200"/>
          </a:xfrm>
        </p:spPr>
        <p:txBody>
          <a:bodyPr>
            <a:noAutofit/>
          </a:bodyPr>
          <a:lstStyle/>
          <a:p>
            <a:r>
              <a:rPr lang="en-US" sz="2700" dirty="0"/>
              <a:t>DHCP and DNS are core to providing network connectivity in enterprises and data centers</a:t>
            </a:r>
          </a:p>
          <a:p>
            <a:r>
              <a:rPr lang="en-US" sz="2700" dirty="0"/>
              <a:t>Essential operational activities related to address management are built around these</a:t>
            </a:r>
          </a:p>
          <a:p>
            <a:r>
              <a:rPr lang="en-US" sz="2700" i="1" dirty="0"/>
              <a:t>IPAM</a:t>
            </a:r>
            <a:r>
              <a:rPr lang="en-US" sz="2700" dirty="0"/>
              <a:t> refers to tools for performing these tasks, with </a:t>
            </a:r>
            <a:r>
              <a:rPr lang="en-US" sz="2700" i="1" dirty="0"/>
              <a:t>DDI</a:t>
            </a:r>
            <a:r>
              <a:rPr lang="en-US" sz="2700" dirty="0"/>
              <a:t> referring to the integrated solution </a:t>
            </a:r>
          </a:p>
          <a:p>
            <a:pPr lvl="1"/>
            <a:endParaRPr lang="en-US" sz="2400" dirty="0"/>
          </a:p>
        </p:txBody>
      </p:sp>
      <p:grpSp>
        <p:nvGrpSpPr>
          <p:cNvPr id="4" name="Group 3"/>
          <p:cNvGrpSpPr/>
          <p:nvPr/>
        </p:nvGrpSpPr>
        <p:grpSpPr>
          <a:xfrm>
            <a:off x="6477281" y="1042092"/>
            <a:ext cx="5159157" cy="4972328"/>
            <a:chOff x="4572000" y="557005"/>
            <a:chExt cx="4373530" cy="4372391"/>
          </a:xfrm>
        </p:grpSpPr>
        <p:sp>
          <p:nvSpPr>
            <p:cNvPr id="31" name="Oval 30"/>
            <p:cNvSpPr/>
            <p:nvPr/>
          </p:nvSpPr>
          <p:spPr>
            <a:xfrm>
              <a:off x="6229782" y="2228851"/>
              <a:ext cx="1084383" cy="1084100"/>
            </a:xfrm>
            <a:prstGeom prst="ellipse">
              <a:avLst/>
            </a:prstGeom>
            <a:solidFill>
              <a:schemeClr val="accent2"/>
            </a:solidFill>
            <a:ln>
              <a:noFill/>
            </a:ln>
          </p:spPr>
          <p:style>
            <a:lnRef idx="2">
              <a:schemeClr val="lt1">
                <a:hueOff val="0"/>
                <a:satOff val="0"/>
                <a:lumOff val="0"/>
                <a:alphaOff val="0"/>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sp>
        <p:sp>
          <p:nvSpPr>
            <p:cNvPr id="8" name="Oval 4"/>
            <p:cNvSpPr/>
            <p:nvPr/>
          </p:nvSpPr>
          <p:spPr>
            <a:xfrm>
              <a:off x="6229781" y="2162443"/>
              <a:ext cx="1095393" cy="109510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674" tIns="26674" rIns="26674" bIns="26674" numCol="1" spcCol="953" anchor="ctr" anchorCtr="0">
              <a:noAutofit/>
            </a:bodyPr>
            <a:lstStyle/>
            <a:p>
              <a:pPr algn="ctr" defTabSz="1244547">
                <a:lnSpc>
                  <a:spcPct val="90000"/>
                </a:lnSpc>
                <a:spcBef>
                  <a:spcPct val="0"/>
                </a:spcBef>
                <a:spcAft>
                  <a:spcPct val="35000"/>
                </a:spcAft>
              </a:pPr>
              <a:r>
                <a:rPr lang="en-US" dirty="0"/>
                <a:t>DHCP/ DNS</a:t>
              </a:r>
            </a:p>
          </p:txBody>
        </p:sp>
        <p:sp>
          <p:nvSpPr>
            <p:cNvPr id="9" name="TextBox 8"/>
            <p:cNvSpPr txBox="1"/>
            <p:nvPr/>
          </p:nvSpPr>
          <p:spPr>
            <a:xfrm>
              <a:off x="6514766" y="2895701"/>
              <a:ext cx="448274" cy="243578"/>
            </a:xfrm>
            <a:prstGeom prst="rect">
              <a:avLst/>
            </a:prstGeom>
            <a:noFill/>
          </p:spPr>
          <p:txBody>
            <a:bodyPr wrap="none" lIns="0" tIns="0" rIns="0" bIns="0" rtlCol="0">
              <a:spAutoFit/>
            </a:bodyPr>
            <a:lstStyle/>
            <a:p>
              <a:r>
                <a:rPr lang="en-US" dirty="0">
                  <a:gradFill>
                    <a:gsLst>
                      <a:gs pos="0">
                        <a:schemeClr val="tx1"/>
                      </a:gs>
                      <a:gs pos="86000">
                        <a:schemeClr val="tx1"/>
                      </a:gs>
                    </a:gsLst>
                    <a:lin ang="5400000" scaled="0"/>
                  </a:gradFill>
                </a:rPr>
                <a:t>IPAM</a:t>
              </a:r>
            </a:p>
          </p:txBody>
        </p:sp>
        <p:sp>
          <p:nvSpPr>
            <p:cNvPr id="10" name="TextBox 9"/>
            <p:cNvSpPr txBox="1"/>
            <p:nvPr/>
          </p:nvSpPr>
          <p:spPr>
            <a:xfrm>
              <a:off x="7030090" y="2637651"/>
              <a:ext cx="76098" cy="243578"/>
            </a:xfrm>
            <a:prstGeom prst="rect">
              <a:avLst/>
            </a:prstGeom>
            <a:noFill/>
          </p:spPr>
          <p:txBody>
            <a:bodyPr wrap="none" lIns="0" tIns="0" rIns="0" bIns="0" rtlCol="0">
              <a:spAutoFit/>
            </a:bodyPr>
            <a:lstStyle/>
            <a:p>
              <a:r>
                <a:rPr lang="en-US" dirty="0">
                  <a:gradFill>
                    <a:gsLst>
                      <a:gs pos="0">
                        <a:schemeClr val="tx1"/>
                      </a:gs>
                      <a:gs pos="86000">
                        <a:schemeClr val="tx1"/>
                      </a:gs>
                    </a:gsLst>
                    <a:lin ang="5400000" scaled="0"/>
                  </a:gradFill>
                </a:rPr>
                <a:t>/</a:t>
              </a:r>
            </a:p>
          </p:txBody>
        </p:sp>
        <p:sp>
          <p:nvSpPr>
            <p:cNvPr id="11" name="Block Arc 10"/>
            <p:cNvSpPr/>
            <p:nvPr/>
          </p:nvSpPr>
          <p:spPr>
            <a:xfrm>
              <a:off x="5075154" y="1060027"/>
              <a:ext cx="3367223" cy="3366346"/>
            </a:xfrm>
            <a:prstGeom prst="blockArc">
              <a:avLst>
                <a:gd name="adj1" fmla="val 10800000"/>
                <a:gd name="adj2" fmla="val 16200000"/>
                <a:gd name="adj3" fmla="val 4637"/>
              </a:avLst>
            </a:prstGeom>
          </p:spPr>
          <p:style>
            <a:lnRef idx="0">
              <a:schemeClr val="accent2">
                <a:shade val="90000"/>
                <a:hueOff val="649529"/>
                <a:satOff val="-62935"/>
                <a:lumOff val="45906"/>
                <a:alphaOff val="0"/>
              </a:schemeClr>
            </a:lnRef>
            <a:fillRef idx="1">
              <a:schemeClr val="accent2">
                <a:shade val="90000"/>
                <a:hueOff val="649529"/>
                <a:satOff val="-62935"/>
                <a:lumOff val="45906"/>
                <a:alphaOff val="0"/>
              </a:schemeClr>
            </a:fillRef>
            <a:effectRef idx="0">
              <a:schemeClr val="accent2">
                <a:shade val="90000"/>
                <a:hueOff val="649529"/>
                <a:satOff val="-62935"/>
                <a:lumOff val="45906"/>
                <a:alphaOff val="0"/>
              </a:schemeClr>
            </a:effectRef>
            <a:fontRef idx="minor">
              <a:schemeClr val="lt1"/>
            </a:fontRef>
          </p:style>
        </p:sp>
        <p:sp>
          <p:nvSpPr>
            <p:cNvPr id="12" name="Block Arc 11"/>
            <p:cNvSpPr/>
            <p:nvPr/>
          </p:nvSpPr>
          <p:spPr>
            <a:xfrm>
              <a:off x="5075154" y="1060027"/>
              <a:ext cx="3367223" cy="3366346"/>
            </a:xfrm>
            <a:prstGeom prst="blockArc">
              <a:avLst>
                <a:gd name="adj1" fmla="val 5400000"/>
                <a:gd name="adj2" fmla="val 10800000"/>
                <a:gd name="adj3" fmla="val 4637"/>
              </a:avLst>
            </a:prstGeom>
          </p:spPr>
          <p:style>
            <a:lnRef idx="0">
              <a:schemeClr val="accent2">
                <a:shade val="90000"/>
                <a:hueOff val="433019"/>
                <a:satOff val="-41957"/>
                <a:lumOff val="30604"/>
                <a:alphaOff val="0"/>
              </a:schemeClr>
            </a:lnRef>
            <a:fillRef idx="1">
              <a:schemeClr val="accent2">
                <a:shade val="90000"/>
                <a:hueOff val="433019"/>
                <a:satOff val="-41957"/>
                <a:lumOff val="30604"/>
                <a:alphaOff val="0"/>
              </a:schemeClr>
            </a:fillRef>
            <a:effectRef idx="0">
              <a:schemeClr val="accent2">
                <a:shade val="90000"/>
                <a:hueOff val="433019"/>
                <a:satOff val="-41957"/>
                <a:lumOff val="30604"/>
                <a:alphaOff val="0"/>
              </a:schemeClr>
            </a:effectRef>
            <a:fontRef idx="minor">
              <a:schemeClr val="lt1"/>
            </a:fontRef>
          </p:style>
        </p:sp>
        <p:sp>
          <p:nvSpPr>
            <p:cNvPr id="13" name="Block Arc 12"/>
            <p:cNvSpPr/>
            <p:nvPr/>
          </p:nvSpPr>
          <p:spPr>
            <a:xfrm>
              <a:off x="5075154" y="1060027"/>
              <a:ext cx="3367223" cy="3366346"/>
            </a:xfrm>
            <a:prstGeom prst="blockArc">
              <a:avLst>
                <a:gd name="adj1" fmla="val 0"/>
                <a:gd name="adj2" fmla="val 5400000"/>
                <a:gd name="adj3" fmla="val 4637"/>
              </a:avLst>
            </a:prstGeom>
          </p:spPr>
          <p:style>
            <a:lnRef idx="0">
              <a:schemeClr val="accent2">
                <a:shade val="90000"/>
                <a:hueOff val="216510"/>
                <a:satOff val="-20978"/>
                <a:lumOff val="15302"/>
                <a:alphaOff val="0"/>
              </a:schemeClr>
            </a:lnRef>
            <a:fillRef idx="1">
              <a:schemeClr val="accent2">
                <a:shade val="90000"/>
                <a:hueOff val="216510"/>
                <a:satOff val="-20978"/>
                <a:lumOff val="15302"/>
                <a:alphaOff val="0"/>
              </a:schemeClr>
            </a:fillRef>
            <a:effectRef idx="0">
              <a:schemeClr val="accent2">
                <a:shade val="90000"/>
                <a:hueOff val="216510"/>
                <a:satOff val="-20978"/>
                <a:lumOff val="15302"/>
                <a:alphaOff val="0"/>
              </a:schemeClr>
            </a:effectRef>
            <a:fontRef idx="minor">
              <a:schemeClr val="lt1"/>
            </a:fontRef>
          </p:style>
        </p:sp>
        <p:sp>
          <p:nvSpPr>
            <p:cNvPr id="14" name="Block Arc 13"/>
            <p:cNvSpPr/>
            <p:nvPr/>
          </p:nvSpPr>
          <p:spPr>
            <a:xfrm>
              <a:off x="5075154" y="1060027"/>
              <a:ext cx="3367223" cy="3366346"/>
            </a:xfrm>
            <a:prstGeom prst="blockArc">
              <a:avLst>
                <a:gd name="adj1" fmla="val 16200000"/>
                <a:gd name="adj2" fmla="val 0"/>
                <a:gd name="adj3" fmla="val 4637"/>
              </a:avLst>
            </a:pr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sp>
        <p:grpSp>
          <p:nvGrpSpPr>
            <p:cNvPr id="15" name="Group 14"/>
            <p:cNvGrpSpPr/>
            <p:nvPr/>
          </p:nvGrpSpPr>
          <p:grpSpPr>
            <a:xfrm>
              <a:off x="6216574" y="557005"/>
              <a:ext cx="1084383" cy="1084100"/>
              <a:chOff x="4115966" y="1486"/>
              <a:chExt cx="1445467" cy="1445467"/>
            </a:xfrm>
            <a:solidFill>
              <a:schemeClr val="bg2"/>
            </a:solidFill>
          </p:grpSpPr>
          <p:sp>
            <p:nvSpPr>
              <p:cNvPr id="16" name="Oval 15"/>
              <p:cNvSpPr/>
              <p:nvPr/>
            </p:nvSpPr>
            <p:spPr>
              <a:xfrm>
                <a:off x="4115966" y="1486"/>
                <a:ext cx="1445467" cy="1445467"/>
              </a:xfrm>
              <a:prstGeom prst="ellipse">
                <a:avLst/>
              </a:prstGeom>
              <a:grpFill/>
              <a:ln>
                <a:noFill/>
              </a:ln>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17" name="Oval 8"/>
              <p:cNvSpPr/>
              <p:nvPr/>
            </p:nvSpPr>
            <p:spPr>
              <a:xfrm>
                <a:off x="4327650" y="213170"/>
                <a:ext cx="1022099" cy="10220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22">
                  <a:lnSpc>
                    <a:spcPct val="90000"/>
                  </a:lnSpc>
                  <a:spcBef>
                    <a:spcPct val="0"/>
                  </a:spcBef>
                  <a:spcAft>
                    <a:spcPct val="35000"/>
                  </a:spcAft>
                </a:pPr>
                <a:r>
                  <a:rPr lang="en-US" sz="1500" dirty="0"/>
                  <a:t>IP Address Planning</a:t>
                </a:r>
              </a:p>
            </p:txBody>
          </p:sp>
        </p:grpSp>
        <p:grpSp>
          <p:nvGrpSpPr>
            <p:cNvPr id="18" name="Group 17"/>
            <p:cNvGrpSpPr/>
            <p:nvPr/>
          </p:nvGrpSpPr>
          <p:grpSpPr>
            <a:xfrm>
              <a:off x="7861147" y="2201150"/>
              <a:ext cx="1084383" cy="1084100"/>
              <a:chOff x="6308160" y="2193680"/>
              <a:chExt cx="1445467" cy="1445467"/>
            </a:xfrm>
            <a:solidFill>
              <a:schemeClr val="accent6"/>
            </a:solidFill>
          </p:grpSpPr>
          <p:sp>
            <p:nvSpPr>
              <p:cNvPr id="19" name="Oval 18"/>
              <p:cNvSpPr/>
              <p:nvPr/>
            </p:nvSpPr>
            <p:spPr>
              <a:xfrm>
                <a:off x="6308160" y="2193680"/>
                <a:ext cx="1445467" cy="1445467"/>
              </a:xfrm>
              <a:prstGeom prst="ellipse">
                <a:avLst/>
              </a:prstGeom>
              <a:grpFill/>
              <a:ln>
                <a:noFill/>
              </a:ln>
            </p:spPr>
            <p:style>
              <a:lnRef idx="2">
                <a:schemeClr val="lt1">
                  <a:hueOff val="0"/>
                  <a:satOff val="0"/>
                  <a:lumOff val="0"/>
                  <a:alphaOff val="0"/>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sp>
          <p:sp>
            <p:nvSpPr>
              <p:cNvPr id="20" name="Oval 10"/>
              <p:cNvSpPr/>
              <p:nvPr/>
            </p:nvSpPr>
            <p:spPr>
              <a:xfrm>
                <a:off x="6519844" y="2405364"/>
                <a:ext cx="1022099" cy="10220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22">
                  <a:lnSpc>
                    <a:spcPct val="90000"/>
                  </a:lnSpc>
                  <a:spcBef>
                    <a:spcPct val="0"/>
                  </a:spcBef>
                  <a:spcAft>
                    <a:spcPct val="35000"/>
                  </a:spcAft>
                </a:pPr>
                <a:r>
                  <a:rPr lang="en-US" sz="1500" dirty="0">
                    <a:latin typeface="+mj-lt"/>
                  </a:rPr>
                  <a:t>Static &amp; Dynamic IP Address Allocation</a:t>
                </a:r>
              </a:p>
            </p:txBody>
          </p:sp>
        </p:grpSp>
        <p:grpSp>
          <p:nvGrpSpPr>
            <p:cNvPr id="21" name="Group 20"/>
            <p:cNvGrpSpPr/>
            <p:nvPr/>
          </p:nvGrpSpPr>
          <p:grpSpPr>
            <a:xfrm>
              <a:off x="6216574" y="3845296"/>
              <a:ext cx="1084383" cy="1084100"/>
              <a:chOff x="4115966" y="4385874"/>
              <a:chExt cx="1445467" cy="1445467"/>
            </a:xfrm>
            <a:solidFill>
              <a:schemeClr val="accent3"/>
            </a:solidFill>
          </p:grpSpPr>
          <p:sp>
            <p:nvSpPr>
              <p:cNvPr id="22" name="Oval 21"/>
              <p:cNvSpPr/>
              <p:nvPr/>
            </p:nvSpPr>
            <p:spPr>
              <a:xfrm>
                <a:off x="4115966" y="4385874"/>
                <a:ext cx="1445467" cy="1445467"/>
              </a:xfrm>
              <a:prstGeom prst="ellipse">
                <a:avLst/>
              </a:prstGeom>
              <a:grpFill/>
              <a:ln>
                <a:noFill/>
              </a:ln>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sp>
          <p:sp>
            <p:nvSpPr>
              <p:cNvPr id="23" name="Oval 12"/>
              <p:cNvSpPr/>
              <p:nvPr/>
            </p:nvSpPr>
            <p:spPr>
              <a:xfrm>
                <a:off x="4221807" y="4717079"/>
                <a:ext cx="1233783" cy="77372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22">
                  <a:lnSpc>
                    <a:spcPct val="90000"/>
                  </a:lnSpc>
                  <a:spcBef>
                    <a:spcPct val="0"/>
                  </a:spcBef>
                  <a:spcAft>
                    <a:spcPct val="35000"/>
                  </a:spcAft>
                </a:pPr>
                <a:r>
                  <a:rPr lang="en-US" sz="1500" dirty="0">
                    <a:solidFill>
                      <a:schemeClr val="bg1"/>
                    </a:solidFill>
                  </a:rPr>
                  <a:t>IP Address Usage tracking</a:t>
                </a:r>
              </a:p>
            </p:txBody>
          </p:sp>
        </p:grpSp>
        <p:grpSp>
          <p:nvGrpSpPr>
            <p:cNvPr id="24" name="Group 23"/>
            <p:cNvGrpSpPr/>
            <p:nvPr/>
          </p:nvGrpSpPr>
          <p:grpSpPr>
            <a:xfrm>
              <a:off x="4572000" y="2201150"/>
              <a:ext cx="1084383" cy="1084100"/>
              <a:chOff x="1923772" y="2193680"/>
              <a:chExt cx="1445467" cy="1445467"/>
            </a:xfrm>
            <a:solidFill>
              <a:schemeClr val="accent1"/>
            </a:solidFill>
          </p:grpSpPr>
          <p:sp>
            <p:nvSpPr>
              <p:cNvPr id="25" name="Oval 24"/>
              <p:cNvSpPr/>
              <p:nvPr/>
            </p:nvSpPr>
            <p:spPr>
              <a:xfrm>
                <a:off x="1923772" y="2193680"/>
                <a:ext cx="1445467" cy="1445467"/>
              </a:xfrm>
              <a:prstGeom prst="ellipse">
                <a:avLst/>
              </a:prstGeom>
              <a:grpFill/>
              <a:ln>
                <a:noFill/>
              </a:ln>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26" name="Oval 14"/>
              <p:cNvSpPr/>
              <p:nvPr/>
            </p:nvSpPr>
            <p:spPr>
              <a:xfrm>
                <a:off x="2135456" y="2405364"/>
                <a:ext cx="1022099" cy="102209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274">
                  <a:lnSpc>
                    <a:spcPct val="90000"/>
                  </a:lnSpc>
                  <a:spcBef>
                    <a:spcPct val="0"/>
                  </a:spcBef>
                  <a:spcAft>
                    <a:spcPct val="35000"/>
                  </a:spcAft>
                </a:pPr>
                <a:r>
                  <a:rPr lang="en-US" sz="1500" dirty="0"/>
                  <a:t>Trouble-shooting &amp;  Audit </a:t>
                </a:r>
              </a:p>
            </p:txBody>
          </p:sp>
        </p:grpSp>
      </p:grpSp>
    </p:spTree>
    <p:extLst>
      <p:ext uri="{BB962C8B-B14F-4D97-AF65-F5344CB8AC3E}">
        <p14:creationId xmlns:p14="http://schemas.microsoft.com/office/powerpoint/2010/main" val="17999642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100" y="76200"/>
            <a:ext cx="11031626" cy="664797"/>
          </a:xfrm>
        </p:spPr>
        <p:txBody>
          <a:bodyPr/>
          <a:lstStyle/>
          <a:p>
            <a:r>
              <a:rPr lang="en-US" sz="4800" dirty="0"/>
              <a:t>WS </a:t>
            </a:r>
            <a:r>
              <a:rPr lang="en-US" sz="4800" dirty="0" smtClean="0"/>
              <a:t>2012 </a:t>
            </a:r>
            <a:r>
              <a:rPr lang="en-US" sz="4800" dirty="0"/>
              <a:t>IPAM – Functionality Overview</a:t>
            </a:r>
          </a:p>
        </p:txBody>
      </p:sp>
      <p:sp>
        <p:nvSpPr>
          <p:cNvPr id="6" name="Freeform 5"/>
          <p:cNvSpPr/>
          <p:nvPr/>
        </p:nvSpPr>
        <p:spPr>
          <a:xfrm>
            <a:off x="511228" y="2799018"/>
            <a:ext cx="2221283" cy="1917247"/>
          </a:xfrm>
          <a:custGeom>
            <a:avLst/>
            <a:gdLst>
              <a:gd name="connsiteX0" fmla="*/ 0 w 2216365"/>
              <a:gd name="connsiteY0" fmla="*/ 958623 h 1917246"/>
              <a:gd name="connsiteX1" fmla="*/ 547757 w 2216365"/>
              <a:gd name="connsiteY1" fmla="*/ 0 h 1917246"/>
              <a:gd name="connsiteX2" fmla="*/ 1668608 w 2216365"/>
              <a:gd name="connsiteY2" fmla="*/ 0 h 1917246"/>
              <a:gd name="connsiteX3" fmla="*/ 2216365 w 2216365"/>
              <a:gd name="connsiteY3" fmla="*/ 958623 h 1917246"/>
              <a:gd name="connsiteX4" fmla="*/ 1668608 w 2216365"/>
              <a:gd name="connsiteY4" fmla="*/ 1917246 h 1917246"/>
              <a:gd name="connsiteX5" fmla="*/ 547757 w 2216365"/>
              <a:gd name="connsiteY5" fmla="*/ 1917246 h 1917246"/>
              <a:gd name="connsiteX6" fmla="*/ 0 w 2216365"/>
              <a:gd name="connsiteY6" fmla="*/ 958623 h 191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365" h="1917246">
                <a:moveTo>
                  <a:pt x="0" y="958623"/>
                </a:moveTo>
                <a:lnTo>
                  <a:pt x="547757" y="0"/>
                </a:lnTo>
                <a:lnTo>
                  <a:pt x="1668608" y="0"/>
                </a:lnTo>
                <a:lnTo>
                  <a:pt x="2216365" y="958623"/>
                </a:lnTo>
                <a:lnTo>
                  <a:pt x="1668608" y="1917246"/>
                </a:lnTo>
                <a:lnTo>
                  <a:pt x="547757" y="1917246"/>
                </a:lnTo>
                <a:lnTo>
                  <a:pt x="0" y="958623"/>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86316" tIns="336750" rIns="386316" bIns="336750" numCol="1" spcCol="1270" anchor="ctr" anchorCtr="0">
            <a:noAutofit/>
          </a:bodyPr>
          <a:lstStyle/>
          <a:p>
            <a:pPr algn="ctr" defTabSz="666722">
              <a:lnSpc>
                <a:spcPct val="90000"/>
              </a:lnSpc>
              <a:spcBef>
                <a:spcPct val="0"/>
              </a:spcBef>
              <a:spcAft>
                <a:spcPct val="35000"/>
              </a:spcAft>
            </a:pPr>
            <a:r>
              <a:rPr lang="en-US" sz="1500" dirty="0"/>
              <a:t>Windows Server 8 - IPAM</a:t>
            </a:r>
          </a:p>
        </p:txBody>
      </p:sp>
      <p:sp>
        <p:nvSpPr>
          <p:cNvPr id="7" name="Hexagon 6"/>
          <p:cNvSpPr/>
          <p:nvPr/>
        </p:nvSpPr>
        <p:spPr>
          <a:xfrm>
            <a:off x="1902179" y="1881748"/>
            <a:ext cx="838084" cy="720521"/>
          </a:xfrm>
          <a:prstGeom prst="hexagon">
            <a:avLst>
              <a:gd name="adj" fmla="val 28900"/>
              <a:gd name="vf" fmla="val 115470"/>
            </a:avLst>
          </a:prstGeom>
          <a:solidFill>
            <a:schemeClr val="accent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715840" y="1055283"/>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sz="1500" dirty="0"/>
              <a:t>Network discovery</a:t>
            </a:r>
          </a:p>
        </p:txBody>
      </p:sp>
      <p:sp>
        <p:nvSpPr>
          <p:cNvPr id="31" name="Hexagon 30"/>
          <p:cNvSpPr/>
          <p:nvPr/>
        </p:nvSpPr>
        <p:spPr>
          <a:xfrm>
            <a:off x="2880288" y="3228738"/>
            <a:ext cx="838084" cy="720521"/>
          </a:xfrm>
          <a:prstGeom prst="hexagon">
            <a:avLst>
              <a:gd name="adj" fmla="val 28900"/>
              <a:gd name="vf" fmla="val 115470"/>
            </a:avLst>
          </a:prstGeom>
          <a:solidFill>
            <a:schemeClr val="accent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2" name="Freeform 31"/>
          <p:cNvSpPr/>
          <p:nvPr/>
        </p:nvSpPr>
        <p:spPr>
          <a:xfrm>
            <a:off x="2385291" y="2021743"/>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sz="1500" dirty="0"/>
              <a:t>Address space management</a:t>
            </a:r>
          </a:p>
          <a:p>
            <a:pPr algn="ctr" defTabSz="666722">
              <a:lnSpc>
                <a:spcPct val="90000"/>
              </a:lnSpc>
              <a:spcBef>
                <a:spcPct val="0"/>
              </a:spcBef>
              <a:spcAft>
                <a:spcPct val="35000"/>
              </a:spcAft>
            </a:pPr>
            <a:r>
              <a:rPr lang="en-US" sz="1500" dirty="0"/>
              <a:t>(ASM)</a:t>
            </a:r>
          </a:p>
        </p:txBody>
      </p:sp>
      <p:sp>
        <p:nvSpPr>
          <p:cNvPr id="33" name="Hexagon 32"/>
          <p:cNvSpPr/>
          <p:nvPr/>
        </p:nvSpPr>
        <p:spPr>
          <a:xfrm>
            <a:off x="2200830" y="4749238"/>
            <a:ext cx="838084" cy="720521"/>
          </a:xfrm>
          <a:prstGeom prst="hexagon">
            <a:avLst>
              <a:gd name="adj" fmla="val 28900"/>
              <a:gd name="vf" fmla="val 115470"/>
            </a:avLst>
          </a:prstGeom>
          <a:solidFill>
            <a:schemeClr val="accent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Freeform 33"/>
          <p:cNvSpPr/>
          <p:nvPr/>
        </p:nvSpPr>
        <p:spPr>
          <a:xfrm>
            <a:off x="2385291" y="3921692"/>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sz="1500" dirty="0"/>
              <a:t>Multi-server management</a:t>
            </a:r>
          </a:p>
          <a:p>
            <a:pPr algn="ctr" defTabSz="666722">
              <a:lnSpc>
                <a:spcPct val="90000"/>
              </a:lnSpc>
              <a:spcBef>
                <a:spcPct val="0"/>
              </a:spcBef>
              <a:spcAft>
                <a:spcPct val="35000"/>
              </a:spcAft>
            </a:pPr>
            <a:r>
              <a:rPr lang="en-US" sz="1500" dirty="0"/>
              <a:t>(MSM)</a:t>
            </a:r>
          </a:p>
        </p:txBody>
      </p:sp>
      <p:sp>
        <p:nvSpPr>
          <p:cNvPr id="36" name="Freeform 35"/>
          <p:cNvSpPr/>
          <p:nvPr/>
        </p:nvSpPr>
        <p:spPr>
          <a:xfrm>
            <a:off x="715840" y="4889234"/>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solidFill>
            <a:srgbClr val="0070C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sz="1500" dirty="0"/>
              <a:t>Visibility &amp; audit</a:t>
            </a:r>
          </a:p>
        </p:txBody>
      </p:sp>
      <p:sp>
        <p:nvSpPr>
          <p:cNvPr id="38" name="Freeform 37"/>
          <p:cNvSpPr/>
          <p:nvPr/>
        </p:nvSpPr>
        <p:spPr>
          <a:xfrm>
            <a:off x="-421965" y="3918411"/>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noFill/>
          <a:ln w="0">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20036" tIns="279438" rIns="320036" bIns="279438" numCol="1" spcCol="1270" anchor="ctr" anchorCtr="0">
            <a:noAutofit/>
          </a:bodyPr>
          <a:lstStyle/>
          <a:p>
            <a:pPr algn="ctr" defTabSz="666722">
              <a:lnSpc>
                <a:spcPct val="90000"/>
              </a:lnSpc>
              <a:spcBef>
                <a:spcPct val="0"/>
              </a:spcBef>
              <a:spcAft>
                <a:spcPct val="35000"/>
              </a:spcAft>
            </a:pPr>
            <a:r>
              <a:rPr lang="en-US" sz="1500"/>
              <a:t>.</a:t>
            </a:r>
            <a:endParaRPr lang="en-US" sz="1500" dirty="0"/>
          </a:p>
        </p:txBody>
      </p:sp>
      <p:sp>
        <p:nvSpPr>
          <p:cNvPr id="39" name="Freeform 38"/>
          <p:cNvSpPr/>
          <p:nvPr/>
        </p:nvSpPr>
        <p:spPr>
          <a:xfrm>
            <a:off x="-421965" y="2015219"/>
            <a:ext cx="1820326" cy="1571309"/>
          </a:xfrm>
          <a:custGeom>
            <a:avLst/>
            <a:gdLst>
              <a:gd name="connsiteX0" fmla="*/ 0 w 1816296"/>
              <a:gd name="connsiteY0" fmla="*/ 785655 h 1571309"/>
              <a:gd name="connsiteX1" fmla="*/ 448923 w 1816296"/>
              <a:gd name="connsiteY1" fmla="*/ 0 h 1571309"/>
              <a:gd name="connsiteX2" fmla="*/ 1367373 w 1816296"/>
              <a:gd name="connsiteY2" fmla="*/ 0 h 1571309"/>
              <a:gd name="connsiteX3" fmla="*/ 1816296 w 1816296"/>
              <a:gd name="connsiteY3" fmla="*/ 785655 h 1571309"/>
              <a:gd name="connsiteX4" fmla="*/ 1367373 w 1816296"/>
              <a:gd name="connsiteY4" fmla="*/ 1571309 h 1571309"/>
              <a:gd name="connsiteX5" fmla="*/ 448923 w 1816296"/>
              <a:gd name="connsiteY5" fmla="*/ 1571309 h 1571309"/>
              <a:gd name="connsiteX6" fmla="*/ 0 w 1816296"/>
              <a:gd name="connsiteY6" fmla="*/ 785655 h 15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6296" h="1571309">
                <a:moveTo>
                  <a:pt x="0" y="785655"/>
                </a:moveTo>
                <a:lnTo>
                  <a:pt x="448923" y="0"/>
                </a:lnTo>
                <a:lnTo>
                  <a:pt x="1367373" y="0"/>
                </a:lnTo>
                <a:lnTo>
                  <a:pt x="1816296" y="785655"/>
                </a:lnTo>
                <a:lnTo>
                  <a:pt x="1367373" y="1571309"/>
                </a:lnTo>
                <a:lnTo>
                  <a:pt x="448923" y="1571309"/>
                </a:lnTo>
                <a:lnTo>
                  <a:pt x="0" y="785655"/>
                </a:lnTo>
                <a:close/>
              </a:path>
            </a:pathLst>
          </a:custGeom>
          <a:noFill/>
          <a:ln w="0">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11146" tIns="270547" rIns="311146" bIns="270547" numCol="1" spcCol="1270" anchor="ctr" anchorCtr="0">
            <a:noAutofit/>
          </a:bodyPr>
          <a:lstStyle/>
          <a:p>
            <a:pPr algn="ctr" defTabSz="355586">
              <a:lnSpc>
                <a:spcPct val="90000"/>
              </a:lnSpc>
              <a:spcBef>
                <a:spcPct val="0"/>
              </a:spcBef>
              <a:spcAft>
                <a:spcPct val="35000"/>
              </a:spcAft>
            </a:pPr>
            <a:r>
              <a:rPr lang="en-US" sz="800"/>
              <a:t>.</a:t>
            </a:r>
            <a:endParaRPr lang="en-US" sz="800" dirty="0"/>
          </a:p>
        </p:txBody>
      </p:sp>
      <p:sp>
        <p:nvSpPr>
          <p:cNvPr id="15" name="Rounded Rectangle 14"/>
          <p:cNvSpPr/>
          <p:nvPr/>
        </p:nvSpPr>
        <p:spPr>
          <a:xfrm>
            <a:off x="3326051" y="762851"/>
            <a:ext cx="3346554" cy="1078084"/>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r>
              <a:rPr lang="en-US" sz="1900" dirty="0"/>
              <a:t>A</a:t>
            </a:r>
            <a:r>
              <a:rPr lang="en-US" sz="1900" dirty="0">
                <a:solidFill>
                  <a:schemeClr val="tx1"/>
                </a:solidFill>
              </a:rPr>
              <a:t>utomatic discovery of  DC, DHCP and DNS servers, and dynamic IP addresses in use</a:t>
            </a:r>
            <a:endParaRPr lang="en-US" sz="1900" dirty="0"/>
          </a:p>
        </p:txBody>
      </p:sp>
      <p:sp>
        <p:nvSpPr>
          <p:cNvPr id="16" name="Rounded Rectangle 15"/>
          <p:cNvSpPr/>
          <p:nvPr/>
        </p:nvSpPr>
        <p:spPr>
          <a:xfrm>
            <a:off x="4509356" y="2169619"/>
            <a:ext cx="4087115" cy="1419071"/>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r>
              <a:rPr lang="en-US" sz="1900" dirty="0">
                <a:solidFill>
                  <a:schemeClr val="tx1"/>
                </a:solidFill>
              </a:rPr>
              <a:t>Organize, assign, monitor and manage static and dynamic IPv4/v6 addresses</a:t>
            </a:r>
          </a:p>
          <a:p>
            <a:endParaRPr lang="en-US" sz="900" dirty="0">
              <a:solidFill>
                <a:schemeClr val="tx1"/>
              </a:solidFill>
            </a:endParaRPr>
          </a:p>
        </p:txBody>
      </p:sp>
      <p:sp>
        <p:nvSpPr>
          <p:cNvPr id="17" name="Rounded Rectangle 16"/>
          <p:cNvSpPr/>
          <p:nvPr/>
        </p:nvSpPr>
        <p:spPr>
          <a:xfrm>
            <a:off x="4509356" y="3996917"/>
            <a:ext cx="4761254" cy="132902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r>
              <a:rPr lang="en-US" sz="1900" dirty="0">
                <a:solidFill>
                  <a:schemeClr val="tx1"/>
                </a:solidFill>
              </a:rPr>
              <a:t>Centralized configuration and update of MS DHCP/DNS servers</a:t>
            </a:r>
          </a:p>
        </p:txBody>
      </p:sp>
      <p:sp>
        <p:nvSpPr>
          <p:cNvPr id="18" name="Rounded Rectangle 17"/>
          <p:cNvSpPr/>
          <p:nvPr/>
        </p:nvSpPr>
        <p:spPr>
          <a:xfrm>
            <a:off x="3097939" y="5760386"/>
            <a:ext cx="3346554" cy="1043549"/>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r>
              <a:rPr lang="en-US" sz="1900" dirty="0">
                <a:solidFill>
                  <a:schemeClr val="tx1"/>
                </a:solidFill>
              </a:rPr>
              <a:t>Track and audit changes and provide real-time view of status</a:t>
            </a:r>
          </a:p>
        </p:txBody>
      </p:sp>
      <p:sp>
        <p:nvSpPr>
          <p:cNvPr id="45" name="Freeform 44"/>
          <p:cNvSpPr/>
          <p:nvPr/>
        </p:nvSpPr>
        <p:spPr>
          <a:xfrm>
            <a:off x="2324294" y="1252218"/>
            <a:ext cx="999741" cy="249383"/>
          </a:xfrm>
          <a:custGeom>
            <a:avLst/>
            <a:gdLst>
              <a:gd name="connsiteX0" fmla="*/ 0 w 997527"/>
              <a:gd name="connsiteY0" fmla="*/ 249382 h 249382"/>
              <a:gd name="connsiteX1" fmla="*/ 605641 w 997527"/>
              <a:gd name="connsiteY1" fmla="*/ 71252 h 249382"/>
              <a:gd name="connsiteX2" fmla="*/ 997527 w 997527"/>
              <a:gd name="connsiteY2" fmla="*/ 0 h 249382"/>
              <a:gd name="connsiteX3" fmla="*/ 997527 w 997527"/>
              <a:gd name="connsiteY3" fmla="*/ 0 h 249382"/>
            </a:gdLst>
            <a:ahLst/>
            <a:cxnLst>
              <a:cxn ang="0">
                <a:pos x="connsiteX0" y="connsiteY0"/>
              </a:cxn>
              <a:cxn ang="0">
                <a:pos x="connsiteX1" y="connsiteY1"/>
              </a:cxn>
              <a:cxn ang="0">
                <a:pos x="connsiteX2" y="connsiteY2"/>
              </a:cxn>
              <a:cxn ang="0">
                <a:pos x="connsiteX3" y="connsiteY3"/>
              </a:cxn>
            </a:cxnLst>
            <a:rect l="l" t="t" r="r" b="b"/>
            <a:pathLst>
              <a:path w="997527" h="249382">
                <a:moveTo>
                  <a:pt x="0" y="249382"/>
                </a:moveTo>
                <a:cubicBezTo>
                  <a:pt x="219693" y="181099"/>
                  <a:pt x="439387" y="112816"/>
                  <a:pt x="605641" y="71252"/>
                </a:cubicBezTo>
                <a:cubicBezTo>
                  <a:pt x="771896" y="29688"/>
                  <a:pt x="997527" y="0"/>
                  <a:pt x="997527" y="0"/>
                </a:cubicBezTo>
                <a:lnTo>
                  <a:pt x="997527" y="0"/>
                </a:ln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p>
        </p:txBody>
      </p:sp>
      <p:sp>
        <p:nvSpPr>
          <p:cNvPr id="50" name="Freeform 49"/>
          <p:cNvSpPr/>
          <p:nvPr/>
        </p:nvSpPr>
        <p:spPr>
          <a:xfrm>
            <a:off x="4026234" y="2356142"/>
            <a:ext cx="476067" cy="178613"/>
          </a:xfrm>
          <a:custGeom>
            <a:avLst/>
            <a:gdLst>
              <a:gd name="connsiteX0" fmla="*/ 0 w 475013"/>
              <a:gd name="connsiteY0" fmla="*/ 178613 h 178613"/>
              <a:gd name="connsiteX1" fmla="*/ 261257 w 475013"/>
              <a:gd name="connsiteY1" fmla="*/ 24234 h 178613"/>
              <a:gd name="connsiteX2" fmla="*/ 475013 w 475013"/>
              <a:gd name="connsiteY2" fmla="*/ 484 h 178613"/>
              <a:gd name="connsiteX3" fmla="*/ 475013 w 475013"/>
              <a:gd name="connsiteY3" fmla="*/ 484 h 178613"/>
            </a:gdLst>
            <a:ahLst/>
            <a:cxnLst>
              <a:cxn ang="0">
                <a:pos x="connsiteX0" y="connsiteY0"/>
              </a:cxn>
              <a:cxn ang="0">
                <a:pos x="connsiteX1" y="connsiteY1"/>
              </a:cxn>
              <a:cxn ang="0">
                <a:pos x="connsiteX2" y="connsiteY2"/>
              </a:cxn>
              <a:cxn ang="0">
                <a:pos x="connsiteX3" y="connsiteY3"/>
              </a:cxn>
            </a:cxnLst>
            <a:rect l="l" t="t" r="r" b="b"/>
            <a:pathLst>
              <a:path w="475013" h="178613">
                <a:moveTo>
                  <a:pt x="0" y="178613"/>
                </a:moveTo>
                <a:cubicBezTo>
                  <a:pt x="91044" y="116267"/>
                  <a:pt x="182088" y="53922"/>
                  <a:pt x="261257" y="24234"/>
                </a:cubicBezTo>
                <a:cubicBezTo>
                  <a:pt x="340426" y="-5454"/>
                  <a:pt x="475013" y="484"/>
                  <a:pt x="475013" y="484"/>
                </a:cubicBezTo>
                <a:lnTo>
                  <a:pt x="475013" y="484"/>
                </a:ln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p>
        </p:txBody>
      </p:sp>
      <p:sp>
        <p:nvSpPr>
          <p:cNvPr id="51" name="Freeform 50"/>
          <p:cNvSpPr/>
          <p:nvPr/>
        </p:nvSpPr>
        <p:spPr>
          <a:xfrm>
            <a:off x="4026235" y="4373465"/>
            <a:ext cx="499871" cy="45719"/>
          </a:xfrm>
          <a:custGeom>
            <a:avLst/>
            <a:gdLst>
              <a:gd name="connsiteX0" fmla="*/ 0 w 332509"/>
              <a:gd name="connsiteY0" fmla="*/ 334476 h 334476"/>
              <a:gd name="connsiteX1" fmla="*/ 201880 w 332509"/>
              <a:gd name="connsiteY1" fmla="*/ 37593 h 334476"/>
              <a:gd name="connsiteX2" fmla="*/ 332509 w 332509"/>
              <a:gd name="connsiteY2" fmla="*/ 13842 h 334476"/>
            </a:gdLst>
            <a:ahLst/>
            <a:cxnLst>
              <a:cxn ang="0">
                <a:pos x="connsiteX0" y="connsiteY0"/>
              </a:cxn>
              <a:cxn ang="0">
                <a:pos x="connsiteX1" y="connsiteY1"/>
              </a:cxn>
              <a:cxn ang="0">
                <a:pos x="connsiteX2" y="connsiteY2"/>
              </a:cxn>
            </a:cxnLst>
            <a:rect l="l" t="t" r="r" b="b"/>
            <a:pathLst>
              <a:path w="332509" h="334476">
                <a:moveTo>
                  <a:pt x="0" y="334476"/>
                </a:moveTo>
                <a:cubicBezTo>
                  <a:pt x="73231" y="212754"/>
                  <a:pt x="146462" y="91032"/>
                  <a:pt x="201880" y="37593"/>
                </a:cubicBezTo>
                <a:cubicBezTo>
                  <a:pt x="257298" y="-15846"/>
                  <a:pt x="294903" y="-1002"/>
                  <a:pt x="332509" y="13842"/>
                </a:cubicBez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p>
        </p:txBody>
      </p:sp>
      <p:sp>
        <p:nvSpPr>
          <p:cNvPr id="52" name="Freeform 51"/>
          <p:cNvSpPr/>
          <p:nvPr/>
        </p:nvSpPr>
        <p:spPr>
          <a:xfrm>
            <a:off x="2324293" y="6097351"/>
            <a:ext cx="773609" cy="391887"/>
          </a:xfrm>
          <a:custGeom>
            <a:avLst/>
            <a:gdLst>
              <a:gd name="connsiteX0" fmla="*/ 0 w 771896"/>
              <a:gd name="connsiteY0" fmla="*/ 0 h 391886"/>
              <a:gd name="connsiteX1" fmla="*/ 285007 w 771896"/>
              <a:gd name="connsiteY1" fmla="*/ 273132 h 391886"/>
              <a:gd name="connsiteX2" fmla="*/ 771896 w 771896"/>
              <a:gd name="connsiteY2" fmla="*/ 391886 h 391886"/>
            </a:gdLst>
            <a:ahLst/>
            <a:cxnLst>
              <a:cxn ang="0">
                <a:pos x="connsiteX0" y="connsiteY0"/>
              </a:cxn>
              <a:cxn ang="0">
                <a:pos x="connsiteX1" y="connsiteY1"/>
              </a:cxn>
              <a:cxn ang="0">
                <a:pos x="connsiteX2" y="connsiteY2"/>
              </a:cxn>
            </a:cxnLst>
            <a:rect l="l" t="t" r="r" b="b"/>
            <a:pathLst>
              <a:path w="771896" h="391886">
                <a:moveTo>
                  <a:pt x="0" y="0"/>
                </a:moveTo>
                <a:cubicBezTo>
                  <a:pt x="78179" y="103909"/>
                  <a:pt x="156358" y="207818"/>
                  <a:pt x="285007" y="273132"/>
                </a:cubicBezTo>
                <a:cubicBezTo>
                  <a:pt x="413656" y="338446"/>
                  <a:pt x="592776" y="365166"/>
                  <a:pt x="771896" y="391886"/>
                </a:cubicBezTo>
              </a:path>
            </a:pathLst>
          </a:custGeom>
          <a:noFill/>
          <a:ln w="3175">
            <a:solidFill>
              <a:srgbClr val="F8F57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p>
        </p:txBody>
      </p:sp>
    </p:spTree>
    <p:extLst>
      <p:ext uri="{BB962C8B-B14F-4D97-AF65-F5344CB8AC3E}">
        <p14:creationId xmlns:p14="http://schemas.microsoft.com/office/powerpoint/2010/main" val="3139271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32" grpId="0" animBg="1"/>
      <p:bldP spid="34" grpId="0" animBg="1"/>
      <p:bldP spid="36" grpId="0" animBg="1"/>
      <p:bldP spid="15" grpId="0" animBg="1"/>
      <p:bldP spid="16" grpId="0" animBg="1"/>
      <p:bldP spid="17" grpId="0" animBg="1"/>
      <p:bldP spid="18" grpId="0" animBg="1"/>
      <p:bldP spid="45" grpId="0" animBg="1"/>
      <p:bldP spid="50" grpId="0" animBg="1"/>
      <p:bldP spid="51" grpId="0" animBg="1"/>
      <p:bldP spid="5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a:t>
            </a:r>
            <a:endParaRPr lang="en-US" dirty="0"/>
          </a:p>
        </p:txBody>
      </p:sp>
      <p:sp>
        <p:nvSpPr>
          <p:cNvPr id="3" name="Text Placeholder 2"/>
          <p:cNvSpPr>
            <a:spLocks noGrp="1"/>
          </p:cNvSpPr>
          <p:nvPr>
            <p:ph type="body" sz="quarter" idx="10"/>
          </p:nvPr>
        </p:nvSpPr>
        <p:spPr>
          <a:xfrm>
            <a:off x="519119" y="1447800"/>
            <a:ext cx="11149012" cy="1526572"/>
          </a:xfrm>
        </p:spPr>
        <p:txBody>
          <a:bodyPr/>
          <a:lstStyle/>
          <a:p>
            <a:pPr lvl="0"/>
            <a:r>
              <a:rPr lang="en-US" dirty="0" smtClean="0"/>
              <a:t>PowerShell</a:t>
            </a:r>
          </a:p>
          <a:p>
            <a:pPr lvl="0"/>
            <a:r>
              <a:rPr lang="en-US" dirty="0" smtClean="0"/>
              <a:t>Unified </a:t>
            </a:r>
            <a:r>
              <a:rPr lang="en-US" dirty="0"/>
              <a:t>Tracing</a:t>
            </a:r>
          </a:p>
          <a:p>
            <a:pPr lvl="0"/>
            <a:r>
              <a:rPr lang="en-US" dirty="0"/>
              <a:t>Port </a:t>
            </a:r>
            <a:r>
              <a:rPr lang="en-US" dirty="0" smtClean="0"/>
              <a:t>Mirroring</a:t>
            </a:r>
            <a:endParaRPr lang="en-US" dirty="0" smtClean="0">
              <a:solidFill>
                <a:schemeClr val="tx1"/>
              </a:solidFill>
            </a:endParaRPr>
          </a:p>
        </p:txBody>
      </p:sp>
    </p:spTree>
    <p:extLst>
      <p:ext uri="{BB962C8B-B14F-4D97-AF65-F5344CB8AC3E}">
        <p14:creationId xmlns:p14="http://schemas.microsoft.com/office/powerpoint/2010/main" val="3796934409"/>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p:cNvGraphicFramePr/>
          <p:nvPr>
            <p:extLst>
              <p:ext uri="{D42A27DB-BD31-4B8C-83A1-F6EECF244321}">
                <p14:modId xmlns:p14="http://schemas.microsoft.com/office/powerpoint/2010/main" val="986464513"/>
              </p:ext>
            </p:extLst>
          </p:nvPr>
        </p:nvGraphicFramePr>
        <p:xfrm>
          <a:off x="1015735" y="1206838"/>
          <a:ext cx="9954207" cy="506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77700" y="177800"/>
            <a:ext cx="11001684" cy="914400"/>
          </a:xfrm>
        </p:spPr>
        <p:txBody>
          <a:bodyPr>
            <a:noAutofit/>
          </a:bodyPr>
          <a:lstStyle/>
          <a:p>
            <a:r>
              <a:rPr lang="en-US" sz="4300" dirty="0" smtClean="0"/>
              <a:t>WS2012 is designed for the cloud</a:t>
            </a:r>
            <a:endParaRPr lang="en-US" sz="4300" dirty="0"/>
          </a:p>
        </p:txBody>
      </p:sp>
    </p:spTree>
    <p:extLst>
      <p:ext uri="{BB962C8B-B14F-4D97-AF65-F5344CB8AC3E}">
        <p14:creationId xmlns:p14="http://schemas.microsoft.com/office/powerpoint/2010/main" val="380830515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31812" y="4731502"/>
            <a:ext cx="11173090" cy="526298"/>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defTabSz="914363">
              <a:lnSpc>
                <a:spcPct val="90000"/>
              </a:lnSpc>
              <a:spcBef>
                <a:spcPct val="20000"/>
              </a:spcBef>
              <a:buSzPct val="90000"/>
              <a:buFontTx/>
              <a:buBlip>
                <a:blip r:embed="rId3"/>
              </a:buBlip>
            </a:pPr>
            <a:endParaRPr lang="en-US"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526298"/>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defTabSz="914363">
              <a:lnSpc>
                <a:spcPct val="90000"/>
              </a:lnSpc>
              <a:spcBef>
                <a:spcPct val="20000"/>
              </a:spcBef>
              <a:buSzPct val="90000"/>
              <a:buFontTx/>
              <a:buBlip>
                <a:blip r:embed="rId4"/>
              </a:buBlip>
            </a:pPr>
            <a:endParaRPr lang="en-US" dirty="0">
              <a:gradFill>
                <a:gsLst>
                  <a:gs pos="0">
                    <a:srgbClr val="FFFFFF"/>
                  </a:gs>
                  <a:gs pos="100000">
                    <a:srgbClr val="FFFFFF"/>
                  </a:gs>
                </a:gsLst>
                <a:lin ang="5400000" scaled="0"/>
              </a:gradFill>
            </a:endParaRPr>
          </a:p>
        </p:txBody>
      </p:sp>
      <p:sp>
        <p:nvSpPr>
          <p:cNvPr id="4" name="Rectangle 3"/>
          <p:cNvSpPr/>
          <p:nvPr/>
        </p:nvSpPr>
        <p:spPr bwMode="auto">
          <a:xfrm>
            <a:off x="507868" y="2213193"/>
            <a:ext cx="11173090" cy="526298"/>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defTabSz="914363">
              <a:lnSpc>
                <a:spcPct val="90000"/>
              </a:lnSpc>
              <a:spcBef>
                <a:spcPct val="20000"/>
              </a:spcBef>
              <a:buSzPct val="90000"/>
              <a:buFontTx/>
              <a:buBlip>
                <a:blip r:embed="rId3"/>
              </a:buBlip>
            </a:pPr>
            <a:endParaRPr lang="en-US" dirty="0">
              <a:gradFill>
                <a:gsLst>
                  <a:gs pos="0">
                    <a:srgbClr val="FFFFFF"/>
                  </a:gs>
                  <a:gs pos="100000">
                    <a:srgbClr val="FFFFFF"/>
                  </a:gs>
                </a:gsLst>
                <a:lin ang="5400000" scaled="0"/>
              </a:gradFill>
            </a:endParaRPr>
          </a:p>
        </p:txBody>
      </p:sp>
      <p:sp>
        <p:nvSpPr>
          <p:cNvPr id="5" name="Rectangle 4"/>
          <p:cNvSpPr/>
          <p:nvPr/>
        </p:nvSpPr>
        <p:spPr bwMode="auto">
          <a:xfrm>
            <a:off x="507868" y="3045912"/>
            <a:ext cx="11173090" cy="526298"/>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defTabSz="914363">
              <a:lnSpc>
                <a:spcPct val="90000"/>
              </a:lnSpc>
              <a:spcBef>
                <a:spcPct val="20000"/>
              </a:spcBef>
              <a:buSzPct val="90000"/>
              <a:buFontTx/>
              <a:buBlip>
                <a:blip r:embed="rId3"/>
              </a:buBlip>
            </a:pPr>
            <a:endParaRPr lang="en-US" dirty="0">
              <a:gradFill>
                <a:gsLst>
                  <a:gs pos="0">
                    <a:srgbClr val="FFFFFF"/>
                  </a:gs>
                  <a:gs pos="100000">
                    <a:srgbClr val="FFFFFF"/>
                  </a:gs>
                </a:gsLst>
                <a:lin ang="5400000" scaled="0"/>
              </a:gradFill>
            </a:endParaRPr>
          </a:p>
        </p:txBody>
      </p:sp>
      <p:sp>
        <p:nvSpPr>
          <p:cNvPr id="6" name="Rectangle 5"/>
          <p:cNvSpPr/>
          <p:nvPr/>
        </p:nvSpPr>
        <p:spPr bwMode="auto">
          <a:xfrm>
            <a:off x="507868" y="3878631"/>
            <a:ext cx="11173090" cy="526298"/>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defTabSz="914363">
              <a:lnSpc>
                <a:spcPct val="90000"/>
              </a:lnSpc>
              <a:spcBef>
                <a:spcPct val="20000"/>
              </a:spcBef>
              <a:buSzPct val="90000"/>
              <a:buFontTx/>
              <a:buBlip>
                <a:blip r:embed="rId3"/>
              </a:buBlip>
            </a:pPr>
            <a:endParaRPr lang="en-US" dirty="0">
              <a:gradFill>
                <a:gsLst>
                  <a:gs pos="0">
                    <a:srgbClr val="FFFFFF"/>
                  </a:gs>
                  <a:gs pos="100000">
                    <a:srgbClr val="FFFFFF"/>
                  </a:gs>
                </a:gsLst>
                <a:lin ang="5400000" scaled="0"/>
              </a:gradFill>
            </a:endParaRPr>
          </a:p>
        </p:txBody>
      </p:sp>
      <p:sp>
        <p:nvSpPr>
          <p:cNvPr id="7" name="Rectangle 6"/>
          <p:cNvSpPr/>
          <p:nvPr/>
        </p:nvSpPr>
        <p:spPr bwMode="auto">
          <a:xfrm>
            <a:off x="507868" y="5493502"/>
            <a:ext cx="11173090" cy="526298"/>
          </a:xfrm>
          <a:prstGeom prst="rect">
            <a:avLst/>
          </a:prstGeom>
          <a:solidFill>
            <a:srgbClr val="7030A0"/>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defTabSz="914363">
              <a:lnSpc>
                <a:spcPct val="90000"/>
              </a:lnSpc>
              <a:spcBef>
                <a:spcPct val="20000"/>
              </a:spcBef>
              <a:buSzPct val="90000"/>
              <a:buFontTx/>
              <a:buBlip>
                <a:blip r:embed="rId3"/>
              </a:buBlip>
            </a:pPr>
            <a:r>
              <a:rPr lang="en-US" dirty="0" smtClean="0">
                <a:gradFill>
                  <a:gsLst>
                    <a:gs pos="0">
                      <a:srgbClr val="FFFFFF"/>
                    </a:gs>
                    <a:gs pos="100000">
                      <a:srgbClr val="FFFFFF"/>
                    </a:gs>
                  </a:gsLst>
                  <a:lin ang="5400000" scaled="0"/>
                </a:gradFill>
              </a:rPr>
              <a:t>Visit networking partners in the TechEd Partner Pavilion booths</a:t>
            </a:r>
            <a:endParaRPr lang="en-US" dirty="0">
              <a:gradFill>
                <a:gsLst>
                  <a:gs pos="0">
                    <a:srgbClr val="FFFFFF"/>
                  </a:gs>
                  <a:gs pos="100000">
                    <a:srgbClr val="FFFFFF"/>
                  </a:gs>
                </a:gsLst>
                <a:lin ang="5400000" scaled="0"/>
              </a:gradFill>
            </a:endParaRPr>
          </a:p>
        </p:txBody>
      </p:sp>
      <p:sp>
        <p:nvSpPr>
          <p:cNvPr id="8" name="Rectangle 7"/>
          <p:cNvSpPr/>
          <p:nvPr/>
        </p:nvSpPr>
        <p:spPr>
          <a:xfrm>
            <a:off x="667871" y="1483348"/>
            <a:ext cx="11013089" cy="341632"/>
          </a:xfrm>
          <a:prstGeom prst="rect">
            <a:avLst/>
          </a:prstGeom>
        </p:spPr>
        <p:txBody>
          <a:bodyPr wrap="square">
            <a:spAutoFit/>
          </a:bodyPr>
          <a:lstStyle/>
          <a:p>
            <a:pPr marL="403225" indent="-403225" defTabSz="914363">
              <a:lnSpc>
                <a:spcPct val="90000"/>
              </a:lnSpc>
              <a:spcBef>
                <a:spcPct val="20000"/>
              </a:spcBef>
              <a:buSzPct val="105000"/>
              <a:buFontTx/>
              <a:buBlip>
                <a:blip r:embed="rId4"/>
              </a:buBlip>
            </a:pPr>
            <a:r>
              <a:rPr lang="en-US" dirty="0" smtClean="0">
                <a:solidFill>
                  <a:srgbClr val="FFFFFF"/>
                </a:solidFill>
              </a:rPr>
              <a:t>VIR307 – Hyper-V Extensible Switch</a:t>
            </a:r>
            <a:endParaRPr lang="en-US" dirty="0">
              <a:solidFill>
                <a:srgbClr val="FFFFFF">
                  <a:alpha val="99000"/>
                </a:srgbClr>
              </a:solidFill>
            </a:endParaRPr>
          </a:p>
        </p:txBody>
      </p:sp>
      <p:sp>
        <p:nvSpPr>
          <p:cNvPr id="9" name="Rectangle 8"/>
          <p:cNvSpPr/>
          <p:nvPr/>
        </p:nvSpPr>
        <p:spPr>
          <a:xfrm>
            <a:off x="667871" y="2320868"/>
            <a:ext cx="11013089" cy="341632"/>
          </a:xfrm>
          <a:prstGeom prst="rect">
            <a:avLst/>
          </a:prstGeom>
        </p:spPr>
        <p:txBody>
          <a:bodyPr wrap="square">
            <a:spAutoFit/>
          </a:bodyPr>
          <a:lstStyle/>
          <a:p>
            <a:pPr marL="403225" indent="-403225" defTabSz="914363">
              <a:lnSpc>
                <a:spcPct val="90000"/>
              </a:lnSpc>
              <a:spcBef>
                <a:spcPct val="20000"/>
              </a:spcBef>
              <a:buSzPct val="105000"/>
              <a:buFontTx/>
              <a:buBlip>
                <a:blip r:embed="rId4"/>
              </a:buBlip>
            </a:pPr>
            <a:r>
              <a:rPr lang="en-US" dirty="0">
                <a:solidFill>
                  <a:srgbClr val="FFFFFF"/>
                </a:solidFill>
              </a:rPr>
              <a:t>VIR305 – </a:t>
            </a:r>
            <a:r>
              <a:rPr lang="en-US" sz="1600" dirty="0">
                <a:solidFill>
                  <a:srgbClr val="FFFFFF"/>
                </a:solidFill>
              </a:rPr>
              <a:t>Hyper-V Network Virtualization for Scalable Multi-Tenancy in Windows</a:t>
            </a:r>
            <a:endParaRPr lang="en-US" dirty="0">
              <a:solidFill>
                <a:srgbClr val="FFFFFF">
                  <a:alpha val="99000"/>
                </a:srgbClr>
              </a:solidFill>
            </a:endParaRPr>
          </a:p>
        </p:txBody>
      </p:sp>
      <p:sp>
        <p:nvSpPr>
          <p:cNvPr id="10" name="Rectangle 9"/>
          <p:cNvSpPr/>
          <p:nvPr/>
        </p:nvSpPr>
        <p:spPr>
          <a:xfrm>
            <a:off x="667871" y="3153586"/>
            <a:ext cx="11013089" cy="341632"/>
          </a:xfrm>
          <a:prstGeom prst="rect">
            <a:avLst/>
          </a:prstGeom>
        </p:spPr>
        <p:txBody>
          <a:bodyPr wrap="square">
            <a:spAutoFit/>
          </a:bodyPr>
          <a:lstStyle/>
          <a:p>
            <a:pPr marL="403225" indent="-403225" defTabSz="914363">
              <a:lnSpc>
                <a:spcPct val="90000"/>
              </a:lnSpc>
              <a:spcBef>
                <a:spcPct val="20000"/>
              </a:spcBef>
              <a:buSzPct val="105000"/>
              <a:buFontTx/>
              <a:buBlip>
                <a:blip r:embed="rId4"/>
              </a:buBlip>
            </a:pPr>
            <a:r>
              <a:rPr lang="en-US" dirty="0">
                <a:solidFill>
                  <a:srgbClr val="FFFFFF"/>
                </a:solidFill>
              </a:rPr>
              <a:t>MGT315 - Network Management in Microsoft System Center 2012 SP1</a:t>
            </a:r>
          </a:p>
        </p:txBody>
      </p:sp>
      <p:sp>
        <p:nvSpPr>
          <p:cNvPr id="11" name="Rectangle 10"/>
          <p:cNvSpPr/>
          <p:nvPr/>
        </p:nvSpPr>
        <p:spPr>
          <a:xfrm>
            <a:off x="667871" y="3986305"/>
            <a:ext cx="11013089" cy="341632"/>
          </a:xfrm>
          <a:prstGeom prst="rect">
            <a:avLst/>
          </a:prstGeom>
        </p:spPr>
        <p:txBody>
          <a:bodyPr wrap="square">
            <a:spAutoFit/>
          </a:bodyPr>
          <a:lstStyle/>
          <a:p>
            <a:pPr marL="403225" indent="-403225" defTabSz="914363">
              <a:lnSpc>
                <a:spcPct val="90000"/>
              </a:lnSpc>
              <a:spcBef>
                <a:spcPct val="20000"/>
              </a:spcBef>
              <a:buSzPct val="105000"/>
              <a:buFontTx/>
              <a:buBlip>
                <a:blip r:embed="rId4"/>
              </a:buBlip>
            </a:pPr>
            <a:r>
              <a:rPr lang="en-US" dirty="0">
                <a:solidFill>
                  <a:srgbClr val="FFFFFF"/>
                </a:solidFill>
              </a:rPr>
              <a:t>WSV314 – Windows Server 2012 NIC Teaming and Multichannel Solutions</a:t>
            </a:r>
            <a:r>
              <a:rPr lang="en-US" dirty="0">
                <a:solidFill>
                  <a:srgbClr val="FFFFFF">
                    <a:alpha val="99000"/>
                  </a:srgbClr>
                </a:solidFill>
              </a:rPr>
              <a:t> </a:t>
            </a:r>
          </a:p>
        </p:txBody>
      </p:sp>
      <p:sp>
        <p:nvSpPr>
          <p:cNvPr id="12" name="Rectangle 11"/>
          <p:cNvSpPr/>
          <p:nvPr/>
        </p:nvSpPr>
        <p:spPr>
          <a:xfrm>
            <a:off x="667871" y="4819025"/>
            <a:ext cx="11013089" cy="341632"/>
          </a:xfrm>
          <a:prstGeom prst="rect">
            <a:avLst/>
          </a:prstGeom>
        </p:spPr>
        <p:txBody>
          <a:bodyPr wrap="square">
            <a:spAutoFit/>
          </a:bodyPr>
          <a:lstStyle/>
          <a:p>
            <a:pPr marL="403225" indent="-403225" defTabSz="914363">
              <a:lnSpc>
                <a:spcPct val="90000"/>
              </a:lnSpc>
              <a:spcBef>
                <a:spcPct val="20000"/>
              </a:spcBef>
              <a:buSzPct val="105000"/>
              <a:buFontTx/>
              <a:buBlip>
                <a:blip r:embed="rId4"/>
              </a:buBlip>
            </a:pPr>
            <a:r>
              <a:rPr lang="en-US" dirty="0" smtClean="0">
                <a:solidFill>
                  <a:srgbClr val="FFFFFF">
                    <a:alpha val="99000"/>
                  </a:srgbClr>
                </a:solidFill>
              </a:rPr>
              <a:t>WSV302 – Windows Server 2012 </a:t>
            </a:r>
            <a:r>
              <a:rPr lang="en-US" dirty="0" err="1" smtClean="0">
                <a:solidFill>
                  <a:srgbClr val="FFFFFF">
                    <a:alpha val="99000"/>
                  </a:srgbClr>
                </a:solidFill>
              </a:rPr>
              <a:t>DirectAccess</a:t>
            </a:r>
            <a:r>
              <a:rPr lang="en-US" dirty="0" smtClean="0">
                <a:solidFill>
                  <a:srgbClr val="FFFFFF">
                    <a:alpha val="99000"/>
                  </a:srgbClr>
                </a:solidFill>
              </a:rPr>
              <a:t>: How to quickly and easily deploy</a:t>
            </a:r>
            <a:endParaRPr lang="en-US" dirty="0">
              <a:solidFill>
                <a:srgbClr val="FFFFFF">
                  <a:alpha val="99000"/>
                </a:srgb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black">
          <a:xfrm>
            <a:off x="515815" y="6159457"/>
            <a:ext cx="930626"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1341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par>
                          <p:cTn id="54" fill="hold">
                            <p:stCondLst>
                              <p:cond delay="6250"/>
                            </p:stCondLst>
                            <p:childTnLst>
                              <p:par>
                                <p:cTn id="55" presetID="2" presetClass="entr" presetSubtype="8" decel="10000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1000" fill="hold"/>
                                        <p:tgtEl>
                                          <p:spTgt spid="16"/>
                                        </p:tgtEl>
                                        <p:attrNameLst>
                                          <p:attrName>ppt_x</p:attrName>
                                        </p:attrNameLst>
                                      </p:cBhvr>
                                      <p:tavLst>
                                        <p:tav tm="0">
                                          <p:val>
                                            <p:strVal val="0-#ppt_w/2"/>
                                          </p:val>
                                        </p:tav>
                                        <p:tav tm="100000">
                                          <p:val>
                                            <p:strVal val="#ppt_x"/>
                                          </p:val>
                                        </p:tav>
                                      </p:tavLst>
                                    </p:anim>
                                    <p:anim calcmode="lin" valueType="num">
                                      <p:cBhvr additive="base">
                                        <p:cTn id="5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1289150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a:t>
            </a:r>
            <a:endParaRPr lang="en-US" dirty="0"/>
          </a:p>
        </p:txBody>
      </p:sp>
      <p:sp>
        <p:nvSpPr>
          <p:cNvPr id="3" name="Content Placeholder 2"/>
          <p:cNvSpPr>
            <a:spLocks noGrp="1"/>
          </p:cNvSpPr>
          <p:nvPr>
            <p:ph idx="1"/>
          </p:nvPr>
        </p:nvSpPr>
        <p:spPr>
          <a:xfrm>
            <a:off x="585170" y="4648203"/>
            <a:ext cx="10969943" cy="1782764"/>
          </a:xfrm>
        </p:spPr>
        <p:txBody>
          <a:bodyPr>
            <a:normAutofit/>
          </a:bodyPr>
          <a:lstStyle/>
          <a:p>
            <a:pPr marL="0" indent="0" algn="ctr">
              <a:buNone/>
            </a:pPr>
            <a:r>
              <a:rPr lang="en-US" b="1" dirty="0" smtClean="0"/>
              <a:t>Even when hardware fails…</a:t>
            </a:r>
          </a:p>
          <a:p>
            <a:pPr marL="0" indent="0" algn="ctr">
              <a:buNone/>
            </a:pPr>
            <a:endParaRPr lang="en-US" b="1" dirty="0"/>
          </a:p>
          <a:p>
            <a:pPr marL="0" indent="0" algn="ctr">
              <a:buNone/>
            </a:pPr>
            <a:r>
              <a:rPr lang="en-US" b="1" dirty="0" smtClean="0"/>
              <a:t>… customers want continuous availability.</a:t>
            </a:r>
          </a:p>
        </p:txBody>
      </p:sp>
      <p:sp>
        <p:nvSpPr>
          <p:cNvPr id="41" name="Rounded Rectangle 40"/>
          <p:cNvSpPr/>
          <p:nvPr/>
        </p:nvSpPr>
        <p:spPr>
          <a:xfrm>
            <a:off x="6043972" y="3065544"/>
            <a:ext cx="4240349"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dirty="0"/>
          </a:p>
        </p:txBody>
      </p:sp>
      <p:sp>
        <p:nvSpPr>
          <p:cNvPr id="45" name="TextBox 44"/>
          <p:cNvSpPr txBox="1"/>
          <p:nvPr/>
        </p:nvSpPr>
        <p:spPr>
          <a:xfrm>
            <a:off x="6043978" y="3138014"/>
            <a:ext cx="4368378" cy="471895"/>
          </a:xfrm>
          <a:prstGeom prst="rect">
            <a:avLst/>
          </a:prstGeom>
          <a:noFill/>
        </p:spPr>
        <p:txBody>
          <a:bodyPr wrap="none" lIns="162504" tIns="81251" rIns="162504" bIns="81251" rtlCol="0">
            <a:spAutoFit/>
          </a:bodyPr>
          <a:lstStyle/>
          <a:p>
            <a:r>
              <a:rPr lang="en-US" sz="2000" b="1" dirty="0">
                <a:solidFill>
                  <a:schemeClr val="bg1"/>
                </a:solidFill>
              </a:rPr>
              <a:t>Tenant 2: Multiple VM Workloads</a:t>
            </a:r>
          </a:p>
        </p:txBody>
      </p:sp>
      <p:sp>
        <p:nvSpPr>
          <p:cNvPr id="31" name="Rounded Rectangle 30"/>
          <p:cNvSpPr/>
          <p:nvPr/>
        </p:nvSpPr>
        <p:spPr>
          <a:xfrm>
            <a:off x="6041981" y="1739040"/>
            <a:ext cx="4240349" cy="1277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dirty="0"/>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5" y="1980220"/>
            <a:ext cx="3470001" cy="20089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90" y="2151864"/>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4564" y="2151861"/>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1444" y="2161107"/>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283066" y="1592826"/>
            <a:ext cx="1612893" cy="441088"/>
          </a:xfrm>
          <a:prstGeom prst="rect">
            <a:avLst/>
          </a:prstGeom>
          <a:noFill/>
        </p:spPr>
        <p:txBody>
          <a:bodyPr wrap="none" lIns="162504" tIns="81251" rIns="162504" bIns="81251" rtlCol="0">
            <a:spAutoFit/>
          </a:bodyPr>
          <a:lstStyle/>
          <a:p>
            <a:r>
              <a:rPr lang="en-US" b="1" dirty="0" smtClean="0"/>
              <a:t>Data Center</a:t>
            </a:r>
            <a:endParaRPr lang="en-US" b="1" dirty="0"/>
          </a:p>
        </p:txBody>
      </p:sp>
      <p:cxnSp>
        <p:nvCxnSpPr>
          <p:cNvPr id="37" name="Straight Connector 36"/>
          <p:cNvCxnSpPr/>
          <p:nvPr/>
        </p:nvCxnSpPr>
        <p:spPr>
          <a:xfrm flipV="1">
            <a:off x="4027109" y="2311848"/>
            <a:ext cx="2014876" cy="672829"/>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4053179" y="2984680"/>
            <a:ext cx="1988802" cy="653673"/>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6024061" y="1807330"/>
            <a:ext cx="4368378" cy="471895"/>
          </a:xfrm>
          <a:prstGeom prst="rect">
            <a:avLst/>
          </a:prstGeom>
          <a:noFill/>
        </p:spPr>
        <p:txBody>
          <a:bodyPr wrap="none" lIns="162504" tIns="81251" rIns="162504" bIns="81251" rtlCol="0">
            <a:spAutoFit/>
          </a:bodyPr>
          <a:lstStyle/>
          <a:p>
            <a:r>
              <a:rPr lang="en-US" sz="2000" b="1" dirty="0">
                <a:solidFill>
                  <a:schemeClr val="bg1"/>
                </a:solidFill>
              </a:rPr>
              <a:t>Tenant 1: Multiple VM Workloads</a:t>
            </a:r>
          </a:p>
        </p:txBody>
      </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984" y="3478367"/>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557" y="3478365"/>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435" y="3487609"/>
            <a:ext cx="827246" cy="73900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0834651" y="2657014"/>
            <a:ext cx="660228" cy="290009"/>
            <a:chOff x="7162800" y="1516378"/>
            <a:chExt cx="990600" cy="667248"/>
          </a:xfrm>
        </p:grpSpPr>
        <p:sp>
          <p:nvSpPr>
            <p:cNvPr id="6" name="Snip Single Corner Rectangle 5"/>
            <p:cNvSpPr/>
            <p:nvPr/>
          </p:nvSpPr>
          <p:spPr>
            <a:xfrm>
              <a:off x="7162800" y="1516378"/>
              <a:ext cx="990600" cy="521972"/>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p:cNvSpPr/>
            <p:nvPr/>
          </p:nvSpPr>
          <p:spPr>
            <a:xfrm>
              <a:off x="7162800" y="2038350"/>
              <a:ext cx="533400" cy="145276"/>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0860044" y="3167361"/>
            <a:ext cx="660228" cy="290009"/>
            <a:chOff x="7162800" y="1516378"/>
            <a:chExt cx="990600" cy="667248"/>
          </a:xfrm>
        </p:grpSpPr>
        <p:sp>
          <p:nvSpPr>
            <p:cNvPr id="30" name="Snip Single Corner Rectangle 29"/>
            <p:cNvSpPr/>
            <p:nvPr/>
          </p:nvSpPr>
          <p:spPr>
            <a:xfrm>
              <a:off x="7162800" y="1516378"/>
              <a:ext cx="990600" cy="521972"/>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Same Side Corner Rectangle 38"/>
            <p:cNvSpPr/>
            <p:nvPr/>
          </p:nvSpPr>
          <p:spPr>
            <a:xfrm>
              <a:off x="7162800" y="2038350"/>
              <a:ext cx="533400" cy="145276"/>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10834651" y="2089017"/>
            <a:ext cx="660228" cy="290009"/>
            <a:chOff x="7162800" y="1516378"/>
            <a:chExt cx="990600" cy="667248"/>
          </a:xfrm>
        </p:grpSpPr>
        <p:sp>
          <p:nvSpPr>
            <p:cNvPr id="47" name="Snip Single Corner Rectangle 46"/>
            <p:cNvSpPr/>
            <p:nvPr/>
          </p:nvSpPr>
          <p:spPr>
            <a:xfrm>
              <a:off x="7162800" y="1516378"/>
              <a:ext cx="990600" cy="521972"/>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Same Side Corner Rectangle 47"/>
            <p:cNvSpPr/>
            <p:nvPr/>
          </p:nvSpPr>
          <p:spPr>
            <a:xfrm>
              <a:off x="7162800" y="2038350"/>
              <a:ext cx="533400" cy="145276"/>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0885438" y="3801425"/>
            <a:ext cx="660228" cy="290009"/>
            <a:chOff x="7162800" y="1516378"/>
            <a:chExt cx="990600" cy="667248"/>
          </a:xfrm>
        </p:grpSpPr>
        <p:sp>
          <p:nvSpPr>
            <p:cNvPr id="50" name="Snip Single Corner Rectangle 49"/>
            <p:cNvSpPr/>
            <p:nvPr/>
          </p:nvSpPr>
          <p:spPr>
            <a:xfrm>
              <a:off x="7162800" y="1516378"/>
              <a:ext cx="990600" cy="521972"/>
            </a:xfrm>
            <a:prstGeom prst="snip1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Same Side Corner Rectangle 50"/>
            <p:cNvSpPr/>
            <p:nvPr/>
          </p:nvSpPr>
          <p:spPr>
            <a:xfrm>
              <a:off x="7162800" y="2038350"/>
              <a:ext cx="533400" cy="145276"/>
            </a:xfrm>
            <a:prstGeom prst="round2Same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2" descr="C:\Users\seemongt\AppData\Local\Microsoft\Windows\Temporary Internet Files\Content.IE5\355HFNF9\MC90041126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42130" y="3677255"/>
            <a:ext cx="546844" cy="515384"/>
          </a:xfrm>
          <a:prstGeom prst="rect">
            <a:avLst/>
          </a:prstGeom>
          <a:noFill/>
        </p:spPr>
      </p:pic>
      <p:cxnSp>
        <p:nvCxnSpPr>
          <p:cNvPr id="12" name="Elbow Connector 11"/>
          <p:cNvCxnSpPr/>
          <p:nvPr/>
        </p:nvCxnSpPr>
        <p:spPr>
          <a:xfrm>
            <a:off x="9950962" y="2091882"/>
            <a:ext cx="881836" cy="823569"/>
          </a:xfrm>
          <a:prstGeom prst="bentConnector3">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V="1">
            <a:off x="9841416" y="3196624"/>
            <a:ext cx="881836" cy="823569"/>
          </a:xfrm>
          <a:prstGeom prst="bentConnector3">
            <a:avLst>
              <a:gd name="adj1" fmla="val 53049"/>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7" idx="0"/>
          </p:cNvCxnSpPr>
          <p:nvPr/>
        </p:nvCxnSpPr>
        <p:spPr>
          <a:xfrm>
            <a:off x="11494879" y="2202445"/>
            <a:ext cx="507868" cy="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1494879" y="2785421"/>
            <a:ext cx="507868" cy="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1494879" y="3293421"/>
            <a:ext cx="507868" cy="0"/>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736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down)">
                                      <p:cBhvr>
                                        <p:cTn id="25" dur="500"/>
                                        <p:tgtEl>
                                          <p:spTgt spid="49"/>
                                        </p:tgtEl>
                                      </p:cBhvr>
                                    </p:animEffect>
                                  </p:childTnLst>
                                </p:cTn>
                              </p:par>
                              <p:par>
                                <p:cTn id="26" presetID="22" presetClass="entr" presetSubtype="4"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
                                        <p:tgtEl>
                                          <p:spTgt spid="52"/>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down)">
                                      <p:cBhvr>
                                        <p:cTn id="34" dur="500"/>
                                        <p:tgtEl>
                                          <p:spTgt spid="53"/>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par>
                                <p:cTn id="41" presetID="22" presetClass="entr" presetSubtype="4"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down)">
                                      <p:cBhvr>
                                        <p:cTn id="4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Guidelines</a:t>
            </a:r>
            <a:endParaRPr lang="en-US" dirty="0"/>
          </a:p>
        </p:txBody>
      </p:sp>
      <p:sp>
        <p:nvSpPr>
          <p:cNvPr id="3" name="Text Placeholder 2"/>
          <p:cNvSpPr>
            <a:spLocks noGrp="1"/>
          </p:cNvSpPr>
          <p:nvPr>
            <p:ph type="body" sz="quarter" idx="4294967295"/>
          </p:nvPr>
        </p:nvSpPr>
        <p:spPr>
          <a:xfrm>
            <a:off x="519113" y="1447800"/>
            <a:ext cx="11173090" cy="2412968"/>
          </a:xfrm>
        </p:spPr>
        <p:txBody>
          <a:bodyPr/>
          <a:lstStyle/>
          <a:p>
            <a:r>
              <a:rPr lang="en-US" dirty="0" smtClean="0">
                <a:gradFill>
                  <a:gsLst>
                    <a:gs pos="0">
                      <a:schemeClr val="tx1"/>
                    </a:gs>
                    <a:gs pos="100000">
                      <a:schemeClr val="tx1"/>
                    </a:gs>
                  </a:gsLst>
                  <a:lin ang="5400000" scaled="0"/>
                </a:gradFill>
              </a:rPr>
              <a:t>Font, size, and color for text have been formatted for you in the Slide Master</a:t>
            </a:r>
          </a:p>
          <a:p>
            <a:r>
              <a:rPr lang="en-US" dirty="0">
                <a:gradFill>
                  <a:gsLst>
                    <a:gs pos="0">
                      <a:schemeClr val="tx1"/>
                    </a:gs>
                    <a:gs pos="100000">
                      <a:schemeClr val="tx1"/>
                    </a:gs>
                  </a:gsLst>
                  <a:lin ang="5400000" scaled="0"/>
                </a:gradFill>
              </a:rPr>
              <a:t>This template uses Segoe UI a standard font included in Office 2007, Office 2010, Windows Vista and Windows 7</a:t>
            </a:r>
          </a:p>
          <a:p>
            <a:r>
              <a:rPr lang="en-US" dirty="0" smtClean="0">
                <a:gradFill>
                  <a:gsLst>
                    <a:gs pos="0">
                      <a:schemeClr val="tx1"/>
                    </a:gs>
                    <a:gs pos="100000">
                      <a:schemeClr val="tx1"/>
                    </a:gs>
                  </a:gsLst>
                  <a:lin ang="5400000" scaled="0"/>
                </a:gradFill>
              </a:rPr>
              <a:t>Use the color palette shown below</a:t>
            </a:r>
          </a:p>
        </p:txBody>
      </p:sp>
      <p:sp>
        <p:nvSpPr>
          <p:cNvPr id="18" name="Dark Gray"/>
          <p:cNvSpPr/>
          <p:nvPr/>
        </p:nvSpPr>
        <p:spPr bwMode="auto">
          <a:xfrm>
            <a:off x="9137124" y="5398964"/>
            <a:ext cx="2898648" cy="874512"/>
          </a:xfrm>
          <a:prstGeom prst="roundRect">
            <a:avLst>
              <a:gd name="adj" fmla="val 0"/>
            </a:avLst>
          </a:prstGeom>
          <a:solidFill>
            <a:schemeClr val="bg1"/>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Sample Fill</a:t>
            </a:r>
          </a:p>
        </p:txBody>
      </p:sp>
      <p:sp>
        <p:nvSpPr>
          <p:cNvPr id="19" name="Green"/>
          <p:cNvSpPr/>
          <p:nvPr/>
        </p:nvSpPr>
        <p:spPr bwMode="auto">
          <a:xfrm>
            <a:off x="9137124" y="4433248"/>
            <a:ext cx="2898648" cy="874512"/>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Sample Fill</a:t>
            </a:r>
          </a:p>
        </p:txBody>
      </p:sp>
      <p:sp>
        <p:nvSpPr>
          <p:cNvPr id="20" name="Red"/>
          <p:cNvSpPr/>
          <p:nvPr/>
        </p:nvSpPr>
        <p:spPr bwMode="auto">
          <a:xfrm>
            <a:off x="6142435" y="5398964"/>
            <a:ext cx="2898648" cy="874512"/>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Sample Fill</a:t>
            </a:r>
          </a:p>
        </p:txBody>
      </p:sp>
      <p:sp>
        <p:nvSpPr>
          <p:cNvPr id="21" name="Yellow"/>
          <p:cNvSpPr/>
          <p:nvPr/>
        </p:nvSpPr>
        <p:spPr bwMode="auto">
          <a:xfrm>
            <a:off x="6142438" y="4433248"/>
            <a:ext cx="2898648" cy="874512"/>
          </a:xfrm>
          <a:prstGeom prst="roundRect">
            <a:avLst>
              <a:gd name="adj" fmla="val 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alpha val="99000"/>
                  </a:schemeClr>
                </a:solidFill>
                <a:latin typeface="Segoe UI" pitchFamily="34" charset="0"/>
                <a:ea typeface="Segoe UI" pitchFamily="34" charset="0"/>
                <a:cs typeface="Segoe UI" pitchFamily="34" charset="0"/>
              </a:rPr>
              <a:t>Sample Fill</a:t>
            </a:r>
          </a:p>
        </p:txBody>
      </p:sp>
      <p:sp>
        <p:nvSpPr>
          <p:cNvPr id="22" name="Orange"/>
          <p:cNvSpPr/>
          <p:nvPr/>
        </p:nvSpPr>
        <p:spPr bwMode="auto">
          <a:xfrm>
            <a:off x="3147745" y="5398964"/>
            <a:ext cx="2898648" cy="874512"/>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latin typeface="Segoe UI" pitchFamily="34" charset="0"/>
                <a:ea typeface="Segoe UI" pitchFamily="34" charset="0"/>
                <a:cs typeface="Segoe UI" pitchFamily="34" charset="0"/>
              </a:rPr>
              <a:t>Sample Fill</a:t>
            </a:r>
          </a:p>
        </p:txBody>
      </p:sp>
      <p:sp>
        <p:nvSpPr>
          <p:cNvPr id="23" name="Light Blue"/>
          <p:cNvSpPr/>
          <p:nvPr/>
        </p:nvSpPr>
        <p:spPr bwMode="auto">
          <a:xfrm>
            <a:off x="3147745" y="4433248"/>
            <a:ext cx="2898648" cy="874512"/>
          </a:xfrm>
          <a:prstGeom prst="roundRect">
            <a:avLst>
              <a:gd name="adj" fmla="val 0"/>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latin typeface="Segoe UI" pitchFamily="34" charset="0"/>
                <a:ea typeface="Segoe UI" pitchFamily="34" charset="0"/>
                <a:cs typeface="Segoe UI" pitchFamily="34" charset="0"/>
              </a:rPr>
              <a:t>Sample Fill</a:t>
            </a:r>
          </a:p>
        </p:txBody>
      </p:sp>
      <p:sp>
        <p:nvSpPr>
          <p:cNvPr id="24" name="Dark Blue"/>
          <p:cNvSpPr/>
          <p:nvPr/>
        </p:nvSpPr>
        <p:spPr bwMode="auto">
          <a:xfrm>
            <a:off x="153056" y="5398964"/>
            <a:ext cx="2898648" cy="874512"/>
          </a:xfrm>
          <a:prstGeom prst="roundRect">
            <a:avLst>
              <a:gd name="adj" fmla="val 0"/>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Sample Fill</a:t>
            </a:r>
          </a:p>
        </p:txBody>
      </p:sp>
      <p:sp>
        <p:nvSpPr>
          <p:cNvPr id="25" name="White"/>
          <p:cNvSpPr/>
          <p:nvPr/>
        </p:nvSpPr>
        <p:spPr bwMode="auto">
          <a:xfrm>
            <a:off x="153053" y="4433248"/>
            <a:ext cx="2898648" cy="874512"/>
          </a:xfrm>
          <a:prstGeom prst="roundRect">
            <a:avLst>
              <a:gd name="adj" fmla="val 0"/>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2">
                    <a:alpha val="99000"/>
                  </a:schemeClr>
                </a:solidFill>
                <a:latin typeface="Segoe UI" pitchFamily="34" charset="0"/>
                <a:ea typeface="Segoe UI" pitchFamily="34" charset="0"/>
                <a:cs typeface="Segoe UI" pitchFamily="34" charset="0"/>
              </a:rPr>
              <a:t>Sample Fill</a:t>
            </a:r>
          </a:p>
        </p:txBody>
      </p:sp>
    </p:spTree>
    <p:extLst>
      <p:ext uri="{BB962C8B-B14F-4D97-AF65-F5344CB8AC3E}">
        <p14:creationId xmlns:p14="http://schemas.microsoft.com/office/powerpoint/2010/main" val="468031627"/>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PowerPoint Template</a:t>
            </a:r>
            <a:br>
              <a:rPr lang="en-US" dirty="0" smtClean="0"/>
            </a:br>
            <a:r>
              <a:rPr lang="en-US" sz="3600" dirty="0" smtClean="0">
                <a:solidFill>
                  <a:schemeClr val="accent1"/>
                </a:solidFill>
              </a:rPr>
              <a:t>Subtitle color</a:t>
            </a:r>
            <a:endParaRPr lang="en-US" dirty="0">
              <a:solidFill>
                <a:schemeClr val="accent1"/>
              </a:solidFill>
            </a:endParaRPr>
          </a:p>
        </p:txBody>
      </p:sp>
      <p:sp>
        <p:nvSpPr>
          <p:cNvPr id="3" name="Text Placeholder 2"/>
          <p:cNvSpPr>
            <a:spLocks noGrp="1"/>
          </p:cNvSpPr>
          <p:nvPr>
            <p:ph type="body" sz="quarter" idx="4294967295"/>
          </p:nvPr>
        </p:nvSpPr>
        <p:spPr>
          <a:xfrm>
            <a:off x="507868" y="1905000"/>
            <a:ext cx="11173090" cy="4044184"/>
          </a:xfrm>
        </p:spPr>
        <p:txBody>
          <a:bodyPr/>
          <a:lstStyle/>
          <a:p>
            <a:r>
              <a:rPr lang="en-US" dirty="0" smtClean="0">
                <a:gradFill>
                  <a:gsLst>
                    <a:gs pos="0">
                      <a:schemeClr val="tx1"/>
                    </a:gs>
                    <a:gs pos="100000">
                      <a:schemeClr val="tx1"/>
                    </a:gs>
                  </a:gsLst>
                  <a:lin ang="5400000" scaled="0"/>
                </a:gradFill>
              </a:rPr>
              <a:t>Example of a slide with a subhead</a:t>
            </a:r>
          </a:p>
          <a:p>
            <a:pPr lvl="1"/>
            <a:r>
              <a:rPr lang="en-US" dirty="0" smtClean="0">
                <a:gradFill>
                  <a:gsLst>
                    <a:gs pos="0">
                      <a:schemeClr val="tx1"/>
                    </a:gs>
                    <a:gs pos="100000">
                      <a:schemeClr val="tx1"/>
                    </a:gs>
                  </a:gsLst>
                  <a:lin ang="5400000" scaled="0"/>
                </a:gradFill>
              </a:rPr>
              <a:t>Set subheads in “Sentence case”</a:t>
            </a:r>
          </a:p>
          <a:p>
            <a:pPr lvl="1"/>
            <a:r>
              <a:rPr lang="en-US" dirty="0" smtClean="0">
                <a:gradFill>
                  <a:gsLst>
                    <a:gs pos="0">
                      <a:schemeClr val="tx1"/>
                    </a:gs>
                    <a:gs pos="100000">
                      <a:schemeClr val="tx1"/>
                    </a:gs>
                  </a:gsLst>
                  <a:lin ang="5400000" scaled="0"/>
                </a:gradFill>
              </a:rPr>
              <a:t>Generally set subhead to 36pt or smaller so it will fit on a single line</a:t>
            </a:r>
          </a:p>
          <a:p>
            <a:pPr lvl="1"/>
            <a:r>
              <a:rPr lang="en-US" dirty="0" smtClean="0">
                <a:gradFill>
                  <a:gsLst>
                    <a:gs pos="0">
                      <a:schemeClr val="tx1"/>
                    </a:gs>
                    <a:gs pos="100000">
                      <a:schemeClr val="tx1"/>
                    </a:gs>
                  </a:gsLst>
                  <a:lin ang="5400000" scaled="0"/>
                </a:gradFill>
              </a:rPr>
              <a:t>The subhead color is defined for this template but must be selected; In PowerPoint 2007/2010, it is the fourth font color from the left</a:t>
            </a:r>
          </a:p>
          <a:p>
            <a:pPr lvl="0"/>
            <a:r>
              <a:rPr lang="en-US" dirty="0" smtClean="0">
                <a:gradFill>
                  <a:gsLst>
                    <a:gs pos="0">
                      <a:srgbClr val="FFFFFF"/>
                    </a:gs>
                    <a:gs pos="100000">
                      <a:srgbClr val="FFFFFF"/>
                    </a:gs>
                  </a:gsLst>
                  <a:lin ang="5400000" scaled="0"/>
                </a:gradFill>
              </a:rPr>
              <a:t>Hyperlink color:  </a:t>
            </a:r>
            <a:r>
              <a:rPr lang="en-US" dirty="0" smtClean="0">
                <a:gradFill>
                  <a:gsLst>
                    <a:gs pos="0">
                      <a:srgbClr val="FFFFFF"/>
                    </a:gs>
                    <a:gs pos="86000">
                      <a:srgbClr val="FFFFFF"/>
                    </a:gs>
                  </a:gsLst>
                  <a:lin ang="5400000" scaled="0"/>
                </a:gradFill>
                <a:hlinkClick r:id="rId3"/>
              </a:rPr>
              <a:t>www.microsoft.com </a:t>
            </a:r>
            <a:endParaRPr lang="en-US" dirty="0" smtClean="0">
              <a:gradFill>
                <a:gsLst>
                  <a:gs pos="0">
                    <a:srgbClr val="FFFFFF"/>
                  </a:gs>
                  <a:gs pos="86000">
                    <a:srgbClr val="FFFFFF"/>
                  </a:gs>
                </a:gsLst>
                <a:lin ang="5400000" scaled="0"/>
              </a:gradFill>
            </a:endParaRPr>
          </a:p>
          <a:p>
            <a:pPr lvl="1"/>
            <a:endParaRPr lang="en-US" dirty="0" smtClean="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a:t>
            </a:r>
            <a:endParaRPr lang="en-US" dirty="0"/>
          </a:p>
        </p:txBody>
      </p:sp>
      <p:sp>
        <p:nvSpPr>
          <p:cNvPr id="91" name="Rectangle 90"/>
          <p:cNvSpPr>
            <a:spLocks noChangeAspect="1"/>
          </p:cNvSpPr>
          <p:nvPr/>
        </p:nvSpPr>
        <p:spPr bwMode="auto">
          <a:xfrm>
            <a:off x="7749582" y="30045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a:spLocks noChangeAspect="1"/>
          </p:cNvSpPr>
          <p:nvPr/>
        </p:nvSpPr>
        <p:spPr bwMode="auto">
          <a:xfrm>
            <a:off x="6545373" y="30045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a:spLocks noChangeAspect="1"/>
          </p:cNvSpPr>
          <p:nvPr/>
        </p:nvSpPr>
        <p:spPr bwMode="auto">
          <a:xfrm>
            <a:off x="5341164" y="30045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a:spLocks noChangeAspect="1"/>
          </p:cNvSpPr>
          <p:nvPr/>
        </p:nvSpPr>
        <p:spPr bwMode="auto">
          <a:xfrm>
            <a:off x="4136955" y="30045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a:spLocks noChangeAspect="1"/>
          </p:cNvSpPr>
          <p:nvPr/>
        </p:nvSpPr>
        <p:spPr bwMode="auto">
          <a:xfrm>
            <a:off x="2932746" y="30045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a:spLocks noChangeAspect="1"/>
          </p:cNvSpPr>
          <p:nvPr/>
        </p:nvSpPr>
        <p:spPr bwMode="auto">
          <a:xfrm>
            <a:off x="524328" y="3003867"/>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a:spLocks noChangeAspect="1"/>
          </p:cNvSpPr>
          <p:nvPr/>
        </p:nvSpPr>
        <p:spPr bwMode="auto">
          <a:xfrm>
            <a:off x="1728537" y="30045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a:spLocks noChangeAspect="1"/>
          </p:cNvSpPr>
          <p:nvPr/>
        </p:nvSpPr>
        <p:spPr bwMode="auto">
          <a:xfrm>
            <a:off x="10158000" y="30045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a:spLocks noChangeAspect="1"/>
          </p:cNvSpPr>
          <p:nvPr/>
        </p:nvSpPr>
        <p:spPr bwMode="auto">
          <a:xfrm>
            <a:off x="8953791" y="30045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a:spLocks noChangeAspect="1"/>
          </p:cNvSpPr>
          <p:nvPr/>
        </p:nvSpPr>
        <p:spPr bwMode="auto">
          <a:xfrm>
            <a:off x="7749582" y="48968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a:spLocks noChangeAspect="1"/>
          </p:cNvSpPr>
          <p:nvPr/>
        </p:nvSpPr>
        <p:spPr bwMode="auto">
          <a:xfrm>
            <a:off x="6545373" y="48968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a:spLocks noChangeAspect="1"/>
          </p:cNvSpPr>
          <p:nvPr/>
        </p:nvSpPr>
        <p:spPr bwMode="auto">
          <a:xfrm>
            <a:off x="5341164" y="48968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a:spLocks noChangeAspect="1"/>
          </p:cNvSpPr>
          <p:nvPr/>
        </p:nvSpPr>
        <p:spPr bwMode="auto">
          <a:xfrm>
            <a:off x="4136955" y="48968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a:spLocks noChangeAspect="1"/>
          </p:cNvSpPr>
          <p:nvPr/>
        </p:nvSpPr>
        <p:spPr bwMode="auto">
          <a:xfrm>
            <a:off x="2932746" y="48968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a:spLocks noChangeAspect="1"/>
          </p:cNvSpPr>
          <p:nvPr/>
        </p:nvSpPr>
        <p:spPr bwMode="auto">
          <a:xfrm>
            <a:off x="524328" y="48968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a:spLocks noChangeAspect="1"/>
          </p:cNvSpPr>
          <p:nvPr/>
        </p:nvSpPr>
        <p:spPr bwMode="auto">
          <a:xfrm>
            <a:off x="1728537" y="48968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a:spLocks noChangeAspect="1"/>
          </p:cNvSpPr>
          <p:nvPr/>
        </p:nvSpPr>
        <p:spPr bwMode="auto">
          <a:xfrm>
            <a:off x="8953791" y="4896876"/>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a:spLocks noChangeAspect="1"/>
          </p:cNvSpPr>
          <p:nvPr/>
        </p:nvSpPr>
        <p:spPr bwMode="auto">
          <a:xfrm>
            <a:off x="7749582" y="1110858"/>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a:spLocks noChangeAspect="1"/>
          </p:cNvSpPr>
          <p:nvPr/>
        </p:nvSpPr>
        <p:spPr bwMode="auto">
          <a:xfrm>
            <a:off x="6545373" y="1110858"/>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a:spLocks noChangeAspect="1"/>
          </p:cNvSpPr>
          <p:nvPr/>
        </p:nvSpPr>
        <p:spPr bwMode="auto">
          <a:xfrm>
            <a:off x="5341164" y="1110858"/>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a:spLocks noChangeAspect="1"/>
          </p:cNvSpPr>
          <p:nvPr/>
        </p:nvSpPr>
        <p:spPr bwMode="auto">
          <a:xfrm>
            <a:off x="4136955" y="1110858"/>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a:spLocks noChangeAspect="1"/>
          </p:cNvSpPr>
          <p:nvPr/>
        </p:nvSpPr>
        <p:spPr bwMode="auto">
          <a:xfrm>
            <a:off x="2932746" y="1110858"/>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a:spLocks noChangeAspect="1"/>
          </p:cNvSpPr>
          <p:nvPr/>
        </p:nvSpPr>
        <p:spPr bwMode="auto">
          <a:xfrm>
            <a:off x="524328" y="1110858"/>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a:spLocks noChangeAspect="1"/>
          </p:cNvSpPr>
          <p:nvPr/>
        </p:nvSpPr>
        <p:spPr bwMode="auto">
          <a:xfrm>
            <a:off x="1728537" y="1110858"/>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a:spLocks noChangeAspect="1"/>
          </p:cNvSpPr>
          <p:nvPr/>
        </p:nvSpPr>
        <p:spPr bwMode="auto">
          <a:xfrm>
            <a:off x="10158000" y="1110858"/>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a:spLocks noChangeAspect="1"/>
          </p:cNvSpPr>
          <p:nvPr/>
        </p:nvSpPr>
        <p:spPr bwMode="auto">
          <a:xfrm>
            <a:off x="8953791" y="1110858"/>
            <a:ext cx="1130577" cy="113385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Freeform 68"/>
          <p:cNvSpPr>
            <a:spLocks noEditPoints="1"/>
          </p:cNvSpPr>
          <p:nvPr/>
        </p:nvSpPr>
        <p:spPr bwMode="auto">
          <a:xfrm>
            <a:off x="799924" y="1352132"/>
            <a:ext cx="579384" cy="651308"/>
          </a:xfrm>
          <a:custGeom>
            <a:avLst/>
            <a:gdLst>
              <a:gd name="T0" fmla="*/ 26 w 368"/>
              <a:gd name="T1" fmla="*/ 0 h 414"/>
              <a:gd name="T2" fmla="*/ 19 w 368"/>
              <a:gd name="T3" fmla="*/ 30 h 414"/>
              <a:gd name="T4" fmla="*/ 19 w 368"/>
              <a:gd name="T5" fmla="*/ 65 h 414"/>
              <a:gd name="T6" fmla="*/ 0 w 368"/>
              <a:gd name="T7" fmla="*/ 102 h 414"/>
              <a:gd name="T8" fmla="*/ 19 w 368"/>
              <a:gd name="T9" fmla="*/ 138 h 414"/>
              <a:gd name="T10" fmla="*/ 19 w 368"/>
              <a:gd name="T11" fmla="*/ 173 h 414"/>
              <a:gd name="T12" fmla="*/ 0 w 368"/>
              <a:gd name="T13" fmla="*/ 210 h 414"/>
              <a:gd name="T14" fmla="*/ 19 w 368"/>
              <a:gd name="T15" fmla="*/ 247 h 414"/>
              <a:gd name="T16" fmla="*/ 19 w 368"/>
              <a:gd name="T17" fmla="*/ 281 h 414"/>
              <a:gd name="T18" fmla="*/ 0 w 368"/>
              <a:gd name="T19" fmla="*/ 318 h 414"/>
              <a:gd name="T20" fmla="*/ 19 w 368"/>
              <a:gd name="T21" fmla="*/ 355 h 414"/>
              <a:gd name="T22" fmla="*/ 19 w 368"/>
              <a:gd name="T23" fmla="*/ 390 h 414"/>
              <a:gd name="T24" fmla="*/ 26 w 368"/>
              <a:gd name="T25" fmla="*/ 414 h 414"/>
              <a:gd name="T26" fmla="*/ 368 w 368"/>
              <a:gd name="T27" fmla="*/ 340 h 414"/>
              <a:gd name="T28" fmla="*/ 294 w 368"/>
              <a:gd name="T29" fmla="*/ 0 h 414"/>
              <a:gd name="T30" fmla="*/ 19 w 368"/>
              <a:gd name="T31" fmla="*/ 45 h 414"/>
              <a:gd name="T32" fmla="*/ 15 w 368"/>
              <a:gd name="T33" fmla="*/ 47 h 414"/>
              <a:gd name="T34" fmla="*/ 19 w 368"/>
              <a:gd name="T35" fmla="*/ 99 h 414"/>
              <a:gd name="T36" fmla="*/ 15 w 368"/>
              <a:gd name="T37" fmla="*/ 102 h 414"/>
              <a:gd name="T38" fmla="*/ 19 w 368"/>
              <a:gd name="T39" fmla="*/ 154 h 414"/>
              <a:gd name="T40" fmla="*/ 15 w 368"/>
              <a:gd name="T41" fmla="*/ 156 h 414"/>
              <a:gd name="T42" fmla="*/ 19 w 368"/>
              <a:gd name="T43" fmla="*/ 208 h 414"/>
              <a:gd name="T44" fmla="*/ 15 w 368"/>
              <a:gd name="T45" fmla="*/ 210 h 414"/>
              <a:gd name="T46" fmla="*/ 19 w 368"/>
              <a:gd name="T47" fmla="*/ 262 h 414"/>
              <a:gd name="T48" fmla="*/ 15 w 368"/>
              <a:gd name="T49" fmla="*/ 264 h 414"/>
              <a:gd name="T50" fmla="*/ 19 w 368"/>
              <a:gd name="T51" fmla="*/ 316 h 414"/>
              <a:gd name="T52" fmla="*/ 15 w 368"/>
              <a:gd name="T53" fmla="*/ 318 h 414"/>
              <a:gd name="T54" fmla="*/ 19 w 368"/>
              <a:gd name="T55" fmla="*/ 370 h 414"/>
              <a:gd name="T56" fmla="*/ 15 w 368"/>
              <a:gd name="T57" fmla="*/ 373 h 414"/>
              <a:gd name="T58" fmla="*/ 294 w 368"/>
              <a:gd name="T59" fmla="*/ 400 h 414"/>
              <a:gd name="T60" fmla="*/ 34 w 368"/>
              <a:gd name="T61" fmla="*/ 370 h 414"/>
              <a:gd name="T62" fmla="*/ 38 w 368"/>
              <a:gd name="T63" fmla="*/ 378 h 414"/>
              <a:gd name="T64" fmla="*/ 50 w 368"/>
              <a:gd name="T65" fmla="*/ 364 h 414"/>
              <a:gd name="T66" fmla="*/ 34 w 368"/>
              <a:gd name="T67" fmla="*/ 316 h 414"/>
              <a:gd name="T68" fmla="*/ 38 w 368"/>
              <a:gd name="T69" fmla="*/ 324 h 414"/>
              <a:gd name="T70" fmla="*/ 50 w 368"/>
              <a:gd name="T71" fmla="*/ 310 h 414"/>
              <a:gd name="T72" fmla="*/ 34 w 368"/>
              <a:gd name="T73" fmla="*/ 262 h 414"/>
              <a:gd name="T74" fmla="*/ 38 w 368"/>
              <a:gd name="T75" fmla="*/ 269 h 414"/>
              <a:gd name="T76" fmla="*/ 50 w 368"/>
              <a:gd name="T77" fmla="*/ 256 h 414"/>
              <a:gd name="T78" fmla="*/ 34 w 368"/>
              <a:gd name="T79" fmla="*/ 208 h 414"/>
              <a:gd name="T80" fmla="*/ 38 w 368"/>
              <a:gd name="T81" fmla="*/ 215 h 414"/>
              <a:gd name="T82" fmla="*/ 50 w 368"/>
              <a:gd name="T83" fmla="*/ 202 h 414"/>
              <a:gd name="T84" fmla="*/ 34 w 368"/>
              <a:gd name="T85" fmla="*/ 154 h 414"/>
              <a:gd name="T86" fmla="*/ 38 w 368"/>
              <a:gd name="T87" fmla="*/ 161 h 414"/>
              <a:gd name="T88" fmla="*/ 50 w 368"/>
              <a:gd name="T89" fmla="*/ 148 h 414"/>
              <a:gd name="T90" fmla="*/ 34 w 368"/>
              <a:gd name="T91" fmla="*/ 100 h 414"/>
              <a:gd name="T92" fmla="*/ 38 w 368"/>
              <a:gd name="T93" fmla="*/ 107 h 414"/>
              <a:gd name="T94" fmla="*/ 50 w 368"/>
              <a:gd name="T95" fmla="*/ 94 h 414"/>
              <a:gd name="T96" fmla="*/ 34 w 368"/>
              <a:gd name="T97" fmla="*/ 45 h 414"/>
              <a:gd name="T98" fmla="*/ 38 w 368"/>
              <a:gd name="T99" fmla="*/ 53 h 414"/>
              <a:gd name="T100" fmla="*/ 50 w 368"/>
              <a:gd name="T101" fmla="*/ 39 h 414"/>
              <a:gd name="T102" fmla="*/ 34 w 368"/>
              <a:gd name="T103" fmla="*/ 15 h 414"/>
              <a:gd name="T104" fmla="*/ 353 w 368"/>
              <a:gd name="T105" fmla="*/ 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69"/>
          <p:cNvSpPr>
            <a:spLocks noEditPoints="1"/>
          </p:cNvSpPr>
          <p:nvPr/>
        </p:nvSpPr>
        <p:spPr bwMode="auto">
          <a:xfrm>
            <a:off x="2072727" y="1352132"/>
            <a:ext cx="442197" cy="651308"/>
          </a:xfrm>
          <a:custGeom>
            <a:avLst/>
            <a:gdLst>
              <a:gd name="T0" fmla="*/ 207 w 281"/>
              <a:gd name="T1" fmla="*/ 0 h 414"/>
              <a:gd name="T2" fmla="*/ 74 w 281"/>
              <a:gd name="T3" fmla="*/ 0 h 414"/>
              <a:gd name="T4" fmla="*/ 0 w 281"/>
              <a:gd name="T5" fmla="*/ 75 h 414"/>
              <a:gd name="T6" fmla="*/ 0 w 281"/>
              <a:gd name="T7" fmla="*/ 340 h 414"/>
              <a:gd name="T8" fmla="*/ 74 w 281"/>
              <a:gd name="T9" fmla="*/ 414 h 414"/>
              <a:gd name="T10" fmla="*/ 207 w 281"/>
              <a:gd name="T11" fmla="*/ 414 h 414"/>
              <a:gd name="T12" fmla="*/ 281 w 281"/>
              <a:gd name="T13" fmla="*/ 340 h 414"/>
              <a:gd name="T14" fmla="*/ 281 w 281"/>
              <a:gd name="T15" fmla="*/ 75 h 414"/>
              <a:gd name="T16" fmla="*/ 207 w 281"/>
              <a:gd name="T17" fmla="*/ 0 h 414"/>
              <a:gd name="T18" fmla="*/ 141 w 281"/>
              <a:gd name="T19" fmla="*/ 151 h 414"/>
              <a:gd name="T20" fmla="*/ 126 w 281"/>
              <a:gd name="T21" fmla="*/ 137 h 414"/>
              <a:gd name="T22" fmla="*/ 126 w 281"/>
              <a:gd name="T23" fmla="*/ 92 h 414"/>
              <a:gd name="T24" fmla="*/ 141 w 281"/>
              <a:gd name="T25" fmla="*/ 78 h 414"/>
              <a:gd name="T26" fmla="*/ 155 w 281"/>
              <a:gd name="T27" fmla="*/ 92 h 414"/>
              <a:gd name="T28" fmla="*/ 155 w 281"/>
              <a:gd name="T29" fmla="*/ 137 h 414"/>
              <a:gd name="T30" fmla="*/ 141 w 281"/>
              <a:gd name="T31" fmla="*/ 151 h 414"/>
              <a:gd name="T32" fmla="*/ 266 w 281"/>
              <a:gd name="T33" fmla="*/ 340 h 414"/>
              <a:gd name="T34" fmla="*/ 207 w 281"/>
              <a:gd name="T35" fmla="*/ 399 h 414"/>
              <a:gd name="T36" fmla="*/ 74 w 281"/>
              <a:gd name="T37" fmla="*/ 399 h 414"/>
              <a:gd name="T38" fmla="*/ 15 w 281"/>
              <a:gd name="T39" fmla="*/ 340 h 414"/>
              <a:gd name="T40" fmla="*/ 15 w 281"/>
              <a:gd name="T41" fmla="*/ 75 h 414"/>
              <a:gd name="T42" fmla="*/ 74 w 281"/>
              <a:gd name="T43" fmla="*/ 15 h 414"/>
              <a:gd name="T44" fmla="*/ 133 w 281"/>
              <a:gd name="T45" fmla="*/ 15 h 414"/>
              <a:gd name="T46" fmla="*/ 133 w 281"/>
              <a:gd name="T47" fmla="*/ 64 h 414"/>
              <a:gd name="T48" fmla="*/ 111 w 281"/>
              <a:gd name="T49" fmla="*/ 92 h 414"/>
              <a:gd name="T50" fmla="*/ 111 w 281"/>
              <a:gd name="T51" fmla="*/ 137 h 414"/>
              <a:gd name="T52" fmla="*/ 133 w 281"/>
              <a:gd name="T53" fmla="*/ 165 h 414"/>
              <a:gd name="T54" fmla="*/ 133 w 281"/>
              <a:gd name="T55" fmla="*/ 208 h 414"/>
              <a:gd name="T56" fmla="*/ 148 w 281"/>
              <a:gd name="T57" fmla="*/ 208 h 414"/>
              <a:gd name="T58" fmla="*/ 148 w 281"/>
              <a:gd name="T59" fmla="*/ 165 h 414"/>
              <a:gd name="T60" fmla="*/ 170 w 281"/>
              <a:gd name="T61" fmla="*/ 137 h 414"/>
              <a:gd name="T62" fmla="*/ 170 w 281"/>
              <a:gd name="T63" fmla="*/ 92 h 414"/>
              <a:gd name="T64" fmla="*/ 148 w 281"/>
              <a:gd name="T65" fmla="*/ 64 h 414"/>
              <a:gd name="T66" fmla="*/ 148 w 281"/>
              <a:gd name="T67" fmla="*/ 15 h 414"/>
              <a:gd name="T68" fmla="*/ 207 w 281"/>
              <a:gd name="T69" fmla="*/ 15 h 414"/>
              <a:gd name="T70" fmla="*/ 266 w 281"/>
              <a:gd name="T71" fmla="*/ 75 h 414"/>
              <a:gd name="T72" fmla="*/ 266 w 281"/>
              <a:gd name="T73" fmla="*/ 34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1" h="414">
                <a:moveTo>
                  <a:pt x="207" y="0"/>
                </a:moveTo>
                <a:cubicBezTo>
                  <a:pt x="74" y="0"/>
                  <a:pt x="74" y="0"/>
                  <a:pt x="74" y="0"/>
                </a:cubicBezTo>
                <a:cubicBezTo>
                  <a:pt x="34" y="0"/>
                  <a:pt x="0" y="34"/>
                  <a:pt x="0" y="75"/>
                </a:cubicBezTo>
                <a:cubicBezTo>
                  <a:pt x="0" y="340"/>
                  <a:pt x="0" y="340"/>
                  <a:pt x="0" y="340"/>
                </a:cubicBezTo>
                <a:cubicBezTo>
                  <a:pt x="0" y="381"/>
                  <a:pt x="34" y="414"/>
                  <a:pt x="74" y="414"/>
                </a:cubicBezTo>
                <a:cubicBezTo>
                  <a:pt x="207" y="414"/>
                  <a:pt x="207" y="414"/>
                  <a:pt x="207" y="414"/>
                </a:cubicBezTo>
                <a:cubicBezTo>
                  <a:pt x="248" y="414"/>
                  <a:pt x="281" y="381"/>
                  <a:pt x="281" y="340"/>
                </a:cubicBezTo>
                <a:cubicBezTo>
                  <a:pt x="281" y="75"/>
                  <a:pt x="281" y="75"/>
                  <a:pt x="281" y="75"/>
                </a:cubicBezTo>
                <a:cubicBezTo>
                  <a:pt x="281" y="34"/>
                  <a:pt x="248" y="0"/>
                  <a:pt x="207" y="0"/>
                </a:cubicBezTo>
                <a:close/>
                <a:moveTo>
                  <a:pt x="141" y="151"/>
                </a:moveTo>
                <a:cubicBezTo>
                  <a:pt x="133" y="151"/>
                  <a:pt x="126" y="145"/>
                  <a:pt x="126" y="137"/>
                </a:cubicBezTo>
                <a:cubicBezTo>
                  <a:pt x="126" y="92"/>
                  <a:pt x="126" y="92"/>
                  <a:pt x="126" y="92"/>
                </a:cubicBezTo>
                <a:cubicBezTo>
                  <a:pt x="126" y="84"/>
                  <a:pt x="133" y="78"/>
                  <a:pt x="141" y="78"/>
                </a:cubicBezTo>
                <a:cubicBezTo>
                  <a:pt x="149" y="78"/>
                  <a:pt x="155" y="84"/>
                  <a:pt x="155" y="92"/>
                </a:cubicBezTo>
                <a:cubicBezTo>
                  <a:pt x="155" y="137"/>
                  <a:pt x="155" y="137"/>
                  <a:pt x="155" y="137"/>
                </a:cubicBezTo>
                <a:cubicBezTo>
                  <a:pt x="155" y="145"/>
                  <a:pt x="149" y="151"/>
                  <a:pt x="141" y="151"/>
                </a:cubicBezTo>
                <a:close/>
                <a:moveTo>
                  <a:pt x="266" y="340"/>
                </a:moveTo>
                <a:cubicBezTo>
                  <a:pt x="266" y="373"/>
                  <a:pt x="239" y="399"/>
                  <a:pt x="207" y="399"/>
                </a:cubicBezTo>
                <a:cubicBezTo>
                  <a:pt x="74" y="399"/>
                  <a:pt x="74" y="399"/>
                  <a:pt x="74" y="399"/>
                </a:cubicBezTo>
                <a:cubicBezTo>
                  <a:pt x="42" y="399"/>
                  <a:pt x="15" y="373"/>
                  <a:pt x="15" y="340"/>
                </a:cubicBezTo>
                <a:cubicBezTo>
                  <a:pt x="15" y="75"/>
                  <a:pt x="15" y="75"/>
                  <a:pt x="15" y="75"/>
                </a:cubicBezTo>
                <a:cubicBezTo>
                  <a:pt x="15" y="42"/>
                  <a:pt x="42" y="15"/>
                  <a:pt x="74" y="15"/>
                </a:cubicBezTo>
                <a:cubicBezTo>
                  <a:pt x="133" y="15"/>
                  <a:pt x="133" y="15"/>
                  <a:pt x="133" y="15"/>
                </a:cubicBezTo>
                <a:cubicBezTo>
                  <a:pt x="133" y="64"/>
                  <a:pt x="133" y="64"/>
                  <a:pt x="133" y="64"/>
                </a:cubicBezTo>
                <a:cubicBezTo>
                  <a:pt x="121" y="68"/>
                  <a:pt x="111" y="79"/>
                  <a:pt x="111" y="92"/>
                </a:cubicBezTo>
                <a:cubicBezTo>
                  <a:pt x="111" y="137"/>
                  <a:pt x="111" y="137"/>
                  <a:pt x="111" y="137"/>
                </a:cubicBezTo>
                <a:cubicBezTo>
                  <a:pt x="111" y="150"/>
                  <a:pt x="121" y="162"/>
                  <a:pt x="133" y="165"/>
                </a:cubicBezTo>
                <a:cubicBezTo>
                  <a:pt x="133" y="208"/>
                  <a:pt x="133" y="208"/>
                  <a:pt x="133" y="208"/>
                </a:cubicBezTo>
                <a:cubicBezTo>
                  <a:pt x="148" y="208"/>
                  <a:pt x="148" y="208"/>
                  <a:pt x="148" y="208"/>
                </a:cubicBezTo>
                <a:cubicBezTo>
                  <a:pt x="148" y="165"/>
                  <a:pt x="148" y="165"/>
                  <a:pt x="148" y="165"/>
                </a:cubicBezTo>
                <a:cubicBezTo>
                  <a:pt x="160" y="162"/>
                  <a:pt x="170" y="150"/>
                  <a:pt x="170" y="137"/>
                </a:cubicBezTo>
                <a:cubicBezTo>
                  <a:pt x="170" y="92"/>
                  <a:pt x="170" y="92"/>
                  <a:pt x="170" y="92"/>
                </a:cubicBezTo>
                <a:cubicBezTo>
                  <a:pt x="170" y="79"/>
                  <a:pt x="160" y="68"/>
                  <a:pt x="148" y="64"/>
                </a:cubicBezTo>
                <a:cubicBezTo>
                  <a:pt x="148" y="15"/>
                  <a:pt x="148" y="15"/>
                  <a:pt x="148" y="15"/>
                </a:cubicBezTo>
                <a:cubicBezTo>
                  <a:pt x="207" y="15"/>
                  <a:pt x="207" y="15"/>
                  <a:pt x="207" y="15"/>
                </a:cubicBezTo>
                <a:cubicBezTo>
                  <a:pt x="239" y="15"/>
                  <a:pt x="266" y="42"/>
                  <a:pt x="266" y="75"/>
                </a:cubicBezTo>
                <a:lnTo>
                  <a:pt x="266" y="34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70"/>
          <p:cNvSpPr>
            <a:spLocks noEditPoints="1"/>
          </p:cNvSpPr>
          <p:nvPr/>
        </p:nvSpPr>
        <p:spPr bwMode="auto">
          <a:xfrm>
            <a:off x="4430199" y="1352132"/>
            <a:ext cx="544089" cy="651308"/>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72"/>
          <p:cNvSpPr>
            <a:spLocks noEditPoints="1"/>
          </p:cNvSpPr>
          <p:nvPr/>
        </p:nvSpPr>
        <p:spPr bwMode="auto">
          <a:xfrm>
            <a:off x="5583130" y="1353797"/>
            <a:ext cx="646645" cy="647978"/>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73"/>
          <p:cNvSpPr>
            <a:spLocks noEditPoints="1"/>
          </p:cNvSpPr>
          <p:nvPr/>
        </p:nvSpPr>
        <p:spPr bwMode="auto">
          <a:xfrm>
            <a:off x="6787339" y="1407074"/>
            <a:ext cx="646645" cy="541425"/>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74"/>
          <p:cNvSpPr>
            <a:spLocks noEditPoints="1"/>
          </p:cNvSpPr>
          <p:nvPr/>
        </p:nvSpPr>
        <p:spPr bwMode="auto">
          <a:xfrm>
            <a:off x="9195757" y="1353131"/>
            <a:ext cx="646645" cy="649310"/>
          </a:xfrm>
          <a:custGeom>
            <a:avLst/>
            <a:gdLst>
              <a:gd name="T0" fmla="*/ 404 w 411"/>
              <a:gd name="T1" fmla="*/ 0 h 413"/>
              <a:gd name="T2" fmla="*/ 7 w 411"/>
              <a:gd name="T3" fmla="*/ 0 h 413"/>
              <a:gd name="T4" fmla="*/ 0 w 411"/>
              <a:gd name="T5" fmla="*/ 7 h 413"/>
              <a:gd name="T6" fmla="*/ 0 w 411"/>
              <a:gd name="T7" fmla="*/ 338 h 413"/>
              <a:gd name="T8" fmla="*/ 7 w 411"/>
              <a:gd name="T9" fmla="*/ 345 h 413"/>
              <a:gd name="T10" fmla="*/ 68 w 411"/>
              <a:gd name="T11" fmla="*/ 345 h 413"/>
              <a:gd name="T12" fmla="*/ 133 w 411"/>
              <a:gd name="T13" fmla="*/ 411 h 413"/>
              <a:gd name="T14" fmla="*/ 138 w 411"/>
              <a:gd name="T15" fmla="*/ 413 h 413"/>
              <a:gd name="T16" fmla="*/ 141 w 411"/>
              <a:gd name="T17" fmla="*/ 413 h 413"/>
              <a:gd name="T18" fmla="*/ 145 w 411"/>
              <a:gd name="T19" fmla="*/ 406 h 413"/>
              <a:gd name="T20" fmla="*/ 145 w 411"/>
              <a:gd name="T21" fmla="*/ 345 h 413"/>
              <a:gd name="T22" fmla="*/ 404 w 411"/>
              <a:gd name="T23" fmla="*/ 345 h 413"/>
              <a:gd name="T24" fmla="*/ 411 w 411"/>
              <a:gd name="T25" fmla="*/ 338 h 413"/>
              <a:gd name="T26" fmla="*/ 411 w 411"/>
              <a:gd name="T27" fmla="*/ 7 h 413"/>
              <a:gd name="T28" fmla="*/ 404 w 411"/>
              <a:gd name="T29" fmla="*/ 0 h 413"/>
              <a:gd name="T30" fmla="*/ 396 w 411"/>
              <a:gd name="T31" fmla="*/ 330 h 413"/>
              <a:gd name="T32" fmla="*/ 138 w 411"/>
              <a:gd name="T33" fmla="*/ 330 h 413"/>
              <a:gd name="T34" fmla="*/ 130 w 411"/>
              <a:gd name="T35" fmla="*/ 338 h 413"/>
              <a:gd name="T36" fmla="*/ 130 w 411"/>
              <a:gd name="T37" fmla="*/ 388 h 413"/>
              <a:gd name="T38" fmla="*/ 77 w 411"/>
              <a:gd name="T39" fmla="*/ 333 h 413"/>
              <a:gd name="T40" fmla="*/ 71 w 411"/>
              <a:gd name="T41" fmla="*/ 330 h 413"/>
              <a:gd name="T42" fmla="*/ 15 w 411"/>
              <a:gd name="T43" fmla="*/ 330 h 413"/>
              <a:gd name="T44" fmla="*/ 15 w 411"/>
              <a:gd name="T45" fmla="*/ 15 h 413"/>
              <a:gd name="T46" fmla="*/ 396 w 411"/>
              <a:gd name="T47" fmla="*/ 15 h 413"/>
              <a:gd name="T48" fmla="*/ 396 w 411"/>
              <a:gd name="T49" fmla="*/ 33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1" h="413">
                <a:moveTo>
                  <a:pt x="404" y="0"/>
                </a:moveTo>
                <a:cubicBezTo>
                  <a:pt x="7" y="0"/>
                  <a:pt x="7" y="0"/>
                  <a:pt x="7" y="0"/>
                </a:cubicBezTo>
                <a:cubicBezTo>
                  <a:pt x="3" y="0"/>
                  <a:pt x="0" y="3"/>
                  <a:pt x="0" y="7"/>
                </a:cubicBezTo>
                <a:cubicBezTo>
                  <a:pt x="0" y="338"/>
                  <a:pt x="0" y="338"/>
                  <a:pt x="0" y="338"/>
                </a:cubicBezTo>
                <a:cubicBezTo>
                  <a:pt x="0" y="342"/>
                  <a:pt x="3" y="345"/>
                  <a:pt x="7" y="345"/>
                </a:cubicBezTo>
                <a:cubicBezTo>
                  <a:pt x="68" y="345"/>
                  <a:pt x="68" y="345"/>
                  <a:pt x="68" y="345"/>
                </a:cubicBezTo>
                <a:cubicBezTo>
                  <a:pt x="133" y="411"/>
                  <a:pt x="133" y="411"/>
                  <a:pt x="133" y="411"/>
                </a:cubicBezTo>
                <a:cubicBezTo>
                  <a:pt x="134" y="413"/>
                  <a:pt x="136" y="413"/>
                  <a:pt x="138" y="413"/>
                </a:cubicBezTo>
                <a:cubicBezTo>
                  <a:pt x="139" y="413"/>
                  <a:pt x="140" y="413"/>
                  <a:pt x="141" y="413"/>
                </a:cubicBezTo>
                <a:cubicBezTo>
                  <a:pt x="143" y="412"/>
                  <a:pt x="145" y="409"/>
                  <a:pt x="145" y="406"/>
                </a:cubicBezTo>
                <a:cubicBezTo>
                  <a:pt x="145" y="345"/>
                  <a:pt x="145" y="345"/>
                  <a:pt x="145" y="345"/>
                </a:cubicBezTo>
                <a:cubicBezTo>
                  <a:pt x="404" y="345"/>
                  <a:pt x="404" y="345"/>
                  <a:pt x="404" y="345"/>
                </a:cubicBezTo>
                <a:cubicBezTo>
                  <a:pt x="408" y="345"/>
                  <a:pt x="411" y="342"/>
                  <a:pt x="411" y="338"/>
                </a:cubicBezTo>
                <a:cubicBezTo>
                  <a:pt x="411" y="7"/>
                  <a:pt x="411" y="7"/>
                  <a:pt x="411" y="7"/>
                </a:cubicBezTo>
                <a:cubicBezTo>
                  <a:pt x="411" y="3"/>
                  <a:pt x="408" y="0"/>
                  <a:pt x="404" y="0"/>
                </a:cubicBezTo>
                <a:close/>
                <a:moveTo>
                  <a:pt x="396" y="330"/>
                </a:moveTo>
                <a:cubicBezTo>
                  <a:pt x="138" y="330"/>
                  <a:pt x="138" y="330"/>
                  <a:pt x="138" y="330"/>
                </a:cubicBezTo>
                <a:cubicBezTo>
                  <a:pt x="134" y="330"/>
                  <a:pt x="130" y="334"/>
                  <a:pt x="130" y="338"/>
                </a:cubicBezTo>
                <a:cubicBezTo>
                  <a:pt x="130" y="388"/>
                  <a:pt x="130" y="388"/>
                  <a:pt x="130" y="388"/>
                </a:cubicBezTo>
                <a:cubicBezTo>
                  <a:pt x="77" y="333"/>
                  <a:pt x="77" y="333"/>
                  <a:pt x="77" y="333"/>
                </a:cubicBezTo>
                <a:cubicBezTo>
                  <a:pt x="75" y="331"/>
                  <a:pt x="73" y="330"/>
                  <a:pt x="71" y="330"/>
                </a:cubicBezTo>
                <a:cubicBezTo>
                  <a:pt x="15" y="330"/>
                  <a:pt x="15" y="330"/>
                  <a:pt x="15" y="330"/>
                </a:cubicBezTo>
                <a:cubicBezTo>
                  <a:pt x="15" y="15"/>
                  <a:pt x="15" y="15"/>
                  <a:pt x="15" y="15"/>
                </a:cubicBezTo>
                <a:cubicBezTo>
                  <a:pt x="396" y="15"/>
                  <a:pt x="396" y="15"/>
                  <a:pt x="396" y="15"/>
                </a:cubicBezTo>
                <a:lnTo>
                  <a:pt x="396" y="33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75"/>
          <p:cNvSpPr>
            <a:spLocks noEditPoints="1"/>
          </p:cNvSpPr>
          <p:nvPr/>
        </p:nvSpPr>
        <p:spPr bwMode="auto">
          <a:xfrm>
            <a:off x="10398301" y="1331821"/>
            <a:ext cx="649975" cy="691931"/>
          </a:xfrm>
          <a:custGeom>
            <a:avLst/>
            <a:gdLst>
              <a:gd name="T0" fmla="*/ 145 w 413"/>
              <a:gd name="T1" fmla="*/ 290 h 440"/>
              <a:gd name="T2" fmla="*/ 104 w 413"/>
              <a:gd name="T3" fmla="*/ 330 h 440"/>
              <a:gd name="T4" fmla="*/ 145 w 413"/>
              <a:gd name="T5" fmla="*/ 371 h 440"/>
              <a:gd name="T6" fmla="*/ 185 w 413"/>
              <a:gd name="T7" fmla="*/ 330 h 440"/>
              <a:gd name="T8" fmla="*/ 145 w 413"/>
              <a:gd name="T9" fmla="*/ 290 h 440"/>
              <a:gd name="T10" fmla="*/ 145 w 413"/>
              <a:gd name="T11" fmla="*/ 356 h 440"/>
              <a:gd name="T12" fmla="*/ 119 w 413"/>
              <a:gd name="T13" fmla="*/ 330 h 440"/>
              <a:gd name="T14" fmla="*/ 145 w 413"/>
              <a:gd name="T15" fmla="*/ 305 h 440"/>
              <a:gd name="T16" fmla="*/ 171 w 413"/>
              <a:gd name="T17" fmla="*/ 330 h 440"/>
              <a:gd name="T18" fmla="*/ 145 w 413"/>
              <a:gd name="T19" fmla="*/ 356 h 440"/>
              <a:gd name="T20" fmla="*/ 222 w 413"/>
              <a:gd name="T21" fmla="*/ 358 h 440"/>
              <a:gd name="T22" fmla="*/ 182 w 413"/>
              <a:gd name="T23" fmla="*/ 399 h 440"/>
              <a:gd name="T24" fmla="*/ 222 w 413"/>
              <a:gd name="T25" fmla="*/ 440 h 440"/>
              <a:gd name="T26" fmla="*/ 263 w 413"/>
              <a:gd name="T27" fmla="*/ 399 h 440"/>
              <a:gd name="T28" fmla="*/ 222 w 413"/>
              <a:gd name="T29" fmla="*/ 358 h 440"/>
              <a:gd name="T30" fmla="*/ 222 w 413"/>
              <a:gd name="T31" fmla="*/ 425 h 440"/>
              <a:gd name="T32" fmla="*/ 197 w 413"/>
              <a:gd name="T33" fmla="*/ 399 h 440"/>
              <a:gd name="T34" fmla="*/ 222 w 413"/>
              <a:gd name="T35" fmla="*/ 373 h 440"/>
              <a:gd name="T36" fmla="*/ 248 w 413"/>
              <a:gd name="T37" fmla="*/ 399 h 440"/>
              <a:gd name="T38" fmla="*/ 222 w 413"/>
              <a:gd name="T39" fmla="*/ 425 h 440"/>
              <a:gd name="T40" fmla="*/ 339 w 413"/>
              <a:gd name="T41" fmla="*/ 0 h 440"/>
              <a:gd name="T42" fmla="*/ 74 w 413"/>
              <a:gd name="T43" fmla="*/ 0 h 440"/>
              <a:gd name="T44" fmla="*/ 0 w 413"/>
              <a:gd name="T45" fmla="*/ 74 h 440"/>
              <a:gd name="T46" fmla="*/ 0 w 413"/>
              <a:gd name="T47" fmla="*/ 204 h 440"/>
              <a:gd name="T48" fmla="*/ 74 w 413"/>
              <a:gd name="T49" fmla="*/ 278 h 440"/>
              <a:gd name="T50" fmla="*/ 339 w 413"/>
              <a:gd name="T51" fmla="*/ 278 h 440"/>
              <a:gd name="T52" fmla="*/ 413 w 413"/>
              <a:gd name="T53" fmla="*/ 204 h 440"/>
              <a:gd name="T54" fmla="*/ 413 w 413"/>
              <a:gd name="T55" fmla="*/ 74 h 440"/>
              <a:gd name="T56" fmla="*/ 339 w 413"/>
              <a:gd name="T57" fmla="*/ 0 h 440"/>
              <a:gd name="T58" fmla="*/ 398 w 413"/>
              <a:gd name="T59" fmla="*/ 204 h 440"/>
              <a:gd name="T60" fmla="*/ 339 w 413"/>
              <a:gd name="T61" fmla="*/ 263 h 440"/>
              <a:gd name="T62" fmla="*/ 74 w 413"/>
              <a:gd name="T63" fmla="*/ 263 h 440"/>
              <a:gd name="T64" fmla="*/ 14 w 413"/>
              <a:gd name="T65" fmla="*/ 204 h 440"/>
              <a:gd name="T66" fmla="*/ 14 w 413"/>
              <a:gd name="T67" fmla="*/ 74 h 440"/>
              <a:gd name="T68" fmla="*/ 74 w 413"/>
              <a:gd name="T69" fmla="*/ 15 h 440"/>
              <a:gd name="T70" fmla="*/ 339 w 413"/>
              <a:gd name="T71" fmla="*/ 15 h 440"/>
              <a:gd name="T72" fmla="*/ 398 w 413"/>
              <a:gd name="T73" fmla="*/ 74 h 440"/>
              <a:gd name="T74" fmla="*/ 398 w 413"/>
              <a:gd name="T75" fmla="*/ 20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40">
                <a:moveTo>
                  <a:pt x="145" y="290"/>
                </a:moveTo>
                <a:cubicBezTo>
                  <a:pt x="122" y="290"/>
                  <a:pt x="104" y="308"/>
                  <a:pt x="104" y="330"/>
                </a:cubicBezTo>
                <a:cubicBezTo>
                  <a:pt x="104" y="353"/>
                  <a:pt x="122" y="371"/>
                  <a:pt x="145" y="371"/>
                </a:cubicBezTo>
                <a:cubicBezTo>
                  <a:pt x="167" y="371"/>
                  <a:pt x="185" y="353"/>
                  <a:pt x="185" y="330"/>
                </a:cubicBezTo>
                <a:cubicBezTo>
                  <a:pt x="185" y="308"/>
                  <a:pt x="167" y="290"/>
                  <a:pt x="145" y="290"/>
                </a:cubicBezTo>
                <a:close/>
                <a:moveTo>
                  <a:pt x="145" y="356"/>
                </a:moveTo>
                <a:cubicBezTo>
                  <a:pt x="131" y="356"/>
                  <a:pt x="119" y="345"/>
                  <a:pt x="119" y="330"/>
                </a:cubicBezTo>
                <a:cubicBezTo>
                  <a:pt x="119" y="316"/>
                  <a:pt x="131" y="305"/>
                  <a:pt x="145" y="305"/>
                </a:cubicBezTo>
                <a:cubicBezTo>
                  <a:pt x="159" y="305"/>
                  <a:pt x="171" y="316"/>
                  <a:pt x="171" y="330"/>
                </a:cubicBezTo>
                <a:cubicBezTo>
                  <a:pt x="171" y="345"/>
                  <a:pt x="159" y="356"/>
                  <a:pt x="145" y="356"/>
                </a:cubicBezTo>
                <a:close/>
                <a:moveTo>
                  <a:pt x="222" y="358"/>
                </a:moveTo>
                <a:cubicBezTo>
                  <a:pt x="200" y="358"/>
                  <a:pt x="182" y="377"/>
                  <a:pt x="182" y="399"/>
                </a:cubicBezTo>
                <a:cubicBezTo>
                  <a:pt x="182" y="421"/>
                  <a:pt x="200" y="440"/>
                  <a:pt x="222" y="440"/>
                </a:cubicBezTo>
                <a:cubicBezTo>
                  <a:pt x="245" y="440"/>
                  <a:pt x="263" y="421"/>
                  <a:pt x="263" y="399"/>
                </a:cubicBezTo>
                <a:cubicBezTo>
                  <a:pt x="263" y="377"/>
                  <a:pt x="245" y="358"/>
                  <a:pt x="222" y="358"/>
                </a:cubicBezTo>
                <a:close/>
                <a:moveTo>
                  <a:pt x="222" y="425"/>
                </a:moveTo>
                <a:cubicBezTo>
                  <a:pt x="208" y="425"/>
                  <a:pt x="197" y="413"/>
                  <a:pt x="197" y="399"/>
                </a:cubicBezTo>
                <a:cubicBezTo>
                  <a:pt x="197" y="385"/>
                  <a:pt x="208" y="373"/>
                  <a:pt x="222" y="373"/>
                </a:cubicBezTo>
                <a:cubicBezTo>
                  <a:pt x="237" y="373"/>
                  <a:pt x="248" y="385"/>
                  <a:pt x="248" y="399"/>
                </a:cubicBezTo>
                <a:cubicBezTo>
                  <a:pt x="248" y="413"/>
                  <a:pt x="237" y="425"/>
                  <a:pt x="222" y="425"/>
                </a:cubicBezTo>
                <a:close/>
                <a:moveTo>
                  <a:pt x="339" y="0"/>
                </a:moveTo>
                <a:cubicBezTo>
                  <a:pt x="74" y="0"/>
                  <a:pt x="74" y="0"/>
                  <a:pt x="74" y="0"/>
                </a:cubicBezTo>
                <a:cubicBezTo>
                  <a:pt x="33" y="0"/>
                  <a:pt x="0" y="33"/>
                  <a:pt x="0" y="74"/>
                </a:cubicBezTo>
                <a:cubicBezTo>
                  <a:pt x="0" y="204"/>
                  <a:pt x="0" y="204"/>
                  <a:pt x="0" y="204"/>
                </a:cubicBezTo>
                <a:cubicBezTo>
                  <a:pt x="0" y="245"/>
                  <a:pt x="33" y="278"/>
                  <a:pt x="74" y="278"/>
                </a:cubicBezTo>
                <a:cubicBezTo>
                  <a:pt x="339" y="278"/>
                  <a:pt x="339" y="278"/>
                  <a:pt x="339" y="278"/>
                </a:cubicBezTo>
                <a:cubicBezTo>
                  <a:pt x="380" y="278"/>
                  <a:pt x="413" y="245"/>
                  <a:pt x="413" y="204"/>
                </a:cubicBezTo>
                <a:cubicBezTo>
                  <a:pt x="413" y="74"/>
                  <a:pt x="413" y="74"/>
                  <a:pt x="413" y="74"/>
                </a:cubicBezTo>
                <a:cubicBezTo>
                  <a:pt x="413" y="33"/>
                  <a:pt x="380" y="0"/>
                  <a:pt x="339" y="0"/>
                </a:cubicBezTo>
                <a:close/>
                <a:moveTo>
                  <a:pt x="398" y="204"/>
                </a:moveTo>
                <a:cubicBezTo>
                  <a:pt x="398" y="237"/>
                  <a:pt x="372" y="263"/>
                  <a:pt x="339" y="263"/>
                </a:cubicBezTo>
                <a:cubicBezTo>
                  <a:pt x="74" y="263"/>
                  <a:pt x="74" y="263"/>
                  <a:pt x="74" y="263"/>
                </a:cubicBezTo>
                <a:cubicBezTo>
                  <a:pt x="41" y="263"/>
                  <a:pt x="14" y="237"/>
                  <a:pt x="14" y="204"/>
                </a:cubicBezTo>
                <a:cubicBezTo>
                  <a:pt x="14" y="74"/>
                  <a:pt x="14" y="74"/>
                  <a:pt x="14" y="74"/>
                </a:cubicBezTo>
                <a:cubicBezTo>
                  <a:pt x="14" y="41"/>
                  <a:pt x="41" y="15"/>
                  <a:pt x="74" y="15"/>
                </a:cubicBezTo>
                <a:cubicBezTo>
                  <a:pt x="339" y="15"/>
                  <a:pt x="339" y="15"/>
                  <a:pt x="339" y="15"/>
                </a:cubicBezTo>
                <a:cubicBezTo>
                  <a:pt x="372" y="15"/>
                  <a:pt x="398" y="41"/>
                  <a:pt x="398" y="74"/>
                </a:cubicBezTo>
                <a:lnTo>
                  <a:pt x="398" y="20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76"/>
          <p:cNvSpPr>
            <a:spLocks noEditPoints="1"/>
          </p:cNvSpPr>
          <p:nvPr/>
        </p:nvSpPr>
        <p:spPr bwMode="auto">
          <a:xfrm>
            <a:off x="7990215" y="1562909"/>
            <a:ext cx="649310" cy="229755"/>
          </a:xfrm>
          <a:custGeom>
            <a:avLst/>
            <a:gdLst>
              <a:gd name="T0" fmla="*/ 406 w 413"/>
              <a:gd name="T1" fmla="*/ 0 h 146"/>
              <a:gd name="T2" fmla="*/ 7 w 413"/>
              <a:gd name="T3" fmla="*/ 0 h 146"/>
              <a:gd name="T4" fmla="*/ 0 w 413"/>
              <a:gd name="T5" fmla="*/ 7 h 146"/>
              <a:gd name="T6" fmla="*/ 0 w 413"/>
              <a:gd name="T7" fmla="*/ 74 h 146"/>
              <a:gd name="T8" fmla="*/ 7 w 413"/>
              <a:gd name="T9" fmla="*/ 81 h 146"/>
              <a:gd name="T10" fmla="*/ 188 w 413"/>
              <a:gd name="T11" fmla="*/ 81 h 146"/>
              <a:gd name="T12" fmla="*/ 134 w 413"/>
              <a:gd name="T13" fmla="*/ 133 h 146"/>
              <a:gd name="T14" fmla="*/ 132 w 413"/>
              <a:gd name="T15" fmla="*/ 141 h 146"/>
              <a:gd name="T16" fmla="*/ 139 w 413"/>
              <a:gd name="T17" fmla="*/ 146 h 146"/>
              <a:gd name="T18" fmla="*/ 273 w 413"/>
              <a:gd name="T19" fmla="*/ 146 h 146"/>
              <a:gd name="T20" fmla="*/ 280 w 413"/>
              <a:gd name="T21" fmla="*/ 141 h 146"/>
              <a:gd name="T22" fmla="*/ 278 w 413"/>
              <a:gd name="T23" fmla="*/ 133 h 146"/>
              <a:gd name="T24" fmla="*/ 224 w 413"/>
              <a:gd name="T25" fmla="*/ 81 h 146"/>
              <a:gd name="T26" fmla="*/ 406 w 413"/>
              <a:gd name="T27" fmla="*/ 81 h 146"/>
              <a:gd name="T28" fmla="*/ 413 w 413"/>
              <a:gd name="T29" fmla="*/ 74 h 146"/>
              <a:gd name="T30" fmla="*/ 413 w 413"/>
              <a:gd name="T31" fmla="*/ 7 h 146"/>
              <a:gd name="T32" fmla="*/ 406 w 413"/>
              <a:gd name="T33" fmla="*/ 0 h 146"/>
              <a:gd name="T34" fmla="*/ 110 w 413"/>
              <a:gd name="T35" fmla="*/ 60 h 146"/>
              <a:gd name="T36" fmla="*/ 90 w 413"/>
              <a:gd name="T37" fmla="*/ 40 h 146"/>
              <a:gd name="T38" fmla="*/ 110 w 413"/>
              <a:gd name="T39" fmla="*/ 20 h 146"/>
              <a:gd name="T40" fmla="*/ 131 w 413"/>
              <a:gd name="T41" fmla="*/ 40 h 146"/>
              <a:gd name="T42" fmla="*/ 110 w 413"/>
              <a:gd name="T43" fmla="*/ 60 h 146"/>
              <a:gd name="T44" fmla="*/ 239 w 413"/>
              <a:gd name="T45" fmla="*/ 61 h 146"/>
              <a:gd name="T46" fmla="*/ 219 w 413"/>
              <a:gd name="T47" fmla="*/ 40 h 146"/>
              <a:gd name="T48" fmla="*/ 239 w 413"/>
              <a:gd name="T49" fmla="*/ 20 h 146"/>
              <a:gd name="T50" fmla="*/ 259 w 413"/>
              <a:gd name="T51" fmla="*/ 40 h 146"/>
              <a:gd name="T52" fmla="*/ 239 w 413"/>
              <a:gd name="T53" fmla="*/ 61 h 146"/>
              <a:gd name="T54" fmla="*/ 306 w 413"/>
              <a:gd name="T55" fmla="*/ 62 h 146"/>
              <a:gd name="T56" fmla="*/ 285 w 413"/>
              <a:gd name="T57" fmla="*/ 42 h 146"/>
              <a:gd name="T58" fmla="*/ 306 w 413"/>
              <a:gd name="T59" fmla="*/ 22 h 146"/>
              <a:gd name="T60" fmla="*/ 326 w 413"/>
              <a:gd name="T61" fmla="*/ 42 h 146"/>
              <a:gd name="T62" fmla="*/ 306 w 413"/>
              <a:gd name="T63" fmla="*/ 6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3" h="146">
                <a:moveTo>
                  <a:pt x="406" y="0"/>
                </a:moveTo>
                <a:cubicBezTo>
                  <a:pt x="7" y="0"/>
                  <a:pt x="7" y="0"/>
                  <a:pt x="7" y="0"/>
                </a:cubicBezTo>
                <a:cubicBezTo>
                  <a:pt x="3" y="0"/>
                  <a:pt x="0" y="3"/>
                  <a:pt x="0" y="7"/>
                </a:cubicBezTo>
                <a:cubicBezTo>
                  <a:pt x="0" y="74"/>
                  <a:pt x="0" y="74"/>
                  <a:pt x="0" y="74"/>
                </a:cubicBezTo>
                <a:cubicBezTo>
                  <a:pt x="0" y="78"/>
                  <a:pt x="3" y="81"/>
                  <a:pt x="7" y="81"/>
                </a:cubicBezTo>
                <a:cubicBezTo>
                  <a:pt x="188" y="81"/>
                  <a:pt x="188" y="81"/>
                  <a:pt x="188" y="81"/>
                </a:cubicBezTo>
                <a:cubicBezTo>
                  <a:pt x="134" y="133"/>
                  <a:pt x="134" y="133"/>
                  <a:pt x="134" y="133"/>
                </a:cubicBezTo>
                <a:cubicBezTo>
                  <a:pt x="132" y="135"/>
                  <a:pt x="131" y="138"/>
                  <a:pt x="132" y="141"/>
                </a:cubicBezTo>
                <a:cubicBezTo>
                  <a:pt x="134" y="144"/>
                  <a:pt x="136" y="146"/>
                  <a:pt x="139" y="146"/>
                </a:cubicBezTo>
                <a:cubicBezTo>
                  <a:pt x="273" y="146"/>
                  <a:pt x="273" y="146"/>
                  <a:pt x="273" y="146"/>
                </a:cubicBezTo>
                <a:cubicBezTo>
                  <a:pt x="276" y="146"/>
                  <a:pt x="279" y="144"/>
                  <a:pt x="280" y="141"/>
                </a:cubicBezTo>
                <a:cubicBezTo>
                  <a:pt x="281" y="139"/>
                  <a:pt x="280" y="135"/>
                  <a:pt x="278" y="133"/>
                </a:cubicBezTo>
                <a:cubicBezTo>
                  <a:pt x="224" y="81"/>
                  <a:pt x="224" y="81"/>
                  <a:pt x="224" y="81"/>
                </a:cubicBezTo>
                <a:cubicBezTo>
                  <a:pt x="406" y="81"/>
                  <a:pt x="406" y="81"/>
                  <a:pt x="406" y="81"/>
                </a:cubicBezTo>
                <a:cubicBezTo>
                  <a:pt x="410" y="81"/>
                  <a:pt x="413" y="78"/>
                  <a:pt x="413" y="74"/>
                </a:cubicBezTo>
                <a:cubicBezTo>
                  <a:pt x="413" y="7"/>
                  <a:pt x="413" y="7"/>
                  <a:pt x="413" y="7"/>
                </a:cubicBezTo>
                <a:cubicBezTo>
                  <a:pt x="413" y="3"/>
                  <a:pt x="410" y="0"/>
                  <a:pt x="406" y="0"/>
                </a:cubicBezTo>
                <a:close/>
                <a:moveTo>
                  <a:pt x="110" y="60"/>
                </a:moveTo>
                <a:cubicBezTo>
                  <a:pt x="99" y="60"/>
                  <a:pt x="90" y="51"/>
                  <a:pt x="90" y="40"/>
                </a:cubicBezTo>
                <a:cubicBezTo>
                  <a:pt x="90" y="29"/>
                  <a:pt x="99" y="20"/>
                  <a:pt x="110" y="20"/>
                </a:cubicBezTo>
                <a:cubicBezTo>
                  <a:pt x="121" y="20"/>
                  <a:pt x="131" y="29"/>
                  <a:pt x="131" y="40"/>
                </a:cubicBezTo>
                <a:cubicBezTo>
                  <a:pt x="131" y="51"/>
                  <a:pt x="121" y="60"/>
                  <a:pt x="110" y="60"/>
                </a:cubicBezTo>
                <a:close/>
                <a:moveTo>
                  <a:pt x="239" y="61"/>
                </a:moveTo>
                <a:cubicBezTo>
                  <a:pt x="228" y="61"/>
                  <a:pt x="219" y="52"/>
                  <a:pt x="219" y="40"/>
                </a:cubicBezTo>
                <a:cubicBezTo>
                  <a:pt x="219" y="29"/>
                  <a:pt x="228" y="20"/>
                  <a:pt x="239" y="20"/>
                </a:cubicBezTo>
                <a:cubicBezTo>
                  <a:pt x="250" y="20"/>
                  <a:pt x="259" y="29"/>
                  <a:pt x="259" y="40"/>
                </a:cubicBezTo>
                <a:cubicBezTo>
                  <a:pt x="259" y="52"/>
                  <a:pt x="250" y="61"/>
                  <a:pt x="239" y="61"/>
                </a:cubicBezTo>
                <a:close/>
                <a:moveTo>
                  <a:pt x="306" y="62"/>
                </a:moveTo>
                <a:cubicBezTo>
                  <a:pt x="294" y="62"/>
                  <a:pt x="285" y="53"/>
                  <a:pt x="285" y="42"/>
                </a:cubicBezTo>
                <a:cubicBezTo>
                  <a:pt x="285" y="31"/>
                  <a:pt x="294" y="22"/>
                  <a:pt x="306" y="22"/>
                </a:cubicBezTo>
                <a:cubicBezTo>
                  <a:pt x="317" y="22"/>
                  <a:pt x="326" y="31"/>
                  <a:pt x="326" y="42"/>
                </a:cubicBezTo>
                <a:cubicBezTo>
                  <a:pt x="326" y="53"/>
                  <a:pt x="317" y="62"/>
                  <a:pt x="306"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77"/>
          <p:cNvSpPr>
            <a:spLocks noEditPoints="1"/>
          </p:cNvSpPr>
          <p:nvPr/>
        </p:nvSpPr>
        <p:spPr bwMode="auto">
          <a:xfrm>
            <a:off x="6786006" y="3348741"/>
            <a:ext cx="649310" cy="445527"/>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78"/>
          <p:cNvSpPr>
            <a:spLocks noEditPoints="1"/>
          </p:cNvSpPr>
          <p:nvPr/>
        </p:nvSpPr>
        <p:spPr bwMode="auto">
          <a:xfrm>
            <a:off x="5633409" y="3298461"/>
            <a:ext cx="546086" cy="546086"/>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79"/>
          <p:cNvSpPr>
            <a:spLocks noEditPoints="1"/>
          </p:cNvSpPr>
          <p:nvPr/>
        </p:nvSpPr>
        <p:spPr bwMode="auto">
          <a:xfrm>
            <a:off x="1968838" y="3272822"/>
            <a:ext cx="649975" cy="597365"/>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80"/>
          <p:cNvSpPr>
            <a:spLocks noEditPoints="1"/>
          </p:cNvSpPr>
          <p:nvPr/>
        </p:nvSpPr>
        <p:spPr bwMode="auto">
          <a:xfrm>
            <a:off x="4482144" y="3246849"/>
            <a:ext cx="440198" cy="649310"/>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81"/>
          <p:cNvSpPr>
            <a:spLocks noEditPoints="1"/>
          </p:cNvSpPr>
          <p:nvPr/>
        </p:nvSpPr>
        <p:spPr bwMode="auto">
          <a:xfrm>
            <a:off x="869517" y="3349697"/>
            <a:ext cx="440198" cy="442197"/>
          </a:xfrm>
          <a:custGeom>
            <a:avLst/>
            <a:gdLst>
              <a:gd name="T0" fmla="*/ 239 w 280"/>
              <a:gd name="T1" fmla="*/ 66 h 281"/>
              <a:gd name="T2" fmla="*/ 214 w 280"/>
              <a:gd name="T3" fmla="*/ 66 h 281"/>
              <a:gd name="T4" fmla="*/ 214 w 280"/>
              <a:gd name="T5" fmla="*/ 8 h 281"/>
              <a:gd name="T6" fmla="*/ 207 w 280"/>
              <a:gd name="T7" fmla="*/ 0 h 281"/>
              <a:gd name="T8" fmla="*/ 8 w 280"/>
              <a:gd name="T9" fmla="*/ 0 h 281"/>
              <a:gd name="T10" fmla="*/ 0 w 280"/>
              <a:gd name="T11" fmla="*/ 8 h 281"/>
              <a:gd name="T12" fmla="*/ 0 w 280"/>
              <a:gd name="T13" fmla="*/ 207 h 281"/>
              <a:gd name="T14" fmla="*/ 74 w 280"/>
              <a:gd name="T15" fmla="*/ 281 h 281"/>
              <a:gd name="T16" fmla="*/ 141 w 280"/>
              <a:gd name="T17" fmla="*/ 281 h 281"/>
              <a:gd name="T18" fmla="*/ 214 w 280"/>
              <a:gd name="T19" fmla="*/ 214 h 281"/>
              <a:gd name="T20" fmla="*/ 239 w 280"/>
              <a:gd name="T21" fmla="*/ 214 h 281"/>
              <a:gd name="T22" fmla="*/ 280 w 280"/>
              <a:gd name="T23" fmla="*/ 140 h 281"/>
              <a:gd name="T24" fmla="*/ 239 w 280"/>
              <a:gd name="T25" fmla="*/ 66 h 281"/>
              <a:gd name="T26" fmla="*/ 200 w 280"/>
              <a:gd name="T27" fmla="*/ 15 h 281"/>
              <a:gd name="T28" fmla="*/ 200 w 280"/>
              <a:gd name="T29" fmla="*/ 49 h 281"/>
              <a:gd name="T30" fmla="*/ 15 w 280"/>
              <a:gd name="T31" fmla="*/ 49 h 281"/>
              <a:gd name="T32" fmla="*/ 15 w 280"/>
              <a:gd name="T33" fmla="*/ 15 h 281"/>
              <a:gd name="T34" fmla="*/ 200 w 280"/>
              <a:gd name="T35" fmla="*/ 15 h 281"/>
              <a:gd name="T36" fmla="*/ 239 w 280"/>
              <a:gd name="T37" fmla="*/ 199 h 281"/>
              <a:gd name="T38" fmla="*/ 214 w 280"/>
              <a:gd name="T39" fmla="*/ 199 h 281"/>
              <a:gd name="T40" fmla="*/ 214 w 280"/>
              <a:gd name="T41" fmla="*/ 81 h 281"/>
              <a:gd name="T42" fmla="*/ 239 w 280"/>
              <a:gd name="T43" fmla="*/ 81 h 281"/>
              <a:gd name="T44" fmla="*/ 265 w 280"/>
              <a:gd name="T45" fmla="*/ 140 h 281"/>
              <a:gd name="T46" fmla="*/ 239 w 280"/>
              <a:gd name="T47" fmla="*/ 19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281">
                <a:moveTo>
                  <a:pt x="239" y="66"/>
                </a:moveTo>
                <a:cubicBezTo>
                  <a:pt x="214" y="66"/>
                  <a:pt x="214" y="66"/>
                  <a:pt x="214" y="66"/>
                </a:cubicBezTo>
                <a:cubicBezTo>
                  <a:pt x="214" y="8"/>
                  <a:pt x="214" y="8"/>
                  <a:pt x="214" y="8"/>
                </a:cubicBezTo>
                <a:cubicBezTo>
                  <a:pt x="214" y="4"/>
                  <a:pt x="211" y="0"/>
                  <a:pt x="207" y="0"/>
                </a:cubicBezTo>
                <a:cubicBezTo>
                  <a:pt x="8" y="0"/>
                  <a:pt x="8" y="0"/>
                  <a:pt x="8" y="0"/>
                </a:cubicBezTo>
                <a:cubicBezTo>
                  <a:pt x="4" y="0"/>
                  <a:pt x="0" y="4"/>
                  <a:pt x="0" y="8"/>
                </a:cubicBezTo>
                <a:cubicBezTo>
                  <a:pt x="0" y="207"/>
                  <a:pt x="0" y="207"/>
                  <a:pt x="0" y="207"/>
                </a:cubicBezTo>
                <a:cubicBezTo>
                  <a:pt x="0" y="248"/>
                  <a:pt x="33" y="281"/>
                  <a:pt x="74" y="281"/>
                </a:cubicBezTo>
                <a:cubicBezTo>
                  <a:pt x="141" y="281"/>
                  <a:pt x="141" y="281"/>
                  <a:pt x="141" y="281"/>
                </a:cubicBezTo>
                <a:cubicBezTo>
                  <a:pt x="179" y="281"/>
                  <a:pt x="211" y="251"/>
                  <a:pt x="214" y="214"/>
                </a:cubicBezTo>
                <a:cubicBezTo>
                  <a:pt x="239" y="214"/>
                  <a:pt x="239" y="214"/>
                  <a:pt x="239" y="214"/>
                </a:cubicBezTo>
                <a:cubicBezTo>
                  <a:pt x="262" y="214"/>
                  <a:pt x="280" y="181"/>
                  <a:pt x="280" y="140"/>
                </a:cubicBezTo>
                <a:cubicBezTo>
                  <a:pt x="280" y="98"/>
                  <a:pt x="262" y="66"/>
                  <a:pt x="239" y="66"/>
                </a:cubicBezTo>
                <a:close/>
                <a:moveTo>
                  <a:pt x="200" y="15"/>
                </a:moveTo>
                <a:cubicBezTo>
                  <a:pt x="200" y="49"/>
                  <a:pt x="200" y="49"/>
                  <a:pt x="200" y="49"/>
                </a:cubicBezTo>
                <a:cubicBezTo>
                  <a:pt x="15" y="49"/>
                  <a:pt x="15" y="49"/>
                  <a:pt x="15" y="49"/>
                </a:cubicBezTo>
                <a:cubicBezTo>
                  <a:pt x="15" y="15"/>
                  <a:pt x="15" y="15"/>
                  <a:pt x="15" y="15"/>
                </a:cubicBezTo>
                <a:lnTo>
                  <a:pt x="200" y="15"/>
                </a:lnTo>
                <a:close/>
                <a:moveTo>
                  <a:pt x="239" y="199"/>
                </a:moveTo>
                <a:cubicBezTo>
                  <a:pt x="214" y="199"/>
                  <a:pt x="214" y="199"/>
                  <a:pt x="214" y="199"/>
                </a:cubicBezTo>
                <a:cubicBezTo>
                  <a:pt x="214" y="81"/>
                  <a:pt x="214" y="81"/>
                  <a:pt x="214" y="81"/>
                </a:cubicBezTo>
                <a:cubicBezTo>
                  <a:pt x="239" y="81"/>
                  <a:pt x="239" y="81"/>
                  <a:pt x="239" y="81"/>
                </a:cubicBezTo>
                <a:cubicBezTo>
                  <a:pt x="251" y="81"/>
                  <a:pt x="265" y="106"/>
                  <a:pt x="265" y="140"/>
                </a:cubicBezTo>
                <a:cubicBezTo>
                  <a:pt x="265" y="174"/>
                  <a:pt x="251" y="199"/>
                  <a:pt x="239" y="19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82"/>
          <p:cNvSpPr>
            <a:spLocks/>
          </p:cNvSpPr>
          <p:nvPr/>
        </p:nvSpPr>
        <p:spPr bwMode="auto">
          <a:xfrm>
            <a:off x="9258024" y="3257838"/>
            <a:ext cx="522111" cy="627333"/>
          </a:xfrm>
          <a:custGeom>
            <a:avLst/>
            <a:gdLst>
              <a:gd name="T0" fmla="*/ 332 w 332"/>
              <a:gd name="T1" fmla="*/ 266 h 399"/>
              <a:gd name="T2" fmla="*/ 332 w 332"/>
              <a:gd name="T3" fmla="*/ 199 h 399"/>
              <a:gd name="T4" fmla="*/ 200 w 332"/>
              <a:gd name="T5" fmla="*/ 134 h 399"/>
              <a:gd name="T6" fmla="*/ 199 w 332"/>
              <a:gd name="T7" fmla="*/ 134 h 399"/>
              <a:gd name="T8" fmla="*/ 199 w 332"/>
              <a:gd name="T9" fmla="*/ 32 h 399"/>
              <a:gd name="T10" fmla="*/ 199 w 332"/>
              <a:gd name="T11" fmla="*/ 32 h 399"/>
              <a:gd name="T12" fmla="*/ 166 w 332"/>
              <a:gd name="T13" fmla="*/ 0 h 399"/>
              <a:gd name="T14" fmla="*/ 133 w 332"/>
              <a:gd name="T15" fmla="*/ 32 h 399"/>
              <a:gd name="T16" fmla="*/ 133 w 332"/>
              <a:gd name="T17" fmla="*/ 32 h 399"/>
              <a:gd name="T18" fmla="*/ 133 w 332"/>
              <a:gd name="T19" fmla="*/ 134 h 399"/>
              <a:gd name="T20" fmla="*/ 0 w 332"/>
              <a:gd name="T21" fmla="*/ 199 h 399"/>
              <a:gd name="T22" fmla="*/ 0 w 332"/>
              <a:gd name="T23" fmla="*/ 266 h 399"/>
              <a:gd name="T24" fmla="*/ 133 w 332"/>
              <a:gd name="T25" fmla="*/ 213 h 399"/>
              <a:gd name="T26" fmla="*/ 133 w 332"/>
              <a:gd name="T27" fmla="*/ 328 h 399"/>
              <a:gd name="T28" fmla="*/ 99 w 332"/>
              <a:gd name="T29" fmla="*/ 354 h 399"/>
              <a:gd name="T30" fmla="*/ 99 w 332"/>
              <a:gd name="T31" fmla="*/ 399 h 399"/>
              <a:gd name="T32" fmla="*/ 166 w 332"/>
              <a:gd name="T33" fmla="*/ 365 h 399"/>
              <a:gd name="T34" fmla="*/ 232 w 332"/>
              <a:gd name="T35" fmla="*/ 399 h 399"/>
              <a:gd name="T36" fmla="*/ 232 w 332"/>
              <a:gd name="T37" fmla="*/ 354 h 399"/>
              <a:gd name="T38" fmla="*/ 199 w 332"/>
              <a:gd name="T39" fmla="*/ 329 h 399"/>
              <a:gd name="T40" fmla="*/ 199 w 332"/>
              <a:gd name="T41" fmla="*/ 213 h 399"/>
              <a:gd name="T42" fmla="*/ 332 w 332"/>
              <a:gd name="T43" fmla="*/ 26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2" h="399">
                <a:moveTo>
                  <a:pt x="332" y="266"/>
                </a:moveTo>
                <a:cubicBezTo>
                  <a:pt x="332" y="199"/>
                  <a:pt x="332" y="199"/>
                  <a:pt x="332" y="199"/>
                </a:cubicBezTo>
                <a:cubicBezTo>
                  <a:pt x="200" y="134"/>
                  <a:pt x="200" y="134"/>
                  <a:pt x="200" y="134"/>
                </a:cubicBezTo>
                <a:cubicBezTo>
                  <a:pt x="199" y="134"/>
                  <a:pt x="199" y="134"/>
                  <a:pt x="199" y="134"/>
                </a:cubicBezTo>
                <a:cubicBezTo>
                  <a:pt x="199" y="32"/>
                  <a:pt x="199" y="32"/>
                  <a:pt x="199" y="32"/>
                </a:cubicBezTo>
                <a:cubicBezTo>
                  <a:pt x="199" y="32"/>
                  <a:pt x="199" y="32"/>
                  <a:pt x="199" y="32"/>
                </a:cubicBezTo>
                <a:cubicBezTo>
                  <a:pt x="198" y="14"/>
                  <a:pt x="184" y="0"/>
                  <a:pt x="166" y="0"/>
                </a:cubicBezTo>
                <a:cubicBezTo>
                  <a:pt x="148" y="0"/>
                  <a:pt x="133" y="14"/>
                  <a:pt x="133" y="32"/>
                </a:cubicBezTo>
                <a:cubicBezTo>
                  <a:pt x="133" y="32"/>
                  <a:pt x="133" y="32"/>
                  <a:pt x="133" y="32"/>
                </a:cubicBezTo>
                <a:cubicBezTo>
                  <a:pt x="133" y="134"/>
                  <a:pt x="133" y="134"/>
                  <a:pt x="133" y="134"/>
                </a:cubicBezTo>
                <a:cubicBezTo>
                  <a:pt x="119" y="137"/>
                  <a:pt x="0" y="199"/>
                  <a:pt x="0" y="199"/>
                </a:cubicBezTo>
                <a:cubicBezTo>
                  <a:pt x="0" y="266"/>
                  <a:pt x="0" y="266"/>
                  <a:pt x="0" y="266"/>
                </a:cubicBezTo>
                <a:cubicBezTo>
                  <a:pt x="133" y="213"/>
                  <a:pt x="133" y="213"/>
                  <a:pt x="133" y="213"/>
                </a:cubicBezTo>
                <a:cubicBezTo>
                  <a:pt x="133" y="328"/>
                  <a:pt x="133" y="328"/>
                  <a:pt x="133" y="328"/>
                </a:cubicBezTo>
                <a:cubicBezTo>
                  <a:pt x="119" y="338"/>
                  <a:pt x="99" y="354"/>
                  <a:pt x="99" y="354"/>
                </a:cubicBezTo>
                <a:cubicBezTo>
                  <a:pt x="99" y="399"/>
                  <a:pt x="99" y="399"/>
                  <a:pt x="99" y="399"/>
                </a:cubicBezTo>
                <a:cubicBezTo>
                  <a:pt x="166" y="365"/>
                  <a:pt x="166" y="365"/>
                  <a:pt x="166" y="365"/>
                </a:cubicBezTo>
                <a:cubicBezTo>
                  <a:pt x="232" y="399"/>
                  <a:pt x="232" y="399"/>
                  <a:pt x="232" y="399"/>
                </a:cubicBezTo>
                <a:cubicBezTo>
                  <a:pt x="232" y="354"/>
                  <a:pt x="232" y="354"/>
                  <a:pt x="232" y="354"/>
                </a:cubicBezTo>
                <a:cubicBezTo>
                  <a:pt x="199" y="329"/>
                  <a:pt x="199" y="329"/>
                  <a:pt x="199" y="329"/>
                </a:cubicBezTo>
                <a:cubicBezTo>
                  <a:pt x="199" y="213"/>
                  <a:pt x="199" y="213"/>
                  <a:pt x="199" y="213"/>
                </a:cubicBezTo>
                <a:lnTo>
                  <a:pt x="332" y="26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83"/>
          <p:cNvSpPr>
            <a:spLocks noEditPoints="1"/>
          </p:cNvSpPr>
          <p:nvPr/>
        </p:nvSpPr>
        <p:spPr bwMode="auto">
          <a:xfrm>
            <a:off x="3173379" y="3319106"/>
            <a:ext cx="649310" cy="504797"/>
          </a:xfrm>
          <a:custGeom>
            <a:avLst/>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84"/>
          <p:cNvSpPr>
            <a:spLocks noEditPoints="1"/>
          </p:cNvSpPr>
          <p:nvPr/>
        </p:nvSpPr>
        <p:spPr bwMode="auto">
          <a:xfrm>
            <a:off x="8067800" y="3327097"/>
            <a:ext cx="494141" cy="488814"/>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86"/>
          <p:cNvSpPr>
            <a:spLocks noEditPoints="1"/>
          </p:cNvSpPr>
          <p:nvPr/>
        </p:nvSpPr>
        <p:spPr bwMode="auto">
          <a:xfrm>
            <a:off x="10451910" y="3300126"/>
            <a:ext cx="542756" cy="542756"/>
          </a:xfrm>
          <a:custGeom>
            <a:avLst/>
            <a:gdLst>
              <a:gd name="T0" fmla="*/ 345 w 345"/>
              <a:gd name="T1" fmla="*/ 335 h 345"/>
              <a:gd name="T2" fmla="*/ 117 w 345"/>
              <a:gd name="T3" fmla="*/ 107 h 345"/>
              <a:gd name="T4" fmla="*/ 212 w 345"/>
              <a:gd name="T5" fmla="*/ 13 h 345"/>
              <a:gd name="T6" fmla="*/ 213 w 345"/>
              <a:gd name="T7" fmla="*/ 5 h 345"/>
              <a:gd name="T8" fmla="*/ 206 w 345"/>
              <a:gd name="T9" fmla="*/ 0 h 345"/>
              <a:gd name="T10" fmla="*/ 7 w 345"/>
              <a:gd name="T11" fmla="*/ 0 h 345"/>
              <a:gd name="T12" fmla="*/ 0 w 345"/>
              <a:gd name="T13" fmla="*/ 7 h 345"/>
              <a:gd name="T14" fmla="*/ 0 w 345"/>
              <a:gd name="T15" fmla="*/ 207 h 345"/>
              <a:gd name="T16" fmla="*/ 4 w 345"/>
              <a:gd name="T17" fmla="*/ 214 h 345"/>
              <a:gd name="T18" fmla="*/ 7 w 345"/>
              <a:gd name="T19" fmla="*/ 214 h 345"/>
              <a:gd name="T20" fmla="*/ 12 w 345"/>
              <a:gd name="T21" fmla="*/ 212 h 345"/>
              <a:gd name="T22" fmla="*/ 107 w 345"/>
              <a:gd name="T23" fmla="*/ 117 h 345"/>
              <a:gd name="T24" fmla="*/ 335 w 345"/>
              <a:gd name="T25" fmla="*/ 345 h 345"/>
              <a:gd name="T26" fmla="*/ 345 w 345"/>
              <a:gd name="T27" fmla="*/ 335 h 345"/>
              <a:gd name="T28" fmla="*/ 15 w 345"/>
              <a:gd name="T29" fmla="*/ 15 h 345"/>
              <a:gd name="T30" fmla="*/ 189 w 345"/>
              <a:gd name="T31" fmla="*/ 15 h 345"/>
              <a:gd name="T32" fmla="*/ 15 w 345"/>
              <a:gd name="T33" fmla="*/ 189 h 345"/>
              <a:gd name="T34" fmla="*/ 15 w 345"/>
              <a:gd name="T35" fmla="*/ 1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45">
                <a:moveTo>
                  <a:pt x="345" y="335"/>
                </a:moveTo>
                <a:cubicBezTo>
                  <a:pt x="117" y="107"/>
                  <a:pt x="117" y="107"/>
                  <a:pt x="117" y="107"/>
                </a:cubicBezTo>
                <a:cubicBezTo>
                  <a:pt x="212" y="13"/>
                  <a:pt x="212" y="13"/>
                  <a:pt x="212" y="13"/>
                </a:cubicBezTo>
                <a:cubicBezTo>
                  <a:pt x="214" y="10"/>
                  <a:pt x="214" y="7"/>
                  <a:pt x="213" y="5"/>
                </a:cubicBezTo>
                <a:cubicBezTo>
                  <a:pt x="212" y="2"/>
                  <a:pt x="209" y="0"/>
                  <a:pt x="206" y="0"/>
                </a:cubicBezTo>
                <a:cubicBezTo>
                  <a:pt x="7" y="0"/>
                  <a:pt x="7" y="0"/>
                  <a:pt x="7" y="0"/>
                </a:cubicBezTo>
                <a:cubicBezTo>
                  <a:pt x="3" y="0"/>
                  <a:pt x="0" y="3"/>
                  <a:pt x="0" y="7"/>
                </a:cubicBezTo>
                <a:cubicBezTo>
                  <a:pt x="0" y="207"/>
                  <a:pt x="0" y="207"/>
                  <a:pt x="0" y="207"/>
                </a:cubicBezTo>
                <a:cubicBezTo>
                  <a:pt x="0" y="210"/>
                  <a:pt x="2" y="212"/>
                  <a:pt x="4" y="214"/>
                </a:cubicBezTo>
                <a:cubicBezTo>
                  <a:pt x="5" y="214"/>
                  <a:pt x="6" y="214"/>
                  <a:pt x="7" y="214"/>
                </a:cubicBezTo>
                <a:cubicBezTo>
                  <a:pt x="9" y="214"/>
                  <a:pt x="11" y="213"/>
                  <a:pt x="12" y="212"/>
                </a:cubicBezTo>
                <a:cubicBezTo>
                  <a:pt x="107" y="117"/>
                  <a:pt x="107" y="117"/>
                  <a:pt x="107" y="117"/>
                </a:cubicBezTo>
                <a:cubicBezTo>
                  <a:pt x="335" y="345"/>
                  <a:pt x="335" y="345"/>
                  <a:pt x="335" y="345"/>
                </a:cubicBezTo>
                <a:lnTo>
                  <a:pt x="345" y="335"/>
                </a:lnTo>
                <a:close/>
                <a:moveTo>
                  <a:pt x="15" y="15"/>
                </a:moveTo>
                <a:cubicBezTo>
                  <a:pt x="189" y="15"/>
                  <a:pt x="189" y="15"/>
                  <a:pt x="189" y="15"/>
                </a:cubicBezTo>
                <a:cubicBezTo>
                  <a:pt x="15" y="189"/>
                  <a:pt x="15" y="189"/>
                  <a:pt x="15" y="189"/>
                </a:cubicBezTo>
                <a:lnTo>
                  <a:pt x="15"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87"/>
          <p:cNvSpPr>
            <a:spLocks noEditPoints="1"/>
          </p:cNvSpPr>
          <p:nvPr/>
        </p:nvSpPr>
        <p:spPr bwMode="auto">
          <a:xfrm>
            <a:off x="5603774" y="5379561"/>
            <a:ext cx="605357" cy="168487"/>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88"/>
          <p:cNvSpPr>
            <a:spLocks noEditPoints="1"/>
          </p:cNvSpPr>
          <p:nvPr/>
        </p:nvSpPr>
        <p:spPr bwMode="auto">
          <a:xfrm>
            <a:off x="9193425" y="5138150"/>
            <a:ext cx="651308" cy="651308"/>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89"/>
          <p:cNvSpPr>
            <a:spLocks noEditPoints="1"/>
          </p:cNvSpPr>
          <p:nvPr/>
        </p:nvSpPr>
        <p:spPr bwMode="auto">
          <a:xfrm>
            <a:off x="2076723" y="5217732"/>
            <a:ext cx="434205" cy="492144"/>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90"/>
          <p:cNvSpPr>
            <a:spLocks noEditPoints="1"/>
          </p:cNvSpPr>
          <p:nvPr/>
        </p:nvSpPr>
        <p:spPr bwMode="auto">
          <a:xfrm>
            <a:off x="869517" y="5196422"/>
            <a:ext cx="440198" cy="534764"/>
          </a:xfrm>
          <a:custGeom>
            <a:avLst/>
            <a:gdLst>
              <a:gd name="T0" fmla="*/ 136 w 280"/>
              <a:gd name="T1" fmla="*/ 143 h 340"/>
              <a:gd name="T2" fmla="*/ 88 w 280"/>
              <a:gd name="T3" fmla="*/ 95 h 340"/>
              <a:gd name="T4" fmla="*/ 98 w 280"/>
              <a:gd name="T5" fmla="*/ 85 h 340"/>
              <a:gd name="T6" fmla="*/ 133 w 280"/>
              <a:gd name="T7" fmla="*/ 120 h 340"/>
              <a:gd name="T8" fmla="*/ 133 w 280"/>
              <a:gd name="T9" fmla="*/ 0 h 340"/>
              <a:gd name="T10" fmla="*/ 148 w 280"/>
              <a:gd name="T11" fmla="*/ 0 h 340"/>
              <a:gd name="T12" fmla="*/ 148 w 280"/>
              <a:gd name="T13" fmla="*/ 120 h 340"/>
              <a:gd name="T14" fmla="*/ 184 w 280"/>
              <a:gd name="T15" fmla="*/ 85 h 340"/>
              <a:gd name="T16" fmla="*/ 194 w 280"/>
              <a:gd name="T17" fmla="*/ 95 h 340"/>
              <a:gd name="T18" fmla="*/ 146 w 280"/>
              <a:gd name="T19" fmla="*/ 143 h 340"/>
              <a:gd name="T20" fmla="*/ 141 w 280"/>
              <a:gd name="T21" fmla="*/ 145 h 340"/>
              <a:gd name="T22" fmla="*/ 136 w 280"/>
              <a:gd name="T23" fmla="*/ 143 h 340"/>
              <a:gd name="T24" fmla="*/ 280 w 280"/>
              <a:gd name="T25" fmla="*/ 200 h 340"/>
              <a:gd name="T26" fmla="*/ 280 w 280"/>
              <a:gd name="T27" fmla="*/ 332 h 340"/>
              <a:gd name="T28" fmla="*/ 273 w 280"/>
              <a:gd name="T29" fmla="*/ 340 h 340"/>
              <a:gd name="T30" fmla="*/ 7 w 280"/>
              <a:gd name="T31" fmla="*/ 340 h 340"/>
              <a:gd name="T32" fmla="*/ 0 w 280"/>
              <a:gd name="T33" fmla="*/ 332 h 340"/>
              <a:gd name="T34" fmla="*/ 0 w 280"/>
              <a:gd name="T35" fmla="*/ 200 h 340"/>
              <a:gd name="T36" fmla="*/ 7 w 280"/>
              <a:gd name="T37" fmla="*/ 192 h 340"/>
              <a:gd name="T38" fmla="*/ 273 w 280"/>
              <a:gd name="T39" fmla="*/ 192 h 340"/>
              <a:gd name="T40" fmla="*/ 280 w 280"/>
              <a:gd name="T41" fmla="*/ 200 h 340"/>
              <a:gd name="T42" fmla="*/ 266 w 280"/>
              <a:gd name="T43" fmla="*/ 207 h 340"/>
              <a:gd name="T44" fmla="*/ 15 w 280"/>
              <a:gd name="T45" fmla="*/ 207 h 340"/>
              <a:gd name="T46" fmla="*/ 15 w 280"/>
              <a:gd name="T47" fmla="*/ 325 h 340"/>
              <a:gd name="T48" fmla="*/ 266 w 280"/>
              <a:gd name="T49" fmla="*/ 325 h 340"/>
              <a:gd name="T50" fmla="*/ 266 w 280"/>
              <a:gd name="T51"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340">
                <a:moveTo>
                  <a:pt x="136" y="143"/>
                </a:moveTo>
                <a:cubicBezTo>
                  <a:pt x="88" y="95"/>
                  <a:pt x="88" y="95"/>
                  <a:pt x="88" y="95"/>
                </a:cubicBezTo>
                <a:cubicBezTo>
                  <a:pt x="98" y="85"/>
                  <a:pt x="98" y="85"/>
                  <a:pt x="98" y="85"/>
                </a:cubicBezTo>
                <a:cubicBezTo>
                  <a:pt x="133" y="120"/>
                  <a:pt x="133" y="120"/>
                  <a:pt x="133" y="120"/>
                </a:cubicBezTo>
                <a:cubicBezTo>
                  <a:pt x="133" y="0"/>
                  <a:pt x="133" y="0"/>
                  <a:pt x="133" y="0"/>
                </a:cubicBezTo>
                <a:cubicBezTo>
                  <a:pt x="148" y="0"/>
                  <a:pt x="148" y="0"/>
                  <a:pt x="148" y="0"/>
                </a:cubicBezTo>
                <a:cubicBezTo>
                  <a:pt x="148" y="120"/>
                  <a:pt x="148" y="120"/>
                  <a:pt x="148" y="120"/>
                </a:cubicBezTo>
                <a:cubicBezTo>
                  <a:pt x="184" y="85"/>
                  <a:pt x="184" y="85"/>
                  <a:pt x="184" y="85"/>
                </a:cubicBezTo>
                <a:cubicBezTo>
                  <a:pt x="194" y="95"/>
                  <a:pt x="194" y="95"/>
                  <a:pt x="194" y="95"/>
                </a:cubicBezTo>
                <a:cubicBezTo>
                  <a:pt x="146" y="143"/>
                  <a:pt x="146" y="143"/>
                  <a:pt x="146" y="143"/>
                </a:cubicBezTo>
                <a:cubicBezTo>
                  <a:pt x="145" y="144"/>
                  <a:pt x="143" y="145"/>
                  <a:pt x="141" y="145"/>
                </a:cubicBezTo>
                <a:cubicBezTo>
                  <a:pt x="139" y="145"/>
                  <a:pt x="137" y="144"/>
                  <a:pt x="136" y="143"/>
                </a:cubicBezTo>
                <a:close/>
                <a:moveTo>
                  <a:pt x="280" y="200"/>
                </a:moveTo>
                <a:cubicBezTo>
                  <a:pt x="280" y="332"/>
                  <a:pt x="280" y="332"/>
                  <a:pt x="280" y="332"/>
                </a:cubicBezTo>
                <a:cubicBezTo>
                  <a:pt x="280" y="337"/>
                  <a:pt x="277" y="340"/>
                  <a:pt x="273" y="340"/>
                </a:cubicBezTo>
                <a:cubicBezTo>
                  <a:pt x="7" y="340"/>
                  <a:pt x="7" y="340"/>
                  <a:pt x="7" y="340"/>
                </a:cubicBezTo>
                <a:cubicBezTo>
                  <a:pt x="3" y="340"/>
                  <a:pt x="0" y="337"/>
                  <a:pt x="0" y="332"/>
                </a:cubicBezTo>
                <a:cubicBezTo>
                  <a:pt x="0" y="200"/>
                  <a:pt x="0" y="200"/>
                  <a:pt x="0" y="200"/>
                </a:cubicBezTo>
                <a:cubicBezTo>
                  <a:pt x="0" y="195"/>
                  <a:pt x="3" y="192"/>
                  <a:pt x="7" y="192"/>
                </a:cubicBezTo>
                <a:cubicBezTo>
                  <a:pt x="273" y="192"/>
                  <a:pt x="273" y="192"/>
                  <a:pt x="273" y="192"/>
                </a:cubicBezTo>
                <a:cubicBezTo>
                  <a:pt x="277" y="192"/>
                  <a:pt x="280" y="195"/>
                  <a:pt x="280" y="200"/>
                </a:cubicBezTo>
                <a:close/>
                <a:moveTo>
                  <a:pt x="266" y="207"/>
                </a:moveTo>
                <a:cubicBezTo>
                  <a:pt x="15" y="207"/>
                  <a:pt x="15" y="207"/>
                  <a:pt x="15" y="207"/>
                </a:cubicBezTo>
                <a:cubicBezTo>
                  <a:pt x="15" y="325"/>
                  <a:pt x="15" y="325"/>
                  <a:pt x="15" y="325"/>
                </a:cubicBezTo>
                <a:cubicBezTo>
                  <a:pt x="266" y="325"/>
                  <a:pt x="266" y="325"/>
                  <a:pt x="266" y="325"/>
                </a:cubicBezTo>
                <a:lnTo>
                  <a:pt x="266" y="20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1"/>
          <p:cNvSpPr>
            <a:spLocks noEditPoints="1"/>
          </p:cNvSpPr>
          <p:nvPr/>
        </p:nvSpPr>
        <p:spPr bwMode="auto">
          <a:xfrm>
            <a:off x="4428534" y="5138150"/>
            <a:ext cx="547418" cy="651308"/>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2"/>
          <p:cNvSpPr>
            <a:spLocks noEditPoints="1"/>
          </p:cNvSpPr>
          <p:nvPr/>
        </p:nvSpPr>
        <p:spPr bwMode="auto">
          <a:xfrm>
            <a:off x="6837618" y="5117839"/>
            <a:ext cx="546086" cy="691931"/>
          </a:xfrm>
          <a:custGeom>
            <a:avLst/>
            <a:gdLst>
              <a:gd name="T0" fmla="*/ 340 w 347"/>
              <a:gd name="T1" fmla="*/ 93 h 440"/>
              <a:gd name="T2" fmla="*/ 281 w 347"/>
              <a:gd name="T3" fmla="*/ 93 h 440"/>
              <a:gd name="T4" fmla="*/ 281 w 347"/>
              <a:gd name="T5" fmla="*/ 34 h 440"/>
              <a:gd name="T6" fmla="*/ 273 w 347"/>
              <a:gd name="T7" fmla="*/ 27 h 440"/>
              <a:gd name="T8" fmla="*/ 214 w 347"/>
              <a:gd name="T9" fmla="*/ 27 h 440"/>
              <a:gd name="T10" fmla="*/ 214 w 347"/>
              <a:gd name="T11" fmla="*/ 7 h 440"/>
              <a:gd name="T12" fmla="*/ 207 w 347"/>
              <a:gd name="T13" fmla="*/ 0 h 440"/>
              <a:gd name="T14" fmla="*/ 140 w 347"/>
              <a:gd name="T15" fmla="*/ 0 h 440"/>
              <a:gd name="T16" fmla="*/ 133 w 347"/>
              <a:gd name="T17" fmla="*/ 7 h 440"/>
              <a:gd name="T18" fmla="*/ 133 w 347"/>
              <a:gd name="T19" fmla="*/ 27 h 440"/>
              <a:gd name="T20" fmla="*/ 74 w 347"/>
              <a:gd name="T21" fmla="*/ 27 h 440"/>
              <a:gd name="T22" fmla="*/ 66 w 347"/>
              <a:gd name="T23" fmla="*/ 34 h 440"/>
              <a:gd name="T24" fmla="*/ 66 w 347"/>
              <a:gd name="T25" fmla="*/ 159 h 440"/>
              <a:gd name="T26" fmla="*/ 7 w 347"/>
              <a:gd name="T27" fmla="*/ 159 h 440"/>
              <a:gd name="T28" fmla="*/ 0 w 347"/>
              <a:gd name="T29" fmla="*/ 167 h 440"/>
              <a:gd name="T30" fmla="*/ 0 w 347"/>
              <a:gd name="T31" fmla="*/ 300 h 440"/>
              <a:gd name="T32" fmla="*/ 2 w 347"/>
              <a:gd name="T33" fmla="*/ 305 h 440"/>
              <a:gd name="T34" fmla="*/ 66 w 347"/>
              <a:gd name="T35" fmla="*/ 369 h 440"/>
              <a:gd name="T36" fmla="*/ 66 w 347"/>
              <a:gd name="T37" fmla="*/ 433 h 440"/>
              <a:gd name="T38" fmla="*/ 74 w 347"/>
              <a:gd name="T39" fmla="*/ 440 h 440"/>
              <a:gd name="T40" fmla="*/ 273 w 347"/>
              <a:gd name="T41" fmla="*/ 440 h 440"/>
              <a:gd name="T42" fmla="*/ 281 w 347"/>
              <a:gd name="T43" fmla="*/ 433 h 440"/>
              <a:gd name="T44" fmla="*/ 281 w 347"/>
              <a:gd name="T45" fmla="*/ 364 h 440"/>
              <a:gd name="T46" fmla="*/ 345 w 347"/>
              <a:gd name="T47" fmla="*/ 305 h 440"/>
              <a:gd name="T48" fmla="*/ 347 w 347"/>
              <a:gd name="T49" fmla="*/ 300 h 440"/>
              <a:gd name="T50" fmla="*/ 347 w 347"/>
              <a:gd name="T51" fmla="*/ 100 h 440"/>
              <a:gd name="T52" fmla="*/ 340 w 347"/>
              <a:gd name="T53" fmla="*/ 93 h 440"/>
              <a:gd name="T54" fmla="*/ 332 w 347"/>
              <a:gd name="T55" fmla="*/ 296 h 440"/>
              <a:gd name="T56" fmla="*/ 268 w 347"/>
              <a:gd name="T57" fmla="*/ 355 h 440"/>
              <a:gd name="T58" fmla="*/ 266 w 347"/>
              <a:gd name="T59" fmla="*/ 361 h 440"/>
              <a:gd name="T60" fmla="*/ 266 w 347"/>
              <a:gd name="T61" fmla="*/ 425 h 440"/>
              <a:gd name="T62" fmla="*/ 81 w 347"/>
              <a:gd name="T63" fmla="*/ 425 h 440"/>
              <a:gd name="T64" fmla="*/ 81 w 347"/>
              <a:gd name="T65" fmla="*/ 366 h 440"/>
              <a:gd name="T66" fmla="*/ 79 w 347"/>
              <a:gd name="T67" fmla="*/ 361 h 440"/>
              <a:gd name="T68" fmla="*/ 15 w 347"/>
              <a:gd name="T69" fmla="*/ 297 h 440"/>
              <a:gd name="T70" fmla="*/ 15 w 347"/>
              <a:gd name="T71" fmla="*/ 174 h 440"/>
              <a:gd name="T72" fmla="*/ 66 w 347"/>
              <a:gd name="T73" fmla="*/ 174 h 440"/>
              <a:gd name="T74" fmla="*/ 66 w 347"/>
              <a:gd name="T75" fmla="*/ 233 h 440"/>
              <a:gd name="T76" fmla="*/ 81 w 347"/>
              <a:gd name="T77" fmla="*/ 233 h 440"/>
              <a:gd name="T78" fmla="*/ 81 w 347"/>
              <a:gd name="T79" fmla="*/ 167 h 440"/>
              <a:gd name="T80" fmla="*/ 81 w 347"/>
              <a:gd name="T81" fmla="*/ 41 h 440"/>
              <a:gd name="T82" fmla="*/ 133 w 347"/>
              <a:gd name="T83" fmla="*/ 41 h 440"/>
              <a:gd name="T84" fmla="*/ 133 w 347"/>
              <a:gd name="T85" fmla="*/ 233 h 440"/>
              <a:gd name="T86" fmla="*/ 148 w 347"/>
              <a:gd name="T87" fmla="*/ 233 h 440"/>
              <a:gd name="T88" fmla="*/ 148 w 347"/>
              <a:gd name="T89" fmla="*/ 34 h 440"/>
              <a:gd name="T90" fmla="*/ 148 w 347"/>
              <a:gd name="T91" fmla="*/ 15 h 440"/>
              <a:gd name="T92" fmla="*/ 199 w 347"/>
              <a:gd name="T93" fmla="*/ 15 h 440"/>
              <a:gd name="T94" fmla="*/ 199 w 347"/>
              <a:gd name="T95" fmla="*/ 34 h 440"/>
              <a:gd name="T96" fmla="*/ 199 w 347"/>
              <a:gd name="T97" fmla="*/ 233 h 440"/>
              <a:gd name="T98" fmla="*/ 214 w 347"/>
              <a:gd name="T99" fmla="*/ 233 h 440"/>
              <a:gd name="T100" fmla="*/ 214 w 347"/>
              <a:gd name="T101" fmla="*/ 41 h 440"/>
              <a:gd name="T102" fmla="*/ 266 w 347"/>
              <a:gd name="T103" fmla="*/ 41 h 440"/>
              <a:gd name="T104" fmla="*/ 266 w 347"/>
              <a:gd name="T105" fmla="*/ 100 h 440"/>
              <a:gd name="T106" fmla="*/ 266 w 347"/>
              <a:gd name="T107" fmla="*/ 233 h 440"/>
              <a:gd name="T108" fmla="*/ 281 w 347"/>
              <a:gd name="T109" fmla="*/ 233 h 440"/>
              <a:gd name="T110" fmla="*/ 281 w 347"/>
              <a:gd name="T111" fmla="*/ 108 h 440"/>
              <a:gd name="T112" fmla="*/ 332 w 347"/>
              <a:gd name="T113" fmla="*/ 108 h 440"/>
              <a:gd name="T114" fmla="*/ 332 w 347"/>
              <a:gd name="T115" fmla="*/ 29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 h="440">
                <a:moveTo>
                  <a:pt x="340" y="93"/>
                </a:moveTo>
                <a:cubicBezTo>
                  <a:pt x="281" y="93"/>
                  <a:pt x="281" y="93"/>
                  <a:pt x="281" y="93"/>
                </a:cubicBezTo>
                <a:cubicBezTo>
                  <a:pt x="281" y="34"/>
                  <a:pt x="281" y="34"/>
                  <a:pt x="281" y="34"/>
                </a:cubicBezTo>
                <a:cubicBezTo>
                  <a:pt x="281" y="30"/>
                  <a:pt x="277" y="27"/>
                  <a:pt x="273" y="27"/>
                </a:cubicBezTo>
                <a:cubicBezTo>
                  <a:pt x="214" y="27"/>
                  <a:pt x="214" y="27"/>
                  <a:pt x="214" y="27"/>
                </a:cubicBezTo>
                <a:cubicBezTo>
                  <a:pt x="214" y="7"/>
                  <a:pt x="214" y="7"/>
                  <a:pt x="214" y="7"/>
                </a:cubicBezTo>
                <a:cubicBezTo>
                  <a:pt x="214" y="3"/>
                  <a:pt x="211" y="0"/>
                  <a:pt x="207" y="0"/>
                </a:cubicBezTo>
                <a:cubicBezTo>
                  <a:pt x="140" y="0"/>
                  <a:pt x="140" y="0"/>
                  <a:pt x="140" y="0"/>
                </a:cubicBezTo>
                <a:cubicBezTo>
                  <a:pt x="136" y="0"/>
                  <a:pt x="133" y="3"/>
                  <a:pt x="133" y="7"/>
                </a:cubicBezTo>
                <a:cubicBezTo>
                  <a:pt x="133" y="27"/>
                  <a:pt x="133" y="27"/>
                  <a:pt x="133" y="27"/>
                </a:cubicBezTo>
                <a:cubicBezTo>
                  <a:pt x="74" y="27"/>
                  <a:pt x="74" y="27"/>
                  <a:pt x="74" y="27"/>
                </a:cubicBezTo>
                <a:cubicBezTo>
                  <a:pt x="70" y="27"/>
                  <a:pt x="66" y="30"/>
                  <a:pt x="66" y="34"/>
                </a:cubicBezTo>
                <a:cubicBezTo>
                  <a:pt x="66" y="159"/>
                  <a:pt x="66" y="159"/>
                  <a:pt x="66" y="159"/>
                </a:cubicBezTo>
                <a:cubicBezTo>
                  <a:pt x="7" y="159"/>
                  <a:pt x="7" y="159"/>
                  <a:pt x="7" y="159"/>
                </a:cubicBezTo>
                <a:cubicBezTo>
                  <a:pt x="3" y="159"/>
                  <a:pt x="0" y="163"/>
                  <a:pt x="0" y="167"/>
                </a:cubicBezTo>
                <a:cubicBezTo>
                  <a:pt x="0" y="300"/>
                  <a:pt x="0" y="300"/>
                  <a:pt x="0" y="300"/>
                </a:cubicBezTo>
                <a:cubicBezTo>
                  <a:pt x="0" y="302"/>
                  <a:pt x="1" y="304"/>
                  <a:pt x="2" y="305"/>
                </a:cubicBezTo>
                <a:cubicBezTo>
                  <a:pt x="66" y="369"/>
                  <a:pt x="66" y="369"/>
                  <a:pt x="66" y="369"/>
                </a:cubicBezTo>
                <a:cubicBezTo>
                  <a:pt x="66" y="433"/>
                  <a:pt x="66" y="433"/>
                  <a:pt x="66" y="433"/>
                </a:cubicBezTo>
                <a:cubicBezTo>
                  <a:pt x="66" y="437"/>
                  <a:pt x="70" y="440"/>
                  <a:pt x="74" y="440"/>
                </a:cubicBezTo>
                <a:cubicBezTo>
                  <a:pt x="273" y="440"/>
                  <a:pt x="273" y="440"/>
                  <a:pt x="273" y="440"/>
                </a:cubicBezTo>
                <a:cubicBezTo>
                  <a:pt x="277" y="440"/>
                  <a:pt x="281" y="437"/>
                  <a:pt x="281" y="433"/>
                </a:cubicBezTo>
                <a:cubicBezTo>
                  <a:pt x="281" y="364"/>
                  <a:pt x="281" y="364"/>
                  <a:pt x="281" y="364"/>
                </a:cubicBezTo>
                <a:cubicBezTo>
                  <a:pt x="345" y="305"/>
                  <a:pt x="345" y="305"/>
                  <a:pt x="345" y="305"/>
                </a:cubicBezTo>
                <a:cubicBezTo>
                  <a:pt x="346" y="304"/>
                  <a:pt x="347" y="302"/>
                  <a:pt x="347" y="300"/>
                </a:cubicBezTo>
                <a:cubicBezTo>
                  <a:pt x="347" y="100"/>
                  <a:pt x="347" y="100"/>
                  <a:pt x="347" y="100"/>
                </a:cubicBezTo>
                <a:cubicBezTo>
                  <a:pt x="347" y="96"/>
                  <a:pt x="344" y="93"/>
                  <a:pt x="340" y="93"/>
                </a:cubicBezTo>
                <a:close/>
                <a:moveTo>
                  <a:pt x="332" y="296"/>
                </a:moveTo>
                <a:cubicBezTo>
                  <a:pt x="268" y="355"/>
                  <a:pt x="268" y="355"/>
                  <a:pt x="268" y="355"/>
                </a:cubicBezTo>
                <a:cubicBezTo>
                  <a:pt x="267" y="357"/>
                  <a:pt x="266" y="359"/>
                  <a:pt x="266" y="361"/>
                </a:cubicBezTo>
                <a:cubicBezTo>
                  <a:pt x="266" y="425"/>
                  <a:pt x="266" y="425"/>
                  <a:pt x="266" y="425"/>
                </a:cubicBezTo>
                <a:cubicBezTo>
                  <a:pt x="81" y="425"/>
                  <a:pt x="81" y="425"/>
                  <a:pt x="81" y="425"/>
                </a:cubicBezTo>
                <a:cubicBezTo>
                  <a:pt x="81" y="366"/>
                  <a:pt x="81" y="366"/>
                  <a:pt x="81" y="366"/>
                </a:cubicBezTo>
                <a:cubicBezTo>
                  <a:pt x="81" y="364"/>
                  <a:pt x="80" y="362"/>
                  <a:pt x="79" y="361"/>
                </a:cubicBezTo>
                <a:cubicBezTo>
                  <a:pt x="15" y="297"/>
                  <a:pt x="15" y="297"/>
                  <a:pt x="15" y="297"/>
                </a:cubicBezTo>
                <a:cubicBezTo>
                  <a:pt x="15" y="174"/>
                  <a:pt x="15" y="174"/>
                  <a:pt x="15" y="174"/>
                </a:cubicBezTo>
                <a:cubicBezTo>
                  <a:pt x="66" y="174"/>
                  <a:pt x="66" y="174"/>
                  <a:pt x="66" y="174"/>
                </a:cubicBezTo>
                <a:cubicBezTo>
                  <a:pt x="66" y="233"/>
                  <a:pt x="66" y="233"/>
                  <a:pt x="66" y="233"/>
                </a:cubicBezTo>
                <a:cubicBezTo>
                  <a:pt x="81" y="233"/>
                  <a:pt x="81" y="233"/>
                  <a:pt x="81" y="233"/>
                </a:cubicBezTo>
                <a:cubicBezTo>
                  <a:pt x="81" y="167"/>
                  <a:pt x="81" y="167"/>
                  <a:pt x="81" y="167"/>
                </a:cubicBezTo>
                <a:cubicBezTo>
                  <a:pt x="81" y="41"/>
                  <a:pt x="81" y="41"/>
                  <a:pt x="81" y="41"/>
                </a:cubicBezTo>
                <a:cubicBezTo>
                  <a:pt x="133" y="41"/>
                  <a:pt x="133" y="41"/>
                  <a:pt x="133" y="41"/>
                </a:cubicBezTo>
                <a:cubicBezTo>
                  <a:pt x="133" y="233"/>
                  <a:pt x="133" y="233"/>
                  <a:pt x="133" y="233"/>
                </a:cubicBezTo>
                <a:cubicBezTo>
                  <a:pt x="148" y="233"/>
                  <a:pt x="148" y="233"/>
                  <a:pt x="148" y="233"/>
                </a:cubicBezTo>
                <a:cubicBezTo>
                  <a:pt x="148" y="34"/>
                  <a:pt x="148" y="34"/>
                  <a:pt x="148" y="34"/>
                </a:cubicBezTo>
                <a:cubicBezTo>
                  <a:pt x="148" y="15"/>
                  <a:pt x="148" y="15"/>
                  <a:pt x="148" y="15"/>
                </a:cubicBezTo>
                <a:cubicBezTo>
                  <a:pt x="199" y="15"/>
                  <a:pt x="199" y="15"/>
                  <a:pt x="199" y="15"/>
                </a:cubicBezTo>
                <a:cubicBezTo>
                  <a:pt x="199" y="34"/>
                  <a:pt x="199" y="34"/>
                  <a:pt x="199" y="34"/>
                </a:cubicBezTo>
                <a:cubicBezTo>
                  <a:pt x="199" y="233"/>
                  <a:pt x="199" y="233"/>
                  <a:pt x="199" y="233"/>
                </a:cubicBezTo>
                <a:cubicBezTo>
                  <a:pt x="214" y="233"/>
                  <a:pt x="214" y="233"/>
                  <a:pt x="214" y="233"/>
                </a:cubicBezTo>
                <a:cubicBezTo>
                  <a:pt x="214" y="41"/>
                  <a:pt x="214" y="41"/>
                  <a:pt x="214" y="41"/>
                </a:cubicBezTo>
                <a:cubicBezTo>
                  <a:pt x="266" y="41"/>
                  <a:pt x="266" y="41"/>
                  <a:pt x="266" y="41"/>
                </a:cubicBezTo>
                <a:cubicBezTo>
                  <a:pt x="266" y="100"/>
                  <a:pt x="266" y="100"/>
                  <a:pt x="266" y="100"/>
                </a:cubicBezTo>
                <a:cubicBezTo>
                  <a:pt x="266" y="233"/>
                  <a:pt x="266" y="233"/>
                  <a:pt x="266" y="233"/>
                </a:cubicBezTo>
                <a:cubicBezTo>
                  <a:pt x="281" y="233"/>
                  <a:pt x="281" y="233"/>
                  <a:pt x="281" y="233"/>
                </a:cubicBezTo>
                <a:cubicBezTo>
                  <a:pt x="281" y="108"/>
                  <a:pt x="281" y="108"/>
                  <a:pt x="281" y="108"/>
                </a:cubicBezTo>
                <a:cubicBezTo>
                  <a:pt x="332" y="108"/>
                  <a:pt x="332" y="108"/>
                  <a:pt x="332" y="108"/>
                </a:cubicBezTo>
                <a:lnTo>
                  <a:pt x="332" y="29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3"/>
          <p:cNvSpPr>
            <a:spLocks noEditPoints="1"/>
          </p:cNvSpPr>
          <p:nvPr/>
        </p:nvSpPr>
        <p:spPr bwMode="auto">
          <a:xfrm>
            <a:off x="8146383" y="5243372"/>
            <a:ext cx="336975" cy="440865"/>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4"/>
          <p:cNvSpPr>
            <a:spLocks noEditPoints="1"/>
          </p:cNvSpPr>
          <p:nvPr/>
        </p:nvSpPr>
        <p:spPr bwMode="auto">
          <a:xfrm>
            <a:off x="3381492" y="5091866"/>
            <a:ext cx="233085" cy="743876"/>
          </a:xfrm>
          <a:custGeom>
            <a:avLst/>
            <a:gdLst>
              <a:gd name="T0" fmla="*/ 0 w 148"/>
              <a:gd name="T1" fmla="*/ 74 h 473"/>
              <a:gd name="T2" fmla="*/ 2 w 148"/>
              <a:gd name="T3" fmla="*/ 345 h 473"/>
              <a:gd name="T4" fmla="*/ 66 w 148"/>
              <a:gd name="T5" fmla="*/ 473 h 473"/>
              <a:gd name="T6" fmla="*/ 81 w 148"/>
              <a:gd name="T7" fmla="*/ 409 h 473"/>
              <a:gd name="T8" fmla="*/ 148 w 148"/>
              <a:gd name="T9" fmla="*/ 340 h 473"/>
              <a:gd name="T10" fmla="*/ 74 w 148"/>
              <a:gd name="T11" fmla="*/ 0 h 473"/>
              <a:gd name="T12" fmla="*/ 81 w 148"/>
              <a:gd name="T13" fmla="*/ 320 h 473"/>
              <a:gd name="T14" fmla="*/ 133 w 148"/>
              <a:gd name="T15" fmla="*/ 222 h 473"/>
              <a:gd name="T16" fmla="*/ 66 w 148"/>
              <a:gd name="T17" fmla="*/ 282 h 473"/>
              <a:gd name="T18" fmla="*/ 15 w 148"/>
              <a:gd name="T19" fmla="*/ 187 h 473"/>
              <a:gd name="T20" fmla="*/ 66 w 148"/>
              <a:gd name="T21" fmla="*/ 282 h 473"/>
              <a:gd name="T22" fmla="*/ 15 w 148"/>
              <a:gd name="T23" fmla="*/ 166 h 473"/>
              <a:gd name="T24" fmla="*/ 66 w 148"/>
              <a:gd name="T25" fmla="*/ 175 h 473"/>
              <a:gd name="T26" fmla="*/ 15 w 148"/>
              <a:gd name="T27" fmla="*/ 251 h 473"/>
              <a:gd name="T28" fmla="*/ 66 w 148"/>
              <a:gd name="T29" fmla="*/ 345 h 473"/>
              <a:gd name="T30" fmla="*/ 15 w 148"/>
              <a:gd name="T31" fmla="*/ 251 h 473"/>
              <a:gd name="T32" fmla="*/ 81 w 148"/>
              <a:gd name="T33" fmla="*/ 253 h 473"/>
              <a:gd name="T34" fmla="*/ 133 w 148"/>
              <a:gd name="T35" fmla="*/ 156 h 473"/>
              <a:gd name="T36" fmla="*/ 133 w 148"/>
              <a:gd name="T37" fmla="*/ 135 h 473"/>
              <a:gd name="T38" fmla="*/ 81 w 148"/>
              <a:gd name="T39" fmla="*/ 141 h 473"/>
              <a:gd name="T40" fmla="*/ 133 w 148"/>
              <a:gd name="T41" fmla="*/ 135 h 473"/>
              <a:gd name="T42" fmla="*/ 81 w 148"/>
              <a:gd name="T43" fmla="*/ 120 h 473"/>
              <a:gd name="T44" fmla="*/ 133 w 148"/>
              <a:gd name="T45" fmla="*/ 69 h 473"/>
              <a:gd name="T46" fmla="*/ 66 w 148"/>
              <a:gd name="T47" fmla="*/ 82 h 473"/>
              <a:gd name="T48" fmla="*/ 66 w 148"/>
              <a:gd name="T49" fmla="*/ 15 h 473"/>
              <a:gd name="T50" fmla="*/ 66 w 148"/>
              <a:gd name="T51" fmla="*/ 103 h 473"/>
              <a:gd name="T52" fmla="*/ 15 w 148"/>
              <a:gd name="T53" fmla="*/ 103 h 473"/>
              <a:gd name="T54" fmla="*/ 18 w 148"/>
              <a:gd name="T55" fmla="*/ 55 h 473"/>
              <a:gd name="T56" fmla="*/ 15 w 148"/>
              <a:gd name="T57" fmla="*/ 315 h 473"/>
              <a:gd name="T58" fmla="*/ 66 w 148"/>
              <a:gd name="T59" fmla="*/ 388 h 473"/>
              <a:gd name="T60" fmla="*/ 81 w 148"/>
              <a:gd name="T61" fmla="*/ 388 h 473"/>
              <a:gd name="T62" fmla="*/ 133 w 148"/>
              <a:gd name="T63" fmla="*/ 289 h 473"/>
              <a:gd name="T64" fmla="*/ 81 w 148"/>
              <a:gd name="T65" fmla="*/ 38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473">
                <a:moveTo>
                  <a:pt x="74" y="0"/>
                </a:moveTo>
                <a:cubicBezTo>
                  <a:pt x="33" y="0"/>
                  <a:pt x="0" y="33"/>
                  <a:pt x="0" y="74"/>
                </a:cubicBezTo>
                <a:cubicBezTo>
                  <a:pt x="0" y="340"/>
                  <a:pt x="0" y="340"/>
                  <a:pt x="0" y="340"/>
                </a:cubicBezTo>
                <a:cubicBezTo>
                  <a:pt x="0" y="342"/>
                  <a:pt x="1" y="344"/>
                  <a:pt x="2" y="345"/>
                </a:cubicBezTo>
                <a:cubicBezTo>
                  <a:pt x="66" y="409"/>
                  <a:pt x="66" y="409"/>
                  <a:pt x="66" y="409"/>
                </a:cubicBezTo>
                <a:cubicBezTo>
                  <a:pt x="66" y="473"/>
                  <a:pt x="66" y="473"/>
                  <a:pt x="66" y="473"/>
                </a:cubicBezTo>
                <a:cubicBezTo>
                  <a:pt x="81" y="473"/>
                  <a:pt x="81" y="473"/>
                  <a:pt x="81" y="473"/>
                </a:cubicBezTo>
                <a:cubicBezTo>
                  <a:pt x="81" y="409"/>
                  <a:pt x="81" y="409"/>
                  <a:pt x="81" y="409"/>
                </a:cubicBezTo>
                <a:cubicBezTo>
                  <a:pt x="145" y="345"/>
                  <a:pt x="145" y="345"/>
                  <a:pt x="145" y="345"/>
                </a:cubicBezTo>
                <a:cubicBezTo>
                  <a:pt x="147" y="344"/>
                  <a:pt x="148" y="342"/>
                  <a:pt x="148" y="340"/>
                </a:cubicBezTo>
                <a:cubicBezTo>
                  <a:pt x="148" y="74"/>
                  <a:pt x="148" y="74"/>
                  <a:pt x="148" y="74"/>
                </a:cubicBezTo>
                <a:cubicBezTo>
                  <a:pt x="148" y="33"/>
                  <a:pt x="114" y="0"/>
                  <a:pt x="74" y="0"/>
                </a:cubicBezTo>
                <a:close/>
                <a:moveTo>
                  <a:pt x="133" y="268"/>
                </a:moveTo>
                <a:cubicBezTo>
                  <a:pt x="81" y="320"/>
                  <a:pt x="81" y="320"/>
                  <a:pt x="81" y="320"/>
                </a:cubicBezTo>
                <a:cubicBezTo>
                  <a:pt x="81" y="274"/>
                  <a:pt x="81" y="274"/>
                  <a:pt x="81" y="274"/>
                </a:cubicBezTo>
                <a:cubicBezTo>
                  <a:pt x="133" y="222"/>
                  <a:pt x="133" y="222"/>
                  <a:pt x="133" y="222"/>
                </a:cubicBezTo>
                <a:lnTo>
                  <a:pt x="133" y="268"/>
                </a:lnTo>
                <a:close/>
                <a:moveTo>
                  <a:pt x="66" y="282"/>
                </a:moveTo>
                <a:cubicBezTo>
                  <a:pt x="15" y="230"/>
                  <a:pt x="15" y="230"/>
                  <a:pt x="15" y="230"/>
                </a:cubicBezTo>
                <a:cubicBezTo>
                  <a:pt x="15" y="187"/>
                  <a:pt x="15" y="187"/>
                  <a:pt x="15" y="187"/>
                </a:cubicBezTo>
                <a:cubicBezTo>
                  <a:pt x="66" y="239"/>
                  <a:pt x="66" y="239"/>
                  <a:pt x="66" y="239"/>
                </a:cubicBezTo>
                <a:lnTo>
                  <a:pt x="66" y="282"/>
                </a:lnTo>
                <a:close/>
                <a:moveTo>
                  <a:pt x="66" y="218"/>
                </a:moveTo>
                <a:cubicBezTo>
                  <a:pt x="15" y="166"/>
                  <a:pt x="15" y="166"/>
                  <a:pt x="15" y="166"/>
                </a:cubicBezTo>
                <a:cubicBezTo>
                  <a:pt x="15" y="124"/>
                  <a:pt x="15" y="124"/>
                  <a:pt x="15" y="124"/>
                </a:cubicBezTo>
                <a:cubicBezTo>
                  <a:pt x="66" y="175"/>
                  <a:pt x="66" y="175"/>
                  <a:pt x="66" y="175"/>
                </a:cubicBezTo>
                <a:lnTo>
                  <a:pt x="66" y="218"/>
                </a:lnTo>
                <a:close/>
                <a:moveTo>
                  <a:pt x="15" y="251"/>
                </a:moveTo>
                <a:cubicBezTo>
                  <a:pt x="66" y="303"/>
                  <a:pt x="66" y="303"/>
                  <a:pt x="66" y="303"/>
                </a:cubicBezTo>
                <a:cubicBezTo>
                  <a:pt x="66" y="345"/>
                  <a:pt x="66" y="345"/>
                  <a:pt x="66" y="345"/>
                </a:cubicBezTo>
                <a:cubicBezTo>
                  <a:pt x="15" y="294"/>
                  <a:pt x="15" y="294"/>
                  <a:pt x="15" y="294"/>
                </a:cubicBezTo>
                <a:lnTo>
                  <a:pt x="15" y="251"/>
                </a:lnTo>
                <a:close/>
                <a:moveTo>
                  <a:pt x="133" y="201"/>
                </a:moveTo>
                <a:cubicBezTo>
                  <a:pt x="81" y="253"/>
                  <a:pt x="81" y="253"/>
                  <a:pt x="81" y="253"/>
                </a:cubicBezTo>
                <a:cubicBezTo>
                  <a:pt x="81" y="208"/>
                  <a:pt x="81" y="208"/>
                  <a:pt x="81" y="208"/>
                </a:cubicBezTo>
                <a:cubicBezTo>
                  <a:pt x="133" y="156"/>
                  <a:pt x="133" y="156"/>
                  <a:pt x="133" y="156"/>
                </a:cubicBezTo>
                <a:lnTo>
                  <a:pt x="133" y="201"/>
                </a:lnTo>
                <a:close/>
                <a:moveTo>
                  <a:pt x="133" y="135"/>
                </a:moveTo>
                <a:cubicBezTo>
                  <a:pt x="81" y="187"/>
                  <a:pt x="81" y="187"/>
                  <a:pt x="81" y="187"/>
                </a:cubicBezTo>
                <a:cubicBezTo>
                  <a:pt x="81" y="141"/>
                  <a:pt x="81" y="141"/>
                  <a:pt x="81" y="141"/>
                </a:cubicBezTo>
                <a:cubicBezTo>
                  <a:pt x="133" y="89"/>
                  <a:pt x="133" y="89"/>
                  <a:pt x="133" y="89"/>
                </a:cubicBezTo>
                <a:lnTo>
                  <a:pt x="133" y="135"/>
                </a:lnTo>
                <a:close/>
                <a:moveTo>
                  <a:pt x="133" y="69"/>
                </a:moveTo>
                <a:cubicBezTo>
                  <a:pt x="81" y="120"/>
                  <a:pt x="81" y="120"/>
                  <a:pt x="81" y="120"/>
                </a:cubicBezTo>
                <a:cubicBezTo>
                  <a:pt x="81" y="15"/>
                  <a:pt x="81" y="15"/>
                  <a:pt x="81" y="15"/>
                </a:cubicBezTo>
                <a:cubicBezTo>
                  <a:pt x="109" y="19"/>
                  <a:pt x="130" y="41"/>
                  <a:pt x="133" y="69"/>
                </a:cubicBezTo>
                <a:close/>
                <a:moveTo>
                  <a:pt x="66" y="15"/>
                </a:moveTo>
                <a:cubicBezTo>
                  <a:pt x="66" y="82"/>
                  <a:pt x="66" y="82"/>
                  <a:pt x="66" y="82"/>
                </a:cubicBezTo>
                <a:cubicBezTo>
                  <a:pt x="25" y="41"/>
                  <a:pt x="25" y="41"/>
                  <a:pt x="25" y="41"/>
                </a:cubicBezTo>
                <a:cubicBezTo>
                  <a:pt x="34" y="27"/>
                  <a:pt x="49" y="18"/>
                  <a:pt x="66" y="15"/>
                </a:cubicBezTo>
                <a:close/>
                <a:moveTo>
                  <a:pt x="18" y="55"/>
                </a:moveTo>
                <a:cubicBezTo>
                  <a:pt x="66" y="103"/>
                  <a:pt x="66" y="103"/>
                  <a:pt x="66" y="103"/>
                </a:cubicBezTo>
                <a:cubicBezTo>
                  <a:pt x="66" y="154"/>
                  <a:pt x="66" y="154"/>
                  <a:pt x="66" y="154"/>
                </a:cubicBezTo>
                <a:cubicBezTo>
                  <a:pt x="15" y="103"/>
                  <a:pt x="15" y="103"/>
                  <a:pt x="15" y="103"/>
                </a:cubicBezTo>
                <a:cubicBezTo>
                  <a:pt x="15" y="74"/>
                  <a:pt x="15" y="74"/>
                  <a:pt x="15" y="74"/>
                </a:cubicBezTo>
                <a:cubicBezTo>
                  <a:pt x="15" y="67"/>
                  <a:pt x="16" y="61"/>
                  <a:pt x="18" y="55"/>
                </a:cubicBezTo>
                <a:close/>
                <a:moveTo>
                  <a:pt x="15" y="337"/>
                </a:moveTo>
                <a:cubicBezTo>
                  <a:pt x="15" y="315"/>
                  <a:pt x="15" y="315"/>
                  <a:pt x="15" y="315"/>
                </a:cubicBezTo>
                <a:cubicBezTo>
                  <a:pt x="66" y="366"/>
                  <a:pt x="66" y="366"/>
                  <a:pt x="66" y="366"/>
                </a:cubicBezTo>
                <a:cubicBezTo>
                  <a:pt x="66" y="388"/>
                  <a:pt x="66" y="388"/>
                  <a:pt x="66" y="388"/>
                </a:cubicBezTo>
                <a:lnTo>
                  <a:pt x="15" y="337"/>
                </a:lnTo>
                <a:close/>
                <a:moveTo>
                  <a:pt x="81" y="388"/>
                </a:moveTo>
                <a:cubicBezTo>
                  <a:pt x="81" y="340"/>
                  <a:pt x="81" y="340"/>
                  <a:pt x="81" y="340"/>
                </a:cubicBezTo>
                <a:cubicBezTo>
                  <a:pt x="133" y="289"/>
                  <a:pt x="133" y="289"/>
                  <a:pt x="133" y="289"/>
                </a:cubicBezTo>
                <a:cubicBezTo>
                  <a:pt x="133" y="337"/>
                  <a:pt x="133" y="337"/>
                  <a:pt x="133" y="337"/>
                </a:cubicBezTo>
                <a:lnTo>
                  <a:pt x="81" y="38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3"/>
          <p:cNvSpPr>
            <a:spLocks noEditPoints="1"/>
          </p:cNvSpPr>
          <p:nvPr/>
        </p:nvSpPr>
        <p:spPr bwMode="auto">
          <a:xfrm>
            <a:off x="3322895" y="1354874"/>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TextBox 213"/>
          <p:cNvSpPr txBox="1"/>
          <p:nvPr/>
        </p:nvSpPr>
        <p:spPr>
          <a:xfrm>
            <a:off x="7741961" y="2346067"/>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play, fun,</a:t>
            </a:r>
          </a:p>
          <a:p>
            <a:pPr algn="ctr"/>
            <a:r>
              <a:rPr lang="en-US" sz="1100" dirty="0" smtClean="0">
                <a:solidFill>
                  <a:schemeClr val="tx1">
                    <a:alpha val="99000"/>
                  </a:schemeClr>
                </a:solidFill>
              </a:rPr>
              <a:t>entertainment</a:t>
            </a:r>
          </a:p>
        </p:txBody>
      </p:sp>
      <p:sp>
        <p:nvSpPr>
          <p:cNvPr id="215" name="TextBox 214"/>
          <p:cNvSpPr txBox="1"/>
          <p:nvPr/>
        </p:nvSpPr>
        <p:spPr>
          <a:xfrm>
            <a:off x="524328" y="2346067"/>
            <a:ext cx="113057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notebook,</a:t>
            </a:r>
            <a:br>
              <a:rPr lang="en-US" sz="1100" dirty="0" smtClean="0">
                <a:solidFill>
                  <a:schemeClr val="tx1">
                    <a:alpha val="99000"/>
                  </a:schemeClr>
                </a:solidFill>
              </a:rPr>
            </a:br>
            <a:r>
              <a:rPr lang="en-US" sz="1100" dirty="0" smtClean="0">
                <a:solidFill>
                  <a:schemeClr val="tx1">
                    <a:alpha val="99000"/>
                  </a:schemeClr>
                </a:solidFill>
              </a:rPr>
              <a:t>learning</a:t>
            </a:r>
          </a:p>
        </p:txBody>
      </p:sp>
      <p:sp>
        <p:nvSpPr>
          <p:cNvPr id="216" name="TextBox 215"/>
          <p:cNvSpPr txBox="1"/>
          <p:nvPr/>
        </p:nvSpPr>
        <p:spPr>
          <a:xfrm>
            <a:off x="1733587" y="2430706"/>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mouse</a:t>
            </a:r>
          </a:p>
        </p:txBody>
      </p:sp>
      <p:sp>
        <p:nvSpPr>
          <p:cNvPr id="217" name="TextBox 216"/>
          <p:cNvSpPr txBox="1"/>
          <p:nvPr/>
        </p:nvSpPr>
        <p:spPr>
          <a:xfrm>
            <a:off x="2928818" y="2430706"/>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learn, ideas</a:t>
            </a:r>
          </a:p>
        </p:txBody>
      </p:sp>
      <p:sp>
        <p:nvSpPr>
          <p:cNvPr id="218" name="TextBox 217"/>
          <p:cNvSpPr txBox="1"/>
          <p:nvPr/>
        </p:nvSpPr>
        <p:spPr>
          <a:xfrm>
            <a:off x="4142005" y="2430706"/>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file, paper</a:t>
            </a:r>
          </a:p>
        </p:txBody>
      </p:sp>
      <p:sp>
        <p:nvSpPr>
          <p:cNvPr id="219" name="TextBox 218"/>
          <p:cNvSpPr txBox="1"/>
          <p:nvPr/>
        </p:nvSpPr>
        <p:spPr>
          <a:xfrm>
            <a:off x="5337472" y="2430706"/>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share, concepts</a:t>
            </a:r>
          </a:p>
        </p:txBody>
      </p:sp>
      <p:sp>
        <p:nvSpPr>
          <p:cNvPr id="220" name="TextBox 219"/>
          <p:cNvSpPr txBox="1"/>
          <p:nvPr/>
        </p:nvSpPr>
        <p:spPr>
          <a:xfrm>
            <a:off x="6534839" y="2346067"/>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share,</a:t>
            </a:r>
            <a:br>
              <a:rPr lang="en-US" sz="1100" dirty="0" smtClean="0">
                <a:solidFill>
                  <a:schemeClr val="tx1">
                    <a:alpha val="99000"/>
                  </a:schemeClr>
                </a:solidFill>
              </a:rPr>
            </a:br>
            <a:r>
              <a:rPr lang="en-US" sz="1100" dirty="0" smtClean="0">
                <a:solidFill>
                  <a:schemeClr val="tx1">
                    <a:alpha val="99000"/>
                  </a:schemeClr>
                </a:solidFill>
              </a:rPr>
              <a:t>speech bubble</a:t>
            </a:r>
          </a:p>
        </p:txBody>
      </p:sp>
      <p:sp>
        <p:nvSpPr>
          <p:cNvPr id="221" name="TextBox 220"/>
          <p:cNvSpPr txBox="1"/>
          <p:nvPr/>
        </p:nvSpPr>
        <p:spPr>
          <a:xfrm>
            <a:off x="8988765" y="2346067"/>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share,</a:t>
            </a:r>
            <a:br>
              <a:rPr lang="en-US" sz="1100" dirty="0" smtClean="0">
                <a:solidFill>
                  <a:schemeClr val="tx1">
                    <a:alpha val="99000"/>
                  </a:schemeClr>
                </a:solidFill>
              </a:rPr>
            </a:br>
            <a:r>
              <a:rPr lang="en-US" sz="1100" dirty="0" smtClean="0">
                <a:solidFill>
                  <a:schemeClr val="tx1">
                    <a:alpha val="99000"/>
                  </a:schemeClr>
                </a:solidFill>
              </a:rPr>
              <a:t>speech bubble</a:t>
            </a:r>
          </a:p>
        </p:txBody>
      </p:sp>
      <p:sp>
        <p:nvSpPr>
          <p:cNvPr id="222" name="TextBox 221"/>
          <p:cNvSpPr txBox="1"/>
          <p:nvPr/>
        </p:nvSpPr>
        <p:spPr>
          <a:xfrm>
            <a:off x="10163050" y="2430706"/>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thought bubble</a:t>
            </a:r>
          </a:p>
        </p:txBody>
      </p:sp>
      <p:sp>
        <p:nvSpPr>
          <p:cNvPr id="223" name="TextBox 222"/>
          <p:cNvSpPr txBox="1"/>
          <p:nvPr/>
        </p:nvSpPr>
        <p:spPr>
          <a:xfrm>
            <a:off x="7752106" y="432229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search, learning</a:t>
            </a:r>
          </a:p>
        </p:txBody>
      </p:sp>
      <p:sp>
        <p:nvSpPr>
          <p:cNvPr id="224" name="TextBox 223"/>
          <p:cNvSpPr txBox="1"/>
          <p:nvPr/>
        </p:nvSpPr>
        <p:spPr>
          <a:xfrm>
            <a:off x="526852" y="4237655"/>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coffee, </a:t>
            </a:r>
            <a:br>
              <a:rPr lang="en-US" sz="1100" dirty="0" smtClean="0">
                <a:solidFill>
                  <a:schemeClr val="tx1">
                    <a:alpha val="99000"/>
                  </a:schemeClr>
                </a:solidFill>
              </a:rPr>
            </a:br>
            <a:r>
              <a:rPr lang="en-US" sz="1100" dirty="0" smtClean="0">
                <a:solidFill>
                  <a:schemeClr val="tx1">
                    <a:alpha val="99000"/>
                  </a:schemeClr>
                </a:solidFill>
              </a:rPr>
              <a:t>work, office</a:t>
            </a:r>
          </a:p>
        </p:txBody>
      </p:sp>
      <p:sp>
        <p:nvSpPr>
          <p:cNvPr id="225" name="TextBox 224"/>
          <p:cNvSpPr txBox="1"/>
          <p:nvPr/>
        </p:nvSpPr>
        <p:spPr>
          <a:xfrm>
            <a:off x="1733586" y="4237655"/>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computer monitor</a:t>
            </a:r>
          </a:p>
        </p:txBody>
      </p:sp>
      <p:sp>
        <p:nvSpPr>
          <p:cNvPr id="226" name="TextBox 225"/>
          <p:cNvSpPr txBox="1"/>
          <p:nvPr/>
        </p:nvSpPr>
        <p:spPr>
          <a:xfrm>
            <a:off x="2921604" y="432229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luggage, travel</a:t>
            </a:r>
          </a:p>
        </p:txBody>
      </p:sp>
      <p:sp>
        <p:nvSpPr>
          <p:cNvPr id="227" name="TextBox 226"/>
          <p:cNvSpPr txBox="1"/>
          <p:nvPr/>
        </p:nvSpPr>
        <p:spPr>
          <a:xfrm>
            <a:off x="4142005" y="4237655"/>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badge, registration</a:t>
            </a:r>
          </a:p>
        </p:txBody>
      </p:sp>
      <p:sp>
        <p:nvSpPr>
          <p:cNvPr id="228" name="TextBox 227"/>
          <p:cNvSpPr txBox="1"/>
          <p:nvPr/>
        </p:nvSpPr>
        <p:spPr>
          <a:xfrm>
            <a:off x="5337471" y="432229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global, location</a:t>
            </a:r>
          </a:p>
        </p:txBody>
      </p:sp>
      <p:sp>
        <p:nvSpPr>
          <p:cNvPr id="229" name="TextBox 228"/>
          <p:cNvSpPr txBox="1"/>
          <p:nvPr/>
        </p:nvSpPr>
        <p:spPr>
          <a:xfrm>
            <a:off x="6534838" y="432229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the cloud</a:t>
            </a:r>
          </a:p>
        </p:txBody>
      </p:sp>
      <p:sp>
        <p:nvSpPr>
          <p:cNvPr id="230" name="TextBox 229"/>
          <p:cNvSpPr txBox="1"/>
          <p:nvPr/>
        </p:nvSpPr>
        <p:spPr>
          <a:xfrm>
            <a:off x="8988765" y="432229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airplane, travel</a:t>
            </a:r>
          </a:p>
        </p:txBody>
      </p:sp>
      <p:sp>
        <p:nvSpPr>
          <p:cNvPr id="231" name="TextBox 230"/>
          <p:cNvSpPr txBox="1"/>
          <p:nvPr/>
        </p:nvSpPr>
        <p:spPr>
          <a:xfrm>
            <a:off x="10160524" y="4237655"/>
            <a:ext cx="1125527" cy="338554"/>
          </a:xfrm>
          <a:prstGeom prst="rect">
            <a:avLst/>
          </a:prstGeom>
          <a:noFill/>
        </p:spPr>
        <p:txBody>
          <a:bodyPr wrap="square" lIns="0" tIns="0" rIns="0" bIns="0" rtlCol="0">
            <a:spAutoFit/>
          </a:bodyPr>
          <a:lstStyle/>
          <a:p>
            <a:pPr algn="ctr"/>
            <a:r>
              <a:rPr lang="en-US" sz="1100" dirty="0">
                <a:solidFill>
                  <a:schemeClr val="tx1">
                    <a:alpha val="99000"/>
                  </a:schemeClr>
                </a:solidFill>
              </a:rPr>
              <a:t>this way,</a:t>
            </a:r>
            <a:br>
              <a:rPr lang="en-US" sz="1100" dirty="0">
                <a:solidFill>
                  <a:schemeClr val="tx1">
                    <a:alpha val="99000"/>
                  </a:schemeClr>
                </a:solidFill>
              </a:rPr>
            </a:br>
            <a:r>
              <a:rPr lang="en-US" sz="1100" dirty="0">
                <a:solidFill>
                  <a:schemeClr val="tx1">
                    <a:alpha val="99000"/>
                  </a:schemeClr>
                </a:solidFill>
              </a:rPr>
              <a:t>look here</a:t>
            </a:r>
          </a:p>
        </p:txBody>
      </p:sp>
      <p:sp>
        <p:nvSpPr>
          <p:cNvPr id="232" name="TextBox 231"/>
          <p:cNvSpPr txBox="1"/>
          <p:nvPr/>
        </p:nvSpPr>
        <p:spPr>
          <a:xfrm>
            <a:off x="7762454"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twitter</a:t>
            </a:r>
          </a:p>
        </p:txBody>
      </p:sp>
      <p:sp>
        <p:nvSpPr>
          <p:cNvPr id="233" name="TextBox 232"/>
          <p:cNvSpPr txBox="1"/>
          <p:nvPr/>
        </p:nvSpPr>
        <p:spPr>
          <a:xfrm>
            <a:off x="527089"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decorative arrow</a:t>
            </a:r>
          </a:p>
        </p:txBody>
      </p:sp>
      <p:sp>
        <p:nvSpPr>
          <p:cNvPr id="234" name="TextBox 233"/>
          <p:cNvSpPr txBox="1"/>
          <p:nvPr/>
        </p:nvSpPr>
        <p:spPr>
          <a:xfrm>
            <a:off x="1733587"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this way, arrow</a:t>
            </a:r>
          </a:p>
        </p:txBody>
      </p:sp>
      <p:sp>
        <p:nvSpPr>
          <p:cNvPr id="235" name="TextBox 234"/>
          <p:cNvSpPr txBox="1"/>
          <p:nvPr/>
        </p:nvSpPr>
        <p:spPr>
          <a:xfrm>
            <a:off x="2921603"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Birds of a feather</a:t>
            </a:r>
          </a:p>
        </p:txBody>
      </p:sp>
      <p:sp>
        <p:nvSpPr>
          <p:cNvPr id="236" name="TextBox 235"/>
          <p:cNvSpPr txBox="1"/>
          <p:nvPr/>
        </p:nvSpPr>
        <p:spPr>
          <a:xfrm>
            <a:off x="4139479" y="622308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finance, calculator</a:t>
            </a:r>
          </a:p>
        </p:txBody>
      </p:sp>
      <p:sp>
        <p:nvSpPr>
          <p:cNvPr id="237" name="TextBox 236"/>
          <p:cNvSpPr txBox="1"/>
          <p:nvPr/>
        </p:nvSpPr>
        <p:spPr>
          <a:xfrm>
            <a:off x="5337470"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this way, arrow</a:t>
            </a:r>
          </a:p>
        </p:txBody>
      </p:sp>
      <p:sp>
        <p:nvSpPr>
          <p:cNvPr id="238" name="TextBox 237"/>
          <p:cNvSpPr txBox="1"/>
          <p:nvPr/>
        </p:nvSpPr>
        <p:spPr>
          <a:xfrm>
            <a:off x="6547897"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hands-on labs</a:t>
            </a:r>
          </a:p>
        </p:txBody>
      </p:sp>
      <p:sp>
        <p:nvSpPr>
          <p:cNvPr id="239" name="TextBox 238"/>
          <p:cNvSpPr txBox="1"/>
          <p:nvPr/>
        </p:nvSpPr>
        <p:spPr>
          <a:xfrm>
            <a:off x="8900896" y="6230779"/>
            <a:ext cx="1301263"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this way, connect</a:t>
            </a:r>
          </a:p>
        </p:txBody>
      </p:sp>
    </p:spTree>
    <p:extLst>
      <p:ext uri="{BB962C8B-B14F-4D97-AF65-F5344CB8AC3E}">
        <p14:creationId xmlns:p14="http://schemas.microsoft.com/office/powerpoint/2010/main" val="216241531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Reversed</a:t>
            </a:r>
            <a:endParaRPr lang="en-US" dirty="0"/>
          </a:p>
        </p:txBody>
      </p:sp>
      <p:sp>
        <p:nvSpPr>
          <p:cNvPr id="187" name="Freeform 68"/>
          <p:cNvSpPr>
            <a:spLocks noEditPoints="1"/>
          </p:cNvSpPr>
          <p:nvPr/>
        </p:nvSpPr>
        <p:spPr bwMode="auto">
          <a:xfrm>
            <a:off x="799924" y="1352132"/>
            <a:ext cx="579384" cy="651308"/>
          </a:xfrm>
          <a:custGeom>
            <a:avLst/>
            <a:gdLst>
              <a:gd name="T0" fmla="*/ 26 w 368"/>
              <a:gd name="T1" fmla="*/ 0 h 414"/>
              <a:gd name="T2" fmla="*/ 19 w 368"/>
              <a:gd name="T3" fmla="*/ 30 h 414"/>
              <a:gd name="T4" fmla="*/ 19 w 368"/>
              <a:gd name="T5" fmla="*/ 65 h 414"/>
              <a:gd name="T6" fmla="*/ 0 w 368"/>
              <a:gd name="T7" fmla="*/ 102 h 414"/>
              <a:gd name="T8" fmla="*/ 19 w 368"/>
              <a:gd name="T9" fmla="*/ 138 h 414"/>
              <a:gd name="T10" fmla="*/ 19 w 368"/>
              <a:gd name="T11" fmla="*/ 173 h 414"/>
              <a:gd name="T12" fmla="*/ 0 w 368"/>
              <a:gd name="T13" fmla="*/ 210 h 414"/>
              <a:gd name="T14" fmla="*/ 19 w 368"/>
              <a:gd name="T15" fmla="*/ 247 h 414"/>
              <a:gd name="T16" fmla="*/ 19 w 368"/>
              <a:gd name="T17" fmla="*/ 281 h 414"/>
              <a:gd name="T18" fmla="*/ 0 w 368"/>
              <a:gd name="T19" fmla="*/ 318 h 414"/>
              <a:gd name="T20" fmla="*/ 19 w 368"/>
              <a:gd name="T21" fmla="*/ 355 h 414"/>
              <a:gd name="T22" fmla="*/ 19 w 368"/>
              <a:gd name="T23" fmla="*/ 390 h 414"/>
              <a:gd name="T24" fmla="*/ 26 w 368"/>
              <a:gd name="T25" fmla="*/ 414 h 414"/>
              <a:gd name="T26" fmla="*/ 368 w 368"/>
              <a:gd name="T27" fmla="*/ 340 h 414"/>
              <a:gd name="T28" fmla="*/ 294 w 368"/>
              <a:gd name="T29" fmla="*/ 0 h 414"/>
              <a:gd name="T30" fmla="*/ 19 w 368"/>
              <a:gd name="T31" fmla="*/ 45 h 414"/>
              <a:gd name="T32" fmla="*/ 15 w 368"/>
              <a:gd name="T33" fmla="*/ 47 h 414"/>
              <a:gd name="T34" fmla="*/ 19 w 368"/>
              <a:gd name="T35" fmla="*/ 99 h 414"/>
              <a:gd name="T36" fmla="*/ 15 w 368"/>
              <a:gd name="T37" fmla="*/ 102 h 414"/>
              <a:gd name="T38" fmla="*/ 19 w 368"/>
              <a:gd name="T39" fmla="*/ 154 h 414"/>
              <a:gd name="T40" fmla="*/ 15 w 368"/>
              <a:gd name="T41" fmla="*/ 156 h 414"/>
              <a:gd name="T42" fmla="*/ 19 w 368"/>
              <a:gd name="T43" fmla="*/ 208 h 414"/>
              <a:gd name="T44" fmla="*/ 15 w 368"/>
              <a:gd name="T45" fmla="*/ 210 h 414"/>
              <a:gd name="T46" fmla="*/ 19 w 368"/>
              <a:gd name="T47" fmla="*/ 262 h 414"/>
              <a:gd name="T48" fmla="*/ 15 w 368"/>
              <a:gd name="T49" fmla="*/ 264 h 414"/>
              <a:gd name="T50" fmla="*/ 19 w 368"/>
              <a:gd name="T51" fmla="*/ 316 h 414"/>
              <a:gd name="T52" fmla="*/ 15 w 368"/>
              <a:gd name="T53" fmla="*/ 318 h 414"/>
              <a:gd name="T54" fmla="*/ 19 w 368"/>
              <a:gd name="T55" fmla="*/ 370 h 414"/>
              <a:gd name="T56" fmla="*/ 15 w 368"/>
              <a:gd name="T57" fmla="*/ 373 h 414"/>
              <a:gd name="T58" fmla="*/ 294 w 368"/>
              <a:gd name="T59" fmla="*/ 400 h 414"/>
              <a:gd name="T60" fmla="*/ 34 w 368"/>
              <a:gd name="T61" fmla="*/ 370 h 414"/>
              <a:gd name="T62" fmla="*/ 38 w 368"/>
              <a:gd name="T63" fmla="*/ 378 h 414"/>
              <a:gd name="T64" fmla="*/ 50 w 368"/>
              <a:gd name="T65" fmla="*/ 364 h 414"/>
              <a:gd name="T66" fmla="*/ 34 w 368"/>
              <a:gd name="T67" fmla="*/ 316 h 414"/>
              <a:gd name="T68" fmla="*/ 38 w 368"/>
              <a:gd name="T69" fmla="*/ 324 h 414"/>
              <a:gd name="T70" fmla="*/ 50 w 368"/>
              <a:gd name="T71" fmla="*/ 310 h 414"/>
              <a:gd name="T72" fmla="*/ 34 w 368"/>
              <a:gd name="T73" fmla="*/ 262 h 414"/>
              <a:gd name="T74" fmla="*/ 38 w 368"/>
              <a:gd name="T75" fmla="*/ 269 h 414"/>
              <a:gd name="T76" fmla="*/ 50 w 368"/>
              <a:gd name="T77" fmla="*/ 256 h 414"/>
              <a:gd name="T78" fmla="*/ 34 w 368"/>
              <a:gd name="T79" fmla="*/ 208 h 414"/>
              <a:gd name="T80" fmla="*/ 38 w 368"/>
              <a:gd name="T81" fmla="*/ 215 h 414"/>
              <a:gd name="T82" fmla="*/ 50 w 368"/>
              <a:gd name="T83" fmla="*/ 202 h 414"/>
              <a:gd name="T84" fmla="*/ 34 w 368"/>
              <a:gd name="T85" fmla="*/ 154 h 414"/>
              <a:gd name="T86" fmla="*/ 38 w 368"/>
              <a:gd name="T87" fmla="*/ 161 h 414"/>
              <a:gd name="T88" fmla="*/ 50 w 368"/>
              <a:gd name="T89" fmla="*/ 148 h 414"/>
              <a:gd name="T90" fmla="*/ 34 w 368"/>
              <a:gd name="T91" fmla="*/ 100 h 414"/>
              <a:gd name="T92" fmla="*/ 38 w 368"/>
              <a:gd name="T93" fmla="*/ 107 h 414"/>
              <a:gd name="T94" fmla="*/ 50 w 368"/>
              <a:gd name="T95" fmla="*/ 94 h 414"/>
              <a:gd name="T96" fmla="*/ 34 w 368"/>
              <a:gd name="T97" fmla="*/ 45 h 414"/>
              <a:gd name="T98" fmla="*/ 38 w 368"/>
              <a:gd name="T99" fmla="*/ 53 h 414"/>
              <a:gd name="T100" fmla="*/ 50 w 368"/>
              <a:gd name="T101" fmla="*/ 39 h 414"/>
              <a:gd name="T102" fmla="*/ 34 w 368"/>
              <a:gd name="T103" fmla="*/ 15 h 414"/>
              <a:gd name="T104" fmla="*/ 353 w 368"/>
              <a:gd name="T105" fmla="*/ 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 h="414">
                <a:moveTo>
                  <a:pt x="294" y="0"/>
                </a:moveTo>
                <a:cubicBezTo>
                  <a:pt x="26" y="0"/>
                  <a:pt x="26" y="0"/>
                  <a:pt x="26" y="0"/>
                </a:cubicBezTo>
                <a:cubicBezTo>
                  <a:pt x="22" y="0"/>
                  <a:pt x="19" y="3"/>
                  <a:pt x="19" y="7"/>
                </a:cubicBezTo>
                <a:cubicBezTo>
                  <a:pt x="19" y="30"/>
                  <a:pt x="19" y="30"/>
                  <a:pt x="19" y="30"/>
                </a:cubicBezTo>
                <a:cubicBezTo>
                  <a:pt x="8" y="32"/>
                  <a:pt x="0" y="39"/>
                  <a:pt x="0" y="47"/>
                </a:cubicBezTo>
                <a:cubicBezTo>
                  <a:pt x="0" y="56"/>
                  <a:pt x="8" y="63"/>
                  <a:pt x="19" y="65"/>
                </a:cubicBezTo>
                <a:cubicBezTo>
                  <a:pt x="19" y="84"/>
                  <a:pt x="19" y="84"/>
                  <a:pt x="19" y="84"/>
                </a:cubicBezTo>
                <a:cubicBezTo>
                  <a:pt x="8" y="86"/>
                  <a:pt x="0" y="93"/>
                  <a:pt x="0" y="102"/>
                </a:cubicBezTo>
                <a:cubicBezTo>
                  <a:pt x="0" y="110"/>
                  <a:pt x="8" y="117"/>
                  <a:pt x="19" y="119"/>
                </a:cubicBezTo>
                <a:cubicBezTo>
                  <a:pt x="19" y="138"/>
                  <a:pt x="19" y="138"/>
                  <a:pt x="19" y="138"/>
                </a:cubicBezTo>
                <a:cubicBezTo>
                  <a:pt x="8" y="141"/>
                  <a:pt x="0" y="147"/>
                  <a:pt x="0" y="156"/>
                </a:cubicBezTo>
                <a:cubicBezTo>
                  <a:pt x="0" y="164"/>
                  <a:pt x="8" y="171"/>
                  <a:pt x="19" y="173"/>
                </a:cubicBezTo>
                <a:cubicBezTo>
                  <a:pt x="19" y="193"/>
                  <a:pt x="19" y="193"/>
                  <a:pt x="19" y="193"/>
                </a:cubicBezTo>
                <a:cubicBezTo>
                  <a:pt x="8" y="195"/>
                  <a:pt x="0" y="201"/>
                  <a:pt x="0" y="210"/>
                </a:cubicBezTo>
                <a:cubicBezTo>
                  <a:pt x="0" y="218"/>
                  <a:pt x="8" y="225"/>
                  <a:pt x="19" y="227"/>
                </a:cubicBezTo>
                <a:cubicBezTo>
                  <a:pt x="19" y="247"/>
                  <a:pt x="19" y="247"/>
                  <a:pt x="19" y="247"/>
                </a:cubicBezTo>
                <a:cubicBezTo>
                  <a:pt x="8" y="249"/>
                  <a:pt x="0" y="256"/>
                  <a:pt x="0" y="264"/>
                </a:cubicBezTo>
                <a:cubicBezTo>
                  <a:pt x="0" y="273"/>
                  <a:pt x="8" y="279"/>
                  <a:pt x="19" y="281"/>
                </a:cubicBezTo>
                <a:cubicBezTo>
                  <a:pt x="19" y="301"/>
                  <a:pt x="19" y="301"/>
                  <a:pt x="19" y="301"/>
                </a:cubicBezTo>
                <a:cubicBezTo>
                  <a:pt x="8" y="303"/>
                  <a:pt x="0" y="310"/>
                  <a:pt x="0" y="318"/>
                </a:cubicBezTo>
                <a:cubicBezTo>
                  <a:pt x="0" y="327"/>
                  <a:pt x="8" y="334"/>
                  <a:pt x="19" y="336"/>
                </a:cubicBezTo>
                <a:cubicBezTo>
                  <a:pt x="19" y="355"/>
                  <a:pt x="19" y="355"/>
                  <a:pt x="19" y="355"/>
                </a:cubicBezTo>
                <a:cubicBezTo>
                  <a:pt x="8" y="357"/>
                  <a:pt x="0" y="364"/>
                  <a:pt x="0" y="373"/>
                </a:cubicBezTo>
                <a:cubicBezTo>
                  <a:pt x="0" y="381"/>
                  <a:pt x="8" y="388"/>
                  <a:pt x="19" y="390"/>
                </a:cubicBezTo>
                <a:cubicBezTo>
                  <a:pt x="19" y="407"/>
                  <a:pt x="19" y="407"/>
                  <a:pt x="19" y="407"/>
                </a:cubicBezTo>
                <a:cubicBezTo>
                  <a:pt x="19" y="411"/>
                  <a:pt x="22" y="414"/>
                  <a:pt x="26" y="414"/>
                </a:cubicBezTo>
                <a:cubicBezTo>
                  <a:pt x="294" y="414"/>
                  <a:pt x="294" y="414"/>
                  <a:pt x="294" y="414"/>
                </a:cubicBezTo>
                <a:cubicBezTo>
                  <a:pt x="335" y="414"/>
                  <a:pt x="368" y="381"/>
                  <a:pt x="368" y="340"/>
                </a:cubicBezTo>
                <a:cubicBezTo>
                  <a:pt x="368" y="74"/>
                  <a:pt x="368" y="74"/>
                  <a:pt x="368" y="74"/>
                </a:cubicBezTo>
                <a:cubicBezTo>
                  <a:pt x="368" y="33"/>
                  <a:pt x="335" y="0"/>
                  <a:pt x="294" y="0"/>
                </a:cubicBezTo>
                <a:close/>
                <a:moveTo>
                  <a:pt x="15" y="47"/>
                </a:moveTo>
                <a:cubicBezTo>
                  <a:pt x="15" y="47"/>
                  <a:pt x="17" y="46"/>
                  <a:pt x="19" y="45"/>
                </a:cubicBezTo>
                <a:cubicBezTo>
                  <a:pt x="19" y="50"/>
                  <a:pt x="19" y="50"/>
                  <a:pt x="19" y="50"/>
                </a:cubicBezTo>
                <a:cubicBezTo>
                  <a:pt x="17" y="49"/>
                  <a:pt x="15" y="48"/>
                  <a:pt x="15" y="47"/>
                </a:cubicBezTo>
                <a:close/>
                <a:moveTo>
                  <a:pt x="15" y="102"/>
                </a:moveTo>
                <a:cubicBezTo>
                  <a:pt x="15" y="101"/>
                  <a:pt x="17" y="100"/>
                  <a:pt x="19" y="99"/>
                </a:cubicBezTo>
                <a:cubicBezTo>
                  <a:pt x="19" y="104"/>
                  <a:pt x="19" y="104"/>
                  <a:pt x="19" y="104"/>
                </a:cubicBezTo>
                <a:cubicBezTo>
                  <a:pt x="17" y="103"/>
                  <a:pt x="15" y="102"/>
                  <a:pt x="15" y="102"/>
                </a:cubicBezTo>
                <a:close/>
                <a:moveTo>
                  <a:pt x="15" y="156"/>
                </a:moveTo>
                <a:cubicBezTo>
                  <a:pt x="15" y="155"/>
                  <a:pt x="17" y="154"/>
                  <a:pt x="19" y="154"/>
                </a:cubicBezTo>
                <a:cubicBezTo>
                  <a:pt x="19" y="158"/>
                  <a:pt x="19" y="158"/>
                  <a:pt x="19" y="158"/>
                </a:cubicBezTo>
                <a:cubicBezTo>
                  <a:pt x="17" y="157"/>
                  <a:pt x="15" y="156"/>
                  <a:pt x="15" y="156"/>
                </a:cubicBezTo>
                <a:close/>
                <a:moveTo>
                  <a:pt x="15" y="210"/>
                </a:moveTo>
                <a:cubicBezTo>
                  <a:pt x="15" y="209"/>
                  <a:pt x="17" y="209"/>
                  <a:pt x="19" y="208"/>
                </a:cubicBezTo>
                <a:cubicBezTo>
                  <a:pt x="19" y="212"/>
                  <a:pt x="19" y="212"/>
                  <a:pt x="19" y="212"/>
                </a:cubicBezTo>
                <a:cubicBezTo>
                  <a:pt x="17" y="211"/>
                  <a:pt x="15" y="211"/>
                  <a:pt x="15" y="210"/>
                </a:cubicBezTo>
                <a:close/>
                <a:moveTo>
                  <a:pt x="15" y="264"/>
                </a:moveTo>
                <a:cubicBezTo>
                  <a:pt x="15" y="264"/>
                  <a:pt x="17" y="263"/>
                  <a:pt x="19" y="262"/>
                </a:cubicBezTo>
                <a:cubicBezTo>
                  <a:pt x="19" y="266"/>
                  <a:pt x="19" y="266"/>
                  <a:pt x="19" y="266"/>
                </a:cubicBezTo>
                <a:cubicBezTo>
                  <a:pt x="17" y="266"/>
                  <a:pt x="15" y="265"/>
                  <a:pt x="15" y="264"/>
                </a:cubicBezTo>
                <a:close/>
                <a:moveTo>
                  <a:pt x="15" y="318"/>
                </a:moveTo>
                <a:cubicBezTo>
                  <a:pt x="15" y="318"/>
                  <a:pt x="17" y="317"/>
                  <a:pt x="19" y="316"/>
                </a:cubicBezTo>
                <a:cubicBezTo>
                  <a:pt x="19" y="321"/>
                  <a:pt x="19" y="321"/>
                  <a:pt x="19" y="321"/>
                </a:cubicBezTo>
                <a:cubicBezTo>
                  <a:pt x="17" y="320"/>
                  <a:pt x="15" y="319"/>
                  <a:pt x="15" y="318"/>
                </a:cubicBezTo>
                <a:close/>
                <a:moveTo>
                  <a:pt x="15" y="373"/>
                </a:moveTo>
                <a:cubicBezTo>
                  <a:pt x="15" y="372"/>
                  <a:pt x="17" y="371"/>
                  <a:pt x="19" y="370"/>
                </a:cubicBezTo>
                <a:cubicBezTo>
                  <a:pt x="19" y="375"/>
                  <a:pt x="19" y="375"/>
                  <a:pt x="19" y="375"/>
                </a:cubicBezTo>
                <a:cubicBezTo>
                  <a:pt x="17" y="374"/>
                  <a:pt x="15" y="373"/>
                  <a:pt x="15" y="373"/>
                </a:cubicBezTo>
                <a:close/>
                <a:moveTo>
                  <a:pt x="353" y="340"/>
                </a:moveTo>
                <a:cubicBezTo>
                  <a:pt x="353" y="373"/>
                  <a:pt x="326" y="400"/>
                  <a:pt x="294" y="400"/>
                </a:cubicBezTo>
                <a:cubicBezTo>
                  <a:pt x="34" y="400"/>
                  <a:pt x="34" y="400"/>
                  <a:pt x="34" y="400"/>
                </a:cubicBezTo>
                <a:cubicBezTo>
                  <a:pt x="34" y="370"/>
                  <a:pt x="34" y="370"/>
                  <a:pt x="34" y="370"/>
                </a:cubicBezTo>
                <a:cubicBezTo>
                  <a:pt x="36" y="371"/>
                  <a:pt x="37" y="372"/>
                  <a:pt x="38" y="373"/>
                </a:cubicBezTo>
                <a:cubicBezTo>
                  <a:pt x="38" y="374"/>
                  <a:pt x="39" y="375"/>
                  <a:pt x="38" y="378"/>
                </a:cubicBezTo>
                <a:cubicBezTo>
                  <a:pt x="52" y="382"/>
                  <a:pt x="52" y="382"/>
                  <a:pt x="52" y="382"/>
                </a:cubicBezTo>
                <a:cubicBezTo>
                  <a:pt x="55" y="374"/>
                  <a:pt x="52" y="368"/>
                  <a:pt x="50" y="364"/>
                </a:cubicBezTo>
                <a:cubicBezTo>
                  <a:pt x="46" y="360"/>
                  <a:pt x="41" y="357"/>
                  <a:pt x="34" y="355"/>
                </a:cubicBezTo>
                <a:cubicBezTo>
                  <a:pt x="34" y="316"/>
                  <a:pt x="34" y="316"/>
                  <a:pt x="34" y="316"/>
                </a:cubicBezTo>
                <a:cubicBezTo>
                  <a:pt x="36" y="317"/>
                  <a:pt x="37" y="318"/>
                  <a:pt x="38" y="319"/>
                </a:cubicBezTo>
                <a:cubicBezTo>
                  <a:pt x="38" y="319"/>
                  <a:pt x="39" y="321"/>
                  <a:pt x="38" y="324"/>
                </a:cubicBezTo>
                <a:cubicBezTo>
                  <a:pt x="52" y="328"/>
                  <a:pt x="52" y="328"/>
                  <a:pt x="52" y="328"/>
                </a:cubicBezTo>
                <a:cubicBezTo>
                  <a:pt x="55" y="320"/>
                  <a:pt x="52" y="314"/>
                  <a:pt x="50" y="310"/>
                </a:cubicBezTo>
                <a:cubicBezTo>
                  <a:pt x="46" y="306"/>
                  <a:pt x="41" y="302"/>
                  <a:pt x="34" y="301"/>
                </a:cubicBezTo>
                <a:cubicBezTo>
                  <a:pt x="34" y="262"/>
                  <a:pt x="34" y="262"/>
                  <a:pt x="34" y="262"/>
                </a:cubicBezTo>
                <a:cubicBezTo>
                  <a:pt x="36" y="263"/>
                  <a:pt x="37" y="264"/>
                  <a:pt x="38" y="265"/>
                </a:cubicBezTo>
                <a:cubicBezTo>
                  <a:pt x="38" y="265"/>
                  <a:pt x="39" y="266"/>
                  <a:pt x="38" y="269"/>
                </a:cubicBezTo>
                <a:cubicBezTo>
                  <a:pt x="52" y="274"/>
                  <a:pt x="52" y="274"/>
                  <a:pt x="52" y="274"/>
                </a:cubicBezTo>
                <a:cubicBezTo>
                  <a:pt x="55" y="265"/>
                  <a:pt x="52" y="260"/>
                  <a:pt x="50" y="256"/>
                </a:cubicBezTo>
                <a:cubicBezTo>
                  <a:pt x="46" y="251"/>
                  <a:pt x="41" y="248"/>
                  <a:pt x="34" y="247"/>
                </a:cubicBezTo>
                <a:cubicBezTo>
                  <a:pt x="34" y="208"/>
                  <a:pt x="34" y="208"/>
                  <a:pt x="34" y="208"/>
                </a:cubicBezTo>
                <a:cubicBezTo>
                  <a:pt x="36" y="209"/>
                  <a:pt x="37" y="210"/>
                  <a:pt x="38" y="211"/>
                </a:cubicBezTo>
                <a:cubicBezTo>
                  <a:pt x="38" y="211"/>
                  <a:pt x="39" y="212"/>
                  <a:pt x="38" y="215"/>
                </a:cubicBezTo>
                <a:cubicBezTo>
                  <a:pt x="52" y="220"/>
                  <a:pt x="52" y="220"/>
                  <a:pt x="52" y="220"/>
                </a:cubicBezTo>
                <a:cubicBezTo>
                  <a:pt x="55" y="211"/>
                  <a:pt x="52" y="205"/>
                  <a:pt x="50" y="202"/>
                </a:cubicBezTo>
                <a:cubicBezTo>
                  <a:pt x="46" y="197"/>
                  <a:pt x="41" y="194"/>
                  <a:pt x="34" y="193"/>
                </a:cubicBezTo>
                <a:cubicBezTo>
                  <a:pt x="34" y="154"/>
                  <a:pt x="34" y="154"/>
                  <a:pt x="34" y="154"/>
                </a:cubicBezTo>
                <a:cubicBezTo>
                  <a:pt x="36" y="154"/>
                  <a:pt x="37" y="155"/>
                  <a:pt x="38" y="157"/>
                </a:cubicBezTo>
                <a:cubicBezTo>
                  <a:pt x="38" y="157"/>
                  <a:pt x="39" y="158"/>
                  <a:pt x="38" y="161"/>
                </a:cubicBezTo>
                <a:cubicBezTo>
                  <a:pt x="52" y="165"/>
                  <a:pt x="52" y="165"/>
                  <a:pt x="52" y="165"/>
                </a:cubicBezTo>
                <a:cubicBezTo>
                  <a:pt x="55" y="157"/>
                  <a:pt x="52" y="151"/>
                  <a:pt x="50" y="148"/>
                </a:cubicBezTo>
                <a:cubicBezTo>
                  <a:pt x="46" y="143"/>
                  <a:pt x="41" y="140"/>
                  <a:pt x="34" y="138"/>
                </a:cubicBezTo>
                <a:cubicBezTo>
                  <a:pt x="34" y="100"/>
                  <a:pt x="34" y="100"/>
                  <a:pt x="34" y="100"/>
                </a:cubicBezTo>
                <a:cubicBezTo>
                  <a:pt x="36" y="100"/>
                  <a:pt x="37" y="101"/>
                  <a:pt x="38" y="102"/>
                </a:cubicBezTo>
                <a:cubicBezTo>
                  <a:pt x="38" y="103"/>
                  <a:pt x="39" y="104"/>
                  <a:pt x="38" y="107"/>
                </a:cubicBezTo>
                <a:cubicBezTo>
                  <a:pt x="52" y="111"/>
                  <a:pt x="52" y="111"/>
                  <a:pt x="52" y="111"/>
                </a:cubicBezTo>
                <a:cubicBezTo>
                  <a:pt x="55" y="103"/>
                  <a:pt x="52" y="97"/>
                  <a:pt x="50" y="94"/>
                </a:cubicBezTo>
                <a:cubicBezTo>
                  <a:pt x="46" y="89"/>
                  <a:pt x="41" y="86"/>
                  <a:pt x="34" y="84"/>
                </a:cubicBezTo>
                <a:cubicBezTo>
                  <a:pt x="34" y="45"/>
                  <a:pt x="34" y="45"/>
                  <a:pt x="34" y="45"/>
                </a:cubicBezTo>
                <a:cubicBezTo>
                  <a:pt x="36" y="46"/>
                  <a:pt x="37" y="47"/>
                  <a:pt x="38" y="48"/>
                </a:cubicBezTo>
                <a:cubicBezTo>
                  <a:pt x="38" y="49"/>
                  <a:pt x="39" y="50"/>
                  <a:pt x="38" y="53"/>
                </a:cubicBezTo>
                <a:cubicBezTo>
                  <a:pt x="52" y="57"/>
                  <a:pt x="52" y="57"/>
                  <a:pt x="52" y="57"/>
                </a:cubicBezTo>
                <a:cubicBezTo>
                  <a:pt x="55" y="49"/>
                  <a:pt x="52" y="43"/>
                  <a:pt x="50" y="39"/>
                </a:cubicBezTo>
                <a:cubicBezTo>
                  <a:pt x="46" y="35"/>
                  <a:pt x="41" y="31"/>
                  <a:pt x="34" y="30"/>
                </a:cubicBezTo>
                <a:cubicBezTo>
                  <a:pt x="34" y="15"/>
                  <a:pt x="34" y="15"/>
                  <a:pt x="34" y="15"/>
                </a:cubicBezTo>
                <a:cubicBezTo>
                  <a:pt x="294" y="15"/>
                  <a:pt x="294" y="15"/>
                  <a:pt x="294" y="15"/>
                </a:cubicBezTo>
                <a:cubicBezTo>
                  <a:pt x="326" y="15"/>
                  <a:pt x="353" y="41"/>
                  <a:pt x="353" y="74"/>
                </a:cubicBezTo>
                <a:lnTo>
                  <a:pt x="353" y="3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69"/>
          <p:cNvSpPr>
            <a:spLocks noEditPoints="1"/>
          </p:cNvSpPr>
          <p:nvPr/>
        </p:nvSpPr>
        <p:spPr bwMode="auto">
          <a:xfrm>
            <a:off x="2072727" y="1352132"/>
            <a:ext cx="442197" cy="651308"/>
          </a:xfrm>
          <a:custGeom>
            <a:avLst/>
            <a:gdLst>
              <a:gd name="T0" fmla="*/ 207 w 281"/>
              <a:gd name="T1" fmla="*/ 0 h 414"/>
              <a:gd name="T2" fmla="*/ 74 w 281"/>
              <a:gd name="T3" fmla="*/ 0 h 414"/>
              <a:gd name="T4" fmla="*/ 0 w 281"/>
              <a:gd name="T5" fmla="*/ 75 h 414"/>
              <a:gd name="T6" fmla="*/ 0 w 281"/>
              <a:gd name="T7" fmla="*/ 340 h 414"/>
              <a:gd name="T8" fmla="*/ 74 w 281"/>
              <a:gd name="T9" fmla="*/ 414 h 414"/>
              <a:gd name="T10" fmla="*/ 207 w 281"/>
              <a:gd name="T11" fmla="*/ 414 h 414"/>
              <a:gd name="T12" fmla="*/ 281 w 281"/>
              <a:gd name="T13" fmla="*/ 340 h 414"/>
              <a:gd name="T14" fmla="*/ 281 w 281"/>
              <a:gd name="T15" fmla="*/ 75 h 414"/>
              <a:gd name="T16" fmla="*/ 207 w 281"/>
              <a:gd name="T17" fmla="*/ 0 h 414"/>
              <a:gd name="T18" fmla="*/ 141 w 281"/>
              <a:gd name="T19" fmla="*/ 151 h 414"/>
              <a:gd name="T20" fmla="*/ 126 w 281"/>
              <a:gd name="T21" fmla="*/ 137 h 414"/>
              <a:gd name="T22" fmla="*/ 126 w 281"/>
              <a:gd name="T23" fmla="*/ 92 h 414"/>
              <a:gd name="T24" fmla="*/ 141 w 281"/>
              <a:gd name="T25" fmla="*/ 78 h 414"/>
              <a:gd name="T26" fmla="*/ 155 w 281"/>
              <a:gd name="T27" fmla="*/ 92 h 414"/>
              <a:gd name="T28" fmla="*/ 155 w 281"/>
              <a:gd name="T29" fmla="*/ 137 h 414"/>
              <a:gd name="T30" fmla="*/ 141 w 281"/>
              <a:gd name="T31" fmla="*/ 151 h 414"/>
              <a:gd name="T32" fmla="*/ 266 w 281"/>
              <a:gd name="T33" fmla="*/ 340 h 414"/>
              <a:gd name="T34" fmla="*/ 207 w 281"/>
              <a:gd name="T35" fmla="*/ 399 h 414"/>
              <a:gd name="T36" fmla="*/ 74 w 281"/>
              <a:gd name="T37" fmla="*/ 399 h 414"/>
              <a:gd name="T38" fmla="*/ 15 w 281"/>
              <a:gd name="T39" fmla="*/ 340 h 414"/>
              <a:gd name="T40" fmla="*/ 15 w 281"/>
              <a:gd name="T41" fmla="*/ 75 h 414"/>
              <a:gd name="T42" fmla="*/ 74 w 281"/>
              <a:gd name="T43" fmla="*/ 15 h 414"/>
              <a:gd name="T44" fmla="*/ 133 w 281"/>
              <a:gd name="T45" fmla="*/ 15 h 414"/>
              <a:gd name="T46" fmla="*/ 133 w 281"/>
              <a:gd name="T47" fmla="*/ 64 h 414"/>
              <a:gd name="T48" fmla="*/ 111 w 281"/>
              <a:gd name="T49" fmla="*/ 92 h 414"/>
              <a:gd name="T50" fmla="*/ 111 w 281"/>
              <a:gd name="T51" fmla="*/ 137 h 414"/>
              <a:gd name="T52" fmla="*/ 133 w 281"/>
              <a:gd name="T53" fmla="*/ 165 h 414"/>
              <a:gd name="T54" fmla="*/ 133 w 281"/>
              <a:gd name="T55" fmla="*/ 208 h 414"/>
              <a:gd name="T56" fmla="*/ 148 w 281"/>
              <a:gd name="T57" fmla="*/ 208 h 414"/>
              <a:gd name="T58" fmla="*/ 148 w 281"/>
              <a:gd name="T59" fmla="*/ 165 h 414"/>
              <a:gd name="T60" fmla="*/ 170 w 281"/>
              <a:gd name="T61" fmla="*/ 137 h 414"/>
              <a:gd name="T62" fmla="*/ 170 w 281"/>
              <a:gd name="T63" fmla="*/ 92 h 414"/>
              <a:gd name="T64" fmla="*/ 148 w 281"/>
              <a:gd name="T65" fmla="*/ 64 h 414"/>
              <a:gd name="T66" fmla="*/ 148 w 281"/>
              <a:gd name="T67" fmla="*/ 15 h 414"/>
              <a:gd name="T68" fmla="*/ 207 w 281"/>
              <a:gd name="T69" fmla="*/ 15 h 414"/>
              <a:gd name="T70" fmla="*/ 266 w 281"/>
              <a:gd name="T71" fmla="*/ 75 h 414"/>
              <a:gd name="T72" fmla="*/ 266 w 281"/>
              <a:gd name="T73" fmla="*/ 34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1" h="414">
                <a:moveTo>
                  <a:pt x="207" y="0"/>
                </a:moveTo>
                <a:cubicBezTo>
                  <a:pt x="74" y="0"/>
                  <a:pt x="74" y="0"/>
                  <a:pt x="74" y="0"/>
                </a:cubicBezTo>
                <a:cubicBezTo>
                  <a:pt x="34" y="0"/>
                  <a:pt x="0" y="34"/>
                  <a:pt x="0" y="75"/>
                </a:cubicBezTo>
                <a:cubicBezTo>
                  <a:pt x="0" y="340"/>
                  <a:pt x="0" y="340"/>
                  <a:pt x="0" y="340"/>
                </a:cubicBezTo>
                <a:cubicBezTo>
                  <a:pt x="0" y="381"/>
                  <a:pt x="34" y="414"/>
                  <a:pt x="74" y="414"/>
                </a:cubicBezTo>
                <a:cubicBezTo>
                  <a:pt x="207" y="414"/>
                  <a:pt x="207" y="414"/>
                  <a:pt x="207" y="414"/>
                </a:cubicBezTo>
                <a:cubicBezTo>
                  <a:pt x="248" y="414"/>
                  <a:pt x="281" y="381"/>
                  <a:pt x="281" y="340"/>
                </a:cubicBezTo>
                <a:cubicBezTo>
                  <a:pt x="281" y="75"/>
                  <a:pt x="281" y="75"/>
                  <a:pt x="281" y="75"/>
                </a:cubicBezTo>
                <a:cubicBezTo>
                  <a:pt x="281" y="34"/>
                  <a:pt x="248" y="0"/>
                  <a:pt x="207" y="0"/>
                </a:cubicBezTo>
                <a:close/>
                <a:moveTo>
                  <a:pt x="141" y="151"/>
                </a:moveTo>
                <a:cubicBezTo>
                  <a:pt x="133" y="151"/>
                  <a:pt x="126" y="145"/>
                  <a:pt x="126" y="137"/>
                </a:cubicBezTo>
                <a:cubicBezTo>
                  <a:pt x="126" y="92"/>
                  <a:pt x="126" y="92"/>
                  <a:pt x="126" y="92"/>
                </a:cubicBezTo>
                <a:cubicBezTo>
                  <a:pt x="126" y="84"/>
                  <a:pt x="133" y="78"/>
                  <a:pt x="141" y="78"/>
                </a:cubicBezTo>
                <a:cubicBezTo>
                  <a:pt x="149" y="78"/>
                  <a:pt x="155" y="84"/>
                  <a:pt x="155" y="92"/>
                </a:cubicBezTo>
                <a:cubicBezTo>
                  <a:pt x="155" y="137"/>
                  <a:pt x="155" y="137"/>
                  <a:pt x="155" y="137"/>
                </a:cubicBezTo>
                <a:cubicBezTo>
                  <a:pt x="155" y="145"/>
                  <a:pt x="149" y="151"/>
                  <a:pt x="141" y="151"/>
                </a:cubicBezTo>
                <a:close/>
                <a:moveTo>
                  <a:pt x="266" y="340"/>
                </a:moveTo>
                <a:cubicBezTo>
                  <a:pt x="266" y="373"/>
                  <a:pt x="239" y="399"/>
                  <a:pt x="207" y="399"/>
                </a:cubicBezTo>
                <a:cubicBezTo>
                  <a:pt x="74" y="399"/>
                  <a:pt x="74" y="399"/>
                  <a:pt x="74" y="399"/>
                </a:cubicBezTo>
                <a:cubicBezTo>
                  <a:pt x="42" y="399"/>
                  <a:pt x="15" y="373"/>
                  <a:pt x="15" y="340"/>
                </a:cubicBezTo>
                <a:cubicBezTo>
                  <a:pt x="15" y="75"/>
                  <a:pt x="15" y="75"/>
                  <a:pt x="15" y="75"/>
                </a:cubicBezTo>
                <a:cubicBezTo>
                  <a:pt x="15" y="42"/>
                  <a:pt x="42" y="15"/>
                  <a:pt x="74" y="15"/>
                </a:cubicBezTo>
                <a:cubicBezTo>
                  <a:pt x="133" y="15"/>
                  <a:pt x="133" y="15"/>
                  <a:pt x="133" y="15"/>
                </a:cubicBezTo>
                <a:cubicBezTo>
                  <a:pt x="133" y="64"/>
                  <a:pt x="133" y="64"/>
                  <a:pt x="133" y="64"/>
                </a:cubicBezTo>
                <a:cubicBezTo>
                  <a:pt x="121" y="68"/>
                  <a:pt x="111" y="79"/>
                  <a:pt x="111" y="92"/>
                </a:cubicBezTo>
                <a:cubicBezTo>
                  <a:pt x="111" y="137"/>
                  <a:pt x="111" y="137"/>
                  <a:pt x="111" y="137"/>
                </a:cubicBezTo>
                <a:cubicBezTo>
                  <a:pt x="111" y="150"/>
                  <a:pt x="121" y="162"/>
                  <a:pt x="133" y="165"/>
                </a:cubicBezTo>
                <a:cubicBezTo>
                  <a:pt x="133" y="208"/>
                  <a:pt x="133" y="208"/>
                  <a:pt x="133" y="208"/>
                </a:cubicBezTo>
                <a:cubicBezTo>
                  <a:pt x="148" y="208"/>
                  <a:pt x="148" y="208"/>
                  <a:pt x="148" y="208"/>
                </a:cubicBezTo>
                <a:cubicBezTo>
                  <a:pt x="148" y="165"/>
                  <a:pt x="148" y="165"/>
                  <a:pt x="148" y="165"/>
                </a:cubicBezTo>
                <a:cubicBezTo>
                  <a:pt x="160" y="162"/>
                  <a:pt x="170" y="150"/>
                  <a:pt x="170" y="137"/>
                </a:cubicBezTo>
                <a:cubicBezTo>
                  <a:pt x="170" y="92"/>
                  <a:pt x="170" y="92"/>
                  <a:pt x="170" y="92"/>
                </a:cubicBezTo>
                <a:cubicBezTo>
                  <a:pt x="170" y="79"/>
                  <a:pt x="160" y="68"/>
                  <a:pt x="148" y="64"/>
                </a:cubicBezTo>
                <a:cubicBezTo>
                  <a:pt x="148" y="15"/>
                  <a:pt x="148" y="15"/>
                  <a:pt x="148" y="15"/>
                </a:cubicBezTo>
                <a:cubicBezTo>
                  <a:pt x="207" y="15"/>
                  <a:pt x="207" y="15"/>
                  <a:pt x="207" y="15"/>
                </a:cubicBezTo>
                <a:cubicBezTo>
                  <a:pt x="239" y="15"/>
                  <a:pt x="266" y="42"/>
                  <a:pt x="266" y="75"/>
                </a:cubicBezTo>
                <a:lnTo>
                  <a:pt x="266" y="3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70"/>
          <p:cNvSpPr>
            <a:spLocks noEditPoints="1"/>
          </p:cNvSpPr>
          <p:nvPr/>
        </p:nvSpPr>
        <p:spPr bwMode="auto">
          <a:xfrm>
            <a:off x="4430199" y="1352132"/>
            <a:ext cx="544089" cy="651308"/>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72"/>
          <p:cNvSpPr>
            <a:spLocks noEditPoints="1"/>
          </p:cNvSpPr>
          <p:nvPr/>
        </p:nvSpPr>
        <p:spPr bwMode="auto">
          <a:xfrm>
            <a:off x="5583130" y="1353797"/>
            <a:ext cx="646645" cy="647978"/>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73"/>
          <p:cNvSpPr>
            <a:spLocks noEditPoints="1"/>
          </p:cNvSpPr>
          <p:nvPr/>
        </p:nvSpPr>
        <p:spPr bwMode="auto">
          <a:xfrm>
            <a:off x="6787339" y="1407074"/>
            <a:ext cx="646645" cy="541425"/>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74"/>
          <p:cNvSpPr>
            <a:spLocks noEditPoints="1"/>
          </p:cNvSpPr>
          <p:nvPr/>
        </p:nvSpPr>
        <p:spPr bwMode="auto">
          <a:xfrm>
            <a:off x="9195757" y="1353131"/>
            <a:ext cx="646645" cy="649310"/>
          </a:xfrm>
          <a:custGeom>
            <a:avLst/>
            <a:gdLst>
              <a:gd name="T0" fmla="*/ 404 w 411"/>
              <a:gd name="T1" fmla="*/ 0 h 413"/>
              <a:gd name="T2" fmla="*/ 7 w 411"/>
              <a:gd name="T3" fmla="*/ 0 h 413"/>
              <a:gd name="T4" fmla="*/ 0 w 411"/>
              <a:gd name="T5" fmla="*/ 7 h 413"/>
              <a:gd name="T6" fmla="*/ 0 w 411"/>
              <a:gd name="T7" fmla="*/ 338 h 413"/>
              <a:gd name="T8" fmla="*/ 7 w 411"/>
              <a:gd name="T9" fmla="*/ 345 h 413"/>
              <a:gd name="T10" fmla="*/ 68 w 411"/>
              <a:gd name="T11" fmla="*/ 345 h 413"/>
              <a:gd name="T12" fmla="*/ 133 w 411"/>
              <a:gd name="T13" fmla="*/ 411 h 413"/>
              <a:gd name="T14" fmla="*/ 138 w 411"/>
              <a:gd name="T15" fmla="*/ 413 h 413"/>
              <a:gd name="T16" fmla="*/ 141 w 411"/>
              <a:gd name="T17" fmla="*/ 413 h 413"/>
              <a:gd name="T18" fmla="*/ 145 w 411"/>
              <a:gd name="T19" fmla="*/ 406 h 413"/>
              <a:gd name="T20" fmla="*/ 145 w 411"/>
              <a:gd name="T21" fmla="*/ 345 h 413"/>
              <a:gd name="T22" fmla="*/ 404 w 411"/>
              <a:gd name="T23" fmla="*/ 345 h 413"/>
              <a:gd name="T24" fmla="*/ 411 w 411"/>
              <a:gd name="T25" fmla="*/ 338 h 413"/>
              <a:gd name="T26" fmla="*/ 411 w 411"/>
              <a:gd name="T27" fmla="*/ 7 h 413"/>
              <a:gd name="T28" fmla="*/ 404 w 411"/>
              <a:gd name="T29" fmla="*/ 0 h 413"/>
              <a:gd name="T30" fmla="*/ 396 w 411"/>
              <a:gd name="T31" fmla="*/ 330 h 413"/>
              <a:gd name="T32" fmla="*/ 138 w 411"/>
              <a:gd name="T33" fmla="*/ 330 h 413"/>
              <a:gd name="T34" fmla="*/ 130 w 411"/>
              <a:gd name="T35" fmla="*/ 338 h 413"/>
              <a:gd name="T36" fmla="*/ 130 w 411"/>
              <a:gd name="T37" fmla="*/ 388 h 413"/>
              <a:gd name="T38" fmla="*/ 77 w 411"/>
              <a:gd name="T39" fmla="*/ 333 h 413"/>
              <a:gd name="T40" fmla="*/ 71 w 411"/>
              <a:gd name="T41" fmla="*/ 330 h 413"/>
              <a:gd name="T42" fmla="*/ 15 w 411"/>
              <a:gd name="T43" fmla="*/ 330 h 413"/>
              <a:gd name="T44" fmla="*/ 15 w 411"/>
              <a:gd name="T45" fmla="*/ 15 h 413"/>
              <a:gd name="T46" fmla="*/ 396 w 411"/>
              <a:gd name="T47" fmla="*/ 15 h 413"/>
              <a:gd name="T48" fmla="*/ 396 w 411"/>
              <a:gd name="T49" fmla="*/ 33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1" h="413">
                <a:moveTo>
                  <a:pt x="404" y="0"/>
                </a:moveTo>
                <a:cubicBezTo>
                  <a:pt x="7" y="0"/>
                  <a:pt x="7" y="0"/>
                  <a:pt x="7" y="0"/>
                </a:cubicBezTo>
                <a:cubicBezTo>
                  <a:pt x="3" y="0"/>
                  <a:pt x="0" y="3"/>
                  <a:pt x="0" y="7"/>
                </a:cubicBezTo>
                <a:cubicBezTo>
                  <a:pt x="0" y="338"/>
                  <a:pt x="0" y="338"/>
                  <a:pt x="0" y="338"/>
                </a:cubicBezTo>
                <a:cubicBezTo>
                  <a:pt x="0" y="342"/>
                  <a:pt x="3" y="345"/>
                  <a:pt x="7" y="345"/>
                </a:cubicBezTo>
                <a:cubicBezTo>
                  <a:pt x="68" y="345"/>
                  <a:pt x="68" y="345"/>
                  <a:pt x="68" y="345"/>
                </a:cubicBezTo>
                <a:cubicBezTo>
                  <a:pt x="133" y="411"/>
                  <a:pt x="133" y="411"/>
                  <a:pt x="133" y="411"/>
                </a:cubicBezTo>
                <a:cubicBezTo>
                  <a:pt x="134" y="413"/>
                  <a:pt x="136" y="413"/>
                  <a:pt x="138" y="413"/>
                </a:cubicBezTo>
                <a:cubicBezTo>
                  <a:pt x="139" y="413"/>
                  <a:pt x="140" y="413"/>
                  <a:pt x="141" y="413"/>
                </a:cubicBezTo>
                <a:cubicBezTo>
                  <a:pt x="143" y="412"/>
                  <a:pt x="145" y="409"/>
                  <a:pt x="145" y="406"/>
                </a:cubicBezTo>
                <a:cubicBezTo>
                  <a:pt x="145" y="345"/>
                  <a:pt x="145" y="345"/>
                  <a:pt x="145" y="345"/>
                </a:cubicBezTo>
                <a:cubicBezTo>
                  <a:pt x="404" y="345"/>
                  <a:pt x="404" y="345"/>
                  <a:pt x="404" y="345"/>
                </a:cubicBezTo>
                <a:cubicBezTo>
                  <a:pt x="408" y="345"/>
                  <a:pt x="411" y="342"/>
                  <a:pt x="411" y="338"/>
                </a:cubicBezTo>
                <a:cubicBezTo>
                  <a:pt x="411" y="7"/>
                  <a:pt x="411" y="7"/>
                  <a:pt x="411" y="7"/>
                </a:cubicBezTo>
                <a:cubicBezTo>
                  <a:pt x="411" y="3"/>
                  <a:pt x="408" y="0"/>
                  <a:pt x="404" y="0"/>
                </a:cubicBezTo>
                <a:close/>
                <a:moveTo>
                  <a:pt x="396" y="330"/>
                </a:moveTo>
                <a:cubicBezTo>
                  <a:pt x="138" y="330"/>
                  <a:pt x="138" y="330"/>
                  <a:pt x="138" y="330"/>
                </a:cubicBezTo>
                <a:cubicBezTo>
                  <a:pt x="134" y="330"/>
                  <a:pt x="130" y="334"/>
                  <a:pt x="130" y="338"/>
                </a:cubicBezTo>
                <a:cubicBezTo>
                  <a:pt x="130" y="388"/>
                  <a:pt x="130" y="388"/>
                  <a:pt x="130" y="388"/>
                </a:cubicBezTo>
                <a:cubicBezTo>
                  <a:pt x="77" y="333"/>
                  <a:pt x="77" y="333"/>
                  <a:pt x="77" y="333"/>
                </a:cubicBezTo>
                <a:cubicBezTo>
                  <a:pt x="75" y="331"/>
                  <a:pt x="73" y="330"/>
                  <a:pt x="71" y="330"/>
                </a:cubicBezTo>
                <a:cubicBezTo>
                  <a:pt x="15" y="330"/>
                  <a:pt x="15" y="330"/>
                  <a:pt x="15" y="330"/>
                </a:cubicBezTo>
                <a:cubicBezTo>
                  <a:pt x="15" y="15"/>
                  <a:pt x="15" y="15"/>
                  <a:pt x="15" y="15"/>
                </a:cubicBezTo>
                <a:cubicBezTo>
                  <a:pt x="396" y="15"/>
                  <a:pt x="396" y="15"/>
                  <a:pt x="396" y="15"/>
                </a:cubicBezTo>
                <a:lnTo>
                  <a:pt x="396" y="33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75"/>
          <p:cNvSpPr>
            <a:spLocks noEditPoints="1"/>
          </p:cNvSpPr>
          <p:nvPr/>
        </p:nvSpPr>
        <p:spPr bwMode="auto">
          <a:xfrm>
            <a:off x="10398301" y="1331821"/>
            <a:ext cx="649975" cy="691931"/>
          </a:xfrm>
          <a:custGeom>
            <a:avLst/>
            <a:gdLst>
              <a:gd name="T0" fmla="*/ 145 w 413"/>
              <a:gd name="T1" fmla="*/ 290 h 440"/>
              <a:gd name="T2" fmla="*/ 104 w 413"/>
              <a:gd name="T3" fmla="*/ 330 h 440"/>
              <a:gd name="T4" fmla="*/ 145 w 413"/>
              <a:gd name="T5" fmla="*/ 371 h 440"/>
              <a:gd name="T6" fmla="*/ 185 w 413"/>
              <a:gd name="T7" fmla="*/ 330 h 440"/>
              <a:gd name="T8" fmla="*/ 145 w 413"/>
              <a:gd name="T9" fmla="*/ 290 h 440"/>
              <a:gd name="T10" fmla="*/ 145 w 413"/>
              <a:gd name="T11" fmla="*/ 356 h 440"/>
              <a:gd name="T12" fmla="*/ 119 w 413"/>
              <a:gd name="T13" fmla="*/ 330 h 440"/>
              <a:gd name="T14" fmla="*/ 145 w 413"/>
              <a:gd name="T15" fmla="*/ 305 h 440"/>
              <a:gd name="T16" fmla="*/ 171 w 413"/>
              <a:gd name="T17" fmla="*/ 330 h 440"/>
              <a:gd name="T18" fmla="*/ 145 w 413"/>
              <a:gd name="T19" fmla="*/ 356 h 440"/>
              <a:gd name="T20" fmla="*/ 222 w 413"/>
              <a:gd name="T21" fmla="*/ 358 h 440"/>
              <a:gd name="T22" fmla="*/ 182 w 413"/>
              <a:gd name="T23" fmla="*/ 399 h 440"/>
              <a:gd name="T24" fmla="*/ 222 w 413"/>
              <a:gd name="T25" fmla="*/ 440 h 440"/>
              <a:gd name="T26" fmla="*/ 263 w 413"/>
              <a:gd name="T27" fmla="*/ 399 h 440"/>
              <a:gd name="T28" fmla="*/ 222 w 413"/>
              <a:gd name="T29" fmla="*/ 358 h 440"/>
              <a:gd name="T30" fmla="*/ 222 w 413"/>
              <a:gd name="T31" fmla="*/ 425 h 440"/>
              <a:gd name="T32" fmla="*/ 197 w 413"/>
              <a:gd name="T33" fmla="*/ 399 h 440"/>
              <a:gd name="T34" fmla="*/ 222 w 413"/>
              <a:gd name="T35" fmla="*/ 373 h 440"/>
              <a:gd name="T36" fmla="*/ 248 w 413"/>
              <a:gd name="T37" fmla="*/ 399 h 440"/>
              <a:gd name="T38" fmla="*/ 222 w 413"/>
              <a:gd name="T39" fmla="*/ 425 h 440"/>
              <a:gd name="T40" fmla="*/ 339 w 413"/>
              <a:gd name="T41" fmla="*/ 0 h 440"/>
              <a:gd name="T42" fmla="*/ 74 w 413"/>
              <a:gd name="T43" fmla="*/ 0 h 440"/>
              <a:gd name="T44" fmla="*/ 0 w 413"/>
              <a:gd name="T45" fmla="*/ 74 h 440"/>
              <a:gd name="T46" fmla="*/ 0 w 413"/>
              <a:gd name="T47" fmla="*/ 204 h 440"/>
              <a:gd name="T48" fmla="*/ 74 w 413"/>
              <a:gd name="T49" fmla="*/ 278 h 440"/>
              <a:gd name="T50" fmla="*/ 339 w 413"/>
              <a:gd name="T51" fmla="*/ 278 h 440"/>
              <a:gd name="T52" fmla="*/ 413 w 413"/>
              <a:gd name="T53" fmla="*/ 204 h 440"/>
              <a:gd name="T54" fmla="*/ 413 w 413"/>
              <a:gd name="T55" fmla="*/ 74 h 440"/>
              <a:gd name="T56" fmla="*/ 339 w 413"/>
              <a:gd name="T57" fmla="*/ 0 h 440"/>
              <a:gd name="T58" fmla="*/ 398 w 413"/>
              <a:gd name="T59" fmla="*/ 204 h 440"/>
              <a:gd name="T60" fmla="*/ 339 w 413"/>
              <a:gd name="T61" fmla="*/ 263 h 440"/>
              <a:gd name="T62" fmla="*/ 74 w 413"/>
              <a:gd name="T63" fmla="*/ 263 h 440"/>
              <a:gd name="T64" fmla="*/ 14 w 413"/>
              <a:gd name="T65" fmla="*/ 204 h 440"/>
              <a:gd name="T66" fmla="*/ 14 w 413"/>
              <a:gd name="T67" fmla="*/ 74 h 440"/>
              <a:gd name="T68" fmla="*/ 74 w 413"/>
              <a:gd name="T69" fmla="*/ 15 h 440"/>
              <a:gd name="T70" fmla="*/ 339 w 413"/>
              <a:gd name="T71" fmla="*/ 15 h 440"/>
              <a:gd name="T72" fmla="*/ 398 w 413"/>
              <a:gd name="T73" fmla="*/ 74 h 440"/>
              <a:gd name="T74" fmla="*/ 398 w 413"/>
              <a:gd name="T75" fmla="*/ 20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440">
                <a:moveTo>
                  <a:pt x="145" y="290"/>
                </a:moveTo>
                <a:cubicBezTo>
                  <a:pt x="122" y="290"/>
                  <a:pt x="104" y="308"/>
                  <a:pt x="104" y="330"/>
                </a:cubicBezTo>
                <a:cubicBezTo>
                  <a:pt x="104" y="353"/>
                  <a:pt x="122" y="371"/>
                  <a:pt x="145" y="371"/>
                </a:cubicBezTo>
                <a:cubicBezTo>
                  <a:pt x="167" y="371"/>
                  <a:pt x="185" y="353"/>
                  <a:pt x="185" y="330"/>
                </a:cubicBezTo>
                <a:cubicBezTo>
                  <a:pt x="185" y="308"/>
                  <a:pt x="167" y="290"/>
                  <a:pt x="145" y="290"/>
                </a:cubicBezTo>
                <a:close/>
                <a:moveTo>
                  <a:pt x="145" y="356"/>
                </a:moveTo>
                <a:cubicBezTo>
                  <a:pt x="131" y="356"/>
                  <a:pt x="119" y="345"/>
                  <a:pt x="119" y="330"/>
                </a:cubicBezTo>
                <a:cubicBezTo>
                  <a:pt x="119" y="316"/>
                  <a:pt x="131" y="305"/>
                  <a:pt x="145" y="305"/>
                </a:cubicBezTo>
                <a:cubicBezTo>
                  <a:pt x="159" y="305"/>
                  <a:pt x="171" y="316"/>
                  <a:pt x="171" y="330"/>
                </a:cubicBezTo>
                <a:cubicBezTo>
                  <a:pt x="171" y="345"/>
                  <a:pt x="159" y="356"/>
                  <a:pt x="145" y="356"/>
                </a:cubicBezTo>
                <a:close/>
                <a:moveTo>
                  <a:pt x="222" y="358"/>
                </a:moveTo>
                <a:cubicBezTo>
                  <a:pt x="200" y="358"/>
                  <a:pt x="182" y="377"/>
                  <a:pt x="182" y="399"/>
                </a:cubicBezTo>
                <a:cubicBezTo>
                  <a:pt x="182" y="421"/>
                  <a:pt x="200" y="440"/>
                  <a:pt x="222" y="440"/>
                </a:cubicBezTo>
                <a:cubicBezTo>
                  <a:pt x="245" y="440"/>
                  <a:pt x="263" y="421"/>
                  <a:pt x="263" y="399"/>
                </a:cubicBezTo>
                <a:cubicBezTo>
                  <a:pt x="263" y="377"/>
                  <a:pt x="245" y="358"/>
                  <a:pt x="222" y="358"/>
                </a:cubicBezTo>
                <a:close/>
                <a:moveTo>
                  <a:pt x="222" y="425"/>
                </a:moveTo>
                <a:cubicBezTo>
                  <a:pt x="208" y="425"/>
                  <a:pt x="197" y="413"/>
                  <a:pt x="197" y="399"/>
                </a:cubicBezTo>
                <a:cubicBezTo>
                  <a:pt x="197" y="385"/>
                  <a:pt x="208" y="373"/>
                  <a:pt x="222" y="373"/>
                </a:cubicBezTo>
                <a:cubicBezTo>
                  <a:pt x="237" y="373"/>
                  <a:pt x="248" y="385"/>
                  <a:pt x="248" y="399"/>
                </a:cubicBezTo>
                <a:cubicBezTo>
                  <a:pt x="248" y="413"/>
                  <a:pt x="237" y="425"/>
                  <a:pt x="222" y="425"/>
                </a:cubicBezTo>
                <a:close/>
                <a:moveTo>
                  <a:pt x="339" y="0"/>
                </a:moveTo>
                <a:cubicBezTo>
                  <a:pt x="74" y="0"/>
                  <a:pt x="74" y="0"/>
                  <a:pt x="74" y="0"/>
                </a:cubicBezTo>
                <a:cubicBezTo>
                  <a:pt x="33" y="0"/>
                  <a:pt x="0" y="33"/>
                  <a:pt x="0" y="74"/>
                </a:cubicBezTo>
                <a:cubicBezTo>
                  <a:pt x="0" y="204"/>
                  <a:pt x="0" y="204"/>
                  <a:pt x="0" y="204"/>
                </a:cubicBezTo>
                <a:cubicBezTo>
                  <a:pt x="0" y="245"/>
                  <a:pt x="33" y="278"/>
                  <a:pt x="74" y="278"/>
                </a:cubicBezTo>
                <a:cubicBezTo>
                  <a:pt x="339" y="278"/>
                  <a:pt x="339" y="278"/>
                  <a:pt x="339" y="278"/>
                </a:cubicBezTo>
                <a:cubicBezTo>
                  <a:pt x="380" y="278"/>
                  <a:pt x="413" y="245"/>
                  <a:pt x="413" y="204"/>
                </a:cubicBezTo>
                <a:cubicBezTo>
                  <a:pt x="413" y="74"/>
                  <a:pt x="413" y="74"/>
                  <a:pt x="413" y="74"/>
                </a:cubicBezTo>
                <a:cubicBezTo>
                  <a:pt x="413" y="33"/>
                  <a:pt x="380" y="0"/>
                  <a:pt x="339" y="0"/>
                </a:cubicBezTo>
                <a:close/>
                <a:moveTo>
                  <a:pt x="398" y="204"/>
                </a:moveTo>
                <a:cubicBezTo>
                  <a:pt x="398" y="237"/>
                  <a:pt x="372" y="263"/>
                  <a:pt x="339" y="263"/>
                </a:cubicBezTo>
                <a:cubicBezTo>
                  <a:pt x="74" y="263"/>
                  <a:pt x="74" y="263"/>
                  <a:pt x="74" y="263"/>
                </a:cubicBezTo>
                <a:cubicBezTo>
                  <a:pt x="41" y="263"/>
                  <a:pt x="14" y="237"/>
                  <a:pt x="14" y="204"/>
                </a:cubicBezTo>
                <a:cubicBezTo>
                  <a:pt x="14" y="74"/>
                  <a:pt x="14" y="74"/>
                  <a:pt x="14" y="74"/>
                </a:cubicBezTo>
                <a:cubicBezTo>
                  <a:pt x="14" y="41"/>
                  <a:pt x="41" y="15"/>
                  <a:pt x="74" y="15"/>
                </a:cubicBezTo>
                <a:cubicBezTo>
                  <a:pt x="339" y="15"/>
                  <a:pt x="339" y="15"/>
                  <a:pt x="339" y="15"/>
                </a:cubicBezTo>
                <a:cubicBezTo>
                  <a:pt x="372" y="15"/>
                  <a:pt x="398" y="41"/>
                  <a:pt x="398" y="74"/>
                </a:cubicBezTo>
                <a:lnTo>
                  <a:pt x="398" y="20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76"/>
          <p:cNvSpPr>
            <a:spLocks noEditPoints="1"/>
          </p:cNvSpPr>
          <p:nvPr/>
        </p:nvSpPr>
        <p:spPr bwMode="auto">
          <a:xfrm>
            <a:off x="7990215" y="1562909"/>
            <a:ext cx="649310" cy="229755"/>
          </a:xfrm>
          <a:custGeom>
            <a:avLst/>
            <a:gdLst>
              <a:gd name="T0" fmla="*/ 406 w 413"/>
              <a:gd name="T1" fmla="*/ 0 h 146"/>
              <a:gd name="T2" fmla="*/ 7 w 413"/>
              <a:gd name="T3" fmla="*/ 0 h 146"/>
              <a:gd name="T4" fmla="*/ 0 w 413"/>
              <a:gd name="T5" fmla="*/ 7 h 146"/>
              <a:gd name="T6" fmla="*/ 0 w 413"/>
              <a:gd name="T7" fmla="*/ 74 h 146"/>
              <a:gd name="T8" fmla="*/ 7 w 413"/>
              <a:gd name="T9" fmla="*/ 81 h 146"/>
              <a:gd name="T10" fmla="*/ 188 w 413"/>
              <a:gd name="T11" fmla="*/ 81 h 146"/>
              <a:gd name="T12" fmla="*/ 134 w 413"/>
              <a:gd name="T13" fmla="*/ 133 h 146"/>
              <a:gd name="T14" fmla="*/ 132 w 413"/>
              <a:gd name="T15" fmla="*/ 141 h 146"/>
              <a:gd name="T16" fmla="*/ 139 w 413"/>
              <a:gd name="T17" fmla="*/ 146 h 146"/>
              <a:gd name="T18" fmla="*/ 273 w 413"/>
              <a:gd name="T19" fmla="*/ 146 h 146"/>
              <a:gd name="T20" fmla="*/ 280 w 413"/>
              <a:gd name="T21" fmla="*/ 141 h 146"/>
              <a:gd name="T22" fmla="*/ 278 w 413"/>
              <a:gd name="T23" fmla="*/ 133 h 146"/>
              <a:gd name="T24" fmla="*/ 224 w 413"/>
              <a:gd name="T25" fmla="*/ 81 h 146"/>
              <a:gd name="T26" fmla="*/ 406 w 413"/>
              <a:gd name="T27" fmla="*/ 81 h 146"/>
              <a:gd name="T28" fmla="*/ 413 w 413"/>
              <a:gd name="T29" fmla="*/ 74 h 146"/>
              <a:gd name="T30" fmla="*/ 413 w 413"/>
              <a:gd name="T31" fmla="*/ 7 h 146"/>
              <a:gd name="T32" fmla="*/ 406 w 413"/>
              <a:gd name="T33" fmla="*/ 0 h 146"/>
              <a:gd name="T34" fmla="*/ 110 w 413"/>
              <a:gd name="T35" fmla="*/ 60 h 146"/>
              <a:gd name="T36" fmla="*/ 90 w 413"/>
              <a:gd name="T37" fmla="*/ 40 h 146"/>
              <a:gd name="T38" fmla="*/ 110 w 413"/>
              <a:gd name="T39" fmla="*/ 20 h 146"/>
              <a:gd name="T40" fmla="*/ 131 w 413"/>
              <a:gd name="T41" fmla="*/ 40 h 146"/>
              <a:gd name="T42" fmla="*/ 110 w 413"/>
              <a:gd name="T43" fmla="*/ 60 h 146"/>
              <a:gd name="T44" fmla="*/ 239 w 413"/>
              <a:gd name="T45" fmla="*/ 61 h 146"/>
              <a:gd name="T46" fmla="*/ 219 w 413"/>
              <a:gd name="T47" fmla="*/ 40 h 146"/>
              <a:gd name="T48" fmla="*/ 239 w 413"/>
              <a:gd name="T49" fmla="*/ 20 h 146"/>
              <a:gd name="T50" fmla="*/ 259 w 413"/>
              <a:gd name="T51" fmla="*/ 40 h 146"/>
              <a:gd name="T52" fmla="*/ 239 w 413"/>
              <a:gd name="T53" fmla="*/ 61 h 146"/>
              <a:gd name="T54" fmla="*/ 306 w 413"/>
              <a:gd name="T55" fmla="*/ 62 h 146"/>
              <a:gd name="T56" fmla="*/ 285 w 413"/>
              <a:gd name="T57" fmla="*/ 42 h 146"/>
              <a:gd name="T58" fmla="*/ 306 w 413"/>
              <a:gd name="T59" fmla="*/ 22 h 146"/>
              <a:gd name="T60" fmla="*/ 326 w 413"/>
              <a:gd name="T61" fmla="*/ 42 h 146"/>
              <a:gd name="T62" fmla="*/ 306 w 413"/>
              <a:gd name="T63" fmla="*/ 6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3" h="146">
                <a:moveTo>
                  <a:pt x="406" y="0"/>
                </a:moveTo>
                <a:cubicBezTo>
                  <a:pt x="7" y="0"/>
                  <a:pt x="7" y="0"/>
                  <a:pt x="7" y="0"/>
                </a:cubicBezTo>
                <a:cubicBezTo>
                  <a:pt x="3" y="0"/>
                  <a:pt x="0" y="3"/>
                  <a:pt x="0" y="7"/>
                </a:cubicBezTo>
                <a:cubicBezTo>
                  <a:pt x="0" y="74"/>
                  <a:pt x="0" y="74"/>
                  <a:pt x="0" y="74"/>
                </a:cubicBezTo>
                <a:cubicBezTo>
                  <a:pt x="0" y="78"/>
                  <a:pt x="3" y="81"/>
                  <a:pt x="7" y="81"/>
                </a:cubicBezTo>
                <a:cubicBezTo>
                  <a:pt x="188" y="81"/>
                  <a:pt x="188" y="81"/>
                  <a:pt x="188" y="81"/>
                </a:cubicBezTo>
                <a:cubicBezTo>
                  <a:pt x="134" y="133"/>
                  <a:pt x="134" y="133"/>
                  <a:pt x="134" y="133"/>
                </a:cubicBezTo>
                <a:cubicBezTo>
                  <a:pt x="132" y="135"/>
                  <a:pt x="131" y="138"/>
                  <a:pt x="132" y="141"/>
                </a:cubicBezTo>
                <a:cubicBezTo>
                  <a:pt x="134" y="144"/>
                  <a:pt x="136" y="146"/>
                  <a:pt x="139" y="146"/>
                </a:cubicBezTo>
                <a:cubicBezTo>
                  <a:pt x="273" y="146"/>
                  <a:pt x="273" y="146"/>
                  <a:pt x="273" y="146"/>
                </a:cubicBezTo>
                <a:cubicBezTo>
                  <a:pt x="276" y="146"/>
                  <a:pt x="279" y="144"/>
                  <a:pt x="280" y="141"/>
                </a:cubicBezTo>
                <a:cubicBezTo>
                  <a:pt x="281" y="139"/>
                  <a:pt x="280" y="135"/>
                  <a:pt x="278" y="133"/>
                </a:cubicBezTo>
                <a:cubicBezTo>
                  <a:pt x="224" y="81"/>
                  <a:pt x="224" y="81"/>
                  <a:pt x="224" y="81"/>
                </a:cubicBezTo>
                <a:cubicBezTo>
                  <a:pt x="406" y="81"/>
                  <a:pt x="406" y="81"/>
                  <a:pt x="406" y="81"/>
                </a:cubicBezTo>
                <a:cubicBezTo>
                  <a:pt x="410" y="81"/>
                  <a:pt x="413" y="78"/>
                  <a:pt x="413" y="74"/>
                </a:cubicBezTo>
                <a:cubicBezTo>
                  <a:pt x="413" y="7"/>
                  <a:pt x="413" y="7"/>
                  <a:pt x="413" y="7"/>
                </a:cubicBezTo>
                <a:cubicBezTo>
                  <a:pt x="413" y="3"/>
                  <a:pt x="410" y="0"/>
                  <a:pt x="406" y="0"/>
                </a:cubicBezTo>
                <a:close/>
                <a:moveTo>
                  <a:pt x="110" y="60"/>
                </a:moveTo>
                <a:cubicBezTo>
                  <a:pt x="99" y="60"/>
                  <a:pt x="90" y="51"/>
                  <a:pt x="90" y="40"/>
                </a:cubicBezTo>
                <a:cubicBezTo>
                  <a:pt x="90" y="29"/>
                  <a:pt x="99" y="20"/>
                  <a:pt x="110" y="20"/>
                </a:cubicBezTo>
                <a:cubicBezTo>
                  <a:pt x="121" y="20"/>
                  <a:pt x="131" y="29"/>
                  <a:pt x="131" y="40"/>
                </a:cubicBezTo>
                <a:cubicBezTo>
                  <a:pt x="131" y="51"/>
                  <a:pt x="121" y="60"/>
                  <a:pt x="110" y="60"/>
                </a:cubicBezTo>
                <a:close/>
                <a:moveTo>
                  <a:pt x="239" y="61"/>
                </a:moveTo>
                <a:cubicBezTo>
                  <a:pt x="228" y="61"/>
                  <a:pt x="219" y="52"/>
                  <a:pt x="219" y="40"/>
                </a:cubicBezTo>
                <a:cubicBezTo>
                  <a:pt x="219" y="29"/>
                  <a:pt x="228" y="20"/>
                  <a:pt x="239" y="20"/>
                </a:cubicBezTo>
                <a:cubicBezTo>
                  <a:pt x="250" y="20"/>
                  <a:pt x="259" y="29"/>
                  <a:pt x="259" y="40"/>
                </a:cubicBezTo>
                <a:cubicBezTo>
                  <a:pt x="259" y="52"/>
                  <a:pt x="250" y="61"/>
                  <a:pt x="239" y="61"/>
                </a:cubicBezTo>
                <a:close/>
                <a:moveTo>
                  <a:pt x="306" y="62"/>
                </a:moveTo>
                <a:cubicBezTo>
                  <a:pt x="294" y="62"/>
                  <a:pt x="285" y="53"/>
                  <a:pt x="285" y="42"/>
                </a:cubicBezTo>
                <a:cubicBezTo>
                  <a:pt x="285" y="31"/>
                  <a:pt x="294" y="22"/>
                  <a:pt x="306" y="22"/>
                </a:cubicBezTo>
                <a:cubicBezTo>
                  <a:pt x="317" y="22"/>
                  <a:pt x="326" y="31"/>
                  <a:pt x="326" y="42"/>
                </a:cubicBezTo>
                <a:cubicBezTo>
                  <a:pt x="326" y="53"/>
                  <a:pt x="317" y="62"/>
                  <a:pt x="306" y="6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77"/>
          <p:cNvSpPr>
            <a:spLocks noEditPoints="1"/>
          </p:cNvSpPr>
          <p:nvPr/>
        </p:nvSpPr>
        <p:spPr bwMode="auto">
          <a:xfrm>
            <a:off x="6786006" y="3348741"/>
            <a:ext cx="649310" cy="445527"/>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78"/>
          <p:cNvSpPr>
            <a:spLocks noEditPoints="1"/>
          </p:cNvSpPr>
          <p:nvPr/>
        </p:nvSpPr>
        <p:spPr bwMode="auto">
          <a:xfrm>
            <a:off x="5633409" y="3298461"/>
            <a:ext cx="546086" cy="546086"/>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79"/>
          <p:cNvSpPr>
            <a:spLocks noEditPoints="1"/>
          </p:cNvSpPr>
          <p:nvPr/>
        </p:nvSpPr>
        <p:spPr bwMode="auto">
          <a:xfrm>
            <a:off x="1968838" y="3272822"/>
            <a:ext cx="649975" cy="597365"/>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80"/>
          <p:cNvSpPr>
            <a:spLocks noEditPoints="1"/>
          </p:cNvSpPr>
          <p:nvPr/>
        </p:nvSpPr>
        <p:spPr bwMode="auto">
          <a:xfrm>
            <a:off x="4482144" y="3246849"/>
            <a:ext cx="440198" cy="649310"/>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81"/>
          <p:cNvSpPr>
            <a:spLocks noEditPoints="1"/>
          </p:cNvSpPr>
          <p:nvPr/>
        </p:nvSpPr>
        <p:spPr bwMode="auto">
          <a:xfrm>
            <a:off x="869517" y="3349697"/>
            <a:ext cx="440198" cy="442197"/>
          </a:xfrm>
          <a:custGeom>
            <a:avLst/>
            <a:gdLst>
              <a:gd name="T0" fmla="*/ 239 w 280"/>
              <a:gd name="T1" fmla="*/ 66 h 281"/>
              <a:gd name="T2" fmla="*/ 214 w 280"/>
              <a:gd name="T3" fmla="*/ 66 h 281"/>
              <a:gd name="T4" fmla="*/ 214 w 280"/>
              <a:gd name="T5" fmla="*/ 8 h 281"/>
              <a:gd name="T6" fmla="*/ 207 w 280"/>
              <a:gd name="T7" fmla="*/ 0 h 281"/>
              <a:gd name="T8" fmla="*/ 8 w 280"/>
              <a:gd name="T9" fmla="*/ 0 h 281"/>
              <a:gd name="T10" fmla="*/ 0 w 280"/>
              <a:gd name="T11" fmla="*/ 8 h 281"/>
              <a:gd name="T12" fmla="*/ 0 w 280"/>
              <a:gd name="T13" fmla="*/ 207 h 281"/>
              <a:gd name="T14" fmla="*/ 74 w 280"/>
              <a:gd name="T15" fmla="*/ 281 h 281"/>
              <a:gd name="T16" fmla="*/ 141 w 280"/>
              <a:gd name="T17" fmla="*/ 281 h 281"/>
              <a:gd name="T18" fmla="*/ 214 w 280"/>
              <a:gd name="T19" fmla="*/ 214 h 281"/>
              <a:gd name="T20" fmla="*/ 239 w 280"/>
              <a:gd name="T21" fmla="*/ 214 h 281"/>
              <a:gd name="T22" fmla="*/ 280 w 280"/>
              <a:gd name="T23" fmla="*/ 140 h 281"/>
              <a:gd name="T24" fmla="*/ 239 w 280"/>
              <a:gd name="T25" fmla="*/ 66 h 281"/>
              <a:gd name="T26" fmla="*/ 200 w 280"/>
              <a:gd name="T27" fmla="*/ 15 h 281"/>
              <a:gd name="T28" fmla="*/ 200 w 280"/>
              <a:gd name="T29" fmla="*/ 49 h 281"/>
              <a:gd name="T30" fmla="*/ 15 w 280"/>
              <a:gd name="T31" fmla="*/ 49 h 281"/>
              <a:gd name="T32" fmla="*/ 15 w 280"/>
              <a:gd name="T33" fmla="*/ 15 h 281"/>
              <a:gd name="T34" fmla="*/ 200 w 280"/>
              <a:gd name="T35" fmla="*/ 15 h 281"/>
              <a:gd name="T36" fmla="*/ 239 w 280"/>
              <a:gd name="T37" fmla="*/ 199 h 281"/>
              <a:gd name="T38" fmla="*/ 214 w 280"/>
              <a:gd name="T39" fmla="*/ 199 h 281"/>
              <a:gd name="T40" fmla="*/ 214 w 280"/>
              <a:gd name="T41" fmla="*/ 81 h 281"/>
              <a:gd name="T42" fmla="*/ 239 w 280"/>
              <a:gd name="T43" fmla="*/ 81 h 281"/>
              <a:gd name="T44" fmla="*/ 265 w 280"/>
              <a:gd name="T45" fmla="*/ 140 h 281"/>
              <a:gd name="T46" fmla="*/ 239 w 280"/>
              <a:gd name="T47" fmla="*/ 19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281">
                <a:moveTo>
                  <a:pt x="239" y="66"/>
                </a:moveTo>
                <a:cubicBezTo>
                  <a:pt x="214" y="66"/>
                  <a:pt x="214" y="66"/>
                  <a:pt x="214" y="66"/>
                </a:cubicBezTo>
                <a:cubicBezTo>
                  <a:pt x="214" y="8"/>
                  <a:pt x="214" y="8"/>
                  <a:pt x="214" y="8"/>
                </a:cubicBezTo>
                <a:cubicBezTo>
                  <a:pt x="214" y="4"/>
                  <a:pt x="211" y="0"/>
                  <a:pt x="207" y="0"/>
                </a:cubicBezTo>
                <a:cubicBezTo>
                  <a:pt x="8" y="0"/>
                  <a:pt x="8" y="0"/>
                  <a:pt x="8" y="0"/>
                </a:cubicBezTo>
                <a:cubicBezTo>
                  <a:pt x="4" y="0"/>
                  <a:pt x="0" y="4"/>
                  <a:pt x="0" y="8"/>
                </a:cubicBezTo>
                <a:cubicBezTo>
                  <a:pt x="0" y="207"/>
                  <a:pt x="0" y="207"/>
                  <a:pt x="0" y="207"/>
                </a:cubicBezTo>
                <a:cubicBezTo>
                  <a:pt x="0" y="248"/>
                  <a:pt x="33" y="281"/>
                  <a:pt x="74" y="281"/>
                </a:cubicBezTo>
                <a:cubicBezTo>
                  <a:pt x="141" y="281"/>
                  <a:pt x="141" y="281"/>
                  <a:pt x="141" y="281"/>
                </a:cubicBezTo>
                <a:cubicBezTo>
                  <a:pt x="179" y="281"/>
                  <a:pt x="211" y="251"/>
                  <a:pt x="214" y="214"/>
                </a:cubicBezTo>
                <a:cubicBezTo>
                  <a:pt x="239" y="214"/>
                  <a:pt x="239" y="214"/>
                  <a:pt x="239" y="214"/>
                </a:cubicBezTo>
                <a:cubicBezTo>
                  <a:pt x="262" y="214"/>
                  <a:pt x="280" y="181"/>
                  <a:pt x="280" y="140"/>
                </a:cubicBezTo>
                <a:cubicBezTo>
                  <a:pt x="280" y="98"/>
                  <a:pt x="262" y="66"/>
                  <a:pt x="239" y="66"/>
                </a:cubicBezTo>
                <a:close/>
                <a:moveTo>
                  <a:pt x="200" y="15"/>
                </a:moveTo>
                <a:cubicBezTo>
                  <a:pt x="200" y="49"/>
                  <a:pt x="200" y="49"/>
                  <a:pt x="200" y="49"/>
                </a:cubicBezTo>
                <a:cubicBezTo>
                  <a:pt x="15" y="49"/>
                  <a:pt x="15" y="49"/>
                  <a:pt x="15" y="49"/>
                </a:cubicBezTo>
                <a:cubicBezTo>
                  <a:pt x="15" y="15"/>
                  <a:pt x="15" y="15"/>
                  <a:pt x="15" y="15"/>
                </a:cubicBezTo>
                <a:lnTo>
                  <a:pt x="200" y="15"/>
                </a:lnTo>
                <a:close/>
                <a:moveTo>
                  <a:pt x="239" y="199"/>
                </a:moveTo>
                <a:cubicBezTo>
                  <a:pt x="214" y="199"/>
                  <a:pt x="214" y="199"/>
                  <a:pt x="214" y="199"/>
                </a:cubicBezTo>
                <a:cubicBezTo>
                  <a:pt x="214" y="81"/>
                  <a:pt x="214" y="81"/>
                  <a:pt x="214" y="81"/>
                </a:cubicBezTo>
                <a:cubicBezTo>
                  <a:pt x="239" y="81"/>
                  <a:pt x="239" y="81"/>
                  <a:pt x="239" y="81"/>
                </a:cubicBezTo>
                <a:cubicBezTo>
                  <a:pt x="251" y="81"/>
                  <a:pt x="265" y="106"/>
                  <a:pt x="265" y="140"/>
                </a:cubicBezTo>
                <a:cubicBezTo>
                  <a:pt x="265" y="174"/>
                  <a:pt x="251" y="199"/>
                  <a:pt x="239" y="19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82"/>
          <p:cNvSpPr>
            <a:spLocks/>
          </p:cNvSpPr>
          <p:nvPr/>
        </p:nvSpPr>
        <p:spPr bwMode="auto">
          <a:xfrm>
            <a:off x="9258024" y="3257838"/>
            <a:ext cx="522111" cy="627333"/>
          </a:xfrm>
          <a:custGeom>
            <a:avLst/>
            <a:gdLst>
              <a:gd name="T0" fmla="*/ 332 w 332"/>
              <a:gd name="T1" fmla="*/ 266 h 399"/>
              <a:gd name="T2" fmla="*/ 332 w 332"/>
              <a:gd name="T3" fmla="*/ 199 h 399"/>
              <a:gd name="T4" fmla="*/ 200 w 332"/>
              <a:gd name="T5" fmla="*/ 134 h 399"/>
              <a:gd name="T6" fmla="*/ 199 w 332"/>
              <a:gd name="T7" fmla="*/ 134 h 399"/>
              <a:gd name="T8" fmla="*/ 199 w 332"/>
              <a:gd name="T9" fmla="*/ 32 h 399"/>
              <a:gd name="T10" fmla="*/ 199 w 332"/>
              <a:gd name="T11" fmla="*/ 32 h 399"/>
              <a:gd name="T12" fmla="*/ 166 w 332"/>
              <a:gd name="T13" fmla="*/ 0 h 399"/>
              <a:gd name="T14" fmla="*/ 133 w 332"/>
              <a:gd name="T15" fmla="*/ 32 h 399"/>
              <a:gd name="T16" fmla="*/ 133 w 332"/>
              <a:gd name="T17" fmla="*/ 32 h 399"/>
              <a:gd name="T18" fmla="*/ 133 w 332"/>
              <a:gd name="T19" fmla="*/ 134 h 399"/>
              <a:gd name="T20" fmla="*/ 0 w 332"/>
              <a:gd name="T21" fmla="*/ 199 h 399"/>
              <a:gd name="T22" fmla="*/ 0 w 332"/>
              <a:gd name="T23" fmla="*/ 266 h 399"/>
              <a:gd name="T24" fmla="*/ 133 w 332"/>
              <a:gd name="T25" fmla="*/ 213 h 399"/>
              <a:gd name="T26" fmla="*/ 133 w 332"/>
              <a:gd name="T27" fmla="*/ 328 h 399"/>
              <a:gd name="T28" fmla="*/ 99 w 332"/>
              <a:gd name="T29" fmla="*/ 354 h 399"/>
              <a:gd name="T30" fmla="*/ 99 w 332"/>
              <a:gd name="T31" fmla="*/ 399 h 399"/>
              <a:gd name="T32" fmla="*/ 166 w 332"/>
              <a:gd name="T33" fmla="*/ 365 h 399"/>
              <a:gd name="T34" fmla="*/ 232 w 332"/>
              <a:gd name="T35" fmla="*/ 399 h 399"/>
              <a:gd name="T36" fmla="*/ 232 w 332"/>
              <a:gd name="T37" fmla="*/ 354 h 399"/>
              <a:gd name="T38" fmla="*/ 199 w 332"/>
              <a:gd name="T39" fmla="*/ 329 h 399"/>
              <a:gd name="T40" fmla="*/ 199 w 332"/>
              <a:gd name="T41" fmla="*/ 213 h 399"/>
              <a:gd name="T42" fmla="*/ 332 w 332"/>
              <a:gd name="T43" fmla="*/ 26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2" h="399">
                <a:moveTo>
                  <a:pt x="332" y="266"/>
                </a:moveTo>
                <a:cubicBezTo>
                  <a:pt x="332" y="199"/>
                  <a:pt x="332" y="199"/>
                  <a:pt x="332" y="199"/>
                </a:cubicBezTo>
                <a:cubicBezTo>
                  <a:pt x="200" y="134"/>
                  <a:pt x="200" y="134"/>
                  <a:pt x="200" y="134"/>
                </a:cubicBezTo>
                <a:cubicBezTo>
                  <a:pt x="199" y="134"/>
                  <a:pt x="199" y="134"/>
                  <a:pt x="199" y="134"/>
                </a:cubicBezTo>
                <a:cubicBezTo>
                  <a:pt x="199" y="32"/>
                  <a:pt x="199" y="32"/>
                  <a:pt x="199" y="32"/>
                </a:cubicBezTo>
                <a:cubicBezTo>
                  <a:pt x="199" y="32"/>
                  <a:pt x="199" y="32"/>
                  <a:pt x="199" y="32"/>
                </a:cubicBezTo>
                <a:cubicBezTo>
                  <a:pt x="198" y="14"/>
                  <a:pt x="184" y="0"/>
                  <a:pt x="166" y="0"/>
                </a:cubicBezTo>
                <a:cubicBezTo>
                  <a:pt x="148" y="0"/>
                  <a:pt x="133" y="14"/>
                  <a:pt x="133" y="32"/>
                </a:cubicBezTo>
                <a:cubicBezTo>
                  <a:pt x="133" y="32"/>
                  <a:pt x="133" y="32"/>
                  <a:pt x="133" y="32"/>
                </a:cubicBezTo>
                <a:cubicBezTo>
                  <a:pt x="133" y="134"/>
                  <a:pt x="133" y="134"/>
                  <a:pt x="133" y="134"/>
                </a:cubicBezTo>
                <a:cubicBezTo>
                  <a:pt x="119" y="137"/>
                  <a:pt x="0" y="199"/>
                  <a:pt x="0" y="199"/>
                </a:cubicBezTo>
                <a:cubicBezTo>
                  <a:pt x="0" y="266"/>
                  <a:pt x="0" y="266"/>
                  <a:pt x="0" y="266"/>
                </a:cubicBezTo>
                <a:cubicBezTo>
                  <a:pt x="133" y="213"/>
                  <a:pt x="133" y="213"/>
                  <a:pt x="133" y="213"/>
                </a:cubicBezTo>
                <a:cubicBezTo>
                  <a:pt x="133" y="328"/>
                  <a:pt x="133" y="328"/>
                  <a:pt x="133" y="328"/>
                </a:cubicBezTo>
                <a:cubicBezTo>
                  <a:pt x="119" y="338"/>
                  <a:pt x="99" y="354"/>
                  <a:pt x="99" y="354"/>
                </a:cubicBezTo>
                <a:cubicBezTo>
                  <a:pt x="99" y="399"/>
                  <a:pt x="99" y="399"/>
                  <a:pt x="99" y="399"/>
                </a:cubicBezTo>
                <a:cubicBezTo>
                  <a:pt x="166" y="365"/>
                  <a:pt x="166" y="365"/>
                  <a:pt x="166" y="365"/>
                </a:cubicBezTo>
                <a:cubicBezTo>
                  <a:pt x="232" y="399"/>
                  <a:pt x="232" y="399"/>
                  <a:pt x="232" y="399"/>
                </a:cubicBezTo>
                <a:cubicBezTo>
                  <a:pt x="232" y="354"/>
                  <a:pt x="232" y="354"/>
                  <a:pt x="232" y="354"/>
                </a:cubicBezTo>
                <a:cubicBezTo>
                  <a:pt x="199" y="329"/>
                  <a:pt x="199" y="329"/>
                  <a:pt x="199" y="329"/>
                </a:cubicBezTo>
                <a:cubicBezTo>
                  <a:pt x="199" y="213"/>
                  <a:pt x="199" y="213"/>
                  <a:pt x="199" y="213"/>
                </a:cubicBezTo>
                <a:lnTo>
                  <a:pt x="332" y="26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83"/>
          <p:cNvSpPr>
            <a:spLocks noEditPoints="1"/>
          </p:cNvSpPr>
          <p:nvPr/>
        </p:nvSpPr>
        <p:spPr bwMode="auto">
          <a:xfrm>
            <a:off x="3173379" y="3319106"/>
            <a:ext cx="649310" cy="504797"/>
          </a:xfrm>
          <a:custGeom>
            <a:avLst/>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84"/>
          <p:cNvSpPr>
            <a:spLocks noEditPoints="1"/>
          </p:cNvSpPr>
          <p:nvPr/>
        </p:nvSpPr>
        <p:spPr bwMode="auto">
          <a:xfrm>
            <a:off x="8067800" y="3327097"/>
            <a:ext cx="494141" cy="488814"/>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87"/>
          <p:cNvSpPr>
            <a:spLocks noEditPoints="1"/>
          </p:cNvSpPr>
          <p:nvPr/>
        </p:nvSpPr>
        <p:spPr bwMode="auto">
          <a:xfrm>
            <a:off x="5603774" y="5379561"/>
            <a:ext cx="605357" cy="168487"/>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88"/>
          <p:cNvSpPr>
            <a:spLocks noEditPoints="1"/>
          </p:cNvSpPr>
          <p:nvPr/>
        </p:nvSpPr>
        <p:spPr bwMode="auto">
          <a:xfrm>
            <a:off x="9193425" y="5138150"/>
            <a:ext cx="651308" cy="651308"/>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89"/>
          <p:cNvSpPr>
            <a:spLocks noEditPoints="1"/>
          </p:cNvSpPr>
          <p:nvPr/>
        </p:nvSpPr>
        <p:spPr bwMode="auto">
          <a:xfrm>
            <a:off x="2076723" y="5217732"/>
            <a:ext cx="434205" cy="492144"/>
          </a:xfrm>
          <a:custGeom>
            <a:avLst/>
            <a:gdLst>
              <a:gd name="T0" fmla="*/ 24 w 276"/>
              <a:gd name="T1" fmla="*/ 202 h 313"/>
              <a:gd name="T2" fmla="*/ 37 w 276"/>
              <a:gd name="T3" fmla="*/ 208 h 313"/>
              <a:gd name="T4" fmla="*/ 25 w 276"/>
              <a:gd name="T5" fmla="*/ 242 h 313"/>
              <a:gd name="T6" fmla="*/ 11 w 276"/>
              <a:gd name="T7" fmla="*/ 238 h 313"/>
              <a:gd name="T8" fmla="*/ 24 w 276"/>
              <a:gd name="T9" fmla="*/ 202 h 313"/>
              <a:gd name="T10" fmla="*/ 0 w 276"/>
              <a:gd name="T11" fmla="*/ 312 h 313"/>
              <a:gd name="T12" fmla="*/ 15 w 276"/>
              <a:gd name="T13" fmla="*/ 313 h 313"/>
              <a:gd name="T14" fmla="*/ 17 w 276"/>
              <a:gd name="T15" fmla="*/ 277 h 313"/>
              <a:gd name="T16" fmla="*/ 3 w 276"/>
              <a:gd name="T17" fmla="*/ 275 h 313"/>
              <a:gd name="T18" fmla="*/ 0 w 276"/>
              <a:gd name="T19" fmla="*/ 312 h 313"/>
              <a:gd name="T20" fmla="*/ 42 w 276"/>
              <a:gd name="T21" fmla="*/ 169 h 313"/>
              <a:gd name="T22" fmla="*/ 55 w 276"/>
              <a:gd name="T23" fmla="*/ 177 h 313"/>
              <a:gd name="T24" fmla="*/ 76 w 276"/>
              <a:gd name="T25" fmla="*/ 148 h 313"/>
              <a:gd name="T26" fmla="*/ 65 w 276"/>
              <a:gd name="T27" fmla="*/ 139 h 313"/>
              <a:gd name="T28" fmla="*/ 42 w 276"/>
              <a:gd name="T29" fmla="*/ 169 h 313"/>
              <a:gd name="T30" fmla="*/ 92 w 276"/>
              <a:gd name="T31" fmla="*/ 112 h 313"/>
              <a:gd name="T32" fmla="*/ 102 w 276"/>
              <a:gd name="T33" fmla="*/ 123 h 313"/>
              <a:gd name="T34" fmla="*/ 130 w 276"/>
              <a:gd name="T35" fmla="*/ 101 h 313"/>
              <a:gd name="T36" fmla="*/ 122 w 276"/>
              <a:gd name="T37" fmla="*/ 89 h 313"/>
              <a:gd name="T38" fmla="*/ 92 w 276"/>
              <a:gd name="T39" fmla="*/ 112 h 313"/>
              <a:gd name="T40" fmla="*/ 156 w 276"/>
              <a:gd name="T41" fmla="*/ 71 h 313"/>
              <a:gd name="T42" fmla="*/ 162 w 276"/>
              <a:gd name="T43" fmla="*/ 84 h 313"/>
              <a:gd name="T44" fmla="*/ 195 w 276"/>
              <a:gd name="T45" fmla="*/ 72 h 313"/>
              <a:gd name="T46" fmla="*/ 191 w 276"/>
              <a:gd name="T47" fmla="*/ 58 h 313"/>
              <a:gd name="T48" fmla="*/ 156 w 276"/>
              <a:gd name="T49" fmla="*/ 71 h 313"/>
              <a:gd name="T50" fmla="*/ 273 w 276"/>
              <a:gd name="T51" fmla="*/ 47 h 313"/>
              <a:gd name="T52" fmla="*/ 226 w 276"/>
              <a:gd name="T53" fmla="*/ 0 h 313"/>
              <a:gd name="T54" fmla="*/ 215 w 276"/>
              <a:gd name="T55" fmla="*/ 11 h 313"/>
              <a:gd name="T56" fmla="*/ 252 w 276"/>
              <a:gd name="T57" fmla="*/ 47 h 313"/>
              <a:gd name="T58" fmla="*/ 228 w 276"/>
              <a:gd name="T59" fmla="*/ 50 h 313"/>
              <a:gd name="T60" fmla="*/ 230 w 276"/>
              <a:gd name="T61" fmla="*/ 64 h 313"/>
              <a:gd name="T62" fmla="*/ 248 w 276"/>
              <a:gd name="T63" fmla="*/ 62 h 313"/>
              <a:gd name="T64" fmla="*/ 215 w 276"/>
              <a:gd name="T65" fmla="*/ 94 h 313"/>
              <a:gd name="T66" fmla="*/ 226 w 276"/>
              <a:gd name="T67" fmla="*/ 105 h 313"/>
              <a:gd name="T68" fmla="*/ 273 w 276"/>
              <a:gd name="T69" fmla="*/ 58 h 313"/>
              <a:gd name="T70" fmla="*/ 273 w 276"/>
              <a:gd name="T71" fmla="*/ 4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313">
                <a:moveTo>
                  <a:pt x="24" y="202"/>
                </a:moveTo>
                <a:cubicBezTo>
                  <a:pt x="37" y="208"/>
                  <a:pt x="37" y="208"/>
                  <a:pt x="37" y="208"/>
                </a:cubicBezTo>
                <a:cubicBezTo>
                  <a:pt x="32" y="219"/>
                  <a:pt x="28" y="230"/>
                  <a:pt x="25" y="242"/>
                </a:cubicBezTo>
                <a:cubicBezTo>
                  <a:pt x="11" y="238"/>
                  <a:pt x="11" y="238"/>
                  <a:pt x="11" y="238"/>
                </a:cubicBezTo>
                <a:cubicBezTo>
                  <a:pt x="14" y="226"/>
                  <a:pt x="19" y="214"/>
                  <a:pt x="24" y="202"/>
                </a:cubicBezTo>
                <a:close/>
                <a:moveTo>
                  <a:pt x="0" y="312"/>
                </a:moveTo>
                <a:cubicBezTo>
                  <a:pt x="15" y="313"/>
                  <a:pt x="15" y="313"/>
                  <a:pt x="15" y="313"/>
                </a:cubicBezTo>
                <a:cubicBezTo>
                  <a:pt x="15" y="301"/>
                  <a:pt x="16" y="289"/>
                  <a:pt x="17" y="277"/>
                </a:cubicBezTo>
                <a:cubicBezTo>
                  <a:pt x="3" y="275"/>
                  <a:pt x="3" y="275"/>
                  <a:pt x="3" y="275"/>
                </a:cubicBezTo>
                <a:cubicBezTo>
                  <a:pt x="1" y="287"/>
                  <a:pt x="0" y="300"/>
                  <a:pt x="0" y="312"/>
                </a:cubicBezTo>
                <a:close/>
                <a:moveTo>
                  <a:pt x="42" y="169"/>
                </a:moveTo>
                <a:cubicBezTo>
                  <a:pt x="55" y="177"/>
                  <a:pt x="55" y="177"/>
                  <a:pt x="55" y="177"/>
                </a:cubicBezTo>
                <a:cubicBezTo>
                  <a:pt x="61" y="167"/>
                  <a:pt x="68" y="157"/>
                  <a:pt x="76" y="148"/>
                </a:cubicBezTo>
                <a:cubicBezTo>
                  <a:pt x="65" y="139"/>
                  <a:pt x="65" y="139"/>
                  <a:pt x="65" y="139"/>
                </a:cubicBezTo>
                <a:cubicBezTo>
                  <a:pt x="57" y="148"/>
                  <a:pt x="49" y="158"/>
                  <a:pt x="42" y="169"/>
                </a:cubicBezTo>
                <a:close/>
                <a:moveTo>
                  <a:pt x="92" y="112"/>
                </a:moveTo>
                <a:cubicBezTo>
                  <a:pt x="102" y="123"/>
                  <a:pt x="102" y="123"/>
                  <a:pt x="102" y="123"/>
                </a:cubicBezTo>
                <a:cubicBezTo>
                  <a:pt x="111" y="115"/>
                  <a:pt x="120" y="108"/>
                  <a:pt x="130" y="101"/>
                </a:cubicBezTo>
                <a:cubicBezTo>
                  <a:pt x="122" y="89"/>
                  <a:pt x="122" y="89"/>
                  <a:pt x="122" y="89"/>
                </a:cubicBezTo>
                <a:cubicBezTo>
                  <a:pt x="112" y="96"/>
                  <a:pt x="101" y="103"/>
                  <a:pt x="92" y="112"/>
                </a:cubicBezTo>
                <a:close/>
                <a:moveTo>
                  <a:pt x="156" y="71"/>
                </a:moveTo>
                <a:cubicBezTo>
                  <a:pt x="162" y="84"/>
                  <a:pt x="162" y="84"/>
                  <a:pt x="162" y="84"/>
                </a:cubicBezTo>
                <a:cubicBezTo>
                  <a:pt x="173" y="79"/>
                  <a:pt x="184" y="75"/>
                  <a:pt x="195" y="72"/>
                </a:cubicBezTo>
                <a:cubicBezTo>
                  <a:pt x="191" y="58"/>
                  <a:pt x="191" y="58"/>
                  <a:pt x="191" y="58"/>
                </a:cubicBezTo>
                <a:cubicBezTo>
                  <a:pt x="179" y="61"/>
                  <a:pt x="167" y="66"/>
                  <a:pt x="156" y="71"/>
                </a:cubicBezTo>
                <a:close/>
                <a:moveTo>
                  <a:pt x="273" y="47"/>
                </a:moveTo>
                <a:cubicBezTo>
                  <a:pt x="226" y="0"/>
                  <a:pt x="226" y="0"/>
                  <a:pt x="226" y="0"/>
                </a:cubicBezTo>
                <a:cubicBezTo>
                  <a:pt x="215" y="11"/>
                  <a:pt x="215" y="11"/>
                  <a:pt x="215" y="11"/>
                </a:cubicBezTo>
                <a:cubicBezTo>
                  <a:pt x="252" y="47"/>
                  <a:pt x="252" y="47"/>
                  <a:pt x="252" y="47"/>
                </a:cubicBezTo>
                <a:cubicBezTo>
                  <a:pt x="244" y="48"/>
                  <a:pt x="236" y="48"/>
                  <a:pt x="228" y="50"/>
                </a:cubicBezTo>
                <a:cubicBezTo>
                  <a:pt x="230" y="64"/>
                  <a:pt x="230" y="64"/>
                  <a:pt x="230" y="64"/>
                </a:cubicBezTo>
                <a:cubicBezTo>
                  <a:pt x="236" y="63"/>
                  <a:pt x="242" y="63"/>
                  <a:pt x="248" y="62"/>
                </a:cubicBezTo>
                <a:cubicBezTo>
                  <a:pt x="215" y="94"/>
                  <a:pt x="215" y="94"/>
                  <a:pt x="215" y="94"/>
                </a:cubicBezTo>
                <a:cubicBezTo>
                  <a:pt x="226" y="105"/>
                  <a:pt x="226" y="105"/>
                  <a:pt x="226" y="105"/>
                </a:cubicBezTo>
                <a:cubicBezTo>
                  <a:pt x="273" y="58"/>
                  <a:pt x="273" y="58"/>
                  <a:pt x="273" y="58"/>
                </a:cubicBezTo>
                <a:cubicBezTo>
                  <a:pt x="276" y="55"/>
                  <a:pt x="276" y="50"/>
                  <a:pt x="273" y="4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90"/>
          <p:cNvSpPr>
            <a:spLocks noEditPoints="1"/>
          </p:cNvSpPr>
          <p:nvPr/>
        </p:nvSpPr>
        <p:spPr bwMode="auto">
          <a:xfrm>
            <a:off x="869517" y="5196422"/>
            <a:ext cx="440198" cy="534764"/>
          </a:xfrm>
          <a:custGeom>
            <a:avLst/>
            <a:gdLst>
              <a:gd name="T0" fmla="*/ 136 w 280"/>
              <a:gd name="T1" fmla="*/ 143 h 340"/>
              <a:gd name="T2" fmla="*/ 88 w 280"/>
              <a:gd name="T3" fmla="*/ 95 h 340"/>
              <a:gd name="T4" fmla="*/ 98 w 280"/>
              <a:gd name="T5" fmla="*/ 85 h 340"/>
              <a:gd name="T6" fmla="*/ 133 w 280"/>
              <a:gd name="T7" fmla="*/ 120 h 340"/>
              <a:gd name="T8" fmla="*/ 133 w 280"/>
              <a:gd name="T9" fmla="*/ 0 h 340"/>
              <a:gd name="T10" fmla="*/ 148 w 280"/>
              <a:gd name="T11" fmla="*/ 0 h 340"/>
              <a:gd name="T12" fmla="*/ 148 w 280"/>
              <a:gd name="T13" fmla="*/ 120 h 340"/>
              <a:gd name="T14" fmla="*/ 184 w 280"/>
              <a:gd name="T15" fmla="*/ 85 h 340"/>
              <a:gd name="T16" fmla="*/ 194 w 280"/>
              <a:gd name="T17" fmla="*/ 95 h 340"/>
              <a:gd name="T18" fmla="*/ 146 w 280"/>
              <a:gd name="T19" fmla="*/ 143 h 340"/>
              <a:gd name="T20" fmla="*/ 141 w 280"/>
              <a:gd name="T21" fmla="*/ 145 h 340"/>
              <a:gd name="T22" fmla="*/ 136 w 280"/>
              <a:gd name="T23" fmla="*/ 143 h 340"/>
              <a:gd name="T24" fmla="*/ 280 w 280"/>
              <a:gd name="T25" fmla="*/ 200 h 340"/>
              <a:gd name="T26" fmla="*/ 280 w 280"/>
              <a:gd name="T27" fmla="*/ 332 h 340"/>
              <a:gd name="T28" fmla="*/ 273 w 280"/>
              <a:gd name="T29" fmla="*/ 340 h 340"/>
              <a:gd name="T30" fmla="*/ 7 w 280"/>
              <a:gd name="T31" fmla="*/ 340 h 340"/>
              <a:gd name="T32" fmla="*/ 0 w 280"/>
              <a:gd name="T33" fmla="*/ 332 h 340"/>
              <a:gd name="T34" fmla="*/ 0 w 280"/>
              <a:gd name="T35" fmla="*/ 200 h 340"/>
              <a:gd name="T36" fmla="*/ 7 w 280"/>
              <a:gd name="T37" fmla="*/ 192 h 340"/>
              <a:gd name="T38" fmla="*/ 273 w 280"/>
              <a:gd name="T39" fmla="*/ 192 h 340"/>
              <a:gd name="T40" fmla="*/ 280 w 280"/>
              <a:gd name="T41" fmla="*/ 200 h 340"/>
              <a:gd name="T42" fmla="*/ 266 w 280"/>
              <a:gd name="T43" fmla="*/ 207 h 340"/>
              <a:gd name="T44" fmla="*/ 15 w 280"/>
              <a:gd name="T45" fmla="*/ 207 h 340"/>
              <a:gd name="T46" fmla="*/ 15 w 280"/>
              <a:gd name="T47" fmla="*/ 325 h 340"/>
              <a:gd name="T48" fmla="*/ 266 w 280"/>
              <a:gd name="T49" fmla="*/ 325 h 340"/>
              <a:gd name="T50" fmla="*/ 266 w 280"/>
              <a:gd name="T51" fmla="*/ 20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340">
                <a:moveTo>
                  <a:pt x="136" y="143"/>
                </a:moveTo>
                <a:cubicBezTo>
                  <a:pt x="88" y="95"/>
                  <a:pt x="88" y="95"/>
                  <a:pt x="88" y="95"/>
                </a:cubicBezTo>
                <a:cubicBezTo>
                  <a:pt x="98" y="85"/>
                  <a:pt x="98" y="85"/>
                  <a:pt x="98" y="85"/>
                </a:cubicBezTo>
                <a:cubicBezTo>
                  <a:pt x="133" y="120"/>
                  <a:pt x="133" y="120"/>
                  <a:pt x="133" y="120"/>
                </a:cubicBezTo>
                <a:cubicBezTo>
                  <a:pt x="133" y="0"/>
                  <a:pt x="133" y="0"/>
                  <a:pt x="133" y="0"/>
                </a:cubicBezTo>
                <a:cubicBezTo>
                  <a:pt x="148" y="0"/>
                  <a:pt x="148" y="0"/>
                  <a:pt x="148" y="0"/>
                </a:cubicBezTo>
                <a:cubicBezTo>
                  <a:pt x="148" y="120"/>
                  <a:pt x="148" y="120"/>
                  <a:pt x="148" y="120"/>
                </a:cubicBezTo>
                <a:cubicBezTo>
                  <a:pt x="184" y="85"/>
                  <a:pt x="184" y="85"/>
                  <a:pt x="184" y="85"/>
                </a:cubicBezTo>
                <a:cubicBezTo>
                  <a:pt x="194" y="95"/>
                  <a:pt x="194" y="95"/>
                  <a:pt x="194" y="95"/>
                </a:cubicBezTo>
                <a:cubicBezTo>
                  <a:pt x="146" y="143"/>
                  <a:pt x="146" y="143"/>
                  <a:pt x="146" y="143"/>
                </a:cubicBezTo>
                <a:cubicBezTo>
                  <a:pt x="145" y="144"/>
                  <a:pt x="143" y="145"/>
                  <a:pt x="141" y="145"/>
                </a:cubicBezTo>
                <a:cubicBezTo>
                  <a:pt x="139" y="145"/>
                  <a:pt x="137" y="144"/>
                  <a:pt x="136" y="143"/>
                </a:cubicBezTo>
                <a:close/>
                <a:moveTo>
                  <a:pt x="280" y="200"/>
                </a:moveTo>
                <a:cubicBezTo>
                  <a:pt x="280" y="332"/>
                  <a:pt x="280" y="332"/>
                  <a:pt x="280" y="332"/>
                </a:cubicBezTo>
                <a:cubicBezTo>
                  <a:pt x="280" y="337"/>
                  <a:pt x="277" y="340"/>
                  <a:pt x="273" y="340"/>
                </a:cubicBezTo>
                <a:cubicBezTo>
                  <a:pt x="7" y="340"/>
                  <a:pt x="7" y="340"/>
                  <a:pt x="7" y="340"/>
                </a:cubicBezTo>
                <a:cubicBezTo>
                  <a:pt x="3" y="340"/>
                  <a:pt x="0" y="337"/>
                  <a:pt x="0" y="332"/>
                </a:cubicBezTo>
                <a:cubicBezTo>
                  <a:pt x="0" y="200"/>
                  <a:pt x="0" y="200"/>
                  <a:pt x="0" y="200"/>
                </a:cubicBezTo>
                <a:cubicBezTo>
                  <a:pt x="0" y="195"/>
                  <a:pt x="3" y="192"/>
                  <a:pt x="7" y="192"/>
                </a:cubicBezTo>
                <a:cubicBezTo>
                  <a:pt x="273" y="192"/>
                  <a:pt x="273" y="192"/>
                  <a:pt x="273" y="192"/>
                </a:cubicBezTo>
                <a:cubicBezTo>
                  <a:pt x="277" y="192"/>
                  <a:pt x="280" y="195"/>
                  <a:pt x="280" y="200"/>
                </a:cubicBezTo>
                <a:close/>
                <a:moveTo>
                  <a:pt x="266" y="207"/>
                </a:moveTo>
                <a:cubicBezTo>
                  <a:pt x="15" y="207"/>
                  <a:pt x="15" y="207"/>
                  <a:pt x="15" y="207"/>
                </a:cubicBezTo>
                <a:cubicBezTo>
                  <a:pt x="15" y="325"/>
                  <a:pt x="15" y="325"/>
                  <a:pt x="15" y="325"/>
                </a:cubicBezTo>
                <a:cubicBezTo>
                  <a:pt x="266" y="325"/>
                  <a:pt x="266" y="325"/>
                  <a:pt x="266" y="325"/>
                </a:cubicBezTo>
                <a:lnTo>
                  <a:pt x="266" y="20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1"/>
          <p:cNvSpPr>
            <a:spLocks noEditPoints="1"/>
          </p:cNvSpPr>
          <p:nvPr/>
        </p:nvSpPr>
        <p:spPr bwMode="auto">
          <a:xfrm>
            <a:off x="4428534" y="5138150"/>
            <a:ext cx="547418" cy="651308"/>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2"/>
          <p:cNvSpPr>
            <a:spLocks noEditPoints="1"/>
          </p:cNvSpPr>
          <p:nvPr/>
        </p:nvSpPr>
        <p:spPr bwMode="auto">
          <a:xfrm>
            <a:off x="6837618" y="5117839"/>
            <a:ext cx="546086" cy="691931"/>
          </a:xfrm>
          <a:custGeom>
            <a:avLst/>
            <a:gdLst>
              <a:gd name="T0" fmla="*/ 340 w 347"/>
              <a:gd name="T1" fmla="*/ 93 h 440"/>
              <a:gd name="T2" fmla="*/ 281 w 347"/>
              <a:gd name="T3" fmla="*/ 93 h 440"/>
              <a:gd name="T4" fmla="*/ 281 w 347"/>
              <a:gd name="T5" fmla="*/ 34 h 440"/>
              <a:gd name="T6" fmla="*/ 273 w 347"/>
              <a:gd name="T7" fmla="*/ 27 h 440"/>
              <a:gd name="T8" fmla="*/ 214 w 347"/>
              <a:gd name="T9" fmla="*/ 27 h 440"/>
              <a:gd name="T10" fmla="*/ 214 w 347"/>
              <a:gd name="T11" fmla="*/ 7 h 440"/>
              <a:gd name="T12" fmla="*/ 207 w 347"/>
              <a:gd name="T13" fmla="*/ 0 h 440"/>
              <a:gd name="T14" fmla="*/ 140 w 347"/>
              <a:gd name="T15" fmla="*/ 0 h 440"/>
              <a:gd name="T16" fmla="*/ 133 w 347"/>
              <a:gd name="T17" fmla="*/ 7 h 440"/>
              <a:gd name="T18" fmla="*/ 133 w 347"/>
              <a:gd name="T19" fmla="*/ 27 h 440"/>
              <a:gd name="T20" fmla="*/ 74 w 347"/>
              <a:gd name="T21" fmla="*/ 27 h 440"/>
              <a:gd name="T22" fmla="*/ 66 w 347"/>
              <a:gd name="T23" fmla="*/ 34 h 440"/>
              <a:gd name="T24" fmla="*/ 66 w 347"/>
              <a:gd name="T25" fmla="*/ 159 h 440"/>
              <a:gd name="T26" fmla="*/ 7 w 347"/>
              <a:gd name="T27" fmla="*/ 159 h 440"/>
              <a:gd name="T28" fmla="*/ 0 w 347"/>
              <a:gd name="T29" fmla="*/ 167 h 440"/>
              <a:gd name="T30" fmla="*/ 0 w 347"/>
              <a:gd name="T31" fmla="*/ 300 h 440"/>
              <a:gd name="T32" fmla="*/ 2 w 347"/>
              <a:gd name="T33" fmla="*/ 305 h 440"/>
              <a:gd name="T34" fmla="*/ 66 w 347"/>
              <a:gd name="T35" fmla="*/ 369 h 440"/>
              <a:gd name="T36" fmla="*/ 66 w 347"/>
              <a:gd name="T37" fmla="*/ 433 h 440"/>
              <a:gd name="T38" fmla="*/ 74 w 347"/>
              <a:gd name="T39" fmla="*/ 440 h 440"/>
              <a:gd name="T40" fmla="*/ 273 w 347"/>
              <a:gd name="T41" fmla="*/ 440 h 440"/>
              <a:gd name="T42" fmla="*/ 281 w 347"/>
              <a:gd name="T43" fmla="*/ 433 h 440"/>
              <a:gd name="T44" fmla="*/ 281 w 347"/>
              <a:gd name="T45" fmla="*/ 364 h 440"/>
              <a:gd name="T46" fmla="*/ 345 w 347"/>
              <a:gd name="T47" fmla="*/ 305 h 440"/>
              <a:gd name="T48" fmla="*/ 347 w 347"/>
              <a:gd name="T49" fmla="*/ 300 h 440"/>
              <a:gd name="T50" fmla="*/ 347 w 347"/>
              <a:gd name="T51" fmla="*/ 100 h 440"/>
              <a:gd name="T52" fmla="*/ 340 w 347"/>
              <a:gd name="T53" fmla="*/ 93 h 440"/>
              <a:gd name="T54" fmla="*/ 332 w 347"/>
              <a:gd name="T55" fmla="*/ 296 h 440"/>
              <a:gd name="T56" fmla="*/ 268 w 347"/>
              <a:gd name="T57" fmla="*/ 355 h 440"/>
              <a:gd name="T58" fmla="*/ 266 w 347"/>
              <a:gd name="T59" fmla="*/ 361 h 440"/>
              <a:gd name="T60" fmla="*/ 266 w 347"/>
              <a:gd name="T61" fmla="*/ 425 h 440"/>
              <a:gd name="T62" fmla="*/ 81 w 347"/>
              <a:gd name="T63" fmla="*/ 425 h 440"/>
              <a:gd name="T64" fmla="*/ 81 w 347"/>
              <a:gd name="T65" fmla="*/ 366 h 440"/>
              <a:gd name="T66" fmla="*/ 79 w 347"/>
              <a:gd name="T67" fmla="*/ 361 h 440"/>
              <a:gd name="T68" fmla="*/ 15 w 347"/>
              <a:gd name="T69" fmla="*/ 297 h 440"/>
              <a:gd name="T70" fmla="*/ 15 w 347"/>
              <a:gd name="T71" fmla="*/ 174 h 440"/>
              <a:gd name="T72" fmla="*/ 66 w 347"/>
              <a:gd name="T73" fmla="*/ 174 h 440"/>
              <a:gd name="T74" fmla="*/ 66 w 347"/>
              <a:gd name="T75" fmla="*/ 233 h 440"/>
              <a:gd name="T76" fmla="*/ 81 w 347"/>
              <a:gd name="T77" fmla="*/ 233 h 440"/>
              <a:gd name="T78" fmla="*/ 81 w 347"/>
              <a:gd name="T79" fmla="*/ 167 h 440"/>
              <a:gd name="T80" fmla="*/ 81 w 347"/>
              <a:gd name="T81" fmla="*/ 41 h 440"/>
              <a:gd name="T82" fmla="*/ 133 w 347"/>
              <a:gd name="T83" fmla="*/ 41 h 440"/>
              <a:gd name="T84" fmla="*/ 133 w 347"/>
              <a:gd name="T85" fmla="*/ 233 h 440"/>
              <a:gd name="T86" fmla="*/ 148 w 347"/>
              <a:gd name="T87" fmla="*/ 233 h 440"/>
              <a:gd name="T88" fmla="*/ 148 w 347"/>
              <a:gd name="T89" fmla="*/ 34 h 440"/>
              <a:gd name="T90" fmla="*/ 148 w 347"/>
              <a:gd name="T91" fmla="*/ 15 h 440"/>
              <a:gd name="T92" fmla="*/ 199 w 347"/>
              <a:gd name="T93" fmla="*/ 15 h 440"/>
              <a:gd name="T94" fmla="*/ 199 w 347"/>
              <a:gd name="T95" fmla="*/ 34 h 440"/>
              <a:gd name="T96" fmla="*/ 199 w 347"/>
              <a:gd name="T97" fmla="*/ 233 h 440"/>
              <a:gd name="T98" fmla="*/ 214 w 347"/>
              <a:gd name="T99" fmla="*/ 233 h 440"/>
              <a:gd name="T100" fmla="*/ 214 w 347"/>
              <a:gd name="T101" fmla="*/ 41 h 440"/>
              <a:gd name="T102" fmla="*/ 266 w 347"/>
              <a:gd name="T103" fmla="*/ 41 h 440"/>
              <a:gd name="T104" fmla="*/ 266 w 347"/>
              <a:gd name="T105" fmla="*/ 100 h 440"/>
              <a:gd name="T106" fmla="*/ 266 w 347"/>
              <a:gd name="T107" fmla="*/ 233 h 440"/>
              <a:gd name="T108" fmla="*/ 281 w 347"/>
              <a:gd name="T109" fmla="*/ 233 h 440"/>
              <a:gd name="T110" fmla="*/ 281 w 347"/>
              <a:gd name="T111" fmla="*/ 108 h 440"/>
              <a:gd name="T112" fmla="*/ 332 w 347"/>
              <a:gd name="T113" fmla="*/ 108 h 440"/>
              <a:gd name="T114" fmla="*/ 332 w 347"/>
              <a:gd name="T115" fmla="*/ 29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7" h="440">
                <a:moveTo>
                  <a:pt x="340" y="93"/>
                </a:moveTo>
                <a:cubicBezTo>
                  <a:pt x="281" y="93"/>
                  <a:pt x="281" y="93"/>
                  <a:pt x="281" y="93"/>
                </a:cubicBezTo>
                <a:cubicBezTo>
                  <a:pt x="281" y="34"/>
                  <a:pt x="281" y="34"/>
                  <a:pt x="281" y="34"/>
                </a:cubicBezTo>
                <a:cubicBezTo>
                  <a:pt x="281" y="30"/>
                  <a:pt x="277" y="27"/>
                  <a:pt x="273" y="27"/>
                </a:cubicBezTo>
                <a:cubicBezTo>
                  <a:pt x="214" y="27"/>
                  <a:pt x="214" y="27"/>
                  <a:pt x="214" y="27"/>
                </a:cubicBezTo>
                <a:cubicBezTo>
                  <a:pt x="214" y="7"/>
                  <a:pt x="214" y="7"/>
                  <a:pt x="214" y="7"/>
                </a:cubicBezTo>
                <a:cubicBezTo>
                  <a:pt x="214" y="3"/>
                  <a:pt x="211" y="0"/>
                  <a:pt x="207" y="0"/>
                </a:cubicBezTo>
                <a:cubicBezTo>
                  <a:pt x="140" y="0"/>
                  <a:pt x="140" y="0"/>
                  <a:pt x="140" y="0"/>
                </a:cubicBezTo>
                <a:cubicBezTo>
                  <a:pt x="136" y="0"/>
                  <a:pt x="133" y="3"/>
                  <a:pt x="133" y="7"/>
                </a:cubicBezTo>
                <a:cubicBezTo>
                  <a:pt x="133" y="27"/>
                  <a:pt x="133" y="27"/>
                  <a:pt x="133" y="27"/>
                </a:cubicBezTo>
                <a:cubicBezTo>
                  <a:pt x="74" y="27"/>
                  <a:pt x="74" y="27"/>
                  <a:pt x="74" y="27"/>
                </a:cubicBezTo>
                <a:cubicBezTo>
                  <a:pt x="70" y="27"/>
                  <a:pt x="66" y="30"/>
                  <a:pt x="66" y="34"/>
                </a:cubicBezTo>
                <a:cubicBezTo>
                  <a:pt x="66" y="159"/>
                  <a:pt x="66" y="159"/>
                  <a:pt x="66" y="159"/>
                </a:cubicBezTo>
                <a:cubicBezTo>
                  <a:pt x="7" y="159"/>
                  <a:pt x="7" y="159"/>
                  <a:pt x="7" y="159"/>
                </a:cubicBezTo>
                <a:cubicBezTo>
                  <a:pt x="3" y="159"/>
                  <a:pt x="0" y="163"/>
                  <a:pt x="0" y="167"/>
                </a:cubicBezTo>
                <a:cubicBezTo>
                  <a:pt x="0" y="300"/>
                  <a:pt x="0" y="300"/>
                  <a:pt x="0" y="300"/>
                </a:cubicBezTo>
                <a:cubicBezTo>
                  <a:pt x="0" y="302"/>
                  <a:pt x="1" y="304"/>
                  <a:pt x="2" y="305"/>
                </a:cubicBezTo>
                <a:cubicBezTo>
                  <a:pt x="66" y="369"/>
                  <a:pt x="66" y="369"/>
                  <a:pt x="66" y="369"/>
                </a:cubicBezTo>
                <a:cubicBezTo>
                  <a:pt x="66" y="433"/>
                  <a:pt x="66" y="433"/>
                  <a:pt x="66" y="433"/>
                </a:cubicBezTo>
                <a:cubicBezTo>
                  <a:pt x="66" y="437"/>
                  <a:pt x="70" y="440"/>
                  <a:pt x="74" y="440"/>
                </a:cubicBezTo>
                <a:cubicBezTo>
                  <a:pt x="273" y="440"/>
                  <a:pt x="273" y="440"/>
                  <a:pt x="273" y="440"/>
                </a:cubicBezTo>
                <a:cubicBezTo>
                  <a:pt x="277" y="440"/>
                  <a:pt x="281" y="437"/>
                  <a:pt x="281" y="433"/>
                </a:cubicBezTo>
                <a:cubicBezTo>
                  <a:pt x="281" y="364"/>
                  <a:pt x="281" y="364"/>
                  <a:pt x="281" y="364"/>
                </a:cubicBezTo>
                <a:cubicBezTo>
                  <a:pt x="345" y="305"/>
                  <a:pt x="345" y="305"/>
                  <a:pt x="345" y="305"/>
                </a:cubicBezTo>
                <a:cubicBezTo>
                  <a:pt x="346" y="304"/>
                  <a:pt x="347" y="302"/>
                  <a:pt x="347" y="300"/>
                </a:cubicBezTo>
                <a:cubicBezTo>
                  <a:pt x="347" y="100"/>
                  <a:pt x="347" y="100"/>
                  <a:pt x="347" y="100"/>
                </a:cubicBezTo>
                <a:cubicBezTo>
                  <a:pt x="347" y="96"/>
                  <a:pt x="344" y="93"/>
                  <a:pt x="340" y="93"/>
                </a:cubicBezTo>
                <a:close/>
                <a:moveTo>
                  <a:pt x="332" y="296"/>
                </a:moveTo>
                <a:cubicBezTo>
                  <a:pt x="268" y="355"/>
                  <a:pt x="268" y="355"/>
                  <a:pt x="268" y="355"/>
                </a:cubicBezTo>
                <a:cubicBezTo>
                  <a:pt x="267" y="357"/>
                  <a:pt x="266" y="359"/>
                  <a:pt x="266" y="361"/>
                </a:cubicBezTo>
                <a:cubicBezTo>
                  <a:pt x="266" y="425"/>
                  <a:pt x="266" y="425"/>
                  <a:pt x="266" y="425"/>
                </a:cubicBezTo>
                <a:cubicBezTo>
                  <a:pt x="81" y="425"/>
                  <a:pt x="81" y="425"/>
                  <a:pt x="81" y="425"/>
                </a:cubicBezTo>
                <a:cubicBezTo>
                  <a:pt x="81" y="366"/>
                  <a:pt x="81" y="366"/>
                  <a:pt x="81" y="366"/>
                </a:cubicBezTo>
                <a:cubicBezTo>
                  <a:pt x="81" y="364"/>
                  <a:pt x="80" y="362"/>
                  <a:pt x="79" y="361"/>
                </a:cubicBezTo>
                <a:cubicBezTo>
                  <a:pt x="15" y="297"/>
                  <a:pt x="15" y="297"/>
                  <a:pt x="15" y="297"/>
                </a:cubicBezTo>
                <a:cubicBezTo>
                  <a:pt x="15" y="174"/>
                  <a:pt x="15" y="174"/>
                  <a:pt x="15" y="174"/>
                </a:cubicBezTo>
                <a:cubicBezTo>
                  <a:pt x="66" y="174"/>
                  <a:pt x="66" y="174"/>
                  <a:pt x="66" y="174"/>
                </a:cubicBezTo>
                <a:cubicBezTo>
                  <a:pt x="66" y="233"/>
                  <a:pt x="66" y="233"/>
                  <a:pt x="66" y="233"/>
                </a:cubicBezTo>
                <a:cubicBezTo>
                  <a:pt x="81" y="233"/>
                  <a:pt x="81" y="233"/>
                  <a:pt x="81" y="233"/>
                </a:cubicBezTo>
                <a:cubicBezTo>
                  <a:pt x="81" y="167"/>
                  <a:pt x="81" y="167"/>
                  <a:pt x="81" y="167"/>
                </a:cubicBezTo>
                <a:cubicBezTo>
                  <a:pt x="81" y="41"/>
                  <a:pt x="81" y="41"/>
                  <a:pt x="81" y="41"/>
                </a:cubicBezTo>
                <a:cubicBezTo>
                  <a:pt x="133" y="41"/>
                  <a:pt x="133" y="41"/>
                  <a:pt x="133" y="41"/>
                </a:cubicBezTo>
                <a:cubicBezTo>
                  <a:pt x="133" y="233"/>
                  <a:pt x="133" y="233"/>
                  <a:pt x="133" y="233"/>
                </a:cubicBezTo>
                <a:cubicBezTo>
                  <a:pt x="148" y="233"/>
                  <a:pt x="148" y="233"/>
                  <a:pt x="148" y="233"/>
                </a:cubicBezTo>
                <a:cubicBezTo>
                  <a:pt x="148" y="34"/>
                  <a:pt x="148" y="34"/>
                  <a:pt x="148" y="34"/>
                </a:cubicBezTo>
                <a:cubicBezTo>
                  <a:pt x="148" y="15"/>
                  <a:pt x="148" y="15"/>
                  <a:pt x="148" y="15"/>
                </a:cubicBezTo>
                <a:cubicBezTo>
                  <a:pt x="199" y="15"/>
                  <a:pt x="199" y="15"/>
                  <a:pt x="199" y="15"/>
                </a:cubicBezTo>
                <a:cubicBezTo>
                  <a:pt x="199" y="34"/>
                  <a:pt x="199" y="34"/>
                  <a:pt x="199" y="34"/>
                </a:cubicBezTo>
                <a:cubicBezTo>
                  <a:pt x="199" y="233"/>
                  <a:pt x="199" y="233"/>
                  <a:pt x="199" y="233"/>
                </a:cubicBezTo>
                <a:cubicBezTo>
                  <a:pt x="214" y="233"/>
                  <a:pt x="214" y="233"/>
                  <a:pt x="214" y="233"/>
                </a:cubicBezTo>
                <a:cubicBezTo>
                  <a:pt x="214" y="41"/>
                  <a:pt x="214" y="41"/>
                  <a:pt x="214" y="41"/>
                </a:cubicBezTo>
                <a:cubicBezTo>
                  <a:pt x="266" y="41"/>
                  <a:pt x="266" y="41"/>
                  <a:pt x="266" y="41"/>
                </a:cubicBezTo>
                <a:cubicBezTo>
                  <a:pt x="266" y="100"/>
                  <a:pt x="266" y="100"/>
                  <a:pt x="266" y="100"/>
                </a:cubicBezTo>
                <a:cubicBezTo>
                  <a:pt x="266" y="233"/>
                  <a:pt x="266" y="233"/>
                  <a:pt x="266" y="233"/>
                </a:cubicBezTo>
                <a:cubicBezTo>
                  <a:pt x="281" y="233"/>
                  <a:pt x="281" y="233"/>
                  <a:pt x="281" y="233"/>
                </a:cubicBezTo>
                <a:cubicBezTo>
                  <a:pt x="281" y="108"/>
                  <a:pt x="281" y="108"/>
                  <a:pt x="281" y="108"/>
                </a:cubicBezTo>
                <a:cubicBezTo>
                  <a:pt x="332" y="108"/>
                  <a:pt x="332" y="108"/>
                  <a:pt x="332" y="108"/>
                </a:cubicBezTo>
                <a:lnTo>
                  <a:pt x="332" y="29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3"/>
          <p:cNvSpPr>
            <a:spLocks noEditPoints="1"/>
          </p:cNvSpPr>
          <p:nvPr/>
        </p:nvSpPr>
        <p:spPr bwMode="auto">
          <a:xfrm>
            <a:off x="8146383" y="5243372"/>
            <a:ext cx="336975" cy="440865"/>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4"/>
          <p:cNvSpPr>
            <a:spLocks noEditPoints="1"/>
          </p:cNvSpPr>
          <p:nvPr/>
        </p:nvSpPr>
        <p:spPr bwMode="auto">
          <a:xfrm>
            <a:off x="3381492" y="5091866"/>
            <a:ext cx="233085" cy="743876"/>
          </a:xfrm>
          <a:custGeom>
            <a:avLst/>
            <a:gdLst>
              <a:gd name="T0" fmla="*/ 0 w 148"/>
              <a:gd name="T1" fmla="*/ 74 h 473"/>
              <a:gd name="T2" fmla="*/ 2 w 148"/>
              <a:gd name="T3" fmla="*/ 345 h 473"/>
              <a:gd name="T4" fmla="*/ 66 w 148"/>
              <a:gd name="T5" fmla="*/ 473 h 473"/>
              <a:gd name="T6" fmla="*/ 81 w 148"/>
              <a:gd name="T7" fmla="*/ 409 h 473"/>
              <a:gd name="T8" fmla="*/ 148 w 148"/>
              <a:gd name="T9" fmla="*/ 340 h 473"/>
              <a:gd name="T10" fmla="*/ 74 w 148"/>
              <a:gd name="T11" fmla="*/ 0 h 473"/>
              <a:gd name="T12" fmla="*/ 81 w 148"/>
              <a:gd name="T13" fmla="*/ 320 h 473"/>
              <a:gd name="T14" fmla="*/ 133 w 148"/>
              <a:gd name="T15" fmla="*/ 222 h 473"/>
              <a:gd name="T16" fmla="*/ 66 w 148"/>
              <a:gd name="T17" fmla="*/ 282 h 473"/>
              <a:gd name="T18" fmla="*/ 15 w 148"/>
              <a:gd name="T19" fmla="*/ 187 h 473"/>
              <a:gd name="T20" fmla="*/ 66 w 148"/>
              <a:gd name="T21" fmla="*/ 282 h 473"/>
              <a:gd name="T22" fmla="*/ 15 w 148"/>
              <a:gd name="T23" fmla="*/ 166 h 473"/>
              <a:gd name="T24" fmla="*/ 66 w 148"/>
              <a:gd name="T25" fmla="*/ 175 h 473"/>
              <a:gd name="T26" fmla="*/ 15 w 148"/>
              <a:gd name="T27" fmla="*/ 251 h 473"/>
              <a:gd name="T28" fmla="*/ 66 w 148"/>
              <a:gd name="T29" fmla="*/ 345 h 473"/>
              <a:gd name="T30" fmla="*/ 15 w 148"/>
              <a:gd name="T31" fmla="*/ 251 h 473"/>
              <a:gd name="T32" fmla="*/ 81 w 148"/>
              <a:gd name="T33" fmla="*/ 253 h 473"/>
              <a:gd name="T34" fmla="*/ 133 w 148"/>
              <a:gd name="T35" fmla="*/ 156 h 473"/>
              <a:gd name="T36" fmla="*/ 133 w 148"/>
              <a:gd name="T37" fmla="*/ 135 h 473"/>
              <a:gd name="T38" fmla="*/ 81 w 148"/>
              <a:gd name="T39" fmla="*/ 141 h 473"/>
              <a:gd name="T40" fmla="*/ 133 w 148"/>
              <a:gd name="T41" fmla="*/ 135 h 473"/>
              <a:gd name="T42" fmla="*/ 81 w 148"/>
              <a:gd name="T43" fmla="*/ 120 h 473"/>
              <a:gd name="T44" fmla="*/ 133 w 148"/>
              <a:gd name="T45" fmla="*/ 69 h 473"/>
              <a:gd name="T46" fmla="*/ 66 w 148"/>
              <a:gd name="T47" fmla="*/ 82 h 473"/>
              <a:gd name="T48" fmla="*/ 66 w 148"/>
              <a:gd name="T49" fmla="*/ 15 h 473"/>
              <a:gd name="T50" fmla="*/ 66 w 148"/>
              <a:gd name="T51" fmla="*/ 103 h 473"/>
              <a:gd name="T52" fmla="*/ 15 w 148"/>
              <a:gd name="T53" fmla="*/ 103 h 473"/>
              <a:gd name="T54" fmla="*/ 18 w 148"/>
              <a:gd name="T55" fmla="*/ 55 h 473"/>
              <a:gd name="T56" fmla="*/ 15 w 148"/>
              <a:gd name="T57" fmla="*/ 315 h 473"/>
              <a:gd name="T58" fmla="*/ 66 w 148"/>
              <a:gd name="T59" fmla="*/ 388 h 473"/>
              <a:gd name="T60" fmla="*/ 81 w 148"/>
              <a:gd name="T61" fmla="*/ 388 h 473"/>
              <a:gd name="T62" fmla="*/ 133 w 148"/>
              <a:gd name="T63" fmla="*/ 289 h 473"/>
              <a:gd name="T64" fmla="*/ 81 w 148"/>
              <a:gd name="T65" fmla="*/ 38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473">
                <a:moveTo>
                  <a:pt x="74" y="0"/>
                </a:moveTo>
                <a:cubicBezTo>
                  <a:pt x="33" y="0"/>
                  <a:pt x="0" y="33"/>
                  <a:pt x="0" y="74"/>
                </a:cubicBezTo>
                <a:cubicBezTo>
                  <a:pt x="0" y="340"/>
                  <a:pt x="0" y="340"/>
                  <a:pt x="0" y="340"/>
                </a:cubicBezTo>
                <a:cubicBezTo>
                  <a:pt x="0" y="342"/>
                  <a:pt x="1" y="344"/>
                  <a:pt x="2" y="345"/>
                </a:cubicBezTo>
                <a:cubicBezTo>
                  <a:pt x="66" y="409"/>
                  <a:pt x="66" y="409"/>
                  <a:pt x="66" y="409"/>
                </a:cubicBezTo>
                <a:cubicBezTo>
                  <a:pt x="66" y="473"/>
                  <a:pt x="66" y="473"/>
                  <a:pt x="66" y="473"/>
                </a:cubicBezTo>
                <a:cubicBezTo>
                  <a:pt x="81" y="473"/>
                  <a:pt x="81" y="473"/>
                  <a:pt x="81" y="473"/>
                </a:cubicBezTo>
                <a:cubicBezTo>
                  <a:pt x="81" y="409"/>
                  <a:pt x="81" y="409"/>
                  <a:pt x="81" y="409"/>
                </a:cubicBezTo>
                <a:cubicBezTo>
                  <a:pt x="145" y="345"/>
                  <a:pt x="145" y="345"/>
                  <a:pt x="145" y="345"/>
                </a:cubicBezTo>
                <a:cubicBezTo>
                  <a:pt x="147" y="344"/>
                  <a:pt x="148" y="342"/>
                  <a:pt x="148" y="340"/>
                </a:cubicBezTo>
                <a:cubicBezTo>
                  <a:pt x="148" y="74"/>
                  <a:pt x="148" y="74"/>
                  <a:pt x="148" y="74"/>
                </a:cubicBezTo>
                <a:cubicBezTo>
                  <a:pt x="148" y="33"/>
                  <a:pt x="114" y="0"/>
                  <a:pt x="74" y="0"/>
                </a:cubicBezTo>
                <a:close/>
                <a:moveTo>
                  <a:pt x="133" y="268"/>
                </a:moveTo>
                <a:cubicBezTo>
                  <a:pt x="81" y="320"/>
                  <a:pt x="81" y="320"/>
                  <a:pt x="81" y="320"/>
                </a:cubicBezTo>
                <a:cubicBezTo>
                  <a:pt x="81" y="274"/>
                  <a:pt x="81" y="274"/>
                  <a:pt x="81" y="274"/>
                </a:cubicBezTo>
                <a:cubicBezTo>
                  <a:pt x="133" y="222"/>
                  <a:pt x="133" y="222"/>
                  <a:pt x="133" y="222"/>
                </a:cubicBezTo>
                <a:lnTo>
                  <a:pt x="133" y="268"/>
                </a:lnTo>
                <a:close/>
                <a:moveTo>
                  <a:pt x="66" y="282"/>
                </a:moveTo>
                <a:cubicBezTo>
                  <a:pt x="15" y="230"/>
                  <a:pt x="15" y="230"/>
                  <a:pt x="15" y="230"/>
                </a:cubicBezTo>
                <a:cubicBezTo>
                  <a:pt x="15" y="187"/>
                  <a:pt x="15" y="187"/>
                  <a:pt x="15" y="187"/>
                </a:cubicBezTo>
                <a:cubicBezTo>
                  <a:pt x="66" y="239"/>
                  <a:pt x="66" y="239"/>
                  <a:pt x="66" y="239"/>
                </a:cubicBezTo>
                <a:lnTo>
                  <a:pt x="66" y="282"/>
                </a:lnTo>
                <a:close/>
                <a:moveTo>
                  <a:pt x="66" y="218"/>
                </a:moveTo>
                <a:cubicBezTo>
                  <a:pt x="15" y="166"/>
                  <a:pt x="15" y="166"/>
                  <a:pt x="15" y="166"/>
                </a:cubicBezTo>
                <a:cubicBezTo>
                  <a:pt x="15" y="124"/>
                  <a:pt x="15" y="124"/>
                  <a:pt x="15" y="124"/>
                </a:cubicBezTo>
                <a:cubicBezTo>
                  <a:pt x="66" y="175"/>
                  <a:pt x="66" y="175"/>
                  <a:pt x="66" y="175"/>
                </a:cubicBezTo>
                <a:lnTo>
                  <a:pt x="66" y="218"/>
                </a:lnTo>
                <a:close/>
                <a:moveTo>
                  <a:pt x="15" y="251"/>
                </a:moveTo>
                <a:cubicBezTo>
                  <a:pt x="66" y="303"/>
                  <a:pt x="66" y="303"/>
                  <a:pt x="66" y="303"/>
                </a:cubicBezTo>
                <a:cubicBezTo>
                  <a:pt x="66" y="345"/>
                  <a:pt x="66" y="345"/>
                  <a:pt x="66" y="345"/>
                </a:cubicBezTo>
                <a:cubicBezTo>
                  <a:pt x="15" y="294"/>
                  <a:pt x="15" y="294"/>
                  <a:pt x="15" y="294"/>
                </a:cubicBezTo>
                <a:lnTo>
                  <a:pt x="15" y="251"/>
                </a:lnTo>
                <a:close/>
                <a:moveTo>
                  <a:pt x="133" y="201"/>
                </a:moveTo>
                <a:cubicBezTo>
                  <a:pt x="81" y="253"/>
                  <a:pt x="81" y="253"/>
                  <a:pt x="81" y="253"/>
                </a:cubicBezTo>
                <a:cubicBezTo>
                  <a:pt x="81" y="208"/>
                  <a:pt x="81" y="208"/>
                  <a:pt x="81" y="208"/>
                </a:cubicBezTo>
                <a:cubicBezTo>
                  <a:pt x="133" y="156"/>
                  <a:pt x="133" y="156"/>
                  <a:pt x="133" y="156"/>
                </a:cubicBezTo>
                <a:lnTo>
                  <a:pt x="133" y="201"/>
                </a:lnTo>
                <a:close/>
                <a:moveTo>
                  <a:pt x="133" y="135"/>
                </a:moveTo>
                <a:cubicBezTo>
                  <a:pt x="81" y="187"/>
                  <a:pt x="81" y="187"/>
                  <a:pt x="81" y="187"/>
                </a:cubicBezTo>
                <a:cubicBezTo>
                  <a:pt x="81" y="141"/>
                  <a:pt x="81" y="141"/>
                  <a:pt x="81" y="141"/>
                </a:cubicBezTo>
                <a:cubicBezTo>
                  <a:pt x="133" y="89"/>
                  <a:pt x="133" y="89"/>
                  <a:pt x="133" y="89"/>
                </a:cubicBezTo>
                <a:lnTo>
                  <a:pt x="133" y="135"/>
                </a:lnTo>
                <a:close/>
                <a:moveTo>
                  <a:pt x="133" y="69"/>
                </a:moveTo>
                <a:cubicBezTo>
                  <a:pt x="81" y="120"/>
                  <a:pt x="81" y="120"/>
                  <a:pt x="81" y="120"/>
                </a:cubicBezTo>
                <a:cubicBezTo>
                  <a:pt x="81" y="15"/>
                  <a:pt x="81" y="15"/>
                  <a:pt x="81" y="15"/>
                </a:cubicBezTo>
                <a:cubicBezTo>
                  <a:pt x="109" y="19"/>
                  <a:pt x="130" y="41"/>
                  <a:pt x="133" y="69"/>
                </a:cubicBezTo>
                <a:close/>
                <a:moveTo>
                  <a:pt x="66" y="15"/>
                </a:moveTo>
                <a:cubicBezTo>
                  <a:pt x="66" y="82"/>
                  <a:pt x="66" y="82"/>
                  <a:pt x="66" y="82"/>
                </a:cubicBezTo>
                <a:cubicBezTo>
                  <a:pt x="25" y="41"/>
                  <a:pt x="25" y="41"/>
                  <a:pt x="25" y="41"/>
                </a:cubicBezTo>
                <a:cubicBezTo>
                  <a:pt x="34" y="27"/>
                  <a:pt x="49" y="18"/>
                  <a:pt x="66" y="15"/>
                </a:cubicBezTo>
                <a:close/>
                <a:moveTo>
                  <a:pt x="18" y="55"/>
                </a:moveTo>
                <a:cubicBezTo>
                  <a:pt x="66" y="103"/>
                  <a:pt x="66" y="103"/>
                  <a:pt x="66" y="103"/>
                </a:cubicBezTo>
                <a:cubicBezTo>
                  <a:pt x="66" y="154"/>
                  <a:pt x="66" y="154"/>
                  <a:pt x="66" y="154"/>
                </a:cubicBezTo>
                <a:cubicBezTo>
                  <a:pt x="15" y="103"/>
                  <a:pt x="15" y="103"/>
                  <a:pt x="15" y="103"/>
                </a:cubicBezTo>
                <a:cubicBezTo>
                  <a:pt x="15" y="74"/>
                  <a:pt x="15" y="74"/>
                  <a:pt x="15" y="74"/>
                </a:cubicBezTo>
                <a:cubicBezTo>
                  <a:pt x="15" y="67"/>
                  <a:pt x="16" y="61"/>
                  <a:pt x="18" y="55"/>
                </a:cubicBezTo>
                <a:close/>
                <a:moveTo>
                  <a:pt x="15" y="337"/>
                </a:moveTo>
                <a:cubicBezTo>
                  <a:pt x="15" y="315"/>
                  <a:pt x="15" y="315"/>
                  <a:pt x="15" y="315"/>
                </a:cubicBezTo>
                <a:cubicBezTo>
                  <a:pt x="66" y="366"/>
                  <a:pt x="66" y="366"/>
                  <a:pt x="66" y="366"/>
                </a:cubicBezTo>
                <a:cubicBezTo>
                  <a:pt x="66" y="388"/>
                  <a:pt x="66" y="388"/>
                  <a:pt x="66" y="388"/>
                </a:cubicBezTo>
                <a:lnTo>
                  <a:pt x="15" y="337"/>
                </a:lnTo>
                <a:close/>
                <a:moveTo>
                  <a:pt x="81" y="388"/>
                </a:moveTo>
                <a:cubicBezTo>
                  <a:pt x="81" y="340"/>
                  <a:pt x="81" y="340"/>
                  <a:pt x="81" y="340"/>
                </a:cubicBezTo>
                <a:cubicBezTo>
                  <a:pt x="133" y="289"/>
                  <a:pt x="133" y="289"/>
                  <a:pt x="133" y="289"/>
                </a:cubicBezTo>
                <a:cubicBezTo>
                  <a:pt x="133" y="337"/>
                  <a:pt x="133" y="337"/>
                  <a:pt x="133" y="337"/>
                </a:cubicBezTo>
                <a:lnTo>
                  <a:pt x="81" y="38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3"/>
          <p:cNvSpPr>
            <a:spLocks noEditPoints="1"/>
          </p:cNvSpPr>
          <p:nvPr/>
        </p:nvSpPr>
        <p:spPr bwMode="auto">
          <a:xfrm>
            <a:off x="3322895" y="1354874"/>
            <a:ext cx="350279" cy="64582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TextBox 213"/>
          <p:cNvSpPr txBox="1"/>
          <p:nvPr/>
        </p:nvSpPr>
        <p:spPr>
          <a:xfrm>
            <a:off x="7741961" y="2346067"/>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play, fun,</a:t>
            </a:r>
          </a:p>
          <a:p>
            <a:pPr algn="ctr"/>
            <a:r>
              <a:rPr lang="en-US" sz="1100" dirty="0" smtClean="0">
                <a:solidFill>
                  <a:schemeClr val="tx1">
                    <a:alpha val="99000"/>
                  </a:schemeClr>
                </a:solidFill>
              </a:rPr>
              <a:t>entertainment</a:t>
            </a:r>
          </a:p>
        </p:txBody>
      </p:sp>
      <p:sp>
        <p:nvSpPr>
          <p:cNvPr id="215" name="TextBox 214"/>
          <p:cNvSpPr txBox="1"/>
          <p:nvPr/>
        </p:nvSpPr>
        <p:spPr>
          <a:xfrm>
            <a:off x="524328" y="2346067"/>
            <a:ext cx="113057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notebook,</a:t>
            </a:r>
            <a:br>
              <a:rPr lang="en-US" sz="1100" dirty="0" smtClean="0">
                <a:solidFill>
                  <a:schemeClr val="tx1">
                    <a:alpha val="99000"/>
                  </a:schemeClr>
                </a:solidFill>
              </a:rPr>
            </a:br>
            <a:r>
              <a:rPr lang="en-US" sz="1100" dirty="0" smtClean="0">
                <a:solidFill>
                  <a:schemeClr val="tx1">
                    <a:alpha val="99000"/>
                  </a:schemeClr>
                </a:solidFill>
              </a:rPr>
              <a:t>learning</a:t>
            </a:r>
          </a:p>
        </p:txBody>
      </p:sp>
      <p:sp>
        <p:nvSpPr>
          <p:cNvPr id="216" name="TextBox 215"/>
          <p:cNvSpPr txBox="1"/>
          <p:nvPr/>
        </p:nvSpPr>
        <p:spPr>
          <a:xfrm>
            <a:off x="1733587" y="2430706"/>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mouse</a:t>
            </a:r>
          </a:p>
        </p:txBody>
      </p:sp>
      <p:sp>
        <p:nvSpPr>
          <p:cNvPr id="217" name="TextBox 216"/>
          <p:cNvSpPr txBox="1"/>
          <p:nvPr/>
        </p:nvSpPr>
        <p:spPr>
          <a:xfrm>
            <a:off x="2928818" y="2430706"/>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learn, ideas</a:t>
            </a:r>
          </a:p>
        </p:txBody>
      </p:sp>
      <p:sp>
        <p:nvSpPr>
          <p:cNvPr id="218" name="TextBox 217"/>
          <p:cNvSpPr txBox="1"/>
          <p:nvPr/>
        </p:nvSpPr>
        <p:spPr>
          <a:xfrm>
            <a:off x="4142005" y="2430706"/>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file, paper</a:t>
            </a:r>
          </a:p>
        </p:txBody>
      </p:sp>
      <p:sp>
        <p:nvSpPr>
          <p:cNvPr id="219" name="TextBox 218"/>
          <p:cNvSpPr txBox="1"/>
          <p:nvPr/>
        </p:nvSpPr>
        <p:spPr>
          <a:xfrm>
            <a:off x="5337472" y="2430706"/>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share, concepts</a:t>
            </a:r>
          </a:p>
        </p:txBody>
      </p:sp>
      <p:sp>
        <p:nvSpPr>
          <p:cNvPr id="220" name="TextBox 219"/>
          <p:cNvSpPr txBox="1"/>
          <p:nvPr/>
        </p:nvSpPr>
        <p:spPr>
          <a:xfrm>
            <a:off x="6534839" y="2346067"/>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share,</a:t>
            </a:r>
            <a:br>
              <a:rPr lang="en-US" sz="1100" dirty="0" smtClean="0">
                <a:solidFill>
                  <a:schemeClr val="tx1">
                    <a:alpha val="99000"/>
                  </a:schemeClr>
                </a:solidFill>
              </a:rPr>
            </a:br>
            <a:r>
              <a:rPr lang="en-US" sz="1100" dirty="0" smtClean="0">
                <a:solidFill>
                  <a:schemeClr val="tx1">
                    <a:alpha val="99000"/>
                  </a:schemeClr>
                </a:solidFill>
              </a:rPr>
              <a:t>speech bubble</a:t>
            </a:r>
          </a:p>
        </p:txBody>
      </p:sp>
      <p:sp>
        <p:nvSpPr>
          <p:cNvPr id="221" name="TextBox 220"/>
          <p:cNvSpPr txBox="1"/>
          <p:nvPr/>
        </p:nvSpPr>
        <p:spPr>
          <a:xfrm>
            <a:off x="8988765" y="2346067"/>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share,</a:t>
            </a:r>
            <a:br>
              <a:rPr lang="en-US" sz="1100" dirty="0" smtClean="0">
                <a:solidFill>
                  <a:schemeClr val="tx1">
                    <a:alpha val="99000"/>
                  </a:schemeClr>
                </a:solidFill>
              </a:rPr>
            </a:br>
            <a:r>
              <a:rPr lang="en-US" sz="1100" dirty="0" smtClean="0">
                <a:solidFill>
                  <a:schemeClr val="tx1">
                    <a:alpha val="99000"/>
                  </a:schemeClr>
                </a:solidFill>
              </a:rPr>
              <a:t>speech bubble</a:t>
            </a:r>
          </a:p>
        </p:txBody>
      </p:sp>
      <p:sp>
        <p:nvSpPr>
          <p:cNvPr id="222" name="TextBox 221"/>
          <p:cNvSpPr txBox="1"/>
          <p:nvPr/>
        </p:nvSpPr>
        <p:spPr>
          <a:xfrm>
            <a:off x="10163050" y="2430706"/>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thought bubble</a:t>
            </a:r>
          </a:p>
        </p:txBody>
      </p:sp>
      <p:sp>
        <p:nvSpPr>
          <p:cNvPr id="223" name="TextBox 222"/>
          <p:cNvSpPr txBox="1"/>
          <p:nvPr/>
        </p:nvSpPr>
        <p:spPr>
          <a:xfrm>
            <a:off x="7752106" y="432229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search, learning</a:t>
            </a:r>
          </a:p>
        </p:txBody>
      </p:sp>
      <p:sp>
        <p:nvSpPr>
          <p:cNvPr id="224" name="TextBox 223"/>
          <p:cNvSpPr txBox="1"/>
          <p:nvPr/>
        </p:nvSpPr>
        <p:spPr>
          <a:xfrm>
            <a:off x="526852" y="4237655"/>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coffee, </a:t>
            </a:r>
            <a:br>
              <a:rPr lang="en-US" sz="1100" dirty="0" smtClean="0">
                <a:solidFill>
                  <a:schemeClr val="tx1">
                    <a:alpha val="99000"/>
                  </a:schemeClr>
                </a:solidFill>
              </a:rPr>
            </a:br>
            <a:r>
              <a:rPr lang="en-US" sz="1100" dirty="0" smtClean="0">
                <a:solidFill>
                  <a:schemeClr val="tx1">
                    <a:alpha val="99000"/>
                  </a:schemeClr>
                </a:solidFill>
              </a:rPr>
              <a:t>work, office</a:t>
            </a:r>
          </a:p>
        </p:txBody>
      </p:sp>
      <p:sp>
        <p:nvSpPr>
          <p:cNvPr id="225" name="TextBox 224"/>
          <p:cNvSpPr txBox="1"/>
          <p:nvPr/>
        </p:nvSpPr>
        <p:spPr>
          <a:xfrm>
            <a:off x="1733586" y="4237655"/>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computer monitor</a:t>
            </a:r>
          </a:p>
        </p:txBody>
      </p:sp>
      <p:sp>
        <p:nvSpPr>
          <p:cNvPr id="226" name="TextBox 225"/>
          <p:cNvSpPr txBox="1"/>
          <p:nvPr/>
        </p:nvSpPr>
        <p:spPr>
          <a:xfrm>
            <a:off x="2921604" y="432229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luggage, travel</a:t>
            </a:r>
          </a:p>
        </p:txBody>
      </p:sp>
      <p:sp>
        <p:nvSpPr>
          <p:cNvPr id="227" name="TextBox 226"/>
          <p:cNvSpPr txBox="1"/>
          <p:nvPr/>
        </p:nvSpPr>
        <p:spPr>
          <a:xfrm>
            <a:off x="4142005" y="4237655"/>
            <a:ext cx="1125527" cy="338554"/>
          </a:xfrm>
          <a:prstGeom prst="rect">
            <a:avLst/>
          </a:prstGeom>
          <a:noFill/>
        </p:spPr>
        <p:txBody>
          <a:bodyPr wrap="square" lIns="0" tIns="0" rIns="0" bIns="0" rtlCol="0">
            <a:spAutoFit/>
          </a:bodyPr>
          <a:lstStyle/>
          <a:p>
            <a:pPr algn="ctr"/>
            <a:r>
              <a:rPr lang="en-US" sz="1100" dirty="0" smtClean="0">
                <a:solidFill>
                  <a:schemeClr val="tx1">
                    <a:alpha val="99000"/>
                  </a:schemeClr>
                </a:solidFill>
              </a:rPr>
              <a:t>badge, registration</a:t>
            </a:r>
          </a:p>
        </p:txBody>
      </p:sp>
      <p:sp>
        <p:nvSpPr>
          <p:cNvPr id="228" name="TextBox 227"/>
          <p:cNvSpPr txBox="1"/>
          <p:nvPr/>
        </p:nvSpPr>
        <p:spPr>
          <a:xfrm>
            <a:off x="5337471" y="432229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global, location</a:t>
            </a:r>
          </a:p>
        </p:txBody>
      </p:sp>
      <p:sp>
        <p:nvSpPr>
          <p:cNvPr id="229" name="TextBox 228"/>
          <p:cNvSpPr txBox="1"/>
          <p:nvPr/>
        </p:nvSpPr>
        <p:spPr>
          <a:xfrm>
            <a:off x="6534838" y="432229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the cloud</a:t>
            </a:r>
          </a:p>
        </p:txBody>
      </p:sp>
      <p:sp>
        <p:nvSpPr>
          <p:cNvPr id="230" name="TextBox 229"/>
          <p:cNvSpPr txBox="1"/>
          <p:nvPr/>
        </p:nvSpPr>
        <p:spPr>
          <a:xfrm>
            <a:off x="8988765" y="432229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airplane, travel</a:t>
            </a:r>
          </a:p>
        </p:txBody>
      </p:sp>
      <p:sp>
        <p:nvSpPr>
          <p:cNvPr id="232" name="TextBox 231"/>
          <p:cNvSpPr txBox="1"/>
          <p:nvPr/>
        </p:nvSpPr>
        <p:spPr>
          <a:xfrm>
            <a:off x="7762454"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twitter</a:t>
            </a:r>
          </a:p>
        </p:txBody>
      </p:sp>
      <p:sp>
        <p:nvSpPr>
          <p:cNvPr id="233" name="TextBox 232"/>
          <p:cNvSpPr txBox="1"/>
          <p:nvPr/>
        </p:nvSpPr>
        <p:spPr>
          <a:xfrm>
            <a:off x="527089"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decorative arrow</a:t>
            </a:r>
          </a:p>
        </p:txBody>
      </p:sp>
      <p:sp>
        <p:nvSpPr>
          <p:cNvPr id="234" name="TextBox 233"/>
          <p:cNvSpPr txBox="1"/>
          <p:nvPr/>
        </p:nvSpPr>
        <p:spPr>
          <a:xfrm>
            <a:off x="1733587"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this way, arrow</a:t>
            </a:r>
          </a:p>
        </p:txBody>
      </p:sp>
      <p:sp>
        <p:nvSpPr>
          <p:cNvPr id="235" name="TextBox 234"/>
          <p:cNvSpPr txBox="1"/>
          <p:nvPr/>
        </p:nvSpPr>
        <p:spPr>
          <a:xfrm>
            <a:off x="2921603"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Birds of a feather</a:t>
            </a:r>
          </a:p>
        </p:txBody>
      </p:sp>
      <p:sp>
        <p:nvSpPr>
          <p:cNvPr id="236" name="TextBox 235"/>
          <p:cNvSpPr txBox="1"/>
          <p:nvPr/>
        </p:nvSpPr>
        <p:spPr>
          <a:xfrm>
            <a:off x="4139479" y="6223084"/>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finance, calculator</a:t>
            </a:r>
          </a:p>
        </p:txBody>
      </p:sp>
      <p:sp>
        <p:nvSpPr>
          <p:cNvPr id="237" name="TextBox 236"/>
          <p:cNvSpPr txBox="1"/>
          <p:nvPr/>
        </p:nvSpPr>
        <p:spPr>
          <a:xfrm>
            <a:off x="5337470"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this way, arrow</a:t>
            </a:r>
          </a:p>
        </p:txBody>
      </p:sp>
      <p:sp>
        <p:nvSpPr>
          <p:cNvPr id="238" name="TextBox 237"/>
          <p:cNvSpPr txBox="1"/>
          <p:nvPr/>
        </p:nvSpPr>
        <p:spPr>
          <a:xfrm>
            <a:off x="6547897" y="6230779"/>
            <a:ext cx="1125527"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hands-on labs</a:t>
            </a:r>
          </a:p>
        </p:txBody>
      </p:sp>
      <p:sp>
        <p:nvSpPr>
          <p:cNvPr id="239" name="TextBox 238"/>
          <p:cNvSpPr txBox="1"/>
          <p:nvPr/>
        </p:nvSpPr>
        <p:spPr>
          <a:xfrm>
            <a:off x="8900896" y="6230779"/>
            <a:ext cx="1301263" cy="169277"/>
          </a:xfrm>
          <a:prstGeom prst="rect">
            <a:avLst/>
          </a:prstGeom>
          <a:noFill/>
        </p:spPr>
        <p:txBody>
          <a:bodyPr wrap="square" lIns="0" tIns="0" rIns="0" bIns="0" rtlCol="0">
            <a:spAutoFit/>
          </a:bodyPr>
          <a:lstStyle/>
          <a:p>
            <a:pPr algn="ctr"/>
            <a:r>
              <a:rPr lang="en-US" sz="1100" dirty="0" smtClean="0">
                <a:solidFill>
                  <a:schemeClr val="tx1">
                    <a:alpha val="99000"/>
                  </a:schemeClr>
                </a:solidFill>
              </a:rPr>
              <a:t>this way, connect</a:t>
            </a:r>
          </a:p>
        </p:txBody>
      </p:sp>
      <p:sp>
        <p:nvSpPr>
          <p:cNvPr id="57" name="Freeform 86"/>
          <p:cNvSpPr>
            <a:spLocks noEditPoints="1"/>
          </p:cNvSpPr>
          <p:nvPr/>
        </p:nvSpPr>
        <p:spPr bwMode="auto">
          <a:xfrm>
            <a:off x="10451910" y="3300126"/>
            <a:ext cx="542756" cy="542756"/>
          </a:xfrm>
          <a:custGeom>
            <a:avLst/>
            <a:gdLst>
              <a:gd name="T0" fmla="*/ 345 w 345"/>
              <a:gd name="T1" fmla="*/ 335 h 345"/>
              <a:gd name="T2" fmla="*/ 117 w 345"/>
              <a:gd name="T3" fmla="*/ 107 h 345"/>
              <a:gd name="T4" fmla="*/ 212 w 345"/>
              <a:gd name="T5" fmla="*/ 13 h 345"/>
              <a:gd name="T6" fmla="*/ 213 w 345"/>
              <a:gd name="T7" fmla="*/ 5 h 345"/>
              <a:gd name="T8" fmla="*/ 206 w 345"/>
              <a:gd name="T9" fmla="*/ 0 h 345"/>
              <a:gd name="T10" fmla="*/ 7 w 345"/>
              <a:gd name="T11" fmla="*/ 0 h 345"/>
              <a:gd name="T12" fmla="*/ 0 w 345"/>
              <a:gd name="T13" fmla="*/ 7 h 345"/>
              <a:gd name="T14" fmla="*/ 0 w 345"/>
              <a:gd name="T15" fmla="*/ 207 h 345"/>
              <a:gd name="T16" fmla="*/ 4 w 345"/>
              <a:gd name="T17" fmla="*/ 214 h 345"/>
              <a:gd name="T18" fmla="*/ 7 w 345"/>
              <a:gd name="T19" fmla="*/ 214 h 345"/>
              <a:gd name="T20" fmla="*/ 12 w 345"/>
              <a:gd name="T21" fmla="*/ 212 h 345"/>
              <a:gd name="T22" fmla="*/ 107 w 345"/>
              <a:gd name="T23" fmla="*/ 117 h 345"/>
              <a:gd name="T24" fmla="*/ 335 w 345"/>
              <a:gd name="T25" fmla="*/ 345 h 345"/>
              <a:gd name="T26" fmla="*/ 345 w 345"/>
              <a:gd name="T27" fmla="*/ 335 h 345"/>
              <a:gd name="T28" fmla="*/ 15 w 345"/>
              <a:gd name="T29" fmla="*/ 15 h 345"/>
              <a:gd name="T30" fmla="*/ 189 w 345"/>
              <a:gd name="T31" fmla="*/ 15 h 345"/>
              <a:gd name="T32" fmla="*/ 15 w 345"/>
              <a:gd name="T33" fmla="*/ 189 h 345"/>
              <a:gd name="T34" fmla="*/ 15 w 345"/>
              <a:gd name="T35" fmla="*/ 1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45">
                <a:moveTo>
                  <a:pt x="345" y="335"/>
                </a:moveTo>
                <a:cubicBezTo>
                  <a:pt x="117" y="107"/>
                  <a:pt x="117" y="107"/>
                  <a:pt x="117" y="107"/>
                </a:cubicBezTo>
                <a:cubicBezTo>
                  <a:pt x="212" y="13"/>
                  <a:pt x="212" y="13"/>
                  <a:pt x="212" y="13"/>
                </a:cubicBezTo>
                <a:cubicBezTo>
                  <a:pt x="214" y="10"/>
                  <a:pt x="214" y="7"/>
                  <a:pt x="213" y="5"/>
                </a:cubicBezTo>
                <a:cubicBezTo>
                  <a:pt x="212" y="2"/>
                  <a:pt x="209" y="0"/>
                  <a:pt x="206" y="0"/>
                </a:cubicBezTo>
                <a:cubicBezTo>
                  <a:pt x="7" y="0"/>
                  <a:pt x="7" y="0"/>
                  <a:pt x="7" y="0"/>
                </a:cubicBezTo>
                <a:cubicBezTo>
                  <a:pt x="3" y="0"/>
                  <a:pt x="0" y="3"/>
                  <a:pt x="0" y="7"/>
                </a:cubicBezTo>
                <a:cubicBezTo>
                  <a:pt x="0" y="207"/>
                  <a:pt x="0" y="207"/>
                  <a:pt x="0" y="207"/>
                </a:cubicBezTo>
                <a:cubicBezTo>
                  <a:pt x="0" y="210"/>
                  <a:pt x="2" y="212"/>
                  <a:pt x="4" y="214"/>
                </a:cubicBezTo>
                <a:cubicBezTo>
                  <a:pt x="5" y="214"/>
                  <a:pt x="6" y="214"/>
                  <a:pt x="7" y="214"/>
                </a:cubicBezTo>
                <a:cubicBezTo>
                  <a:pt x="9" y="214"/>
                  <a:pt x="11" y="213"/>
                  <a:pt x="12" y="212"/>
                </a:cubicBezTo>
                <a:cubicBezTo>
                  <a:pt x="107" y="117"/>
                  <a:pt x="107" y="117"/>
                  <a:pt x="107" y="117"/>
                </a:cubicBezTo>
                <a:cubicBezTo>
                  <a:pt x="335" y="345"/>
                  <a:pt x="335" y="345"/>
                  <a:pt x="335" y="345"/>
                </a:cubicBezTo>
                <a:lnTo>
                  <a:pt x="345" y="335"/>
                </a:lnTo>
                <a:close/>
                <a:moveTo>
                  <a:pt x="15" y="15"/>
                </a:moveTo>
                <a:cubicBezTo>
                  <a:pt x="189" y="15"/>
                  <a:pt x="189" y="15"/>
                  <a:pt x="189" y="15"/>
                </a:cubicBezTo>
                <a:cubicBezTo>
                  <a:pt x="15" y="189"/>
                  <a:pt x="15" y="189"/>
                  <a:pt x="15" y="189"/>
                </a:cubicBezTo>
                <a:lnTo>
                  <a:pt x="15" y="1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10160524" y="4237655"/>
            <a:ext cx="1125527" cy="338554"/>
          </a:xfrm>
          <a:prstGeom prst="rect">
            <a:avLst/>
          </a:prstGeom>
          <a:noFill/>
        </p:spPr>
        <p:txBody>
          <a:bodyPr wrap="square" lIns="0" tIns="0" rIns="0" bIns="0" rtlCol="0">
            <a:spAutoFit/>
          </a:bodyPr>
          <a:lstStyle/>
          <a:p>
            <a:pPr algn="ctr"/>
            <a:r>
              <a:rPr lang="en-US" sz="1100" dirty="0">
                <a:solidFill>
                  <a:schemeClr val="tx1">
                    <a:alpha val="99000"/>
                  </a:schemeClr>
                </a:solidFill>
              </a:rPr>
              <a:t>this way,</a:t>
            </a:r>
            <a:br>
              <a:rPr lang="en-US" sz="1100" dirty="0">
                <a:solidFill>
                  <a:schemeClr val="tx1">
                    <a:alpha val="99000"/>
                  </a:schemeClr>
                </a:solidFill>
              </a:rPr>
            </a:br>
            <a:r>
              <a:rPr lang="en-US" sz="1100" dirty="0">
                <a:solidFill>
                  <a:schemeClr val="tx1">
                    <a:alpha val="99000"/>
                  </a:schemeClr>
                </a:solidFill>
              </a:rPr>
              <a:t>look here</a:t>
            </a:r>
          </a:p>
        </p:txBody>
      </p:sp>
    </p:spTree>
    <p:extLst>
      <p:ext uri="{BB962C8B-B14F-4D97-AF65-F5344CB8AC3E}">
        <p14:creationId xmlns:p14="http://schemas.microsoft.com/office/powerpoint/2010/main" val="617365943"/>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Chart Example</a:t>
            </a:r>
            <a:endParaRPr lang="en-US" dirty="0"/>
          </a:p>
        </p:txBody>
      </p:sp>
      <p:graphicFrame>
        <p:nvGraphicFramePr>
          <p:cNvPr id="4" name="Chart 3"/>
          <p:cNvGraphicFramePr/>
          <p:nvPr>
            <p:extLst>
              <p:ext uri="{D42A27DB-BD31-4B8C-83A1-F6EECF244321}">
                <p14:modId xmlns:p14="http://schemas.microsoft.com/office/powerpoint/2010/main" val="86290548"/>
              </p:ext>
            </p:extLst>
          </p:nvPr>
        </p:nvGraphicFramePr>
        <p:xfrm>
          <a:off x="475569" y="881743"/>
          <a:ext cx="12424002" cy="46876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Slide for Showing Developer’s Software Code</a:t>
            </a:r>
            <a:endParaRPr lang="en-US" dirty="0"/>
          </a:p>
        </p:txBody>
      </p:sp>
      <p:sp>
        <p:nvSpPr>
          <p:cNvPr id="6" name="Text Placeholder 5"/>
          <p:cNvSpPr>
            <a:spLocks noGrp="1"/>
          </p:cNvSpPr>
          <p:nvPr>
            <p:ph type="body" sz="quarter" idx="10"/>
          </p:nvPr>
        </p:nvSpPr>
        <p:spPr>
          <a:xfrm>
            <a:off x="962833" y="1905000"/>
            <a:ext cx="10718125" cy="2139047"/>
          </a:xfrm>
        </p:spPr>
        <p:txBody>
          <a:bodyPr/>
          <a:lstStyle/>
          <a:p>
            <a:r>
              <a:rPr lang="en-US" dirty="0" smtClean="0"/>
              <a:t>Use this layout to show software code</a:t>
            </a:r>
          </a:p>
          <a:p>
            <a:pPr lvl="1"/>
            <a:r>
              <a:rPr lang="en-US" dirty="0" smtClean="0"/>
              <a:t>The font is Consolas, a </a:t>
            </a:r>
            <a:r>
              <a:rPr lang="en-US" dirty="0" err="1" smtClean="0"/>
              <a:t>monospace</a:t>
            </a:r>
            <a:r>
              <a:rPr lang="en-US" dirty="0" smtClean="0"/>
              <a:t> font</a:t>
            </a:r>
          </a:p>
          <a:p>
            <a:pPr lvl="1"/>
            <a:r>
              <a:rPr lang="en-US" dirty="0" smtClean="0"/>
              <a:t>The slide doesn’t use bullets but levels can be indented using the “Increase List Level” icon on the Home menu</a:t>
            </a:r>
          </a:p>
        </p:txBody>
      </p:sp>
      <p:pic>
        <p:nvPicPr>
          <p:cNvPr id="4" name="Picture 2" descr="C:\Users\Jordan\Desktop\TechEd_2012\TechEd-log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smtClean="0"/>
              <a:t>Name</a:t>
            </a:r>
          </a:p>
          <a:p>
            <a:r>
              <a:rPr lang="en-US" smtClean="0"/>
              <a:t>Title</a:t>
            </a:r>
          </a:p>
          <a:p>
            <a:r>
              <a:rPr lang="en-US" smtClean="0"/>
              <a:t>Group</a:t>
            </a:r>
            <a:endParaRPr lang="en-US" dirty="0"/>
          </a:p>
        </p:txBody>
      </p:sp>
      <p:sp>
        <p:nvSpPr>
          <p:cNvPr id="2" name="Title 1"/>
          <p:cNvSpPr>
            <a:spLocks noGrp="1"/>
          </p:cNvSpPr>
          <p:nvPr>
            <p:ph type="ctrTitle"/>
          </p:nvPr>
        </p:nvSpPr>
        <p:spPr/>
        <p:txBody>
          <a:bodyPr/>
          <a:lstStyle/>
          <a:p>
            <a:r>
              <a:rPr lang="en-US" dirty="0" smtClean="0"/>
              <a:t>Demo Title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video</a:t>
            </a:r>
            <a:endParaRPr lang="en-US" dirty="0"/>
          </a:p>
        </p:txBody>
      </p:sp>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dirty="0" smtClean="0"/>
              <a:t>Video Title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a:t>
            </a:r>
            <a:r>
              <a:rPr dirty="0" smtClean="0"/>
              <a:t>a</a:t>
            </a:r>
            <a:r>
              <a:rPr spc="-333" dirty="0"/>
              <a:t>r</a:t>
            </a:r>
            <a:r>
              <a:rPr dirty="0" smtClean="0"/>
              <a:t>tner </a:t>
            </a:r>
            <a:endParaRPr lang="en-US" dirty="0"/>
          </a:p>
        </p:txBody>
      </p:sp>
      <p:sp>
        <p:nvSpPr>
          <p:cNvPr id="3" name="Subtitle 2"/>
          <p:cNvSpPr>
            <a:spLocks noGrp="1"/>
          </p:cNvSpPr>
          <p:nvPr>
            <p:ph type="subTitle" idx="1"/>
          </p:nvPr>
        </p:nvSpPr>
        <p:spPr/>
        <p:txBody>
          <a:bodyPr/>
          <a:lstStyle/>
          <a:p>
            <a:r>
              <a:rPr lang="en-US" dirty="0" smtClean="0"/>
              <a:t>Name</a:t>
            </a:r>
          </a:p>
          <a:p>
            <a:r>
              <a:rPr lang="en-US" dirty="0" smtClean="0"/>
              <a:t>Title</a:t>
            </a:r>
          </a:p>
          <a:p>
            <a:r>
              <a:rPr lang="en-US" dirty="0" smtClean="0"/>
              <a:t>Company</a:t>
            </a:r>
            <a:endParaRPr lang="en-US" dirty="0"/>
          </a:p>
        </p:txBody>
      </p:sp>
      <p:sp>
        <p:nvSpPr>
          <p:cNvPr id="2" name="Title 1"/>
          <p:cNvSpPr>
            <a:spLocks noGrp="1"/>
          </p:cNvSpPr>
          <p:nvPr>
            <p:ph type="ctrTitle"/>
          </p:nvPr>
        </p:nvSpPr>
        <p:spPr/>
        <p:txBody>
          <a:bodyPr/>
          <a:lstStyle/>
          <a:p>
            <a:r>
              <a:rPr dirty="0" smtClean="0"/>
              <a:t>Partner Title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customer</a:t>
            </a:r>
            <a:endParaRPr lang="en-US" dirty="0"/>
          </a:p>
        </p:txBody>
      </p:sp>
      <p:sp>
        <p:nvSpPr>
          <p:cNvPr id="3" name="Subtitle 2"/>
          <p:cNvSpPr>
            <a:spLocks noGrp="1"/>
          </p:cNvSpPr>
          <p:nvPr>
            <p:ph type="subTitle" idx="1"/>
          </p:nvPr>
        </p:nvSpPr>
        <p:spPr/>
        <p:txBody>
          <a:bodyPr/>
          <a:lstStyle/>
          <a:p>
            <a:r>
              <a:rPr lang="en-US" dirty="0" smtClean="0"/>
              <a:t>Name</a:t>
            </a:r>
          </a:p>
          <a:p>
            <a:r>
              <a:rPr lang="en-US" dirty="0" smtClean="0"/>
              <a:t>Title</a:t>
            </a:r>
          </a:p>
          <a:p>
            <a:r>
              <a:rPr lang="en-US" dirty="0" smtClean="0"/>
              <a:t>Company</a:t>
            </a:r>
            <a:endParaRPr lang="en-US" dirty="0"/>
          </a:p>
        </p:txBody>
      </p:sp>
      <p:sp>
        <p:nvSpPr>
          <p:cNvPr id="2" name="Title 1"/>
          <p:cNvSpPr>
            <a:spLocks noGrp="1"/>
          </p:cNvSpPr>
          <p:nvPr>
            <p:ph type="ctrTitle"/>
          </p:nvPr>
        </p:nvSpPr>
        <p:spPr/>
        <p:txBody>
          <a:bodyPr/>
          <a:lstStyle/>
          <a:p>
            <a:r>
              <a:rPr dirty="0" smtClean="0"/>
              <a:t>Customer Title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a:xfrm>
            <a:off x="585170" y="4648203"/>
            <a:ext cx="10969943" cy="1782764"/>
          </a:xfrm>
        </p:spPr>
        <p:txBody>
          <a:bodyPr>
            <a:normAutofit/>
          </a:bodyPr>
          <a:lstStyle/>
          <a:p>
            <a:pPr marL="0" indent="0" algn="ctr">
              <a:buNone/>
            </a:pPr>
            <a:r>
              <a:rPr lang="en-US" b="1" dirty="0" smtClean="0"/>
              <a:t>In a multi-tenant environment…</a:t>
            </a:r>
          </a:p>
          <a:p>
            <a:pPr marL="0" indent="0" algn="ctr">
              <a:buNone/>
            </a:pPr>
            <a:endParaRPr lang="en-US" b="1" dirty="0"/>
          </a:p>
          <a:p>
            <a:pPr marL="0" indent="0" algn="ctr">
              <a:buNone/>
            </a:pPr>
            <a:r>
              <a:rPr lang="en-US" b="1" dirty="0" smtClean="0"/>
              <a:t>… customers want security and isolation</a:t>
            </a:r>
          </a:p>
        </p:txBody>
      </p:sp>
      <p:sp>
        <p:nvSpPr>
          <p:cNvPr id="41" name="Rounded Rectangle 40"/>
          <p:cNvSpPr/>
          <p:nvPr/>
        </p:nvSpPr>
        <p:spPr>
          <a:xfrm>
            <a:off x="6043973" y="3065544"/>
            <a:ext cx="4368379"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dirty="0"/>
          </a:p>
        </p:txBody>
      </p:sp>
      <p:sp>
        <p:nvSpPr>
          <p:cNvPr id="45" name="TextBox 44"/>
          <p:cNvSpPr txBox="1"/>
          <p:nvPr/>
        </p:nvSpPr>
        <p:spPr>
          <a:xfrm>
            <a:off x="6043978" y="3138014"/>
            <a:ext cx="4368378" cy="471895"/>
          </a:xfrm>
          <a:prstGeom prst="rect">
            <a:avLst/>
          </a:prstGeom>
          <a:noFill/>
        </p:spPr>
        <p:txBody>
          <a:bodyPr wrap="none" lIns="162504" tIns="81251" rIns="162504" bIns="81251" rtlCol="0">
            <a:spAutoFit/>
          </a:bodyPr>
          <a:lstStyle/>
          <a:p>
            <a:r>
              <a:rPr lang="en-US" sz="2000" b="1" dirty="0">
                <a:solidFill>
                  <a:schemeClr val="bg1"/>
                </a:solidFill>
              </a:rPr>
              <a:t>Tenant 2: Multiple VM Workloads</a:t>
            </a:r>
          </a:p>
        </p:txBody>
      </p:sp>
      <p:sp>
        <p:nvSpPr>
          <p:cNvPr id="31" name="Rounded Rectangle 30"/>
          <p:cNvSpPr/>
          <p:nvPr/>
        </p:nvSpPr>
        <p:spPr>
          <a:xfrm>
            <a:off x="6041981" y="1739040"/>
            <a:ext cx="4350453" cy="1277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dirty="0"/>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5" y="1980220"/>
            <a:ext cx="3470001" cy="20089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90" y="2151864"/>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4564" y="2151861"/>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1444" y="2161107"/>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283066" y="1592826"/>
            <a:ext cx="1612893" cy="441088"/>
          </a:xfrm>
          <a:prstGeom prst="rect">
            <a:avLst/>
          </a:prstGeom>
          <a:noFill/>
        </p:spPr>
        <p:txBody>
          <a:bodyPr wrap="none" lIns="162504" tIns="81251" rIns="162504" bIns="81251" rtlCol="0">
            <a:spAutoFit/>
          </a:bodyPr>
          <a:lstStyle/>
          <a:p>
            <a:r>
              <a:rPr lang="en-US" b="1" dirty="0" smtClean="0"/>
              <a:t>Data Center</a:t>
            </a:r>
            <a:endParaRPr lang="en-US" b="1" dirty="0"/>
          </a:p>
        </p:txBody>
      </p:sp>
      <p:cxnSp>
        <p:nvCxnSpPr>
          <p:cNvPr id="37" name="Straight Connector 36"/>
          <p:cNvCxnSpPr/>
          <p:nvPr/>
        </p:nvCxnSpPr>
        <p:spPr>
          <a:xfrm flipV="1">
            <a:off x="4027109" y="2311848"/>
            <a:ext cx="2014876" cy="672829"/>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4053179" y="2984680"/>
            <a:ext cx="1988802" cy="653673"/>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6024061" y="1807330"/>
            <a:ext cx="4368378" cy="471895"/>
          </a:xfrm>
          <a:prstGeom prst="rect">
            <a:avLst/>
          </a:prstGeom>
          <a:noFill/>
        </p:spPr>
        <p:txBody>
          <a:bodyPr wrap="none" lIns="162504" tIns="81251" rIns="162504" bIns="81251" rtlCol="0">
            <a:spAutoFit/>
          </a:bodyPr>
          <a:lstStyle/>
          <a:p>
            <a:r>
              <a:rPr lang="en-US" sz="2000" b="1" dirty="0">
                <a:solidFill>
                  <a:schemeClr val="bg1"/>
                </a:solidFill>
              </a:rPr>
              <a:t>Tenant 1: Multiple VM Workloads</a:t>
            </a:r>
          </a:p>
        </p:txBody>
      </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984" y="3478367"/>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557" y="3478365"/>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435" y="3487609"/>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9809725" y="2427700"/>
            <a:ext cx="1165426" cy="1561432"/>
          </a:xfrm>
          <a:custGeom>
            <a:avLst/>
            <a:gdLst>
              <a:gd name="connsiteX0" fmla="*/ 0 w 874297"/>
              <a:gd name="connsiteY0" fmla="*/ 0 h 1171074"/>
              <a:gd name="connsiteX1" fmla="*/ 874294 w 874297"/>
              <a:gd name="connsiteY1" fmla="*/ 593558 h 1171074"/>
              <a:gd name="connsiteX2" fmla="*/ 8021 w 874297"/>
              <a:gd name="connsiteY2" fmla="*/ 1171074 h 1171074"/>
            </a:gdLst>
            <a:ahLst/>
            <a:cxnLst>
              <a:cxn ang="0">
                <a:pos x="connsiteX0" y="connsiteY0"/>
              </a:cxn>
              <a:cxn ang="0">
                <a:pos x="connsiteX1" y="connsiteY1"/>
              </a:cxn>
              <a:cxn ang="0">
                <a:pos x="connsiteX2" y="connsiteY2"/>
              </a:cxn>
            </a:cxnLst>
            <a:rect l="l" t="t" r="r" b="b"/>
            <a:pathLst>
              <a:path w="874297" h="1171074">
                <a:moveTo>
                  <a:pt x="0" y="0"/>
                </a:moveTo>
                <a:cubicBezTo>
                  <a:pt x="436478" y="199189"/>
                  <a:pt x="872957" y="398379"/>
                  <a:pt x="874294" y="593558"/>
                </a:cubicBezTo>
                <a:cubicBezTo>
                  <a:pt x="875631" y="788737"/>
                  <a:pt x="441826" y="979905"/>
                  <a:pt x="8021" y="1171074"/>
                </a:cubicBezTo>
              </a:path>
            </a:pathLst>
          </a:custGeom>
          <a:noFill/>
          <a:ln w="57150">
            <a:prstDash val="sysDash"/>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a:p>
        </p:txBody>
      </p:sp>
      <p:pic>
        <p:nvPicPr>
          <p:cNvPr id="1028" name="Picture 4" descr="C:\Users\pankajg\AppData\Local\Microsoft\Windows\Temporary Internet Files\Content.IE5\LBWYLGB1\MC90043253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66800" y="2578227"/>
            <a:ext cx="1260382" cy="126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91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announcing</a:t>
            </a:r>
            <a:endParaRPr lang="en-US" dirty="0"/>
          </a:p>
        </p:txBody>
      </p:sp>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dirty="0" smtClean="0"/>
              <a:t>Announcement Title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title</a:t>
            </a:r>
            <a:endParaRPr lang="en-US" dirty="0"/>
          </a:p>
        </p:txBody>
      </p:sp>
      <p:sp>
        <p:nvSpPr>
          <p:cNvPr id="7" name="Subtitle 6"/>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dirty="0" smtClean="0"/>
              <a:t>Title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14666143"/>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Breakout Sessions (session codes and titles)</a:t>
            </a: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Hands-on Labs (session codes and titles)</a:t>
            </a: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Product Demo Stations (demo station title and location)</a:t>
            </a:r>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Related Certification Exam </a:t>
            </a: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4" name="Rectangle 13"/>
          <p:cNvSpPr/>
          <p:nvPr/>
        </p:nvSpPr>
        <p:spPr bwMode="auto">
          <a:xfrm>
            <a:off x="9218612" y="116030"/>
            <a:ext cx="2854754" cy="3847207"/>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smtClean="0">
                <a:solidFill>
                  <a:schemeClr val="tx1">
                    <a:alpha val="99000"/>
                  </a:schemeClr>
                </a:solidFill>
              </a:rPr>
              <a:t>Required Slide</a:t>
            </a:r>
          </a:p>
          <a:p>
            <a:pPr defTabSz="914099" fontAlgn="base">
              <a:spcBef>
                <a:spcPct val="0"/>
              </a:spcBef>
              <a:spcAft>
                <a:spcPct val="0"/>
              </a:spcAft>
            </a:pPr>
            <a:r>
              <a:rPr lang="en-US" sz="1200" dirty="0" smtClean="0">
                <a:solidFill>
                  <a:schemeClr val="tx1">
                    <a:alpha val="99000"/>
                  </a:schemeClr>
                </a:solidFill>
              </a:rPr>
              <a:t>*delete this box when your slide is finalized</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a:t>
            </a:r>
            <a:r>
              <a:rPr lang="en-US" dirty="0" smtClean="0">
                <a:solidFill>
                  <a:schemeClr val="tx1">
                    <a:alpha val="99000"/>
                  </a:schemeClr>
                </a:solidFill>
              </a:rPr>
              <a:t>Labs</a:t>
            </a:r>
            <a:r>
              <a:rPr lang="en-US" dirty="0">
                <a:solidFill>
                  <a:schemeClr val="tx1">
                    <a:alpha val="99000"/>
                  </a:schemeClr>
                </a:solidFill>
              </a:rPr>
              <a:t>, Demo Stations and Certification </a:t>
            </a:r>
            <a:r>
              <a:rPr lang="en-US" dirty="0" smtClean="0">
                <a:solidFill>
                  <a:schemeClr val="tx1">
                    <a:alpha val="99000"/>
                  </a:schemeClr>
                </a:solidFill>
              </a:rPr>
              <a:t>Exams </a:t>
            </a:r>
            <a:r>
              <a:rPr lang="en-US" dirty="0">
                <a:solidFill>
                  <a:schemeClr val="tx1">
                    <a:alpha val="99000"/>
                  </a:schemeClr>
                </a:solidFill>
              </a:rPr>
              <a:t>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solidFill>
                <a:schemeClr val="tx1">
                  <a:alpha val="99000"/>
                </a:schemeClr>
              </a:solidFill>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08393"/>
            <a:ext cx="11173090" cy="64008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1112"/>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3831"/>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Resource 1</a:t>
            </a:r>
            <a:endParaRPr lang="en-US" sz="2400" dirty="0">
              <a:solidFill>
                <a:schemeClr val="tx1">
                  <a:alpha val="99000"/>
                </a:schemeClr>
              </a:solidFill>
            </a:endParaRPr>
          </a:p>
        </p:txBody>
      </p:sp>
      <p:sp>
        <p:nvSpPr>
          <p:cNvPr id="8" name="Rectangle 7"/>
          <p:cNvSpPr/>
          <p:nvPr/>
        </p:nvSpPr>
        <p:spPr>
          <a:xfrm>
            <a:off x="667870" y="23160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Resource 2</a:t>
            </a:r>
            <a:endParaRPr lang="en-US" sz="2400" dirty="0">
              <a:solidFill>
                <a:schemeClr val="tx1">
                  <a:alpha val="99000"/>
                </a:scheme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Resource 3</a:t>
            </a:r>
            <a:endParaRPr lang="en-US" sz="2400" dirty="0">
              <a:solidFill>
                <a:schemeClr val="tx1">
                  <a:alpha val="99000"/>
                </a:scheme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Resource 4</a:t>
            </a:r>
            <a:endParaRPr lang="en-US" sz="2400" dirty="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2" name="Rectangle 11"/>
          <p:cNvSpPr/>
          <p:nvPr/>
        </p:nvSpPr>
        <p:spPr bwMode="auto">
          <a:xfrm>
            <a:off x="9218612" y="115512"/>
            <a:ext cx="2854754" cy="2462213"/>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pPr defTabSz="914099" fontAlgn="base">
              <a:spcBef>
                <a:spcPct val="0"/>
              </a:spcBef>
              <a:spcAft>
                <a:spcPct val="0"/>
              </a:spcAft>
            </a:pPr>
            <a:r>
              <a:rPr lang="en-US" dirty="0">
                <a:solidFill>
                  <a:schemeClr val="tx1">
                    <a:alpha val="99000"/>
                  </a:schemeClr>
                </a:solidFill>
              </a:rPr>
              <a:t>Track PMs will supply the content for this slide, which will be inserted during the final scrub. </a:t>
            </a:r>
          </a:p>
        </p:txBody>
      </p:sp>
      <p:pic>
        <p:nvPicPr>
          <p:cNvPr id="13"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87609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animBg="1"/>
      <p:bldP spid="11"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v-jicoop\AppData\Local\Microsoft\Windows\Temporary Internet Files\Content.IE5\BE7UVQL0\PPT_Test_-_BW_20114415486.png"/>
          <p:cNvPicPr>
            <a:picLocks noChangeAspect="1" noChangeArrowheads="1"/>
          </p:cNvPicPr>
          <p:nvPr/>
        </p:nvPicPr>
        <p:blipFill>
          <a:blip r:embed="rId4"/>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9218612" y="115512"/>
            <a:ext cx="2854754" cy="2185214"/>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chemeClr val="tx1">
                    <a:alpha val="99000"/>
                  </a:schemeClr>
                </a:solidFill>
              </a:rPr>
              <a:t>Required Slide </a:t>
            </a:r>
            <a:endParaRPr lang="en-US" sz="2800" b="1" dirty="0" smtClean="0">
              <a:solidFill>
                <a:schemeClr val="tx1">
                  <a:alpha val="99000"/>
                </a:schemeClr>
              </a:solidFill>
            </a:endParaRPr>
          </a:p>
          <a:p>
            <a:pPr lvl="0"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chemeClr val="tx1">
                  <a:alpha val="99000"/>
                </a:schemeClr>
              </a:solidFill>
            </a:endParaRPr>
          </a:p>
          <a:p>
            <a:r>
              <a:rPr lang="en-US" dirty="0">
                <a:solidFill>
                  <a:schemeClr val="tx1">
                    <a:alpha val="99000"/>
                  </a:schemeClr>
                </a:solidFill>
              </a:rPr>
              <a:t>Your MS Tag will be inserted here during the final scrub. </a:t>
            </a:r>
          </a:p>
        </p:txBody>
      </p:sp>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Predictability</a:t>
            </a:r>
            <a:endParaRPr lang="en-US" dirty="0"/>
          </a:p>
        </p:txBody>
      </p:sp>
      <p:sp>
        <p:nvSpPr>
          <p:cNvPr id="3" name="Content Placeholder 2"/>
          <p:cNvSpPr>
            <a:spLocks noGrp="1"/>
          </p:cNvSpPr>
          <p:nvPr>
            <p:ph idx="1"/>
          </p:nvPr>
        </p:nvSpPr>
        <p:spPr>
          <a:xfrm>
            <a:off x="585170" y="4648203"/>
            <a:ext cx="10969943" cy="1782764"/>
          </a:xfrm>
        </p:spPr>
        <p:txBody>
          <a:bodyPr>
            <a:normAutofit fontScale="85000" lnSpcReduction="20000"/>
          </a:bodyPr>
          <a:lstStyle/>
          <a:p>
            <a:pPr marL="0" indent="0" algn="ctr">
              <a:buNone/>
            </a:pPr>
            <a:r>
              <a:rPr lang="en-US" sz="4100" b="1" dirty="0"/>
              <a:t>Even when multiple VMs are competing for bandwidth…</a:t>
            </a:r>
          </a:p>
          <a:p>
            <a:pPr marL="0" indent="0" algn="ctr">
              <a:buNone/>
            </a:pPr>
            <a:endParaRPr lang="en-US" sz="4100" b="1" dirty="0"/>
          </a:p>
          <a:p>
            <a:pPr marL="0" indent="0" algn="ctr">
              <a:buNone/>
            </a:pPr>
            <a:r>
              <a:rPr lang="en-US" sz="4100" b="1" dirty="0"/>
              <a:t>… customers want predictability</a:t>
            </a:r>
          </a:p>
        </p:txBody>
      </p:sp>
      <p:sp>
        <p:nvSpPr>
          <p:cNvPr id="41" name="Rounded Rectangle 40"/>
          <p:cNvSpPr/>
          <p:nvPr/>
        </p:nvSpPr>
        <p:spPr>
          <a:xfrm>
            <a:off x="6043972" y="3065544"/>
            <a:ext cx="4210935"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dirty="0"/>
          </a:p>
        </p:txBody>
      </p:sp>
      <p:sp>
        <p:nvSpPr>
          <p:cNvPr id="45" name="TextBox 44"/>
          <p:cNvSpPr txBox="1"/>
          <p:nvPr/>
        </p:nvSpPr>
        <p:spPr>
          <a:xfrm>
            <a:off x="6043978" y="3138014"/>
            <a:ext cx="4368378" cy="471895"/>
          </a:xfrm>
          <a:prstGeom prst="rect">
            <a:avLst/>
          </a:prstGeom>
          <a:noFill/>
        </p:spPr>
        <p:txBody>
          <a:bodyPr wrap="none" lIns="162504" tIns="81251" rIns="162504" bIns="81251" rtlCol="0">
            <a:spAutoFit/>
          </a:bodyPr>
          <a:lstStyle/>
          <a:p>
            <a:r>
              <a:rPr lang="en-US" sz="2000" b="1" dirty="0">
                <a:solidFill>
                  <a:schemeClr val="bg1"/>
                </a:solidFill>
              </a:rPr>
              <a:t>Tenant 2: Multiple VM Workloads</a:t>
            </a:r>
          </a:p>
        </p:txBody>
      </p:sp>
      <p:sp>
        <p:nvSpPr>
          <p:cNvPr id="31" name="Rounded Rectangle 30"/>
          <p:cNvSpPr/>
          <p:nvPr/>
        </p:nvSpPr>
        <p:spPr>
          <a:xfrm>
            <a:off x="6041981" y="1739040"/>
            <a:ext cx="4210935" cy="127785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dirty="0"/>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5" y="1980220"/>
            <a:ext cx="3470001" cy="20089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90" y="2151864"/>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4564" y="2151861"/>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1444" y="2161107"/>
            <a:ext cx="827246" cy="73900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283066" y="1592826"/>
            <a:ext cx="1612893" cy="441088"/>
          </a:xfrm>
          <a:prstGeom prst="rect">
            <a:avLst/>
          </a:prstGeom>
          <a:noFill/>
        </p:spPr>
        <p:txBody>
          <a:bodyPr wrap="none" lIns="162504" tIns="81251" rIns="162504" bIns="81251" rtlCol="0">
            <a:spAutoFit/>
          </a:bodyPr>
          <a:lstStyle/>
          <a:p>
            <a:r>
              <a:rPr lang="en-US" b="1" dirty="0" smtClean="0"/>
              <a:t>Data Center</a:t>
            </a:r>
            <a:endParaRPr lang="en-US" b="1" dirty="0"/>
          </a:p>
        </p:txBody>
      </p:sp>
      <p:cxnSp>
        <p:nvCxnSpPr>
          <p:cNvPr id="37" name="Straight Connector 36"/>
          <p:cNvCxnSpPr/>
          <p:nvPr/>
        </p:nvCxnSpPr>
        <p:spPr>
          <a:xfrm flipV="1">
            <a:off x="4027109" y="2311848"/>
            <a:ext cx="2014876" cy="672829"/>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4053179" y="2984680"/>
            <a:ext cx="1988802" cy="653673"/>
          </a:xfrm>
          <a:prstGeom prst="line">
            <a:avLst/>
          </a:prstGeom>
        </p:spPr>
        <p:style>
          <a:lnRef idx="2">
            <a:schemeClr val="accent6"/>
          </a:lnRef>
          <a:fillRef idx="0">
            <a:schemeClr val="accent6"/>
          </a:fillRef>
          <a:effectRef idx="1">
            <a:schemeClr val="accent6"/>
          </a:effectRef>
          <a:fontRef idx="minor">
            <a:schemeClr val="tx1"/>
          </a:fontRef>
        </p:style>
      </p:cxnSp>
      <p:sp>
        <p:nvSpPr>
          <p:cNvPr id="40" name="TextBox 39"/>
          <p:cNvSpPr txBox="1"/>
          <p:nvPr/>
        </p:nvSpPr>
        <p:spPr>
          <a:xfrm>
            <a:off x="6024061" y="1807330"/>
            <a:ext cx="4368378" cy="471895"/>
          </a:xfrm>
          <a:prstGeom prst="rect">
            <a:avLst/>
          </a:prstGeom>
          <a:noFill/>
        </p:spPr>
        <p:txBody>
          <a:bodyPr wrap="none" lIns="162504" tIns="81251" rIns="162504" bIns="81251" rtlCol="0">
            <a:spAutoFit/>
          </a:bodyPr>
          <a:lstStyle/>
          <a:p>
            <a:r>
              <a:rPr lang="en-US" sz="2000" b="1" dirty="0">
                <a:solidFill>
                  <a:schemeClr val="bg1"/>
                </a:solidFill>
              </a:rPr>
              <a:t>Tenant 1: Multiple VM Workloads</a:t>
            </a:r>
          </a:p>
        </p:txBody>
      </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984" y="3478367"/>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557" y="3478365"/>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435" y="3487609"/>
            <a:ext cx="827246" cy="73900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a:off x="8836898" y="3733800"/>
            <a:ext cx="1728742" cy="0"/>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141619" y="2377968"/>
            <a:ext cx="1422030" cy="0"/>
          </a:xfrm>
          <a:prstGeom prst="straightConnector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pic>
        <p:nvPicPr>
          <p:cNvPr id="3074" name="Picture 2" descr="http://ts4.mm.bing.net/images/thumbnail.aspx?q=1446463351699&amp;id=58988ed75b3e13d2cfb79addefc086c4&amp;url=http%3a%2f%2fwww.mothercopper.com%2fcase_yours%2fimages%2fPostedSpeedLimit_65MP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57504" y="1911126"/>
            <a:ext cx="871598" cy="9874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ts4.mm.bing.net/images/thumbnail.aspx?q=1446463351699&amp;id=58988ed75b3e13d2cfb79addefc086c4&amp;url=http%3a%2f%2fwww.mothercopper.com%2fcase_yours%2fimages%2fPostedSpeedLimit_65MP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57503" y="3200402"/>
            <a:ext cx="871600" cy="98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231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500" fill="hold"/>
                                        <p:tgtEl>
                                          <p:spTgt spid="3074"/>
                                        </p:tgtEl>
                                        <p:attrNameLst>
                                          <p:attrName>ppt_w</p:attrName>
                                        </p:attrNameLst>
                                      </p:cBhvr>
                                      <p:tavLst>
                                        <p:tav tm="0">
                                          <p:val>
                                            <p:fltVal val="0"/>
                                          </p:val>
                                        </p:tav>
                                        <p:tav tm="100000">
                                          <p:val>
                                            <p:strVal val="#ppt_w"/>
                                          </p:val>
                                        </p:tav>
                                      </p:tavLst>
                                    </p:anim>
                                    <p:anim calcmode="lin" valueType="num">
                                      <p:cBhvr>
                                        <p:cTn id="12" dur="500" fill="hold"/>
                                        <p:tgtEl>
                                          <p:spTgt spid="3074"/>
                                        </p:tgtEl>
                                        <p:attrNameLst>
                                          <p:attrName>ppt_h</p:attrName>
                                        </p:attrNameLst>
                                      </p:cBhvr>
                                      <p:tavLst>
                                        <p:tav tm="0">
                                          <p:val>
                                            <p:fltVal val="0"/>
                                          </p:val>
                                        </p:tav>
                                        <p:tav tm="100000">
                                          <p:val>
                                            <p:strVal val="#ppt_h"/>
                                          </p:val>
                                        </p:tav>
                                      </p:tavLst>
                                    </p:anim>
                                    <p:animEffect transition="in" filter="fade">
                                      <p:cBhvr>
                                        <p:cTn id="13" dur="500"/>
                                        <p:tgtEl>
                                          <p:spTgt spid="3074"/>
                                        </p:tgtEl>
                                      </p:cBhvr>
                                    </p:animEffect>
                                  </p:childTnLst>
                                </p:cTn>
                              </p:par>
                              <p:par>
                                <p:cTn id="14" presetID="53"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a:t>
            </a:r>
            <a:endParaRPr lang="en-US" dirty="0"/>
          </a:p>
        </p:txBody>
      </p:sp>
      <p:sp>
        <p:nvSpPr>
          <p:cNvPr id="3" name="Content Placeholder 2"/>
          <p:cNvSpPr>
            <a:spLocks noGrp="1"/>
          </p:cNvSpPr>
          <p:nvPr>
            <p:ph idx="1"/>
          </p:nvPr>
        </p:nvSpPr>
        <p:spPr>
          <a:xfrm>
            <a:off x="585170" y="4648203"/>
            <a:ext cx="10969943" cy="1782764"/>
          </a:xfrm>
        </p:spPr>
        <p:txBody>
          <a:bodyPr>
            <a:normAutofit lnSpcReduction="10000"/>
          </a:bodyPr>
          <a:lstStyle/>
          <a:p>
            <a:pPr marL="0" indent="0" algn="ctr">
              <a:buNone/>
            </a:pPr>
            <a:r>
              <a:rPr lang="en-US" sz="4100" b="1" dirty="0"/>
              <a:t>Cloud admins want scalability</a:t>
            </a:r>
          </a:p>
          <a:p>
            <a:pPr marL="0" indent="0" algn="ctr">
              <a:buNone/>
            </a:pPr>
            <a:endParaRPr lang="en-US" sz="4100" b="1" dirty="0"/>
          </a:p>
          <a:p>
            <a:pPr marL="0" indent="0" algn="ctr">
              <a:buNone/>
            </a:pPr>
            <a:r>
              <a:rPr lang="en-US" sz="4100" b="1" dirty="0"/>
              <a:t>…and c</a:t>
            </a:r>
            <a:r>
              <a:rPr lang="en-US" sz="3700" b="1" dirty="0"/>
              <a:t>ustomers want performance</a:t>
            </a:r>
          </a:p>
          <a:p>
            <a:pPr marL="0" indent="0" algn="ctr">
              <a:buNone/>
            </a:pPr>
            <a:endParaRPr lang="en-US" sz="4100" b="1" dirty="0"/>
          </a:p>
          <a:p>
            <a:endParaRPr lang="en-US" b="1" dirty="0"/>
          </a:p>
        </p:txBody>
      </p:sp>
      <p:sp>
        <p:nvSpPr>
          <p:cNvPr id="41" name="Rounded Rectangle 40"/>
          <p:cNvSpPr/>
          <p:nvPr/>
        </p:nvSpPr>
        <p:spPr>
          <a:xfrm>
            <a:off x="6043972" y="3065544"/>
            <a:ext cx="4266467" cy="127785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62504" tIns="81251" rIns="162504" bIns="81251" rtlCol="0" anchor="ctr"/>
          <a:lstStyle/>
          <a:p>
            <a:pPr algn="ctr"/>
            <a:endParaRPr lang="en-US" dirty="0"/>
          </a:p>
        </p:txBody>
      </p:sp>
      <p:sp>
        <p:nvSpPr>
          <p:cNvPr id="45" name="TextBox 44"/>
          <p:cNvSpPr txBox="1"/>
          <p:nvPr/>
        </p:nvSpPr>
        <p:spPr>
          <a:xfrm>
            <a:off x="6043978" y="3138014"/>
            <a:ext cx="4368378" cy="471895"/>
          </a:xfrm>
          <a:prstGeom prst="rect">
            <a:avLst/>
          </a:prstGeom>
          <a:noFill/>
        </p:spPr>
        <p:txBody>
          <a:bodyPr wrap="none" lIns="162504" tIns="81251" rIns="162504" bIns="81251" rtlCol="0">
            <a:spAutoFit/>
          </a:bodyPr>
          <a:lstStyle/>
          <a:p>
            <a:r>
              <a:rPr lang="en-US" sz="2000" b="1" dirty="0">
                <a:solidFill>
                  <a:schemeClr val="bg1"/>
                </a:solidFill>
              </a:rPr>
              <a:t>Tenant 2: Multiple VM Workloads</a:t>
            </a:r>
          </a:p>
        </p:txBody>
      </p:sp>
      <p:pic>
        <p:nvPicPr>
          <p:cNvPr id="32" name="Picture 2" descr="\\eventsql\dvd\Online_ART\DVD_ART36\Artwork_Imagery\Icons - Illustrations\_ VIRTUALIZATION ICONS\7_Serv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75" y="1980220"/>
            <a:ext cx="3470001" cy="200891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283066" y="1592826"/>
            <a:ext cx="1612893" cy="441088"/>
          </a:xfrm>
          <a:prstGeom prst="rect">
            <a:avLst/>
          </a:prstGeom>
          <a:noFill/>
        </p:spPr>
        <p:txBody>
          <a:bodyPr wrap="none" lIns="162504" tIns="81251" rIns="162504" bIns="81251" rtlCol="0">
            <a:spAutoFit/>
          </a:bodyPr>
          <a:lstStyle/>
          <a:p>
            <a:r>
              <a:rPr lang="en-US" b="1" dirty="0" smtClean="0"/>
              <a:t>Data Center</a:t>
            </a:r>
            <a:endParaRPr lang="en-US" b="1" dirty="0"/>
          </a:p>
        </p:txBody>
      </p:sp>
      <p:cxnSp>
        <p:nvCxnSpPr>
          <p:cNvPr id="37" name="Straight Connector 36"/>
          <p:cNvCxnSpPr/>
          <p:nvPr/>
        </p:nvCxnSpPr>
        <p:spPr>
          <a:xfrm flipV="1">
            <a:off x="4027109" y="2311848"/>
            <a:ext cx="2014876" cy="672829"/>
          </a:xfrm>
          <a:prstGeom prst="line">
            <a:avLst/>
          </a:prstGeom>
        </p:spPr>
        <p:style>
          <a:lnRef idx="2">
            <a:schemeClr val="accent6"/>
          </a:lnRef>
          <a:fillRef idx="0">
            <a:schemeClr val="accent6"/>
          </a:fillRef>
          <a:effectRef idx="1">
            <a:schemeClr val="accent6"/>
          </a:effectRef>
          <a:fontRef idx="minor">
            <a:schemeClr val="tx1"/>
          </a:fontRef>
        </p:style>
      </p:cxnSp>
      <p:cxnSp>
        <p:nvCxnSpPr>
          <p:cNvPr id="38" name="Straight Connector 37"/>
          <p:cNvCxnSpPr/>
          <p:nvPr/>
        </p:nvCxnSpPr>
        <p:spPr>
          <a:xfrm>
            <a:off x="4053179" y="2984680"/>
            <a:ext cx="1988802" cy="653673"/>
          </a:xfrm>
          <a:prstGeom prst="line">
            <a:avLst/>
          </a:prstGeom>
        </p:spPr>
        <p:style>
          <a:lnRef idx="2">
            <a:schemeClr val="accent6"/>
          </a:lnRef>
          <a:fillRef idx="0">
            <a:schemeClr val="accent6"/>
          </a:fillRef>
          <a:effectRef idx="1">
            <a:schemeClr val="accent6"/>
          </a:effectRef>
          <a:fontRef idx="minor">
            <a:schemeClr val="tx1"/>
          </a:fontRef>
        </p:style>
      </p:cxnSp>
      <p:grpSp>
        <p:nvGrpSpPr>
          <p:cNvPr id="8" name="Group 7"/>
          <p:cNvGrpSpPr/>
          <p:nvPr/>
        </p:nvGrpSpPr>
        <p:grpSpPr>
          <a:xfrm>
            <a:off x="6024059" y="1739040"/>
            <a:ext cx="4293850" cy="1277859"/>
            <a:chOff x="4519218" y="1304278"/>
            <a:chExt cx="2108688" cy="958394"/>
          </a:xfrm>
        </p:grpSpPr>
        <p:sp>
          <p:nvSpPr>
            <p:cNvPr id="31" name="Rounded Rectangle 30"/>
            <p:cNvSpPr/>
            <p:nvPr/>
          </p:nvSpPr>
          <p:spPr>
            <a:xfrm>
              <a:off x="4532665" y="1304278"/>
              <a:ext cx="2095241" cy="95839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1128" y="1613894"/>
              <a:ext cx="578118" cy="5163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9983" y="1613894"/>
              <a:ext cx="637922" cy="5697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9773" y="1620830"/>
              <a:ext cx="620596" cy="55425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4519218" y="1355496"/>
              <a:ext cx="2071981" cy="300082"/>
            </a:xfrm>
            <a:prstGeom prst="rect">
              <a:avLst/>
            </a:prstGeom>
            <a:noFill/>
          </p:spPr>
          <p:txBody>
            <a:bodyPr wrap="none" rtlCol="0">
              <a:spAutoFit/>
            </a:bodyPr>
            <a:lstStyle/>
            <a:p>
              <a:r>
                <a:rPr lang="en-US" sz="2000" b="1" dirty="0">
                  <a:solidFill>
                    <a:schemeClr val="bg1"/>
                  </a:solidFill>
                </a:rPr>
                <a:t>Tenant 1: Multiple VM Workloads</a:t>
              </a:r>
            </a:p>
          </p:txBody>
        </p:sp>
      </p:grpSp>
      <p:pic>
        <p:nvPicPr>
          <p:cNvPr id="42" name="Picture 6" descr="\\eventsql\dvd\Online_ART\DVD_ART36\Artwork_Imagery\Icons - Illustrations\_ VIRTUALIZATION ICONS\Application Virtual I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984" y="3478367"/>
            <a:ext cx="770623" cy="6884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eventsql\dvd\Online_ART\DVD_ART36\Artwork_Imagery\Icons - Illustrations\_ VIRTUALIZATION ICONS\Application Virtual Databa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6557" y="3478365"/>
            <a:ext cx="850341" cy="7596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eventsql\dvd\Online_ART\DVD_ART36\Artwork_Imagery\Icons - Illustrations\_ VIRTUALIZATION ICONS\Application Virtual SQL 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435" y="3487609"/>
            <a:ext cx="827246" cy="73900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9034297" y="1672047"/>
            <a:ext cx="1712350" cy="685332"/>
            <a:chOff x="7467599" y="1901072"/>
            <a:chExt cx="1284597" cy="513999"/>
          </a:xfrm>
        </p:grpSpPr>
        <p:sp>
          <p:nvSpPr>
            <p:cNvPr id="46" name="Rounded Rectangle 45"/>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7467599" y="1901072"/>
              <a:ext cx="138584" cy="300083"/>
            </a:xfrm>
            <a:prstGeom prst="rect">
              <a:avLst/>
            </a:prstGeom>
            <a:noFill/>
          </p:spPr>
          <p:txBody>
            <a:bodyPr wrap="none" rtlCol="0">
              <a:spAutoFit/>
            </a:bodyPr>
            <a:lstStyle/>
            <a:p>
              <a:endParaRPr lang="en-US" sz="2000" dirty="0"/>
            </a:p>
          </p:txBody>
        </p:sp>
      </p:grpSp>
      <p:grpSp>
        <p:nvGrpSpPr>
          <p:cNvPr id="51" name="Group 50"/>
          <p:cNvGrpSpPr/>
          <p:nvPr/>
        </p:nvGrpSpPr>
        <p:grpSpPr>
          <a:xfrm>
            <a:off x="9237444" y="1875246"/>
            <a:ext cx="1712350" cy="685332"/>
            <a:chOff x="7467599" y="1901072"/>
            <a:chExt cx="1284597" cy="513999"/>
          </a:xfrm>
        </p:grpSpPr>
        <p:sp>
          <p:nvSpPr>
            <p:cNvPr id="52" name="Rounded Rectangle 51"/>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7467599" y="1901072"/>
              <a:ext cx="138584" cy="300083"/>
            </a:xfrm>
            <a:prstGeom prst="rect">
              <a:avLst/>
            </a:prstGeom>
            <a:noFill/>
          </p:spPr>
          <p:txBody>
            <a:bodyPr wrap="none" rtlCol="0">
              <a:spAutoFit/>
            </a:bodyPr>
            <a:lstStyle/>
            <a:p>
              <a:endParaRPr lang="en-US" sz="2000" dirty="0"/>
            </a:p>
          </p:txBody>
        </p:sp>
      </p:grpSp>
      <p:grpSp>
        <p:nvGrpSpPr>
          <p:cNvPr id="57" name="Group 56"/>
          <p:cNvGrpSpPr/>
          <p:nvPr/>
        </p:nvGrpSpPr>
        <p:grpSpPr>
          <a:xfrm>
            <a:off x="9440588" y="2078447"/>
            <a:ext cx="1712350" cy="685332"/>
            <a:chOff x="7467599" y="1901072"/>
            <a:chExt cx="1284597" cy="513999"/>
          </a:xfrm>
        </p:grpSpPr>
        <p:sp>
          <p:nvSpPr>
            <p:cNvPr id="58" name="Rounded Rectangle 57"/>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7467599" y="1901072"/>
              <a:ext cx="138584" cy="300083"/>
            </a:xfrm>
            <a:prstGeom prst="rect">
              <a:avLst/>
            </a:prstGeom>
            <a:noFill/>
          </p:spPr>
          <p:txBody>
            <a:bodyPr wrap="none" rtlCol="0">
              <a:spAutoFit/>
            </a:bodyPr>
            <a:lstStyle/>
            <a:p>
              <a:endParaRPr lang="en-US" sz="2000" dirty="0"/>
            </a:p>
          </p:txBody>
        </p:sp>
      </p:grpSp>
      <p:grpSp>
        <p:nvGrpSpPr>
          <p:cNvPr id="63" name="Group 62"/>
          <p:cNvGrpSpPr/>
          <p:nvPr/>
        </p:nvGrpSpPr>
        <p:grpSpPr>
          <a:xfrm>
            <a:off x="9643738" y="2281647"/>
            <a:ext cx="1712350" cy="685332"/>
            <a:chOff x="7467599" y="1901072"/>
            <a:chExt cx="1284597" cy="513999"/>
          </a:xfrm>
        </p:grpSpPr>
        <p:sp>
          <p:nvSpPr>
            <p:cNvPr id="64" name="Rounded Rectangle 63"/>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7467599" y="1901072"/>
              <a:ext cx="138584" cy="300083"/>
            </a:xfrm>
            <a:prstGeom prst="rect">
              <a:avLst/>
            </a:prstGeom>
            <a:noFill/>
          </p:spPr>
          <p:txBody>
            <a:bodyPr wrap="none" rtlCol="0">
              <a:spAutoFit/>
            </a:bodyPr>
            <a:lstStyle/>
            <a:p>
              <a:endParaRPr lang="en-US" sz="2000" dirty="0"/>
            </a:p>
          </p:txBody>
        </p:sp>
      </p:grpSp>
      <p:grpSp>
        <p:nvGrpSpPr>
          <p:cNvPr id="69" name="Group 68"/>
          <p:cNvGrpSpPr/>
          <p:nvPr/>
        </p:nvGrpSpPr>
        <p:grpSpPr>
          <a:xfrm>
            <a:off x="9846886" y="2484847"/>
            <a:ext cx="1712350" cy="685332"/>
            <a:chOff x="7467599" y="1901072"/>
            <a:chExt cx="1284597" cy="513999"/>
          </a:xfrm>
        </p:grpSpPr>
        <p:sp>
          <p:nvSpPr>
            <p:cNvPr id="70" name="Rounded Rectangle 69"/>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7467599" y="1901072"/>
              <a:ext cx="138584" cy="300083"/>
            </a:xfrm>
            <a:prstGeom prst="rect">
              <a:avLst/>
            </a:prstGeom>
            <a:noFill/>
          </p:spPr>
          <p:txBody>
            <a:bodyPr wrap="none" rtlCol="0">
              <a:spAutoFit/>
            </a:bodyPr>
            <a:lstStyle/>
            <a:p>
              <a:endParaRPr lang="en-US" sz="2000" dirty="0"/>
            </a:p>
          </p:txBody>
        </p:sp>
      </p:grpSp>
      <p:grpSp>
        <p:nvGrpSpPr>
          <p:cNvPr id="75" name="Group 74"/>
          <p:cNvGrpSpPr/>
          <p:nvPr/>
        </p:nvGrpSpPr>
        <p:grpSpPr>
          <a:xfrm>
            <a:off x="10050033" y="2688047"/>
            <a:ext cx="1712350" cy="685332"/>
            <a:chOff x="7467599" y="1901072"/>
            <a:chExt cx="1284597" cy="513999"/>
          </a:xfrm>
        </p:grpSpPr>
        <p:sp>
          <p:nvSpPr>
            <p:cNvPr id="76" name="Rounded Rectangle 75"/>
            <p:cNvSpPr/>
            <p:nvPr/>
          </p:nvSpPr>
          <p:spPr>
            <a:xfrm>
              <a:off x="7475791" y="1986196"/>
              <a:ext cx="1276405" cy="42887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6" descr="\\eventsql\dvd\Online_ART\DVD_ART36\Artwork_Imagery\Icons - Illustrations\_ VIRTUALIZATION ICONS\Application Virtual I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117" y="2047478"/>
              <a:ext cx="352185" cy="29254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 descr="\\eventsql\dvd\Online_ART\DVD_ART36\Artwork_Imagery\Icons - Illustrations\_ VIRTUALIZATION ICONS\Application Virtual Databa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3578" y="2047478"/>
              <a:ext cx="388617" cy="32280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eventsql\dvd\Online_ART\DVD_ART36\Artwork_Imagery\Icons - Illustrations\_ VIRTUALIZATION ICONS\Application Virtual SQL Serv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8397" y="2051408"/>
              <a:ext cx="378062" cy="314037"/>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7467599" y="1901072"/>
              <a:ext cx="138584" cy="300083"/>
            </a:xfrm>
            <a:prstGeom prst="rect">
              <a:avLst/>
            </a:prstGeom>
            <a:noFill/>
          </p:spPr>
          <p:txBody>
            <a:bodyPr wrap="none" rtlCol="0">
              <a:spAutoFit/>
            </a:bodyPr>
            <a:lstStyle/>
            <a:p>
              <a:endParaRPr lang="en-US" sz="2000" dirty="0"/>
            </a:p>
          </p:txBody>
        </p:sp>
      </p:grpSp>
    </p:spTree>
    <p:extLst>
      <p:ext uri="{BB962C8B-B14F-4D97-AF65-F5344CB8AC3E}">
        <p14:creationId xmlns:p14="http://schemas.microsoft.com/office/powerpoint/2010/main" val="26144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par>
                                <p:cTn id="23" presetID="22" presetClass="entr" presetSubtype="4"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down)">
                                      <p:cBhvr>
                                        <p:cTn id="25" dur="500"/>
                                        <p:tgtEl>
                                          <p:spTgt spid="57"/>
                                        </p:tgtEl>
                                      </p:cBhvr>
                                    </p:animEffect>
                                  </p:childTnLst>
                                </p:cTn>
                              </p:par>
                              <p:par>
                                <p:cTn id="26" presetID="22" presetClass="entr" presetSubtype="4"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down)">
                                      <p:cBhvr>
                                        <p:cTn id="28" dur="500"/>
                                        <p:tgtEl>
                                          <p:spTgt spid="63"/>
                                        </p:tgtEl>
                                      </p:cBhvr>
                                    </p:animEffect>
                                  </p:childTnLst>
                                </p:cTn>
                              </p:par>
                              <p:par>
                                <p:cTn id="29" presetID="22" presetClass="entr" presetSubtype="4"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par>
                                <p:cTn id="32" presetID="22" presetClass="entr" presetSubtype="4"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down)">
                                      <p:cBhvr>
                                        <p:cTn id="3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See-Mong Tan</External_x0020_Speaker>
    <Session_x0020_Code xmlns="2295e2e7-0eeb-498e-8716-217bb2ee6ee3">VIR303</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8b529f77-48ab-4581-b468-93f09345b8aa"/>
    <ds:schemaRef ds:uri="http://schemas.microsoft.com/office/2006/metadata/properties"/>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 ds:uri="http://purl.org/dc/elements/1.1/"/>
    <ds:schemaRef ds:uri="http://schemas.microsoft.com/office/infopath/2007/PartnerControls"/>
    <ds:schemaRef ds:uri="2295e2e7-0eeb-498e-8716-217bb2ee6ee3"/>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2888</TotalTime>
  <Words>4416</Words>
  <Application>Microsoft Office PowerPoint</Application>
  <PresentationFormat>Custom</PresentationFormat>
  <Paragraphs>849</Paragraphs>
  <Slides>78</Slides>
  <Notes>59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78</vt:i4>
      </vt:variant>
    </vt:vector>
  </HeadingPairs>
  <TitlesOfParts>
    <vt:vector size="81" baseType="lpstr">
      <vt:lpstr>TechEd_2012_Template_16x9</vt:lpstr>
      <vt:lpstr>White with Consolas font for code slides</vt:lpstr>
      <vt:lpstr>Visio</vt:lpstr>
      <vt:lpstr>An Overview of Hyper-V Networking</vt:lpstr>
      <vt:lpstr>Session Objectives and Takeaways</vt:lpstr>
      <vt:lpstr>Windows Server 2012 Cloud Optimize Your IT</vt:lpstr>
      <vt:lpstr>Evolution of Clouds</vt:lpstr>
      <vt:lpstr>Multi-tenant Clouds</vt:lpstr>
      <vt:lpstr>Reliability</vt:lpstr>
      <vt:lpstr>Security</vt:lpstr>
      <vt:lpstr>Predictability</vt:lpstr>
      <vt:lpstr>Scalability</vt:lpstr>
      <vt:lpstr>Extensibility</vt:lpstr>
      <vt:lpstr>WS2012 is designed for the cloud</vt:lpstr>
      <vt:lpstr>Hyper-V Switch</vt:lpstr>
      <vt:lpstr>PowerPoint Presentation</vt:lpstr>
      <vt:lpstr>PowerPoint Presentation</vt:lpstr>
      <vt:lpstr>NIC Teaming</vt:lpstr>
      <vt:lpstr>A Common Hyper-V Config with Teaming</vt:lpstr>
      <vt:lpstr>PowerPoint Presentation</vt:lpstr>
      <vt:lpstr>PowerPoint Presentation</vt:lpstr>
      <vt:lpstr>Port ACL</vt:lpstr>
      <vt:lpstr>IPsec Task Offload v2  (IPsecTOv2) for VMs</vt:lpstr>
      <vt:lpstr>Hyper-V Network Virtualization</vt:lpstr>
      <vt:lpstr>Cross Subnet Live Migration with Hyper-V Network Virtualization</vt:lpstr>
      <vt:lpstr>How NV works:  NVGRE encap</vt:lpstr>
      <vt:lpstr>Why Network Virtualization</vt:lpstr>
      <vt:lpstr>Other Features</vt:lpstr>
      <vt:lpstr>PowerPoint Presentation</vt:lpstr>
      <vt:lpstr>PowerPoint Presentation</vt:lpstr>
      <vt:lpstr>Hyper-V QoS</vt:lpstr>
      <vt:lpstr>QOS Maximum Bandwidth</vt:lpstr>
      <vt:lpstr>Default Flow per Virtual Switch</vt:lpstr>
      <vt:lpstr>Maximum Bandwidth for Tenants</vt:lpstr>
      <vt:lpstr>Data Center Bridging on Windows Server 2012</vt:lpstr>
      <vt:lpstr>PowerPoint Presentation</vt:lpstr>
      <vt:lpstr>PowerPoint Presentation</vt:lpstr>
      <vt:lpstr>Single root I/O Virtualization</vt:lpstr>
      <vt:lpstr>SR-IOV</vt:lpstr>
      <vt:lpstr>SRIOV and LBFO</vt:lpstr>
      <vt:lpstr>Live Migration with SR-IOV</vt:lpstr>
      <vt:lpstr>Dynamic Virtual Machine Queue</vt:lpstr>
      <vt:lpstr>PowerPoint Presentation</vt:lpstr>
      <vt:lpstr>DCTCP Needs Less Buffer Memory than TCP</vt:lpstr>
      <vt:lpstr>Datacenter TCP (DCTCP)</vt:lpstr>
      <vt:lpstr>PowerPoint Presentation</vt:lpstr>
      <vt:lpstr>PowerPoint Presentation</vt:lpstr>
      <vt:lpstr>Hyper-V Extensible Switch</vt:lpstr>
      <vt:lpstr>Partners and Their Extensions</vt:lpstr>
      <vt:lpstr>Key Tenets for Hyper-V Extensible Switch</vt:lpstr>
      <vt:lpstr>PowerPoint Presentation</vt:lpstr>
      <vt:lpstr>Connectivity to hybrid cloud</vt:lpstr>
      <vt:lpstr>PowerPoint Presentation</vt:lpstr>
      <vt:lpstr>PowerPoint Presentation</vt:lpstr>
      <vt:lpstr>PowerPoint Presentation</vt:lpstr>
      <vt:lpstr>PowerPoint Presentation</vt:lpstr>
      <vt:lpstr>What is IP Address Management?</vt:lpstr>
      <vt:lpstr>WS 2012 IPAM – Functionality Overview</vt:lpstr>
      <vt:lpstr>Other Features</vt:lpstr>
      <vt:lpstr>WS2012 is designed for the cloud</vt:lpstr>
      <vt:lpstr>Related Content</vt:lpstr>
      <vt:lpstr>Backup</vt:lpstr>
      <vt:lpstr>PowerPoint Guidelines</vt:lpstr>
      <vt:lpstr>PowerPoint Template Subtitle color</vt:lpstr>
      <vt:lpstr>Icons</vt:lpstr>
      <vt:lpstr>Icons Reversed</vt:lpstr>
      <vt:lpstr>Chart Example</vt:lpstr>
      <vt:lpstr>Slide for Showing Developer’s Software Code</vt:lpstr>
      <vt:lpstr>Demo Title</vt:lpstr>
      <vt:lpstr>Video Title</vt:lpstr>
      <vt:lpstr>Partner Title</vt:lpstr>
      <vt:lpstr>Customer Title</vt:lpstr>
      <vt:lpstr>Announcement Title</vt:lpstr>
      <vt:lpstr>Title</vt:lpstr>
      <vt:lpstr>Related Content</vt:lpstr>
      <vt:lpstr>Track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Hyper-V Networking</dc:title>
  <dc:subject>TechEd 2012</dc:subject>
  <dc:creator>See-Mong Tan</dc:creator>
  <cp:keywords>TechEd 2012</cp:keywords>
  <dc:description>Template: Jordan Cayabyab, Artitudes Design
Formatting:
Event Date: June 11-14, 2012
Event Location: Orlando, FL
Audience Type: IT Pros, Developers</dc:description>
  <cp:lastModifiedBy>Shows</cp:lastModifiedBy>
  <cp:revision>34</cp:revision>
  <cp:lastPrinted>2010-05-11T05:02:34Z</cp:lastPrinted>
  <dcterms:created xsi:type="dcterms:W3CDTF">2012-04-20T19:54:58Z</dcterms:created>
  <dcterms:modified xsi:type="dcterms:W3CDTF">2012-06-13T20:54:04Z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