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48"/>
  </p:notesMasterIdLst>
  <p:handoutMasterIdLst>
    <p:handoutMasterId r:id="rId49"/>
  </p:handoutMasterIdLst>
  <p:sldIdLst>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56" r:id="rId47"/>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4633" autoAdjust="0"/>
  </p:normalViewPr>
  <p:slideViewPr>
    <p:cSldViewPr snapToGrid="0">
      <p:cViewPr varScale="1">
        <p:scale>
          <a:sx n="108" d="100"/>
          <a:sy n="108" d="100"/>
        </p:scale>
        <p:origin x="-786" y="-90"/>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6/12/2012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6/12/2012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6/12/2012 5:56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solidFill>
                <a:prstClr val="black"/>
              </a:solidFill>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566031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566031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566031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566031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566031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566031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566031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6/12/2012 5:56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27</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566031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566031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6/12/2012 5:56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566031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566031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566031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566031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6/12/2012 5:56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34</a:t>
            </a:fld>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4201246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8507095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4438368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332706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6/12/2012 5:56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41</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432034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6/12/2012 5:56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solidFill>
                <a:prstClr val="black"/>
              </a:solidFill>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42</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566031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362748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511321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6/12/2012 5:56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6/12/2012 5:56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6/12/2012 5:56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18</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Content Placeholder 5"/>
          <p:cNvSpPr>
            <a:spLocks noGrp="1"/>
          </p:cNvSpPr>
          <p:nvPr>
            <p:ph sz="quarter" idx="10" hasCustomPrompt="1"/>
          </p:nvPr>
        </p:nvSpPr>
        <p:spPr>
          <a:xfrm>
            <a:off x="518192" y="228600"/>
            <a:ext cx="1485898" cy="249299"/>
          </a:xfrm>
        </p:spPr>
        <p:txBody>
          <a:bodyPr/>
          <a:lstStyle>
            <a:lvl1pPr marL="0" indent="0">
              <a:buNone/>
              <a:defRPr sz="1800" baseline="0"/>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377519806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8"/>
            <a:ext cx="5188325" cy="1585049"/>
          </a:xfrm>
        </p:spPr>
        <p:txBody>
          <a:bodyPr lIns="0"/>
          <a:lstStyle>
            <a:lvl1pPr marL="347472" indent="-347472">
              <a:buFont typeface="Wingdings" pitchFamily="2" charset="2"/>
              <a:buChar char="§"/>
              <a:defRPr sz="2400">
                <a:solidFill>
                  <a:srgbClr val="666666"/>
                </a:solidFill>
              </a:defRPr>
            </a:lvl1pPr>
            <a:lvl2pPr marL="742950" indent="-285750">
              <a:buFont typeface="Wingdings" pitchFamily="2" charset="2"/>
              <a:buChar char="§"/>
              <a:defRPr sz="2000">
                <a:solidFill>
                  <a:srgbClr val="666666"/>
                </a:solidFill>
              </a:defRPr>
            </a:lvl2pPr>
            <a:lvl3pPr marL="1143000" indent="-228600">
              <a:buFont typeface="Wingdings" pitchFamily="2" charset="2"/>
              <a:buChar char="§"/>
              <a:defRPr sz="1800">
                <a:solidFill>
                  <a:srgbClr val="666666"/>
                </a:solidFill>
              </a:defRPr>
            </a:lvl3pPr>
            <a:lvl4pPr marL="1600200" indent="-228600">
              <a:buFont typeface="Wingdings" pitchFamily="2" charset="2"/>
              <a:buChar char="§"/>
              <a:defRPr sz="1800">
                <a:solidFill>
                  <a:srgbClr val="666666"/>
                </a:solidFill>
              </a:defRPr>
            </a:lvl4pPr>
            <a:lvl5pPr marL="2057400" indent="-228600">
              <a:buFont typeface="Wingdings" pitchFamily="2" charset="2"/>
              <a:buChar char="§"/>
              <a:defRPr sz="1800">
                <a:solidFill>
                  <a:srgbClr val="666666"/>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8"/>
            <a:ext cx="5180251" cy="1637371"/>
          </a:xfrm>
        </p:spPr>
        <p:txBody>
          <a:bodyPr lIns="0"/>
          <a:lstStyle>
            <a:lvl1pPr marL="347472" indent="-347472">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2950" indent="-285750">
              <a:buFont typeface="Wingdings" pitchFamily="2" charset="2"/>
              <a:buChar char="§"/>
              <a:defRPr sz="2000">
                <a:solidFill>
                  <a:srgbClr val="666666"/>
                </a:solidFill>
              </a:defRPr>
            </a:lvl2pPr>
            <a:lvl3pPr marL="1143000" indent="-228600">
              <a:buFont typeface="Wingdings" pitchFamily="2" charset="2"/>
              <a:buChar char="§"/>
              <a:defRPr sz="1800">
                <a:solidFill>
                  <a:srgbClr val="666666"/>
                </a:solidFill>
              </a:defRPr>
            </a:lvl3pPr>
            <a:lvl4pPr marL="1600200" indent="-228600">
              <a:buFont typeface="Wingdings" pitchFamily="2" charset="2"/>
              <a:buChar char="§"/>
              <a:defRPr sz="1800">
                <a:solidFill>
                  <a:srgbClr val="666666"/>
                </a:solidFill>
              </a:defRPr>
            </a:lvl4pPr>
            <a:lvl5pPr marL="2057400" indent="-228600">
              <a:buFont typeface="Wingdings" pitchFamily="2" charset="2"/>
              <a:buChar char="§"/>
              <a:defRPr sz="1800">
                <a:solidFill>
                  <a:srgbClr val="666666"/>
                </a:solidFill>
              </a:defRPr>
            </a:lvl5pPr>
            <a:lvl6pPr>
              <a:defRPr sz="1800"/>
            </a:lvl6pPr>
            <a:lvl7pPr>
              <a:defRPr sz="1800"/>
            </a:lvl7pPr>
            <a:lvl8pPr>
              <a:defRPr sz="1800"/>
            </a:lvl8pPr>
            <a:lvl9pPr>
              <a:defRPr sz="1800"/>
            </a:lvl9pPr>
          </a:lstStyle>
          <a:p>
            <a:pPr marL="320040" lvl="0" indent="-320040" algn="l" defTabSz="914400" rtl="0" eaLnBrk="1" latinLnBrk="0" hangingPunct="1">
              <a:lnSpc>
                <a:spcPts val="2400"/>
              </a:lnSpc>
              <a:spcBef>
                <a:spcPts val="1800"/>
              </a:spcBef>
              <a:spcAft>
                <a:spcPts val="600"/>
              </a:spcAft>
              <a:buClr>
                <a:srgbClr val="00B0F0"/>
              </a:buClr>
              <a:buSzPct val="100000"/>
              <a:buFontTx/>
              <a:buBlip>
                <a:blip r:embed="rId2"/>
              </a:buBlip>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8"/>
          <p:cNvSpPr>
            <a:spLocks noGrp="1"/>
          </p:cNvSpPr>
          <p:nvPr>
            <p:ph type="dt" sz="half" idx="14"/>
          </p:nvPr>
        </p:nvSpPr>
        <p:spPr>
          <a:xfrm>
            <a:off x="1206792" y="6324600"/>
            <a:ext cx="1221110" cy="152400"/>
          </a:xfrm>
          <a:prstGeom prst="rect">
            <a:avLst/>
          </a:prstGeom>
        </p:spPr>
        <p:txBody>
          <a:bodyPr/>
          <a:lstStyle/>
          <a:p>
            <a:r>
              <a:rPr lang="en-US" smtClean="0">
                <a:solidFill>
                  <a:srgbClr val="FFFFFF"/>
                </a:solidFill>
              </a:rPr>
              <a:t>5/4-5/2010</a:t>
            </a:r>
            <a:endParaRPr lang="en-US" dirty="0">
              <a:solidFill>
                <a:srgbClr val="FFFFFF"/>
              </a:solidFill>
            </a:endParaRPr>
          </a:p>
        </p:txBody>
      </p:sp>
      <p:sp>
        <p:nvSpPr>
          <p:cNvPr id="10" name="Slide Number Placeholder 9"/>
          <p:cNvSpPr>
            <a:spLocks noGrp="1"/>
          </p:cNvSpPr>
          <p:nvPr>
            <p:ph type="sldNum" sz="quarter" idx="15"/>
          </p:nvPr>
        </p:nvSpPr>
        <p:spPr>
          <a:xfrm>
            <a:off x="614136" y="6324600"/>
            <a:ext cx="516287" cy="152400"/>
          </a:xfrm>
          <a:prstGeom prst="rect">
            <a:avLst/>
          </a:prstGeom>
        </p:spPr>
        <p:txBody>
          <a:bodyPr/>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2" name="Text Placeholder 12"/>
          <p:cNvSpPr>
            <a:spLocks noGrp="1"/>
          </p:cNvSpPr>
          <p:nvPr>
            <p:ph type="body" sz="quarter" idx="13" hasCustomPrompt="1"/>
          </p:nvPr>
        </p:nvSpPr>
        <p:spPr>
          <a:xfrm>
            <a:off x="609442" y="948515"/>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6" y="249238"/>
            <a:ext cx="11031626" cy="609398"/>
          </a:xfrm>
        </p:spPr>
        <p:txBody>
          <a:bodyPr lIns="0" anchor="t" anchorCtr="0"/>
          <a:lstStyle>
            <a:lvl1pPr algn="l">
              <a:defRPr b="1"/>
            </a:lvl1pPr>
          </a:lstStyle>
          <a:p>
            <a:r>
              <a:rPr lang="en-US" dirty="0" smtClean="0"/>
              <a:t>Click to edit Master title style</a:t>
            </a:r>
            <a:endParaRPr lang="en-US" dirty="0"/>
          </a:p>
        </p:txBody>
      </p:sp>
      <p:sp>
        <p:nvSpPr>
          <p:cNvPr id="13" name="Footer Placeholder 14"/>
          <p:cNvSpPr>
            <a:spLocks noGrp="1"/>
          </p:cNvSpPr>
          <p:nvPr>
            <p:ph type="ftr" sz="quarter" idx="3"/>
          </p:nvPr>
        </p:nvSpPr>
        <p:spPr>
          <a:xfrm>
            <a:off x="614134" y="6461650"/>
            <a:ext cx="4898120" cy="396350"/>
          </a:xfrm>
          <a:prstGeom prst="rect">
            <a:avLst/>
          </a:prstGeom>
        </p:spPr>
        <p:txBody>
          <a:bodyPr vert="horz" lIns="0" tIns="45720" rIns="91440" bIns="45720" rtlCol="0" anchor="ctr" anchorCtr="0"/>
          <a:lstStyle>
            <a:lvl1pPr algn="ctr">
              <a:defRPr sz="800" baseline="0">
                <a:solidFill>
                  <a:srgbClr val="808285"/>
                </a:solidFill>
                <a:latin typeface="Segoe UI" pitchFamily="34" charset="0"/>
                <a:ea typeface="Segoe UI" pitchFamily="34" charset="0"/>
                <a:cs typeface="Segoe UI" pitchFamily="34" charset="0"/>
              </a:defRPr>
            </a:lvl1pPr>
          </a:lstStyle>
          <a:p>
            <a:pPr algn="l"/>
            <a:r>
              <a:rPr lang="en-US" dirty="0" smtClean="0"/>
              <a:t>MICROSOFT CONFIDENTIAL – NDA CONVERSATION FOR WINDOWS SERVER FUTURES COUNCIL ONLY</a:t>
            </a:r>
          </a:p>
          <a:p>
            <a:pPr algn="l"/>
            <a:r>
              <a:rPr lang="en-US" dirty="0" smtClean="0"/>
              <a:t>DISCLAIMER –DISCUSSION ONLY, THIS IS </a:t>
            </a:r>
            <a:r>
              <a:rPr lang="en-US" u="sng" dirty="0" smtClean="0"/>
              <a:t>NOT</a:t>
            </a:r>
            <a:r>
              <a:rPr lang="en-US" dirty="0" smtClean="0"/>
              <a:t> A PLAN OF RECORD</a:t>
            </a:r>
            <a:endParaRPr lang="en-US" dirty="0"/>
          </a:p>
        </p:txBody>
      </p:sp>
    </p:spTree>
    <p:extLst>
      <p:ext uri="{BB962C8B-B14F-4D97-AF65-F5344CB8AC3E}">
        <p14:creationId xmlns:p14="http://schemas.microsoft.com/office/powerpoint/2010/main" val="20621227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 id="2147483728" r:id="rId18"/>
    <p:sldLayoutId id="2147483729"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1"/>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1"/>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1"/>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microsoft.com/office/2007/relationships/hdphoto" Target="../media/hdphoto2.wdp"/></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15.pn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mb3.info/"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hyperlink" Target="http://blogs.technet.com/josebda"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24.png"/><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hyperlink" Target="http://microsoft.com/msdn"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27.emf"/><Relationship Id="rId11" Type="http://schemas.microsoft.com/office/2007/relationships/hdphoto" Target="../media/hdphoto4.wdp"/><Relationship Id="rId5" Type="http://schemas.openxmlformats.org/officeDocument/2006/relationships/hyperlink" Target="http://northamerica.msteched.com/" TargetMode="External"/><Relationship Id="rId10" Type="http://schemas.openxmlformats.org/officeDocument/2006/relationships/image" Target="../media/image29.png"/><Relationship Id="rId4" Type="http://schemas.microsoft.com/office/2007/relationships/hdphoto" Target="../media/hdphoto3.wdp"/><Relationship Id="rId9" Type="http://schemas.openxmlformats.org/officeDocument/2006/relationships/hyperlink" Target="http://microsoft.com/technet"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microsoft.com/sqlserverlabs" TargetMode="External"/><Relationship Id="rId2" Type="http://schemas.openxmlformats.org/officeDocument/2006/relationships/image" Target="../media/image30.jpeg"/><Relationship Id="rId1" Type="http://schemas.openxmlformats.org/officeDocument/2006/relationships/slideLayout" Target="../slideLayouts/slideLayout8.xml"/><Relationship Id="rId5" Type="http://schemas.openxmlformats.org/officeDocument/2006/relationships/image" Target="../media/image32.wmf"/><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 Id="rId9" Type="http://schemas.openxmlformats.org/officeDocument/2006/relationships/image" Target="../media/image39.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1452" y="3231974"/>
            <a:ext cx="6718301" cy="1568626"/>
          </a:xfrm>
        </p:spPr>
        <p:txBody>
          <a:bodyPr/>
          <a:lstStyle/>
          <a:p>
            <a:r>
              <a:rPr lang="en-US" sz="3600" dirty="0"/>
              <a:t>Hyper-V over </a:t>
            </a:r>
            <a:r>
              <a:rPr lang="en-US" sz="3600" dirty="0" smtClean="0"/>
              <a:t>SMB: </a:t>
            </a:r>
            <a:br>
              <a:rPr lang="en-US" sz="3600" dirty="0" smtClean="0"/>
            </a:br>
            <a:r>
              <a:rPr lang="en-US" sz="3600" dirty="0" smtClean="0"/>
              <a:t>Remote </a:t>
            </a:r>
            <a:r>
              <a:rPr lang="en-US" sz="3600" dirty="0"/>
              <a:t>File Storage Support in Windows Server 2012 Hyper-V </a:t>
            </a:r>
          </a:p>
        </p:txBody>
      </p:sp>
      <p:sp>
        <p:nvSpPr>
          <p:cNvPr id="3" name="Subtitle 2"/>
          <p:cNvSpPr>
            <a:spLocks noGrp="1"/>
          </p:cNvSpPr>
          <p:nvPr>
            <p:ph type="subTitle" idx="1"/>
          </p:nvPr>
        </p:nvSpPr>
        <p:spPr/>
        <p:txBody>
          <a:bodyPr/>
          <a:lstStyle/>
          <a:p>
            <a:r>
              <a:rPr lang="en-US" dirty="0" smtClean="0"/>
              <a:t>Jose Barreto</a:t>
            </a:r>
          </a:p>
          <a:p>
            <a:r>
              <a:rPr lang="en-US" dirty="0" smtClean="0"/>
              <a:t>Principal Program Manager</a:t>
            </a:r>
          </a:p>
          <a:p>
            <a:r>
              <a:rPr lang="en-US" dirty="0" smtClean="0"/>
              <a:t>Microsoft Corporation</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Rectangle 4"/>
          <p:cNvSpPr/>
          <p:nvPr/>
        </p:nvSpPr>
        <p:spPr>
          <a:xfrm>
            <a:off x="511838" y="238415"/>
            <a:ext cx="901209" cy="369332"/>
          </a:xfrm>
          <a:prstGeom prst="rect">
            <a:avLst/>
          </a:prstGeom>
        </p:spPr>
        <p:txBody>
          <a:bodyPr wrap="none">
            <a:spAutoFit/>
          </a:bodyPr>
          <a:lstStyle/>
          <a:p>
            <a:r>
              <a:rPr lang="en-US" dirty="0" smtClean="0">
                <a:gradFill>
                  <a:gsLst>
                    <a:gs pos="0">
                      <a:srgbClr val="FFFFFF"/>
                    </a:gs>
                    <a:gs pos="100000">
                      <a:srgbClr val="FFFFFF"/>
                    </a:gs>
                  </a:gsLst>
                  <a:lin ang="5400000" scaled="0"/>
                </a:gradFill>
              </a:rPr>
              <a:t>VIR306</a:t>
            </a:r>
            <a:endParaRPr lang="en-US"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9477475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p:cNvSpPr>
            <a:spLocks noGrp="1"/>
          </p:cNvSpPr>
          <p:nvPr>
            <p:ph type="title"/>
          </p:nvPr>
        </p:nvSpPr>
        <p:spPr/>
        <p:txBody>
          <a:bodyPr>
            <a:normAutofit/>
          </a:bodyPr>
          <a:lstStyle/>
          <a:p>
            <a:r>
              <a:rPr lang="en-US" dirty="0" smtClean="0"/>
              <a:t>SMB Encryption</a:t>
            </a:r>
            <a:endParaRPr lang="en-US" dirty="0"/>
          </a:p>
        </p:txBody>
      </p:sp>
      <p:sp>
        <p:nvSpPr>
          <p:cNvPr id="4" name="Content Placeholder 3"/>
          <p:cNvSpPr>
            <a:spLocks noGrp="1"/>
          </p:cNvSpPr>
          <p:nvPr>
            <p:ph sz="half" idx="1"/>
          </p:nvPr>
        </p:nvSpPr>
        <p:spPr>
          <a:xfrm>
            <a:off x="519113" y="1447800"/>
            <a:ext cx="6108700" cy="4776692"/>
          </a:xfrm>
        </p:spPr>
        <p:txBody>
          <a:bodyPr/>
          <a:lstStyle/>
          <a:p>
            <a:pPr marL="285750" indent="-285750"/>
            <a:r>
              <a:rPr lang="en-US" sz="2000" dirty="0">
                <a:solidFill>
                  <a:schemeClr val="tx1"/>
                </a:solidFill>
                <a:cs typeface="Segoe UI Light" pitchFamily="34" charset="0"/>
              </a:rPr>
              <a:t>End-to-end encryption of SMB data in flight</a:t>
            </a:r>
          </a:p>
          <a:p>
            <a:pPr marL="742932" lvl="1" indent="-285750"/>
            <a:r>
              <a:rPr lang="en-US" sz="1800" dirty="0">
                <a:solidFill>
                  <a:schemeClr val="tx1"/>
                </a:solidFill>
                <a:cs typeface="Segoe UI Light" pitchFamily="34" charset="0"/>
              </a:rPr>
              <a:t>Protects data from eavesdropping/snooping attacks on untrusted networks</a:t>
            </a:r>
          </a:p>
          <a:p>
            <a:pPr marL="742932" lvl="1" indent="-285750"/>
            <a:endParaRPr lang="en-US" sz="1800" dirty="0">
              <a:solidFill>
                <a:schemeClr val="tx1"/>
              </a:solidFill>
              <a:cs typeface="Segoe UI Light" pitchFamily="34" charset="0"/>
            </a:endParaRPr>
          </a:p>
          <a:p>
            <a:pPr marL="285750" indent="-285750"/>
            <a:r>
              <a:rPr lang="en-US" sz="2000" dirty="0">
                <a:solidFill>
                  <a:schemeClr val="tx1"/>
                </a:solidFill>
                <a:cs typeface="Segoe UI Light" pitchFamily="34" charset="0"/>
              </a:rPr>
              <a:t>Zero new deployment costs</a:t>
            </a:r>
          </a:p>
          <a:p>
            <a:pPr marL="742932" lvl="1" indent="-285750"/>
            <a:r>
              <a:rPr lang="en-US" sz="1800" dirty="0">
                <a:solidFill>
                  <a:schemeClr val="tx1"/>
                </a:solidFill>
                <a:cs typeface="Segoe UI Light" pitchFamily="34" charset="0"/>
              </a:rPr>
              <a:t>No need for </a:t>
            </a:r>
            <a:r>
              <a:rPr lang="en-US" sz="1800" dirty="0" err="1">
                <a:solidFill>
                  <a:schemeClr val="tx1"/>
                </a:solidFill>
                <a:cs typeface="Segoe UI Light" pitchFamily="34" charset="0"/>
              </a:rPr>
              <a:t>IPSec</a:t>
            </a:r>
            <a:r>
              <a:rPr lang="en-US" sz="1800" dirty="0">
                <a:solidFill>
                  <a:schemeClr val="tx1"/>
                </a:solidFill>
                <a:cs typeface="Segoe UI Light" pitchFamily="34" charset="0"/>
              </a:rPr>
              <a:t>, specialized hardware, or WAN accelerators</a:t>
            </a:r>
          </a:p>
          <a:p>
            <a:pPr marL="742932" lvl="1" indent="-285750"/>
            <a:endParaRPr lang="en-US" sz="1800" dirty="0">
              <a:solidFill>
                <a:schemeClr val="tx1"/>
              </a:solidFill>
              <a:cs typeface="Segoe UI Light" pitchFamily="34" charset="0"/>
            </a:endParaRPr>
          </a:p>
          <a:p>
            <a:pPr marL="285750" indent="-285750"/>
            <a:r>
              <a:rPr lang="en-US" sz="2000" dirty="0">
                <a:solidFill>
                  <a:schemeClr val="tx1"/>
                </a:solidFill>
                <a:cs typeface="Segoe UI Light" pitchFamily="34" charset="0"/>
              </a:rPr>
              <a:t>Configured per share or for the entire server</a:t>
            </a:r>
          </a:p>
          <a:p>
            <a:pPr marL="285750" indent="-285750"/>
            <a:endParaRPr lang="en-US" sz="2000" dirty="0">
              <a:solidFill>
                <a:schemeClr val="tx1"/>
              </a:solidFill>
              <a:cs typeface="Segoe UI Light" pitchFamily="34" charset="0"/>
            </a:endParaRPr>
          </a:p>
          <a:p>
            <a:pPr marL="285750" indent="-285750"/>
            <a:r>
              <a:rPr lang="en-US" sz="2000" dirty="0">
                <a:solidFill>
                  <a:schemeClr val="tx1"/>
                </a:solidFill>
                <a:cs typeface="Segoe UI Light" pitchFamily="34" charset="0"/>
              </a:rPr>
              <a:t>Can be turned on for a variety of scenarios where data traverses untrusted networks</a:t>
            </a:r>
          </a:p>
          <a:p>
            <a:pPr marL="742932" lvl="1" indent="-285750"/>
            <a:r>
              <a:rPr lang="en-US" sz="1800" dirty="0">
                <a:solidFill>
                  <a:schemeClr val="tx1"/>
                </a:solidFill>
                <a:cs typeface="Segoe UI Light" pitchFamily="34" charset="0"/>
              </a:rPr>
              <a:t>Application workload over unsecured networks</a:t>
            </a:r>
          </a:p>
          <a:p>
            <a:pPr marL="742932" lvl="1" indent="-285750"/>
            <a:r>
              <a:rPr lang="en-US" sz="1800" dirty="0">
                <a:solidFill>
                  <a:schemeClr val="tx1"/>
                </a:solidFill>
                <a:cs typeface="Segoe UI Light" pitchFamily="34" charset="0"/>
              </a:rPr>
              <a:t>Branch Offices over WAN networks</a:t>
            </a:r>
          </a:p>
          <a:p>
            <a:endParaRPr lang="en-US" sz="2400" dirty="0"/>
          </a:p>
        </p:txBody>
      </p:sp>
      <p:grpSp>
        <p:nvGrpSpPr>
          <p:cNvPr id="2" name="Group 1"/>
          <p:cNvGrpSpPr/>
          <p:nvPr/>
        </p:nvGrpSpPr>
        <p:grpSpPr>
          <a:xfrm>
            <a:off x="7248004" y="2289172"/>
            <a:ext cx="4416552" cy="2608946"/>
            <a:chOff x="828566" y="2236073"/>
            <a:chExt cx="7307648" cy="2980865"/>
          </a:xfrm>
        </p:grpSpPr>
        <p:sp>
          <p:nvSpPr>
            <p:cNvPr id="10" name="Rectangle 9"/>
            <p:cNvSpPr/>
            <p:nvPr/>
          </p:nvSpPr>
          <p:spPr bwMode="auto">
            <a:xfrm>
              <a:off x="828566" y="2236073"/>
              <a:ext cx="7307648" cy="2980865"/>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6179" tIns="38089" rIns="76179" bIns="38089" numCol="1" rtlCol="0"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1088456" fontAlgn="base">
                <a:spcBef>
                  <a:spcPct val="0"/>
                </a:spcBef>
                <a:spcAft>
                  <a:spcPct val="0"/>
                </a:spcAft>
              </a:pPr>
              <a:endParaRPr lang="en-US" sz="2000">
                <a:solidFill>
                  <a:srgbClr val="FFFFFF"/>
                </a:solidFill>
                <a:latin typeface="Segoe UI Light" pitchFamily="34" charset="0"/>
                <a:cs typeface="Segoe UI Light" pitchFamily="34" charset="0"/>
              </a:endParaRPr>
            </a:p>
          </p:txBody>
        </p:sp>
        <p:sp>
          <p:nvSpPr>
            <p:cNvPr id="11" name="Freeform 10"/>
            <p:cNvSpPr>
              <a:spLocks noEditPoints="1"/>
            </p:cNvSpPr>
            <p:nvPr/>
          </p:nvSpPr>
          <p:spPr bwMode="black">
            <a:xfrm>
              <a:off x="1239116" y="2766649"/>
              <a:ext cx="1424922" cy="790906"/>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FFFFFF"/>
            </a:solidFill>
            <a:ln>
              <a:noFill/>
            </a:ln>
          </p:spPr>
          <p:txBody>
            <a:bodyPr vert="horz" wrap="square" lIns="68568" tIns="34285" rIns="68568" bIns="34285"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300">
                <a:solidFill>
                  <a:srgbClr val="FFFFFF"/>
                </a:solidFill>
                <a:latin typeface="Segoe UI Light" pitchFamily="34" charset="0"/>
                <a:cs typeface="Segoe UI Light" pitchFamily="34" charset="0"/>
              </a:endParaRPr>
            </a:p>
          </p:txBody>
        </p:sp>
        <p:pic>
          <p:nvPicPr>
            <p:cNvPr id="12" name="Picture 11" descr="C:\Users\chrisw\Desktop\Cloud Services 3.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3521735" y="2766650"/>
              <a:ext cx="1391850" cy="959953"/>
            </a:xfrm>
            <a:prstGeom prst="rect">
              <a:avLst/>
            </a:prstGeom>
            <a:extLst>
              <a:ext uri="{909E8E84-426E-40DD-AFC4-6F175D3DCCD1}">
                <a14:hiddenFill xmlns:a14="http://schemas.microsoft.com/office/drawing/2010/main">
                  <a:solidFill>
                    <a:srgbClr val="FFFFFF"/>
                  </a:solidFill>
                </a14:hiddenFill>
              </a:ext>
            </a:extLst>
          </p:spPr>
        </p:pic>
        <p:cxnSp>
          <p:nvCxnSpPr>
            <p:cNvPr id="13" name="Straight Arrow Connector 12"/>
            <p:cNvCxnSpPr>
              <a:endCxn id="12" idx="3"/>
            </p:cNvCxnSpPr>
            <p:nvPr/>
          </p:nvCxnSpPr>
          <p:spPr bwMode="auto">
            <a:xfrm flipH="1">
              <a:off x="4913585" y="3240133"/>
              <a:ext cx="959826" cy="6493"/>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4" name="Straight Arrow Connector 13"/>
            <p:cNvCxnSpPr>
              <a:stCxn id="12" idx="1"/>
            </p:cNvCxnSpPr>
            <p:nvPr/>
          </p:nvCxnSpPr>
          <p:spPr bwMode="auto">
            <a:xfrm flipH="1" flipV="1">
              <a:off x="2570866" y="3240132"/>
              <a:ext cx="950868" cy="6495"/>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15" name="Left Brace 14"/>
            <p:cNvSpPr/>
            <p:nvPr/>
          </p:nvSpPr>
          <p:spPr bwMode="auto">
            <a:xfrm rot="16200000">
              <a:off x="4183215" y="2415535"/>
              <a:ext cx="180193" cy="2802328"/>
            </a:xfrm>
            <a:prstGeom prst="leftBrace">
              <a:avLst>
                <a:gd name="adj1" fmla="val 8333"/>
                <a:gd name="adj2" fmla="val 50602"/>
              </a:avLst>
            </a:prstGeom>
            <a:noFill/>
            <a:ln w="28575" cap="flat" cmpd="sng" algn="ctr">
              <a:solidFill>
                <a:schemeClr val="tx1"/>
              </a:solidFill>
              <a:prstDash val="solid"/>
              <a:round/>
              <a:headEnd type="none" w="med" len="med"/>
              <a:tailEnd type="none" w="med" len="med"/>
            </a:ln>
            <a:effectLst/>
          </p:spPr>
          <p:txBody>
            <a:bodyPr vert="horz" wrap="square" lIns="76179" tIns="38089" rIns="76179" bIns="38089" numCol="1" rtlCol="0"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1088456" fontAlgn="base">
                <a:spcBef>
                  <a:spcPct val="0"/>
                </a:spcBef>
                <a:spcAft>
                  <a:spcPct val="0"/>
                </a:spcAft>
              </a:pPr>
              <a:endParaRPr lang="en-US" sz="2000">
                <a:solidFill>
                  <a:srgbClr val="FFFFFF"/>
                </a:solidFill>
                <a:latin typeface="Segoe UI Light" pitchFamily="34" charset="0"/>
                <a:cs typeface="Segoe UI Light" pitchFamily="34" charset="0"/>
              </a:endParaRPr>
            </a:p>
          </p:txBody>
        </p:sp>
        <p:grpSp>
          <p:nvGrpSpPr>
            <p:cNvPr id="16" name="Group 15"/>
            <p:cNvGrpSpPr/>
            <p:nvPr/>
          </p:nvGrpSpPr>
          <p:grpSpPr bwMode="black">
            <a:xfrm>
              <a:off x="3919875" y="3997930"/>
              <a:ext cx="701816" cy="612127"/>
              <a:chOff x="1257085" y="4408844"/>
              <a:chExt cx="2061168" cy="1797772"/>
            </a:xfrm>
          </p:grpSpPr>
          <p:sp>
            <p:nvSpPr>
              <p:cNvPr id="24" name="Freeform 23"/>
              <p:cNvSpPr>
                <a:spLocks/>
              </p:cNvSpPr>
              <p:nvPr/>
            </p:nvSpPr>
            <p:spPr bwMode="black">
              <a:xfrm>
                <a:off x="2764949" y="5389869"/>
                <a:ext cx="553304" cy="816747"/>
              </a:xfrm>
              <a:custGeom>
                <a:avLst/>
                <a:gdLst>
                  <a:gd name="T0" fmla="*/ 157 w 351"/>
                  <a:gd name="T1" fmla="*/ 2 h 609"/>
                  <a:gd name="T2" fmla="*/ 155 w 351"/>
                  <a:gd name="T3" fmla="*/ 104 h 609"/>
                  <a:gd name="T4" fmla="*/ 180 w 351"/>
                  <a:gd name="T5" fmla="*/ 99 h 609"/>
                  <a:gd name="T6" fmla="*/ 231 w 351"/>
                  <a:gd name="T7" fmla="*/ 121 h 609"/>
                  <a:gd name="T8" fmla="*/ 252 w 351"/>
                  <a:gd name="T9" fmla="*/ 174 h 609"/>
                  <a:gd name="T10" fmla="*/ 251 w 351"/>
                  <a:gd name="T11" fmla="*/ 212 h 609"/>
                  <a:gd name="T12" fmla="*/ 251 w 351"/>
                  <a:gd name="T13" fmla="*/ 212 h 609"/>
                  <a:gd name="T14" fmla="*/ 247 w 351"/>
                  <a:gd name="T15" fmla="*/ 387 h 609"/>
                  <a:gd name="T16" fmla="*/ 247 w 351"/>
                  <a:gd name="T17" fmla="*/ 387 h 609"/>
                  <a:gd name="T18" fmla="*/ 246 w 351"/>
                  <a:gd name="T19" fmla="*/ 438 h 609"/>
                  <a:gd name="T20" fmla="*/ 223 w 351"/>
                  <a:gd name="T21" fmla="*/ 489 h 609"/>
                  <a:gd name="T22" fmla="*/ 171 w 351"/>
                  <a:gd name="T23" fmla="*/ 510 h 609"/>
                  <a:gd name="T24" fmla="*/ 120 w 351"/>
                  <a:gd name="T25" fmla="*/ 487 h 609"/>
                  <a:gd name="T26" fmla="*/ 100 w 351"/>
                  <a:gd name="T27" fmla="*/ 435 h 609"/>
                  <a:gd name="T28" fmla="*/ 101 w 351"/>
                  <a:gd name="T29" fmla="*/ 395 h 609"/>
                  <a:gd name="T30" fmla="*/ 4 w 351"/>
                  <a:gd name="T31" fmla="*/ 311 h 609"/>
                  <a:gd name="T32" fmla="*/ 1 w 351"/>
                  <a:gd name="T33" fmla="*/ 433 h 609"/>
                  <a:gd name="T34" fmla="*/ 49 w 351"/>
                  <a:gd name="T35" fmla="*/ 555 h 609"/>
                  <a:gd name="T36" fmla="*/ 169 w 351"/>
                  <a:gd name="T37" fmla="*/ 608 h 609"/>
                  <a:gd name="T38" fmla="*/ 292 w 351"/>
                  <a:gd name="T39" fmla="*/ 561 h 609"/>
                  <a:gd name="T40" fmla="*/ 292 w 351"/>
                  <a:gd name="T41" fmla="*/ 561 h 609"/>
                  <a:gd name="T42" fmla="*/ 345 w 351"/>
                  <a:gd name="T43" fmla="*/ 441 h 609"/>
                  <a:gd name="T44" fmla="*/ 350 w 351"/>
                  <a:gd name="T45" fmla="*/ 176 h 609"/>
                  <a:gd name="T46" fmla="*/ 303 w 351"/>
                  <a:gd name="T47" fmla="*/ 53 h 609"/>
                  <a:gd name="T48" fmla="*/ 183 w 351"/>
                  <a:gd name="T49" fmla="*/ 0 h 609"/>
                  <a:gd name="T50" fmla="*/ 157 w 351"/>
                  <a:gd name="T51" fmla="*/ 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1" h="609">
                    <a:moveTo>
                      <a:pt x="157" y="2"/>
                    </a:moveTo>
                    <a:cubicBezTo>
                      <a:pt x="155" y="104"/>
                      <a:pt x="155" y="104"/>
                      <a:pt x="155" y="104"/>
                    </a:cubicBezTo>
                    <a:cubicBezTo>
                      <a:pt x="163" y="101"/>
                      <a:pt x="171" y="99"/>
                      <a:pt x="180" y="99"/>
                    </a:cubicBezTo>
                    <a:cubicBezTo>
                      <a:pt x="201" y="99"/>
                      <a:pt x="218" y="108"/>
                      <a:pt x="231" y="121"/>
                    </a:cubicBezTo>
                    <a:cubicBezTo>
                      <a:pt x="244" y="135"/>
                      <a:pt x="252" y="153"/>
                      <a:pt x="252" y="174"/>
                    </a:cubicBezTo>
                    <a:cubicBezTo>
                      <a:pt x="251" y="212"/>
                      <a:pt x="251" y="212"/>
                      <a:pt x="251" y="212"/>
                    </a:cubicBezTo>
                    <a:cubicBezTo>
                      <a:pt x="251" y="212"/>
                      <a:pt x="251" y="212"/>
                      <a:pt x="251" y="212"/>
                    </a:cubicBezTo>
                    <a:cubicBezTo>
                      <a:pt x="247" y="387"/>
                      <a:pt x="247" y="387"/>
                      <a:pt x="247" y="387"/>
                    </a:cubicBezTo>
                    <a:cubicBezTo>
                      <a:pt x="247" y="387"/>
                      <a:pt x="247" y="387"/>
                      <a:pt x="247" y="387"/>
                    </a:cubicBezTo>
                    <a:cubicBezTo>
                      <a:pt x="246" y="438"/>
                      <a:pt x="246" y="438"/>
                      <a:pt x="246" y="438"/>
                    </a:cubicBezTo>
                    <a:cubicBezTo>
                      <a:pt x="245" y="459"/>
                      <a:pt x="237" y="476"/>
                      <a:pt x="223" y="489"/>
                    </a:cubicBezTo>
                    <a:cubicBezTo>
                      <a:pt x="210" y="502"/>
                      <a:pt x="191" y="510"/>
                      <a:pt x="171" y="510"/>
                    </a:cubicBezTo>
                    <a:cubicBezTo>
                      <a:pt x="151" y="509"/>
                      <a:pt x="133" y="501"/>
                      <a:pt x="120" y="487"/>
                    </a:cubicBezTo>
                    <a:cubicBezTo>
                      <a:pt x="107" y="474"/>
                      <a:pt x="99" y="455"/>
                      <a:pt x="100" y="435"/>
                    </a:cubicBezTo>
                    <a:cubicBezTo>
                      <a:pt x="101" y="395"/>
                      <a:pt x="101" y="395"/>
                      <a:pt x="101" y="395"/>
                    </a:cubicBezTo>
                    <a:cubicBezTo>
                      <a:pt x="42" y="375"/>
                      <a:pt x="16" y="338"/>
                      <a:pt x="4" y="311"/>
                    </a:cubicBezTo>
                    <a:cubicBezTo>
                      <a:pt x="1" y="433"/>
                      <a:pt x="1" y="433"/>
                      <a:pt x="1" y="433"/>
                    </a:cubicBezTo>
                    <a:cubicBezTo>
                      <a:pt x="0" y="480"/>
                      <a:pt x="18" y="524"/>
                      <a:pt x="49" y="555"/>
                    </a:cubicBezTo>
                    <a:cubicBezTo>
                      <a:pt x="79" y="587"/>
                      <a:pt x="122" y="607"/>
                      <a:pt x="169" y="608"/>
                    </a:cubicBezTo>
                    <a:cubicBezTo>
                      <a:pt x="216" y="609"/>
                      <a:pt x="260" y="591"/>
                      <a:pt x="292" y="561"/>
                    </a:cubicBezTo>
                    <a:cubicBezTo>
                      <a:pt x="292" y="561"/>
                      <a:pt x="292" y="561"/>
                      <a:pt x="292" y="561"/>
                    </a:cubicBezTo>
                    <a:cubicBezTo>
                      <a:pt x="323" y="530"/>
                      <a:pt x="343" y="488"/>
                      <a:pt x="345" y="441"/>
                    </a:cubicBezTo>
                    <a:cubicBezTo>
                      <a:pt x="350" y="176"/>
                      <a:pt x="350" y="176"/>
                      <a:pt x="350" y="176"/>
                    </a:cubicBezTo>
                    <a:cubicBezTo>
                      <a:pt x="351" y="128"/>
                      <a:pt x="333" y="85"/>
                      <a:pt x="303" y="53"/>
                    </a:cubicBezTo>
                    <a:cubicBezTo>
                      <a:pt x="273" y="22"/>
                      <a:pt x="230" y="1"/>
                      <a:pt x="183" y="0"/>
                    </a:cubicBezTo>
                    <a:cubicBezTo>
                      <a:pt x="174" y="0"/>
                      <a:pt x="165" y="1"/>
                      <a:pt x="157"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300">
                  <a:solidFill>
                    <a:srgbClr val="FFFFFF"/>
                  </a:solidFill>
                  <a:latin typeface="Segoe UI Light" pitchFamily="34" charset="0"/>
                  <a:cs typeface="Segoe UI Light" pitchFamily="34" charset="0"/>
                </a:endParaRPr>
              </a:p>
            </p:txBody>
          </p:sp>
          <p:sp>
            <p:nvSpPr>
              <p:cNvPr id="25" name="Freeform 24"/>
              <p:cNvSpPr>
                <a:spLocks/>
              </p:cNvSpPr>
              <p:nvPr/>
            </p:nvSpPr>
            <p:spPr bwMode="black">
              <a:xfrm>
                <a:off x="2748432" y="5070483"/>
                <a:ext cx="553304" cy="816752"/>
              </a:xfrm>
              <a:custGeom>
                <a:avLst/>
                <a:gdLst>
                  <a:gd name="T0" fmla="*/ 182 w 351"/>
                  <a:gd name="T1" fmla="*/ 1 h 609"/>
                  <a:gd name="T2" fmla="*/ 60 w 351"/>
                  <a:gd name="T3" fmla="*/ 48 h 609"/>
                  <a:gd name="T4" fmla="*/ 60 w 351"/>
                  <a:gd name="T5" fmla="*/ 49 h 609"/>
                  <a:gd name="T6" fmla="*/ 7 w 351"/>
                  <a:gd name="T7" fmla="*/ 169 h 609"/>
                  <a:gd name="T8" fmla="*/ 1 w 351"/>
                  <a:gd name="T9" fmla="*/ 433 h 609"/>
                  <a:gd name="T10" fmla="*/ 48 w 351"/>
                  <a:gd name="T11" fmla="*/ 556 h 609"/>
                  <a:gd name="T12" fmla="*/ 169 w 351"/>
                  <a:gd name="T13" fmla="*/ 609 h 609"/>
                  <a:gd name="T14" fmla="*/ 194 w 351"/>
                  <a:gd name="T15" fmla="*/ 607 h 609"/>
                  <a:gd name="T16" fmla="*/ 197 w 351"/>
                  <a:gd name="T17" fmla="*/ 505 h 609"/>
                  <a:gd name="T18" fmla="*/ 171 w 351"/>
                  <a:gd name="T19" fmla="*/ 510 h 609"/>
                  <a:gd name="T20" fmla="*/ 120 w 351"/>
                  <a:gd name="T21" fmla="*/ 488 h 609"/>
                  <a:gd name="T22" fmla="*/ 99 w 351"/>
                  <a:gd name="T23" fmla="*/ 436 h 609"/>
                  <a:gd name="T24" fmla="*/ 104 w 351"/>
                  <a:gd name="T25" fmla="*/ 227 h 609"/>
                  <a:gd name="T26" fmla="*/ 104 w 351"/>
                  <a:gd name="T27" fmla="*/ 220 h 609"/>
                  <a:gd name="T28" fmla="*/ 105 w 351"/>
                  <a:gd name="T29" fmla="*/ 171 h 609"/>
                  <a:gd name="T30" fmla="*/ 128 w 351"/>
                  <a:gd name="T31" fmla="*/ 120 h 609"/>
                  <a:gd name="T32" fmla="*/ 180 w 351"/>
                  <a:gd name="T33" fmla="*/ 99 h 609"/>
                  <a:gd name="T34" fmla="*/ 231 w 351"/>
                  <a:gd name="T35" fmla="*/ 122 h 609"/>
                  <a:gd name="T36" fmla="*/ 251 w 351"/>
                  <a:gd name="T37" fmla="*/ 174 h 609"/>
                  <a:gd name="T38" fmla="*/ 250 w 351"/>
                  <a:gd name="T39" fmla="*/ 214 h 609"/>
                  <a:gd name="T40" fmla="*/ 347 w 351"/>
                  <a:gd name="T41" fmla="*/ 299 h 609"/>
                  <a:gd name="T42" fmla="*/ 350 w 351"/>
                  <a:gd name="T43" fmla="*/ 176 h 609"/>
                  <a:gd name="T44" fmla="*/ 302 w 351"/>
                  <a:gd name="T45" fmla="*/ 54 h 609"/>
                  <a:gd name="T46" fmla="*/ 182 w 351"/>
                  <a:gd name="T47" fmla="*/ 1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1" h="609">
                    <a:moveTo>
                      <a:pt x="182" y="1"/>
                    </a:moveTo>
                    <a:cubicBezTo>
                      <a:pt x="135" y="0"/>
                      <a:pt x="91" y="18"/>
                      <a:pt x="60" y="48"/>
                    </a:cubicBezTo>
                    <a:cubicBezTo>
                      <a:pt x="60" y="48"/>
                      <a:pt x="60" y="49"/>
                      <a:pt x="60" y="49"/>
                    </a:cubicBezTo>
                    <a:cubicBezTo>
                      <a:pt x="28" y="79"/>
                      <a:pt x="8" y="122"/>
                      <a:pt x="7" y="169"/>
                    </a:cubicBezTo>
                    <a:cubicBezTo>
                      <a:pt x="1" y="433"/>
                      <a:pt x="1" y="433"/>
                      <a:pt x="1" y="433"/>
                    </a:cubicBezTo>
                    <a:cubicBezTo>
                      <a:pt x="0" y="481"/>
                      <a:pt x="18" y="524"/>
                      <a:pt x="48" y="556"/>
                    </a:cubicBezTo>
                    <a:cubicBezTo>
                      <a:pt x="79" y="588"/>
                      <a:pt x="121" y="608"/>
                      <a:pt x="169" y="609"/>
                    </a:cubicBezTo>
                    <a:cubicBezTo>
                      <a:pt x="177" y="609"/>
                      <a:pt x="186" y="608"/>
                      <a:pt x="194" y="607"/>
                    </a:cubicBezTo>
                    <a:cubicBezTo>
                      <a:pt x="197" y="505"/>
                      <a:pt x="197" y="505"/>
                      <a:pt x="197" y="505"/>
                    </a:cubicBezTo>
                    <a:cubicBezTo>
                      <a:pt x="189" y="508"/>
                      <a:pt x="180" y="510"/>
                      <a:pt x="171" y="510"/>
                    </a:cubicBezTo>
                    <a:cubicBezTo>
                      <a:pt x="151" y="510"/>
                      <a:pt x="133" y="501"/>
                      <a:pt x="120" y="488"/>
                    </a:cubicBezTo>
                    <a:cubicBezTo>
                      <a:pt x="107" y="474"/>
                      <a:pt x="99" y="456"/>
                      <a:pt x="99" y="436"/>
                    </a:cubicBezTo>
                    <a:cubicBezTo>
                      <a:pt x="104" y="227"/>
                      <a:pt x="104" y="227"/>
                      <a:pt x="104" y="227"/>
                    </a:cubicBezTo>
                    <a:cubicBezTo>
                      <a:pt x="104" y="220"/>
                      <a:pt x="104" y="220"/>
                      <a:pt x="104" y="220"/>
                    </a:cubicBezTo>
                    <a:cubicBezTo>
                      <a:pt x="105" y="171"/>
                      <a:pt x="105" y="171"/>
                      <a:pt x="105" y="171"/>
                    </a:cubicBezTo>
                    <a:cubicBezTo>
                      <a:pt x="106" y="151"/>
                      <a:pt x="114" y="133"/>
                      <a:pt x="128" y="120"/>
                    </a:cubicBezTo>
                    <a:cubicBezTo>
                      <a:pt x="142" y="107"/>
                      <a:pt x="160" y="99"/>
                      <a:pt x="180" y="99"/>
                    </a:cubicBezTo>
                    <a:cubicBezTo>
                      <a:pt x="200" y="100"/>
                      <a:pt x="218" y="108"/>
                      <a:pt x="231" y="122"/>
                    </a:cubicBezTo>
                    <a:cubicBezTo>
                      <a:pt x="244" y="136"/>
                      <a:pt x="252" y="154"/>
                      <a:pt x="251" y="174"/>
                    </a:cubicBezTo>
                    <a:cubicBezTo>
                      <a:pt x="250" y="214"/>
                      <a:pt x="250" y="214"/>
                      <a:pt x="250" y="214"/>
                    </a:cubicBezTo>
                    <a:cubicBezTo>
                      <a:pt x="309" y="234"/>
                      <a:pt x="335" y="271"/>
                      <a:pt x="347" y="299"/>
                    </a:cubicBezTo>
                    <a:cubicBezTo>
                      <a:pt x="350" y="176"/>
                      <a:pt x="350" y="176"/>
                      <a:pt x="350" y="176"/>
                    </a:cubicBezTo>
                    <a:cubicBezTo>
                      <a:pt x="351" y="129"/>
                      <a:pt x="333" y="85"/>
                      <a:pt x="302" y="54"/>
                    </a:cubicBezTo>
                    <a:cubicBezTo>
                      <a:pt x="272" y="22"/>
                      <a:pt x="229" y="2"/>
                      <a:pt x="18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300">
                  <a:solidFill>
                    <a:srgbClr val="FFFFFF"/>
                  </a:solidFill>
                  <a:latin typeface="Segoe UI Light" pitchFamily="34" charset="0"/>
                  <a:cs typeface="Segoe UI Light" pitchFamily="34" charset="0"/>
                </a:endParaRPr>
              </a:p>
            </p:txBody>
          </p:sp>
          <p:sp>
            <p:nvSpPr>
              <p:cNvPr id="26" name="Freeform 25"/>
              <p:cNvSpPr>
                <a:spLocks/>
              </p:cNvSpPr>
              <p:nvPr/>
            </p:nvSpPr>
            <p:spPr bwMode="black">
              <a:xfrm>
                <a:off x="1257085" y="4760255"/>
                <a:ext cx="1406852" cy="1297771"/>
              </a:xfrm>
              <a:custGeom>
                <a:avLst/>
                <a:gdLst>
                  <a:gd name="T0" fmla="*/ 678 w 711"/>
                  <a:gd name="T1" fmla="*/ 915 h 983"/>
                  <a:gd name="T2" fmla="*/ 154 w 711"/>
                  <a:gd name="T3" fmla="*/ 755 h 983"/>
                  <a:gd name="T4" fmla="*/ 69 w 711"/>
                  <a:gd name="T5" fmla="*/ 562 h 983"/>
                  <a:gd name="T6" fmla="*/ 69 w 711"/>
                  <a:gd name="T7" fmla="*/ 34 h 983"/>
                  <a:gd name="T8" fmla="*/ 34 w 711"/>
                  <a:gd name="T9" fmla="*/ 0 h 983"/>
                  <a:gd name="T10" fmla="*/ 0 w 711"/>
                  <a:gd name="T11" fmla="*/ 34 h 983"/>
                  <a:gd name="T12" fmla="*/ 0 w 711"/>
                  <a:gd name="T13" fmla="*/ 562 h 983"/>
                  <a:gd name="T14" fmla="*/ 0 w 711"/>
                  <a:gd name="T15" fmla="*/ 562 h 983"/>
                  <a:gd name="T16" fmla="*/ 108 w 711"/>
                  <a:gd name="T17" fmla="*/ 805 h 983"/>
                  <a:gd name="T18" fmla="*/ 676 w 711"/>
                  <a:gd name="T19" fmla="*/ 983 h 983"/>
                  <a:gd name="T20" fmla="*/ 677 w 711"/>
                  <a:gd name="T21" fmla="*/ 983 h 983"/>
                  <a:gd name="T22" fmla="*/ 711 w 711"/>
                  <a:gd name="T23" fmla="*/ 950 h 983"/>
                  <a:gd name="T24" fmla="*/ 678 w 711"/>
                  <a:gd name="T25" fmla="*/ 915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1" h="983">
                    <a:moveTo>
                      <a:pt x="678" y="915"/>
                    </a:moveTo>
                    <a:cubicBezTo>
                      <a:pt x="470" y="911"/>
                      <a:pt x="285" y="874"/>
                      <a:pt x="154" y="755"/>
                    </a:cubicBezTo>
                    <a:cubicBezTo>
                      <a:pt x="110" y="712"/>
                      <a:pt x="69" y="647"/>
                      <a:pt x="69" y="562"/>
                    </a:cubicBezTo>
                    <a:cubicBezTo>
                      <a:pt x="69" y="34"/>
                      <a:pt x="69" y="34"/>
                      <a:pt x="69" y="34"/>
                    </a:cubicBezTo>
                    <a:cubicBezTo>
                      <a:pt x="69" y="15"/>
                      <a:pt x="53" y="0"/>
                      <a:pt x="34" y="0"/>
                    </a:cubicBezTo>
                    <a:cubicBezTo>
                      <a:pt x="16" y="0"/>
                      <a:pt x="0" y="15"/>
                      <a:pt x="0" y="34"/>
                    </a:cubicBezTo>
                    <a:cubicBezTo>
                      <a:pt x="0" y="562"/>
                      <a:pt x="0" y="562"/>
                      <a:pt x="0" y="562"/>
                    </a:cubicBezTo>
                    <a:cubicBezTo>
                      <a:pt x="0" y="562"/>
                      <a:pt x="0" y="562"/>
                      <a:pt x="0" y="562"/>
                    </a:cubicBezTo>
                    <a:cubicBezTo>
                      <a:pt x="1" y="670"/>
                      <a:pt x="53" y="753"/>
                      <a:pt x="108" y="805"/>
                    </a:cubicBezTo>
                    <a:cubicBezTo>
                      <a:pt x="259" y="942"/>
                      <a:pt x="462" y="980"/>
                      <a:pt x="676" y="983"/>
                    </a:cubicBezTo>
                    <a:cubicBezTo>
                      <a:pt x="677" y="983"/>
                      <a:pt x="677" y="983"/>
                      <a:pt x="677" y="983"/>
                    </a:cubicBezTo>
                    <a:cubicBezTo>
                      <a:pt x="695" y="983"/>
                      <a:pt x="711" y="969"/>
                      <a:pt x="711" y="950"/>
                    </a:cubicBezTo>
                    <a:cubicBezTo>
                      <a:pt x="711" y="931"/>
                      <a:pt x="697" y="915"/>
                      <a:pt x="678" y="9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300">
                  <a:solidFill>
                    <a:srgbClr val="FFFFFF"/>
                  </a:solidFill>
                  <a:latin typeface="Segoe UI Light" pitchFamily="34" charset="0"/>
                  <a:cs typeface="Segoe UI Light" pitchFamily="34" charset="0"/>
                </a:endParaRPr>
              </a:p>
            </p:txBody>
          </p:sp>
          <p:sp>
            <p:nvSpPr>
              <p:cNvPr id="28" name="Freeform 27"/>
              <p:cNvSpPr>
                <a:spLocks/>
              </p:cNvSpPr>
              <p:nvPr/>
            </p:nvSpPr>
            <p:spPr bwMode="black">
              <a:xfrm>
                <a:off x="1614301" y="4992000"/>
                <a:ext cx="1134131" cy="288264"/>
              </a:xfrm>
              <a:custGeom>
                <a:avLst/>
                <a:gdLst>
                  <a:gd name="T0" fmla="*/ 643 w 643"/>
                  <a:gd name="T1" fmla="*/ 132 h 208"/>
                  <a:gd name="T2" fmla="*/ 438 w 643"/>
                  <a:gd name="T3" fmla="*/ 150 h 208"/>
                  <a:gd name="T4" fmla="*/ 0 w 643"/>
                  <a:gd name="T5" fmla="*/ 0 h 208"/>
                  <a:gd name="T6" fmla="*/ 0 w 643"/>
                  <a:gd name="T7" fmla="*/ 103 h 208"/>
                  <a:gd name="T8" fmla="*/ 39 w 643"/>
                  <a:gd name="T9" fmla="*/ 130 h 208"/>
                  <a:gd name="T10" fmla="*/ 438 w 643"/>
                  <a:gd name="T11" fmla="*/ 208 h 208"/>
                  <a:gd name="T12" fmla="*/ 606 w 643"/>
                  <a:gd name="T13" fmla="*/ 197 h 208"/>
                  <a:gd name="T14" fmla="*/ 643 w 643"/>
                  <a:gd name="T15" fmla="*/ 132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3" h="208">
                    <a:moveTo>
                      <a:pt x="643" y="132"/>
                    </a:moveTo>
                    <a:cubicBezTo>
                      <a:pt x="582" y="143"/>
                      <a:pt x="512" y="150"/>
                      <a:pt x="438" y="150"/>
                    </a:cubicBezTo>
                    <a:cubicBezTo>
                      <a:pt x="196" y="150"/>
                      <a:pt x="0" y="82"/>
                      <a:pt x="0" y="0"/>
                    </a:cubicBezTo>
                    <a:cubicBezTo>
                      <a:pt x="0" y="103"/>
                      <a:pt x="0" y="103"/>
                      <a:pt x="0" y="103"/>
                    </a:cubicBezTo>
                    <a:cubicBezTo>
                      <a:pt x="12" y="113"/>
                      <a:pt x="25" y="121"/>
                      <a:pt x="39" y="130"/>
                    </a:cubicBezTo>
                    <a:cubicBezTo>
                      <a:pt x="130" y="180"/>
                      <a:pt x="273" y="208"/>
                      <a:pt x="438" y="208"/>
                    </a:cubicBezTo>
                    <a:cubicBezTo>
                      <a:pt x="497" y="208"/>
                      <a:pt x="554" y="204"/>
                      <a:pt x="606" y="197"/>
                    </a:cubicBezTo>
                    <a:cubicBezTo>
                      <a:pt x="615" y="174"/>
                      <a:pt x="628" y="152"/>
                      <a:pt x="643" y="1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300">
                  <a:solidFill>
                    <a:srgbClr val="FFFFFF"/>
                  </a:solidFill>
                  <a:latin typeface="Segoe UI Light" pitchFamily="34" charset="0"/>
                  <a:cs typeface="Segoe UI Light" pitchFamily="34" charset="0"/>
                </a:endParaRPr>
              </a:p>
            </p:txBody>
          </p:sp>
          <p:sp>
            <p:nvSpPr>
              <p:cNvPr id="29" name="Freeform 28"/>
              <p:cNvSpPr>
                <a:spLocks/>
              </p:cNvSpPr>
              <p:nvPr/>
            </p:nvSpPr>
            <p:spPr bwMode="black">
              <a:xfrm>
                <a:off x="1612697" y="5226278"/>
                <a:ext cx="1051239" cy="279440"/>
              </a:xfrm>
              <a:custGeom>
                <a:avLst/>
                <a:gdLst>
                  <a:gd name="T0" fmla="*/ 590 w 590"/>
                  <a:gd name="T1" fmla="*/ 140 h 208"/>
                  <a:gd name="T2" fmla="*/ 438 w 590"/>
                  <a:gd name="T3" fmla="*/ 150 h 208"/>
                  <a:gd name="T4" fmla="*/ 0 w 590"/>
                  <a:gd name="T5" fmla="*/ 0 h 208"/>
                  <a:gd name="T6" fmla="*/ 0 w 590"/>
                  <a:gd name="T7" fmla="*/ 103 h 208"/>
                  <a:gd name="T8" fmla="*/ 39 w 590"/>
                  <a:gd name="T9" fmla="*/ 129 h 208"/>
                  <a:gd name="T10" fmla="*/ 438 w 590"/>
                  <a:gd name="T11" fmla="*/ 208 h 208"/>
                  <a:gd name="T12" fmla="*/ 589 w 590"/>
                  <a:gd name="T13" fmla="*/ 199 h 208"/>
                  <a:gd name="T14" fmla="*/ 590 w 590"/>
                  <a:gd name="T15" fmla="*/ 14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0" h="208">
                    <a:moveTo>
                      <a:pt x="590" y="140"/>
                    </a:moveTo>
                    <a:cubicBezTo>
                      <a:pt x="543" y="146"/>
                      <a:pt x="491" y="150"/>
                      <a:pt x="438" y="150"/>
                    </a:cubicBezTo>
                    <a:cubicBezTo>
                      <a:pt x="196" y="150"/>
                      <a:pt x="0" y="82"/>
                      <a:pt x="0" y="0"/>
                    </a:cubicBezTo>
                    <a:cubicBezTo>
                      <a:pt x="0" y="103"/>
                      <a:pt x="0" y="103"/>
                      <a:pt x="0" y="103"/>
                    </a:cubicBezTo>
                    <a:cubicBezTo>
                      <a:pt x="12" y="113"/>
                      <a:pt x="25" y="121"/>
                      <a:pt x="39" y="129"/>
                    </a:cubicBezTo>
                    <a:cubicBezTo>
                      <a:pt x="129" y="180"/>
                      <a:pt x="273" y="208"/>
                      <a:pt x="438" y="208"/>
                    </a:cubicBezTo>
                    <a:cubicBezTo>
                      <a:pt x="491" y="208"/>
                      <a:pt x="541" y="205"/>
                      <a:pt x="589" y="199"/>
                    </a:cubicBezTo>
                    <a:lnTo>
                      <a:pt x="590"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300">
                  <a:solidFill>
                    <a:srgbClr val="FFFFFF"/>
                  </a:solidFill>
                  <a:latin typeface="Segoe UI Light" pitchFamily="34" charset="0"/>
                  <a:cs typeface="Segoe UI Light" pitchFamily="34" charset="0"/>
                </a:endParaRPr>
              </a:p>
            </p:txBody>
          </p:sp>
          <p:sp>
            <p:nvSpPr>
              <p:cNvPr id="30" name="Freeform 29"/>
              <p:cNvSpPr>
                <a:spLocks noEditPoints="1"/>
              </p:cNvSpPr>
              <p:nvPr/>
            </p:nvSpPr>
            <p:spPr bwMode="black">
              <a:xfrm>
                <a:off x="1522910" y="4408844"/>
                <a:ext cx="1691944" cy="1416541"/>
              </a:xfrm>
              <a:custGeom>
                <a:avLst/>
                <a:gdLst>
                  <a:gd name="T0" fmla="*/ 683 w 1073"/>
                  <a:gd name="T1" fmla="*/ 951 h 1056"/>
                  <a:gd name="T2" fmla="*/ 683 w 1073"/>
                  <a:gd name="T3" fmla="*/ 947 h 1056"/>
                  <a:gd name="T4" fmla="*/ 537 w 1073"/>
                  <a:gd name="T5" fmla="*/ 957 h 1056"/>
                  <a:gd name="T6" fmla="*/ 99 w 1073"/>
                  <a:gd name="T7" fmla="*/ 776 h 1056"/>
                  <a:gd name="T8" fmla="*/ 99 w 1073"/>
                  <a:gd name="T9" fmla="*/ 623 h 1056"/>
                  <a:gd name="T10" fmla="*/ 99 w 1073"/>
                  <a:gd name="T11" fmla="*/ 520 h 1056"/>
                  <a:gd name="T12" fmla="*/ 99 w 1073"/>
                  <a:gd name="T13" fmla="*/ 352 h 1056"/>
                  <a:gd name="T14" fmla="*/ 137 w 1073"/>
                  <a:gd name="T15" fmla="*/ 379 h 1056"/>
                  <a:gd name="T16" fmla="*/ 537 w 1073"/>
                  <a:gd name="T17" fmla="*/ 458 h 1056"/>
                  <a:gd name="T18" fmla="*/ 862 w 1073"/>
                  <a:gd name="T19" fmla="*/ 411 h 1056"/>
                  <a:gd name="T20" fmla="*/ 972 w 1073"/>
                  <a:gd name="T21" fmla="*/ 355 h 1056"/>
                  <a:gd name="T22" fmla="*/ 975 w 1073"/>
                  <a:gd name="T23" fmla="*/ 352 h 1056"/>
                  <a:gd name="T24" fmla="*/ 975 w 1073"/>
                  <a:gd name="T25" fmla="*/ 460 h 1056"/>
                  <a:gd name="T26" fmla="*/ 1067 w 1073"/>
                  <a:gd name="T27" fmla="*/ 493 h 1056"/>
                  <a:gd name="T28" fmla="*/ 1073 w 1073"/>
                  <a:gd name="T29" fmla="*/ 494 h 1056"/>
                  <a:gd name="T30" fmla="*/ 1073 w 1073"/>
                  <a:gd name="T31" fmla="*/ 249 h 1056"/>
                  <a:gd name="T32" fmla="*/ 1002 w 1073"/>
                  <a:gd name="T33" fmla="*/ 114 h 1056"/>
                  <a:gd name="T34" fmla="*/ 537 w 1073"/>
                  <a:gd name="T35" fmla="*/ 0 h 1056"/>
                  <a:gd name="T36" fmla="*/ 195 w 1073"/>
                  <a:gd name="T37" fmla="*/ 49 h 1056"/>
                  <a:gd name="T38" fmla="*/ 71 w 1073"/>
                  <a:gd name="T39" fmla="*/ 114 h 1056"/>
                  <a:gd name="T40" fmla="*/ 0 w 1073"/>
                  <a:gd name="T41" fmla="*/ 249 h 1056"/>
                  <a:gd name="T42" fmla="*/ 0 w 1073"/>
                  <a:gd name="T43" fmla="*/ 776 h 1056"/>
                  <a:gd name="T44" fmla="*/ 64 w 1073"/>
                  <a:gd name="T45" fmla="*/ 917 h 1056"/>
                  <a:gd name="T46" fmla="*/ 537 w 1073"/>
                  <a:gd name="T47" fmla="*/ 1056 h 1056"/>
                  <a:gd name="T48" fmla="*/ 681 w 1073"/>
                  <a:gd name="T49" fmla="*/ 1047 h 1056"/>
                  <a:gd name="T50" fmla="*/ 683 w 1073"/>
                  <a:gd name="T51" fmla="*/ 951 h 1056"/>
                  <a:gd name="T52" fmla="*/ 537 w 1073"/>
                  <a:gd name="T53" fmla="*/ 99 h 1056"/>
                  <a:gd name="T54" fmla="*/ 975 w 1073"/>
                  <a:gd name="T55" fmla="*/ 249 h 1056"/>
                  <a:gd name="T56" fmla="*/ 537 w 1073"/>
                  <a:gd name="T57" fmla="*/ 399 h 1056"/>
                  <a:gd name="T58" fmla="*/ 99 w 1073"/>
                  <a:gd name="T59" fmla="*/ 249 h 1056"/>
                  <a:gd name="T60" fmla="*/ 537 w 1073"/>
                  <a:gd name="T61" fmla="*/ 99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73" h="1056">
                    <a:moveTo>
                      <a:pt x="683" y="951"/>
                    </a:moveTo>
                    <a:cubicBezTo>
                      <a:pt x="683" y="947"/>
                      <a:pt x="683" y="947"/>
                      <a:pt x="683" y="947"/>
                    </a:cubicBezTo>
                    <a:cubicBezTo>
                      <a:pt x="638" y="954"/>
                      <a:pt x="587" y="957"/>
                      <a:pt x="537" y="957"/>
                    </a:cubicBezTo>
                    <a:cubicBezTo>
                      <a:pt x="295" y="957"/>
                      <a:pt x="99" y="876"/>
                      <a:pt x="99" y="776"/>
                    </a:cubicBezTo>
                    <a:cubicBezTo>
                      <a:pt x="99" y="623"/>
                      <a:pt x="99" y="623"/>
                      <a:pt x="99" y="623"/>
                    </a:cubicBezTo>
                    <a:cubicBezTo>
                      <a:pt x="99" y="520"/>
                      <a:pt x="99" y="520"/>
                      <a:pt x="99" y="520"/>
                    </a:cubicBezTo>
                    <a:cubicBezTo>
                      <a:pt x="99" y="352"/>
                      <a:pt x="99" y="352"/>
                      <a:pt x="99" y="352"/>
                    </a:cubicBezTo>
                    <a:cubicBezTo>
                      <a:pt x="110" y="362"/>
                      <a:pt x="123" y="371"/>
                      <a:pt x="137" y="379"/>
                    </a:cubicBezTo>
                    <a:cubicBezTo>
                      <a:pt x="228" y="429"/>
                      <a:pt x="371" y="457"/>
                      <a:pt x="537" y="458"/>
                    </a:cubicBezTo>
                    <a:cubicBezTo>
                      <a:pt x="662" y="458"/>
                      <a:pt x="776" y="441"/>
                      <a:pt x="862" y="411"/>
                    </a:cubicBezTo>
                    <a:cubicBezTo>
                      <a:pt x="906" y="396"/>
                      <a:pt x="942" y="378"/>
                      <a:pt x="972" y="355"/>
                    </a:cubicBezTo>
                    <a:cubicBezTo>
                      <a:pt x="973" y="354"/>
                      <a:pt x="974" y="353"/>
                      <a:pt x="975" y="352"/>
                    </a:cubicBezTo>
                    <a:cubicBezTo>
                      <a:pt x="975" y="460"/>
                      <a:pt x="975" y="460"/>
                      <a:pt x="975" y="460"/>
                    </a:cubicBezTo>
                    <a:cubicBezTo>
                      <a:pt x="1008" y="465"/>
                      <a:pt x="1039" y="476"/>
                      <a:pt x="1067" y="493"/>
                    </a:cubicBezTo>
                    <a:cubicBezTo>
                      <a:pt x="1069" y="493"/>
                      <a:pt x="1071" y="493"/>
                      <a:pt x="1073" y="494"/>
                    </a:cubicBezTo>
                    <a:cubicBezTo>
                      <a:pt x="1073" y="249"/>
                      <a:pt x="1073" y="249"/>
                      <a:pt x="1073" y="249"/>
                    </a:cubicBezTo>
                    <a:cubicBezTo>
                      <a:pt x="1073" y="187"/>
                      <a:pt x="1037" y="141"/>
                      <a:pt x="1002" y="114"/>
                    </a:cubicBezTo>
                    <a:cubicBezTo>
                      <a:pt x="896" y="33"/>
                      <a:pt x="733" y="3"/>
                      <a:pt x="537" y="0"/>
                    </a:cubicBezTo>
                    <a:cubicBezTo>
                      <a:pt x="406" y="0"/>
                      <a:pt x="288" y="18"/>
                      <a:pt x="195" y="49"/>
                    </a:cubicBezTo>
                    <a:cubicBezTo>
                      <a:pt x="148" y="66"/>
                      <a:pt x="107" y="85"/>
                      <a:pt x="71" y="114"/>
                    </a:cubicBezTo>
                    <a:cubicBezTo>
                      <a:pt x="36" y="141"/>
                      <a:pt x="0" y="187"/>
                      <a:pt x="0" y="249"/>
                    </a:cubicBezTo>
                    <a:cubicBezTo>
                      <a:pt x="0" y="776"/>
                      <a:pt x="0" y="776"/>
                      <a:pt x="0" y="776"/>
                    </a:cubicBezTo>
                    <a:cubicBezTo>
                      <a:pt x="0" y="835"/>
                      <a:pt x="29" y="884"/>
                      <a:pt x="64" y="917"/>
                    </a:cubicBezTo>
                    <a:cubicBezTo>
                      <a:pt x="169" y="1014"/>
                      <a:pt x="338" y="1053"/>
                      <a:pt x="537" y="1056"/>
                    </a:cubicBezTo>
                    <a:cubicBezTo>
                      <a:pt x="586" y="1056"/>
                      <a:pt x="636" y="1053"/>
                      <a:pt x="681" y="1047"/>
                    </a:cubicBezTo>
                    <a:lnTo>
                      <a:pt x="683" y="951"/>
                    </a:lnTo>
                    <a:close/>
                    <a:moveTo>
                      <a:pt x="537" y="99"/>
                    </a:moveTo>
                    <a:cubicBezTo>
                      <a:pt x="778" y="99"/>
                      <a:pt x="975" y="166"/>
                      <a:pt x="975" y="249"/>
                    </a:cubicBezTo>
                    <a:cubicBezTo>
                      <a:pt x="975" y="332"/>
                      <a:pt x="778" y="399"/>
                      <a:pt x="537" y="399"/>
                    </a:cubicBezTo>
                    <a:cubicBezTo>
                      <a:pt x="295" y="399"/>
                      <a:pt x="99" y="332"/>
                      <a:pt x="99" y="249"/>
                    </a:cubicBezTo>
                    <a:cubicBezTo>
                      <a:pt x="99" y="166"/>
                      <a:pt x="295" y="99"/>
                      <a:pt x="537" y="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300">
                  <a:solidFill>
                    <a:srgbClr val="FFFFFF"/>
                  </a:solidFill>
                  <a:latin typeface="Segoe UI Light" pitchFamily="34" charset="0"/>
                  <a:cs typeface="Segoe UI Light" pitchFamily="34" charset="0"/>
                </a:endParaRPr>
              </a:p>
            </p:txBody>
          </p:sp>
        </p:grpSp>
        <p:sp>
          <p:nvSpPr>
            <p:cNvPr id="17" name="Rectangle 16"/>
            <p:cNvSpPr/>
            <p:nvPr/>
          </p:nvSpPr>
          <p:spPr bwMode="auto">
            <a:xfrm>
              <a:off x="5873411" y="3557556"/>
              <a:ext cx="1897732" cy="338094"/>
            </a:xfrm>
            <a:prstGeom prst="rect">
              <a:avLst/>
            </a:prstGeom>
            <a:noFill/>
            <a:ln w="9525" cap="flat" cmpd="sng" algn="ctr">
              <a:noFill/>
              <a:prstDash val="solid"/>
              <a:round/>
              <a:headEnd type="none" w="med" len="med"/>
              <a:tailEnd type="none" w="med" len="med"/>
            </a:ln>
            <a:effectLst/>
          </p:spPr>
          <p:txBody>
            <a:bodyPr vert="horz" wrap="square" lIns="76179" tIns="38089" rIns="76179" bIns="38089" numCol="1" rtlCol="0"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1088456" fontAlgn="base">
                <a:spcBef>
                  <a:spcPct val="0"/>
                </a:spcBef>
                <a:spcAft>
                  <a:spcPct val="0"/>
                </a:spcAft>
              </a:pPr>
              <a:r>
                <a:rPr lang="en-US" b="1" dirty="0">
                  <a:solidFill>
                    <a:srgbClr val="FFFFFF"/>
                  </a:solidFill>
                  <a:cs typeface="Segoe UI Light" pitchFamily="34" charset="0"/>
                </a:rPr>
                <a:t>Server</a:t>
              </a:r>
            </a:p>
          </p:txBody>
        </p:sp>
        <p:sp>
          <p:nvSpPr>
            <p:cNvPr id="18" name="Rectangle 17"/>
            <p:cNvSpPr/>
            <p:nvPr/>
          </p:nvSpPr>
          <p:spPr bwMode="auto">
            <a:xfrm>
              <a:off x="956124" y="3557555"/>
              <a:ext cx="1897732" cy="338094"/>
            </a:xfrm>
            <a:prstGeom prst="rect">
              <a:avLst/>
            </a:prstGeom>
            <a:noFill/>
            <a:ln w="9525" cap="flat" cmpd="sng" algn="ctr">
              <a:noFill/>
              <a:prstDash val="solid"/>
              <a:round/>
              <a:headEnd type="none" w="med" len="med"/>
              <a:tailEnd type="none" w="med" len="med"/>
            </a:ln>
            <a:effectLst/>
          </p:spPr>
          <p:txBody>
            <a:bodyPr vert="horz" wrap="square" lIns="76179" tIns="38089" rIns="76179" bIns="38089" numCol="1" rtlCol="0"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1088456" fontAlgn="base">
                <a:spcBef>
                  <a:spcPct val="0"/>
                </a:spcBef>
                <a:spcAft>
                  <a:spcPct val="0"/>
                </a:spcAft>
              </a:pPr>
              <a:r>
                <a:rPr lang="en-US" b="1" dirty="0">
                  <a:solidFill>
                    <a:srgbClr val="FFFFFF"/>
                  </a:solidFill>
                  <a:cs typeface="Segoe UI Light" pitchFamily="34" charset="0"/>
                </a:rPr>
                <a:t>Client</a:t>
              </a:r>
            </a:p>
          </p:txBody>
        </p:sp>
        <p:sp>
          <p:nvSpPr>
            <p:cNvPr id="19" name="Rectangle 18"/>
            <p:cNvSpPr/>
            <p:nvPr/>
          </p:nvSpPr>
          <p:spPr bwMode="auto">
            <a:xfrm>
              <a:off x="2349756" y="4702545"/>
              <a:ext cx="3847106" cy="207198"/>
            </a:xfrm>
            <a:prstGeom prst="rect">
              <a:avLst/>
            </a:prstGeom>
            <a:noFill/>
            <a:ln w="9525" cap="flat" cmpd="sng" algn="ctr">
              <a:noFill/>
              <a:prstDash val="solid"/>
              <a:round/>
              <a:headEnd type="none" w="med" len="med"/>
              <a:tailEnd type="none" w="med" len="med"/>
            </a:ln>
            <a:effectLst/>
          </p:spPr>
          <p:txBody>
            <a:bodyPr vert="horz" wrap="square" lIns="76179" tIns="38089" rIns="76179" bIns="38089" numCol="1" rtlCol="0"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1088456" fontAlgn="base">
                <a:spcBef>
                  <a:spcPct val="0"/>
                </a:spcBef>
                <a:spcAft>
                  <a:spcPct val="0"/>
                </a:spcAft>
              </a:pPr>
              <a:r>
                <a:rPr lang="en-US" b="1" dirty="0">
                  <a:solidFill>
                    <a:srgbClr val="FFFFFF"/>
                  </a:solidFill>
                  <a:cs typeface="Segoe UI Light" pitchFamily="34" charset="0"/>
                </a:rPr>
                <a:t>SMB Encryption</a:t>
              </a:r>
            </a:p>
          </p:txBody>
        </p:sp>
        <p:sp>
          <p:nvSpPr>
            <p:cNvPr id="23" name="Freeform 22"/>
            <p:cNvSpPr>
              <a:spLocks noEditPoints="1"/>
            </p:cNvSpPr>
            <p:nvPr/>
          </p:nvSpPr>
          <p:spPr bwMode="black">
            <a:xfrm>
              <a:off x="5988075" y="2766652"/>
              <a:ext cx="1617752" cy="841708"/>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solidFill>
                  <a:srgbClr val="FFFFFF"/>
                </a:solidFill>
              </a:endParaRPr>
            </a:p>
          </p:txBody>
        </p:sp>
      </p:grpSp>
    </p:spTree>
    <p:extLst>
      <p:ext uri="{BB962C8B-B14F-4D97-AF65-F5344CB8AC3E}">
        <p14:creationId xmlns:p14="http://schemas.microsoft.com/office/powerpoint/2010/main" val="554207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VSS for SMB File Shares</a:t>
            </a:r>
            <a:endParaRPr lang="en-US" dirty="0"/>
          </a:p>
        </p:txBody>
      </p:sp>
      <p:sp>
        <p:nvSpPr>
          <p:cNvPr id="3" name="Content Placeholder 2"/>
          <p:cNvSpPr>
            <a:spLocks noGrp="1"/>
          </p:cNvSpPr>
          <p:nvPr>
            <p:ph sz="half" idx="1"/>
          </p:nvPr>
        </p:nvSpPr>
        <p:spPr>
          <a:xfrm>
            <a:off x="519113" y="1447800"/>
            <a:ext cx="4127499" cy="3951851"/>
          </a:xfrm>
        </p:spPr>
        <p:txBody>
          <a:bodyPr/>
          <a:lstStyle/>
          <a:p>
            <a:r>
              <a:rPr lang="en-US" sz="2400" dirty="0">
                <a:solidFill>
                  <a:schemeClr val="tx1"/>
                </a:solidFill>
              </a:rPr>
              <a:t>Application consistent shadow copies for server application data stored on Windows Server “8” file shares</a:t>
            </a:r>
          </a:p>
          <a:p>
            <a:endParaRPr lang="en-US" sz="2400" dirty="0">
              <a:solidFill>
                <a:schemeClr val="tx1"/>
              </a:solidFill>
            </a:endParaRPr>
          </a:p>
          <a:p>
            <a:r>
              <a:rPr lang="en-US" sz="2400" dirty="0">
                <a:solidFill>
                  <a:schemeClr val="tx1"/>
                </a:solidFill>
              </a:rPr>
              <a:t>Backup and restore scenarios</a:t>
            </a:r>
          </a:p>
          <a:p>
            <a:endParaRPr lang="en-US" sz="2400" dirty="0">
              <a:solidFill>
                <a:schemeClr val="tx1"/>
              </a:solidFill>
            </a:endParaRPr>
          </a:p>
          <a:p>
            <a:r>
              <a:rPr lang="en-US" sz="2400" dirty="0">
                <a:solidFill>
                  <a:schemeClr val="tx1"/>
                </a:solidFill>
              </a:rPr>
              <a:t>Full integration with VSS </a:t>
            </a:r>
            <a:r>
              <a:rPr lang="en-US" sz="2400" dirty="0" smtClean="0">
                <a:solidFill>
                  <a:schemeClr val="tx1"/>
                </a:solidFill>
              </a:rPr>
              <a:t>infrastructure</a:t>
            </a:r>
            <a:endParaRPr lang="en-US" sz="2400" dirty="0">
              <a:solidFill>
                <a:schemeClr val="tx1"/>
              </a:solidFill>
            </a:endParaRPr>
          </a:p>
        </p:txBody>
      </p:sp>
      <p:sp>
        <p:nvSpPr>
          <p:cNvPr id="11" name="Rectangle 10"/>
          <p:cNvSpPr/>
          <p:nvPr/>
        </p:nvSpPr>
        <p:spPr>
          <a:xfrm>
            <a:off x="8497772" y="2492296"/>
            <a:ext cx="2937385" cy="3097985"/>
          </a:xfrm>
          <a:prstGeom prst="rect">
            <a:avLst/>
          </a:prstGeom>
        </p:spPr>
        <p:style>
          <a:lnRef idx="1">
            <a:schemeClr val="dk1"/>
          </a:lnRef>
          <a:fillRef idx="2">
            <a:schemeClr val="dk1"/>
          </a:fillRef>
          <a:effectRef idx="1">
            <a:schemeClr val="dk1"/>
          </a:effectRef>
          <a:fontRef idx="minor">
            <a:schemeClr val="dk1"/>
          </a:fontRef>
        </p:style>
        <p:txBody>
          <a:bodyPr rtlCol="0" anchor="t"/>
          <a:lstStyle/>
          <a:p>
            <a:pPr algn="ctr"/>
            <a:endParaRPr lang="en-US" sz="1050" dirty="0">
              <a:solidFill>
                <a:srgbClr val="363535"/>
              </a:solidFill>
            </a:endParaRPr>
          </a:p>
        </p:txBody>
      </p:sp>
      <p:sp>
        <p:nvSpPr>
          <p:cNvPr id="12" name="Rectangle 11"/>
          <p:cNvSpPr/>
          <p:nvPr/>
        </p:nvSpPr>
        <p:spPr>
          <a:xfrm>
            <a:off x="4997343" y="2953056"/>
            <a:ext cx="2803430" cy="2600289"/>
          </a:xfrm>
          <a:prstGeom prst="rect">
            <a:avLst/>
          </a:prstGeom>
        </p:spPr>
        <p:style>
          <a:lnRef idx="1">
            <a:schemeClr val="dk1"/>
          </a:lnRef>
          <a:fillRef idx="2">
            <a:schemeClr val="dk1"/>
          </a:fillRef>
          <a:effectRef idx="1">
            <a:schemeClr val="dk1"/>
          </a:effectRef>
          <a:fontRef idx="minor">
            <a:schemeClr val="dk1"/>
          </a:fontRef>
        </p:style>
        <p:txBody>
          <a:bodyPr rtlCol="0" anchor="t"/>
          <a:lstStyle/>
          <a:p>
            <a:pPr algn="ctr"/>
            <a:endParaRPr lang="en-US" sz="1050" dirty="0">
              <a:solidFill>
                <a:srgbClr val="363535"/>
              </a:solidFill>
            </a:endParaRPr>
          </a:p>
          <a:p>
            <a:pPr algn="ctr"/>
            <a:endParaRPr lang="en-US" sz="1050" dirty="0">
              <a:solidFill>
                <a:srgbClr val="363535"/>
              </a:solidFill>
            </a:endParaRPr>
          </a:p>
          <a:p>
            <a:pPr algn="ctr"/>
            <a:endParaRPr lang="en-US" sz="1050" dirty="0">
              <a:solidFill>
                <a:srgbClr val="363535"/>
              </a:solidFill>
            </a:endParaRPr>
          </a:p>
          <a:p>
            <a:pPr algn="ctr"/>
            <a:endParaRPr lang="en-US" sz="1050" dirty="0">
              <a:solidFill>
                <a:srgbClr val="363535"/>
              </a:solidFill>
            </a:endParaRPr>
          </a:p>
          <a:p>
            <a:pPr algn="ctr"/>
            <a:endParaRPr lang="en-US" sz="1050" dirty="0">
              <a:solidFill>
                <a:srgbClr val="363535"/>
              </a:solidFill>
            </a:endParaRPr>
          </a:p>
          <a:p>
            <a:pPr algn="ctr"/>
            <a:endParaRPr lang="en-US" sz="1050" dirty="0">
              <a:solidFill>
                <a:srgbClr val="363535"/>
              </a:solidFill>
            </a:endParaRPr>
          </a:p>
          <a:p>
            <a:pPr algn="ctr"/>
            <a:endParaRPr lang="en-US" sz="1050" dirty="0">
              <a:solidFill>
                <a:srgbClr val="363535"/>
              </a:solidFill>
            </a:endParaRPr>
          </a:p>
          <a:p>
            <a:pPr algn="ctr"/>
            <a:endParaRPr lang="en-US" sz="1050" dirty="0">
              <a:solidFill>
                <a:srgbClr val="363535"/>
              </a:solidFill>
            </a:endParaRPr>
          </a:p>
          <a:p>
            <a:pPr algn="ctr"/>
            <a:endParaRPr lang="en-US" sz="1050" dirty="0">
              <a:solidFill>
                <a:srgbClr val="363535"/>
              </a:solidFill>
            </a:endParaRPr>
          </a:p>
          <a:p>
            <a:pPr algn="ctr"/>
            <a:endParaRPr lang="en-US" sz="1050" dirty="0">
              <a:solidFill>
                <a:srgbClr val="363535"/>
              </a:solidFill>
            </a:endParaRPr>
          </a:p>
          <a:p>
            <a:pPr algn="ctr"/>
            <a:endParaRPr lang="en-US" sz="1050" dirty="0">
              <a:solidFill>
                <a:srgbClr val="363535"/>
              </a:solidFill>
            </a:endParaRPr>
          </a:p>
          <a:p>
            <a:pPr algn="ctr"/>
            <a:endParaRPr lang="en-US" sz="1050" dirty="0">
              <a:solidFill>
                <a:srgbClr val="363535"/>
              </a:solidFill>
            </a:endParaRPr>
          </a:p>
          <a:p>
            <a:pPr algn="ctr"/>
            <a:endParaRPr lang="en-US" sz="1050" dirty="0">
              <a:solidFill>
                <a:srgbClr val="363535"/>
              </a:solidFill>
            </a:endParaRPr>
          </a:p>
          <a:p>
            <a:pPr algn="ctr"/>
            <a:endParaRPr lang="en-US" sz="1050" dirty="0">
              <a:solidFill>
                <a:srgbClr val="363535"/>
              </a:solidFill>
            </a:endParaRPr>
          </a:p>
          <a:p>
            <a:pPr algn="ctr"/>
            <a:endParaRPr lang="en-US" sz="1050" dirty="0">
              <a:solidFill>
                <a:srgbClr val="363535"/>
              </a:solidFill>
            </a:endParaRPr>
          </a:p>
          <a:p>
            <a:pPr algn="ctr"/>
            <a:endParaRPr lang="en-US" sz="1050" dirty="0">
              <a:solidFill>
                <a:srgbClr val="363535"/>
              </a:solidFill>
            </a:endParaRPr>
          </a:p>
          <a:p>
            <a:pPr algn="ctr"/>
            <a:endParaRPr lang="en-US" sz="1050" dirty="0">
              <a:solidFill>
                <a:srgbClr val="363535"/>
              </a:solidFill>
            </a:endParaRPr>
          </a:p>
          <a:p>
            <a:pPr algn="ctr"/>
            <a:endParaRPr lang="en-US" sz="1050" dirty="0">
              <a:solidFill>
                <a:srgbClr val="363535"/>
              </a:solidFill>
            </a:endParaRPr>
          </a:p>
        </p:txBody>
      </p:sp>
      <p:sp>
        <p:nvSpPr>
          <p:cNvPr id="13" name="Rounded Rectangle 12"/>
          <p:cNvSpPr/>
          <p:nvPr/>
        </p:nvSpPr>
        <p:spPr>
          <a:xfrm>
            <a:off x="8768793" y="3487636"/>
            <a:ext cx="2437765" cy="274320"/>
          </a:xfrm>
          <a:prstGeom prst="roundRect">
            <a:avLst/>
          </a:prstGeom>
        </p:spPr>
        <p:style>
          <a:lnRef idx="1">
            <a:schemeClr val="accent1"/>
          </a:lnRef>
          <a:fillRef idx="3">
            <a:schemeClr val="accent1"/>
          </a:fillRef>
          <a:effectRef idx="2">
            <a:schemeClr val="accent1"/>
          </a:effectRef>
          <a:fontRef idx="minor">
            <a:schemeClr val="lt1"/>
          </a:fontRef>
        </p:style>
        <p:txBody>
          <a:bodyPr lIns="91559" tIns="45779" rIns="91559" bIns="45779" rtlCol="0" anchor="ctr"/>
          <a:lstStyle/>
          <a:p>
            <a:pPr algn="ctr"/>
            <a:r>
              <a:rPr lang="en-US" sz="1200" dirty="0">
                <a:solidFill>
                  <a:srgbClr val="FFFFFF"/>
                </a:solidFill>
              </a:rPr>
              <a:t>Volume Shadow Copy Service</a:t>
            </a:r>
          </a:p>
        </p:txBody>
      </p:sp>
      <p:sp>
        <p:nvSpPr>
          <p:cNvPr id="16" name="TextBox 15"/>
          <p:cNvSpPr txBox="1"/>
          <p:nvPr/>
        </p:nvSpPr>
        <p:spPr>
          <a:xfrm>
            <a:off x="8750635" y="5100935"/>
            <a:ext cx="1306177" cy="461665"/>
          </a:xfrm>
          <a:prstGeom prst="rect">
            <a:avLst/>
          </a:prstGeom>
          <a:noFill/>
        </p:spPr>
        <p:txBody>
          <a:bodyPr wrap="square" rtlCol="0">
            <a:spAutoFit/>
          </a:bodyPr>
          <a:lstStyle/>
          <a:p>
            <a:pPr algn="ctr"/>
            <a:r>
              <a:rPr lang="en-US" sz="1200" dirty="0">
                <a:solidFill>
                  <a:srgbClr val="363535">
                    <a:lumMod val="50000"/>
                  </a:srgbClr>
                </a:solidFill>
              </a:rPr>
              <a:t>\\fs\foo</a:t>
            </a:r>
          </a:p>
          <a:p>
            <a:pPr algn="ctr"/>
            <a:r>
              <a:rPr lang="en-US" sz="1200" dirty="0">
                <a:solidFill>
                  <a:srgbClr val="363535">
                    <a:lumMod val="50000"/>
                  </a:srgbClr>
                </a:solidFill>
              </a:rPr>
              <a:t>Data volume</a:t>
            </a:r>
          </a:p>
        </p:txBody>
      </p:sp>
      <p:sp>
        <p:nvSpPr>
          <p:cNvPr id="19" name="TextBox 18"/>
          <p:cNvSpPr txBox="1"/>
          <p:nvPr/>
        </p:nvSpPr>
        <p:spPr>
          <a:xfrm>
            <a:off x="10082718" y="5100935"/>
            <a:ext cx="1193294" cy="461665"/>
          </a:xfrm>
          <a:prstGeom prst="rect">
            <a:avLst/>
          </a:prstGeom>
          <a:noFill/>
        </p:spPr>
        <p:txBody>
          <a:bodyPr wrap="square" rtlCol="0">
            <a:spAutoFit/>
          </a:bodyPr>
          <a:lstStyle/>
          <a:p>
            <a:pPr algn="ctr"/>
            <a:r>
              <a:rPr lang="en-US" sz="1200" dirty="0">
                <a:solidFill>
                  <a:srgbClr val="363535">
                    <a:lumMod val="50000"/>
                  </a:srgbClr>
                </a:solidFill>
              </a:rPr>
              <a:t>\\fs\foo@t1</a:t>
            </a:r>
          </a:p>
          <a:p>
            <a:pPr algn="ctr"/>
            <a:r>
              <a:rPr lang="en-US" sz="1200" dirty="0" smtClean="0">
                <a:solidFill>
                  <a:srgbClr val="363535">
                    <a:lumMod val="50000"/>
                  </a:srgbClr>
                </a:solidFill>
              </a:rPr>
              <a:t>Shadow Copy</a:t>
            </a:r>
            <a:endParaRPr lang="en-US" sz="1200" baseline="30000" dirty="0">
              <a:solidFill>
                <a:srgbClr val="363535">
                  <a:lumMod val="50000"/>
                </a:srgbClr>
              </a:solidFill>
            </a:endParaRPr>
          </a:p>
        </p:txBody>
      </p:sp>
      <p:cxnSp>
        <p:nvCxnSpPr>
          <p:cNvPr id="20" name="Straight Arrow Connector 19"/>
          <p:cNvCxnSpPr>
            <a:stCxn id="57" idx="1"/>
            <a:endCxn id="52" idx="0"/>
          </p:cNvCxnSpPr>
          <p:nvPr/>
        </p:nvCxnSpPr>
        <p:spPr>
          <a:xfrm flipH="1">
            <a:off x="6426826" y="1841259"/>
            <a:ext cx="2053534" cy="13032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a:off x="5368195" y="3386145"/>
            <a:ext cx="0" cy="5500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9130295" y="2953059"/>
            <a:ext cx="12650" cy="5173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7329109" y="4229538"/>
            <a:ext cx="1" cy="5516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7728433" y="1252820"/>
            <a:ext cx="1228395" cy="277118"/>
          </a:xfrm>
          <a:prstGeom prst="rect">
            <a:avLst/>
          </a:prstGeom>
          <a:noFill/>
        </p:spPr>
        <p:txBody>
          <a:bodyPr wrap="square" lIns="91559" tIns="45779" rIns="91559" bIns="45779" rtlCol="0">
            <a:spAutoFit/>
          </a:bodyPr>
          <a:lstStyle/>
          <a:p>
            <a:pPr algn="ctr"/>
            <a:r>
              <a:rPr lang="en-US" sz="1200" dirty="0">
                <a:solidFill>
                  <a:srgbClr val="FFFFFF"/>
                </a:solidFill>
              </a:rPr>
              <a:t>Backup Server</a:t>
            </a:r>
          </a:p>
        </p:txBody>
      </p:sp>
      <p:sp>
        <p:nvSpPr>
          <p:cNvPr id="27" name="TextBox 26"/>
          <p:cNvSpPr txBox="1"/>
          <p:nvPr/>
        </p:nvSpPr>
        <p:spPr>
          <a:xfrm>
            <a:off x="4996608" y="5590282"/>
            <a:ext cx="2034655" cy="277118"/>
          </a:xfrm>
          <a:prstGeom prst="rect">
            <a:avLst/>
          </a:prstGeom>
          <a:noFill/>
        </p:spPr>
        <p:txBody>
          <a:bodyPr wrap="square" lIns="91559" tIns="45779" rIns="91559" bIns="45779" rtlCol="0">
            <a:spAutoFit/>
          </a:bodyPr>
          <a:lstStyle/>
          <a:p>
            <a:pPr algn="ctr"/>
            <a:r>
              <a:rPr lang="en-US" sz="1200" dirty="0" smtClean="0">
                <a:solidFill>
                  <a:srgbClr val="FFFFFF"/>
                </a:solidFill>
              </a:rPr>
              <a:t>Application </a:t>
            </a:r>
            <a:r>
              <a:rPr lang="en-US" sz="1200" dirty="0">
                <a:solidFill>
                  <a:srgbClr val="FFFFFF"/>
                </a:solidFill>
              </a:rPr>
              <a:t>Server</a:t>
            </a:r>
          </a:p>
        </p:txBody>
      </p:sp>
      <p:sp>
        <p:nvSpPr>
          <p:cNvPr id="29" name="TextBox 28"/>
          <p:cNvSpPr txBox="1"/>
          <p:nvPr/>
        </p:nvSpPr>
        <p:spPr>
          <a:xfrm>
            <a:off x="8324789" y="5590282"/>
            <a:ext cx="1228029" cy="277118"/>
          </a:xfrm>
          <a:prstGeom prst="rect">
            <a:avLst/>
          </a:prstGeom>
          <a:noFill/>
        </p:spPr>
        <p:txBody>
          <a:bodyPr wrap="square" lIns="91559" tIns="45779" rIns="91559" bIns="45779" rtlCol="0">
            <a:spAutoFit/>
          </a:bodyPr>
          <a:lstStyle/>
          <a:p>
            <a:pPr algn="ctr"/>
            <a:r>
              <a:rPr lang="en-US" sz="1200" dirty="0">
                <a:solidFill>
                  <a:srgbClr val="FFFFFF"/>
                </a:solidFill>
              </a:rPr>
              <a:t>File Server</a:t>
            </a:r>
          </a:p>
        </p:txBody>
      </p:sp>
      <p:sp>
        <p:nvSpPr>
          <p:cNvPr id="30" name="Rounded Rectangle 29"/>
          <p:cNvSpPr/>
          <p:nvPr/>
        </p:nvSpPr>
        <p:spPr>
          <a:xfrm>
            <a:off x="8768793" y="2670109"/>
            <a:ext cx="2437765" cy="274320"/>
          </a:xfrm>
          <a:prstGeom prst="roundRect">
            <a:avLst/>
          </a:prstGeom>
        </p:spPr>
        <p:style>
          <a:lnRef idx="1">
            <a:schemeClr val="accent2"/>
          </a:lnRef>
          <a:fillRef idx="3">
            <a:schemeClr val="accent2"/>
          </a:fillRef>
          <a:effectRef idx="2">
            <a:schemeClr val="accent2"/>
          </a:effectRef>
          <a:fontRef idx="minor">
            <a:schemeClr val="lt1"/>
          </a:fontRef>
        </p:style>
        <p:txBody>
          <a:bodyPr lIns="91559" tIns="45779" rIns="91559" bIns="45779" rtlCol="0" anchor="ctr"/>
          <a:lstStyle/>
          <a:p>
            <a:pPr algn="ctr"/>
            <a:r>
              <a:rPr lang="en-US" sz="1200" dirty="0">
                <a:solidFill>
                  <a:srgbClr val="FFFFFF"/>
                </a:solidFill>
              </a:rPr>
              <a:t>File </a:t>
            </a:r>
            <a:r>
              <a:rPr lang="en-US" sz="1200" dirty="0" smtClean="0">
                <a:solidFill>
                  <a:srgbClr val="FFFFFF"/>
                </a:solidFill>
              </a:rPr>
              <a:t>Share Shadow Copy Agent</a:t>
            </a:r>
            <a:endParaRPr lang="en-US" sz="1200" dirty="0">
              <a:solidFill>
                <a:srgbClr val="FFFFFF"/>
              </a:solidFill>
            </a:endParaRPr>
          </a:p>
        </p:txBody>
      </p:sp>
      <p:cxnSp>
        <p:nvCxnSpPr>
          <p:cNvPr id="31" name="Elbow Connector 30"/>
          <p:cNvCxnSpPr>
            <a:stCxn id="54" idx="3"/>
            <a:endCxn id="30" idx="1"/>
          </p:cNvCxnSpPr>
          <p:nvPr/>
        </p:nvCxnSpPr>
        <p:spPr>
          <a:xfrm flipV="1">
            <a:off x="7645708" y="2807271"/>
            <a:ext cx="1123083" cy="2124427"/>
          </a:xfrm>
          <a:prstGeom prst="bentConnector3">
            <a:avLst>
              <a:gd name="adj1" fmla="val 50000"/>
            </a:avLst>
          </a:prstGeom>
          <a:ln>
            <a:headEnd type="arrow" w="med" len="med"/>
            <a:tailEnd type="arrow" w="med" len="med"/>
          </a:ln>
        </p:spPr>
        <p:style>
          <a:lnRef idx="2">
            <a:schemeClr val="accent2"/>
          </a:lnRef>
          <a:fillRef idx="0">
            <a:schemeClr val="accent2"/>
          </a:fillRef>
          <a:effectRef idx="1">
            <a:schemeClr val="accent2"/>
          </a:effectRef>
          <a:fontRef idx="minor">
            <a:schemeClr val="tx1"/>
          </a:fontRef>
        </p:style>
      </p:cxnSp>
      <p:sp>
        <p:nvSpPr>
          <p:cNvPr id="32" name="TextBox 31"/>
          <p:cNvSpPr txBox="1"/>
          <p:nvPr/>
        </p:nvSpPr>
        <p:spPr>
          <a:xfrm>
            <a:off x="5570053" y="3514611"/>
            <a:ext cx="2230720" cy="277118"/>
          </a:xfrm>
          <a:prstGeom prst="rect">
            <a:avLst/>
          </a:prstGeom>
          <a:noFill/>
        </p:spPr>
        <p:txBody>
          <a:bodyPr wrap="square" lIns="91559" tIns="45779" rIns="91559" bIns="45779" rtlCol="0">
            <a:spAutoFit/>
          </a:bodyPr>
          <a:lstStyle/>
          <a:p>
            <a:r>
              <a:rPr lang="en-US" sz="1200" dirty="0">
                <a:solidFill>
                  <a:srgbClr val="363535">
                    <a:lumMod val="50000"/>
                  </a:srgbClr>
                </a:solidFill>
              </a:rPr>
              <a:t>Coordinate </a:t>
            </a:r>
            <a:r>
              <a:rPr lang="en-US" sz="1200" dirty="0" smtClean="0">
                <a:solidFill>
                  <a:srgbClr val="363535">
                    <a:lumMod val="50000"/>
                  </a:srgbClr>
                </a:solidFill>
              </a:rPr>
              <a:t>Shadow </a:t>
            </a:r>
            <a:r>
              <a:rPr lang="en-US" sz="1200" dirty="0">
                <a:solidFill>
                  <a:srgbClr val="363535">
                    <a:lumMod val="50000"/>
                  </a:srgbClr>
                </a:solidFill>
              </a:rPr>
              <a:t>C</a:t>
            </a:r>
            <a:r>
              <a:rPr lang="en-US" sz="1200" dirty="0" smtClean="0">
                <a:solidFill>
                  <a:srgbClr val="363535">
                    <a:lumMod val="50000"/>
                  </a:srgbClr>
                </a:solidFill>
              </a:rPr>
              <a:t>opy</a:t>
            </a:r>
            <a:endParaRPr lang="en-US" sz="1200" dirty="0">
              <a:solidFill>
                <a:srgbClr val="363535">
                  <a:lumMod val="50000"/>
                </a:srgbClr>
              </a:solidFill>
            </a:endParaRPr>
          </a:p>
        </p:txBody>
      </p:sp>
      <p:sp>
        <p:nvSpPr>
          <p:cNvPr id="33" name="TextBox 32"/>
          <p:cNvSpPr txBox="1"/>
          <p:nvPr/>
        </p:nvSpPr>
        <p:spPr>
          <a:xfrm>
            <a:off x="5483711" y="4351952"/>
            <a:ext cx="1802624" cy="277118"/>
          </a:xfrm>
          <a:prstGeom prst="rect">
            <a:avLst/>
          </a:prstGeom>
          <a:noFill/>
        </p:spPr>
        <p:txBody>
          <a:bodyPr wrap="square" lIns="91559" tIns="45779" rIns="91559" bIns="45779" rtlCol="0">
            <a:spAutoFit/>
          </a:bodyPr>
          <a:lstStyle/>
          <a:p>
            <a:r>
              <a:rPr lang="en-US" sz="1200" dirty="0">
                <a:solidFill>
                  <a:srgbClr val="363535">
                    <a:lumMod val="50000"/>
                  </a:srgbClr>
                </a:solidFill>
              </a:rPr>
              <a:t>Create </a:t>
            </a:r>
            <a:r>
              <a:rPr lang="en-US" sz="1200" dirty="0" smtClean="0">
                <a:solidFill>
                  <a:srgbClr val="363535">
                    <a:lumMod val="50000"/>
                  </a:srgbClr>
                </a:solidFill>
              </a:rPr>
              <a:t>Shadow Copy</a:t>
            </a:r>
            <a:endParaRPr lang="en-US" sz="1200" dirty="0">
              <a:solidFill>
                <a:srgbClr val="363535">
                  <a:lumMod val="50000"/>
                </a:srgbClr>
              </a:solidFill>
            </a:endParaRPr>
          </a:p>
        </p:txBody>
      </p:sp>
      <p:cxnSp>
        <p:nvCxnSpPr>
          <p:cNvPr id="34" name="Straight Arrow Connector 33"/>
          <p:cNvCxnSpPr/>
          <p:nvPr/>
        </p:nvCxnSpPr>
        <p:spPr>
          <a:xfrm>
            <a:off x="10815198" y="3793259"/>
            <a:ext cx="7306" cy="5739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8609659" y="3916711"/>
            <a:ext cx="1985937" cy="277118"/>
          </a:xfrm>
          <a:prstGeom prst="rect">
            <a:avLst/>
          </a:prstGeom>
          <a:noFill/>
        </p:spPr>
        <p:txBody>
          <a:bodyPr wrap="square" lIns="91559" tIns="45779" rIns="91559" bIns="45779" rtlCol="0">
            <a:spAutoFit/>
          </a:bodyPr>
          <a:lstStyle/>
          <a:p>
            <a:pPr algn="r"/>
            <a:r>
              <a:rPr lang="en-US" sz="1200" dirty="0">
                <a:solidFill>
                  <a:srgbClr val="363535">
                    <a:lumMod val="50000"/>
                  </a:srgbClr>
                </a:solidFill>
              </a:rPr>
              <a:t>Create </a:t>
            </a:r>
            <a:r>
              <a:rPr lang="en-US" sz="1200" dirty="0" smtClean="0">
                <a:solidFill>
                  <a:srgbClr val="363535">
                    <a:lumMod val="50000"/>
                  </a:srgbClr>
                </a:solidFill>
              </a:rPr>
              <a:t>Shadow Copy</a:t>
            </a:r>
            <a:endParaRPr lang="en-US" sz="1200" dirty="0">
              <a:solidFill>
                <a:srgbClr val="363535">
                  <a:lumMod val="50000"/>
                </a:srgbClr>
              </a:solidFill>
            </a:endParaRPr>
          </a:p>
        </p:txBody>
      </p:sp>
      <p:sp>
        <p:nvSpPr>
          <p:cNvPr id="36" name="TextBox 35"/>
          <p:cNvSpPr txBox="1"/>
          <p:nvPr/>
        </p:nvSpPr>
        <p:spPr>
          <a:xfrm>
            <a:off x="9395861" y="3051598"/>
            <a:ext cx="1803951" cy="277118"/>
          </a:xfrm>
          <a:prstGeom prst="rect">
            <a:avLst/>
          </a:prstGeom>
          <a:noFill/>
        </p:spPr>
        <p:txBody>
          <a:bodyPr wrap="square" lIns="91559" tIns="45779" rIns="91559" bIns="45779" rtlCol="0">
            <a:spAutoFit/>
          </a:bodyPr>
          <a:lstStyle/>
          <a:p>
            <a:r>
              <a:rPr lang="en-US" sz="1200" dirty="0">
                <a:solidFill>
                  <a:srgbClr val="363535">
                    <a:lumMod val="50000"/>
                  </a:srgbClr>
                </a:solidFill>
              </a:rPr>
              <a:t>Request </a:t>
            </a:r>
            <a:r>
              <a:rPr lang="en-US" sz="1200" dirty="0" smtClean="0">
                <a:solidFill>
                  <a:srgbClr val="363535">
                    <a:lumMod val="50000"/>
                  </a:srgbClr>
                </a:solidFill>
              </a:rPr>
              <a:t>Shadow </a:t>
            </a:r>
            <a:r>
              <a:rPr lang="en-US" sz="1200" dirty="0">
                <a:solidFill>
                  <a:srgbClr val="363535">
                    <a:lumMod val="50000"/>
                  </a:srgbClr>
                </a:solidFill>
              </a:rPr>
              <a:t>C</a:t>
            </a:r>
            <a:r>
              <a:rPr lang="en-US" sz="1200" dirty="0" smtClean="0">
                <a:solidFill>
                  <a:srgbClr val="363535">
                    <a:lumMod val="50000"/>
                  </a:srgbClr>
                </a:solidFill>
              </a:rPr>
              <a:t>opy </a:t>
            </a:r>
            <a:endParaRPr lang="en-US" sz="1200" dirty="0">
              <a:solidFill>
                <a:srgbClr val="363535">
                  <a:lumMod val="50000"/>
                </a:srgbClr>
              </a:solidFill>
            </a:endParaRPr>
          </a:p>
        </p:txBody>
      </p:sp>
      <p:grpSp>
        <p:nvGrpSpPr>
          <p:cNvPr id="37" name="Group 129"/>
          <p:cNvGrpSpPr/>
          <p:nvPr/>
        </p:nvGrpSpPr>
        <p:grpSpPr>
          <a:xfrm>
            <a:off x="8819801" y="4380488"/>
            <a:ext cx="2437765" cy="274320"/>
            <a:chOff x="457200" y="5339494"/>
            <a:chExt cx="1630743" cy="533400"/>
          </a:xfrm>
        </p:grpSpPr>
        <p:sp>
          <p:nvSpPr>
            <p:cNvPr id="38" name="Rounded Rectangle 37"/>
            <p:cNvSpPr/>
            <p:nvPr/>
          </p:nvSpPr>
          <p:spPr>
            <a:xfrm>
              <a:off x="457200" y="5339494"/>
              <a:ext cx="1551136" cy="4428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FFFFFF"/>
                </a:solidFill>
              </a:endParaRPr>
            </a:p>
          </p:txBody>
        </p:sp>
        <p:sp>
          <p:nvSpPr>
            <p:cNvPr id="39" name="Rounded Rectangle 38"/>
            <p:cNvSpPr/>
            <p:nvPr/>
          </p:nvSpPr>
          <p:spPr>
            <a:xfrm>
              <a:off x="501910" y="5384642"/>
              <a:ext cx="1551136" cy="4428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FFFFFF"/>
                </a:solidFill>
              </a:endParaRPr>
            </a:p>
          </p:txBody>
        </p:sp>
        <p:sp>
          <p:nvSpPr>
            <p:cNvPr id="40" name="Rounded Rectangle 39"/>
            <p:cNvSpPr/>
            <p:nvPr/>
          </p:nvSpPr>
          <p:spPr>
            <a:xfrm>
              <a:off x="536807" y="5430027"/>
              <a:ext cx="1551136" cy="4428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FFFFFF"/>
                  </a:solidFill>
                </a:rPr>
                <a:t>VSS Providers</a:t>
              </a:r>
            </a:p>
          </p:txBody>
        </p:sp>
      </p:grpSp>
      <p:cxnSp>
        <p:nvCxnSpPr>
          <p:cNvPr id="41" name="Elbow Connector 40"/>
          <p:cNvCxnSpPr>
            <a:stCxn id="57" idx="3"/>
            <a:endCxn id="56" idx="4"/>
          </p:cNvCxnSpPr>
          <p:nvPr/>
        </p:nvCxnSpPr>
        <p:spPr>
          <a:xfrm>
            <a:off x="9585215" y="1841259"/>
            <a:ext cx="1465087" cy="3162915"/>
          </a:xfrm>
          <a:prstGeom prst="bentConnector3">
            <a:avLst>
              <a:gd name="adj1" fmla="val 140568"/>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sp>
        <p:nvSpPr>
          <p:cNvPr id="43" name="TextBox 42"/>
          <p:cNvSpPr txBox="1"/>
          <p:nvPr/>
        </p:nvSpPr>
        <p:spPr>
          <a:xfrm>
            <a:off x="6807112" y="2151083"/>
            <a:ext cx="1043992" cy="276999"/>
          </a:xfrm>
          <a:prstGeom prst="rect">
            <a:avLst/>
          </a:prstGeom>
          <a:noFill/>
        </p:spPr>
        <p:txBody>
          <a:bodyPr wrap="square" rtlCol="0">
            <a:spAutoFit/>
          </a:bodyPr>
          <a:lstStyle/>
          <a:p>
            <a:r>
              <a:rPr lang="en-US" sz="1200" dirty="0">
                <a:solidFill>
                  <a:srgbClr val="FFFFFF"/>
                </a:solidFill>
              </a:rPr>
              <a:t>Backup</a:t>
            </a:r>
          </a:p>
        </p:txBody>
      </p:sp>
      <p:sp>
        <p:nvSpPr>
          <p:cNvPr id="44" name="Oval 43"/>
          <p:cNvSpPr/>
          <p:nvPr/>
        </p:nvSpPr>
        <p:spPr>
          <a:xfrm>
            <a:off x="7583865" y="2295122"/>
            <a:ext cx="457200" cy="27432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1200" b="1" dirty="0">
                <a:solidFill>
                  <a:srgbClr val="FFFFFF"/>
                </a:solidFill>
              </a:rPr>
              <a:t>A</a:t>
            </a:r>
          </a:p>
        </p:txBody>
      </p:sp>
      <p:sp>
        <p:nvSpPr>
          <p:cNvPr id="45" name="Oval 44"/>
          <p:cNvSpPr/>
          <p:nvPr/>
        </p:nvSpPr>
        <p:spPr>
          <a:xfrm>
            <a:off x="5139595" y="3487636"/>
            <a:ext cx="457200" cy="274320"/>
          </a:xfrm>
          <a:prstGeom prst="ellipse">
            <a:avLst/>
          </a:prstGeom>
        </p:spPr>
        <p:style>
          <a:lnRef idx="0">
            <a:schemeClr val="dk1"/>
          </a:lnRef>
          <a:fillRef idx="3">
            <a:schemeClr val="dk1"/>
          </a:fillRef>
          <a:effectRef idx="3">
            <a:schemeClr val="dk1"/>
          </a:effectRef>
          <a:fontRef idx="minor">
            <a:schemeClr val="lt1"/>
          </a:fontRef>
        </p:style>
        <p:txBody>
          <a:bodyPr lIns="91559" tIns="45779" rIns="91559" bIns="45779" rtlCol="0" anchor="ctr"/>
          <a:lstStyle/>
          <a:p>
            <a:pPr algn="ctr"/>
            <a:r>
              <a:rPr lang="en-US" sz="1200" b="1" dirty="0">
                <a:solidFill>
                  <a:srgbClr val="FFFFFF"/>
                </a:solidFill>
              </a:rPr>
              <a:t>B</a:t>
            </a:r>
          </a:p>
        </p:txBody>
      </p:sp>
      <p:sp>
        <p:nvSpPr>
          <p:cNvPr id="46" name="Oval 45"/>
          <p:cNvSpPr/>
          <p:nvPr/>
        </p:nvSpPr>
        <p:spPr>
          <a:xfrm>
            <a:off x="7100508" y="4330227"/>
            <a:ext cx="457200" cy="274320"/>
          </a:xfrm>
          <a:prstGeom prst="ellipse">
            <a:avLst/>
          </a:prstGeom>
        </p:spPr>
        <p:style>
          <a:lnRef idx="0">
            <a:schemeClr val="dk1"/>
          </a:lnRef>
          <a:fillRef idx="3">
            <a:schemeClr val="dk1"/>
          </a:fillRef>
          <a:effectRef idx="3">
            <a:schemeClr val="dk1"/>
          </a:effectRef>
          <a:fontRef idx="minor">
            <a:schemeClr val="lt1"/>
          </a:fontRef>
        </p:style>
        <p:txBody>
          <a:bodyPr lIns="91559" tIns="45779" rIns="91559" bIns="45779" rtlCol="0" anchor="ctr"/>
          <a:lstStyle/>
          <a:p>
            <a:pPr algn="ctr"/>
            <a:r>
              <a:rPr lang="en-US" sz="1200" b="1" dirty="0">
                <a:solidFill>
                  <a:srgbClr val="FFFFFF"/>
                </a:solidFill>
              </a:rPr>
              <a:t>C</a:t>
            </a:r>
          </a:p>
        </p:txBody>
      </p:sp>
      <p:sp>
        <p:nvSpPr>
          <p:cNvPr id="47" name="Oval 46"/>
          <p:cNvSpPr/>
          <p:nvPr/>
        </p:nvSpPr>
        <p:spPr>
          <a:xfrm>
            <a:off x="7978649" y="3598731"/>
            <a:ext cx="457200" cy="274320"/>
          </a:xfrm>
          <a:prstGeom prst="ellipse">
            <a:avLst/>
          </a:prstGeom>
        </p:spPr>
        <p:style>
          <a:lnRef idx="0">
            <a:schemeClr val="dk1"/>
          </a:lnRef>
          <a:fillRef idx="3">
            <a:schemeClr val="dk1"/>
          </a:fillRef>
          <a:effectRef idx="3">
            <a:schemeClr val="dk1"/>
          </a:effectRef>
          <a:fontRef idx="minor">
            <a:schemeClr val="lt1"/>
          </a:fontRef>
        </p:style>
        <p:txBody>
          <a:bodyPr lIns="91559" tIns="45779" rIns="91559" bIns="45779" rtlCol="0" anchor="ctr"/>
          <a:lstStyle/>
          <a:p>
            <a:pPr algn="ctr"/>
            <a:r>
              <a:rPr lang="en-US" sz="1200" b="1" dirty="0">
                <a:solidFill>
                  <a:srgbClr val="FFFFFF"/>
                </a:solidFill>
              </a:rPr>
              <a:t>D</a:t>
            </a:r>
          </a:p>
        </p:txBody>
      </p:sp>
      <p:sp>
        <p:nvSpPr>
          <p:cNvPr id="48" name="Oval 47"/>
          <p:cNvSpPr/>
          <p:nvPr/>
        </p:nvSpPr>
        <p:spPr>
          <a:xfrm>
            <a:off x="8886637" y="3048000"/>
            <a:ext cx="457200" cy="274320"/>
          </a:xfrm>
          <a:prstGeom prst="ellipse">
            <a:avLst/>
          </a:prstGeom>
        </p:spPr>
        <p:style>
          <a:lnRef idx="0">
            <a:schemeClr val="dk1"/>
          </a:lnRef>
          <a:fillRef idx="3">
            <a:schemeClr val="dk1"/>
          </a:fillRef>
          <a:effectRef idx="3">
            <a:schemeClr val="dk1"/>
          </a:effectRef>
          <a:fontRef idx="minor">
            <a:schemeClr val="lt1"/>
          </a:fontRef>
        </p:style>
        <p:txBody>
          <a:bodyPr lIns="91559" tIns="45779" rIns="91559" bIns="45779" rtlCol="0" anchor="ctr"/>
          <a:lstStyle/>
          <a:p>
            <a:pPr algn="ctr"/>
            <a:r>
              <a:rPr lang="en-US" sz="1200" b="1" dirty="0">
                <a:solidFill>
                  <a:srgbClr val="FFFFFF"/>
                </a:solidFill>
              </a:rPr>
              <a:t>E</a:t>
            </a:r>
          </a:p>
        </p:txBody>
      </p:sp>
      <p:sp>
        <p:nvSpPr>
          <p:cNvPr id="49" name="TextBox 48"/>
          <p:cNvSpPr txBox="1"/>
          <p:nvPr/>
        </p:nvSpPr>
        <p:spPr>
          <a:xfrm>
            <a:off x="9947831" y="1785832"/>
            <a:ext cx="1382659" cy="646450"/>
          </a:xfrm>
          <a:prstGeom prst="rect">
            <a:avLst/>
          </a:prstGeom>
          <a:noFill/>
        </p:spPr>
        <p:txBody>
          <a:bodyPr wrap="square" lIns="91559" tIns="45779" rIns="91559" bIns="45779" rtlCol="0">
            <a:spAutoFit/>
          </a:bodyPr>
          <a:lstStyle/>
          <a:p>
            <a:r>
              <a:rPr lang="en-US" sz="1200" dirty="0">
                <a:solidFill>
                  <a:srgbClr val="FFFFFF"/>
                </a:solidFill>
              </a:rPr>
              <a:t>Read </a:t>
            </a:r>
            <a:r>
              <a:rPr lang="en-US" sz="1200" dirty="0" smtClean="0">
                <a:solidFill>
                  <a:srgbClr val="FFFFFF"/>
                </a:solidFill>
              </a:rPr>
              <a:t>from</a:t>
            </a:r>
          </a:p>
          <a:p>
            <a:r>
              <a:rPr lang="en-US" sz="1200" dirty="0" smtClean="0">
                <a:solidFill>
                  <a:srgbClr val="FFFFFF"/>
                </a:solidFill>
              </a:rPr>
              <a:t>Shadow Copy</a:t>
            </a:r>
          </a:p>
          <a:p>
            <a:r>
              <a:rPr lang="en-US" sz="1200" dirty="0" smtClean="0">
                <a:solidFill>
                  <a:srgbClr val="FFFFFF"/>
                </a:solidFill>
              </a:rPr>
              <a:t>Share</a:t>
            </a:r>
            <a:endParaRPr lang="en-US" sz="1200" dirty="0">
              <a:solidFill>
                <a:srgbClr val="FFFFFF"/>
              </a:solidFill>
            </a:endParaRPr>
          </a:p>
        </p:txBody>
      </p:sp>
      <p:sp>
        <p:nvSpPr>
          <p:cNvPr id="50" name="Oval 49"/>
          <p:cNvSpPr/>
          <p:nvPr/>
        </p:nvSpPr>
        <p:spPr>
          <a:xfrm>
            <a:off x="10977958" y="1704099"/>
            <a:ext cx="457200" cy="274320"/>
          </a:xfrm>
          <a:prstGeom prst="ellipse">
            <a:avLst/>
          </a:prstGeom>
        </p:spPr>
        <p:style>
          <a:lnRef idx="0">
            <a:schemeClr val="dk1"/>
          </a:lnRef>
          <a:fillRef idx="3">
            <a:schemeClr val="dk1"/>
          </a:fillRef>
          <a:effectRef idx="3">
            <a:schemeClr val="dk1"/>
          </a:effectRef>
          <a:fontRef idx="minor">
            <a:schemeClr val="lt1"/>
          </a:fontRef>
        </p:style>
        <p:txBody>
          <a:bodyPr lIns="91559" tIns="45779" rIns="91559" bIns="45779" rtlCol="0" anchor="ctr"/>
          <a:lstStyle/>
          <a:p>
            <a:pPr algn="ctr"/>
            <a:r>
              <a:rPr lang="en-US" sz="1200" b="1" dirty="0">
                <a:solidFill>
                  <a:srgbClr val="FFFFFF"/>
                </a:solidFill>
              </a:rPr>
              <a:t>G</a:t>
            </a:r>
          </a:p>
        </p:txBody>
      </p:sp>
      <p:sp>
        <p:nvSpPr>
          <p:cNvPr id="51" name="TextBox 50"/>
          <p:cNvSpPr txBox="1"/>
          <p:nvPr/>
        </p:nvSpPr>
        <p:spPr>
          <a:xfrm>
            <a:off x="7711677" y="3965682"/>
            <a:ext cx="1003260" cy="831116"/>
          </a:xfrm>
          <a:prstGeom prst="rect">
            <a:avLst/>
          </a:prstGeom>
          <a:noFill/>
        </p:spPr>
        <p:txBody>
          <a:bodyPr wrap="square" lIns="91559" tIns="45779" rIns="91559" bIns="45779" rtlCol="0">
            <a:spAutoFit/>
          </a:bodyPr>
          <a:lstStyle/>
          <a:p>
            <a:pPr algn="ctr"/>
            <a:r>
              <a:rPr lang="en-US" sz="1200" dirty="0">
                <a:solidFill>
                  <a:srgbClr val="FFFFFF"/>
                </a:solidFill>
              </a:rPr>
              <a:t>Relay </a:t>
            </a:r>
            <a:r>
              <a:rPr lang="en-US" sz="1200" dirty="0" smtClean="0">
                <a:solidFill>
                  <a:srgbClr val="FFFFFF"/>
                </a:solidFill>
              </a:rPr>
              <a:t>Shadow Copy  </a:t>
            </a:r>
            <a:r>
              <a:rPr lang="en-US" sz="1200" dirty="0">
                <a:solidFill>
                  <a:srgbClr val="FFFFFF"/>
                </a:solidFill>
              </a:rPr>
              <a:t>r</a:t>
            </a:r>
            <a:r>
              <a:rPr lang="en-US" sz="1200" dirty="0" smtClean="0">
                <a:solidFill>
                  <a:srgbClr val="FFFFFF"/>
                </a:solidFill>
              </a:rPr>
              <a:t>equest</a:t>
            </a:r>
            <a:endParaRPr lang="en-US" sz="1200" dirty="0">
              <a:solidFill>
                <a:srgbClr val="FFFFFF"/>
              </a:solidFill>
            </a:endParaRPr>
          </a:p>
        </p:txBody>
      </p:sp>
      <p:sp>
        <p:nvSpPr>
          <p:cNvPr id="52" name="Rectangle 51"/>
          <p:cNvSpPr/>
          <p:nvPr/>
        </p:nvSpPr>
        <p:spPr>
          <a:xfrm>
            <a:off x="5207943" y="3144539"/>
            <a:ext cx="2437765" cy="274320"/>
          </a:xfrm>
          <a:prstGeom prst="rect">
            <a:avLst/>
          </a:prstGeom>
        </p:spPr>
        <p:style>
          <a:lnRef idx="1">
            <a:schemeClr val="accent3"/>
          </a:lnRef>
          <a:fillRef idx="3">
            <a:schemeClr val="accent3"/>
          </a:fillRef>
          <a:effectRef idx="2">
            <a:schemeClr val="accent3"/>
          </a:effectRef>
          <a:fontRef idx="minor">
            <a:schemeClr val="lt1"/>
          </a:fontRef>
        </p:style>
        <p:txBody>
          <a:bodyPr lIns="91559" tIns="45779" rIns="91559" bIns="45779" rtlCol="0" anchor="ctr"/>
          <a:lstStyle/>
          <a:p>
            <a:pPr algn="ctr"/>
            <a:r>
              <a:rPr lang="en-US" sz="1200" dirty="0">
                <a:solidFill>
                  <a:srgbClr val="FFFFFF"/>
                </a:solidFill>
              </a:rPr>
              <a:t>Backup Agent</a:t>
            </a:r>
          </a:p>
        </p:txBody>
      </p:sp>
      <p:sp>
        <p:nvSpPr>
          <p:cNvPr id="53" name="Rounded Rectangle 52"/>
          <p:cNvSpPr/>
          <p:nvPr/>
        </p:nvSpPr>
        <p:spPr>
          <a:xfrm>
            <a:off x="5207943" y="3936188"/>
            <a:ext cx="2437765" cy="274320"/>
          </a:xfrm>
          <a:prstGeom prst="roundRect">
            <a:avLst/>
          </a:prstGeom>
        </p:spPr>
        <p:style>
          <a:lnRef idx="1">
            <a:schemeClr val="accent1"/>
          </a:lnRef>
          <a:fillRef idx="3">
            <a:schemeClr val="accent1"/>
          </a:fillRef>
          <a:effectRef idx="2">
            <a:schemeClr val="accent1"/>
          </a:effectRef>
          <a:fontRef idx="minor">
            <a:schemeClr val="lt1"/>
          </a:fontRef>
        </p:style>
        <p:txBody>
          <a:bodyPr lIns="91559" tIns="45779" rIns="91559" bIns="45779" rtlCol="0" anchor="ctr"/>
          <a:lstStyle/>
          <a:p>
            <a:pPr algn="ctr"/>
            <a:r>
              <a:rPr lang="en-US" sz="1200" dirty="0">
                <a:solidFill>
                  <a:srgbClr val="FFFFFF"/>
                </a:solidFill>
              </a:rPr>
              <a:t>Volume Shadow Copy Service </a:t>
            </a:r>
          </a:p>
        </p:txBody>
      </p:sp>
      <p:sp>
        <p:nvSpPr>
          <p:cNvPr id="54" name="Rounded Rectangle 53"/>
          <p:cNvSpPr/>
          <p:nvPr/>
        </p:nvSpPr>
        <p:spPr>
          <a:xfrm>
            <a:off x="5207943" y="4794536"/>
            <a:ext cx="2437765" cy="274320"/>
          </a:xfrm>
          <a:prstGeom prst="roundRect">
            <a:avLst/>
          </a:prstGeom>
        </p:spPr>
        <p:style>
          <a:lnRef idx="1">
            <a:schemeClr val="accent2"/>
          </a:lnRef>
          <a:fillRef idx="3">
            <a:schemeClr val="accent2"/>
          </a:fillRef>
          <a:effectRef idx="2">
            <a:schemeClr val="accent2"/>
          </a:effectRef>
          <a:fontRef idx="minor">
            <a:schemeClr val="lt1"/>
          </a:fontRef>
        </p:style>
        <p:txBody>
          <a:bodyPr lIns="91559" tIns="45779" rIns="91559" bIns="45779" rtlCol="0" anchor="ctr"/>
          <a:lstStyle/>
          <a:p>
            <a:pPr algn="ctr"/>
            <a:r>
              <a:rPr lang="en-US" sz="1200" dirty="0">
                <a:solidFill>
                  <a:srgbClr val="FFFFFF"/>
                </a:solidFill>
              </a:rPr>
              <a:t>File </a:t>
            </a:r>
            <a:r>
              <a:rPr lang="en-US" sz="1200" dirty="0" smtClean="0">
                <a:solidFill>
                  <a:srgbClr val="FFFFFF"/>
                </a:solidFill>
              </a:rPr>
              <a:t>Share Shadow Copy Provider </a:t>
            </a:r>
            <a:endParaRPr lang="en-US" sz="1200" dirty="0">
              <a:solidFill>
                <a:srgbClr val="FFFFFF"/>
              </a:solidFill>
            </a:endParaRPr>
          </a:p>
        </p:txBody>
      </p:sp>
      <p:sp>
        <p:nvSpPr>
          <p:cNvPr id="55" name="Oval 54"/>
          <p:cNvSpPr/>
          <p:nvPr/>
        </p:nvSpPr>
        <p:spPr>
          <a:xfrm>
            <a:off x="10595596" y="3882399"/>
            <a:ext cx="457200" cy="274320"/>
          </a:xfrm>
          <a:prstGeom prst="ellipse">
            <a:avLst/>
          </a:prstGeom>
        </p:spPr>
        <p:style>
          <a:lnRef idx="0">
            <a:schemeClr val="dk1"/>
          </a:lnRef>
          <a:fillRef idx="3">
            <a:schemeClr val="dk1"/>
          </a:fillRef>
          <a:effectRef idx="3">
            <a:schemeClr val="dk1"/>
          </a:effectRef>
          <a:fontRef idx="minor">
            <a:schemeClr val="lt1"/>
          </a:fontRef>
        </p:style>
        <p:txBody>
          <a:bodyPr lIns="91559" tIns="45779" rIns="91559" bIns="45779" rtlCol="0" anchor="ctr"/>
          <a:lstStyle/>
          <a:p>
            <a:pPr algn="ctr"/>
            <a:r>
              <a:rPr lang="en-US" sz="1200" b="1" dirty="0">
                <a:solidFill>
                  <a:srgbClr val="FFFFFF"/>
                </a:solidFill>
              </a:rPr>
              <a:t>F</a:t>
            </a:r>
          </a:p>
        </p:txBody>
      </p:sp>
      <p:sp>
        <p:nvSpPr>
          <p:cNvPr id="2" name="Can 1"/>
          <p:cNvSpPr/>
          <p:nvPr/>
        </p:nvSpPr>
        <p:spPr bwMode="auto">
          <a:xfrm>
            <a:off x="9032788" y="4876215"/>
            <a:ext cx="741872" cy="250166"/>
          </a:xfrm>
          <a:prstGeom prst="ca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ndParaRPr>
          </a:p>
        </p:txBody>
      </p:sp>
      <p:sp>
        <p:nvSpPr>
          <p:cNvPr id="56" name="Can 55"/>
          <p:cNvSpPr/>
          <p:nvPr/>
        </p:nvSpPr>
        <p:spPr bwMode="auto">
          <a:xfrm>
            <a:off x="10308430" y="4879091"/>
            <a:ext cx="741872" cy="250166"/>
          </a:xfrm>
          <a:prstGeom prst="can">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ndParaRPr>
          </a:p>
        </p:txBody>
      </p:sp>
      <p:pic>
        <p:nvPicPr>
          <p:cNvPr id="57" name="Picture 5" descr="\\eventsql\dvd\Online_ART\DVD_Art_Sept-2-2010\Artwork_Imagery\Icons - Illustrations\_ VIRTUALIZATION ICONS\virtual 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0360" y="1468949"/>
            <a:ext cx="1104855" cy="744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891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dirty="0" smtClean="0"/>
              <a:t>title</a:t>
            </a:r>
            <a:endParaRPr lang="en-US" dirty="0"/>
          </a:p>
        </p:txBody>
      </p:sp>
      <p:sp>
        <p:nvSpPr>
          <p:cNvPr id="7" name="Subtitle 6"/>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r>
              <a:rPr sz="3600" dirty="0" smtClean="0"/>
              <a:t>Hyper-V over SMB </a:t>
            </a:r>
            <a:r>
              <a:rPr lang="en-US" sz="3600" dirty="0" smtClean="0"/>
              <a:t>–</a:t>
            </a:r>
            <a:r>
              <a:rPr sz="3600" dirty="0" smtClean="0"/>
              <a:t> Setup</a:t>
            </a:r>
            <a:endParaRPr lang="en-US" sz="3600"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99563928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0" dirty="0" smtClean="0"/>
              <a:t>Permissions for Hyper-V over SMB</a:t>
            </a:r>
            <a:endParaRPr lang="en-US" sz="3600" b="0" dirty="0"/>
          </a:p>
        </p:txBody>
      </p:sp>
      <p:sp>
        <p:nvSpPr>
          <p:cNvPr id="3" name="Content Placeholder 2"/>
          <p:cNvSpPr>
            <a:spLocks noGrp="1"/>
          </p:cNvSpPr>
          <p:nvPr>
            <p:ph idx="1"/>
          </p:nvPr>
        </p:nvSpPr>
        <p:spPr>
          <a:xfrm>
            <a:off x="519112" y="1447799"/>
            <a:ext cx="8394700" cy="4875181"/>
          </a:xfrm>
        </p:spPr>
        <p:txBody>
          <a:bodyPr/>
          <a:lstStyle/>
          <a:p>
            <a:r>
              <a:rPr lang="en-US" sz="2400" dirty="0">
                <a:solidFill>
                  <a:schemeClr val="tx1"/>
                </a:solidFill>
              </a:rPr>
              <a:t>Full permissions on </a:t>
            </a:r>
            <a:r>
              <a:rPr lang="en-US" sz="2400" dirty="0" smtClean="0">
                <a:solidFill>
                  <a:schemeClr val="tx1"/>
                </a:solidFill>
              </a:rPr>
              <a:t>NTFS folder </a:t>
            </a:r>
            <a:r>
              <a:rPr lang="en-US" sz="2400" dirty="0">
                <a:solidFill>
                  <a:schemeClr val="tx1"/>
                </a:solidFill>
              </a:rPr>
              <a:t>and </a:t>
            </a:r>
            <a:r>
              <a:rPr lang="en-US" sz="2400" dirty="0" smtClean="0">
                <a:solidFill>
                  <a:schemeClr val="tx1"/>
                </a:solidFill>
              </a:rPr>
              <a:t>SMB share </a:t>
            </a:r>
            <a:r>
              <a:rPr lang="en-US" sz="2400" dirty="0">
                <a:solidFill>
                  <a:schemeClr val="tx1"/>
                </a:solidFill>
              </a:rPr>
              <a:t>for</a:t>
            </a:r>
          </a:p>
          <a:p>
            <a:pPr lvl="1"/>
            <a:r>
              <a:rPr lang="en-US" sz="2000" dirty="0" smtClean="0">
                <a:solidFill>
                  <a:schemeClr val="tx1"/>
                </a:solidFill>
              </a:rPr>
              <a:t>Hyper-V Administrator</a:t>
            </a:r>
            <a:endParaRPr lang="en-US" sz="2000" dirty="0">
              <a:solidFill>
                <a:schemeClr val="tx1"/>
              </a:solidFill>
            </a:endParaRPr>
          </a:p>
          <a:p>
            <a:pPr lvl="1"/>
            <a:r>
              <a:rPr lang="en-US" sz="2000" dirty="0">
                <a:solidFill>
                  <a:schemeClr val="tx1"/>
                </a:solidFill>
              </a:rPr>
              <a:t>Computer Account of Hyper-V </a:t>
            </a:r>
            <a:r>
              <a:rPr lang="en-US" sz="2000" dirty="0" smtClean="0">
                <a:solidFill>
                  <a:schemeClr val="tx1"/>
                </a:solidFill>
              </a:rPr>
              <a:t>hosts</a:t>
            </a:r>
          </a:p>
          <a:p>
            <a:pPr lvl="1"/>
            <a:r>
              <a:rPr lang="en-US" sz="2000" dirty="0" smtClean="0">
                <a:solidFill>
                  <a:schemeClr val="tx1"/>
                </a:solidFill>
              </a:rPr>
              <a:t>If Hyper-V is clustered, the Hyper-V Cluster Account (CNO)</a:t>
            </a:r>
          </a:p>
          <a:p>
            <a:pPr lvl="1"/>
            <a:endParaRPr lang="en-US" sz="2000" dirty="0">
              <a:solidFill>
                <a:schemeClr val="tx1"/>
              </a:solidFill>
            </a:endParaRPr>
          </a:p>
          <a:p>
            <a:pPr>
              <a:buFont typeface="+mj-lt"/>
              <a:buAutoNum type="arabicPeriod"/>
            </a:pPr>
            <a:r>
              <a:rPr lang="en-US" sz="2400" dirty="0" smtClean="0">
                <a:solidFill>
                  <a:schemeClr val="tx1"/>
                </a:solidFill>
              </a:rPr>
              <a:t>Create Folder</a:t>
            </a:r>
            <a:endParaRPr lang="en-US" sz="2400" dirty="0">
              <a:solidFill>
                <a:schemeClr val="tx1"/>
              </a:solidFill>
            </a:endParaRPr>
          </a:p>
          <a:p>
            <a:pPr lvl="1"/>
            <a:r>
              <a:rPr lang="en-US" sz="2000" dirty="0">
                <a:solidFill>
                  <a:schemeClr val="tx1"/>
                </a:solidFill>
              </a:rPr>
              <a:t>MD F:\VMS</a:t>
            </a:r>
          </a:p>
          <a:p>
            <a:pPr lvl="1"/>
            <a:endParaRPr lang="en-US" sz="2000" dirty="0">
              <a:solidFill>
                <a:schemeClr val="tx1"/>
              </a:solidFill>
            </a:endParaRPr>
          </a:p>
          <a:p>
            <a:pPr>
              <a:buFont typeface="+mj-lt"/>
              <a:buAutoNum type="arabicPeriod"/>
            </a:pPr>
            <a:r>
              <a:rPr lang="en-US" sz="2400" dirty="0" smtClean="0">
                <a:solidFill>
                  <a:schemeClr val="tx1"/>
                </a:solidFill>
              </a:rPr>
              <a:t>Create Share</a:t>
            </a:r>
            <a:endParaRPr lang="en-US" sz="2400" dirty="0">
              <a:solidFill>
                <a:schemeClr val="tx1"/>
              </a:solidFill>
            </a:endParaRPr>
          </a:p>
          <a:p>
            <a:pPr lvl="1"/>
            <a:r>
              <a:rPr lang="en-US" sz="2000" dirty="0">
                <a:solidFill>
                  <a:schemeClr val="tx1"/>
                </a:solidFill>
              </a:rPr>
              <a:t>New-</a:t>
            </a:r>
            <a:r>
              <a:rPr lang="en-US" sz="2000" dirty="0" err="1">
                <a:solidFill>
                  <a:schemeClr val="tx1"/>
                </a:solidFill>
              </a:rPr>
              <a:t>SmbShare</a:t>
            </a:r>
            <a:r>
              <a:rPr lang="en-US" sz="2000" dirty="0">
                <a:solidFill>
                  <a:schemeClr val="tx1"/>
                </a:solidFill>
              </a:rPr>
              <a:t> -Name VMS -Path F:\VMS </a:t>
            </a:r>
            <a:r>
              <a:rPr lang="en-US" sz="2000" dirty="0" smtClean="0">
                <a:solidFill>
                  <a:schemeClr val="tx1"/>
                </a:solidFill>
              </a:rPr>
              <a:t/>
            </a:r>
            <a:br>
              <a:rPr lang="en-US" sz="2000" dirty="0" smtClean="0">
                <a:solidFill>
                  <a:schemeClr val="tx1"/>
                </a:solidFill>
              </a:rPr>
            </a:br>
            <a:r>
              <a:rPr lang="en-US" sz="2000" dirty="0" smtClean="0">
                <a:solidFill>
                  <a:schemeClr val="tx1"/>
                </a:solidFill>
              </a:rPr>
              <a:t>-</a:t>
            </a:r>
            <a:r>
              <a:rPr lang="en-US" sz="2000" dirty="0" err="1">
                <a:solidFill>
                  <a:schemeClr val="tx1"/>
                </a:solidFill>
              </a:rPr>
              <a:t>FullAccess</a:t>
            </a:r>
            <a:r>
              <a:rPr lang="en-US" sz="2000" dirty="0">
                <a:solidFill>
                  <a:schemeClr val="tx1"/>
                </a:solidFill>
              </a:rPr>
              <a:t> Dom\</a:t>
            </a:r>
            <a:r>
              <a:rPr lang="en-US" sz="2000" dirty="0" err="1">
                <a:solidFill>
                  <a:schemeClr val="tx1"/>
                </a:solidFill>
              </a:rPr>
              <a:t>HAdmin</a:t>
            </a:r>
            <a:r>
              <a:rPr lang="en-US" sz="2000" dirty="0">
                <a:solidFill>
                  <a:schemeClr val="tx1"/>
                </a:solidFill>
              </a:rPr>
              <a:t>, Dom\HV1$, Dom\HV2</a:t>
            </a:r>
            <a:r>
              <a:rPr lang="en-US" sz="2000" dirty="0" smtClean="0">
                <a:solidFill>
                  <a:schemeClr val="tx1"/>
                </a:solidFill>
              </a:rPr>
              <a:t>$, Dom\HVC$</a:t>
            </a:r>
          </a:p>
          <a:p>
            <a:pPr lvl="1"/>
            <a:endParaRPr lang="en-US" sz="2000" dirty="0">
              <a:solidFill>
                <a:schemeClr val="tx1"/>
              </a:solidFill>
            </a:endParaRPr>
          </a:p>
          <a:p>
            <a:pPr>
              <a:buFont typeface="+mj-lt"/>
              <a:buAutoNum type="arabicPeriod"/>
            </a:pPr>
            <a:r>
              <a:rPr lang="en-US" sz="2400" dirty="0" smtClean="0">
                <a:solidFill>
                  <a:schemeClr val="tx1"/>
                </a:solidFill>
              </a:rPr>
              <a:t>Apply Share permissions to NTFS Folder permissions</a:t>
            </a:r>
          </a:p>
          <a:p>
            <a:pPr lvl="1"/>
            <a:r>
              <a:rPr lang="en-US" sz="2000" dirty="0" smtClean="0">
                <a:solidFill>
                  <a:schemeClr val="tx1"/>
                </a:solidFill>
              </a:rPr>
              <a:t>(Get-</a:t>
            </a:r>
            <a:r>
              <a:rPr lang="en-US" sz="2000" dirty="0" err="1" smtClean="0">
                <a:solidFill>
                  <a:schemeClr val="tx1"/>
                </a:solidFill>
              </a:rPr>
              <a:t>SmbShare</a:t>
            </a:r>
            <a:r>
              <a:rPr lang="en-US" sz="2000" dirty="0" smtClean="0">
                <a:solidFill>
                  <a:schemeClr val="tx1"/>
                </a:solidFill>
              </a:rPr>
              <a:t> –Name VMS).</a:t>
            </a:r>
            <a:r>
              <a:rPr lang="en-US" sz="2000" dirty="0" err="1" smtClean="0">
                <a:solidFill>
                  <a:schemeClr val="tx1"/>
                </a:solidFill>
              </a:rPr>
              <a:t>PresetPathAcl</a:t>
            </a:r>
            <a:r>
              <a:rPr lang="en-US" sz="2000" dirty="0" smtClean="0">
                <a:solidFill>
                  <a:schemeClr val="tx1"/>
                </a:solidFill>
              </a:rPr>
              <a:t> | Set-</a:t>
            </a:r>
            <a:r>
              <a:rPr lang="en-US" sz="2000" dirty="0" err="1" smtClean="0">
                <a:solidFill>
                  <a:schemeClr val="tx1"/>
                </a:solidFill>
              </a:rPr>
              <a:t>Acl</a:t>
            </a:r>
            <a:endParaRPr lang="en-US" sz="2000" dirty="0">
              <a:solidFill>
                <a:schemeClr val="tx1"/>
              </a:solidFill>
            </a:endParaRPr>
          </a:p>
        </p:txBody>
      </p:sp>
      <p:sp>
        <p:nvSpPr>
          <p:cNvPr id="10" name="Freeform 70"/>
          <p:cNvSpPr>
            <a:spLocks noEditPoints="1"/>
          </p:cNvSpPr>
          <p:nvPr/>
        </p:nvSpPr>
        <p:spPr bwMode="auto">
          <a:xfrm>
            <a:off x="9635137" y="2590296"/>
            <a:ext cx="836318" cy="1001268"/>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 name="Freeform 79"/>
          <p:cNvSpPr>
            <a:spLocks noEditPoints="1"/>
          </p:cNvSpPr>
          <p:nvPr/>
        </p:nvSpPr>
        <p:spPr bwMode="auto">
          <a:xfrm>
            <a:off x="9258495" y="4963164"/>
            <a:ext cx="990600" cy="1084621"/>
          </a:xfrm>
          <a:custGeom>
            <a:avLst/>
            <a:gdLst>
              <a:gd name="T0" fmla="*/ 406 w 413"/>
              <a:gd name="T1" fmla="*/ 0 h 380"/>
              <a:gd name="T2" fmla="*/ 7 w 413"/>
              <a:gd name="T3" fmla="*/ 0 h 380"/>
              <a:gd name="T4" fmla="*/ 0 w 413"/>
              <a:gd name="T5" fmla="*/ 7 h 380"/>
              <a:gd name="T6" fmla="*/ 0 w 413"/>
              <a:gd name="T7" fmla="*/ 273 h 380"/>
              <a:gd name="T8" fmla="*/ 7 w 413"/>
              <a:gd name="T9" fmla="*/ 281 h 380"/>
              <a:gd name="T10" fmla="*/ 133 w 413"/>
              <a:gd name="T11" fmla="*/ 281 h 380"/>
              <a:gd name="T12" fmla="*/ 133 w 413"/>
              <a:gd name="T13" fmla="*/ 332 h 380"/>
              <a:gd name="T14" fmla="*/ 73 w 413"/>
              <a:gd name="T15" fmla="*/ 332 h 380"/>
              <a:gd name="T16" fmla="*/ 65 w 413"/>
              <a:gd name="T17" fmla="*/ 340 h 380"/>
              <a:gd name="T18" fmla="*/ 65 w 413"/>
              <a:gd name="T19" fmla="*/ 373 h 380"/>
              <a:gd name="T20" fmla="*/ 73 w 413"/>
              <a:gd name="T21" fmla="*/ 380 h 380"/>
              <a:gd name="T22" fmla="*/ 339 w 413"/>
              <a:gd name="T23" fmla="*/ 380 h 380"/>
              <a:gd name="T24" fmla="*/ 346 w 413"/>
              <a:gd name="T25" fmla="*/ 373 h 380"/>
              <a:gd name="T26" fmla="*/ 346 w 413"/>
              <a:gd name="T27" fmla="*/ 340 h 380"/>
              <a:gd name="T28" fmla="*/ 339 w 413"/>
              <a:gd name="T29" fmla="*/ 332 h 380"/>
              <a:gd name="T30" fmla="*/ 280 w 413"/>
              <a:gd name="T31" fmla="*/ 332 h 380"/>
              <a:gd name="T32" fmla="*/ 280 w 413"/>
              <a:gd name="T33" fmla="*/ 281 h 380"/>
              <a:gd name="T34" fmla="*/ 406 w 413"/>
              <a:gd name="T35" fmla="*/ 281 h 380"/>
              <a:gd name="T36" fmla="*/ 413 w 413"/>
              <a:gd name="T37" fmla="*/ 273 h 380"/>
              <a:gd name="T38" fmla="*/ 413 w 413"/>
              <a:gd name="T39" fmla="*/ 7 h 380"/>
              <a:gd name="T40" fmla="*/ 406 w 413"/>
              <a:gd name="T41" fmla="*/ 0 h 380"/>
              <a:gd name="T42" fmla="*/ 331 w 413"/>
              <a:gd name="T43" fmla="*/ 366 h 380"/>
              <a:gd name="T44" fmla="*/ 80 w 413"/>
              <a:gd name="T45" fmla="*/ 366 h 380"/>
              <a:gd name="T46" fmla="*/ 80 w 413"/>
              <a:gd name="T47" fmla="*/ 347 h 380"/>
              <a:gd name="T48" fmla="*/ 331 w 413"/>
              <a:gd name="T49" fmla="*/ 347 h 380"/>
              <a:gd name="T50" fmla="*/ 331 w 413"/>
              <a:gd name="T51" fmla="*/ 366 h 380"/>
              <a:gd name="T52" fmla="*/ 266 w 413"/>
              <a:gd name="T53" fmla="*/ 332 h 380"/>
              <a:gd name="T54" fmla="*/ 148 w 413"/>
              <a:gd name="T55" fmla="*/ 332 h 380"/>
              <a:gd name="T56" fmla="*/ 148 w 413"/>
              <a:gd name="T57" fmla="*/ 281 h 380"/>
              <a:gd name="T58" fmla="*/ 266 w 413"/>
              <a:gd name="T59" fmla="*/ 281 h 380"/>
              <a:gd name="T60" fmla="*/ 266 w 413"/>
              <a:gd name="T61" fmla="*/ 332 h 380"/>
              <a:gd name="T62" fmla="*/ 399 w 413"/>
              <a:gd name="T63" fmla="*/ 266 h 380"/>
              <a:gd name="T64" fmla="*/ 15 w 413"/>
              <a:gd name="T65" fmla="*/ 266 h 380"/>
              <a:gd name="T66" fmla="*/ 15 w 413"/>
              <a:gd name="T67" fmla="*/ 15 h 380"/>
              <a:gd name="T68" fmla="*/ 399 w 413"/>
              <a:gd name="T69" fmla="*/ 15 h 380"/>
              <a:gd name="T70" fmla="*/ 399 w 413"/>
              <a:gd name="T71" fmla="*/ 266 h 380"/>
              <a:gd name="T72" fmla="*/ 40 w 413"/>
              <a:gd name="T73" fmla="*/ 247 h 380"/>
              <a:gd name="T74" fmla="*/ 373 w 413"/>
              <a:gd name="T75" fmla="*/ 247 h 380"/>
              <a:gd name="T76" fmla="*/ 381 w 413"/>
              <a:gd name="T77" fmla="*/ 240 h 380"/>
              <a:gd name="T78" fmla="*/ 381 w 413"/>
              <a:gd name="T79" fmla="*/ 41 h 380"/>
              <a:gd name="T80" fmla="*/ 373 w 413"/>
              <a:gd name="T81" fmla="*/ 33 h 380"/>
              <a:gd name="T82" fmla="*/ 40 w 413"/>
              <a:gd name="T83" fmla="*/ 33 h 380"/>
              <a:gd name="T84" fmla="*/ 33 w 413"/>
              <a:gd name="T85" fmla="*/ 41 h 380"/>
              <a:gd name="T86" fmla="*/ 33 w 413"/>
              <a:gd name="T87" fmla="*/ 240 h 380"/>
              <a:gd name="T88" fmla="*/ 40 w 413"/>
              <a:gd name="T89" fmla="*/ 247 h 380"/>
              <a:gd name="T90" fmla="*/ 47 w 413"/>
              <a:gd name="T91" fmla="*/ 48 h 380"/>
              <a:gd name="T92" fmla="*/ 366 w 413"/>
              <a:gd name="T93" fmla="*/ 48 h 380"/>
              <a:gd name="T94" fmla="*/ 366 w 413"/>
              <a:gd name="T95" fmla="*/ 233 h 380"/>
              <a:gd name="T96" fmla="*/ 47 w 413"/>
              <a:gd name="T97" fmla="*/ 233 h 380"/>
              <a:gd name="T98" fmla="*/ 47 w 413"/>
              <a:gd name="T99" fmla="*/ 48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3" h="380">
                <a:moveTo>
                  <a:pt x="406" y="0"/>
                </a:moveTo>
                <a:cubicBezTo>
                  <a:pt x="7" y="0"/>
                  <a:pt x="7" y="0"/>
                  <a:pt x="7" y="0"/>
                </a:cubicBezTo>
                <a:cubicBezTo>
                  <a:pt x="3" y="0"/>
                  <a:pt x="0" y="3"/>
                  <a:pt x="0" y="7"/>
                </a:cubicBezTo>
                <a:cubicBezTo>
                  <a:pt x="0" y="273"/>
                  <a:pt x="0" y="273"/>
                  <a:pt x="0" y="273"/>
                </a:cubicBezTo>
                <a:cubicBezTo>
                  <a:pt x="0" y="277"/>
                  <a:pt x="3" y="281"/>
                  <a:pt x="7" y="281"/>
                </a:cubicBezTo>
                <a:cubicBezTo>
                  <a:pt x="133" y="281"/>
                  <a:pt x="133" y="281"/>
                  <a:pt x="133" y="281"/>
                </a:cubicBezTo>
                <a:cubicBezTo>
                  <a:pt x="133" y="332"/>
                  <a:pt x="133" y="332"/>
                  <a:pt x="133" y="332"/>
                </a:cubicBezTo>
                <a:cubicBezTo>
                  <a:pt x="73" y="332"/>
                  <a:pt x="73" y="332"/>
                  <a:pt x="73" y="332"/>
                </a:cubicBezTo>
                <a:cubicBezTo>
                  <a:pt x="69" y="332"/>
                  <a:pt x="65" y="336"/>
                  <a:pt x="65" y="340"/>
                </a:cubicBezTo>
                <a:cubicBezTo>
                  <a:pt x="65" y="373"/>
                  <a:pt x="65" y="373"/>
                  <a:pt x="65" y="373"/>
                </a:cubicBezTo>
                <a:cubicBezTo>
                  <a:pt x="65" y="377"/>
                  <a:pt x="69" y="380"/>
                  <a:pt x="73" y="380"/>
                </a:cubicBezTo>
                <a:cubicBezTo>
                  <a:pt x="339" y="380"/>
                  <a:pt x="339" y="380"/>
                  <a:pt x="339" y="380"/>
                </a:cubicBezTo>
                <a:cubicBezTo>
                  <a:pt x="343" y="380"/>
                  <a:pt x="346" y="377"/>
                  <a:pt x="346" y="373"/>
                </a:cubicBezTo>
                <a:cubicBezTo>
                  <a:pt x="346" y="340"/>
                  <a:pt x="346" y="340"/>
                  <a:pt x="346" y="340"/>
                </a:cubicBezTo>
                <a:cubicBezTo>
                  <a:pt x="346" y="336"/>
                  <a:pt x="343" y="332"/>
                  <a:pt x="339" y="332"/>
                </a:cubicBezTo>
                <a:cubicBezTo>
                  <a:pt x="280" y="332"/>
                  <a:pt x="280" y="332"/>
                  <a:pt x="280" y="332"/>
                </a:cubicBezTo>
                <a:cubicBezTo>
                  <a:pt x="280" y="281"/>
                  <a:pt x="280" y="281"/>
                  <a:pt x="280" y="281"/>
                </a:cubicBezTo>
                <a:cubicBezTo>
                  <a:pt x="406" y="281"/>
                  <a:pt x="406" y="281"/>
                  <a:pt x="406" y="281"/>
                </a:cubicBezTo>
                <a:cubicBezTo>
                  <a:pt x="410" y="281"/>
                  <a:pt x="413" y="277"/>
                  <a:pt x="413" y="273"/>
                </a:cubicBezTo>
                <a:cubicBezTo>
                  <a:pt x="413" y="7"/>
                  <a:pt x="413" y="7"/>
                  <a:pt x="413" y="7"/>
                </a:cubicBezTo>
                <a:cubicBezTo>
                  <a:pt x="413" y="3"/>
                  <a:pt x="410" y="0"/>
                  <a:pt x="406" y="0"/>
                </a:cubicBezTo>
                <a:close/>
                <a:moveTo>
                  <a:pt x="331" y="366"/>
                </a:moveTo>
                <a:cubicBezTo>
                  <a:pt x="80" y="366"/>
                  <a:pt x="80" y="366"/>
                  <a:pt x="80" y="366"/>
                </a:cubicBezTo>
                <a:cubicBezTo>
                  <a:pt x="80" y="347"/>
                  <a:pt x="80" y="347"/>
                  <a:pt x="80" y="347"/>
                </a:cubicBezTo>
                <a:cubicBezTo>
                  <a:pt x="331" y="347"/>
                  <a:pt x="331" y="347"/>
                  <a:pt x="331" y="347"/>
                </a:cubicBezTo>
                <a:lnTo>
                  <a:pt x="331" y="366"/>
                </a:lnTo>
                <a:close/>
                <a:moveTo>
                  <a:pt x="266" y="332"/>
                </a:moveTo>
                <a:cubicBezTo>
                  <a:pt x="148" y="332"/>
                  <a:pt x="148" y="332"/>
                  <a:pt x="148" y="332"/>
                </a:cubicBezTo>
                <a:cubicBezTo>
                  <a:pt x="148" y="281"/>
                  <a:pt x="148" y="281"/>
                  <a:pt x="148" y="281"/>
                </a:cubicBezTo>
                <a:cubicBezTo>
                  <a:pt x="266" y="281"/>
                  <a:pt x="266" y="281"/>
                  <a:pt x="266" y="281"/>
                </a:cubicBezTo>
                <a:lnTo>
                  <a:pt x="266" y="332"/>
                </a:lnTo>
                <a:close/>
                <a:moveTo>
                  <a:pt x="399" y="266"/>
                </a:moveTo>
                <a:cubicBezTo>
                  <a:pt x="15" y="266"/>
                  <a:pt x="15" y="266"/>
                  <a:pt x="15" y="266"/>
                </a:cubicBezTo>
                <a:cubicBezTo>
                  <a:pt x="15" y="15"/>
                  <a:pt x="15" y="15"/>
                  <a:pt x="15" y="15"/>
                </a:cubicBezTo>
                <a:cubicBezTo>
                  <a:pt x="399" y="15"/>
                  <a:pt x="399" y="15"/>
                  <a:pt x="399" y="15"/>
                </a:cubicBezTo>
                <a:lnTo>
                  <a:pt x="399" y="266"/>
                </a:lnTo>
                <a:close/>
                <a:moveTo>
                  <a:pt x="40" y="247"/>
                </a:moveTo>
                <a:cubicBezTo>
                  <a:pt x="373" y="247"/>
                  <a:pt x="373" y="247"/>
                  <a:pt x="373" y="247"/>
                </a:cubicBezTo>
                <a:cubicBezTo>
                  <a:pt x="377" y="247"/>
                  <a:pt x="381" y="244"/>
                  <a:pt x="381" y="240"/>
                </a:cubicBezTo>
                <a:cubicBezTo>
                  <a:pt x="381" y="41"/>
                  <a:pt x="381" y="41"/>
                  <a:pt x="381" y="41"/>
                </a:cubicBezTo>
                <a:cubicBezTo>
                  <a:pt x="381" y="37"/>
                  <a:pt x="377" y="33"/>
                  <a:pt x="373" y="33"/>
                </a:cubicBezTo>
                <a:cubicBezTo>
                  <a:pt x="40" y="33"/>
                  <a:pt x="40" y="33"/>
                  <a:pt x="40" y="33"/>
                </a:cubicBezTo>
                <a:cubicBezTo>
                  <a:pt x="36" y="33"/>
                  <a:pt x="33" y="37"/>
                  <a:pt x="33" y="41"/>
                </a:cubicBezTo>
                <a:cubicBezTo>
                  <a:pt x="33" y="240"/>
                  <a:pt x="33" y="240"/>
                  <a:pt x="33" y="240"/>
                </a:cubicBezTo>
                <a:cubicBezTo>
                  <a:pt x="33" y="244"/>
                  <a:pt x="36" y="247"/>
                  <a:pt x="40" y="247"/>
                </a:cubicBezTo>
                <a:close/>
                <a:moveTo>
                  <a:pt x="47" y="48"/>
                </a:moveTo>
                <a:cubicBezTo>
                  <a:pt x="366" y="48"/>
                  <a:pt x="366" y="48"/>
                  <a:pt x="366" y="48"/>
                </a:cubicBezTo>
                <a:cubicBezTo>
                  <a:pt x="366" y="233"/>
                  <a:pt x="366" y="233"/>
                  <a:pt x="366" y="233"/>
                </a:cubicBezTo>
                <a:cubicBezTo>
                  <a:pt x="47" y="233"/>
                  <a:pt x="47" y="233"/>
                  <a:pt x="47" y="233"/>
                </a:cubicBezTo>
                <a:lnTo>
                  <a:pt x="47" y="4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 name="Rectangle 5"/>
          <p:cNvSpPr/>
          <p:nvPr/>
        </p:nvSpPr>
        <p:spPr bwMode="auto">
          <a:xfrm flipH="1">
            <a:off x="10345482" y="4972074"/>
            <a:ext cx="569225" cy="1066799"/>
          </a:xfrm>
          <a:prstGeom prst="rect">
            <a:avLst/>
          </a:prstGeom>
          <a:noFill/>
          <a:ln w="38100">
            <a:solidFill>
              <a:srgbClr val="FFFF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cxnSp>
        <p:nvCxnSpPr>
          <p:cNvPr id="14" name="Straight Connector 13"/>
          <p:cNvCxnSpPr/>
          <p:nvPr/>
        </p:nvCxnSpPr>
        <p:spPr>
          <a:xfrm>
            <a:off x="10401495" y="5115564"/>
            <a:ext cx="457200" cy="0"/>
          </a:xfrm>
          <a:prstGeom prst="line">
            <a:avLst/>
          </a:prstGeom>
          <a:noFill/>
          <a:ln w="38100">
            <a:solidFill>
              <a:srgbClr val="FFFFFF"/>
            </a:solidFill>
            <a:headEnd type="none" w="med" len="med"/>
            <a:tailEnd type="none" w="med" len="med"/>
          </a:ln>
        </p:spPr>
        <p:style>
          <a:lnRef idx="2">
            <a:schemeClr val="accent1"/>
          </a:lnRef>
          <a:fillRef idx="1">
            <a:schemeClr val="lt1"/>
          </a:fillRef>
          <a:effectRef idx="0">
            <a:schemeClr val="accent1"/>
          </a:effectRef>
          <a:fontRef idx="minor">
            <a:schemeClr val="dk1"/>
          </a:fontRef>
        </p:style>
      </p:cxnSp>
      <p:cxnSp>
        <p:nvCxnSpPr>
          <p:cNvPr id="16" name="Straight Connector 15"/>
          <p:cNvCxnSpPr/>
          <p:nvPr/>
        </p:nvCxnSpPr>
        <p:spPr>
          <a:xfrm>
            <a:off x="10401495" y="5217164"/>
            <a:ext cx="457200" cy="0"/>
          </a:xfrm>
          <a:prstGeom prst="line">
            <a:avLst/>
          </a:prstGeom>
          <a:noFill/>
          <a:ln w="38100">
            <a:solidFill>
              <a:srgbClr val="FFFFFF"/>
            </a:solidFill>
            <a:headEnd type="none" w="med" len="med"/>
            <a:tailEnd type="none" w="med" len="med"/>
          </a:ln>
        </p:spPr>
        <p:style>
          <a:lnRef idx="2">
            <a:schemeClr val="accent1"/>
          </a:lnRef>
          <a:fillRef idx="1">
            <a:schemeClr val="lt1"/>
          </a:fillRef>
          <a:effectRef idx="0">
            <a:schemeClr val="accent1"/>
          </a:effectRef>
          <a:fontRef idx="minor">
            <a:schemeClr val="dk1"/>
          </a:fontRef>
        </p:style>
      </p:cxnSp>
      <p:cxnSp>
        <p:nvCxnSpPr>
          <p:cNvPr id="17" name="Straight Connector 16"/>
          <p:cNvCxnSpPr/>
          <p:nvPr/>
        </p:nvCxnSpPr>
        <p:spPr>
          <a:xfrm>
            <a:off x="10401495" y="5318764"/>
            <a:ext cx="457200" cy="0"/>
          </a:xfrm>
          <a:prstGeom prst="line">
            <a:avLst/>
          </a:prstGeom>
          <a:noFill/>
          <a:ln w="38100">
            <a:solidFill>
              <a:srgbClr val="FFFFFF"/>
            </a:solidFill>
            <a:headEnd type="none" w="med" len="med"/>
            <a:tailEnd type="none" w="med" len="med"/>
          </a:ln>
        </p:spPr>
        <p:style>
          <a:lnRef idx="2">
            <a:schemeClr val="accent1"/>
          </a:lnRef>
          <a:fillRef idx="1">
            <a:schemeClr val="lt1"/>
          </a:fillRef>
          <a:effectRef idx="0">
            <a:schemeClr val="accent1"/>
          </a:effectRef>
          <a:fontRef idx="minor">
            <a:schemeClr val="dk1"/>
          </a:fontRef>
        </p:style>
      </p:cxnSp>
      <p:cxnSp>
        <p:nvCxnSpPr>
          <p:cNvPr id="18" name="Straight Connector 17"/>
          <p:cNvCxnSpPr/>
          <p:nvPr/>
        </p:nvCxnSpPr>
        <p:spPr>
          <a:xfrm>
            <a:off x="10401495" y="5420364"/>
            <a:ext cx="457200" cy="0"/>
          </a:xfrm>
          <a:prstGeom prst="line">
            <a:avLst/>
          </a:prstGeom>
          <a:noFill/>
          <a:ln w="38100">
            <a:solidFill>
              <a:srgbClr val="FFFFFF"/>
            </a:solidFill>
            <a:headEnd type="none" w="med" len="med"/>
            <a:tailEnd type="none" w="med" len="med"/>
          </a:ln>
        </p:spPr>
        <p:style>
          <a:lnRef idx="2">
            <a:schemeClr val="accent1"/>
          </a:lnRef>
          <a:fillRef idx="1">
            <a:schemeClr val="lt1"/>
          </a:fillRef>
          <a:effectRef idx="0">
            <a:schemeClr val="accent1"/>
          </a:effectRef>
          <a:fontRef idx="minor">
            <a:schemeClr val="dk1"/>
          </a:fontRef>
        </p:style>
      </p:cxnSp>
      <p:sp>
        <p:nvSpPr>
          <p:cNvPr id="15" name="Rectangle 14"/>
          <p:cNvSpPr/>
          <p:nvPr/>
        </p:nvSpPr>
        <p:spPr bwMode="auto">
          <a:xfrm>
            <a:off x="10706295" y="5581673"/>
            <a:ext cx="139896" cy="143491"/>
          </a:xfrm>
          <a:prstGeom prst="rect">
            <a:avLst/>
          </a:prstGeom>
          <a:noFill/>
          <a:ln w="38100">
            <a:solidFill>
              <a:srgbClr val="FFFF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ea typeface="Segoe UI" pitchFamily="34" charset="0"/>
              <a:cs typeface="Segoe UI" pitchFamily="34" charset="0"/>
            </a:endParaRPr>
          </a:p>
        </p:txBody>
      </p:sp>
      <p:sp>
        <p:nvSpPr>
          <p:cNvPr id="26" name="Freeform 92"/>
          <p:cNvSpPr>
            <a:spLocks noEditPoints="1"/>
          </p:cNvSpPr>
          <p:nvPr/>
        </p:nvSpPr>
        <p:spPr bwMode="auto">
          <a:xfrm rot="5400000">
            <a:off x="9284359" y="2920960"/>
            <a:ext cx="771407" cy="1158065"/>
          </a:xfrm>
          <a:custGeom>
            <a:avLst/>
            <a:gdLst>
              <a:gd name="T0" fmla="*/ 340 w 347"/>
              <a:gd name="T1" fmla="*/ 93 h 440"/>
              <a:gd name="T2" fmla="*/ 281 w 347"/>
              <a:gd name="T3" fmla="*/ 93 h 440"/>
              <a:gd name="T4" fmla="*/ 281 w 347"/>
              <a:gd name="T5" fmla="*/ 34 h 440"/>
              <a:gd name="T6" fmla="*/ 273 w 347"/>
              <a:gd name="T7" fmla="*/ 27 h 440"/>
              <a:gd name="T8" fmla="*/ 214 w 347"/>
              <a:gd name="T9" fmla="*/ 27 h 440"/>
              <a:gd name="T10" fmla="*/ 214 w 347"/>
              <a:gd name="T11" fmla="*/ 7 h 440"/>
              <a:gd name="T12" fmla="*/ 207 w 347"/>
              <a:gd name="T13" fmla="*/ 0 h 440"/>
              <a:gd name="T14" fmla="*/ 140 w 347"/>
              <a:gd name="T15" fmla="*/ 0 h 440"/>
              <a:gd name="T16" fmla="*/ 133 w 347"/>
              <a:gd name="T17" fmla="*/ 7 h 440"/>
              <a:gd name="T18" fmla="*/ 133 w 347"/>
              <a:gd name="T19" fmla="*/ 27 h 440"/>
              <a:gd name="T20" fmla="*/ 74 w 347"/>
              <a:gd name="T21" fmla="*/ 27 h 440"/>
              <a:gd name="T22" fmla="*/ 66 w 347"/>
              <a:gd name="T23" fmla="*/ 34 h 440"/>
              <a:gd name="T24" fmla="*/ 66 w 347"/>
              <a:gd name="T25" fmla="*/ 159 h 440"/>
              <a:gd name="T26" fmla="*/ 7 w 347"/>
              <a:gd name="T27" fmla="*/ 159 h 440"/>
              <a:gd name="T28" fmla="*/ 0 w 347"/>
              <a:gd name="T29" fmla="*/ 167 h 440"/>
              <a:gd name="T30" fmla="*/ 0 w 347"/>
              <a:gd name="T31" fmla="*/ 300 h 440"/>
              <a:gd name="T32" fmla="*/ 2 w 347"/>
              <a:gd name="T33" fmla="*/ 305 h 440"/>
              <a:gd name="T34" fmla="*/ 66 w 347"/>
              <a:gd name="T35" fmla="*/ 369 h 440"/>
              <a:gd name="T36" fmla="*/ 66 w 347"/>
              <a:gd name="T37" fmla="*/ 433 h 440"/>
              <a:gd name="T38" fmla="*/ 74 w 347"/>
              <a:gd name="T39" fmla="*/ 440 h 440"/>
              <a:gd name="T40" fmla="*/ 273 w 347"/>
              <a:gd name="T41" fmla="*/ 440 h 440"/>
              <a:gd name="T42" fmla="*/ 281 w 347"/>
              <a:gd name="T43" fmla="*/ 433 h 440"/>
              <a:gd name="T44" fmla="*/ 281 w 347"/>
              <a:gd name="T45" fmla="*/ 364 h 440"/>
              <a:gd name="T46" fmla="*/ 345 w 347"/>
              <a:gd name="T47" fmla="*/ 305 h 440"/>
              <a:gd name="T48" fmla="*/ 347 w 347"/>
              <a:gd name="T49" fmla="*/ 300 h 440"/>
              <a:gd name="T50" fmla="*/ 347 w 347"/>
              <a:gd name="T51" fmla="*/ 100 h 440"/>
              <a:gd name="T52" fmla="*/ 340 w 347"/>
              <a:gd name="T53" fmla="*/ 93 h 440"/>
              <a:gd name="T54" fmla="*/ 332 w 347"/>
              <a:gd name="T55" fmla="*/ 296 h 440"/>
              <a:gd name="T56" fmla="*/ 268 w 347"/>
              <a:gd name="T57" fmla="*/ 355 h 440"/>
              <a:gd name="T58" fmla="*/ 266 w 347"/>
              <a:gd name="T59" fmla="*/ 361 h 440"/>
              <a:gd name="T60" fmla="*/ 266 w 347"/>
              <a:gd name="T61" fmla="*/ 425 h 440"/>
              <a:gd name="T62" fmla="*/ 81 w 347"/>
              <a:gd name="T63" fmla="*/ 425 h 440"/>
              <a:gd name="T64" fmla="*/ 81 w 347"/>
              <a:gd name="T65" fmla="*/ 366 h 440"/>
              <a:gd name="T66" fmla="*/ 79 w 347"/>
              <a:gd name="T67" fmla="*/ 361 h 440"/>
              <a:gd name="T68" fmla="*/ 15 w 347"/>
              <a:gd name="T69" fmla="*/ 297 h 440"/>
              <a:gd name="T70" fmla="*/ 15 w 347"/>
              <a:gd name="T71" fmla="*/ 174 h 440"/>
              <a:gd name="T72" fmla="*/ 66 w 347"/>
              <a:gd name="T73" fmla="*/ 174 h 440"/>
              <a:gd name="T74" fmla="*/ 66 w 347"/>
              <a:gd name="T75" fmla="*/ 233 h 440"/>
              <a:gd name="T76" fmla="*/ 81 w 347"/>
              <a:gd name="T77" fmla="*/ 233 h 440"/>
              <a:gd name="T78" fmla="*/ 81 w 347"/>
              <a:gd name="T79" fmla="*/ 167 h 440"/>
              <a:gd name="T80" fmla="*/ 81 w 347"/>
              <a:gd name="T81" fmla="*/ 41 h 440"/>
              <a:gd name="T82" fmla="*/ 133 w 347"/>
              <a:gd name="T83" fmla="*/ 41 h 440"/>
              <a:gd name="T84" fmla="*/ 133 w 347"/>
              <a:gd name="T85" fmla="*/ 233 h 440"/>
              <a:gd name="T86" fmla="*/ 148 w 347"/>
              <a:gd name="T87" fmla="*/ 233 h 440"/>
              <a:gd name="T88" fmla="*/ 148 w 347"/>
              <a:gd name="T89" fmla="*/ 34 h 440"/>
              <a:gd name="T90" fmla="*/ 148 w 347"/>
              <a:gd name="T91" fmla="*/ 15 h 440"/>
              <a:gd name="T92" fmla="*/ 199 w 347"/>
              <a:gd name="T93" fmla="*/ 15 h 440"/>
              <a:gd name="T94" fmla="*/ 199 w 347"/>
              <a:gd name="T95" fmla="*/ 34 h 440"/>
              <a:gd name="T96" fmla="*/ 199 w 347"/>
              <a:gd name="T97" fmla="*/ 233 h 440"/>
              <a:gd name="T98" fmla="*/ 214 w 347"/>
              <a:gd name="T99" fmla="*/ 233 h 440"/>
              <a:gd name="T100" fmla="*/ 214 w 347"/>
              <a:gd name="T101" fmla="*/ 41 h 440"/>
              <a:gd name="T102" fmla="*/ 266 w 347"/>
              <a:gd name="T103" fmla="*/ 41 h 440"/>
              <a:gd name="T104" fmla="*/ 266 w 347"/>
              <a:gd name="T105" fmla="*/ 100 h 440"/>
              <a:gd name="T106" fmla="*/ 266 w 347"/>
              <a:gd name="T107" fmla="*/ 233 h 440"/>
              <a:gd name="T108" fmla="*/ 281 w 347"/>
              <a:gd name="T109" fmla="*/ 233 h 440"/>
              <a:gd name="T110" fmla="*/ 281 w 347"/>
              <a:gd name="T111" fmla="*/ 108 h 440"/>
              <a:gd name="T112" fmla="*/ 332 w 347"/>
              <a:gd name="T113" fmla="*/ 108 h 440"/>
              <a:gd name="T114" fmla="*/ 332 w 347"/>
              <a:gd name="T115" fmla="*/ 296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7" h="440">
                <a:moveTo>
                  <a:pt x="340" y="93"/>
                </a:moveTo>
                <a:cubicBezTo>
                  <a:pt x="281" y="93"/>
                  <a:pt x="281" y="93"/>
                  <a:pt x="281" y="93"/>
                </a:cubicBezTo>
                <a:cubicBezTo>
                  <a:pt x="281" y="34"/>
                  <a:pt x="281" y="34"/>
                  <a:pt x="281" y="34"/>
                </a:cubicBezTo>
                <a:cubicBezTo>
                  <a:pt x="281" y="30"/>
                  <a:pt x="277" y="27"/>
                  <a:pt x="273" y="27"/>
                </a:cubicBezTo>
                <a:cubicBezTo>
                  <a:pt x="214" y="27"/>
                  <a:pt x="214" y="27"/>
                  <a:pt x="214" y="27"/>
                </a:cubicBezTo>
                <a:cubicBezTo>
                  <a:pt x="214" y="7"/>
                  <a:pt x="214" y="7"/>
                  <a:pt x="214" y="7"/>
                </a:cubicBezTo>
                <a:cubicBezTo>
                  <a:pt x="214" y="3"/>
                  <a:pt x="211" y="0"/>
                  <a:pt x="207" y="0"/>
                </a:cubicBezTo>
                <a:cubicBezTo>
                  <a:pt x="140" y="0"/>
                  <a:pt x="140" y="0"/>
                  <a:pt x="140" y="0"/>
                </a:cubicBezTo>
                <a:cubicBezTo>
                  <a:pt x="136" y="0"/>
                  <a:pt x="133" y="3"/>
                  <a:pt x="133" y="7"/>
                </a:cubicBezTo>
                <a:cubicBezTo>
                  <a:pt x="133" y="27"/>
                  <a:pt x="133" y="27"/>
                  <a:pt x="133" y="27"/>
                </a:cubicBezTo>
                <a:cubicBezTo>
                  <a:pt x="74" y="27"/>
                  <a:pt x="74" y="27"/>
                  <a:pt x="74" y="27"/>
                </a:cubicBezTo>
                <a:cubicBezTo>
                  <a:pt x="70" y="27"/>
                  <a:pt x="66" y="30"/>
                  <a:pt x="66" y="34"/>
                </a:cubicBezTo>
                <a:cubicBezTo>
                  <a:pt x="66" y="159"/>
                  <a:pt x="66" y="159"/>
                  <a:pt x="66" y="159"/>
                </a:cubicBezTo>
                <a:cubicBezTo>
                  <a:pt x="7" y="159"/>
                  <a:pt x="7" y="159"/>
                  <a:pt x="7" y="159"/>
                </a:cubicBezTo>
                <a:cubicBezTo>
                  <a:pt x="3" y="159"/>
                  <a:pt x="0" y="163"/>
                  <a:pt x="0" y="167"/>
                </a:cubicBezTo>
                <a:cubicBezTo>
                  <a:pt x="0" y="300"/>
                  <a:pt x="0" y="300"/>
                  <a:pt x="0" y="300"/>
                </a:cubicBezTo>
                <a:cubicBezTo>
                  <a:pt x="0" y="302"/>
                  <a:pt x="1" y="304"/>
                  <a:pt x="2" y="305"/>
                </a:cubicBezTo>
                <a:cubicBezTo>
                  <a:pt x="66" y="369"/>
                  <a:pt x="66" y="369"/>
                  <a:pt x="66" y="369"/>
                </a:cubicBezTo>
                <a:cubicBezTo>
                  <a:pt x="66" y="433"/>
                  <a:pt x="66" y="433"/>
                  <a:pt x="66" y="433"/>
                </a:cubicBezTo>
                <a:cubicBezTo>
                  <a:pt x="66" y="437"/>
                  <a:pt x="70" y="440"/>
                  <a:pt x="74" y="440"/>
                </a:cubicBezTo>
                <a:cubicBezTo>
                  <a:pt x="273" y="440"/>
                  <a:pt x="273" y="440"/>
                  <a:pt x="273" y="440"/>
                </a:cubicBezTo>
                <a:cubicBezTo>
                  <a:pt x="277" y="440"/>
                  <a:pt x="281" y="437"/>
                  <a:pt x="281" y="433"/>
                </a:cubicBezTo>
                <a:cubicBezTo>
                  <a:pt x="281" y="364"/>
                  <a:pt x="281" y="364"/>
                  <a:pt x="281" y="364"/>
                </a:cubicBezTo>
                <a:cubicBezTo>
                  <a:pt x="345" y="305"/>
                  <a:pt x="345" y="305"/>
                  <a:pt x="345" y="305"/>
                </a:cubicBezTo>
                <a:cubicBezTo>
                  <a:pt x="346" y="304"/>
                  <a:pt x="347" y="302"/>
                  <a:pt x="347" y="300"/>
                </a:cubicBezTo>
                <a:cubicBezTo>
                  <a:pt x="347" y="100"/>
                  <a:pt x="347" y="100"/>
                  <a:pt x="347" y="100"/>
                </a:cubicBezTo>
                <a:cubicBezTo>
                  <a:pt x="347" y="96"/>
                  <a:pt x="344" y="93"/>
                  <a:pt x="340" y="93"/>
                </a:cubicBezTo>
                <a:close/>
                <a:moveTo>
                  <a:pt x="332" y="296"/>
                </a:moveTo>
                <a:cubicBezTo>
                  <a:pt x="268" y="355"/>
                  <a:pt x="268" y="355"/>
                  <a:pt x="268" y="355"/>
                </a:cubicBezTo>
                <a:cubicBezTo>
                  <a:pt x="267" y="357"/>
                  <a:pt x="266" y="359"/>
                  <a:pt x="266" y="361"/>
                </a:cubicBezTo>
                <a:cubicBezTo>
                  <a:pt x="266" y="425"/>
                  <a:pt x="266" y="425"/>
                  <a:pt x="266" y="425"/>
                </a:cubicBezTo>
                <a:cubicBezTo>
                  <a:pt x="81" y="425"/>
                  <a:pt x="81" y="425"/>
                  <a:pt x="81" y="425"/>
                </a:cubicBezTo>
                <a:cubicBezTo>
                  <a:pt x="81" y="366"/>
                  <a:pt x="81" y="366"/>
                  <a:pt x="81" y="366"/>
                </a:cubicBezTo>
                <a:cubicBezTo>
                  <a:pt x="81" y="364"/>
                  <a:pt x="80" y="362"/>
                  <a:pt x="79" y="361"/>
                </a:cubicBezTo>
                <a:cubicBezTo>
                  <a:pt x="15" y="297"/>
                  <a:pt x="15" y="297"/>
                  <a:pt x="15" y="297"/>
                </a:cubicBezTo>
                <a:cubicBezTo>
                  <a:pt x="15" y="174"/>
                  <a:pt x="15" y="174"/>
                  <a:pt x="15" y="174"/>
                </a:cubicBezTo>
                <a:cubicBezTo>
                  <a:pt x="66" y="174"/>
                  <a:pt x="66" y="174"/>
                  <a:pt x="66" y="174"/>
                </a:cubicBezTo>
                <a:cubicBezTo>
                  <a:pt x="66" y="233"/>
                  <a:pt x="66" y="233"/>
                  <a:pt x="66" y="233"/>
                </a:cubicBezTo>
                <a:cubicBezTo>
                  <a:pt x="81" y="233"/>
                  <a:pt x="81" y="233"/>
                  <a:pt x="81" y="233"/>
                </a:cubicBezTo>
                <a:cubicBezTo>
                  <a:pt x="81" y="167"/>
                  <a:pt x="81" y="167"/>
                  <a:pt x="81" y="167"/>
                </a:cubicBezTo>
                <a:cubicBezTo>
                  <a:pt x="81" y="41"/>
                  <a:pt x="81" y="41"/>
                  <a:pt x="81" y="41"/>
                </a:cubicBezTo>
                <a:cubicBezTo>
                  <a:pt x="133" y="41"/>
                  <a:pt x="133" y="41"/>
                  <a:pt x="133" y="41"/>
                </a:cubicBezTo>
                <a:cubicBezTo>
                  <a:pt x="133" y="233"/>
                  <a:pt x="133" y="233"/>
                  <a:pt x="133" y="233"/>
                </a:cubicBezTo>
                <a:cubicBezTo>
                  <a:pt x="148" y="233"/>
                  <a:pt x="148" y="233"/>
                  <a:pt x="148" y="233"/>
                </a:cubicBezTo>
                <a:cubicBezTo>
                  <a:pt x="148" y="34"/>
                  <a:pt x="148" y="34"/>
                  <a:pt x="148" y="34"/>
                </a:cubicBezTo>
                <a:cubicBezTo>
                  <a:pt x="148" y="15"/>
                  <a:pt x="148" y="15"/>
                  <a:pt x="148" y="15"/>
                </a:cubicBezTo>
                <a:cubicBezTo>
                  <a:pt x="199" y="15"/>
                  <a:pt x="199" y="15"/>
                  <a:pt x="199" y="15"/>
                </a:cubicBezTo>
                <a:cubicBezTo>
                  <a:pt x="199" y="34"/>
                  <a:pt x="199" y="34"/>
                  <a:pt x="199" y="34"/>
                </a:cubicBezTo>
                <a:cubicBezTo>
                  <a:pt x="199" y="233"/>
                  <a:pt x="199" y="233"/>
                  <a:pt x="199" y="233"/>
                </a:cubicBezTo>
                <a:cubicBezTo>
                  <a:pt x="214" y="233"/>
                  <a:pt x="214" y="233"/>
                  <a:pt x="214" y="233"/>
                </a:cubicBezTo>
                <a:cubicBezTo>
                  <a:pt x="214" y="41"/>
                  <a:pt x="214" y="41"/>
                  <a:pt x="214" y="41"/>
                </a:cubicBezTo>
                <a:cubicBezTo>
                  <a:pt x="266" y="41"/>
                  <a:pt x="266" y="41"/>
                  <a:pt x="266" y="41"/>
                </a:cubicBezTo>
                <a:cubicBezTo>
                  <a:pt x="266" y="100"/>
                  <a:pt x="266" y="100"/>
                  <a:pt x="266" y="100"/>
                </a:cubicBezTo>
                <a:cubicBezTo>
                  <a:pt x="266" y="233"/>
                  <a:pt x="266" y="233"/>
                  <a:pt x="266" y="233"/>
                </a:cubicBezTo>
                <a:cubicBezTo>
                  <a:pt x="281" y="233"/>
                  <a:pt x="281" y="233"/>
                  <a:pt x="281" y="233"/>
                </a:cubicBezTo>
                <a:cubicBezTo>
                  <a:pt x="281" y="108"/>
                  <a:pt x="281" y="108"/>
                  <a:pt x="281" y="108"/>
                </a:cubicBezTo>
                <a:cubicBezTo>
                  <a:pt x="332" y="108"/>
                  <a:pt x="332" y="108"/>
                  <a:pt x="332" y="108"/>
                </a:cubicBezTo>
                <a:lnTo>
                  <a:pt x="332" y="29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87"/>
          <p:cNvSpPr>
            <a:spLocks noEditPoints="1"/>
          </p:cNvSpPr>
          <p:nvPr/>
        </p:nvSpPr>
        <p:spPr bwMode="auto">
          <a:xfrm rot="5400000">
            <a:off x="9750617" y="4342895"/>
            <a:ext cx="605357" cy="168487"/>
          </a:xfrm>
          <a:custGeom>
            <a:avLst/>
            <a:gdLst>
              <a:gd name="T0" fmla="*/ 0 w 385"/>
              <a:gd name="T1" fmla="*/ 46 h 107"/>
              <a:gd name="T2" fmla="*/ 37 w 385"/>
              <a:gd name="T3" fmla="*/ 46 h 107"/>
              <a:gd name="T4" fmla="*/ 37 w 385"/>
              <a:gd name="T5" fmla="*/ 61 h 107"/>
              <a:gd name="T6" fmla="*/ 0 w 385"/>
              <a:gd name="T7" fmla="*/ 61 h 107"/>
              <a:gd name="T8" fmla="*/ 0 w 385"/>
              <a:gd name="T9" fmla="*/ 46 h 107"/>
              <a:gd name="T10" fmla="*/ 74 w 385"/>
              <a:gd name="T11" fmla="*/ 61 h 107"/>
              <a:gd name="T12" fmla="*/ 111 w 385"/>
              <a:gd name="T13" fmla="*/ 61 h 107"/>
              <a:gd name="T14" fmla="*/ 111 w 385"/>
              <a:gd name="T15" fmla="*/ 46 h 107"/>
              <a:gd name="T16" fmla="*/ 74 w 385"/>
              <a:gd name="T17" fmla="*/ 46 h 107"/>
              <a:gd name="T18" fmla="*/ 74 w 385"/>
              <a:gd name="T19" fmla="*/ 61 h 107"/>
              <a:gd name="T20" fmla="*/ 222 w 385"/>
              <a:gd name="T21" fmla="*/ 61 h 107"/>
              <a:gd name="T22" fmla="*/ 259 w 385"/>
              <a:gd name="T23" fmla="*/ 61 h 107"/>
              <a:gd name="T24" fmla="*/ 259 w 385"/>
              <a:gd name="T25" fmla="*/ 46 h 107"/>
              <a:gd name="T26" fmla="*/ 222 w 385"/>
              <a:gd name="T27" fmla="*/ 46 h 107"/>
              <a:gd name="T28" fmla="*/ 222 w 385"/>
              <a:gd name="T29" fmla="*/ 61 h 107"/>
              <a:gd name="T30" fmla="*/ 148 w 385"/>
              <a:gd name="T31" fmla="*/ 61 h 107"/>
              <a:gd name="T32" fmla="*/ 185 w 385"/>
              <a:gd name="T33" fmla="*/ 61 h 107"/>
              <a:gd name="T34" fmla="*/ 185 w 385"/>
              <a:gd name="T35" fmla="*/ 46 h 107"/>
              <a:gd name="T36" fmla="*/ 148 w 385"/>
              <a:gd name="T37" fmla="*/ 46 h 107"/>
              <a:gd name="T38" fmla="*/ 148 w 385"/>
              <a:gd name="T39" fmla="*/ 61 h 107"/>
              <a:gd name="T40" fmla="*/ 382 w 385"/>
              <a:gd name="T41" fmla="*/ 48 h 107"/>
              <a:gd name="T42" fmla="*/ 334 w 385"/>
              <a:gd name="T43" fmla="*/ 0 h 107"/>
              <a:gd name="T44" fmla="*/ 324 w 385"/>
              <a:gd name="T45" fmla="*/ 11 h 107"/>
              <a:gd name="T46" fmla="*/ 359 w 385"/>
              <a:gd name="T47" fmla="*/ 46 h 107"/>
              <a:gd name="T48" fmla="*/ 296 w 385"/>
              <a:gd name="T49" fmla="*/ 46 h 107"/>
              <a:gd name="T50" fmla="*/ 296 w 385"/>
              <a:gd name="T51" fmla="*/ 61 h 107"/>
              <a:gd name="T52" fmla="*/ 359 w 385"/>
              <a:gd name="T53" fmla="*/ 61 h 107"/>
              <a:gd name="T54" fmla="*/ 324 w 385"/>
              <a:gd name="T55" fmla="*/ 96 h 107"/>
              <a:gd name="T56" fmla="*/ 334 w 385"/>
              <a:gd name="T57" fmla="*/ 107 h 107"/>
              <a:gd name="T58" fmla="*/ 382 w 385"/>
              <a:gd name="T59" fmla="*/ 59 h 107"/>
              <a:gd name="T60" fmla="*/ 382 w 385"/>
              <a:gd name="T61" fmla="*/ 4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5" h="107">
                <a:moveTo>
                  <a:pt x="0" y="46"/>
                </a:moveTo>
                <a:cubicBezTo>
                  <a:pt x="37" y="46"/>
                  <a:pt x="37" y="46"/>
                  <a:pt x="37" y="46"/>
                </a:cubicBezTo>
                <a:cubicBezTo>
                  <a:pt x="37" y="61"/>
                  <a:pt x="37" y="61"/>
                  <a:pt x="37" y="61"/>
                </a:cubicBezTo>
                <a:cubicBezTo>
                  <a:pt x="0" y="61"/>
                  <a:pt x="0" y="61"/>
                  <a:pt x="0" y="61"/>
                </a:cubicBezTo>
                <a:lnTo>
                  <a:pt x="0" y="46"/>
                </a:lnTo>
                <a:close/>
                <a:moveTo>
                  <a:pt x="74" y="61"/>
                </a:moveTo>
                <a:cubicBezTo>
                  <a:pt x="111" y="61"/>
                  <a:pt x="111" y="61"/>
                  <a:pt x="111" y="61"/>
                </a:cubicBezTo>
                <a:cubicBezTo>
                  <a:pt x="111" y="46"/>
                  <a:pt x="111" y="46"/>
                  <a:pt x="111" y="46"/>
                </a:cubicBezTo>
                <a:cubicBezTo>
                  <a:pt x="74" y="46"/>
                  <a:pt x="74" y="46"/>
                  <a:pt x="74" y="46"/>
                </a:cubicBezTo>
                <a:lnTo>
                  <a:pt x="74" y="61"/>
                </a:lnTo>
                <a:close/>
                <a:moveTo>
                  <a:pt x="222" y="61"/>
                </a:moveTo>
                <a:cubicBezTo>
                  <a:pt x="259" y="61"/>
                  <a:pt x="259" y="61"/>
                  <a:pt x="259" y="61"/>
                </a:cubicBezTo>
                <a:cubicBezTo>
                  <a:pt x="259" y="46"/>
                  <a:pt x="259" y="46"/>
                  <a:pt x="259" y="46"/>
                </a:cubicBezTo>
                <a:cubicBezTo>
                  <a:pt x="222" y="46"/>
                  <a:pt x="222" y="46"/>
                  <a:pt x="222" y="46"/>
                </a:cubicBezTo>
                <a:lnTo>
                  <a:pt x="222" y="61"/>
                </a:lnTo>
                <a:close/>
                <a:moveTo>
                  <a:pt x="148" y="61"/>
                </a:moveTo>
                <a:cubicBezTo>
                  <a:pt x="185" y="61"/>
                  <a:pt x="185" y="61"/>
                  <a:pt x="185" y="61"/>
                </a:cubicBezTo>
                <a:cubicBezTo>
                  <a:pt x="185" y="46"/>
                  <a:pt x="185" y="46"/>
                  <a:pt x="185" y="46"/>
                </a:cubicBezTo>
                <a:cubicBezTo>
                  <a:pt x="148" y="46"/>
                  <a:pt x="148" y="46"/>
                  <a:pt x="148" y="46"/>
                </a:cubicBezTo>
                <a:lnTo>
                  <a:pt x="148" y="61"/>
                </a:lnTo>
                <a:close/>
                <a:moveTo>
                  <a:pt x="382" y="48"/>
                </a:moveTo>
                <a:cubicBezTo>
                  <a:pt x="334" y="0"/>
                  <a:pt x="334" y="0"/>
                  <a:pt x="334" y="0"/>
                </a:cubicBezTo>
                <a:cubicBezTo>
                  <a:pt x="324" y="11"/>
                  <a:pt x="324" y="11"/>
                  <a:pt x="324" y="11"/>
                </a:cubicBezTo>
                <a:cubicBezTo>
                  <a:pt x="359" y="46"/>
                  <a:pt x="359" y="46"/>
                  <a:pt x="359" y="46"/>
                </a:cubicBezTo>
                <a:cubicBezTo>
                  <a:pt x="296" y="46"/>
                  <a:pt x="296" y="46"/>
                  <a:pt x="296" y="46"/>
                </a:cubicBezTo>
                <a:cubicBezTo>
                  <a:pt x="296" y="61"/>
                  <a:pt x="296" y="61"/>
                  <a:pt x="296" y="61"/>
                </a:cubicBezTo>
                <a:cubicBezTo>
                  <a:pt x="359" y="61"/>
                  <a:pt x="359" y="61"/>
                  <a:pt x="359" y="61"/>
                </a:cubicBezTo>
                <a:cubicBezTo>
                  <a:pt x="324" y="96"/>
                  <a:pt x="324" y="96"/>
                  <a:pt x="324" y="96"/>
                </a:cubicBezTo>
                <a:cubicBezTo>
                  <a:pt x="334" y="107"/>
                  <a:pt x="334" y="107"/>
                  <a:pt x="334" y="107"/>
                </a:cubicBezTo>
                <a:cubicBezTo>
                  <a:pt x="382" y="59"/>
                  <a:pt x="382" y="59"/>
                  <a:pt x="382" y="59"/>
                </a:cubicBezTo>
                <a:cubicBezTo>
                  <a:pt x="385" y="56"/>
                  <a:pt x="385" y="51"/>
                  <a:pt x="382" y="48"/>
                </a:cubicBezTo>
                <a:close/>
              </a:path>
            </a:pathLst>
          </a:custGeom>
          <a:solidFill>
            <a:srgbClr val="FFFFFF"/>
          </a:solidFill>
          <a:ln w="19050">
            <a:solidFill>
              <a:schemeClr val="tx1"/>
            </a:solid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309136865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6954"/>
          <a:stretch/>
        </p:blipFill>
        <p:spPr bwMode="auto">
          <a:xfrm>
            <a:off x="1903412" y="2362200"/>
            <a:ext cx="8135156" cy="3689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rmAutofit/>
          </a:bodyPr>
          <a:lstStyle/>
          <a:p>
            <a:r>
              <a:rPr lang="en-US" b="0" dirty="0" smtClean="0"/>
              <a:t>How to use it: simply type a UNC path</a:t>
            </a:r>
            <a:endParaRPr lang="en-US" b="0" dirty="0"/>
          </a:p>
        </p:txBody>
      </p:sp>
      <p:sp>
        <p:nvSpPr>
          <p:cNvPr id="2" name="Content Placeholder 1"/>
          <p:cNvSpPr>
            <a:spLocks noGrp="1"/>
          </p:cNvSpPr>
          <p:nvPr>
            <p:ph idx="1"/>
          </p:nvPr>
        </p:nvSpPr>
        <p:spPr>
          <a:xfrm>
            <a:off x="531812" y="1371600"/>
            <a:ext cx="11149013" cy="615553"/>
          </a:xfrm>
        </p:spPr>
        <p:txBody>
          <a:bodyPr/>
          <a:lstStyle/>
          <a:p>
            <a:pPr marL="0" indent="0">
              <a:buNone/>
            </a:pPr>
            <a:r>
              <a:rPr lang="en-US" sz="2000" dirty="0"/>
              <a:t>New-VHD -Path \\FS1\VMS\VM1.VHDX -Dynamic -</a:t>
            </a:r>
            <a:r>
              <a:rPr lang="en-US" sz="2000" dirty="0" err="1"/>
              <a:t>SizeBytes</a:t>
            </a:r>
            <a:r>
              <a:rPr lang="en-US" sz="2000" dirty="0"/>
              <a:t> </a:t>
            </a:r>
            <a:r>
              <a:rPr lang="en-US" sz="2000" dirty="0" smtClean="0"/>
              <a:t>100GB</a:t>
            </a:r>
            <a:endParaRPr lang="en-US" sz="2000" dirty="0"/>
          </a:p>
          <a:p>
            <a:pPr marL="0" indent="0">
              <a:buNone/>
            </a:pPr>
            <a:r>
              <a:rPr lang="en-US" sz="2000" dirty="0"/>
              <a:t>New-VM -Name VM1 -Path \\FS1\VMS -</a:t>
            </a:r>
            <a:r>
              <a:rPr lang="en-US" sz="2000" dirty="0" err="1"/>
              <a:t>VHDPath</a:t>
            </a:r>
            <a:r>
              <a:rPr lang="en-US" sz="2000" dirty="0"/>
              <a:t> \\FS1\VMS\VM1.VHDX -Memory 4</a:t>
            </a:r>
            <a:r>
              <a:rPr lang="en-US" sz="2000" dirty="0" smtClean="0"/>
              <a:t>GB</a:t>
            </a:r>
            <a:endParaRPr lang="en-US" sz="2000" dirty="0"/>
          </a:p>
        </p:txBody>
      </p:sp>
      <p:sp>
        <p:nvSpPr>
          <p:cNvPr id="10" name="Oval 9"/>
          <p:cNvSpPr/>
          <p:nvPr/>
        </p:nvSpPr>
        <p:spPr>
          <a:xfrm>
            <a:off x="4799012" y="4905625"/>
            <a:ext cx="2667000" cy="10475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38628879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notes on Hyper-V over SMB</a:t>
            </a:r>
            <a:endParaRPr lang="en-US" dirty="0"/>
          </a:p>
        </p:txBody>
      </p:sp>
      <p:sp>
        <p:nvSpPr>
          <p:cNvPr id="3" name="Content Placeholder 2"/>
          <p:cNvSpPr>
            <a:spLocks noGrp="1"/>
          </p:cNvSpPr>
          <p:nvPr>
            <p:ph sz="half" idx="1"/>
          </p:nvPr>
        </p:nvSpPr>
        <p:spPr>
          <a:xfrm>
            <a:off x="519112" y="1447800"/>
            <a:ext cx="6261099" cy="4829014"/>
          </a:xfrm>
        </p:spPr>
        <p:txBody>
          <a:bodyPr/>
          <a:lstStyle/>
          <a:p>
            <a:r>
              <a:rPr lang="en-US" sz="2000" dirty="0"/>
              <a:t>Hyper-V </a:t>
            </a:r>
            <a:r>
              <a:rPr lang="en-US" sz="2000" dirty="0" smtClean="0"/>
              <a:t>supports SMB version 3.0 only</a:t>
            </a:r>
            <a:endParaRPr lang="en-US" sz="2000" dirty="0"/>
          </a:p>
          <a:p>
            <a:pPr lvl="1"/>
            <a:r>
              <a:rPr lang="en-US" sz="1800" dirty="0"/>
              <a:t>The Hyper-V Best Practices Analyzer (BPA) will check the </a:t>
            </a:r>
            <a:r>
              <a:rPr lang="en-US" sz="1800" dirty="0" smtClean="0"/>
              <a:t>version of SMB</a:t>
            </a:r>
            <a:endParaRPr lang="en-US" sz="1800" dirty="0"/>
          </a:p>
          <a:p>
            <a:pPr lvl="1"/>
            <a:r>
              <a:rPr lang="en-US" sz="1800" dirty="0"/>
              <a:t>Third-party SMB 3.0 implementations coming from storage partners like EMC and </a:t>
            </a:r>
            <a:r>
              <a:rPr lang="en-US" sz="1800" dirty="0" err="1"/>
              <a:t>NetApp</a:t>
            </a:r>
            <a:endParaRPr lang="en-US" sz="1800" dirty="0"/>
          </a:p>
          <a:p>
            <a:endParaRPr lang="en-US" sz="2000" dirty="0" smtClean="0"/>
          </a:p>
          <a:p>
            <a:r>
              <a:rPr lang="en-US" sz="2000" dirty="0"/>
              <a:t>Continuously Available shares are recommended</a:t>
            </a:r>
          </a:p>
          <a:p>
            <a:endParaRPr lang="en-US" sz="2000" dirty="0" smtClean="0"/>
          </a:p>
          <a:p>
            <a:r>
              <a:rPr lang="en-US" sz="2000" dirty="0" smtClean="0"/>
              <a:t>Active </a:t>
            </a:r>
            <a:r>
              <a:rPr lang="en-US" sz="2000" dirty="0"/>
              <a:t>Directory is </a:t>
            </a:r>
            <a:r>
              <a:rPr lang="en-US" sz="2000" dirty="0" smtClean="0"/>
              <a:t>required</a:t>
            </a:r>
          </a:p>
          <a:p>
            <a:pPr lvl="1"/>
            <a:r>
              <a:rPr lang="en-US" sz="1800" dirty="0" smtClean="0"/>
              <a:t>Computer accounts, which are required for configuring proper permissions, only exist in a domain </a:t>
            </a:r>
          </a:p>
          <a:p>
            <a:pPr lvl="1"/>
            <a:endParaRPr lang="en-US" sz="1800" dirty="0"/>
          </a:p>
          <a:p>
            <a:r>
              <a:rPr lang="en-US" sz="2200" dirty="0" smtClean="0"/>
              <a:t>Loopback configurations are </a:t>
            </a:r>
            <a:r>
              <a:rPr lang="en-US" sz="2200" dirty="0"/>
              <a:t>not </a:t>
            </a:r>
            <a:r>
              <a:rPr lang="en-US" sz="2200" dirty="0" smtClean="0"/>
              <a:t>supported</a:t>
            </a:r>
          </a:p>
          <a:p>
            <a:pPr lvl="1"/>
            <a:r>
              <a:rPr lang="en-US" sz="1800" dirty="0" smtClean="0"/>
              <a:t>File Server and Hyper-V must be separate servers</a:t>
            </a:r>
            <a:endParaRPr lang="en-US" sz="1800" dirty="0"/>
          </a:p>
          <a:p>
            <a:pPr lvl="1"/>
            <a:r>
              <a:rPr lang="en-US" sz="1800" dirty="0" smtClean="0"/>
              <a:t>If using Failover Clusters, File Server and Hyper-V must be on separate clusters</a:t>
            </a:r>
            <a:endParaRPr lang="en-US" sz="1800" dirty="0"/>
          </a:p>
        </p:txBody>
      </p:sp>
      <p:sp>
        <p:nvSpPr>
          <p:cNvPr id="4" name="Content Placeholder 3"/>
          <p:cNvSpPr>
            <a:spLocks noGrp="1"/>
          </p:cNvSpPr>
          <p:nvPr>
            <p:ph sz="half" idx="2"/>
          </p:nvPr>
        </p:nvSpPr>
        <p:spPr>
          <a:xfrm>
            <a:off x="7085011" y="1447800"/>
            <a:ext cx="4583113" cy="3585597"/>
          </a:xfrm>
        </p:spPr>
        <p:txBody>
          <a:bodyPr/>
          <a:lstStyle/>
          <a:p>
            <a:r>
              <a:rPr lang="en-US" sz="2000" dirty="0" smtClean="0"/>
              <a:t>System </a:t>
            </a:r>
            <a:r>
              <a:rPr lang="en-US" sz="2000" dirty="0"/>
              <a:t>Center Virtual Machine Manager 2012 SP1 will bring support for Hyper-V over </a:t>
            </a:r>
            <a:r>
              <a:rPr lang="en-US" sz="2000" dirty="0" smtClean="0"/>
              <a:t>SMB</a:t>
            </a:r>
          </a:p>
          <a:p>
            <a:pPr lvl="1"/>
            <a:r>
              <a:rPr lang="en-US" sz="1800" dirty="0"/>
              <a:t>CTP is available for download</a:t>
            </a:r>
          </a:p>
          <a:p>
            <a:endParaRPr lang="en-US" sz="2000" dirty="0"/>
          </a:p>
          <a:p>
            <a:r>
              <a:rPr lang="en-US" sz="2000" dirty="0"/>
              <a:t>Remote Management</a:t>
            </a:r>
          </a:p>
          <a:p>
            <a:pPr lvl="1"/>
            <a:r>
              <a:rPr lang="en-US" sz="1800" dirty="0" smtClean="0"/>
              <a:t>Use PowerShell</a:t>
            </a:r>
          </a:p>
          <a:p>
            <a:pPr lvl="1"/>
            <a:r>
              <a:rPr lang="en-US" sz="1800" dirty="0" smtClean="0"/>
              <a:t>Use Server Manager (for file shares)</a:t>
            </a:r>
          </a:p>
          <a:p>
            <a:pPr lvl="1"/>
            <a:r>
              <a:rPr lang="en-US" sz="1800" dirty="0" smtClean="0"/>
              <a:t>Use Remote Desktop (RDP) </a:t>
            </a:r>
          </a:p>
          <a:p>
            <a:pPr lvl="1"/>
            <a:r>
              <a:rPr lang="en-US" sz="1800" dirty="0" smtClean="0"/>
              <a:t>Use VMM 2012 SP1 </a:t>
            </a:r>
          </a:p>
          <a:p>
            <a:pPr lvl="1"/>
            <a:r>
              <a:rPr lang="en-US" sz="1800" dirty="0" smtClean="0"/>
              <a:t>If using Hyper-V Manager remotely, Constrained Delegation is required</a:t>
            </a:r>
            <a:endParaRPr lang="en-US" b="1" dirty="0"/>
          </a:p>
        </p:txBody>
      </p:sp>
    </p:spTree>
    <p:extLst>
      <p:ext uri="{BB962C8B-B14F-4D97-AF65-F5344CB8AC3E}">
        <p14:creationId xmlns:p14="http://schemas.microsoft.com/office/powerpoint/2010/main" val="197645818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3" name="Subtitle 2"/>
          <p:cNvSpPr>
            <a:spLocks noGrp="1"/>
          </p:cNvSpPr>
          <p:nvPr>
            <p:ph type="subTitle" idx="1"/>
          </p:nvPr>
        </p:nvSpPr>
        <p:spPr/>
        <p:txBody>
          <a:bodyPr/>
          <a:lstStyle/>
          <a:p>
            <a:r>
              <a:rPr lang="en-US" dirty="0" smtClean="0"/>
              <a:t>Jose Barreto</a:t>
            </a:r>
          </a:p>
          <a:p>
            <a:r>
              <a:rPr lang="en-US" dirty="0" smtClean="0"/>
              <a:t>Principal Program Manager</a:t>
            </a:r>
          </a:p>
          <a:p>
            <a:r>
              <a:rPr lang="en-US" dirty="0" smtClean="0"/>
              <a:t>Windows Server</a:t>
            </a:r>
            <a:endParaRPr lang="en-US" dirty="0"/>
          </a:p>
        </p:txBody>
      </p:sp>
      <p:sp>
        <p:nvSpPr>
          <p:cNvPr id="2" name="Title 1"/>
          <p:cNvSpPr>
            <a:spLocks noGrp="1"/>
          </p:cNvSpPr>
          <p:nvPr>
            <p:ph type="ctrTitle"/>
          </p:nvPr>
        </p:nvSpPr>
        <p:spPr/>
        <p:txBody>
          <a:bodyPr/>
          <a:lstStyle/>
          <a:p>
            <a:r>
              <a:rPr lang="en-US" dirty="0" smtClean="0"/>
              <a:t>Hyper-V over SMB Setup</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193572694"/>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49603"/>
            <a:ext cx="11149013" cy="664797"/>
          </a:xfrm>
        </p:spPr>
        <p:txBody>
          <a:bodyPr/>
          <a:lstStyle/>
          <a:p>
            <a:r>
              <a:rPr lang="en-US" sz="4800" dirty="0" smtClean="0"/>
              <a:t>The TechEd Cluster in a Box Demo Stack</a:t>
            </a:r>
            <a:endParaRPr lang="en-US" sz="4800" dirty="0"/>
          </a:p>
        </p:txBody>
      </p:sp>
      <p:sp>
        <p:nvSpPr>
          <p:cNvPr id="3" name="Text Placeholder 2"/>
          <p:cNvSpPr>
            <a:spLocks noGrp="1"/>
          </p:cNvSpPr>
          <p:nvPr>
            <p:ph type="body" sz="quarter" idx="10"/>
          </p:nvPr>
        </p:nvSpPr>
        <p:spPr>
          <a:xfrm>
            <a:off x="379412" y="1211890"/>
            <a:ext cx="5334000" cy="5533823"/>
          </a:xfrm>
        </p:spPr>
        <p:txBody>
          <a:bodyPr/>
          <a:lstStyle/>
          <a:p>
            <a:r>
              <a:rPr lang="en-US" sz="2400" dirty="0" smtClean="0">
                <a:solidFill>
                  <a:schemeClr val="tx1"/>
                </a:solidFill>
              </a:rPr>
              <a:t>Cluster in a Box prototypes</a:t>
            </a:r>
          </a:p>
          <a:p>
            <a:pPr lvl="1"/>
            <a:r>
              <a:rPr lang="en-US" sz="2000" dirty="0" smtClean="0">
                <a:solidFill>
                  <a:schemeClr val="tx1"/>
                </a:solidFill>
              </a:rPr>
              <a:t>Quanta</a:t>
            </a:r>
          </a:p>
          <a:p>
            <a:pPr lvl="1"/>
            <a:r>
              <a:rPr lang="en-US" sz="2000" dirty="0" smtClean="0">
                <a:solidFill>
                  <a:schemeClr val="tx1"/>
                </a:solidFill>
              </a:rPr>
              <a:t>Wistron </a:t>
            </a:r>
          </a:p>
          <a:p>
            <a:r>
              <a:rPr lang="en-US" sz="2400" dirty="0" smtClean="0">
                <a:solidFill>
                  <a:schemeClr val="tx1"/>
                </a:solidFill>
              </a:rPr>
              <a:t>LSI HA-DAS </a:t>
            </a:r>
            <a:r>
              <a:rPr lang="en-US" sz="2400" dirty="0" err="1">
                <a:solidFill>
                  <a:schemeClr val="tx1"/>
                </a:solidFill>
              </a:rPr>
              <a:t>MegaRAID</a:t>
            </a:r>
            <a:r>
              <a:rPr lang="en-US" sz="2400" baseline="30000" dirty="0">
                <a:solidFill>
                  <a:schemeClr val="tx1"/>
                </a:solidFill>
              </a:rPr>
              <a:t>®</a:t>
            </a:r>
            <a:r>
              <a:rPr lang="en-US" sz="2400" dirty="0">
                <a:solidFill>
                  <a:schemeClr val="tx1"/>
                </a:solidFill>
              </a:rPr>
              <a:t> </a:t>
            </a:r>
            <a:r>
              <a:rPr lang="en-US" sz="2400" dirty="0" smtClean="0">
                <a:solidFill>
                  <a:schemeClr val="tx1"/>
                </a:solidFill>
              </a:rPr>
              <a:t>and SAS controllers</a:t>
            </a:r>
          </a:p>
          <a:p>
            <a:r>
              <a:rPr lang="en-US" sz="2400" dirty="0" smtClean="0">
                <a:solidFill>
                  <a:schemeClr val="tx1"/>
                </a:solidFill>
              </a:rPr>
              <a:t>Quanta application servers, JBOD expansion, and 10GbE switch</a:t>
            </a:r>
          </a:p>
          <a:p>
            <a:r>
              <a:rPr lang="en-US" sz="2400" dirty="0" err="1" smtClean="0">
                <a:solidFill>
                  <a:schemeClr val="tx1"/>
                </a:solidFill>
              </a:rPr>
              <a:t>Mellanox</a:t>
            </a:r>
            <a:r>
              <a:rPr lang="en-US" sz="2400" dirty="0" smtClean="0">
                <a:solidFill>
                  <a:schemeClr val="tx1"/>
                </a:solidFill>
              </a:rPr>
              <a:t> IB FDR NICs and switch </a:t>
            </a:r>
          </a:p>
          <a:p>
            <a:r>
              <a:rPr lang="en-US" sz="2400" dirty="0" smtClean="0">
                <a:solidFill>
                  <a:schemeClr val="tx1"/>
                </a:solidFill>
              </a:rPr>
              <a:t>OCZ SAS SSDs</a:t>
            </a:r>
          </a:p>
          <a:p>
            <a:r>
              <a:rPr lang="en-US" sz="2400" dirty="0" smtClean="0">
                <a:solidFill>
                  <a:schemeClr val="tx1"/>
                </a:solidFill>
              </a:rPr>
              <a:t>Infrastructure</a:t>
            </a:r>
          </a:p>
          <a:p>
            <a:pPr lvl="1"/>
            <a:r>
              <a:rPr lang="en-US" sz="2000" dirty="0" smtClean="0">
                <a:solidFill>
                  <a:schemeClr val="tx1"/>
                </a:solidFill>
              </a:rPr>
              <a:t>Domain Controller server</a:t>
            </a:r>
          </a:p>
          <a:p>
            <a:pPr lvl="1"/>
            <a:r>
              <a:rPr lang="en-US" sz="2000" dirty="0" smtClean="0">
                <a:solidFill>
                  <a:schemeClr val="tx1"/>
                </a:solidFill>
              </a:rPr>
              <a:t>Power distribution unit</a:t>
            </a:r>
          </a:p>
          <a:p>
            <a:pPr lvl="1"/>
            <a:r>
              <a:rPr lang="en-US" sz="2000" dirty="0" smtClean="0">
                <a:solidFill>
                  <a:schemeClr val="tx1"/>
                </a:solidFill>
              </a:rPr>
              <a:t>1GbE switch</a:t>
            </a:r>
          </a:p>
          <a:p>
            <a:pPr lvl="1"/>
            <a:r>
              <a:rPr lang="en-US" sz="2000" dirty="0">
                <a:solidFill>
                  <a:schemeClr val="tx1"/>
                </a:solidFill>
              </a:rPr>
              <a:t>Keyboard &amp; </a:t>
            </a:r>
            <a:r>
              <a:rPr lang="en-US" sz="2000" dirty="0" smtClean="0">
                <a:solidFill>
                  <a:schemeClr val="tx1"/>
                </a:solidFill>
              </a:rPr>
              <a:t>monitor</a:t>
            </a:r>
          </a:p>
          <a:p>
            <a:pPr lvl="1"/>
            <a:endParaRPr lang="en-US" sz="2000" dirty="0">
              <a:solidFill>
                <a:schemeClr val="tx1"/>
              </a:solidFill>
            </a:endParaRPr>
          </a:p>
          <a:p>
            <a:pPr marL="0" indent="0">
              <a:buNone/>
            </a:pPr>
            <a:r>
              <a:rPr lang="en-US" sz="800" dirty="0" err="1">
                <a:solidFill>
                  <a:schemeClr val="tx1"/>
                </a:solidFill>
              </a:rPr>
              <a:t>MegaRAID</a:t>
            </a:r>
            <a:r>
              <a:rPr lang="en-US" sz="800" baseline="30000" dirty="0" smtClean="0">
                <a:solidFill>
                  <a:schemeClr val="tx1"/>
                </a:solidFill>
              </a:rPr>
              <a:t>® </a:t>
            </a:r>
            <a:r>
              <a:rPr lang="en-US" sz="800" dirty="0" smtClean="0">
                <a:solidFill>
                  <a:schemeClr val="tx1"/>
                </a:solidFill>
              </a:rPr>
              <a:t>is a registered trademark of LSI  Corporation</a:t>
            </a:r>
            <a:endParaRPr lang="en-US" sz="800" dirty="0">
              <a:solidFill>
                <a:schemeClr val="tx1"/>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9212" y="1128486"/>
            <a:ext cx="5105400" cy="518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7201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0" nodeType="after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calcmode="lin" valueType="num">
                                      <p:cBhvr additive="base">
                                        <p:cTn id="5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3" dur="1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ID="2" presetClass="entr" presetSubtype="4" fill="hold" grpId="0" nodeType="after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1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11000"/>
                            </p:stCondLst>
                            <p:childTnLst>
                              <p:par>
                                <p:cTn id="60" presetID="2" presetClass="entr" presetSubtype="4" fill="hold" grpId="0" nodeType="after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 calcmode="lin" valueType="num">
                                      <p:cBhvr additive="base">
                                        <p:cTn id="6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3" dur="10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par>
                          <p:cTn id="64" fill="hold">
                            <p:stCondLst>
                              <p:cond delay="12000"/>
                            </p:stCondLst>
                            <p:childTnLst>
                              <p:par>
                                <p:cTn id="65" presetID="2" presetClass="entr" presetSubtype="4" fill="hold" grpId="0" nodeType="after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 calcmode="lin" valueType="num">
                                      <p:cBhvr additive="base">
                                        <p:cTn id="6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8" dur="10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dirty="0" smtClean="0"/>
              <a:t>title</a:t>
            </a:r>
            <a:endParaRPr lang="en-US" dirty="0"/>
          </a:p>
        </p:txBody>
      </p:sp>
      <p:sp>
        <p:nvSpPr>
          <p:cNvPr id="7" name="Subtitle 6"/>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r>
              <a:rPr dirty="0" smtClean="0"/>
              <a:t>Configuration Options</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846051795"/>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48576" y="1524000"/>
            <a:ext cx="5727681" cy="46482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000" b="1" dirty="0">
                <a:solidFill>
                  <a:srgbClr val="363535"/>
                </a:solidFill>
              </a:rPr>
              <a:t>Hyper-V Server</a:t>
            </a:r>
          </a:p>
        </p:txBody>
      </p:sp>
      <p:sp>
        <p:nvSpPr>
          <p:cNvPr id="43" name="Rectangle 42"/>
          <p:cNvSpPr/>
          <p:nvPr/>
        </p:nvSpPr>
        <p:spPr>
          <a:xfrm>
            <a:off x="3082536" y="2057400"/>
            <a:ext cx="3296763" cy="2999508"/>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a:r>
              <a:rPr lang="en-US" sz="2000" b="1" dirty="0">
                <a:solidFill>
                  <a:srgbClr val="363535"/>
                </a:solidFill>
              </a:rPr>
              <a:t>Parent Partition</a:t>
            </a:r>
          </a:p>
        </p:txBody>
      </p:sp>
      <p:sp>
        <p:nvSpPr>
          <p:cNvPr id="44" name="Rectangle 43"/>
          <p:cNvSpPr/>
          <p:nvPr/>
        </p:nvSpPr>
        <p:spPr>
          <a:xfrm>
            <a:off x="901315" y="2057400"/>
            <a:ext cx="2010744" cy="2999508"/>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a:r>
              <a:rPr lang="en-US" sz="2000" b="1" dirty="0">
                <a:solidFill>
                  <a:srgbClr val="363535"/>
                </a:solidFill>
              </a:rPr>
              <a:t>Child Partition</a:t>
            </a:r>
          </a:p>
        </p:txBody>
      </p:sp>
      <p:sp>
        <p:nvSpPr>
          <p:cNvPr id="3" name="Title 2"/>
          <p:cNvSpPr>
            <a:spLocks noGrp="1"/>
          </p:cNvSpPr>
          <p:nvPr>
            <p:ph type="title"/>
          </p:nvPr>
        </p:nvSpPr>
        <p:spPr/>
        <p:txBody>
          <a:bodyPr>
            <a:normAutofit/>
          </a:bodyPr>
          <a:lstStyle/>
          <a:p>
            <a:r>
              <a:rPr lang="en-US" dirty="0" smtClean="0"/>
              <a:t>Hyper-V over SMB</a:t>
            </a:r>
            <a:endParaRPr lang="en-US" dirty="0"/>
          </a:p>
        </p:txBody>
      </p:sp>
      <p:sp>
        <p:nvSpPr>
          <p:cNvPr id="7" name="Rectangle 6"/>
          <p:cNvSpPr/>
          <p:nvPr/>
        </p:nvSpPr>
        <p:spPr>
          <a:xfrm>
            <a:off x="7850902" y="1524000"/>
            <a:ext cx="3512978" cy="46482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000" b="1" dirty="0">
                <a:solidFill>
                  <a:srgbClr val="363535"/>
                </a:solidFill>
              </a:rPr>
              <a:t>File Server</a:t>
            </a:r>
          </a:p>
        </p:txBody>
      </p:sp>
      <p:sp>
        <p:nvSpPr>
          <p:cNvPr id="21" name="Rectangle 20"/>
          <p:cNvSpPr/>
          <p:nvPr/>
        </p:nvSpPr>
        <p:spPr>
          <a:xfrm>
            <a:off x="8892812" y="3304309"/>
            <a:ext cx="1451013" cy="6096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a:solidFill>
                  <a:srgbClr val="FFFFFF"/>
                </a:solidFill>
              </a:rPr>
              <a:t>SMB Server</a:t>
            </a:r>
          </a:p>
        </p:txBody>
      </p:sp>
      <p:sp>
        <p:nvSpPr>
          <p:cNvPr id="22" name="Rectangle 21"/>
          <p:cNvSpPr/>
          <p:nvPr/>
        </p:nvSpPr>
        <p:spPr>
          <a:xfrm>
            <a:off x="4777280" y="4142509"/>
            <a:ext cx="1476159" cy="762000"/>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a:solidFill>
                  <a:srgbClr val="FFFFFF"/>
                </a:solidFill>
              </a:rPr>
              <a:t>Network</a:t>
            </a:r>
          </a:p>
          <a:p>
            <a:pPr algn="ctr" defTabSz="914099" fontAlgn="base">
              <a:spcBef>
                <a:spcPct val="0"/>
              </a:spcBef>
              <a:spcAft>
                <a:spcPct val="0"/>
              </a:spcAft>
            </a:pPr>
            <a:r>
              <a:rPr lang="en-US" sz="1400" b="1" dirty="0">
                <a:solidFill>
                  <a:srgbClr val="FFFFFF"/>
                </a:solidFill>
              </a:rPr>
              <a:t>(RDMA option)</a:t>
            </a:r>
          </a:p>
        </p:txBody>
      </p:sp>
      <p:sp>
        <p:nvSpPr>
          <p:cNvPr id="25" name="Rectangle 24"/>
          <p:cNvSpPr/>
          <p:nvPr/>
        </p:nvSpPr>
        <p:spPr>
          <a:xfrm>
            <a:off x="4789852" y="3276600"/>
            <a:ext cx="1451013" cy="6096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a:solidFill>
                  <a:srgbClr val="FFFFFF"/>
                </a:solidFill>
              </a:rPr>
              <a:t>SMB Client</a:t>
            </a:r>
          </a:p>
        </p:txBody>
      </p:sp>
      <p:sp>
        <p:nvSpPr>
          <p:cNvPr id="31" name="Rectangle 30"/>
          <p:cNvSpPr/>
          <p:nvPr/>
        </p:nvSpPr>
        <p:spPr>
          <a:xfrm>
            <a:off x="3192389" y="3276600"/>
            <a:ext cx="1221904" cy="6096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a:solidFill>
                  <a:srgbClr val="363535"/>
                </a:solidFill>
              </a:rPr>
              <a:t>VHD Stack</a:t>
            </a:r>
          </a:p>
        </p:txBody>
      </p:sp>
      <p:cxnSp>
        <p:nvCxnSpPr>
          <p:cNvPr id="34" name="Straight Connector 33"/>
          <p:cNvCxnSpPr/>
          <p:nvPr/>
        </p:nvCxnSpPr>
        <p:spPr>
          <a:xfrm>
            <a:off x="5515359" y="3886203"/>
            <a:ext cx="1" cy="256309"/>
          </a:xfrm>
          <a:prstGeom prst="line">
            <a:avLst/>
          </a:prstGeom>
        </p:spPr>
        <p:style>
          <a:lnRef idx="3">
            <a:schemeClr val="accent1"/>
          </a:lnRef>
          <a:fillRef idx="0">
            <a:schemeClr val="accent1"/>
          </a:fillRef>
          <a:effectRef idx="2">
            <a:schemeClr val="accent1"/>
          </a:effectRef>
          <a:fontRef idx="minor">
            <a:schemeClr val="tx1"/>
          </a:fontRef>
        </p:style>
      </p:cxnSp>
      <p:cxnSp>
        <p:nvCxnSpPr>
          <p:cNvPr id="37" name="Straight Connector 36"/>
          <p:cNvCxnSpPr>
            <a:stCxn id="22" idx="2"/>
          </p:cNvCxnSpPr>
          <p:nvPr/>
        </p:nvCxnSpPr>
        <p:spPr>
          <a:xfrm flipH="1">
            <a:off x="5515359" y="4904512"/>
            <a:ext cx="1" cy="505691"/>
          </a:xfrm>
          <a:prstGeom prst="line">
            <a:avLst/>
          </a:prstGeom>
        </p:spPr>
        <p:style>
          <a:lnRef idx="3">
            <a:schemeClr val="accent1"/>
          </a:lnRef>
          <a:fillRef idx="0">
            <a:schemeClr val="accent1"/>
          </a:fillRef>
          <a:effectRef idx="2">
            <a:schemeClr val="accent1"/>
          </a:effectRef>
          <a:fontRef idx="minor">
            <a:schemeClr val="tx1"/>
          </a:fontRef>
        </p:style>
      </p:cxnSp>
      <p:cxnSp>
        <p:nvCxnSpPr>
          <p:cNvPr id="46" name="Straight Connector 45"/>
          <p:cNvCxnSpPr>
            <a:stCxn id="23" idx="2"/>
          </p:cNvCxnSpPr>
          <p:nvPr/>
        </p:nvCxnSpPr>
        <p:spPr>
          <a:xfrm>
            <a:off x="8741720" y="4904512"/>
            <a:ext cx="0" cy="505691"/>
          </a:xfrm>
          <a:prstGeom prst="line">
            <a:avLst/>
          </a:prstGeom>
        </p:spPr>
        <p:style>
          <a:lnRef idx="3">
            <a:schemeClr val="accent1"/>
          </a:lnRef>
          <a:fillRef idx="0">
            <a:schemeClr val="accent1"/>
          </a:fillRef>
          <a:effectRef idx="2">
            <a:schemeClr val="accent1"/>
          </a:effectRef>
          <a:fontRef idx="minor">
            <a:schemeClr val="tx1"/>
          </a:fontRef>
        </p:style>
      </p:cxnSp>
      <p:cxnSp>
        <p:nvCxnSpPr>
          <p:cNvPr id="49" name="Straight Connector 48"/>
          <p:cNvCxnSpPr>
            <a:stCxn id="23" idx="0"/>
            <a:endCxn id="21" idx="2"/>
          </p:cNvCxnSpPr>
          <p:nvPr/>
        </p:nvCxnSpPr>
        <p:spPr>
          <a:xfrm flipV="1">
            <a:off x="8741720" y="3913909"/>
            <a:ext cx="876598" cy="228600"/>
          </a:xfrm>
          <a:prstGeom prst="line">
            <a:avLst/>
          </a:prstGeom>
        </p:spPr>
        <p:style>
          <a:lnRef idx="3">
            <a:schemeClr val="accent1"/>
          </a:lnRef>
          <a:fillRef idx="0">
            <a:schemeClr val="accent1"/>
          </a:fillRef>
          <a:effectRef idx="2">
            <a:schemeClr val="accent1"/>
          </a:effectRef>
          <a:fontRef idx="minor">
            <a:schemeClr val="tx1"/>
          </a:fontRef>
        </p:style>
      </p:cxnSp>
      <p:cxnSp>
        <p:nvCxnSpPr>
          <p:cNvPr id="52" name="Straight Connector 51"/>
          <p:cNvCxnSpPr>
            <a:stCxn id="24" idx="0"/>
            <a:endCxn id="21" idx="2"/>
          </p:cNvCxnSpPr>
          <p:nvPr/>
        </p:nvCxnSpPr>
        <p:spPr>
          <a:xfrm flipH="1" flipV="1">
            <a:off x="9618318" y="3913909"/>
            <a:ext cx="892464" cy="228600"/>
          </a:xfrm>
          <a:prstGeom prst="line">
            <a:avLst/>
          </a:prstGeom>
        </p:spPr>
        <p:style>
          <a:lnRef idx="3">
            <a:schemeClr val="accent1"/>
          </a:lnRef>
          <a:fillRef idx="0">
            <a:schemeClr val="accent1"/>
          </a:fillRef>
          <a:effectRef idx="2">
            <a:schemeClr val="accent1"/>
          </a:effectRef>
          <a:fontRef idx="minor">
            <a:schemeClr val="tx1"/>
          </a:fontRef>
        </p:style>
      </p:cxnSp>
      <p:cxnSp>
        <p:nvCxnSpPr>
          <p:cNvPr id="55" name="Straight Connector 54"/>
          <p:cNvCxnSpPr>
            <a:endCxn id="24" idx="2"/>
          </p:cNvCxnSpPr>
          <p:nvPr/>
        </p:nvCxnSpPr>
        <p:spPr>
          <a:xfrm flipV="1">
            <a:off x="10510782" y="4724400"/>
            <a:ext cx="0" cy="484908"/>
          </a:xfrm>
          <a:prstGeom prst="line">
            <a:avLst/>
          </a:prstGeom>
        </p:spPr>
        <p:style>
          <a:lnRef idx="3">
            <a:schemeClr val="accent1"/>
          </a:lnRef>
          <a:fillRef idx="0">
            <a:schemeClr val="accent1"/>
          </a:fillRef>
          <a:effectRef idx="2">
            <a:schemeClr val="accent1"/>
          </a:effectRef>
          <a:fontRef idx="minor">
            <a:schemeClr val="tx1"/>
          </a:fontRef>
        </p:style>
      </p:cxnSp>
      <p:sp>
        <p:nvSpPr>
          <p:cNvPr id="35" name="Rectangle 34"/>
          <p:cNvSpPr/>
          <p:nvPr/>
        </p:nvSpPr>
        <p:spPr>
          <a:xfrm>
            <a:off x="3192389" y="4142510"/>
            <a:ext cx="1221904" cy="474096"/>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a:solidFill>
                  <a:srgbClr val="363535"/>
                </a:solidFill>
              </a:rPr>
              <a:t>Storage</a:t>
            </a:r>
          </a:p>
          <a:p>
            <a:pPr algn="ctr" defTabSz="914099" fontAlgn="base">
              <a:spcBef>
                <a:spcPct val="0"/>
              </a:spcBef>
              <a:spcAft>
                <a:spcPct val="0"/>
              </a:spcAft>
            </a:pPr>
            <a:r>
              <a:rPr lang="en-US" sz="1400" b="1" dirty="0">
                <a:solidFill>
                  <a:srgbClr val="363535"/>
                </a:solidFill>
              </a:rPr>
              <a:t>VSP</a:t>
            </a:r>
          </a:p>
        </p:txBody>
      </p:sp>
      <p:cxnSp>
        <p:nvCxnSpPr>
          <p:cNvPr id="38" name="Straight Connector 37"/>
          <p:cNvCxnSpPr>
            <a:stCxn id="31" idx="2"/>
            <a:endCxn id="35" idx="0"/>
          </p:cNvCxnSpPr>
          <p:nvPr/>
        </p:nvCxnSpPr>
        <p:spPr>
          <a:xfrm>
            <a:off x="3803340" y="3886200"/>
            <a:ext cx="0" cy="256310"/>
          </a:xfrm>
          <a:prstGeom prst="line">
            <a:avLst/>
          </a:prstGeom>
        </p:spPr>
        <p:style>
          <a:lnRef idx="3">
            <a:schemeClr val="accent1"/>
          </a:lnRef>
          <a:fillRef idx="0">
            <a:schemeClr val="accent1"/>
          </a:fillRef>
          <a:effectRef idx="2">
            <a:schemeClr val="accent1"/>
          </a:effectRef>
          <a:fontRef idx="minor">
            <a:schemeClr val="tx1"/>
          </a:fontRef>
        </p:style>
      </p:cxnSp>
      <p:cxnSp>
        <p:nvCxnSpPr>
          <p:cNvPr id="53" name="Straight Connector 52"/>
          <p:cNvCxnSpPr>
            <a:stCxn id="35" idx="2"/>
          </p:cNvCxnSpPr>
          <p:nvPr/>
        </p:nvCxnSpPr>
        <p:spPr>
          <a:xfrm>
            <a:off x="3803340" y="4616609"/>
            <a:ext cx="0" cy="287903"/>
          </a:xfrm>
          <a:prstGeom prst="line">
            <a:avLst/>
          </a:prstGeom>
        </p:spPr>
        <p:style>
          <a:lnRef idx="3">
            <a:schemeClr val="accent1"/>
          </a:lnRef>
          <a:fillRef idx="0">
            <a:schemeClr val="accent1"/>
          </a:fillRef>
          <a:effectRef idx="2">
            <a:schemeClr val="accent1"/>
          </a:effectRef>
          <a:fontRef idx="minor">
            <a:schemeClr val="tx1"/>
          </a:fontRef>
        </p:style>
      </p:cxnSp>
      <p:sp>
        <p:nvSpPr>
          <p:cNvPr id="56" name="Rectangle 55"/>
          <p:cNvSpPr/>
          <p:nvPr/>
        </p:nvSpPr>
        <p:spPr>
          <a:xfrm>
            <a:off x="1193986" y="4142511"/>
            <a:ext cx="1451013" cy="474097"/>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a:solidFill>
                  <a:srgbClr val="363535"/>
                </a:solidFill>
              </a:rPr>
              <a:t>Storage</a:t>
            </a:r>
          </a:p>
          <a:p>
            <a:pPr algn="ctr" defTabSz="914099" fontAlgn="base">
              <a:spcBef>
                <a:spcPct val="0"/>
              </a:spcBef>
              <a:spcAft>
                <a:spcPct val="0"/>
              </a:spcAft>
            </a:pPr>
            <a:r>
              <a:rPr lang="en-US" sz="1400" b="1" dirty="0">
                <a:solidFill>
                  <a:srgbClr val="363535"/>
                </a:solidFill>
              </a:rPr>
              <a:t>VSC</a:t>
            </a:r>
          </a:p>
        </p:txBody>
      </p:sp>
      <p:cxnSp>
        <p:nvCxnSpPr>
          <p:cNvPr id="57" name="Straight Connector 56"/>
          <p:cNvCxnSpPr>
            <a:stCxn id="56" idx="2"/>
          </p:cNvCxnSpPr>
          <p:nvPr/>
        </p:nvCxnSpPr>
        <p:spPr>
          <a:xfrm>
            <a:off x="1919493" y="4616605"/>
            <a:ext cx="1" cy="264358"/>
          </a:xfrm>
          <a:prstGeom prst="line">
            <a:avLst/>
          </a:prstGeom>
        </p:spPr>
        <p:style>
          <a:lnRef idx="3">
            <a:schemeClr val="accent1"/>
          </a:lnRef>
          <a:fillRef idx="0">
            <a:schemeClr val="accent1"/>
          </a:fillRef>
          <a:effectRef idx="2">
            <a:schemeClr val="accent1"/>
          </a:effectRef>
          <a:fontRef idx="minor">
            <a:schemeClr val="tx1"/>
          </a:fontRef>
        </p:style>
      </p:cxnSp>
      <p:sp>
        <p:nvSpPr>
          <p:cNvPr id="58" name="Rectangle 57"/>
          <p:cNvSpPr/>
          <p:nvPr/>
        </p:nvSpPr>
        <p:spPr>
          <a:xfrm>
            <a:off x="1181414" y="3276600"/>
            <a:ext cx="1476159" cy="6096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a:solidFill>
                  <a:srgbClr val="FFFFFF"/>
                </a:solidFill>
              </a:rPr>
              <a:t>NTFS</a:t>
            </a:r>
          </a:p>
          <a:p>
            <a:pPr algn="ctr" defTabSz="914099" fontAlgn="base">
              <a:spcBef>
                <a:spcPct val="0"/>
              </a:spcBef>
              <a:spcAft>
                <a:spcPct val="0"/>
              </a:spcAft>
            </a:pPr>
            <a:r>
              <a:rPr lang="en-US" sz="1400" b="1" dirty="0">
                <a:solidFill>
                  <a:srgbClr val="FFFFFF"/>
                </a:solidFill>
              </a:rPr>
              <a:t>SCSI/IDE</a:t>
            </a:r>
          </a:p>
        </p:txBody>
      </p:sp>
      <p:cxnSp>
        <p:nvCxnSpPr>
          <p:cNvPr id="61" name="Straight Connector 60"/>
          <p:cNvCxnSpPr>
            <a:stCxn id="58" idx="2"/>
            <a:endCxn id="56" idx="0"/>
          </p:cNvCxnSpPr>
          <p:nvPr/>
        </p:nvCxnSpPr>
        <p:spPr>
          <a:xfrm flipH="1">
            <a:off x="1919493" y="3886200"/>
            <a:ext cx="1" cy="256308"/>
          </a:xfrm>
          <a:prstGeom prst="line">
            <a:avLst/>
          </a:prstGeom>
        </p:spPr>
        <p:style>
          <a:lnRef idx="3">
            <a:schemeClr val="accent1"/>
          </a:lnRef>
          <a:fillRef idx="0">
            <a:schemeClr val="accent1"/>
          </a:fillRef>
          <a:effectRef idx="2">
            <a:schemeClr val="accent1"/>
          </a:effectRef>
          <a:fontRef idx="minor">
            <a:schemeClr val="tx1"/>
          </a:fontRef>
        </p:style>
      </p:cxnSp>
      <p:sp>
        <p:nvSpPr>
          <p:cNvPr id="64" name="Rectangle 63"/>
          <p:cNvSpPr/>
          <p:nvPr/>
        </p:nvSpPr>
        <p:spPr>
          <a:xfrm>
            <a:off x="1206560" y="2438400"/>
            <a:ext cx="1451013" cy="6096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a:solidFill>
                  <a:srgbClr val="363535"/>
                </a:solidFill>
              </a:rPr>
              <a:t>Application</a:t>
            </a:r>
          </a:p>
        </p:txBody>
      </p:sp>
      <p:cxnSp>
        <p:nvCxnSpPr>
          <p:cNvPr id="65" name="Straight Connector 64"/>
          <p:cNvCxnSpPr>
            <a:stCxn id="64" idx="2"/>
          </p:cNvCxnSpPr>
          <p:nvPr/>
        </p:nvCxnSpPr>
        <p:spPr>
          <a:xfrm flipH="1">
            <a:off x="1925897" y="3048000"/>
            <a:ext cx="6170" cy="228600"/>
          </a:xfrm>
          <a:prstGeom prst="line">
            <a:avLst/>
          </a:prstGeom>
        </p:spPr>
        <p:style>
          <a:lnRef idx="3">
            <a:schemeClr val="accent1"/>
          </a:lnRef>
          <a:fillRef idx="0">
            <a:schemeClr val="accent1"/>
          </a:fillRef>
          <a:effectRef idx="2">
            <a:schemeClr val="accent1"/>
          </a:effectRef>
          <a:fontRef idx="minor">
            <a:schemeClr val="tx1"/>
          </a:fontRef>
        </p:style>
      </p:cxnSp>
      <p:cxnSp>
        <p:nvCxnSpPr>
          <p:cNvPr id="68" name="Straight Connector 67"/>
          <p:cNvCxnSpPr>
            <a:stCxn id="31" idx="3"/>
            <a:endCxn id="25" idx="1"/>
          </p:cNvCxnSpPr>
          <p:nvPr/>
        </p:nvCxnSpPr>
        <p:spPr>
          <a:xfrm>
            <a:off x="4414293" y="3581400"/>
            <a:ext cx="375560" cy="0"/>
          </a:xfrm>
          <a:prstGeom prst="line">
            <a:avLst/>
          </a:prstGeom>
        </p:spPr>
        <p:style>
          <a:lnRef idx="3">
            <a:schemeClr val="accent1"/>
          </a:lnRef>
          <a:fillRef idx="0">
            <a:schemeClr val="accent1"/>
          </a:fillRef>
          <a:effectRef idx="2">
            <a:schemeClr val="accent1"/>
          </a:effectRef>
          <a:fontRef idx="minor">
            <a:schemeClr val="tx1"/>
          </a:fontRef>
        </p:style>
      </p:cxnSp>
      <p:sp>
        <p:nvSpPr>
          <p:cNvPr id="50" name="Flowchart: Terminator 49"/>
          <p:cNvSpPr/>
          <p:nvPr/>
        </p:nvSpPr>
        <p:spPr>
          <a:xfrm>
            <a:off x="1389821" y="4724400"/>
            <a:ext cx="3054763" cy="242454"/>
          </a:xfrm>
          <a:prstGeom prst="flowChartTerminator">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a:solidFill>
                  <a:srgbClr val="363535"/>
                </a:solidFill>
              </a:rPr>
              <a:t>VM Bus</a:t>
            </a:r>
          </a:p>
        </p:txBody>
      </p:sp>
      <p:cxnSp>
        <p:nvCxnSpPr>
          <p:cNvPr id="47" name="Straight Connector 46"/>
          <p:cNvCxnSpPr/>
          <p:nvPr/>
        </p:nvCxnSpPr>
        <p:spPr>
          <a:xfrm>
            <a:off x="253323" y="3156724"/>
            <a:ext cx="11481440" cy="0"/>
          </a:xfrm>
          <a:prstGeom prst="line">
            <a:avLst/>
          </a:prstGeom>
          <a:ln>
            <a:solidFill>
              <a:srgbClr val="FFFFFF"/>
            </a:solidFill>
            <a:prstDash val="dash"/>
          </a:ln>
        </p:spPr>
        <p:style>
          <a:lnRef idx="2">
            <a:schemeClr val="dk1"/>
          </a:lnRef>
          <a:fillRef idx="0">
            <a:schemeClr val="dk1"/>
          </a:fillRef>
          <a:effectRef idx="1">
            <a:schemeClr val="dk1"/>
          </a:effectRef>
          <a:fontRef idx="minor">
            <a:schemeClr val="tx1"/>
          </a:fontRef>
        </p:style>
      </p:cxnSp>
      <p:grpSp>
        <p:nvGrpSpPr>
          <p:cNvPr id="13" name="Group 12"/>
          <p:cNvGrpSpPr/>
          <p:nvPr/>
        </p:nvGrpSpPr>
        <p:grpSpPr>
          <a:xfrm rot="5400000" flipV="1">
            <a:off x="7922418" y="4908273"/>
            <a:ext cx="914401" cy="1516472"/>
            <a:chOff x="9890919" y="3810000"/>
            <a:chExt cx="1393373" cy="1959428"/>
          </a:xfrm>
          <a:solidFill>
            <a:srgbClr val="FFC000"/>
          </a:solidFill>
        </p:grpSpPr>
        <p:sp>
          <p:nvSpPr>
            <p:cNvPr id="9" name="L-Shape 8"/>
            <p:cNvSpPr/>
            <p:nvPr/>
          </p:nvSpPr>
          <p:spPr>
            <a:xfrm>
              <a:off x="9890919" y="3810000"/>
              <a:ext cx="1393373" cy="381000"/>
            </a:xfrm>
            <a:prstGeom prst="corner">
              <a:avLst>
                <a:gd name="adj1" fmla="val 39091"/>
                <a:gd name="adj2" fmla="val 34415"/>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b="1">
                <a:solidFill>
                  <a:srgbClr val="FFFFFF"/>
                </a:solidFill>
              </a:endParaRPr>
            </a:p>
          </p:txBody>
        </p:sp>
        <p:sp>
          <p:nvSpPr>
            <p:cNvPr id="10" name="Rectangle 9"/>
            <p:cNvSpPr/>
            <p:nvPr/>
          </p:nvSpPr>
          <p:spPr>
            <a:xfrm>
              <a:off x="10081419" y="4190998"/>
              <a:ext cx="838200" cy="1578429"/>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b="1">
                <a:solidFill>
                  <a:srgbClr val="FFFFFF"/>
                </a:solidFill>
              </a:endParaRPr>
            </a:p>
          </p:txBody>
        </p:sp>
        <p:sp>
          <p:nvSpPr>
            <p:cNvPr id="11" name="Rectangle 10"/>
            <p:cNvSpPr/>
            <p:nvPr/>
          </p:nvSpPr>
          <p:spPr>
            <a:xfrm>
              <a:off x="10919619" y="5170713"/>
              <a:ext cx="190500" cy="598715"/>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b="1">
                <a:solidFill>
                  <a:srgbClr val="FFFFFF"/>
                </a:solidFill>
              </a:endParaRPr>
            </a:p>
          </p:txBody>
        </p:sp>
        <p:sp>
          <p:nvSpPr>
            <p:cNvPr id="12" name="Rectangle 11"/>
            <p:cNvSpPr/>
            <p:nvPr/>
          </p:nvSpPr>
          <p:spPr>
            <a:xfrm>
              <a:off x="10919619" y="4392385"/>
              <a:ext cx="190500" cy="598715"/>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b="1">
                <a:solidFill>
                  <a:srgbClr val="FFFFFF"/>
                </a:solidFill>
              </a:endParaRPr>
            </a:p>
          </p:txBody>
        </p:sp>
      </p:grpSp>
      <p:grpSp>
        <p:nvGrpSpPr>
          <p:cNvPr id="14" name="Group 13"/>
          <p:cNvGrpSpPr/>
          <p:nvPr/>
        </p:nvGrpSpPr>
        <p:grpSpPr>
          <a:xfrm rot="16200000" flipH="1" flipV="1">
            <a:off x="5507592" y="4899612"/>
            <a:ext cx="914401" cy="1516472"/>
            <a:chOff x="9890919" y="3810000"/>
            <a:chExt cx="1393373" cy="1959428"/>
          </a:xfrm>
          <a:solidFill>
            <a:srgbClr val="FFC000"/>
          </a:solidFill>
        </p:grpSpPr>
        <p:sp>
          <p:nvSpPr>
            <p:cNvPr id="15" name="L-Shape 14"/>
            <p:cNvSpPr/>
            <p:nvPr/>
          </p:nvSpPr>
          <p:spPr>
            <a:xfrm>
              <a:off x="9890919" y="3810000"/>
              <a:ext cx="1393373" cy="381000"/>
            </a:xfrm>
            <a:prstGeom prst="corner">
              <a:avLst>
                <a:gd name="adj1" fmla="val 39091"/>
                <a:gd name="adj2" fmla="val 34415"/>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b="1">
                <a:solidFill>
                  <a:srgbClr val="FFFFFF"/>
                </a:solidFill>
              </a:endParaRPr>
            </a:p>
          </p:txBody>
        </p:sp>
        <p:sp>
          <p:nvSpPr>
            <p:cNvPr id="16" name="Rectangle 15"/>
            <p:cNvSpPr/>
            <p:nvPr/>
          </p:nvSpPr>
          <p:spPr>
            <a:xfrm>
              <a:off x="10081419" y="4190998"/>
              <a:ext cx="838200" cy="1578429"/>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b="1">
                <a:solidFill>
                  <a:srgbClr val="FFFFFF"/>
                </a:solidFill>
              </a:endParaRPr>
            </a:p>
          </p:txBody>
        </p:sp>
        <p:sp>
          <p:nvSpPr>
            <p:cNvPr id="17" name="Rectangle 16"/>
            <p:cNvSpPr/>
            <p:nvPr/>
          </p:nvSpPr>
          <p:spPr>
            <a:xfrm>
              <a:off x="10919619" y="5170713"/>
              <a:ext cx="190500" cy="598715"/>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b="1">
                <a:solidFill>
                  <a:srgbClr val="FFFFFF"/>
                </a:solidFill>
              </a:endParaRPr>
            </a:p>
          </p:txBody>
        </p:sp>
        <p:sp>
          <p:nvSpPr>
            <p:cNvPr id="18" name="Rectangle 17"/>
            <p:cNvSpPr/>
            <p:nvPr/>
          </p:nvSpPr>
          <p:spPr>
            <a:xfrm>
              <a:off x="10919619" y="4392385"/>
              <a:ext cx="190500" cy="598715"/>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b="1">
                <a:solidFill>
                  <a:srgbClr val="FFFFFF"/>
                </a:solidFill>
              </a:endParaRPr>
            </a:p>
          </p:txBody>
        </p:sp>
      </p:grpSp>
      <p:cxnSp>
        <p:nvCxnSpPr>
          <p:cNvPr id="40" name="Straight Connector 39"/>
          <p:cNvCxnSpPr/>
          <p:nvPr/>
        </p:nvCxnSpPr>
        <p:spPr>
          <a:xfrm>
            <a:off x="6575592" y="5600697"/>
            <a:ext cx="1193223" cy="0"/>
          </a:xfrm>
          <a:prstGeom prst="line">
            <a:avLst/>
          </a:prstGeom>
        </p:spPr>
        <p:style>
          <a:lnRef idx="3">
            <a:schemeClr val="accent1"/>
          </a:lnRef>
          <a:fillRef idx="0">
            <a:schemeClr val="accent1"/>
          </a:fillRef>
          <a:effectRef idx="2">
            <a:schemeClr val="accent1"/>
          </a:effectRef>
          <a:fontRef idx="minor">
            <a:schemeClr val="tx1"/>
          </a:fontRef>
        </p:style>
      </p:cxnSp>
      <p:sp>
        <p:nvSpPr>
          <p:cNvPr id="75" name="TextBox 74"/>
          <p:cNvSpPr txBox="1"/>
          <p:nvPr/>
        </p:nvSpPr>
        <p:spPr>
          <a:xfrm>
            <a:off x="5395333" y="5455471"/>
            <a:ext cx="863898" cy="307777"/>
          </a:xfrm>
          <a:prstGeom prst="rect">
            <a:avLst/>
          </a:prstGeom>
          <a:noFill/>
          <a:ln>
            <a:noFill/>
          </a:ln>
        </p:spPr>
        <p:txBody>
          <a:bodyPr wrap="square" rtlCol="0">
            <a:spAutoFit/>
          </a:bodyPr>
          <a:lstStyle/>
          <a:p>
            <a:pPr algn="ctr"/>
            <a:r>
              <a:rPr lang="en-US" sz="1400" b="1" dirty="0" smtClean="0">
                <a:solidFill>
                  <a:srgbClr val="FFFFFF"/>
                </a:solidFill>
              </a:rPr>
              <a:t>NIC</a:t>
            </a:r>
            <a:endParaRPr lang="en-US" sz="1400" b="1" dirty="0">
              <a:solidFill>
                <a:srgbClr val="FFFFFF"/>
              </a:solidFill>
            </a:endParaRPr>
          </a:p>
        </p:txBody>
      </p:sp>
      <p:sp>
        <p:nvSpPr>
          <p:cNvPr id="76" name="TextBox 75"/>
          <p:cNvSpPr txBox="1"/>
          <p:nvPr/>
        </p:nvSpPr>
        <p:spPr>
          <a:xfrm>
            <a:off x="8028914" y="5474521"/>
            <a:ext cx="863898" cy="307777"/>
          </a:xfrm>
          <a:prstGeom prst="rect">
            <a:avLst/>
          </a:prstGeom>
          <a:noFill/>
          <a:ln>
            <a:noFill/>
          </a:ln>
        </p:spPr>
        <p:txBody>
          <a:bodyPr wrap="square" rtlCol="0">
            <a:spAutoFit/>
          </a:bodyPr>
          <a:lstStyle/>
          <a:p>
            <a:pPr algn="ctr"/>
            <a:r>
              <a:rPr lang="en-US" sz="1400" b="1" dirty="0" smtClean="0">
                <a:solidFill>
                  <a:srgbClr val="FFFFFF"/>
                </a:solidFill>
              </a:rPr>
              <a:t>NIC</a:t>
            </a:r>
            <a:endParaRPr lang="en-US" sz="1400" b="1" dirty="0">
              <a:solidFill>
                <a:srgbClr val="FFFFFF"/>
              </a:solidFill>
            </a:endParaRPr>
          </a:p>
        </p:txBody>
      </p:sp>
      <p:sp>
        <p:nvSpPr>
          <p:cNvPr id="23" name="Rectangle 22"/>
          <p:cNvSpPr/>
          <p:nvPr/>
        </p:nvSpPr>
        <p:spPr>
          <a:xfrm>
            <a:off x="8003641" y="4142509"/>
            <a:ext cx="1476159" cy="762000"/>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a:solidFill>
                  <a:srgbClr val="FFFFFF"/>
                </a:solidFill>
              </a:rPr>
              <a:t>Network</a:t>
            </a:r>
          </a:p>
          <a:p>
            <a:pPr algn="ctr" defTabSz="914099" fontAlgn="base">
              <a:spcBef>
                <a:spcPct val="0"/>
              </a:spcBef>
              <a:spcAft>
                <a:spcPct val="0"/>
              </a:spcAft>
            </a:pPr>
            <a:r>
              <a:rPr lang="en-US" sz="1400" b="1" dirty="0">
                <a:solidFill>
                  <a:srgbClr val="FFFFFF"/>
                </a:solidFill>
              </a:rPr>
              <a:t>(RDMA option)</a:t>
            </a:r>
          </a:p>
        </p:txBody>
      </p:sp>
      <p:sp>
        <p:nvSpPr>
          <p:cNvPr id="24" name="Rectangle 23"/>
          <p:cNvSpPr/>
          <p:nvPr/>
        </p:nvSpPr>
        <p:spPr>
          <a:xfrm>
            <a:off x="9772703" y="4142512"/>
            <a:ext cx="1476159" cy="581891"/>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a:solidFill>
                  <a:srgbClr val="FFFFFF"/>
                </a:solidFill>
              </a:rPr>
              <a:t>NTFS</a:t>
            </a:r>
            <a:br>
              <a:rPr lang="en-US" sz="1400" b="1" dirty="0">
                <a:solidFill>
                  <a:srgbClr val="FFFFFF"/>
                </a:solidFill>
              </a:rPr>
            </a:br>
            <a:r>
              <a:rPr lang="en-US" sz="1400" b="1" dirty="0">
                <a:solidFill>
                  <a:srgbClr val="FFFFFF"/>
                </a:solidFill>
              </a:rPr>
              <a:t>SCSI</a:t>
            </a:r>
          </a:p>
        </p:txBody>
      </p:sp>
      <p:sp>
        <p:nvSpPr>
          <p:cNvPr id="48" name="TextBox 47"/>
          <p:cNvSpPr txBox="1"/>
          <p:nvPr/>
        </p:nvSpPr>
        <p:spPr>
          <a:xfrm>
            <a:off x="6807968" y="2789378"/>
            <a:ext cx="728469" cy="738664"/>
          </a:xfrm>
          <a:prstGeom prst="rect">
            <a:avLst/>
          </a:prstGeom>
          <a:noFill/>
        </p:spPr>
        <p:txBody>
          <a:bodyPr wrap="none" rtlCol="0">
            <a:spAutoFit/>
          </a:bodyPr>
          <a:lstStyle/>
          <a:p>
            <a:pPr algn="ctr"/>
            <a:r>
              <a:rPr lang="en-US" sz="1400" b="1" dirty="0" smtClean="0">
                <a:solidFill>
                  <a:srgbClr val="FFFFFF"/>
                </a:solidFill>
              </a:rPr>
              <a:t>User</a:t>
            </a:r>
            <a:br>
              <a:rPr lang="en-US" sz="1400" b="1" dirty="0" smtClean="0">
                <a:solidFill>
                  <a:srgbClr val="FFFFFF"/>
                </a:solidFill>
              </a:rPr>
            </a:br>
            <a:endParaRPr lang="en-US" sz="1400" b="1" dirty="0" smtClean="0">
              <a:solidFill>
                <a:srgbClr val="FFFFFF"/>
              </a:solidFill>
            </a:endParaRPr>
          </a:p>
          <a:p>
            <a:pPr algn="ctr"/>
            <a:r>
              <a:rPr lang="en-US" sz="1400" b="1" dirty="0" smtClean="0">
                <a:solidFill>
                  <a:srgbClr val="FFFFFF"/>
                </a:solidFill>
              </a:rPr>
              <a:t>Kernel</a:t>
            </a:r>
            <a:endParaRPr lang="en-US" sz="1400" b="1" dirty="0">
              <a:solidFill>
                <a:srgbClr val="FFFFFF"/>
              </a:solidFill>
            </a:endParaRPr>
          </a:p>
        </p:txBody>
      </p:sp>
      <p:sp>
        <p:nvSpPr>
          <p:cNvPr id="67" name="Can 66"/>
          <p:cNvSpPr/>
          <p:nvPr/>
        </p:nvSpPr>
        <p:spPr>
          <a:xfrm>
            <a:off x="9904412" y="5250149"/>
            <a:ext cx="1219200" cy="543877"/>
          </a:xfrm>
          <a:prstGeom prst="can">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363535"/>
                </a:solidFill>
              </a:rPr>
              <a:t>Disk</a:t>
            </a:r>
            <a:endParaRPr lang="en-US" sz="1600" dirty="0">
              <a:solidFill>
                <a:srgbClr val="363535"/>
              </a:solidFill>
            </a:endParaRPr>
          </a:p>
        </p:txBody>
      </p:sp>
    </p:spTree>
    <p:extLst>
      <p:ext uri="{BB962C8B-B14F-4D97-AF65-F5344CB8AC3E}">
        <p14:creationId xmlns:p14="http://schemas.microsoft.com/office/powerpoint/2010/main" val="94346502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agenda</a:t>
            </a:r>
            <a:endParaRPr lang="en-US" dirty="0"/>
          </a:p>
        </p:txBody>
      </p:sp>
      <p:sp>
        <p:nvSpPr>
          <p:cNvPr id="5" name="TextBox 4"/>
          <p:cNvSpPr txBox="1"/>
          <p:nvPr/>
        </p:nvSpPr>
        <p:spPr>
          <a:xfrm>
            <a:off x="4265612" y="3429000"/>
            <a:ext cx="6705600" cy="2252924"/>
          </a:xfrm>
          <a:prstGeom prst="rect">
            <a:avLst/>
          </a:prstGeom>
          <a:noFill/>
        </p:spPr>
        <p:txBody>
          <a:bodyPr wrap="square" lIns="91440" tIns="91440" rIns="91440" bIns="91440" rtlCol="0">
            <a:spAutoFit/>
          </a:bodyPr>
          <a:lstStyle/>
          <a:p>
            <a:pPr marL="457200" indent="-457200">
              <a:lnSpc>
                <a:spcPct val="90000"/>
              </a:lnSpc>
              <a:spcBef>
                <a:spcPct val="20000"/>
              </a:spcBef>
              <a:buSzPct val="90000"/>
              <a:buFont typeface="Arial" pitchFamily="34" charset="0"/>
              <a:buChar char="•"/>
            </a:pPr>
            <a:r>
              <a:rPr lang="en-US" sz="3200" b="1" dirty="0">
                <a:solidFill>
                  <a:srgbClr val="3397D3"/>
                </a:solidFill>
              </a:rPr>
              <a:t>Hyper-V over SMB – </a:t>
            </a:r>
            <a:r>
              <a:rPr lang="en-US" sz="3200" b="1" dirty="0" smtClean="0">
                <a:solidFill>
                  <a:srgbClr val="3397D3"/>
                </a:solidFill>
              </a:rPr>
              <a:t>Overview</a:t>
            </a:r>
          </a:p>
          <a:p>
            <a:pPr marL="457200" indent="-457200">
              <a:lnSpc>
                <a:spcPct val="90000"/>
              </a:lnSpc>
              <a:spcBef>
                <a:spcPct val="20000"/>
              </a:spcBef>
              <a:buSzPct val="90000"/>
              <a:buFont typeface="Arial" pitchFamily="34" charset="0"/>
              <a:buChar char="•"/>
            </a:pPr>
            <a:r>
              <a:rPr lang="en-US" sz="3200" b="1" dirty="0" smtClean="0">
                <a:solidFill>
                  <a:srgbClr val="3397D3"/>
                </a:solidFill>
              </a:rPr>
              <a:t>Hyper-V </a:t>
            </a:r>
            <a:r>
              <a:rPr lang="en-US" sz="3200" b="1" dirty="0">
                <a:solidFill>
                  <a:srgbClr val="3397D3"/>
                </a:solidFill>
              </a:rPr>
              <a:t>over SMB – </a:t>
            </a:r>
            <a:r>
              <a:rPr lang="en-US" sz="3200" b="1" dirty="0" smtClean="0">
                <a:solidFill>
                  <a:srgbClr val="3397D3"/>
                </a:solidFill>
              </a:rPr>
              <a:t>Setup</a:t>
            </a:r>
          </a:p>
          <a:p>
            <a:pPr marL="457200" indent="-457200">
              <a:lnSpc>
                <a:spcPct val="90000"/>
              </a:lnSpc>
              <a:spcBef>
                <a:spcPct val="20000"/>
              </a:spcBef>
              <a:buSzPct val="90000"/>
              <a:buFont typeface="Arial" pitchFamily="34" charset="0"/>
              <a:buChar char="•"/>
            </a:pPr>
            <a:r>
              <a:rPr lang="en-US" sz="3200" b="1" dirty="0" smtClean="0">
                <a:solidFill>
                  <a:srgbClr val="3397D3"/>
                </a:solidFill>
              </a:rPr>
              <a:t>Configuration Options</a:t>
            </a:r>
          </a:p>
          <a:p>
            <a:pPr marL="457200" indent="-457200">
              <a:lnSpc>
                <a:spcPct val="90000"/>
              </a:lnSpc>
              <a:spcBef>
                <a:spcPct val="20000"/>
              </a:spcBef>
              <a:buSzPct val="90000"/>
              <a:buFont typeface="Arial" pitchFamily="34" charset="0"/>
              <a:buChar char="•"/>
            </a:pPr>
            <a:r>
              <a:rPr lang="en-US" sz="3200" b="1" dirty="0" smtClean="0">
                <a:solidFill>
                  <a:srgbClr val="3397D3"/>
                </a:solidFill>
              </a:rPr>
              <a:t>Sample </a:t>
            </a:r>
            <a:r>
              <a:rPr lang="en-US" sz="3200" b="1" dirty="0">
                <a:solidFill>
                  <a:srgbClr val="3397D3"/>
                </a:solidFill>
              </a:rPr>
              <a:t>Configurations</a:t>
            </a:r>
            <a:endParaRPr lang="en-US" sz="3200" b="1" dirty="0" smtClean="0">
              <a:solidFill>
                <a:srgbClr val="3397D3"/>
              </a:solidFill>
            </a:endParaRPr>
          </a:p>
        </p:txBody>
      </p:sp>
    </p:spTree>
    <p:extLst>
      <p:ext uri="{BB962C8B-B14F-4D97-AF65-F5344CB8AC3E}">
        <p14:creationId xmlns:p14="http://schemas.microsoft.com/office/powerpoint/2010/main" val="1039695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21208" y="228600"/>
            <a:ext cx="11031626" cy="678811"/>
          </a:xfrm>
        </p:spPr>
        <p:txBody>
          <a:bodyPr>
            <a:noAutofit/>
          </a:bodyPr>
          <a:lstStyle/>
          <a:p>
            <a:r>
              <a:rPr lang="en-US" b="0" dirty="0" smtClean="0"/>
              <a:t>Hyper-V over SMB - File Server Configurations</a:t>
            </a:r>
            <a:endParaRPr lang="en-US" b="0" dirty="0"/>
          </a:p>
        </p:txBody>
      </p:sp>
      <p:sp>
        <p:nvSpPr>
          <p:cNvPr id="9" name="Content Placeholder 1"/>
          <p:cNvSpPr>
            <a:spLocks noGrp="1"/>
          </p:cNvSpPr>
          <p:nvPr>
            <p:ph sz="half" idx="1"/>
          </p:nvPr>
        </p:nvSpPr>
        <p:spPr>
          <a:xfrm>
            <a:off x="294141" y="1342952"/>
            <a:ext cx="3602546" cy="723275"/>
          </a:xfrm>
        </p:spPr>
        <p:txBody>
          <a:bodyPr>
            <a:normAutofit lnSpcReduction="10000"/>
          </a:bodyPr>
          <a:lstStyle/>
          <a:p>
            <a:pPr marL="0" indent="0">
              <a:buNone/>
            </a:pPr>
            <a:r>
              <a:rPr lang="en-US" sz="2000" dirty="0" smtClean="0">
                <a:solidFill>
                  <a:schemeClr val="tx1"/>
                </a:solidFill>
              </a:rPr>
              <a:t>Single-node File Server</a:t>
            </a:r>
          </a:p>
          <a:p>
            <a:pPr lvl="1"/>
            <a:r>
              <a:rPr lang="en-US" sz="1400" dirty="0" smtClean="0">
                <a:solidFill>
                  <a:schemeClr val="tx1"/>
                </a:solidFill>
              </a:rPr>
              <a:t>Lowest cost for shared storage</a:t>
            </a:r>
          </a:p>
          <a:p>
            <a:pPr lvl="1"/>
            <a:r>
              <a:rPr lang="en-US" sz="1400" dirty="0" smtClean="0">
                <a:solidFill>
                  <a:schemeClr val="tx1"/>
                </a:solidFill>
              </a:rPr>
              <a:t>Shares not continuously available</a:t>
            </a:r>
          </a:p>
        </p:txBody>
      </p:sp>
      <p:sp>
        <p:nvSpPr>
          <p:cNvPr id="12" name="Rectangle 11"/>
          <p:cNvSpPr/>
          <p:nvPr/>
        </p:nvSpPr>
        <p:spPr>
          <a:xfrm>
            <a:off x="427880" y="2740972"/>
            <a:ext cx="1456601" cy="1279293"/>
          </a:xfrm>
          <a:prstGeom prst="rect">
            <a:avLst/>
          </a:prstGeom>
          <a:solidFill>
            <a:schemeClr val="bg1">
              <a:lumMod val="10000"/>
              <a:lumOff val="90000"/>
            </a:schemeClr>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dirty="0">
                <a:solidFill>
                  <a:srgbClr val="363535"/>
                </a:solidFill>
              </a:rPr>
              <a:t>Hyper-V Parent 1</a:t>
            </a:r>
          </a:p>
        </p:txBody>
      </p:sp>
      <p:sp>
        <p:nvSpPr>
          <p:cNvPr id="13" name="Snip and Round Single Corner Rectangle 12"/>
          <p:cNvSpPr/>
          <p:nvPr/>
        </p:nvSpPr>
        <p:spPr>
          <a:xfrm>
            <a:off x="480909" y="3145429"/>
            <a:ext cx="626029" cy="742249"/>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050">
              <a:solidFill>
                <a:srgbClr val="363535"/>
              </a:solidFill>
            </a:endParaRPr>
          </a:p>
        </p:txBody>
      </p:sp>
      <p:sp>
        <p:nvSpPr>
          <p:cNvPr id="14" name="Rectangle 13"/>
          <p:cNvSpPr/>
          <p:nvPr/>
        </p:nvSpPr>
        <p:spPr>
          <a:xfrm>
            <a:off x="1190300" y="3145429"/>
            <a:ext cx="619675" cy="742249"/>
          </a:xfrm>
          <a:prstGeom prst="rect">
            <a:avLst/>
          </a:prstGeom>
          <a:solidFill>
            <a:srgbClr val="FF0066"/>
          </a:solidFill>
        </p:spPr>
        <p:style>
          <a:lnRef idx="1">
            <a:schemeClr val="dk1"/>
          </a:lnRef>
          <a:fillRef idx="2">
            <a:schemeClr val="dk1"/>
          </a:fillRef>
          <a:effectRef idx="1">
            <a:schemeClr val="dk1"/>
          </a:effectRef>
          <a:fontRef idx="minor">
            <a:schemeClr val="dk1"/>
          </a:fontRef>
        </p:style>
        <p:txBody>
          <a:bodyPr lIns="0" tIns="0" rIns="0" bIns="0" rtlCol="0" anchor="t"/>
          <a:lstStyle/>
          <a:p>
            <a:pPr algn="ctr"/>
            <a:r>
              <a:rPr lang="en-US" sz="1050" dirty="0" smtClean="0">
                <a:solidFill>
                  <a:srgbClr val="363535"/>
                </a:solidFill>
              </a:rPr>
              <a:t>Child 1</a:t>
            </a:r>
            <a:endParaRPr lang="en-US" sz="1050" dirty="0">
              <a:solidFill>
                <a:srgbClr val="363535"/>
              </a:solidFill>
            </a:endParaRPr>
          </a:p>
        </p:txBody>
      </p:sp>
      <p:sp>
        <p:nvSpPr>
          <p:cNvPr id="15" name="Rectangle 14"/>
          <p:cNvSpPr/>
          <p:nvPr/>
        </p:nvSpPr>
        <p:spPr>
          <a:xfrm>
            <a:off x="555549" y="3275671"/>
            <a:ext cx="484362" cy="203106"/>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err="1" smtClean="0">
                <a:solidFill>
                  <a:srgbClr val="363535"/>
                </a:solidFill>
              </a:rPr>
              <a:t>Config</a:t>
            </a:r>
            <a:endParaRPr lang="en-US" sz="900" dirty="0">
              <a:solidFill>
                <a:srgbClr val="363535"/>
              </a:solidFill>
            </a:endParaRPr>
          </a:p>
        </p:txBody>
      </p:sp>
      <p:sp>
        <p:nvSpPr>
          <p:cNvPr id="16" name="Can 15"/>
          <p:cNvSpPr/>
          <p:nvPr/>
        </p:nvSpPr>
        <p:spPr>
          <a:xfrm>
            <a:off x="609471" y="3565543"/>
            <a:ext cx="376090" cy="230167"/>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a:solidFill>
                  <a:srgbClr val="363535"/>
                </a:solidFill>
              </a:rPr>
              <a:t>VHD</a:t>
            </a:r>
          </a:p>
        </p:txBody>
      </p:sp>
      <p:sp>
        <p:nvSpPr>
          <p:cNvPr id="17" name="Can 16"/>
          <p:cNvSpPr/>
          <p:nvPr/>
        </p:nvSpPr>
        <p:spPr>
          <a:xfrm>
            <a:off x="1331501" y="3446988"/>
            <a:ext cx="376090" cy="348722"/>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a:solidFill>
                  <a:srgbClr val="363535"/>
                </a:solidFill>
              </a:rPr>
              <a:t>Disk</a:t>
            </a:r>
          </a:p>
        </p:txBody>
      </p:sp>
      <p:cxnSp>
        <p:nvCxnSpPr>
          <p:cNvPr id="18" name="Straight Connector 17"/>
          <p:cNvCxnSpPr>
            <a:stCxn id="16" idx="4"/>
            <a:endCxn id="17" idx="2"/>
          </p:cNvCxnSpPr>
          <p:nvPr/>
        </p:nvCxnSpPr>
        <p:spPr>
          <a:xfrm flipV="1">
            <a:off x="985561" y="3621352"/>
            <a:ext cx="345941" cy="59277"/>
          </a:xfrm>
          <a:prstGeom prst="line">
            <a:avLst/>
          </a:prstGeom>
        </p:spPr>
        <p:style>
          <a:lnRef idx="1">
            <a:schemeClr val="dk1"/>
          </a:lnRef>
          <a:fillRef idx="2">
            <a:schemeClr val="dk1"/>
          </a:fillRef>
          <a:effectRef idx="1">
            <a:schemeClr val="dk1"/>
          </a:effectRef>
          <a:fontRef idx="minor">
            <a:schemeClr val="dk1"/>
          </a:fontRef>
        </p:style>
      </p:cxnSp>
      <p:sp>
        <p:nvSpPr>
          <p:cNvPr id="27" name="Rectangle 26"/>
          <p:cNvSpPr/>
          <p:nvPr/>
        </p:nvSpPr>
        <p:spPr>
          <a:xfrm>
            <a:off x="2169209" y="2740972"/>
            <a:ext cx="1456601" cy="1279293"/>
          </a:xfrm>
          <a:prstGeom prst="rect">
            <a:avLst/>
          </a:prstGeom>
          <a:solidFill>
            <a:schemeClr val="bg1">
              <a:lumMod val="10000"/>
              <a:lumOff val="90000"/>
            </a:schemeClr>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dirty="0">
                <a:solidFill>
                  <a:srgbClr val="363535"/>
                </a:solidFill>
              </a:rPr>
              <a:t>Hyper-V Parent N</a:t>
            </a:r>
          </a:p>
        </p:txBody>
      </p:sp>
      <p:sp>
        <p:nvSpPr>
          <p:cNvPr id="28" name="Snip and Round Single Corner Rectangle 27"/>
          <p:cNvSpPr/>
          <p:nvPr/>
        </p:nvSpPr>
        <p:spPr>
          <a:xfrm>
            <a:off x="2222240" y="3145429"/>
            <a:ext cx="626029" cy="742249"/>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050">
              <a:solidFill>
                <a:srgbClr val="363535"/>
              </a:solidFill>
            </a:endParaRPr>
          </a:p>
        </p:txBody>
      </p:sp>
      <p:sp>
        <p:nvSpPr>
          <p:cNvPr id="29" name="Rectangle 28"/>
          <p:cNvSpPr/>
          <p:nvPr/>
        </p:nvSpPr>
        <p:spPr>
          <a:xfrm>
            <a:off x="2897507" y="3145429"/>
            <a:ext cx="653796" cy="742249"/>
          </a:xfrm>
          <a:prstGeom prst="rect">
            <a:avLst/>
          </a:prstGeom>
          <a:solidFill>
            <a:srgbClr val="FF0066"/>
          </a:solidFill>
        </p:spPr>
        <p:style>
          <a:lnRef idx="1">
            <a:schemeClr val="dk1"/>
          </a:lnRef>
          <a:fillRef idx="2">
            <a:schemeClr val="dk1"/>
          </a:fillRef>
          <a:effectRef idx="1">
            <a:schemeClr val="dk1"/>
          </a:effectRef>
          <a:fontRef idx="minor">
            <a:schemeClr val="dk1"/>
          </a:fontRef>
        </p:style>
        <p:txBody>
          <a:bodyPr lIns="0" tIns="0" rIns="0" bIns="0" rtlCol="0" anchor="t"/>
          <a:lstStyle/>
          <a:p>
            <a:pPr algn="ctr"/>
            <a:r>
              <a:rPr lang="en-US" sz="1050" dirty="0">
                <a:solidFill>
                  <a:srgbClr val="363535"/>
                </a:solidFill>
              </a:rPr>
              <a:t>Child N</a:t>
            </a:r>
          </a:p>
        </p:txBody>
      </p:sp>
      <p:sp>
        <p:nvSpPr>
          <p:cNvPr id="30" name="Rectangle 29"/>
          <p:cNvSpPr/>
          <p:nvPr/>
        </p:nvSpPr>
        <p:spPr>
          <a:xfrm>
            <a:off x="2296879" y="3275671"/>
            <a:ext cx="484362" cy="203106"/>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err="1">
                <a:solidFill>
                  <a:srgbClr val="363535"/>
                </a:solidFill>
              </a:rPr>
              <a:t>Config</a:t>
            </a:r>
            <a:endParaRPr lang="en-US" sz="900" dirty="0">
              <a:solidFill>
                <a:srgbClr val="363535"/>
              </a:solidFill>
            </a:endParaRPr>
          </a:p>
        </p:txBody>
      </p:sp>
      <p:sp>
        <p:nvSpPr>
          <p:cNvPr id="31" name="Can 30"/>
          <p:cNvSpPr/>
          <p:nvPr/>
        </p:nvSpPr>
        <p:spPr>
          <a:xfrm>
            <a:off x="2350799" y="3565543"/>
            <a:ext cx="376090" cy="230167"/>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a:solidFill>
                  <a:srgbClr val="363535"/>
                </a:solidFill>
              </a:rPr>
              <a:t>VHD</a:t>
            </a:r>
          </a:p>
        </p:txBody>
      </p:sp>
      <p:sp>
        <p:nvSpPr>
          <p:cNvPr id="32" name="Can 31"/>
          <p:cNvSpPr/>
          <p:nvPr/>
        </p:nvSpPr>
        <p:spPr>
          <a:xfrm>
            <a:off x="3072831" y="3446988"/>
            <a:ext cx="376090" cy="348722"/>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a:solidFill>
                  <a:srgbClr val="363535"/>
                </a:solidFill>
              </a:rPr>
              <a:t>Disk</a:t>
            </a:r>
          </a:p>
        </p:txBody>
      </p:sp>
      <p:cxnSp>
        <p:nvCxnSpPr>
          <p:cNvPr id="33" name="Straight Connector 32"/>
          <p:cNvCxnSpPr>
            <a:stCxn id="31" idx="4"/>
            <a:endCxn id="32" idx="2"/>
          </p:cNvCxnSpPr>
          <p:nvPr/>
        </p:nvCxnSpPr>
        <p:spPr>
          <a:xfrm flipV="1">
            <a:off x="2726890" y="3621352"/>
            <a:ext cx="345941" cy="59277"/>
          </a:xfrm>
          <a:prstGeom prst="line">
            <a:avLst/>
          </a:prstGeom>
        </p:spPr>
        <p:style>
          <a:lnRef idx="1">
            <a:schemeClr val="dk1"/>
          </a:lnRef>
          <a:fillRef idx="2">
            <a:schemeClr val="dk1"/>
          </a:fillRef>
          <a:effectRef idx="1">
            <a:schemeClr val="dk1"/>
          </a:effectRef>
          <a:fontRef idx="minor">
            <a:schemeClr val="dk1"/>
          </a:fontRef>
        </p:style>
      </p:cxnSp>
      <p:sp>
        <p:nvSpPr>
          <p:cNvPr id="34" name="Rectangle 33"/>
          <p:cNvSpPr/>
          <p:nvPr/>
        </p:nvSpPr>
        <p:spPr>
          <a:xfrm>
            <a:off x="1273723" y="4389626"/>
            <a:ext cx="1456599" cy="1413348"/>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rtlCol="0" anchor="b"/>
          <a:lstStyle/>
          <a:p>
            <a:pPr algn="ctr"/>
            <a:r>
              <a:rPr lang="en-US" sz="1200" dirty="0" smtClean="0">
                <a:solidFill>
                  <a:srgbClr val="363535"/>
                </a:solidFill>
              </a:rPr>
              <a:t>File Server</a:t>
            </a:r>
            <a:endParaRPr lang="en-US" sz="1200" dirty="0">
              <a:solidFill>
                <a:srgbClr val="363535"/>
              </a:solidFill>
            </a:endParaRPr>
          </a:p>
        </p:txBody>
      </p:sp>
      <p:sp>
        <p:nvSpPr>
          <p:cNvPr id="35" name="Snip and Round Single Corner Rectangle 34"/>
          <p:cNvSpPr/>
          <p:nvPr/>
        </p:nvSpPr>
        <p:spPr>
          <a:xfrm>
            <a:off x="1339930" y="4814790"/>
            <a:ext cx="631930" cy="240113"/>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1050" dirty="0" smtClean="0">
                <a:solidFill>
                  <a:srgbClr val="363535"/>
                </a:solidFill>
              </a:rPr>
              <a:t>Share1</a:t>
            </a:r>
            <a:endParaRPr lang="en-US" sz="1050" dirty="0">
              <a:solidFill>
                <a:srgbClr val="363535"/>
              </a:solidFill>
            </a:endParaRPr>
          </a:p>
        </p:txBody>
      </p:sp>
      <p:sp>
        <p:nvSpPr>
          <p:cNvPr id="36" name="Snip and Round Single Corner Rectangle 35"/>
          <p:cNvSpPr/>
          <p:nvPr/>
        </p:nvSpPr>
        <p:spPr>
          <a:xfrm>
            <a:off x="2059551" y="4814790"/>
            <a:ext cx="594303" cy="240113"/>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1050" dirty="0" smtClean="0">
                <a:solidFill>
                  <a:srgbClr val="363535"/>
                </a:solidFill>
              </a:rPr>
              <a:t>Share2</a:t>
            </a:r>
            <a:endParaRPr lang="en-US" sz="1050" dirty="0">
              <a:solidFill>
                <a:srgbClr val="363535"/>
              </a:solidFill>
            </a:endParaRPr>
          </a:p>
        </p:txBody>
      </p:sp>
      <p:sp>
        <p:nvSpPr>
          <p:cNvPr id="40" name="Can 39"/>
          <p:cNvSpPr/>
          <p:nvPr/>
        </p:nvSpPr>
        <p:spPr>
          <a:xfrm>
            <a:off x="1451721" y="5061623"/>
            <a:ext cx="376090" cy="348722"/>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a:solidFill>
                  <a:srgbClr val="363535"/>
                </a:solidFill>
              </a:rPr>
              <a:t>Disk</a:t>
            </a:r>
          </a:p>
        </p:txBody>
      </p:sp>
      <p:sp>
        <p:nvSpPr>
          <p:cNvPr id="41" name="Can 40"/>
          <p:cNvSpPr/>
          <p:nvPr/>
        </p:nvSpPr>
        <p:spPr>
          <a:xfrm>
            <a:off x="2157935" y="5061623"/>
            <a:ext cx="376090" cy="348722"/>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a:solidFill>
                  <a:srgbClr val="363535"/>
                </a:solidFill>
              </a:rPr>
              <a:t>Disk</a:t>
            </a:r>
          </a:p>
        </p:txBody>
      </p:sp>
      <p:cxnSp>
        <p:nvCxnSpPr>
          <p:cNvPr id="42" name="Straight Connector 41"/>
          <p:cNvCxnSpPr>
            <a:stCxn id="16" idx="3"/>
            <a:endCxn id="35" idx="3"/>
          </p:cNvCxnSpPr>
          <p:nvPr/>
        </p:nvCxnSpPr>
        <p:spPr>
          <a:xfrm>
            <a:off x="797517" y="3795709"/>
            <a:ext cx="858380" cy="1019078"/>
          </a:xfrm>
          <a:prstGeom prst="line">
            <a:avLst/>
          </a:prstGeom>
        </p:spPr>
        <p:style>
          <a:lnRef idx="1">
            <a:schemeClr val="dk1"/>
          </a:lnRef>
          <a:fillRef idx="2">
            <a:schemeClr val="dk1"/>
          </a:fillRef>
          <a:effectRef idx="1">
            <a:schemeClr val="dk1"/>
          </a:effectRef>
          <a:fontRef idx="minor">
            <a:schemeClr val="dk1"/>
          </a:fontRef>
        </p:style>
      </p:cxnSp>
      <p:cxnSp>
        <p:nvCxnSpPr>
          <p:cNvPr id="45" name="Straight Connector 44"/>
          <p:cNvCxnSpPr>
            <a:stCxn id="31" idx="3"/>
            <a:endCxn id="36" idx="3"/>
          </p:cNvCxnSpPr>
          <p:nvPr/>
        </p:nvCxnSpPr>
        <p:spPr>
          <a:xfrm flipH="1">
            <a:off x="2356702" y="3795709"/>
            <a:ext cx="182143" cy="1019078"/>
          </a:xfrm>
          <a:prstGeom prst="line">
            <a:avLst/>
          </a:prstGeom>
        </p:spPr>
        <p:style>
          <a:lnRef idx="1">
            <a:schemeClr val="dk1"/>
          </a:lnRef>
          <a:fillRef idx="2">
            <a:schemeClr val="dk1"/>
          </a:fillRef>
          <a:effectRef idx="1">
            <a:schemeClr val="dk1"/>
          </a:effectRef>
          <a:fontRef idx="minor">
            <a:schemeClr val="dk1"/>
          </a:fontRef>
        </p:style>
      </p:cxnSp>
      <p:sp>
        <p:nvSpPr>
          <p:cNvPr id="132" name="Oval 131"/>
          <p:cNvSpPr/>
          <p:nvPr/>
        </p:nvSpPr>
        <p:spPr>
          <a:xfrm>
            <a:off x="1693403" y="6251252"/>
            <a:ext cx="617237" cy="34197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1200" b="1" dirty="0" smtClean="0">
                <a:solidFill>
                  <a:srgbClr val="FFFFFF"/>
                </a:solidFill>
              </a:rPr>
              <a:t>A</a:t>
            </a:r>
            <a:endParaRPr lang="en-US" sz="1200" b="1" dirty="0">
              <a:solidFill>
                <a:srgbClr val="FFFFFF"/>
              </a:solidFill>
            </a:endParaRPr>
          </a:p>
        </p:txBody>
      </p:sp>
    </p:spTree>
    <p:extLst>
      <p:ext uri="{BB962C8B-B14F-4D97-AF65-F5344CB8AC3E}">
        <p14:creationId xmlns:p14="http://schemas.microsoft.com/office/powerpoint/2010/main" val="467013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21208" y="228600"/>
            <a:ext cx="11031626" cy="678811"/>
          </a:xfrm>
        </p:spPr>
        <p:txBody>
          <a:bodyPr>
            <a:noAutofit/>
          </a:bodyPr>
          <a:lstStyle/>
          <a:p>
            <a:r>
              <a:rPr lang="en-US" b="0" dirty="0" smtClean="0"/>
              <a:t>Hyper-V over SMB - File Server Configurations</a:t>
            </a:r>
            <a:endParaRPr lang="en-US" b="0" dirty="0"/>
          </a:p>
        </p:txBody>
      </p:sp>
      <p:sp>
        <p:nvSpPr>
          <p:cNvPr id="9" name="Content Placeholder 1"/>
          <p:cNvSpPr>
            <a:spLocks noGrp="1"/>
          </p:cNvSpPr>
          <p:nvPr>
            <p:ph sz="half" idx="1"/>
          </p:nvPr>
        </p:nvSpPr>
        <p:spPr>
          <a:xfrm>
            <a:off x="294141" y="1342952"/>
            <a:ext cx="3602546" cy="723275"/>
          </a:xfrm>
        </p:spPr>
        <p:txBody>
          <a:bodyPr>
            <a:normAutofit lnSpcReduction="10000"/>
          </a:bodyPr>
          <a:lstStyle/>
          <a:p>
            <a:pPr marL="0" indent="0">
              <a:buNone/>
            </a:pPr>
            <a:r>
              <a:rPr lang="en-US" sz="2000" dirty="0" smtClean="0">
                <a:solidFill>
                  <a:schemeClr val="tx1"/>
                </a:solidFill>
              </a:rPr>
              <a:t>Single-node File Server</a:t>
            </a:r>
          </a:p>
          <a:p>
            <a:pPr lvl="1"/>
            <a:r>
              <a:rPr lang="en-US" sz="1400" dirty="0" smtClean="0">
                <a:solidFill>
                  <a:schemeClr val="tx1"/>
                </a:solidFill>
              </a:rPr>
              <a:t>Lowest cost for shared storage</a:t>
            </a:r>
          </a:p>
          <a:p>
            <a:pPr lvl="1"/>
            <a:r>
              <a:rPr lang="en-US" sz="1400" dirty="0" smtClean="0">
                <a:solidFill>
                  <a:schemeClr val="tx1"/>
                </a:solidFill>
              </a:rPr>
              <a:t>Shares not continuously available</a:t>
            </a:r>
          </a:p>
        </p:txBody>
      </p:sp>
      <p:sp>
        <p:nvSpPr>
          <p:cNvPr id="10" name="Content Placeholder 1"/>
          <p:cNvSpPr>
            <a:spLocks noGrp="1"/>
          </p:cNvSpPr>
          <p:nvPr>
            <p:ph sz="half" idx="1"/>
          </p:nvPr>
        </p:nvSpPr>
        <p:spPr>
          <a:xfrm>
            <a:off x="4187264" y="1342952"/>
            <a:ext cx="3606109" cy="1111073"/>
          </a:xfrm>
        </p:spPr>
        <p:txBody>
          <a:bodyPr>
            <a:normAutofit lnSpcReduction="10000"/>
          </a:bodyPr>
          <a:lstStyle/>
          <a:p>
            <a:pPr marL="0" indent="0">
              <a:buNone/>
            </a:pPr>
            <a:r>
              <a:rPr lang="en-US" sz="2000" dirty="0" smtClean="0">
                <a:solidFill>
                  <a:schemeClr val="tx1"/>
                </a:solidFill>
              </a:rPr>
              <a:t>Dual-node File Server</a:t>
            </a:r>
          </a:p>
          <a:p>
            <a:pPr lvl="1"/>
            <a:r>
              <a:rPr lang="en-US" sz="1400" dirty="0" smtClean="0">
                <a:solidFill>
                  <a:schemeClr val="tx1"/>
                </a:solidFill>
              </a:rPr>
              <a:t>Low cost for continuously available shared storage</a:t>
            </a:r>
          </a:p>
          <a:p>
            <a:pPr lvl="1"/>
            <a:r>
              <a:rPr lang="en-US" sz="1400" dirty="0" smtClean="0">
                <a:solidFill>
                  <a:schemeClr val="tx1"/>
                </a:solidFill>
              </a:rPr>
              <a:t>Limited scalability  </a:t>
            </a:r>
            <a:br>
              <a:rPr lang="en-US" sz="1400" dirty="0" smtClean="0">
                <a:solidFill>
                  <a:schemeClr val="tx1"/>
                </a:solidFill>
              </a:rPr>
            </a:br>
            <a:r>
              <a:rPr lang="en-US" sz="1400" dirty="0" smtClean="0">
                <a:solidFill>
                  <a:schemeClr val="tx1"/>
                </a:solidFill>
              </a:rPr>
              <a:t>(up to a few hundred disks)</a:t>
            </a:r>
          </a:p>
        </p:txBody>
      </p:sp>
      <p:sp>
        <p:nvSpPr>
          <p:cNvPr id="12" name="Rectangle 11"/>
          <p:cNvSpPr/>
          <p:nvPr/>
        </p:nvSpPr>
        <p:spPr>
          <a:xfrm>
            <a:off x="427880" y="2740972"/>
            <a:ext cx="1456601" cy="1279293"/>
          </a:xfrm>
          <a:prstGeom prst="rect">
            <a:avLst/>
          </a:prstGeom>
          <a:solidFill>
            <a:schemeClr val="bg1">
              <a:lumMod val="10000"/>
              <a:lumOff val="90000"/>
            </a:schemeClr>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dirty="0">
                <a:solidFill>
                  <a:srgbClr val="363535"/>
                </a:solidFill>
              </a:rPr>
              <a:t>Hyper-V Parent 1</a:t>
            </a:r>
          </a:p>
        </p:txBody>
      </p:sp>
      <p:sp>
        <p:nvSpPr>
          <p:cNvPr id="13" name="Snip and Round Single Corner Rectangle 12"/>
          <p:cNvSpPr/>
          <p:nvPr/>
        </p:nvSpPr>
        <p:spPr>
          <a:xfrm>
            <a:off x="480909" y="3145429"/>
            <a:ext cx="626029" cy="742249"/>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050">
              <a:solidFill>
                <a:srgbClr val="363535"/>
              </a:solidFill>
            </a:endParaRPr>
          </a:p>
        </p:txBody>
      </p:sp>
      <p:sp>
        <p:nvSpPr>
          <p:cNvPr id="14" name="Rectangle 13"/>
          <p:cNvSpPr/>
          <p:nvPr/>
        </p:nvSpPr>
        <p:spPr>
          <a:xfrm>
            <a:off x="1190300" y="3145429"/>
            <a:ext cx="619675" cy="742249"/>
          </a:xfrm>
          <a:prstGeom prst="rect">
            <a:avLst/>
          </a:prstGeom>
          <a:solidFill>
            <a:srgbClr val="FF0066"/>
          </a:solidFill>
        </p:spPr>
        <p:style>
          <a:lnRef idx="1">
            <a:schemeClr val="dk1"/>
          </a:lnRef>
          <a:fillRef idx="2">
            <a:schemeClr val="dk1"/>
          </a:fillRef>
          <a:effectRef idx="1">
            <a:schemeClr val="dk1"/>
          </a:effectRef>
          <a:fontRef idx="minor">
            <a:schemeClr val="dk1"/>
          </a:fontRef>
        </p:style>
        <p:txBody>
          <a:bodyPr lIns="0" tIns="0" rIns="0" bIns="0" rtlCol="0" anchor="t"/>
          <a:lstStyle/>
          <a:p>
            <a:pPr algn="ctr"/>
            <a:r>
              <a:rPr lang="en-US" sz="1050" dirty="0" smtClean="0">
                <a:solidFill>
                  <a:srgbClr val="363535"/>
                </a:solidFill>
              </a:rPr>
              <a:t>Child 1</a:t>
            </a:r>
            <a:endParaRPr lang="en-US" sz="1050" dirty="0">
              <a:solidFill>
                <a:srgbClr val="363535"/>
              </a:solidFill>
            </a:endParaRPr>
          </a:p>
        </p:txBody>
      </p:sp>
      <p:sp>
        <p:nvSpPr>
          <p:cNvPr id="15" name="Rectangle 14"/>
          <p:cNvSpPr/>
          <p:nvPr/>
        </p:nvSpPr>
        <p:spPr>
          <a:xfrm>
            <a:off x="555549" y="3275671"/>
            <a:ext cx="484362" cy="203106"/>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err="1" smtClean="0">
                <a:solidFill>
                  <a:srgbClr val="363535"/>
                </a:solidFill>
              </a:rPr>
              <a:t>Config</a:t>
            </a:r>
            <a:endParaRPr lang="en-US" sz="900" dirty="0">
              <a:solidFill>
                <a:srgbClr val="363535"/>
              </a:solidFill>
            </a:endParaRPr>
          </a:p>
        </p:txBody>
      </p:sp>
      <p:sp>
        <p:nvSpPr>
          <p:cNvPr id="16" name="Can 15"/>
          <p:cNvSpPr/>
          <p:nvPr/>
        </p:nvSpPr>
        <p:spPr>
          <a:xfrm>
            <a:off x="609471" y="3565543"/>
            <a:ext cx="376090" cy="230167"/>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a:solidFill>
                  <a:srgbClr val="363535"/>
                </a:solidFill>
              </a:rPr>
              <a:t>VHD</a:t>
            </a:r>
          </a:p>
        </p:txBody>
      </p:sp>
      <p:sp>
        <p:nvSpPr>
          <p:cNvPr id="17" name="Can 16"/>
          <p:cNvSpPr/>
          <p:nvPr/>
        </p:nvSpPr>
        <p:spPr>
          <a:xfrm>
            <a:off x="1331501" y="3446988"/>
            <a:ext cx="376090" cy="348722"/>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a:solidFill>
                  <a:srgbClr val="363535"/>
                </a:solidFill>
              </a:rPr>
              <a:t>Disk</a:t>
            </a:r>
          </a:p>
        </p:txBody>
      </p:sp>
      <p:cxnSp>
        <p:nvCxnSpPr>
          <p:cNvPr id="18" name="Straight Connector 17"/>
          <p:cNvCxnSpPr>
            <a:stCxn id="16" idx="4"/>
            <a:endCxn id="17" idx="2"/>
          </p:cNvCxnSpPr>
          <p:nvPr/>
        </p:nvCxnSpPr>
        <p:spPr>
          <a:xfrm flipV="1">
            <a:off x="985561" y="3621352"/>
            <a:ext cx="345941" cy="59277"/>
          </a:xfrm>
          <a:prstGeom prst="line">
            <a:avLst/>
          </a:prstGeom>
        </p:spPr>
        <p:style>
          <a:lnRef idx="1">
            <a:schemeClr val="dk1"/>
          </a:lnRef>
          <a:fillRef idx="2">
            <a:schemeClr val="dk1"/>
          </a:fillRef>
          <a:effectRef idx="1">
            <a:schemeClr val="dk1"/>
          </a:effectRef>
          <a:fontRef idx="minor">
            <a:schemeClr val="dk1"/>
          </a:fontRef>
        </p:style>
      </p:cxnSp>
      <p:sp>
        <p:nvSpPr>
          <p:cNvPr id="27" name="Rectangle 26"/>
          <p:cNvSpPr/>
          <p:nvPr/>
        </p:nvSpPr>
        <p:spPr>
          <a:xfrm>
            <a:off x="2169209" y="2740972"/>
            <a:ext cx="1456601" cy="1279293"/>
          </a:xfrm>
          <a:prstGeom prst="rect">
            <a:avLst/>
          </a:prstGeom>
          <a:solidFill>
            <a:schemeClr val="bg1">
              <a:lumMod val="10000"/>
              <a:lumOff val="90000"/>
            </a:schemeClr>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dirty="0">
                <a:solidFill>
                  <a:srgbClr val="363535"/>
                </a:solidFill>
              </a:rPr>
              <a:t>Hyper-V Parent N</a:t>
            </a:r>
          </a:p>
        </p:txBody>
      </p:sp>
      <p:sp>
        <p:nvSpPr>
          <p:cNvPr id="28" name="Snip and Round Single Corner Rectangle 27"/>
          <p:cNvSpPr/>
          <p:nvPr/>
        </p:nvSpPr>
        <p:spPr>
          <a:xfrm>
            <a:off x="2222240" y="3145429"/>
            <a:ext cx="626029" cy="742249"/>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050">
              <a:solidFill>
                <a:srgbClr val="363535"/>
              </a:solidFill>
            </a:endParaRPr>
          </a:p>
        </p:txBody>
      </p:sp>
      <p:sp>
        <p:nvSpPr>
          <p:cNvPr id="29" name="Rectangle 28"/>
          <p:cNvSpPr/>
          <p:nvPr/>
        </p:nvSpPr>
        <p:spPr>
          <a:xfrm>
            <a:off x="2897507" y="3145429"/>
            <a:ext cx="653796" cy="742249"/>
          </a:xfrm>
          <a:prstGeom prst="rect">
            <a:avLst/>
          </a:prstGeom>
          <a:solidFill>
            <a:srgbClr val="FF0066"/>
          </a:solidFill>
        </p:spPr>
        <p:style>
          <a:lnRef idx="1">
            <a:schemeClr val="dk1"/>
          </a:lnRef>
          <a:fillRef idx="2">
            <a:schemeClr val="dk1"/>
          </a:fillRef>
          <a:effectRef idx="1">
            <a:schemeClr val="dk1"/>
          </a:effectRef>
          <a:fontRef idx="minor">
            <a:schemeClr val="dk1"/>
          </a:fontRef>
        </p:style>
        <p:txBody>
          <a:bodyPr lIns="0" tIns="0" rIns="0" bIns="0" rtlCol="0" anchor="t"/>
          <a:lstStyle/>
          <a:p>
            <a:pPr algn="ctr"/>
            <a:r>
              <a:rPr lang="en-US" sz="1050" dirty="0">
                <a:solidFill>
                  <a:srgbClr val="363535"/>
                </a:solidFill>
              </a:rPr>
              <a:t>Child N</a:t>
            </a:r>
          </a:p>
        </p:txBody>
      </p:sp>
      <p:sp>
        <p:nvSpPr>
          <p:cNvPr id="30" name="Rectangle 29"/>
          <p:cNvSpPr/>
          <p:nvPr/>
        </p:nvSpPr>
        <p:spPr>
          <a:xfrm>
            <a:off x="2296879" y="3275671"/>
            <a:ext cx="484362" cy="203106"/>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err="1">
                <a:solidFill>
                  <a:srgbClr val="363535"/>
                </a:solidFill>
              </a:rPr>
              <a:t>Config</a:t>
            </a:r>
            <a:endParaRPr lang="en-US" sz="900" dirty="0">
              <a:solidFill>
                <a:srgbClr val="363535"/>
              </a:solidFill>
            </a:endParaRPr>
          </a:p>
        </p:txBody>
      </p:sp>
      <p:sp>
        <p:nvSpPr>
          <p:cNvPr id="31" name="Can 30"/>
          <p:cNvSpPr/>
          <p:nvPr/>
        </p:nvSpPr>
        <p:spPr>
          <a:xfrm>
            <a:off x="2350799" y="3565543"/>
            <a:ext cx="376090" cy="230167"/>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a:solidFill>
                  <a:srgbClr val="363535"/>
                </a:solidFill>
              </a:rPr>
              <a:t>VHD</a:t>
            </a:r>
          </a:p>
        </p:txBody>
      </p:sp>
      <p:sp>
        <p:nvSpPr>
          <p:cNvPr id="32" name="Can 31"/>
          <p:cNvSpPr/>
          <p:nvPr/>
        </p:nvSpPr>
        <p:spPr>
          <a:xfrm>
            <a:off x="3072831" y="3446988"/>
            <a:ext cx="376090" cy="348722"/>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a:solidFill>
                  <a:srgbClr val="363535"/>
                </a:solidFill>
              </a:rPr>
              <a:t>Disk</a:t>
            </a:r>
          </a:p>
        </p:txBody>
      </p:sp>
      <p:cxnSp>
        <p:nvCxnSpPr>
          <p:cNvPr id="33" name="Straight Connector 32"/>
          <p:cNvCxnSpPr>
            <a:stCxn id="31" idx="4"/>
            <a:endCxn id="32" idx="2"/>
          </p:cNvCxnSpPr>
          <p:nvPr/>
        </p:nvCxnSpPr>
        <p:spPr>
          <a:xfrm flipV="1">
            <a:off x="2726890" y="3621352"/>
            <a:ext cx="345941" cy="59277"/>
          </a:xfrm>
          <a:prstGeom prst="line">
            <a:avLst/>
          </a:prstGeom>
        </p:spPr>
        <p:style>
          <a:lnRef idx="1">
            <a:schemeClr val="dk1"/>
          </a:lnRef>
          <a:fillRef idx="2">
            <a:schemeClr val="dk1"/>
          </a:fillRef>
          <a:effectRef idx="1">
            <a:schemeClr val="dk1"/>
          </a:effectRef>
          <a:fontRef idx="minor">
            <a:schemeClr val="dk1"/>
          </a:fontRef>
        </p:style>
      </p:cxnSp>
      <p:sp>
        <p:nvSpPr>
          <p:cNvPr id="34" name="Rectangle 33"/>
          <p:cNvSpPr/>
          <p:nvPr/>
        </p:nvSpPr>
        <p:spPr>
          <a:xfrm>
            <a:off x="1273723" y="4389626"/>
            <a:ext cx="1456599" cy="1413348"/>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rtlCol="0" anchor="b"/>
          <a:lstStyle/>
          <a:p>
            <a:pPr algn="ctr"/>
            <a:r>
              <a:rPr lang="en-US" sz="1200" dirty="0" smtClean="0">
                <a:solidFill>
                  <a:srgbClr val="363535"/>
                </a:solidFill>
              </a:rPr>
              <a:t>File Server</a:t>
            </a:r>
            <a:endParaRPr lang="en-US" sz="1200" dirty="0">
              <a:solidFill>
                <a:srgbClr val="363535"/>
              </a:solidFill>
            </a:endParaRPr>
          </a:p>
        </p:txBody>
      </p:sp>
      <p:sp>
        <p:nvSpPr>
          <p:cNvPr id="35" name="Snip and Round Single Corner Rectangle 34"/>
          <p:cNvSpPr/>
          <p:nvPr/>
        </p:nvSpPr>
        <p:spPr>
          <a:xfrm>
            <a:off x="1339930" y="4814790"/>
            <a:ext cx="631930" cy="240113"/>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1050" dirty="0" smtClean="0">
                <a:solidFill>
                  <a:srgbClr val="363535"/>
                </a:solidFill>
              </a:rPr>
              <a:t>Share1</a:t>
            </a:r>
            <a:endParaRPr lang="en-US" sz="1050" dirty="0">
              <a:solidFill>
                <a:srgbClr val="363535"/>
              </a:solidFill>
            </a:endParaRPr>
          </a:p>
        </p:txBody>
      </p:sp>
      <p:sp>
        <p:nvSpPr>
          <p:cNvPr id="36" name="Snip and Round Single Corner Rectangle 35"/>
          <p:cNvSpPr/>
          <p:nvPr/>
        </p:nvSpPr>
        <p:spPr>
          <a:xfrm>
            <a:off x="2059551" y="4814790"/>
            <a:ext cx="594303" cy="240113"/>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1050" dirty="0" smtClean="0">
                <a:solidFill>
                  <a:srgbClr val="363535"/>
                </a:solidFill>
              </a:rPr>
              <a:t>Share2</a:t>
            </a:r>
            <a:endParaRPr lang="en-US" sz="1050" dirty="0">
              <a:solidFill>
                <a:srgbClr val="363535"/>
              </a:solidFill>
            </a:endParaRPr>
          </a:p>
        </p:txBody>
      </p:sp>
      <p:sp>
        <p:nvSpPr>
          <p:cNvPr id="40" name="Can 39"/>
          <p:cNvSpPr/>
          <p:nvPr/>
        </p:nvSpPr>
        <p:spPr>
          <a:xfrm>
            <a:off x="1451721" y="5061623"/>
            <a:ext cx="376090" cy="348722"/>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a:solidFill>
                  <a:srgbClr val="363535"/>
                </a:solidFill>
              </a:rPr>
              <a:t>Disk</a:t>
            </a:r>
          </a:p>
        </p:txBody>
      </p:sp>
      <p:sp>
        <p:nvSpPr>
          <p:cNvPr id="41" name="Can 40"/>
          <p:cNvSpPr/>
          <p:nvPr/>
        </p:nvSpPr>
        <p:spPr>
          <a:xfrm>
            <a:off x="2157935" y="5061623"/>
            <a:ext cx="376090" cy="348722"/>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a:solidFill>
                  <a:srgbClr val="363535"/>
                </a:solidFill>
              </a:rPr>
              <a:t>Disk</a:t>
            </a:r>
          </a:p>
        </p:txBody>
      </p:sp>
      <p:cxnSp>
        <p:nvCxnSpPr>
          <p:cNvPr id="42" name="Straight Connector 41"/>
          <p:cNvCxnSpPr>
            <a:stCxn id="16" idx="3"/>
            <a:endCxn id="35" idx="3"/>
          </p:cNvCxnSpPr>
          <p:nvPr/>
        </p:nvCxnSpPr>
        <p:spPr>
          <a:xfrm>
            <a:off x="797517" y="3795709"/>
            <a:ext cx="858380" cy="1019078"/>
          </a:xfrm>
          <a:prstGeom prst="line">
            <a:avLst/>
          </a:prstGeom>
        </p:spPr>
        <p:style>
          <a:lnRef idx="1">
            <a:schemeClr val="dk1"/>
          </a:lnRef>
          <a:fillRef idx="2">
            <a:schemeClr val="dk1"/>
          </a:fillRef>
          <a:effectRef idx="1">
            <a:schemeClr val="dk1"/>
          </a:effectRef>
          <a:fontRef idx="minor">
            <a:schemeClr val="dk1"/>
          </a:fontRef>
        </p:style>
      </p:cxnSp>
      <p:cxnSp>
        <p:nvCxnSpPr>
          <p:cNvPr id="45" name="Straight Connector 44"/>
          <p:cNvCxnSpPr>
            <a:stCxn id="31" idx="3"/>
            <a:endCxn id="36" idx="3"/>
          </p:cNvCxnSpPr>
          <p:nvPr/>
        </p:nvCxnSpPr>
        <p:spPr>
          <a:xfrm flipH="1">
            <a:off x="2356702" y="3795709"/>
            <a:ext cx="182143" cy="1019078"/>
          </a:xfrm>
          <a:prstGeom prst="line">
            <a:avLst/>
          </a:prstGeom>
        </p:spPr>
        <p:style>
          <a:lnRef idx="1">
            <a:schemeClr val="dk1"/>
          </a:lnRef>
          <a:fillRef idx="2">
            <a:schemeClr val="dk1"/>
          </a:fillRef>
          <a:effectRef idx="1">
            <a:schemeClr val="dk1"/>
          </a:effectRef>
          <a:fontRef idx="minor">
            <a:schemeClr val="dk1"/>
          </a:fontRef>
        </p:style>
      </p:cxnSp>
      <p:sp>
        <p:nvSpPr>
          <p:cNvPr id="49" name="Rectangle 48"/>
          <p:cNvSpPr/>
          <p:nvPr/>
        </p:nvSpPr>
        <p:spPr>
          <a:xfrm>
            <a:off x="4242566" y="2747181"/>
            <a:ext cx="1456601" cy="1279293"/>
          </a:xfrm>
          <a:prstGeom prst="rect">
            <a:avLst/>
          </a:prstGeom>
          <a:solidFill>
            <a:schemeClr val="bg1">
              <a:lumMod val="10000"/>
              <a:lumOff val="90000"/>
            </a:schemeClr>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dirty="0">
                <a:solidFill>
                  <a:srgbClr val="363535"/>
                </a:solidFill>
              </a:rPr>
              <a:t>Hyper-V Parent 1</a:t>
            </a:r>
          </a:p>
        </p:txBody>
      </p:sp>
      <p:sp>
        <p:nvSpPr>
          <p:cNvPr id="50" name="Snip and Round Single Corner Rectangle 49"/>
          <p:cNvSpPr/>
          <p:nvPr/>
        </p:nvSpPr>
        <p:spPr>
          <a:xfrm>
            <a:off x="4295597" y="3151638"/>
            <a:ext cx="626029" cy="742249"/>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050">
              <a:solidFill>
                <a:srgbClr val="363535"/>
              </a:solidFill>
            </a:endParaRPr>
          </a:p>
        </p:txBody>
      </p:sp>
      <p:sp>
        <p:nvSpPr>
          <p:cNvPr id="51" name="Rectangle 50"/>
          <p:cNvSpPr/>
          <p:nvPr/>
        </p:nvSpPr>
        <p:spPr>
          <a:xfrm>
            <a:off x="5004986" y="3151638"/>
            <a:ext cx="619675" cy="742249"/>
          </a:xfrm>
          <a:prstGeom prst="rect">
            <a:avLst/>
          </a:prstGeom>
          <a:solidFill>
            <a:srgbClr val="FF0066"/>
          </a:solidFill>
        </p:spPr>
        <p:style>
          <a:lnRef idx="1">
            <a:schemeClr val="dk1"/>
          </a:lnRef>
          <a:fillRef idx="2">
            <a:schemeClr val="dk1"/>
          </a:fillRef>
          <a:effectRef idx="1">
            <a:schemeClr val="dk1"/>
          </a:effectRef>
          <a:fontRef idx="minor">
            <a:schemeClr val="dk1"/>
          </a:fontRef>
        </p:style>
        <p:txBody>
          <a:bodyPr lIns="0" tIns="0" rIns="0" bIns="0" rtlCol="0" anchor="t"/>
          <a:lstStyle/>
          <a:p>
            <a:pPr algn="ctr"/>
            <a:r>
              <a:rPr lang="en-US" sz="1050" dirty="0">
                <a:solidFill>
                  <a:srgbClr val="363535"/>
                </a:solidFill>
              </a:rPr>
              <a:t>Child 1</a:t>
            </a:r>
          </a:p>
        </p:txBody>
      </p:sp>
      <p:sp>
        <p:nvSpPr>
          <p:cNvPr id="52" name="Rectangle 51"/>
          <p:cNvSpPr/>
          <p:nvPr/>
        </p:nvSpPr>
        <p:spPr>
          <a:xfrm>
            <a:off x="4370236" y="3281880"/>
            <a:ext cx="484362" cy="203106"/>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err="1">
                <a:solidFill>
                  <a:srgbClr val="363535"/>
                </a:solidFill>
              </a:rPr>
              <a:t>Config</a:t>
            </a:r>
            <a:endParaRPr lang="en-US" sz="900" dirty="0">
              <a:solidFill>
                <a:srgbClr val="363535"/>
              </a:solidFill>
            </a:endParaRPr>
          </a:p>
        </p:txBody>
      </p:sp>
      <p:sp>
        <p:nvSpPr>
          <p:cNvPr id="53" name="Can 52"/>
          <p:cNvSpPr/>
          <p:nvPr/>
        </p:nvSpPr>
        <p:spPr>
          <a:xfrm>
            <a:off x="4424158" y="3571752"/>
            <a:ext cx="376090" cy="230167"/>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a:solidFill>
                  <a:srgbClr val="363535"/>
                </a:solidFill>
              </a:rPr>
              <a:t>VHD</a:t>
            </a:r>
          </a:p>
        </p:txBody>
      </p:sp>
      <p:sp>
        <p:nvSpPr>
          <p:cNvPr id="54" name="Can 53"/>
          <p:cNvSpPr/>
          <p:nvPr/>
        </p:nvSpPr>
        <p:spPr>
          <a:xfrm>
            <a:off x="5146188" y="3453197"/>
            <a:ext cx="376090" cy="348722"/>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a:solidFill>
                  <a:srgbClr val="363535"/>
                </a:solidFill>
              </a:rPr>
              <a:t>Disk</a:t>
            </a:r>
          </a:p>
        </p:txBody>
      </p:sp>
      <p:cxnSp>
        <p:nvCxnSpPr>
          <p:cNvPr id="55" name="Straight Connector 54"/>
          <p:cNvCxnSpPr>
            <a:stCxn id="53" idx="4"/>
            <a:endCxn id="54" idx="2"/>
          </p:cNvCxnSpPr>
          <p:nvPr/>
        </p:nvCxnSpPr>
        <p:spPr>
          <a:xfrm flipV="1">
            <a:off x="4800249" y="3627560"/>
            <a:ext cx="345941" cy="59277"/>
          </a:xfrm>
          <a:prstGeom prst="line">
            <a:avLst/>
          </a:prstGeom>
        </p:spPr>
        <p:style>
          <a:lnRef idx="1">
            <a:schemeClr val="dk1"/>
          </a:lnRef>
          <a:fillRef idx="2">
            <a:schemeClr val="dk1"/>
          </a:fillRef>
          <a:effectRef idx="1">
            <a:schemeClr val="dk1"/>
          </a:effectRef>
          <a:fontRef idx="minor">
            <a:schemeClr val="dk1"/>
          </a:fontRef>
        </p:style>
      </p:cxnSp>
      <p:sp>
        <p:nvSpPr>
          <p:cNvPr id="56" name="Rectangle 55"/>
          <p:cNvSpPr/>
          <p:nvPr/>
        </p:nvSpPr>
        <p:spPr>
          <a:xfrm>
            <a:off x="5983895" y="2747181"/>
            <a:ext cx="1456601" cy="1279293"/>
          </a:xfrm>
          <a:prstGeom prst="rect">
            <a:avLst/>
          </a:prstGeom>
          <a:solidFill>
            <a:schemeClr val="bg1">
              <a:lumMod val="10000"/>
              <a:lumOff val="90000"/>
            </a:schemeClr>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dirty="0">
                <a:solidFill>
                  <a:srgbClr val="363535"/>
                </a:solidFill>
              </a:rPr>
              <a:t>Hyper-V Parent N</a:t>
            </a:r>
          </a:p>
        </p:txBody>
      </p:sp>
      <p:sp>
        <p:nvSpPr>
          <p:cNvPr id="57" name="Snip and Round Single Corner Rectangle 56"/>
          <p:cNvSpPr/>
          <p:nvPr/>
        </p:nvSpPr>
        <p:spPr>
          <a:xfrm>
            <a:off x="6036926" y="3151638"/>
            <a:ext cx="626029" cy="742249"/>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050">
              <a:solidFill>
                <a:srgbClr val="363535"/>
              </a:solidFill>
            </a:endParaRPr>
          </a:p>
        </p:txBody>
      </p:sp>
      <p:sp>
        <p:nvSpPr>
          <p:cNvPr id="58" name="Rectangle 57"/>
          <p:cNvSpPr/>
          <p:nvPr/>
        </p:nvSpPr>
        <p:spPr>
          <a:xfrm>
            <a:off x="6712195" y="3151638"/>
            <a:ext cx="653796" cy="742249"/>
          </a:xfrm>
          <a:prstGeom prst="rect">
            <a:avLst/>
          </a:prstGeom>
          <a:solidFill>
            <a:srgbClr val="FF0066"/>
          </a:solidFill>
        </p:spPr>
        <p:style>
          <a:lnRef idx="1">
            <a:schemeClr val="dk1"/>
          </a:lnRef>
          <a:fillRef idx="2">
            <a:schemeClr val="dk1"/>
          </a:fillRef>
          <a:effectRef idx="1">
            <a:schemeClr val="dk1"/>
          </a:effectRef>
          <a:fontRef idx="minor">
            <a:schemeClr val="dk1"/>
          </a:fontRef>
        </p:style>
        <p:txBody>
          <a:bodyPr lIns="0" tIns="0" rIns="0" bIns="0" rtlCol="0" anchor="t"/>
          <a:lstStyle/>
          <a:p>
            <a:pPr algn="ctr"/>
            <a:r>
              <a:rPr lang="en-US" sz="1050" dirty="0">
                <a:solidFill>
                  <a:srgbClr val="363535"/>
                </a:solidFill>
              </a:rPr>
              <a:t>Child N</a:t>
            </a:r>
          </a:p>
        </p:txBody>
      </p:sp>
      <p:sp>
        <p:nvSpPr>
          <p:cNvPr id="59" name="Rectangle 58"/>
          <p:cNvSpPr/>
          <p:nvPr/>
        </p:nvSpPr>
        <p:spPr>
          <a:xfrm>
            <a:off x="6111567" y="3281880"/>
            <a:ext cx="484362" cy="203106"/>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err="1">
                <a:solidFill>
                  <a:srgbClr val="363535"/>
                </a:solidFill>
              </a:rPr>
              <a:t>Config</a:t>
            </a:r>
            <a:endParaRPr lang="en-US" sz="900" dirty="0">
              <a:solidFill>
                <a:srgbClr val="363535"/>
              </a:solidFill>
            </a:endParaRPr>
          </a:p>
        </p:txBody>
      </p:sp>
      <p:sp>
        <p:nvSpPr>
          <p:cNvPr id="60" name="Can 59"/>
          <p:cNvSpPr/>
          <p:nvPr/>
        </p:nvSpPr>
        <p:spPr>
          <a:xfrm>
            <a:off x="6165487" y="3571752"/>
            <a:ext cx="376090" cy="230167"/>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a:solidFill>
                  <a:srgbClr val="363535"/>
                </a:solidFill>
              </a:rPr>
              <a:t>VHD</a:t>
            </a:r>
          </a:p>
        </p:txBody>
      </p:sp>
      <p:sp>
        <p:nvSpPr>
          <p:cNvPr id="61" name="Can 60"/>
          <p:cNvSpPr/>
          <p:nvPr/>
        </p:nvSpPr>
        <p:spPr>
          <a:xfrm>
            <a:off x="6887517" y="3453197"/>
            <a:ext cx="376090" cy="348722"/>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a:solidFill>
                  <a:srgbClr val="363535"/>
                </a:solidFill>
              </a:rPr>
              <a:t>Disk</a:t>
            </a:r>
          </a:p>
        </p:txBody>
      </p:sp>
      <p:cxnSp>
        <p:nvCxnSpPr>
          <p:cNvPr id="62" name="Straight Connector 61"/>
          <p:cNvCxnSpPr>
            <a:stCxn id="60" idx="4"/>
            <a:endCxn id="61" idx="2"/>
          </p:cNvCxnSpPr>
          <p:nvPr/>
        </p:nvCxnSpPr>
        <p:spPr>
          <a:xfrm flipV="1">
            <a:off x="6541578" y="3627560"/>
            <a:ext cx="345941" cy="59277"/>
          </a:xfrm>
          <a:prstGeom prst="line">
            <a:avLst/>
          </a:prstGeom>
        </p:spPr>
        <p:style>
          <a:lnRef idx="1">
            <a:schemeClr val="dk1"/>
          </a:lnRef>
          <a:fillRef idx="2">
            <a:schemeClr val="dk1"/>
          </a:fillRef>
          <a:effectRef idx="1">
            <a:schemeClr val="dk1"/>
          </a:effectRef>
          <a:fontRef idx="minor">
            <a:schemeClr val="dk1"/>
          </a:fontRef>
        </p:style>
      </p:cxnSp>
      <p:sp>
        <p:nvSpPr>
          <p:cNvPr id="63" name="Rectangle 62"/>
          <p:cNvSpPr/>
          <p:nvPr/>
        </p:nvSpPr>
        <p:spPr>
          <a:xfrm>
            <a:off x="4242567" y="4395838"/>
            <a:ext cx="1456599" cy="938429"/>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rtlCol="0" anchor="b"/>
          <a:lstStyle/>
          <a:p>
            <a:pPr algn="ctr"/>
            <a:r>
              <a:rPr lang="en-US" sz="1200" dirty="0" smtClean="0">
                <a:solidFill>
                  <a:srgbClr val="363535"/>
                </a:solidFill>
              </a:rPr>
              <a:t>File Server 1</a:t>
            </a:r>
            <a:endParaRPr lang="en-US" sz="1200" dirty="0">
              <a:solidFill>
                <a:srgbClr val="363535"/>
              </a:solidFill>
            </a:endParaRPr>
          </a:p>
        </p:txBody>
      </p:sp>
      <p:sp>
        <p:nvSpPr>
          <p:cNvPr id="64" name="Snip and Round Single Corner Rectangle 63"/>
          <p:cNvSpPr/>
          <p:nvPr/>
        </p:nvSpPr>
        <p:spPr>
          <a:xfrm>
            <a:off x="4308776" y="4820999"/>
            <a:ext cx="631930" cy="240113"/>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1050" dirty="0" smtClean="0">
                <a:solidFill>
                  <a:srgbClr val="363535"/>
                </a:solidFill>
              </a:rPr>
              <a:t>Share1</a:t>
            </a:r>
            <a:endParaRPr lang="en-US" sz="1050" dirty="0">
              <a:solidFill>
                <a:srgbClr val="363535"/>
              </a:solidFill>
            </a:endParaRPr>
          </a:p>
        </p:txBody>
      </p:sp>
      <p:sp>
        <p:nvSpPr>
          <p:cNvPr id="65" name="Snip and Round Single Corner Rectangle 64"/>
          <p:cNvSpPr/>
          <p:nvPr/>
        </p:nvSpPr>
        <p:spPr>
          <a:xfrm>
            <a:off x="5028395" y="4820999"/>
            <a:ext cx="594303" cy="240113"/>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1050" dirty="0" smtClean="0">
                <a:solidFill>
                  <a:srgbClr val="363535"/>
                </a:solidFill>
              </a:rPr>
              <a:t>Share2</a:t>
            </a:r>
            <a:endParaRPr lang="en-US" sz="1050" dirty="0">
              <a:solidFill>
                <a:srgbClr val="363535"/>
              </a:solidFill>
            </a:endParaRPr>
          </a:p>
        </p:txBody>
      </p:sp>
      <p:cxnSp>
        <p:nvCxnSpPr>
          <p:cNvPr id="69" name="Straight Connector 68"/>
          <p:cNvCxnSpPr>
            <a:stCxn id="53" idx="3"/>
            <a:endCxn id="64" idx="3"/>
          </p:cNvCxnSpPr>
          <p:nvPr/>
        </p:nvCxnSpPr>
        <p:spPr>
          <a:xfrm>
            <a:off x="4612203" y="3801918"/>
            <a:ext cx="12538" cy="1019078"/>
          </a:xfrm>
          <a:prstGeom prst="line">
            <a:avLst/>
          </a:prstGeom>
        </p:spPr>
        <p:style>
          <a:lnRef idx="1">
            <a:schemeClr val="dk1"/>
          </a:lnRef>
          <a:fillRef idx="2">
            <a:schemeClr val="dk1"/>
          </a:fillRef>
          <a:effectRef idx="1">
            <a:schemeClr val="dk1"/>
          </a:effectRef>
          <a:fontRef idx="minor">
            <a:schemeClr val="dk1"/>
          </a:fontRef>
        </p:style>
      </p:cxnSp>
      <p:sp>
        <p:nvSpPr>
          <p:cNvPr id="71" name="Rectangle 70"/>
          <p:cNvSpPr/>
          <p:nvPr/>
        </p:nvSpPr>
        <p:spPr>
          <a:xfrm>
            <a:off x="5983896" y="4395838"/>
            <a:ext cx="1456599" cy="938429"/>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rtlCol="0" anchor="b"/>
          <a:lstStyle/>
          <a:p>
            <a:pPr algn="ctr"/>
            <a:r>
              <a:rPr lang="en-US" sz="1200" dirty="0" smtClean="0">
                <a:solidFill>
                  <a:srgbClr val="363535"/>
                </a:solidFill>
              </a:rPr>
              <a:t>File Server 2</a:t>
            </a:r>
            <a:endParaRPr lang="en-US" sz="1200" dirty="0">
              <a:solidFill>
                <a:srgbClr val="363535"/>
              </a:solidFill>
            </a:endParaRPr>
          </a:p>
        </p:txBody>
      </p:sp>
      <p:sp>
        <p:nvSpPr>
          <p:cNvPr id="72" name="Snip and Round Single Corner Rectangle 71"/>
          <p:cNvSpPr/>
          <p:nvPr/>
        </p:nvSpPr>
        <p:spPr>
          <a:xfrm>
            <a:off x="6050105" y="4820999"/>
            <a:ext cx="631930" cy="240113"/>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1050" dirty="0" smtClean="0">
                <a:solidFill>
                  <a:srgbClr val="363535"/>
                </a:solidFill>
              </a:rPr>
              <a:t>Share1</a:t>
            </a:r>
            <a:endParaRPr lang="en-US" sz="1050" dirty="0">
              <a:solidFill>
                <a:srgbClr val="363535"/>
              </a:solidFill>
            </a:endParaRPr>
          </a:p>
        </p:txBody>
      </p:sp>
      <p:sp>
        <p:nvSpPr>
          <p:cNvPr id="73" name="Snip and Round Single Corner Rectangle 72"/>
          <p:cNvSpPr/>
          <p:nvPr/>
        </p:nvSpPr>
        <p:spPr>
          <a:xfrm>
            <a:off x="6769724" y="4820999"/>
            <a:ext cx="594303" cy="240113"/>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1050" dirty="0" smtClean="0">
                <a:solidFill>
                  <a:srgbClr val="363535"/>
                </a:solidFill>
              </a:rPr>
              <a:t>Share2</a:t>
            </a:r>
            <a:endParaRPr lang="en-US" sz="1050" dirty="0">
              <a:solidFill>
                <a:srgbClr val="363535"/>
              </a:solidFill>
            </a:endParaRPr>
          </a:p>
        </p:txBody>
      </p:sp>
      <p:sp>
        <p:nvSpPr>
          <p:cNvPr id="80" name="Rectangle 79"/>
          <p:cNvSpPr/>
          <p:nvPr/>
        </p:nvSpPr>
        <p:spPr>
          <a:xfrm>
            <a:off x="4242565" y="5486665"/>
            <a:ext cx="3197928" cy="672790"/>
          </a:xfrm>
          <a:prstGeom prst="rect">
            <a:avLst/>
          </a:prstGeom>
          <a:solidFill>
            <a:srgbClr val="F6AE1E"/>
          </a:solidFill>
        </p:spPr>
        <p:style>
          <a:lnRef idx="1">
            <a:schemeClr val="accent3"/>
          </a:lnRef>
          <a:fillRef idx="2">
            <a:schemeClr val="accent3"/>
          </a:fillRef>
          <a:effectRef idx="1">
            <a:schemeClr val="accent3"/>
          </a:effectRef>
          <a:fontRef idx="minor">
            <a:schemeClr val="dk1"/>
          </a:fontRef>
        </p:style>
        <p:txBody>
          <a:bodyPr rtlCol="0" anchor="b"/>
          <a:lstStyle/>
          <a:p>
            <a:pPr algn="ctr"/>
            <a:r>
              <a:rPr lang="en-US" sz="1200" dirty="0" smtClean="0">
                <a:solidFill>
                  <a:srgbClr val="363535"/>
                </a:solidFill>
              </a:rPr>
              <a:t>Shared SAS Storage</a:t>
            </a:r>
            <a:endParaRPr lang="en-US" sz="1200" dirty="0">
              <a:solidFill>
                <a:srgbClr val="363535"/>
              </a:solidFill>
            </a:endParaRPr>
          </a:p>
        </p:txBody>
      </p:sp>
      <p:sp>
        <p:nvSpPr>
          <p:cNvPr id="68" name="Can 67"/>
          <p:cNvSpPr/>
          <p:nvPr/>
        </p:nvSpPr>
        <p:spPr>
          <a:xfrm>
            <a:off x="5301285" y="5563861"/>
            <a:ext cx="376090" cy="348722"/>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a:solidFill>
                  <a:srgbClr val="363535"/>
                </a:solidFill>
              </a:rPr>
              <a:t>Disk</a:t>
            </a:r>
          </a:p>
        </p:txBody>
      </p:sp>
      <p:sp>
        <p:nvSpPr>
          <p:cNvPr id="75" name="Can 74"/>
          <p:cNvSpPr/>
          <p:nvPr/>
        </p:nvSpPr>
        <p:spPr>
          <a:xfrm>
            <a:off x="6812781" y="5563861"/>
            <a:ext cx="376090" cy="348722"/>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a:solidFill>
                  <a:srgbClr val="363535"/>
                </a:solidFill>
              </a:rPr>
              <a:t>Disk</a:t>
            </a:r>
          </a:p>
        </p:txBody>
      </p:sp>
      <p:sp>
        <p:nvSpPr>
          <p:cNvPr id="81" name="Can 80"/>
          <p:cNvSpPr/>
          <p:nvPr/>
        </p:nvSpPr>
        <p:spPr>
          <a:xfrm>
            <a:off x="4545537" y="5563861"/>
            <a:ext cx="376090" cy="348722"/>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a:solidFill>
                  <a:srgbClr val="363535"/>
                </a:solidFill>
              </a:rPr>
              <a:t>Disk</a:t>
            </a:r>
          </a:p>
        </p:txBody>
      </p:sp>
      <p:sp>
        <p:nvSpPr>
          <p:cNvPr id="82" name="Can 81"/>
          <p:cNvSpPr/>
          <p:nvPr/>
        </p:nvSpPr>
        <p:spPr>
          <a:xfrm>
            <a:off x="6057032" y="5563861"/>
            <a:ext cx="376090" cy="348722"/>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a:solidFill>
                  <a:srgbClr val="363535"/>
                </a:solidFill>
              </a:rPr>
              <a:t>Disk</a:t>
            </a:r>
          </a:p>
        </p:txBody>
      </p:sp>
      <p:cxnSp>
        <p:nvCxnSpPr>
          <p:cNvPr id="70" name="Straight Connector 69"/>
          <p:cNvCxnSpPr>
            <a:stCxn id="60" idx="3"/>
            <a:endCxn id="72" idx="3"/>
          </p:cNvCxnSpPr>
          <p:nvPr/>
        </p:nvCxnSpPr>
        <p:spPr>
          <a:xfrm>
            <a:off x="6353530" y="3801918"/>
            <a:ext cx="12538" cy="1019078"/>
          </a:xfrm>
          <a:prstGeom prst="line">
            <a:avLst/>
          </a:prstGeom>
        </p:spPr>
        <p:style>
          <a:lnRef idx="1">
            <a:schemeClr val="dk1"/>
          </a:lnRef>
          <a:fillRef idx="2">
            <a:schemeClr val="dk1"/>
          </a:fillRef>
          <a:effectRef idx="1">
            <a:schemeClr val="dk1"/>
          </a:effectRef>
          <a:fontRef idx="minor">
            <a:schemeClr val="dk1"/>
          </a:fontRef>
        </p:style>
      </p:cxnSp>
      <p:sp>
        <p:nvSpPr>
          <p:cNvPr id="132" name="Oval 131"/>
          <p:cNvSpPr/>
          <p:nvPr/>
        </p:nvSpPr>
        <p:spPr>
          <a:xfrm>
            <a:off x="1693403" y="6251252"/>
            <a:ext cx="617237" cy="34197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1200" b="1" dirty="0" smtClean="0">
                <a:solidFill>
                  <a:srgbClr val="FFFFFF"/>
                </a:solidFill>
              </a:rPr>
              <a:t>A</a:t>
            </a:r>
            <a:endParaRPr lang="en-US" sz="1200" b="1" dirty="0">
              <a:solidFill>
                <a:srgbClr val="FFFFFF"/>
              </a:solidFill>
            </a:endParaRPr>
          </a:p>
        </p:txBody>
      </p:sp>
      <p:sp>
        <p:nvSpPr>
          <p:cNvPr id="133" name="Oval 132"/>
          <p:cNvSpPr/>
          <p:nvPr/>
        </p:nvSpPr>
        <p:spPr>
          <a:xfrm>
            <a:off x="4242567" y="6246931"/>
            <a:ext cx="617237" cy="34197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1200" b="1" dirty="0" smtClean="0">
                <a:solidFill>
                  <a:srgbClr val="FFFFFF"/>
                </a:solidFill>
              </a:rPr>
              <a:t>B</a:t>
            </a:r>
            <a:endParaRPr lang="en-US" sz="1200" b="1" dirty="0">
              <a:solidFill>
                <a:srgbClr val="FFFFFF"/>
              </a:solidFill>
            </a:endParaRPr>
          </a:p>
        </p:txBody>
      </p:sp>
      <p:cxnSp>
        <p:nvCxnSpPr>
          <p:cNvPr id="103" name="Straight Connector 102"/>
          <p:cNvCxnSpPr/>
          <p:nvPr/>
        </p:nvCxnSpPr>
        <p:spPr>
          <a:xfrm flipV="1">
            <a:off x="3884612" y="1143000"/>
            <a:ext cx="0" cy="5450222"/>
          </a:xfrm>
          <a:prstGeom prst="line">
            <a:avLst/>
          </a:prstGeom>
          <a:ln>
            <a:solidFill>
              <a:srgbClr val="FFFFFF"/>
            </a:solidFill>
            <a:prstDash val="dash"/>
          </a:ln>
        </p:spPr>
        <p:style>
          <a:lnRef idx="2">
            <a:schemeClr val="dk1"/>
          </a:lnRef>
          <a:fillRef idx="0">
            <a:schemeClr val="dk1"/>
          </a:fillRef>
          <a:effectRef idx="1">
            <a:schemeClr val="dk1"/>
          </a:effectRef>
          <a:fontRef idx="minor">
            <a:schemeClr val="tx1"/>
          </a:fontRef>
        </p:style>
      </p:cxnSp>
      <p:grpSp>
        <p:nvGrpSpPr>
          <p:cNvPr id="66" name="Group 65"/>
          <p:cNvGrpSpPr/>
          <p:nvPr/>
        </p:nvGrpSpPr>
        <p:grpSpPr>
          <a:xfrm>
            <a:off x="5611693" y="6251252"/>
            <a:ext cx="1828800" cy="472440"/>
            <a:chOff x="7999412" y="-548640"/>
            <a:chExt cx="1828800" cy="472440"/>
          </a:xfrm>
        </p:grpSpPr>
        <p:sp>
          <p:nvSpPr>
            <p:cNvPr id="67" name="Rectangle 66"/>
            <p:cNvSpPr/>
            <p:nvPr/>
          </p:nvSpPr>
          <p:spPr bwMode="auto">
            <a:xfrm>
              <a:off x="7999412" y="-548640"/>
              <a:ext cx="1828800" cy="457200"/>
            </a:xfrm>
            <a:prstGeom prst="rect">
              <a:avLst/>
            </a:prstGeom>
            <a:solidFill>
              <a:schemeClr val="accent3"/>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r" defTabSz="914099"/>
              <a:r>
                <a:rPr lang="en-US" sz="2200" dirty="0" smtClean="0">
                  <a:solidFill>
                    <a:srgbClr val="FFFFFF">
                      <a:alpha val="99000"/>
                    </a:srgbClr>
                  </a:solidFill>
                  <a:ea typeface="Segoe UI" pitchFamily="34" charset="0"/>
                  <a:cs typeface="Segoe UI" pitchFamily="34" charset="0"/>
                </a:rPr>
                <a:t>Active ON</a:t>
              </a:r>
              <a:endParaRPr lang="en-US" sz="2200" dirty="0">
                <a:solidFill>
                  <a:srgbClr val="FFFFFF">
                    <a:alpha val="99000"/>
                  </a:srgbClr>
                </a:solidFill>
                <a:ea typeface="Segoe UI" pitchFamily="34" charset="0"/>
                <a:cs typeface="Segoe UI" pitchFamily="34" charset="0"/>
              </a:endParaRPr>
            </a:p>
          </p:txBody>
        </p:sp>
        <p:pic>
          <p:nvPicPr>
            <p:cNvPr id="74" name="Picture 73"/>
            <p:cNvPicPr>
              <a:picLocks noChangeAspect="1"/>
            </p:cNvPicPr>
            <p:nvPr/>
          </p:nvPicPr>
          <p:blipFill>
            <a:blip r:embed="rId3">
              <a:extLst>
                <a:ext uri="{BEBA8EAE-BF5A-486C-A8C5-ECC9F3942E4B}">
                  <a14:imgProps xmlns:a14="http://schemas.microsoft.com/office/drawing/2010/main">
                    <a14:imgLayer r:embed="rId4">
                      <a14:imgEffect>
                        <a14:backgroundRemoval t="2083" b="89583" l="9375" r="89583">
                          <a14:foregroundMark x1="39583" y1="11458" x2="39583" y2="11458"/>
                          <a14:foregroundMark x1="62500" y1="9375" x2="62500" y2="9375"/>
                        </a14:backgroundRemoval>
                      </a14:imgEffect>
                    </a14:imgLayer>
                  </a14:imgProps>
                </a:ext>
                <a:ext uri="{28A0092B-C50C-407E-A947-70E740481C1C}">
                  <a14:useLocalDpi xmlns:a14="http://schemas.microsoft.com/office/drawing/2010/main" val="0"/>
                </a:ext>
              </a:extLst>
            </a:blip>
            <a:stretch>
              <a:fillRect/>
            </a:stretch>
          </p:blipFill>
          <p:spPr>
            <a:xfrm>
              <a:off x="7999412" y="-533400"/>
              <a:ext cx="457200" cy="457200"/>
            </a:xfrm>
            <a:prstGeom prst="rect">
              <a:avLst/>
            </a:prstGeom>
          </p:spPr>
        </p:pic>
      </p:grpSp>
    </p:spTree>
    <p:extLst>
      <p:ext uri="{BB962C8B-B14F-4D97-AF65-F5344CB8AC3E}">
        <p14:creationId xmlns:p14="http://schemas.microsoft.com/office/powerpoint/2010/main" val="4097103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21208" y="228600"/>
            <a:ext cx="11031626" cy="678811"/>
          </a:xfrm>
        </p:spPr>
        <p:txBody>
          <a:bodyPr>
            <a:noAutofit/>
          </a:bodyPr>
          <a:lstStyle/>
          <a:p>
            <a:r>
              <a:rPr lang="en-US" b="0" dirty="0" smtClean="0"/>
              <a:t>Hyper-V over SMB - File Server Configurations</a:t>
            </a:r>
            <a:endParaRPr lang="en-US" b="0" dirty="0"/>
          </a:p>
        </p:txBody>
      </p:sp>
      <p:sp>
        <p:nvSpPr>
          <p:cNvPr id="9" name="Content Placeholder 1"/>
          <p:cNvSpPr>
            <a:spLocks noGrp="1"/>
          </p:cNvSpPr>
          <p:nvPr>
            <p:ph sz="half" idx="1"/>
          </p:nvPr>
        </p:nvSpPr>
        <p:spPr>
          <a:xfrm>
            <a:off x="294141" y="1342952"/>
            <a:ext cx="3602546" cy="723275"/>
          </a:xfrm>
        </p:spPr>
        <p:txBody>
          <a:bodyPr>
            <a:normAutofit lnSpcReduction="10000"/>
          </a:bodyPr>
          <a:lstStyle/>
          <a:p>
            <a:pPr marL="0" indent="0">
              <a:buNone/>
            </a:pPr>
            <a:r>
              <a:rPr lang="en-US" sz="2000" dirty="0" smtClean="0">
                <a:solidFill>
                  <a:schemeClr val="tx1"/>
                </a:solidFill>
              </a:rPr>
              <a:t>Single-node File Server</a:t>
            </a:r>
          </a:p>
          <a:p>
            <a:pPr lvl="1"/>
            <a:r>
              <a:rPr lang="en-US" sz="1400" dirty="0" smtClean="0">
                <a:solidFill>
                  <a:schemeClr val="tx1"/>
                </a:solidFill>
              </a:rPr>
              <a:t>Lowest cost for shared storage</a:t>
            </a:r>
          </a:p>
          <a:p>
            <a:pPr lvl="1"/>
            <a:r>
              <a:rPr lang="en-US" sz="1400" dirty="0" smtClean="0">
                <a:solidFill>
                  <a:schemeClr val="tx1"/>
                </a:solidFill>
              </a:rPr>
              <a:t>Shares not continuously available</a:t>
            </a:r>
          </a:p>
        </p:txBody>
      </p:sp>
      <p:sp>
        <p:nvSpPr>
          <p:cNvPr id="10" name="Content Placeholder 1"/>
          <p:cNvSpPr>
            <a:spLocks noGrp="1"/>
          </p:cNvSpPr>
          <p:nvPr>
            <p:ph sz="half" idx="1"/>
          </p:nvPr>
        </p:nvSpPr>
        <p:spPr>
          <a:xfrm>
            <a:off x="4187264" y="1342952"/>
            <a:ext cx="3606109" cy="1111073"/>
          </a:xfrm>
        </p:spPr>
        <p:txBody>
          <a:bodyPr>
            <a:normAutofit lnSpcReduction="10000"/>
          </a:bodyPr>
          <a:lstStyle/>
          <a:p>
            <a:pPr marL="0" indent="0">
              <a:buNone/>
            </a:pPr>
            <a:r>
              <a:rPr lang="en-US" sz="2000" dirty="0" smtClean="0">
                <a:solidFill>
                  <a:schemeClr val="tx1"/>
                </a:solidFill>
              </a:rPr>
              <a:t>Dual-node File Server</a:t>
            </a:r>
          </a:p>
          <a:p>
            <a:pPr lvl="1"/>
            <a:r>
              <a:rPr lang="en-US" sz="1400" dirty="0" smtClean="0">
                <a:solidFill>
                  <a:schemeClr val="tx1"/>
                </a:solidFill>
              </a:rPr>
              <a:t>Low cost for continuously available shared storage</a:t>
            </a:r>
          </a:p>
          <a:p>
            <a:pPr lvl="1"/>
            <a:r>
              <a:rPr lang="en-US" sz="1400" dirty="0" smtClean="0">
                <a:solidFill>
                  <a:schemeClr val="tx1"/>
                </a:solidFill>
              </a:rPr>
              <a:t>Limited scalability  </a:t>
            </a:r>
            <a:br>
              <a:rPr lang="en-US" sz="1400" dirty="0" smtClean="0">
                <a:solidFill>
                  <a:schemeClr val="tx1"/>
                </a:solidFill>
              </a:rPr>
            </a:br>
            <a:r>
              <a:rPr lang="en-US" sz="1400" dirty="0" smtClean="0">
                <a:solidFill>
                  <a:schemeClr val="tx1"/>
                </a:solidFill>
              </a:rPr>
              <a:t>(up to a few hundred disks)</a:t>
            </a:r>
          </a:p>
        </p:txBody>
      </p:sp>
      <p:sp>
        <p:nvSpPr>
          <p:cNvPr id="11" name="Content Placeholder 1"/>
          <p:cNvSpPr>
            <a:spLocks noGrp="1"/>
          </p:cNvSpPr>
          <p:nvPr>
            <p:ph sz="half" idx="1"/>
          </p:nvPr>
        </p:nvSpPr>
        <p:spPr>
          <a:xfrm>
            <a:off x="8080387" y="1342950"/>
            <a:ext cx="3805226" cy="1304973"/>
          </a:xfrm>
        </p:spPr>
        <p:txBody>
          <a:bodyPr>
            <a:normAutofit/>
          </a:bodyPr>
          <a:lstStyle/>
          <a:p>
            <a:pPr marL="0" indent="0">
              <a:buNone/>
            </a:pPr>
            <a:r>
              <a:rPr lang="en-US" sz="2000" dirty="0" smtClean="0">
                <a:solidFill>
                  <a:schemeClr val="tx1"/>
                </a:solidFill>
              </a:rPr>
              <a:t>Multi-node File Server</a:t>
            </a:r>
          </a:p>
          <a:p>
            <a:pPr lvl="1"/>
            <a:r>
              <a:rPr lang="en-US" sz="1400" dirty="0" smtClean="0">
                <a:solidFill>
                  <a:schemeClr val="tx1"/>
                </a:solidFill>
              </a:rPr>
              <a:t>Highest scalability </a:t>
            </a:r>
            <a:br>
              <a:rPr lang="en-US" sz="1400" dirty="0" smtClean="0">
                <a:solidFill>
                  <a:schemeClr val="tx1"/>
                </a:solidFill>
              </a:rPr>
            </a:br>
            <a:r>
              <a:rPr lang="en-US" sz="1400" dirty="0" smtClean="0">
                <a:solidFill>
                  <a:schemeClr val="tx1"/>
                </a:solidFill>
              </a:rPr>
              <a:t>(up to thousands of disks)</a:t>
            </a:r>
          </a:p>
          <a:p>
            <a:pPr lvl="1"/>
            <a:r>
              <a:rPr lang="en-US" sz="1400" dirty="0" smtClean="0">
                <a:solidFill>
                  <a:schemeClr val="tx1"/>
                </a:solidFill>
              </a:rPr>
              <a:t>Higher cost, but still lower than connecting all Hyper-V hosts with FC</a:t>
            </a:r>
          </a:p>
        </p:txBody>
      </p:sp>
      <p:sp>
        <p:nvSpPr>
          <p:cNvPr id="12" name="Rectangle 11"/>
          <p:cNvSpPr/>
          <p:nvPr/>
        </p:nvSpPr>
        <p:spPr>
          <a:xfrm>
            <a:off x="427880" y="2740972"/>
            <a:ext cx="1456601" cy="1279293"/>
          </a:xfrm>
          <a:prstGeom prst="rect">
            <a:avLst/>
          </a:prstGeom>
          <a:solidFill>
            <a:schemeClr val="bg1">
              <a:lumMod val="10000"/>
              <a:lumOff val="90000"/>
            </a:schemeClr>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dirty="0">
                <a:solidFill>
                  <a:srgbClr val="363535"/>
                </a:solidFill>
              </a:rPr>
              <a:t>Hyper-V Parent 1</a:t>
            </a:r>
          </a:p>
        </p:txBody>
      </p:sp>
      <p:sp>
        <p:nvSpPr>
          <p:cNvPr id="13" name="Snip and Round Single Corner Rectangle 12"/>
          <p:cNvSpPr/>
          <p:nvPr/>
        </p:nvSpPr>
        <p:spPr>
          <a:xfrm>
            <a:off x="480909" y="3145429"/>
            <a:ext cx="626029" cy="742249"/>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050">
              <a:solidFill>
                <a:srgbClr val="363535"/>
              </a:solidFill>
            </a:endParaRPr>
          </a:p>
        </p:txBody>
      </p:sp>
      <p:sp>
        <p:nvSpPr>
          <p:cNvPr id="14" name="Rectangle 13"/>
          <p:cNvSpPr/>
          <p:nvPr/>
        </p:nvSpPr>
        <p:spPr>
          <a:xfrm>
            <a:off x="1190300" y="3145429"/>
            <a:ext cx="619675" cy="742249"/>
          </a:xfrm>
          <a:prstGeom prst="rect">
            <a:avLst/>
          </a:prstGeom>
          <a:solidFill>
            <a:srgbClr val="FF0066"/>
          </a:solidFill>
        </p:spPr>
        <p:style>
          <a:lnRef idx="1">
            <a:schemeClr val="dk1"/>
          </a:lnRef>
          <a:fillRef idx="2">
            <a:schemeClr val="dk1"/>
          </a:fillRef>
          <a:effectRef idx="1">
            <a:schemeClr val="dk1"/>
          </a:effectRef>
          <a:fontRef idx="minor">
            <a:schemeClr val="dk1"/>
          </a:fontRef>
        </p:style>
        <p:txBody>
          <a:bodyPr lIns="0" tIns="0" rIns="0" bIns="0" rtlCol="0" anchor="t"/>
          <a:lstStyle/>
          <a:p>
            <a:pPr algn="ctr"/>
            <a:r>
              <a:rPr lang="en-US" sz="1050" dirty="0" smtClean="0">
                <a:solidFill>
                  <a:srgbClr val="363535"/>
                </a:solidFill>
              </a:rPr>
              <a:t>Child 1</a:t>
            </a:r>
            <a:endParaRPr lang="en-US" sz="1050" dirty="0">
              <a:solidFill>
                <a:srgbClr val="363535"/>
              </a:solidFill>
            </a:endParaRPr>
          </a:p>
        </p:txBody>
      </p:sp>
      <p:sp>
        <p:nvSpPr>
          <p:cNvPr id="15" name="Rectangle 14"/>
          <p:cNvSpPr/>
          <p:nvPr/>
        </p:nvSpPr>
        <p:spPr>
          <a:xfrm>
            <a:off x="555549" y="3275671"/>
            <a:ext cx="484362" cy="203106"/>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err="1" smtClean="0">
                <a:solidFill>
                  <a:srgbClr val="363535"/>
                </a:solidFill>
              </a:rPr>
              <a:t>Config</a:t>
            </a:r>
            <a:endParaRPr lang="en-US" sz="900" dirty="0">
              <a:solidFill>
                <a:srgbClr val="363535"/>
              </a:solidFill>
            </a:endParaRPr>
          </a:p>
        </p:txBody>
      </p:sp>
      <p:sp>
        <p:nvSpPr>
          <p:cNvPr id="16" name="Can 15"/>
          <p:cNvSpPr/>
          <p:nvPr/>
        </p:nvSpPr>
        <p:spPr>
          <a:xfrm>
            <a:off x="609471" y="3565543"/>
            <a:ext cx="376090" cy="230167"/>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a:solidFill>
                  <a:srgbClr val="363535"/>
                </a:solidFill>
              </a:rPr>
              <a:t>VHD</a:t>
            </a:r>
          </a:p>
        </p:txBody>
      </p:sp>
      <p:sp>
        <p:nvSpPr>
          <p:cNvPr id="17" name="Can 16"/>
          <p:cNvSpPr/>
          <p:nvPr/>
        </p:nvSpPr>
        <p:spPr>
          <a:xfrm>
            <a:off x="1331501" y="3446988"/>
            <a:ext cx="376090" cy="348722"/>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a:solidFill>
                  <a:srgbClr val="363535"/>
                </a:solidFill>
              </a:rPr>
              <a:t>Disk</a:t>
            </a:r>
          </a:p>
        </p:txBody>
      </p:sp>
      <p:cxnSp>
        <p:nvCxnSpPr>
          <p:cNvPr id="18" name="Straight Connector 17"/>
          <p:cNvCxnSpPr>
            <a:stCxn id="16" idx="4"/>
            <a:endCxn id="17" idx="2"/>
          </p:cNvCxnSpPr>
          <p:nvPr/>
        </p:nvCxnSpPr>
        <p:spPr>
          <a:xfrm flipV="1">
            <a:off x="985561" y="3621352"/>
            <a:ext cx="345941" cy="59277"/>
          </a:xfrm>
          <a:prstGeom prst="line">
            <a:avLst/>
          </a:prstGeom>
        </p:spPr>
        <p:style>
          <a:lnRef idx="1">
            <a:schemeClr val="dk1"/>
          </a:lnRef>
          <a:fillRef idx="2">
            <a:schemeClr val="dk1"/>
          </a:fillRef>
          <a:effectRef idx="1">
            <a:schemeClr val="dk1"/>
          </a:effectRef>
          <a:fontRef idx="minor">
            <a:schemeClr val="dk1"/>
          </a:fontRef>
        </p:style>
      </p:cxnSp>
      <p:sp>
        <p:nvSpPr>
          <p:cNvPr id="27" name="Rectangle 26"/>
          <p:cNvSpPr/>
          <p:nvPr/>
        </p:nvSpPr>
        <p:spPr>
          <a:xfrm>
            <a:off x="2169209" y="2740972"/>
            <a:ext cx="1456601" cy="1279293"/>
          </a:xfrm>
          <a:prstGeom prst="rect">
            <a:avLst/>
          </a:prstGeom>
          <a:solidFill>
            <a:schemeClr val="bg1">
              <a:lumMod val="10000"/>
              <a:lumOff val="90000"/>
            </a:schemeClr>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dirty="0">
                <a:solidFill>
                  <a:srgbClr val="363535"/>
                </a:solidFill>
              </a:rPr>
              <a:t>Hyper-V Parent N</a:t>
            </a:r>
          </a:p>
        </p:txBody>
      </p:sp>
      <p:sp>
        <p:nvSpPr>
          <p:cNvPr id="28" name="Snip and Round Single Corner Rectangle 27"/>
          <p:cNvSpPr/>
          <p:nvPr/>
        </p:nvSpPr>
        <p:spPr>
          <a:xfrm>
            <a:off x="2222240" y="3145429"/>
            <a:ext cx="626029" cy="742249"/>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050">
              <a:solidFill>
                <a:srgbClr val="363535"/>
              </a:solidFill>
            </a:endParaRPr>
          </a:p>
        </p:txBody>
      </p:sp>
      <p:sp>
        <p:nvSpPr>
          <p:cNvPr id="29" name="Rectangle 28"/>
          <p:cNvSpPr/>
          <p:nvPr/>
        </p:nvSpPr>
        <p:spPr>
          <a:xfrm>
            <a:off x="2897507" y="3145429"/>
            <a:ext cx="653796" cy="742249"/>
          </a:xfrm>
          <a:prstGeom prst="rect">
            <a:avLst/>
          </a:prstGeom>
          <a:solidFill>
            <a:srgbClr val="FF0066"/>
          </a:solidFill>
        </p:spPr>
        <p:style>
          <a:lnRef idx="1">
            <a:schemeClr val="dk1"/>
          </a:lnRef>
          <a:fillRef idx="2">
            <a:schemeClr val="dk1"/>
          </a:fillRef>
          <a:effectRef idx="1">
            <a:schemeClr val="dk1"/>
          </a:effectRef>
          <a:fontRef idx="minor">
            <a:schemeClr val="dk1"/>
          </a:fontRef>
        </p:style>
        <p:txBody>
          <a:bodyPr lIns="0" tIns="0" rIns="0" bIns="0" rtlCol="0" anchor="t"/>
          <a:lstStyle/>
          <a:p>
            <a:pPr algn="ctr"/>
            <a:r>
              <a:rPr lang="en-US" sz="1050" dirty="0">
                <a:solidFill>
                  <a:srgbClr val="363535"/>
                </a:solidFill>
              </a:rPr>
              <a:t>Child N</a:t>
            </a:r>
          </a:p>
        </p:txBody>
      </p:sp>
      <p:sp>
        <p:nvSpPr>
          <p:cNvPr id="30" name="Rectangle 29"/>
          <p:cNvSpPr/>
          <p:nvPr/>
        </p:nvSpPr>
        <p:spPr>
          <a:xfrm>
            <a:off x="2296879" y="3275671"/>
            <a:ext cx="484362" cy="203106"/>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err="1">
                <a:solidFill>
                  <a:srgbClr val="363535"/>
                </a:solidFill>
              </a:rPr>
              <a:t>Config</a:t>
            </a:r>
            <a:endParaRPr lang="en-US" sz="900" dirty="0">
              <a:solidFill>
                <a:srgbClr val="363535"/>
              </a:solidFill>
            </a:endParaRPr>
          </a:p>
        </p:txBody>
      </p:sp>
      <p:sp>
        <p:nvSpPr>
          <p:cNvPr id="31" name="Can 30"/>
          <p:cNvSpPr/>
          <p:nvPr/>
        </p:nvSpPr>
        <p:spPr>
          <a:xfrm>
            <a:off x="2350799" y="3565543"/>
            <a:ext cx="376090" cy="230167"/>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a:solidFill>
                  <a:srgbClr val="363535"/>
                </a:solidFill>
              </a:rPr>
              <a:t>VHD</a:t>
            </a:r>
          </a:p>
        </p:txBody>
      </p:sp>
      <p:sp>
        <p:nvSpPr>
          <p:cNvPr id="32" name="Can 31"/>
          <p:cNvSpPr/>
          <p:nvPr/>
        </p:nvSpPr>
        <p:spPr>
          <a:xfrm>
            <a:off x="3072831" y="3446988"/>
            <a:ext cx="376090" cy="348722"/>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a:solidFill>
                  <a:srgbClr val="363535"/>
                </a:solidFill>
              </a:rPr>
              <a:t>Disk</a:t>
            </a:r>
          </a:p>
        </p:txBody>
      </p:sp>
      <p:cxnSp>
        <p:nvCxnSpPr>
          <p:cNvPr id="33" name="Straight Connector 32"/>
          <p:cNvCxnSpPr>
            <a:stCxn id="31" idx="4"/>
            <a:endCxn id="32" idx="2"/>
          </p:cNvCxnSpPr>
          <p:nvPr/>
        </p:nvCxnSpPr>
        <p:spPr>
          <a:xfrm flipV="1">
            <a:off x="2726890" y="3621352"/>
            <a:ext cx="345941" cy="59277"/>
          </a:xfrm>
          <a:prstGeom prst="line">
            <a:avLst/>
          </a:prstGeom>
        </p:spPr>
        <p:style>
          <a:lnRef idx="1">
            <a:schemeClr val="dk1"/>
          </a:lnRef>
          <a:fillRef idx="2">
            <a:schemeClr val="dk1"/>
          </a:fillRef>
          <a:effectRef idx="1">
            <a:schemeClr val="dk1"/>
          </a:effectRef>
          <a:fontRef idx="minor">
            <a:schemeClr val="dk1"/>
          </a:fontRef>
        </p:style>
      </p:cxnSp>
      <p:sp>
        <p:nvSpPr>
          <p:cNvPr id="34" name="Rectangle 33"/>
          <p:cNvSpPr/>
          <p:nvPr/>
        </p:nvSpPr>
        <p:spPr>
          <a:xfrm>
            <a:off x="1273723" y="4389626"/>
            <a:ext cx="1456599" cy="1413348"/>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rtlCol="0" anchor="b"/>
          <a:lstStyle/>
          <a:p>
            <a:pPr algn="ctr"/>
            <a:r>
              <a:rPr lang="en-US" sz="1200" dirty="0" smtClean="0">
                <a:solidFill>
                  <a:srgbClr val="363535"/>
                </a:solidFill>
              </a:rPr>
              <a:t>File Server</a:t>
            </a:r>
            <a:endParaRPr lang="en-US" sz="1200" dirty="0">
              <a:solidFill>
                <a:srgbClr val="363535"/>
              </a:solidFill>
            </a:endParaRPr>
          </a:p>
        </p:txBody>
      </p:sp>
      <p:sp>
        <p:nvSpPr>
          <p:cNvPr id="35" name="Snip and Round Single Corner Rectangle 34"/>
          <p:cNvSpPr/>
          <p:nvPr/>
        </p:nvSpPr>
        <p:spPr>
          <a:xfrm>
            <a:off x="1339930" y="4814790"/>
            <a:ext cx="631930" cy="240113"/>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1050" dirty="0" smtClean="0">
                <a:solidFill>
                  <a:srgbClr val="363535"/>
                </a:solidFill>
              </a:rPr>
              <a:t>Share1</a:t>
            </a:r>
            <a:endParaRPr lang="en-US" sz="1050" dirty="0">
              <a:solidFill>
                <a:srgbClr val="363535"/>
              </a:solidFill>
            </a:endParaRPr>
          </a:p>
        </p:txBody>
      </p:sp>
      <p:sp>
        <p:nvSpPr>
          <p:cNvPr id="36" name="Snip and Round Single Corner Rectangle 35"/>
          <p:cNvSpPr/>
          <p:nvPr/>
        </p:nvSpPr>
        <p:spPr>
          <a:xfrm>
            <a:off x="2059551" y="4814790"/>
            <a:ext cx="594303" cy="240113"/>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1050" dirty="0" smtClean="0">
                <a:solidFill>
                  <a:srgbClr val="363535"/>
                </a:solidFill>
              </a:rPr>
              <a:t>Share2</a:t>
            </a:r>
            <a:endParaRPr lang="en-US" sz="1050" dirty="0">
              <a:solidFill>
                <a:srgbClr val="363535"/>
              </a:solidFill>
            </a:endParaRPr>
          </a:p>
        </p:txBody>
      </p:sp>
      <p:sp>
        <p:nvSpPr>
          <p:cNvPr id="40" name="Can 39"/>
          <p:cNvSpPr/>
          <p:nvPr/>
        </p:nvSpPr>
        <p:spPr>
          <a:xfrm>
            <a:off x="1451721" y="5061623"/>
            <a:ext cx="376090" cy="348722"/>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a:solidFill>
                  <a:srgbClr val="363535"/>
                </a:solidFill>
              </a:rPr>
              <a:t>Disk</a:t>
            </a:r>
          </a:p>
        </p:txBody>
      </p:sp>
      <p:sp>
        <p:nvSpPr>
          <p:cNvPr id="41" name="Can 40"/>
          <p:cNvSpPr/>
          <p:nvPr/>
        </p:nvSpPr>
        <p:spPr>
          <a:xfrm>
            <a:off x="2157935" y="5061623"/>
            <a:ext cx="376090" cy="348722"/>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a:solidFill>
                  <a:srgbClr val="363535"/>
                </a:solidFill>
              </a:rPr>
              <a:t>Disk</a:t>
            </a:r>
          </a:p>
        </p:txBody>
      </p:sp>
      <p:cxnSp>
        <p:nvCxnSpPr>
          <p:cNvPr id="42" name="Straight Connector 41"/>
          <p:cNvCxnSpPr>
            <a:stCxn id="16" idx="3"/>
            <a:endCxn id="35" idx="3"/>
          </p:cNvCxnSpPr>
          <p:nvPr/>
        </p:nvCxnSpPr>
        <p:spPr>
          <a:xfrm>
            <a:off x="797517" y="3795709"/>
            <a:ext cx="858380" cy="1019078"/>
          </a:xfrm>
          <a:prstGeom prst="line">
            <a:avLst/>
          </a:prstGeom>
        </p:spPr>
        <p:style>
          <a:lnRef idx="1">
            <a:schemeClr val="dk1"/>
          </a:lnRef>
          <a:fillRef idx="2">
            <a:schemeClr val="dk1"/>
          </a:fillRef>
          <a:effectRef idx="1">
            <a:schemeClr val="dk1"/>
          </a:effectRef>
          <a:fontRef idx="minor">
            <a:schemeClr val="dk1"/>
          </a:fontRef>
        </p:style>
      </p:cxnSp>
      <p:cxnSp>
        <p:nvCxnSpPr>
          <p:cNvPr id="45" name="Straight Connector 44"/>
          <p:cNvCxnSpPr>
            <a:stCxn id="31" idx="3"/>
            <a:endCxn id="36" idx="3"/>
          </p:cNvCxnSpPr>
          <p:nvPr/>
        </p:nvCxnSpPr>
        <p:spPr>
          <a:xfrm flipH="1">
            <a:off x="2356702" y="3795709"/>
            <a:ext cx="182143" cy="1019078"/>
          </a:xfrm>
          <a:prstGeom prst="line">
            <a:avLst/>
          </a:prstGeom>
        </p:spPr>
        <p:style>
          <a:lnRef idx="1">
            <a:schemeClr val="dk1"/>
          </a:lnRef>
          <a:fillRef idx="2">
            <a:schemeClr val="dk1"/>
          </a:fillRef>
          <a:effectRef idx="1">
            <a:schemeClr val="dk1"/>
          </a:effectRef>
          <a:fontRef idx="minor">
            <a:schemeClr val="dk1"/>
          </a:fontRef>
        </p:style>
      </p:cxnSp>
      <p:sp>
        <p:nvSpPr>
          <p:cNvPr id="49" name="Rectangle 48"/>
          <p:cNvSpPr/>
          <p:nvPr/>
        </p:nvSpPr>
        <p:spPr>
          <a:xfrm>
            <a:off x="4242566" y="2747181"/>
            <a:ext cx="1456601" cy="1279293"/>
          </a:xfrm>
          <a:prstGeom prst="rect">
            <a:avLst/>
          </a:prstGeom>
          <a:solidFill>
            <a:schemeClr val="bg1">
              <a:lumMod val="10000"/>
              <a:lumOff val="90000"/>
            </a:schemeClr>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dirty="0">
                <a:solidFill>
                  <a:srgbClr val="363535"/>
                </a:solidFill>
              </a:rPr>
              <a:t>Hyper-V Parent 1</a:t>
            </a:r>
          </a:p>
        </p:txBody>
      </p:sp>
      <p:sp>
        <p:nvSpPr>
          <p:cNvPr id="50" name="Snip and Round Single Corner Rectangle 49"/>
          <p:cNvSpPr/>
          <p:nvPr/>
        </p:nvSpPr>
        <p:spPr>
          <a:xfrm>
            <a:off x="4295597" y="3151638"/>
            <a:ext cx="626029" cy="742249"/>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050">
              <a:solidFill>
                <a:srgbClr val="363535"/>
              </a:solidFill>
            </a:endParaRPr>
          </a:p>
        </p:txBody>
      </p:sp>
      <p:sp>
        <p:nvSpPr>
          <p:cNvPr id="51" name="Rectangle 50"/>
          <p:cNvSpPr/>
          <p:nvPr/>
        </p:nvSpPr>
        <p:spPr>
          <a:xfrm>
            <a:off x="5004986" y="3151638"/>
            <a:ext cx="619675" cy="742249"/>
          </a:xfrm>
          <a:prstGeom prst="rect">
            <a:avLst/>
          </a:prstGeom>
          <a:solidFill>
            <a:srgbClr val="FF0066"/>
          </a:solidFill>
        </p:spPr>
        <p:style>
          <a:lnRef idx="1">
            <a:schemeClr val="dk1"/>
          </a:lnRef>
          <a:fillRef idx="2">
            <a:schemeClr val="dk1"/>
          </a:fillRef>
          <a:effectRef idx="1">
            <a:schemeClr val="dk1"/>
          </a:effectRef>
          <a:fontRef idx="minor">
            <a:schemeClr val="dk1"/>
          </a:fontRef>
        </p:style>
        <p:txBody>
          <a:bodyPr lIns="0" tIns="0" rIns="0" bIns="0" rtlCol="0" anchor="t"/>
          <a:lstStyle/>
          <a:p>
            <a:pPr algn="ctr"/>
            <a:r>
              <a:rPr lang="en-US" sz="1050" dirty="0">
                <a:solidFill>
                  <a:srgbClr val="363535"/>
                </a:solidFill>
              </a:rPr>
              <a:t>Child 1</a:t>
            </a:r>
          </a:p>
        </p:txBody>
      </p:sp>
      <p:sp>
        <p:nvSpPr>
          <p:cNvPr id="52" name="Rectangle 51"/>
          <p:cNvSpPr/>
          <p:nvPr/>
        </p:nvSpPr>
        <p:spPr>
          <a:xfrm>
            <a:off x="4370236" y="3281880"/>
            <a:ext cx="484362" cy="203106"/>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err="1">
                <a:solidFill>
                  <a:srgbClr val="363535"/>
                </a:solidFill>
              </a:rPr>
              <a:t>Config</a:t>
            </a:r>
            <a:endParaRPr lang="en-US" sz="900" dirty="0">
              <a:solidFill>
                <a:srgbClr val="363535"/>
              </a:solidFill>
            </a:endParaRPr>
          </a:p>
        </p:txBody>
      </p:sp>
      <p:sp>
        <p:nvSpPr>
          <p:cNvPr id="53" name="Can 52"/>
          <p:cNvSpPr/>
          <p:nvPr/>
        </p:nvSpPr>
        <p:spPr>
          <a:xfrm>
            <a:off x="4424158" y="3571752"/>
            <a:ext cx="376090" cy="230167"/>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a:solidFill>
                  <a:srgbClr val="363535"/>
                </a:solidFill>
              </a:rPr>
              <a:t>VHD</a:t>
            </a:r>
          </a:p>
        </p:txBody>
      </p:sp>
      <p:sp>
        <p:nvSpPr>
          <p:cNvPr id="54" name="Can 53"/>
          <p:cNvSpPr/>
          <p:nvPr/>
        </p:nvSpPr>
        <p:spPr>
          <a:xfrm>
            <a:off x="5146188" y="3453197"/>
            <a:ext cx="376090" cy="348722"/>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a:solidFill>
                  <a:srgbClr val="363535"/>
                </a:solidFill>
              </a:rPr>
              <a:t>Disk</a:t>
            </a:r>
          </a:p>
        </p:txBody>
      </p:sp>
      <p:cxnSp>
        <p:nvCxnSpPr>
          <p:cNvPr id="55" name="Straight Connector 54"/>
          <p:cNvCxnSpPr>
            <a:stCxn id="53" idx="4"/>
            <a:endCxn id="54" idx="2"/>
          </p:cNvCxnSpPr>
          <p:nvPr/>
        </p:nvCxnSpPr>
        <p:spPr>
          <a:xfrm flipV="1">
            <a:off x="4800249" y="3627560"/>
            <a:ext cx="345941" cy="59277"/>
          </a:xfrm>
          <a:prstGeom prst="line">
            <a:avLst/>
          </a:prstGeom>
        </p:spPr>
        <p:style>
          <a:lnRef idx="1">
            <a:schemeClr val="dk1"/>
          </a:lnRef>
          <a:fillRef idx="2">
            <a:schemeClr val="dk1"/>
          </a:fillRef>
          <a:effectRef idx="1">
            <a:schemeClr val="dk1"/>
          </a:effectRef>
          <a:fontRef idx="minor">
            <a:schemeClr val="dk1"/>
          </a:fontRef>
        </p:style>
      </p:cxnSp>
      <p:sp>
        <p:nvSpPr>
          <p:cNvPr id="56" name="Rectangle 55"/>
          <p:cNvSpPr/>
          <p:nvPr/>
        </p:nvSpPr>
        <p:spPr>
          <a:xfrm>
            <a:off x="5983895" y="2747181"/>
            <a:ext cx="1456601" cy="1279293"/>
          </a:xfrm>
          <a:prstGeom prst="rect">
            <a:avLst/>
          </a:prstGeom>
          <a:solidFill>
            <a:schemeClr val="bg1">
              <a:lumMod val="10000"/>
              <a:lumOff val="90000"/>
            </a:schemeClr>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dirty="0">
                <a:solidFill>
                  <a:srgbClr val="363535"/>
                </a:solidFill>
              </a:rPr>
              <a:t>Hyper-V Parent N</a:t>
            </a:r>
          </a:p>
        </p:txBody>
      </p:sp>
      <p:sp>
        <p:nvSpPr>
          <p:cNvPr id="57" name="Snip and Round Single Corner Rectangle 56"/>
          <p:cNvSpPr/>
          <p:nvPr/>
        </p:nvSpPr>
        <p:spPr>
          <a:xfrm>
            <a:off x="6036926" y="3151638"/>
            <a:ext cx="626029" cy="742249"/>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050">
              <a:solidFill>
                <a:srgbClr val="363535"/>
              </a:solidFill>
            </a:endParaRPr>
          </a:p>
        </p:txBody>
      </p:sp>
      <p:sp>
        <p:nvSpPr>
          <p:cNvPr id="58" name="Rectangle 57"/>
          <p:cNvSpPr/>
          <p:nvPr/>
        </p:nvSpPr>
        <p:spPr>
          <a:xfrm>
            <a:off x="6712195" y="3151638"/>
            <a:ext cx="653796" cy="742249"/>
          </a:xfrm>
          <a:prstGeom prst="rect">
            <a:avLst/>
          </a:prstGeom>
          <a:solidFill>
            <a:srgbClr val="FF0066"/>
          </a:solidFill>
        </p:spPr>
        <p:style>
          <a:lnRef idx="1">
            <a:schemeClr val="dk1"/>
          </a:lnRef>
          <a:fillRef idx="2">
            <a:schemeClr val="dk1"/>
          </a:fillRef>
          <a:effectRef idx="1">
            <a:schemeClr val="dk1"/>
          </a:effectRef>
          <a:fontRef idx="minor">
            <a:schemeClr val="dk1"/>
          </a:fontRef>
        </p:style>
        <p:txBody>
          <a:bodyPr lIns="0" tIns="0" rIns="0" bIns="0" rtlCol="0" anchor="t"/>
          <a:lstStyle/>
          <a:p>
            <a:pPr algn="ctr"/>
            <a:r>
              <a:rPr lang="en-US" sz="1050" dirty="0">
                <a:solidFill>
                  <a:srgbClr val="363535"/>
                </a:solidFill>
              </a:rPr>
              <a:t>Child N</a:t>
            </a:r>
          </a:p>
        </p:txBody>
      </p:sp>
      <p:sp>
        <p:nvSpPr>
          <p:cNvPr id="59" name="Rectangle 58"/>
          <p:cNvSpPr/>
          <p:nvPr/>
        </p:nvSpPr>
        <p:spPr>
          <a:xfrm>
            <a:off x="6111567" y="3281880"/>
            <a:ext cx="484362" cy="203106"/>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err="1">
                <a:solidFill>
                  <a:srgbClr val="363535"/>
                </a:solidFill>
              </a:rPr>
              <a:t>Config</a:t>
            </a:r>
            <a:endParaRPr lang="en-US" sz="900" dirty="0">
              <a:solidFill>
                <a:srgbClr val="363535"/>
              </a:solidFill>
            </a:endParaRPr>
          </a:p>
        </p:txBody>
      </p:sp>
      <p:sp>
        <p:nvSpPr>
          <p:cNvPr id="60" name="Can 59"/>
          <p:cNvSpPr/>
          <p:nvPr/>
        </p:nvSpPr>
        <p:spPr>
          <a:xfrm>
            <a:off x="6165487" y="3571752"/>
            <a:ext cx="376090" cy="230167"/>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a:solidFill>
                  <a:srgbClr val="363535"/>
                </a:solidFill>
              </a:rPr>
              <a:t>VHD</a:t>
            </a:r>
          </a:p>
        </p:txBody>
      </p:sp>
      <p:sp>
        <p:nvSpPr>
          <p:cNvPr id="61" name="Can 60"/>
          <p:cNvSpPr/>
          <p:nvPr/>
        </p:nvSpPr>
        <p:spPr>
          <a:xfrm>
            <a:off x="6887517" y="3453197"/>
            <a:ext cx="376090" cy="348722"/>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a:solidFill>
                  <a:srgbClr val="363535"/>
                </a:solidFill>
              </a:rPr>
              <a:t>Disk</a:t>
            </a:r>
          </a:p>
        </p:txBody>
      </p:sp>
      <p:cxnSp>
        <p:nvCxnSpPr>
          <p:cNvPr id="62" name="Straight Connector 61"/>
          <p:cNvCxnSpPr>
            <a:stCxn id="60" idx="4"/>
            <a:endCxn id="61" idx="2"/>
          </p:cNvCxnSpPr>
          <p:nvPr/>
        </p:nvCxnSpPr>
        <p:spPr>
          <a:xfrm flipV="1">
            <a:off x="6541578" y="3627560"/>
            <a:ext cx="345941" cy="59277"/>
          </a:xfrm>
          <a:prstGeom prst="line">
            <a:avLst/>
          </a:prstGeom>
        </p:spPr>
        <p:style>
          <a:lnRef idx="1">
            <a:schemeClr val="dk1"/>
          </a:lnRef>
          <a:fillRef idx="2">
            <a:schemeClr val="dk1"/>
          </a:fillRef>
          <a:effectRef idx="1">
            <a:schemeClr val="dk1"/>
          </a:effectRef>
          <a:fontRef idx="minor">
            <a:schemeClr val="dk1"/>
          </a:fontRef>
        </p:style>
      </p:cxnSp>
      <p:sp>
        <p:nvSpPr>
          <p:cNvPr id="63" name="Rectangle 62"/>
          <p:cNvSpPr/>
          <p:nvPr/>
        </p:nvSpPr>
        <p:spPr>
          <a:xfrm>
            <a:off x="4242567" y="4395838"/>
            <a:ext cx="1456599" cy="938429"/>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rtlCol="0" anchor="b"/>
          <a:lstStyle/>
          <a:p>
            <a:pPr algn="ctr"/>
            <a:r>
              <a:rPr lang="en-US" sz="1200" dirty="0" smtClean="0">
                <a:solidFill>
                  <a:srgbClr val="363535"/>
                </a:solidFill>
              </a:rPr>
              <a:t>File Server 1</a:t>
            </a:r>
            <a:endParaRPr lang="en-US" sz="1200" dirty="0">
              <a:solidFill>
                <a:srgbClr val="363535"/>
              </a:solidFill>
            </a:endParaRPr>
          </a:p>
        </p:txBody>
      </p:sp>
      <p:sp>
        <p:nvSpPr>
          <p:cNvPr id="64" name="Snip and Round Single Corner Rectangle 63"/>
          <p:cNvSpPr/>
          <p:nvPr/>
        </p:nvSpPr>
        <p:spPr>
          <a:xfrm>
            <a:off x="4308776" y="4820999"/>
            <a:ext cx="631930" cy="240113"/>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1050" dirty="0" smtClean="0">
                <a:solidFill>
                  <a:srgbClr val="363535"/>
                </a:solidFill>
              </a:rPr>
              <a:t>Share1</a:t>
            </a:r>
            <a:endParaRPr lang="en-US" sz="1050" dirty="0">
              <a:solidFill>
                <a:srgbClr val="363535"/>
              </a:solidFill>
            </a:endParaRPr>
          </a:p>
        </p:txBody>
      </p:sp>
      <p:sp>
        <p:nvSpPr>
          <p:cNvPr id="65" name="Snip and Round Single Corner Rectangle 64"/>
          <p:cNvSpPr/>
          <p:nvPr/>
        </p:nvSpPr>
        <p:spPr>
          <a:xfrm>
            <a:off x="5028395" y="4820999"/>
            <a:ext cx="594303" cy="240113"/>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1050" dirty="0" smtClean="0">
                <a:solidFill>
                  <a:srgbClr val="363535"/>
                </a:solidFill>
              </a:rPr>
              <a:t>Share2</a:t>
            </a:r>
            <a:endParaRPr lang="en-US" sz="1050" dirty="0">
              <a:solidFill>
                <a:srgbClr val="363535"/>
              </a:solidFill>
            </a:endParaRPr>
          </a:p>
        </p:txBody>
      </p:sp>
      <p:cxnSp>
        <p:nvCxnSpPr>
          <p:cNvPr id="69" name="Straight Connector 68"/>
          <p:cNvCxnSpPr>
            <a:stCxn id="53" idx="3"/>
            <a:endCxn id="64" idx="3"/>
          </p:cNvCxnSpPr>
          <p:nvPr/>
        </p:nvCxnSpPr>
        <p:spPr>
          <a:xfrm>
            <a:off x="4612203" y="3801918"/>
            <a:ext cx="12538" cy="1019078"/>
          </a:xfrm>
          <a:prstGeom prst="line">
            <a:avLst/>
          </a:prstGeom>
        </p:spPr>
        <p:style>
          <a:lnRef idx="1">
            <a:schemeClr val="dk1"/>
          </a:lnRef>
          <a:fillRef idx="2">
            <a:schemeClr val="dk1"/>
          </a:fillRef>
          <a:effectRef idx="1">
            <a:schemeClr val="dk1"/>
          </a:effectRef>
          <a:fontRef idx="minor">
            <a:schemeClr val="dk1"/>
          </a:fontRef>
        </p:style>
      </p:cxnSp>
      <p:sp>
        <p:nvSpPr>
          <p:cNvPr id="71" name="Rectangle 70"/>
          <p:cNvSpPr/>
          <p:nvPr/>
        </p:nvSpPr>
        <p:spPr>
          <a:xfrm>
            <a:off x="5983896" y="4395838"/>
            <a:ext cx="1456599" cy="938429"/>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rtlCol="0" anchor="b"/>
          <a:lstStyle/>
          <a:p>
            <a:pPr algn="ctr"/>
            <a:r>
              <a:rPr lang="en-US" sz="1200" dirty="0" smtClean="0">
                <a:solidFill>
                  <a:srgbClr val="363535"/>
                </a:solidFill>
              </a:rPr>
              <a:t>File Server 2</a:t>
            </a:r>
            <a:endParaRPr lang="en-US" sz="1200" dirty="0">
              <a:solidFill>
                <a:srgbClr val="363535"/>
              </a:solidFill>
            </a:endParaRPr>
          </a:p>
        </p:txBody>
      </p:sp>
      <p:sp>
        <p:nvSpPr>
          <p:cNvPr id="72" name="Snip and Round Single Corner Rectangle 71"/>
          <p:cNvSpPr/>
          <p:nvPr/>
        </p:nvSpPr>
        <p:spPr>
          <a:xfrm>
            <a:off x="6050105" y="4820999"/>
            <a:ext cx="631930" cy="240113"/>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1050" dirty="0" smtClean="0">
                <a:solidFill>
                  <a:srgbClr val="363535"/>
                </a:solidFill>
              </a:rPr>
              <a:t>Share1</a:t>
            </a:r>
            <a:endParaRPr lang="en-US" sz="1050" dirty="0">
              <a:solidFill>
                <a:srgbClr val="363535"/>
              </a:solidFill>
            </a:endParaRPr>
          </a:p>
        </p:txBody>
      </p:sp>
      <p:sp>
        <p:nvSpPr>
          <p:cNvPr id="73" name="Snip and Round Single Corner Rectangle 72"/>
          <p:cNvSpPr/>
          <p:nvPr/>
        </p:nvSpPr>
        <p:spPr>
          <a:xfrm>
            <a:off x="6769724" y="4820999"/>
            <a:ext cx="594303" cy="240113"/>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1050" dirty="0" smtClean="0">
                <a:solidFill>
                  <a:srgbClr val="363535"/>
                </a:solidFill>
              </a:rPr>
              <a:t>Share2</a:t>
            </a:r>
            <a:endParaRPr lang="en-US" sz="1050" dirty="0">
              <a:solidFill>
                <a:srgbClr val="363535"/>
              </a:solidFill>
            </a:endParaRPr>
          </a:p>
        </p:txBody>
      </p:sp>
      <p:sp>
        <p:nvSpPr>
          <p:cNvPr id="80" name="Rectangle 79"/>
          <p:cNvSpPr/>
          <p:nvPr/>
        </p:nvSpPr>
        <p:spPr>
          <a:xfrm>
            <a:off x="4242565" y="5486665"/>
            <a:ext cx="3197928" cy="672790"/>
          </a:xfrm>
          <a:prstGeom prst="rect">
            <a:avLst/>
          </a:prstGeom>
          <a:solidFill>
            <a:srgbClr val="F6AE1E"/>
          </a:solidFill>
        </p:spPr>
        <p:style>
          <a:lnRef idx="1">
            <a:schemeClr val="accent3"/>
          </a:lnRef>
          <a:fillRef idx="2">
            <a:schemeClr val="accent3"/>
          </a:fillRef>
          <a:effectRef idx="1">
            <a:schemeClr val="accent3"/>
          </a:effectRef>
          <a:fontRef idx="minor">
            <a:schemeClr val="dk1"/>
          </a:fontRef>
        </p:style>
        <p:txBody>
          <a:bodyPr rtlCol="0" anchor="b"/>
          <a:lstStyle/>
          <a:p>
            <a:pPr algn="ctr"/>
            <a:r>
              <a:rPr lang="en-US" sz="1200" dirty="0" smtClean="0">
                <a:solidFill>
                  <a:srgbClr val="363535"/>
                </a:solidFill>
              </a:rPr>
              <a:t>Shared SAS Storage</a:t>
            </a:r>
            <a:endParaRPr lang="en-US" sz="1200" dirty="0">
              <a:solidFill>
                <a:srgbClr val="363535"/>
              </a:solidFill>
            </a:endParaRPr>
          </a:p>
        </p:txBody>
      </p:sp>
      <p:sp>
        <p:nvSpPr>
          <p:cNvPr id="68" name="Can 67"/>
          <p:cNvSpPr/>
          <p:nvPr/>
        </p:nvSpPr>
        <p:spPr>
          <a:xfrm>
            <a:off x="5301285" y="5563861"/>
            <a:ext cx="376090" cy="348722"/>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a:solidFill>
                  <a:srgbClr val="363535"/>
                </a:solidFill>
              </a:rPr>
              <a:t>Disk</a:t>
            </a:r>
          </a:p>
        </p:txBody>
      </p:sp>
      <p:sp>
        <p:nvSpPr>
          <p:cNvPr id="75" name="Can 74"/>
          <p:cNvSpPr/>
          <p:nvPr/>
        </p:nvSpPr>
        <p:spPr>
          <a:xfrm>
            <a:off x="6812781" y="5563861"/>
            <a:ext cx="376090" cy="348722"/>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a:solidFill>
                  <a:srgbClr val="363535"/>
                </a:solidFill>
              </a:rPr>
              <a:t>Disk</a:t>
            </a:r>
          </a:p>
        </p:txBody>
      </p:sp>
      <p:sp>
        <p:nvSpPr>
          <p:cNvPr id="81" name="Can 80"/>
          <p:cNvSpPr/>
          <p:nvPr/>
        </p:nvSpPr>
        <p:spPr>
          <a:xfrm>
            <a:off x="4545537" y="5563861"/>
            <a:ext cx="376090" cy="348722"/>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a:solidFill>
                  <a:srgbClr val="363535"/>
                </a:solidFill>
              </a:rPr>
              <a:t>Disk</a:t>
            </a:r>
          </a:p>
        </p:txBody>
      </p:sp>
      <p:sp>
        <p:nvSpPr>
          <p:cNvPr id="82" name="Can 81"/>
          <p:cNvSpPr/>
          <p:nvPr/>
        </p:nvSpPr>
        <p:spPr>
          <a:xfrm>
            <a:off x="6057032" y="5563861"/>
            <a:ext cx="376090" cy="348722"/>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a:solidFill>
                  <a:srgbClr val="363535"/>
                </a:solidFill>
              </a:rPr>
              <a:t>Disk</a:t>
            </a:r>
          </a:p>
        </p:txBody>
      </p:sp>
      <p:sp>
        <p:nvSpPr>
          <p:cNvPr id="87" name="Rectangle 86"/>
          <p:cNvSpPr/>
          <p:nvPr/>
        </p:nvSpPr>
        <p:spPr>
          <a:xfrm>
            <a:off x="8304962" y="2747181"/>
            <a:ext cx="1456601" cy="1279293"/>
          </a:xfrm>
          <a:prstGeom prst="rect">
            <a:avLst/>
          </a:prstGeom>
          <a:solidFill>
            <a:schemeClr val="bg1">
              <a:lumMod val="10000"/>
              <a:lumOff val="90000"/>
            </a:schemeClr>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dirty="0">
                <a:solidFill>
                  <a:srgbClr val="363535"/>
                </a:solidFill>
              </a:rPr>
              <a:t>Hyper-V Parent 1</a:t>
            </a:r>
          </a:p>
        </p:txBody>
      </p:sp>
      <p:sp>
        <p:nvSpPr>
          <p:cNvPr id="88" name="Snip and Round Single Corner Rectangle 87"/>
          <p:cNvSpPr/>
          <p:nvPr/>
        </p:nvSpPr>
        <p:spPr>
          <a:xfrm>
            <a:off x="8357994" y="3151638"/>
            <a:ext cx="626029" cy="742249"/>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050">
              <a:solidFill>
                <a:srgbClr val="363535"/>
              </a:solidFill>
            </a:endParaRPr>
          </a:p>
        </p:txBody>
      </p:sp>
      <p:sp>
        <p:nvSpPr>
          <p:cNvPr id="89" name="Rectangle 88"/>
          <p:cNvSpPr/>
          <p:nvPr/>
        </p:nvSpPr>
        <p:spPr>
          <a:xfrm>
            <a:off x="9067383" y="3151638"/>
            <a:ext cx="619675" cy="742249"/>
          </a:xfrm>
          <a:prstGeom prst="rect">
            <a:avLst/>
          </a:prstGeom>
          <a:solidFill>
            <a:srgbClr val="FF0066"/>
          </a:solidFill>
        </p:spPr>
        <p:style>
          <a:lnRef idx="1">
            <a:schemeClr val="dk1"/>
          </a:lnRef>
          <a:fillRef idx="2">
            <a:schemeClr val="dk1"/>
          </a:fillRef>
          <a:effectRef idx="1">
            <a:schemeClr val="dk1"/>
          </a:effectRef>
          <a:fontRef idx="minor">
            <a:schemeClr val="dk1"/>
          </a:fontRef>
        </p:style>
        <p:txBody>
          <a:bodyPr lIns="0" tIns="0" rIns="0" bIns="0" rtlCol="0" anchor="t"/>
          <a:lstStyle/>
          <a:p>
            <a:pPr algn="ctr"/>
            <a:r>
              <a:rPr lang="en-US" sz="1050" dirty="0">
                <a:solidFill>
                  <a:srgbClr val="363535"/>
                </a:solidFill>
              </a:rPr>
              <a:t>Child 1</a:t>
            </a:r>
          </a:p>
        </p:txBody>
      </p:sp>
      <p:sp>
        <p:nvSpPr>
          <p:cNvPr id="90" name="Rectangle 89"/>
          <p:cNvSpPr/>
          <p:nvPr/>
        </p:nvSpPr>
        <p:spPr>
          <a:xfrm>
            <a:off x="8432633" y="3281880"/>
            <a:ext cx="484362" cy="203106"/>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err="1">
                <a:solidFill>
                  <a:srgbClr val="363535"/>
                </a:solidFill>
              </a:rPr>
              <a:t>Config</a:t>
            </a:r>
            <a:endParaRPr lang="en-US" sz="900" dirty="0">
              <a:solidFill>
                <a:srgbClr val="363535"/>
              </a:solidFill>
            </a:endParaRPr>
          </a:p>
        </p:txBody>
      </p:sp>
      <p:sp>
        <p:nvSpPr>
          <p:cNvPr id="91" name="Can 90"/>
          <p:cNvSpPr/>
          <p:nvPr/>
        </p:nvSpPr>
        <p:spPr>
          <a:xfrm>
            <a:off x="8486554" y="3571752"/>
            <a:ext cx="376090" cy="230167"/>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a:solidFill>
                  <a:srgbClr val="363535"/>
                </a:solidFill>
              </a:rPr>
              <a:t>VHD</a:t>
            </a:r>
          </a:p>
        </p:txBody>
      </p:sp>
      <p:sp>
        <p:nvSpPr>
          <p:cNvPr id="92" name="Can 91"/>
          <p:cNvSpPr/>
          <p:nvPr/>
        </p:nvSpPr>
        <p:spPr>
          <a:xfrm>
            <a:off x="9208585" y="3453197"/>
            <a:ext cx="376090" cy="348722"/>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a:solidFill>
                  <a:srgbClr val="363535"/>
                </a:solidFill>
              </a:rPr>
              <a:t>Disk</a:t>
            </a:r>
          </a:p>
        </p:txBody>
      </p:sp>
      <p:cxnSp>
        <p:nvCxnSpPr>
          <p:cNvPr id="93" name="Straight Connector 92"/>
          <p:cNvCxnSpPr>
            <a:stCxn id="91" idx="4"/>
            <a:endCxn id="92" idx="2"/>
          </p:cNvCxnSpPr>
          <p:nvPr/>
        </p:nvCxnSpPr>
        <p:spPr>
          <a:xfrm flipV="1">
            <a:off x="8862644" y="3627560"/>
            <a:ext cx="345941" cy="59277"/>
          </a:xfrm>
          <a:prstGeom prst="line">
            <a:avLst/>
          </a:prstGeom>
        </p:spPr>
        <p:style>
          <a:lnRef idx="1">
            <a:schemeClr val="dk1"/>
          </a:lnRef>
          <a:fillRef idx="2">
            <a:schemeClr val="dk1"/>
          </a:fillRef>
          <a:effectRef idx="1">
            <a:schemeClr val="dk1"/>
          </a:effectRef>
          <a:fontRef idx="minor">
            <a:schemeClr val="dk1"/>
          </a:fontRef>
        </p:style>
      </p:cxnSp>
      <p:sp>
        <p:nvSpPr>
          <p:cNvPr id="94" name="Rectangle 93"/>
          <p:cNvSpPr/>
          <p:nvPr/>
        </p:nvSpPr>
        <p:spPr>
          <a:xfrm>
            <a:off x="10046292" y="2747181"/>
            <a:ext cx="1456601" cy="1279293"/>
          </a:xfrm>
          <a:prstGeom prst="rect">
            <a:avLst/>
          </a:prstGeom>
          <a:solidFill>
            <a:schemeClr val="bg1">
              <a:lumMod val="10000"/>
              <a:lumOff val="90000"/>
            </a:schemeClr>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dirty="0">
                <a:solidFill>
                  <a:srgbClr val="363535"/>
                </a:solidFill>
              </a:rPr>
              <a:t>Hyper-V Parent N</a:t>
            </a:r>
          </a:p>
        </p:txBody>
      </p:sp>
      <p:sp>
        <p:nvSpPr>
          <p:cNvPr id="95" name="Snip and Round Single Corner Rectangle 94"/>
          <p:cNvSpPr/>
          <p:nvPr/>
        </p:nvSpPr>
        <p:spPr>
          <a:xfrm>
            <a:off x="10099323" y="3151638"/>
            <a:ext cx="626029" cy="742249"/>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050">
              <a:solidFill>
                <a:srgbClr val="363535"/>
              </a:solidFill>
            </a:endParaRPr>
          </a:p>
        </p:txBody>
      </p:sp>
      <p:sp>
        <p:nvSpPr>
          <p:cNvPr id="96" name="Rectangle 95"/>
          <p:cNvSpPr/>
          <p:nvPr/>
        </p:nvSpPr>
        <p:spPr>
          <a:xfrm>
            <a:off x="10770902" y="3151638"/>
            <a:ext cx="657485" cy="742249"/>
          </a:xfrm>
          <a:prstGeom prst="rect">
            <a:avLst/>
          </a:prstGeom>
          <a:solidFill>
            <a:srgbClr val="FF0066"/>
          </a:solidFill>
        </p:spPr>
        <p:style>
          <a:lnRef idx="1">
            <a:schemeClr val="dk1"/>
          </a:lnRef>
          <a:fillRef idx="2">
            <a:schemeClr val="dk1"/>
          </a:fillRef>
          <a:effectRef idx="1">
            <a:schemeClr val="dk1"/>
          </a:effectRef>
          <a:fontRef idx="minor">
            <a:schemeClr val="dk1"/>
          </a:fontRef>
        </p:style>
        <p:txBody>
          <a:bodyPr lIns="0" tIns="0" rIns="0" bIns="0" rtlCol="0" anchor="t"/>
          <a:lstStyle/>
          <a:p>
            <a:pPr algn="ctr"/>
            <a:r>
              <a:rPr lang="en-US" sz="1050" dirty="0">
                <a:solidFill>
                  <a:srgbClr val="363535"/>
                </a:solidFill>
              </a:rPr>
              <a:t>Child N</a:t>
            </a:r>
          </a:p>
        </p:txBody>
      </p:sp>
      <p:sp>
        <p:nvSpPr>
          <p:cNvPr id="97" name="Rectangle 96"/>
          <p:cNvSpPr/>
          <p:nvPr/>
        </p:nvSpPr>
        <p:spPr>
          <a:xfrm>
            <a:off x="10173962" y="3281880"/>
            <a:ext cx="484362" cy="203106"/>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err="1">
                <a:solidFill>
                  <a:srgbClr val="363535"/>
                </a:solidFill>
              </a:rPr>
              <a:t>Config</a:t>
            </a:r>
            <a:endParaRPr lang="en-US" sz="900" dirty="0">
              <a:solidFill>
                <a:srgbClr val="363535"/>
              </a:solidFill>
            </a:endParaRPr>
          </a:p>
        </p:txBody>
      </p:sp>
      <p:sp>
        <p:nvSpPr>
          <p:cNvPr id="98" name="Can 97"/>
          <p:cNvSpPr/>
          <p:nvPr/>
        </p:nvSpPr>
        <p:spPr>
          <a:xfrm>
            <a:off x="10227883" y="3571752"/>
            <a:ext cx="376090" cy="230167"/>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a:solidFill>
                  <a:srgbClr val="363535"/>
                </a:solidFill>
              </a:rPr>
              <a:t>VHD</a:t>
            </a:r>
          </a:p>
        </p:txBody>
      </p:sp>
      <p:sp>
        <p:nvSpPr>
          <p:cNvPr id="99" name="Can 98"/>
          <p:cNvSpPr/>
          <p:nvPr/>
        </p:nvSpPr>
        <p:spPr>
          <a:xfrm>
            <a:off x="10949914" y="3453197"/>
            <a:ext cx="376090" cy="348722"/>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a:solidFill>
                  <a:srgbClr val="363535"/>
                </a:solidFill>
              </a:rPr>
              <a:t>Disk</a:t>
            </a:r>
          </a:p>
        </p:txBody>
      </p:sp>
      <p:cxnSp>
        <p:nvCxnSpPr>
          <p:cNvPr id="100" name="Straight Connector 99"/>
          <p:cNvCxnSpPr>
            <a:stCxn id="98" idx="4"/>
            <a:endCxn id="99" idx="2"/>
          </p:cNvCxnSpPr>
          <p:nvPr/>
        </p:nvCxnSpPr>
        <p:spPr>
          <a:xfrm flipV="1">
            <a:off x="10603973" y="3627560"/>
            <a:ext cx="345941" cy="59277"/>
          </a:xfrm>
          <a:prstGeom prst="line">
            <a:avLst/>
          </a:prstGeom>
        </p:spPr>
        <p:style>
          <a:lnRef idx="1">
            <a:schemeClr val="dk1"/>
          </a:lnRef>
          <a:fillRef idx="2">
            <a:schemeClr val="dk1"/>
          </a:fillRef>
          <a:effectRef idx="1">
            <a:schemeClr val="dk1"/>
          </a:effectRef>
          <a:fontRef idx="minor">
            <a:schemeClr val="dk1"/>
          </a:fontRef>
        </p:style>
      </p:cxnSp>
      <p:sp>
        <p:nvSpPr>
          <p:cNvPr id="101" name="Rectangle 100"/>
          <p:cNvSpPr/>
          <p:nvPr/>
        </p:nvSpPr>
        <p:spPr>
          <a:xfrm>
            <a:off x="8270843" y="4395837"/>
            <a:ext cx="762420" cy="938429"/>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rtlCol="0" anchor="b"/>
          <a:lstStyle/>
          <a:p>
            <a:pPr algn="ctr"/>
            <a:r>
              <a:rPr lang="en-US" sz="1200" dirty="0" smtClean="0">
                <a:solidFill>
                  <a:srgbClr val="363535"/>
                </a:solidFill>
              </a:rPr>
              <a:t>FS 1</a:t>
            </a:r>
            <a:endParaRPr lang="en-US" sz="1200" dirty="0">
              <a:solidFill>
                <a:srgbClr val="363535"/>
              </a:solidFill>
            </a:endParaRPr>
          </a:p>
        </p:txBody>
      </p:sp>
      <p:sp>
        <p:nvSpPr>
          <p:cNvPr id="102" name="Snip and Round Single Corner Rectangle 101"/>
          <p:cNvSpPr/>
          <p:nvPr/>
        </p:nvSpPr>
        <p:spPr>
          <a:xfrm>
            <a:off x="8337052" y="4820998"/>
            <a:ext cx="631930" cy="240113"/>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1050" dirty="0" smtClean="0">
                <a:solidFill>
                  <a:srgbClr val="363535"/>
                </a:solidFill>
              </a:rPr>
              <a:t>Share1</a:t>
            </a:r>
            <a:endParaRPr lang="en-US" sz="1050" dirty="0">
              <a:solidFill>
                <a:srgbClr val="363535"/>
              </a:solidFill>
            </a:endParaRPr>
          </a:p>
        </p:txBody>
      </p:sp>
      <p:cxnSp>
        <p:nvCxnSpPr>
          <p:cNvPr id="105" name="Straight Connector 104"/>
          <p:cNvCxnSpPr>
            <a:stCxn id="91" idx="3"/>
            <a:endCxn id="102" idx="3"/>
          </p:cNvCxnSpPr>
          <p:nvPr/>
        </p:nvCxnSpPr>
        <p:spPr>
          <a:xfrm flipH="1">
            <a:off x="8653016" y="3801921"/>
            <a:ext cx="21582" cy="1019077"/>
          </a:xfrm>
          <a:prstGeom prst="line">
            <a:avLst/>
          </a:prstGeom>
        </p:spPr>
        <p:style>
          <a:lnRef idx="1">
            <a:schemeClr val="dk1"/>
          </a:lnRef>
          <a:fillRef idx="2">
            <a:schemeClr val="dk1"/>
          </a:fillRef>
          <a:effectRef idx="1">
            <a:schemeClr val="dk1"/>
          </a:effectRef>
          <a:fontRef idx="minor">
            <a:schemeClr val="dk1"/>
          </a:fontRef>
        </p:style>
      </p:cxnSp>
      <p:sp>
        <p:nvSpPr>
          <p:cNvPr id="111" name="Rectangle 110"/>
          <p:cNvSpPr/>
          <p:nvPr/>
        </p:nvSpPr>
        <p:spPr>
          <a:xfrm>
            <a:off x="8270843" y="5486665"/>
            <a:ext cx="3367851" cy="672790"/>
          </a:xfrm>
          <a:prstGeom prst="rect">
            <a:avLst/>
          </a:prstGeom>
          <a:solidFill>
            <a:srgbClr val="F6AE1E"/>
          </a:solidFill>
        </p:spPr>
        <p:style>
          <a:lnRef idx="1">
            <a:schemeClr val="accent3"/>
          </a:lnRef>
          <a:fillRef idx="2">
            <a:schemeClr val="accent3"/>
          </a:fillRef>
          <a:effectRef idx="1">
            <a:schemeClr val="accent3"/>
          </a:effectRef>
          <a:fontRef idx="minor">
            <a:schemeClr val="dk1"/>
          </a:fontRef>
        </p:style>
        <p:txBody>
          <a:bodyPr rtlCol="0" anchor="b"/>
          <a:lstStyle/>
          <a:p>
            <a:pPr algn="ctr"/>
            <a:r>
              <a:rPr lang="en-US" sz="1200" dirty="0" smtClean="0">
                <a:solidFill>
                  <a:srgbClr val="363535"/>
                </a:solidFill>
              </a:rPr>
              <a:t>Fibre Channel Storage Array</a:t>
            </a:r>
            <a:endParaRPr lang="en-US" sz="1200" dirty="0">
              <a:solidFill>
                <a:srgbClr val="363535"/>
              </a:solidFill>
            </a:endParaRPr>
          </a:p>
        </p:txBody>
      </p:sp>
      <p:sp>
        <p:nvSpPr>
          <p:cNvPr id="112" name="Can 111"/>
          <p:cNvSpPr/>
          <p:nvPr/>
        </p:nvSpPr>
        <p:spPr>
          <a:xfrm>
            <a:off x="8454985" y="5563861"/>
            <a:ext cx="376090" cy="348722"/>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700" dirty="0">
                <a:solidFill>
                  <a:srgbClr val="363535"/>
                </a:solidFill>
              </a:rPr>
              <a:t>Disk</a:t>
            </a:r>
          </a:p>
        </p:txBody>
      </p:sp>
      <p:sp>
        <p:nvSpPr>
          <p:cNvPr id="113" name="Can 112"/>
          <p:cNvSpPr/>
          <p:nvPr/>
        </p:nvSpPr>
        <p:spPr>
          <a:xfrm>
            <a:off x="9345590" y="5563861"/>
            <a:ext cx="376090" cy="348722"/>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a:solidFill>
                  <a:srgbClr val="363535"/>
                </a:solidFill>
              </a:rPr>
              <a:t>Disk</a:t>
            </a:r>
          </a:p>
        </p:txBody>
      </p:sp>
      <p:sp>
        <p:nvSpPr>
          <p:cNvPr id="114" name="Can 113"/>
          <p:cNvSpPr/>
          <p:nvPr/>
        </p:nvSpPr>
        <p:spPr>
          <a:xfrm>
            <a:off x="10236197" y="5563861"/>
            <a:ext cx="376090" cy="348722"/>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a:solidFill>
                  <a:srgbClr val="363535"/>
                </a:solidFill>
              </a:rPr>
              <a:t>Disk</a:t>
            </a:r>
          </a:p>
        </p:txBody>
      </p:sp>
      <p:sp>
        <p:nvSpPr>
          <p:cNvPr id="115" name="Can 114"/>
          <p:cNvSpPr/>
          <p:nvPr/>
        </p:nvSpPr>
        <p:spPr>
          <a:xfrm>
            <a:off x="11126802" y="5563861"/>
            <a:ext cx="376090" cy="348722"/>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a:solidFill>
                  <a:srgbClr val="363535"/>
                </a:solidFill>
              </a:rPr>
              <a:t>Disk</a:t>
            </a:r>
          </a:p>
        </p:txBody>
      </p:sp>
      <p:sp>
        <p:nvSpPr>
          <p:cNvPr id="116" name="Can 115"/>
          <p:cNvSpPr/>
          <p:nvPr/>
        </p:nvSpPr>
        <p:spPr>
          <a:xfrm>
            <a:off x="8900288" y="5563861"/>
            <a:ext cx="376090" cy="348722"/>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a:solidFill>
                  <a:srgbClr val="363535"/>
                </a:solidFill>
              </a:rPr>
              <a:t>Disk</a:t>
            </a:r>
          </a:p>
        </p:txBody>
      </p:sp>
      <p:sp>
        <p:nvSpPr>
          <p:cNvPr id="117" name="Can 116"/>
          <p:cNvSpPr/>
          <p:nvPr/>
        </p:nvSpPr>
        <p:spPr>
          <a:xfrm>
            <a:off x="9790894" y="5563861"/>
            <a:ext cx="376090" cy="348722"/>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a:solidFill>
                  <a:srgbClr val="363535"/>
                </a:solidFill>
              </a:rPr>
              <a:t>Disk</a:t>
            </a:r>
          </a:p>
        </p:txBody>
      </p:sp>
      <p:sp>
        <p:nvSpPr>
          <p:cNvPr id="118" name="Can 117"/>
          <p:cNvSpPr/>
          <p:nvPr/>
        </p:nvSpPr>
        <p:spPr>
          <a:xfrm>
            <a:off x="10681500" y="5563861"/>
            <a:ext cx="376090" cy="348722"/>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900" dirty="0">
                <a:solidFill>
                  <a:srgbClr val="363535"/>
                </a:solidFill>
              </a:rPr>
              <a:t>Disk</a:t>
            </a:r>
          </a:p>
        </p:txBody>
      </p:sp>
      <p:sp>
        <p:nvSpPr>
          <p:cNvPr id="119" name="Rectangle 118"/>
          <p:cNvSpPr/>
          <p:nvPr/>
        </p:nvSpPr>
        <p:spPr>
          <a:xfrm>
            <a:off x="9140591" y="4395838"/>
            <a:ext cx="762420" cy="938429"/>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rtlCol="0" anchor="b"/>
          <a:lstStyle/>
          <a:p>
            <a:pPr algn="ctr"/>
            <a:r>
              <a:rPr lang="en-US" sz="1200" dirty="0" smtClean="0">
                <a:solidFill>
                  <a:srgbClr val="363535"/>
                </a:solidFill>
              </a:rPr>
              <a:t>FS 2</a:t>
            </a:r>
            <a:endParaRPr lang="en-US" sz="1200" dirty="0">
              <a:solidFill>
                <a:srgbClr val="363535"/>
              </a:solidFill>
            </a:endParaRPr>
          </a:p>
        </p:txBody>
      </p:sp>
      <p:sp>
        <p:nvSpPr>
          <p:cNvPr id="120" name="Snip and Round Single Corner Rectangle 119"/>
          <p:cNvSpPr/>
          <p:nvPr/>
        </p:nvSpPr>
        <p:spPr>
          <a:xfrm>
            <a:off x="9206800" y="4820999"/>
            <a:ext cx="631930" cy="240113"/>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1050" dirty="0" smtClean="0">
                <a:solidFill>
                  <a:srgbClr val="363535"/>
                </a:solidFill>
              </a:rPr>
              <a:t>Share2</a:t>
            </a:r>
            <a:endParaRPr lang="en-US" sz="1050" dirty="0">
              <a:solidFill>
                <a:srgbClr val="363535"/>
              </a:solidFill>
            </a:endParaRPr>
          </a:p>
        </p:txBody>
      </p:sp>
      <p:sp>
        <p:nvSpPr>
          <p:cNvPr id="122" name="Rectangle 121"/>
          <p:cNvSpPr/>
          <p:nvPr/>
        </p:nvSpPr>
        <p:spPr>
          <a:xfrm>
            <a:off x="10008484" y="4395838"/>
            <a:ext cx="762420" cy="938429"/>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rtlCol="0" anchor="b"/>
          <a:lstStyle/>
          <a:p>
            <a:pPr algn="ctr"/>
            <a:r>
              <a:rPr lang="en-US" sz="1200" dirty="0" smtClean="0">
                <a:solidFill>
                  <a:srgbClr val="363535"/>
                </a:solidFill>
              </a:rPr>
              <a:t>FS 3</a:t>
            </a:r>
            <a:endParaRPr lang="en-US" sz="1200" dirty="0">
              <a:solidFill>
                <a:srgbClr val="363535"/>
              </a:solidFill>
            </a:endParaRPr>
          </a:p>
        </p:txBody>
      </p:sp>
      <p:sp>
        <p:nvSpPr>
          <p:cNvPr id="123" name="Snip and Round Single Corner Rectangle 122"/>
          <p:cNvSpPr/>
          <p:nvPr/>
        </p:nvSpPr>
        <p:spPr>
          <a:xfrm>
            <a:off x="10074692" y="4820999"/>
            <a:ext cx="631930" cy="240113"/>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1050" dirty="0" smtClean="0">
                <a:solidFill>
                  <a:srgbClr val="363535"/>
                </a:solidFill>
              </a:rPr>
              <a:t>Share3</a:t>
            </a:r>
            <a:endParaRPr lang="en-US" sz="1050" dirty="0">
              <a:solidFill>
                <a:srgbClr val="363535"/>
              </a:solidFill>
            </a:endParaRPr>
          </a:p>
        </p:txBody>
      </p:sp>
      <p:sp>
        <p:nvSpPr>
          <p:cNvPr id="125" name="Rectangle 124"/>
          <p:cNvSpPr/>
          <p:nvPr/>
        </p:nvSpPr>
        <p:spPr>
          <a:xfrm>
            <a:off x="10876275" y="4395838"/>
            <a:ext cx="762420" cy="938429"/>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rtlCol="0" anchor="b"/>
          <a:lstStyle/>
          <a:p>
            <a:pPr algn="ctr"/>
            <a:r>
              <a:rPr lang="en-US" sz="1200" dirty="0" smtClean="0">
                <a:solidFill>
                  <a:srgbClr val="363535"/>
                </a:solidFill>
              </a:rPr>
              <a:t>FS 4</a:t>
            </a:r>
            <a:endParaRPr lang="en-US" sz="1200" dirty="0">
              <a:solidFill>
                <a:srgbClr val="363535"/>
              </a:solidFill>
            </a:endParaRPr>
          </a:p>
        </p:txBody>
      </p:sp>
      <p:sp>
        <p:nvSpPr>
          <p:cNvPr id="126" name="Snip and Round Single Corner Rectangle 125"/>
          <p:cNvSpPr/>
          <p:nvPr/>
        </p:nvSpPr>
        <p:spPr>
          <a:xfrm>
            <a:off x="10942484" y="4820999"/>
            <a:ext cx="631930" cy="240113"/>
          </a:xfrm>
          <a:prstGeom prst="snipRoundRect">
            <a:avLst>
              <a:gd name="adj1" fmla="val 1961"/>
              <a:gd name="adj2" fmla="val 16667"/>
            </a:avLst>
          </a:prstGeom>
          <a:solidFill>
            <a:srgbClr val="F8F57B"/>
          </a:solidFill>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1050" dirty="0" smtClean="0">
                <a:solidFill>
                  <a:srgbClr val="363535"/>
                </a:solidFill>
              </a:rPr>
              <a:t>Share4</a:t>
            </a:r>
            <a:endParaRPr lang="en-US" sz="1050" dirty="0">
              <a:solidFill>
                <a:srgbClr val="363535"/>
              </a:solidFill>
            </a:endParaRPr>
          </a:p>
        </p:txBody>
      </p:sp>
      <p:cxnSp>
        <p:nvCxnSpPr>
          <p:cNvPr id="106" name="Straight Connector 105"/>
          <p:cNvCxnSpPr>
            <a:stCxn id="98" idx="3"/>
            <a:endCxn id="123" idx="3"/>
          </p:cNvCxnSpPr>
          <p:nvPr/>
        </p:nvCxnSpPr>
        <p:spPr>
          <a:xfrm flipH="1">
            <a:off x="10390657" y="3801918"/>
            <a:ext cx="25271" cy="1019078"/>
          </a:xfrm>
          <a:prstGeom prst="line">
            <a:avLst/>
          </a:prstGeom>
        </p:spPr>
        <p:style>
          <a:lnRef idx="1">
            <a:schemeClr val="dk1"/>
          </a:lnRef>
          <a:fillRef idx="2">
            <a:schemeClr val="dk1"/>
          </a:fillRef>
          <a:effectRef idx="1">
            <a:schemeClr val="dk1"/>
          </a:effectRef>
          <a:fontRef idx="minor">
            <a:schemeClr val="dk1"/>
          </a:fontRef>
        </p:style>
      </p:cxnSp>
      <p:cxnSp>
        <p:nvCxnSpPr>
          <p:cNvPr id="70" name="Straight Connector 69"/>
          <p:cNvCxnSpPr>
            <a:stCxn id="60" idx="3"/>
            <a:endCxn id="72" idx="3"/>
          </p:cNvCxnSpPr>
          <p:nvPr/>
        </p:nvCxnSpPr>
        <p:spPr>
          <a:xfrm>
            <a:off x="6353530" y="3801918"/>
            <a:ext cx="12538" cy="1019078"/>
          </a:xfrm>
          <a:prstGeom prst="line">
            <a:avLst/>
          </a:prstGeom>
        </p:spPr>
        <p:style>
          <a:lnRef idx="1">
            <a:schemeClr val="dk1"/>
          </a:lnRef>
          <a:fillRef idx="2">
            <a:schemeClr val="dk1"/>
          </a:fillRef>
          <a:effectRef idx="1">
            <a:schemeClr val="dk1"/>
          </a:effectRef>
          <a:fontRef idx="minor">
            <a:schemeClr val="dk1"/>
          </a:fontRef>
        </p:style>
      </p:cxnSp>
      <p:sp>
        <p:nvSpPr>
          <p:cNvPr id="132" name="Oval 131"/>
          <p:cNvSpPr/>
          <p:nvPr/>
        </p:nvSpPr>
        <p:spPr>
          <a:xfrm>
            <a:off x="1693403" y="6251252"/>
            <a:ext cx="617237" cy="34197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1200" b="1" dirty="0" smtClean="0">
                <a:solidFill>
                  <a:srgbClr val="FFFFFF"/>
                </a:solidFill>
              </a:rPr>
              <a:t>A</a:t>
            </a:r>
            <a:endParaRPr lang="en-US" sz="1200" b="1" dirty="0">
              <a:solidFill>
                <a:srgbClr val="FFFFFF"/>
              </a:solidFill>
            </a:endParaRPr>
          </a:p>
        </p:txBody>
      </p:sp>
      <p:sp>
        <p:nvSpPr>
          <p:cNvPr id="133" name="Oval 132"/>
          <p:cNvSpPr/>
          <p:nvPr/>
        </p:nvSpPr>
        <p:spPr>
          <a:xfrm>
            <a:off x="4236918" y="6251252"/>
            <a:ext cx="617237" cy="34197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1200" b="1" dirty="0" smtClean="0">
                <a:solidFill>
                  <a:srgbClr val="FFFFFF"/>
                </a:solidFill>
              </a:rPr>
              <a:t>B</a:t>
            </a:r>
            <a:endParaRPr lang="en-US" sz="1200" b="1" dirty="0">
              <a:solidFill>
                <a:srgbClr val="FFFFFF"/>
              </a:solidFill>
            </a:endParaRPr>
          </a:p>
        </p:txBody>
      </p:sp>
      <p:sp>
        <p:nvSpPr>
          <p:cNvPr id="134" name="Oval 133"/>
          <p:cNvSpPr/>
          <p:nvPr/>
        </p:nvSpPr>
        <p:spPr>
          <a:xfrm>
            <a:off x="8245407" y="6266492"/>
            <a:ext cx="617237" cy="34197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1200" b="1" dirty="0" smtClean="0">
                <a:solidFill>
                  <a:srgbClr val="FFFFFF"/>
                </a:solidFill>
              </a:rPr>
              <a:t>C</a:t>
            </a:r>
            <a:endParaRPr lang="en-US" sz="1200" b="1" dirty="0">
              <a:solidFill>
                <a:srgbClr val="FFFFFF"/>
              </a:solidFill>
            </a:endParaRPr>
          </a:p>
        </p:txBody>
      </p:sp>
      <p:cxnSp>
        <p:nvCxnSpPr>
          <p:cNvPr id="103" name="Straight Connector 102"/>
          <p:cNvCxnSpPr/>
          <p:nvPr/>
        </p:nvCxnSpPr>
        <p:spPr>
          <a:xfrm flipV="1">
            <a:off x="3884612" y="1143000"/>
            <a:ext cx="0" cy="5450222"/>
          </a:xfrm>
          <a:prstGeom prst="line">
            <a:avLst/>
          </a:prstGeom>
          <a:ln>
            <a:solidFill>
              <a:srgbClr val="FFFFFF"/>
            </a:solidFill>
            <a:prstDash val="dash"/>
          </a:ln>
        </p:spPr>
        <p:style>
          <a:lnRef idx="2">
            <a:schemeClr val="dk1"/>
          </a:lnRef>
          <a:fillRef idx="0">
            <a:schemeClr val="dk1"/>
          </a:fillRef>
          <a:effectRef idx="1">
            <a:schemeClr val="dk1"/>
          </a:effectRef>
          <a:fontRef idx="minor">
            <a:schemeClr val="tx1"/>
          </a:fontRef>
        </p:style>
      </p:cxnSp>
      <p:cxnSp>
        <p:nvCxnSpPr>
          <p:cNvPr id="104" name="Straight Connector 103"/>
          <p:cNvCxnSpPr/>
          <p:nvPr/>
        </p:nvCxnSpPr>
        <p:spPr>
          <a:xfrm flipV="1">
            <a:off x="7923212" y="1168776"/>
            <a:ext cx="0" cy="5450222"/>
          </a:xfrm>
          <a:prstGeom prst="line">
            <a:avLst/>
          </a:prstGeom>
          <a:ln>
            <a:solidFill>
              <a:srgbClr val="FFFFFF"/>
            </a:solidFill>
            <a:prstDash val="dash"/>
          </a:ln>
        </p:spPr>
        <p:style>
          <a:lnRef idx="2">
            <a:schemeClr val="dk1"/>
          </a:lnRef>
          <a:fillRef idx="0">
            <a:schemeClr val="dk1"/>
          </a:fillRef>
          <a:effectRef idx="1">
            <a:schemeClr val="dk1"/>
          </a:effectRef>
          <a:fontRef idx="minor">
            <a:schemeClr val="tx1"/>
          </a:fontRef>
        </p:style>
      </p:cxnSp>
      <p:grpSp>
        <p:nvGrpSpPr>
          <p:cNvPr id="108" name="Group 107"/>
          <p:cNvGrpSpPr/>
          <p:nvPr/>
        </p:nvGrpSpPr>
        <p:grpSpPr>
          <a:xfrm>
            <a:off x="5611693" y="6251252"/>
            <a:ext cx="1828800" cy="472440"/>
            <a:chOff x="7999412" y="-548640"/>
            <a:chExt cx="1828800" cy="472440"/>
          </a:xfrm>
        </p:grpSpPr>
        <p:sp>
          <p:nvSpPr>
            <p:cNvPr id="109" name="Rectangle 108"/>
            <p:cNvSpPr/>
            <p:nvPr/>
          </p:nvSpPr>
          <p:spPr bwMode="auto">
            <a:xfrm>
              <a:off x="7999412" y="-548640"/>
              <a:ext cx="1828800" cy="457200"/>
            </a:xfrm>
            <a:prstGeom prst="rect">
              <a:avLst/>
            </a:prstGeom>
            <a:solidFill>
              <a:schemeClr val="accent3"/>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r" defTabSz="914099"/>
              <a:r>
                <a:rPr lang="en-US" sz="2200" dirty="0" smtClean="0">
                  <a:solidFill>
                    <a:srgbClr val="FFFFFF">
                      <a:alpha val="99000"/>
                    </a:srgbClr>
                  </a:solidFill>
                  <a:ea typeface="Segoe UI" pitchFamily="34" charset="0"/>
                  <a:cs typeface="Segoe UI" pitchFamily="34" charset="0"/>
                </a:rPr>
                <a:t>Active ON</a:t>
              </a:r>
              <a:endParaRPr lang="en-US" sz="2200" dirty="0">
                <a:solidFill>
                  <a:srgbClr val="FFFFFF">
                    <a:alpha val="99000"/>
                  </a:srgbClr>
                </a:solidFill>
                <a:ea typeface="Segoe UI" pitchFamily="34" charset="0"/>
                <a:cs typeface="Segoe UI" pitchFamily="34" charset="0"/>
              </a:endParaRPr>
            </a:p>
          </p:txBody>
        </p:sp>
        <p:pic>
          <p:nvPicPr>
            <p:cNvPr id="110" name="Picture 109"/>
            <p:cNvPicPr>
              <a:picLocks noChangeAspect="1"/>
            </p:cNvPicPr>
            <p:nvPr/>
          </p:nvPicPr>
          <p:blipFill>
            <a:blip r:embed="rId3">
              <a:extLst>
                <a:ext uri="{BEBA8EAE-BF5A-486C-A8C5-ECC9F3942E4B}">
                  <a14:imgProps xmlns:a14="http://schemas.microsoft.com/office/drawing/2010/main">
                    <a14:imgLayer r:embed="rId4">
                      <a14:imgEffect>
                        <a14:backgroundRemoval t="2083" b="89583" l="9375" r="89583">
                          <a14:foregroundMark x1="39583" y1="11458" x2="39583" y2="11458"/>
                          <a14:foregroundMark x1="62500" y1="9375" x2="62500" y2="9375"/>
                        </a14:backgroundRemoval>
                      </a14:imgEffect>
                    </a14:imgLayer>
                  </a14:imgProps>
                </a:ext>
                <a:ext uri="{28A0092B-C50C-407E-A947-70E740481C1C}">
                  <a14:useLocalDpi xmlns:a14="http://schemas.microsoft.com/office/drawing/2010/main" val="0"/>
                </a:ext>
              </a:extLst>
            </a:blip>
            <a:stretch>
              <a:fillRect/>
            </a:stretch>
          </p:blipFill>
          <p:spPr>
            <a:xfrm>
              <a:off x="7999412" y="-533400"/>
              <a:ext cx="457200" cy="457200"/>
            </a:xfrm>
            <a:prstGeom prst="rect">
              <a:avLst/>
            </a:prstGeom>
          </p:spPr>
        </p:pic>
      </p:grpSp>
      <p:grpSp>
        <p:nvGrpSpPr>
          <p:cNvPr id="121" name="Group 120"/>
          <p:cNvGrpSpPr/>
          <p:nvPr/>
        </p:nvGrpSpPr>
        <p:grpSpPr>
          <a:xfrm>
            <a:off x="9810952" y="6251252"/>
            <a:ext cx="1828800" cy="472440"/>
            <a:chOff x="7999412" y="-548640"/>
            <a:chExt cx="1828800" cy="472440"/>
          </a:xfrm>
        </p:grpSpPr>
        <p:sp>
          <p:nvSpPr>
            <p:cNvPr id="124" name="Rectangle 123"/>
            <p:cNvSpPr/>
            <p:nvPr/>
          </p:nvSpPr>
          <p:spPr bwMode="auto">
            <a:xfrm>
              <a:off x="7999412" y="-548640"/>
              <a:ext cx="1828800" cy="457200"/>
            </a:xfrm>
            <a:prstGeom prst="rect">
              <a:avLst/>
            </a:prstGeom>
            <a:solidFill>
              <a:schemeClr val="accent3"/>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r" defTabSz="914099"/>
              <a:r>
                <a:rPr lang="en-US" sz="2200" dirty="0" smtClean="0">
                  <a:solidFill>
                    <a:srgbClr val="FFFFFF">
                      <a:alpha val="99000"/>
                    </a:srgbClr>
                  </a:solidFill>
                  <a:ea typeface="Segoe UI" pitchFamily="34" charset="0"/>
                  <a:cs typeface="Segoe UI" pitchFamily="34" charset="0"/>
                </a:rPr>
                <a:t>Active ON</a:t>
              </a:r>
              <a:endParaRPr lang="en-US" sz="2200" dirty="0">
                <a:solidFill>
                  <a:srgbClr val="FFFFFF">
                    <a:alpha val="99000"/>
                  </a:srgbClr>
                </a:solidFill>
                <a:ea typeface="Segoe UI" pitchFamily="34" charset="0"/>
                <a:cs typeface="Segoe UI" pitchFamily="34" charset="0"/>
              </a:endParaRPr>
            </a:p>
          </p:txBody>
        </p:sp>
        <p:pic>
          <p:nvPicPr>
            <p:cNvPr id="127" name="Picture 126"/>
            <p:cNvPicPr>
              <a:picLocks noChangeAspect="1"/>
            </p:cNvPicPr>
            <p:nvPr/>
          </p:nvPicPr>
          <p:blipFill>
            <a:blip r:embed="rId3">
              <a:extLst>
                <a:ext uri="{BEBA8EAE-BF5A-486C-A8C5-ECC9F3942E4B}">
                  <a14:imgProps xmlns:a14="http://schemas.microsoft.com/office/drawing/2010/main">
                    <a14:imgLayer r:embed="rId4">
                      <a14:imgEffect>
                        <a14:backgroundRemoval t="2083" b="89583" l="9375" r="89583">
                          <a14:foregroundMark x1="39583" y1="11458" x2="39583" y2="11458"/>
                          <a14:foregroundMark x1="62500" y1="9375" x2="62500" y2="9375"/>
                        </a14:backgroundRemoval>
                      </a14:imgEffect>
                    </a14:imgLayer>
                  </a14:imgProps>
                </a:ext>
                <a:ext uri="{28A0092B-C50C-407E-A947-70E740481C1C}">
                  <a14:useLocalDpi xmlns:a14="http://schemas.microsoft.com/office/drawing/2010/main" val="0"/>
                </a:ext>
              </a:extLst>
            </a:blip>
            <a:stretch>
              <a:fillRect/>
            </a:stretch>
          </p:blipFill>
          <p:spPr>
            <a:xfrm>
              <a:off x="7999412" y="-533400"/>
              <a:ext cx="457200" cy="457200"/>
            </a:xfrm>
            <a:prstGeom prst="rect">
              <a:avLst/>
            </a:prstGeom>
          </p:spPr>
        </p:pic>
      </p:grpSp>
    </p:spTree>
    <p:extLst>
      <p:ext uri="{BB962C8B-B14F-4D97-AF65-F5344CB8AC3E}">
        <p14:creationId xmlns:p14="http://schemas.microsoft.com/office/powerpoint/2010/main" val="2710868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21208" y="228600"/>
            <a:ext cx="11031626" cy="678811"/>
          </a:xfrm>
        </p:spPr>
        <p:txBody>
          <a:bodyPr>
            <a:noAutofit/>
          </a:bodyPr>
          <a:lstStyle/>
          <a:p>
            <a:r>
              <a:rPr lang="en-US" b="0" dirty="0"/>
              <a:t>Hyper-V over SMB - Network </a:t>
            </a:r>
            <a:r>
              <a:rPr lang="en-US" b="0" dirty="0" smtClean="0"/>
              <a:t>Configurations</a:t>
            </a:r>
            <a:endParaRPr lang="en-US" b="0" dirty="0"/>
          </a:p>
        </p:txBody>
      </p:sp>
      <p:sp>
        <p:nvSpPr>
          <p:cNvPr id="9" name="Content Placeholder 1"/>
          <p:cNvSpPr>
            <a:spLocks noGrp="1"/>
          </p:cNvSpPr>
          <p:nvPr>
            <p:ph sz="half" idx="1"/>
          </p:nvPr>
        </p:nvSpPr>
        <p:spPr>
          <a:xfrm>
            <a:off x="400738" y="1297586"/>
            <a:ext cx="1885362" cy="249299"/>
          </a:xfrm>
        </p:spPr>
        <p:txBody>
          <a:bodyPr vert="horz" lIns="0" tIns="45720" rIns="91440" bIns="45720" rtlCol="0">
            <a:noAutofit/>
          </a:bodyPr>
          <a:lstStyle/>
          <a:p>
            <a:pPr marL="0" indent="0" algn="ctr">
              <a:buNone/>
            </a:pPr>
            <a:r>
              <a:rPr lang="en-US" sz="2000" dirty="0">
                <a:solidFill>
                  <a:schemeClr val="tx1"/>
                </a:solidFill>
              </a:rPr>
              <a:t>1GbE </a:t>
            </a:r>
            <a:r>
              <a:rPr lang="en-US" sz="2000" dirty="0" smtClean="0">
                <a:solidFill>
                  <a:schemeClr val="tx1"/>
                </a:solidFill>
              </a:rPr>
              <a:t>Networks</a:t>
            </a:r>
            <a:endParaRPr lang="en-US" sz="2000" dirty="0">
              <a:solidFill>
                <a:schemeClr val="tx1"/>
              </a:solidFill>
            </a:endParaRPr>
          </a:p>
        </p:txBody>
      </p:sp>
      <p:sp>
        <p:nvSpPr>
          <p:cNvPr id="103" name="Rectangle 102"/>
          <p:cNvSpPr/>
          <p:nvPr/>
        </p:nvSpPr>
        <p:spPr>
          <a:xfrm>
            <a:off x="326378" y="3292959"/>
            <a:ext cx="845844" cy="64157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1200" dirty="0">
                <a:solidFill>
                  <a:srgbClr val="363535"/>
                </a:solidFill>
              </a:rPr>
              <a:t>Hyper-V 1</a:t>
            </a:r>
          </a:p>
        </p:txBody>
      </p:sp>
      <p:sp>
        <p:nvSpPr>
          <p:cNvPr id="137" name="Rectangle 136"/>
          <p:cNvSpPr/>
          <p:nvPr/>
        </p:nvSpPr>
        <p:spPr>
          <a:xfrm>
            <a:off x="326377" y="5064029"/>
            <a:ext cx="845844" cy="610092"/>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a:solidFill>
                  <a:srgbClr val="363535"/>
                </a:solidFill>
              </a:rPr>
              <a:t>File Server 1</a:t>
            </a:r>
          </a:p>
        </p:txBody>
      </p:sp>
      <p:sp>
        <p:nvSpPr>
          <p:cNvPr id="145" name="Rectangle 144"/>
          <p:cNvSpPr/>
          <p:nvPr/>
        </p:nvSpPr>
        <p:spPr>
          <a:xfrm>
            <a:off x="1440255" y="3292959"/>
            <a:ext cx="845844" cy="64157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1200" dirty="0">
                <a:solidFill>
                  <a:srgbClr val="363535"/>
                </a:solidFill>
              </a:rPr>
              <a:t>Hyper-V 2</a:t>
            </a:r>
          </a:p>
        </p:txBody>
      </p:sp>
      <p:sp>
        <p:nvSpPr>
          <p:cNvPr id="146" name="Rectangle 145"/>
          <p:cNvSpPr/>
          <p:nvPr/>
        </p:nvSpPr>
        <p:spPr>
          <a:xfrm>
            <a:off x="1440253" y="5064029"/>
            <a:ext cx="845844" cy="610092"/>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a:solidFill>
                  <a:srgbClr val="363535"/>
                </a:solidFill>
              </a:rPr>
              <a:t>File Server 2</a:t>
            </a:r>
          </a:p>
        </p:txBody>
      </p:sp>
      <p:sp>
        <p:nvSpPr>
          <p:cNvPr id="148" name="Rectangle 147"/>
          <p:cNvSpPr/>
          <p:nvPr/>
        </p:nvSpPr>
        <p:spPr>
          <a:xfrm>
            <a:off x="326380" y="4358282"/>
            <a:ext cx="807859" cy="234175"/>
          </a:xfrm>
          <a:prstGeom prst="rect">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solidFill>
                  <a:srgbClr val="363535"/>
                </a:solidFill>
              </a:rPr>
              <a:t>1GbE</a:t>
            </a:r>
          </a:p>
        </p:txBody>
      </p:sp>
      <p:sp>
        <p:nvSpPr>
          <p:cNvPr id="149" name="Rectangle 148"/>
          <p:cNvSpPr/>
          <p:nvPr/>
        </p:nvSpPr>
        <p:spPr>
          <a:xfrm>
            <a:off x="1440253" y="4358282"/>
            <a:ext cx="845844" cy="234175"/>
          </a:xfrm>
          <a:prstGeom prst="rect">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solidFill>
                  <a:srgbClr val="363535"/>
                </a:solidFill>
              </a:rPr>
              <a:t>1GbE</a:t>
            </a:r>
          </a:p>
        </p:txBody>
      </p:sp>
      <p:sp>
        <p:nvSpPr>
          <p:cNvPr id="150" name="Rectangle 149"/>
          <p:cNvSpPr/>
          <p:nvPr/>
        </p:nvSpPr>
        <p:spPr>
          <a:xfrm>
            <a:off x="326379" y="2637277"/>
            <a:ext cx="807860" cy="234175"/>
          </a:xfrm>
          <a:prstGeom prst="rect">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solidFill>
                  <a:srgbClr val="363535"/>
                </a:solidFill>
              </a:rPr>
              <a:t>1GbE</a:t>
            </a:r>
          </a:p>
        </p:txBody>
      </p:sp>
      <p:sp>
        <p:nvSpPr>
          <p:cNvPr id="151" name="Rectangle 150"/>
          <p:cNvSpPr/>
          <p:nvPr/>
        </p:nvSpPr>
        <p:spPr>
          <a:xfrm>
            <a:off x="1440254" y="2637277"/>
            <a:ext cx="845845" cy="234175"/>
          </a:xfrm>
          <a:prstGeom prst="rect">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solidFill>
                  <a:srgbClr val="363535"/>
                </a:solidFill>
              </a:rPr>
              <a:t>1GbE</a:t>
            </a:r>
          </a:p>
        </p:txBody>
      </p:sp>
      <p:cxnSp>
        <p:nvCxnSpPr>
          <p:cNvPr id="3" name="Straight Connector 2"/>
          <p:cNvCxnSpPr>
            <a:stCxn id="150" idx="2"/>
            <a:endCxn id="103" idx="0"/>
          </p:cNvCxnSpPr>
          <p:nvPr/>
        </p:nvCxnSpPr>
        <p:spPr>
          <a:xfrm>
            <a:off x="730310" y="2871449"/>
            <a:ext cx="18991" cy="4215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151" idx="2"/>
            <a:endCxn id="145" idx="0"/>
          </p:cNvCxnSpPr>
          <p:nvPr/>
        </p:nvCxnSpPr>
        <p:spPr>
          <a:xfrm>
            <a:off x="1863178" y="2871449"/>
            <a:ext cx="1" cy="4215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103" idx="2"/>
            <a:endCxn id="148" idx="0"/>
          </p:cNvCxnSpPr>
          <p:nvPr/>
        </p:nvCxnSpPr>
        <p:spPr>
          <a:xfrm flipH="1">
            <a:off x="730310" y="3934531"/>
            <a:ext cx="18991" cy="4237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137" idx="0"/>
            <a:endCxn id="148" idx="2"/>
          </p:cNvCxnSpPr>
          <p:nvPr/>
        </p:nvCxnSpPr>
        <p:spPr>
          <a:xfrm flipH="1" flipV="1">
            <a:off x="730309" y="4592457"/>
            <a:ext cx="18990" cy="471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149" idx="0"/>
            <a:endCxn id="145" idx="2"/>
          </p:cNvCxnSpPr>
          <p:nvPr/>
        </p:nvCxnSpPr>
        <p:spPr>
          <a:xfrm flipV="1">
            <a:off x="1863178" y="3934531"/>
            <a:ext cx="1" cy="4237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p:cNvCxnSpPr>
            <a:stCxn id="149" idx="2"/>
            <a:endCxn id="146" idx="0"/>
          </p:cNvCxnSpPr>
          <p:nvPr/>
        </p:nvCxnSpPr>
        <p:spPr>
          <a:xfrm>
            <a:off x="1863175" y="4592457"/>
            <a:ext cx="0" cy="471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p:cNvCxnSpPr>
            <a:stCxn id="150" idx="0"/>
            <a:endCxn id="234" idx="2"/>
          </p:cNvCxnSpPr>
          <p:nvPr/>
        </p:nvCxnSpPr>
        <p:spPr>
          <a:xfrm flipV="1">
            <a:off x="730308" y="2228396"/>
            <a:ext cx="571147" cy="408881"/>
          </a:xfrm>
          <a:prstGeom prst="line">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51" idx="0"/>
            <a:endCxn id="234" idx="2"/>
          </p:cNvCxnSpPr>
          <p:nvPr/>
        </p:nvCxnSpPr>
        <p:spPr>
          <a:xfrm flipH="1" flipV="1">
            <a:off x="1301457" y="2228396"/>
            <a:ext cx="561720" cy="408881"/>
          </a:xfrm>
          <a:prstGeom prst="line">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a:stCxn id="151" idx="2"/>
            <a:endCxn id="103" idx="0"/>
          </p:cNvCxnSpPr>
          <p:nvPr/>
        </p:nvCxnSpPr>
        <p:spPr>
          <a:xfrm flipH="1">
            <a:off x="749301" y="2871449"/>
            <a:ext cx="1113877" cy="4215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p:cNvCxnSpPr>
            <a:stCxn id="150" idx="2"/>
            <a:endCxn id="145" idx="0"/>
          </p:cNvCxnSpPr>
          <p:nvPr/>
        </p:nvCxnSpPr>
        <p:spPr>
          <a:xfrm>
            <a:off x="730309" y="2871449"/>
            <a:ext cx="1132868" cy="4215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p:cNvCxnSpPr>
            <a:stCxn id="103" idx="2"/>
            <a:endCxn id="149" idx="0"/>
          </p:cNvCxnSpPr>
          <p:nvPr/>
        </p:nvCxnSpPr>
        <p:spPr>
          <a:xfrm>
            <a:off x="749301" y="3934531"/>
            <a:ext cx="1113877" cy="4237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p:cNvCxnSpPr>
            <a:stCxn id="145" idx="2"/>
            <a:endCxn id="148" idx="0"/>
          </p:cNvCxnSpPr>
          <p:nvPr/>
        </p:nvCxnSpPr>
        <p:spPr>
          <a:xfrm flipH="1">
            <a:off x="730309" y="3934531"/>
            <a:ext cx="1132868" cy="4237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137" idx="0"/>
            <a:endCxn id="149" idx="2"/>
          </p:cNvCxnSpPr>
          <p:nvPr/>
        </p:nvCxnSpPr>
        <p:spPr>
          <a:xfrm flipV="1">
            <a:off x="749301" y="4592457"/>
            <a:ext cx="1113877" cy="471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p:cNvCxnSpPr>
            <a:stCxn id="148" idx="2"/>
            <a:endCxn id="146" idx="0"/>
          </p:cNvCxnSpPr>
          <p:nvPr/>
        </p:nvCxnSpPr>
        <p:spPr>
          <a:xfrm>
            <a:off x="730309" y="4592457"/>
            <a:ext cx="1132868" cy="471575"/>
          </a:xfrm>
          <a:prstGeom prst="line">
            <a:avLst/>
          </a:prstGeom>
        </p:spPr>
        <p:style>
          <a:lnRef idx="1">
            <a:schemeClr val="accent1"/>
          </a:lnRef>
          <a:fillRef idx="0">
            <a:schemeClr val="accent1"/>
          </a:fillRef>
          <a:effectRef idx="0">
            <a:schemeClr val="accent1"/>
          </a:effectRef>
          <a:fontRef idx="minor">
            <a:schemeClr val="tx1"/>
          </a:fontRef>
        </p:style>
      </p:cxnSp>
      <p:sp>
        <p:nvSpPr>
          <p:cNvPr id="234" name="Rectangle 233"/>
          <p:cNvSpPr/>
          <p:nvPr/>
        </p:nvSpPr>
        <p:spPr>
          <a:xfrm>
            <a:off x="794129" y="2035105"/>
            <a:ext cx="1014654" cy="1932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rgbClr val="FFFFFF"/>
                </a:solidFill>
              </a:rPr>
              <a:t>Clients</a:t>
            </a:r>
            <a:endParaRPr lang="en-US" sz="1400" dirty="0">
              <a:solidFill>
                <a:srgbClr val="FFFFFF"/>
              </a:solidFill>
            </a:endParaRPr>
          </a:p>
        </p:txBody>
      </p:sp>
      <p:sp>
        <p:nvSpPr>
          <p:cNvPr id="283" name="Oval 282"/>
          <p:cNvSpPr/>
          <p:nvPr/>
        </p:nvSpPr>
        <p:spPr>
          <a:xfrm>
            <a:off x="1115622" y="5830230"/>
            <a:ext cx="371669" cy="34197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1600" b="1" dirty="0">
                <a:solidFill>
                  <a:srgbClr val="FFFFFF"/>
                </a:solidFill>
              </a:rPr>
              <a:t>A</a:t>
            </a:r>
          </a:p>
        </p:txBody>
      </p:sp>
    </p:spTree>
    <p:extLst>
      <p:ext uri="{BB962C8B-B14F-4D97-AF65-F5344CB8AC3E}">
        <p14:creationId xmlns:p14="http://schemas.microsoft.com/office/powerpoint/2010/main" val="3341832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21208" y="228600"/>
            <a:ext cx="11031626" cy="678811"/>
          </a:xfrm>
        </p:spPr>
        <p:txBody>
          <a:bodyPr>
            <a:noAutofit/>
          </a:bodyPr>
          <a:lstStyle/>
          <a:p>
            <a:r>
              <a:rPr lang="en-US" b="0" dirty="0"/>
              <a:t>Hyper-V over SMB - Network </a:t>
            </a:r>
            <a:r>
              <a:rPr lang="en-US" b="0" dirty="0" smtClean="0"/>
              <a:t>Configurations</a:t>
            </a:r>
            <a:endParaRPr lang="en-US" b="0" dirty="0"/>
          </a:p>
        </p:txBody>
      </p:sp>
      <p:sp>
        <p:nvSpPr>
          <p:cNvPr id="9" name="Content Placeholder 1"/>
          <p:cNvSpPr>
            <a:spLocks noGrp="1"/>
          </p:cNvSpPr>
          <p:nvPr>
            <p:ph sz="half" idx="1"/>
          </p:nvPr>
        </p:nvSpPr>
        <p:spPr>
          <a:xfrm>
            <a:off x="400738" y="1297586"/>
            <a:ext cx="1885362" cy="249299"/>
          </a:xfrm>
        </p:spPr>
        <p:txBody>
          <a:bodyPr vert="horz" lIns="0" tIns="45720" rIns="91440" bIns="45720" rtlCol="0">
            <a:noAutofit/>
          </a:bodyPr>
          <a:lstStyle/>
          <a:p>
            <a:pPr marL="0" indent="0" algn="ctr">
              <a:buNone/>
            </a:pPr>
            <a:r>
              <a:rPr lang="en-US" sz="2000" dirty="0">
                <a:solidFill>
                  <a:schemeClr val="tx1"/>
                </a:solidFill>
              </a:rPr>
              <a:t>1GbE </a:t>
            </a:r>
            <a:r>
              <a:rPr lang="en-US" sz="2000" dirty="0" smtClean="0">
                <a:solidFill>
                  <a:schemeClr val="tx1"/>
                </a:solidFill>
              </a:rPr>
              <a:t>Networks</a:t>
            </a:r>
            <a:endParaRPr lang="en-US" sz="2000" dirty="0">
              <a:solidFill>
                <a:schemeClr val="tx1"/>
              </a:solidFill>
            </a:endParaRPr>
          </a:p>
        </p:txBody>
      </p:sp>
      <p:sp>
        <p:nvSpPr>
          <p:cNvPr id="10" name="Content Placeholder 1"/>
          <p:cNvSpPr>
            <a:spLocks noGrp="1"/>
          </p:cNvSpPr>
          <p:nvPr>
            <p:ph sz="half" idx="1"/>
          </p:nvPr>
        </p:nvSpPr>
        <p:spPr>
          <a:xfrm>
            <a:off x="2741612" y="1297586"/>
            <a:ext cx="2895601" cy="466409"/>
          </a:xfrm>
        </p:spPr>
        <p:txBody>
          <a:bodyPr vert="horz" lIns="0" tIns="45720" rIns="91440" bIns="45720" rtlCol="0">
            <a:noAutofit/>
          </a:bodyPr>
          <a:lstStyle/>
          <a:p>
            <a:pPr marL="0" indent="0" algn="ctr">
              <a:buNone/>
            </a:pPr>
            <a:r>
              <a:rPr lang="en-US" sz="2000" dirty="0" smtClean="0">
                <a:solidFill>
                  <a:schemeClr val="tx1"/>
                </a:solidFill>
              </a:rPr>
              <a:t>Mixed 1GbE/10GbE</a:t>
            </a:r>
            <a:endParaRPr lang="en-US" sz="2000" dirty="0">
              <a:solidFill>
                <a:schemeClr val="tx1"/>
              </a:solidFill>
            </a:endParaRPr>
          </a:p>
        </p:txBody>
      </p:sp>
      <p:sp>
        <p:nvSpPr>
          <p:cNvPr id="103" name="Rectangle 102"/>
          <p:cNvSpPr/>
          <p:nvPr/>
        </p:nvSpPr>
        <p:spPr>
          <a:xfrm>
            <a:off x="326378" y="3292959"/>
            <a:ext cx="845844" cy="64157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1200" dirty="0">
                <a:solidFill>
                  <a:srgbClr val="363535"/>
                </a:solidFill>
              </a:rPr>
              <a:t>Hyper-V 1</a:t>
            </a:r>
          </a:p>
        </p:txBody>
      </p:sp>
      <p:sp>
        <p:nvSpPr>
          <p:cNvPr id="137" name="Rectangle 136"/>
          <p:cNvSpPr/>
          <p:nvPr/>
        </p:nvSpPr>
        <p:spPr>
          <a:xfrm>
            <a:off x="326377" y="5064029"/>
            <a:ext cx="845844" cy="610092"/>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a:solidFill>
                  <a:srgbClr val="363535"/>
                </a:solidFill>
              </a:rPr>
              <a:t>File Server 1</a:t>
            </a:r>
          </a:p>
        </p:txBody>
      </p:sp>
      <p:sp>
        <p:nvSpPr>
          <p:cNvPr id="145" name="Rectangle 144"/>
          <p:cNvSpPr/>
          <p:nvPr/>
        </p:nvSpPr>
        <p:spPr>
          <a:xfrm>
            <a:off x="1440255" y="3292959"/>
            <a:ext cx="845844" cy="64157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1200" dirty="0">
                <a:solidFill>
                  <a:srgbClr val="363535"/>
                </a:solidFill>
              </a:rPr>
              <a:t>Hyper-V 2</a:t>
            </a:r>
          </a:p>
        </p:txBody>
      </p:sp>
      <p:sp>
        <p:nvSpPr>
          <p:cNvPr id="146" name="Rectangle 145"/>
          <p:cNvSpPr/>
          <p:nvPr/>
        </p:nvSpPr>
        <p:spPr>
          <a:xfrm>
            <a:off x="1440253" y="5064029"/>
            <a:ext cx="845844" cy="610092"/>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a:solidFill>
                  <a:srgbClr val="363535"/>
                </a:solidFill>
              </a:rPr>
              <a:t>File Server 2</a:t>
            </a:r>
          </a:p>
        </p:txBody>
      </p:sp>
      <p:sp>
        <p:nvSpPr>
          <p:cNvPr id="148" name="Rectangle 147"/>
          <p:cNvSpPr/>
          <p:nvPr/>
        </p:nvSpPr>
        <p:spPr>
          <a:xfrm>
            <a:off x="326380" y="4358282"/>
            <a:ext cx="807859" cy="234175"/>
          </a:xfrm>
          <a:prstGeom prst="rect">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solidFill>
                  <a:srgbClr val="363535"/>
                </a:solidFill>
              </a:rPr>
              <a:t>1GbE</a:t>
            </a:r>
          </a:p>
        </p:txBody>
      </p:sp>
      <p:sp>
        <p:nvSpPr>
          <p:cNvPr id="149" name="Rectangle 148"/>
          <p:cNvSpPr/>
          <p:nvPr/>
        </p:nvSpPr>
        <p:spPr>
          <a:xfrm>
            <a:off x="1440253" y="4358282"/>
            <a:ext cx="845844" cy="234175"/>
          </a:xfrm>
          <a:prstGeom prst="rect">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solidFill>
                  <a:srgbClr val="363535"/>
                </a:solidFill>
              </a:rPr>
              <a:t>1GbE</a:t>
            </a:r>
          </a:p>
        </p:txBody>
      </p:sp>
      <p:sp>
        <p:nvSpPr>
          <p:cNvPr id="150" name="Rectangle 149"/>
          <p:cNvSpPr/>
          <p:nvPr/>
        </p:nvSpPr>
        <p:spPr>
          <a:xfrm>
            <a:off x="326379" y="2637277"/>
            <a:ext cx="807860" cy="234175"/>
          </a:xfrm>
          <a:prstGeom prst="rect">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solidFill>
                  <a:srgbClr val="363535"/>
                </a:solidFill>
              </a:rPr>
              <a:t>1GbE</a:t>
            </a:r>
          </a:p>
        </p:txBody>
      </p:sp>
      <p:sp>
        <p:nvSpPr>
          <p:cNvPr id="151" name="Rectangle 150"/>
          <p:cNvSpPr/>
          <p:nvPr/>
        </p:nvSpPr>
        <p:spPr>
          <a:xfrm>
            <a:off x="1440254" y="2637277"/>
            <a:ext cx="845845" cy="234175"/>
          </a:xfrm>
          <a:prstGeom prst="rect">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solidFill>
                  <a:srgbClr val="363535"/>
                </a:solidFill>
              </a:rPr>
              <a:t>1GbE</a:t>
            </a:r>
          </a:p>
        </p:txBody>
      </p:sp>
      <p:cxnSp>
        <p:nvCxnSpPr>
          <p:cNvPr id="3" name="Straight Connector 2"/>
          <p:cNvCxnSpPr>
            <a:stCxn id="150" idx="2"/>
            <a:endCxn id="103" idx="0"/>
          </p:cNvCxnSpPr>
          <p:nvPr/>
        </p:nvCxnSpPr>
        <p:spPr>
          <a:xfrm>
            <a:off x="730310" y="2871449"/>
            <a:ext cx="18991" cy="4215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151" idx="2"/>
            <a:endCxn id="145" idx="0"/>
          </p:cNvCxnSpPr>
          <p:nvPr/>
        </p:nvCxnSpPr>
        <p:spPr>
          <a:xfrm>
            <a:off x="1863178" y="2871449"/>
            <a:ext cx="1" cy="4215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103" idx="2"/>
            <a:endCxn id="148" idx="0"/>
          </p:cNvCxnSpPr>
          <p:nvPr/>
        </p:nvCxnSpPr>
        <p:spPr>
          <a:xfrm flipH="1">
            <a:off x="730310" y="3934531"/>
            <a:ext cx="18991" cy="4237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137" idx="0"/>
            <a:endCxn id="148" idx="2"/>
          </p:cNvCxnSpPr>
          <p:nvPr/>
        </p:nvCxnSpPr>
        <p:spPr>
          <a:xfrm flipH="1" flipV="1">
            <a:off x="730309" y="4592457"/>
            <a:ext cx="18990" cy="471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149" idx="0"/>
            <a:endCxn id="145" idx="2"/>
          </p:cNvCxnSpPr>
          <p:nvPr/>
        </p:nvCxnSpPr>
        <p:spPr>
          <a:xfrm flipV="1">
            <a:off x="1863178" y="3934531"/>
            <a:ext cx="1" cy="4237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p:cNvCxnSpPr>
            <a:stCxn id="149" idx="2"/>
            <a:endCxn id="146" idx="0"/>
          </p:cNvCxnSpPr>
          <p:nvPr/>
        </p:nvCxnSpPr>
        <p:spPr>
          <a:xfrm>
            <a:off x="1863175" y="4592457"/>
            <a:ext cx="0" cy="471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p:cNvCxnSpPr>
            <a:stCxn id="150" idx="0"/>
            <a:endCxn id="234" idx="2"/>
          </p:cNvCxnSpPr>
          <p:nvPr/>
        </p:nvCxnSpPr>
        <p:spPr>
          <a:xfrm flipV="1">
            <a:off x="730308" y="2228396"/>
            <a:ext cx="571147" cy="408881"/>
          </a:xfrm>
          <a:prstGeom prst="line">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51" idx="0"/>
            <a:endCxn id="234" idx="2"/>
          </p:cNvCxnSpPr>
          <p:nvPr/>
        </p:nvCxnSpPr>
        <p:spPr>
          <a:xfrm flipH="1" flipV="1">
            <a:off x="1301457" y="2228396"/>
            <a:ext cx="561720" cy="408881"/>
          </a:xfrm>
          <a:prstGeom prst="line">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a:stCxn id="151" idx="2"/>
            <a:endCxn id="103" idx="0"/>
          </p:cNvCxnSpPr>
          <p:nvPr/>
        </p:nvCxnSpPr>
        <p:spPr>
          <a:xfrm flipH="1">
            <a:off x="749301" y="2871449"/>
            <a:ext cx="1113877" cy="4215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p:cNvCxnSpPr>
            <a:stCxn id="150" idx="2"/>
            <a:endCxn id="145" idx="0"/>
          </p:cNvCxnSpPr>
          <p:nvPr/>
        </p:nvCxnSpPr>
        <p:spPr>
          <a:xfrm>
            <a:off x="730309" y="2871449"/>
            <a:ext cx="1132868" cy="4215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p:cNvCxnSpPr>
            <a:stCxn id="103" idx="2"/>
            <a:endCxn id="149" idx="0"/>
          </p:cNvCxnSpPr>
          <p:nvPr/>
        </p:nvCxnSpPr>
        <p:spPr>
          <a:xfrm>
            <a:off x="749301" y="3934531"/>
            <a:ext cx="1113877" cy="4237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p:cNvCxnSpPr>
            <a:stCxn id="145" idx="2"/>
            <a:endCxn id="148" idx="0"/>
          </p:cNvCxnSpPr>
          <p:nvPr/>
        </p:nvCxnSpPr>
        <p:spPr>
          <a:xfrm flipH="1">
            <a:off x="730309" y="3934531"/>
            <a:ext cx="1132868" cy="4237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137" idx="0"/>
            <a:endCxn id="149" idx="2"/>
          </p:cNvCxnSpPr>
          <p:nvPr/>
        </p:nvCxnSpPr>
        <p:spPr>
          <a:xfrm flipV="1">
            <a:off x="749301" y="4592457"/>
            <a:ext cx="1113877" cy="471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p:cNvCxnSpPr>
            <a:stCxn id="148" idx="2"/>
            <a:endCxn id="146" idx="0"/>
          </p:cNvCxnSpPr>
          <p:nvPr/>
        </p:nvCxnSpPr>
        <p:spPr>
          <a:xfrm>
            <a:off x="730309" y="4592457"/>
            <a:ext cx="1132868" cy="471575"/>
          </a:xfrm>
          <a:prstGeom prst="line">
            <a:avLst/>
          </a:prstGeom>
        </p:spPr>
        <p:style>
          <a:lnRef idx="1">
            <a:schemeClr val="accent1"/>
          </a:lnRef>
          <a:fillRef idx="0">
            <a:schemeClr val="accent1"/>
          </a:fillRef>
          <a:effectRef idx="0">
            <a:schemeClr val="accent1"/>
          </a:effectRef>
          <a:fontRef idx="minor">
            <a:schemeClr val="tx1"/>
          </a:fontRef>
        </p:style>
      </p:cxnSp>
      <p:sp>
        <p:nvSpPr>
          <p:cNvPr id="186" name="Rectangle 185"/>
          <p:cNvSpPr/>
          <p:nvPr/>
        </p:nvSpPr>
        <p:spPr>
          <a:xfrm>
            <a:off x="3164303" y="3221453"/>
            <a:ext cx="845844" cy="64157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1200" dirty="0">
                <a:solidFill>
                  <a:srgbClr val="363535"/>
                </a:solidFill>
              </a:rPr>
              <a:t>Hyper-V 1</a:t>
            </a:r>
          </a:p>
        </p:txBody>
      </p:sp>
      <p:sp>
        <p:nvSpPr>
          <p:cNvPr id="187" name="Rectangle 186"/>
          <p:cNvSpPr/>
          <p:nvPr/>
        </p:nvSpPr>
        <p:spPr>
          <a:xfrm>
            <a:off x="3164303" y="4992523"/>
            <a:ext cx="845844" cy="610092"/>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a:solidFill>
                  <a:srgbClr val="363535"/>
                </a:solidFill>
              </a:rPr>
              <a:t>File Server 1</a:t>
            </a:r>
          </a:p>
        </p:txBody>
      </p:sp>
      <p:sp>
        <p:nvSpPr>
          <p:cNvPr id="188" name="Rectangle 187"/>
          <p:cNvSpPr/>
          <p:nvPr/>
        </p:nvSpPr>
        <p:spPr>
          <a:xfrm>
            <a:off x="4278180" y="3221453"/>
            <a:ext cx="845844" cy="64157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1200" dirty="0">
                <a:solidFill>
                  <a:srgbClr val="363535"/>
                </a:solidFill>
              </a:rPr>
              <a:t>Hyper-V 2</a:t>
            </a:r>
          </a:p>
        </p:txBody>
      </p:sp>
      <p:sp>
        <p:nvSpPr>
          <p:cNvPr id="189" name="Rectangle 188"/>
          <p:cNvSpPr/>
          <p:nvPr/>
        </p:nvSpPr>
        <p:spPr>
          <a:xfrm>
            <a:off x="4278179" y="4992523"/>
            <a:ext cx="845844" cy="610092"/>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a:solidFill>
                  <a:srgbClr val="363535"/>
                </a:solidFill>
              </a:rPr>
              <a:t>File Server 2</a:t>
            </a:r>
          </a:p>
        </p:txBody>
      </p:sp>
      <p:sp>
        <p:nvSpPr>
          <p:cNvPr id="190" name="Rectangle 189"/>
          <p:cNvSpPr/>
          <p:nvPr/>
        </p:nvSpPr>
        <p:spPr>
          <a:xfrm>
            <a:off x="2847199" y="4286774"/>
            <a:ext cx="1206823" cy="234174"/>
          </a:xfrm>
          <a:prstGeom prst="rect">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solidFill>
                  <a:srgbClr val="363535"/>
                </a:solidFill>
              </a:rPr>
              <a:t>10GbE / IB</a:t>
            </a:r>
          </a:p>
        </p:txBody>
      </p:sp>
      <p:sp>
        <p:nvSpPr>
          <p:cNvPr id="191" name="Rectangle 190"/>
          <p:cNvSpPr/>
          <p:nvPr/>
        </p:nvSpPr>
        <p:spPr>
          <a:xfrm>
            <a:off x="4281604" y="4286774"/>
            <a:ext cx="1169775" cy="234174"/>
          </a:xfrm>
          <a:prstGeom prst="rect">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solidFill>
                  <a:srgbClr val="363535"/>
                </a:solidFill>
              </a:rPr>
              <a:t>10GbE / IB</a:t>
            </a:r>
          </a:p>
        </p:txBody>
      </p:sp>
      <p:sp>
        <p:nvSpPr>
          <p:cNvPr id="192" name="Rectangle 191"/>
          <p:cNvSpPr/>
          <p:nvPr/>
        </p:nvSpPr>
        <p:spPr>
          <a:xfrm>
            <a:off x="3164305" y="2565771"/>
            <a:ext cx="807860" cy="234175"/>
          </a:xfrm>
          <a:prstGeom prst="rect">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solidFill>
                  <a:srgbClr val="363535"/>
                </a:solidFill>
              </a:rPr>
              <a:t>1GbE</a:t>
            </a:r>
          </a:p>
        </p:txBody>
      </p:sp>
      <p:sp>
        <p:nvSpPr>
          <p:cNvPr id="193" name="Rectangle 192"/>
          <p:cNvSpPr/>
          <p:nvPr/>
        </p:nvSpPr>
        <p:spPr>
          <a:xfrm>
            <a:off x="4278179" y="2565771"/>
            <a:ext cx="845845" cy="234175"/>
          </a:xfrm>
          <a:prstGeom prst="rect">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solidFill>
                  <a:srgbClr val="363535"/>
                </a:solidFill>
              </a:rPr>
              <a:t>1GbE</a:t>
            </a:r>
          </a:p>
        </p:txBody>
      </p:sp>
      <p:cxnSp>
        <p:nvCxnSpPr>
          <p:cNvPr id="194" name="Straight Connector 193"/>
          <p:cNvCxnSpPr>
            <a:stCxn id="192" idx="2"/>
            <a:endCxn id="186" idx="0"/>
          </p:cNvCxnSpPr>
          <p:nvPr/>
        </p:nvCxnSpPr>
        <p:spPr>
          <a:xfrm>
            <a:off x="3568235" y="2799943"/>
            <a:ext cx="18991" cy="4215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Straight Connector 194"/>
          <p:cNvCxnSpPr>
            <a:stCxn id="193" idx="2"/>
            <a:endCxn id="188" idx="0"/>
          </p:cNvCxnSpPr>
          <p:nvPr/>
        </p:nvCxnSpPr>
        <p:spPr>
          <a:xfrm>
            <a:off x="4701102" y="2799943"/>
            <a:ext cx="1" cy="4215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6" name="Straight Connector 195"/>
          <p:cNvCxnSpPr>
            <a:stCxn id="186" idx="2"/>
            <a:endCxn id="190" idx="0"/>
          </p:cNvCxnSpPr>
          <p:nvPr/>
        </p:nvCxnSpPr>
        <p:spPr>
          <a:xfrm flipH="1">
            <a:off x="3450611" y="3863026"/>
            <a:ext cx="136614" cy="423749"/>
          </a:xfrm>
          <a:prstGeom prst="line">
            <a:avLst/>
          </a:prstGeom>
        </p:spPr>
        <p:style>
          <a:lnRef idx="2">
            <a:schemeClr val="accent1"/>
          </a:lnRef>
          <a:fillRef idx="0">
            <a:schemeClr val="accent1"/>
          </a:fillRef>
          <a:effectRef idx="1">
            <a:schemeClr val="accent1"/>
          </a:effectRef>
          <a:fontRef idx="minor">
            <a:schemeClr val="tx1"/>
          </a:fontRef>
        </p:style>
      </p:cxnSp>
      <p:cxnSp>
        <p:nvCxnSpPr>
          <p:cNvPr id="197" name="Straight Connector 196"/>
          <p:cNvCxnSpPr>
            <a:stCxn id="187" idx="0"/>
            <a:endCxn id="190" idx="2"/>
          </p:cNvCxnSpPr>
          <p:nvPr/>
        </p:nvCxnSpPr>
        <p:spPr>
          <a:xfrm flipH="1" flipV="1">
            <a:off x="3450611" y="4520949"/>
            <a:ext cx="136614" cy="4715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98" name="Straight Connector 197"/>
          <p:cNvCxnSpPr>
            <a:stCxn id="191" idx="0"/>
            <a:endCxn id="188" idx="2"/>
          </p:cNvCxnSpPr>
          <p:nvPr/>
        </p:nvCxnSpPr>
        <p:spPr>
          <a:xfrm flipH="1" flipV="1">
            <a:off x="4701102" y="3863027"/>
            <a:ext cx="165389" cy="423749"/>
          </a:xfrm>
          <a:prstGeom prst="line">
            <a:avLst/>
          </a:prstGeom>
        </p:spPr>
        <p:style>
          <a:lnRef idx="2">
            <a:schemeClr val="accent1"/>
          </a:lnRef>
          <a:fillRef idx="0">
            <a:schemeClr val="accent1"/>
          </a:fillRef>
          <a:effectRef idx="1">
            <a:schemeClr val="accent1"/>
          </a:effectRef>
          <a:fontRef idx="minor">
            <a:schemeClr val="tx1"/>
          </a:fontRef>
        </p:style>
      </p:cxnSp>
      <p:cxnSp>
        <p:nvCxnSpPr>
          <p:cNvPr id="199" name="Straight Connector 198"/>
          <p:cNvCxnSpPr>
            <a:stCxn id="191" idx="2"/>
            <a:endCxn id="189" idx="0"/>
          </p:cNvCxnSpPr>
          <p:nvPr/>
        </p:nvCxnSpPr>
        <p:spPr>
          <a:xfrm flipH="1">
            <a:off x="4701102" y="4520950"/>
            <a:ext cx="165390" cy="4715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00" name="Straight Connector 199"/>
          <p:cNvCxnSpPr>
            <a:stCxn id="192" idx="0"/>
            <a:endCxn id="237" idx="2"/>
          </p:cNvCxnSpPr>
          <p:nvPr/>
        </p:nvCxnSpPr>
        <p:spPr>
          <a:xfrm flipV="1">
            <a:off x="3568234" y="2215242"/>
            <a:ext cx="560901" cy="350526"/>
          </a:xfrm>
          <a:prstGeom prst="line">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01" name="Straight Connector 200"/>
          <p:cNvCxnSpPr>
            <a:stCxn id="193" idx="0"/>
            <a:endCxn id="237" idx="2"/>
          </p:cNvCxnSpPr>
          <p:nvPr/>
        </p:nvCxnSpPr>
        <p:spPr>
          <a:xfrm flipH="1" flipV="1">
            <a:off x="4129135" y="2215242"/>
            <a:ext cx="571967" cy="350526"/>
          </a:xfrm>
          <a:prstGeom prst="line">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02" name="Straight Connector 201"/>
          <p:cNvCxnSpPr>
            <a:stCxn id="193" idx="2"/>
            <a:endCxn id="186" idx="0"/>
          </p:cNvCxnSpPr>
          <p:nvPr/>
        </p:nvCxnSpPr>
        <p:spPr>
          <a:xfrm flipH="1">
            <a:off x="3587225" y="2799943"/>
            <a:ext cx="1113877" cy="4215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192" idx="2"/>
            <a:endCxn id="188" idx="0"/>
          </p:cNvCxnSpPr>
          <p:nvPr/>
        </p:nvCxnSpPr>
        <p:spPr>
          <a:xfrm>
            <a:off x="3568235" y="2799943"/>
            <a:ext cx="1132868" cy="4215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 name="Straight Connector 203"/>
          <p:cNvCxnSpPr>
            <a:stCxn id="186" idx="2"/>
            <a:endCxn id="191" idx="0"/>
          </p:cNvCxnSpPr>
          <p:nvPr/>
        </p:nvCxnSpPr>
        <p:spPr>
          <a:xfrm>
            <a:off x="3587227" y="3863027"/>
            <a:ext cx="1279265" cy="423749"/>
          </a:xfrm>
          <a:prstGeom prst="line">
            <a:avLst/>
          </a:prstGeom>
        </p:spPr>
        <p:style>
          <a:lnRef idx="2">
            <a:schemeClr val="accent1"/>
          </a:lnRef>
          <a:fillRef idx="0">
            <a:schemeClr val="accent1"/>
          </a:fillRef>
          <a:effectRef idx="1">
            <a:schemeClr val="accent1"/>
          </a:effectRef>
          <a:fontRef idx="minor">
            <a:schemeClr val="tx1"/>
          </a:fontRef>
        </p:style>
      </p:cxnSp>
      <p:cxnSp>
        <p:nvCxnSpPr>
          <p:cNvPr id="205" name="Straight Connector 204"/>
          <p:cNvCxnSpPr>
            <a:stCxn id="188" idx="2"/>
            <a:endCxn id="190" idx="0"/>
          </p:cNvCxnSpPr>
          <p:nvPr/>
        </p:nvCxnSpPr>
        <p:spPr>
          <a:xfrm flipH="1">
            <a:off x="3450611" y="3863026"/>
            <a:ext cx="1250492" cy="423749"/>
          </a:xfrm>
          <a:prstGeom prst="line">
            <a:avLst/>
          </a:prstGeom>
        </p:spPr>
        <p:style>
          <a:lnRef idx="2">
            <a:schemeClr val="accent1"/>
          </a:lnRef>
          <a:fillRef idx="0">
            <a:schemeClr val="accent1"/>
          </a:fillRef>
          <a:effectRef idx="1">
            <a:schemeClr val="accent1"/>
          </a:effectRef>
          <a:fontRef idx="minor">
            <a:schemeClr val="tx1"/>
          </a:fontRef>
        </p:style>
      </p:cxnSp>
      <p:cxnSp>
        <p:nvCxnSpPr>
          <p:cNvPr id="206" name="Straight Connector 205"/>
          <p:cNvCxnSpPr>
            <a:stCxn id="187" idx="0"/>
            <a:endCxn id="191" idx="2"/>
          </p:cNvCxnSpPr>
          <p:nvPr/>
        </p:nvCxnSpPr>
        <p:spPr>
          <a:xfrm flipV="1">
            <a:off x="3587224" y="4520950"/>
            <a:ext cx="1279267" cy="4715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07" name="Straight Connector 206"/>
          <p:cNvCxnSpPr>
            <a:stCxn id="190" idx="2"/>
            <a:endCxn id="189" idx="0"/>
          </p:cNvCxnSpPr>
          <p:nvPr/>
        </p:nvCxnSpPr>
        <p:spPr>
          <a:xfrm>
            <a:off x="3450611" y="4520949"/>
            <a:ext cx="1250490" cy="471575"/>
          </a:xfrm>
          <a:prstGeom prst="line">
            <a:avLst/>
          </a:prstGeom>
        </p:spPr>
        <p:style>
          <a:lnRef idx="2">
            <a:schemeClr val="accent1"/>
          </a:lnRef>
          <a:fillRef idx="0">
            <a:schemeClr val="accent1"/>
          </a:fillRef>
          <a:effectRef idx="1">
            <a:schemeClr val="accent1"/>
          </a:effectRef>
          <a:fontRef idx="minor">
            <a:schemeClr val="tx1"/>
          </a:fontRef>
        </p:style>
      </p:cxnSp>
      <p:sp>
        <p:nvSpPr>
          <p:cNvPr id="234" name="Rectangle 233"/>
          <p:cNvSpPr/>
          <p:nvPr/>
        </p:nvSpPr>
        <p:spPr>
          <a:xfrm>
            <a:off x="794129" y="2035105"/>
            <a:ext cx="1014654" cy="1932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rgbClr val="FFFFFF"/>
                </a:solidFill>
              </a:rPr>
              <a:t>Clients</a:t>
            </a:r>
            <a:endParaRPr lang="en-US" sz="1400" dirty="0">
              <a:solidFill>
                <a:srgbClr val="FFFFFF"/>
              </a:solidFill>
            </a:endParaRPr>
          </a:p>
        </p:txBody>
      </p:sp>
      <p:sp>
        <p:nvSpPr>
          <p:cNvPr id="237" name="Rectangle 236"/>
          <p:cNvSpPr/>
          <p:nvPr/>
        </p:nvSpPr>
        <p:spPr>
          <a:xfrm>
            <a:off x="3621807" y="2021954"/>
            <a:ext cx="1014654" cy="1932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rgbClr val="FFFFFF"/>
                </a:solidFill>
              </a:rPr>
              <a:t>Clients</a:t>
            </a:r>
            <a:endParaRPr lang="en-US" sz="1400" dirty="0">
              <a:solidFill>
                <a:srgbClr val="FFFFFF"/>
              </a:solidFill>
            </a:endParaRPr>
          </a:p>
        </p:txBody>
      </p:sp>
      <p:sp>
        <p:nvSpPr>
          <p:cNvPr id="281" name="Oval 280"/>
          <p:cNvSpPr/>
          <p:nvPr/>
        </p:nvSpPr>
        <p:spPr>
          <a:xfrm>
            <a:off x="3943300" y="5817079"/>
            <a:ext cx="371669" cy="34197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1600" b="1" dirty="0" smtClean="0">
                <a:solidFill>
                  <a:srgbClr val="FFFFFF"/>
                </a:solidFill>
              </a:rPr>
              <a:t>B</a:t>
            </a:r>
            <a:endParaRPr lang="en-US" sz="1600" b="1" dirty="0">
              <a:solidFill>
                <a:srgbClr val="FFFFFF"/>
              </a:solidFill>
            </a:endParaRPr>
          </a:p>
        </p:txBody>
      </p:sp>
      <p:sp>
        <p:nvSpPr>
          <p:cNvPr id="283" name="Oval 282"/>
          <p:cNvSpPr/>
          <p:nvPr/>
        </p:nvSpPr>
        <p:spPr>
          <a:xfrm>
            <a:off x="1115622" y="5830230"/>
            <a:ext cx="371669" cy="34197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1600" b="1" dirty="0">
                <a:solidFill>
                  <a:srgbClr val="FFFFFF"/>
                </a:solidFill>
              </a:rPr>
              <a:t>A</a:t>
            </a:r>
          </a:p>
        </p:txBody>
      </p:sp>
      <p:cxnSp>
        <p:nvCxnSpPr>
          <p:cNvPr id="96" name="Straight Connector 95"/>
          <p:cNvCxnSpPr/>
          <p:nvPr/>
        </p:nvCxnSpPr>
        <p:spPr>
          <a:xfrm flipV="1">
            <a:off x="2589212" y="1116765"/>
            <a:ext cx="0" cy="5450222"/>
          </a:xfrm>
          <a:prstGeom prst="line">
            <a:avLst/>
          </a:prstGeom>
          <a:ln>
            <a:solidFill>
              <a:srgbClr val="FFFFFF"/>
            </a:solidFill>
            <a:prstDash val="dash"/>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294362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21208" y="228600"/>
            <a:ext cx="11031626" cy="678811"/>
          </a:xfrm>
        </p:spPr>
        <p:txBody>
          <a:bodyPr>
            <a:noAutofit/>
          </a:bodyPr>
          <a:lstStyle/>
          <a:p>
            <a:r>
              <a:rPr lang="en-US" b="0" dirty="0"/>
              <a:t>Hyper-V over SMB - Network </a:t>
            </a:r>
            <a:r>
              <a:rPr lang="en-US" b="0" dirty="0" smtClean="0"/>
              <a:t>Configurations</a:t>
            </a:r>
            <a:endParaRPr lang="en-US" b="0" dirty="0"/>
          </a:p>
        </p:txBody>
      </p:sp>
      <p:sp>
        <p:nvSpPr>
          <p:cNvPr id="9" name="Content Placeholder 1"/>
          <p:cNvSpPr>
            <a:spLocks noGrp="1"/>
          </p:cNvSpPr>
          <p:nvPr>
            <p:ph sz="half" idx="1"/>
          </p:nvPr>
        </p:nvSpPr>
        <p:spPr>
          <a:xfrm>
            <a:off x="400738" y="1297586"/>
            <a:ext cx="1885362" cy="249299"/>
          </a:xfrm>
        </p:spPr>
        <p:txBody>
          <a:bodyPr vert="horz" lIns="0" tIns="45720" rIns="91440" bIns="45720" rtlCol="0">
            <a:noAutofit/>
          </a:bodyPr>
          <a:lstStyle/>
          <a:p>
            <a:pPr marL="0" indent="0" algn="ctr">
              <a:buNone/>
            </a:pPr>
            <a:r>
              <a:rPr lang="en-US" sz="2000" dirty="0">
                <a:solidFill>
                  <a:schemeClr val="tx1"/>
                </a:solidFill>
              </a:rPr>
              <a:t>1GbE </a:t>
            </a:r>
            <a:r>
              <a:rPr lang="en-US" sz="2000" dirty="0" smtClean="0">
                <a:solidFill>
                  <a:schemeClr val="tx1"/>
                </a:solidFill>
              </a:rPr>
              <a:t>Networks</a:t>
            </a:r>
            <a:endParaRPr lang="en-US" sz="2000" dirty="0">
              <a:solidFill>
                <a:schemeClr val="tx1"/>
              </a:solidFill>
            </a:endParaRPr>
          </a:p>
        </p:txBody>
      </p:sp>
      <p:sp>
        <p:nvSpPr>
          <p:cNvPr id="10" name="Content Placeholder 1"/>
          <p:cNvSpPr>
            <a:spLocks noGrp="1"/>
          </p:cNvSpPr>
          <p:nvPr>
            <p:ph sz="half" idx="1"/>
          </p:nvPr>
        </p:nvSpPr>
        <p:spPr>
          <a:xfrm>
            <a:off x="2741612" y="1297586"/>
            <a:ext cx="2895601" cy="466409"/>
          </a:xfrm>
        </p:spPr>
        <p:txBody>
          <a:bodyPr vert="horz" lIns="0" tIns="45720" rIns="91440" bIns="45720" rtlCol="0">
            <a:noAutofit/>
          </a:bodyPr>
          <a:lstStyle/>
          <a:p>
            <a:pPr marL="0" indent="0" algn="ctr">
              <a:buNone/>
            </a:pPr>
            <a:r>
              <a:rPr lang="en-US" sz="2000" dirty="0" smtClean="0">
                <a:solidFill>
                  <a:schemeClr val="tx1"/>
                </a:solidFill>
              </a:rPr>
              <a:t>Mixed </a:t>
            </a:r>
            <a:r>
              <a:rPr lang="en-US" sz="2000" dirty="0">
                <a:solidFill>
                  <a:schemeClr val="tx1"/>
                </a:solidFill>
              </a:rPr>
              <a:t>1GbE/10GbE</a:t>
            </a:r>
          </a:p>
        </p:txBody>
      </p:sp>
      <p:sp>
        <p:nvSpPr>
          <p:cNvPr id="11" name="Content Placeholder 1"/>
          <p:cNvSpPr>
            <a:spLocks noGrp="1"/>
          </p:cNvSpPr>
          <p:nvPr>
            <p:ph sz="half" idx="1"/>
          </p:nvPr>
        </p:nvSpPr>
        <p:spPr>
          <a:xfrm>
            <a:off x="5789613" y="1295400"/>
            <a:ext cx="2750416" cy="505456"/>
          </a:xfrm>
        </p:spPr>
        <p:txBody>
          <a:bodyPr>
            <a:noAutofit/>
          </a:bodyPr>
          <a:lstStyle/>
          <a:p>
            <a:pPr marL="0" indent="0" algn="ctr">
              <a:buNone/>
            </a:pPr>
            <a:r>
              <a:rPr lang="en-US" sz="2000" dirty="0" smtClean="0">
                <a:solidFill>
                  <a:schemeClr val="tx1"/>
                </a:solidFill>
              </a:rPr>
              <a:t>10GbE or InfiniBand</a:t>
            </a:r>
          </a:p>
        </p:txBody>
      </p:sp>
      <p:sp>
        <p:nvSpPr>
          <p:cNvPr id="103" name="Rectangle 102"/>
          <p:cNvSpPr/>
          <p:nvPr/>
        </p:nvSpPr>
        <p:spPr>
          <a:xfrm>
            <a:off x="326378" y="3292959"/>
            <a:ext cx="845844" cy="64157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1200" dirty="0">
                <a:solidFill>
                  <a:srgbClr val="363535"/>
                </a:solidFill>
              </a:rPr>
              <a:t>Hyper-V 1</a:t>
            </a:r>
          </a:p>
        </p:txBody>
      </p:sp>
      <p:sp>
        <p:nvSpPr>
          <p:cNvPr id="137" name="Rectangle 136"/>
          <p:cNvSpPr/>
          <p:nvPr/>
        </p:nvSpPr>
        <p:spPr>
          <a:xfrm>
            <a:off x="326377" y="5064029"/>
            <a:ext cx="845844" cy="610092"/>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a:solidFill>
                  <a:srgbClr val="363535"/>
                </a:solidFill>
              </a:rPr>
              <a:t>File Server 1</a:t>
            </a:r>
          </a:p>
        </p:txBody>
      </p:sp>
      <p:sp>
        <p:nvSpPr>
          <p:cNvPr id="145" name="Rectangle 144"/>
          <p:cNvSpPr/>
          <p:nvPr/>
        </p:nvSpPr>
        <p:spPr>
          <a:xfrm>
            <a:off x="1440255" y="3292959"/>
            <a:ext cx="845844" cy="64157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1200" dirty="0">
                <a:solidFill>
                  <a:srgbClr val="363535"/>
                </a:solidFill>
              </a:rPr>
              <a:t>Hyper-V 2</a:t>
            </a:r>
          </a:p>
        </p:txBody>
      </p:sp>
      <p:sp>
        <p:nvSpPr>
          <p:cNvPr id="146" name="Rectangle 145"/>
          <p:cNvSpPr/>
          <p:nvPr/>
        </p:nvSpPr>
        <p:spPr>
          <a:xfrm>
            <a:off x="1440253" y="5064029"/>
            <a:ext cx="845844" cy="610092"/>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a:solidFill>
                  <a:srgbClr val="363535"/>
                </a:solidFill>
              </a:rPr>
              <a:t>File Server 2</a:t>
            </a:r>
          </a:p>
        </p:txBody>
      </p:sp>
      <p:sp>
        <p:nvSpPr>
          <p:cNvPr id="148" name="Rectangle 147"/>
          <p:cNvSpPr/>
          <p:nvPr/>
        </p:nvSpPr>
        <p:spPr>
          <a:xfrm>
            <a:off x="326380" y="4358282"/>
            <a:ext cx="807859" cy="234175"/>
          </a:xfrm>
          <a:prstGeom prst="rect">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solidFill>
                  <a:srgbClr val="363535"/>
                </a:solidFill>
              </a:rPr>
              <a:t>1GbE</a:t>
            </a:r>
          </a:p>
        </p:txBody>
      </p:sp>
      <p:sp>
        <p:nvSpPr>
          <p:cNvPr id="149" name="Rectangle 148"/>
          <p:cNvSpPr/>
          <p:nvPr/>
        </p:nvSpPr>
        <p:spPr>
          <a:xfrm>
            <a:off x="1440253" y="4358282"/>
            <a:ext cx="845844" cy="234175"/>
          </a:xfrm>
          <a:prstGeom prst="rect">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solidFill>
                  <a:srgbClr val="363535"/>
                </a:solidFill>
              </a:rPr>
              <a:t>1GbE</a:t>
            </a:r>
          </a:p>
        </p:txBody>
      </p:sp>
      <p:sp>
        <p:nvSpPr>
          <p:cNvPr id="150" name="Rectangle 149"/>
          <p:cNvSpPr/>
          <p:nvPr/>
        </p:nvSpPr>
        <p:spPr>
          <a:xfrm>
            <a:off x="326379" y="2637277"/>
            <a:ext cx="807860" cy="234175"/>
          </a:xfrm>
          <a:prstGeom prst="rect">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solidFill>
                  <a:srgbClr val="363535"/>
                </a:solidFill>
              </a:rPr>
              <a:t>1GbE</a:t>
            </a:r>
          </a:p>
        </p:txBody>
      </p:sp>
      <p:sp>
        <p:nvSpPr>
          <p:cNvPr id="151" name="Rectangle 150"/>
          <p:cNvSpPr/>
          <p:nvPr/>
        </p:nvSpPr>
        <p:spPr>
          <a:xfrm>
            <a:off x="1440254" y="2637277"/>
            <a:ext cx="845845" cy="234175"/>
          </a:xfrm>
          <a:prstGeom prst="rect">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solidFill>
                  <a:srgbClr val="363535"/>
                </a:solidFill>
              </a:rPr>
              <a:t>1GbE</a:t>
            </a:r>
          </a:p>
        </p:txBody>
      </p:sp>
      <p:cxnSp>
        <p:nvCxnSpPr>
          <p:cNvPr id="3" name="Straight Connector 2"/>
          <p:cNvCxnSpPr>
            <a:stCxn id="150" idx="2"/>
            <a:endCxn id="103" idx="0"/>
          </p:cNvCxnSpPr>
          <p:nvPr/>
        </p:nvCxnSpPr>
        <p:spPr>
          <a:xfrm>
            <a:off x="730310" y="2871449"/>
            <a:ext cx="18991" cy="4215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151" idx="2"/>
            <a:endCxn id="145" idx="0"/>
          </p:cNvCxnSpPr>
          <p:nvPr/>
        </p:nvCxnSpPr>
        <p:spPr>
          <a:xfrm>
            <a:off x="1863178" y="2871449"/>
            <a:ext cx="1" cy="4215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103" idx="2"/>
            <a:endCxn id="148" idx="0"/>
          </p:cNvCxnSpPr>
          <p:nvPr/>
        </p:nvCxnSpPr>
        <p:spPr>
          <a:xfrm flipH="1">
            <a:off x="730310" y="3934531"/>
            <a:ext cx="18991" cy="4237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137" idx="0"/>
            <a:endCxn id="148" idx="2"/>
          </p:cNvCxnSpPr>
          <p:nvPr/>
        </p:nvCxnSpPr>
        <p:spPr>
          <a:xfrm flipH="1" flipV="1">
            <a:off x="730309" y="4592457"/>
            <a:ext cx="18990" cy="471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149" idx="0"/>
            <a:endCxn id="145" idx="2"/>
          </p:cNvCxnSpPr>
          <p:nvPr/>
        </p:nvCxnSpPr>
        <p:spPr>
          <a:xfrm flipV="1">
            <a:off x="1863178" y="3934531"/>
            <a:ext cx="1" cy="4237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p:cNvCxnSpPr>
            <a:stCxn id="149" idx="2"/>
            <a:endCxn id="146" idx="0"/>
          </p:cNvCxnSpPr>
          <p:nvPr/>
        </p:nvCxnSpPr>
        <p:spPr>
          <a:xfrm>
            <a:off x="1863175" y="4592457"/>
            <a:ext cx="0" cy="471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p:cNvCxnSpPr>
            <a:stCxn id="150" idx="0"/>
            <a:endCxn id="234" idx="2"/>
          </p:cNvCxnSpPr>
          <p:nvPr/>
        </p:nvCxnSpPr>
        <p:spPr>
          <a:xfrm flipV="1">
            <a:off x="730308" y="2228396"/>
            <a:ext cx="571147" cy="408881"/>
          </a:xfrm>
          <a:prstGeom prst="line">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51" idx="0"/>
            <a:endCxn id="234" idx="2"/>
          </p:cNvCxnSpPr>
          <p:nvPr/>
        </p:nvCxnSpPr>
        <p:spPr>
          <a:xfrm flipH="1" flipV="1">
            <a:off x="1301457" y="2228396"/>
            <a:ext cx="561720" cy="408881"/>
          </a:xfrm>
          <a:prstGeom prst="line">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a:stCxn id="151" idx="2"/>
            <a:endCxn id="103" idx="0"/>
          </p:cNvCxnSpPr>
          <p:nvPr/>
        </p:nvCxnSpPr>
        <p:spPr>
          <a:xfrm flipH="1">
            <a:off x="749301" y="2871449"/>
            <a:ext cx="1113877" cy="4215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p:cNvCxnSpPr>
            <a:stCxn id="150" idx="2"/>
            <a:endCxn id="145" idx="0"/>
          </p:cNvCxnSpPr>
          <p:nvPr/>
        </p:nvCxnSpPr>
        <p:spPr>
          <a:xfrm>
            <a:off x="730309" y="2871449"/>
            <a:ext cx="1132868" cy="4215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p:cNvCxnSpPr>
            <a:stCxn id="103" idx="2"/>
            <a:endCxn id="149" idx="0"/>
          </p:cNvCxnSpPr>
          <p:nvPr/>
        </p:nvCxnSpPr>
        <p:spPr>
          <a:xfrm>
            <a:off x="749301" y="3934531"/>
            <a:ext cx="1113877" cy="4237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p:cNvCxnSpPr>
            <a:stCxn id="145" idx="2"/>
            <a:endCxn id="148" idx="0"/>
          </p:cNvCxnSpPr>
          <p:nvPr/>
        </p:nvCxnSpPr>
        <p:spPr>
          <a:xfrm flipH="1">
            <a:off x="730309" y="3934531"/>
            <a:ext cx="1132868" cy="4237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137" idx="0"/>
            <a:endCxn id="149" idx="2"/>
          </p:cNvCxnSpPr>
          <p:nvPr/>
        </p:nvCxnSpPr>
        <p:spPr>
          <a:xfrm flipV="1">
            <a:off x="749301" y="4592457"/>
            <a:ext cx="1113877" cy="471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p:cNvCxnSpPr>
            <a:stCxn id="148" idx="2"/>
            <a:endCxn id="146" idx="0"/>
          </p:cNvCxnSpPr>
          <p:nvPr/>
        </p:nvCxnSpPr>
        <p:spPr>
          <a:xfrm>
            <a:off x="730309" y="4592457"/>
            <a:ext cx="1132868" cy="471575"/>
          </a:xfrm>
          <a:prstGeom prst="line">
            <a:avLst/>
          </a:prstGeom>
        </p:spPr>
        <p:style>
          <a:lnRef idx="1">
            <a:schemeClr val="accent1"/>
          </a:lnRef>
          <a:fillRef idx="0">
            <a:schemeClr val="accent1"/>
          </a:fillRef>
          <a:effectRef idx="0">
            <a:schemeClr val="accent1"/>
          </a:effectRef>
          <a:fontRef idx="minor">
            <a:schemeClr val="tx1"/>
          </a:fontRef>
        </p:style>
      </p:cxnSp>
      <p:sp>
        <p:nvSpPr>
          <p:cNvPr id="186" name="Rectangle 185"/>
          <p:cNvSpPr/>
          <p:nvPr/>
        </p:nvSpPr>
        <p:spPr>
          <a:xfrm>
            <a:off x="3164303" y="3221453"/>
            <a:ext cx="845844" cy="64157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1200" dirty="0">
                <a:solidFill>
                  <a:srgbClr val="363535"/>
                </a:solidFill>
              </a:rPr>
              <a:t>Hyper-V 1</a:t>
            </a:r>
          </a:p>
        </p:txBody>
      </p:sp>
      <p:sp>
        <p:nvSpPr>
          <p:cNvPr id="187" name="Rectangle 186"/>
          <p:cNvSpPr/>
          <p:nvPr/>
        </p:nvSpPr>
        <p:spPr>
          <a:xfrm>
            <a:off x="3164303" y="4992523"/>
            <a:ext cx="845844" cy="610092"/>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a:solidFill>
                  <a:srgbClr val="363535"/>
                </a:solidFill>
              </a:rPr>
              <a:t>File Server 1</a:t>
            </a:r>
          </a:p>
        </p:txBody>
      </p:sp>
      <p:sp>
        <p:nvSpPr>
          <p:cNvPr id="188" name="Rectangle 187"/>
          <p:cNvSpPr/>
          <p:nvPr/>
        </p:nvSpPr>
        <p:spPr>
          <a:xfrm>
            <a:off x="4278180" y="3221453"/>
            <a:ext cx="845844" cy="64157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1200" dirty="0">
                <a:solidFill>
                  <a:srgbClr val="363535"/>
                </a:solidFill>
              </a:rPr>
              <a:t>Hyper-V 2</a:t>
            </a:r>
          </a:p>
        </p:txBody>
      </p:sp>
      <p:sp>
        <p:nvSpPr>
          <p:cNvPr id="189" name="Rectangle 188"/>
          <p:cNvSpPr/>
          <p:nvPr/>
        </p:nvSpPr>
        <p:spPr>
          <a:xfrm>
            <a:off x="4278179" y="4992523"/>
            <a:ext cx="845844" cy="610092"/>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a:solidFill>
                  <a:srgbClr val="363535"/>
                </a:solidFill>
              </a:rPr>
              <a:t>File Server 2</a:t>
            </a:r>
          </a:p>
        </p:txBody>
      </p:sp>
      <p:sp>
        <p:nvSpPr>
          <p:cNvPr id="190" name="Rectangle 189"/>
          <p:cNvSpPr/>
          <p:nvPr/>
        </p:nvSpPr>
        <p:spPr>
          <a:xfrm>
            <a:off x="2847199" y="4286774"/>
            <a:ext cx="1206823" cy="234174"/>
          </a:xfrm>
          <a:prstGeom prst="rect">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solidFill>
                  <a:srgbClr val="363535"/>
                </a:solidFill>
              </a:rPr>
              <a:t>10GbE / IB</a:t>
            </a:r>
          </a:p>
        </p:txBody>
      </p:sp>
      <p:sp>
        <p:nvSpPr>
          <p:cNvPr id="191" name="Rectangle 190"/>
          <p:cNvSpPr/>
          <p:nvPr/>
        </p:nvSpPr>
        <p:spPr>
          <a:xfrm>
            <a:off x="4281604" y="4286774"/>
            <a:ext cx="1169775" cy="234174"/>
          </a:xfrm>
          <a:prstGeom prst="rect">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solidFill>
                  <a:srgbClr val="363535"/>
                </a:solidFill>
              </a:rPr>
              <a:t>10GbE / IB</a:t>
            </a:r>
          </a:p>
        </p:txBody>
      </p:sp>
      <p:sp>
        <p:nvSpPr>
          <p:cNvPr id="192" name="Rectangle 191"/>
          <p:cNvSpPr/>
          <p:nvPr/>
        </p:nvSpPr>
        <p:spPr>
          <a:xfrm>
            <a:off x="3164305" y="2565771"/>
            <a:ext cx="807860" cy="234175"/>
          </a:xfrm>
          <a:prstGeom prst="rect">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solidFill>
                  <a:srgbClr val="363535"/>
                </a:solidFill>
              </a:rPr>
              <a:t>1GbE</a:t>
            </a:r>
          </a:p>
        </p:txBody>
      </p:sp>
      <p:sp>
        <p:nvSpPr>
          <p:cNvPr id="193" name="Rectangle 192"/>
          <p:cNvSpPr/>
          <p:nvPr/>
        </p:nvSpPr>
        <p:spPr>
          <a:xfrm>
            <a:off x="4278179" y="2565771"/>
            <a:ext cx="845845" cy="234175"/>
          </a:xfrm>
          <a:prstGeom prst="rect">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solidFill>
                  <a:srgbClr val="363535"/>
                </a:solidFill>
              </a:rPr>
              <a:t>1GbE</a:t>
            </a:r>
          </a:p>
        </p:txBody>
      </p:sp>
      <p:cxnSp>
        <p:nvCxnSpPr>
          <p:cNvPr id="194" name="Straight Connector 193"/>
          <p:cNvCxnSpPr>
            <a:stCxn id="192" idx="2"/>
            <a:endCxn id="186" idx="0"/>
          </p:cNvCxnSpPr>
          <p:nvPr/>
        </p:nvCxnSpPr>
        <p:spPr>
          <a:xfrm>
            <a:off x="3568235" y="2799943"/>
            <a:ext cx="18991" cy="4215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Straight Connector 194"/>
          <p:cNvCxnSpPr>
            <a:stCxn id="193" idx="2"/>
            <a:endCxn id="188" idx="0"/>
          </p:cNvCxnSpPr>
          <p:nvPr/>
        </p:nvCxnSpPr>
        <p:spPr>
          <a:xfrm>
            <a:off x="4701102" y="2799943"/>
            <a:ext cx="1" cy="4215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6" name="Straight Connector 195"/>
          <p:cNvCxnSpPr>
            <a:stCxn id="186" idx="2"/>
            <a:endCxn id="190" idx="0"/>
          </p:cNvCxnSpPr>
          <p:nvPr/>
        </p:nvCxnSpPr>
        <p:spPr>
          <a:xfrm flipH="1">
            <a:off x="3450611" y="3863026"/>
            <a:ext cx="136614" cy="423749"/>
          </a:xfrm>
          <a:prstGeom prst="line">
            <a:avLst/>
          </a:prstGeom>
        </p:spPr>
        <p:style>
          <a:lnRef idx="2">
            <a:schemeClr val="accent1"/>
          </a:lnRef>
          <a:fillRef idx="0">
            <a:schemeClr val="accent1"/>
          </a:fillRef>
          <a:effectRef idx="1">
            <a:schemeClr val="accent1"/>
          </a:effectRef>
          <a:fontRef idx="minor">
            <a:schemeClr val="tx1"/>
          </a:fontRef>
        </p:style>
      </p:cxnSp>
      <p:cxnSp>
        <p:nvCxnSpPr>
          <p:cNvPr id="197" name="Straight Connector 196"/>
          <p:cNvCxnSpPr>
            <a:stCxn id="187" idx="0"/>
            <a:endCxn id="190" idx="2"/>
          </p:cNvCxnSpPr>
          <p:nvPr/>
        </p:nvCxnSpPr>
        <p:spPr>
          <a:xfrm flipH="1" flipV="1">
            <a:off x="3450611" y="4520949"/>
            <a:ext cx="136614" cy="4715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98" name="Straight Connector 197"/>
          <p:cNvCxnSpPr>
            <a:stCxn id="191" idx="0"/>
            <a:endCxn id="188" idx="2"/>
          </p:cNvCxnSpPr>
          <p:nvPr/>
        </p:nvCxnSpPr>
        <p:spPr>
          <a:xfrm flipH="1" flipV="1">
            <a:off x="4701102" y="3863027"/>
            <a:ext cx="165389" cy="423749"/>
          </a:xfrm>
          <a:prstGeom prst="line">
            <a:avLst/>
          </a:prstGeom>
        </p:spPr>
        <p:style>
          <a:lnRef idx="2">
            <a:schemeClr val="accent1"/>
          </a:lnRef>
          <a:fillRef idx="0">
            <a:schemeClr val="accent1"/>
          </a:fillRef>
          <a:effectRef idx="1">
            <a:schemeClr val="accent1"/>
          </a:effectRef>
          <a:fontRef idx="minor">
            <a:schemeClr val="tx1"/>
          </a:fontRef>
        </p:style>
      </p:cxnSp>
      <p:cxnSp>
        <p:nvCxnSpPr>
          <p:cNvPr id="199" name="Straight Connector 198"/>
          <p:cNvCxnSpPr>
            <a:stCxn id="191" idx="2"/>
            <a:endCxn id="189" idx="0"/>
          </p:cNvCxnSpPr>
          <p:nvPr/>
        </p:nvCxnSpPr>
        <p:spPr>
          <a:xfrm flipH="1">
            <a:off x="4701102" y="4520950"/>
            <a:ext cx="165390" cy="4715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00" name="Straight Connector 199"/>
          <p:cNvCxnSpPr>
            <a:stCxn id="192" idx="0"/>
            <a:endCxn id="237" idx="2"/>
          </p:cNvCxnSpPr>
          <p:nvPr/>
        </p:nvCxnSpPr>
        <p:spPr>
          <a:xfrm flipV="1">
            <a:off x="3568234" y="2215242"/>
            <a:ext cx="560901" cy="350526"/>
          </a:xfrm>
          <a:prstGeom prst="line">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01" name="Straight Connector 200"/>
          <p:cNvCxnSpPr>
            <a:stCxn id="193" idx="0"/>
            <a:endCxn id="237" idx="2"/>
          </p:cNvCxnSpPr>
          <p:nvPr/>
        </p:nvCxnSpPr>
        <p:spPr>
          <a:xfrm flipH="1" flipV="1">
            <a:off x="4129135" y="2215242"/>
            <a:ext cx="571967" cy="350526"/>
          </a:xfrm>
          <a:prstGeom prst="line">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02" name="Straight Connector 201"/>
          <p:cNvCxnSpPr>
            <a:stCxn id="193" idx="2"/>
            <a:endCxn id="186" idx="0"/>
          </p:cNvCxnSpPr>
          <p:nvPr/>
        </p:nvCxnSpPr>
        <p:spPr>
          <a:xfrm flipH="1">
            <a:off x="3587225" y="2799943"/>
            <a:ext cx="1113877" cy="4215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192" idx="2"/>
            <a:endCxn id="188" idx="0"/>
          </p:cNvCxnSpPr>
          <p:nvPr/>
        </p:nvCxnSpPr>
        <p:spPr>
          <a:xfrm>
            <a:off x="3568235" y="2799943"/>
            <a:ext cx="1132868" cy="4215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 name="Straight Connector 203"/>
          <p:cNvCxnSpPr>
            <a:stCxn id="186" idx="2"/>
            <a:endCxn id="191" idx="0"/>
          </p:cNvCxnSpPr>
          <p:nvPr/>
        </p:nvCxnSpPr>
        <p:spPr>
          <a:xfrm>
            <a:off x="3587227" y="3863027"/>
            <a:ext cx="1279265" cy="423749"/>
          </a:xfrm>
          <a:prstGeom prst="line">
            <a:avLst/>
          </a:prstGeom>
        </p:spPr>
        <p:style>
          <a:lnRef idx="2">
            <a:schemeClr val="accent1"/>
          </a:lnRef>
          <a:fillRef idx="0">
            <a:schemeClr val="accent1"/>
          </a:fillRef>
          <a:effectRef idx="1">
            <a:schemeClr val="accent1"/>
          </a:effectRef>
          <a:fontRef idx="minor">
            <a:schemeClr val="tx1"/>
          </a:fontRef>
        </p:style>
      </p:cxnSp>
      <p:cxnSp>
        <p:nvCxnSpPr>
          <p:cNvPr id="205" name="Straight Connector 204"/>
          <p:cNvCxnSpPr>
            <a:stCxn id="188" idx="2"/>
            <a:endCxn id="190" idx="0"/>
          </p:cNvCxnSpPr>
          <p:nvPr/>
        </p:nvCxnSpPr>
        <p:spPr>
          <a:xfrm flipH="1">
            <a:off x="3450611" y="3863026"/>
            <a:ext cx="1250492" cy="423749"/>
          </a:xfrm>
          <a:prstGeom prst="line">
            <a:avLst/>
          </a:prstGeom>
        </p:spPr>
        <p:style>
          <a:lnRef idx="2">
            <a:schemeClr val="accent1"/>
          </a:lnRef>
          <a:fillRef idx="0">
            <a:schemeClr val="accent1"/>
          </a:fillRef>
          <a:effectRef idx="1">
            <a:schemeClr val="accent1"/>
          </a:effectRef>
          <a:fontRef idx="minor">
            <a:schemeClr val="tx1"/>
          </a:fontRef>
        </p:style>
      </p:cxnSp>
      <p:cxnSp>
        <p:nvCxnSpPr>
          <p:cNvPr id="206" name="Straight Connector 205"/>
          <p:cNvCxnSpPr>
            <a:stCxn id="187" idx="0"/>
            <a:endCxn id="191" idx="2"/>
          </p:cNvCxnSpPr>
          <p:nvPr/>
        </p:nvCxnSpPr>
        <p:spPr>
          <a:xfrm flipV="1">
            <a:off x="3587224" y="4520950"/>
            <a:ext cx="1279267" cy="4715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07" name="Straight Connector 206"/>
          <p:cNvCxnSpPr>
            <a:stCxn id="190" idx="2"/>
            <a:endCxn id="189" idx="0"/>
          </p:cNvCxnSpPr>
          <p:nvPr/>
        </p:nvCxnSpPr>
        <p:spPr>
          <a:xfrm>
            <a:off x="3450611" y="4520949"/>
            <a:ext cx="1250490" cy="471575"/>
          </a:xfrm>
          <a:prstGeom prst="line">
            <a:avLst/>
          </a:prstGeom>
        </p:spPr>
        <p:style>
          <a:lnRef idx="2">
            <a:schemeClr val="accent1"/>
          </a:lnRef>
          <a:fillRef idx="0">
            <a:schemeClr val="accent1"/>
          </a:fillRef>
          <a:effectRef idx="1">
            <a:schemeClr val="accent1"/>
          </a:effectRef>
          <a:fontRef idx="minor">
            <a:schemeClr val="tx1"/>
          </a:fontRef>
        </p:style>
      </p:cxnSp>
      <p:sp>
        <p:nvSpPr>
          <p:cNvPr id="208" name="Rectangle 207"/>
          <p:cNvSpPr/>
          <p:nvPr/>
        </p:nvSpPr>
        <p:spPr>
          <a:xfrm>
            <a:off x="6248532" y="3234604"/>
            <a:ext cx="845844" cy="64157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1200" dirty="0">
                <a:solidFill>
                  <a:srgbClr val="363535"/>
                </a:solidFill>
              </a:rPr>
              <a:t>Hyper-V 1</a:t>
            </a:r>
          </a:p>
        </p:txBody>
      </p:sp>
      <p:sp>
        <p:nvSpPr>
          <p:cNvPr id="209" name="Rectangle 208"/>
          <p:cNvSpPr/>
          <p:nvPr/>
        </p:nvSpPr>
        <p:spPr>
          <a:xfrm>
            <a:off x="6248530" y="5005674"/>
            <a:ext cx="845844" cy="610092"/>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a:solidFill>
                  <a:srgbClr val="363535"/>
                </a:solidFill>
              </a:rPr>
              <a:t>File Server 1</a:t>
            </a:r>
          </a:p>
        </p:txBody>
      </p:sp>
      <p:sp>
        <p:nvSpPr>
          <p:cNvPr id="210" name="Rectangle 209"/>
          <p:cNvSpPr/>
          <p:nvPr/>
        </p:nvSpPr>
        <p:spPr>
          <a:xfrm>
            <a:off x="7362410" y="3234604"/>
            <a:ext cx="845844" cy="64157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1200" dirty="0">
                <a:solidFill>
                  <a:srgbClr val="363535"/>
                </a:solidFill>
              </a:rPr>
              <a:t>Hyper-V 2</a:t>
            </a:r>
          </a:p>
        </p:txBody>
      </p:sp>
      <p:sp>
        <p:nvSpPr>
          <p:cNvPr id="211" name="Rectangle 210"/>
          <p:cNvSpPr/>
          <p:nvPr/>
        </p:nvSpPr>
        <p:spPr>
          <a:xfrm>
            <a:off x="7362408" y="5005674"/>
            <a:ext cx="845844" cy="610092"/>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a:solidFill>
                  <a:srgbClr val="363535"/>
                </a:solidFill>
              </a:rPr>
              <a:t>File Server 2</a:t>
            </a:r>
          </a:p>
        </p:txBody>
      </p:sp>
      <p:sp>
        <p:nvSpPr>
          <p:cNvPr id="212" name="Rectangle 211"/>
          <p:cNvSpPr/>
          <p:nvPr/>
        </p:nvSpPr>
        <p:spPr>
          <a:xfrm>
            <a:off x="5949230" y="4307359"/>
            <a:ext cx="1193444" cy="234174"/>
          </a:xfrm>
          <a:prstGeom prst="rect">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solidFill>
                  <a:srgbClr val="363535"/>
                </a:solidFill>
              </a:rPr>
              <a:t>10GbE / IB</a:t>
            </a:r>
          </a:p>
        </p:txBody>
      </p:sp>
      <p:sp>
        <p:nvSpPr>
          <p:cNvPr id="213" name="Rectangle 212"/>
          <p:cNvSpPr/>
          <p:nvPr/>
        </p:nvSpPr>
        <p:spPr>
          <a:xfrm>
            <a:off x="7370253" y="4299925"/>
            <a:ext cx="1169775" cy="234174"/>
          </a:xfrm>
          <a:prstGeom prst="rect">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solidFill>
                  <a:srgbClr val="363535"/>
                </a:solidFill>
              </a:rPr>
              <a:t>10GbE / IB</a:t>
            </a:r>
          </a:p>
        </p:txBody>
      </p:sp>
      <p:sp>
        <p:nvSpPr>
          <p:cNvPr id="214" name="Rectangle 213"/>
          <p:cNvSpPr/>
          <p:nvPr/>
        </p:nvSpPr>
        <p:spPr>
          <a:xfrm>
            <a:off x="5949230" y="2578922"/>
            <a:ext cx="1145146" cy="234175"/>
          </a:xfrm>
          <a:prstGeom prst="rect">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rgbClr val="363535"/>
                </a:solidFill>
              </a:rPr>
              <a:t>10GbE / IB</a:t>
            </a:r>
            <a:endParaRPr lang="en-US" sz="1400" dirty="0">
              <a:solidFill>
                <a:srgbClr val="363535"/>
              </a:solidFill>
            </a:endParaRPr>
          </a:p>
        </p:txBody>
      </p:sp>
      <p:sp>
        <p:nvSpPr>
          <p:cNvPr id="215" name="Rectangle 214"/>
          <p:cNvSpPr/>
          <p:nvPr/>
        </p:nvSpPr>
        <p:spPr>
          <a:xfrm>
            <a:off x="7362408" y="2578922"/>
            <a:ext cx="1177620" cy="234175"/>
          </a:xfrm>
          <a:prstGeom prst="rect">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rgbClr val="363535"/>
                </a:solidFill>
              </a:rPr>
              <a:t>10GbE / IB</a:t>
            </a:r>
            <a:endParaRPr lang="en-US" sz="1400" dirty="0">
              <a:solidFill>
                <a:srgbClr val="363535"/>
              </a:solidFill>
            </a:endParaRPr>
          </a:p>
        </p:txBody>
      </p:sp>
      <p:cxnSp>
        <p:nvCxnSpPr>
          <p:cNvPr id="216" name="Straight Connector 215"/>
          <p:cNvCxnSpPr>
            <a:stCxn id="214" idx="2"/>
            <a:endCxn id="208" idx="0"/>
          </p:cNvCxnSpPr>
          <p:nvPr/>
        </p:nvCxnSpPr>
        <p:spPr>
          <a:xfrm>
            <a:off x="6521803" y="2813097"/>
            <a:ext cx="149651" cy="421507"/>
          </a:xfrm>
          <a:prstGeom prst="line">
            <a:avLst/>
          </a:prstGeom>
        </p:spPr>
        <p:style>
          <a:lnRef idx="2">
            <a:schemeClr val="accent1"/>
          </a:lnRef>
          <a:fillRef idx="0">
            <a:schemeClr val="accent1"/>
          </a:fillRef>
          <a:effectRef idx="1">
            <a:schemeClr val="accent1"/>
          </a:effectRef>
          <a:fontRef idx="minor">
            <a:schemeClr val="tx1"/>
          </a:fontRef>
        </p:style>
      </p:cxnSp>
      <p:cxnSp>
        <p:nvCxnSpPr>
          <p:cNvPr id="217" name="Straight Connector 216"/>
          <p:cNvCxnSpPr>
            <a:stCxn id="215" idx="2"/>
            <a:endCxn id="210" idx="0"/>
          </p:cNvCxnSpPr>
          <p:nvPr/>
        </p:nvCxnSpPr>
        <p:spPr>
          <a:xfrm flipH="1">
            <a:off x="7785332" y="2813097"/>
            <a:ext cx="165886" cy="421507"/>
          </a:xfrm>
          <a:prstGeom prst="line">
            <a:avLst/>
          </a:prstGeom>
        </p:spPr>
        <p:style>
          <a:lnRef idx="2">
            <a:schemeClr val="accent1"/>
          </a:lnRef>
          <a:fillRef idx="0">
            <a:schemeClr val="accent1"/>
          </a:fillRef>
          <a:effectRef idx="1">
            <a:schemeClr val="accent1"/>
          </a:effectRef>
          <a:fontRef idx="minor">
            <a:schemeClr val="tx1"/>
          </a:fontRef>
        </p:style>
      </p:cxnSp>
      <p:cxnSp>
        <p:nvCxnSpPr>
          <p:cNvPr id="218" name="Straight Connector 217"/>
          <p:cNvCxnSpPr>
            <a:stCxn id="208" idx="2"/>
            <a:endCxn id="212" idx="0"/>
          </p:cNvCxnSpPr>
          <p:nvPr/>
        </p:nvCxnSpPr>
        <p:spPr>
          <a:xfrm flipH="1">
            <a:off x="6545952" y="3876176"/>
            <a:ext cx="125502" cy="431183"/>
          </a:xfrm>
          <a:prstGeom prst="line">
            <a:avLst/>
          </a:prstGeom>
        </p:spPr>
        <p:style>
          <a:lnRef idx="2">
            <a:schemeClr val="accent1"/>
          </a:lnRef>
          <a:fillRef idx="0">
            <a:schemeClr val="accent1"/>
          </a:fillRef>
          <a:effectRef idx="1">
            <a:schemeClr val="accent1"/>
          </a:effectRef>
          <a:fontRef idx="minor">
            <a:schemeClr val="tx1"/>
          </a:fontRef>
        </p:style>
      </p:cxnSp>
      <p:cxnSp>
        <p:nvCxnSpPr>
          <p:cNvPr id="219" name="Straight Connector 218"/>
          <p:cNvCxnSpPr>
            <a:stCxn id="209" idx="0"/>
            <a:endCxn id="212" idx="2"/>
          </p:cNvCxnSpPr>
          <p:nvPr/>
        </p:nvCxnSpPr>
        <p:spPr>
          <a:xfrm flipH="1" flipV="1">
            <a:off x="6545952" y="4541534"/>
            <a:ext cx="125501" cy="464141"/>
          </a:xfrm>
          <a:prstGeom prst="line">
            <a:avLst/>
          </a:prstGeom>
        </p:spPr>
        <p:style>
          <a:lnRef idx="2">
            <a:schemeClr val="accent1"/>
          </a:lnRef>
          <a:fillRef idx="0">
            <a:schemeClr val="accent1"/>
          </a:fillRef>
          <a:effectRef idx="1">
            <a:schemeClr val="accent1"/>
          </a:effectRef>
          <a:fontRef idx="minor">
            <a:schemeClr val="tx1"/>
          </a:fontRef>
        </p:style>
      </p:cxnSp>
      <p:cxnSp>
        <p:nvCxnSpPr>
          <p:cNvPr id="220" name="Straight Connector 219"/>
          <p:cNvCxnSpPr>
            <a:stCxn id="213" idx="0"/>
            <a:endCxn id="210" idx="2"/>
          </p:cNvCxnSpPr>
          <p:nvPr/>
        </p:nvCxnSpPr>
        <p:spPr>
          <a:xfrm flipH="1" flipV="1">
            <a:off x="7785331" y="3876178"/>
            <a:ext cx="169810" cy="423749"/>
          </a:xfrm>
          <a:prstGeom prst="line">
            <a:avLst/>
          </a:prstGeom>
        </p:spPr>
        <p:style>
          <a:lnRef idx="2">
            <a:schemeClr val="accent1"/>
          </a:lnRef>
          <a:fillRef idx="0">
            <a:schemeClr val="accent1"/>
          </a:fillRef>
          <a:effectRef idx="1">
            <a:schemeClr val="accent1"/>
          </a:effectRef>
          <a:fontRef idx="minor">
            <a:schemeClr val="tx1"/>
          </a:fontRef>
        </p:style>
      </p:cxnSp>
      <p:cxnSp>
        <p:nvCxnSpPr>
          <p:cNvPr id="221" name="Straight Connector 220"/>
          <p:cNvCxnSpPr>
            <a:stCxn id="213" idx="2"/>
            <a:endCxn id="211" idx="0"/>
          </p:cNvCxnSpPr>
          <p:nvPr/>
        </p:nvCxnSpPr>
        <p:spPr>
          <a:xfrm flipH="1">
            <a:off x="7785331" y="4534101"/>
            <a:ext cx="169810" cy="4715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22" name="Straight Connector 221"/>
          <p:cNvCxnSpPr>
            <a:stCxn id="214" idx="0"/>
            <a:endCxn id="241" idx="2"/>
          </p:cNvCxnSpPr>
          <p:nvPr/>
        </p:nvCxnSpPr>
        <p:spPr>
          <a:xfrm flipV="1">
            <a:off x="6521803" y="2170039"/>
            <a:ext cx="676660" cy="408883"/>
          </a:xfrm>
          <a:prstGeom prst="line">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23" name="Straight Connector 222"/>
          <p:cNvCxnSpPr>
            <a:stCxn id="215" idx="0"/>
            <a:endCxn id="241" idx="2"/>
          </p:cNvCxnSpPr>
          <p:nvPr/>
        </p:nvCxnSpPr>
        <p:spPr>
          <a:xfrm flipH="1" flipV="1">
            <a:off x="7198463" y="2170039"/>
            <a:ext cx="752755" cy="408883"/>
          </a:xfrm>
          <a:prstGeom prst="line">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24" name="Straight Connector 223"/>
          <p:cNvCxnSpPr>
            <a:stCxn id="215" idx="2"/>
            <a:endCxn id="208" idx="0"/>
          </p:cNvCxnSpPr>
          <p:nvPr/>
        </p:nvCxnSpPr>
        <p:spPr>
          <a:xfrm flipH="1">
            <a:off x="6671454" y="2813097"/>
            <a:ext cx="1279764" cy="421507"/>
          </a:xfrm>
          <a:prstGeom prst="line">
            <a:avLst/>
          </a:prstGeom>
        </p:spPr>
        <p:style>
          <a:lnRef idx="2">
            <a:schemeClr val="accent1"/>
          </a:lnRef>
          <a:fillRef idx="0">
            <a:schemeClr val="accent1"/>
          </a:fillRef>
          <a:effectRef idx="1">
            <a:schemeClr val="accent1"/>
          </a:effectRef>
          <a:fontRef idx="minor">
            <a:schemeClr val="tx1"/>
          </a:fontRef>
        </p:style>
      </p:cxnSp>
      <p:cxnSp>
        <p:nvCxnSpPr>
          <p:cNvPr id="225" name="Straight Connector 224"/>
          <p:cNvCxnSpPr>
            <a:stCxn id="214" idx="2"/>
            <a:endCxn id="210" idx="0"/>
          </p:cNvCxnSpPr>
          <p:nvPr/>
        </p:nvCxnSpPr>
        <p:spPr>
          <a:xfrm>
            <a:off x="6521803" y="2813097"/>
            <a:ext cx="1263529" cy="421507"/>
          </a:xfrm>
          <a:prstGeom prst="line">
            <a:avLst/>
          </a:prstGeom>
        </p:spPr>
        <p:style>
          <a:lnRef idx="2">
            <a:schemeClr val="accent1"/>
          </a:lnRef>
          <a:fillRef idx="0">
            <a:schemeClr val="accent1"/>
          </a:fillRef>
          <a:effectRef idx="1">
            <a:schemeClr val="accent1"/>
          </a:effectRef>
          <a:fontRef idx="minor">
            <a:schemeClr val="tx1"/>
          </a:fontRef>
        </p:style>
      </p:cxnSp>
      <p:cxnSp>
        <p:nvCxnSpPr>
          <p:cNvPr id="226" name="Straight Connector 225"/>
          <p:cNvCxnSpPr>
            <a:stCxn id="208" idx="2"/>
            <a:endCxn id="213" idx="0"/>
          </p:cNvCxnSpPr>
          <p:nvPr/>
        </p:nvCxnSpPr>
        <p:spPr>
          <a:xfrm>
            <a:off x="6671455" y="3876178"/>
            <a:ext cx="1283687" cy="423749"/>
          </a:xfrm>
          <a:prstGeom prst="line">
            <a:avLst/>
          </a:prstGeom>
        </p:spPr>
        <p:style>
          <a:lnRef idx="2">
            <a:schemeClr val="accent1"/>
          </a:lnRef>
          <a:fillRef idx="0">
            <a:schemeClr val="accent1"/>
          </a:fillRef>
          <a:effectRef idx="1">
            <a:schemeClr val="accent1"/>
          </a:effectRef>
          <a:fontRef idx="minor">
            <a:schemeClr val="tx1"/>
          </a:fontRef>
        </p:style>
      </p:cxnSp>
      <p:cxnSp>
        <p:nvCxnSpPr>
          <p:cNvPr id="227" name="Straight Connector 226"/>
          <p:cNvCxnSpPr>
            <a:stCxn id="210" idx="2"/>
            <a:endCxn id="212" idx="0"/>
          </p:cNvCxnSpPr>
          <p:nvPr/>
        </p:nvCxnSpPr>
        <p:spPr>
          <a:xfrm flipH="1">
            <a:off x="6545952" y="3876176"/>
            <a:ext cx="1239380" cy="431183"/>
          </a:xfrm>
          <a:prstGeom prst="line">
            <a:avLst/>
          </a:prstGeom>
        </p:spPr>
        <p:style>
          <a:lnRef idx="2">
            <a:schemeClr val="accent1"/>
          </a:lnRef>
          <a:fillRef idx="0">
            <a:schemeClr val="accent1"/>
          </a:fillRef>
          <a:effectRef idx="1">
            <a:schemeClr val="accent1"/>
          </a:effectRef>
          <a:fontRef idx="minor">
            <a:schemeClr val="tx1"/>
          </a:fontRef>
        </p:style>
      </p:cxnSp>
      <p:cxnSp>
        <p:nvCxnSpPr>
          <p:cNvPr id="228" name="Straight Connector 227"/>
          <p:cNvCxnSpPr>
            <a:stCxn id="209" idx="0"/>
            <a:endCxn id="213" idx="2"/>
          </p:cNvCxnSpPr>
          <p:nvPr/>
        </p:nvCxnSpPr>
        <p:spPr>
          <a:xfrm flipV="1">
            <a:off x="6671453" y="4534101"/>
            <a:ext cx="1283688" cy="4715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29" name="Straight Connector 228"/>
          <p:cNvCxnSpPr>
            <a:stCxn id="212" idx="2"/>
            <a:endCxn id="211" idx="0"/>
          </p:cNvCxnSpPr>
          <p:nvPr/>
        </p:nvCxnSpPr>
        <p:spPr>
          <a:xfrm>
            <a:off x="6545952" y="4541534"/>
            <a:ext cx="1239378" cy="464141"/>
          </a:xfrm>
          <a:prstGeom prst="line">
            <a:avLst/>
          </a:prstGeom>
        </p:spPr>
        <p:style>
          <a:lnRef idx="2">
            <a:schemeClr val="accent1"/>
          </a:lnRef>
          <a:fillRef idx="0">
            <a:schemeClr val="accent1"/>
          </a:fillRef>
          <a:effectRef idx="1">
            <a:schemeClr val="accent1"/>
          </a:effectRef>
          <a:fontRef idx="minor">
            <a:schemeClr val="tx1"/>
          </a:fontRef>
        </p:style>
      </p:cxnSp>
      <p:sp>
        <p:nvSpPr>
          <p:cNvPr id="234" name="Rectangle 233"/>
          <p:cNvSpPr/>
          <p:nvPr/>
        </p:nvSpPr>
        <p:spPr>
          <a:xfrm>
            <a:off x="794129" y="2035105"/>
            <a:ext cx="1014654" cy="1932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rgbClr val="FFFFFF"/>
                </a:solidFill>
              </a:rPr>
              <a:t>Clients</a:t>
            </a:r>
            <a:endParaRPr lang="en-US" sz="1400" dirty="0">
              <a:solidFill>
                <a:srgbClr val="FFFFFF"/>
              </a:solidFill>
            </a:endParaRPr>
          </a:p>
        </p:txBody>
      </p:sp>
      <p:sp>
        <p:nvSpPr>
          <p:cNvPr id="237" name="Rectangle 236"/>
          <p:cNvSpPr/>
          <p:nvPr/>
        </p:nvSpPr>
        <p:spPr>
          <a:xfrm>
            <a:off x="3621807" y="2021954"/>
            <a:ext cx="1014654" cy="1932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rgbClr val="FFFFFF"/>
                </a:solidFill>
              </a:rPr>
              <a:t>Clients</a:t>
            </a:r>
            <a:endParaRPr lang="en-US" sz="1400" dirty="0">
              <a:solidFill>
                <a:srgbClr val="FFFFFF"/>
              </a:solidFill>
            </a:endParaRPr>
          </a:p>
        </p:txBody>
      </p:sp>
      <p:sp>
        <p:nvSpPr>
          <p:cNvPr id="241" name="Rectangle 240"/>
          <p:cNvSpPr/>
          <p:nvPr/>
        </p:nvSpPr>
        <p:spPr>
          <a:xfrm>
            <a:off x="6691136" y="1976751"/>
            <a:ext cx="1014654" cy="1932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rgbClr val="FFFFFF"/>
                </a:solidFill>
              </a:rPr>
              <a:t>Clients</a:t>
            </a:r>
            <a:endParaRPr lang="en-US" sz="1400" dirty="0">
              <a:solidFill>
                <a:srgbClr val="FFFFFF"/>
              </a:solidFill>
            </a:endParaRPr>
          </a:p>
        </p:txBody>
      </p:sp>
      <p:sp>
        <p:nvSpPr>
          <p:cNvPr id="281" name="Oval 280"/>
          <p:cNvSpPr/>
          <p:nvPr/>
        </p:nvSpPr>
        <p:spPr>
          <a:xfrm>
            <a:off x="3943300" y="5817079"/>
            <a:ext cx="371669" cy="34197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1600" b="1" dirty="0" smtClean="0">
                <a:solidFill>
                  <a:srgbClr val="FFFFFF"/>
                </a:solidFill>
              </a:rPr>
              <a:t>B</a:t>
            </a:r>
            <a:endParaRPr lang="en-US" sz="1600" b="1" dirty="0">
              <a:solidFill>
                <a:srgbClr val="FFFFFF"/>
              </a:solidFill>
            </a:endParaRPr>
          </a:p>
        </p:txBody>
      </p:sp>
      <p:sp>
        <p:nvSpPr>
          <p:cNvPr id="282" name="Oval 281"/>
          <p:cNvSpPr/>
          <p:nvPr/>
        </p:nvSpPr>
        <p:spPr>
          <a:xfrm>
            <a:off x="7012627" y="5767039"/>
            <a:ext cx="371669" cy="34197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1600" b="1" dirty="0" smtClean="0">
                <a:solidFill>
                  <a:srgbClr val="FFFFFF"/>
                </a:solidFill>
              </a:rPr>
              <a:t>C</a:t>
            </a:r>
            <a:endParaRPr lang="en-US" sz="1600" b="1" dirty="0">
              <a:solidFill>
                <a:srgbClr val="FFFFFF"/>
              </a:solidFill>
            </a:endParaRPr>
          </a:p>
        </p:txBody>
      </p:sp>
      <p:sp>
        <p:nvSpPr>
          <p:cNvPr id="283" name="Oval 282"/>
          <p:cNvSpPr/>
          <p:nvPr/>
        </p:nvSpPr>
        <p:spPr>
          <a:xfrm>
            <a:off x="1115622" y="5830230"/>
            <a:ext cx="371669" cy="34197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1600" b="1" dirty="0">
                <a:solidFill>
                  <a:srgbClr val="FFFFFF"/>
                </a:solidFill>
              </a:rPr>
              <a:t>A</a:t>
            </a:r>
          </a:p>
        </p:txBody>
      </p:sp>
      <p:cxnSp>
        <p:nvCxnSpPr>
          <p:cNvPr id="96" name="Straight Connector 95"/>
          <p:cNvCxnSpPr/>
          <p:nvPr/>
        </p:nvCxnSpPr>
        <p:spPr>
          <a:xfrm flipV="1">
            <a:off x="2589212" y="1116765"/>
            <a:ext cx="0" cy="5450222"/>
          </a:xfrm>
          <a:prstGeom prst="line">
            <a:avLst/>
          </a:prstGeom>
          <a:ln>
            <a:solidFill>
              <a:srgbClr val="FFFFFF"/>
            </a:solidFill>
            <a:prstDash val="dash"/>
          </a:ln>
        </p:spPr>
        <p:style>
          <a:lnRef idx="2">
            <a:schemeClr val="dk1"/>
          </a:lnRef>
          <a:fillRef idx="0">
            <a:schemeClr val="dk1"/>
          </a:fillRef>
          <a:effectRef idx="1">
            <a:schemeClr val="dk1"/>
          </a:effectRef>
          <a:fontRef idx="minor">
            <a:schemeClr val="tx1"/>
          </a:fontRef>
        </p:style>
      </p:cxnSp>
      <p:cxnSp>
        <p:nvCxnSpPr>
          <p:cNvPr id="97" name="Straight Connector 96"/>
          <p:cNvCxnSpPr/>
          <p:nvPr/>
        </p:nvCxnSpPr>
        <p:spPr>
          <a:xfrm flipV="1">
            <a:off x="5713412" y="1116765"/>
            <a:ext cx="0" cy="5450222"/>
          </a:xfrm>
          <a:prstGeom prst="line">
            <a:avLst/>
          </a:prstGeom>
          <a:ln>
            <a:solidFill>
              <a:srgbClr val="FFFFFF"/>
            </a:solidFill>
            <a:prstDash val="dash"/>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72286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21208" y="228600"/>
            <a:ext cx="11031626" cy="678811"/>
          </a:xfrm>
        </p:spPr>
        <p:txBody>
          <a:bodyPr>
            <a:noAutofit/>
          </a:bodyPr>
          <a:lstStyle/>
          <a:p>
            <a:r>
              <a:rPr lang="en-US" b="0" dirty="0"/>
              <a:t>Hyper-V over SMB - Network </a:t>
            </a:r>
            <a:r>
              <a:rPr lang="en-US" b="0" dirty="0" smtClean="0"/>
              <a:t>Configurations</a:t>
            </a:r>
            <a:endParaRPr lang="en-US" b="0" dirty="0"/>
          </a:p>
        </p:txBody>
      </p:sp>
      <p:sp>
        <p:nvSpPr>
          <p:cNvPr id="9" name="Content Placeholder 1"/>
          <p:cNvSpPr>
            <a:spLocks noGrp="1"/>
          </p:cNvSpPr>
          <p:nvPr>
            <p:ph sz="half" idx="1"/>
          </p:nvPr>
        </p:nvSpPr>
        <p:spPr>
          <a:xfrm>
            <a:off x="400738" y="1297586"/>
            <a:ext cx="1885362" cy="249299"/>
          </a:xfrm>
        </p:spPr>
        <p:txBody>
          <a:bodyPr vert="horz" lIns="0" tIns="45720" rIns="91440" bIns="45720" rtlCol="0">
            <a:noAutofit/>
          </a:bodyPr>
          <a:lstStyle/>
          <a:p>
            <a:pPr marL="0" indent="0" algn="ctr">
              <a:buNone/>
            </a:pPr>
            <a:r>
              <a:rPr lang="en-US" sz="2000" dirty="0">
                <a:solidFill>
                  <a:schemeClr val="tx1"/>
                </a:solidFill>
              </a:rPr>
              <a:t>1GbE </a:t>
            </a:r>
            <a:r>
              <a:rPr lang="en-US" sz="2000" dirty="0" smtClean="0">
                <a:solidFill>
                  <a:schemeClr val="tx1"/>
                </a:solidFill>
              </a:rPr>
              <a:t>Networks</a:t>
            </a:r>
            <a:endParaRPr lang="en-US" sz="2000" dirty="0">
              <a:solidFill>
                <a:schemeClr val="tx1"/>
              </a:solidFill>
            </a:endParaRPr>
          </a:p>
        </p:txBody>
      </p:sp>
      <p:sp>
        <p:nvSpPr>
          <p:cNvPr id="10" name="Content Placeholder 1"/>
          <p:cNvSpPr>
            <a:spLocks noGrp="1"/>
          </p:cNvSpPr>
          <p:nvPr>
            <p:ph sz="half" idx="1"/>
          </p:nvPr>
        </p:nvSpPr>
        <p:spPr>
          <a:xfrm>
            <a:off x="2741612" y="1297586"/>
            <a:ext cx="2895601" cy="466409"/>
          </a:xfrm>
        </p:spPr>
        <p:txBody>
          <a:bodyPr vert="horz" lIns="0" tIns="45720" rIns="91440" bIns="45720" rtlCol="0">
            <a:noAutofit/>
          </a:bodyPr>
          <a:lstStyle/>
          <a:p>
            <a:pPr marL="0" indent="0" algn="ctr">
              <a:buNone/>
            </a:pPr>
            <a:r>
              <a:rPr lang="en-US" sz="2000" dirty="0" smtClean="0">
                <a:solidFill>
                  <a:schemeClr val="tx1"/>
                </a:solidFill>
              </a:rPr>
              <a:t>Mixed </a:t>
            </a:r>
            <a:r>
              <a:rPr lang="en-US" sz="2000" dirty="0">
                <a:solidFill>
                  <a:schemeClr val="tx1"/>
                </a:solidFill>
              </a:rPr>
              <a:t>1GbE/10GbE</a:t>
            </a:r>
          </a:p>
        </p:txBody>
      </p:sp>
      <p:sp>
        <p:nvSpPr>
          <p:cNvPr id="11" name="Content Placeholder 1"/>
          <p:cNvSpPr>
            <a:spLocks noGrp="1"/>
          </p:cNvSpPr>
          <p:nvPr>
            <p:ph sz="half" idx="1"/>
          </p:nvPr>
        </p:nvSpPr>
        <p:spPr>
          <a:xfrm>
            <a:off x="6860133" y="1295400"/>
            <a:ext cx="4537716" cy="505456"/>
          </a:xfrm>
        </p:spPr>
        <p:txBody>
          <a:bodyPr>
            <a:noAutofit/>
          </a:bodyPr>
          <a:lstStyle/>
          <a:p>
            <a:pPr marL="0" indent="0" algn="ctr">
              <a:buNone/>
            </a:pPr>
            <a:r>
              <a:rPr lang="en-US" sz="2000" dirty="0" smtClean="0">
                <a:solidFill>
                  <a:schemeClr val="tx1"/>
                </a:solidFill>
              </a:rPr>
              <a:t>10GbE or InfiniBand Networks</a:t>
            </a:r>
          </a:p>
        </p:txBody>
      </p:sp>
      <p:sp>
        <p:nvSpPr>
          <p:cNvPr id="103" name="Rectangle 102"/>
          <p:cNvSpPr/>
          <p:nvPr/>
        </p:nvSpPr>
        <p:spPr>
          <a:xfrm>
            <a:off x="326378" y="3292959"/>
            <a:ext cx="845844" cy="64157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1200" dirty="0">
                <a:solidFill>
                  <a:srgbClr val="363535"/>
                </a:solidFill>
              </a:rPr>
              <a:t>Hyper-V 1</a:t>
            </a:r>
          </a:p>
        </p:txBody>
      </p:sp>
      <p:sp>
        <p:nvSpPr>
          <p:cNvPr id="137" name="Rectangle 136"/>
          <p:cNvSpPr/>
          <p:nvPr/>
        </p:nvSpPr>
        <p:spPr>
          <a:xfrm>
            <a:off x="326377" y="5064029"/>
            <a:ext cx="845844" cy="610092"/>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a:solidFill>
                  <a:srgbClr val="363535"/>
                </a:solidFill>
              </a:rPr>
              <a:t>File Server 1</a:t>
            </a:r>
          </a:p>
        </p:txBody>
      </p:sp>
      <p:sp>
        <p:nvSpPr>
          <p:cNvPr id="145" name="Rectangle 144"/>
          <p:cNvSpPr/>
          <p:nvPr/>
        </p:nvSpPr>
        <p:spPr>
          <a:xfrm>
            <a:off x="1440255" y="3292959"/>
            <a:ext cx="845844" cy="64157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1200" dirty="0">
                <a:solidFill>
                  <a:srgbClr val="363535"/>
                </a:solidFill>
              </a:rPr>
              <a:t>Hyper-V 2</a:t>
            </a:r>
          </a:p>
        </p:txBody>
      </p:sp>
      <p:sp>
        <p:nvSpPr>
          <p:cNvPr id="146" name="Rectangle 145"/>
          <p:cNvSpPr/>
          <p:nvPr/>
        </p:nvSpPr>
        <p:spPr>
          <a:xfrm>
            <a:off x="1440253" y="5064029"/>
            <a:ext cx="845844" cy="610092"/>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a:solidFill>
                  <a:srgbClr val="363535"/>
                </a:solidFill>
              </a:rPr>
              <a:t>File Server 2</a:t>
            </a:r>
          </a:p>
        </p:txBody>
      </p:sp>
      <p:sp>
        <p:nvSpPr>
          <p:cNvPr id="148" name="Rectangle 147"/>
          <p:cNvSpPr/>
          <p:nvPr/>
        </p:nvSpPr>
        <p:spPr>
          <a:xfrm>
            <a:off x="326380" y="4358282"/>
            <a:ext cx="807859" cy="234175"/>
          </a:xfrm>
          <a:prstGeom prst="rect">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solidFill>
                  <a:srgbClr val="363535"/>
                </a:solidFill>
              </a:rPr>
              <a:t>1GbE</a:t>
            </a:r>
          </a:p>
        </p:txBody>
      </p:sp>
      <p:sp>
        <p:nvSpPr>
          <p:cNvPr id="149" name="Rectangle 148"/>
          <p:cNvSpPr/>
          <p:nvPr/>
        </p:nvSpPr>
        <p:spPr>
          <a:xfrm>
            <a:off x="1440253" y="4358282"/>
            <a:ext cx="845844" cy="234175"/>
          </a:xfrm>
          <a:prstGeom prst="rect">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solidFill>
                  <a:srgbClr val="363535"/>
                </a:solidFill>
              </a:rPr>
              <a:t>1GbE</a:t>
            </a:r>
          </a:p>
        </p:txBody>
      </p:sp>
      <p:sp>
        <p:nvSpPr>
          <p:cNvPr id="150" name="Rectangle 149"/>
          <p:cNvSpPr/>
          <p:nvPr/>
        </p:nvSpPr>
        <p:spPr>
          <a:xfrm>
            <a:off x="326379" y="2637277"/>
            <a:ext cx="807860" cy="234175"/>
          </a:xfrm>
          <a:prstGeom prst="rect">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solidFill>
                  <a:srgbClr val="363535"/>
                </a:solidFill>
              </a:rPr>
              <a:t>1GbE</a:t>
            </a:r>
          </a:p>
        </p:txBody>
      </p:sp>
      <p:sp>
        <p:nvSpPr>
          <p:cNvPr id="151" name="Rectangle 150"/>
          <p:cNvSpPr/>
          <p:nvPr/>
        </p:nvSpPr>
        <p:spPr>
          <a:xfrm>
            <a:off x="1440254" y="2637277"/>
            <a:ext cx="845845" cy="234175"/>
          </a:xfrm>
          <a:prstGeom prst="rect">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solidFill>
                  <a:srgbClr val="363535"/>
                </a:solidFill>
              </a:rPr>
              <a:t>1GbE</a:t>
            </a:r>
          </a:p>
        </p:txBody>
      </p:sp>
      <p:cxnSp>
        <p:nvCxnSpPr>
          <p:cNvPr id="3" name="Straight Connector 2"/>
          <p:cNvCxnSpPr>
            <a:stCxn id="150" idx="2"/>
            <a:endCxn id="103" idx="0"/>
          </p:cNvCxnSpPr>
          <p:nvPr/>
        </p:nvCxnSpPr>
        <p:spPr>
          <a:xfrm>
            <a:off x="730310" y="2871449"/>
            <a:ext cx="18991" cy="4215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151" idx="2"/>
            <a:endCxn id="145" idx="0"/>
          </p:cNvCxnSpPr>
          <p:nvPr/>
        </p:nvCxnSpPr>
        <p:spPr>
          <a:xfrm>
            <a:off x="1863178" y="2871449"/>
            <a:ext cx="1" cy="4215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103" idx="2"/>
            <a:endCxn id="148" idx="0"/>
          </p:cNvCxnSpPr>
          <p:nvPr/>
        </p:nvCxnSpPr>
        <p:spPr>
          <a:xfrm flipH="1">
            <a:off x="730310" y="3934531"/>
            <a:ext cx="18991" cy="4237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137" idx="0"/>
            <a:endCxn id="148" idx="2"/>
          </p:cNvCxnSpPr>
          <p:nvPr/>
        </p:nvCxnSpPr>
        <p:spPr>
          <a:xfrm flipH="1" flipV="1">
            <a:off x="730309" y="4592457"/>
            <a:ext cx="18990" cy="471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149" idx="0"/>
            <a:endCxn id="145" idx="2"/>
          </p:cNvCxnSpPr>
          <p:nvPr/>
        </p:nvCxnSpPr>
        <p:spPr>
          <a:xfrm flipV="1">
            <a:off x="1863178" y="3934531"/>
            <a:ext cx="1" cy="4237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p:cNvCxnSpPr>
            <a:stCxn id="149" idx="2"/>
            <a:endCxn id="146" idx="0"/>
          </p:cNvCxnSpPr>
          <p:nvPr/>
        </p:nvCxnSpPr>
        <p:spPr>
          <a:xfrm>
            <a:off x="1863175" y="4592457"/>
            <a:ext cx="0" cy="471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p:cNvCxnSpPr>
            <a:stCxn id="150" idx="0"/>
            <a:endCxn id="234" idx="2"/>
          </p:cNvCxnSpPr>
          <p:nvPr/>
        </p:nvCxnSpPr>
        <p:spPr>
          <a:xfrm flipV="1">
            <a:off x="730308" y="2228396"/>
            <a:ext cx="571147" cy="408881"/>
          </a:xfrm>
          <a:prstGeom prst="line">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51" idx="0"/>
            <a:endCxn id="234" idx="2"/>
          </p:cNvCxnSpPr>
          <p:nvPr/>
        </p:nvCxnSpPr>
        <p:spPr>
          <a:xfrm flipH="1" flipV="1">
            <a:off x="1301457" y="2228396"/>
            <a:ext cx="561720" cy="408881"/>
          </a:xfrm>
          <a:prstGeom prst="line">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a:stCxn id="151" idx="2"/>
            <a:endCxn id="103" idx="0"/>
          </p:cNvCxnSpPr>
          <p:nvPr/>
        </p:nvCxnSpPr>
        <p:spPr>
          <a:xfrm flipH="1">
            <a:off x="749301" y="2871449"/>
            <a:ext cx="1113877" cy="4215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p:cNvCxnSpPr>
            <a:stCxn id="150" idx="2"/>
            <a:endCxn id="145" idx="0"/>
          </p:cNvCxnSpPr>
          <p:nvPr/>
        </p:nvCxnSpPr>
        <p:spPr>
          <a:xfrm>
            <a:off x="730309" y="2871449"/>
            <a:ext cx="1132868" cy="4215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p:cNvCxnSpPr>
            <a:stCxn id="103" idx="2"/>
            <a:endCxn id="149" idx="0"/>
          </p:cNvCxnSpPr>
          <p:nvPr/>
        </p:nvCxnSpPr>
        <p:spPr>
          <a:xfrm>
            <a:off x="749301" y="3934531"/>
            <a:ext cx="1113877" cy="4237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p:cNvCxnSpPr>
            <a:stCxn id="145" idx="2"/>
            <a:endCxn id="148" idx="0"/>
          </p:cNvCxnSpPr>
          <p:nvPr/>
        </p:nvCxnSpPr>
        <p:spPr>
          <a:xfrm flipH="1">
            <a:off x="730309" y="3934531"/>
            <a:ext cx="1132868" cy="4237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137" idx="0"/>
            <a:endCxn id="149" idx="2"/>
          </p:cNvCxnSpPr>
          <p:nvPr/>
        </p:nvCxnSpPr>
        <p:spPr>
          <a:xfrm flipV="1">
            <a:off x="749301" y="4592457"/>
            <a:ext cx="1113877" cy="471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p:cNvCxnSpPr>
            <a:stCxn id="148" idx="2"/>
            <a:endCxn id="146" idx="0"/>
          </p:cNvCxnSpPr>
          <p:nvPr/>
        </p:nvCxnSpPr>
        <p:spPr>
          <a:xfrm>
            <a:off x="730309" y="4592457"/>
            <a:ext cx="1132868" cy="471575"/>
          </a:xfrm>
          <a:prstGeom prst="line">
            <a:avLst/>
          </a:prstGeom>
        </p:spPr>
        <p:style>
          <a:lnRef idx="1">
            <a:schemeClr val="accent1"/>
          </a:lnRef>
          <a:fillRef idx="0">
            <a:schemeClr val="accent1"/>
          </a:fillRef>
          <a:effectRef idx="0">
            <a:schemeClr val="accent1"/>
          </a:effectRef>
          <a:fontRef idx="minor">
            <a:schemeClr val="tx1"/>
          </a:fontRef>
        </p:style>
      </p:cxnSp>
      <p:sp>
        <p:nvSpPr>
          <p:cNvPr id="186" name="Rectangle 185"/>
          <p:cNvSpPr/>
          <p:nvPr/>
        </p:nvSpPr>
        <p:spPr>
          <a:xfrm>
            <a:off x="3164303" y="3221453"/>
            <a:ext cx="845844" cy="64157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1200" dirty="0">
                <a:solidFill>
                  <a:srgbClr val="363535"/>
                </a:solidFill>
              </a:rPr>
              <a:t>Hyper-V 1</a:t>
            </a:r>
          </a:p>
        </p:txBody>
      </p:sp>
      <p:sp>
        <p:nvSpPr>
          <p:cNvPr id="187" name="Rectangle 186"/>
          <p:cNvSpPr/>
          <p:nvPr/>
        </p:nvSpPr>
        <p:spPr>
          <a:xfrm>
            <a:off x="3164303" y="4992523"/>
            <a:ext cx="845844" cy="610092"/>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a:solidFill>
                  <a:srgbClr val="363535"/>
                </a:solidFill>
              </a:rPr>
              <a:t>File Server 1</a:t>
            </a:r>
          </a:p>
        </p:txBody>
      </p:sp>
      <p:sp>
        <p:nvSpPr>
          <p:cNvPr id="188" name="Rectangle 187"/>
          <p:cNvSpPr/>
          <p:nvPr/>
        </p:nvSpPr>
        <p:spPr>
          <a:xfrm>
            <a:off x="4278180" y="3221453"/>
            <a:ext cx="845844" cy="64157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1200" dirty="0">
                <a:solidFill>
                  <a:srgbClr val="363535"/>
                </a:solidFill>
              </a:rPr>
              <a:t>Hyper-V 2</a:t>
            </a:r>
          </a:p>
        </p:txBody>
      </p:sp>
      <p:sp>
        <p:nvSpPr>
          <p:cNvPr id="189" name="Rectangle 188"/>
          <p:cNvSpPr/>
          <p:nvPr/>
        </p:nvSpPr>
        <p:spPr>
          <a:xfrm>
            <a:off x="4278179" y="4992523"/>
            <a:ext cx="845844" cy="610092"/>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a:solidFill>
                  <a:srgbClr val="363535"/>
                </a:solidFill>
              </a:rPr>
              <a:t>File Server 2</a:t>
            </a:r>
          </a:p>
        </p:txBody>
      </p:sp>
      <p:sp>
        <p:nvSpPr>
          <p:cNvPr id="190" name="Rectangle 189"/>
          <p:cNvSpPr/>
          <p:nvPr/>
        </p:nvSpPr>
        <p:spPr>
          <a:xfrm>
            <a:off x="2847199" y="4286774"/>
            <a:ext cx="1206823" cy="234174"/>
          </a:xfrm>
          <a:prstGeom prst="rect">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solidFill>
                  <a:srgbClr val="363535"/>
                </a:solidFill>
              </a:rPr>
              <a:t>10GbE / IB</a:t>
            </a:r>
          </a:p>
        </p:txBody>
      </p:sp>
      <p:sp>
        <p:nvSpPr>
          <p:cNvPr id="191" name="Rectangle 190"/>
          <p:cNvSpPr/>
          <p:nvPr/>
        </p:nvSpPr>
        <p:spPr>
          <a:xfrm>
            <a:off x="4281604" y="4286774"/>
            <a:ext cx="1169775" cy="234174"/>
          </a:xfrm>
          <a:prstGeom prst="rect">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solidFill>
                  <a:srgbClr val="363535"/>
                </a:solidFill>
              </a:rPr>
              <a:t>10GbE / IB</a:t>
            </a:r>
          </a:p>
        </p:txBody>
      </p:sp>
      <p:sp>
        <p:nvSpPr>
          <p:cNvPr id="192" name="Rectangle 191"/>
          <p:cNvSpPr/>
          <p:nvPr/>
        </p:nvSpPr>
        <p:spPr>
          <a:xfrm>
            <a:off x="3164305" y="2565771"/>
            <a:ext cx="807860" cy="234175"/>
          </a:xfrm>
          <a:prstGeom prst="rect">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solidFill>
                  <a:srgbClr val="363535"/>
                </a:solidFill>
              </a:rPr>
              <a:t>1GbE</a:t>
            </a:r>
          </a:p>
        </p:txBody>
      </p:sp>
      <p:sp>
        <p:nvSpPr>
          <p:cNvPr id="193" name="Rectangle 192"/>
          <p:cNvSpPr/>
          <p:nvPr/>
        </p:nvSpPr>
        <p:spPr>
          <a:xfrm>
            <a:off x="4278179" y="2565771"/>
            <a:ext cx="845845" cy="234175"/>
          </a:xfrm>
          <a:prstGeom prst="rect">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solidFill>
                  <a:srgbClr val="363535"/>
                </a:solidFill>
              </a:rPr>
              <a:t>1GbE</a:t>
            </a:r>
          </a:p>
        </p:txBody>
      </p:sp>
      <p:cxnSp>
        <p:nvCxnSpPr>
          <p:cNvPr id="194" name="Straight Connector 193"/>
          <p:cNvCxnSpPr>
            <a:stCxn id="192" idx="2"/>
            <a:endCxn id="186" idx="0"/>
          </p:cNvCxnSpPr>
          <p:nvPr/>
        </p:nvCxnSpPr>
        <p:spPr>
          <a:xfrm>
            <a:off x="3568235" y="2799943"/>
            <a:ext cx="18991" cy="4215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Straight Connector 194"/>
          <p:cNvCxnSpPr>
            <a:stCxn id="193" idx="2"/>
            <a:endCxn id="188" idx="0"/>
          </p:cNvCxnSpPr>
          <p:nvPr/>
        </p:nvCxnSpPr>
        <p:spPr>
          <a:xfrm>
            <a:off x="4701102" y="2799943"/>
            <a:ext cx="1" cy="4215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6" name="Straight Connector 195"/>
          <p:cNvCxnSpPr>
            <a:stCxn id="186" idx="2"/>
            <a:endCxn id="190" idx="0"/>
          </p:cNvCxnSpPr>
          <p:nvPr/>
        </p:nvCxnSpPr>
        <p:spPr>
          <a:xfrm flipH="1">
            <a:off x="3450611" y="3863026"/>
            <a:ext cx="136614" cy="423749"/>
          </a:xfrm>
          <a:prstGeom prst="line">
            <a:avLst/>
          </a:prstGeom>
        </p:spPr>
        <p:style>
          <a:lnRef idx="2">
            <a:schemeClr val="accent1"/>
          </a:lnRef>
          <a:fillRef idx="0">
            <a:schemeClr val="accent1"/>
          </a:fillRef>
          <a:effectRef idx="1">
            <a:schemeClr val="accent1"/>
          </a:effectRef>
          <a:fontRef idx="minor">
            <a:schemeClr val="tx1"/>
          </a:fontRef>
        </p:style>
      </p:cxnSp>
      <p:cxnSp>
        <p:nvCxnSpPr>
          <p:cNvPr id="197" name="Straight Connector 196"/>
          <p:cNvCxnSpPr>
            <a:stCxn id="187" idx="0"/>
            <a:endCxn id="190" idx="2"/>
          </p:cNvCxnSpPr>
          <p:nvPr/>
        </p:nvCxnSpPr>
        <p:spPr>
          <a:xfrm flipH="1" flipV="1">
            <a:off x="3450611" y="4520949"/>
            <a:ext cx="136614" cy="4715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98" name="Straight Connector 197"/>
          <p:cNvCxnSpPr>
            <a:stCxn id="191" idx="0"/>
            <a:endCxn id="188" idx="2"/>
          </p:cNvCxnSpPr>
          <p:nvPr/>
        </p:nvCxnSpPr>
        <p:spPr>
          <a:xfrm flipH="1" flipV="1">
            <a:off x="4701102" y="3863027"/>
            <a:ext cx="165389" cy="423749"/>
          </a:xfrm>
          <a:prstGeom prst="line">
            <a:avLst/>
          </a:prstGeom>
        </p:spPr>
        <p:style>
          <a:lnRef idx="2">
            <a:schemeClr val="accent1"/>
          </a:lnRef>
          <a:fillRef idx="0">
            <a:schemeClr val="accent1"/>
          </a:fillRef>
          <a:effectRef idx="1">
            <a:schemeClr val="accent1"/>
          </a:effectRef>
          <a:fontRef idx="minor">
            <a:schemeClr val="tx1"/>
          </a:fontRef>
        </p:style>
      </p:cxnSp>
      <p:cxnSp>
        <p:nvCxnSpPr>
          <p:cNvPr id="199" name="Straight Connector 198"/>
          <p:cNvCxnSpPr>
            <a:stCxn id="191" idx="2"/>
            <a:endCxn id="189" idx="0"/>
          </p:cNvCxnSpPr>
          <p:nvPr/>
        </p:nvCxnSpPr>
        <p:spPr>
          <a:xfrm flipH="1">
            <a:off x="4701102" y="4520950"/>
            <a:ext cx="165390" cy="4715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00" name="Straight Connector 199"/>
          <p:cNvCxnSpPr>
            <a:stCxn id="192" idx="0"/>
            <a:endCxn id="237" idx="2"/>
          </p:cNvCxnSpPr>
          <p:nvPr/>
        </p:nvCxnSpPr>
        <p:spPr>
          <a:xfrm flipV="1">
            <a:off x="3568234" y="2215242"/>
            <a:ext cx="560901" cy="350526"/>
          </a:xfrm>
          <a:prstGeom prst="line">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01" name="Straight Connector 200"/>
          <p:cNvCxnSpPr>
            <a:stCxn id="193" idx="0"/>
            <a:endCxn id="237" idx="2"/>
          </p:cNvCxnSpPr>
          <p:nvPr/>
        </p:nvCxnSpPr>
        <p:spPr>
          <a:xfrm flipH="1" flipV="1">
            <a:off x="4129135" y="2215242"/>
            <a:ext cx="571967" cy="350526"/>
          </a:xfrm>
          <a:prstGeom prst="line">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02" name="Straight Connector 201"/>
          <p:cNvCxnSpPr>
            <a:stCxn id="193" idx="2"/>
            <a:endCxn id="186" idx="0"/>
          </p:cNvCxnSpPr>
          <p:nvPr/>
        </p:nvCxnSpPr>
        <p:spPr>
          <a:xfrm flipH="1">
            <a:off x="3587225" y="2799943"/>
            <a:ext cx="1113877" cy="4215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192" idx="2"/>
            <a:endCxn id="188" idx="0"/>
          </p:cNvCxnSpPr>
          <p:nvPr/>
        </p:nvCxnSpPr>
        <p:spPr>
          <a:xfrm>
            <a:off x="3568235" y="2799943"/>
            <a:ext cx="1132868" cy="4215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 name="Straight Connector 203"/>
          <p:cNvCxnSpPr>
            <a:stCxn id="186" idx="2"/>
            <a:endCxn id="191" idx="0"/>
          </p:cNvCxnSpPr>
          <p:nvPr/>
        </p:nvCxnSpPr>
        <p:spPr>
          <a:xfrm>
            <a:off x="3587227" y="3863027"/>
            <a:ext cx="1279265" cy="423749"/>
          </a:xfrm>
          <a:prstGeom prst="line">
            <a:avLst/>
          </a:prstGeom>
        </p:spPr>
        <p:style>
          <a:lnRef idx="2">
            <a:schemeClr val="accent1"/>
          </a:lnRef>
          <a:fillRef idx="0">
            <a:schemeClr val="accent1"/>
          </a:fillRef>
          <a:effectRef idx="1">
            <a:schemeClr val="accent1"/>
          </a:effectRef>
          <a:fontRef idx="minor">
            <a:schemeClr val="tx1"/>
          </a:fontRef>
        </p:style>
      </p:cxnSp>
      <p:cxnSp>
        <p:nvCxnSpPr>
          <p:cNvPr id="205" name="Straight Connector 204"/>
          <p:cNvCxnSpPr>
            <a:stCxn id="188" idx="2"/>
            <a:endCxn id="190" idx="0"/>
          </p:cNvCxnSpPr>
          <p:nvPr/>
        </p:nvCxnSpPr>
        <p:spPr>
          <a:xfrm flipH="1">
            <a:off x="3450611" y="3863026"/>
            <a:ext cx="1250492" cy="423749"/>
          </a:xfrm>
          <a:prstGeom prst="line">
            <a:avLst/>
          </a:prstGeom>
        </p:spPr>
        <p:style>
          <a:lnRef idx="2">
            <a:schemeClr val="accent1"/>
          </a:lnRef>
          <a:fillRef idx="0">
            <a:schemeClr val="accent1"/>
          </a:fillRef>
          <a:effectRef idx="1">
            <a:schemeClr val="accent1"/>
          </a:effectRef>
          <a:fontRef idx="minor">
            <a:schemeClr val="tx1"/>
          </a:fontRef>
        </p:style>
      </p:cxnSp>
      <p:cxnSp>
        <p:nvCxnSpPr>
          <p:cNvPr id="206" name="Straight Connector 205"/>
          <p:cNvCxnSpPr>
            <a:stCxn id="187" idx="0"/>
            <a:endCxn id="191" idx="2"/>
          </p:cNvCxnSpPr>
          <p:nvPr/>
        </p:nvCxnSpPr>
        <p:spPr>
          <a:xfrm flipV="1">
            <a:off x="3587224" y="4520950"/>
            <a:ext cx="1279267" cy="4715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07" name="Straight Connector 206"/>
          <p:cNvCxnSpPr>
            <a:stCxn id="190" idx="2"/>
            <a:endCxn id="189" idx="0"/>
          </p:cNvCxnSpPr>
          <p:nvPr/>
        </p:nvCxnSpPr>
        <p:spPr>
          <a:xfrm>
            <a:off x="3450611" y="4520949"/>
            <a:ext cx="1250490" cy="471575"/>
          </a:xfrm>
          <a:prstGeom prst="line">
            <a:avLst/>
          </a:prstGeom>
        </p:spPr>
        <p:style>
          <a:lnRef idx="2">
            <a:schemeClr val="accent1"/>
          </a:lnRef>
          <a:fillRef idx="0">
            <a:schemeClr val="accent1"/>
          </a:fillRef>
          <a:effectRef idx="1">
            <a:schemeClr val="accent1"/>
          </a:effectRef>
          <a:fontRef idx="minor">
            <a:schemeClr val="tx1"/>
          </a:fontRef>
        </p:style>
      </p:cxnSp>
      <p:sp>
        <p:nvSpPr>
          <p:cNvPr id="208" name="Rectangle 207"/>
          <p:cNvSpPr/>
          <p:nvPr/>
        </p:nvSpPr>
        <p:spPr>
          <a:xfrm>
            <a:off x="6248532" y="3234604"/>
            <a:ext cx="845844" cy="64157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1200" dirty="0">
                <a:solidFill>
                  <a:srgbClr val="363535"/>
                </a:solidFill>
              </a:rPr>
              <a:t>Hyper-V 1</a:t>
            </a:r>
          </a:p>
        </p:txBody>
      </p:sp>
      <p:sp>
        <p:nvSpPr>
          <p:cNvPr id="209" name="Rectangle 208"/>
          <p:cNvSpPr/>
          <p:nvPr/>
        </p:nvSpPr>
        <p:spPr>
          <a:xfrm>
            <a:off x="6248530" y="5005674"/>
            <a:ext cx="845844" cy="610092"/>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a:solidFill>
                  <a:srgbClr val="363535"/>
                </a:solidFill>
              </a:rPr>
              <a:t>File Server 1</a:t>
            </a:r>
          </a:p>
        </p:txBody>
      </p:sp>
      <p:sp>
        <p:nvSpPr>
          <p:cNvPr id="210" name="Rectangle 209"/>
          <p:cNvSpPr/>
          <p:nvPr/>
        </p:nvSpPr>
        <p:spPr>
          <a:xfrm>
            <a:off x="7362410" y="3234604"/>
            <a:ext cx="845844" cy="64157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1200" dirty="0">
                <a:solidFill>
                  <a:srgbClr val="363535"/>
                </a:solidFill>
              </a:rPr>
              <a:t>Hyper-V 2</a:t>
            </a:r>
          </a:p>
        </p:txBody>
      </p:sp>
      <p:sp>
        <p:nvSpPr>
          <p:cNvPr id="211" name="Rectangle 210"/>
          <p:cNvSpPr/>
          <p:nvPr/>
        </p:nvSpPr>
        <p:spPr>
          <a:xfrm>
            <a:off x="7362408" y="5005674"/>
            <a:ext cx="845844" cy="610092"/>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a:solidFill>
                  <a:srgbClr val="363535"/>
                </a:solidFill>
              </a:rPr>
              <a:t>File Server 2</a:t>
            </a:r>
          </a:p>
        </p:txBody>
      </p:sp>
      <p:sp>
        <p:nvSpPr>
          <p:cNvPr id="212" name="Rectangle 211"/>
          <p:cNvSpPr/>
          <p:nvPr/>
        </p:nvSpPr>
        <p:spPr>
          <a:xfrm>
            <a:off x="5949230" y="4307359"/>
            <a:ext cx="1193444" cy="234174"/>
          </a:xfrm>
          <a:prstGeom prst="rect">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solidFill>
                  <a:srgbClr val="363535"/>
                </a:solidFill>
              </a:rPr>
              <a:t>10GbE / IB</a:t>
            </a:r>
          </a:p>
        </p:txBody>
      </p:sp>
      <p:sp>
        <p:nvSpPr>
          <p:cNvPr id="213" name="Rectangle 212"/>
          <p:cNvSpPr/>
          <p:nvPr/>
        </p:nvSpPr>
        <p:spPr>
          <a:xfrm>
            <a:off x="7370253" y="4299925"/>
            <a:ext cx="1169775" cy="234174"/>
          </a:xfrm>
          <a:prstGeom prst="rect">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solidFill>
                  <a:srgbClr val="363535"/>
                </a:solidFill>
              </a:rPr>
              <a:t>10GbE / IB</a:t>
            </a:r>
          </a:p>
        </p:txBody>
      </p:sp>
      <p:sp>
        <p:nvSpPr>
          <p:cNvPr id="214" name="Rectangle 213"/>
          <p:cNvSpPr/>
          <p:nvPr/>
        </p:nvSpPr>
        <p:spPr>
          <a:xfrm>
            <a:off x="5949230" y="2578922"/>
            <a:ext cx="1145146" cy="234175"/>
          </a:xfrm>
          <a:prstGeom prst="rect">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rgbClr val="363535"/>
                </a:solidFill>
              </a:rPr>
              <a:t>10GbE / IB</a:t>
            </a:r>
            <a:endParaRPr lang="en-US" sz="1400" dirty="0">
              <a:solidFill>
                <a:srgbClr val="363535"/>
              </a:solidFill>
            </a:endParaRPr>
          </a:p>
        </p:txBody>
      </p:sp>
      <p:sp>
        <p:nvSpPr>
          <p:cNvPr id="215" name="Rectangle 214"/>
          <p:cNvSpPr/>
          <p:nvPr/>
        </p:nvSpPr>
        <p:spPr>
          <a:xfrm>
            <a:off x="7362408" y="2578922"/>
            <a:ext cx="1177620" cy="234175"/>
          </a:xfrm>
          <a:prstGeom prst="rect">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rgbClr val="363535"/>
                </a:solidFill>
              </a:rPr>
              <a:t>10GbE / IB</a:t>
            </a:r>
            <a:endParaRPr lang="en-US" sz="1400" dirty="0">
              <a:solidFill>
                <a:srgbClr val="363535"/>
              </a:solidFill>
            </a:endParaRPr>
          </a:p>
        </p:txBody>
      </p:sp>
      <p:cxnSp>
        <p:nvCxnSpPr>
          <p:cNvPr id="216" name="Straight Connector 215"/>
          <p:cNvCxnSpPr>
            <a:stCxn id="214" idx="2"/>
            <a:endCxn id="208" idx="0"/>
          </p:cNvCxnSpPr>
          <p:nvPr/>
        </p:nvCxnSpPr>
        <p:spPr>
          <a:xfrm>
            <a:off x="6521803" y="2813097"/>
            <a:ext cx="149651" cy="421507"/>
          </a:xfrm>
          <a:prstGeom prst="line">
            <a:avLst/>
          </a:prstGeom>
        </p:spPr>
        <p:style>
          <a:lnRef idx="2">
            <a:schemeClr val="accent1"/>
          </a:lnRef>
          <a:fillRef idx="0">
            <a:schemeClr val="accent1"/>
          </a:fillRef>
          <a:effectRef idx="1">
            <a:schemeClr val="accent1"/>
          </a:effectRef>
          <a:fontRef idx="minor">
            <a:schemeClr val="tx1"/>
          </a:fontRef>
        </p:style>
      </p:cxnSp>
      <p:cxnSp>
        <p:nvCxnSpPr>
          <p:cNvPr id="217" name="Straight Connector 216"/>
          <p:cNvCxnSpPr>
            <a:stCxn id="215" idx="2"/>
            <a:endCxn id="210" idx="0"/>
          </p:cNvCxnSpPr>
          <p:nvPr/>
        </p:nvCxnSpPr>
        <p:spPr>
          <a:xfrm flipH="1">
            <a:off x="7785332" y="2813097"/>
            <a:ext cx="165886" cy="421507"/>
          </a:xfrm>
          <a:prstGeom prst="line">
            <a:avLst/>
          </a:prstGeom>
        </p:spPr>
        <p:style>
          <a:lnRef idx="2">
            <a:schemeClr val="accent1"/>
          </a:lnRef>
          <a:fillRef idx="0">
            <a:schemeClr val="accent1"/>
          </a:fillRef>
          <a:effectRef idx="1">
            <a:schemeClr val="accent1"/>
          </a:effectRef>
          <a:fontRef idx="minor">
            <a:schemeClr val="tx1"/>
          </a:fontRef>
        </p:style>
      </p:cxnSp>
      <p:cxnSp>
        <p:nvCxnSpPr>
          <p:cNvPr id="218" name="Straight Connector 217"/>
          <p:cNvCxnSpPr>
            <a:stCxn id="208" idx="2"/>
            <a:endCxn id="212" idx="0"/>
          </p:cNvCxnSpPr>
          <p:nvPr/>
        </p:nvCxnSpPr>
        <p:spPr>
          <a:xfrm flipH="1">
            <a:off x="6545952" y="3876176"/>
            <a:ext cx="125502" cy="431183"/>
          </a:xfrm>
          <a:prstGeom prst="line">
            <a:avLst/>
          </a:prstGeom>
        </p:spPr>
        <p:style>
          <a:lnRef idx="2">
            <a:schemeClr val="accent1"/>
          </a:lnRef>
          <a:fillRef idx="0">
            <a:schemeClr val="accent1"/>
          </a:fillRef>
          <a:effectRef idx="1">
            <a:schemeClr val="accent1"/>
          </a:effectRef>
          <a:fontRef idx="minor">
            <a:schemeClr val="tx1"/>
          </a:fontRef>
        </p:style>
      </p:cxnSp>
      <p:cxnSp>
        <p:nvCxnSpPr>
          <p:cNvPr id="219" name="Straight Connector 218"/>
          <p:cNvCxnSpPr>
            <a:stCxn id="209" idx="0"/>
            <a:endCxn id="212" idx="2"/>
          </p:cNvCxnSpPr>
          <p:nvPr/>
        </p:nvCxnSpPr>
        <p:spPr>
          <a:xfrm flipH="1" flipV="1">
            <a:off x="6545952" y="4541534"/>
            <a:ext cx="125501" cy="464141"/>
          </a:xfrm>
          <a:prstGeom prst="line">
            <a:avLst/>
          </a:prstGeom>
        </p:spPr>
        <p:style>
          <a:lnRef idx="2">
            <a:schemeClr val="accent1"/>
          </a:lnRef>
          <a:fillRef idx="0">
            <a:schemeClr val="accent1"/>
          </a:fillRef>
          <a:effectRef idx="1">
            <a:schemeClr val="accent1"/>
          </a:effectRef>
          <a:fontRef idx="minor">
            <a:schemeClr val="tx1"/>
          </a:fontRef>
        </p:style>
      </p:cxnSp>
      <p:cxnSp>
        <p:nvCxnSpPr>
          <p:cNvPr id="220" name="Straight Connector 219"/>
          <p:cNvCxnSpPr>
            <a:stCxn id="213" idx="0"/>
            <a:endCxn id="210" idx="2"/>
          </p:cNvCxnSpPr>
          <p:nvPr/>
        </p:nvCxnSpPr>
        <p:spPr>
          <a:xfrm flipH="1" flipV="1">
            <a:off x="7785331" y="3876178"/>
            <a:ext cx="169810" cy="423749"/>
          </a:xfrm>
          <a:prstGeom prst="line">
            <a:avLst/>
          </a:prstGeom>
        </p:spPr>
        <p:style>
          <a:lnRef idx="2">
            <a:schemeClr val="accent1"/>
          </a:lnRef>
          <a:fillRef idx="0">
            <a:schemeClr val="accent1"/>
          </a:fillRef>
          <a:effectRef idx="1">
            <a:schemeClr val="accent1"/>
          </a:effectRef>
          <a:fontRef idx="minor">
            <a:schemeClr val="tx1"/>
          </a:fontRef>
        </p:style>
      </p:cxnSp>
      <p:cxnSp>
        <p:nvCxnSpPr>
          <p:cNvPr id="221" name="Straight Connector 220"/>
          <p:cNvCxnSpPr>
            <a:stCxn id="213" idx="2"/>
            <a:endCxn id="211" idx="0"/>
          </p:cNvCxnSpPr>
          <p:nvPr/>
        </p:nvCxnSpPr>
        <p:spPr>
          <a:xfrm flipH="1">
            <a:off x="7785331" y="4534101"/>
            <a:ext cx="169810" cy="4715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22" name="Straight Connector 221"/>
          <p:cNvCxnSpPr>
            <a:stCxn id="214" idx="0"/>
            <a:endCxn id="241" idx="2"/>
          </p:cNvCxnSpPr>
          <p:nvPr/>
        </p:nvCxnSpPr>
        <p:spPr>
          <a:xfrm flipV="1">
            <a:off x="6521803" y="2170039"/>
            <a:ext cx="676660" cy="408883"/>
          </a:xfrm>
          <a:prstGeom prst="line">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23" name="Straight Connector 222"/>
          <p:cNvCxnSpPr>
            <a:stCxn id="215" idx="0"/>
            <a:endCxn id="241" idx="2"/>
          </p:cNvCxnSpPr>
          <p:nvPr/>
        </p:nvCxnSpPr>
        <p:spPr>
          <a:xfrm flipH="1" flipV="1">
            <a:off x="7198463" y="2170039"/>
            <a:ext cx="752755" cy="408883"/>
          </a:xfrm>
          <a:prstGeom prst="line">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24" name="Straight Connector 223"/>
          <p:cNvCxnSpPr>
            <a:stCxn id="215" idx="2"/>
            <a:endCxn id="208" idx="0"/>
          </p:cNvCxnSpPr>
          <p:nvPr/>
        </p:nvCxnSpPr>
        <p:spPr>
          <a:xfrm flipH="1">
            <a:off x="6671454" y="2813097"/>
            <a:ext cx="1279764" cy="421507"/>
          </a:xfrm>
          <a:prstGeom prst="line">
            <a:avLst/>
          </a:prstGeom>
        </p:spPr>
        <p:style>
          <a:lnRef idx="2">
            <a:schemeClr val="accent1"/>
          </a:lnRef>
          <a:fillRef idx="0">
            <a:schemeClr val="accent1"/>
          </a:fillRef>
          <a:effectRef idx="1">
            <a:schemeClr val="accent1"/>
          </a:effectRef>
          <a:fontRef idx="minor">
            <a:schemeClr val="tx1"/>
          </a:fontRef>
        </p:style>
      </p:cxnSp>
      <p:cxnSp>
        <p:nvCxnSpPr>
          <p:cNvPr id="225" name="Straight Connector 224"/>
          <p:cNvCxnSpPr>
            <a:stCxn id="214" idx="2"/>
            <a:endCxn id="210" idx="0"/>
          </p:cNvCxnSpPr>
          <p:nvPr/>
        </p:nvCxnSpPr>
        <p:spPr>
          <a:xfrm>
            <a:off x="6521803" y="2813097"/>
            <a:ext cx="1263529" cy="421507"/>
          </a:xfrm>
          <a:prstGeom prst="line">
            <a:avLst/>
          </a:prstGeom>
        </p:spPr>
        <p:style>
          <a:lnRef idx="2">
            <a:schemeClr val="accent1"/>
          </a:lnRef>
          <a:fillRef idx="0">
            <a:schemeClr val="accent1"/>
          </a:fillRef>
          <a:effectRef idx="1">
            <a:schemeClr val="accent1"/>
          </a:effectRef>
          <a:fontRef idx="minor">
            <a:schemeClr val="tx1"/>
          </a:fontRef>
        </p:style>
      </p:cxnSp>
      <p:cxnSp>
        <p:nvCxnSpPr>
          <p:cNvPr id="226" name="Straight Connector 225"/>
          <p:cNvCxnSpPr>
            <a:stCxn id="208" idx="2"/>
            <a:endCxn id="213" idx="0"/>
          </p:cNvCxnSpPr>
          <p:nvPr/>
        </p:nvCxnSpPr>
        <p:spPr>
          <a:xfrm>
            <a:off x="6671455" y="3876178"/>
            <a:ext cx="1283687" cy="423749"/>
          </a:xfrm>
          <a:prstGeom prst="line">
            <a:avLst/>
          </a:prstGeom>
        </p:spPr>
        <p:style>
          <a:lnRef idx="2">
            <a:schemeClr val="accent1"/>
          </a:lnRef>
          <a:fillRef idx="0">
            <a:schemeClr val="accent1"/>
          </a:fillRef>
          <a:effectRef idx="1">
            <a:schemeClr val="accent1"/>
          </a:effectRef>
          <a:fontRef idx="minor">
            <a:schemeClr val="tx1"/>
          </a:fontRef>
        </p:style>
      </p:cxnSp>
      <p:cxnSp>
        <p:nvCxnSpPr>
          <p:cNvPr id="227" name="Straight Connector 226"/>
          <p:cNvCxnSpPr>
            <a:stCxn id="210" idx="2"/>
            <a:endCxn id="212" idx="0"/>
          </p:cNvCxnSpPr>
          <p:nvPr/>
        </p:nvCxnSpPr>
        <p:spPr>
          <a:xfrm flipH="1">
            <a:off x="6545952" y="3876176"/>
            <a:ext cx="1239380" cy="431183"/>
          </a:xfrm>
          <a:prstGeom prst="line">
            <a:avLst/>
          </a:prstGeom>
        </p:spPr>
        <p:style>
          <a:lnRef idx="2">
            <a:schemeClr val="accent1"/>
          </a:lnRef>
          <a:fillRef idx="0">
            <a:schemeClr val="accent1"/>
          </a:fillRef>
          <a:effectRef idx="1">
            <a:schemeClr val="accent1"/>
          </a:effectRef>
          <a:fontRef idx="minor">
            <a:schemeClr val="tx1"/>
          </a:fontRef>
        </p:style>
      </p:cxnSp>
      <p:cxnSp>
        <p:nvCxnSpPr>
          <p:cNvPr id="228" name="Straight Connector 227"/>
          <p:cNvCxnSpPr>
            <a:stCxn id="209" idx="0"/>
            <a:endCxn id="213" idx="2"/>
          </p:cNvCxnSpPr>
          <p:nvPr/>
        </p:nvCxnSpPr>
        <p:spPr>
          <a:xfrm flipV="1">
            <a:off x="6671453" y="4534101"/>
            <a:ext cx="1283688" cy="4715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29" name="Straight Connector 228"/>
          <p:cNvCxnSpPr>
            <a:stCxn id="212" idx="2"/>
            <a:endCxn id="211" idx="0"/>
          </p:cNvCxnSpPr>
          <p:nvPr/>
        </p:nvCxnSpPr>
        <p:spPr>
          <a:xfrm>
            <a:off x="6545952" y="4541534"/>
            <a:ext cx="1239378" cy="464141"/>
          </a:xfrm>
          <a:prstGeom prst="line">
            <a:avLst/>
          </a:prstGeom>
        </p:spPr>
        <p:style>
          <a:lnRef idx="2">
            <a:schemeClr val="accent1"/>
          </a:lnRef>
          <a:fillRef idx="0">
            <a:schemeClr val="accent1"/>
          </a:fillRef>
          <a:effectRef idx="1">
            <a:schemeClr val="accent1"/>
          </a:effectRef>
          <a:fontRef idx="minor">
            <a:schemeClr val="tx1"/>
          </a:fontRef>
        </p:style>
      </p:cxnSp>
      <p:sp>
        <p:nvSpPr>
          <p:cNvPr id="234" name="Rectangle 233"/>
          <p:cNvSpPr/>
          <p:nvPr/>
        </p:nvSpPr>
        <p:spPr>
          <a:xfrm>
            <a:off x="794129" y="2035105"/>
            <a:ext cx="1014654" cy="1932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rgbClr val="FFFFFF"/>
                </a:solidFill>
              </a:rPr>
              <a:t>Clients</a:t>
            </a:r>
            <a:endParaRPr lang="en-US" sz="1400" dirty="0">
              <a:solidFill>
                <a:srgbClr val="FFFFFF"/>
              </a:solidFill>
            </a:endParaRPr>
          </a:p>
        </p:txBody>
      </p:sp>
      <p:sp>
        <p:nvSpPr>
          <p:cNvPr id="237" name="Rectangle 236"/>
          <p:cNvSpPr/>
          <p:nvPr/>
        </p:nvSpPr>
        <p:spPr>
          <a:xfrm>
            <a:off x="3621807" y="2021954"/>
            <a:ext cx="1014654" cy="1932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rgbClr val="FFFFFF"/>
                </a:solidFill>
              </a:rPr>
              <a:t>Clients</a:t>
            </a:r>
            <a:endParaRPr lang="en-US" sz="1400" dirty="0">
              <a:solidFill>
                <a:srgbClr val="FFFFFF"/>
              </a:solidFill>
            </a:endParaRPr>
          </a:p>
        </p:txBody>
      </p:sp>
      <p:sp>
        <p:nvSpPr>
          <p:cNvPr id="241" name="Rectangle 240"/>
          <p:cNvSpPr/>
          <p:nvPr/>
        </p:nvSpPr>
        <p:spPr>
          <a:xfrm>
            <a:off x="6691136" y="1976751"/>
            <a:ext cx="1014654" cy="1932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rgbClr val="FFFFFF"/>
                </a:solidFill>
              </a:rPr>
              <a:t>Clients</a:t>
            </a:r>
            <a:endParaRPr lang="en-US" sz="1400" dirty="0">
              <a:solidFill>
                <a:srgbClr val="FFFFFF"/>
              </a:solidFill>
            </a:endParaRPr>
          </a:p>
        </p:txBody>
      </p:sp>
      <p:sp>
        <p:nvSpPr>
          <p:cNvPr id="246" name="Rectangle 245"/>
          <p:cNvSpPr/>
          <p:nvPr/>
        </p:nvSpPr>
        <p:spPr>
          <a:xfrm>
            <a:off x="9363634" y="5011119"/>
            <a:ext cx="845844" cy="610092"/>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a:solidFill>
                  <a:srgbClr val="363535"/>
                </a:solidFill>
              </a:rPr>
              <a:t>File Server 1</a:t>
            </a:r>
          </a:p>
        </p:txBody>
      </p:sp>
      <p:sp>
        <p:nvSpPr>
          <p:cNvPr id="248" name="Rectangle 247"/>
          <p:cNvSpPr/>
          <p:nvPr/>
        </p:nvSpPr>
        <p:spPr>
          <a:xfrm>
            <a:off x="10299646" y="5011119"/>
            <a:ext cx="845844" cy="610092"/>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a:solidFill>
                  <a:srgbClr val="363535"/>
                </a:solidFill>
              </a:rPr>
              <a:t>File Server 2</a:t>
            </a:r>
          </a:p>
        </p:txBody>
      </p:sp>
      <p:sp>
        <p:nvSpPr>
          <p:cNvPr id="251" name="Rectangle 250"/>
          <p:cNvSpPr/>
          <p:nvPr/>
        </p:nvSpPr>
        <p:spPr>
          <a:xfrm>
            <a:off x="9063624" y="3526776"/>
            <a:ext cx="1221788" cy="234174"/>
          </a:xfrm>
          <a:prstGeom prst="rect">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solidFill>
                  <a:srgbClr val="363535"/>
                </a:solidFill>
              </a:rPr>
              <a:t>10GbE / IB</a:t>
            </a:r>
          </a:p>
        </p:txBody>
      </p:sp>
      <p:sp>
        <p:nvSpPr>
          <p:cNvPr id="252" name="Rectangle 251"/>
          <p:cNvSpPr/>
          <p:nvPr/>
        </p:nvSpPr>
        <p:spPr>
          <a:xfrm>
            <a:off x="10583479" y="3537927"/>
            <a:ext cx="1169777" cy="234174"/>
          </a:xfrm>
          <a:prstGeom prst="rect">
            <a:avLst/>
          </a:prstGeom>
          <a:solidFill>
            <a:srgbClr val="F8F57B"/>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solidFill>
                  <a:srgbClr val="363535"/>
                </a:solidFill>
              </a:rPr>
              <a:t>10GbE / IB</a:t>
            </a:r>
          </a:p>
        </p:txBody>
      </p:sp>
      <p:cxnSp>
        <p:nvCxnSpPr>
          <p:cNvPr id="253" name="Straight Connector 252"/>
          <p:cNvCxnSpPr>
            <a:stCxn id="251" idx="2"/>
            <a:endCxn id="245" idx="0"/>
          </p:cNvCxnSpPr>
          <p:nvPr/>
        </p:nvCxnSpPr>
        <p:spPr>
          <a:xfrm flipH="1">
            <a:off x="9538407" y="3760950"/>
            <a:ext cx="136111" cy="421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4" name="Straight Connector 253"/>
          <p:cNvCxnSpPr>
            <a:stCxn id="252" idx="2"/>
            <a:endCxn id="247" idx="0"/>
          </p:cNvCxnSpPr>
          <p:nvPr/>
        </p:nvCxnSpPr>
        <p:spPr>
          <a:xfrm>
            <a:off x="11168367" y="3772101"/>
            <a:ext cx="10479" cy="421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6" name="Straight Connector 255"/>
          <p:cNvCxnSpPr>
            <a:stCxn id="246" idx="0"/>
            <a:endCxn id="252" idx="2"/>
          </p:cNvCxnSpPr>
          <p:nvPr/>
        </p:nvCxnSpPr>
        <p:spPr>
          <a:xfrm flipV="1">
            <a:off x="9786556" y="3772101"/>
            <a:ext cx="1381812" cy="123901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8" name="Straight Connector 257"/>
          <p:cNvCxnSpPr>
            <a:stCxn id="252" idx="2"/>
          </p:cNvCxnSpPr>
          <p:nvPr/>
        </p:nvCxnSpPr>
        <p:spPr>
          <a:xfrm flipH="1">
            <a:off x="10514012" y="3772101"/>
            <a:ext cx="654356" cy="123901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9" name="Straight Connector 258"/>
          <p:cNvCxnSpPr>
            <a:stCxn id="251" idx="0"/>
            <a:endCxn id="267" idx="2"/>
          </p:cNvCxnSpPr>
          <p:nvPr/>
        </p:nvCxnSpPr>
        <p:spPr>
          <a:xfrm flipV="1">
            <a:off x="9674518" y="3117895"/>
            <a:ext cx="619366" cy="408881"/>
          </a:xfrm>
          <a:prstGeom prst="line">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60" name="Straight Connector 259"/>
          <p:cNvCxnSpPr>
            <a:stCxn id="252" idx="0"/>
            <a:endCxn id="267" idx="2"/>
          </p:cNvCxnSpPr>
          <p:nvPr/>
        </p:nvCxnSpPr>
        <p:spPr>
          <a:xfrm flipH="1" flipV="1">
            <a:off x="10293884" y="3117895"/>
            <a:ext cx="874484" cy="420032"/>
          </a:xfrm>
          <a:prstGeom prst="line">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61" name="Straight Connector 260"/>
          <p:cNvCxnSpPr>
            <a:stCxn id="252" idx="2"/>
            <a:endCxn id="245" idx="0"/>
          </p:cNvCxnSpPr>
          <p:nvPr/>
        </p:nvCxnSpPr>
        <p:spPr>
          <a:xfrm flipH="1">
            <a:off x="9538407" y="3772101"/>
            <a:ext cx="1629961" cy="410359"/>
          </a:xfrm>
          <a:prstGeom prst="line">
            <a:avLst/>
          </a:prstGeom>
        </p:spPr>
        <p:style>
          <a:lnRef idx="2">
            <a:schemeClr val="accent1"/>
          </a:lnRef>
          <a:fillRef idx="0">
            <a:schemeClr val="accent1"/>
          </a:fillRef>
          <a:effectRef idx="1">
            <a:schemeClr val="accent1"/>
          </a:effectRef>
          <a:fontRef idx="minor">
            <a:schemeClr val="tx1"/>
          </a:fontRef>
        </p:style>
      </p:cxnSp>
      <p:cxnSp>
        <p:nvCxnSpPr>
          <p:cNvPr id="262" name="Straight Connector 261"/>
          <p:cNvCxnSpPr>
            <a:stCxn id="251" idx="2"/>
            <a:endCxn id="247" idx="0"/>
          </p:cNvCxnSpPr>
          <p:nvPr/>
        </p:nvCxnSpPr>
        <p:spPr>
          <a:xfrm>
            <a:off x="9674518" y="3760950"/>
            <a:ext cx="1504327" cy="432661"/>
          </a:xfrm>
          <a:prstGeom prst="line">
            <a:avLst/>
          </a:prstGeom>
        </p:spPr>
        <p:style>
          <a:lnRef idx="2">
            <a:schemeClr val="accent1"/>
          </a:lnRef>
          <a:fillRef idx="0">
            <a:schemeClr val="accent1"/>
          </a:fillRef>
          <a:effectRef idx="1">
            <a:schemeClr val="accent1"/>
          </a:effectRef>
          <a:fontRef idx="minor">
            <a:schemeClr val="tx1"/>
          </a:fontRef>
        </p:style>
      </p:cxnSp>
      <p:cxnSp>
        <p:nvCxnSpPr>
          <p:cNvPr id="265" name="Straight Connector 264"/>
          <p:cNvCxnSpPr>
            <a:stCxn id="246" idx="0"/>
            <a:endCxn id="251" idx="2"/>
          </p:cNvCxnSpPr>
          <p:nvPr/>
        </p:nvCxnSpPr>
        <p:spPr>
          <a:xfrm flipH="1" flipV="1">
            <a:off x="9674518" y="3760950"/>
            <a:ext cx="112038" cy="1250169"/>
          </a:xfrm>
          <a:prstGeom prst="line">
            <a:avLst/>
          </a:prstGeom>
        </p:spPr>
        <p:style>
          <a:lnRef idx="2">
            <a:schemeClr val="accent1"/>
          </a:lnRef>
          <a:fillRef idx="0">
            <a:schemeClr val="accent1"/>
          </a:fillRef>
          <a:effectRef idx="1">
            <a:schemeClr val="accent1"/>
          </a:effectRef>
          <a:fontRef idx="minor">
            <a:schemeClr val="tx1"/>
          </a:fontRef>
        </p:style>
      </p:cxnSp>
      <p:cxnSp>
        <p:nvCxnSpPr>
          <p:cNvPr id="266" name="Straight Connector 265"/>
          <p:cNvCxnSpPr>
            <a:stCxn id="251" idx="2"/>
            <a:endCxn id="248" idx="0"/>
          </p:cNvCxnSpPr>
          <p:nvPr/>
        </p:nvCxnSpPr>
        <p:spPr>
          <a:xfrm>
            <a:off x="9674518" y="3760950"/>
            <a:ext cx="1048050" cy="1250169"/>
          </a:xfrm>
          <a:prstGeom prst="line">
            <a:avLst/>
          </a:prstGeom>
        </p:spPr>
        <p:style>
          <a:lnRef idx="2">
            <a:schemeClr val="accent1"/>
          </a:lnRef>
          <a:fillRef idx="0">
            <a:schemeClr val="accent1"/>
          </a:fillRef>
          <a:effectRef idx="1">
            <a:schemeClr val="accent1"/>
          </a:effectRef>
          <a:fontRef idx="minor">
            <a:schemeClr val="tx1"/>
          </a:fontRef>
        </p:style>
      </p:cxnSp>
      <p:sp>
        <p:nvSpPr>
          <p:cNvPr id="267" name="Rectangle 266"/>
          <p:cNvSpPr/>
          <p:nvPr/>
        </p:nvSpPr>
        <p:spPr>
          <a:xfrm>
            <a:off x="9786557" y="2924607"/>
            <a:ext cx="1014654" cy="1932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rgbClr val="FFFFFF"/>
                </a:solidFill>
              </a:rPr>
              <a:t>Clients</a:t>
            </a:r>
            <a:endParaRPr lang="en-US" sz="1400" dirty="0">
              <a:solidFill>
                <a:srgbClr val="FFFFFF"/>
              </a:solidFill>
            </a:endParaRPr>
          </a:p>
        </p:txBody>
      </p:sp>
      <p:sp>
        <p:nvSpPr>
          <p:cNvPr id="281" name="Oval 280"/>
          <p:cNvSpPr/>
          <p:nvPr/>
        </p:nvSpPr>
        <p:spPr>
          <a:xfrm>
            <a:off x="3943300" y="5817079"/>
            <a:ext cx="371669" cy="34197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1600" b="1" dirty="0" smtClean="0">
                <a:solidFill>
                  <a:srgbClr val="FFFFFF"/>
                </a:solidFill>
              </a:rPr>
              <a:t>B</a:t>
            </a:r>
            <a:endParaRPr lang="en-US" sz="1600" b="1" dirty="0">
              <a:solidFill>
                <a:srgbClr val="FFFFFF"/>
              </a:solidFill>
            </a:endParaRPr>
          </a:p>
        </p:txBody>
      </p:sp>
      <p:sp>
        <p:nvSpPr>
          <p:cNvPr id="282" name="Oval 281"/>
          <p:cNvSpPr/>
          <p:nvPr/>
        </p:nvSpPr>
        <p:spPr>
          <a:xfrm>
            <a:off x="7012627" y="5767039"/>
            <a:ext cx="371669" cy="34197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1600" b="1" dirty="0" smtClean="0">
                <a:solidFill>
                  <a:srgbClr val="FFFFFF"/>
                </a:solidFill>
              </a:rPr>
              <a:t>C</a:t>
            </a:r>
            <a:endParaRPr lang="en-US" sz="1600" b="1" dirty="0">
              <a:solidFill>
                <a:srgbClr val="FFFFFF"/>
              </a:solidFill>
            </a:endParaRPr>
          </a:p>
        </p:txBody>
      </p:sp>
      <p:sp>
        <p:nvSpPr>
          <p:cNvPr id="283" name="Oval 282"/>
          <p:cNvSpPr/>
          <p:nvPr/>
        </p:nvSpPr>
        <p:spPr>
          <a:xfrm>
            <a:off x="1115622" y="5830230"/>
            <a:ext cx="371669" cy="34197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1600" b="1" dirty="0">
                <a:solidFill>
                  <a:srgbClr val="FFFFFF"/>
                </a:solidFill>
              </a:rPr>
              <a:t>A</a:t>
            </a:r>
          </a:p>
        </p:txBody>
      </p:sp>
      <p:sp>
        <p:nvSpPr>
          <p:cNvPr id="284" name="Oval 283"/>
          <p:cNvSpPr/>
          <p:nvPr/>
        </p:nvSpPr>
        <p:spPr>
          <a:xfrm>
            <a:off x="9982742" y="5767039"/>
            <a:ext cx="371669" cy="34197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1600" b="1" dirty="0" smtClean="0">
                <a:solidFill>
                  <a:srgbClr val="FFFFFF"/>
                </a:solidFill>
              </a:rPr>
              <a:t>D</a:t>
            </a:r>
            <a:endParaRPr lang="en-US" sz="1600" b="1" dirty="0">
              <a:solidFill>
                <a:srgbClr val="FFFFFF"/>
              </a:solidFill>
            </a:endParaRPr>
          </a:p>
        </p:txBody>
      </p:sp>
      <p:sp>
        <p:nvSpPr>
          <p:cNvPr id="245" name="Rectangle 244"/>
          <p:cNvSpPr/>
          <p:nvPr/>
        </p:nvSpPr>
        <p:spPr>
          <a:xfrm>
            <a:off x="9115485" y="4182460"/>
            <a:ext cx="845844" cy="64157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1200" dirty="0">
                <a:solidFill>
                  <a:srgbClr val="363535"/>
                </a:solidFill>
              </a:rPr>
              <a:t>Hyper-V 1</a:t>
            </a:r>
          </a:p>
        </p:txBody>
      </p:sp>
      <p:sp>
        <p:nvSpPr>
          <p:cNvPr id="247" name="Rectangle 246"/>
          <p:cNvSpPr/>
          <p:nvPr/>
        </p:nvSpPr>
        <p:spPr>
          <a:xfrm>
            <a:off x="10755923" y="4193611"/>
            <a:ext cx="845844" cy="64157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1200" dirty="0">
                <a:solidFill>
                  <a:srgbClr val="363535"/>
                </a:solidFill>
              </a:rPr>
              <a:t>Hyper-V 2</a:t>
            </a:r>
          </a:p>
        </p:txBody>
      </p:sp>
      <p:cxnSp>
        <p:nvCxnSpPr>
          <p:cNvPr id="96" name="Straight Connector 95"/>
          <p:cNvCxnSpPr/>
          <p:nvPr/>
        </p:nvCxnSpPr>
        <p:spPr>
          <a:xfrm flipV="1">
            <a:off x="2589212" y="1116765"/>
            <a:ext cx="0" cy="5450222"/>
          </a:xfrm>
          <a:prstGeom prst="line">
            <a:avLst/>
          </a:prstGeom>
          <a:ln>
            <a:solidFill>
              <a:srgbClr val="FFFFFF"/>
            </a:solidFill>
            <a:prstDash val="dash"/>
          </a:ln>
        </p:spPr>
        <p:style>
          <a:lnRef idx="2">
            <a:schemeClr val="dk1"/>
          </a:lnRef>
          <a:fillRef idx="0">
            <a:schemeClr val="dk1"/>
          </a:fillRef>
          <a:effectRef idx="1">
            <a:schemeClr val="dk1"/>
          </a:effectRef>
          <a:fontRef idx="minor">
            <a:schemeClr val="tx1"/>
          </a:fontRef>
        </p:style>
      </p:cxnSp>
      <p:cxnSp>
        <p:nvCxnSpPr>
          <p:cNvPr id="97" name="Straight Connector 96"/>
          <p:cNvCxnSpPr/>
          <p:nvPr/>
        </p:nvCxnSpPr>
        <p:spPr>
          <a:xfrm flipV="1">
            <a:off x="5713412" y="1116765"/>
            <a:ext cx="0" cy="5450222"/>
          </a:xfrm>
          <a:prstGeom prst="line">
            <a:avLst/>
          </a:prstGeom>
          <a:ln>
            <a:solidFill>
              <a:srgbClr val="FFFFFF"/>
            </a:solidFill>
            <a:prstDash val="dash"/>
          </a:ln>
        </p:spPr>
        <p:style>
          <a:lnRef idx="2">
            <a:schemeClr val="dk1"/>
          </a:lnRef>
          <a:fillRef idx="0">
            <a:schemeClr val="dk1"/>
          </a:fillRef>
          <a:effectRef idx="1">
            <a:schemeClr val="dk1"/>
          </a:effectRef>
          <a:fontRef idx="minor">
            <a:schemeClr val="tx1"/>
          </a:fontRef>
        </p:style>
      </p:cxnSp>
      <p:cxnSp>
        <p:nvCxnSpPr>
          <p:cNvPr id="98" name="Straight Connector 97"/>
          <p:cNvCxnSpPr/>
          <p:nvPr/>
        </p:nvCxnSpPr>
        <p:spPr>
          <a:xfrm flipV="1">
            <a:off x="8913812" y="2215242"/>
            <a:ext cx="0" cy="4386047"/>
          </a:xfrm>
          <a:prstGeom prst="line">
            <a:avLst/>
          </a:prstGeom>
          <a:ln>
            <a:solidFill>
              <a:srgbClr val="FFFFFF"/>
            </a:solidFill>
            <a:prstDash val="dash"/>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5660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dirty="0" smtClean="0"/>
              <a:t>title</a:t>
            </a:r>
            <a:endParaRPr lang="en-US" dirty="0"/>
          </a:p>
        </p:txBody>
      </p:sp>
      <p:sp>
        <p:nvSpPr>
          <p:cNvPr id="7" name="Subtitle 6"/>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r>
              <a:rPr dirty="0" smtClean="0"/>
              <a:t>Sample Configurations</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658092040"/>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All Standalone</a:t>
            </a:r>
            <a:endParaRPr lang="en-US" dirty="0"/>
          </a:p>
        </p:txBody>
      </p:sp>
      <p:sp>
        <p:nvSpPr>
          <p:cNvPr id="4" name="Content Placeholder 3"/>
          <p:cNvSpPr>
            <a:spLocks noGrp="1"/>
          </p:cNvSpPr>
          <p:nvPr>
            <p:ph sz="half" idx="2"/>
          </p:nvPr>
        </p:nvSpPr>
        <p:spPr>
          <a:xfrm>
            <a:off x="6181725" y="1447800"/>
            <a:ext cx="5486400" cy="5124480"/>
          </a:xfrm>
        </p:spPr>
        <p:txBody>
          <a:bodyPr/>
          <a:lstStyle/>
          <a:p>
            <a:pPr marL="231775" indent="0">
              <a:buNone/>
            </a:pPr>
            <a:r>
              <a:rPr lang="en-US" sz="1800" dirty="0">
                <a:solidFill>
                  <a:schemeClr val="tx1"/>
                </a:solidFill>
              </a:rPr>
              <a:t>Hyper-V</a:t>
            </a:r>
          </a:p>
          <a:p>
            <a:pPr marL="574675" indent="-342900"/>
            <a:r>
              <a:rPr lang="en-US" sz="1800" dirty="0">
                <a:solidFill>
                  <a:schemeClr val="tx1"/>
                </a:solidFill>
              </a:rPr>
              <a:t>Standalone, shares used for VHD storage</a:t>
            </a:r>
          </a:p>
          <a:p>
            <a:pPr marL="231775" indent="0">
              <a:buNone/>
            </a:pPr>
            <a:endParaRPr lang="en-US" sz="1800" dirty="0">
              <a:solidFill>
                <a:schemeClr val="tx1"/>
              </a:solidFill>
            </a:endParaRPr>
          </a:p>
          <a:p>
            <a:pPr marL="231775" indent="0">
              <a:buNone/>
            </a:pPr>
            <a:r>
              <a:rPr lang="en-US" sz="1800" dirty="0">
                <a:solidFill>
                  <a:schemeClr val="tx1"/>
                </a:solidFill>
              </a:rPr>
              <a:t>File Server</a:t>
            </a:r>
            <a:endParaRPr lang="en-US" sz="1800" dirty="0"/>
          </a:p>
          <a:p>
            <a:pPr marL="574675" indent="-342900"/>
            <a:r>
              <a:rPr lang="en-US" sz="1800" dirty="0">
                <a:solidFill>
                  <a:schemeClr val="tx1"/>
                </a:solidFill>
              </a:rPr>
              <a:t>Standalone,  Local Storage</a:t>
            </a:r>
          </a:p>
          <a:p>
            <a:pPr marL="574675" indent="-342900"/>
            <a:endParaRPr lang="en-US" sz="1800" dirty="0">
              <a:solidFill>
                <a:schemeClr val="tx1"/>
              </a:solidFill>
            </a:endParaRPr>
          </a:p>
          <a:p>
            <a:pPr marL="231775" indent="0">
              <a:buNone/>
            </a:pPr>
            <a:r>
              <a:rPr lang="en-US" sz="1800" dirty="0">
                <a:solidFill>
                  <a:schemeClr val="tx1"/>
                </a:solidFill>
              </a:rPr>
              <a:t>Configuration highlights</a:t>
            </a:r>
          </a:p>
          <a:p>
            <a:pPr marL="574675" indent="-342900"/>
            <a:r>
              <a:rPr lang="en-US" sz="1800" dirty="0">
                <a:solidFill>
                  <a:schemeClr val="tx1"/>
                </a:solidFill>
              </a:rPr>
              <a:t>Flexibility (Migration, shared storage)</a:t>
            </a:r>
          </a:p>
          <a:p>
            <a:pPr marL="574675" indent="-342900"/>
            <a:r>
              <a:rPr lang="en-US" sz="1800" dirty="0">
                <a:solidFill>
                  <a:schemeClr val="tx1"/>
                </a:solidFill>
              </a:rPr>
              <a:t>Simplicity (File Shares, permissions)</a:t>
            </a:r>
          </a:p>
          <a:p>
            <a:pPr marL="574675" indent="-342900"/>
            <a:r>
              <a:rPr lang="en-US" sz="1800" dirty="0">
                <a:solidFill>
                  <a:schemeClr val="tx1"/>
                </a:solidFill>
              </a:rPr>
              <a:t>Low acquisition and operations cost</a:t>
            </a:r>
          </a:p>
          <a:p>
            <a:pPr marL="574675" indent="-342900"/>
            <a:endParaRPr lang="en-US" sz="1800" dirty="0">
              <a:solidFill>
                <a:schemeClr val="tx1"/>
              </a:solidFill>
            </a:endParaRPr>
          </a:p>
          <a:p>
            <a:pPr marL="231775" indent="0">
              <a:buNone/>
            </a:pPr>
            <a:r>
              <a:rPr lang="en-US" sz="1800" dirty="0">
                <a:solidFill>
                  <a:schemeClr val="tx1"/>
                </a:solidFill>
              </a:rPr>
              <a:t>Configuration lowlights</a:t>
            </a:r>
          </a:p>
          <a:p>
            <a:pPr marL="574675" indent="-342900"/>
            <a:r>
              <a:rPr lang="en-US" sz="1800" dirty="0">
                <a:solidFill>
                  <a:schemeClr val="tx1"/>
                </a:solidFill>
              </a:rPr>
              <a:t>Storage not fault tolerant</a:t>
            </a:r>
          </a:p>
          <a:p>
            <a:pPr marL="574675" indent="-342900"/>
            <a:r>
              <a:rPr lang="en-US" sz="1800" dirty="0">
                <a:solidFill>
                  <a:schemeClr val="tx1"/>
                </a:solidFill>
              </a:rPr>
              <a:t>File server not continuously available</a:t>
            </a:r>
          </a:p>
          <a:p>
            <a:pPr marL="574675" indent="-342900"/>
            <a:r>
              <a:rPr lang="en-US" sz="1800" dirty="0">
                <a:solidFill>
                  <a:schemeClr val="tx1"/>
                </a:solidFill>
              </a:rPr>
              <a:t>Hyper-V VMs not highly available</a:t>
            </a:r>
          </a:p>
          <a:p>
            <a:pPr marL="574675" indent="-342900"/>
            <a:r>
              <a:rPr lang="en-US" sz="1800" dirty="0">
                <a:solidFill>
                  <a:schemeClr val="tx1"/>
                </a:solidFill>
              </a:rPr>
              <a:t>Hardware setup and OS install by IT Pro</a:t>
            </a:r>
          </a:p>
          <a:p>
            <a:endParaRPr lang="en-US" sz="1800" dirty="0"/>
          </a:p>
        </p:txBody>
      </p:sp>
      <p:sp>
        <p:nvSpPr>
          <p:cNvPr id="48" name="Rectangle 47"/>
          <p:cNvSpPr>
            <a:spLocks/>
          </p:cNvSpPr>
          <p:nvPr/>
        </p:nvSpPr>
        <p:spPr>
          <a:xfrm>
            <a:off x="797483" y="1364776"/>
            <a:ext cx="2057400" cy="2286000"/>
          </a:xfrm>
          <a:prstGeom prst="rect">
            <a:avLst/>
          </a:prstGeom>
          <a:solidFill>
            <a:schemeClr val="accent1"/>
          </a:soli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a:gradFill>
                  <a:gsLst>
                    <a:gs pos="0">
                      <a:srgbClr val="FFFFFF"/>
                    </a:gs>
                    <a:gs pos="100000">
                      <a:srgbClr val="FFFFFF"/>
                    </a:gs>
                  </a:gsLst>
                  <a:lin ang="5400000" scaled="0"/>
                </a:gradFill>
              </a:rPr>
              <a:t>Hyper-V Host</a:t>
            </a:r>
          </a:p>
        </p:txBody>
      </p:sp>
      <p:sp>
        <p:nvSpPr>
          <p:cNvPr id="49" name="Rectangle 48"/>
          <p:cNvSpPr>
            <a:spLocks/>
          </p:cNvSpPr>
          <p:nvPr/>
        </p:nvSpPr>
        <p:spPr>
          <a:xfrm>
            <a:off x="3204352" y="1364776"/>
            <a:ext cx="2057400" cy="2286000"/>
          </a:xfrm>
          <a:prstGeom prst="rect">
            <a:avLst/>
          </a:prstGeom>
          <a:solidFill>
            <a:schemeClr val="accent1"/>
          </a:soli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a:gradFill>
                  <a:gsLst>
                    <a:gs pos="0">
                      <a:srgbClr val="FFFFFF"/>
                    </a:gs>
                    <a:gs pos="100000">
                      <a:srgbClr val="FFFFFF"/>
                    </a:gs>
                  </a:gsLst>
                  <a:lin ang="5400000" scaled="0"/>
                </a:gradFill>
              </a:rPr>
              <a:t>Hyper-V Host</a:t>
            </a:r>
          </a:p>
        </p:txBody>
      </p:sp>
      <p:sp>
        <p:nvSpPr>
          <p:cNvPr id="51" name="Rectangle 50"/>
          <p:cNvSpPr/>
          <p:nvPr/>
        </p:nvSpPr>
        <p:spPr>
          <a:xfrm>
            <a:off x="907851" y="4117106"/>
            <a:ext cx="4256926" cy="2436094"/>
          </a:xfrm>
          <a:prstGeom prst="rect">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File Server</a:t>
            </a:r>
            <a:endParaRPr lang="en-US" sz="1600" dirty="0">
              <a:gradFill>
                <a:gsLst>
                  <a:gs pos="0">
                    <a:srgbClr val="FFFFFF"/>
                  </a:gs>
                  <a:gs pos="100000">
                    <a:srgbClr val="FFFFFF"/>
                  </a:gs>
                </a:gsLst>
                <a:lin ang="5400000" scaled="0"/>
              </a:gradFill>
            </a:endParaRPr>
          </a:p>
        </p:txBody>
      </p:sp>
      <p:sp>
        <p:nvSpPr>
          <p:cNvPr id="97" name="Can 96"/>
          <p:cNvSpPr/>
          <p:nvPr/>
        </p:nvSpPr>
        <p:spPr>
          <a:xfrm>
            <a:off x="1439258" y="5791202"/>
            <a:ext cx="669691"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000000"/>
                  </a:gs>
                  <a:gs pos="100000">
                    <a:srgbClr val="000000"/>
                  </a:gs>
                </a:gsLst>
                <a:lin ang="5400000" scaled="0"/>
              </a:gradFill>
            </a:endParaRPr>
          </a:p>
        </p:txBody>
      </p:sp>
      <p:sp>
        <p:nvSpPr>
          <p:cNvPr id="98" name="Can 97"/>
          <p:cNvSpPr/>
          <p:nvPr/>
        </p:nvSpPr>
        <p:spPr>
          <a:xfrm>
            <a:off x="2313757" y="5791202"/>
            <a:ext cx="669691"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000000"/>
                  </a:gs>
                  <a:gs pos="100000">
                    <a:srgbClr val="000000"/>
                  </a:gs>
                </a:gsLst>
                <a:lin ang="5400000" scaled="0"/>
              </a:gradFill>
            </a:endParaRPr>
          </a:p>
        </p:txBody>
      </p:sp>
      <p:sp>
        <p:nvSpPr>
          <p:cNvPr id="99" name="Can 98"/>
          <p:cNvSpPr/>
          <p:nvPr/>
        </p:nvSpPr>
        <p:spPr>
          <a:xfrm>
            <a:off x="3188254" y="5791202"/>
            <a:ext cx="669691"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000000"/>
                  </a:gs>
                  <a:gs pos="100000">
                    <a:srgbClr val="000000"/>
                  </a:gs>
                </a:gsLst>
                <a:lin ang="5400000" scaled="0"/>
              </a:gradFill>
            </a:endParaRPr>
          </a:p>
        </p:txBody>
      </p:sp>
      <p:sp>
        <p:nvSpPr>
          <p:cNvPr id="100" name="Can 99"/>
          <p:cNvSpPr/>
          <p:nvPr/>
        </p:nvSpPr>
        <p:spPr>
          <a:xfrm>
            <a:off x="4062752" y="5791202"/>
            <a:ext cx="669691"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000000"/>
                  </a:gs>
                  <a:gs pos="100000">
                    <a:srgbClr val="000000"/>
                  </a:gs>
                </a:gsLst>
                <a:lin ang="5400000" scaled="0"/>
              </a:gradFill>
            </a:endParaRPr>
          </a:p>
        </p:txBody>
      </p:sp>
      <p:sp>
        <p:nvSpPr>
          <p:cNvPr id="17" name="Snip and Round Single Corner Rectangle 16"/>
          <p:cNvSpPr/>
          <p:nvPr/>
        </p:nvSpPr>
        <p:spPr>
          <a:xfrm>
            <a:off x="1306011" y="2421185"/>
            <a:ext cx="1151288" cy="1028257"/>
          </a:xfrm>
          <a:prstGeom prst="snipRoundRect">
            <a:avLst>
              <a:gd name="adj1" fmla="val 1961"/>
              <a:gd name="adj2" fmla="val 23939"/>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Share</a:t>
            </a:r>
            <a:endParaRPr lang="en-US" sz="1200" dirty="0">
              <a:gradFill>
                <a:gsLst>
                  <a:gs pos="0">
                    <a:srgbClr val="000000"/>
                  </a:gs>
                  <a:gs pos="100000">
                    <a:srgbClr val="000000"/>
                  </a:gs>
                </a:gsLst>
                <a:lin ang="5400000" scaled="0"/>
              </a:gradFill>
            </a:endParaRPr>
          </a:p>
        </p:txBody>
      </p:sp>
      <p:sp>
        <p:nvSpPr>
          <p:cNvPr id="18" name="Can 17"/>
          <p:cNvSpPr/>
          <p:nvPr/>
        </p:nvSpPr>
        <p:spPr>
          <a:xfrm>
            <a:off x="1546810" y="2855307"/>
            <a:ext cx="669691" cy="401101"/>
          </a:xfrm>
          <a:prstGeom prst="can">
            <a:avLst/>
          </a:prstGeom>
          <a:solidFill>
            <a:schemeClr val="accent4"/>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gradFill>
                  <a:gsLst>
                    <a:gs pos="0">
                      <a:srgbClr val="FFFFFF"/>
                    </a:gs>
                    <a:gs pos="100000">
                      <a:srgbClr val="FFFFFF"/>
                    </a:gs>
                  </a:gsLst>
                  <a:lin ang="5400000" scaled="0"/>
                </a:gradFill>
              </a:rPr>
              <a:t>VHD</a:t>
            </a:r>
          </a:p>
        </p:txBody>
      </p:sp>
      <p:sp>
        <p:nvSpPr>
          <p:cNvPr id="19" name="Snip and Round Single Corner Rectangle 18"/>
          <p:cNvSpPr/>
          <p:nvPr/>
        </p:nvSpPr>
        <p:spPr>
          <a:xfrm>
            <a:off x="3631568" y="2398983"/>
            <a:ext cx="1151288" cy="1028257"/>
          </a:xfrm>
          <a:prstGeom prst="snipRoundRect">
            <a:avLst>
              <a:gd name="adj1" fmla="val 1961"/>
              <a:gd name="adj2" fmla="val 23939"/>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Share</a:t>
            </a:r>
            <a:endParaRPr lang="en-US" sz="1200" dirty="0">
              <a:gradFill>
                <a:gsLst>
                  <a:gs pos="0">
                    <a:srgbClr val="000000"/>
                  </a:gs>
                  <a:gs pos="100000">
                    <a:srgbClr val="000000"/>
                  </a:gs>
                </a:gsLst>
                <a:lin ang="5400000" scaled="0"/>
              </a:gradFill>
            </a:endParaRPr>
          </a:p>
        </p:txBody>
      </p:sp>
      <p:sp>
        <p:nvSpPr>
          <p:cNvPr id="20" name="Can 19"/>
          <p:cNvSpPr/>
          <p:nvPr/>
        </p:nvSpPr>
        <p:spPr>
          <a:xfrm>
            <a:off x="3872367" y="2833105"/>
            <a:ext cx="669691" cy="401101"/>
          </a:xfrm>
          <a:prstGeom prst="can">
            <a:avLst/>
          </a:prstGeom>
          <a:solidFill>
            <a:schemeClr val="accent4"/>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50" dirty="0" smtClean="0">
                <a:gradFill>
                  <a:gsLst>
                    <a:gs pos="0">
                      <a:srgbClr val="FFFFFF"/>
                    </a:gs>
                    <a:gs pos="100000">
                      <a:srgbClr val="FFFFFF"/>
                    </a:gs>
                  </a:gsLst>
                  <a:lin ang="5400000" scaled="0"/>
                </a:gradFill>
              </a:rPr>
              <a:t>VHDX</a:t>
            </a:r>
            <a:endParaRPr lang="en-US" sz="1050" dirty="0">
              <a:gradFill>
                <a:gsLst>
                  <a:gs pos="0">
                    <a:srgbClr val="FFFFFF"/>
                  </a:gs>
                  <a:gs pos="100000">
                    <a:srgbClr val="FFFFFF"/>
                  </a:gs>
                </a:gsLst>
                <a:lin ang="5400000" scaled="0"/>
              </a:gradFill>
            </a:endParaRPr>
          </a:p>
        </p:txBody>
      </p:sp>
      <p:cxnSp>
        <p:nvCxnSpPr>
          <p:cNvPr id="21" name="Straight Arrow Connector 20"/>
          <p:cNvCxnSpPr/>
          <p:nvPr/>
        </p:nvCxnSpPr>
        <p:spPr>
          <a:xfrm flipH="1">
            <a:off x="1826185" y="3445346"/>
            <a:ext cx="1" cy="671756"/>
          </a:xfrm>
          <a:prstGeom prst="straightConnector1">
            <a:avLst/>
          </a:prstGeom>
          <a:ln w="28575">
            <a:solidFill>
              <a:schemeClr val="tx1"/>
            </a:solidFill>
            <a:tailEnd type="arrow"/>
          </a:ln>
        </p:spPr>
        <p:style>
          <a:lnRef idx="1">
            <a:schemeClr val="accent2"/>
          </a:lnRef>
          <a:fillRef idx="0">
            <a:schemeClr val="accent2"/>
          </a:fillRef>
          <a:effectRef idx="0">
            <a:schemeClr val="accent2"/>
          </a:effectRef>
          <a:fontRef idx="minor">
            <a:schemeClr val="tx1"/>
          </a:fontRef>
        </p:style>
      </p:cxnSp>
      <p:cxnSp>
        <p:nvCxnSpPr>
          <p:cNvPr id="22" name="Straight Arrow Connector 21"/>
          <p:cNvCxnSpPr/>
          <p:nvPr/>
        </p:nvCxnSpPr>
        <p:spPr>
          <a:xfrm flipH="1">
            <a:off x="4246441" y="3445346"/>
            <a:ext cx="1" cy="671756"/>
          </a:xfrm>
          <a:prstGeom prst="straightConnector1">
            <a:avLst/>
          </a:prstGeom>
          <a:ln w="28575">
            <a:solidFill>
              <a:schemeClr val="tx1"/>
            </a:solidFill>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4723907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All Standalone + Storage Spaces</a:t>
            </a:r>
            <a:endParaRPr lang="en-US" dirty="0"/>
          </a:p>
        </p:txBody>
      </p:sp>
      <p:sp>
        <p:nvSpPr>
          <p:cNvPr id="3" name="Content Placeholder 2"/>
          <p:cNvSpPr>
            <a:spLocks noGrp="1"/>
          </p:cNvSpPr>
          <p:nvPr>
            <p:ph sz="half" idx="2"/>
          </p:nvPr>
        </p:nvSpPr>
        <p:spPr>
          <a:xfrm>
            <a:off x="6181725" y="1447800"/>
            <a:ext cx="5486400" cy="5124480"/>
          </a:xfrm>
        </p:spPr>
        <p:txBody>
          <a:bodyPr/>
          <a:lstStyle/>
          <a:p>
            <a:pPr marL="231775" indent="0">
              <a:buNone/>
            </a:pPr>
            <a:r>
              <a:rPr lang="en-US" sz="1800" dirty="0">
                <a:solidFill>
                  <a:schemeClr val="tx1"/>
                </a:solidFill>
              </a:rPr>
              <a:t>Hyper-V</a:t>
            </a:r>
          </a:p>
          <a:p>
            <a:pPr marL="574675" indent="-342900"/>
            <a:r>
              <a:rPr lang="en-US" sz="1800" dirty="0">
                <a:solidFill>
                  <a:schemeClr val="tx1"/>
                </a:solidFill>
              </a:rPr>
              <a:t>Standalone, shares used for VHD storage</a:t>
            </a:r>
          </a:p>
          <a:p>
            <a:pPr marL="231775" indent="0">
              <a:buNone/>
            </a:pPr>
            <a:endParaRPr lang="en-US" sz="1800" dirty="0">
              <a:solidFill>
                <a:schemeClr val="tx1"/>
              </a:solidFill>
            </a:endParaRPr>
          </a:p>
          <a:p>
            <a:pPr marL="231775" indent="0">
              <a:buNone/>
            </a:pPr>
            <a:r>
              <a:rPr lang="en-US" sz="1800" dirty="0">
                <a:solidFill>
                  <a:schemeClr val="tx1"/>
                </a:solidFill>
              </a:rPr>
              <a:t>File Server</a:t>
            </a:r>
            <a:endParaRPr lang="en-US" sz="1800" dirty="0"/>
          </a:p>
          <a:p>
            <a:pPr marL="574675" indent="-342900"/>
            <a:r>
              <a:rPr lang="en-US" sz="1800" dirty="0">
                <a:solidFill>
                  <a:schemeClr val="tx1"/>
                </a:solidFill>
              </a:rPr>
              <a:t>Standalone, </a:t>
            </a:r>
            <a:r>
              <a:rPr lang="en-US" sz="1800" dirty="0">
                <a:solidFill>
                  <a:srgbClr val="FFC000"/>
                </a:solidFill>
              </a:rPr>
              <a:t>Storage Spaces</a:t>
            </a:r>
          </a:p>
          <a:p>
            <a:pPr marL="574675" indent="-342900"/>
            <a:endParaRPr lang="en-US" sz="1800" dirty="0">
              <a:solidFill>
                <a:schemeClr val="tx1"/>
              </a:solidFill>
            </a:endParaRPr>
          </a:p>
          <a:p>
            <a:pPr marL="231775" indent="0">
              <a:buNone/>
            </a:pPr>
            <a:r>
              <a:rPr lang="en-US" sz="1800" dirty="0">
                <a:solidFill>
                  <a:schemeClr val="tx1"/>
                </a:solidFill>
              </a:rPr>
              <a:t>Configuration highlights</a:t>
            </a:r>
          </a:p>
          <a:p>
            <a:pPr marL="574675" indent="-342900"/>
            <a:r>
              <a:rPr lang="en-US" sz="1800" dirty="0">
                <a:solidFill>
                  <a:schemeClr val="tx1"/>
                </a:solidFill>
              </a:rPr>
              <a:t>Flexibility (Migration, shared storage)</a:t>
            </a:r>
          </a:p>
          <a:p>
            <a:pPr marL="574675" indent="-342900"/>
            <a:r>
              <a:rPr lang="en-US" sz="1800" dirty="0">
                <a:solidFill>
                  <a:schemeClr val="tx1"/>
                </a:solidFill>
              </a:rPr>
              <a:t>Simplicity (File Shares, permissions)</a:t>
            </a:r>
          </a:p>
          <a:p>
            <a:pPr marL="574675" indent="-342900"/>
            <a:r>
              <a:rPr lang="en-US" sz="1800" dirty="0">
                <a:solidFill>
                  <a:schemeClr val="tx1"/>
                </a:solidFill>
              </a:rPr>
              <a:t>Low acquisition and operations cost</a:t>
            </a:r>
          </a:p>
          <a:p>
            <a:pPr marL="574675" indent="-342900"/>
            <a:r>
              <a:rPr lang="en-US" sz="1800" dirty="0">
                <a:solidFill>
                  <a:srgbClr val="FFC000"/>
                </a:solidFill>
              </a:rPr>
              <a:t>Storage is Fault Tolerant</a:t>
            </a:r>
          </a:p>
          <a:p>
            <a:pPr marL="574675" indent="-342900"/>
            <a:endParaRPr lang="en-US" sz="1800" dirty="0">
              <a:solidFill>
                <a:schemeClr val="tx1"/>
              </a:solidFill>
            </a:endParaRPr>
          </a:p>
          <a:p>
            <a:pPr marL="231775" indent="0">
              <a:buNone/>
            </a:pPr>
            <a:r>
              <a:rPr lang="en-US" sz="1800" dirty="0">
                <a:solidFill>
                  <a:schemeClr val="tx1"/>
                </a:solidFill>
              </a:rPr>
              <a:t>Configuration lowlights</a:t>
            </a:r>
          </a:p>
          <a:p>
            <a:pPr marL="574675" indent="-342900"/>
            <a:r>
              <a:rPr lang="en-US" sz="1800" dirty="0">
                <a:solidFill>
                  <a:schemeClr val="tx1"/>
                </a:solidFill>
              </a:rPr>
              <a:t>File server not continuously available</a:t>
            </a:r>
          </a:p>
          <a:p>
            <a:pPr marL="574675" indent="-342900"/>
            <a:r>
              <a:rPr lang="en-US" sz="1800" dirty="0">
                <a:solidFill>
                  <a:schemeClr val="tx1"/>
                </a:solidFill>
              </a:rPr>
              <a:t>Hyper-V VMs not highly available</a:t>
            </a:r>
          </a:p>
          <a:p>
            <a:pPr marL="574675" indent="-342900"/>
            <a:r>
              <a:rPr lang="en-US" sz="1800" dirty="0">
                <a:solidFill>
                  <a:schemeClr val="tx1"/>
                </a:solidFill>
              </a:rPr>
              <a:t>Hardware setup and OS install by IT Pro</a:t>
            </a:r>
          </a:p>
          <a:p>
            <a:endParaRPr lang="en-US" sz="1800" dirty="0"/>
          </a:p>
        </p:txBody>
      </p:sp>
      <p:sp>
        <p:nvSpPr>
          <p:cNvPr id="48" name="Rectangle 47"/>
          <p:cNvSpPr>
            <a:spLocks/>
          </p:cNvSpPr>
          <p:nvPr/>
        </p:nvSpPr>
        <p:spPr>
          <a:xfrm>
            <a:off x="797483" y="1364776"/>
            <a:ext cx="2057400" cy="2286000"/>
          </a:xfrm>
          <a:prstGeom prst="rect">
            <a:avLst/>
          </a:prstGeom>
          <a:solidFill>
            <a:schemeClr val="accent1"/>
          </a:soli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a:gradFill>
                  <a:gsLst>
                    <a:gs pos="0">
                      <a:srgbClr val="FFFFFF"/>
                    </a:gs>
                    <a:gs pos="100000">
                      <a:srgbClr val="FFFFFF"/>
                    </a:gs>
                  </a:gsLst>
                  <a:lin ang="5400000" scaled="0"/>
                </a:gradFill>
              </a:rPr>
              <a:t>Hyper-V Host</a:t>
            </a:r>
          </a:p>
        </p:txBody>
      </p:sp>
      <p:sp>
        <p:nvSpPr>
          <p:cNvPr id="49" name="Rectangle 48"/>
          <p:cNvSpPr>
            <a:spLocks/>
          </p:cNvSpPr>
          <p:nvPr/>
        </p:nvSpPr>
        <p:spPr>
          <a:xfrm>
            <a:off x="3204352" y="1364776"/>
            <a:ext cx="2057400" cy="2286000"/>
          </a:xfrm>
          <a:prstGeom prst="rect">
            <a:avLst/>
          </a:prstGeom>
          <a:solidFill>
            <a:schemeClr val="accent1"/>
          </a:soli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a:gradFill>
                  <a:gsLst>
                    <a:gs pos="0">
                      <a:srgbClr val="FFFFFF"/>
                    </a:gs>
                    <a:gs pos="100000">
                      <a:srgbClr val="FFFFFF"/>
                    </a:gs>
                  </a:gsLst>
                  <a:lin ang="5400000" scaled="0"/>
                </a:gradFill>
              </a:rPr>
              <a:t>Hyper-V Host</a:t>
            </a:r>
          </a:p>
        </p:txBody>
      </p:sp>
      <p:sp>
        <p:nvSpPr>
          <p:cNvPr id="51" name="Rectangle 50"/>
          <p:cNvSpPr/>
          <p:nvPr/>
        </p:nvSpPr>
        <p:spPr>
          <a:xfrm>
            <a:off x="907851" y="4117106"/>
            <a:ext cx="4256926" cy="2436094"/>
          </a:xfrm>
          <a:prstGeom prst="rect">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File Server</a:t>
            </a:r>
            <a:endParaRPr lang="en-US" sz="1600" dirty="0">
              <a:gradFill>
                <a:gsLst>
                  <a:gs pos="0">
                    <a:srgbClr val="FFFFFF"/>
                  </a:gs>
                  <a:gs pos="100000">
                    <a:srgbClr val="FFFFFF"/>
                  </a:gs>
                </a:gsLst>
                <a:lin ang="5400000" scaled="0"/>
              </a:gradFill>
            </a:endParaRPr>
          </a:p>
        </p:txBody>
      </p:sp>
      <p:sp>
        <p:nvSpPr>
          <p:cNvPr id="91" name="Rectangle 90"/>
          <p:cNvSpPr/>
          <p:nvPr/>
        </p:nvSpPr>
        <p:spPr>
          <a:xfrm>
            <a:off x="982729" y="4648200"/>
            <a:ext cx="4107166" cy="937570"/>
          </a:xfrm>
          <a:prstGeom prst="rect">
            <a:avLst/>
          </a:prstGeom>
          <a:solidFill>
            <a:srgbClr val="585858">
              <a:alpha val="10196"/>
            </a:srgbClr>
          </a:solid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p>
            <a:pPr algn="ctr"/>
            <a:r>
              <a:rPr lang="en-US" sz="1400" b="1" dirty="0" smtClean="0">
                <a:solidFill>
                  <a:srgbClr val="FFFFFF"/>
                </a:solidFill>
                <a:latin typeface="Segoe UI Semibold"/>
              </a:rPr>
              <a:t>Storage Spaces</a:t>
            </a:r>
            <a:endParaRPr lang="en-US" sz="1400" b="1" dirty="0">
              <a:solidFill>
                <a:srgbClr val="FFFFFF"/>
              </a:solidFill>
              <a:latin typeface="Segoe UI Semibold"/>
            </a:endParaRPr>
          </a:p>
        </p:txBody>
      </p:sp>
      <p:sp>
        <p:nvSpPr>
          <p:cNvPr id="97" name="Can 96"/>
          <p:cNvSpPr/>
          <p:nvPr/>
        </p:nvSpPr>
        <p:spPr>
          <a:xfrm>
            <a:off x="1439258" y="5791202"/>
            <a:ext cx="669691"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000000"/>
                  </a:gs>
                  <a:gs pos="100000">
                    <a:srgbClr val="000000"/>
                  </a:gs>
                </a:gsLst>
                <a:lin ang="5400000" scaled="0"/>
              </a:gradFill>
            </a:endParaRPr>
          </a:p>
        </p:txBody>
      </p:sp>
      <p:sp>
        <p:nvSpPr>
          <p:cNvPr id="98" name="Can 97"/>
          <p:cNvSpPr/>
          <p:nvPr/>
        </p:nvSpPr>
        <p:spPr>
          <a:xfrm>
            <a:off x="2313757" y="5791202"/>
            <a:ext cx="669691"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000000"/>
                  </a:gs>
                  <a:gs pos="100000">
                    <a:srgbClr val="000000"/>
                  </a:gs>
                </a:gsLst>
                <a:lin ang="5400000" scaled="0"/>
              </a:gradFill>
            </a:endParaRPr>
          </a:p>
        </p:txBody>
      </p:sp>
      <p:sp>
        <p:nvSpPr>
          <p:cNvPr id="99" name="Can 98"/>
          <p:cNvSpPr/>
          <p:nvPr/>
        </p:nvSpPr>
        <p:spPr>
          <a:xfrm>
            <a:off x="3188254" y="5791202"/>
            <a:ext cx="669691"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000000"/>
                  </a:gs>
                  <a:gs pos="100000">
                    <a:srgbClr val="000000"/>
                  </a:gs>
                </a:gsLst>
                <a:lin ang="5400000" scaled="0"/>
              </a:gradFill>
            </a:endParaRPr>
          </a:p>
        </p:txBody>
      </p:sp>
      <p:sp>
        <p:nvSpPr>
          <p:cNvPr id="100" name="Can 99"/>
          <p:cNvSpPr/>
          <p:nvPr/>
        </p:nvSpPr>
        <p:spPr>
          <a:xfrm>
            <a:off x="4062752" y="5791202"/>
            <a:ext cx="669691"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000000"/>
                  </a:gs>
                  <a:gs pos="100000">
                    <a:srgbClr val="000000"/>
                  </a:gs>
                </a:gsLst>
                <a:lin ang="5400000" scaled="0"/>
              </a:gradFill>
            </a:endParaRPr>
          </a:p>
        </p:txBody>
      </p:sp>
      <p:sp>
        <p:nvSpPr>
          <p:cNvPr id="101" name="Can 100"/>
          <p:cNvSpPr/>
          <p:nvPr/>
        </p:nvSpPr>
        <p:spPr>
          <a:xfrm>
            <a:off x="1407083" y="4787322"/>
            <a:ext cx="838200"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Space</a:t>
            </a:r>
            <a:endParaRPr lang="en-US" sz="1200" dirty="0">
              <a:gradFill>
                <a:gsLst>
                  <a:gs pos="0">
                    <a:srgbClr val="000000"/>
                  </a:gs>
                  <a:gs pos="100000">
                    <a:srgbClr val="000000"/>
                  </a:gs>
                </a:gsLst>
                <a:lin ang="5400000" scaled="0"/>
              </a:gradFill>
            </a:endParaRPr>
          </a:p>
        </p:txBody>
      </p:sp>
      <p:sp>
        <p:nvSpPr>
          <p:cNvPr id="102" name="Can 101"/>
          <p:cNvSpPr/>
          <p:nvPr/>
        </p:nvSpPr>
        <p:spPr>
          <a:xfrm>
            <a:off x="3827341" y="4787322"/>
            <a:ext cx="838200"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Space</a:t>
            </a:r>
            <a:endParaRPr lang="en-US" sz="1200" dirty="0">
              <a:gradFill>
                <a:gsLst>
                  <a:gs pos="0">
                    <a:srgbClr val="000000"/>
                  </a:gs>
                  <a:gs pos="100000">
                    <a:srgbClr val="000000"/>
                  </a:gs>
                </a:gsLst>
                <a:lin ang="5400000" scaled="0"/>
              </a:gradFill>
            </a:endParaRPr>
          </a:p>
        </p:txBody>
      </p:sp>
      <p:sp>
        <p:nvSpPr>
          <p:cNvPr id="17" name="Snip and Round Single Corner Rectangle 16"/>
          <p:cNvSpPr/>
          <p:nvPr/>
        </p:nvSpPr>
        <p:spPr>
          <a:xfrm>
            <a:off x="1306011" y="2421185"/>
            <a:ext cx="1151288" cy="1028257"/>
          </a:xfrm>
          <a:prstGeom prst="snipRoundRect">
            <a:avLst>
              <a:gd name="adj1" fmla="val 1961"/>
              <a:gd name="adj2" fmla="val 23939"/>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Share</a:t>
            </a:r>
            <a:endParaRPr lang="en-US" sz="1200" dirty="0">
              <a:gradFill>
                <a:gsLst>
                  <a:gs pos="0">
                    <a:srgbClr val="000000"/>
                  </a:gs>
                  <a:gs pos="100000">
                    <a:srgbClr val="000000"/>
                  </a:gs>
                </a:gsLst>
                <a:lin ang="5400000" scaled="0"/>
              </a:gradFill>
            </a:endParaRPr>
          </a:p>
        </p:txBody>
      </p:sp>
      <p:sp>
        <p:nvSpPr>
          <p:cNvPr id="18" name="Can 17"/>
          <p:cNvSpPr/>
          <p:nvPr/>
        </p:nvSpPr>
        <p:spPr>
          <a:xfrm>
            <a:off x="1546810" y="2855307"/>
            <a:ext cx="669691" cy="401101"/>
          </a:xfrm>
          <a:prstGeom prst="can">
            <a:avLst/>
          </a:prstGeom>
          <a:solidFill>
            <a:schemeClr val="accent4"/>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gradFill>
                  <a:gsLst>
                    <a:gs pos="0">
                      <a:srgbClr val="FFFFFF"/>
                    </a:gs>
                    <a:gs pos="100000">
                      <a:srgbClr val="FFFFFF"/>
                    </a:gs>
                  </a:gsLst>
                  <a:lin ang="5400000" scaled="0"/>
                </a:gradFill>
              </a:rPr>
              <a:t>VHD</a:t>
            </a:r>
          </a:p>
        </p:txBody>
      </p:sp>
      <p:sp>
        <p:nvSpPr>
          <p:cNvPr id="19" name="Snip and Round Single Corner Rectangle 18"/>
          <p:cNvSpPr/>
          <p:nvPr/>
        </p:nvSpPr>
        <p:spPr>
          <a:xfrm>
            <a:off x="3631568" y="2398983"/>
            <a:ext cx="1151288" cy="1028257"/>
          </a:xfrm>
          <a:prstGeom prst="snipRoundRect">
            <a:avLst>
              <a:gd name="adj1" fmla="val 1961"/>
              <a:gd name="adj2" fmla="val 23939"/>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Share</a:t>
            </a:r>
            <a:endParaRPr lang="en-US" sz="1200" dirty="0">
              <a:gradFill>
                <a:gsLst>
                  <a:gs pos="0">
                    <a:srgbClr val="000000"/>
                  </a:gs>
                  <a:gs pos="100000">
                    <a:srgbClr val="000000"/>
                  </a:gs>
                </a:gsLst>
                <a:lin ang="5400000" scaled="0"/>
              </a:gradFill>
            </a:endParaRPr>
          </a:p>
        </p:txBody>
      </p:sp>
      <p:sp>
        <p:nvSpPr>
          <p:cNvPr id="20" name="Can 19"/>
          <p:cNvSpPr/>
          <p:nvPr/>
        </p:nvSpPr>
        <p:spPr>
          <a:xfrm>
            <a:off x="3872367" y="2833105"/>
            <a:ext cx="669691" cy="401101"/>
          </a:xfrm>
          <a:prstGeom prst="can">
            <a:avLst/>
          </a:prstGeom>
          <a:solidFill>
            <a:schemeClr val="accent4"/>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50" dirty="0" smtClean="0">
                <a:gradFill>
                  <a:gsLst>
                    <a:gs pos="0">
                      <a:srgbClr val="FFFFFF"/>
                    </a:gs>
                    <a:gs pos="100000">
                      <a:srgbClr val="FFFFFF"/>
                    </a:gs>
                  </a:gsLst>
                  <a:lin ang="5400000" scaled="0"/>
                </a:gradFill>
              </a:rPr>
              <a:t>VHDX</a:t>
            </a:r>
            <a:endParaRPr lang="en-US" sz="1050" dirty="0">
              <a:gradFill>
                <a:gsLst>
                  <a:gs pos="0">
                    <a:srgbClr val="FFFFFF"/>
                  </a:gs>
                  <a:gs pos="100000">
                    <a:srgbClr val="FFFFFF"/>
                  </a:gs>
                </a:gsLst>
                <a:lin ang="5400000" scaled="0"/>
              </a:gradFill>
            </a:endParaRPr>
          </a:p>
        </p:txBody>
      </p:sp>
      <p:cxnSp>
        <p:nvCxnSpPr>
          <p:cNvPr id="21" name="Straight Arrow Connector 20"/>
          <p:cNvCxnSpPr/>
          <p:nvPr/>
        </p:nvCxnSpPr>
        <p:spPr>
          <a:xfrm flipH="1">
            <a:off x="1826185" y="3445346"/>
            <a:ext cx="1" cy="671756"/>
          </a:xfrm>
          <a:prstGeom prst="straightConnector1">
            <a:avLst/>
          </a:prstGeom>
          <a:ln w="28575">
            <a:solidFill>
              <a:schemeClr val="tx1"/>
            </a:solidFill>
            <a:tailEnd type="arrow"/>
          </a:ln>
        </p:spPr>
        <p:style>
          <a:lnRef idx="1">
            <a:schemeClr val="accent2"/>
          </a:lnRef>
          <a:fillRef idx="0">
            <a:schemeClr val="accent2"/>
          </a:fillRef>
          <a:effectRef idx="0">
            <a:schemeClr val="accent2"/>
          </a:effectRef>
          <a:fontRef idx="minor">
            <a:schemeClr val="tx1"/>
          </a:fontRef>
        </p:style>
      </p:cxnSp>
      <p:cxnSp>
        <p:nvCxnSpPr>
          <p:cNvPr id="22" name="Straight Arrow Connector 21"/>
          <p:cNvCxnSpPr/>
          <p:nvPr/>
        </p:nvCxnSpPr>
        <p:spPr>
          <a:xfrm flipH="1">
            <a:off x="4246441" y="3445346"/>
            <a:ext cx="1" cy="671756"/>
          </a:xfrm>
          <a:prstGeom prst="straightConnector1">
            <a:avLst/>
          </a:prstGeom>
          <a:ln w="28575">
            <a:solidFill>
              <a:schemeClr val="tx1"/>
            </a:solidFill>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8775024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dirty="0" smtClean="0"/>
              <a:t>title</a:t>
            </a:r>
            <a:endParaRPr lang="en-US" dirty="0"/>
          </a:p>
        </p:txBody>
      </p:sp>
      <p:sp>
        <p:nvSpPr>
          <p:cNvPr id="7" name="Subtitle 6"/>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r>
              <a:rPr sz="3600" dirty="0" smtClean="0"/>
              <a:t>Hyper-V over SMB - Overview</a:t>
            </a:r>
            <a:endParaRPr lang="en-US" sz="3600"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286493488"/>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Standalone File Server, Clustered Hyper-V</a:t>
            </a:r>
            <a:endParaRPr lang="en-US" dirty="0"/>
          </a:p>
        </p:txBody>
      </p:sp>
      <p:sp>
        <p:nvSpPr>
          <p:cNvPr id="3" name="Content Placeholder 2"/>
          <p:cNvSpPr>
            <a:spLocks noGrp="1"/>
          </p:cNvSpPr>
          <p:nvPr>
            <p:ph sz="half" idx="2"/>
          </p:nvPr>
        </p:nvSpPr>
        <p:spPr>
          <a:xfrm>
            <a:off x="6181725" y="1447800"/>
            <a:ext cx="5486400" cy="5124480"/>
          </a:xfrm>
        </p:spPr>
        <p:txBody>
          <a:bodyPr/>
          <a:lstStyle/>
          <a:p>
            <a:pPr marL="231775" indent="0">
              <a:buNone/>
            </a:pPr>
            <a:r>
              <a:rPr lang="en-US" sz="1800" dirty="0">
                <a:solidFill>
                  <a:schemeClr val="tx1"/>
                </a:solidFill>
              </a:rPr>
              <a:t>Hyper-V</a:t>
            </a:r>
          </a:p>
          <a:p>
            <a:pPr marL="574675" indent="-342900"/>
            <a:r>
              <a:rPr lang="en-US" sz="1800" dirty="0">
                <a:solidFill>
                  <a:srgbClr val="FFC000"/>
                </a:solidFill>
              </a:rPr>
              <a:t>Clustered, </a:t>
            </a:r>
            <a:r>
              <a:rPr lang="en-US" sz="1800" dirty="0">
                <a:solidFill>
                  <a:schemeClr val="tx1"/>
                </a:solidFill>
              </a:rPr>
              <a:t>shares used for VHD storage</a:t>
            </a:r>
            <a:endParaRPr lang="en-US" sz="1800" dirty="0">
              <a:solidFill>
                <a:srgbClr val="FFC000"/>
              </a:solidFill>
            </a:endParaRPr>
          </a:p>
          <a:p>
            <a:pPr marL="231775" indent="0">
              <a:buNone/>
            </a:pPr>
            <a:endParaRPr lang="en-US" sz="1800" dirty="0">
              <a:solidFill>
                <a:schemeClr val="tx1"/>
              </a:solidFill>
            </a:endParaRPr>
          </a:p>
          <a:p>
            <a:pPr marL="231775" indent="0">
              <a:buNone/>
            </a:pPr>
            <a:r>
              <a:rPr lang="en-US" sz="1800" dirty="0">
                <a:solidFill>
                  <a:schemeClr val="tx1"/>
                </a:solidFill>
              </a:rPr>
              <a:t>File Server</a:t>
            </a:r>
            <a:endParaRPr lang="en-US" sz="1800" dirty="0"/>
          </a:p>
          <a:p>
            <a:pPr marL="574675" indent="-342900"/>
            <a:r>
              <a:rPr lang="en-US" sz="1800" dirty="0">
                <a:solidFill>
                  <a:schemeClr val="tx1"/>
                </a:solidFill>
              </a:rPr>
              <a:t>Standalone, Storage Spaces</a:t>
            </a:r>
          </a:p>
          <a:p>
            <a:pPr marL="574675" indent="-342900"/>
            <a:endParaRPr lang="en-US" sz="1800" dirty="0">
              <a:solidFill>
                <a:schemeClr val="tx1"/>
              </a:solidFill>
            </a:endParaRPr>
          </a:p>
          <a:p>
            <a:pPr marL="231775" indent="0">
              <a:buNone/>
            </a:pPr>
            <a:r>
              <a:rPr lang="en-US" sz="1800" dirty="0">
                <a:solidFill>
                  <a:schemeClr val="tx1"/>
                </a:solidFill>
              </a:rPr>
              <a:t>Configuration highlights</a:t>
            </a:r>
          </a:p>
          <a:p>
            <a:pPr marL="574675" indent="-342900"/>
            <a:r>
              <a:rPr lang="en-US" sz="1800" dirty="0">
                <a:solidFill>
                  <a:schemeClr val="tx1"/>
                </a:solidFill>
              </a:rPr>
              <a:t>Flexibility (Migration, shared storage)</a:t>
            </a:r>
          </a:p>
          <a:p>
            <a:pPr marL="574675" indent="-342900"/>
            <a:r>
              <a:rPr lang="en-US" sz="1800" dirty="0">
                <a:solidFill>
                  <a:schemeClr val="tx1"/>
                </a:solidFill>
              </a:rPr>
              <a:t>Simplicity (File Shares, permissions)</a:t>
            </a:r>
          </a:p>
          <a:p>
            <a:pPr marL="574675" indent="-342900"/>
            <a:r>
              <a:rPr lang="en-US" sz="1800" dirty="0">
                <a:solidFill>
                  <a:schemeClr val="tx1"/>
                </a:solidFill>
              </a:rPr>
              <a:t>Low acquisition and operations cost</a:t>
            </a:r>
          </a:p>
          <a:p>
            <a:pPr marL="574675" indent="-342900"/>
            <a:r>
              <a:rPr lang="en-US" sz="1800" dirty="0">
                <a:solidFill>
                  <a:schemeClr val="tx1"/>
                </a:solidFill>
              </a:rPr>
              <a:t>Storage is Fault Tolerant</a:t>
            </a:r>
          </a:p>
          <a:p>
            <a:pPr marL="574675" indent="-342900"/>
            <a:r>
              <a:rPr lang="en-US" sz="1800" dirty="0">
                <a:solidFill>
                  <a:srgbClr val="FFC000"/>
                </a:solidFill>
              </a:rPr>
              <a:t>Hyper-V VMs are highly available</a:t>
            </a:r>
          </a:p>
          <a:p>
            <a:pPr marL="574675" indent="-342900"/>
            <a:endParaRPr lang="en-US" sz="1800" dirty="0">
              <a:solidFill>
                <a:schemeClr val="tx1"/>
              </a:solidFill>
            </a:endParaRPr>
          </a:p>
          <a:p>
            <a:pPr marL="231775" indent="0">
              <a:buNone/>
            </a:pPr>
            <a:r>
              <a:rPr lang="en-US" sz="1800" dirty="0">
                <a:solidFill>
                  <a:schemeClr val="tx1"/>
                </a:solidFill>
              </a:rPr>
              <a:t>Configuration lowlights</a:t>
            </a:r>
          </a:p>
          <a:p>
            <a:pPr marL="574675" indent="-342900"/>
            <a:r>
              <a:rPr lang="en-US" sz="1800" dirty="0">
                <a:solidFill>
                  <a:schemeClr val="tx1"/>
                </a:solidFill>
              </a:rPr>
              <a:t>File server not continuously available</a:t>
            </a:r>
          </a:p>
          <a:p>
            <a:pPr marL="574675" indent="-342900"/>
            <a:r>
              <a:rPr lang="en-US" sz="1800" dirty="0">
                <a:solidFill>
                  <a:schemeClr val="tx1"/>
                </a:solidFill>
              </a:rPr>
              <a:t>Hardware setup and OS install by IT Pro</a:t>
            </a:r>
          </a:p>
          <a:p>
            <a:endParaRPr lang="en-US" sz="1800" dirty="0"/>
          </a:p>
        </p:txBody>
      </p:sp>
      <p:sp>
        <p:nvSpPr>
          <p:cNvPr id="48" name="Rectangle 47"/>
          <p:cNvSpPr>
            <a:spLocks/>
          </p:cNvSpPr>
          <p:nvPr/>
        </p:nvSpPr>
        <p:spPr>
          <a:xfrm>
            <a:off x="797483" y="1364776"/>
            <a:ext cx="2057400" cy="2286000"/>
          </a:xfrm>
          <a:prstGeom prst="rect">
            <a:avLst/>
          </a:prstGeom>
          <a:solidFill>
            <a:schemeClr val="accent1"/>
          </a:soli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a:gradFill>
                  <a:gsLst>
                    <a:gs pos="0">
                      <a:srgbClr val="FFFFFF"/>
                    </a:gs>
                    <a:gs pos="100000">
                      <a:srgbClr val="FFFFFF"/>
                    </a:gs>
                  </a:gsLst>
                  <a:lin ang="5400000" scaled="0"/>
                </a:gradFill>
              </a:rPr>
              <a:t>Hyper-V Host</a:t>
            </a:r>
          </a:p>
        </p:txBody>
      </p:sp>
      <p:sp>
        <p:nvSpPr>
          <p:cNvPr id="49" name="Rectangle 48"/>
          <p:cNvSpPr>
            <a:spLocks/>
          </p:cNvSpPr>
          <p:nvPr/>
        </p:nvSpPr>
        <p:spPr>
          <a:xfrm>
            <a:off x="3204352" y="1364776"/>
            <a:ext cx="2057400" cy="2286000"/>
          </a:xfrm>
          <a:prstGeom prst="rect">
            <a:avLst/>
          </a:prstGeom>
          <a:solidFill>
            <a:schemeClr val="accent1"/>
          </a:soli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a:gradFill>
                  <a:gsLst>
                    <a:gs pos="0">
                      <a:srgbClr val="FFFFFF"/>
                    </a:gs>
                    <a:gs pos="100000">
                      <a:srgbClr val="FFFFFF"/>
                    </a:gs>
                  </a:gsLst>
                  <a:lin ang="5400000" scaled="0"/>
                </a:gradFill>
              </a:rPr>
              <a:t>Hyper-V Host</a:t>
            </a:r>
          </a:p>
        </p:txBody>
      </p:sp>
      <p:sp>
        <p:nvSpPr>
          <p:cNvPr id="51" name="Rectangle 50"/>
          <p:cNvSpPr/>
          <p:nvPr/>
        </p:nvSpPr>
        <p:spPr>
          <a:xfrm>
            <a:off x="907851" y="4117106"/>
            <a:ext cx="4256926" cy="2436094"/>
          </a:xfrm>
          <a:prstGeom prst="rect">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File Server</a:t>
            </a:r>
            <a:endParaRPr lang="en-US" sz="1600" dirty="0">
              <a:gradFill>
                <a:gsLst>
                  <a:gs pos="0">
                    <a:srgbClr val="FFFFFF"/>
                  </a:gs>
                  <a:gs pos="100000">
                    <a:srgbClr val="FFFFFF"/>
                  </a:gs>
                </a:gsLst>
                <a:lin ang="5400000" scaled="0"/>
              </a:gradFill>
            </a:endParaRPr>
          </a:p>
        </p:txBody>
      </p:sp>
      <p:sp>
        <p:nvSpPr>
          <p:cNvPr id="91" name="Rectangle 90"/>
          <p:cNvSpPr/>
          <p:nvPr/>
        </p:nvSpPr>
        <p:spPr>
          <a:xfrm>
            <a:off x="982729" y="4648200"/>
            <a:ext cx="4107166" cy="937570"/>
          </a:xfrm>
          <a:prstGeom prst="rect">
            <a:avLst/>
          </a:prstGeom>
          <a:solidFill>
            <a:srgbClr val="585858">
              <a:alpha val="10196"/>
            </a:srgbClr>
          </a:solid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p>
            <a:pPr algn="ctr"/>
            <a:r>
              <a:rPr lang="en-US" sz="1400" b="1" dirty="0" smtClean="0">
                <a:solidFill>
                  <a:srgbClr val="FFFFFF"/>
                </a:solidFill>
                <a:latin typeface="Segoe UI Semibold"/>
              </a:rPr>
              <a:t>Storage Spaces</a:t>
            </a:r>
            <a:endParaRPr lang="en-US" sz="1400" b="1" dirty="0">
              <a:solidFill>
                <a:srgbClr val="FFFFFF"/>
              </a:solidFill>
              <a:latin typeface="Segoe UI Semibold"/>
            </a:endParaRPr>
          </a:p>
        </p:txBody>
      </p:sp>
      <p:sp>
        <p:nvSpPr>
          <p:cNvPr id="97" name="Can 96"/>
          <p:cNvSpPr/>
          <p:nvPr/>
        </p:nvSpPr>
        <p:spPr>
          <a:xfrm>
            <a:off x="1439258" y="5791202"/>
            <a:ext cx="669691"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000000"/>
                  </a:gs>
                  <a:gs pos="100000">
                    <a:srgbClr val="000000"/>
                  </a:gs>
                </a:gsLst>
                <a:lin ang="5400000" scaled="0"/>
              </a:gradFill>
            </a:endParaRPr>
          </a:p>
        </p:txBody>
      </p:sp>
      <p:sp>
        <p:nvSpPr>
          <p:cNvPr id="98" name="Can 97"/>
          <p:cNvSpPr/>
          <p:nvPr/>
        </p:nvSpPr>
        <p:spPr>
          <a:xfrm>
            <a:off x="2313757" y="5791202"/>
            <a:ext cx="669691"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000000"/>
                  </a:gs>
                  <a:gs pos="100000">
                    <a:srgbClr val="000000"/>
                  </a:gs>
                </a:gsLst>
                <a:lin ang="5400000" scaled="0"/>
              </a:gradFill>
            </a:endParaRPr>
          </a:p>
        </p:txBody>
      </p:sp>
      <p:sp>
        <p:nvSpPr>
          <p:cNvPr id="99" name="Can 98"/>
          <p:cNvSpPr/>
          <p:nvPr/>
        </p:nvSpPr>
        <p:spPr>
          <a:xfrm>
            <a:off x="3188254" y="5791202"/>
            <a:ext cx="669691"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000000"/>
                  </a:gs>
                  <a:gs pos="100000">
                    <a:srgbClr val="000000"/>
                  </a:gs>
                </a:gsLst>
                <a:lin ang="5400000" scaled="0"/>
              </a:gradFill>
            </a:endParaRPr>
          </a:p>
        </p:txBody>
      </p:sp>
      <p:sp>
        <p:nvSpPr>
          <p:cNvPr id="100" name="Can 99"/>
          <p:cNvSpPr/>
          <p:nvPr/>
        </p:nvSpPr>
        <p:spPr>
          <a:xfrm>
            <a:off x="4062752" y="5791202"/>
            <a:ext cx="669691"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000000"/>
                  </a:gs>
                  <a:gs pos="100000">
                    <a:srgbClr val="000000"/>
                  </a:gs>
                </a:gsLst>
                <a:lin ang="5400000" scaled="0"/>
              </a:gradFill>
            </a:endParaRPr>
          </a:p>
        </p:txBody>
      </p:sp>
      <p:sp>
        <p:nvSpPr>
          <p:cNvPr id="101" name="Can 100"/>
          <p:cNvSpPr/>
          <p:nvPr/>
        </p:nvSpPr>
        <p:spPr>
          <a:xfrm>
            <a:off x="1407083" y="4787322"/>
            <a:ext cx="838200"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Space</a:t>
            </a:r>
            <a:endParaRPr lang="en-US" sz="1200" dirty="0">
              <a:gradFill>
                <a:gsLst>
                  <a:gs pos="0">
                    <a:srgbClr val="000000"/>
                  </a:gs>
                  <a:gs pos="100000">
                    <a:srgbClr val="000000"/>
                  </a:gs>
                </a:gsLst>
                <a:lin ang="5400000" scaled="0"/>
              </a:gradFill>
            </a:endParaRPr>
          </a:p>
        </p:txBody>
      </p:sp>
      <p:sp>
        <p:nvSpPr>
          <p:cNvPr id="102" name="Can 101"/>
          <p:cNvSpPr/>
          <p:nvPr/>
        </p:nvSpPr>
        <p:spPr>
          <a:xfrm>
            <a:off x="3827341" y="4787322"/>
            <a:ext cx="838200"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Space</a:t>
            </a:r>
            <a:endParaRPr lang="en-US" sz="1200" dirty="0">
              <a:gradFill>
                <a:gsLst>
                  <a:gs pos="0">
                    <a:srgbClr val="000000"/>
                  </a:gs>
                  <a:gs pos="100000">
                    <a:srgbClr val="000000"/>
                  </a:gs>
                </a:gsLst>
                <a:lin ang="5400000" scaled="0"/>
              </a:gradFill>
            </a:endParaRPr>
          </a:p>
        </p:txBody>
      </p:sp>
      <p:sp>
        <p:nvSpPr>
          <p:cNvPr id="17" name="Snip and Round Single Corner Rectangle 16"/>
          <p:cNvSpPr/>
          <p:nvPr/>
        </p:nvSpPr>
        <p:spPr>
          <a:xfrm>
            <a:off x="1306011" y="2421185"/>
            <a:ext cx="1151288" cy="1028257"/>
          </a:xfrm>
          <a:prstGeom prst="snipRoundRect">
            <a:avLst>
              <a:gd name="adj1" fmla="val 1961"/>
              <a:gd name="adj2" fmla="val 23939"/>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Share</a:t>
            </a:r>
            <a:endParaRPr lang="en-US" sz="1200" dirty="0">
              <a:gradFill>
                <a:gsLst>
                  <a:gs pos="0">
                    <a:srgbClr val="000000"/>
                  </a:gs>
                  <a:gs pos="100000">
                    <a:srgbClr val="000000"/>
                  </a:gs>
                </a:gsLst>
                <a:lin ang="5400000" scaled="0"/>
              </a:gradFill>
            </a:endParaRPr>
          </a:p>
        </p:txBody>
      </p:sp>
      <p:sp>
        <p:nvSpPr>
          <p:cNvPr id="18" name="Can 17"/>
          <p:cNvSpPr/>
          <p:nvPr/>
        </p:nvSpPr>
        <p:spPr>
          <a:xfrm>
            <a:off x="1546810" y="2855307"/>
            <a:ext cx="669691" cy="401101"/>
          </a:xfrm>
          <a:prstGeom prst="can">
            <a:avLst/>
          </a:prstGeom>
          <a:solidFill>
            <a:schemeClr val="accent4"/>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gradFill>
                  <a:gsLst>
                    <a:gs pos="0">
                      <a:srgbClr val="FFFFFF"/>
                    </a:gs>
                    <a:gs pos="100000">
                      <a:srgbClr val="FFFFFF"/>
                    </a:gs>
                  </a:gsLst>
                  <a:lin ang="5400000" scaled="0"/>
                </a:gradFill>
              </a:rPr>
              <a:t>VHD</a:t>
            </a:r>
          </a:p>
        </p:txBody>
      </p:sp>
      <p:sp>
        <p:nvSpPr>
          <p:cNvPr id="19" name="Snip and Round Single Corner Rectangle 18"/>
          <p:cNvSpPr/>
          <p:nvPr/>
        </p:nvSpPr>
        <p:spPr>
          <a:xfrm>
            <a:off x="3631568" y="2398983"/>
            <a:ext cx="1151288" cy="1028257"/>
          </a:xfrm>
          <a:prstGeom prst="snipRoundRect">
            <a:avLst>
              <a:gd name="adj1" fmla="val 1961"/>
              <a:gd name="adj2" fmla="val 23939"/>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Share</a:t>
            </a:r>
            <a:endParaRPr lang="en-US" sz="1200" dirty="0">
              <a:gradFill>
                <a:gsLst>
                  <a:gs pos="0">
                    <a:srgbClr val="000000"/>
                  </a:gs>
                  <a:gs pos="100000">
                    <a:srgbClr val="000000"/>
                  </a:gs>
                </a:gsLst>
                <a:lin ang="5400000" scaled="0"/>
              </a:gradFill>
            </a:endParaRPr>
          </a:p>
        </p:txBody>
      </p:sp>
      <p:sp>
        <p:nvSpPr>
          <p:cNvPr id="20" name="Can 19"/>
          <p:cNvSpPr/>
          <p:nvPr/>
        </p:nvSpPr>
        <p:spPr>
          <a:xfrm>
            <a:off x="3872367" y="2833105"/>
            <a:ext cx="669691" cy="401101"/>
          </a:xfrm>
          <a:prstGeom prst="can">
            <a:avLst/>
          </a:prstGeom>
          <a:solidFill>
            <a:schemeClr val="accent4"/>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50" dirty="0" smtClean="0">
                <a:gradFill>
                  <a:gsLst>
                    <a:gs pos="0">
                      <a:srgbClr val="FFFFFF"/>
                    </a:gs>
                    <a:gs pos="100000">
                      <a:srgbClr val="FFFFFF"/>
                    </a:gs>
                  </a:gsLst>
                  <a:lin ang="5400000" scaled="0"/>
                </a:gradFill>
              </a:rPr>
              <a:t>VHDX</a:t>
            </a:r>
            <a:endParaRPr lang="en-US" sz="1050" dirty="0">
              <a:gradFill>
                <a:gsLst>
                  <a:gs pos="0">
                    <a:srgbClr val="FFFFFF"/>
                  </a:gs>
                  <a:gs pos="100000">
                    <a:srgbClr val="FFFFFF"/>
                  </a:gs>
                </a:gsLst>
                <a:lin ang="5400000" scaled="0"/>
              </a:gradFill>
            </a:endParaRPr>
          </a:p>
        </p:txBody>
      </p:sp>
      <p:cxnSp>
        <p:nvCxnSpPr>
          <p:cNvPr id="21" name="Straight Arrow Connector 20"/>
          <p:cNvCxnSpPr/>
          <p:nvPr/>
        </p:nvCxnSpPr>
        <p:spPr>
          <a:xfrm flipH="1">
            <a:off x="1826185" y="3445346"/>
            <a:ext cx="1" cy="671756"/>
          </a:xfrm>
          <a:prstGeom prst="straightConnector1">
            <a:avLst/>
          </a:prstGeom>
          <a:ln w="28575">
            <a:solidFill>
              <a:schemeClr val="tx1"/>
            </a:solidFill>
            <a:tailEnd type="arrow"/>
          </a:ln>
        </p:spPr>
        <p:style>
          <a:lnRef idx="1">
            <a:schemeClr val="accent2"/>
          </a:lnRef>
          <a:fillRef idx="0">
            <a:schemeClr val="accent2"/>
          </a:fillRef>
          <a:effectRef idx="0">
            <a:schemeClr val="accent2"/>
          </a:effectRef>
          <a:fontRef idx="minor">
            <a:schemeClr val="tx1"/>
          </a:fontRef>
        </p:style>
      </p:cxnSp>
      <p:cxnSp>
        <p:nvCxnSpPr>
          <p:cNvPr id="22" name="Straight Arrow Connector 21"/>
          <p:cNvCxnSpPr/>
          <p:nvPr/>
        </p:nvCxnSpPr>
        <p:spPr>
          <a:xfrm flipH="1">
            <a:off x="4246441" y="3445346"/>
            <a:ext cx="1" cy="671756"/>
          </a:xfrm>
          <a:prstGeom prst="straightConnector1">
            <a:avLst/>
          </a:prstGeom>
          <a:ln w="28575">
            <a:solidFill>
              <a:schemeClr val="tx1"/>
            </a:solidFill>
            <a:tailEnd type="arrow"/>
          </a:ln>
        </p:spPr>
        <p:style>
          <a:lnRef idx="1">
            <a:schemeClr val="accent2"/>
          </a:lnRef>
          <a:fillRef idx="0">
            <a:schemeClr val="accent2"/>
          </a:fillRef>
          <a:effectRef idx="0">
            <a:schemeClr val="accent2"/>
          </a:effectRef>
          <a:fontRef idx="minor">
            <a:schemeClr val="tx1"/>
          </a:fontRef>
        </p:style>
      </p:cxnSp>
      <p:sp>
        <p:nvSpPr>
          <p:cNvPr id="25" name="Rectangle 24"/>
          <p:cNvSpPr/>
          <p:nvPr/>
        </p:nvSpPr>
        <p:spPr>
          <a:xfrm>
            <a:off x="227014" y="1219200"/>
            <a:ext cx="5105399" cy="2562024"/>
          </a:xfrm>
          <a:prstGeom prst="rect">
            <a:avLst/>
          </a:prstGeom>
          <a:solidFill>
            <a:srgbClr val="585858">
              <a:alpha val="10196"/>
            </a:srgbClr>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vert="vert270" lIns="121725" tIns="60862" rIns="121725" bIns="60862" rtlCol="0" anchor="t"/>
          <a:lstStyle/>
          <a:p>
            <a:pPr algn="ctr"/>
            <a:r>
              <a:rPr lang="en-US" sz="1400" b="1" dirty="0" smtClean="0">
                <a:solidFill>
                  <a:srgbClr val="FFFFFF"/>
                </a:solidFill>
                <a:latin typeface="Segoe UI Semibold"/>
              </a:rPr>
              <a:t>Failover Cluster</a:t>
            </a:r>
            <a:endParaRPr lang="en-US" sz="1400" b="1" dirty="0">
              <a:solidFill>
                <a:srgbClr val="FFFFFF"/>
              </a:solidFill>
              <a:latin typeface="Segoe UI Semibold"/>
            </a:endParaRPr>
          </a:p>
        </p:txBody>
      </p:sp>
    </p:spTree>
    <p:extLst>
      <p:ext uri="{BB962C8B-B14F-4D97-AF65-F5344CB8AC3E}">
        <p14:creationId xmlns:p14="http://schemas.microsoft.com/office/powerpoint/2010/main" val="303868575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dirty="0" smtClean="0"/>
              <a:t>Clustered File Server, Standalone Hyper-V</a:t>
            </a:r>
            <a:endParaRPr lang="en-US" dirty="0"/>
          </a:p>
        </p:txBody>
      </p:sp>
      <p:sp>
        <p:nvSpPr>
          <p:cNvPr id="3" name="Content Placeholder 2"/>
          <p:cNvSpPr>
            <a:spLocks noGrp="1"/>
          </p:cNvSpPr>
          <p:nvPr>
            <p:ph sz="half" idx="2"/>
          </p:nvPr>
        </p:nvSpPr>
        <p:spPr>
          <a:xfrm>
            <a:off x="6181725" y="1447800"/>
            <a:ext cx="5486400" cy="5124480"/>
          </a:xfrm>
        </p:spPr>
        <p:txBody>
          <a:bodyPr/>
          <a:lstStyle/>
          <a:p>
            <a:pPr marL="231775" indent="0">
              <a:buNone/>
            </a:pPr>
            <a:r>
              <a:rPr lang="en-US" sz="1800" dirty="0">
                <a:solidFill>
                  <a:schemeClr val="tx1"/>
                </a:solidFill>
              </a:rPr>
              <a:t>Hyper-V</a:t>
            </a:r>
          </a:p>
          <a:p>
            <a:pPr marL="574675" indent="-342900"/>
            <a:r>
              <a:rPr lang="en-US" sz="1800" dirty="0">
                <a:solidFill>
                  <a:schemeClr val="tx1"/>
                </a:solidFill>
              </a:rPr>
              <a:t>Standalone,</a:t>
            </a:r>
            <a:r>
              <a:rPr lang="en-US" sz="1800" dirty="0">
                <a:solidFill>
                  <a:srgbClr val="FFC000"/>
                </a:solidFill>
              </a:rPr>
              <a:t> </a:t>
            </a:r>
            <a:r>
              <a:rPr lang="en-US" sz="1800" dirty="0">
                <a:solidFill>
                  <a:schemeClr val="tx1"/>
                </a:solidFill>
              </a:rPr>
              <a:t>shares used for VHD storage</a:t>
            </a:r>
            <a:endParaRPr lang="en-US" sz="1800" dirty="0">
              <a:solidFill>
                <a:srgbClr val="FFC000"/>
              </a:solidFill>
            </a:endParaRPr>
          </a:p>
          <a:p>
            <a:pPr marL="231775" indent="0">
              <a:buNone/>
            </a:pPr>
            <a:endParaRPr lang="en-US" sz="1800" dirty="0">
              <a:solidFill>
                <a:schemeClr val="tx1"/>
              </a:solidFill>
            </a:endParaRPr>
          </a:p>
          <a:p>
            <a:pPr marL="231775" indent="0">
              <a:buNone/>
            </a:pPr>
            <a:r>
              <a:rPr lang="en-US" sz="1800" dirty="0">
                <a:solidFill>
                  <a:schemeClr val="tx1"/>
                </a:solidFill>
              </a:rPr>
              <a:t>File Server</a:t>
            </a:r>
            <a:endParaRPr lang="en-US" sz="1800" dirty="0"/>
          </a:p>
          <a:p>
            <a:pPr marL="574675" indent="-342900"/>
            <a:r>
              <a:rPr lang="en-US" sz="1800" dirty="0">
                <a:solidFill>
                  <a:srgbClr val="FFC000"/>
                </a:solidFill>
              </a:rPr>
              <a:t>Clustered</a:t>
            </a:r>
            <a:r>
              <a:rPr lang="en-US" sz="1800" dirty="0">
                <a:solidFill>
                  <a:schemeClr val="tx1"/>
                </a:solidFill>
              </a:rPr>
              <a:t>, Storage Spaces</a:t>
            </a:r>
          </a:p>
          <a:p>
            <a:pPr marL="574675" indent="-342900"/>
            <a:endParaRPr lang="en-US" sz="1800" dirty="0">
              <a:solidFill>
                <a:schemeClr val="tx1"/>
              </a:solidFill>
            </a:endParaRPr>
          </a:p>
          <a:p>
            <a:pPr marL="231775" indent="0">
              <a:buNone/>
            </a:pPr>
            <a:r>
              <a:rPr lang="en-US" sz="1800" dirty="0">
                <a:solidFill>
                  <a:schemeClr val="tx1"/>
                </a:solidFill>
              </a:rPr>
              <a:t>Configuration highlights</a:t>
            </a:r>
          </a:p>
          <a:p>
            <a:pPr marL="574675" indent="-342900"/>
            <a:r>
              <a:rPr lang="en-US" sz="1800" dirty="0">
                <a:solidFill>
                  <a:schemeClr val="tx1"/>
                </a:solidFill>
              </a:rPr>
              <a:t>Flexibility (Migration, shared storage)</a:t>
            </a:r>
          </a:p>
          <a:p>
            <a:pPr marL="574675" indent="-342900"/>
            <a:r>
              <a:rPr lang="en-US" sz="1800" dirty="0">
                <a:solidFill>
                  <a:schemeClr val="tx1"/>
                </a:solidFill>
              </a:rPr>
              <a:t>Simplicity (File Shares, permissions)</a:t>
            </a:r>
          </a:p>
          <a:p>
            <a:pPr marL="574675" indent="-342900"/>
            <a:r>
              <a:rPr lang="en-US" sz="1800" dirty="0">
                <a:solidFill>
                  <a:schemeClr val="tx1"/>
                </a:solidFill>
              </a:rPr>
              <a:t>Low acquisition and operations cost</a:t>
            </a:r>
          </a:p>
          <a:p>
            <a:pPr marL="574675" indent="-342900"/>
            <a:r>
              <a:rPr lang="en-US" sz="1800" dirty="0">
                <a:solidFill>
                  <a:schemeClr val="tx1"/>
                </a:solidFill>
              </a:rPr>
              <a:t>Storage is Fault Tolerant</a:t>
            </a:r>
          </a:p>
          <a:p>
            <a:pPr marL="574675" indent="-342900"/>
            <a:r>
              <a:rPr lang="en-US" sz="1800" dirty="0">
                <a:solidFill>
                  <a:srgbClr val="FFC000"/>
                </a:solidFill>
              </a:rPr>
              <a:t>File Server is Continuously Available</a:t>
            </a:r>
            <a:endParaRPr lang="en-US" sz="1800" dirty="0">
              <a:solidFill>
                <a:schemeClr val="tx1"/>
              </a:solidFill>
            </a:endParaRPr>
          </a:p>
          <a:p>
            <a:pPr marL="574675" indent="-342900"/>
            <a:endParaRPr lang="en-US" sz="1800" dirty="0">
              <a:solidFill>
                <a:schemeClr val="tx1"/>
              </a:solidFill>
            </a:endParaRPr>
          </a:p>
          <a:p>
            <a:pPr marL="231775" indent="0">
              <a:buNone/>
            </a:pPr>
            <a:r>
              <a:rPr lang="en-US" sz="1800" dirty="0">
                <a:solidFill>
                  <a:schemeClr val="tx1"/>
                </a:solidFill>
              </a:rPr>
              <a:t>Configuration lowlights</a:t>
            </a:r>
          </a:p>
          <a:p>
            <a:pPr marL="574675" indent="-342900"/>
            <a:r>
              <a:rPr lang="en-US" sz="1800" dirty="0">
                <a:solidFill>
                  <a:schemeClr val="tx1"/>
                </a:solidFill>
              </a:rPr>
              <a:t>Hyper-V VMs not highly available</a:t>
            </a:r>
          </a:p>
          <a:p>
            <a:pPr marL="574675" indent="-342900"/>
            <a:r>
              <a:rPr lang="en-US" sz="1800" dirty="0">
                <a:solidFill>
                  <a:schemeClr val="tx1"/>
                </a:solidFill>
              </a:rPr>
              <a:t>Hardware setup and OS install by IT Pro</a:t>
            </a:r>
          </a:p>
          <a:p>
            <a:endParaRPr lang="en-US" sz="1800" dirty="0"/>
          </a:p>
        </p:txBody>
      </p:sp>
      <p:sp>
        <p:nvSpPr>
          <p:cNvPr id="26" name="Rectangle 25"/>
          <p:cNvSpPr>
            <a:spLocks/>
          </p:cNvSpPr>
          <p:nvPr/>
        </p:nvSpPr>
        <p:spPr>
          <a:xfrm>
            <a:off x="797483" y="1364776"/>
            <a:ext cx="2057400" cy="1759424"/>
          </a:xfrm>
          <a:prstGeom prst="rect">
            <a:avLst/>
          </a:prstGeom>
          <a:solidFill>
            <a:schemeClr val="accent1"/>
          </a:soli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a:gradFill>
                  <a:gsLst>
                    <a:gs pos="0">
                      <a:srgbClr val="FFFFFF"/>
                    </a:gs>
                    <a:gs pos="100000">
                      <a:srgbClr val="FFFFFF"/>
                    </a:gs>
                  </a:gsLst>
                  <a:lin ang="5400000" scaled="0"/>
                </a:gradFill>
              </a:rPr>
              <a:t>Hyper-V Host</a:t>
            </a:r>
          </a:p>
        </p:txBody>
      </p:sp>
      <p:sp>
        <p:nvSpPr>
          <p:cNvPr id="27" name="Rectangle 26"/>
          <p:cNvSpPr>
            <a:spLocks/>
          </p:cNvSpPr>
          <p:nvPr/>
        </p:nvSpPr>
        <p:spPr>
          <a:xfrm>
            <a:off x="3204352" y="1364776"/>
            <a:ext cx="2057400" cy="1759424"/>
          </a:xfrm>
          <a:prstGeom prst="rect">
            <a:avLst/>
          </a:prstGeom>
          <a:solidFill>
            <a:schemeClr val="accent1"/>
          </a:soli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a:gradFill>
                  <a:gsLst>
                    <a:gs pos="0">
                      <a:srgbClr val="FFFFFF"/>
                    </a:gs>
                    <a:gs pos="100000">
                      <a:srgbClr val="FFFFFF"/>
                    </a:gs>
                  </a:gsLst>
                  <a:lin ang="5400000" scaled="0"/>
                </a:gradFill>
              </a:rPr>
              <a:t>Hyper-V Host</a:t>
            </a:r>
          </a:p>
        </p:txBody>
      </p:sp>
      <p:sp>
        <p:nvSpPr>
          <p:cNvPr id="28" name="Rectangle 27"/>
          <p:cNvSpPr/>
          <p:nvPr/>
        </p:nvSpPr>
        <p:spPr>
          <a:xfrm>
            <a:off x="797483" y="3555656"/>
            <a:ext cx="1944130" cy="1549744"/>
          </a:xfrm>
          <a:prstGeom prst="rect">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File Server</a:t>
            </a:r>
            <a:endParaRPr lang="en-US" sz="1600" dirty="0">
              <a:gradFill>
                <a:gsLst>
                  <a:gs pos="0">
                    <a:srgbClr val="FFFFFF"/>
                  </a:gs>
                  <a:gs pos="100000">
                    <a:srgbClr val="FFFFFF"/>
                  </a:gs>
                </a:gsLst>
                <a:lin ang="5400000" scaled="0"/>
              </a:gradFill>
            </a:endParaRPr>
          </a:p>
        </p:txBody>
      </p:sp>
      <p:sp>
        <p:nvSpPr>
          <p:cNvPr id="29" name="Snip and Round Single Corner Rectangle 28"/>
          <p:cNvSpPr/>
          <p:nvPr/>
        </p:nvSpPr>
        <p:spPr>
          <a:xfrm>
            <a:off x="1306011" y="1844635"/>
            <a:ext cx="1151288" cy="1028257"/>
          </a:xfrm>
          <a:prstGeom prst="snipRoundRect">
            <a:avLst>
              <a:gd name="adj1" fmla="val 1961"/>
              <a:gd name="adj2" fmla="val 23939"/>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Share</a:t>
            </a:r>
            <a:endParaRPr lang="en-US" sz="1200" dirty="0">
              <a:gradFill>
                <a:gsLst>
                  <a:gs pos="0">
                    <a:srgbClr val="000000"/>
                  </a:gs>
                  <a:gs pos="100000">
                    <a:srgbClr val="000000"/>
                  </a:gs>
                </a:gsLst>
                <a:lin ang="5400000" scaled="0"/>
              </a:gradFill>
            </a:endParaRPr>
          </a:p>
        </p:txBody>
      </p:sp>
      <p:sp>
        <p:nvSpPr>
          <p:cNvPr id="30" name="Can 29"/>
          <p:cNvSpPr/>
          <p:nvPr/>
        </p:nvSpPr>
        <p:spPr>
          <a:xfrm>
            <a:off x="1546810" y="2278757"/>
            <a:ext cx="669691" cy="401101"/>
          </a:xfrm>
          <a:prstGeom prst="can">
            <a:avLst/>
          </a:prstGeom>
          <a:solidFill>
            <a:schemeClr val="accent4"/>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gradFill>
                  <a:gsLst>
                    <a:gs pos="0">
                      <a:srgbClr val="FFFFFF"/>
                    </a:gs>
                    <a:gs pos="100000">
                      <a:srgbClr val="FFFFFF"/>
                    </a:gs>
                  </a:gsLst>
                  <a:lin ang="5400000" scaled="0"/>
                </a:gradFill>
              </a:rPr>
              <a:t>VHD</a:t>
            </a:r>
          </a:p>
        </p:txBody>
      </p:sp>
      <p:sp>
        <p:nvSpPr>
          <p:cNvPr id="31" name="Snip and Round Single Corner Rectangle 30"/>
          <p:cNvSpPr/>
          <p:nvPr/>
        </p:nvSpPr>
        <p:spPr>
          <a:xfrm>
            <a:off x="3631568" y="1822433"/>
            <a:ext cx="1151288" cy="1028257"/>
          </a:xfrm>
          <a:prstGeom prst="snipRoundRect">
            <a:avLst>
              <a:gd name="adj1" fmla="val 1961"/>
              <a:gd name="adj2" fmla="val 23939"/>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Share</a:t>
            </a:r>
            <a:endParaRPr lang="en-US" sz="1200" dirty="0">
              <a:gradFill>
                <a:gsLst>
                  <a:gs pos="0">
                    <a:srgbClr val="000000"/>
                  </a:gs>
                  <a:gs pos="100000">
                    <a:srgbClr val="000000"/>
                  </a:gs>
                </a:gsLst>
                <a:lin ang="5400000" scaled="0"/>
              </a:gradFill>
            </a:endParaRPr>
          </a:p>
        </p:txBody>
      </p:sp>
      <p:sp>
        <p:nvSpPr>
          <p:cNvPr id="32" name="Can 31"/>
          <p:cNvSpPr/>
          <p:nvPr/>
        </p:nvSpPr>
        <p:spPr>
          <a:xfrm>
            <a:off x="3872367" y="2256555"/>
            <a:ext cx="669691" cy="401101"/>
          </a:xfrm>
          <a:prstGeom prst="can">
            <a:avLst/>
          </a:prstGeom>
          <a:solidFill>
            <a:schemeClr val="accent4"/>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50" dirty="0" smtClean="0">
                <a:gradFill>
                  <a:gsLst>
                    <a:gs pos="0">
                      <a:srgbClr val="FFFFFF"/>
                    </a:gs>
                    <a:gs pos="100000">
                      <a:srgbClr val="FFFFFF"/>
                    </a:gs>
                  </a:gsLst>
                  <a:lin ang="5400000" scaled="0"/>
                </a:gradFill>
              </a:rPr>
              <a:t>VHDX</a:t>
            </a:r>
            <a:endParaRPr lang="en-US" sz="1050" dirty="0">
              <a:gradFill>
                <a:gsLst>
                  <a:gs pos="0">
                    <a:srgbClr val="FFFFFF"/>
                  </a:gs>
                  <a:gs pos="100000">
                    <a:srgbClr val="FFFFFF"/>
                  </a:gs>
                </a:gsLst>
                <a:lin ang="5400000" scaled="0"/>
              </a:gradFill>
            </a:endParaRPr>
          </a:p>
        </p:txBody>
      </p:sp>
      <p:cxnSp>
        <p:nvCxnSpPr>
          <p:cNvPr id="33" name="Straight Arrow Connector 32"/>
          <p:cNvCxnSpPr/>
          <p:nvPr/>
        </p:nvCxnSpPr>
        <p:spPr>
          <a:xfrm>
            <a:off x="1826186" y="3124200"/>
            <a:ext cx="0" cy="431456"/>
          </a:xfrm>
          <a:prstGeom prst="straightConnector1">
            <a:avLst/>
          </a:prstGeom>
          <a:ln w="28575">
            <a:solidFill>
              <a:schemeClr val="tx1"/>
            </a:solidFill>
            <a:tailEnd type="arrow"/>
          </a:ln>
        </p:spPr>
        <p:style>
          <a:lnRef idx="1">
            <a:schemeClr val="accent2"/>
          </a:lnRef>
          <a:fillRef idx="0">
            <a:schemeClr val="accent2"/>
          </a:fillRef>
          <a:effectRef idx="0">
            <a:schemeClr val="accent2"/>
          </a:effectRef>
          <a:fontRef idx="minor">
            <a:schemeClr val="tx1"/>
          </a:fontRef>
        </p:style>
      </p:cxnSp>
      <p:cxnSp>
        <p:nvCxnSpPr>
          <p:cNvPr id="34" name="Straight Arrow Connector 33"/>
          <p:cNvCxnSpPr/>
          <p:nvPr/>
        </p:nvCxnSpPr>
        <p:spPr>
          <a:xfrm flipH="1">
            <a:off x="4246440" y="3124200"/>
            <a:ext cx="3" cy="431456"/>
          </a:xfrm>
          <a:prstGeom prst="straightConnector1">
            <a:avLst/>
          </a:prstGeom>
          <a:ln w="28575">
            <a:solidFill>
              <a:schemeClr val="tx1"/>
            </a:solidFill>
            <a:tailEnd type="arrow"/>
          </a:ln>
        </p:spPr>
        <p:style>
          <a:lnRef idx="1">
            <a:schemeClr val="accent2"/>
          </a:lnRef>
          <a:fillRef idx="0">
            <a:schemeClr val="accent2"/>
          </a:fillRef>
          <a:effectRef idx="0">
            <a:schemeClr val="accent2"/>
          </a:effectRef>
          <a:fontRef idx="minor">
            <a:schemeClr val="tx1"/>
          </a:fontRef>
        </p:style>
      </p:cxnSp>
      <p:sp>
        <p:nvSpPr>
          <p:cNvPr id="35" name="Rectangle 34"/>
          <p:cNvSpPr/>
          <p:nvPr/>
        </p:nvSpPr>
        <p:spPr>
          <a:xfrm>
            <a:off x="3271370" y="3555656"/>
            <a:ext cx="1944130" cy="1549744"/>
          </a:xfrm>
          <a:prstGeom prst="rect">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File Server</a:t>
            </a:r>
            <a:endParaRPr lang="en-US" sz="1600" dirty="0">
              <a:gradFill>
                <a:gsLst>
                  <a:gs pos="0">
                    <a:srgbClr val="FFFFFF"/>
                  </a:gs>
                  <a:gs pos="100000">
                    <a:srgbClr val="FFFFFF"/>
                  </a:gs>
                </a:gsLst>
                <a:lin ang="5400000" scaled="0"/>
              </a:gradFill>
            </a:endParaRPr>
          </a:p>
        </p:txBody>
      </p:sp>
      <p:sp>
        <p:nvSpPr>
          <p:cNvPr id="36" name="Rectangle 35"/>
          <p:cNvSpPr/>
          <p:nvPr/>
        </p:nvSpPr>
        <p:spPr>
          <a:xfrm>
            <a:off x="888181" y="5334001"/>
            <a:ext cx="4256926" cy="914400"/>
          </a:xfrm>
          <a:prstGeom prst="rect">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a:gradFill>
                  <a:gsLst>
                    <a:gs pos="0">
                      <a:srgbClr val="FFFFFF"/>
                    </a:gs>
                    <a:gs pos="100000">
                      <a:srgbClr val="FFFFFF"/>
                    </a:gs>
                  </a:gsLst>
                  <a:lin ang="5400000" scaled="0"/>
                </a:gradFill>
              </a:rPr>
              <a:t>Shared JBOD SAS</a:t>
            </a:r>
          </a:p>
        </p:txBody>
      </p:sp>
      <p:cxnSp>
        <p:nvCxnSpPr>
          <p:cNvPr id="37" name="Straight Arrow Connector 36"/>
          <p:cNvCxnSpPr/>
          <p:nvPr/>
        </p:nvCxnSpPr>
        <p:spPr>
          <a:xfrm flipH="1">
            <a:off x="1806515" y="4931773"/>
            <a:ext cx="3" cy="402228"/>
          </a:xfrm>
          <a:prstGeom prst="straightConnector1">
            <a:avLst/>
          </a:prstGeom>
          <a:ln w="28575">
            <a:solidFill>
              <a:schemeClr val="tx1"/>
            </a:solidFill>
            <a:tailEnd type="arrow"/>
          </a:ln>
        </p:spPr>
        <p:style>
          <a:lnRef idx="1">
            <a:schemeClr val="accent2"/>
          </a:lnRef>
          <a:fillRef idx="0">
            <a:schemeClr val="accent2"/>
          </a:fillRef>
          <a:effectRef idx="0">
            <a:schemeClr val="accent2"/>
          </a:effectRef>
          <a:fontRef idx="minor">
            <a:schemeClr val="tx1"/>
          </a:fontRef>
        </p:style>
      </p:cxnSp>
      <p:cxnSp>
        <p:nvCxnSpPr>
          <p:cNvPr id="38" name="Straight Arrow Connector 37"/>
          <p:cNvCxnSpPr/>
          <p:nvPr/>
        </p:nvCxnSpPr>
        <p:spPr>
          <a:xfrm flipH="1">
            <a:off x="4213383" y="4931773"/>
            <a:ext cx="13390" cy="402228"/>
          </a:xfrm>
          <a:prstGeom prst="straightConnector1">
            <a:avLst/>
          </a:prstGeom>
          <a:ln w="28575">
            <a:solidFill>
              <a:schemeClr val="tx1"/>
            </a:solidFill>
            <a:tailEnd type="arrow"/>
          </a:ln>
        </p:spPr>
        <p:style>
          <a:lnRef idx="1">
            <a:schemeClr val="accent2"/>
          </a:lnRef>
          <a:fillRef idx="0">
            <a:schemeClr val="accent2"/>
          </a:fillRef>
          <a:effectRef idx="0">
            <a:schemeClr val="accent2"/>
          </a:effectRef>
          <a:fontRef idx="minor">
            <a:schemeClr val="tx1"/>
          </a:fontRef>
        </p:style>
      </p:cxnSp>
      <p:sp>
        <p:nvSpPr>
          <p:cNvPr id="39" name="Rectangle 38"/>
          <p:cNvSpPr/>
          <p:nvPr/>
        </p:nvSpPr>
        <p:spPr>
          <a:xfrm>
            <a:off x="963061" y="3994204"/>
            <a:ext cx="4107166" cy="937570"/>
          </a:xfrm>
          <a:prstGeom prst="rect">
            <a:avLst/>
          </a:prstGeom>
          <a:solidFill>
            <a:srgbClr val="585858">
              <a:alpha val="10196"/>
            </a:srgbClr>
          </a:solid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p>
            <a:pPr algn="ctr"/>
            <a:r>
              <a:rPr lang="en-US" sz="1200" b="1" dirty="0" smtClean="0">
                <a:solidFill>
                  <a:srgbClr val="FFFFFF"/>
                </a:solidFill>
                <a:latin typeface="Segoe UI Semibold"/>
              </a:rPr>
              <a:t>Clustered Storage Spaces</a:t>
            </a:r>
            <a:endParaRPr lang="en-US" sz="1200" b="1" dirty="0">
              <a:solidFill>
                <a:srgbClr val="FFFFFF"/>
              </a:solidFill>
              <a:latin typeface="Segoe UI Semibold"/>
            </a:endParaRPr>
          </a:p>
        </p:txBody>
      </p:sp>
      <p:sp>
        <p:nvSpPr>
          <p:cNvPr id="40" name="Can 39"/>
          <p:cNvSpPr/>
          <p:nvPr/>
        </p:nvSpPr>
        <p:spPr>
          <a:xfrm>
            <a:off x="1393848" y="5747569"/>
            <a:ext cx="669691"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000000"/>
                  </a:gs>
                  <a:gs pos="100000">
                    <a:srgbClr val="000000"/>
                  </a:gs>
                </a:gsLst>
                <a:lin ang="5400000" scaled="0"/>
              </a:gradFill>
            </a:endParaRPr>
          </a:p>
        </p:txBody>
      </p:sp>
      <p:sp>
        <p:nvSpPr>
          <p:cNvPr id="41" name="Can 40"/>
          <p:cNvSpPr/>
          <p:nvPr/>
        </p:nvSpPr>
        <p:spPr>
          <a:xfrm>
            <a:off x="2268346" y="5747569"/>
            <a:ext cx="669691"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000000"/>
                  </a:gs>
                  <a:gs pos="100000">
                    <a:srgbClr val="000000"/>
                  </a:gs>
                </a:gsLst>
                <a:lin ang="5400000" scaled="0"/>
              </a:gradFill>
            </a:endParaRPr>
          </a:p>
        </p:txBody>
      </p:sp>
      <p:sp>
        <p:nvSpPr>
          <p:cNvPr id="42" name="Can 41"/>
          <p:cNvSpPr/>
          <p:nvPr/>
        </p:nvSpPr>
        <p:spPr>
          <a:xfrm>
            <a:off x="3142845" y="5747569"/>
            <a:ext cx="669691"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000000"/>
                  </a:gs>
                  <a:gs pos="100000">
                    <a:srgbClr val="000000"/>
                  </a:gs>
                </a:gsLst>
                <a:lin ang="5400000" scaled="0"/>
              </a:gradFill>
            </a:endParaRPr>
          </a:p>
        </p:txBody>
      </p:sp>
      <p:sp>
        <p:nvSpPr>
          <p:cNvPr id="43" name="Can 42"/>
          <p:cNvSpPr/>
          <p:nvPr/>
        </p:nvSpPr>
        <p:spPr>
          <a:xfrm>
            <a:off x="4017342" y="5747569"/>
            <a:ext cx="669691"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000000"/>
                  </a:gs>
                  <a:gs pos="100000">
                    <a:srgbClr val="000000"/>
                  </a:gs>
                </a:gsLst>
                <a:lin ang="5400000" scaled="0"/>
              </a:gradFill>
            </a:endParaRPr>
          </a:p>
        </p:txBody>
      </p:sp>
      <p:sp>
        <p:nvSpPr>
          <p:cNvPr id="44" name="Can 43"/>
          <p:cNvSpPr/>
          <p:nvPr/>
        </p:nvSpPr>
        <p:spPr>
          <a:xfrm>
            <a:off x="1309594" y="4133328"/>
            <a:ext cx="838200"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Space</a:t>
            </a:r>
            <a:endParaRPr lang="en-US" sz="1200" dirty="0">
              <a:gradFill>
                <a:gsLst>
                  <a:gs pos="0">
                    <a:srgbClr val="000000"/>
                  </a:gs>
                  <a:gs pos="100000">
                    <a:srgbClr val="000000"/>
                  </a:gs>
                </a:gsLst>
                <a:lin ang="5400000" scaled="0"/>
              </a:gradFill>
            </a:endParaRPr>
          </a:p>
        </p:txBody>
      </p:sp>
      <p:sp>
        <p:nvSpPr>
          <p:cNvPr id="45" name="Can 44"/>
          <p:cNvSpPr/>
          <p:nvPr/>
        </p:nvSpPr>
        <p:spPr>
          <a:xfrm>
            <a:off x="3794282" y="4133328"/>
            <a:ext cx="838200"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Space</a:t>
            </a:r>
            <a:endParaRPr lang="en-US" sz="1200" dirty="0">
              <a:gradFill>
                <a:gsLst>
                  <a:gs pos="0">
                    <a:srgbClr val="000000"/>
                  </a:gs>
                  <a:gs pos="100000">
                    <a:srgbClr val="000000"/>
                  </a:gs>
                </a:gsLst>
                <a:lin ang="5400000" scaled="0"/>
              </a:gradFill>
            </a:endParaRPr>
          </a:p>
        </p:txBody>
      </p:sp>
      <p:sp>
        <p:nvSpPr>
          <p:cNvPr id="46" name="Rectangle 45"/>
          <p:cNvSpPr/>
          <p:nvPr/>
        </p:nvSpPr>
        <p:spPr>
          <a:xfrm>
            <a:off x="188913" y="3457576"/>
            <a:ext cx="5105399" cy="1752600"/>
          </a:xfrm>
          <a:prstGeom prst="rect">
            <a:avLst/>
          </a:prstGeom>
          <a:solidFill>
            <a:srgbClr val="585858">
              <a:alpha val="10196"/>
            </a:srgbClr>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vert="vert270" lIns="121725" tIns="60862" rIns="121725" bIns="60862" rtlCol="0" anchor="t"/>
          <a:lstStyle/>
          <a:p>
            <a:pPr algn="ctr"/>
            <a:r>
              <a:rPr lang="en-US" sz="1200" b="1" u="sng" dirty="0" smtClean="0">
                <a:solidFill>
                  <a:srgbClr val="FFFFFF"/>
                </a:solidFill>
                <a:latin typeface="Segoe UI Semibold"/>
              </a:rPr>
              <a:t>Failover Cluster</a:t>
            </a:r>
            <a:endParaRPr lang="en-US" sz="1200" b="1" u="sng" dirty="0">
              <a:solidFill>
                <a:srgbClr val="FFFFFF"/>
              </a:solidFill>
              <a:latin typeface="Segoe UI Semibold"/>
            </a:endParaRPr>
          </a:p>
        </p:txBody>
      </p:sp>
      <p:grpSp>
        <p:nvGrpSpPr>
          <p:cNvPr id="25" name="Group 24"/>
          <p:cNvGrpSpPr/>
          <p:nvPr/>
        </p:nvGrpSpPr>
        <p:grpSpPr>
          <a:xfrm rot="16200000">
            <a:off x="4708338" y="4094308"/>
            <a:ext cx="1828800" cy="472440"/>
            <a:chOff x="7999412" y="-548640"/>
            <a:chExt cx="1828800" cy="472440"/>
          </a:xfrm>
        </p:grpSpPr>
        <p:sp>
          <p:nvSpPr>
            <p:cNvPr id="47" name="Rectangle 46"/>
            <p:cNvSpPr/>
            <p:nvPr/>
          </p:nvSpPr>
          <p:spPr bwMode="auto">
            <a:xfrm>
              <a:off x="7999412" y="-548640"/>
              <a:ext cx="1828800" cy="457200"/>
            </a:xfrm>
            <a:prstGeom prst="rect">
              <a:avLst/>
            </a:prstGeom>
            <a:solidFill>
              <a:schemeClr val="accent3"/>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r" defTabSz="914099"/>
              <a:r>
                <a:rPr lang="en-US" sz="2200" dirty="0" smtClean="0">
                  <a:solidFill>
                    <a:srgbClr val="FFFFFF">
                      <a:alpha val="99000"/>
                    </a:srgbClr>
                  </a:solidFill>
                  <a:ea typeface="Segoe UI" pitchFamily="34" charset="0"/>
                  <a:cs typeface="Segoe UI" pitchFamily="34" charset="0"/>
                </a:rPr>
                <a:t>Active ON</a:t>
              </a:r>
              <a:endParaRPr lang="en-US" sz="2200" dirty="0">
                <a:solidFill>
                  <a:srgbClr val="FFFFFF">
                    <a:alpha val="99000"/>
                  </a:srgbClr>
                </a:solidFill>
                <a:ea typeface="Segoe UI" pitchFamily="34" charset="0"/>
                <a:cs typeface="Segoe UI" pitchFamily="34" charset="0"/>
              </a:endParaRPr>
            </a:p>
          </p:txBody>
        </p:sp>
        <p:pic>
          <p:nvPicPr>
            <p:cNvPr id="48" name="Picture 47"/>
            <p:cNvPicPr>
              <a:picLocks noChangeAspect="1"/>
            </p:cNvPicPr>
            <p:nvPr/>
          </p:nvPicPr>
          <p:blipFill>
            <a:blip r:embed="rId3">
              <a:extLst>
                <a:ext uri="{BEBA8EAE-BF5A-486C-A8C5-ECC9F3942E4B}">
                  <a14:imgProps xmlns:a14="http://schemas.microsoft.com/office/drawing/2010/main">
                    <a14:imgLayer r:embed="rId4">
                      <a14:imgEffect>
                        <a14:backgroundRemoval t="2083" b="89583" l="9375" r="89583">
                          <a14:foregroundMark x1="39583" y1="11458" x2="39583" y2="11458"/>
                          <a14:foregroundMark x1="62500" y1="9375" x2="62500" y2="9375"/>
                        </a14:backgroundRemoval>
                      </a14:imgEffect>
                    </a14:imgLayer>
                  </a14:imgProps>
                </a:ext>
                <a:ext uri="{28A0092B-C50C-407E-A947-70E740481C1C}">
                  <a14:useLocalDpi xmlns:a14="http://schemas.microsoft.com/office/drawing/2010/main" val="0"/>
                </a:ext>
              </a:extLst>
            </a:blip>
            <a:stretch>
              <a:fillRect/>
            </a:stretch>
          </p:blipFill>
          <p:spPr>
            <a:xfrm>
              <a:off x="7999412" y="-533400"/>
              <a:ext cx="457200" cy="457200"/>
            </a:xfrm>
            <a:prstGeom prst="rect">
              <a:avLst/>
            </a:prstGeom>
          </p:spPr>
        </p:pic>
      </p:grpSp>
    </p:spTree>
    <p:extLst>
      <p:ext uri="{BB962C8B-B14F-4D97-AF65-F5344CB8AC3E}">
        <p14:creationId xmlns:p14="http://schemas.microsoft.com/office/powerpoint/2010/main" val="3999565043"/>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27014" y="1219200"/>
            <a:ext cx="5105399" cy="1981200"/>
          </a:xfrm>
          <a:prstGeom prst="rect">
            <a:avLst/>
          </a:prstGeom>
          <a:solidFill>
            <a:srgbClr val="585858">
              <a:alpha val="10196"/>
            </a:srgbClr>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vert="vert270" lIns="121725" tIns="60862" rIns="121725" bIns="60862" rtlCol="0" anchor="t"/>
          <a:lstStyle/>
          <a:p>
            <a:pPr algn="ctr"/>
            <a:r>
              <a:rPr lang="en-US" sz="1400" b="1" dirty="0" smtClean="0">
                <a:solidFill>
                  <a:srgbClr val="FFFFFF"/>
                </a:solidFill>
                <a:latin typeface="Segoe UI Semibold"/>
              </a:rPr>
              <a:t>Failover Cluster</a:t>
            </a:r>
            <a:endParaRPr lang="en-US" sz="1400" b="1" dirty="0">
              <a:solidFill>
                <a:srgbClr val="FFFFFF"/>
              </a:solidFill>
              <a:latin typeface="Segoe UI Semibold"/>
            </a:endParaRPr>
          </a:p>
        </p:txBody>
      </p:sp>
      <p:sp>
        <p:nvSpPr>
          <p:cNvPr id="7" name="Title 6"/>
          <p:cNvSpPr>
            <a:spLocks noGrp="1"/>
          </p:cNvSpPr>
          <p:nvPr>
            <p:ph type="title"/>
          </p:nvPr>
        </p:nvSpPr>
        <p:spPr/>
        <p:txBody>
          <a:bodyPr>
            <a:normAutofit/>
          </a:bodyPr>
          <a:lstStyle/>
          <a:p>
            <a:r>
              <a:rPr lang="en-US" dirty="0" smtClean="0"/>
              <a:t>All Clustered</a:t>
            </a:r>
            <a:endParaRPr lang="en-US" dirty="0"/>
          </a:p>
        </p:txBody>
      </p:sp>
      <p:sp>
        <p:nvSpPr>
          <p:cNvPr id="3" name="Content Placeholder 2"/>
          <p:cNvSpPr>
            <a:spLocks noGrp="1"/>
          </p:cNvSpPr>
          <p:nvPr>
            <p:ph sz="half" idx="2"/>
          </p:nvPr>
        </p:nvSpPr>
        <p:spPr>
          <a:xfrm>
            <a:off x="6181725" y="1447800"/>
            <a:ext cx="5486400" cy="5124480"/>
          </a:xfrm>
        </p:spPr>
        <p:txBody>
          <a:bodyPr/>
          <a:lstStyle/>
          <a:p>
            <a:pPr marL="231775" indent="0">
              <a:buNone/>
            </a:pPr>
            <a:r>
              <a:rPr lang="en-US" sz="1800" dirty="0">
                <a:solidFill>
                  <a:schemeClr val="tx1"/>
                </a:solidFill>
              </a:rPr>
              <a:t>Hyper-V</a:t>
            </a:r>
          </a:p>
          <a:p>
            <a:pPr marL="574675" indent="-342900"/>
            <a:r>
              <a:rPr lang="en-US" sz="1800" dirty="0">
                <a:solidFill>
                  <a:srgbClr val="FFC000"/>
                </a:solidFill>
              </a:rPr>
              <a:t>Clustered</a:t>
            </a:r>
            <a:r>
              <a:rPr lang="en-US" sz="1800" dirty="0">
                <a:solidFill>
                  <a:schemeClr val="tx1"/>
                </a:solidFill>
              </a:rPr>
              <a:t>, shares used for VHD storage</a:t>
            </a:r>
          </a:p>
          <a:p>
            <a:pPr marL="231775" indent="0">
              <a:buNone/>
            </a:pPr>
            <a:endParaRPr lang="en-US" sz="1800" dirty="0">
              <a:solidFill>
                <a:schemeClr val="tx1"/>
              </a:solidFill>
            </a:endParaRPr>
          </a:p>
          <a:p>
            <a:pPr marL="231775" indent="0">
              <a:buNone/>
            </a:pPr>
            <a:r>
              <a:rPr lang="en-US" sz="1800" dirty="0">
                <a:solidFill>
                  <a:schemeClr val="tx1"/>
                </a:solidFill>
              </a:rPr>
              <a:t>File Server</a:t>
            </a:r>
            <a:endParaRPr lang="en-US" sz="1800" dirty="0"/>
          </a:p>
          <a:p>
            <a:pPr marL="574675" indent="-342900"/>
            <a:r>
              <a:rPr lang="en-US" sz="1800" dirty="0">
                <a:solidFill>
                  <a:srgbClr val="FFC000"/>
                </a:solidFill>
              </a:rPr>
              <a:t>Clustered, </a:t>
            </a:r>
            <a:r>
              <a:rPr lang="en-US" sz="1800" dirty="0">
                <a:solidFill>
                  <a:schemeClr val="tx1"/>
                </a:solidFill>
              </a:rPr>
              <a:t>Storage Spaces</a:t>
            </a:r>
          </a:p>
          <a:p>
            <a:pPr marL="574675" indent="-342900"/>
            <a:endParaRPr lang="en-US" sz="1800" dirty="0">
              <a:solidFill>
                <a:schemeClr val="tx1"/>
              </a:solidFill>
            </a:endParaRPr>
          </a:p>
          <a:p>
            <a:pPr marL="231775" indent="0">
              <a:buNone/>
            </a:pPr>
            <a:r>
              <a:rPr lang="en-US" sz="1800" dirty="0">
                <a:solidFill>
                  <a:schemeClr val="tx1"/>
                </a:solidFill>
              </a:rPr>
              <a:t>Configuration highlights</a:t>
            </a:r>
          </a:p>
          <a:p>
            <a:pPr marL="574675" indent="-342900"/>
            <a:r>
              <a:rPr lang="en-US" sz="1800" dirty="0">
                <a:solidFill>
                  <a:schemeClr val="tx1"/>
                </a:solidFill>
              </a:rPr>
              <a:t>Flexibility (Migration, shared storage)</a:t>
            </a:r>
          </a:p>
          <a:p>
            <a:pPr marL="574675" indent="-342900"/>
            <a:r>
              <a:rPr lang="en-US" sz="1800" dirty="0">
                <a:solidFill>
                  <a:schemeClr val="tx1"/>
                </a:solidFill>
              </a:rPr>
              <a:t>Simplicity (File Shares, permissions)</a:t>
            </a:r>
          </a:p>
          <a:p>
            <a:pPr marL="574675" indent="-342900"/>
            <a:r>
              <a:rPr lang="en-US" sz="1800" dirty="0">
                <a:solidFill>
                  <a:schemeClr val="tx1"/>
                </a:solidFill>
              </a:rPr>
              <a:t>Low acquisition and operations cost</a:t>
            </a:r>
          </a:p>
          <a:p>
            <a:pPr marL="574675" indent="-342900"/>
            <a:r>
              <a:rPr lang="en-US" sz="1800" dirty="0">
                <a:solidFill>
                  <a:schemeClr val="tx1"/>
                </a:solidFill>
              </a:rPr>
              <a:t>Storage is Fault Tolerant</a:t>
            </a:r>
          </a:p>
          <a:p>
            <a:pPr marL="574675" indent="-342900"/>
            <a:r>
              <a:rPr lang="en-US" sz="1800" dirty="0">
                <a:solidFill>
                  <a:srgbClr val="FFC000"/>
                </a:solidFill>
              </a:rPr>
              <a:t>Hyper-V VMs are highly available</a:t>
            </a:r>
          </a:p>
          <a:p>
            <a:pPr marL="574675" indent="-342900"/>
            <a:r>
              <a:rPr lang="en-US" sz="1800" dirty="0">
                <a:solidFill>
                  <a:srgbClr val="FFC000"/>
                </a:solidFill>
              </a:rPr>
              <a:t>File Server is Continuously Available</a:t>
            </a:r>
          </a:p>
          <a:p>
            <a:pPr marL="231775" indent="0">
              <a:buNone/>
            </a:pPr>
            <a:endParaRPr lang="en-US" sz="1800" dirty="0">
              <a:solidFill>
                <a:schemeClr val="tx1"/>
              </a:solidFill>
            </a:endParaRPr>
          </a:p>
          <a:p>
            <a:pPr marL="231775" indent="0">
              <a:buNone/>
            </a:pPr>
            <a:r>
              <a:rPr lang="en-US" sz="1800" dirty="0">
                <a:solidFill>
                  <a:schemeClr val="tx1"/>
                </a:solidFill>
              </a:rPr>
              <a:t>Configuration lowlights</a:t>
            </a:r>
          </a:p>
          <a:p>
            <a:pPr marL="574675" indent="-342900"/>
            <a:r>
              <a:rPr lang="en-US" sz="1800" dirty="0">
                <a:solidFill>
                  <a:schemeClr val="tx1"/>
                </a:solidFill>
              </a:rPr>
              <a:t>Hardware setup and OS install by IT Pro</a:t>
            </a:r>
          </a:p>
          <a:p>
            <a:endParaRPr lang="en-US" sz="1800" dirty="0"/>
          </a:p>
        </p:txBody>
      </p:sp>
      <p:sp>
        <p:nvSpPr>
          <p:cNvPr id="48" name="Rectangle 47"/>
          <p:cNvSpPr>
            <a:spLocks/>
          </p:cNvSpPr>
          <p:nvPr/>
        </p:nvSpPr>
        <p:spPr>
          <a:xfrm>
            <a:off x="797483" y="1364776"/>
            <a:ext cx="2057400" cy="1759424"/>
          </a:xfrm>
          <a:prstGeom prst="rect">
            <a:avLst/>
          </a:prstGeom>
          <a:solidFill>
            <a:schemeClr val="accent1"/>
          </a:soli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a:gradFill>
                  <a:gsLst>
                    <a:gs pos="0">
                      <a:srgbClr val="FFFFFF"/>
                    </a:gs>
                    <a:gs pos="100000">
                      <a:srgbClr val="FFFFFF"/>
                    </a:gs>
                  </a:gsLst>
                  <a:lin ang="5400000" scaled="0"/>
                </a:gradFill>
              </a:rPr>
              <a:t>Hyper-V Host</a:t>
            </a:r>
          </a:p>
        </p:txBody>
      </p:sp>
      <p:sp>
        <p:nvSpPr>
          <p:cNvPr id="49" name="Rectangle 48"/>
          <p:cNvSpPr>
            <a:spLocks/>
          </p:cNvSpPr>
          <p:nvPr/>
        </p:nvSpPr>
        <p:spPr>
          <a:xfrm>
            <a:off x="3204352" y="1364776"/>
            <a:ext cx="2057400" cy="1759424"/>
          </a:xfrm>
          <a:prstGeom prst="rect">
            <a:avLst/>
          </a:prstGeom>
          <a:solidFill>
            <a:schemeClr val="accent1"/>
          </a:soli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a:gradFill>
                  <a:gsLst>
                    <a:gs pos="0">
                      <a:srgbClr val="FFFFFF"/>
                    </a:gs>
                    <a:gs pos="100000">
                      <a:srgbClr val="FFFFFF"/>
                    </a:gs>
                  </a:gsLst>
                  <a:lin ang="5400000" scaled="0"/>
                </a:gradFill>
              </a:rPr>
              <a:t>Hyper-V Host</a:t>
            </a:r>
          </a:p>
        </p:txBody>
      </p:sp>
      <p:sp>
        <p:nvSpPr>
          <p:cNvPr id="51" name="Rectangle 50"/>
          <p:cNvSpPr/>
          <p:nvPr/>
        </p:nvSpPr>
        <p:spPr>
          <a:xfrm>
            <a:off x="797483" y="3555656"/>
            <a:ext cx="1944130" cy="1549744"/>
          </a:xfrm>
          <a:prstGeom prst="rect">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File Server</a:t>
            </a:r>
            <a:endParaRPr lang="en-US" sz="1600" dirty="0">
              <a:gradFill>
                <a:gsLst>
                  <a:gs pos="0">
                    <a:srgbClr val="FFFFFF"/>
                  </a:gs>
                  <a:gs pos="100000">
                    <a:srgbClr val="FFFFFF"/>
                  </a:gs>
                </a:gsLst>
                <a:lin ang="5400000" scaled="0"/>
              </a:gradFill>
            </a:endParaRPr>
          </a:p>
        </p:txBody>
      </p:sp>
      <p:sp>
        <p:nvSpPr>
          <p:cNvPr id="17" name="Snip and Round Single Corner Rectangle 16"/>
          <p:cNvSpPr/>
          <p:nvPr/>
        </p:nvSpPr>
        <p:spPr>
          <a:xfrm>
            <a:off x="1306011" y="1844635"/>
            <a:ext cx="1151288" cy="1028257"/>
          </a:xfrm>
          <a:prstGeom prst="snipRoundRect">
            <a:avLst>
              <a:gd name="adj1" fmla="val 1961"/>
              <a:gd name="adj2" fmla="val 23939"/>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Share</a:t>
            </a:r>
            <a:endParaRPr lang="en-US" sz="1200" dirty="0">
              <a:gradFill>
                <a:gsLst>
                  <a:gs pos="0">
                    <a:srgbClr val="000000"/>
                  </a:gs>
                  <a:gs pos="100000">
                    <a:srgbClr val="000000"/>
                  </a:gs>
                </a:gsLst>
                <a:lin ang="5400000" scaled="0"/>
              </a:gradFill>
            </a:endParaRPr>
          </a:p>
        </p:txBody>
      </p:sp>
      <p:sp>
        <p:nvSpPr>
          <p:cNvPr id="18" name="Can 17"/>
          <p:cNvSpPr/>
          <p:nvPr/>
        </p:nvSpPr>
        <p:spPr>
          <a:xfrm>
            <a:off x="1546810" y="2278757"/>
            <a:ext cx="669691" cy="401101"/>
          </a:xfrm>
          <a:prstGeom prst="can">
            <a:avLst/>
          </a:prstGeom>
          <a:solidFill>
            <a:schemeClr val="accent4"/>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gradFill>
                  <a:gsLst>
                    <a:gs pos="0">
                      <a:srgbClr val="FFFFFF"/>
                    </a:gs>
                    <a:gs pos="100000">
                      <a:srgbClr val="FFFFFF"/>
                    </a:gs>
                  </a:gsLst>
                  <a:lin ang="5400000" scaled="0"/>
                </a:gradFill>
              </a:rPr>
              <a:t>VHD</a:t>
            </a:r>
          </a:p>
        </p:txBody>
      </p:sp>
      <p:sp>
        <p:nvSpPr>
          <p:cNvPr id="19" name="Snip and Round Single Corner Rectangle 18"/>
          <p:cNvSpPr/>
          <p:nvPr/>
        </p:nvSpPr>
        <p:spPr>
          <a:xfrm>
            <a:off x="3631568" y="1822433"/>
            <a:ext cx="1151288" cy="1028257"/>
          </a:xfrm>
          <a:prstGeom prst="snipRoundRect">
            <a:avLst>
              <a:gd name="adj1" fmla="val 1961"/>
              <a:gd name="adj2" fmla="val 23939"/>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Share</a:t>
            </a:r>
            <a:endParaRPr lang="en-US" sz="1200" dirty="0">
              <a:gradFill>
                <a:gsLst>
                  <a:gs pos="0">
                    <a:srgbClr val="000000"/>
                  </a:gs>
                  <a:gs pos="100000">
                    <a:srgbClr val="000000"/>
                  </a:gs>
                </a:gsLst>
                <a:lin ang="5400000" scaled="0"/>
              </a:gradFill>
            </a:endParaRPr>
          </a:p>
        </p:txBody>
      </p:sp>
      <p:sp>
        <p:nvSpPr>
          <p:cNvPr id="20" name="Can 19"/>
          <p:cNvSpPr/>
          <p:nvPr/>
        </p:nvSpPr>
        <p:spPr>
          <a:xfrm>
            <a:off x="3872367" y="2256555"/>
            <a:ext cx="669691" cy="401101"/>
          </a:xfrm>
          <a:prstGeom prst="can">
            <a:avLst/>
          </a:prstGeom>
          <a:solidFill>
            <a:schemeClr val="accent4"/>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50" dirty="0" smtClean="0">
                <a:gradFill>
                  <a:gsLst>
                    <a:gs pos="0">
                      <a:srgbClr val="FFFFFF"/>
                    </a:gs>
                    <a:gs pos="100000">
                      <a:srgbClr val="FFFFFF"/>
                    </a:gs>
                  </a:gsLst>
                  <a:lin ang="5400000" scaled="0"/>
                </a:gradFill>
              </a:rPr>
              <a:t>VHDX</a:t>
            </a:r>
            <a:endParaRPr lang="en-US" sz="1050" dirty="0">
              <a:gradFill>
                <a:gsLst>
                  <a:gs pos="0">
                    <a:srgbClr val="FFFFFF"/>
                  </a:gs>
                  <a:gs pos="100000">
                    <a:srgbClr val="FFFFFF"/>
                  </a:gs>
                </a:gsLst>
                <a:lin ang="5400000" scaled="0"/>
              </a:gradFill>
            </a:endParaRPr>
          </a:p>
        </p:txBody>
      </p:sp>
      <p:cxnSp>
        <p:nvCxnSpPr>
          <p:cNvPr id="21" name="Straight Arrow Connector 20"/>
          <p:cNvCxnSpPr/>
          <p:nvPr/>
        </p:nvCxnSpPr>
        <p:spPr>
          <a:xfrm>
            <a:off x="1826186" y="3124200"/>
            <a:ext cx="0" cy="431456"/>
          </a:xfrm>
          <a:prstGeom prst="straightConnector1">
            <a:avLst/>
          </a:prstGeom>
          <a:ln w="28575">
            <a:solidFill>
              <a:schemeClr val="tx1"/>
            </a:solidFill>
            <a:tailEnd type="arrow"/>
          </a:ln>
        </p:spPr>
        <p:style>
          <a:lnRef idx="1">
            <a:schemeClr val="accent2"/>
          </a:lnRef>
          <a:fillRef idx="0">
            <a:schemeClr val="accent2"/>
          </a:fillRef>
          <a:effectRef idx="0">
            <a:schemeClr val="accent2"/>
          </a:effectRef>
          <a:fontRef idx="minor">
            <a:schemeClr val="tx1"/>
          </a:fontRef>
        </p:style>
      </p:cxnSp>
      <p:cxnSp>
        <p:nvCxnSpPr>
          <p:cNvPr id="22" name="Straight Arrow Connector 21"/>
          <p:cNvCxnSpPr/>
          <p:nvPr/>
        </p:nvCxnSpPr>
        <p:spPr>
          <a:xfrm flipH="1">
            <a:off x="4246440" y="3124200"/>
            <a:ext cx="3" cy="431456"/>
          </a:xfrm>
          <a:prstGeom prst="straightConnector1">
            <a:avLst/>
          </a:prstGeom>
          <a:ln w="28575">
            <a:solidFill>
              <a:schemeClr val="tx1"/>
            </a:solidFill>
            <a:tailEnd type="arrow"/>
          </a:ln>
        </p:spPr>
        <p:style>
          <a:lnRef idx="1">
            <a:schemeClr val="accent2"/>
          </a:lnRef>
          <a:fillRef idx="0">
            <a:schemeClr val="accent2"/>
          </a:fillRef>
          <a:effectRef idx="0">
            <a:schemeClr val="accent2"/>
          </a:effectRef>
          <a:fontRef idx="minor">
            <a:schemeClr val="tx1"/>
          </a:fontRef>
        </p:style>
      </p:cxnSp>
      <p:sp>
        <p:nvSpPr>
          <p:cNvPr id="35" name="Rectangle 34"/>
          <p:cNvSpPr/>
          <p:nvPr/>
        </p:nvSpPr>
        <p:spPr>
          <a:xfrm>
            <a:off x="3271370" y="3555656"/>
            <a:ext cx="1944130" cy="1549744"/>
          </a:xfrm>
          <a:prstGeom prst="rect">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File Server</a:t>
            </a:r>
            <a:endParaRPr lang="en-US" sz="1600" dirty="0">
              <a:gradFill>
                <a:gsLst>
                  <a:gs pos="0">
                    <a:srgbClr val="FFFFFF"/>
                  </a:gs>
                  <a:gs pos="100000">
                    <a:srgbClr val="FFFFFF"/>
                  </a:gs>
                </a:gsLst>
                <a:lin ang="5400000" scaled="0"/>
              </a:gradFill>
            </a:endParaRPr>
          </a:p>
        </p:txBody>
      </p:sp>
      <p:sp>
        <p:nvSpPr>
          <p:cNvPr id="36" name="Rectangle 35"/>
          <p:cNvSpPr/>
          <p:nvPr/>
        </p:nvSpPr>
        <p:spPr>
          <a:xfrm>
            <a:off x="888181" y="5334001"/>
            <a:ext cx="4256926" cy="914400"/>
          </a:xfrm>
          <a:prstGeom prst="rect">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a:gradFill>
                  <a:gsLst>
                    <a:gs pos="0">
                      <a:srgbClr val="FFFFFF"/>
                    </a:gs>
                    <a:gs pos="100000">
                      <a:srgbClr val="FFFFFF"/>
                    </a:gs>
                  </a:gsLst>
                  <a:lin ang="5400000" scaled="0"/>
                </a:gradFill>
              </a:rPr>
              <a:t>Shared JBOD SAS</a:t>
            </a:r>
          </a:p>
        </p:txBody>
      </p:sp>
      <p:cxnSp>
        <p:nvCxnSpPr>
          <p:cNvPr id="37" name="Straight Arrow Connector 36"/>
          <p:cNvCxnSpPr/>
          <p:nvPr/>
        </p:nvCxnSpPr>
        <p:spPr>
          <a:xfrm flipH="1">
            <a:off x="1806515" y="4931773"/>
            <a:ext cx="3" cy="402228"/>
          </a:xfrm>
          <a:prstGeom prst="straightConnector1">
            <a:avLst/>
          </a:prstGeom>
          <a:ln w="28575">
            <a:solidFill>
              <a:schemeClr val="tx1"/>
            </a:solidFill>
            <a:tailEnd type="arrow"/>
          </a:ln>
        </p:spPr>
        <p:style>
          <a:lnRef idx="1">
            <a:schemeClr val="accent2"/>
          </a:lnRef>
          <a:fillRef idx="0">
            <a:schemeClr val="accent2"/>
          </a:fillRef>
          <a:effectRef idx="0">
            <a:schemeClr val="accent2"/>
          </a:effectRef>
          <a:fontRef idx="minor">
            <a:schemeClr val="tx1"/>
          </a:fontRef>
        </p:style>
      </p:cxnSp>
      <p:cxnSp>
        <p:nvCxnSpPr>
          <p:cNvPr id="38" name="Straight Arrow Connector 37"/>
          <p:cNvCxnSpPr/>
          <p:nvPr/>
        </p:nvCxnSpPr>
        <p:spPr>
          <a:xfrm flipH="1">
            <a:off x="4213383" y="4931773"/>
            <a:ext cx="13390" cy="402228"/>
          </a:xfrm>
          <a:prstGeom prst="straightConnector1">
            <a:avLst/>
          </a:prstGeom>
          <a:ln w="28575">
            <a:solidFill>
              <a:schemeClr val="tx1"/>
            </a:solidFill>
            <a:tailEnd type="arrow"/>
          </a:ln>
        </p:spPr>
        <p:style>
          <a:lnRef idx="1">
            <a:schemeClr val="accent2"/>
          </a:lnRef>
          <a:fillRef idx="0">
            <a:schemeClr val="accent2"/>
          </a:fillRef>
          <a:effectRef idx="0">
            <a:schemeClr val="accent2"/>
          </a:effectRef>
          <a:fontRef idx="minor">
            <a:schemeClr val="tx1"/>
          </a:fontRef>
        </p:style>
      </p:cxnSp>
      <p:sp>
        <p:nvSpPr>
          <p:cNvPr id="39" name="Rectangle 38"/>
          <p:cNvSpPr/>
          <p:nvPr/>
        </p:nvSpPr>
        <p:spPr>
          <a:xfrm>
            <a:off x="963061" y="3994204"/>
            <a:ext cx="4107166" cy="937570"/>
          </a:xfrm>
          <a:prstGeom prst="rect">
            <a:avLst/>
          </a:prstGeom>
          <a:solidFill>
            <a:srgbClr val="585858">
              <a:alpha val="10196"/>
            </a:srgbClr>
          </a:solid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p>
            <a:pPr algn="ctr"/>
            <a:r>
              <a:rPr lang="en-US" sz="1200" b="1" dirty="0" smtClean="0">
                <a:solidFill>
                  <a:srgbClr val="FFFFFF"/>
                </a:solidFill>
                <a:latin typeface="Segoe UI Semibold"/>
              </a:rPr>
              <a:t>Clustered Storage Spaces</a:t>
            </a:r>
            <a:endParaRPr lang="en-US" sz="1200" b="1" dirty="0">
              <a:solidFill>
                <a:srgbClr val="FFFFFF"/>
              </a:solidFill>
              <a:latin typeface="Segoe UI Semibold"/>
            </a:endParaRPr>
          </a:p>
        </p:txBody>
      </p:sp>
      <p:sp>
        <p:nvSpPr>
          <p:cNvPr id="40" name="Can 39"/>
          <p:cNvSpPr/>
          <p:nvPr/>
        </p:nvSpPr>
        <p:spPr>
          <a:xfrm>
            <a:off x="1393848" y="5747569"/>
            <a:ext cx="669691"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000000"/>
                  </a:gs>
                  <a:gs pos="100000">
                    <a:srgbClr val="000000"/>
                  </a:gs>
                </a:gsLst>
                <a:lin ang="5400000" scaled="0"/>
              </a:gradFill>
            </a:endParaRPr>
          </a:p>
        </p:txBody>
      </p:sp>
      <p:sp>
        <p:nvSpPr>
          <p:cNvPr id="41" name="Can 40"/>
          <p:cNvSpPr/>
          <p:nvPr/>
        </p:nvSpPr>
        <p:spPr>
          <a:xfrm>
            <a:off x="2268346" y="5747569"/>
            <a:ext cx="669691"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000000"/>
                  </a:gs>
                  <a:gs pos="100000">
                    <a:srgbClr val="000000"/>
                  </a:gs>
                </a:gsLst>
                <a:lin ang="5400000" scaled="0"/>
              </a:gradFill>
            </a:endParaRPr>
          </a:p>
        </p:txBody>
      </p:sp>
      <p:sp>
        <p:nvSpPr>
          <p:cNvPr id="42" name="Can 41"/>
          <p:cNvSpPr/>
          <p:nvPr/>
        </p:nvSpPr>
        <p:spPr>
          <a:xfrm>
            <a:off x="3142845" y="5747569"/>
            <a:ext cx="669691"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000000"/>
                  </a:gs>
                  <a:gs pos="100000">
                    <a:srgbClr val="000000"/>
                  </a:gs>
                </a:gsLst>
                <a:lin ang="5400000" scaled="0"/>
              </a:gradFill>
            </a:endParaRPr>
          </a:p>
        </p:txBody>
      </p:sp>
      <p:sp>
        <p:nvSpPr>
          <p:cNvPr id="43" name="Can 42"/>
          <p:cNvSpPr/>
          <p:nvPr/>
        </p:nvSpPr>
        <p:spPr>
          <a:xfrm>
            <a:off x="4017342" y="5747569"/>
            <a:ext cx="669691"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000000"/>
                  </a:gs>
                  <a:gs pos="100000">
                    <a:srgbClr val="000000"/>
                  </a:gs>
                </a:gsLst>
                <a:lin ang="5400000" scaled="0"/>
              </a:gradFill>
            </a:endParaRPr>
          </a:p>
        </p:txBody>
      </p:sp>
      <p:sp>
        <p:nvSpPr>
          <p:cNvPr id="44" name="Can 43"/>
          <p:cNvSpPr/>
          <p:nvPr/>
        </p:nvSpPr>
        <p:spPr>
          <a:xfrm>
            <a:off x="1309594" y="4133328"/>
            <a:ext cx="838200"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Space</a:t>
            </a:r>
            <a:endParaRPr lang="en-US" sz="1200" dirty="0">
              <a:gradFill>
                <a:gsLst>
                  <a:gs pos="0">
                    <a:srgbClr val="000000"/>
                  </a:gs>
                  <a:gs pos="100000">
                    <a:srgbClr val="000000"/>
                  </a:gs>
                </a:gsLst>
                <a:lin ang="5400000" scaled="0"/>
              </a:gradFill>
            </a:endParaRPr>
          </a:p>
        </p:txBody>
      </p:sp>
      <p:sp>
        <p:nvSpPr>
          <p:cNvPr id="45" name="Can 44"/>
          <p:cNvSpPr/>
          <p:nvPr/>
        </p:nvSpPr>
        <p:spPr>
          <a:xfrm>
            <a:off x="3794282" y="4133328"/>
            <a:ext cx="838200"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Space</a:t>
            </a:r>
            <a:endParaRPr lang="en-US" sz="1200" dirty="0">
              <a:gradFill>
                <a:gsLst>
                  <a:gs pos="0">
                    <a:srgbClr val="000000"/>
                  </a:gs>
                  <a:gs pos="100000">
                    <a:srgbClr val="000000"/>
                  </a:gs>
                </a:gsLst>
                <a:lin ang="5400000" scaled="0"/>
              </a:gradFill>
            </a:endParaRPr>
          </a:p>
        </p:txBody>
      </p:sp>
      <p:sp>
        <p:nvSpPr>
          <p:cNvPr id="50" name="Rectangle 49"/>
          <p:cNvSpPr/>
          <p:nvPr/>
        </p:nvSpPr>
        <p:spPr>
          <a:xfrm>
            <a:off x="188913" y="3457576"/>
            <a:ext cx="5105399" cy="1752600"/>
          </a:xfrm>
          <a:prstGeom prst="rect">
            <a:avLst/>
          </a:prstGeom>
          <a:solidFill>
            <a:srgbClr val="585858">
              <a:alpha val="10196"/>
            </a:srgbClr>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vert="vert270" lIns="121725" tIns="60862" rIns="121725" bIns="60862" rtlCol="0" anchor="t"/>
          <a:lstStyle/>
          <a:p>
            <a:pPr algn="ctr"/>
            <a:r>
              <a:rPr lang="en-US" sz="1200" b="1" dirty="0" smtClean="0">
                <a:solidFill>
                  <a:srgbClr val="FFFFFF"/>
                </a:solidFill>
                <a:latin typeface="Segoe UI Semibold"/>
              </a:rPr>
              <a:t>Failover Cluster</a:t>
            </a:r>
            <a:endParaRPr lang="en-US" sz="1200" b="1" dirty="0">
              <a:solidFill>
                <a:srgbClr val="FFFFFF"/>
              </a:solidFill>
              <a:latin typeface="Segoe UI Semibold"/>
            </a:endParaRPr>
          </a:p>
        </p:txBody>
      </p:sp>
      <p:grpSp>
        <p:nvGrpSpPr>
          <p:cNvPr id="29" name="Group 28"/>
          <p:cNvGrpSpPr/>
          <p:nvPr/>
        </p:nvGrpSpPr>
        <p:grpSpPr>
          <a:xfrm rot="16200000">
            <a:off x="4708338" y="4094308"/>
            <a:ext cx="1828800" cy="472440"/>
            <a:chOff x="7999412" y="-548640"/>
            <a:chExt cx="1828800" cy="472440"/>
          </a:xfrm>
        </p:grpSpPr>
        <p:sp>
          <p:nvSpPr>
            <p:cNvPr id="30" name="Rectangle 29"/>
            <p:cNvSpPr/>
            <p:nvPr/>
          </p:nvSpPr>
          <p:spPr bwMode="auto">
            <a:xfrm>
              <a:off x="7999412" y="-548640"/>
              <a:ext cx="1828800" cy="457200"/>
            </a:xfrm>
            <a:prstGeom prst="rect">
              <a:avLst/>
            </a:prstGeom>
            <a:solidFill>
              <a:schemeClr val="accent3"/>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r" defTabSz="914099"/>
              <a:r>
                <a:rPr lang="en-US" sz="2200" dirty="0" smtClean="0">
                  <a:solidFill>
                    <a:srgbClr val="FFFFFF">
                      <a:alpha val="99000"/>
                    </a:srgbClr>
                  </a:solidFill>
                  <a:ea typeface="Segoe UI" pitchFamily="34" charset="0"/>
                  <a:cs typeface="Segoe UI" pitchFamily="34" charset="0"/>
                </a:rPr>
                <a:t>Active ON</a:t>
              </a:r>
              <a:endParaRPr lang="en-US" sz="2200" dirty="0">
                <a:solidFill>
                  <a:srgbClr val="FFFFFF">
                    <a:alpha val="99000"/>
                  </a:srgbClr>
                </a:solidFill>
                <a:ea typeface="Segoe UI" pitchFamily="34" charset="0"/>
                <a:cs typeface="Segoe UI" pitchFamily="34" charset="0"/>
              </a:endParaRPr>
            </a:p>
          </p:txBody>
        </p:sp>
        <p:pic>
          <p:nvPicPr>
            <p:cNvPr id="31" name="Picture 30"/>
            <p:cNvPicPr>
              <a:picLocks noChangeAspect="1"/>
            </p:cNvPicPr>
            <p:nvPr/>
          </p:nvPicPr>
          <p:blipFill>
            <a:blip r:embed="rId3">
              <a:extLst>
                <a:ext uri="{BEBA8EAE-BF5A-486C-A8C5-ECC9F3942E4B}">
                  <a14:imgProps xmlns:a14="http://schemas.microsoft.com/office/drawing/2010/main">
                    <a14:imgLayer r:embed="rId4">
                      <a14:imgEffect>
                        <a14:backgroundRemoval t="2083" b="89583" l="9375" r="89583">
                          <a14:foregroundMark x1="39583" y1="11458" x2="39583" y2="11458"/>
                          <a14:foregroundMark x1="62500" y1="9375" x2="62500" y2="9375"/>
                        </a14:backgroundRemoval>
                      </a14:imgEffect>
                    </a14:imgLayer>
                  </a14:imgProps>
                </a:ext>
                <a:ext uri="{28A0092B-C50C-407E-A947-70E740481C1C}">
                  <a14:useLocalDpi xmlns:a14="http://schemas.microsoft.com/office/drawing/2010/main" val="0"/>
                </a:ext>
              </a:extLst>
            </a:blip>
            <a:stretch>
              <a:fillRect/>
            </a:stretch>
          </p:blipFill>
          <p:spPr>
            <a:xfrm>
              <a:off x="7999412" y="-533400"/>
              <a:ext cx="457200" cy="457200"/>
            </a:xfrm>
            <a:prstGeom prst="rect">
              <a:avLst/>
            </a:prstGeom>
          </p:spPr>
        </p:pic>
      </p:grpSp>
    </p:spTree>
    <p:extLst>
      <p:ext uri="{BB962C8B-B14F-4D97-AF65-F5344CB8AC3E}">
        <p14:creationId xmlns:p14="http://schemas.microsoft.com/office/powerpoint/2010/main" val="117067789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27014" y="1219200"/>
            <a:ext cx="5105399" cy="1981200"/>
          </a:xfrm>
          <a:prstGeom prst="rect">
            <a:avLst/>
          </a:prstGeom>
          <a:solidFill>
            <a:srgbClr val="585858">
              <a:alpha val="10196"/>
            </a:srgbClr>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vert="vert270" lIns="121725" tIns="60862" rIns="121725" bIns="60862" rtlCol="0" anchor="t"/>
          <a:lstStyle/>
          <a:p>
            <a:pPr algn="ctr"/>
            <a:r>
              <a:rPr lang="en-US" sz="1400" b="1" dirty="0" smtClean="0">
                <a:solidFill>
                  <a:srgbClr val="FFFFFF"/>
                </a:solidFill>
                <a:latin typeface="Segoe UI Semibold"/>
              </a:rPr>
              <a:t>Failover Cluster</a:t>
            </a:r>
            <a:endParaRPr lang="en-US" sz="1400" b="1" dirty="0">
              <a:solidFill>
                <a:srgbClr val="FFFFFF"/>
              </a:solidFill>
              <a:latin typeface="Segoe UI Semibold"/>
            </a:endParaRPr>
          </a:p>
        </p:txBody>
      </p:sp>
      <p:sp>
        <p:nvSpPr>
          <p:cNvPr id="7" name="Title 6"/>
          <p:cNvSpPr>
            <a:spLocks noGrp="1"/>
          </p:cNvSpPr>
          <p:nvPr>
            <p:ph type="title"/>
          </p:nvPr>
        </p:nvSpPr>
        <p:spPr/>
        <p:txBody>
          <a:bodyPr>
            <a:normAutofit/>
          </a:bodyPr>
          <a:lstStyle/>
          <a:p>
            <a:r>
              <a:rPr lang="en-US" dirty="0" smtClean="0"/>
              <a:t>Cluster-in-a-box</a:t>
            </a:r>
            <a:endParaRPr lang="en-US" dirty="0"/>
          </a:p>
        </p:txBody>
      </p:sp>
      <p:sp>
        <p:nvSpPr>
          <p:cNvPr id="3" name="Content Placeholder 2"/>
          <p:cNvSpPr>
            <a:spLocks noGrp="1"/>
          </p:cNvSpPr>
          <p:nvPr>
            <p:ph sz="half" idx="2"/>
          </p:nvPr>
        </p:nvSpPr>
        <p:spPr>
          <a:xfrm>
            <a:off x="6181724" y="1447800"/>
            <a:ext cx="5703887" cy="5293757"/>
          </a:xfrm>
        </p:spPr>
        <p:txBody>
          <a:bodyPr/>
          <a:lstStyle/>
          <a:p>
            <a:pPr marL="231775" indent="0">
              <a:buNone/>
            </a:pPr>
            <a:r>
              <a:rPr lang="en-US" sz="2000" dirty="0">
                <a:solidFill>
                  <a:schemeClr val="tx1"/>
                </a:solidFill>
              </a:rPr>
              <a:t>Hyper-V</a:t>
            </a:r>
          </a:p>
          <a:p>
            <a:pPr marL="574675" indent="-342900"/>
            <a:r>
              <a:rPr lang="en-US" sz="2000" dirty="0">
                <a:solidFill>
                  <a:schemeClr val="tx1"/>
                </a:solidFill>
              </a:rPr>
              <a:t>Clustered, shares used for VHD storage</a:t>
            </a:r>
          </a:p>
          <a:p>
            <a:pPr marL="231775" indent="0">
              <a:buNone/>
            </a:pPr>
            <a:endParaRPr lang="en-US" sz="2000" dirty="0">
              <a:solidFill>
                <a:schemeClr val="tx1"/>
              </a:solidFill>
            </a:endParaRPr>
          </a:p>
          <a:p>
            <a:pPr marL="231775" indent="0">
              <a:buNone/>
            </a:pPr>
            <a:r>
              <a:rPr lang="en-US" sz="2000" dirty="0">
                <a:solidFill>
                  <a:schemeClr val="tx1"/>
                </a:solidFill>
              </a:rPr>
              <a:t>File Server</a:t>
            </a:r>
            <a:endParaRPr lang="en-US" sz="2000" dirty="0"/>
          </a:p>
          <a:p>
            <a:pPr marL="574675" indent="-342900"/>
            <a:r>
              <a:rPr lang="en-US" sz="2000" dirty="0">
                <a:solidFill>
                  <a:srgbClr val="FFC000"/>
                </a:solidFill>
              </a:rPr>
              <a:t>Cluster-in-a-box</a:t>
            </a:r>
          </a:p>
          <a:p>
            <a:pPr marL="574675" indent="-342900"/>
            <a:endParaRPr lang="en-US" sz="2000" dirty="0">
              <a:solidFill>
                <a:schemeClr val="tx1"/>
              </a:solidFill>
            </a:endParaRPr>
          </a:p>
          <a:p>
            <a:pPr marL="231775" indent="0">
              <a:buNone/>
            </a:pPr>
            <a:r>
              <a:rPr lang="en-US" sz="2000" dirty="0">
                <a:solidFill>
                  <a:schemeClr val="tx1"/>
                </a:solidFill>
              </a:rPr>
              <a:t>Configuration highlights</a:t>
            </a:r>
          </a:p>
          <a:p>
            <a:pPr marL="574675" indent="-342900"/>
            <a:r>
              <a:rPr lang="en-US" sz="2000" dirty="0">
                <a:solidFill>
                  <a:schemeClr val="tx1"/>
                </a:solidFill>
              </a:rPr>
              <a:t>Flexibility (Migration, shared storage)</a:t>
            </a:r>
          </a:p>
          <a:p>
            <a:pPr marL="574675" indent="-342900"/>
            <a:r>
              <a:rPr lang="en-US" sz="2000" dirty="0">
                <a:solidFill>
                  <a:schemeClr val="tx1"/>
                </a:solidFill>
              </a:rPr>
              <a:t>Simplicity (File Shares, permissions)</a:t>
            </a:r>
          </a:p>
          <a:p>
            <a:pPr marL="574675" indent="-342900"/>
            <a:r>
              <a:rPr lang="en-US" sz="2000" dirty="0">
                <a:solidFill>
                  <a:schemeClr val="tx1"/>
                </a:solidFill>
              </a:rPr>
              <a:t>Low acquisition and operations cost</a:t>
            </a:r>
          </a:p>
          <a:p>
            <a:pPr marL="574675" indent="-342900"/>
            <a:r>
              <a:rPr lang="en-US" sz="2000" dirty="0">
                <a:solidFill>
                  <a:schemeClr val="tx1"/>
                </a:solidFill>
              </a:rPr>
              <a:t>Storage is Fault Tolerant</a:t>
            </a:r>
          </a:p>
          <a:p>
            <a:pPr marL="574675" indent="-342900"/>
            <a:r>
              <a:rPr lang="en-US" sz="2000" dirty="0">
                <a:solidFill>
                  <a:schemeClr val="tx1"/>
                </a:solidFill>
              </a:rPr>
              <a:t>File Server is continuously Available</a:t>
            </a:r>
          </a:p>
          <a:p>
            <a:pPr marL="574675" indent="-342900"/>
            <a:r>
              <a:rPr lang="en-US" sz="2000" dirty="0">
                <a:solidFill>
                  <a:srgbClr val="FFC000"/>
                </a:solidFill>
              </a:rPr>
              <a:t>Hardware and OS pre-configured by the OEM</a:t>
            </a:r>
          </a:p>
          <a:p>
            <a:pPr marL="574675" indent="-342900"/>
            <a:endParaRPr lang="en-US" sz="2000" dirty="0">
              <a:solidFill>
                <a:schemeClr val="tx1"/>
              </a:solidFill>
            </a:endParaRPr>
          </a:p>
          <a:p>
            <a:endParaRPr lang="en-US" sz="2000" dirty="0"/>
          </a:p>
        </p:txBody>
      </p:sp>
      <p:sp>
        <p:nvSpPr>
          <p:cNvPr id="48" name="Rectangle 47"/>
          <p:cNvSpPr>
            <a:spLocks/>
          </p:cNvSpPr>
          <p:nvPr/>
        </p:nvSpPr>
        <p:spPr>
          <a:xfrm>
            <a:off x="797483" y="1364776"/>
            <a:ext cx="2057400" cy="1759424"/>
          </a:xfrm>
          <a:prstGeom prst="rect">
            <a:avLst/>
          </a:prstGeom>
          <a:solidFill>
            <a:schemeClr val="accent1"/>
          </a:soli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a:gradFill>
                  <a:gsLst>
                    <a:gs pos="0">
                      <a:srgbClr val="FFFFFF"/>
                    </a:gs>
                    <a:gs pos="100000">
                      <a:srgbClr val="FFFFFF"/>
                    </a:gs>
                  </a:gsLst>
                  <a:lin ang="5400000" scaled="0"/>
                </a:gradFill>
              </a:rPr>
              <a:t>Hyper-V Host</a:t>
            </a:r>
          </a:p>
        </p:txBody>
      </p:sp>
      <p:sp>
        <p:nvSpPr>
          <p:cNvPr id="49" name="Rectangle 48"/>
          <p:cNvSpPr>
            <a:spLocks/>
          </p:cNvSpPr>
          <p:nvPr/>
        </p:nvSpPr>
        <p:spPr>
          <a:xfrm>
            <a:off x="3204352" y="1364776"/>
            <a:ext cx="2057400" cy="1759424"/>
          </a:xfrm>
          <a:prstGeom prst="rect">
            <a:avLst/>
          </a:prstGeom>
          <a:solidFill>
            <a:schemeClr val="accent1"/>
          </a:soli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a:gradFill>
                  <a:gsLst>
                    <a:gs pos="0">
                      <a:srgbClr val="FFFFFF"/>
                    </a:gs>
                    <a:gs pos="100000">
                      <a:srgbClr val="FFFFFF"/>
                    </a:gs>
                  </a:gsLst>
                  <a:lin ang="5400000" scaled="0"/>
                </a:gradFill>
              </a:rPr>
              <a:t>Hyper-V Host</a:t>
            </a:r>
          </a:p>
        </p:txBody>
      </p:sp>
      <p:sp>
        <p:nvSpPr>
          <p:cNvPr id="51" name="Rectangle 50"/>
          <p:cNvSpPr/>
          <p:nvPr/>
        </p:nvSpPr>
        <p:spPr>
          <a:xfrm>
            <a:off x="797483" y="3555656"/>
            <a:ext cx="1944130" cy="1549744"/>
          </a:xfrm>
          <a:prstGeom prst="rect">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File Server</a:t>
            </a:r>
            <a:endParaRPr lang="en-US" sz="1600" dirty="0">
              <a:gradFill>
                <a:gsLst>
                  <a:gs pos="0">
                    <a:srgbClr val="FFFFFF"/>
                  </a:gs>
                  <a:gs pos="100000">
                    <a:srgbClr val="FFFFFF"/>
                  </a:gs>
                </a:gsLst>
                <a:lin ang="5400000" scaled="0"/>
              </a:gradFill>
            </a:endParaRPr>
          </a:p>
        </p:txBody>
      </p:sp>
      <p:sp>
        <p:nvSpPr>
          <p:cNvPr id="17" name="Snip and Round Single Corner Rectangle 16"/>
          <p:cNvSpPr/>
          <p:nvPr/>
        </p:nvSpPr>
        <p:spPr>
          <a:xfrm>
            <a:off x="1306011" y="1844635"/>
            <a:ext cx="1151288" cy="1028257"/>
          </a:xfrm>
          <a:prstGeom prst="snipRoundRect">
            <a:avLst>
              <a:gd name="adj1" fmla="val 1961"/>
              <a:gd name="adj2" fmla="val 23939"/>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Share</a:t>
            </a:r>
            <a:endParaRPr lang="en-US" sz="1200" dirty="0">
              <a:gradFill>
                <a:gsLst>
                  <a:gs pos="0">
                    <a:srgbClr val="000000"/>
                  </a:gs>
                  <a:gs pos="100000">
                    <a:srgbClr val="000000"/>
                  </a:gs>
                </a:gsLst>
                <a:lin ang="5400000" scaled="0"/>
              </a:gradFill>
            </a:endParaRPr>
          </a:p>
        </p:txBody>
      </p:sp>
      <p:sp>
        <p:nvSpPr>
          <p:cNvPr id="18" name="Can 17"/>
          <p:cNvSpPr/>
          <p:nvPr/>
        </p:nvSpPr>
        <p:spPr>
          <a:xfrm>
            <a:off x="1546810" y="2278757"/>
            <a:ext cx="669691" cy="401101"/>
          </a:xfrm>
          <a:prstGeom prst="can">
            <a:avLst/>
          </a:prstGeom>
          <a:solidFill>
            <a:schemeClr val="accent4"/>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gradFill>
                  <a:gsLst>
                    <a:gs pos="0">
                      <a:srgbClr val="FFFFFF"/>
                    </a:gs>
                    <a:gs pos="100000">
                      <a:srgbClr val="FFFFFF"/>
                    </a:gs>
                  </a:gsLst>
                  <a:lin ang="5400000" scaled="0"/>
                </a:gradFill>
              </a:rPr>
              <a:t>VHD</a:t>
            </a:r>
          </a:p>
        </p:txBody>
      </p:sp>
      <p:sp>
        <p:nvSpPr>
          <p:cNvPr id="19" name="Snip and Round Single Corner Rectangle 18"/>
          <p:cNvSpPr/>
          <p:nvPr/>
        </p:nvSpPr>
        <p:spPr>
          <a:xfrm>
            <a:off x="3631568" y="1822433"/>
            <a:ext cx="1151288" cy="1028257"/>
          </a:xfrm>
          <a:prstGeom prst="snipRoundRect">
            <a:avLst>
              <a:gd name="adj1" fmla="val 1961"/>
              <a:gd name="adj2" fmla="val 23939"/>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Share</a:t>
            </a:r>
            <a:endParaRPr lang="en-US" sz="1200" dirty="0">
              <a:gradFill>
                <a:gsLst>
                  <a:gs pos="0">
                    <a:srgbClr val="000000"/>
                  </a:gs>
                  <a:gs pos="100000">
                    <a:srgbClr val="000000"/>
                  </a:gs>
                </a:gsLst>
                <a:lin ang="5400000" scaled="0"/>
              </a:gradFill>
            </a:endParaRPr>
          </a:p>
        </p:txBody>
      </p:sp>
      <p:sp>
        <p:nvSpPr>
          <p:cNvPr id="20" name="Can 19"/>
          <p:cNvSpPr/>
          <p:nvPr/>
        </p:nvSpPr>
        <p:spPr>
          <a:xfrm>
            <a:off x="3872367" y="2256555"/>
            <a:ext cx="669691" cy="401101"/>
          </a:xfrm>
          <a:prstGeom prst="can">
            <a:avLst/>
          </a:prstGeom>
          <a:solidFill>
            <a:schemeClr val="accent4"/>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50" dirty="0" smtClean="0">
                <a:gradFill>
                  <a:gsLst>
                    <a:gs pos="0">
                      <a:srgbClr val="FFFFFF"/>
                    </a:gs>
                    <a:gs pos="100000">
                      <a:srgbClr val="FFFFFF"/>
                    </a:gs>
                  </a:gsLst>
                  <a:lin ang="5400000" scaled="0"/>
                </a:gradFill>
              </a:rPr>
              <a:t>VHDX</a:t>
            </a:r>
            <a:endParaRPr lang="en-US" sz="1050" dirty="0">
              <a:gradFill>
                <a:gsLst>
                  <a:gs pos="0">
                    <a:srgbClr val="FFFFFF"/>
                  </a:gs>
                  <a:gs pos="100000">
                    <a:srgbClr val="FFFFFF"/>
                  </a:gs>
                </a:gsLst>
                <a:lin ang="5400000" scaled="0"/>
              </a:gradFill>
            </a:endParaRPr>
          </a:p>
        </p:txBody>
      </p:sp>
      <p:cxnSp>
        <p:nvCxnSpPr>
          <p:cNvPr id="21" name="Straight Arrow Connector 20"/>
          <p:cNvCxnSpPr/>
          <p:nvPr/>
        </p:nvCxnSpPr>
        <p:spPr>
          <a:xfrm>
            <a:off x="1826186" y="3124200"/>
            <a:ext cx="0" cy="431456"/>
          </a:xfrm>
          <a:prstGeom prst="straightConnector1">
            <a:avLst/>
          </a:prstGeom>
          <a:ln w="28575">
            <a:solidFill>
              <a:schemeClr val="tx1"/>
            </a:solidFill>
            <a:tailEnd type="arrow"/>
          </a:ln>
        </p:spPr>
        <p:style>
          <a:lnRef idx="1">
            <a:schemeClr val="accent2"/>
          </a:lnRef>
          <a:fillRef idx="0">
            <a:schemeClr val="accent2"/>
          </a:fillRef>
          <a:effectRef idx="0">
            <a:schemeClr val="accent2"/>
          </a:effectRef>
          <a:fontRef idx="minor">
            <a:schemeClr val="tx1"/>
          </a:fontRef>
        </p:style>
      </p:cxnSp>
      <p:cxnSp>
        <p:nvCxnSpPr>
          <p:cNvPr id="22" name="Straight Arrow Connector 21"/>
          <p:cNvCxnSpPr/>
          <p:nvPr/>
        </p:nvCxnSpPr>
        <p:spPr>
          <a:xfrm flipH="1">
            <a:off x="4246440" y="3124200"/>
            <a:ext cx="3" cy="431456"/>
          </a:xfrm>
          <a:prstGeom prst="straightConnector1">
            <a:avLst/>
          </a:prstGeom>
          <a:ln w="28575">
            <a:solidFill>
              <a:schemeClr val="tx1"/>
            </a:solidFill>
            <a:tailEnd type="arrow"/>
          </a:ln>
        </p:spPr>
        <p:style>
          <a:lnRef idx="1">
            <a:schemeClr val="accent2"/>
          </a:lnRef>
          <a:fillRef idx="0">
            <a:schemeClr val="accent2"/>
          </a:fillRef>
          <a:effectRef idx="0">
            <a:schemeClr val="accent2"/>
          </a:effectRef>
          <a:fontRef idx="minor">
            <a:schemeClr val="tx1"/>
          </a:fontRef>
        </p:style>
      </p:cxnSp>
      <p:sp>
        <p:nvSpPr>
          <p:cNvPr id="35" name="Rectangle 34"/>
          <p:cNvSpPr/>
          <p:nvPr/>
        </p:nvSpPr>
        <p:spPr>
          <a:xfrm>
            <a:off x="3271370" y="3555656"/>
            <a:ext cx="1944130" cy="1549744"/>
          </a:xfrm>
          <a:prstGeom prst="rect">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File Server</a:t>
            </a:r>
            <a:endParaRPr lang="en-US" sz="1600" dirty="0">
              <a:gradFill>
                <a:gsLst>
                  <a:gs pos="0">
                    <a:srgbClr val="FFFFFF"/>
                  </a:gs>
                  <a:gs pos="100000">
                    <a:srgbClr val="FFFFFF"/>
                  </a:gs>
                </a:gsLst>
                <a:lin ang="5400000" scaled="0"/>
              </a:gradFill>
            </a:endParaRPr>
          </a:p>
        </p:txBody>
      </p:sp>
      <p:sp>
        <p:nvSpPr>
          <p:cNvPr id="36" name="Rectangle 35"/>
          <p:cNvSpPr/>
          <p:nvPr/>
        </p:nvSpPr>
        <p:spPr>
          <a:xfrm>
            <a:off x="888181" y="5334001"/>
            <a:ext cx="4256926" cy="914400"/>
          </a:xfrm>
          <a:prstGeom prst="rect">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a:gradFill>
                  <a:gsLst>
                    <a:gs pos="0">
                      <a:srgbClr val="FFFFFF"/>
                    </a:gs>
                    <a:gs pos="100000">
                      <a:srgbClr val="FFFFFF"/>
                    </a:gs>
                  </a:gsLst>
                  <a:lin ang="5400000" scaled="0"/>
                </a:gradFill>
              </a:rPr>
              <a:t>Shared JBOD SAS</a:t>
            </a:r>
          </a:p>
        </p:txBody>
      </p:sp>
      <p:cxnSp>
        <p:nvCxnSpPr>
          <p:cNvPr id="37" name="Straight Arrow Connector 36"/>
          <p:cNvCxnSpPr/>
          <p:nvPr/>
        </p:nvCxnSpPr>
        <p:spPr>
          <a:xfrm flipH="1">
            <a:off x="1806515" y="4931773"/>
            <a:ext cx="3" cy="402228"/>
          </a:xfrm>
          <a:prstGeom prst="straightConnector1">
            <a:avLst/>
          </a:prstGeom>
          <a:ln w="28575">
            <a:solidFill>
              <a:schemeClr val="tx1"/>
            </a:solidFill>
            <a:tailEnd type="arrow"/>
          </a:ln>
        </p:spPr>
        <p:style>
          <a:lnRef idx="1">
            <a:schemeClr val="accent2"/>
          </a:lnRef>
          <a:fillRef idx="0">
            <a:schemeClr val="accent2"/>
          </a:fillRef>
          <a:effectRef idx="0">
            <a:schemeClr val="accent2"/>
          </a:effectRef>
          <a:fontRef idx="minor">
            <a:schemeClr val="tx1"/>
          </a:fontRef>
        </p:style>
      </p:cxnSp>
      <p:cxnSp>
        <p:nvCxnSpPr>
          <p:cNvPr id="38" name="Straight Arrow Connector 37"/>
          <p:cNvCxnSpPr/>
          <p:nvPr/>
        </p:nvCxnSpPr>
        <p:spPr>
          <a:xfrm flipH="1">
            <a:off x="4213383" y="4931773"/>
            <a:ext cx="13390" cy="402228"/>
          </a:xfrm>
          <a:prstGeom prst="straightConnector1">
            <a:avLst/>
          </a:prstGeom>
          <a:ln w="28575">
            <a:solidFill>
              <a:schemeClr val="tx1"/>
            </a:solidFill>
            <a:tailEnd type="arrow"/>
          </a:ln>
        </p:spPr>
        <p:style>
          <a:lnRef idx="1">
            <a:schemeClr val="accent2"/>
          </a:lnRef>
          <a:fillRef idx="0">
            <a:schemeClr val="accent2"/>
          </a:fillRef>
          <a:effectRef idx="0">
            <a:schemeClr val="accent2"/>
          </a:effectRef>
          <a:fontRef idx="minor">
            <a:schemeClr val="tx1"/>
          </a:fontRef>
        </p:style>
      </p:cxnSp>
      <p:sp>
        <p:nvSpPr>
          <p:cNvPr id="39" name="Rectangle 38"/>
          <p:cNvSpPr/>
          <p:nvPr/>
        </p:nvSpPr>
        <p:spPr>
          <a:xfrm>
            <a:off x="963061" y="3994204"/>
            <a:ext cx="4107166" cy="937570"/>
          </a:xfrm>
          <a:prstGeom prst="rect">
            <a:avLst/>
          </a:prstGeom>
          <a:solidFill>
            <a:srgbClr val="585858">
              <a:alpha val="10196"/>
            </a:srgbClr>
          </a:solid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p>
            <a:pPr algn="ctr"/>
            <a:r>
              <a:rPr lang="en-US" sz="1200" b="1" dirty="0" smtClean="0">
                <a:solidFill>
                  <a:srgbClr val="FFFFFF"/>
                </a:solidFill>
                <a:latin typeface="Segoe UI Semibold"/>
              </a:rPr>
              <a:t>Clustered Storage Spaces</a:t>
            </a:r>
            <a:endParaRPr lang="en-US" sz="1200" b="1" dirty="0">
              <a:solidFill>
                <a:srgbClr val="FFFFFF"/>
              </a:solidFill>
              <a:latin typeface="Segoe UI Semibold"/>
            </a:endParaRPr>
          </a:p>
        </p:txBody>
      </p:sp>
      <p:sp>
        <p:nvSpPr>
          <p:cNvPr id="40" name="Can 39"/>
          <p:cNvSpPr/>
          <p:nvPr/>
        </p:nvSpPr>
        <p:spPr>
          <a:xfrm>
            <a:off x="1393848" y="5747569"/>
            <a:ext cx="669691"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000000"/>
                  </a:gs>
                  <a:gs pos="100000">
                    <a:srgbClr val="000000"/>
                  </a:gs>
                </a:gsLst>
                <a:lin ang="5400000" scaled="0"/>
              </a:gradFill>
            </a:endParaRPr>
          </a:p>
        </p:txBody>
      </p:sp>
      <p:sp>
        <p:nvSpPr>
          <p:cNvPr id="41" name="Can 40"/>
          <p:cNvSpPr/>
          <p:nvPr/>
        </p:nvSpPr>
        <p:spPr>
          <a:xfrm>
            <a:off x="2268346" y="5747569"/>
            <a:ext cx="669691"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000000"/>
                  </a:gs>
                  <a:gs pos="100000">
                    <a:srgbClr val="000000"/>
                  </a:gs>
                </a:gsLst>
                <a:lin ang="5400000" scaled="0"/>
              </a:gradFill>
            </a:endParaRPr>
          </a:p>
        </p:txBody>
      </p:sp>
      <p:sp>
        <p:nvSpPr>
          <p:cNvPr id="42" name="Can 41"/>
          <p:cNvSpPr/>
          <p:nvPr/>
        </p:nvSpPr>
        <p:spPr>
          <a:xfrm>
            <a:off x="3142845" y="5747569"/>
            <a:ext cx="669691"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000000"/>
                  </a:gs>
                  <a:gs pos="100000">
                    <a:srgbClr val="000000"/>
                  </a:gs>
                </a:gsLst>
                <a:lin ang="5400000" scaled="0"/>
              </a:gradFill>
            </a:endParaRPr>
          </a:p>
        </p:txBody>
      </p:sp>
      <p:sp>
        <p:nvSpPr>
          <p:cNvPr id="43" name="Can 42"/>
          <p:cNvSpPr/>
          <p:nvPr/>
        </p:nvSpPr>
        <p:spPr>
          <a:xfrm>
            <a:off x="4017342" y="5747569"/>
            <a:ext cx="669691"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000000"/>
                  </a:gs>
                  <a:gs pos="100000">
                    <a:srgbClr val="000000"/>
                  </a:gs>
                </a:gsLst>
                <a:lin ang="5400000" scaled="0"/>
              </a:gradFill>
            </a:endParaRPr>
          </a:p>
        </p:txBody>
      </p:sp>
      <p:sp>
        <p:nvSpPr>
          <p:cNvPr id="44" name="Can 43"/>
          <p:cNvSpPr/>
          <p:nvPr/>
        </p:nvSpPr>
        <p:spPr>
          <a:xfrm>
            <a:off x="1309594" y="4133328"/>
            <a:ext cx="838200"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Space</a:t>
            </a:r>
            <a:endParaRPr lang="en-US" sz="1200" dirty="0">
              <a:gradFill>
                <a:gsLst>
                  <a:gs pos="0">
                    <a:srgbClr val="000000"/>
                  </a:gs>
                  <a:gs pos="100000">
                    <a:srgbClr val="000000"/>
                  </a:gs>
                </a:gsLst>
                <a:lin ang="5400000" scaled="0"/>
              </a:gradFill>
            </a:endParaRPr>
          </a:p>
        </p:txBody>
      </p:sp>
      <p:sp>
        <p:nvSpPr>
          <p:cNvPr id="45" name="Can 44"/>
          <p:cNvSpPr/>
          <p:nvPr/>
        </p:nvSpPr>
        <p:spPr>
          <a:xfrm>
            <a:off x="3794282" y="4133328"/>
            <a:ext cx="838200"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Space</a:t>
            </a:r>
            <a:endParaRPr lang="en-US" sz="1200" dirty="0">
              <a:gradFill>
                <a:gsLst>
                  <a:gs pos="0">
                    <a:srgbClr val="000000"/>
                  </a:gs>
                  <a:gs pos="100000">
                    <a:srgbClr val="000000"/>
                  </a:gs>
                </a:gsLst>
                <a:lin ang="5400000" scaled="0"/>
              </a:gradFill>
            </a:endParaRPr>
          </a:p>
        </p:txBody>
      </p:sp>
      <p:sp>
        <p:nvSpPr>
          <p:cNvPr id="50" name="Rectangle 49"/>
          <p:cNvSpPr/>
          <p:nvPr/>
        </p:nvSpPr>
        <p:spPr>
          <a:xfrm>
            <a:off x="188913" y="3457576"/>
            <a:ext cx="5105399" cy="2943224"/>
          </a:xfrm>
          <a:prstGeom prst="rect">
            <a:avLst/>
          </a:prstGeom>
          <a:solidFill>
            <a:srgbClr val="585858">
              <a:alpha val="10196"/>
            </a:srgbClr>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vert="vert270" lIns="121725" tIns="60862" rIns="121725" bIns="60862" rtlCol="0" anchor="t"/>
          <a:lstStyle/>
          <a:p>
            <a:pPr algn="ctr"/>
            <a:r>
              <a:rPr lang="en-US" sz="1200" b="1" dirty="0" smtClean="0">
                <a:solidFill>
                  <a:srgbClr val="FFFFFF"/>
                </a:solidFill>
                <a:latin typeface="Segoe UI Semibold"/>
              </a:rPr>
              <a:t>Cluster-in-a-box</a:t>
            </a:r>
            <a:endParaRPr lang="en-US" sz="1200" b="1" dirty="0">
              <a:solidFill>
                <a:srgbClr val="FFFFFF"/>
              </a:solidFill>
              <a:latin typeface="Segoe UI Semibold"/>
            </a:endParaRPr>
          </a:p>
        </p:txBody>
      </p:sp>
      <p:grpSp>
        <p:nvGrpSpPr>
          <p:cNvPr id="32" name="Group 31"/>
          <p:cNvGrpSpPr/>
          <p:nvPr/>
        </p:nvGrpSpPr>
        <p:grpSpPr>
          <a:xfrm rot="16200000">
            <a:off x="4708338" y="4094308"/>
            <a:ext cx="1828800" cy="472440"/>
            <a:chOff x="7999412" y="-548640"/>
            <a:chExt cx="1828800" cy="472440"/>
          </a:xfrm>
        </p:grpSpPr>
        <p:sp>
          <p:nvSpPr>
            <p:cNvPr id="33" name="Rectangle 32"/>
            <p:cNvSpPr/>
            <p:nvPr/>
          </p:nvSpPr>
          <p:spPr bwMode="auto">
            <a:xfrm>
              <a:off x="7999412" y="-548640"/>
              <a:ext cx="1828800" cy="457200"/>
            </a:xfrm>
            <a:prstGeom prst="rect">
              <a:avLst/>
            </a:prstGeom>
            <a:solidFill>
              <a:schemeClr val="accent3"/>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r" defTabSz="914099"/>
              <a:r>
                <a:rPr lang="en-US" sz="2200" dirty="0" smtClean="0">
                  <a:solidFill>
                    <a:srgbClr val="FFFFFF">
                      <a:alpha val="99000"/>
                    </a:srgbClr>
                  </a:solidFill>
                  <a:ea typeface="Segoe UI" pitchFamily="34" charset="0"/>
                  <a:cs typeface="Segoe UI" pitchFamily="34" charset="0"/>
                </a:rPr>
                <a:t>Active ON</a:t>
              </a:r>
              <a:endParaRPr lang="en-US" sz="2200" dirty="0">
                <a:solidFill>
                  <a:srgbClr val="FFFFFF">
                    <a:alpha val="99000"/>
                  </a:srgbClr>
                </a:solidFill>
                <a:ea typeface="Segoe UI" pitchFamily="34" charset="0"/>
                <a:cs typeface="Segoe UI" pitchFamily="34" charset="0"/>
              </a:endParaRPr>
            </a:p>
          </p:txBody>
        </p:sp>
        <p:pic>
          <p:nvPicPr>
            <p:cNvPr id="34" name="Picture 33"/>
            <p:cNvPicPr>
              <a:picLocks noChangeAspect="1"/>
            </p:cNvPicPr>
            <p:nvPr/>
          </p:nvPicPr>
          <p:blipFill>
            <a:blip r:embed="rId3">
              <a:extLst>
                <a:ext uri="{BEBA8EAE-BF5A-486C-A8C5-ECC9F3942E4B}">
                  <a14:imgProps xmlns:a14="http://schemas.microsoft.com/office/drawing/2010/main">
                    <a14:imgLayer r:embed="rId4">
                      <a14:imgEffect>
                        <a14:backgroundRemoval t="2083" b="89583" l="9375" r="89583">
                          <a14:foregroundMark x1="39583" y1="11458" x2="39583" y2="11458"/>
                          <a14:foregroundMark x1="62500" y1="9375" x2="62500" y2="9375"/>
                        </a14:backgroundRemoval>
                      </a14:imgEffect>
                    </a14:imgLayer>
                  </a14:imgProps>
                </a:ext>
                <a:ext uri="{28A0092B-C50C-407E-A947-70E740481C1C}">
                  <a14:useLocalDpi xmlns:a14="http://schemas.microsoft.com/office/drawing/2010/main" val="0"/>
                </a:ext>
              </a:extLst>
            </a:blip>
            <a:stretch>
              <a:fillRect/>
            </a:stretch>
          </p:blipFill>
          <p:spPr>
            <a:xfrm>
              <a:off x="7999412" y="-533400"/>
              <a:ext cx="457200" cy="457200"/>
            </a:xfrm>
            <a:prstGeom prst="rect">
              <a:avLst/>
            </a:prstGeom>
          </p:spPr>
        </p:pic>
      </p:grpSp>
    </p:spTree>
    <p:extLst>
      <p:ext uri="{BB962C8B-B14F-4D97-AF65-F5344CB8AC3E}">
        <p14:creationId xmlns:p14="http://schemas.microsoft.com/office/powerpoint/2010/main" val="4073262056"/>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dirty="0" smtClean="0"/>
              <a:t>title</a:t>
            </a:r>
            <a:endParaRPr lang="en-US" dirty="0"/>
          </a:p>
        </p:txBody>
      </p:sp>
      <p:sp>
        <p:nvSpPr>
          <p:cNvPr id="7" name="Subtitle 6"/>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r>
              <a:rPr dirty="0" smtClean="0"/>
              <a:t>Summary</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001258973"/>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52912" y="5412650"/>
            <a:ext cx="1828800" cy="1057276"/>
            <a:chOff x="1682735" y="2740133"/>
            <a:chExt cx="1246205" cy="560864"/>
          </a:xfrm>
        </p:grpSpPr>
        <p:sp>
          <p:nvSpPr>
            <p:cNvPr id="15" name="Rounded Rectangle 14"/>
            <p:cNvSpPr/>
            <p:nvPr/>
          </p:nvSpPr>
          <p:spPr>
            <a:xfrm>
              <a:off x="1682735" y="2740133"/>
              <a:ext cx="1246205" cy="560864"/>
            </a:xfrm>
            <a:prstGeom prst="roundRect">
              <a:avLst/>
            </a:prstGeom>
            <a:solidFill>
              <a:srgbClr val="CBE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grpSp>
          <p:nvGrpSpPr>
            <p:cNvPr id="16" name="Group 15"/>
            <p:cNvGrpSpPr/>
            <p:nvPr/>
          </p:nvGrpSpPr>
          <p:grpSpPr>
            <a:xfrm>
              <a:off x="1730360" y="2857800"/>
              <a:ext cx="1135936" cy="221570"/>
              <a:chOff x="3983706" y="5032518"/>
              <a:chExt cx="1877179" cy="471462"/>
            </a:xfrm>
          </p:grpSpPr>
          <p:pic>
            <p:nvPicPr>
              <p:cNvPr id="18" name="Picture 2" descr="\\eventsql\dvd\Online_ART\DVD_ART36\Artwork_Imagery\Icons - Illustrations\_ WINDOWS SERVER ICONS\Hardware\Hard  Drive stor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949" y="5032518"/>
                <a:ext cx="927936" cy="44267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eventsql\dvd\Online_ART\DVD_ART36\Artwork_Imagery\Icons - Illustrations\_ WINDOWS SERVER ICONS\Hardware\Hard  Drive stor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8981" y="5032535"/>
                <a:ext cx="927936" cy="44267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eventsql\dvd\Online_ART\DVD_ART36\Artwork_Imagery\Icons - Illustrations\_ WINDOWS SERVER ICONS\Hardware\Hard  Drive stor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83706" y="5061310"/>
                <a:ext cx="927936" cy="442670"/>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p:cNvSpPr txBox="1"/>
            <p:nvPr/>
          </p:nvSpPr>
          <p:spPr>
            <a:xfrm>
              <a:off x="1749736" y="3099941"/>
              <a:ext cx="1084522" cy="189639"/>
            </a:xfrm>
            <a:prstGeom prst="rect">
              <a:avLst/>
            </a:prstGeom>
            <a:noFill/>
          </p:spPr>
          <p:txBody>
            <a:bodyPr wrap="square" rtlCol="0">
              <a:spAutoFit/>
            </a:bodyPr>
            <a:lstStyle/>
            <a:p>
              <a:pPr algn="ctr"/>
              <a:r>
                <a:rPr lang="en-US" sz="1100" b="1" dirty="0">
                  <a:solidFill>
                    <a:srgbClr val="1A1A1A"/>
                  </a:solidFill>
                </a:rPr>
                <a:t>Shared JBOD SAS</a:t>
              </a:r>
              <a:endParaRPr lang="en-US" sz="1000" b="1" dirty="0">
                <a:solidFill>
                  <a:srgbClr val="1A1A1A"/>
                </a:solidFill>
              </a:endParaRPr>
            </a:p>
          </p:txBody>
        </p:sp>
      </p:grpSp>
      <p:sp>
        <p:nvSpPr>
          <p:cNvPr id="2" name="Title 1"/>
          <p:cNvSpPr>
            <a:spLocks noGrp="1"/>
          </p:cNvSpPr>
          <p:nvPr>
            <p:ph type="title"/>
          </p:nvPr>
        </p:nvSpPr>
        <p:spPr>
          <a:xfrm>
            <a:off x="2234617" y="184165"/>
            <a:ext cx="9344767" cy="536547"/>
          </a:xfrm>
        </p:spPr>
        <p:txBody>
          <a:bodyPr>
            <a:normAutofit/>
          </a:bodyPr>
          <a:lstStyle/>
          <a:p>
            <a:r>
              <a:rPr lang="en-US" sz="3600" dirty="0" smtClean="0"/>
              <a:t>File Server Cluster for Hyper-V</a:t>
            </a:r>
            <a:endParaRPr lang="en-US" sz="3600" dirty="0"/>
          </a:p>
        </p:txBody>
      </p:sp>
      <p:sp>
        <p:nvSpPr>
          <p:cNvPr id="3" name="Content Placeholder 2"/>
          <p:cNvSpPr>
            <a:spLocks noGrp="1"/>
          </p:cNvSpPr>
          <p:nvPr>
            <p:ph idx="4294967295"/>
          </p:nvPr>
        </p:nvSpPr>
        <p:spPr>
          <a:xfrm>
            <a:off x="0" y="1543050"/>
            <a:ext cx="2406650" cy="658642"/>
          </a:xfrm>
        </p:spPr>
        <p:txBody>
          <a:bodyPr>
            <a:normAutofit/>
          </a:bodyPr>
          <a:lstStyle/>
          <a:p>
            <a:pPr marL="0" indent="0" algn="r">
              <a:buNone/>
            </a:pPr>
            <a:r>
              <a:rPr lang="en-US" sz="2800" b="1" dirty="0" smtClean="0">
                <a:solidFill>
                  <a:schemeClr val="tx1"/>
                </a:solidFill>
              </a:rPr>
              <a:t>Networking</a:t>
            </a:r>
          </a:p>
          <a:p>
            <a:pPr marL="0" indent="0" algn="r">
              <a:buNone/>
            </a:pPr>
            <a:r>
              <a:rPr lang="en-US" sz="1600" b="1" dirty="0" smtClean="0">
                <a:solidFill>
                  <a:schemeClr val="tx1"/>
                </a:solidFill>
              </a:rPr>
              <a:t>2+ Interfaces</a:t>
            </a:r>
            <a:endParaRPr lang="en-US" sz="1600" b="1" dirty="0">
              <a:solidFill>
                <a:schemeClr val="tx1"/>
              </a:solidFill>
            </a:endParaRPr>
          </a:p>
        </p:txBody>
      </p:sp>
      <p:sp>
        <p:nvSpPr>
          <p:cNvPr id="4" name="Content Placeholder 2"/>
          <p:cNvSpPr txBox="1">
            <a:spLocks/>
          </p:cNvSpPr>
          <p:nvPr/>
        </p:nvSpPr>
        <p:spPr>
          <a:xfrm>
            <a:off x="270970" y="3255748"/>
            <a:ext cx="2368491" cy="658642"/>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US" sz="2800" b="1" dirty="0" smtClean="0">
                <a:solidFill>
                  <a:srgbClr val="FFFFFF"/>
                </a:solidFill>
              </a:rPr>
              <a:t>Server</a:t>
            </a:r>
          </a:p>
          <a:p>
            <a:pPr marL="0" indent="0" algn="r">
              <a:buFont typeface="Arial" pitchFamily="34" charset="0"/>
              <a:buNone/>
            </a:pPr>
            <a:r>
              <a:rPr lang="en-US" sz="1600" b="1" dirty="0" smtClean="0">
                <a:solidFill>
                  <a:srgbClr val="FFFFFF"/>
                </a:solidFill>
              </a:rPr>
              <a:t>2+ servers</a:t>
            </a:r>
            <a:endParaRPr lang="en-US" sz="1600" b="1" dirty="0">
              <a:solidFill>
                <a:srgbClr val="FFFFFF"/>
              </a:solidFill>
            </a:endParaRPr>
          </a:p>
        </p:txBody>
      </p:sp>
      <p:sp>
        <p:nvSpPr>
          <p:cNvPr id="5" name="Content Placeholder 2"/>
          <p:cNvSpPr txBox="1">
            <a:spLocks/>
          </p:cNvSpPr>
          <p:nvPr/>
        </p:nvSpPr>
        <p:spPr>
          <a:xfrm>
            <a:off x="2" y="5030299"/>
            <a:ext cx="2639460" cy="658642"/>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US" sz="2800" b="1" dirty="0" smtClean="0">
                <a:gradFill>
                  <a:gsLst>
                    <a:gs pos="0">
                      <a:srgbClr val="FFFFFF"/>
                    </a:gs>
                    <a:gs pos="86000">
                      <a:srgbClr val="FFFFFF"/>
                    </a:gs>
                  </a:gsLst>
                  <a:lin ang="5400000" scaled="0"/>
                </a:gradFill>
              </a:rPr>
              <a:t>Storage</a:t>
            </a:r>
          </a:p>
          <a:p>
            <a:pPr marL="0" indent="0" algn="r">
              <a:buFont typeface="Arial" pitchFamily="34" charset="0"/>
              <a:buNone/>
            </a:pPr>
            <a:r>
              <a:rPr lang="en-US" sz="1600" b="1" dirty="0" smtClean="0">
                <a:gradFill>
                  <a:gsLst>
                    <a:gs pos="0">
                      <a:srgbClr val="FFFFFF"/>
                    </a:gs>
                    <a:gs pos="86000">
                      <a:srgbClr val="FFFFFF"/>
                    </a:gs>
                  </a:gsLst>
                  <a:lin ang="5400000" scaled="0"/>
                </a:gradFill>
              </a:rPr>
              <a:t>Reliable Shared Storage</a:t>
            </a:r>
            <a:endParaRPr lang="en-US" sz="1600" b="1" dirty="0">
              <a:gradFill>
                <a:gsLst>
                  <a:gs pos="0">
                    <a:srgbClr val="FFFFFF"/>
                  </a:gs>
                  <a:gs pos="86000">
                    <a:srgbClr val="FFFFFF"/>
                  </a:gs>
                </a:gsLst>
                <a:lin ang="5400000" scaled="0"/>
              </a:gradFill>
            </a:endParaRPr>
          </a:p>
        </p:txBody>
      </p:sp>
      <p:sp>
        <p:nvSpPr>
          <p:cNvPr id="13" name="Rounded Rectangle 12"/>
          <p:cNvSpPr/>
          <p:nvPr/>
        </p:nvSpPr>
        <p:spPr>
          <a:xfrm>
            <a:off x="4003994" y="4965728"/>
            <a:ext cx="1188720" cy="548640"/>
          </a:xfrm>
          <a:prstGeom prst="roundRect">
            <a:avLst/>
          </a:prstGeom>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b="1" dirty="0" smtClean="0">
                <a:solidFill>
                  <a:srgbClr val="FFFFFF"/>
                </a:solidFill>
              </a:rPr>
              <a:t>Storage Spaces</a:t>
            </a:r>
            <a:endParaRPr lang="en-US" sz="1400" b="1" dirty="0">
              <a:solidFill>
                <a:srgbClr val="FFFFFF"/>
              </a:solidFill>
            </a:endParaRPr>
          </a:p>
        </p:txBody>
      </p:sp>
      <p:sp>
        <p:nvSpPr>
          <p:cNvPr id="22" name="Rounded Rectangle 21"/>
          <p:cNvSpPr/>
          <p:nvPr/>
        </p:nvSpPr>
        <p:spPr>
          <a:xfrm>
            <a:off x="5971017" y="4975203"/>
            <a:ext cx="1188720" cy="548640"/>
          </a:xfrm>
          <a:prstGeom prst="roundRect">
            <a:avLst/>
          </a:prstGeom>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r>
              <a:rPr lang="en-US" sz="1400" b="1" dirty="0" smtClean="0">
                <a:solidFill>
                  <a:srgbClr val="FFFFFF"/>
                </a:solidFill>
              </a:rPr>
              <a:t>Clustered </a:t>
            </a:r>
            <a:br>
              <a:rPr lang="en-US" sz="1400" b="1" dirty="0" smtClean="0">
                <a:solidFill>
                  <a:srgbClr val="FFFFFF"/>
                </a:solidFill>
              </a:rPr>
            </a:br>
            <a:r>
              <a:rPr lang="en-US" sz="1400" b="1" dirty="0" smtClean="0">
                <a:solidFill>
                  <a:srgbClr val="FFFFFF"/>
                </a:solidFill>
              </a:rPr>
              <a:t>RAID</a:t>
            </a:r>
            <a:endParaRPr lang="en-US" sz="1400" b="1" dirty="0">
              <a:solidFill>
                <a:srgbClr val="FFFFFF"/>
              </a:solidFill>
            </a:endParaRPr>
          </a:p>
        </p:txBody>
      </p:sp>
      <p:sp>
        <p:nvSpPr>
          <p:cNvPr id="31" name="Rounded Rectangle 30"/>
          <p:cNvSpPr/>
          <p:nvPr/>
        </p:nvSpPr>
        <p:spPr>
          <a:xfrm>
            <a:off x="8417458" y="5523843"/>
            <a:ext cx="1857050" cy="1086758"/>
          </a:xfrm>
          <a:prstGeom prst="roundRect">
            <a:avLst/>
          </a:prstGeom>
          <a:solidFill>
            <a:srgbClr val="CBE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3" name="TextBox 32"/>
          <p:cNvSpPr txBox="1"/>
          <p:nvPr/>
        </p:nvSpPr>
        <p:spPr>
          <a:xfrm>
            <a:off x="8539346" y="6086583"/>
            <a:ext cx="1638547" cy="461665"/>
          </a:xfrm>
          <a:prstGeom prst="rect">
            <a:avLst/>
          </a:prstGeom>
          <a:noFill/>
        </p:spPr>
        <p:txBody>
          <a:bodyPr wrap="square" rtlCol="0">
            <a:spAutoFit/>
          </a:bodyPr>
          <a:lstStyle/>
          <a:p>
            <a:pPr algn="ctr"/>
            <a:r>
              <a:rPr lang="en-US" sz="1200" b="1" dirty="0" smtClean="0">
                <a:solidFill>
                  <a:srgbClr val="1A1A1A"/>
                </a:solidFill>
              </a:rPr>
              <a:t>External Storage Arrays</a:t>
            </a:r>
            <a:endParaRPr lang="en-US" sz="1050" b="1" dirty="0">
              <a:solidFill>
                <a:srgbClr val="1A1A1A"/>
              </a:solidFill>
            </a:endParaRPr>
          </a:p>
        </p:txBody>
      </p:sp>
      <p:sp>
        <p:nvSpPr>
          <p:cNvPr id="42" name="Content Placeholder 2"/>
          <p:cNvSpPr txBox="1">
            <a:spLocks/>
          </p:cNvSpPr>
          <p:nvPr/>
        </p:nvSpPr>
        <p:spPr>
          <a:xfrm>
            <a:off x="7359772" y="3927442"/>
            <a:ext cx="2910051" cy="2215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600" b="1" dirty="0" smtClean="0">
                <a:gradFill>
                  <a:gsLst>
                    <a:gs pos="0">
                      <a:srgbClr val="FFFFFF"/>
                    </a:gs>
                    <a:gs pos="86000">
                      <a:srgbClr val="FFFFFF"/>
                    </a:gs>
                  </a:gsLst>
                  <a:lin ang="5400000" scaled="0"/>
                </a:gradFill>
              </a:rPr>
              <a:t>2+ discrete servers</a:t>
            </a:r>
            <a:endParaRPr lang="en-US" sz="1600" b="1" dirty="0">
              <a:gradFill>
                <a:gsLst>
                  <a:gs pos="0">
                    <a:srgbClr val="FFFFFF"/>
                  </a:gs>
                  <a:gs pos="86000">
                    <a:srgbClr val="FFFFFF"/>
                  </a:gs>
                </a:gsLst>
                <a:lin ang="5400000" scaled="0"/>
              </a:gradFill>
            </a:endParaRPr>
          </a:p>
        </p:txBody>
      </p:sp>
      <p:grpSp>
        <p:nvGrpSpPr>
          <p:cNvPr id="21" name="Group 20"/>
          <p:cNvGrpSpPr/>
          <p:nvPr/>
        </p:nvGrpSpPr>
        <p:grpSpPr>
          <a:xfrm>
            <a:off x="8058530" y="2958652"/>
            <a:ext cx="1296893" cy="1002682"/>
            <a:chOff x="4399207" y="2827542"/>
            <a:chExt cx="1460064" cy="1128836"/>
          </a:xfrm>
        </p:grpSpPr>
        <p:pic>
          <p:nvPicPr>
            <p:cNvPr id="40" name="Picture 4" descr="\\eventsql\dvd\Online_ART\DVD_Art_Sept-2-2010\Artwork_Imagery\Icons - Illustrations\_ VIRTUALIZATION ICONS\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5294" y="3389031"/>
              <a:ext cx="1394847" cy="56734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eventsql\dvd\Online_ART\DVD_Art_Sept-2-2010\Artwork_Imagery\Icons - Illustrations\_ VIRTUALIZATION ICONS\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2251" y="3082874"/>
              <a:ext cx="1447020" cy="58856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eventsql\dvd\Online_ART\DVD_Art_Sept-2-2010\Artwork_Imagery\Icons - Illustrations\_ VIRTUALIZATION ICONS\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9207" y="2827542"/>
              <a:ext cx="1447020" cy="588569"/>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5" descr="\\eventsql\dvd\Online_ART\DVD_Art_Sept-2-2010\Artwork_Imagery\Icons - Illustrations\_ VIRTUALIZATION ICONS\virtual 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8827" y="3088266"/>
            <a:ext cx="1103125" cy="743453"/>
          </a:xfrm>
          <a:prstGeom prst="rect">
            <a:avLst/>
          </a:prstGeom>
          <a:noFill/>
          <a:extLst>
            <a:ext uri="{909E8E84-426E-40DD-AFC4-6F175D3DCCD1}">
              <a14:hiddenFill xmlns:a14="http://schemas.microsoft.com/office/drawing/2010/main">
                <a:solidFill>
                  <a:srgbClr val="FFFFFF"/>
                </a:solidFill>
              </a14:hiddenFill>
            </a:ext>
          </a:extLst>
        </p:spPr>
      </p:pic>
      <p:sp>
        <p:nvSpPr>
          <p:cNvPr id="64" name="Content Placeholder 2"/>
          <p:cNvSpPr txBox="1">
            <a:spLocks/>
          </p:cNvSpPr>
          <p:nvPr/>
        </p:nvSpPr>
        <p:spPr>
          <a:xfrm>
            <a:off x="3960812" y="3927442"/>
            <a:ext cx="2829377" cy="2215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600" b="1" dirty="0" smtClean="0">
                <a:gradFill>
                  <a:gsLst>
                    <a:gs pos="0">
                      <a:srgbClr val="FFFFFF"/>
                    </a:gs>
                    <a:gs pos="86000">
                      <a:srgbClr val="FFFFFF"/>
                    </a:gs>
                  </a:gsLst>
                  <a:lin ang="5400000" scaled="0"/>
                </a:gradFill>
              </a:rPr>
              <a:t>2+ node  “Cluster-in-a-Box”</a:t>
            </a:r>
            <a:endParaRPr lang="en-US" sz="1600" b="1" dirty="0">
              <a:gradFill>
                <a:gsLst>
                  <a:gs pos="0">
                    <a:srgbClr val="FFFFFF"/>
                  </a:gs>
                  <a:gs pos="86000">
                    <a:srgbClr val="FFFFFF"/>
                  </a:gs>
                </a:gsLst>
                <a:lin ang="5400000" scaled="0"/>
              </a:gradFill>
            </a:endParaRPr>
          </a:p>
        </p:txBody>
      </p:sp>
      <p:grpSp>
        <p:nvGrpSpPr>
          <p:cNvPr id="65" name="Group 64"/>
          <p:cNvGrpSpPr/>
          <p:nvPr/>
        </p:nvGrpSpPr>
        <p:grpSpPr>
          <a:xfrm>
            <a:off x="3442955" y="1015934"/>
            <a:ext cx="1820848" cy="1227065"/>
            <a:chOff x="8475135" y="4580607"/>
            <a:chExt cx="2174991" cy="1007286"/>
          </a:xfrm>
        </p:grpSpPr>
        <p:pic>
          <p:nvPicPr>
            <p:cNvPr id="66" name="Picture 2" descr="\\eventsql\dvd\Online_ART\DVD_Art_Sept-2-2010\Artwork_Imagery\Icons - Illustrations\Internet Clouds web\cloud illustration 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5135" y="4580607"/>
              <a:ext cx="2174991" cy="1007286"/>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8679174" y="4892850"/>
              <a:ext cx="1649899" cy="328446"/>
            </a:xfrm>
            <a:prstGeom prst="rect">
              <a:avLst/>
            </a:prstGeom>
            <a:noFill/>
          </p:spPr>
          <p:txBody>
            <a:bodyPr wrap="square" rtlCol="0">
              <a:spAutoFit/>
            </a:bodyPr>
            <a:lstStyle/>
            <a:p>
              <a:pPr algn="ctr"/>
              <a:r>
                <a:rPr lang="en-US" sz="2000" b="1" dirty="0" smtClean="0">
                  <a:solidFill>
                    <a:srgbClr val="1A1A1A"/>
                  </a:solidFill>
                </a:rPr>
                <a:t>1 </a:t>
              </a:r>
              <a:r>
                <a:rPr lang="en-US" sz="2000" b="1" dirty="0" err="1" smtClean="0">
                  <a:solidFill>
                    <a:srgbClr val="1A1A1A"/>
                  </a:solidFill>
                </a:rPr>
                <a:t>GbE</a:t>
              </a:r>
              <a:endParaRPr lang="en-US" sz="1600" b="1" dirty="0">
                <a:solidFill>
                  <a:srgbClr val="1A1A1A"/>
                </a:solidFill>
              </a:endParaRPr>
            </a:p>
          </p:txBody>
        </p:sp>
      </p:grpSp>
      <p:grpSp>
        <p:nvGrpSpPr>
          <p:cNvPr id="39" name="Group 38"/>
          <p:cNvGrpSpPr/>
          <p:nvPr/>
        </p:nvGrpSpPr>
        <p:grpSpPr>
          <a:xfrm>
            <a:off x="5971017" y="988984"/>
            <a:ext cx="1834897" cy="1237906"/>
            <a:chOff x="4902196" y="1288316"/>
            <a:chExt cx="1557368" cy="1007286"/>
          </a:xfrm>
        </p:grpSpPr>
        <p:pic>
          <p:nvPicPr>
            <p:cNvPr id="68" name="Picture 2" descr="\\eventsql\dvd\Online_ART\DVD_Art_Sept-2-2010\Artwork_Imagery\Icons - Illustrations\Internet Clouds web\cloud illustration 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2196" y="1288316"/>
              <a:ext cx="1557368" cy="1007286"/>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p:cNvSpPr txBox="1"/>
            <p:nvPr/>
          </p:nvSpPr>
          <p:spPr>
            <a:xfrm>
              <a:off x="5090186" y="1519676"/>
              <a:ext cx="1181387" cy="576008"/>
            </a:xfrm>
            <a:prstGeom prst="rect">
              <a:avLst/>
            </a:prstGeom>
            <a:noFill/>
          </p:spPr>
          <p:txBody>
            <a:bodyPr wrap="square" rtlCol="0">
              <a:spAutoFit/>
            </a:bodyPr>
            <a:lstStyle/>
            <a:p>
              <a:pPr algn="ctr"/>
              <a:r>
                <a:rPr lang="en-US" sz="2000" b="1" dirty="0" smtClean="0">
                  <a:solidFill>
                    <a:srgbClr val="1A1A1A"/>
                  </a:solidFill>
                </a:rPr>
                <a:t>10 </a:t>
              </a:r>
              <a:r>
                <a:rPr lang="en-US" sz="2000" b="1" dirty="0" err="1" smtClean="0">
                  <a:solidFill>
                    <a:srgbClr val="1A1A1A"/>
                  </a:solidFill>
                </a:rPr>
                <a:t>GbE</a:t>
              </a:r>
              <a:r>
                <a:rPr lang="en-US" sz="2000" b="1" dirty="0" smtClean="0">
                  <a:solidFill>
                    <a:srgbClr val="1A1A1A"/>
                  </a:solidFill>
                </a:rPr>
                <a:t/>
              </a:r>
              <a:br>
                <a:rPr lang="en-US" sz="2000" b="1" dirty="0" smtClean="0">
                  <a:solidFill>
                    <a:srgbClr val="1A1A1A"/>
                  </a:solidFill>
                </a:rPr>
              </a:br>
              <a:r>
                <a:rPr lang="en-US" sz="2000" b="1" dirty="0" smtClean="0">
                  <a:solidFill>
                    <a:srgbClr val="1A1A1A"/>
                  </a:solidFill>
                </a:rPr>
                <a:t>40 </a:t>
              </a:r>
              <a:r>
                <a:rPr lang="en-US" sz="2000" b="1" dirty="0" err="1" smtClean="0">
                  <a:solidFill>
                    <a:srgbClr val="1A1A1A"/>
                  </a:solidFill>
                </a:rPr>
                <a:t>GbE</a:t>
              </a:r>
              <a:endParaRPr lang="en-US" sz="2000" b="1" dirty="0" smtClean="0">
                <a:solidFill>
                  <a:srgbClr val="1A1A1A"/>
                </a:solidFill>
              </a:endParaRPr>
            </a:p>
          </p:txBody>
        </p:sp>
      </p:grpSp>
      <p:grpSp>
        <p:nvGrpSpPr>
          <p:cNvPr id="71" name="Group 70"/>
          <p:cNvGrpSpPr/>
          <p:nvPr/>
        </p:nvGrpSpPr>
        <p:grpSpPr>
          <a:xfrm>
            <a:off x="9063926" y="988986"/>
            <a:ext cx="1870737" cy="1228611"/>
            <a:chOff x="4875888" y="1288316"/>
            <a:chExt cx="1557368" cy="1007286"/>
          </a:xfrm>
        </p:grpSpPr>
        <p:pic>
          <p:nvPicPr>
            <p:cNvPr id="72" name="Picture 2" descr="\\eventsql\dvd\Online_ART\DVD_Art_Sept-2-2010\Artwork_Imagery\Icons - Illustrations\Internet Clouds web\cloud illustration 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5888" y="1288316"/>
              <a:ext cx="1557368" cy="1007286"/>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4921844" y="1621647"/>
              <a:ext cx="1478065" cy="328033"/>
            </a:xfrm>
            <a:prstGeom prst="rect">
              <a:avLst/>
            </a:prstGeom>
            <a:noFill/>
          </p:spPr>
          <p:txBody>
            <a:bodyPr wrap="square" rtlCol="0">
              <a:spAutoFit/>
            </a:bodyPr>
            <a:lstStyle/>
            <a:p>
              <a:pPr algn="ctr"/>
              <a:r>
                <a:rPr lang="en-US" sz="2000" b="1" dirty="0" err="1" smtClean="0">
                  <a:solidFill>
                    <a:srgbClr val="1A1A1A"/>
                  </a:solidFill>
                </a:rPr>
                <a:t>InfiniBand</a:t>
              </a:r>
              <a:endParaRPr lang="en-US" sz="1600" b="1" dirty="0">
                <a:solidFill>
                  <a:srgbClr val="1A1A1A"/>
                </a:solidFill>
              </a:endParaRPr>
            </a:p>
          </p:txBody>
        </p:sp>
      </p:grpSp>
      <p:sp>
        <p:nvSpPr>
          <p:cNvPr id="74" name="Rounded Rectangle 73"/>
          <p:cNvSpPr/>
          <p:nvPr/>
        </p:nvSpPr>
        <p:spPr>
          <a:xfrm>
            <a:off x="10412510" y="1760179"/>
            <a:ext cx="823475" cy="444481"/>
          </a:xfrm>
          <a:prstGeom prst="roundRect">
            <a:avLst/>
          </a:prstGeom>
          <a:solidFill>
            <a:srgbClr val="92D050"/>
          </a:solid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smtClean="0">
                <a:solidFill>
                  <a:srgbClr val="363535"/>
                </a:solidFill>
              </a:rPr>
              <a:t>RDMA</a:t>
            </a:r>
            <a:endParaRPr lang="en-US" sz="1400" b="1" dirty="0">
              <a:solidFill>
                <a:srgbClr val="363535"/>
              </a:solidFill>
            </a:endParaRPr>
          </a:p>
        </p:txBody>
      </p:sp>
      <p:sp>
        <p:nvSpPr>
          <p:cNvPr id="75" name="Rounded Rectangle 74"/>
          <p:cNvSpPr/>
          <p:nvPr/>
        </p:nvSpPr>
        <p:spPr>
          <a:xfrm>
            <a:off x="7361417" y="1784952"/>
            <a:ext cx="1135961" cy="505931"/>
          </a:xfrm>
          <a:prstGeom prst="roundRect">
            <a:avLst/>
          </a:prstGeom>
          <a:solidFill>
            <a:srgbClr val="92D050"/>
          </a:solid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smtClean="0">
                <a:solidFill>
                  <a:srgbClr val="363535"/>
                </a:solidFill>
              </a:rPr>
              <a:t>+ Optional RDMA</a:t>
            </a:r>
            <a:endParaRPr lang="en-US" sz="1400" b="1" dirty="0">
              <a:solidFill>
                <a:srgbClr val="363535"/>
              </a:solidFill>
            </a:endParaRPr>
          </a:p>
        </p:txBody>
      </p:sp>
      <p:grpSp>
        <p:nvGrpSpPr>
          <p:cNvPr id="26" name="Group 25"/>
          <p:cNvGrpSpPr/>
          <p:nvPr/>
        </p:nvGrpSpPr>
        <p:grpSpPr>
          <a:xfrm>
            <a:off x="1915297" y="2693773"/>
            <a:ext cx="9527060" cy="1746417"/>
            <a:chOff x="3260983" y="2693773"/>
            <a:chExt cx="7787145" cy="1746417"/>
          </a:xfrm>
        </p:grpSpPr>
        <p:cxnSp>
          <p:nvCxnSpPr>
            <p:cNvPr id="24" name="Straight Connector 23"/>
            <p:cNvCxnSpPr/>
            <p:nvPr/>
          </p:nvCxnSpPr>
          <p:spPr>
            <a:xfrm>
              <a:off x="3260983" y="2693773"/>
              <a:ext cx="7787145"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52" name="Straight Connector 51"/>
            <p:cNvCxnSpPr/>
            <p:nvPr/>
          </p:nvCxnSpPr>
          <p:spPr>
            <a:xfrm>
              <a:off x="3260983" y="4440190"/>
              <a:ext cx="7787145" cy="0"/>
            </a:xfrm>
            <a:prstGeom prst="line">
              <a:avLst/>
            </a:prstGeom>
          </p:spPr>
          <p:style>
            <a:lnRef idx="3">
              <a:schemeClr val="accent3"/>
            </a:lnRef>
            <a:fillRef idx="0">
              <a:schemeClr val="accent3"/>
            </a:fillRef>
            <a:effectRef idx="2">
              <a:schemeClr val="accent3"/>
            </a:effectRef>
            <a:fontRef idx="minor">
              <a:schemeClr val="tx1"/>
            </a:fontRef>
          </p:style>
        </p:cxnSp>
      </p:grpSp>
      <p:grpSp>
        <p:nvGrpSpPr>
          <p:cNvPr id="6" name="Group 5"/>
          <p:cNvGrpSpPr/>
          <p:nvPr/>
        </p:nvGrpSpPr>
        <p:grpSpPr>
          <a:xfrm>
            <a:off x="8417458" y="5363780"/>
            <a:ext cx="1857050" cy="675797"/>
            <a:chOff x="8361703" y="5408382"/>
            <a:chExt cx="1857050" cy="675797"/>
          </a:xfrm>
        </p:grpSpPr>
        <p:sp>
          <p:nvSpPr>
            <p:cNvPr id="46" name="Rounded Rectangle 45"/>
            <p:cNvSpPr/>
            <p:nvPr/>
          </p:nvSpPr>
          <p:spPr>
            <a:xfrm>
              <a:off x="8361703" y="5408382"/>
              <a:ext cx="583341" cy="675797"/>
            </a:xfrm>
            <a:prstGeom prst="roundRect">
              <a:avLst>
                <a:gd name="adj" fmla="val 10000"/>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7" name="Rounded Rectangle 46"/>
            <p:cNvSpPr/>
            <p:nvPr/>
          </p:nvSpPr>
          <p:spPr>
            <a:xfrm>
              <a:off x="8984934" y="5408382"/>
              <a:ext cx="583341" cy="675797"/>
            </a:xfrm>
            <a:prstGeom prst="roundRect">
              <a:avLst>
                <a:gd name="adj" fmla="val 10000"/>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8" name="Rounded Rectangle 47"/>
            <p:cNvSpPr/>
            <p:nvPr/>
          </p:nvSpPr>
          <p:spPr>
            <a:xfrm>
              <a:off x="9635412" y="5408382"/>
              <a:ext cx="583341" cy="675797"/>
            </a:xfrm>
            <a:prstGeom prst="roundRect">
              <a:avLst>
                <a:gd name="adj" fmla="val 10000"/>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37" name="Group 36"/>
          <p:cNvGrpSpPr/>
          <p:nvPr/>
        </p:nvGrpSpPr>
        <p:grpSpPr>
          <a:xfrm>
            <a:off x="8267928" y="4570843"/>
            <a:ext cx="2174991" cy="1007286"/>
            <a:chOff x="7855746" y="4558486"/>
            <a:chExt cx="2174991" cy="1007286"/>
          </a:xfrm>
        </p:grpSpPr>
        <p:pic>
          <p:nvPicPr>
            <p:cNvPr id="1026" name="Picture 2" descr="\\eventsql\dvd\Online_ART\DVD_Art_Sept-2-2010\Artwork_Imagery\Icons - Illustrations\Internet Clouds web\cloud illustration 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5746" y="4558486"/>
              <a:ext cx="2174991" cy="1007286"/>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8156669" y="4819975"/>
              <a:ext cx="1649902" cy="523220"/>
            </a:xfrm>
            <a:prstGeom prst="rect">
              <a:avLst/>
            </a:prstGeom>
            <a:noFill/>
          </p:spPr>
          <p:txBody>
            <a:bodyPr wrap="square" rtlCol="0">
              <a:spAutoFit/>
            </a:bodyPr>
            <a:lstStyle/>
            <a:p>
              <a:pPr algn="ctr"/>
              <a:r>
                <a:rPr lang="en-US" sz="1400" b="1" dirty="0" smtClean="0">
                  <a:solidFill>
                    <a:srgbClr val="1A1A1A"/>
                  </a:solidFill>
                </a:rPr>
                <a:t>FC / </a:t>
              </a:r>
              <a:r>
                <a:rPr lang="en-US" sz="1400" b="1" dirty="0" err="1" smtClean="0">
                  <a:solidFill>
                    <a:srgbClr val="1A1A1A"/>
                  </a:solidFill>
                </a:rPr>
                <a:t>iSCSI</a:t>
              </a:r>
              <a:r>
                <a:rPr lang="en-US" sz="1400" b="1" dirty="0" smtClean="0">
                  <a:solidFill>
                    <a:srgbClr val="1A1A1A"/>
                  </a:solidFill>
                </a:rPr>
                <a:t> / SAS</a:t>
              </a:r>
            </a:p>
            <a:p>
              <a:pPr algn="ctr"/>
              <a:r>
                <a:rPr lang="en-US" sz="1400" b="1" dirty="0" smtClean="0">
                  <a:solidFill>
                    <a:srgbClr val="1A1A1A"/>
                  </a:solidFill>
                </a:rPr>
                <a:t>fabric</a:t>
              </a:r>
              <a:endParaRPr lang="en-US" sz="1100" b="1" dirty="0">
                <a:solidFill>
                  <a:srgbClr val="1A1A1A"/>
                </a:solidFill>
              </a:endParaRPr>
            </a:p>
          </p:txBody>
        </p:sp>
      </p:grpSp>
    </p:spTree>
    <p:extLst>
      <p:ext uri="{BB962C8B-B14F-4D97-AF65-F5344CB8AC3E}">
        <p14:creationId xmlns:p14="http://schemas.microsoft.com/office/powerpoint/2010/main" val="2083416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198620"/>
            <a:ext cx="11149013" cy="664797"/>
          </a:xfrm>
        </p:spPr>
        <p:txBody>
          <a:bodyPr/>
          <a:lstStyle/>
          <a:p>
            <a:r>
              <a:rPr lang="en-US" sz="4800" dirty="0"/>
              <a:t>Related Content</a:t>
            </a:r>
          </a:p>
        </p:txBody>
      </p:sp>
      <p:sp>
        <p:nvSpPr>
          <p:cNvPr id="3" name="Rectangle 2"/>
          <p:cNvSpPr/>
          <p:nvPr/>
        </p:nvSpPr>
        <p:spPr bwMode="auto">
          <a:xfrm>
            <a:off x="507868" y="1173236"/>
            <a:ext cx="11173090" cy="64008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endParaRPr lang="en-US" sz="2400" dirty="0">
              <a:gradFill>
                <a:gsLst>
                  <a:gs pos="0">
                    <a:srgbClr val="FFFFFF"/>
                  </a:gs>
                  <a:gs pos="100000">
                    <a:srgbClr val="FFFFFF"/>
                  </a:gs>
                </a:gsLst>
                <a:lin ang="5400000" scaled="0"/>
              </a:gradFill>
            </a:endParaRPr>
          </a:p>
        </p:txBody>
      </p:sp>
      <p:sp>
        <p:nvSpPr>
          <p:cNvPr id="8" name="Rectangle 7"/>
          <p:cNvSpPr/>
          <p:nvPr/>
        </p:nvSpPr>
        <p:spPr>
          <a:xfrm>
            <a:off x="515815" y="1269659"/>
            <a:ext cx="11673009" cy="3699474"/>
          </a:xfrm>
          <a:prstGeom prst="rect">
            <a:avLst/>
          </a:prstGeom>
        </p:spPr>
        <p:txBody>
          <a:bodyPr wrap="square">
            <a:spAutoFit/>
          </a:bodyPr>
          <a:lstStyle/>
          <a:p>
            <a:pPr marL="403225" indent="-403225">
              <a:lnSpc>
                <a:spcPct val="90000"/>
              </a:lnSpc>
              <a:spcBef>
                <a:spcPct val="20000"/>
              </a:spcBef>
              <a:buSzPct val="105000"/>
              <a:buFontTx/>
              <a:buBlip>
                <a:blip r:embed="rId3"/>
              </a:buBlip>
            </a:pPr>
            <a:r>
              <a:rPr lang="en-US" sz="3200" dirty="0">
                <a:solidFill>
                  <a:srgbClr val="FFFFFF">
                    <a:alpha val="99000"/>
                  </a:srgbClr>
                </a:solidFill>
              </a:rPr>
              <a:t>Breakout </a:t>
            </a:r>
            <a:r>
              <a:rPr lang="en-US" sz="3200" dirty="0" smtClean="0">
                <a:solidFill>
                  <a:srgbClr val="FFFFFF">
                    <a:alpha val="99000"/>
                  </a:srgbClr>
                </a:solidFill>
              </a:rPr>
              <a:t>Sessions</a:t>
            </a:r>
          </a:p>
          <a:p>
            <a:pPr marL="463550" lvl="1" indent="-284163">
              <a:lnSpc>
                <a:spcPct val="90000"/>
              </a:lnSpc>
              <a:spcBef>
                <a:spcPts val="1200"/>
              </a:spcBef>
              <a:buSzPct val="105000"/>
              <a:buFontTx/>
              <a:buBlip>
                <a:blip r:embed="rId3"/>
              </a:buBlip>
            </a:pPr>
            <a:r>
              <a:rPr lang="en-US" sz="2000" b="1" dirty="0" smtClean="0">
                <a:solidFill>
                  <a:srgbClr val="FFFFFF"/>
                </a:solidFill>
              </a:rPr>
              <a:t>WSV303</a:t>
            </a:r>
            <a:r>
              <a:rPr lang="en-US" sz="2000" dirty="0" smtClean="0">
                <a:solidFill>
                  <a:srgbClr val="FFFFFF"/>
                </a:solidFill>
              </a:rPr>
              <a:t> 	Windows Server 2012 High-Performance, Highly-Available Storage Using SMB</a:t>
            </a:r>
          </a:p>
          <a:p>
            <a:pPr marL="463550" indent="-284163">
              <a:lnSpc>
                <a:spcPct val="90000"/>
              </a:lnSpc>
              <a:spcBef>
                <a:spcPts val="600"/>
              </a:spcBef>
              <a:buSzPct val="105000"/>
              <a:buFontTx/>
              <a:buBlip>
                <a:blip r:embed="rId3"/>
              </a:buBlip>
            </a:pPr>
            <a:r>
              <a:rPr lang="en-US" sz="2000" b="1" dirty="0" smtClean="0">
                <a:solidFill>
                  <a:srgbClr val="FFFFFF">
                    <a:alpha val="99000"/>
                  </a:srgbClr>
                </a:solidFill>
              </a:rPr>
              <a:t>WSV310</a:t>
            </a:r>
            <a:r>
              <a:rPr lang="en-US" sz="2000" dirty="0" smtClean="0">
                <a:solidFill>
                  <a:srgbClr val="FFFFFF">
                    <a:alpha val="99000"/>
                  </a:srgbClr>
                </a:solidFill>
              </a:rPr>
              <a:t> 	Windows Server 2012: Cluster-in-a-Box, RDMA, and More</a:t>
            </a:r>
          </a:p>
          <a:p>
            <a:pPr marL="463550" lvl="1" indent="-284163">
              <a:lnSpc>
                <a:spcPct val="90000"/>
              </a:lnSpc>
              <a:spcBef>
                <a:spcPts val="600"/>
              </a:spcBef>
              <a:buSzPct val="105000"/>
              <a:buFontTx/>
              <a:buBlip>
                <a:blip r:embed="rId3"/>
              </a:buBlip>
            </a:pPr>
            <a:r>
              <a:rPr lang="en-US" sz="2000" b="1" dirty="0" smtClean="0">
                <a:solidFill>
                  <a:srgbClr val="FFFFFF">
                    <a:alpha val="99000"/>
                  </a:srgbClr>
                </a:solidFill>
              </a:rPr>
              <a:t>WSV314</a:t>
            </a:r>
            <a:r>
              <a:rPr lang="en-US" sz="2000" dirty="0" smtClean="0">
                <a:solidFill>
                  <a:srgbClr val="FFFFFF">
                    <a:alpha val="99000"/>
                  </a:srgbClr>
                </a:solidFill>
              </a:rPr>
              <a:t> 	Windows Server 2012 NIC Teaming and Multichannel Solutions</a:t>
            </a:r>
          </a:p>
          <a:p>
            <a:pPr marL="463550" lvl="1" indent="-284163">
              <a:lnSpc>
                <a:spcPct val="90000"/>
              </a:lnSpc>
              <a:spcBef>
                <a:spcPts val="600"/>
              </a:spcBef>
              <a:buSzPct val="105000"/>
              <a:buFontTx/>
              <a:buBlip>
                <a:blip r:embed="rId3"/>
              </a:buBlip>
            </a:pPr>
            <a:r>
              <a:rPr lang="en-US" sz="2000" b="1" dirty="0" smtClean="0">
                <a:solidFill>
                  <a:srgbClr val="FFFFFF"/>
                </a:solidFill>
              </a:rPr>
              <a:t>WSV322</a:t>
            </a:r>
            <a:r>
              <a:rPr lang="en-US" sz="2000" dirty="0" smtClean="0">
                <a:solidFill>
                  <a:srgbClr val="FFFFFF"/>
                </a:solidFill>
              </a:rPr>
              <a:t> 	Update Management in Windows Server 2012: Revealing Cluster-	Aware Updating</a:t>
            </a:r>
          </a:p>
          <a:p>
            <a:pPr marL="463550" lvl="1" indent="-284163">
              <a:lnSpc>
                <a:spcPct val="90000"/>
              </a:lnSpc>
              <a:spcBef>
                <a:spcPts val="600"/>
              </a:spcBef>
              <a:buSzPct val="105000"/>
              <a:buFontTx/>
              <a:buBlip>
                <a:blip r:embed="rId3"/>
              </a:buBlip>
            </a:pPr>
            <a:r>
              <a:rPr lang="en-US" sz="2000" b="1" dirty="0" smtClean="0">
                <a:solidFill>
                  <a:srgbClr val="FFFFFF"/>
                </a:solidFill>
              </a:rPr>
              <a:t>WSV330</a:t>
            </a:r>
            <a:r>
              <a:rPr lang="en-US" sz="2000" dirty="0" smtClean="0">
                <a:solidFill>
                  <a:srgbClr val="FFFFFF"/>
                </a:solidFill>
              </a:rPr>
              <a:t> 	How to increase SQL availability and performance using Window  Server 2012 SMB</a:t>
            </a:r>
          </a:p>
          <a:p>
            <a:pPr marL="463550" lvl="1" indent="-284163">
              <a:lnSpc>
                <a:spcPct val="90000"/>
              </a:lnSpc>
              <a:spcBef>
                <a:spcPts val="600"/>
              </a:spcBef>
              <a:buSzPct val="105000"/>
              <a:buFontTx/>
              <a:buBlip>
                <a:blip r:embed="rId3"/>
              </a:buBlip>
            </a:pPr>
            <a:r>
              <a:rPr lang="en-US" sz="2000" b="1" dirty="0" smtClean="0">
                <a:solidFill>
                  <a:srgbClr val="FFFFFF"/>
                </a:solidFill>
              </a:rPr>
              <a:t>WSV334</a:t>
            </a:r>
            <a:r>
              <a:rPr lang="en-US" sz="2000" dirty="0" smtClean="0">
                <a:solidFill>
                  <a:srgbClr val="FFFFFF"/>
                </a:solidFill>
              </a:rPr>
              <a:t> 	Windows Server 2012 File and Storage Services Management </a:t>
            </a:r>
          </a:p>
          <a:p>
            <a:pPr marL="463550" lvl="1" indent="-284163">
              <a:lnSpc>
                <a:spcPct val="90000"/>
              </a:lnSpc>
              <a:spcBef>
                <a:spcPts val="600"/>
              </a:spcBef>
              <a:buSzPct val="105000"/>
              <a:buFontTx/>
              <a:buBlip>
                <a:blip r:embed="rId3"/>
              </a:buBlip>
            </a:pPr>
            <a:r>
              <a:rPr lang="en-US" sz="2000" b="1" dirty="0" smtClean="0">
                <a:solidFill>
                  <a:srgbClr val="FFFFFF"/>
                </a:solidFill>
              </a:rPr>
              <a:t>WSV410</a:t>
            </a:r>
            <a:r>
              <a:rPr lang="en-US" sz="2000" dirty="0" smtClean="0">
                <a:solidFill>
                  <a:srgbClr val="FFFFFF"/>
                </a:solidFill>
              </a:rPr>
              <a:t> 	Continuously </a:t>
            </a:r>
            <a:r>
              <a:rPr lang="en-US" sz="2000" dirty="0">
                <a:solidFill>
                  <a:srgbClr val="FFFFFF"/>
                </a:solidFill>
              </a:rPr>
              <a:t>Available File Server – Under the Hood</a:t>
            </a:r>
          </a:p>
          <a:p>
            <a:pPr marL="860407" lvl="1" indent="-403225">
              <a:lnSpc>
                <a:spcPct val="90000"/>
              </a:lnSpc>
              <a:spcBef>
                <a:spcPct val="20000"/>
              </a:spcBef>
              <a:buSzPct val="105000"/>
              <a:buFontTx/>
              <a:buBlip>
                <a:blip r:embed="rId3"/>
              </a:buBlip>
            </a:pPr>
            <a:endParaRPr lang="en-US" sz="1600" dirty="0">
              <a:solidFill>
                <a:srgbClr val="FFFFFF">
                  <a:alpha val="99000"/>
                </a:srgbClr>
              </a:solidFill>
            </a:endParaRPr>
          </a:p>
          <a:p>
            <a:pPr marL="403225" indent="-403225">
              <a:lnSpc>
                <a:spcPct val="90000"/>
              </a:lnSpc>
              <a:spcBef>
                <a:spcPct val="20000"/>
              </a:spcBef>
              <a:buSzPct val="105000"/>
              <a:buFontTx/>
              <a:buBlip>
                <a:blip r:embed="rId3"/>
              </a:buBlip>
            </a:pPr>
            <a:endParaRPr lang="en-US" sz="2000" dirty="0">
              <a:solidFill>
                <a:srgbClr val="FFFFFF">
                  <a:alpha val="99000"/>
                </a:srgbClr>
              </a:solidFill>
            </a:endParaRPr>
          </a:p>
        </p:txBody>
      </p:sp>
      <p:pic>
        <p:nvPicPr>
          <p:cNvPr id="15" name="Picture 2" descr="C:\Users\Jordan\Desktop\TechEd_2012\TechEd-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493401" y="5151120"/>
            <a:ext cx="11173090" cy="640080"/>
          </a:xfrm>
          <a:prstGeom prst="rect">
            <a:avLst/>
          </a:prstGeom>
          <a:solidFill>
            <a:schemeClr val="accent5"/>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5"/>
              </a:buBlip>
            </a:pPr>
            <a:endParaRPr lang="en-US" sz="2400" dirty="0">
              <a:gradFill>
                <a:gsLst>
                  <a:gs pos="0">
                    <a:srgbClr val="FFFFFF"/>
                  </a:gs>
                  <a:gs pos="100000">
                    <a:srgbClr val="FFFFFF"/>
                  </a:gs>
                </a:gsLst>
                <a:lin ang="5400000" scaled="0"/>
              </a:gradFill>
            </a:endParaRPr>
          </a:p>
        </p:txBody>
      </p:sp>
      <p:sp>
        <p:nvSpPr>
          <p:cNvPr id="7" name="Rectangle 6"/>
          <p:cNvSpPr/>
          <p:nvPr/>
        </p:nvSpPr>
        <p:spPr>
          <a:xfrm>
            <a:off x="653403" y="5258794"/>
            <a:ext cx="11013088" cy="424732"/>
          </a:xfrm>
          <a:prstGeom prst="rect">
            <a:avLst/>
          </a:prstGeom>
        </p:spPr>
        <p:txBody>
          <a:bodyPr wrap="square">
            <a:spAutoFit/>
          </a:bodyPr>
          <a:lstStyle/>
          <a:p>
            <a:pPr marL="403225" indent="-403225">
              <a:lnSpc>
                <a:spcPct val="90000"/>
              </a:lnSpc>
              <a:spcBef>
                <a:spcPct val="20000"/>
              </a:spcBef>
              <a:buSzPct val="105000"/>
              <a:buFontTx/>
              <a:buBlip>
                <a:blip r:embed="rId3"/>
              </a:buBlip>
            </a:pPr>
            <a:r>
              <a:rPr lang="en-US" sz="2400" dirty="0">
                <a:solidFill>
                  <a:srgbClr val="FFFFFF">
                    <a:alpha val="99000"/>
                  </a:srgbClr>
                </a:solidFill>
              </a:rPr>
              <a:t>Find Me Later </a:t>
            </a:r>
            <a:r>
              <a:rPr lang="en-US" sz="2400" dirty="0" smtClean="0">
                <a:solidFill>
                  <a:srgbClr val="FFFFFF">
                    <a:alpha val="99000"/>
                  </a:srgbClr>
                </a:solidFill>
              </a:rPr>
              <a:t>At </a:t>
            </a:r>
            <a:r>
              <a:rPr lang="en-US" sz="2400" dirty="0" smtClean="0">
                <a:solidFill>
                  <a:srgbClr val="FFFFFF">
                    <a:alpha val="99000"/>
                  </a:srgbClr>
                </a:solidFill>
                <a:hlinkClick r:id="rId6"/>
              </a:rPr>
              <a:t>http://blogs.technet.com/josebda</a:t>
            </a:r>
            <a:r>
              <a:rPr lang="en-US" sz="2400" dirty="0" smtClean="0">
                <a:solidFill>
                  <a:srgbClr val="FFFFFF">
                    <a:alpha val="99000"/>
                  </a:srgbClr>
                </a:solidFill>
              </a:rPr>
              <a:t> or </a:t>
            </a:r>
            <a:r>
              <a:rPr lang="en-US" sz="2400" dirty="0" smtClean="0">
                <a:solidFill>
                  <a:srgbClr val="FFFFFF">
                    <a:alpha val="99000"/>
                  </a:srgbClr>
                </a:solidFill>
                <a:hlinkClick r:id="rId7"/>
              </a:rPr>
              <a:t>http://smb3.info</a:t>
            </a:r>
            <a:r>
              <a:rPr lang="en-US" sz="2400" dirty="0" smtClean="0">
                <a:solidFill>
                  <a:srgbClr val="FFFFFF">
                    <a:alpha val="99000"/>
                  </a:srgbClr>
                </a:solidFill>
              </a:rPr>
              <a:t> </a:t>
            </a:r>
            <a:endParaRPr lang="en-US" sz="2400" dirty="0">
              <a:solidFill>
                <a:srgbClr val="FFFFFF">
                  <a:alpha val="99000"/>
                </a:srgbClr>
              </a:solidFill>
            </a:endParaRPr>
          </a:p>
        </p:txBody>
      </p:sp>
      <p:sp>
        <p:nvSpPr>
          <p:cNvPr id="9" name="Rectangle 8"/>
          <p:cNvSpPr/>
          <p:nvPr/>
        </p:nvSpPr>
        <p:spPr bwMode="auto">
          <a:xfrm>
            <a:off x="493401" y="4342406"/>
            <a:ext cx="11173090" cy="640080"/>
          </a:xfrm>
          <a:prstGeom prst="rect">
            <a:avLst/>
          </a:prstGeom>
          <a:solidFill>
            <a:schemeClr val="accent3"/>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5"/>
              </a:buBlip>
            </a:pPr>
            <a:endParaRPr lang="en-US" sz="2400" dirty="0">
              <a:gradFill>
                <a:gsLst>
                  <a:gs pos="0">
                    <a:srgbClr val="FFFFFF"/>
                  </a:gs>
                  <a:gs pos="100000">
                    <a:srgbClr val="FFFFFF"/>
                  </a:gs>
                </a:gsLst>
                <a:lin ang="5400000" scaled="0"/>
              </a:gradFill>
            </a:endParaRPr>
          </a:p>
        </p:txBody>
      </p:sp>
      <p:sp>
        <p:nvSpPr>
          <p:cNvPr id="10" name="Rectangle 9"/>
          <p:cNvSpPr/>
          <p:nvPr/>
        </p:nvSpPr>
        <p:spPr>
          <a:xfrm>
            <a:off x="573402" y="4450080"/>
            <a:ext cx="11013088" cy="424732"/>
          </a:xfrm>
          <a:prstGeom prst="rect">
            <a:avLst/>
          </a:prstGeom>
        </p:spPr>
        <p:txBody>
          <a:bodyPr wrap="square">
            <a:spAutoFit/>
          </a:bodyPr>
          <a:lstStyle/>
          <a:p>
            <a:pPr marL="403225" indent="-403225">
              <a:lnSpc>
                <a:spcPct val="90000"/>
              </a:lnSpc>
              <a:spcBef>
                <a:spcPct val="20000"/>
              </a:spcBef>
              <a:buSzPct val="105000"/>
              <a:buFontTx/>
              <a:buBlip>
                <a:blip r:embed="rId3"/>
              </a:buBlip>
            </a:pPr>
            <a:r>
              <a:rPr lang="en-US" sz="2400" dirty="0">
                <a:solidFill>
                  <a:srgbClr val="FFFFFF">
                    <a:alpha val="99000"/>
                  </a:srgbClr>
                </a:solidFill>
              </a:rPr>
              <a:t>Product Demo Stations </a:t>
            </a:r>
            <a:r>
              <a:rPr lang="en-US" sz="2400" dirty="0" smtClean="0">
                <a:solidFill>
                  <a:srgbClr val="FFFFFF">
                    <a:alpha val="99000"/>
                  </a:srgbClr>
                </a:solidFill>
              </a:rPr>
              <a:t>(Technical Learning Center, Windows Server)</a:t>
            </a:r>
            <a:endParaRPr lang="en-US" sz="2400" dirty="0">
              <a:solidFill>
                <a:srgbClr val="FFFFFF">
                  <a:alpha val="99000"/>
                </a:srgbClr>
              </a:solidFill>
            </a:endParaRPr>
          </a:p>
        </p:txBody>
      </p:sp>
    </p:spTree>
    <p:extLst>
      <p:ext uri="{BB962C8B-B14F-4D97-AF65-F5344CB8AC3E}">
        <p14:creationId xmlns:p14="http://schemas.microsoft.com/office/powerpoint/2010/main" val="16236043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decel="10000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0-#ppt_w/2"/>
                                          </p:val>
                                        </p:tav>
                                        <p:tav tm="100000">
                                          <p:val>
                                            <p:strVal val="#ppt_x"/>
                                          </p:val>
                                        </p:tav>
                                      </p:tavLst>
                                    </p:anim>
                                    <p:anim calcmode="lin" valueType="num">
                                      <p:cBhvr additive="base">
                                        <p:cTn id="17" dur="1000" fill="hold"/>
                                        <p:tgtEl>
                                          <p:spTgt spid="6"/>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5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1000" fill="hold"/>
                                        <p:tgtEl>
                                          <p:spTgt spid="7"/>
                                        </p:tgtEl>
                                        <p:attrNameLst>
                                          <p:attrName>ppt_x</p:attrName>
                                        </p:attrNameLst>
                                      </p:cBhvr>
                                      <p:tavLst>
                                        <p:tav tm="0">
                                          <p:val>
                                            <p:strVal val="0-#ppt_w/2"/>
                                          </p:val>
                                        </p:tav>
                                        <p:tav tm="100000">
                                          <p:val>
                                            <p:strVal val="#ppt_x"/>
                                          </p:val>
                                        </p:tav>
                                      </p:tavLst>
                                    </p:anim>
                                    <p:anim calcmode="lin" valueType="num">
                                      <p:cBhvr additive="base">
                                        <p:cTn id="21" dur="1000" fill="hold"/>
                                        <p:tgtEl>
                                          <p:spTgt spid="7"/>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8" decel="10000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0-#ppt_w/2"/>
                                          </p:val>
                                        </p:tav>
                                        <p:tav tm="100000">
                                          <p:val>
                                            <p:strVal val="#ppt_x"/>
                                          </p:val>
                                        </p:tav>
                                      </p:tavLst>
                                    </p:anim>
                                    <p:anim calcmode="lin" valueType="num">
                                      <p:cBhvr additive="base">
                                        <p:cTn id="26" dur="1000" fill="hold"/>
                                        <p:tgtEl>
                                          <p:spTgt spid="9"/>
                                        </p:tgtEl>
                                        <p:attrNameLst>
                                          <p:attrName>ppt_y</p:attrName>
                                        </p:attrNameLst>
                                      </p:cBhvr>
                                      <p:tavLst>
                                        <p:tav tm="0">
                                          <p:val>
                                            <p:strVal val="#ppt_y"/>
                                          </p:val>
                                        </p:tav>
                                        <p:tav tm="100000">
                                          <p:val>
                                            <p:strVal val="#ppt_y"/>
                                          </p:val>
                                        </p:tav>
                                      </p:tavLst>
                                    </p:anim>
                                  </p:childTnLst>
                                </p:cTn>
                              </p:par>
                              <p:par>
                                <p:cTn id="27" presetID="2" presetClass="entr" presetSubtype="8" decel="100000" fill="hold" grpId="0" nodeType="withEffect">
                                  <p:stCondLst>
                                    <p:cond delay="25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1000" fill="hold"/>
                                        <p:tgtEl>
                                          <p:spTgt spid="10"/>
                                        </p:tgtEl>
                                        <p:attrNameLst>
                                          <p:attrName>ppt_x</p:attrName>
                                        </p:attrNameLst>
                                      </p:cBhvr>
                                      <p:tavLst>
                                        <p:tav tm="0">
                                          <p:val>
                                            <p:strVal val="0-#ppt_w/2"/>
                                          </p:val>
                                        </p:tav>
                                        <p:tav tm="100000">
                                          <p:val>
                                            <p:strVal val="#ppt_x"/>
                                          </p:val>
                                        </p:tav>
                                      </p:tavLst>
                                    </p:anim>
                                    <p:anim calcmode="lin" valueType="num">
                                      <p:cBhvr additive="base">
                                        <p:cTn id="3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6" grpId="0" animBg="1"/>
      <p:bldP spid="7" grpId="0"/>
      <p:bldP spid="9" grpId="0" animBg="1"/>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rgbClr val="1D4C7C">
                      <a:alpha val="99000"/>
                    </a:srgbClr>
                  </a:solidFill>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rgbClr val="FFFFFF">
                        <a:alpha val="99000"/>
                      </a:srgb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rgbClr val="1D4C7C">
                      <a:alpha val="99000"/>
                    </a:srgbClr>
                  </a:solidFill>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solidFill>
                  <a:srgbClr val="FFFFFF"/>
                </a:solidFill>
              </a:endParaRPr>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rgbClr val="FFFFFF">
                        <a:alpha val="99000"/>
                      </a:srgb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rgbClr val="1D4C7C">
                      <a:alpha val="99000"/>
                    </a:srgbClr>
                  </a:solidFill>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rgbClr val="1D4C7C">
                      <a:alpha val="99000"/>
                    </a:srgbClr>
                  </a:solidFill>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5421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SIA, WSV, and VIR Track Resources</a:t>
            </a:r>
          </a:p>
        </p:txBody>
      </p:sp>
      <p:pic>
        <p:nvPicPr>
          <p:cNvPr id="5" name="Picture 4"/>
          <p:cNvPicPr preferRelativeResize="0">
            <a:picLocks/>
          </p:cNvPicPr>
          <p:nvPr/>
        </p:nvPicPr>
        <p:blipFill rotWithShape="1">
          <a:blip r:embed="rId2" cstate="screen">
            <a:extLst>
              <a:ext uri="{28A0092B-C50C-407E-A947-70E740481C1C}">
                <a14:useLocalDpi xmlns:a14="http://schemas.microsoft.com/office/drawing/2010/main"/>
              </a:ext>
            </a:extLst>
          </a:blip>
          <a:srcRect/>
          <a:stretch/>
        </p:blipFill>
        <p:spPr>
          <a:xfrm>
            <a:off x="969963" y="1447800"/>
            <a:ext cx="3628486" cy="4114800"/>
          </a:xfrm>
          <a:prstGeom prst="rect">
            <a:avLst/>
          </a:prstGeom>
        </p:spPr>
      </p:pic>
      <p:sp>
        <p:nvSpPr>
          <p:cNvPr id="6" name="Rectangle 5"/>
          <p:cNvSpPr/>
          <p:nvPr/>
        </p:nvSpPr>
        <p:spPr bwMode="auto">
          <a:xfrm>
            <a:off x="6837362" y="1447800"/>
            <a:ext cx="4135756" cy="2011680"/>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a:r>
              <a:rPr lang="en-US" sz="1400" dirty="0">
                <a:solidFill>
                  <a:srgbClr val="FFFFFF">
                    <a:alpha val="98824"/>
                  </a:srgbClr>
                </a:solidFill>
                <a:ea typeface="Segoe UI" pitchFamily="34" charset="0"/>
                <a:cs typeface="Segoe UI" pitchFamily="34" charset="0"/>
              </a:rPr>
              <a:t>Talk to our Experts at the TLC</a:t>
            </a:r>
          </a:p>
        </p:txBody>
      </p:sp>
      <p:sp>
        <p:nvSpPr>
          <p:cNvPr id="7" name="Rectangle 6">
            <a:hlinkClick r:id="rId3"/>
          </p:cNvPr>
          <p:cNvSpPr/>
          <p:nvPr/>
        </p:nvSpPr>
        <p:spPr bwMode="auto">
          <a:xfrm>
            <a:off x="4703763" y="1447800"/>
            <a:ext cx="2011680" cy="20116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endParaRPr lang="en-US" sz="1200" dirty="0" smtClean="0">
              <a:solidFill>
                <a:srgbClr val="072B60"/>
              </a:solidFill>
              <a:ea typeface="Segoe UI" pitchFamily="34" charset="0"/>
              <a:cs typeface="Segoe UI" pitchFamily="34" charset="0"/>
            </a:endParaRPr>
          </a:p>
          <a:p>
            <a:pPr defTabSz="685666" fontAlgn="base">
              <a:spcBef>
                <a:spcPct val="0"/>
              </a:spcBef>
              <a:spcAft>
                <a:spcPct val="0"/>
              </a:spcAft>
            </a:pPr>
            <a:r>
              <a:rPr lang="en-US" dirty="0">
                <a:solidFill>
                  <a:srgbClr val="FFFFFF"/>
                </a:solidFill>
                <a:ea typeface="Segoe UI" pitchFamily="34" charset="0"/>
                <a:cs typeface="Segoe UI" pitchFamily="34" charset="0"/>
              </a:rPr>
              <a:t>#TE(</a:t>
            </a:r>
            <a:r>
              <a:rPr lang="en-US" dirty="0" err="1">
                <a:solidFill>
                  <a:srgbClr val="FFFFFF"/>
                </a:solidFill>
                <a:ea typeface="Segoe UI" pitchFamily="34" charset="0"/>
                <a:cs typeface="Segoe UI" pitchFamily="34" charset="0"/>
              </a:rPr>
              <a:t>sessioncode</a:t>
            </a:r>
            <a:r>
              <a:rPr lang="en-US" dirty="0">
                <a:solidFill>
                  <a:srgbClr val="FFFFFF"/>
                </a:solidFill>
                <a:ea typeface="Segoe UI" pitchFamily="34" charset="0"/>
                <a:cs typeface="Segoe UI" pitchFamily="34" charset="0"/>
              </a:rPr>
              <a:t>)</a:t>
            </a:r>
          </a:p>
        </p:txBody>
      </p:sp>
      <p:sp>
        <p:nvSpPr>
          <p:cNvPr id="8" name="Rectangle 7">
            <a:hlinkClick r:id="rId3"/>
          </p:cNvPr>
          <p:cNvSpPr/>
          <p:nvPr/>
        </p:nvSpPr>
        <p:spPr bwMode="auto">
          <a:xfrm>
            <a:off x="6837363" y="3550920"/>
            <a:ext cx="2011680" cy="201168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1" forceAA="0" compatLnSpc="1">
            <a:prstTxWarp prst="textNoShape">
              <a:avLst/>
            </a:prstTxWarp>
            <a:noAutofit/>
          </a:bodyPr>
          <a:lstStyle/>
          <a:p>
            <a:pPr defTabSz="685666" fontAlgn="base">
              <a:spcBef>
                <a:spcPct val="0"/>
              </a:spcBef>
              <a:spcAft>
                <a:spcPct val="0"/>
              </a:spcAft>
            </a:pPr>
            <a:r>
              <a:rPr lang="en-US" dirty="0">
                <a:solidFill>
                  <a:srgbClr val="FFFFFF"/>
                </a:solidFill>
                <a:ea typeface="Segoe UI" pitchFamily="34" charset="0"/>
                <a:cs typeface="Segoe UI" pitchFamily="34" charset="0"/>
              </a:rPr>
              <a:t>DOWNLOAD Windows Server 2012 Release Candidate</a:t>
            </a:r>
          </a:p>
          <a:p>
            <a:pPr defTabSz="685666" fontAlgn="base">
              <a:spcBef>
                <a:spcPct val="0"/>
              </a:spcBef>
              <a:spcAft>
                <a:spcPct val="0"/>
              </a:spcAft>
            </a:pPr>
            <a:endParaRPr lang="en-US" dirty="0">
              <a:solidFill>
                <a:srgbClr val="FFFFFF"/>
              </a:solidFill>
              <a:ea typeface="Segoe UI" pitchFamily="34" charset="0"/>
              <a:cs typeface="Segoe UI" pitchFamily="34" charset="0"/>
            </a:endParaRPr>
          </a:p>
          <a:p>
            <a:pPr defTabSz="685666" fontAlgn="base">
              <a:spcBef>
                <a:spcPct val="0"/>
              </a:spcBef>
              <a:spcAft>
                <a:spcPct val="0"/>
              </a:spcAft>
            </a:pPr>
            <a:r>
              <a:rPr lang="en-US" sz="1050" u="sng" dirty="0">
                <a:solidFill>
                  <a:srgbClr val="FFFFFF"/>
                </a:solidFill>
                <a:ea typeface="Segoe UI" pitchFamily="34" charset="0"/>
                <a:cs typeface="Segoe UI" pitchFamily="34" charset="0"/>
              </a:rPr>
              <a:t>microsoft.com/</a:t>
            </a:r>
            <a:r>
              <a:rPr lang="en-US" sz="1050" u="sng" dirty="0" err="1">
                <a:solidFill>
                  <a:srgbClr val="FFFFFF"/>
                </a:solidFill>
                <a:ea typeface="Segoe UI" pitchFamily="34" charset="0"/>
                <a:cs typeface="Segoe UI" pitchFamily="34" charset="0"/>
              </a:rPr>
              <a:t>windowsserver</a:t>
            </a:r>
            <a:endParaRPr lang="en-US" sz="1050" dirty="0">
              <a:solidFill>
                <a:srgbClr val="FFFFFF"/>
              </a:solidFill>
              <a:ea typeface="Segoe UI" pitchFamily="34" charset="0"/>
              <a:cs typeface="Segoe UI" pitchFamily="34" charset="0"/>
            </a:endParaRPr>
          </a:p>
        </p:txBody>
      </p:sp>
      <p:sp>
        <p:nvSpPr>
          <p:cNvPr id="11" name="Freeform 13"/>
          <p:cNvSpPr>
            <a:spLocks noEditPoints="1"/>
          </p:cNvSpPr>
          <p:nvPr/>
        </p:nvSpPr>
        <p:spPr bwMode="black">
          <a:xfrm>
            <a:off x="5211380" y="1927993"/>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solidFill>
                <a:srgbClr val="FFFFFF">
                  <a:lumMod val="50000"/>
                </a:srgbClr>
              </a:solidFill>
              <a:latin typeface="Segoe Light" pitchFamily="34" charset="0"/>
            </a:endParaRPr>
          </a:p>
        </p:txBody>
      </p:sp>
      <p:sp>
        <p:nvSpPr>
          <p:cNvPr id="13" name="Rectangle 12">
            <a:hlinkClick r:id="rId3"/>
          </p:cNvPr>
          <p:cNvSpPr/>
          <p:nvPr/>
        </p:nvSpPr>
        <p:spPr bwMode="auto">
          <a:xfrm>
            <a:off x="4703763" y="3550920"/>
            <a:ext cx="2011680" cy="201168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smtClean="0">
                <a:solidFill>
                  <a:srgbClr val="FFFFFF"/>
                </a:solidFill>
                <a:ea typeface="Segoe UI" pitchFamily="34" charset="0"/>
                <a:cs typeface="Segoe UI" pitchFamily="34" charset="0"/>
              </a:rPr>
              <a:t>Hands-On Labs</a:t>
            </a:r>
          </a:p>
        </p:txBody>
      </p:sp>
      <p:pic>
        <p:nvPicPr>
          <p:cNvPr id="14" name="Picture 3" descr="C:\Users\chrisw\Desktop\Kinect Hand.png"/>
          <p:cNvPicPr>
            <a:picLocks noChangeAspect="1" noChangeArrowheads="1"/>
          </p:cNvPicPr>
          <p:nvPr/>
        </p:nvPicPr>
        <p:blipFill rotWithShape="1">
          <a:blip r:embed="rId4">
            <a:extLst>
              <a:ext uri="{28A0092B-C50C-407E-A947-70E740481C1C}">
                <a14:useLocalDpi xmlns:a14="http://schemas.microsoft.com/office/drawing/2010/main" val="0"/>
              </a:ext>
            </a:extLst>
          </a:blip>
          <a:srcRect l="20200" t="39359" r="23215" b="-2658"/>
          <a:stretch/>
        </p:blipFill>
        <p:spPr bwMode="black">
          <a:xfrm>
            <a:off x="5162756" y="3965118"/>
            <a:ext cx="1093695" cy="98039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hlinkClick r:id="rId3"/>
          </p:cNvPr>
          <p:cNvSpPr/>
          <p:nvPr/>
        </p:nvSpPr>
        <p:spPr bwMode="auto">
          <a:xfrm>
            <a:off x="8961438" y="3550920"/>
            <a:ext cx="2011680" cy="201168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a:solidFill>
                  <a:srgbClr val="FFFFFF"/>
                </a:solidFill>
                <a:ea typeface="Segoe UI" pitchFamily="34" charset="0"/>
                <a:cs typeface="Segoe UI" pitchFamily="34" charset="0"/>
              </a:rPr>
              <a:t>DOWNLOAD Windows Azure</a:t>
            </a:r>
          </a:p>
          <a:p>
            <a:pPr defTabSz="685666" fontAlgn="base">
              <a:spcBef>
                <a:spcPct val="0"/>
              </a:spcBef>
              <a:spcAft>
                <a:spcPct val="0"/>
              </a:spcAft>
            </a:pPr>
            <a:endParaRPr lang="en-US" dirty="0">
              <a:solidFill>
                <a:srgbClr val="FFFFFF"/>
              </a:solidFill>
              <a:ea typeface="Segoe UI" pitchFamily="34" charset="0"/>
              <a:cs typeface="Segoe UI" pitchFamily="34" charset="0"/>
            </a:endParaRPr>
          </a:p>
          <a:p>
            <a:pPr defTabSz="685666" fontAlgn="base">
              <a:spcBef>
                <a:spcPct val="0"/>
              </a:spcBef>
              <a:spcAft>
                <a:spcPct val="0"/>
              </a:spcAft>
            </a:pPr>
            <a:r>
              <a:rPr lang="en-US" sz="1050" u="sng" dirty="0">
                <a:solidFill>
                  <a:srgbClr val="FFFFFF"/>
                </a:solidFill>
                <a:ea typeface="Segoe UI" pitchFamily="34" charset="0"/>
                <a:cs typeface="Segoe UI" pitchFamily="34" charset="0"/>
              </a:rPr>
              <a:t>Windowsazure.com/</a:t>
            </a:r>
          </a:p>
          <a:p>
            <a:pPr defTabSz="685666" fontAlgn="base">
              <a:spcBef>
                <a:spcPct val="0"/>
              </a:spcBef>
              <a:spcAft>
                <a:spcPct val="0"/>
              </a:spcAft>
            </a:pPr>
            <a:r>
              <a:rPr lang="en-US" sz="1050" u="sng" dirty="0" err="1">
                <a:solidFill>
                  <a:srgbClr val="FFFFFF"/>
                </a:solidFill>
                <a:ea typeface="Segoe UI" pitchFamily="34" charset="0"/>
                <a:cs typeface="Segoe UI" pitchFamily="34" charset="0"/>
              </a:rPr>
              <a:t>teched</a:t>
            </a:r>
            <a:endParaRPr lang="en-US" sz="1050" u="sng" dirty="0">
              <a:solidFill>
                <a:srgbClr val="FFFFFF"/>
              </a:solidFill>
              <a:ea typeface="Segoe UI" pitchFamily="34" charset="0"/>
              <a:cs typeface="Segoe UI" pitchFamily="34" charset="0"/>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3522" y="1864364"/>
            <a:ext cx="939357" cy="975662"/>
          </a:xfrm>
          <a:prstGeom prst="rect">
            <a:avLst/>
          </a:prstGeom>
        </p:spPr>
      </p:pic>
    </p:spTree>
    <p:extLst>
      <p:ext uri="{BB962C8B-B14F-4D97-AF65-F5344CB8AC3E}">
        <p14:creationId xmlns:p14="http://schemas.microsoft.com/office/powerpoint/2010/main" val="2809766226"/>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rgbClr val="FFFFFF">
                    <a:alpha val="99000"/>
                  </a:srgbClr>
                </a:solidFill>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3654757701"/>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1844" y="3371505"/>
            <a:ext cx="2670280" cy="2846733"/>
          </a:xfrm>
          <a:prstGeom prst="rect">
            <a:avLst/>
          </a:prstGeom>
        </p:spPr>
        <p:txBody>
          <a:bodyPr vert="horz" wrap="square" lIns="0" tIns="60861" rIns="121724" bIns="60861" anchor="t" anchorCtr="0">
            <a:spAutoFit/>
          </a:bodyPr>
          <a:lstStyle/>
          <a:p>
            <a:pPr indent="-6342"/>
            <a:r>
              <a:rPr lang="en-US" sz="1900" b="1" dirty="0">
                <a:solidFill>
                  <a:srgbClr val="FFFFFF"/>
                </a:solidFill>
                <a:latin typeface="Segoe"/>
                <a:ea typeface="Segoe UI" pitchFamily="34" charset="0"/>
                <a:cs typeface="Segoe"/>
              </a:rPr>
              <a:t>Beyond </a:t>
            </a:r>
          </a:p>
          <a:p>
            <a:pPr indent="-6342"/>
            <a:r>
              <a:rPr lang="en-US" sz="1900" b="1" dirty="0" smtClean="0">
                <a:solidFill>
                  <a:srgbClr val="FFFFFF"/>
                </a:solidFill>
                <a:latin typeface="Segoe"/>
                <a:ea typeface="Segoe UI" pitchFamily="34" charset="0"/>
                <a:cs typeface="Segoe"/>
              </a:rPr>
              <a:t>Virtualization</a:t>
            </a:r>
          </a:p>
          <a:p>
            <a:pPr indent="-6342"/>
            <a:endParaRPr lang="en-US" sz="1900" b="1" dirty="0">
              <a:solidFill>
                <a:srgbClr val="FFFFFF"/>
              </a:solidFill>
              <a:latin typeface="Segoe"/>
              <a:ea typeface="Segoe UI" pitchFamily="34" charset="0"/>
              <a:cs typeface="Segoe"/>
            </a:endParaRPr>
          </a:p>
          <a:p>
            <a:pPr indent="-6342"/>
            <a:endParaRPr lang="en-US" sz="1500" dirty="0">
              <a:solidFill>
                <a:srgbClr val="FFFFFF"/>
              </a:solidFill>
              <a:latin typeface="Segoe"/>
              <a:cs typeface="Segoe"/>
            </a:endParaRPr>
          </a:p>
          <a:p>
            <a:r>
              <a:rPr lang="en-US" sz="1500" dirty="0" smtClean="0">
                <a:solidFill>
                  <a:srgbClr val="FFFFFF"/>
                </a:solidFill>
                <a:cs typeface="Arial" pitchFamily="34" charset="0"/>
              </a:rPr>
              <a:t>Windows </a:t>
            </a:r>
            <a:r>
              <a:rPr lang="en-US" sz="1500" dirty="0">
                <a:solidFill>
                  <a:srgbClr val="FFFFFF"/>
                </a:solidFill>
                <a:cs typeface="Arial" pitchFamily="34" charset="0"/>
              </a:rPr>
              <a:t>Server </a:t>
            </a:r>
            <a:r>
              <a:rPr lang="en-US" sz="1500" dirty="0" smtClean="0">
                <a:solidFill>
                  <a:srgbClr val="FFFFFF"/>
                </a:solidFill>
                <a:cs typeface="Arial" pitchFamily="34" charset="0"/>
              </a:rPr>
              <a:t>2012 </a:t>
            </a:r>
            <a:r>
              <a:rPr lang="en-US" sz="1500" dirty="0">
                <a:solidFill>
                  <a:srgbClr val="FFFFFF"/>
                </a:solidFill>
                <a:cs typeface="Arial" pitchFamily="34" charset="0"/>
              </a:rPr>
              <a:t>offers a dynamic, multi-tenant infrastructure that goes beyond virtualization to provide maximum flexibility for delivering and connecting to cloud services.</a:t>
            </a:r>
          </a:p>
        </p:txBody>
      </p:sp>
      <p:sp>
        <p:nvSpPr>
          <p:cNvPr id="4" name="Rectangle 3"/>
          <p:cNvSpPr/>
          <p:nvPr/>
        </p:nvSpPr>
        <p:spPr>
          <a:xfrm>
            <a:off x="8995912" y="3371505"/>
            <a:ext cx="2928441" cy="3600786"/>
          </a:xfrm>
          <a:prstGeom prst="rect">
            <a:avLst/>
          </a:prstGeom>
        </p:spPr>
        <p:txBody>
          <a:bodyPr vert="horz" wrap="square" lIns="0" tIns="60861" rIns="121724" bIns="60861" anchor="t" anchorCtr="0">
            <a:spAutoFit/>
          </a:bodyPr>
          <a:lstStyle/>
          <a:p>
            <a:pPr indent="-6342"/>
            <a:r>
              <a:rPr lang="en-US" sz="1900" b="1" dirty="0">
                <a:solidFill>
                  <a:srgbClr val="FFFFFF"/>
                </a:solidFill>
                <a:latin typeface="Segoe"/>
                <a:ea typeface="Segoe UI" pitchFamily="34" charset="0"/>
                <a:cs typeface="Segoe"/>
              </a:rPr>
              <a:t>Modern </a:t>
            </a:r>
            <a:r>
              <a:rPr lang="en-US" sz="1900" b="1" dirty="0" err="1">
                <a:solidFill>
                  <a:srgbClr val="FFFFFF"/>
                </a:solidFill>
                <a:latin typeface="Segoe"/>
                <a:ea typeface="Segoe UI" pitchFamily="34" charset="0"/>
                <a:cs typeface="Segoe"/>
              </a:rPr>
              <a:t>Workstyle</a:t>
            </a:r>
            <a:r>
              <a:rPr lang="en-US" sz="1900" b="1" dirty="0">
                <a:solidFill>
                  <a:srgbClr val="FFFFFF"/>
                </a:solidFill>
                <a:latin typeface="Segoe"/>
                <a:ea typeface="Segoe UI" pitchFamily="34" charset="0"/>
                <a:cs typeface="Segoe"/>
              </a:rPr>
              <a:t>, </a:t>
            </a:r>
            <a:r>
              <a:rPr lang="en-US" sz="1900" b="1" dirty="0" smtClean="0">
                <a:solidFill>
                  <a:srgbClr val="FFFFFF"/>
                </a:solidFill>
                <a:latin typeface="Segoe"/>
                <a:ea typeface="Segoe UI" pitchFamily="34" charset="0"/>
                <a:cs typeface="Segoe"/>
              </a:rPr>
              <a:t>Enabled</a:t>
            </a:r>
            <a:endParaRPr lang="en-US" sz="1900" b="1" dirty="0">
              <a:solidFill>
                <a:srgbClr val="FFFFFF"/>
              </a:solidFill>
              <a:latin typeface="Segoe"/>
              <a:ea typeface="Segoe UI" pitchFamily="34" charset="0"/>
              <a:cs typeface="Segoe"/>
            </a:endParaRPr>
          </a:p>
          <a:p>
            <a:pPr indent="-6342"/>
            <a:endParaRPr lang="en-US" sz="1500" b="1" dirty="0">
              <a:solidFill>
                <a:srgbClr val="FFFFFF"/>
              </a:solidFill>
              <a:latin typeface="Segoe"/>
              <a:cs typeface="Segoe"/>
            </a:endParaRPr>
          </a:p>
          <a:p>
            <a:pPr indent="-6342"/>
            <a:endParaRPr lang="en-US" sz="1500" dirty="0">
              <a:solidFill>
                <a:srgbClr val="FFFFFF"/>
              </a:solidFill>
              <a:latin typeface="Segoe"/>
              <a:cs typeface="Segoe"/>
            </a:endParaRPr>
          </a:p>
          <a:p>
            <a:r>
              <a:rPr lang="en-US" sz="1500" dirty="0" smtClean="0">
                <a:solidFill>
                  <a:srgbClr val="FFFFFF"/>
                </a:solidFill>
                <a:cs typeface="Arial" pitchFamily="34" charset="0"/>
              </a:rPr>
              <a:t>Windows </a:t>
            </a:r>
            <a:r>
              <a:rPr lang="en-US" sz="1500" dirty="0">
                <a:solidFill>
                  <a:srgbClr val="FFFFFF"/>
                </a:solidFill>
                <a:cs typeface="Arial" pitchFamily="34" charset="0"/>
              </a:rPr>
              <a:t>Server </a:t>
            </a:r>
            <a:r>
              <a:rPr lang="en-US" sz="1500" dirty="0" smtClean="0">
                <a:solidFill>
                  <a:srgbClr val="FFFFFF"/>
                </a:solidFill>
                <a:cs typeface="Arial" pitchFamily="34" charset="0"/>
              </a:rPr>
              <a:t>2012 </a:t>
            </a:r>
            <a:r>
              <a:rPr lang="en-US" sz="1500" dirty="0">
                <a:solidFill>
                  <a:srgbClr val="FFFFFF"/>
                </a:solidFill>
                <a:cs typeface="Arial" pitchFamily="34" charset="0"/>
              </a:rPr>
              <a:t>empowers IT to provide users with flexible access to data and applications from virtually anywhere on any device with a rich user experience, while simplifying management and helping maintain security, control and compliance.</a:t>
            </a:r>
          </a:p>
          <a:p>
            <a:endParaRPr lang="en-US" sz="1500" dirty="0">
              <a:solidFill>
                <a:srgbClr val="FFFFFF"/>
              </a:solidFill>
              <a:cs typeface="Arial" pitchFamily="34" charset="0"/>
            </a:endParaRPr>
          </a:p>
        </p:txBody>
      </p:sp>
      <p:sp>
        <p:nvSpPr>
          <p:cNvPr id="6" name="Rectangle 5"/>
          <p:cNvSpPr/>
          <p:nvPr/>
        </p:nvSpPr>
        <p:spPr>
          <a:xfrm>
            <a:off x="511844" y="1408753"/>
            <a:ext cx="2670280" cy="1874539"/>
          </a:xfrm>
          <a:prstGeom prst="rect">
            <a:avLst/>
          </a:prstGeom>
          <a:solidFill>
            <a:srgbClr val="5FC4E6"/>
          </a:solidFill>
          <a:ln>
            <a:noFill/>
          </a:ln>
          <a:effectLst/>
        </p:spPr>
        <p:style>
          <a:lnRef idx="1">
            <a:schemeClr val="accent1"/>
          </a:lnRef>
          <a:fillRef idx="3">
            <a:schemeClr val="accent1"/>
          </a:fillRef>
          <a:effectRef idx="2">
            <a:schemeClr val="accent1"/>
          </a:effectRef>
          <a:fontRef idx="minor">
            <a:schemeClr val="lt1"/>
          </a:fontRef>
        </p:style>
        <p:txBody>
          <a:bodyPr lIns="365696" tIns="365696" rIns="121899" bIns="60949" anchor="t"/>
          <a:lstStyle/>
          <a:p>
            <a:endParaRPr lang="en-US" b="1" dirty="0" smtClean="0">
              <a:solidFill>
                <a:srgbClr val="FFFFFF"/>
              </a:solidFill>
              <a:latin typeface="Segoe" pitchFamily="34" charset="0"/>
            </a:endParaRPr>
          </a:p>
        </p:txBody>
      </p:sp>
      <p:sp>
        <p:nvSpPr>
          <p:cNvPr id="7" name="Rectangle 6"/>
          <p:cNvSpPr/>
          <p:nvPr/>
        </p:nvSpPr>
        <p:spPr>
          <a:xfrm>
            <a:off x="8967730" y="1408753"/>
            <a:ext cx="2795636" cy="1874539"/>
          </a:xfrm>
          <a:prstGeom prst="rect">
            <a:avLst/>
          </a:prstGeom>
          <a:solidFill>
            <a:srgbClr val="75C7E4"/>
          </a:solidFill>
          <a:ln>
            <a:noFill/>
          </a:ln>
          <a:effectLst/>
        </p:spPr>
        <p:style>
          <a:lnRef idx="1">
            <a:schemeClr val="accent1"/>
          </a:lnRef>
          <a:fillRef idx="3">
            <a:schemeClr val="accent1"/>
          </a:fillRef>
          <a:effectRef idx="2">
            <a:schemeClr val="accent1"/>
          </a:effectRef>
          <a:fontRef idx="minor">
            <a:schemeClr val="lt1"/>
          </a:fontRef>
        </p:style>
        <p:txBody>
          <a:bodyPr lIns="365696" tIns="365696" rIns="121899" bIns="60949" anchor="t"/>
          <a:lstStyle/>
          <a:p>
            <a:endParaRPr lang="en-US" b="1" dirty="0" smtClean="0">
              <a:solidFill>
                <a:srgbClr val="FFFFFF"/>
              </a:solidFill>
              <a:latin typeface="Segoe" pitchFamily="34" charset="0"/>
            </a:endParaRPr>
          </a:p>
        </p:txBody>
      </p:sp>
      <p:sp>
        <p:nvSpPr>
          <p:cNvPr id="8" name="Rectangle 7"/>
          <p:cNvSpPr/>
          <p:nvPr/>
        </p:nvSpPr>
        <p:spPr>
          <a:xfrm>
            <a:off x="3404649" y="3371506"/>
            <a:ext cx="2521930" cy="2846733"/>
          </a:xfrm>
          <a:prstGeom prst="rect">
            <a:avLst/>
          </a:prstGeom>
        </p:spPr>
        <p:txBody>
          <a:bodyPr vert="horz" wrap="square" lIns="0" tIns="60861" rIns="121724" bIns="60861" anchor="t" anchorCtr="0">
            <a:spAutoFit/>
          </a:bodyPr>
          <a:lstStyle/>
          <a:p>
            <a:pPr indent="-6342"/>
            <a:r>
              <a:rPr lang="en-US" sz="1900" b="1" dirty="0">
                <a:solidFill>
                  <a:srgbClr val="FFFFFF"/>
                </a:solidFill>
                <a:latin typeface="Segoe"/>
                <a:ea typeface="Segoe UI" pitchFamily="34" charset="0"/>
                <a:cs typeface="Segoe"/>
              </a:rPr>
              <a:t>The Power of Many Servers, the Simplicity of One</a:t>
            </a:r>
          </a:p>
          <a:p>
            <a:endParaRPr lang="en-US" sz="1500" dirty="0">
              <a:solidFill>
                <a:srgbClr val="FFFFFF"/>
              </a:solidFill>
              <a:latin typeface="Segoe"/>
            </a:endParaRPr>
          </a:p>
          <a:p>
            <a:r>
              <a:rPr lang="en-US" sz="1500" dirty="0">
                <a:solidFill>
                  <a:srgbClr val="FFFFFF"/>
                </a:solidFill>
                <a:cs typeface="Arial" pitchFamily="34" charset="0"/>
              </a:rPr>
              <a:t>Windows Server </a:t>
            </a:r>
            <a:r>
              <a:rPr lang="en-US" sz="1500" dirty="0" smtClean="0">
                <a:solidFill>
                  <a:srgbClr val="FFFFFF"/>
                </a:solidFill>
                <a:cs typeface="Arial" pitchFamily="34" charset="0"/>
              </a:rPr>
              <a:t>2012 </a:t>
            </a:r>
            <a:r>
              <a:rPr lang="en-US" sz="1500" dirty="0">
                <a:solidFill>
                  <a:srgbClr val="FFFFFF"/>
                </a:solidFill>
                <a:cs typeface="Arial" pitchFamily="34" charset="0"/>
              </a:rPr>
              <a:t>offers excellent economics by integrating a highly available and easy  to manage multi-server platform with breakthrough efficiency and ubiquitous automation.</a:t>
            </a:r>
          </a:p>
        </p:txBody>
      </p:sp>
      <p:pic>
        <p:nvPicPr>
          <p:cNvPr id="11" name="Picture 4" descr="\\MAGNUM\Projects\Microsoft\Journey to the Cloud Campaign\Design\Assets\PrivateCloud.png"/>
          <p:cNvPicPr>
            <a:picLocks noChangeAspect="1" noChangeArrowheads="1"/>
          </p:cNvPicPr>
          <p:nvPr/>
        </p:nvPicPr>
        <p:blipFill>
          <a:blip r:embed="rId3" cstate="print">
            <a:lum bright="100000"/>
          </a:blip>
          <a:srcRect/>
          <a:stretch>
            <a:fillRect/>
          </a:stretch>
        </p:blipFill>
        <p:spPr bwMode="auto">
          <a:xfrm>
            <a:off x="770933" y="1893672"/>
            <a:ext cx="2087420" cy="1046957"/>
          </a:xfrm>
          <a:prstGeom prst="rect">
            <a:avLst/>
          </a:prstGeom>
          <a:noFill/>
        </p:spPr>
      </p:pic>
      <p:sp>
        <p:nvSpPr>
          <p:cNvPr id="12" name="Rectangle 11"/>
          <p:cNvSpPr/>
          <p:nvPr/>
        </p:nvSpPr>
        <p:spPr>
          <a:xfrm>
            <a:off x="6149101" y="3371506"/>
            <a:ext cx="2818628" cy="3246843"/>
          </a:xfrm>
          <a:prstGeom prst="rect">
            <a:avLst/>
          </a:prstGeom>
        </p:spPr>
        <p:txBody>
          <a:bodyPr vert="horz" wrap="square" lIns="0" tIns="60861" rIns="121724" bIns="60861" anchor="t" anchorCtr="0">
            <a:spAutoFit/>
          </a:bodyPr>
          <a:lstStyle/>
          <a:p>
            <a:pPr indent="-6342"/>
            <a:r>
              <a:rPr lang="en-US" sz="1900" b="1" dirty="0">
                <a:solidFill>
                  <a:srgbClr val="FFFFFF"/>
                </a:solidFill>
                <a:latin typeface="Segoe"/>
                <a:ea typeface="Segoe UI" pitchFamily="34" charset="0"/>
                <a:cs typeface="Segoe"/>
              </a:rPr>
              <a:t>Every App, </a:t>
            </a:r>
            <a:endParaRPr lang="en-US" sz="1900" b="1" dirty="0" smtClean="0">
              <a:solidFill>
                <a:srgbClr val="FFFFFF"/>
              </a:solidFill>
              <a:latin typeface="Segoe"/>
              <a:ea typeface="Segoe UI" pitchFamily="34" charset="0"/>
              <a:cs typeface="Segoe"/>
            </a:endParaRPr>
          </a:p>
          <a:p>
            <a:pPr indent="-6342"/>
            <a:r>
              <a:rPr lang="en-US" sz="1900" b="1" dirty="0" smtClean="0">
                <a:solidFill>
                  <a:srgbClr val="FFFFFF"/>
                </a:solidFill>
                <a:latin typeface="Segoe"/>
                <a:ea typeface="Segoe UI" pitchFamily="34" charset="0"/>
                <a:cs typeface="Segoe"/>
              </a:rPr>
              <a:t>Any </a:t>
            </a:r>
            <a:r>
              <a:rPr lang="en-US" sz="1900" b="1" dirty="0">
                <a:solidFill>
                  <a:srgbClr val="FFFFFF"/>
                </a:solidFill>
                <a:latin typeface="Segoe"/>
                <a:ea typeface="Segoe UI" pitchFamily="34" charset="0"/>
                <a:cs typeface="Segoe"/>
              </a:rPr>
              <a:t>Cloud</a:t>
            </a:r>
          </a:p>
          <a:p>
            <a:pPr defTabSz="1218728">
              <a:defRPr/>
            </a:pPr>
            <a:endParaRPr lang="en-US" sz="1500" dirty="0">
              <a:solidFill>
                <a:srgbClr val="FFFFFF"/>
              </a:solidFill>
              <a:cs typeface="Arial" pitchFamily="34" charset="0"/>
            </a:endParaRPr>
          </a:p>
          <a:p>
            <a:pPr defTabSz="1218728">
              <a:defRPr/>
            </a:pPr>
            <a:endParaRPr lang="en-US" sz="1500" dirty="0" smtClean="0">
              <a:solidFill>
                <a:srgbClr val="FFFFFF"/>
              </a:solidFill>
              <a:cs typeface="Arial" pitchFamily="34" charset="0"/>
            </a:endParaRPr>
          </a:p>
          <a:p>
            <a:pPr defTabSz="1218728">
              <a:defRPr/>
            </a:pPr>
            <a:r>
              <a:rPr lang="en-US" sz="1500" dirty="0" smtClean="0">
                <a:solidFill>
                  <a:srgbClr val="FFFFFF"/>
                </a:solidFill>
                <a:cs typeface="Arial" pitchFamily="34" charset="0"/>
              </a:rPr>
              <a:t>Windows Server 212 </a:t>
            </a:r>
            <a:r>
              <a:rPr lang="en-US" sz="1500" dirty="0">
                <a:solidFill>
                  <a:srgbClr val="FFFFFF"/>
                </a:solidFill>
                <a:cs typeface="Arial" pitchFamily="34" charset="0"/>
              </a:rPr>
              <a:t>is a broad, scalable and elastic server platform that gives you the flexibility to build and deploy applications and websites on-premises, in the cloud and in a hybrid environment, using a consistent set of tools and frameworks.</a:t>
            </a:r>
          </a:p>
        </p:txBody>
      </p:sp>
      <p:pic>
        <p:nvPicPr>
          <p:cNvPr id="15" name="Picture 2" descr="\\MAGNUM\Projects\Microsoft\Journey to the Cloud Campaign\Design\Assets\Flexible.png"/>
          <p:cNvPicPr>
            <a:picLocks noChangeAspect="1" noChangeArrowheads="1"/>
          </p:cNvPicPr>
          <p:nvPr/>
        </p:nvPicPr>
        <p:blipFill>
          <a:blip r:embed="rId4" cstate="print">
            <a:lum bright="100000"/>
          </a:blip>
          <a:srcRect/>
          <a:stretch>
            <a:fillRect/>
          </a:stretch>
        </p:blipFill>
        <p:spPr bwMode="auto">
          <a:xfrm>
            <a:off x="9521447" y="1593976"/>
            <a:ext cx="1669393" cy="1579883"/>
          </a:xfrm>
          <a:prstGeom prst="rect">
            <a:avLst/>
          </a:prstGeom>
          <a:noFill/>
        </p:spPr>
      </p:pic>
      <p:sp>
        <p:nvSpPr>
          <p:cNvPr id="16" name="Rectangle 15"/>
          <p:cNvSpPr/>
          <p:nvPr/>
        </p:nvSpPr>
        <p:spPr>
          <a:xfrm>
            <a:off x="3339685" y="1404929"/>
            <a:ext cx="2670280" cy="1874539"/>
          </a:xfrm>
          <a:prstGeom prst="rect">
            <a:avLst/>
          </a:prstGeom>
          <a:solidFill>
            <a:srgbClr val="009BD2"/>
          </a:solidFill>
          <a:ln>
            <a:noFill/>
          </a:ln>
          <a:effectLst/>
        </p:spPr>
        <p:style>
          <a:lnRef idx="1">
            <a:schemeClr val="accent1"/>
          </a:lnRef>
          <a:fillRef idx="3">
            <a:schemeClr val="accent1"/>
          </a:fillRef>
          <a:effectRef idx="2">
            <a:schemeClr val="accent1"/>
          </a:effectRef>
          <a:fontRef idx="minor">
            <a:schemeClr val="lt1"/>
          </a:fontRef>
        </p:style>
        <p:txBody>
          <a:bodyPr lIns="365696" tIns="365696" rIns="121899" bIns="60949" anchor="t"/>
          <a:lstStyle/>
          <a:p>
            <a:endParaRPr lang="en-US" b="1" dirty="0" smtClean="0">
              <a:solidFill>
                <a:srgbClr val="FFFFFF"/>
              </a:solidFill>
              <a:latin typeface="Segoe" pitchFamily="34" charset="0"/>
            </a:endParaRPr>
          </a:p>
        </p:txBody>
      </p:sp>
      <p:pic>
        <p:nvPicPr>
          <p:cNvPr id="10" name="Picture 34" descr="Efficiency.png"/>
          <p:cNvPicPr>
            <a:picLocks noChangeAspect="1"/>
          </p:cNvPicPr>
          <p:nvPr/>
        </p:nvPicPr>
        <p:blipFill>
          <a:blip r:embed="rId5" cstate="print"/>
          <a:srcRect/>
          <a:stretch>
            <a:fillRect/>
          </a:stretch>
        </p:blipFill>
        <p:spPr bwMode="auto">
          <a:xfrm>
            <a:off x="3808125" y="1558271"/>
            <a:ext cx="1747582" cy="1635739"/>
          </a:xfrm>
          <a:prstGeom prst="rect">
            <a:avLst/>
          </a:prstGeom>
          <a:noFill/>
          <a:ln w="9525">
            <a:noFill/>
            <a:miter lim="800000"/>
            <a:headEnd/>
            <a:tailEnd/>
          </a:ln>
        </p:spPr>
      </p:pic>
      <p:sp>
        <p:nvSpPr>
          <p:cNvPr id="17" name="Rectangle 16"/>
          <p:cNvSpPr/>
          <p:nvPr/>
        </p:nvSpPr>
        <p:spPr>
          <a:xfrm>
            <a:off x="6147566" y="1408753"/>
            <a:ext cx="2670280" cy="1874539"/>
          </a:xfrm>
          <a:prstGeom prst="rect">
            <a:avLst/>
          </a:prstGeom>
          <a:solidFill>
            <a:srgbClr val="00A5C8"/>
          </a:solidFill>
          <a:ln>
            <a:noFill/>
          </a:ln>
          <a:effectLst/>
        </p:spPr>
        <p:style>
          <a:lnRef idx="1">
            <a:schemeClr val="accent1"/>
          </a:lnRef>
          <a:fillRef idx="3">
            <a:schemeClr val="accent1"/>
          </a:fillRef>
          <a:effectRef idx="2">
            <a:schemeClr val="accent1"/>
          </a:effectRef>
          <a:fontRef idx="minor">
            <a:schemeClr val="lt1"/>
          </a:fontRef>
        </p:style>
        <p:txBody>
          <a:bodyPr lIns="365696" tIns="365696" rIns="121899" bIns="60949" anchor="t"/>
          <a:lstStyle/>
          <a:p>
            <a:endParaRPr lang="en-US" b="1" dirty="0" smtClean="0">
              <a:solidFill>
                <a:srgbClr val="FFFFFF"/>
              </a:solidFill>
              <a:latin typeface="Segoe" pitchFamily="34" charset="0"/>
            </a:endParaRPr>
          </a:p>
        </p:txBody>
      </p:sp>
      <p:pic>
        <p:nvPicPr>
          <p:cNvPr id="14" name="Picture 2" descr="\\MAGNUM\Projects\Microsoft\Journey to the Cloud Campaign\Design\Assets\App_web.png"/>
          <p:cNvPicPr>
            <a:picLocks noChangeAspect="1" noChangeArrowheads="1"/>
          </p:cNvPicPr>
          <p:nvPr/>
        </p:nvPicPr>
        <p:blipFill>
          <a:blip r:embed="rId6" cstate="print">
            <a:lum bright="100000"/>
          </a:blip>
          <a:srcRect/>
          <a:stretch>
            <a:fillRect/>
          </a:stretch>
        </p:blipFill>
        <p:spPr bwMode="auto">
          <a:xfrm>
            <a:off x="6766121" y="1858834"/>
            <a:ext cx="1459866" cy="1077073"/>
          </a:xfrm>
          <a:prstGeom prst="rect">
            <a:avLst/>
          </a:prstGeom>
          <a:noFill/>
        </p:spPr>
      </p:pic>
      <p:sp>
        <p:nvSpPr>
          <p:cNvPr id="5" name="Title 4"/>
          <p:cNvSpPr>
            <a:spLocks noGrp="1"/>
          </p:cNvSpPr>
          <p:nvPr>
            <p:ph type="title"/>
          </p:nvPr>
        </p:nvSpPr>
        <p:spPr>
          <a:xfrm>
            <a:off x="507868" y="230195"/>
            <a:ext cx="11173090" cy="1107996"/>
          </a:xfrm>
        </p:spPr>
        <p:txBody>
          <a:bodyPr/>
          <a:lstStyle/>
          <a:p>
            <a:r>
              <a:rPr lang="en-US" sz="4800" dirty="0"/>
              <a:t>Windows Server </a:t>
            </a:r>
            <a:r>
              <a:rPr lang="en-US" sz="4800" dirty="0" smtClean="0"/>
              <a:t>2012</a:t>
            </a:r>
            <a:r>
              <a:rPr lang="en-US" sz="4800" dirty="0"/>
              <a:t/>
            </a:r>
            <a:br>
              <a:rPr lang="en-US" sz="4800" dirty="0"/>
            </a:br>
            <a:r>
              <a:rPr lang="en-US" sz="3200" dirty="0"/>
              <a:t>Cloud Optimize Your IT</a:t>
            </a:r>
          </a:p>
        </p:txBody>
      </p:sp>
    </p:spTree>
    <p:extLst>
      <p:ext uri="{BB962C8B-B14F-4D97-AF65-F5344CB8AC3E}">
        <p14:creationId xmlns:p14="http://schemas.microsoft.com/office/powerpoint/2010/main" val="30823885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rgbClr val="3397D3">
                    <a:alpha val="99000"/>
                  </a:srgbClr>
                </a:solidFill>
                <a:ea typeface="Segoe UI" pitchFamily="34" charset="0"/>
                <a:cs typeface="Segoe UI" pitchFamily="34" charset="0"/>
              </a:rPr>
              <a:t>Scan the Tag</a:t>
            </a:r>
          </a:p>
          <a:p>
            <a:r>
              <a:rPr lang="en-US" sz="3200" dirty="0" smtClean="0">
                <a:solidFill>
                  <a:srgbClr val="FFFFFF">
                    <a:alpha val="99000"/>
                  </a:srgbClr>
                </a:solidFill>
                <a:ea typeface="Segoe UI" pitchFamily="34" charset="0"/>
                <a:cs typeface="Segoe UI" pitchFamily="34" charset="0"/>
              </a:rPr>
              <a:t>to evaluate this</a:t>
            </a:r>
            <a:endParaRPr lang="en-US" sz="3200" dirty="0">
              <a:solidFill>
                <a:srgbClr val="FFFFFF">
                  <a:alpha val="99000"/>
                </a:srgbClr>
              </a:solidFill>
              <a:ea typeface="Segoe UI" pitchFamily="34" charset="0"/>
              <a:cs typeface="Segoe UI" pitchFamily="34" charset="0"/>
            </a:endParaRPr>
          </a:p>
          <a:p>
            <a:r>
              <a:rPr lang="en-US" sz="3200" dirty="0" smtClean="0">
                <a:solidFill>
                  <a:srgbClr val="FFFFFF">
                    <a:alpha val="99000"/>
                  </a:srgbClr>
                </a:solidFill>
                <a:ea typeface="Segoe UI" pitchFamily="34" charset="0"/>
                <a:cs typeface="Segoe UI" pitchFamily="34" charset="0"/>
              </a:rPr>
              <a:t>session now on</a:t>
            </a:r>
          </a:p>
          <a:p>
            <a:r>
              <a:rPr lang="en-US" sz="3200" b="1" dirty="0" err="1" smtClean="0">
                <a:solidFill>
                  <a:srgbClr val="3397D3">
                    <a:alpha val="99000"/>
                  </a:srgbClr>
                </a:solidFill>
                <a:ea typeface="Segoe UI" pitchFamily="34" charset="0"/>
                <a:cs typeface="Segoe UI" pitchFamily="34" charset="0"/>
              </a:rPr>
              <a:t>myTechEd</a:t>
            </a:r>
            <a:r>
              <a:rPr lang="en-US" sz="3200" b="1" dirty="0" smtClean="0">
                <a:solidFill>
                  <a:srgbClr val="3397D3">
                    <a:alpha val="99000"/>
                  </a:srgbClr>
                </a:solidFill>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369813"/>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rgbClr val="FFFFFF"/>
                    </a:gs>
                    <a:gs pos="100000">
                      <a:srgbClr val="FFFFFF"/>
                    </a:gs>
                  </a:gsLst>
                  <a:lin ang="5400000" scaled="0"/>
                </a:gradFill>
                <a:cs typeface="Arial" charset="0"/>
              </a:rPr>
              <a:t>© </a:t>
            </a:r>
            <a:r>
              <a:rPr lang="en-US" sz="700" dirty="0" smtClean="0">
                <a:gradFill>
                  <a:gsLst>
                    <a:gs pos="0">
                      <a:srgbClr val="FFFFFF"/>
                    </a:gs>
                    <a:gs pos="100000">
                      <a:srgbClr val="FFFFFF"/>
                    </a:gs>
                  </a:gsLst>
                  <a:lin ang="5400000" scaled="0"/>
                </a:gradFill>
                <a:cs typeface="Arial" charset="0"/>
              </a:rPr>
              <a:t>2012 Microsoft </a:t>
            </a:r>
            <a:r>
              <a:rPr lang="en-US" sz="700" dirty="0">
                <a:gradFill>
                  <a:gsLst>
                    <a:gs pos="0">
                      <a:srgbClr val="FFFFFF"/>
                    </a:gs>
                    <a:gs pos="100000">
                      <a:srgbClr val="FFFFFF"/>
                    </a:gs>
                  </a:gsLst>
                  <a:lin ang="5400000" scaled="0"/>
                </a:gradFill>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rgbClr val="FFFFFF"/>
                    </a:gs>
                    <a:gs pos="100000">
                      <a:srgbClr val="FFFFFF"/>
                    </a:gs>
                  </a:gsLst>
                  <a:lin ang="5400000" scaled="0"/>
                </a:gra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rgbClr val="FFFFFF"/>
                    </a:gs>
                    <a:gs pos="100000">
                      <a:srgbClr val="FFFFFF"/>
                    </a:gs>
                  </a:gsLst>
                  <a:lin ang="5400000" scaled="0"/>
                </a:gradFill>
                <a:cs typeface="Arial" charset="0"/>
              </a:rPr>
              <a:t/>
            </a:r>
            <a:br>
              <a:rPr lang="en-US" sz="700" dirty="0" smtClean="0">
                <a:gradFill>
                  <a:gsLst>
                    <a:gs pos="0">
                      <a:srgbClr val="FFFFFF"/>
                    </a:gs>
                    <a:gs pos="100000">
                      <a:srgbClr val="FFFFFF"/>
                    </a:gs>
                  </a:gsLst>
                  <a:lin ang="5400000" scaled="0"/>
                </a:gradFill>
                <a:cs typeface="Arial" charset="0"/>
              </a:rPr>
            </a:br>
            <a:r>
              <a:rPr lang="en-US" sz="700" dirty="0" smtClean="0">
                <a:gradFill>
                  <a:gsLst>
                    <a:gs pos="0">
                      <a:srgbClr val="FFFFFF"/>
                    </a:gs>
                    <a:gs pos="100000">
                      <a:srgbClr val="FFFFFF"/>
                    </a:gs>
                  </a:gsLst>
                  <a:lin ang="5400000" scaled="0"/>
                </a:gradFill>
                <a:cs typeface="Arial" charset="0"/>
              </a:rPr>
              <a:t>part </a:t>
            </a:r>
            <a:r>
              <a:rPr lang="en-US" sz="700" dirty="0">
                <a:gradFill>
                  <a:gsLst>
                    <a:gs pos="0">
                      <a:srgbClr val="FFFFFF"/>
                    </a:gs>
                    <a:gs pos="100000">
                      <a:srgbClr val="FFFFFF"/>
                    </a:gs>
                  </a:gsLst>
                  <a:lin ang="5400000" scaled="0"/>
                </a:gradFill>
                <a:cs typeface="Arial" charset="0"/>
              </a:rPr>
              <a:t>of Microsoft, and Microsoft cannot guarantee the accuracy of any information provided after the date of this presentation.  </a:t>
            </a:r>
            <a:r>
              <a:rPr lang="en-US" sz="700" dirty="0" smtClean="0">
                <a:gradFill>
                  <a:gsLst>
                    <a:gs pos="0">
                      <a:srgbClr val="FFFFFF"/>
                    </a:gs>
                    <a:gs pos="100000">
                      <a:srgbClr val="FFFFFF"/>
                    </a:gs>
                  </a:gsLst>
                  <a:lin ang="5400000" scaled="0"/>
                </a:gradFill>
                <a:cs typeface="Arial" charset="0"/>
              </a:rPr>
              <a:t>MICROSOFT </a:t>
            </a:r>
            <a:r>
              <a:rPr lang="en-US" sz="700" dirty="0">
                <a:gradFill>
                  <a:gsLst>
                    <a:gs pos="0">
                      <a:srgbClr val="FFFFFF"/>
                    </a:gs>
                    <a:gs pos="100000">
                      <a:srgbClr val="FFFFFF"/>
                    </a:gs>
                  </a:gsLst>
                  <a:lin ang="5400000" scaled="0"/>
                </a:gradFill>
                <a:cs typeface="Arial" charset="0"/>
              </a:rPr>
              <a:t>MAKES NO WARRANTIES, EXPRESS, IMPLIED OR STATUTORY, AS TO THE INFORMATION IN THIS PRESENTATION.</a:t>
            </a:r>
          </a:p>
        </p:txBody>
      </p:sp>
    </p:spTree>
    <p:extLst>
      <p:ext uri="{BB962C8B-B14F-4D97-AF65-F5344CB8AC3E}">
        <p14:creationId xmlns:p14="http://schemas.microsoft.com/office/powerpoint/2010/main" val="1739469879"/>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3985550"/>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rot="10800000" flipH="1" flipV="1">
            <a:off x="10135709" y="1325334"/>
            <a:ext cx="1188720" cy="2286000"/>
          </a:xfrm>
          <a:prstGeom prst="rect">
            <a:avLst/>
          </a:prstGeom>
          <a:ln/>
        </p:spPr>
        <p:style>
          <a:lnRef idx="1">
            <a:schemeClr val="dk1"/>
          </a:lnRef>
          <a:fillRef idx="2">
            <a:schemeClr val="dk1"/>
          </a:fillRef>
          <a:effectRef idx="1">
            <a:schemeClr val="dk1"/>
          </a:effectRef>
          <a:fontRef idx="minor">
            <a:schemeClr val="dk1"/>
          </a:fontRef>
        </p:style>
        <p:txBody>
          <a:bodyPr rtlCol="0" anchor="b"/>
          <a:lstStyle/>
          <a:p>
            <a:pPr algn="ctr"/>
            <a:r>
              <a:rPr lang="en-US" sz="1600" dirty="0" smtClean="0">
                <a:solidFill>
                  <a:srgbClr val="363535"/>
                </a:solidFill>
              </a:rPr>
              <a:t>Hyper-V</a:t>
            </a:r>
            <a:endParaRPr lang="en-US" sz="1600" dirty="0">
              <a:solidFill>
                <a:srgbClr val="363535"/>
              </a:solidFill>
            </a:endParaRPr>
          </a:p>
        </p:txBody>
      </p:sp>
      <p:sp>
        <p:nvSpPr>
          <p:cNvPr id="43" name="Rectangle 42"/>
          <p:cNvSpPr/>
          <p:nvPr/>
        </p:nvSpPr>
        <p:spPr>
          <a:xfrm rot="10800000" flipH="1" flipV="1">
            <a:off x="10084193" y="1389729"/>
            <a:ext cx="1188720" cy="2286000"/>
          </a:xfrm>
          <a:prstGeom prst="rect">
            <a:avLst/>
          </a:prstGeom>
          <a:ln/>
        </p:spPr>
        <p:style>
          <a:lnRef idx="1">
            <a:schemeClr val="dk1"/>
          </a:lnRef>
          <a:fillRef idx="2">
            <a:schemeClr val="dk1"/>
          </a:fillRef>
          <a:effectRef idx="1">
            <a:schemeClr val="dk1"/>
          </a:effectRef>
          <a:fontRef idx="minor">
            <a:schemeClr val="dk1"/>
          </a:fontRef>
        </p:style>
        <p:txBody>
          <a:bodyPr rtlCol="0" anchor="b"/>
          <a:lstStyle/>
          <a:p>
            <a:pPr algn="ctr"/>
            <a:r>
              <a:rPr lang="en-US" sz="1600" b="1" dirty="0" smtClean="0">
                <a:solidFill>
                  <a:srgbClr val="363535"/>
                </a:solidFill>
              </a:rPr>
              <a:t>Hyper-V</a:t>
            </a:r>
            <a:endParaRPr lang="en-US" sz="1600" b="1" dirty="0">
              <a:solidFill>
                <a:srgbClr val="363535"/>
              </a:solidFill>
            </a:endParaRPr>
          </a:p>
        </p:txBody>
      </p:sp>
      <p:sp>
        <p:nvSpPr>
          <p:cNvPr id="40" name="Rectangle 39"/>
          <p:cNvSpPr/>
          <p:nvPr/>
        </p:nvSpPr>
        <p:spPr>
          <a:xfrm rot="10800000" flipH="1" flipV="1">
            <a:off x="8806969" y="1325334"/>
            <a:ext cx="1188720" cy="2286000"/>
          </a:xfrm>
          <a:prstGeom prst="rect">
            <a:avLst/>
          </a:prstGeom>
          <a:ln/>
        </p:spPr>
        <p:style>
          <a:lnRef idx="1">
            <a:schemeClr val="dk1"/>
          </a:lnRef>
          <a:fillRef idx="2">
            <a:schemeClr val="dk1"/>
          </a:fillRef>
          <a:effectRef idx="1">
            <a:schemeClr val="dk1"/>
          </a:effectRef>
          <a:fontRef idx="minor">
            <a:schemeClr val="dk1"/>
          </a:fontRef>
        </p:style>
        <p:txBody>
          <a:bodyPr rtlCol="0" anchor="b"/>
          <a:lstStyle/>
          <a:p>
            <a:pPr algn="ctr"/>
            <a:r>
              <a:rPr lang="en-US" sz="1600" dirty="0" smtClean="0">
                <a:solidFill>
                  <a:srgbClr val="363535"/>
                </a:solidFill>
              </a:rPr>
              <a:t>Hyper-V</a:t>
            </a:r>
            <a:endParaRPr lang="en-US" sz="1600" dirty="0">
              <a:solidFill>
                <a:srgbClr val="363535"/>
              </a:solidFill>
            </a:endParaRPr>
          </a:p>
        </p:txBody>
      </p:sp>
      <p:sp>
        <p:nvSpPr>
          <p:cNvPr id="41" name="Rectangle 40"/>
          <p:cNvSpPr/>
          <p:nvPr/>
        </p:nvSpPr>
        <p:spPr>
          <a:xfrm rot="10800000" flipH="1" flipV="1">
            <a:off x="8755453" y="1389729"/>
            <a:ext cx="1188720" cy="2286000"/>
          </a:xfrm>
          <a:prstGeom prst="rect">
            <a:avLst/>
          </a:prstGeom>
          <a:ln/>
        </p:spPr>
        <p:style>
          <a:lnRef idx="1">
            <a:schemeClr val="dk1"/>
          </a:lnRef>
          <a:fillRef idx="2">
            <a:schemeClr val="dk1"/>
          </a:fillRef>
          <a:effectRef idx="1">
            <a:schemeClr val="dk1"/>
          </a:effectRef>
          <a:fontRef idx="minor">
            <a:schemeClr val="dk1"/>
          </a:fontRef>
        </p:style>
        <p:txBody>
          <a:bodyPr rtlCol="0" anchor="b"/>
          <a:lstStyle/>
          <a:p>
            <a:pPr algn="ctr"/>
            <a:r>
              <a:rPr lang="en-US" sz="1600" b="1" dirty="0" smtClean="0">
                <a:solidFill>
                  <a:srgbClr val="363535"/>
                </a:solidFill>
              </a:rPr>
              <a:t>Hyper-V</a:t>
            </a:r>
            <a:endParaRPr lang="en-US" sz="1600" b="1" dirty="0">
              <a:solidFill>
                <a:srgbClr val="363535"/>
              </a:solidFill>
            </a:endParaRPr>
          </a:p>
        </p:txBody>
      </p:sp>
      <p:sp>
        <p:nvSpPr>
          <p:cNvPr id="39" name="Rectangle 38"/>
          <p:cNvSpPr/>
          <p:nvPr/>
        </p:nvSpPr>
        <p:spPr>
          <a:xfrm rot="10800000" flipH="1" flipV="1">
            <a:off x="7456822" y="1314603"/>
            <a:ext cx="1188720" cy="2286000"/>
          </a:xfrm>
          <a:prstGeom prst="rect">
            <a:avLst/>
          </a:prstGeom>
          <a:ln/>
        </p:spPr>
        <p:style>
          <a:lnRef idx="1">
            <a:schemeClr val="dk1"/>
          </a:lnRef>
          <a:fillRef idx="2">
            <a:schemeClr val="dk1"/>
          </a:fillRef>
          <a:effectRef idx="1">
            <a:schemeClr val="dk1"/>
          </a:effectRef>
          <a:fontRef idx="minor">
            <a:schemeClr val="dk1"/>
          </a:fontRef>
        </p:style>
        <p:txBody>
          <a:bodyPr rtlCol="0" anchor="b"/>
          <a:lstStyle/>
          <a:p>
            <a:pPr algn="ctr"/>
            <a:r>
              <a:rPr lang="en-US" sz="1600" dirty="0" smtClean="0">
                <a:solidFill>
                  <a:srgbClr val="363535"/>
                </a:solidFill>
              </a:rPr>
              <a:t>Hyper-V</a:t>
            </a:r>
            <a:endParaRPr lang="en-US" sz="1600" dirty="0">
              <a:solidFill>
                <a:srgbClr val="363535"/>
              </a:solidFill>
            </a:endParaRPr>
          </a:p>
        </p:txBody>
      </p:sp>
      <p:sp>
        <p:nvSpPr>
          <p:cNvPr id="38" name="Rectangle 37"/>
          <p:cNvSpPr/>
          <p:nvPr/>
        </p:nvSpPr>
        <p:spPr>
          <a:xfrm rot="10800000" flipH="1" flipV="1">
            <a:off x="7392427" y="1378998"/>
            <a:ext cx="1188720" cy="2286000"/>
          </a:xfrm>
          <a:prstGeom prst="rect">
            <a:avLst/>
          </a:prstGeom>
          <a:ln/>
        </p:spPr>
        <p:style>
          <a:lnRef idx="1">
            <a:schemeClr val="dk1"/>
          </a:lnRef>
          <a:fillRef idx="2">
            <a:schemeClr val="dk1"/>
          </a:fillRef>
          <a:effectRef idx="1">
            <a:schemeClr val="dk1"/>
          </a:effectRef>
          <a:fontRef idx="minor">
            <a:schemeClr val="dk1"/>
          </a:fontRef>
        </p:style>
        <p:txBody>
          <a:bodyPr rtlCol="0" anchor="b"/>
          <a:lstStyle/>
          <a:p>
            <a:pPr algn="ctr"/>
            <a:r>
              <a:rPr lang="en-US" sz="1600" b="1" dirty="0" smtClean="0">
                <a:solidFill>
                  <a:srgbClr val="363535"/>
                </a:solidFill>
              </a:rPr>
              <a:t>Hyper-V</a:t>
            </a:r>
            <a:endParaRPr lang="en-US" sz="1600" b="1" dirty="0">
              <a:solidFill>
                <a:srgbClr val="363535"/>
              </a:solidFill>
            </a:endParaRPr>
          </a:p>
        </p:txBody>
      </p:sp>
      <p:sp>
        <p:nvSpPr>
          <p:cNvPr id="7" name="Title 6"/>
          <p:cNvSpPr>
            <a:spLocks noGrp="1"/>
          </p:cNvSpPr>
          <p:nvPr>
            <p:ph type="title"/>
          </p:nvPr>
        </p:nvSpPr>
        <p:spPr>
          <a:xfrm>
            <a:off x="519112" y="138447"/>
            <a:ext cx="11149013" cy="609398"/>
          </a:xfrm>
        </p:spPr>
        <p:txBody>
          <a:bodyPr>
            <a:normAutofit fontScale="90000"/>
          </a:bodyPr>
          <a:lstStyle/>
          <a:p>
            <a:r>
              <a:rPr lang="en-US" dirty="0" smtClean="0"/>
              <a:t>Hyper-V over SMB</a:t>
            </a:r>
            <a:br>
              <a:rPr lang="en-US" dirty="0" smtClean="0"/>
            </a:br>
            <a:r>
              <a:rPr lang="en-US" sz="3100" dirty="0" smtClean="0">
                <a:latin typeface="+mn-lt"/>
              </a:rPr>
              <a:t>File Storage for Virtualizatio</a:t>
            </a:r>
            <a:r>
              <a:rPr lang="en-US" sz="3100" dirty="0">
                <a:latin typeface="+mn-lt"/>
              </a:rPr>
              <a:t>n</a:t>
            </a:r>
            <a:endParaRPr lang="en-US" dirty="0">
              <a:latin typeface="+mn-lt"/>
            </a:endParaRPr>
          </a:p>
        </p:txBody>
      </p:sp>
      <p:sp>
        <p:nvSpPr>
          <p:cNvPr id="3" name="Content Placeholder 2"/>
          <p:cNvSpPr>
            <a:spLocks noGrp="1"/>
          </p:cNvSpPr>
          <p:nvPr>
            <p:ph sz="half" idx="1"/>
          </p:nvPr>
        </p:nvSpPr>
        <p:spPr>
          <a:xfrm>
            <a:off x="519112" y="1396285"/>
            <a:ext cx="5971839" cy="4921347"/>
          </a:xfrm>
        </p:spPr>
        <p:txBody>
          <a:bodyPr/>
          <a:lstStyle/>
          <a:p>
            <a:pPr marL="0" indent="0">
              <a:buNone/>
            </a:pPr>
            <a:r>
              <a:rPr lang="en-US" sz="1600" b="1" dirty="0">
                <a:latin typeface="+mj-lt"/>
              </a:rPr>
              <a:t>What is it?</a:t>
            </a:r>
          </a:p>
          <a:p>
            <a:r>
              <a:rPr lang="en-US" sz="1600" dirty="0" smtClean="0"/>
              <a:t>Store Hyper-V files in shares over </a:t>
            </a:r>
            <a:r>
              <a:rPr lang="en-US" sz="1600" dirty="0"/>
              <a:t>the SMB </a:t>
            </a:r>
            <a:r>
              <a:rPr lang="en-US" sz="1600" dirty="0" smtClean="0"/>
              <a:t>3.0 protocol</a:t>
            </a:r>
            <a:br>
              <a:rPr lang="en-US" sz="1600" dirty="0" smtClean="0"/>
            </a:br>
            <a:r>
              <a:rPr lang="en-US" sz="1600" dirty="0" smtClean="0"/>
              <a:t>(include VM configuration</a:t>
            </a:r>
            <a:r>
              <a:rPr lang="en-US" sz="1600" dirty="0"/>
              <a:t>, VHD files, snapshots</a:t>
            </a:r>
            <a:r>
              <a:rPr lang="en-US" sz="1600" dirty="0" smtClean="0"/>
              <a:t>)</a:t>
            </a:r>
            <a:endParaRPr lang="en-US" sz="1600" dirty="0"/>
          </a:p>
          <a:p>
            <a:r>
              <a:rPr lang="en-US" sz="1600" dirty="0"/>
              <a:t>Works with both standalone and </a:t>
            </a:r>
            <a:r>
              <a:rPr lang="en-US" sz="1600" dirty="0" smtClean="0"/>
              <a:t>clustered </a:t>
            </a:r>
            <a:r>
              <a:rPr lang="en-US" sz="1600" dirty="0"/>
              <a:t>servers </a:t>
            </a:r>
            <a:r>
              <a:rPr lang="en-US" sz="1600" dirty="0" smtClean="0"/>
              <a:t/>
            </a:r>
            <a:br>
              <a:rPr lang="en-US" sz="1600" dirty="0" smtClean="0"/>
            </a:br>
            <a:r>
              <a:rPr lang="en-US" sz="1600" dirty="0" smtClean="0"/>
              <a:t>(</a:t>
            </a:r>
            <a:r>
              <a:rPr lang="en-US" sz="1600" dirty="0"/>
              <a:t>file storage used as cluster shared storage</a:t>
            </a:r>
            <a:r>
              <a:rPr lang="en-US" sz="1600" dirty="0" smtClean="0"/>
              <a:t>)</a:t>
            </a:r>
            <a:br>
              <a:rPr lang="en-US" sz="1600" dirty="0" smtClean="0"/>
            </a:br>
            <a:endParaRPr lang="en-US" sz="700" dirty="0"/>
          </a:p>
          <a:p>
            <a:pPr marL="0" indent="0">
              <a:buNone/>
            </a:pPr>
            <a:r>
              <a:rPr lang="en-US" sz="1600" b="1" dirty="0" smtClean="0">
                <a:latin typeface="+mj-lt"/>
              </a:rPr>
              <a:t>Highlights</a:t>
            </a:r>
            <a:endParaRPr lang="en-US" sz="1600" b="1" dirty="0">
              <a:latin typeface="+mj-lt"/>
            </a:endParaRPr>
          </a:p>
          <a:p>
            <a:r>
              <a:rPr lang="en-US" sz="1600" dirty="0" smtClean="0"/>
              <a:t>Increases flexibility</a:t>
            </a:r>
            <a:endParaRPr lang="en-US" sz="1600" dirty="0"/>
          </a:p>
          <a:p>
            <a:r>
              <a:rPr lang="en-US" sz="1600" dirty="0" smtClean="0"/>
              <a:t>Eases provisioning, management </a:t>
            </a:r>
            <a:r>
              <a:rPr lang="en-US" sz="1600" dirty="0"/>
              <a:t>and </a:t>
            </a:r>
            <a:r>
              <a:rPr lang="en-US" sz="1600" dirty="0" smtClean="0"/>
              <a:t>migration</a:t>
            </a:r>
            <a:endParaRPr lang="en-US" sz="1600" dirty="0"/>
          </a:p>
          <a:p>
            <a:r>
              <a:rPr lang="en-US" sz="1600" dirty="0"/>
              <a:t>Leverages converged network</a:t>
            </a:r>
          </a:p>
          <a:p>
            <a:r>
              <a:rPr lang="en-US" sz="1600" dirty="0"/>
              <a:t>Reduces </a:t>
            </a:r>
            <a:r>
              <a:rPr lang="en-US" sz="1600" dirty="0" err="1"/>
              <a:t>CapEx</a:t>
            </a:r>
            <a:r>
              <a:rPr lang="en-US" sz="1600" dirty="0"/>
              <a:t> and </a:t>
            </a:r>
            <a:r>
              <a:rPr lang="en-US" sz="1600" dirty="0" err="1" smtClean="0"/>
              <a:t>OpEx</a:t>
            </a:r>
            <a:r>
              <a:rPr lang="en-US" sz="1600" dirty="0" smtClean="0"/>
              <a:t/>
            </a:r>
            <a:br>
              <a:rPr lang="en-US" sz="1600" dirty="0" smtClean="0"/>
            </a:br>
            <a:endParaRPr lang="en-US" sz="700" dirty="0"/>
          </a:p>
          <a:p>
            <a:pPr marL="0" indent="0">
              <a:buNone/>
            </a:pPr>
            <a:r>
              <a:rPr lang="en-US" sz="1600" b="1" dirty="0" smtClean="0">
                <a:latin typeface="+mj-lt"/>
              </a:rPr>
              <a:t>Supporting </a:t>
            </a:r>
            <a:r>
              <a:rPr lang="en-US" sz="1600" b="1" dirty="0">
                <a:latin typeface="+mj-lt"/>
              </a:rPr>
              <a:t>Features</a:t>
            </a:r>
          </a:p>
          <a:p>
            <a:r>
              <a:rPr lang="en-US" sz="1600" dirty="0" smtClean="0"/>
              <a:t>SMB </a:t>
            </a:r>
            <a:r>
              <a:rPr lang="en-US" sz="1600" dirty="0"/>
              <a:t>Transparent </a:t>
            </a:r>
            <a:r>
              <a:rPr lang="en-US" sz="1600" dirty="0" smtClean="0"/>
              <a:t>Failover - Continuous availability</a:t>
            </a:r>
          </a:p>
          <a:p>
            <a:r>
              <a:rPr lang="en-US" sz="1600" dirty="0" smtClean="0"/>
              <a:t>SMB Scale-Out – Active/Active file server clusters</a:t>
            </a:r>
            <a:endParaRPr lang="en-US" sz="1600" dirty="0"/>
          </a:p>
          <a:p>
            <a:r>
              <a:rPr lang="en-US" sz="1600" dirty="0"/>
              <a:t>SMB Direct (SMB over RDMA</a:t>
            </a:r>
            <a:r>
              <a:rPr lang="en-US" sz="1600" dirty="0" smtClean="0"/>
              <a:t>) - Low latency, low CPU use</a:t>
            </a:r>
          </a:p>
          <a:p>
            <a:r>
              <a:rPr lang="en-US" sz="1600" dirty="0" smtClean="0"/>
              <a:t>SMB Multichannel – Network throughput and failover</a:t>
            </a:r>
          </a:p>
          <a:p>
            <a:r>
              <a:rPr lang="en-US" sz="1600" dirty="0" smtClean="0"/>
              <a:t>SMB Encryption - Security</a:t>
            </a:r>
            <a:endParaRPr lang="en-US" sz="1600" dirty="0"/>
          </a:p>
          <a:p>
            <a:r>
              <a:rPr lang="en-US" sz="1600" dirty="0"/>
              <a:t>VSS for SMB File </a:t>
            </a:r>
            <a:r>
              <a:rPr lang="en-US" sz="1600" dirty="0" smtClean="0"/>
              <a:t>Shares - Backup </a:t>
            </a:r>
            <a:r>
              <a:rPr lang="en-US" sz="1600" dirty="0"/>
              <a:t>and restore</a:t>
            </a:r>
          </a:p>
          <a:p>
            <a:r>
              <a:rPr lang="en-US" sz="1600" dirty="0"/>
              <a:t>SMB </a:t>
            </a:r>
            <a:r>
              <a:rPr lang="en-US" sz="1600" dirty="0" smtClean="0"/>
              <a:t>PowerShell - Manageability</a:t>
            </a:r>
            <a:endParaRPr lang="en-US" sz="1600" dirty="0"/>
          </a:p>
        </p:txBody>
      </p:sp>
      <p:cxnSp>
        <p:nvCxnSpPr>
          <p:cNvPr id="10" name="Straight Connector 9"/>
          <p:cNvCxnSpPr>
            <a:stCxn id="13" idx="2"/>
            <a:endCxn id="15" idx="1"/>
          </p:cNvCxnSpPr>
          <p:nvPr/>
        </p:nvCxnSpPr>
        <p:spPr>
          <a:xfrm>
            <a:off x="8683775" y="4992093"/>
            <a:ext cx="579556" cy="23800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14" idx="2"/>
            <a:endCxn id="15" idx="1"/>
          </p:cNvCxnSpPr>
          <p:nvPr/>
        </p:nvCxnSpPr>
        <p:spPr>
          <a:xfrm flipH="1">
            <a:off x="9263331" y="4992093"/>
            <a:ext cx="579557" cy="23800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rot="10800000" flipH="1" flipV="1">
            <a:off x="8187736" y="4309484"/>
            <a:ext cx="992078" cy="68260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b="1" dirty="0">
                <a:solidFill>
                  <a:srgbClr val="FFFFFF"/>
                </a:solidFill>
                <a:latin typeface="Segoe UI Light" pitchFamily="34" charset="0"/>
              </a:rPr>
              <a:t>File Server</a:t>
            </a:r>
          </a:p>
        </p:txBody>
      </p:sp>
      <p:sp>
        <p:nvSpPr>
          <p:cNvPr id="14" name="Rectangle 13"/>
          <p:cNvSpPr/>
          <p:nvPr/>
        </p:nvSpPr>
        <p:spPr>
          <a:xfrm rot="10800000" flipH="1" flipV="1">
            <a:off x="9346849" y="4309484"/>
            <a:ext cx="992078" cy="68260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b="1" dirty="0">
                <a:solidFill>
                  <a:srgbClr val="FFFFFF"/>
                </a:solidFill>
                <a:latin typeface="Segoe UI Light" pitchFamily="34" charset="0"/>
              </a:rPr>
              <a:t>File Server</a:t>
            </a:r>
          </a:p>
        </p:txBody>
      </p:sp>
      <p:sp>
        <p:nvSpPr>
          <p:cNvPr id="15" name="Can 14"/>
          <p:cNvSpPr/>
          <p:nvPr/>
        </p:nvSpPr>
        <p:spPr>
          <a:xfrm>
            <a:off x="8675715" y="5230097"/>
            <a:ext cx="1175232" cy="658853"/>
          </a:xfrm>
          <a:prstGeom prst="can">
            <a:avLst/>
          </a:prstGeom>
          <a:ln/>
        </p:spPr>
        <p:style>
          <a:lnRef idx="1">
            <a:schemeClr val="accent5"/>
          </a:lnRef>
          <a:fillRef idx="3">
            <a:schemeClr val="accent5"/>
          </a:fillRef>
          <a:effectRef idx="2">
            <a:schemeClr val="accent5"/>
          </a:effectRef>
          <a:fontRef idx="minor">
            <a:schemeClr val="lt1"/>
          </a:fontRef>
        </p:style>
        <p:txBody>
          <a:bodyPr lIns="121899" tIns="60949" rIns="121899" bIns="60949" rtlCol="0" anchor="ctr"/>
          <a:lstStyle/>
          <a:p>
            <a:pPr algn="ctr"/>
            <a:r>
              <a:rPr lang="en-US" sz="1400" dirty="0">
                <a:solidFill>
                  <a:srgbClr val="363535"/>
                </a:solidFill>
              </a:rPr>
              <a:t>Shared</a:t>
            </a:r>
          </a:p>
          <a:p>
            <a:pPr algn="ctr"/>
            <a:r>
              <a:rPr lang="en-US" sz="1400" dirty="0">
                <a:solidFill>
                  <a:srgbClr val="363535"/>
                </a:solidFill>
              </a:rPr>
              <a:t>Storage</a:t>
            </a:r>
          </a:p>
        </p:txBody>
      </p:sp>
      <p:sp>
        <p:nvSpPr>
          <p:cNvPr id="16" name="Rectangle 15"/>
          <p:cNvSpPr/>
          <p:nvPr/>
        </p:nvSpPr>
        <p:spPr>
          <a:xfrm rot="10800000" flipH="1" flipV="1">
            <a:off x="7330180" y="1445541"/>
            <a:ext cx="1188720" cy="2286000"/>
          </a:xfrm>
          <a:prstGeom prst="rect">
            <a:avLst/>
          </a:prstGeom>
          <a:ln/>
        </p:spPr>
        <p:style>
          <a:lnRef idx="1">
            <a:schemeClr val="dk1"/>
          </a:lnRef>
          <a:fillRef idx="2">
            <a:schemeClr val="dk1"/>
          </a:fillRef>
          <a:effectRef idx="1">
            <a:schemeClr val="dk1"/>
          </a:effectRef>
          <a:fontRef idx="minor">
            <a:schemeClr val="dk1"/>
          </a:fontRef>
        </p:style>
        <p:txBody>
          <a:bodyPr rtlCol="0" anchor="b"/>
          <a:lstStyle/>
          <a:p>
            <a:pPr algn="ctr"/>
            <a:r>
              <a:rPr lang="en-US" sz="1600" b="1" dirty="0" smtClean="0">
                <a:solidFill>
                  <a:srgbClr val="363535"/>
                </a:solidFill>
              </a:rPr>
              <a:t>Hyper-V</a:t>
            </a:r>
            <a:endParaRPr lang="en-US" sz="1600" b="1" dirty="0">
              <a:solidFill>
                <a:srgbClr val="363535"/>
              </a:solidFill>
            </a:endParaRPr>
          </a:p>
        </p:txBody>
      </p:sp>
      <p:sp>
        <p:nvSpPr>
          <p:cNvPr id="17" name="Rectangle 16"/>
          <p:cNvSpPr/>
          <p:nvPr/>
        </p:nvSpPr>
        <p:spPr>
          <a:xfrm rot="10800000" flipH="1" flipV="1">
            <a:off x="7467340" y="1573245"/>
            <a:ext cx="914400" cy="54864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600" b="1" dirty="0" smtClean="0">
                <a:solidFill>
                  <a:srgbClr val="FFFFFF"/>
                </a:solidFill>
                <a:latin typeface="Segoe UI Light" pitchFamily="34" charset="0"/>
              </a:rPr>
              <a:t>SQL</a:t>
            </a:r>
            <a:br>
              <a:rPr lang="en-US" sz="1600" b="1" dirty="0" smtClean="0">
                <a:solidFill>
                  <a:srgbClr val="FFFFFF"/>
                </a:solidFill>
                <a:latin typeface="Segoe UI Light" pitchFamily="34" charset="0"/>
              </a:rPr>
            </a:br>
            <a:r>
              <a:rPr lang="en-US" sz="1600" b="1" dirty="0" smtClean="0">
                <a:solidFill>
                  <a:srgbClr val="FFFFFF"/>
                </a:solidFill>
                <a:latin typeface="Segoe UI Light" pitchFamily="34" charset="0"/>
              </a:rPr>
              <a:t>Server</a:t>
            </a:r>
            <a:endParaRPr lang="en-US" sz="1600" b="1" dirty="0">
              <a:solidFill>
                <a:srgbClr val="FFFFFF"/>
              </a:solidFill>
              <a:latin typeface="Segoe UI Light" pitchFamily="34" charset="0"/>
            </a:endParaRPr>
          </a:p>
        </p:txBody>
      </p:sp>
      <p:sp>
        <p:nvSpPr>
          <p:cNvPr id="18" name="Rectangle 17"/>
          <p:cNvSpPr/>
          <p:nvPr/>
        </p:nvSpPr>
        <p:spPr>
          <a:xfrm rot="10800000" flipH="1" flipV="1">
            <a:off x="7467340" y="2210861"/>
            <a:ext cx="914400" cy="54864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600" b="1" dirty="0" smtClean="0">
                <a:solidFill>
                  <a:srgbClr val="FFFFFF"/>
                </a:solidFill>
                <a:latin typeface="Segoe UI Light" pitchFamily="34" charset="0"/>
              </a:rPr>
              <a:t>IIS</a:t>
            </a:r>
            <a:endParaRPr lang="en-US" sz="1600" b="1" dirty="0">
              <a:solidFill>
                <a:srgbClr val="FFFFFF"/>
              </a:solidFill>
              <a:latin typeface="Segoe UI Light" pitchFamily="34" charset="0"/>
            </a:endParaRPr>
          </a:p>
        </p:txBody>
      </p:sp>
      <p:sp>
        <p:nvSpPr>
          <p:cNvPr id="19" name="Rectangle 18"/>
          <p:cNvSpPr/>
          <p:nvPr/>
        </p:nvSpPr>
        <p:spPr>
          <a:xfrm rot="10800000" flipH="1" flipV="1">
            <a:off x="7467340" y="2848476"/>
            <a:ext cx="914400" cy="54864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600" b="1" dirty="0" smtClean="0">
                <a:solidFill>
                  <a:srgbClr val="FFFFFF"/>
                </a:solidFill>
                <a:latin typeface="Segoe UI Light" pitchFamily="34" charset="0"/>
              </a:rPr>
              <a:t>VDI</a:t>
            </a:r>
            <a:br>
              <a:rPr lang="en-US" sz="1600" b="1" dirty="0" smtClean="0">
                <a:solidFill>
                  <a:srgbClr val="FFFFFF"/>
                </a:solidFill>
                <a:latin typeface="Segoe UI Light" pitchFamily="34" charset="0"/>
              </a:rPr>
            </a:br>
            <a:r>
              <a:rPr lang="en-US" sz="1600" b="1" dirty="0" smtClean="0">
                <a:solidFill>
                  <a:srgbClr val="FFFFFF"/>
                </a:solidFill>
                <a:latin typeface="Segoe UI Light" pitchFamily="34" charset="0"/>
              </a:rPr>
              <a:t>Desktop</a:t>
            </a:r>
            <a:endParaRPr lang="en-US" sz="1600" b="1" dirty="0">
              <a:solidFill>
                <a:srgbClr val="FFFFFF"/>
              </a:solidFill>
              <a:latin typeface="Segoe UI Light" pitchFamily="34" charset="0"/>
            </a:endParaRPr>
          </a:p>
        </p:txBody>
      </p:sp>
      <p:sp>
        <p:nvSpPr>
          <p:cNvPr id="23" name="Rectangle 22"/>
          <p:cNvSpPr/>
          <p:nvPr/>
        </p:nvSpPr>
        <p:spPr>
          <a:xfrm rot="10800000" flipH="1" flipV="1">
            <a:off x="8683775" y="1445541"/>
            <a:ext cx="1188720" cy="2286000"/>
          </a:xfrm>
          <a:prstGeom prst="rect">
            <a:avLst/>
          </a:prstGeom>
          <a:ln/>
        </p:spPr>
        <p:style>
          <a:lnRef idx="1">
            <a:schemeClr val="dk1"/>
          </a:lnRef>
          <a:fillRef idx="2">
            <a:schemeClr val="dk1"/>
          </a:fillRef>
          <a:effectRef idx="1">
            <a:schemeClr val="dk1"/>
          </a:effectRef>
          <a:fontRef idx="minor">
            <a:schemeClr val="dk1"/>
          </a:fontRef>
        </p:style>
        <p:txBody>
          <a:bodyPr rtlCol="0" anchor="b"/>
          <a:lstStyle/>
          <a:p>
            <a:pPr algn="ctr"/>
            <a:r>
              <a:rPr lang="en-US" sz="1600" b="1" dirty="0" smtClean="0">
                <a:solidFill>
                  <a:srgbClr val="363535"/>
                </a:solidFill>
              </a:rPr>
              <a:t>Hyper-V</a:t>
            </a:r>
            <a:endParaRPr lang="en-US" sz="1600" b="1" dirty="0">
              <a:solidFill>
                <a:srgbClr val="363535"/>
              </a:solidFill>
            </a:endParaRPr>
          </a:p>
        </p:txBody>
      </p:sp>
      <p:sp>
        <p:nvSpPr>
          <p:cNvPr id="24" name="Rectangle 23"/>
          <p:cNvSpPr/>
          <p:nvPr/>
        </p:nvSpPr>
        <p:spPr>
          <a:xfrm rot="10800000" flipH="1" flipV="1">
            <a:off x="8820935" y="1573245"/>
            <a:ext cx="914400" cy="54864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600" b="1" dirty="0" smtClean="0">
                <a:solidFill>
                  <a:srgbClr val="FFFFFF"/>
                </a:solidFill>
                <a:latin typeface="Segoe UI Light" pitchFamily="34" charset="0"/>
              </a:rPr>
              <a:t>SQL</a:t>
            </a:r>
            <a:br>
              <a:rPr lang="en-US" sz="1600" b="1" dirty="0" smtClean="0">
                <a:solidFill>
                  <a:srgbClr val="FFFFFF"/>
                </a:solidFill>
                <a:latin typeface="Segoe UI Light" pitchFamily="34" charset="0"/>
              </a:rPr>
            </a:br>
            <a:r>
              <a:rPr lang="en-US" sz="1600" b="1" dirty="0" smtClean="0">
                <a:solidFill>
                  <a:srgbClr val="FFFFFF"/>
                </a:solidFill>
                <a:latin typeface="Segoe UI Light" pitchFamily="34" charset="0"/>
              </a:rPr>
              <a:t>Server</a:t>
            </a:r>
            <a:endParaRPr lang="en-US" sz="1600" b="1" dirty="0">
              <a:solidFill>
                <a:srgbClr val="FFFFFF"/>
              </a:solidFill>
              <a:latin typeface="Segoe UI Light" pitchFamily="34" charset="0"/>
            </a:endParaRPr>
          </a:p>
        </p:txBody>
      </p:sp>
      <p:sp>
        <p:nvSpPr>
          <p:cNvPr id="25" name="Rectangle 24"/>
          <p:cNvSpPr/>
          <p:nvPr/>
        </p:nvSpPr>
        <p:spPr>
          <a:xfrm rot="10800000" flipH="1" flipV="1">
            <a:off x="8820935" y="2210861"/>
            <a:ext cx="914400" cy="54864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600" b="1" dirty="0" smtClean="0">
                <a:solidFill>
                  <a:srgbClr val="FFFFFF"/>
                </a:solidFill>
                <a:latin typeface="Segoe UI Light" pitchFamily="34" charset="0"/>
              </a:rPr>
              <a:t>IIS</a:t>
            </a:r>
            <a:endParaRPr lang="en-US" sz="1600" b="1" dirty="0">
              <a:solidFill>
                <a:srgbClr val="FFFFFF"/>
              </a:solidFill>
              <a:latin typeface="Segoe UI Light" pitchFamily="34" charset="0"/>
            </a:endParaRPr>
          </a:p>
        </p:txBody>
      </p:sp>
      <p:sp>
        <p:nvSpPr>
          <p:cNvPr id="26" name="Rectangle 25"/>
          <p:cNvSpPr/>
          <p:nvPr/>
        </p:nvSpPr>
        <p:spPr>
          <a:xfrm rot="10800000" flipH="1" flipV="1">
            <a:off x="8820935" y="2848476"/>
            <a:ext cx="914400" cy="54864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600" b="1" dirty="0" smtClean="0">
                <a:solidFill>
                  <a:srgbClr val="FFFFFF"/>
                </a:solidFill>
                <a:latin typeface="Segoe UI Light" pitchFamily="34" charset="0"/>
              </a:rPr>
              <a:t>VDI</a:t>
            </a:r>
            <a:br>
              <a:rPr lang="en-US" sz="1600" b="1" dirty="0" smtClean="0">
                <a:solidFill>
                  <a:srgbClr val="FFFFFF"/>
                </a:solidFill>
                <a:latin typeface="Segoe UI Light" pitchFamily="34" charset="0"/>
              </a:rPr>
            </a:br>
            <a:r>
              <a:rPr lang="en-US" sz="1600" b="1" dirty="0" smtClean="0">
                <a:solidFill>
                  <a:srgbClr val="FFFFFF"/>
                </a:solidFill>
                <a:latin typeface="Segoe UI Light" pitchFamily="34" charset="0"/>
              </a:rPr>
              <a:t>Desktop</a:t>
            </a:r>
            <a:endParaRPr lang="en-US" sz="1600" b="1" dirty="0">
              <a:solidFill>
                <a:srgbClr val="FFFFFF"/>
              </a:solidFill>
              <a:latin typeface="Segoe UI Light" pitchFamily="34" charset="0"/>
            </a:endParaRPr>
          </a:p>
        </p:txBody>
      </p:sp>
      <p:sp>
        <p:nvSpPr>
          <p:cNvPr id="27" name="Rectangle 26"/>
          <p:cNvSpPr/>
          <p:nvPr/>
        </p:nvSpPr>
        <p:spPr>
          <a:xfrm rot="10800000" flipH="1" flipV="1">
            <a:off x="10028640" y="1445541"/>
            <a:ext cx="1188720" cy="2286000"/>
          </a:xfrm>
          <a:prstGeom prst="rect">
            <a:avLst/>
          </a:prstGeom>
          <a:ln/>
        </p:spPr>
        <p:style>
          <a:lnRef idx="1">
            <a:schemeClr val="dk1"/>
          </a:lnRef>
          <a:fillRef idx="2">
            <a:schemeClr val="dk1"/>
          </a:fillRef>
          <a:effectRef idx="1">
            <a:schemeClr val="dk1"/>
          </a:effectRef>
          <a:fontRef idx="minor">
            <a:schemeClr val="dk1"/>
          </a:fontRef>
        </p:style>
        <p:txBody>
          <a:bodyPr rtlCol="0" anchor="b"/>
          <a:lstStyle/>
          <a:p>
            <a:pPr algn="ctr"/>
            <a:r>
              <a:rPr lang="en-US" sz="1600" b="1" dirty="0" smtClean="0">
                <a:solidFill>
                  <a:srgbClr val="363535"/>
                </a:solidFill>
              </a:rPr>
              <a:t>Hyper-V</a:t>
            </a:r>
            <a:endParaRPr lang="en-US" sz="1600" b="1" dirty="0">
              <a:solidFill>
                <a:srgbClr val="363535"/>
              </a:solidFill>
            </a:endParaRPr>
          </a:p>
        </p:txBody>
      </p:sp>
      <p:sp>
        <p:nvSpPr>
          <p:cNvPr id="28" name="Rectangle 27"/>
          <p:cNvSpPr/>
          <p:nvPr/>
        </p:nvSpPr>
        <p:spPr>
          <a:xfrm rot="10800000" flipH="1" flipV="1">
            <a:off x="10165800" y="1573245"/>
            <a:ext cx="914400" cy="54864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600" b="1" dirty="0" smtClean="0">
                <a:solidFill>
                  <a:srgbClr val="FFFFFF"/>
                </a:solidFill>
                <a:latin typeface="Segoe UI Light" pitchFamily="34" charset="0"/>
              </a:rPr>
              <a:t>SQL</a:t>
            </a:r>
            <a:br>
              <a:rPr lang="en-US" sz="1600" b="1" dirty="0" smtClean="0">
                <a:solidFill>
                  <a:srgbClr val="FFFFFF"/>
                </a:solidFill>
                <a:latin typeface="Segoe UI Light" pitchFamily="34" charset="0"/>
              </a:rPr>
            </a:br>
            <a:r>
              <a:rPr lang="en-US" sz="1600" b="1" dirty="0" smtClean="0">
                <a:solidFill>
                  <a:srgbClr val="FFFFFF"/>
                </a:solidFill>
                <a:latin typeface="Segoe UI Light" pitchFamily="34" charset="0"/>
              </a:rPr>
              <a:t>Server</a:t>
            </a:r>
            <a:endParaRPr lang="en-US" sz="1600" b="1" dirty="0">
              <a:solidFill>
                <a:srgbClr val="FFFFFF"/>
              </a:solidFill>
              <a:latin typeface="Segoe UI Light" pitchFamily="34" charset="0"/>
            </a:endParaRPr>
          </a:p>
        </p:txBody>
      </p:sp>
      <p:sp>
        <p:nvSpPr>
          <p:cNvPr id="29" name="Rectangle 28"/>
          <p:cNvSpPr/>
          <p:nvPr/>
        </p:nvSpPr>
        <p:spPr>
          <a:xfrm rot="10800000" flipH="1" flipV="1">
            <a:off x="10165800" y="2210861"/>
            <a:ext cx="914400" cy="54864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600" b="1" dirty="0" smtClean="0">
                <a:solidFill>
                  <a:srgbClr val="FFFFFF"/>
                </a:solidFill>
                <a:latin typeface="Segoe UI Light" pitchFamily="34" charset="0"/>
              </a:rPr>
              <a:t>IIS</a:t>
            </a:r>
            <a:endParaRPr lang="en-US" sz="1600" b="1" dirty="0">
              <a:solidFill>
                <a:srgbClr val="FFFFFF"/>
              </a:solidFill>
              <a:latin typeface="Segoe UI Light" pitchFamily="34" charset="0"/>
            </a:endParaRPr>
          </a:p>
        </p:txBody>
      </p:sp>
      <p:sp>
        <p:nvSpPr>
          <p:cNvPr id="30" name="Rectangle 29"/>
          <p:cNvSpPr/>
          <p:nvPr/>
        </p:nvSpPr>
        <p:spPr>
          <a:xfrm rot="10800000" flipH="1" flipV="1">
            <a:off x="10165800" y="2848476"/>
            <a:ext cx="914400" cy="54864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600" b="1" dirty="0" smtClean="0">
                <a:solidFill>
                  <a:srgbClr val="FFFFFF"/>
                </a:solidFill>
                <a:latin typeface="Segoe UI Light" pitchFamily="34" charset="0"/>
              </a:rPr>
              <a:t>VDI</a:t>
            </a:r>
            <a:br>
              <a:rPr lang="en-US" sz="1600" b="1" dirty="0" smtClean="0">
                <a:solidFill>
                  <a:srgbClr val="FFFFFF"/>
                </a:solidFill>
                <a:latin typeface="Segoe UI Light" pitchFamily="34" charset="0"/>
              </a:rPr>
            </a:br>
            <a:r>
              <a:rPr lang="en-US" sz="1600" b="1" dirty="0" smtClean="0">
                <a:solidFill>
                  <a:srgbClr val="FFFFFF"/>
                </a:solidFill>
                <a:latin typeface="Segoe UI Light" pitchFamily="34" charset="0"/>
              </a:rPr>
              <a:t>Desktop</a:t>
            </a:r>
            <a:endParaRPr lang="en-US" sz="1600" b="1" dirty="0">
              <a:solidFill>
                <a:srgbClr val="FFFFFF"/>
              </a:solidFill>
              <a:latin typeface="Segoe UI Light" pitchFamily="34" charset="0"/>
            </a:endParaRPr>
          </a:p>
        </p:txBody>
      </p:sp>
      <p:sp>
        <p:nvSpPr>
          <p:cNvPr id="33" name="Rectangle 32"/>
          <p:cNvSpPr/>
          <p:nvPr/>
        </p:nvSpPr>
        <p:spPr bwMode="auto">
          <a:xfrm>
            <a:off x="7044743" y="914399"/>
            <a:ext cx="4520350" cy="2923504"/>
          </a:xfrm>
          <a:prstGeom prst="rect">
            <a:avLst/>
          </a:prstGeom>
          <a:noFill/>
          <a:ln>
            <a:prstDash val="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1600" dirty="0" smtClean="0">
                <a:gradFill>
                  <a:gsLst>
                    <a:gs pos="0">
                      <a:srgbClr val="FFFFFF"/>
                    </a:gs>
                    <a:gs pos="100000">
                      <a:srgbClr val="FFFFFF"/>
                    </a:gs>
                  </a:gsLst>
                  <a:lin ang="5400000" scaled="0"/>
                </a:gradFill>
              </a:rPr>
              <a:t>Hyper-V Cluster</a:t>
            </a:r>
          </a:p>
        </p:txBody>
      </p:sp>
      <p:sp>
        <p:nvSpPr>
          <p:cNvPr id="44" name="Rectangle 43"/>
          <p:cNvSpPr/>
          <p:nvPr/>
        </p:nvSpPr>
        <p:spPr bwMode="auto">
          <a:xfrm>
            <a:off x="7044743" y="4172752"/>
            <a:ext cx="4520350" cy="2009107"/>
          </a:xfrm>
          <a:prstGeom prst="rect">
            <a:avLst/>
          </a:prstGeom>
          <a:noFill/>
          <a:ln>
            <a:prstDash val="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b" anchorCtr="0" compatLnSpc="1">
            <a:prstTxWarp prst="textNoShape">
              <a:avLst/>
            </a:prstTxWarp>
          </a:bodyPr>
          <a:lstStyle/>
          <a:p>
            <a:pPr algn="r" defTabSz="914099" fontAlgn="base">
              <a:spcBef>
                <a:spcPct val="0"/>
              </a:spcBef>
              <a:spcAft>
                <a:spcPct val="0"/>
              </a:spcAft>
            </a:pPr>
            <a:r>
              <a:rPr lang="en-US" sz="1600" dirty="0" smtClean="0">
                <a:gradFill>
                  <a:gsLst>
                    <a:gs pos="0">
                      <a:srgbClr val="FFFFFF"/>
                    </a:gs>
                    <a:gs pos="100000">
                      <a:srgbClr val="FFFFFF"/>
                    </a:gs>
                  </a:gsLst>
                  <a:lin ang="5400000" scaled="0"/>
                </a:gradFill>
              </a:rPr>
              <a:t>File Server Cluster</a:t>
            </a:r>
          </a:p>
        </p:txBody>
      </p:sp>
      <p:cxnSp>
        <p:nvCxnSpPr>
          <p:cNvPr id="55" name="Straight Connector 54"/>
          <p:cNvCxnSpPr>
            <a:stCxn id="16" idx="2"/>
            <a:endCxn id="13" idx="0"/>
          </p:cNvCxnSpPr>
          <p:nvPr/>
        </p:nvCxnSpPr>
        <p:spPr>
          <a:xfrm>
            <a:off x="7924540" y="3731541"/>
            <a:ext cx="759235" cy="577943"/>
          </a:xfrm>
          <a:prstGeom prst="line">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6" idx="2"/>
          </p:cNvCxnSpPr>
          <p:nvPr/>
        </p:nvCxnSpPr>
        <p:spPr>
          <a:xfrm>
            <a:off x="7924540" y="3731541"/>
            <a:ext cx="1266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23" idx="2"/>
            <a:endCxn id="13" idx="0"/>
          </p:cNvCxnSpPr>
          <p:nvPr/>
        </p:nvCxnSpPr>
        <p:spPr>
          <a:xfrm flipH="1">
            <a:off x="8683775" y="3731541"/>
            <a:ext cx="594360" cy="577943"/>
          </a:xfrm>
          <a:prstGeom prst="line">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23" idx="2"/>
            <a:endCxn id="14" idx="0"/>
          </p:cNvCxnSpPr>
          <p:nvPr/>
        </p:nvCxnSpPr>
        <p:spPr>
          <a:xfrm>
            <a:off x="9278135" y="3731541"/>
            <a:ext cx="564753" cy="577943"/>
          </a:xfrm>
          <a:prstGeom prst="line">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27" idx="2"/>
            <a:endCxn id="14" idx="0"/>
          </p:cNvCxnSpPr>
          <p:nvPr/>
        </p:nvCxnSpPr>
        <p:spPr>
          <a:xfrm flipH="1">
            <a:off x="9842888" y="3731541"/>
            <a:ext cx="780112" cy="577943"/>
          </a:xfrm>
          <a:prstGeom prst="line">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16" idx="2"/>
            <a:endCxn id="14" idx="0"/>
          </p:cNvCxnSpPr>
          <p:nvPr/>
        </p:nvCxnSpPr>
        <p:spPr>
          <a:xfrm>
            <a:off x="7924540" y="3731541"/>
            <a:ext cx="1918348" cy="577943"/>
          </a:xfrm>
          <a:prstGeom prst="line">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27" idx="2"/>
            <a:endCxn id="13" idx="0"/>
          </p:cNvCxnSpPr>
          <p:nvPr/>
        </p:nvCxnSpPr>
        <p:spPr>
          <a:xfrm flipH="1">
            <a:off x="8683775" y="3731541"/>
            <a:ext cx="1939225" cy="577943"/>
          </a:xfrm>
          <a:prstGeom prst="line">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13" idx="3"/>
            <a:endCxn id="14" idx="1"/>
          </p:cNvCxnSpPr>
          <p:nvPr/>
        </p:nvCxnSpPr>
        <p:spPr>
          <a:xfrm>
            <a:off x="9179814" y="4650789"/>
            <a:ext cx="16703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5672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7035199" y="4823501"/>
            <a:ext cx="4544186" cy="1314451"/>
          </a:xfrm>
          <a:prstGeom prst="roundRect">
            <a:avLst/>
          </a:prstGeom>
        </p:spPr>
        <p:style>
          <a:lnRef idx="1">
            <a:schemeClr val="dk1"/>
          </a:lnRef>
          <a:fillRef idx="2">
            <a:schemeClr val="dk1"/>
          </a:fillRef>
          <a:effectRef idx="1">
            <a:schemeClr val="dk1"/>
          </a:effectRef>
          <a:fontRef idx="minor">
            <a:schemeClr val="dk1"/>
          </a:fontRef>
        </p:style>
        <p:txBody>
          <a:bodyPr rtlCol="0" anchor="t"/>
          <a:lstStyle/>
          <a:p>
            <a:pPr algn="ctr"/>
            <a:r>
              <a:rPr lang="en-US" sz="1600" dirty="0">
                <a:solidFill>
                  <a:srgbClr val="363535"/>
                </a:solidFill>
              </a:rPr>
              <a:t>File Server Cluster</a:t>
            </a:r>
          </a:p>
        </p:txBody>
      </p:sp>
      <p:sp>
        <p:nvSpPr>
          <p:cNvPr id="5" name="Title 4"/>
          <p:cNvSpPr>
            <a:spLocks noGrp="1"/>
          </p:cNvSpPr>
          <p:nvPr>
            <p:ph type="title"/>
          </p:nvPr>
        </p:nvSpPr>
        <p:spPr/>
        <p:txBody>
          <a:bodyPr>
            <a:normAutofit/>
          </a:bodyPr>
          <a:lstStyle/>
          <a:p>
            <a:r>
              <a:rPr lang="en-US" dirty="0" smtClean="0"/>
              <a:t>SMB Transparent Failover</a:t>
            </a:r>
            <a:endParaRPr lang="en-US" dirty="0"/>
          </a:p>
        </p:txBody>
      </p:sp>
      <p:sp>
        <p:nvSpPr>
          <p:cNvPr id="3" name="Content Placeholder 2"/>
          <p:cNvSpPr>
            <a:spLocks noGrp="1"/>
          </p:cNvSpPr>
          <p:nvPr>
            <p:ph sz="half" idx="1"/>
          </p:nvPr>
        </p:nvSpPr>
        <p:spPr>
          <a:xfrm>
            <a:off x="519112" y="1447800"/>
            <a:ext cx="5803899" cy="4696670"/>
          </a:xfrm>
        </p:spPr>
        <p:txBody>
          <a:bodyPr/>
          <a:lstStyle/>
          <a:p>
            <a:r>
              <a:rPr lang="en-US" sz="2000" dirty="0">
                <a:solidFill>
                  <a:schemeClr val="tx1"/>
                </a:solidFill>
              </a:rPr>
              <a:t>Failover transparent to server application</a:t>
            </a:r>
          </a:p>
          <a:p>
            <a:pPr lvl="1"/>
            <a:r>
              <a:rPr lang="en-US" sz="1600" dirty="0">
                <a:solidFill>
                  <a:schemeClr val="tx1"/>
                </a:solidFill>
              </a:rPr>
              <a:t>Zero downtime – small IO delay during </a:t>
            </a:r>
            <a:r>
              <a:rPr lang="en-US" sz="1600" dirty="0" smtClean="0">
                <a:solidFill>
                  <a:schemeClr val="tx1"/>
                </a:solidFill>
              </a:rPr>
              <a:t>failover</a:t>
            </a:r>
          </a:p>
          <a:p>
            <a:pPr lvl="1"/>
            <a:endParaRPr lang="en-US" sz="1600" dirty="0">
              <a:solidFill>
                <a:schemeClr val="tx1"/>
              </a:solidFill>
            </a:endParaRPr>
          </a:p>
          <a:p>
            <a:r>
              <a:rPr lang="en-US" sz="2000" dirty="0">
                <a:solidFill>
                  <a:schemeClr val="tx1"/>
                </a:solidFill>
              </a:rPr>
              <a:t>Supports planned and unplanned failovers</a:t>
            </a:r>
          </a:p>
          <a:p>
            <a:pPr lvl="1"/>
            <a:r>
              <a:rPr lang="en-US" sz="1600" dirty="0">
                <a:solidFill>
                  <a:schemeClr val="tx1"/>
                </a:solidFill>
              </a:rPr>
              <a:t>HW/SW Maintenance</a:t>
            </a:r>
          </a:p>
          <a:p>
            <a:pPr lvl="1"/>
            <a:r>
              <a:rPr lang="en-US" sz="1600" dirty="0">
                <a:solidFill>
                  <a:schemeClr val="tx1"/>
                </a:solidFill>
              </a:rPr>
              <a:t>HW/SW Failures</a:t>
            </a:r>
          </a:p>
          <a:p>
            <a:pPr lvl="1"/>
            <a:r>
              <a:rPr lang="en-US" sz="1600" dirty="0">
                <a:solidFill>
                  <a:schemeClr val="tx1"/>
                </a:solidFill>
              </a:rPr>
              <a:t>Load Rebalancing</a:t>
            </a:r>
          </a:p>
          <a:p>
            <a:endParaRPr lang="en-US" sz="2000" dirty="0" smtClean="0">
              <a:solidFill>
                <a:schemeClr val="tx1"/>
              </a:solidFill>
            </a:endParaRPr>
          </a:p>
          <a:p>
            <a:r>
              <a:rPr lang="en-US" sz="2000" dirty="0" smtClean="0">
                <a:solidFill>
                  <a:schemeClr val="tx1"/>
                </a:solidFill>
              </a:rPr>
              <a:t>Resilient </a:t>
            </a:r>
            <a:r>
              <a:rPr lang="en-US" sz="2000" dirty="0">
                <a:solidFill>
                  <a:schemeClr val="tx1"/>
                </a:solidFill>
              </a:rPr>
              <a:t>for both file and directory operations</a:t>
            </a:r>
          </a:p>
          <a:p>
            <a:endParaRPr lang="en-US" sz="2000" dirty="0" smtClean="0">
              <a:solidFill>
                <a:schemeClr val="tx1"/>
              </a:solidFill>
            </a:endParaRPr>
          </a:p>
          <a:p>
            <a:r>
              <a:rPr lang="en-US" sz="2000" dirty="0" smtClean="0">
                <a:solidFill>
                  <a:schemeClr val="tx1"/>
                </a:solidFill>
              </a:rPr>
              <a:t>Requires</a:t>
            </a:r>
            <a:r>
              <a:rPr lang="en-US" sz="2000" dirty="0">
                <a:solidFill>
                  <a:schemeClr val="tx1"/>
                </a:solidFill>
              </a:rPr>
              <a:t>:</a:t>
            </a:r>
          </a:p>
          <a:p>
            <a:pPr lvl="1"/>
            <a:r>
              <a:rPr lang="en-US" sz="1600" dirty="0">
                <a:solidFill>
                  <a:schemeClr val="tx1"/>
                </a:solidFill>
              </a:rPr>
              <a:t>Windows Failover Clusters</a:t>
            </a:r>
          </a:p>
          <a:p>
            <a:pPr lvl="1"/>
            <a:r>
              <a:rPr lang="en-US" sz="1600" dirty="0">
                <a:solidFill>
                  <a:schemeClr val="tx1"/>
                </a:solidFill>
              </a:rPr>
              <a:t>Both server running application and file server cluster must be Windows Server “8”</a:t>
            </a:r>
          </a:p>
          <a:p>
            <a:pPr lvl="1"/>
            <a:r>
              <a:rPr lang="en-US" sz="1600" dirty="0">
                <a:solidFill>
                  <a:schemeClr val="tx1"/>
                </a:solidFill>
              </a:rPr>
              <a:t>Shares enabled for ‘continuous availability’</a:t>
            </a:r>
          </a:p>
          <a:p>
            <a:endParaRPr lang="en-US" sz="2000" dirty="0">
              <a:solidFill>
                <a:schemeClr val="tx1"/>
              </a:solidFill>
            </a:endParaRPr>
          </a:p>
        </p:txBody>
      </p:sp>
      <p:sp>
        <p:nvSpPr>
          <p:cNvPr id="7" name="Curved Down Arrow 6"/>
          <p:cNvSpPr/>
          <p:nvPr/>
        </p:nvSpPr>
        <p:spPr bwMode="auto">
          <a:xfrm flipV="1">
            <a:off x="7975747" y="4451502"/>
            <a:ext cx="2596909" cy="301701"/>
          </a:xfrm>
          <a:prstGeom prst="curvedDownArrow">
            <a:avLst/>
          </a:prstGeom>
          <a:solidFill>
            <a:srgbClr val="FFFF00"/>
          </a:solidFill>
          <a:ln>
            <a:gradFill>
              <a:gsLst>
                <a:gs pos="0">
                  <a:schemeClr val="tx1">
                    <a:alpha val="30000"/>
                  </a:schemeClr>
                </a:gs>
                <a:gs pos="100000">
                  <a:schemeClr val="tx1">
                    <a:alpha val="90000"/>
                  </a:schemeClr>
                </a:gs>
              </a:gsLst>
              <a:lin ang="5400000" scaled="0"/>
            </a:gradFill>
            <a:headEnd type="none" w="med" len="med"/>
            <a:tailEnd type="none" w="med" len="med"/>
          </a:ln>
          <a:effectLst>
            <a:outerShdw blurRad="127000" sx="102000" sy="102000" algn="ctr" rotWithShape="0">
              <a:schemeClr val="tx1">
                <a:alpha val="25000"/>
              </a:schemeClr>
            </a:outerShdw>
          </a:effectLst>
        </p:spPr>
        <p:style>
          <a:lnRef idx="1">
            <a:schemeClr val="accent2"/>
          </a:lnRef>
          <a:fillRef idx="3">
            <a:schemeClr val="accent2"/>
          </a:fillRef>
          <a:effectRef idx="2">
            <a:schemeClr val="accent2"/>
          </a:effectRef>
          <a:fontRef idx="minor">
            <a:schemeClr val="lt1"/>
          </a:fontRef>
        </p:style>
        <p:txBody>
          <a:bodyPr vert="horz" wrap="square" lIns="91555" tIns="45777" rIns="91555" bIns="45777" numCol="1" rtlCol="0" anchor="ctr" anchorCtr="0" compatLnSpc="1">
            <a:prstTxWarp prst="textNoShape">
              <a:avLst/>
            </a:prstTxWarp>
          </a:bodyPr>
          <a:lstStyle/>
          <a:p>
            <a:pPr algn="ctr" defTabSz="915280"/>
            <a:endParaRPr lang="en-US" b="1" dirty="0">
              <a:gradFill>
                <a:gsLst>
                  <a:gs pos="0">
                    <a:srgbClr val="FFFFFF"/>
                  </a:gs>
                  <a:gs pos="100000">
                    <a:srgbClr val="FFFFFF"/>
                  </a:gs>
                </a:gsLst>
                <a:lin ang="5400000" scaled="0"/>
              </a:gradFill>
            </a:endParaRPr>
          </a:p>
        </p:txBody>
      </p:sp>
      <p:sp>
        <p:nvSpPr>
          <p:cNvPr id="10" name="Rectangle 9"/>
          <p:cNvSpPr/>
          <p:nvPr/>
        </p:nvSpPr>
        <p:spPr>
          <a:xfrm>
            <a:off x="8468252" y="2960593"/>
            <a:ext cx="1665026" cy="46841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a:solidFill>
                  <a:srgbClr val="363535"/>
                </a:solidFill>
              </a:rPr>
              <a:t>Hyper-V</a:t>
            </a:r>
          </a:p>
        </p:txBody>
      </p:sp>
      <p:sp>
        <p:nvSpPr>
          <p:cNvPr id="15" name="TextBox 14"/>
          <p:cNvSpPr txBox="1"/>
          <p:nvPr/>
        </p:nvSpPr>
        <p:spPr>
          <a:xfrm>
            <a:off x="7534708" y="1762543"/>
            <a:ext cx="4503552" cy="430887"/>
          </a:xfrm>
          <a:prstGeom prst="rect">
            <a:avLst/>
          </a:prstGeom>
          <a:noFill/>
        </p:spPr>
        <p:txBody>
          <a:bodyPr wrap="square" lIns="0" tIns="0" rIns="0" bIns="0" rtlCol="0">
            <a:spAutoFit/>
          </a:bodyPr>
          <a:lstStyle/>
          <a:p>
            <a:r>
              <a:rPr lang="en-US" sz="1400" b="1" dirty="0">
                <a:gradFill>
                  <a:gsLst>
                    <a:gs pos="0">
                      <a:srgbClr val="FFFFFF"/>
                    </a:gs>
                    <a:gs pos="86000">
                      <a:srgbClr val="FFFFFF"/>
                    </a:gs>
                  </a:gsLst>
                  <a:lin ang="5400000" scaled="0"/>
                </a:gradFill>
              </a:rPr>
              <a:t>Failover share </a:t>
            </a:r>
            <a:r>
              <a:rPr lang="en-US" sz="1400" b="1" dirty="0" smtClean="0">
                <a:gradFill>
                  <a:gsLst>
                    <a:gs pos="0">
                      <a:srgbClr val="FFFFFF"/>
                    </a:gs>
                    <a:gs pos="86000">
                      <a:srgbClr val="FFFFFF"/>
                    </a:gs>
                  </a:gsLst>
                  <a:lin ang="5400000" scaled="0"/>
                </a:gradFill>
              </a:rPr>
              <a:t>- connections </a:t>
            </a:r>
            <a:r>
              <a:rPr lang="en-US" sz="1400" b="1" dirty="0">
                <a:gradFill>
                  <a:gsLst>
                    <a:gs pos="0">
                      <a:srgbClr val="FFFFFF"/>
                    </a:gs>
                    <a:gs pos="86000">
                      <a:srgbClr val="FFFFFF"/>
                    </a:gs>
                  </a:gsLst>
                  <a:lin ang="5400000" scaled="0"/>
                </a:gradFill>
              </a:rPr>
              <a:t>and handles </a:t>
            </a:r>
            <a:r>
              <a:rPr lang="en-US" sz="1400" b="1" dirty="0" smtClean="0">
                <a:gradFill>
                  <a:gsLst>
                    <a:gs pos="0">
                      <a:srgbClr val="FFFFFF"/>
                    </a:gs>
                    <a:gs pos="86000">
                      <a:srgbClr val="FFFFFF"/>
                    </a:gs>
                  </a:gsLst>
                  <a:lin ang="5400000" scaled="0"/>
                </a:gradFill>
              </a:rPr>
              <a:t>lost,</a:t>
            </a:r>
            <a:endParaRPr lang="en-US" sz="1400" b="1" dirty="0">
              <a:gradFill>
                <a:gsLst>
                  <a:gs pos="0">
                    <a:srgbClr val="FFFFFF"/>
                  </a:gs>
                  <a:gs pos="86000">
                    <a:srgbClr val="FFFFFF"/>
                  </a:gs>
                </a:gsLst>
                <a:lin ang="5400000" scaled="0"/>
              </a:gradFill>
            </a:endParaRPr>
          </a:p>
          <a:p>
            <a:r>
              <a:rPr lang="en-US" sz="1400" b="1" dirty="0">
                <a:gradFill>
                  <a:gsLst>
                    <a:gs pos="0">
                      <a:srgbClr val="FFFFFF"/>
                    </a:gs>
                    <a:gs pos="86000">
                      <a:srgbClr val="FFFFFF"/>
                    </a:gs>
                  </a:gsLst>
                  <a:lin ang="5400000" scaled="0"/>
                </a:gradFill>
              </a:rPr>
              <a:t>t</a:t>
            </a:r>
            <a:r>
              <a:rPr lang="en-US" sz="1400" b="1" dirty="0" smtClean="0">
                <a:gradFill>
                  <a:gsLst>
                    <a:gs pos="0">
                      <a:srgbClr val="FFFFFF"/>
                    </a:gs>
                    <a:gs pos="86000">
                      <a:srgbClr val="FFFFFF"/>
                    </a:gs>
                  </a:gsLst>
                  <a:lin ang="5400000" scaled="0"/>
                </a:gradFill>
              </a:rPr>
              <a:t>emporary </a:t>
            </a:r>
            <a:r>
              <a:rPr lang="en-US" sz="1400" b="1" dirty="0">
                <a:gradFill>
                  <a:gsLst>
                    <a:gs pos="0">
                      <a:srgbClr val="FFFFFF"/>
                    </a:gs>
                    <a:gs pos="86000">
                      <a:srgbClr val="FFFFFF"/>
                    </a:gs>
                  </a:gsLst>
                  <a:lin ang="5400000" scaled="0"/>
                </a:gradFill>
              </a:rPr>
              <a:t>s</a:t>
            </a:r>
            <a:r>
              <a:rPr lang="en-US" sz="1400" b="1" dirty="0" smtClean="0">
                <a:gradFill>
                  <a:gsLst>
                    <a:gs pos="0">
                      <a:srgbClr val="FFFFFF"/>
                    </a:gs>
                    <a:gs pos="86000">
                      <a:srgbClr val="FFFFFF"/>
                    </a:gs>
                  </a:gsLst>
                  <a:lin ang="5400000" scaled="0"/>
                </a:gradFill>
              </a:rPr>
              <a:t>tall </a:t>
            </a:r>
            <a:r>
              <a:rPr lang="en-US" sz="1400" b="1" dirty="0">
                <a:gradFill>
                  <a:gsLst>
                    <a:gs pos="0">
                      <a:srgbClr val="FFFFFF"/>
                    </a:gs>
                    <a:gs pos="86000">
                      <a:srgbClr val="FFFFFF"/>
                    </a:gs>
                  </a:gsLst>
                  <a:lin ang="5400000" scaled="0"/>
                </a:gradFill>
              </a:rPr>
              <a:t>of IO</a:t>
            </a:r>
          </a:p>
        </p:txBody>
      </p:sp>
      <p:sp>
        <p:nvSpPr>
          <p:cNvPr id="17" name="Oval 16"/>
          <p:cNvSpPr/>
          <p:nvPr/>
        </p:nvSpPr>
        <p:spPr bwMode="auto">
          <a:xfrm>
            <a:off x="9076981" y="4453644"/>
            <a:ext cx="406294" cy="299559"/>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555" tIns="45777" rIns="91555" bIns="45777" numCol="1" rtlCol="0" anchor="ctr" anchorCtr="0" compatLnSpc="1">
            <a:prstTxWarp prst="textNoShape">
              <a:avLst/>
            </a:prstTxWarp>
          </a:bodyPr>
          <a:lstStyle/>
          <a:p>
            <a:pPr algn="ctr" defTabSz="915280"/>
            <a:r>
              <a:rPr lang="en-US" b="1" dirty="0">
                <a:gradFill>
                  <a:gsLst>
                    <a:gs pos="0">
                      <a:srgbClr val="FFFFFF"/>
                    </a:gs>
                    <a:gs pos="100000">
                      <a:srgbClr val="FFFFFF"/>
                    </a:gs>
                  </a:gsLst>
                  <a:lin ang="5400000" scaled="0"/>
                </a:gradFill>
              </a:rPr>
              <a:t>2</a:t>
            </a:r>
          </a:p>
        </p:txBody>
      </p:sp>
      <p:sp>
        <p:nvSpPr>
          <p:cNvPr id="21" name="Oval 20"/>
          <p:cNvSpPr/>
          <p:nvPr/>
        </p:nvSpPr>
        <p:spPr bwMode="auto">
          <a:xfrm>
            <a:off x="7009589" y="1828207"/>
            <a:ext cx="406294" cy="299559"/>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555" tIns="45777" rIns="91555" bIns="45777" numCol="1" rtlCol="0" anchor="ctr" anchorCtr="0" compatLnSpc="1">
            <a:prstTxWarp prst="textNoShape">
              <a:avLst/>
            </a:prstTxWarp>
          </a:bodyPr>
          <a:lstStyle/>
          <a:p>
            <a:pPr algn="ctr" defTabSz="915280"/>
            <a:r>
              <a:rPr lang="en-US" b="1" dirty="0">
                <a:gradFill>
                  <a:gsLst>
                    <a:gs pos="0">
                      <a:srgbClr val="FFFFFF"/>
                    </a:gs>
                    <a:gs pos="100000">
                      <a:srgbClr val="FFFFFF"/>
                    </a:gs>
                  </a:gsLst>
                  <a:lin ang="5400000" scaled="0"/>
                </a:gradFill>
              </a:rPr>
              <a:t>2</a:t>
            </a:r>
          </a:p>
        </p:txBody>
      </p:sp>
      <p:sp>
        <p:nvSpPr>
          <p:cNvPr id="22" name="TextBox 21"/>
          <p:cNvSpPr txBox="1"/>
          <p:nvPr/>
        </p:nvSpPr>
        <p:spPr>
          <a:xfrm>
            <a:off x="7534707" y="1391928"/>
            <a:ext cx="4503554" cy="215444"/>
          </a:xfrm>
          <a:prstGeom prst="rect">
            <a:avLst/>
          </a:prstGeom>
          <a:noFill/>
        </p:spPr>
        <p:txBody>
          <a:bodyPr wrap="square" lIns="0" tIns="0" rIns="0" bIns="0" rtlCol="0">
            <a:spAutoFit/>
          </a:bodyPr>
          <a:lstStyle/>
          <a:p>
            <a:r>
              <a:rPr lang="en-US" sz="1400" b="1" dirty="0">
                <a:gradFill>
                  <a:gsLst>
                    <a:gs pos="0">
                      <a:srgbClr val="FFFFFF"/>
                    </a:gs>
                    <a:gs pos="86000">
                      <a:srgbClr val="FFFFFF"/>
                    </a:gs>
                  </a:gsLst>
                  <a:lin ang="5400000" scaled="0"/>
                </a:gradFill>
              </a:rPr>
              <a:t>Normal operation</a:t>
            </a:r>
          </a:p>
        </p:txBody>
      </p:sp>
      <p:sp>
        <p:nvSpPr>
          <p:cNvPr id="23" name="Oval 22"/>
          <p:cNvSpPr/>
          <p:nvPr/>
        </p:nvSpPr>
        <p:spPr bwMode="auto">
          <a:xfrm>
            <a:off x="7011652" y="1349875"/>
            <a:ext cx="406294" cy="299559"/>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555" tIns="45777" rIns="91555" bIns="45777" numCol="1" rtlCol="0" anchor="ctr" anchorCtr="0" compatLnSpc="1">
            <a:prstTxWarp prst="textNoShape">
              <a:avLst/>
            </a:prstTxWarp>
          </a:bodyPr>
          <a:lstStyle/>
          <a:p>
            <a:pPr algn="ctr" defTabSz="915280"/>
            <a:r>
              <a:rPr lang="en-US" b="1" dirty="0">
                <a:gradFill>
                  <a:gsLst>
                    <a:gs pos="0">
                      <a:srgbClr val="FFFFFF"/>
                    </a:gs>
                    <a:gs pos="100000">
                      <a:srgbClr val="FFFFFF"/>
                    </a:gs>
                  </a:gsLst>
                  <a:lin ang="5400000" scaled="0"/>
                </a:gradFill>
              </a:rPr>
              <a:t>1</a:t>
            </a:r>
          </a:p>
        </p:txBody>
      </p:sp>
      <p:sp>
        <p:nvSpPr>
          <p:cNvPr id="24" name="TextBox 23"/>
          <p:cNvSpPr txBox="1"/>
          <p:nvPr/>
        </p:nvSpPr>
        <p:spPr>
          <a:xfrm>
            <a:off x="7534708" y="2266685"/>
            <a:ext cx="4503552" cy="430887"/>
          </a:xfrm>
          <a:prstGeom prst="rect">
            <a:avLst/>
          </a:prstGeom>
          <a:noFill/>
        </p:spPr>
        <p:txBody>
          <a:bodyPr wrap="square" lIns="0" tIns="0" rIns="0" bIns="0" rtlCol="0">
            <a:spAutoFit/>
          </a:bodyPr>
          <a:lstStyle/>
          <a:p>
            <a:r>
              <a:rPr lang="en-US" sz="1400" b="1" dirty="0">
                <a:gradFill>
                  <a:gsLst>
                    <a:gs pos="0">
                      <a:srgbClr val="FFFFFF"/>
                    </a:gs>
                    <a:gs pos="86000">
                      <a:srgbClr val="FFFFFF"/>
                    </a:gs>
                  </a:gsLst>
                  <a:lin ang="5400000" scaled="0"/>
                </a:gradFill>
              </a:rPr>
              <a:t>Connections and handles auto-recovered</a:t>
            </a:r>
          </a:p>
          <a:p>
            <a:r>
              <a:rPr lang="en-US" sz="1400" b="1" dirty="0">
                <a:gradFill>
                  <a:gsLst>
                    <a:gs pos="0">
                      <a:srgbClr val="FFFFFF"/>
                    </a:gs>
                    <a:gs pos="86000">
                      <a:srgbClr val="FFFFFF"/>
                    </a:gs>
                  </a:gsLst>
                  <a:lin ang="5400000" scaled="0"/>
                </a:gradFill>
              </a:rPr>
              <a:t>Application IO </a:t>
            </a:r>
            <a:r>
              <a:rPr lang="en-US" sz="1400" b="1" dirty="0" smtClean="0">
                <a:gradFill>
                  <a:gsLst>
                    <a:gs pos="0">
                      <a:srgbClr val="FFFFFF"/>
                    </a:gs>
                    <a:gs pos="86000">
                      <a:srgbClr val="FFFFFF"/>
                    </a:gs>
                  </a:gsLst>
                  <a:lin ang="5400000" scaled="0"/>
                </a:gradFill>
              </a:rPr>
              <a:t>continues with no errors</a:t>
            </a:r>
            <a:endParaRPr lang="en-US" sz="1400" b="1" dirty="0">
              <a:gradFill>
                <a:gsLst>
                  <a:gs pos="0">
                    <a:srgbClr val="FFFFFF"/>
                  </a:gs>
                  <a:gs pos="86000">
                    <a:srgbClr val="FFFFFF"/>
                  </a:gs>
                </a:gsLst>
                <a:lin ang="5400000" scaled="0"/>
              </a:gradFill>
            </a:endParaRPr>
          </a:p>
        </p:txBody>
      </p:sp>
      <p:sp>
        <p:nvSpPr>
          <p:cNvPr id="25" name="Oval 24"/>
          <p:cNvSpPr/>
          <p:nvPr/>
        </p:nvSpPr>
        <p:spPr bwMode="auto">
          <a:xfrm>
            <a:off x="7009589" y="2342609"/>
            <a:ext cx="406294" cy="299559"/>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555" tIns="45777" rIns="91555" bIns="45777" numCol="1" rtlCol="0" anchor="ctr" anchorCtr="0" compatLnSpc="1">
            <a:prstTxWarp prst="textNoShape">
              <a:avLst/>
            </a:prstTxWarp>
          </a:bodyPr>
          <a:lstStyle/>
          <a:p>
            <a:pPr algn="ctr" defTabSz="915280"/>
            <a:r>
              <a:rPr lang="en-US" b="1" dirty="0">
                <a:gradFill>
                  <a:gsLst>
                    <a:gs pos="0">
                      <a:srgbClr val="FFFFFF"/>
                    </a:gs>
                    <a:gs pos="100000">
                      <a:srgbClr val="FFFFFF"/>
                    </a:gs>
                  </a:gsLst>
                  <a:lin ang="5400000" scaled="0"/>
                </a:gradFill>
              </a:rPr>
              <a:t>3</a:t>
            </a:r>
          </a:p>
        </p:txBody>
      </p:sp>
      <p:cxnSp>
        <p:nvCxnSpPr>
          <p:cNvPr id="33" name="Straight Arrow Connector 32"/>
          <p:cNvCxnSpPr/>
          <p:nvPr/>
        </p:nvCxnSpPr>
        <p:spPr>
          <a:xfrm>
            <a:off x="9300766" y="3429002"/>
            <a:ext cx="1214154" cy="722244"/>
          </a:xfrm>
          <a:prstGeom prst="straightConnector1">
            <a:avLst/>
          </a:prstGeom>
          <a:ln w="28575">
            <a:solidFill>
              <a:srgbClr val="65BC46"/>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8017458" y="3429002"/>
            <a:ext cx="1283307" cy="72224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5" name="Oval 34"/>
          <p:cNvSpPr/>
          <p:nvPr/>
        </p:nvSpPr>
        <p:spPr bwMode="auto">
          <a:xfrm>
            <a:off x="8469131" y="3633718"/>
            <a:ext cx="406294" cy="299559"/>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555" tIns="45777" rIns="91555" bIns="45777" numCol="1" rtlCol="0" anchor="ctr" anchorCtr="0" compatLnSpc="1">
            <a:prstTxWarp prst="textNoShape">
              <a:avLst/>
            </a:prstTxWarp>
          </a:bodyPr>
          <a:lstStyle/>
          <a:p>
            <a:pPr algn="ctr" defTabSz="915280"/>
            <a:r>
              <a:rPr lang="en-US" b="1" dirty="0">
                <a:gradFill>
                  <a:gsLst>
                    <a:gs pos="0">
                      <a:srgbClr val="FFFFFF"/>
                    </a:gs>
                    <a:gs pos="100000">
                      <a:srgbClr val="FFFFFF"/>
                    </a:gs>
                  </a:gsLst>
                  <a:lin ang="5400000" scaled="0"/>
                </a:gradFill>
              </a:rPr>
              <a:t>1</a:t>
            </a:r>
          </a:p>
        </p:txBody>
      </p:sp>
      <p:sp>
        <p:nvSpPr>
          <p:cNvPr id="36" name="Oval 35"/>
          <p:cNvSpPr/>
          <p:nvPr/>
        </p:nvSpPr>
        <p:spPr bwMode="auto">
          <a:xfrm>
            <a:off x="9691441" y="3633718"/>
            <a:ext cx="406294" cy="299559"/>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555" tIns="45777" rIns="91555" bIns="45777" numCol="1" rtlCol="0" anchor="ctr" anchorCtr="0" compatLnSpc="1">
            <a:prstTxWarp prst="textNoShape">
              <a:avLst/>
            </a:prstTxWarp>
          </a:bodyPr>
          <a:lstStyle/>
          <a:p>
            <a:pPr algn="ctr" defTabSz="915280"/>
            <a:r>
              <a:rPr lang="en-US" b="1" dirty="0">
                <a:gradFill>
                  <a:gsLst>
                    <a:gs pos="0">
                      <a:srgbClr val="FFFFFF"/>
                    </a:gs>
                    <a:gs pos="100000">
                      <a:srgbClr val="FFFFFF"/>
                    </a:gs>
                  </a:gsLst>
                  <a:lin ang="5400000" scaled="0"/>
                </a:gradFill>
              </a:rPr>
              <a:t>3</a:t>
            </a:r>
          </a:p>
        </p:txBody>
      </p:sp>
      <p:sp>
        <p:nvSpPr>
          <p:cNvPr id="37" name="Rectangle 36"/>
          <p:cNvSpPr/>
          <p:nvPr/>
        </p:nvSpPr>
        <p:spPr>
          <a:xfrm>
            <a:off x="7353246" y="5257800"/>
            <a:ext cx="1828324" cy="700815"/>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a:solidFill>
                  <a:srgbClr val="363535">
                    <a:lumMod val="50000"/>
                  </a:srgbClr>
                </a:solidFill>
              </a:rPr>
              <a:t>File Server </a:t>
            </a:r>
            <a:br>
              <a:rPr lang="en-US" sz="1400" dirty="0">
                <a:solidFill>
                  <a:srgbClr val="363535">
                    <a:lumMod val="50000"/>
                  </a:srgbClr>
                </a:solidFill>
              </a:rPr>
            </a:br>
            <a:r>
              <a:rPr lang="en-US" sz="1400" dirty="0">
                <a:solidFill>
                  <a:srgbClr val="363535">
                    <a:lumMod val="50000"/>
                  </a:srgbClr>
                </a:solidFill>
              </a:rPr>
              <a:t>Node A</a:t>
            </a:r>
          </a:p>
        </p:txBody>
      </p:sp>
      <p:sp>
        <p:nvSpPr>
          <p:cNvPr id="38" name="Rectangle 37"/>
          <p:cNvSpPr/>
          <p:nvPr/>
        </p:nvSpPr>
        <p:spPr>
          <a:xfrm>
            <a:off x="9423519" y="5272811"/>
            <a:ext cx="1842333" cy="685800"/>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a:solidFill>
                  <a:srgbClr val="363535">
                    <a:lumMod val="50000"/>
                  </a:srgbClr>
                </a:solidFill>
              </a:rPr>
              <a:t>File Server </a:t>
            </a:r>
            <a:br>
              <a:rPr lang="en-US" sz="1400" dirty="0">
                <a:solidFill>
                  <a:srgbClr val="363535">
                    <a:lumMod val="50000"/>
                  </a:srgbClr>
                </a:solidFill>
              </a:rPr>
            </a:br>
            <a:r>
              <a:rPr lang="en-US" sz="1400" dirty="0">
                <a:solidFill>
                  <a:srgbClr val="363535">
                    <a:lumMod val="50000"/>
                  </a:srgbClr>
                </a:solidFill>
              </a:rPr>
              <a:t>Node B</a:t>
            </a:r>
          </a:p>
        </p:txBody>
      </p:sp>
      <p:sp>
        <p:nvSpPr>
          <p:cNvPr id="39" name="TextBox 38"/>
          <p:cNvSpPr txBox="1"/>
          <p:nvPr/>
        </p:nvSpPr>
        <p:spPr>
          <a:xfrm>
            <a:off x="7178532" y="4151247"/>
            <a:ext cx="1677852" cy="307896"/>
          </a:xfrm>
          <a:prstGeom prst="rect">
            <a:avLst/>
          </a:prstGeom>
          <a:noFill/>
        </p:spPr>
        <p:txBody>
          <a:bodyPr wrap="square" lIns="91559" tIns="45779" rIns="91559" bIns="45779" rtlCol="0">
            <a:spAutoFit/>
          </a:bodyPr>
          <a:lstStyle/>
          <a:p>
            <a:pPr algn="ctr"/>
            <a:r>
              <a:rPr lang="en-US" sz="1400" b="1" dirty="0">
                <a:solidFill>
                  <a:srgbClr val="FFFFFF"/>
                </a:solidFill>
              </a:rPr>
              <a:t>\\fs1\share</a:t>
            </a:r>
          </a:p>
        </p:txBody>
      </p:sp>
      <p:sp>
        <p:nvSpPr>
          <p:cNvPr id="40" name="TextBox 39"/>
          <p:cNvSpPr txBox="1"/>
          <p:nvPr/>
        </p:nvSpPr>
        <p:spPr>
          <a:xfrm>
            <a:off x="9675994" y="4151247"/>
            <a:ext cx="1677852" cy="307896"/>
          </a:xfrm>
          <a:prstGeom prst="rect">
            <a:avLst/>
          </a:prstGeom>
          <a:noFill/>
        </p:spPr>
        <p:txBody>
          <a:bodyPr wrap="square" lIns="91559" tIns="45779" rIns="91559" bIns="45779" rtlCol="0">
            <a:spAutoFit/>
          </a:bodyPr>
          <a:lstStyle/>
          <a:p>
            <a:pPr algn="ctr"/>
            <a:r>
              <a:rPr lang="en-US" sz="1400" b="1" dirty="0">
                <a:solidFill>
                  <a:srgbClr val="FFFFFF"/>
                </a:solidFill>
              </a:rPr>
              <a:t>\\fs1\share</a:t>
            </a:r>
          </a:p>
        </p:txBody>
      </p:sp>
    </p:spTree>
    <p:extLst>
      <p:ext uri="{BB962C8B-B14F-4D97-AF65-F5344CB8AC3E}">
        <p14:creationId xmlns:p14="http://schemas.microsoft.com/office/powerpoint/2010/main" val="2461772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ounded Rectangle 70"/>
          <p:cNvSpPr/>
          <p:nvPr/>
        </p:nvSpPr>
        <p:spPr bwMode="auto">
          <a:xfrm>
            <a:off x="6476104" y="3673608"/>
            <a:ext cx="4124046" cy="2002001"/>
          </a:xfrm>
          <a:prstGeom prst="roundRect">
            <a:avLst/>
          </a:prstGeom>
        </p:spPr>
        <p:style>
          <a:lnRef idx="1">
            <a:schemeClr val="dk1"/>
          </a:lnRef>
          <a:fillRef idx="2">
            <a:schemeClr val="dk1"/>
          </a:fillRef>
          <a:effectRef idx="1">
            <a:schemeClr val="dk1"/>
          </a:effectRef>
          <a:fontRef idx="minor">
            <a:schemeClr val="dk1"/>
          </a:fontRef>
        </p:style>
        <p:txBody>
          <a:bodyPr rtlCol="0" anchor="t"/>
          <a:lstStyle/>
          <a:p>
            <a:pPr algn="ctr"/>
            <a:endParaRPr lang="en-US" sz="1600" dirty="0">
              <a:solidFill>
                <a:srgbClr val="363535"/>
              </a:solidFill>
            </a:endParaRPr>
          </a:p>
        </p:txBody>
      </p:sp>
      <p:sp>
        <p:nvSpPr>
          <p:cNvPr id="5" name="Title 4"/>
          <p:cNvSpPr>
            <a:spLocks noGrp="1"/>
          </p:cNvSpPr>
          <p:nvPr>
            <p:ph type="title"/>
          </p:nvPr>
        </p:nvSpPr>
        <p:spPr/>
        <p:txBody>
          <a:bodyPr>
            <a:normAutofit/>
          </a:bodyPr>
          <a:lstStyle/>
          <a:p>
            <a:r>
              <a:rPr lang="en-US" dirty="0" smtClean="0"/>
              <a:t>SMB Scale-Out</a:t>
            </a:r>
            <a:endParaRPr lang="en-US" dirty="0"/>
          </a:p>
        </p:txBody>
      </p:sp>
      <p:sp>
        <p:nvSpPr>
          <p:cNvPr id="3" name="Content Placeholder 2"/>
          <p:cNvSpPr>
            <a:spLocks noGrp="1"/>
          </p:cNvSpPr>
          <p:nvPr>
            <p:ph sz="half" idx="1"/>
          </p:nvPr>
        </p:nvSpPr>
        <p:spPr>
          <a:xfrm>
            <a:off x="519113" y="1447800"/>
            <a:ext cx="5486400" cy="4739759"/>
          </a:xfrm>
        </p:spPr>
        <p:txBody>
          <a:bodyPr/>
          <a:lstStyle/>
          <a:p>
            <a:r>
              <a:rPr lang="en-US" sz="2400" dirty="0">
                <a:solidFill>
                  <a:schemeClr val="tx1"/>
                </a:solidFill>
              </a:rPr>
              <a:t>Targeted for server app storage</a:t>
            </a:r>
          </a:p>
          <a:p>
            <a:pPr lvl="1"/>
            <a:r>
              <a:rPr lang="en-US" sz="2000" dirty="0">
                <a:solidFill>
                  <a:schemeClr val="tx1"/>
                </a:solidFill>
              </a:rPr>
              <a:t>Example: Hyper-V and SQL Server</a:t>
            </a:r>
          </a:p>
          <a:p>
            <a:pPr lvl="1"/>
            <a:r>
              <a:rPr lang="en-US" sz="2000" dirty="0">
                <a:solidFill>
                  <a:schemeClr val="tx1"/>
                </a:solidFill>
              </a:rPr>
              <a:t>Increase available bandwidth by adding cluster </a:t>
            </a:r>
            <a:r>
              <a:rPr lang="en-US" sz="2000" dirty="0" smtClean="0">
                <a:solidFill>
                  <a:schemeClr val="tx1"/>
                </a:solidFill>
              </a:rPr>
              <a:t>nodes</a:t>
            </a:r>
          </a:p>
          <a:p>
            <a:pPr lvl="1"/>
            <a:endParaRPr lang="en-US" sz="2000" dirty="0">
              <a:solidFill>
                <a:schemeClr val="tx1"/>
              </a:solidFill>
            </a:endParaRPr>
          </a:p>
          <a:p>
            <a:r>
              <a:rPr lang="en-US" sz="2400" dirty="0">
                <a:solidFill>
                  <a:schemeClr val="tx1"/>
                </a:solidFill>
              </a:rPr>
              <a:t>Key capabilities:</a:t>
            </a:r>
          </a:p>
          <a:p>
            <a:pPr lvl="1"/>
            <a:r>
              <a:rPr lang="en-US" sz="2000" dirty="0">
                <a:solidFill>
                  <a:schemeClr val="tx1"/>
                </a:solidFill>
              </a:rPr>
              <a:t>Active/Active file shares</a:t>
            </a:r>
          </a:p>
          <a:p>
            <a:pPr lvl="1"/>
            <a:r>
              <a:rPr lang="en-US" sz="2000" dirty="0">
                <a:solidFill>
                  <a:schemeClr val="tx1"/>
                </a:solidFill>
              </a:rPr>
              <a:t>Fault tolerance with zero downtime</a:t>
            </a:r>
          </a:p>
          <a:p>
            <a:pPr lvl="1"/>
            <a:r>
              <a:rPr lang="en-US" sz="2000" dirty="0">
                <a:solidFill>
                  <a:schemeClr val="tx1"/>
                </a:solidFill>
              </a:rPr>
              <a:t>Fast failure recovery</a:t>
            </a:r>
          </a:p>
          <a:p>
            <a:pPr lvl="1"/>
            <a:r>
              <a:rPr lang="en-US" sz="2000" dirty="0">
                <a:solidFill>
                  <a:schemeClr val="tx1"/>
                </a:solidFill>
              </a:rPr>
              <a:t>CHKDSK with zero downtime</a:t>
            </a:r>
          </a:p>
          <a:p>
            <a:pPr lvl="1"/>
            <a:r>
              <a:rPr lang="en-US" sz="2000" dirty="0">
                <a:solidFill>
                  <a:schemeClr val="tx1"/>
                </a:solidFill>
              </a:rPr>
              <a:t>Support for app consistent snapshots</a:t>
            </a:r>
          </a:p>
          <a:p>
            <a:pPr lvl="1"/>
            <a:r>
              <a:rPr lang="en-US" sz="2000" dirty="0">
                <a:solidFill>
                  <a:schemeClr val="tx1"/>
                </a:solidFill>
              </a:rPr>
              <a:t>Support for RDMA enabled networks</a:t>
            </a:r>
          </a:p>
          <a:p>
            <a:pPr lvl="1"/>
            <a:r>
              <a:rPr lang="en-US" sz="2000" dirty="0">
                <a:solidFill>
                  <a:schemeClr val="tx1"/>
                </a:solidFill>
              </a:rPr>
              <a:t>Optimization for server apps</a:t>
            </a:r>
          </a:p>
          <a:p>
            <a:pPr lvl="1"/>
            <a:r>
              <a:rPr lang="en-US" sz="2000" dirty="0">
                <a:solidFill>
                  <a:schemeClr val="tx1"/>
                </a:solidFill>
              </a:rPr>
              <a:t>Simple </a:t>
            </a:r>
            <a:r>
              <a:rPr lang="en-US" sz="2000" dirty="0" smtClean="0">
                <a:solidFill>
                  <a:schemeClr val="tx1"/>
                </a:solidFill>
              </a:rPr>
              <a:t>management</a:t>
            </a:r>
            <a:endParaRPr lang="en-US" sz="2000" dirty="0">
              <a:solidFill>
                <a:schemeClr val="tx1"/>
              </a:solidFill>
            </a:endParaRPr>
          </a:p>
        </p:txBody>
      </p:sp>
      <p:sp>
        <p:nvSpPr>
          <p:cNvPr id="20" name="Rounded Rectangle 19"/>
          <p:cNvSpPr/>
          <p:nvPr/>
        </p:nvSpPr>
        <p:spPr bwMode="auto">
          <a:xfrm>
            <a:off x="6438756" y="1455362"/>
            <a:ext cx="4124046" cy="990600"/>
          </a:xfrm>
          <a:prstGeom prst="roundRect">
            <a:avLst/>
          </a:prstGeom>
        </p:spPr>
        <p:style>
          <a:lnRef idx="1">
            <a:schemeClr val="dk1"/>
          </a:lnRef>
          <a:fillRef idx="2">
            <a:schemeClr val="dk1"/>
          </a:fillRef>
          <a:effectRef idx="1">
            <a:schemeClr val="dk1"/>
          </a:effectRef>
          <a:fontRef idx="minor">
            <a:schemeClr val="dk1"/>
          </a:fontRef>
        </p:style>
        <p:txBody>
          <a:bodyPr rtlCol="0" anchor="t"/>
          <a:lstStyle/>
          <a:p>
            <a:pPr algn="ctr"/>
            <a:endParaRPr lang="en-US" sz="1600" dirty="0">
              <a:solidFill>
                <a:srgbClr val="363535"/>
              </a:solidFill>
            </a:endParaRPr>
          </a:p>
        </p:txBody>
      </p:sp>
      <p:sp>
        <p:nvSpPr>
          <p:cNvPr id="21" name="Isosceles Triangle 20"/>
          <p:cNvSpPr/>
          <p:nvPr/>
        </p:nvSpPr>
        <p:spPr>
          <a:xfrm rot="10800000">
            <a:off x="6561538" y="4983102"/>
            <a:ext cx="3953182" cy="373024"/>
          </a:xfrm>
          <a:prstGeom prst="triangl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200" dirty="0">
              <a:solidFill>
                <a:srgbClr val="000000"/>
              </a:solidFill>
            </a:endParaRPr>
          </a:p>
        </p:txBody>
      </p:sp>
      <p:pic>
        <p:nvPicPr>
          <p:cNvPr id="22"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6734789" y="4244641"/>
            <a:ext cx="572412" cy="781364"/>
          </a:xfrm>
          <a:prstGeom prst="rect">
            <a:avLst/>
          </a:prstGeom>
          <a:noFill/>
        </p:spPr>
      </p:pic>
      <p:pic>
        <p:nvPicPr>
          <p:cNvPr id="23"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7779598" y="4244641"/>
            <a:ext cx="572412" cy="781364"/>
          </a:xfrm>
          <a:prstGeom prst="rect">
            <a:avLst/>
          </a:prstGeom>
          <a:noFill/>
        </p:spPr>
      </p:pic>
      <p:pic>
        <p:nvPicPr>
          <p:cNvPr id="28"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8824406" y="4244641"/>
            <a:ext cx="572412" cy="781364"/>
          </a:xfrm>
          <a:prstGeom prst="rect">
            <a:avLst/>
          </a:prstGeom>
          <a:noFill/>
        </p:spPr>
      </p:pic>
      <p:pic>
        <p:nvPicPr>
          <p:cNvPr id="29"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9869214" y="4244641"/>
            <a:ext cx="572412" cy="781364"/>
          </a:xfrm>
          <a:prstGeom prst="rect">
            <a:avLst/>
          </a:prstGeom>
          <a:noFill/>
        </p:spPr>
      </p:pic>
      <p:sp>
        <p:nvSpPr>
          <p:cNvPr id="30" name="Rounded Rectangle 29"/>
          <p:cNvSpPr/>
          <p:nvPr/>
        </p:nvSpPr>
        <p:spPr>
          <a:xfrm>
            <a:off x="6617887" y="4361003"/>
            <a:ext cx="3840480" cy="27432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a:solidFill>
                  <a:srgbClr val="363535">
                    <a:lumMod val="50000"/>
                  </a:srgbClr>
                </a:solidFill>
              </a:rPr>
              <a:t>Single File System Namespace</a:t>
            </a:r>
          </a:p>
        </p:txBody>
      </p:sp>
      <p:pic>
        <p:nvPicPr>
          <p:cNvPr id="31" name="Picture 18" descr="Database blue"/>
          <p:cNvPicPr>
            <a:picLocks noChangeAspect="1" noChangeArrowheads="1"/>
          </p:cNvPicPr>
          <p:nvPr/>
        </p:nvPicPr>
        <p:blipFill>
          <a:blip r:embed="rId4" cstate="print"/>
          <a:srcRect/>
          <a:stretch>
            <a:fillRect/>
          </a:stretch>
        </p:blipFill>
        <p:spPr bwMode="auto">
          <a:xfrm>
            <a:off x="8389923" y="5261024"/>
            <a:ext cx="324407" cy="414583"/>
          </a:xfrm>
          <a:prstGeom prst="rect">
            <a:avLst/>
          </a:prstGeom>
          <a:noFill/>
        </p:spPr>
      </p:pic>
      <p:sp>
        <p:nvSpPr>
          <p:cNvPr id="32" name="TextBox 31"/>
          <p:cNvSpPr txBox="1"/>
          <p:nvPr/>
        </p:nvSpPr>
        <p:spPr>
          <a:xfrm>
            <a:off x="7511439" y="4953000"/>
            <a:ext cx="2011973" cy="284794"/>
          </a:xfrm>
          <a:prstGeom prst="rect">
            <a:avLst/>
          </a:prstGeom>
          <a:noFill/>
        </p:spPr>
        <p:txBody>
          <a:bodyPr wrap="none" lIns="68681" tIns="34340" rIns="68681" bIns="34340" rtlCol="0">
            <a:spAutoFit/>
          </a:bodyPr>
          <a:lstStyle/>
          <a:p>
            <a:r>
              <a:rPr lang="en-US" sz="1400" dirty="0" smtClean="0">
                <a:solidFill>
                  <a:srgbClr val="363535">
                    <a:lumMod val="50000"/>
                  </a:srgbClr>
                </a:solidFill>
              </a:rPr>
              <a:t>Cluster Shared Volumes</a:t>
            </a:r>
            <a:endParaRPr lang="en-US" sz="1400" dirty="0">
              <a:solidFill>
                <a:srgbClr val="363535">
                  <a:lumMod val="50000"/>
                </a:srgbClr>
              </a:solidFill>
            </a:endParaRPr>
          </a:p>
        </p:txBody>
      </p:sp>
      <p:sp>
        <p:nvSpPr>
          <p:cNvPr id="36" name="Rounded Rectangle 35"/>
          <p:cNvSpPr/>
          <p:nvPr/>
        </p:nvSpPr>
        <p:spPr>
          <a:xfrm>
            <a:off x="6631824" y="3780948"/>
            <a:ext cx="3840480" cy="27432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a:solidFill>
                  <a:srgbClr val="363535">
                    <a:lumMod val="50000"/>
                  </a:srgbClr>
                </a:solidFill>
              </a:rPr>
              <a:t>Single Logical File Server  (\\FS\Share)</a:t>
            </a:r>
          </a:p>
        </p:txBody>
      </p:sp>
      <p:grpSp>
        <p:nvGrpSpPr>
          <p:cNvPr id="8" name="Group 7"/>
          <p:cNvGrpSpPr/>
          <p:nvPr/>
        </p:nvGrpSpPr>
        <p:grpSpPr>
          <a:xfrm>
            <a:off x="6555755" y="1686421"/>
            <a:ext cx="386350" cy="527382"/>
            <a:chOff x="6541627" y="3161460"/>
            <a:chExt cx="386350" cy="527382"/>
          </a:xfrm>
        </p:grpSpPr>
        <p:pic>
          <p:nvPicPr>
            <p:cNvPr id="67"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6541627" y="3161460"/>
              <a:ext cx="386350" cy="527382"/>
            </a:xfrm>
            <a:prstGeom prst="rect">
              <a:avLst/>
            </a:prstGeom>
            <a:noFill/>
          </p:spPr>
        </p:pic>
        <p:pic>
          <p:nvPicPr>
            <p:cNvPr id="68" name="Picture 3" descr="C:\Users\shonsh\Desktop\images\VM.png"/>
            <p:cNvPicPr>
              <a:picLocks noChangeAspect="1" noChangeArrowheads="1"/>
            </p:cNvPicPr>
            <p:nvPr/>
          </p:nvPicPr>
          <p:blipFill>
            <a:blip r:embed="rId5" cstate="print"/>
            <a:srcRect/>
            <a:stretch>
              <a:fillRect/>
            </a:stretch>
          </p:blipFill>
          <p:spPr bwMode="auto">
            <a:xfrm>
              <a:off x="6703841" y="3286316"/>
              <a:ext cx="148562" cy="240099"/>
            </a:xfrm>
            <a:prstGeom prst="rect">
              <a:avLst/>
            </a:prstGeom>
            <a:noFill/>
          </p:spPr>
        </p:pic>
      </p:grpSp>
      <p:sp>
        <p:nvSpPr>
          <p:cNvPr id="7" name="Rectangle 6"/>
          <p:cNvSpPr/>
          <p:nvPr/>
        </p:nvSpPr>
        <p:spPr bwMode="auto">
          <a:xfrm>
            <a:off x="10070164" y="761340"/>
            <a:ext cx="1739247" cy="54864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363535"/>
                </a:solidFill>
              </a:rPr>
              <a:t>Hyper-V Cluster</a:t>
            </a:r>
          </a:p>
          <a:p>
            <a:pPr algn="ctr" defTabSz="914099" fontAlgn="base">
              <a:spcBef>
                <a:spcPct val="0"/>
              </a:spcBef>
              <a:spcAft>
                <a:spcPct val="0"/>
              </a:spcAft>
            </a:pPr>
            <a:r>
              <a:rPr lang="en-US" sz="1400" dirty="0" smtClean="0">
                <a:solidFill>
                  <a:srgbClr val="363535"/>
                </a:solidFill>
              </a:rPr>
              <a:t>(Up to 64 nodes)</a:t>
            </a:r>
          </a:p>
        </p:txBody>
      </p:sp>
      <p:grpSp>
        <p:nvGrpSpPr>
          <p:cNvPr id="72" name="Group 71"/>
          <p:cNvGrpSpPr/>
          <p:nvPr/>
        </p:nvGrpSpPr>
        <p:grpSpPr>
          <a:xfrm>
            <a:off x="9635538" y="1686421"/>
            <a:ext cx="386350" cy="527382"/>
            <a:chOff x="6541627" y="3161460"/>
            <a:chExt cx="386350" cy="527382"/>
          </a:xfrm>
        </p:grpSpPr>
        <p:pic>
          <p:nvPicPr>
            <p:cNvPr id="73"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6541627" y="3161460"/>
              <a:ext cx="386350" cy="527382"/>
            </a:xfrm>
            <a:prstGeom prst="rect">
              <a:avLst/>
            </a:prstGeom>
            <a:noFill/>
          </p:spPr>
        </p:pic>
        <p:pic>
          <p:nvPicPr>
            <p:cNvPr id="74" name="Picture 3" descr="C:\Users\shonsh\Desktop\images\VM.png"/>
            <p:cNvPicPr>
              <a:picLocks noChangeAspect="1" noChangeArrowheads="1"/>
            </p:cNvPicPr>
            <p:nvPr/>
          </p:nvPicPr>
          <p:blipFill>
            <a:blip r:embed="rId5" cstate="print"/>
            <a:srcRect/>
            <a:stretch>
              <a:fillRect/>
            </a:stretch>
          </p:blipFill>
          <p:spPr bwMode="auto">
            <a:xfrm>
              <a:off x="6703841" y="3286316"/>
              <a:ext cx="148562" cy="240099"/>
            </a:xfrm>
            <a:prstGeom prst="rect">
              <a:avLst/>
            </a:prstGeom>
            <a:noFill/>
          </p:spPr>
        </p:pic>
      </p:grpSp>
      <p:grpSp>
        <p:nvGrpSpPr>
          <p:cNvPr id="75" name="Group 74"/>
          <p:cNvGrpSpPr/>
          <p:nvPr/>
        </p:nvGrpSpPr>
        <p:grpSpPr>
          <a:xfrm>
            <a:off x="6995724" y="1686421"/>
            <a:ext cx="386350" cy="527382"/>
            <a:chOff x="6541627" y="3161460"/>
            <a:chExt cx="386350" cy="527382"/>
          </a:xfrm>
        </p:grpSpPr>
        <p:pic>
          <p:nvPicPr>
            <p:cNvPr id="76"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6541627" y="3161460"/>
              <a:ext cx="386350" cy="527382"/>
            </a:xfrm>
            <a:prstGeom prst="rect">
              <a:avLst/>
            </a:prstGeom>
            <a:noFill/>
          </p:spPr>
        </p:pic>
        <p:pic>
          <p:nvPicPr>
            <p:cNvPr id="77" name="Picture 3" descr="C:\Users\shonsh\Desktop\images\VM.png"/>
            <p:cNvPicPr>
              <a:picLocks noChangeAspect="1" noChangeArrowheads="1"/>
            </p:cNvPicPr>
            <p:nvPr/>
          </p:nvPicPr>
          <p:blipFill>
            <a:blip r:embed="rId5" cstate="print"/>
            <a:srcRect/>
            <a:stretch>
              <a:fillRect/>
            </a:stretch>
          </p:blipFill>
          <p:spPr bwMode="auto">
            <a:xfrm>
              <a:off x="6703841" y="3286316"/>
              <a:ext cx="148562" cy="240099"/>
            </a:xfrm>
            <a:prstGeom prst="rect">
              <a:avLst/>
            </a:prstGeom>
            <a:noFill/>
          </p:spPr>
        </p:pic>
      </p:grpSp>
      <p:grpSp>
        <p:nvGrpSpPr>
          <p:cNvPr id="78" name="Group 77"/>
          <p:cNvGrpSpPr/>
          <p:nvPr/>
        </p:nvGrpSpPr>
        <p:grpSpPr>
          <a:xfrm>
            <a:off x="7435692" y="1686421"/>
            <a:ext cx="386350" cy="527382"/>
            <a:chOff x="6541627" y="3161460"/>
            <a:chExt cx="386350" cy="527382"/>
          </a:xfrm>
        </p:grpSpPr>
        <p:pic>
          <p:nvPicPr>
            <p:cNvPr id="79"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6541627" y="3161460"/>
              <a:ext cx="386350" cy="527382"/>
            </a:xfrm>
            <a:prstGeom prst="rect">
              <a:avLst/>
            </a:prstGeom>
            <a:noFill/>
          </p:spPr>
        </p:pic>
        <p:pic>
          <p:nvPicPr>
            <p:cNvPr id="80" name="Picture 3" descr="C:\Users\shonsh\Desktop\images\VM.png"/>
            <p:cNvPicPr>
              <a:picLocks noChangeAspect="1" noChangeArrowheads="1"/>
            </p:cNvPicPr>
            <p:nvPr/>
          </p:nvPicPr>
          <p:blipFill>
            <a:blip r:embed="rId5" cstate="print"/>
            <a:srcRect/>
            <a:stretch>
              <a:fillRect/>
            </a:stretch>
          </p:blipFill>
          <p:spPr bwMode="auto">
            <a:xfrm>
              <a:off x="6703841" y="3286316"/>
              <a:ext cx="148562" cy="240099"/>
            </a:xfrm>
            <a:prstGeom prst="rect">
              <a:avLst/>
            </a:prstGeom>
            <a:noFill/>
          </p:spPr>
        </p:pic>
      </p:grpSp>
      <p:grpSp>
        <p:nvGrpSpPr>
          <p:cNvPr id="81" name="Group 80"/>
          <p:cNvGrpSpPr/>
          <p:nvPr/>
        </p:nvGrpSpPr>
        <p:grpSpPr>
          <a:xfrm>
            <a:off x="7875662" y="1686421"/>
            <a:ext cx="386350" cy="527382"/>
            <a:chOff x="6541627" y="3161460"/>
            <a:chExt cx="386350" cy="527382"/>
          </a:xfrm>
        </p:grpSpPr>
        <p:pic>
          <p:nvPicPr>
            <p:cNvPr id="82"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6541627" y="3161460"/>
              <a:ext cx="386350" cy="527382"/>
            </a:xfrm>
            <a:prstGeom prst="rect">
              <a:avLst/>
            </a:prstGeom>
            <a:noFill/>
          </p:spPr>
        </p:pic>
        <p:pic>
          <p:nvPicPr>
            <p:cNvPr id="83" name="Picture 3" descr="C:\Users\shonsh\Desktop\images\VM.png"/>
            <p:cNvPicPr>
              <a:picLocks noChangeAspect="1" noChangeArrowheads="1"/>
            </p:cNvPicPr>
            <p:nvPr/>
          </p:nvPicPr>
          <p:blipFill>
            <a:blip r:embed="rId5" cstate="print"/>
            <a:srcRect/>
            <a:stretch>
              <a:fillRect/>
            </a:stretch>
          </p:blipFill>
          <p:spPr bwMode="auto">
            <a:xfrm>
              <a:off x="6703841" y="3286316"/>
              <a:ext cx="148562" cy="240099"/>
            </a:xfrm>
            <a:prstGeom prst="rect">
              <a:avLst/>
            </a:prstGeom>
            <a:noFill/>
          </p:spPr>
        </p:pic>
      </p:grpSp>
      <p:grpSp>
        <p:nvGrpSpPr>
          <p:cNvPr id="84" name="Group 83"/>
          <p:cNvGrpSpPr/>
          <p:nvPr/>
        </p:nvGrpSpPr>
        <p:grpSpPr>
          <a:xfrm>
            <a:off x="8315631" y="1686421"/>
            <a:ext cx="386350" cy="527382"/>
            <a:chOff x="6541627" y="3161460"/>
            <a:chExt cx="386350" cy="527382"/>
          </a:xfrm>
        </p:grpSpPr>
        <p:pic>
          <p:nvPicPr>
            <p:cNvPr id="85"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6541627" y="3161460"/>
              <a:ext cx="386350" cy="527382"/>
            </a:xfrm>
            <a:prstGeom prst="rect">
              <a:avLst/>
            </a:prstGeom>
            <a:noFill/>
          </p:spPr>
        </p:pic>
        <p:pic>
          <p:nvPicPr>
            <p:cNvPr id="86" name="Picture 3" descr="C:\Users\shonsh\Desktop\images\VM.png"/>
            <p:cNvPicPr>
              <a:picLocks noChangeAspect="1" noChangeArrowheads="1"/>
            </p:cNvPicPr>
            <p:nvPr/>
          </p:nvPicPr>
          <p:blipFill>
            <a:blip r:embed="rId5" cstate="print"/>
            <a:srcRect/>
            <a:stretch>
              <a:fillRect/>
            </a:stretch>
          </p:blipFill>
          <p:spPr bwMode="auto">
            <a:xfrm>
              <a:off x="6703841" y="3286316"/>
              <a:ext cx="148562" cy="240099"/>
            </a:xfrm>
            <a:prstGeom prst="rect">
              <a:avLst/>
            </a:prstGeom>
            <a:noFill/>
          </p:spPr>
        </p:pic>
      </p:grpSp>
      <p:grpSp>
        <p:nvGrpSpPr>
          <p:cNvPr id="87" name="Group 86"/>
          <p:cNvGrpSpPr/>
          <p:nvPr/>
        </p:nvGrpSpPr>
        <p:grpSpPr>
          <a:xfrm>
            <a:off x="8755601" y="1686421"/>
            <a:ext cx="386350" cy="527382"/>
            <a:chOff x="6541627" y="3161460"/>
            <a:chExt cx="386350" cy="527382"/>
          </a:xfrm>
        </p:grpSpPr>
        <p:pic>
          <p:nvPicPr>
            <p:cNvPr id="88"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6541627" y="3161460"/>
              <a:ext cx="386350" cy="527382"/>
            </a:xfrm>
            <a:prstGeom prst="rect">
              <a:avLst/>
            </a:prstGeom>
            <a:noFill/>
          </p:spPr>
        </p:pic>
        <p:pic>
          <p:nvPicPr>
            <p:cNvPr id="89" name="Picture 3" descr="C:\Users\shonsh\Desktop\images\VM.png"/>
            <p:cNvPicPr>
              <a:picLocks noChangeAspect="1" noChangeArrowheads="1"/>
            </p:cNvPicPr>
            <p:nvPr/>
          </p:nvPicPr>
          <p:blipFill>
            <a:blip r:embed="rId5" cstate="print"/>
            <a:srcRect/>
            <a:stretch>
              <a:fillRect/>
            </a:stretch>
          </p:blipFill>
          <p:spPr bwMode="auto">
            <a:xfrm>
              <a:off x="6703841" y="3286316"/>
              <a:ext cx="148562" cy="240099"/>
            </a:xfrm>
            <a:prstGeom prst="rect">
              <a:avLst/>
            </a:prstGeom>
            <a:noFill/>
          </p:spPr>
        </p:pic>
      </p:grpSp>
      <p:grpSp>
        <p:nvGrpSpPr>
          <p:cNvPr id="90" name="Group 89"/>
          <p:cNvGrpSpPr/>
          <p:nvPr/>
        </p:nvGrpSpPr>
        <p:grpSpPr>
          <a:xfrm>
            <a:off x="9195569" y="1686421"/>
            <a:ext cx="386350" cy="527382"/>
            <a:chOff x="6541627" y="3161460"/>
            <a:chExt cx="386350" cy="527382"/>
          </a:xfrm>
        </p:grpSpPr>
        <p:pic>
          <p:nvPicPr>
            <p:cNvPr id="91"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6541627" y="3161460"/>
              <a:ext cx="386350" cy="527382"/>
            </a:xfrm>
            <a:prstGeom prst="rect">
              <a:avLst/>
            </a:prstGeom>
            <a:noFill/>
          </p:spPr>
        </p:pic>
        <p:pic>
          <p:nvPicPr>
            <p:cNvPr id="92" name="Picture 3" descr="C:\Users\shonsh\Desktop\images\VM.png"/>
            <p:cNvPicPr>
              <a:picLocks noChangeAspect="1" noChangeArrowheads="1"/>
            </p:cNvPicPr>
            <p:nvPr/>
          </p:nvPicPr>
          <p:blipFill>
            <a:blip r:embed="rId5" cstate="print"/>
            <a:srcRect/>
            <a:stretch>
              <a:fillRect/>
            </a:stretch>
          </p:blipFill>
          <p:spPr bwMode="auto">
            <a:xfrm>
              <a:off x="6703841" y="3286316"/>
              <a:ext cx="148562" cy="240099"/>
            </a:xfrm>
            <a:prstGeom prst="rect">
              <a:avLst/>
            </a:prstGeom>
            <a:noFill/>
          </p:spPr>
        </p:pic>
      </p:grpSp>
      <p:grpSp>
        <p:nvGrpSpPr>
          <p:cNvPr id="93" name="Group 92"/>
          <p:cNvGrpSpPr/>
          <p:nvPr/>
        </p:nvGrpSpPr>
        <p:grpSpPr>
          <a:xfrm>
            <a:off x="10075510" y="1686421"/>
            <a:ext cx="386350" cy="527382"/>
            <a:chOff x="6541627" y="3161460"/>
            <a:chExt cx="386350" cy="527382"/>
          </a:xfrm>
        </p:grpSpPr>
        <p:pic>
          <p:nvPicPr>
            <p:cNvPr id="94"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6541627" y="3161460"/>
              <a:ext cx="386350" cy="527382"/>
            </a:xfrm>
            <a:prstGeom prst="rect">
              <a:avLst/>
            </a:prstGeom>
            <a:noFill/>
          </p:spPr>
        </p:pic>
        <p:pic>
          <p:nvPicPr>
            <p:cNvPr id="95" name="Picture 3" descr="C:\Users\shonsh\Desktop\images\VM.png"/>
            <p:cNvPicPr>
              <a:picLocks noChangeAspect="1" noChangeArrowheads="1"/>
            </p:cNvPicPr>
            <p:nvPr/>
          </p:nvPicPr>
          <p:blipFill>
            <a:blip r:embed="rId5" cstate="print"/>
            <a:srcRect/>
            <a:stretch>
              <a:fillRect/>
            </a:stretch>
          </p:blipFill>
          <p:spPr bwMode="auto">
            <a:xfrm>
              <a:off x="6703841" y="3286316"/>
              <a:ext cx="148562" cy="240099"/>
            </a:xfrm>
            <a:prstGeom prst="rect">
              <a:avLst/>
            </a:prstGeom>
            <a:noFill/>
          </p:spPr>
        </p:pic>
      </p:grpSp>
      <p:sp>
        <p:nvSpPr>
          <p:cNvPr id="96" name="Rectangle 95"/>
          <p:cNvSpPr/>
          <p:nvPr/>
        </p:nvSpPr>
        <p:spPr bwMode="auto">
          <a:xfrm>
            <a:off x="10155419" y="5813922"/>
            <a:ext cx="1739247" cy="54864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a:solidFill>
                  <a:srgbClr val="363535"/>
                </a:solidFill>
              </a:rPr>
              <a:t>File Server Cluster</a:t>
            </a:r>
          </a:p>
          <a:p>
            <a:pPr algn="ctr" defTabSz="914099" fontAlgn="base">
              <a:spcBef>
                <a:spcPct val="0"/>
              </a:spcBef>
              <a:spcAft>
                <a:spcPct val="0"/>
              </a:spcAft>
            </a:pPr>
            <a:r>
              <a:rPr lang="en-US" sz="1400" dirty="0">
                <a:solidFill>
                  <a:srgbClr val="363535"/>
                </a:solidFill>
              </a:rPr>
              <a:t>(Up to </a:t>
            </a:r>
            <a:r>
              <a:rPr lang="en-US" sz="1400" dirty="0" smtClean="0">
                <a:solidFill>
                  <a:srgbClr val="363535"/>
                </a:solidFill>
              </a:rPr>
              <a:t>8 </a:t>
            </a:r>
            <a:r>
              <a:rPr lang="en-US" sz="1400" dirty="0">
                <a:solidFill>
                  <a:srgbClr val="363535"/>
                </a:solidFill>
              </a:rPr>
              <a:t>nodes)</a:t>
            </a:r>
          </a:p>
        </p:txBody>
      </p:sp>
      <p:cxnSp>
        <p:nvCxnSpPr>
          <p:cNvPr id="10" name="Straight Arrow Connector 9"/>
          <p:cNvCxnSpPr>
            <a:stCxn id="7" idx="1"/>
          </p:cNvCxnSpPr>
          <p:nvPr/>
        </p:nvCxnSpPr>
        <p:spPr>
          <a:xfrm flipH="1">
            <a:off x="9506346" y="1035660"/>
            <a:ext cx="563818" cy="419702"/>
          </a:xfrm>
          <a:prstGeom prst="straightConnector1">
            <a:avLst/>
          </a:prstGeom>
          <a:ln w="15875">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96" idx="1"/>
          </p:cNvCxnSpPr>
          <p:nvPr/>
        </p:nvCxnSpPr>
        <p:spPr>
          <a:xfrm flipH="1" flipV="1">
            <a:off x="9635539" y="5675608"/>
            <a:ext cx="519880" cy="412634"/>
          </a:xfrm>
          <a:prstGeom prst="straightConnector1">
            <a:avLst/>
          </a:prstGeom>
          <a:ln w="15875">
            <a:solidFill>
              <a:srgbClr val="FFFFFF"/>
            </a:solidFill>
            <a:tailEnd type="arrow"/>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370480" y="2446543"/>
            <a:ext cx="4257958" cy="1227065"/>
            <a:chOff x="7401253" y="4571453"/>
            <a:chExt cx="5086102" cy="1007286"/>
          </a:xfrm>
        </p:grpSpPr>
        <p:pic>
          <p:nvPicPr>
            <p:cNvPr id="52" name="Picture 2" descr="\\eventsql\dvd\Online_ART\DVD_Art_Sept-2-2010\Artwork_Imagery\Icons - Illustrations\Internet Clouds web\cloud illustration ic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01253" y="4571453"/>
              <a:ext cx="5086102" cy="1007286"/>
            </a:xfrm>
            <a:prstGeom prst="rect">
              <a:avLst/>
            </a:prstGeom>
            <a:ln>
              <a:headEnd type="none" w="med" len="med"/>
              <a:tailEnd type="none" w="med" len="med"/>
            </a:ln>
            <a:extLst>
              <a:ext uri="{909E8E84-426E-40DD-AFC4-6F175D3DCCD1}">
                <a14:hiddenFill xmlns:a14="http://schemas.microsoft.com/office/drawing/2010/main">
                  <a:solidFill>
                    <a:srgbClr val="FFFFFF"/>
                  </a:solidFill>
                </a14:hiddenFill>
              </a:ext>
            </a:extLst>
          </p:spPr>
        </p:pic>
        <p:sp>
          <p:nvSpPr>
            <p:cNvPr id="53" name="TextBox 52"/>
            <p:cNvSpPr txBox="1"/>
            <p:nvPr/>
          </p:nvSpPr>
          <p:spPr>
            <a:xfrm>
              <a:off x="7652289" y="4810465"/>
              <a:ext cx="4462107" cy="480036"/>
            </a:xfrm>
            <a:prstGeom prst="rect">
              <a:avLst/>
            </a:prstGeom>
            <a:noFill/>
          </p:spPr>
          <p:txBody>
            <a:bodyPr wrap="square" rtlCol="0">
              <a:spAutoFit/>
            </a:bodyPr>
            <a:lstStyle/>
            <a:p>
              <a:pPr algn="ctr"/>
              <a:r>
                <a:rPr lang="en-US" sz="2000" b="1" dirty="0" smtClean="0">
                  <a:solidFill>
                    <a:srgbClr val="1A1A1A"/>
                  </a:solidFill>
                </a:rPr>
                <a:t>Data Center Network</a:t>
              </a:r>
            </a:p>
            <a:p>
              <a:pPr algn="ctr"/>
              <a:r>
                <a:rPr lang="en-US" sz="1100" b="1" dirty="0" smtClean="0">
                  <a:solidFill>
                    <a:srgbClr val="1A1A1A"/>
                  </a:solidFill>
                </a:rPr>
                <a:t>(Ethernet, </a:t>
              </a:r>
              <a:r>
                <a:rPr lang="en-US" sz="1100" b="1" dirty="0" err="1" smtClean="0">
                  <a:solidFill>
                    <a:srgbClr val="1A1A1A"/>
                  </a:solidFill>
                </a:rPr>
                <a:t>InfiniBand</a:t>
              </a:r>
              <a:r>
                <a:rPr lang="en-US" sz="1100" b="1" dirty="0" smtClean="0">
                  <a:solidFill>
                    <a:srgbClr val="1A1A1A"/>
                  </a:solidFill>
                </a:rPr>
                <a:t> or combination)</a:t>
              </a:r>
              <a:endParaRPr lang="en-US" sz="1000" b="1" dirty="0">
                <a:solidFill>
                  <a:srgbClr val="1A1A1A"/>
                </a:solidFill>
              </a:endParaRPr>
            </a:p>
          </p:txBody>
        </p:sp>
      </p:grpSp>
      <p:pic>
        <p:nvPicPr>
          <p:cNvPr id="54" name="Picture 18" descr="Database blue"/>
          <p:cNvPicPr>
            <a:picLocks noChangeAspect="1" noChangeArrowheads="1"/>
          </p:cNvPicPr>
          <p:nvPr/>
        </p:nvPicPr>
        <p:blipFill>
          <a:blip r:embed="rId4" cstate="print"/>
          <a:srcRect/>
          <a:stretch>
            <a:fillRect/>
          </a:stretch>
        </p:blipFill>
        <p:spPr bwMode="auto">
          <a:xfrm>
            <a:off x="8829892" y="5261024"/>
            <a:ext cx="324407" cy="414583"/>
          </a:xfrm>
          <a:prstGeom prst="rect">
            <a:avLst/>
          </a:prstGeom>
          <a:noFill/>
        </p:spPr>
      </p:pic>
      <p:pic>
        <p:nvPicPr>
          <p:cNvPr id="55" name="Picture 18" descr="Database blue"/>
          <p:cNvPicPr>
            <a:picLocks noChangeAspect="1" noChangeArrowheads="1"/>
          </p:cNvPicPr>
          <p:nvPr/>
        </p:nvPicPr>
        <p:blipFill>
          <a:blip r:embed="rId4" cstate="print"/>
          <a:srcRect/>
          <a:stretch>
            <a:fillRect/>
          </a:stretch>
        </p:blipFill>
        <p:spPr bwMode="auto">
          <a:xfrm>
            <a:off x="7949953" y="5261024"/>
            <a:ext cx="324407" cy="414583"/>
          </a:xfrm>
          <a:prstGeom prst="rect">
            <a:avLst/>
          </a:prstGeom>
          <a:noFill/>
        </p:spPr>
      </p:pic>
    </p:spTree>
    <p:extLst>
      <p:ext uri="{BB962C8B-B14F-4D97-AF65-F5344CB8AC3E}">
        <p14:creationId xmlns:p14="http://schemas.microsoft.com/office/powerpoint/2010/main" val="3867351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9445" y="1777498"/>
            <a:ext cx="1756489" cy="4189162"/>
          </a:xfrm>
          <a:prstGeom prst="rect">
            <a:avLst/>
          </a:prstGeom>
        </p:spPr>
        <p:style>
          <a:lnRef idx="1">
            <a:schemeClr val="dk1"/>
          </a:lnRef>
          <a:fillRef idx="2">
            <a:schemeClr val="dk1"/>
          </a:fillRef>
          <a:effectRef idx="1">
            <a:schemeClr val="dk1"/>
          </a:effectRef>
          <a:fontRef idx="minor">
            <a:schemeClr val="dk1"/>
          </a:fontRef>
        </p:style>
        <p:txBody>
          <a:bodyPr rtlCol="0" anchor="t"/>
          <a:lstStyle/>
          <a:p>
            <a:pPr algn="ctr"/>
            <a:r>
              <a:rPr lang="en-US" sz="1600" dirty="0">
                <a:solidFill>
                  <a:srgbClr val="363535"/>
                </a:solidFill>
              </a:rPr>
              <a:t>SMB Client</a:t>
            </a:r>
          </a:p>
        </p:txBody>
      </p:sp>
      <p:sp>
        <p:nvSpPr>
          <p:cNvPr id="7" name="Rectangle 6"/>
          <p:cNvSpPr/>
          <p:nvPr/>
        </p:nvSpPr>
        <p:spPr>
          <a:xfrm>
            <a:off x="9490186" y="1782944"/>
            <a:ext cx="2362301" cy="4189162"/>
          </a:xfrm>
          <a:prstGeom prst="rect">
            <a:avLst/>
          </a:prstGeom>
        </p:spPr>
        <p:style>
          <a:lnRef idx="1">
            <a:schemeClr val="dk1"/>
          </a:lnRef>
          <a:fillRef idx="2">
            <a:schemeClr val="dk1"/>
          </a:fillRef>
          <a:effectRef idx="1">
            <a:schemeClr val="dk1"/>
          </a:effectRef>
          <a:fontRef idx="minor">
            <a:schemeClr val="dk1"/>
          </a:fontRef>
        </p:style>
        <p:txBody>
          <a:bodyPr rtlCol="0" anchor="t"/>
          <a:lstStyle/>
          <a:p>
            <a:pPr algn="ctr"/>
            <a:r>
              <a:rPr lang="en-US" sz="1600" dirty="0">
                <a:solidFill>
                  <a:srgbClr val="363535"/>
                </a:solidFill>
              </a:rPr>
              <a:t>SMB Server</a:t>
            </a:r>
          </a:p>
        </p:txBody>
      </p:sp>
      <p:sp>
        <p:nvSpPr>
          <p:cNvPr id="8" name="Rectangle 7"/>
          <p:cNvSpPr/>
          <p:nvPr/>
        </p:nvSpPr>
        <p:spPr>
          <a:xfrm>
            <a:off x="10200078" y="3364337"/>
            <a:ext cx="1374645" cy="548640"/>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a:solidFill>
                  <a:srgbClr val="000000"/>
                </a:solidFill>
              </a:rPr>
              <a:t>SMB Server</a:t>
            </a:r>
          </a:p>
        </p:txBody>
      </p:sp>
      <p:sp>
        <p:nvSpPr>
          <p:cNvPr id="9" name="Rectangle 8"/>
          <p:cNvSpPr/>
          <p:nvPr/>
        </p:nvSpPr>
        <p:spPr>
          <a:xfrm>
            <a:off x="7370367" y="3362774"/>
            <a:ext cx="1374645" cy="548640"/>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a:solidFill>
                  <a:srgbClr val="000000"/>
                </a:solidFill>
              </a:rPr>
              <a:t>SMB Client</a:t>
            </a:r>
          </a:p>
        </p:txBody>
      </p:sp>
      <p:cxnSp>
        <p:nvCxnSpPr>
          <p:cNvPr id="10" name="Straight Connector 9"/>
          <p:cNvCxnSpPr/>
          <p:nvPr/>
        </p:nvCxnSpPr>
        <p:spPr>
          <a:xfrm>
            <a:off x="7041450" y="3154470"/>
            <a:ext cx="4977029" cy="38099"/>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8909822" y="2869405"/>
            <a:ext cx="608668" cy="646317"/>
          </a:xfrm>
          <a:prstGeom prst="rect">
            <a:avLst/>
          </a:prstGeom>
          <a:noFill/>
        </p:spPr>
        <p:txBody>
          <a:bodyPr wrap="none" lIns="91428" tIns="45713" rIns="91428" bIns="45713" rtlCol="0">
            <a:spAutoFit/>
          </a:bodyPr>
          <a:lstStyle/>
          <a:p>
            <a:pPr algn="ctr"/>
            <a:r>
              <a:rPr lang="en-US" sz="1200" dirty="0">
                <a:solidFill>
                  <a:srgbClr val="FFFFFF"/>
                </a:solidFill>
              </a:rPr>
              <a:t>User</a:t>
            </a:r>
            <a:br>
              <a:rPr lang="en-US" sz="1200" dirty="0">
                <a:solidFill>
                  <a:srgbClr val="FFFFFF"/>
                </a:solidFill>
              </a:rPr>
            </a:br>
            <a:endParaRPr lang="en-US" sz="1200" dirty="0">
              <a:solidFill>
                <a:srgbClr val="FFFFFF"/>
              </a:solidFill>
            </a:endParaRPr>
          </a:p>
          <a:p>
            <a:pPr algn="ctr"/>
            <a:r>
              <a:rPr lang="en-US" sz="1200" dirty="0">
                <a:solidFill>
                  <a:srgbClr val="FFFFFF"/>
                </a:solidFill>
              </a:rPr>
              <a:t>Kernel</a:t>
            </a:r>
          </a:p>
        </p:txBody>
      </p:sp>
      <p:sp>
        <p:nvSpPr>
          <p:cNvPr id="12" name="Rectangle 11"/>
          <p:cNvSpPr/>
          <p:nvPr/>
        </p:nvSpPr>
        <p:spPr>
          <a:xfrm>
            <a:off x="7365124" y="2325171"/>
            <a:ext cx="1374645" cy="548640"/>
          </a:xfrm>
          <a:prstGeom prst="rect">
            <a:avLst/>
          </a:prstGeom>
        </p:spPr>
        <p:style>
          <a:lnRef idx="0">
            <a:schemeClr val="accent5"/>
          </a:lnRef>
          <a:fillRef idx="3">
            <a:schemeClr val="accent5"/>
          </a:fillRef>
          <a:effectRef idx="3">
            <a:schemeClr val="accent5"/>
          </a:effectRef>
          <a:fontRef idx="minor">
            <a:schemeClr val="lt1"/>
          </a:fontRef>
        </p:style>
        <p:txBody>
          <a:bodyPr lIns="91428" tIns="45713" rIns="91428" bIns="45713" rtlCol="0" anchor="ctr"/>
          <a:lstStyle/>
          <a:p>
            <a:pPr algn="ctr"/>
            <a:r>
              <a:rPr lang="en-US" sz="1200" dirty="0" smtClean="0">
                <a:solidFill>
                  <a:srgbClr val="FFFFFF"/>
                </a:solidFill>
              </a:rPr>
              <a:t>Application </a:t>
            </a:r>
            <a:endParaRPr lang="en-US" sz="1200" dirty="0">
              <a:solidFill>
                <a:srgbClr val="FFFFFF"/>
              </a:solidFill>
            </a:endParaRPr>
          </a:p>
        </p:txBody>
      </p:sp>
      <p:cxnSp>
        <p:nvCxnSpPr>
          <p:cNvPr id="13" name="Straight Connector 12"/>
          <p:cNvCxnSpPr>
            <a:stCxn id="12" idx="2"/>
            <a:endCxn id="9" idx="0"/>
          </p:cNvCxnSpPr>
          <p:nvPr/>
        </p:nvCxnSpPr>
        <p:spPr>
          <a:xfrm>
            <a:off x="8052447" y="2873813"/>
            <a:ext cx="5243" cy="488963"/>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p:cNvCxnSpPr>
            <a:stCxn id="9" idx="2"/>
            <a:endCxn id="33" idx="0"/>
          </p:cNvCxnSpPr>
          <p:nvPr/>
        </p:nvCxnSpPr>
        <p:spPr>
          <a:xfrm>
            <a:off x="8057690" y="3911415"/>
            <a:ext cx="1" cy="324691"/>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Straight Connector 14"/>
          <p:cNvCxnSpPr>
            <a:stCxn id="26" idx="3"/>
            <a:endCxn id="36" idx="3"/>
          </p:cNvCxnSpPr>
          <p:nvPr/>
        </p:nvCxnSpPr>
        <p:spPr>
          <a:xfrm>
            <a:off x="8904050" y="5432224"/>
            <a:ext cx="62020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Connector 15"/>
          <p:cNvCxnSpPr>
            <a:stCxn id="31" idx="0"/>
            <a:endCxn id="8" idx="2"/>
          </p:cNvCxnSpPr>
          <p:nvPr/>
        </p:nvCxnSpPr>
        <p:spPr>
          <a:xfrm flipV="1">
            <a:off x="10232082" y="3912979"/>
            <a:ext cx="655319" cy="328577"/>
          </a:xfrm>
          <a:prstGeom prst="line">
            <a:avLst/>
          </a:prstGeom>
        </p:spPr>
        <p:style>
          <a:lnRef idx="3">
            <a:schemeClr val="accent1"/>
          </a:lnRef>
          <a:fillRef idx="0">
            <a:schemeClr val="accent1"/>
          </a:fillRef>
          <a:effectRef idx="2">
            <a:schemeClr val="accent1"/>
          </a:effectRef>
          <a:fontRef idx="minor">
            <a:schemeClr val="tx1"/>
          </a:fontRef>
        </p:style>
      </p:cxnSp>
      <p:cxnSp>
        <p:nvCxnSpPr>
          <p:cNvPr id="17" name="Straight Connector 16"/>
          <p:cNvCxnSpPr>
            <a:stCxn id="32" idx="0"/>
            <a:endCxn id="8" idx="2"/>
          </p:cNvCxnSpPr>
          <p:nvPr/>
        </p:nvCxnSpPr>
        <p:spPr>
          <a:xfrm flipH="1" flipV="1">
            <a:off x="10887400" y="3912977"/>
            <a:ext cx="454484" cy="312020"/>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Straight Connector 17"/>
          <p:cNvCxnSpPr>
            <a:stCxn id="21" idx="1"/>
            <a:endCxn id="32" idx="2"/>
          </p:cNvCxnSpPr>
          <p:nvPr/>
        </p:nvCxnSpPr>
        <p:spPr>
          <a:xfrm flipV="1">
            <a:off x="11341559" y="4773637"/>
            <a:ext cx="327" cy="390844"/>
          </a:xfrm>
          <a:prstGeom prst="line">
            <a:avLst/>
          </a:prstGeom>
        </p:spPr>
        <p:style>
          <a:lnRef idx="3">
            <a:schemeClr val="accent1"/>
          </a:lnRef>
          <a:fillRef idx="0">
            <a:schemeClr val="accent1"/>
          </a:fillRef>
          <a:effectRef idx="2">
            <a:schemeClr val="accent1"/>
          </a:effectRef>
          <a:fontRef idx="minor">
            <a:schemeClr val="tx1"/>
          </a:fontRef>
        </p:style>
      </p:cxnSp>
      <p:cxnSp>
        <p:nvCxnSpPr>
          <p:cNvPr id="19" name="Straight Connector 18"/>
          <p:cNvCxnSpPr>
            <a:stCxn id="31" idx="2"/>
            <a:endCxn id="38" idx="1"/>
          </p:cNvCxnSpPr>
          <p:nvPr/>
        </p:nvCxnSpPr>
        <p:spPr>
          <a:xfrm flipH="1">
            <a:off x="9925990" y="4790198"/>
            <a:ext cx="306091" cy="457649"/>
          </a:xfrm>
          <a:prstGeom prst="line">
            <a:avLst/>
          </a:prstGeom>
        </p:spPr>
        <p:style>
          <a:lnRef idx="3">
            <a:schemeClr val="accent1"/>
          </a:lnRef>
          <a:fillRef idx="0">
            <a:schemeClr val="accent1"/>
          </a:fillRef>
          <a:effectRef idx="2">
            <a:schemeClr val="accent1"/>
          </a:effectRef>
          <a:fontRef idx="minor">
            <a:schemeClr val="tx1"/>
          </a:fontRef>
        </p:style>
      </p:cxnSp>
      <p:grpSp>
        <p:nvGrpSpPr>
          <p:cNvPr id="20" name="Group 19"/>
          <p:cNvGrpSpPr/>
          <p:nvPr/>
        </p:nvGrpSpPr>
        <p:grpSpPr>
          <a:xfrm>
            <a:off x="11006609" y="5164485"/>
            <a:ext cx="669898" cy="740857"/>
            <a:chOff x="10436826" y="4983493"/>
            <a:chExt cx="668414" cy="740857"/>
          </a:xfrm>
        </p:grpSpPr>
        <p:sp>
          <p:nvSpPr>
            <p:cNvPr id="21" name="Flowchart: Magnetic Disk 20"/>
            <p:cNvSpPr/>
            <p:nvPr/>
          </p:nvSpPr>
          <p:spPr>
            <a:xfrm>
              <a:off x="10436826" y="4983493"/>
              <a:ext cx="668414" cy="74085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FFFFFF"/>
                </a:solidFill>
              </a:endParaRPr>
            </a:p>
          </p:txBody>
        </p:sp>
        <p:sp>
          <p:nvSpPr>
            <p:cNvPr id="22" name="TextBox 21"/>
            <p:cNvSpPr txBox="1"/>
            <p:nvPr/>
          </p:nvSpPr>
          <p:spPr>
            <a:xfrm>
              <a:off x="10491536" y="5324268"/>
              <a:ext cx="581631" cy="261610"/>
            </a:xfrm>
            <a:prstGeom prst="rect">
              <a:avLst/>
            </a:prstGeom>
            <a:noFill/>
          </p:spPr>
          <p:txBody>
            <a:bodyPr wrap="square" rtlCol="0">
              <a:spAutoFit/>
            </a:bodyPr>
            <a:lstStyle/>
            <a:p>
              <a:pPr algn="ctr"/>
              <a:r>
                <a:rPr lang="en-US" sz="1100" dirty="0">
                  <a:solidFill>
                    <a:srgbClr val="363535"/>
                  </a:solidFill>
                </a:rPr>
                <a:t>Disk</a:t>
              </a:r>
            </a:p>
          </p:txBody>
        </p:sp>
      </p:grpSp>
      <p:cxnSp>
        <p:nvCxnSpPr>
          <p:cNvPr id="23" name="Straight Connector 22"/>
          <p:cNvCxnSpPr>
            <a:stCxn id="33" idx="2"/>
            <a:endCxn id="28" idx="1"/>
          </p:cNvCxnSpPr>
          <p:nvPr/>
        </p:nvCxnSpPr>
        <p:spPr>
          <a:xfrm>
            <a:off x="8057688" y="4784748"/>
            <a:ext cx="444630" cy="463099"/>
          </a:xfrm>
          <a:prstGeom prst="line">
            <a:avLst/>
          </a:prstGeom>
        </p:spPr>
        <p:style>
          <a:lnRef idx="3">
            <a:schemeClr val="accent1"/>
          </a:lnRef>
          <a:fillRef idx="0">
            <a:schemeClr val="accent1"/>
          </a:fillRef>
          <a:effectRef idx="2">
            <a:schemeClr val="accent1"/>
          </a:effectRef>
          <a:fontRef idx="minor">
            <a:schemeClr val="tx1"/>
          </a:fontRef>
        </p:style>
      </p:cxnSp>
      <p:grpSp>
        <p:nvGrpSpPr>
          <p:cNvPr id="24" name="Group 23"/>
          <p:cNvGrpSpPr/>
          <p:nvPr/>
        </p:nvGrpSpPr>
        <p:grpSpPr>
          <a:xfrm>
            <a:off x="8040154" y="5151482"/>
            <a:ext cx="1003053" cy="704847"/>
            <a:chOff x="3802308" y="5410202"/>
            <a:chExt cx="1000833" cy="704847"/>
          </a:xfrm>
          <a:solidFill>
            <a:srgbClr val="457EC1"/>
          </a:solidFill>
        </p:grpSpPr>
        <p:grpSp>
          <p:nvGrpSpPr>
            <p:cNvPr id="25" name="Group 24"/>
            <p:cNvGrpSpPr/>
            <p:nvPr/>
          </p:nvGrpSpPr>
          <p:grpSpPr>
            <a:xfrm rot="16200000" flipH="1" flipV="1">
              <a:off x="3998885" y="5310793"/>
              <a:ext cx="704847" cy="903665"/>
              <a:chOff x="9890919" y="3810000"/>
              <a:chExt cx="1393373" cy="1959428"/>
            </a:xfrm>
            <a:grpFill/>
          </p:grpSpPr>
          <p:sp>
            <p:nvSpPr>
              <p:cNvPr id="27" name="L-Shape 26"/>
              <p:cNvSpPr/>
              <p:nvPr/>
            </p:nvSpPr>
            <p:spPr>
              <a:xfrm>
                <a:off x="9890919" y="3810000"/>
                <a:ext cx="1393373" cy="381000"/>
              </a:xfrm>
              <a:prstGeom prst="corner">
                <a:avLst>
                  <a:gd name="adj1" fmla="val 39091"/>
                  <a:gd name="adj2" fmla="val 3441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28" name="Rectangle 27"/>
              <p:cNvSpPr/>
              <p:nvPr/>
            </p:nvSpPr>
            <p:spPr>
              <a:xfrm>
                <a:off x="10081419" y="4190998"/>
                <a:ext cx="838200" cy="1578429"/>
              </a:xfrm>
              <a:prstGeom prst="rect">
                <a:avLst/>
              </a:prstGeom>
              <a:grp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dirty="0">
                  <a:solidFill>
                    <a:srgbClr val="363535"/>
                  </a:solidFill>
                </a:endParaRPr>
              </a:p>
            </p:txBody>
          </p:sp>
          <p:sp>
            <p:nvSpPr>
              <p:cNvPr id="29" name="Rectangle 28"/>
              <p:cNvSpPr/>
              <p:nvPr/>
            </p:nvSpPr>
            <p:spPr>
              <a:xfrm>
                <a:off x="10919619" y="5170713"/>
                <a:ext cx="190500" cy="598715"/>
              </a:xfrm>
              <a:prstGeom prst="rect">
                <a:avLst/>
              </a:prstGeom>
              <a:grp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dirty="0">
                  <a:solidFill>
                    <a:srgbClr val="363535"/>
                  </a:solidFill>
                </a:endParaRPr>
              </a:p>
            </p:txBody>
          </p:sp>
          <p:sp>
            <p:nvSpPr>
              <p:cNvPr id="30" name="Rectangle 29"/>
              <p:cNvSpPr/>
              <p:nvPr/>
            </p:nvSpPr>
            <p:spPr>
              <a:xfrm>
                <a:off x="10919619" y="4392385"/>
                <a:ext cx="190500" cy="598715"/>
              </a:xfrm>
              <a:prstGeom prst="rect">
                <a:avLst/>
              </a:prstGeom>
              <a:grp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dirty="0">
                  <a:solidFill>
                    <a:srgbClr val="363535"/>
                  </a:solidFill>
                </a:endParaRPr>
              </a:p>
            </p:txBody>
          </p:sp>
        </p:grpSp>
        <p:sp>
          <p:nvSpPr>
            <p:cNvPr id="26" name="TextBox 25"/>
            <p:cNvSpPr txBox="1"/>
            <p:nvPr/>
          </p:nvSpPr>
          <p:spPr>
            <a:xfrm>
              <a:off x="3802308" y="5552447"/>
              <a:ext cx="861985" cy="276999"/>
            </a:xfrm>
            <a:prstGeom prst="rect">
              <a:avLst/>
            </a:prstGeom>
            <a:grpFill/>
          </p:spPr>
          <p:txBody>
            <a:bodyPr wrap="square" rtlCol="0">
              <a:spAutoFit/>
            </a:bodyPr>
            <a:lstStyle/>
            <a:p>
              <a:pPr algn="ctr"/>
              <a:r>
                <a:rPr lang="en-US" sz="1200" dirty="0">
                  <a:solidFill>
                    <a:srgbClr val="363535"/>
                  </a:solidFill>
                </a:rPr>
                <a:t>R-NIC</a:t>
              </a:r>
            </a:p>
          </p:txBody>
        </p:sp>
      </p:grpSp>
      <p:sp>
        <p:nvSpPr>
          <p:cNvPr id="31" name="Rectangle 30"/>
          <p:cNvSpPr/>
          <p:nvPr/>
        </p:nvSpPr>
        <p:spPr>
          <a:xfrm>
            <a:off x="9604471" y="4241554"/>
            <a:ext cx="1255221" cy="548640"/>
          </a:xfrm>
          <a:prstGeom prst="rect">
            <a:avLst/>
          </a:prstGeom>
        </p:spPr>
        <p:style>
          <a:lnRef idx="1">
            <a:schemeClr val="accent1"/>
          </a:lnRef>
          <a:fillRef idx="2">
            <a:schemeClr val="accent1"/>
          </a:fillRef>
          <a:effectRef idx="1">
            <a:schemeClr val="accent1"/>
          </a:effectRef>
          <a:fontRef idx="minor">
            <a:schemeClr val="dk1"/>
          </a:fontRef>
        </p:style>
        <p:txBody>
          <a:bodyPr lIns="91428" tIns="45713" rIns="91428" bIns="45713" rtlCol="0" anchor="ctr"/>
          <a:lstStyle/>
          <a:p>
            <a:pPr algn="ctr"/>
            <a:r>
              <a:rPr lang="en-US" sz="1200" dirty="0">
                <a:solidFill>
                  <a:srgbClr val="363535"/>
                </a:solidFill>
              </a:rPr>
              <a:t>Network w/</a:t>
            </a:r>
            <a:br>
              <a:rPr lang="en-US" sz="1200" dirty="0">
                <a:solidFill>
                  <a:srgbClr val="363535"/>
                </a:solidFill>
              </a:rPr>
            </a:br>
            <a:r>
              <a:rPr lang="en-US" sz="1200" dirty="0">
                <a:solidFill>
                  <a:srgbClr val="363535"/>
                </a:solidFill>
              </a:rPr>
              <a:t>RDMA support</a:t>
            </a:r>
          </a:p>
        </p:txBody>
      </p:sp>
      <p:sp>
        <p:nvSpPr>
          <p:cNvPr id="32" name="Rectangle 31"/>
          <p:cNvSpPr/>
          <p:nvPr/>
        </p:nvSpPr>
        <p:spPr>
          <a:xfrm>
            <a:off x="10926745" y="4224997"/>
            <a:ext cx="830278" cy="548640"/>
          </a:xfrm>
          <a:prstGeom prst="rect">
            <a:avLst/>
          </a:prstGeom>
        </p:spPr>
        <p:style>
          <a:lnRef idx="1">
            <a:schemeClr val="accent1"/>
          </a:lnRef>
          <a:fillRef idx="2">
            <a:schemeClr val="accent1"/>
          </a:fillRef>
          <a:effectRef idx="1">
            <a:schemeClr val="accent1"/>
          </a:effectRef>
          <a:fontRef idx="minor">
            <a:schemeClr val="dk1"/>
          </a:fontRef>
        </p:style>
        <p:txBody>
          <a:bodyPr lIns="91428" tIns="45713" rIns="91428" bIns="45713" rtlCol="0" anchor="ctr"/>
          <a:lstStyle/>
          <a:p>
            <a:pPr algn="ctr"/>
            <a:r>
              <a:rPr lang="en-US" sz="1200" dirty="0">
                <a:solidFill>
                  <a:srgbClr val="363535"/>
                </a:solidFill>
              </a:rPr>
              <a:t>NTFS</a:t>
            </a:r>
            <a:br>
              <a:rPr lang="en-US" sz="1200" dirty="0">
                <a:solidFill>
                  <a:srgbClr val="363535"/>
                </a:solidFill>
              </a:rPr>
            </a:br>
            <a:r>
              <a:rPr lang="en-US" sz="1200" dirty="0">
                <a:solidFill>
                  <a:srgbClr val="363535"/>
                </a:solidFill>
              </a:rPr>
              <a:t>SCSI</a:t>
            </a:r>
          </a:p>
        </p:txBody>
      </p:sp>
      <p:sp>
        <p:nvSpPr>
          <p:cNvPr id="33" name="Rectangle 32"/>
          <p:cNvSpPr/>
          <p:nvPr/>
        </p:nvSpPr>
        <p:spPr>
          <a:xfrm>
            <a:off x="7430080" y="4236105"/>
            <a:ext cx="1255221" cy="548640"/>
          </a:xfrm>
          <a:prstGeom prst="rect">
            <a:avLst/>
          </a:prstGeom>
        </p:spPr>
        <p:style>
          <a:lnRef idx="1">
            <a:schemeClr val="accent1"/>
          </a:lnRef>
          <a:fillRef idx="2">
            <a:schemeClr val="accent1"/>
          </a:fillRef>
          <a:effectRef idx="1">
            <a:schemeClr val="accent1"/>
          </a:effectRef>
          <a:fontRef idx="minor">
            <a:schemeClr val="dk1"/>
          </a:fontRef>
        </p:style>
        <p:txBody>
          <a:bodyPr lIns="91428" tIns="45713" rIns="91428" bIns="45713" rtlCol="0" anchor="ctr"/>
          <a:lstStyle/>
          <a:p>
            <a:pPr algn="ctr"/>
            <a:r>
              <a:rPr lang="en-US" sz="1200" dirty="0">
                <a:solidFill>
                  <a:srgbClr val="363535"/>
                </a:solidFill>
              </a:rPr>
              <a:t>Network w/</a:t>
            </a:r>
            <a:br>
              <a:rPr lang="en-US" sz="1200" dirty="0">
                <a:solidFill>
                  <a:srgbClr val="363535"/>
                </a:solidFill>
              </a:rPr>
            </a:br>
            <a:r>
              <a:rPr lang="en-US" sz="1200" dirty="0">
                <a:solidFill>
                  <a:srgbClr val="363535"/>
                </a:solidFill>
              </a:rPr>
              <a:t>RDMA support</a:t>
            </a:r>
          </a:p>
        </p:txBody>
      </p:sp>
      <p:grpSp>
        <p:nvGrpSpPr>
          <p:cNvPr id="34" name="Group 33"/>
          <p:cNvGrpSpPr/>
          <p:nvPr/>
        </p:nvGrpSpPr>
        <p:grpSpPr>
          <a:xfrm flipH="1">
            <a:off x="9385105" y="5151482"/>
            <a:ext cx="1003053" cy="704847"/>
            <a:chOff x="3802308" y="5410202"/>
            <a:chExt cx="1000833" cy="704847"/>
          </a:xfrm>
          <a:solidFill>
            <a:srgbClr val="457EC1"/>
          </a:solidFill>
        </p:grpSpPr>
        <p:grpSp>
          <p:nvGrpSpPr>
            <p:cNvPr id="35" name="Group 34"/>
            <p:cNvGrpSpPr/>
            <p:nvPr/>
          </p:nvGrpSpPr>
          <p:grpSpPr>
            <a:xfrm rot="16200000" flipH="1" flipV="1">
              <a:off x="3998885" y="5310793"/>
              <a:ext cx="704847" cy="903665"/>
              <a:chOff x="9890919" y="3810000"/>
              <a:chExt cx="1393373" cy="1959428"/>
            </a:xfrm>
            <a:grpFill/>
          </p:grpSpPr>
          <p:sp>
            <p:nvSpPr>
              <p:cNvPr id="37" name="L-Shape 36"/>
              <p:cNvSpPr/>
              <p:nvPr/>
            </p:nvSpPr>
            <p:spPr>
              <a:xfrm>
                <a:off x="9890919" y="3810000"/>
                <a:ext cx="1393373" cy="381000"/>
              </a:xfrm>
              <a:prstGeom prst="corner">
                <a:avLst>
                  <a:gd name="adj1" fmla="val 39091"/>
                  <a:gd name="adj2" fmla="val 3441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38" name="Rectangle 37"/>
              <p:cNvSpPr/>
              <p:nvPr/>
            </p:nvSpPr>
            <p:spPr>
              <a:xfrm>
                <a:off x="10081419" y="4190998"/>
                <a:ext cx="838200" cy="1578429"/>
              </a:xfrm>
              <a:prstGeom prst="rect">
                <a:avLst/>
              </a:prstGeom>
              <a:grp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dirty="0">
                  <a:solidFill>
                    <a:srgbClr val="363535"/>
                  </a:solidFill>
                </a:endParaRPr>
              </a:p>
            </p:txBody>
          </p:sp>
          <p:sp>
            <p:nvSpPr>
              <p:cNvPr id="39" name="Rectangle 38"/>
              <p:cNvSpPr/>
              <p:nvPr/>
            </p:nvSpPr>
            <p:spPr>
              <a:xfrm>
                <a:off x="10919619" y="5170713"/>
                <a:ext cx="190500" cy="598715"/>
              </a:xfrm>
              <a:prstGeom prst="rect">
                <a:avLst/>
              </a:prstGeom>
              <a:grp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dirty="0">
                  <a:solidFill>
                    <a:srgbClr val="363535"/>
                  </a:solidFill>
                </a:endParaRPr>
              </a:p>
            </p:txBody>
          </p:sp>
          <p:sp>
            <p:nvSpPr>
              <p:cNvPr id="40" name="Rectangle 39"/>
              <p:cNvSpPr/>
              <p:nvPr/>
            </p:nvSpPr>
            <p:spPr>
              <a:xfrm>
                <a:off x="10919619" y="4392385"/>
                <a:ext cx="190500" cy="598715"/>
              </a:xfrm>
              <a:prstGeom prst="rect">
                <a:avLst/>
              </a:prstGeom>
              <a:grp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dirty="0">
                  <a:solidFill>
                    <a:srgbClr val="363535"/>
                  </a:solidFill>
                </a:endParaRPr>
              </a:p>
            </p:txBody>
          </p:sp>
        </p:grpSp>
        <p:sp>
          <p:nvSpPr>
            <p:cNvPr id="36" name="TextBox 35"/>
            <p:cNvSpPr txBox="1"/>
            <p:nvPr/>
          </p:nvSpPr>
          <p:spPr>
            <a:xfrm>
              <a:off x="3802308" y="5552447"/>
              <a:ext cx="861985" cy="276999"/>
            </a:xfrm>
            <a:prstGeom prst="rect">
              <a:avLst/>
            </a:prstGeom>
            <a:grpFill/>
          </p:spPr>
          <p:txBody>
            <a:bodyPr wrap="square" rtlCol="0">
              <a:spAutoFit/>
            </a:bodyPr>
            <a:lstStyle/>
            <a:p>
              <a:pPr algn="ctr"/>
              <a:r>
                <a:rPr lang="en-US" sz="1200" dirty="0">
                  <a:solidFill>
                    <a:srgbClr val="363535"/>
                  </a:solidFill>
                </a:rPr>
                <a:t>R-NIC</a:t>
              </a:r>
            </a:p>
          </p:txBody>
        </p:sp>
      </p:grpSp>
      <p:sp>
        <p:nvSpPr>
          <p:cNvPr id="4" name="Title 3"/>
          <p:cNvSpPr>
            <a:spLocks noGrp="1"/>
          </p:cNvSpPr>
          <p:nvPr>
            <p:ph type="title"/>
          </p:nvPr>
        </p:nvSpPr>
        <p:spPr/>
        <p:txBody>
          <a:bodyPr>
            <a:normAutofit/>
          </a:bodyPr>
          <a:lstStyle/>
          <a:p>
            <a:pPr lvl="0">
              <a:defRPr/>
            </a:pPr>
            <a:r>
              <a:rPr lang="en-US" dirty="0" smtClean="0"/>
              <a:t>SMB </a:t>
            </a:r>
            <a:r>
              <a:rPr lang="en-US" dirty="0"/>
              <a:t>Direct </a:t>
            </a:r>
            <a:r>
              <a:rPr lang="en-US" dirty="0" smtClean="0"/>
              <a:t>(SMB over RDMA)</a:t>
            </a:r>
            <a:endParaRPr lang="en-US" dirty="0">
              <a:latin typeface="+mn-lt"/>
            </a:endParaRPr>
          </a:p>
        </p:txBody>
      </p:sp>
      <p:sp>
        <p:nvSpPr>
          <p:cNvPr id="2" name="Content Placeholder 1"/>
          <p:cNvSpPr>
            <a:spLocks noGrp="1"/>
          </p:cNvSpPr>
          <p:nvPr>
            <p:ph sz="half" idx="1"/>
          </p:nvPr>
        </p:nvSpPr>
        <p:spPr>
          <a:xfrm>
            <a:off x="519112" y="1447800"/>
            <a:ext cx="6108699" cy="5179880"/>
          </a:xfrm>
        </p:spPr>
        <p:txBody>
          <a:bodyPr/>
          <a:lstStyle/>
          <a:p>
            <a:r>
              <a:rPr lang="en-US" sz="2000" dirty="0">
                <a:solidFill>
                  <a:schemeClr val="tx1"/>
                </a:solidFill>
              </a:rPr>
              <a:t>Advantages</a:t>
            </a:r>
          </a:p>
          <a:p>
            <a:pPr lvl="1"/>
            <a:r>
              <a:rPr lang="en-US" sz="1800" dirty="0">
                <a:solidFill>
                  <a:schemeClr val="tx1"/>
                </a:solidFill>
              </a:rPr>
              <a:t>Scalable, fast and efficient storage access</a:t>
            </a:r>
          </a:p>
          <a:p>
            <a:pPr lvl="1"/>
            <a:r>
              <a:rPr lang="en-US" sz="1800" dirty="0">
                <a:solidFill>
                  <a:schemeClr val="tx1"/>
                </a:solidFill>
              </a:rPr>
              <a:t>High throughput with low latency</a:t>
            </a:r>
          </a:p>
          <a:p>
            <a:pPr lvl="1"/>
            <a:r>
              <a:rPr lang="en-US" sz="1800" dirty="0">
                <a:solidFill>
                  <a:schemeClr val="tx1"/>
                </a:solidFill>
              </a:rPr>
              <a:t>Minimal CPU utilization for I/O processing</a:t>
            </a:r>
          </a:p>
          <a:p>
            <a:pPr lvl="1"/>
            <a:r>
              <a:rPr lang="en-US" sz="1800" dirty="0">
                <a:solidFill>
                  <a:schemeClr val="tx1"/>
                </a:solidFill>
              </a:rPr>
              <a:t>Load balancing, automatic failover and bandwidth aggregation via SMB Multichannel</a:t>
            </a:r>
          </a:p>
          <a:p>
            <a:pPr lvl="1"/>
            <a:endParaRPr lang="en-US" sz="1600" dirty="0">
              <a:solidFill>
                <a:schemeClr val="tx1"/>
              </a:solidFill>
            </a:endParaRPr>
          </a:p>
          <a:p>
            <a:r>
              <a:rPr lang="en-US" sz="2000" dirty="0">
                <a:solidFill>
                  <a:schemeClr val="tx1"/>
                </a:solidFill>
              </a:rPr>
              <a:t>Scenarios</a:t>
            </a:r>
          </a:p>
          <a:p>
            <a:pPr lvl="1"/>
            <a:r>
              <a:rPr lang="en-US" sz="1800" dirty="0">
                <a:solidFill>
                  <a:schemeClr val="tx1"/>
                </a:solidFill>
              </a:rPr>
              <a:t>High performance remote file access for application servers like Hyper-V, SQL Server, IIS and HPC</a:t>
            </a:r>
          </a:p>
          <a:p>
            <a:pPr lvl="1"/>
            <a:r>
              <a:rPr lang="en-US" sz="1800" dirty="0">
                <a:solidFill>
                  <a:schemeClr val="tx1"/>
                </a:solidFill>
              </a:rPr>
              <a:t>Used by File Server and Clustered Shared Volumes (CSV) for storage communications within a cluster</a:t>
            </a:r>
          </a:p>
          <a:p>
            <a:pPr lvl="1"/>
            <a:endParaRPr lang="en-US" sz="1600" dirty="0">
              <a:solidFill>
                <a:schemeClr val="tx1"/>
              </a:solidFill>
            </a:endParaRPr>
          </a:p>
          <a:p>
            <a:r>
              <a:rPr lang="en-US" sz="2000" dirty="0">
                <a:solidFill>
                  <a:schemeClr val="tx1"/>
                </a:solidFill>
              </a:rPr>
              <a:t>Required hardware</a:t>
            </a:r>
          </a:p>
          <a:p>
            <a:pPr lvl="1"/>
            <a:r>
              <a:rPr lang="en-US" sz="1800" dirty="0"/>
              <a:t>RDMA-capable network interface (R-NIC)</a:t>
            </a:r>
          </a:p>
          <a:p>
            <a:pPr lvl="1"/>
            <a:r>
              <a:rPr lang="en-US" sz="1800" dirty="0"/>
              <a:t>Three types: </a:t>
            </a:r>
            <a:r>
              <a:rPr lang="en-US" sz="1800" dirty="0" err="1"/>
              <a:t>iWARP</a:t>
            </a:r>
            <a:r>
              <a:rPr lang="en-US" sz="1800" dirty="0"/>
              <a:t>, </a:t>
            </a:r>
            <a:r>
              <a:rPr lang="en-US" sz="1800" dirty="0" err="1"/>
              <a:t>RoCE</a:t>
            </a:r>
            <a:r>
              <a:rPr lang="en-US" sz="1800" dirty="0"/>
              <a:t> and </a:t>
            </a:r>
            <a:r>
              <a:rPr lang="en-US" sz="1800" dirty="0" err="1" smtClean="0"/>
              <a:t>Infiniband</a:t>
            </a:r>
            <a:endParaRPr lang="en-US" sz="1800" dirty="0"/>
          </a:p>
        </p:txBody>
      </p:sp>
    </p:spTree>
    <p:extLst>
      <p:ext uri="{BB962C8B-B14F-4D97-AF65-F5344CB8AC3E}">
        <p14:creationId xmlns:p14="http://schemas.microsoft.com/office/powerpoint/2010/main" val="34044093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10124566" y="1809099"/>
            <a:ext cx="1900464" cy="3735659"/>
          </a:xfrm>
          <a:prstGeom prst="rect">
            <a:avLst/>
          </a:prstGeom>
        </p:spPr>
        <p:style>
          <a:lnRef idx="1">
            <a:schemeClr val="dk1"/>
          </a:lnRef>
          <a:fillRef idx="2">
            <a:schemeClr val="dk1"/>
          </a:fillRef>
          <a:effectRef idx="1">
            <a:schemeClr val="dk1"/>
          </a:effectRef>
          <a:fontRef idx="minor">
            <a:schemeClr val="dk1"/>
          </a:fontRef>
        </p:style>
        <p:txBody>
          <a:bodyPr rtlCol="0" anchor="t"/>
          <a:lstStyle/>
          <a:p>
            <a:pPr algn="ctr"/>
            <a:r>
              <a:rPr lang="en-US" sz="1050" dirty="0">
                <a:solidFill>
                  <a:srgbClr val="363535"/>
                </a:solidFill>
              </a:rPr>
              <a:t>Multiple </a:t>
            </a:r>
            <a:r>
              <a:rPr lang="en-US" sz="1050" dirty="0" smtClean="0">
                <a:solidFill>
                  <a:srgbClr val="363535"/>
                </a:solidFill>
              </a:rPr>
              <a:t>RDMA NICs</a:t>
            </a:r>
            <a:endParaRPr lang="en-US" sz="1050" dirty="0">
              <a:solidFill>
                <a:srgbClr val="363535"/>
              </a:solidFill>
            </a:endParaRPr>
          </a:p>
        </p:txBody>
      </p:sp>
      <p:sp>
        <p:nvSpPr>
          <p:cNvPr id="56" name="Rectangle 55"/>
          <p:cNvSpPr/>
          <p:nvPr/>
        </p:nvSpPr>
        <p:spPr>
          <a:xfrm>
            <a:off x="6880729" y="1809099"/>
            <a:ext cx="1561840" cy="3735659"/>
          </a:xfrm>
          <a:prstGeom prst="rect">
            <a:avLst/>
          </a:prstGeom>
        </p:spPr>
        <p:style>
          <a:lnRef idx="1">
            <a:schemeClr val="dk1"/>
          </a:lnRef>
          <a:fillRef idx="2">
            <a:schemeClr val="dk1"/>
          </a:fillRef>
          <a:effectRef idx="1">
            <a:schemeClr val="dk1"/>
          </a:effectRef>
          <a:fontRef idx="minor">
            <a:schemeClr val="dk1"/>
          </a:fontRef>
        </p:style>
        <p:txBody>
          <a:bodyPr rtlCol="0" anchor="t"/>
          <a:lstStyle/>
          <a:p>
            <a:pPr algn="ctr"/>
            <a:r>
              <a:rPr lang="en-US" sz="1050" dirty="0">
                <a:solidFill>
                  <a:srgbClr val="363535"/>
                </a:solidFill>
              </a:rPr>
              <a:t>Multiple 1GbE NICs</a:t>
            </a:r>
          </a:p>
        </p:txBody>
      </p:sp>
      <p:sp>
        <p:nvSpPr>
          <p:cNvPr id="53" name="Rectangle 52"/>
          <p:cNvSpPr/>
          <p:nvPr/>
        </p:nvSpPr>
        <p:spPr>
          <a:xfrm>
            <a:off x="5470397" y="1797233"/>
            <a:ext cx="1322062" cy="3735659"/>
          </a:xfrm>
          <a:prstGeom prst="rect">
            <a:avLst/>
          </a:prstGeom>
        </p:spPr>
        <p:style>
          <a:lnRef idx="1">
            <a:schemeClr val="dk1"/>
          </a:lnRef>
          <a:fillRef idx="2">
            <a:schemeClr val="dk1"/>
          </a:fillRef>
          <a:effectRef idx="1">
            <a:schemeClr val="dk1"/>
          </a:effectRef>
          <a:fontRef idx="minor">
            <a:schemeClr val="dk1"/>
          </a:fontRef>
        </p:style>
        <p:txBody>
          <a:bodyPr rtlCol="0" anchor="t"/>
          <a:lstStyle/>
          <a:p>
            <a:pPr algn="ctr"/>
            <a:r>
              <a:rPr lang="en-US" sz="1050" dirty="0" smtClean="0">
                <a:solidFill>
                  <a:srgbClr val="363535"/>
                </a:solidFill>
              </a:rPr>
              <a:t>Single 10GbE </a:t>
            </a:r>
            <a:br>
              <a:rPr lang="en-US" sz="1050" dirty="0" smtClean="0">
                <a:solidFill>
                  <a:srgbClr val="363535"/>
                </a:solidFill>
              </a:rPr>
            </a:br>
            <a:r>
              <a:rPr lang="en-US" sz="1050" dirty="0" smtClean="0">
                <a:solidFill>
                  <a:srgbClr val="363535"/>
                </a:solidFill>
              </a:rPr>
              <a:t>RSS-capable NIC</a:t>
            </a:r>
            <a:endParaRPr lang="en-US" sz="1050" dirty="0">
              <a:solidFill>
                <a:srgbClr val="363535"/>
              </a:solidFill>
            </a:endParaRPr>
          </a:p>
        </p:txBody>
      </p:sp>
      <p:sp>
        <p:nvSpPr>
          <p:cNvPr id="40" name="Rectangle 39"/>
          <p:cNvSpPr/>
          <p:nvPr/>
        </p:nvSpPr>
        <p:spPr>
          <a:xfrm rot="10800000" flipH="1" flipV="1">
            <a:off x="10222218" y="4375557"/>
            <a:ext cx="1710766" cy="850605"/>
          </a:xfrm>
          <a:prstGeom prst="rect">
            <a:avLst/>
          </a:prstGeom>
          <a:ln/>
        </p:spPr>
        <p:style>
          <a:lnRef idx="0">
            <a:schemeClr val="accent6"/>
          </a:lnRef>
          <a:fillRef idx="3">
            <a:schemeClr val="accent6"/>
          </a:fillRef>
          <a:effectRef idx="3">
            <a:schemeClr val="accent6"/>
          </a:effectRef>
          <a:fontRef idx="minor">
            <a:schemeClr val="lt1"/>
          </a:fontRef>
        </p:style>
        <p:txBody>
          <a:bodyPr rtlCol="0" anchor="b"/>
          <a:lstStyle/>
          <a:p>
            <a:pPr algn="ctr"/>
            <a:r>
              <a:rPr lang="en-US" sz="1100" dirty="0">
                <a:solidFill>
                  <a:srgbClr val="000000"/>
                </a:solidFill>
              </a:rPr>
              <a:t>SMB Server</a:t>
            </a:r>
          </a:p>
        </p:txBody>
      </p:sp>
      <p:sp>
        <p:nvSpPr>
          <p:cNvPr id="41" name="Rectangle 40"/>
          <p:cNvSpPr/>
          <p:nvPr/>
        </p:nvSpPr>
        <p:spPr>
          <a:xfrm rot="10800000" flipH="1" flipV="1">
            <a:off x="10229689" y="2762952"/>
            <a:ext cx="1710766" cy="850605"/>
          </a:xfrm>
          <a:prstGeom prst="rect">
            <a:avLst/>
          </a:prstGeom>
          <a:ln/>
        </p:spPr>
        <p:style>
          <a:lnRef idx="0">
            <a:schemeClr val="accent6"/>
          </a:lnRef>
          <a:fillRef idx="3">
            <a:schemeClr val="accent6"/>
          </a:fillRef>
          <a:effectRef idx="3">
            <a:schemeClr val="accent6"/>
          </a:effectRef>
          <a:fontRef idx="minor">
            <a:schemeClr val="lt1"/>
          </a:fontRef>
        </p:style>
        <p:txBody>
          <a:bodyPr rtlCol="0" anchor="t"/>
          <a:lstStyle/>
          <a:p>
            <a:pPr algn="ctr"/>
            <a:r>
              <a:rPr lang="en-US" sz="1100" dirty="0">
                <a:solidFill>
                  <a:srgbClr val="000000"/>
                </a:solidFill>
              </a:rPr>
              <a:t>SMB Client</a:t>
            </a:r>
          </a:p>
        </p:txBody>
      </p:sp>
      <p:sp>
        <p:nvSpPr>
          <p:cNvPr id="2" name="Title 1"/>
          <p:cNvSpPr>
            <a:spLocks noGrp="1"/>
          </p:cNvSpPr>
          <p:nvPr>
            <p:ph type="title"/>
          </p:nvPr>
        </p:nvSpPr>
        <p:spPr/>
        <p:txBody>
          <a:bodyPr>
            <a:noAutofit/>
          </a:bodyPr>
          <a:lstStyle/>
          <a:p>
            <a:r>
              <a:rPr lang="en-US" dirty="0" smtClean="0"/>
              <a:t>SMB Multichannel</a:t>
            </a:r>
            <a:endParaRPr lang="en-US" dirty="0">
              <a:solidFill>
                <a:schemeClr val="tx2"/>
              </a:solidFill>
              <a:latin typeface="+mn-lt"/>
            </a:endParaRPr>
          </a:p>
        </p:txBody>
      </p:sp>
      <p:sp>
        <p:nvSpPr>
          <p:cNvPr id="6" name="Content Placeholder 5"/>
          <p:cNvSpPr>
            <a:spLocks noGrp="1"/>
          </p:cNvSpPr>
          <p:nvPr>
            <p:ph sz="half" idx="1"/>
          </p:nvPr>
        </p:nvSpPr>
        <p:spPr>
          <a:xfrm>
            <a:off x="531812" y="1444752"/>
            <a:ext cx="4800600" cy="4185761"/>
          </a:xfrm>
        </p:spPr>
        <p:txBody>
          <a:bodyPr/>
          <a:lstStyle/>
          <a:p>
            <a:pPr marL="0" indent="0">
              <a:buNone/>
            </a:pPr>
            <a:r>
              <a:rPr lang="en-US" sz="2400" dirty="0" smtClean="0">
                <a:solidFill>
                  <a:schemeClr val="tx1"/>
                </a:solidFill>
              </a:rPr>
              <a:t>Full </a:t>
            </a:r>
            <a:r>
              <a:rPr lang="en-US" sz="2400" dirty="0">
                <a:solidFill>
                  <a:schemeClr val="tx1"/>
                </a:solidFill>
              </a:rPr>
              <a:t>Throughput</a:t>
            </a:r>
          </a:p>
          <a:p>
            <a:r>
              <a:rPr lang="en-US" sz="1800" dirty="0">
                <a:solidFill>
                  <a:schemeClr val="tx1"/>
                </a:solidFill>
              </a:rPr>
              <a:t>Bandwidth aggregation with multiple NICs</a:t>
            </a:r>
          </a:p>
          <a:p>
            <a:r>
              <a:rPr lang="en-US" sz="1800" dirty="0">
                <a:solidFill>
                  <a:schemeClr val="tx1"/>
                </a:solidFill>
              </a:rPr>
              <a:t>Multiple CPUs cores engaged when </a:t>
            </a:r>
            <a:r>
              <a:rPr lang="en-US" sz="1800" dirty="0" smtClean="0">
                <a:solidFill>
                  <a:schemeClr val="tx1"/>
                </a:solidFill>
              </a:rPr>
              <a:t>NIC offers Receive </a:t>
            </a:r>
            <a:r>
              <a:rPr lang="en-US" sz="1800" dirty="0">
                <a:solidFill>
                  <a:schemeClr val="tx1"/>
                </a:solidFill>
              </a:rPr>
              <a:t>Side Scaling (RSS</a:t>
            </a:r>
            <a:r>
              <a:rPr lang="en-US" sz="1800" dirty="0" smtClean="0">
                <a:solidFill>
                  <a:schemeClr val="tx1"/>
                </a:solidFill>
              </a:rPr>
              <a:t>)</a:t>
            </a:r>
          </a:p>
          <a:p>
            <a:endParaRPr lang="en-US" sz="1800" dirty="0">
              <a:solidFill>
                <a:schemeClr val="tx1"/>
              </a:solidFill>
            </a:endParaRPr>
          </a:p>
          <a:p>
            <a:pPr marL="0" indent="0">
              <a:spcBef>
                <a:spcPts val="1200"/>
              </a:spcBef>
              <a:buNone/>
            </a:pPr>
            <a:r>
              <a:rPr lang="en-US" sz="2400" dirty="0"/>
              <a:t>Automatic Failover</a:t>
            </a:r>
          </a:p>
          <a:p>
            <a:r>
              <a:rPr lang="en-US" sz="1800" dirty="0">
                <a:solidFill>
                  <a:schemeClr val="tx1"/>
                </a:solidFill>
              </a:rPr>
              <a:t>SMB Multichannel implements end-to-end failure detection</a:t>
            </a:r>
          </a:p>
          <a:p>
            <a:r>
              <a:rPr lang="en-US" sz="1800" dirty="0">
                <a:solidFill>
                  <a:schemeClr val="tx1"/>
                </a:solidFill>
              </a:rPr>
              <a:t>Leverages NIC teaming (LBFO) if present, but does not require </a:t>
            </a:r>
            <a:r>
              <a:rPr lang="en-US" sz="1800" dirty="0" smtClean="0">
                <a:solidFill>
                  <a:schemeClr val="tx1"/>
                </a:solidFill>
              </a:rPr>
              <a:t>it</a:t>
            </a:r>
          </a:p>
          <a:p>
            <a:endParaRPr lang="en-US" sz="1800" dirty="0">
              <a:solidFill>
                <a:schemeClr val="tx1"/>
              </a:solidFill>
            </a:endParaRPr>
          </a:p>
          <a:p>
            <a:pPr marL="0" indent="0">
              <a:spcBef>
                <a:spcPts val="1200"/>
              </a:spcBef>
              <a:buNone/>
            </a:pPr>
            <a:r>
              <a:rPr lang="en-US" sz="2400" dirty="0">
                <a:solidFill>
                  <a:schemeClr val="tx1"/>
                </a:solidFill>
              </a:rPr>
              <a:t>Automatic Configuration</a:t>
            </a:r>
          </a:p>
          <a:p>
            <a:r>
              <a:rPr lang="en-US" sz="1800" dirty="0">
                <a:solidFill>
                  <a:schemeClr val="tx1"/>
                </a:solidFill>
              </a:rPr>
              <a:t>SMB detects and uses multiple </a:t>
            </a:r>
            <a:r>
              <a:rPr lang="en-US" sz="1800" dirty="0" smtClean="0">
                <a:solidFill>
                  <a:schemeClr val="tx1"/>
                </a:solidFill>
              </a:rPr>
              <a:t>paths</a:t>
            </a:r>
            <a:endParaRPr lang="en-US" sz="1800" dirty="0">
              <a:solidFill>
                <a:schemeClr val="tx1"/>
              </a:solidFill>
            </a:endParaRPr>
          </a:p>
        </p:txBody>
      </p:sp>
      <p:sp>
        <p:nvSpPr>
          <p:cNvPr id="4" name="Rectangle 3"/>
          <p:cNvSpPr/>
          <p:nvPr/>
        </p:nvSpPr>
        <p:spPr>
          <a:xfrm rot="10800000" flipH="1" flipV="1">
            <a:off x="5725795" y="4384603"/>
            <a:ext cx="908958" cy="850605"/>
          </a:xfrm>
          <a:prstGeom prst="rect">
            <a:avLst/>
          </a:prstGeom>
          <a:ln/>
        </p:spPr>
        <p:style>
          <a:lnRef idx="0">
            <a:schemeClr val="accent6"/>
          </a:lnRef>
          <a:fillRef idx="3">
            <a:schemeClr val="accent6"/>
          </a:fillRef>
          <a:effectRef idx="3">
            <a:schemeClr val="accent6"/>
          </a:effectRef>
          <a:fontRef idx="minor">
            <a:schemeClr val="lt1"/>
          </a:fontRef>
        </p:style>
        <p:txBody>
          <a:bodyPr rtlCol="0" anchor="b"/>
          <a:lstStyle/>
          <a:p>
            <a:pPr algn="ctr"/>
            <a:r>
              <a:rPr lang="en-US" sz="1100" dirty="0">
                <a:solidFill>
                  <a:srgbClr val="000000"/>
                </a:solidFill>
              </a:rPr>
              <a:t>SMB Server</a:t>
            </a:r>
          </a:p>
        </p:txBody>
      </p:sp>
      <p:sp>
        <p:nvSpPr>
          <p:cNvPr id="5" name="Rectangle 4"/>
          <p:cNvSpPr/>
          <p:nvPr/>
        </p:nvSpPr>
        <p:spPr>
          <a:xfrm rot="10800000" flipH="1" flipV="1">
            <a:off x="5733266" y="2771997"/>
            <a:ext cx="908958" cy="850605"/>
          </a:xfrm>
          <a:prstGeom prst="rect">
            <a:avLst/>
          </a:prstGeom>
          <a:ln/>
        </p:spPr>
        <p:style>
          <a:lnRef idx="0">
            <a:schemeClr val="accent6"/>
          </a:lnRef>
          <a:fillRef idx="3">
            <a:schemeClr val="accent6"/>
          </a:fillRef>
          <a:effectRef idx="3">
            <a:schemeClr val="accent6"/>
          </a:effectRef>
          <a:fontRef idx="minor">
            <a:schemeClr val="lt1"/>
          </a:fontRef>
        </p:style>
        <p:txBody>
          <a:bodyPr rtlCol="0" anchor="t"/>
          <a:lstStyle/>
          <a:p>
            <a:pPr algn="ctr"/>
            <a:r>
              <a:rPr lang="en-US" sz="1100" dirty="0">
                <a:solidFill>
                  <a:srgbClr val="000000"/>
                </a:solidFill>
              </a:rPr>
              <a:t>SMB Client</a:t>
            </a:r>
          </a:p>
        </p:txBody>
      </p:sp>
      <p:sp>
        <p:nvSpPr>
          <p:cNvPr id="15" name="Rectangle 14"/>
          <p:cNvSpPr/>
          <p:nvPr/>
        </p:nvSpPr>
        <p:spPr>
          <a:xfrm rot="10800000" flipH="1" flipV="1">
            <a:off x="6978420" y="4396469"/>
            <a:ext cx="1378404" cy="850605"/>
          </a:xfrm>
          <a:prstGeom prst="rect">
            <a:avLst/>
          </a:prstGeom>
          <a:ln/>
        </p:spPr>
        <p:style>
          <a:lnRef idx="0">
            <a:schemeClr val="accent6"/>
          </a:lnRef>
          <a:fillRef idx="3">
            <a:schemeClr val="accent6"/>
          </a:fillRef>
          <a:effectRef idx="3">
            <a:schemeClr val="accent6"/>
          </a:effectRef>
          <a:fontRef idx="minor">
            <a:schemeClr val="lt1"/>
          </a:fontRef>
        </p:style>
        <p:txBody>
          <a:bodyPr rtlCol="0" anchor="b"/>
          <a:lstStyle/>
          <a:p>
            <a:pPr algn="ctr"/>
            <a:r>
              <a:rPr lang="en-US" sz="1100" dirty="0">
                <a:solidFill>
                  <a:srgbClr val="000000"/>
                </a:solidFill>
              </a:rPr>
              <a:t>SMB Server</a:t>
            </a:r>
          </a:p>
        </p:txBody>
      </p:sp>
      <p:sp>
        <p:nvSpPr>
          <p:cNvPr id="16" name="Rectangle 15"/>
          <p:cNvSpPr/>
          <p:nvPr/>
        </p:nvSpPr>
        <p:spPr>
          <a:xfrm rot="10800000" flipH="1" flipV="1">
            <a:off x="6985892" y="2783863"/>
            <a:ext cx="1378404" cy="850605"/>
          </a:xfrm>
          <a:prstGeom prst="rect">
            <a:avLst/>
          </a:prstGeom>
          <a:ln/>
        </p:spPr>
        <p:style>
          <a:lnRef idx="0">
            <a:schemeClr val="accent6"/>
          </a:lnRef>
          <a:fillRef idx="3">
            <a:schemeClr val="accent6"/>
          </a:fillRef>
          <a:effectRef idx="3">
            <a:schemeClr val="accent6"/>
          </a:effectRef>
          <a:fontRef idx="minor">
            <a:schemeClr val="lt1"/>
          </a:fontRef>
        </p:style>
        <p:txBody>
          <a:bodyPr rtlCol="0" anchor="t"/>
          <a:lstStyle/>
          <a:p>
            <a:pPr algn="ctr"/>
            <a:r>
              <a:rPr lang="en-US" sz="1100" dirty="0">
                <a:solidFill>
                  <a:srgbClr val="000000"/>
                </a:solidFill>
              </a:rPr>
              <a:t>SMB Client</a:t>
            </a:r>
          </a:p>
        </p:txBody>
      </p:sp>
      <p:sp>
        <p:nvSpPr>
          <p:cNvPr id="58" name="Rectangle 57"/>
          <p:cNvSpPr/>
          <p:nvPr/>
        </p:nvSpPr>
        <p:spPr>
          <a:xfrm>
            <a:off x="6880728" y="1221799"/>
            <a:ext cx="3215075" cy="58729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rgbClr val="FFFFFF"/>
                </a:solidFill>
              </a:rPr>
              <a:t>Sample Configurations</a:t>
            </a:r>
            <a:endParaRPr lang="en-US" sz="1600" dirty="0">
              <a:solidFill>
                <a:srgbClr val="FFFFFF"/>
              </a:solidFill>
            </a:endParaRPr>
          </a:p>
        </p:txBody>
      </p:sp>
      <p:sp>
        <p:nvSpPr>
          <p:cNvPr id="51" name="Rectangle 50"/>
          <p:cNvSpPr/>
          <p:nvPr/>
        </p:nvSpPr>
        <p:spPr>
          <a:xfrm>
            <a:off x="8522208" y="1809099"/>
            <a:ext cx="1537917" cy="3735659"/>
          </a:xfrm>
          <a:prstGeom prst="rect">
            <a:avLst/>
          </a:prstGeom>
        </p:spPr>
        <p:style>
          <a:lnRef idx="1">
            <a:schemeClr val="dk1"/>
          </a:lnRef>
          <a:fillRef idx="2">
            <a:schemeClr val="dk1"/>
          </a:fillRef>
          <a:effectRef idx="1">
            <a:schemeClr val="dk1"/>
          </a:effectRef>
          <a:fontRef idx="minor">
            <a:schemeClr val="dk1"/>
          </a:fontRef>
        </p:style>
        <p:txBody>
          <a:bodyPr rtlCol="0" anchor="t"/>
          <a:lstStyle/>
          <a:p>
            <a:pPr algn="ctr"/>
            <a:r>
              <a:rPr lang="en-US" sz="1050" dirty="0" smtClean="0">
                <a:solidFill>
                  <a:srgbClr val="363535"/>
                </a:solidFill>
              </a:rPr>
              <a:t>Multiple 10GbE </a:t>
            </a:r>
            <a:br>
              <a:rPr lang="en-US" sz="1050" dirty="0" smtClean="0">
                <a:solidFill>
                  <a:srgbClr val="363535"/>
                </a:solidFill>
              </a:rPr>
            </a:br>
            <a:r>
              <a:rPr lang="en-US" sz="1050" dirty="0" smtClean="0">
                <a:solidFill>
                  <a:srgbClr val="363535"/>
                </a:solidFill>
              </a:rPr>
              <a:t>in LBFO team</a:t>
            </a:r>
            <a:endParaRPr lang="en-US" sz="1050" dirty="0">
              <a:solidFill>
                <a:srgbClr val="363535"/>
              </a:solidFill>
            </a:endParaRPr>
          </a:p>
        </p:txBody>
      </p:sp>
      <p:sp>
        <p:nvSpPr>
          <p:cNvPr id="54" name="Rectangle 53"/>
          <p:cNvSpPr/>
          <p:nvPr/>
        </p:nvSpPr>
        <p:spPr>
          <a:xfrm rot="10800000" flipH="1" flipV="1">
            <a:off x="8631937" y="4396469"/>
            <a:ext cx="1335024" cy="850605"/>
          </a:xfrm>
          <a:prstGeom prst="rect">
            <a:avLst/>
          </a:prstGeom>
          <a:ln/>
        </p:spPr>
        <p:style>
          <a:lnRef idx="0">
            <a:schemeClr val="accent6"/>
          </a:lnRef>
          <a:fillRef idx="3">
            <a:schemeClr val="accent6"/>
          </a:fillRef>
          <a:effectRef idx="3">
            <a:schemeClr val="accent6"/>
          </a:effectRef>
          <a:fontRef idx="minor">
            <a:schemeClr val="lt1"/>
          </a:fontRef>
        </p:style>
        <p:txBody>
          <a:bodyPr rtlCol="0" anchor="b"/>
          <a:lstStyle/>
          <a:p>
            <a:pPr algn="ctr"/>
            <a:r>
              <a:rPr lang="en-US" sz="1100" dirty="0">
                <a:solidFill>
                  <a:srgbClr val="000000"/>
                </a:solidFill>
              </a:rPr>
              <a:t>SMB Server</a:t>
            </a:r>
          </a:p>
        </p:txBody>
      </p:sp>
      <p:sp>
        <p:nvSpPr>
          <p:cNvPr id="55" name="Rectangle 54"/>
          <p:cNvSpPr/>
          <p:nvPr/>
        </p:nvSpPr>
        <p:spPr>
          <a:xfrm rot="10800000" flipH="1" flipV="1">
            <a:off x="8631936" y="2783863"/>
            <a:ext cx="1344167" cy="850605"/>
          </a:xfrm>
          <a:prstGeom prst="rect">
            <a:avLst/>
          </a:prstGeom>
          <a:ln/>
        </p:spPr>
        <p:style>
          <a:lnRef idx="0">
            <a:schemeClr val="accent6"/>
          </a:lnRef>
          <a:fillRef idx="3">
            <a:schemeClr val="accent6"/>
          </a:fillRef>
          <a:effectRef idx="3">
            <a:schemeClr val="accent6"/>
          </a:effectRef>
          <a:fontRef idx="minor">
            <a:schemeClr val="lt1"/>
          </a:fontRef>
        </p:style>
        <p:txBody>
          <a:bodyPr rtlCol="0" anchor="t"/>
          <a:lstStyle/>
          <a:p>
            <a:pPr algn="ctr"/>
            <a:r>
              <a:rPr lang="en-US" sz="1100" dirty="0">
                <a:solidFill>
                  <a:srgbClr val="000000"/>
                </a:solidFill>
              </a:rPr>
              <a:t>SMB Client</a:t>
            </a:r>
          </a:p>
        </p:txBody>
      </p:sp>
      <p:sp>
        <p:nvSpPr>
          <p:cNvPr id="65" name="Rectangle 64"/>
          <p:cNvSpPr/>
          <p:nvPr/>
        </p:nvSpPr>
        <p:spPr>
          <a:xfrm>
            <a:off x="8733266" y="3021582"/>
            <a:ext cx="1128099" cy="18758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sz="1600">
                <a:solidFill>
                  <a:srgbClr val="000000"/>
                </a:solidFill>
              </a:defRPr>
            </a:pPr>
            <a:r>
              <a:rPr lang="en-US" sz="1050" dirty="0" smtClean="0">
                <a:solidFill>
                  <a:srgbClr val="000000"/>
                </a:solidFill>
              </a:rPr>
              <a:t>LBFO</a:t>
            </a:r>
            <a:endParaRPr lang="en-US" sz="1050" dirty="0">
              <a:solidFill>
                <a:srgbClr val="000000"/>
              </a:solidFill>
            </a:endParaRPr>
          </a:p>
        </p:txBody>
      </p:sp>
      <p:sp>
        <p:nvSpPr>
          <p:cNvPr id="68" name="Rectangle 67"/>
          <p:cNvSpPr/>
          <p:nvPr/>
        </p:nvSpPr>
        <p:spPr>
          <a:xfrm>
            <a:off x="8727110" y="4784412"/>
            <a:ext cx="1128099" cy="18758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sz="1600">
                <a:solidFill>
                  <a:srgbClr val="000000"/>
                </a:solidFill>
              </a:defRPr>
            </a:pPr>
            <a:r>
              <a:rPr lang="en-US" sz="1050" dirty="0" smtClean="0">
                <a:solidFill>
                  <a:srgbClr val="000000"/>
                </a:solidFill>
              </a:rPr>
              <a:t>LBFO</a:t>
            </a:r>
            <a:endParaRPr lang="en-US" sz="1050" dirty="0">
              <a:solidFill>
                <a:srgbClr val="000000"/>
              </a:solidFill>
            </a:endParaRPr>
          </a:p>
        </p:txBody>
      </p:sp>
      <p:grpSp>
        <p:nvGrpSpPr>
          <p:cNvPr id="63" name="Group 62"/>
          <p:cNvGrpSpPr/>
          <p:nvPr/>
        </p:nvGrpSpPr>
        <p:grpSpPr>
          <a:xfrm>
            <a:off x="6035007" y="3500043"/>
            <a:ext cx="305476" cy="1224347"/>
            <a:chOff x="1158804" y="3001033"/>
            <a:chExt cx="304800" cy="1224347"/>
          </a:xfrm>
        </p:grpSpPr>
        <p:cxnSp>
          <p:nvCxnSpPr>
            <p:cNvPr id="69" name="Straight Connector 68"/>
            <p:cNvCxnSpPr/>
            <p:nvPr/>
          </p:nvCxnSpPr>
          <p:spPr>
            <a:xfrm flipV="1">
              <a:off x="1158804" y="3001033"/>
              <a:ext cx="0" cy="122434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1260404" y="3001033"/>
              <a:ext cx="0" cy="122434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1362004" y="3001033"/>
              <a:ext cx="0" cy="122434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1463604" y="3001033"/>
              <a:ext cx="0" cy="122434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5842257" y="3827978"/>
            <a:ext cx="676207" cy="3657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sz="1600">
                <a:solidFill>
                  <a:srgbClr val="000000"/>
                </a:solidFill>
              </a:defRPr>
            </a:pPr>
            <a:r>
              <a:rPr lang="en-US" sz="1050" dirty="0" smtClean="0">
                <a:solidFill>
                  <a:srgbClr val="000000"/>
                </a:solidFill>
              </a:rPr>
              <a:t>Switch</a:t>
            </a:r>
          </a:p>
          <a:p>
            <a:pPr algn="ctr">
              <a:defRPr sz="1600">
                <a:solidFill>
                  <a:srgbClr val="000000"/>
                </a:solidFill>
              </a:defRPr>
            </a:pPr>
            <a:r>
              <a:rPr lang="en-US" sz="1050" dirty="0" smtClean="0">
                <a:solidFill>
                  <a:srgbClr val="000000"/>
                </a:solidFill>
              </a:rPr>
              <a:t>10GbE</a:t>
            </a:r>
            <a:endParaRPr lang="en-US" sz="1050" dirty="0">
              <a:solidFill>
                <a:srgbClr val="000000"/>
              </a:solidFill>
            </a:endParaRPr>
          </a:p>
        </p:txBody>
      </p:sp>
      <p:sp>
        <p:nvSpPr>
          <p:cNvPr id="12" name="Rectangle 11"/>
          <p:cNvSpPr/>
          <p:nvPr/>
        </p:nvSpPr>
        <p:spPr>
          <a:xfrm>
            <a:off x="5842257" y="3212466"/>
            <a:ext cx="676207" cy="3657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sz="1600">
                <a:solidFill>
                  <a:srgbClr val="000000"/>
                </a:solidFill>
              </a:defRPr>
            </a:pPr>
            <a:r>
              <a:rPr lang="en-US" sz="1050" dirty="0" smtClean="0">
                <a:solidFill>
                  <a:srgbClr val="000000"/>
                </a:solidFill>
              </a:rPr>
              <a:t>NIC</a:t>
            </a:r>
          </a:p>
          <a:p>
            <a:pPr algn="ctr">
              <a:defRPr sz="1600">
                <a:solidFill>
                  <a:srgbClr val="000000"/>
                </a:solidFill>
              </a:defRPr>
            </a:pPr>
            <a:r>
              <a:rPr lang="en-US" sz="1050" dirty="0" smtClean="0">
                <a:solidFill>
                  <a:srgbClr val="000000"/>
                </a:solidFill>
              </a:rPr>
              <a:t>10GbE</a:t>
            </a:r>
            <a:endParaRPr lang="en-US" sz="1050" dirty="0">
              <a:solidFill>
                <a:srgbClr val="000000"/>
              </a:solidFill>
            </a:endParaRPr>
          </a:p>
        </p:txBody>
      </p:sp>
      <p:sp>
        <p:nvSpPr>
          <p:cNvPr id="13" name="Rectangle 12"/>
          <p:cNvSpPr/>
          <p:nvPr/>
        </p:nvSpPr>
        <p:spPr>
          <a:xfrm>
            <a:off x="5842257" y="4421166"/>
            <a:ext cx="676207" cy="3657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sz="1600">
                <a:solidFill>
                  <a:srgbClr val="000000"/>
                </a:solidFill>
              </a:defRPr>
            </a:pPr>
            <a:r>
              <a:rPr lang="en-US" sz="1050" dirty="0" smtClean="0">
                <a:solidFill>
                  <a:srgbClr val="000000"/>
                </a:solidFill>
              </a:rPr>
              <a:t>NIC</a:t>
            </a:r>
          </a:p>
          <a:p>
            <a:pPr algn="ctr">
              <a:defRPr sz="1600">
                <a:solidFill>
                  <a:srgbClr val="000000"/>
                </a:solidFill>
              </a:defRPr>
            </a:pPr>
            <a:r>
              <a:rPr lang="en-US" sz="1050" dirty="0" smtClean="0">
                <a:solidFill>
                  <a:srgbClr val="000000"/>
                </a:solidFill>
              </a:rPr>
              <a:t>10GbE</a:t>
            </a:r>
            <a:endParaRPr lang="en-US" sz="1050" dirty="0">
              <a:solidFill>
                <a:srgbClr val="000000"/>
              </a:solidFill>
            </a:endParaRPr>
          </a:p>
        </p:txBody>
      </p:sp>
      <p:cxnSp>
        <p:nvCxnSpPr>
          <p:cNvPr id="79" name="Straight Connector 78"/>
          <p:cNvCxnSpPr/>
          <p:nvPr/>
        </p:nvCxnSpPr>
        <p:spPr>
          <a:xfrm flipV="1">
            <a:off x="8966895" y="3407215"/>
            <a:ext cx="0" cy="122434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9068719" y="3407215"/>
            <a:ext cx="0" cy="122434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9526206" y="3407215"/>
            <a:ext cx="0" cy="122434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9628030" y="3407215"/>
            <a:ext cx="0" cy="122434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8546816" y="3837106"/>
            <a:ext cx="735043" cy="3657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50" dirty="0">
                <a:solidFill>
                  <a:srgbClr val="000000"/>
                </a:solidFill>
              </a:rPr>
              <a:t>Switch</a:t>
            </a:r>
          </a:p>
          <a:p>
            <a:pPr algn="ctr"/>
            <a:r>
              <a:rPr lang="en-US" sz="1050" dirty="0">
                <a:solidFill>
                  <a:srgbClr val="000000"/>
                </a:solidFill>
              </a:rPr>
              <a:t>10GbE</a:t>
            </a:r>
          </a:p>
        </p:txBody>
      </p:sp>
      <p:sp>
        <p:nvSpPr>
          <p:cNvPr id="62" name="Rectangle 61"/>
          <p:cNvSpPr/>
          <p:nvPr/>
        </p:nvSpPr>
        <p:spPr>
          <a:xfrm>
            <a:off x="8733265" y="3224332"/>
            <a:ext cx="562733" cy="3657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sz="1600">
                <a:solidFill>
                  <a:srgbClr val="000000"/>
                </a:solidFill>
              </a:defRPr>
            </a:pPr>
            <a:r>
              <a:rPr lang="en-US" sz="900" dirty="0" smtClean="0">
                <a:solidFill>
                  <a:srgbClr val="000000"/>
                </a:solidFill>
              </a:rPr>
              <a:t>NIC</a:t>
            </a:r>
          </a:p>
          <a:p>
            <a:pPr algn="ctr">
              <a:defRPr sz="1600">
                <a:solidFill>
                  <a:srgbClr val="000000"/>
                </a:solidFill>
              </a:defRPr>
            </a:pPr>
            <a:r>
              <a:rPr lang="en-US" sz="900" dirty="0" smtClean="0">
                <a:solidFill>
                  <a:srgbClr val="000000"/>
                </a:solidFill>
              </a:rPr>
              <a:t>10GbE</a:t>
            </a:r>
            <a:endParaRPr lang="en-US" sz="900" dirty="0">
              <a:solidFill>
                <a:srgbClr val="000000"/>
              </a:solidFill>
            </a:endParaRPr>
          </a:p>
        </p:txBody>
      </p:sp>
      <p:sp>
        <p:nvSpPr>
          <p:cNvPr id="64" name="Rectangle 63"/>
          <p:cNvSpPr/>
          <p:nvPr/>
        </p:nvSpPr>
        <p:spPr>
          <a:xfrm>
            <a:off x="9318492" y="3227034"/>
            <a:ext cx="542872" cy="3657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sz="1600">
                <a:solidFill>
                  <a:srgbClr val="000000"/>
                </a:solidFill>
              </a:defRPr>
            </a:pPr>
            <a:r>
              <a:rPr lang="en-US" sz="900" dirty="0" smtClean="0">
                <a:solidFill>
                  <a:srgbClr val="000000"/>
                </a:solidFill>
              </a:rPr>
              <a:t>NIC</a:t>
            </a:r>
          </a:p>
          <a:p>
            <a:pPr algn="ctr">
              <a:defRPr sz="1600">
                <a:solidFill>
                  <a:srgbClr val="000000"/>
                </a:solidFill>
              </a:defRPr>
            </a:pPr>
            <a:r>
              <a:rPr lang="en-US" sz="900" dirty="0" smtClean="0">
                <a:solidFill>
                  <a:srgbClr val="000000"/>
                </a:solidFill>
              </a:rPr>
              <a:t>10GbE</a:t>
            </a:r>
            <a:endParaRPr lang="en-US" sz="900" dirty="0">
              <a:solidFill>
                <a:srgbClr val="000000"/>
              </a:solidFill>
            </a:endParaRPr>
          </a:p>
        </p:txBody>
      </p:sp>
      <p:sp>
        <p:nvSpPr>
          <p:cNvPr id="66" name="Rectangle 65"/>
          <p:cNvSpPr/>
          <p:nvPr/>
        </p:nvSpPr>
        <p:spPr>
          <a:xfrm>
            <a:off x="8727110" y="4415950"/>
            <a:ext cx="593455" cy="3657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sz="1600">
                <a:solidFill>
                  <a:srgbClr val="000000"/>
                </a:solidFill>
              </a:defRPr>
            </a:pPr>
            <a:r>
              <a:rPr lang="en-US" sz="900" dirty="0" smtClean="0">
                <a:solidFill>
                  <a:srgbClr val="000000"/>
                </a:solidFill>
              </a:rPr>
              <a:t>NIC</a:t>
            </a:r>
          </a:p>
          <a:p>
            <a:pPr algn="ctr">
              <a:defRPr sz="1600">
                <a:solidFill>
                  <a:srgbClr val="000000"/>
                </a:solidFill>
              </a:defRPr>
            </a:pPr>
            <a:r>
              <a:rPr lang="en-US" sz="900" dirty="0" smtClean="0">
                <a:solidFill>
                  <a:srgbClr val="000000"/>
                </a:solidFill>
              </a:rPr>
              <a:t>10GbE</a:t>
            </a:r>
            <a:endParaRPr lang="en-US" sz="900" dirty="0">
              <a:solidFill>
                <a:srgbClr val="000000"/>
              </a:solidFill>
            </a:endParaRPr>
          </a:p>
        </p:txBody>
      </p:sp>
      <p:sp>
        <p:nvSpPr>
          <p:cNvPr id="67" name="Rectangle 66"/>
          <p:cNvSpPr/>
          <p:nvPr/>
        </p:nvSpPr>
        <p:spPr>
          <a:xfrm>
            <a:off x="9312337" y="4418652"/>
            <a:ext cx="542872" cy="3657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sz="1600">
                <a:solidFill>
                  <a:srgbClr val="000000"/>
                </a:solidFill>
              </a:defRPr>
            </a:pPr>
            <a:r>
              <a:rPr lang="en-US" sz="900" dirty="0" smtClean="0">
                <a:solidFill>
                  <a:srgbClr val="000000"/>
                </a:solidFill>
              </a:rPr>
              <a:t>NIC</a:t>
            </a:r>
          </a:p>
          <a:p>
            <a:pPr algn="ctr">
              <a:defRPr sz="1600">
                <a:solidFill>
                  <a:srgbClr val="000000"/>
                </a:solidFill>
              </a:defRPr>
            </a:pPr>
            <a:r>
              <a:rPr lang="en-US" sz="900" dirty="0" smtClean="0">
                <a:solidFill>
                  <a:srgbClr val="000000"/>
                </a:solidFill>
              </a:rPr>
              <a:t>10GbE</a:t>
            </a:r>
            <a:endParaRPr lang="en-US" sz="900" dirty="0">
              <a:solidFill>
                <a:srgbClr val="000000"/>
              </a:solidFill>
            </a:endParaRPr>
          </a:p>
        </p:txBody>
      </p:sp>
      <p:grpSp>
        <p:nvGrpSpPr>
          <p:cNvPr id="10" name="Group 9"/>
          <p:cNvGrpSpPr/>
          <p:nvPr/>
        </p:nvGrpSpPr>
        <p:grpSpPr>
          <a:xfrm>
            <a:off x="7385391" y="3421853"/>
            <a:ext cx="579406" cy="1224347"/>
            <a:chOff x="5814715" y="479280"/>
            <a:chExt cx="578123" cy="1224347"/>
          </a:xfrm>
        </p:grpSpPr>
        <p:cxnSp>
          <p:nvCxnSpPr>
            <p:cNvPr id="85" name="Straight Connector 84"/>
            <p:cNvCxnSpPr/>
            <p:nvPr/>
          </p:nvCxnSpPr>
          <p:spPr>
            <a:xfrm flipV="1">
              <a:off x="5814715" y="479280"/>
              <a:ext cx="0" cy="122434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6392838" y="479280"/>
              <a:ext cx="0" cy="122434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7707372" y="3837105"/>
            <a:ext cx="656924" cy="3657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50" dirty="0">
                <a:solidFill>
                  <a:srgbClr val="000000"/>
                </a:solidFill>
              </a:rPr>
              <a:t>Switch</a:t>
            </a:r>
          </a:p>
          <a:p>
            <a:pPr algn="ctr"/>
            <a:r>
              <a:rPr lang="en-US" sz="1050" dirty="0">
                <a:solidFill>
                  <a:srgbClr val="000000"/>
                </a:solidFill>
              </a:rPr>
              <a:t>1GbE</a:t>
            </a:r>
          </a:p>
        </p:txBody>
      </p:sp>
      <p:sp>
        <p:nvSpPr>
          <p:cNvPr id="19" name="Rectangle 18"/>
          <p:cNvSpPr/>
          <p:nvPr/>
        </p:nvSpPr>
        <p:spPr>
          <a:xfrm>
            <a:off x="7707372" y="3238970"/>
            <a:ext cx="574661" cy="3657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sz="1600">
                <a:solidFill>
                  <a:srgbClr val="000000"/>
                </a:solidFill>
              </a:defRPr>
            </a:pPr>
            <a:r>
              <a:rPr lang="en-US" sz="1050" dirty="0" smtClean="0">
                <a:solidFill>
                  <a:srgbClr val="000000"/>
                </a:solidFill>
              </a:rPr>
              <a:t>NIC</a:t>
            </a:r>
          </a:p>
          <a:p>
            <a:pPr algn="ctr">
              <a:defRPr sz="1600">
                <a:solidFill>
                  <a:srgbClr val="000000"/>
                </a:solidFill>
              </a:defRPr>
            </a:pPr>
            <a:r>
              <a:rPr lang="en-US" sz="1050" dirty="0" smtClean="0">
                <a:solidFill>
                  <a:srgbClr val="000000"/>
                </a:solidFill>
              </a:rPr>
              <a:t>1GbE</a:t>
            </a:r>
            <a:endParaRPr lang="en-US" sz="1050" dirty="0">
              <a:solidFill>
                <a:srgbClr val="000000"/>
              </a:solidFill>
            </a:endParaRPr>
          </a:p>
        </p:txBody>
      </p:sp>
      <p:sp>
        <p:nvSpPr>
          <p:cNvPr id="20" name="Rectangle 19"/>
          <p:cNvSpPr/>
          <p:nvPr/>
        </p:nvSpPr>
        <p:spPr>
          <a:xfrm>
            <a:off x="7707372" y="4433032"/>
            <a:ext cx="574661" cy="3657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sz="1600">
                <a:solidFill>
                  <a:srgbClr val="000000"/>
                </a:solidFill>
              </a:defRPr>
            </a:pPr>
            <a:r>
              <a:rPr lang="en-US" sz="1050" dirty="0" smtClean="0">
                <a:solidFill>
                  <a:srgbClr val="000000"/>
                </a:solidFill>
              </a:rPr>
              <a:t>NIC</a:t>
            </a:r>
          </a:p>
          <a:p>
            <a:pPr algn="ctr">
              <a:defRPr sz="1600">
                <a:solidFill>
                  <a:srgbClr val="000000"/>
                </a:solidFill>
              </a:defRPr>
            </a:pPr>
            <a:r>
              <a:rPr lang="en-US" sz="1050" dirty="0" smtClean="0">
                <a:solidFill>
                  <a:srgbClr val="000000"/>
                </a:solidFill>
              </a:rPr>
              <a:t>1GbE</a:t>
            </a:r>
            <a:endParaRPr lang="en-US" sz="1050" dirty="0">
              <a:solidFill>
                <a:srgbClr val="000000"/>
              </a:solidFill>
            </a:endParaRPr>
          </a:p>
        </p:txBody>
      </p:sp>
      <p:sp>
        <p:nvSpPr>
          <p:cNvPr id="21" name="Rectangle 20"/>
          <p:cNvSpPr/>
          <p:nvPr/>
        </p:nvSpPr>
        <p:spPr>
          <a:xfrm>
            <a:off x="6985891" y="3837106"/>
            <a:ext cx="666612" cy="3657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50" dirty="0">
                <a:solidFill>
                  <a:srgbClr val="000000"/>
                </a:solidFill>
              </a:rPr>
              <a:t>Switch</a:t>
            </a:r>
          </a:p>
          <a:p>
            <a:pPr algn="ctr"/>
            <a:r>
              <a:rPr lang="en-US" sz="1050" dirty="0">
                <a:solidFill>
                  <a:srgbClr val="000000"/>
                </a:solidFill>
              </a:rPr>
              <a:t>1GbE</a:t>
            </a:r>
          </a:p>
        </p:txBody>
      </p:sp>
      <p:sp>
        <p:nvSpPr>
          <p:cNvPr id="24" name="Rectangle 23"/>
          <p:cNvSpPr/>
          <p:nvPr/>
        </p:nvSpPr>
        <p:spPr>
          <a:xfrm>
            <a:off x="7077841" y="3230585"/>
            <a:ext cx="574661" cy="3657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sz="1600">
                <a:solidFill>
                  <a:srgbClr val="000000"/>
                </a:solidFill>
              </a:defRPr>
            </a:pPr>
            <a:r>
              <a:rPr lang="en-US" sz="1050" dirty="0" smtClean="0">
                <a:solidFill>
                  <a:srgbClr val="000000"/>
                </a:solidFill>
              </a:rPr>
              <a:t>NIC</a:t>
            </a:r>
          </a:p>
          <a:p>
            <a:pPr algn="ctr">
              <a:defRPr sz="1600">
                <a:solidFill>
                  <a:srgbClr val="000000"/>
                </a:solidFill>
              </a:defRPr>
            </a:pPr>
            <a:r>
              <a:rPr lang="en-US" sz="1050" dirty="0" smtClean="0">
                <a:solidFill>
                  <a:srgbClr val="000000"/>
                </a:solidFill>
              </a:rPr>
              <a:t>1GbE</a:t>
            </a:r>
            <a:endParaRPr lang="en-US" sz="1050" dirty="0">
              <a:solidFill>
                <a:srgbClr val="000000"/>
              </a:solidFill>
            </a:endParaRPr>
          </a:p>
        </p:txBody>
      </p:sp>
      <p:sp>
        <p:nvSpPr>
          <p:cNvPr id="25" name="Rectangle 24"/>
          <p:cNvSpPr/>
          <p:nvPr/>
        </p:nvSpPr>
        <p:spPr>
          <a:xfrm>
            <a:off x="7077841" y="4433033"/>
            <a:ext cx="574661" cy="3657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sz="1600">
                <a:solidFill>
                  <a:srgbClr val="000000"/>
                </a:solidFill>
              </a:defRPr>
            </a:pPr>
            <a:r>
              <a:rPr lang="en-US" sz="1050" dirty="0" smtClean="0">
                <a:solidFill>
                  <a:srgbClr val="000000"/>
                </a:solidFill>
              </a:rPr>
              <a:t>NIC</a:t>
            </a:r>
          </a:p>
          <a:p>
            <a:pPr algn="ctr">
              <a:defRPr sz="1600">
                <a:solidFill>
                  <a:srgbClr val="000000"/>
                </a:solidFill>
              </a:defRPr>
            </a:pPr>
            <a:r>
              <a:rPr lang="en-US" sz="1050" dirty="0" smtClean="0">
                <a:solidFill>
                  <a:srgbClr val="000000"/>
                </a:solidFill>
              </a:rPr>
              <a:t>1GbE</a:t>
            </a:r>
            <a:endParaRPr lang="en-US" sz="1050" dirty="0">
              <a:solidFill>
                <a:srgbClr val="000000"/>
              </a:solidFill>
            </a:endParaRPr>
          </a:p>
        </p:txBody>
      </p:sp>
      <p:sp>
        <p:nvSpPr>
          <p:cNvPr id="3" name="TextBox 2"/>
          <p:cNvSpPr txBox="1"/>
          <p:nvPr/>
        </p:nvSpPr>
        <p:spPr>
          <a:xfrm>
            <a:off x="5637212" y="5695299"/>
            <a:ext cx="6158143" cy="246221"/>
          </a:xfrm>
          <a:prstGeom prst="rect">
            <a:avLst/>
          </a:prstGeom>
          <a:noFill/>
        </p:spPr>
        <p:txBody>
          <a:bodyPr wrap="square" lIns="0" tIns="0" rIns="0" bIns="0" rtlCol="0">
            <a:spAutoFit/>
          </a:bodyPr>
          <a:lstStyle/>
          <a:p>
            <a:pPr algn="ctr"/>
            <a:r>
              <a:rPr lang="en-US" sz="1600" dirty="0" smtClean="0">
                <a:gradFill>
                  <a:gsLst>
                    <a:gs pos="0">
                      <a:srgbClr val="FFFFFF"/>
                    </a:gs>
                    <a:gs pos="86000">
                      <a:srgbClr val="FFFFFF"/>
                    </a:gs>
                  </a:gsLst>
                  <a:lin ang="5400000" scaled="0"/>
                </a:gradFill>
              </a:rPr>
              <a:t>Vertical lines are logical channels, not cables</a:t>
            </a:r>
          </a:p>
        </p:txBody>
      </p:sp>
      <p:cxnSp>
        <p:nvCxnSpPr>
          <p:cNvPr id="59" name="Straight Connector 58"/>
          <p:cNvCxnSpPr/>
          <p:nvPr/>
        </p:nvCxnSpPr>
        <p:spPr>
          <a:xfrm flipV="1">
            <a:off x="10695600" y="3420526"/>
            <a:ext cx="0" cy="1224347"/>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10474194" y="3420527"/>
            <a:ext cx="0" cy="1224347"/>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10924199" y="3396721"/>
            <a:ext cx="0" cy="1224347"/>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11468287" y="3348833"/>
            <a:ext cx="0" cy="1224347"/>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11246881" y="3348834"/>
            <a:ext cx="0" cy="1224347"/>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11696887" y="3325028"/>
            <a:ext cx="0" cy="1224347"/>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1131438" y="3822389"/>
            <a:ext cx="877120" cy="3657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50" dirty="0">
                <a:solidFill>
                  <a:srgbClr val="000000"/>
                </a:solidFill>
              </a:rPr>
              <a:t>Switch</a:t>
            </a:r>
          </a:p>
          <a:p>
            <a:pPr algn="ctr"/>
            <a:r>
              <a:rPr lang="en-US" sz="1050" dirty="0">
                <a:solidFill>
                  <a:srgbClr val="000000"/>
                </a:solidFill>
              </a:rPr>
              <a:t>10GbE/IB</a:t>
            </a:r>
          </a:p>
        </p:txBody>
      </p:sp>
      <p:sp>
        <p:nvSpPr>
          <p:cNvPr id="38" name="Rectangle 37"/>
          <p:cNvSpPr/>
          <p:nvPr/>
        </p:nvSpPr>
        <p:spPr>
          <a:xfrm>
            <a:off x="11147910" y="3194520"/>
            <a:ext cx="676207" cy="3657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sz="1600">
                <a:solidFill>
                  <a:srgbClr val="000000"/>
                </a:solidFill>
              </a:defRPr>
            </a:pPr>
            <a:r>
              <a:rPr lang="en-US" sz="900" dirty="0" smtClean="0">
                <a:solidFill>
                  <a:srgbClr val="000000"/>
                </a:solidFill>
              </a:rPr>
              <a:t>NIC</a:t>
            </a:r>
          </a:p>
          <a:p>
            <a:pPr algn="ctr">
              <a:defRPr sz="1600">
                <a:solidFill>
                  <a:srgbClr val="000000"/>
                </a:solidFill>
              </a:defRPr>
            </a:pPr>
            <a:r>
              <a:rPr lang="en-US" sz="900" dirty="0" smtClean="0">
                <a:solidFill>
                  <a:srgbClr val="000000"/>
                </a:solidFill>
              </a:rPr>
              <a:t>10GbE/IB</a:t>
            </a:r>
            <a:endParaRPr lang="en-US" sz="900" dirty="0">
              <a:solidFill>
                <a:srgbClr val="000000"/>
              </a:solidFill>
            </a:endParaRPr>
          </a:p>
        </p:txBody>
      </p:sp>
      <p:sp>
        <p:nvSpPr>
          <p:cNvPr id="39" name="Rectangle 38"/>
          <p:cNvSpPr/>
          <p:nvPr/>
        </p:nvSpPr>
        <p:spPr>
          <a:xfrm>
            <a:off x="11147910" y="4403220"/>
            <a:ext cx="676207" cy="3657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sz="1600">
                <a:solidFill>
                  <a:srgbClr val="000000"/>
                </a:solidFill>
              </a:defRPr>
            </a:pPr>
            <a:r>
              <a:rPr lang="en-US" sz="900" dirty="0" smtClean="0">
                <a:solidFill>
                  <a:srgbClr val="000000"/>
                </a:solidFill>
              </a:rPr>
              <a:t>NIC</a:t>
            </a:r>
          </a:p>
          <a:p>
            <a:pPr algn="ctr">
              <a:defRPr sz="1600">
                <a:solidFill>
                  <a:srgbClr val="000000"/>
                </a:solidFill>
              </a:defRPr>
            </a:pPr>
            <a:r>
              <a:rPr lang="en-US" sz="900" dirty="0" smtClean="0">
                <a:solidFill>
                  <a:srgbClr val="000000"/>
                </a:solidFill>
              </a:rPr>
              <a:t>10GbE/IB</a:t>
            </a:r>
            <a:endParaRPr lang="en-US" sz="900" dirty="0">
              <a:solidFill>
                <a:srgbClr val="000000"/>
              </a:solidFill>
            </a:endParaRPr>
          </a:p>
        </p:txBody>
      </p:sp>
      <p:sp>
        <p:nvSpPr>
          <p:cNvPr id="47" name="Rectangle 46"/>
          <p:cNvSpPr/>
          <p:nvPr/>
        </p:nvSpPr>
        <p:spPr>
          <a:xfrm>
            <a:off x="10162847" y="3824675"/>
            <a:ext cx="940867" cy="3657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50" dirty="0">
                <a:solidFill>
                  <a:srgbClr val="000000"/>
                </a:solidFill>
              </a:rPr>
              <a:t>Switch</a:t>
            </a:r>
          </a:p>
          <a:p>
            <a:pPr algn="ctr"/>
            <a:r>
              <a:rPr lang="en-US" sz="1050" dirty="0">
                <a:solidFill>
                  <a:srgbClr val="000000"/>
                </a:solidFill>
              </a:rPr>
              <a:t>10GbE/IB</a:t>
            </a:r>
          </a:p>
        </p:txBody>
      </p:sp>
      <p:sp>
        <p:nvSpPr>
          <p:cNvPr id="48" name="Rectangle 47"/>
          <p:cNvSpPr/>
          <p:nvPr/>
        </p:nvSpPr>
        <p:spPr>
          <a:xfrm>
            <a:off x="10378091" y="3209163"/>
            <a:ext cx="676207" cy="3657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sz="1600">
                <a:solidFill>
                  <a:srgbClr val="000000"/>
                </a:solidFill>
              </a:defRPr>
            </a:pPr>
            <a:r>
              <a:rPr lang="en-US" sz="900" dirty="0" smtClean="0">
                <a:solidFill>
                  <a:srgbClr val="000000"/>
                </a:solidFill>
              </a:rPr>
              <a:t>NIC</a:t>
            </a:r>
          </a:p>
          <a:p>
            <a:pPr algn="ctr">
              <a:defRPr sz="1600">
                <a:solidFill>
                  <a:srgbClr val="000000"/>
                </a:solidFill>
              </a:defRPr>
            </a:pPr>
            <a:r>
              <a:rPr lang="en-US" sz="900" dirty="0" smtClean="0">
                <a:solidFill>
                  <a:srgbClr val="000000"/>
                </a:solidFill>
              </a:rPr>
              <a:t>10GbE/IB</a:t>
            </a:r>
            <a:endParaRPr lang="en-US" sz="900" dirty="0">
              <a:solidFill>
                <a:srgbClr val="000000"/>
              </a:solidFill>
            </a:endParaRPr>
          </a:p>
        </p:txBody>
      </p:sp>
      <p:sp>
        <p:nvSpPr>
          <p:cNvPr id="49" name="Rectangle 48"/>
          <p:cNvSpPr/>
          <p:nvPr/>
        </p:nvSpPr>
        <p:spPr>
          <a:xfrm>
            <a:off x="10378091" y="4417863"/>
            <a:ext cx="676207" cy="3657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sz="1600">
                <a:solidFill>
                  <a:srgbClr val="000000"/>
                </a:solidFill>
              </a:defRPr>
            </a:pPr>
            <a:r>
              <a:rPr lang="en-US" sz="900" dirty="0" smtClean="0">
                <a:solidFill>
                  <a:srgbClr val="000000"/>
                </a:solidFill>
              </a:rPr>
              <a:t>NIC</a:t>
            </a:r>
          </a:p>
          <a:p>
            <a:pPr algn="ctr">
              <a:defRPr sz="1600">
                <a:solidFill>
                  <a:srgbClr val="000000"/>
                </a:solidFill>
              </a:defRPr>
            </a:pPr>
            <a:r>
              <a:rPr lang="en-US" sz="900" dirty="0" smtClean="0">
                <a:solidFill>
                  <a:srgbClr val="000000"/>
                </a:solidFill>
              </a:rPr>
              <a:t>10GbE/IB</a:t>
            </a:r>
            <a:endParaRPr lang="en-US" sz="900" dirty="0">
              <a:solidFill>
                <a:srgbClr val="000000"/>
              </a:solidFill>
            </a:endParaRPr>
          </a:p>
        </p:txBody>
      </p:sp>
      <p:sp>
        <p:nvSpPr>
          <p:cNvPr id="88" name="Rectangle 87"/>
          <p:cNvSpPr/>
          <p:nvPr/>
        </p:nvSpPr>
        <p:spPr>
          <a:xfrm>
            <a:off x="9332500" y="3832553"/>
            <a:ext cx="711152" cy="3657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50" dirty="0">
                <a:solidFill>
                  <a:srgbClr val="000000"/>
                </a:solidFill>
              </a:rPr>
              <a:t>Switch</a:t>
            </a:r>
          </a:p>
          <a:p>
            <a:pPr algn="ctr"/>
            <a:r>
              <a:rPr lang="en-US" sz="1050" dirty="0">
                <a:solidFill>
                  <a:srgbClr val="000000"/>
                </a:solidFill>
              </a:rPr>
              <a:t>10GbE</a:t>
            </a:r>
          </a:p>
        </p:txBody>
      </p:sp>
    </p:spTree>
    <p:extLst>
      <p:ext uri="{BB962C8B-B14F-4D97-AF65-F5344CB8AC3E}">
        <p14:creationId xmlns:p14="http://schemas.microsoft.com/office/powerpoint/2010/main" val="1835412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Jose Barreto</External_x0020_Speaker>
    <Session_x0020_Code xmlns="2295e2e7-0eeb-498e-8716-217bb2ee6ee3">VIR306</Session_x0020_Code>
    <ProductTaxHTField0 xmlns="2295e2e7-0eeb-498e-8716-217bb2ee6ee3">
      <Terms xmlns="http://schemas.microsoft.com/office/infopath/2007/PartnerControls"/>
    </ProductTaxHTField0>
    <Presentation_x0020_Date xmlns="2295e2e7-0eeb-498e-8716-217bb2ee6ee3">2012-06-12T00:00:00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D92E10-3D8B-4831-9584-7BC82972C8E2}">
  <ds:schemaRefs>
    <ds:schemaRef ds:uri="http://www.w3.org/XML/1998/namespace"/>
    <ds:schemaRef ds:uri="http://purl.org/dc/dcmitype/"/>
    <ds:schemaRef ds:uri="2295e2e7-0eeb-498e-8716-217bb2ee6ee3"/>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http://purl.org/dc/terms/"/>
    <ds:schemaRef ds:uri="http://schemas.microsoft.com/office/infopath/2007/PartnerControls"/>
    <ds:schemaRef ds:uri="8b529f77-48ab-4581-b468-93f09345b8aa"/>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1FE425-EA36-4D8C-A967-84CE3BED24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10</TotalTime>
  <Words>3359</Words>
  <Application>Microsoft Office PowerPoint</Application>
  <PresentationFormat>Custom</PresentationFormat>
  <Paragraphs>925</Paragraphs>
  <Slides>42</Slides>
  <Notes>30</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TechEd_2012_Template_16x9</vt:lpstr>
      <vt:lpstr>White with Consolas font for code slides</vt:lpstr>
      <vt:lpstr>Hyper-V over SMB:  Remote File Storage Support in Windows Server 2012 Hyper-V </vt:lpstr>
      <vt:lpstr>PowerPoint Presentation</vt:lpstr>
      <vt:lpstr>Hyper-V over SMB - Overview</vt:lpstr>
      <vt:lpstr>Windows Server 2012 Cloud Optimize Your IT</vt:lpstr>
      <vt:lpstr>Hyper-V over SMB File Storage for Virtualization</vt:lpstr>
      <vt:lpstr>SMB Transparent Failover</vt:lpstr>
      <vt:lpstr>SMB Scale-Out</vt:lpstr>
      <vt:lpstr>SMB Direct (SMB over RDMA)</vt:lpstr>
      <vt:lpstr>SMB Multichannel</vt:lpstr>
      <vt:lpstr>SMB Encryption</vt:lpstr>
      <vt:lpstr>VSS for SMB File Shares</vt:lpstr>
      <vt:lpstr>Hyper-V over SMB – Setup</vt:lpstr>
      <vt:lpstr>Permissions for Hyper-V over SMB</vt:lpstr>
      <vt:lpstr>How to use it: simply type a UNC path</vt:lpstr>
      <vt:lpstr>Important notes on Hyper-V over SMB</vt:lpstr>
      <vt:lpstr>Hyper-V over SMB Setup</vt:lpstr>
      <vt:lpstr>The TechEd Cluster in a Box Demo Stack</vt:lpstr>
      <vt:lpstr>Configuration Options</vt:lpstr>
      <vt:lpstr>Hyper-V over SMB</vt:lpstr>
      <vt:lpstr>Hyper-V over SMB - File Server Configurations</vt:lpstr>
      <vt:lpstr>Hyper-V over SMB - File Server Configurations</vt:lpstr>
      <vt:lpstr>Hyper-V over SMB - File Server Configurations</vt:lpstr>
      <vt:lpstr>Hyper-V over SMB - Network Configurations</vt:lpstr>
      <vt:lpstr>Hyper-V over SMB - Network Configurations</vt:lpstr>
      <vt:lpstr>Hyper-V over SMB - Network Configurations</vt:lpstr>
      <vt:lpstr>Hyper-V over SMB - Network Configurations</vt:lpstr>
      <vt:lpstr>Sample Configurations</vt:lpstr>
      <vt:lpstr>All Standalone</vt:lpstr>
      <vt:lpstr>All Standalone + Storage Spaces</vt:lpstr>
      <vt:lpstr>Standalone File Server, Clustered Hyper-V</vt:lpstr>
      <vt:lpstr>Clustered File Server, Standalone Hyper-V</vt:lpstr>
      <vt:lpstr>All Clustered</vt:lpstr>
      <vt:lpstr>Cluster-in-a-box</vt:lpstr>
      <vt:lpstr>Summary</vt:lpstr>
      <vt:lpstr>File Server Cluster for Hyper-V</vt:lpstr>
      <vt:lpstr>Related Content</vt:lpstr>
      <vt:lpstr>Resources</vt:lpstr>
      <vt:lpstr>SIA, WSV, and VIR Track Resources</vt:lpstr>
      <vt:lpstr>PowerPoint Presentation</vt:lpstr>
      <vt:lpstr>MS Tag</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Hyper-V over SMB2: Remote File Storage Support in Windows Server 2012 Hyper-V</dc:title>
  <dc:subject>TechEd 2012</dc:subject>
  <dc:creator>Shows</dc:creator>
  <cp:keywords>TechEd 2012</cp:keywords>
  <dc:description>Template: Jordan Cayabyab, Artitudes Design
Formatting:
Event Date: June 11-14, 2012
Event Location: Orlando, FL
Audience Type: IT Pros, Developers</dc:description>
  <cp:lastModifiedBy>Shows</cp:lastModifiedBy>
  <cp:revision>3</cp:revision>
  <cp:lastPrinted>2010-05-11T05:02:34Z</cp:lastPrinted>
  <dcterms:created xsi:type="dcterms:W3CDTF">2012-06-12T14:55:04Z</dcterms:created>
  <dcterms:modified xsi:type="dcterms:W3CDTF">2012-06-12T22:02:06Z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