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0"/>
  </p:notesMasterIdLst>
  <p:handoutMasterIdLst>
    <p:handoutMasterId r:id="rId41"/>
  </p:handoutMasterIdLst>
  <p:sldIdLst>
    <p:sldId id="257" r:id="rId6"/>
    <p:sldId id="363" r:id="rId7"/>
    <p:sldId id="319" r:id="rId8"/>
    <p:sldId id="320" r:id="rId9"/>
    <p:sldId id="321" r:id="rId10"/>
    <p:sldId id="322" r:id="rId11"/>
    <p:sldId id="353" r:id="rId12"/>
    <p:sldId id="324" r:id="rId13"/>
    <p:sldId id="354" r:id="rId14"/>
    <p:sldId id="361" r:id="rId15"/>
    <p:sldId id="355" r:id="rId16"/>
    <p:sldId id="346" r:id="rId17"/>
    <p:sldId id="356" r:id="rId18"/>
    <p:sldId id="357" r:id="rId19"/>
    <p:sldId id="348" r:id="rId20"/>
    <p:sldId id="358" r:id="rId21"/>
    <p:sldId id="349" r:id="rId22"/>
    <p:sldId id="351" r:id="rId23"/>
    <p:sldId id="350" r:id="rId24"/>
    <p:sldId id="337" r:id="rId25"/>
    <p:sldId id="359" r:id="rId26"/>
    <p:sldId id="335" r:id="rId27"/>
    <p:sldId id="342" r:id="rId28"/>
    <p:sldId id="343" r:id="rId29"/>
    <p:sldId id="325" r:id="rId30"/>
    <p:sldId id="366" r:id="rId31"/>
    <p:sldId id="367" r:id="rId32"/>
    <p:sldId id="368" r:id="rId33"/>
    <p:sldId id="369" r:id="rId34"/>
    <p:sldId id="313" r:id="rId35"/>
    <p:sldId id="314" r:id="rId36"/>
    <p:sldId id="370" r:id="rId37"/>
    <p:sldId id="271" r:id="rId38"/>
    <p:sldId id="256"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Combs" initials="r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FFFFF"/>
    <a:srgbClr val="000000"/>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33" autoAdjust="0"/>
  </p:normalViewPr>
  <p:slideViewPr>
    <p:cSldViewPr>
      <p:cViewPr varScale="1">
        <p:scale>
          <a:sx n="108" d="100"/>
          <a:sy n="108" d="100"/>
        </p:scale>
        <p:origin x="-90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65866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18008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23</a:t>
            </a:fld>
            <a:endParaRPr lang="en-US"/>
          </a:p>
        </p:txBody>
      </p:sp>
    </p:spTree>
    <p:extLst>
      <p:ext uri="{BB962C8B-B14F-4D97-AF65-F5344CB8AC3E}">
        <p14:creationId xmlns:p14="http://schemas.microsoft.com/office/powerpoint/2010/main" val="211291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12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4E52F265-F367-4F41-8133-621F21EFA5ED}" type="datetime1">
              <a:rPr lang="en-US" smtClean="0"/>
              <a:pPr/>
              <a:t>6/13/2012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2463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endParaRPr lang="en-US" sz="12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4E52F265-F367-4F41-8133-621F21EFA5ED}" type="datetime1">
              <a:rPr lang="en-US" smtClean="0"/>
              <a:pPr/>
              <a:t>6/13/2012</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dirty="0" err="1" smtClean="0"/>
              <a:t>TechReady</a:t>
            </a:r>
            <a:r>
              <a:rPr lang="en-US" dirty="0" smtClean="0"/>
              <a:t> 14</a:t>
            </a:r>
          </a:p>
        </p:txBody>
      </p:sp>
    </p:spTree>
    <p:extLst>
      <p:ext uri="{BB962C8B-B14F-4D97-AF65-F5344CB8AC3E}">
        <p14:creationId xmlns:p14="http://schemas.microsoft.com/office/powerpoint/2010/main" val="2463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4</a:t>
            </a:fld>
            <a:endParaRPr lang="en-US"/>
          </a:p>
        </p:txBody>
      </p:sp>
    </p:spTree>
    <p:extLst>
      <p:ext uri="{BB962C8B-B14F-4D97-AF65-F5344CB8AC3E}">
        <p14:creationId xmlns:p14="http://schemas.microsoft.com/office/powerpoint/2010/main" val="396880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5</a:t>
            </a:fld>
            <a:endParaRPr lang="en-US"/>
          </a:p>
        </p:txBody>
      </p:sp>
    </p:spTree>
    <p:extLst>
      <p:ext uri="{BB962C8B-B14F-4D97-AF65-F5344CB8AC3E}">
        <p14:creationId xmlns:p14="http://schemas.microsoft.com/office/powerpoint/2010/main" val="160826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65CCDA-EA03-44C2-878A-1523E27F4442}" type="slidenum">
              <a:rPr lang="en-US" smtClean="0"/>
              <a:t>8</a:t>
            </a:fld>
            <a:endParaRPr lang="en-US"/>
          </a:p>
        </p:txBody>
      </p:sp>
    </p:spTree>
    <p:extLst>
      <p:ext uri="{BB962C8B-B14F-4D97-AF65-F5344CB8AC3E}">
        <p14:creationId xmlns:p14="http://schemas.microsoft.com/office/powerpoint/2010/main" val="203550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14900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7EA4ABD-046D-4B62-9F3A-DA4F74D4CE05}" type="slidenum">
              <a:rPr lang="en-US" smtClean="0"/>
              <a:pPr/>
              <a:t>11</a:t>
            </a:fld>
            <a:endParaRPr lang="en-US" dirty="0"/>
          </a:p>
        </p:txBody>
      </p:sp>
    </p:spTree>
    <p:extLst>
      <p:ext uri="{BB962C8B-B14F-4D97-AF65-F5344CB8AC3E}">
        <p14:creationId xmlns:p14="http://schemas.microsoft.com/office/powerpoint/2010/main" val="50389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indent="0" defTabSz="897222">
              <a:buNone/>
              <a:defRPr/>
            </a:pPr>
            <a:endParaRPr lang="en-US" baseline="0" dirty="0" smtClean="0"/>
          </a:p>
        </p:txBody>
      </p:sp>
      <p:sp>
        <p:nvSpPr>
          <p:cNvPr id="4" name="Slide Number Placeholder 3"/>
          <p:cNvSpPr>
            <a:spLocks noGrp="1"/>
          </p:cNvSpPr>
          <p:nvPr>
            <p:ph type="sldNum" sz="quarter" idx="10"/>
          </p:nvPr>
        </p:nvSpPr>
        <p:spPr/>
        <p:txBody>
          <a:bodyPr/>
          <a:lstStyle/>
          <a:p>
            <a:fld id="{B7EA4ABD-046D-4B62-9F3A-DA4F74D4CE05}" type="slidenum">
              <a:rPr lang="en-US" smtClean="0"/>
              <a:pPr/>
              <a:t>13</a:t>
            </a:fld>
            <a:endParaRPr lang="en-US" dirty="0"/>
          </a:p>
        </p:txBody>
      </p:sp>
    </p:spTree>
    <p:extLst>
      <p:ext uri="{BB962C8B-B14F-4D97-AF65-F5344CB8AC3E}">
        <p14:creationId xmlns:p14="http://schemas.microsoft.com/office/powerpoint/2010/main" val="331401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14283">
              <a:defRPr/>
            </a:pPr>
            <a:endParaRPr lang="en-US" sz="2700"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14</a:t>
            </a:fld>
            <a:endParaRPr lang="en-US" dirty="0"/>
          </a:p>
        </p:txBody>
      </p:sp>
    </p:spTree>
    <p:extLst>
      <p:ext uri="{BB962C8B-B14F-4D97-AF65-F5344CB8AC3E}">
        <p14:creationId xmlns:p14="http://schemas.microsoft.com/office/powerpoint/2010/main" val="2195588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17514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msdn.microsoft.com/en-us/library/hh598161(v=VS.85).aspx" TargetMode="External"/><Relationship Id="rId7" Type="http://schemas.openxmlformats.org/officeDocument/2006/relationships/hyperlink" Target="http://channel9.msdn.com/posts/Hyper-V-Extensible-Switch-Part-III--The-Ins-and-Outs-of-the-Datapath-for-Capture-and-Filter-Extensions"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channel9.msdn.com/posts/Hyper-V-Extensible-Switch-Part-II--Understanding-the-Control-Path" TargetMode="External"/><Relationship Id="rId5" Type="http://schemas.openxmlformats.org/officeDocument/2006/relationships/hyperlink" Target="http://channel9.msdn.com/posts/Hyper-V-Extensible-Switch-Part-I--Introduction" TargetMode="External"/><Relationship Id="rId4" Type="http://schemas.openxmlformats.org/officeDocument/2006/relationships/hyperlink" Target="http://code.msdn.microsoft.com/Hyper-V-Extensible-Virtual-e4b31fbb"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technet.microsoft.com/en-us/edge/windows-server-8-extensible-switch-in-hyper-v-interview-with-bob-combs" TargetMode="External"/><Relationship Id="rId3" Type="http://schemas.openxmlformats.org/officeDocument/2006/relationships/hyperlink" Target="http://msdn.microsoft.com/en-us/library/windows/hardware/hh506335" TargetMode="External"/><Relationship Id="rId7" Type="http://schemas.openxmlformats.org/officeDocument/2006/relationships/hyperlink" Target="http://channel9.msdn.com/posts/BUILD-Expo-NEC-on-Windows-Server-8"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channel9.msdn.com/posts/InMon-and-Microsoft-engineering-collaboration-on-Windows-Server-8" TargetMode="External"/><Relationship Id="rId5" Type="http://schemas.openxmlformats.org/officeDocument/2006/relationships/hyperlink" Target="http://channel9.msdn.com/posts/BUILD-Expo-Cisco-on-Windows-Server-8" TargetMode="External"/><Relationship Id="rId4" Type="http://schemas.openxmlformats.org/officeDocument/2006/relationships/hyperlink" Target="http://blogs.microsoft.com/b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23.jpeg"/><Relationship Id="rId1" Type="http://schemas.openxmlformats.org/officeDocument/2006/relationships/slideLayout" Target="../slideLayouts/slideLayout8.xml"/><Relationship Id="rId5" Type="http://schemas.openxmlformats.org/officeDocument/2006/relationships/image" Target="../media/image25.wm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microsoft.com/msd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7.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44826"/>
          </a:xfrm>
        </p:spPr>
        <p:txBody>
          <a:bodyPr/>
          <a:lstStyle/>
          <a:p>
            <a:r>
              <a:rPr lang="en-US" dirty="0"/>
              <a:t>Get Hands-on with the New Hyper-V Extensible Switch in Windows Server 2012</a:t>
            </a:r>
          </a:p>
        </p:txBody>
      </p:sp>
      <p:sp>
        <p:nvSpPr>
          <p:cNvPr id="3" name="Subtitle 2"/>
          <p:cNvSpPr>
            <a:spLocks noGrp="1"/>
          </p:cNvSpPr>
          <p:nvPr>
            <p:ph type="subTitle" idx="1"/>
          </p:nvPr>
        </p:nvSpPr>
        <p:spPr/>
        <p:txBody>
          <a:bodyPr/>
          <a:lstStyle/>
          <a:p>
            <a:r>
              <a:rPr lang="en-US" dirty="0" smtClean="0"/>
              <a:t>Bob Combs</a:t>
            </a:r>
          </a:p>
          <a:p>
            <a:r>
              <a:rPr lang="en-US" dirty="0" smtClean="0"/>
              <a:t>Hyper-V Networking</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19358" y="228600"/>
            <a:ext cx="716543" cy="276999"/>
          </a:xfrm>
          <a:prstGeom prst="rect">
            <a:avLst/>
          </a:prstGeom>
        </p:spPr>
        <p:txBody>
          <a:bodyPr wrap="none" lIns="0" tIns="0" rIns="0" bIns="0">
            <a:spAutoFit/>
          </a:bodyPr>
          <a:lstStyle/>
          <a:p>
            <a:r>
              <a:rPr lang="en-US" dirty="0"/>
              <a:t>VIR307</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575" y="2593703"/>
            <a:ext cx="65913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dirty="0" smtClean="0"/>
              <a:t>SCVMM Management of Switch Extensions</a:t>
            </a:r>
            <a:endParaRPr lang="en-US" dirty="0"/>
          </a:p>
        </p:txBody>
      </p:sp>
      <p:cxnSp>
        <p:nvCxnSpPr>
          <p:cNvPr id="4" name="Straight Connector 3"/>
          <p:cNvCxnSpPr/>
          <p:nvPr/>
        </p:nvCxnSpPr>
        <p:spPr>
          <a:xfrm>
            <a:off x="2145080" y="2380462"/>
            <a:ext cx="4463348"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Striped Right Arrow 4"/>
          <p:cNvSpPr/>
          <p:nvPr/>
        </p:nvSpPr>
        <p:spPr>
          <a:xfrm rot="3222335">
            <a:off x="2202156" y="1865374"/>
            <a:ext cx="941389"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triped Right Arrow 6"/>
          <p:cNvSpPr/>
          <p:nvPr/>
        </p:nvSpPr>
        <p:spPr>
          <a:xfrm rot="18377665" flipH="1">
            <a:off x="3816559" y="1889984"/>
            <a:ext cx="922338"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Striped Right Arrow 7"/>
          <p:cNvSpPr/>
          <p:nvPr/>
        </p:nvSpPr>
        <p:spPr>
          <a:xfrm rot="18377665" flipH="1">
            <a:off x="5833094" y="1896988"/>
            <a:ext cx="904962" cy="261493"/>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6608428" y="2195796"/>
            <a:ext cx="1471621" cy="369332"/>
          </a:xfrm>
          <a:prstGeom prst="rect">
            <a:avLst/>
          </a:prstGeom>
          <a:noFill/>
        </p:spPr>
        <p:txBody>
          <a:bodyPr wrap="none" rtlCol="0">
            <a:spAutoFit/>
          </a:bodyPr>
          <a:lstStyle/>
          <a:p>
            <a:r>
              <a:rPr lang="en-US" b="1" i="1" dirty="0" smtClean="0"/>
              <a:t>Virtualization</a:t>
            </a:r>
            <a:endParaRPr lang="en-US" b="1" i="1" dirty="0"/>
          </a:p>
        </p:txBody>
      </p:sp>
      <p:sp>
        <p:nvSpPr>
          <p:cNvPr id="13" name="Oval 12"/>
          <p:cNvSpPr/>
          <p:nvPr/>
        </p:nvSpPr>
        <p:spPr>
          <a:xfrm>
            <a:off x="1929824" y="1115685"/>
            <a:ext cx="1316575" cy="536114"/>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00" dirty="0" smtClean="0">
                <a:solidFill>
                  <a:schemeClr val="bg1"/>
                </a:solidFill>
              </a:rPr>
              <a:t>VM</a:t>
            </a:r>
            <a:r>
              <a:rPr lang="en-US" sz="1400" baseline="-25000" dirty="0" smtClean="0">
                <a:solidFill>
                  <a:schemeClr val="bg1"/>
                </a:solidFill>
              </a:rPr>
              <a:t>1</a:t>
            </a:r>
            <a:endParaRPr lang="en-US" sz="1400" baseline="-25000" dirty="0">
              <a:solidFill>
                <a:schemeClr val="bg1"/>
              </a:solidFill>
            </a:endParaRPr>
          </a:p>
        </p:txBody>
      </p:sp>
      <p:sp>
        <p:nvSpPr>
          <p:cNvPr id="14" name="Oval 13"/>
          <p:cNvSpPr/>
          <p:nvPr/>
        </p:nvSpPr>
        <p:spPr>
          <a:xfrm>
            <a:off x="6000507" y="1115684"/>
            <a:ext cx="1316575" cy="536114"/>
          </a:xfrm>
          <a:prstGeom prst="ellipse">
            <a:avLst/>
          </a:prstGeom>
          <a:solidFill>
            <a:srgbClr val="92D050"/>
          </a:soli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400" dirty="0" smtClean="0">
                <a:solidFill>
                  <a:schemeClr val="bg1"/>
                </a:solidFill>
              </a:rPr>
              <a:t>VM</a:t>
            </a:r>
            <a:r>
              <a:rPr lang="en-US" sz="1400" baseline="-25000" dirty="0" smtClean="0">
                <a:solidFill>
                  <a:schemeClr val="bg1"/>
                </a:solidFill>
              </a:rPr>
              <a:t>3</a:t>
            </a:r>
            <a:endParaRPr lang="en-US" sz="1400" baseline="-25000" dirty="0">
              <a:solidFill>
                <a:schemeClr val="bg1"/>
              </a:solidFill>
            </a:endParaRPr>
          </a:p>
        </p:txBody>
      </p:sp>
      <p:sp>
        <p:nvSpPr>
          <p:cNvPr id="16" name="Oval 15"/>
          <p:cNvSpPr/>
          <p:nvPr/>
        </p:nvSpPr>
        <p:spPr>
          <a:xfrm>
            <a:off x="4066933" y="1115685"/>
            <a:ext cx="1316575" cy="536114"/>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00" dirty="0" smtClean="0">
                <a:solidFill>
                  <a:schemeClr val="bg1"/>
                </a:solidFill>
              </a:rPr>
              <a:t>VM</a:t>
            </a:r>
            <a:r>
              <a:rPr lang="en-US" sz="1400" baseline="-25000" dirty="0" smtClean="0">
                <a:solidFill>
                  <a:schemeClr val="bg1"/>
                </a:solidFill>
              </a:rPr>
              <a:t>2</a:t>
            </a:r>
            <a:endParaRPr lang="en-US" sz="1400" baseline="-25000" dirty="0">
              <a:solidFill>
                <a:schemeClr val="bg1"/>
              </a:solidFill>
            </a:endParaRPr>
          </a:p>
        </p:txBody>
      </p:sp>
      <p:sp>
        <p:nvSpPr>
          <p:cNvPr id="18" name="TextBox 17"/>
          <p:cNvSpPr txBox="1"/>
          <p:nvPr/>
        </p:nvSpPr>
        <p:spPr>
          <a:xfrm>
            <a:off x="6846675" y="2593703"/>
            <a:ext cx="1717137" cy="369332"/>
          </a:xfrm>
          <a:prstGeom prst="rect">
            <a:avLst/>
          </a:prstGeom>
          <a:noFill/>
        </p:spPr>
        <p:txBody>
          <a:bodyPr wrap="none" rtlCol="0">
            <a:spAutoFit/>
          </a:bodyPr>
          <a:lstStyle/>
          <a:p>
            <a:r>
              <a:rPr lang="en-US" b="1" i="1" dirty="0" smtClean="0">
                <a:solidFill>
                  <a:schemeClr val="bg1"/>
                </a:solidFill>
              </a:rPr>
              <a:t>Root Partition</a:t>
            </a:r>
            <a:endParaRPr lang="en-US" b="1" i="1" dirty="0">
              <a:solidFill>
                <a:schemeClr val="bg1"/>
              </a:solidFill>
            </a:endParaRPr>
          </a:p>
        </p:txBody>
      </p:sp>
      <p:sp>
        <p:nvSpPr>
          <p:cNvPr id="24" name="Rectangle 23"/>
          <p:cNvSpPr/>
          <p:nvPr/>
        </p:nvSpPr>
        <p:spPr>
          <a:xfrm>
            <a:off x="9202918" y="2065448"/>
            <a:ext cx="1920694" cy="374725"/>
          </a:xfrm>
          <a:prstGeom prst="rect">
            <a:avLst/>
          </a:prstGeom>
          <a:solidFill>
            <a:srgbClr val="00B0F0"/>
          </a:solidFill>
          <a:ln>
            <a:solidFill>
              <a:srgbClr val="0070C0"/>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400" dirty="0" smtClean="0"/>
              <a:t>3</a:t>
            </a:r>
            <a:r>
              <a:rPr lang="en-US" sz="1400" baseline="30000" dirty="0" smtClean="0"/>
              <a:t>rd</a:t>
            </a:r>
            <a:r>
              <a:rPr lang="en-US" sz="1400" dirty="0" smtClean="0"/>
              <a:t> Party components</a:t>
            </a:r>
            <a:endParaRPr lang="en-US" sz="1400" dirty="0"/>
          </a:p>
        </p:txBody>
      </p:sp>
      <p:sp>
        <p:nvSpPr>
          <p:cNvPr id="36" name="Rectangle 35"/>
          <p:cNvSpPr/>
          <p:nvPr/>
        </p:nvSpPr>
        <p:spPr>
          <a:xfrm>
            <a:off x="6979781" y="3333697"/>
            <a:ext cx="1100268" cy="4797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VMM Agent</a:t>
            </a:r>
            <a:endParaRPr lang="en-US" sz="1400" dirty="0"/>
          </a:p>
        </p:txBody>
      </p:sp>
      <p:sp>
        <p:nvSpPr>
          <p:cNvPr id="37" name="Rectangle 36"/>
          <p:cNvSpPr/>
          <p:nvPr/>
        </p:nvSpPr>
        <p:spPr>
          <a:xfrm>
            <a:off x="8927732" y="3327128"/>
            <a:ext cx="1345784" cy="51455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VMM </a:t>
            </a:r>
          </a:p>
          <a:p>
            <a:pPr algn="ctr"/>
            <a:r>
              <a:rPr lang="en-US" sz="1400" smtClean="0"/>
              <a:t>Service</a:t>
            </a:r>
            <a:endParaRPr lang="en-US" sz="1400" dirty="0"/>
          </a:p>
        </p:txBody>
      </p:sp>
      <p:sp>
        <p:nvSpPr>
          <p:cNvPr id="38" name="Rectangle 37"/>
          <p:cNvSpPr/>
          <p:nvPr/>
        </p:nvSpPr>
        <p:spPr>
          <a:xfrm>
            <a:off x="9202918" y="1600200"/>
            <a:ext cx="1898719" cy="3416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SCVMM</a:t>
            </a:r>
            <a:endParaRPr lang="en-US" sz="1200" dirty="0"/>
          </a:p>
        </p:txBody>
      </p:sp>
      <p:cxnSp>
        <p:nvCxnSpPr>
          <p:cNvPr id="41" name="Straight Arrow Connector 40"/>
          <p:cNvCxnSpPr>
            <a:stCxn id="36" idx="3"/>
            <a:endCxn id="37" idx="1"/>
          </p:cNvCxnSpPr>
          <p:nvPr/>
        </p:nvCxnSpPr>
        <p:spPr>
          <a:xfrm>
            <a:off x="8080049" y="3573560"/>
            <a:ext cx="847683" cy="10845"/>
          </a:xfrm>
          <a:prstGeom prst="straightConnector1">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232769" y="3244635"/>
            <a:ext cx="719981" cy="33434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285575" y="3658151"/>
            <a:ext cx="667177" cy="50088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92424" y="5155928"/>
            <a:ext cx="1920694" cy="457200"/>
          </a:xfrm>
          <a:prstGeom prst="rect">
            <a:avLst/>
          </a:prstGeom>
          <a:solidFill>
            <a:srgbClr val="00B0F0"/>
          </a:solidFill>
          <a:ln w="28575">
            <a:solidFill>
              <a:srgbClr val="0070C0"/>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1400" dirty="0" smtClean="0"/>
              <a:t>Vendor network mgmt console</a:t>
            </a:r>
            <a:endParaRPr lang="en-US" sz="1400" dirty="0"/>
          </a:p>
        </p:txBody>
      </p:sp>
      <p:sp>
        <p:nvSpPr>
          <p:cNvPr id="45" name="Flowchart: Magnetic Disk 44"/>
          <p:cNvSpPr/>
          <p:nvPr/>
        </p:nvSpPr>
        <p:spPr>
          <a:xfrm>
            <a:off x="7987516" y="5864352"/>
            <a:ext cx="914400" cy="612648"/>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Policy</a:t>
            </a:r>
            <a:r>
              <a:rPr lang="en-US" sz="1200" dirty="0" smtClean="0"/>
              <a:t> database</a:t>
            </a:r>
            <a:endParaRPr lang="en-US" sz="1200" dirty="0"/>
          </a:p>
        </p:txBody>
      </p:sp>
      <p:sp>
        <p:nvSpPr>
          <p:cNvPr id="46" name="Cross 45"/>
          <p:cNvSpPr/>
          <p:nvPr/>
        </p:nvSpPr>
        <p:spPr>
          <a:xfrm>
            <a:off x="9078780" y="3849688"/>
            <a:ext cx="1080644" cy="645718"/>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Vendor</a:t>
            </a:r>
          </a:p>
          <a:p>
            <a:pPr algn="ctr"/>
            <a:r>
              <a:rPr lang="en-US" sz="1200" dirty="0" smtClean="0"/>
              <a:t>SCVMM</a:t>
            </a:r>
          </a:p>
          <a:p>
            <a:pPr algn="ctr"/>
            <a:r>
              <a:rPr lang="en-US" sz="1200" dirty="0" smtClean="0"/>
              <a:t>Plugin</a:t>
            </a:r>
            <a:endParaRPr lang="en-US" sz="1200" dirty="0"/>
          </a:p>
        </p:txBody>
      </p:sp>
      <p:cxnSp>
        <p:nvCxnSpPr>
          <p:cNvPr id="47" name="Straight Arrow Connector 46"/>
          <p:cNvCxnSpPr/>
          <p:nvPr/>
        </p:nvCxnSpPr>
        <p:spPr>
          <a:xfrm flipH="1">
            <a:off x="8825716" y="4546328"/>
            <a:ext cx="800310" cy="6096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91908" y="4172547"/>
            <a:ext cx="1788141" cy="983381"/>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bwMode="auto">
          <a:xfrm>
            <a:off x="4111311" y="3055074"/>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latin typeface="Segoe UI" pitchFamily="34" charset="0"/>
                <a:ea typeface="Segoe UI" pitchFamily="34" charset="0"/>
                <a:cs typeface="Segoe UI" pitchFamily="34" charset="0"/>
              </a:rPr>
              <a:t>Capture Extension</a:t>
            </a:r>
          </a:p>
        </p:txBody>
      </p:sp>
      <p:sp>
        <p:nvSpPr>
          <p:cNvPr id="53" name="Rounded Rectangle 52"/>
          <p:cNvSpPr/>
          <p:nvPr/>
        </p:nvSpPr>
        <p:spPr bwMode="auto">
          <a:xfrm>
            <a:off x="4111311" y="3512274"/>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latin typeface="Segoe UI" pitchFamily="34" charset="0"/>
                <a:ea typeface="Segoe UI" pitchFamily="34" charset="0"/>
                <a:cs typeface="Segoe UI" pitchFamily="34" charset="0"/>
              </a:rPr>
              <a:t>Filtering Extension</a:t>
            </a:r>
          </a:p>
        </p:txBody>
      </p:sp>
      <p:sp>
        <p:nvSpPr>
          <p:cNvPr id="54" name="Rounded Rectangle 53"/>
          <p:cNvSpPr/>
          <p:nvPr/>
        </p:nvSpPr>
        <p:spPr bwMode="auto">
          <a:xfrm>
            <a:off x="4111311" y="3969474"/>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latin typeface="Segoe UI" pitchFamily="34" charset="0"/>
                <a:ea typeface="Segoe UI" pitchFamily="34" charset="0"/>
                <a:cs typeface="Segoe UI" pitchFamily="34" charset="0"/>
              </a:rPr>
              <a:t>Forwarding Extension</a:t>
            </a:r>
          </a:p>
        </p:txBody>
      </p:sp>
      <p:cxnSp>
        <p:nvCxnSpPr>
          <p:cNvPr id="33" name="Straight Arrow Connector 32"/>
          <p:cNvCxnSpPr>
            <a:endCxn id="2" idx="0"/>
          </p:cNvCxnSpPr>
          <p:nvPr/>
        </p:nvCxnSpPr>
        <p:spPr>
          <a:xfrm>
            <a:off x="4253716" y="4495406"/>
            <a:ext cx="0" cy="35572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67916" y="4851128"/>
            <a:ext cx="1371600" cy="533400"/>
            <a:chOff x="3808412" y="5334000"/>
            <a:chExt cx="1371600" cy="533400"/>
          </a:xfrm>
        </p:grpSpPr>
        <p:sp>
          <p:nvSpPr>
            <p:cNvPr id="2" name="Rectangle 1"/>
            <p:cNvSpPr/>
            <p:nvPr/>
          </p:nvSpPr>
          <p:spPr bwMode="auto">
            <a:xfrm>
              <a:off x="3808412" y="5334000"/>
              <a:ext cx="1371600" cy="381000"/>
            </a:xfrm>
            <a:prstGeom prst="rect">
              <a:avLst/>
            </a:prstGeom>
            <a:solidFill>
              <a:srgbClr val="00B050"/>
            </a:solidFill>
            <a:ln w="28575">
              <a:solidFill>
                <a:srgbClr val="429A1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alpha val="98824"/>
                    </a:schemeClr>
                  </a:solidFill>
                  <a:latin typeface="Segoe UI" pitchFamily="34" charset="0"/>
                  <a:ea typeface="Segoe UI" pitchFamily="34" charset="0"/>
                  <a:cs typeface="Segoe UI" pitchFamily="34" charset="0"/>
                </a:rPr>
                <a:t>Physical NIC</a:t>
              </a:r>
            </a:p>
          </p:txBody>
        </p:sp>
        <p:sp>
          <p:nvSpPr>
            <p:cNvPr id="3" name="Rectangle 2"/>
            <p:cNvSpPr/>
            <p:nvPr/>
          </p:nvSpPr>
          <p:spPr bwMode="auto">
            <a:xfrm>
              <a:off x="3884612" y="5715000"/>
              <a:ext cx="422817" cy="152400"/>
            </a:xfrm>
            <a:prstGeom prst="rect">
              <a:avLst/>
            </a:prstGeom>
            <a:pattFill prst="ltVert">
              <a:fgClr>
                <a:schemeClr val="bg1"/>
              </a:fgClr>
              <a:bgClr>
                <a:srgbClr val="FFFF00"/>
              </a:bgClr>
            </a:patt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
        <p:nvSpPr>
          <p:cNvPr id="21" name="TextBox 20"/>
          <p:cNvSpPr txBox="1"/>
          <p:nvPr/>
        </p:nvSpPr>
        <p:spPr>
          <a:xfrm>
            <a:off x="379412" y="5430560"/>
            <a:ext cx="7353508" cy="1046440"/>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Arial" pitchFamily="34" charset="0"/>
              <a:buChar char="•"/>
            </a:pPr>
            <a:r>
              <a:rPr lang="en-US" sz="2800" dirty="0" smtClean="0">
                <a:solidFill>
                  <a:schemeClr val="tx1">
                    <a:alpha val="99000"/>
                  </a:schemeClr>
                </a:solidFill>
              </a:rPr>
              <a:t>SCVMM management of extensions</a:t>
            </a:r>
          </a:p>
          <a:p>
            <a:pPr marL="457200" indent="-457200">
              <a:lnSpc>
                <a:spcPct val="90000"/>
              </a:lnSpc>
              <a:spcBef>
                <a:spcPct val="20000"/>
              </a:spcBef>
              <a:buSzPct val="90000"/>
              <a:buFont typeface="Arial" pitchFamily="34" charset="0"/>
              <a:buChar char="•"/>
            </a:pPr>
            <a:r>
              <a:rPr lang="en-US" sz="2800" dirty="0" smtClean="0">
                <a:solidFill>
                  <a:schemeClr val="tx1">
                    <a:alpha val="99000"/>
                  </a:schemeClr>
                </a:solidFill>
              </a:rPr>
              <a:t>Custom vendor management in SCVMM</a:t>
            </a:r>
          </a:p>
        </p:txBody>
      </p:sp>
      <p:cxnSp>
        <p:nvCxnSpPr>
          <p:cNvPr id="50" name="Straight Arrow Connector 49"/>
          <p:cNvCxnSpPr>
            <a:stCxn id="44" idx="2"/>
            <a:endCxn id="45" idx="1"/>
          </p:cNvCxnSpPr>
          <p:nvPr/>
        </p:nvCxnSpPr>
        <p:spPr>
          <a:xfrm flipH="1">
            <a:off x="8444716" y="5613128"/>
            <a:ext cx="8055" cy="25122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210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52"/>
                                        </p:tgtEl>
                                      </p:cBhvr>
                                    </p:animEffect>
                                    <p:animScale>
                                      <p:cBhvr>
                                        <p:cTn id="7" dur="1500" autoRev="1" fill="hold"/>
                                        <p:tgtEl>
                                          <p:spTgt spid="52"/>
                                        </p:tgtEl>
                                      </p:cBhvr>
                                      <p:by x="105000" y="105000"/>
                                    </p:animScale>
                                  </p:childTnLst>
                                </p:cTn>
                              </p:par>
                              <p:par>
                                <p:cTn id="8" presetID="26" presetClass="emph" presetSubtype="0" repeatCount="2000" fill="hold" grpId="0" nodeType="withEffect">
                                  <p:stCondLst>
                                    <p:cond delay="0"/>
                                  </p:stCondLst>
                                  <p:childTnLst>
                                    <p:animEffect transition="out" filter="fade">
                                      <p:cBhvr>
                                        <p:cTn id="9" dur="3000" tmFilter="0, 0; .2, .5; .8, .5; 1, 0"/>
                                        <p:tgtEl>
                                          <p:spTgt spid="53"/>
                                        </p:tgtEl>
                                      </p:cBhvr>
                                    </p:animEffect>
                                    <p:animScale>
                                      <p:cBhvr>
                                        <p:cTn id="10" dur="1500" autoRev="1" fill="hold"/>
                                        <p:tgtEl>
                                          <p:spTgt spid="53"/>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3000" tmFilter="0, 0; .2, .5; .8, .5; 1, 0"/>
                                        <p:tgtEl>
                                          <p:spTgt spid="54"/>
                                        </p:tgtEl>
                                      </p:cBhvr>
                                    </p:animEffect>
                                    <p:animScale>
                                      <p:cBhvr>
                                        <p:cTn id="13" dur="150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5936273" y="1600206"/>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dirty="0" smtClean="0">
                <a:effectLst>
                  <a:outerShdw blurRad="38100" dist="38100" dir="2700000" algn="tl">
                    <a:srgbClr val="000000">
                      <a:alpha val="43137"/>
                    </a:srgbClr>
                  </a:outerShdw>
                </a:effectLst>
              </a:rPr>
              <a:t>Capture extensions can inspect traffic and generate new traffic for report purposes, but cannot modify traffic</a:t>
            </a:r>
          </a:p>
          <a:p>
            <a:pPr marL="0" indent="0">
              <a:spcBef>
                <a:spcPts val="0"/>
              </a:spcBef>
              <a:spcAft>
                <a:spcPts val="1800"/>
              </a:spcAft>
              <a:buNone/>
            </a:pPr>
            <a:r>
              <a:rPr lang="en-US" dirty="0" smtClean="0">
                <a:effectLst>
                  <a:outerShdw blurRad="38100" dist="38100" dir="2700000" algn="tl">
                    <a:srgbClr val="000000">
                      <a:alpha val="43137"/>
                    </a:srgbClr>
                  </a:outerShdw>
                </a:effectLst>
              </a:rPr>
              <a:t>Can have multiple Capture extensions</a:t>
            </a:r>
            <a:endParaRPr lang="en-US" dirty="0">
              <a:effectLst>
                <a:outerShdw blurRad="38100" dist="38100" dir="2700000" algn="tl">
                  <a:srgbClr val="000000">
                    <a:alpha val="43137"/>
                  </a:srgbClr>
                </a:outerShdw>
              </a:effectLst>
            </a:endParaRPr>
          </a:p>
          <a:p>
            <a:pPr marL="0" indent="0">
              <a:spcBef>
                <a:spcPts val="0"/>
              </a:spcBef>
              <a:spcAft>
                <a:spcPts val="1800"/>
              </a:spcAft>
              <a:buNone/>
            </a:pPr>
            <a:endParaRPr lang="en-US" sz="3600" dirty="0" smtClean="0">
              <a:effectLst>
                <a:outerShdw blurRad="38100" dist="38100" dir="2700000" algn="tl">
                  <a:srgbClr val="000000">
                    <a:alpha val="43137"/>
                  </a:srgbClr>
                </a:outerShdw>
              </a:effectLst>
            </a:endParaRPr>
          </a:p>
        </p:txBody>
      </p:sp>
      <p:sp>
        <p:nvSpPr>
          <p:cNvPr id="33" name="Title 5"/>
          <p:cNvSpPr txBox="1">
            <a:spLocks/>
          </p:cNvSpPr>
          <p:nvPr/>
        </p:nvSpPr>
        <p:spPr>
          <a:xfrm>
            <a:off x="519113"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Capture Extensions</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219200"/>
            <a:ext cx="5369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ounded Rectangle 33"/>
          <p:cNvSpPr/>
          <p:nvPr/>
        </p:nvSpPr>
        <p:spPr bwMode="auto">
          <a:xfrm>
            <a:off x="3102062" y="29432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Capture Extension</a:t>
            </a:r>
          </a:p>
        </p:txBody>
      </p:sp>
      <p:sp>
        <p:nvSpPr>
          <p:cNvPr id="35" name="Rounded Rectangle 34"/>
          <p:cNvSpPr/>
          <p:nvPr/>
        </p:nvSpPr>
        <p:spPr bwMode="auto">
          <a:xfrm>
            <a:off x="3102062" y="34004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36" name="Rounded Rectangle 35"/>
          <p:cNvSpPr/>
          <p:nvPr/>
        </p:nvSpPr>
        <p:spPr bwMode="auto">
          <a:xfrm>
            <a:off x="3102062" y="38576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Tree>
    <p:extLst>
      <p:ext uri="{BB962C8B-B14F-4D97-AF65-F5344CB8AC3E}">
        <p14:creationId xmlns:p14="http://schemas.microsoft.com/office/powerpoint/2010/main" val="3225261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remove" grpId="0" nodeType="withEffect">
                                  <p:stCondLst>
                                    <p:cond delay="0"/>
                                  </p:stCondLst>
                                  <p:childTnLst>
                                    <p:animEffect transition="out" filter="fade">
                                      <p:cBhvr>
                                        <p:cTn id="6" dur="3000" tmFilter="0, 0; .2, .5; .8, .5; 1, 0"/>
                                        <p:tgtEl>
                                          <p:spTgt spid="34"/>
                                        </p:tgtEl>
                                      </p:cBhvr>
                                    </p:animEffect>
                                    <p:animScale>
                                      <p:cBhvr>
                                        <p:cTn id="7" dur="150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Stuart Johnston</a:t>
            </a:r>
          </a:p>
          <a:p>
            <a:r>
              <a:rPr lang="en-US" dirty="0" smtClean="0"/>
              <a:t>Chief Security Architect</a:t>
            </a:r>
          </a:p>
          <a:p>
            <a:r>
              <a:rPr lang="en-US" dirty="0" err="1" smtClean="0"/>
              <a:t>Inmon</a:t>
            </a:r>
            <a:endParaRPr lang="en-US" dirty="0"/>
          </a:p>
        </p:txBody>
      </p:sp>
      <p:sp>
        <p:nvSpPr>
          <p:cNvPr id="2" name="Title 1"/>
          <p:cNvSpPr>
            <a:spLocks noGrp="1"/>
          </p:cNvSpPr>
          <p:nvPr>
            <p:ph type="ctrTitle"/>
          </p:nvPr>
        </p:nvSpPr>
        <p:spPr/>
        <p:txBody>
          <a:bodyPr/>
          <a:lstStyle/>
          <a:p>
            <a:r>
              <a:rPr lang="en-US" dirty="0" err="1" smtClean="0"/>
              <a:t>sFlow</a:t>
            </a:r>
            <a:r>
              <a:rPr lang="en-US" dirty="0" smtClean="0"/>
              <a:t> traffic monitoring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740" y="3657600"/>
            <a:ext cx="1464272" cy="4954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812" y="4996568"/>
            <a:ext cx="2562225" cy="923925"/>
          </a:xfrm>
          <a:prstGeom prst="rect">
            <a:avLst/>
          </a:prstGeom>
        </p:spPr>
      </p:pic>
    </p:spTree>
    <p:extLst>
      <p:ext uri="{BB962C8B-B14F-4D97-AF65-F5344CB8AC3E}">
        <p14:creationId xmlns:p14="http://schemas.microsoft.com/office/powerpoint/2010/main" val="6721893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3" y="1600206"/>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Filtering </a:t>
            </a:r>
            <a:r>
              <a:rPr lang="en-US" dirty="0">
                <a:effectLst>
                  <a:outerShdw blurRad="38100" dist="38100" dir="2700000" algn="tl">
                    <a:srgbClr val="000000">
                      <a:alpha val="43137"/>
                    </a:srgbClr>
                  </a:outerShdw>
                </a:effectLst>
              </a:rPr>
              <a:t>Extensions can inspect, drop, modify, and insert </a:t>
            </a:r>
            <a:r>
              <a:rPr lang="en-US" dirty="0" smtClean="0">
                <a:effectLst>
                  <a:outerShdw blurRad="38100" dist="38100" dir="2700000" algn="tl">
                    <a:srgbClr val="000000">
                      <a:alpha val="43137"/>
                    </a:srgbClr>
                  </a:outerShdw>
                </a:effectLst>
              </a:rPr>
              <a:t>packets</a:t>
            </a:r>
            <a:endParaRPr lang="en-US" dirty="0">
              <a:effectLst>
                <a:outerShdw blurRad="38100" dist="38100" dir="2700000" algn="tl">
                  <a:srgbClr val="000000">
                    <a:alpha val="43137"/>
                  </a:srgbClr>
                </a:outerShdw>
              </a:effectLst>
            </a:endParaRPr>
          </a:p>
        </p:txBody>
      </p:sp>
      <p:sp>
        <p:nvSpPr>
          <p:cNvPr id="33" name="Title 5"/>
          <p:cNvSpPr txBox="1">
            <a:spLocks/>
          </p:cNvSpPr>
          <p:nvPr/>
        </p:nvSpPr>
        <p:spPr>
          <a:xfrm>
            <a:off x="519113"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Filtering </a:t>
            </a:r>
            <a:r>
              <a:rPr lang="en-US" dirty="0"/>
              <a:t>Extensions</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219200"/>
            <a:ext cx="5369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ounded Rectangle 33"/>
          <p:cNvSpPr/>
          <p:nvPr/>
        </p:nvSpPr>
        <p:spPr bwMode="auto">
          <a:xfrm>
            <a:off x="3102062" y="29432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35" name="Rounded Rectangle 34"/>
          <p:cNvSpPr/>
          <p:nvPr/>
        </p:nvSpPr>
        <p:spPr bwMode="auto">
          <a:xfrm>
            <a:off x="3102062" y="34004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Filtering Extension</a:t>
            </a:r>
          </a:p>
        </p:txBody>
      </p:sp>
      <p:sp>
        <p:nvSpPr>
          <p:cNvPr id="36" name="Rounded Rectangle 35"/>
          <p:cNvSpPr/>
          <p:nvPr/>
        </p:nvSpPr>
        <p:spPr bwMode="auto">
          <a:xfrm>
            <a:off x="3102062" y="38576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Tree>
    <p:extLst>
      <p:ext uri="{BB962C8B-B14F-4D97-AF65-F5344CB8AC3E}">
        <p14:creationId xmlns:p14="http://schemas.microsoft.com/office/powerpoint/2010/main" val="4049700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35"/>
                                        </p:tgtEl>
                                      </p:cBhvr>
                                    </p:animEffect>
                                    <p:animScale>
                                      <p:cBhvr>
                                        <p:cTn id="7" dur="150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3" y="1572458"/>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Windows Filter </a:t>
            </a:r>
            <a:r>
              <a:rPr lang="en-US" dirty="0">
                <a:effectLst>
                  <a:outerShdw blurRad="38100" dist="38100" dir="2700000" algn="tl">
                    <a:srgbClr val="000000">
                      <a:alpha val="43137"/>
                    </a:srgbClr>
                  </a:outerShdw>
                </a:effectLst>
              </a:rPr>
              <a:t>Platform (WFP) Extensions can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inspect, drop, modify, and insert </a:t>
            </a:r>
            <a:r>
              <a:rPr lang="en-US" dirty="0" smtClean="0">
                <a:effectLst>
                  <a:outerShdw blurRad="38100" dist="38100" dir="2700000" algn="tl">
                    <a:srgbClr val="000000">
                      <a:alpha val="43137"/>
                    </a:srgbClr>
                  </a:outerShdw>
                </a:effectLst>
              </a:rPr>
              <a:t>packets</a:t>
            </a:r>
            <a:endParaRPr lang="en-US" dirty="0">
              <a:effectLst>
                <a:outerShdw blurRad="38100" dist="38100" dir="2700000" algn="tl">
                  <a:srgbClr val="000000">
                    <a:alpha val="43137"/>
                  </a:srgbClr>
                </a:outerShdw>
              </a:effectLst>
            </a:endParaRPr>
          </a:p>
          <a:p>
            <a:pPr marL="0" indent="0">
              <a:spcAft>
                <a:spcPts val="1800"/>
              </a:spcAft>
              <a:buNone/>
            </a:pPr>
            <a:r>
              <a:rPr lang="en-US" dirty="0">
                <a:effectLst>
                  <a:outerShdw blurRad="38100" dist="38100" dir="2700000" algn="tl">
                    <a:srgbClr val="000000">
                      <a:alpha val="43137"/>
                    </a:srgbClr>
                  </a:outerShdw>
                </a:effectLst>
              </a:rPr>
              <a:t>Firewall software written for Windows use WFP for traffic filtering</a:t>
            </a:r>
          </a:p>
        </p:txBody>
      </p:sp>
      <p:sp>
        <p:nvSpPr>
          <p:cNvPr id="96"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Windows Filtering Platform Extensions</a:t>
            </a:r>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219200"/>
            <a:ext cx="5369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3102062" y="29432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45" name="Rounded Rectangle 44"/>
          <p:cNvSpPr/>
          <p:nvPr/>
        </p:nvSpPr>
        <p:spPr bwMode="auto">
          <a:xfrm>
            <a:off x="3102062" y="34004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WFP Filter Ext.</a:t>
            </a:r>
          </a:p>
        </p:txBody>
      </p:sp>
      <p:sp>
        <p:nvSpPr>
          <p:cNvPr id="46" name="Rounded Rectangle 45"/>
          <p:cNvSpPr/>
          <p:nvPr/>
        </p:nvSpPr>
        <p:spPr bwMode="auto">
          <a:xfrm>
            <a:off x="3102062" y="38576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grpSp>
        <p:nvGrpSpPr>
          <p:cNvPr id="47" name="Group 46"/>
          <p:cNvGrpSpPr/>
          <p:nvPr/>
        </p:nvGrpSpPr>
        <p:grpSpPr>
          <a:xfrm>
            <a:off x="723572" y="1690776"/>
            <a:ext cx="3771884" cy="1899236"/>
            <a:chOff x="293565" y="1573994"/>
            <a:chExt cx="3763533" cy="1899236"/>
          </a:xfrm>
        </p:grpSpPr>
        <p:sp>
          <p:nvSpPr>
            <p:cNvPr id="48" name="Rectangle 47"/>
            <p:cNvSpPr/>
            <p:nvPr/>
          </p:nvSpPr>
          <p:spPr>
            <a:xfrm>
              <a:off x="293565" y="1573994"/>
              <a:ext cx="3763533" cy="116572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2783" y="2269852"/>
              <a:ext cx="1557332" cy="3712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rPr>
                <a:t>Filtering Engine</a:t>
              </a:r>
              <a:endParaRPr lang="en-US" sz="1400" b="1" dirty="0">
                <a:solidFill>
                  <a:schemeClr val="tx1"/>
                </a:solidFill>
              </a:endParaRPr>
            </a:p>
          </p:txBody>
        </p:sp>
        <p:sp>
          <p:nvSpPr>
            <p:cNvPr id="50" name="Rectangle 49"/>
            <p:cNvSpPr/>
            <p:nvPr/>
          </p:nvSpPr>
          <p:spPr>
            <a:xfrm>
              <a:off x="460142" y="1684776"/>
              <a:ext cx="1542614" cy="3023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rPr>
                <a:t>BFE Service</a:t>
              </a:r>
              <a:endParaRPr lang="en-US" sz="1400" b="1" dirty="0">
                <a:solidFill>
                  <a:schemeClr val="tx1"/>
                </a:solidFill>
              </a:endParaRPr>
            </a:p>
          </p:txBody>
        </p:sp>
        <p:sp>
          <p:nvSpPr>
            <p:cNvPr id="51" name="Rectangle 50"/>
            <p:cNvSpPr/>
            <p:nvPr/>
          </p:nvSpPr>
          <p:spPr>
            <a:xfrm>
              <a:off x="2654913" y="1640532"/>
              <a:ext cx="1163059" cy="3908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Firewall</a:t>
              </a:r>
              <a:endParaRPr lang="en-US" sz="1400" b="1" dirty="0"/>
            </a:p>
          </p:txBody>
        </p:sp>
        <p:sp>
          <p:nvSpPr>
            <p:cNvPr id="52" name="Rectangle 51"/>
            <p:cNvSpPr/>
            <p:nvPr/>
          </p:nvSpPr>
          <p:spPr>
            <a:xfrm>
              <a:off x="2654913" y="2254659"/>
              <a:ext cx="1147337" cy="40167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Callout</a:t>
              </a:r>
              <a:endParaRPr lang="en-US" sz="1400" b="1" dirty="0"/>
            </a:p>
          </p:txBody>
        </p:sp>
        <p:cxnSp>
          <p:nvCxnSpPr>
            <p:cNvPr id="53" name="Straight Arrow Connector 52"/>
            <p:cNvCxnSpPr>
              <a:stCxn id="45" idx="1"/>
              <a:endCxn id="49" idx="2"/>
            </p:cNvCxnSpPr>
            <p:nvPr/>
          </p:nvCxnSpPr>
          <p:spPr>
            <a:xfrm rot="10800000">
              <a:off x="1231450" y="2641141"/>
              <a:ext cx="1435340" cy="832089"/>
            </a:xfrm>
            <a:prstGeom prst="bentConnector2">
              <a:avLst/>
            </a:prstGeom>
            <a:ln w="31750">
              <a:solidFill>
                <a:schemeClr val="accent2"/>
              </a:solidFill>
              <a:headEnd type="stealth" w="lg" len="lg"/>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0"/>
              <a:endCxn id="50" idx="2"/>
            </p:cNvCxnSpPr>
            <p:nvPr/>
          </p:nvCxnSpPr>
          <p:spPr>
            <a:xfrm flipV="1">
              <a:off x="1231449" y="1987116"/>
              <a:ext cx="1" cy="282736"/>
            </a:xfrm>
            <a:prstGeom prst="straightConnector1">
              <a:avLst/>
            </a:prstGeom>
            <a:ln w="38100">
              <a:solidFill>
                <a:schemeClr val="accent2"/>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1"/>
              <a:endCxn id="50" idx="3"/>
            </p:cNvCxnSpPr>
            <p:nvPr/>
          </p:nvCxnSpPr>
          <p:spPr>
            <a:xfrm flipH="1">
              <a:off x="2002756" y="1835946"/>
              <a:ext cx="652157" cy="0"/>
            </a:xfrm>
            <a:prstGeom prst="straightConnector1">
              <a:avLst/>
            </a:prstGeom>
            <a:ln w="25400">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2" idx="1"/>
              <a:endCxn id="49" idx="3"/>
            </p:cNvCxnSpPr>
            <p:nvPr/>
          </p:nvCxnSpPr>
          <p:spPr>
            <a:xfrm flipH="1" flipV="1">
              <a:off x="2010115" y="2455496"/>
              <a:ext cx="644798" cy="1"/>
            </a:xfrm>
            <a:prstGeom prst="straightConnector1">
              <a:avLst/>
            </a:prstGeom>
            <a:ln w="25400">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0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0"/>
                                  </p:stCondLst>
                                  <p:childTnLst>
                                    <p:animEffect transition="out" filter="fade">
                                      <p:cBhvr>
                                        <p:cTn id="6" dur="3000" tmFilter="0, 0; .2, .5; .8, .5; 1, 0"/>
                                        <p:tgtEl>
                                          <p:spTgt spid="47"/>
                                        </p:tgtEl>
                                      </p:cBhvr>
                                    </p:animEffect>
                                    <p:animScale>
                                      <p:cBhvr>
                                        <p:cTn id="7" dur="1500" autoRev="1" fill="hold"/>
                                        <p:tgtEl>
                                          <p:spTgt spid="47"/>
                                        </p:tgtEl>
                                      </p:cBhvr>
                                      <p:by x="105000" y="105000"/>
                                    </p:animScale>
                                  </p:childTnLst>
                                </p:cTn>
                              </p:par>
                              <p:par>
                                <p:cTn id="8" presetID="26" presetClass="emph" presetSubtype="0" repeatCount="2000" fill="hold" grpId="0" nodeType="withEffect">
                                  <p:stCondLst>
                                    <p:cond delay="0"/>
                                  </p:stCondLst>
                                  <p:childTnLst>
                                    <p:animEffect transition="out" filter="fade">
                                      <p:cBhvr>
                                        <p:cTn id="9" dur="3000" tmFilter="0, 0; .2, .5; .8, .5; 1, 0"/>
                                        <p:tgtEl>
                                          <p:spTgt spid="45"/>
                                        </p:tgtEl>
                                      </p:cBhvr>
                                    </p:animEffect>
                                    <p:animScale>
                                      <p:cBhvr>
                                        <p:cTn id="10" dur="150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Konstantin </a:t>
            </a:r>
            <a:r>
              <a:rPr lang="en-US" dirty="0" err="1" smtClean="0"/>
              <a:t>Malkov</a:t>
            </a:r>
            <a:endParaRPr lang="en-US" dirty="0" smtClean="0"/>
          </a:p>
          <a:p>
            <a:r>
              <a:rPr lang="en-US" dirty="0" smtClean="0"/>
              <a:t>Software CTO</a:t>
            </a:r>
          </a:p>
          <a:p>
            <a:r>
              <a:rPr lang="en-US" dirty="0" smtClean="0"/>
              <a:t>5Nine</a:t>
            </a:r>
            <a:endParaRPr lang="en-US" dirty="0"/>
          </a:p>
        </p:txBody>
      </p:sp>
      <p:sp>
        <p:nvSpPr>
          <p:cNvPr id="2" name="Title 1"/>
          <p:cNvSpPr>
            <a:spLocks noGrp="1"/>
          </p:cNvSpPr>
          <p:nvPr>
            <p:ph type="ctrTitle"/>
          </p:nvPr>
        </p:nvSpPr>
        <p:spPr/>
        <p:txBody>
          <a:bodyPr/>
          <a:lstStyle/>
          <a:p>
            <a:r>
              <a:rPr lang="en-US" dirty="0"/>
              <a:t>Virtual Firewall </a:t>
            </a:r>
            <a:r>
              <a:rPr lang="en-US" dirty="0" smtClean="0"/>
              <a:t>v3.0</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478" y="4953000"/>
            <a:ext cx="2136058" cy="838200"/>
          </a:xfrm>
          <a:prstGeom prst="rect">
            <a:avLst/>
          </a:prstGeom>
        </p:spPr>
      </p:pic>
    </p:spTree>
    <p:extLst>
      <p:ext uri="{BB962C8B-B14F-4D97-AF65-F5344CB8AC3E}">
        <p14:creationId xmlns:p14="http://schemas.microsoft.com/office/powerpoint/2010/main" val="74450656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3" y="1600206"/>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dirty="0" smtClean="0">
                <a:effectLst>
                  <a:outerShdw blurRad="38100" dist="38100" dir="2700000" algn="tl">
                    <a:srgbClr val="000000">
                      <a:alpha val="43137"/>
                    </a:srgbClr>
                  </a:outerShdw>
                </a:effectLst>
              </a:rPr>
              <a:t>Forwarding </a:t>
            </a:r>
            <a:r>
              <a:rPr lang="en-US" dirty="0">
                <a:effectLst>
                  <a:outerShdw blurRad="38100" dist="38100" dir="2700000" algn="tl">
                    <a:srgbClr val="000000">
                      <a:alpha val="43137"/>
                    </a:srgbClr>
                  </a:outerShdw>
                </a:effectLst>
              </a:rPr>
              <a:t>extensions </a:t>
            </a:r>
            <a:r>
              <a:rPr lang="en-US" dirty="0" smtClean="0">
                <a:effectLst>
                  <a:outerShdw blurRad="38100" dist="38100" dir="2700000" algn="tl">
                    <a:srgbClr val="000000">
                      <a:alpha val="43137"/>
                    </a:srgbClr>
                  </a:outerShdw>
                </a:effectLst>
              </a:rPr>
              <a:t>direct </a:t>
            </a:r>
            <a:r>
              <a:rPr lang="en-US" dirty="0">
                <a:effectLst>
                  <a:outerShdw blurRad="38100" dist="38100" dir="2700000" algn="tl">
                    <a:srgbClr val="000000">
                      <a:alpha val="43137"/>
                    </a:srgbClr>
                  </a:outerShdw>
                </a:effectLst>
              </a:rPr>
              <a:t>traffic, defining the destination(s) of each </a:t>
            </a:r>
            <a:r>
              <a:rPr lang="en-US" dirty="0" smtClean="0">
                <a:effectLst>
                  <a:outerShdw blurRad="38100" dist="38100" dir="2700000" algn="tl">
                    <a:srgbClr val="000000">
                      <a:alpha val="43137"/>
                    </a:srgbClr>
                  </a:outerShdw>
                </a:effectLst>
              </a:rPr>
              <a:t>packet</a:t>
            </a:r>
          </a:p>
          <a:p>
            <a:pPr marL="0" indent="0">
              <a:spcBef>
                <a:spcPts val="0"/>
              </a:spcBef>
              <a:spcAft>
                <a:spcPts val="1800"/>
              </a:spcAft>
              <a:buNone/>
            </a:pPr>
            <a:r>
              <a:rPr lang="en-US" dirty="0" smtClean="0">
                <a:effectLst>
                  <a:outerShdw blurRad="38100" dist="38100" dir="2700000" algn="tl">
                    <a:srgbClr val="000000">
                      <a:alpha val="43137"/>
                    </a:srgbClr>
                  </a:outerShdw>
                </a:effectLst>
              </a:rPr>
              <a:t>Forwarding extensions can capture and filter traffic</a:t>
            </a:r>
          </a:p>
        </p:txBody>
      </p:sp>
      <p:sp>
        <p:nvSpPr>
          <p:cNvPr id="33" name="Title 5"/>
          <p:cNvSpPr txBox="1">
            <a:spLocks/>
          </p:cNvSpPr>
          <p:nvPr/>
        </p:nvSpPr>
        <p:spPr>
          <a:xfrm>
            <a:off x="519113"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Forwarding Extensions</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219200"/>
            <a:ext cx="5369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ounded Rectangle 33"/>
          <p:cNvSpPr/>
          <p:nvPr/>
        </p:nvSpPr>
        <p:spPr bwMode="auto">
          <a:xfrm>
            <a:off x="3102062" y="2943249"/>
            <a:ext cx="2535150"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35" name="Rounded Rectangle 34"/>
          <p:cNvSpPr/>
          <p:nvPr/>
        </p:nvSpPr>
        <p:spPr bwMode="auto">
          <a:xfrm>
            <a:off x="3102062" y="3400449"/>
            <a:ext cx="2535150"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36" name="Rounded Rectangle 35"/>
          <p:cNvSpPr/>
          <p:nvPr/>
        </p:nvSpPr>
        <p:spPr bwMode="auto">
          <a:xfrm>
            <a:off x="3102062" y="3857649"/>
            <a:ext cx="2535150"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Forwarding Extension</a:t>
            </a:r>
          </a:p>
        </p:txBody>
      </p:sp>
    </p:spTree>
    <p:extLst>
      <p:ext uri="{BB962C8B-B14F-4D97-AF65-F5344CB8AC3E}">
        <p14:creationId xmlns:p14="http://schemas.microsoft.com/office/powerpoint/2010/main" val="3924216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36"/>
                                        </p:tgtEl>
                                      </p:cBhvr>
                                    </p:animEffect>
                                    <p:animScale>
                                      <p:cBhvr>
                                        <p:cTn id="7" dur="150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Su-Hun Yun</a:t>
            </a:r>
          </a:p>
          <a:p>
            <a:r>
              <a:rPr lang="en-US" dirty="0" smtClean="0"/>
              <a:t>Senior Manager, </a:t>
            </a:r>
            <a:r>
              <a:rPr lang="en-US" dirty="0" err="1" smtClean="0"/>
              <a:t>OpenFlow</a:t>
            </a:r>
            <a:r>
              <a:rPr lang="en-US" dirty="0" smtClean="0"/>
              <a:t> Business Development</a:t>
            </a:r>
          </a:p>
          <a:p>
            <a:r>
              <a:rPr lang="en-US" dirty="0" smtClean="0"/>
              <a:t>NEC</a:t>
            </a:r>
            <a:endParaRPr lang="en-US" dirty="0"/>
          </a:p>
        </p:txBody>
      </p:sp>
      <p:sp>
        <p:nvSpPr>
          <p:cNvPr id="2" name="Title 1"/>
          <p:cNvSpPr>
            <a:spLocks noGrp="1"/>
          </p:cNvSpPr>
          <p:nvPr>
            <p:ph type="ctrTitle"/>
          </p:nvPr>
        </p:nvSpPr>
        <p:spPr/>
        <p:txBody>
          <a:bodyPr/>
          <a:lstStyle/>
          <a:p>
            <a:r>
              <a:rPr lang="en-US" dirty="0" err="1" smtClean="0"/>
              <a:t>OpenFlow</a:t>
            </a:r>
            <a:r>
              <a:rPr lang="en-US" dirty="0" smtClean="0"/>
              <a:t> for Hyper-V</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5312075"/>
            <a:ext cx="2324925" cy="644453"/>
          </a:xfrm>
          <a:prstGeom prst="rect">
            <a:avLst/>
          </a:prstGeom>
        </p:spPr>
      </p:pic>
    </p:spTree>
    <p:extLst>
      <p:ext uri="{BB962C8B-B14F-4D97-AF65-F5344CB8AC3E}">
        <p14:creationId xmlns:p14="http://schemas.microsoft.com/office/powerpoint/2010/main" val="74450656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a:t>Chakri Avala </a:t>
            </a:r>
            <a:endParaRPr lang="en-US" dirty="0" smtClean="0"/>
          </a:p>
          <a:p>
            <a:r>
              <a:rPr lang="en-US" dirty="0"/>
              <a:t>Product </a:t>
            </a:r>
            <a:r>
              <a:rPr lang="en-US" dirty="0" smtClean="0"/>
              <a:t>Manager, Cisco UCS</a:t>
            </a:r>
          </a:p>
          <a:p>
            <a:r>
              <a:rPr lang="en-US" dirty="0" smtClean="0"/>
              <a:t>Cisco</a:t>
            </a:r>
            <a:endParaRPr lang="en-US" dirty="0"/>
          </a:p>
        </p:txBody>
      </p:sp>
      <p:sp>
        <p:nvSpPr>
          <p:cNvPr id="2" name="Title 1"/>
          <p:cNvSpPr>
            <a:spLocks noGrp="1"/>
          </p:cNvSpPr>
          <p:nvPr>
            <p:ph type="ctrTitle"/>
          </p:nvPr>
        </p:nvSpPr>
        <p:spPr/>
        <p:txBody>
          <a:bodyPr/>
          <a:lstStyle/>
          <a:p>
            <a:r>
              <a:rPr lang="en-US" dirty="0" smtClean="0"/>
              <a:t>UCS for Hyper-V</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7" name="Group 6"/>
          <p:cNvGrpSpPr/>
          <p:nvPr/>
        </p:nvGrpSpPr>
        <p:grpSpPr>
          <a:xfrm>
            <a:off x="8677776" y="4419600"/>
            <a:ext cx="2369636" cy="1456326"/>
            <a:chOff x="8402867" y="3544388"/>
            <a:chExt cx="1950720" cy="1114697"/>
          </a:xfrm>
        </p:grpSpPr>
        <p:sp>
          <p:nvSpPr>
            <p:cNvPr id="8" name="Rectangle 7"/>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9" name="Group 62"/>
            <p:cNvGrpSpPr>
              <a:grpSpLocks/>
            </p:cNvGrpSpPr>
            <p:nvPr/>
          </p:nvGrpSpPr>
          <p:grpSpPr bwMode="auto">
            <a:xfrm>
              <a:off x="8433664" y="3599292"/>
              <a:ext cx="1889125" cy="1004887"/>
              <a:chOff x="3272" y="1316"/>
              <a:chExt cx="1889" cy="1002"/>
            </a:xfrm>
          </p:grpSpPr>
          <p:sp>
            <p:nvSpPr>
              <p:cNvPr id="10"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11"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12"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4"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5"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6"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7"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8"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9"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0"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1"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2"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3"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4"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spTree>
    <p:extLst>
      <p:ext uri="{BB962C8B-B14F-4D97-AF65-F5344CB8AC3E}">
        <p14:creationId xmlns:p14="http://schemas.microsoft.com/office/powerpoint/2010/main" val="150748096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err="1"/>
              <a:t>Appaji</a:t>
            </a:r>
            <a:r>
              <a:rPr lang="en-US" dirty="0"/>
              <a:t> </a:t>
            </a:r>
            <a:r>
              <a:rPr lang="en-US" dirty="0" err="1" smtClean="0"/>
              <a:t>Malla</a:t>
            </a:r>
            <a:endParaRPr lang="en-US" dirty="0"/>
          </a:p>
          <a:p>
            <a:r>
              <a:rPr lang="en-US" dirty="0" smtClean="0"/>
              <a:t>Sr</a:t>
            </a:r>
            <a:r>
              <a:rPr lang="en-US" dirty="0"/>
              <a:t>. Product Marketing </a:t>
            </a:r>
            <a:r>
              <a:rPr lang="en-US" dirty="0" smtClean="0"/>
              <a:t>Manager</a:t>
            </a:r>
          </a:p>
          <a:p>
            <a:r>
              <a:rPr lang="en-US" dirty="0" smtClean="0"/>
              <a:t>Cisco</a:t>
            </a:r>
            <a:endParaRPr lang="en-US" dirty="0"/>
          </a:p>
        </p:txBody>
      </p:sp>
      <p:sp>
        <p:nvSpPr>
          <p:cNvPr id="2" name="Title 1"/>
          <p:cNvSpPr>
            <a:spLocks noGrp="1"/>
          </p:cNvSpPr>
          <p:nvPr>
            <p:ph type="ctrTitle"/>
          </p:nvPr>
        </p:nvSpPr>
        <p:spPr/>
        <p:txBody>
          <a:bodyPr/>
          <a:lstStyle/>
          <a:p>
            <a:r>
              <a:rPr lang="en-US" dirty="0" smtClean="0"/>
              <a:t>Nexus 1000V Switch</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7" name="Group 6"/>
          <p:cNvGrpSpPr/>
          <p:nvPr/>
        </p:nvGrpSpPr>
        <p:grpSpPr>
          <a:xfrm>
            <a:off x="8677776" y="4419600"/>
            <a:ext cx="2369636" cy="1456326"/>
            <a:chOff x="8402867" y="3544388"/>
            <a:chExt cx="1950720" cy="1114697"/>
          </a:xfrm>
        </p:grpSpPr>
        <p:sp>
          <p:nvSpPr>
            <p:cNvPr id="8" name="Rectangle 7"/>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9" name="Group 62"/>
            <p:cNvGrpSpPr>
              <a:grpSpLocks/>
            </p:cNvGrpSpPr>
            <p:nvPr/>
          </p:nvGrpSpPr>
          <p:grpSpPr bwMode="auto">
            <a:xfrm>
              <a:off x="8433664" y="3599292"/>
              <a:ext cx="1889125" cy="1004887"/>
              <a:chOff x="3272" y="1316"/>
              <a:chExt cx="1889" cy="1002"/>
            </a:xfrm>
          </p:grpSpPr>
          <p:sp>
            <p:nvSpPr>
              <p:cNvPr id="10"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11"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12"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4"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5"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6"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7"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8"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9"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0"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1"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2"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3"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4"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spTree>
    <p:extLst>
      <p:ext uri="{BB962C8B-B14F-4D97-AF65-F5344CB8AC3E}">
        <p14:creationId xmlns:p14="http://schemas.microsoft.com/office/powerpoint/2010/main" val="74450656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Text Placeholder 4"/>
          <p:cNvSpPr>
            <a:spLocks noGrp="1"/>
          </p:cNvSpPr>
          <p:nvPr>
            <p:ph type="body" sz="quarter" idx="10"/>
          </p:nvPr>
        </p:nvSpPr>
        <p:spPr>
          <a:xfrm>
            <a:off x="519112" y="1447799"/>
            <a:ext cx="11149013" cy="3151632"/>
          </a:xfrm>
        </p:spPr>
        <p:txBody>
          <a:bodyPr/>
          <a:lstStyle/>
          <a:p>
            <a:r>
              <a:rPr lang="en-US" dirty="0" smtClean="0"/>
              <a:t>What networking in the cloud means</a:t>
            </a:r>
          </a:p>
          <a:p>
            <a:r>
              <a:rPr lang="en-US" dirty="0" smtClean="0"/>
              <a:t>So what’s new in the Hyper-V virtual switch</a:t>
            </a:r>
          </a:p>
          <a:p>
            <a:r>
              <a:rPr lang="en-US" dirty="0" smtClean="0"/>
              <a:t>What is a Hyper-V Extensible Switch</a:t>
            </a:r>
          </a:p>
          <a:p>
            <a:r>
              <a:rPr lang="en-US" dirty="0" smtClean="0"/>
              <a:t>Give me details!</a:t>
            </a:r>
          </a:p>
          <a:p>
            <a:r>
              <a:rPr lang="en-US" dirty="0" smtClean="0"/>
              <a:t>I’m from Missouri, “show me”</a:t>
            </a:r>
          </a:p>
          <a:p>
            <a:r>
              <a:rPr lang="en-US" dirty="0" smtClean="0"/>
              <a:t>OK, so how do I manage extensions</a:t>
            </a:r>
          </a:p>
        </p:txBody>
      </p:sp>
    </p:spTree>
    <p:extLst>
      <p:ext uri="{BB962C8B-B14F-4D97-AF65-F5344CB8AC3E}">
        <p14:creationId xmlns:p14="http://schemas.microsoft.com/office/powerpoint/2010/main" val="23513301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2" y="1115277"/>
            <a:ext cx="4341970" cy="4629597"/>
          </a:xfrm>
        </p:spPr>
        <p:txBody>
          <a:bodyPr>
            <a:normAutofit/>
          </a:bodyPr>
          <a:lstStyle/>
          <a:p>
            <a:pPr marL="0" indent="0">
              <a:spcAft>
                <a:spcPts val="1800"/>
              </a:spcAft>
              <a:buNone/>
            </a:pPr>
            <a:r>
              <a:rPr lang="en-US" dirty="0" smtClean="0">
                <a:effectLst>
                  <a:outerShdw blurRad="38100" dist="38100" dir="2700000" algn="tl">
                    <a:srgbClr val="000000">
                      <a:alpha val="43137"/>
                    </a:srgbClr>
                  </a:outerShdw>
                </a:effectLst>
              </a:rPr>
              <a:t>Network management packages can extend control across physical and virtual switches for a uniform management experience</a:t>
            </a:r>
          </a:p>
          <a:p>
            <a:pPr marL="0" indent="0">
              <a:spcAft>
                <a:spcPts val="1800"/>
              </a:spcAft>
              <a:buNone/>
            </a:pPr>
            <a:r>
              <a:rPr lang="en-US" dirty="0" smtClean="0">
                <a:effectLst>
                  <a:outerShdw blurRad="38100" dist="38100" dir="2700000" algn="tl">
                    <a:srgbClr val="000000">
                      <a:alpha val="43137"/>
                    </a:srgbClr>
                  </a:outerShdw>
                </a:effectLst>
              </a:rPr>
              <a:t>Virtual Switch Manager provides UI for extension management</a:t>
            </a:r>
            <a:endParaRPr lang="en-US" dirty="0">
              <a:effectLst>
                <a:outerShdw blurRad="38100" dist="38100" dir="2700000" algn="tl">
                  <a:srgbClr val="000000">
                    <a:alpha val="43137"/>
                  </a:srgbClr>
                </a:outerShdw>
              </a:effectLst>
            </a:endParaRPr>
          </a:p>
        </p:txBody>
      </p:sp>
      <p:sp>
        <p:nvSpPr>
          <p:cNvPr id="11" name="Title 5"/>
          <p:cNvSpPr txBox="1">
            <a:spLocks/>
          </p:cNvSpPr>
          <p:nvPr/>
        </p:nvSpPr>
        <p:spPr>
          <a:xfrm>
            <a:off x="519113"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Uniformly Managing Network Resources</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747" y="1059919"/>
            <a:ext cx="6932065" cy="511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011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 PowerShell </a:t>
            </a:r>
            <a:r>
              <a:rPr lang="en-US" dirty="0" err="1" smtClean="0"/>
              <a:t>cmdlets</a:t>
            </a:r>
            <a:endParaRPr lang="en-US" dirty="0"/>
          </a:p>
        </p:txBody>
      </p:sp>
      <p:sp>
        <p:nvSpPr>
          <p:cNvPr id="3" name="Text Placeholder 2"/>
          <p:cNvSpPr>
            <a:spLocks noGrp="1"/>
          </p:cNvSpPr>
          <p:nvPr>
            <p:ph type="body" sz="quarter" idx="10"/>
          </p:nvPr>
        </p:nvSpPr>
        <p:spPr>
          <a:xfrm>
            <a:off x="519114" y="1905000"/>
            <a:ext cx="11149012" cy="3647152"/>
          </a:xfrm>
        </p:spPr>
        <p:txBody>
          <a:bodyPr/>
          <a:lstStyle/>
          <a:p>
            <a:pPr>
              <a:spcAft>
                <a:spcPts val="1800"/>
              </a:spcAft>
            </a:pPr>
            <a:r>
              <a:rPr lang="en-US" sz="3200" dirty="0" smtClean="0">
                <a:latin typeface="Consolas" pitchFamily="49" charset="0"/>
                <a:ea typeface="Arial Unicode MS" pitchFamily="34" charset="-128"/>
                <a:cs typeface="Consolas" pitchFamily="49" charset="0"/>
              </a:rPr>
              <a:t>Get-</a:t>
            </a:r>
            <a:r>
              <a:rPr lang="en-US" sz="3200" dirty="0" err="1" smtClean="0">
                <a:latin typeface="Consolas" pitchFamily="49" charset="0"/>
                <a:ea typeface="Arial Unicode MS" pitchFamily="34" charset="-128"/>
                <a:cs typeface="Consolas" pitchFamily="49" charset="0"/>
              </a:rPr>
              <a:t>vmSwitch</a:t>
            </a:r>
            <a:endParaRPr lang="en-US" sz="3200" dirty="0" smtClean="0">
              <a:latin typeface="Consolas" pitchFamily="49" charset="0"/>
              <a:ea typeface="Arial Unicode MS" pitchFamily="34" charset="-128"/>
              <a:cs typeface="Consolas" pitchFamily="49" charset="0"/>
            </a:endParaRPr>
          </a:p>
          <a:p>
            <a:pPr>
              <a:spcAft>
                <a:spcPts val="1800"/>
              </a:spcAft>
            </a:pPr>
            <a:r>
              <a:rPr lang="en-US" sz="3200" dirty="0" smtClean="0">
                <a:latin typeface="Consolas" pitchFamily="49" charset="0"/>
                <a:ea typeface="Arial Unicode MS" pitchFamily="34" charset="-128"/>
                <a:cs typeface="Consolas" pitchFamily="49" charset="0"/>
              </a:rPr>
              <a:t>Get-</a:t>
            </a:r>
            <a:r>
              <a:rPr lang="en-US" sz="3200" dirty="0" err="1" smtClean="0">
                <a:latin typeface="Consolas" pitchFamily="49" charset="0"/>
                <a:ea typeface="Arial Unicode MS" pitchFamily="34" charset="-128"/>
                <a:cs typeface="Consolas" pitchFamily="49" charset="0"/>
              </a:rPr>
              <a:t>vmSwitchExtension</a:t>
            </a:r>
            <a:r>
              <a:rPr lang="en-US" sz="3200" dirty="0" smtClean="0">
                <a:latin typeface="Consolas" pitchFamily="49" charset="0"/>
                <a:ea typeface="Arial Unicode MS" pitchFamily="34" charset="-128"/>
                <a:cs typeface="Consolas" pitchFamily="49" charset="0"/>
              </a:rPr>
              <a:t> –</a:t>
            </a:r>
            <a:r>
              <a:rPr lang="en-US" sz="3200" dirty="0" err="1" smtClean="0">
                <a:latin typeface="Consolas" pitchFamily="49" charset="0"/>
                <a:ea typeface="Arial Unicode MS" pitchFamily="34" charset="-128"/>
                <a:cs typeface="Consolas" pitchFamily="49" charset="0"/>
              </a:rPr>
              <a:t>vmSwitchName</a:t>
            </a:r>
            <a:r>
              <a:rPr lang="en-US" sz="3200" dirty="0" smtClean="0">
                <a:latin typeface="Consolas" pitchFamily="49" charset="0"/>
                <a:ea typeface="Arial Unicode MS" pitchFamily="34" charset="-128"/>
                <a:cs typeface="Consolas" pitchFamily="49" charset="0"/>
              </a:rPr>
              <a:t> &lt;</a:t>
            </a:r>
            <a:r>
              <a:rPr lang="en-US" sz="3200" dirty="0" err="1" smtClean="0">
                <a:latin typeface="Consolas" pitchFamily="49" charset="0"/>
                <a:ea typeface="Arial Unicode MS" pitchFamily="34" charset="-128"/>
                <a:cs typeface="Consolas" pitchFamily="49" charset="0"/>
              </a:rPr>
              <a:t>switchName</a:t>
            </a:r>
            <a:r>
              <a:rPr lang="en-US" sz="3200" dirty="0" smtClean="0">
                <a:latin typeface="Consolas" pitchFamily="49" charset="0"/>
                <a:ea typeface="Arial Unicode MS" pitchFamily="34" charset="-128"/>
                <a:cs typeface="Consolas" pitchFamily="49" charset="0"/>
              </a:rPr>
              <a:t>&gt;</a:t>
            </a:r>
          </a:p>
          <a:p>
            <a:pPr>
              <a:spcAft>
                <a:spcPts val="1800"/>
              </a:spcAft>
            </a:pPr>
            <a:r>
              <a:rPr lang="en-US" sz="3200" dirty="0" smtClean="0">
                <a:latin typeface="Consolas" pitchFamily="49" charset="0"/>
                <a:ea typeface="Arial Unicode MS" pitchFamily="34" charset="-128"/>
                <a:cs typeface="Consolas" pitchFamily="49" charset="0"/>
              </a:rPr>
              <a:t>Enable-</a:t>
            </a:r>
            <a:r>
              <a:rPr lang="en-US" sz="3200" dirty="0" err="1" smtClean="0">
                <a:latin typeface="Consolas" pitchFamily="49" charset="0"/>
                <a:ea typeface="Arial Unicode MS" pitchFamily="34" charset="-128"/>
                <a:cs typeface="Consolas" pitchFamily="49" charset="0"/>
              </a:rPr>
              <a:t>vmSwitchExtension</a:t>
            </a:r>
            <a:r>
              <a:rPr lang="en-US" sz="3200" dirty="0" smtClean="0">
                <a:latin typeface="Consolas" pitchFamily="49" charset="0"/>
                <a:ea typeface="Arial Unicode MS" pitchFamily="34" charset="-128"/>
                <a:cs typeface="Consolas" pitchFamily="49" charset="0"/>
              </a:rPr>
              <a:t> –</a:t>
            </a:r>
            <a:r>
              <a:rPr lang="en-US" sz="3200" dirty="0" err="1" smtClean="0">
                <a:latin typeface="Consolas" pitchFamily="49" charset="0"/>
                <a:ea typeface="Arial Unicode MS" pitchFamily="34" charset="-128"/>
                <a:cs typeface="Consolas" pitchFamily="49" charset="0"/>
              </a:rPr>
              <a:t>vmSwitchName</a:t>
            </a:r>
            <a:r>
              <a:rPr lang="en-US" sz="3200" dirty="0" smtClean="0">
                <a:latin typeface="Consolas" pitchFamily="49" charset="0"/>
                <a:ea typeface="Arial Unicode MS" pitchFamily="34" charset="-128"/>
                <a:cs typeface="Consolas" pitchFamily="49" charset="0"/>
              </a:rPr>
              <a:t> &lt;</a:t>
            </a:r>
            <a:r>
              <a:rPr lang="en-US" sz="3200" dirty="0" err="1" smtClean="0">
                <a:latin typeface="Consolas" pitchFamily="49" charset="0"/>
                <a:ea typeface="Arial Unicode MS" pitchFamily="34" charset="-128"/>
                <a:cs typeface="Consolas" pitchFamily="49" charset="0"/>
              </a:rPr>
              <a:t>switchName</a:t>
            </a:r>
            <a:r>
              <a:rPr lang="en-US" sz="3200" dirty="0" smtClean="0">
                <a:latin typeface="Consolas" pitchFamily="49" charset="0"/>
                <a:ea typeface="Arial Unicode MS" pitchFamily="34" charset="-128"/>
                <a:cs typeface="Consolas" pitchFamily="49" charset="0"/>
              </a:rPr>
              <a:t>&gt; -Name &lt;</a:t>
            </a:r>
            <a:r>
              <a:rPr lang="en-US" sz="3200" dirty="0" err="1" smtClean="0">
                <a:latin typeface="Consolas" pitchFamily="49" charset="0"/>
                <a:ea typeface="Arial Unicode MS" pitchFamily="34" charset="-128"/>
                <a:cs typeface="Consolas" pitchFamily="49" charset="0"/>
              </a:rPr>
              <a:t>extensionName</a:t>
            </a:r>
            <a:r>
              <a:rPr lang="en-US" sz="3200" dirty="0" smtClean="0">
                <a:latin typeface="Consolas" pitchFamily="49" charset="0"/>
                <a:ea typeface="Arial Unicode MS" pitchFamily="34" charset="-128"/>
                <a:cs typeface="Consolas" pitchFamily="49" charset="0"/>
              </a:rPr>
              <a:t>&gt;</a:t>
            </a:r>
          </a:p>
          <a:p>
            <a:pPr>
              <a:spcAft>
                <a:spcPts val="1800"/>
              </a:spcAft>
            </a:pPr>
            <a:r>
              <a:rPr lang="en-US" sz="3200" smtClean="0">
                <a:ea typeface="Arial Unicode MS" pitchFamily="34" charset="-128"/>
              </a:rPr>
              <a:t>Dis</a:t>
            </a:r>
            <a:r>
              <a:rPr lang="en-US" sz="3200" smtClean="0">
                <a:latin typeface="Consolas" pitchFamily="49" charset="0"/>
                <a:ea typeface="Arial Unicode MS" pitchFamily="34" charset="-128"/>
                <a:cs typeface="Consolas" pitchFamily="49" charset="0"/>
              </a:rPr>
              <a:t>able-</a:t>
            </a:r>
            <a:r>
              <a:rPr lang="en-US" sz="3200" dirty="0" err="1" smtClean="0">
                <a:latin typeface="Consolas" pitchFamily="49" charset="0"/>
                <a:ea typeface="Arial Unicode MS" pitchFamily="34" charset="-128"/>
                <a:cs typeface="Consolas" pitchFamily="49" charset="0"/>
              </a:rPr>
              <a:t>vmSwitchExtension</a:t>
            </a:r>
            <a:r>
              <a:rPr lang="en-US" sz="3200" dirty="0" smtClean="0">
                <a:latin typeface="Consolas" pitchFamily="49" charset="0"/>
                <a:ea typeface="Arial Unicode MS" pitchFamily="34" charset="-128"/>
                <a:cs typeface="Consolas" pitchFamily="49" charset="0"/>
              </a:rPr>
              <a:t> </a:t>
            </a:r>
            <a:r>
              <a:rPr lang="en-US" sz="3200" dirty="0">
                <a:latin typeface="Consolas" pitchFamily="49" charset="0"/>
                <a:ea typeface="Arial Unicode MS" pitchFamily="34" charset="-128"/>
                <a:cs typeface="Consolas" pitchFamily="49" charset="0"/>
              </a:rPr>
              <a:t>–</a:t>
            </a:r>
            <a:r>
              <a:rPr lang="en-US" sz="3200" dirty="0" err="1">
                <a:latin typeface="Consolas" pitchFamily="49" charset="0"/>
                <a:ea typeface="Arial Unicode MS" pitchFamily="34" charset="-128"/>
                <a:cs typeface="Consolas" pitchFamily="49" charset="0"/>
              </a:rPr>
              <a:t>vmSwitchName</a:t>
            </a:r>
            <a:r>
              <a:rPr lang="en-US" sz="3200" dirty="0">
                <a:latin typeface="Consolas" pitchFamily="49" charset="0"/>
                <a:ea typeface="Arial Unicode MS" pitchFamily="34" charset="-128"/>
                <a:cs typeface="Consolas" pitchFamily="49" charset="0"/>
              </a:rPr>
              <a:t> &lt;</a:t>
            </a:r>
            <a:r>
              <a:rPr lang="en-US" sz="3200" dirty="0" err="1">
                <a:latin typeface="Consolas" pitchFamily="49" charset="0"/>
                <a:ea typeface="Arial Unicode MS" pitchFamily="34" charset="-128"/>
                <a:cs typeface="Consolas" pitchFamily="49" charset="0"/>
              </a:rPr>
              <a:t>switchName</a:t>
            </a:r>
            <a:r>
              <a:rPr lang="en-US" sz="3200" dirty="0">
                <a:latin typeface="Consolas" pitchFamily="49" charset="0"/>
                <a:ea typeface="Arial Unicode MS" pitchFamily="34" charset="-128"/>
                <a:cs typeface="Consolas" pitchFamily="49" charset="0"/>
              </a:rPr>
              <a:t>&gt; -Name &lt;</a:t>
            </a:r>
            <a:r>
              <a:rPr lang="en-US" sz="3200" dirty="0" err="1">
                <a:latin typeface="Consolas" pitchFamily="49" charset="0"/>
                <a:ea typeface="Arial Unicode MS" pitchFamily="34" charset="-128"/>
                <a:cs typeface="Consolas" pitchFamily="49" charset="0"/>
              </a:rPr>
              <a:t>extensionName</a:t>
            </a:r>
            <a:r>
              <a:rPr lang="en-US" sz="3200" dirty="0">
                <a:latin typeface="Consolas" pitchFamily="49" charset="0"/>
                <a:ea typeface="Arial Unicode MS" pitchFamily="34" charset="-128"/>
                <a:cs typeface="Consolas" pitchFamily="49" charset="0"/>
              </a:rPr>
              <a:t>&gt;</a:t>
            </a:r>
          </a:p>
        </p:txBody>
      </p:sp>
    </p:spTree>
    <p:extLst>
      <p:ext uri="{BB962C8B-B14F-4D97-AF65-F5344CB8AC3E}">
        <p14:creationId xmlns:p14="http://schemas.microsoft.com/office/powerpoint/2010/main" val="12895725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a:t>VM based </a:t>
            </a:r>
            <a:r>
              <a:rPr lang="en-US" dirty="0" smtClean="0"/>
              <a:t>Traffic Tools Can Be Supported Multiple Ways</a:t>
            </a:r>
            <a:endParaRPr lang="en-US" dirty="0"/>
          </a:p>
        </p:txBody>
      </p:sp>
      <p:sp>
        <p:nvSpPr>
          <p:cNvPr id="3" name="Text Placeholder 2"/>
          <p:cNvSpPr>
            <a:spLocks noGrp="1"/>
          </p:cNvSpPr>
          <p:nvPr>
            <p:ph type="body" sz="quarter" idx="10"/>
          </p:nvPr>
        </p:nvSpPr>
        <p:spPr>
          <a:xfrm>
            <a:off x="519113" y="1816656"/>
            <a:ext cx="11149012" cy="3139321"/>
          </a:xfrm>
        </p:spPr>
        <p:txBody>
          <a:bodyPr/>
          <a:lstStyle/>
          <a:p>
            <a:pPr>
              <a:spcBef>
                <a:spcPts val="1800"/>
              </a:spcBef>
            </a:pPr>
            <a:r>
              <a:rPr lang="en-US" dirty="0" smtClean="0"/>
              <a:t>Traffic Tools can be in VM, extension, host service</a:t>
            </a:r>
          </a:p>
          <a:p>
            <a:pPr>
              <a:spcBef>
                <a:spcPts val="1800"/>
              </a:spcBef>
            </a:pPr>
            <a:r>
              <a:rPr lang="en-US" dirty="0" smtClean="0"/>
              <a:t>Monitoring Port copies traffic to VM</a:t>
            </a:r>
          </a:p>
          <a:p>
            <a:pPr>
              <a:spcBef>
                <a:spcPts val="1800"/>
              </a:spcBef>
            </a:pPr>
            <a:r>
              <a:rPr lang="en-US" dirty="0" smtClean="0"/>
              <a:t>Traffic trunked to VM before distributing to other VMs</a:t>
            </a:r>
          </a:p>
          <a:p>
            <a:pPr>
              <a:spcBef>
                <a:spcPts val="1800"/>
              </a:spcBef>
            </a:pPr>
            <a:r>
              <a:rPr lang="en-US" dirty="0" smtClean="0"/>
              <a:t>Capture extension echo traffic to service</a:t>
            </a:r>
          </a:p>
          <a:p>
            <a:pPr>
              <a:spcBef>
                <a:spcPts val="1800"/>
              </a:spcBef>
            </a:pPr>
            <a:r>
              <a:rPr lang="en-US" dirty="0" smtClean="0"/>
              <a:t>Extension pipe/tunnel traffic to a destination</a:t>
            </a:r>
          </a:p>
        </p:txBody>
      </p:sp>
    </p:spTree>
    <p:extLst>
      <p:ext uri="{BB962C8B-B14F-4D97-AF65-F5344CB8AC3E}">
        <p14:creationId xmlns:p14="http://schemas.microsoft.com/office/powerpoint/2010/main" val="31905134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Extensible Switch ETW Tracing Example</a:t>
            </a:r>
            <a:endParaRPr lang="en-US" dirty="0"/>
          </a:p>
        </p:txBody>
      </p:sp>
      <p:sp>
        <p:nvSpPr>
          <p:cNvPr id="3" name="Text Placeholder 2"/>
          <p:cNvSpPr>
            <a:spLocks noGrp="1"/>
          </p:cNvSpPr>
          <p:nvPr>
            <p:ph type="body" sz="quarter" idx="10"/>
          </p:nvPr>
        </p:nvSpPr>
        <p:spPr/>
        <p:txBody>
          <a:bodyPr/>
          <a:lstStyle/>
          <a:p>
            <a:r>
              <a:rPr lang="en-US" sz="3200" i="1" dirty="0" err="1" smtClean="0"/>
              <a:t>netsh</a:t>
            </a:r>
            <a:r>
              <a:rPr lang="en-US" sz="3200" i="1" dirty="0" smtClean="0"/>
              <a:t> </a:t>
            </a:r>
            <a:r>
              <a:rPr lang="en-US" sz="3200" i="1" dirty="0"/>
              <a:t>trace start scenario=</a:t>
            </a:r>
            <a:r>
              <a:rPr lang="en-US" sz="3200" i="1" dirty="0" err="1"/>
              <a:t>InternetClient</a:t>
            </a:r>
            <a:r>
              <a:rPr lang="en-US" sz="3200" i="1" dirty="0"/>
              <a:t> </a:t>
            </a:r>
            <a:r>
              <a:rPr lang="en-US" sz="3200" i="1" dirty="0" smtClean="0"/>
              <a:t>provider=Microsoft-Windows-Hyper-V-</a:t>
            </a:r>
            <a:r>
              <a:rPr lang="en-US" sz="3200" i="1" dirty="0" err="1" smtClean="0"/>
              <a:t>VmSwitch</a:t>
            </a:r>
            <a:endParaRPr lang="en-US" sz="3200" i="1" dirty="0" smtClean="0"/>
          </a:p>
          <a:p>
            <a:endParaRPr lang="en-US" sz="3200" dirty="0"/>
          </a:p>
          <a:p>
            <a:r>
              <a:rPr lang="en-US" sz="3200" dirty="0" smtClean="0"/>
              <a:t>## &lt;generate traffic&gt;</a:t>
            </a:r>
            <a:r>
              <a:rPr lang="en-US" sz="3200" dirty="0"/>
              <a:t>  </a:t>
            </a:r>
          </a:p>
          <a:p>
            <a:endParaRPr lang="en-US" sz="3200" i="1" dirty="0" smtClean="0"/>
          </a:p>
          <a:p>
            <a:r>
              <a:rPr lang="en-US" sz="3200" i="1" dirty="0" err="1" smtClean="0"/>
              <a:t>netsh</a:t>
            </a:r>
            <a:r>
              <a:rPr lang="en-US" sz="3200" i="1" dirty="0" smtClean="0"/>
              <a:t> </a:t>
            </a:r>
            <a:r>
              <a:rPr lang="en-US" sz="3200" i="1" dirty="0"/>
              <a:t>trace stop</a:t>
            </a:r>
            <a:endParaRPr lang="en-US" sz="3200" dirty="0"/>
          </a:p>
          <a:p>
            <a:r>
              <a:rPr lang="en-US" sz="3200" dirty="0"/>
              <a:t> </a:t>
            </a:r>
          </a:p>
          <a:p>
            <a:r>
              <a:rPr lang="en-US" sz="3200" dirty="0" smtClean="0"/>
              <a:t>## The </a:t>
            </a:r>
            <a:r>
              <a:rPr lang="en-US" sz="3200" dirty="0"/>
              <a:t>resulting ETL file can be opened using event viewer or </a:t>
            </a:r>
            <a:r>
              <a:rPr lang="en-US" sz="3200" dirty="0" err="1" smtClean="0"/>
              <a:t>Netmon</a:t>
            </a:r>
            <a:endParaRPr lang="en-US" sz="3200" dirty="0"/>
          </a:p>
        </p:txBody>
      </p:sp>
    </p:spTree>
    <p:extLst>
      <p:ext uri="{BB962C8B-B14F-4D97-AF65-F5344CB8AC3E}">
        <p14:creationId xmlns:p14="http://schemas.microsoft.com/office/powerpoint/2010/main" val="38870382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Extensible Switch Unified Tracing Example</a:t>
            </a:r>
            <a:endParaRPr lang="en-US" dirty="0"/>
          </a:p>
        </p:txBody>
      </p:sp>
      <p:sp>
        <p:nvSpPr>
          <p:cNvPr id="3" name="Text Placeholder 2"/>
          <p:cNvSpPr>
            <a:spLocks noGrp="1"/>
          </p:cNvSpPr>
          <p:nvPr>
            <p:ph type="body" sz="quarter" idx="10"/>
          </p:nvPr>
        </p:nvSpPr>
        <p:spPr>
          <a:xfrm>
            <a:off x="519114" y="1905000"/>
            <a:ext cx="11149012" cy="4955203"/>
          </a:xfrm>
        </p:spPr>
        <p:txBody>
          <a:bodyPr/>
          <a:lstStyle/>
          <a:p>
            <a:r>
              <a:rPr lang="en-US" sz="3200" i="1" dirty="0" err="1"/>
              <a:t>netsh</a:t>
            </a:r>
            <a:r>
              <a:rPr lang="en-US" sz="3200" i="1" dirty="0"/>
              <a:t> trace start scenario=</a:t>
            </a:r>
            <a:r>
              <a:rPr lang="en-US" sz="3200" i="1" dirty="0" err="1"/>
              <a:t>InternetClient</a:t>
            </a:r>
            <a:r>
              <a:rPr lang="en-US" sz="3200" i="1" dirty="0"/>
              <a:t> provider=Microsoft-Windows-Hyper-V-</a:t>
            </a:r>
            <a:r>
              <a:rPr lang="en-US" sz="3200" i="1" dirty="0" err="1"/>
              <a:t>VmSwitch</a:t>
            </a:r>
            <a:r>
              <a:rPr lang="en-US" sz="3200" i="1" dirty="0"/>
              <a:t> capture=yes </a:t>
            </a:r>
            <a:r>
              <a:rPr lang="en-US" sz="3200" i="1" dirty="0" err="1" smtClean="0"/>
              <a:t>capturetype</a:t>
            </a:r>
            <a:r>
              <a:rPr lang="en-US" sz="3200" i="1" dirty="0" smtClean="0"/>
              <a:t>=</a:t>
            </a:r>
            <a:r>
              <a:rPr lang="en-US" sz="3200" i="1" dirty="0" err="1" smtClean="0"/>
              <a:t>vmswitch</a:t>
            </a:r>
            <a:endParaRPr lang="en-US" sz="3200" i="1" dirty="0" smtClean="0"/>
          </a:p>
          <a:p>
            <a:endParaRPr lang="en-US" sz="2800" dirty="0"/>
          </a:p>
          <a:p>
            <a:r>
              <a:rPr lang="en-US" sz="3200" i="1" dirty="0" smtClean="0"/>
              <a:t>## Repro </a:t>
            </a:r>
            <a:r>
              <a:rPr lang="en-US" sz="3200" i="1" dirty="0"/>
              <a:t>issue</a:t>
            </a:r>
            <a:endParaRPr lang="en-US" sz="3200" dirty="0"/>
          </a:p>
          <a:p>
            <a:endParaRPr lang="en-US" sz="2800" i="1" dirty="0" smtClean="0"/>
          </a:p>
          <a:p>
            <a:r>
              <a:rPr lang="en-US" sz="3200" i="1" dirty="0" err="1" smtClean="0"/>
              <a:t>netsh</a:t>
            </a:r>
            <a:r>
              <a:rPr lang="en-US" sz="3200" i="1" dirty="0" smtClean="0"/>
              <a:t> </a:t>
            </a:r>
            <a:r>
              <a:rPr lang="en-US" sz="3200" i="1" dirty="0"/>
              <a:t>trace stop</a:t>
            </a:r>
            <a:endParaRPr lang="en-US" sz="3200" dirty="0"/>
          </a:p>
          <a:p>
            <a:endParaRPr lang="en-US" sz="2800" i="1" dirty="0" smtClean="0"/>
          </a:p>
          <a:p>
            <a:r>
              <a:rPr lang="en-US" sz="3200" i="1" dirty="0" smtClean="0"/>
              <a:t>## Review the </a:t>
            </a:r>
            <a:r>
              <a:rPr lang="en-US" sz="3200" i="1" dirty="0"/>
              <a:t>generated ETL file and the system event log</a:t>
            </a:r>
            <a:r>
              <a:rPr lang="en-US" sz="3200" i="1" dirty="0" smtClean="0"/>
              <a:t>.</a:t>
            </a:r>
            <a:endParaRPr lang="en-US" sz="3200" dirty="0"/>
          </a:p>
        </p:txBody>
      </p:sp>
    </p:spTree>
    <p:extLst>
      <p:ext uri="{BB962C8B-B14F-4D97-AF65-F5344CB8AC3E}">
        <p14:creationId xmlns:p14="http://schemas.microsoft.com/office/powerpoint/2010/main" val="39701478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Extensible Switch Benefits</a:t>
            </a:r>
            <a:endParaRPr lang="en-US" dirty="0"/>
          </a:p>
        </p:txBody>
      </p:sp>
      <p:sp>
        <p:nvSpPr>
          <p:cNvPr id="3" name="Text Placeholder 2"/>
          <p:cNvSpPr>
            <a:spLocks noGrp="1"/>
          </p:cNvSpPr>
          <p:nvPr>
            <p:ph type="body" sz="quarter" idx="10"/>
          </p:nvPr>
        </p:nvSpPr>
        <p:spPr>
          <a:xfrm>
            <a:off x="519113" y="990600"/>
            <a:ext cx="11149012" cy="5487656"/>
          </a:xfrm>
        </p:spPr>
        <p:txBody>
          <a:bodyPr/>
          <a:lstStyle/>
          <a:p>
            <a:pPr>
              <a:spcBef>
                <a:spcPts val="600"/>
              </a:spcBef>
            </a:pPr>
            <a:r>
              <a:rPr lang="en-US" dirty="0" smtClean="0"/>
              <a:t>Plugin framework for extensions using known API</a:t>
            </a:r>
          </a:p>
          <a:p>
            <a:pPr lvl="1">
              <a:spcBef>
                <a:spcPts val="600"/>
              </a:spcBef>
            </a:pPr>
            <a:r>
              <a:rPr lang="en-US" dirty="0" smtClean="0"/>
              <a:t>Don’t need to write entire switch</a:t>
            </a:r>
          </a:p>
          <a:p>
            <a:pPr lvl="1">
              <a:spcBef>
                <a:spcPts val="600"/>
              </a:spcBef>
            </a:pPr>
            <a:r>
              <a:rPr lang="en-US" dirty="0" smtClean="0"/>
              <a:t>Quicker development</a:t>
            </a:r>
          </a:p>
          <a:p>
            <a:pPr lvl="1">
              <a:spcBef>
                <a:spcPts val="600"/>
              </a:spcBef>
            </a:pPr>
            <a:r>
              <a:rPr lang="en-US" dirty="0" smtClean="0"/>
              <a:t>Native features available with extensions</a:t>
            </a:r>
          </a:p>
          <a:p>
            <a:pPr>
              <a:spcBef>
                <a:spcPts val="1200"/>
              </a:spcBef>
            </a:pPr>
            <a:r>
              <a:rPr lang="en-US" dirty="0" smtClean="0"/>
              <a:t>Services supported for extensions</a:t>
            </a:r>
          </a:p>
          <a:p>
            <a:pPr lvl="1">
              <a:spcBef>
                <a:spcPts val="600"/>
              </a:spcBef>
            </a:pPr>
            <a:r>
              <a:rPr lang="en-US" dirty="0" smtClean="0"/>
              <a:t>NIC offloads supported (checksum, IPsec, LSO, RSC, RSS, SR-IOV)</a:t>
            </a:r>
          </a:p>
          <a:p>
            <a:pPr lvl="1">
              <a:spcBef>
                <a:spcPts val="600"/>
              </a:spcBef>
            </a:pPr>
            <a:r>
              <a:rPr lang="en-US" dirty="0" smtClean="0"/>
              <a:t>Live Migration works for free</a:t>
            </a:r>
          </a:p>
          <a:p>
            <a:pPr>
              <a:spcBef>
                <a:spcPts val="1200"/>
              </a:spcBef>
            </a:pPr>
            <a:r>
              <a:rPr lang="en-US" dirty="0" smtClean="0"/>
              <a:t>Integrated management via PowerShell/WMI</a:t>
            </a:r>
          </a:p>
          <a:p>
            <a:pPr>
              <a:spcBef>
                <a:spcPts val="1200"/>
              </a:spcBef>
            </a:pPr>
            <a:r>
              <a:rPr lang="en-US" dirty="0" smtClean="0"/>
              <a:t>Higher quality plug-ins</a:t>
            </a:r>
          </a:p>
          <a:p>
            <a:pPr lvl="1">
              <a:spcBef>
                <a:spcPts val="600"/>
              </a:spcBef>
            </a:pPr>
            <a:r>
              <a:rPr lang="en-US" dirty="0" smtClean="0"/>
              <a:t>Windows framework</a:t>
            </a:r>
            <a:endParaRPr lang="en-US" dirty="0"/>
          </a:p>
          <a:p>
            <a:pPr lvl="1">
              <a:spcBef>
                <a:spcPts val="600"/>
              </a:spcBef>
            </a:pPr>
            <a:r>
              <a:rPr lang="en-US" dirty="0" smtClean="0"/>
              <a:t>Windows Certification (HCK)</a:t>
            </a:r>
          </a:p>
        </p:txBody>
      </p:sp>
    </p:spTree>
    <p:extLst>
      <p:ext uri="{BB962C8B-B14F-4D97-AF65-F5344CB8AC3E}">
        <p14:creationId xmlns:p14="http://schemas.microsoft.com/office/powerpoint/2010/main" val="298995935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Useful Links</a:t>
            </a:r>
            <a:endParaRPr lang="en-US" dirty="0"/>
          </a:p>
        </p:txBody>
      </p:sp>
      <p:sp>
        <p:nvSpPr>
          <p:cNvPr id="6" name="Text Placeholder 5"/>
          <p:cNvSpPr>
            <a:spLocks noGrp="1"/>
          </p:cNvSpPr>
          <p:nvPr>
            <p:ph type="body" sz="quarter" idx="10"/>
          </p:nvPr>
        </p:nvSpPr>
        <p:spPr>
          <a:xfrm>
            <a:off x="519113" y="1008352"/>
            <a:ext cx="11149013" cy="4364272"/>
          </a:xfrm>
        </p:spPr>
        <p:txBody>
          <a:bodyPr/>
          <a:lstStyle/>
          <a:p>
            <a:r>
              <a:rPr lang="en-US" sz="2800" dirty="0"/>
              <a:t>Hyper-V Extensible Switch on MSDN:  </a:t>
            </a:r>
            <a:endParaRPr lang="en-US" sz="2800" dirty="0" smtClean="0"/>
          </a:p>
          <a:p>
            <a:pPr lvl="1"/>
            <a:r>
              <a:rPr lang="en-US" sz="2400" u="sng" dirty="0" smtClean="0">
                <a:hlinkClick r:id="rId3"/>
              </a:rPr>
              <a:t>http</a:t>
            </a:r>
            <a:r>
              <a:rPr lang="en-US" sz="2400" u="sng" dirty="0">
                <a:hlinkClick r:id="rId3"/>
              </a:rPr>
              <a:t>://msdn.microsoft.com/en-us/library/hh598161(v=VS.85).aspx</a:t>
            </a:r>
            <a:r>
              <a:rPr lang="en-US" sz="2400" dirty="0"/>
              <a:t> </a:t>
            </a:r>
          </a:p>
          <a:p>
            <a:r>
              <a:rPr lang="en-US" sz="2800" dirty="0" smtClean="0"/>
              <a:t>Forwarding sample of extension:</a:t>
            </a:r>
          </a:p>
          <a:p>
            <a:pPr lvl="1"/>
            <a:r>
              <a:rPr lang="en-US" sz="2400" u="sng" dirty="0" smtClean="0">
                <a:hlinkClick r:id="rId4"/>
              </a:rPr>
              <a:t>http</a:t>
            </a:r>
            <a:r>
              <a:rPr lang="en-US" sz="2400" u="sng" dirty="0">
                <a:hlinkClick r:id="rId4"/>
              </a:rPr>
              <a:t>://code.msdn.microsoft.com/Hyper-V-Extensible-Virtual-e4b31fbb</a:t>
            </a:r>
            <a:endParaRPr lang="en-US" sz="2400" dirty="0" smtClean="0"/>
          </a:p>
          <a:p>
            <a:r>
              <a:rPr lang="en-US" sz="2800" dirty="0" smtClean="0"/>
              <a:t>Tutorials on programming extensions:</a:t>
            </a:r>
          </a:p>
          <a:p>
            <a:pPr lvl="1"/>
            <a:r>
              <a:rPr lang="en-US" sz="2400" dirty="0">
                <a:hlinkClick r:id="rId5"/>
              </a:rPr>
              <a:t>http://channel9.msdn.com/posts/Hyper-V-Extensible-Switch-Part-I--</a:t>
            </a:r>
            <a:r>
              <a:rPr lang="en-US" sz="2400" dirty="0" smtClean="0">
                <a:hlinkClick r:id="rId5"/>
              </a:rPr>
              <a:t>Introduction</a:t>
            </a:r>
            <a:r>
              <a:rPr lang="en-US" sz="2400" dirty="0" smtClean="0"/>
              <a:t> </a:t>
            </a:r>
          </a:p>
          <a:p>
            <a:pPr lvl="1"/>
            <a:r>
              <a:rPr lang="en-US" sz="2400" dirty="0">
                <a:hlinkClick r:id="rId6"/>
              </a:rPr>
              <a:t>http://channel9.msdn.com/posts/Hyper-V-Extensible-Switch-Part-II--</a:t>
            </a:r>
            <a:r>
              <a:rPr lang="en-US" sz="2400" dirty="0" smtClean="0">
                <a:hlinkClick r:id="rId6"/>
              </a:rPr>
              <a:t>Understanding-the-Control-Path</a:t>
            </a:r>
            <a:r>
              <a:rPr lang="en-US" sz="2400" dirty="0" smtClean="0"/>
              <a:t> </a:t>
            </a:r>
          </a:p>
          <a:p>
            <a:pPr lvl="1"/>
            <a:r>
              <a:rPr lang="en-US" sz="2400" dirty="0">
                <a:hlinkClick r:id="rId7"/>
              </a:rPr>
              <a:t>http://channel9.msdn.com/posts/Hyper-V-Extensible-Switch-Part-III--</a:t>
            </a:r>
            <a:r>
              <a:rPr lang="en-US" sz="2400" dirty="0" smtClean="0">
                <a:hlinkClick r:id="rId7"/>
              </a:rPr>
              <a:t>The-Ins-and-Outs-of-the-Datapath-for-Capture-and-Filter-Extensions</a:t>
            </a:r>
            <a:r>
              <a:rPr lang="en-US" sz="2400" dirty="0" smtClean="0"/>
              <a:t> </a:t>
            </a:r>
          </a:p>
        </p:txBody>
      </p:sp>
    </p:spTree>
    <p:extLst>
      <p:ext uri="{BB962C8B-B14F-4D97-AF65-F5344CB8AC3E}">
        <p14:creationId xmlns:p14="http://schemas.microsoft.com/office/powerpoint/2010/main" val="17540702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Useful Links</a:t>
            </a:r>
            <a:endParaRPr lang="en-US" dirty="0"/>
          </a:p>
        </p:txBody>
      </p:sp>
      <p:sp>
        <p:nvSpPr>
          <p:cNvPr id="6" name="Text Placeholder 5"/>
          <p:cNvSpPr>
            <a:spLocks noGrp="1"/>
          </p:cNvSpPr>
          <p:nvPr>
            <p:ph type="body" sz="quarter" idx="10"/>
          </p:nvPr>
        </p:nvSpPr>
        <p:spPr>
          <a:xfrm>
            <a:off x="519113" y="1008352"/>
            <a:ext cx="11149013" cy="4278094"/>
          </a:xfrm>
        </p:spPr>
        <p:txBody>
          <a:bodyPr/>
          <a:lstStyle/>
          <a:p>
            <a:r>
              <a:rPr lang="en-US" sz="2800" dirty="0" smtClean="0"/>
              <a:t>Hosted </a:t>
            </a:r>
            <a:r>
              <a:rPr lang="en-US" sz="2800" dirty="0"/>
              <a:t>cloud whitepaper </a:t>
            </a:r>
            <a:r>
              <a:rPr lang="en-US" sz="2800" u="sng" dirty="0">
                <a:hlinkClick r:id="rId3"/>
              </a:rPr>
              <a:t>http://msdn.microsoft.com/en-us/library/windows/hardware/hh506335</a:t>
            </a:r>
            <a:endParaRPr lang="en-US" sz="2800" dirty="0"/>
          </a:p>
          <a:p>
            <a:r>
              <a:rPr lang="en-US" sz="2800" dirty="0"/>
              <a:t>Blogs: </a:t>
            </a:r>
            <a:r>
              <a:rPr lang="en-US" sz="2800" dirty="0">
                <a:hlinkClick r:id="rId4"/>
              </a:rPr>
              <a:t>http://blogs.microsoft.com/b8</a:t>
            </a:r>
            <a:r>
              <a:rPr lang="en-US" sz="2800" dirty="0"/>
              <a:t>  </a:t>
            </a:r>
          </a:p>
          <a:p>
            <a:r>
              <a:rPr lang="en-US" sz="2800" dirty="0"/>
              <a:t>Channel 9 videos</a:t>
            </a:r>
          </a:p>
          <a:p>
            <a:pPr lvl="1"/>
            <a:r>
              <a:rPr lang="en-US" sz="2400" u="sng" dirty="0">
                <a:hlinkClick r:id="rId5"/>
              </a:rPr>
              <a:t>Cisco</a:t>
            </a:r>
            <a:endParaRPr lang="en-US" sz="2400" dirty="0"/>
          </a:p>
          <a:p>
            <a:pPr lvl="1"/>
            <a:r>
              <a:rPr lang="en-US" sz="2400" u="sng" dirty="0" err="1">
                <a:hlinkClick r:id="rId6"/>
              </a:rPr>
              <a:t>InMon</a:t>
            </a:r>
            <a:endParaRPr lang="en-US" sz="2400" dirty="0"/>
          </a:p>
          <a:p>
            <a:pPr lvl="1"/>
            <a:r>
              <a:rPr lang="en-US" sz="2400" u="sng" dirty="0">
                <a:hlinkClick r:id="rId7"/>
              </a:rPr>
              <a:t>NEC</a:t>
            </a:r>
            <a:endParaRPr lang="en-US" sz="2400" u="sng" dirty="0"/>
          </a:p>
          <a:p>
            <a:r>
              <a:rPr lang="en-US" sz="2800" dirty="0"/>
              <a:t>TechNet video</a:t>
            </a:r>
          </a:p>
          <a:p>
            <a:pPr lvl="1"/>
            <a:r>
              <a:rPr lang="en-US" u="sng" dirty="0">
                <a:hlinkClick r:id="rId8"/>
              </a:rPr>
              <a:t>http://</a:t>
            </a:r>
            <a:r>
              <a:rPr lang="en-US" u="sng" dirty="0" smtClean="0">
                <a:hlinkClick r:id="rId8"/>
              </a:rPr>
              <a:t>technet.microsoft.com/en-us/edge/windows-server-8-extensible-switch-in-hyper-v-interview-with-bob-combs</a:t>
            </a:r>
            <a:endParaRPr lang="en-US" dirty="0"/>
          </a:p>
        </p:txBody>
      </p:sp>
    </p:spTree>
    <p:extLst>
      <p:ext uri="{BB962C8B-B14F-4D97-AF65-F5344CB8AC3E}">
        <p14:creationId xmlns:p14="http://schemas.microsoft.com/office/powerpoint/2010/main" val="39779445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t>VIR303 – An Overview of Hyper-V Networking in Windows Server 2012</a:t>
            </a:r>
            <a:endParaRPr lang="en-US" sz="2400" dirty="0">
              <a:solidFill>
                <a:schemeClr val="tx1">
                  <a:alpha val="99000"/>
                </a:scheme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VIR305 – </a:t>
            </a:r>
            <a:r>
              <a:rPr lang="en-US" sz="2000" dirty="0"/>
              <a:t>Hyper-V Network Virtualization for Scalable Multi-Tenancy in Windows</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MGT315 - Network Management in Microsoft System Center 2012 </a:t>
            </a:r>
            <a:r>
              <a:rPr lang="en-US" sz="2400" dirty="0" smtClean="0"/>
              <a:t>SP1</a:t>
            </a:r>
            <a:endParaRPr lang="en-US" sz="2400" dirty="0"/>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WSV314 – Windows Server 2012 NIC Teaming and Multichannel Solutions</a:t>
            </a:r>
            <a:r>
              <a:rPr lang="en-US" sz="2400" dirty="0" smtClean="0">
                <a:solidFill>
                  <a:schemeClr val="tx1">
                    <a:alpha val="99000"/>
                  </a:schemeClr>
                </a:solidFill>
              </a:rPr>
              <a:t> </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MGT314 - </a:t>
            </a:r>
            <a:r>
              <a:rPr lang="en-US" sz="2400" dirty="0"/>
              <a:t>What's New in System Center 2012 SP1 - Virtual Machine Manager</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0151459">
            <a:off x="744431" y="2446187"/>
            <a:ext cx="10439375" cy="168046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5400" b="1" dirty="0" smtClean="0">
                <a:solidFill>
                  <a:schemeClr val="bg1">
                    <a:alpha val="99000"/>
                  </a:schemeClr>
                </a:solidFill>
              </a:rPr>
              <a:t>Visit Hyper-V Switch Extension partners in the </a:t>
            </a:r>
            <a:r>
              <a:rPr lang="en-US" sz="5400" b="1" dirty="0" err="1" smtClean="0">
                <a:solidFill>
                  <a:schemeClr val="bg1">
                    <a:alpha val="99000"/>
                  </a:schemeClr>
                </a:solidFill>
              </a:rPr>
              <a:t>TechExpo</a:t>
            </a:r>
            <a:r>
              <a:rPr lang="en-US" sz="5400" b="1" dirty="0" smtClean="0">
                <a:solidFill>
                  <a:schemeClr val="bg1">
                    <a:alpha val="99000"/>
                  </a:schemeClr>
                </a:solidFill>
              </a:rPr>
              <a:t> </a:t>
            </a:r>
          </a:p>
        </p:txBody>
      </p:sp>
    </p:spTree>
    <p:extLst>
      <p:ext uri="{BB962C8B-B14F-4D97-AF65-F5344CB8AC3E}">
        <p14:creationId xmlns:p14="http://schemas.microsoft.com/office/powerpoint/2010/main" val="3712578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17689510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107996"/>
          </a:xfrm>
        </p:spPr>
        <p:txBody>
          <a:bodyPr/>
          <a:lstStyle/>
          <a:p>
            <a:r>
              <a:rPr lang="en-US" sz="4800" dirty="0" smtClean="0"/>
              <a:t>Windows Server 2012</a:t>
            </a:r>
            <a:r>
              <a:rPr lang="en-US" sz="4800" dirty="0"/>
              <a:t/>
            </a:r>
            <a:br>
              <a:rPr lang="en-US" sz="4800" dirty="0"/>
            </a:br>
            <a:r>
              <a:rPr lang="en-US" sz="3200" dirty="0"/>
              <a:t>Cloud Optimize Your IT</a:t>
            </a:r>
          </a:p>
        </p:txBody>
      </p:sp>
      <p:sp>
        <p:nvSpPr>
          <p:cNvPr id="5" name="Rectangle 4"/>
          <p:cNvSpPr/>
          <p:nvPr/>
        </p:nvSpPr>
        <p:spPr>
          <a:xfrm>
            <a:off x="511844" y="3371505"/>
            <a:ext cx="2670280" cy="2554346"/>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Beyond </a:t>
            </a:r>
          </a:p>
          <a:p>
            <a:pPr indent="-6342"/>
            <a:r>
              <a:rPr lang="en-US" sz="1900" b="1" dirty="0">
                <a:latin typeface="Segoe"/>
                <a:ea typeface="Segoe UI" pitchFamily="34" charset="0"/>
                <a:cs typeface="Segoe"/>
              </a:rPr>
              <a:t>Virtualization</a:t>
            </a:r>
          </a:p>
          <a:p>
            <a:pPr indent="-6342"/>
            <a:endParaRPr lang="en-US" sz="1500" dirty="0">
              <a:latin typeface="Segoe"/>
              <a:cs typeface="Segoe"/>
            </a:endParaRPr>
          </a:p>
          <a:p>
            <a:r>
              <a:rPr lang="en-US" sz="1500" dirty="0" smtClean="0">
                <a:cs typeface="Arial" pitchFamily="34" charset="0"/>
              </a:rPr>
              <a:t>Windows Server 2012 </a:t>
            </a:r>
            <a:r>
              <a:rPr lang="en-US" sz="1500" dirty="0">
                <a:cs typeface="Arial" pitchFamily="34" charset="0"/>
              </a:rPr>
              <a:t>offers a dynamic, multi-tenant infrastructure that goes beyond virtualization to provide maximum flexibility for delivering and connecting to cloud services.</a:t>
            </a:r>
          </a:p>
        </p:txBody>
      </p:sp>
      <p:sp>
        <p:nvSpPr>
          <p:cNvPr id="6" name="Rectangle 5"/>
          <p:cNvSpPr/>
          <p:nvPr/>
        </p:nvSpPr>
        <p:spPr>
          <a:xfrm>
            <a:off x="8995912" y="3371505"/>
            <a:ext cx="2928441" cy="3308398"/>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Modern </a:t>
            </a:r>
            <a:r>
              <a:rPr lang="en-US" sz="1900" b="1" dirty="0" err="1">
                <a:latin typeface="Segoe"/>
                <a:ea typeface="Segoe UI" pitchFamily="34" charset="0"/>
                <a:cs typeface="Segoe"/>
              </a:rPr>
              <a:t>Workstyle</a:t>
            </a:r>
            <a:r>
              <a:rPr lang="en-US" sz="1900" b="1" dirty="0">
                <a:latin typeface="Segoe"/>
                <a:ea typeface="Segoe UI" pitchFamily="34" charset="0"/>
                <a:cs typeface="Segoe"/>
              </a:rPr>
              <a:t>, Enabled</a:t>
            </a:r>
          </a:p>
          <a:p>
            <a:endParaRPr lang="en-US" sz="1900" dirty="0">
              <a:latin typeface="Segoe"/>
              <a:cs typeface="Segoe"/>
            </a:endParaRPr>
          </a:p>
          <a:p>
            <a:r>
              <a:rPr lang="en-US" sz="1500" dirty="0" smtClean="0">
                <a:cs typeface="Arial" pitchFamily="34" charset="0"/>
              </a:rPr>
              <a:t>Windows Server 2012 </a:t>
            </a:r>
            <a:r>
              <a:rPr lang="en-US" sz="1500" dirty="0">
                <a:cs typeface="Arial" pitchFamily="34" charset="0"/>
              </a:rPr>
              <a:t>empowers IT to provide users with flexible access to data and applications from virtually anywhere on any device with a rich user experience, while simplifying management and helping maintain security, control and compliance.</a:t>
            </a:r>
          </a:p>
          <a:p>
            <a:endParaRPr lang="en-US" sz="1500" dirty="0">
              <a:cs typeface="Arial" pitchFamily="34" charset="0"/>
            </a:endParaRPr>
          </a:p>
        </p:txBody>
      </p:sp>
      <p:sp>
        <p:nvSpPr>
          <p:cNvPr id="7" name="Rectangle 6"/>
          <p:cNvSpPr/>
          <p:nvPr/>
        </p:nvSpPr>
        <p:spPr>
          <a:xfrm>
            <a:off x="511844" y="1408753"/>
            <a:ext cx="2670280" cy="1874539"/>
          </a:xfrm>
          <a:prstGeom prst="rect">
            <a:avLst/>
          </a:prstGeom>
          <a:solidFill>
            <a:srgbClr val="5FC4E6"/>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sp>
        <p:nvSpPr>
          <p:cNvPr id="8" name="Rectangle 7"/>
          <p:cNvSpPr/>
          <p:nvPr/>
        </p:nvSpPr>
        <p:spPr>
          <a:xfrm>
            <a:off x="8967730" y="1408753"/>
            <a:ext cx="2795636" cy="1874539"/>
          </a:xfrm>
          <a:prstGeom prst="rect">
            <a:avLst/>
          </a:prstGeom>
          <a:solidFill>
            <a:srgbClr val="75C7E4"/>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sp>
        <p:nvSpPr>
          <p:cNvPr id="9" name="Rectangle 8"/>
          <p:cNvSpPr/>
          <p:nvPr/>
        </p:nvSpPr>
        <p:spPr>
          <a:xfrm>
            <a:off x="3404649" y="3371506"/>
            <a:ext cx="2521930" cy="3077566"/>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The Power of Many Servers, the Simplicity of One</a:t>
            </a:r>
          </a:p>
          <a:p>
            <a:endParaRPr lang="en-US" sz="1500" dirty="0">
              <a:latin typeface="Segoe"/>
            </a:endParaRPr>
          </a:p>
          <a:p>
            <a:r>
              <a:rPr lang="en-US" sz="1500" dirty="0" smtClean="0">
                <a:cs typeface="Arial" pitchFamily="34" charset="0"/>
              </a:rPr>
              <a:t>Windows Server 2012 </a:t>
            </a:r>
            <a:r>
              <a:rPr lang="en-US" sz="1500" dirty="0">
                <a:cs typeface="Arial" pitchFamily="34" charset="0"/>
              </a:rPr>
              <a:t>offers excellent economics by integrating a highly available and easy  to manage multi-server platform with breakthrough efficiency and ubiquitous automation.</a:t>
            </a:r>
          </a:p>
        </p:txBody>
      </p:sp>
      <p:pic>
        <p:nvPicPr>
          <p:cNvPr id="10" name="Picture 4" descr="\\MAGNUM\Projects\Microsoft\Journey to the Cloud Campaign\Design\Assets\PrivateCloud.png"/>
          <p:cNvPicPr>
            <a:picLocks noChangeAspect="1" noChangeArrowheads="1"/>
          </p:cNvPicPr>
          <p:nvPr/>
        </p:nvPicPr>
        <p:blipFill>
          <a:blip r:embed="rId2" cstate="print">
            <a:lum bright="100000"/>
          </a:blip>
          <a:srcRect/>
          <a:stretch>
            <a:fillRect/>
          </a:stretch>
        </p:blipFill>
        <p:spPr bwMode="auto">
          <a:xfrm>
            <a:off x="770933" y="1893672"/>
            <a:ext cx="2087420" cy="1046957"/>
          </a:xfrm>
          <a:prstGeom prst="rect">
            <a:avLst/>
          </a:prstGeom>
          <a:noFill/>
        </p:spPr>
      </p:pic>
      <p:sp>
        <p:nvSpPr>
          <p:cNvPr id="11" name="Rectangle 10"/>
          <p:cNvSpPr/>
          <p:nvPr/>
        </p:nvSpPr>
        <p:spPr>
          <a:xfrm>
            <a:off x="6149101" y="3371506"/>
            <a:ext cx="2818628" cy="3246843"/>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Every App, </a:t>
            </a:r>
            <a:endParaRPr lang="en-US" sz="1900" b="1" dirty="0" smtClean="0">
              <a:latin typeface="Segoe"/>
              <a:ea typeface="Segoe UI" pitchFamily="34" charset="0"/>
              <a:cs typeface="Segoe"/>
            </a:endParaRPr>
          </a:p>
          <a:p>
            <a:pPr indent="-6342"/>
            <a:r>
              <a:rPr lang="en-US" sz="1900" b="1" dirty="0" smtClean="0">
                <a:latin typeface="Segoe"/>
                <a:ea typeface="Segoe UI" pitchFamily="34" charset="0"/>
                <a:cs typeface="Segoe"/>
              </a:rPr>
              <a:t>Any </a:t>
            </a:r>
            <a:r>
              <a:rPr lang="en-US" sz="1900" b="1" dirty="0">
                <a:latin typeface="Segoe"/>
                <a:ea typeface="Segoe UI" pitchFamily="34" charset="0"/>
                <a:cs typeface="Segoe"/>
              </a:rPr>
              <a:t>Cloud</a:t>
            </a:r>
          </a:p>
          <a:p>
            <a:pPr defTabSz="1218728">
              <a:defRPr/>
            </a:pPr>
            <a:endParaRPr lang="en-US" sz="1500" dirty="0">
              <a:cs typeface="Arial" pitchFamily="34" charset="0"/>
            </a:endParaRPr>
          </a:p>
          <a:p>
            <a:pPr defTabSz="1218728">
              <a:defRPr/>
            </a:pPr>
            <a:endParaRPr lang="en-US" sz="1500" dirty="0" smtClean="0">
              <a:cs typeface="Arial" pitchFamily="34" charset="0"/>
            </a:endParaRPr>
          </a:p>
          <a:p>
            <a:pPr defTabSz="1218728">
              <a:defRPr/>
            </a:pPr>
            <a:r>
              <a:rPr lang="en-US" sz="1500" dirty="0" smtClean="0">
                <a:cs typeface="Arial" pitchFamily="34" charset="0"/>
              </a:rPr>
              <a:t>Windows Server 2012 </a:t>
            </a:r>
            <a:r>
              <a:rPr lang="en-US" sz="1500" dirty="0">
                <a:cs typeface="Arial" pitchFamily="34" charset="0"/>
              </a:rPr>
              <a:t>is a broad, scalable and elastic server platform that gives you the flexibility to build and deploy applications and websites on-premises, in the cloud and in a hybrid environment, using a consistent set of tools and frameworks.</a:t>
            </a:r>
          </a:p>
        </p:txBody>
      </p:sp>
      <p:pic>
        <p:nvPicPr>
          <p:cNvPr id="12" name="Picture 2" descr="\\MAGNUM\Projects\Microsoft\Journey to the Cloud Campaign\Design\Assets\Flexible.png"/>
          <p:cNvPicPr>
            <a:picLocks noChangeAspect="1" noChangeArrowheads="1"/>
          </p:cNvPicPr>
          <p:nvPr/>
        </p:nvPicPr>
        <p:blipFill>
          <a:blip r:embed="rId3" cstate="print">
            <a:lum bright="100000"/>
          </a:blip>
          <a:srcRect/>
          <a:stretch>
            <a:fillRect/>
          </a:stretch>
        </p:blipFill>
        <p:spPr bwMode="auto">
          <a:xfrm>
            <a:off x="9521447" y="1593976"/>
            <a:ext cx="1669393" cy="1579883"/>
          </a:xfrm>
          <a:prstGeom prst="rect">
            <a:avLst/>
          </a:prstGeom>
          <a:noFill/>
        </p:spPr>
      </p:pic>
      <p:sp>
        <p:nvSpPr>
          <p:cNvPr id="13" name="Rectangle 12"/>
          <p:cNvSpPr/>
          <p:nvPr/>
        </p:nvSpPr>
        <p:spPr>
          <a:xfrm>
            <a:off x="3339685" y="1404929"/>
            <a:ext cx="2670280" cy="1874539"/>
          </a:xfrm>
          <a:prstGeom prst="rect">
            <a:avLst/>
          </a:prstGeom>
          <a:solidFill>
            <a:srgbClr val="009BD2"/>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pic>
        <p:nvPicPr>
          <p:cNvPr id="14" name="Picture 34" descr="Efficiency.png"/>
          <p:cNvPicPr>
            <a:picLocks noChangeAspect="1"/>
          </p:cNvPicPr>
          <p:nvPr/>
        </p:nvPicPr>
        <p:blipFill>
          <a:blip r:embed="rId4" cstate="print"/>
          <a:srcRect/>
          <a:stretch>
            <a:fillRect/>
          </a:stretch>
        </p:blipFill>
        <p:spPr bwMode="auto">
          <a:xfrm>
            <a:off x="3808125" y="1558271"/>
            <a:ext cx="1747582" cy="1635739"/>
          </a:xfrm>
          <a:prstGeom prst="rect">
            <a:avLst/>
          </a:prstGeom>
          <a:noFill/>
          <a:ln w="9525">
            <a:noFill/>
            <a:miter lim="800000"/>
            <a:headEnd/>
            <a:tailEnd/>
          </a:ln>
        </p:spPr>
      </p:pic>
      <p:sp>
        <p:nvSpPr>
          <p:cNvPr id="15" name="Rectangle 14"/>
          <p:cNvSpPr/>
          <p:nvPr/>
        </p:nvSpPr>
        <p:spPr>
          <a:xfrm>
            <a:off x="6147566" y="1408753"/>
            <a:ext cx="2670280" cy="1874539"/>
          </a:xfrm>
          <a:prstGeom prst="rect">
            <a:avLst/>
          </a:prstGeom>
          <a:solidFill>
            <a:srgbClr val="00A5C8"/>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pic>
        <p:nvPicPr>
          <p:cNvPr id="16" name="Picture 2" descr="\\MAGNUM\Projects\Microsoft\Journey to the Cloud Campaign\Design\Assets\App_web.png"/>
          <p:cNvPicPr>
            <a:picLocks noChangeAspect="1" noChangeArrowheads="1"/>
          </p:cNvPicPr>
          <p:nvPr/>
        </p:nvPicPr>
        <p:blipFill>
          <a:blip r:embed="rId5" cstate="print">
            <a:lum bright="100000"/>
          </a:blip>
          <a:srcRect/>
          <a:stretch>
            <a:fillRect/>
          </a:stretch>
        </p:blipFill>
        <p:spPr bwMode="auto">
          <a:xfrm>
            <a:off x="6766121" y="1858834"/>
            <a:ext cx="1459866" cy="1077073"/>
          </a:xfrm>
          <a:prstGeom prst="rect">
            <a:avLst/>
          </a:prstGeom>
          <a:noFill/>
        </p:spPr>
      </p:pic>
      <p:sp>
        <p:nvSpPr>
          <p:cNvPr id="2" name="Rectangle 1"/>
          <p:cNvSpPr/>
          <p:nvPr/>
        </p:nvSpPr>
        <p:spPr bwMode="auto">
          <a:xfrm>
            <a:off x="379412" y="1371600"/>
            <a:ext cx="2895600" cy="5077472"/>
          </a:xfrm>
          <a:prstGeom prst="rect">
            <a:avLst/>
          </a:prstGeom>
          <a:noFill/>
          <a:ln w="28575">
            <a:solidFill>
              <a:srgbClr val="FF0000"/>
            </a:solidFill>
            <a:prstDash val="soli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6761723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58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a:t>
            </a:r>
            <a:r>
              <a:rPr lang="en-US" dirty="0" smtClean="0"/>
              <a:t>Demands</a:t>
            </a:r>
            <a:endParaRPr lang="en-US" dirty="0"/>
          </a:p>
        </p:txBody>
      </p:sp>
      <p:sp>
        <p:nvSpPr>
          <p:cNvPr id="3" name="Text Placeholder 2"/>
          <p:cNvSpPr>
            <a:spLocks noGrp="1"/>
          </p:cNvSpPr>
          <p:nvPr>
            <p:ph type="body" sz="quarter" idx="10"/>
          </p:nvPr>
        </p:nvSpPr>
        <p:spPr>
          <a:xfrm>
            <a:off x="519114" y="1447801"/>
            <a:ext cx="7023098" cy="3385542"/>
          </a:xfrm>
        </p:spPr>
        <p:txBody>
          <a:bodyPr/>
          <a:lstStyle/>
          <a:p>
            <a:pPr>
              <a:lnSpc>
                <a:spcPct val="100000"/>
              </a:lnSpc>
              <a:spcBef>
                <a:spcPts val="2400"/>
              </a:spcBef>
            </a:pPr>
            <a:r>
              <a:rPr lang="en-US" dirty="0" smtClean="0">
                <a:effectLst>
                  <a:outerShdw blurRad="38100" dist="38100" dir="2700000" algn="tl">
                    <a:srgbClr val="000000">
                      <a:alpha val="43137"/>
                    </a:srgbClr>
                  </a:outerShdw>
                </a:effectLst>
              </a:rPr>
              <a:t>Integrated security and protection</a:t>
            </a:r>
            <a:endParaRPr lang="en-US" dirty="0">
              <a:effectLst>
                <a:outerShdw blurRad="38100" dist="38100" dir="2700000" algn="tl">
                  <a:srgbClr val="000000">
                    <a:alpha val="43137"/>
                  </a:srgbClr>
                </a:outerShdw>
              </a:effectLst>
            </a:endParaRPr>
          </a:p>
          <a:p>
            <a:pPr>
              <a:lnSpc>
                <a:spcPct val="100000"/>
              </a:lnSpc>
              <a:spcBef>
                <a:spcPts val="2400"/>
              </a:spcBef>
            </a:pPr>
            <a:r>
              <a:rPr lang="en-US" dirty="0">
                <a:effectLst>
                  <a:outerShdw blurRad="38100" dist="38100" dir="2700000" algn="tl">
                    <a:srgbClr val="000000">
                      <a:alpha val="43137"/>
                    </a:srgbClr>
                  </a:outerShdw>
                </a:effectLst>
              </a:rPr>
              <a:t>Ability to add </a:t>
            </a:r>
            <a:r>
              <a:rPr lang="en-US" dirty="0" smtClean="0">
                <a:effectLst>
                  <a:outerShdw blurRad="38100" dist="38100" dir="2700000" algn="tl">
                    <a:srgbClr val="000000">
                      <a:alpha val="43137"/>
                    </a:srgbClr>
                  </a:outerShdw>
                </a:effectLst>
              </a:rPr>
              <a:t>traffic tools</a:t>
            </a:r>
            <a:endParaRPr lang="en-US" dirty="0">
              <a:effectLst>
                <a:outerShdw blurRad="38100" dist="38100" dir="2700000" algn="tl">
                  <a:srgbClr val="000000">
                    <a:alpha val="43137"/>
                  </a:srgbClr>
                </a:outerShdw>
              </a:effectLst>
            </a:endParaRPr>
          </a:p>
          <a:p>
            <a:pPr>
              <a:lnSpc>
                <a:spcPct val="100000"/>
              </a:lnSpc>
              <a:spcBef>
                <a:spcPts val="2400"/>
              </a:spcBef>
            </a:pPr>
            <a:r>
              <a:rPr lang="en-US" dirty="0" smtClean="0"/>
              <a:t>Unification </a:t>
            </a:r>
            <a:r>
              <a:rPr lang="en-US" dirty="0"/>
              <a:t>of management </a:t>
            </a:r>
            <a:r>
              <a:rPr lang="en-US" dirty="0" smtClean="0"/>
              <a:t>tools</a:t>
            </a:r>
          </a:p>
          <a:p>
            <a:pPr>
              <a:lnSpc>
                <a:spcPct val="100000"/>
              </a:lnSpc>
              <a:spcBef>
                <a:spcPts val="2400"/>
              </a:spcBef>
            </a:pPr>
            <a:r>
              <a:rPr lang="en-US" dirty="0" smtClean="0"/>
              <a:t>Blur </a:t>
            </a:r>
            <a:r>
              <a:rPr lang="en-US" dirty="0"/>
              <a:t>the distinction between physical </a:t>
            </a:r>
            <a:r>
              <a:rPr lang="en-US" dirty="0" smtClean="0"/>
              <a:t>and </a:t>
            </a:r>
            <a:r>
              <a:rPr lang="en-US" dirty="0"/>
              <a:t>virtual </a:t>
            </a:r>
            <a:r>
              <a:rPr lang="en-US" dirty="0" smtClean="0"/>
              <a:t>networks</a:t>
            </a:r>
            <a:endParaRPr lang="en-US" dirty="0">
              <a:effectLst>
                <a:outerShdw blurRad="38100" dist="38100" dir="2700000" algn="tl">
                  <a:srgbClr val="000000">
                    <a:alpha val="43137"/>
                  </a:srgbClr>
                </a:outerShdw>
              </a:effectLst>
            </a:endParaRPr>
          </a:p>
        </p:txBody>
      </p:sp>
      <p:grpSp>
        <p:nvGrpSpPr>
          <p:cNvPr id="6" name="Group 5"/>
          <p:cNvGrpSpPr/>
          <p:nvPr/>
        </p:nvGrpSpPr>
        <p:grpSpPr>
          <a:xfrm>
            <a:off x="7999412" y="1600200"/>
            <a:ext cx="3649737" cy="4191000"/>
            <a:chOff x="5341863" y="1981200"/>
            <a:chExt cx="3649737" cy="4191000"/>
          </a:xfrm>
        </p:grpSpPr>
        <p:sp>
          <p:nvSpPr>
            <p:cNvPr id="7" name="Rectangle 6"/>
            <p:cNvSpPr/>
            <p:nvPr/>
          </p:nvSpPr>
          <p:spPr>
            <a:xfrm>
              <a:off x="5341863" y="1981200"/>
              <a:ext cx="3350931" cy="3179759"/>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8" name="Picture 2" descr="\\eventsql\dvd\Online_ART\DVD_ART36\Artwork_Imagery\Icons - Illustrations\_ VIRTUALIZATION ICONS\7_Ser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864" y="4059234"/>
              <a:ext cx="3649736" cy="21129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86545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Hyper-V Switch</a:t>
            </a:r>
          </a:p>
        </p:txBody>
      </p:sp>
      <p:sp>
        <p:nvSpPr>
          <p:cNvPr id="3" name="Text Placeholder 2"/>
          <p:cNvSpPr>
            <a:spLocks noGrp="1"/>
          </p:cNvSpPr>
          <p:nvPr>
            <p:ph type="body" sz="quarter" idx="10"/>
          </p:nvPr>
        </p:nvSpPr>
        <p:spPr>
          <a:xfrm>
            <a:off x="519113" y="1447800"/>
            <a:ext cx="4813299" cy="4572000"/>
          </a:xfrm>
        </p:spPr>
        <p:txBody>
          <a:bodyPr/>
          <a:lstStyle/>
          <a:p>
            <a:pPr marL="0" indent="0" algn="ctr">
              <a:buNone/>
            </a:pPr>
            <a:r>
              <a:rPr lang="en-US" dirty="0">
                <a:effectLst>
                  <a:outerShdw blurRad="38100" dist="38100" dir="2700000" algn="tl">
                    <a:srgbClr val="000000">
                      <a:alpha val="43137"/>
                    </a:srgbClr>
                  </a:outerShdw>
                </a:effectLst>
              </a:rPr>
              <a:t>Network traffic between Virtual Machines,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external network, and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the Host OS is handled by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the Hyper-V Virtual Switch</a:t>
            </a:r>
          </a:p>
          <a:p>
            <a:pPr marL="0" indent="0">
              <a:buNone/>
            </a:pP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505" y="1066800"/>
            <a:ext cx="555730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0147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Server 2012 Switch Policies</a:t>
            </a:r>
            <a:endParaRPr lang="en-US" dirty="0"/>
          </a:p>
        </p:txBody>
      </p:sp>
      <p:sp>
        <p:nvSpPr>
          <p:cNvPr id="3" name="Content Placeholder 2"/>
          <p:cNvSpPr>
            <a:spLocks noGrp="1"/>
          </p:cNvSpPr>
          <p:nvPr>
            <p:ph sz="half" idx="1"/>
          </p:nvPr>
        </p:nvSpPr>
        <p:spPr>
          <a:xfrm>
            <a:off x="519113" y="1447800"/>
            <a:ext cx="5486400" cy="5059847"/>
          </a:xfrm>
        </p:spPr>
        <p:txBody>
          <a:bodyPr/>
          <a:lstStyle/>
          <a:p>
            <a:pPr marL="0" indent="0">
              <a:buNone/>
            </a:pPr>
            <a:r>
              <a:rPr lang="en-US" b="1" dirty="0" smtClean="0"/>
              <a:t>Traffic Isolation/Flow</a:t>
            </a:r>
          </a:p>
          <a:p>
            <a:r>
              <a:rPr lang="en-US" dirty="0" smtClean="0"/>
              <a:t>Port ACL</a:t>
            </a:r>
          </a:p>
          <a:p>
            <a:r>
              <a:rPr lang="en-US" dirty="0" smtClean="0"/>
              <a:t>PVLAN</a:t>
            </a:r>
          </a:p>
          <a:p>
            <a:r>
              <a:rPr lang="en-US" dirty="0" smtClean="0"/>
              <a:t>Trunk Mode</a:t>
            </a:r>
          </a:p>
          <a:p>
            <a:pPr lvl="1"/>
            <a:endParaRPr lang="en-US" dirty="0"/>
          </a:p>
          <a:p>
            <a:pPr marL="0" indent="0">
              <a:buNone/>
            </a:pPr>
            <a:r>
              <a:rPr lang="en-US" b="1" dirty="0"/>
              <a:t>Traffic shaping</a:t>
            </a:r>
          </a:p>
          <a:p>
            <a:r>
              <a:rPr lang="en-US" dirty="0" err="1"/>
              <a:t>QoS</a:t>
            </a:r>
            <a:endParaRPr lang="en-US" dirty="0"/>
          </a:p>
          <a:p>
            <a:pPr marL="0" indent="0">
              <a:buNone/>
            </a:pPr>
            <a:endParaRPr lang="en-US" dirty="0" smtClean="0"/>
          </a:p>
          <a:p>
            <a:pPr marL="0" indent="0">
              <a:buNone/>
            </a:pPr>
            <a:r>
              <a:rPr lang="en-US" b="1" dirty="0" smtClean="0"/>
              <a:t>Security</a:t>
            </a:r>
          </a:p>
          <a:p>
            <a:r>
              <a:rPr lang="en-US" dirty="0" smtClean="0"/>
              <a:t>DHCP Guard</a:t>
            </a:r>
          </a:p>
          <a:p>
            <a:r>
              <a:rPr lang="en-US" dirty="0"/>
              <a:t>IPsec Task </a:t>
            </a:r>
            <a:r>
              <a:rPr lang="en-US" dirty="0" smtClean="0"/>
              <a:t>Offload</a:t>
            </a:r>
          </a:p>
        </p:txBody>
      </p:sp>
      <p:sp>
        <p:nvSpPr>
          <p:cNvPr id="4" name="Content Placeholder 3"/>
          <p:cNvSpPr>
            <a:spLocks noGrp="1"/>
          </p:cNvSpPr>
          <p:nvPr>
            <p:ph sz="half" idx="2"/>
          </p:nvPr>
        </p:nvSpPr>
        <p:spPr>
          <a:xfrm>
            <a:off x="6181725" y="1447800"/>
            <a:ext cx="5486400" cy="5127558"/>
          </a:xfrm>
        </p:spPr>
        <p:txBody>
          <a:bodyPr/>
          <a:lstStyle/>
          <a:p>
            <a:pPr marL="0" indent="0">
              <a:buNone/>
            </a:pPr>
            <a:r>
              <a:rPr lang="en-US" b="1" dirty="0" smtClean="0"/>
              <a:t>Performance</a:t>
            </a:r>
          </a:p>
          <a:p>
            <a:r>
              <a:rPr lang="en-US" dirty="0" smtClean="0"/>
              <a:t>Dynamic VMQ</a:t>
            </a:r>
          </a:p>
          <a:p>
            <a:r>
              <a:rPr lang="en-US" dirty="0" smtClean="0"/>
              <a:t>SR-IOV</a:t>
            </a:r>
          </a:p>
          <a:p>
            <a:pPr marL="0" indent="0">
              <a:buNone/>
            </a:pPr>
            <a:endParaRPr lang="en-US" b="1" dirty="0" smtClean="0"/>
          </a:p>
          <a:p>
            <a:pPr marL="0" indent="0">
              <a:buNone/>
            </a:pPr>
            <a:r>
              <a:rPr lang="en-US" b="1" dirty="0" smtClean="0"/>
              <a:t>Diagnostics</a:t>
            </a:r>
            <a:endParaRPr lang="en-US" b="1" dirty="0"/>
          </a:p>
          <a:p>
            <a:r>
              <a:rPr lang="en-US" dirty="0"/>
              <a:t>Port Mirroring</a:t>
            </a:r>
          </a:p>
          <a:p>
            <a:r>
              <a:rPr lang="en-US" dirty="0" smtClean="0"/>
              <a:t>Events Tracing (ETW)</a:t>
            </a:r>
          </a:p>
          <a:p>
            <a:r>
              <a:rPr lang="en-US" dirty="0" smtClean="0"/>
              <a:t>Unified Tracing</a:t>
            </a:r>
          </a:p>
          <a:p>
            <a:endParaRPr lang="en-US" dirty="0" smtClean="0"/>
          </a:p>
          <a:p>
            <a:endParaRPr lang="en-US" dirty="0"/>
          </a:p>
          <a:p>
            <a:pPr marL="0" indent="0">
              <a:buNone/>
            </a:pPr>
            <a:r>
              <a:rPr lang="en-US" dirty="0" smtClean="0"/>
              <a:t>Adding more functionality …</a:t>
            </a:r>
            <a:endParaRPr lang="en-US" dirty="0"/>
          </a:p>
        </p:txBody>
      </p:sp>
    </p:spTree>
    <p:extLst>
      <p:ext uri="{BB962C8B-B14F-4D97-AF65-F5344CB8AC3E}">
        <p14:creationId xmlns:p14="http://schemas.microsoft.com/office/powerpoint/2010/main" val="13299285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Hyper-V Extensible Switch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72" y="1219200"/>
            <a:ext cx="5839564" cy="488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5520121" y="3626274"/>
            <a:ext cx="3023008" cy="412326"/>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alpha val="98824"/>
                  </a:srgbClr>
                </a:solidFill>
                <a:latin typeface="Segoe UI" pitchFamily="34" charset="0"/>
                <a:ea typeface="Segoe UI" pitchFamily="34" charset="0"/>
                <a:cs typeface="Segoe UI" pitchFamily="34" charset="0"/>
              </a:rPr>
              <a:t>Extension</a:t>
            </a:r>
          </a:p>
        </p:txBody>
      </p:sp>
      <p:sp>
        <p:nvSpPr>
          <p:cNvPr id="9" name="Rounded Rectangle 8"/>
          <p:cNvSpPr/>
          <p:nvPr/>
        </p:nvSpPr>
        <p:spPr bwMode="auto">
          <a:xfrm>
            <a:off x="5520121" y="4083474"/>
            <a:ext cx="3023008" cy="412326"/>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alpha val="98824"/>
                  </a:srgbClr>
                </a:solidFill>
                <a:latin typeface="Segoe UI" pitchFamily="34" charset="0"/>
                <a:ea typeface="Segoe UI" pitchFamily="34" charset="0"/>
                <a:cs typeface="Segoe UI" pitchFamily="34" charset="0"/>
              </a:rPr>
              <a:t>Extension</a:t>
            </a:r>
          </a:p>
        </p:txBody>
      </p:sp>
      <p:sp>
        <p:nvSpPr>
          <p:cNvPr id="10" name="Rounded Rectangle 9"/>
          <p:cNvSpPr/>
          <p:nvPr/>
        </p:nvSpPr>
        <p:spPr bwMode="auto">
          <a:xfrm>
            <a:off x="5520121" y="4540674"/>
            <a:ext cx="3023008" cy="412326"/>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alpha val="98824"/>
                  </a:srgbClr>
                </a:solidFill>
                <a:latin typeface="Segoe UI" pitchFamily="34" charset="0"/>
                <a:ea typeface="Segoe UI" pitchFamily="34" charset="0"/>
                <a:cs typeface="Segoe UI" pitchFamily="34" charset="0"/>
              </a:rPr>
              <a:t>Extension</a:t>
            </a:r>
          </a:p>
        </p:txBody>
      </p:sp>
    </p:spTree>
    <p:extLst>
      <p:ext uri="{BB962C8B-B14F-4D97-AF65-F5344CB8AC3E}">
        <p14:creationId xmlns:p14="http://schemas.microsoft.com/office/powerpoint/2010/main" val="27689658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535" y="152400"/>
            <a:ext cx="11149013" cy="609398"/>
          </a:xfrm>
        </p:spPr>
        <p:txBody>
          <a:bodyPr/>
          <a:lstStyle/>
          <a:p>
            <a:r>
              <a:rPr lang="en-US" dirty="0" smtClean="0"/>
              <a:t>Key Tenets for Hyper-V Extensible Switch</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77555633"/>
              </p:ext>
            </p:extLst>
          </p:nvPr>
        </p:nvGraphicFramePr>
        <p:xfrm>
          <a:off x="519111" y="981075"/>
          <a:ext cx="10680700" cy="4848225"/>
        </p:xfrm>
        <a:graphic>
          <a:graphicData uri="http://schemas.openxmlformats.org/drawingml/2006/table">
            <a:tbl>
              <a:tblPr firstRow="1" bandRow="1">
                <a:tableStyleId>{FABFCF23-3B69-468F-B69F-88F6DE6A72F2}</a:tableStyleId>
              </a:tblPr>
              <a:tblGrid>
                <a:gridCol w="5340350"/>
                <a:gridCol w="5340350"/>
              </a:tblGrid>
              <a:tr h="571500">
                <a:tc>
                  <a:txBody>
                    <a:bodyPr/>
                    <a:lstStyle/>
                    <a:p>
                      <a:pPr algn="l" fontAlgn="b"/>
                      <a:r>
                        <a:rPr lang="en-US" sz="2400" b="1" u="none" strike="noStrike" dirty="0">
                          <a:solidFill>
                            <a:schemeClr val="bg1"/>
                          </a:solidFill>
                          <a:effectLst/>
                        </a:rPr>
                        <a:t>Key Tenets</a:t>
                      </a:r>
                      <a:endParaRPr lang="en-US" sz="2400" b="1" i="0" u="none" strike="noStrike" dirty="0">
                        <a:solidFill>
                          <a:schemeClr val="bg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2400" u="none" strike="noStrike" dirty="0" smtClean="0">
                          <a:solidFill>
                            <a:schemeClr val="bg1"/>
                          </a:solidFill>
                          <a:effectLst/>
                        </a:rPr>
                        <a:t>Benefit</a:t>
                      </a:r>
                      <a:endParaRPr lang="en-US" sz="2400" b="1" i="0" u="none" strike="noStrike" dirty="0">
                        <a:solidFill>
                          <a:schemeClr val="bg1"/>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i="0" u="none" strike="noStrike" dirty="0" smtClean="0">
                          <a:solidFill>
                            <a:srgbClr val="000000"/>
                          </a:solidFill>
                          <a:effectLst/>
                          <a:latin typeface="+mn-lt"/>
                        </a:rPr>
                        <a:t>Extensible, not replaceable</a:t>
                      </a:r>
                      <a:endParaRPr lang="en-US" sz="24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b="0" i="0" u="none" strike="noStrike" dirty="0" smtClean="0">
                          <a:solidFill>
                            <a:srgbClr val="000000"/>
                          </a:solidFill>
                          <a:effectLst/>
                          <a:latin typeface="+mn-lt"/>
                        </a:rPr>
                        <a:t>Added features don’t remove other features</a:t>
                      </a:r>
                      <a:endParaRPr lang="en-US" sz="24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u="none" strike="noStrike" dirty="0" smtClean="0">
                          <a:effectLst/>
                        </a:rPr>
                        <a:t>Pluggable</a:t>
                      </a:r>
                      <a:r>
                        <a:rPr lang="en-US" sz="2400" b="1" u="none" strike="noStrike" baseline="0" dirty="0" smtClean="0">
                          <a:effectLst/>
                        </a:rPr>
                        <a:t> switch</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E</a:t>
                      </a:r>
                      <a:r>
                        <a:rPr lang="en-US" sz="2400" u="none" strike="noStrike" baseline="0" dirty="0" smtClean="0">
                          <a:effectLst/>
                        </a:rPr>
                        <a:t>xtensions process all network traffic</a:t>
                      </a:r>
                      <a:r>
                        <a:rPr lang="en-US" sz="2400" u="none" strike="noStrike" dirty="0" smtClean="0">
                          <a:effectLst/>
                        </a:rPr>
                        <a:t>, including VM-to-VM</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u="none" strike="noStrike">
                          <a:effectLst/>
                        </a:rPr>
                        <a:t>1</a:t>
                      </a:r>
                      <a:r>
                        <a:rPr lang="en-US" sz="2400" b="1" u="none" strike="noStrike" baseline="30000">
                          <a:effectLst/>
                        </a:rPr>
                        <a:t>st</a:t>
                      </a:r>
                      <a:r>
                        <a:rPr lang="en-US" sz="2400" b="1" u="none" strike="noStrike">
                          <a:effectLst/>
                        </a:rPr>
                        <a:t> class citizen of system</a:t>
                      </a:r>
                      <a:endParaRPr lang="en-US" sz="2400" b="1" i="0" u="none" strike="noStrike">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Live Migration and offloads just work;</a:t>
                      </a:r>
                      <a:r>
                        <a:rPr lang="en-US" sz="2400" u="none" strike="noStrike" baseline="0" dirty="0" smtClean="0">
                          <a:effectLst/>
                        </a:rPr>
                        <a:t> E</a:t>
                      </a:r>
                      <a:r>
                        <a:rPr lang="en-US" sz="2400" u="none" strike="noStrike" dirty="0" smtClean="0">
                          <a:effectLst/>
                        </a:rPr>
                        <a:t>xtensions work </a:t>
                      </a:r>
                      <a:r>
                        <a:rPr lang="en-US" sz="2400" u="none" strike="noStrike" dirty="0">
                          <a:effectLst/>
                        </a:rPr>
                        <a:t>together</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u="none" strike="noStrike" dirty="0" smtClean="0">
                          <a:effectLst/>
                        </a:rPr>
                        <a:t>Open &amp; public API </a:t>
                      </a:r>
                      <a:r>
                        <a:rPr lang="en-US" sz="2400" b="1" u="none" strike="noStrike" dirty="0">
                          <a:effectLst/>
                        </a:rPr>
                        <a:t>model</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Large ecosystem of extensions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u="none" strike="noStrike" dirty="0">
                          <a:effectLst/>
                        </a:rPr>
                        <a:t>Logo certification and </a:t>
                      </a:r>
                      <a:r>
                        <a:rPr lang="en-US" sz="2400" b="1" u="none" strike="noStrike" dirty="0" smtClean="0">
                          <a:effectLst/>
                        </a:rPr>
                        <a:t>rich OS </a:t>
                      </a:r>
                      <a:r>
                        <a:rPr lang="en-US" sz="2400" b="1" u="none" strike="noStrike" dirty="0">
                          <a:effectLst/>
                        </a:rPr>
                        <a:t>framework</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High quality extensions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71500">
                <a:tc>
                  <a:txBody>
                    <a:bodyPr/>
                    <a:lstStyle/>
                    <a:p>
                      <a:pPr algn="l" fontAlgn="b"/>
                      <a:r>
                        <a:rPr lang="en-US" sz="2400" b="1" u="none" strike="noStrike" dirty="0">
                          <a:effectLst/>
                        </a:rPr>
                        <a:t>Unified Tracing </a:t>
                      </a:r>
                      <a:r>
                        <a:rPr lang="en-US" sz="2400" b="1" u="none" strike="noStrike" dirty="0" smtClean="0">
                          <a:effectLst/>
                        </a:rPr>
                        <a:t>through virtual </a:t>
                      </a:r>
                      <a:r>
                        <a:rPr lang="en-US" sz="2400" b="1" u="none" strike="noStrike" dirty="0">
                          <a:effectLst/>
                        </a:rPr>
                        <a:t>switch</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Shorter down times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154105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1"/>
          <p:cNvSpPr txBox="1">
            <a:spLocks/>
          </p:cNvSpPr>
          <p:nvPr/>
        </p:nvSpPr>
        <p:spPr>
          <a:xfrm>
            <a:off x="5936273" y="1600206"/>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a:effectLst>
                  <a:outerShdw blurRad="38100" dist="38100" dir="2700000" algn="tl">
                    <a:srgbClr val="000000">
                      <a:alpha val="43137"/>
                    </a:srgbClr>
                  </a:outerShdw>
                </a:effectLst>
              </a:rPr>
              <a:t>Extensions are </a:t>
            </a:r>
            <a:r>
              <a:rPr lang="en-US" dirty="0" smtClean="0">
                <a:effectLst>
                  <a:outerShdw blurRad="38100" dist="38100" dir="2700000" algn="tl">
                    <a:srgbClr val="000000">
                      <a:alpha val="43137"/>
                    </a:srgbClr>
                  </a:outerShdw>
                </a:effectLst>
              </a:rPr>
              <a:t>Filters </a:t>
            </a:r>
            <a:r>
              <a:rPr lang="en-US" dirty="0">
                <a:effectLst>
                  <a:outerShdw blurRad="38100" dist="38100" dir="2700000" algn="tl">
                    <a:srgbClr val="000000">
                      <a:alpha val="43137"/>
                    </a:srgbClr>
                  </a:outerShdw>
                </a:effectLst>
              </a:rPr>
              <a:t>or </a:t>
            </a:r>
            <a:r>
              <a:rPr lang="en-US" dirty="0" smtClean="0">
                <a:effectLst>
                  <a:outerShdw blurRad="38100" dist="38100" dir="2700000" algn="tl">
                    <a:srgbClr val="000000">
                      <a:alpha val="43137"/>
                    </a:srgbClr>
                  </a:outerShdw>
                </a:effectLst>
              </a:rPr>
              <a:t>Windows Filtering Platform Providers</a:t>
            </a:r>
            <a:endParaRPr lang="en-US" dirty="0">
              <a:effectLst>
                <a:outerShdw blurRad="38100" dist="38100" dir="2700000" algn="tl">
                  <a:srgbClr val="000000">
                    <a:alpha val="43137"/>
                  </a:srgbClr>
                </a:outerShdw>
              </a:effectLst>
            </a:endParaRPr>
          </a:p>
          <a:p>
            <a:pPr marL="0" indent="0">
              <a:spcAft>
                <a:spcPts val="1800"/>
              </a:spcAft>
              <a:buNone/>
            </a:pPr>
            <a:r>
              <a:rPr lang="en-US" dirty="0" smtClean="0">
                <a:effectLst>
                  <a:outerShdw blurRad="38100" dist="38100" dir="2700000" algn="tl">
                    <a:srgbClr val="000000">
                      <a:alpha val="43137"/>
                    </a:srgbClr>
                  </a:outerShdw>
                </a:effectLst>
              </a:rPr>
              <a:t>Extension state/configuration is unique to each instance of an Extensible Switch on a machine </a:t>
            </a:r>
          </a:p>
        </p:txBody>
      </p:sp>
      <p:sp>
        <p:nvSpPr>
          <p:cNvPr id="34" name="Title 5"/>
          <p:cNvSpPr txBox="1">
            <a:spLocks/>
          </p:cNvSpPr>
          <p:nvPr/>
        </p:nvSpPr>
        <p:spPr>
          <a:xfrm>
            <a:off x="519113"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err="1"/>
              <a:t>Hyper-V</a:t>
            </a:r>
            <a:r>
              <a:rPr lang="en-US" dirty="0"/>
              <a:t> Extensible Switch</a:t>
            </a:r>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219200"/>
            <a:ext cx="536933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bwMode="auto">
          <a:xfrm>
            <a:off x="3102062" y="29432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40" name="Rounded Rectangle 39"/>
          <p:cNvSpPr/>
          <p:nvPr/>
        </p:nvSpPr>
        <p:spPr bwMode="auto">
          <a:xfrm>
            <a:off x="3102062" y="34004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
        <p:nvSpPr>
          <p:cNvPr id="41" name="Rounded Rectangle 40"/>
          <p:cNvSpPr/>
          <p:nvPr/>
        </p:nvSpPr>
        <p:spPr bwMode="auto">
          <a:xfrm>
            <a:off x="3102062" y="3857649"/>
            <a:ext cx="2121458" cy="379123"/>
          </a:xfrm>
          <a:prstGeom prst="roundRect">
            <a:avLst/>
          </a:prstGeom>
          <a:gradFill>
            <a:gsLst>
              <a:gs pos="0">
                <a:srgbClr val="0070C0"/>
              </a:gs>
              <a:gs pos="100000">
                <a:srgbClr val="00B0F0"/>
              </a:gs>
              <a:gs pos="100000">
                <a:srgbClr val="00B0F0"/>
              </a:gs>
            </a:gsLst>
            <a:lin ang="5400000" scaled="1"/>
          </a:gradFill>
          <a:ln>
            <a:solidFill>
              <a:schemeClr val="bg1"/>
            </a:solidFill>
            <a:headEnd type="none" w="med" len="med"/>
            <a:tailEnd type="none" w="med" len="med"/>
          </a:ln>
          <a:effectLst/>
          <a:scene3d>
            <a:camera prst="orthographicFront"/>
            <a:lightRig rig="threePt" dir="t"/>
          </a:scene3d>
          <a:sp3d extrusionH="152400">
            <a:bevelT/>
            <a:bevelB/>
            <a:extrusionClr>
              <a:srgbClr val="0070C0"/>
            </a:extrusionClr>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latin typeface="Segoe UI" pitchFamily="34" charset="0"/>
                <a:ea typeface="Segoe UI" pitchFamily="34" charset="0"/>
                <a:cs typeface="Segoe UI" pitchFamily="34" charset="0"/>
              </a:rPr>
              <a:t>Extension</a:t>
            </a:r>
          </a:p>
        </p:txBody>
      </p:sp>
    </p:spTree>
    <p:extLst>
      <p:ext uri="{BB962C8B-B14F-4D97-AF65-F5344CB8AC3E}">
        <p14:creationId xmlns:p14="http://schemas.microsoft.com/office/powerpoint/2010/main" val="1670444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3000" tmFilter="0, 0; .2, .5; .8, .5; 1, 0"/>
                                        <p:tgtEl>
                                          <p:spTgt spid="35"/>
                                        </p:tgtEl>
                                      </p:cBhvr>
                                    </p:animEffect>
                                    <p:animScale>
                                      <p:cBhvr>
                                        <p:cTn id="7" dur="1500" autoRev="1" fill="hold"/>
                                        <p:tgtEl>
                                          <p:spTgt spid="35"/>
                                        </p:tgtEl>
                                      </p:cBhvr>
                                      <p:by x="105000" y="105000"/>
                                    </p:animScale>
                                  </p:childTnLst>
                                </p:cTn>
                              </p:par>
                              <p:par>
                                <p:cTn id="8" presetID="26" presetClass="emph" presetSubtype="0" repeatCount="2000" fill="hold" grpId="0" nodeType="withEffect">
                                  <p:stCondLst>
                                    <p:cond delay="0"/>
                                  </p:stCondLst>
                                  <p:childTnLst>
                                    <p:animEffect transition="out" filter="fade">
                                      <p:cBhvr>
                                        <p:cTn id="9" dur="3000" tmFilter="0, 0; .2, .5; .8, .5; 1, 0"/>
                                        <p:tgtEl>
                                          <p:spTgt spid="40"/>
                                        </p:tgtEl>
                                      </p:cBhvr>
                                    </p:animEffect>
                                    <p:animScale>
                                      <p:cBhvr>
                                        <p:cTn id="10" dur="1500" autoRev="1" fill="hold"/>
                                        <p:tgtEl>
                                          <p:spTgt spid="40"/>
                                        </p:tgtEl>
                                      </p:cBhvr>
                                      <p:by x="105000" y="105000"/>
                                    </p:animScale>
                                  </p:childTnLst>
                                </p:cTn>
                              </p:par>
                              <p:par>
                                <p:cTn id="11" presetID="26" presetClass="emph" presetSubtype="0" repeatCount="2000" fill="hold" grpId="0" nodeType="withEffect">
                                  <p:stCondLst>
                                    <p:cond delay="0"/>
                                  </p:stCondLst>
                                  <p:childTnLst>
                                    <p:animEffect transition="out" filter="fade">
                                      <p:cBhvr>
                                        <p:cTn id="12" dur="3000" tmFilter="0, 0; .2, .5; .8, .5; 1, 0"/>
                                        <p:tgtEl>
                                          <p:spTgt spid="41"/>
                                        </p:tgtEl>
                                      </p:cBhvr>
                                    </p:animEffect>
                                    <p:animScale>
                                      <p:cBhvr>
                                        <p:cTn id="13" dur="1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1" grpId="0" animBg="1"/>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Bob Combs</External_x0020_Speaker>
    <Session_x0020_Code xmlns="2295e2e7-0eeb-498e-8716-217bb2ee6ee3">VIR307</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8b529f77-48ab-4581-b468-93f09345b8aa"/>
    <ds:schemaRef ds:uri="http://schemas.microsoft.com/office/2006/documentManagement/types"/>
    <ds:schemaRef ds:uri="http://schemas.microsoft.com/office/infopath/2007/PartnerControls"/>
    <ds:schemaRef ds:uri="2295e2e7-0eeb-498e-8716-217bb2ee6ee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912</TotalTime>
  <Words>2140</Words>
  <Application>Microsoft Office PowerPoint</Application>
  <PresentationFormat>Custom</PresentationFormat>
  <Paragraphs>313</Paragraphs>
  <Slides>34</Slides>
  <Notes>24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TechEd_2012_Template_16x9</vt:lpstr>
      <vt:lpstr>White with Consolas font for code slides</vt:lpstr>
      <vt:lpstr>Get Hands-on with the New Hyper-V Extensible Switch in Windows Server 2012</vt:lpstr>
      <vt:lpstr>Agenda</vt:lpstr>
      <vt:lpstr>Windows Server 2012 Cloud Optimize Your IT</vt:lpstr>
      <vt:lpstr>Cloud Demands</vt:lpstr>
      <vt:lpstr>Hyper-V Switch</vt:lpstr>
      <vt:lpstr>Windows Server 2012 Switch Policies</vt:lpstr>
      <vt:lpstr>Hyper-V Extensible Switch</vt:lpstr>
      <vt:lpstr>Key Tenets for Hyper-V Extensible Switch</vt:lpstr>
      <vt:lpstr>PowerPoint Presentation</vt:lpstr>
      <vt:lpstr>SCVMM Management of Switch Extensions</vt:lpstr>
      <vt:lpstr>PowerPoint Presentation</vt:lpstr>
      <vt:lpstr>sFlow traffic monitoring</vt:lpstr>
      <vt:lpstr>PowerPoint Presentation</vt:lpstr>
      <vt:lpstr>PowerPoint Presentation</vt:lpstr>
      <vt:lpstr>Virtual Firewall v3.0</vt:lpstr>
      <vt:lpstr>PowerPoint Presentation</vt:lpstr>
      <vt:lpstr>OpenFlow for Hyper-V</vt:lpstr>
      <vt:lpstr>UCS for Hyper-V</vt:lpstr>
      <vt:lpstr>Nexus 1000V Switch</vt:lpstr>
      <vt:lpstr>PowerPoint Presentation</vt:lpstr>
      <vt:lpstr>Hyper-V Extensible Switch PowerShell cmdlets</vt:lpstr>
      <vt:lpstr>VM based Traffic Tools Can Be Supported Multiple Ways</vt:lpstr>
      <vt:lpstr>Extensible Switch ETW Tracing Example</vt:lpstr>
      <vt:lpstr>Extensible Switch Unified Tracing Example</vt:lpstr>
      <vt:lpstr>Summarizing Extensible Switch Benefits</vt:lpstr>
      <vt:lpstr>Useful Links</vt:lpstr>
      <vt:lpstr>Useful Links</vt:lpstr>
      <vt:lpstr>Related Content</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Hands-on with the New Hyper-V Extensible Switch in Windows Server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69</cp:revision>
  <cp:lastPrinted>2010-05-11T05:02:34Z</cp:lastPrinted>
  <dcterms:created xsi:type="dcterms:W3CDTF">2012-03-23T02:48:52Z</dcterms:created>
  <dcterms:modified xsi:type="dcterms:W3CDTF">2012-06-13T20:41:29Z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