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6"/>
  </p:notesMasterIdLst>
  <p:handoutMasterIdLst>
    <p:handoutMasterId r:id="rId37"/>
  </p:handoutMasterIdLst>
  <p:sldIdLst>
    <p:sldId id="257" r:id="rId6"/>
    <p:sldId id="376" r:id="rId7"/>
    <p:sldId id="342" r:id="rId8"/>
    <p:sldId id="392" r:id="rId9"/>
    <p:sldId id="353" r:id="rId10"/>
    <p:sldId id="393" r:id="rId11"/>
    <p:sldId id="394" r:id="rId12"/>
    <p:sldId id="396" r:id="rId13"/>
    <p:sldId id="397" r:id="rId14"/>
    <p:sldId id="398" r:id="rId15"/>
    <p:sldId id="399" r:id="rId16"/>
    <p:sldId id="400" r:id="rId17"/>
    <p:sldId id="401" r:id="rId18"/>
    <p:sldId id="402" r:id="rId19"/>
    <p:sldId id="412" r:id="rId20"/>
    <p:sldId id="403" r:id="rId21"/>
    <p:sldId id="356" r:id="rId22"/>
    <p:sldId id="408" r:id="rId23"/>
    <p:sldId id="410" r:id="rId24"/>
    <p:sldId id="411" r:id="rId25"/>
    <p:sldId id="409" r:id="rId26"/>
    <p:sldId id="405" r:id="rId27"/>
    <p:sldId id="406" r:id="rId28"/>
    <p:sldId id="311" r:id="rId29"/>
    <p:sldId id="413" r:id="rId30"/>
    <p:sldId id="313" r:id="rId31"/>
    <p:sldId id="314" r:id="rId32"/>
    <p:sldId id="315" r:id="rId33"/>
    <p:sldId id="271" r:id="rId34"/>
    <p:sldId id="256"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000000"/>
    <a:srgbClr val="429A16"/>
    <a:srgbClr val="F8F57B"/>
    <a:srgbClr val="59D01E"/>
    <a:srgbClr val="ACE58F"/>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47" autoAdjust="0"/>
    <p:restoredTop sz="93814" autoAdjust="0"/>
  </p:normalViewPr>
  <p:slideViewPr>
    <p:cSldViewPr>
      <p:cViewPr varScale="1">
        <p:scale>
          <a:sx n="107" d="100"/>
          <a:sy n="107" d="100"/>
        </p:scale>
        <p:origin x="-468"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3808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7372-21B5-4D28-A16B-B615E634BA6C}" type="slidenum">
              <a:rPr lang="en-US" smtClean="0"/>
              <a:t>15</a:t>
            </a:fld>
            <a:endParaRPr lang="en-US"/>
          </a:p>
        </p:txBody>
      </p:sp>
    </p:spTree>
    <p:extLst>
      <p:ext uri="{BB962C8B-B14F-4D97-AF65-F5344CB8AC3E}">
        <p14:creationId xmlns:p14="http://schemas.microsoft.com/office/powerpoint/2010/main" val="86304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96109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64433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5D34DB-F487-4B92-8EA5-3B77D3755CC2}" type="slidenum">
              <a:rPr lang="en-US" smtClean="0"/>
              <a:t>19</a:t>
            </a:fld>
            <a:endParaRPr lang="en-US"/>
          </a:p>
        </p:txBody>
      </p:sp>
    </p:spTree>
    <p:extLst>
      <p:ext uri="{BB962C8B-B14F-4D97-AF65-F5344CB8AC3E}">
        <p14:creationId xmlns:p14="http://schemas.microsoft.com/office/powerpoint/2010/main" val="1010252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5D34DB-F487-4B92-8EA5-3B77D3755CC2}" type="slidenum">
              <a:rPr lang="en-US" smtClean="0"/>
              <a:t>20</a:t>
            </a:fld>
            <a:endParaRPr lang="en-US"/>
          </a:p>
        </p:txBody>
      </p:sp>
    </p:spTree>
    <p:extLst>
      <p:ext uri="{BB962C8B-B14F-4D97-AF65-F5344CB8AC3E}">
        <p14:creationId xmlns:p14="http://schemas.microsoft.com/office/powerpoint/2010/main" val="1010252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644336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5D34DB-F487-4B92-8EA5-3B77D3755CC2}" type="slidenum">
              <a:rPr lang="en-US" smtClean="0"/>
              <a:t>22</a:t>
            </a:fld>
            <a:endParaRPr lang="en-US"/>
          </a:p>
        </p:txBody>
      </p:sp>
    </p:spTree>
    <p:extLst>
      <p:ext uri="{BB962C8B-B14F-4D97-AF65-F5344CB8AC3E}">
        <p14:creationId xmlns:p14="http://schemas.microsoft.com/office/powerpoint/2010/main" val="1010252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24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64433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4848225" cy="2727325"/>
          </a:xfrm>
        </p:spPr>
      </p:sp>
      <p:sp>
        <p:nvSpPr>
          <p:cNvPr id="3" name="Notes Placeholder 2"/>
          <p:cNvSpPr>
            <a:spLocks noGrp="1"/>
          </p:cNvSpPr>
          <p:nvPr>
            <p:ph type="body" idx="1"/>
          </p:nvPr>
        </p:nvSpPr>
        <p:spPr>
          <a:xfrm>
            <a:off x="457200" y="3615194"/>
            <a:ext cx="5817476" cy="4500172"/>
          </a:xfrm>
        </p:spPr>
        <p:txBody>
          <a:bodyPr/>
          <a:lstStyle/>
          <a:p>
            <a:pPr marL="0" lvl="1" indent="0" defTabSz="-11559064" eaLnBrk="0" hangingPunct="0">
              <a:lnSpc>
                <a:spcPct val="90000"/>
              </a:lnSpc>
              <a:spcBef>
                <a:spcPts val="500"/>
              </a:spcBef>
              <a:buSzPct val="95000"/>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pPr/>
              <a:t>2</a:t>
            </a:fld>
            <a:endParaRPr lang="en-US"/>
          </a:p>
        </p:txBody>
      </p:sp>
    </p:spTree>
    <p:extLst>
      <p:ext uri="{BB962C8B-B14F-4D97-AF65-F5344CB8AC3E}">
        <p14:creationId xmlns:p14="http://schemas.microsoft.com/office/powerpoint/2010/main" val="223979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92090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24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64433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23997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76257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76257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24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644336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vmware.com/files/pdf/techpaper/PCoIPvHDXsinglesession03-05-12.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26.png"/><Relationship Id="rId10" Type="http://schemas.openxmlformats.org/officeDocument/2006/relationships/image" Target="../media/image29.png"/><Relationship Id="rId4" Type="http://schemas.microsoft.com/office/2007/relationships/hdphoto" Target="../media/hdphoto3.wdp"/><Relationship Id="rId9"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5.wmf"/><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hyperlink" Target="http://microsoft.com/msdn"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7.emf"/><Relationship Id="rId11" Type="http://schemas.microsoft.com/office/2007/relationships/hdphoto" Target="../media/hdphoto8.wdp"/><Relationship Id="rId5" Type="http://schemas.openxmlformats.org/officeDocument/2006/relationships/hyperlink" Target="http://northamerica.msteched.com/" TargetMode="External"/><Relationship Id="rId10" Type="http://schemas.openxmlformats.org/officeDocument/2006/relationships/image" Target="../media/image39.png"/><Relationship Id="rId4" Type="http://schemas.microsoft.com/office/2007/relationships/hdphoto" Target="../media/hdphoto7.wdp"/><Relationship Id="rId9" Type="http://schemas.openxmlformats.org/officeDocument/2006/relationships/hyperlink" Target="http://microsoft.com/techne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 Id="rId9"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492426"/>
          </a:xfrm>
        </p:spPr>
        <p:txBody>
          <a:bodyPr/>
          <a:lstStyle/>
          <a:p>
            <a:r>
              <a:rPr lang="en-US" sz="3200" dirty="0" err="1" smtClean="0"/>
              <a:t>RemoteFX</a:t>
            </a:r>
            <a:r>
              <a:rPr lang="en-US" sz="3200" dirty="0" smtClean="0"/>
              <a:t> </a:t>
            </a:r>
            <a:r>
              <a:rPr lang="en-US" sz="3200" dirty="0"/>
              <a:t>and RDP Rocking RDS </a:t>
            </a:r>
            <a:r>
              <a:rPr lang="en-US" sz="3200" dirty="0" smtClean="0"/>
              <a:t>in </a:t>
            </a:r>
            <a:r>
              <a:rPr lang="en-US" sz="3200" dirty="0"/>
              <a:t>Windows Server 2012</a:t>
            </a:r>
          </a:p>
        </p:txBody>
      </p:sp>
      <p:sp>
        <p:nvSpPr>
          <p:cNvPr id="3" name="Subtitle 2"/>
          <p:cNvSpPr>
            <a:spLocks noGrp="1"/>
          </p:cNvSpPr>
          <p:nvPr>
            <p:ph type="subTitle" idx="1"/>
          </p:nvPr>
        </p:nvSpPr>
        <p:spPr>
          <a:xfrm>
            <a:off x="4181452" y="5029200"/>
            <a:ext cx="6870702" cy="838200"/>
          </a:xfrm>
        </p:spPr>
        <p:txBody>
          <a:bodyPr numCol="2"/>
          <a:lstStyle/>
          <a:p>
            <a:r>
              <a:rPr lang="en-US" dirty="0" err="1" smtClean="0"/>
              <a:t>Gaurav</a:t>
            </a:r>
            <a:r>
              <a:rPr lang="en-US" dirty="0" smtClean="0"/>
              <a:t> </a:t>
            </a:r>
            <a:r>
              <a:rPr lang="en-US" dirty="0" err="1" smtClean="0"/>
              <a:t>Daga</a:t>
            </a:r>
            <a:endParaRPr lang="en-US" dirty="0" smtClean="0"/>
          </a:p>
          <a:p>
            <a:r>
              <a:rPr lang="en-US" dirty="0" smtClean="0"/>
              <a:t>Lead Program Manager</a:t>
            </a:r>
          </a:p>
          <a:p>
            <a:r>
              <a:rPr lang="en-US" dirty="0" smtClean="0"/>
              <a:t>Microsoft Corporation</a:t>
            </a:r>
          </a:p>
          <a:p>
            <a:r>
              <a:rPr lang="en-US" dirty="0" smtClean="0"/>
              <a:t>Rob Williams</a:t>
            </a:r>
          </a:p>
          <a:p>
            <a:r>
              <a:rPr lang="en-US" dirty="0" smtClean="0"/>
              <a:t>Principal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4"/>
          <p:cNvSpPr txBox="1">
            <a:spLocks/>
          </p:cNvSpPr>
          <p:nvPr/>
        </p:nvSpPr>
        <p:spPr>
          <a:xfrm>
            <a:off x="519112" y="228600"/>
            <a:ext cx="11149013" cy="343989"/>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VIR313</a:t>
            </a:r>
            <a:endParaRPr lang="en-US" sz="1800" b="0"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RemoteFX Progressive Rendering</a:t>
            </a:r>
            <a:endParaRPr lang="en-US" dirty="0"/>
          </a:p>
        </p:txBody>
      </p:sp>
      <p:grpSp>
        <p:nvGrpSpPr>
          <p:cNvPr id="5" name="Group 4"/>
          <p:cNvGrpSpPr/>
          <p:nvPr/>
        </p:nvGrpSpPr>
        <p:grpSpPr>
          <a:xfrm>
            <a:off x="519112" y="1057275"/>
            <a:ext cx="3133725" cy="5648325"/>
            <a:chOff x="519112" y="837996"/>
            <a:chExt cx="3133725" cy="5648325"/>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837996"/>
              <a:ext cx="3133725" cy="5648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52462" y="2311234"/>
              <a:ext cx="3000375"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46194" b="9123"/>
          <a:stretch/>
        </p:blipFill>
        <p:spPr bwMode="auto">
          <a:xfrm>
            <a:off x="4376142" y="1260762"/>
            <a:ext cx="5105174" cy="52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152649" y="4595751"/>
            <a:ext cx="1243694" cy="1425039"/>
          </a:xfrm>
          <a:prstGeom prst="rect">
            <a:avLst/>
          </a:pr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0" name="Rectangle 19"/>
          <p:cNvSpPr/>
          <p:nvPr/>
        </p:nvSpPr>
        <p:spPr bwMode="auto">
          <a:xfrm>
            <a:off x="4376142" y="1260762"/>
            <a:ext cx="5105174" cy="5216238"/>
          </a:xfrm>
          <a:prstGeom prst="rect">
            <a:avLst/>
          </a:pr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cxnSp>
        <p:nvCxnSpPr>
          <p:cNvPr id="10" name="Straight Connector 9"/>
          <p:cNvCxnSpPr/>
          <p:nvPr/>
        </p:nvCxnSpPr>
        <p:spPr>
          <a:xfrm flipV="1">
            <a:off x="2152649" y="1260762"/>
            <a:ext cx="2223493" cy="3334989"/>
          </a:xfrm>
          <a:prstGeom prst="line">
            <a:avLst/>
          </a:prstGeom>
          <a:ln w="28575">
            <a:solidFill>
              <a:schemeClr val="accent3"/>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52649" y="6020790"/>
            <a:ext cx="2223493" cy="456210"/>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29" name="Text Placeholder 2"/>
          <p:cNvSpPr txBox="1">
            <a:spLocks/>
          </p:cNvSpPr>
          <p:nvPr/>
        </p:nvSpPr>
        <p:spPr>
          <a:xfrm>
            <a:off x="9523412" y="1348993"/>
            <a:ext cx="2665413" cy="4907887"/>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Text remains clear while images are progressively refined</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32869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p:txBody>
      </p:sp>
      <p:sp>
        <p:nvSpPr>
          <p:cNvPr id="4" name="Subtitle 3"/>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WAN Experience</a:t>
            </a:r>
            <a:endParaRPr lang="en-US" dirty="0"/>
          </a:p>
        </p:txBody>
      </p:sp>
    </p:spTree>
    <p:extLst>
      <p:ext uri="{BB962C8B-B14F-4D97-AF65-F5344CB8AC3E}">
        <p14:creationId xmlns:p14="http://schemas.microsoft.com/office/powerpoint/2010/main" val="16123141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2905" y="1532022"/>
            <a:ext cx="3665622" cy="3793956"/>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Latency</a:t>
              </a:r>
              <a:endParaRPr lang="en-US" sz="3200" b="1" dirty="0">
                <a:solidFill>
                  <a:schemeClr val="tx1"/>
                </a:solidFill>
              </a:endParaRP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grpSp>
        <p:nvGrpSpPr>
          <p:cNvPr id="3" name="Group 2"/>
          <p:cNvGrpSpPr/>
          <p:nvPr/>
        </p:nvGrpSpPr>
        <p:grpSpPr>
          <a:xfrm>
            <a:off x="4261601" y="1532022"/>
            <a:ext cx="3665622" cy="3793956"/>
            <a:chOff x="4426943" y="1714204"/>
            <a:chExt cx="3665622" cy="3793956"/>
          </a:xfrm>
        </p:grpSpPr>
        <p:sp>
          <p:nvSpPr>
            <p:cNvPr id="11" name="Rectangle 10"/>
            <p:cNvSpPr/>
            <p:nvPr/>
          </p:nvSpPr>
          <p:spPr bwMode="auto">
            <a:xfrm>
              <a:off x="4434965"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smtClean="0">
                <a:solidFill>
                  <a:schemeClr val="tx1"/>
                </a:solidFill>
              </a:endParaRPr>
            </a:p>
            <a:p>
              <a:pPr algn="ctr"/>
              <a:r>
                <a:rPr lang="en-US" sz="3200" b="1" dirty="0" smtClean="0">
                  <a:solidFill>
                    <a:schemeClr val="tx1"/>
                  </a:solidFill>
                </a:rPr>
                <a:t>Packet Loss</a:t>
              </a:r>
              <a:endParaRPr lang="en-US" sz="3200" b="1" dirty="0">
                <a:solidFill>
                  <a:schemeClr val="tx1"/>
                </a:solidFill>
              </a:endParaRPr>
            </a:p>
            <a:p>
              <a:pPr algn="ctr" defTabSz="914099" fontAlgn="base">
                <a:spcBef>
                  <a:spcPct val="0"/>
                </a:spcBef>
                <a:spcAft>
                  <a:spcPct val="0"/>
                </a:spcAft>
              </a:pPr>
              <a:endParaRPr lang="en-US" sz="3200" b="1" dirty="0">
                <a:solidFill>
                  <a:schemeClr val="tx1"/>
                </a:solidFill>
              </a:endParaRP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grpSp>
        <p:nvGrpSpPr>
          <p:cNvPr id="13" name="Group 12"/>
          <p:cNvGrpSpPr/>
          <p:nvPr/>
        </p:nvGrpSpPr>
        <p:grpSpPr>
          <a:xfrm>
            <a:off x="8236895" y="1532022"/>
            <a:ext cx="3665622" cy="3793956"/>
            <a:chOff x="8385757" y="1714204"/>
            <a:chExt cx="3665622" cy="3793956"/>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endParaRPr lang="en-US" sz="3200" b="1" dirty="0" smtClean="0">
                <a:solidFill>
                  <a:schemeClr val="tx1"/>
                </a:solidFill>
              </a:endParaRPr>
            </a:p>
            <a:p>
              <a:pPr algn="ctr"/>
              <a:r>
                <a:rPr lang="en-US" sz="3200" b="1" dirty="0" smtClean="0">
                  <a:solidFill>
                    <a:schemeClr val="tx1"/>
                  </a:solidFill>
                </a:rPr>
                <a:t>Limited bandwidth</a:t>
              </a:r>
              <a:endParaRPr lang="en-US" sz="3200" b="1" dirty="0">
                <a:solidFill>
                  <a:schemeClr val="tx1"/>
                </a:solidFill>
              </a:endParaRPr>
            </a:p>
            <a:p>
              <a:pPr algn="ctr"/>
              <a:endParaRPr lang="en-US" sz="3200" b="1" dirty="0" smtClean="0">
                <a:solidFill>
                  <a:schemeClr val="tx1"/>
                </a:solidFill>
              </a:endParaRPr>
            </a:p>
            <a:p>
              <a:pPr algn="ctr"/>
              <a:endParaRPr lang="en-US" sz="3200" b="1" dirty="0">
                <a:solidFill>
                  <a:schemeClr val="tx1"/>
                </a:solidFill>
                <a:latin typeface="Segoe UI Light" pitchFamily="34" charset="0"/>
              </a:endParaRPr>
            </a:p>
            <a:p>
              <a:pPr algn="ctr"/>
              <a:endParaRPr lang="en-US" sz="3200" b="1" dirty="0">
                <a:solidFill>
                  <a:schemeClr val="tx1"/>
                </a:solidFill>
                <a:latin typeface="Segoe UI Light" pitchFamily="34" charset="0"/>
              </a:endParaRP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Factors affecting remoting on WAN</a:t>
            </a:r>
            <a:endParaRPr lang="en-US" dirty="0"/>
          </a:p>
        </p:txBody>
      </p:sp>
      <p:sp>
        <p:nvSpPr>
          <p:cNvPr id="15" name="Rectangle 14"/>
          <p:cNvSpPr/>
          <p:nvPr/>
        </p:nvSpPr>
        <p:spPr bwMode="auto">
          <a:xfrm>
            <a:off x="327388" y="454044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End to end delay/ping (e.g. 100 </a:t>
            </a:r>
            <a:r>
              <a:rPr lang="en-US" sz="2400" b="1" dirty="0" err="1" smtClean="0">
                <a:solidFill>
                  <a:schemeClr val="bg1"/>
                </a:solidFill>
              </a:rPr>
              <a:t>ms</a:t>
            </a:r>
            <a:r>
              <a:rPr lang="en-US" sz="2400" b="1" dirty="0" smtClean="0">
                <a:solidFill>
                  <a:schemeClr val="bg1"/>
                </a:solidFill>
              </a:rPr>
              <a:t> RTT)</a:t>
            </a:r>
            <a:endParaRPr lang="en-US" sz="2400" b="1" dirty="0">
              <a:solidFill>
                <a:schemeClr val="bg1"/>
              </a:solidFill>
            </a:endParaRPr>
          </a:p>
        </p:txBody>
      </p:sp>
      <p:sp>
        <p:nvSpPr>
          <p:cNvPr id="16" name="Rectangle 15"/>
          <p:cNvSpPr/>
          <p:nvPr/>
        </p:nvSpPr>
        <p:spPr bwMode="auto">
          <a:xfrm>
            <a:off x="4266798" y="4535193"/>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Burst or Random</a:t>
            </a:r>
            <a:endParaRPr lang="en-US" sz="2400" b="1" dirty="0">
              <a:solidFill>
                <a:schemeClr val="bg1"/>
              </a:solidFill>
            </a:endParaRPr>
          </a:p>
        </p:txBody>
      </p:sp>
      <p:sp>
        <p:nvSpPr>
          <p:cNvPr id="17" name="Rectangle 16"/>
          <p:cNvSpPr/>
          <p:nvPr/>
        </p:nvSpPr>
        <p:spPr bwMode="auto">
          <a:xfrm>
            <a:off x="8241378" y="454146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E.g. &lt; 2 Mbps vs. 100 Mbps for LAN</a:t>
            </a:r>
            <a:endParaRPr lang="en-US" sz="2400" b="1" dirty="0">
              <a:solidFill>
                <a:schemeClr val="bg1"/>
              </a:solidFill>
            </a:endParaRPr>
          </a:p>
        </p:txBody>
      </p:sp>
    </p:spTree>
    <p:extLst>
      <p:ext uri="{BB962C8B-B14F-4D97-AF65-F5344CB8AC3E}">
        <p14:creationId xmlns:p14="http://schemas.microsoft.com/office/powerpoint/2010/main" val="32567731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RemoteFX for WAN</a:t>
            </a:r>
            <a:br>
              <a:rPr lang="en-US" dirty="0" smtClean="0"/>
            </a:b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2" y="990600"/>
            <a:ext cx="11149012" cy="5730800"/>
          </a:xfrm>
        </p:spPr>
        <p:txBody>
          <a:bodyPr/>
          <a:lstStyle/>
          <a:p>
            <a:r>
              <a:rPr lang="en-US" dirty="0" smtClean="0"/>
              <a:t>Combines RemoteFX Adaptive </a:t>
            </a:r>
            <a:r>
              <a:rPr lang="en-US" dirty="0"/>
              <a:t>G</a:t>
            </a:r>
            <a:r>
              <a:rPr lang="en-US" dirty="0" smtClean="0"/>
              <a:t>raphics with intelligent WAN aware transports</a:t>
            </a:r>
          </a:p>
          <a:p>
            <a:pPr lvl="1"/>
            <a:r>
              <a:rPr lang="en-US" dirty="0" smtClean="0"/>
              <a:t>Automatic choice of TCP or secure UDP transport</a:t>
            </a:r>
          </a:p>
          <a:p>
            <a:pPr lvl="1"/>
            <a:r>
              <a:rPr lang="en-US" dirty="0" smtClean="0"/>
              <a:t>Dynamically auto detects and tunes graphics to network</a:t>
            </a:r>
          </a:p>
          <a:p>
            <a:pPr lvl="1"/>
            <a:r>
              <a:rPr lang="en-US" dirty="0" smtClean="0"/>
              <a:t>Integrated with Remote Desktop Gateway</a:t>
            </a:r>
          </a:p>
          <a:p>
            <a:r>
              <a:rPr lang="en-US" dirty="0" smtClean="0"/>
              <a:t>Goal: Deliver a great user experience beyond corporate networks</a:t>
            </a:r>
          </a:p>
          <a:p>
            <a:pPr lvl="1"/>
            <a:r>
              <a:rPr lang="en-US" dirty="0" smtClean="0"/>
              <a:t>Branch Offices</a:t>
            </a:r>
          </a:p>
          <a:p>
            <a:pPr lvl="1"/>
            <a:r>
              <a:rPr lang="en-US" dirty="0" smtClean="0"/>
              <a:t>Wireless devices</a:t>
            </a:r>
          </a:p>
          <a:p>
            <a:pPr lvl="1"/>
            <a:r>
              <a:rPr lang="en-US" dirty="0" smtClean="0"/>
              <a:t>Work from home</a:t>
            </a:r>
          </a:p>
          <a:p>
            <a:pPr lvl="1"/>
            <a:r>
              <a:rPr lang="en-US" dirty="0" smtClean="0"/>
              <a:t>Roaming users with 3g/4g</a:t>
            </a:r>
          </a:p>
          <a:p>
            <a:r>
              <a:rPr lang="en-US" dirty="0" smtClean="0"/>
              <a:t>Balance bandwidth and scale to give best UX</a:t>
            </a:r>
          </a:p>
        </p:txBody>
      </p:sp>
    </p:spTree>
    <p:extLst>
      <p:ext uri="{BB962C8B-B14F-4D97-AF65-F5344CB8AC3E}">
        <p14:creationId xmlns:p14="http://schemas.microsoft.com/office/powerpoint/2010/main" val="34814189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RemoteFX Media Streaming</a:t>
            </a:r>
            <a:endParaRPr lang="en-US" dirty="0"/>
          </a:p>
        </p:txBody>
      </p:sp>
      <p:sp>
        <p:nvSpPr>
          <p:cNvPr id="3" name="Text Placeholder 2"/>
          <p:cNvSpPr>
            <a:spLocks noGrp="1"/>
          </p:cNvSpPr>
          <p:nvPr>
            <p:ph type="body" sz="quarter" idx="10"/>
          </p:nvPr>
        </p:nvSpPr>
        <p:spPr>
          <a:xfrm>
            <a:off x="519112" y="1447799"/>
            <a:ext cx="11149013" cy="3625608"/>
          </a:xfrm>
        </p:spPr>
        <p:txBody>
          <a:bodyPr/>
          <a:lstStyle/>
          <a:p>
            <a:r>
              <a:rPr lang="en-US" dirty="0" smtClean="0"/>
              <a:t>Windows Media redirection support</a:t>
            </a:r>
          </a:p>
          <a:p>
            <a:r>
              <a:rPr lang="en-US" dirty="0" smtClean="0"/>
              <a:t>Server-side video detection for all other media types</a:t>
            </a:r>
          </a:p>
          <a:p>
            <a:pPr lvl="1"/>
            <a:r>
              <a:rPr lang="en-US" dirty="0" smtClean="0"/>
              <a:t>Flash, Silverlight, QuickTime, HTML5, etc.</a:t>
            </a:r>
          </a:p>
          <a:p>
            <a:r>
              <a:rPr lang="en-US" dirty="0" smtClean="0"/>
              <a:t>Audio and video use new dynamic bit-rate codecs</a:t>
            </a:r>
          </a:p>
          <a:p>
            <a:r>
              <a:rPr lang="en-US" dirty="0" smtClean="0"/>
              <a:t>Up to 90% drop in bandwidth consumption</a:t>
            </a:r>
          </a:p>
          <a:p>
            <a:r>
              <a:rPr lang="en-US" dirty="0" smtClean="0"/>
              <a:t>Quality audio, good FPS video with A/V sync even on WAN</a:t>
            </a:r>
          </a:p>
          <a:p>
            <a:r>
              <a:rPr lang="en-US" dirty="0" smtClean="0"/>
              <a:t>Better VoIP support</a:t>
            </a:r>
            <a:endParaRPr lang="en-US" dirty="0"/>
          </a:p>
        </p:txBody>
      </p:sp>
    </p:spTree>
    <p:extLst>
      <p:ext uri="{BB962C8B-B14F-4D97-AF65-F5344CB8AC3E}">
        <p14:creationId xmlns:p14="http://schemas.microsoft.com/office/powerpoint/2010/main" val="131481875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RemoteFX Bandwidth Usage</a:t>
            </a:r>
            <a:endParaRPr lang="en-US" dirty="0"/>
          </a:p>
        </p:txBody>
      </p:sp>
      <p:sp>
        <p:nvSpPr>
          <p:cNvPr id="15" name="Content Placeholder 14"/>
          <p:cNvSpPr>
            <a:spLocks noGrp="1"/>
          </p:cNvSpPr>
          <p:nvPr>
            <p:ph sz="quarter" idx="4"/>
          </p:nvPr>
        </p:nvSpPr>
        <p:spPr>
          <a:xfrm>
            <a:off x="6894003" y="1524000"/>
            <a:ext cx="4570809" cy="4061875"/>
          </a:xfrm>
        </p:spPr>
        <p:txBody>
          <a:bodyPr>
            <a:noAutofit/>
          </a:bodyPr>
          <a:lstStyle/>
          <a:p>
            <a:pPr>
              <a:lnSpc>
                <a:spcPct val="120000"/>
              </a:lnSpc>
              <a:buFont typeface="Wingdings" pitchFamily="2" charset="2"/>
              <a:buChar char="q"/>
            </a:pPr>
            <a:r>
              <a:rPr lang="en-US" sz="1400" b="1" dirty="0" smtClean="0"/>
              <a:t>Guest VM</a:t>
            </a:r>
          </a:p>
          <a:p>
            <a:pPr lvl="1">
              <a:lnSpc>
                <a:spcPct val="120000"/>
              </a:lnSpc>
              <a:buFont typeface="Wingdings" pitchFamily="2" charset="2"/>
              <a:buChar char="q"/>
            </a:pPr>
            <a:r>
              <a:rPr lang="en-US" sz="1200" dirty="0" smtClean="0"/>
              <a:t>RDP 7: Windows 7 Service Pack 1 (no VGPU)</a:t>
            </a:r>
          </a:p>
          <a:p>
            <a:pPr lvl="1">
              <a:lnSpc>
                <a:spcPct val="120000"/>
              </a:lnSpc>
              <a:buFont typeface="Wingdings" pitchFamily="2" charset="2"/>
              <a:buChar char="q"/>
            </a:pPr>
            <a:r>
              <a:rPr lang="en-US" sz="1200" dirty="0" smtClean="0"/>
              <a:t>RDP 8: Windows 8 Release Preview (no VGPU)</a:t>
            </a:r>
          </a:p>
          <a:p>
            <a:pPr lvl="1">
              <a:lnSpc>
                <a:spcPct val="120000"/>
              </a:lnSpc>
              <a:buFont typeface="Wingdings" pitchFamily="2" charset="2"/>
              <a:buChar char="q"/>
            </a:pPr>
            <a:r>
              <a:rPr lang="en-US" sz="1200" dirty="0" err="1" smtClean="0"/>
              <a:t>PCoIP</a:t>
            </a:r>
            <a:r>
              <a:rPr lang="en-US" sz="1200" dirty="0" smtClean="0"/>
              <a:t>: Windows 7  (no mention of Service Pack)</a:t>
            </a:r>
          </a:p>
          <a:p>
            <a:pPr lvl="1">
              <a:lnSpc>
                <a:spcPct val="120000"/>
              </a:lnSpc>
              <a:buFont typeface="Wingdings" pitchFamily="2" charset="2"/>
              <a:buChar char="q"/>
            </a:pPr>
            <a:endParaRPr lang="en-US" sz="1200" dirty="0" smtClean="0"/>
          </a:p>
          <a:p>
            <a:pPr>
              <a:lnSpc>
                <a:spcPct val="120000"/>
              </a:lnSpc>
              <a:buFont typeface="Wingdings" pitchFamily="2" charset="2"/>
              <a:buChar char="q"/>
            </a:pPr>
            <a:r>
              <a:rPr lang="en-US" sz="1400" b="1" dirty="0" smtClean="0"/>
              <a:t>User Experience</a:t>
            </a:r>
          </a:p>
          <a:p>
            <a:pPr lvl="1">
              <a:lnSpc>
                <a:spcPct val="120000"/>
              </a:lnSpc>
              <a:buFont typeface="Wingdings" pitchFamily="2" charset="2"/>
              <a:buChar char="q"/>
            </a:pPr>
            <a:r>
              <a:rPr lang="en-US" sz="1200" dirty="0" smtClean="0"/>
              <a:t>RDP 7: Aero Off, </a:t>
            </a:r>
            <a:r>
              <a:rPr lang="en-US" sz="1200" dirty="0" err="1" smtClean="0"/>
              <a:t>ClearType</a:t>
            </a:r>
            <a:r>
              <a:rPr lang="en-US" sz="1200" dirty="0" smtClean="0"/>
              <a:t> Text Off</a:t>
            </a:r>
          </a:p>
          <a:p>
            <a:pPr lvl="1">
              <a:lnSpc>
                <a:spcPct val="120000"/>
              </a:lnSpc>
              <a:buFont typeface="Wingdings" pitchFamily="2" charset="2"/>
              <a:buChar char="q"/>
            </a:pPr>
            <a:r>
              <a:rPr lang="en-US" sz="1200" dirty="0" smtClean="0"/>
              <a:t>RDP 8: Aero On, Metro-style UX, </a:t>
            </a:r>
            <a:r>
              <a:rPr lang="en-US" sz="1200" dirty="0" err="1" smtClean="0"/>
              <a:t>ClearType</a:t>
            </a:r>
            <a:r>
              <a:rPr lang="en-US" sz="1200" dirty="0" smtClean="0"/>
              <a:t> Text On</a:t>
            </a:r>
          </a:p>
          <a:p>
            <a:pPr lvl="1">
              <a:lnSpc>
                <a:spcPct val="120000"/>
              </a:lnSpc>
              <a:buFont typeface="Wingdings" pitchFamily="2" charset="2"/>
              <a:buChar char="q"/>
            </a:pPr>
            <a:r>
              <a:rPr lang="en-US" sz="1200" dirty="0" smtClean="0"/>
              <a:t>PCoIP: Aero Unknown (no mention),  </a:t>
            </a:r>
            <a:r>
              <a:rPr lang="en-US" sz="1200" dirty="0" err="1" smtClean="0"/>
              <a:t>ClearType</a:t>
            </a:r>
            <a:r>
              <a:rPr lang="en-US" sz="1200" dirty="0" smtClean="0"/>
              <a:t> Text On</a:t>
            </a:r>
          </a:p>
          <a:p>
            <a:pPr lvl="1">
              <a:lnSpc>
                <a:spcPct val="120000"/>
              </a:lnSpc>
              <a:buFont typeface="Wingdings" pitchFamily="2" charset="2"/>
              <a:buChar char="q"/>
            </a:pPr>
            <a:endParaRPr lang="en-US" sz="1200" dirty="0" smtClean="0"/>
          </a:p>
          <a:p>
            <a:pPr>
              <a:lnSpc>
                <a:spcPct val="120000"/>
              </a:lnSpc>
              <a:buFont typeface="Wingdings" pitchFamily="2" charset="2"/>
              <a:buChar char="q"/>
            </a:pPr>
            <a:r>
              <a:rPr lang="en-US" sz="1400" b="1" dirty="0" smtClean="0"/>
              <a:t>Customizations</a:t>
            </a:r>
          </a:p>
          <a:p>
            <a:pPr lvl="1">
              <a:lnSpc>
                <a:spcPct val="120000"/>
              </a:lnSpc>
              <a:buFont typeface="Wingdings" pitchFamily="2" charset="2"/>
              <a:buChar char="q"/>
            </a:pPr>
            <a:r>
              <a:rPr lang="en-US" sz="1200" dirty="0" smtClean="0"/>
              <a:t>RDP 7: Default</a:t>
            </a:r>
          </a:p>
          <a:p>
            <a:pPr lvl="1">
              <a:lnSpc>
                <a:spcPct val="120000"/>
              </a:lnSpc>
              <a:buFont typeface="Wingdings" pitchFamily="2" charset="2"/>
              <a:buChar char="q"/>
            </a:pPr>
            <a:r>
              <a:rPr lang="en-US" sz="1200" dirty="0" smtClean="0"/>
              <a:t>RDP 8: Default</a:t>
            </a:r>
          </a:p>
          <a:p>
            <a:pPr lvl="1">
              <a:lnSpc>
                <a:spcPct val="120000"/>
              </a:lnSpc>
              <a:buFont typeface="Wingdings" pitchFamily="2" charset="2"/>
              <a:buChar char="q"/>
            </a:pPr>
            <a:r>
              <a:rPr lang="en-US" sz="1200" dirty="0" smtClean="0"/>
              <a:t>PCoIP: FPS / Quality limited to reduce bandwidth usage</a:t>
            </a:r>
          </a:p>
          <a:p>
            <a:pPr lvl="1">
              <a:lnSpc>
                <a:spcPct val="120000"/>
              </a:lnSpc>
              <a:buFont typeface="Wingdings" pitchFamily="2" charset="2"/>
              <a:buChar char="q"/>
            </a:pPr>
            <a:endParaRPr lang="en-US" sz="1200" dirty="0" smtClean="0"/>
          </a:p>
        </p:txBody>
      </p:sp>
      <p:sp>
        <p:nvSpPr>
          <p:cNvPr id="3" name="Text Placeholder 2"/>
          <p:cNvSpPr>
            <a:spLocks noGrp="1"/>
          </p:cNvSpPr>
          <p:nvPr>
            <p:ph type="body" sz="quarter" idx="3"/>
          </p:nvPr>
        </p:nvSpPr>
        <p:spPr>
          <a:xfrm>
            <a:off x="507868" y="6324600"/>
            <a:ext cx="11274663" cy="639762"/>
          </a:xfrm>
        </p:spPr>
        <p:txBody>
          <a:bodyPr>
            <a:normAutofit fontScale="85000" lnSpcReduction="10000"/>
          </a:bodyPr>
          <a:lstStyle/>
          <a:p>
            <a:r>
              <a:rPr lang="en-US" b="0" dirty="0" smtClean="0"/>
              <a:t>*</a:t>
            </a:r>
            <a:r>
              <a:rPr lang="en-US" b="0" dirty="0" err="1" smtClean="0"/>
              <a:t>PCoIP</a:t>
            </a:r>
            <a:r>
              <a:rPr lang="en-US" b="0" dirty="0" smtClean="0"/>
              <a:t> numbers from </a:t>
            </a:r>
          </a:p>
          <a:p>
            <a:r>
              <a:rPr lang="en-US" dirty="0" smtClean="0">
                <a:hlinkClick r:id="rId3"/>
              </a:rPr>
              <a:t>http</a:t>
            </a:r>
            <a:r>
              <a:rPr lang="en-US" dirty="0">
                <a:hlinkClick r:id="rId3"/>
              </a:rPr>
              <a:t>://www.vmware.com/files/pdf/techpaper/PCoIPvHDXsinglesession03-05-12.pdf</a:t>
            </a:r>
            <a:r>
              <a:rPr lang="en-US" dirty="0"/>
              <a:t> </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13" y="1219200"/>
            <a:ext cx="6018127" cy="452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8808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19112" y="228600"/>
            <a:ext cx="11354836" cy="609398"/>
          </a:xfrm>
        </p:spPr>
        <p:txBody>
          <a:bodyPr/>
          <a:lstStyle/>
          <a:p>
            <a:r>
              <a:rPr lang="en-US" dirty="0" smtClean="0"/>
              <a:t>Uniform experience with deployment choice</a:t>
            </a:r>
            <a:endParaRPr lang="en-US" dirty="0"/>
          </a:p>
        </p:txBody>
      </p:sp>
      <p:sp>
        <p:nvSpPr>
          <p:cNvPr id="49" name="Rectangle 48"/>
          <p:cNvSpPr/>
          <p:nvPr/>
        </p:nvSpPr>
        <p:spPr>
          <a:xfrm>
            <a:off x="4397447" y="4950333"/>
            <a:ext cx="1828800" cy="1828800"/>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2000" dirty="0" smtClean="0">
                <a:solidFill>
                  <a:schemeClr val="tx1"/>
                </a:solidFill>
                <a:latin typeface="+mj-lt"/>
              </a:rPr>
              <a:t>Broad Range of Clients Supported </a:t>
            </a:r>
            <a:endParaRPr lang="en-US" sz="2000" dirty="0">
              <a:solidFill>
                <a:schemeClr val="tx1"/>
              </a:solidFill>
              <a:latin typeface="+mj-lt"/>
            </a:endParaRPr>
          </a:p>
        </p:txBody>
      </p:sp>
      <p:grpSp>
        <p:nvGrpSpPr>
          <p:cNvPr id="16" name="Group 15"/>
          <p:cNvGrpSpPr/>
          <p:nvPr/>
        </p:nvGrpSpPr>
        <p:grpSpPr>
          <a:xfrm>
            <a:off x="7038563" y="1066800"/>
            <a:ext cx="4835385" cy="5712334"/>
            <a:chOff x="7038563" y="915545"/>
            <a:chExt cx="4835385" cy="5712334"/>
          </a:xfrm>
        </p:grpSpPr>
        <p:sp>
          <p:nvSpPr>
            <p:cNvPr id="40" name="Text Placeholder 2"/>
            <p:cNvSpPr txBox="1">
              <a:spLocks/>
            </p:cNvSpPr>
            <p:nvPr/>
          </p:nvSpPr>
          <p:spPr>
            <a:xfrm>
              <a:off x="7038563" y="915545"/>
              <a:ext cx="4835385" cy="2856167"/>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Customer Value:</a:t>
              </a:r>
            </a:p>
            <a:p>
              <a:pPr marL="0" indent="0">
                <a:buNone/>
              </a:pPr>
              <a:r>
                <a:rPr lang="en-US" dirty="0" smtClean="0"/>
                <a:t/>
              </a:r>
              <a:br>
                <a:rPr lang="en-US" dirty="0" smtClean="0"/>
              </a:br>
              <a:r>
                <a:rPr lang="en-US" dirty="0" smtClean="0"/>
                <a:t>Fast and fluid remoting of the full desktop and apps across a wide range of networks</a:t>
              </a:r>
            </a:p>
            <a:p>
              <a:pPr marL="0" indent="0">
                <a:buNone/>
              </a:pPr>
              <a:endParaRPr lang="en-US" dirty="0"/>
            </a:p>
            <a:p>
              <a:pPr marL="0" indent="0">
                <a:buNone/>
              </a:pPr>
              <a:endParaRPr lang="en-US" dirty="0" smtClean="0"/>
            </a:p>
            <a:p>
              <a:pPr marL="0" indent="0">
                <a:buNone/>
              </a:pPr>
              <a:endParaRPr lang="en-US" dirty="0"/>
            </a:p>
          </p:txBody>
        </p:sp>
        <p:sp>
          <p:nvSpPr>
            <p:cNvPr id="64" name="Text Placeholder 2"/>
            <p:cNvSpPr txBox="1">
              <a:spLocks/>
            </p:cNvSpPr>
            <p:nvPr/>
          </p:nvSpPr>
          <p:spPr>
            <a:xfrm>
              <a:off x="7038563" y="4810832"/>
              <a:ext cx="4835385" cy="1817047"/>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Choice of deployment options</a:t>
              </a:r>
            </a:p>
            <a:p>
              <a:pPr marL="0" indent="0">
                <a:buNone/>
              </a:pPr>
              <a:endParaRPr lang="en-US" dirty="0"/>
            </a:p>
            <a:p>
              <a:pPr marL="0" indent="0">
                <a:buNone/>
              </a:pPr>
              <a:endParaRPr lang="en-US" dirty="0" smtClean="0"/>
            </a:p>
            <a:p>
              <a:pPr marL="0" indent="0">
                <a:buNone/>
              </a:pPr>
              <a:endParaRPr lang="en-US" dirty="0"/>
            </a:p>
          </p:txBody>
        </p:sp>
      </p:grpSp>
      <p:sp>
        <p:nvSpPr>
          <p:cNvPr id="51" name="Rectangle 50"/>
          <p:cNvSpPr/>
          <p:nvPr/>
        </p:nvSpPr>
        <p:spPr>
          <a:xfrm>
            <a:off x="519111" y="1094096"/>
            <a:ext cx="1828800" cy="1828800"/>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spcBef>
                <a:spcPts val="800"/>
              </a:spcBef>
            </a:pPr>
            <a:r>
              <a:rPr lang="en-US" sz="2000" dirty="0">
                <a:solidFill>
                  <a:schemeClr val="tx1"/>
                </a:solidFill>
                <a:latin typeface="+mj-lt"/>
              </a:rPr>
              <a:t>RemoteFX For WAN</a:t>
            </a:r>
          </a:p>
        </p:txBody>
      </p:sp>
      <p:sp>
        <p:nvSpPr>
          <p:cNvPr id="57" name="Rectangle 56"/>
          <p:cNvSpPr/>
          <p:nvPr/>
        </p:nvSpPr>
        <p:spPr>
          <a:xfrm>
            <a:off x="2467203" y="1094096"/>
            <a:ext cx="1822931" cy="1828800"/>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spcBef>
                <a:spcPts val="800"/>
              </a:spcBef>
            </a:pPr>
            <a:r>
              <a:rPr lang="en-US" sz="2000" dirty="0">
                <a:solidFill>
                  <a:schemeClr val="tx1"/>
                </a:solidFill>
                <a:latin typeface="+mj-lt"/>
              </a:rPr>
              <a:t>RemoteFX Adaptive Graphics</a:t>
            </a:r>
          </a:p>
        </p:txBody>
      </p:sp>
      <p:sp>
        <p:nvSpPr>
          <p:cNvPr id="60" name="Rectangle 59"/>
          <p:cNvSpPr/>
          <p:nvPr/>
        </p:nvSpPr>
        <p:spPr>
          <a:xfrm>
            <a:off x="4397450" y="1094096"/>
            <a:ext cx="1822931" cy="1828800"/>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spcBef>
                <a:spcPts val="800"/>
              </a:spcBef>
            </a:pPr>
            <a:r>
              <a:rPr lang="en-US" sz="2000" dirty="0" smtClean="0">
                <a:solidFill>
                  <a:schemeClr val="tx1"/>
                </a:solidFill>
                <a:latin typeface="+mj-lt"/>
              </a:rPr>
              <a:t>RemoteFX Media Streaming</a:t>
            </a:r>
            <a:endParaRPr lang="en-US" sz="2000" dirty="0">
              <a:solidFill>
                <a:schemeClr val="tx1"/>
              </a:solidFill>
              <a:latin typeface="+mj-lt"/>
            </a:endParaRPr>
          </a:p>
        </p:txBody>
      </p:sp>
      <p:sp>
        <p:nvSpPr>
          <p:cNvPr id="66" name="Rectangle 65"/>
          <p:cNvSpPr/>
          <p:nvPr/>
        </p:nvSpPr>
        <p:spPr>
          <a:xfrm>
            <a:off x="519112" y="3040384"/>
            <a:ext cx="1828800" cy="1828800"/>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spcBef>
                <a:spcPts val="800"/>
              </a:spcBef>
            </a:pPr>
            <a:r>
              <a:rPr lang="en-US" sz="2000" dirty="0">
                <a:solidFill>
                  <a:schemeClr val="tx1"/>
                </a:solidFill>
                <a:latin typeface="+mj-lt"/>
              </a:rPr>
              <a:t>RemoteFX Multi Touch</a:t>
            </a:r>
          </a:p>
        </p:txBody>
      </p:sp>
      <p:sp>
        <p:nvSpPr>
          <p:cNvPr id="67" name="Rectangle 66"/>
          <p:cNvSpPr/>
          <p:nvPr/>
        </p:nvSpPr>
        <p:spPr>
          <a:xfrm>
            <a:off x="2460859" y="3040385"/>
            <a:ext cx="1829275" cy="1828800"/>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spcBef>
                <a:spcPts val="800"/>
              </a:spcBef>
            </a:pPr>
            <a:r>
              <a:rPr lang="en-US" sz="2000" dirty="0" smtClean="0">
                <a:solidFill>
                  <a:schemeClr val="tx1"/>
                </a:solidFill>
                <a:latin typeface="+mj-lt"/>
              </a:rPr>
              <a:t>RemoteFX USB Redirection</a:t>
            </a:r>
            <a:endParaRPr lang="en-US" sz="2000" dirty="0">
              <a:solidFill>
                <a:schemeClr val="tx1"/>
              </a:solidFill>
              <a:latin typeface="+mj-lt"/>
            </a:endParaRPr>
          </a:p>
        </p:txBody>
      </p:sp>
      <p:sp>
        <p:nvSpPr>
          <p:cNvPr id="69" name="Rectangle 68"/>
          <p:cNvSpPr/>
          <p:nvPr/>
        </p:nvSpPr>
        <p:spPr>
          <a:xfrm>
            <a:off x="4397451" y="3040384"/>
            <a:ext cx="1822930" cy="1828800"/>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spcBef>
                <a:spcPts val="800"/>
              </a:spcBef>
            </a:pPr>
            <a:r>
              <a:rPr lang="en-US" sz="2000" dirty="0" smtClean="0">
                <a:solidFill>
                  <a:schemeClr val="tx1"/>
                </a:solidFill>
                <a:latin typeface="+mj-lt"/>
              </a:rPr>
              <a:t>Metro-style Remote Desktop App</a:t>
            </a:r>
            <a:endParaRPr lang="en-US" sz="2000" dirty="0">
              <a:solidFill>
                <a:schemeClr val="tx1"/>
              </a:solidFill>
              <a:latin typeface="+mj-lt"/>
            </a:endParaRPr>
          </a:p>
        </p:txBody>
      </p:sp>
      <p:sp>
        <p:nvSpPr>
          <p:cNvPr id="70" name="Rectangle 69"/>
          <p:cNvSpPr/>
          <p:nvPr/>
        </p:nvSpPr>
        <p:spPr>
          <a:xfrm>
            <a:off x="519111" y="4950333"/>
            <a:ext cx="1828800" cy="1828800"/>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spcBef>
                <a:spcPts val="800"/>
              </a:spcBef>
            </a:pPr>
            <a:r>
              <a:rPr lang="en-US" sz="2000" dirty="0" smtClean="0">
                <a:solidFill>
                  <a:schemeClr val="tx1"/>
                </a:solidFill>
                <a:latin typeface="+mj-lt"/>
              </a:rPr>
              <a:t>Choice of Software or </a:t>
            </a:r>
            <a:r>
              <a:rPr lang="en-US" sz="2000" dirty="0">
                <a:solidFill>
                  <a:schemeClr val="tx1"/>
                </a:solidFill>
                <a:latin typeface="+mj-lt"/>
              </a:rPr>
              <a:t>P</a:t>
            </a:r>
            <a:r>
              <a:rPr lang="en-US" sz="2000" dirty="0" smtClean="0">
                <a:solidFill>
                  <a:schemeClr val="tx1"/>
                </a:solidFill>
                <a:latin typeface="+mj-lt"/>
              </a:rPr>
              <a:t>hysical GPU, </a:t>
            </a:r>
            <a:r>
              <a:rPr lang="en-US" sz="2000" dirty="0">
                <a:solidFill>
                  <a:schemeClr val="tx1"/>
                </a:solidFill>
                <a:latin typeface="+mj-lt"/>
              </a:rPr>
              <a:t>V</a:t>
            </a:r>
            <a:r>
              <a:rPr lang="en-US" sz="2000" dirty="0" smtClean="0">
                <a:solidFill>
                  <a:schemeClr val="tx1"/>
                </a:solidFill>
                <a:latin typeface="+mj-lt"/>
              </a:rPr>
              <a:t>GPU for VMs</a:t>
            </a:r>
            <a:endParaRPr lang="en-US" sz="2000" dirty="0">
              <a:solidFill>
                <a:schemeClr val="tx1"/>
              </a:solidFill>
              <a:latin typeface="+mj-lt"/>
            </a:endParaRPr>
          </a:p>
        </p:txBody>
      </p:sp>
      <p:sp>
        <p:nvSpPr>
          <p:cNvPr id="72" name="Rectangle 71"/>
          <p:cNvSpPr/>
          <p:nvPr/>
        </p:nvSpPr>
        <p:spPr>
          <a:xfrm>
            <a:off x="2460858" y="4950334"/>
            <a:ext cx="1829275" cy="1828800"/>
          </a:xfrm>
          <a:prstGeom prst="rect">
            <a:avLst/>
          </a:prstGeom>
          <a:solidFill>
            <a:srgbClr val="65BC46"/>
          </a:solidFill>
          <a:ln w="38100">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spcBef>
                <a:spcPts val="800"/>
              </a:spcBef>
            </a:pPr>
            <a:r>
              <a:rPr lang="en-US" sz="2000" dirty="0" smtClean="0">
                <a:solidFill>
                  <a:schemeClr val="tx1"/>
                </a:solidFill>
                <a:latin typeface="+mj-lt"/>
              </a:rPr>
              <a:t>Available for Sessions, VMs and Physical Machines</a:t>
            </a:r>
            <a:endParaRPr lang="en-US" sz="2000" dirty="0">
              <a:solidFill>
                <a:schemeClr val="tx1"/>
              </a:solidFill>
              <a:latin typeface="+mj-lt"/>
            </a:endParaRPr>
          </a:p>
        </p:txBody>
      </p:sp>
    </p:spTree>
    <p:extLst>
      <p:ext uri="{BB962C8B-B14F-4D97-AF65-F5344CB8AC3E}">
        <p14:creationId xmlns:p14="http://schemas.microsoft.com/office/powerpoint/2010/main" val="35473935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7" grpId="0" animBg="1"/>
      <p:bldP spid="60" grpId="0" animBg="1"/>
      <p:bldP spid="66" grpId="0" animBg="1"/>
      <p:bldP spid="67"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GPU on server</a:t>
            </a:r>
            <a:endParaRPr lang="en-US" dirty="0"/>
          </a:p>
        </p:txBody>
      </p:sp>
      <p:sp>
        <p:nvSpPr>
          <p:cNvPr id="4" name="Text Placeholder 3"/>
          <p:cNvSpPr>
            <a:spLocks noGrp="1"/>
          </p:cNvSpPr>
          <p:nvPr>
            <p:ph type="body" sz="quarter" idx="10"/>
          </p:nvPr>
        </p:nvSpPr>
        <p:spPr>
          <a:xfrm>
            <a:off x="519112" y="1447799"/>
            <a:ext cx="11149013" cy="4628960"/>
          </a:xfrm>
        </p:spPr>
        <p:txBody>
          <a:bodyPr/>
          <a:lstStyle/>
          <a:p>
            <a:r>
              <a:rPr lang="en-US" dirty="0" smtClean="0"/>
              <a:t>CPU-Emulated DirectX 11 software GPU provides 3D capabilities to </a:t>
            </a:r>
            <a:r>
              <a:rPr lang="en-US" dirty="0"/>
              <a:t> </a:t>
            </a:r>
            <a:r>
              <a:rPr lang="en-US" dirty="0" smtClean="0"/>
              <a:t>sessions and VMs at high scale</a:t>
            </a:r>
          </a:p>
          <a:p>
            <a:pPr lvl="1"/>
            <a:r>
              <a:rPr lang="en-US" dirty="0" smtClean="0"/>
              <a:t>Optimized for knowledge worker workloads, such as Office, Web Browsing</a:t>
            </a:r>
          </a:p>
          <a:p>
            <a:pPr lvl="1"/>
            <a:r>
              <a:rPr lang="en-US" dirty="0" smtClean="0"/>
              <a:t>Highest scale for Session Host and VDI</a:t>
            </a:r>
          </a:p>
          <a:p>
            <a:r>
              <a:rPr lang="en-US" dirty="0" err="1" smtClean="0"/>
              <a:t>RemoteFX</a:t>
            </a:r>
            <a:r>
              <a:rPr lang="en-US" dirty="0" smtClean="0"/>
              <a:t> </a:t>
            </a:r>
            <a:r>
              <a:rPr lang="en-US" dirty="0"/>
              <a:t>V</a:t>
            </a:r>
            <a:r>
              <a:rPr lang="en-US" dirty="0" smtClean="0"/>
              <a:t>GPU provides a virtualized hardware-accelerated DirectX 11 GPU for VDI, optimized for</a:t>
            </a:r>
          </a:p>
          <a:p>
            <a:pPr lvl="1"/>
            <a:r>
              <a:rPr lang="en-US" dirty="0" smtClean="0"/>
              <a:t>Best performance for 3D graphics-intensive applications</a:t>
            </a:r>
            <a:endParaRPr lang="en-US" dirty="0"/>
          </a:p>
          <a:p>
            <a:pPr lvl="1"/>
            <a:r>
              <a:rPr lang="en-US" dirty="0" smtClean="0"/>
              <a:t>Best experience with full animations and transitions </a:t>
            </a:r>
          </a:p>
          <a:p>
            <a:pPr lvl="1"/>
            <a:r>
              <a:rPr lang="en-US" dirty="0" smtClean="0"/>
              <a:t>Best application compatibility, running as a console session in VM</a:t>
            </a:r>
            <a:endParaRPr lang="en-US" dirty="0"/>
          </a:p>
        </p:txBody>
      </p:sp>
    </p:spTree>
    <p:extLst>
      <p:ext uri="{BB962C8B-B14F-4D97-AF65-F5344CB8AC3E}">
        <p14:creationId xmlns:p14="http://schemas.microsoft.com/office/powerpoint/2010/main" val="23453851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p:txBody>
      </p:sp>
      <p:sp>
        <p:nvSpPr>
          <p:cNvPr id="3" name="Title 2"/>
          <p:cNvSpPr>
            <a:spLocks noGrp="1"/>
          </p:cNvSpPr>
          <p:nvPr>
            <p:ph type="ctrTitle"/>
          </p:nvPr>
        </p:nvSpPr>
        <p:spPr/>
        <p:txBody>
          <a:bodyPr/>
          <a:lstStyle/>
          <a:p>
            <a:r>
              <a:rPr lang="en-US" dirty="0"/>
              <a:t>V</a:t>
            </a:r>
            <a:r>
              <a:rPr lang="en-US" dirty="0" smtClean="0"/>
              <a:t>GPU Experience</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89258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7868" y="228601"/>
            <a:ext cx="11173090" cy="664797"/>
          </a:xfrm>
          <a:prstGeom prst="rect">
            <a:avLst/>
          </a:prstGeom>
        </p:spPr>
        <p:txBody>
          <a:bodyPr vert="horz" wrap="square" lIns="0" tIns="0" rIns="0" bIns="0" rtlCol="0" anchor="t">
            <a:noAutofit/>
          </a:bodyPr>
          <a:lstStyle>
            <a:lvl1pPr algn="l" defTabSz="912813" rtl="0" eaLnBrk="1" fontAlgn="base" hangingPunct="1">
              <a:lnSpc>
                <a:spcPct val="90000"/>
              </a:lnSpc>
              <a:spcBef>
                <a:spcPct val="0"/>
              </a:spcBef>
              <a:spcAft>
                <a:spcPct val="0"/>
              </a:spcAft>
              <a:defRPr lang="en-US" sz="4000" kern="1200" spc="-15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2pPr>
            <a:lvl3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3pPr>
            <a:lvl4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4pPr>
            <a:lvl5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9pPr>
          </a:lstStyle>
          <a:p>
            <a:r>
              <a:rPr lang="en-US" dirty="0" err="1" smtClean="0">
                <a:solidFill>
                  <a:schemeClr val="tx1"/>
                </a:solidFill>
              </a:rPr>
              <a:t>RemoteFX</a:t>
            </a:r>
            <a:r>
              <a:rPr lang="en-US" dirty="0" smtClean="0">
                <a:solidFill>
                  <a:schemeClr val="tx1"/>
                </a:solidFill>
              </a:rPr>
              <a:t>  Rich Ecosystem</a:t>
            </a:r>
            <a:endParaRPr lang="en-US" dirty="0">
              <a:solidFill>
                <a:schemeClr val="tx1"/>
              </a:solidFill>
            </a:endParaRPr>
          </a:p>
        </p:txBody>
      </p:sp>
      <p:sp>
        <p:nvSpPr>
          <p:cNvPr id="2" name="TextBox 1"/>
          <p:cNvSpPr txBox="1"/>
          <p:nvPr/>
        </p:nvSpPr>
        <p:spPr>
          <a:xfrm>
            <a:off x="187949" y="1037293"/>
            <a:ext cx="5562600" cy="2954655"/>
          </a:xfrm>
          <a:prstGeom prst="rect">
            <a:avLst/>
          </a:prstGeom>
          <a:noFill/>
        </p:spPr>
        <p:txBody>
          <a:bodyPr wrap="square" lIns="0" tIns="0" rIns="0" bIns="0" rtlCol="0">
            <a:spAutoFit/>
          </a:bodyPr>
          <a:lstStyle/>
          <a:p>
            <a:pPr marL="457200" indent="-457200">
              <a:buFont typeface="Arial" pitchFamily="34" charset="0"/>
              <a:buChar char="•"/>
            </a:pPr>
            <a:r>
              <a:rPr lang="en-US" sz="3200" dirty="0" smtClean="0">
                <a:gradFill>
                  <a:gsLst>
                    <a:gs pos="0">
                      <a:schemeClr val="tx1"/>
                    </a:gs>
                    <a:gs pos="86000">
                      <a:schemeClr val="tx1"/>
                    </a:gs>
                  </a:gsLst>
                  <a:lin ang="5400000" scaled="0"/>
                </a:gradFill>
              </a:rPr>
              <a:t>Servers</a:t>
            </a:r>
          </a:p>
          <a:p>
            <a:pPr marL="457200" indent="-457200">
              <a:buFont typeface="Arial" pitchFamily="34" charset="0"/>
              <a:buChar char="•"/>
            </a:pPr>
            <a:r>
              <a:rPr lang="en-US" sz="3200" dirty="0" smtClean="0">
                <a:gradFill>
                  <a:gsLst>
                    <a:gs pos="0">
                      <a:schemeClr val="tx1"/>
                    </a:gs>
                    <a:gs pos="86000">
                      <a:schemeClr val="tx1"/>
                    </a:gs>
                  </a:gsLst>
                  <a:lin ang="5400000" scaled="0"/>
                </a:gradFill>
              </a:rPr>
              <a:t>GPUs</a:t>
            </a:r>
          </a:p>
          <a:p>
            <a:pPr marL="457200" indent="-457200">
              <a:buFont typeface="Arial" pitchFamily="34" charset="0"/>
              <a:buChar char="•"/>
            </a:pPr>
            <a:r>
              <a:rPr lang="en-US" sz="3200" dirty="0" err="1" smtClean="0">
                <a:gradFill>
                  <a:gsLst>
                    <a:gs pos="0">
                      <a:schemeClr val="tx1"/>
                    </a:gs>
                    <a:gs pos="86000">
                      <a:schemeClr val="tx1"/>
                    </a:gs>
                  </a:gsLst>
                  <a:lin ang="5400000" scaled="0"/>
                </a:gradFill>
              </a:rPr>
              <a:t>RemoreFX</a:t>
            </a:r>
            <a:r>
              <a:rPr lang="en-US" sz="3200" dirty="0" smtClean="0">
                <a:gradFill>
                  <a:gsLst>
                    <a:gs pos="0">
                      <a:schemeClr val="tx1"/>
                    </a:gs>
                    <a:gs pos="86000">
                      <a:schemeClr val="tx1"/>
                    </a:gs>
                  </a:gsLst>
                  <a:lin ang="5400000" scaled="0"/>
                </a:gradFill>
              </a:rPr>
              <a:t> Clients</a:t>
            </a:r>
          </a:p>
          <a:p>
            <a:pPr marL="457200" indent="-457200">
              <a:buFont typeface="Arial" pitchFamily="34" charset="0"/>
              <a:buChar char="•"/>
            </a:pPr>
            <a:r>
              <a:rPr lang="en-US" sz="3200" dirty="0" smtClean="0">
                <a:gradFill>
                  <a:gsLst>
                    <a:gs pos="0">
                      <a:schemeClr val="tx1"/>
                    </a:gs>
                    <a:gs pos="86000">
                      <a:schemeClr val="tx1"/>
                    </a:gs>
                  </a:gsLst>
                  <a:lin ang="5400000" scaled="0"/>
                </a:gradFill>
              </a:rPr>
              <a:t>Semiconductors</a:t>
            </a:r>
          </a:p>
          <a:p>
            <a:pPr marL="457200" indent="-457200">
              <a:buFont typeface="Arial" pitchFamily="34" charset="0"/>
              <a:buChar char="•"/>
            </a:pPr>
            <a:r>
              <a:rPr lang="en-US" sz="3200" dirty="0" err="1" smtClean="0">
                <a:gradFill>
                  <a:gsLst>
                    <a:gs pos="0">
                      <a:schemeClr val="tx1"/>
                    </a:gs>
                    <a:gs pos="86000">
                      <a:schemeClr val="tx1"/>
                    </a:gs>
                  </a:gsLst>
                  <a:lin ang="5400000" scaled="0"/>
                </a:gradFill>
              </a:rPr>
              <a:t>RemoteFX</a:t>
            </a:r>
            <a:r>
              <a:rPr lang="en-US" sz="3200" dirty="0" smtClean="0">
                <a:gradFill>
                  <a:gsLst>
                    <a:gs pos="0">
                      <a:schemeClr val="tx1"/>
                    </a:gs>
                    <a:gs pos="86000">
                      <a:schemeClr val="tx1"/>
                    </a:gs>
                  </a:gsLst>
                  <a:lin ang="5400000" scaled="0"/>
                </a:gradFill>
              </a:rPr>
              <a:t> Client Software</a:t>
            </a:r>
          </a:p>
          <a:p>
            <a:pPr marL="457200" indent="-457200">
              <a:buFont typeface="Arial" pitchFamily="34" charset="0"/>
              <a:buChar char="•"/>
            </a:pPr>
            <a:endParaRPr lang="en-US" sz="3200" dirty="0" smtClean="0">
              <a:gradFill>
                <a:gsLst>
                  <a:gs pos="0">
                    <a:schemeClr val="tx1"/>
                  </a:gs>
                  <a:gs pos="86000">
                    <a:schemeClr val="tx1"/>
                  </a:gs>
                </a:gsLst>
                <a:lin ang="5400000" scaled="0"/>
              </a:gradFill>
            </a:endParaRPr>
          </a:p>
        </p:txBody>
      </p:sp>
      <p:sp>
        <p:nvSpPr>
          <p:cNvPr id="15" name="Rectangle 14"/>
          <p:cNvSpPr/>
          <p:nvPr/>
        </p:nvSpPr>
        <p:spPr bwMode="auto">
          <a:xfrm>
            <a:off x="8913812" y="1019331"/>
            <a:ext cx="2614745" cy="245077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6" name="Rectangle 15"/>
          <p:cNvSpPr/>
          <p:nvPr/>
        </p:nvSpPr>
        <p:spPr bwMode="auto">
          <a:xfrm>
            <a:off x="8913812" y="3937760"/>
            <a:ext cx="2614745" cy="245077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22" name="Rectangle 21"/>
          <p:cNvSpPr/>
          <p:nvPr/>
        </p:nvSpPr>
        <p:spPr bwMode="auto">
          <a:xfrm>
            <a:off x="5871384" y="3937760"/>
            <a:ext cx="2614745" cy="245077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27" name="Rectangle 26"/>
          <p:cNvSpPr/>
          <p:nvPr/>
        </p:nvSpPr>
        <p:spPr bwMode="auto">
          <a:xfrm>
            <a:off x="5865478" y="1019331"/>
            <a:ext cx="2614745" cy="245077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pic>
        <p:nvPicPr>
          <p:cNvPr id="2050" name="Picture 2" descr="C:\Users\robwilli\AppData\Local\Microsoft\Windows\Temporary Internet Files\Content.IE5\44B224PG\MC90043524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842869" y="1453990"/>
            <a:ext cx="756630" cy="20278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SERVER3\InternalBin\Resource DVD\DVD_ART36\Artwork_Imagery\Icons - Illustrations\_ WINDOWS VISTA ICONS\PCI card board motherboard.png"/>
          <p:cNvPicPr>
            <a:picLocks noChangeAspect="1" noChangeArrowheads="1"/>
          </p:cNvPicPr>
          <p:nvPr/>
        </p:nvPicPr>
        <p:blipFill>
          <a:blip r:embed="rId6" cstate="print"/>
          <a:srcRect/>
          <a:stretch>
            <a:fillRect/>
          </a:stretch>
        </p:blipFill>
        <p:spPr bwMode="auto">
          <a:xfrm flipH="1">
            <a:off x="6208043" y="4439245"/>
            <a:ext cx="1751482" cy="1447800"/>
          </a:xfrm>
          <a:prstGeom prst="rect">
            <a:avLst/>
          </a:prstGeom>
          <a:noFill/>
          <a:effectLst>
            <a:outerShdw blurRad="88900" algn="ctr" rotWithShape="0">
              <a:prstClr val="black">
                <a:alpha val="40000"/>
              </a:prstClr>
            </a:outerShdw>
          </a:effectLst>
        </p:spPr>
      </p:pic>
      <p:pic>
        <p:nvPicPr>
          <p:cNvPr id="12" name="Picture 5" descr="\\SERVER3\InternalBin\Resource DVD\DVD_ART36\Artwork_Imagery\Icons - Illustrations\_ WINDOWS VISTA ICONS\RAM memory chip.png"/>
          <p:cNvPicPr>
            <a:picLocks noChangeAspect="1" noChangeArrowheads="1"/>
          </p:cNvPicPr>
          <p:nvPr/>
        </p:nvPicPr>
        <p:blipFill>
          <a:blip r:embed="rId7" cstate="print"/>
          <a:srcRect/>
          <a:stretch>
            <a:fillRect/>
          </a:stretch>
        </p:blipFill>
        <p:spPr bwMode="auto">
          <a:xfrm flipH="1">
            <a:off x="9382982" y="4648200"/>
            <a:ext cx="1676404" cy="914400"/>
          </a:xfrm>
          <a:prstGeom prst="rect">
            <a:avLst/>
          </a:prstGeom>
          <a:noFill/>
          <a:effectLst>
            <a:outerShdw blurRad="88900" algn="ctr" rotWithShape="0">
              <a:prstClr val="black">
                <a:alpha val="40000"/>
              </a:prstClr>
            </a:outerShdw>
          </a:effectLst>
        </p:spPr>
      </p:pic>
      <p:pic>
        <p:nvPicPr>
          <p:cNvPr id="13" name="Picture 9" descr="K:\8-20198_TomKoppel\Art\DDC Server Racks.png"/>
          <p:cNvPicPr>
            <a:picLocks noChangeAspect="1" noChangeArrowheads="1"/>
          </p:cNvPicPr>
          <p:nvPr/>
        </p:nvPicPr>
        <p:blipFill>
          <a:blip r:embed="rId8" cstate="print"/>
          <a:srcRect/>
          <a:stretch>
            <a:fillRect/>
          </a:stretch>
        </p:blipFill>
        <p:spPr bwMode="auto">
          <a:xfrm>
            <a:off x="6392693" y="1305867"/>
            <a:ext cx="1560313" cy="1877697"/>
          </a:xfrm>
          <a:prstGeom prst="rect">
            <a:avLst/>
          </a:prstGeom>
          <a:noFill/>
        </p:spPr>
      </p:pic>
    </p:spTree>
    <p:extLst>
      <p:ext uri="{BB962C8B-B14F-4D97-AF65-F5344CB8AC3E}">
        <p14:creationId xmlns:p14="http://schemas.microsoft.com/office/powerpoint/2010/main" val="1166163278"/>
      </p:ext>
    </p:extLst>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p:cNvSpPr/>
          <p:nvPr/>
        </p:nvSpPr>
        <p:spPr bwMode="auto">
          <a:xfrm rot="5400000">
            <a:off x="3242860" y="-69924"/>
            <a:ext cx="5009596" cy="8597734"/>
          </a:xfrm>
          <a:custGeom>
            <a:avLst/>
            <a:gdLst>
              <a:gd name="connsiteX0" fmla="*/ 0 w 4297075"/>
              <a:gd name="connsiteY0" fmla="*/ 8526482 h 8526482"/>
              <a:gd name="connsiteX1" fmla="*/ 1074269 w 4297075"/>
              <a:gd name="connsiteY1" fmla="*/ 0 h 8526482"/>
              <a:gd name="connsiteX2" fmla="*/ 3222806 w 4297075"/>
              <a:gd name="connsiteY2" fmla="*/ 0 h 8526482"/>
              <a:gd name="connsiteX3" fmla="*/ 4297075 w 4297075"/>
              <a:gd name="connsiteY3" fmla="*/ 8526482 h 8526482"/>
              <a:gd name="connsiteX4" fmla="*/ 0 w 4297075"/>
              <a:gd name="connsiteY4" fmla="*/ 8526482 h 8526482"/>
              <a:gd name="connsiteX0" fmla="*/ 0 w 4724585"/>
              <a:gd name="connsiteY0" fmla="*/ 8562108 h 8562108"/>
              <a:gd name="connsiteX1" fmla="*/ 1501779 w 4724585"/>
              <a:gd name="connsiteY1" fmla="*/ 0 h 8562108"/>
              <a:gd name="connsiteX2" fmla="*/ 3650316 w 4724585"/>
              <a:gd name="connsiteY2" fmla="*/ 0 h 8562108"/>
              <a:gd name="connsiteX3" fmla="*/ 4724585 w 4724585"/>
              <a:gd name="connsiteY3" fmla="*/ 8526482 h 8562108"/>
              <a:gd name="connsiteX4" fmla="*/ 0 w 4724585"/>
              <a:gd name="connsiteY4" fmla="*/ 8562108 h 8562108"/>
              <a:gd name="connsiteX0" fmla="*/ 0 w 5009596"/>
              <a:gd name="connsiteY0" fmla="*/ 8562108 h 8597734"/>
              <a:gd name="connsiteX1" fmla="*/ 1501779 w 5009596"/>
              <a:gd name="connsiteY1" fmla="*/ 0 h 8597734"/>
              <a:gd name="connsiteX2" fmla="*/ 3650316 w 5009596"/>
              <a:gd name="connsiteY2" fmla="*/ 0 h 8597734"/>
              <a:gd name="connsiteX3" fmla="*/ 5009596 w 5009596"/>
              <a:gd name="connsiteY3" fmla="*/ 8597734 h 8597734"/>
              <a:gd name="connsiteX4" fmla="*/ 0 w 5009596"/>
              <a:gd name="connsiteY4" fmla="*/ 8562108 h 859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596" h="8597734">
                <a:moveTo>
                  <a:pt x="0" y="8562108"/>
                </a:moveTo>
                <a:lnTo>
                  <a:pt x="1501779" y="0"/>
                </a:lnTo>
                <a:lnTo>
                  <a:pt x="3650316" y="0"/>
                </a:lnTo>
                <a:lnTo>
                  <a:pt x="5009596" y="8597734"/>
                </a:lnTo>
                <a:lnTo>
                  <a:pt x="0" y="8562108"/>
                </a:lnTo>
                <a:close/>
              </a:path>
            </a:pathLst>
          </a:custGeom>
          <a:gradFill>
            <a:gsLst>
              <a:gs pos="0">
                <a:schemeClr val="tx2">
                  <a:lumMod val="75000"/>
                  <a:alpha val="59000"/>
                </a:schemeClr>
              </a:gs>
              <a:gs pos="50000">
                <a:schemeClr val="tx2">
                  <a:lumMod val="60000"/>
                  <a:lumOff val="40000"/>
                  <a:alpha val="51000"/>
                </a:schemeClr>
              </a:gs>
              <a:gs pos="100000">
                <a:schemeClr val="tx2">
                  <a:lumMod val="60000"/>
                  <a:lumOff val="40000"/>
                  <a:alpha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pic>
        <p:nvPicPr>
          <p:cNvPr id="1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943923">
            <a:off x="3172264" y="2408503"/>
            <a:ext cx="3546719" cy="129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4"/>
          <p:cNvSpPr>
            <a:spLocks noGrp="1"/>
          </p:cNvSpPr>
          <p:nvPr>
            <p:ph type="title"/>
          </p:nvPr>
        </p:nvSpPr>
        <p:spPr/>
        <p:txBody>
          <a:bodyPr/>
          <a:lstStyle/>
          <a:p>
            <a:pPr lvl="0"/>
            <a:r>
              <a:rPr lang="en-US" dirty="0" smtClean="0"/>
              <a:t>Rich Experience Everywhere</a:t>
            </a:r>
            <a:endParaRPr lang="en-US" dirty="0"/>
          </a:p>
        </p:txBody>
      </p:sp>
      <p:sp>
        <p:nvSpPr>
          <p:cNvPr id="191" name="Rectangle 190"/>
          <p:cNvSpPr/>
          <p:nvPr/>
        </p:nvSpPr>
        <p:spPr>
          <a:xfrm>
            <a:off x="1140031" y="1266869"/>
            <a:ext cx="10070275" cy="646319"/>
          </a:xfrm>
          <a:prstGeom prst="rect">
            <a:avLst/>
          </a:prstGeom>
        </p:spPr>
        <p:txBody>
          <a:bodyPr wrap="square" lIns="91428" tIns="45714" rIns="91428" bIns="45714">
            <a:spAutoFit/>
          </a:bodyPr>
          <a:lstStyle/>
          <a:p>
            <a:pPr marL="0" lvl="1" algn="ctr" defTabSz="-11559064" eaLnBrk="0" hangingPunct="0">
              <a:lnSpc>
                <a:spcPct val="90000"/>
              </a:lnSpc>
              <a:spcBef>
                <a:spcPts val="500"/>
              </a:spcBef>
              <a:buClr>
                <a:srgbClr val="FFFFFF"/>
              </a:buClr>
              <a:buSzPct val="95000"/>
              <a:defRPr/>
            </a:pPr>
            <a:r>
              <a:rPr lang="en-US" sz="2000" dirty="0" smtClean="0">
                <a:ln w="12700">
                  <a:noFill/>
                  <a:prstDash val="solid"/>
                </a:ln>
                <a:latin typeface="Segoe UI Light" pitchFamily="34" charset="0"/>
              </a:rPr>
              <a:t>RemoteFX delivers a consistently rich user experience to users over LAN or WAN (irrespective of deployment model)</a:t>
            </a:r>
            <a:endParaRPr lang="en-US" sz="2000" dirty="0">
              <a:ln w="12700">
                <a:noFill/>
                <a:prstDash val="solid"/>
              </a:ln>
              <a:latin typeface="Segoe UI Light" pitchFamily="34" charset="0"/>
            </a:endParaRPr>
          </a:p>
        </p:txBody>
      </p:sp>
      <p:pic>
        <p:nvPicPr>
          <p:cNvPr id="203" name="Picture 2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0775514">
            <a:off x="2650877" y="4582276"/>
            <a:ext cx="3434510" cy="147971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119" y="5497210"/>
            <a:ext cx="1197188" cy="580294"/>
          </a:xfrm>
          <a:prstGeom prst="rect">
            <a:avLst/>
          </a:prstGeom>
        </p:spPr>
      </p:pic>
      <p:sp>
        <p:nvSpPr>
          <p:cNvPr id="13" name="TextBox 12"/>
          <p:cNvSpPr txBox="1"/>
          <p:nvPr/>
        </p:nvSpPr>
        <p:spPr>
          <a:xfrm>
            <a:off x="3427748" y="5174046"/>
            <a:ext cx="1618853" cy="646331"/>
          </a:xfrm>
          <a:prstGeom prst="rect">
            <a:avLst/>
          </a:prstGeom>
          <a:noFill/>
        </p:spPr>
        <p:txBody>
          <a:bodyPr wrap="square" rtlCol="0">
            <a:spAutoFit/>
          </a:bodyPr>
          <a:lstStyle/>
          <a:p>
            <a:pPr algn="ctr"/>
            <a:r>
              <a:rPr lang="en-US" b="1" dirty="0" smtClean="0"/>
              <a:t>Internet or WAN</a:t>
            </a:r>
            <a:endParaRPr lang="en-US" b="1" dirty="0"/>
          </a:p>
        </p:txBody>
      </p:sp>
      <p:pic>
        <p:nvPicPr>
          <p:cNvPr id="148" name="Picture 1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9029" y="2260993"/>
            <a:ext cx="1254299" cy="926901"/>
          </a:xfrm>
          <a:prstGeom prst="rect">
            <a:avLst/>
          </a:prstGeom>
        </p:spPr>
      </p:pic>
      <p:pic>
        <p:nvPicPr>
          <p:cNvPr id="178" name="Picture 177" descr="green_mon.png"/>
          <p:cNvPicPr>
            <a:picLocks noChangeAspect="1"/>
          </p:cNvPicPr>
          <p:nvPr/>
        </p:nvPicPr>
        <p:blipFill>
          <a:blip r:embed="rId7"/>
          <a:stretch>
            <a:fillRect/>
          </a:stretch>
        </p:blipFill>
        <p:spPr>
          <a:xfrm>
            <a:off x="2024358" y="3187894"/>
            <a:ext cx="990931" cy="969249"/>
          </a:xfrm>
          <a:prstGeom prst="rect">
            <a:avLst/>
          </a:prstGeom>
          <a:noFill/>
          <a:ln>
            <a:noFill/>
          </a:ln>
        </p:spPr>
      </p:pic>
      <p:sp>
        <p:nvSpPr>
          <p:cNvPr id="12" name="TextBox 11"/>
          <p:cNvSpPr txBox="1"/>
          <p:nvPr/>
        </p:nvSpPr>
        <p:spPr>
          <a:xfrm>
            <a:off x="3233816" y="2724441"/>
            <a:ext cx="1888226" cy="367204"/>
          </a:xfrm>
          <a:prstGeom prst="rect">
            <a:avLst/>
          </a:prstGeom>
          <a:noFill/>
        </p:spPr>
        <p:txBody>
          <a:bodyPr wrap="square" rtlCol="0">
            <a:spAutoFit/>
          </a:bodyPr>
          <a:lstStyle/>
          <a:p>
            <a:pPr algn="ctr"/>
            <a:r>
              <a:rPr lang="en-US" b="1" dirty="0" smtClean="0"/>
              <a:t>Corporate LAN</a:t>
            </a:r>
            <a:endParaRPr lang="en-US" b="1" dirty="0"/>
          </a:p>
        </p:txBody>
      </p:sp>
      <p:pic>
        <p:nvPicPr>
          <p:cNvPr id="26" name="Picture 25" descr="Servers.png"/>
          <p:cNvPicPr>
            <a:picLocks noChangeAspect="1"/>
          </p:cNvPicPr>
          <p:nvPr/>
        </p:nvPicPr>
        <p:blipFill>
          <a:blip r:embed="rId8" cstate="print"/>
          <a:stretch>
            <a:fillRect/>
          </a:stretch>
        </p:blipFill>
        <p:spPr>
          <a:xfrm>
            <a:off x="8108462" y="2402103"/>
            <a:ext cx="2137849" cy="3430903"/>
          </a:xfrm>
          <a:prstGeom prst="rect">
            <a:avLst/>
          </a:prstGeom>
        </p:spPr>
      </p:pic>
      <p:sp>
        <p:nvSpPr>
          <p:cNvPr id="6" name="TextBox 5"/>
          <p:cNvSpPr txBox="1"/>
          <p:nvPr/>
        </p:nvSpPr>
        <p:spPr>
          <a:xfrm>
            <a:off x="9675812" y="1768550"/>
            <a:ext cx="2268187" cy="492443"/>
          </a:xfrm>
          <a:prstGeom prst="rect">
            <a:avLst/>
          </a:prstGeom>
          <a:noFill/>
        </p:spPr>
        <p:txBody>
          <a:bodyPr wrap="square" lIns="0" tIns="0" rIns="0" bIns="0" rtlCol="0">
            <a:spAutoFit/>
          </a:bodyPr>
          <a:lstStyle/>
          <a:p>
            <a:pPr algn="ctr"/>
            <a:r>
              <a:rPr lang="en-US" sz="3200" b="1" dirty="0" smtClean="0">
                <a:solidFill>
                  <a:srgbClr val="FFC000"/>
                </a:solidFill>
              </a:rPr>
              <a:t>RemoteFX</a:t>
            </a:r>
          </a:p>
        </p:txBody>
      </p:sp>
      <p:sp>
        <p:nvSpPr>
          <p:cNvPr id="19" name="TextBox 18"/>
          <p:cNvSpPr txBox="1"/>
          <p:nvPr/>
        </p:nvSpPr>
        <p:spPr>
          <a:xfrm>
            <a:off x="5926982" y="3373300"/>
            <a:ext cx="2931781" cy="246221"/>
          </a:xfrm>
          <a:prstGeom prst="rect">
            <a:avLst/>
          </a:prstGeom>
          <a:noFill/>
        </p:spPr>
        <p:txBody>
          <a:bodyPr wrap="square" lIns="0" tIns="0" rIns="0" bIns="0" rtlCol="0">
            <a:spAutoFit/>
          </a:bodyPr>
          <a:lstStyle/>
          <a:p>
            <a:pPr algn="ctr"/>
            <a:r>
              <a:rPr lang="en-US" sz="1600" dirty="0" smtClean="0"/>
              <a:t>Rich multimedia</a:t>
            </a:r>
          </a:p>
        </p:txBody>
      </p:sp>
      <p:sp>
        <p:nvSpPr>
          <p:cNvPr id="20" name="TextBox 19"/>
          <p:cNvSpPr txBox="1"/>
          <p:nvPr/>
        </p:nvSpPr>
        <p:spPr>
          <a:xfrm>
            <a:off x="6680826" y="3727558"/>
            <a:ext cx="1424090" cy="492443"/>
          </a:xfrm>
          <a:prstGeom prst="rect">
            <a:avLst/>
          </a:prstGeom>
          <a:noFill/>
        </p:spPr>
        <p:txBody>
          <a:bodyPr wrap="square" lIns="0" tIns="0" rIns="0" bIns="0" rtlCol="0">
            <a:spAutoFit/>
          </a:bodyPr>
          <a:lstStyle/>
          <a:p>
            <a:pPr algn="ctr"/>
            <a:r>
              <a:rPr lang="en-US" sz="1600" dirty="0" smtClean="0"/>
              <a:t>USB Redirection</a:t>
            </a:r>
          </a:p>
        </p:txBody>
      </p:sp>
      <p:sp>
        <p:nvSpPr>
          <p:cNvPr id="21" name="TextBox 20"/>
          <p:cNvSpPr txBox="1"/>
          <p:nvPr/>
        </p:nvSpPr>
        <p:spPr>
          <a:xfrm>
            <a:off x="6506282" y="4988102"/>
            <a:ext cx="1780269" cy="246221"/>
          </a:xfrm>
          <a:prstGeom prst="rect">
            <a:avLst/>
          </a:prstGeom>
          <a:noFill/>
        </p:spPr>
        <p:txBody>
          <a:bodyPr wrap="square" lIns="0" tIns="0" rIns="0" bIns="0" rtlCol="0">
            <a:spAutoFit/>
          </a:bodyPr>
          <a:lstStyle/>
          <a:p>
            <a:pPr algn="ctr"/>
            <a:r>
              <a:rPr lang="en-US" sz="1600" dirty="0" smtClean="0"/>
              <a:t>WAN acceleration</a:t>
            </a:r>
          </a:p>
        </p:txBody>
      </p:sp>
      <p:sp>
        <p:nvSpPr>
          <p:cNvPr id="23" name="TextBox 22"/>
          <p:cNvSpPr txBox="1"/>
          <p:nvPr/>
        </p:nvSpPr>
        <p:spPr>
          <a:xfrm>
            <a:off x="6680825" y="4619877"/>
            <a:ext cx="1424090" cy="246221"/>
          </a:xfrm>
          <a:prstGeom prst="rect">
            <a:avLst/>
          </a:prstGeom>
          <a:noFill/>
        </p:spPr>
        <p:txBody>
          <a:bodyPr wrap="square" lIns="0" tIns="0" rIns="0" bIns="0" rtlCol="0">
            <a:spAutoFit/>
          </a:bodyPr>
          <a:lstStyle/>
          <a:p>
            <a:pPr algn="ctr"/>
            <a:r>
              <a:rPr lang="en-US" sz="1600" dirty="0" smtClean="0"/>
              <a:t>Multi Touch</a:t>
            </a:r>
          </a:p>
        </p:txBody>
      </p:sp>
      <p:sp>
        <p:nvSpPr>
          <p:cNvPr id="24" name="TextBox 23"/>
          <p:cNvSpPr txBox="1"/>
          <p:nvPr/>
        </p:nvSpPr>
        <p:spPr>
          <a:xfrm>
            <a:off x="6684373" y="5374100"/>
            <a:ext cx="1424090" cy="246221"/>
          </a:xfrm>
          <a:prstGeom prst="rect">
            <a:avLst/>
          </a:prstGeom>
          <a:noFill/>
        </p:spPr>
        <p:txBody>
          <a:bodyPr wrap="square" lIns="0" tIns="0" rIns="0" bIns="0" rtlCol="0">
            <a:spAutoFit/>
          </a:bodyPr>
          <a:lstStyle/>
          <a:p>
            <a:pPr algn="ctr"/>
            <a:r>
              <a:rPr lang="en-US" sz="1600" dirty="0" smtClean="0"/>
              <a:t>Single Sign On</a:t>
            </a:r>
          </a:p>
        </p:txBody>
      </p:sp>
      <p:sp>
        <p:nvSpPr>
          <p:cNvPr id="28" name="TextBox 27"/>
          <p:cNvSpPr txBox="1"/>
          <p:nvPr/>
        </p:nvSpPr>
        <p:spPr>
          <a:xfrm>
            <a:off x="5930526" y="3050702"/>
            <a:ext cx="2931781" cy="246221"/>
          </a:xfrm>
          <a:prstGeom prst="rect">
            <a:avLst/>
          </a:prstGeom>
          <a:noFill/>
        </p:spPr>
        <p:txBody>
          <a:bodyPr wrap="square" lIns="0" tIns="0" rIns="0" bIns="0" rtlCol="0">
            <a:spAutoFit/>
          </a:bodyPr>
          <a:lstStyle/>
          <a:p>
            <a:pPr algn="ctr"/>
            <a:r>
              <a:rPr lang="en-US" sz="1600" dirty="0" smtClean="0"/>
              <a:t>Hardware  and Software GPUs</a:t>
            </a:r>
          </a:p>
        </p:txBody>
      </p:sp>
    </p:spTree>
    <p:extLst>
      <p:ext uri="{BB962C8B-B14F-4D97-AF65-F5344CB8AC3E}">
        <p14:creationId xmlns:p14="http://schemas.microsoft.com/office/powerpoint/2010/main" val="27877542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7868" y="228601"/>
            <a:ext cx="11173090" cy="664797"/>
          </a:xfrm>
          <a:prstGeom prst="rect">
            <a:avLst/>
          </a:prstGeom>
        </p:spPr>
        <p:txBody>
          <a:bodyPr vert="horz" wrap="square" lIns="0" tIns="0" rIns="0" bIns="0" rtlCol="0" anchor="t">
            <a:noAutofit/>
          </a:bodyPr>
          <a:lstStyle>
            <a:lvl1pPr algn="l" defTabSz="912813" rtl="0" eaLnBrk="1" fontAlgn="base" hangingPunct="1">
              <a:lnSpc>
                <a:spcPct val="90000"/>
              </a:lnSpc>
              <a:spcBef>
                <a:spcPct val="0"/>
              </a:spcBef>
              <a:spcAft>
                <a:spcPct val="0"/>
              </a:spcAft>
              <a:defRPr lang="en-US" sz="4000" kern="1200" spc="-15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2pPr>
            <a:lvl3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3pPr>
            <a:lvl4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4pPr>
            <a:lvl5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9pPr>
          </a:lstStyle>
          <a:p>
            <a:r>
              <a:rPr lang="en-US" dirty="0" err="1" smtClean="0">
                <a:solidFill>
                  <a:schemeClr val="tx1"/>
                </a:solidFill>
              </a:rPr>
              <a:t>RemoteFX</a:t>
            </a:r>
            <a:r>
              <a:rPr lang="en-US" dirty="0" smtClean="0">
                <a:solidFill>
                  <a:schemeClr val="tx1"/>
                </a:solidFill>
              </a:rPr>
              <a:t> Thin Client Logo</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575" y="3810000"/>
            <a:ext cx="536123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9294812" y="1004091"/>
            <a:ext cx="2614745" cy="245077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379412" y="1019331"/>
            <a:ext cx="2614745" cy="245077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3351212" y="1019331"/>
            <a:ext cx="2614745" cy="245077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8" name="Rectangle 7"/>
          <p:cNvSpPr/>
          <p:nvPr/>
        </p:nvSpPr>
        <p:spPr bwMode="auto">
          <a:xfrm>
            <a:off x="6323012" y="1019331"/>
            <a:ext cx="2614745" cy="245077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3" name="TextBox 2"/>
          <p:cNvSpPr txBox="1"/>
          <p:nvPr/>
        </p:nvSpPr>
        <p:spPr>
          <a:xfrm>
            <a:off x="457291" y="1915544"/>
            <a:ext cx="2486289"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chemeClr val="tx1">
                    <a:alpha val="99000"/>
                  </a:schemeClr>
                </a:solidFill>
              </a:rPr>
              <a:t>Performance</a:t>
            </a:r>
          </a:p>
        </p:txBody>
      </p:sp>
      <p:sp>
        <p:nvSpPr>
          <p:cNvPr id="10" name="TextBox 9"/>
          <p:cNvSpPr txBox="1"/>
          <p:nvPr/>
        </p:nvSpPr>
        <p:spPr>
          <a:xfrm>
            <a:off x="6306184" y="1915544"/>
            <a:ext cx="2614744"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chemeClr val="tx1">
                    <a:alpha val="99000"/>
                  </a:schemeClr>
                </a:solidFill>
              </a:rPr>
              <a:t>Robustness</a:t>
            </a:r>
          </a:p>
        </p:txBody>
      </p:sp>
      <p:sp>
        <p:nvSpPr>
          <p:cNvPr id="11" name="TextBox 10"/>
          <p:cNvSpPr txBox="1"/>
          <p:nvPr/>
        </p:nvSpPr>
        <p:spPr>
          <a:xfrm>
            <a:off x="3351212" y="1915544"/>
            <a:ext cx="2614745"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chemeClr val="tx1">
                    <a:alpha val="99000"/>
                  </a:schemeClr>
                </a:solidFill>
              </a:rPr>
              <a:t>Compatibility</a:t>
            </a:r>
          </a:p>
        </p:txBody>
      </p:sp>
      <p:sp>
        <p:nvSpPr>
          <p:cNvPr id="13" name="TextBox 12"/>
          <p:cNvSpPr txBox="1"/>
          <p:nvPr/>
        </p:nvSpPr>
        <p:spPr>
          <a:xfrm>
            <a:off x="9308464" y="1930784"/>
            <a:ext cx="2614745" cy="627864"/>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chemeClr val="tx1">
                    <a:alpha val="99000"/>
                  </a:schemeClr>
                </a:solidFill>
              </a:rPr>
              <a:t>Versatility</a:t>
            </a:r>
          </a:p>
        </p:txBody>
      </p:sp>
    </p:spTree>
    <p:extLst>
      <p:ext uri="{BB962C8B-B14F-4D97-AF65-F5344CB8AC3E}">
        <p14:creationId xmlns:p14="http://schemas.microsoft.com/office/powerpoint/2010/main" val="421877945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p:txBody>
      </p:sp>
      <p:sp>
        <p:nvSpPr>
          <p:cNvPr id="3" name="Title 2"/>
          <p:cNvSpPr>
            <a:spLocks noGrp="1"/>
          </p:cNvSpPr>
          <p:nvPr>
            <p:ph type="ctrTitle"/>
          </p:nvPr>
        </p:nvSpPr>
        <p:spPr/>
        <p:txBody>
          <a:bodyPr/>
          <a:lstStyle/>
          <a:p>
            <a:r>
              <a:rPr lang="en-US" dirty="0" smtClean="0"/>
              <a:t>Non-Windows RDP Client</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14993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7868" y="228601"/>
            <a:ext cx="11173090" cy="664797"/>
          </a:xfrm>
          <a:prstGeom prst="rect">
            <a:avLst/>
          </a:prstGeom>
        </p:spPr>
        <p:txBody>
          <a:bodyPr vert="horz" wrap="square" lIns="0" tIns="0" rIns="0" bIns="0" rtlCol="0" anchor="t">
            <a:noAutofit/>
          </a:bodyPr>
          <a:lstStyle>
            <a:lvl1pPr algn="l" defTabSz="912813" rtl="0" eaLnBrk="1" fontAlgn="base" hangingPunct="1">
              <a:lnSpc>
                <a:spcPct val="90000"/>
              </a:lnSpc>
              <a:spcBef>
                <a:spcPct val="0"/>
              </a:spcBef>
              <a:spcAft>
                <a:spcPct val="0"/>
              </a:spcAft>
              <a:defRPr lang="en-US" sz="4000" kern="1200" spc="-15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2pPr>
            <a:lvl3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3pPr>
            <a:lvl4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4pPr>
            <a:lvl5pPr algn="l" defTabSz="912813" rtl="0" eaLnBrk="1" fontAlgn="base" hangingPunct="1">
              <a:lnSpc>
                <a:spcPct val="90000"/>
              </a:lnSpc>
              <a:spcBef>
                <a:spcPct val="0"/>
              </a:spcBef>
              <a:spcAft>
                <a:spcPct val="0"/>
              </a:spcAft>
              <a:defRPr sz="4400">
                <a:solidFill>
                  <a:schemeClr val="tx1"/>
                </a:solidFill>
                <a:latin typeface="Segoe"/>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pitchFamily="34" charset="0"/>
              </a:defRPr>
            </a:lvl9pPr>
          </a:lstStyle>
          <a:p>
            <a:r>
              <a:rPr lang="en-US" dirty="0" smtClean="0">
                <a:solidFill>
                  <a:schemeClr val="tx1"/>
                </a:solidFill>
              </a:rPr>
              <a:t>RemoteFX USB Device Redirection</a:t>
            </a:r>
            <a:endParaRPr lang="en-US" dirty="0">
              <a:solidFill>
                <a:schemeClr val="tx1"/>
              </a:solidFill>
            </a:endParaRPr>
          </a:p>
        </p:txBody>
      </p:sp>
      <p:sp>
        <p:nvSpPr>
          <p:cNvPr id="6" name="Rounded Rectangle 5"/>
          <p:cNvSpPr/>
          <p:nvPr/>
        </p:nvSpPr>
        <p:spPr bwMode="auto">
          <a:xfrm>
            <a:off x="6198821" y="990600"/>
            <a:ext cx="5688118" cy="5715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pic>
        <p:nvPicPr>
          <p:cNvPr id="17" name="Picture 16"/>
          <p:cNvPicPr>
            <a:picLocks noChangeAspect="1"/>
          </p:cNvPicPr>
          <p:nvPr/>
        </p:nvPicPr>
        <p:blipFill>
          <a:blip r:embed="rId3" cstate="screen">
            <a:extLst>
              <a:ext uri="{BEBA8EAE-BF5A-486C-A8C5-ECC9F3942E4B}">
                <a14:imgProps xmlns:a14="http://schemas.microsoft.com/office/drawing/2010/main">
                  <a14:imgLayer r:embed="rId4">
                    <a14:imgEffect>
                      <a14:backgroundRemoval t="17640" b="96193" l="14612" r="77001"/>
                    </a14:imgEffect>
                  </a14:imgLayer>
                </a14:imgProps>
              </a:ext>
              <a:ext uri="{28A0092B-C50C-407E-A947-70E740481C1C}">
                <a14:useLocalDpi xmlns:a14="http://schemas.microsoft.com/office/drawing/2010/main"/>
              </a:ext>
            </a:extLst>
          </a:blip>
          <a:stretch>
            <a:fillRect/>
          </a:stretch>
        </p:blipFill>
        <p:spPr>
          <a:xfrm>
            <a:off x="9855469" y="914400"/>
            <a:ext cx="2231783" cy="1676400"/>
          </a:xfrm>
          <a:prstGeom prst="rect">
            <a:avLst/>
          </a:prstGeom>
        </p:spPr>
      </p:pic>
      <p:pic>
        <p:nvPicPr>
          <p:cNvPr id="18" name="Picture 17"/>
          <p:cNvPicPr>
            <a:picLocks noChangeAspect="1"/>
          </p:cNvPicPr>
          <p:nvPr/>
        </p:nvPicPr>
        <p:blipFill>
          <a:blip r:embed="rId5" cstate="screen">
            <a:extLst>
              <a:ext uri="{BEBA8EAE-BF5A-486C-A8C5-ECC9F3942E4B}">
                <a14:imgProps xmlns:a14="http://schemas.microsoft.com/office/drawing/2010/main">
                  <a14:imgLayer r:embed="rId6">
                    <a14:imgEffect>
                      <a14:backgroundRemoval t="8000" b="90000" l="1333" r="99167"/>
                    </a14:imgEffect>
                  </a14:imgLayer>
                </a14:imgProps>
              </a:ext>
              <a:ext uri="{28A0092B-C50C-407E-A947-70E740481C1C}">
                <a14:useLocalDpi xmlns:a14="http://schemas.microsoft.com/office/drawing/2010/main"/>
              </a:ext>
            </a:extLst>
          </a:blip>
          <a:stretch>
            <a:fillRect/>
          </a:stretch>
        </p:blipFill>
        <p:spPr>
          <a:xfrm>
            <a:off x="9550748" y="2638567"/>
            <a:ext cx="1675963" cy="1257300"/>
          </a:xfrm>
          <a:prstGeom prst="rect">
            <a:avLst/>
          </a:prstGeom>
        </p:spPr>
      </p:pic>
      <p:pic>
        <p:nvPicPr>
          <p:cNvPr id="19" name="Picture 15" descr="\\eventsql\dvd\Online_ART\DVD_ART36\Artwork_Imagery\Hardware Photos\OEM HW\Windows Mobile devices (cell phone, pda)\Smartphone cell phones\Sprint HTC Touch closed.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46158" y="1219200"/>
            <a:ext cx="77312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8" cstate="screen">
            <a:extLst>
              <a:ext uri="{BEBA8EAE-BF5A-486C-A8C5-ECC9F3942E4B}">
                <a14:imgProps xmlns:a14="http://schemas.microsoft.com/office/drawing/2010/main">
                  <a14:imgLayer r:embed="rId9">
                    <a14:imgEffect>
                      <a14:backgroundRemoval t="1364" b="98864" l="898" r="98923">
                        <a14:foregroundMark x1="91382" y1="50682" x2="85368" y2="50341"/>
                        <a14:foregroundMark x1="94794" y1="39091" x2="72083" y2="26818"/>
                        <a14:foregroundMark x1="80431" y1="77727" x2="91921" y2="74432"/>
                        <a14:foregroundMark x1="92729" y1="74432" x2="95601" y2="70114"/>
                        <a14:foregroundMark x1="96050" y1="70455" x2="96589" y2="63523"/>
                        <a14:foregroundMark x1="96320" y1="62841" x2="96589" y2="53295"/>
                        <a14:foregroundMark x1="96858" y1="52955" x2="97397" y2="42727"/>
                        <a14:backgroundMark x1="97935" y1="64773" x2="99192" y2="52955"/>
                        <a14:backgroundMark x1="97666" y1="44659" x2="99731" y2="49659"/>
                      </a14:backgroundRemoval>
                    </a14:imgEffect>
                  </a14:imgLayer>
                </a14:imgProps>
              </a:ext>
              <a:ext uri="{28A0092B-C50C-407E-A947-70E740481C1C}">
                <a14:useLocalDpi xmlns:a14="http://schemas.microsoft.com/office/drawing/2010/main"/>
              </a:ext>
            </a:extLst>
          </a:blip>
          <a:stretch>
            <a:fillRect/>
          </a:stretch>
        </p:blipFill>
        <p:spPr>
          <a:xfrm>
            <a:off x="6605116" y="2598049"/>
            <a:ext cx="2032741" cy="1204703"/>
          </a:xfrm>
          <a:prstGeom prst="rect">
            <a:avLst/>
          </a:prstGeom>
        </p:spPr>
      </p:pic>
      <p:pic>
        <p:nvPicPr>
          <p:cNvPr id="21" name="Picture 20"/>
          <p:cNvPicPr>
            <a:picLocks noChangeAspect="1"/>
          </p:cNvPicPr>
          <p:nvPr/>
        </p:nvPicPr>
        <p:blipFill>
          <a:blip r:embed="rId10">
            <a:extLst>
              <a:ext uri="{BEBA8EAE-BF5A-486C-A8C5-ECC9F3942E4B}">
                <a14:imgProps xmlns:a14="http://schemas.microsoft.com/office/drawing/2010/main">
                  <a14:imgLayer r:embed="rId11">
                    <a14:imgEffect>
                      <a14:backgroundRemoval t="9804" b="89951" l="3200" r="97400"/>
                    </a14:imgEffect>
                  </a14:imgLayer>
                </a14:imgProps>
              </a:ext>
              <a:ext uri="{28A0092B-C50C-407E-A947-70E740481C1C}">
                <a14:useLocalDpi xmlns:a14="http://schemas.microsoft.com/office/drawing/2010/main" val="0"/>
              </a:ext>
            </a:extLst>
          </a:blip>
          <a:stretch>
            <a:fillRect/>
          </a:stretch>
        </p:blipFill>
        <p:spPr>
          <a:xfrm>
            <a:off x="7835210" y="1020170"/>
            <a:ext cx="2121833" cy="1711566"/>
          </a:xfrm>
          <a:prstGeom prst="rect">
            <a:avLst/>
          </a:prstGeom>
        </p:spPr>
      </p:pic>
      <p:sp>
        <p:nvSpPr>
          <p:cNvPr id="23" name="TextBox 22"/>
          <p:cNvSpPr txBox="1"/>
          <p:nvPr/>
        </p:nvSpPr>
        <p:spPr>
          <a:xfrm>
            <a:off x="6824938" y="5943600"/>
            <a:ext cx="4266089" cy="738664"/>
          </a:xfrm>
          <a:prstGeom prst="rect">
            <a:avLst/>
          </a:prstGeom>
          <a:noFill/>
        </p:spPr>
        <p:txBody>
          <a:bodyPr wrap="square" lIns="0" tIns="0" rIns="0" bIns="0" rtlCol="0">
            <a:spAutoFit/>
          </a:bodyPr>
          <a:lstStyle/>
          <a:p>
            <a:pPr algn="ctr"/>
            <a:r>
              <a:rPr lang="en-US" sz="2400" b="1" dirty="0" smtClean="0">
                <a:solidFill>
                  <a:schemeClr val="accent1"/>
                </a:solidFill>
              </a:rPr>
              <a:t>RemoteFX USB</a:t>
            </a:r>
          </a:p>
          <a:p>
            <a:pPr algn="ctr"/>
            <a:r>
              <a:rPr lang="en-US" sz="2400" b="1" dirty="0" smtClean="0">
                <a:solidFill>
                  <a:schemeClr val="bg1"/>
                </a:solidFill>
              </a:rPr>
              <a:t>Device Redirection</a:t>
            </a:r>
          </a:p>
        </p:txBody>
      </p:sp>
      <p:sp>
        <p:nvSpPr>
          <p:cNvPr id="24" name="Rounded Rectangle 23"/>
          <p:cNvSpPr/>
          <p:nvPr/>
        </p:nvSpPr>
        <p:spPr bwMode="auto">
          <a:xfrm>
            <a:off x="6503542" y="3986568"/>
            <a:ext cx="5078677" cy="1856664"/>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pic>
        <p:nvPicPr>
          <p:cNvPr id="25" name="Picture 2" descr="\\eventsql\dvd\Online_ART\DVD_ART36\Artwork_Imagery\Hardware Photos\Microsoft HW\Webcams - web cameras\LifeCam VX-6000\LifeCam VX-6000 web camera front.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753895" y="4343400"/>
            <a:ext cx="116301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ventsql\dvd\Online_ART\DVD_ART36\Artwork_Imagery\Hardware Photos\OEM HW\VoIP Web Phone\Unified Communications VoIP phone.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547028" y="4191000"/>
            <a:ext cx="2495853" cy="15303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357258" y="4048540"/>
            <a:ext cx="2031471" cy="307777"/>
          </a:xfrm>
          <a:prstGeom prst="rect">
            <a:avLst/>
          </a:prstGeom>
          <a:noFill/>
        </p:spPr>
        <p:txBody>
          <a:bodyPr wrap="square" lIns="0" tIns="0" rIns="0" bIns="0" rtlCol="0">
            <a:spAutoFit/>
          </a:bodyPr>
          <a:lstStyle/>
          <a:p>
            <a:r>
              <a:rPr lang="en-US" sz="2000" dirty="0" smtClean="0">
                <a:solidFill>
                  <a:schemeClr val="bg1"/>
                </a:solidFill>
              </a:rPr>
              <a:t>Isochronous</a:t>
            </a:r>
            <a:endParaRPr lang="en-US" sz="2400" dirty="0" smtClean="0">
              <a:solidFill>
                <a:schemeClr val="bg1"/>
              </a:solidFill>
            </a:endParaRPr>
          </a:p>
        </p:txBody>
      </p:sp>
      <p:sp>
        <p:nvSpPr>
          <p:cNvPr id="2" name="TextBox 1"/>
          <p:cNvSpPr txBox="1"/>
          <p:nvPr/>
        </p:nvSpPr>
        <p:spPr>
          <a:xfrm>
            <a:off x="150812" y="990600"/>
            <a:ext cx="5791200" cy="4431983"/>
          </a:xfrm>
          <a:prstGeom prst="rect">
            <a:avLst/>
          </a:prstGeom>
          <a:noFill/>
        </p:spPr>
        <p:txBody>
          <a:bodyPr wrap="square" lIns="0" tIns="0" rIns="0" bIns="0" rtlCol="0">
            <a:spAutoFit/>
          </a:bodyPr>
          <a:lstStyle/>
          <a:p>
            <a:pPr marL="457200" indent="-457200">
              <a:buFont typeface="Arial" pitchFamily="34" charset="0"/>
              <a:buChar char="•"/>
            </a:pPr>
            <a:r>
              <a:rPr lang="en-US" sz="3200" dirty="0" smtClean="0">
                <a:gradFill>
                  <a:gsLst>
                    <a:gs pos="0">
                      <a:schemeClr val="tx1"/>
                    </a:gs>
                    <a:gs pos="86000">
                      <a:schemeClr val="tx1"/>
                    </a:gs>
                  </a:gsLst>
                  <a:lin ang="5400000" scaled="0"/>
                </a:gradFill>
              </a:rPr>
              <a:t>Use with all scenarios</a:t>
            </a:r>
          </a:p>
          <a:p>
            <a:pPr marL="914382" lvl="1" indent="-457200">
              <a:buFont typeface="Arial" pitchFamily="34" charset="0"/>
              <a:buChar char="•"/>
            </a:pPr>
            <a:r>
              <a:rPr lang="en-US" sz="3200" dirty="0" smtClean="0">
                <a:gradFill>
                  <a:gsLst>
                    <a:gs pos="0">
                      <a:schemeClr val="tx1"/>
                    </a:gs>
                    <a:gs pos="86000">
                      <a:schemeClr val="tx1"/>
                    </a:gs>
                  </a:gsLst>
                  <a:lin ang="5400000" scaled="0"/>
                </a:gradFill>
              </a:rPr>
              <a:t>Physical, virtual, or session desktop</a:t>
            </a:r>
          </a:p>
          <a:p>
            <a:pPr marL="914382" lvl="1" indent="-457200">
              <a:buFont typeface="Arial" pitchFamily="34" charset="0"/>
              <a:buChar char="•"/>
            </a:pPr>
            <a:r>
              <a:rPr lang="en-US" sz="3200" dirty="0" smtClean="0">
                <a:gradFill>
                  <a:gsLst>
                    <a:gs pos="0">
                      <a:schemeClr val="tx1"/>
                    </a:gs>
                    <a:gs pos="86000">
                      <a:schemeClr val="tx1"/>
                    </a:gs>
                  </a:gsLst>
                  <a:lin ang="5400000" scaled="0"/>
                </a:gradFill>
              </a:rPr>
              <a:t>No GPU needed</a:t>
            </a:r>
          </a:p>
          <a:p>
            <a:pPr marL="457200" indent="-457200">
              <a:buFont typeface="Arial" pitchFamily="34" charset="0"/>
              <a:buChar char="•"/>
            </a:pPr>
            <a:r>
              <a:rPr lang="en-US" sz="3200" dirty="0" smtClean="0">
                <a:gradFill>
                  <a:gsLst>
                    <a:gs pos="0">
                      <a:schemeClr val="tx1"/>
                    </a:gs>
                    <a:gs pos="86000">
                      <a:schemeClr val="tx1"/>
                    </a:gs>
                  </a:gsLst>
                  <a:lin ang="5400000" scaled="0"/>
                </a:gradFill>
              </a:rPr>
              <a:t>Devices are isolated to the user’s session!</a:t>
            </a:r>
          </a:p>
          <a:p>
            <a:pPr marL="457200" indent="-457200">
              <a:buFont typeface="Arial" pitchFamily="34" charset="0"/>
              <a:buChar char="•"/>
            </a:pPr>
            <a:r>
              <a:rPr lang="en-US" sz="3200" dirty="0" smtClean="0">
                <a:gradFill>
                  <a:gsLst>
                    <a:gs pos="0">
                      <a:schemeClr val="tx1"/>
                    </a:gs>
                    <a:gs pos="86000">
                      <a:schemeClr val="tx1"/>
                    </a:gs>
                  </a:gsLst>
                  <a:lin ang="5400000" scaled="0"/>
                </a:gradFill>
              </a:rPr>
              <a:t>Use a wide variety of USB peripherals including isochronous</a:t>
            </a:r>
          </a:p>
        </p:txBody>
      </p:sp>
    </p:spTree>
    <p:extLst>
      <p:ext uri="{BB962C8B-B14F-4D97-AF65-F5344CB8AC3E}">
        <p14:creationId xmlns:p14="http://schemas.microsoft.com/office/powerpoint/2010/main" val="1405904820"/>
      </p:ext>
    </p:extLst>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p:txBody>
      </p:sp>
      <p:sp>
        <p:nvSpPr>
          <p:cNvPr id="4" name="Subtitle 3"/>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USB Peripheral Support</a:t>
            </a:r>
            <a:endParaRPr lang="en-US" dirty="0"/>
          </a:p>
        </p:txBody>
      </p:sp>
    </p:spTree>
    <p:extLst>
      <p:ext uri="{BB962C8B-B14F-4D97-AF65-F5344CB8AC3E}">
        <p14:creationId xmlns:p14="http://schemas.microsoft.com/office/powerpoint/2010/main" val="26848969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3" name="Rectangle 2"/>
          <p:cNvSpPr/>
          <p:nvPr/>
        </p:nvSpPr>
        <p:spPr bwMode="auto">
          <a:xfrm>
            <a:off x="507868" y="914400"/>
            <a:ext cx="11173090" cy="609398"/>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Breakout Sessions</a:t>
            </a:r>
          </a:p>
        </p:txBody>
      </p:sp>
      <p:sp>
        <p:nvSpPr>
          <p:cNvPr id="8" name="Rectangle 7"/>
          <p:cNvSpPr/>
          <p:nvPr/>
        </p:nvSpPr>
        <p:spPr>
          <a:xfrm>
            <a:off x="567724" y="1524000"/>
            <a:ext cx="11013088" cy="3293209"/>
          </a:xfrm>
          <a:prstGeom prst="rect">
            <a:avLst/>
          </a:prstGeom>
        </p:spPr>
        <p:txBody>
          <a:bodyPr wrap="square">
            <a:spAutoFit/>
          </a:bodyPr>
          <a:lstStyle/>
          <a:p>
            <a:pPr marL="403225" lvl="0" indent="-403225">
              <a:lnSpc>
                <a:spcPct val="90000"/>
              </a:lnSpc>
              <a:spcBef>
                <a:spcPct val="20000"/>
              </a:spcBef>
              <a:buSzPct val="105000"/>
              <a:buFont typeface="Wingdings" pitchFamily="2" charset="2"/>
              <a:buChar char="§"/>
            </a:pPr>
            <a:r>
              <a:rPr lang="en-US" sz="1600" dirty="0">
                <a:solidFill>
                  <a:schemeClr val="tx1">
                    <a:alpha val="99000"/>
                  </a:schemeClr>
                </a:solidFill>
              </a:rPr>
              <a:t>VIR317 - Lessons from the Field: 22 VDI and RDS Mistakes You'll Want to </a:t>
            </a:r>
            <a:r>
              <a:rPr lang="en-US" sz="1600" dirty="0" smtClean="0">
                <a:solidFill>
                  <a:schemeClr val="tx1">
                    <a:alpha val="99000"/>
                  </a:schemeClr>
                </a:solidFill>
              </a:rPr>
              <a:t>Avoid</a:t>
            </a:r>
          </a:p>
          <a:p>
            <a:pPr marL="860407" lvl="1" indent="-403225">
              <a:lnSpc>
                <a:spcPct val="90000"/>
              </a:lnSpc>
              <a:spcBef>
                <a:spcPct val="20000"/>
              </a:spcBef>
              <a:buSzPct val="105000"/>
              <a:buFont typeface="Wingdings" pitchFamily="2" charset="2"/>
              <a:buChar char="§"/>
            </a:pPr>
            <a:r>
              <a:rPr lang="en-US" sz="1600" dirty="0" smtClean="0">
                <a:solidFill>
                  <a:schemeClr val="tx1">
                    <a:alpha val="99000"/>
                  </a:schemeClr>
                </a:solidFill>
              </a:rPr>
              <a:t>Monday, June 11, 1:15-2:30 pm, S220A</a:t>
            </a:r>
          </a:p>
          <a:p>
            <a:pPr marL="403225" lvl="0" indent="-403225">
              <a:lnSpc>
                <a:spcPct val="90000"/>
              </a:lnSpc>
              <a:spcBef>
                <a:spcPct val="20000"/>
              </a:spcBef>
              <a:buSzPct val="105000"/>
              <a:buFont typeface="Wingdings" pitchFamily="2" charset="2"/>
              <a:buChar char="§"/>
            </a:pPr>
            <a:r>
              <a:rPr lang="en-US" sz="1600" dirty="0">
                <a:solidFill>
                  <a:schemeClr val="tx1">
                    <a:alpha val="99000"/>
                  </a:schemeClr>
                </a:solidFill>
              </a:rPr>
              <a:t>VIR314 - Windows Server 2012 VDI/RDS Infrastructure and Management </a:t>
            </a:r>
            <a:endParaRPr lang="en-US" sz="1600" dirty="0" smtClean="0">
              <a:solidFill>
                <a:schemeClr val="tx1">
                  <a:alpha val="99000"/>
                </a:schemeClr>
              </a:solidFill>
            </a:endParaRPr>
          </a:p>
          <a:p>
            <a:pPr marL="860407" lvl="1" indent="-403225">
              <a:lnSpc>
                <a:spcPct val="90000"/>
              </a:lnSpc>
              <a:spcBef>
                <a:spcPct val="20000"/>
              </a:spcBef>
              <a:buSzPct val="105000"/>
              <a:buFont typeface="Wingdings" pitchFamily="2" charset="2"/>
              <a:buChar char="§"/>
            </a:pPr>
            <a:r>
              <a:rPr lang="en-US" sz="1600" dirty="0" smtClean="0">
                <a:solidFill>
                  <a:schemeClr val="tx1">
                    <a:alpha val="99000"/>
                  </a:schemeClr>
                </a:solidFill>
              </a:rPr>
              <a:t>Monday, </a:t>
            </a:r>
            <a:r>
              <a:rPr lang="en-US" sz="1600" dirty="0">
                <a:solidFill>
                  <a:schemeClr val="tx1">
                    <a:alpha val="99000"/>
                  </a:schemeClr>
                </a:solidFill>
              </a:rPr>
              <a:t>June 12, </a:t>
            </a:r>
            <a:r>
              <a:rPr lang="en-US" sz="1600" dirty="0" smtClean="0">
                <a:solidFill>
                  <a:schemeClr val="tx1">
                    <a:alpha val="99000"/>
                  </a:schemeClr>
                </a:solidFill>
              </a:rPr>
              <a:t>3:00-4:15 </a:t>
            </a:r>
            <a:r>
              <a:rPr lang="en-US" sz="1600" dirty="0">
                <a:solidFill>
                  <a:schemeClr val="tx1">
                    <a:alpha val="99000"/>
                  </a:schemeClr>
                </a:solidFill>
              </a:rPr>
              <a:t>pm, </a:t>
            </a:r>
            <a:r>
              <a:rPr lang="en-US" sz="1600" dirty="0" smtClean="0">
                <a:solidFill>
                  <a:schemeClr val="tx1">
                    <a:alpha val="99000"/>
                  </a:schemeClr>
                </a:solidFill>
              </a:rPr>
              <a:t>N320E</a:t>
            </a:r>
            <a:endParaRPr lang="en-US" sz="1600" dirty="0">
              <a:solidFill>
                <a:schemeClr val="tx1">
                  <a:alpha val="99000"/>
                </a:schemeClr>
              </a:solidFill>
            </a:endParaRPr>
          </a:p>
          <a:p>
            <a:pPr marL="403225" lvl="0" indent="-403225">
              <a:lnSpc>
                <a:spcPct val="90000"/>
              </a:lnSpc>
              <a:spcBef>
                <a:spcPct val="20000"/>
              </a:spcBef>
              <a:buSzPct val="105000"/>
              <a:buFont typeface="Wingdings" pitchFamily="2" charset="2"/>
              <a:buChar char="§"/>
            </a:pPr>
            <a:r>
              <a:rPr lang="en-US" sz="1600" dirty="0" smtClean="0">
                <a:solidFill>
                  <a:schemeClr val="tx1">
                    <a:alpha val="99000"/>
                  </a:schemeClr>
                </a:solidFill>
              </a:rPr>
              <a:t>WSV202 – Overview of Windows MultiPoint Server</a:t>
            </a:r>
          </a:p>
          <a:p>
            <a:pPr marL="860407" lvl="1" indent="-403225">
              <a:lnSpc>
                <a:spcPct val="90000"/>
              </a:lnSpc>
              <a:spcBef>
                <a:spcPct val="20000"/>
              </a:spcBef>
              <a:buSzPct val="105000"/>
              <a:buFont typeface="Wingdings" pitchFamily="2" charset="2"/>
              <a:buChar char="§"/>
            </a:pPr>
            <a:r>
              <a:rPr lang="en-US" sz="1600" dirty="0" smtClean="0">
                <a:solidFill>
                  <a:schemeClr val="tx1">
                    <a:alpha val="99000"/>
                  </a:schemeClr>
                </a:solidFill>
              </a:rPr>
              <a:t>Monday, June 11, 4:45-6:00 pm, S210E</a:t>
            </a:r>
          </a:p>
          <a:p>
            <a:pPr marL="403225" lvl="0" indent="-403225">
              <a:lnSpc>
                <a:spcPct val="90000"/>
              </a:lnSpc>
              <a:spcBef>
                <a:spcPct val="20000"/>
              </a:spcBef>
              <a:buSzPct val="105000"/>
              <a:buFont typeface="Wingdings" pitchFamily="2" charset="2"/>
              <a:buChar char="§"/>
            </a:pPr>
            <a:r>
              <a:rPr lang="en-US" sz="1600" dirty="0" smtClean="0">
                <a:solidFill>
                  <a:schemeClr val="tx1">
                    <a:alpha val="99000"/>
                  </a:schemeClr>
                </a:solidFill>
              </a:rPr>
              <a:t>WCL303 – Microsoft Desktop Virtualization: The Right Technology for Your Scenario</a:t>
            </a:r>
          </a:p>
          <a:p>
            <a:pPr marL="860407" lvl="1" indent="-403225">
              <a:lnSpc>
                <a:spcPct val="90000"/>
              </a:lnSpc>
              <a:spcBef>
                <a:spcPct val="20000"/>
              </a:spcBef>
              <a:buSzPct val="105000"/>
              <a:buFont typeface="Wingdings" pitchFamily="2" charset="2"/>
              <a:buChar char="§"/>
            </a:pPr>
            <a:r>
              <a:rPr lang="en-US" sz="1600" dirty="0" smtClean="0">
                <a:solidFill>
                  <a:schemeClr val="tx1">
                    <a:alpha val="99000"/>
                  </a:schemeClr>
                </a:solidFill>
              </a:rPr>
              <a:t>Tuesday</a:t>
            </a:r>
            <a:r>
              <a:rPr lang="en-US" sz="1600" dirty="0">
                <a:solidFill>
                  <a:schemeClr val="tx1">
                    <a:alpha val="99000"/>
                  </a:schemeClr>
                </a:solidFill>
              </a:rPr>
              <a:t>, June </a:t>
            </a:r>
            <a:r>
              <a:rPr lang="en-US" sz="1600" dirty="0" smtClean="0">
                <a:solidFill>
                  <a:schemeClr val="tx1">
                    <a:alpha val="99000"/>
                  </a:schemeClr>
                </a:solidFill>
              </a:rPr>
              <a:t>12. 10:15-11:30 am, S320C</a:t>
            </a:r>
            <a:endParaRPr lang="en-US" sz="1600" dirty="0">
              <a:solidFill>
                <a:schemeClr val="tx1">
                  <a:alpha val="99000"/>
                </a:schemeClr>
              </a:solidFill>
            </a:endParaRPr>
          </a:p>
          <a:p>
            <a:pPr marL="403225" indent="-403225">
              <a:lnSpc>
                <a:spcPct val="90000"/>
              </a:lnSpc>
              <a:spcBef>
                <a:spcPct val="20000"/>
              </a:spcBef>
              <a:buSzPct val="105000"/>
              <a:buFont typeface="Wingdings" pitchFamily="2" charset="2"/>
              <a:buChar char="§"/>
            </a:pPr>
            <a:r>
              <a:rPr lang="en-US" sz="1600" dirty="0" smtClean="0">
                <a:solidFill>
                  <a:schemeClr val="tx1">
                    <a:alpha val="99000"/>
                  </a:schemeClr>
                </a:solidFill>
              </a:rPr>
              <a:t>WSV311 – </a:t>
            </a:r>
            <a:r>
              <a:rPr lang="en-US" sz="1600" dirty="0">
                <a:solidFill>
                  <a:schemeClr val="tx1">
                    <a:alpha val="99000"/>
                  </a:schemeClr>
                </a:solidFill>
              </a:rPr>
              <a:t>Extending Applications to Everywhere! Your Guide to Securing RDS </a:t>
            </a:r>
            <a:r>
              <a:rPr lang="en-US" sz="1600" dirty="0" err="1">
                <a:solidFill>
                  <a:schemeClr val="tx1">
                    <a:alpha val="99000"/>
                  </a:schemeClr>
                </a:solidFill>
              </a:rPr>
              <a:t>RemoteApps</a:t>
            </a:r>
            <a:r>
              <a:rPr lang="en-US" sz="1600" dirty="0">
                <a:solidFill>
                  <a:schemeClr val="tx1">
                    <a:alpha val="99000"/>
                  </a:schemeClr>
                </a:solidFill>
              </a:rPr>
              <a:t> for the Internet </a:t>
            </a:r>
            <a:endParaRPr lang="en-US" sz="1600" dirty="0" smtClean="0">
              <a:solidFill>
                <a:schemeClr val="tx1">
                  <a:alpha val="99000"/>
                </a:schemeClr>
              </a:solidFill>
            </a:endParaRPr>
          </a:p>
          <a:p>
            <a:pPr marL="860407" lvl="1" indent="-403225">
              <a:lnSpc>
                <a:spcPct val="90000"/>
              </a:lnSpc>
              <a:spcBef>
                <a:spcPct val="20000"/>
              </a:spcBef>
              <a:buSzPct val="105000"/>
              <a:buFont typeface="Wingdings" pitchFamily="2" charset="2"/>
              <a:buChar char="§"/>
            </a:pPr>
            <a:r>
              <a:rPr lang="en-US" sz="1600" dirty="0">
                <a:solidFill>
                  <a:schemeClr val="tx1">
                    <a:alpha val="99000"/>
                  </a:schemeClr>
                </a:solidFill>
              </a:rPr>
              <a:t>Tuesday, June 12 at 5:00 PM - 6:15 </a:t>
            </a:r>
            <a:r>
              <a:rPr lang="en-US" sz="1600" dirty="0" smtClean="0">
                <a:solidFill>
                  <a:schemeClr val="tx1">
                    <a:alpha val="99000"/>
                  </a:schemeClr>
                </a:solidFill>
              </a:rPr>
              <a:t>PM, S320C</a:t>
            </a:r>
            <a:endParaRPr lang="en-US" sz="1600" dirty="0">
              <a:solidFill>
                <a:schemeClr val="tx1">
                  <a:alpha val="99000"/>
                </a:schemeClr>
              </a:solidFill>
            </a:endParaRPr>
          </a:p>
          <a:p>
            <a:pPr marL="403225" lvl="0" indent="-403225">
              <a:lnSpc>
                <a:spcPct val="90000"/>
              </a:lnSpc>
              <a:spcBef>
                <a:spcPct val="20000"/>
              </a:spcBef>
              <a:buSzPct val="105000"/>
              <a:buFont typeface="Wingdings" pitchFamily="2" charset="2"/>
              <a:buChar char="§"/>
            </a:pPr>
            <a:r>
              <a:rPr lang="en-US" sz="1600" dirty="0" smtClean="0">
                <a:solidFill>
                  <a:schemeClr val="tx1">
                    <a:alpha val="99000"/>
                  </a:schemeClr>
                </a:solidFill>
              </a:rPr>
              <a:t>WCL283 – Windows </a:t>
            </a:r>
            <a:r>
              <a:rPr lang="en-US" sz="1600" dirty="0">
                <a:solidFill>
                  <a:schemeClr val="tx1">
                    <a:alpha val="99000"/>
                  </a:schemeClr>
                </a:solidFill>
              </a:rPr>
              <a:t>8: Virtual Desktop Infrastructure</a:t>
            </a:r>
          </a:p>
          <a:p>
            <a:pPr marL="860407" lvl="1" indent="-403225">
              <a:lnSpc>
                <a:spcPct val="90000"/>
              </a:lnSpc>
              <a:spcBef>
                <a:spcPct val="20000"/>
              </a:spcBef>
              <a:buSzPct val="105000"/>
              <a:buFont typeface="Wingdings" pitchFamily="2" charset="2"/>
              <a:buChar char="§"/>
            </a:pPr>
            <a:r>
              <a:rPr lang="en-US" sz="1600" dirty="0" smtClean="0">
                <a:solidFill>
                  <a:schemeClr val="tx1">
                    <a:alpha val="99000"/>
                  </a:schemeClr>
                </a:solidFill>
              </a:rPr>
              <a:t>Thursday</a:t>
            </a:r>
            <a:r>
              <a:rPr lang="en-US" sz="1600" dirty="0">
                <a:solidFill>
                  <a:schemeClr val="tx1">
                    <a:alpha val="99000"/>
                  </a:schemeClr>
                </a:solidFill>
              </a:rPr>
              <a:t>, June 14 at </a:t>
            </a:r>
            <a:r>
              <a:rPr lang="en-US" sz="1600" dirty="0" smtClean="0">
                <a:solidFill>
                  <a:schemeClr val="tx1">
                    <a:alpha val="99000"/>
                  </a:schemeClr>
                </a:solidFill>
              </a:rPr>
              <a:t>8:30-9:45 am, S320E</a:t>
            </a:r>
            <a:endParaRPr lang="en-US" sz="16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400800"/>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515815" y="4800802"/>
            <a:ext cx="11173090" cy="609398"/>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Product Demo </a:t>
            </a:r>
            <a:r>
              <a:rPr lang="en-US" sz="2400" dirty="0" smtClean="0">
                <a:solidFill>
                  <a:schemeClr val="tx1">
                    <a:alpha val="99000"/>
                  </a:schemeClr>
                </a:solidFill>
              </a:rPr>
              <a:t>Stations</a:t>
            </a:r>
            <a:endParaRPr lang="en-US" sz="2400" dirty="0">
              <a:solidFill>
                <a:schemeClr val="tx1">
                  <a:alpha val="99000"/>
                </a:schemeClr>
              </a:solidFill>
            </a:endParaRPr>
          </a:p>
        </p:txBody>
      </p:sp>
      <p:sp>
        <p:nvSpPr>
          <p:cNvPr id="19" name="Rectangle 18"/>
          <p:cNvSpPr/>
          <p:nvPr/>
        </p:nvSpPr>
        <p:spPr>
          <a:xfrm>
            <a:off x="507868" y="5468981"/>
            <a:ext cx="11013088" cy="855619"/>
          </a:xfrm>
          <a:prstGeom prst="rect">
            <a:avLst/>
          </a:prstGeom>
        </p:spPr>
        <p:txBody>
          <a:bodyPr wrap="square">
            <a:spAutoFit/>
          </a:bodyPr>
          <a:lstStyle/>
          <a:p>
            <a:pPr marL="403225" lvl="0" indent="-403225">
              <a:lnSpc>
                <a:spcPct val="90000"/>
              </a:lnSpc>
              <a:spcBef>
                <a:spcPct val="20000"/>
              </a:spcBef>
              <a:buSzPct val="105000"/>
              <a:buFont typeface="Wingdings" pitchFamily="2" charset="2"/>
              <a:buChar char="§"/>
            </a:pPr>
            <a:r>
              <a:rPr lang="en-US" sz="1600" dirty="0" smtClean="0">
                <a:solidFill>
                  <a:schemeClr val="tx1">
                    <a:alpha val="99000"/>
                  </a:schemeClr>
                </a:solidFill>
              </a:rPr>
              <a:t>Remote Desktop Services and Virtual Desktop Infrastructure (VIR 2)</a:t>
            </a:r>
          </a:p>
          <a:p>
            <a:pPr marL="403225" lvl="0" indent="-403225">
              <a:lnSpc>
                <a:spcPct val="90000"/>
              </a:lnSpc>
              <a:spcBef>
                <a:spcPct val="20000"/>
              </a:spcBef>
              <a:buSzPct val="105000"/>
              <a:buFont typeface="Wingdings" pitchFamily="2" charset="2"/>
              <a:buChar char="§"/>
            </a:pPr>
            <a:r>
              <a:rPr lang="en-US" sz="1600" dirty="0" smtClean="0">
                <a:solidFill>
                  <a:schemeClr val="tx1">
                    <a:alpha val="99000"/>
                  </a:schemeClr>
                </a:solidFill>
              </a:rPr>
              <a:t>Windows MultiPoint Server (WSV 3)</a:t>
            </a:r>
          </a:p>
          <a:p>
            <a:pPr marL="403225" lvl="0" indent="-403225">
              <a:lnSpc>
                <a:spcPct val="90000"/>
              </a:lnSpc>
              <a:spcBef>
                <a:spcPct val="20000"/>
              </a:spcBef>
              <a:buSzPct val="105000"/>
              <a:buFont typeface="Wingdings" pitchFamily="2" charset="2"/>
              <a:buChar char="§"/>
            </a:pPr>
            <a:r>
              <a:rPr lang="en-US" sz="1600" dirty="0" smtClean="0">
                <a:solidFill>
                  <a:schemeClr val="tx1">
                    <a:alpha val="99000"/>
                  </a:schemeClr>
                </a:solidFill>
              </a:rPr>
              <a:t>Windows Server Partner Pavilion (5 RemoteFX Partners)</a:t>
            </a:r>
            <a:endParaRPr lang="en-US" sz="1600" dirty="0">
              <a:solidFill>
                <a:schemeClr val="tx1">
                  <a:alpha val="99000"/>
                </a:schemeClr>
              </a:solidFill>
            </a:endParaRPr>
          </a:p>
        </p:txBody>
      </p:sp>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par>
                          <p:cTn id="18" fill="hold">
                            <p:stCondLst>
                              <p:cond delay="1250"/>
                            </p:stCondLst>
                            <p:childTnLst>
                              <p:par>
                                <p:cTn id="19" presetID="2" presetClass="entr" presetSubtype="8" decel="10000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0-#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0-#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animBg="1"/>
      <p:bldP spid="13" grpId="1" animBg="1"/>
      <p:bldP spid="17"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chemeClr val="tx1">
                    <a:alpha val="98824"/>
                  </a:schemeClr>
                </a:solidFill>
                <a:latin typeface="Segoe UI" pitchFamily="34" charset="0"/>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#TE(</a:t>
            </a:r>
            <a:r>
              <a:rPr lang="en-US" dirty="0" err="1">
                <a:solidFill>
                  <a:schemeClr val="tx1"/>
                </a:solidFill>
                <a:latin typeface="Segoe UI" pitchFamily="34" charset="0"/>
                <a:ea typeface="Segoe UI" pitchFamily="34" charset="0"/>
                <a:cs typeface="Segoe UI" pitchFamily="34" charset="0"/>
              </a:rPr>
              <a:t>sessioncode</a:t>
            </a:r>
            <a:r>
              <a:rPr lang="en-US" dirty="0">
                <a:solidFill>
                  <a:schemeClr val="tx1"/>
                </a:solidFill>
                <a:latin typeface="Segoe UI" pitchFamily="34" charset="0"/>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microsoft.com/</a:t>
            </a:r>
            <a:r>
              <a:rPr lang="en-US" sz="1050" u="sng" dirty="0" err="1">
                <a:solidFill>
                  <a:schemeClr val="tx1"/>
                </a:solidFill>
                <a:latin typeface="Segoe UI" pitchFamily="34" charset="0"/>
                <a:ea typeface="Segoe UI" pitchFamily="34" charset="0"/>
                <a:cs typeface="Segoe UI" pitchFamily="34" charset="0"/>
              </a:rPr>
              <a:t>windowsserver</a:t>
            </a:r>
            <a:endParaRPr lang="en-US" sz="1050" dirty="0">
              <a:solidFill>
                <a:schemeClr val="tx1"/>
              </a:solidFill>
              <a:latin typeface="Segoe UI" pitchFamily="34" charset="0"/>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chemeClr val="tx1"/>
                </a:solidFill>
                <a:latin typeface="Segoe UI" pitchFamily="34" charset="0"/>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Azure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Windowsazure.com/</a:t>
            </a:r>
          </a:p>
          <a:p>
            <a:pPr defTabSz="685666" fontAlgn="base">
              <a:spcBef>
                <a:spcPct val="0"/>
              </a:spcBef>
              <a:spcAft>
                <a:spcPct val="0"/>
              </a:spcAft>
            </a:pPr>
            <a:r>
              <a:rPr lang="en-US" sz="1050" u="sng" dirty="0" err="1">
                <a:solidFill>
                  <a:schemeClr val="tx1"/>
                </a:solidFill>
                <a:latin typeface="Segoe UI" pitchFamily="34" charset="0"/>
                <a:ea typeface="Segoe UI" pitchFamily="34" charset="0"/>
                <a:cs typeface="Segoe UI" pitchFamily="34" charset="0"/>
              </a:rPr>
              <a:t>teched</a:t>
            </a:r>
            <a:endParaRPr lang="en-US" sz="1050" u="sng" dirty="0">
              <a:solidFill>
                <a:schemeClr val="tx1"/>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40122178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RemoteApp and Desktops</a:t>
            </a:r>
            <a:endParaRPr lang="en-US" dirty="0"/>
          </a:p>
        </p:txBody>
      </p:sp>
    </p:spTree>
    <p:extLst>
      <p:ext uri="{BB962C8B-B14F-4D97-AF65-F5344CB8AC3E}">
        <p14:creationId xmlns:p14="http://schemas.microsoft.com/office/powerpoint/2010/main" val="360508068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IT-provisioned RemoteApp and Desktop Experience</a:t>
            </a:r>
            <a:endParaRPr lang="en-US" dirty="0"/>
          </a:p>
        </p:txBody>
      </p:sp>
      <p:sp>
        <p:nvSpPr>
          <p:cNvPr id="4" name="Text Placeholder 3"/>
          <p:cNvSpPr>
            <a:spLocks noGrp="1"/>
          </p:cNvSpPr>
          <p:nvPr>
            <p:ph type="body" sz="quarter" idx="10"/>
          </p:nvPr>
        </p:nvSpPr>
        <p:spPr>
          <a:xfrm>
            <a:off x="519112" y="2080260"/>
            <a:ext cx="11149013" cy="4579715"/>
          </a:xfrm>
        </p:spPr>
        <p:txBody>
          <a:bodyPr/>
          <a:lstStyle/>
          <a:p>
            <a:r>
              <a:rPr lang="en-US" dirty="0" smtClean="0"/>
              <a:t>Easy to get Remote Desktop app from the Windows Store</a:t>
            </a:r>
          </a:p>
          <a:p>
            <a:r>
              <a:rPr lang="en-US" dirty="0" smtClean="0"/>
              <a:t>End users just need to know their e-mail ID to subscribe</a:t>
            </a:r>
          </a:p>
          <a:p>
            <a:r>
              <a:rPr lang="en-US" dirty="0" smtClean="0"/>
              <a:t>Automatic discovery and Start screen integration</a:t>
            </a:r>
          </a:p>
          <a:p>
            <a:r>
              <a:rPr lang="en-US" dirty="0" smtClean="0"/>
              <a:t>Full single-sign on</a:t>
            </a:r>
          </a:p>
          <a:p>
            <a:r>
              <a:rPr lang="en-US" dirty="0" smtClean="0"/>
              <a:t>RemoteApp programs integrate seamlessly with local desktop</a:t>
            </a:r>
          </a:p>
          <a:p>
            <a:r>
              <a:rPr lang="en-US" dirty="0" smtClean="0"/>
              <a:t>Best way to serve out desktop apps to your Windows RT slate users</a:t>
            </a:r>
          </a:p>
          <a:p>
            <a:r>
              <a:rPr lang="en-US" dirty="0" smtClean="0"/>
              <a:t>Reconnect feature makes it easy to move between devices</a:t>
            </a:r>
            <a:endParaRPr lang="en-US" sz="2000" dirty="0" smtClean="0"/>
          </a:p>
        </p:txBody>
      </p:sp>
    </p:spTree>
    <p:extLst>
      <p:ext uri="{BB962C8B-B14F-4D97-AF65-F5344CB8AC3E}">
        <p14:creationId xmlns:p14="http://schemas.microsoft.com/office/powerpoint/2010/main" val="15292635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p:txBody>
      </p:sp>
      <p:sp>
        <p:nvSpPr>
          <p:cNvPr id="4" name="Subtitle 3"/>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Multi-Touch and Graphics</a:t>
            </a:r>
            <a:endParaRPr lang="en-US" dirty="0"/>
          </a:p>
        </p:txBody>
      </p:sp>
    </p:spTree>
    <p:extLst>
      <p:ext uri="{BB962C8B-B14F-4D97-AF65-F5344CB8AC3E}">
        <p14:creationId xmlns:p14="http://schemas.microsoft.com/office/powerpoint/2010/main" val="969572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Multi-Touch and Rich Graphics Experience</a:t>
            </a:r>
            <a:endParaRPr lang="en-US" dirty="0"/>
          </a:p>
        </p:txBody>
      </p:sp>
      <p:sp>
        <p:nvSpPr>
          <p:cNvPr id="4" name="Text Placeholder 3"/>
          <p:cNvSpPr>
            <a:spLocks noGrp="1"/>
          </p:cNvSpPr>
          <p:nvPr>
            <p:ph type="body" sz="quarter" idx="10"/>
          </p:nvPr>
        </p:nvSpPr>
        <p:spPr>
          <a:xfrm>
            <a:off x="507999" y="2080260"/>
            <a:ext cx="11149013" cy="4031873"/>
          </a:xfrm>
        </p:spPr>
        <p:txBody>
          <a:bodyPr/>
          <a:lstStyle/>
          <a:p>
            <a:r>
              <a:rPr lang="en-US" dirty="0" smtClean="0"/>
              <a:t>Touch friendly app UI</a:t>
            </a:r>
          </a:p>
          <a:p>
            <a:r>
              <a:rPr lang="en-US" dirty="0" smtClean="0"/>
              <a:t>Full multi-touch and gesture remoting</a:t>
            </a:r>
          </a:p>
          <a:p>
            <a:r>
              <a:rPr lang="en-US" dirty="0"/>
              <a:t>Features like Touch Pointer make slate experience </a:t>
            </a:r>
            <a:r>
              <a:rPr lang="en-US" dirty="0" smtClean="0"/>
              <a:t>delightful</a:t>
            </a:r>
          </a:p>
          <a:p>
            <a:r>
              <a:rPr lang="en-US" dirty="0" smtClean="0"/>
              <a:t>Aero always on, rich Metro-style UX</a:t>
            </a:r>
          </a:p>
          <a:p>
            <a:r>
              <a:rPr lang="en-US" dirty="0" smtClean="0"/>
              <a:t>Adaptive graphics remoting based on content type</a:t>
            </a:r>
          </a:p>
          <a:p>
            <a:r>
              <a:rPr lang="en-US" dirty="0" smtClean="0"/>
              <a:t>Text kept crisp always</a:t>
            </a:r>
          </a:p>
          <a:p>
            <a:endParaRPr lang="en-US" dirty="0" smtClean="0"/>
          </a:p>
          <a:p>
            <a:endParaRPr lang="en-US" sz="2000" dirty="0" smtClean="0"/>
          </a:p>
        </p:txBody>
      </p:sp>
    </p:spTree>
    <p:extLst>
      <p:ext uri="{BB962C8B-B14F-4D97-AF65-F5344CB8AC3E}">
        <p14:creationId xmlns:p14="http://schemas.microsoft.com/office/powerpoint/2010/main" val="42520338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1345" y="1390474"/>
            <a:ext cx="8358142" cy="517549"/>
          </a:xfrm>
          <a:prstGeom prst="rect">
            <a:avLst/>
          </a:prstGeom>
          <a:solidFill>
            <a:srgbClr val="FF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Windows Metro </a:t>
            </a:r>
            <a:r>
              <a:rPr lang="en-US" sz="2000" dirty="0" smtClean="0">
                <a:gradFill>
                  <a:gsLst>
                    <a:gs pos="0">
                      <a:schemeClr val="tx1"/>
                    </a:gs>
                    <a:gs pos="100000">
                      <a:schemeClr val="tx1"/>
                    </a:gs>
                  </a:gsLst>
                  <a:lin ang="5400000" scaled="0"/>
                </a:gradFill>
                <a:latin typeface="+mj-lt"/>
              </a:rPr>
              <a:t>style UI and </a:t>
            </a:r>
            <a:r>
              <a:rPr lang="en-US" sz="2000" dirty="0">
                <a:gradFill>
                  <a:gsLst>
                    <a:gs pos="0">
                      <a:schemeClr val="tx1"/>
                    </a:gs>
                    <a:gs pos="100000">
                      <a:schemeClr val="tx1"/>
                    </a:gs>
                  </a:gsLst>
                  <a:lin ang="5400000" scaled="0"/>
                </a:gradFill>
                <a:latin typeface="+mj-lt"/>
              </a:rPr>
              <a:t>Applications (HTML, XAML, Native, etc..)</a:t>
            </a:r>
          </a:p>
        </p:txBody>
      </p:sp>
      <p:sp>
        <p:nvSpPr>
          <p:cNvPr id="6" name="Rectangle 5"/>
          <p:cNvSpPr/>
          <p:nvPr/>
        </p:nvSpPr>
        <p:spPr>
          <a:xfrm>
            <a:off x="655322" y="2711367"/>
            <a:ext cx="8344163" cy="344556"/>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RemoteFX Intelligent Caching</a:t>
            </a:r>
          </a:p>
        </p:txBody>
      </p:sp>
      <p:sp>
        <p:nvSpPr>
          <p:cNvPr id="38" name="Title 37"/>
          <p:cNvSpPr>
            <a:spLocks noGrp="1"/>
          </p:cNvSpPr>
          <p:nvPr>
            <p:ph type="title"/>
          </p:nvPr>
        </p:nvSpPr>
        <p:spPr/>
        <p:txBody>
          <a:bodyPr/>
          <a:lstStyle/>
          <a:p>
            <a:r>
              <a:rPr lang="en-US" dirty="0" smtClean="0"/>
              <a:t>RemoteFX Architecture Overview</a:t>
            </a:r>
            <a:endParaRPr lang="en-US" dirty="0"/>
          </a:p>
        </p:txBody>
      </p:sp>
      <p:sp>
        <p:nvSpPr>
          <p:cNvPr id="37" name="Rectangle 36"/>
          <p:cNvSpPr/>
          <p:nvPr/>
        </p:nvSpPr>
        <p:spPr>
          <a:xfrm>
            <a:off x="2467580" y="3242413"/>
            <a:ext cx="2144597" cy="970300"/>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RemoteFX Progressive Rendering</a:t>
            </a:r>
          </a:p>
          <a:p>
            <a:pPr algn="ctr" defTabSz="914099" fontAlgn="base">
              <a:spcBef>
                <a:spcPct val="0"/>
              </a:spcBef>
              <a:spcAft>
                <a:spcPct val="0"/>
              </a:spcAft>
            </a:pPr>
            <a:endParaRPr lang="en-US" sz="2000" dirty="0">
              <a:gradFill>
                <a:gsLst>
                  <a:gs pos="0">
                    <a:schemeClr val="tx1"/>
                  </a:gs>
                  <a:gs pos="100000">
                    <a:schemeClr val="tx1"/>
                  </a:gs>
                </a:gsLst>
                <a:lin ang="5400000" scaled="0"/>
              </a:gradFill>
              <a:latin typeface="+mj-lt"/>
            </a:endParaRPr>
          </a:p>
        </p:txBody>
      </p:sp>
      <p:sp>
        <p:nvSpPr>
          <p:cNvPr id="39" name="Rectangle 38"/>
          <p:cNvSpPr/>
          <p:nvPr/>
        </p:nvSpPr>
        <p:spPr>
          <a:xfrm>
            <a:off x="4708646" y="3242413"/>
            <a:ext cx="2162125" cy="957048"/>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RemoteFX </a:t>
            </a:r>
          </a:p>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Optimized Text Codecs</a:t>
            </a:r>
          </a:p>
          <a:p>
            <a:pPr algn="ctr" defTabSz="914099" fontAlgn="base">
              <a:spcBef>
                <a:spcPct val="0"/>
              </a:spcBef>
              <a:spcAft>
                <a:spcPct val="0"/>
              </a:spcAft>
            </a:pPr>
            <a:endParaRPr lang="en-US" sz="2000" dirty="0">
              <a:gradFill>
                <a:gsLst>
                  <a:gs pos="0">
                    <a:schemeClr val="tx1"/>
                  </a:gs>
                  <a:gs pos="100000">
                    <a:schemeClr val="tx1"/>
                  </a:gs>
                </a:gsLst>
                <a:lin ang="5400000" scaled="0"/>
              </a:gradFill>
              <a:latin typeface="+mj-lt"/>
            </a:endParaRPr>
          </a:p>
        </p:txBody>
      </p:sp>
      <p:sp>
        <p:nvSpPr>
          <p:cNvPr id="43" name="Rectangle 42"/>
          <p:cNvSpPr/>
          <p:nvPr/>
        </p:nvSpPr>
        <p:spPr>
          <a:xfrm>
            <a:off x="655323" y="3215513"/>
            <a:ext cx="1711688" cy="997200"/>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RemoteFX </a:t>
            </a:r>
            <a:r>
              <a:rPr lang="en-US" sz="2000" dirty="0" smtClean="0">
                <a:gradFill>
                  <a:gsLst>
                    <a:gs pos="0">
                      <a:schemeClr val="tx1"/>
                    </a:gs>
                    <a:gs pos="100000">
                      <a:schemeClr val="tx1"/>
                    </a:gs>
                  </a:gsLst>
                  <a:lin ang="5400000" scaled="0"/>
                </a:gradFill>
                <a:latin typeface="+mj-lt"/>
              </a:rPr>
              <a:t>Media Streaming</a:t>
            </a:r>
            <a:endParaRPr lang="en-US" sz="2000" dirty="0">
              <a:gradFill>
                <a:gsLst>
                  <a:gs pos="0">
                    <a:schemeClr val="tx1"/>
                  </a:gs>
                  <a:gs pos="100000">
                    <a:schemeClr val="tx1"/>
                  </a:gs>
                </a:gsLst>
                <a:lin ang="5400000" scaled="0"/>
              </a:gradFill>
              <a:latin typeface="+mj-lt"/>
            </a:endParaRPr>
          </a:p>
          <a:p>
            <a:pPr algn="ctr" defTabSz="914099" fontAlgn="base">
              <a:spcBef>
                <a:spcPct val="0"/>
              </a:spcBef>
              <a:spcAft>
                <a:spcPct val="0"/>
              </a:spcAft>
            </a:pPr>
            <a:endParaRPr lang="en-US" sz="2000" dirty="0">
              <a:gradFill>
                <a:gsLst>
                  <a:gs pos="0">
                    <a:schemeClr val="tx1"/>
                  </a:gs>
                  <a:gs pos="100000">
                    <a:schemeClr val="tx1"/>
                  </a:gs>
                </a:gsLst>
                <a:lin ang="5400000" scaled="0"/>
              </a:gradFill>
              <a:latin typeface="+mj-lt"/>
            </a:endParaRPr>
          </a:p>
        </p:txBody>
      </p:sp>
      <p:sp>
        <p:nvSpPr>
          <p:cNvPr id="44" name="Rectangle 43"/>
          <p:cNvSpPr/>
          <p:nvPr/>
        </p:nvSpPr>
        <p:spPr>
          <a:xfrm>
            <a:off x="641344" y="5544799"/>
            <a:ext cx="8358141" cy="722245"/>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RemoteFX for WAN Transports</a:t>
            </a:r>
          </a:p>
        </p:txBody>
      </p:sp>
      <p:sp>
        <p:nvSpPr>
          <p:cNvPr id="45" name="Rectangle 44"/>
          <p:cNvSpPr/>
          <p:nvPr/>
        </p:nvSpPr>
        <p:spPr>
          <a:xfrm>
            <a:off x="6987806" y="3242413"/>
            <a:ext cx="2011680" cy="957048"/>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RemoteFX </a:t>
            </a:r>
          </a:p>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mj-lt"/>
              </a:rPr>
              <a:t>Calista Codec</a:t>
            </a:r>
            <a:endParaRPr lang="en-US" sz="2000" dirty="0">
              <a:gradFill>
                <a:gsLst>
                  <a:gs pos="0">
                    <a:schemeClr val="tx1"/>
                  </a:gs>
                  <a:gs pos="100000">
                    <a:schemeClr val="tx1"/>
                  </a:gs>
                </a:gsLst>
                <a:lin ang="5400000" scaled="0"/>
              </a:gradFill>
              <a:latin typeface="+mj-lt"/>
            </a:endParaRPr>
          </a:p>
          <a:p>
            <a:pPr algn="ctr" defTabSz="914099" fontAlgn="base">
              <a:spcBef>
                <a:spcPct val="0"/>
              </a:spcBef>
              <a:spcAft>
                <a:spcPct val="0"/>
              </a:spcAft>
            </a:pPr>
            <a:endParaRPr lang="en-US" sz="2000" dirty="0">
              <a:gradFill>
                <a:gsLst>
                  <a:gs pos="0">
                    <a:schemeClr val="tx1"/>
                  </a:gs>
                  <a:gs pos="100000">
                    <a:schemeClr val="tx1"/>
                  </a:gs>
                </a:gsLst>
                <a:lin ang="5400000" scaled="0"/>
              </a:gradFill>
              <a:latin typeface="+mj-lt"/>
            </a:endParaRPr>
          </a:p>
        </p:txBody>
      </p:sp>
      <p:sp>
        <p:nvSpPr>
          <p:cNvPr id="51" name="Text Placeholder 2"/>
          <p:cNvSpPr txBox="1">
            <a:spLocks/>
          </p:cNvSpPr>
          <p:nvPr/>
        </p:nvSpPr>
        <p:spPr>
          <a:xfrm>
            <a:off x="9284829" y="1359157"/>
            <a:ext cx="2170182" cy="4907887"/>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Apps and Desktop</a:t>
            </a:r>
          </a:p>
          <a:p>
            <a:pPr marL="0" indent="0">
              <a:buNone/>
            </a:pPr>
            <a:endParaRPr lang="en-US" dirty="0" smtClean="0"/>
          </a:p>
          <a:p>
            <a:pPr marL="0" indent="0">
              <a:buNone/>
            </a:pPr>
            <a:r>
              <a:rPr lang="en-US" dirty="0" smtClean="0"/>
              <a:t>RemoteFX Adaptive Graphics</a:t>
            </a:r>
          </a:p>
          <a:p>
            <a:pPr marL="0" indent="0">
              <a:buNone/>
            </a:pPr>
            <a:endParaRPr lang="en-US" dirty="0" smtClean="0"/>
          </a:p>
          <a:p>
            <a:pPr marL="0" indent="0">
              <a:buNone/>
            </a:pPr>
            <a:endParaRPr lang="en-US" dirty="0"/>
          </a:p>
          <a:p>
            <a:pPr marL="0" indent="0">
              <a:buNone/>
            </a:pPr>
            <a:r>
              <a:rPr lang="en-US" dirty="0" smtClean="0"/>
              <a:t>RemoteFX for WAN</a:t>
            </a:r>
            <a:endParaRPr lang="en-US" dirty="0"/>
          </a:p>
        </p:txBody>
      </p:sp>
      <p:sp>
        <p:nvSpPr>
          <p:cNvPr id="21" name="Rectangle 20"/>
          <p:cNvSpPr/>
          <p:nvPr/>
        </p:nvSpPr>
        <p:spPr>
          <a:xfrm>
            <a:off x="655322" y="4324985"/>
            <a:ext cx="8344163" cy="365469"/>
          </a:xfrm>
          <a:prstGeom prst="rect">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RemoteFX </a:t>
            </a:r>
            <a:r>
              <a:rPr lang="en-US" sz="2000" dirty="0" smtClean="0">
                <a:gradFill>
                  <a:gsLst>
                    <a:gs pos="0">
                      <a:schemeClr val="tx1"/>
                    </a:gs>
                    <a:gs pos="100000">
                      <a:schemeClr val="tx1"/>
                    </a:gs>
                  </a:gsLst>
                  <a:lin ang="5400000" scaled="0"/>
                </a:gradFill>
                <a:latin typeface="+mj-lt"/>
              </a:rPr>
              <a:t>Protocol Encoding</a:t>
            </a:r>
            <a:endParaRPr lang="en-US" sz="2000" dirty="0">
              <a:gradFill>
                <a:gsLst>
                  <a:gs pos="0">
                    <a:schemeClr val="tx1"/>
                  </a:gs>
                  <a:gs pos="100000">
                    <a:schemeClr val="tx1"/>
                  </a:gs>
                </a:gsLst>
                <a:lin ang="5400000" scaled="0"/>
              </a:gradFill>
              <a:latin typeface="+mj-lt"/>
            </a:endParaRPr>
          </a:p>
        </p:txBody>
      </p:sp>
      <p:sp>
        <p:nvSpPr>
          <p:cNvPr id="8" name="Down Arrow 7"/>
          <p:cNvSpPr/>
          <p:nvPr/>
        </p:nvSpPr>
        <p:spPr bwMode="auto">
          <a:xfrm>
            <a:off x="4612177" y="2037677"/>
            <a:ext cx="357592" cy="596341"/>
          </a:xfrm>
          <a:prstGeom prst="downArrow">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bg1"/>
                  </a:gs>
                  <a:gs pos="100000">
                    <a:schemeClr val="bg1"/>
                  </a:gs>
                </a:gsLst>
                <a:lin ang="5400000" scaled="0"/>
              </a:gradFill>
            </a:endParaRPr>
          </a:p>
        </p:txBody>
      </p:sp>
      <p:sp>
        <p:nvSpPr>
          <p:cNvPr id="9" name="Up-Down Arrow 8"/>
          <p:cNvSpPr/>
          <p:nvPr/>
        </p:nvSpPr>
        <p:spPr bwMode="auto">
          <a:xfrm>
            <a:off x="4648607" y="4874418"/>
            <a:ext cx="357592" cy="557391"/>
          </a:xfrm>
          <a:prstGeom prst="upDownArrow">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8017652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RemoteFX Adaptive Graphics</a:t>
            </a:r>
            <a:endParaRPr lang="en-US" dirty="0">
              <a:gradFill flip="none" rotWithShape="1">
                <a:gsLst>
                  <a:gs pos="5417">
                    <a:schemeClr val="tx2"/>
                  </a:gs>
                  <a:gs pos="98000">
                    <a:schemeClr val="tx2"/>
                  </a:gs>
                </a:gsLst>
                <a:lin ang="5400000" scaled="0"/>
                <a:tileRect/>
              </a:gradFill>
              <a:latin typeface="+mn-lt"/>
            </a:endParaRPr>
          </a:p>
        </p:txBody>
      </p:sp>
      <p:sp>
        <p:nvSpPr>
          <p:cNvPr id="28" name="Text Placeholder 2"/>
          <p:cNvSpPr txBox="1">
            <a:spLocks/>
          </p:cNvSpPr>
          <p:nvPr/>
        </p:nvSpPr>
        <p:spPr>
          <a:xfrm>
            <a:off x="8761412" y="3064256"/>
            <a:ext cx="3245604" cy="585116"/>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Image Content</a:t>
            </a:r>
            <a:br>
              <a:rPr lang="en-US" dirty="0" smtClean="0"/>
            </a:br>
            <a:endParaRPr lang="en-US" dirty="0"/>
          </a:p>
          <a:p>
            <a:pPr marL="0" indent="0">
              <a:buNone/>
            </a:pPr>
            <a:endParaRPr lang="en-US" dirty="0" smtClean="0"/>
          </a:p>
          <a:p>
            <a:pPr marL="0" indent="0">
              <a:buNone/>
            </a:pPr>
            <a:endParaRPr lang="en-US" dirty="0"/>
          </a:p>
        </p:txBody>
      </p:sp>
      <p:sp>
        <p:nvSpPr>
          <p:cNvPr id="31" name="Rectangle 30"/>
          <p:cNvSpPr/>
          <p:nvPr/>
        </p:nvSpPr>
        <p:spPr>
          <a:xfrm>
            <a:off x="8075612" y="3064255"/>
            <a:ext cx="578688" cy="585115"/>
          </a:xfrm>
          <a:prstGeom prst="rect">
            <a:avLst/>
          </a:prstGeom>
          <a:solidFill>
            <a:srgbClr val="00B0F0">
              <a:alpha val="7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34" name="Text Placeholder 2"/>
          <p:cNvSpPr txBox="1">
            <a:spLocks/>
          </p:cNvSpPr>
          <p:nvPr/>
        </p:nvSpPr>
        <p:spPr>
          <a:xfrm>
            <a:off x="8761412" y="1933541"/>
            <a:ext cx="3245604" cy="585116"/>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Text Content</a:t>
            </a:r>
            <a:br>
              <a:rPr lang="en-US" dirty="0" smtClean="0"/>
            </a:br>
            <a:endParaRPr lang="en-US" dirty="0" smtClean="0"/>
          </a:p>
          <a:p>
            <a:pPr marL="0" indent="0">
              <a:buNone/>
            </a:pPr>
            <a:endParaRPr lang="en-US" dirty="0"/>
          </a:p>
        </p:txBody>
      </p:sp>
      <p:sp>
        <p:nvSpPr>
          <p:cNvPr id="36" name="Rectangle 35"/>
          <p:cNvSpPr/>
          <p:nvPr/>
        </p:nvSpPr>
        <p:spPr>
          <a:xfrm>
            <a:off x="8083152" y="1853959"/>
            <a:ext cx="578688" cy="585115"/>
          </a:xfrm>
          <a:prstGeom prst="rect">
            <a:avLst/>
          </a:prstGeom>
          <a:solidFill>
            <a:srgbClr val="F6AE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40" name="Text Placeholder 2"/>
          <p:cNvSpPr txBox="1">
            <a:spLocks/>
          </p:cNvSpPr>
          <p:nvPr/>
        </p:nvSpPr>
        <p:spPr>
          <a:xfrm>
            <a:off x="8761411" y="4238237"/>
            <a:ext cx="3427413" cy="585116"/>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Video/Animations</a:t>
            </a:r>
            <a:endParaRPr lang="en-US" dirty="0"/>
          </a:p>
          <a:p>
            <a:pPr marL="0" indent="0">
              <a:buNone/>
            </a:pPr>
            <a:endParaRPr lang="en-US" dirty="0" smtClean="0"/>
          </a:p>
          <a:p>
            <a:pPr marL="0" indent="0">
              <a:buNone/>
            </a:pPr>
            <a:endParaRPr lang="en-US" dirty="0"/>
          </a:p>
        </p:txBody>
      </p:sp>
      <p:sp>
        <p:nvSpPr>
          <p:cNvPr id="42" name="Rectangle 41"/>
          <p:cNvSpPr/>
          <p:nvPr/>
        </p:nvSpPr>
        <p:spPr>
          <a:xfrm>
            <a:off x="8083152" y="4230831"/>
            <a:ext cx="578688" cy="58511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pic>
        <p:nvPicPr>
          <p:cNvPr id="4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253"/>
          <a:stretch/>
        </p:blipFill>
        <p:spPr bwMode="auto">
          <a:xfrm>
            <a:off x="303815" y="1161540"/>
            <a:ext cx="7079624" cy="4547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62255" y="2297229"/>
            <a:ext cx="2049493" cy="1543669"/>
          </a:xfrm>
          <a:prstGeom prst="rect">
            <a:avLst/>
          </a:prstGeom>
          <a:solidFill>
            <a:srgbClr val="00B0F0">
              <a:alpha val="7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7" name="Rectangle 6"/>
          <p:cNvSpPr/>
          <p:nvPr/>
        </p:nvSpPr>
        <p:spPr>
          <a:xfrm>
            <a:off x="547229" y="4693605"/>
            <a:ext cx="2079544" cy="646671"/>
          </a:xfrm>
          <a:prstGeom prst="rect">
            <a:avLst/>
          </a:prstGeom>
          <a:solidFill>
            <a:srgbClr val="00B0F0">
              <a:alpha val="7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8" name="Rectangle 7"/>
          <p:cNvSpPr/>
          <p:nvPr/>
        </p:nvSpPr>
        <p:spPr>
          <a:xfrm>
            <a:off x="287700" y="1161540"/>
            <a:ext cx="6888352" cy="1135688"/>
          </a:xfrm>
          <a:prstGeom prst="rect">
            <a:avLst/>
          </a:prstGeom>
          <a:solidFill>
            <a:srgbClr val="00B0F0">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11" name="Rectangle 10"/>
          <p:cNvSpPr/>
          <p:nvPr/>
        </p:nvSpPr>
        <p:spPr>
          <a:xfrm>
            <a:off x="2706013" y="4530795"/>
            <a:ext cx="2117503" cy="1146413"/>
          </a:xfrm>
          <a:prstGeom prst="rect">
            <a:avLst/>
          </a:prstGeom>
          <a:solidFill>
            <a:srgbClr val="FFC000">
              <a:alpha val="3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12" name="Rectangle 11"/>
          <p:cNvSpPr/>
          <p:nvPr/>
        </p:nvSpPr>
        <p:spPr>
          <a:xfrm>
            <a:off x="562255" y="3840898"/>
            <a:ext cx="4261260" cy="572733"/>
          </a:xfrm>
          <a:prstGeom prst="rect">
            <a:avLst/>
          </a:prstGeom>
          <a:solidFill>
            <a:srgbClr val="FFC000">
              <a:alpha val="3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14" name="Rectangle 13"/>
          <p:cNvSpPr/>
          <p:nvPr/>
        </p:nvSpPr>
        <p:spPr>
          <a:xfrm>
            <a:off x="4929186" y="3923067"/>
            <a:ext cx="2246865" cy="1785759"/>
          </a:xfrm>
          <a:prstGeom prst="rect">
            <a:avLst/>
          </a:prstGeom>
          <a:solidFill>
            <a:srgbClr val="FFC000">
              <a:alpha val="3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13" name="Rectangle 12"/>
          <p:cNvSpPr/>
          <p:nvPr/>
        </p:nvSpPr>
        <p:spPr>
          <a:xfrm>
            <a:off x="4929186" y="4238237"/>
            <a:ext cx="856851" cy="455369"/>
          </a:xfrm>
          <a:prstGeom prst="rect">
            <a:avLst/>
          </a:prstGeom>
          <a:solidFill>
            <a:srgbClr val="00B0F0">
              <a:alpha val="7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15" name="Rectangle 14"/>
          <p:cNvSpPr/>
          <p:nvPr/>
        </p:nvSpPr>
        <p:spPr>
          <a:xfrm>
            <a:off x="2706013" y="2297228"/>
            <a:ext cx="2117503" cy="1352143"/>
          </a:xfrm>
          <a:prstGeom prst="rect">
            <a:avLst/>
          </a:prstGeom>
          <a:solidFill>
            <a:srgbClr val="FFC000">
              <a:alpha val="3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16" name="Rectangle 15"/>
          <p:cNvSpPr/>
          <p:nvPr/>
        </p:nvSpPr>
        <p:spPr>
          <a:xfrm>
            <a:off x="4929186" y="2297229"/>
            <a:ext cx="2246865" cy="1625838"/>
          </a:xfrm>
          <a:prstGeom prst="rect">
            <a:avLst/>
          </a:prstGeom>
          <a:solidFill>
            <a:srgbClr val="00B050">
              <a:alpha val="4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17" name="Rectangle 16"/>
          <p:cNvSpPr/>
          <p:nvPr/>
        </p:nvSpPr>
        <p:spPr>
          <a:xfrm>
            <a:off x="7176052" y="1161540"/>
            <a:ext cx="207387" cy="4547286"/>
          </a:xfrm>
          <a:prstGeom prst="rect">
            <a:avLst/>
          </a:prstGeom>
          <a:solidFill>
            <a:srgbClr val="00B0F0">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45" name="Rectangle 44"/>
          <p:cNvSpPr/>
          <p:nvPr/>
        </p:nvSpPr>
        <p:spPr>
          <a:xfrm>
            <a:off x="562255" y="5340277"/>
            <a:ext cx="2064517" cy="368549"/>
          </a:xfrm>
          <a:prstGeom prst="rect">
            <a:avLst/>
          </a:prstGeom>
          <a:solidFill>
            <a:srgbClr val="FFC000">
              <a:alpha val="3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25" name="Rectangle 24"/>
          <p:cNvSpPr/>
          <p:nvPr/>
        </p:nvSpPr>
        <p:spPr>
          <a:xfrm>
            <a:off x="562255" y="4530794"/>
            <a:ext cx="2130630" cy="162812"/>
          </a:xfrm>
          <a:prstGeom prst="rect">
            <a:avLst/>
          </a:prstGeom>
          <a:solidFill>
            <a:srgbClr val="FFC000">
              <a:alpha val="3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Tree>
    <p:extLst>
      <p:ext uri="{BB962C8B-B14F-4D97-AF65-F5344CB8AC3E}">
        <p14:creationId xmlns:p14="http://schemas.microsoft.com/office/powerpoint/2010/main" val="24570158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heel(1)">
                                      <p:cBhvr>
                                        <p:cTn id="56" dur="2000"/>
                                        <p:tgtEl>
                                          <p:spTgt spid="40"/>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heel(1)">
                                      <p:cBhvr>
                                        <p:cTn id="59" dur="2000"/>
                                        <p:tgtEl>
                                          <p:spTgt spid="42"/>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heel(1)">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animBg="1"/>
      <p:bldP spid="34" grpId="0"/>
      <p:bldP spid="36" grpId="0" animBg="1"/>
      <p:bldP spid="40" grpId="0"/>
      <p:bldP spid="42" grpId="0" animBg="1"/>
      <p:bldP spid="6" grpId="0" animBg="1"/>
      <p:bldP spid="7" grpId="0" animBg="1"/>
      <p:bldP spid="8" grpId="0" animBg="1"/>
      <p:bldP spid="11" grpId="0" animBg="1"/>
      <p:bldP spid="12" grpId="0" animBg="1"/>
      <p:bldP spid="14" grpId="0" animBg="1"/>
      <p:bldP spid="13" grpId="0" animBg="1"/>
      <p:bldP spid="15" grpId="0" animBg="1"/>
      <p:bldP spid="16" grpId="0" animBg="1"/>
      <p:bldP spid="17" grpId="0" animBg="1"/>
      <p:bldP spid="45"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RemoteFX Progressive Rendering</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949" y="1057275"/>
            <a:ext cx="3133725" cy="5648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82" y="1057275"/>
            <a:ext cx="3133725" cy="5648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57275"/>
            <a:ext cx="3133725" cy="5648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4713357" y="2299359"/>
            <a:ext cx="29908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52462" y="2299359"/>
            <a:ext cx="3000375"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auto">
          <a:xfrm>
            <a:off x="3859481" y="3348842"/>
            <a:ext cx="558140" cy="43641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3" name="Right Arrow 12"/>
          <p:cNvSpPr/>
          <p:nvPr/>
        </p:nvSpPr>
        <p:spPr bwMode="auto">
          <a:xfrm>
            <a:off x="7954489" y="3348842"/>
            <a:ext cx="558140" cy="43641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629482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Gaurav Daga; Rob Williams</External_x0020_Speaker>
    <Session_x0020_Code xmlns="2295e2e7-0eeb-498e-8716-217bb2ee6ee3">VIR313</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purl.org/dc/dcmitype/"/>
    <ds:schemaRef ds:uri="8b529f77-48ab-4581-b468-93f09345b8aa"/>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2295e2e7-0eeb-498e-8716-217bb2ee6ee3"/>
    <ds:schemaRef ds:uri="http://schemas.microsoft.com/office/2006/metadata/propertie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2991</TotalTime>
  <Words>1558</Words>
  <Application>Microsoft Office PowerPoint</Application>
  <PresentationFormat>Custom</PresentationFormat>
  <Paragraphs>245</Paragraphs>
  <Slides>30</Slides>
  <Notes>25</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TechEd_2012_Template_16x9</vt:lpstr>
      <vt:lpstr>White with Consolas font for code slides</vt:lpstr>
      <vt:lpstr>RemoteFX and RDP Rocking RDS in Windows Server 2012</vt:lpstr>
      <vt:lpstr>Rich Experience Everywhere</vt:lpstr>
      <vt:lpstr>RemoteApp and Desktops</vt:lpstr>
      <vt:lpstr>IT-provisioned RemoteApp and Desktop Experience</vt:lpstr>
      <vt:lpstr>Multi-Touch and Graphics</vt:lpstr>
      <vt:lpstr>Multi-Touch and Rich Graphics Experience</vt:lpstr>
      <vt:lpstr>RemoteFX Architecture Overview</vt:lpstr>
      <vt:lpstr>RemoteFX Adaptive Graphics</vt:lpstr>
      <vt:lpstr>RemoteFX Progressive Rendering</vt:lpstr>
      <vt:lpstr>RemoteFX Progressive Rendering</vt:lpstr>
      <vt:lpstr>WAN Experience</vt:lpstr>
      <vt:lpstr>Factors affecting remoting on WAN</vt:lpstr>
      <vt:lpstr>RemoteFX for WAN </vt:lpstr>
      <vt:lpstr>RemoteFX Media Streaming</vt:lpstr>
      <vt:lpstr>RemoteFX Bandwidth Usage</vt:lpstr>
      <vt:lpstr>Uniform experience with deployment choice</vt:lpstr>
      <vt:lpstr>Choice of GPU on server</vt:lpstr>
      <vt:lpstr>VGPU Experience</vt:lpstr>
      <vt:lpstr>PowerPoint Presentation</vt:lpstr>
      <vt:lpstr>PowerPoint Presentation</vt:lpstr>
      <vt:lpstr>Non-Windows RDP Client</vt:lpstr>
      <vt:lpstr>PowerPoint Presentation</vt:lpstr>
      <vt:lpstr>USB Peripheral Support</vt:lpstr>
      <vt:lpstr>Related Content</vt:lpstr>
      <vt:lpstr>SIA, WSV, and VIR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RemoteFX and RDP Rocking RDS in Windows Server 2012</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150</cp:revision>
  <cp:lastPrinted>2010-05-11T05:02:34Z</cp:lastPrinted>
  <dcterms:created xsi:type="dcterms:W3CDTF">2012-03-23T02:48:52Z</dcterms:created>
  <dcterms:modified xsi:type="dcterms:W3CDTF">2012-06-12T22:01:13Z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