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63"/>
  </p:notesMasterIdLst>
  <p:handoutMasterIdLst>
    <p:handoutMasterId r:id="rId64"/>
  </p:handoutMasterIdLst>
  <p:sldIdLst>
    <p:sldId id="257"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311" r:id="rId57"/>
    <p:sldId id="313" r:id="rId58"/>
    <p:sldId id="314" r:id="rId59"/>
    <p:sldId id="315" r:id="rId60"/>
    <p:sldId id="271" r:id="rId61"/>
    <p:sldId id="256" r:id="rId6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C497B1-B75E-4685-A7CC-76AB6F79DF3C}">
          <p14:sldIdLst>
            <p14:sldId id="257"/>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Lst>
        </p14:section>
        <p14:section name="Conclusion" id="{314711F4-BB65-405B-82D2-69D6CDACBF26}">
          <p14:sldIdLst>
            <p14:sldId id="311"/>
            <p14:sldId id="313"/>
            <p14:sldId id="314"/>
            <p14:sldId id="315"/>
            <p14:sldId id="271"/>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F8F57B"/>
    <a:srgbClr val="FFFFFF"/>
    <a:srgbClr val="000000"/>
    <a:srgbClr val="429A16"/>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3" autoAdjust="0"/>
    <p:restoredTop sz="78784" autoAdjust="0"/>
  </p:normalViewPr>
  <p:slideViewPr>
    <p:cSldViewPr>
      <p:cViewPr varScale="1">
        <p:scale>
          <a:sx n="89" d="100"/>
          <a:sy n="89" d="100"/>
        </p:scale>
        <p:origin x="-1548" y="-10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CDD7D-B584-49D7-970B-6E7389666870}" type="doc">
      <dgm:prSet loTypeId="urn:microsoft.com/office/officeart/2005/8/layout/chevron1" loCatId="process" qsTypeId="urn:microsoft.com/office/officeart/2005/8/quickstyle/3d1" qsCatId="3D" csTypeId="urn:microsoft.com/office/officeart/2005/8/colors/colorful2" csCatId="colorful" phldr="1"/>
      <dgm:spPr/>
    </dgm:pt>
    <dgm:pt modelId="{1A874C7E-1ACB-4FFB-B169-BAF478AAAAB9}">
      <dgm:prSet phldrT="[Text]"/>
      <dgm:spPr/>
      <dgm:t>
        <a:bodyPr/>
        <a:lstStyle/>
        <a:p>
          <a:r>
            <a:rPr lang="en-US" dirty="0" err="1" smtClean="0"/>
            <a:t>Hyper-V</a:t>
          </a:r>
          <a:r>
            <a:rPr lang="en-US" dirty="0" smtClean="0"/>
            <a:t> Server</a:t>
          </a:r>
          <a:endParaRPr lang="en-US" dirty="0"/>
        </a:p>
      </dgm:t>
    </dgm:pt>
    <dgm:pt modelId="{9A664624-1EA7-4499-8DCB-25F470F5BA2D}" type="parTrans" cxnId="{BD22F6F2-3F63-4A11-9752-A704625A82F8}">
      <dgm:prSet/>
      <dgm:spPr/>
      <dgm:t>
        <a:bodyPr/>
        <a:lstStyle/>
        <a:p>
          <a:endParaRPr lang="en-US"/>
        </a:p>
      </dgm:t>
    </dgm:pt>
    <dgm:pt modelId="{4E0FA7C9-BBD1-4252-A0E2-8E04AB7E2D7E}" type="sibTrans" cxnId="{BD22F6F2-3F63-4A11-9752-A704625A82F8}">
      <dgm:prSet/>
      <dgm:spPr/>
      <dgm:t>
        <a:bodyPr/>
        <a:lstStyle/>
        <a:p>
          <a:endParaRPr lang="en-US"/>
        </a:p>
      </dgm:t>
    </dgm:pt>
    <dgm:pt modelId="{6C686B85-5061-4584-9612-4B9FBF92CB69}">
      <dgm:prSet phldrT="[Text]"/>
      <dgm:spPr/>
      <dgm:t>
        <a:bodyPr/>
        <a:lstStyle/>
        <a:p>
          <a:r>
            <a:rPr lang="en-US" dirty="0" smtClean="0"/>
            <a:t>Windows Server Enterprise</a:t>
          </a:r>
          <a:endParaRPr lang="en-US" dirty="0"/>
        </a:p>
      </dgm:t>
    </dgm:pt>
    <dgm:pt modelId="{713C99D6-FB91-46C1-BB52-B20340AB4FFF}" type="parTrans" cxnId="{ED59883A-B86F-43FE-980B-F06EF4922220}">
      <dgm:prSet/>
      <dgm:spPr/>
      <dgm:t>
        <a:bodyPr/>
        <a:lstStyle/>
        <a:p>
          <a:endParaRPr lang="en-US"/>
        </a:p>
      </dgm:t>
    </dgm:pt>
    <dgm:pt modelId="{8084EEAA-F953-44E8-9073-C737D830F2EE}" type="sibTrans" cxnId="{ED59883A-B86F-43FE-980B-F06EF4922220}">
      <dgm:prSet/>
      <dgm:spPr/>
      <dgm:t>
        <a:bodyPr/>
        <a:lstStyle/>
        <a:p>
          <a:endParaRPr lang="en-US"/>
        </a:p>
      </dgm:t>
    </dgm:pt>
    <dgm:pt modelId="{A6D0F28B-8DD5-4AAE-8289-DEED4C5E4394}">
      <dgm:prSet phldrT="[Text]"/>
      <dgm:spPr/>
      <dgm:t>
        <a:bodyPr/>
        <a:lstStyle/>
        <a:p>
          <a:r>
            <a:rPr lang="en-US" dirty="0" smtClean="0"/>
            <a:t>Windows Server Datacenter</a:t>
          </a:r>
          <a:endParaRPr lang="en-US" dirty="0"/>
        </a:p>
      </dgm:t>
    </dgm:pt>
    <dgm:pt modelId="{FF28323D-5BD4-4904-895C-0CAB2C2E77BC}" type="parTrans" cxnId="{F2A49543-2846-4DA6-8A45-9E748061794D}">
      <dgm:prSet/>
      <dgm:spPr/>
      <dgm:t>
        <a:bodyPr/>
        <a:lstStyle/>
        <a:p>
          <a:endParaRPr lang="en-US"/>
        </a:p>
      </dgm:t>
    </dgm:pt>
    <dgm:pt modelId="{FC4B65D0-2E94-49B3-AFA6-920DF492C2CE}" type="sibTrans" cxnId="{F2A49543-2846-4DA6-8A45-9E748061794D}">
      <dgm:prSet/>
      <dgm:spPr/>
      <dgm:t>
        <a:bodyPr/>
        <a:lstStyle/>
        <a:p>
          <a:endParaRPr lang="en-US"/>
        </a:p>
      </dgm:t>
    </dgm:pt>
    <dgm:pt modelId="{21135FAA-0B73-4390-AD56-A4422A7D84AB}" type="pres">
      <dgm:prSet presAssocID="{D1CCDD7D-B584-49D7-970B-6E7389666870}" presName="Name0" presStyleCnt="0">
        <dgm:presLayoutVars>
          <dgm:dir/>
          <dgm:animLvl val="lvl"/>
          <dgm:resizeHandles val="exact"/>
        </dgm:presLayoutVars>
      </dgm:prSet>
      <dgm:spPr/>
    </dgm:pt>
    <dgm:pt modelId="{ACB88D94-0A36-4E30-A7DF-2BD61A55B343}" type="pres">
      <dgm:prSet presAssocID="{1A874C7E-1ACB-4FFB-B169-BAF478AAAAB9}" presName="parTxOnly" presStyleLbl="node1" presStyleIdx="0" presStyleCnt="3">
        <dgm:presLayoutVars>
          <dgm:chMax val="0"/>
          <dgm:chPref val="0"/>
          <dgm:bulletEnabled val="1"/>
        </dgm:presLayoutVars>
      </dgm:prSet>
      <dgm:spPr/>
      <dgm:t>
        <a:bodyPr/>
        <a:lstStyle/>
        <a:p>
          <a:endParaRPr lang="en-US"/>
        </a:p>
      </dgm:t>
    </dgm:pt>
    <dgm:pt modelId="{9B110452-3883-4B98-9502-01F97DA5A8ED}" type="pres">
      <dgm:prSet presAssocID="{4E0FA7C9-BBD1-4252-A0E2-8E04AB7E2D7E}" presName="parTxOnlySpace" presStyleCnt="0"/>
      <dgm:spPr/>
    </dgm:pt>
    <dgm:pt modelId="{3B8C77ED-8089-408B-BF5B-4608AACA6FAE}" type="pres">
      <dgm:prSet presAssocID="{6C686B85-5061-4584-9612-4B9FBF92CB69}" presName="parTxOnly" presStyleLbl="node1" presStyleIdx="1" presStyleCnt="3">
        <dgm:presLayoutVars>
          <dgm:chMax val="0"/>
          <dgm:chPref val="0"/>
          <dgm:bulletEnabled val="1"/>
        </dgm:presLayoutVars>
      </dgm:prSet>
      <dgm:spPr/>
      <dgm:t>
        <a:bodyPr/>
        <a:lstStyle/>
        <a:p>
          <a:endParaRPr lang="en-US"/>
        </a:p>
      </dgm:t>
    </dgm:pt>
    <dgm:pt modelId="{CF7C1545-9C1B-4765-9724-5B6E603BFA08}" type="pres">
      <dgm:prSet presAssocID="{8084EEAA-F953-44E8-9073-C737D830F2EE}" presName="parTxOnlySpace" presStyleCnt="0"/>
      <dgm:spPr/>
    </dgm:pt>
    <dgm:pt modelId="{D5036121-700F-4A79-8C0A-83B676B31D57}" type="pres">
      <dgm:prSet presAssocID="{A6D0F28B-8DD5-4AAE-8289-DEED4C5E4394}" presName="parTxOnly" presStyleLbl="node1" presStyleIdx="2" presStyleCnt="3">
        <dgm:presLayoutVars>
          <dgm:chMax val="0"/>
          <dgm:chPref val="0"/>
          <dgm:bulletEnabled val="1"/>
        </dgm:presLayoutVars>
      </dgm:prSet>
      <dgm:spPr/>
      <dgm:t>
        <a:bodyPr/>
        <a:lstStyle/>
        <a:p>
          <a:endParaRPr lang="en-US"/>
        </a:p>
      </dgm:t>
    </dgm:pt>
  </dgm:ptLst>
  <dgm:cxnLst>
    <dgm:cxn modelId="{323080BB-F45C-443E-A5C6-340BACE96954}" type="presOf" srcId="{1A874C7E-1ACB-4FFB-B169-BAF478AAAAB9}" destId="{ACB88D94-0A36-4E30-A7DF-2BD61A55B343}" srcOrd="0" destOrd="0" presId="urn:microsoft.com/office/officeart/2005/8/layout/chevron1"/>
    <dgm:cxn modelId="{85BDD377-25B5-4019-9045-8372F1F65B90}" type="presOf" srcId="{D1CCDD7D-B584-49D7-970B-6E7389666870}" destId="{21135FAA-0B73-4390-AD56-A4422A7D84AB}" srcOrd="0" destOrd="0" presId="urn:microsoft.com/office/officeart/2005/8/layout/chevron1"/>
    <dgm:cxn modelId="{F0F0A66C-4B5B-4EB9-B98E-DCF5646512CE}" type="presOf" srcId="{A6D0F28B-8DD5-4AAE-8289-DEED4C5E4394}" destId="{D5036121-700F-4A79-8C0A-83B676B31D57}" srcOrd="0" destOrd="0" presId="urn:microsoft.com/office/officeart/2005/8/layout/chevron1"/>
    <dgm:cxn modelId="{BD22F6F2-3F63-4A11-9752-A704625A82F8}" srcId="{D1CCDD7D-B584-49D7-970B-6E7389666870}" destId="{1A874C7E-1ACB-4FFB-B169-BAF478AAAAB9}" srcOrd="0" destOrd="0" parTransId="{9A664624-1EA7-4499-8DCB-25F470F5BA2D}" sibTransId="{4E0FA7C9-BBD1-4252-A0E2-8E04AB7E2D7E}"/>
    <dgm:cxn modelId="{ED59883A-B86F-43FE-980B-F06EF4922220}" srcId="{D1CCDD7D-B584-49D7-970B-6E7389666870}" destId="{6C686B85-5061-4584-9612-4B9FBF92CB69}" srcOrd="1" destOrd="0" parTransId="{713C99D6-FB91-46C1-BB52-B20340AB4FFF}" sibTransId="{8084EEAA-F953-44E8-9073-C737D830F2EE}"/>
    <dgm:cxn modelId="{F2A49543-2846-4DA6-8A45-9E748061794D}" srcId="{D1CCDD7D-B584-49D7-970B-6E7389666870}" destId="{A6D0F28B-8DD5-4AAE-8289-DEED4C5E4394}" srcOrd="2" destOrd="0" parTransId="{FF28323D-5BD4-4904-895C-0CAB2C2E77BC}" sibTransId="{FC4B65D0-2E94-49B3-AFA6-920DF492C2CE}"/>
    <dgm:cxn modelId="{8CE9B794-4BD3-4DF9-992B-92556997BDD0}" type="presOf" srcId="{6C686B85-5061-4584-9612-4B9FBF92CB69}" destId="{3B8C77ED-8089-408B-BF5B-4608AACA6FAE}" srcOrd="0" destOrd="0" presId="urn:microsoft.com/office/officeart/2005/8/layout/chevron1"/>
    <dgm:cxn modelId="{2BABC854-B9F6-4C29-9664-B6FA9ACBBDED}" type="presParOf" srcId="{21135FAA-0B73-4390-AD56-A4422A7D84AB}" destId="{ACB88D94-0A36-4E30-A7DF-2BD61A55B343}" srcOrd="0" destOrd="0" presId="urn:microsoft.com/office/officeart/2005/8/layout/chevron1"/>
    <dgm:cxn modelId="{0E11FF1C-1944-43CA-89BB-0778BD8678ED}" type="presParOf" srcId="{21135FAA-0B73-4390-AD56-A4422A7D84AB}" destId="{9B110452-3883-4B98-9502-01F97DA5A8ED}" srcOrd="1" destOrd="0" presId="urn:microsoft.com/office/officeart/2005/8/layout/chevron1"/>
    <dgm:cxn modelId="{853A9D19-ED90-4FA0-A692-7BD8708CBB2C}" type="presParOf" srcId="{21135FAA-0B73-4390-AD56-A4422A7D84AB}" destId="{3B8C77ED-8089-408B-BF5B-4608AACA6FAE}" srcOrd="2" destOrd="0" presId="urn:microsoft.com/office/officeart/2005/8/layout/chevron1"/>
    <dgm:cxn modelId="{C0ACB5D6-3F98-4940-BD46-DDB15DE362D5}" type="presParOf" srcId="{21135FAA-0B73-4390-AD56-A4422A7D84AB}" destId="{CF7C1545-9C1B-4765-9724-5B6E603BFA08}" srcOrd="3" destOrd="0" presId="urn:microsoft.com/office/officeart/2005/8/layout/chevron1"/>
    <dgm:cxn modelId="{23BB83C0-1DEE-4A08-968D-ED1444F1A46C}" type="presParOf" srcId="{21135FAA-0B73-4390-AD56-A4422A7D84AB}" destId="{D5036121-700F-4A79-8C0A-83B676B31D5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D0C1A-13CE-4972-86BA-B06D9051E6C4}"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26D7D4B6-3BB2-4496-A0D9-73E248C0FE14}">
      <dgm:prSet phldrT="[Text]" custT="1"/>
      <dgm:spPr/>
      <dgm:t>
        <a:bodyPr/>
        <a:lstStyle/>
        <a:p>
          <a:r>
            <a:rPr lang="en-US" sz="1800" b="1" smtClean="0"/>
            <a:t>Draining a node</a:t>
          </a:r>
          <a:endParaRPr lang="en-US" sz="1800"/>
        </a:p>
      </dgm:t>
    </dgm:pt>
    <dgm:pt modelId="{9F4BC751-740F-45CC-A930-3DDDFDD07683}" type="parTrans" cxnId="{C7BE7E50-78F4-47A9-97FD-783D12B19C64}">
      <dgm:prSet/>
      <dgm:spPr/>
      <dgm:t>
        <a:bodyPr/>
        <a:lstStyle/>
        <a:p>
          <a:endParaRPr lang="en-US"/>
        </a:p>
      </dgm:t>
    </dgm:pt>
    <dgm:pt modelId="{B30D29CA-235D-4632-B85D-2288C3F62649}" type="sibTrans" cxnId="{C7BE7E50-78F4-47A9-97FD-783D12B19C64}">
      <dgm:prSet/>
      <dgm:spPr/>
      <dgm:t>
        <a:bodyPr/>
        <a:lstStyle/>
        <a:p>
          <a:endParaRPr lang="en-US"/>
        </a:p>
      </dgm:t>
    </dgm:pt>
    <dgm:pt modelId="{5A47256E-596C-4885-B85A-F6975AF04CF5}">
      <dgm:prSet custT="1"/>
      <dgm:spPr/>
      <dgm:t>
        <a:bodyPr/>
        <a:lstStyle/>
        <a:p>
          <a:r>
            <a:rPr lang="en-US" sz="1400" dirty="0" smtClean="0"/>
            <a:t>Node is paused preventing new groups from moving to that node</a:t>
          </a:r>
        </a:p>
      </dgm:t>
    </dgm:pt>
    <dgm:pt modelId="{F3ED09FF-B7B4-41EF-9293-8C8C9FFFF83B}" type="parTrans" cxnId="{7A5D99B8-8A61-4678-88F9-3B372CC05CCD}">
      <dgm:prSet/>
      <dgm:spPr/>
      <dgm:t>
        <a:bodyPr/>
        <a:lstStyle/>
        <a:p>
          <a:endParaRPr lang="en-US"/>
        </a:p>
      </dgm:t>
    </dgm:pt>
    <dgm:pt modelId="{77B2AC35-19BF-4FC9-9DF1-5D2C70F94EA3}" type="sibTrans" cxnId="{7A5D99B8-8A61-4678-88F9-3B372CC05CCD}">
      <dgm:prSet/>
      <dgm:spPr/>
      <dgm:t>
        <a:bodyPr/>
        <a:lstStyle/>
        <a:p>
          <a:endParaRPr lang="en-US"/>
        </a:p>
      </dgm:t>
    </dgm:pt>
    <dgm:pt modelId="{899DBB4D-34F9-4AB4-B56E-1E232F8A8F51}">
      <dgm:prSet custT="1"/>
      <dgm:spPr/>
      <dgm:t>
        <a:bodyPr/>
        <a:lstStyle/>
        <a:p>
          <a:r>
            <a:rPr lang="en-US" sz="1400" dirty="0" smtClean="0"/>
            <a:t>All groups are issued a move</a:t>
          </a:r>
        </a:p>
      </dgm:t>
    </dgm:pt>
    <dgm:pt modelId="{35936C2D-1367-4F59-9F62-49C7E8B8E154}" type="parTrans" cxnId="{8F4FFFDA-3C4C-4922-9EF1-B6DBAFD83662}">
      <dgm:prSet/>
      <dgm:spPr/>
      <dgm:t>
        <a:bodyPr/>
        <a:lstStyle/>
        <a:p>
          <a:endParaRPr lang="en-US"/>
        </a:p>
      </dgm:t>
    </dgm:pt>
    <dgm:pt modelId="{192745CE-AFCA-4622-9333-E5AC031FA224}" type="sibTrans" cxnId="{8F4FFFDA-3C4C-4922-9EF1-B6DBAFD83662}">
      <dgm:prSet/>
      <dgm:spPr/>
      <dgm:t>
        <a:bodyPr/>
        <a:lstStyle/>
        <a:p>
          <a:endParaRPr lang="en-US"/>
        </a:p>
      </dgm:t>
    </dgm:pt>
    <dgm:pt modelId="{323508DF-8067-4EF7-814B-BF09EBA1F494}">
      <dgm:prSet custT="1"/>
      <dgm:spPr/>
      <dgm:t>
        <a:bodyPr/>
        <a:lstStyle/>
        <a:p>
          <a:r>
            <a:rPr lang="en-US" sz="1400" dirty="0" smtClean="0"/>
            <a:t>VMs are queued up and live migrated off based on priority</a:t>
          </a:r>
        </a:p>
      </dgm:t>
    </dgm:pt>
    <dgm:pt modelId="{44B71E8D-915E-4C4A-A92A-7E0B110C9EEA}" type="parTrans" cxnId="{AE0EBEEF-29E4-4DA5-BC00-4A892C28F2A0}">
      <dgm:prSet/>
      <dgm:spPr/>
      <dgm:t>
        <a:bodyPr/>
        <a:lstStyle/>
        <a:p>
          <a:endParaRPr lang="en-US"/>
        </a:p>
      </dgm:t>
    </dgm:pt>
    <dgm:pt modelId="{BA42E97A-8DD4-479D-8E60-03A6B67F7782}" type="sibTrans" cxnId="{AE0EBEEF-29E4-4DA5-BC00-4A892C28F2A0}">
      <dgm:prSet/>
      <dgm:spPr/>
      <dgm:t>
        <a:bodyPr/>
        <a:lstStyle/>
        <a:p>
          <a:endParaRPr lang="en-US"/>
        </a:p>
      </dgm:t>
    </dgm:pt>
    <dgm:pt modelId="{F8BB0F70-B771-4E52-817B-B2118BFDFC5C}">
      <dgm:prSet custT="1"/>
      <dgm:spPr/>
      <dgm:t>
        <a:bodyPr/>
        <a:lstStyle/>
        <a:p>
          <a:r>
            <a:rPr lang="en-US" sz="1800" b="1" smtClean="0"/>
            <a:t>Resuming a node</a:t>
          </a:r>
          <a:endParaRPr lang="en-US" sz="1800" b="1" dirty="0" smtClean="0">
            <a:latin typeface="Courier New" pitchFamily="49" charset="0"/>
            <a:cs typeface="Courier New" pitchFamily="49" charset="0"/>
          </a:endParaRPr>
        </a:p>
      </dgm:t>
    </dgm:pt>
    <dgm:pt modelId="{3619CE34-6EAA-4F8A-825E-6E27BAF25411}" type="parTrans" cxnId="{3EBE2571-A6C0-45BC-B326-BCDD782E51F0}">
      <dgm:prSet/>
      <dgm:spPr/>
      <dgm:t>
        <a:bodyPr/>
        <a:lstStyle/>
        <a:p>
          <a:endParaRPr lang="en-US"/>
        </a:p>
      </dgm:t>
    </dgm:pt>
    <dgm:pt modelId="{2A568DCB-227C-4958-A6E2-FB33BDCEC32A}" type="sibTrans" cxnId="{3EBE2571-A6C0-45BC-B326-BCDD782E51F0}">
      <dgm:prSet/>
      <dgm:spPr/>
      <dgm:t>
        <a:bodyPr/>
        <a:lstStyle/>
        <a:p>
          <a:endParaRPr lang="en-US"/>
        </a:p>
      </dgm:t>
    </dgm:pt>
    <dgm:pt modelId="{CD4E9745-3910-41EC-93B5-10E730FE9E7F}">
      <dgm:prSet custT="1"/>
      <dgm:spPr/>
      <dgm:t>
        <a:bodyPr/>
        <a:lstStyle/>
        <a:p>
          <a:r>
            <a:rPr lang="en-US" sz="1400" dirty="0" smtClean="0">
              <a:latin typeface="Courier New" pitchFamily="49" charset="0"/>
              <a:cs typeface="Courier New" pitchFamily="49" charset="0"/>
            </a:rPr>
            <a:t>Resume-</a:t>
          </a:r>
          <a:r>
            <a:rPr lang="en-US" sz="1400" dirty="0" err="1" smtClean="0">
              <a:latin typeface="Courier New" pitchFamily="49" charset="0"/>
              <a:cs typeface="Courier New" pitchFamily="49" charset="0"/>
            </a:rPr>
            <a:t>ClusterNode</a:t>
          </a:r>
          <a:r>
            <a:rPr lang="en-US" sz="1400" dirty="0" smtClean="0">
              <a:latin typeface="Courier New" pitchFamily="49" charset="0"/>
              <a:cs typeface="Courier New" pitchFamily="49" charset="0"/>
            </a:rPr>
            <a:t> –Failback </a:t>
          </a:r>
          <a:r>
            <a:rPr lang="en-US" sz="1400" dirty="0" smtClean="0"/>
            <a:t>invokes failback policies to return groups to that node when it is brought out of Maintenance Mode</a:t>
          </a:r>
        </a:p>
      </dgm:t>
    </dgm:pt>
    <dgm:pt modelId="{598A8A73-4A27-4CF4-AF4E-CB9F8E0DD69E}" type="parTrans" cxnId="{117058AC-02AD-4DB1-97D3-167BE2C530A8}">
      <dgm:prSet/>
      <dgm:spPr/>
      <dgm:t>
        <a:bodyPr/>
        <a:lstStyle/>
        <a:p>
          <a:endParaRPr lang="en-US"/>
        </a:p>
      </dgm:t>
    </dgm:pt>
    <dgm:pt modelId="{17A1F935-63F8-4419-A674-241135B55012}" type="sibTrans" cxnId="{117058AC-02AD-4DB1-97D3-167BE2C530A8}">
      <dgm:prSet/>
      <dgm:spPr/>
      <dgm:t>
        <a:bodyPr/>
        <a:lstStyle/>
        <a:p>
          <a:endParaRPr lang="en-US"/>
        </a:p>
      </dgm:t>
    </dgm:pt>
    <dgm:pt modelId="{9F8C5EBE-C794-4FE4-B4EE-7514EDFE2E19}" type="pres">
      <dgm:prSet presAssocID="{98FD0C1A-13CE-4972-86BA-B06D9051E6C4}" presName="Name0" presStyleCnt="0">
        <dgm:presLayoutVars>
          <dgm:dir/>
          <dgm:animLvl val="lvl"/>
          <dgm:resizeHandles val="exact"/>
        </dgm:presLayoutVars>
      </dgm:prSet>
      <dgm:spPr/>
      <dgm:t>
        <a:bodyPr/>
        <a:lstStyle/>
        <a:p>
          <a:endParaRPr lang="en-US"/>
        </a:p>
      </dgm:t>
    </dgm:pt>
    <dgm:pt modelId="{BB78E53F-47D8-4661-ADF5-7F74637179DD}" type="pres">
      <dgm:prSet presAssocID="{26D7D4B6-3BB2-4496-A0D9-73E248C0FE14}" presName="composite" presStyleCnt="0"/>
      <dgm:spPr/>
      <dgm:t>
        <a:bodyPr/>
        <a:lstStyle/>
        <a:p>
          <a:endParaRPr lang="en-US"/>
        </a:p>
      </dgm:t>
    </dgm:pt>
    <dgm:pt modelId="{5666A097-AE2F-40A2-89DA-19F695E6EA16}" type="pres">
      <dgm:prSet presAssocID="{26D7D4B6-3BB2-4496-A0D9-73E248C0FE14}" presName="parTx" presStyleLbl="alignNode1" presStyleIdx="0" presStyleCnt="2" custScaleX="111221" custScaleY="71953" custLinFactNeighborY="-7531">
        <dgm:presLayoutVars>
          <dgm:chMax val="0"/>
          <dgm:chPref val="0"/>
          <dgm:bulletEnabled val="1"/>
        </dgm:presLayoutVars>
      </dgm:prSet>
      <dgm:spPr/>
      <dgm:t>
        <a:bodyPr/>
        <a:lstStyle/>
        <a:p>
          <a:endParaRPr lang="en-US"/>
        </a:p>
      </dgm:t>
    </dgm:pt>
    <dgm:pt modelId="{AE01175A-6A7C-4619-B074-0EE81ADE7378}" type="pres">
      <dgm:prSet presAssocID="{26D7D4B6-3BB2-4496-A0D9-73E248C0FE14}" presName="desTx" presStyleLbl="alignAccFollowNode1" presStyleIdx="0" presStyleCnt="2" custScaleX="111221">
        <dgm:presLayoutVars>
          <dgm:bulletEnabled val="1"/>
        </dgm:presLayoutVars>
      </dgm:prSet>
      <dgm:spPr/>
      <dgm:t>
        <a:bodyPr/>
        <a:lstStyle/>
        <a:p>
          <a:endParaRPr lang="en-US"/>
        </a:p>
      </dgm:t>
    </dgm:pt>
    <dgm:pt modelId="{28E0D60F-BFF8-4EA4-AFFB-DC0C261CBFEA}" type="pres">
      <dgm:prSet presAssocID="{B30D29CA-235D-4632-B85D-2288C3F62649}" presName="space" presStyleCnt="0"/>
      <dgm:spPr/>
      <dgm:t>
        <a:bodyPr/>
        <a:lstStyle/>
        <a:p>
          <a:endParaRPr lang="en-US"/>
        </a:p>
      </dgm:t>
    </dgm:pt>
    <dgm:pt modelId="{B47F2826-0758-4FB8-B854-62E398A111EE}" type="pres">
      <dgm:prSet presAssocID="{F8BB0F70-B771-4E52-817B-B2118BFDFC5C}" presName="composite" presStyleCnt="0"/>
      <dgm:spPr/>
      <dgm:t>
        <a:bodyPr/>
        <a:lstStyle/>
        <a:p>
          <a:endParaRPr lang="en-US"/>
        </a:p>
      </dgm:t>
    </dgm:pt>
    <dgm:pt modelId="{8BB2E06B-3E04-4D00-B572-D42A3A3C28B3}" type="pres">
      <dgm:prSet presAssocID="{F8BB0F70-B771-4E52-817B-B2118BFDFC5C}" presName="parTx" presStyleLbl="alignNode1" presStyleIdx="1" presStyleCnt="2" custScaleX="107665" custScaleY="71953" custLinFactNeighborY="-7531">
        <dgm:presLayoutVars>
          <dgm:chMax val="0"/>
          <dgm:chPref val="0"/>
          <dgm:bulletEnabled val="1"/>
        </dgm:presLayoutVars>
      </dgm:prSet>
      <dgm:spPr/>
      <dgm:t>
        <a:bodyPr/>
        <a:lstStyle/>
        <a:p>
          <a:endParaRPr lang="en-US"/>
        </a:p>
      </dgm:t>
    </dgm:pt>
    <dgm:pt modelId="{0049396C-430A-4428-957D-A4C16E73239B}" type="pres">
      <dgm:prSet presAssocID="{F8BB0F70-B771-4E52-817B-B2118BFDFC5C}" presName="desTx" presStyleLbl="alignAccFollowNode1" presStyleIdx="1" presStyleCnt="2" custScaleX="107665">
        <dgm:presLayoutVars>
          <dgm:bulletEnabled val="1"/>
        </dgm:presLayoutVars>
      </dgm:prSet>
      <dgm:spPr/>
      <dgm:t>
        <a:bodyPr/>
        <a:lstStyle/>
        <a:p>
          <a:endParaRPr lang="en-US"/>
        </a:p>
      </dgm:t>
    </dgm:pt>
  </dgm:ptLst>
  <dgm:cxnLst>
    <dgm:cxn modelId="{3EBE2571-A6C0-45BC-B326-BCDD782E51F0}" srcId="{98FD0C1A-13CE-4972-86BA-B06D9051E6C4}" destId="{F8BB0F70-B771-4E52-817B-B2118BFDFC5C}" srcOrd="1" destOrd="0" parTransId="{3619CE34-6EAA-4F8A-825E-6E27BAF25411}" sibTransId="{2A568DCB-227C-4958-A6E2-FB33BDCEC32A}"/>
    <dgm:cxn modelId="{7A5D99B8-8A61-4678-88F9-3B372CC05CCD}" srcId="{26D7D4B6-3BB2-4496-A0D9-73E248C0FE14}" destId="{5A47256E-596C-4885-B85A-F6975AF04CF5}" srcOrd="0" destOrd="0" parTransId="{F3ED09FF-B7B4-41EF-9293-8C8C9FFFF83B}" sibTransId="{77B2AC35-19BF-4FC9-9DF1-5D2C70F94EA3}"/>
    <dgm:cxn modelId="{B36D8494-B604-4AA4-9730-FA0A7FFB8506}" type="presOf" srcId="{5A47256E-596C-4885-B85A-F6975AF04CF5}" destId="{AE01175A-6A7C-4619-B074-0EE81ADE7378}" srcOrd="0" destOrd="0" presId="urn:microsoft.com/office/officeart/2005/8/layout/hList1"/>
    <dgm:cxn modelId="{117058AC-02AD-4DB1-97D3-167BE2C530A8}" srcId="{F8BB0F70-B771-4E52-817B-B2118BFDFC5C}" destId="{CD4E9745-3910-41EC-93B5-10E730FE9E7F}" srcOrd="0" destOrd="0" parTransId="{598A8A73-4A27-4CF4-AF4E-CB9F8E0DD69E}" sibTransId="{17A1F935-63F8-4419-A674-241135B55012}"/>
    <dgm:cxn modelId="{7D606790-95EE-474E-AB1F-DD5E6E1FDBC0}" type="presOf" srcId="{98FD0C1A-13CE-4972-86BA-B06D9051E6C4}" destId="{9F8C5EBE-C794-4FE4-B4EE-7514EDFE2E19}" srcOrd="0" destOrd="0" presId="urn:microsoft.com/office/officeart/2005/8/layout/hList1"/>
    <dgm:cxn modelId="{6AA659CE-52F7-4FA7-94D3-FA5008ED4B5C}" type="presOf" srcId="{323508DF-8067-4EF7-814B-BF09EBA1F494}" destId="{AE01175A-6A7C-4619-B074-0EE81ADE7378}" srcOrd="0" destOrd="2" presId="urn:microsoft.com/office/officeart/2005/8/layout/hList1"/>
    <dgm:cxn modelId="{2770EADC-B181-44D6-91CD-8A14C7B89A92}" type="presOf" srcId="{26D7D4B6-3BB2-4496-A0D9-73E248C0FE14}" destId="{5666A097-AE2F-40A2-89DA-19F695E6EA16}" srcOrd="0" destOrd="0" presId="urn:microsoft.com/office/officeart/2005/8/layout/hList1"/>
    <dgm:cxn modelId="{1AD88696-169A-4904-8307-E0B86D5C3347}" type="presOf" srcId="{899DBB4D-34F9-4AB4-B56E-1E232F8A8F51}" destId="{AE01175A-6A7C-4619-B074-0EE81ADE7378}" srcOrd="0" destOrd="1" presId="urn:microsoft.com/office/officeart/2005/8/layout/hList1"/>
    <dgm:cxn modelId="{81639739-95EE-447B-BFD8-82795C2802A1}" type="presOf" srcId="{CD4E9745-3910-41EC-93B5-10E730FE9E7F}" destId="{0049396C-430A-4428-957D-A4C16E73239B}" srcOrd="0" destOrd="0" presId="urn:microsoft.com/office/officeart/2005/8/layout/hList1"/>
    <dgm:cxn modelId="{61FDE954-3A74-439B-B2AA-0256BE53BE22}" type="presOf" srcId="{F8BB0F70-B771-4E52-817B-B2118BFDFC5C}" destId="{8BB2E06B-3E04-4D00-B572-D42A3A3C28B3}" srcOrd="0" destOrd="0" presId="urn:microsoft.com/office/officeart/2005/8/layout/hList1"/>
    <dgm:cxn modelId="{C7BE7E50-78F4-47A9-97FD-783D12B19C64}" srcId="{98FD0C1A-13CE-4972-86BA-B06D9051E6C4}" destId="{26D7D4B6-3BB2-4496-A0D9-73E248C0FE14}" srcOrd="0" destOrd="0" parTransId="{9F4BC751-740F-45CC-A930-3DDDFDD07683}" sibTransId="{B30D29CA-235D-4632-B85D-2288C3F62649}"/>
    <dgm:cxn modelId="{AE0EBEEF-29E4-4DA5-BC00-4A892C28F2A0}" srcId="{26D7D4B6-3BB2-4496-A0D9-73E248C0FE14}" destId="{323508DF-8067-4EF7-814B-BF09EBA1F494}" srcOrd="2" destOrd="0" parTransId="{44B71E8D-915E-4C4A-A92A-7E0B110C9EEA}" sibTransId="{BA42E97A-8DD4-479D-8E60-03A6B67F7782}"/>
    <dgm:cxn modelId="{8F4FFFDA-3C4C-4922-9EF1-B6DBAFD83662}" srcId="{26D7D4B6-3BB2-4496-A0D9-73E248C0FE14}" destId="{899DBB4D-34F9-4AB4-B56E-1E232F8A8F51}" srcOrd="1" destOrd="0" parTransId="{35936C2D-1367-4F59-9F62-49C7E8B8E154}" sibTransId="{192745CE-AFCA-4622-9333-E5AC031FA224}"/>
    <dgm:cxn modelId="{C35C497A-D4D6-454E-A08B-30F223F984EB}" type="presParOf" srcId="{9F8C5EBE-C794-4FE4-B4EE-7514EDFE2E19}" destId="{BB78E53F-47D8-4661-ADF5-7F74637179DD}" srcOrd="0" destOrd="0" presId="urn:microsoft.com/office/officeart/2005/8/layout/hList1"/>
    <dgm:cxn modelId="{14DBDA66-C8EA-460E-B17B-B6B62EDBF26C}" type="presParOf" srcId="{BB78E53F-47D8-4661-ADF5-7F74637179DD}" destId="{5666A097-AE2F-40A2-89DA-19F695E6EA16}" srcOrd="0" destOrd="0" presId="urn:microsoft.com/office/officeart/2005/8/layout/hList1"/>
    <dgm:cxn modelId="{C21FBCE6-53FD-48EF-B91C-26EB6D89D9A9}" type="presParOf" srcId="{BB78E53F-47D8-4661-ADF5-7F74637179DD}" destId="{AE01175A-6A7C-4619-B074-0EE81ADE7378}" srcOrd="1" destOrd="0" presId="urn:microsoft.com/office/officeart/2005/8/layout/hList1"/>
    <dgm:cxn modelId="{DE880221-46A2-478C-A34F-C770029306B3}" type="presParOf" srcId="{9F8C5EBE-C794-4FE4-B4EE-7514EDFE2E19}" destId="{28E0D60F-BFF8-4EA4-AFFB-DC0C261CBFEA}" srcOrd="1" destOrd="0" presId="urn:microsoft.com/office/officeart/2005/8/layout/hList1"/>
    <dgm:cxn modelId="{C0980F58-D4F3-4FFC-927D-25A7ACDD21D9}" type="presParOf" srcId="{9F8C5EBE-C794-4FE4-B4EE-7514EDFE2E19}" destId="{B47F2826-0758-4FB8-B854-62E398A111EE}" srcOrd="2" destOrd="0" presId="urn:microsoft.com/office/officeart/2005/8/layout/hList1"/>
    <dgm:cxn modelId="{8FD4A159-ABC1-4E5C-976A-9A660179911D}" type="presParOf" srcId="{B47F2826-0758-4FB8-B854-62E398A111EE}" destId="{8BB2E06B-3E04-4D00-B572-D42A3A3C28B3}" srcOrd="0" destOrd="0" presId="urn:microsoft.com/office/officeart/2005/8/layout/hList1"/>
    <dgm:cxn modelId="{01F134BD-26A7-4391-98D0-EB9240B9F6DF}" type="presParOf" srcId="{B47F2826-0758-4FB8-B854-62E398A111EE}" destId="{0049396C-430A-4428-957D-A4C16E7323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2FC13-C707-46BA-B273-EAA8A23C1E9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3F0C19BC-9765-4488-8AC4-7291FE9197A6}">
      <dgm:prSet/>
      <dgm:spPr/>
      <dgm:t>
        <a:bodyPr/>
        <a:lstStyle/>
        <a:p>
          <a:pPr rtl="0"/>
          <a:r>
            <a:rPr lang="en-US" dirty="0" smtClean="0"/>
            <a:t>Enable Feature</a:t>
          </a:r>
          <a:endParaRPr lang="en-US" dirty="0"/>
        </a:p>
      </dgm:t>
    </dgm:pt>
    <dgm:pt modelId="{4950615E-0F6F-4316-BA9F-6A0857C9B8C9}" type="parTrans" cxnId="{7A53393A-04CB-45A5-ACFB-7DFCA5DAA598}">
      <dgm:prSet/>
      <dgm:spPr/>
      <dgm:t>
        <a:bodyPr/>
        <a:lstStyle/>
        <a:p>
          <a:endParaRPr lang="en-US"/>
        </a:p>
      </dgm:t>
    </dgm:pt>
    <dgm:pt modelId="{8BC30F41-0B23-4D52-A323-7DF5E939E116}" type="sibTrans" cxnId="{7A53393A-04CB-45A5-ACFB-7DFCA5DAA598}">
      <dgm:prSet/>
      <dgm:spPr/>
      <dgm:t>
        <a:bodyPr/>
        <a:lstStyle/>
        <a:p>
          <a:endParaRPr lang="en-US" dirty="0"/>
        </a:p>
      </dgm:t>
    </dgm:pt>
    <dgm:pt modelId="{E9F6A8CC-0BE8-4D7A-AF3D-3950712F4FF0}">
      <dgm:prSet/>
      <dgm:spPr/>
      <dgm:t>
        <a:bodyPr/>
        <a:lstStyle/>
        <a:p>
          <a:pPr rtl="0"/>
          <a:r>
            <a:rPr lang="en-US" dirty="0" smtClean="0"/>
            <a:t>Manage Baselines</a:t>
          </a:r>
          <a:endParaRPr lang="en-US" dirty="0"/>
        </a:p>
      </dgm:t>
    </dgm:pt>
    <dgm:pt modelId="{0098C04C-1099-4E38-9CB8-725567A78EB0}" type="parTrans" cxnId="{8CF2B80D-69B1-461C-93E2-D89D422DA218}">
      <dgm:prSet/>
      <dgm:spPr/>
      <dgm:t>
        <a:bodyPr/>
        <a:lstStyle/>
        <a:p>
          <a:endParaRPr lang="en-US"/>
        </a:p>
      </dgm:t>
    </dgm:pt>
    <dgm:pt modelId="{04D553E3-EF9D-4366-A48A-A76949116720}" type="sibTrans" cxnId="{8CF2B80D-69B1-461C-93E2-D89D422DA218}">
      <dgm:prSet/>
      <dgm:spPr/>
      <dgm:t>
        <a:bodyPr/>
        <a:lstStyle/>
        <a:p>
          <a:endParaRPr lang="en-US" dirty="0"/>
        </a:p>
      </dgm:t>
    </dgm:pt>
    <dgm:pt modelId="{163F246F-38BD-4210-A993-DB132547AA13}">
      <dgm:prSet/>
      <dgm:spPr/>
      <dgm:t>
        <a:bodyPr/>
        <a:lstStyle/>
        <a:p>
          <a:pPr rtl="0"/>
          <a:r>
            <a:rPr lang="en-US" dirty="0" smtClean="0"/>
            <a:t>Scan  Servers</a:t>
          </a:r>
          <a:endParaRPr lang="en-US" dirty="0"/>
        </a:p>
      </dgm:t>
    </dgm:pt>
    <dgm:pt modelId="{3C568852-F608-407C-9155-31BC36053ADD}" type="parTrans" cxnId="{A066E954-4D2A-49ED-8CE2-6DC95C1A6097}">
      <dgm:prSet/>
      <dgm:spPr/>
      <dgm:t>
        <a:bodyPr/>
        <a:lstStyle/>
        <a:p>
          <a:endParaRPr lang="en-US"/>
        </a:p>
      </dgm:t>
    </dgm:pt>
    <dgm:pt modelId="{DF8B33FE-7DC2-41D7-93C2-F3654290AF8A}" type="sibTrans" cxnId="{A066E954-4D2A-49ED-8CE2-6DC95C1A6097}">
      <dgm:prSet/>
      <dgm:spPr/>
      <dgm:t>
        <a:bodyPr/>
        <a:lstStyle/>
        <a:p>
          <a:endParaRPr lang="en-US" dirty="0"/>
        </a:p>
      </dgm:t>
    </dgm:pt>
    <dgm:pt modelId="{D50A332C-2445-4A1C-A597-0B73A036D8B2}">
      <dgm:prSet/>
      <dgm:spPr/>
      <dgm:t>
        <a:bodyPr/>
        <a:lstStyle/>
        <a:p>
          <a:pPr rtl="0"/>
          <a:r>
            <a:rPr lang="en-US" dirty="0" smtClean="0"/>
            <a:t>Remediate Servers</a:t>
          </a:r>
          <a:endParaRPr lang="en-US" dirty="0"/>
        </a:p>
      </dgm:t>
    </dgm:pt>
    <dgm:pt modelId="{BEB7B578-46CF-4C2B-8CB3-63696CB75E57}" type="parTrans" cxnId="{31912668-F72A-4D43-AC0C-742628867D3C}">
      <dgm:prSet/>
      <dgm:spPr/>
      <dgm:t>
        <a:bodyPr/>
        <a:lstStyle/>
        <a:p>
          <a:endParaRPr lang="en-US"/>
        </a:p>
      </dgm:t>
    </dgm:pt>
    <dgm:pt modelId="{E68DE104-9576-40E7-82DA-70162F7657F6}" type="sibTrans" cxnId="{31912668-F72A-4D43-AC0C-742628867D3C}">
      <dgm:prSet/>
      <dgm:spPr/>
      <dgm:t>
        <a:bodyPr/>
        <a:lstStyle/>
        <a:p>
          <a:endParaRPr lang="en-US" dirty="0"/>
        </a:p>
      </dgm:t>
    </dgm:pt>
    <dgm:pt modelId="{0F694E8D-DB1B-4022-8627-D1FE8DC1DAB2}">
      <dgm:prSet/>
      <dgm:spPr/>
      <dgm:t>
        <a:bodyPr/>
        <a:lstStyle/>
        <a:p>
          <a:pPr rtl="0"/>
          <a:r>
            <a:rPr lang="en-US" dirty="0" smtClean="0"/>
            <a:t>Manage Exemptions</a:t>
          </a:r>
        </a:p>
      </dgm:t>
    </dgm:pt>
    <dgm:pt modelId="{55C1D285-F9A9-491D-A35B-7948AF2001F0}" type="parTrans" cxnId="{0B937889-D936-4A36-B01F-426A8C8C8200}">
      <dgm:prSet/>
      <dgm:spPr/>
      <dgm:t>
        <a:bodyPr/>
        <a:lstStyle/>
        <a:p>
          <a:endParaRPr lang="en-US"/>
        </a:p>
      </dgm:t>
    </dgm:pt>
    <dgm:pt modelId="{68CB38E8-71D6-4068-8A36-8740EAE01052}" type="sibTrans" cxnId="{0B937889-D936-4A36-B01F-426A8C8C8200}">
      <dgm:prSet/>
      <dgm:spPr/>
      <dgm:t>
        <a:bodyPr/>
        <a:lstStyle/>
        <a:p>
          <a:endParaRPr lang="en-US"/>
        </a:p>
      </dgm:t>
    </dgm:pt>
    <dgm:pt modelId="{FF63F0E4-391D-4E71-BCFD-574EF9C79D60}" type="pres">
      <dgm:prSet presAssocID="{0412FC13-C707-46BA-B273-EAA8A23C1E96}" presName="Name0" presStyleCnt="0">
        <dgm:presLayoutVars>
          <dgm:dir/>
          <dgm:resizeHandles val="exact"/>
        </dgm:presLayoutVars>
      </dgm:prSet>
      <dgm:spPr/>
      <dgm:t>
        <a:bodyPr/>
        <a:lstStyle/>
        <a:p>
          <a:endParaRPr lang="en-US"/>
        </a:p>
      </dgm:t>
    </dgm:pt>
    <dgm:pt modelId="{9EEB7C26-3B8E-4BFF-94EA-305A3B052318}" type="pres">
      <dgm:prSet presAssocID="{3F0C19BC-9765-4488-8AC4-7291FE9197A6}" presName="node" presStyleLbl="node1" presStyleIdx="0" presStyleCnt="5">
        <dgm:presLayoutVars>
          <dgm:bulletEnabled val="1"/>
        </dgm:presLayoutVars>
      </dgm:prSet>
      <dgm:spPr/>
      <dgm:t>
        <a:bodyPr/>
        <a:lstStyle/>
        <a:p>
          <a:endParaRPr lang="en-US"/>
        </a:p>
      </dgm:t>
    </dgm:pt>
    <dgm:pt modelId="{5761687E-4172-4C26-8039-5E6D094164B0}" type="pres">
      <dgm:prSet presAssocID="{8BC30F41-0B23-4D52-A323-7DF5E939E116}" presName="sibTrans" presStyleLbl="sibTrans2D1" presStyleIdx="0" presStyleCnt="4"/>
      <dgm:spPr/>
      <dgm:t>
        <a:bodyPr/>
        <a:lstStyle/>
        <a:p>
          <a:endParaRPr lang="en-US"/>
        </a:p>
      </dgm:t>
    </dgm:pt>
    <dgm:pt modelId="{67DA01F4-21CC-4078-868A-4F55844C03D4}" type="pres">
      <dgm:prSet presAssocID="{8BC30F41-0B23-4D52-A323-7DF5E939E116}" presName="connectorText" presStyleLbl="sibTrans2D1" presStyleIdx="0" presStyleCnt="4"/>
      <dgm:spPr/>
      <dgm:t>
        <a:bodyPr/>
        <a:lstStyle/>
        <a:p>
          <a:endParaRPr lang="en-US"/>
        </a:p>
      </dgm:t>
    </dgm:pt>
    <dgm:pt modelId="{E7BB7603-1547-4B03-B384-2DECF2987AAF}" type="pres">
      <dgm:prSet presAssocID="{E9F6A8CC-0BE8-4D7A-AF3D-3950712F4FF0}" presName="node" presStyleLbl="node1" presStyleIdx="1" presStyleCnt="5">
        <dgm:presLayoutVars>
          <dgm:bulletEnabled val="1"/>
        </dgm:presLayoutVars>
      </dgm:prSet>
      <dgm:spPr/>
      <dgm:t>
        <a:bodyPr/>
        <a:lstStyle/>
        <a:p>
          <a:endParaRPr lang="en-US"/>
        </a:p>
      </dgm:t>
    </dgm:pt>
    <dgm:pt modelId="{9F53244C-9963-4704-A54C-C8ED46DF6B54}" type="pres">
      <dgm:prSet presAssocID="{04D553E3-EF9D-4366-A48A-A76949116720}" presName="sibTrans" presStyleLbl="sibTrans2D1" presStyleIdx="1" presStyleCnt="4"/>
      <dgm:spPr/>
      <dgm:t>
        <a:bodyPr/>
        <a:lstStyle/>
        <a:p>
          <a:endParaRPr lang="en-US"/>
        </a:p>
      </dgm:t>
    </dgm:pt>
    <dgm:pt modelId="{3D735ADC-E203-478B-BCD2-EABE2A5A3641}" type="pres">
      <dgm:prSet presAssocID="{04D553E3-EF9D-4366-A48A-A76949116720}" presName="connectorText" presStyleLbl="sibTrans2D1" presStyleIdx="1" presStyleCnt="4"/>
      <dgm:spPr/>
      <dgm:t>
        <a:bodyPr/>
        <a:lstStyle/>
        <a:p>
          <a:endParaRPr lang="en-US"/>
        </a:p>
      </dgm:t>
    </dgm:pt>
    <dgm:pt modelId="{3D620244-E1FF-42CC-97BB-296ADAED4ADF}" type="pres">
      <dgm:prSet presAssocID="{163F246F-38BD-4210-A993-DB132547AA13}" presName="node" presStyleLbl="node1" presStyleIdx="2" presStyleCnt="5">
        <dgm:presLayoutVars>
          <dgm:bulletEnabled val="1"/>
        </dgm:presLayoutVars>
      </dgm:prSet>
      <dgm:spPr/>
      <dgm:t>
        <a:bodyPr/>
        <a:lstStyle/>
        <a:p>
          <a:endParaRPr lang="en-US"/>
        </a:p>
      </dgm:t>
    </dgm:pt>
    <dgm:pt modelId="{B91E6AAD-AB15-4278-BDE3-A39A4697C514}" type="pres">
      <dgm:prSet presAssocID="{DF8B33FE-7DC2-41D7-93C2-F3654290AF8A}" presName="sibTrans" presStyleLbl="sibTrans2D1" presStyleIdx="2" presStyleCnt="4"/>
      <dgm:spPr/>
      <dgm:t>
        <a:bodyPr/>
        <a:lstStyle/>
        <a:p>
          <a:endParaRPr lang="en-US"/>
        </a:p>
      </dgm:t>
    </dgm:pt>
    <dgm:pt modelId="{B4DF95E0-F567-492D-807C-02ACEE31AAFD}" type="pres">
      <dgm:prSet presAssocID="{DF8B33FE-7DC2-41D7-93C2-F3654290AF8A}" presName="connectorText" presStyleLbl="sibTrans2D1" presStyleIdx="2" presStyleCnt="4"/>
      <dgm:spPr/>
      <dgm:t>
        <a:bodyPr/>
        <a:lstStyle/>
        <a:p>
          <a:endParaRPr lang="en-US"/>
        </a:p>
      </dgm:t>
    </dgm:pt>
    <dgm:pt modelId="{3EA84946-EB66-4AD0-909C-C7E885FA0D2F}" type="pres">
      <dgm:prSet presAssocID="{D50A332C-2445-4A1C-A597-0B73A036D8B2}" presName="node" presStyleLbl="node1" presStyleIdx="3" presStyleCnt="5">
        <dgm:presLayoutVars>
          <dgm:bulletEnabled val="1"/>
        </dgm:presLayoutVars>
      </dgm:prSet>
      <dgm:spPr/>
      <dgm:t>
        <a:bodyPr/>
        <a:lstStyle/>
        <a:p>
          <a:endParaRPr lang="en-US"/>
        </a:p>
      </dgm:t>
    </dgm:pt>
    <dgm:pt modelId="{972DCF2D-DCB6-4C56-AA56-8014BD74E08C}" type="pres">
      <dgm:prSet presAssocID="{E68DE104-9576-40E7-82DA-70162F7657F6}" presName="sibTrans" presStyleLbl="sibTrans2D1" presStyleIdx="3" presStyleCnt="4"/>
      <dgm:spPr/>
      <dgm:t>
        <a:bodyPr/>
        <a:lstStyle/>
        <a:p>
          <a:endParaRPr lang="en-US"/>
        </a:p>
      </dgm:t>
    </dgm:pt>
    <dgm:pt modelId="{6EDDAA7C-FD68-49C1-9244-0674786AE9B4}" type="pres">
      <dgm:prSet presAssocID="{E68DE104-9576-40E7-82DA-70162F7657F6}" presName="connectorText" presStyleLbl="sibTrans2D1" presStyleIdx="3" presStyleCnt="4"/>
      <dgm:spPr/>
      <dgm:t>
        <a:bodyPr/>
        <a:lstStyle/>
        <a:p>
          <a:endParaRPr lang="en-US"/>
        </a:p>
      </dgm:t>
    </dgm:pt>
    <dgm:pt modelId="{10909897-5757-4A6E-9A62-8229BC702C2E}" type="pres">
      <dgm:prSet presAssocID="{0F694E8D-DB1B-4022-8627-D1FE8DC1DAB2}" presName="node" presStyleLbl="node1" presStyleIdx="4" presStyleCnt="5">
        <dgm:presLayoutVars>
          <dgm:bulletEnabled val="1"/>
        </dgm:presLayoutVars>
      </dgm:prSet>
      <dgm:spPr/>
      <dgm:t>
        <a:bodyPr/>
        <a:lstStyle/>
        <a:p>
          <a:endParaRPr lang="en-US"/>
        </a:p>
      </dgm:t>
    </dgm:pt>
  </dgm:ptLst>
  <dgm:cxnLst>
    <dgm:cxn modelId="{B88D13C3-4E8F-4636-95AA-47B501424D67}" type="presOf" srcId="{E68DE104-9576-40E7-82DA-70162F7657F6}" destId="{6EDDAA7C-FD68-49C1-9244-0674786AE9B4}" srcOrd="1" destOrd="0" presId="urn:microsoft.com/office/officeart/2005/8/layout/process1"/>
    <dgm:cxn modelId="{8F8C7492-0801-4B6E-94D3-FD7417D0C27A}" type="presOf" srcId="{D50A332C-2445-4A1C-A597-0B73A036D8B2}" destId="{3EA84946-EB66-4AD0-909C-C7E885FA0D2F}" srcOrd="0" destOrd="0" presId="urn:microsoft.com/office/officeart/2005/8/layout/process1"/>
    <dgm:cxn modelId="{31912668-F72A-4D43-AC0C-742628867D3C}" srcId="{0412FC13-C707-46BA-B273-EAA8A23C1E96}" destId="{D50A332C-2445-4A1C-A597-0B73A036D8B2}" srcOrd="3" destOrd="0" parTransId="{BEB7B578-46CF-4C2B-8CB3-63696CB75E57}" sibTransId="{E68DE104-9576-40E7-82DA-70162F7657F6}"/>
    <dgm:cxn modelId="{A066E954-4D2A-49ED-8CE2-6DC95C1A6097}" srcId="{0412FC13-C707-46BA-B273-EAA8A23C1E96}" destId="{163F246F-38BD-4210-A993-DB132547AA13}" srcOrd="2" destOrd="0" parTransId="{3C568852-F608-407C-9155-31BC36053ADD}" sibTransId="{DF8B33FE-7DC2-41D7-93C2-F3654290AF8A}"/>
    <dgm:cxn modelId="{7A53393A-04CB-45A5-ACFB-7DFCA5DAA598}" srcId="{0412FC13-C707-46BA-B273-EAA8A23C1E96}" destId="{3F0C19BC-9765-4488-8AC4-7291FE9197A6}" srcOrd="0" destOrd="0" parTransId="{4950615E-0F6F-4316-BA9F-6A0857C9B8C9}" sibTransId="{8BC30F41-0B23-4D52-A323-7DF5E939E116}"/>
    <dgm:cxn modelId="{8CF2B80D-69B1-461C-93E2-D89D422DA218}" srcId="{0412FC13-C707-46BA-B273-EAA8A23C1E96}" destId="{E9F6A8CC-0BE8-4D7A-AF3D-3950712F4FF0}" srcOrd="1" destOrd="0" parTransId="{0098C04C-1099-4E38-9CB8-725567A78EB0}" sibTransId="{04D553E3-EF9D-4366-A48A-A76949116720}"/>
    <dgm:cxn modelId="{FD7C9359-75DF-4AF2-9F05-0FA3021F859D}" type="presOf" srcId="{0412FC13-C707-46BA-B273-EAA8A23C1E96}" destId="{FF63F0E4-391D-4E71-BCFD-574EF9C79D60}" srcOrd="0" destOrd="0" presId="urn:microsoft.com/office/officeart/2005/8/layout/process1"/>
    <dgm:cxn modelId="{E71FB884-E6CF-4C9E-BD73-9924FB527E5D}" type="presOf" srcId="{8BC30F41-0B23-4D52-A323-7DF5E939E116}" destId="{67DA01F4-21CC-4078-868A-4F55844C03D4}" srcOrd="1" destOrd="0" presId="urn:microsoft.com/office/officeart/2005/8/layout/process1"/>
    <dgm:cxn modelId="{D80FD30D-81CF-4C31-9E8F-555E50706E87}" type="presOf" srcId="{3F0C19BC-9765-4488-8AC4-7291FE9197A6}" destId="{9EEB7C26-3B8E-4BFF-94EA-305A3B052318}" srcOrd="0" destOrd="0" presId="urn:microsoft.com/office/officeart/2005/8/layout/process1"/>
    <dgm:cxn modelId="{73A2B5B1-05E3-42BC-87B1-AE87F2DC7ACB}" type="presOf" srcId="{E9F6A8CC-0BE8-4D7A-AF3D-3950712F4FF0}" destId="{E7BB7603-1547-4B03-B384-2DECF2987AAF}" srcOrd="0" destOrd="0" presId="urn:microsoft.com/office/officeart/2005/8/layout/process1"/>
    <dgm:cxn modelId="{A7A6AE13-5986-4A9A-A1BE-B1C86A21281E}" type="presOf" srcId="{DF8B33FE-7DC2-41D7-93C2-F3654290AF8A}" destId="{B91E6AAD-AB15-4278-BDE3-A39A4697C514}" srcOrd="0" destOrd="0" presId="urn:microsoft.com/office/officeart/2005/8/layout/process1"/>
    <dgm:cxn modelId="{57DB0757-AD68-4989-8457-5C3ED9DB035B}" type="presOf" srcId="{E68DE104-9576-40E7-82DA-70162F7657F6}" destId="{972DCF2D-DCB6-4C56-AA56-8014BD74E08C}" srcOrd="0" destOrd="0" presId="urn:microsoft.com/office/officeart/2005/8/layout/process1"/>
    <dgm:cxn modelId="{0B937889-D936-4A36-B01F-426A8C8C8200}" srcId="{0412FC13-C707-46BA-B273-EAA8A23C1E96}" destId="{0F694E8D-DB1B-4022-8627-D1FE8DC1DAB2}" srcOrd="4" destOrd="0" parTransId="{55C1D285-F9A9-491D-A35B-7948AF2001F0}" sibTransId="{68CB38E8-71D6-4068-8A36-8740EAE01052}"/>
    <dgm:cxn modelId="{D307AB40-C32A-484E-9EBB-BC2DDA6A7D09}" type="presOf" srcId="{8BC30F41-0B23-4D52-A323-7DF5E939E116}" destId="{5761687E-4172-4C26-8039-5E6D094164B0}" srcOrd="0" destOrd="0" presId="urn:microsoft.com/office/officeart/2005/8/layout/process1"/>
    <dgm:cxn modelId="{24A82DFE-370D-4B0C-82E1-78561552EB08}" type="presOf" srcId="{DF8B33FE-7DC2-41D7-93C2-F3654290AF8A}" destId="{B4DF95E0-F567-492D-807C-02ACEE31AAFD}" srcOrd="1" destOrd="0" presId="urn:microsoft.com/office/officeart/2005/8/layout/process1"/>
    <dgm:cxn modelId="{CA8538BC-D492-4877-BBAC-64C869F536B0}" type="presOf" srcId="{04D553E3-EF9D-4366-A48A-A76949116720}" destId="{9F53244C-9963-4704-A54C-C8ED46DF6B54}" srcOrd="0" destOrd="0" presId="urn:microsoft.com/office/officeart/2005/8/layout/process1"/>
    <dgm:cxn modelId="{5F0F2D78-6CAF-465C-9D9C-1B6C8DA5D2D2}" type="presOf" srcId="{163F246F-38BD-4210-A993-DB132547AA13}" destId="{3D620244-E1FF-42CC-97BB-296ADAED4ADF}" srcOrd="0" destOrd="0" presId="urn:microsoft.com/office/officeart/2005/8/layout/process1"/>
    <dgm:cxn modelId="{18B81D8F-79C1-4E94-B68D-282CCF64BBE2}" type="presOf" srcId="{0F694E8D-DB1B-4022-8627-D1FE8DC1DAB2}" destId="{10909897-5757-4A6E-9A62-8229BC702C2E}" srcOrd="0" destOrd="0" presId="urn:microsoft.com/office/officeart/2005/8/layout/process1"/>
    <dgm:cxn modelId="{17B67EF0-5AB3-4CE9-B1BF-B53AD605AEFF}" type="presOf" srcId="{04D553E3-EF9D-4366-A48A-A76949116720}" destId="{3D735ADC-E203-478B-BCD2-EABE2A5A3641}" srcOrd="1" destOrd="0" presId="urn:microsoft.com/office/officeart/2005/8/layout/process1"/>
    <dgm:cxn modelId="{7DC143BC-72C8-4ECF-82AE-607626DE7C62}" type="presParOf" srcId="{FF63F0E4-391D-4E71-BCFD-574EF9C79D60}" destId="{9EEB7C26-3B8E-4BFF-94EA-305A3B052318}" srcOrd="0" destOrd="0" presId="urn:microsoft.com/office/officeart/2005/8/layout/process1"/>
    <dgm:cxn modelId="{B0FD76ED-4D89-4E53-BB65-7FDE0BC2B73F}" type="presParOf" srcId="{FF63F0E4-391D-4E71-BCFD-574EF9C79D60}" destId="{5761687E-4172-4C26-8039-5E6D094164B0}" srcOrd="1" destOrd="0" presId="urn:microsoft.com/office/officeart/2005/8/layout/process1"/>
    <dgm:cxn modelId="{AEA5791C-5D7D-4928-B440-566436822DE2}" type="presParOf" srcId="{5761687E-4172-4C26-8039-5E6D094164B0}" destId="{67DA01F4-21CC-4078-868A-4F55844C03D4}" srcOrd="0" destOrd="0" presId="urn:microsoft.com/office/officeart/2005/8/layout/process1"/>
    <dgm:cxn modelId="{7C365D1F-D5F7-4255-99F1-0AF6522C15E6}" type="presParOf" srcId="{FF63F0E4-391D-4E71-BCFD-574EF9C79D60}" destId="{E7BB7603-1547-4B03-B384-2DECF2987AAF}" srcOrd="2" destOrd="0" presId="urn:microsoft.com/office/officeart/2005/8/layout/process1"/>
    <dgm:cxn modelId="{0EA9C0F5-FCEC-40C5-A234-0AB7C55DA8E3}" type="presParOf" srcId="{FF63F0E4-391D-4E71-BCFD-574EF9C79D60}" destId="{9F53244C-9963-4704-A54C-C8ED46DF6B54}" srcOrd="3" destOrd="0" presId="urn:microsoft.com/office/officeart/2005/8/layout/process1"/>
    <dgm:cxn modelId="{F41BA068-6678-4174-AEB6-60E22E4E1C25}" type="presParOf" srcId="{9F53244C-9963-4704-A54C-C8ED46DF6B54}" destId="{3D735ADC-E203-478B-BCD2-EABE2A5A3641}" srcOrd="0" destOrd="0" presId="urn:microsoft.com/office/officeart/2005/8/layout/process1"/>
    <dgm:cxn modelId="{422AED22-E698-43ED-8CDF-09B77ED043B1}" type="presParOf" srcId="{FF63F0E4-391D-4E71-BCFD-574EF9C79D60}" destId="{3D620244-E1FF-42CC-97BB-296ADAED4ADF}" srcOrd="4" destOrd="0" presId="urn:microsoft.com/office/officeart/2005/8/layout/process1"/>
    <dgm:cxn modelId="{72D54660-C580-4EA3-979A-E0E91B31645D}" type="presParOf" srcId="{FF63F0E4-391D-4E71-BCFD-574EF9C79D60}" destId="{B91E6AAD-AB15-4278-BDE3-A39A4697C514}" srcOrd="5" destOrd="0" presId="urn:microsoft.com/office/officeart/2005/8/layout/process1"/>
    <dgm:cxn modelId="{BAE4C974-BC94-4D83-A905-D4A34CCF9E8C}" type="presParOf" srcId="{B91E6AAD-AB15-4278-BDE3-A39A4697C514}" destId="{B4DF95E0-F567-492D-807C-02ACEE31AAFD}" srcOrd="0" destOrd="0" presId="urn:microsoft.com/office/officeart/2005/8/layout/process1"/>
    <dgm:cxn modelId="{6C3EEA19-8ADC-49D5-AB7F-F2E4BB27717C}" type="presParOf" srcId="{FF63F0E4-391D-4E71-BCFD-574EF9C79D60}" destId="{3EA84946-EB66-4AD0-909C-C7E885FA0D2F}" srcOrd="6" destOrd="0" presId="urn:microsoft.com/office/officeart/2005/8/layout/process1"/>
    <dgm:cxn modelId="{79DEC99E-D453-45E5-A370-28353592A29D}" type="presParOf" srcId="{FF63F0E4-391D-4E71-BCFD-574EF9C79D60}" destId="{972DCF2D-DCB6-4C56-AA56-8014BD74E08C}" srcOrd="7" destOrd="0" presId="urn:microsoft.com/office/officeart/2005/8/layout/process1"/>
    <dgm:cxn modelId="{C4ABCCCF-4F3C-48A5-BB6A-DDA84348C193}" type="presParOf" srcId="{972DCF2D-DCB6-4C56-AA56-8014BD74E08C}" destId="{6EDDAA7C-FD68-49C1-9244-0674786AE9B4}" srcOrd="0" destOrd="0" presId="urn:microsoft.com/office/officeart/2005/8/layout/process1"/>
    <dgm:cxn modelId="{149CCBB6-B7FB-4405-837B-C65465CE4145}" type="presParOf" srcId="{FF63F0E4-391D-4E71-BCFD-574EF9C79D60}" destId="{10909897-5757-4A6E-9A62-8229BC702C2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88D94-0A36-4E30-A7DF-2BD61A55B343}">
      <dsp:nvSpPr>
        <dsp:cNvPr id="0" name=""/>
        <dsp:cNvSpPr/>
      </dsp:nvSpPr>
      <dsp:spPr>
        <a:xfrm>
          <a:off x="3266" y="190740"/>
          <a:ext cx="3979456" cy="159178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err="1" smtClean="0"/>
            <a:t>Hyper-V</a:t>
          </a:r>
          <a:r>
            <a:rPr lang="en-US" sz="3200" kern="1200" dirty="0" smtClean="0"/>
            <a:t> Server</a:t>
          </a:r>
          <a:endParaRPr lang="en-US" sz="3200" kern="1200" dirty="0"/>
        </a:p>
      </dsp:txBody>
      <dsp:txXfrm>
        <a:off x="799157" y="190740"/>
        <a:ext cx="2387674" cy="1591782"/>
      </dsp:txXfrm>
    </dsp:sp>
    <dsp:sp modelId="{3B8C77ED-8089-408B-BF5B-4608AACA6FAE}">
      <dsp:nvSpPr>
        <dsp:cNvPr id="0" name=""/>
        <dsp:cNvSpPr/>
      </dsp:nvSpPr>
      <dsp:spPr>
        <a:xfrm>
          <a:off x="3584777" y="190740"/>
          <a:ext cx="3979456" cy="1591782"/>
        </a:xfrm>
        <a:prstGeom prst="chevron">
          <a:avLst/>
        </a:prstGeom>
        <a:gradFill rotWithShape="0">
          <a:gsLst>
            <a:gs pos="0">
              <a:schemeClr val="accent2">
                <a:hueOff val="-8289342"/>
                <a:satOff val="24219"/>
                <a:lumOff val="4510"/>
                <a:alphaOff val="0"/>
                <a:shade val="51000"/>
                <a:satMod val="130000"/>
              </a:schemeClr>
            </a:gs>
            <a:gs pos="80000">
              <a:schemeClr val="accent2">
                <a:hueOff val="-8289342"/>
                <a:satOff val="24219"/>
                <a:lumOff val="4510"/>
                <a:alphaOff val="0"/>
                <a:shade val="93000"/>
                <a:satMod val="130000"/>
              </a:schemeClr>
            </a:gs>
            <a:gs pos="100000">
              <a:schemeClr val="accent2">
                <a:hueOff val="-8289342"/>
                <a:satOff val="24219"/>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Windows Server Enterprise</a:t>
          </a:r>
          <a:endParaRPr lang="en-US" sz="3200" kern="1200" dirty="0"/>
        </a:p>
      </dsp:txBody>
      <dsp:txXfrm>
        <a:off x="4380668" y="190740"/>
        <a:ext cx="2387674" cy="1591782"/>
      </dsp:txXfrm>
    </dsp:sp>
    <dsp:sp modelId="{D5036121-700F-4A79-8C0A-83B676B31D57}">
      <dsp:nvSpPr>
        <dsp:cNvPr id="0" name=""/>
        <dsp:cNvSpPr/>
      </dsp:nvSpPr>
      <dsp:spPr>
        <a:xfrm>
          <a:off x="7166288" y="190740"/>
          <a:ext cx="3979456" cy="1591782"/>
        </a:xfrm>
        <a:prstGeom prst="chevron">
          <a:avLst/>
        </a:prstGeom>
        <a:gradFill rotWithShape="0">
          <a:gsLst>
            <a:gs pos="0">
              <a:schemeClr val="accent2">
                <a:hueOff val="-16578684"/>
                <a:satOff val="48438"/>
                <a:lumOff val="9019"/>
                <a:alphaOff val="0"/>
                <a:shade val="51000"/>
                <a:satMod val="130000"/>
              </a:schemeClr>
            </a:gs>
            <a:gs pos="80000">
              <a:schemeClr val="accent2">
                <a:hueOff val="-16578684"/>
                <a:satOff val="48438"/>
                <a:lumOff val="9019"/>
                <a:alphaOff val="0"/>
                <a:shade val="93000"/>
                <a:satMod val="130000"/>
              </a:schemeClr>
            </a:gs>
            <a:gs pos="100000">
              <a:schemeClr val="accent2">
                <a:hueOff val="-16578684"/>
                <a:satOff val="48438"/>
                <a:lumOff val="90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Windows Server Datacenter</a:t>
          </a:r>
          <a:endParaRPr lang="en-US" sz="3200" kern="1200" dirty="0"/>
        </a:p>
      </dsp:txBody>
      <dsp:txXfrm>
        <a:off x="7962179" y="190740"/>
        <a:ext cx="2387674" cy="1591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A097-AE2F-40A2-89DA-19F695E6EA16}">
      <dsp:nvSpPr>
        <dsp:cNvPr id="0" name=""/>
        <dsp:cNvSpPr/>
      </dsp:nvSpPr>
      <dsp:spPr>
        <a:xfrm>
          <a:off x="2670" y="48750"/>
          <a:ext cx="5601720" cy="51806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smtClean="0"/>
            <a:t>Draining a node</a:t>
          </a:r>
          <a:endParaRPr lang="en-US" sz="1800" kern="1200"/>
        </a:p>
      </dsp:txBody>
      <dsp:txXfrm>
        <a:off x="2670" y="48750"/>
        <a:ext cx="5601720" cy="518061"/>
      </dsp:txXfrm>
    </dsp:sp>
    <dsp:sp modelId="{AE01175A-6A7C-4619-B074-0EE81ADE7378}">
      <dsp:nvSpPr>
        <dsp:cNvPr id="0" name=""/>
        <dsp:cNvSpPr/>
      </dsp:nvSpPr>
      <dsp:spPr>
        <a:xfrm>
          <a:off x="2670" y="520066"/>
          <a:ext cx="5601720" cy="11529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Node is paused preventing new groups from moving to that node</a:t>
          </a:r>
        </a:p>
        <a:p>
          <a:pPr marL="114300" lvl="1" indent="-114300" algn="l" defTabSz="622300">
            <a:lnSpc>
              <a:spcPct val="90000"/>
            </a:lnSpc>
            <a:spcBef>
              <a:spcPct val="0"/>
            </a:spcBef>
            <a:spcAft>
              <a:spcPct val="15000"/>
            </a:spcAft>
            <a:buChar char="••"/>
          </a:pPr>
          <a:r>
            <a:rPr lang="en-US" sz="1400" kern="1200" dirty="0" smtClean="0"/>
            <a:t>All groups are issued a move</a:t>
          </a:r>
        </a:p>
        <a:p>
          <a:pPr marL="114300" lvl="1" indent="-114300" algn="l" defTabSz="622300">
            <a:lnSpc>
              <a:spcPct val="90000"/>
            </a:lnSpc>
            <a:spcBef>
              <a:spcPct val="0"/>
            </a:spcBef>
            <a:spcAft>
              <a:spcPct val="15000"/>
            </a:spcAft>
            <a:buChar char="••"/>
          </a:pPr>
          <a:r>
            <a:rPr lang="en-US" sz="1400" kern="1200" dirty="0" smtClean="0"/>
            <a:t>VMs are queued up and live migrated off based on priority</a:t>
          </a:r>
        </a:p>
      </dsp:txBody>
      <dsp:txXfrm>
        <a:off x="2670" y="520066"/>
        <a:ext cx="5601720" cy="1152900"/>
      </dsp:txXfrm>
    </dsp:sp>
    <dsp:sp modelId="{8BB2E06B-3E04-4D00-B572-D42A3A3C28B3}">
      <dsp:nvSpPr>
        <dsp:cNvPr id="0" name=""/>
        <dsp:cNvSpPr/>
      </dsp:nvSpPr>
      <dsp:spPr>
        <a:xfrm>
          <a:off x="6309509" y="48750"/>
          <a:ext cx="5422619" cy="51806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smtClean="0"/>
            <a:t>Resuming a node</a:t>
          </a:r>
          <a:endParaRPr lang="en-US" sz="1800" b="1" kern="1200" dirty="0" smtClean="0">
            <a:latin typeface="Courier New" pitchFamily="49" charset="0"/>
            <a:cs typeface="Courier New" pitchFamily="49" charset="0"/>
          </a:endParaRPr>
        </a:p>
      </dsp:txBody>
      <dsp:txXfrm>
        <a:off x="6309509" y="48750"/>
        <a:ext cx="5422619" cy="518061"/>
      </dsp:txXfrm>
    </dsp:sp>
    <dsp:sp modelId="{0049396C-430A-4428-957D-A4C16E73239B}">
      <dsp:nvSpPr>
        <dsp:cNvPr id="0" name=""/>
        <dsp:cNvSpPr/>
      </dsp:nvSpPr>
      <dsp:spPr>
        <a:xfrm>
          <a:off x="6309509" y="520066"/>
          <a:ext cx="5422619" cy="11529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Courier New" pitchFamily="49" charset="0"/>
              <a:cs typeface="Courier New" pitchFamily="49" charset="0"/>
            </a:rPr>
            <a:t>Resume-</a:t>
          </a:r>
          <a:r>
            <a:rPr lang="en-US" sz="1400" kern="1200" dirty="0" err="1" smtClean="0">
              <a:latin typeface="Courier New" pitchFamily="49" charset="0"/>
              <a:cs typeface="Courier New" pitchFamily="49" charset="0"/>
            </a:rPr>
            <a:t>ClusterNode</a:t>
          </a:r>
          <a:r>
            <a:rPr lang="en-US" sz="1400" kern="1200" dirty="0" smtClean="0">
              <a:latin typeface="Courier New" pitchFamily="49" charset="0"/>
              <a:cs typeface="Courier New" pitchFamily="49" charset="0"/>
            </a:rPr>
            <a:t> –Failback </a:t>
          </a:r>
          <a:r>
            <a:rPr lang="en-US" sz="1400" kern="1200" dirty="0" smtClean="0"/>
            <a:t>invokes failback policies to return groups to that node when it is brought out of Maintenance Mode</a:t>
          </a:r>
        </a:p>
      </dsp:txBody>
      <dsp:txXfrm>
        <a:off x="6309509" y="520066"/>
        <a:ext cx="5422619" cy="1152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B7C26-3B8E-4BFF-94EA-305A3B052318}">
      <dsp:nvSpPr>
        <dsp:cNvPr id="0" name=""/>
        <dsp:cNvSpPr/>
      </dsp:nvSpPr>
      <dsp:spPr>
        <a:xfrm>
          <a:off x="5443" y="798694"/>
          <a:ext cx="1687594" cy="10125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Enable Feature</a:t>
          </a:r>
          <a:endParaRPr lang="en-US" sz="2200" kern="1200" dirty="0"/>
        </a:p>
      </dsp:txBody>
      <dsp:txXfrm>
        <a:off x="35100" y="828351"/>
        <a:ext cx="1628280" cy="953242"/>
      </dsp:txXfrm>
    </dsp:sp>
    <dsp:sp modelId="{5761687E-4172-4C26-8039-5E6D094164B0}">
      <dsp:nvSpPr>
        <dsp:cNvPr id="0" name=""/>
        <dsp:cNvSpPr/>
      </dsp:nvSpPr>
      <dsp:spPr>
        <a:xfrm>
          <a:off x="1861798" y="1095710"/>
          <a:ext cx="357770" cy="41852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861798" y="1179415"/>
        <a:ext cx="250439" cy="251113"/>
      </dsp:txXfrm>
    </dsp:sp>
    <dsp:sp modelId="{E7BB7603-1547-4B03-B384-2DECF2987AAF}">
      <dsp:nvSpPr>
        <dsp:cNvPr id="0" name=""/>
        <dsp:cNvSpPr/>
      </dsp:nvSpPr>
      <dsp:spPr>
        <a:xfrm>
          <a:off x="2368076" y="798694"/>
          <a:ext cx="1687594" cy="1012556"/>
        </a:xfrm>
        <a:prstGeom prst="roundRect">
          <a:avLst>
            <a:gd name="adj" fmla="val 10000"/>
          </a:avLst>
        </a:prstGeom>
        <a:solidFill>
          <a:schemeClr val="accent5">
            <a:hueOff val="-581753"/>
            <a:satOff val="6562"/>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Manage Baselines</a:t>
          </a:r>
          <a:endParaRPr lang="en-US" sz="2200" kern="1200" dirty="0"/>
        </a:p>
      </dsp:txBody>
      <dsp:txXfrm>
        <a:off x="2397733" y="828351"/>
        <a:ext cx="1628280" cy="953242"/>
      </dsp:txXfrm>
    </dsp:sp>
    <dsp:sp modelId="{9F53244C-9963-4704-A54C-C8ED46DF6B54}">
      <dsp:nvSpPr>
        <dsp:cNvPr id="0" name=""/>
        <dsp:cNvSpPr/>
      </dsp:nvSpPr>
      <dsp:spPr>
        <a:xfrm>
          <a:off x="4224430" y="1095710"/>
          <a:ext cx="357770" cy="418523"/>
        </a:xfrm>
        <a:prstGeom prst="rightArrow">
          <a:avLst>
            <a:gd name="adj1" fmla="val 60000"/>
            <a:gd name="adj2" fmla="val 50000"/>
          </a:avLst>
        </a:prstGeom>
        <a:solidFill>
          <a:schemeClr val="accent5">
            <a:hueOff val="-775670"/>
            <a:satOff val="8750"/>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4224430" y="1179415"/>
        <a:ext cx="250439" cy="251113"/>
      </dsp:txXfrm>
    </dsp:sp>
    <dsp:sp modelId="{3D620244-E1FF-42CC-97BB-296ADAED4ADF}">
      <dsp:nvSpPr>
        <dsp:cNvPr id="0" name=""/>
        <dsp:cNvSpPr/>
      </dsp:nvSpPr>
      <dsp:spPr>
        <a:xfrm>
          <a:off x="4730709" y="798694"/>
          <a:ext cx="1687594" cy="1012556"/>
        </a:xfrm>
        <a:prstGeom prst="roundRect">
          <a:avLst>
            <a:gd name="adj" fmla="val 10000"/>
          </a:avLst>
        </a:prstGeom>
        <a:solidFill>
          <a:schemeClr val="accent5">
            <a:hueOff val="-1163506"/>
            <a:satOff val="13125"/>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Scan  Servers</a:t>
          </a:r>
          <a:endParaRPr lang="en-US" sz="2200" kern="1200" dirty="0"/>
        </a:p>
      </dsp:txBody>
      <dsp:txXfrm>
        <a:off x="4760366" y="828351"/>
        <a:ext cx="1628280" cy="953242"/>
      </dsp:txXfrm>
    </dsp:sp>
    <dsp:sp modelId="{B91E6AAD-AB15-4278-BDE3-A39A4697C514}">
      <dsp:nvSpPr>
        <dsp:cNvPr id="0" name=""/>
        <dsp:cNvSpPr/>
      </dsp:nvSpPr>
      <dsp:spPr>
        <a:xfrm>
          <a:off x="6587063" y="1095710"/>
          <a:ext cx="357770" cy="418523"/>
        </a:xfrm>
        <a:prstGeom prst="rightArrow">
          <a:avLst>
            <a:gd name="adj1" fmla="val 60000"/>
            <a:gd name="adj2" fmla="val 50000"/>
          </a:avLst>
        </a:prstGeom>
        <a:solidFill>
          <a:schemeClr val="accent5">
            <a:hueOff val="-1551341"/>
            <a:satOff val="17500"/>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6587063" y="1179415"/>
        <a:ext cx="250439" cy="251113"/>
      </dsp:txXfrm>
    </dsp:sp>
    <dsp:sp modelId="{3EA84946-EB66-4AD0-909C-C7E885FA0D2F}">
      <dsp:nvSpPr>
        <dsp:cNvPr id="0" name=""/>
        <dsp:cNvSpPr/>
      </dsp:nvSpPr>
      <dsp:spPr>
        <a:xfrm>
          <a:off x="7093341" y="798694"/>
          <a:ext cx="1687594" cy="1012556"/>
        </a:xfrm>
        <a:prstGeom prst="roundRect">
          <a:avLst>
            <a:gd name="adj" fmla="val 10000"/>
          </a:avLst>
        </a:prstGeom>
        <a:solidFill>
          <a:schemeClr val="accent5">
            <a:hueOff val="-1745258"/>
            <a:satOff val="19687"/>
            <a:lumOff val="-1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Remediate Servers</a:t>
          </a:r>
          <a:endParaRPr lang="en-US" sz="2200" kern="1200" dirty="0"/>
        </a:p>
      </dsp:txBody>
      <dsp:txXfrm>
        <a:off x="7122998" y="828351"/>
        <a:ext cx="1628280" cy="953242"/>
      </dsp:txXfrm>
    </dsp:sp>
    <dsp:sp modelId="{972DCF2D-DCB6-4C56-AA56-8014BD74E08C}">
      <dsp:nvSpPr>
        <dsp:cNvPr id="0" name=""/>
        <dsp:cNvSpPr/>
      </dsp:nvSpPr>
      <dsp:spPr>
        <a:xfrm>
          <a:off x="8949695" y="1095710"/>
          <a:ext cx="357770" cy="418523"/>
        </a:xfrm>
        <a:prstGeom prst="rightArrow">
          <a:avLst>
            <a:gd name="adj1" fmla="val 60000"/>
            <a:gd name="adj2" fmla="val 50000"/>
          </a:avLst>
        </a:prstGeom>
        <a:solidFill>
          <a:schemeClr val="accent5">
            <a:hueOff val="-2327011"/>
            <a:satOff val="26250"/>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8949695" y="1179415"/>
        <a:ext cx="250439" cy="251113"/>
      </dsp:txXfrm>
    </dsp:sp>
    <dsp:sp modelId="{10909897-5757-4A6E-9A62-8229BC702C2E}">
      <dsp:nvSpPr>
        <dsp:cNvPr id="0" name=""/>
        <dsp:cNvSpPr/>
      </dsp:nvSpPr>
      <dsp:spPr>
        <a:xfrm>
          <a:off x="9455974" y="798694"/>
          <a:ext cx="1687594" cy="1012556"/>
        </a:xfrm>
        <a:prstGeom prst="roundRect">
          <a:avLst>
            <a:gd name="adj" fmla="val 10000"/>
          </a:avLst>
        </a:prstGeom>
        <a:solidFill>
          <a:schemeClr val="accent5">
            <a:hueOff val="-2327011"/>
            <a:satOff val="26250"/>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Manage Exemptions</a:t>
          </a:r>
        </a:p>
      </dsp:txBody>
      <dsp:txXfrm>
        <a:off x="9485631" y="828351"/>
        <a:ext cx="1628280" cy="9532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6/13/2012 11:24 AM</a:t>
            </a:fld>
            <a:endParaRPr lang="en-US" dirty="0"/>
          </a:p>
        </p:txBody>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6/13/2012 11:24 AM</a:t>
            </a:fld>
            <a:endParaRPr lang="en-US" dirty="0"/>
          </a:p>
        </p:txBody>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1"/>
            <a:ext cx="2971800" cy="457200"/>
          </a:xfrm>
          <a:prstGeom prst="rect">
            <a:avLst/>
          </a:prstGeom>
          <a:ln/>
        </p:spPr>
        <p:txBody>
          <a:bodyPr/>
          <a:lstStyle/>
          <a:p>
            <a:fld id="{2AEB246C-9A10-4993-9FFC-68FC52125D0A}" type="datetime8">
              <a:rPr lang="en-US"/>
              <a:pPr/>
              <a:t>6/13/2012 11:24 AM</a:t>
            </a:fld>
            <a:endParaRPr lang="en-US" dirty="0"/>
          </a:p>
        </p:txBody>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1"/>
            <a:ext cx="2971800" cy="457200"/>
          </a:xfrm>
          <a:prstGeom prst="rect">
            <a:avLst/>
          </a:prstGeom>
          <a:ln/>
        </p:spPr>
        <p:txBody>
          <a:bodyPr/>
          <a:lstStyle/>
          <a:p>
            <a:fld id="{2AEB246C-9A10-4993-9FFC-68FC52125D0A}" type="datetime8">
              <a:rPr lang="en-US"/>
              <a:pPr/>
              <a:t>6/13/2012 11:24 AM</a:t>
            </a:fld>
            <a:endParaRPr lang="en-US" dirty="0"/>
          </a:p>
        </p:txBody>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13710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C6DB25-F961-4822-A871-7F2D96B9193B}" type="slidenum">
              <a:rPr lang="en-US" smtClean="0"/>
              <a:t>24</a:t>
            </a:fld>
            <a:endParaRPr lang="en-US"/>
          </a:p>
        </p:txBody>
      </p:sp>
    </p:spTree>
    <p:extLst>
      <p:ext uri="{BB962C8B-B14F-4D97-AF65-F5344CB8AC3E}">
        <p14:creationId xmlns:p14="http://schemas.microsoft.com/office/powerpoint/2010/main" val="257120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86764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99695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0E55E-64B4-4437-86C4-0D343AD1EC12}" type="slidenum">
              <a:rPr lang="en-CA" smtClean="0"/>
              <a:t>37</a:t>
            </a:fld>
            <a:endParaRPr lang="en-CA"/>
          </a:p>
        </p:txBody>
      </p:sp>
    </p:spTree>
    <p:extLst>
      <p:ext uri="{BB962C8B-B14F-4D97-AF65-F5344CB8AC3E}">
        <p14:creationId xmlns:p14="http://schemas.microsoft.com/office/powerpoint/2010/main" val="3004528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2" tIns="45716" rIns="91432" bIns="45716"/>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fld id="{49C4DF32-547F-40A8-8AEB-25883A8D3220}" type="slidenum">
              <a:rPr lang="en-US" smtClean="0"/>
              <a:pPr/>
              <a:t>39</a:t>
            </a:fld>
            <a:endParaRPr lang="en-US"/>
          </a:p>
        </p:txBody>
      </p:sp>
    </p:spTree>
    <p:extLst>
      <p:ext uri="{BB962C8B-B14F-4D97-AF65-F5344CB8AC3E}">
        <p14:creationId xmlns:p14="http://schemas.microsoft.com/office/powerpoint/2010/main" val="842403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7EE55-C8F3-4F50-95D9-DD7B5BA5889C}" type="slidenum">
              <a:rPr lang="en-US" smtClean="0"/>
              <a:t>40</a:t>
            </a:fld>
            <a:endParaRPr lang="en-US"/>
          </a:p>
        </p:txBody>
      </p:sp>
    </p:spTree>
    <p:extLst>
      <p:ext uri="{BB962C8B-B14F-4D97-AF65-F5344CB8AC3E}">
        <p14:creationId xmlns:p14="http://schemas.microsoft.com/office/powerpoint/2010/main" val="27385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F2A1C26-ACFA-46C4-8616-4F97D7E29450}" type="slidenum">
              <a:rPr lang="en-US" smtClean="0"/>
              <a:pPr/>
              <a:t>41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5E8BA1B-57FD-4315-93F0-6365366174AC}"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C6DB25-F961-4822-A871-7F2D96B9193B}" type="slidenum">
              <a:rPr lang="en-US" smtClean="0"/>
              <a:t>5</a:t>
            </a:fld>
            <a:endParaRPr lang="en-US"/>
          </a:p>
        </p:txBody>
      </p:sp>
    </p:spTree>
    <p:extLst>
      <p:ext uri="{BB962C8B-B14F-4D97-AF65-F5344CB8AC3E}">
        <p14:creationId xmlns:p14="http://schemas.microsoft.com/office/powerpoint/2010/main" val="9855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44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spcAft>
                <a:spcPts val="333"/>
              </a:spcAf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B85DAD94-70FF-4D20-9C7D-D820CA31D467}" type="datetime1">
              <a:rPr lang="en-US" smtClean="0"/>
              <a:t>6/13/2012</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64746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spcAft>
                <a:spcPts val="333"/>
              </a:spcAf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3852722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dirty="0"/>
          </a:p>
        </p:txBody>
      </p:sp>
      <p:sp>
        <p:nvSpPr>
          <p:cNvPr id="100356" name="Slide Number Placeholder 3"/>
          <p:cNvSpPr txBox="1">
            <a:spLocks noGrp="1"/>
          </p:cNvSpPr>
          <p:nvPr/>
        </p:nvSpPr>
        <p:spPr bwMode="auto">
          <a:xfrm>
            <a:off x="3884754" y="8685555"/>
            <a:ext cx="2971697" cy="456888"/>
          </a:xfrm>
          <a:prstGeom prst="rect">
            <a:avLst/>
          </a:prstGeom>
          <a:noFill/>
          <a:ln>
            <a:miter lim="800000"/>
            <a:headEnd/>
            <a:tailEnd/>
          </a:ln>
        </p:spPr>
        <p:txBody>
          <a:bodyPr lIns="93304" tIns="46651" rIns="93304" bIns="46651" anchor="b"/>
          <a:lstStyle/>
          <a:p>
            <a:pPr algn="r">
              <a:defRPr/>
            </a:pPr>
            <a:fld id="{10EED7D3-A042-41F4-853D-88BEF5FB8F73}" type="slidenum">
              <a:rPr lang="en-US" sz="1200">
                <a:solidFill>
                  <a:prstClr val="black"/>
                </a:solidFill>
                <a:latin typeface="Calibri"/>
              </a:rPr>
              <a:pPr algn="r">
                <a:defRPr/>
              </a:pPr>
              <a:t>48</a:t>
            </a:fld>
            <a:endParaRPr lang="en-US" sz="1200" dirty="0">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2FFE03F-09D1-488D-9FC6-826F4D0415B7}" type="slidenum">
              <a:rPr lang="en-US" smtClean="0"/>
              <a:t>49</a:t>
            </a:fld>
            <a:endParaRPr lang="en-US"/>
          </a:p>
        </p:txBody>
      </p:sp>
    </p:spTree>
    <p:extLst>
      <p:ext uri="{BB962C8B-B14F-4D97-AF65-F5344CB8AC3E}">
        <p14:creationId xmlns:p14="http://schemas.microsoft.com/office/powerpoint/2010/main" val="3914212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80585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C6DB25-F961-4822-A871-7F2D96B9193B}" type="slidenum">
              <a:rPr lang="en-US" smtClean="0"/>
              <a:t>6</a:t>
            </a:fld>
            <a:endParaRPr lang="en-US"/>
          </a:p>
        </p:txBody>
      </p:sp>
    </p:spTree>
    <p:extLst>
      <p:ext uri="{BB962C8B-B14F-4D97-AF65-F5344CB8AC3E}">
        <p14:creationId xmlns:p14="http://schemas.microsoft.com/office/powerpoint/2010/main" val="1980226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C6DB25-F961-4822-A871-7F2D96B9193B}" type="slidenum">
              <a:rPr lang="en-US" smtClean="0"/>
              <a:t>7</a:t>
            </a:fld>
            <a:endParaRPr lang="en-US"/>
          </a:p>
        </p:txBody>
      </p:sp>
    </p:spTree>
    <p:extLst>
      <p:ext uri="{BB962C8B-B14F-4D97-AF65-F5344CB8AC3E}">
        <p14:creationId xmlns:p14="http://schemas.microsoft.com/office/powerpoint/2010/main" val="408710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C6DB25-F961-4822-A871-7F2D96B9193B}" type="slidenum">
              <a:rPr lang="en-US" smtClean="0"/>
              <a:t>8</a:t>
            </a:fld>
            <a:endParaRPr lang="en-US"/>
          </a:p>
        </p:txBody>
      </p:sp>
    </p:spTree>
    <p:extLst>
      <p:ext uri="{BB962C8B-B14F-4D97-AF65-F5344CB8AC3E}">
        <p14:creationId xmlns:p14="http://schemas.microsoft.com/office/powerpoint/2010/main" val="51000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C6DB25-F961-4822-A871-7F2D96B9193B}" type="slidenum">
              <a:rPr lang="en-US" smtClean="0"/>
              <a:t>9</a:t>
            </a:fld>
            <a:endParaRPr lang="en-US"/>
          </a:p>
        </p:txBody>
      </p:sp>
    </p:spTree>
    <p:extLst>
      <p:ext uri="{BB962C8B-B14F-4D97-AF65-F5344CB8AC3E}">
        <p14:creationId xmlns:p14="http://schemas.microsoft.com/office/powerpoint/2010/main" val="11549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C6DB25-F961-4822-A871-7F2D96B9193B}" type="slidenum">
              <a:rPr lang="en-US" smtClean="0"/>
              <a:t>10</a:t>
            </a:fld>
            <a:endParaRPr lang="en-US"/>
          </a:p>
        </p:txBody>
      </p:sp>
    </p:spTree>
    <p:extLst>
      <p:ext uri="{BB962C8B-B14F-4D97-AF65-F5344CB8AC3E}">
        <p14:creationId xmlns:p14="http://schemas.microsoft.com/office/powerpoint/2010/main" val="411016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793967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pport.microsoft.com/?id=956893"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upport.microsoft.com/kb/957006" TargetMode="External"/><Relationship Id="rId4" Type="http://schemas.openxmlformats.org/officeDocument/2006/relationships/hyperlink" Target="http://technet.microsoft.com/en-us/library/cc794548.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archive.msdn.microsoft.com/VMMTestWizard"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1.gif"/><Relationship Id="rId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notesSlide" Target="../notesSlides/notesSlide13.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emf"/><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40.emf"/></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0.emf"/><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23.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50.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70.gif"/><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gif"/><Relationship Id="rId14"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92.png"/></Relationships>
</file>

<file path=ppt/slides/_rels/slide53.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92.png"/><Relationship Id="rId3" Type="http://schemas.openxmlformats.org/officeDocument/2006/relationships/image" Target="../media/image93.png"/><Relationship Id="rId7" Type="http://schemas.openxmlformats.org/officeDocument/2006/relationships/image" Target="../media/image95.png"/><Relationship Id="rId12" Type="http://schemas.openxmlformats.org/officeDocument/2006/relationships/hyperlink" Target="http://microsoft.com/msdn"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94.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96.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png"/><Relationship Id="rId9" Type="http://schemas.openxmlformats.org/officeDocument/2006/relationships/image" Target="../media/image103.jpeg"/></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92.png"/><Relationship Id="rId4" Type="http://schemas.openxmlformats.org/officeDocument/2006/relationships/image" Target="../media/image105.png"/></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568136"/>
            <a:ext cx="6942160" cy="1232464"/>
          </a:xfrm>
        </p:spPr>
        <p:txBody>
          <a:bodyPr/>
          <a:lstStyle/>
          <a:p>
            <a:r>
              <a:rPr lang="en-US" sz="3200" dirty="0" smtClean="0"/>
              <a:t>Hyper-V High-Availability &amp; Mobility: </a:t>
            </a:r>
            <a:r>
              <a:rPr lang="en-US" sz="2400" dirty="0" smtClean="0"/>
              <a:t>Designing the Infrastructure for Your Private Cloud</a:t>
            </a:r>
            <a:br>
              <a:rPr lang="en-US" sz="2400" dirty="0" smtClean="0"/>
            </a:br>
            <a:r>
              <a:rPr lang="en-US" sz="2400" dirty="0"/>
              <a:t/>
            </a:r>
            <a:br>
              <a:rPr lang="en-US" sz="2400" dirty="0"/>
            </a:br>
            <a:endParaRPr lang="en-US" sz="2400" dirty="0"/>
          </a:p>
        </p:txBody>
      </p:sp>
      <p:sp>
        <p:nvSpPr>
          <p:cNvPr id="3" name="Subtitle 2"/>
          <p:cNvSpPr>
            <a:spLocks noGrp="1"/>
          </p:cNvSpPr>
          <p:nvPr>
            <p:ph type="subTitle" idx="1"/>
          </p:nvPr>
        </p:nvSpPr>
        <p:spPr/>
        <p:txBody>
          <a:bodyPr/>
          <a:lstStyle/>
          <a:p>
            <a:r>
              <a:rPr lang="en-US" dirty="0" smtClean="0"/>
              <a:t>Symon Perriman</a:t>
            </a:r>
          </a:p>
          <a:p>
            <a:r>
              <a:rPr lang="en-US" dirty="0" smtClean="0"/>
              <a:t>Technical Evangelist</a:t>
            </a:r>
          </a:p>
          <a:p>
            <a:r>
              <a:rPr lang="en-US" dirty="0" smtClean="0"/>
              <a:t>Microsoft Corporation</a:t>
            </a:r>
          </a:p>
          <a:p>
            <a:r>
              <a:rPr lang="en-US" dirty="0" smtClean="0"/>
              <a:t>@</a:t>
            </a:r>
            <a:r>
              <a:rPr lang="en-US" dirty="0" err="1" smtClean="0"/>
              <a:t>SymonPerriman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a:xfrm>
            <a:off x="519358" y="228600"/>
            <a:ext cx="901209" cy="369332"/>
          </a:xfrm>
          <a:prstGeom prst="rect">
            <a:avLst/>
          </a:prstGeom>
        </p:spPr>
        <p:txBody>
          <a:bodyPr wrap="none">
            <a:spAutoFit/>
          </a:bodyPr>
          <a:lstStyle/>
          <a:p>
            <a:r>
              <a:rPr lang="en-US" dirty="0"/>
              <a:t>VIR401</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Workloads in a Guest Cluster</a:t>
            </a:r>
            <a:endParaRPr lang="en-US" dirty="0"/>
          </a:p>
        </p:txBody>
      </p:sp>
      <p:sp>
        <p:nvSpPr>
          <p:cNvPr id="3" name="Content Placeholder 2"/>
          <p:cNvSpPr>
            <a:spLocks noGrp="1"/>
          </p:cNvSpPr>
          <p:nvPr>
            <p:ph idx="4294967295"/>
          </p:nvPr>
        </p:nvSpPr>
        <p:spPr>
          <a:xfrm>
            <a:off x="609441" y="1600201"/>
            <a:ext cx="10969943" cy="4525963"/>
          </a:xfrm>
          <a:prstGeom prst="rect">
            <a:avLst/>
          </a:prstGeom>
        </p:spPr>
        <p:txBody>
          <a:bodyPr>
            <a:noAutofit/>
          </a:bodyPr>
          <a:lstStyle/>
          <a:p>
            <a:r>
              <a:rPr lang="en-US" sz="2400" dirty="0" smtClean="0"/>
              <a:t>SQL</a:t>
            </a:r>
          </a:p>
          <a:p>
            <a:pPr lvl="1"/>
            <a:r>
              <a:rPr lang="en-US" sz="2400" dirty="0" smtClean="0"/>
              <a:t>Host and guest clustering supported for SQL 2005+</a:t>
            </a:r>
          </a:p>
          <a:p>
            <a:pPr lvl="1"/>
            <a:r>
              <a:rPr lang="en-US" sz="2400" dirty="0" smtClean="0"/>
              <a:t>Supports guest live and quick migration</a:t>
            </a:r>
          </a:p>
          <a:p>
            <a:pPr lvl="1"/>
            <a:r>
              <a:rPr lang="en-US" sz="2400" dirty="0" smtClean="0"/>
              <a:t>Support policy: </a:t>
            </a:r>
            <a:r>
              <a:rPr lang="en-US" sz="2400" dirty="0" smtClean="0">
                <a:hlinkClick r:id="rId3"/>
              </a:rPr>
              <a:t>http://support.microsoft.com/?id=956893</a:t>
            </a:r>
            <a:r>
              <a:rPr lang="en-US" sz="2400" dirty="0" smtClean="0"/>
              <a:t> </a:t>
            </a:r>
          </a:p>
          <a:p>
            <a:r>
              <a:rPr lang="en-US" sz="2400" dirty="0" smtClean="0"/>
              <a:t>File Server</a:t>
            </a:r>
          </a:p>
          <a:p>
            <a:pPr lvl="1"/>
            <a:r>
              <a:rPr lang="en-US" sz="2400" dirty="0" smtClean="0"/>
              <a:t>Fully Supported</a:t>
            </a:r>
          </a:p>
          <a:p>
            <a:pPr lvl="1"/>
            <a:r>
              <a:rPr lang="en-US" sz="2400" dirty="0" smtClean="0"/>
              <a:t>Live migration is a great solution for moving the file server to a different physical system without breaking client TCP/IP connections</a:t>
            </a:r>
          </a:p>
          <a:p>
            <a:r>
              <a:rPr lang="en-US" sz="2400" dirty="0" smtClean="0"/>
              <a:t>Exchange</a:t>
            </a:r>
          </a:p>
          <a:p>
            <a:pPr lvl="1"/>
            <a:r>
              <a:rPr lang="en-US" sz="2400" dirty="0" smtClean="0"/>
              <a:t>Exchange 2007 SP1 HA solutions are supported for guest clustering </a:t>
            </a:r>
          </a:p>
          <a:p>
            <a:pPr lvl="1"/>
            <a:r>
              <a:rPr lang="en-US" sz="2400" dirty="0" smtClean="0"/>
              <a:t>Support Policy: </a:t>
            </a:r>
            <a:r>
              <a:rPr lang="en-US" sz="2400" dirty="0" smtClean="0">
                <a:hlinkClick r:id="rId4"/>
              </a:rPr>
              <a:t>http://technet.microsoft.com/en-us/library/cc794548.aspx</a:t>
            </a:r>
            <a:endParaRPr lang="en-US" sz="2400" dirty="0" smtClean="0"/>
          </a:p>
          <a:p>
            <a:r>
              <a:rPr lang="en-US" sz="2400" dirty="0" smtClean="0"/>
              <a:t>Other Server Products: </a:t>
            </a:r>
            <a:r>
              <a:rPr lang="en-US" sz="2400" dirty="0" smtClean="0">
                <a:hlinkClick r:id="rId5"/>
              </a:rPr>
              <a:t>http://support.microsoft.com/kb/957006</a:t>
            </a:r>
            <a:r>
              <a:rPr lang="en-US" sz="2400" dirty="0" smtClean="0"/>
              <a:t> </a:t>
            </a:r>
            <a:endParaRPr lang="en-US" sz="2400" dirty="0"/>
          </a:p>
        </p:txBody>
      </p:sp>
    </p:spTree>
    <p:extLst>
      <p:ext uri="{BB962C8B-B14F-4D97-AF65-F5344CB8AC3E}">
        <p14:creationId xmlns:p14="http://schemas.microsoft.com/office/powerpoint/2010/main" val="246750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Planning</a:t>
            </a:r>
            <a:endParaRPr lang="en-US" dirty="0"/>
          </a:p>
        </p:txBody>
      </p:sp>
      <p:sp>
        <p:nvSpPr>
          <p:cNvPr id="3" name="Content Placeholder 2"/>
          <p:cNvSpPr>
            <a:spLocks noGrp="1"/>
          </p:cNvSpPr>
          <p:nvPr>
            <p:ph idx="4294967295"/>
          </p:nvPr>
        </p:nvSpPr>
        <p:spPr>
          <a:xfrm>
            <a:off x="519112" y="1447800"/>
            <a:ext cx="9004299" cy="5232203"/>
          </a:xfrm>
          <a:prstGeom prst="rect">
            <a:avLst/>
          </a:prstGeom>
        </p:spPr>
        <p:txBody>
          <a:bodyPr>
            <a:noAutofit/>
          </a:bodyPr>
          <a:lstStyle/>
          <a:p>
            <a:r>
              <a:rPr lang="en-US" sz="2400" dirty="0"/>
              <a:t>Ensure processor compatibility for Live Migration</a:t>
            </a:r>
          </a:p>
          <a:p>
            <a:r>
              <a:rPr lang="en-US" sz="2400" dirty="0"/>
              <a:t>Processors should be from the same manufacturer in all nodes</a:t>
            </a:r>
          </a:p>
          <a:p>
            <a:pPr lvl="1"/>
            <a:r>
              <a:rPr lang="en-US" sz="2000" dirty="0"/>
              <a:t>Cannot mix Intel and AMD in the same cluster</a:t>
            </a:r>
          </a:p>
          <a:p>
            <a:r>
              <a:rPr lang="en-US" sz="2400" dirty="0"/>
              <a:t>Virtual Machine Migration Test Wizard can be used to verify compatibility </a:t>
            </a:r>
          </a:p>
          <a:p>
            <a:pPr lvl="1"/>
            <a:r>
              <a:rPr lang="en-US" sz="2000" dirty="0">
                <a:hlinkClick r:id="rId2"/>
              </a:rPr>
              <a:t>http://archive.msdn.microsoft.com/VMMTestWizard</a:t>
            </a:r>
            <a:r>
              <a:rPr lang="en-US" sz="2000" dirty="0"/>
              <a:t> </a:t>
            </a:r>
          </a:p>
          <a:p>
            <a:r>
              <a:rPr lang="en-US" sz="2400" dirty="0"/>
              <a:t>‘Processor Compatibility Mode’ can also be used </a:t>
            </a:r>
            <a:br>
              <a:rPr lang="en-US" sz="2400" dirty="0"/>
            </a:br>
            <a:r>
              <a:rPr lang="en-US" sz="2400" dirty="0"/>
              <a:t>if you have processors not compatible with each </a:t>
            </a:r>
            <a:br>
              <a:rPr lang="en-US" sz="2400" dirty="0"/>
            </a:br>
            <a:r>
              <a:rPr lang="en-US" sz="2400" dirty="0"/>
              <a:t>other for live migrating (all Intel or all AMD)</a:t>
            </a:r>
          </a:p>
        </p:txBody>
      </p:sp>
      <p:grpSp>
        <p:nvGrpSpPr>
          <p:cNvPr id="4" name="Group 3"/>
          <p:cNvGrpSpPr/>
          <p:nvPr/>
        </p:nvGrpSpPr>
        <p:grpSpPr>
          <a:xfrm>
            <a:off x="8151812" y="3048000"/>
            <a:ext cx="4037015" cy="3835400"/>
            <a:chOff x="8637263" y="3556000"/>
            <a:chExt cx="3551564" cy="332740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263" y="3556000"/>
              <a:ext cx="3551564"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9840252" y="5359403"/>
              <a:ext cx="2247000" cy="724207"/>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latin typeface="Segoe Light" pitchFamily="34" charset="0"/>
              </a:endParaRPr>
            </a:p>
          </p:txBody>
        </p:sp>
      </p:grpSp>
    </p:spTree>
    <p:extLst>
      <p:ext uri="{BB962C8B-B14F-4D97-AF65-F5344CB8AC3E}">
        <p14:creationId xmlns:p14="http://schemas.microsoft.com/office/powerpoint/2010/main" val="191821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Planning</a:t>
            </a:r>
            <a:endParaRPr lang="en-US" dirty="0"/>
          </a:p>
        </p:txBody>
      </p:sp>
      <p:sp>
        <p:nvSpPr>
          <p:cNvPr id="7" name="Content Placeholder 6"/>
          <p:cNvSpPr>
            <a:spLocks noGrp="1"/>
          </p:cNvSpPr>
          <p:nvPr>
            <p:ph idx="4294967295"/>
          </p:nvPr>
        </p:nvSpPr>
        <p:spPr>
          <a:xfrm>
            <a:off x="609441" y="1600201"/>
            <a:ext cx="10969943" cy="4525963"/>
          </a:xfrm>
          <a:prstGeom prst="rect">
            <a:avLst/>
          </a:prstGeom>
        </p:spPr>
        <p:txBody>
          <a:bodyPr>
            <a:normAutofit fontScale="92500" lnSpcReduction="10000"/>
          </a:bodyPr>
          <a:lstStyle/>
          <a:p>
            <a:r>
              <a:rPr lang="en-US" dirty="0" smtClean="0"/>
              <a:t>Best Solution</a:t>
            </a:r>
          </a:p>
          <a:p>
            <a:pPr lvl="1"/>
            <a:r>
              <a:rPr lang="en-US" dirty="0" smtClean="0"/>
              <a:t>Internal / Cluster / CSV / ‘Heartbeat’</a:t>
            </a:r>
          </a:p>
          <a:p>
            <a:pPr lvl="1"/>
            <a:r>
              <a:rPr lang="en-US" dirty="0" smtClean="0"/>
              <a:t>Public network for clustered Apps, Services &amp; VMs</a:t>
            </a:r>
          </a:p>
          <a:p>
            <a:pPr lvl="1"/>
            <a:r>
              <a:rPr lang="en-US" dirty="0" smtClean="0"/>
              <a:t>Hyper-V: VM Guest Management</a:t>
            </a:r>
          </a:p>
          <a:p>
            <a:pPr lvl="1"/>
            <a:r>
              <a:rPr lang="en-US" dirty="0" smtClean="0"/>
              <a:t>Hyper-V: Live Migration</a:t>
            </a:r>
          </a:p>
          <a:p>
            <a:pPr lvl="1"/>
            <a:r>
              <a:rPr lang="en-US" dirty="0" smtClean="0"/>
              <a:t>Storage: iSCSI or FCoE</a:t>
            </a:r>
          </a:p>
          <a:p>
            <a:pPr lvl="1"/>
            <a:r>
              <a:rPr lang="en-US" dirty="0" smtClean="0"/>
              <a:t>Data Protection Manager: Backup</a:t>
            </a:r>
          </a:p>
          <a:p>
            <a:r>
              <a:rPr lang="en-US" dirty="0" smtClean="0"/>
              <a:t>Minimum is 2 networks</a:t>
            </a:r>
          </a:p>
          <a:p>
            <a:pPr lvl="1"/>
            <a:r>
              <a:rPr lang="en-US" dirty="0" smtClean="0"/>
              <a:t>Internal &amp; Live Migration</a:t>
            </a:r>
          </a:p>
          <a:p>
            <a:pPr lvl="1"/>
            <a:r>
              <a:rPr lang="en-US" dirty="0" smtClean="0"/>
              <a:t>Public &amp; VM Guest Management</a:t>
            </a:r>
          </a:p>
          <a:p>
            <a:r>
              <a:rPr lang="en-US" dirty="0" smtClean="0"/>
              <a:t>10 </a:t>
            </a:r>
            <a:r>
              <a:rPr lang="en-US" dirty="0" err="1" smtClean="0"/>
              <a:t>GbE</a:t>
            </a:r>
            <a:r>
              <a:rPr lang="en-US" dirty="0" smtClean="0"/>
              <a:t> recommended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2895601"/>
            <a:ext cx="3559345" cy="376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2240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08012" y="4495800"/>
            <a:ext cx="3276600"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bg1"/>
                </a:solidFill>
              </a:rPr>
              <a:t>Host OS is Free</a:t>
            </a:r>
          </a:p>
        </p:txBody>
      </p:sp>
      <p:sp>
        <p:nvSpPr>
          <p:cNvPr id="2" name="Title 1"/>
          <p:cNvSpPr>
            <a:spLocks noGrp="1"/>
          </p:cNvSpPr>
          <p:nvPr>
            <p:ph type="title"/>
          </p:nvPr>
        </p:nvSpPr>
        <p:spPr/>
        <p:txBody>
          <a:bodyPr/>
          <a:lstStyle/>
          <a:p>
            <a:r>
              <a:rPr lang="en-US" dirty="0" smtClean="0"/>
              <a:t>Licensing Planning</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35452260"/>
              </p:ext>
            </p:extLst>
          </p:nvPr>
        </p:nvGraphicFramePr>
        <p:xfrm>
          <a:off x="519113" y="2520700"/>
          <a:ext cx="11149012" cy="197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erver R2 Col1" descr="black-rack-server.png"/>
          <p:cNvPicPr>
            <a:picLocks noChangeAspect="1"/>
          </p:cNvPicPr>
          <p:nvPr/>
        </p:nvPicPr>
        <p:blipFill>
          <a:blip r:embed="rId7" cstate="print"/>
          <a:stretch>
            <a:fillRect/>
          </a:stretch>
        </p:blipFill>
        <p:spPr>
          <a:xfrm>
            <a:off x="687285" y="4519552"/>
            <a:ext cx="758928" cy="384680"/>
          </a:xfrm>
          <a:prstGeom prst="rect">
            <a:avLst/>
          </a:prstGeom>
        </p:spPr>
      </p:pic>
      <p:sp>
        <p:nvSpPr>
          <p:cNvPr id="7" name="Rounded Rectangle 6"/>
          <p:cNvSpPr/>
          <p:nvPr/>
        </p:nvSpPr>
        <p:spPr bwMode="auto">
          <a:xfrm>
            <a:off x="4189413" y="4495800"/>
            <a:ext cx="3276600"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bg1"/>
                </a:solidFill>
              </a:rPr>
              <a:t>Licensed per Server</a:t>
            </a:r>
          </a:p>
        </p:txBody>
      </p:sp>
      <p:pic>
        <p:nvPicPr>
          <p:cNvPr id="8" name="Server R2 Col1" descr="black-rack-server.png"/>
          <p:cNvPicPr>
            <a:picLocks noChangeAspect="1"/>
          </p:cNvPicPr>
          <p:nvPr/>
        </p:nvPicPr>
        <p:blipFill>
          <a:blip r:embed="rId7" cstate="print"/>
          <a:stretch>
            <a:fillRect/>
          </a:stretch>
        </p:blipFill>
        <p:spPr>
          <a:xfrm>
            <a:off x="4268685" y="4519552"/>
            <a:ext cx="758928" cy="384680"/>
          </a:xfrm>
          <a:prstGeom prst="rect">
            <a:avLst/>
          </a:prstGeom>
        </p:spPr>
      </p:pic>
      <p:sp>
        <p:nvSpPr>
          <p:cNvPr id="9" name="Rounded Rectangle 8"/>
          <p:cNvSpPr/>
          <p:nvPr/>
        </p:nvSpPr>
        <p:spPr bwMode="auto">
          <a:xfrm>
            <a:off x="7923212" y="4495800"/>
            <a:ext cx="3276600"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bg1"/>
                </a:solidFill>
              </a:rPr>
              <a:t>Licensed per </a:t>
            </a:r>
            <a:r>
              <a:rPr lang="en-US" sz="2300" dirty="0" smtClean="0">
                <a:solidFill>
                  <a:schemeClr val="bg1"/>
                </a:solidFill>
              </a:rPr>
              <a:t>Processor</a:t>
            </a:r>
            <a:endParaRPr lang="en-US" sz="2300" dirty="0">
              <a:solidFill>
                <a:schemeClr val="bg1"/>
              </a:solidFill>
            </a:endParaRPr>
          </a:p>
        </p:txBody>
      </p:sp>
      <p:pic>
        <p:nvPicPr>
          <p:cNvPr id="10" name="Server R2 Col1" descr="black-rack-server.png"/>
          <p:cNvPicPr>
            <a:picLocks noChangeAspect="1"/>
          </p:cNvPicPr>
          <p:nvPr/>
        </p:nvPicPr>
        <p:blipFill>
          <a:blip r:embed="rId7" cstate="print"/>
          <a:stretch>
            <a:fillRect/>
          </a:stretch>
        </p:blipFill>
        <p:spPr>
          <a:xfrm>
            <a:off x="8002485" y="4519552"/>
            <a:ext cx="758928" cy="384680"/>
          </a:xfrm>
          <a:prstGeom prst="rect">
            <a:avLst/>
          </a:prstGeom>
        </p:spPr>
      </p:pic>
      <p:sp>
        <p:nvSpPr>
          <p:cNvPr id="11" name="Rounded Rectangle 10"/>
          <p:cNvSpPr/>
          <p:nvPr/>
        </p:nvSpPr>
        <p:spPr bwMode="auto">
          <a:xfrm>
            <a:off x="608012" y="1524000"/>
            <a:ext cx="3276600" cy="990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bg1"/>
                </a:solidFill>
              </a:rPr>
              <a:t>No guest OS licenses</a:t>
            </a:r>
          </a:p>
        </p:txBody>
      </p:sp>
      <p:sp>
        <p:nvSpPr>
          <p:cNvPr id="13" name="Rounded Rectangle 12"/>
          <p:cNvSpPr/>
          <p:nvPr/>
        </p:nvSpPr>
        <p:spPr bwMode="auto">
          <a:xfrm>
            <a:off x="4189413" y="1524000"/>
            <a:ext cx="3276600" cy="990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bg1"/>
                </a:solidFill>
              </a:rPr>
              <a:t>4 guest OS licenses</a:t>
            </a:r>
          </a:p>
        </p:txBody>
      </p:sp>
      <p:sp>
        <p:nvSpPr>
          <p:cNvPr id="15" name="Rounded Rectangle 14"/>
          <p:cNvSpPr/>
          <p:nvPr/>
        </p:nvSpPr>
        <p:spPr bwMode="auto">
          <a:xfrm>
            <a:off x="7923212" y="1524000"/>
            <a:ext cx="3276600" cy="990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bg1"/>
                </a:solidFill>
              </a:rPr>
              <a:t>Unlimited guest licenses</a:t>
            </a:r>
          </a:p>
        </p:txBody>
      </p:sp>
      <p:pic>
        <p:nvPicPr>
          <p:cNvPr id="18" name="VM R2 Col1" descr="cyan-virtual-rack-server.png"/>
          <p:cNvPicPr>
            <a:picLocks noChangeAspect="1"/>
          </p:cNvPicPr>
          <p:nvPr/>
        </p:nvPicPr>
        <p:blipFill>
          <a:blip r:embed="rId8" cstate="print"/>
          <a:stretch>
            <a:fillRect/>
          </a:stretch>
        </p:blipFill>
        <p:spPr>
          <a:xfrm>
            <a:off x="7978100" y="1566204"/>
            <a:ext cx="758928" cy="344256"/>
          </a:xfrm>
          <a:prstGeom prst="rect">
            <a:avLst/>
          </a:prstGeom>
        </p:spPr>
      </p:pic>
      <p:pic>
        <p:nvPicPr>
          <p:cNvPr id="19" name="VM R2 Col1" descr="cyan-virtual-rack-server.png"/>
          <p:cNvPicPr>
            <a:picLocks noChangeAspect="1"/>
          </p:cNvPicPr>
          <p:nvPr/>
        </p:nvPicPr>
        <p:blipFill>
          <a:blip r:embed="rId8" cstate="print"/>
          <a:stretch>
            <a:fillRect/>
          </a:stretch>
        </p:blipFill>
        <p:spPr>
          <a:xfrm>
            <a:off x="4244300" y="1563624"/>
            <a:ext cx="758928" cy="344256"/>
          </a:xfrm>
          <a:prstGeom prst="rect">
            <a:avLst/>
          </a:prstGeom>
        </p:spPr>
      </p:pic>
      <p:pic>
        <p:nvPicPr>
          <p:cNvPr id="20" name="VM R2 Col1" descr="cyan-virtual-rack-server.png"/>
          <p:cNvPicPr>
            <a:picLocks noChangeAspect="1"/>
          </p:cNvPicPr>
          <p:nvPr/>
        </p:nvPicPr>
        <p:blipFill>
          <a:blip r:embed="rId8" cstate="print"/>
          <a:stretch>
            <a:fillRect/>
          </a:stretch>
        </p:blipFill>
        <p:spPr>
          <a:xfrm>
            <a:off x="5068785" y="1563624"/>
            <a:ext cx="758928" cy="344256"/>
          </a:xfrm>
          <a:prstGeom prst="rect">
            <a:avLst/>
          </a:prstGeom>
        </p:spPr>
      </p:pic>
      <p:pic>
        <p:nvPicPr>
          <p:cNvPr id="21" name="VM R2 Col1" descr="cyan-virtual-rack-server.png"/>
          <p:cNvPicPr>
            <a:picLocks noChangeAspect="1"/>
          </p:cNvPicPr>
          <p:nvPr/>
        </p:nvPicPr>
        <p:blipFill>
          <a:blip r:embed="rId8" cstate="print"/>
          <a:stretch>
            <a:fillRect/>
          </a:stretch>
        </p:blipFill>
        <p:spPr>
          <a:xfrm>
            <a:off x="6669299" y="1563624"/>
            <a:ext cx="758928" cy="344256"/>
          </a:xfrm>
          <a:prstGeom prst="rect">
            <a:avLst/>
          </a:prstGeom>
        </p:spPr>
      </p:pic>
      <p:pic>
        <p:nvPicPr>
          <p:cNvPr id="22" name="VM R2 Col1" descr="cyan-virtual-rack-server.png"/>
          <p:cNvPicPr>
            <a:picLocks noChangeAspect="1"/>
          </p:cNvPicPr>
          <p:nvPr/>
        </p:nvPicPr>
        <p:blipFill>
          <a:blip r:embed="rId8" cstate="print"/>
          <a:stretch>
            <a:fillRect/>
          </a:stretch>
        </p:blipFill>
        <p:spPr>
          <a:xfrm>
            <a:off x="5868884" y="1563624"/>
            <a:ext cx="758928" cy="344256"/>
          </a:xfrm>
          <a:prstGeom prst="rect">
            <a:avLst/>
          </a:prstGeom>
        </p:spPr>
      </p:pic>
      <p:pic>
        <p:nvPicPr>
          <p:cNvPr id="23" name="VM R2 Col1" descr="cyan-virtual-rack-server.png"/>
          <p:cNvPicPr>
            <a:picLocks noChangeAspect="1"/>
          </p:cNvPicPr>
          <p:nvPr/>
        </p:nvPicPr>
        <p:blipFill>
          <a:blip r:embed="rId8" cstate="print"/>
          <a:stretch>
            <a:fillRect/>
          </a:stretch>
        </p:blipFill>
        <p:spPr>
          <a:xfrm>
            <a:off x="8130501" y="1566204"/>
            <a:ext cx="758928" cy="344256"/>
          </a:xfrm>
          <a:prstGeom prst="rect">
            <a:avLst/>
          </a:prstGeom>
        </p:spPr>
      </p:pic>
      <p:pic>
        <p:nvPicPr>
          <p:cNvPr id="24" name="VM R2 Col1" descr="cyan-virtual-rack-server.png"/>
          <p:cNvPicPr>
            <a:picLocks noChangeAspect="1"/>
          </p:cNvPicPr>
          <p:nvPr/>
        </p:nvPicPr>
        <p:blipFill>
          <a:blip r:embed="rId8" cstate="print"/>
          <a:stretch>
            <a:fillRect/>
          </a:stretch>
        </p:blipFill>
        <p:spPr>
          <a:xfrm>
            <a:off x="8282900" y="1566204"/>
            <a:ext cx="758928" cy="344256"/>
          </a:xfrm>
          <a:prstGeom prst="rect">
            <a:avLst/>
          </a:prstGeom>
        </p:spPr>
      </p:pic>
      <p:pic>
        <p:nvPicPr>
          <p:cNvPr id="25" name="VM R2 Col1" descr="cyan-virtual-rack-server.png"/>
          <p:cNvPicPr>
            <a:picLocks noChangeAspect="1"/>
          </p:cNvPicPr>
          <p:nvPr/>
        </p:nvPicPr>
        <p:blipFill>
          <a:blip r:embed="rId8" cstate="print"/>
          <a:stretch>
            <a:fillRect/>
          </a:stretch>
        </p:blipFill>
        <p:spPr>
          <a:xfrm>
            <a:off x="8435300" y="1566204"/>
            <a:ext cx="758928" cy="344256"/>
          </a:xfrm>
          <a:prstGeom prst="rect">
            <a:avLst/>
          </a:prstGeom>
        </p:spPr>
      </p:pic>
      <p:pic>
        <p:nvPicPr>
          <p:cNvPr id="26" name="VM R2 Col1" descr="cyan-virtual-rack-server.png"/>
          <p:cNvPicPr>
            <a:picLocks noChangeAspect="1"/>
          </p:cNvPicPr>
          <p:nvPr/>
        </p:nvPicPr>
        <p:blipFill>
          <a:blip r:embed="rId8" cstate="print"/>
          <a:stretch>
            <a:fillRect/>
          </a:stretch>
        </p:blipFill>
        <p:spPr>
          <a:xfrm>
            <a:off x="8587700" y="1566204"/>
            <a:ext cx="758928" cy="344256"/>
          </a:xfrm>
          <a:prstGeom prst="rect">
            <a:avLst/>
          </a:prstGeom>
        </p:spPr>
      </p:pic>
      <p:pic>
        <p:nvPicPr>
          <p:cNvPr id="27" name="VM R2 Col1" descr="cyan-virtual-rack-server.png"/>
          <p:cNvPicPr>
            <a:picLocks noChangeAspect="1"/>
          </p:cNvPicPr>
          <p:nvPr/>
        </p:nvPicPr>
        <p:blipFill>
          <a:blip r:embed="rId8" cstate="print"/>
          <a:stretch>
            <a:fillRect/>
          </a:stretch>
        </p:blipFill>
        <p:spPr>
          <a:xfrm>
            <a:off x="8740100" y="1566204"/>
            <a:ext cx="758928" cy="344256"/>
          </a:xfrm>
          <a:prstGeom prst="rect">
            <a:avLst/>
          </a:prstGeom>
        </p:spPr>
      </p:pic>
      <p:pic>
        <p:nvPicPr>
          <p:cNvPr id="28" name="VM R2 Col1" descr="cyan-virtual-rack-server.png"/>
          <p:cNvPicPr>
            <a:picLocks noChangeAspect="1"/>
          </p:cNvPicPr>
          <p:nvPr/>
        </p:nvPicPr>
        <p:blipFill>
          <a:blip r:embed="rId8" cstate="print"/>
          <a:stretch>
            <a:fillRect/>
          </a:stretch>
        </p:blipFill>
        <p:spPr>
          <a:xfrm>
            <a:off x="8892499" y="1566204"/>
            <a:ext cx="758928" cy="344256"/>
          </a:xfrm>
          <a:prstGeom prst="rect">
            <a:avLst/>
          </a:prstGeom>
        </p:spPr>
      </p:pic>
      <p:pic>
        <p:nvPicPr>
          <p:cNvPr id="29" name="VM R2 Col1" descr="cyan-virtual-rack-server.png"/>
          <p:cNvPicPr>
            <a:picLocks noChangeAspect="1"/>
          </p:cNvPicPr>
          <p:nvPr/>
        </p:nvPicPr>
        <p:blipFill>
          <a:blip r:embed="rId8" cstate="print"/>
          <a:stretch>
            <a:fillRect/>
          </a:stretch>
        </p:blipFill>
        <p:spPr>
          <a:xfrm>
            <a:off x="9044900" y="1566204"/>
            <a:ext cx="758928" cy="344256"/>
          </a:xfrm>
          <a:prstGeom prst="rect">
            <a:avLst/>
          </a:prstGeom>
        </p:spPr>
      </p:pic>
      <p:pic>
        <p:nvPicPr>
          <p:cNvPr id="30" name="VM R2 Col1" descr="cyan-virtual-rack-server.png"/>
          <p:cNvPicPr>
            <a:picLocks noChangeAspect="1"/>
          </p:cNvPicPr>
          <p:nvPr/>
        </p:nvPicPr>
        <p:blipFill>
          <a:blip r:embed="rId8" cstate="print"/>
          <a:stretch>
            <a:fillRect/>
          </a:stretch>
        </p:blipFill>
        <p:spPr>
          <a:xfrm>
            <a:off x="9197300" y="1566204"/>
            <a:ext cx="758928" cy="344256"/>
          </a:xfrm>
          <a:prstGeom prst="rect">
            <a:avLst/>
          </a:prstGeom>
        </p:spPr>
      </p:pic>
      <p:pic>
        <p:nvPicPr>
          <p:cNvPr id="31" name="VM R2 Col1" descr="cyan-virtual-rack-server.png"/>
          <p:cNvPicPr>
            <a:picLocks noChangeAspect="1"/>
          </p:cNvPicPr>
          <p:nvPr/>
        </p:nvPicPr>
        <p:blipFill>
          <a:blip r:embed="rId8" cstate="print"/>
          <a:stretch>
            <a:fillRect/>
          </a:stretch>
        </p:blipFill>
        <p:spPr>
          <a:xfrm>
            <a:off x="9349700" y="1566204"/>
            <a:ext cx="758928" cy="344256"/>
          </a:xfrm>
          <a:prstGeom prst="rect">
            <a:avLst/>
          </a:prstGeom>
        </p:spPr>
      </p:pic>
      <p:pic>
        <p:nvPicPr>
          <p:cNvPr id="32" name="VM R2 Col1" descr="cyan-virtual-rack-server.png"/>
          <p:cNvPicPr>
            <a:picLocks noChangeAspect="1"/>
          </p:cNvPicPr>
          <p:nvPr/>
        </p:nvPicPr>
        <p:blipFill>
          <a:blip r:embed="rId8" cstate="print"/>
          <a:stretch>
            <a:fillRect/>
          </a:stretch>
        </p:blipFill>
        <p:spPr>
          <a:xfrm>
            <a:off x="9502099" y="1566204"/>
            <a:ext cx="758928" cy="344256"/>
          </a:xfrm>
          <a:prstGeom prst="rect">
            <a:avLst/>
          </a:prstGeom>
        </p:spPr>
      </p:pic>
      <p:pic>
        <p:nvPicPr>
          <p:cNvPr id="33" name="VM R2 Col1" descr="cyan-virtual-rack-server.png"/>
          <p:cNvPicPr>
            <a:picLocks noChangeAspect="1"/>
          </p:cNvPicPr>
          <p:nvPr/>
        </p:nvPicPr>
        <p:blipFill>
          <a:blip r:embed="rId8" cstate="print"/>
          <a:stretch>
            <a:fillRect/>
          </a:stretch>
        </p:blipFill>
        <p:spPr>
          <a:xfrm>
            <a:off x="9654500" y="1566204"/>
            <a:ext cx="758928" cy="344256"/>
          </a:xfrm>
          <a:prstGeom prst="rect">
            <a:avLst/>
          </a:prstGeom>
        </p:spPr>
      </p:pic>
      <p:pic>
        <p:nvPicPr>
          <p:cNvPr id="34" name="VM R2 Col1" descr="cyan-virtual-rack-server.png"/>
          <p:cNvPicPr>
            <a:picLocks noChangeAspect="1"/>
          </p:cNvPicPr>
          <p:nvPr/>
        </p:nvPicPr>
        <p:blipFill>
          <a:blip r:embed="rId8" cstate="print"/>
          <a:stretch>
            <a:fillRect/>
          </a:stretch>
        </p:blipFill>
        <p:spPr>
          <a:xfrm>
            <a:off x="9806900" y="1566204"/>
            <a:ext cx="758928" cy="344256"/>
          </a:xfrm>
          <a:prstGeom prst="rect">
            <a:avLst/>
          </a:prstGeom>
        </p:spPr>
      </p:pic>
      <p:pic>
        <p:nvPicPr>
          <p:cNvPr id="35" name="VM R2 Col1" descr="cyan-virtual-rack-server.png"/>
          <p:cNvPicPr>
            <a:picLocks noChangeAspect="1"/>
          </p:cNvPicPr>
          <p:nvPr/>
        </p:nvPicPr>
        <p:blipFill>
          <a:blip r:embed="rId8" cstate="print"/>
          <a:stretch>
            <a:fillRect/>
          </a:stretch>
        </p:blipFill>
        <p:spPr>
          <a:xfrm>
            <a:off x="9959300" y="1566204"/>
            <a:ext cx="758928" cy="344256"/>
          </a:xfrm>
          <a:prstGeom prst="rect">
            <a:avLst/>
          </a:prstGeom>
        </p:spPr>
      </p:pic>
      <p:pic>
        <p:nvPicPr>
          <p:cNvPr id="36" name="VM R2 Col1" descr="cyan-virtual-rack-server.png"/>
          <p:cNvPicPr>
            <a:picLocks noChangeAspect="1"/>
          </p:cNvPicPr>
          <p:nvPr/>
        </p:nvPicPr>
        <p:blipFill>
          <a:blip r:embed="rId8" cstate="print"/>
          <a:stretch>
            <a:fillRect/>
          </a:stretch>
        </p:blipFill>
        <p:spPr>
          <a:xfrm>
            <a:off x="10111701" y="1566204"/>
            <a:ext cx="758928" cy="344256"/>
          </a:xfrm>
          <a:prstGeom prst="rect">
            <a:avLst/>
          </a:prstGeom>
        </p:spPr>
      </p:pic>
      <p:pic>
        <p:nvPicPr>
          <p:cNvPr id="37" name="VM R2 Col1" descr="cyan-virtual-rack-server.png"/>
          <p:cNvPicPr>
            <a:picLocks noChangeAspect="1"/>
          </p:cNvPicPr>
          <p:nvPr/>
        </p:nvPicPr>
        <p:blipFill>
          <a:blip r:embed="rId8" cstate="print"/>
          <a:stretch>
            <a:fillRect/>
          </a:stretch>
        </p:blipFill>
        <p:spPr>
          <a:xfrm>
            <a:off x="10264100" y="1566204"/>
            <a:ext cx="758928" cy="344256"/>
          </a:xfrm>
          <a:prstGeom prst="rect">
            <a:avLst/>
          </a:prstGeom>
        </p:spPr>
      </p:pic>
      <p:pic>
        <p:nvPicPr>
          <p:cNvPr id="38" name="VM R2 Col1" descr="cyan-virtual-rack-server.png"/>
          <p:cNvPicPr>
            <a:picLocks noChangeAspect="1"/>
          </p:cNvPicPr>
          <p:nvPr/>
        </p:nvPicPr>
        <p:blipFill>
          <a:blip r:embed="rId8" cstate="print"/>
          <a:stretch>
            <a:fillRect/>
          </a:stretch>
        </p:blipFill>
        <p:spPr>
          <a:xfrm>
            <a:off x="10416500" y="1566204"/>
            <a:ext cx="758928" cy="344256"/>
          </a:xfrm>
          <a:prstGeom prst="rect">
            <a:avLst/>
          </a:prstGeom>
        </p:spPr>
      </p:pic>
      <p:sp>
        <p:nvSpPr>
          <p:cNvPr id="39" name="Content Placeholder 5"/>
          <p:cNvSpPr txBox="1">
            <a:spLocks/>
          </p:cNvSpPr>
          <p:nvPr/>
        </p:nvSpPr>
        <p:spPr>
          <a:xfrm>
            <a:off x="541305" y="5910387"/>
            <a:ext cx="11293556" cy="57112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solidFill>
              </a:rPr>
              <a:t>All </a:t>
            </a:r>
            <a:r>
              <a:rPr lang="en-US" sz="2400" dirty="0">
                <a:solidFill>
                  <a:schemeClr val="tx1"/>
                </a:solidFill>
              </a:rPr>
              <a:t>include Hyper-V, 16 node Failover </a:t>
            </a:r>
            <a:r>
              <a:rPr lang="en-US" sz="2400" dirty="0" smtClean="0">
                <a:solidFill>
                  <a:schemeClr val="tx1"/>
                </a:solidFill>
              </a:rPr>
              <a:t>Clustering, CSV and live migration</a:t>
            </a:r>
            <a:endParaRPr lang="en-US" sz="2400" dirty="0">
              <a:solidFill>
                <a:schemeClr val="tx1"/>
              </a:solidFill>
            </a:endParaRPr>
          </a:p>
        </p:txBody>
      </p:sp>
    </p:spTree>
    <p:extLst>
      <p:ext uri="{BB962C8B-B14F-4D97-AF65-F5344CB8AC3E}">
        <p14:creationId xmlns:p14="http://schemas.microsoft.com/office/powerpoint/2010/main" val="240523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Planning Virtual Machine Density</a:t>
            </a:r>
            <a:endParaRPr lang="en-US" dirty="0"/>
          </a:p>
        </p:txBody>
      </p:sp>
      <p:sp>
        <p:nvSpPr>
          <p:cNvPr id="6" name="Text Placeholder 5"/>
          <p:cNvSpPr>
            <a:spLocks noGrp="1"/>
          </p:cNvSpPr>
          <p:nvPr>
            <p:ph type="body" sz="quarter" idx="4294967295"/>
          </p:nvPr>
        </p:nvSpPr>
        <p:spPr>
          <a:xfrm>
            <a:off x="609441" y="1600201"/>
            <a:ext cx="6932771" cy="5028009"/>
          </a:xfrm>
          <a:prstGeom prst="rect">
            <a:avLst/>
          </a:prstGeom>
        </p:spPr>
        <p:txBody>
          <a:bodyPr>
            <a:normAutofit/>
          </a:bodyPr>
          <a:lstStyle/>
          <a:p>
            <a:r>
              <a:rPr lang="en-US" sz="2400" dirty="0" smtClean="0"/>
              <a:t>1,000 VMs per cluster (4 – 16 nodes)</a:t>
            </a:r>
          </a:p>
          <a:p>
            <a:r>
              <a:rPr lang="en-US" sz="2400" dirty="0" smtClean="0"/>
              <a:t>Deploy them all across any number of nodes</a:t>
            </a:r>
          </a:p>
          <a:p>
            <a:r>
              <a:rPr lang="en-US" sz="2400" dirty="0" smtClean="0"/>
              <a:t>Reserve resources for 1 node failure</a:t>
            </a:r>
          </a:p>
          <a:p>
            <a:r>
              <a:rPr lang="en-US" sz="2400" dirty="0" smtClean="0"/>
              <a:t>384 VM per node limit</a:t>
            </a:r>
          </a:p>
          <a:p>
            <a:r>
              <a:rPr lang="it-IT" sz="2400" dirty="0" smtClean="0"/>
              <a:t>512 VP per node limit</a:t>
            </a:r>
            <a:endParaRPr lang="en-US" sz="2400" dirty="0" smtClean="0"/>
          </a:p>
          <a:p>
            <a:pPr lvl="1"/>
            <a:r>
              <a:rPr lang="en-US" sz="2000" dirty="0" smtClean="0"/>
              <a:t>12:1 virtual processors per logical</a:t>
            </a:r>
          </a:p>
          <a:p>
            <a:r>
              <a:rPr lang="en-US" sz="2400" dirty="0" smtClean="0"/>
              <a:t>Up to 16 nodes in a cluster</a:t>
            </a:r>
          </a:p>
          <a:p>
            <a:r>
              <a:rPr lang="en-US" sz="2400" dirty="0" smtClean="0"/>
              <a:t>Use Dynamic Memory (SP1 feature)</a:t>
            </a:r>
            <a:br>
              <a:rPr lang="en-US" sz="2400" dirty="0" smtClean="0"/>
            </a:br>
            <a:r>
              <a:rPr lang="en-US" sz="2400" dirty="0" smtClean="0"/>
              <a:t>for greater density</a:t>
            </a:r>
            <a:br>
              <a:rPr lang="en-US" sz="2400" dirty="0" smtClean="0"/>
            </a:br>
            <a:endParaRPr lang="en-US" sz="2400" dirty="0"/>
          </a:p>
        </p:txBody>
      </p:sp>
      <p:pic>
        <p:nvPicPr>
          <p:cNvPr id="4" name="Picture 1" descr="image001"/>
          <p:cNvPicPr>
            <a:picLocks noChangeAspect="1" noChangeArrowheads="1"/>
          </p:cNvPicPr>
          <p:nvPr/>
        </p:nvPicPr>
        <p:blipFill>
          <a:blip r:embed="rId2"/>
          <a:srcRect/>
          <a:stretch>
            <a:fillRect/>
          </a:stretch>
        </p:blipFill>
        <p:spPr bwMode="auto">
          <a:xfrm>
            <a:off x="6704012" y="2680965"/>
            <a:ext cx="5262993" cy="3947245"/>
          </a:xfrm>
          <a:prstGeom prst="rect">
            <a:avLst/>
          </a:prstGeom>
          <a:noFill/>
          <a:ln w="9525">
            <a:noFill/>
            <a:miter lim="800000"/>
            <a:headEnd/>
            <a:tailEnd/>
          </a:ln>
        </p:spPr>
      </p:pic>
    </p:spTree>
    <p:extLst>
      <p:ext uri="{BB962C8B-B14F-4D97-AF65-F5344CB8AC3E}">
        <p14:creationId xmlns:p14="http://schemas.microsoft.com/office/powerpoint/2010/main" val="143839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a:t>Hyper-V Optimization with Failover Clustering</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6723352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2640912" y="2895600"/>
            <a:ext cx="6907001"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8" name="Down Arrow 27"/>
          <p:cNvSpPr/>
          <p:nvPr/>
        </p:nvSpPr>
        <p:spPr bwMode="auto">
          <a:xfrm rot="3083046">
            <a:off x="5228438" y="1559213"/>
            <a:ext cx="380538" cy="1935916"/>
          </a:xfrm>
          <a:prstGeom prst="downArrow">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01794" name="Rectangle 2"/>
          <p:cNvSpPr>
            <a:spLocks noGrp="1" noChangeArrowheads="1"/>
          </p:cNvSpPr>
          <p:nvPr>
            <p:ph type="title"/>
          </p:nvPr>
        </p:nvSpPr>
        <p:spPr>
          <a:xfrm>
            <a:off x="507868" y="230189"/>
            <a:ext cx="11173090" cy="664797"/>
          </a:xfrm>
        </p:spPr>
        <p:txBody>
          <a:bodyPr>
            <a:normAutofit/>
          </a:bodyPr>
          <a:lstStyle/>
          <a:p>
            <a:r>
              <a:rPr smtClean="0"/>
              <a:t>Quick Migration</a:t>
            </a:r>
            <a:endParaRPr lang="en-US" dirty="0">
              <a:solidFill>
                <a:schemeClr val="tx2"/>
              </a:solidFill>
            </a:endParaRPr>
          </a:p>
        </p:txBody>
      </p:sp>
      <p:sp>
        <p:nvSpPr>
          <p:cNvPr id="801797" name="Line 5"/>
          <p:cNvSpPr>
            <a:spLocks noChangeShapeType="1"/>
          </p:cNvSpPr>
          <p:nvPr/>
        </p:nvSpPr>
        <p:spPr bwMode="auto">
          <a:xfrm>
            <a:off x="4510453" y="4234734"/>
            <a:ext cx="1177665" cy="946867"/>
          </a:xfrm>
          <a:prstGeom prst="line">
            <a:avLst/>
          </a:prstGeom>
          <a:noFill/>
          <a:ln w="57150" cap="rnd">
            <a:solidFill>
              <a:schemeClr val="bg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6399133" y="4452848"/>
            <a:ext cx="1376583" cy="728753"/>
          </a:xfrm>
          <a:prstGeom prst="line">
            <a:avLst/>
          </a:prstGeom>
          <a:noFill/>
          <a:ln w="57150" cap="rnd">
            <a:solidFill>
              <a:schemeClr val="bg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6084376" y="5447077"/>
            <a:ext cx="0" cy="304800"/>
          </a:xfrm>
          <a:prstGeom prst="line">
            <a:avLst/>
          </a:prstGeom>
          <a:noFill/>
          <a:ln w="57150" cap="rnd">
            <a:solidFill>
              <a:schemeClr val="bg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7382103" y="1386348"/>
            <a:ext cx="2336191" cy="381000"/>
          </a:xfrm>
          <a:prstGeom prst="accentBorderCallout1">
            <a:avLst>
              <a:gd name="adj1" fmla="val 10255"/>
              <a:gd name="adj2" fmla="val -4136"/>
              <a:gd name="adj3" fmla="val 81542"/>
              <a:gd name="adj4" fmla="val -32916"/>
            </a:avLst>
          </a:prstGeom>
          <a:ln>
            <a:headEnd type="none" w="med" len="med"/>
            <a:tailEnd type="oval"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b="1" dirty="0" smtClean="0">
                <a:solidFill>
                  <a:srgbClr val="404040"/>
                </a:solidFill>
              </a:rPr>
              <a:t>Client accessing VM</a:t>
            </a:r>
          </a:p>
        </p:txBody>
      </p:sp>
      <p:pic>
        <p:nvPicPr>
          <p:cNvPr id="40" name="Picture 18" descr="Database blue"/>
          <p:cNvPicPr>
            <a:picLocks noChangeAspect="1" noChangeArrowheads="1"/>
          </p:cNvPicPr>
          <p:nvPr/>
        </p:nvPicPr>
        <p:blipFill>
          <a:blip r:embed="rId4" cstate="print"/>
          <a:srcRect/>
          <a:stretch>
            <a:fillRect/>
          </a:stretch>
        </p:blipFill>
        <p:spPr bwMode="auto">
          <a:xfrm>
            <a:off x="5561600" y="5716834"/>
            <a:ext cx="1028781" cy="988767"/>
          </a:xfrm>
          <a:prstGeom prst="rect">
            <a:avLst/>
          </a:prstGeom>
          <a:noFill/>
        </p:spPr>
      </p:pic>
      <p:grpSp>
        <p:nvGrpSpPr>
          <p:cNvPr id="2" name="Group 50"/>
          <p:cNvGrpSpPr/>
          <p:nvPr/>
        </p:nvGrpSpPr>
        <p:grpSpPr>
          <a:xfrm>
            <a:off x="5810522" y="6059549"/>
            <a:ext cx="538113" cy="524416"/>
            <a:chOff x="1145861" y="6690311"/>
            <a:chExt cx="484428"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376932"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5136667" y="4026442"/>
            <a:ext cx="2079928"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57"/>
          <p:cNvGrpSpPr/>
          <p:nvPr/>
        </p:nvGrpSpPr>
        <p:grpSpPr>
          <a:xfrm>
            <a:off x="5078678" y="4913678"/>
            <a:ext cx="2031471" cy="877523"/>
            <a:chOff x="6296149" y="4859530"/>
            <a:chExt cx="1612817" cy="910638"/>
          </a:xfrm>
        </p:grpSpPr>
        <p:pic>
          <p:nvPicPr>
            <p:cNvPr id="35" name="Picture 10" descr="C:\Documents and Settings\Pennie\My Documents\ACERDATA (D)\Pennie's documents\MS Image\Shapes and Graphics\Internet Cloud\cloud 1.png"/>
            <p:cNvPicPr>
              <a:picLocks noChangeAspect="1" noChangeArrowheads="1"/>
            </p:cNvPicPr>
            <p:nvPr/>
          </p:nvPicPr>
          <p:blipFill>
            <a:blip r:embed="rId6"/>
            <a:srcRect/>
            <a:stretch>
              <a:fillRect/>
            </a:stretch>
          </p:blipFill>
          <p:spPr bwMode="auto">
            <a:xfrm>
              <a:off x="6296149" y="4859530"/>
              <a:ext cx="1612817" cy="910638"/>
            </a:xfrm>
            <a:prstGeom prst="rect">
              <a:avLst/>
            </a:prstGeom>
            <a:noFill/>
          </p:spPr>
        </p:pic>
        <p:sp>
          <p:nvSpPr>
            <p:cNvPr id="36" name="TextBox 35"/>
            <p:cNvSpPr txBox="1"/>
            <p:nvPr/>
          </p:nvSpPr>
          <p:spPr>
            <a:xfrm>
              <a:off x="6863711" y="5058889"/>
              <a:ext cx="523314" cy="383269"/>
            </a:xfrm>
            <a:prstGeom prst="rect">
              <a:avLst/>
            </a:prstGeom>
            <a:noFill/>
          </p:spPr>
          <p:txBody>
            <a:bodyPr wrap="none" rtlCol="0">
              <a:spAutoFit/>
            </a:bodyPr>
            <a:lstStyle/>
            <a:p>
              <a:pPr algn="ctr"/>
              <a:r>
                <a:rPr lang="en-US" b="1" dirty="0" smtClean="0">
                  <a:solidFill>
                    <a:srgbClr val="1C7FDA"/>
                  </a:solidFill>
                  <a:effectLst>
                    <a:glow rad="228600">
                      <a:schemeClr val="bg1">
                        <a:alpha val="40000"/>
                      </a:schemeClr>
                    </a:glow>
                  </a:effectLst>
                </a:rPr>
                <a:t>SAN</a:t>
              </a:r>
              <a:endParaRPr lang="en-US" b="1" dirty="0">
                <a:solidFill>
                  <a:srgbClr val="1C7FDA"/>
                </a:solidFill>
                <a:effectLst>
                  <a:glow rad="228600">
                    <a:schemeClr val="bg1">
                      <a:alpha val="40000"/>
                    </a:schemeClr>
                  </a:glow>
                </a:effectLst>
              </a:endParaRPr>
            </a:p>
          </p:txBody>
        </p:sp>
      </p:grpSp>
      <p:pic>
        <p:nvPicPr>
          <p:cNvPr id="37" name="Rectangle 24598" descr="Server"/>
          <p:cNvPicPr>
            <a:picLocks noChangeAspect="1" noChangeArrowheads="1"/>
          </p:cNvPicPr>
          <p:nvPr/>
        </p:nvPicPr>
        <p:blipFill>
          <a:blip r:embed="rId7" cstate="print"/>
          <a:srcRect/>
          <a:stretch>
            <a:fillRect/>
          </a:stretch>
        </p:blipFill>
        <p:spPr bwMode="auto">
          <a:xfrm>
            <a:off x="3536968" y="3064381"/>
            <a:ext cx="1898700"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7" cstate="print"/>
          <a:srcRect/>
          <a:stretch>
            <a:fillRect/>
          </a:stretch>
        </p:blipFill>
        <p:spPr bwMode="auto">
          <a:xfrm>
            <a:off x="7236136" y="3096277"/>
            <a:ext cx="1898700"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Picture 5" descr="WomanIcon"/>
          <p:cNvPicPr>
            <a:picLocks noChangeAspect="1" noChangeArrowheads="1"/>
          </p:cNvPicPr>
          <p:nvPr/>
        </p:nvPicPr>
        <p:blipFill>
          <a:blip r:embed="rId8"/>
          <a:srcRect/>
          <a:stretch>
            <a:fillRect/>
          </a:stretch>
        </p:blipFill>
        <p:spPr bwMode="auto">
          <a:xfrm>
            <a:off x="406294" y="2962276"/>
            <a:ext cx="812588" cy="771525"/>
          </a:xfrm>
          <a:prstGeom prst="rect">
            <a:avLst/>
          </a:prstGeom>
          <a:noFill/>
          <a:ln w="9525">
            <a:noFill/>
            <a:miter lim="800000"/>
            <a:headEnd/>
            <a:tailEnd/>
          </a:ln>
        </p:spPr>
      </p:pic>
      <p:sp>
        <p:nvSpPr>
          <p:cNvPr id="46" name="AutoShape 6"/>
          <p:cNvSpPr>
            <a:spLocks noChangeArrowheads="1"/>
          </p:cNvSpPr>
          <p:nvPr/>
        </p:nvSpPr>
        <p:spPr bwMode="auto">
          <a:xfrm>
            <a:off x="812589" y="1856152"/>
            <a:ext cx="3250353" cy="990600"/>
          </a:xfrm>
          <a:prstGeom prst="wedgeEllipseCallout">
            <a:avLst>
              <a:gd name="adj1" fmla="val -39721"/>
              <a:gd name="adj2" fmla="val 85674"/>
            </a:avLst>
          </a:prstGeom>
          <a:ln>
            <a:headEnd/>
            <a:tailEnd/>
          </a:ln>
        </p:spPr>
        <p:style>
          <a:lnRef idx="0">
            <a:schemeClr val="accent5"/>
          </a:lnRef>
          <a:fillRef idx="3">
            <a:schemeClr val="accent5"/>
          </a:fillRef>
          <a:effectRef idx="3">
            <a:schemeClr val="accent5"/>
          </a:effectRef>
          <a:fontRef idx="minor">
            <a:schemeClr val="lt1"/>
          </a:fontRef>
        </p:style>
        <p:txBody>
          <a:bodyPr lIns="91436" tIns="0" rIns="91436" bIns="0"/>
          <a:lstStyle/>
          <a:p>
            <a:pPr algn="ctr">
              <a:defRPr/>
            </a:pPr>
            <a:endParaRPr lang="en-US" sz="100" dirty="0" smtClean="0">
              <a:solidFill>
                <a:schemeClr val="tx1"/>
              </a:solidFill>
              <a:latin typeface="Arial" charset="0"/>
            </a:endParaRPr>
          </a:p>
          <a:p>
            <a:pPr algn="ctr">
              <a:defRPr/>
            </a:pPr>
            <a:r>
              <a:rPr lang="en-US" sz="2200" dirty="0" smtClean="0">
                <a:solidFill>
                  <a:schemeClr val="tx1"/>
                </a:solidFill>
                <a:latin typeface="Arial" charset="0"/>
              </a:rPr>
              <a:t>Quick Migrate</a:t>
            </a:r>
            <a:endParaRPr lang="en-US" sz="2200" dirty="0">
              <a:solidFill>
                <a:schemeClr val="tx1"/>
              </a:solidFill>
              <a:latin typeface="Arial" charset="0"/>
            </a:endParaRPr>
          </a:p>
        </p:txBody>
      </p:sp>
      <p:sp>
        <p:nvSpPr>
          <p:cNvPr id="29" name="TextBox 28"/>
          <p:cNvSpPr txBox="1"/>
          <p:nvPr/>
        </p:nvSpPr>
        <p:spPr>
          <a:xfrm>
            <a:off x="366976" y="5161935"/>
            <a:ext cx="3682861" cy="923330"/>
          </a:xfrm>
          <a:prstGeom prst="rect">
            <a:avLst/>
          </a:prstGeom>
          <a:noFill/>
        </p:spPr>
        <p:txBody>
          <a:bodyPr wrap="square" rtlCol="0">
            <a:spAutoFit/>
          </a:bodyPr>
          <a:lstStyle/>
          <a:p>
            <a:pPr marL="342900" indent="-342900">
              <a:buFont typeface="+mj-lt"/>
              <a:buAutoNum type="arabicPeriod"/>
            </a:pPr>
            <a:r>
              <a:rPr lang="en-US" dirty="0" smtClean="0"/>
              <a:t>Save state of VM</a:t>
            </a:r>
          </a:p>
          <a:p>
            <a:pPr marL="342900" indent="-342900">
              <a:buFont typeface="+mj-lt"/>
              <a:buAutoNum type="arabicPeriod"/>
            </a:pPr>
            <a:r>
              <a:rPr lang="en-US" dirty="0" smtClean="0"/>
              <a:t>Offline VM &amp; cluster resources</a:t>
            </a:r>
          </a:p>
          <a:p>
            <a:pPr marL="342900" indent="-342900">
              <a:buFont typeface="+mj-lt"/>
              <a:buAutoNum type="arabicPeriod"/>
            </a:pPr>
            <a:r>
              <a:rPr lang="en-US" dirty="0" smtClean="0"/>
              <a:t>Move VM &amp; cluster resources</a:t>
            </a:r>
            <a:endParaRPr lang="en-US" dirty="0"/>
          </a:p>
        </p:txBody>
      </p:sp>
      <p:sp>
        <p:nvSpPr>
          <p:cNvPr id="30" name="TextBox 29"/>
          <p:cNvSpPr txBox="1"/>
          <p:nvPr/>
        </p:nvSpPr>
        <p:spPr>
          <a:xfrm>
            <a:off x="8888551" y="5186517"/>
            <a:ext cx="3682861" cy="923330"/>
          </a:xfrm>
          <a:prstGeom prst="rect">
            <a:avLst/>
          </a:prstGeom>
          <a:noFill/>
        </p:spPr>
        <p:txBody>
          <a:bodyPr wrap="square" rtlCol="0">
            <a:spAutoFit/>
          </a:bodyPr>
          <a:lstStyle/>
          <a:p>
            <a:pPr marL="342900" indent="-342900">
              <a:buAutoNum type="arabicPeriod" startAt="4"/>
            </a:pPr>
            <a:r>
              <a:rPr lang="en-US" dirty="0" smtClean="0"/>
              <a:t>Online Cluster Resources</a:t>
            </a:r>
          </a:p>
          <a:p>
            <a:pPr marL="342900" indent="-342900">
              <a:buAutoNum type="arabicPeriod" startAt="4"/>
            </a:pPr>
            <a:r>
              <a:rPr lang="en-US" dirty="0" smtClean="0"/>
              <a:t>Start VM</a:t>
            </a:r>
          </a:p>
          <a:p>
            <a:pPr marL="342900" indent="-342900">
              <a:buAutoNum type="arabicPeriod" startAt="4"/>
            </a:pPr>
            <a:r>
              <a:rPr lang="en-US" dirty="0" smtClean="0"/>
              <a:t>Client reconnects</a:t>
            </a:r>
            <a:endParaRPr lang="en-US" dirty="0"/>
          </a:p>
        </p:txBody>
      </p:sp>
      <p:grpSp>
        <p:nvGrpSpPr>
          <p:cNvPr id="4" name="Group 42"/>
          <p:cNvGrpSpPr/>
          <p:nvPr/>
        </p:nvGrpSpPr>
        <p:grpSpPr>
          <a:xfrm>
            <a:off x="4213662" y="3315923"/>
            <a:ext cx="1118610" cy="1470222"/>
            <a:chOff x="3200399" y="3315923"/>
            <a:chExt cx="839176" cy="1470222"/>
          </a:xfrm>
        </p:grpSpPr>
        <p:pic>
          <p:nvPicPr>
            <p:cNvPr id="31" name="Picture 3" descr="C:\Users\shonsh\Desktop\images\VM.png"/>
            <p:cNvPicPr>
              <a:picLocks noChangeAspect="1" noChangeArrowheads="1"/>
            </p:cNvPicPr>
            <p:nvPr/>
          </p:nvPicPr>
          <p:blipFill>
            <a:blip r:embed="rId9"/>
            <a:srcRect/>
            <a:stretch>
              <a:fillRect/>
            </a:stretch>
          </p:blipFill>
          <p:spPr bwMode="auto">
            <a:xfrm>
              <a:off x="3200399" y="3315923"/>
              <a:ext cx="611423" cy="990600"/>
            </a:xfrm>
            <a:prstGeom prst="rect">
              <a:avLst/>
            </a:prstGeom>
            <a:noFill/>
          </p:spPr>
        </p:pic>
        <p:grpSp>
          <p:nvGrpSpPr>
            <p:cNvPr id="5" name="Group 31"/>
            <p:cNvGrpSpPr/>
            <p:nvPr/>
          </p:nvGrpSpPr>
          <p:grpSpPr>
            <a:xfrm>
              <a:off x="3468891" y="4193204"/>
              <a:ext cx="570684" cy="592941"/>
              <a:chOff x="3616376" y="4448843"/>
              <a:chExt cx="570684" cy="592941"/>
            </a:xfrm>
          </p:grpSpPr>
          <p:pic>
            <p:nvPicPr>
              <p:cNvPr id="33" name="Picture 11" descr="D:\Pennie's documents\MS Image\NEWFeb15\Windows_Vista_Icons_ for_Marketing_use\CogWheel.png"/>
              <p:cNvPicPr>
                <a:picLocks noChangeAspect="1" noChangeArrowheads="1"/>
              </p:cNvPicPr>
              <p:nvPr/>
            </p:nvPicPr>
            <p:blipFill>
              <a:blip r:embed="rId10"/>
              <a:srcRect/>
              <a:stretch>
                <a:fillRect/>
              </a:stretch>
            </p:blipFill>
            <p:spPr bwMode="auto">
              <a:xfrm>
                <a:off x="3633386" y="4488110"/>
                <a:ext cx="553674" cy="553674"/>
              </a:xfrm>
              <a:prstGeom prst="rect">
                <a:avLst/>
              </a:prstGeom>
              <a:noFill/>
            </p:spPr>
          </p:pic>
          <p:pic>
            <p:nvPicPr>
              <p:cNvPr id="39" name="Picture 18" descr="Database blue"/>
              <p:cNvPicPr>
                <a:picLocks noChangeAspect="1" noChangeArrowheads="1"/>
              </p:cNvPicPr>
              <p:nvPr/>
            </p:nvPicPr>
            <p:blipFill>
              <a:blip r:embed="rId4" cstate="print"/>
              <a:srcRect/>
              <a:stretch>
                <a:fillRect/>
              </a:stretch>
            </p:blipFill>
            <p:spPr bwMode="auto">
              <a:xfrm>
                <a:off x="3616376" y="4448843"/>
                <a:ext cx="237869" cy="304744"/>
              </a:xfrm>
              <a:prstGeom prst="rect">
                <a:avLst/>
              </a:prstGeom>
              <a:noFill/>
            </p:spPr>
          </p:pic>
        </p:grpSp>
      </p:grpSp>
      <p:sp>
        <p:nvSpPr>
          <p:cNvPr id="54" name="Down Arrow 53"/>
          <p:cNvSpPr/>
          <p:nvPr/>
        </p:nvSpPr>
        <p:spPr bwMode="auto">
          <a:xfrm rot="18719148">
            <a:off x="6951913" y="1573960"/>
            <a:ext cx="380538" cy="1935916"/>
          </a:xfrm>
          <a:prstGeom prst="downArrow">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6" name="Group 43"/>
          <p:cNvGrpSpPr/>
          <p:nvPr/>
        </p:nvGrpSpPr>
        <p:grpSpPr>
          <a:xfrm>
            <a:off x="7955501" y="3330672"/>
            <a:ext cx="1118610" cy="1470222"/>
            <a:chOff x="3200399" y="3315923"/>
            <a:chExt cx="839176" cy="1470222"/>
          </a:xfrm>
        </p:grpSpPr>
        <p:pic>
          <p:nvPicPr>
            <p:cNvPr id="45" name="Picture 3" descr="C:\Users\shonsh\Desktop\images\VM.png"/>
            <p:cNvPicPr>
              <a:picLocks noChangeAspect="1" noChangeArrowheads="1"/>
            </p:cNvPicPr>
            <p:nvPr/>
          </p:nvPicPr>
          <p:blipFill>
            <a:blip r:embed="rId9"/>
            <a:srcRect/>
            <a:stretch>
              <a:fillRect/>
            </a:stretch>
          </p:blipFill>
          <p:spPr bwMode="auto">
            <a:xfrm>
              <a:off x="3200399" y="3315923"/>
              <a:ext cx="611423" cy="990600"/>
            </a:xfrm>
            <a:prstGeom prst="rect">
              <a:avLst/>
            </a:prstGeom>
            <a:noFill/>
          </p:spPr>
        </p:pic>
        <p:grpSp>
          <p:nvGrpSpPr>
            <p:cNvPr id="7" name="Group 31"/>
            <p:cNvGrpSpPr/>
            <p:nvPr/>
          </p:nvGrpSpPr>
          <p:grpSpPr>
            <a:xfrm>
              <a:off x="3468891" y="4193204"/>
              <a:ext cx="570684" cy="592941"/>
              <a:chOff x="3616376" y="4448843"/>
              <a:chExt cx="570684" cy="592941"/>
            </a:xfrm>
          </p:grpSpPr>
          <p:pic>
            <p:nvPicPr>
              <p:cNvPr id="52" name="Picture 11" descr="D:\Pennie's documents\MS Image\NEWFeb15\Windows_Vista_Icons_ for_Marketing_use\CogWheel.png"/>
              <p:cNvPicPr>
                <a:picLocks noChangeAspect="1" noChangeArrowheads="1"/>
              </p:cNvPicPr>
              <p:nvPr/>
            </p:nvPicPr>
            <p:blipFill>
              <a:blip r:embed="rId10"/>
              <a:srcRect/>
              <a:stretch>
                <a:fillRect/>
              </a:stretch>
            </p:blipFill>
            <p:spPr bwMode="auto">
              <a:xfrm>
                <a:off x="3633386" y="4488110"/>
                <a:ext cx="553674" cy="553674"/>
              </a:xfrm>
              <a:prstGeom prst="rect">
                <a:avLst/>
              </a:prstGeom>
              <a:noFill/>
            </p:spPr>
          </p:pic>
          <p:pic>
            <p:nvPicPr>
              <p:cNvPr id="53" name="Picture 18" descr="Database blue"/>
              <p:cNvPicPr>
                <a:picLocks noChangeAspect="1" noChangeArrowheads="1"/>
              </p:cNvPicPr>
              <p:nvPr/>
            </p:nvPicPr>
            <p:blipFill>
              <a:blip r:embed="rId4" cstate="print"/>
              <a:srcRect/>
              <a:stretch>
                <a:fillRect/>
              </a:stretch>
            </p:blipFill>
            <p:spPr bwMode="auto">
              <a:xfrm>
                <a:off x="3616376" y="4448843"/>
                <a:ext cx="237869" cy="304744"/>
              </a:xfrm>
              <a:prstGeom prst="rect">
                <a:avLst/>
              </a:prstGeom>
              <a:noFill/>
            </p:spPr>
          </p:pic>
        </p:grpSp>
      </p:grpSp>
      <p:pic>
        <p:nvPicPr>
          <p:cNvPr id="25" name="Picture 13" descr="\\eventsql\dvd\Online_ART\DVD_ART34\Artwork_Imagery\Icons - Illustrations\_WINDOWS VISTA ICONS\Laptop notebook mobility pc.png"/>
          <p:cNvPicPr>
            <a:picLocks noChangeAspect="1" noChangeArrowheads="1"/>
          </p:cNvPicPr>
          <p:nvPr/>
        </p:nvPicPr>
        <p:blipFill>
          <a:blip r:embed="rId11"/>
          <a:srcRect/>
          <a:stretch>
            <a:fillRect/>
          </a:stretch>
        </p:blipFill>
        <p:spPr bwMode="auto">
          <a:xfrm>
            <a:off x="5612758" y="1248697"/>
            <a:ext cx="1320456" cy="990600"/>
          </a:xfrm>
          <a:prstGeom prst="rect">
            <a:avLst/>
          </a:prstGeom>
          <a:noFill/>
          <a:scene3d>
            <a:camera prst="perspectiveLeft"/>
            <a:lightRig rig="threePt" dir="t"/>
          </a:scene3d>
        </p:spPr>
      </p:pic>
      <p:grpSp>
        <p:nvGrpSpPr>
          <p:cNvPr id="8" name="Group 58"/>
          <p:cNvGrpSpPr/>
          <p:nvPr/>
        </p:nvGrpSpPr>
        <p:grpSpPr>
          <a:xfrm>
            <a:off x="4606852" y="3574028"/>
            <a:ext cx="419400" cy="1042217"/>
            <a:chOff x="3456039" y="3574027"/>
            <a:chExt cx="314632" cy="1042217"/>
          </a:xfrm>
        </p:grpSpPr>
        <p:sp>
          <p:nvSpPr>
            <p:cNvPr id="57" name="Up Arrow 56"/>
            <p:cNvSpPr/>
            <p:nvPr/>
          </p:nvSpPr>
          <p:spPr bwMode="auto">
            <a:xfrm>
              <a:off x="3456039" y="3574027"/>
              <a:ext cx="255639" cy="294967"/>
            </a:xfrm>
            <a:prstGeom prst="up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8" name="Up Arrow 57"/>
            <p:cNvSpPr/>
            <p:nvPr/>
          </p:nvSpPr>
          <p:spPr bwMode="auto">
            <a:xfrm>
              <a:off x="3515032" y="4321277"/>
              <a:ext cx="255639" cy="294967"/>
            </a:xfrm>
            <a:prstGeom prst="up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 name="Group 62"/>
          <p:cNvGrpSpPr/>
          <p:nvPr/>
        </p:nvGrpSpPr>
        <p:grpSpPr>
          <a:xfrm>
            <a:off x="4606852" y="3613354"/>
            <a:ext cx="425953" cy="1027472"/>
            <a:chOff x="3456039" y="3613354"/>
            <a:chExt cx="319548" cy="1027472"/>
          </a:xfrm>
        </p:grpSpPr>
        <p:sp>
          <p:nvSpPr>
            <p:cNvPr id="60" name="Down Arrow 59"/>
            <p:cNvSpPr/>
            <p:nvPr/>
          </p:nvSpPr>
          <p:spPr bwMode="auto">
            <a:xfrm>
              <a:off x="3539613" y="4355690"/>
              <a:ext cx="235974" cy="285136"/>
            </a:xfrm>
            <a:prstGeom prst="down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1" name="Down Arrow 60"/>
            <p:cNvSpPr/>
            <p:nvPr/>
          </p:nvSpPr>
          <p:spPr bwMode="auto">
            <a:xfrm>
              <a:off x="3456039" y="3613354"/>
              <a:ext cx="235974" cy="285136"/>
            </a:xfrm>
            <a:prstGeom prst="down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 name="Group 63"/>
          <p:cNvGrpSpPr/>
          <p:nvPr/>
        </p:nvGrpSpPr>
        <p:grpSpPr>
          <a:xfrm>
            <a:off x="8374902" y="3608438"/>
            <a:ext cx="425953" cy="1027472"/>
            <a:chOff x="3456039" y="3613354"/>
            <a:chExt cx="319548" cy="1027472"/>
          </a:xfrm>
        </p:grpSpPr>
        <p:sp>
          <p:nvSpPr>
            <p:cNvPr id="65" name="Down Arrow 64"/>
            <p:cNvSpPr/>
            <p:nvPr/>
          </p:nvSpPr>
          <p:spPr bwMode="auto">
            <a:xfrm>
              <a:off x="3539613" y="4355690"/>
              <a:ext cx="235974" cy="285136"/>
            </a:xfrm>
            <a:prstGeom prst="down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6" name="Down Arrow 65"/>
            <p:cNvSpPr/>
            <p:nvPr/>
          </p:nvSpPr>
          <p:spPr bwMode="auto">
            <a:xfrm>
              <a:off x="3456039" y="3613354"/>
              <a:ext cx="235974" cy="285136"/>
            </a:xfrm>
            <a:prstGeom prst="down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67" name="Up Arrow 66"/>
          <p:cNvSpPr/>
          <p:nvPr/>
        </p:nvSpPr>
        <p:spPr bwMode="auto">
          <a:xfrm>
            <a:off x="8368350" y="3524866"/>
            <a:ext cx="340763" cy="294967"/>
          </a:xfrm>
          <a:prstGeom prst="up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6" name="Up Arrow 55"/>
          <p:cNvSpPr/>
          <p:nvPr/>
        </p:nvSpPr>
        <p:spPr bwMode="auto">
          <a:xfrm>
            <a:off x="8453540" y="4286866"/>
            <a:ext cx="340763" cy="294967"/>
          </a:xfrm>
          <a:prstGeom prst="up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1" name="Oval 50"/>
          <p:cNvSpPr/>
          <p:nvPr/>
        </p:nvSpPr>
        <p:spPr bwMode="auto">
          <a:xfrm rot="19847680">
            <a:off x="3598013" y="2319927"/>
            <a:ext cx="2768909" cy="4695506"/>
          </a:xfrm>
          <a:prstGeom prst="ellipse">
            <a:avLst/>
          </a:prstGeom>
          <a:solidFill>
            <a:schemeClr val="accent6">
              <a:alpha val="13000"/>
            </a:schemeClr>
          </a:solid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Oval 54"/>
          <p:cNvSpPr/>
          <p:nvPr/>
        </p:nvSpPr>
        <p:spPr bwMode="auto">
          <a:xfrm rot="1768343">
            <a:off x="5942861" y="2378392"/>
            <a:ext cx="2741996" cy="4656253"/>
          </a:xfrm>
          <a:prstGeom prst="ellipse">
            <a:avLst/>
          </a:prstGeom>
          <a:solidFill>
            <a:schemeClr val="accent6">
              <a:alpha val="13000"/>
            </a:schemeClr>
          </a:solid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227235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autoRev="1" fill="hold" nodeType="afterEffect">
                                  <p:stCondLst>
                                    <p:cond delay="0"/>
                                  </p:stCondLst>
                                  <p:childTnLst>
                                    <p:animScale>
                                      <p:cBhvr>
                                        <p:cTn id="12" dur="2000" fill="hold"/>
                                        <p:tgtEl>
                                          <p:spTgt spid="40"/>
                                        </p:tgtEl>
                                      </p:cBhvr>
                                      <p:by x="125000" y="125000"/>
                                    </p:animScale>
                                  </p:childTnLst>
                                </p:cTn>
                              </p:par>
                            </p:childTnLst>
                          </p:cTn>
                        </p:par>
                        <p:par>
                          <p:cTn id="13" fill="hold">
                            <p:stCondLst>
                              <p:cond delay="5000"/>
                            </p:stCondLst>
                            <p:childTnLst>
                              <p:par>
                                <p:cTn id="14" presetID="42" presetClass="entr" presetSubtype="0" fill="hold" nodeType="afterEffect">
                                  <p:stCondLst>
                                    <p:cond delay="200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fade">
                                      <p:cBhvr>
                                        <p:cTn id="16" dur="1000"/>
                                        <p:tgtEl>
                                          <p:spTgt spid="29">
                                            <p:txEl>
                                              <p:pRg st="1" end="1"/>
                                            </p:txEl>
                                          </p:spTgt>
                                        </p:tgtEl>
                                      </p:cBhvr>
                                    </p:animEffect>
                                    <p:anim calcmode="lin" valueType="num">
                                      <p:cBhvr>
                                        <p:cTn id="17"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8000"/>
                            </p:stCondLst>
                            <p:childTnLst>
                              <p:par>
                                <p:cTn id="20" presetID="3" presetClass="exit" presetSubtype="10" fill="hold" grpId="0" nodeType="afterEffect">
                                  <p:stCondLst>
                                    <p:cond delay="100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par>
                          <p:cTn id="29" fill="hold">
                            <p:stCondLst>
                              <p:cond delay="9500"/>
                            </p:stCondLst>
                            <p:childTnLst>
                              <p:par>
                                <p:cTn id="30" presetID="4" presetClass="exit" presetSubtype="16" fill="hold" grpId="0" nodeType="afterEffect">
                                  <p:stCondLst>
                                    <p:cond delay="0"/>
                                  </p:stCondLst>
                                  <p:childTnLst>
                                    <p:animEffect transition="out" filter="box(in)">
                                      <p:cBhvr>
                                        <p:cTn id="31" dur="500"/>
                                        <p:tgtEl>
                                          <p:spTgt spid="51"/>
                                        </p:tgtEl>
                                      </p:cBhvr>
                                    </p:animEffect>
                                    <p:set>
                                      <p:cBhvr>
                                        <p:cTn id="32" dur="1" fill="hold">
                                          <p:stCondLst>
                                            <p:cond delay="499"/>
                                          </p:stCondLst>
                                        </p:cTn>
                                        <p:tgtEl>
                                          <p:spTgt spid="5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animEffect transition="in" filter="fade">
                                      <p:cBhvr>
                                        <p:cTn id="37" dur="1000"/>
                                        <p:tgtEl>
                                          <p:spTgt spid="29">
                                            <p:txEl>
                                              <p:pRg st="2" end="2"/>
                                            </p:txEl>
                                          </p:spTgt>
                                        </p:tgtEl>
                                      </p:cBhvr>
                                    </p:animEffect>
                                    <p:anim calcmode="lin" valueType="num">
                                      <p:cBhvr>
                                        <p:cTn id="38"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3" presetClass="exit" presetSubtype="10" fill="hold" nodeType="afterEffect">
                                  <p:stCondLst>
                                    <p:cond delay="1000"/>
                                  </p:stCondLst>
                                  <p:childTnLst>
                                    <p:animEffect transition="out" filter="blinds(horizontal)">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par>
                          <p:cTn id="47" fill="hold">
                            <p:stCondLst>
                              <p:cond delay="2500"/>
                            </p:stCondLst>
                            <p:childTnLst>
                              <p:par>
                                <p:cTn id="48" presetID="4" presetClass="entr" presetSubtype="16"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ox(in)">
                                      <p:cBhvr>
                                        <p:cTn id="50" dur="500"/>
                                        <p:tgtEl>
                                          <p:spTgt spid="6"/>
                                        </p:tgtEl>
                                      </p:cBhvr>
                                    </p:animEffect>
                                  </p:childTnLst>
                                </p:cTn>
                              </p:par>
                              <p:par>
                                <p:cTn id="51" presetID="3" presetClass="entr" presetSubtype="1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par>
                          <p:cTn id="54" fill="hold">
                            <p:stCondLst>
                              <p:cond delay="3000"/>
                            </p:stCondLst>
                            <p:childTnLst>
                              <p:par>
                                <p:cTn id="55" presetID="42" presetClass="entr" presetSubtype="0" fill="hold" nodeType="afterEffect">
                                  <p:stCondLst>
                                    <p:cond delay="200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fade">
                                      <p:cBhvr>
                                        <p:cTn id="57" dur="1000"/>
                                        <p:tgtEl>
                                          <p:spTgt spid="30">
                                            <p:txEl>
                                              <p:pRg st="0" end="0"/>
                                            </p:txEl>
                                          </p:spTgt>
                                        </p:tgtEl>
                                      </p:cBhvr>
                                    </p:animEffect>
                                    <p:anim calcmode="lin" valueType="num">
                                      <p:cBhvr>
                                        <p:cTn id="5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3" presetClass="exit" presetSubtype="10" fill="hold" nodeType="afterEffect">
                                  <p:stCondLst>
                                    <p:cond delay="1000"/>
                                  </p:stCondLst>
                                  <p:childTnLst>
                                    <p:animEffect transition="out" filter="blinds(horizontal)">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par>
                          <p:cTn id="64" fill="hold">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childTnLst>
                          </p:cTn>
                        </p:par>
                        <p:par>
                          <p:cTn id="68" fill="hold">
                            <p:stCondLst>
                              <p:cond delay="8000"/>
                            </p:stCondLst>
                            <p:childTnLst>
                              <p:par>
                                <p:cTn id="69" presetID="4"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box(in)">
                                      <p:cBhvr>
                                        <p:cTn id="71" dur="500"/>
                                        <p:tgtEl>
                                          <p:spTgt spid="55"/>
                                        </p:tgtEl>
                                      </p:cBhvr>
                                    </p:animEffect>
                                  </p:childTnLst>
                                </p:cTn>
                              </p:par>
                            </p:childTnLst>
                          </p:cTn>
                        </p:par>
                        <p:par>
                          <p:cTn id="72" fill="hold">
                            <p:stCondLst>
                              <p:cond delay="8500"/>
                            </p:stCondLst>
                            <p:childTnLst>
                              <p:par>
                                <p:cTn id="73" presetID="42" presetClass="entr" presetSubtype="0" fill="hold" nodeType="afterEffect">
                                  <p:stCondLst>
                                    <p:cond delay="2000"/>
                                  </p:stCondLst>
                                  <p:childTnLst>
                                    <p:set>
                                      <p:cBhvr>
                                        <p:cTn id="74" dur="1" fill="hold">
                                          <p:stCondLst>
                                            <p:cond delay="0"/>
                                          </p:stCondLst>
                                        </p:cTn>
                                        <p:tgtEl>
                                          <p:spTgt spid="30">
                                            <p:txEl>
                                              <p:pRg st="1" end="1"/>
                                            </p:txEl>
                                          </p:spTgt>
                                        </p:tgtEl>
                                        <p:attrNameLst>
                                          <p:attrName>style.visibility</p:attrName>
                                        </p:attrNameLst>
                                      </p:cBhvr>
                                      <p:to>
                                        <p:strVal val="visible"/>
                                      </p:to>
                                    </p:set>
                                    <p:animEffect transition="in" filter="fade">
                                      <p:cBhvr>
                                        <p:cTn id="75" dur="1000"/>
                                        <p:tgtEl>
                                          <p:spTgt spid="30">
                                            <p:txEl>
                                              <p:pRg st="1" end="1"/>
                                            </p:txEl>
                                          </p:spTgt>
                                        </p:tgtEl>
                                      </p:cBhvr>
                                    </p:animEffect>
                                    <p:anim calcmode="lin" valueType="num">
                                      <p:cBhvr>
                                        <p:cTn id="76"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3" presetClass="entr" presetSubtype="10"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blinds(horizontal)">
                                      <p:cBhvr>
                                        <p:cTn id="81" dur="500"/>
                                        <p:tgtEl>
                                          <p:spTgt spid="67"/>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2000"/>
                                  </p:stCondLst>
                                  <p:childTnLst>
                                    <p:set>
                                      <p:cBhvr>
                                        <p:cTn id="85" dur="1" fill="hold">
                                          <p:stCondLst>
                                            <p:cond delay="0"/>
                                          </p:stCondLst>
                                        </p:cTn>
                                        <p:tgtEl>
                                          <p:spTgt spid="30">
                                            <p:txEl>
                                              <p:pRg st="2" end="2"/>
                                            </p:txEl>
                                          </p:spTgt>
                                        </p:tgtEl>
                                        <p:attrNameLst>
                                          <p:attrName>style.visibility</p:attrName>
                                        </p:attrNameLst>
                                      </p:cBhvr>
                                      <p:to>
                                        <p:strVal val="visible"/>
                                      </p:to>
                                    </p:set>
                                    <p:animEffect transition="in" filter="fade">
                                      <p:cBhvr>
                                        <p:cTn id="86" dur="1000"/>
                                        <p:tgtEl>
                                          <p:spTgt spid="30">
                                            <p:txEl>
                                              <p:pRg st="2" end="2"/>
                                            </p:txEl>
                                          </p:spTgt>
                                        </p:tgtEl>
                                      </p:cBhvr>
                                    </p:animEffect>
                                    <p:anim calcmode="lin" valueType="num">
                                      <p:cBhvr>
                                        <p:cTn id="87"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3000"/>
                            </p:stCondLst>
                            <p:childTnLst>
                              <p:par>
                                <p:cTn id="90" presetID="3" presetClass="entr" presetSubtype="10"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blinds(horizontal)">
                                      <p:cBhvr>
                                        <p:cTn id="92" dur="500"/>
                                        <p:tgtEl>
                                          <p:spTgt spid="54"/>
                                        </p:tgtEl>
                                      </p:cBhvr>
                                    </p:animEffect>
                                  </p:childTnLst>
                                </p:cTn>
                              </p:par>
                            </p:childTnLst>
                          </p:cTn>
                        </p:par>
                        <p:par>
                          <p:cTn id="93" fill="hold">
                            <p:stCondLst>
                              <p:cond delay="3500"/>
                            </p:stCondLst>
                            <p:childTnLst>
                              <p:par>
                                <p:cTn id="94" presetID="6" presetClass="emph" presetSubtype="0" autoRev="1" fill="hold" nodeType="afterEffect">
                                  <p:stCondLst>
                                    <p:cond delay="0"/>
                                  </p:stCondLst>
                                  <p:childTnLst>
                                    <p:animScale>
                                      <p:cBhvr>
                                        <p:cTn id="95" dur="2000" fill="hold"/>
                                        <p:tgtEl>
                                          <p:spTgt spid="4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4" grpId="0" animBg="1"/>
      <p:bldP spid="67" grpId="0" animBg="1"/>
      <p:bldP spid="56" grpId="0" animBg="1"/>
      <p:bldP spid="51"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normAutofit/>
          </a:bodyPr>
          <a:lstStyle/>
          <a:p>
            <a:r>
              <a:rPr lang="en-US" smtClean="0"/>
              <a:t>Cluster Shared Volumes</a:t>
            </a:r>
            <a:endParaRPr lang="en-US" dirty="0"/>
          </a:p>
        </p:txBody>
      </p:sp>
      <p:sp>
        <p:nvSpPr>
          <p:cNvPr id="56" name="Rectangle 55"/>
          <p:cNvSpPr/>
          <p:nvPr/>
        </p:nvSpPr>
        <p:spPr>
          <a:xfrm>
            <a:off x="2714665" y="979747"/>
            <a:ext cx="6526912" cy="523220"/>
          </a:xfrm>
          <a:prstGeom prst="rect">
            <a:avLst/>
          </a:prstGeom>
        </p:spPr>
        <p:txBody>
          <a:bodyPr wrap="square">
            <a:spAutoFit/>
          </a:bodyPr>
          <a:lstStyle/>
          <a:p>
            <a:pPr algn="ctr" defTabSz="914099"/>
            <a:r>
              <a:rPr lang="en-US" sz="2800" dirty="0" smtClean="0">
                <a:effectLst>
                  <a:outerShdw blurRad="38100" dist="38100" dir="2700000" algn="tl">
                    <a:srgbClr val="000000">
                      <a:alpha val="43137"/>
                    </a:srgbClr>
                  </a:outerShdw>
                </a:effectLst>
                <a:latin typeface="Calibri" pitchFamily="34" charset="0"/>
              </a:rPr>
              <a:t>Data over any network </a:t>
            </a:r>
          </a:p>
        </p:txBody>
      </p:sp>
      <p:sp>
        <p:nvSpPr>
          <p:cNvPr id="64" name="Rounded Rectangle 63"/>
          <p:cNvSpPr/>
          <p:nvPr/>
        </p:nvSpPr>
        <p:spPr bwMode="auto">
          <a:xfrm>
            <a:off x="2069802" y="2093257"/>
            <a:ext cx="7445533"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65" name="Line 5"/>
          <p:cNvSpPr>
            <a:spLocks noChangeShapeType="1"/>
          </p:cNvSpPr>
          <p:nvPr/>
        </p:nvSpPr>
        <p:spPr bwMode="auto">
          <a:xfrm>
            <a:off x="4215769" y="3733147"/>
            <a:ext cx="964482" cy="1175467"/>
          </a:xfrm>
          <a:prstGeom prst="line">
            <a:avLst/>
          </a:prstGeom>
          <a:ln w="50800">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lstStyle/>
          <a:p>
            <a:endParaRPr lang="en-US" dirty="0"/>
          </a:p>
        </p:txBody>
      </p:sp>
      <p:sp>
        <p:nvSpPr>
          <p:cNvPr id="66" name="Line 6"/>
          <p:cNvSpPr>
            <a:spLocks noChangeShapeType="1"/>
          </p:cNvSpPr>
          <p:nvPr/>
        </p:nvSpPr>
        <p:spPr bwMode="auto">
          <a:xfrm flipH="1">
            <a:off x="6500705" y="3951261"/>
            <a:ext cx="980326" cy="957353"/>
          </a:xfrm>
          <a:prstGeom prst="line">
            <a:avLst/>
          </a:prstGeom>
          <a:ln w="50800">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lstStyle/>
          <a:p>
            <a:endParaRPr lang="en-US" dirty="0"/>
          </a:p>
        </p:txBody>
      </p:sp>
      <p:sp>
        <p:nvSpPr>
          <p:cNvPr id="70" name="Line 7"/>
          <p:cNvSpPr>
            <a:spLocks noChangeShapeType="1"/>
          </p:cNvSpPr>
          <p:nvPr/>
        </p:nvSpPr>
        <p:spPr bwMode="auto">
          <a:xfrm flipH="1">
            <a:off x="5820562" y="5396295"/>
            <a:ext cx="6637" cy="357408"/>
          </a:xfrm>
          <a:prstGeom prst="line">
            <a:avLst/>
          </a:prstGeom>
          <a:ln w="50800">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lstStyle/>
          <a:p>
            <a:endParaRPr lang="en-US" dirty="0"/>
          </a:p>
        </p:txBody>
      </p:sp>
      <p:pic>
        <p:nvPicPr>
          <p:cNvPr id="71" name="Picture 2" descr="C:\Users\shonsh\Desktop\images\host.png"/>
          <p:cNvPicPr>
            <a:picLocks noChangeAspect="1" noChangeArrowheads="1"/>
          </p:cNvPicPr>
          <p:nvPr/>
        </p:nvPicPr>
        <p:blipFill>
          <a:blip r:embed="rId4"/>
          <a:srcRect/>
          <a:stretch>
            <a:fillRect/>
          </a:stretch>
        </p:blipFill>
        <p:spPr bwMode="auto">
          <a:xfrm>
            <a:off x="3249628" y="2318042"/>
            <a:ext cx="1579527" cy="1919810"/>
          </a:xfrm>
          <a:prstGeom prst="rect">
            <a:avLst/>
          </a:prstGeom>
          <a:noFill/>
        </p:spPr>
      </p:pic>
      <p:pic>
        <p:nvPicPr>
          <p:cNvPr id="72" name="Picture 2" descr="C:\Users\shonsh\Desktop\images\host.png"/>
          <p:cNvPicPr>
            <a:picLocks noChangeAspect="1" noChangeArrowheads="1"/>
          </p:cNvPicPr>
          <p:nvPr/>
        </p:nvPicPr>
        <p:blipFill>
          <a:blip r:embed="rId4"/>
          <a:srcRect/>
          <a:stretch>
            <a:fillRect/>
          </a:stretch>
        </p:blipFill>
        <p:spPr bwMode="auto">
          <a:xfrm>
            <a:off x="6923114" y="2354327"/>
            <a:ext cx="1579527" cy="1919810"/>
          </a:xfrm>
          <a:prstGeom prst="rect">
            <a:avLst/>
          </a:prstGeom>
          <a:noFill/>
        </p:spPr>
      </p:pic>
      <p:pic>
        <p:nvPicPr>
          <p:cNvPr id="73" name="Picture 3" descr="C:\Users\shonsh\Desktop\images\VM.png"/>
          <p:cNvPicPr>
            <a:picLocks noChangeAspect="1" noChangeArrowheads="1"/>
          </p:cNvPicPr>
          <p:nvPr/>
        </p:nvPicPr>
        <p:blipFill>
          <a:blip r:embed="rId5"/>
          <a:srcRect/>
          <a:stretch>
            <a:fillRect/>
          </a:stretch>
        </p:blipFill>
        <p:spPr bwMode="auto">
          <a:xfrm>
            <a:off x="7201066" y="2671869"/>
            <a:ext cx="619832" cy="753364"/>
          </a:xfrm>
          <a:prstGeom prst="rect">
            <a:avLst/>
          </a:prstGeom>
          <a:noFill/>
        </p:spPr>
      </p:pic>
      <p:sp>
        <p:nvSpPr>
          <p:cNvPr id="81" name="Left-Right Arrow 80"/>
          <p:cNvSpPr/>
          <p:nvPr/>
        </p:nvSpPr>
        <p:spPr bwMode="auto">
          <a:xfrm>
            <a:off x="4841983" y="3296917"/>
            <a:ext cx="2079928" cy="50334"/>
          </a:xfrm>
          <a:prstGeom prst="leftRightArrow">
            <a:avLst/>
          </a:prstGeom>
          <a:ln w="254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2" name="Picture 7" descr="http://z.about.com/d/gocaribbean/1/0/N/0/-/-/heart_clipart.gif"/>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42530" y="3207516"/>
            <a:ext cx="365661" cy="246884"/>
          </a:xfrm>
          <a:prstGeom prst="rect">
            <a:avLst/>
          </a:prstGeom>
          <a:noFill/>
        </p:spPr>
      </p:pic>
      <p:cxnSp>
        <p:nvCxnSpPr>
          <p:cNvPr id="83" name="Straight Arrow Connector 82"/>
          <p:cNvCxnSpPr/>
          <p:nvPr/>
        </p:nvCxnSpPr>
        <p:spPr>
          <a:xfrm rot="10800000">
            <a:off x="6558414" y="1795402"/>
            <a:ext cx="500606" cy="1455"/>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200000" flipH="1">
            <a:off x="4775801" y="4199220"/>
            <a:ext cx="289475" cy="246565"/>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347123" y="3609955"/>
            <a:ext cx="320939" cy="1058"/>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5092708" y="1768447"/>
            <a:ext cx="500606" cy="1455"/>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7" name="Freeform 12"/>
          <p:cNvSpPr>
            <a:spLocks/>
          </p:cNvSpPr>
          <p:nvPr/>
        </p:nvSpPr>
        <p:spPr bwMode="auto">
          <a:xfrm>
            <a:off x="6722729" y="1919258"/>
            <a:ext cx="812588"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50800" cap="rnd" cmpd="sng">
            <a:solidFill>
              <a:schemeClr val="accent2"/>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8" name="Freeform 13"/>
          <p:cNvSpPr>
            <a:spLocks/>
          </p:cNvSpPr>
          <p:nvPr/>
        </p:nvSpPr>
        <p:spPr bwMode="auto">
          <a:xfrm>
            <a:off x="4254305" y="1919258"/>
            <a:ext cx="914162"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50800" cap="rnd" cmpd="sng">
            <a:solidFill>
              <a:schemeClr val="accent2"/>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9" name="Line 14"/>
          <p:cNvSpPr>
            <a:spLocks noChangeShapeType="1"/>
          </p:cNvSpPr>
          <p:nvPr/>
        </p:nvSpPr>
        <p:spPr bwMode="auto">
          <a:xfrm>
            <a:off x="3961368" y="1919256"/>
            <a:ext cx="4266089" cy="0"/>
          </a:xfrm>
          <a:prstGeom prst="line">
            <a:avLst/>
          </a:prstGeom>
          <a:ln w="50800">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lIns="91436" tIns="45718" rIns="91436" bIns="45718" anchor="ctr"/>
          <a:lstStyle/>
          <a:p>
            <a:endParaRPr lang="en-US" dirty="0"/>
          </a:p>
        </p:txBody>
      </p:sp>
      <p:cxnSp>
        <p:nvCxnSpPr>
          <p:cNvPr id="90" name="Straight Arrow Connector 89"/>
          <p:cNvCxnSpPr/>
          <p:nvPr/>
        </p:nvCxnSpPr>
        <p:spPr>
          <a:xfrm rot="16200000" flipV="1">
            <a:off x="7506736" y="2131418"/>
            <a:ext cx="321051" cy="3582"/>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3926657" y="2139119"/>
            <a:ext cx="320939" cy="1058"/>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95"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4737853" y="4714101"/>
            <a:ext cx="2149863" cy="910638"/>
          </a:xfrm>
          <a:prstGeom prst="rect">
            <a:avLst/>
          </a:prstGeom>
          <a:noFill/>
        </p:spPr>
      </p:pic>
      <p:cxnSp>
        <p:nvCxnSpPr>
          <p:cNvPr id="97" name="Straight Arrow Connector 96"/>
          <p:cNvCxnSpPr/>
          <p:nvPr/>
        </p:nvCxnSpPr>
        <p:spPr>
          <a:xfrm rot="5400000">
            <a:off x="5455106" y="5478957"/>
            <a:ext cx="320939" cy="1058"/>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 name="Group 97"/>
          <p:cNvGrpSpPr/>
          <p:nvPr/>
        </p:nvGrpSpPr>
        <p:grpSpPr>
          <a:xfrm>
            <a:off x="3007154" y="3740614"/>
            <a:ext cx="799973" cy="650767"/>
            <a:chOff x="2467744" y="4623702"/>
            <a:chExt cx="570684" cy="592940"/>
          </a:xfrm>
        </p:grpSpPr>
        <p:pic>
          <p:nvPicPr>
            <p:cNvPr id="99" name="Picture 11" descr="D:\Pennie's documents\MS Image\NEWFeb15\Windows_Vista_Icons_ for_Marketing_use\CogWheel.png"/>
            <p:cNvPicPr>
              <a:picLocks noChangeAspect="1" noChangeArrowheads="1"/>
            </p:cNvPicPr>
            <p:nvPr/>
          </p:nvPicPr>
          <p:blipFill>
            <a:blip r:embed="rId8"/>
            <a:srcRect/>
            <a:stretch>
              <a:fillRect/>
            </a:stretch>
          </p:blipFill>
          <p:spPr bwMode="auto">
            <a:xfrm>
              <a:off x="2484754" y="4662968"/>
              <a:ext cx="553674" cy="553674"/>
            </a:xfrm>
            <a:prstGeom prst="rect">
              <a:avLst/>
            </a:prstGeom>
            <a:noFill/>
          </p:spPr>
        </p:pic>
        <p:pic>
          <p:nvPicPr>
            <p:cNvPr id="100" name="Picture 18" descr="Database blue"/>
            <p:cNvPicPr>
              <a:picLocks noChangeAspect="1" noChangeArrowheads="1"/>
            </p:cNvPicPr>
            <p:nvPr/>
          </p:nvPicPr>
          <p:blipFill>
            <a:blip r:embed="rId9" cstate="print"/>
            <a:srcRect/>
            <a:stretch>
              <a:fillRect/>
            </a:stretch>
          </p:blipFill>
          <p:spPr bwMode="auto">
            <a:xfrm>
              <a:off x="2467744" y="4623702"/>
              <a:ext cx="237869" cy="304744"/>
            </a:xfrm>
            <a:prstGeom prst="rect">
              <a:avLst/>
            </a:prstGeom>
            <a:noFill/>
          </p:spPr>
        </p:pic>
      </p:grpSp>
      <p:cxnSp>
        <p:nvCxnSpPr>
          <p:cNvPr id="102" name="Straight Arrow Connector 101"/>
          <p:cNvCxnSpPr/>
          <p:nvPr/>
        </p:nvCxnSpPr>
        <p:spPr>
          <a:xfrm rot="10800000">
            <a:off x="4972138" y="3124852"/>
            <a:ext cx="500606" cy="1455"/>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0800000">
            <a:off x="6251533" y="3121609"/>
            <a:ext cx="500606" cy="1455"/>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5" name="Rectangle 17"/>
          <p:cNvSpPr>
            <a:spLocks noChangeArrowheads="1"/>
          </p:cNvSpPr>
          <p:nvPr/>
        </p:nvSpPr>
        <p:spPr bwMode="auto">
          <a:xfrm>
            <a:off x="3897416" y="5753705"/>
            <a:ext cx="3777031" cy="1041843"/>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2" tIns="45717" rIns="91432" bIns="45717" anchor="ctr"/>
          <a:lstStyle/>
          <a:p>
            <a:endParaRPr lang="en-US" dirty="0"/>
          </a:p>
        </p:txBody>
      </p:sp>
      <p:sp>
        <p:nvSpPr>
          <p:cNvPr id="107" name="Can 106"/>
          <p:cNvSpPr/>
          <p:nvPr/>
        </p:nvSpPr>
        <p:spPr>
          <a:xfrm>
            <a:off x="4353166" y="5874453"/>
            <a:ext cx="2902124" cy="812240"/>
          </a:xfrm>
          <a:prstGeom prst="can">
            <a:avLst>
              <a:gd name="adj" fmla="val 2959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a:endParaRPr lang="en-US" dirty="0" smtClean="0">
              <a:solidFill>
                <a:schemeClr val="tx1"/>
              </a:solidFill>
              <a:latin typeface="Segoe" pitchFamily="34" charset="0"/>
            </a:endParaRPr>
          </a:p>
        </p:txBody>
      </p:sp>
      <p:grpSp>
        <p:nvGrpSpPr>
          <p:cNvPr id="4" name="Group 50"/>
          <p:cNvGrpSpPr/>
          <p:nvPr/>
        </p:nvGrpSpPr>
        <p:grpSpPr>
          <a:xfrm>
            <a:off x="4846598" y="6073839"/>
            <a:ext cx="513606" cy="524416"/>
            <a:chOff x="1167921" y="6690311"/>
            <a:chExt cx="462368" cy="629299"/>
          </a:xfrm>
        </p:grpSpPr>
        <p:sp>
          <p:nvSpPr>
            <p:cNvPr id="109" name="Rounded Rectangle 10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61719">
                <a:defRPr/>
              </a:pPr>
              <a:endParaRPr lang="en-US" dirty="0">
                <a:solidFill>
                  <a:schemeClr val="tx1"/>
                </a:solidFill>
                <a:latin typeface="Segoe" pitchFamily="34" charset="0"/>
              </a:endParaRPr>
            </a:p>
          </p:txBody>
        </p:sp>
        <p:pic>
          <p:nvPicPr>
            <p:cNvPr id="110" name="Picture 4" descr="C:\Users\agoodman\Documents\Carmine\V1\Product Icons - PNG\Carmine117_VirtualMachine_32.png"/>
            <p:cNvPicPr>
              <a:picLocks noChangeAspect="1" noChangeArrowheads="1"/>
            </p:cNvPicPr>
            <p:nvPr/>
          </p:nvPicPr>
          <p:blipFill>
            <a:blip r:embed="rId10"/>
            <a:stretch>
              <a:fillRect/>
            </a:stretch>
          </p:blipFill>
          <p:spPr bwMode="auto">
            <a:xfrm>
              <a:off x="1261164" y="6690311"/>
              <a:ext cx="304800" cy="304800"/>
            </a:xfrm>
            <a:prstGeom prst="rect">
              <a:avLst/>
            </a:prstGeom>
            <a:ln>
              <a:headEnd type="none" w="med" len="med"/>
              <a:tailEnd type="none" w="med" len="med"/>
            </a:ln>
          </p:spPr>
        </p:pic>
        <p:sp>
          <p:nvSpPr>
            <p:cNvPr id="111" name="TextBox 110"/>
            <p:cNvSpPr txBox="1"/>
            <p:nvPr/>
          </p:nvSpPr>
          <p:spPr>
            <a:xfrm>
              <a:off x="1167921" y="7042612"/>
              <a:ext cx="376933" cy="276998"/>
            </a:xfrm>
            <a:prstGeom prst="rect">
              <a:avLst/>
            </a:prstGeom>
          </p:spPr>
          <p:txBody>
            <a:bodyPr wrap="none" rtlCol="0">
              <a:spAutoFit/>
            </a:bodyPr>
            <a:lstStyle/>
            <a:p>
              <a:r>
                <a:rPr lang="en-US" sz="900" dirty="0" smtClean="0"/>
                <a:t>VHD</a:t>
              </a:r>
              <a:endParaRPr lang="en-US" sz="2000" dirty="0" smtClean="0"/>
            </a:p>
          </p:txBody>
        </p:sp>
      </p:grpSp>
      <p:grpSp>
        <p:nvGrpSpPr>
          <p:cNvPr id="5" name="Group 51"/>
          <p:cNvGrpSpPr/>
          <p:nvPr/>
        </p:nvGrpSpPr>
        <p:grpSpPr>
          <a:xfrm>
            <a:off x="5568567" y="6075234"/>
            <a:ext cx="507868" cy="524416"/>
            <a:chOff x="1173089" y="6690311"/>
            <a:chExt cx="457200" cy="629299"/>
          </a:xfrm>
        </p:grpSpPr>
        <p:sp>
          <p:nvSpPr>
            <p:cNvPr id="113" name="Rounded Rectangle 11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61719">
                <a:defRPr/>
              </a:pPr>
              <a:endParaRPr lang="en-US" dirty="0">
                <a:solidFill>
                  <a:schemeClr val="tx1"/>
                </a:solidFill>
                <a:latin typeface="Segoe" pitchFamily="34" charset="0"/>
              </a:endParaRPr>
            </a:p>
          </p:txBody>
        </p:sp>
        <p:pic>
          <p:nvPicPr>
            <p:cNvPr id="114" name="Picture 4" descr="C:\Users\agoodman\Documents\Carmine\V1\Product Icons - PNG\Carmine117_VirtualMachine_32.png"/>
            <p:cNvPicPr>
              <a:picLocks noChangeAspect="1" noChangeArrowheads="1"/>
            </p:cNvPicPr>
            <p:nvPr/>
          </p:nvPicPr>
          <p:blipFill>
            <a:blip r:embed="rId10"/>
            <a:stretch>
              <a:fillRect/>
            </a:stretch>
          </p:blipFill>
          <p:spPr bwMode="auto">
            <a:xfrm>
              <a:off x="1261164" y="6690311"/>
              <a:ext cx="304800" cy="304800"/>
            </a:xfrm>
            <a:prstGeom prst="rect">
              <a:avLst/>
            </a:prstGeom>
            <a:ln>
              <a:headEnd type="none" w="med" len="med"/>
              <a:tailEnd type="none" w="med" len="med"/>
            </a:ln>
          </p:spPr>
        </p:pic>
        <p:sp>
          <p:nvSpPr>
            <p:cNvPr id="115" name="TextBox 114"/>
            <p:cNvSpPr txBox="1"/>
            <p:nvPr/>
          </p:nvSpPr>
          <p:spPr>
            <a:xfrm>
              <a:off x="1188605" y="7042612"/>
              <a:ext cx="376931" cy="276998"/>
            </a:xfrm>
            <a:prstGeom prst="rect">
              <a:avLst/>
            </a:prstGeom>
          </p:spPr>
          <p:txBody>
            <a:bodyPr wrap="none" rtlCol="0">
              <a:spAutoFit/>
            </a:bodyPr>
            <a:lstStyle/>
            <a:p>
              <a:r>
                <a:rPr lang="en-US" sz="900" dirty="0" smtClean="0"/>
                <a:t>VHD</a:t>
              </a:r>
              <a:endParaRPr lang="en-US" sz="2000" dirty="0" smtClean="0"/>
            </a:p>
          </p:txBody>
        </p:sp>
      </p:grpSp>
      <p:grpSp>
        <p:nvGrpSpPr>
          <p:cNvPr id="6" name="Group 55"/>
          <p:cNvGrpSpPr/>
          <p:nvPr/>
        </p:nvGrpSpPr>
        <p:grpSpPr>
          <a:xfrm>
            <a:off x="6256991" y="6075235"/>
            <a:ext cx="515574" cy="524416"/>
            <a:chOff x="1166151" y="6690311"/>
            <a:chExt cx="464138" cy="629299"/>
          </a:xfrm>
        </p:grpSpPr>
        <p:sp>
          <p:nvSpPr>
            <p:cNvPr id="117" name="Rounded Rectangle 11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61719">
                <a:defRPr/>
              </a:pPr>
              <a:endParaRPr lang="en-US" dirty="0">
                <a:solidFill>
                  <a:schemeClr val="tx1"/>
                </a:solidFill>
                <a:latin typeface="Segoe" pitchFamily="34" charset="0"/>
              </a:endParaRPr>
            </a:p>
          </p:txBody>
        </p:sp>
        <p:pic>
          <p:nvPicPr>
            <p:cNvPr id="118" name="Picture 4" descr="C:\Users\agoodman\Documents\Carmine\V1\Product Icons - PNG\Carmine117_VirtualMachine_32.png"/>
            <p:cNvPicPr>
              <a:picLocks noChangeAspect="1" noChangeArrowheads="1"/>
            </p:cNvPicPr>
            <p:nvPr/>
          </p:nvPicPr>
          <p:blipFill>
            <a:blip r:embed="rId10"/>
            <a:stretch>
              <a:fillRect/>
            </a:stretch>
          </p:blipFill>
          <p:spPr bwMode="auto">
            <a:xfrm>
              <a:off x="1261164" y="6690311"/>
              <a:ext cx="304800" cy="304800"/>
            </a:xfrm>
            <a:prstGeom prst="rect">
              <a:avLst/>
            </a:prstGeom>
            <a:ln>
              <a:headEnd type="none" w="med" len="med"/>
              <a:tailEnd type="none" w="med" len="med"/>
            </a:ln>
          </p:spPr>
        </p:pic>
        <p:sp>
          <p:nvSpPr>
            <p:cNvPr id="119" name="TextBox 118"/>
            <p:cNvSpPr txBox="1"/>
            <p:nvPr/>
          </p:nvSpPr>
          <p:spPr>
            <a:xfrm>
              <a:off x="1166151" y="7042612"/>
              <a:ext cx="376933" cy="276998"/>
            </a:xfrm>
            <a:prstGeom prst="rect">
              <a:avLst/>
            </a:prstGeom>
          </p:spPr>
          <p:txBody>
            <a:bodyPr wrap="none" rtlCol="0">
              <a:spAutoFit/>
            </a:bodyPr>
            <a:lstStyle/>
            <a:p>
              <a:r>
                <a:rPr lang="en-US" sz="900" dirty="0" smtClean="0"/>
                <a:t>VHD</a:t>
              </a:r>
              <a:endParaRPr lang="en-US" sz="2000" dirty="0" smtClean="0"/>
            </a:p>
          </p:txBody>
        </p:sp>
      </p:grpSp>
      <p:sp>
        <p:nvSpPr>
          <p:cNvPr id="121" name="Line Callout 1 (Border and Accent Bar) 120"/>
          <p:cNvSpPr/>
          <p:nvPr/>
        </p:nvSpPr>
        <p:spPr bwMode="auto">
          <a:xfrm>
            <a:off x="240494" y="3225834"/>
            <a:ext cx="1611507" cy="632999"/>
          </a:xfrm>
          <a:prstGeom prst="accentBorderCallout1">
            <a:avLst>
              <a:gd name="adj1" fmla="val 27181"/>
              <a:gd name="adj2" fmla="val 107948"/>
              <a:gd name="adj3" fmla="val 99468"/>
              <a:gd name="adj4" fmla="val 172147"/>
            </a:avLst>
          </a:prstGeom>
          <a:ln>
            <a:headEnd type="none" w="med" len="med"/>
            <a:tailEnd type="oval" w="med" len="med"/>
          </a:ln>
        </p:spPr>
        <p:style>
          <a:lnRef idx="1">
            <a:schemeClr val="accent6"/>
          </a:lnRef>
          <a:fillRef idx="2">
            <a:schemeClr val="accent6"/>
          </a:fillRef>
          <a:effectRef idx="1">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600" b="1" dirty="0" smtClean="0">
                <a:solidFill>
                  <a:srgbClr val="404040"/>
                </a:solidFill>
              </a:rPr>
              <a:t>Coordinator Node</a:t>
            </a:r>
          </a:p>
        </p:txBody>
      </p:sp>
      <p:sp>
        <p:nvSpPr>
          <p:cNvPr id="120" name="Rectangle 119"/>
          <p:cNvSpPr/>
          <p:nvPr/>
        </p:nvSpPr>
        <p:spPr>
          <a:xfrm>
            <a:off x="8168545" y="5488196"/>
            <a:ext cx="3894975" cy="523220"/>
          </a:xfrm>
          <a:prstGeom prst="rect">
            <a:avLst/>
          </a:prstGeom>
        </p:spPr>
        <p:txBody>
          <a:bodyPr wrap="square">
            <a:spAutoFit/>
          </a:bodyPr>
          <a:lstStyle/>
          <a:p>
            <a:pPr defTabSz="914099"/>
            <a:r>
              <a:rPr lang="en-US" sz="2800" dirty="0" smtClean="0">
                <a:effectLst>
                  <a:outerShdw blurRad="38100" dist="38100" dir="2700000" algn="tl">
                    <a:srgbClr val="000000">
                      <a:alpha val="43137"/>
                    </a:srgbClr>
                  </a:outerShdw>
                </a:effectLst>
                <a:latin typeface="Calibri" pitchFamily="34" charset="0"/>
              </a:rPr>
              <a:t>1 LUN : Many VMs</a:t>
            </a:r>
          </a:p>
        </p:txBody>
      </p:sp>
      <p:pic>
        <p:nvPicPr>
          <p:cNvPr id="48" name="Picture 3" descr="C:\Users\shonsh\Desktop\images\VM.png"/>
          <p:cNvPicPr>
            <a:picLocks noChangeAspect="1" noChangeArrowheads="1"/>
          </p:cNvPicPr>
          <p:nvPr/>
        </p:nvPicPr>
        <p:blipFill>
          <a:blip r:embed="rId5"/>
          <a:srcRect/>
          <a:stretch>
            <a:fillRect/>
          </a:stretch>
        </p:blipFill>
        <p:spPr bwMode="auto">
          <a:xfrm>
            <a:off x="7404213" y="2824269"/>
            <a:ext cx="619832" cy="753364"/>
          </a:xfrm>
          <a:prstGeom prst="rect">
            <a:avLst/>
          </a:prstGeom>
          <a:noFill/>
        </p:spPr>
      </p:pic>
      <p:pic>
        <p:nvPicPr>
          <p:cNvPr id="49" name="Picture 3" descr="C:\Users\shonsh\Desktop\images\VM.png"/>
          <p:cNvPicPr>
            <a:picLocks noChangeAspect="1" noChangeArrowheads="1"/>
          </p:cNvPicPr>
          <p:nvPr/>
        </p:nvPicPr>
        <p:blipFill>
          <a:blip r:embed="rId5"/>
          <a:srcRect/>
          <a:stretch>
            <a:fillRect/>
          </a:stretch>
        </p:blipFill>
        <p:spPr bwMode="auto">
          <a:xfrm>
            <a:off x="7607360" y="2976669"/>
            <a:ext cx="619832" cy="753364"/>
          </a:xfrm>
          <a:prstGeom prst="rect">
            <a:avLst/>
          </a:prstGeom>
          <a:noFill/>
        </p:spPr>
      </p:pic>
      <p:pic>
        <p:nvPicPr>
          <p:cNvPr id="50" name="Picture 3" descr="C:\Users\shonsh\Desktop\images\VM.png"/>
          <p:cNvPicPr>
            <a:picLocks noChangeAspect="1" noChangeArrowheads="1"/>
          </p:cNvPicPr>
          <p:nvPr/>
        </p:nvPicPr>
        <p:blipFill>
          <a:blip r:embed="rId5"/>
          <a:srcRect/>
          <a:stretch>
            <a:fillRect/>
          </a:stretch>
        </p:blipFill>
        <p:spPr bwMode="auto">
          <a:xfrm>
            <a:off x="3500666" y="2582773"/>
            <a:ext cx="619832" cy="753364"/>
          </a:xfrm>
          <a:prstGeom prst="rect">
            <a:avLst/>
          </a:prstGeom>
          <a:noFill/>
        </p:spPr>
      </p:pic>
      <p:pic>
        <p:nvPicPr>
          <p:cNvPr id="51" name="Picture 3" descr="C:\Users\shonsh\Desktop\images\VM.png"/>
          <p:cNvPicPr>
            <a:picLocks noChangeAspect="1" noChangeArrowheads="1"/>
          </p:cNvPicPr>
          <p:nvPr/>
        </p:nvPicPr>
        <p:blipFill>
          <a:blip r:embed="rId5"/>
          <a:srcRect/>
          <a:stretch>
            <a:fillRect/>
          </a:stretch>
        </p:blipFill>
        <p:spPr bwMode="auto">
          <a:xfrm>
            <a:off x="3703813" y="2735173"/>
            <a:ext cx="619832" cy="753364"/>
          </a:xfrm>
          <a:prstGeom prst="rect">
            <a:avLst/>
          </a:prstGeom>
          <a:noFill/>
        </p:spPr>
      </p:pic>
      <p:sp>
        <p:nvSpPr>
          <p:cNvPr id="8" name="12-Point Star 7"/>
          <p:cNvSpPr/>
          <p:nvPr/>
        </p:nvSpPr>
        <p:spPr bwMode="auto">
          <a:xfrm>
            <a:off x="9611881" y="151739"/>
            <a:ext cx="2410691" cy="1981469"/>
          </a:xfrm>
          <a:prstGeom prst="star12">
            <a:avLst>
              <a:gd name="adj" fmla="val 355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latin typeface="Segoe Light" pitchFamily="34" charset="0"/>
              </a:rPr>
              <a:t>Hyper-V</a:t>
            </a:r>
          </a:p>
          <a:p>
            <a:pPr algn="ctr" defTabSz="914099" fontAlgn="base">
              <a:spcBef>
                <a:spcPct val="0"/>
              </a:spcBef>
              <a:spcAft>
                <a:spcPct val="0"/>
              </a:spcAft>
            </a:pPr>
            <a:r>
              <a:rPr lang="en-US" sz="2000" b="1" dirty="0" smtClean="0">
                <a:solidFill>
                  <a:schemeClr val="bg1"/>
                </a:solidFill>
                <a:latin typeface="Segoe Light" pitchFamily="34" charset="0"/>
              </a:rPr>
              <a:t>Only in 2008 R2</a:t>
            </a:r>
          </a:p>
        </p:txBody>
      </p:sp>
      <p:sp>
        <p:nvSpPr>
          <p:cNvPr id="55" name="TextBox 54"/>
          <p:cNvSpPr txBox="1"/>
          <p:nvPr/>
        </p:nvSpPr>
        <p:spPr>
          <a:xfrm>
            <a:off x="263760" y="5211198"/>
            <a:ext cx="3603983"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Every node can access storage</a:t>
            </a:r>
            <a:endParaRPr lang="en-US" sz="2800" dirty="0">
              <a:effectLst>
                <a:outerShdw blurRad="38100" dist="38100" dir="2700000" algn="tl">
                  <a:srgbClr val="000000">
                    <a:alpha val="43137"/>
                  </a:srgbClr>
                </a:outerShdw>
              </a:effectLst>
            </a:endParaRPr>
          </a:p>
        </p:txBody>
      </p:sp>
      <p:cxnSp>
        <p:nvCxnSpPr>
          <p:cNvPr id="57" name="Straight Arrow Connector 56"/>
          <p:cNvCxnSpPr/>
          <p:nvPr/>
        </p:nvCxnSpPr>
        <p:spPr>
          <a:xfrm rot="5400000">
            <a:off x="5883078" y="5481045"/>
            <a:ext cx="320939" cy="1058"/>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587874" y="4130947"/>
            <a:ext cx="294765" cy="345502"/>
          </a:xfrm>
          <a:prstGeom prst="straightConnector1">
            <a:avLst/>
          </a:prstGeom>
          <a:ln w="50800" cap="rnd">
            <a:solidFill>
              <a:srgbClr val="FFFF00"/>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517314" y="4905371"/>
            <a:ext cx="659155" cy="369332"/>
          </a:xfrm>
          <a:prstGeom prst="rect">
            <a:avLst/>
          </a:prstGeom>
          <a:noFill/>
        </p:spPr>
        <p:txBody>
          <a:bodyPr wrap="none" rtlCol="0">
            <a:spAutoFit/>
          </a:bodyPr>
          <a:lstStyle/>
          <a:p>
            <a:pPr algn="ctr">
              <a:buNone/>
            </a:pPr>
            <a:r>
              <a:rPr lang="en-US" b="1" dirty="0" smtClean="0">
                <a:effectLst>
                  <a:glow rad="228600">
                    <a:schemeClr val="bg1">
                      <a:alpha val="40000"/>
                    </a:schemeClr>
                  </a:glow>
                </a:effectLst>
              </a:rPr>
              <a:t>SAN</a:t>
            </a:r>
            <a:endParaRPr lang="en-US" b="1" dirty="0">
              <a:effectLst>
                <a:glow rad="228600">
                  <a:schemeClr val="bg1">
                    <a:alpha val="40000"/>
                  </a:schemeClr>
                </a:glow>
              </a:effectLst>
            </a:endParaRPr>
          </a:p>
        </p:txBody>
      </p:sp>
    </p:spTree>
    <p:custDataLst>
      <p:tags r:id="rId1"/>
    </p:custDataLst>
    <p:extLst>
      <p:ext uri="{BB962C8B-B14F-4D97-AF65-F5344CB8AC3E}">
        <p14:creationId xmlns:p14="http://schemas.microsoft.com/office/powerpoint/2010/main" val="198486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20"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18" descr="Database blue"/>
          <p:cNvPicPr>
            <a:picLocks noChangeAspect="1" noChangeArrowheads="1"/>
          </p:cNvPicPr>
          <p:nvPr/>
        </p:nvPicPr>
        <p:blipFill>
          <a:blip r:embed="rId4" cstate="print"/>
          <a:srcRect/>
          <a:stretch>
            <a:fillRect/>
          </a:stretch>
        </p:blipFill>
        <p:spPr bwMode="auto">
          <a:xfrm>
            <a:off x="5561601" y="5716836"/>
            <a:ext cx="1028781" cy="988767"/>
          </a:xfrm>
          <a:prstGeom prst="rect">
            <a:avLst/>
          </a:prstGeom>
          <a:noFill/>
        </p:spPr>
      </p:pic>
      <p:sp>
        <p:nvSpPr>
          <p:cNvPr id="38" name="Rounded Rectangle 37"/>
          <p:cNvSpPr/>
          <p:nvPr/>
        </p:nvSpPr>
        <p:spPr bwMode="auto">
          <a:xfrm>
            <a:off x="2640912" y="2895602"/>
            <a:ext cx="6907001"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p:txBody>
          <a:bodyPr>
            <a:normAutofit/>
          </a:bodyPr>
          <a:lstStyle/>
          <a:p>
            <a:r>
              <a:rPr lang="en-US" dirty="0" smtClean="0"/>
              <a:t>Live Migration</a:t>
            </a:r>
            <a:endParaRPr lang="en-US" dirty="0"/>
          </a:p>
        </p:txBody>
      </p:sp>
      <p:sp>
        <p:nvSpPr>
          <p:cNvPr id="30" name="Content Placeholder 31"/>
          <p:cNvSpPr>
            <a:spLocks noGrp="1"/>
          </p:cNvSpPr>
          <p:nvPr>
            <p:ph idx="1"/>
          </p:nvPr>
        </p:nvSpPr>
        <p:spPr>
          <a:xfrm>
            <a:off x="519112" y="1447799"/>
            <a:ext cx="11149013" cy="332399"/>
          </a:xfrm>
        </p:spPr>
        <p:txBody>
          <a:bodyPr/>
          <a:lstStyle/>
          <a:p>
            <a:r>
              <a:rPr lang="en-US" sz="2400" dirty="0" smtClean="0"/>
              <a:t>Entire VM memory copied</a:t>
            </a:r>
          </a:p>
        </p:txBody>
      </p:sp>
      <p:sp>
        <p:nvSpPr>
          <p:cNvPr id="801797" name="Line 5"/>
          <p:cNvSpPr>
            <a:spLocks noChangeShapeType="1"/>
          </p:cNvSpPr>
          <p:nvPr/>
        </p:nvSpPr>
        <p:spPr bwMode="auto">
          <a:xfrm>
            <a:off x="4510454" y="4234736"/>
            <a:ext cx="1177665" cy="946867"/>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6399133" y="4452850"/>
            <a:ext cx="1376583" cy="728753"/>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7471081" y="1456104"/>
            <a:ext cx="3327512" cy="800101"/>
          </a:xfrm>
          <a:prstGeom prst="accentBorderCallout1">
            <a:avLst>
              <a:gd name="adj1" fmla="val 61227"/>
              <a:gd name="adj2" fmla="val -3549"/>
              <a:gd name="adj3" fmla="val 273004"/>
              <a:gd name="adj4" fmla="val -46449"/>
            </a:avLst>
          </a:prstGeom>
          <a:ln>
            <a:headEnd type="none" w="med" len="med"/>
            <a:tailEnd type="oval" w="med" len="med"/>
          </a:ln>
        </p:spPr>
        <p:style>
          <a:lnRef idx="1">
            <a:schemeClr val="accent6"/>
          </a:lnRef>
          <a:fillRef idx="2">
            <a:schemeClr val="accent6"/>
          </a:fillRef>
          <a:effectRef idx="1">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buNone/>
            </a:pPr>
            <a:r>
              <a:rPr lang="en-US" b="1" dirty="0" smtClean="0">
                <a:solidFill>
                  <a:schemeClr val="bg1"/>
                </a:solidFill>
              </a:rPr>
              <a:t>Memory content is copied to new server</a:t>
            </a:r>
          </a:p>
        </p:txBody>
      </p:sp>
      <p:sp>
        <p:nvSpPr>
          <p:cNvPr id="42" name="Left-Right Arrow 41"/>
          <p:cNvSpPr/>
          <p:nvPr/>
        </p:nvSpPr>
        <p:spPr bwMode="auto">
          <a:xfrm>
            <a:off x="5136667" y="4026442"/>
            <a:ext cx="2079928"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5" cstate="print"/>
          <a:srcRect/>
          <a:stretch>
            <a:fillRect/>
          </a:stretch>
        </p:blipFill>
        <p:spPr bwMode="auto">
          <a:xfrm>
            <a:off x="3553897" y="3064383"/>
            <a:ext cx="1898700"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5" cstate="print"/>
          <a:srcRect/>
          <a:stretch>
            <a:fillRect/>
          </a:stretch>
        </p:blipFill>
        <p:spPr bwMode="auto">
          <a:xfrm>
            <a:off x="7236136" y="3096277"/>
            <a:ext cx="1898700"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6">
            <a:duotone>
              <a:prstClr val="black"/>
              <a:schemeClr val="accent5">
                <a:tint val="45000"/>
                <a:satMod val="400000"/>
              </a:schemeClr>
            </a:duotone>
          </a:blip>
          <a:srcRect/>
          <a:stretch>
            <a:fillRect/>
          </a:stretch>
        </p:blipFill>
        <p:spPr bwMode="auto">
          <a:xfrm>
            <a:off x="4266088" y="3315923"/>
            <a:ext cx="815018" cy="990600"/>
          </a:xfrm>
          <a:prstGeom prst="rect">
            <a:avLst/>
          </a:prstGeom>
          <a:noFill/>
        </p:spPr>
      </p:pic>
      <p:pic>
        <p:nvPicPr>
          <p:cNvPr id="25" name="Picture 3" descr="C:\Users\shonsh\Desktop\images\VM.png"/>
          <p:cNvPicPr>
            <a:picLocks noChangeAspect="1" noChangeArrowheads="1"/>
          </p:cNvPicPr>
          <p:nvPr/>
        </p:nvPicPr>
        <p:blipFill>
          <a:blip r:embed="rId6">
            <a:duotone>
              <a:prstClr val="black"/>
              <a:schemeClr val="accent5">
                <a:tint val="45000"/>
                <a:satMod val="400000"/>
              </a:schemeClr>
            </a:duotone>
          </a:blip>
          <a:srcRect/>
          <a:stretch>
            <a:fillRect/>
          </a:stretch>
        </p:blipFill>
        <p:spPr bwMode="auto">
          <a:xfrm>
            <a:off x="7922737" y="3352800"/>
            <a:ext cx="815018" cy="990600"/>
          </a:xfrm>
          <a:prstGeom prst="rect">
            <a:avLst/>
          </a:prstGeom>
          <a:noFill/>
        </p:spPr>
      </p:pic>
      <p:pic>
        <p:nvPicPr>
          <p:cNvPr id="26"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5505460" y="1360854"/>
            <a:ext cx="1320456" cy="990600"/>
          </a:xfrm>
          <a:prstGeom prst="rect">
            <a:avLst/>
          </a:prstGeom>
          <a:noFill/>
          <a:scene3d>
            <a:camera prst="perspectiveLeft"/>
            <a:lightRig rig="threePt" dir="t"/>
          </a:scene3d>
        </p:spPr>
      </p:pic>
      <p:sp>
        <p:nvSpPr>
          <p:cNvPr id="28" name="Notched Right Arrow 27"/>
          <p:cNvSpPr/>
          <p:nvPr/>
        </p:nvSpPr>
        <p:spPr bwMode="auto">
          <a:xfrm>
            <a:off x="4875530" y="3581400"/>
            <a:ext cx="2234618" cy="304800"/>
          </a:xfrm>
          <a:prstGeom prst="notchedRightArrow">
            <a:avLst/>
          </a:prstGeom>
          <a:ln>
            <a:solidFill>
              <a:schemeClr val="tx1"/>
            </a:solidFill>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9"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35312" y="3947866"/>
            <a:ext cx="304677" cy="265848"/>
          </a:xfrm>
          <a:prstGeom prst="rect">
            <a:avLst/>
          </a:prstGeom>
          <a:noFill/>
        </p:spPr>
      </p:pic>
      <p:pic>
        <p:nvPicPr>
          <p:cNvPr id="27" name="Picture 5" descr="WomanIcon"/>
          <p:cNvPicPr>
            <a:picLocks noChangeAspect="1" noChangeArrowheads="1"/>
          </p:cNvPicPr>
          <p:nvPr/>
        </p:nvPicPr>
        <p:blipFill>
          <a:blip r:embed="rId9"/>
          <a:srcRect/>
          <a:stretch>
            <a:fillRect/>
          </a:stretch>
        </p:blipFill>
        <p:spPr bwMode="auto">
          <a:xfrm>
            <a:off x="406294" y="2962278"/>
            <a:ext cx="812588" cy="771525"/>
          </a:xfrm>
          <a:prstGeom prst="rect">
            <a:avLst/>
          </a:prstGeom>
          <a:noFill/>
          <a:ln w="9525">
            <a:noFill/>
            <a:miter lim="800000"/>
            <a:headEnd/>
            <a:tailEnd/>
          </a:ln>
        </p:spPr>
      </p:pic>
      <p:sp>
        <p:nvSpPr>
          <p:cNvPr id="33" name="AutoShape 6"/>
          <p:cNvSpPr>
            <a:spLocks noChangeArrowheads="1"/>
          </p:cNvSpPr>
          <p:nvPr/>
        </p:nvSpPr>
        <p:spPr bwMode="auto">
          <a:xfrm>
            <a:off x="425778" y="1996832"/>
            <a:ext cx="3527589" cy="633830"/>
          </a:xfrm>
          <a:prstGeom prst="wedgeEllipseCallout">
            <a:avLst>
              <a:gd name="adj1" fmla="val -31216"/>
              <a:gd name="adj2" fmla="val 123405"/>
            </a:avLst>
          </a:prstGeom>
          <a:ln>
            <a:headEnd/>
            <a:tailEnd/>
          </a:ln>
        </p:spPr>
        <p:style>
          <a:lnRef idx="1">
            <a:schemeClr val="accent5"/>
          </a:lnRef>
          <a:fillRef idx="2">
            <a:schemeClr val="accent5"/>
          </a:fillRef>
          <a:effectRef idx="1">
            <a:schemeClr val="accent5"/>
          </a:effectRef>
          <a:fontRef idx="minor">
            <a:schemeClr val="dk1"/>
          </a:fontRef>
        </p:style>
        <p:txBody>
          <a:bodyPr lIns="91436" tIns="0" rIns="91436" bIns="0"/>
          <a:lstStyle/>
          <a:p>
            <a:pPr algn="ctr">
              <a:defRPr/>
            </a:pPr>
            <a:endParaRPr lang="en-US" sz="100" b="1" dirty="0" smtClean="0">
              <a:solidFill>
                <a:schemeClr val="bg1"/>
              </a:solidFill>
              <a:latin typeface="Arial" charset="0"/>
            </a:endParaRPr>
          </a:p>
          <a:p>
            <a:pPr algn="ctr">
              <a:buNone/>
              <a:defRPr/>
            </a:pPr>
            <a:r>
              <a:rPr lang="en-US" sz="2200" b="1" dirty="0" smtClean="0">
                <a:solidFill>
                  <a:schemeClr val="bg1"/>
                </a:solidFill>
                <a:latin typeface="Arial" charset="0"/>
              </a:rPr>
              <a:t>Live Migrate</a:t>
            </a:r>
            <a:endParaRPr lang="en-US" sz="2200" b="1" dirty="0">
              <a:solidFill>
                <a:schemeClr val="bg1"/>
              </a:solidFill>
              <a:latin typeface="Arial" charset="0"/>
            </a:endParaRPr>
          </a:p>
        </p:txBody>
      </p:sp>
      <p:sp>
        <p:nvSpPr>
          <p:cNvPr id="39" name="TextBox 38"/>
          <p:cNvSpPr txBox="1"/>
          <p:nvPr/>
        </p:nvSpPr>
        <p:spPr>
          <a:xfrm>
            <a:off x="7546317" y="5225502"/>
            <a:ext cx="4642508" cy="1015663"/>
          </a:xfrm>
          <a:prstGeom prst="rect">
            <a:avLst/>
          </a:prstGeom>
          <a:noFill/>
        </p:spPr>
        <p:txBody>
          <a:bodyPr wrap="square" rtlCol="0">
            <a:spAutoFit/>
          </a:bodyPr>
          <a:lstStyle/>
          <a:p>
            <a:r>
              <a:rPr lang="en-US" sz="2000" dirty="0" smtClean="0">
                <a:latin typeface="Calibri" pitchFamily="34" charset="0"/>
                <a:cs typeface="Calibri" pitchFamily="34" charset="0"/>
              </a:rPr>
              <a:t>May be additional incremental data copies until data on both nodes is essentially identical</a:t>
            </a:r>
            <a:endParaRPr lang="en-US" dirty="0" smtClean="0">
              <a:latin typeface="Calibri" pitchFamily="34" charset="0"/>
              <a:cs typeface="Calibri" pitchFamily="34" charset="0"/>
            </a:endParaRPr>
          </a:p>
        </p:txBody>
      </p:sp>
      <p:sp>
        <p:nvSpPr>
          <p:cNvPr id="32" name="Line 7"/>
          <p:cNvSpPr>
            <a:spLocks noChangeShapeType="1"/>
          </p:cNvSpPr>
          <p:nvPr/>
        </p:nvSpPr>
        <p:spPr bwMode="auto">
          <a:xfrm>
            <a:off x="6084376"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grpSp>
        <p:nvGrpSpPr>
          <p:cNvPr id="2" name="Group 50"/>
          <p:cNvGrpSpPr/>
          <p:nvPr/>
        </p:nvGrpSpPr>
        <p:grpSpPr>
          <a:xfrm>
            <a:off x="5810523" y="6059549"/>
            <a:ext cx="538113" cy="524416"/>
            <a:chOff x="1145861" y="6690311"/>
            <a:chExt cx="484428" cy="629299"/>
          </a:xfrm>
        </p:grpSpPr>
        <p:sp>
          <p:nvSpPr>
            <p:cNvPr id="43" name="Rounded Rectangle 4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bg1"/>
                </a:solidFill>
                <a:latin typeface="Segoe" pitchFamily="34" charset="0"/>
              </a:endParaRPr>
            </a:p>
          </p:txBody>
        </p:sp>
        <p:pic>
          <p:nvPicPr>
            <p:cNvPr id="44" name="Picture 4" descr="C:\Users\agoodman\Documents\Carmine\V1\Product Icons - PNG\Carmine117_VirtualMachine_32.png"/>
            <p:cNvPicPr>
              <a:picLocks noChangeAspect="1" noChangeArrowheads="1"/>
            </p:cNvPicPr>
            <p:nvPr/>
          </p:nvPicPr>
          <p:blipFill>
            <a:blip r:embed="rId10"/>
            <a:stretch>
              <a:fillRect/>
            </a:stretch>
          </p:blipFill>
          <p:spPr bwMode="auto">
            <a:xfrm>
              <a:off x="1261164" y="6690311"/>
              <a:ext cx="304800" cy="304800"/>
            </a:xfrm>
            <a:prstGeom prst="rect">
              <a:avLst/>
            </a:prstGeom>
            <a:ln>
              <a:headEnd type="none" w="med" len="med"/>
              <a:tailEnd type="none" w="med" len="med"/>
            </a:ln>
          </p:spPr>
        </p:pic>
        <p:sp>
          <p:nvSpPr>
            <p:cNvPr id="45" name="TextBox 44"/>
            <p:cNvSpPr txBox="1"/>
            <p:nvPr/>
          </p:nvSpPr>
          <p:spPr>
            <a:xfrm>
              <a:off x="1145861" y="7042612"/>
              <a:ext cx="376932" cy="276998"/>
            </a:xfrm>
            <a:prstGeom prst="rect">
              <a:avLst/>
            </a:prstGeom>
          </p:spPr>
          <p:txBody>
            <a:bodyPr wrap="none" rtlCol="0">
              <a:spAutoFit/>
            </a:bodyPr>
            <a:lstStyle/>
            <a:p>
              <a:pPr>
                <a:buNone/>
              </a:pPr>
              <a:r>
                <a:rPr lang="en-US" sz="900" dirty="0" smtClean="0"/>
                <a:t>VHD</a:t>
              </a:r>
              <a:endParaRPr lang="en-US" sz="2000" dirty="0" smtClean="0"/>
            </a:p>
          </p:txBody>
        </p:sp>
      </p:grpSp>
      <p:grpSp>
        <p:nvGrpSpPr>
          <p:cNvPr id="3" name="Group 57"/>
          <p:cNvGrpSpPr/>
          <p:nvPr/>
        </p:nvGrpSpPr>
        <p:grpSpPr>
          <a:xfrm>
            <a:off x="5078678" y="4913680"/>
            <a:ext cx="2031471" cy="877523"/>
            <a:chOff x="6296149" y="4859530"/>
            <a:chExt cx="1612817" cy="910638"/>
          </a:xfrm>
        </p:grpSpPr>
        <p:pic>
          <p:nvPicPr>
            <p:cNvPr id="47" name="Picture 10" descr="C:\Documents and Settings\Pennie\My Documents\ACERDATA (D)\Pennie's documents\MS Image\Shapes and Graphics\Internet Cloud\cloud 1.png"/>
            <p:cNvPicPr>
              <a:picLocks noChangeAspect="1" noChangeArrowheads="1"/>
            </p:cNvPicPr>
            <p:nvPr/>
          </p:nvPicPr>
          <p:blipFill>
            <a:blip r:embed="rId11" cstate="print"/>
            <a:srcRect/>
            <a:stretch>
              <a:fillRect/>
            </a:stretch>
          </p:blipFill>
          <p:spPr bwMode="auto">
            <a:xfrm>
              <a:off x="6296149" y="4859530"/>
              <a:ext cx="1612817" cy="910638"/>
            </a:xfrm>
            <a:prstGeom prst="rect">
              <a:avLst/>
            </a:prstGeom>
            <a:noFill/>
          </p:spPr>
        </p:pic>
        <p:sp>
          <p:nvSpPr>
            <p:cNvPr id="52" name="TextBox 51"/>
            <p:cNvSpPr txBox="1"/>
            <p:nvPr/>
          </p:nvSpPr>
          <p:spPr>
            <a:xfrm>
              <a:off x="6823391" y="5058889"/>
              <a:ext cx="523314" cy="383269"/>
            </a:xfrm>
            <a:prstGeom prst="rect">
              <a:avLst/>
            </a:prstGeom>
            <a:noFill/>
          </p:spPr>
          <p:txBody>
            <a:bodyPr wrap="none" rtlCol="0">
              <a:spAutoFit/>
            </a:bodyPr>
            <a:lstStyle/>
            <a:p>
              <a:pPr algn="ctr">
                <a:buNone/>
              </a:pPr>
              <a:r>
                <a:rPr lang="en-US" b="1" dirty="0" smtClean="0">
                  <a:effectLst>
                    <a:glow rad="228600">
                      <a:schemeClr val="bg1">
                        <a:alpha val="40000"/>
                      </a:schemeClr>
                    </a:glow>
                  </a:effectLst>
                </a:rPr>
                <a:t>SAN</a:t>
              </a:r>
              <a:endParaRPr lang="en-US" b="1" dirty="0">
                <a:effectLst>
                  <a:glow rad="228600">
                    <a:schemeClr val="bg1">
                      <a:alpha val="40000"/>
                    </a:schemeClr>
                  </a:glow>
                </a:effectLst>
              </a:endParaRPr>
            </a:p>
          </p:txBody>
        </p:sp>
      </p:grpSp>
      <p:sp>
        <p:nvSpPr>
          <p:cNvPr id="35" name="Notched Right Arrow 34"/>
          <p:cNvSpPr/>
          <p:nvPr/>
        </p:nvSpPr>
        <p:spPr bwMode="auto">
          <a:xfrm rot="7169605">
            <a:off x="4604957" y="2456756"/>
            <a:ext cx="1104000" cy="185725"/>
          </a:xfrm>
          <a:prstGeom prst="notchedRightArrow">
            <a:avLst/>
          </a:prstGeom>
          <a:ln>
            <a:solidFill>
              <a:schemeClr val="tx1"/>
            </a:solidFill>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32319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000"/>
                                        <p:tgtEl>
                                          <p:spTgt spid="28"/>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5500"/>
                            </p:stCondLst>
                            <p:childTnLst>
                              <p:par>
                                <p:cTn id="17" presetID="53" presetClass="entr" presetSubtype="0" fill="hold" nodeType="afterEffect">
                                  <p:stCondLst>
                                    <p:cond delay="10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2640912" y="2895602"/>
            <a:ext cx="6907001"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p:txBody>
          <a:bodyPr>
            <a:normAutofit/>
          </a:bodyPr>
          <a:lstStyle/>
          <a:p>
            <a:r>
              <a:rPr lang="en-US" smtClean="0"/>
              <a:t>Live Migration</a:t>
            </a:r>
            <a:endParaRPr lang="en-US" dirty="0"/>
          </a:p>
        </p:txBody>
      </p:sp>
      <p:sp>
        <p:nvSpPr>
          <p:cNvPr id="32" name="Content Placeholder 31"/>
          <p:cNvSpPr>
            <a:spLocks noGrp="1"/>
          </p:cNvSpPr>
          <p:nvPr>
            <p:ph idx="1"/>
          </p:nvPr>
        </p:nvSpPr>
        <p:spPr>
          <a:xfrm>
            <a:off x="519112" y="1447799"/>
            <a:ext cx="11149013" cy="1144929"/>
          </a:xfrm>
        </p:spPr>
        <p:txBody>
          <a:bodyPr/>
          <a:lstStyle/>
          <a:p>
            <a:r>
              <a:rPr lang="en-US" sz="2400" dirty="0" smtClean="0"/>
              <a:t>Session state is maintained</a:t>
            </a:r>
          </a:p>
          <a:p>
            <a:r>
              <a:rPr lang="en-US" sz="2400" dirty="0" smtClean="0"/>
              <a:t>No reconnections necessary</a:t>
            </a:r>
          </a:p>
          <a:p>
            <a:r>
              <a:rPr lang="en-US" sz="2400" dirty="0" smtClean="0"/>
              <a:t>Clients stay connected</a:t>
            </a:r>
          </a:p>
        </p:txBody>
      </p:sp>
      <p:sp>
        <p:nvSpPr>
          <p:cNvPr id="801797" name="Line 5"/>
          <p:cNvSpPr>
            <a:spLocks noChangeShapeType="1"/>
          </p:cNvSpPr>
          <p:nvPr/>
        </p:nvSpPr>
        <p:spPr bwMode="auto">
          <a:xfrm>
            <a:off x="4510453" y="4234736"/>
            <a:ext cx="1064283" cy="840541"/>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6472361" y="4452850"/>
            <a:ext cx="1303355" cy="693311"/>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6084376" y="5496693"/>
            <a:ext cx="0" cy="304800"/>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5561601" y="5716836"/>
            <a:ext cx="1028781" cy="988767"/>
          </a:xfrm>
          <a:prstGeom prst="rect">
            <a:avLst/>
          </a:prstGeom>
          <a:noFill/>
        </p:spPr>
      </p:pic>
      <p:grpSp>
        <p:nvGrpSpPr>
          <p:cNvPr id="2" name="Group 50"/>
          <p:cNvGrpSpPr/>
          <p:nvPr/>
        </p:nvGrpSpPr>
        <p:grpSpPr>
          <a:xfrm>
            <a:off x="5840766" y="6059549"/>
            <a:ext cx="507866" cy="524416"/>
            <a:chOff x="1173089" y="6690311"/>
            <a:chExt cx="457200"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88992" y="7042612"/>
              <a:ext cx="376933" cy="276998"/>
            </a:xfrm>
            <a:prstGeom prst="rect">
              <a:avLst/>
            </a:prstGeom>
          </p:spPr>
          <p:txBody>
            <a:bodyPr wrap="none" rtlCol="0">
              <a:spAutoFit/>
            </a:bodyPr>
            <a:lstStyle/>
            <a:p>
              <a:pPr>
                <a:buNone/>
              </a:pPr>
              <a:r>
                <a:rPr lang="en-US" sz="900" dirty="0" smtClean="0"/>
                <a:t>VHD</a:t>
              </a:r>
              <a:endParaRPr lang="en-US" sz="2000" dirty="0" smtClean="0"/>
            </a:p>
          </p:txBody>
        </p:sp>
      </p:grpSp>
      <p:sp>
        <p:nvSpPr>
          <p:cNvPr id="42" name="Left-Right Arrow 41"/>
          <p:cNvSpPr/>
          <p:nvPr/>
        </p:nvSpPr>
        <p:spPr bwMode="auto">
          <a:xfrm>
            <a:off x="5136667" y="4026442"/>
            <a:ext cx="2079928"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3536968" y="3064383"/>
            <a:ext cx="1898700"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7236136" y="3096277"/>
            <a:ext cx="1898700"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a:duotone>
              <a:prstClr val="black"/>
              <a:schemeClr val="accent5">
                <a:tint val="45000"/>
                <a:satMod val="400000"/>
              </a:schemeClr>
            </a:duotone>
          </a:blip>
          <a:srcRect/>
          <a:stretch>
            <a:fillRect/>
          </a:stretch>
        </p:blipFill>
        <p:spPr bwMode="auto">
          <a:xfrm>
            <a:off x="7922737" y="3352800"/>
            <a:ext cx="815018" cy="990600"/>
          </a:xfrm>
          <a:prstGeom prst="rect">
            <a:avLst/>
          </a:prstGeom>
          <a:noFill/>
        </p:spPr>
      </p:pic>
      <p:pic>
        <p:nvPicPr>
          <p:cNvPr id="25" name="Picture 3" descr="C:\Users\shonsh\Desktop\images\VM.png"/>
          <p:cNvPicPr>
            <a:picLocks noChangeAspect="1" noChangeArrowheads="1"/>
          </p:cNvPicPr>
          <p:nvPr/>
        </p:nvPicPr>
        <p:blipFill>
          <a:blip r:embed="rId7">
            <a:duotone>
              <a:prstClr val="black"/>
              <a:schemeClr val="accent5">
                <a:tint val="45000"/>
                <a:satMod val="400000"/>
              </a:schemeClr>
            </a:duotone>
          </a:blip>
          <a:srcRect/>
          <a:stretch>
            <a:fillRect/>
          </a:stretch>
        </p:blipFill>
        <p:spPr bwMode="auto">
          <a:xfrm>
            <a:off x="4266091" y="3352800"/>
            <a:ext cx="815018" cy="990600"/>
          </a:xfrm>
          <a:prstGeom prst="rect">
            <a:avLst/>
          </a:prstGeom>
          <a:noFill/>
        </p:spPr>
      </p:pic>
      <p:grpSp>
        <p:nvGrpSpPr>
          <p:cNvPr id="3" name="Group 57"/>
          <p:cNvGrpSpPr/>
          <p:nvPr/>
        </p:nvGrpSpPr>
        <p:grpSpPr>
          <a:xfrm>
            <a:off x="5023898" y="4923954"/>
            <a:ext cx="2031471" cy="877523"/>
            <a:chOff x="6296149" y="4859530"/>
            <a:chExt cx="1612817" cy="910638"/>
          </a:xfrm>
        </p:grpSpPr>
        <p:pic>
          <p:nvPicPr>
            <p:cNvPr id="28" name="Picture 10" descr="C:\Documents and Settings\Pennie\My Documents\ACERDATA (D)\Pennie's documents\MS Image\Shapes and Graphics\Internet Cloud\cloud 1.png"/>
            <p:cNvPicPr>
              <a:picLocks noChangeAspect="1" noChangeArrowheads="1"/>
            </p:cNvPicPr>
            <p:nvPr/>
          </p:nvPicPr>
          <p:blipFill>
            <a:blip r:embed="rId8" cstate="print"/>
            <a:srcRect/>
            <a:stretch>
              <a:fillRect/>
            </a:stretch>
          </p:blipFill>
          <p:spPr bwMode="auto">
            <a:xfrm>
              <a:off x="6296149" y="4859530"/>
              <a:ext cx="1612817" cy="910638"/>
            </a:xfrm>
            <a:prstGeom prst="rect">
              <a:avLst/>
            </a:prstGeom>
            <a:noFill/>
          </p:spPr>
        </p:pic>
        <p:sp>
          <p:nvSpPr>
            <p:cNvPr id="29" name="TextBox 28"/>
            <p:cNvSpPr txBox="1"/>
            <p:nvPr/>
          </p:nvSpPr>
          <p:spPr>
            <a:xfrm>
              <a:off x="6823391" y="5058889"/>
              <a:ext cx="523314" cy="383269"/>
            </a:xfrm>
            <a:prstGeom prst="rect">
              <a:avLst/>
            </a:prstGeom>
            <a:noFill/>
          </p:spPr>
          <p:txBody>
            <a:bodyPr wrap="none" rtlCol="0">
              <a:spAutoFit/>
            </a:bodyPr>
            <a:lstStyle/>
            <a:p>
              <a:pPr algn="ctr">
                <a:buNone/>
              </a:pPr>
              <a:r>
                <a:rPr lang="en-US" b="1" dirty="0" smtClean="0">
                  <a:effectLst>
                    <a:glow rad="228600">
                      <a:schemeClr val="bg1">
                        <a:alpha val="40000"/>
                      </a:schemeClr>
                    </a:glow>
                  </a:effectLst>
                </a:rPr>
                <a:t>SAN</a:t>
              </a:r>
              <a:endParaRPr lang="en-US" b="1" dirty="0">
                <a:effectLst>
                  <a:glow rad="228600">
                    <a:schemeClr val="bg1">
                      <a:alpha val="40000"/>
                    </a:schemeClr>
                  </a:glow>
                </a:effectLst>
              </a:endParaRPr>
            </a:p>
          </p:txBody>
        </p:sp>
      </p:grpSp>
      <p:sp>
        <p:nvSpPr>
          <p:cNvPr id="27" name="Content Placeholder 31"/>
          <p:cNvSpPr txBox="1">
            <a:spLocks/>
          </p:cNvSpPr>
          <p:nvPr/>
        </p:nvSpPr>
        <p:spPr>
          <a:xfrm>
            <a:off x="203147" y="5352839"/>
            <a:ext cx="4933520" cy="615553"/>
          </a:xfrm>
          <a:prstGeom prst="rect">
            <a:avLst/>
          </a:prstGeom>
        </p:spPr>
        <p:txBody>
          <a:bodyPr vert="horz" wrap="square" lIns="0" tIns="0" rIns="0" bIns="0" rtlCol="0">
            <a:spAutoFit/>
          </a:bodyPr>
          <a:lstStyle/>
          <a:p>
            <a:pPr>
              <a:lnSpc>
                <a:spcPct val="90000"/>
              </a:lnSpc>
              <a:spcBef>
                <a:spcPct val="20000"/>
              </a:spcBef>
              <a:buSzPct val="120000"/>
            </a:pPr>
            <a:r>
              <a:rPr lang="en-US" sz="2000" dirty="0" smtClean="0">
                <a:latin typeface="Calibri" pitchFamily="34" charset="0"/>
                <a:cs typeface="Calibri" pitchFamily="34" charset="0"/>
              </a:rPr>
              <a:t>ARP redirects clients to new node</a:t>
            </a:r>
          </a:p>
          <a:p>
            <a:pPr marR="0" lvl="0" algn="l" defTabSz="914363" rtl="0" eaLnBrk="1" fontAlgn="auto" latinLnBrk="0" hangingPunct="1">
              <a:lnSpc>
                <a:spcPct val="90000"/>
              </a:lnSpc>
              <a:spcBef>
                <a:spcPct val="20000"/>
              </a:spcBef>
              <a:spcAft>
                <a:spcPts val="0"/>
              </a:spcAft>
              <a:buClrTx/>
              <a:buSzPct val="120000"/>
              <a:tabLst/>
              <a:defRPr/>
            </a:pPr>
            <a:r>
              <a:rPr lang="en-US" sz="2000" dirty="0" smtClean="0">
                <a:latin typeface="Calibri" pitchFamily="34" charset="0"/>
                <a:cs typeface="Calibri" pitchFamily="34" charset="0"/>
              </a:rPr>
              <a:t>Old VM deleted after success</a:t>
            </a:r>
            <a:endParaRPr kumimoji="0" lang="en-US" sz="2000" b="0" i="0" u="none" strike="noStrike" kern="1200" cap="none" spc="0" normalizeH="0" baseline="0" noProof="0" dirty="0" smtClean="0">
              <a:ln>
                <a:noFill/>
              </a:ln>
              <a:effectLst/>
              <a:uLnTx/>
              <a:uFillTx/>
              <a:latin typeface="Calibri" pitchFamily="34" charset="0"/>
              <a:cs typeface="Calibri" pitchFamily="34" charset="0"/>
            </a:endParaRPr>
          </a:p>
        </p:txBody>
      </p:sp>
      <p:pic>
        <p:nvPicPr>
          <p:cNvPr id="30" name="Picture 7" descr="http://z.about.com/d/gocaribbean/1/0/N/0/-/-/heart_clipart.gif"/>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035312" y="3947866"/>
            <a:ext cx="304677" cy="265848"/>
          </a:xfrm>
          <a:prstGeom prst="rect">
            <a:avLst/>
          </a:prstGeom>
          <a:noFill/>
        </p:spPr>
      </p:pic>
      <p:sp>
        <p:nvSpPr>
          <p:cNvPr id="34" name="Line Callout 1 (Border and Accent Bar) 33"/>
          <p:cNvSpPr/>
          <p:nvPr/>
        </p:nvSpPr>
        <p:spPr bwMode="auto">
          <a:xfrm>
            <a:off x="8185486" y="985962"/>
            <a:ext cx="2613106" cy="800101"/>
          </a:xfrm>
          <a:prstGeom prst="accentBorderCallout1">
            <a:avLst>
              <a:gd name="adj1" fmla="val 61227"/>
              <a:gd name="adj2" fmla="val -3549"/>
              <a:gd name="adj3" fmla="val 70586"/>
              <a:gd name="adj4" fmla="val -81265"/>
            </a:avLst>
          </a:prstGeom>
          <a:ln>
            <a:headEnd type="none" w="med" len="med"/>
            <a:tailEnd type="oval" w="med" len="med"/>
          </a:ln>
        </p:spPr>
        <p:style>
          <a:lnRef idx="1">
            <a:schemeClr val="accent6"/>
          </a:lnRef>
          <a:fillRef idx="2">
            <a:schemeClr val="accent6"/>
          </a:fillRef>
          <a:effectRef idx="1">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buNone/>
            </a:pPr>
            <a:r>
              <a:rPr lang="en-US" b="1" dirty="0" smtClean="0">
                <a:solidFill>
                  <a:schemeClr val="bg1"/>
                </a:solidFill>
              </a:rPr>
              <a:t>Client directed to new host</a:t>
            </a:r>
          </a:p>
        </p:txBody>
      </p:sp>
      <p:pic>
        <p:nvPicPr>
          <p:cNvPr id="35" name="Picture 13" descr="\\eventsql\dvd\Online_ART\DVD_ART34\Artwork_Imagery\Icons - Illustrations\_WINDOWS VISTA ICONS\Laptop notebook mobility pc.png"/>
          <p:cNvPicPr>
            <a:picLocks noChangeAspect="1" noChangeArrowheads="1"/>
          </p:cNvPicPr>
          <p:nvPr/>
        </p:nvPicPr>
        <p:blipFill>
          <a:blip r:embed="rId10"/>
          <a:srcRect/>
          <a:stretch>
            <a:fillRect/>
          </a:stretch>
        </p:blipFill>
        <p:spPr bwMode="auto">
          <a:xfrm>
            <a:off x="5136667" y="1182323"/>
            <a:ext cx="1320456" cy="990600"/>
          </a:xfrm>
          <a:prstGeom prst="rect">
            <a:avLst/>
          </a:prstGeom>
          <a:noFill/>
          <a:scene3d>
            <a:camera prst="perspectiveLeft"/>
            <a:lightRig rig="threePt" dir="t"/>
          </a:scene3d>
        </p:spPr>
      </p:pic>
      <p:sp>
        <p:nvSpPr>
          <p:cNvPr id="36" name="Notched Right Arrow 35"/>
          <p:cNvSpPr/>
          <p:nvPr/>
        </p:nvSpPr>
        <p:spPr bwMode="auto">
          <a:xfrm rot="7169605">
            <a:off x="4604957" y="2456756"/>
            <a:ext cx="1104000" cy="185725"/>
          </a:xfrm>
          <a:prstGeom prst="notchedRightArrow">
            <a:avLst/>
          </a:prstGeom>
          <a:ln>
            <a:solidFill>
              <a:schemeClr val="tx1"/>
            </a:solidFill>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 name="Notched Right Arrow 38"/>
          <p:cNvSpPr/>
          <p:nvPr/>
        </p:nvSpPr>
        <p:spPr bwMode="auto">
          <a:xfrm rot="2567926">
            <a:off x="5858254" y="2515806"/>
            <a:ext cx="1922581" cy="148473"/>
          </a:xfrm>
          <a:prstGeom prst="notchedRightArrow">
            <a:avLst/>
          </a:prstGeom>
          <a:ln>
            <a:solidFill>
              <a:schemeClr val="tx1"/>
            </a:solidFill>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81442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childTnLst>
                          </p:cTn>
                        </p:par>
                        <p:par>
                          <p:cTn id="16" fill="hold">
                            <p:stCondLst>
                              <p:cond delay="2000"/>
                            </p:stCondLst>
                            <p:childTnLst>
                              <p:par>
                                <p:cTn id="17" presetID="4" presetClass="exit" presetSubtype="16" fill="hold" nodeType="afterEffect">
                                  <p:stCondLst>
                                    <p:cond delay="5000"/>
                                  </p:stCondLst>
                                  <p:childTnLst>
                                    <p:animEffect transition="out" filter="box(in)">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p:cNvSpPr>
          <p:nvPr/>
        </p:nvSpPr>
        <p:spPr bwMode="auto">
          <a:xfrm>
            <a:off x="2747262" y="1411014"/>
            <a:ext cx="7870813" cy="4408480"/>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normAutofit fontScale="90000"/>
          </a:bodyPr>
          <a:lstStyle/>
          <a:p>
            <a:r>
              <a:rPr lang="en-US" sz="4900" dirty="0" smtClean="0"/>
              <a:t>Failover Clustering in Windows Server 2012</a:t>
            </a:r>
            <a:r>
              <a:rPr lang="en-US" dirty="0"/>
              <a:t/>
            </a:r>
            <a:br>
              <a:rPr lang="en-US" dirty="0"/>
            </a:br>
            <a:r>
              <a:rPr lang="en-US" sz="4000" dirty="0">
                <a:solidFill>
                  <a:schemeClr val="accent1"/>
                </a:solidFill>
              </a:rPr>
              <a:t>Infrastructure for the Private </a:t>
            </a:r>
            <a:r>
              <a:rPr lang="en-US" sz="4000" dirty="0" smtClean="0">
                <a:solidFill>
                  <a:schemeClr val="accent1"/>
                </a:solidFill>
              </a:rPr>
              <a:t>Cloud</a:t>
            </a:r>
            <a:endParaRPr lang="en-US" sz="4000" dirty="0">
              <a:solidFill>
                <a:schemeClr val="accent1"/>
              </a:solidFill>
            </a:endParaRPr>
          </a:p>
        </p:txBody>
      </p:sp>
      <p:sp>
        <p:nvSpPr>
          <p:cNvPr id="9" name="Freeform 8"/>
          <p:cNvSpPr>
            <a:spLocks/>
          </p:cNvSpPr>
          <p:nvPr/>
        </p:nvSpPr>
        <p:spPr bwMode="auto">
          <a:xfrm>
            <a:off x="1194988" y="1781655"/>
            <a:ext cx="644387" cy="417615"/>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noFill/>
          <a:ln w="2540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algn="ctr" defTabSz="914400"/>
            <a:endParaRPr lang="en-US" kern="0">
              <a:solidFill>
                <a:sysClr val="window" lastClr="FFFFFF"/>
              </a:solidFill>
            </a:endParaRPr>
          </a:p>
        </p:txBody>
      </p:sp>
      <p:sp>
        <p:nvSpPr>
          <p:cNvPr id="18" name="Rectangle 17"/>
          <p:cNvSpPr/>
          <p:nvPr/>
        </p:nvSpPr>
        <p:spPr>
          <a:xfrm>
            <a:off x="3337782" y="4177574"/>
            <a:ext cx="3557900" cy="564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Hyper-V</a:t>
            </a:r>
            <a:endParaRPr lang="en-US" sz="2400" dirty="0"/>
          </a:p>
        </p:txBody>
      </p:sp>
      <p:sp>
        <p:nvSpPr>
          <p:cNvPr id="21" name="Rectangle 20"/>
          <p:cNvSpPr/>
          <p:nvPr/>
        </p:nvSpPr>
        <p:spPr>
          <a:xfrm>
            <a:off x="3337782" y="4877895"/>
            <a:ext cx="3557900" cy="5647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22" name="Rectangle 21"/>
          <p:cNvSpPr/>
          <p:nvPr/>
        </p:nvSpPr>
        <p:spPr>
          <a:xfrm>
            <a:off x="3337782" y="3472894"/>
            <a:ext cx="3557900" cy="56477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p>
        </p:txBody>
      </p:sp>
      <p:sp>
        <p:nvSpPr>
          <p:cNvPr id="24" name="Right Brace 23"/>
          <p:cNvSpPr/>
          <p:nvPr/>
        </p:nvSpPr>
        <p:spPr>
          <a:xfrm>
            <a:off x="7007992" y="3477421"/>
            <a:ext cx="323445" cy="564776"/>
          </a:xfrm>
          <a:prstGeom prst="righ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7286509" y="3616370"/>
            <a:ext cx="2469074" cy="338554"/>
          </a:xfrm>
          <a:prstGeom prst="rect">
            <a:avLst/>
          </a:prstGeom>
          <a:noFill/>
        </p:spPr>
        <p:txBody>
          <a:bodyPr wrap="none" rtlCol="0">
            <a:spAutoFit/>
          </a:bodyPr>
          <a:lstStyle/>
          <a:p>
            <a:r>
              <a:rPr lang="en-US" sz="1600" b="1" dirty="0" smtClean="0">
                <a:solidFill>
                  <a:schemeClr val="bg1"/>
                </a:solidFill>
              </a:rPr>
              <a:t>Advanced Management</a:t>
            </a:r>
            <a:endParaRPr lang="en-US" sz="1600" b="1" dirty="0">
              <a:solidFill>
                <a:schemeClr val="bg1"/>
              </a:solidFill>
            </a:endParaRPr>
          </a:p>
        </p:txBody>
      </p:sp>
      <p:sp>
        <p:nvSpPr>
          <p:cNvPr id="26" name="Right Brace 25"/>
          <p:cNvSpPr/>
          <p:nvPr/>
        </p:nvSpPr>
        <p:spPr>
          <a:xfrm>
            <a:off x="7007992" y="4877895"/>
            <a:ext cx="323445" cy="564776"/>
          </a:xfrm>
          <a:prstGeom prst="righ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p:cNvSpPr/>
          <p:nvPr/>
        </p:nvSpPr>
        <p:spPr>
          <a:xfrm>
            <a:off x="7007992" y="4177574"/>
            <a:ext cx="323445" cy="564776"/>
          </a:xfrm>
          <a:prstGeom prst="righ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286509" y="5021784"/>
            <a:ext cx="2653803" cy="338554"/>
          </a:xfrm>
          <a:prstGeom prst="rect">
            <a:avLst/>
          </a:prstGeom>
          <a:noFill/>
        </p:spPr>
        <p:txBody>
          <a:bodyPr wrap="none" rtlCol="0">
            <a:spAutoFit/>
          </a:bodyPr>
          <a:lstStyle/>
          <a:p>
            <a:r>
              <a:rPr lang="en-US" sz="1600" b="1" dirty="0" smtClean="0">
                <a:solidFill>
                  <a:schemeClr val="bg1"/>
                </a:solidFill>
              </a:rPr>
              <a:t>Infrastructure Integration</a:t>
            </a:r>
            <a:endParaRPr lang="en-US" sz="1600" b="1" dirty="0">
              <a:solidFill>
                <a:schemeClr val="bg1"/>
              </a:solidFill>
            </a:endParaRPr>
          </a:p>
        </p:txBody>
      </p:sp>
      <p:sp>
        <p:nvSpPr>
          <p:cNvPr id="29" name="TextBox 28"/>
          <p:cNvSpPr txBox="1"/>
          <p:nvPr/>
        </p:nvSpPr>
        <p:spPr>
          <a:xfrm>
            <a:off x="7286509" y="4321463"/>
            <a:ext cx="2395271" cy="338554"/>
          </a:xfrm>
          <a:prstGeom prst="rect">
            <a:avLst/>
          </a:prstGeom>
          <a:noFill/>
        </p:spPr>
        <p:txBody>
          <a:bodyPr wrap="none" rtlCol="0">
            <a:spAutoFit/>
          </a:bodyPr>
          <a:lstStyle/>
          <a:p>
            <a:r>
              <a:rPr lang="en-US" sz="1600" b="1" dirty="0" smtClean="0">
                <a:solidFill>
                  <a:schemeClr val="bg1"/>
                </a:solidFill>
              </a:rPr>
              <a:t>Virtualization Platform</a:t>
            </a:r>
            <a:endParaRPr lang="en-US" sz="1600" b="1" dirty="0">
              <a:solidFill>
                <a:schemeClr val="bg1"/>
              </a:solidFill>
            </a:endParaRPr>
          </a:p>
        </p:txBody>
      </p:sp>
      <p:pic>
        <p:nvPicPr>
          <p:cNvPr id="30" name="Picture 3" descr="\\eventsql\dvd\Online_ART\DVD_Art_Sept-2-2010\Logos\System Center\_System Center brand\System Center generic brand Grid h 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6540" y="3518378"/>
            <a:ext cx="2156301" cy="47298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6646" y="4895443"/>
            <a:ext cx="2280169" cy="547228"/>
          </a:xfrm>
          <a:prstGeom prst="rect">
            <a:avLst/>
          </a:prstGeom>
        </p:spPr>
      </p:pic>
      <p:pic>
        <p:nvPicPr>
          <p:cNvPr id="20"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807843" y="1805304"/>
            <a:ext cx="1032441" cy="103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4541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the Memory of the Host</a:t>
            </a:r>
            <a:endParaRPr lang="en-US" dirty="0"/>
          </a:p>
        </p:txBody>
      </p:sp>
      <p:sp>
        <p:nvSpPr>
          <p:cNvPr id="3" name="Content Placeholder 2"/>
          <p:cNvSpPr>
            <a:spLocks noGrp="1"/>
          </p:cNvSpPr>
          <p:nvPr>
            <p:ph idx="4294967295"/>
          </p:nvPr>
        </p:nvSpPr>
        <p:spPr>
          <a:xfrm>
            <a:off x="609441" y="1600201"/>
            <a:ext cx="10969943" cy="4525963"/>
          </a:xfrm>
          <a:prstGeom prst="rect">
            <a:avLst/>
          </a:prstGeom>
        </p:spPr>
        <p:txBody>
          <a:bodyPr>
            <a:noAutofit/>
          </a:bodyPr>
          <a:lstStyle/>
          <a:p>
            <a:r>
              <a:rPr lang="en-US" sz="2800" dirty="0" smtClean="0"/>
              <a:t>Root Memory Reserve </a:t>
            </a:r>
          </a:p>
          <a:p>
            <a:r>
              <a:rPr lang="en-US" sz="2800" dirty="0" smtClean="0"/>
              <a:t>Windows Server 2008 R2 </a:t>
            </a:r>
            <a:r>
              <a:rPr lang="en-US" sz="2800" u="sng" dirty="0" smtClean="0"/>
              <a:t>RTM</a:t>
            </a:r>
          </a:p>
          <a:p>
            <a:pPr lvl="1"/>
            <a:r>
              <a:rPr lang="en-US" sz="2400" dirty="0" smtClean="0"/>
              <a:t>Host memory reserve uses cluster property, </a:t>
            </a:r>
            <a:r>
              <a:rPr lang="en-US" sz="2400" dirty="0" err="1" smtClean="0"/>
              <a:t>RootMemoryReserved</a:t>
            </a:r>
            <a:endParaRPr lang="en-US" sz="2400" dirty="0" smtClean="0"/>
          </a:p>
          <a:p>
            <a:pPr lvl="1"/>
            <a:r>
              <a:rPr lang="en-US" sz="2400" dirty="0" smtClean="0"/>
              <a:t>Prevent crashes if too much memory is committed during VM startup</a:t>
            </a:r>
          </a:p>
          <a:p>
            <a:pPr lvl="1"/>
            <a:r>
              <a:rPr lang="en-US" sz="2400" dirty="0" smtClean="0"/>
              <a:t>Sets the Hyper-V registry setting, </a:t>
            </a:r>
            <a:r>
              <a:rPr lang="en-US" sz="2400" dirty="0" err="1" smtClean="0"/>
              <a:t>RootMemoryReserve</a:t>
            </a:r>
            <a:r>
              <a:rPr lang="en-US" sz="2400" dirty="0" smtClean="0"/>
              <a:t> across all nodes</a:t>
            </a:r>
          </a:p>
          <a:p>
            <a:pPr lvl="1"/>
            <a:r>
              <a:rPr lang="en-US" sz="2400" dirty="0" smtClean="0"/>
              <a:t>Cluster default: 512 MB,  max: 4 GB</a:t>
            </a:r>
          </a:p>
          <a:p>
            <a:r>
              <a:rPr lang="en-US" sz="2800" dirty="0" smtClean="0"/>
              <a:t>Windows Server 2008 R2 </a:t>
            </a:r>
            <a:r>
              <a:rPr lang="en-US" sz="2800" u="sng" dirty="0" smtClean="0"/>
              <a:t>SP1</a:t>
            </a:r>
          </a:p>
          <a:p>
            <a:pPr lvl="1"/>
            <a:r>
              <a:rPr lang="en-US" sz="2400" dirty="0" smtClean="0"/>
              <a:t>First, use Dynamic </a:t>
            </a:r>
            <a:r>
              <a:rPr lang="en-US" sz="2400" dirty="0"/>
              <a:t>Memory</a:t>
            </a:r>
          </a:p>
          <a:p>
            <a:pPr lvl="1"/>
            <a:r>
              <a:rPr lang="en-US" sz="2400" dirty="0" smtClean="0"/>
              <a:t>Host memory reserve uses Hyper-V property, </a:t>
            </a:r>
            <a:r>
              <a:rPr lang="en-US" sz="2400" dirty="0" err="1" smtClean="0"/>
              <a:t>MemoryReserve</a:t>
            </a:r>
            <a:endParaRPr lang="en-US" sz="2400" dirty="0"/>
          </a:p>
          <a:p>
            <a:pPr lvl="1"/>
            <a:r>
              <a:rPr lang="en-US" sz="2400" dirty="0" smtClean="0"/>
              <a:t>Based on automatic “memory pressure” algorithm</a:t>
            </a:r>
          </a:p>
          <a:p>
            <a:pPr lvl="1"/>
            <a:r>
              <a:rPr lang="en-US" sz="2400" dirty="0" smtClean="0"/>
              <a:t>The cluster nodes all use this new value</a:t>
            </a:r>
          </a:p>
        </p:txBody>
      </p:sp>
    </p:spTree>
    <p:extLst>
      <p:ext uri="{BB962C8B-B14F-4D97-AF65-F5344CB8AC3E}">
        <p14:creationId xmlns:p14="http://schemas.microsoft.com/office/powerpoint/2010/main" val="123167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2375899" y="4164027"/>
            <a:ext cx="3657601"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2504759" y="4904206"/>
            <a:ext cx="3376942" cy="5357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bg1"/>
              </a:solidFill>
              <a:latin typeface="Segoe Light" pitchFamily="34" charset="0"/>
            </a:endParaRPr>
          </a:p>
          <a:p>
            <a:pPr algn="ctr" defTabSz="914099" fontAlgn="base">
              <a:spcBef>
                <a:spcPct val="0"/>
              </a:spcBef>
              <a:spcAft>
                <a:spcPct val="0"/>
              </a:spcAft>
            </a:pPr>
            <a:r>
              <a:rPr lang="en-US" sz="1000" b="1" dirty="0" smtClean="0">
                <a:solidFill>
                  <a:schemeClr val="bg1"/>
                </a:solidFill>
              </a:rPr>
              <a:t>CLUSTER</a:t>
            </a:r>
            <a:endParaRPr lang="en-US" sz="1100" b="1" dirty="0" smtClean="0">
              <a:solidFill>
                <a:schemeClr val="bg1"/>
              </a:solidFill>
              <a:latin typeface="Segoe Light" pitchFamily="34" charset="0"/>
            </a:endParaRPr>
          </a:p>
        </p:txBody>
      </p:sp>
      <p:sp>
        <p:nvSpPr>
          <p:cNvPr id="2" name="Title 1"/>
          <p:cNvSpPr>
            <a:spLocks noGrp="1"/>
          </p:cNvSpPr>
          <p:nvPr>
            <p:ph type="title"/>
          </p:nvPr>
        </p:nvSpPr>
        <p:spPr/>
        <p:txBody>
          <a:bodyPr/>
          <a:lstStyle/>
          <a:p>
            <a:r>
              <a:rPr lang="en-US" dirty="0" smtClean="0"/>
              <a:t>Enable VM Health Monitoring</a:t>
            </a:r>
            <a:endParaRPr lang="en-US" dirty="0"/>
          </a:p>
        </p:txBody>
      </p:sp>
      <p:sp>
        <p:nvSpPr>
          <p:cNvPr id="3" name="Content Placeholder 2"/>
          <p:cNvSpPr>
            <a:spLocks noGrp="1"/>
          </p:cNvSpPr>
          <p:nvPr>
            <p:ph type="body" sz="quarter" idx="4294967295"/>
          </p:nvPr>
        </p:nvSpPr>
        <p:spPr>
          <a:xfrm>
            <a:off x="519113" y="1447799"/>
            <a:ext cx="7912506" cy="2203680"/>
          </a:xfrm>
          <a:prstGeom prst="rect">
            <a:avLst/>
          </a:prstGeom>
        </p:spPr>
        <p:txBody>
          <a:bodyPr>
            <a:normAutofit/>
          </a:bodyPr>
          <a:lstStyle/>
          <a:p>
            <a:r>
              <a:rPr lang="en-US" sz="2800" dirty="0" smtClean="0"/>
              <a:t>Enable VM heartbeat setting</a:t>
            </a:r>
          </a:p>
          <a:p>
            <a:pPr lvl="2"/>
            <a:r>
              <a:rPr lang="en-US" sz="2000" dirty="0" smtClean="0"/>
              <a:t>Requires </a:t>
            </a:r>
            <a:r>
              <a:rPr lang="en-US" sz="2000" dirty="0"/>
              <a:t>Integration </a:t>
            </a:r>
            <a:r>
              <a:rPr lang="en-US" sz="2000" dirty="0" smtClean="0"/>
              <a:t>Components (ICs) installed in VM</a:t>
            </a:r>
            <a:endParaRPr lang="en-US" sz="2000" dirty="0"/>
          </a:p>
          <a:p>
            <a:r>
              <a:rPr lang="en-US" sz="2800" dirty="0" smtClean="0"/>
              <a:t>Health check for VM OS from host</a:t>
            </a:r>
          </a:p>
          <a:p>
            <a:pPr lvl="2"/>
            <a:r>
              <a:rPr lang="en-US" sz="2000" dirty="0" smtClean="0"/>
              <a:t>User-Mode Hangs</a:t>
            </a:r>
          </a:p>
          <a:p>
            <a:pPr lvl="2"/>
            <a:r>
              <a:rPr lang="en-US" sz="2000" dirty="0" smtClean="0"/>
              <a:t>System Crashes</a:t>
            </a:r>
          </a:p>
        </p:txBody>
      </p:sp>
      <p:sp>
        <p:nvSpPr>
          <p:cNvPr id="21" name="Line 5"/>
          <p:cNvSpPr>
            <a:spLocks noChangeShapeType="1"/>
          </p:cNvSpPr>
          <p:nvPr/>
        </p:nvSpPr>
        <p:spPr bwMode="auto">
          <a:xfrm flipH="1">
            <a:off x="4068027" y="592673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5"/>
          <p:cNvSpPr>
            <a:spLocks noChangeShapeType="1"/>
          </p:cNvSpPr>
          <p:nvPr/>
        </p:nvSpPr>
        <p:spPr bwMode="auto">
          <a:xfrm flipH="1">
            <a:off x="4474319" y="5257799"/>
            <a:ext cx="406294"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3" name="Line 5"/>
          <p:cNvSpPr>
            <a:spLocks noChangeShapeType="1"/>
          </p:cNvSpPr>
          <p:nvPr/>
        </p:nvSpPr>
        <p:spPr bwMode="auto">
          <a:xfrm>
            <a:off x="3458583" y="5257799"/>
            <a:ext cx="282558"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4" name="Server R2 Col1" descr="black-rack-server.png"/>
          <p:cNvPicPr>
            <a:picLocks noChangeAspect="1"/>
          </p:cNvPicPr>
          <p:nvPr/>
        </p:nvPicPr>
        <p:blipFill>
          <a:blip r:embed="rId3" cstate="print"/>
          <a:stretch>
            <a:fillRect/>
          </a:stretch>
        </p:blipFill>
        <p:spPr>
          <a:xfrm>
            <a:off x="2952178" y="5025519"/>
            <a:ext cx="1011639" cy="384680"/>
          </a:xfrm>
          <a:prstGeom prst="rect">
            <a:avLst/>
          </a:prstGeom>
        </p:spPr>
      </p:pic>
      <p:pic>
        <p:nvPicPr>
          <p:cNvPr id="25" name="VM R2 Col1" descr="cyan-virtual-rack-server.png"/>
          <p:cNvPicPr>
            <a:picLocks noChangeAspect="1"/>
          </p:cNvPicPr>
          <p:nvPr/>
        </p:nvPicPr>
        <p:blipFill>
          <a:blip r:embed="rId4" cstate="print"/>
          <a:stretch>
            <a:fillRect/>
          </a:stretch>
        </p:blipFill>
        <p:spPr>
          <a:xfrm>
            <a:off x="2952178" y="4571999"/>
            <a:ext cx="1011639" cy="344256"/>
          </a:xfrm>
          <a:prstGeom prst="rect">
            <a:avLst/>
          </a:prstGeom>
        </p:spPr>
      </p:pic>
      <p:pic>
        <p:nvPicPr>
          <p:cNvPr id="26" name="New Vm-2nd row" descr="NEW-cyan-virtual-rack-server.png"/>
          <p:cNvPicPr>
            <a:picLocks noChangeAspect="1"/>
          </p:cNvPicPr>
          <p:nvPr/>
        </p:nvPicPr>
        <p:blipFill>
          <a:blip r:embed="rId5" cstate="print"/>
          <a:stretch>
            <a:fillRect/>
          </a:stretch>
        </p:blipFill>
        <p:spPr>
          <a:xfrm>
            <a:off x="2952177" y="4455447"/>
            <a:ext cx="1014274" cy="345152"/>
          </a:xfrm>
          <a:prstGeom prst="rect">
            <a:avLst/>
          </a:prstGeom>
        </p:spPr>
      </p:pic>
      <p:pic>
        <p:nvPicPr>
          <p:cNvPr id="27" name="New Vm-2nd row" descr="NEW-cyan-virtual-rack-server.png"/>
          <p:cNvPicPr>
            <a:picLocks noChangeAspect="1"/>
          </p:cNvPicPr>
          <p:nvPr/>
        </p:nvPicPr>
        <p:blipFill>
          <a:blip r:embed="rId5" cstate="print"/>
          <a:stretch>
            <a:fillRect/>
          </a:stretch>
        </p:blipFill>
        <p:spPr>
          <a:xfrm>
            <a:off x="2952177" y="4343399"/>
            <a:ext cx="1014274" cy="345152"/>
          </a:xfrm>
          <a:prstGeom prst="rect">
            <a:avLst/>
          </a:prstGeom>
        </p:spPr>
      </p:pic>
      <p:pic>
        <p:nvPicPr>
          <p:cNvPr id="28" name="Server R2 Col1" descr="black-rack-server.png"/>
          <p:cNvPicPr>
            <a:picLocks noChangeAspect="1"/>
          </p:cNvPicPr>
          <p:nvPr/>
        </p:nvPicPr>
        <p:blipFill>
          <a:blip r:embed="rId3" cstate="print"/>
          <a:stretch>
            <a:fillRect/>
          </a:stretch>
        </p:blipFill>
        <p:spPr>
          <a:xfrm>
            <a:off x="4372747" y="5025519"/>
            <a:ext cx="1011639" cy="384680"/>
          </a:xfrm>
          <a:prstGeom prst="rect">
            <a:avLst/>
          </a:prstGeom>
        </p:spPr>
      </p:pic>
      <p:pic>
        <p:nvPicPr>
          <p:cNvPr id="29" name="Picture 2" descr="\\eventsql\dvd\Online_ART\DVD_ART36\Artwork_Imagery\Icons - Illustrations\Internet Clouds web\cloud illustration icon.png"/>
          <p:cNvPicPr>
            <a:picLocks noChangeAspect="1" noChangeArrowheads="1"/>
          </p:cNvPicPr>
          <p:nvPr/>
        </p:nvPicPr>
        <p:blipFill>
          <a:blip r:embed="rId6" cstate="print"/>
          <a:srcRect/>
          <a:stretch>
            <a:fillRect/>
          </a:stretch>
        </p:blipFill>
        <p:spPr bwMode="auto">
          <a:xfrm>
            <a:off x="2645996" y="5562599"/>
            <a:ext cx="2945633" cy="414010"/>
          </a:xfrm>
          <a:prstGeom prst="rect">
            <a:avLst/>
          </a:prstGeom>
          <a:noFill/>
        </p:spPr>
      </p:pic>
      <p:sp>
        <p:nvSpPr>
          <p:cNvPr id="30" name="TextBox 29"/>
          <p:cNvSpPr txBox="1"/>
          <p:nvPr/>
        </p:nvSpPr>
        <p:spPr>
          <a:xfrm>
            <a:off x="3763304" y="5638799"/>
            <a:ext cx="474810" cy="261610"/>
          </a:xfrm>
          <a:prstGeom prst="rect">
            <a:avLst/>
          </a:prstGeom>
          <a:noFill/>
        </p:spPr>
        <p:txBody>
          <a:bodyPr wrap="none" rtlCol="0">
            <a:spAutoFit/>
          </a:bodyPr>
          <a:lstStyle/>
          <a:p>
            <a:r>
              <a:rPr lang="en-US" sz="1100" b="1" dirty="0" smtClean="0">
                <a:solidFill>
                  <a:schemeClr val="bg1"/>
                </a:solidFill>
              </a:rPr>
              <a:t>SAN</a:t>
            </a:r>
            <a:endParaRPr lang="en-US" sz="1100" b="1" dirty="0">
              <a:solidFill>
                <a:schemeClr val="bg1"/>
              </a:solidFill>
            </a:endParaRPr>
          </a:p>
        </p:txBody>
      </p:sp>
      <p:pic>
        <p:nvPicPr>
          <p:cNvPr id="31" name="VM R2 Col1" descr="cyan-virtual-rack-server.png"/>
          <p:cNvPicPr>
            <a:picLocks noChangeAspect="1"/>
          </p:cNvPicPr>
          <p:nvPr/>
        </p:nvPicPr>
        <p:blipFill>
          <a:blip r:embed="rId4" cstate="print"/>
          <a:stretch>
            <a:fillRect/>
          </a:stretch>
        </p:blipFill>
        <p:spPr>
          <a:xfrm>
            <a:off x="4372747" y="4571999"/>
            <a:ext cx="1011639" cy="344256"/>
          </a:xfrm>
          <a:prstGeom prst="rect">
            <a:avLst/>
          </a:prstGeom>
        </p:spPr>
      </p:pic>
      <p:pic>
        <p:nvPicPr>
          <p:cNvPr id="32" name="New Vm-2nd row" descr="NEW-cyan-virtual-rack-server.png"/>
          <p:cNvPicPr>
            <a:picLocks noChangeAspect="1"/>
          </p:cNvPicPr>
          <p:nvPr/>
        </p:nvPicPr>
        <p:blipFill>
          <a:blip r:embed="rId5" cstate="print"/>
          <a:stretch>
            <a:fillRect/>
          </a:stretch>
        </p:blipFill>
        <p:spPr>
          <a:xfrm>
            <a:off x="4372745" y="4455447"/>
            <a:ext cx="1014274" cy="345152"/>
          </a:xfrm>
          <a:prstGeom prst="rect">
            <a:avLst/>
          </a:prstGeom>
        </p:spPr>
      </p:pic>
      <p:pic>
        <p:nvPicPr>
          <p:cNvPr id="33" name="Picture 18" descr="Database blue"/>
          <p:cNvPicPr>
            <a:picLocks noChangeAspect="1" noChangeArrowheads="1"/>
          </p:cNvPicPr>
          <p:nvPr/>
        </p:nvPicPr>
        <p:blipFill>
          <a:blip r:embed="rId7" cstate="print"/>
          <a:srcRect/>
          <a:stretch>
            <a:fillRect/>
          </a:stretch>
        </p:blipFill>
        <p:spPr bwMode="auto">
          <a:xfrm>
            <a:off x="3818709" y="6064130"/>
            <a:ext cx="507868" cy="488114"/>
          </a:xfrm>
          <a:prstGeom prst="rect">
            <a:avLst/>
          </a:prstGeom>
          <a:noFill/>
        </p:spPr>
      </p:pic>
      <p:pic>
        <p:nvPicPr>
          <p:cNvPr id="37"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3188949" y="4997330"/>
            <a:ext cx="587178" cy="457200"/>
          </a:xfrm>
          <a:prstGeom prst="rect">
            <a:avLst/>
          </a:prstGeom>
          <a:noFill/>
        </p:spPr>
      </p:pic>
      <p:pic>
        <p:nvPicPr>
          <p:cNvPr id="38"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3211111" y="4387730"/>
            <a:ext cx="587178" cy="457200"/>
          </a:xfrm>
          <a:prstGeom prst="rect">
            <a:avLst/>
          </a:prstGeom>
          <a:noFill/>
        </p:spPr>
      </p:pic>
      <p:pic>
        <p:nvPicPr>
          <p:cNvPr id="1026" name="Picture 2"/>
          <p:cNvPicPr>
            <a:picLocks noChangeAspect="1" noChangeArrowheads="1"/>
          </p:cNvPicPr>
          <p:nvPr/>
        </p:nvPicPr>
        <p:blipFill>
          <a:blip r:embed="rId9"/>
          <a:srcRect/>
          <a:stretch>
            <a:fillRect/>
          </a:stretch>
        </p:blipFill>
        <p:spPr bwMode="auto">
          <a:xfrm>
            <a:off x="8141919" y="2430050"/>
            <a:ext cx="4046907" cy="4427951"/>
          </a:xfrm>
          <a:prstGeom prst="rect">
            <a:avLst/>
          </a:prstGeom>
          <a:noFill/>
          <a:ln w="9525">
            <a:noFill/>
            <a:miter lim="800000"/>
            <a:headEnd/>
            <a:tailEnd/>
          </a:ln>
        </p:spPr>
      </p:pic>
      <p:sp>
        <p:nvSpPr>
          <p:cNvPr id="5" name="Rounded Rectangle 4"/>
          <p:cNvSpPr/>
          <p:nvPr/>
        </p:nvSpPr>
        <p:spPr bwMode="auto">
          <a:xfrm>
            <a:off x="8431619" y="5062870"/>
            <a:ext cx="3476846" cy="598279"/>
          </a:xfrm>
          <a:prstGeom prst="roundRect">
            <a:avLst/>
          </a:prstGeom>
          <a:noFill/>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64018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par>
                                <p:cTn id="8" presetID="6" presetClass="emph" presetSubtype="0" fill="hold" nodeType="withEffect">
                                  <p:stCondLst>
                                    <p:cond delay="0"/>
                                  </p:stCondLst>
                                  <p:childTnLst>
                                    <p:animScale>
                                      <p:cBhvr>
                                        <p:cTn id="9" dur="1000" fill="hold"/>
                                        <p:tgtEl>
                                          <p:spTgt spid="38"/>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38"/>
                                        </p:tgtEl>
                                      </p:cBhvr>
                                      <p:by x="50000" y="50000"/>
                                    </p:animScale>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1000" fill="hold"/>
                                        <p:tgtEl>
                                          <p:spTgt spid="38"/>
                                        </p:tgtEl>
                                      </p:cBhvr>
                                      <p:by x="150000" y="150000"/>
                                    </p:animScale>
                                  </p:childTnLst>
                                </p:cTn>
                              </p:par>
                            </p:childTnLst>
                          </p:cTn>
                        </p:par>
                        <p:par>
                          <p:cTn id="16" fill="hold">
                            <p:stCondLst>
                              <p:cond delay="3000"/>
                            </p:stCondLst>
                            <p:childTnLst>
                              <p:par>
                                <p:cTn id="17" presetID="6" presetClass="emph" presetSubtype="0" fill="hold" nodeType="afterEffect">
                                  <p:stCondLst>
                                    <p:cond delay="0"/>
                                  </p:stCondLst>
                                  <p:childTnLst>
                                    <p:animScale>
                                      <p:cBhvr>
                                        <p:cTn id="18" dur="1000" fill="hold"/>
                                        <p:tgtEl>
                                          <p:spTgt spid="38"/>
                                        </p:tgtEl>
                                      </p:cBhvr>
                                      <p:by x="50000" y="50000"/>
                                    </p:animScale>
                                  </p:childTnLst>
                                </p:cTn>
                              </p:par>
                            </p:childTnLst>
                          </p:cTn>
                        </p:par>
                        <p:par>
                          <p:cTn id="19" fill="hold">
                            <p:stCondLst>
                              <p:cond delay="4000"/>
                            </p:stCondLst>
                            <p:childTnLst>
                              <p:par>
                                <p:cTn id="20" presetID="6" presetClass="emph" presetSubtype="0" fill="hold" nodeType="afterEffect">
                                  <p:stCondLst>
                                    <p:cond delay="0"/>
                                  </p:stCondLst>
                                  <p:childTnLst>
                                    <p:animScale>
                                      <p:cBhvr>
                                        <p:cTn id="21" dur="1000" fill="hold"/>
                                        <p:tgtEl>
                                          <p:spTgt spid="38"/>
                                        </p:tgtEl>
                                      </p:cBhvr>
                                      <p:by x="100000" y="100000"/>
                                    </p:animScale>
                                  </p:childTnLst>
                                </p:cTn>
                              </p:par>
                              <p:par>
                                <p:cTn id="22" presetID="4"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ox(in)">
                                      <p:cBhvr>
                                        <p:cTn id="24" dur="500"/>
                                        <p:tgtEl>
                                          <p:spTgt spid="37"/>
                                        </p:tgtEl>
                                      </p:cBhvr>
                                    </p:animEffect>
                                  </p:childTnLst>
                                </p:cTn>
                              </p:par>
                              <p:par>
                                <p:cTn id="25" presetID="6" presetClass="emph" presetSubtype="0" fill="hold" nodeType="withEffect">
                                  <p:stCondLst>
                                    <p:cond delay="0"/>
                                  </p:stCondLst>
                                  <p:childTnLst>
                                    <p:animScale>
                                      <p:cBhvr>
                                        <p:cTn id="26" dur="1000" fill="hold"/>
                                        <p:tgtEl>
                                          <p:spTgt spid="37"/>
                                        </p:tgtEl>
                                      </p:cBhvr>
                                      <p:by x="150000" y="150000"/>
                                    </p:animScale>
                                  </p:childTnLst>
                                </p:cTn>
                              </p:par>
                            </p:childTnLst>
                          </p:cTn>
                        </p:par>
                        <p:par>
                          <p:cTn id="27" fill="hold">
                            <p:stCondLst>
                              <p:cond delay="5000"/>
                            </p:stCondLst>
                            <p:childTnLst>
                              <p:par>
                                <p:cTn id="28" presetID="6" presetClass="emph" presetSubtype="0" fill="hold" nodeType="afterEffect">
                                  <p:stCondLst>
                                    <p:cond delay="0"/>
                                  </p:stCondLst>
                                  <p:childTnLst>
                                    <p:animScale>
                                      <p:cBhvr>
                                        <p:cTn id="29" dur="1000" fill="hold"/>
                                        <p:tgtEl>
                                          <p:spTgt spid="37"/>
                                        </p:tgtEl>
                                      </p:cBhvr>
                                      <p:by x="50000" y="50000"/>
                                    </p:animScale>
                                  </p:childTnLst>
                                </p:cTn>
                              </p:par>
                            </p:childTnLst>
                          </p:cTn>
                        </p:par>
                        <p:par>
                          <p:cTn id="30" fill="hold">
                            <p:stCondLst>
                              <p:cond delay="6000"/>
                            </p:stCondLst>
                            <p:childTnLst>
                              <p:par>
                                <p:cTn id="31" presetID="6" presetClass="emph" presetSubtype="0" fill="hold" nodeType="afterEffect">
                                  <p:stCondLst>
                                    <p:cond delay="0"/>
                                  </p:stCondLst>
                                  <p:childTnLst>
                                    <p:animScale>
                                      <p:cBhvr>
                                        <p:cTn id="32" dur="1000" fill="hold"/>
                                        <p:tgtEl>
                                          <p:spTgt spid="37"/>
                                        </p:tgtEl>
                                      </p:cBhvr>
                                      <p:by x="150000" y="150000"/>
                                    </p:animScale>
                                  </p:childTnLst>
                                </p:cTn>
                              </p:par>
                            </p:childTnLst>
                          </p:cTn>
                        </p:par>
                        <p:par>
                          <p:cTn id="33" fill="hold">
                            <p:stCondLst>
                              <p:cond delay="7000"/>
                            </p:stCondLst>
                            <p:childTnLst>
                              <p:par>
                                <p:cTn id="34" presetID="6" presetClass="emph" presetSubtype="0" fill="hold" nodeType="afterEffect">
                                  <p:stCondLst>
                                    <p:cond delay="0"/>
                                  </p:stCondLst>
                                  <p:childTnLst>
                                    <p:animScale>
                                      <p:cBhvr>
                                        <p:cTn id="35" dur="1000" fill="hold"/>
                                        <p:tgtEl>
                                          <p:spTgt spid="37"/>
                                        </p:tgtEl>
                                      </p:cBhvr>
                                      <p:by x="50000" y="50000"/>
                                    </p:animScale>
                                  </p:childTnLst>
                                </p:cTn>
                              </p:par>
                            </p:childTnLst>
                          </p:cTn>
                        </p:par>
                        <p:par>
                          <p:cTn id="36" fill="hold">
                            <p:stCondLst>
                              <p:cond delay="8000"/>
                            </p:stCondLst>
                            <p:childTnLst>
                              <p:par>
                                <p:cTn id="37" presetID="6" presetClass="emph" presetSubtype="0" fill="hold" nodeType="afterEffect">
                                  <p:stCondLst>
                                    <p:cond delay="0"/>
                                  </p:stCondLst>
                                  <p:childTnLst>
                                    <p:animScale>
                                      <p:cBhvr>
                                        <p:cTn id="38" dur="1000" fill="hold"/>
                                        <p:tgtEl>
                                          <p:spTgt spid="37"/>
                                        </p:tgtEl>
                                      </p:cBhvr>
                                      <p:by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Disable Starting Low Priority VMs</a:t>
            </a:r>
            <a:endParaRPr lang="en-US" dirty="0"/>
          </a:p>
        </p:txBody>
      </p:sp>
      <p:sp>
        <p:nvSpPr>
          <p:cNvPr id="3" name="Text Placeholder 2"/>
          <p:cNvSpPr>
            <a:spLocks noGrp="1"/>
          </p:cNvSpPr>
          <p:nvPr>
            <p:ph idx="4294967295"/>
          </p:nvPr>
        </p:nvSpPr>
        <p:spPr>
          <a:xfrm>
            <a:off x="609441" y="1600201"/>
            <a:ext cx="7211721" cy="4525963"/>
          </a:xfrm>
          <a:prstGeom prst="rect">
            <a:avLst/>
          </a:prstGeom>
        </p:spPr>
        <p:txBody>
          <a:bodyPr>
            <a:normAutofit/>
          </a:bodyPr>
          <a:lstStyle/>
          <a:p>
            <a:r>
              <a:rPr lang="en-US" dirty="0" smtClean="0"/>
              <a:t>‘Auto Start’ setting configures if a VM should be automatically started on failover</a:t>
            </a:r>
          </a:p>
          <a:p>
            <a:pPr lvl="1"/>
            <a:r>
              <a:rPr lang="en-US" dirty="0" smtClean="0"/>
              <a:t>Group property</a:t>
            </a:r>
          </a:p>
          <a:p>
            <a:pPr lvl="1"/>
            <a:r>
              <a:rPr lang="en-US" dirty="0" smtClean="0"/>
              <a:t>Disabling mark groups as lower priority</a:t>
            </a:r>
          </a:p>
          <a:p>
            <a:pPr lvl="1"/>
            <a:r>
              <a:rPr lang="en-US" dirty="0" smtClean="0"/>
              <a:t>Enabled by default</a:t>
            </a:r>
          </a:p>
          <a:p>
            <a:r>
              <a:rPr lang="en-US" dirty="0" smtClean="0"/>
              <a:t>Disabled VMs needs manual </a:t>
            </a:r>
            <a:br>
              <a:rPr lang="en-US" dirty="0" smtClean="0"/>
            </a:br>
            <a:r>
              <a:rPr lang="en-US" dirty="0" smtClean="0"/>
              <a:t>restart to recover after a crash</a:t>
            </a:r>
          </a:p>
        </p:txBody>
      </p:sp>
      <p:pic>
        <p:nvPicPr>
          <p:cNvPr id="36865" name="Picture 1"/>
          <p:cNvPicPr>
            <a:picLocks noChangeAspect="1" noChangeArrowheads="1"/>
          </p:cNvPicPr>
          <p:nvPr/>
        </p:nvPicPr>
        <p:blipFill>
          <a:blip r:embed="rId3"/>
          <a:srcRect/>
          <a:stretch>
            <a:fillRect/>
          </a:stretch>
        </p:blipFill>
        <p:spPr bwMode="auto">
          <a:xfrm>
            <a:off x="7999413" y="2057400"/>
            <a:ext cx="3987840" cy="4591050"/>
          </a:xfrm>
          <a:prstGeom prst="rect">
            <a:avLst/>
          </a:prstGeom>
          <a:noFill/>
          <a:ln w="9525">
            <a:noFill/>
            <a:miter lim="800000"/>
            <a:headEnd/>
            <a:tailEnd/>
          </a:ln>
        </p:spPr>
      </p:pic>
    </p:spTree>
    <p:extLst>
      <p:ext uri="{BB962C8B-B14F-4D97-AF65-F5344CB8AC3E}">
        <p14:creationId xmlns:p14="http://schemas.microsoft.com/office/powerpoint/2010/main" val="36501190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VMs on Preferred Hosts</a:t>
            </a:r>
            <a:endParaRPr lang="en-US" dirty="0"/>
          </a:p>
        </p:txBody>
      </p:sp>
      <p:sp>
        <p:nvSpPr>
          <p:cNvPr id="3" name="Text Placeholder 2"/>
          <p:cNvSpPr>
            <a:spLocks noGrp="1"/>
          </p:cNvSpPr>
          <p:nvPr>
            <p:ph idx="4294967295"/>
          </p:nvPr>
        </p:nvSpPr>
        <p:spPr>
          <a:xfrm>
            <a:off x="609441" y="1600201"/>
            <a:ext cx="7313295" cy="4525963"/>
          </a:xfrm>
          <a:prstGeom prst="rect">
            <a:avLst/>
          </a:prstGeom>
        </p:spPr>
        <p:txBody>
          <a:bodyPr>
            <a:normAutofit/>
          </a:bodyPr>
          <a:lstStyle/>
          <a:p>
            <a:r>
              <a:rPr lang="en-US" dirty="0" smtClean="0"/>
              <a:t>‘Persistent Mode’ will attempt to place VMs back on the last node they were hosted on during start</a:t>
            </a:r>
          </a:p>
          <a:p>
            <a:pPr lvl="1"/>
            <a:r>
              <a:rPr lang="en-US" dirty="0" smtClean="0"/>
              <a:t>Only takes affect when complete cluster is started up</a:t>
            </a:r>
          </a:p>
          <a:p>
            <a:pPr lvl="1"/>
            <a:r>
              <a:rPr lang="en-US" dirty="0" smtClean="0"/>
              <a:t>Prevents overloading the first nodes that startup with large numbers of VMs</a:t>
            </a:r>
          </a:p>
          <a:p>
            <a:r>
              <a:rPr lang="en-US" dirty="0" smtClean="0"/>
              <a:t>Better VM distribution after cold start</a:t>
            </a:r>
          </a:p>
          <a:p>
            <a:r>
              <a:rPr lang="en-US" dirty="0" smtClean="0"/>
              <a:t>Enabled by default for VM groups</a:t>
            </a:r>
          </a:p>
        </p:txBody>
      </p:sp>
      <p:pic>
        <p:nvPicPr>
          <p:cNvPr id="37889" name="Picture 1"/>
          <p:cNvPicPr>
            <a:picLocks noChangeAspect="1" noChangeArrowheads="1"/>
          </p:cNvPicPr>
          <p:nvPr/>
        </p:nvPicPr>
        <p:blipFill>
          <a:blip r:embed="rId3"/>
          <a:srcRect/>
          <a:stretch>
            <a:fillRect/>
          </a:stretch>
        </p:blipFill>
        <p:spPr bwMode="auto">
          <a:xfrm>
            <a:off x="8151812" y="2057401"/>
            <a:ext cx="3814948" cy="4600575"/>
          </a:xfrm>
          <a:prstGeom prst="rect">
            <a:avLst/>
          </a:prstGeom>
          <a:noFill/>
          <a:ln w="9525">
            <a:noFill/>
            <a:miter lim="800000"/>
            <a:headEnd/>
            <a:tailEnd/>
          </a:ln>
        </p:spPr>
      </p:pic>
    </p:spTree>
    <p:extLst>
      <p:ext uri="{BB962C8B-B14F-4D97-AF65-F5344CB8AC3E}">
        <p14:creationId xmlns:p14="http://schemas.microsoft.com/office/powerpoint/2010/main" val="340061798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VMs off the Same Host</a:t>
            </a:r>
            <a:endParaRPr lang="en-US" dirty="0"/>
          </a:p>
        </p:txBody>
      </p:sp>
      <p:sp>
        <p:nvSpPr>
          <p:cNvPr id="3" name="Content Placeholder 2"/>
          <p:cNvSpPr>
            <a:spLocks noGrp="1"/>
          </p:cNvSpPr>
          <p:nvPr>
            <p:ph idx="4294967295"/>
          </p:nvPr>
        </p:nvSpPr>
        <p:spPr>
          <a:xfrm>
            <a:off x="609441" y="1600200"/>
            <a:ext cx="10969943" cy="3684005"/>
          </a:xfrm>
          <a:prstGeom prst="rect">
            <a:avLst/>
          </a:prstGeom>
        </p:spPr>
        <p:txBody>
          <a:bodyPr>
            <a:normAutofit fontScale="92500" lnSpcReduction="20000"/>
          </a:bodyPr>
          <a:lstStyle/>
          <a:p>
            <a:r>
              <a:rPr lang="en-US" dirty="0" err="1" smtClean="0"/>
              <a:t>AntiAffinityClassNames</a:t>
            </a:r>
            <a:r>
              <a:rPr lang="en-US" dirty="0" smtClean="0"/>
              <a:t> </a:t>
            </a:r>
          </a:p>
          <a:p>
            <a:pPr lvl="1"/>
            <a:r>
              <a:rPr lang="en-US" dirty="0" smtClean="0"/>
              <a:t>Groups with same AACN try to avoid moving to same node</a:t>
            </a:r>
          </a:p>
          <a:p>
            <a:r>
              <a:rPr lang="en-US" dirty="0" smtClean="0"/>
              <a:t>Enables VM distribution across host nodes</a:t>
            </a:r>
          </a:p>
          <a:p>
            <a:r>
              <a:rPr lang="en-US" dirty="0" smtClean="0"/>
              <a:t>Better utilization of host OS resources</a:t>
            </a:r>
          </a:p>
          <a:p>
            <a:r>
              <a:rPr lang="en-US" dirty="0" smtClean="0"/>
              <a:t>Failover behavior on large clusters: KB 299631</a:t>
            </a:r>
          </a:p>
          <a:p>
            <a:r>
              <a:rPr lang="en-US" dirty="0"/>
              <a:t>Scenarios</a:t>
            </a:r>
          </a:p>
          <a:p>
            <a:pPr lvl="1"/>
            <a:r>
              <a:rPr lang="en-US" dirty="0" smtClean="0"/>
              <a:t>Separate similar VMs</a:t>
            </a:r>
            <a:endParaRPr lang="en-US" dirty="0"/>
          </a:p>
          <a:p>
            <a:pPr lvl="2"/>
            <a:r>
              <a:rPr lang="en-US" dirty="0"/>
              <a:t>Guest cluster nodes</a:t>
            </a:r>
          </a:p>
          <a:p>
            <a:pPr lvl="2"/>
            <a:r>
              <a:rPr lang="en-US" dirty="0"/>
              <a:t>DCs or infrastructure servers</a:t>
            </a:r>
          </a:p>
          <a:p>
            <a:pPr lvl="1"/>
            <a:r>
              <a:rPr lang="en-US" dirty="0" smtClean="0"/>
              <a:t>Separate tenets</a:t>
            </a:r>
            <a:endParaRPr lang="en-US" dirty="0"/>
          </a:p>
        </p:txBody>
      </p:sp>
      <p:pic>
        <p:nvPicPr>
          <p:cNvPr id="6" name="Picture 2" descr="C:\Users\shonsh\Desktop\images\host.png"/>
          <p:cNvPicPr>
            <a:picLocks noChangeAspect="1" noChangeArrowheads="1"/>
          </p:cNvPicPr>
          <p:nvPr/>
        </p:nvPicPr>
        <p:blipFill>
          <a:blip r:embed="rId3"/>
          <a:srcRect/>
          <a:stretch>
            <a:fillRect/>
          </a:stretch>
        </p:blipFill>
        <p:spPr bwMode="auto">
          <a:xfrm>
            <a:off x="6985046" y="3939403"/>
            <a:ext cx="977435" cy="1188006"/>
          </a:xfrm>
          <a:prstGeom prst="rect">
            <a:avLst/>
          </a:prstGeom>
          <a:noFill/>
        </p:spPr>
      </p:pic>
      <p:pic>
        <p:nvPicPr>
          <p:cNvPr id="7" name="Picture 3" descr="C:\Users\shonsh\Desktop\images\VM.pn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8552678" y="4857571"/>
            <a:ext cx="351014" cy="426634"/>
          </a:xfrm>
          <a:prstGeom prst="rect">
            <a:avLst/>
          </a:prstGeom>
          <a:noFill/>
        </p:spPr>
      </p:pic>
      <p:pic>
        <p:nvPicPr>
          <p:cNvPr id="8" name="Picture 2" descr="C:\Users\shonsh\Desktop\images\host.png"/>
          <p:cNvPicPr>
            <a:picLocks noChangeAspect="1" noChangeArrowheads="1"/>
          </p:cNvPicPr>
          <p:nvPr/>
        </p:nvPicPr>
        <p:blipFill>
          <a:blip r:embed="rId3"/>
          <a:srcRect/>
          <a:stretch>
            <a:fillRect/>
          </a:stretch>
        </p:blipFill>
        <p:spPr bwMode="auto">
          <a:xfrm>
            <a:off x="6985045" y="5591071"/>
            <a:ext cx="977435" cy="1188006"/>
          </a:xfrm>
          <a:prstGeom prst="rect">
            <a:avLst/>
          </a:prstGeom>
          <a:noFill/>
        </p:spPr>
      </p:pic>
      <p:pic>
        <p:nvPicPr>
          <p:cNvPr id="9" name="Picture 2" descr="C:\Users\shonsh\Desktop\images\host.png"/>
          <p:cNvPicPr>
            <a:picLocks noChangeAspect="1" noChangeArrowheads="1"/>
          </p:cNvPicPr>
          <p:nvPr/>
        </p:nvPicPr>
        <p:blipFill>
          <a:blip r:embed="rId3"/>
          <a:srcRect/>
          <a:stretch>
            <a:fillRect/>
          </a:stretch>
        </p:blipFill>
        <p:spPr bwMode="auto">
          <a:xfrm>
            <a:off x="10762418" y="3939403"/>
            <a:ext cx="977435" cy="1188006"/>
          </a:xfrm>
          <a:prstGeom prst="rect">
            <a:avLst/>
          </a:prstGeom>
          <a:noFill/>
        </p:spPr>
      </p:pic>
      <p:pic>
        <p:nvPicPr>
          <p:cNvPr id="10" name="Picture 2" descr="C:\Users\shonsh\Desktop\images\host.png"/>
          <p:cNvPicPr>
            <a:picLocks noChangeAspect="1" noChangeArrowheads="1"/>
          </p:cNvPicPr>
          <p:nvPr/>
        </p:nvPicPr>
        <p:blipFill>
          <a:blip r:embed="rId3"/>
          <a:srcRect/>
          <a:stretch>
            <a:fillRect/>
          </a:stretch>
        </p:blipFill>
        <p:spPr bwMode="auto">
          <a:xfrm>
            <a:off x="10762417" y="5591071"/>
            <a:ext cx="977435" cy="1188006"/>
          </a:xfrm>
          <a:prstGeom prst="rect">
            <a:avLst/>
          </a:prstGeom>
          <a:noFill/>
        </p:spPr>
      </p:pic>
      <p:pic>
        <p:nvPicPr>
          <p:cNvPr id="11" name="Picture 3" descr="C:\Users\shonsh\Desktop\images\VM.pn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8931331" y="4857571"/>
            <a:ext cx="351014" cy="426634"/>
          </a:xfrm>
          <a:prstGeom prst="rect">
            <a:avLst/>
          </a:prstGeom>
          <a:noFill/>
        </p:spPr>
      </p:pic>
      <p:pic>
        <p:nvPicPr>
          <p:cNvPr id="12" name="Picture 3" descr="C:\Users\shonsh\Desktop\images\VM.pn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9321736" y="4857571"/>
            <a:ext cx="351014" cy="426634"/>
          </a:xfrm>
          <a:prstGeom prst="rect">
            <a:avLst/>
          </a:prstGeom>
          <a:noFill/>
        </p:spPr>
      </p:pic>
      <p:pic>
        <p:nvPicPr>
          <p:cNvPr id="13" name="Picture 3" descr="C:\Users\shonsh\Desktop\images\VM.pn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9700390" y="4857571"/>
            <a:ext cx="351014" cy="426634"/>
          </a:xfrm>
          <a:prstGeom prst="rect">
            <a:avLst/>
          </a:prstGeom>
          <a:noFill/>
        </p:spPr>
      </p:pic>
      <p:pic>
        <p:nvPicPr>
          <p:cNvPr id="14" name="Picture 3" descr="C:\Users\shonsh\Desktop\images\VM.png"/>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8223080" y="5438671"/>
            <a:ext cx="351014" cy="426634"/>
          </a:xfrm>
          <a:prstGeom prst="rect">
            <a:avLst/>
          </a:prstGeom>
          <a:noFill/>
        </p:spPr>
      </p:pic>
      <p:pic>
        <p:nvPicPr>
          <p:cNvPr id="15" name="Picture 3" descr="C:\Users\shonsh\Desktop\images\VM.png"/>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8601733" y="5438671"/>
            <a:ext cx="351014" cy="426634"/>
          </a:xfrm>
          <a:prstGeom prst="rect">
            <a:avLst/>
          </a:prstGeom>
          <a:noFill/>
        </p:spPr>
      </p:pic>
      <p:pic>
        <p:nvPicPr>
          <p:cNvPr id="16" name="Picture 3" descr="C:\Users\shonsh\Desktop\images\VM.png"/>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8992138" y="5438671"/>
            <a:ext cx="351014" cy="426634"/>
          </a:xfrm>
          <a:prstGeom prst="rect">
            <a:avLst/>
          </a:prstGeom>
          <a:noFill/>
        </p:spPr>
      </p:pic>
      <p:pic>
        <p:nvPicPr>
          <p:cNvPr id="17" name="Picture 3" descr="C:\Users\shonsh\Desktop\images\VM.png"/>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9370792" y="5438671"/>
            <a:ext cx="351014" cy="426634"/>
          </a:xfrm>
          <a:prstGeom prst="rect">
            <a:avLst/>
          </a:prstGeom>
          <a:noFill/>
        </p:spPr>
      </p:pic>
      <p:pic>
        <p:nvPicPr>
          <p:cNvPr id="20" name="Picture 3" descr="C:\Users\shonsh\Desktop\images\VM.png"/>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9749445" y="5438671"/>
            <a:ext cx="351014" cy="426634"/>
          </a:xfrm>
          <a:prstGeom prst="rect">
            <a:avLst/>
          </a:prstGeom>
          <a:noFill/>
        </p:spPr>
      </p:pic>
      <p:pic>
        <p:nvPicPr>
          <p:cNvPr id="21" name="Picture 3" descr="C:\Users\shonsh\Desktop\images\VM.png"/>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10123957" y="5438671"/>
            <a:ext cx="351014" cy="426634"/>
          </a:xfrm>
          <a:prstGeom prst="rect">
            <a:avLst/>
          </a:prstGeom>
          <a:noFill/>
        </p:spPr>
      </p:pic>
    </p:spTree>
    <p:extLst>
      <p:ext uri="{BB962C8B-B14F-4D97-AF65-F5344CB8AC3E}">
        <p14:creationId xmlns:p14="http://schemas.microsoft.com/office/powerpoint/2010/main" val="40949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1.85185E-6 L -0.0915 -0.11296 " pathEditMode="relative" rAng="0" ptsTypes="AA">
                                      <p:cBhvr>
                                        <p:cTn id="6" dur="2000" fill="hold"/>
                                        <p:tgtEl>
                                          <p:spTgt spid="7"/>
                                        </p:tgtEl>
                                        <p:attrNameLst>
                                          <p:attrName>ppt_x</p:attrName>
                                          <p:attrName>ppt_y</p:attrName>
                                        </p:attrNameLst>
                                      </p:cBhvr>
                                      <p:rCtr x="-4583" y="-5648"/>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77778E-6 -1.85185E-6 L -0.11423 0.12037 " pathEditMode="relative" rAng="0" ptsTypes="AA">
                                      <p:cBhvr>
                                        <p:cTn id="9" dur="2000" fill="hold"/>
                                        <p:tgtEl>
                                          <p:spTgt spid="11"/>
                                        </p:tgtEl>
                                        <p:attrNameLst>
                                          <p:attrName>ppt_x</p:attrName>
                                          <p:attrName>ppt_y</p:attrName>
                                        </p:attrNameLst>
                                      </p:cBhvr>
                                      <p:rCtr x="-5712" y="6019"/>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2.77778E-6 -1.85185E-6 L 0.15382 0.12037 " pathEditMode="relative" rAng="0" ptsTypes="AA">
                                      <p:cBhvr>
                                        <p:cTn id="12" dur="2000" fill="hold"/>
                                        <p:tgtEl>
                                          <p:spTgt spid="12"/>
                                        </p:tgtEl>
                                        <p:attrNameLst>
                                          <p:attrName>ppt_x</p:attrName>
                                          <p:attrName>ppt_y</p:attrName>
                                        </p:attrNameLst>
                                      </p:cBhvr>
                                      <p:rCtr x="7691" y="6019"/>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3.61111E-6 -1.85185E-6 L 0.12275 -0.11296 " pathEditMode="relative" rAng="0" ptsTypes="AA">
                                      <p:cBhvr>
                                        <p:cTn id="15" dur="2000" fill="hold"/>
                                        <p:tgtEl>
                                          <p:spTgt spid="13"/>
                                        </p:tgtEl>
                                        <p:attrNameLst>
                                          <p:attrName>ppt_x</p:attrName>
                                          <p:attrName>ppt_y</p:attrName>
                                        </p:attrNameLst>
                                      </p:cBhvr>
                                      <p:rCtr x="6128" y="-564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4.07407E-6 L -0.05607 0.10232 " pathEditMode="relative" rAng="0" ptsTypes="AA">
                                      <p:cBhvr>
                                        <p:cTn id="19" dur="2000" fill="hold"/>
                                        <p:tgtEl>
                                          <p:spTgt spid="14"/>
                                        </p:tgtEl>
                                        <p:attrNameLst>
                                          <p:attrName>ppt_x</p:attrName>
                                          <p:attrName>ppt_y</p:attrName>
                                        </p:attrNameLst>
                                      </p:cBhvr>
                                      <p:rCtr x="-2812" y="5116"/>
                                    </p:animMotion>
                                  </p:childTnLst>
                                </p:cTn>
                              </p:par>
                              <p:par>
                                <p:cTn id="20" presetID="42" presetClass="path" presetSubtype="0" accel="50000" decel="50000" fill="hold" nodeType="withEffect">
                                  <p:stCondLst>
                                    <p:cond delay="0"/>
                                  </p:stCondLst>
                                  <p:childTnLst>
                                    <p:animMotion origin="layout" path="M 5.55556E-7 -4.07407E-6 L -0.09549 -0.14213 " pathEditMode="relative" rAng="0" ptsTypes="AA">
                                      <p:cBhvr>
                                        <p:cTn id="21" dur="2000" fill="hold"/>
                                        <p:tgtEl>
                                          <p:spTgt spid="15"/>
                                        </p:tgtEl>
                                        <p:attrNameLst>
                                          <p:attrName>ppt_x</p:attrName>
                                          <p:attrName>ppt_y</p:attrName>
                                        </p:attrNameLst>
                                      </p:cBhvr>
                                      <p:rCtr x="-4774" y="-7106"/>
                                    </p:animMotion>
                                  </p:childTnLst>
                                </p:cTn>
                              </p:par>
                              <p:par>
                                <p:cTn id="22" presetID="42" presetClass="path" presetSubtype="0" accel="50000" decel="50000" fill="hold" nodeType="withEffect">
                                  <p:stCondLst>
                                    <p:cond delay="0"/>
                                  </p:stCondLst>
                                  <p:childTnLst>
                                    <p:animMotion origin="layout" path="M 3.33333E-6 -4.07407E-6 L 0.11875 -0.1199 " pathEditMode="relative" rAng="0" ptsTypes="AA">
                                      <p:cBhvr>
                                        <p:cTn id="23" dur="2000" fill="hold"/>
                                        <p:tgtEl>
                                          <p:spTgt spid="20"/>
                                        </p:tgtEl>
                                        <p:attrNameLst>
                                          <p:attrName>ppt_x</p:attrName>
                                          <p:attrName>ppt_y</p:attrName>
                                        </p:attrNameLst>
                                      </p:cBhvr>
                                      <p:rCtr x="5937" y="-5995"/>
                                    </p:animMotion>
                                  </p:childTnLst>
                                </p:cTn>
                              </p:par>
                              <p:par>
                                <p:cTn id="24" presetID="42" presetClass="path" presetSubtype="0" accel="50000" decel="50000" fill="hold" nodeType="withEffect">
                                  <p:stCondLst>
                                    <p:cond delay="0"/>
                                  </p:stCondLst>
                                  <p:childTnLst>
                                    <p:animMotion origin="layout" path="M 4.16667E-6 -4.07407E-6 L 0.08802 0.11343 " pathEditMode="relative" rAng="0" ptsTypes="AA">
                                      <p:cBhvr>
                                        <p:cTn id="25" dur="2000" fill="hold"/>
                                        <p:tgtEl>
                                          <p:spTgt spid="21"/>
                                        </p:tgtEl>
                                        <p:attrNameLst>
                                          <p:attrName>ppt_x</p:attrName>
                                          <p:attrName>ppt_y</p:attrName>
                                        </p:attrNameLst>
                                      </p:cBhvr>
                                      <p:rCtr x="4392" y="5671"/>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3.33333E-6 -1.74838E-6 L -0.16041 0.09806 " pathEditMode="relative" rAng="0" ptsTypes="AA">
                                      <p:cBhvr>
                                        <p:cTn id="29" dur="2000" fill="hold"/>
                                        <p:tgtEl>
                                          <p:spTgt spid="16"/>
                                        </p:tgtEl>
                                        <p:attrNameLst>
                                          <p:attrName>ppt_x</p:attrName>
                                          <p:attrName>ppt_y</p:attrName>
                                        </p:attrNameLst>
                                      </p:cBhvr>
                                      <p:rCtr x="-8021" y="4903"/>
                                    </p:animMotion>
                                  </p:childTnLst>
                                </p:cTn>
                              </p:par>
                              <p:par>
                                <p:cTn id="30" presetID="42" presetClass="path" presetSubtype="0" accel="50000" decel="50000" fill="hold" nodeType="withEffect">
                                  <p:stCondLst>
                                    <p:cond delay="0"/>
                                  </p:stCondLst>
                                  <p:childTnLst>
                                    <p:animMotion origin="layout" path="M -2.77778E-7 -4.07407E-6 L 0.11649 0.06899 " pathEditMode="relative" rAng="0" ptsTypes="AA">
                                      <p:cBhvr>
                                        <p:cTn id="31" dur="2000" fill="hold"/>
                                        <p:tgtEl>
                                          <p:spTgt spid="17"/>
                                        </p:tgtEl>
                                        <p:attrNameLst>
                                          <p:attrName>ppt_x</p:attrName>
                                          <p:attrName>ppt_y</p:attrName>
                                        </p:attrNameLst>
                                      </p:cBhvr>
                                      <p:rCtr x="5816"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Refreshing the VM Configuration</a:t>
            </a:r>
            <a:endParaRPr lang="en-US" dirty="0"/>
          </a:p>
        </p:txBody>
      </p:sp>
      <p:sp>
        <p:nvSpPr>
          <p:cNvPr id="3" name="Content Placeholder 2"/>
          <p:cNvSpPr>
            <a:spLocks noGrp="1"/>
          </p:cNvSpPr>
          <p:nvPr>
            <p:ph type="body" sz="quarter" idx="4294967295"/>
          </p:nvPr>
        </p:nvSpPr>
        <p:spPr>
          <a:xfrm>
            <a:off x="609441" y="1600200"/>
            <a:ext cx="9752171" cy="4953000"/>
          </a:xfrm>
          <a:prstGeom prst="rect">
            <a:avLst/>
          </a:prstGeom>
        </p:spPr>
        <p:txBody>
          <a:bodyPr>
            <a:normAutofit/>
          </a:bodyPr>
          <a:lstStyle/>
          <a:p>
            <a:r>
              <a:rPr lang="en-US" sz="2800" dirty="0" smtClean="0"/>
              <a:t>Replicate VM configuration changes</a:t>
            </a:r>
          </a:p>
          <a:p>
            <a:pPr lvl="1"/>
            <a:r>
              <a:rPr lang="en-US" sz="2400" dirty="0" smtClean="0"/>
              <a:t>Hyper-V Manager is not cluster aware, changes will be lost</a:t>
            </a:r>
            <a:endParaRPr lang="en-US" sz="2800" dirty="0" smtClean="0"/>
          </a:p>
          <a:p>
            <a:r>
              <a:rPr lang="en-US" sz="2800" dirty="0" smtClean="0"/>
              <a:t>Storage</a:t>
            </a:r>
          </a:p>
          <a:p>
            <a:pPr lvl="1"/>
            <a:r>
              <a:rPr lang="en-US" sz="2400" dirty="0" smtClean="0"/>
              <a:t>Ensures VM on correct CSV disk with updated paths</a:t>
            </a:r>
          </a:p>
          <a:p>
            <a:r>
              <a:rPr lang="en-US" sz="2800" dirty="0" smtClean="0"/>
              <a:t>Network</a:t>
            </a:r>
          </a:p>
          <a:p>
            <a:pPr lvl="1"/>
            <a:r>
              <a:rPr lang="en-US" sz="2400" dirty="0" smtClean="0"/>
              <a:t>Checks live migration compatibility</a:t>
            </a:r>
          </a:p>
          <a:p>
            <a:r>
              <a:rPr lang="en-US" sz="2800" dirty="0" smtClean="0"/>
              <a:t>Several other checks performed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2" y="3445976"/>
            <a:ext cx="3427413" cy="3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87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179052" y="3581906"/>
            <a:ext cx="6610546" cy="1523494"/>
          </a:xfrm>
        </p:spPr>
        <p:txBody>
          <a:bodyPr/>
          <a:lstStyle/>
          <a:p>
            <a:r>
              <a:rPr lang="en-US" dirty="0"/>
              <a:t>Windows </a:t>
            </a:r>
            <a:r>
              <a:rPr lang="en-US" dirty="0" smtClean="0"/>
              <a:t>Server 2012</a:t>
            </a:r>
            <a:r>
              <a:rPr lang="en-US" dirty="0"/>
              <a:t/>
            </a:r>
            <a:br>
              <a:rPr lang="en-US" dirty="0"/>
            </a:br>
            <a:r>
              <a:rPr lang="en-US" dirty="0"/>
              <a:t>Failover Clustering</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3410701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smtClean="0"/>
              <a:t>Increased Scalability</a:t>
            </a:r>
            <a:r>
              <a:rPr lang="en-US" smtClean="0"/>
              <a:t/>
            </a:r>
            <a:br>
              <a:rPr lang="en-US" smtClean="0"/>
            </a:br>
            <a:r>
              <a:rPr lang="en-US" sz="4000" smtClean="0">
                <a:solidFill>
                  <a:schemeClr val="accent1"/>
                </a:solidFill>
              </a:rPr>
              <a:t>Highly scalable infrastructure for the private cloud</a:t>
            </a:r>
            <a:endParaRPr lang="en-US" sz="4000" dirty="0">
              <a:solidFill>
                <a:schemeClr val="accent1"/>
              </a:solidFill>
              <a:latin typeface="+mn-lt"/>
            </a:endParaRPr>
          </a:p>
        </p:txBody>
      </p:sp>
      <p:sp>
        <p:nvSpPr>
          <p:cNvPr id="17" name="Content Placeholder 16"/>
          <p:cNvSpPr>
            <a:spLocks noGrp="1"/>
          </p:cNvSpPr>
          <p:nvPr>
            <p:ph type="body" sz="quarter" idx="10"/>
          </p:nvPr>
        </p:nvSpPr>
        <p:spPr>
          <a:xfrm>
            <a:off x="519113" y="1447800"/>
            <a:ext cx="6261099" cy="2757678"/>
          </a:xfrm>
        </p:spPr>
        <p:txBody>
          <a:bodyPr/>
          <a:lstStyle/>
          <a:p>
            <a:endParaRPr lang="en-US" sz="2800" dirty="0" smtClean="0"/>
          </a:p>
          <a:p>
            <a:r>
              <a:rPr lang="en-US" dirty="0" smtClean="0"/>
              <a:t>Increased scale out and scale up</a:t>
            </a:r>
          </a:p>
          <a:p>
            <a:r>
              <a:rPr lang="en-US" dirty="0" smtClean="0"/>
              <a:t>4x scale </a:t>
            </a:r>
          </a:p>
          <a:p>
            <a:pPr lvl="1"/>
            <a:r>
              <a:rPr lang="en-US" sz="2400" dirty="0" smtClean="0"/>
              <a:t>64-nodes</a:t>
            </a:r>
          </a:p>
          <a:p>
            <a:pPr lvl="1"/>
            <a:r>
              <a:rPr lang="en-US" sz="2400" dirty="0" smtClean="0"/>
              <a:t>4,000 VMs per cluster</a:t>
            </a:r>
          </a:p>
          <a:p>
            <a:pPr lvl="1"/>
            <a:r>
              <a:rPr lang="en-US" sz="2400" dirty="0" smtClean="0"/>
              <a:t>1,024 VMs per node</a:t>
            </a:r>
            <a:endParaRPr lang="en-US" sz="3200" dirty="0" smtClean="0"/>
          </a:p>
        </p:txBody>
      </p:sp>
      <p:sp>
        <p:nvSpPr>
          <p:cNvPr id="38" name="Right Arrow 37"/>
          <p:cNvSpPr/>
          <p:nvPr/>
        </p:nvSpPr>
        <p:spPr>
          <a:xfrm>
            <a:off x="7901064" y="5898953"/>
            <a:ext cx="2929397" cy="228600"/>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TextBox 38"/>
          <p:cNvSpPr txBox="1"/>
          <p:nvPr/>
        </p:nvSpPr>
        <p:spPr>
          <a:xfrm>
            <a:off x="10456446" y="5399834"/>
            <a:ext cx="605995" cy="461665"/>
          </a:xfrm>
          <a:prstGeom prst="rect">
            <a:avLst/>
          </a:prstGeom>
          <a:noFill/>
        </p:spPr>
        <p:txBody>
          <a:bodyPr wrap="none" rtlCol="0">
            <a:spAutoFit/>
          </a:bodyPr>
          <a:lstStyle/>
          <a:p>
            <a:r>
              <a:rPr lang="en-US" sz="2400" b="1" dirty="0" smtClean="0">
                <a:solidFill>
                  <a:schemeClr val="tx2"/>
                </a:solidFill>
              </a:rPr>
              <a:t>. . .</a:t>
            </a:r>
            <a:endParaRPr lang="en-US" sz="2400" b="1" dirty="0">
              <a:solidFill>
                <a:schemeClr val="tx2"/>
              </a:solidFill>
            </a:endParaRPr>
          </a:p>
        </p:txBody>
      </p:sp>
      <p:sp>
        <p:nvSpPr>
          <p:cNvPr id="40" name="Right Arrow 39"/>
          <p:cNvSpPr/>
          <p:nvPr/>
        </p:nvSpPr>
        <p:spPr>
          <a:xfrm rot="16200000">
            <a:off x="6195809" y="3781089"/>
            <a:ext cx="1885579" cy="22910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TextBox 40"/>
          <p:cNvSpPr txBox="1"/>
          <p:nvPr/>
        </p:nvSpPr>
        <p:spPr>
          <a:xfrm>
            <a:off x="6543889" y="3553159"/>
            <a:ext cx="461665" cy="945131"/>
          </a:xfrm>
          <a:prstGeom prst="rect">
            <a:avLst/>
          </a:prstGeom>
          <a:noFill/>
        </p:spPr>
        <p:txBody>
          <a:bodyPr vert="vert270" wrap="none" rtlCol="0">
            <a:spAutoFit/>
          </a:bodyPr>
          <a:lstStyle/>
          <a:p>
            <a:r>
              <a:rPr lang="en-US" dirty="0" smtClean="0">
                <a:effectLst>
                  <a:outerShdw blurRad="38100" dist="38100" dir="2700000" algn="tl">
                    <a:srgbClr val="000000">
                      <a:alpha val="43137"/>
                    </a:srgbClr>
                  </a:outerShdw>
                </a:effectLst>
                <a:latin typeface="+mj-lt"/>
              </a:rPr>
              <a:t>Scale up</a:t>
            </a:r>
            <a:endParaRPr lang="en-US" dirty="0">
              <a:effectLst>
                <a:outerShdw blurRad="38100" dist="38100" dir="2700000" algn="tl">
                  <a:srgbClr val="000000">
                    <a:alpha val="43137"/>
                  </a:srgbClr>
                </a:outerShdw>
              </a:effectLst>
              <a:latin typeface="+mj-lt"/>
            </a:endParaRPr>
          </a:p>
        </p:txBody>
      </p:sp>
      <p:sp>
        <p:nvSpPr>
          <p:cNvPr id="42" name="TextBox 41"/>
          <p:cNvSpPr txBox="1"/>
          <p:nvPr/>
        </p:nvSpPr>
        <p:spPr>
          <a:xfrm>
            <a:off x="8688753" y="6087471"/>
            <a:ext cx="1114408"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j-lt"/>
              </a:rPr>
              <a:t>Scale out</a:t>
            </a:r>
            <a:endParaRPr lang="en-US" dirty="0">
              <a:effectLst>
                <a:outerShdw blurRad="38100" dist="38100" dir="2700000" algn="tl">
                  <a:srgbClr val="000000">
                    <a:alpha val="43137"/>
                  </a:srgbClr>
                </a:outerShdw>
              </a:effectLst>
              <a:latin typeface="+mj-lt"/>
            </a:endParaRPr>
          </a:p>
        </p:txBody>
      </p:sp>
      <p:sp>
        <p:nvSpPr>
          <p:cNvPr id="53" name="TextBox 52"/>
          <p:cNvSpPr txBox="1"/>
          <p:nvPr/>
        </p:nvSpPr>
        <p:spPr>
          <a:xfrm flipH="1" flipV="1">
            <a:off x="7487425" y="2453989"/>
            <a:ext cx="474265" cy="461665"/>
          </a:xfrm>
          <a:prstGeom prst="rect">
            <a:avLst/>
          </a:prstGeom>
          <a:noFill/>
        </p:spPr>
        <p:txBody>
          <a:bodyPr wrap="square" rtlCol="0">
            <a:spAutoFit/>
          </a:bodyPr>
          <a:lstStyle/>
          <a:p>
            <a:r>
              <a:rPr lang="en-US" sz="2400" b="1" dirty="0" smtClean="0">
                <a:solidFill>
                  <a:schemeClr val="tx2"/>
                </a:solidFill>
              </a:rPr>
              <a:t>...</a:t>
            </a:r>
            <a:endParaRPr lang="en-US" sz="2400" b="1" dirty="0">
              <a:solidFill>
                <a:schemeClr val="tx2"/>
              </a:solidFill>
            </a:endParaRPr>
          </a:p>
        </p:txBody>
      </p:sp>
      <p:grpSp>
        <p:nvGrpSpPr>
          <p:cNvPr id="7" name="Group 6"/>
          <p:cNvGrpSpPr/>
          <p:nvPr/>
        </p:nvGrpSpPr>
        <p:grpSpPr>
          <a:xfrm>
            <a:off x="1982338" y="5256549"/>
            <a:ext cx="2920277" cy="1442376"/>
            <a:chOff x="227012" y="5556959"/>
            <a:chExt cx="2279192" cy="1168575"/>
          </a:xfrm>
        </p:grpSpPr>
        <p:sp>
          <p:nvSpPr>
            <p:cNvPr id="55" name="Rectangle 54"/>
            <p:cNvSpPr/>
            <p:nvPr/>
          </p:nvSpPr>
          <p:spPr bwMode="auto">
            <a:xfrm>
              <a:off x="227012" y="5556959"/>
              <a:ext cx="2249985" cy="1168575"/>
            </a:xfrm>
            <a:prstGeom prst="rect">
              <a:avLst/>
            </a:prstGeom>
            <a:solidFill>
              <a:srgbClr val="FF82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TextBox 45"/>
            <p:cNvSpPr txBox="1"/>
            <p:nvPr/>
          </p:nvSpPr>
          <p:spPr>
            <a:xfrm>
              <a:off x="227709" y="6404208"/>
              <a:ext cx="2278495" cy="307777"/>
            </a:xfrm>
            <a:prstGeom prst="rect">
              <a:avLst/>
            </a:prstGeom>
            <a:noFill/>
          </p:spPr>
          <p:txBody>
            <a:bodyPr wrap="square" rtlCol="0">
              <a:spAutoFit/>
            </a:bodyPr>
            <a:lstStyle/>
            <a:p>
              <a:r>
                <a:rPr lang="en-US" sz="1400" dirty="0" smtClean="0">
                  <a:solidFill>
                    <a:srgbClr val="131313"/>
                  </a:solidFill>
                </a:rPr>
                <a:t>Robust management tools</a:t>
              </a:r>
              <a:endParaRPr lang="en-US" sz="1400" dirty="0">
                <a:solidFill>
                  <a:srgbClr val="131313"/>
                </a:solidFill>
              </a:endParaRPr>
            </a:p>
          </p:txBody>
        </p:sp>
        <p:pic>
          <p:nvPicPr>
            <p:cNvPr id="56" name="Picture 9"/>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255767" y="5670118"/>
              <a:ext cx="531020" cy="58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Freeform 620"/>
            <p:cNvSpPr>
              <a:spLocks noEditPoints="1"/>
            </p:cNvSpPr>
            <p:nvPr/>
          </p:nvSpPr>
          <p:spPr bwMode="auto">
            <a:xfrm>
              <a:off x="1833786" y="5963675"/>
              <a:ext cx="470375" cy="432247"/>
            </a:xfrm>
            <a:custGeom>
              <a:avLst/>
              <a:gdLst>
                <a:gd name="T0" fmla="*/ 977 w 977"/>
                <a:gd name="T1" fmla="*/ 401 h 977"/>
                <a:gd name="T2" fmla="*/ 576 w 977"/>
                <a:gd name="T3" fmla="*/ 0 h 977"/>
                <a:gd name="T4" fmla="*/ 175 w 977"/>
                <a:gd name="T5" fmla="*/ 401 h 977"/>
                <a:gd name="T6" fmla="*/ 238 w 977"/>
                <a:gd name="T7" fmla="*/ 617 h 977"/>
                <a:gd name="T8" fmla="*/ 34 w 977"/>
                <a:gd name="T9" fmla="*/ 821 h 977"/>
                <a:gd name="T10" fmla="*/ 34 w 977"/>
                <a:gd name="T11" fmla="*/ 943 h 977"/>
                <a:gd name="T12" fmla="*/ 156 w 977"/>
                <a:gd name="T13" fmla="*/ 943 h 977"/>
                <a:gd name="T14" fmla="*/ 360 w 977"/>
                <a:gd name="T15" fmla="*/ 739 h 977"/>
                <a:gd name="T16" fmla="*/ 576 w 977"/>
                <a:gd name="T17" fmla="*/ 802 h 977"/>
                <a:gd name="T18" fmla="*/ 977 w 977"/>
                <a:gd name="T19" fmla="*/ 401 h 977"/>
                <a:gd name="T20" fmla="*/ 576 w 977"/>
                <a:gd name="T21" fmla="*/ 652 h 977"/>
                <a:gd name="T22" fmla="*/ 325 w 977"/>
                <a:gd name="T23" fmla="*/ 401 h 977"/>
                <a:gd name="T24" fmla="*/ 576 w 977"/>
                <a:gd name="T25" fmla="*/ 150 h 977"/>
                <a:gd name="T26" fmla="*/ 827 w 977"/>
                <a:gd name="T27" fmla="*/ 401 h 977"/>
                <a:gd name="T28" fmla="*/ 576 w 977"/>
                <a:gd name="T29" fmla="*/ 652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7" h="977">
                  <a:moveTo>
                    <a:pt x="977" y="401"/>
                  </a:moveTo>
                  <a:cubicBezTo>
                    <a:pt x="977" y="179"/>
                    <a:pt x="798" y="0"/>
                    <a:pt x="576" y="0"/>
                  </a:cubicBezTo>
                  <a:cubicBezTo>
                    <a:pt x="354" y="0"/>
                    <a:pt x="175" y="179"/>
                    <a:pt x="175" y="401"/>
                  </a:cubicBezTo>
                  <a:cubicBezTo>
                    <a:pt x="175" y="480"/>
                    <a:pt x="198" y="554"/>
                    <a:pt x="238" y="617"/>
                  </a:cubicBezTo>
                  <a:cubicBezTo>
                    <a:pt x="34" y="821"/>
                    <a:pt x="34" y="821"/>
                    <a:pt x="34" y="821"/>
                  </a:cubicBezTo>
                  <a:cubicBezTo>
                    <a:pt x="0" y="855"/>
                    <a:pt x="0" y="909"/>
                    <a:pt x="34" y="943"/>
                  </a:cubicBezTo>
                  <a:cubicBezTo>
                    <a:pt x="68" y="977"/>
                    <a:pt x="122" y="977"/>
                    <a:pt x="156" y="943"/>
                  </a:cubicBezTo>
                  <a:cubicBezTo>
                    <a:pt x="360" y="739"/>
                    <a:pt x="360" y="739"/>
                    <a:pt x="360" y="739"/>
                  </a:cubicBezTo>
                  <a:cubicBezTo>
                    <a:pt x="423" y="779"/>
                    <a:pt x="496" y="802"/>
                    <a:pt x="576" y="802"/>
                  </a:cubicBezTo>
                  <a:cubicBezTo>
                    <a:pt x="798" y="802"/>
                    <a:pt x="977" y="623"/>
                    <a:pt x="977" y="401"/>
                  </a:cubicBezTo>
                  <a:close/>
                  <a:moveTo>
                    <a:pt x="576" y="652"/>
                  </a:moveTo>
                  <a:cubicBezTo>
                    <a:pt x="438" y="652"/>
                    <a:pt x="325" y="539"/>
                    <a:pt x="325" y="401"/>
                  </a:cubicBezTo>
                  <a:cubicBezTo>
                    <a:pt x="325" y="262"/>
                    <a:pt x="437" y="150"/>
                    <a:pt x="576" y="150"/>
                  </a:cubicBezTo>
                  <a:cubicBezTo>
                    <a:pt x="714" y="150"/>
                    <a:pt x="827" y="263"/>
                    <a:pt x="827" y="401"/>
                  </a:cubicBezTo>
                  <a:cubicBezTo>
                    <a:pt x="827" y="539"/>
                    <a:pt x="714" y="652"/>
                    <a:pt x="576" y="65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59"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12509" y="5653492"/>
              <a:ext cx="743652" cy="78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0"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390335" y="4895963"/>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022489" y="4895963"/>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654643" y="4895963"/>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9286798" y="4895963"/>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9918953" y="4895963"/>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390335" y="4141396"/>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425462" y="3428324"/>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8090462" y="3414519"/>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7425462" y="2717482"/>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8119297" y="2695919"/>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8795081" y="2684822"/>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004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P spid="42"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911" y="2895600"/>
            <a:ext cx="4658914"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519112" y="228600"/>
            <a:ext cx="11149013" cy="1052596"/>
          </a:xfrm>
        </p:spPr>
        <p:txBody>
          <a:bodyPr/>
          <a:lstStyle/>
          <a:p>
            <a:r>
              <a:rPr lang="en-US" sz="4000" dirty="0" smtClean="0"/>
              <a:t>Multi-Machine Management with Server Manager</a:t>
            </a:r>
            <a:r>
              <a:rPr lang="en-US" dirty="0" smtClean="0"/>
              <a:t/>
            </a:r>
            <a:br>
              <a:rPr lang="en-US" dirty="0" smtClean="0"/>
            </a:br>
            <a:r>
              <a:rPr lang="en-US" sz="3600" dirty="0" smtClean="0">
                <a:solidFill>
                  <a:schemeClr val="accent1"/>
                </a:solidFill>
              </a:rPr>
              <a:t>Cluster integration with new Server Manager</a:t>
            </a:r>
            <a:endParaRPr lang="en-US" dirty="0">
              <a:solidFill>
                <a:schemeClr val="accent1"/>
              </a:solidFill>
            </a:endParaRPr>
          </a:p>
        </p:txBody>
      </p:sp>
      <p:sp>
        <p:nvSpPr>
          <p:cNvPr id="4" name="Content Placeholder 3"/>
          <p:cNvSpPr>
            <a:spLocks noGrp="1"/>
          </p:cNvSpPr>
          <p:nvPr>
            <p:ph type="body" sz="quarter" idx="10"/>
          </p:nvPr>
        </p:nvSpPr>
        <p:spPr>
          <a:xfrm>
            <a:off x="519113" y="1447800"/>
            <a:ext cx="6794499" cy="2566857"/>
          </a:xfrm>
        </p:spPr>
        <p:txBody>
          <a:bodyPr/>
          <a:lstStyle/>
          <a:p>
            <a:r>
              <a:rPr lang="en-US" sz="2400" dirty="0" smtClean="0"/>
              <a:t>Remote multi-server management</a:t>
            </a:r>
          </a:p>
          <a:p>
            <a:r>
              <a:rPr lang="en-US" sz="2400" dirty="0" smtClean="0"/>
              <a:t>Server Groups manage sets of machines</a:t>
            </a:r>
          </a:p>
          <a:p>
            <a:pPr lvl="1"/>
            <a:r>
              <a:rPr lang="en-US" sz="2000" dirty="0" smtClean="0"/>
              <a:t>Cluster Nodes</a:t>
            </a:r>
            <a:endParaRPr lang="en-US" sz="2000" dirty="0"/>
          </a:p>
          <a:p>
            <a:pPr lvl="1"/>
            <a:r>
              <a:rPr lang="en-US" sz="2000" dirty="0" smtClean="0"/>
              <a:t>Single-click action to add all cluster nodes</a:t>
            </a:r>
          </a:p>
          <a:p>
            <a:r>
              <a:rPr lang="en-US" sz="2400" dirty="0" smtClean="0"/>
              <a:t>Launch cluster administrative tools</a:t>
            </a:r>
          </a:p>
          <a:p>
            <a:pPr lvl="1"/>
            <a:r>
              <a:rPr lang="en-US" sz="2000" dirty="0" smtClean="0"/>
              <a:t>Right-click node to launch Failover Cluster Manager</a:t>
            </a:r>
          </a:p>
          <a:p>
            <a:r>
              <a:rPr lang="en-US" sz="2400" dirty="0" smtClean="0"/>
              <a:t>Remote Role and Feature installation</a:t>
            </a:r>
          </a:p>
        </p:txBody>
      </p:sp>
      <p:sp>
        <p:nvSpPr>
          <p:cNvPr id="9" name="Oval 8"/>
          <p:cNvSpPr/>
          <p:nvPr/>
        </p:nvSpPr>
        <p:spPr>
          <a:xfrm>
            <a:off x="9523413" y="5867400"/>
            <a:ext cx="2665414"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8878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052596"/>
          </a:xfrm>
        </p:spPr>
        <p:txBody>
          <a:bodyPr/>
          <a:lstStyle/>
          <a:p>
            <a:r>
              <a:rPr lang="en-US" dirty="0" smtClean="0"/>
              <a:t>Upgrading Clusters to Windows Server 2012</a:t>
            </a:r>
            <a:br>
              <a:rPr lang="en-US" dirty="0" smtClean="0"/>
            </a:br>
            <a:r>
              <a:rPr lang="en-US" sz="3200" dirty="0" smtClean="0">
                <a:solidFill>
                  <a:schemeClr val="accent1"/>
                </a:solidFill>
              </a:rPr>
              <a:t>Migrate your virtual machines from Windows Server 2008 R2</a:t>
            </a:r>
            <a:endParaRPr lang="en-US" sz="3200" dirty="0">
              <a:solidFill>
                <a:schemeClr val="accent1"/>
              </a:solidFill>
            </a:endParaRPr>
          </a:p>
        </p:txBody>
      </p:sp>
      <p:sp>
        <p:nvSpPr>
          <p:cNvPr id="6" name="Text Placeholder 5"/>
          <p:cNvSpPr>
            <a:spLocks noGrp="1"/>
          </p:cNvSpPr>
          <p:nvPr>
            <p:ph type="body" sz="quarter" idx="10"/>
          </p:nvPr>
        </p:nvSpPr>
        <p:spPr>
          <a:xfrm>
            <a:off x="531812" y="1676400"/>
            <a:ext cx="4127499" cy="3028521"/>
          </a:xfrm>
        </p:spPr>
        <p:txBody>
          <a:bodyPr/>
          <a:lstStyle/>
          <a:p>
            <a:r>
              <a:rPr lang="en-US" sz="2400" dirty="0" smtClean="0"/>
              <a:t>Cluster Migration Wizard</a:t>
            </a:r>
          </a:p>
          <a:p>
            <a:r>
              <a:rPr lang="en-US" sz="2400" dirty="0" smtClean="0"/>
              <a:t>Automated Export / Import of VMs</a:t>
            </a:r>
          </a:p>
          <a:p>
            <a:r>
              <a:rPr lang="en-US" sz="2400" dirty="0" smtClean="0"/>
              <a:t>Migrate to CSV disks</a:t>
            </a:r>
          </a:p>
          <a:p>
            <a:r>
              <a:rPr lang="en-US" sz="2400" dirty="0" smtClean="0"/>
              <a:t>Storage mapping</a:t>
            </a:r>
          </a:p>
          <a:p>
            <a:r>
              <a:rPr lang="en-US" sz="2400" dirty="0" smtClean="0"/>
              <a:t>Virtual network mapping</a:t>
            </a:r>
          </a:p>
          <a:p>
            <a:r>
              <a:rPr lang="en-US" sz="2400" dirty="0" smtClean="0"/>
              <a:t>Use the same storage or different storage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2" y="1676400"/>
            <a:ext cx="6829425" cy="471099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5168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Hyper-V High-Availability</a:t>
            </a:r>
            <a:endParaRPr lang="en-CA" dirty="0"/>
          </a:p>
        </p:txBody>
      </p:sp>
      <p:sp>
        <p:nvSpPr>
          <p:cNvPr id="3" name="Content Placeholder 2"/>
          <p:cNvSpPr>
            <a:spLocks noGrp="1"/>
          </p:cNvSpPr>
          <p:nvPr>
            <p:ph idx="4294967295"/>
          </p:nvPr>
        </p:nvSpPr>
        <p:spPr>
          <a:xfrm>
            <a:off x="609441" y="1600201"/>
            <a:ext cx="10969943" cy="3317831"/>
          </a:xfrm>
          <a:prstGeom prst="rect">
            <a:avLst/>
          </a:prstGeom>
        </p:spPr>
        <p:txBody>
          <a:bodyPr/>
          <a:lstStyle/>
          <a:p>
            <a:pPr marL="0" indent="0">
              <a:buNone/>
            </a:pPr>
            <a:r>
              <a:rPr lang="en-CA" sz="4400" dirty="0" smtClean="0"/>
              <a:t>Agenda</a:t>
            </a:r>
          </a:p>
          <a:p>
            <a:r>
              <a:rPr lang="en-CA" dirty="0" smtClean="0"/>
              <a:t>Planning for Hyper-V High-Availability</a:t>
            </a:r>
          </a:p>
          <a:p>
            <a:r>
              <a:rPr lang="en-CA" dirty="0" smtClean="0"/>
              <a:t>Hyper-V Optimization with Failover Clustering</a:t>
            </a:r>
          </a:p>
          <a:p>
            <a:r>
              <a:rPr lang="en-CA" dirty="0"/>
              <a:t>Windows Server 2012 Failover Clustering</a:t>
            </a:r>
          </a:p>
          <a:p>
            <a:r>
              <a:rPr lang="en-CA" dirty="0" smtClean="0"/>
              <a:t>System Center Virtual Machine Manager 2008 R2</a:t>
            </a:r>
          </a:p>
          <a:p>
            <a:r>
              <a:rPr lang="en-CA" dirty="0" smtClean="0"/>
              <a:t>System Center 2012 Virtual Machine Manager</a:t>
            </a:r>
          </a:p>
        </p:txBody>
      </p:sp>
    </p:spTree>
    <p:extLst>
      <p:ext uri="{BB962C8B-B14F-4D97-AF65-F5344CB8AC3E}">
        <p14:creationId xmlns:p14="http://schemas.microsoft.com/office/powerpoint/2010/main" val="384057489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dirty="0" smtClean="0"/>
              <a:t>Validation Improvements</a:t>
            </a:r>
            <a:br>
              <a:rPr lang="en-US" dirty="0" smtClean="0"/>
            </a:br>
            <a:r>
              <a:rPr lang="en-US" sz="3600" dirty="0" smtClean="0">
                <a:solidFill>
                  <a:schemeClr val="accent1"/>
                </a:solidFill>
              </a:rPr>
              <a:t>Optimized for Hyper-V Hosts</a:t>
            </a:r>
            <a:endParaRPr lang="en-US" sz="3600" dirty="0"/>
          </a:p>
        </p:txBody>
      </p:sp>
      <p:sp>
        <p:nvSpPr>
          <p:cNvPr id="6" name="Text Placeholder 5"/>
          <p:cNvSpPr>
            <a:spLocks noGrp="1"/>
          </p:cNvSpPr>
          <p:nvPr>
            <p:ph type="body" sz="quarter" idx="10"/>
          </p:nvPr>
        </p:nvSpPr>
        <p:spPr>
          <a:xfrm>
            <a:off x="519113" y="1752600"/>
            <a:ext cx="4889499" cy="3964162"/>
          </a:xfrm>
        </p:spPr>
        <p:txBody>
          <a:bodyPr/>
          <a:lstStyle/>
          <a:p>
            <a:r>
              <a:rPr lang="en-US" dirty="0" smtClean="0"/>
              <a:t>Faster test speed</a:t>
            </a:r>
          </a:p>
          <a:p>
            <a:r>
              <a:rPr lang="en-US" dirty="0" smtClean="0"/>
              <a:t>Validate single LUNs</a:t>
            </a:r>
          </a:p>
          <a:p>
            <a:r>
              <a:rPr lang="en-US" dirty="0" smtClean="0"/>
              <a:t>New Hyper-V Tests</a:t>
            </a:r>
          </a:p>
          <a:p>
            <a:pPr lvl="1"/>
            <a:r>
              <a:rPr lang="en-US" sz="2400" dirty="0" smtClean="0"/>
              <a:t>Integration Components</a:t>
            </a:r>
          </a:p>
          <a:p>
            <a:pPr lvl="1"/>
            <a:r>
              <a:rPr lang="en-US" sz="2400" dirty="0" smtClean="0"/>
              <a:t>Memory Compatibility</a:t>
            </a:r>
          </a:p>
          <a:p>
            <a:pPr lvl="1"/>
            <a:r>
              <a:rPr lang="en-US" sz="2400" dirty="0"/>
              <a:t>Virtual </a:t>
            </a:r>
            <a:r>
              <a:rPr lang="en-US" sz="2400" dirty="0" smtClean="0"/>
              <a:t>Switch Compatibility</a:t>
            </a:r>
          </a:p>
          <a:p>
            <a:pPr lvl="1"/>
            <a:r>
              <a:rPr lang="en-US" sz="2400" dirty="0" smtClean="0"/>
              <a:t>Hyper-V Role Enabled</a:t>
            </a:r>
          </a:p>
          <a:p>
            <a:pPr lvl="1"/>
            <a:r>
              <a:rPr lang="en-US" sz="2400" dirty="0" smtClean="0"/>
              <a:t>Network Configuration</a:t>
            </a:r>
          </a:p>
          <a:p>
            <a:pPr lvl="1"/>
            <a:r>
              <a:rPr lang="en-US" sz="2400" dirty="0" smtClean="0"/>
              <a:t>Storage Configuration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613776"/>
            <a:ext cx="6705600" cy="512554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8852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155830" y="505039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961630" y="505039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767430" y="505039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573229" y="5050392"/>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bwMode="auto">
          <a:xfrm>
            <a:off x="1057231" y="4662769"/>
            <a:ext cx="1398596" cy="142974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nvSpPr>
        <p:spPr bwMode="auto">
          <a:xfrm>
            <a:off x="2771146" y="5114802"/>
            <a:ext cx="1015329" cy="12261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Rectangle 31"/>
          <p:cNvSpPr/>
          <p:nvPr/>
        </p:nvSpPr>
        <p:spPr bwMode="auto">
          <a:xfrm>
            <a:off x="4106799" y="5616643"/>
            <a:ext cx="827373" cy="108895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609398"/>
          </a:xfrm>
        </p:spPr>
        <p:txBody>
          <a:bodyPr/>
          <a:lstStyle/>
          <a:p>
            <a:r>
              <a:rPr lang="en-US" dirty="0" smtClean="0"/>
              <a:t>Resource Placement in your Cloud</a:t>
            </a:r>
            <a:endParaRPr lang="en-US" dirty="0"/>
          </a:p>
        </p:txBody>
      </p:sp>
      <p:sp>
        <p:nvSpPr>
          <p:cNvPr id="13" name="Text Placeholder 12"/>
          <p:cNvSpPr>
            <a:spLocks noGrp="1"/>
          </p:cNvSpPr>
          <p:nvPr>
            <p:ph type="body" idx="1"/>
          </p:nvPr>
        </p:nvSpPr>
        <p:spPr>
          <a:xfrm>
            <a:off x="519113" y="1411553"/>
            <a:ext cx="5486400" cy="346249"/>
          </a:xfrm>
        </p:spPr>
        <p:txBody>
          <a:bodyPr/>
          <a:lstStyle/>
          <a:p>
            <a:pPr lvl="0"/>
            <a:r>
              <a:rPr lang="en-US" dirty="0" smtClean="0">
                <a:solidFill>
                  <a:schemeClr val="tx2"/>
                </a:solidFill>
              </a:rPr>
              <a:t>Virtual Machine Priority</a:t>
            </a:r>
          </a:p>
        </p:txBody>
      </p:sp>
      <p:sp>
        <p:nvSpPr>
          <p:cNvPr id="3" name="Content Placeholder 2"/>
          <p:cNvSpPr>
            <a:spLocks noGrp="1"/>
          </p:cNvSpPr>
          <p:nvPr>
            <p:ph sz="half" idx="2"/>
          </p:nvPr>
        </p:nvSpPr>
        <p:spPr>
          <a:xfrm>
            <a:off x="609443" y="2174875"/>
            <a:ext cx="5239532" cy="2112886"/>
          </a:xfrm>
        </p:spPr>
        <p:txBody>
          <a:bodyPr/>
          <a:lstStyle/>
          <a:p>
            <a:pPr lvl="0"/>
            <a:r>
              <a:rPr lang="en-US" dirty="0" smtClean="0"/>
              <a:t>Start Order</a:t>
            </a:r>
          </a:p>
          <a:p>
            <a:pPr lvl="1"/>
            <a:r>
              <a:rPr lang="en-US" dirty="0" smtClean="0"/>
              <a:t>Critical Servers</a:t>
            </a:r>
          </a:p>
          <a:p>
            <a:pPr lvl="1"/>
            <a:r>
              <a:rPr lang="en-US" dirty="0" smtClean="0"/>
              <a:t>Infrastructure</a:t>
            </a:r>
          </a:p>
          <a:p>
            <a:pPr lvl="0"/>
            <a:r>
              <a:rPr lang="en-US" dirty="0" smtClean="0"/>
              <a:t>Running Priority</a:t>
            </a:r>
          </a:p>
          <a:p>
            <a:pPr lvl="1"/>
            <a:r>
              <a:rPr lang="en-US" dirty="0" smtClean="0"/>
              <a:t>Pre-emption shuts down low priority</a:t>
            </a:r>
          </a:p>
          <a:p>
            <a:pPr lvl="0"/>
            <a:r>
              <a:rPr lang="en-US" dirty="0" smtClean="0"/>
              <a:t>Live Migration</a:t>
            </a:r>
          </a:p>
        </p:txBody>
      </p:sp>
      <p:sp>
        <p:nvSpPr>
          <p:cNvPr id="14" name="Text Placeholder 13"/>
          <p:cNvSpPr>
            <a:spLocks noGrp="1"/>
          </p:cNvSpPr>
          <p:nvPr>
            <p:ph type="body" sz="quarter" idx="3"/>
          </p:nvPr>
        </p:nvSpPr>
        <p:spPr>
          <a:xfrm>
            <a:off x="6181725" y="1411553"/>
            <a:ext cx="5486400" cy="346249"/>
          </a:xfrm>
        </p:spPr>
        <p:txBody>
          <a:bodyPr/>
          <a:lstStyle/>
          <a:p>
            <a:r>
              <a:rPr lang="en-US" dirty="0" smtClean="0">
                <a:solidFill>
                  <a:schemeClr val="tx2"/>
                </a:solidFill>
              </a:rPr>
              <a:t>Enhanced Failover </a:t>
            </a:r>
            <a:r>
              <a:rPr lang="en-US" dirty="0">
                <a:solidFill>
                  <a:schemeClr val="tx2"/>
                </a:solidFill>
              </a:rPr>
              <a:t>P</a:t>
            </a:r>
            <a:r>
              <a:rPr lang="en-US" dirty="0" smtClean="0">
                <a:solidFill>
                  <a:schemeClr val="tx2"/>
                </a:solidFill>
              </a:rPr>
              <a:t>lacement</a:t>
            </a:r>
          </a:p>
        </p:txBody>
      </p:sp>
      <p:sp>
        <p:nvSpPr>
          <p:cNvPr id="15" name="Content Placeholder 14"/>
          <p:cNvSpPr>
            <a:spLocks noGrp="1"/>
          </p:cNvSpPr>
          <p:nvPr>
            <p:ph sz="quarter" idx="4"/>
          </p:nvPr>
        </p:nvSpPr>
        <p:spPr>
          <a:xfrm>
            <a:off x="6191756" y="2174875"/>
            <a:ext cx="5685884" cy="1097223"/>
          </a:xfrm>
        </p:spPr>
        <p:txBody>
          <a:bodyPr/>
          <a:lstStyle/>
          <a:p>
            <a:r>
              <a:rPr lang="en-US" dirty="0" smtClean="0"/>
              <a:t>Moves to node with most free resources</a:t>
            </a:r>
            <a:endParaRPr lang="en-US" dirty="0"/>
          </a:p>
          <a:p>
            <a:r>
              <a:rPr lang="en-US" dirty="0" smtClean="0"/>
              <a:t>Requirements evaluated on each VM</a:t>
            </a:r>
          </a:p>
          <a:p>
            <a:r>
              <a:rPr lang="en-US" dirty="0"/>
              <a:t>Non-Uniform Memory Access (NUMA</a:t>
            </a:r>
            <a:r>
              <a:rPr lang="en-US" dirty="0" smtClean="0"/>
              <a:t>)</a:t>
            </a:r>
            <a:endParaRPr lang="en-US" dirty="0"/>
          </a:p>
        </p:txBody>
      </p:sp>
      <p:cxnSp>
        <p:nvCxnSpPr>
          <p:cNvPr id="21" name="Straight Connector 20"/>
          <p:cNvCxnSpPr/>
          <p:nvPr/>
        </p:nvCxnSpPr>
        <p:spPr>
          <a:xfrm flipV="1">
            <a:off x="5992839" y="18288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62030" y="5576787"/>
            <a:ext cx="976424" cy="461665"/>
          </a:xfrm>
          <a:prstGeom prst="rect">
            <a:avLst/>
          </a:prstGeom>
          <a:noFill/>
        </p:spPr>
        <p:txBody>
          <a:bodyPr wrap="square" rtlCol="0">
            <a:spAutoFit/>
          </a:bodyPr>
          <a:lstStyle/>
          <a:p>
            <a:r>
              <a:rPr lang="en-US" sz="2400" b="1" dirty="0" smtClean="0"/>
              <a:t>High</a:t>
            </a:r>
            <a:endParaRPr lang="en-US" sz="2400" b="1" dirty="0"/>
          </a:p>
        </p:txBody>
      </p:sp>
      <p:sp>
        <p:nvSpPr>
          <p:cNvPr id="38" name="TextBox 37"/>
          <p:cNvSpPr txBox="1"/>
          <p:nvPr/>
        </p:nvSpPr>
        <p:spPr>
          <a:xfrm>
            <a:off x="2733630" y="5907519"/>
            <a:ext cx="1090363" cy="369332"/>
          </a:xfrm>
          <a:prstGeom prst="rect">
            <a:avLst/>
          </a:prstGeom>
          <a:noFill/>
        </p:spPr>
        <p:txBody>
          <a:bodyPr wrap="none" rtlCol="0">
            <a:spAutoFit/>
          </a:bodyPr>
          <a:lstStyle/>
          <a:p>
            <a:r>
              <a:rPr lang="en-US" b="1" dirty="0" smtClean="0"/>
              <a:t>Medium</a:t>
            </a:r>
            <a:endParaRPr lang="en-US" sz="2400" b="1" dirty="0"/>
          </a:p>
        </p:txBody>
      </p:sp>
      <p:sp>
        <p:nvSpPr>
          <p:cNvPr id="40" name="TextBox 39"/>
          <p:cNvSpPr txBox="1"/>
          <p:nvPr/>
        </p:nvSpPr>
        <p:spPr>
          <a:xfrm>
            <a:off x="4280240" y="6275550"/>
            <a:ext cx="527709" cy="307777"/>
          </a:xfrm>
          <a:prstGeom prst="rect">
            <a:avLst/>
          </a:prstGeom>
          <a:noFill/>
        </p:spPr>
        <p:txBody>
          <a:bodyPr wrap="none" rtlCol="0">
            <a:spAutoFit/>
          </a:bodyPr>
          <a:lstStyle/>
          <a:p>
            <a:r>
              <a:rPr lang="en-US" sz="1400" b="1" dirty="0" smtClean="0"/>
              <a:t>Low</a:t>
            </a:r>
            <a:endParaRPr lang="en-US" sz="1400" b="1" dirty="0"/>
          </a:p>
        </p:txBody>
      </p:sp>
      <p:pic>
        <p:nvPicPr>
          <p:cNvPr id="52" name="Picture 51" descr="Delete.png"/>
          <p:cNvPicPr>
            <a:picLocks noChangeAspect="1"/>
          </p:cNvPicPr>
          <p:nvPr/>
        </p:nvPicPr>
        <p:blipFill>
          <a:blip r:embed="rId3" cstate="print"/>
          <a:stretch>
            <a:fillRect/>
          </a:stretch>
        </p:blipFill>
        <p:spPr>
          <a:xfrm>
            <a:off x="7073590" y="5471403"/>
            <a:ext cx="716068" cy="663851"/>
          </a:xfrm>
          <a:prstGeom prst="rect">
            <a:avLst/>
          </a:prstGeom>
          <a:effectLst>
            <a:outerShdw blurRad="50800" dist="38100" dir="2700000" algn="tl" rotWithShape="0">
              <a:prstClr val="black">
                <a:alpha val="40000"/>
              </a:prstClr>
            </a:outerShdw>
          </a:effectLst>
        </p:spPr>
      </p:pic>
      <p:pic>
        <p:nvPicPr>
          <p:cNvPr id="29"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279459" y="4692832"/>
            <a:ext cx="920771" cy="96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944588" y="5268126"/>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92250" y="5744361"/>
            <a:ext cx="515699" cy="5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073589" y="4312164"/>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57151" y="4312164"/>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485580" y="4312164"/>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7" descr="large-arrow"/>
          <p:cNvPicPr>
            <a:picLocks noChangeAspect="1" noChangeArrowheads="1"/>
          </p:cNvPicPr>
          <p:nvPr/>
        </p:nvPicPr>
        <p:blipFill>
          <a:blip r:embed="rId5" cstate="print"/>
          <a:srcRect/>
          <a:stretch>
            <a:fillRect/>
          </a:stretch>
        </p:blipFill>
        <p:spPr bwMode="auto">
          <a:xfrm>
            <a:off x="7324682" y="4527270"/>
            <a:ext cx="1832858" cy="539084"/>
          </a:xfrm>
          <a:prstGeom prst="rect">
            <a:avLst/>
          </a:prstGeom>
          <a:noFill/>
        </p:spPr>
      </p:pic>
    </p:spTree>
    <p:extLst>
      <p:ext uri="{BB962C8B-B14F-4D97-AF65-F5344CB8AC3E}">
        <p14:creationId xmlns:p14="http://schemas.microsoft.com/office/powerpoint/2010/main" val="2954481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20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2500"/>
                            </p:stCondLst>
                            <p:childTnLst>
                              <p:par>
                                <p:cTn id="15" presetID="10" presetClass="entr" presetSubtype="0" fill="hold" grpId="0" nodeType="afterEffect">
                                  <p:stCondLst>
                                    <p:cond delay="20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20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5000"/>
                            </p:stCondLst>
                            <p:childTnLst>
                              <p:par>
                                <p:cTn id="25" presetID="10" presetClass="entr" presetSubtype="0" fill="hold" grpId="0" nodeType="afterEffect">
                                  <p:stCondLst>
                                    <p:cond delay="20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nodeType="withEffect">
                                  <p:stCondLst>
                                    <p:cond delay="20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par>
                                <p:cTn id="42" presetID="10"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500"/>
                                        <p:tgtEl>
                                          <p:spTgt spid="15">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xEl>
                                              <p:pRg st="1" end="1"/>
                                            </p:txEl>
                                          </p:spTgt>
                                        </p:tgtEl>
                                        <p:attrNameLst>
                                          <p:attrName>style.visibility</p:attrName>
                                        </p:attrNameLst>
                                      </p:cBhvr>
                                      <p:to>
                                        <p:strVal val="visible"/>
                                      </p:to>
                                    </p:set>
                                    <p:animEffect transition="in" filter="fade">
                                      <p:cBhvr>
                                        <p:cTn id="62" dur="500"/>
                                        <p:tgtEl>
                                          <p:spTgt spid="15">
                                            <p:txEl>
                                              <p:pRg st="1" end="1"/>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fade">
                                      <p:cBhvr>
                                        <p:cTn id="65" dur="500"/>
                                        <p:tgtEl>
                                          <p:spTgt spid="15">
                                            <p:txEl>
                                              <p:pRg st="2" end="2"/>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10" presetClass="entr" presetSubtype="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childTnLst>
                          </p:cTn>
                        </p:par>
                        <p:par>
                          <p:cTn id="77" fill="hold">
                            <p:stCondLst>
                              <p:cond delay="500"/>
                            </p:stCondLst>
                            <p:childTnLst>
                              <p:par>
                                <p:cTn id="78" presetID="10" presetClass="entr" presetSubtype="0" fill="hold" nodeType="afterEffect">
                                  <p:stCondLst>
                                    <p:cond delay="50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par>
                          <p:cTn id="81" fill="hold">
                            <p:stCondLst>
                              <p:cond delay="1500"/>
                            </p:stCondLst>
                            <p:childTnLst>
                              <p:par>
                                <p:cTn id="82" presetID="63" presetClass="path" presetSubtype="0" accel="50000" decel="50000" fill="hold" nodeType="afterEffect">
                                  <p:stCondLst>
                                    <p:cond delay="0"/>
                                  </p:stCondLst>
                                  <p:childTnLst>
                                    <p:animMotion origin="layout" path="M 4.98893E-7 3.42276E-7 L 0.12987 -0.00162 " pathEditMode="relative" rAng="0" ptsTypes="AA">
                                      <p:cBhvr>
                                        <p:cTn id="83" dur="2000" fill="hold"/>
                                        <p:tgtEl>
                                          <p:spTgt spid="57"/>
                                        </p:tgtEl>
                                        <p:attrNameLst>
                                          <p:attrName>ppt_x</p:attrName>
                                          <p:attrName>ppt_y</p:attrName>
                                        </p:attrNameLst>
                                      </p:cBhvr>
                                      <p:rCtr x="648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14" grpId="0" build="p"/>
      <p:bldP spid="15" grpId="0" build="p"/>
      <p:bldP spid="36" grpId="0"/>
      <p:bldP spid="38"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VM </a:t>
            </a:r>
            <a:r>
              <a:rPr lang="en-US" sz="4900" dirty="0"/>
              <a:t>Monitoring</a:t>
            </a:r>
            <a:r>
              <a:rPr lang="en-US" dirty="0"/>
              <a:t/>
            </a:r>
            <a:br>
              <a:rPr lang="en-US" dirty="0"/>
            </a:br>
            <a:r>
              <a:rPr lang="en-US" sz="4000" dirty="0">
                <a:solidFill>
                  <a:schemeClr val="accent1"/>
                </a:solidFill>
              </a:rPr>
              <a:t>Health detection of applications inside a virtual </a:t>
            </a:r>
            <a:r>
              <a:rPr lang="en-US" sz="4000" dirty="0" smtClean="0">
                <a:solidFill>
                  <a:schemeClr val="accent1"/>
                </a:solidFill>
              </a:rPr>
              <a:t>machine</a:t>
            </a:r>
            <a:endParaRPr lang="en-US" sz="4000" dirty="0">
              <a:solidFill>
                <a:schemeClr val="accent1"/>
              </a:solidFill>
            </a:endParaRPr>
          </a:p>
        </p:txBody>
      </p:sp>
      <p:sp>
        <p:nvSpPr>
          <p:cNvPr id="6" name="Content Placeholder 5"/>
          <p:cNvSpPr>
            <a:spLocks noGrp="1"/>
          </p:cNvSpPr>
          <p:nvPr>
            <p:ph type="body" sz="quarter" idx="10"/>
          </p:nvPr>
        </p:nvSpPr>
        <p:spPr>
          <a:xfrm>
            <a:off x="495464" y="1447408"/>
            <a:ext cx="11149012" cy="3908762"/>
          </a:xfrm>
        </p:spPr>
        <p:txBody>
          <a:bodyPr/>
          <a:lstStyle/>
          <a:p>
            <a:r>
              <a:rPr lang="en-US" sz="2800" dirty="0"/>
              <a:t>Generic health monitoring for any application</a:t>
            </a:r>
          </a:p>
          <a:p>
            <a:pPr lvl="1"/>
            <a:r>
              <a:rPr lang="en-US" sz="2400" dirty="0"/>
              <a:t>Monitor services through Service Control Manager</a:t>
            </a:r>
          </a:p>
          <a:p>
            <a:pPr lvl="1"/>
            <a:r>
              <a:rPr lang="en-US" sz="2400" dirty="0"/>
              <a:t>Generation of specific Event IDs</a:t>
            </a:r>
          </a:p>
          <a:p>
            <a:r>
              <a:rPr lang="en-US" sz="2800" dirty="0" smtClean="0"/>
              <a:t>The </a:t>
            </a:r>
            <a:r>
              <a:rPr lang="en-US" sz="2800" dirty="0"/>
              <a:t>host identifies &amp; recovers from services failures in the guest</a:t>
            </a:r>
          </a:p>
          <a:p>
            <a:pPr marL="971550" lvl="1" indent="-514350">
              <a:buFont typeface="+mj-lt"/>
              <a:buAutoNum type="arabicPeriod"/>
            </a:pPr>
            <a:r>
              <a:rPr lang="en-US" sz="2400" dirty="0" smtClean="0"/>
              <a:t>Application </a:t>
            </a:r>
            <a:r>
              <a:rPr lang="en-US" sz="2400" dirty="0"/>
              <a:t>level recovery</a:t>
            </a:r>
          </a:p>
          <a:p>
            <a:pPr marL="1371600" lvl="2" indent="-514350"/>
            <a:r>
              <a:rPr lang="en-US" sz="2000" dirty="0"/>
              <a:t>Service Control Manager (SCM) or event triggered</a:t>
            </a:r>
          </a:p>
          <a:p>
            <a:pPr marL="971550" lvl="1" indent="-514350">
              <a:buFont typeface="+mj-lt"/>
              <a:buAutoNum type="arabicPeriod"/>
            </a:pPr>
            <a:r>
              <a:rPr lang="en-US" sz="2400" dirty="0"/>
              <a:t>Guest level HA recovery </a:t>
            </a:r>
          </a:p>
          <a:p>
            <a:pPr marL="1371600" lvl="2" indent="-514350"/>
            <a:r>
              <a:rPr lang="en-US" sz="2000" dirty="0"/>
              <a:t>Failover Clustering gracefully reboots VM </a:t>
            </a:r>
          </a:p>
          <a:p>
            <a:pPr marL="971550" lvl="1" indent="-514350">
              <a:buFont typeface="+mj-lt"/>
              <a:buAutoNum type="arabicPeriod"/>
            </a:pPr>
            <a:r>
              <a:rPr lang="en-US" sz="2400" dirty="0"/>
              <a:t>Host level HA recovery </a:t>
            </a:r>
          </a:p>
          <a:p>
            <a:pPr marL="1371600" lvl="2" indent="-514350"/>
            <a:r>
              <a:rPr lang="en-US" sz="2000" dirty="0"/>
              <a:t>Failover Clustering fails over VM to another </a:t>
            </a:r>
            <a:r>
              <a:rPr lang="en-US" sz="2000" dirty="0" smtClean="0"/>
              <a:t>node</a:t>
            </a:r>
            <a:endParaRPr lang="en-US" sz="2000" dirty="0"/>
          </a:p>
        </p:txBody>
      </p:sp>
      <p:pic>
        <p:nvPicPr>
          <p:cNvPr id="9" name="Picture 7"/>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739334" y="3149356"/>
            <a:ext cx="1102553" cy="11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750612" y="4753691"/>
            <a:ext cx="1079999" cy="18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own Arrow 14"/>
          <p:cNvSpPr/>
          <p:nvPr/>
        </p:nvSpPr>
        <p:spPr>
          <a:xfrm>
            <a:off x="11470763" y="3431372"/>
            <a:ext cx="205582" cy="2171454"/>
          </a:xfrm>
          <a:prstGeom prst="downArrow">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ventsql\dvd\Online_ART\DVD_Art_Sept-2-2010\Artwork_Imagery\Icons - Illustrations\_ VIRTUALIZATION ICONS\Application Virtual SQL 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6740" y="3012647"/>
            <a:ext cx="543839" cy="610951"/>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4"/>
          <p:cNvSpPr>
            <a:spLocks noEditPoints="1"/>
          </p:cNvSpPr>
          <p:nvPr/>
        </p:nvSpPr>
        <p:spPr bwMode="black">
          <a:xfrm>
            <a:off x="11441505" y="4322677"/>
            <a:ext cx="557425" cy="495121"/>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accent3"/>
          </a:solidFill>
          <a:ln>
            <a:noFill/>
          </a:ln>
        </p:spPr>
        <p:txBody>
          <a:bodyPr vert="horz" wrap="square" lIns="82305" tIns="41153" rIns="82305" bIns="41153" numCol="1" anchor="t" anchorCtr="0" compatLnSpc="1">
            <a:prstTxWarp prst="textNoShape">
              <a:avLst/>
            </a:prstTxWarp>
          </a:bodyPr>
          <a:lstStyle/>
          <a:p>
            <a:pPr defTabSz="914363"/>
            <a:endParaRPr lang="en-US" sz="1600">
              <a:solidFill>
                <a:srgbClr val="FFFFFF"/>
              </a:solidFill>
            </a:endParaRPr>
          </a:p>
        </p:txBody>
      </p:sp>
    </p:spTree>
    <p:extLst>
      <p:ext uri="{BB962C8B-B14F-4D97-AF65-F5344CB8AC3E}">
        <p14:creationId xmlns:p14="http://schemas.microsoft.com/office/powerpoint/2010/main" val="384790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fade">
                                      <p:cBhvr>
                                        <p:cTn id="25" dur="500"/>
                                        <p:tgtEl>
                                          <p:spTgt spid="6">
                                            <p:txEl>
                                              <p:pRg st="9" end="9"/>
                                            </p:txEl>
                                          </p:spTgt>
                                        </p:tgtEl>
                                      </p:cBhvr>
                                    </p:animEffect>
                                  </p:childTnLst>
                                </p:cTn>
                              </p:par>
                            </p:childTnLst>
                          </p:cTn>
                        </p:par>
                        <p:par>
                          <p:cTn id="26" fill="hold">
                            <p:stCondLst>
                              <p:cond delay="500"/>
                            </p:stCondLst>
                            <p:childTnLst>
                              <p:par>
                                <p:cTn id="27" presetID="6" presetClass="emph" presetSubtype="0" repeatCount="indefinite" autoRev="1" fill="hold" grpId="0" nodeType="afterEffect">
                                  <p:stCondLst>
                                    <p:cond delay="0"/>
                                  </p:stCondLst>
                                  <p:childTnLst>
                                    <p:animScale>
                                      <p:cBhvr>
                                        <p:cTn id="28" dur="2000" fill="hold"/>
                                        <p:tgtEl>
                                          <p:spTgt spid="11"/>
                                        </p:tgtEl>
                                      </p:cBhvr>
                                      <p:by x="150000" y="150000"/>
                                    </p:animScale>
                                  </p:childTnLst>
                                </p:cTn>
                              </p:par>
                            </p:childTnLst>
                          </p:cTn>
                        </p:par>
                        <p:par>
                          <p:cTn id="29" fill="hold">
                            <p:stCondLst>
                              <p:cond delay="4500"/>
                            </p:stCondLst>
                            <p:childTnLst>
                              <p:par>
                                <p:cTn id="30" presetID="6" presetClass="emph" presetSubtype="0" repeatCount="indefinite" autoRev="1" fill="hold" nodeType="afterEffect">
                                  <p:stCondLst>
                                    <p:cond delay="0"/>
                                  </p:stCondLst>
                                  <p:childTnLst>
                                    <p:animScale>
                                      <p:cBhvr>
                                        <p:cTn id="31"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900" dirty="0" smtClean="0"/>
              <a:t>Improved Live Migration</a:t>
            </a:r>
            <a:br>
              <a:rPr lang="en-US" sz="4900" dirty="0" smtClean="0"/>
            </a:br>
            <a:r>
              <a:rPr lang="en-US" sz="4000" dirty="0" smtClean="0">
                <a:solidFill>
                  <a:schemeClr val="accent1"/>
                </a:solidFill>
              </a:rPr>
              <a:t>New logic with huge scale</a:t>
            </a:r>
            <a:endParaRPr lang="en-US" sz="4000" dirty="0"/>
          </a:p>
        </p:txBody>
      </p:sp>
      <p:sp>
        <p:nvSpPr>
          <p:cNvPr id="3" name="Content Placeholder 2"/>
          <p:cNvSpPr>
            <a:spLocks noGrp="1"/>
          </p:cNvSpPr>
          <p:nvPr>
            <p:ph idx="1"/>
          </p:nvPr>
        </p:nvSpPr>
        <p:spPr>
          <a:xfrm>
            <a:off x="519112" y="1447799"/>
            <a:ext cx="11149013" cy="1526572"/>
          </a:xfrm>
        </p:spPr>
        <p:txBody>
          <a:bodyPr/>
          <a:lstStyle/>
          <a:p>
            <a:r>
              <a:rPr lang="en-US" dirty="0" smtClean="0"/>
              <a:t>Live Migration Queuing</a:t>
            </a:r>
          </a:p>
          <a:p>
            <a:r>
              <a:rPr lang="en-US" dirty="0" smtClean="0"/>
              <a:t>Concurrent Live Migrations</a:t>
            </a:r>
          </a:p>
          <a:p>
            <a:r>
              <a:rPr lang="en-US" dirty="0" smtClean="0"/>
              <a:t>Traditional Cluster VM Mobility Enhancements</a:t>
            </a:r>
            <a:endParaRPr lang="en-US" dirty="0"/>
          </a:p>
        </p:txBody>
      </p:sp>
      <p:sp>
        <p:nvSpPr>
          <p:cNvPr id="49" name="Rounded Rectangle 48"/>
          <p:cNvSpPr/>
          <p:nvPr/>
        </p:nvSpPr>
        <p:spPr bwMode="auto">
          <a:xfrm>
            <a:off x="3607372" y="3047999"/>
            <a:ext cx="3360240" cy="1371601"/>
          </a:xfrm>
          <a:prstGeom prst="roundRect">
            <a:avLst/>
          </a:prstGeom>
          <a:solidFill>
            <a:schemeClr val="bg1">
              <a:lumMod val="50000"/>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55"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3760110" y="3276600"/>
            <a:ext cx="763017" cy="1041818"/>
          </a:xfrm>
          <a:prstGeom prst="rect">
            <a:avLst/>
          </a:prstGeom>
          <a:noFill/>
        </p:spPr>
      </p:pic>
      <p:pic>
        <p:nvPicPr>
          <p:cNvPr id="56"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4600170" y="3276600"/>
            <a:ext cx="763017" cy="1041818"/>
          </a:xfrm>
          <a:prstGeom prst="rect">
            <a:avLst/>
          </a:prstGeom>
          <a:noFill/>
        </p:spPr>
      </p:pic>
      <p:pic>
        <p:nvPicPr>
          <p:cNvPr id="57"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128226" y="3285880"/>
            <a:ext cx="763017" cy="1041818"/>
          </a:xfrm>
          <a:prstGeom prst="rect">
            <a:avLst/>
          </a:prstGeom>
          <a:noFill/>
        </p:spPr>
      </p:pic>
      <p:pic>
        <p:nvPicPr>
          <p:cNvPr id="58" name="Picture 3" descr="C:\Users\shonsh\Desktop\images\VM.png"/>
          <p:cNvPicPr>
            <a:picLocks noChangeAspect="1" noChangeArrowheads="1"/>
          </p:cNvPicPr>
          <p:nvPr/>
        </p:nvPicPr>
        <p:blipFill>
          <a:blip r:embed="rId4" cstate="print"/>
          <a:srcRect/>
          <a:stretch>
            <a:fillRect/>
          </a:stretch>
        </p:blipFill>
        <p:spPr bwMode="auto">
          <a:xfrm>
            <a:off x="4065587" y="3362080"/>
            <a:ext cx="305476" cy="493824"/>
          </a:xfrm>
          <a:prstGeom prst="rect">
            <a:avLst/>
          </a:prstGeom>
          <a:noFill/>
        </p:spPr>
      </p:pic>
      <p:pic>
        <p:nvPicPr>
          <p:cNvPr id="61"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5364535" y="3285880"/>
            <a:ext cx="763017" cy="1041818"/>
          </a:xfrm>
          <a:prstGeom prst="rect">
            <a:avLst/>
          </a:prstGeom>
          <a:noFill/>
        </p:spPr>
      </p:pic>
      <p:pic>
        <p:nvPicPr>
          <p:cNvPr id="62" name="Picture 3" descr="C:\Users\shonsh\Desktop\images\VM.png"/>
          <p:cNvPicPr>
            <a:picLocks noChangeAspect="1" noChangeArrowheads="1"/>
          </p:cNvPicPr>
          <p:nvPr/>
        </p:nvPicPr>
        <p:blipFill>
          <a:blip r:embed="rId4" cstate="print"/>
          <a:srcRect/>
          <a:stretch>
            <a:fillRect/>
          </a:stretch>
        </p:blipFill>
        <p:spPr bwMode="auto">
          <a:xfrm>
            <a:off x="4676539" y="3362080"/>
            <a:ext cx="305476" cy="493824"/>
          </a:xfrm>
          <a:prstGeom prst="rect">
            <a:avLst/>
          </a:prstGeom>
          <a:noFill/>
        </p:spPr>
      </p:pic>
      <p:pic>
        <p:nvPicPr>
          <p:cNvPr id="63" name="Picture 3" descr="C:\Users\shonsh\Desktop\images\VM.png"/>
          <p:cNvPicPr>
            <a:picLocks noChangeAspect="1" noChangeArrowheads="1"/>
          </p:cNvPicPr>
          <p:nvPr/>
        </p:nvPicPr>
        <p:blipFill>
          <a:blip r:embed="rId4" cstate="print"/>
          <a:srcRect/>
          <a:stretch>
            <a:fillRect/>
          </a:stretch>
        </p:blipFill>
        <p:spPr bwMode="auto">
          <a:xfrm>
            <a:off x="4829278" y="3590680"/>
            <a:ext cx="305476" cy="493824"/>
          </a:xfrm>
          <a:prstGeom prst="rect">
            <a:avLst/>
          </a:prstGeom>
          <a:noFill/>
        </p:spPr>
      </p:pic>
      <p:pic>
        <p:nvPicPr>
          <p:cNvPr id="64" name="Picture 3" descr="C:\Users\shonsh\Desktop\images\VM.png"/>
          <p:cNvPicPr>
            <a:picLocks noChangeAspect="1" noChangeArrowheads="1"/>
          </p:cNvPicPr>
          <p:nvPr/>
        </p:nvPicPr>
        <p:blipFill>
          <a:blip r:embed="rId4" cstate="print"/>
          <a:srcRect/>
          <a:stretch>
            <a:fillRect/>
          </a:stretch>
        </p:blipFill>
        <p:spPr bwMode="auto">
          <a:xfrm>
            <a:off x="4905647" y="3362080"/>
            <a:ext cx="305476" cy="493824"/>
          </a:xfrm>
          <a:prstGeom prst="rect">
            <a:avLst/>
          </a:prstGeom>
          <a:noFill/>
        </p:spPr>
      </p:pic>
      <p:sp>
        <p:nvSpPr>
          <p:cNvPr id="67" name="Line Callout 1 (Border and Accent Bar) 66"/>
          <p:cNvSpPr/>
          <p:nvPr/>
        </p:nvSpPr>
        <p:spPr bwMode="auto">
          <a:xfrm>
            <a:off x="7837431" y="2785817"/>
            <a:ext cx="2531460" cy="609600"/>
          </a:xfrm>
          <a:prstGeom prst="accentBorderCallout1">
            <a:avLst>
              <a:gd name="adj1" fmla="val 73651"/>
              <a:gd name="adj2" fmla="val -4136"/>
              <a:gd name="adj3" fmla="val 110593"/>
              <a:gd name="adj4" fmla="val -39856"/>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b="1" dirty="0" smtClean="0">
                <a:solidFill>
                  <a:schemeClr val="bg1"/>
                </a:solidFill>
              </a:rPr>
              <a:t>Concurrent Live Migrations:</a:t>
            </a:r>
            <a:br>
              <a:rPr lang="en-US" sz="1300" b="1" dirty="0" smtClean="0">
                <a:solidFill>
                  <a:schemeClr val="bg1"/>
                </a:solidFill>
              </a:rPr>
            </a:br>
            <a:r>
              <a:rPr lang="en-US" sz="1300" i="1" dirty="0" smtClean="0">
                <a:solidFill>
                  <a:schemeClr val="bg1"/>
                </a:solidFill>
              </a:rPr>
              <a:t>Multiple simultaneous LM</a:t>
            </a:r>
            <a:r>
              <a:rPr lang="en-US" sz="1300" i="1" dirty="0">
                <a:solidFill>
                  <a:schemeClr val="bg1"/>
                </a:solidFill>
              </a:rPr>
              <a:t>s</a:t>
            </a:r>
            <a:r>
              <a:rPr lang="en-US" sz="1300" i="1" dirty="0" smtClean="0">
                <a:solidFill>
                  <a:schemeClr val="bg1"/>
                </a:solidFill>
              </a:rPr>
              <a:t> for a given source or target </a:t>
            </a:r>
          </a:p>
        </p:txBody>
      </p:sp>
      <p:sp>
        <p:nvSpPr>
          <p:cNvPr id="72" name="Line Callout 1 (Border and Accent Bar) 71"/>
          <p:cNvSpPr/>
          <p:nvPr/>
        </p:nvSpPr>
        <p:spPr bwMode="auto">
          <a:xfrm>
            <a:off x="6433028" y="5029200"/>
            <a:ext cx="2808806" cy="672352"/>
          </a:xfrm>
          <a:prstGeom prst="accentBorderCallout1">
            <a:avLst>
              <a:gd name="adj1" fmla="val 36680"/>
              <a:gd name="adj2" fmla="val -1338"/>
              <a:gd name="adj3" fmla="val -129566"/>
              <a:gd name="adj4" fmla="val -43773"/>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a:solidFill>
                  <a:schemeClr val="bg1"/>
                </a:solidFill>
              </a:rPr>
              <a:t>Live Migration Queuing:</a:t>
            </a:r>
          </a:p>
          <a:p>
            <a:pPr algn="ctr" defTabSz="914099" fontAlgn="base">
              <a:spcBef>
                <a:spcPct val="0"/>
              </a:spcBef>
              <a:spcAft>
                <a:spcPct val="0"/>
              </a:spcAft>
            </a:pPr>
            <a:r>
              <a:rPr lang="en-US" sz="1300" i="1" dirty="0">
                <a:solidFill>
                  <a:schemeClr val="bg1"/>
                </a:solidFill>
              </a:rPr>
              <a:t>In-box tools queue &amp; manage large numbers of VMs</a:t>
            </a:r>
          </a:p>
        </p:txBody>
      </p:sp>
      <p:sp>
        <p:nvSpPr>
          <p:cNvPr id="37" name="Line Callout 1 (Border and Accent Bar) 36"/>
          <p:cNvSpPr/>
          <p:nvPr/>
        </p:nvSpPr>
        <p:spPr bwMode="auto">
          <a:xfrm>
            <a:off x="1141412" y="5029200"/>
            <a:ext cx="3094375" cy="672352"/>
          </a:xfrm>
          <a:prstGeom prst="accentBorderCallout1">
            <a:avLst>
              <a:gd name="adj1" fmla="val 47305"/>
              <a:gd name="adj2" fmla="val 101922"/>
              <a:gd name="adj3" fmla="val -116908"/>
              <a:gd name="adj4" fmla="val 126822"/>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bg1"/>
                </a:solidFill>
              </a:rPr>
              <a:t>Cluster VM Mobility Enhancements:</a:t>
            </a:r>
            <a:endParaRPr lang="en-US" sz="1300" b="1" dirty="0">
              <a:solidFill>
                <a:schemeClr val="bg1"/>
              </a:solidFill>
            </a:endParaRPr>
          </a:p>
          <a:p>
            <a:pPr algn="ctr" defTabSz="914099" fontAlgn="base">
              <a:spcBef>
                <a:spcPct val="0"/>
              </a:spcBef>
              <a:spcAft>
                <a:spcPct val="0"/>
              </a:spcAft>
            </a:pPr>
            <a:r>
              <a:rPr lang="en-US" sz="1300" i="1" dirty="0" smtClean="0">
                <a:solidFill>
                  <a:schemeClr val="bg1"/>
                </a:solidFill>
              </a:rPr>
              <a:t>Honors VM Prioritization: Node Drain, failback, Cluster aware updating…</a:t>
            </a:r>
            <a:endParaRPr lang="en-US" sz="1300" i="1" dirty="0">
              <a:solidFill>
                <a:schemeClr val="bg1"/>
              </a:solidFill>
            </a:endParaRPr>
          </a:p>
        </p:txBody>
      </p:sp>
      <p:pic>
        <p:nvPicPr>
          <p:cNvPr id="59" name="Picture 3" descr="C:\Users\shonsh\Desktop\images\VM.png"/>
          <p:cNvPicPr>
            <a:picLocks noChangeAspect="1" noChangeArrowheads="1"/>
          </p:cNvPicPr>
          <p:nvPr/>
        </p:nvPicPr>
        <p:blipFill>
          <a:blip r:embed="rId4" cstate="print"/>
          <a:srcRect/>
          <a:stretch>
            <a:fillRect/>
          </a:stretch>
        </p:blipFill>
        <p:spPr bwMode="auto">
          <a:xfrm>
            <a:off x="6356659" y="3362080"/>
            <a:ext cx="305476" cy="493824"/>
          </a:xfrm>
          <a:prstGeom prst="rect">
            <a:avLst/>
          </a:prstGeom>
          <a:noFill/>
        </p:spPr>
      </p:pic>
      <p:pic>
        <p:nvPicPr>
          <p:cNvPr id="60" name="Picture 3" descr="C:\Users\shonsh\Desktop\images\VM.png"/>
          <p:cNvPicPr>
            <a:picLocks noChangeAspect="1" noChangeArrowheads="1"/>
          </p:cNvPicPr>
          <p:nvPr/>
        </p:nvPicPr>
        <p:blipFill>
          <a:blip r:embed="rId4" cstate="print"/>
          <a:srcRect/>
          <a:stretch>
            <a:fillRect/>
          </a:stretch>
        </p:blipFill>
        <p:spPr bwMode="auto">
          <a:xfrm>
            <a:off x="6433028" y="3590680"/>
            <a:ext cx="305476" cy="493824"/>
          </a:xfrm>
          <a:prstGeom prst="rect">
            <a:avLst/>
          </a:prstGeom>
          <a:noFill/>
        </p:spPr>
      </p:pic>
      <p:pic>
        <p:nvPicPr>
          <p:cNvPr id="40" name="Picture 3" descr="C:\Users\shonsh\Desktop\images\VM.png"/>
          <p:cNvPicPr>
            <a:picLocks noChangeAspect="1" noChangeArrowheads="1"/>
          </p:cNvPicPr>
          <p:nvPr/>
        </p:nvPicPr>
        <p:blipFill>
          <a:blip r:embed="rId4" cstate="print"/>
          <a:srcRect/>
          <a:stretch>
            <a:fillRect/>
          </a:stretch>
        </p:blipFill>
        <p:spPr bwMode="auto">
          <a:xfrm>
            <a:off x="6127214" y="3412746"/>
            <a:ext cx="305476" cy="493824"/>
          </a:xfrm>
          <a:prstGeom prst="rect">
            <a:avLst/>
          </a:prstGeom>
          <a:noFill/>
        </p:spPr>
      </p:pic>
      <p:pic>
        <p:nvPicPr>
          <p:cNvPr id="41" name="Picture 3" descr="C:\Users\shonsh\Desktop\images\VM.png"/>
          <p:cNvPicPr>
            <a:picLocks noChangeAspect="1" noChangeArrowheads="1"/>
          </p:cNvPicPr>
          <p:nvPr/>
        </p:nvPicPr>
        <p:blipFill>
          <a:blip r:embed="rId4" cstate="print"/>
          <a:srcRect/>
          <a:stretch>
            <a:fillRect/>
          </a:stretch>
        </p:blipFill>
        <p:spPr bwMode="auto">
          <a:xfrm>
            <a:off x="6203583" y="3641346"/>
            <a:ext cx="305476" cy="493824"/>
          </a:xfrm>
          <a:prstGeom prst="rect">
            <a:avLst/>
          </a:prstGeom>
          <a:noFill/>
        </p:spPr>
      </p:pic>
    </p:spTree>
    <p:extLst>
      <p:ext uri="{BB962C8B-B14F-4D97-AF65-F5344CB8AC3E}">
        <p14:creationId xmlns:p14="http://schemas.microsoft.com/office/powerpoint/2010/main" val="624404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4.13834E-6 2.59259E-6 L 0.0663 -0.00394 " pathEditMode="relative" rAng="0" ptsTypes="AA">
                                      <p:cBhvr>
                                        <p:cTn id="13" dur="2000" fill="hold"/>
                                        <p:tgtEl>
                                          <p:spTgt spid="64"/>
                                        </p:tgtEl>
                                        <p:attrNameLst>
                                          <p:attrName>ppt_x</p:attrName>
                                          <p:attrName>ppt_y</p:attrName>
                                        </p:attrNameLst>
                                      </p:cBhvr>
                                      <p:rCtr x="3309" y="-208"/>
                                    </p:animMotion>
                                  </p:childTnLst>
                                </p:cTn>
                              </p:par>
                            </p:childTnLst>
                          </p:cTn>
                        </p:par>
                        <p:par>
                          <p:cTn id="14" fill="hold">
                            <p:stCondLst>
                              <p:cond delay="2500"/>
                            </p:stCondLst>
                            <p:childTnLst>
                              <p:par>
                                <p:cTn id="15" presetID="42" presetClass="path" presetSubtype="0" accel="50000" decel="50000" fill="hold" nodeType="afterEffect">
                                  <p:stCondLst>
                                    <p:cond delay="0"/>
                                  </p:stCondLst>
                                  <p:childTnLst>
                                    <p:animMotion origin="layout" path="M -3.4193E-6 -7.40741E-7 L 0.0538 -0.00393 " pathEditMode="relative" rAng="0" ptsTypes="AA">
                                      <p:cBhvr>
                                        <p:cTn id="16" dur="2000" fill="hold"/>
                                        <p:tgtEl>
                                          <p:spTgt spid="63"/>
                                        </p:tgtEl>
                                        <p:attrNameLst>
                                          <p:attrName>ppt_x</p:attrName>
                                          <p:attrName>ppt_y</p:attrName>
                                        </p:attrNameLst>
                                      </p:cBhvr>
                                      <p:rCtr x="2683" y="-208"/>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10" presetClass="exit" presetSubtype="0" fill="hold" grpId="1" nodeType="withEffect">
                                  <p:stCondLst>
                                    <p:cond delay="0"/>
                                  </p:stCondLst>
                                  <p:childTnLst>
                                    <p:animEffect transition="out" filter="fade">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childTnLst>
                          </p:cTn>
                        </p:par>
                        <p:par>
                          <p:cTn id="28" fill="hold">
                            <p:stCondLst>
                              <p:cond delay="500"/>
                            </p:stCondLst>
                            <p:childTnLst>
                              <p:par>
                                <p:cTn id="29" presetID="42" presetClass="path" presetSubtype="0" accel="50000" decel="50000" fill="hold" nodeType="afterEffect">
                                  <p:stCondLst>
                                    <p:cond delay="0"/>
                                  </p:stCondLst>
                                  <p:childTnLst>
                                    <p:animMotion origin="layout" path="M -2.45669E-6 -4.81481E-6 L -0.18757 -0.00023 " pathEditMode="relative" rAng="0" ptsTypes="AA">
                                      <p:cBhvr>
                                        <p:cTn id="30" dur="2000" fill="hold"/>
                                        <p:tgtEl>
                                          <p:spTgt spid="40"/>
                                        </p:tgtEl>
                                        <p:attrNameLst>
                                          <p:attrName>ppt_x</p:attrName>
                                          <p:attrName>ppt_y</p:attrName>
                                        </p:attrNameLst>
                                      </p:cBhvr>
                                      <p:rCtr x="-9379" y="-23"/>
                                    </p:animMotion>
                                  </p:childTnLst>
                                </p:cTn>
                              </p:par>
                              <p:par>
                                <p:cTn id="31" presetID="42" presetClass="path" presetSubtype="0" accel="50000" decel="50000" fill="hold" nodeType="withEffect">
                                  <p:stCondLst>
                                    <p:cond delay="0"/>
                                  </p:stCondLst>
                                  <p:childTnLst>
                                    <p:animMotion origin="layout" path="M -0.00378 -0.00717 L -0.11906 -3.33333E-6 " pathEditMode="relative" rAng="0" ptsTypes="AA">
                                      <p:cBhvr>
                                        <p:cTn id="32" dur="2000" fill="hold"/>
                                        <p:tgtEl>
                                          <p:spTgt spid="59"/>
                                        </p:tgtEl>
                                        <p:attrNameLst>
                                          <p:attrName>ppt_x</p:attrName>
                                          <p:attrName>ppt_y</p:attrName>
                                        </p:attrNameLst>
                                      </p:cBhvr>
                                      <p:rCtr x="-5770" y="347"/>
                                    </p:animMotion>
                                  </p:childTnLst>
                                </p:cTn>
                              </p:par>
                              <p:par>
                                <p:cTn id="33" presetID="42" presetClass="path" presetSubtype="0" accel="50000" decel="50000" fill="hold" nodeType="withEffect">
                                  <p:stCondLst>
                                    <p:cond delay="0"/>
                                  </p:stCondLst>
                                  <p:childTnLst>
                                    <p:animMotion origin="layout" path="M -2.22613E-6 -7.40741E-7 L -0.1313 0.01829 " pathEditMode="relative" rAng="0" ptsTypes="AA">
                                      <p:cBhvr>
                                        <p:cTn id="34" dur="2000" fill="hold"/>
                                        <p:tgtEl>
                                          <p:spTgt spid="60"/>
                                        </p:tgtEl>
                                        <p:attrNameLst>
                                          <p:attrName>ppt_x</p:attrName>
                                          <p:attrName>ppt_y</p:attrName>
                                        </p:attrNameLst>
                                      </p:cBhvr>
                                      <p:rCtr x="-6565" y="903"/>
                                    </p:animMotion>
                                  </p:childTnLst>
                                </p:cTn>
                              </p:par>
                              <p:par>
                                <p:cTn id="35" presetID="42" presetClass="path" presetSubtype="0" accel="50000" decel="50000" fill="hold" nodeType="withEffect">
                                  <p:stCondLst>
                                    <p:cond delay="0"/>
                                  </p:stCondLst>
                                  <p:childTnLst>
                                    <p:animMotion origin="layout" path="M 2.09978E-6 1.85185E-6 L -0.17155 -0.00023 " pathEditMode="relative" rAng="0" ptsTypes="AA">
                                      <p:cBhvr>
                                        <p:cTn id="36" dur="2000" fill="hold"/>
                                        <p:tgtEl>
                                          <p:spTgt spid="41"/>
                                        </p:tgtEl>
                                        <p:attrNameLst>
                                          <p:attrName>ppt_x</p:attrName>
                                          <p:attrName>ppt_y</p:attrName>
                                        </p:attrNameLst>
                                      </p:cBhvr>
                                      <p:rCtr x="-8584" y="-23"/>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xit" presetSubtype="0" fill="hold" grpId="1" nodeType="withEffect">
                                  <p:stCondLst>
                                    <p:cond delay="0"/>
                                  </p:stCondLst>
                                  <p:childTnLst>
                                    <p:animEffect transition="out" filter="fade">
                                      <p:cBhvr>
                                        <p:cTn id="46" dur="500"/>
                                        <p:tgtEl>
                                          <p:spTgt spid="67"/>
                                        </p:tgtEl>
                                      </p:cBhvr>
                                    </p:animEffect>
                                    <p:set>
                                      <p:cBhvr>
                                        <p:cTn id="47" dur="1" fill="hold">
                                          <p:stCondLst>
                                            <p:cond delay="499"/>
                                          </p:stCondLst>
                                        </p:cTn>
                                        <p:tgtEl>
                                          <p:spTgt spid="67"/>
                                        </p:tgtEl>
                                        <p:attrNameLst>
                                          <p:attrName>style.visibility</p:attrName>
                                        </p:attrNameLst>
                                      </p:cBhvr>
                                      <p:to>
                                        <p:strVal val="hidden"/>
                                      </p:to>
                                    </p:set>
                                  </p:childTnLst>
                                </p:cTn>
                              </p:par>
                            </p:childTnLst>
                          </p:cTn>
                        </p:par>
                        <p:par>
                          <p:cTn id="48" fill="hold">
                            <p:stCondLst>
                              <p:cond delay="500"/>
                            </p:stCondLst>
                            <p:childTnLst>
                              <p:par>
                                <p:cTn id="49" presetID="42" presetClass="path" presetSubtype="0" accel="50000" decel="50000" fill="hold" nodeType="afterEffect">
                                  <p:stCondLst>
                                    <p:cond delay="0"/>
                                  </p:stCondLst>
                                  <p:childTnLst>
                                    <p:animMotion origin="layout" path="M -0.11905 2.59259E-6 L -0.00273 -0.00394 " pathEditMode="relative" rAng="0" ptsTypes="AA">
                                      <p:cBhvr>
                                        <p:cTn id="50" dur="2000" fill="hold"/>
                                        <p:tgtEl>
                                          <p:spTgt spid="59"/>
                                        </p:tgtEl>
                                        <p:attrNameLst>
                                          <p:attrName>ppt_x</p:attrName>
                                          <p:attrName>ppt_y</p:attrName>
                                        </p:attrNameLst>
                                      </p:cBhvr>
                                      <p:rCtr x="5810" y="-208"/>
                                    </p:animMotion>
                                  </p:childTnLst>
                                </p:cTn>
                              </p:par>
                              <p:par>
                                <p:cTn id="51" presetID="42" presetClass="path" presetSubtype="0" accel="50000" decel="50000" fill="hold" nodeType="withEffect">
                                  <p:stCondLst>
                                    <p:cond delay="0"/>
                                  </p:stCondLst>
                                  <p:childTnLst>
                                    <p:animMotion origin="layout" path="M -0.12531 0.01829 L 0.00599 0.00718 " pathEditMode="relative" rAng="0" ptsTypes="AA">
                                      <p:cBhvr>
                                        <p:cTn id="52" dur="2000" fill="hold"/>
                                        <p:tgtEl>
                                          <p:spTgt spid="60"/>
                                        </p:tgtEl>
                                        <p:attrNameLst>
                                          <p:attrName>ppt_x</p:attrName>
                                          <p:attrName>ppt_y</p:attrName>
                                        </p:attrNameLst>
                                      </p:cBhvr>
                                      <p:rCtr x="6565"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72" grpId="0" animBg="1"/>
      <p:bldP spid="72" grpId="1"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bwMode="auto">
          <a:xfrm>
            <a:off x="2132012" y="3784783"/>
            <a:ext cx="1074381" cy="1371601"/>
          </a:xfrm>
          <a:prstGeom prst="roundRect">
            <a:avLst/>
          </a:prstGeom>
          <a:solidFill>
            <a:schemeClr val="bg1">
              <a:lumMod val="50000"/>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88"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2367008" y="4022664"/>
            <a:ext cx="763017" cy="1041818"/>
          </a:xfrm>
          <a:prstGeom prst="rect">
            <a:avLst/>
          </a:prstGeom>
          <a:noFill/>
        </p:spPr>
      </p:pic>
      <p:sp>
        <p:nvSpPr>
          <p:cNvPr id="72" name="Rounded Rectangle 71"/>
          <p:cNvSpPr/>
          <p:nvPr/>
        </p:nvSpPr>
        <p:spPr bwMode="auto">
          <a:xfrm>
            <a:off x="7344242" y="3784783"/>
            <a:ext cx="1074381" cy="1371601"/>
          </a:xfrm>
          <a:prstGeom prst="roundRect">
            <a:avLst/>
          </a:prstGeom>
          <a:solidFill>
            <a:schemeClr val="bg1">
              <a:lumMod val="50000"/>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78"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7579238" y="4022664"/>
            <a:ext cx="763017" cy="1041818"/>
          </a:xfrm>
          <a:prstGeom prst="rect">
            <a:avLst/>
          </a:prstGeom>
          <a:noFill/>
        </p:spPr>
      </p:pic>
      <p:sp>
        <p:nvSpPr>
          <p:cNvPr id="35" name="Rounded Rectangle 34"/>
          <p:cNvSpPr/>
          <p:nvPr/>
        </p:nvSpPr>
        <p:spPr bwMode="auto">
          <a:xfrm>
            <a:off x="3607372" y="3784783"/>
            <a:ext cx="3360240" cy="1371601"/>
          </a:xfrm>
          <a:prstGeom prst="roundRect">
            <a:avLst/>
          </a:prstGeom>
          <a:solidFill>
            <a:schemeClr val="bg1">
              <a:lumMod val="50000"/>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5" name="Title 4"/>
          <p:cNvSpPr>
            <a:spLocks noGrp="1"/>
          </p:cNvSpPr>
          <p:nvPr>
            <p:ph type="title"/>
          </p:nvPr>
        </p:nvSpPr>
        <p:spPr/>
        <p:txBody>
          <a:bodyPr>
            <a:normAutofit fontScale="90000"/>
          </a:bodyPr>
          <a:lstStyle/>
          <a:p>
            <a:r>
              <a:rPr lang="en-US" sz="4900" dirty="0" smtClean="0"/>
              <a:t>New Live Migrations</a:t>
            </a:r>
            <a:br>
              <a:rPr lang="en-US" sz="4900" dirty="0" smtClean="0"/>
            </a:br>
            <a:r>
              <a:rPr lang="en-US" sz="4000" dirty="0">
                <a:solidFill>
                  <a:schemeClr val="accent1"/>
                </a:solidFill>
              </a:rPr>
              <a:t>Move a VM anywhere with zero downtime</a:t>
            </a:r>
            <a:endParaRPr lang="en-US" sz="4000" dirty="0"/>
          </a:p>
        </p:txBody>
      </p:sp>
      <p:sp>
        <p:nvSpPr>
          <p:cNvPr id="2" name="Content Placeholder 1"/>
          <p:cNvSpPr>
            <a:spLocks noGrp="1"/>
          </p:cNvSpPr>
          <p:nvPr>
            <p:ph idx="1"/>
          </p:nvPr>
        </p:nvSpPr>
        <p:spPr>
          <a:xfrm>
            <a:off x="519112" y="1447799"/>
            <a:ext cx="11149013" cy="2283702"/>
          </a:xfrm>
        </p:spPr>
        <p:txBody>
          <a:bodyPr/>
          <a:lstStyle/>
          <a:p>
            <a:r>
              <a:rPr lang="en-US" sz="2800" dirty="0" smtClean="0"/>
              <a:t>Storage Live Migration</a:t>
            </a:r>
          </a:p>
          <a:p>
            <a:r>
              <a:rPr lang="en-US" sz="2800" dirty="0" smtClean="0"/>
              <a:t>Network Live Migration</a:t>
            </a:r>
          </a:p>
          <a:p>
            <a:r>
              <a:rPr lang="en-US" sz="2800" dirty="0" smtClean="0"/>
              <a:t>“Shared Nothing” Live Migration</a:t>
            </a:r>
          </a:p>
          <a:p>
            <a:r>
              <a:rPr lang="en-US" sz="2800" dirty="0" smtClean="0"/>
              <a:t>Hyper-V Replica</a:t>
            </a:r>
          </a:p>
          <a:p>
            <a:endParaRPr lang="en-US" sz="2800" dirty="0"/>
          </a:p>
        </p:txBody>
      </p:sp>
      <p:sp>
        <p:nvSpPr>
          <p:cNvPr id="44" name="Rectangle 43"/>
          <p:cNvSpPr/>
          <p:nvPr/>
        </p:nvSpPr>
        <p:spPr bwMode="auto">
          <a:xfrm>
            <a:off x="8452047" y="3784783"/>
            <a:ext cx="1756489" cy="281940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Branch Office</a:t>
            </a:r>
          </a:p>
          <a:p>
            <a:pPr algn="ctr" defTabSz="914099" fontAlgn="base">
              <a:spcBef>
                <a:spcPct val="0"/>
              </a:spcBef>
              <a:spcAft>
                <a:spcPct val="0"/>
              </a:spcAft>
            </a:pPr>
            <a:endParaRPr lang="en-US" sz="1600" dirty="0">
              <a:solidFill>
                <a:schemeClr val="bg1"/>
              </a:solidFill>
            </a:endParaRPr>
          </a:p>
          <a:p>
            <a:pPr algn="ctr" defTabSz="914099" fontAlgn="base">
              <a:spcBef>
                <a:spcPct val="0"/>
              </a:spcBef>
              <a:spcAft>
                <a:spcPct val="0"/>
              </a:spcAft>
            </a:pPr>
            <a:endParaRPr lang="en-US" sz="1600" dirty="0" smtClean="0">
              <a:solidFill>
                <a:schemeClr val="bg1"/>
              </a:solidFill>
            </a:endParaRPr>
          </a:p>
          <a:p>
            <a:pPr algn="ctr" defTabSz="914099" fontAlgn="base">
              <a:spcBef>
                <a:spcPct val="0"/>
              </a:spcBef>
              <a:spcAft>
                <a:spcPct val="0"/>
              </a:spcAft>
            </a:pPr>
            <a:endParaRPr lang="en-US" sz="1600" dirty="0">
              <a:solidFill>
                <a:schemeClr val="bg1"/>
              </a:solidFill>
            </a:endParaRPr>
          </a:p>
          <a:p>
            <a:pPr algn="ctr" defTabSz="914099" fontAlgn="base">
              <a:spcBef>
                <a:spcPct val="0"/>
              </a:spcBef>
              <a:spcAft>
                <a:spcPct val="0"/>
              </a:spcAft>
            </a:pPr>
            <a:endParaRPr lang="en-US" sz="1600" dirty="0" smtClean="0">
              <a:solidFill>
                <a:schemeClr val="bg1"/>
              </a:solidFill>
            </a:endParaRPr>
          </a:p>
          <a:p>
            <a:pPr algn="ctr" defTabSz="914099" fontAlgn="base">
              <a:spcBef>
                <a:spcPct val="0"/>
              </a:spcBef>
              <a:spcAft>
                <a:spcPct val="0"/>
              </a:spcAft>
            </a:pPr>
            <a:endParaRPr lang="en-US" sz="1600" dirty="0">
              <a:solidFill>
                <a:schemeClr val="bg1"/>
              </a:solidFill>
            </a:endParaRPr>
          </a:p>
          <a:p>
            <a:pPr algn="ctr" defTabSz="914099" fontAlgn="base">
              <a:spcBef>
                <a:spcPct val="0"/>
              </a:spcBef>
              <a:spcAft>
                <a:spcPct val="0"/>
              </a:spcAft>
            </a:pPr>
            <a:endParaRPr lang="en-US" sz="1600" dirty="0" smtClean="0">
              <a:solidFill>
                <a:schemeClr val="bg1"/>
              </a:solidFill>
            </a:endParaRPr>
          </a:p>
          <a:p>
            <a:pPr algn="ctr" defTabSz="914099" fontAlgn="base">
              <a:spcBef>
                <a:spcPct val="0"/>
              </a:spcBef>
              <a:spcAft>
                <a:spcPct val="0"/>
              </a:spcAft>
            </a:pPr>
            <a:endParaRPr lang="en-US" sz="1600" dirty="0">
              <a:solidFill>
                <a:schemeClr val="bg1"/>
              </a:solidFill>
            </a:endParaRPr>
          </a:p>
          <a:p>
            <a:pPr algn="ctr" defTabSz="914099" fontAlgn="base">
              <a:spcBef>
                <a:spcPct val="0"/>
              </a:spcBef>
              <a:spcAft>
                <a:spcPct val="0"/>
              </a:spcAft>
            </a:pPr>
            <a:endParaRPr lang="en-US" sz="1600" dirty="0" smtClean="0">
              <a:solidFill>
                <a:schemeClr val="bg1"/>
              </a:solidFill>
            </a:endParaRPr>
          </a:p>
          <a:p>
            <a:pPr algn="ctr" defTabSz="914099" fontAlgn="base">
              <a:spcBef>
                <a:spcPct val="0"/>
              </a:spcBef>
              <a:spcAft>
                <a:spcPct val="0"/>
              </a:spcAft>
            </a:pPr>
            <a:endParaRPr lang="en-US" sz="1600" dirty="0">
              <a:solidFill>
                <a:schemeClr val="bg1"/>
              </a:solidFill>
            </a:endParaRPr>
          </a:p>
          <a:p>
            <a:pPr algn="ctr" defTabSz="914099" fontAlgn="base">
              <a:spcBef>
                <a:spcPct val="0"/>
              </a:spcBef>
              <a:spcAft>
                <a:spcPct val="0"/>
              </a:spcAft>
            </a:pPr>
            <a:endParaRPr lang="en-US" sz="1600" dirty="0" smtClean="0">
              <a:solidFill>
                <a:schemeClr val="bg1"/>
              </a:solidFill>
            </a:endParaRPr>
          </a:p>
        </p:txBody>
      </p:sp>
      <p:pic>
        <p:nvPicPr>
          <p:cNvPr id="48" name="Picture 4" descr="\\eventsql\dvd\Online_ART\DVD_ART36\Artwork_Imagery\Icons - Illustrations\Buildings\highrise, office building skyscraper enterprise blue.png"/>
          <p:cNvPicPr>
            <a:picLocks noChangeAspect="1" noChangeArrowheads="1"/>
          </p:cNvPicPr>
          <p:nvPr/>
        </p:nvPicPr>
        <p:blipFill>
          <a:blip r:embed="rId3" cstate="print"/>
          <a:srcRect/>
          <a:stretch>
            <a:fillRect/>
          </a:stretch>
        </p:blipFill>
        <p:spPr bwMode="auto">
          <a:xfrm>
            <a:off x="9925334" y="3479984"/>
            <a:ext cx="588678" cy="881062"/>
          </a:xfrm>
          <a:prstGeom prst="rect">
            <a:avLst/>
          </a:prstGeom>
          <a:noFill/>
        </p:spPr>
      </p:pic>
      <p:pic>
        <p:nvPicPr>
          <p:cNvPr id="50" name="Picture 18" descr="Database blue"/>
          <p:cNvPicPr>
            <a:picLocks noChangeAspect="1" noChangeArrowheads="1"/>
          </p:cNvPicPr>
          <p:nvPr/>
        </p:nvPicPr>
        <p:blipFill>
          <a:blip r:embed="rId4" cstate="print"/>
          <a:srcRect/>
          <a:stretch>
            <a:fillRect/>
          </a:stretch>
        </p:blipFill>
        <p:spPr bwMode="auto">
          <a:xfrm>
            <a:off x="8976822" y="5537385"/>
            <a:ext cx="773500" cy="988767"/>
          </a:xfrm>
          <a:prstGeom prst="rect">
            <a:avLst/>
          </a:prstGeom>
          <a:noFill/>
        </p:spPr>
      </p:pic>
      <p:grpSp>
        <p:nvGrpSpPr>
          <p:cNvPr id="51" name="Group 50"/>
          <p:cNvGrpSpPr/>
          <p:nvPr/>
        </p:nvGrpSpPr>
        <p:grpSpPr>
          <a:xfrm>
            <a:off x="9178073" y="5880100"/>
            <a:ext cx="437045" cy="524416"/>
            <a:chOff x="1173089" y="6690311"/>
            <a:chExt cx="523292" cy="629299"/>
          </a:xfrm>
        </p:grpSpPr>
        <p:sp>
          <p:nvSpPr>
            <p:cNvPr id="52" name="Rounded Rectangle 51"/>
            <p:cNvSpPr/>
            <p:nvPr/>
          </p:nvSpPr>
          <p:spPr bwMode="auto">
            <a:xfrm>
              <a:off x="1173089" y="6766511"/>
              <a:ext cx="457200" cy="5334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3"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4" name="TextBox 53"/>
            <p:cNvSpPr txBox="1"/>
            <p:nvPr/>
          </p:nvSpPr>
          <p:spPr>
            <a:xfrm>
              <a:off x="1175855" y="7042612"/>
              <a:ext cx="520526" cy="276998"/>
            </a:xfrm>
            <a:prstGeom prst="rect">
              <a:avLst/>
            </a:prstGeom>
          </p:spPr>
          <p:txBody>
            <a:bodyPr wrap="none" rtlCol="0">
              <a:spAutoFit/>
            </a:bodyPr>
            <a:lstStyle/>
            <a:p>
              <a:r>
                <a:rPr lang="en-US" sz="900" b="1" dirty="0" smtClean="0"/>
                <a:t>VHD</a:t>
              </a:r>
              <a:endParaRPr lang="en-US" sz="2000" b="1" dirty="0" smtClean="0"/>
            </a:p>
          </p:txBody>
        </p:sp>
      </p:grpSp>
      <p:pic>
        <p:nvPicPr>
          <p:cNvPr id="55"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3760110" y="4013384"/>
            <a:ext cx="763017" cy="1041818"/>
          </a:xfrm>
          <a:prstGeom prst="rect">
            <a:avLst/>
          </a:prstGeom>
          <a:noFill/>
        </p:spPr>
      </p:pic>
      <p:pic>
        <p:nvPicPr>
          <p:cNvPr id="56"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4600170" y="4013384"/>
            <a:ext cx="763017" cy="1041818"/>
          </a:xfrm>
          <a:prstGeom prst="rect">
            <a:avLst/>
          </a:prstGeom>
          <a:noFill/>
        </p:spPr>
      </p:pic>
      <p:pic>
        <p:nvPicPr>
          <p:cNvPr id="57"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6128226" y="4022664"/>
            <a:ext cx="763017" cy="1041818"/>
          </a:xfrm>
          <a:prstGeom prst="rect">
            <a:avLst/>
          </a:prstGeom>
          <a:noFill/>
        </p:spPr>
      </p:pic>
      <p:pic>
        <p:nvPicPr>
          <p:cNvPr id="58" name="Picture 3" descr="C:\Users\shonsh\Desktop\images\VM.png"/>
          <p:cNvPicPr>
            <a:picLocks noChangeAspect="1" noChangeArrowheads="1"/>
          </p:cNvPicPr>
          <p:nvPr/>
        </p:nvPicPr>
        <p:blipFill>
          <a:blip r:embed="rId6" cstate="print"/>
          <a:srcRect/>
          <a:stretch>
            <a:fillRect/>
          </a:stretch>
        </p:blipFill>
        <p:spPr bwMode="auto">
          <a:xfrm>
            <a:off x="4065587" y="4098864"/>
            <a:ext cx="305476" cy="493824"/>
          </a:xfrm>
          <a:prstGeom prst="rect">
            <a:avLst/>
          </a:prstGeom>
          <a:noFill/>
        </p:spPr>
      </p:pic>
      <p:pic>
        <p:nvPicPr>
          <p:cNvPr id="59" name="Picture 3" descr="C:\Users\shonsh\Desktop\images\VM.png"/>
          <p:cNvPicPr>
            <a:picLocks noChangeAspect="1" noChangeArrowheads="1"/>
          </p:cNvPicPr>
          <p:nvPr/>
        </p:nvPicPr>
        <p:blipFill>
          <a:blip r:embed="rId6" cstate="print"/>
          <a:srcRect/>
          <a:stretch>
            <a:fillRect/>
          </a:stretch>
        </p:blipFill>
        <p:spPr bwMode="auto">
          <a:xfrm>
            <a:off x="6356659" y="4098864"/>
            <a:ext cx="305476" cy="493824"/>
          </a:xfrm>
          <a:prstGeom prst="rect">
            <a:avLst/>
          </a:prstGeom>
          <a:noFill/>
        </p:spPr>
      </p:pic>
      <p:pic>
        <p:nvPicPr>
          <p:cNvPr id="60" name="Picture 3" descr="C:\Users\shonsh\Desktop\images\VM.png"/>
          <p:cNvPicPr>
            <a:picLocks noChangeAspect="1" noChangeArrowheads="1"/>
          </p:cNvPicPr>
          <p:nvPr/>
        </p:nvPicPr>
        <p:blipFill>
          <a:blip r:embed="rId6" cstate="print"/>
          <a:srcRect/>
          <a:stretch>
            <a:fillRect/>
          </a:stretch>
        </p:blipFill>
        <p:spPr bwMode="auto">
          <a:xfrm>
            <a:off x="6433028" y="4327464"/>
            <a:ext cx="305476" cy="493824"/>
          </a:xfrm>
          <a:prstGeom prst="rect">
            <a:avLst/>
          </a:prstGeom>
          <a:noFill/>
        </p:spPr>
      </p:pic>
      <p:pic>
        <p:nvPicPr>
          <p:cNvPr id="61"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5364535" y="4022664"/>
            <a:ext cx="763017" cy="1041818"/>
          </a:xfrm>
          <a:prstGeom prst="rect">
            <a:avLst/>
          </a:prstGeom>
          <a:noFill/>
        </p:spPr>
      </p:pic>
      <p:pic>
        <p:nvPicPr>
          <p:cNvPr id="62" name="Picture 3" descr="C:\Users\shonsh\Desktop\images\VM.png"/>
          <p:cNvPicPr>
            <a:picLocks noChangeAspect="1" noChangeArrowheads="1"/>
          </p:cNvPicPr>
          <p:nvPr/>
        </p:nvPicPr>
        <p:blipFill>
          <a:blip r:embed="rId6" cstate="print"/>
          <a:srcRect/>
          <a:stretch>
            <a:fillRect/>
          </a:stretch>
        </p:blipFill>
        <p:spPr bwMode="auto">
          <a:xfrm>
            <a:off x="4676539" y="4098864"/>
            <a:ext cx="305476" cy="493824"/>
          </a:xfrm>
          <a:prstGeom prst="rect">
            <a:avLst/>
          </a:prstGeom>
          <a:noFill/>
        </p:spPr>
      </p:pic>
      <p:pic>
        <p:nvPicPr>
          <p:cNvPr id="63" name="Picture 3" descr="C:\Users\shonsh\Desktop\images\VM.png"/>
          <p:cNvPicPr>
            <a:picLocks noChangeAspect="1" noChangeArrowheads="1"/>
          </p:cNvPicPr>
          <p:nvPr/>
        </p:nvPicPr>
        <p:blipFill>
          <a:blip r:embed="rId6" cstate="print"/>
          <a:srcRect/>
          <a:stretch>
            <a:fillRect/>
          </a:stretch>
        </p:blipFill>
        <p:spPr bwMode="auto">
          <a:xfrm>
            <a:off x="4829278" y="4327464"/>
            <a:ext cx="305476" cy="493824"/>
          </a:xfrm>
          <a:prstGeom prst="rect">
            <a:avLst/>
          </a:prstGeom>
          <a:noFill/>
        </p:spPr>
      </p:pic>
      <p:pic>
        <p:nvPicPr>
          <p:cNvPr id="64" name="Picture 3" descr="C:\Users\shonsh\Desktop\images\VM.png"/>
          <p:cNvPicPr>
            <a:picLocks noChangeAspect="1" noChangeArrowheads="1"/>
          </p:cNvPicPr>
          <p:nvPr/>
        </p:nvPicPr>
        <p:blipFill>
          <a:blip r:embed="rId6" cstate="print"/>
          <a:srcRect/>
          <a:stretch>
            <a:fillRect/>
          </a:stretch>
        </p:blipFill>
        <p:spPr bwMode="auto">
          <a:xfrm>
            <a:off x="5583160" y="4114134"/>
            <a:ext cx="305476" cy="493824"/>
          </a:xfrm>
          <a:prstGeom prst="rect">
            <a:avLst/>
          </a:prstGeom>
          <a:noFill/>
        </p:spPr>
      </p:pic>
      <p:pic>
        <p:nvPicPr>
          <p:cNvPr id="66" name="Picture 18" descr="Database blue"/>
          <p:cNvPicPr>
            <a:picLocks noChangeAspect="1" noChangeArrowheads="1"/>
          </p:cNvPicPr>
          <p:nvPr/>
        </p:nvPicPr>
        <p:blipFill>
          <a:blip r:embed="rId4" cstate="print"/>
          <a:srcRect/>
          <a:stretch>
            <a:fillRect/>
          </a:stretch>
        </p:blipFill>
        <p:spPr bwMode="auto">
          <a:xfrm>
            <a:off x="4065587" y="5537385"/>
            <a:ext cx="773500" cy="988767"/>
          </a:xfrm>
          <a:prstGeom prst="rect">
            <a:avLst/>
          </a:prstGeom>
          <a:noFill/>
        </p:spPr>
      </p:pic>
      <p:pic>
        <p:nvPicPr>
          <p:cNvPr id="68" name="Picture 18" descr="Database blue"/>
          <p:cNvPicPr>
            <a:picLocks noChangeAspect="1" noChangeArrowheads="1"/>
          </p:cNvPicPr>
          <p:nvPr/>
        </p:nvPicPr>
        <p:blipFill>
          <a:blip r:embed="rId4" cstate="print"/>
          <a:srcRect/>
          <a:stretch>
            <a:fillRect/>
          </a:stretch>
        </p:blipFill>
        <p:spPr bwMode="auto">
          <a:xfrm>
            <a:off x="5735898" y="5537385"/>
            <a:ext cx="773500" cy="988767"/>
          </a:xfrm>
          <a:prstGeom prst="rect">
            <a:avLst/>
          </a:prstGeom>
          <a:noFill/>
        </p:spPr>
      </p:pic>
      <p:sp>
        <p:nvSpPr>
          <p:cNvPr id="73" name="Line Callout 1 (Border and Accent Bar) 72"/>
          <p:cNvSpPr/>
          <p:nvPr/>
        </p:nvSpPr>
        <p:spPr bwMode="auto">
          <a:xfrm>
            <a:off x="189934" y="5943600"/>
            <a:ext cx="3060384" cy="685800"/>
          </a:xfrm>
          <a:prstGeom prst="accentBorderCallout1">
            <a:avLst>
              <a:gd name="adj1" fmla="val 16173"/>
              <a:gd name="adj2" fmla="val 103201"/>
              <a:gd name="adj3" fmla="val 74752"/>
              <a:gd name="adj4" fmla="val 130978"/>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bg1"/>
                </a:solidFill>
              </a:rPr>
              <a:t>Storage Live Migration:</a:t>
            </a:r>
          </a:p>
          <a:p>
            <a:pPr algn="ctr" defTabSz="914099" fontAlgn="base">
              <a:spcBef>
                <a:spcPct val="0"/>
              </a:spcBef>
              <a:spcAft>
                <a:spcPct val="0"/>
              </a:spcAft>
            </a:pPr>
            <a:r>
              <a:rPr lang="en-US" sz="1300" i="1" dirty="0" smtClean="0">
                <a:solidFill>
                  <a:schemeClr val="bg1"/>
                </a:solidFill>
              </a:rPr>
              <a:t>Moves VHD</a:t>
            </a:r>
            <a:r>
              <a:rPr lang="en-US" sz="1300" i="1" dirty="0">
                <a:solidFill>
                  <a:schemeClr val="bg1"/>
                </a:solidFill>
              </a:rPr>
              <a:t>s</a:t>
            </a:r>
            <a:r>
              <a:rPr lang="en-US" sz="1300" i="1" dirty="0" smtClean="0">
                <a:solidFill>
                  <a:schemeClr val="bg1"/>
                </a:solidFill>
              </a:rPr>
              <a:t> from one disk to another, supports concurrent LMs</a:t>
            </a:r>
          </a:p>
        </p:txBody>
      </p:sp>
      <p:pic>
        <p:nvPicPr>
          <p:cNvPr id="74"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9063673" y="4241984"/>
            <a:ext cx="763017" cy="1041818"/>
          </a:xfrm>
          <a:prstGeom prst="rect">
            <a:avLst/>
          </a:prstGeom>
          <a:noFill/>
        </p:spPr>
      </p:pic>
      <p:grpSp>
        <p:nvGrpSpPr>
          <p:cNvPr id="42" name="Group 41"/>
          <p:cNvGrpSpPr/>
          <p:nvPr/>
        </p:nvGrpSpPr>
        <p:grpSpPr>
          <a:xfrm>
            <a:off x="4951412" y="6126862"/>
            <a:ext cx="3360239" cy="561975"/>
            <a:chOff x="5096373" y="6126862"/>
            <a:chExt cx="3360239" cy="561975"/>
          </a:xfrm>
        </p:grpSpPr>
        <p:sp>
          <p:nvSpPr>
            <p:cNvPr id="75" name="Right Arrow 74"/>
            <p:cNvSpPr/>
            <p:nvPr/>
          </p:nvSpPr>
          <p:spPr bwMode="auto">
            <a:xfrm>
              <a:off x="5096373" y="6268203"/>
              <a:ext cx="3360239" cy="257949"/>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pic>
          <p:nvPicPr>
            <p:cNvPr id="76" name="Picture 2" descr="C:\Users\matd.NTDEV\AppData\Local\Microsoft\Windows\Temporary Internet Files\Low\Content.IE5\E87SD5HK\j0442134[1].png"/>
            <p:cNvPicPr>
              <a:picLocks noChangeAspect="1" noChangeArrowheads="1"/>
            </p:cNvPicPr>
            <p:nvPr/>
          </p:nvPicPr>
          <p:blipFill>
            <a:blip r:embed="rId7" cstate="print">
              <a:extLst/>
            </a:blip>
            <a:srcRect/>
            <a:stretch>
              <a:fillRect/>
            </a:stretch>
          </p:blipFill>
          <p:spPr bwMode="auto">
            <a:xfrm>
              <a:off x="6441758" y="6126862"/>
              <a:ext cx="567054" cy="561975"/>
            </a:xfrm>
            <a:prstGeom prst="rect">
              <a:avLst/>
            </a:prstGeom>
            <a:extLst/>
          </p:spPr>
        </p:pic>
      </p:grpSp>
      <p:sp>
        <p:nvSpPr>
          <p:cNvPr id="77" name="Line Callout 1 (Border and Accent Bar) 76"/>
          <p:cNvSpPr/>
          <p:nvPr/>
        </p:nvSpPr>
        <p:spPr bwMode="auto">
          <a:xfrm>
            <a:off x="9925334" y="5603300"/>
            <a:ext cx="2149471" cy="685800"/>
          </a:xfrm>
          <a:prstGeom prst="accentBorderCallout1">
            <a:avLst>
              <a:gd name="adj1" fmla="val 100194"/>
              <a:gd name="adj2" fmla="val 100470"/>
              <a:gd name="adj3" fmla="val 124639"/>
              <a:gd name="adj4" fmla="val -8901"/>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b="1" dirty="0" smtClean="0">
                <a:solidFill>
                  <a:schemeClr val="bg1"/>
                </a:solidFill>
              </a:rPr>
              <a:t>Hyper-V Replica:</a:t>
            </a:r>
            <a:br>
              <a:rPr lang="en-US" sz="1300" b="1" dirty="0" smtClean="0">
                <a:solidFill>
                  <a:schemeClr val="bg1"/>
                </a:solidFill>
              </a:rPr>
            </a:br>
            <a:r>
              <a:rPr lang="en-US" sz="1300" i="1" dirty="0" smtClean="0">
                <a:solidFill>
                  <a:schemeClr val="bg1"/>
                </a:solidFill>
              </a:rPr>
              <a:t>Point-in-time replication of VHD</a:t>
            </a:r>
            <a:r>
              <a:rPr lang="en-US" sz="1300" i="1" dirty="0">
                <a:solidFill>
                  <a:schemeClr val="bg1"/>
                </a:solidFill>
              </a:rPr>
              <a:t>s</a:t>
            </a:r>
            <a:r>
              <a:rPr lang="en-US" sz="1300" i="1" dirty="0" smtClean="0">
                <a:solidFill>
                  <a:schemeClr val="bg1"/>
                </a:solidFill>
              </a:rPr>
              <a:t> for disaster recovery</a:t>
            </a:r>
          </a:p>
        </p:txBody>
      </p:sp>
      <p:sp>
        <p:nvSpPr>
          <p:cNvPr id="3" name="TextBox 2"/>
          <p:cNvSpPr txBox="1"/>
          <p:nvPr/>
        </p:nvSpPr>
        <p:spPr>
          <a:xfrm>
            <a:off x="5056908" y="5398885"/>
            <a:ext cx="504104"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SAN</a:t>
            </a:r>
            <a:endParaRPr lang="en-US" sz="3200" dirty="0" smtClean="0">
              <a:gradFill>
                <a:gsLst>
                  <a:gs pos="0">
                    <a:schemeClr val="tx1"/>
                  </a:gs>
                  <a:gs pos="86000">
                    <a:schemeClr val="tx1"/>
                  </a:gs>
                </a:gsLst>
                <a:lin ang="5400000" scaled="0"/>
              </a:gradFill>
            </a:endParaRPr>
          </a:p>
        </p:txBody>
      </p:sp>
      <p:cxnSp>
        <p:nvCxnSpPr>
          <p:cNvPr id="6" name="Straight Connector 5"/>
          <p:cNvCxnSpPr>
            <a:stCxn id="66" idx="3"/>
            <a:endCxn id="3" idx="2"/>
          </p:cNvCxnSpPr>
          <p:nvPr/>
        </p:nvCxnSpPr>
        <p:spPr>
          <a:xfrm flipV="1">
            <a:off x="4839087" y="5675884"/>
            <a:ext cx="469873" cy="35588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1" name="Straight Connector 40"/>
          <p:cNvCxnSpPr>
            <a:stCxn id="3" idx="2"/>
            <a:endCxn id="68" idx="1"/>
          </p:cNvCxnSpPr>
          <p:nvPr/>
        </p:nvCxnSpPr>
        <p:spPr>
          <a:xfrm>
            <a:off x="5308960" y="5675884"/>
            <a:ext cx="426938" cy="35588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5" name="Straight Connector 44"/>
          <p:cNvCxnSpPr>
            <a:stCxn id="3" idx="0"/>
            <a:endCxn id="35" idx="2"/>
          </p:cNvCxnSpPr>
          <p:nvPr/>
        </p:nvCxnSpPr>
        <p:spPr>
          <a:xfrm flipH="1" flipV="1">
            <a:off x="5287492" y="5156384"/>
            <a:ext cx="21468" cy="24250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grpSp>
        <p:nvGrpSpPr>
          <p:cNvPr id="12" name="Group 11"/>
          <p:cNvGrpSpPr/>
          <p:nvPr/>
        </p:nvGrpSpPr>
        <p:grpSpPr>
          <a:xfrm>
            <a:off x="4239494" y="5880100"/>
            <a:ext cx="437045" cy="524416"/>
            <a:chOff x="5929666" y="5143316"/>
            <a:chExt cx="437045" cy="524416"/>
          </a:xfrm>
        </p:grpSpPr>
        <p:sp>
          <p:nvSpPr>
            <p:cNvPr id="47" name="Rounded Rectangle 46"/>
            <p:cNvSpPr/>
            <p:nvPr/>
          </p:nvSpPr>
          <p:spPr bwMode="auto">
            <a:xfrm>
              <a:off x="5929666" y="5206816"/>
              <a:ext cx="381846" cy="4445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6003225" y="5143316"/>
              <a:ext cx="254564" cy="254000"/>
            </a:xfrm>
            <a:prstGeom prst="rect">
              <a:avLst/>
            </a:prstGeom>
            <a:ln>
              <a:headEnd type="none" w="med" len="med"/>
              <a:tailEnd type="none" w="med" len="med"/>
            </a:ln>
          </p:spPr>
        </p:pic>
        <p:sp>
          <p:nvSpPr>
            <p:cNvPr id="71" name="TextBox 70"/>
            <p:cNvSpPr txBox="1"/>
            <p:nvPr/>
          </p:nvSpPr>
          <p:spPr>
            <a:xfrm>
              <a:off x="5931976" y="5436900"/>
              <a:ext cx="434735" cy="230832"/>
            </a:xfrm>
            <a:prstGeom prst="rect">
              <a:avLst/>
            </a:prstGeom>
          </p:spPr>
          <p:txBody>
            <a:bodyPr wrap="none" rtlCol="0">
              <a:spAutoFit/>
            </a:bodyPr>
            <a:lstStyle/>
            <a:p>
              <a:r>
                <a:rPr lang="en-US" sz="900" b="1" dirty="0" smtClean="0"/>
                <a:t>VHD</a:t>
              </a:r>
              <a:endParaRPr lang="en-US" sz="2000" b="1" dirty="0" smtClean="0"/>
            </a:p>
          </p:txBody>
        </p:sp>
      </p:grpSp>
      <p:sp>
        <p:nvSpPr>
          <p:cNvPr id="83" name="Line Callout 1 (Border and Accent Bar) 82"/>
          <p:cNvSpPr/>
          <p:nvPr/>
        </p:nvSpPr>
        <p:spPr bwMode="auto">
          <a:xfrm>
            <a:off x="8494655" y="2641784"/>
            <a:ext cx="2628957" cy="685800"/>
          </a:xfrm>
          <a:prstGeom prst="accentBorderCallout1">
            <a:avLst>
              <a:gd name="adj1" fmla="val 82967"/>
              <a:gd name="adj2" fmla="val -6130"/>
              <a:gd name="adj3" fmla="val 178806"/>
              <a:gd name="adj4" fmla="val -22195"/>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b="1" dirty="0" smtClean="0">
                <a:solidFill>
                  <a:schemeClr val="bg1"/>
                </a:solidFill>
              </a:rPr>
              <a:t>Network Live Migration: </a:t>
            </a:r>
            <a:br>
              <a:rPr lang="en-US" sz="1300" b="1" dirty="0" smtClean="0">
                <a:solidFill>
                  <a:schemeClr val="bg1"/>
                </a:solidFill>
              </a:rPr>
            </a:br>
            <a:r>
              <a:rPr lang="en-US" sz="1300" i="1" dirty="0" smtClean="0">
                <a:solidFill>
                  <a:schemeClr val="bg1"/>
                </a:solidFill>
              </a:rPr>
              <a:t>Moves VMs across the network, supports concurrent LMs  </a:t>
            </a:r>
          </a:p>
        </p:txBody>
      </p:sp>
      <p:cxnSp>
        <p:nvCxnSpPr>
          <p:cNvPr id="84" name="Straight Connector 83"/>
          <p:cNvCxnSpPr>
            <a:stCxn id="3" idx="3"/>
            <a:endCxn id="72" idx="2"/>
          </p:cNvCxnSpPr>
          <p:nvPr/>
        </p:nvCxnSpPr>
        <p:spPr>
          <a:xfrm flipV="1">
            <a:off x="5561012" y="5156384"/>
            <a:ext cx="2320421" cy="38100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9" name="Straight Connector 88"/>
          <p:cNvCxnSpPr>
            <a:stCxn id="87" idx="2"/>
            <a:endCxn id="3" idx="1"/>
          </p:cNvCxnSpPr>
          <p:nvPr/>
        </p:nvCxnSpPr>
        <p:spPr>
          <a:xfrm>
            <a:off x="2669203" y="5156384"/>
            <a:ext cx="2387705" cy="38100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669202" y="3479984"/>
            <a:ext cx="2632683"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Straight Connector 21"/>
          <p:cNvCxnSpPr>
            <a:endCxn id="87" idx="0"/>
          </p:cNvCxnSpPr>
          <p:nvPr/>
        </p:nvCxnSpPr>
        <p:spPr>
          <a:xfrm>
            <a:off x="2669203" y="3479984"/>
            <a:ext cx="0" cy="30479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4" name="Straight Connector 23"/>
          <p:cNvCxnSpPr>
            <a:endCxn id="72" idx="0"/>
          </p:cNvCxnSpPr>
          <p:nvPr/>
        </p:nvCxnSpPr>
        <p:spPr>
          <a:xfrm>
            <a:off x="7881433" y="3479984"/>
            <a:ext cx="0" cy="30479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9" name="Straight Connector 28"/>
          <p:cNvCxnSpPr>
            <a:endCxn id="35" idx="0"/>
          </p:cNvCxnSpPr>
          <p:nvPr/>
        </p:nvCxnSpPr>
        <p:spPr>
          <a:xfrm>
            <a:off x="5287492" y="3479984"/>
            <a:ext cx="0" cy="30479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90" name="TextBox 89"/>
          <p:cNvSpPr txBox="1"/>
          <p:nvPr/>
        </p:nvSpPr>
        <p:spPr>
          <a:xfrm>
            <a:off x="4799012" y="3152001"/>
            <a:ext cx="1005747"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Network</a:t>
            </a:r>
            <a:endParaRPr lang="en-US" sz="3200" dirty="0" smtClean="0">
              <a:gradFill>
                <a:gsLst>
                  <a:gs pos="0">
                    <a:schemeClr val="tx1"/>
                  </a:gs>
                  <a:gs pos="86000">
                    <a:schemeClr val="tx1"/>
                  </a:gs>
                </a:gsLst>
                <a:lin ang="5400000" scaled="0"/>
              </a:gradFill>
            </a:endParaRPr>
          </a:p>
        </p:txBody>
      </p:sp>
      <p:cxnSp>
        <p:nvCxnSpPr>
          <p:cNvPr id="91" name="Straight Connector 90"/>
          <p:cNvCxnSpPr/>
          <p:nvPr/>
        </p:nvCxnSpPr>
        <p:spPr>
          <a:xfrm>
            <a:off x="5263038" y="3479984"/>
            <a:ext cx="2632683"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92" name="Line Callout 1 (Border and Accent Bar) 91"/>
          <p:cNvSpPr/>
          <p:nvPr/>
        </p:nvSpPr>
        <p:spPr bwMode="auto">
          <a:xfrm>
            <a:off x="119263" y="5510926"/>
            <a:ext cx="3201725" cy="685800"/>
          </a:xfrm>
          <a:prstGeom prst="accentBorderCallout1">
            <a:avLst>
              <a:gd name="adj1" fmla="val -10223"/>
              <a:gd name="adj2" fmla="val 101574"/>
              <a:gd name="adj3" fmla="val -67027"/>
              <a:gd name="adj4" fmla="val 70624"/>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b="1" dirty="0" smtClean="0">
                <a:solidFill>
                  <a:schemeClr val="bg1"/>
                </a:solidFill>
              </a:rPr>
              <a:t>“Shared Nothing” Live Migration: </a:t>
            </a:r>
            <a:br>
              <a:rPr lang="en-US" sz="1300" b="1" dirty="0" smtClean="0">
                <a:solidFill>
                  <a:schemeClr val="bg1"/>
                </a:solidFill>
              </a:rPr>
            </a:br>
            <a:r>
              <a:rPr lang="en-US" sz="1300" i="1" dirty="0" smtClean="0">
                <a:solidFill>
                  <a:schemeClr val="bg1"/>
                </a:solidFill>
              </a:rPr>
              <a:t>Moves VMs &amp; VHDs across the network &amp; SAN, supports concurrent LMs  </a:t>
            </a:r>
          </a:p>
        </p:txBody>
      </p:sp>
      <p:sp>
        <p:nvSpPr>
          <p:cNvPr id="93" name="TextBox 92"/>
          <p:cNvSpPr txBox="1"/>
          <p:nvPr/>
        </p:nvSpPr>
        <p:spPr>
          <a:xfrm>
            <a:off x="6218348" y="5805100"/>
            <a:ext cx="1005747"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Network</a:t>
            </a:r>
            <a:endParaRPr lang="en-US" sz="3200" dirty="0" smtClean="0">
              <a:gradFill>
                <a:gsLst>
                  <a:gs pos="0">
                    <a:schemeClr val="tx1"/>
                  </a:gs>
                  <a:gs pos="86000">
                    <a:schemeClr val="tx1"/>
                  </a:gs>
                </a:gsLst>
                <a:lin ang="5400000" scaled="0"/>
              </a:gradFill>
            </a:endParaRPr>
          </a:p>
        </p:txBody>
      </p:sp>
      <p:cxnSp>
        <p:nvCxnSpPr>
          <p:cNvPr id="94" name="Straight Connector 93"/>
          <p:cNvCxnSpPr/>
          <p:nvPr/>
        </p:nvCxnSpPr>
        <p:spPr>
          <a:xfrm flipV="1">
            <a:off x="4864967" y="6096000"/>
            <a:ext cx="3972645" cy="1960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2641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par>
                          <p:cTn id="11" fill="hold">
                            <p:stCondLst>
                              <p:cond delay="500"/>
                            </p:stCondLst>
                            <p:childTnLst>
                              <p:par>
                                <p:cTn id="12" presetID="42" presetClass="path" presetSubtype="0" accel="50000" decel="50000" fill="hold" nodeType="afterEffect">
                                  <p:stCondLst>
                                    <p:cond delay="3000"/>
                                  </p:stCondLst>
                                  <p:childTnLst>
                                    <p:animMotion origin="layout" path="M 0.00299 -1.85185E-6 L 0.14354 0.0044 " pathEditMode="relative" rAng="0" ptsTypes="AA">
                                      <p:cBhvr>
                                        <p:cTn id="13" dur="2000" fill="hold"/>
                                        <p:tgtEl>
                                          <p:spTgt spid="12"/>
                                        </p:tgtEl>
                                        <p:attrNameLst>
                                          <p:attrName>ppt_x</p:attrName>
                                          <p:attrName>ppt_y</p:attrName>
                                        </p:attrNameLst>
                                      </p:cBhvr>
                                      <p:rCtr x="7021" y="208"/>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par>
                                <p:cTn id="34" presetID="10" presetClass="entr" presetSubtype="0"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xit" presetSubtype="0" fill="hold" grpId="1" nodeType="withEffect">
                                  <p:stCondLst>
                                    <p:cond delay="0"/>
                                  </p:stCondLst>
                                  <p:childTnLst>
                                    <p:animEffect transition="out" filter="fade">
                                      <p:cBhvr>
                                        <p:cTn id="44" dur="500"/>
                                        <p:tgtEl>
                                          <p:spTgt spid="73"/>
                                        </p:tgtEl>
                                      </p:cBhvr>
                                    </p:animEffect>
                                    <p:set>
                                      <p:cBhvr>
                                        <p:cTn id="45" dur="1" fill="hold">
                                          <p:stCondLst>
                                            <p:cond delay="499"/>
                                          </p:stCondLst>
                                        </p:cTn>
                                        <p:tgtEl>
                                          <p:spTgt spid="73"/>
                                        </p:tgtEl>
                                        <p:attrNameLst>
                                          <p:attrName>style.visibility</p:attrName>
                                        </p:attrNameLst>
                                      </p:cBhvr>
                                      <p:to>
                                        <p:strVal val="hidden"/>
                                      </p:to>
                                    </p:set>
                                  </p:childTnLst>
                                </p:cTn>
                              </p:par>
                            </p:childTnLst>
                          </p:cTn>
                        </p:par>
                        <p:par>
                          <p:cTn id="46" fill="hold">
                            <p:stCondLst>
                              <p:cond delay="500"/>
                            </p:stCondLst>
                            <p:childTnLst>
                              <p:par>
                                <p:cTn id="47" presetID="42" presetClass="path" presetSubtype="0" accel="50000" decel="50000" fill="hold" nodeType="afterEffect">
                                  <p:stCondLst>
                                    <p:cond delay="3000"/>
                                  </p:stCondLst>
                                  <p:childTnLst>
                                    <p:animMotion origin="layout" path="M 4.7727E-6 -7.40741E-7 L 0.12231 0.00718 " pathEditMode="relative" rAng="0" ptsTypes="AA">
                                      <p:cBhvr>
                                        <p:cTn id="48" dur="2000" fill="hold"/>
                                        <p:tgtEl>
                                          <p:spTgt spid="60"/>
                                        </p:tgtEl>
                                        <p:attrNameLst>
                                          <p:attrName>ppt_x</p:attrName>
                                          <p:attrName>ppt_y</p:attrName>
                                        </p:attrNameLst>
                                      </p:cBhvr>
                                      <p:rCtr x="6109" y="347"/>
                                    </p:animMotion>
                                  </p:childTnLst>
                                </p:cTn>
                              </p:par>
                              <p:par>
                                <p:cTn id="49" presetID="42" presetClass="path" presetSubtype="0" accel="50000" decel="50000" fill="hold" nodeType="withEffect">
                                  <p:stCondLst>
                                    <p:cond delay="3000"/>
                                  </p:stCondLst>
                                  <p:childTnLst>
                                    <p:animMotion origin="layout" path="M -2.78494E-6 2.59259E-6 L 0.11606 0.00717 " pathEditMode="relative" rAng="0" ptsTypes="AA">
                                      <p:cBhvr>
                                        <p:cTn id="50" dur="2000" fill="hold"/>
                                        <p:tgtEl>
                                          <p:spTgt spid="59"/>
                                        </p:tgtEl>
                                        <p:attrNameLst>
                                          <p:attrName>ppt_x</p:attrName>
                                          <p:attrName>ppt_y</p:attrName>
                                        </p:attrNameLst>
                                      </p:cBhvr>
                                      <p:rCtr x="5797" y="347"/>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fade">
                                      <p:cBhvr>
                                        <p:cTn id="55" dur="500"/>
                                        <p:tgtEl>
                                          <p:spTgt spid="2">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par>
                                <p:cTn id="59" presetID="10" presetClass="exit" presetSubtype="0" fill="hold" grpId="1" nodeType="withEffect">
                                  <p:stCondLst>
                                    <p:cond delay="0"/>
                                  </p:stCondLst>
                                  <p:childTnLst>
                                    <p:animEffect transition="out" filter="fade">
                                      <p:cBhvr>
                                        <p:cTn id="60" dur="500"/>
                                        <p:tgtEl>
                                          <p:spTgt spid="83"/>
                                        </p:tgtEl>
                                      </p:cBhvr>
                                    </p:animEffect>
                                    <p:set>
                                      <p:cBhvr>
                                        <p:cTn id="61" dur="1" fill="hold">
                                          <p:stCondLst>
                                            <p:cond delay="499"/>
                                          </p:stCondLst>
                                        </p:cTn>
                                        <p:tgtEl>
                                          <p:spTgt spid="83"/>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par>
                                <p:cTn id="74" presetID="10" presetClass="entr" presetSubtype="0" fill="hold"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500"/>
                                        <p:tgtEl>
                                          <p:spTgt spid="89"/>
                                        </p:tgtEl>
                                      </p:cBhvr>
                                    </p:animEffect>
                                  </p:childTnLst>
                                </p:cTn>
                              </p:par>
                            </p:childTnLst>
                          </p:cTn>
                        </p:par>
                        <p:par>
                          <p:cTn id="77" fill="hold">
                            <p:stCondLst>
                              <p:cond delay="500"/>
                            </p:stCondLst>
                            <p:childTnLst>
                              <p:par>
                                <p:cTn id="78" presetID="42" presetClass="path" presetSubtype="0" accel="50000" decel="50000" fill="hold" nodeType="afterEffect">
                                  <p:stCondLst>
                                    <p:cond delay="3000"/>
                                  </p:stCondLst>
                                  <p:childTnLst>
                                    <p:animMotion origin="layout" path="M 0.14055 0.0044 L 0.00299 0.0044 " pathEditMode="relative" rAng="0" ptsTypes="AA">
                                      <p:cBhvr>
                                        <p:cTn id="79" dur="2000" fill="hold"/>
                                        <p:tgtEl>
                                          <p:spTgt spid="12"/>
                                        </p:tgtEl>
                                        <p:attrNameLst>
                                          <p:attrName>ppt_x</p:attrName>
                                          <p:attrName>ppt_y</p:attrName>
                                        </p:attrNameLst>
                                      </p:cBhvr>
                                      <p:rCtr x="-6878" y="0"/>
                                    </p:animMotion>
                                  </p:childTnLst>
                                </p:cTn>
                              </p:par>
                              <p:par>
                                <p:cTn id="80" presetID="37" presetClass="path" presetSubtype="0" accel="50000" decel="50000" fill="hold" nodeType="withEffect">
                                  <p:stCondLst>
                                    <p:cond delay="3000"/>
                                  </p:stCondLst>
                                  <p:childTnLst>
                                    <p:animMotion origin="layout" path="M 0.10981 0.00717 L -0.00599 -0.09167 C -0.03009 -0.11412 -0.0663 -0.12616 -0.10433 -0.12616 C -0.14745 -0.12616 -0.18184 -0.11412 -0.20607 -0.09167 L -0.32161 0.00717 " pathEditMode="relative" rAng="0" ptsTypes="FffFF">
                                      <p:cBhvr>
                                        <p:cTn id="81" dur="2000" fill="hold"/>
                                        <p:tgtEl>
                                          <p:spTgt spid="59"/>
                                        </p:tgtEl>
                                        <p:attrNameLst>
                                          <p:attrName>ppt_x</p:attrName>
                                          <p:attrName>ppt_y</p:attrName>
                                        </p:attrNameLst>
                                      </p:cBhvr>
                                      <p:rCtr x="-21571" y="-6667"/>
                                    </p:animMotion>
                                  </p:childTnLst>
                                </p:cTn>
                              </p:par>
                              <p:par>
                                <p:cTn id="82" presetID="37" presetClass="path" presetSubtype="0" accel="50000" decel="50000" fill="hold" nodeType="withEffect">
                                  <p:stCondLst>
                                    <p:cond delay="3000"/>
                                  </p:stCondLst>
                                  <p:childTnLst>
                                    <p:animMotion origin="layout" path="M 0.12231 0.00718 L 0.00495 -0.0919 C -0.01967 -0.11435 -0.05641 -0.12616 -0.09496 -0.12616 C -0.13873 -0.12616 -0.17364 -0.11435 -0.19826 -0.0919 L -0.31536 0.00718 " pathEditMode="relative" rAng="0" ptsTypes="FffFF">
                                      <p:cBhvr>
                                        <p:cTn id="83" dur="2000" fill="hold"/>
                                        <p:tgtEl>
                                          <p:spTgt spid="60"/>
                                        </p:tgtEl>
                                        <p:attrNameLst>
                                          <p:attrName>ppt_x</p:attrName>
                                          <p:attrName>ppt_y</p:attrName>
                                        </p:attrNameLst>
                                      </p:cBhvr>
                                      <p:rCtr x="-21884" y="-6667"/>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fade">
                                      <p:cBhvr>
                                        <p:cTn id="88" dur="500"/>
                                        <p:tgtEl>
                                          <p:spTgt spid="2">
                                            <p:txEl>
                                              <p:pRg st="3" end="3"/>
                                            </p:txEl>
                                          </p:spTgt>
                                        </p:tgtEl>
                                      </p:cBhvr>
                                    </p:animEffect>
                                  </p:childTnLst>
                                </p:cTn>
                              </p:par>
                              <p:par>
                                <p:cTn id="89" presetID="10" presetClass="exit" presetSubtype="0" fill="hold" grpId="1" nodeType="withEffect">
                                  <p:stCondLst>
                                    <p:cond delay="0"/>
                                  </p:stCondLst>
                                  <p:childTnLst>
                                    <p:animEffect transition="out" filter="fade">
                                      <p:cBhvr>
                                        <p:cTn id="90" dur="500"/>
                                        <p:tgtEl>
                                          <p:spTgt spid="92"/>
                                        </p:tgtEl>
                                      </p:cBhvr>
                                    </p:animEffect>
                                    <p:set>
                                      <p:cBhvr>
                                        <p:cTn id="91" dur="1" fill="hold">
                                          <p:stCondLst>
                                            <p:cond delay="499"/>
                                          </p:stCondLst>
                                        </p:cTn>
                                        <p:tgtEl>
                                          <p:spTgt spid="92"/>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fade">
                                      <p:cBhvr>
                                        <p:cTn id="94" dur="500"/>
                                        <p:tgtEl>
                                          <p:spTgt spid="77"/>
                                        </p:tgtEl>
                                      </p:cBhvr>
                                    </p:animEffect>
                                  </p:childTnLst>
                                </p:cTn>
                              </p:par>
                              <p:par>
                                <p:cTn id="95" presetID="10" presetClass="exit" presetSubtype="0" fill="hold" nodeType="with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91"/>
                                        </p:tgtEl>
                                      </p:cBhvr>
                                    </p:animEffect>
                                    <p:set>
                                      <p:cBhvr>
                                        <p:cTn id="100" dur="1" fill="hold">
                                          <p:stCondLst>
                                            <p:cond delay="499"/>
                                          </p:stCondLst>
                                        </p:cTn>
                                        <p:tgtEl>
                                          <p:spTgt spid="9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84"/>
                                        </p:tgtEl>
                                      </p:cBhvr>
                                    </p:animEffect>
                                    <p:set>
                                      <p:cBhvr>
                                        <p:cTn id="106" dur="1" fill="hold">
                                          <p:stCondLst>
                                            <p:cond delay="499"/>
                                          </p:stCondLst>
                                        </p:cTn>
                                        <p:tgtEl>
                                          <p:spTgt spid="8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78"/>
                                        </p:tgtEl>
                                      </p:cBhvr>
                                    </p:animEffect>
                                    <p:set>
                                      <p:cBhvr>
                                        <p:cTn id="109" dur="1" fill="hold">
                                          <p:stCondLst>
                                            <p:cond delay="499"/>
                                          </p:stCondLst>
                                        </p:cTn>
                                        <p:tgtEl>
                                          <p:spTgt spid="7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72"/>
                                        </p:tgtEl>
                                      </p:cBhvr>
                                    </p:animEffect>
                                    <p:set>
                                      <p:cBhvr>
                                        <p:cTn id="112" dur="1" fill="hold">
                                          <p:stCondLst>
                                            <p:cond delay="499"/>
                                          </p:stCondLst>
                                        </p:cTn>
                                        <p:tgtEl>
                                          <p:spTgt spid="72"/>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60"/>
                                        </p:tgtEl>
                                      </p:cBhvr>
                                    </p:animEffect>
                                    <p:set>
                                      <p:cBhvr>
                                        <p:cTn id="115" dur="1" fill="hold">
                                          <p:stCondLst>
                                            <p:cond delay="499"/>
                                          </p:stCondLst>
                                        </p:cTn>
                                        <p:tgtEl>
                                          <p:spTgt spid="60"/>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59"/>
                                        </p:tgtEl>
                                      </p:cBhvr>
                                    </p:animEffect>
                                    <p:set>
                                      <p:cBhvr>
                                        <p:cTn id="118" dur="1" fill="hold">
                                          <p:stCondLst>
                                            <p:cond delay="499"/>
                                          </p:stCondLst>
                                        </p:cTn>
                                        <p:tgtEl>
                                          <p:spTgt spid="59"/>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0"/>
                                        </p:tgtEl>
                                      </p:cBhvr>
                                    </p:animEffect>
                                    <p:set>
                                      <p:cBhvr>
                                        <p:cTn id="121" dur="1" fill="hold">
                                          <p:stCondLst>
                                            <p:cond delay="499"/>
                                          </p:stCondLst>
                                        </p:cTn>
                                        <p:tgtEl>
                                          <p:spTgt spid="20"/>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2"/>
                                        </p:tgtEl>
                                      </p:cBhvr>
                                    </p:animEffect>
                                    <p:set>
                                      <p:cBhvr>
                                        <p:cTn id="124" dur="1" fill="hold">
                                          <p:stCondLst>
                                            <p:cond delay="499"/>
                                          </p:stCondLst>
                                        </p:cTn>
                                        <p:tgtEl>
                                          <p:spTgt spid="2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88"/>
                                        </p:tgtEl>
                                      </p:cBhvr>
                                    </p:animEffect>
                                    <p:set>
                                      <p:cBhvr>
                                        <p:cTn id="127" dur="1" fill="hold">
                                          <p:stCondLst>
                                            <p:cond delay="499"/>
                                          </p:stCondLst>
                                        </p:cTn>
                                        <p:tgtEl>
                                          <p:spTgt spid="88"/>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87"/>
                                        </p:tgtEl>
                                      </p:cBhvr>
                                    </p:animEffect>
                                    <p:set>
                                      <p:cBhvr>
                                        <p:cTn id="130" dur="1" fill="hold">
                                          <p:stCondLst>
                                            <p:cond delay="499"/>
                                          </p:stCondLst>
                                        </p:cTn>
                                        <p:tgtEl>
                                          <p:spTgt spid="8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89"/>
                                        </p:tgtEl>
                                      </p:cBhvr>
                                    </p:animEffect>
                                    <p:set>
                                      <p:cBhvr>
                                        <p:cTn id="133" dur="1" fill="hold">
                                          <p:stCondLst>
                                            <p:cond delay="499"/>
                                          </p:stCondLst>
                                        </p:cTn>
                                        <p:tgtEl>
                                          <p:spTgt spid="89"/>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90"/>
                                        </p:tgtEl>
                                      </p:cBhvr>
                                    </p:animEffect>
                                    <p:set>
                                      <p:cBhvr>
                                        <p:cTn id="136" dur="1" fill="hold">
                                          <p:stCondLst>
                                            <p:cond delay="499"/>
                                          </p:stCondLst>
                                        </p:cTn>
                                        <p:tgtEl>
                                          <p:spTgt spid="9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68"/>
                                        </p:tgtEl>
                                      </p:cBhvr>
                                    </p:animEffect>
                                    <p:set>
                                      <p:cBhvr>
                                        <p:cTn id="139" dur="1" fill="hold">
                                          <p:stCondLst>
                                            <p:cond delay="499"/>
                                          </p:stCondLst>
                                        </p:cTn>
                                        <p:tgtEl>
                                          <p:spTgt spid="6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41"/>
                                        </p:tgtEl>
                                      </p:cBhvr>
                                    </p:animEffect>
                                    <p:set>
                                      <p:cBhvr>
                                        <p:cTn id="142" dur="1" fill="hold">
                                          <p:stCondLst>
                                            <p:cond delay="499"/>
                                          </p:stCondLst>
                                        </p:cTn>
                                        <p:tgtEl>
                                          <p:spTgt spid="41"/>
                                        </p:tgtEl>
                                        <p:attrNameLst>
                                          <p:attrName>style.visibility</p:attrName>
                                        </p:attrNameLst>
                                      </p:cBhvr>
                                      <p:to>
                                        <p:strVal val="hidden"/>
                                      </p:to>
                                    </p:set>
                                  </p:childTnLst>
                                </p:cTn>
                              </p:par>
                              <p:par>
                                <p:cTn id="143" presetID="10" presetClass="entr" presetSubtype="0" fill="hold" grpId="0"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par>
                                <p:cTn id="146" presetID="10" presetClass="entr" presetSubtype="0" fill="hold" nodeType="with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0"/>
                                        <p:tgtEl>
                                          <p:spTgt spid="48"/>
                                        </p:tgtEl>
                                      </p:cBhvr>
                                    </p:animEffect>
                                  </p:childTnLst>
                                </p:cTn>
                              </p:par>
                              <p:par>
                                <p:cTn id="149" presetID="10" presetClass="entr" presetSubtype="0" fill="hold" nodeType="with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fade">
                                      <p:cBhvr>
                                        <p:cTn id="151" dur="500"/>
                                        <p:tgtEl>
                                          <p:spTgt spid="50"/>
                                        </p:tgtEl>
                                      </p:cBhvr>
                                    </p:animEffect>
                                  </p:childTnLst>
                                </p:cTn>
                              </p:par>
                              <p:par>
                                <p:cTn id="152" presetID="10" presetClass="entr" presetSubtype="0" fill="hold" nodeType="withEffect">
                                  <p:stCondLst>
                                    <p:cond delay="0"/>
                                  </p:stCondLst>
                                  <p:childTnLst>
                                    <p:set>
                                      <p:cBhvr>
                                        <p:cTn id="153" dur="1" fill="hold">
                                          <p:stCondLst>
                                            <p:cond delay="0"/>
                                          </p:stCondLst>
                                        </p:cTn>
                                        <p:tgtEl>
                                          <p:spTgt spid="74"/>
                                        </p:tgtEl>
                                        <p:attrNameLst>
                                          <p:attrName>style.visibility</p:attrName>
                                        </p:attrNameLst>
                                      </p:cBhvr>
                                      <p:to>
                                        <p:strVal val="visible"/>
                                      </p:to>
                                    </p:set>
                                    <p:animEffect transition="in" filter="fade">
                                      <p:cBhvr>
                                        <p:cTn id="154" dur="500"/>
                                        <p:tgtEl>
                                          <p:spTgt spid="74"/>
                                        </p:tgtEl>
                                      </p:cBhvr>
                                    </p:animEffect>
                                  </p:childTnLst>
                                </p:cTn>
                              </p:par>
                              <p:par>
                                <p:cTn id="155" presetID="10" presetClass="entr" presetSubtype="0" fill="hold" nodeType="withEffect">
                                  <p:stCondLst>
                                    <p:cond delay="0"/>
                                  </p:stCondLst>
                                  <p:childTnLst>
                                    <p:set>
                                      <p:cBhvr>
                                        <p:cTn id="156" dur="1" fill="hold">
                                          <p:stCondLst>
                                            <p:cond delay="0"/>
                                          </p:stCondLst>
                                        </p:cTn>
                                        <p:tgtEl>
                                          <p:spTgt spid="94"/>
                                        </p:tgtEl>
                                        <p:attrNameLst>
                                          <p:attrName>style.visibility</p:attrName>
                                        </p:attrNameLst>
                                      </p:cBhvr>
                                      <p:to>
                                        <p:strVal val="visible"/>
                                      </p:to>
                                    </p:set>
                                    <p:animEffect transition="in" filter="fade">
                                      <p:cBhvr>
                                        <p:cTn id="157" dur="500"/>
                                        <p:tgtEl>
                                          <p:spTgt spid="9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3"/>
                                        </p:tgtEl>
                                        <p:attrNameLst>
                                          <p:attrName>style.visibility</p:attrName>
                                        </p:attrNameLst>
                                      </p:cBhvr>
                                      <p:to>
                                        <p:strVal val="visible"/>
                                      </p:to>
                                    </p:set>
                                    <p:animEffect transition="in" filter="fade">
                                      <p:cBhvr>
                                        <p:cTn id="160" dur="500"/>
                                        <p:tgtEl>
                                          <p:spTgt spid="93"/>
                                        </p:tgtEl>
                                      </p:cBhvr>
                                    </p:animEffect>
                                  </p:childTnLst>
                                </p:cTn>
                              </p:par>
                            </p:childTnLst>
                          </p:cTn>
                        </p:par>
                        <p:par>
                          <p:cTn id="161" fill="hold">
                            <p:stCondLst>
                              <p:cond delay="500"/>
                            </p:stCondLst>
                            <p:childTnLst>
                              <p:par>
                                <p:cTn id="162" presetID="22" presetClass="entr" presetSubtype="8" fill="hold" nodeType="afterEffect">
                                  <p:stCondLst>
                                    <p:cond delay="3000"/>
                                  </p:stCondLst>
                                  <p:childTnLst>
                                    <p:set>
                                      <p:cBhvr>
                                        <p:cTn id="163" dur="1" fill="hold">
                                          <p:stCondLst>
                                            <p:cond delay="0"/>
                                          </p:stCondLst>
                                        </p:cTn>
                                        <p:tgtEl>
                                          <p:spTgt spid="42"/>
                                        </p:tgtEl>
                                        <p:attrNameLst>
                                          <p:attrName>style.visibility</p:attrName>
                                        </p:attrNameLst>
                                      </p:cBhvr>
                                      <p:to>
                                        <p:strVal val="visible"/>
                                      </p:to>
                                    </p:set>
                                    <p:animEffect transition="in" filter="wipe(left)">
                                      <p:cBhvr>
                                        <p:cTn id="164" dur="2000"/>
                                        <p:tgtEl>
                                          <p:spTgt spid="42"/>
                                        </p:tgtEl>
                                      </p:cBhvr>
                                    </p:animEffect>
                                  </p:childTnLst>
                                </p:cTn>
                              </p:par>
                            </p:childTnLst>
                          </p:cTn>
                        </p:par>
                        <p:par>
                          <p:cTn id="165" fill="hold">
                            <p:stCondLst>
                              <p:cond delay="5500"/>
                            </p:stCondLst>
                            <p:childTnLst>
                              <p:par>
                                <p:cTn id="166" presetID="10" presetClass="entr" presetSubtype="0" fill="hold" nodeType="afterEffect">
                                  <p:stCondLst>
                                    <p:cond delay="1000"/>
                                  </p:stCondLst>
                                  <p:childTnLst>
                                    <p:set>
                                      <p:cBhvr>
                                        <p:cTn id="167" dur="1" fill="hold">
                                          <p:stCondLst>
                                            <p:cond delay="0"/>
                                          </p:stCondLst>
                                        </p:cTn>
                                        <p:tgtEl>
                                          <p:spTgt spid="51"/>
                                        </p:tgtEl>
                                        <p:attrNameLst>
                                          <p:attrName>style.visibility</p:attrName>
                                        </p:attrNameLst>
                                      </p:cBhvr>
                                      <p:to>
                                        <p:strVal val="visible"/>
                                      </p:to>
                                    </p:set>
                                    <p:animEffect transition="in" filter="fade">
                                      <p:cBhvr>
                                        <p:cTn id="168" dur="500"/>
                                        <p:tgtEl>
                                          <p:spTgt spid="51"/>
                                        </p:tgtEl>
                                      </p:cBhvr>
                                    </p:animEffect>
                                  </p:childTnLst>
                                </p:cTn>
                              </p:par>
                            </p:childTnLst>
                          </p:cTn>
                        </p:par>
                        <p:par>
                          <p:cTn id="169" fill="hold">
                            <p:stCondLst>
                              <p:cond delay="7000"/>
                            </p:stCondLst>
                            <p:childTnLst>
                              <p:par>
                                <p:cTn id="170" presetID="22" presetClass="entr" presetSubtype="8" fill="hold" nodeType="afterEffect">
                                  <p:stCondLst>
                                    <p:cond delay="3000"/>
                                  </p:stCondLst>
                                  <p:childTnLst>
                                    <p:set>
                                      <p:cBhvr>
                                        <p:cTn id="171" dur="1" fill="hold">
                                          <p:stCondLst>
                                            <p:cond delay="0"/>
                                          </p:stCondLst>
                                        </p:cTn>
                                        <p:tgtEl>
                                          <p:spTgt spid="42"/>
                                        </p:tgtEl>
                                        <p:attrNameLst>
                                          <p:attrName>style.visibility</p:attrName>
                                        </p:attrNameLst>
                                      </p:cBhvr>
                                      <p:to>
                                        <p:strVal val="visible"/>
                                      </p:to>
                                    </p:set>
                                    <p:animEffect transition="in" filter="wipe(left)">
                                      <p:cBhvr>
                                        <p:cTn id="172" dur="2000"/>
                                        <p:tgtEl>
                                          <p:spTgt spid="42"/>
                                        </p:tgtEl>
                                      </p:cBhvr>
                                    </p:animEffect>
                                  </p:childTnLst>
                                </p:cTn>
                              </p:par>
                            </p:childTnLst>
                          </p:cTn>
                        </p:par>
                        <p:par>
                          <p:cTn id="173" fill="hold">
                            <p:stCondLst>
                              <p:cond delay="12000"/>
                            </p:stCondLst>
                            <p:childTnLst>
                              <p:par>
                                <p:cTn id="174" presetID="6" presetClass="emph" presetSubtype="0" autoRev="1" fill="hold" nodeType="afterEffect">
                                  <p:stCondLst>
                                    <p:cond delay="0"/>
                                  </p:stCondLst>
                                  <p:childTnLst>
                                    <p:animScale>
                                      <p:cBhvr>
                                        <p:cTn id="175" dur="2000" fill="hold"/>
                                        <p:tgtEl>
                                          <p:spTgt spid="51"/>
                                        </p:tgtEl>
                                      </p:cBhvr>
                                      <p:by x="150000" y="150000"/>
                                    </p:animScale>
                                  </p:childTnLst>
                                </p:cTn>
                              </p:par>
                            </p:childTnLst>
                          </p:cTn>
                        </p:par>
                        <p:par>
                          <p:cTn id="176" fill="hold">
                            <p:stCondLst>
                              <p:cond delay="16000"/>
                            </p:stCondLst>
                            <p:childTnLst>
                              <p:par>
                                <p:cTn id="177" presetID="22" presetClass="entr" presetSubtype="8" fill="hold" nodeType="afterEffect">
                                  <p:stCondLst>
                                    <p:cond delay="3000"/>
                                  </p:stCondLst>
                                  <p:childTnLst>
                                    <p:set>
                                      <p:cBhvr>
                                        <p:cTn id="178" dur="1" fill="hold">
                                          <p:stCondLst>
                                            <p:cond delay="0"/>
                                          </p:stCondLst>
                                        </p:cTn>
                                        <p:tgtEl>
                                          <p:spTgt spid="42"/>
                                        </p:tgtEl>
                                        <p:attrNameLst>
                                          <p:attrName>style.visibility</p:attrName>
                                        </p:attrNameLst>
                                      </p:cBhvr>
                                      <p:to>
                                        <p:strVal val="visible"/>
                                      </p:to>
                                    </p:set>
                                    <p:animEffect transition="in" filter="wipe(left)">
                                      <p:cBhvr>
                                        <p:cTn id="179" dur="2000"/>
                                        <p:tgtEl>
                                          <p:spTgt spid="42"/>
                                        </p:tgtEl>
                                      </p:cBhvr>
                                    </p:animEffect>
                                  </p:childTnLst>
                                </p:cTn>
                              </p:par>
                            </p:childTnLst>
                          </p:cTn>
                        </p:par>
                        <p:par>
                          <p:cTn id="180" fill="hold">
                            <p:stCondLst>
                              <p:cond delay="21000"/>
                            </p:stCondLst>
                            <p:childTnLst>
                              <p:par>
                                <p:cTn id="181" presetID="6" presetClass="emph" presetSubtype="0" autoRev="1" fill="hold" nodeType="afterEffect">
                                  <p:stCondLst>
                                    <p:cond delay="0"/>
                                  </p:stCondLst>
                                  <p:childTnLst>
                                    <p:animScale>
                                      <p:cBhvr>
                                        <p:cTn id="182" dur="2000" fill="hold"/>
                                        <p:tgtEl>
                                          <p:spTgt spid="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72" grpId="0" animBg="1"/>
      <p:bldP spid="72" grpId="1" animBg="1"/>
      <p:bldP spid="44" grpId="0" animBg="1"/>
      <p:bldP spid="73" grpId="0" animBg="1"/>
      <p:bldP spid="73" grpId="1" animBg="1"/>
      <p:bldP spid="77" grpId="0" animBg="1"/>
      <p:bldP spid="83" grpId="0" animBg="1"/>
      <p:bldP spid="83" grpId="1" animBg="1"/>
      <p:bldP spid="90" grpId="0"/>
      <p:bldP spid="90" grpId="1"/>
      <p:bldP spid="92" grpId="0" animBg="1"/>
      <p:bldP spid="92" grpId="1" animBg="1"/>
      <p:bldP spid="9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900" dirty="0" smtClean="0"/>
              <a:t>Node Maintenance Mode</a:t>
            </a:r>
            <a:br>
              <a:rPr lang="en-US" sz="4900" dirty="0" smtClean="0"/>
            </a:br>
            <a:r>
              <a:rPr lang="en-US" sz="3600" dirty="0" smtClean="0">
                <a:solidFill>
                  <a:schemeClr val="accent1"/>
                </a:solidFill>
              </a:rPr>
              <a:t>Simplify host patching &amp; maintenance</a:t>
            </a:r>
            <a:endParaRPr lang="en-US" sz="3600" dirty="0">
              <a:solidFill>
                <a:schemeClr val="tx2"/>
              </a:solidFill>
              <a:latin typeface="+mn-lt"/>
            </a:endParaRPr>
          </a:p>
        </p:txBody>
      </p:sp>
      <p:sp>
        <p:nvSpPr>
          <p:cNvPr id="7" name="Content Placeholder 6"/>
          <p:cNvSpPr>
            <a:spLocks noGrp="1"/>
          </p:cNvSpPr>
          <p:nvPr>
            <p:ph type="body" sz="quarter" idx="10"/>
          </p:nvPr>
        </p:nvSpPr>
        <p:spPr>
          <a:xfrm>
            <a:off x="519113" y="1447800"/>
            <a:ext cx="11149012" cy="2194447"/>
          </a:xfrm>
        </p:spPr>
        <p:txBody>
          <a:bodyPr/>
          <a:lstStyle/>
          <a:p>
            <a:r>
              <a:rPr lang="en-US" sz="2400" dirty="0" smtClean="0"/>
              <a:t>Drain all VMs off </a:t>
            </a:r>
            <a:r>
              <a:rPr lang="en-US" sz="2400" dirty="0"/>
              <a:t>a node</a:t>
            </a:r>
          </a:p>
          <a:p>
            <a:r>
              <a:rPr lang="en-US" sz="2400" dirty="0" smtClean="0"/>
              <a:t>Supports </a:t>
            </a:r>
            <a:r>
              <a:rPr lang="en-US" sz="2400" dirty="0"/>
              <a:t>all cluster roles </a:t>
            </a:r>
            <a:endParaRPr lang="en-US" sz="2400" dirty="0" smtClean="0"/>
          </a:p>
          <a:p>
            <a:r>
              <a:rPr lang="en-US" sz="2400" dirty="0" smtClean="0"/>
              <a:t>Role-specific features</a:t>
            </a:r>
            <a:endParaRPr lang="en-US" sz="2400" dirty="0"/>
          </a:p>
          <a:p>
            <a:pPr lvl="1"/>
            <a:r>
              <a:rPr lang="en-US" sz="2000" dirty="0" smtClean="0"/>
              <a:t>Live </a:t>
            </a:r>
            <a:r>
              <a:rPr lang="en-US" sz="2000" dirty="0"/>
              <a:t>migration for </a:t>
            </a:r>
            <a:r>
              <a:rPr lang="en-US" sz="2000" dirty="0" smtClean="0"/>
              <a:t>VMs </a:t>
            </a:r>
          </a:p>
          <a:p>
            <a:pPr lvl="1"/>
            <a:r>
              <a:rPr lang="en-US" sz="2200" dirty="0" smtClean="0"/>
              <a:t>Quick </a:t>
            </a:r>
            <a:r>
              <a:rPr lang="en-US" sz="2200" dirty="0"/>
              <a:t>or Live migration based on priority</a:t>
            </a:r>
          </a:p>
          <a:p>
            <a:pPr lvl="1"/>
            <a:r>
              <a:rPr lang="en-US" sz="2000" dirty="0" smtClean="0"/>
              <a:t>Traditional </a:t>
            </a:r>
            <a:r>
              <a:rPr lang="en-US" sz="2000" dirty="0"/>
              <a:t>move group for workloads like SQL or File </a:t>
            </a:r>
            <a:r>
              <a:rPr lang="en-US" sz="2000" dirty="0" smtClean="0"/>
              <a:t>Server</a:t>
            </a:r>
          </a:p>
        </p:txBody>
      </p:sp>
      <p:graphicFrame>
        <p:nvGraphicFramePr>
          <p:cNvPr id="3" name="Diagram 2"/>
          <p:cNvGraphicFramePr/>
          <p:nvPr>
            <p:extLst>
              <p:ext uri="{D42A27DB-BD31-4B8C-83A1-F6EECF244321}">
                <p14:modId xmlns:p14="http://schemas.microsoft.com/office/powerpoint/2010/main" val="1239811930"/>
              </p:ext>
            </p:extLst>
          </p:nvPr>
        </p:nvGraphicFramePr>
        <p:xfrm>
          <a:off x="227012" y="4114800"/>
          <a:ext cx="11734800" cy="1775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5"/>
          <p:cNvPicPr>
            <a:picLocks noChangeAspect="1"/>
          </p:cNvPicPr>
          <p:nvPr/>
        </p:nvPicPr>
        <p:blipFill>
          <a:blip r:embed="rId7">
            <a:extLst>
              <a:ext uri="{BEBA8EAE-BF5A-486C-A8C5-ECC9F3942E4B}">
                <a14:imgProps xmlns:a14="http://schemas.microsoft.com/office/drawing/2010/main">
                  <a14:imgLayer r:embed="rId8">
                    <a14:imgEffect>
                      <a14:sharpenSoften amount="11000"/>
                    </a14:imgEffect>
                  </a14:imgLayer>
                </a14:imgProps>
              </a:ext>
              <a:ext uri="{28A0092B-C50C-407E-A947-70E740481C1C}">
                <a14:useLocalDpi xmlns:a14="http://schemas.microsoft.com/office/drawing/2010/main" val="0"/>
              </a:ext>
            </a:extLst>
          </a:blip>
          <a:stretch>
            <a:fillRect/>
          </a:stretch>
        </p:blipFill>
        <p:spPr>
          <a:xfrm>
            <a:off x="7161212" y="5442485"/>
            <a:ext cx="4190345" cy="9754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812" y="5463475"/>
            <a:ext cx="4190345" cy="975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616134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10457410" y="2251159"/>
            <a:ext cx="1566259" cy="657499"/>
          </a:xfrm>
          <a:prstGeom prst="rect">
            <a:avLst/>
          </a:prstGeom>
          <a:solidFill>
            <a:srgbClr val="59D01E"/>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Windows </a:t>
            </a:r>
            <a:br>
              <a:rPr lang="en-US" sz="16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Update</a:t>
            </a:r>
          </a:p>
        </p:txBody>
      </p:sp>
      <p:sp>
        <p:nvSpPr>
          <p:cNvPr id="33" name="Rounded Rectangle 32"/>
          <p:cNvSpPr/>
          <p:nvPr/>
        </p:nvSpPr>
        <p:spPr bwMode="auto">
          <a:xfrm>
            <a:off x="8311311" y="4267200"/>
            <a:ext cx="3384695" cy="1959033"/>
          </a:xfrm>
          <a:prstGeom prst="roundRect">
            <a:avLst/>
          </a:prstGeom>
          <a:solidFill>
            <a:schemeClr val="bg2"/>
          </a:solidFill>
          <a:ln w="25400">
            <a:no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6" name="Title 5"/>
          <p:cNvSpPr>
            <a:spLocks noGrp="1"/>
          </p:cNvSpPr>
          <p:nvPr>
            <p:ph type="title"/>
          </p:nvPr>
        </p:nvSpPr>
        <p:spPr/>
        <p:txBody>
          <a:bodyPr>
            <a:normAutofit fontScale="90000"/>
          </a:bodyPr>
          <a:lstStyle/>
          <a:p>
            <a:r>
              <a:rPr lang="en-US" sz="4900" dirty="0" smtClean="0"/>
              <a:t>Cluster-Aware Updating</a:t>
            </a:r>
            <a:r>
              <a:rPr lang="en-US" dirty="0" smtClean="0"/>
              <a:t/>
            </a:r>
            <a:br>
              <a:rPr lang="en-US" dirty="0" smtClean="0"/>
            </a:br>
            <a:r>
              <a:rPr lang="en-US" sz="3600" dirty="0" smtClean="0">
                <a:solidFill>
                  <a:schemeClr val="accent1"/>
                </a:solidFill>
              </a:rPr>
              <a:t>Eliminate repetitive maintenance tasks</a:t>
            </a:r>
            <a:endParaRPr lang="en-US" dirty="0">
              <a:solidFill>
                <a:schemeClr val="accent1"/>
              </a:solidFill>
            </a:endParaRPr>
          </a:p>
        </p:txBody>
      </p:sp>
      <p:sp>
        <p:nvSpPr>
          <p:cNvPr id="8" name="Content Placeholder 7"/>
          <p:cNvSpPr>
            <a:spLocks noGrp="1"/>
          </p:cNvSpPr>
          <p:nvPr>
            <p:ph type="body" sz="quarter" idx="10"/>
          </p:nvPr>
        </p:nvSpPr>
        <p:spPr>
          <a:xfrm>
            <a:off x="519113" y="1447800"/>
            <a:ext cx="7507428" cy="4395049"/>
          </a:xfrm>
        </p:spPr>
        <p:txBody>
          <a:bodyPr/>
          <a:lstStyle/>
          <a:p>
            <a:r>
              <a:rPr lang="en-US" sz="2400" dirty="0" smtClean="0"/>
              <a:t>Automated cluster updating</a:t>
            </a:r>
          </a:p>
          <a:p>
            <a:r>
              <a:rPr lang="en-US" sz="2400" dirty="0" smtClean="0"/>
              <a:t>Coordinator serially updates all nodes  </a:t>
            </a:r>
          </a:p>
          <a:p>
            <a:pPr lvl="1"/>
            <a:r>
              <a:rPr lang="en-US" sz="2000" dirty="0" smtClean="0"/>
              <a:t>Windows Update Agent (WUA)</a:t>
            </a:r>
          </a:p>
          <a:p>
            <a:pPr lvl="2"/>
            <a:r>
              <a:rPr lang="en-US" sz="1600" dirty="0" smtClean="0"/>
              <a:t>Windows Server Update Services (WSUS)</a:t>
            </a:r>
          </a:p>
          <a:p>
            <a:pPr lvl="2"/>
            <a:r>
              <a:rPr lang="en-US" sz="1600" dirty="0" smtClean="0"/>
              <a:t>Windows Update</a:t>
            </a:r>
            <a:endParaRPr lang="en-US" sz="1600" dirty="0"/>
          </a:p>
          <a:p>
            <a:r>
              <a:rPr lang="en-US" sz="2400" dirty="0" smtClean="0"/>
              <a:t>Workflow</a:t>
            </a:r>
          </a:p>
          <a:p>
            <a:pPr marL="914400" lvl="1" indent="-457200">
              <a:buFont typeface="+mj-lt"/>
              <a:buAutoNum type="arabicPeriod"/>
            </a:pPr>
            <a:r>
              <a:rPr lang="en-US" sz="2000" dirty="0" smtClean="0"/>
              <a:t>Scan nodes to identify needed updates</a:t>
            </a:r>
          </a:p>
          <a:p>
            <a:pPr marL="914400" lvl="1" indent="-457200">
              <a:buFont typeface="+mj-lt"/>
              <a:buAutoNum type="arabicPeriod"/>
            </a:pPr>
            <a:r>
              <a:rPr lang="en-US" sz="2000" dirty="0" smtClean="0"/>
              <a:t>Identify node with fewest workloads</a:t>
            </a:r>
          </a:p>
          <a:p>
            <a:pPr marL="914400" lvl="1" indent="-457200">
              <a:buFont typeface="+mj-lt"/>
              <a:buAutoNum type="arabicPeriod"/>
            </a:pPr>
            <a:r>
              <a:rPr lang="en-US" sz="2000" dirty="0" smtClean="0"/>
              <a:t>Nodes drained</a:t>
            </a:r>
          </a:p>
          <a:p>
            <a:pPr marL="914400" lvl="1" indent="-457200">
              <a:buFont typeface="+mj-lt"/>
              <a:buAutoNum type="arabicPeriod"/>
            </a:pPr>
            <a:r>
              <a:rPr lang="en-US" sz="2000" dirty="0" smtClean="0"/>
              <a:t>Call to WUA to patch </a:t>
            </a:r>
          </a:p>
          <a:p>
            <a:pPr marL="914400" lvl="1" indent="-457200">
              <a:buFont typeface="+mj-lt"/>
              <a:buAutoNum type="arabicPeriod"/>
            </a:pPr>
            <a:r>
              <a:rPr lang="en-US" sz="2000" dirty="0" smtClean="0"/>
              <a:t>Verify successful</a:t>
            </a:r>
          </a:p>
          <a:p>
            <a:pPr marL="914400" lvl="1" indent="-457200">
              <a:buFont typeface="+mj-lt"/>
              <a:buAutoNum type="arabicPeriod"/>
            </a:pPr>
            <a:r>
              <a:rPr lang="en-US" sz="2000" dirty="0" smtClean="0"/>
              <a:t>Repeat steps 2 – 5 on next node</a:t>
            </a:r>
          </a:p>
          <a:p>
            <a:pPr marL="914400" lvl="1" indent="-457200">
              <a:buFont typeface="+mj-lt"/>
              <a:buAutoNum type="arabicPeriod"/>
            </a:pPr>
            <a:r>
              <a:rPr lang="en-US" sz="2000" dirty="0" smtClean="0"/>
              <a:t>Repeat on remaining nodes</a:t>
            </a:r>
            <a:endParaRPr lang="en-US" sz="2000" dirty="0"/>
          </a:p>
        </p:txBody>
      </p:sp>
      <p:sp>
        <p:nvSpPr>
          <p:cNvPr id="35" name="TextBox 34"/>
          <p:cNvSpPr txBox="1"/>
          <p:nvPr/>
        </p:nvSpPr>
        <p:spPr>
          <a:xfrm>
            <a:off x="8333460" y="1838345"/>
            <a:ext cx="1136273" cy="523220"/>
          </a:xfrm>
          <a:prstGeom prst="rect">
            <a:avLst/>
          </a:prstGeom>
          <a:noFill/>
        </p:spPr>
        <p:txBody>
          <a:bodyPr wrap="none" rtlCol="0">
            <a:spAutoFit/>
          </a:bodyPr>
          <a:lstStyle/>
          <a:p>
            <a:pPr algn="ctr"/>
            <a:r>
              <a:rPr lang="en-US" sz="1400" dirty="0" smtClean="0"/>
              <a:t>Update</a:t>
            </a:r>
            <a:br>
              <a:rPr lang="en-US" sz="1400" dirty="0" smtClean="0"/>
            </a:br>
            <a:r>
              <a:rPr lang="en-US" sz="1400" dirty="0" smtClean="0"/>
              <a:t>Coordinator</a:t>
            </a:r>
            <a:endParaRPr lang="en-US" sz="1400" dirty="0"/>
          </a:p>
        </p:txBody>
      </p:sp>
      <p:sp>
        <p:nvSpPr>
          <p:cNvPr id="21" name="Right Arrow 20"/>
          <p:cNvSpPr/>
          <p:nvPr/>
        </p:nvSpPr>
        <p:spPr>
          <a:xfrm rot="5400000">
            <a:off x="8244352" y="3812606"/>
            <a:ext cx="1181077" cy="2389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7651264">
            <a:off x="8780847" y="3822753"/>
            <a:ext cx="2295282" cy="218651"/>
          </a:xfrm>
          <a:prstGeom prst="rightArrow">
            <a:avLst/>
          </a:prstGeom>
          <a:solidFill>
            <a:srgbClr val="59D01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TextBox 31"/>
          <p:cNvSpPr txBox="1"/>
          <p:nvPr/>
        </p:nvSpPr>
        <p:spPr>
          <a:xfrm>
            <a:off x="7699191" y="1121504"/>
            <a:ext cx="596355" cy="261610"/>
          </a:xfrm>
          <a:prstGeom prst="rect">
            <a:avLst/>
          </a:prstGeom>
          <a:noFill/>
        </p:spPr>
        <p:txBody>
          <a:bodyPr wrap="none" rtlCol="0">
            <a:spAutoFit/>
          </a:bodyPr>
          <a:lstStyle/>
          <a:p>
            <a:pPr algn="ctr"/>
            <a:r>
              <a:rPr lang="en-US" sz="1100" dirty="0" smtClean="0"/>
              <a:t>Admin</a:t>
            </a:r>
            <a:endParaRPr lang="en-US" sz="1400" dirty="0"/>
          </a:p>
        </p:txBody>
      </p:sp>
      <p:sp>
        <p:nvSpPr>
          <p:cNvPr id="36" name="Line Callout 1 (Border and Accent Bar) 35"/>
          <p:cNvSpPr/>
          <p:nvPr/>
        </p:nvSpPr>
        <p:spPr bwMode="auto">
          <a:xfrm>
            <a:off x="8651669" y="552841"/>
            <a:ext cx="1555666" cy="723117"/>
          </a:xfrm>
          <a:prstGeom prst="accentBorderCallout1">
            <a:avLst>
              <a:gd name="adj1" fmla="val 75729"/>
              <a:gd name="adj2" fmla="val -3414"/>
              <a:gd name="adj3" fmla="val 111839"/>
              <a:gd name="adj4" fmla="val -24069"/>
            </a:avLst>
          </a:prstGeom>
          <a:solidFill>
            <a:srgbClr val="F8F57B"/>
          </a:soli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dirty="0" smtClean="0">
                <a:solidFill>
                  <a:schemeClr val="bg1"/>
                </a:solidFill>
              </a:rPr>
              <a:t>Initiate </a:t>
            </a:r>
            <a:br>
              <a:rPr lang="en-US" sz="1400" dirty="0" smtClean="0">
                <a:solidFill>
                  <a:schemeClr val="bg1"/>
                </a:solidFill>
              </a:rPr>
            </a:br>
            <a:r>
              <a:rPr lang="en-US" sz="1400" dirty="0" smtClean="0">
                <a:solidFill>
                  <a:schemeClr val="bg1"/>
                </a:solidFill>
              </a:rPr>
              <a:t>Cluster-Aware Updating</a:t>
            </a:r>
            <a:endParaRPr lang="en-US" sz="1400" dirty="0" smtClean="0">
              <a:solidFill>
                <a:schemeClr val="bg1"/>
              </a:solidFill>
              <a:effectLst/>
            </a:endParaRPr>
          </a:p>
        </p:txBody>
      </p:sp>
      <p:pic>
        <p:nvPicPr>
          <p:cNvPr id="34" name="Picture 13"/>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755200" y="1329480"/>
            <a:ext cx="572374" cy="60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617859" y="2358368"/>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Freeform 55"/>
          <p:cNvSpPr>
            <a:spLocks noEditPoints="1"/>
          </p:cNvSpPr>
          <p:nvPr/>
        </p:nvSpPr>
        <p:spPr bwMode="auto">
          <a:xfrm>
            <a:off x="11474378" y="2309350"/>
            <a:ext cx="442824" cy="514986"/>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49"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730388" y="4376779"/>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857239" y="4380633"/>
            <a:ext cx="668446" cy="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675634" y="5115381"/>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841376" y="5115381"/>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943343" y="5115381"/>
            <a:ext cx="557458" cy="9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descr="\\MAGNUM\Projects\Microsoft\Cloud Power FY12\Design\Icons\PNGs\Optimized.png"/>
          <p:cNvPicPr>
            <a:picLocks noChangeAspect="1" noChangeArrowheads="1"/>
          </p:cNvPicPr>
          <p:nvPr/>
        </p:nvPicPr>
        <p:blipFill>
          <a:blip r:embed="rId5" cstate="print">
            <a:biLevel thresh="50000"/>
          </a:blip>
          <a:srcRect/>
          <a:stretch>
            <a:fillRect/>
          </a:stretch>
        </p:blipFill>
        <p:spPr bwMode="auto">
          <a:xfrm>
            <a:off x="8585635" y="4498968"/>
            <a:ext cx="631921" cy="631921"/>
          </a:xfrm>
          <a:prstGeom prst="rect">
            <a:avLst/>
          </a:prstGeom>
          <a:noFill/>
        </p:spPr>
      </p:pic>
      <p:sp>
        <p:nvSpPr>
          <p:cNvPr id="2" name="Rounded Rectangle 1"/>
          <p:cNvSpPr/>
          <p:nvPr/>
        </p:nvSpPr>
        <p:spPr bwMode="auto">
          <a:xfrm>
            <a:off x="8966776" y="2780052"/>
            <a:ext cx="623820" cy="491895"/>
          </a:xfrm>
          <a:prstGeom prst="roundRect">
            <a:avLst/>
          </a:prstGeom>
          <a:solidFill>
            <a:srgbClr val="13131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4" name="Group 23"/>
          <p:cNvGrpSpPr>
            <a:grpSpLocks noChangeAspect="1"/>
          </p:cNvGrpSpPr>
          <p:nvPr/>
        </p:nvGrpSpPr>
        <p:grpSpPr bwMode="black">
          <a:xfrm>
            <a:off x="9024446" y="2841773"/>
            <a:ext cx="476947" cy="368877"/>
            <a:chOff x="813584" y="4312262"/>
            <a:chExt cx="478309" cy="370027"/>
          </a:xfrm>
        </p:grpSpPr>
        <p:sp>
          <p:nvSpPr>
            <p:cNvPr id="25"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000"/>
            </a:p>
          </p:txBody>
        </p:sp>
        <p:sp>
          <p:nvSpPr>
            <p:cNvPr id="26"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000"/>
            </a:p>
          </p:txBody>
        </p:sp>
      </p:grpSp>
    </p:spTree>
    <p:extLst>
      <p:ext uri="{BB962C8B-B14F-4D97-AF65-F5344CB8AC3E}">
        <p14:creationId xmlns:p14="http://schemas.microsoft.com/office/powerpoint/2010/main" val="3112768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8" end="8"/>
                                            </p:txEl>
                                          </p:spTgt>
                                        </p:tgtEl>
                                        <p:attrNameLst>
                                          <p:attrName>style.visibility</p:attrName>
                                        </p:attrNameLst>
                                      </p:cBhvr>
                                      <p:to>
                                        <p:strVal val="visible"/>
                                      </p:to>
                                    </p:set>
                                    <p:animEffect transition="in" filter="fade">
                                      <p:cBhvr>
                                        <p:cTn id="16" dur="500"/>
                                        <p:tgtEl>
                                          <p:spTgt spid="8">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animEffect transition="in" filter="fade">
                                      <p:cBhvr>
                                        <p:cTn id="19" dur="500"/>
                                        <p:tgtEl>
                                          <p:spTgt spid="8">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0" end="10"/>
                                            </p:txEl>
                                          </p:spTgt>
                                        </p:tgtEl>
                                        <p:attrNameLst>
                                          <p:attrName>style.visibility</p:attrName>
                                        </p:attrNameLst>
                                      </p:cBhvr>
                                      <p:to>
                                        <p:strVal val="visible"/>
                                      </p:to>
                                    </p:set>
                                    <p:animEffect transition="in" filter="fade">
                                      <p:cBhvr>
                                        <p:cTn id="22" dur="500"/>
                                        <p:tgtEl>
                                          <p:spTgt spid="8">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animEffect transition="in" filter="fade">
                                      <p:cBhvr>
                                        <p:cTn id="25" dur="500"/>
                                        <p:tgtEl>
                                          <p:spTgt spid="8">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12" end="12"/>
                                            </p:txEl>
                                          </p:spTgt>
                                        </p:tgtEl>
                                        <p:attrNameLst>
                                          <p:attrName>style.visibility</p:attrName>
                                        </p:attrNameLst>
                                      </p:cBhvr>
                                      <p:to>
                                        <p:strVal val="visible"/>
                                      </p:to>
                                    </p:set>
                                    <p:animEffect transition="in" filter="fade">
                                      <p:cBhvr>
                                        <p:cTn id="28"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tx1"/>
              </a:solidFill>
            </a:endParaRPr>
          </a:p>
        </p:txBody>
      </p:sp>
      <p:sp>
        <p:nvSpPr>
          <p:cNvPr id="3" name="Subtitle 2"/>
          <p:cNvSpPr>
            <a:spLocks noGrp="1"/>
          </p:cNvSpPr>
          <p:nvPr>
            <p:ph type="subTitle" idx="1"/>
          </p:nvPr>
        </p:nvSpPr>
        <p:spPr/>
        <p:txBody>
          <a:bodyPr/>
          <a:lstStyle/>
          <a:p>
            <a:endParaRPr lang="en-US">
              <a:solidFill>
                <a:schemeClr val="tx1"/>
              </a:solidFill>
            </a:endParaRPr>
          </a:p>
        </p:txBody>
      </p:sp>
      <p:grpSp>
        <p:nvGrpSpPr>
          <p:cNvPr id="4" name="Group 2"/>
          <p:cNvGrpSpPr>
            <a:grpSpLocks/>
          </p:cNvGrpSpPr>
          <p:nvPr/>
        </p:nvGrpSpPr>
        <p:grpSpPr bwMode="auto">
          <a:xfrm>
            <a:off x="2" y="3"/>
            <a:ext cx="4771841" cy="6024563"/>
            <a:chOff x="0" y="0"/>
            <a:chExt cx="2255" cy="3795"/>
          </a:xfrm>
        </p:grpSpPr>
        <p:pic>
          <p:nvPicPr>
            <p:cNvPr id="5" name="Picture 3" descr="curve fan 1"/>
            <p:cNvPicPr>
              <a:picLocks noChangeAspect="1" noChangeArrowheads="1"/>
            </p:cNvPicPr>
            <p:nvPr/>
          </p:nvPicPr>
          <p:blipFill>
            <a:blip r:embed="rId3">
              <a:lum bright="-12000"/>
            </a:blip>
            <a:srcRect/>
            <a:stretch>
              <a:fillRect/>
            </a:stretch>
          </p:blipFill>
          <p:spPr bwMode="hidden">
            <a:xfrm>
              <a:off x="0" y="0"/>
              <a:ext cx="2255" cy="3795"/>
            </a:xfrm>
            <a:prstGeom prst="rect">
              <a:avLst/>
            </a:prstGeom>
            <a:noFill/>
            <a:ln w="9525">
              <a:noFill/>
              <a:miter lim="800000"/>
              <a:headEnd/>
              <a:tailEnd/>
            </a:ln>
          </p:spPr>
        </p:pic>
        <p:pic>
          <p:nvPicPr>
            <p:cNvPr id="6" name="Picture 4" descr="GREEN PHOTO"/>
            <p:cNvPicPr>
              <a:picLocks noChangeAspect="1" noChangeArrowheads="1"/>
            </p:cNvPicPr>
            <p:nvPr/>
          </p:nvPicPr>
          <p:blipFill>
            <a:blip r:embed="rId4"/>
            <a:srcRect/>
            <a:stretch>
              <a:fillRect/>
            </a:stretch>
          </p:blipFill>
          <p:spPr bwMode="hidden">
            <a:xfrm>
              <a:off x="0" y="1079"/>
              <a:ext cx="2079" cy="2400"/>
            </a:xfrm>
            <a:prstGeom prst="rect">
              <a:avLst/>
            </a:prstGeom>
            <a:noFill/>
            <a:ln w="9525">
              <a:noFill/>
              <a:miter lim="800000"/>
              <a:headEnd/>
              <a:tailEnd/>
            </a:ln>
          </p:spPr>
        </p:pic>
      </p:grpSp>
      <p:pic>
        <p:nvPicPr>
          <p:cNvPr id="7" name="Picture 5" descr="curve fan 2"/>
          <p:cNvPicPr>
            <a:picLocks noChangeAspect="1" noChangeArrowheads="1"/>
          </p:cNvPicPr>
          <p:nvPr/>
        </p:nvPicPr>
        <p:blipFill>
          <a:blip r:embed="rId5">
            <a:lum bright="-12000"/>
          </a:blip>
          <a:srcRect/>
          <a:stretch>
            <a:fillRect/>
          </a:stretch>
        </p:blipFill>
        <p:spPr bwMode="hidden">
          <a:xfrm>
            <a:off x="2846178" y="4"/>
            <a:ext cx="5893381" cy="4600575"/>
          </a:xfrm>
          <a:prstGeom prst="rect">
            <a:avLst/>
          </a:prstGeom>
          <a:noFill/>
          <a:ln w="9525">
            <a:noFill/>
            <a:miter lim="800000"/>
            <a:headEnd/>
            <a:tailEnd/>
          </a:ln>
        </p:spPr>
      </p:pic>
      <p:pic>
        <p:nvPicPr>
          <p:cNvPr id="8" name="Picture 6" descr="curve fan3"/>
          <p:cNvPicPr>
            <a:picLocks noChangeAspect="1" noChangeArrowheads="1"/>
          </p:cNvPicPr>
          <p:nvPr/>
        </p:nvPicPr>
        <p:blipFill>
          <a:blip r:embed="rId6">
            <a:lum bright="-12000"/>
          </a:blip>
          <a:srcRect/>
          <a:stretch>
            <a:fillRect/>
          </a:stretch>
        </p:blipFill>
        <p:spPr bwMode="hidden">
          <a:xfrm>
            <a:off x="7584158" y="0"/>
            <a:ext cx="4604667" cy="6140450"/>
          </a:xfrm>
          <a:prstGeom prst="rect">
            <a:avLst/>
          </a:prstGeom>
          <a:noFill/>
          <a:ln w="9525">
            <a:noFill/>
            <a:miter lim="800000"/>
            <a:headEnd/>
            <a:tailEnd/>
          </a:ln>
        </p:spPr>
      </p:pic>
      <p:pic>
        <p:nvPicPr>
          <p:cNvPr id="9" name="Picture 7" descr="digital binary band arch swoosh 1"/>
          <p:cNvPicPr>
            <a:picLocks noChangeAspect="1" noChangeArrowheads="1"/>
          </p:cNvPicPr>
          <p:nvPr/>
        </p:nvPicPr>
        <p:blipFill>
          <a:blip r:embed="rId7"/>
          <a:srcRect/>
          <a:stretch>
            <a:fillRect/>
          </a:stretch>
        </p:blipFill>
        <p:spPr bwMode="hidden">
          <a:xfrm>
            <a:off x="336465" y="5178429"/>
            <a:ext cx="11683073" cy="1755775"/>
          </a:xfrm>
          <a:prstGeom prst="rect">
            <a:avLst/>
          </a:prstGeom>
          <a:noFill/>
          <a:ln w="9525">
            <a:noFill/>
            <a:miter lim="800000"/>
            <a:headEnd/>
            <a:tailEnd/>
          </a:ln>
        </p:spPr>
      </p:pic>
      <p:pic>
        <p:nvPicPr>
          <p:cNvPr id="10" name="Picture 8" descr="binary fan"/>
          <p:cNvPicPr>
            <a:picLocks noChangeAspect="1" noChangeArrowheads="1"/>
          </p:cNvPicPr>
          <p:nvPr/>
        </p:nvPicPr>
        <p:blipFill>
          <a:blip r:embed="rId8"/>
          <a:srcRect/>
          <a:stretch>
            <a:fillRect/>
          </a:stretch>
        </p:blipFill>
        <p:spPr bwMode="auto">
          <a:xfrm>
            <a:off x="0" y="3679825"/>
            <a:ext cx="12188825" cy="3360738"/>
          </a:xfrm>
          <a:prstGeom prst="rect">
            <a:avLst/>
          </a:prstGeom>
          <a:noFill/>
          <a:ln w="9525">
            <a:noFill/>
            <a:miter lim="800000"/>
            <a:headEnd/>
            <a:tailEnd/>
          </a:ln>
        </p:spPr>
      </p:pic>
      <p:sp>
        <p:nvSpPr>
          <p:cNvPr id="11" name="Rectangle 9"/>
          <p:cNvSpPr>
            <a:spLocks noChangeArrowheads="1"/>
          </p:cNvSpPr>
          <p:nvPr/>
        </p:nvSpPr>
        <p:spPr bwMode="auto">
          <a:xfrm>
            <a:off x="-220280" y="2034791"/>
            <a:ext cx="3994410" cy="2274465"/>
          </a:xfrm>
          <a:prstGeom prst="rect">
            <a:avLst/>
          </a:prstGeom>
          <a:noFill/>
          <a:ln w="9525" algn="ctr">
            <a:noFill/>
            <a:miter lim="800000"/>
            <a:headEnd/>
            <a:tailEnd/>
          </a:ln>
          <a:effectLst/>
        </p:spPr>
        <p:txBody>
          <a:bodyPr wrap="square" lIns="91436" tIns="45718" rIns="91436" bIns="45718" anchor="ctr">
            <a:spAutoFit/>
          </a:bodyPr>
          <a:lstStyle/>
          <a:p>
            <a:pPr algn="ctr" defTabSz="663548">
              <a:lnSpc>
                <a:spcPct val="90000"/>
              </a:lnSpc>
              <a:spcBef>
                <a:spcPts val="600"/>
              </a:spcBef>
              <a:buClr>
                <a:schemeClr val="tx2"/>
              </a:buClr>
              <a:buSzPct val="55000"/>
              <a:defRPr/>
            </a:pPr>
            <a:r>
              <a:rPr lang="en-US" altLang="ja-JP" sz="2800" b="0" dirty="0" smtClean="0">
                <a:effectLst>
                  <a:outerShdw blurRad="38100" dist="38100" dir="2700000" algn="tl">
                    <a:srgbClr val="000000"/>
                  </a:outerShdw>
                </a:effectLst>
                <a:ea typeface="ＭＳ Ｐゴシック" pitchFamily="-28" charset="-128"/>
              </a:rPr>
              <a:t>Command Line</a:t>
            </a:r>
          </a:p>
          <a:p>
            <a:pPr algn="ctr" defTabSz="663548">
              <a:lnSpc>
                <a:spcPct val="90000"/>
              </a:lnSpc>
              <a:spcBef>
                <a:spcPts val="600"/>
              </a:spcBef>
              <a:buClr>
                <a:schemeClr val="tx2"/>
              </a:buClr>
              <a:buSzPct val="55000"/>
              <a:defRPr/>
            </a:pPr>
            <a:r>
              <a:rPr lang="en-US" altLang="ja-JP" sz="2800" dirty="0" smtClean="0">
                <a:effectLst>
                  <a:outerShdw blurRad="38100" dist="38100" dir="2700000" algn="tl">
                    <a:srgbClr val="000000"/>
                  </a:outerShdw>
                </a:effectLst>
                <a:ea typeface="ＭＳ Ｐゴシック" pitchFamily="-28" charset="-128"/>
              </a:rPr>
              <a:t>(Cluster.exe)</a:t>
            </a:r>
            <a:endParaRPr lang="en-US" altLang="ja-JP" sz="2800" b="0" dirty="0" smtClean="0">
              <a:effectLst>
                <a:outerShdw blurRad="38100" dist="38100" dir="2700000" algn="tl">
                  <a:srgbClr val="000000"/>
                </a:outerShdw>
              </a:effectLst>
              <a:ea typeface="ＭＳ Ｐゴシック" pitchFamily="-28" charset="-128"/>
            </a:endParaRPr>
          </a:p>
          <a:p>
            <a:pPr algn="ctr" defTabSz="663548">
              <a:lnSpc>
                <a:spcPct val="90000"/>
              </a:lnSpc>
              <a:spcBef>
                <a:spcPct val="30000"/>
              </a:spcBef>
              <a:buClr>
                <a:schemeClr val="tx2"/>
              </a:buClr>
              <a:buSzPct val="55000"/>
              <a:defRPr/>
            </a:pPr>
            <a:endParaRPr lang="en-US" altLang="ja-JP" sz="1600" dirty="0" smtClean="0">
              <a:effectLst>
                <a:outerShdw blurRad="38100" dist="38100" dir="2700000" algn="tl">
                  <a:srgbClr val="000000"/>
                </a:outerShdw>
              </a:effectLst>
              <a:ea typeface="ＭＳ Ｐゴシック" pitchFamily="-28" charset="-128"/>
            </a:endParaRPr>
          </a:p>
          <a:p>
            <a:pPr algn="ctr" defTabSz="663548">
              <a:lnSpc>
                <a:spcPct val="90000"/>
              </a:lnSpc>
              <a:spcBef>
                <a:spcPct val="30000"/>
              </a:spcBef>
              <a:buClr>
                <a:schemeClr val="tx2"/>
              </a:buClr>
              <a:buSzPct val="55000"/>
              <a:defRPr/>
            </a:pPr>
            <a:r>
              <a:rPr lang="en-US" altLang="ja-JP" sz="2800" b="0" dirty="0" smtClean="0">
                <a:effectLst>
                  <a:outerShdw blurRad="38100" dist="38100" dir="2700000" algn="tl">
                    <a:srgbClr val="000000"/>
                  </a:outerShdw>
                </a:effectLst>
                <a:ea typeface="ＭＳ Ｐゴシック" pitchFamily="-28" charset="-128"/>
              </a:rPr>
              <a:t>WMI</a:t>
            </a:r>
          </a:p>
          <a:p>
            <a:pPr algn="ctr" defTabSz="663548">
              <a:lnSpc>
                <a:spcPct val="90000"/>
              </a:lnSpc>
              <a:spcBef>
                <a:spcPct val="30000"/>
              </a:spcBef>
              <a:buClr>
                <a:schemeClr val="tx2"/>
              </a:buClr>
              <a:buSzPct val="55000"/>
              <a:defRPr/>
            </a:pPr>
            <a:endParaRPr lang="en-US" altLang="ja-JP" sz="2800" b="0" dirty="0" smtClean="0">
              <a:effectLst>
                <a:outerShdw blurRad="38100" dist="38100" dir="2700000" algn="tl">
                  <a:srgbClr val="000000"/>
                </a:outerShdw>
              </a:effectLst>
              <a:ea typeface="ＭＳ Ｐゴシック" pitchFamily="-28" charset="-128"/>
            </a:endParaRPr>
          </a:p>
        </p:txBody>
      </p:sp>
      <p:pic>
        <p:nvPicPr>
          <p:cNvPr id="12" name="Picture 10" descr="developer orange"/>
          <p:cNvPicPr>
            <a:picLocks noChangeAspect="1" noChangeArrowheads="1"/>
          </p:cNvPicPr>
          <p:nvPr/>
        </p:nvPicPr>
        <p:blipFill>
          <a:blip r:embed="rId9"/>
          <a:srcRect/>
          <a:stretch>
            <a:fillRect/>
          </a:stretch>
        </p:blipFill>
        <p:spPr bwMode="hidden">
          <a:xfrm>
            <a:off x="3720131" y="609603"/>
            <a:ext cx="3514868" cy="3109913"/>
          </a:xfrm>
          <a:prstGeom prst="rect">
            <a:avLst/>
          </a:prstGeom>
          <a:noFill/>
          <a:ln w="9525">
            <a:noFill/>
            <a:miter lim="800000"/>
            <a:headEnd/>
            <a:tailEnd/>
          </a:ln>
        </p:spPr>
      </p:pic>
      <p:sp>
        <p:nvSpPr>
          <p:cNvPr id="13" name="Rectangle 11"/>
          <p:cNvSpPr>
            <a:spLocks noChangeArrowheads="1"/>
          </p:cNvSpPr>
          <p:nvPr/>
        </p:nvSpPr>
        <p:spPr bwMode="auto">
          <a:xfrm>
            <a:off x="2860518" y="1668205"/>
            <a:ext cx="5633751" cy="2179054"/>
          </a:xfrm>
          <a:prstGeom prst="rect">
            <a:avLst/>
          </a:prstGeom>
          <a:noFill/>
          <a:ln w="9525" algn="ctr">
            <a:noFill/>
            <a:miter lim="800000"/>
            <a:headEnd/>
            <a:tailEnd/>
          </a:ln>
          <a:effectLst/>
        </p:spPr>
        <p:txBody>
          <a:bodyPr wrap="square" lIns="91436" tIns="45718" rIns="91436" bIns="45718" anchor="ctr">
            <a:spAutoFit/>
          </a:bodyPr>
          <a:lstStyle/>
          <a:p>
            <a:pPr defTabSz="663548">
              <a:lnSpc>
                <a:spcPct val="90000"/>
              </a:lnSpc>
              <a:spcBef>
                <a:spcPct val="30000"/>
              </a:spcBef>
              <a:defRPr/>
            </a:pPr>
            <a:r>
              <a:rPr lang="en-US" altLang="ja-JP" sz="2800" b="0" dirty="0" smtClean="0">
                <a:effectLst>
                  <a:outerShdw blurRad="38100" dist="38100" dir="2700000" algn="tl">
                    <a:srgbClr val="000000"/>
                  </a:outerShdw>
                </a:effectLst>
                <a:ea typeface="ＭＳ Ｐゴシック" pitchFamily="-28" charset="-128"/>
              </a:rPr>
              <a:t>        Failover Cluster Manager</a:t>
            </a:r>
          </a:p>
          <a:p>
            <a:pPr algn="ctr" defTabSz="663548">
              <a:lnSpc>
                <a:spcPct val="90000"/>
              </a:lnSpc>
              <a:spcBef>
                <a:spcPct val="30000"/>
              </a:spcBef>
              <a:defRPr/>
            </a:pPr>
            <a:endParaRPr lang="en-US" sz="1600" dirty="0" smtClean="0">
              <a:effectLst>
                <a:outerShdw blurRad="38100" dist="38100" dir="2700000" algn="tl">
                  <a:srgbClr val="000000"/>
                </a:outerShdw>
              </a:effectLst>
              <a:ea typeface="ＭＳ Ｐゴシック" pitchFamily="-28" charset="-128"/>
            </a:endParaRPr>
          </a:p>
          <a:p>
            <a:pPr algn="ctr" defTabSz="663548">
              <a:lnSpc>
                <a:spcPct val="90000"/>
              </a:lnSpc>
              <a:spcBef>
                <a:spcPct val="30000"/>
              </a:spcBef>
              <a:defRPr/>
            </a:pPr>
            <a:r>
              <a:rPr lang="en-US" sz="2800" b="0" dirty="0" smtClean="0">
                <a:effectLst>
                  <a:outerShdw blurRad="38100" dist="38100" dir="2700000" algn="tl">
                    <a:srgbClr val="000000"/>
                  </a:outerShdw>
                </a:effectLst>
                <a:ea typeface="ＭＳ Ｐゴシック" pitchFamily="-28" charset="-128"/>
              </a:rPr>
              <a:t>           PowerShell</a:t>
            </a:r>
          </a:p>
          <a:p>
            <a:pPr algn="ctr" defTabSz="663548">
              <a:lnSpc>
                <a:spcPct val="90000"/>
              </a:lnSpc>
              <a:spcBef>
                <a:spcPct val="30000"/>
              </a:spcBef>
              <a:defRPr/>
            </a:pPr>
            <a:endParaRPr lang="en-US" sz="1600" dirty="0">
              <a:effectLst>
                <a:outerShdw blurRad="38100" dist="38100" dir="2700000" algn="tl">
                  <a:srgbClr val="000000"/>
                </a:outerShdw>
              </a:effectLst>
              <a:ea typeface="ＭＳ Ｐゴシック" pitchFamily="-28" charset="-128"/>
            </a:endParaRPr>
          </a:p>
          <a:p>
            <a:pPr algn="ctr" defTabSz="663548">
              <a:lnSpc>
                <a:spcPct val="90000"/>
              </a:lnSpc>
              <a:spcBef>
                <a:spcPct val="30000"/>
              </a:spcBef>
              <a:defRPr/>
            </a:pPr>
            <a:r>
              <a:rPr lang="en-US" sz="2800" b="0" dirty="0" smtClean="0">
                <a:effectLst>
                  <a:outerShdw blurRad="38100" dist="38100" dir="2700000" algn="tl">
                    <a:srgbClr val="000000"/>
                  </a:outerShdw>
                </a:effectLst>
                <a:ea typeface="ＭＳ Ｐゴシック" pitchFamily="-28" charset="-128"/>
              </a:rPr>
              <a:t>                  RSAT</a:t>
            </a:r>
            <a:endParaRPr lang="en-US" sz="2800" b="0" dirty="0">
              <a:effectLst>
                <a:outerShdw blurRad="38100" dist="38100" dir="2700000" algn="tl">
                  <a:srgbClr val="000000"/>
                </a:outerShdw>
              </a:effectLst>
              <a:ea typeface="ＭＳ Ｐゴシック" pitchFamily="-28" charset="-128"/>
            </a:endParaRPr>
          </a:p>
        </p:txBody>
      </p:sp>
      <p:pic>
        <p:nvPicPr>
          <p:cNvPr id="14" name="Picture 12" descr="pruple photo"/>
          <p:cNvPicPr>
            <a:picLocks noChangeAspect="1" noChangeArrowheads="1"/>
          </p:cNvPicPr>
          <p:nvPr/>
        </p:nvPicPr>
        <p:blipFill>
          <a:blip r:embed="rId10"/>
          <a:srcRect/>
          <a:stretch>
            <a:fillRect/>
          </a:stretch>
        </p:blipFill>
        <p:spPr bwMode="hidden">
          <a:xfrm>
            <a:off x="7594739" y="860425"/>
            <a:ext cx="4594086" cy="3060700"/>
          </a:xfrm>
          <a:prstGeom prst="rect">
            <a:avLst/>
          </a:prstGeom>
          <a:noFill/>
          <a:ln w="9525">
            <a:noFill/>
            <a:miter lim="800000"/>
            <a:headEnd/>
            <a:tailEnd/>
          </a:ln>
        </p:spPr>
      </p:pic>
      <p:sp>
        <p:nvSpPr>
          <p:cNvPr id="15" name="Rectangle 13"/>
          <p:cNvSpPr>
            <a:spLocks noChangeArrowheads="1"/>
          </p:cNvSpPr>
          <p:nvPr/>
        </p:nvSpPr>
        <p:spPr bwMode="auto">
          <a:xfrm>
            <a:off x="8253157" y="2050177"/>
            <a:ext cx="3935668" cy="1957455"/>
          </a:xfrm>
          <a:prstGeom prst="rect">
            <a:avLst/>
          </a:prstGeom>
          <a:noFill/>
          <a:ln w="9525" algn="ctr">
            <a:noFill/>
            <a:miter lim="800000"/>
            <a:headEnd/>
            <a:tailEnd/>
          </a:ln>
          <a:effectLst/>
        </p:spPr>
        <p:txBody>
          <a:bodyPr wrap="square" lIns="91436" tIns="45718" rIns="91436" bIns="45718" anchor="ctr">
            <a:spAutoFit/>
          </a:bodyPr>
          <a:lstStyle/>
          <a:p>
            <a:pPr algn="ctr" defTabSz="663548">
              <a:lnSpc>
                <a:spcPct val="90000"/>
              </a:lnSpc>
              <a:buClr>
                <a:schemeClr val="tx2"/>
              </a:buClr>
              <a:buSzPct val="55000"/>
              <a:defRPr/>
            </a:pPr>
            <a:r>
              <a:rPr lang="en-US" sz="2800" dirty="0" smtClean="0">
                <a:effectLst>
                  <a:outerShdw blurRad="38100" dist="38100" dir="2700000" algn="tl">
                    <a:srgbClr val="000000"/>
                  </a:outerShdw>
                </a:effectLst>
              </a:rPr>
              <a:t>System Center</a:t>
            </a:r>
          </a:p>
          <a:p>
            <a:pPr algn="ctr" defTabSz="663548">
              <a:lnSpc>
                <a:spcPct val="90000"/>
              </a:lnSpc>
              <a:buClr>
                <a:schemeClr val="tx2"/>
              </a:buClr>
              <a:buSzPct val="55000"/>
              <a:defRPr/>
            </a:pPr>
            <a:r>
              <a:rPr lang="en-US" sz="2000" dirty="0" smtClean="0">
                <a:effectLst>
                  <a:outerShdw blurRad="38100" dist="38100" dir="2700000" algn="tl">
                    <a:srgbClr val="000000"/>
                  </a:outerShdw>
                </a:effectLst>
              </a:rPr>
              <a:t>Configuration Manager</a:t>
            </a:r>
          </a:p>
          <a:p>
            <a:pPr algn="ctr" defTabSz="663548">
              <a:lnSpc>
                <a:spcPct val="90000"/>
              </a:lnSpc>
              <a:buClr>
                <a:schemeClr val="tx2"/>
              </a:buClr>
              <a:buSzPct val="55000"/>
              <a:defRPr/>
            </a:pPr>
            <a:r>
              <a:rPr lang="en-US" sz="2000" dirty="0" smtClean="0">
                <a:effectLst>
                  <a:outerShdw blurRad="38100" dist="38100" dir="2700000" algn="tl">
                    <a:srgbClr val="000000"/>
                  </a:outerShdw>
                </a:effectLst>
              </a:rPr>
              <a:t>Data Protection Manager</a:t>
            </a:r>
          </a:p>
          <a:p>
            <a:pPr algn="ctr" defTabSz="663548">
              <a:lnSpc>
                <a:spcPct val="90000"/>
              </a:lnSpc>
              <a:buClr>
                <a:schemeClr val="tx2"/>
              </a:buClr>
              <a:buSzPct val="55000"/>
              <a:defRPr/>
            </a:pPr>
            <a:r>
              <a:rPr lang="en-US" sz="2000" dirty="0" smtClean="0">
                <a:effectLst>
                  <a:outerShdw blurRad="38100" dist="38100" dir="2700000" algn="tl">
                    <a:srgbClr val="000000"/>
                  </a:outerShdw>
                </a:effectLst>
              </a:rPr>
              <a:t>Operations Manager</a:t>
            </a:r>
          </a:p>
          <a:p>
            <a:pPr algn="ctr" defTabSz="663548">
              <a:lnSpc>
                <a:spcPct val="90000"/>
              </a:lnSpc>
              <a:buClr>
                <a:schemeClr val="tx2"/>
              </a:buClr>
              <a:buSzPct val="55000"/>
              <a:defRPr/>
            </a:pPr>
            <a:r>
              <a:rPr lang="en-US" sz="2000" dirty="0" smtClean="0">
                <a:effectLst>
                  <a:outerShdw blurRad="38100" dist="38100" dir="2700000" algn="tl">
                    <a:srgbClr val="000000"/>
                  </a:outerShdw>
                </a:effectLst>
              </a:rPr>
              <a:t>Orchestrator</a:t>
            </a:r>
          </a:p>
          <a:p>
            <a:pPr algn="ctr" defTabSz="663548">
              <a:lnSpc>
                <a:spcPct val="90000"/>
              </a:lnSpc>
              <a:spcBef>
                <a:spcPct val="30000"/>
              </a:spcBef>
              <a:buClr>
                <a:schemeClr val="tx2"/>
              </a:buClr>
              <a:buSzPct val="55000"/>
              <a:defRPr/>
            </a:pPr>
            <a:r>
              <a:rPr lang="en-US" sz="2000" dirty="0" smtClean="0">
                <a:effectLst>
                  <a:outerShdw blurRad="38100" dist="38100" dir="2700000" algn="tl">
                    <a:srgbClr val="000000"/>
                  </a:outerShdw>
                </a:effectLst>
              </a:rPr>
              <a:t>Virtual Machine Manager</a:t>
            </a:r>
            <a:endParaRPr lang="en-US" sz="2000" dirty="0">
              <a:effectLst>
                <a:outerShdw blurRad="38100" dist="38100" dir="2700000" algn="tl">
                  <a:srgbClr val="000000"/>
                </a:outerShdw>
              </a:effectLst>
            </a:endParaRPr>
          </a:p>
        </p:txBody>
      </p:sp>
      <p:pic>
        <p:nvPicPr>
          <p:cNvPr id="16" name="Picture 14" descr="dotted line"/>
          <p:cNvPicPr>
            <a:picLocks noChangeAspect="1" noChangeArrowheads="1"/>
          </p:cNvPicPr>
          <p:nvPr/>
        </p:nvPicPr>
        <p:blipFill>
          <a:blip r:embed="rId11">
            <a:lum bright="18000"/>
          </a:blip>
          <a:srcRect/>
          <a:stretch>
            <a:fillRect/>
          </a:stretch>
        </p:blipFill>
        <p:spPr bwMode="auto">
          <a:xfrm>
            <a:off x="715249" y="4530729"/>
            <a:ext cx="11473578" cy="2327275"/>
          </a:xfrm>
          <a:prstGeom prst="rect">
            <a:avLst/>
          </a:prstGeom>
          <a:noFill/>
          <a:ln w="9525">
            <a:noFill/>
            <a:miter lim="800000"/>
            <a:headEnd/>
            <a:tailEnd/>
          </a:ln>
        </p:spPr>
      </p:pic>
      <p:sp>
        <p:nvSpPr>
          <p:cNvPr id="17" name="Rectangle 15"/>
          <p:cNvSpPr>
            <a:spLocks noChangeArrowheads="1"/>
          </p:cNvSpPr>
          <p:nvPr/>
        </p:nvSpPr>
        <p:spPr bwMode="auto">
          <a:xfrm>
            <a:off x="2742486" y="5818966"/>
            <a:ext cx="7211721" cy="646327"/>
          </a:xfrm>
          <a:prstGeom prst="rect">
            <a:avLst/>
          </a:prstGeom>
          <a:noFill/>
          <a:ln w="9525" algn="ctr">
            <a:noFill/>
            <a:miter lim="800000"/>
            <a:headEnd/>
            <a:tailEnd/>
          </a:ln>
          <a:effectLst/>
        </p:spPr>
        <p:txBody>
          <a:bodyPr lIns="91436" tIns="45718" rIns="91436" bIns="45718" anchor="ctr">
            <a:spAutoFit/>
          </a:bodyPr>
          <a:lstStyle/>
          <a:p>
            <a:pPr algn="ctr" defTabSz="663548">
              <a:lnSpc>
                <a:spcPct val="90000"/>
              </a:lnSpc>
              <a:spcBef>
                <a:spcPct val="30000"/>
              </a:spcBef>
              <a:buClr>
                <a:schemeClr val="tx2"/>
              </a:buClr>
              <a:buSzPct val="55000"/>
              <a:defRPr/>
            </a:pPr>
            <a:r>
              <a:rPr lang="en-US" sz="4000" dirty="0" smtClean="0">
                <a:effectLst>
                  <a:outerShdw blurRad="38100" dist="38100" dir="2700000" algn="tl">
                    <a:srgbClr val="000000"/>
                  </a:outerShdw>
                </a:effectLst>
                <a:latin typeface="Franklin Gothic Book" pitchFamily="34" charset="0"/>
              </a:rPr>
              <a:t>Integrated Tool </a:t>
            </a:r>
            <a:r>
              <a:rPr lang="en-US" sz="4000" dirty="0">
                <a:effectLst>
                  <a:outerShdw blurRad="38100" dist="38100" dir="2700000" algn="tl">
                    <a:srgbClr val="000000"/>
                  </a:outerShdw>
                </a:effectLst>
                <a:latin typeface="Franklin Gothic Book" pitchFamily="34" charset="0"/>
              </a:rPr>
              <a:t>Experience</a:t>
            </a:r>
          </a:p>
        </p:txBody>
      </p:sp>
      <p:sp>
        <p:nvSpPr>
          <p:cNvPr id="18" name="Rectangle 20"/>
          <p:cNvSpPr txBox="1">
            <a:spLocks noChangeArrowheads="1"/>
          </p:cNvSpPr>
          <p:nvPr/>
        </p:nvSpPr>
        <p:spPr>
          <a:xfrm>
            <a:off x="609441" y="274638"/>
            <a:ext cx="10969943"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mtClean="0">
                <a:solidFill>
                  <a:schemeClr val="tx1"/>
                </a:solidFill>
              </a:rPr>
              <a:t>Numerous Management Options</a:t>
            </a:r>
            <a:endParaRPr lang="en-US" dirty="0" smtClean="0">
              <a:solidFill>
                <a:schemeClr val="tx1"/>
              </a:solidFill>
            </a:endParaRPr>
          </a:p>
        </p:txBody>
      </p:sp>
    </p:spTree>
    <p:extLst>
      <p:ext uri="{BB962C8B-B14F-4D97-AF65-F5344CB8AC3E}">
        <p14:creationId xmlns:p14="http://schemas.microsoft.com/office/powerpoint/2010/main" val="48135854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179052" y="3581906"/>
            <a:ext cx="6610546" cy="1523494"/>
          </a:xfrm>
        </p:spPr>
        <p:txBody>
          <a:bodyPr/>
          <a:lstStyle/>
          <a:p>
            <a:r>
              <a:rPr lang="en-US" dirty="0"/>
              <a:t>System Center </a:t>
            </a:r>
            <a:br>
              <a:rPr lang="en-US" dirty="0"/>
            </a:br>
            <a:r>
              <a:rPr lang="en-US" dirty="0"/>
              <a:t>Virtual Machine Manager 2008 R2</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47454263"/>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Hyper-V Clusters</a:t>
            </a:r>
            <a:endParaRPr lang="en-CA" dirty="0"/>
          </a:p>
        </p:txBody>
      </p:sp>
      <p:sp>
        <p:nvSpPr>
          <p:cNvPr id="3" name="Content Placeholder 2"/>
          <p:cNvSpPr>
            <a:spLocks noGrp="1"/>
          </p:cNvSpPr>
          <p:nvPr>
            <p:ph idx="4294967295"/>
          </p:nvPr>
        </p:nvSpPr>
        <p:spPr>
          <a:xfrm>
            <a:off x="609441" y="1600201"/>
            <a:ext cx="10969943" cy="4525963"/>
          </a:xfrm>
          <a:prstGeom prst="rect">
            <a:avLst/>
          </a:prstGeom>
        </p:spPr>
        <p:txBody>
          <a:bodyPr>
            <a:normAutofit/>
          </a:bodyPr>
          <a:lstStyle/>
          <a:p>
            <a:r>
              <a:rPr lang="en-US" dirty="0" smtClean="0"/>
              <a:t>Hyper-V on Windows Server 2008 &amp; 2008 R2 Clusters</a:t>
            </a:r>
          </a:p>
          <a:p>
            <a:r>
              <a:rPr lang="en-US" dirty="0" smtClean="0"/>
              <a:t>Scale Management</a:t>
            </a:r>
          </a:p>
          <a:p>
            <a:r>
              <a:rPr lang="en-US" dirty="0" smtClean="0"/>
              <a:t>Automatic detection of configuration changes</a:t>
            </a:r>
          </a:p>
        </p:txBody>
      </p:sp>
    </p:spTree>
    <p:extLst>
      <p:ext uri="{BB962C8B-B14F-4D97-AF65-F5344CB8AC3E}">
        <p14:creationId xmlns:p14="http://schemas.microsoft.com/office/powerpoint/2010/main" val="51342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a:t>Planning for Hyper-V </a:t>
            </a:r>
            <a:br>
              <a:rPr lang="en-US" dirty="0"/>
            </a:br>
            <a:r>
              <a:rPr lang="en-US" dirty="0"/>
              <a:t>High-Availability</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652102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 Storage Migration (QSM)</a:t>
            </a:r>
            <a:endParaRPr lang="en-US" dirty="0"/>
          </a:p>
        </p:txBody>
      </p:sp>
      <p:sp>
        <p:nvSpPr>
          <p:cNvPr id="3" name="Text Placeholder 2"/>
          <p:cNvSpPr>
            <a:spLocks noGrp="1"/>
          </p:cNvSpPr>
          <p:nvPr>
            <p:ph idx="4294967295"/>
          </p:nvPr>
        </p:nvSpPr>
        <p:spPr>
          <a:xfrm>
            <a:off x="609441" y="1600201"/>
            <a:ext cx="8430604" cy="4525963"/>
          </a:xfrm>
          <a:prstGeom prst="rect">
            <a:avLst/>
          </a:prstGeom>
        </p:spPr>
        <p:txBody>
          <a:bodyPr>
            <a:normAutofit fontScale="85000" lnSpcReduction="20000"/>
          </a:bodyPr>
          <a:lstStyle/>
          <a:p>
            <a:r>
              <a:rPr lang="en-US" dirty="0" smtClean="0"/>
              <a:t>Network migration to new storage or a new cluster</a:t>
            </a:r>
          </a:p>
          <a:p>
            <a:pPr lvl="1"/>
            <a:r>
              <a:rPr lang="en-US" dirty="0" smtClean="0"/>
              <a:t>Supports Cluster Shared Volumes (CSV)</a:t>
            </a:r>
          </a:p>
          <a:p>
            <a:r>
              <a:rPr lang="en-US" dirty="0" smtClean="0"/>
              <a:t>VM stays online for as long as possible</a:t>
            </a:r>
          </a:p>
          <a:p>
            <a:r>
              <a:rPr lang="en-US" dirty="0" smtClean="0"/>
              <a:t>Process</a:t>
            </a:r>
          </a:p>
          <a:p>
            <a:pPr lvl="1"/>
            <a:r>
              <a:rPr lang="en-US" dirty="0" smtClean="0"/>
              <a:t>Snapshot of running VM taken</a:t>
            </a:r>
          </a:p>
          <a:p>
            <a:pPr lvl="1"/>
            <a:r>
              <a:rPr lang="en-US" dirty="0" smtClean="0"/>
              <a:t>Base VHD copies to new location</a:t>
            </a:r>
          </a:p>
          <a:p>
            <a:pPr lvl="2"/>
            <a:r>
              <a:rPr lang="en-US" dirty="0" smtClean="0"/>
              <a:t>VM is still running</a:t>
            </a:r>
          </a:p>
          <a:p>
            <a:pPr lvl="1"/>
            <a:r>
              <a:rPr lang="en-US" dirty="0" smtClean="0"/>
              <a:t>Save State the VM</a:t>
            </a:r>
          </a:p>
          <a:p>
            <a:pPr lvl="2"/>
            <a:r>
              <a:rPr lang="en-US" dirty="0" smtClean="0"/>
              <a:t>clients are now disconnected</a:t>
            </a:r>
          </a:p>
          <a:p>
            <a:pPr lvl="1"/>
            <a:r>
              <a:rPr lang="en-US" dirty="0" smtClean="0"/>
              <a:t>Export VM configuration and snapshot</a:t>
            </a:r>
          </a:p>
          <a:p>
            <a:pPr lvl="1"/>
            <a:r>
              <a:rPr lang="en-US" dirty="0" smtClean="0"/>
              <a:t>Import VM configuration to new host</a:t>
            </a:r>
          </a:p>
          <a:p>
            <a:pPr lvl="1"/>
            <a:r>
              <a:rPr lang="en-US" dirty="0" smtClean="0"/>
              <a:t>Merge snapshot  &amp; resume Save State</a:t>
            </a:r>
          </a:p>
          <a:p>
            <a:pPr lvl="1"/>
            <a:r>
              <a:rPr lang="en-US" dirty="0" smtClean="0"/>
              <a:t>Client can reconnect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016" y="2394296"/>
            <a:ext cx="4367662"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1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Intelligent Placement</a:t>
            </a:r>
            <a:endParaRPr lang="en-US" dirty="0" smtClean="0"/>
          </a:p>
        </p:txBody>
      </p:sp>
      <p:sp>
        <p:nvSpPr>
          <p:cNvPr id="3" name="Text Placeholder 2"/>
          <p:cNvSpPr>
            <a:spLocks noGrp="1"/>
          </p:cNvSpPr>
          <p:nvPr>
            <p:ph idx="4294967295"/>
          </p:nvPr>
        </p:nvSpPr>
        <p:spPr>
          <a:xfrm>
            <a:off x="609441" y="1600202"/>
            <a:ext cx="10969943" cy="1904999"/>
          </a:xfrm>
          <a:prstGeom prst="rect">
            <a:avLst/>
          </a:prstGeom>
        </p:spPr>
        <p:txBody>
          <a:bodyPr>
            <a:noAutofit/>
          </a:bodyPr>
          <a:lstStyle/>
          <a:p>
            <a:r>
              <a:rPr lang="en-US" sz="2000" dirty="0" smtClean="0"/>
              <a:t>Automates placement logic on hosts</a:t>
            </a:r>
          </a:p>
          <a:p>
            <a:r>
              <a:rPr lang="en-US" sz="2000" dirty="0" smtClean="0"/>
              <a:t>Capacity planning improves resource utilization</a:t>
            </a:r>
          </a:p>
          <a:p>
            <a:r>
              <a:rPr lang="en-US" sz="2000" dirty="0" smtClean="0"/>
              <a:t>Spreads VMs across nodes</a:t>
            </a:r>
          </a:p>
          <a:p>
            <a:r>
              <a:rPr lang="en-US" sz="2000" dirty="0" smtClean="0"/>
              <a:t>‘Star-Rated’ results for easy decision making</a:t>
            </a:r>
          </a:p>
          <a:p>
            <a:r>
              <a:rPr lang="en-US" sz="2000" dirty="0" smtClean="0"/>
              <a:t>Customizable algorithm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00" y="3352800"/>
            <a:ext cx="56102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412" y="2017172"/>
            <a:ext cx="5078473" cy="467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08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Enhanced Cluster Management</a:t>
            </a:r>
            <a:endParaRPr lang="en-US" dirty="0"/>
          </a:p>
        </p:txBody>
      </p:sp>
      <p:sp>
        <p:nvSpPr>
          <p:cNvPr id="3" name="Content Placeholder 2"/>
          <p:cNvSpPr>
            <a:spLocks noGrp="1"/>
          </p:cNvSpPr>
          <p:nvPr>
            <p:ph idx="4294967295"/>
          </p:nvPr>
        </p:nvSpPr>
        <p:spPr>
          <a:xfrm>
            <a:off x="609441" y="1600201"/>
            <a:ext cx="10969943" cy="4525963"/>
          </a:xfrm>
          <a:prstGeom prst="rect">
            <a:avLst/>
          </a:prstGeom>
        </p:spPr>
        <p:txBody>
          <a:bodyPr>
            <a:normAutofit lnSpcReduction="10000"/>
          </a:bodyPr>
          <a:lstStyle/>
          <a:p>
            <a:r>
              <a:rPr lang="en-US" dirty="0" smtClean="0"/>
              <a:t>Enhanced Live Migrations</a:t>
            </a:r>
          </a:p>
          <a:p>
            <a:pPr lvl="1"/>
            <a:r>
              <a:rPr lang="en-US" dirty="0" smtClean="0"/>
              <a:t>Detects if live migration can be done</a:t>
            </a:r>
          </a:p>
          <a:p>
            <a:pPr lvl="1"/>
            <a:r>
              <a:rPr lang="en-US" dirty="0" smtClean="0"/>
              <a:t>Honors Intelligent Placement</a:t>
            </a:r>
          </a:p>
          <a:p>
            <a:pPr lvl="1"/>
            <a:r>
              <a:rPr lang="en-US" dirty="0" smtClean="0"/>
              <a:t>Live migration queuing</a:t>
            </a:r>
          </a:p>
          <a:p>
            <a:pPr lvl="1"/>
            <a:r>
              <a:rPr lang="en-US" dirty="0" smtClean="0"/>
              <a:t>Live migration retries</a:t>
            </a:r>
          </a:p>
          <a:p>
            <a:r>
              <a:rPr lang="en-US" dirty="0" smtClean="0"/>
              <a:t>Node Maintenance Mode</a:t>
            </a:r>
          </a:p>
          <a:p>
            <a:pPr lvl="1"/>
            <a:r>
              <a:rPr lang="en-US" dirty="0" smtClean="0"/>
              <a:t>Automatically live migrate all VMs to other nodes</a:t>
            </a:r>
          </a:p>
          <a:p>
            <a:pPr lvl="2"/>
            <a:r>
              <a:rPr lang="en-US" dirty="0" smtClean="0"/>
              <a:t>Optional Save State for quick placement</a:t>
            </a:r>
          </a:p>
          <a:p>
            <a:pPr lvl="1"/>
            <a:r>
              <a:rPr lang="en-US" dirty="0" smtClean="0"/>
              <a:t>No VMs can move on to a host in maintenance mode</a:t>
            </a:r>
          </a:p>
          <a:p>
            <a:pPr lvl="1"/>
            <a:r>
              <a:rPr lang="en-US" dirty="0" smtClean="0"/>
              <a:t>Ideal for host maintenance and patching</a:t>
            </a:r>
          </a:p>
        </p:txBody>
      </p:sp>
      <p:pic>
        <p:nvPicPr>
          <p:cNvPr id="6" name="Picture 3" descr="C:\Users\chengwei\AppData\Local\Microsoft\Windows\Temporary Internet Files\Content.IE5\2N4E2GCA\MCj04348940000[1].png"/>
          <p:cNvPicPr>
            <a:picLocks noChangeAspect="1" noChangeArrowheads="1"/>
          </p:cNvPicPr>
          <p:nvPr/>
        </p:nvPicPr>
        <p:blipFill>
          <a:blip r:embed="rId3"/>
          <a:srcRect/>
          <a:stretch>
            <a:fillRect/>
          </a:stretch>
        </p:blipFill>
        <p:spPr bwMode="auto">
          <a:xfrm>
            <a:off x="10157354" y="914401"/>
            <a:ext cx="1726750" cy="1428571"/>
          </a:xfrm>
          <a:prstGeom prst="rect">
            <a:avLst/>
          </a:prstGeom>
          <a:noFill/>
          <a:ln>
            <a:noFill/>
          </a:ln>
        </p:spPr>
      </p:pic>
    </p:spTree>
    <p:extLst>
      <p:ext uri="{BB962C8B-B14F-4D97-AF65-F5344CB8AC3E}">
        <p14:creationId xmlns:p14="http://schemas.microsoft.com/office/powerpoint/2010/main" val="45763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Performance &amp; Resource Optimization</a:t>
            </a:r>
            <a:endParaRPr lang="en-US" dirty="0"/>
          </a:p>
        </p:txBody>
      </p:sp>
      <p:sp>
        <p:nvSpPr>
          <p:cNvPr id="3" name="Content Placeholder 2"/>
          <p:cNvSpPr>
            <a:spLocks noGrp="1"/>
          </p:cNvSpPr>
          <p:nvPr>
            <p:ph idx="4294967295"/>
          </p:nvPr>
        </p:nvSpPr>
        <p:spPr>
          <a:xfrm>
            <a:off x="609441" y="1600201"/>
            <a:ext cx="11276171" cy="2301677"/>
          </a:xfrm>
          <a:prstGeom prst="rect">
            <a:avLst/>
          </a:prstGeom>
        </p:spPr>
        <p:txBody>
          <a:bodyPr>
            <a:normAutofit/>
          </a:bodyPr>
          <a:lstStyle/>
          <a:p>
            <a:r>
              <a:rPr lang="en-US" dirty="0" smtClean="0"/>
              <a:t>Integration between Operations Manager 2007 R2 &amp; VMM</a:t>
            </a:r>
          </a:p>
          <a:p>
            <a:r>
              <a:rPr lang="en-US" dirty="0" err="1" smtClean="0"/>
              <a:t>OpsMgr</a:t>
            </a:r>
            <a:r>
              <a:rPr lang="en-US" dirty="0" smtClean="0"/>
              <a:t> sends alerts to VMM</a:t>
            </a:r>
          </a:p>
          <a:p>
            <a:r>
              <a:rPr lang="en-US" dirty="0" smtClean="0"/>
              <a:t>Automates capacity load balancing</a:t>
            </a:r>
          </a:p>
        </p:txBody>
      </p:sp>
      <p:sp>
        <p:nvSpPr>
          <p:cNvPr id="4" name="Title 1"/>
          <p:cNvSpPr txBox="1">
            <a:spLocks/>
          </p:cNvSpPr>
          <p:nvPr/>
        </p:nvSpPr>
        <p:spPr>
          <a:xfrm>
            <a:off x="302525" y="398422"/>
            <a:ext cx="11170973" cy="415499"/>
          </a:xfrm>
          <a:prstGeom prst="rect">
            <a:avLst/>
          </a:prstGeom>
        </p:spPr>
        <p:txBody>
          <a:bodyPr vert="horz" lIns="91440" tIns="45720" rIns="91440" bIns="45720" rtlCol="0" anchor="ctr">
            <a:noAutofit/>
          </a:bodyPr>
          <a:lstStyle/>
          <a:p>
            <a:pPr marL="0" marR="0" lvl="0" indent="0" fontAlgn="auto">
              <a:lnSpc>
                <a:spcPct val="100000"/>
              </a:lnSpc>
              <a:spcBef>
                <a:spcPct val="0"/>
              </a:spcBef>
              <a:spcAft>
                <a:spcPts val="0"/>
              </a:spcAft>
              <a:buClrTx/>
              <a:buSzTx/>
              <a:tabLst/>
              <a:defRPr/>
            </a:pPr>
            <a:endParaRPr lang="en-US" sz="3000" dirty="0">
              <a:solidFill>
                <a:srgbClr val="007096"/>
              </a:solidFill>
              <a:latin typeface="Segoe UI" pitchFamily="34" charset="0"/>
              <a:ea typeface="+mj-ea"/>
              <a:cs typeface="Segoe UI" pitchFamily="34" charset="0"/>
            </a:endParaRPr>
          </a:p>
        </p:txBody>
      </p:sp>
      <p:pic>
        <p:nvPicPr>
          <p:cNvPr id="6" name="Picture 5" descr="WSFC4.JPG"/>
          <p:cNvPicPr>
            <a:picLocks noChangeAspect="1"/>
          </p:cNvPicPr>
          <p:nvPr/>
        </p:nvPicPr>
        <p:blipFill>
          <a:blip r:embed="rId3"/>
          <a:stretch>
            <a:fillRect/>
          </a:stretch>
        </p:blipFill>
        <p:spPr>
          <a:xfrm>
            <a:off x="2945633" y="3901877"/>
            <a:ext cx="6195986" cy="2805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923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rver-physical-Single.png"/>
          <p:cNvPicPr>
            <a:picLocks noChangeAspect="1"/>
          </p:cNvPicPr>
          <p:nvPr/>
        </p:nvPicPr>
        <p:blipFill>
          <a:blip r:embed="rId3" cstate="print"/>
          <a:stretch>
            <a:fillRect/>
          </a:stretch>
        </p:blipFill>
        <p:spPr>
          <a:xfrm>
            <a:off x="8125883" y="5066620"/>
            <a:ext cx="3047206" cy="1158711"/>
          </a:xfrm>
          <a:prstGeom prst="rect">
            <a:avLst/>
          </a:prstGeom>
        </p:spPr>
      </p:pic>
      <p:pic>
        <p:nvPicPr>
          <p:cNvPr id="43" name="Picture 42" descr="Application-cyan.png"/>
          <p:cNvPicPr>
            <a:picLocks noChangeAspect="1"/>
          </p:cNvPicPr>
          <p:nvPr/>
        </p:nvPicPr>
        <p:blipFill>
          <a:blip r:embed="rId4"/>
          <a:stretch>
            <a:fillRect/>
          </a:stretch>
        </p:blipFill>
        <p:spPr>
          <a:xfrm>
            <a:off x="9040045" y="4800606"/>
            <a:ext cx="1523603" cy="593147"/>
          </a:xfrm>
          <a:prstGeom prst="rect">
            <a:avLst/>
          </a:prstGeom>
        </p:spPr>
      </p:pic>
      <p:pic>
        <p:nvPicPr>
          <p:cNvPr id="22" name="Picture 21" descr="Server-physical-Single.png"/>
          <p:cNvPicPr>
            <a:picLocks noChangeAspect="1"/>
          </p:cNvPicPr>
          <p:nvPr/>
        </p:nvPicPr>
        <p:blipFill>
          <a:blip r:embed="rId3" cstate="print"/>
          <a:stretch>
            <a:fillRect/>
          </a:stretch>
        </p:blipFill>
        <p:spPr>
          <a:xfrm>
            <a:off x="4446786" y="5066620"/>
            <a:ext cx="3047206" cy="1158711"/>
          </a:xfrm>
          <a:prstGeom prst="rect">
            <a:avLst/>
          </a:prstGeom>
        </p:spPr>
      </p:pic>
      <p:pic>
        <p:nvPicPr>
          <p:cNvPr id="34" name="Picture 33" descr="Application-cyan.png"/>
          <p:cNvPicPr>
            <a:picLocks noChangeAspect="1"/>
          </p:cNvPicPr>
          <p:nvPr/>
        </p:nvPicPr>
        <p:blipFill>
          <a:blip r:embed="rId4"/>
          <a:stretch>
            <a:fillRect/>
          </a:stretch>
        </p:blipFill>
        <p:spPr>
          <a:xfrm>
            <a:off x="5363083" y="4800606"/>
            <a:ext cx="1523603" cy="593147"/>
          </a:xfrm>
          <a:prstGeom prst="rect">
            <a:avLst/>
          </a:prstGeom>
        </p:spPr>
      </p:pic>
      <p:pic>
        <p:nvPicPr>
          <p:cNvPr id="26" name="Picture 25" descr="Server-physical-Single.png"/>
          <p:cNvPicPr>
            <a:picLocks noChangeAspect="1"/>
          </p:cNvPicPr>
          <p:nvPr/>
        </p:nvPicPr>
        <p:blipFill>
          <a:blip r:embed="rId3" cstate="print"/>
          <a:stretch>
            <a:fillRect/>
          </a:stretch>
        </p:blipFill>
        <p:spPr>
          <a:xfrm>
            <a:off x="812588" y="5066620"/>
            <a:ext cx="3047206" cy="1158711"/>
          </a:xfrm>
          <a:prstGeom prst="rect">
            <a:avLst/>
          </a:prstGeom>
        </p:spPr>
      </p:pic>
      <p:pic>
        <p:nvPicPr>
          <p:cNvPr id="40" name="Picture 39" descr="Application-cyan.png"/>
          <p:cNvPicPr>
            <a:picLocks noChangeAspect="1"/>
          </p:cNvPicPr>
          <p:nvPr/>
        </p:nvPicPr>
        <p:blipFill>
          <a:blip r:embed="rId4"/>
          <a:stretch>
            <a:fillRect/>
          </a:stretch>
        </p:blipFill>
        <p:spPr>
          <a:xfrm>
            <a:off x="1706437" y="4800600"/>
            <a:ext cx="1523603" cy="593148"/>
          </a:xfrm>
          <a:prstGeom prst="rect">
            <a:avLst/>
          </a:prstGeom>
        </p:spPr>
      </p:pic>
      <p:pic>
        <p:nvPicPr>
          <p:cNvPr id="10" name="Picture 9" descr="Server-Virtual-Single.png"/>
          <p:cNvPicPr>
            <a:picLocks noChangeAspect="1"/>
          </p:cNvPicPr>
          <p:nvPr/>
        </p:nvPicPr>
        <p:blipFill>
          <a:blip r:embed="rId5" cstate="print"/>
          <a:stretch>
            <a:fillRect/>
          </a:stretch>
        </p:blipFill>
        <p:spPr>
          <a:xfrm>
            <a:off x="8125884" y="4615020"/>
            <a:ext cx="3047204" cy="1036948"/>
          </a:xfrm>
          <a:prstGeom prst="rect">
            <a:avLst/>
          </a:prstGeom>
        </p:spPr>
      </p:pic>
      <p:pic>
        <p:nvPicPr>
          <p:cNvPr id="27" name="Picture 26" descr="Server-Virtual-Single.png"/>
          <p:cNvPicPr>
            <a:picLocks noChangeAspect="1"/>
          </p:cNvPicPr>
          <p:nvPr/>
        </p:nvPicPr>
        <p:blipFill>
          <a:blip r:embed="rId5" cstate="print"/>
          <a:stretch>
            <a:fillRect/>
          </a:stretch>
        </p:blipFill>
        <p:spPr>
          <a:xfrm>
            <a:off x="812589" y="4615020"/>
            <a:ext cx="3047204" cy="1036948"/>
          </a:xfrm>
          <a:prstGeom prst="rect">
            <a:avLst/>
          </a:prstGeom>
        </p:spPr>
      </p:pic>
      <p:pic>
        <p:nvPicPr>
          <p:cNvPr id="46" name="Picture 45" descr="Application-cyan.png"/>
          <p:cNvPicPr>
            <a:picLocks noChangeAspect="1"/>
          </p:cNvPicPr>
          <p:nvPr/>
        </p:nvPicPr>
        <p:blipFill>
          <a:blip r:embed="rId4"/>
          <a:stretch>
            <a:fillRect/>
          </a:stretch>
        </p:blipFill>
        <p:spPr>
          <a:xfrm>
            <a:off x="1706437" y="4436058"/>
            <a:ext cx="1523603" cy="593147"/>
          </a:xfrm>
          <a:prstGeom prst="rect">
            <a:avLst/>
          </a:prstGeom>
        </p:spPr>
      </p:pic>
      <p:sp>
        <p:nvSpPr>
          <p:cNvPr id="39" name="Right Arrow 38"/>
          <p:cNvSpPr/>
          <p:nvPr/>
        </p:nvSpPr>
        <p:spPr>
          <a:xfrm rot="7078006" flipV="1">
            <a:off x="3060882" y="3168746"/>
            <a:ext cx="694609" cy="318418"/>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erver-Virtual-Single.png"/>
          <p:cNvPicPr>
            <a:picLocks noChangeAspect="1"/>
          </p:cNvPicPr>
          <p:nvPr/>
        </p:nvPicPr>
        <p:blipFill>
          <a:blip r:embed="rId5" cstate="print"/>
          <a:stretch>
            <a:fillRect/>
          </a:stretch>
        </p:blipFill>
        <p:spPr>
          <a:xfrm>
            <a:off x="4446787" y="4615020"/>
            <a:ext cx="3047204" cy="1036948"/>
          </a:xfrm>
          <a:prstGeom prst="rect">
            <a:avLst/>
          </a:prstGeom>
        </p:spPr>
      </p:pic>
      <p:sp>
        <p:nvSpPr>
          <p:cNvPr id="7" name="Title 6"/>
          <p:cNvSpPr>
            <a:spLocks noGrp="1"/>
          </p:cNvSpPr>
          <p:nvPr>
            <p:ph type="title"/>
          </p:nvPr>
        </p:nvSpPr>
        <p:spPr/>
        <p:txBody>
          <a:bodyPr>
            <a:normAutofit/>
          </a:bodyPr>
          <a:lstStyle/>
          <a:p>
            <a:r>
              <a:rPr lang="en-US" smtClean="0"/>
              <a:t>Putting it Together</a:t>
            </a:r>
            <a:endParaRPr lang="en-US" dirty="0" smtClean="0"/>
          </a:p>
        </p:txBody>
      </p:sp>
      <p:sp>
        <p:nvSpPr>
          <p:cNvPr id="12" name="Content Placeholder 11"/>
          <p:cNvSpPr>
            <a:spLocks noGrp="1"/>
          </p:cNvSpPr>
          <p:nvPr>
            <p:ph idx="4294967295"/>
          </p:nvPr>
        </p:nvSpPr>
        <p:spPr>
          <a:xfrm>
            <a:off x="609441" y="1600201"/>
            <a:ext cx="10969943" cy="4525963"/>
          </a:xfrm>
          <a:prstGeom prst="rect">
            <a:avLst/>
          </a:prstGeom>
        </p:spPr>
        <p:txBody>
          <a:bodyPr/>
          <a:lstStyle/>
          <a:p>
            <a:endParaRPr lang="en-US"/>
          </a:p>
        </p:txBody>
      </p:sp>
      <p:pic>
        <p:nvPicPr>
          <p:cNvPr id="21" name="Picture 20" descr="Application-cyan.png"/>
          <p:cNvPicPr>
            <a:picLocks noChangeAspect="1"/>
          </p:cNvPicPr>
          <p:nvPr/>
        </p:nvPicPr>
        <p:blipFill>
          <a:blip r:embed="rId4"/>
          <a:stretch>
            <a:fillRect/>
          </a:stretch>
        </p:blipFill>
        <p:spPr>
          <a:xfrm>
            <a:off x="9040045" y="4436054"/>
            <a:ext cx="1523603" cy="593146"/>
          </a:xfrm>
          <a:prstGeom prst="rect">
            <a:avLst/>
          </a:prstGeom>
        </p:spPr>
      </p:pic>
      <p:grpSp>
        <p:nvGrpSpPr>
          <p:cNvPr id="2" name="Group 35"/>
          <p:cNvGrpSpPr/>
          <p:nvPr/>
        </p:nvGrpSpPr>
        <p:grpSpPr>
          <a:xfrm>
            <a:off x="10360501" y="5679440"/>
            <a:ext cx="1117309" cy="645160"/>
            <a:chOff x="3810000" y="2842490"/>
            <a:chExt cx="1524000" cy="1173019"/>
          </a:xfrm>
        </p:grpSpPr>
        <p:pic>
          <p:nvPicPr>
            <p:cNvPr id="37" name="Picture 36"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38" name="Picture 37"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3" name="Group 46"/>
          <p:cNvGrpSpPr/>
          <p:nvPr/>
        </p:nvGrpSpPr>
        <p:grpSpPr>
          <a:xfrm>
            <a:off x="6703855" y="5679440"/>
            <a:ext cx="1117309" cy="645160"/>
            <a:chOff x="3810000" y="2842490"/>
            <a:chExt cx="1524000" cy="1173019"/>
          </a:xfrm>
        </p:grpSpPr>
        <p:pic>
          <p:nvPicPr>
            <p:cNvPr id="48" name="Picture 47"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49" name="Picture 48"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4" name="Group 49"/>
          <p:cNvGrpSpPr/>
          <p:nvPr/>
        </p:nvGrpSpPr>
        <p:grpSpPr>
          <a:xfrm>
            <a:off x="2990533" y="5679440"/>
            <a:ext cx="1117309" cy="645160"/>
            <a:chOff x="3810000" y="2842490"/>
            <a:chExt cx="1524000" cy="1173019"/>
          </a:xfrm>
        </p:grpSpPr>
        <p:pic>
          <p:nvPicPr>
            <p:cNvPr id="51" name="Picture 50"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52" name="Picture 51"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pic>
        <p:nvPicPr>
          <p:cNvPr id="59" name="Picture 58" descr="logos.png"/>
          <p:cNvPicPr>
            <a:picLocks noChangeAspect="1"/>
          </p:cNvPicPr>
          <p:nvPr/>
        </p:nvPicPr>
        <p:blipFill>
          <a:blip r:embed="rId8"/>
          <a:stretch>
            <a:fillRect/>
          </a:stretch>
        </p:blipFill>
        <p:spPr>
          <a:xfrm>
            <a:off x="2200707" y="1420785"/>
            <a:ext cx="7618032" cy="2743206"/>
          </a:xfrm>
          <a:prstGeom prst="rect">
            <a:avLst/>
          </a:prstGeom>
        </p:spPr>
      </p:pic>
      <p:grpSp>
        <p:nvGrpSpPr>
          <p:cNvPr id="5" name="Group 52"/>
          <p:cNvGrpSpPr/>
          <p:nvPr/>
        </p:nvGrpSpPr>
        <p:grpSpPr>
          <a:xfrm>
            <a:off x="2990533" y="5679440"/>
            <a:ext cx="1117309" cy="645160"/>
            <a:chOff x="2209800" y="6629400"/>
            <a:chExt cx="838200" cy="645160"/>
          </a:xfrm>
        </p:grpSpPr>
        <p:pic>
          <p:nvPicPr>
            <p:cNvPr id="42" name="Picture 41" descr="heartbeat-red.gif"/>
            <p:cNvPicPr>
              <a:picLocks noChangeAspect="1"/>
            </p:cNvPicPr>
            <p:nvPr/>
          </p:nvPicPr>
          <p:blipFill>
            <a:blip r:embed="rId9"/>
            <a:stretch>
              <a:fillRect/>
            </a:stretch>
          </p:blipFill>
          <p:spPr>
            <a:xfrm>
              <a:off x="2272284" y="6689763"/>
              <a:ext cx="713232" cy="524435"/>
            </a:xfrm>
            <a:prstGeom prst="rect">
              <a:avLst/>
            </a:prstGeom>
          </p:spPr>
        </p:pic>
        <p:pic>
          <p:nvPicPr>
            <p:cNvPr id="41" name="Picture 40" descr="heartbeat frame.png"/>
            <p:cNvPicPr>
              <a:picLocks noChangeAspect="1"/>
            </p:cNvPicPr>
            <p:nvPr/>
          </p:nvPicPr>
          <p:blipFill>
            <a:blip r:embed="rId7" cstate="print"/>
            <a:stretch>
              <a:fillRect/>
            </a:stretch>
          </p:blipFill>
          <p:spPr>
            <a:xfrm>
              <a:off x="2209800" y="6629400"/>
              <a:ext cx="838200" cy="645160"/>
            </a:xfrm>
            <a:prstGeom prst="rect">
              <a:avLst/>
            </a:prstGeom>
          </p:spPr>
        </p:pic>
      </p:grpSp>
      <p:pic>
        <p:nvPicPr>
          <p:cNvPr id="9" name="Picture 8" descr="AnnotationWarning.png"/>
          <p:cNvPicPr>
            <a:picLocks noChangeAspect="1"/>
          </p:cNvPicPr>
          <p:nvPr/>
        </p:nvPicPr>
        <p:blipFill>
          <a:blip r:embed="rId10" cstate="print"/>
          <a:stretch>
            <a:fillRect/>
          </a:stretch>
        </p:blipFill>
        <p:spPr>
          <a:xfrm>
            <a:off x="3758221" y="5469011"/>
            <a:ext cx="609441" cy="457200"/>
          </a:xfrm>
          <a:prstGeom prst="rect">
            <a:avLst/>
          </a:prstGeom>
        </p:spPr>
      </p:pic>
      <p:pic>
        <p:nvPicPr>
          <p:cNvPr id="61" name="Picture 60" descr="AnnotationWarning2.png"/>
          <p:cNvPicPr>
            <a:picLocks noChangeAspect="1"/>
          </p:cNvPicPr>
          <p:nvPr/>
        </p:nvPicPr>
        <p:blipFill>
          <a:blip r:embed="rId11" cstate="print"/>
          <a:stretch>
            <a:fillRect/>
          </a:stretch>
        </p:blipFill>
        <p:spPr>
          <a:xfrm>
            <a:off x="8125883" y="762000"/>
            <a:ext cx="1320456" cy="990600"/>
          </a:xfrm>
          <a:prstGeom prst="rect">
            <a:avLst/>
          </a:prstGeom>
        </p:spPr>
      </p:pic>
      <p:pic>
        <p:nvPicPr>
          <p:cNvPr id="63" name="Picture 62" descr="AnnotationWarning2.png"/>
          <p:cNvPicPr>
            <a:picLocks noChangeAspect="1"/>
          </p:cNvPicPr>
          <p:nvPr/>
        </p:nvPicPr>
        <p:blipFill>
          <a:blip r:embed="rId11" cstate="print"/>
          <a:stretch>
            <a:fillRect/>
          </a:stretch>
        </p:blipFill>
        <p:spPr>
          <a:xfrm>
            <a:off x="4875530" y="762000"/>
            <a:ext cx="1320456" cy="990600"/>
          </a:xfrm>
          <a:prstGeom prst="rect">
            <a:avLst/>
          </a:prstGeom>
        </p:spPr>
      </p:pic>
      <p:pic>
        <p:nvPicPr>
          <p:cNvPr id="67" name="Picture 66" descr="spark.gif"/>
          <p:cNvPicPr>
            <a:picLocks noChangeAspect="1"/>
          </p:cNvPicPr>
          <p:nvPr/>
        </p:nvPicPr>
        <p:blipFill>
          <a:blip r:embed="rId12" cstate="print"/>
          <a:stretch>
            <a:fillRect/>
          </a:stretch>
        </p:blipFill>
        <p:spPr>
          <a:xfrm>
            <a:off x="3961368" y="1676400"/>
            <a:ext cx="761802" cy="571500"/>
          </a:xfrm>
          <a:prstGeom prst="rect">
            <a:avLst/>
          </a:prstGeom>
        </p:spPr>
      </p:pic>
      <p:pic>
        <p:nvPicPr>
          <p:cNvPr id="68" name="Picture 67" descr="Application-cyan.png"/>
          <p:cNvPicPr>
            <a:picLocks noChangeAspect="1"/>
          </p:cNvPicPr>
          <p:nvPr/>
        </p:nvPicPr>
        <p:blipFill>
          <a:blip r:embed="rId4"/>
          <a:stretch>
            <a:fillRect/>
          </a:stretch>
        </p:blipFill>
        <p:spPr>
          <a:xfrm>
            <a:off x="5363083" y="4436054"/>
            <a:ext cx="1523603" cy="593146"/>
          </a:xfrm>
          <a:prstGeom prst="rect">
            <a:avLst/>
          </a:prstGeom>
        </p:spPr>
      </p:pic>
      <p:pic>
        <p:nvPicPr>
          <p:cNvPr id="44" name="Picture 43" descr="Server-Virtual-Single.png"/>
          <p:cNvPicPr>
            <a:picLocks noChangeAspect="1"/>
          </p:cNvPicPr>
          <p:nvPr/>
        </p:nvPicPr>
        <p:blipFill>
          <a:blip r:embed="rId13"/>
          <a:stretch>
            <a:fillRect/>
          </a:stretch>
        </p:blipFill>
        <p:spPr>
          <a:xfrm>
            <a:off x="812589" y="4237348"/>
            <a:ext cx="3047204" cy="1036948"/>
          </a:xfrm>
          <a:prstGeom prst="rect">
            <a:avLst/>
          </a:prstGeom>
        </p:spPr>
      </p:pic>
      <p:pic>
        <p:nvPicPr>
          <p:cNvPr id="11" name="Picture 10" descr="Server-Virtual-Single.png"/>
          <p:cNvPicPr>
            <a:picLocks noChangeAspect="1"/>
          </p:cNvPicPr>
          <p:nvPr/>
        </p:nvPicPr>
        <p:blipFill>
          <a:blip r:embed="rId13"/>
          <a:stretch>
            <a:fillRect/>
          </a:stretch>
        </p:blipFill>
        <p:spPr>
          <a:xfrm>
            <a:off x="8125884" y="4237348"/>
            <a:ext cx="3047204" cy="1036948"/>
          </a:xfrm>
          <a:prstGeom prst="rect">
            <a:avLst/>
          </a:prstGeom>
        </p:spPr>
      </p:pic>
      <p:pic>
        <p:nvPicPr>
          <p:cNvPr id="25" name="Picture 24" descr="Application-cyan.png"/>
          <p:cNvPicPr>
            <a:picLocks noChangeAspect="1"/>
          </p:cNvPicPr>
          <p:nvPr/>
        </p:nvPicPr>
        <p:blipFill>
          <a:blip r:embed="rId4"/>
          <a:stretch>
            <a:fillRect/>
          </a:stretch>
        </p:blipFill>
        <p:spPr>
          <a:xfrm>
            <a:off x="1706437" y="4041057"/>
            <a:ext cx="1523603" cy="593145"/>
          </a:xfrm>
          <a:prstGeom prst="rect">
            <a:avLst/>
          </a:prstGeom>
        </p:spPr>
      </p:pic>
      <p:pic>
        <p:nvPicPr>
          <p:cNvPr id="35" name="Picture 34" descr="Application-red.png"/>
          <p:cNvPicPr>
            <a:picLocks noChangeAspect="1"/>
          </p:cNvPicPr>
          <p:nvPr/>
        </p:nvPicPr>
        <p:blipFill>
          <a:blip r:embed="rId14"/>
          <a:stretch>
            <a:fillRect/>
          </a:stretch>
        </p:blipFill>
        <p:spPr>
          <a:xfrm>
            <a:off x="1706437" y="4038605"/>
            <a:ext cx="1523603" cy="593147"/>
          </a:xfrm>
          <a:prstGeom prst="rect">
            <a:avLst/>
          </a:prstGeom>
        </p:spPr>
      </p:pic>
      <p:pic>
        <p:nvPicPr>
          <p:cNvPr id="24" name="Picture 23" descr="Server-Virtual-Single.png"/>
          <p:cNvPicPr>
            <a:picLocks noChangeAspect="1"/>
          </p:cNvPicPr>
          <p:nvPr/>
        </p:nvPicPr>
        <p:blipFill>
          <a:blip r:embed="rId13"/>
          <a:stretch>
            <a:fillRect/>
          </a:stretch>
        </p:blipFill>
        <p:spPr>
          <a:xfrm>
            <a:off x="812589" y="3886200"/>
            <a:ext cx="3047204" cy="1036948"/>
          </a:xfrm>
          <a:prstGeom prst="rect">
            <a:avLst/>
          </a:prstGeom>
        </p:spPr>
      </p:pic>
      <p:cxnSp>
        <p:nvCxnSpPr>
          <p:cNvPr id="8" name="Straight Arrow Connector 7"/>
          <p:cNvCxnSpPr/>
          <p:nvPr/>
        </p:nvCxnSpPr>
        <p:spPr>
          <a:xfrm flipV="1">
            <a:off x="4196219" y="3327955"/>
            <a:ext cx="2279737" cy="231801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a:xfrm flipH="1">
            <a:off x="5561834" y="2258545"/>
            <a:ext cx="7763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46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 presetClass="entr" presetSubtype="0" fill="hold" nodeType="afterEffect">
                                  <p:stCondLst>
                                    <p:cond delay="200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500" fill="hold"/>
                                        <p:tgtEl>
                                          <p:spTgt spid="61"/>
                                        </p:tgtEl>
                                        <p:attrNameLst>
                                          <p:attrName>ppt_w</p:attrName>
                                        </p:attrNameLst>
                                      </p:cBhvr>
                                      <p:tavLst>
                                        <p:tav tm="0">
                                          <p:val>
                                            <p:fltVal val="0"/>
                                          </p:val>
                                        </p:tav>
                                        <p:tav tm="100000">
                                          <p:val>
                                            <p:strVal val="#ppt_w"/>
                                          </p:val>
                                        </p:tav>
                                      </p:tavLst>
                                    </p:anim>
                                    <p:anim calcmode="lin" valueType="num">
                                      <p:cBhvr>
                                        <p:cTn id="27" dur="500" fill="hold"/>
                                        <p:tgtEl>
                                          <p:spTgt spid="61"/>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1" presetClass="exit" presetSubtype="0" fill="hold" nodeType="after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nodeType="afterEffect">
                                  <p:stCondLst>
                                    <p:cond delay="5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1000"/>
                            </p:stCondLst>
                            <p:childTnLst>
                              <p:par>
                                <p:cTn id="35" presetID="2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par>
                          <p:cTn id="39" fill="hold">
                            <p:stCondLst>
                              <p:cond delay="1500"/>
                            </p:stCondLst>
                            <p:childTnLst>
                              <p:par>
                                <p:cTn id="40" presetID="1" presetClass="exit" presetSubtype="0" fill="hold" nodeType="afterEffect">
                                  <p:stCondLst>
                                    <p:cond delay="1000"/>
                                  </p:stCondLst>
                                  <p:childTnLst>
                                    <p:set>
                                      <p:cBhvr>
                                        <p:cTn id="41" dur="1" fill="hold">
                                          <p:stCondLst>
                                            <p:cond delay="0"/>
                                          </p:stCondLst>
                                        </p:cTn>
                                        <p:tgtEl>
                                          <p:spTgt spid="4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childTnLst>
                                </p:cTn>
                              </p:par>
                              <p:par>
                                <p:cTn id="46" presetID="56" presetClass="path" presetSubtype="0" accel="50000" decel="50000" fill="hold" nodeType="withEffect">
                                  <p:stCondLst>
                                    <p:cond delay="0"/>
                                  </p:stCondLst>
                                  <p:childTnLst>
                                    <p:animMotion origin="layout" path="M -3.33333E-6 7.63535E-7 L -0.2 0.54419 " pathEditMode="relative" rAng="0" ptsTypes="AA">
                                      <p:cBhvr>
                                        <p:cTn id="47" dur="1000" fill="hold"/>
                                        <p:tgtEl>
                                          <p:spTgt spid="67"/>
                                        </p:tgtEl>
                                        <p:attrNameLst>
                                          <p:attrName>ppt_x</p:attrName>
                                          <p:attrName>ppt_y</p:attrName>
                                        </p:attrNameLst>
                                      </p:cBhvr>
                                      <p:rCtr x="-10000" y="27200"/>
                                    </p:animMotion>
                                  </p:childTnLst>
                                </p:cTn>
                              </p:par>
                              <p:par>
                                <p:cTn id="48" presetID="11" presetClass="entr" presetSubtype="0" fill="hold" nodeType="withEffect">
                                  <p:stCondLst>
                                    <p:cond delay="0"/>
                                  </p:stCondLst>
                                  <p:childTnLst>
                                    <p:set>
                                      <p:cBhvr>
                                        <p:cTn id="49" dur="500">
                                          <p:stCondLst>
                                            <p:cond delay="0"/>
                                          </p:stCondLst>
                                        </p:cTn>
                                        <p:tgtEl>
                                          <p:spTgt spid="39"/>
                                        </p:tgtEl>
                                        <p:attrNameLst>
                                          <p:attrName>style.visibility</p:attrName>
                                        </p:attrNameLst>
                                      </p:cBhvr>
                                      <p:to>
                                        <p:strVal val="visible"/>
                                      </p:to>
                                    </p:set>
                                  </p:childTnLst>
                                </p:cTn>
                              </p:par>
                            </p:childTnLst>
                          </p:cTn>
                        </p:par>
                        <p:par>
                          <p:cTn id="50" fill="hold">
                            <p:stCondLst>
                              <p:cond delay="1000"/>
                            </p:stCondLst>
                            <p:childTnLst>
                              <p:par>
                                <p:cTn id="51" presetID="26" presetClass="emph" presetSubtype="0" fill="hold" nodeType="afterEffect">
                                  <p:stCondLst>
                                    <p:cond delay="0"/>
                                  </p:stCondLst>
                                  <p:childTnLst>
                                    <p:animEffect transition="out" filter="fade">
                                      <p:cBhvr>
                                        <p:cTn id="52" dur="500" tmFilter="0, 0; .2, .5; .8, .5; 1, 0"/>
                                        <p:tgtEl>
                                          <p:spTgt spid="67"/>
                                        </p:tgtEl>
                                      </p:cBhvr>
                                    </p:animEffect>
                                    <p:animScale>
                                      <p:cBhvr>
                                        <p:cTn id="53" dur="250" autoRev="1" fill="hold"/>
                                        <p:tgtEl>
                                          <p:spTgt spid="67"/>
                                        </p:tgtEl>
                                      </p:cBhvr>
                                      <p:by x="105000" y="105000"/>
                                    </p:animScale>
                                  </p:childTnLst>
                                </p:cTn>
                              </p:par>
                            </p:childTnLst>
                          </p:cTn>
                        </p:par>
                        <p:par>
                          <p:cTn id="54" fill="hold">
                            <p:stCondLst>
                              <p:cond delay="1500"/>
                            </p:stCondLst>
                            <p:childTnLst>
                              <p:par>
                                <p:cTn id="55" presetID="10" presetClass="exit" presetSubtype="0" fill="hold" nodeType="afterEffect">
                                  <p:stCondLst>
                                    <p:cond delay="0"/>
                                  </p:stCondLst>
                                  <p:childTnLst>
                                    <p:animEffect transition="out" filter="fade">
                                      <p:cBhvr>
                                        <p:cTn id="56" dur="1000"/>
                                        <p:tgtEl>
                                          <p:spTgt spid="67"/>
                                        </p:tgtEl>
                                      </p:cBhvr>
                                    </p:animEffect>
                                    <p:set>
                                      <p:cBhvr>
                                        <p:cTn id="57" dur="1" fill="hold">
                                          <p:stCondLst>
                                            <p:cond delay="999"/>
                                          </p:stCondLst>
                                        </p:cTn>
                                        <p:tgtEl>
                                          <p:spTgt spid="67"/>
                                        </p:tgtEl>
                                        <p:attrNameLst>
                                          <p:attrName>style.visibility</p:attrName>
                                        </p:attrNameLst>
                                      </p:cBhvr>
                                      <p:to>
                                        <p:strVal val="hidden"/>
                                      </p:to>
                                    </p:set>
                                  </p:childTnLst>
                                </p:cTn>
                              </p:par>
                            </p:childTnLst>
                          </p:cTn>
                        </p:par>
                        <p:par>
                          <p:cTn id="58" fill="hold">
                            <p:stCondLst>
                              <p:cond delay="2500"/>
                            </p:stCondLst>
                            <p:childTnLst>
                              <p:par>
                                <p:cTn id="59" presetID="0" presetClass="path" presetSubtype="0" accel="50000" decel="50000" fill="hold" nodeType="afterEffect">
                                  <p:stCondLst>
                                    <p:cond delay="0"/>
                                  </p:stCondLst>
                                  <p:childTnLst>
                                    <p:animMotion origin="layout" path="M 0 0 L 0.3 0.05552 " pathEditMode="relative" ptsTypes="AA">
                                      <p:cBhvr>
                                        <p:cTn id="60" dur="1000" fill="hold"/>
                                        <p:tgtEl>
                                          <p:spTgt spid="35"/>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3 0.05552 " pathEditMode="relative" ptsTypes="AA">
                                      <p:cBhvr>
                                        <p:cTn id="62" dur="1000" fill="hold"/>
                                        <p:tgtEl>
                                          <p:spTgt spid="24"/>
                                        </p:tgtEl>
                                        <p:attrNameLst>
                                          <p:attrName>ppt_x</p:attrName>
                                          <p:attrName>ppt_y</p:attrName>
                                        </p:attrNameLst>
                                      </p:cBhvr>
                                    </p:animMotion>
                                  </p:childTnLst>
                                </p:cTn>
                              </p:par>
                            </p:childTnLst>
                          </p:cTn>
                        </p:par>
                        <p:par>
                          <p:cTn id="63" fill="hold">
                            <p:stCondLst>
                              <p:cond delay="3500"/>
                            </p:stCondLst>
                            <p:childTnLst>
                              <p:par>
                                <p:cTn id="64" presetID="10"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2000"/>
                                        <p:tgtEl>
                                          <p:spTgt spid="68"/>
                                        </p:tgtEl>
                                      </p:cBhvr>
                                    </p:animEffect>
                                  </p:childTnLst>
                                </p:cTn>
                              </p:par>
                              <p:par>
                                <p:cTn id="67" presetID="10" presetClass="exit" presetSubtype="0" fill="hold" nodeType="withEffect">
                                  <p:stCondLst>
                                    <p:cond delay="0"/>
                                  </p:stCondLst>
                                  <p:childTnLst>
                                    <p:animEffect transition="out" filter="fade">
                                      <p:cBhvr>
                                        <p:cTn id="68" dur="2000"/>
                                        <p:tgtEl>
                                          <p:spTgt spid="35"/>
                                        </p:tgtEl>
                                      </p:cBhvr>
                                    </p:animEffect>
                                    <p:set>
                                      <p:cBhvr>
                                        <p:cTn id="69" dur="1" fill="hold">
                                          <p:stCondLst>
                                            <p:cond delay="1999"/>
                                          </p:stCondLst>
                                        </p:cTn>
                                        <p:tgtEl>
                                          <p:spTgt spid="35"/>
                                        </p:tgtEl>
                                        <p:attrNameLst>
                                          <p:attrName>style.visibility</p:attrName>
                                        </p:attrNameLst>
                                      </p:cBhvr>
                                      <p:to>
                                        <p:strVal val="hidden"/>
                                      </p:to>
                                    </p:set>
                                  </p:childTnLst>
                                </p:cTn>
                              </p:par>
                              <p:par>
                                <p:cTn id="70" presetID="23" presetClass="exit" presetSubtype="32" fill="hold" nodeType="withEffect">
                                  <p:stCondLst>
                                    <p:cond delay="0"/>
                                  </p:stCondLst>
                                  <p:childTnLst>
                                    <p:anim calcmode="lin" valueType="num">
                                      <p:cBhvr>
                                        <p:cTn id="71" dur="500"/>
                                        <p:tgtEl>
                                          <p:spTgt spid="9"/>
                                        </p:tgtEl>
                                        <p:attrNameLst>
                                          <p:attrName>ppt_w</p:attrName>
                                        </p:attrNameLst>
                                      </p:cBhvr>
                                      <p:tavLst>
                                        <p:tav tm="0">
                                          <p:val>
                                            <p:strVal val="ppt_w"/>
                                          </p:val>
                                        </p:tav>
                                        <p:tav tm="100000">
                                          <p:val>
                                            <p:fltVal val="0"/>
                                          </p:val>
                                        </p:tav>
                                      </p:tavLst>
                                    </p:anim>
                                    <p:anim calcmode="lin" valueType="num">
                                      <p:cBhvr>
                                        <p:cTn id="72" dur="500"/>
                                        <p:tgtEl>
                                          <p:spTgt spid="9"/>
                                        </p:tgtEl>
                                        <p:attrNameLst>
                                          <p:attrName>ppt_h</p:attrName>
                                        </p:attrNameLst>
                                      </p:cBhvr>
                                      <p:tavLst>
                                        <p:tav tm="0">
                                          <p:val>
                                            <p:strVal val="ppt_h"/>
                                          </p:val>
                                        </p:tav>
                                        <p:tav tm="100000">
                                          <p:val>
                                            <p:fltVal val="0"/>
                                          </p:val>
                                        </p:tav>
                                      </p:tavLst>
                                    </p:anim>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childTnLst>
                          </p:cTn>
                        </p:par>
                        <p:par>
                          <p:cTn id="77" fill="hold">
                            <p:stCondLst>
                              <p:cond delay="5500"/>
                            </p:stCondLst>
                            <p:childTnLst>
                              <p:par>
                                <p:cTn id="78" presetID="23" presetClass="exit" presetSubtype="32" fill="hold" nodeType="afterEffect">
                                  <p:stCondLst>
                                    <p:cond delay="0"/>
                                  </p:stCondLst>
                                  <p:childTnLst>
                                    <p:anim calcmode="lin" valueType="num">
                                      <p:cBhvr>
                                        <p:cTn id="79" dur="500"/>
                                        <p:tgtEl>
                                          <p:spTgt spid="61"/>
                                        </p:tgtEl>
                                        <p:attrNameLst>
                                          <p:attrName>ppt_w</p:attrName>
                                        </p:attrNameLst>
                                      </p:cBhvr>
                                      <p:tavLst>
                                        <p:tav tm="0">
                                          <p:val>
                                            <p:strVal val="ppt_w"/>
                                          </p:val>
                                        </p:tav>
                                        <p:tav tm="100000">
                                          <p:val>
                                            <p:fltVal val="0"/>
                                          </p:val>
                                        </p:tav>
                                      </p:tavLst>
                                    </p:anim>
                                    <p:anim calcmode="lin" valueType="num">
                                      <p:cBhvr>
                                        <p:cTn id="80" dur="500"/>
                                        <p:tgtEl>
                                          <p:spTgt spid="61"/>
                                        </p:tgtEl>
                                        <p:attrNameLst>
                                          <p:attrName>ppt_h</p:attrName>
                                        </p:attrNameLst>
                                      </p:cBhvr>
                                      <p:tavLst>
                                        <p:tav tm="0">
                                          <p:val>
                                            <p:strVal val="ppt_h"/>
                                          </p:val>
                                        </p:tav>
                                        <p:tav tm="100000">
                                          <p:val>
                                            <p:fltVal val="0"/>
                                          </p:val>
                                        </p:tav>
                                      </p:tavLst>
                                    </p:anim>
                                    <p:set>
                                      <p:cBhvr>
                                        <p:cTn id="81" dur="1" fill="hold">
                                          <p:stCondLst>
                                            <p:cond delay="499"/>
                                          </p:stCondLst>
                                        </p:cTn>
                                        <p:tgtEl>
                                          <p:spTgt spid="61"/>
                                        </p:tgtEl>
                                        <p:attrNameLst>
                                          <p:attrName>style.visibility</p:attrName>
                                        </p:attrNameLst>
                                      </p:cBhvr>
                                      <p:to>
                                        <p:strVal val="hidden"/>
                                      </p:to>
                                    </p:set>
                                  </p:childTnLst>
                                </p:cTn>
                              </p:par>
                            </p:childTnLst>
                          </p:cTn>
                        </p:par>
                        <p:par>
                          <p:cTn id="82" fill="hold">
                            <p:stCondLst>
                              <p:cond delay="6000"/>
                            </p:stCondLst>
                            <p:childTnLst>
                              <p:par>
                                <p:cTn id="83" presetID="23" presetClass="exit" presetSubtype="32" fill="hold" nodeType="afterEffect">
                                  <p:stCondLst>
                                    <p:cond delay="0"/>
                                  </p:stCondLst>
                                  <p:childTnLst>
                                    <p:anim calcmode="lin" valueType="num">
                                      <p:cBhvr>
                                        <p:cTn id="84" dur="500"/>
                                        <p:tgtEl>
                                          <p:spTgt spid="63"/>
                                        </p:tgtEl>
                                        <p:attrNameLst>
                                          <p:attrName>ppt_w</p:attrName>
                                        </p:attrNameLst>
                                      </p:cBhvr>
                                      <p:tavLst>
                                        <p:tav tm="0">
                                          <p:val>
                                            <p:strVal val="ppt_w"/>
                                          </p:val>
                                        </p:tav>
                                        <p:tav tm="100000">
                                          <p:val>
                                            <p:fltVal val="0"/>
                                          </p:val>
                                        </p:tav>
                                      </p:tavLst>
                                    </p:anim>
                                    <p:anim calcmode="lin" valueType="num">
                                      <p:cBhvr>
                                        <p:cTn id="85" dur="500"/>
                                        <p:tgtEl>
                                          <p:spTgt spid="63"/>
                                        </p:tgtEl>
                                        <p:attrNameLst>
                                          <p:attrName>ppt_h</p:attrName>
                                        </p:attrNameLst>
                                      </p:cBhvr>
                                      <p:tavLst>
                                        <p:tav tm="0">
                                          <p:val>
                                            <p:strVal val="ppt_h"/>
                                          </p:val>
                                        </p:tav>
                                        <p:tav tm="100000">
                                          <p:val>
                                            <p:fltVal val="0"/>
                                          </p:val>
                                        </p:tav>
                                      </p:tavLst>
                                    </p:anim>
                                    <p:set>
                                      <p:cBhvr>
                                        <p:cTn id="86"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179052" y="3581906"/>
            <a:ext cx="6610546" cy="1523494"/>
          </a:xfrm>
        </p:spPr>
        <p:txBody>
          <a:bodyPr/>
          <a:lstStyle/>
          <a:p>
            <a:r>
              <a:rPr lang="en-US" dirty="0"/>
              <a:t>System Center 2012</a:t>
            </a:r>
            <a:br>
              <a:rPr lang="en-US" dirty="0"/>
            </a:br>
            <a:r>
              <a:rPr lang="en-US" dirty="0"/>
              <a:t>Virtual Machine Manager</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94219465"/>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High Availability Investments</a:t>
            </a:r>
            <a:endParaRPr lang="en-US" dirty="0"/>
          </a:p>
        </p:txBody>
      </p:sp>
      <p:sp>
        <p:nvSpPr>
          <p:cNvPr id="3" name="Text Placeholder 2"/>
          <p:cNvSpPr>
            <a:spLocks noGrp="1"/>
          </p:cNvSpPr>
          <p:nvPr>
            <p:ph idx="1"/>
          </p:nvPr>
        </p:nvSpPr>
        <p:spPr>
          <a:xfrm>
            <a:off x="519112" y="1447799"/>
            <a:ext cx="11149013" cy="4290405"/>
          </a:xfrm>
        </p:spPr>
        <p:txBody>
          <a:bodyPr/>
          <a:lstStyle/>
          <a:p>
            <a:r>
              <a:rPr lang="en-US" sz="3600" dirty="0" smtClean="0"/>
              <a:t>Highly Available VMM Server</a:t>
            </a:r>
          </a:p>
          <a:p>
            <a:pPr lvl="1"/>
            <a:r>
              <a:rPr lang="en-US" sz="3200" dirty="0" smtClean="0"/>
              <a:t>Cluster-aware VMM server</a:t>
            </a:r>
          </a:p>
          <a:p>
            <a:pPr lvl="2"/>
            <a:r>
              <a:rPr lang="en-US" sz="2800" dirty="0" smtClean="0"/>
              <a:t>Can be guarded against OS and VMM failures</a:t>
            </a:r>
          </a:p>
          <a:p>
            <a:pPr lvl="1"/>
            <a:r>
              <a:rPr lang="en-US" sz="3200" dirty="0" smtClean="0"/>
              <a:t>Admin console with reconnect logic</a:t>
            </a:r>
          </a:p>
          <a:p>
            <a:r>
              <a:rPr lang="en-US" sz="3600" dirty="0" smtClean="0"/>
              <a:t>Host Clusters</a:t>
            </a:r>
          </a:p>
          <a:p>
            <a:pPr lvl="1"/>
            <a:r>
              <a:rPr lang="en-US" sz="3200" dirty="0"/>
              <a:t>Create non-HAVMs on clustered hosts</a:t>
            </a:r>
          </a:p>
          <a:p>
            <a:pPr lvl="1"/>
            <a:r>
              <a:rPr lang="en-US" sz="3200" dirty="0" smtClean="0"/>
              <a:t>Add/remove Hyper-V clusters in untrusted domains</a:t>
            </a:r>
          </a:p>
          <a:p>
            <a:pPr lvl="1"/>
            <a:r>
              <a:rPr lang="en-US" sz="3200" dirty="0" smtClean="0"/>
              <a:t>Hyper-V cluster creation &amp; validation</a:t>
            </a:r>
            <a:endParaRPr lang="en-US" sz="3200" dirty="0"/>
          </a:p>
        </p:txBody>
      </p:sp>
    </p:spTree>
    <p:extLst>
      <p:ext uri="{BB962C8B-B14F-4D97-AF65-F5344CB8AC3E}">
        <p14:creationId xmlns:p14="http://schemas.microsoft.com/office/powerpoint/2010/main" val="140113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Heterogeneous Hypervisor Management</a:t>
            </a:r>
            <a:endParaRPr lang="en-US" dirty="0"/>
          </a:p>
        </p:txBody>
      </p:sp>
      <p:sp>
        <p:nvSpPr>
          <p:cNvPr id="4" name="Content Placeholder 3"/>
          <p:cNvSpPr>
            <a:spLocks noGrp="1"/>
          </p:cNvSpPr>
          <p:nvPr>
            <p:ph idx="1"/>
          </p:nvPr>
        </p:nvSpPr>
        <p:spPr>
          <a:xfrm>
            <a:off x="519112" y="1447799"/>
            <a:ext cx="11149013" cy="4302716"/>
          </a:xfrm>
        </p:spPr>
        <p:txBody>
          <a:bodyPr/>
          <a:lstStyle/>
          <a:p>
            <a:r>
              <a:rPr lang="en-US" dirty="0" smtClean="0"/>
              <a:t>SCVMM supports</a:t>
            </a:r>
            <a:r>
              <a:rPr lang="en-US" dirty="0"/>
              <a:t> </a:t>
            </a:r>
            <a:r>
              <a:rPr lang="en-US" dirty="0" smtClean="0"/>
              <a:t>existing environments</a:t>
            </a:r>
          </a:p>
          <a:p>
            <a:pPr lvl="1"/>
            <a:r>
              <a:rPr lang="en-US" dirty="0" smtClean="0"/>
              <a:t>Windows Server 2008+ Hyper-V</a:t>
            </a:r>
          </a:p>
          <a:p>
            <a:pPr lvl="1"/>
            <a:r>
              <a:rPr lang="en-US" dirty="0" smtClean="0"/>
              <a:t>VMware vSphere 4.1+</a:t>
            </a:r>
          </a:p>
          <a:p>
            <a:pPr lvl="2"/>
            <a:r>
              <a:rPr lang="en-US" dirty="0" smtClean="0"/>
              <a:t>Requires </a:t>
            </a:r>
            <a:r>
              <a:rPr lang="en-US" dirty="0" err="1" smtClean="0"/>
              <a:t>vCenter</a:t>
            </a:r>
            <a:endParaRPr lang="en-US" dirty="0" smtClean="0"/>
          </a:p>
          <a:p>
            <a:pPr lvl="1"/>
            <a:r>
              <a:rPr lang="en-US" dirty="0" smtClean="0"/>
              <a:t>Citrix XenServer 6.0+</a:t>
            </a:r>
          </a:p>
          <a:p>
            <a:pPr lvl="2"/>
            <a:r>
              <a:rPr lang="en-US" dirty="0" smtClean="0"/>
              <a:t>No dependency on </a:t>
            </a:r>
            <a:r>
              <a:rPr lang="en-US" dirty="0" err="1" smtClean="0"/>
              <a:t>XenCenter</a:t>
            </a:r>
            <a:endParaRPr lang="en-US" dirty="0" smtClean="0"/>
          </a:p>
          <a:p>
            <a:r>
              <a:rPr lang="en-US" dirty="0" smtClean="0"/>
              <a:t>Live migration, </a:t>
            </a:r>
            <a:r>
              <a:rPr lang="en-US" dirty="0" err="1" smtClean="0"/>
              <a:t>vMotion</a:t>
            </a:r>
            <a:r>
              <a:rPr lang="en-US" dirty="0" smtClean="0"/>
              <a:t> &amp; </a:t>
            </a:r>
            <a:r>
              <a:rPr lang="en-US" dirty="0" err="1" smtClean="0"/>
              <a:t>XenMotion</a:t>
            </a:r>
            <a:endParaRPr lang="en-US" dirty="0" smtClean="0"/>
          </a:p>
          <a:p>
            <a:r>
              <a:rPr lang="en-US" dirty="0" smtClean="0"/>
              <a:t>Multiple hypervisors in the same “Cloud”</a:t>
            </a:r>
          </a:p>
          <a:p>
            <a:r>
              <a:rPr lang="en-US" dirty="0" smtClean="0"/>
              <a:t>Services automatically deployed to correct hosts</a:t>
            </a:r>
          </a:p>
        </p:txBody>
      </p:sp>
    </p:spTree>
    <p:extLst>
      <p:ext uri="{BB962C8B-B14F-4D97-AF65-F5344CB8AC3E}">
        <p14:creationId xmlns:p14="http://schemas.microsoft.com/office/powerpoint/2010/main" val="262205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96542" y="1600200"/>
            <a:ext cx="6334911" cy="5064128"/>
          </a:xfrm>
          <a:prstGeom prst="roundRect">
            <a:avLst/>
          </a:prstGeom>
          <a:solidFill>
            <a:srgbClr val="00B05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5" name="TextBox 54"/>
          <p:cNvSpPr txBox="1">
            <a:spLocks noChangeArrowheads="1"/>
          </p:cNvSpPr>
          <p:nvPr/>
        </p:nvSpPr>
        <p:spPr bwMode="auto">
          <a:xfrm>
            <a:off x="8132764" y="2898777"/>
            <a:ext cx="1798689" cy="369330"/>
          </a:xfrm>
          <a:prstGeom prst="rect">
            <a:avLst/>
          </a:prstGeom>
          <a:noFill/>
          <a:ln w="9525">
            <a:noFill/>
            <a:miter lim="800000"/>
            <a:headEnd/>
            <a:tailEnd/>
          </a:ln>
        </p:spPr>
        <p:txBody>
          <a:bodyPr wrap="none" lIns="91436" tIns="45719" rIns="91436" bIns="45719">
            <a:spAutoFit/>
          </a:bodyPr>
          <a:lstStyle/>
          <a:p>
            <a:r>
              <a:rPr lang="en-US" dirty="0"/>
              <a:t>Hyper-V Cluster</a:t>
            </a:r>
          </a:p>
        </p:txBody>
      </p:sp>
      <p:sp>
        <p:nvSpPr>
          <p:cNvPr id="128003" name="Title 1"/>
          <p:cNvSpPr>
            <a:spLocks noGrp="1"/>
          </p:cNvSpPr>
          <p:nvPr>
            <p:ph type="title"/>
          </p:nvPr>
        </p:nvSpPr>
        <p:spPr/>
        <p:txBody>
          <a:bodyPr/>
          <a:lstStyle/>
          <a:p>
            <a:r>
              <a:rPr lang="en-US" smtClean="0"/>
              <a:t>Bare Metal Cluster Provisioning</a:t>
            </a:r>
            <a:endParaRPr lang="en-US" dirty="0"/>
          </a:p>
        </p:txBody>
      </p:sp>
      <p:sp>
        <p:nvSpPr>
          <p:cNvPr id="11" name="Content Placeholder 10"/>
          <p:cNvSpPr>
            <a:spLocks noGrp="1"/>
          </p:cNvSpPr>
          <p:nvPr>
            <p:ph idx="1"/>
          </p:nvPr>
        </p:nvSpPr>
        <p:spPr/>
        <p:txBody>
          <a:bodyPr/>
          <a:lstStyle/>
          <a:p>
            <a:endParaRPr lang="en-US"/>
          </a:p>
        </p:txBody>
      </p:sp>
      <p:grpSp>
        <p:nvGrpSpPr>
          <p:cNvPr id="5" name="Group 71"/>
          <p:cNvGrpSpPr>
            <a:grpSpLocks/>
          </p:cNvGrpSpPr>
          <p:nvPr/>
        </p:nvGrpSpPr>
        <p:grpSpPr bwMode="auto">
          <a:xfrm>
            <a:off x="6317840" y="2057401"/>
            <a:ext cx="1286699" cy="2133599"/>
            <a:chOff x="-1514700" y="1924824"/>
            <a:chExt cx="1286706" cy="2133966"/>
          </a:xfrm>
        </p:grpSpPr>
        <p:sp>
          <p:nvSpPr>
            <p:cNvPr id="128005" name="Text Box 14"/>
            <p:cNvSpPr txBox="1">
              <a:spLocks noChangeArrowheads="1"/>
            </p:cNvSpPr>
            <p:nvPr/>
          </p:nvSpPr>
          <p:spPr bwMode="auto">
            <a:xfrm>
              <a:off x="-1514700" y="3473914"/>
              <a:ext cx="1286706" cy="584876"/>
            </a:xfrm>
            <a:prstGeom prst="rect">
              <a:avLst/>
            </a:prstGeom>
            <a:noFill/>
            <a:ln w="9525" algn="ctr">
              <a:noFill/>
              <a:miter lim="800000"/>
              <a:headEnd/>
              <a:tailEnd/>
            </a:ln>
          </p:spPr>
          <p:txBody>
            <a:bodyPr wrap="none">
              <a:spAutoFit/>
            </a:bodyPr>
            <a:lstStyle/>
            <a:p>
              <a:pPr algn="ctr" defTabSz="912775"/>
              <a:r>
                <a:rPr lang="en-US" sz="1600" b="1" dirty="0"/>
                <a:t>Bare Metal </a:t>
              </a:r>
            </a:p>
            <a:p>
              <a:pPr algn="ctr" defTabSz="912775"/>
              <a:r>
                <a:rPr lang="en-US" sz="1600" b="1" dirty="0"/>
                <a:t>Server</a:t>
              </a:r>
            </a:p>
          </p:txBody>
        </p:sp>
        <p:pic>
          <p:nvPicPr>
            <p:cNvPr id="128006" name="Picture 2"/>
            <p:cNvPicPr>
              <a:picLocks noChangeAspect="1" noChangeArrowheads="1"/>
            </p:cNvPicPr>
            <p:nvPr/>
          </p:nvPicPr>
          <p:blipFill>
            <a:blip r:embed="rId3" cstate="print"/>
            <a:srcRect/>
            <a:stretch>
              <a:fillRect/>
            </a:stretch>
          </p:blipFill>
          <p:spPr bwMode="auto">
            <a:xfrm>
              <a:off x="-1404480" y="1924824"/>
              <a:ext cx="1066266" cy="1469105"/>
            </a:xfrm>
            <a:prstGeom prst="rect">
              <a:avLst/>
            </a:prstGeom>
            <a:noFill/>
            <a:ln w="9525">
              <a:noFill/>
              <a:miter lim="800000"/>
              <a:headEnd/>
              <a:tailEnd/>
            </a:ln>
          </p:spPr>
        </p:pic>
      </p:grpSp>
      <p:grpSp>
        <p:nvGrpSpPr>
          <p:cNvPr id="128007" name="Group 71"/>
          <p:cNvGrpSpPr>
            <a:grpSpLocks/>
          </p:cNvGrpSpPr>
          <p:nvPr/>
        </p:nvGrpSpPr>
        <p:grpSpPr bwMode="auto">
          <a:xfrm>
            <a:off x="2208212" y="2057400"/>
            <a:ext cx="1388330" cy="1705390"/>
            <a:chOff x="1892080" y="1947147"/>
            <a:chExt cx="1389498" cy="1705473"/>
          </a:xfrm>
        </p:grpSpPr>
        <p:sp>
          <p:nvSpPr>
            <p:cNvPr id="128008" name="Text Box 14"/>
            <p:cNvSpPr txBox="1">
              <a:spLocks noChangeArrowheads="1"/>
            </p:cNvSpPr>
            <p:nvPr/>
          </p:nvSpPr>
          <p:spPr bwMode="auto">
            <a:xfrm>
              <a:off x="1892080" y="3314050"/>
              <a:ext cx="1389498" cy="338570"/>
            </a:xfrm>
            <a:prstGeom prst="rect">
              <a:avLst/>
            </a:prstGeom>
            <a:noFill/>
            <a:ln w="9525" algn="ctr">
              <a:noFill/>
              <a:miter lim="800000"/>
              <a:headEnd/>
              <a:tailEnd/>
            </a:ln>
          </p:spPr>
          <p:txBody>
            <a:bodyPr wrap="none">
              <a:spAutoFit/>
            </a:bodyPr>
            <a:lstStyle/>
            <a:p>
              <a:pPr algn="ctr" defTabSz="912775"/>
              <a:r>
                <a:rPr lang="en-US" sz="1600" b="1" dirty="0"/>
                <a:t>VMM Server</a:t>
              </a:r>
            </a:p>
          </p:txBody>
        </p:sp>
        <p:pic>
          <p:nvPicPr>
            <p:cNvPr id="128009" name="Picture 2"/>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018568" y="1947147"/>
              <a:ext cx="1067157" cy="1468975"/>
            </a:xfrm>
            <a:prstGeom prst="rect">
              <a:avLst/>
            </a:prstGeom>
            <a:noFill/>
            <a:ln w="9525">
              <a:noFill/>
              <a:miter lim="800000"/>
              <a:headEnd/>
              <a:tailEnd/>
            </a:ln>
          </p:spPr>
        </p:pic>
      </p:grpSp>
      <p:sp>
        <p:nvSpPr>
          <p:cNvPr id="23" name="TextBox 22"/>
          <p:cNvSpPr txBox="1">
            <a:spLocks noChangeArrowheads="1"/>
          </p:cNvSpPr>
          <p:nvPr/>
        </p:nvSpPr>
        <p:spPr bwMode="auto">
          <a:xfrm>
            <a:off x="2825751" y="4287839"/>
            <a:ext cx="1306512" cy="677106"/>
          </a:xfrm>
          <a:prstGeom prst="rect">
            <a:avLst/>
          </a:prstGeom>
          <a:noFill/>
          <a:ln w="9525">
            <a:noFill/>
            <a:miter lim="800000"/>
            <a:headEnd/>
            <a:tailEnd/>
          </a:ln>
        </p:spPr>
        <p:txBody>
          <a:bodyPr wrap="square" lIns="91436" tIns="45719" rIns="91436" bIns="45719">
            <a:spAutoFit/>
          </a:bodyPr>
          <a:lstStyle/>
          <a:p>
            <a:r>
              <a:rPr lang="en-US" sz="1900" dirty="0"/>
              <a:t>Configure storage</a:t>
            </a:r>
          </a:p>
        </p:txBody>
      </p:sp>
      <p:sp>
        <p:nvSpPr>
          <p:cNvPr id="24" name="TextBox 23"/>
          <p:cNvSpPr txBox="1">
            <a:spLocks noChangeArrowheads="1"/>
          </p:cNvSpPr>
          <p:nvPr/>
        </p:nvSpPr>
        <p:spPr bwMode="auto">
          <a:xfrm>
            <a:off x="4667251" y="4141789"/>
            <a:ext cx="1274763" cy="677106"/>
          </a:xfrm>
          <a:prstGeom prst="rect">
            <a:avLst/>
          </a:prstGeom>
          <a:noFill/>
          <a:ln w="9525">
            <a:noFill/>
            <a:miter lim="800000"/>
            <a:headEnd/>
            <a:tailEnd/>
          </a:ln>
        </p:spPr>
        <p:txBody>
          <a:bodyPr lIns="91436" tIns="45719" rIns="91436" bIns="45719">
            <a:spAutoFit/>
          </a:bodyPr>
          <a:lstStyle/>
          <a:p>
            <a:r>
              <a:rPr lang="en-US" sz="1900" dirty="0"/>
              <a:t>Configure</a:t>
            </a:r>
          </a:p>
          <a:p>
            <a:r>
              <a:rPr lang="en-US" sz="1900" dirty="0"/>
              <a:t>network</a:t>
            </a:r>
          </a:p>
        </p:txBody>
      </p:sp>
      <p:sp>
        <p:nvSpPr>
          <p:cNvPr id="47" name="TextBox 46"/>
          <p:cNvSpPr txBox="1">
            <a:spLocks noChangeArrowheads="1"/>
          </p:cNvSpPr>
          <p:nvPr/>
        </p:nvSpPr>
        <p:spPr bwMode="auto">
          <a:xfrm>
            <a:off x="6399214" y="1770063"/>
            <a:ext cx="1073234" cy="338552"/>
          </a:xfrm>
          <a:prstGeom prst="rect">
            <a:avLst/>
          </a:prstGeom>
          <a:noFill/>
          <a:ln w="9525">
            <a:noFill/>
            <a:miter lim="800000"/>
            <a:headEnd/>
            <a:tailEnd/>
          </a:ln>
        </p:spPr>
        <p:txBody>
          <a:bodyPr wrap="none" lIns="91436" tIns="45719" rIns="91436" bIns="45719">
            <a:spAutoFit/>
          </a:bodyPr>
          <a:lstStyle/>
          <a:p>
            <a:r>
              <a:rPr lang="en-US" sz="1600" dirty="0"/>
              <a:t>Configure</a:t>
            </a:r>
          </a:p>
        </p:txBody>
      </p:sp>
      <p:sp>
        <p:nvSpPr>
          <p:cNvPr id="48" name="TextBox 47"/>
          <p:cNvSpPr txBox="1">
            <a:spLocks noChangeArrowheads="1"/>
          </p:cNvSpPr>
          <p:nvPr/>
        </p:nvSpPr>
        <p:spPr bwMode="auto">
          <a:xfrm>
            <a:off x="4570412" y="2300288"/>
            <a:ext cx="1838957" cy="846384"/>
          </a:xfrm>
          <a:prstGeom prst="rect">
            <a:avLst/>
          </a:prstGeom>
          <a:noFill/>
          <a:ln w="9525">
            <a:noFill/>
            <a:miter lim="800000"/>
            <a:headEnd/>
            <a:tailEnd/>
          </a:ln>
        </p:spPr>
        <p:txBody>
          <a:bodyPr wrap="none" lIns="91436" tIns="45719" rIns="91436" bIns="45719">
            <a:spAutoFit/>
          </a:bodyPr>
          <a:lstStyle/>
          <a:p>
            <a:pPr algn="ctr"/>
            <a:r>
              <a:rPr lang="en-US" sz="1500" dirty="0"/>
              <a:t>Boot &amp; </a:t>
            </a:r>
            <a:r>
              <a:rPr lang="en-US" sz="1500" dirty="0" smtClean="0"/>
              <a:t>Install</a:t>
            </a:r>
            <a:endParaRPr lang="en-US" sz="1050" dirty="0" smtClean="0"/>
          </a:p>
          <a:p>
            <a:pPr algn="ctr"/>
            <a:endParaRPr lang="en-US" sz="1200" dirty="0"/>
          </a:p>
          <a:p>
            <a:pPr algn="ctr"/>
            <a:r>
              <a:rPr lang="en-US" sz="1100" dirty="0" smtClean="0"/>
              <a:t>Hyper-V Role</a:t>
            </a:r>
          </a:p>
          <a:p>
            <a:pPr algn="ctr"/>
            <a:r>
              <a:rPr lang="en-US" sz="1100" dirty="0" smtClean="0"/>
              <a:t>Failover Clustering Feature</a:t>
            </a:r>
            <a:endParaRPr lang="en-US" sz="1100" dirty="0"/>
          </a:p>
        </p:txBody>
      </p:sp>
      <p:sp>
        <p:nvSpPr>
          <p:cNvPr id="69671" name="AutoShape 39"/>
          <p:cNvSpPr>
            <a:spLocks noChangeArrowheads="1"/>
          </p:cNvSpPr>
          <p:nvPr/>
        </p:nvSpPr>
        <p:spPr bwMode="auto">
          <a:xfrm rot="2206326">
            <a:off x="3776664" y="3843339"/>
            <a:ext cx="3767137" cy="357187"/>
          </a:xfrm>
          <a:prstGeom prst="rightArrow">
            <a:avLst>
              <a:gd name="adj1" fmla="val 43750"/>
              <a:gd name="adj2" fmla="val 94210"/>
            </a:avLst>
          </a:prstGeom>
          <a:gradFill rotWithShape="1">
            <a:gsLst>
              <a:gs pos="0">
                <a:schemeClr val="bg1">
                  <a:gamma/>
                  <a:tint val="0"/>
                  <a:invGamma/>
                  <a:alpha val="0"/>
                </a:schemeClr>
              </a:gs>
              <a:gs pos="100000">
                <a:schemeClr val="bg1">
                  <a:alpha val="50000"/>
                </a:schemeClr>
              </a:gs>
            </a:gsLst>
            <a:lin ang="0" scaled="1"/>
          </a:gradFill>
          <a:ln w="9525">
            <a:noFill/>
            <a:miter lim="800000"/>
            <a:headEnd/>
            <a:tailEnd/>
          </a:ln>
          <a:effectLst/>
        </p:spPr>
        <p:txBody>
          <a:bodyPr wrap="none" lIns="91436" tIns="45719" rIns="91436" bIns="45719" anchor="ctr"/>
          <a:lstStyle/>
          <a:p>
            <a:pPr>
              <a:defRPr/>
            </a:pPr>
            <a:endParaRPr lang="en-US" dirty="0"/>
          </a:p>
        </p:txBody>
      </p:sp>
      <p:sp>
        <p:nvSpPr>
          <p:cNvPr id="69672" name="AutoShape 40"/>
          <p:cNvSpPr>
            <a:spLocks noChangeArrowheads="1"/>
          </p:cNvSpPr>
          <p:nvPr/>
        </p:nvSpPr>
        <p:spPr bwMode="auto">
          <a:xfrm rot="3577542">
            <a:off x="3219451" y="4279902"/>
            <a:ext cx="1825625" cy="298450"/>
          </a:xfrm>
          <a:prstGeom prst="rightArrow">
            <a:avLst>
              <a:gd name="adj1" fmla="val 43056"/>
              <a:gd name="adj2" fmla="val 60972"/>
            </a:avLst>
          </a:prstGeom>
          <a:gradFill rotWithShape="1">
            <a:gsLst>
              <a:gs pos="0">
                <a:srgbClr val="FFFFFF">
                  <a:alpha val="0"/>
                </a:srgbClr>
              </a:gs>
              <a:gs pos="100000">
                <a:schemeClr val="bg1">
                  <a:alpha val="50000"/>
                </a:schemeClr>
              </a:gs>
            </a:gsLst>
            <a:lin ang="0" scaled="1"/>
          </a:gradFill>
          <a:ln w="9525">
            <a:noFill/>
            <a:miter lim="800000"/>
            <a:headEnd/>
            <a:tailEnd/>
          </a:ln>
        </p:spPr>
        <p:txBody>
          <a:bodyPr rot="10800000" vert="eaVert" wrap="none" lIns="91436" tIns="45719" rIns="91436" bIns="45719" anchor="ctr"/>
          <a:lstStyle/>
          <a:p>
            <a:pPr>
              <a:defRPr/>
            </a:pPr>
            <a:endParaRPr lang="en-US" dirty="0"/>
          </a:p>
        </p:txBody>
      </p:sp>
      <p:sp>
        <p:nvSpPr>
          <p:cNvPr id="69674" name="AutoShape 42"/>
          <p:cNvSpPr>
            <a:spLocks noChangeArrowheads="1"/>
          </p:cNvSpPr>
          <p:nvPr/>
        </p:nvSpPr>
        <p:spPr bwMode="auto">
          <a:xfrm>
            <a:off x="3351212" y="2590800"/>
            <a:ext cx="3150760" cy="201052"/>
          </a:xfrm>
          <a:prstGeom prst="leftRightArrow">
            <a:avLst>
              <a:gd name="adj1" fmla="val 39583"/>
              <a:gd name="adj2" fmla="val 106215"/>
            </a:avLst>
          </a:prstGeom>
          <a:solidFill>
            <a:schemeClr val="bg1">
              <a:alpha val="50195"/>
            </a:schemeClr>
          </a:solidFill>
          <a:ln w="9525">
            <a:noFill/>
            <a:miter lim="800000"/>
            <a:headEnd/>
            <a:tailEnd/>
          </a:ln>
        </p:spPr>
        <p:txBody>
          <a:bodyPr wrap="none" lIns="91436" tIns="45719" rIns="91436" bIns="45719" anchor="ctr"/>
          <a:lstStyle/>
          <a:p>
            <a:endParaRPr lang="en-US" dirty="0"/>
          </a:p>
        </p:txBody>
      </p:sp>
      <p:grpSp>
        <p:nvGrpSpPr>
          <p:cNvPr id="128029" name="Group 29"/>
          <p:cNvGrpSpPr>
            <a:grpSpLocks/>
          </p:cNvGrpSpPr>
          <p:nvPr/>
        </p:nvGrpSpPr>
        <p:grpSpPr bwMode="auto">
          <a:xfrm>
            <a:off x="4084644" y="5029201"/>
            <a:ext cx="2043115" cy="1635127"/>
            <a:chOff x="2573" y="3168"/>
            <a:chExt cx="1287" cy="1030"/>
          </a:xfrm>
        </p:grpSpPr>
        <p:pic>
          <p:nvPicPr>
            <p:cNvPr id="128021" name="Hyper-V logo"/>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2783" y="3168"/>
              <a:ext cx="864" cy="721"/>
            </a:xfrm>
            <a:prstGeom prst="rect">
              <a:avLst/>
            </a:prstGeom>
            <a:noFill/>
            <a:ln w="9525">
              <a:noFill/>
              <a:miter lim="800000"/>
              <a:headEnd/>
              <a:tailEnd/>
            </a:ln>
          </p:spPr>
        </p:pic>
        <p:sp>
          <p:nvSpPr>
            <p:cNvPr id="128022" name="Text Box 14"/>
            <p:cNvSpPr txBox="1">
              <a:spLocks noChangeArrowheads="1"/>
            </p:cNvSpPr>
            <p:nvPr/>
          </p:nvSpPr>
          <p:spPr bwMode="auto">
            <a:xfrm>
              <a:off x="2573" y="3888"/>
              <a:ext cx="1287" cy="310"/>
            </a:xfrm>
            <a:prstGeom prst="rect">
              <a:avLst/>
            </a:prstGeom>
            <a:noFill/>
            <a:ln w="9525" algn="ctr">
              <a:noFill/>
              <a:miter lim="800000"/>
              <a:headEnd/>
              <a:tailEnd/>
            </a:ln>
          </p:spPr>
          <p:txBody>
            <a:bodyPr wrap="none">
              <a:spAutoFit/>
            </a:bodyPr>
            <a:lstStyle/>
            <a:p>
              <a:pPr algn="ctr" defTabSz="912775"/>
              <a:r>
                <a:rPr lang="en-US" sz="1500" dirty="0" smtClean="0"/>
                <a:t>Storage</a:t>
              </a:r>
            </a:p>
            <a:p>
              <a:pPr algn="ctr" defTabSz="912775"/>
              <a:r>
                <a:rPr lang="en-US" sz="1100" dirty="0" smtClean="0"/>
                <a:t>Cluster Shared Volumes (CSV)</a:t>
              </a:r>
              <a:endParaRPr lang="en-US" sz="1100" dirty="0"/>
            </a:p>
          </p:txBody>
        </p:sp>
      </p:grpSp>
      <p:grpSp>
        <p:nvGrpSpPr>
          <p:cNvPr id="12" name="Group 8"/>
          <p:cNvGrpSpPr>
            <a:grpSpLocks/>
          </p:cNvGrpSpPr>
          <p:nvPr/>
        </p:nvGrpSpPr>
        <p:grpSpPr bwMode="auto">
          <a:xfrm>
            <a:off x="6594476" y="4935540"/>
            <a:ext cx="1798638" cy="1535261"/>
            <a:chOff x="7618413" y="4602472"/>
            <a:chExt cx="1798637" cy="1536133"/>
          </a:xfrm>
        </p:grpSpPr>
        <p:pic>
          <p:nvPicPr>
            <p:cNvPr id="128024" name="Picture 6"/>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7618413" y="4602472"/>
              <a:ext cx="1798637" cy="1353519"/>
            </a:xfrm>
            <a:prstGeom prst="rect">
              <a:avLst/>
            </a:prstGeom>
            <a:noFill/>
            <a:ln w="9525">
              <a:noFill/>
              <a:miter lim="800000"/>
              <a:headEnd/>
              <a:tailEnd/>
            </a:ln>
          </p:spPr>
        </p:pic>
        <p:sp>
          <p:nvSpPr>
            <p:cNvPr id="128025" name="Text Box 14"/>
            <p:cNvSpPr txBox="1">
              <a:spLocks noChangeArrowheads="1"/>
            </p:cNvSpPr>
            <p:nvPr/>
          </p:nvSpPr>
          <p:spPr bwMode="auto">
            <a:xfrm>
              <a:off x="8152066" y="5876846"/>
              <a:ext cx="761747" cy="261759"/>
            </a:xfrm>
            <a:prstGeom prst="rect">
              <a:avLst/>
            </a:prstGeom>
            <a:noFill/>
            <a:ln w="9525" algn="ctr">
              <a:noFill/>
              <a:miter lim="800000"/>
              <a:headEnd/>
              <a:tailEnd/>
            </a:ln>
          </p:spPr>
          <p:txBody>
            <a:bodyPr wrap="none">
              <a:spAutoFit/>
            </a:bodyPr>
            <a:lstStyle/>
            <a:p>
              <a:pPr algn="ctr" defTabSz="912775"/>
              <a:r>
                <a:rPr lang="en-US" sz="1100" b="1" dirty="0"/>
                <a:t>Network</a:t>
              </a:r>
            </a:p>
          </p:txBody>
        </p:sp>
      </p:grpSp>
      <p:pic>
        <p:nvPicPr>
          <p:cNvPr id="3" name="Picture 2"/>
          <p:cNvPicPr>
            <a:picLocks noChangeAspect="1"/>
          </p:cNvPicPr>
          <p:nvPr/>
        </p:nvPicPr>
        <p:blipFill>
          <a:blip r:embed="rId6" cstate="print">
            <a:duotone>
              <a:prstClr val="black"/>
              <a:schemeClr val="tx2">
                <a:tint val="45000"/>
                <a:satMod val="400000"/>
              </a:schemeClr>
            </a:duotone>
          </a:blip>
          <a:srcRect/>
          <a:stretch>
            <a:fillRect/>
          </a:stretch>
        </p:blipFill>
        <p:spPr bwMode="auto">
          <a:xfrm>
            <a:off x="6376988" y="2057401"/>
            <a:ext cx="1755775" cy="1804988"/>
          </a:xfrm>
          <a:prstGeom prst="rect">
            <a:avLst/>
          </a:prstGeom>
          <a:noFill/>
          <a:ln w="9525">
            <a:noFill/>
            <a:miter lim="800000"/>
            <a:headEnd/>
            <a:tailEnd/>
          </a:ln>
        </p:spPr>
      </p:pic>
      <p:sp>
        <p:nvSpPr>
          <p:cNvPr id="6" name="Right Arrow 5"/>
          <p:cNvSpPr>
            <a:spLocks noChangeArrowheads="1"/>
          </p:cNvSpPr>
          <p:nvPr/>
        </p:nvSpPr>
        <p:spPr bwMode="auto">
          <a:xfrm rot="5400000">
            <a:off x="6887370" y="4231482"/>
            <a:ext cx="1190625" cy="271463"/>
          </a:xfrm>
          <a:prstGeom prst="rightArrow">
            <a:avLst>
              <a:gd name="adj1" fmla="val 50000"/>
              <a:gd name="adj2" fmla="val 74480"/>
            </a:avLst>
          </a:prstGeom>
          <a:gradFill rotWithShape="1">
            <a:gsLst>
              <a:gs pos="0">
                <a:srgbClr val="FFFFFF">
                  <a:alpha val="0"/>
                </a:srgbClr>
              </a:gs>
              <a:gs pos="100000">
                <a:schemeClr val="bg1">
                  <a:alpha val="50000"/>
                </a:schemeClr>
              </a:gs>
            </a:gsLst>
            <a:lin ang="0" scaled="1"/>
          </a:gradFill>
          <a:ln w="9525" algn="ctr">
            <a:noFill/>
            <a:miter lim="800000"/>
            <a:headEnd/>
            <a:tailEnd/>
          </a:ln>
          <a:effectLst/>
        </p:spPr>
        <p:txBody>
          <a:bodyPr rot="10800000" vert="eaVert" wrap="none" lIns="91436" tIns="45719" rIns="91436" bIns="45719" anchor="ctr"/>
          <a:lstStyle/>
          <a:p>
            <a:endParaRPr lang="en-US" dirty="0"/>
          </a:p>
        </p:txBody>
      </p:sp>
      <p:sp>
        <p:nvSpPr>
          <p:cNvPr id="8" name="Right Arrow 7"/>
          <p:cNvSpPr>
            <a:spLocks noChangeArrowheads="1"/>
          </p:cNvSpPr>
          <p:nvPr/>
        </p:nvSpPr>
        <p:spPr bwMode="auto">
          <a:xfrm rot="7258733">
            <a:off x="5065713" y="4152900"/>
            <a:ext cx="2057400" cy="304801"/>
          </a:xfrm>
          <a:prstGeom prst="rightArrow">
            <a:avLst>
              <a:gd name="adj1" fmla="val 50000"/>
              <a:gd name="adj2" fmla="val 66438"/>
            </a:avLst>
          </a:prstGeom>
          <a:gradFill rotWithShape="1">
            <a:gsLst>
              <a:gs pos="0">
                <a:srgbClr val="FFFFFF">
                  <a:alpha val="0"/>
                </a:srgbClr>
              </a:gs>
              <a:gs pos="100000">
                <a:schemeClr val="bg1">
                  <a:alpha val="50000"/>
                </a:schemeClr>
              </a:gs>
            </a:gsLst>
            <a:lin ang="0" scaled="1"/>
          </a:gradFill>
          <a:ln w="9525" algn="ctr">
            <a:noFill/>
            <a:miter lim="800000"/>
            <a:headEnd/>
            <a:tailEnd/>
          </a:ln>
          <a:effectLst/>
        </p:spPr>
        <p:txBody>
          <a:bodyPr rot="10800000" vert="eaVert" wrap="none" lIns="91436" tIns="45719" rIns="91436" bIns="45719" anchor="ctr"/>
          <a:lstStyle/>
          <a:p>
            <a:endParaRPr lang="en-US" dirty="0"/>
          </a:p>
        </p:txBody>
      </p:sp>
      <p:grpSp>
        <p:nvGrpSpPr>
          <p:cNvPr id="10" name="Group 55"/>
          <p:cNvGrpSpPr>
            <a:grpSpLocks/>
          </p:cNvGrpSpPr>
          <p:nvPr/>
        </p:nvGrpSpPr>
        <p:grpSpPr bwMode="auto">
          <a:xfrm>
            <a:off x="441906" y="1455737"/>
            <a:ext cx="4484686" cy="3573463"/>
            <a:chOff x="5337472" y="3738491"/>
            <a:chExt cx="3467584" cy="2943636"/>
          </a:xfrm>
        </p:grpSpPr>
        <p:pic>
          <p:nvPicPr>
            <p:cNvPr id="128031" name="Picture 56" descr="Screen Clipping"/>
            <p:cNvPicPr>
              <a:picLocks noChangeAspect="1"/>
            </p:cNvPicPr>
            <p:nvPr/>
          </p:nvPicPr>
          <p:blipFill>
            <a:blip r:embed="rId7" cstate="print"/>
            <a:srcRect/>
            <a:stretch>
              <a:fillRect/>
            </a:stretch>
          </p:blipFill>
          <p:spPr bwMode="auto">
            <a:xfrm>
              <a:off x="5337472" y="3738491"/>
              <a:ext cx="3467584" cy="2943636"/>
            </a:xfrm>
            <a:prstGeom prst="rect">
              <a:avLst/>
            </a:prstGeom>
            <a:ln>
              <a:noFill/>
            </a:ln>
            <a:effectLst>
              <a:outerShdw blurRad="292100" dist="139700" dir="2700000" algn="tl" rotWithShape="0">
                <a:srgbClr val="333333">
                  <a:alpha val="65000"/>
                </a:srgbClr>
              </a:outerShdw>
            </a:effectLst>
          </p:spPr>
        </p:pic>
        <p:sp>
          <p:nvSpPr>
            <p:cNvPr id="58" name="Rounded Rectangle 57"/>
            <p:cNvSpPr>
              <a:spLocks noChangeArrowheads="1"/>
            </p:cNvSpPr>
            <p:nvPr/>
          </p:nvSpPr>
          <p:spPr bwMode="auto">
            <a:xfrm>
              <a:off x="5337472" y="4758498"/>
              <a:ext cx="1395626" cy="278541"/>
            </a:xfrm>
            <a:prstGeom prst="roundRect">
              <a:avLst>
                <a:gd name="adj" fmla="val 16667"/>
              </a:avLst>
            </a:prstGeom>
            <a:noFill/>
            <a:ln w="38100" algn="ctr">
              <a:solidFill>
                <a:srgbClr val="3DB5F1"/>
              </a:solidFill>
              <a:round/>
              <a:headEnd/>
              <a:tailEnd/>
            </a:ln>
            <a:effectLst/>
          </p:spPr>
          <p:txBody>
            <a:bodyPr lIns="91436" tIns="45718" rIns="91436" bIns="45718" anchor="ctr"/>
            <a:lstStyle/>
            <a:p>
              <a:pPr algn="ctr" defTabSz="914061">
                <a:defRPr/>
              </a:pPr>
              <a:endParaRPr lang="en-US" sz="2300" dirty="0">
                <a:latin typeface="Calibri"/>
              </a:endParaRPr>
            </a:p>
          </p:txBody>
        </p:sp>
      </p:grpSp>
      <p:pic>
        <p:nvPicPr>
          <p:cNvPr id="31" name="Picture 13" descr="D:\Pennie's documents\MS Image\NEWFeb15\Windows_Vista_Icons_ for_Marketing_use\Complete.png"/>
          <p:cNvPicPr>
            <a:picLocks noChangeAspect="1" noChangeArrowheads="1"/>
          </p:cNvPicPr>
          <p:nvPr/>
        </p:nvPicPr>
        <p:blipFill>
          <a:blip r:embed="rId8"/>
          <a:srcRect/>
          <a:stretch>
            <a:fillRect/>
          </a:stretch>
        </p:blipFill>
        <p:spPr bwMode="auto">
          <a:xfrm>
            <a:off x="10590212" y="3789365"/>
            <a:ext cx="914400" cy="912990"/>
          </a:xfrm>
          <a:prstGeom prst="rect">
            <a:avLst/>
          </a:prstGeom>
          <a:noFill/>
        </p:spPr>
      </p:pic>
      <p:sp>
        <p:nvSpPr>
          <p:cNvPr id="4" name="TextBox 3"/>
          <p:cNvSpPr txBox="1"/>
          <p:nvPr/>
        </p:nvSpPr>
        <p:spPr>
          <a:xfrm>
            <a:off x="10133012" y="4746626"/>
            <a:ext cx="1905000" cy="553998"/>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Validate the configuration</a:t>
            </a:r>
          </a:p>
        </p:txBody>
      </p:sp>
    </p:spTree>
    <p:extLst>
      <p:ext uri="{BB962C8B-B14F-4D97-AF65-F5344CB8AC3E}">
        <p14:creationId xmlns:p14="http://schemas.microsoft.com/office/powerpoint/2010/main" val="423509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72"/>
                                        </p:tgtEl>
                                        <p:attrNameLst>
                                          <p:attrName>style.visibility</p:attrName>
                                        </p:attrNameLst>
                                      </p:cBhvr>
                                      <p:to>
                                        <p:strVal val="visible"/>
                                      </p:to>
                                    </p:set>
                                    <p:animEffect transition="in" filter="wipe(left)">
                                      <p:cBhvr>
                                        <p:cTn id="7" dur="500"/>
                                        <p:tgtEl>
                                          <p:spTgt spid="696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28029"/>
                                        </p:tgtEl>
                                        <p:attrNameLst>
                                          <p:attrName>style.visibility</p:attrName>
                                        </p:attrNameLst>
                                      </p:cBhvr>
                                      <p:to>
                                        <p:strVal val="visible"/>
                                      </p:to>
                                    </p:set>
                                    <p:animEffect transition="in" filter="fade">
                                      <p:cBhvr>
                                        <p:cTn id="13" dur="500"/>
                                        <p:tgtEl>
                                          <p:spTgt spid="1280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9671"/>
                                        </p:tgtEl>
                                        <p:attrNameLst>
                                          <p:attrName>style.visibility</p:attrName>
                                        </p:attrNameLst>
                                      </p:cBhvr>
                                      <p:to>
                                        <p:strVal val="visible"/>
                                      </p:to>
                                    </p:set>
                                    <p:animEffect transition="in" filter="wipe(left)">
                                      <p:cBhvr>
                                        <p:cTn id="18" dur="500"/>
                                        <p:tgtEl>
                                          <p:spTgt spid="6967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9674"/>
                                        </p:tgtEl>
                                        <p:attrNameLst>
                                          <p:attrName>style.visibility</p:attrName>
                                        </p:attrNameLst>
                                      </p:cBhvr>
                                      <p:to>
                                        <p:strVal val="visible"/>
                                      </p:to>
                                    </p:set>
                                    <p:animEffect transition="in" filter="fade">
                                      <p:cBhvr>
                                        <p:cTn id="29" dur="500"/>
                                        <p:tgtEl>
                                          <p:spTgt spid="6967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22" presetClass="entr" presetSubtype="1"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500"/>
                                        <p:tgtEl>
                                          <p:spTgt spid="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par>
                                <p:cTn id="65" presetID="10" presetClass="exit" presetSubtype="0" fill="hold" grpId="1" nodeType="withEffect">
                                  <p:stCondLst>
                                    <p:cond delay="0"/>
                                  </p:stCondLst>
                                  <p:childTnLst>
                                    <p:animEffect transition="out" filter="fade">
                                      <p:cBhvr>
                                        <p:cTn id="66" dur="500"/>
                                        <p:tgtEl>
                                          <p:spTgt spid="69671"/>
                                        </p:tgtEl>
                                      </p:cBhvr>
                                    </p:animEffect>
                                    <p:set>
                                      <p:cBhvr>
                                        <p:cTn id="67" dur="1" fill="hold">
                                          <p:stCondLst>
                                            <p:cond delay="499"/>
                                          </p:stCondLst>
                                        </p:cTn>
                                        <p:tgtEl>
                                          <p:spTgt spid="6967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9672"/>
                                        </p:tgtEl>
                                      </p:cBhvr>
                                    </p:animEffect>
                                    <p:set>
                                      <p:cBhvr>
                                        <p:cTn id="73" dur="1" fill="hold">
                                          <p:stCondLst>
                                            <p:cond delay="499"/>
                                          </p:stCondLst>
                                        </p:cTn>
                                        <p:tgtEl>
                                          <p:spTgt spid="6967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9674"/>
                                        </p:tgtEl>
                                      </p:cBhvr>
                                    </p:animEffect>
                                    <p:set>
                                      <p:cBhvr>
                                        <p:cTn id="79" dur="1" fill="hold">
                                          <p:stCondLst>
                                            <p:cond delay="499"/>
                                          </p:stCondLst>
                                        </p:cTn>
                                        <p:tgtEl>
                                          <p:spTgt spid="6967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8"/>
                                        </p:tgtEl>
                                      </p:cBhvr>
                                    </p:animEffect>
                                    <p:set>
                                      <p:cBhvr>
                                        <p:cTn id="82" dur="1" fill="hold">
                                          <p:stCondLst>
                                            <p:cond delay="499"/>
                                          </p:stCondLst>
                                        </p:cTn>
                                        <p:tgtEl>
                                          <p:spTgt spid="4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500"/>
                                        <p:tgtEl>
                                          <p:spTgt spid="2"/>
                                        </p:tgtEl>
                                      </p:cBhvr>
                                    </p:animEffect>
                                  </p:childTnLst>
                                </p:cTn>
                              </p:par>
                              <p:par>
                                <p:cTn id="91" presetID="10"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P spid="23" grpId="0"/>
      <p:bldP spid="23" grpId="1"/>
      <p:bldP spid="24" grpId="0"/>
      <p:bldP spid="24" grpId="1"/>
      <p:bldP spid="47" grpId="0"/>
      <p:bldP spid="47" grpId="1"/>
      <p:bldP spid="48" grpId="0"/>
      <p:bldP spid="48" grpId="1"/>
      <p:bldP spid="69671" grpId="0" animBg="1"/>
      <p:bldP spid="69671" grpId="1" animBg="1"/>
      <p:bldP spid="69672" grpId="0" animBg="1"/>
      <p:bldP spid="69672" grpId="1" animBg="1"/>
      <p:bldP spid="69674" grpId="0" animBg="1"/>
      <p:bldP spid="69674" grpId="1" animBg="1"/>
      <p:bldP spid="6" grpId="0" animBg="1"/>
      <p:bldP spid="8"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Update Management</a:t>
            </a:r>
            <a:endParaRPr lang="en-US" dirty="0"/>
          </a:p>
        </p:txBody>
      </p:sp>
      <p:sp>
        <p:nvSpPr>
          <p:cNvPr id="3" name="Text Placeholder 2"/>
          <p:cNvSpPr>
            <a:spLocks noGrp="1"/>
          </p:cNvSpPr>
          <p:nvPr>
            <p:ph idx="4294967295"/>
          </p:nvPr>
        </p:nvSpPr>
        <p:spPr>
          <a:xfrm>
            <a:off x="609441" y="1600201"/>
            <a:ext cx="6780371" cy="3962400"/>
          </a:xfrm>
          <a:prstGeom prst="rect">
            <a:avLst/>
          </a:prstGeom>
        </p:spPr>
        <p:txBody>
          <a:bodyPr>
            <a:normAutofit lnSpcReduction="10000"/>
          </a:bodyPr>
          <a:lstStyle/>
          <a:p>
            <a:r>
              <a:rPr lang="en-US" dirty="0"/>
              <a:t>Automated cluster updating</a:t>
            </a:r>
          </a:p>
          <a:p>
            <a:r>
              <a:rPr lang="en-US" dirty="0" smtClean="0"/>
              <a:t>PowerShell Support</a:t>
            </a:r>
          </a:p>
          <a:p>
            <a:r>
              <a:rPr lang="en-US" dirty="0" smtClean="0"/>
              <a:t>Most hosts can be patched</a:t>
            </a:r>
          </a:p>
          <a:p>
            <a:pPr lvl="1"/>
            <a:r>
              <a:rPr lang="en-US" dirty="0" smtClean="0"/>
              <a:t>Hosts, Host Groups, Host Clusters, VMM Server Roles (Library Server, PXE Server, Update Server, VMM Server)</a:t>
            </a:r>
          </a:p>
          <a:p>
            <a:pPr lvl="1"/>
            <a:r>
              <a:rPr lang="en-US" dirty="0" smtClean="0"/>
              <a:t>Cannot patch VMs (running or stored) or VHDs in library</a:t>
            </a:r>
          </a:p>
          <a:p>
            <a:endParaRPr lang="en-US" dirty="0"/>
          </a:p>
        </p:txBody>
      </p:sp>
      <p:graphicFrame>
        <p:nvGraphicFramePr>
          <p:cNvPr id="4" name="Diagram 3"/>
          <p:cNvGraphicFramePr/>
          <p:nvPr>
            <p:extLst>
              <p:ext uri="{D42A27DB-BD31-4B8C-83A1-F6EECF244321}">
                <p14:modId xmlns:p14="http://schemas.microsoft.com/office/powerpoint/2010/main" val="1475324041"/>
              </p:ext>
            </p:extLst>
          </p:nvPr>
        </p:nvGraphicFramePr>
        <p:xfrm>
          <a:off x="549478" y="4851402"/>
          <a:ext cx="11149013" cy="2609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8018" y="2006602"/>
            <a:ext cx="4314323" cy="3407833"/>
          </a:xfrm>
          <a:prstGeom prst="rect">
            <a:avLst/>
          </a:prstGeom>
        </p:spPr>
      </p:pic>
      <p:pic>
        <p:nvPicPr>
          <p:cNvPr id="5" name="Picture 2" descr="C:\Users\ewinner\Documents\001 VMM vNext 2011\Icons\Compliance_3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5941" y="1464525"/>
            <a:ext cx="1084153" cy="108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4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Host Clustering &amp; Guest Clustering</a:t>
            </a:r>
            <a:endParaRPr lang="en-US" dirty="0"/>
          </a:p>
        </p:txBody>
      </p:sp>
      <p:sp>
        <p:nvSpPr>
          <p:cNvPr id="4" name="Content Placeholder 3"/>
          <p:cNvSpPr>
            <a:spLocks noGrp="1"/>
          </p:cNvSpPr>
          <p:nvPr>
            <p:ph sz="half" idx="1"/>
          </p:nvPr>
        </p:nvSpPr>
        <p:spPr>
          <a:xfrm>
            <a:off x="609441" y="1904999"/>
            <a:ext cx="5383398" cy="2155855"/>
          </a:xfrm>
        </p:spPr>
        <p:txBody>
          <a:bodyPr>
            <a:normAutofit/>
          </a:bodyPr>
          <a:lstStyle/>
          <a:p>
            <a:r>
              <a:rPr lang="en-US" sz="1800" dirty="0" smtClean="0"/>
              <a:t>Cluster service runs inside (physical) host and manages VMs</a:t>
            </a:r>
          </a:p>
          <a:p>
            <a:r>
              <a:rPr lang="en-US" sz="1800" dirty="0" smtClean="0"/>
              <a:t>VMs move between cluster nodes</a:t>
            </a:r>
            <a:endParaRPr lang="en-US" sz="1800" dirty="0"/>
          </a:p>
        </p:txBody>
      </p:sp>
      <p:sp>
        <p:nvSpPr>
          <p:cNvPr id="6" name="Content Placeholder 5"/>
          <p:cNvSpPr>
            <a:spLocks noGrp="1"/>
          </p:cNvSpPr>
          <p:nvPr>
            <p:ph sz="half" idx="2"/>
          </p:nvPr>
        </p:nvSpPr>
        <p:spPr>
          <a:xfrm>
            <a:off x="6451467" y="1904999"/>
            <a:ext cx="5586545" cy="2155855"/>
          </a:xfrm>
        </p:spPr>
        <p:txBody>
          <a:bodyPr>
            <a:noAutofit/>
          </a:bodyPr>
          <a:lstStyle/>
          <a:p>
            <a:r>
              <a:rPr lang="en-US" sz="1800" dirty="0" smtClean="0"/>
              <a:t>Cluster service runs inside a VM</a:t>
            </a:r>
          </a:p>
          <a:p>
            <a:r>
              <a:rPr lang="en-US" sz="1800" dirty="0" smtClean="0"/>
              <a:t>Apps and services inside the VM are </a:t>
            </a:r>
            <a:br>
              <a:rPr lang="en-US" sz="1800" dirty="0" smtClean="0"/>
            </a:br>
            <a:r>
              <a:rPr lang="en-US" sz="1800" dirty="0" smtClean="0"/>
              <a:t>managed by the cluster</a:t>
            </a:r>
          </a:p>
          <a:p>
            <a:r>
              <a:rPr lang="en-US" sz="1800" dirty="0" smtClean="0"/>
              <a:t>Apps move between clustered VMs</a:t>
            </a:r>
            <a:endParaRPr lang="en-US" sz="1800" dirty="0"/>
          </a:p>
        </p:txBody>
      </p:sp>
      <p:sp>
        <p:nvSpPr>
          <p:cNvPr id="5" name="Text Placeholder 4"/>
          <p:cNvSpPr>
            <a:spLocks noGrp="1"/>
          </p:cNvSpPr>
          <p:nvPr>
            <p:ph type="body" sz="quarter" idx="4294967295"/>
          </p:nvPr>
        </p:nvSpPr>
        <p:spPr>
          <a:xfrm>
            <a:off x="6349894" y="1417638"/>
            <a:ext cx="5387630" cy="639762"/>
          </a:xfrm>
        </p:spPr>
        <p:txBody>
          <a:bodyPr>
            <a:normAutofit/>
          </a:bodyPr>
          <a:lstStyle/>
          <a:p>
            <a:pPr marL="0" indent="0">
              <a:buNone/>
            </a:pPr>
            <a:r>
              <a:rPr lang="en-US" sz="2800" b="1" dirty="0" smtClean="0"/>
              <a:t>Guest Clustering</a:t>
            </a:r>
            <a:endParaRPr lang="en-US" sz="2800" b="1" dirty="0"/>
          </a:p>
        </p:txBody>
      </p:sp>
      <p:sp>
        <p:nvSpPr>
          <p:cNvPr id="7" name="Text Placeholder 6"/>
          <p:cNvSpPr>
            <a:spLocks noGrp="1"/>
          </p:cNvSpPr>
          <p:nvPr>
            <p:ph type="body" idx="4294967295"/>
          </p:nvPr>
        </p:nvSpPr>
        <p:spPr>
          <a:xfrm>
            <a:off x="404098" y="1395413"/>
            <a:ext cx="5385514" cy="639762"/>
          </a:xfrm>
        </p:spPr>
        <p:txBody>
          <a:bodyPr>
            <a:normAutofit/>
          </a:bodyPr>
          <a:lstStyle/>
          <a:p>
            <a:pPr marL="0" indent="0">
              <a:buNone/>
            </a:pPr>
            <a:r>
              <a:rPr lang="en-US" sz="2800" b="1" dirty="0" smtClean="0"/>
              <a:t> Host Clustering</a:t>
            </a:r>
            <a:endParaRPr lang="en-US" sz="2800" b="1" dirty="0"/>
          </a:p>
        </p:txBody>
      </p:sp>
      <p:sp>
        <p:nvSpPr>
          <p:cNvPr id="36" name="Rounded Rectangle 35"/>
          <p:cNvSpPr/>
          <p:nvPr/>
        </p:nvSpPr>
        <p:spPr bwMode="auto">
          <a:xfrm>
            <a:off x="1446213" y="4060853"/>
            <a:ext cx="3657601" cy="2873347"/>
          </a:xfrm>
          <a:prstGeom prst="roundRect">
            <a:avLst>
              <a:gd name="adj" fmla="val 6026"/>
            </a:avLst>
          </a:prstGeom>
          <a:gradFill>
            <a:gsLst>
              <a:gs pos="9000">
                <a:schemeClr val="accent2">
                  <a:lumMod val="60000"/>
                  <a:lumOff val="40000"/>
                  <a:alpha val="11000"/>
                </a:schemeClr>
              </a:gs>
              <a:gs pos="45000">
                <a:schemeClr val="accent1">
                  <a:lumMod val="75000"/>
                  <a:alpha val="48000"/>
                </a:schemeClr>
              </a:gs>
              <a:gs pos="100000">
                <a:schemeClr val="accent1">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2055816" y="5061070"/>
            <a:ext cx="2362199" cy="45901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solidFill>
                <a:schemeClr val="tx1"/>
              </a:solidFill>
              <a:latin typeface="Segoe" pitchFamily="34" charset="0"/>
            </a:endParaRPr>
          </a:p>
        </p:txBody>
      </p:sp>
      <p:sp>
        <p:nvSpPr>
          <p:cNvPr id="38" name="Line 5"/>
          <p:cNvSpPr>
            <a:spLocks noChangeShapeType="1"/>
          </p:cNvSpPr>
          <p:nvPr/>
        </p:nvSpPr>
        <p:spPr bwMode="auto">
          <a:xfrm flipH="1">
            <a:off x="3198816" y="6034803"/>
            <a:ext cx="1" cy="34799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39" name="Line 5"/>
          <p:cNvSpPr>
            <a:spLocks noChangeShapeType="1"/>
          </p:cNvSpPr>
          <p:nvPr/>
        </p:nvSpPr>
        <p:spPr bwMode="auto">
          <a:xfrm flipH="1">
            <a:off x="3503612" y="5365869"/>
            <a:ext cx="304801" cy="3810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40" name="Line 5"/>
          <p:cNvSpPr>
            <a:spLocks noChangeShapeType="1"/>
          </p:cNvSpPr>
          <p:nvPr/>
        </p:nvSpPr>
        <p:spPr bwMode="auto">
          <a:xfrm>
            <a:off x="2741613" y="5365871"/>
            <a:ext cx="211974" cy="364375"/>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pic>
        <p:nvPicPr>
          <p:cNvPr id="41" name="Server R2 Col1" descr="black-rack-server.png"/>
          <p:cNvPicPr>
            <a:picLocks noChangeAspect="1"/>
          </p:cNvPicPr>
          <p:nvPr/>
        </p:nvPicPr>
        <p:blipFill>
          <a:blip r:embed="rId3" cstate="print"/>
          <a:stretch>
            <a:fillRect/>
          </a:stretch>
        </p:blipFill>
        <p:spPr>
          <a:xfrm>
            <a:off x="2361709" y="5133589"/>
            <a:ext cx="758928" cy="384680"/>
          </a:xfrm>
          <a:prstGeom prst="rect">
            <a:avLst/>
          </a:prstGeom>
        </p:spPr>
      </p:pic>
      <p:pic>
        <p:nvPicPr>
          <p:cNvPr id="42" name="VM R2 Col1" descr="cyan-virtual-rack-server.png"/>
          <p:cNvPicPr>
            <a:picLocks noChangeAspect="1"/>
          </p:cNvPicPr>
          <p:nvPr/>
        </p:nvPicPr>
        <p:blipFill>
          <a:blip r:embed="rId4" cstate="print"/>
          <a:stretch>
            <a:fillRect/>
          </a:stretch>
        </p:blipFill>
        <p:spPr>
          <a:xfrm>
            <a:off x="2361709" y="4680069"/>
            <a:ext cx="758928" cy="344256"/>
          </a:xfrm>
          <a:prstGeom prst="rect">
            <a:avLst/>
          </a:prstGeom>
        </p:spPr>
      </p:pic>
      <p:pic>
        <p:nvPicPr>
          <p:cNvPr id="43" name="New Vm-2nd row" descr="NEW-cyan-virtual-rack-server.png"/>
          <p:cNvPicPr>
            <a:picLocks noChangeAspect="1"/>
          </p:cNvPicPr>
          <p:nvPr/>
        </p:nvPicPr>
        <p:blipFill>
          <a:blip r:embed="rId5" cstate="print"/>
          <a:stretch>
            <a:fillRect/>
          </a:stretch>
        </p:blipFill>
        <p:spPr>
          <a:xfrm>
            <a:off x="2361711" y="4563517"/>
            <a:ext cx="760904" cy="345152"/>
          </a:xfrm>
          <a:prstGeom prst="rect">
            <a:avLst/>
          </a:prstGeom>
        </p:spPr>
      </p:pic>
      <p:pic>
        <p:nvPicPr>
          <p:cNvPr id="44" name="New Vm-2nd row" descr="NEW-cyan-virtual-rack-server.png"/>
          <p:cNvPicPr>
            <a:picLocks noChangeAspect="1"/>
          </p:cNvPicPr>
          <p:nvPr/>
        </p:nvPicPr>
        <p:blipFill>
          <a:blip r:embed="rId5" cstate="print"/>
          <a:stretch>
            <a:fillRect/>
          </a:stretch>
        </p:blipFill>
        <p:spPr>
          <a:xfrm>
            <a:off x="2361711" y="4451469"/>
            <a:ext cx="760904" cy="345152"/>
          </a:xfrm>
          <a:prstGeom prst="rect">
            <a:avLst/>
          </a:prstGeom>
        </p:spPr>
      </p:pic>
      <p:pic>
        <p:nvPicPr>
          <p:cNvPr id="45" name="Server R2 Col1" descr="black-rack-server.png"/>
          <p:cNvPicPr>
            <a:picLocks noChangeAspect="1"/>
          </p:cNvPicPr>
          <p:nvPr/>
        </p:nvPicPr>
        <p:blipFill>
          <a:blip r:embed="rId3" cstate="print"/>
          <a:stretch>
            <a:fillRect/>
          </a:stretch>
        </p:blipFill>
        <p:spPr>
          <a:xfrm>
            <a:off x="3427412" y="5133589"/>
            <a:ext cx="758928" cy="384680"/>
          </a:xfrm>
          <a:prstGeom prst="rect">
            <a:avLst/>
          </a:prstGeom>
        </p:spPr>
      </p:pic>
      <p:pic>
        <p:nvPicPr>
          <p:cNvPr id="46" name="Picture 2" descr="\\eventsql\dvd\Online_ART\DVD_ART36\Artwork_Imagery\Icons - Illustrations\Internet Clouds web\cloud illustration icon.png"/>
          <p:cNvPicPr>
            <a:picLocks noChangeAspect="1" noChangeArrowheads="1"/>
          </p:cNvPicPr>
          <p:nvPr/>
        </p:nvPicPr>
        <p:blipFill>
          <a:blip r:embed="rId6" cstate="print"/>
          <a:srcRect/>
          <a:stretch>
            <a:fillRect/>
          </a:stretch>
        </p:blipFill>
        <p:spPr bwMode="auto">
          <a:xfrm>
            <a:off x="2132014" y="5670670"/>
            <a:ext cx="2209800" cy="414011"/>
          </a:xfrm>
          <a:prstGeom prst="rect">
            <a:avLst/>
          </a:prstGeom>
          <a:noFill/>
        </p:spPr>
      </p:pic>
      <p:sp>
        <p:nvSpPr>
          <p:cNvPr id="47" name="TextBox 46"/>
          <p:cNvSpPr txBox="1"/>
          <p:nvPr/>
        </p:nvSpPr>
        <p:spPr>
          <a:xfrm>
            <a:off x="2970215" y="5746870"/>
            <a:ext cx="428662" cy="238537"/>
          </a:xfrm>
          <a:prstGeom prst="rect">
            <a:avLst/>
          </a:prstGeom>
          <a:noFill/>
        </p:spPr>
        <p:txBody>
          <a:bodyPr wrap="none" lIns="68589" tIns="34295" rIns="68589" bIns="34295" rtlCol="0">
            <a:spAutoFit/>
          </a:bodyPr>
          <a:lstStyle/>
          <a:p>
            <a:r>
              <a:rPr lang="en-US" sz="1100" b="1" dirty="0">
                <a:solidFill>
                  <a:schemeClr val="bg1"/>
                </a:solidFill>
              </a:rPr>
              <a:t>SAN</a:t>
            </a:r>
          </a:p>
        </p:txBody>
      </p:sp>
      <p:pic>
        <p:nvPicPr>
          <p:cNvPr id="48" name="VM R2 Col1" descr="cyan-virtual-rack-server.png"/>
          <p:cNvPicPr>
            <a:picLocks noChangeAspect="1"/>
          </p:cNvPicPr>
          <p:nvPr/>
        </p:nvPicPr>
        <p:blipFill>
          <a:blip r:embed="rId4" cstate="print"/>
          <a:stretch>
            <a:fillRect/>
          </a:stretch>
        </p:blipFill>
        <p:spPr>
          <a:xfrm>
            <a:off x="3427412" y="4680069"/>
            <a:ext cx="758928" cy="344256"/>
          </a:xfrm>
          <a:prstGeom prst="rect">
            <a:avLst/>
          </a:prstGeom>
        </p:spPr>
      </p:pic>
      <p:pic>
        <p:nvPicPr>
          <p:cNvPr id="49" name="New Vm-2nd row" descr="NEW-cyan-virtual-rack-server.png"/>
          <p:cNvPicPr>
            <a:picLocks noChangeAspect="1"/>
          </p:cNvPicPr>
          <p:nvPr/>
        </p:nvPicPr>
        <p:blipFill>
          <a:blip r:embed="rId5" cstate="print"/>
          <a:stretch>
            <a:fillRect/>
          </a:stretch>
        </p:blipFill>
        <p:spPr>
          <a:xfrm>
            <a:off x="3427415" y="4563517"/>
            <a:ext cx="760904" cy="345152"/>
          </a:xfrm>
          <a:prstGeom prst="rect">
            <a:avLst/>
          </a:prstGeom>
        </p:spPr>
      </p:pic>
      <p:pic>
        <p:nvPicPr>
          <p:cNvPr id="50" name="Picture 18" descr="Database blue"/>
          <p:cNvPicPr>
            <a:picLocks noChangeAspect="1" noChangeArrowheads="1"/>
          </p:cNvPicPr>
          <p:nvPr/>
        </p:nvPicPr>
        <p:blipFill>
          <a:blip r:embed="rId7" cstate="print"/>
          <a:srcRect/>
          <a:stretch>
            <a:fillRect/>
          </a:stretch>
        </p:blipFill>
        <p:spPr bwMode="auto">
          <a:xfrm>
            <a:off x="3011778" y="6172201"/>
            <a:ext cx="380999" cy="488115"/>
          </a:xfrm>
          <a:prstGeom prst="rect">
            <a:avLst/>
          </a:prstGeom>
          <a:noFill/>
        </p:spPr>
      </p:pic>
      <p:pic>
        <p:nvPicPr>
          <p:cNvPr id="34" name="Picture 37" descr="large-arrow"/>
          <p:cNvPicPr>
            <a:picLocks noChangeAspect="1" noChangeArrowheads="1"/>
          </p:cNvPicPr>
          <p:nvPr/>
        </p:nvPicPr>
        <p:blipFill>
          <a:blip r:embed="rId8"/>
          <a:srcRect/>
          <a:stretch>
            <a:fillRect/>
          </a:stretch>
        </p:blipFill>
        <p:spPr bwMode="auto">
          <a:xfrm>
            <a:off x="2267253" y="4060855"/>
            <a:ext cx="1769762" cy="627311"/>
          </a:xfrm>
          <a:prstGeom prst="rect">
            <a:avLst/>
          </a:prstGeom>
          <a:noFill/>
        </p:spPr>
      </p:pic>
      <p:sp>
        <p:nvSpPr>
          <p:cNvPr id="20" name="TextBox 19"/>
          <p:cNvSpPr txBox="1"/>
          <p:nvPr/>
        </p:nvSpPr>
        <p:spPr>
          <a:xfrm>
            <a:off x="2971802" y="5300990"/>
            <a:ext cx="558504" cy="223148"/>
          </a:xfrm>
          <a:prstGeom prst="rect">
            <a:avLst/>
          </a:prstGeom>
          <a:noFill/>
        </p:spPr>
        <p:txBody>
          <a:bodyPr wrap="none" lIns="68589" tIns="34295" rIns="68589" bIns="34295" rtlCol="0">
            <a:spAutoFit/>
          </a:bodyPr>
          <a:lstStyle/>
          <a:p>
            <a:r>
              <a:rPr lang="en-US" sz="1000" b="1" dirty="0">
                <a:solidFill>
                  <a:schemeClr val="bg1"/>
                </a:solidFill>
              </a:rPr>
              <a:t>Cluster</a:t>
            </a:r>
          </a:p>
        </p:txBody>
      </p:sp>
      <p:sp>
        <p:nvSpPr>
          <p:cNvPr id="25" name="Rounded Rectangle 24"/>
          <p:cNvSpPr/>
          <p:nvPr/>
        </p:nvSpPr>
        <p:spPr bwMode="auto">
          <a:xfrm>
            <a:off x="7264296" y="4060853"/>
            <a:ext cx="3657601" cy="2873347"/>
          </a:xfrm>
          <a:prstGeom prst="roundRect">
            <a:avLst>
              <a:gd name="adj" fmla="val 6026"/>
            </a:avLst>
          </a:prstGeom>
          <a:gradFill>
            <a:gsLst>
              <a:gs pos="9000">
                <a:schemeClr val="accent2">
                  <a:lumMod val="60000"/>
                  <a:lumOff val="40000"/>
                  <a:alpha val="11000"/>
                </a:schemeClr>
              </a:gs>
              <a:gs pos="45000">
                <a:schemeClr val="accent1">
                  <a:lumMod val="75000"/>
                  <a:alpha val="48000"/>
                </a:schemeClr>
              </a:gs>
              <a:gs pos="100000">
                <a:schemeClr val="accent1">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bwMode="auto">
          <a:xfrm>
            <a:off x="7950096" y="4604825"/>
            <a:ext cx="2362199" cy="45901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solidFill>
                <a:schemeClr val="tx1"/>
              </a:solidFill>
              <a:latin typeface="Segoe" pitchFamily="34" charset="0"/>
            </a:endParaRPr>
          </a:p>
        </p:txBody>
      </p:sp>
      <p:sp>
        <p:nvSpPr>
          <p:cNvPr id="27" name="Line 5"/>
          <p:cNvSpPr>
            <a:spLocks noChangeShapeType="1"/>
          </p:cNvSpPr>
          <p:nvPr/>
        </p:nvSpPr>
        <p:spPr bwMode="auto">
          <a:xfrm flipH="1">
            <a:off x="9093097" y="6034803"/>
            <a:ext cx="1" cy="34799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28" name="Line 5"/>
          <p:cNvSpPr>
            <a:spLocks noChangeShapeType="1"/>
          </p:cNvSpPr>
          <p:nvPr/>
        </p:nvSpPr>
        <p:spPr bwMode="auto">
          <a:xfrm flipH="1">
            <a:off x="9245494" y="4953001"/>
            <a:ext cx="304801" cy="7620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29" name="Line 5"/>
          <p:cNvSpPr>
            <a:spLocks noChangeShapeType="1"/>
          </p:cNvSpPr>
          <p:nvPr/>
        </p:nvSpPr>
        <p:spPr bwMode="auto">
          <a:xfrm>
            <a:off x="8864495" y="4876802"/>
            <a:ext cx="152400" cy="83820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pic>
        <p:nvPicPr>
          <p:cNvPr id="30" name="Server R2 Col1" descr="black-rack-server.png"/>
          <p:cNvPicPr>
            <a:picLocks noChangeAspect="1"/>
          </p:cNvPicPr>
          <p:nvPr/>
        </p:nvPicPr>
        <p:blipFill>
          <a:blip r:embed="rId3" cstate="print"/>
          <a:stretch>
            <a:fillRect/>
          </a:stretch>
        </p:blipFill>
        <p:spPr>
          <a:xfrm>
            <a:off x="8255990" y="5133589"/>
            <a:ext cx="758928" cy="384680"/>
          </a:xfrm>
          <a:prstGeom prst="rect">
            <a:avLst/>
          </a:prstGeom>
        </p:spPr>
      </p:pic>
      <p:pic>
        <p:nvPicPr>
          <p:cNvPr id="31" name="VM R2 Col1" descr="cyan-virtual-rack-server.png"/>
          <p:cNvPicPr>
            <a:picLocks noChangeAspect="1"/>
          </p:cNvPicPr>
          <p:nvPr/>
        </p:nvPicPr>
        <p:blipFill>
          <a:blip r:embed="rId4" cstate="print"/>
          <a:stretch>
            <a:fillRect/>
          </a:stretch>
        </p:blipFill>
        <p:spPr>
          <a:xfrm>
            <a:off x="8255990" y="4680069"/>
            <a:ext cx="758928" cy="344256"/>
          </a:xfrm>
          <a:prstGeom prst="rect">
            <a:avLst/>
          </a:prstGeom>
        </p:spPr>
      </p:pic>
      <p:pic>
        <p:nvPicPr>
          <p:cNvPr id="32" name="Server R2 Col1" descr="black-rack-server.png"/>
          <p:cNvPicPr>
            <a:picLocks noChangeAspect="1"/>
          </p:cNvPicPr>
          <p:nvPr/>
        </p:nvPicPr>
        <p:blipFill>
          <a:blip r:embed="rId3" cstate="print"/>
          <a:stretch>
            <a:fillRect/>
          </a:stretch>
        </p:blipFill>
        <p:spPr>
          <a:xfrm>
            <a:off x="9321694" y="5133589"/>
            <a:ext cx="758928" cy="384680"/>
          </a:xfrm>
          <a:prstGeom prst="rect">
            <a:avLst/>
          </a:prstGeom>
        </p:spPr>
      </p:pic>
      <p:pic>
        <p:nvPicPr>
          <p:cNvPr id="33" name="Picture 2" descr="\\eventsql\dvd\Online_ART\DVD_ART36\Artwork_Imagery\Icons - Illustrations\Internet Clouds web\cloud illustration icon.png"/>
          <p:cNvPicPr>
            <a:picLocks noChangeAspect="1" noChangeArrowheads="1"/>
          </p:cNvPicPr>
          <p:nvPr/>
        </p:nvPicPr>
        <p:blipFill>
          <a:blip r:embed="rId6" cstate="print"/>
          <a:srcRect/>
          <a:stretch>
            <a:fillRect/>
          </a:stretch>
        </p:blipFill>
        <p:spPr bwMode="auto">
          <a:xfrm>
            <a:off x="8026294" y="5670670"/>
            <a:ext cx="2209800" cy="414011"/>
          </a:xfrm>
          <a:prstGeom prst="rect">
            <a:avLst/>
          </a:prstGeom>
          <a:noFill/>
        </p:spPr>
      </p:pic>
      <p:sp>
        <p:nvSpPr>
          <p:cNvPr id="35" name="TextBox 34"/>
          <p:cNvSpPr txBox="1"/>
          <p:nvPr/>
        </p:nvSpPr>
        <p:spPr>
          <a:xfrm>
            <a:off x="8864494" y="5746870"/>
            <a:ext cx="468736" cy="238537"/>
          </a:xfrm>
          <a:prstGeom prst="rect">
            <a:avLst/>
          </a:prstGeom>
          <a:noFill/>
        </p:spPr>
        <p:txBody>
          <a:bodyPr wrap="none" lIns="68589" tIns="34295" rIns="68589" bIns="34295" rtlCol="0">
            <a:spAutoFit/>
          </a:bodyPr>
          <a:lstStyle/>
          <a:p>
            <a:r>
              <a:rPr lang="en-US" sz="1100" b="1" dirty="0" err="1">
                <a:solidFill>
                  <a:schemeClr val="bg1"/>
                </a:solidFill>
              </a:rPr>
              <a:t>iSCSI</a:t>
            </a:r>
            <a:endParaRPr lang="en-US" sz="1100" b="1" dirty="0">
              <a:solidFill>
                <a:schemeClr val="bg1"/>
              </a:solidFill>
            </a:endParaRPr>
          </a:p>
        </p:txBody>
      </p:sp>
      <p:pic>
        <p:nvPicPr>
          <p:cNvPr id="51" name="VM R2 Col1" descr="cyan-virtual-rack-server.png"/>
          <p:cNvPicPr>
            <a:picLocks noChangeAspect="1"/>
          </p:cNvPicPr>
          <p:nvPr/>
        </p:nvPicPr>
        <p:blipFill>
          <a:blip r:embed="rId4" cstate="print"/>
          <a:stretch>
            <a:fillRect/>
          </a:stretch>
        </p:blipFill>
        <p:spPr>
          <a:xfrm>
            <a:off x="9321694" y="4680069"/>
            <a:ext cx="758928" cy="344256"/>
          </a:xfrm>
          <a:prstGeom prst="rect">
            <a:avLst/>
          </a:prstGeom>
        </p:spPr>
      </p:pic>
      <p:pic>
        <p:nvPicPr>
          <p:cNvPr id="52" name="Picture 18" descr="Database blue"/>
          <p:cNvPicPr>
            <a:picLocks noChangeAspect="1" noChangeArrowheads="1"/>
          </p:cNvPicPr>
          <p:nvPr/>
        </p:nvPicPr>
        <p:blipFill>
          <a:blip r:embed="rId7" cstate="print"/>
          <a:srcRect/>
          <a:stretch>
            <a:fillRect/>
          </a:stretch>
        </p:blipFill>
        <p:spPr bwMode="auto">
          <a:xfrm>
            <a:off x="8906060" y="6172201"/>
            <a:ext cx="380999" cy="488115"/>
          </a:xfrm>
          <a:prstGeom prst="rect">
            <a:avLst/>
          </a:prstGeom>
          <a:noFill/>
        </p:spPr>
      </p:pic>
      <p:pic>
        <p:nvPicPr>
          <p:cNvPr id="53" name="Picture 37" descr="large-arrow"/>
          <p:cNvPicPr>
            <a:picLocks noChangeAspect="1" noChangeArrowheads="1"/>
          </p:cNvPicPr>
          <p:nvPr/>
        </p:nvPicPr>
        <p:blipFill>
          <a:blip r:embed="rId8"/>
          <a:srcRect/>
          <a:stretch>
            <a:fillRect/>
          </a:stretch>
        </p:blipFill>
        <p:spPr bwMode="auto">
          <a:xfrm>
            <a:off x="8483494" y="4114802"/>
            <a:ext cx="1512035" cy="627311"/>
          </a:xfrm>
          <a:prstGeom prst="rect">
            <a:avLst/>
          </a:prstGeom>
          <a:noFill/>
        </p:spPr>
      </p:pic>
      <p:pic>
        <p:nvPicPr>
          <p:cNvPr id="54" name="Picture 5" descr="\\imself-ssdw7fs4\ssd_userdata_ntdev\matd\Pictures\PPT\Icons - Illustrations\_VIRTUALIZATION ICONS\Application Virtual SQL Server.png"/>
          <p:cNvPicPr>
            <a:picLocks noChangeAspect="1" noChangeArrowheads="1"/>
          </p:cNvPicPr>
          <p:nvPr/>
        </p:nvPicPr>
        <p:blipFill>
          <a:blip r:embed="rId9" cstate="print"/>
          <a:srcRect/>
          <a:stretch>
            <a:fillRect/>
          </a:stretch>
        </p:blipFill>
        <p:spPr bwMode="auto">
          <a:xfrm>
            <a:off x="8483494" y="4419602"/>
            <a:ext cx="406699" cy="449775"/>
          </a:xfrm>
          <a:prstGeom prst="rect">
            <a:avLst/>
          </a:prstGeom>
          <a:noFill/>
        </p:spPr>
      </p:pic>
      <p:sp>
        <p:nvSpPr>
          <p:cNvPr id="55" name="TextBox 54"/>
          <p:cNvSpPr txBox="1"/>
          <p:nvPr/>
        </p:nvSpPr>
        <p:spPr>
          <a:xfrm>
            <a:off x="8888708" y="4843790"/>
            <a:ext cx="558504" cy="223148"/>
          </a:xfrm>
          <a:prstGeom prst="rect">
            <a:avLst/>
          </a:prstGeom>
          <a:noFill/>
        </p:spPr>
        <p:txBody>
          <a:bodyPr wrap="none" lIns="68589" tIns="34295" rIns="68589" bIns="34295" rtlCol="0">
            <a:spAutoFit/>
          </a:bodyPr>
          <a:lstStyle/>
          <a:p>
            <a:r>
              <a:rPr lang="en-US" sz="1000" b="1" dirty="0">
                <a:solidFill>
                  <a:schemeClr val="bg1"/>
                </a:solidFill>
              </a:rPr>
              <a:t>Cluster</a:t>
            </a:r>
          </a:p>
        </p:txBody>
      </p:sp>
      <p:cxnSp>
        <p:nvCxnSpPr>
          <p:cNvPr id="56" name="Straight Connector 55"/>
          <p:cNvCxnSpPr/>
          <p:nvPr/>
        </p:nvCxnSpPr>
        <p:spPr>
          <a:xfrm flipV="1">
            <a:off x="6121293" y="1066800"/>
            <a:ext cx="0" cy="5775353"/>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7320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42" presetClass="path" presetSubtype="0" accel="50000" decel="50000" fill="hold" nodeType="afterEffect">
                                  <p:stCondLst>
                                    <p:cond delay="0"/>
                                  </p:stCondLst>
                                  <p:childTnLst>
                                    <p:animMotion origin="layout" path="M 4.39145E-6 -5.08788E-7 L 0.08756 -0.0074 " pathEditMode="relative" rAng="0" ptsTypes="AA">
                                      <p:cBhvr>
                                        <p:cTn id="10" dur="2000" fill="hold"/>
                                        <p:tgtEl>
                                          <p:spTgt spid="44"/>
                                        </p:tgtEl>
                                        <p:attrNameLst>
                                          <p:attrName>ppt_x</p:attrName>
                                          <p:attrName>ppt_y</p:attrName>
                                        </p:attrNameLst>
                                      </p:cBhvr>
                                      <p:rCtr x="4378" y="-37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1000"/>
                                        <p:tgtEl>
                                          <p:spTgt spid="53"/>
                                        </p:tgtEl>
                                      </p:cBhvr>
                                    </p:animEffect>
                                  </p:childTnLst>
                                </p:cTn>
                              </p:par>
                            </p:childTnLst>
                          </p:cTn>
                        </p:par>
                        <p:par>
                          <p:cTn id="54" fill="hold">
                            <p:stCondLst>
                              <p:cond delay="1000"/>
                            </p:stCondLst>
                            <p:childTnLst>
                              <p:par>
                                <p:cTn id="55" presetID="63" presetClass="path" presetSubtype="0" accel="50000" decel="50000" fill="hold" nodeType="afterEffect">
                                  <p:stCondLst>
                                    <p:cond delay="0"/>
                                  </p:stCondLst>
                                  <p:childTnLst>
                                    <p:animMotion origin="layout" path="M 2.8564E-6 3.01573E-6 L 0.0834 0.00069 " pathEditMode="relative" rAng="0" ptsTypes="AA">
                                      <p:cBhvr>
                                        <p:cTn id="56" dur="2000" fill="hold"/>
                                        <p:tgtEl>
                                          <p:spTgt spid="54"/>
                                        </p:tgtEl>
                                        <p:attrNameLst>
                                          <p:attrName>ppt_x</p:attrName>
                                          <p:attrName>ppt_y</p:attrName>
                                        </p:attrNameLst>
                                      </p:cBhvr>
                                      <p:rCtr x="417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25" grpId="0" animBg="1"/>
      <p:bldP spid="26" grpId="0" animBg="1"/>
      <p:bldP spid="27" grpId="0" animBg="1"/>
      <p:bldP spid="28" grpId="0" animBg="1"/>
      <p:bldP spid="29" grpId="0" animBg="1"/>
      <p:bldP spid="35"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Infrastructure Management</a:t>
            </a:r>
            <a:endParaRPr lang="en-US" dirty="0"/>
          </a:p>
        </p:txBody>
      </p:sp>
      <p:sp>
        <p:nvSpPr>
          <p:cNvPr id="9" name="Content Placeholder 8"/>
          <p:cNvSpPr>
            <a:spLocks noGrp="1"/>
          </p:cNvSpPr>
          <p:nvPr>
            <p:ph idx="1"/>
          </p:nvPr>
        </p:nvSpPr>
        <p:spPr>
          <a:xfrm>
            <a:off x="519112" y="1447799"/>
            <a:ext cx="11149013" cy="3514808"/>
          </a:xfrm>
        </p:spPr>
        <p:txBody>
          <a:bodyPr/>
          <a:lstStyle/>
          <a:p>
            <a:pPr marL="0" indent="0">
              <a:buNone/>
            </a:pPr>
            <a:r>
              <a:rPr lang="en-US" sz="2400" dirty="0" smtClean="0"/>
              <a:t>Dynamic Optimization (DO)</a:t>
            </a:r>
          </a:p>
          <a:p>
            <a:pPr lvl="1"/>
            <a:r>
              <a:rPr lang="en-US" sz="2000" dirty="0" smtClean="0"/>
              <a:t>Cluster level workload balancing scheme to optimize for VM performance</a:t>
            </a:r>
          </a:p>
          <a:p>
            <a:pPr lvl="1"/>
            <a:r>
              <a:rPr lang="en-US" sz="2000" dirty="0" smtClean="0"/>
              <a:t>Leverages live migration to move workloads</a:t>
            </a:r>
            <a:endParaRPr lang="en-US" sz="2400" dirty="0" smtClean="0"/>
          </a:p>
          <a:p>
            <a:pPr marL="0" lvl="0" indent="0">
              <a:buNone/>
            </a:pPr>
            <a:r>
              <a:rPr lang="en-US" sz="2400" dirty="0" smtClean="0"/>
              <a:t>     Power Optimization (PO)</a:t>
            </a:r>
          </a:p>
          <a:p>
            <a:pPr lvl="1"/>
            <a:r>
              <a:rPr lang="en-US" sz="2000" dirty="0" smtClean="0"/>
              <a:t>Leverages live migration to pack more VMs per host</a:t>
            </a:r>
          </a:p>
          <a:p>
            <a:pPr lvl="1"/>
            <a:r>
              <a:rPr lang="en-US" sz="2000" dirty="0" smtClean="0"/>
              <a:t>Powers down servers to optimize for power utilization</a:t>
            </a:r>
            <a:endParaRPr lang="en-US" sz="2400" dirty="0" smtClean="0"/>
          </a:p>
          <a:p>
            <a:pPr marL="0" indent="0">
              <a:buNone/>
            </a:pPr>
            <a:r>
              <a:rPr lang="en-US" sz="2400" dirty="0" smtClean="0"/>
              <a:t>     Enhanced Placement</a:t>
            </a:r>
          </a:p>
          <a:p>
            <a:pPr lvl="1"/>
            <a:r>
              <a:rPr lang="en-US" sz="2000" dirty="0" smtClean="0"/>
              <a:t>Over 100 placement checks/validation</a:t>
            </a:r>
          </a:p>
          <a:p>
            <a:pPr lvl="1"/>
            <a:r>
              <a:rPr lang="en-US" sz="2000" dirty="0" smtClean="0"/>
              <a:t>Support for custom placement rules</a:t>
            </a:r>
          </a:p>
          <a:p>
            <a:pPr lvl="1"/>
            <a:r>
              <a:rPr lang="en-US" sz="2000" dirty="0" smtClean="0"/>
              <a:t>Multi-VM deployment for Services</a:t>
            </a:r>
          </a:p>
        </p:txBody>
      </p:sp>
      <p:sp>
        <p:nvSpPr>
          <p:cNvPr id="13" name="Text Placeholder 2"/>
          <p:cNvSpPr txBox="1">
            <a:spLocks/>
          </p:cNvSpPr>
          <p:nvPr/>
        </p:nvSpPr>
        <p:spPr>
          <a:xfrm>
            <a:off x="5888940" y="1506550"/>
            <a:ext cx="5575301"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pic>
        <p:nvPicPr>
          <p:cNvPr id="3" name="Picture 2" descr="\\cstor01\data\PM Team\Icons\Optimize_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9212" y="1807433"/>
            <a:ext cx="914400" cy="9144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cstor01\data\PM Team\Icons\PowerOn_3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5902" y="2721835"/>
            <a:ext cx="891721" cy="8917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cstor01\data\a-sandyw\ICONS_SystemCenterApproved\StarFull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1733" y="4003343"/>
            <a:ext cx="685843" cy="68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p:cNvSpPr>
          <p:nvPr/>
        </p:nvSpPr>
        <p:spPr bwMode="auto">
          <a:xfrm>
            <a:off x="2747262" y="1411014"/>
            <a:ext cx="7870813" cy="4408480"/>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normAutofit fontScale="90000"/>
          </a:bodyPr>
          <a:lstStyle/>
          <a:p>
            <a:r>
              <a:rPr lang="en-US" sz="4900" dirty="0" smtClean="0"/>
              <a:t>Failover Clustering in Windows Server 2012</a:t>
            </a:r>
            <a:r>
              <a:rPr lang="en-US" dirty="0"/>
              <a:t/>
            </a:r>
            <a:br>
              <a:rPr lang="en-US" dirty="0"/>
            </a:br>
            <a:r>
              <a:rPr lang="en-US" sz="4000" dirty="0">
                <a:solidFill>
                  <a:schemeClr val="accent1"/>
                </a:solidFill>
              </a:rPr>
              <a:t>Infrastructure for the Private </a:t>
            </a:r>
            <a:r>
              <a:rPr lang="en-US" sz="4000" dirty="0" smtClean="0">
                <a:solidFill>
                  <a:schemeClr val="accent1"/>
                </a:solidFill>
              </a:rPr>
              <a:t>Cloud</a:t>
            </a:r>
            <a:endParaRPr lang="en-US" sz="4000" dirty="0">
              <a:solidFill>
                <a:schemeClr val="accent1"/>
              </a:solidFill>
            </a:endParaRPr>
          </a:p>
        </p:txBody>
      </p:sp>
      <p:sp>
        <p:nvSpPr>
          <p:cNvPr id="9" name="Freeform 8"/>
          <p:cNvSpPr>
            <a:spLocks/>
          </p:cNvSpPr>
          <p:nvPr/>
        </p:nvSpPr>
        <p:spPr bwMode="auto">
          <a:xfrm>
            <a:off x="1194988" y="1781655"/>
            <a:ext cx="644387" cy="417615"/>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noFill/>
          <a:ln w="2540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algn="ctr" defTabSz="914400"/>
            <a:endParaRPr lang="en-US" kern="0">
              <a:solidFill>
                <a:sysClr val="window" lastClr="FFFFFF"/>
              </a:solidFill>
            </a:endParaRPr>
          </a:p>
        </p:txBody>
      </p:sp>
      <p:sp>
        <p:nvSpPr>
          <p:cNvPr id="18" name="Rectangle 17"/>
          <p:cNvSpPr/>
          <p:nvPr/>
        </p:nvSpPr>
        <p:spPr>
          <a:xfrm>
            <a:off x="3337782" y="4177574"/>
            <a:ext cx="3557900" cy="564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Hyper-V</a:t>
            </a:r>
            <a:endParaRPr lang="en-US" sz="2400" dirty="0"/>
          </a:p>
        </p:txBody>
      </p:sp>
      <p:sp>
        <p:nvSpPr>
          <p:cNvPr id="21" name="Rectangle 20"/>
          <p:cNvSpPr/>
          <p:nvPr/>
        </p:nvSpPr>
        <p:spPr>
          <a:xfrm>
            <a:off x="3337782" y="4877895"/>
            <a:ext cx="3557900" cy="5647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22" name="Rectangle 21"/>
          <p:cNvSpPr/>
          <p:nvPr/>
        </p:nvSpPr>
        <p:spPr>
          <a:xfrm>
            <a:off x="3337782" y="3472894"/>
            <a:ext cx="3557900" cy="56477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p>
        </p:txBody>
      </p:sp>
      <p:sp>
        <p:nvSpPr>
          <p:cNvPr id="24" name="Right Brace 23"/>
          <p:cNvSpPr/>
          <p:nvPr/>
        </p:nvSpPr>
        <p:spPr>
          <a:xfrm>
            <a:off x="7007992" y="3477421"/>
            <a:ext cx="323445" cy="564776"/>
          </a:xfrm>
          <a:prstGeom prst="righ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7286509" y="3616370"/>
            <a:ext cx="2469074" cy="338554"/>
          </a:xfrm>
          <a:prstGeom prst="rect">
            <a:avLst/>
          </a:prstGeom>
          <a:noFill/>
        </p:spPr>
        <p:txBody>
          <a:bodyPr wrap="none" rtlCol="0">
            <a:spAutoFit/>
          </a:bodyPr>
          <a:lstStyle/>
          <a:p>
            <a:r>
              <a:rPr lang="en-US" sz="1600" b="1" dirty="0" smtClean="0">
                <a:solidFill>
                  <a:schemeClr val="bg1"/>
                </a:solidFill>
              </a:rPr>
              <a:t>Advanced Management</a:t>
            </a:r>
            <a:endParaRPr lang="en-US" sz="1600" b="1" dirty="0">
              <a:solidFill>
                <a:schemeClr val="bg1"/>
              </a:solidFill>
            </a:endParaRPr>
          </a:p>
        </p:txBody>
      </p:sp>
      <p:sp>
        <p:nvSpPr>
          <p:cNvPr id="26" name="Right Brace 25"/>
          <p:cNvSpPr/>
          <p:nvPr/>
        </p:nvSpPr>
        <p:spPr>
          <a:xfrm>
            <a:off x="7007992" y="4877895"/>
            <a:ext cx="323445" cy="564776"/>
          </a:xfrm>
          <a:prstGeom prst="righ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p:cNvSpPr/>
          <p:nvPr/>
        </p:nvSpPr>
        <p:spPr>
          <a:xfrm>
            <a:off x="7007992" y="4177574"/>
            <a:ext cx="323445" cy="564776"/>
          </a:xfrm>
          <a:prstGeom prst="righ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286509" y="5021784"/>
            <a:ext cx="2653803" cy="338554"/>
          </a:xfrm>
          <a:prstGeom prst="rect">
            <a:avLst/>
          </a:prstGeom>
          <a:noFill/>
        </p:spPr>
        <p:txBody>
          <a:bodyPr wrap="none" rtlCol="0">
            <a:spAutoFit/>
          </a:bodyPr>
          <a:lstStyle/>
          <a:p>
            <a:r>
              <a:rPr lang="en-US" sz="1600" b="1" dirty="0" smtClean="0">
                <a:solidFill>
                  <a:schemeClr val="bg1"/>
                </a:solidFill>
              </a:rPr>
              <a:t>Infrastructure Integration</a:t>
            </a:r>
            <a:endParaRPr lang="en-US" sz="1600" b="1" dirty="0">
              <a:solidFill>
                <a:schemeClr val="bg1"/>
              </a:solidFill>
            </a:endParaRPr>
          </a:p>
        </p:txBody>
      </p:sp>
      <p:sp>
        <p:nvSpPr>
          <p:cNvPr id="29" name="TextBox 28"/>
          <p:cNvSpPr txBox="1"/>
          <p:nvPr/>
        </p:nvSpPr>
        <p:spPr>
          <a:xfrm>
            <a:off x="7286509" y="4321463"/>
            <a:ext cx="2395271" cy="338554"/>
          </a:xfrm>
          <a:prstGeom prst="rect">
            <a:avLst/>
          </a:prstGeom>
          <a:noFill/>
        </p:spPr>
        <p:txBody>
          <a:bodyPr wrap="none" rtlCol="0">
            <a:spAutoFit/>
          </a:bodyPr>
          <a:lstStyle/>
          <a:p>
            <a:r>
              <a:rPr lang="en-US" sz="1600" b="1" dirty="0" smtClean="0">
                <a:solidFill>
                  <a:schemeClr val="bg1"/>
                </a:solidFill>
              </a:rPr>
              <a:t>Virtualization Platform</a:t>
            </a:r>
            <a:endParaRPr lang="en-US" sz="1600" b="1" dirty="0">
              <a:solidFill>
                <a:schemeClr val="bg1"/>
              </a:solidFill>
            </a:endParaRPr>
          </a:p>
        </p:txBody>
      </p:sp>
      <p:pic>
        <p:nvPicPr>
          <p:cNvPr id="30" name="Picture 3" descr="\\eventsql\dvd\Online_ART\DVD_Art_Sept-2-2010\Logos\System Center\_System Center brand\System Center generic brand Grid h 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6540" y="3518378"/>
            <a:ext cx="2156301" cy="47298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6646" y="4895443"/>
            <a:ext cx="2280169" cy="547228"/>
          </a:xfrm>
          <a:prstGeom prst="rect">
            <a:avLst/>
          </a:prstGeom>
        </p:spPr>
      </p:pic>
      <p:pic>
        <p:nvPicPr>
          <p:cNvPr id="20"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807843" y="1805304"/>
            <a:ext cx="1032441" cy="103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1110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295400"/>
            <a:ext cx="11173090" cy="539496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5029200"/>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1600" dirty="0" smtClean="0">
                <a:solidFill>
                  <a:schemeClr val="tx1">
                    <a:alpha val="99000"/>
                  </a:schemeClr>
                </a:solidFill>
              </a:rPr>
              <a:t>DBI334 </a:t>
            </a:r>
            <a:r>
              <a:rPr lang="en-US" sz="1600" dirty="0">
                <a:solidFill>
                  <a:schemeClr val="tx1">
                    <a:alpha val="99000"/>
                  </a:schemeClr>
                </a:solidFill>
              </a:rPr>
              <a:t>- Business Continuity Solutions in Microsoft SQL Azure</a:t>
            </a:r>
          </a:p>
          <a:p>
            <a:pPr marL="403225" lvl="0" indent="-403225">
              <a:lnSpc>
                <a:spcPct val="90000"/>
              </a:lnSpc>
              <a:spcBef>
                <a:spcPct val="20000"/>
              </a:spcBef>
              <a:buSzPct val="105000"/>
              <a:buBlip>
                <a:blip r:embed="rId3"/>
              </a:buBlip>
            </a:pPr>
            <a:r>
              <a:rPr lang="en-US" sz="1600" dirty="0">
                <a:solidFill>
                  <a:schemeClr val="tx1">
                    <a:alpha val="99000"/>
                  </a:schemeClr>
                </a:solidFill>
              </a:rPr>
              <a:t>DBI316 - SQLCAT: SQL Server HA and DR Design Patterns, Architectures, and Best Practices Using Microsoft SQL Server 2012 </a:t>
            </a:r>
            <a:r>
              <a:rPr lang="en-US" sz="1600" dirty="0" err="1">
                <a:solidFill>
                  <a:schemeClr val="tx1">
                    <a:alpha val="99000"/>
                  </a:schemeClr>
                </a:solidFill>
              </a:rPr>
              <a:t>AlwaysOn</a:t>
            </a:r>
            <a:endParaRPr lang="en-US" sz="1600" dirty="0">
              <a:solidFill>
                <a:schemeClr val="tx1">
                  <a:alpha val="99000"/>
                </a:schemeClr>
              </a:solidFill>
            </a:endParaRPr>
          </a:p>
          <a:p>
            <a:pPr marL="403225" lvl="0" indent="-403225">
              <a:lnSpc>
                <a:spcPct val="90000"/>
              </a:lnSpc>
              <a:spcBef>
                <a:spcPct val="20000"/>
              </a:spcBef>
              <a:buSzPct val="105000"/>
              <a:buBlip>
                <a:blip r:embed="rId3"/>
              </a:buBlip>
            </a:pPr>
            <a:endParaRPr lang="en-US" sz="1600" dirty="0">
              <a:solidFill>
                <a:schemeClr val="tx1">
                  <a:alpha val="99000"/>
                </a:schemeClr>
              </a:solidFill>
            </a:endParaRPr>
          </a:p>
          <a:p>
            <a:pPr marL="403225" lvl="0" indent="-403225">
              <a:lnSpc>
                <a:spcPct val="90000"/>
              </a:lnSpc>
              <a:spcBef>
                <a:spcPct val="20000"/>
              </a:spcBef>
              <a:buSzPct val="105000"/>
              <a:buBlip>
                <a:blip r:embed="rId3"/>
              </a:buBlip>
            </a:pPr>
            <a:r>
              <a:rPr lang="en-US" sz="1600" dirty="0">
                <a:solidFill>
                  <a:schemeClr val="tx1">
                    <a:alpha val="99000"/>
                  </a:schemeClr>
                </a:solidFill>
              </a:rPr>
              <a:t>MGT320 - Microsoft System Center Virtual Machine Manager 2012: Zero to Cluster to Cloud</a:t>
            </a:r>
          </a:p>
          <a:p>
            <a:pPr marL="403225" lvl="0" indent="-403225">
              <a:lnSpc>
                <a:spcPct val="90000"/>
              </a:lnSpc>
              <a:spcBef>
                <a:spcPct val="20000"/>
              </a:spcBef>
              <a:buSzPct val="105000"/>
              <a:buBlip>
                <a:blip r:embed="rId3"/>
              </a:buBlip>
            </a:pPr>
            <a:r>
              <a:rPr lang="en-US" sz="1600" dirty="0">
                <a:solidFill>
                  <a:schemeClr val="tx1">
                    <a:alpha val="99000"/>
                  </a:schemeClr>
                </a:solidFill>
              </a:rPr>
              <a:t>MGT327 - Preparing for "The Big One": Protection and Disaster Recovery Using New Capabilities of Windows Server 2012 and Microsoft System Center 2012 SP1</a:t>
            </a:r>
          </a:p>
          <a:p>
            <a:pPr marL="403225" lvl="0" indent="-403225">
              <a:lnSpc>
                <a:spcPct val="90000"/>
              </a:lnSpc>
              <a:spcBef>
                <a:spcPct val="20000"/>
              </a:spcBef>
              <a:buSzPct val="105000"/>
              <a:buBlip>
                <a:blip r:embed="rId3"/>
              </a:buBlip>
            </a:pPr>
            <a:endParaRPr lang="en-US" sz="1600" dirty="0">
              <a:solidFill>
                <a:schemeClr val="tx1">
                  <a:alpha val="99000"/>
                </a:schemeClr>
              </a:solidFill>
            </a:endParaRPr>
          </a:p>
          <a:p>
            <a:pPr marL="403225" lvl="0" indent="-403225">
              <a:lnSpc>
                <a:spcPct val="90000"/>
              </a:lnSpc>
              <a:spcBef>
                <a:spcPct val="20000"/>
              </a:spcBef>
              <a:buSzPct val="105000"/>
              <a:buBlip>
                <a:blip r:embed="rId3"/>
              </a:buBlip>
            </a:pPr>
            <a:r>
              <a:rPr lang="en-US" sz="1600" dirty="0">
                <a:solidFill>
                  <a:schemeClr val="tx1">
                    <a:alpha val="99000"/>
                  </a:schemeClr>
                </a:solidFill>
              </a:rPr>
              <a:t>VIR304 - Building Flexible Hyper-V Environments Windows Server 2012 Hyper-V Live Migration and Live Storage Migration</a:t>
            </a:r>
          </a:p>
          <a:p>
            <a:pPr marL="403225" lvl="0" indent="-403225">
              <a:lnSpc>
                <a:spcPct val="90000"/>
              </a:lnSpc>
              <a:spcBef>
                <a:spcPct val="20000"/>
              </a:spcBef>
              <a:buSzPct val="105000"/>
              <a:buBlip>
                <a:blip r:embed="rId3"/>
              </a:buBlip>
            </a:pPr>
            <a:endParaRPr lang="en-US" sz="1600" dirty="0">
              <a:solidFill>
                <a:schemeClr val="tx1">
                  <a:alpha val="99000"/>
                </a:schemeClr>
              </a:solidFill>
            </a:endParaRPr>
          </a:p>
          <a:p>
            <a:pPr marL="403225" lvl="0" indent="-403225">
              <a:lnSpc>
                <a:spcPct val="90000"/>
              </a:lnSpc>
              <a:spcBef>
                <a:spcPct val="20000"/>
              </a:spcBef>
              <a:buSzPct val="105000"/>
              <a:buBlip>
                <a:blip r:embed="rId3"/>
              </a:buBlip>
            </a:pPr>
            <a:r>
              <a:rPr lang="en-US" sz="1600" dirty="0">
                <a:solidFill>
                  <a:schemeClr val="tx1">
                    <a:alpha val="99000"/>
                  </a:schemeClr>
                </a:solidFill>
              </a:rPr>
              <a:t>WSV310 - Windows Server 2012: Cluster-in-a-Box, RDMA, and More</a:t>
            </a:r>
          </a:p>
          <a:p>
            <a:pPr marL="403225" lvl="0" indent="-403225">
              <a:lnSpc>
                <a:spcPct val="90000"/>
              </a:lnSpc>
              <a:spcBef>
                <a:spcPct val="20000"/>
              </a:spcBef>
              <a:buSzPct val="105000"/>
              <a:buBlip>
                <a:blip r:embed="rId3"/>
              </a:buBlip>
            </a:pPr>
            <a:r>
              <a:rPr lang="en-US" sz="1600" dirty="0">
                <a:solidFill>
                  <a:schemeClr val="tx1">
                    <a:alpha val="99000"/>
                  </a:schemeClr>
                </a:solidFill>
              </a:rPr>
              <a:t>WSV322 - Update Management in Windows Server 2012: Revealing Cluster-Aware Updating and the New Generation of WSUS</a:t>
            </a:r>
          </a:p>
          <a:p>
            <a:pPr marL="403225" lvl="0" indent="-403225">
              <a:lnSpc>
                <a:spcPct val="90000"/>
              </a:lnSpc>
              <a:spcBef>
                <a:spcPct val="20000"/>
              </a:spcBef>
              <a:buSzPct val="105000"/>
              <a:buBlip>
                <a:blip r:embed="rId3"/>
              </a:buBlip>
            </a:pPr>
            <a:r>
              <a:rPr lang="en-US" sz="1600" dirty="0">
                <a:solidFill>
                  <a:schemeClr val="tx1">
                    <a:alpha val="99000"/>
                  </a:schemeClr>
                </a:solidFill>
              </a:rPr>
              <a:t>WSV324  - Building a Highly Available Failover Cluster Solution with Windows Server 2012 from the Ground UP</a:t>
            </a:r>
          </a:p>
          <a:p>
            <a:pPr marL="403225" lvl="0" indent="-403225">
              <a:lnSpc>
                <a:spcPct val="90000"/>
              </a:lnSpc>
              <a:spcBef>
                <a:spcPct val="20000"/>
              </a:spcBef>
              <a:buSzPct val="105000"/>
              <a:buBlip>
                <a:blip r:embed="rId3"/>
              </a:buBlip>
            </a:pPr>
            <a:r>
              <a:rPr lang="en-US" sz="1600" dirty="0">
                <a:solidFill>
                  <a:schemeClr val="tx1">
                    <a:alpha val="99000"/>
                  </a:schemeClr>
                </a:solidFill>
              </a:rPr>
              <a:t>WSV410 - Continuously Available File Server: Under the Hood</a:t>
            </a:r>
          </a:p>
          <a:p>
            <a:pPr marL="403225" lvl="0" indent="-403225">
              <a:lnSpc>
                <a:spcPct val="90000"/>
              </a:lnSpc>
              <a:spcBef>
                <a:spcPct val="20000"/>
              </a:spcBef>
              <a:buSzPct val="105000"/>
              <a:buBlip>
                <a:blip r:embed="rId3"/>
              </a:buBlip>
            </a:pPr>
            <a:r>
              <a:rPr lang="en-US" sz="1600" dirty="0">
                <a:solidFill>
                  <a:schemeClr val="tx1">
                    <a:alpha val="99000"/>
                  </a:schemeClr>
                </a:solidFill>
              </a:rPr>
              <a:t>WSV411 - Guest Clustering and VM Monitoring in Windows Server 2012</a:t>
            </a:r>
          </a:p>
          <a:p>
            <a:pPr marL="403225" lvl="0" indent="-403225">
              <a:lnSpc>
                <a:spcPct val="90000"/>
              </a:lnSpc>
              <a:spcBef>
                <a:spcPct val="20000"/>
              </a:spcBef>
              <a:buSzPct val="105000"/>
              <a:buBlip>
                <a:blip r:embed="rId3"/>
              </a:buBlip>
            </a:pPr>
            <a:r>
              <a:rPr lang="en-US" sz="1600" dirty="0">
                <a:solidFill>
                  <a:schemeClr val="tx1">
                    <a:alpha val="99000"/>
                  </a:schemeClr>
                </a:solidFill>
              </a:rPr>
              <a:t>WSV430 - Cluster Shared Volumes Reborn in Windows Server 2012: Deep Dive</a:t>
            </a:r>
          </a:p>
          <a:p>
            <a:pPr marL="403225" lvl="0" indent="-403225">
              <a:lnSpc>
                <a:spcPct val="90000"/>
              </a:lnSpc>
              <a:spcBef>
                <a:spcPct val="20000"/>
              </a:spcBef>
              <a:buSzPct val="105000"/>
              <a:buBlip>
                <a:blip r:embed="rId3"/>
              </a:buBlip>
            </a:pPr>
            <a:r>
              <a:rPr lang="en-US" sz="1600" dirty="0">
                <a:solidFill>
                  <a:schemeClr val="tx1">
                    <a:alpha val="99000"/>
                  </a:schemeClr>
                </a:solidFill>
              </a:rPr>
              <a:t>WSV34-HOL - Configuring a </a:t>
            </a:r>
            <a:r>
              <a:rPr lang="en-US" sz="1600" dirty="0" smtClean="0">
                <a:solidFill>
                  <a:schemeClr val="tx1">
                    <a:alpha val="99000"/>
                  </a:schemeClr>
                </a:solidFill>
              </a:rPr>
              <a:t>Highly </a:t>
            </a:r>
            <a:r>
              <a:rPr lang="en-US" sz="1600" dirty="0">
                <a:solidFill>
                  <a:schemeClr val="tx1">
                    <a:alpha val="99000"/>
                  </a:schemeClr>
                </a:solidFill>
              </a:rPr>
              <a:t>Available Window Server 2012 iSCSI Target</a:t>
            </a:r>
          </a:p>
          <a:p>
            <a:pPr marL="403225" lvl="0" indent="-403225">
              <a:lnSpc>
                <a:spcPct val="90000"/>
              </a:lnSpc>
              <a:spcBef>
                <a:spcPct val="20000"/>
              </a:spcBef>
              <a:buSzPct val="105000"/>
              <a:buBlip>
                <a:blip r:embed="rId3"/>
              </a:buBlip>
            </a:pPr>
            <a:r>
              <a:rPr lang="en-US" sz="1600" dirty="0">
                <a:solidFill>
                  <a:schemeClr val="tx1">
                    <a:alpha val="99000"/>
                  </a:schemeClr>
                </a:solidFill>
              </a:rPr>
              <a:t>WSV03-TLC - Windows Server 2012 High Availability</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What Host Clustering Delivers</a:t>
            </a:r>
            <a:endParaRPr lang="en-US" dirty="0"/>
          </a:p>
        </p:txBody>
      </p:sp>
      <p:sp>
        <p:nvSpPr>
          <p:cNvPr id="3" name="Content Placeholder 2"/>
          <p:cNvSpPr>
            <a:spLocks noGrp="1"/>
          </p:cNvSpPr>
          <p:nvPr>
            <p:ph idx="4294967295"/>
          </p:nvPr>
        </p:nvSpPr>
        <p:spPr>
          <a:xfrm>
            <a:off x="609441" y="1600201"/>
            <a:ext cx="10969943" cy="4525963"/>
          </a:xfrm>
          <a:prstGeom prst="rect">
            <a:avLst/>
          </a:prstGeom>
        </p:spPr>
        <p:txBody>
          <a:bodyPr>
            <a:normAutofit fontScale="92500" lnSpcReduction="10000"/>
          </a:bodyPr>
          <a:lstStyle/>
          <a:p>
            <a:r>
              <a:rPr lang="en-US" dirty="0" smtClean="0"/>
              <a:t>Avoids a single point of failure when consolidating</a:t>
            </a:r>
          </a:p>
          <a:p>
            <a:r>
              <a:rPr lang="en-US" dirty="0" smtClean="0"/>
              <a:t>Survive Host Crashes</a:t>
            </a:r>
          </a:p>
          <a:p>
            <a:pPr lvl="2"/>
            <a:r>
              <a:rPr lang="en-US" dirty="0" smtClean="0"/>
              <a:t>VMs restarted on another node</a:t>
            </a:r>
          </a:p>
          <a:p>
            <a:r>
              <a:rPr lang="en-US" dirty="0" smtClean="0"/>
              <a:t>Restart VM Crashes</a:t>
            </a:r>
          </a:p>
          <a:p>
            <a:pPr lvl="2"/>
            <a:r>
              <a:rPr lang="en-US" dirty="0" smtClean="0"/>
              <a:t>VM OS restarted on same node</a:t>
            </a:r>
          </a:p>
          <a:p>
            <a:r>
              <a:rPr lang="en-US" dirty="0" smtClean="0"/>
              <a:t>Recover VM Hangs</a:t>
            </a:r>
          </a:p>
          <a:p>
            <a:pPr lvl="2"/>
            <a:r>
              <a:rPr lang="en-US" dirty="0" smtClean="0"/>
              <a:t>VM OS restarted on same node</a:t>
            </a:r>
          </a:p>
          <a:p>
            <a:r>
              <a:rPr lang="en-US" dirty="0" smtClean="0"/>
              <a:t>Zero Downtime Maintenance &amp; Patching</a:t>
            </a:r>
          </a:p>
          <a:p>
            <a:pPr lvl="2"/>
            <a:r>
              <a:rPr lang="en-US" dirty="0" smtClean="0"/>
              <a:t>Live migrate VMs to other hosts</a:t>
            </a:r>
          </a:p>
          <a:p>
            <a:r>
              <a:rPr lang="en-US" dirty="0" smtClean="0"/>
              <a:t>Mobility &amp; Load Distribution</a:t>
            </a:r>
          </a:p>
          <a:p>
            <a:pPr lvl="2"/>
            <a:r>
              <a:rPr lang="en-US" dirty="0" smtClean="0"/>
              <a:t>Live migrate VMs to different servers to load balance</a:t>
            </a:r>
            <a:endParaRPr lang="en-US" dirty="0"/>
          </a:p>
        </p:txBody>
      </p:sp>
      <p:sp>
        <p:nvSpPr>
          <p:cNvPr id="27" name="Rounded Rectangle 26"/>
          <p:cNvSpPr/>
          <p:nvPr/>
        </p:nvSpPr>
        <p:spPr bwMode="auto">
          <a:xfrm>
            <a:off x="8304211" y="2536853"/>
            <a:ext cx="3657601" cy="2873347"/>
          </a:xfrm>
          <a:prstGeom prst="roundRect">
            <a:avLst>
              <a:gd name="adj" fmla="val 6026"/>
            </a:avLst>
          </a:prstGeom>
          <a:gradFill>
            <a:gsLst>
              <a:gs pos="9000">
                <a:schemeClr val="accent2">
                  <a:lumMod val="60000"/>
                  <a:lumOff val="40000"/>
                  <a:alpha val="11000"/>
                </a:schemeClr>
              </a:gs>
              <a:gs pos="45000">
                <a:schemeClr val="accent1">
                  <a:lumMod val="75000"/>
                  <a:alpha val="48000"/>
                </a:schemeClr>
              </a:gs>
              <a:gs pos="100000">
                <a:schemeClr val="accent1">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8913813" y="3537069"/>
            <a:ext cx="2362199" cy="45901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solidFill>
                <a:schemeClr val="tx1"/>
              </a:solidFill>
              <a:latin typeface="Segoe" pitchFamily="34" charset="0"/>
            </a:endParaRPr>
          </a:p>
        </p:txBody>
      </p:sp>
      <p:sp>
        <p:nvSpPr>
          <p:cNvPr id="29" name="Line 5"/>
          <p:cNvSpPr>
            <a:spLocks noChangeShapeType="1"/>
          </p:cNvSpPr>
          <p:nvPr/>
        </p:nvSpPr>
        <p:spPr bwMode="auto">
          <a:xfrm flipH="1">
            <a:off x="10056814" y="4510800"/>
            <a:ext cx="1" cy="34799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30" name="Line 5"/>
          <p:cNvSpPr>
            <a:spLocks noChangeShapeType="1"/>
          </p:cNvSpPr>
          <p:nvPr/>
        </p:nvSpPr>
        <p:spPr bwMode="auto">
          <a:xfrm flipH="1">
            <a:off x="10361611" y="3841868"/>
            <a:ext cx="304801" cy="3810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31" name="Line 5"/>
          <p:cNvSpPr>
            <a:spLocks noChangeShapeType="1"/>
          </p:cNvSpPr>
          <p:nvPr/>
        </p:nvSpPr>
        <p:spPr bwMode="auto">
          <a:xfrm>
            <a:off x="9599611" y="3841868"/>
            <a:ext cx="211974" cy="364375"/>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pic>
        <p:nvPicPr>
          <p:cNvPr id="32" name="Server R2 Col1" descr="black-rack-server.png"/>
          <p:cNvPicPr>
            <a:picLocks noChangeAspect="1"/>
          </p:cNvPicPr>
          <p:nvPr/>
        </p:nvPicPr>
        <p:blipFill>
          <a:blip r:embed="rId3" cstate="print"/>
          <a:stretch>
            <a:fillRect/>
          </a:stretch>
        </p:blipFill>
        <p:spPr>
          <a:xfrm>
            <a:off x="9219707" y="3609588"/>
            <a:ext cx="758928" cy="384680"/>
          </a:xfrm>
          <a:prstGeom prst="rect">
            <a:avLst/>
          </a:prstGeom>
        </p:spPr>
      </p:pic>
      <p:pic>
        <p:nvPicPr>
          <p:cNvPr id="33" name="VM R2 Col1" descr="cyan-virtual-rack-server.png"/>
          <p:cNvPicPr>
            <a:picLocks noChangeAspect="1"/>
          </p:cNvPicPr>
          <p:nvPr/>
        </p:nvPicPr>
        <p:blipFill>
          <a:blip r:embed="rId4" cstate="print"/>
          <a:stretch>
            <a:fillRect/>
          </a:stretch>
        </p:blipFill>
        <p:spPr>
          <a:xfrm>
            <a:off x="9219707" y="3156068"/>
            <a:ext cx="758928" cy="344256"/>
          </a:xfrm>
          <a:prstGeom prst="rect">
            <a:avLst/>
          </a:prstGeom>
        </p:spPr>
      </p:pic>
      <p:pic>
        <p:nvPicPr>
          <p:cNvPr id="34" name="New Vm-2nd row" descr="NEW-cyan-virtual-rack-server.png"/>
          <p:cNvPicPr>
            <a:picLocks noChangeAspect="1"/>
          </p:cNvPicPr>
          <p:nvPr/>
        </p:nvPicPr>
        <p:blipFill>
          <a:blip r:embed="rId5" cstate="print"/>
          <a:stretch>
            <a:fillRect/>
          </a:stretch>
        </p:blipFill>
        <p:spPr>
          <a:xfrm>
            <a:off x="9219709" y="3039516"/>
            <a:ext cx="760904" cy="345152"/>
          </a:xfrm>
          <a:prstGeom prst="rect">
            <a:avLst/>
          </a:prstGeom>
        </p:spPr>
      </p:pic>
      <p:pic>
        <p:nvPicPr>
          <p:cNvPr id="35" name="New Vm-2nd row" descr="NEW-cyan-virtual-rack-server.png"/>
          <p:cNvPicPr>
            <a:picLocks noChangeAspect="1"/>
          </p:cNvPicPr>
          <p:nvPr/>
        </p:nvPicPr>
        <p:blipFill>
          <a:blip r:embed="rId5" cstate="print"/>
          <a:stretch>
            <a:fillRect/>
          </a:stretch>
        </p:blipFill>
        <p:spPr>
          <a:xfrm>
            <a:off x="9219709" y="2927468"/>
            <a:ext cx="760904" cy="345152"/>
          </a:xfrm>
          <a:prstGeom prst="rect">
            <a:avLst/>
          </a:prstGeom>
        </p:spPr>
      </p:pic>
      <p:pic>
        <p:nvPicPr>
          <p:cNvPr id="36" name="Server R2 Col1" descr="black-rack-server.png"/>
          <p:cNvPicPr>
            <a:picLocks noChangeAspect="1"/>
          </p:cNvPicPr>
          <p:nvPr/>
        </p:nvPicPr>
        <p:blipFill>
          <a:blip r:embed="rId3" cstate="print"/>
          <a:stretch>
            <a:fillRect/>
          </a:stretch>
        </p:blipFill>
        <p:spPr>
          <a:xfrm>
            <a:off x="10285411" y="3609588"/>
            <a:ext cx="758928" cy="384680"/>
          </a:xfrm>
          <a:prstGeom prst="rect">
            <a:avLst/>
          </a:prstGeom>
        </p:spPr>
      </p:pic>
      <p:pic>
        <p:nvPicPr>
          <p:cNvPr id="37" name="Picture 2" descr="\\eventsql\dvd\Online_ART\DVD_ART36\Artwork_Imagery\Icons - Illustrations\Internet Clouds web\cloud illustration icon.png"/>
          <p:cNvPicPr>
            <a:picLocks noChangeAspect="1" noChangeArrowheads="1"/>
          </p:cNvPicPr>
          <p:nvPr/>
        </p:nvPicPr>
        <p:blipFill>
          <a:blip r:embed="rId6" cstate="print"/>
          <a:srcRect/>
          <a:stretch>
            <a:fillRect/>
          </a:stretch>
        </p:blipFill>
        <p:spPr bwMode="auto">
          <a:xfrm>
            <a:off x="8990011" y="4146667"/>
            <a:ext cx="2209800" cy="414011"/>
          </a:xfrm>
          <a:prstGeom prst="rect">
            <a:avLst/>
          </a:prstGeom>
          <a:noFill/>
        </p:spPr>
      </p:pic>
      <p:sp>
        <p:nvSpPr>
          <p:cNvPr id="38" name="TextBox 37"/>
          <p:cNvSpPr txBox="1"/>
          <p:nvPr/>
        </p:nvSpPr>
        <p:spPr>
          <a:xfrm>
            <a:off x="9905202" y="4222867"/>
            <a:ext cx="401410" cy="223148"/>
          </a:xfrm>
          <a:prstGeom prst="rect">
            <a:avLst/>
          </a:prstGeom>
          <a:noFill/>
        </p:spPr>
        <p:txBody>
          <a:bodyPr wrap="none" lIns="68589" tIns="34295" rIns="68589" bIns="34295" rtlCol="0">
            <a:spAutoFit/>
          </a:bodyPr>
          <a:lstStyle/>
          <a:p>
            <a:r>
              <a:rPr lang="en-US" sz="1000" b="1" dirty="0">
                <a:solidFill>
                  <a:schemeClr val="bg1"/>
                </a:solidFill>
              </a:rPr>
              <a:t>SAN</a:t>
            </a:r>
          </a:p>
        </p:txBody>
      </p:sp>
      <p:pic>
        <p:nvPicPr>
          <p:cNvPr id="39" name="VM R2 Col1" descr="cyan-virtual-rack-server.png"/>
          <p:cNvPicPr>
            <a:picLocks noChangeAspect="1"/>
          </p:cNvPicPr>
          <p:nvPr/>
        </p:nvPicPr>
        <p:blipFill>
          <a:blip r:embed="rId4" cstate="print"/>
          <a:stretch>
            <a:fillRect/>
          </a:stretch>
        </p:blipFill>
        <p:spPr>
          <a:xfrm>
            <a:off x="10285411" y="3156068"/>
            <a:ext cx="758928" cy="344256"/>
          </a:xfrm>
          <a:prstGeom prst="rect">
            <a:avLst/>
          </a:prstGeom>
        </p:spPr>
      </p:pic>
      <p:pic>
        <p:nvPicPr>
          <p:cNvPr id="40" name="New Vm-2nd row" descr="NEW-cyan-virtual-rack-server.png"/>
          <p:cNvPicPr>
            <a:picLocks noChangeAspect="1"/>
          </p:cNvPicPr>
          <p:nvPr/>
        </p:nvPicPr>
        <p:blipFill>
          <a:blip r:embed="rId5" cstate="print"/>
          <a:stretch>
            <a:fillRect/>
          </a:stretch>
        </p:blipFill>
        <p:spPr>
          <a:xfrm>
            <a:off x="10285413" y="3039516"/>
            <a:ext cx="760904" cy="345152"/>
          </a:xfrm>
          <a:prstGeom prst="rect">
            <a:avLst/>
          </a:prstGeom>
        </p:spPr>
      </p:pic>
      <p:pic>
        <p:nvPicPr>
          <p:cNvPr id="41" name="Picture 18" descr="Database blue"/>
          <p:cNvPicPr>
            <a:picLocks noChangeAspect="1" noChangeArrowheads="1"/>
          </p:cNvPicPr>
          <p:nvPr/>
        </p:nvPicPr>
        <p:blipFill>
          <a:blip r:embed="rId7" cstate="print"/>
          <a:srcRect/>
          <a:stretch>
            <a:fillRect/>
          </a:stretch>
        </p:blipFill>
        <p:spPr bwMode="auto">
          <a:xfrm>
            <a:off x="9869777" y="4648199"/>
            <a:ext cx="380999" cy="488115"/>
          </a:xfrm>
          <a:prstGeom prst="rect">
            <a:avLst/>
          </a:prstGeom>
          <a:noFill/>
        </p:spPr>
      </p:pic>
      <p:sp>
        <p:nvSpPr>
          <p:cNvPr id="43" name="TextBox 42"/>
          <p:cNvSpPr txBox="1"/>
          <p:nvPr/>
        </p:nvSpPr>
        <p:spPr>
          <a:xfrm>
            <a:off x="9880815" y="3776988"/>
            <a:ext cx="558504" cy="223148"/>
          </a:xfrm>
          <a:prstGeom prst="rect">
            <a:avLst/>
          </a:prstGeom>
          <a:noFill/>
        </p:spPr>
        <p:txBody>
          <a:bodyPr wrap="none" lIns="68589" tIns="34295" rIns="68589" bIns="34295" rtlCol="0">
            <a:spAutoFit/>
          </a:bodyPr>
          <a:lstStyle/>
          <a:p>
            <a:r>
              <a:rPr lang="en-US" sz="1000" b="1" dirty="0">
                <a:solidFill>
                  <a:schemeClr val="bg1"/>
                </a:solidFill>
              </a:rPr>
              <a:t>Cluster</a:t>
            </a:r>
          </a:p>
        </p:txBody>
      </p:sp>
      <p:pic>
        <p:nvPicPr>
          <p:cNvPr id="44"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9265099" y="3500324"/>
            <a:ext cx="440499" cy="457200"/>
          </a:xfrm>
          <a:prstGeom prst="rect">
            <a:avLst/>
          </a:prstGeom>
          <a:noFill/>
        </p:spPr>
      </p:pic>
    </p:spTree>
    <p:extLst>
      <p:ext uri="{BB962C8B-B14F-4D97-AF65-F5344CB8AC3E}">
        <p14:creationId xmlns:p14="http://schemas.microsoft.com/office/powerpoint/2010/main" val="85922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par>
                                <p:cTn id="8" presetID="6" presetClass="emph" presetSubtype="0" fill="hold" nodeType="withEffect">
                                  <p:stCondLst>
                                    <p:cond delay="0"/>
                                  </p:stCondLst>
                                  <p:childTnLst>
                                    <p:animScale>
                                      <p:cBhvr>
                                        <p:cTn id="9" dur="1000" fill="hold"/>
                                        <p:tgtEl>
                                          <p:spTgt spid="44"/>
                                        </p:tgtEl>
                                      </p:cBhvr>
                                      <p:by x="150000" y="150000"/>
                                    </p:animScale>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1000" fill="hold"/>
                                        <p:tgtEl>
                                          <p:spTgt spid="44"/>
                                        </p:tgtEl>
                                      </p:cBhvr>
                                      <p:by x="50000" y="50000"/>
                                    </p:animScale>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1000" fill="hold"/>
                                        <p:tgtEl>
                                          <p:spTgt spid="44"/>
                                        </p:tgtEl>
                                      </p:cBhvr>
                                      <p:by x="150000" y="150000"/>
                                    </p:animScale>
                                  </p:childTnLst>
                                </p:cTn>
                              </p:par>
                            </p:childTnLst>
                          </p:cTn>
                        </p:par>
                        <p:par>
                          <p:cTn id="16" fill="hold">
                            <p:stCondLst>
                              <p:cond delay="4000"/>
                            </p:stCondLst>
                            <p:childTnLst>
                              <p:par>
                                <p:cTn id="17" presetID="6" presetClass="emph" presetSubtype="0" fill="hold" nodeType="afterEffect">
                                  <p:stCondLst>
                                    <p:cond delay="0"/>
                                  </p:stCondLst>
                                  <p:childTnLst>
                                    <p:animScale>
                                      <p:cBhvr>
                                        <p:cTn id="18" dur="1000" fill="hold"/>
                                        <p:tgtEl>
                                          <p:spTgt spid="44"/>
                                        </p:tgtEl>
                                      </p:cBhvr>
                                      <p:by x="50000" y="50000"/>
                                    </p:animScale>
                                  </p:childTnLst>
                                </p:cTn>
                              </p:par>
                            </p:childTnLst>
                          </p:cTn>
                        </p:par>
                        <p:par>
                          <p:cTn id="19" fill="hold">
                            <p:stCondLst>
                              <p:cond delay="5000"/>
                            </p:stCondLst>
                            <p:childTnLst>
                              <p:par>
                                <p:cTn id="20" presetID="6" presetClass="emph" presetSubtype="0" fill="hold" nodeType="afterEffect">
                                  <p:stCondLst>
                                    <p:cond delay="0"/>
                                  </p:stCondLst>
                                  <p:childTnLst>
                                    <p:animScale>
                                      <p:cBhvr>
                                        <p:cTn id="21" dur="1000" fill="hold"/>
                                        <p:tgtEl>
                                          <p:spTgt spid="44"/>
                                        </p:tgtEl>
                                      </p:cBhvr>
                                      <p:by x="100000" y="100000"/>
                                    </p:animScale>
                                  </p:childTnLst>
                                </p:cTn>
                              </p:par>
                            </p:childTnLst>
                          </p:cTn>
                        </p:par>
                        <p:par>
                          <p:cTn id="22" fill="hold">
                            <p:stCondLst>
                              <p:cond delay="6000"/>
                            </p:stCondLst>
                            <p:childTnLst>
                              <p:par>
                                <p:cTn id="23" presetID="42" presetClass="path" presetSubtype="0" accel="50000" decel="50000" fill="hold" nodeType="afterEffect">
                                  <p:stCondLst>
                                    <p:cond delay="0"/>
                                  </p:stCondLst>
                                  <p:childTnLst>
                                    <p:animMotion origin="layout" path="M 4.39145E-6 -5.08788E-7 L 0.08756 -0.0074 " pathEditMode="relative" rAng="0" ptsTypes="AA">
                                      <p:cBhvr>
                                        <p:cTn id="24" dur="2000" fill="hold"/>
                                        <p:tgtEl>
                                          <p:spTgt spid="35"/>
                                        </p:tgtEl>
                                        <p:attrNameLst>
                                          <p:attrName>ppt_x</p:attrName>
                                          <p:attrName>ppt_y</p:attrName>
                                        </p:attrNameLst>
                                      </p:cBhvr>
                                      <p:rCtr x="4378"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4265615" y="4060853"/>
            <a:ext cx="3657601" cy="2873347"/>
          </a:xfrm>
          <a:prstGeom prst="roundRect">
            <a:avLst>
              <a:gd name="adj" fmla="val 6026"/>
            </a:avLst>
          </a:prstGeom>
          <a:gradFill>
            <a:gsLst>
              <a:gs pos="9000">
                <a:schemeClr val="accent2">
                  <a:lumMod val="60000"/>
                  <a:lumOff val="40000"/>
                  <a:alpha val="11000"/>
                </a:schemeClr>
              </a:gs>
              <a:gs pos="45000">
                <a:schemeClr val="accent1">
                  <a:lumMod val="75000"/>
                  <a:alpha val="48000"/>
                </a:schemeClr>
              </a:gs>
              <a:gs pos="100000">
                <a:schemeClr val="accent1">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normAutofit/>
          </a:bodyPr>
          <a:lstStyle/>
          <a:p>
            <a:r>
              <a:rPr lang="en-US" smtClean="0"/>
              <a:t>What Guest Clustering Delivers</a:t>
            </a:r>
            <a:endParaRPr lang="en-US" dirty="0"/>
          </a:p>
        </p:txBody>
      </p:sp>
      <p:sp>
        <p:nvSpPr>
          <p:cNvPr id="3" name="Content Placeholder 2"/>
          <p:cNvSpPr>
            <a:spLocks noGrp="1"/>
          </p:cNvSpPr>
          <p:nvPr>
            <p:ph idx="4294967295"/>
          </p:nvPr>
        </p:nvSpPr>
        <p:spPr>
          <a:xfrm>
            <a:off x="609441" y="1600202"/>
            <a:ext cx="10969943" cy="2362199"/>
          </a:xfrm>
          <a:prstGeom prst="rect">
            <a:avLst/>
          </a:prstGeom>
        </p:spPr>
        <p:txBody>
          <a:bodyPr>
            <a:normAutofit lnSpcReduction="10000"/>
          </a:bodyPr>
          <a:lstStyle/>
          <a:p>
            <a:r>
              <a:rPr lang="en-US" dirty="0" smtClean="0"/>
              <a:t>Application Health Monitoring</a:t>
            </a:r>
          </a:p>
          <a:p>
            <a:pPr lvl="2"/>
            <a:r>
              <a:rPr lang="en-US" dirty="0" smtClean="0"/>
              <a:t>App or service within VM crashes or hangs and </a:t>
            </a:r>
            <a:br>
              <a:rPr lang="en-US" dirty="0" smtClean="0"/>
            </a:br>
            <a:r>
              <a:rPr lang="en-US" dirty="0" smtClean="0"/>
              <a:t>moves to another VM</a:t>
            </a:r>
          </a:p>
          <a:p>
            <a:r>
              <a:rPr lang="en-US" dirty="0" smtClean="0"/>
              <a:t>Application Mobility</a:t>
            </a:r>
          </a:p>
          <a:p>
            <a:pPr lvl="2"/>
            <a:r>
              <a:rPr lang="en-US" dirty="0" smtClean="0"/>
              <a:t>Apps or services moves to another VM for </a:t>
            </a:r>
            <a:br>
              <a:rPr lang="en-US" dirty="0" smtClean="0"/>
            </a:br>
            <a:r>
              <a:rPr lang="en-US" dirty="0" smtClean="0"/>
              <a:t>maintenance or patching of guest OS</a:t>
            </a:r>
            <a:endParaRPr lang="en-US" dirty="0"/>
          </a:p>
        </p:txBody>
      </p:sp>
      <p:sp>
        <p:nvSpPr>
          <p:cNvPr id="21" name="Rounded Rectangle 20"/>
          <p:cNvSpPr/>
          <p:nvPr/>
        </p:nvSpPr>
        <p:spPr bwMode="auto">
          <a:xfrm>
            <a:off x="4951415" y="4604825"/>
            <a:ext cx="2362199" cy="45901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solidFill>
                <a:schemeClr val="tx1"/>
              </a:solidFill>
              <a:latin typeface="Segoe" pitchFamily="34" charset="0"/>
            </a:endParaRPr>
          </a:p>
        </p:txBody>
      </p:sp>
      <p:sp>
        <p:nvSpPr>
          <p:cNvPr id="22" name="Line 5"/>
          <p:cNvSpPr>
            <a:spLocks noChangeShapeType="1"/>
          </p:cNvSpPr>
          <p:nvPr/>
        </p:nvSpPr>
        <p:spPr bwMode="auto">
          <a:xfrm flipH="1">
            <a:off x="6094415" y="6034803"/>
            <a:ext cx="1" cy="34799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23" name="Line 5"/>
          <p:cNvSpPr>
            <a:spLocks noChangeShapeType="1"/>
          </p:cNvSpPr>
          <p:nvPr/>
        </p:nvSpPr>
        <p:spPr bwMode="auto">
          <a:xfrm flipH="1">
            <a:off x="6246811" y="4953001"/>
            <a:ext cx="304801" cy="7620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24" name="Line 5"/>
          <p:cNvSpPr>
            <a:spLocks noChangeShapeType="1"/>
          </p:cNvSpPr>
          <p:nvPr/>
        </p:nvSpPr>
        <p:spPr bwMode="auto">
          <a:xfrm>
            <a:off x="5865812" y="4876802"/>
            <a:ext cx="152400" cy="83820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pic>
        <p:nvPicPr>
          <p:cNvPr id="25" name="Server R2 Col1" descr="black-rack-server.png"/>
          <p:cNvPicPr>
            <a:picLocks noChangeAspect="1"/>
          </p:cNvPicPr>
          <p:nvPr/>
        </p:nvPicPr>
        <p:blipFill>
          <a:blip r:embed="rId3" cstate="print"/>
          <a:stretch>
            <a:fillRect/>
          </a:stretch>
        </p:blipFill>
        <p:spPr>
          <a:xfrm>
            <a:off x="5257308" y="5133589"/>
            <a:ext cx="758928" cy="384680"/>
          </a:xfrm>
          <a:prstGeom prst="rect">
            <a:avLst/>
          </a:prstGeom>
        </p:spPr>
      </p:pic>
      <p:pic>
        <p:nvPicPr>
          <p:cNvPr id="26" name="VM R2 Col1" descr="cyan-virtual-rack-server.png"/>
          <p:cNvPicPr>
            <a:picLocks noChangeAspect="1"/>
          </p:cNvPicPr>
          <p:nvPr/>
        </p:nvPicPr>
        <p:blipFill>
          <a:blip r:embed="rId4" cstate="print"/>
          <a:stretch>
            <a:fillRect/>
          </a:stretch>
        </p:blipFill>
        <p:spPr>
          <a:xfrm>
            <a:off x="5257308" y="4680069"/>
            <a:ext cx="758928" cy="344256"/>
          </a:xfrm>
          <a:prstGeom prst="rect">
            <a:avLst/>
          </a:prstGeom>
        </p:spPr>
      </p:pic>
      <p:pic>
        <p:nvPicPr>
          <p:cNvPr id="27" name="Server R2 Col1" descr="black-rack-server.png"/>
          <p:cNvPicPr>
            <a:picLocks noChangeAspect="1"/>
          </p:cNvPicPr>
          <p:nvPr/>
        </p:nvPicPr>
        <p:blipFill>
          <a:blip r:embed="rId3" cstate="print"/>
          <a:stretch>
            <a:fillRect/>
          </a:stretch>
        </p:blipFill>
        <p:spPr>
          <a:xfrm>
            <a:off x="6323011" y="5133589"/>
            <a:ext cx="758928" cy="384680"/>
          </a:xfrm>
          <a:prstGeom prst="rect">
            <a:avLst/>
          </a:prstGeom>
        </p:spPr>
      </p:pic>
      <p:pic>
        <p:nvPicPr>
          <p:cNvPr id="28" name="Picture 2" descr="\\eventsql\dvd\Online_ART\DVD_ART36\Artwork_Imagery\Icons - Illustrations\Internet Clouds web\cloud illustration icon.png"/>
          <p:cNvPicPr>
            <a:picLocks noChangeAspect="1" noChangeArrowheads="1"/>
          </p:cNvPicPr>
          <p:nvPr/>
        </p:nvPicPr>
        <p:blipFill>
          <a:blip r:embed="rId5" cstate="print"/>
          <a:srcRect/>
          <a:stretch>
            <a:fillRect/>
          </a:stretch>
        </p:blipFill>
        <p:spPr bwMode="auto">
          <a:xfrm>
            <a:off x="5027613" y="5670670"/>
            <a:ext cx="2209800" cy="414011"/>
          </a:xfrm>
          <a:prstGeom prst="rect">
            <a:avLst/>
          </a:prstGeom>
          <a:noFill/>
        </p:spPr>
      </p:pic>
      <p:sp>
        <p:nvSpPr>
          <p:cNvPr id="29" name="TextBox 28"/>
          <p:cNvSpPr txBox="1"/>
          <p:nvPr/>
        </p:nvSpPr>
        <p:spPr>
          <a:xfrm>
            <a:off x="5865813" y="5746870"/>
            <a:ext cx="378968" cy="192370"/>
          </a:xfrm>
          <a:prstGeom prst="rect">
            <a:avLst/>
          </a:prstGeom>
          <a:noFill/>
        </p:spPr>
        <p:txBody>
          <a:bodyPr wrap="none" lIns="68589" tIns="34295" rIns="68589" bIns="34295" rtlCol="0">
            <a:spAutoFit/>
          </a:bodyPr>
          <a:lstStyle/>
          <a:p>
            <a:r>
              <a:rPr lang="en-US" sz="800" b="1" dirty="0" err="1">
                <a:solidFill>
                  <a:schemeClr val="bg1"/>
                </a:solidFill>
              </a:rPr>
              <a:t>iSCSI</a:t>
            </a:r>
            <a:endParaRPr lang="en-US" sz="800" b="1" dirty="0">
              <a:solidFill>
                <a:schemeClr val="bg1"/>
              </a:solidFill>
            </a:endParaRPr>
          </a:p>
        </p:txBody>
      </p:sp>
      <p:pic>
        <p:nvPicPr>
          <p:cNvPr id="30" name="VM R2 Col1" descr="cyan-virtual-rack-server.png"/>
          <p:cNvPicPr>
            <a:picLocks noChangeAspect="1"/>
          </p:cNvPicPr>
          <p:nvPr/>
        </p:nvPicPr>
        <p:blipFill>
          <a:blip r:embed="rId4" cstate="print"/>
          <a:stretch>
            <a:fillRect/>
          </a:stretch>
        </p:blipFill>
        <p:spPr>
          <a:xfrm>
            <a:off x="6323011" y="4680069"/>
            <a:ext cx="758928" cy="344256"/>
          </a:xfrm>
          <a:prstGeom prst="rect">
            <a:avLst/>
          </a:prstGeom>
        </p:spPr>
      </p:pic>
      <p:pic>
        <p:nvPicPr>
          <p:cNvPr id="31" name="Picture 18" descr="Database blue"/>
          <p:cNvPicPr>
            <a:picLocks noChangeAspect="1" noChangeArrowheads="1"/>
          </p:cNvPicPr>
          <p:nvPr/>
        </p:nvPicPr>
        <p:blipFill>
          <a:blip r:embed="rId6" cstate="print"/>
          <a:srcRect/>
          <a:stretch>
            <a:fillRect/>
          </a:stretch>
        </p:blipFill>
        <p:spPr bwMode="auto">
          <a:xfrm>
            <a:off x="5907377" y="6172201"/>
            <a:ext cx="380999" cy="488115"/>
          </a:xfrm>
          <a:prstGeom prst="rect">
            <a:avLst/>
          </a:prstGeom>
          <a:noFill/>
        </p:spPr>
      </p:pic>
      <p:pic>
        <p:nvPicPr>
          <p:cNvPr id="32"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5484813" y="4419602"/>
            <a:ext cx="406699" cy="449775"/>
          </a:xfrm>
          <a:prstGeom prst="rect">
            <a:avLst/>
          </a:prstGeom>
          <a:noFill/>
        </p:spPr>
      </p:pic>
      <p:pic>
        <p:nvPicPr>
          <p:cNvPr id="33"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5713412" y="4495800"/>
            <a:ext cx="440499" cy="457200"/>
          </a:xfrm>
          <a:prstGeom prst="rect">
            <a:avLst/>
          </a:prstGeom>
          <a:noFill/>
        </p:spPr>
      </p:pic>
      <p:sp>
        <p:nvSpPr>
          <p:cNvPr id="18" name="TextBox 17"/>
          <p:cNvSpPr txBox="1"/>
          <p:nvPr/>
        </p:nvSpPr>
        <p:spPr>
          <a:xfrm>
            <a:off x="5879294" y="4837176"/>
            <a:ext cx="475148" cy="192370"/>
          </a:xfrm>
          <a:prstGeom prst="rect">
            <a:avLst/>
          </a:prstGeom>
          <a:noFill/>
        </p:spPr>
        <p:txBody>
          <a:bodyPr wrap="none" lIns="68589" tIns="34295" rIns="68589" bIns="34295" rtlCol="0">
            <a:spAutoFit/>
          </a:bodyPr>
          <a:lstStyle/>
          <a:p>
            <a:r>
              <a:rPr lang="en-US" sz="800" b="1" dirty="0">
                <a:solidFill>
                  <a:schemeClr val="bg1"/>
                </a:solidFill>
              </a:rPr>
              <a:t>Cluster</a:t>
            </a:r>
          </a:p>
        </p:txBody>
      </p:sp>
      <p:pic>
        <p:nvPicPr>
          <p:cNvPr id="2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9613" y="1771264"/>
            <a:ext cx="2405626" cy="3362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p:nvPr/>
        </p:nvSpPr>
        <p:spPr>
          <a:xfrm>
            <a:off x="9157904" y="4370068"/>
            <a:ext cx="2461781" cy="5558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81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6" presetClass="emph" presetSubtype="0" fill="hold" nodeType="withEffect">
                                  <p:stCondLst>
                                    <p:cond delay="0"/>
                                  </p:stCondLst>
                                  <p:childTnLst>
                                    <p:animScale>
                                      <p:cBhvr>
                                        <p:cTn id="9" dur="1000" fill="hold"/>
                                        <p:tgtEl>
                                          <p:spTgt spid="33"/>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33"/>
                                        </p:tgtEl>
                                      </p:cBhvr>
                                      <p:by x="50000" y="50000"/>
                                    </p:animScale>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1000" fill="hold"/>
                                        <p:tgtEl>
                                          <p:spTgt spid="33"/>
                                        </p:tgtEl>
                                      </p:cBhvr>
                                      <p:by x="150000" y="150000"/>
                                    </p:animScale>
                                  </p:childTnLst>
                                </p:cTn>
                              </p:par>
                            </p:childTnLst>
                          </p:cTn>
                        </p:par>
                        <p:par>
                          <p:cTn id="16" fill="hold">
                            <p:stCondLst>
                              <p:cond delay="3000"/>
                            </p:stCondLst>
                            <p:childTnLst>
                              <p:par>
                                <p:cTn id="17" presetID="6" presetClass="emph" presetSubtype="0" fill="hold" nodeType="afterEffect">
                                  <p:stCondLst>
                                    <p:cond delay="0"/>
                                  </p:stCondLst>
                                  <p:childTnLst>
                                    <p:animScale>
                                      <p:cBhvr>
                                        <p:cTn id="18" dur="1000" fill="hold"/>
                                        <p:tgtEl>
                                          <p:spTgt spid="33"/>
                                        </p:tgtEl>
                                      </p:cBhvr>
                                      <p:by x="50000" y="50000"/>
                                    </p:animScale>
                                  </p:childTnLst>
                                </p:cTn>
                              </p:par>
                            </p:childTnLst>
                          </p:cTn>
                        </p:par>
                        <p:par>
                          <p:cTn id="19" fill="hold">
                            <p:stCondLst>
                              <p:cond delay="4000"/>
                            </p:stCondLst>
                            <p:childTnLst>
                              <p:par>
                                <p:cTn id="20" presetID="6" presetClass="emph" presetSubtype="0" fill="hold" nodeType="afterEffect">
                                  <p:stCondLst>
                                    <p:cond delay="0"/>
                                  </p:stCondLst>
                                  <p:childTnLst>
                                    <p:animScale>
                                      <p:cBhvr>
                                        <p:cTn id="21" dur="1000" fill="hold"/>
                                        <p:tgtEl>
                                          <p:spTgt spid="33"/>
                                        </p:tgtEl>
                                      </p:cBhvr>
                                      <p:by x="100000" y="100000"/>
                                    </p:animScale>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1.22492E-6 3.01573E-6 L 0.08965 0.00069 " pathEditMode="relative" rAng="0" ptsTypes="AA">
                                      <p:cBhvr>
                                        <p:cTn id="25" dur="2000" fill="hold"/>
                                        <p:tgtEl>
                                          <p:spTgt spid="32"/>
                                        </p:tgtEl>
                                        <p:attrNameLst>
                                          <p:attrName>ppt_x</p:attrName>
                                          <p:attrName>ppt_y</p:attrName>
                                        </p:attrNameLst>
                                      </p:cBhvr>
                                      <p:rCtr x="448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7237414" y="4060853"/>
            <a:ext cx="3657601" cy="2873347"/>
          </a:xfrm>
          <a:prstGeom prst="roundRect">
            <a:avLst>
              <a:gd name="adj" fmla="val 6026"/>
            </a:avLst>
          </a:prstGeom>
          <a:gradFill>
            <a:gsLst>
              <a:gs pos="9000">
                <a:schemeClr val="accent2">
                  <a:lumMod val="60000"/>
                  <a:lumOff val="40000"/>
                  <a:alpha val="11000"/>
                </a:schemeClr>
              </a:gs>
              <a:gs pos="45000">
                <a:schemeClr val="accent1">
                  <a:lumMod val="75000"/>
                  <a:alpha val="48000"/>
                </a:schemeClr>
              </a:gs>
              <a:gs pos="100000">
                <a:schemeClr val="accent1">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1446213" y="4060853"/>
            <a:ext cx="3657601" cy="2873347"/>
          </a:xfrm>
          <a:prstGeom prst="roundRect">
            <a:avLst>
              <a:gd name="adj" fmla="val 6026"/>
            </a:avLst>
          </a:prstGeom>
          <a:gradFill>
            <a:gsLst>
              <a:gs pos="9000">
                <a:schemeClr val="accent2">
                  <a:lumMod val="60000"/>
                  <a:lumOff val="40000"/>
                  <a:alpha val="11000"/>
                </a:schemeClr>
              </a:gs>
              <a:gs pos="45000">
                <a:schemeClr val="accent1">
                  <a:lumMod val="75000"/>
                  <a:alpha val="48000"/>
                </a:schemeClr>
              </a:gs>
              <a:gs pos="100000">
                <a:schemeClr val="accent1">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normAutofit/>
          </a:bodyPr>
          <a:lstStyle/>
          <a:p>
            <a:pPr lvl="0"/>
            <a:r>
              <a:rPr lang="en-US" smtClean="0"/>
              <a:t>Combining Host &amp; Guest Clustering </a:t>
            </a:r>
            <a:endParaRPr lang="en-US" dirty="0"/>
          </a:p>
        </p:txBody>
      </p:sp>
      <p:sp>
        <p:nvSpPr>
          <p:cNvPr id="3" name="Content Placeholder 2"/>
          <p:cNvSpPr>
            <a:spLocks noGrp="1"/>
          </p:cNvSpPr>
          <p:nvPr>
            <p:ph idx="4294967295"/>
          </p:nvPr>
        </p:nvSpPr>
        <p:spPr>
          <a:xfrm>
            <a:off x="609441" y="1600201"/>
            <a:ext cx="10969943" cy="4525963"/>
          </a:xfrm>
          <a:prstGeom prst="rect">
            <a:avLst/>
          </a:prstGeom>
        </p:spPr>
        <p:txBody>
          <a:bodyPr/>
          <a:lstStyle/>
          <a:p>
            <a:r>
              <a:rPr lang="en-US" smtClean="0"/>
              <a:t>Best of both worlds for flexibility and protection</a:t>
            </a:r>
          </a:p>
          <a:p>
            <a:pPr lvl="2"/>
            <a:r>
              <a:rPr lang="en-US" smtClean="0"/>
              <a:t>VM high-availability &amp; mobility between physical nodes</a:t>
            </a:r>
          </a:p>
          <a:p>
            <a:pPr lvl="2"/>
            <a:r>
              <a:rPr lang="en-US" smtClean="0"/>
              <a:t>Application &amp; service high-availability &amp; mobility between VMs</a:t>
            </a:r>
          </a:p>
          <a:p>
            <a:r>
              <a:rPr lang="en-US" smtClean="0"/>
              <a:t>Cluster-on-a-cluster does increase complexity</a:t>
            </a:r>
          </a:p>
          <a:p>
            <a:endParaRPr lang="en-US" dirty="0" smtClean="0"/>
          </a:p>
        </p:txBody>
      </p:sp>
      <p:sp>
        <p:nvSpPr>
          <p:cNvPr id="15" name="Rectangle 2"/>
          <p:cNvSpPr>
            <a:spLocks noChangeArrowheads="1"/>
          </p:cNvSpPr>
          <p:nvPr/>
        </p:nvSpPr>
        <p:spPr bwMode="auto">
          <a:xfrm>
            <a:off x="0" y="-173128"/>
            <a:ext cx="138582" cy="34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9" tIns="34295" rIns="68589" bIns="34295" numCol="1" anchor="ctr" anchorCtr="0" compatLnSpc="1">
            <a:prstTxWarp prst="textNoShape">
              <a:avLst/>
            </a:prstTxWarp>
            <a:spAutoFit/>
          </a:bodyPr>
          <a:lstStyle/>
          <a:p>
            <a:endParaRPr lang="en-US"/>
          </a:p>
        </p:txBody>
      </p:sp>
      <p:sp>
        <p:nvSpPr>
          <p:cNvPr id="17" name="Rectangle 4"/>
          <p:cNvSpPr>
            <a:spLocks noChangeArrowheads="1"/>
          </p:cNvSpPr>
          <p:nvPr/>
        </p:nvSpPr>
        <p:spPr bwMode="auto">
          <a:xfrm>
            <a:off x="0" y="-173128"/>
            <a:ext cx="138582" cy="34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9" tIns="34295" rIns="68589" bIns="34295" numCol="1" anchor="ctr" anchorCtr="0" compatLnSpc="1">
            <a:prstTxWarp prst="textNoShape">
              <a:avLst/>
            </a:prstTxWarp>
            <a:spAutoFit/>
          </a:bodyPr>
          <a:lstStyle/>
          <a:p>
            <a:endParaRPr lang="en-US"/>
          </a:p>
        </p:txBody>
      </p:sp>
      <p:sp>
        <p:nvSpPr>
          <p:cNvPr id="11" name="Rounded Rectangle 10"/>
          <p:cNvSpPr/>
          <p:nvPr/>
        </p:nvSpPr>
        <p:spPr bwMode="auto">
          <a:xfrm>
            <a:off x="1627521" y="4972329"/>
            <a:ext cx="3376942" cy="51814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200" b="1" dirty="0">
              <a:solidFill>
                <a:sysClr val="windowText" lastClr="000000"/>
              </a:solidFill>
              <a:latin typeface="Calibri" pitchFamily="34" charset="0"/>
              <a:cs typeface="Calibri" pitchFamily="34" charset="0"/>
            </a:endParaRPr>
          </a:p>
          <a:p>
            <a:pPr algn="ctr" defTabSz="685666" fontAlgn="base">
              <a:spcBef>
                <a:spcPct val="0"/>
              </a:spcBef>
              <a:spcAft>
                <a:spcPct val="0"/>
              </a:spcAft>
            </a:pPr>
            <a:r>
              <a:rPr lang="en-US" sz="1200" b="1" dirty="0">
                <a:solidFill>
                  <a:sysClr val="windowText" lastClr="000000"/>
                </a:solidFill>
                <a:latin typeface="Calibri" pitchFamily="34" charset="0"/>
                <a:cs typeface="Calibri" pitchFamily="34" charset="0"/>
              </a:rPr>
              <a:t>  </a:t>
            </a:r>
            <a:r>
              <a:rPr lang="en-US" sz="1200" b="1" dirty="0">
                <a:solidFill>
                  <a:schemeClr val="bg1"/>
                </a:solidFill>
                <a:latin typeface="Calibri" pitchFamily="34" charset="0"/>
                <a:cs typeface="Calibri" pitchFamily="34" charset="0"/>
              </a:rPr>
              <a:t>CLUSTER</a:t>
            </a:r>
            <a:endParaRPr lang="en-US" sz="1200" b="1" dirty="0">
              <a:solidFill>
                <a:sysClr val="windowText" lastClr="000000"/>
              </a:solidFill>
              <a:latin typeface="Calibri" pitchFamily="34" charset="0"/>
              <a:cs typeface="Calibri" pitchFamily="34" charset="0"/>
            </a:endParaRPr>
          </a:p>
        </p:txBody>
      </p:sp>
      <p:sp>
        <p:nvSpPr>
          <p:cNvPr id="12" name="Line 5"/>
          <p:cNvSpPr>
            <a:spLocks noChangeShapeType="1"/>
          </p:cNvSpPr>
          <p:nvPr/>
        </p:nvSpPr>
        <p:spPr bwMode="auto">
          <a:xfrm flipH="1">
            <a:off x="3265208" y="5936911"/>
            <a:ext cx="1" cy="34799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13" name="Line 5"/>
          <p:cNvSpPr>
            <a:spLocks noChangeShapeType="1"/>
          </p:cNvSpPr>
          <p:nvPr/>
        </p:nvSpPr>
        <p:spPr bwMode="auto">
          <a:xfrm flipH="1">
            <a:off x="3671498" y="5267979"/>
            <a:ext cx="406294" cy="3810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14" name="Line 5"/>
          <p:cNvSpPr>
            <a:spLocks noChangeShapeType="1"/>
          </p:cNvSpPr>
          <p:nvPr/>
        </p:nvSpPr>
        <p:spPr bwMode="auto">
          <a:xfrm>
            <a:off x="2655763" y="5267979"/>
            <a:ext cx="282558" cy="364375"/>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48" name="Rounded Rectangle 47"/>
          <p:cNvSpPr/>
          <p:nvPr/>
        </p:nvSpPr>
        <p:spPr bwMode="auto">
          <a:xfrm>
            <a:off x="3489992" y="4253976"/>
            <a:ext cx="5547118" cy="59339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latin typeface="Segoe Light" pitchFamily="34" charset="0"/>
            </a:endParaRPr>
          </a:p>
        </p:txBody>
      </p:sp>
      <p:sp>
        <p:nvSpPr>
          <p:cNvPr id="33" name="Rounded Rectangle 32"/>
          <p:cNvSpPr/>
          <p:nvPr/>
        </p:nvSpPr>
        <p:spPr bwMode="auto">
          <a:xfrm>
            <a:off x="7399426" y="4961240"/>
            <a:ext cx="3376942" cy="51814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200" b="1" dirty="0">
              <a:solidFill>
                <a:sysClr val="windowText" lastClr="000000"/>
              </a:solidFill>
              <a:latin typeface="Calibri" pitchFamily="34" charset="0"/>
              <a:cs typeface="Calibri" pitchFamily="34" charset="0"/>
            </a:endParaRPr>
          </a:p>
          <a:p>
            <a:pPr algn="ctr" defTabSz="685666" fontAlgn="base">
              <a:spcBef>
                <a:spcPct val="0"/>
              </a:spcBef>
              <a:spcAft>
                <a:spcPct val="0"/>
              </a:spcAft>
            </a:pPr>
            <a:r>
              <a:rPr lang="en-US" sz="1200" b="1" dirty="0">
                <a:solidFill>
                  <a:sysClr val="windowText" lastClr="000000"/>
                </a:solidFill>
                <a:latin typeface="Calibri" pitchFamily="34" charset="0"/>
                <a:cs typeface="Calibri" pitchFamily="34" charset="0"/>
              </a:rPr>
              <a:t>  </a:t>
            </a:r>
            <a:r>
              <a:rPr lang="en-US" sz="1200" b="1" dirty="0">
                <a:solidFill>
                  <a:schemeClr val="bg1"/>
                </a:solidFill>
                <a:latin typeface="Calibri" pitchFamily="34" charset="0"/>
                <a:cs typeface="Calibri" pitchFamily="34" charset="0"/>
              </a:rPr>
              <a:t>CLUSTER</a:t>
            </a:r>
            <a:endParaRPr lang="en-US" sz="1200" b="1" dirty="0">
              <a:solidFill>
                <a:sysClr val="windowText" lastClr="000000"/>
              </a:solidFill>
              <a:latin typeface="Calibri" pitchFamily="34" charset="0"/>
              <a:cs typeface="Calibri" pitchFamily="34" charset="0"/>
            </a:endParaRPr>
          </a:p>
        </p:txBody>
      </p:sp>
      <p:sp>
        <p:nvSpPr>
          <p:cNvPr id="34" name="Line 5"/>
          <p:cNvSpPr>
            <a:spLocks noChangeShapeType="1"/>
          </p:cNvSpPr>
          <p:nvPr/>
        </p:nvSpPr>
        <p:spPr bwMode="auto">
          <a:xfrm flipH="1">
            <a:off x="9037111" y="5925823"/>
            <a:ext cx="1" cy="34799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35" name="Line 5"/>
          <p:cNvSpPr>
            <a:spLocks noChangeShapeType="1"/>
          </p:cNvSpPr>
          <p:nvPr/>
        </p:nvSpPr>
        <p:spPr bwMode="auto">
          <a:xfrm flipH="1">
            <a:off x="9443403" y="5256889"/>
            <a:ext cx="406294" cy="381000"/>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36" name="Line 5"/>
          <p:cNvSpPr>
            <a:spLocks noChangeShapeType="1"/>
          </p:cNvSpPr>
          <p:nvPr/>
        </p:nvSpPr>
        <p:spPr bwMode="auto">
          <a:xfrm>
            <a:off x="8427668" y="5256891"/>
            <a:ext cx="282558" cy="364375"/>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pic>
        <p:nvPicPr>
          <p:cNvPr id="46" name="Picture 37" descr="large-arrow"/>
          <p:cNvPicPr>
            <a:picLocks noChangeAspect="1" noChangeArrowheads="1"/>
          </p:cNvPicPr>
          <p:nvPr/>
        </p:nvPicPr>
        <p:blipFill>
          <a:blip r:embed="rId3"/>
          <a:srcRect/>
          <a:stretch>
            <a:fillRect/>
          </a:stretch>
        </p:blipFill>
        <p:spPr bwMode="auto">
          <a:xfrm>
            <a:off x="8224524" y="4060853"/>
            <a:ext cx="1908491" cy="572277"/>
          </a:xfrm>
          <a:prstGeom prst="rect">
            <a:avLst/>
          </a:prstGeom>
          <a:noFill/>
        </p:spPr>
      </p:pic>
      <p:pic>
        <p:nvPicPr>
          <p:cNvPr id="51" name="Picture 37" descr="large-arrow"/>
          <p:cNvPicPr>
            <a:picLocks noChangeAspect="1" noChangeArrowheads="1"/>
          </p:cNvPicPr>
          <p:nvPr/>
        </p:nvPicPr>
        <p:blipFill>
          <a:blip r:embed="rId3"/>
          <a:srcRect/>
          <a:stretch>
            <a:fillRect/>
          </a:stretch>
        </p:blipFill>
        <p:spPr bwMode="auto">
          <a:xfrm>
            <a:off x="4148175" y="3583325"/>
            <a:ext cx="4493202" cy="988677"/>
          </a:xfrm>
          <a:prstGeom prst="rect">
            <a:avLst/>
          </a:prstGeom>
          <a:noFill/>
        </p:spPr>
      </p:pic>
      <p:sp>
        <p:nvSpPr>
          <p:cNvPr id="53" name="Line 5"/>
          <p:cNvSpPr>
            <a:spLocks noChangeShapeType="1"/>
          </p:cNvSpPr>
          <p:nvPr/>
        </p:nvSpPr>
        <p:spPr bwMode="auto">
          <a:xfrm flipH="1">
            <a:off x="6615671" y="4679426"/>
            <a:ext cx="1608852" cy="59588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sp>
        <p:nvSpPr>
          <p:cNvPr id="54" name="Line 5"/>
          <p:cNvSpPr>
            <a:spLocks noChangeShapeType="1"/>
          </p:cNvSpPr>
          <p:nvPr/>
        </p:nvSpPr>
        <p:spPr bwMode="auto">
          <a:xfrm>
            <a:off x="4148173" y="4658798"/>
            <a:ext cx="1734322" cy="599883"/>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pic>
        <p:nvPicPr>
          <p:cNvPr id="55"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5497034" y="5199105"/>
            <a:ext cx="1435395" cy="414011"/>
          </a:xfrm>
          <a:prstGeom prst="rect">
            <a:avLst/>
          </a:prstGeom>
          <a:noFill/>
        </p:spPr>
      </p:pic>
      <p:sp>
        <p:nvSpPr>
          <p:cNvPr id="57" name="TextBox 56"/>
          <p:cNvSpPr txBox="1"/>
          <p:nvPr/>
        </p:nvSpPr>
        <p:spPr>
          <a:xfrm>
            <a:off x="5999033" y="5281040"/>
            <a:ext cx="444692" cy="253926"/>
          </a:xfrm>
          <a:prstGeom prst="rect">
            <a:avLst/>
          </a:prstGeom>
          <a:noFill/>
        </p:spPr>
        <p:txBody>
          <a:bodyPr wrap="none" lIns="68589" tIns="34295" rIns="68589" bIns="34295" rtlCol="0">
            <a:spAutoFit/>
          </a:bodyPr>
          <a:lstStyle/>
          <a:p>
            <a:r>
              <a:rPr lang="en-US" sz="1200" b="1" dirty="0" err="1">
                <a:solidFill>
                  <a:schemeClr val="bg1"/>
                </a:solidFill>
                <a:latin typeface="Calibri" pitchFamily="34" charset="0"/>
                <a:cs typeface="Calibri" pitchFamily="34" charset="0"/>
              </a:rPr>
              <a:t>iSCSI</a:t>
            </a:r>
            <a:endParaRPr lang="en-US" sz="1200" b="1" dirty="0">
              <a:solidFill>
                <a:schemeClr val="bg1"/>
              </a:solidFill>
              <a:latin typeface="Calibri" pitchFamily="34" charset="0"/>
              <a:cs typeface="Calibri" pitchFamily="34" charset="0"/>
            </a:endParaRPr>
          </a:p>
        </p:txBody>
      </p:sp>
      <p:sp>
        <p:nvSpPr>
          <p:cNvPr id="58" name="Line 5"/>
          <p:cNvSpPr>
            <a:spLocks noChangeShapeType="1"/>
          </p:cNvSpPr>
          <p:nvPr/>
        </p:nvSpPr>
        <p:spPr bwMode="auto">
          <a:xfrm flipH="1">
            <a:off x="6263553" y="5526642"/>
            <a:ext cx="1" cy="347991"/>
          </a:xfrm>
          <a:prstGeom prst="line">
            <a:avLst/>
          </a:prstGeom>
          <a:ln>
            <a:headEnd/>
            <a:tailEnd/>
          </a:ln>
        </p:spPr>
        <p:style>
          <a:lnRef idx="2">
            <a:schemeClr val="accent6"/>
          </a:lnRef>
          <a:fillRef idx="0">
            <a:schemeClr val="accent6"/>
          </a:fillRef>
          <a:effectRef idx="1">
            <a:schemeClr val="accent6"/>
          </a:effectRef>
          <a:fontRef idx="minor">
            <a:schemeClr val="tx1"/>
          </a:fontRef>
        </p:style>
        <p:txBody>
          <a:bodyPr wrap="none" lIns="68583" tIns="34292" rIns="68583" bIns="34292"/>
          <a:lstStyle/>
          <a:p>
            <a:endParaRPr lang="en-US" dirty="0"/>
          </a:p>
        </p:txBody>
      </p:sp>
      <p:pic>
        <p:nvPicPr>
          <p:cNvPr id="50" name="Picture 18" descr="Database blue"/>
          <p:cNvPicPr>
            <a:picLocks noChangeAspect="1" noChangeArrowheads="1"/>
          </p:cNvPicPr>
          <p:nvPr/>
        </p:nvPicPr>
        <p:blipFill>
          <a:blip r:embed="rId5" cstate="print"/>
          <a:srcRect/>
          <a:stretch>
            <a:fillRect/>
          </a:stretch>
        </p:blipFill>
        <p:spPr bwMode="auto">
          <a:xfrm>
            <a:off x="3079323" y="6063221"/>
            <a:ext cx="380999" cy="488115"/>
          </a:xfrm>
          <a:prstGeom prst="rect">
            <a:avLst/>
          </a:prstGeom>
          <a:noFill/>
        </p:spPr>
      </p:pic>
      <p:pic>
        <p:nvPicPr>
          <p:cNvPr id="59" name="Picture 18" descr="Database blue"/>
          <p:cNvPicPr>
            <a:picLocks noChangeAspect="1" noChangeArrowheads="1"/>
          </p:cNvPicPr>
          <p:nvPr/>
        </p:nvPicPr>
        <p:blipFill>
          <a:blip r:embed="rId5" cstate="print"/>
          <a:srcRect/>
          <a:stretch>
            <a:fillRect/>
          </a:stretch>
        </p:blipFill>
        <p:spPr bwMode="auto">
          <a:xfrm>
            <a:off x="8856435" y="6063221"/>
            <a:ext cx="380999" cy="488115"/>
          </a:xfrm>
          <a:prstGeom prst="rect">
            <a:avLst/>
          </a:prstGeom>
          <a:noFill/>
        </p:spPr>
      </p:pic>
      <p:pic>
        <p:nvPicPr>
          <p:cNvPr id="60" name="Picture 18" descr="Database blue"/>
          <p:cNvPicPr>
            <a:picLocks noChangeAspect="1" noChangeArrowheads="1"/>
          </p:cNvPicPr>
          <p:nvPr/>
        </p:nvPicPr>
        <p:blipFill>
          <a:blip r:embed="rId5" cstate="print"/>
          <a:srcRect/>
          <a:stretch>
            <a:fillRect/>
          </a:stretch>
        </p:blipFill>
        <p:spPr bwMode="auto">
          <a:xfrm>
            <a:off x="6065975" y="5700636"/>
            <a:ext cx="380999" cy="488115"/>
          </a:xfrm>
          <a:prstGeom prst="rect">
            <a:avLst/>
          </a:prstGeom>
          <a:noFill/>
        </p:spPr>
      </p:pic>
      <p:pic>
        <p:nvPicPr>
          <p:cNvPr id="61" name="Server R2 Col1" descr="black-rack-server.png"/>
          <p:cNvPicPr>
            <a:picLocks noChangeAspect="1"/>
          </p:cNvPicPr>
          <p:nvPr/>
        </p:nvPicPr>
        <p:blipFill>
          <a:blip r:embed="rId6" cstate="print"/>
          <a:stretch>
            <a:fillRect/>
          </a:stretch>
        </p:blipFill>
        <p:spPr>
          <a:xfrm>
            <a:off x="2287485" y="5062563"/>
            <a:ext cx="758928" cy="384680"/>
          </a:xfrm>
          <a:prstGeom prst="rect">
            <a:avLst/>
          </a:prstGeom>
        </p:spPr>
      </p:pic>
      <p:pic>
        <p:nvPicPr>
          <p:cNvPr id="62" name="Server R2 Col1" descr="black-rack-server.png"/>
          <p:cNvPicPr>
            <a:picLocks noChangeAspect="1"/>
          </p:cNvPicPr>
          <p:nvPr/>
        </p:nvPicPr>
        <p:blipFill>
          <a:blip r:embed="rId6" cstate="print"/>
          <a:stretch>
            <a:fillRect/>
          </a:stretch>
        </p:blipFill>
        <p:spPr>
          <a:xfrm>
            <a:off x="3656011" y="5062563"/>
            <a:ext cx="758928" cy="384680"/>
          </a:xfrm>
          <a:prstGeom prst="rect">
            <a:avLst/>
          </a:prstGeom>
        </p:spPr>
      </p:pic>
      <p:pic>
        <p:nvPicPr>
          <p:cNvPr id="63" name="Server R2 Col1" descr="black-rack-server.png"/>
          <p:cNvPicPr>
            <a:picLocks noChangeAspect="1"/>
          </p:cNvPicPr>
          <p:nvPr/>
        </p:nvPicPr>
        <p:blipFill>
          <a:blip r:embed="rId6" cstate="print"/>
          <a:stretch>
            <a:fillRect/>
          </a:stretch>
        </p:blipFill>
        <p:spPr>
          <a:xfrm>
            <a:off x="8078685" y="5062563"/>
            <a:ext cx="758928" cy="384680"/>
          </a:xfrm>
          <a:prstGeom prst="rect">
            <a:avLst/>
          </a:prstGeom>
        </p:spPr>
      </p:pic>
      <p:pic>
        <p:nvPicPr>
          <p:cNvPr id="64" name="Server R2 Col1" descr="black-rack-server.png"/>
          <p:cNvPicPr>
            <a:picLocks noChangeAspect="1"/>
          </p:cNvPicPr>
          <p:nvPr/>
        </p:nvPicPr>
        <p:blipFill>
          <a:blip r:embed="rId6" cstate="print"/>
          <a:stretch>
            <a:fillRect/>
          </a:stretch>
        </p:blipFill>
        <p:spPr>
          <a:xfrm>
            <a:off x="9602685" y="5062563"/>
            <a:ext cx="758928" cy="384680"/>
          </a:xfrm>
          <a:prstGeom prst="rect">
            <a:avLst/>
          </a:prstGeom>
        </p:spPr>
      </p:pic>
      <p:pic>
        <p:nvPicPr>
          <p:cNvPr id="67" name="VM R2 Col1" descr="cyan-virtual-rack-server.png"/>
          <p:cNvPicPr>
            <a:picLocks noChangeAspect="1"/>
          </p:cNvPicPr>
          <p:nvPr/>
        </p:nvPicPr>
        <p:blipFill>
          <a:blip r:embed="rId7" cstate="print"/>
          <a:stretch>
            <a:fillRect/>
          </a:stretch>
        </p:blipFill>
        <p:spPr>
          <a:xfrm>
            <a:off x="8078685" y="4456344"/>
            <a:ext cx="758928" cy="344256"/>
          </a:xfrm>
          <a:prstGeom prst="rect">
            <a:avLst/>
          </a:prstGeom>
        </p:spPr>
      </p:pic>
      <p:pic>
        <p:nvPicPr>
          <p:cNvPr id="71" name="VM R2 Col1" descr="cyan-virtual-rack-server.png"/>
          <p:cNvPicPr>
            <a:picLocks noChangeAspect="1"/>
          </p:cNvPicPr>
          <p:nvPr/>
        </p:nvPicPr>
        <p:blipFill>
          <a:blip r:embed="rId7" cstate="print"/>
          <a:stretch>
            <a:fillRect/>
          </a:stretch>
        </p:blipFill>
        <p:spPr>
          <a:xfrm>
            <a:off x="3674223" y="4465627"/>
            <a:ext cx="758928" cy="344256"/>
          </a:xfrm>
          <a:prstGeom prst="rect">
            <a:avLst/>
          </a:prstGeom>
        </p:spPr>
      </p:pic>
      <p:pic>
        <p:nvPicPr>
          <p:cNvPr id="73" name="Picture 5" descr="\\imself-ssdw7fs4\ssd_userdata_ntdev\matd\Pictures\PPT\Icons - Illustrations\_VIRTUALIZATION ICONS\Application Virtual SQL Server.png"/>
          <p:cNvPicPr>
            <a:picLocks noChangeAspect="1" noChangeArrowheads="1"/>
          </p:cNvPicPr>
          <p:nvPr/>
        </p:nvPicPr>
        <p:blipFill>
          <a:blip r:embed="rId8" cstate="print"/>
          <a:srcRect/>
          <a:stretch>
            <a:fillRect/>
          </a:stretch>
        </p:blipFill>
        <p:spPr bwMode="auto">
          <a:xfrm>
            <a:off x="5286140" y="3583324"/>
            <a:ext cx="563351" cy="623015"/>
          </a:xfrm>
          <a:prstGeom prst="rect">
            <a:avLst/>
          </a:prstGeom>
          <a:noFill/>
        </p:spPr>
      </p:pic>
      <p:pic>
        <p:nvPicPr>
          <p:cNvPr id="74" name="Picture 37" descr="large-arrow"/>
          <p:cNvPicPr>
            <a:picLocks noChangeAspect="1" noChangeArrowheads="1"/>
          </p:cNvPicPr>
          <p:nvPr/>
        </p:nvPicPr>
        <p:blipFill>
          <a:blip r:embed="rId3" cstate="print"/>
          <a:srcRect/>
          <a:stretch>
            <a:fillRect/>
          </a:stretch>
        </p:blipFill>
        <p:spPr bwMode="auto">
          <a:xfrm flipH="1">
            <a:off x="2655763" y="4045393"/>
            <a:ext cx="1556347" cy="539084"/>
          </a:xfrm>
          <a:prstGeom prst="rect">
            <a:avLst/>
          </a:prstGeom>
          <a:noFill/>
        </p:spPr>
      </p:pic>
      <p:sp>
        <p:nvSpPr>
          <p:cNvPr id="75" name="TextBox 74"/>
          <p:cNvSpPr txBox="1"/>
          <p:nvPr/>
        </p:nvSpPr>
        <p:spPr>
          <a:xfrm>
            <a:off x="5681572" y="4538990"/>
            <a:ext cx="989200" cy="253926"/>
          </a:xfrm>
          <a:prstGeom prst="rect">
            <a:avLst/>
          </a:prstGeom>
          <a:noFill/>
        </p:spPr>
        <p:txBody>
          <a:bodyPr wrap="none" lIns="68589" tIns="34295" rIns="68589" bIns="34295" rtlCol="0">
            <a:spAutoFit/>
          </a:bodyPr>
          <a:lstStyle/>
          <a:p>
            <a:r>
              <a:rPr lang="en-US" sz="1200" b="1" dirty="0">
                <a:solidFill>
                  <a:schemeClr val="bg1"/>
                </a:solidFill>
                <a:latin typeface="Calibri" pitchFamily="34" charset="0"/>
                <a:cs typeface="Calibri" pitchFamily="34" charset="0"/>
              </a:rPr>
              <a:t>Guest Cluster</a:t>
            </a:r>
          </a:p>
        </p:txBody>
      </p:sp>
      <p:pic>
        <p:nvPicPr>
          <p:cNvPr id="40"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2208212" y="5562601"/>
            <a:ext cx="2209800" cy="414011"/>
          </a:xfrm>
          <a:prstGeom prst="rect">
            <a:avLst/>
          </a:prstGeom>
          <a:noFill/>
        </p:spPr>
      </p:pic>
      <p:sp>
        <p:nvSpPr>
          <p:cNvPr id="26" name="TextBox 25"/>
          <p:cNvSpPr txBox="1"/>
          <p:nvPr/>
        </p:nvSpPr>
        <p:spPr>
          <a:xfrm>
            <a:off x="3060067" y="5648977"/>
            <a:ext cx="402757" cy="253926"/>
          </a:xfrm>
          <a:prstGeom prst="rect">
            <a:avLst/>
          </a:prstGeom>
          <a:noFill/>
        </p:spPr>
        <p:txBody>
          <a:bodyPr wrap="none" lIns="68589" tIns="34295" rIns="68589" bIns="34295" rtlCol="0">
            <a:spAutoFit/>
          </a:bodyPr>
          <a:lstStyle/>
          <a:p>
            <a:r>
              <a:rPr lang="en-US" sz="1200" b="1" dirty="0">
                <a:solidFill>
                  <a:schemeClr val="bg1"/>
                </a:solidFill>
                <a:latin typeface="Calibri" pitchFamily="34" charset="0"/>
                <a:cs typeface="Calibri" pitchFamily="34" charset="0"/>
              </a:rPr>
              <a:t>SAN</a:t>
            </a:r>
          </a:p>
        </p:txBody>
      </p:sp>
      <p:pic>
        <p:nvPicPr>
          <p:cNvPr id="43"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7999412" y="5562601"/>
            <a:ext cx="2209800" cy="414011"/>
          </a:xfrm>
          <a:prstGeom prst="rect">
            <a:avLst/>
          </a:prstGeom>
          <a:noFill/>
        </p:spPr>
      </p:pic>
      <p:sp>
        <p:nvSpPr>
          <p:cNvPr id="42" name="TextBox 41"/>
          <p:cNvSpPr txBox="1"/>
          <p:nvPr/>
        </p:nvSpPr>
        <p:spPr>
          <a:xfrm>
            <a:off x="8831972" y="5637889"/>
            <a:ext cx="402757" cy="253926"/>
          </a:xfrm>
          <a:prstGeom prst="rect">
            <a:avLst/>
          </a:prstGeom>
          <a:noFill/>
        </p:spPr>
        <p:txBody>
          <a:bodyPr wrap="none" lIns="68589" tIns="34295" rIns="68589" bIns="34295" rtlCol="0">
            <a:spAutoFit/>
          </a:bodyPr>
          <a:lstStyle/>
          <a:p>
            <a:r>
              <a:rPr lang="en-US" sz="1200" b="1" dirty="0">
                <a:solidFill>
                  <a:schemeClr val="bg1"/>
                </a:solidFill>
                <a:latin typeface="Calibri" pitchFamily="34" charset="0"/>
                <a:cs typeface="Calibri" pitchFamily="34" charset="0"/>
              </a:rPr>
              <a:t>SAN</a:t>
            </a:r>
          </a:p>
        </p:txBody>
      </p:sp>
    </p:spTree>
    <p:extLst>
      <p:ext uri="{BB962C8B-B14F-4D97-AF65-F5344CB8AC3E}">
        <p14:creationId xmlns:p14="http://schemas.microsoft.com/office/powerpoint/2010/main" val="331768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366670" y="4228062"/>
            <a:ext cx="4424725" cy="2873347"/>
          </a:xfrm>
          <a:prstGeom prst="roundRect">
            <a:avLst>
              <a:gd name="adj" fmla="val 6026"/>
            </a:avLst>
          </a:prstGeom>
          <a:gradFill>
            <a:gsLst>
              <a:gs pos="9000">
                <a:schemeClr val="accent2">
                  <a:lumMod val="60000"/>
                  <a:lumOff val="40000"/>
                  <a:alpha val="11000"/>
                </a:schemeClr>
              </a:gs>
              <a:gs pos="45000">
                <a:schemeClr val="accent1">
                  <a:lumMod val="75000"/>
                  <a:alpha val="48000"/>
                </a:schemeClr>
              </a:gs>
              <a:gs pos="100000">
                <a:schemeClr val="accent1">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normAutofit/>
          </a:bodyPr>
          <a:lstStyle/>
          <a:p>
            <a:pPr lvl="0"/>
            <a:r>
              <a:rPr lang="en-US" smtClean="0"/>
              <a:t>Mixing Physical and Virtual</a:t>
            </a:r>
            <a:endParaRPr lang="en-US" dirty="0"/>
          </a:p>
        </p:txBody>
      </p:sp>
      <p:sp>
        <p:nvSpPr>
          <p:cNvPr id="3" name="Content Placeholder 2"/>
          <p:cNvSpPr>
            <a:spLocks noGrp="1"/>
          </p:cNvSpPr>
          <p:nvPr>
            <p:ph idx="4294967295"/>
          </p:nvPr>
        </p:nvSpPr>
        <p:spPr>
          <a:xfrm>
            <a:off x="609441" y="1600201"/>
            <a:ext cx="10969943" cy="2438400"/>
          </a:xfrm>
          <a:prstGeom prst="rect">
            <a:avLst/>
          </a:prstGeom>
        </p:spPr>
        <p:txBody>
          <a:bodyPr>
            <a:normAutofit fontScale="92500" lnSpcReduction="20000"/>
          </a:bodyPr>
          <a:lstStyle/>
          <a:p>
            <a:r>
              <a:rPr lang="en-US" dirty="0" smtClean="0"/>
              <a:t>Mixing physical &amp; virtual nodes is supported</a:t>
            </a:r>
          </a:p>
          <a:p>
            <a:pPr lvl="2"/>
            <a:r>
              <a:rPr lang="en-US" dirty="0" smtClean="0"/>
              <a:t>Must still pass “Validate”</a:t>
            </a:r>
          </a:p>
          <a:p>
            <a:r>
              <a:rPr lang="en-US" dirty="0" smtClean="0"/>
              <a:t>Requires iSCSI storage</a:t>
            </a:r>
          </a:p>
          <a:p>
            <a:r>
              <a:rPr lang="en-US" dirty="0" smtClean="0"/>
              <a:t>Scenarios</a:t>
            </a:r>
          </a:p>
          <a:p>
            <a:pPr lvl="2"/>
            <a:r>
              <a:rPr lang="en-US" dirty="0" smtClean="0"/>
              <a:t>Spare node is a VM in a Private Cloud</a:t>
            </a:r>
          </a:p>
          <a:p>
            <a:pPr lvl="2"/>
            <a:r>
              <a:rPr lang="en-US" dirty="0" smtClean="0"/>
              <a:t>Shared host running multiple spare nodes as VMs</a:t>
            </a:r>
          </a:p>
          <a:p>
            <a:pPr lvl="2"/>
            <a:r>
              <a:rPr lang="en-US" dirty="0" smtClean="0"/>
              <a:t>Test environment with limited hardware</a:t>
            </a:r>
            <a:endParaRPr lang="en-US" dirty="0"/>
          </a:p>
        </p:txBody>
      </p:sp>
      <p:sp>
        <p:nvSpPr>
          <p:cNvPr id="40" name="Rounded Rectangle 39"/>
          <p:cNvSpPr/>
          <p:nvPr/>
        </p:nvSpPr>
        <p:spPr bwMode="auto">
          <a:xfrm rot="20302558">
            <a:off x="5326517" y="4738120"/>
            <a:ext cx="2857633" cy="52007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solidFill>
                <a:schemeClr val="tx1"/>
              </a:solidFill>
              <a:latin typeface="Segoe" pitchFamily="34" charset="0"/>
            </a:endParaRPr>
          </a:p>
        </p:txBody>
      </p:sp>
      <p:sp>
        <p:nvSpPr>
          <p:cNvPr id="41" name="Line 5"/>
          <p:cNvSpPr>
            <a:spLocks noChangeShapeType="1"/>
          </p:cNvSpPr>
          <p:nvPr/>
        </p:nvSpPr>
        <p:spPr bwMode="auto">
          <a:xfrm flipH="1">
            <a:off x="6475414" y="6019155"/>
            <a:ext cx="1" cy="34799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68583" tIns="34292" rIns="68583" bIns="34292"/>
          <a:lstStyle/>
          <a:p>
            <a:endParaRPr lang="en-US" dirty="0"/>
          </a:p>
        </p:txBody>
      </p:sp>
      <p:sp>
        <p:nvSpPr>
          <p:cNvPr id="42" name="Line 5"/>
          <p:cNvSpPr>
            <a:spLocks noChangeShapeType="1"/>
          </p:cNvSpPr>
          <p:nvPr/>
        </p:nvSpPr>
        <p:spPr bwMode="auto">
          <a:xfrm flipH="1">
            <a:off x="6627812" y="4937353"/>
            <a:ext cx="368728"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68583" tIns="34292" rIns="68583" bIns="34292"/>
          <a:lstStyle/>
          <a:p>
            <a:endParaRPr lang="en-US" dirty="0"/>
          </a:p>
        </p:txBody>
      </p:sp>
      <p:sp>
        <p:nvSpPr>
          <p:cNvPr id="43" name="Line 5"/>
          <p:cNvSpPr>
            <a:spLocks noChangeShapeType="1"/>
          </p:cNvSpPr>
          <p:nvPr/>
        </p:nvSpPr>
        <p:spPr bwMode="auto">
          <a:xfrm>
            <a:off x="6170615" y="5318354"/>
            <a:ext cx="276545" cy="3810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68583" tIns="34292" rIns="68583" bIns="34292"/>
          <a:lstStyle/>
          <a:p>
            <a:endParaRPr lang="en-US" dirty="0"/>
          </a:p>
        </p:txBody>
      </p:sp>
      <p:pic>
        <p:nvPicPr>
          <p:cNvPr id="44" name="Server R2 Col1" descr="black-rack-server.png"/>
          <p:cNvPicPr>
            <a:picLocks noChangeAspect="1"/>
          </p:cNvPicPr>
          <p:nvPr/>
        </p:nvPicPr>
        <p:blipFill>
          <a:blip r:embed="rId3" cstate="print"/>
          <a:stretch>
            <a:fillRect/>
          </a:stretch>
        </p:blipFill>
        <p:spPr>
          <a:xfrm>
            <a:off x="5638308" y="5117941"/>
            <a:ext cx="918101" cy="384680"/>
          </a:xfrm>
          <a:prstGeom prst="rect">
            <a:avLst/>
          </a:prstGeom>
        </p:spPr>
      </p:pic>
      <p:pic>
        <p:nvPicPr>
          <p:cNvPr id="45" name="Server R2 Col1" descr="black-rack-server.png"/>
          <p:cNvPicPr>
            <a:picLocks noChangeAspect="1"/>
          </p:cNvPicPr>
          <p:nvPr/>
        </p:nvPicPr>
        <p:blipFill>
          <a:blip r:embed="rId3" cstate="print"/>
          <a:stretch>
            <a:fillRect/>
          </a:stretch>
        </p:blipFill>
        <p:spPr>
          <a:xfrm>
            <a:off x="6704013" y="5117941"/>
            <a:ext cx="918101" cy="384680"/>
          </a:xfrm>
          <a:prstGeom prst="rect">
            <a:avLst/>
          </a:prstGeom>
        </p:spPr>
      </p:pic>
      <p:pic>
        <p:nvPicPr>
          <p:cNvPr id="46"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5408614" y="5655022"/>
            <a:ext cx="2673272" cy="414011"/>
          </a:xfrm>
          <a:prstGeom prst="rect">
            <a:avLst/>
          </a:prstGeom>
          <a:noFill/>
        </p:spPr>
      </p:pic>
      <p:sp>
        <p:nvSpPr>
          <p:cNvPr id="47" name="TextBox 46"/>
          <p:cNvSpPr txBox="1"/>
          <p:nvPr/>
        </p:nvSpPr>
        <p:spPr>
          <a:xfrm>
            <a:off x="6323012" y="5715000"/>
            <a:ext cx="551656" cy="238537"/>
          </a:xfrm>
          <a:prstGeom prst="rect">
            <a:avLst/>
          </a:prstGeom>
          <a:noFill/>
        </p:spPr>
        <p:txBody>
          <a:bodyPr wrap="square" lIns="68589" tIns="34295" rIns="68589" bIns="34295" rtlCol="0">
            <a:spAutoFit/>
          </a:bodyPr>
          <a:lstStyle/>
          <a:p>
            <a:r>
              <a:rPr lang="en-US" sz="1100" b="1" dirty="0" err="1">
                <a:solidFill>
                  <a:schemeClr val="bg1"/>
                </a:solidFill>
              </a:rPr>
              <a:t>iSCSI</a:t>
            </a:r>
            <a:endParaRPr lang="en-US" sz="1100" b="1" dirty="0">
              <a:solidFill>
                <a:schemeClr val="bg1"/>
              </a:solidFill>
            </a:endParaRPr>
          </a:p>
        </p:txBody>
      </p:sp>
      <p:pic>
        <p:nvPicPr>
          <p:cNvPr id="48" name="VM R2 Col1" descr="cyan-virtual-rack-server.png"/>
          <p:cNvPicPr>
            <a:picLocks noChangeAspect="1"/>
          </p:cNvPicPr>
          <p:nvPr/>
        </p:nvPicPr>
        <p:blipFill>
          <a:blip r:embed="rId5" cstate="print"/>
          <a:stretch>
            <a:fillRect/>
          </a:stretch>
        </p:blipFill>
        <p:spPr>
          <a:xfrm>
            <a:off x="6704013" y="4664421"/>
            <a:ext cx="918101" cy="344256"/>
          </a:xfrm>
          <a:prstGeom prst="rect">
            <a:avLst/>
          </a:prstGeom>
        </p:spPr>
      </p:pic>
      <p:pic>
        <p:nvPicPr>
          <p:cNvPr id="49" name="Picture 18" descr="Database blue"/>
          <p:cNvPicPr>
            <a:picLocks noChangeAspect="1" noChangeArrowheads="1"/>
          </p:cNvPicPr>
          <p:nvPr/>
        </p:nvPicPr>
        <p:blipFill>
          <a:blip r:embed="rId6" cstate="print"/>
          <a:srcRect/>
          <a:stretch>
            <a:fillRect/>
          </a:stretch>
        </p:blipFill>
        <p:spPr bwMode="auto">
          <a:xfrm>
            <a:off x="6288377" y="6156553"/>
            <a:ext cx="460908" cy="488115"/>
          </a:xfrm>
          <a:prstGeom prst="rect">
            <a:avLst/>
          </a:prstGeom>
          <a:noFill/>
        </p:spPr>
      </p:pic>
      <p:pic>
        <p:nvPicPr>
          <p:cNvPr id="15" name="Picture 37" descr="large-arrow"/>
          <p:cNvPicPr>
            <a:picLocks noChangeAspect="1" noChangeArrowheads="1"/>
          </p:cNvPicPr>
          <p:nvPr/>
        </p:nvPicPr>
        <p:blipFill>
          <a:blip r:embed="rId7"/>
          <a:srcRect/>
          <a:stretch>
            <a:fillRect/>
          </a:stretch>
        </p:blipFill>
        <p:spPr bwMode="auto">
          <a:xfrm rot="20325622">
            <a:off x="5747647" y="4512552"/>
            <a:ext cx="1586063" cy="408061"/>
          </a:xfrm>
          <a:prstGeom prst="rect">
            <a:avLst/>
          </a:prstGeom>
          <a:noFill/>
        </p:spPr>
      </p:pic>
      <p:pic>
        <p:nvPicPr>
          <p:cNvPr id="50" name="Picture 5" descr="\\imself-ssdw7fs4\ssd_userdata_ntdev\matd\Pictures\PPT\Icons - Illustrations\_VIRTUALIZATION ICONS\Application Virtual SQL Server.png"/>
          <p:cNvPicPr>
            <a:picLocks noChangeAspect="1" noChangeArrowheads="1"/>
          </p:cNvPicPr>
          <p:nvPr/>
        </p:nvPicPr>
        <p:blipFill>
          <a:blip r:embed="rId8" cstate="print"/>
          <a:srcRect/>
          <a:stretch>
            <a:fillRect/>
          </a:stretch>
        </p:blipFill>
        <p:spPr bwMode="auto">
          <a:xfrm>
            <a:off x="5803474" y="4767160"/>
            <a:ext cx="491999" cy="449775"/>
          </a:xfrm>
          <a:prstGeom prst="rect">
            <a:avLst/>
          </a:prstGeom>
          <a:noFill/>
        </p:spPr>
      </p:pic>
    </p:spTree>
    <p:extLst>
      <p:ext uri="{BB962C8B-B14F-4D97-AF65-F5344CB8AC3E}">
        <p14:creationId xmlns:p14="http://schemas.microsoft.com/office/powerpoint/2010/main" val="81316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Symon Perriman</External_x0020_Speaker>
    <Session_x0020_Code xmlns="2295e2e7-0eeb-498e-8716-217bb2ee6ee3">VIR401</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8b529f77-48ab-4581-b468-93f09345b8aa"/>
    <ds:schemaRef ds:uri="http://purl.org/dc/terms/"/>
    <ds:schemaRef ds:uri="2295e2e7-0eeb-498e-8716-217bb2ee6ee3"/>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229</TotalTime>
  <Words>3239</Words>
  <Application>Microsoft Office PowerPoint</Application>
  <PresentationFormat>Custom</PresentationFormat>
  <Paragraphs>574</Paragraphs>
  <Slides>57</Slides>
  <Notes>42</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TechEd_2012_Template_16x9</vt:lpstr>
      <vt:lpstr>White with Consolas font for code slides</vt:lpstr>
      <vt:lpstr>Hyper-V High-Availability &amp; Mobility: Designing the Infrastructure for Your Private Cloud  </vt:lpstr>
      <vt:lpstr>Failover Clustering in Windows Server 2012 Infrastructure for the Private Cloud</vt:lpstr>
      <vt:lpstr>Hyper-V High-Availability</vt:lpstr>
      <vt:lpstr>Planning for Hyper-V  High-Availability</vt:lpstr>
      <vt:lpstr>Host Clustering &amp; Guest Clustering</vt:lpstr>
      <vt:lpstr>What Host Clustering Delivers</vt:lpstr>
      <vt:lpstr>What Guest Clustering Delivers</vt:lpstr>
      <vt:lpstr>Combining Host &amp; Guest Clustering </vt:lpstr>
      <vt:lpstr>Mixing Physical and Virtual</vt:lpstr>
      <vt:lpstr>Workloads in a Guest Cluster</vt:lpstr>
      <vt:lpstr>Hardware Planning</vt:lpstr>
      <vt:lpstr>Network Planning</vt:lpstr>
      <vt:lpstr>Licensing Planning</vt:lpstr>
      <vt:lpstr>Planning Virtual Machine Density</vt:lpstr>
      <vt:lpstr>Hyper-V Optimization with Failover Clustering</vt:lpstr>
      <vt:lpstr>Quick Migration</vt:lpstr>
      <vt:lpstr>Cluster Shared Volumes</vt:lpstr>
      <vt:lpstr>Live Migration</vt:lpstr>
      <vt:lpstr>Live Migration</vt:lpstr>
      <vt:lpstr>Protect the Memory of the Host</vt:lpstr>
      <vt:lpstr>Enable VM Health Monitoring</vt:lpstr>
      <vt:lpstr>Disable Starting Low Priority VMs</vt:lpstr>
      <vt:lpstr>Start VMs on Preferred Hosts</vt:lpstr>
      <vt:lpstr>Keep VMs off the Same Host</vt:lpstr>
      <vt:lpstr>Refreshing the VM Configuration</vt:lpstr>
      <vt:lpstr>Windows Server 2012 Failover Clustering</vt:lpstr>
      <vt:lpstr>Increased Scalability Highly scalable infrastructure for the private cloud</vt:lpstr>
      <vt:lpstr>Multi-Machine Management with Server Manager Cluster integration with new Server Manager</vt:lpstr>
      <vt:lpstr>Upgrading Clusters to Windows Server 2012 Migrate your virtual machines from Windows Server 2008 R2</vt:lpstr>
      <vt:lpstr>Validation Improvements Optimized for Hyper-V Hosts</vt:lpstr>
      <vt:lpstr>Resource Placement in your Cloud</vt:lpstr>
      <vt:lpstr>VM Monitoring Health detection of applications inside a virtual machine</vt:lpstr>
      <vt:lpstr>Improved Live Migration New logic with huge scale</vt:lpstr>
      <vt:lpstr>New Live Migrations Move a VM anywhere with zero downtime</vt:lpstr>
      <vt:lpstr>Node Maintenance Mode Simplify host patching &amp; maintenance</vt:lpstr>
      <vt:lpstr>Cluster-Aware Updating Eliminate repetitive maintenance tasks</vt:lpstr>
      <vt:lpstr>PowerPoint Presentation</vt:lpstr>
      <vt:lpstr>System Center  Virtual Machine Manager 2008 R2</vt:lpstr>
      <vt:lpstr>Managing Hyper-V Clusters</vt:lpstr>
      <vt:lpstr>Quick Storage Migration (QSM)</vt:lpstr>
      <vt:lpstr>Intelligent Placement</vt:lpstr>
      <vt:lpstr>Enhanced Cluster Management</vt:lpstr>
      <vt:lpstr>Performance &amp; Resource Optimization</vt:lpstr>
      <vt:lpstr>Putting it Together</vt:lpstr>
      <vt:lpstr>System Center 2012 Virtual Machine Manager</vt:lpstr>
      <vt:lpstr>High Availability Investments</vt:lpstr>
      <vt:lpstr>Heterogeneous Hypervisor Management</vt:lpstr>
      <vt:lpstr>Bare Metal Cluster Provisioning</vt:lpstr>
      <vt:lpstr>Update Management</vt:lpstr>
      <vt:lpstr>Infrastructure Management</vt:lpstr>
      <vt:lpstr>Failover Clustering in Windows Server 2012 Infrastructure for the Private Cloud</vt:lpstr>
      <vt:lpstr>Related Content</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Hyper-V High-Availability and Mobility: Designing the Infrastructure for Your Private Cloud</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27</cp:revision>
  <cp:lastPrinted>2010-05-11T05:02:34Z</cp:lastPrinted>
  <dcterms:created xsi:type="dcterms:W3CDTF">2012-03-23T02:48:52Z</dcterms:created>
  <dcterms:modified xsi:type="dcterms:W3CDTF">2012-06-13T15:43:08Z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