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8"/>
  </p:notesMasterIdLst>
  <p:handoutMasterIdLst>
    <p:handoutMasterId r:id="rId59"/>
  </p:handoutMasterIdLst>
  <p:sldIdLst>
    <p:sldId id="257"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11" r:id="rId51"/>
    <p:sldId id="363" r:id="rId52"/>
    <p:sldId id="313" r:id="rId53"/>
    <p:sldId id="314" r:id="rId54"/>
    <p:sldId id="315" r:id="rId55"/>
    <p:sldId id="271" r:id="rId56"/>
    <p:sldId id="256" r:id="rId5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p:scale>
          <a:sx n="66" d="100"/>
          <a:sy n="66" d="100"/>
        </p:scale>
        <p:origin x="-2424" y="-101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1BC18-4A55-4A26-811C-7F560AC14257}"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1BC18-4A55-4A26-811C-7F560AC14257}"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850709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upport.microsoft.com/kb/936625"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technet.microsoft.com/en-us/library/bb932135.aspx"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sers.cs.york.ac.uk/susan/joke/foot.htm"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answers.com/topic/bad-6" TargetMode="External"/><Relationship Id="rId2" Type="http://schemas.openxmlformats.org/officeDocument/2006/relationships/hyperlink" Target="http://support.microsoft.com/kb/944353"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answerbag.com/q_view/56230"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upport.microsoft.com/kb/324103" TargetMode="External"/><Relationship Id="rId2" Type="http://schemas.openxmlformats.org/officeDocument/2006/relationships/hyperlink" Target="http://support.microsoft.com/kb/307973" TargetMode="External"/><Relationship Id="rId1" Type="http://schemas.openxmlformats.org/officeDocument/2006/relationships/slideLayout" Target="../slideLayouts/slideLayout8.xml"/><Relationship Id="rId6" Type="http://schemas.openxmlformats.org/officeDocument/2006/relationships/hyperlink" Target="http://www.bing.com/images/search?q=blue+screen+pictures&amp;qpvt=blue+screen+pictures&amp;FORM=IGRE" TargetMode="External"/><Relationship Id="rId5" Type="http://schemas.openxmlformats.org/officeDocument/2006/relationships/image" Target="../media/image9.png"/><Relationship Id="rId4" Type="http://schemas.openxmlformats.org/officeDocument/2006/relationships/hyperlink" Target="http://support.microsoft.com/kb/200837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blogs.technet.com/b/deploymentguys/archive/2009/12/03/sysprep-machine-sids-and-other-myths.aspx"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Red_herring"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technet.microsoft.com/en-us/library/dd744500(WS.10).aspx"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h18013.www1.hp.com/products/servers/management/rdp/knowledgebase/00000138.html" TargetMode="External"/><Relationship Id="rId2" Type="http://schemas.openxmlformats.org/officeDocument/2006/relationships/hyperlink" Target="http://support.microsoft.com/kb/2019640" TargetMode="External"/><Relationship Id="rId1" Type="http://schemas.openxmlformats.org/officeDocument/2006/relationships/slideLayout" Target="../slideLayouts/slideLayout8.xml"/><Relationship Id="rId4" Type="http://schemas.openxmlformats.org/officeDocument/2006/relationships/hyperlink" Target="http://blogs.technet.com/smsandmom/archive/2008/09/17/configmgr-2007-troubleshooting-pxe-service-point-issues-and-wds-service-not-starting.a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cial.technet.microsoft.com/Forums/en-US/mdt" TargetMode="External"/><Relationship Id="rId2" Type="http://schemas.openxmlformats.org/officeDocument/2006/relationships/hyperlink" Target="http://www.facebook.com/MicrosoftDeploymentToolkit" TargetMode="External"/><Relationship Id="rId1" Type="http://schemas.openxmlformats.org/officeDocument/2006/relationships/slideLayout" Target="../slideLayouts/slideLayout8.xml"/><Relationship Id="rId5" Type="http://schemas.openxmlformats.org/officeDocument/2006/relationships/hyperlink" Target="http://www.myitforum.com/" TargetMode="External"/><Relationship Id="rId4" Type="http://schemas.openxmlformats.org/officeDocument/2006/relationships/hyperlink" Target="http://social.technet.microsoft.com/Forums/en-US/configmgros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hyperlink" Target="http://microsoft.com/msd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upport.microsoft.com/kb/927521"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Troubleshooting Windows 7 Deployments</a:t>
            </a:r>
            <a:endParaRPr lang="en-US" dirty="0"/>
          </a:p>
        </p:txBody>
      </p:sp>
      <p:sp>
        <p:nvSpPr>
          <p:cNvPr id="3" name="Subtitle 2"/>
          <p:cNvSpPr>
            <a:spLocks noGrp="1"/>
          </p:cNvSpPr>
          <p:nvPr>
            <p:ph type="subTitle" idx="1"/>
          </p:nvPr>
        </p:nvSpPr>
        <p:spPr/>
        <p:txBody>
          <a:bodyPr/>
          <a:lstStyle/>
          <a:p>
            <a:r>
              <a:rPr lang="en-US" dirty="0" smtClean="0"/>
              <a:t>Michael Niehaus</a:t>
            </a:r>
          </a:p>
          <a:p>
            <a:r>
              <a:rPr lang="en-US" dirty="0" smtClean="0"/>
              <a:t>Senior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1"/>
          <p:cNvSpPr txBox="1">
            <a:spLocks/>
          </p:cNvSpPr>
          <p:nvPr/>
        </p:nvSpPr>
        <p:spPr>
          <a:xfrm>
            <a:off x="519112" y="228600"/>
            <a:ext cx="11149013" cy="320946"/>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WCL323</a:t>
            </a:r>
            <a:endParaRPr lang="en-US" sz="1800" b="0"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Operating System Logs</a:t>
            </a:r>
            <a:br>
              <a:rPr lang="en-US" dirty="0" smtClean="0"/>
            </a:br>
            <a:r>
              <a:rPr lang="en-US" sz="3600" dirty="0" smtClean="0">
                <a:solidFill>
                  <a:schemeClr val="tx2"/>
                </a:solidFill>
              </a:rPr>
              <a:t>Windows 7 and Windows Vista</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4290405"/>
          </a:xfrm>
        </p:spPr>
        <p:txBody>
          <a:bodyPr/>
          <a:lstStyle/>
          <a:p>
            <a:r>
              <a:rPr lang="en-US" sz="2800" dirty="0" smtClean="0"/>
              <a:t>More useful logs:</a:t>
            </a:r>
          </a:p>
          <a:p>
            <a:pPr lvl="1"/>
            <a:r>
              <a:rPr lang="en-US" sz="2400" b="1" dirty="0" smtClean="0"/>
              <a:t>Cbs.log: </a:t>
            </a:r>
            <a:r>
              <a:rPr lang="en-US" sz="2400" dirty="0" smtClean="0"/>
              <a:t> Shows results of DISM commands to inject drivers, language packs, security updates, etc. during the OS installation process</a:t>
            </a:r>
          </a:p>
          <a:p>
            <a:pPr lvl="1"/>
            <a:r>
              <a:rPr lang="en-US" sz="2400" b="1" dirty="0" smtClean="0"/>
              <a:t>Setupapi.dev.log.</a:t>
            </a:r>
            <a:r>
              <a:rPr lang="en-US" sz="2400" dirty="0" smtClean="0"/>
              <a:t> Resides in %</a:t>
            </a:r>
            <a:r>
              <a:rPr lang="en-US" sz="2400" dirty="0" err="1" smtClean="0"/>
              <a:t>WinDir</a:t>
            </a:r>
            <a:r>
              <a:rPr lang="en-US" sz="2400" dirty="0" smtClean="0"/>
              <a:t>%\</a:t>
            </a:r>
            <a:r>
              <a:rPr lang="en-US" sz="2400" dirty="0" err="1" smtClean="0"/>
              <a:t>inf</a:t>
            </a:r>
            <a:r>
              <a:rPr lang="en-US" sz="2400" dirty="0" smtClean="0"/>
              <a:t>; useful when investigating failed driver installations</a:t>
            </a:r>
          </a:p>
          <a:p>
            <a:pPr lvl="1"/>
            <a:r>
              <a:rPr lang="en-US" sz="2400" b="1" dirty="0" smtClean="0"/>
              <a:t>Netsetup.log.</a:t>
            </a:r>
            <a:r>
              <a:rPr lang="en-US" sz="2400" dirty="0" smtClean="0"/>
              <a:t> Resides in %</a:t>
            </a:r>
            <a:r>
              <a:rPr lang="en-US" sz="2400" dirty="0" err="1" smtClean="0"/>
              <a:t>WinDir</a:t>
            </a:r>
            <a:r>
              <a:rPr lang="en-US" sz="2400" dirty="0" smtClean="0"/>
              <a:t>%\Debug; useful when troubleshooting domain join issues</a:t>
            </a:r>
          </a:p>
          <a:p>
            <a:pPr lvl="1"/>
            <a:r>
              <a:rPr lang="en-US" sz="2400" b="1" dirty="0" smtClean="0"/>
              <a:t>WindowsUpdate.log.</a:t>
            </a:r>
            <a:r>
              <a:rPr lang="en-US" sz="2400" dirty="0" smtClean="0"/>
              <a:t>  Resides in %WINDIR%\; useful for detecting issues installing updates from Windows Update, WSUS, or </a:t>
            </a:r>
            <a:r>
              <a:rPr lang="en-US" sz="2400" dirty="0" err="1" smtClean="0"/>
              <a:t>ConfigMgr</a:t>
            </a:r>
            <a:r>
              <a:rPr lang="en-US" sz="2400" dirty="0" smtClean="0"/>
              <a:t> (SUP)</a:t>
            </a:r>
          </a:p>
          <a:p>
            <a:pPr lvl="1"/>
            <a:endParaRPr lang="en-US" sz="2400" dirty="0" smtClean="0"/>
          </a:p>
          <a:p>
            <a:pPr lvl="1"/>
            <a:endParaRPr lang="en-US" sz="2400" dirty="0"/>
          </a:p>
        </p:txBody>
      </p:sp>
    </p:spTree>
    <p:extLst>
      <p:ext uri="{BB962C8B-B14F-4D97-AF65-F5344CB8AC3E}">
        <p14:creationId xmlns:p14="http://schemas.microsoft.com/office/powerpoint/2010/main" val="36734294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46536" cy="1107996"/>
          </a:xfrm>
        </p:spPr>
        <p:txBody>
          <a:bodyPr/>
          <a:lstStyle/>
          <a:p>
            <a:r>
              <a:rPr lang="en-US" dirty="0" smtClean="0"/>
              <a:t>Operating System Logs</a:t>
            </a:r>
            <a:br>
              <a:rPr lang="en-US" dirty="0" smtClean="0"/>
            </a:br>
            <a:r>
              <a:rPr lang="en-US" sz="3600" dirty="0" smtClean="0">
                <a:solidFill>
                  <a:schemeClr val="tx2"/>
                </a:solidFill>
              </a:rPr>
              <a:t>Windows PE</a:t>
            </a:r>
            <a:endParaRPr lang="en-US" sz="3600" dirty="0">
              <a:solidFill>
                <a:schemeClr val="tx2"/>
              </a:solidFill>
            </a:endParaRPr>
          </a:p>
        </p:txBody>
      </p:sp>
      <p:sp>
        <p:nvSpPr>
          <p:cNvPr id="3" name="Text Placeholder 2"/>
          <p:cNvSpPr>
            <a:spLocks noGrp="1"/>
          </p:cNvSpPr>
          <p:nvPr>
            <p:ph type="body" sz="quarter" idx="10"/>
          </p:nvPr>
        </p:nvSpPr>
        <p:spPr>
          <a:xfrm>
            <a:off x="521208" y="1905000"/>
            <a:ext cx="11173090" cy="2342246"/>
          </a:xfrm>
        </p:spPr>
        <p:txBody>
          <a:bodyPr/>
          <a:lstStyle/>
          <a:p>
            <a:r>
              <a:rPr lang="en-US" sz="2800" dirty="0" smtClean="0"/>
              <a:t>Two main logs:</a:t>
            </a:r>
          </a:p>
          <a:p>
            <a:pPr lvl="1"/>
            <a:r>
              <a:rPr lang="en-US" b="1" dirty="0" smtClean="0"/>
              <a:t>Wpeinit.log:</a:t>
            </a:r>
            <a:r>
              <a:rPr lang="en-US" dirty="0" smtClean="0"/>
              <a:t> Resides in X:\WINDOWS\system32 (so grab it before rebooting); useful when investigating start-up issues or slow initialization times</a:t>
            </a:r>
          </a:p>
          <a:p>
            <a:pPr lvl="1"/>
            <a:r>
              <a:rPr lang="en-US" b="1" dirty="0" smtClean="0"/>
              <a:t>Setupapi.dev.log.</a:t>
            </a:r>
            <a:r>
              <a:rPr lang="en-US" dirty="0" smtClean="0"/>
              <a:t> Resides in %</a:t>
            </a:r>
            <a:r>
              <a:rPr lang="en-US" cap="all" dirty="0" err="1" smtClean="0"/>
              <a:t>WinDir</a:t>
            </a:r>
            <a:r>
              <a:rPr lang="en-US" dirty="0" smtClean="0"/>
              <a:t>%\</a:t>
            </a:r>
            <a:r>
              <a:rPr lang="en-US" dirty="0" err="1" smtClean="0"/>
              <a:t>inf</a:t>
            </a:r>
            <a:r>
              <a:rPr lang="en-US" dirty="0" smtClean="0"/>
              <a:t>; useful when investigating failed driver installations (just like in the full OS)</a:t>
            </a:r>
            <a:endParaRPr lang="en-US" dirty="0"/>
          </a:p>
        </p:txBody>
      </p:sp>
    </p:spTree>
    <p:extLst>
      <p:ext uri="{BB962C8B-B14F-4D97-AF65-F5344CB8AC3E}">
        <p14:creationId xmlns:p14="http://schemas.microsoft.com/office/powerpoint/2010/main" val="10349419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Operating System Logs</a:t>
            </a:r>
            <a:br>
              <a:rPr lang="en-US" dirty="0" smtClean="0"/>
            </a:br>
            <a:r>
              <a:rPr lang="en-US" sz="3600" dirty="0" smtClean="0">
                <a:solidFill>
                  <a:schemeClr val="tx2"/>
                </a:solidFill>
              </a:rPr>
              <a:t>Windows Deployment Services</a:t>
            </a:r>
            <a:endParaRPr lang="en-US" sz="3600" dirty="0">
              <a:solidFill>
                <a:schemeClr val="tx2"/>
              </a:solidFill>
            </a:endParaRPr>
          </a:p>
        </p:txBody>
      </p:sp>
      <p:sp>
        <p:nvSpPr>
          <p:cNvPr id="3" name="Text Placeholder 2"/>
          <p:cNvSpPr>
            <a:spLocks noGrp="1"/>
          </p:cNvSpPr>
          <p:nvPr>
            <p:ph type="body" sz="quarter" idx="10"/>
          </p:nvPr>
        </p:nvSpPr>
        <p:spPr>
          <a:xfrm>
            <a:off x="507868" y="1905000"/>
            <a:ext cx="11173090" cy="2779288"/>
          </a:xfrm>
        </p:spPr>
        <p:txBody>
          <a:bodyPr/>
          <a:lstStyle/>
          <a:p>
            <a:r>
              <a:rPr lang="en-US" sz="2800" dirty="0" smtClean="0"/>
              <a:t>Logging to a file is disabled by default, so you first need to turn it on</a:t>
            </a:r>
          </a:p>
          <a:p>
            <a:pPr lvl="1"/>
            <a:r>
              <a:rPr lang="en-US" sz="2400" dirty="0">
                <a:hlinkClick r:id="rId2"/>
              </a:rPr>
              <a:t>http://</a:t>
            </a:r>
            <a:r>
              <a:rPr lang="en-US" sz="2400" dirty="0" smtClean="0">
                <a:hlinkClick r:id="rId2"/>
              </a:rPr>
              <a:t>support.microsoft.com/kb/936625</a:t>
            </a:r>
            <a:endParaRPr lang="en-US" sz="2400" dirty="0" smtClean="0"/>
          </a:p>
          <a:p>
            <a:r>
              <a:rPr lang="en-US" dirty="0" smtClean="0"/>
              <a:t>Once enabled, there is one main log:</a:t>
            </a:r>
          </a:p>
          <a:p>
            <a:pPr lvl="1"/>
            <a:r>
              <a:rPr lang="en-US" sz="2400" b="1" dirty="0" smtClean="0"/>
              <a:t>WDSServer.log:</a:t>
            </a:r>
            <a:r>
              <a:rPr lang="en-US" sz="2400" dirty="0" smtClean="0"/>
              <a:t> </a:t>
            </a:r>
            <a:r>
              <a:rPr lang="en-US" sz="2400" dirty="0"/>
              <a:t>Resides in C</a:t>
            </a:r>
            <a:r>
              <a:rPr lang="en-US" sz="2400" dirty="0" smtClean="0"/>
              <a:t>:\WINDOWS\Tracing; </a:t>
            </a:r>
            <a:r>
              <a:rPr lang="en-US" sz="2400" dirty="0"/>
              <a:t>useful when </a:t>
            </a:r>
            <a:r>
              <a:rPr lang="en-US" sz="2400" dirty="0" smtClean="0"/>
              <a:t>confirming if WDS is seeing and processing requests</a:t>
            </a:r>
          </a:p>
          <a:p>
            <a:pPr lvl="1"/>
            <a:endParaRPr lang="en-US" dirty="0"/>
          </a:p>
        </p:txBody>
      </p:sp>
    </p:spTree>
    <p:extLst>
      <p:ext uri="{BB962C8B-B14F-4D97-AF65-F5344CB8AC3E}">
        <p14:creationId xmlns:p14="http://schemas.microsoft.com/office/powerpoint/2010/main" val="20727778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User State Migration Tools</a:t>
            </a:r>
            <a:br>
              <a:rPr lang="en-US" dirty="0" smtClean="0"/>
            </a:br>
            <a:r>
              <a:rPr lang="en-US" sz="3600" dirty="0" smtClean="0">
                <a:solidFill>
                  <a:schemeClr val="tx2"/>
                </a:solidFill>
              </a:rPr>
              <a:t>Useful</a:t>
            </a:r>
            <a:r>
              <a:rPr sz="3600" dirty="0" smtClean="0">
                <a:solidFill>
                  <a:schemeClr val="tx2"/>
                </a:solidFill>
              </a:rPr>
              <a:t> logs</a:t>
            </a:r>
            <a:endParaRPr lang="en-US" sz="3600" dirty="0">
              <a:solidFill>
                <a:schemeClr val="tx2"/>
              </a:solidFill>
            </a:endParaRPr>
          </a:p>
        </p:txBody>
      </p:sp>
      <p:sp>
        <p:nvSpPr>
          <p:cNvPr id="3" name="Text Placeholder 2"/>
          <p:cNvSpPr>
            <a:spLocks noGrp="1"/>
          </p:cNvSpPr>
          <p:nvPr>
            <p:ph type="body" sz="quarter" idx="10"/>
          </p:nvPr>
        </p:nvSpPr>
        <p:spPr>
          <a:xfrm>
            <a:off x="507868" y="1905000"/>
            <a:ext cx="11173090" cy="3779866"/>
          </a:xfrm>
        </p:spPr>
        <p:txBody>
          <a:bodyPr/>
          <a:lstStyle/>
          <a:p>
            <a:r>
              <a:rPr lang="en-US" dirty="0" smtClean="0"/>
              <a:t>Logs depend on what is being done:</a:t>
            </a:r>
          </a:p>
          <a:p>
            <a:pPr lvl="1"/>
            <a:r>
              <a:rPr lang="en-US" b="1" dirty="0" smtClean="0"/>
              <a:t>USMTEstimate.log.</a:t>
            </a:r>
            <a:r>
              <a:rPr lang="en-US" dirty="0" smtClean="0"/>
              <a:t> Created when estimating the USMT space requirements (not always created)</a:t>
            </a:r>
          </a:p>
          <a:p>
            <a:pPr lvl="1"/>
            <a:r>
              <a:rPr lang="en-US" b="1" dirty="0" smtClean="0"/>
              <a:t>USMTCapture.log </a:t>
            </a:r>
            <a:r>
              <a:rPr lang="en-US" dirty="0" smtClean="0"/>
              <a:t>or</a:t>
            </a:r>
            <a:r>
              <a:rPr lang="en-US" b="1" dirty="0" smtClean="0"/>
              <a:t> Scanstate.log.</a:t>
            </a:r>
            <a:r>
              <a:rPr lang="en-US" dirty="0" smtClean="0"/>
              <a:t> Created by the USMT when capturing data</a:t>
            </a:r>
          </a:p>
          <a:p>
            <a:pPr lvl="1"/>
            <a:r>
              <a:rPr lang="en-US" b="1" dirty="0" smtClean="0"/>
              <a:t>USMTRestore.log </a:t>
            </a:r>
            <a:r>
              <a:rPr lang="en-US" dirty="0" smtClean="0"/>
              <a:t>or</a:t>
            </a:r>
            <a:r>
              <a:rPr lang="en-US" b="1" dirty="0" smtClean="0"/>
              <a:t> Loadstate.log.</a:t>
            </a:r>
            <a:r>
              <a:rPr lang="en-US" dirty="0" smtClean="0"/>
              <a:t> Created by the USMT when restoring data</a:t>
            </a:r>
          </a:p>
          <a:p>
            <a:pPr lvl="1"/>
            <a:r>
              <a:rPr lang="en-US" b="1" dirty="0" err="1"/>
              <a:t>USMTCapture.prg</a:t>
            </a:r>
            <a:r>
              <a:rPr lang="en-US" b="1" dirty="0"/>
              <a:t> </a:t>
            </a:r>
            <a:r>
              <a:rPr lang="en-US" dirty="0" smtClean="0"/>
              <a:t> or </a:t>
            </a:r>
            <a:r>
              <a:rPr lang="en-US" b="1" dirty="0" err="1" smtClean="0"/>
              <a:t>USMTRestore.prg</a:t>
            </a:r>
            <a:r>
              <a:rPr lang="en-US" b="1" dirty="0" smtClean="0"/>
              <a:t>. </a:t>
            </a:r>
            <a:r>
              <a:rPr lang="en-US" dirty="0" smtClean="0"/>
              <a:t>Created by USMT</a:t>
            </a:r>
          </a:p>
          <a:p>
            <a:pPr>
              <a:buNone/>
            </a:pPr>
            <a:endParaRPr lang="en-US" dirty="0"/>
          </a:p>
        </p:txBody>
      </p:sp>
    </p:spTree>
    <p:extLst>
      <p:ext uri="{BB962C8B-B14F-4D97-AF65-F5344CB8AC3E}">
        <p14:creationId xmlns:p14="http://schemas.microsoft.com/office/powerpoint/2010/main" val="32108579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dirty="0" smtClean="0"/>
              <a:t>Task Sequencer</a:t>
            </a:r>
            <a:br>
              <a:rPr dirty="0" smtClean="0"/>
            </a:br>
            <a:r>
              <a:rPr lang="en-US" sz="3600" dirty="0" smtClean="0">
                <a:solidFill>
                  <a:schemeClr val="tx2"/>
                </a:solidFill>
              </a:rPr>
              <a:t>Useful </a:t>
            </a:r>
            <a:r>
              <a:rPr sz="3600" dirty="0" smtClean="0">
                <a:solidFill>
                  <a:schemeClr val="tx2"/>
                </a:solidFill>
              </a:rPr>
              <a:t>logs</a:t>
            </a:r>
            <a:endParaRPr lang="en-US" sz="3600" dirty="0">
              <a:solidFill>
                <a:schemeClr val="tx2"/>
              </a:solidFill>
            </a:endParaRPr>
          </a:p>
        </p:txBody>
      </p:sp>
      <p:sp>
        <p:nvSpPr>
          <p:cNvPr id="3" name="Text Placeholder 2"/>
          <p:cNvSpPr>
            <a:spLocks noGrp="1"/>
          </p:cNvSpPr>
          <p:nvPr>
            <p:ph type="body" sz="quarter" idx="10"/>
          </p:nvPr>
        </p:nvSpPr>
        <p:spPr>
          <a:xfrm>
            <a:off x="507868" y="1905000"/>
            <a:ext cx="11173090" cy="3529382"/>
          </a:xfrm>
        </p:spPr>
        <p:txBody>
          <a:bodyPr/>
          <a:lstStyle/>
          <a:p>
            <a:r>
              <a:rPr lang="en-US" b="1" dirty="0" smtClean="0"/>
              <a:t>SMSTS.log.</a:t>
            </a:r>
            <a:r>
              <a:rPr lang="en-US" dirty="0" smtClean="0"/>
              <a:t> This file is created by the Task Sequencer and describes all Task Sequencer transactions. </a:t>
            </a:r>
          </a:p>
          <a:p>
            <a:pPr lvl="1"/>
            <a:r>
              <a:rPr lang="en-US" dirty="0" smtClean="0"/>
              <a:t>Depending on the deployment scenario, it may move around:</a:t>
            </a:r>
          </a:p>
          <a:p>
            <a:pPr lvl="2"/>
            <a:r>
              <a:rPr lang="en-US" dirty="0" smtClean="0"/>
              <a:t>%TEMP%\</a:t>
            </a:r>
            <a:r>
              <a:rPr lang="en-US" dirty="0" err="1" smtClean="0"/>
              <a:t>SMSTSLog</a:t>
            </a:r>
            <a:endParaRPr lang="en-US" dirty="0" smtClean="0"/>
          </a:p>
          <a:p>
            <a:pPr lvl="2"/>
            <a:r>
              <a:rPr lang="en-US" dirty="0" smtClean="0"/>
              <a:t>%</a:t>
            </a:r>
            <a:r>
              <a:rPr lang="en-US" cap="all" dirty="0" err="1" smtClean="0"/>
              <a:t>WinDir</a:t>
            </a:r>
            <a:r>
              <a:rPr lang="en-US" dirty="0" smtClean="0"/>
              <a:t>%\System32\</a:t>
            </a:r>
            <a:r>
              <a:rPr lang="en-US" dirty="0" err="1" smtClean="0"/>
              <a:t>ccm</a:t>
            </a:r>
            <a:r>
              <a:rPr lang="en-US" dirty="0" smtClean="0"/>
              <a:t>\logs</a:t>
            </a:r>
          </a:p>
          <a:p>
            <a:pPr lvl="2"/>
            <a:r>
              <a:rPr lang="en-US" dirty="0" smtClean="0"/>
              <a:t>%WINDIR%\Syswow64\</a:t>
            </a:r>
            <a:r>
              <a:rPr lang="en-US" dirty="0" err="1" smtClean="0"/>
              <a:t>ccm</a:t>
            </a:r>
            <a:r>
              <a:rPr lang="en-US" dirty="0" smtClean="0"/>
              <a:t>\logs</a:t>
            </a:r>
          </a:p>
          <a:p>
            <a:pPr lvl="2"/>
            <a:r>
              <a:rPr lang="en-US" dirty="0" smtClean="0"/>
              <a:t>C:\_SmsTaskSequence\Logs</a:t>
            </a:r>
          </a:p>
          <a:p>
            <a:pPr lvl="2"/>
            <a:r>
              <a:rPr lang="en-US" dirty="0" smtClean="0"/>
              <a:t>C:\SMSTSLog</a:t>
            </a:r>
            <a:endParaRPr lang="en-US" dirty="0"/>
          </a:p>
          <a:p>
            <a:pPr lvl="2"/>
            <a:r>
              <a:rPr lang="en-US" dirty="0" smtClean="0"/>
              <a:t>X:\SMSTSLog</a:t>
            </a:r>
          </a:p>
        </p:txBody>
      </p:sp>
    </p:spTree>
    <p:extLst>
      <p:ext uri="{BB962C8B-B14F-4D97-AF65-F5344CB8AC3E}">
        <p14:creationId xmlns:p14="http://schemas.microsoft.com/office/powerpoint/2010/main" val="7478773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7868" y="228601"/>
            <a:ext cx="11173090" cy="1107996"/>
          </a:xfrm>
        </p:spPr>
        <p:txBody>
          <a:bodyPr/>
          <a:lstStyle/>
          <a:p>
            <a:r>
              <a:rPr lang="en-US" dirty="0" smtClean="0"/>
              <a:t>Microsoft Deployment Toolkit</a:t>
            </a:r>
            <a:r>
              <a:rPr dirty="0" smtClean="0"/>
              <a:t/>
            </a:r>
            <a:br>
              <a:rPr dirty="0" smtClean="0"/>
            </a:br>
            <a:r>
              <a:rPr lang="en-US" sz="3600" dirty="0" smtClean="0">
                <a:solidFill>
                  <a:schemeClr val="tx2"/>
                </a:solidFill>
              </a:rPr>
              <a:t>Useful </a:t>
            </a:r>
            <a:r>
              <a:rPr sz="3600" dirty="0" smtClean="0">
                <a:solidFill>
                  <a:schemeClr val="tx2"/>
                </a:solidFill>
              </a:rPr>
              <a:t>logs</a:t>
            </a:r>
            <a:endParaRPr lang="en-US" sz="3600" dirty="0">
              <a:solidFill>
                <a:schemeClr val="tx2"/>
              </a:solidFill>
            </a:endParaRPr>
          </a:p>
        </p:txBody>
      </p:sp>
      <p:sp>
        <p:nvSpPr>
          <p:cNvPr id="8" name="Text Placeholder 7"/>
          <p:cNvSpPr>
            <a:spLocks noGrp="1"/>
          </p:cNvSpPr>
          <p:nvPr>
            <p:ph type="body" sz="quarter" idx="10"/>
          </p:nvPr>
        </p:nvSpPr>
        <p:spPr>
          <a:xfrm>
            <a:off x="507868" y="1905000"/>
            <a:ext cx="11173090" cy="3907405"/>
          </a:xfrm>
        </p:spPr>
        <p:txBody>
          <a:bodyPr/>
          <a:lstStyle/>
          <a:p>
            <a:r>
              <a:rPr lang="en-US" sz="2800" dirty="0" smtClean="0"/>
              <a:t>Each script generates its own log file in the log path</a:t>
            </a:r>
          </a:p>
          <a:p>
            <a:r>
              <a:rPr lang="en-US" sz="2800" dirty="0" smtClean="0"/>
              <a:t>The log path will change based on the type of deployment and phase</a:t>
            </a:r>
          </a:p>
          <a:p>
            <a:pPr lvl="1"/>
            <a:r>
              <a:rPr lang="en-US" sz="2400" dirty="0" smtClean="0"/>
              <a:t>X:\MININT\SMSOSD\OSDLOGS</a:t>
            </a:r>
          </a:p>
          <a:p>
            <a:pPr lvl="1"/>
            <a:r>
              <a:rPr lang="en-US" sz="2400" dirty="0" smtClean="0"/>
              <a:t>C:\MININT\SMSOSD\OSDLOGS</a:t>
            </a:r>
          </a:p>
          <a:p>
            <a:pPr lvl="1"/>
            <a:r>
              <a:rPr lang="en-US" sz="2400" dirty="0" smtClean="0"/>
              <a:t>C:\_SmsTaskSequence\SMSOSD\OSDLOGS</a:t>
            </a:r>
          </a:p>
          <a:p>
            <a:pPr lvl="1"/>
            <a:r>
              <a:rPr lang="en-US" sz="2400" dirty="0" smtClean="0"/>
              <a:t>C:\Windows\Temp\Deploymentlogs</a:t>
            </a:r>
          </a:p>
          <a:p>
            <a:r>
              <a:rPr lang="en-US" sz="2800" dirty="0" smtClean="0"/>
              <a:t>BDD.log contains a summarized view of all other MDT log files</a:t>
            </a:r>
          </a:p>
          <a:p>
            <a:pPr lvl="1"/>
            <a:r>
              <a:rPr lang="en-US" sz="2400" dirty="0" smtClean="0"/>
              <a:t>Some pieces might require looking at other files (e.g. ZTIBackup_ImageX.log, USMTCapture.log)</a:t>
            </a:r>
            <a:endParaRPr lang="en-US" dirty="0" smtClean="0"/>
          </a:p>
        </p:txBody>
      </p:sp>
    </p:spTree>
    <p:extLst>
      <p:ext uri="{BB962C8B-B14F-4D97-AF65-F5344CB8AC3E}">
        <p14:creationId xmlns:p14="http://schemas.microsoft.com/office/powerpoint/2010/main" val="3118334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Configuration Manager</a:t>
            </a:r>
            <a:br>
              <a:rPr lang="en-US" dirty="0" smtClean="0"/>
            </a:br>
            <a:r>
              <a:rPr lang="en-US" sz="3600" dirty="0" smtClean="0">
                <a:solidFill>
                  <a:schemeClr val="tx2"/>
                </a:solidFill>
              </a:rPr>
              <a:t>Useful logs</a:t>
            </a:r>
            <a:endParaRPr lang="en-US" sz="3600" dirty="0">
              <a:solidFill>
                <a:schemeClr val="tx2"/>
              </a:solidFill>
            </a:endParaRPr>
          </a:p>
        </p:txBody>
      </p:sp>
      <p:sp>
        <p:nvSpPr>
          <p:cNvPr id="3" name="Text Placeholder 2"/>
          <p:cNvSpPr>
            <a:spLocks noGrp="1"/>
          </p:cNvSpPr>
          <p:nvPr>
            <p:ph type="body" sz="quarter" idx="10"/>
          </p:nvPr>
        </p:nvSpPr>
        <p:spPr>
          <a:xfrm>
            <a:off x="507868" y="1905000"/>
            <a:ext cx="11173090" cy="3175540"/>
          </a:xfrm>
        </p:spPr>
        <p:txBody>
          <a:bodyPr/>
          <a:lstStyle/>
          <a:p>
            <a:r>
              <a:rPr lang="en-US" sz="2800" dirty="0" smtClean="0"/>
              <a:t>Other useful logs beyond the SMSTS.LOG include:</a:t>
            </a:r>
          </a:p>
          <a:p>
            <a:pPr lvl="1"/>
            <a:r>
              <a:rPr lang="en-US" sz="2400" b="1" dirty="0" smtClean="0"/>
              <a:t>DriverCatalog.log</a:t>
            </a:r>
            <a:r>
              <a:rPr lang="en-US" sz="2400" dirty="0" smtClean="0"/>
              <a:t>:  Contains information that may be useful when getting errors while importing drivers</a:t>
            </a:r>
          </a:p>
          <a:p>
            <a:pPr lvl="1"/>
            <a:r>
              <a:rPr lang="en-US" sz="2400" b="1" dirty="0" smtClean="0"/>
              <a:t>TaskSequenceProvider.log:</a:t>
            </a:r>
            <a:r>
              <a:rPr lang="en-US" sz="2400" dirty="0" smtClean="0"/>
              <a:t>  Useful when getting errors while saving or importing a task sequence</a:t>
            </a:r>
          </a:p>
          <a:p>
            <a:pPr lvl="1"/>
            <a:r>
              <a:rPr lang="en-US" sz="2400" b="1" dirty="0" smtClean="0"/>
              <a:t>SMSPXE.LOG:</a:t>
            </a:r>
            <a:r>
              <a:rPr lang="en-US" sz="2400" dirty="0" smtClean="0"/>
              <a:t>  Used when troubleshooting PXE boot issues</a:t>
            </a:r>
          </a:p>
          <a:p>
            <a:pPr lvl="1"/>
            <a:r>
              <a:rPr lang="en-US" sz="2400" b="1" dirty="0" smtClean="0"/>
              <a:t>SMSPROV.LOG:</a:t>
            </a:r>
            <a:r>
              <a:rPr lang="en-US" sz="2400" dirty="0" smtClean="0"/>
              <a:t>  May have more error details while saving or importing a task sequence</a:t>
            </a:r>
          </a:p>
          <a:p>
            <a:r>
              <a:rPr lang="en-US" sz="2800" dirty="0"/>
              <a:t>More at </a:t>
            </a:r>
            <a:r>
              <a:rPr lang="en-US" sz="2800" dirty="0">
                <a:hlinkClick r:id="rId2"/>
              </a:rPr>
              <a:t>http://</a:t>
            </a:r>
            <a:r>
              <a:rPr lang="en-US" sz="2800" dirty="0" smtClean="0">
                <a:hlinkClick r:id="rId2"/>
              </a:rPr>
              <a:t>technet.microsoft.com/en-us/library/bb932135.aspx</a:t>
            </a:r>
            <a:r>
              <a:rPr lang="en-US" sz="2800" dirty="0" smtClean="0"/>
              <a:t> </a:t>
            </a:r>
            <a:endParaRPr lang="en-US" sz="2800" dirty="0"/>
          </a:p>
        </p:txBody>
      </p:sp>
    </p:spTree>
    <p:extLst>
      <p:ext uri="{BB962C8B-B14F-4D97-AF65-F5344CB8AC3E}">
        <p14:creationId xmlns:p14="http://schemas.microsoft.com/office/powerpoint/2010/main" val="14796302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Logs</a:t>
            </a:r>
            <a:endParaRPr lang="en-US" dirty="0"/>
          </a:p>
        </p:txBody>
      </p:sp>
      <p:sp>
        <p:nvSpPr>
          <p:cNvPr id="3" name="Text Placeholder 2"/>
          <p:cNvSpPr>
            <a:spLocks noGrp="1"/>
          </p:cNvSpPr>
          <p:nvPr>
            <p:ph type="body" sz="quarter" idx="10"/>
          </p:nvPr>
        </p:nvSpPr>
        <p:spPr>
          <a:xfrm>
            <a:off x="507868" y="1447799"/>
            <a:ext cx="11173090" cy="3453253"/>
          </a:xfrm>
        </p:spPr>
        <p:txBody>
          <a:bodyPr/>
          <a:lstStyle/>
          <a:p>
            <a:r>
              <a:rPr lang="en-US" dirty="0" smtClean="0"/>
              <a:t>Magic keystrokes:</a:t>
            </a:r>
          </a:p>
          <a:p>
            <a:pPr lvl="1"/>
            <a:r>
              <a:rPr lang="en-US" dirty="0" smtClean="0"/>
              <a:t>With </a:t>
            </a:r>
            <a:r>
              <a:rPr lang="en-US" dirty="0" err="1" smtClean="0"/>
              <a:t>ConfigMgr</a:t>
            </a:r>
            <a:r>
              <a:rPr lang="en-US" dirty="0" smtClean="0"/>
              <a:t>, check the “Enable command support (testing only)” box to enable </a:t>
            </a:r>
            <a:r>
              <a:rPr lang="en-US" b="1" dirty="0" smtClean="0"/>
              <a:t>F8</a:t>
            </a:r>
            <a:r>
              <a:rPr lang="en-US" dirty="0" smtClean="0"/>
              <a:t> while in Windows PE</a:t>
            </a:r>
          </a:p>
          <a:p>
            <a:pPr lvl="2"/>
            <a:r>
              <a:rPr lang="en-US" dirty="0" smtClean="0"/>
              <a:t>No reboot until the command prompt exits.</a:t>
            </a:r>
          </a:p>
          <a:p>
            <a:pPr lvl="1"/>
            <a:r>
              <a:rPr lang="en-US" dirty="0" smtClean="0"/>
              <a:t>With MDT 2010 Lite Touch, </a:t>
            </a:r>
            <a:r>
              <a:rPr lang="en-US" b="1" dirty="0" smtClean="0"/>
              <a:t>F8</a:t>
            </a:r>
            <a:r>
              <a:rPr lang="en-US" dirty="0" smtClean="0"/>
              <a:t> always works while in Windows PE</a:t>
            </a:r>
          </a:p>
          <a:p>
            <a:pPr lvl="2"/>
            <a:r>
              <a:rPr lang="en-US" dirty="0" smtClean="0"/>
              <a:t>No reboot until the command prompt exits</a:t>
            </a:r>
          </a:p>
          <a:p>
            <a:pPr lvl="1"/>
            <a:r>
              <a:rPr lang="en-US" dirty="0" smtClean="0"/>
              <a:t>While Windows Setup is running, press </a:t>
            </a:r>
            <a:r>
              <a:rPr lang="en-US" b="1" dirty="0" smtClean="0"/>
              <a:t>Shift-F10</a:t>
            </a:r>
            <a:r>
              <a:rPr lang="en-US" dirty="0" smtClean="0"/>
              <a:t> to get a command prompt</a:t>
            </a:r>
          </a:p>
        </p:txBody>
      </p:sp>
    </p:spTree>
    <p:extLst>
      <p:ext uri="{BB962C8B-B14F-4D97-AF65-F5344CB8AC3E}">
        <p14:creationId xmlns:p14="http://schemas.microsoft.com/office/powerpoint/2010/main" val="26618462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t/>
            </a:r>
            <a:br>
              <a:rPr lang="en-US" sz="4400" dirty="0" smtClean="0"/>
            </a:br>
            <a:r>
              <a:rPr lang="en-US" sz="4400" dirty="0" smtClean="0"/>
              <a:t>Common Issues:</a:t>
            </a:r>
            <a:br>
              <a:rPr lang="en-US" sz="4400" dirty="0" smtClean="0"/>
            </a:br>
            <a:r>
              <a:rPr lang="en-US" sz="4400" dirty="0" smtClean="0"/>
              <a:t>Windows 7</a:t>
            </a:r>
            <a:endParaRPr lang="en-US" sz="44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468302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Setup Failures</a:t>
            </a:r>
            <a:br>
              <a:rPr lang="en-US" dirty="0" smtClean="0"/>
            </a:br>
            <a:r>
              <a:rPr lang="en-US" sz="3600" dirty="0" smtClean="0">
                <a:solidFill>
                  <a:schemeClr val="tx2"/>
                </a:solidFill>
              </a:rPr>
              <a:t>Bad computer name</a:t>
            </a:r>
            <a:endParaRPr lang="en-US" sz="3600" dirty="0">
              <a:solidFill>
                <a:schemeClr val="tx2"/>
              </a:solidFill>
            </a:endParaRPr>
          </a:p>
        </p:txBody>
      </p:sp>
      <p:sp>
        <p:nvSpPr>
          <p:cNvPr id="4" name="Text Placeholder 3"/>
          <p:cNvSpPr>
            <a:spLocks noGrp="1"/>
          </p:cNvSpPr>
          <p:nvPr>
            <p:ph type="body" sz="quarter" idx="10"/>
          </p:nvPr>
        </p:nvSpPr>
        <p:spPr>
          <a:xfrm>
            <a:off x="519112" y="1905000"/>
            <a:ext cx="11149013" cy="4265783"/>
          </a:xfrm>
        </p:spPr>
        <p:txBody>
          <a:bodyPr/>
          <a:lstStyle/>
          <a:p>
            <a:pPr>
              <a:lnSpc>
                <a:spcPct val="85000"/>
              </a:lnSpc>
            </a:pPr>
            <a:r>
              <a:rPr lang="en-US" sz="2400" dirty="0" smtClean="0"/>
              <a:t>From setuperr.log:</a:t>
            </a:r>
          </a:p>
          <a:p>
            <a:pPr lvl="1">
              <a:lnSpc>
                <a:spcPct val="85000"/>
              </a:lnSpc>
            </a:pPr>
            <a:r>
              <a:rPr lang="en-US" sz="2000" dirty="0" smtClean="0"/>
              <a:t>[windeploy.exe]  Setup failed, </a:t>
            </a:r>
            <a:br>
              <a:rPr lang="en-US" sz="2000" dirty="0" smtClean="0"/>
            </a:br>
            <a:r>
              <a:rPr lang="en-US" sz="2000" dirty="0" smtClean="0"/>
              <a:t>returning exit code [0x1f]</a:t>
            </a:r>
          </a:p>
          <a:p>
            <a:pPr>
              <a:lnSpc>
                <a:spcPct val="85000"/>
              </a:lnSpc>
            </a:pPr>
            <a:r>
              <a:rPr lang="en-US" sz="2400" dirty="0" smtClean="0"/>
              <a:t>From BDD.LOG (Lite Touch): </a:t>
            </a:r>
          </a:p>
          <a:p>
            <a:pPr lvl="1">
              <a:lnSpc>
                <a:spcPct val="85000"/>
              </a:lnSpc>
            </a:pPr>
            <a:r>
              <a:rPr lang="en-US" sz="2000" dirty="0" smtClean="0"/>
              <a:t>Setup failed applying image &lt;path&gt;, </a:t>
            </a:r>
            <a:r>
              <a:rPr lang="en-US" sz="2000" dirty="0" err="1" smtClean="0"/>
              <a:t>rc</a:t>
            </a:r>
            <a:r>
              <a:rPr lang="en-US" sz="2000" dirty="0" smtClean="0"/>
              <a:t> = 31</a:t>
            </a:r>
          </a:p>
          <a:p>
            <a:pPr>
              <a:lnSpc>
                <a:spcPct val="85000"/>
              </a:lnSpc>
            </a:pPr>
            <a:r>
              <a:rPr lang="en-US" sz="2400" dirty="0" smtClean="0"/>
              <a:t>Dig into details in setupact.log:</a:t>
            </a:r>
          </a:p>
          <a:p>
            <a:pPr lvl="1">
              <a:lnSpc>
                <a:spcPct val="85000"/>
              </a:lnSpc>
            </a:pPr>
            <a:r>
              <a:rPr lang="en-US" sz="2000" dirty="0" smtClean="0"/>
              <a:t>[setup.exe]  SMI data results dump: Source = Name: Microsoft-Windows-Shell-Setup, …, /settings/</a:t>
            </a:r>
            <a:r>
              <a:rPr lang="en-US" sz="2000" dirty="0" err="1" smtClean="0"/>
              <a:t>ComputerName</a:t>
            </a:r>
            <a:endParaRPr lang="en-US" sz="2000" dirty="0" smtClean="0"/>
          </a:p>
          <a:p>
            <a:pPr lvl="1">
              <a:lnSpc>
                <a:spcPct val="85000"/>
              </a:lnSpc>
            </a:pPr>
            <a:r>
              <a:rPr lang="en-US" sz="2000" dirty="0" smtClean="0"/>
              <a:t>[setup.exe]  SMI data results dump: Description = Value is invalid</a:t>
            </a:r>
          </a:p>
          <a:p>
            <a:pPr>
              <a:lnSpc>
                <a:spcPct val="85000"/>
              </a:lnSpc>
            </a:pPr>
            <a:r>
              <a:rPr lang="en-US" sz="2400" dirty="0" smtClean="0"/>
              <a:t>Cause:</a:t>
            </a:r>
          </a:p>
          <a:p>
            <a:pPr lvl="1">
              <a:lnSpc>
                <a:spcPct val="85000"/>
              </a:lnSpc>
            </a:pPr>
            <a:r>
              <a:rPr lang="en-US" sz="2000" dirty="0" smtClean="0"/>
              <a:t>Computer names can be at most 15 characters long (may be a problem using </a:t>
            </a:r>
            <a:r>
              <a:rPr lang="en-US" sz="2000" dirty="0" err="1" smtClean="0"/>
              <a:t>OSDComputerName</a:t>
            </a:r>
            <a:r>
              <a:rPr lang="en-US" sz="2000" dirty="0" smtClean="0"/>
              <a:t>=%</a:t>
            </a:r>
            <a:r>
              <a:rPr lang="en-US" sz="2000" dirty="0" err="1" smtClean="0"/>
              <a:t>SerialNumber</a:t>
            </a:r>
            <a:r>
              <a:rPr lang="en-US" sz="2000" dirty="0" smtClean="0"/>
              <a:t>%)</a:t>
            </a:r>
          </a:p>
          <a:p>
            <a:pPr>
              <a:lnSpc>
                <a:spcPct val="85000"/>
              </a:lnSpc>
            </a:pPr>
            <a:r>
              <a:rPr lang="en-US" sz="2400" dirty="0" smtClean="0"/>
              <a:t>Key learning:  Error 31 means “something is wrong with unattend.xml”</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14" y="1447798"/>
            <a:ext cx="4088511" cy="168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9113" y="6413956"/>
            <a:ext cx="9753600" cy="215444"/>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hlinkClick r:id="rId3"/>
              </a:rPr>
              <a:t>How to shoot yourself in the foot</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1698218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7 Deployment</a:t>
            </a:r>
            <a:br>
              <a:rPr lang="en-US" dirty="0" smtClean="0"/>
            </a:br>
            <a:r>
              <a:rPr lang="en-US" sz="3600" dirty="0" smtClean="0">
                <a:solidFill>
                  <a:schemeClr val="tx2"/>
                </a:solidFill>
              </a:rPr>
              <a:t>An introduction</a:t>
            </a:r>
            <a:endParaRPr lang="en-US" sz="5400" dirty="0">
              <a:solidFill>
                <a:schemeClr val="tx2"/>
              </a:solidFill>
            </a:endParaRPr>
          </a:p>
        </p:txBody>
      </p:sp>
      <p:sp>
        <p:nvSpPr>
          <p:cNvPr id="3" name="Text Placeholder 2"/>
          <p:cNvSpPr>
            <a:spLocks noGrp="1"/>
          </p:cNvSpPr>
          <p:nvPr>
            <p:ph type="body" sz="quarter" idx="10"/>
          </p:nvPr>
        </p:nvSpPr>
        <p:spPr>
          <a:xfrm>
            <a:off x="519112" y="1905000"/>
            <a:ext cx="11149013" cy="1516360"/>
          </a:xfrm>
        </p:spPr>
        <p:txBody>
          <a:bodyPr/>
          <a:lstStyle/>
          <a:p>
            <a:r>
              <a:rPr lang="en-US" dirty="0" smtClean="0"/>
              <a:t>There are many ways to deploy Windows 7</a:t>
            </a:r>
          </a:p>
          <a:p>
            <a:pPr lvl="1"/>
            <a:r>
              <a:rPr lang="en-US" dirty="0" smtClean="0"/>
              <a:t>Leveraging common tools and techniques</a:t>
            </a:r>
          </a:p>
          <a:p>
            <a:pPr lvl="1"/>
            <a:r>
              <a:rPr lang="en-US" dirty="0" smtClean="0"/>
              <a:t>Assembled together into a full deployment process</a:t>
            </a:r>
          </a:p>
          <a:p>
            <a:r>
              <a:rPr lang="en-US" dirty="0" smtClean="0"/>
              <a:t>So there are often many moving parts</a:t>
            </a:r>
          </a:p>
          <a:p>
            <a:pPr lvl="1"/>
            <a:r>
              <a:rPr lang="en-US" dirty="0" smtClean="0"/>
              <a:t>Lots of moving parts = lots of points for failure</a:t>
            </a:r>
          </a:p>
          <a:p>
            <a:pPr lvl="1"/>
            <a:r>
              <a:rPr lang="en-US" dirty="0" smtClean="0"/>
              <a:t>You need to be able to troubleshoot all parts</a:t>
            </a:r>
          </a:p>
          <a:p>
            <a:r>
              <a:rPr lang="en-US" dirty="0" smtClean="0"/>
              <a:t>Different solutions have different parts</a:t>
            </a:r>
          </a:p>
        </p:txBody>
      </p:sp>
    </p:spTree>
    <p:extLst>
      <p:ext uri="{BB962C8B-B14F-4D97-AF65-F5344CB8AC3E}">
        <p14:creationId xmlns:p14="http://schemas.microsoft.com/office/powerpoint/2010/main" val="21793509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Setup Failures</a:t>
            </a:r>
            <a:br>
              <a:rPr lang="en-US" dirty="0" smtClean="0"/>
            </a:br>
            <a:r>
              <a:rPr lang="en-US" sz="3600" dirty="0" smtClean="0">
                <a:solidFill>
                  <a:schemeClr val="tx2"/>
                </a:solidFill>
              </a:rPr>
              <a:t>Mismatched product key</a:t>
            </a:r>
            <a:endParaRPr lang="en-US" dirty="0">
              <a:solidFill>
                <a:schemeClr val="tx2"/>
              </a:solidFill>
            </a:endParaRPr>
          </a:p>
        </p:txBody>
      </p:sp>
      <p:sp>
        <p:nvSpPr>
          <p:cNvPr id="3" name="Text Placeholder 2"/>
          <p:cNvSpPr>
            <a:spLocks noGrp="1"/>
          </p:cNvSpPr>
          <p:nvPr>
            <p:ph type="body" sz="quarter" idx="10"/>
          </p:nvPr>
        </p:nvSpPr>
        <p:spPr>
          <a:xfrm>
            <a:off x="519112" y="1905000"/>
            <a:ext cx="11149013" cy="5361468"/>
          </a:xfrm>
        </p:spPr>
        <p:txBody>
          <a:bodyPr/>
          <a:lstStyle/>
          <a:p>
            <a:r>
              <a:rPr lang="en-US" sz="2400" dirty="0" smtClean="0"/>
              <a:t>From setuperr.log:</a:t>
            </a:r>
          </a:p>
          <a:p>
            <a:pPr lvl="1"/>
            <a:r>
              <a:rPr lang="en-US" sz="2000" dirty="0" err="1" smtClean="0"/>
              <a:t>CallBack_SelectImageOrShowUi</a:t>
            </a:r>
            <a:r>
              <a:rPr lang="en-US" sz="2000" dirty="0" smtClean="0"/>
              <a:t>: </a:t>
            </a:r>
            <a:br>
              <a:rPr lang="en-US" sz="2000" dirty="0" smtClean="0"/>
            </a:br>
            <a:r>
              <a:rPr lang="en-US" sz="2000" dirty="0" smtClean="0"/>
              <a:t>There are no matching OS images</a:t>
            </a:r>
          </a:p>
          <a:p>
            <a:r>
              <a:rPr lang="en-US" sz="2400" dirty="0" smtClean="0"/>
              <a:t>Dig into details in setupact.log:</a:t>
            </a:r>
          </a:p>
          <a:p>
            <a:pPr lvl="1"/>
            <a:r>
              <a:rPr lang="en-US" sz="2000" dirty="0" err="1" smtClean="0"/>
              <a:t>CallBack_ProductKey_Validate</a:t>
            </a:r>
            <a:r>
              <a:rPr lang="en-US" sz="2000" dirty="0" smtClean="0"/>
              <a:t>: </a:t>
            </a:r>
            <a:r>
              <a:rPr lang="en-US" sz="2000" dirty="0" err="1" smtClean="0"/>
              <a:t>EditionID</a:t>
            </a:r>
            <a:r>
              <a:rPr lang="en-US" sz="2000" dirty="0" smtClean="0"/>
              <a:t> for product key is Professional</a:t>
            </a:r>
          </a:p>
          <a:p>
            <a:pPr lvl="1"/>
            <a:r>
              <a:rPr lang="en-US" sz="2000" dirty="0" err="1" smtClean="0"/>
              <a:t>CDepImageXMLInfo</a:t>
            </a:r>
            <a:r>
              <a:rPr lang="en-US" sz="2000" dirty="0" smtClean="0"/>
              <a:t>::</a:t>
            </a:r>
            <a:r>
              <a:rPr lang="en-US" sz="2000" dirty="0" err="1" smtClean="0"/>
              <a:t>GetEditionID:EditionID</a:t>
            </a:r>
            <a:r>
              <a:rPr lang="en-US" sz="2000" dirty="0" smtClean="0"/>
              <a:t>=Enterprise, Flags=Enterprise : Returning Enterprise</a:t>
            </a:r>
          </a:p>
          <a:p>
            <a:pPr lvl="1"/>
            <a:r>
              <a:rPr lang="en-US" sz="2000" dirty="0" err="1" smtClean="0"/>
              <a:t>SelectOSImages</a:t>
            </a:r>
            <a:r>
              <a:rPr lang="en-US" sz="2000" dirty="0" smtClean="0"/>
              <a:t>: Using </a:t>
            </a:r>
            <a:r>
              <a:rPr lang="en-US" sz="2000" dirty="0" err="1" smtClean="0"/>
              <a:t>EditionID</a:t>
            </a:r>
            <a:r>
              <a:rPr lang="en-US" sz="2000" dirty="0" smtClean="0"/>
              <a:t> as a constraint and couldn’t find any matching image</a:t>
            </a:r>
          </a:p>
          <a:p>
            <a:r>
              <a:rPr lang="en-US" sz="2400" dirty="0" smtClean="0"/>
              <a:t>Cause:</a:t>
            </a:r>
          </a:p>
          <a:p>
            <a:pPr lvl="1"/>
            <a:r>
              <a:rPr lang="en-US" sz="2000" dirty="0" smtClean="0"/>
              <a:t>Product key specified didn’t match the image</a:t>
            </a:r>
          </a:p>
          <a:p>
            <a:pPr lvl="1"/>
            <a:r>
              <a:rPr lang="en-US" sz="2000" dirty="0" smtClean="0"/>
              <a:t>May also mean no </a:t>
            </a:r>
            <a:r>
              <a:rPr lang="en-US" sz="2000" dirty="0" err="1" smtClean="0"/>
              <a:t>EditionID</a:t>
            </a:r>
            <a:r>
              <a:rPr lang="en-US" sz="2000" dirty="0" smtClean="0"/>
              <a:t> was captured (Windows 7 with certain patches or old </a:t>
            </a:r>
            <a:r>
              <a:rPr lang="en-US" sz="2000" dirty="0" err="1" smtClean="0"/>
              <a:t>ImageX</a:t>
            </a:r>
            <a:r>
              <a:rPr lang="en-US" sz="2000" dirty="0" smtClean="0"/>
              <a:t>) or Flags wasn’t specified (Windows Vista)</a:t>
            </a:r>
          </a:p>
          <a:p>
            <a:r>
              <a:rPr lang="en-US" sz="2400" dirty="0" smtClean="0"/>
              <a:t>Key learning:</a:t>
            </a:r>
          </a:p>
          <a:p>
            <a:pPr lvl="1"/>
            <a:r>
              <a:rPr lang="en-US" sz="2000" dirty="0" smtClean="0"/>
              <a:t>“No images” might mean “no matching images”</a:t>
            </a:r>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825" y="1447800"/>
            <a:ext cx="31623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3678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Setup Failures</a:t>
            </a:r>
            <a:br>
              <a:rPr lang="en-US" dirty="0" smtClean="0"/>
            </a:br>
            <a:r>
              <a:rPr lang="en-US" sz="3600" dirty="0" smtClean="0">
                <a:solidFill>
                  <a:schemeClr val="tx2"/>
                </a:solidFill>
              </a:rPr>
              <a:t>Broken domain join</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4776692"/>
          </a:xfrm>
        </p:spPr>
        <p:txBody>
          <a:bodyPr/>
          <a:lstStyle/>
          <a:p>
            <a:pPr>
              <a:lnSpc>
                <a:spcPct val="85000"/>
              </a:lnSpc>
            </a:pPr>
            <a:r>
              <a:rPr lang="en-US" sz="2400" dirty="0" smtClean="0"/>
              <a:t>Simplest scenario:</a:t>
            </a:r>
          </a:p>
          <a:p>
            <a:pPr lvl="1">
              <a:lnSpc>
                <a:spcPct val="85000"/>
              </a:lnSpc>
            </a:pPr>
            <a:r>
              <a:rPr lang="en-US" sz="2000" dirty="0" smtClean="0"/>
              <a:t>Create an autounattend.xml with domain join details, prompting for the computer name</a:t>
            </a:r>
          </a:p>
          <a:p>
            <a:pPr lvl="1">
              <a:lnSpc>
                <a:spcPct val="85000"/>
              </a:lnSpc>
            </a:pPr>
            <a:r>
              <a:rPr lang="en-US" sz="2000" dirty="0" smtClean="0"/>
              <a:t>Install Windows from media</a:t>
            </a:r>
          </a:p>
          <a:p>
            <a:pPr>
              <a:lnSpc>
                <a:spcPct val="85000"/>
              </a:lnSpc>
            </a:pPr>
            <a:r>
              <a:rPr lang="en-US" sz="2400" dirty="0" smtClean="0"/>
              <a:t>Issue:</a:t>
            </a:r>
          </a:p>
          <a:p>
            <a:pPr lvl="1">
              <a:lnSpc>
                <a:spcPct val="85000"/>
              </a:lnSpc>
            </a:pPr>
            <a:r>
              <a:rPr lang="en-US" sz="2000" dirty="0" smtClean="0"/>
              <a:t>Domain join happens with a random computer name, and the later computer rename breaks the domain trust</a:t>
            </a:r>
          </a:p>
          <a:p>
            <a:pPr>
              <a:lnSpc>
                <a:spcPct val="85000"/>
              </a:lnSpc>
            </a:pPr>
            <a:r>
              <a:rPr lang="en-US" sz="2400" dirty="0" smtClean="0"/>
              <a:t>Cause:</a:t>
            </a:r>
          </a:p>
          <a:p>
            <a:pPr lvl="1">
              <a:lnSpc>
                <a:spcPct val="85000"/>
              </a:lnSpc>
            </a:pPr>
            <a:r>
              <a:rPr lang="en-US" sz="2000" dirty="0" smtClean="0">
                <a:hlinkClick r:id="rId2"/>
              </a:rPr>
              <a:t>http://support.microsoft.com/kb/944353</a:t>
            </a:r>
            <a:r>
              <a:rPr lang="en-US" sz="2000" dirty="0" smtClean="0"/>
              <a:t>, “by design”</a:t>
            </a:r>
          </a:p>
          <a:p>
            <a:pPr>
              <a:lnSpc>
                <a:spcPct val="85000"/>
              </a:lnSpc>
            </a:pPr>
            <a:r>
              <a:rPr lang="en-US" sz="2400" dirty="0" smtClean="0"/>
              <a:t>Workaround:</a:t>
            </a:r>
          </a:p>
          <a:p>
            <a:pPr lvl="1">
              <a:lnSpc>
                <a:spcPct val="85000"/>
              </a:lnSpc>
            </a:pPr>
            <a:r>
              <a:rPr lang="en-US" sz="2000" dirty="0" smtClean="0"/>
              <a:t>Run a command (e.g. NETDOM) or script later to do the join</a:t>
            </a:r>
          </a:p>
          <a:p>
            <a:pPr lvl="1">
              <a:lnSpc>
                <a:spcPct val="85000"/>
              </a:lnSpc>
            </a:pPr>
            <a:r>
              <a:rPr lang="en-US" sz="2000" dirty="0" smtClean="0"/>
              <a:t>Build an </a:t>
            </a:r>
            <a:r>
              <a:rPr lang="en-US" sz="2000" dirty="0" err="1" smtClean="0"/>
              <a:t>unattend</a:t>
            </a:r>
            <a:r>
              <a:rPr lang="en-US" sz="2000" dirty="0" smtClean="0"/>
              <a:t> with all the needed information, then install</a:t>
            </a:r>
          </a:p>
          <a:p>
            <a:pPr>
              <a:lnSpc>
                <a:spcPct val="85000"/>
              </a:lnSpc>
            </a:pPr>
            <a:r>
              <a:rPr lang="en-US" sz="2400" dirty="0" smtClean="0"/>
              <a:t>Key learning:</a:t>
            </a:r>
          </a:p>
          <a:p>
            <a:pPr lvl="1">
              <a:lnSpc>
                <a:spcPct val="85000"/>
              </a:lnSpc>
            </a:pPr>
            <a:r>
              <a:rPr lang="en-US" sz="2000" dirty="0" smtClean="0"/>
              <a:t>That’s why other tools don’t do it this way</a:t>
            </a:r>
          </a:p>
          <a:p>
            <a:pPr>
              <a:lnSpc>
                <a:spcPct val="85000"/>
              </a:lnSpc>
            </a:pPr>
            <a:endParaRPr lang="en-US" sz="2400" dirty="0"/>
          </a:p>
        </p:txBody>
      </p:sp>
      <p:sp>
        <p:nvSpPr>
          <p:cNvPr id="4" name="TextBox 3"/>
          <p:cNvSpPr txBox="1"/>
          <p:nvPr/>
        </p:nvSpPr>
        <p:spPr>
          <a:xfrm>
            <a:off x="519113" y="6413956"/>
            <a:ext cx="9753600" cy="215444"/>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hlinkClick r:id="rId3"/>
              </a:rPr>
              <a:t>IBM, acronym, “broken as design”</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6010145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Setup Failure</a:t>
            </a:r>
            <a:br>
              <a:rPr lang="en-US" dirty="0" smtClean="0"/>
            </a:br>
            <a:r>
              <a:rPr lang="en-US" sz="3600" dirty="0" smtClean="0">
                <a:solidFill>
                  <a:schemeClr val="tx2"/>
                </a:solidFill>
              </a:rPr>
              <a:t>Domain join issues</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4430444"/>
          </a:xfrm>
        </p:spPr>
        <p:txBody>
          <a:bodyPr/>
          <a:lstStyle/>
          <a:p>
            <a:pPr>
              <a:lnSpc>
                <a:spcPct val="85000"/>
              </a:lnSpc>
            </a:pPr>
            <a:r>
              <a:rPr lang="en-US" sz="2400" dirty="0" smtClean="0"/>
              <a:t>Issue:</a:t>
            </a:r>
          </a:p>
          <a:p>
            <a:pPr lvl="1">
              <a:lnSpc>
                <a:spcPct val="85000"/>
              </a:lnSpc>
            </a:pPr>
            <a:r>
              <a:rPr lang="en-US" sz="2000" dirty="0" smtClean="0"/>
              <a:t>OS deployment is successful, but the</a:t>
            </a:r>
            <a:br>
              <a:rPr lang="en-US" sz="2000" dirty="0" smtClean="0"/>
            </a:br>
            <a:r>
              <a:rPr lang="en-US" sz="2000" dirty="0" smtClean="0"/>
              <a:t> computer is still in a workgroup</a:t>
            </a:r>
          </a:p>
          <a:p>
            <a:pPr lvl="1">
              <a:lnSpc>
                <a:spcPct val="85000"/>
              </a:lnSpc>
            </a:pPr>
            <a:r>
              <a:rPr lang="en-US" sz="2000" dirty="0" smtClean="0"/>
              <a:t>From SETUPACT.LOG:</a:t>
            </a:r>
          </a:p>
          <a:p>
            <a:pPr lvl="2">
              <a:lnSpc>
                <a:spcPct val="85000"/>
              </a:lnSpc>
            </a:pPr>
            <a:r>
              <a:rPr lang="en-US" sz="1800" dirty="0" smtClean="0"/>
              <a:t>[DJOIN.EXE]  Unattended Join: </a:t>
            </a:r>
            <a:br>
              <a:rPr lang="en-US" sz="1800" dirty="0" smtClean="0"/>
            </a:br>
            <a:r>
              <a:rPr lang="en-US" sz="1800" dirty="0" err="1" smtClean="0"/>
              <a:t>NetJoinDomain</a:t>
            </a:r>
            <a:r>
              <a:rPr lang="en-US" sz="1800" dirty="0" smtClean="0"/>
              <a:t> failed error code is [1355]</a:t>
            </a:r>
          </a:p>
          <a:p>
            <a:pPr lvl="1">
              <a:lnSpc>
                <a:spcPct val="85000"/>
              </a:lnSpc>
            </a:pPr>
            <a:r>
              <a:rPr lang="en-US" sz="2000" dirty="0" smtClean="0"/>
              <a:t>From %WINDIR%\Debug\Netsetup.log:</a:t>
            </a:r>
          </a:p>
          <a:p>
            <a:pPr lvl="2">
              <a:lnSpc>
                <a:spcPct val="85000"/>
              </a:lnSpc>
            </a:pPr>
            <a:r>
              <a:rPr lang="en-US" sz="1800" dirty="0" err="1" smtClean="0"/>
              <a:t>NetpGetComputerObjectDn</a:t>
            </a:r>
            <a:r>
              <a:rPr lang="en-US" sz="1800" dirty="0" smtClean="0"/>
              <a:t>: Specified path ‘CN=</a:t>
            </a:r>
            <a:r>
              <a:rPr lang="en-US" sz="1800" dirty="0" err="1" smtClean="0"/>
              <a:t>Computers,DC</a:t>
            </a:r>
            <a:r>
              <a:rPr lang="en-US" sz="1800" dirty="0" smtClean="0"/>
              <a:t>=</a:t>
            </a:r>
            <a:r>
              <a:rPr lang="en-US" sz="1800" dirty="0" err="1" smtClean="0"/>
              <a:t>domain,DC</a:t>
            </a:r>
            <a:r>
              <a:rPr lang="en-US" sz="1800" dirty="0" smtClean="0"/>
              <a:t>=com’ is not an OU</a:t>
            </a:r>
          </a:p>
          <a:p>
            <a:pPr>
              <a:lnSpc>
                <a:spcPct val="85000"/>
              </a:lnSpc>
            </a:pPr>
            <a:r>
              <a:rPr lang="en-US" sz="2400" dirty="0" smtClean="0"/>
              <a:t>Causes:</a:t>
            </a:r>
          </a:p>
          <a:p>
            <a:pPr lvl="1">
              <a:lnSpc>
                <a:spcPct val="85000"/>
              </a:lnSpc>
            </a:pPr>
            <a:r>
              <a:rPr lang="en-US" sz="2000" dirty="0" smtClean="0"/>
              <a:t>Incorrect join settings</a:t>
            </a:r>
          </a:p>
          <a:p>
            <a:pPr>
              <a:lnSpc>
                <a:spcPct val="85000"/>
              </a:lnSpc>
            </a:pPr>
            <a:r>
              <a:rPr lang="en-US" sz="2400" dirty="0" smtClean="0"/>
              <a:t>Key learning:</a:t>
            </a:r>
          </a:p>
          <a:p>
            <a:pPr lvl="1">
              <a:lnSpc>
                <a:spcPct val="85000"/>
              </a:lnSpc>
            </a:pPr>
            <a:r>
              <a:rPr lang="en-US" sz="2000" dirty="0" smtClean="0"/>
              <a:t>Don’t specify CN=Computers, leave the OU blank instead</a:t>
            </a:r>
          </a:p>
          <a:p>
            <a:pPr lvl="1">
              <a:lnSpc>
                <a:spcPct val="85000"/>
              </a:lnSpc>
            </a:pPr>
            <a:r>
              <a:rPr lang="en-US" sz="2000" dirty="0" smtClean="0"/>
              <a:t>“NET HELPMSG 1355” is “invalid domain” – kind of misleading</a:t>
            </a:r>
          </a:p>
          <a:p>
            <a:pPr lvl="1">
              <a:lnSpc>
                <a:spcPct val="85000"/>
              </a:lnSpc>
            </a:pPr>
            <a:r>
              <a:rPr lang="en-US" sz="2000" dirty="0" smtClean="0"/>
              <a:t>It’s a quiet “failure”, unless using MDT Lite Touch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488" y="1295400"/>
            <a:ext cx="3395567" cy="243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9113" y="6428015"/>
            <a:ext cx="9753600" cy="215444"/>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hlinkClick r:id="rId3"/>
              </a:rPr>
              <a:t>Insanity is doing the same thing over and over and expecting a different result.</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52452854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Setup Failure</a:t>
            </a:r>
            <a:br>
              <a:rPr lang="en-US" dirty="0" smtClean="0"/>
            </a:br>
            <a:r>
              <a:rPr lang="en-US" sz="3600" dirty="0" smtClean="0">
                <a:solidFill>
                  <a:schemeClr val="tx2"/>
                </a:solidFill>
              </a:rPr>
              <a:t>Domain join issues</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4395049"/>
          </a:xfrm>
        </p:spPr>
        <p:txBody>
          <a:bodyPr/>
          <a:lstStyle/>
          <a:p>
            <a:r>
              <a:rPr lang="en-US" sz="2400" dirty="0" smtClean="0"/>
              <a:t>Issue:</a:t>
            </a:r>
          </a:p>
          <a:p>
            <a:pPr lvl="1"/>
            <a:r>
              <a:rPr lang="en-US" sz="2000" dirty="0" smtClean="0"/>
              <a:t>Computer joins the domain but doesn’t end up in the specified OU</a:t>
            </a:r>
          </a:p>
          <a:p>
            <a:r>
              <a:rPr lang="en-US" sz="2400" dirty="0" smtClean="0"/>
              <a:t>Causes:</a:t>
            </a:r>
          </a:p>
          <a:p>
            <a:pPr lvl="1"/>
            <a:r>
              <a:rPr lang="en-US" sz="2000" dirty="0" smtClean="0"/>
              <a:t>“By design”, the existing computer object is updated but it won’t be moved to another OU</a:t>
            </a:r>
          </a:p>
          <a:p>
            <a:r>
              <a:rPr lang="en-US" sz="2400" dirty="0" smtClean="0"/>
              <a:t>Key learning:</a:t>
            </a:r>
          </a:p>
          <a:p>
            <a:pPr lvl="1"/>
            <a:r>
              <a:rPr lang="en-US" sz="2000" dirty="0" smtClean="0"/>
              <a:t>It may be necessary to move the computes to another OU manually or using a script</a:t>
            </a:r>
          </a:p>
          <a:p>
            <a:pPr lvl="1"/>
            <a:r>
              <a:rPr lang="en-US" sz="2000" dirty="0" smtClean="0"/>
              <a:t>You can use WMI filters to exclude GPOs if necessary</a:t>
            </a:r>
          </a:p>
          <a:p>
            <a:pPr lvl="1"/>
            <a:endParaRPr lang="en-US" sz="2000" dirty="0" smtClean="0"/>
          </a:p>
          <a:p>
            <a:r>
              <a:rPr lang="en-US" sz="2400" dirty="0" smtClean="0"/>
              <a:t>Issue:</a:t>
            </a:r>
          </a:p>
          <a:p>
            <a:pPr lvl="1"/>
            <a:r>
              <a:rPr lang="en-US" sz="2000" dirty="0" smtClean="0"/>
              <a:t>Join fails if the computer object already exists but works otherwise</a:t>
            </a:r>
          </a:p>
          <a:p>
            <a:r>
              <a:rPr lang="en-US" sz="2400" dirty="0" smtClean="0"/>
              <a:t>Causes:</a:t>
            </a:r>
          </a:p>
          <a:p>
            <a:pPr lvl="1"/>
            <a:r>
              <a:rPr lang="en-US" sz="2000" dirty="0" smtClean="0"/>
              <a:t>Join account needs to update the existing computer object</a:t>
            </a:r>
          </a:p>
        </p:txBody>
      </p:sp>
    </p:spTree>
    <p:extLst>
      <p:ext uri="{BB962C8B-B14F-4D97-AF65-F5344CB8AC3E}">
        <p14:creationId xmlns:p14="http://schemas.microsoft.com/office/powerpoint/2010/main" val="373957933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Setup Failure</a:t>
            </a:r>
            <a:br>
              <a:rPr lang="en-US" dirty="0" smtClean="0"/>
            </a:br>
            <a:r>
              <a:rPr lang="en-US" sz="3600" dirty="0" smtClean="0">
                <a:solidFill>
                  <a:schemeClr val="tx2"/>
                </a:solidFill>
              </a:rPr>
              <a:t>Crashes</a:t>
            </a:r>
            <a:endParaRPr lang="en-US" dirty="0">
              <a:solidFill>
                <a:schemeClr val="tx2"/>
              </a:solidFill>
            </a:endParaRPr>
          </a:p>
        </p:txBody>
      </p:sp>
      <p:sp>
        <p:nvSpPr>
          <p:cNvPr id="3" name="Text Placeholder 2"/>
          <p:cNvSpPr>
            <a:spLocks noGrp="1"/>
          </p:cNvSpPr>
          <p:nvPr>
            <p:ph type="body" sz="quarter" idx="10"/>
          </p:nvPr>
        </p:nvSpPr>
        <p:spPr>
          <a:xfrm>
            <a:off x="519112" y="1905000"/>
            <a:ext cx="11149013" cy="4244239"/>
          </a:xfrm>
        </p:spPr>
        <p:txBody>
          <a:bodyPr/>
          <a:lstStyle/>
          <a:p>
            <a:r>
              <a:rPr lang="en-US" sz="1800" dirty="0" smtClean="0"/>
              <a:t>Issue:</a:t>
            </a:r>
          </a:p>
          <a:p>
            <a:pPr lvl="1"/>
            <a:r>
              <a:rPr lang="en-US" sz="1600" dirty="0" smtClean="0"/>
              <a:t>You see this screen instead of new OS</a:t>
            </a:r>
          </a:p>
          <a:p>
            <a:pPr lvl="1"/>
            <a:r>
              <a:rPr lang="en-US" sz="1600" dirty="0" smtClean="0"/>
              <a:t>Rebooting has the same result</a:t>
            </a:r>
          </a:p>
          <a:p>
            <a:r>
              <a:rPr lang="en-US" sz="1800" dirty="0" smtClean="0"/>
              <a:t>Causes:</a:t>
            </a:r>
          </a:p>
          <a:p>
            <a:pPr lvl="1"/>
            <a:r>
              <a:rPr lang="en-US" sz="1600" dirty="0" smtClean="0"/>
              <a:t>Blue screen crash</a:t>
            </a:r>
          </a:p>
          <a:p>
            <a:pPr lvl="2"/>
            <a:r>
              <a:rPr lang="en-US" sz="1400" dirty="0" smtClean="0"/>
              <a:t>Bad driver (e.g. x64 injected into x86) </a:t>
            </a:r>
          </a:p>
          <a:p>
            <a:pPr lvl="2"/>
            <a:r>
              <a:rPr lang="en-US" sz="1400" dirty="0" smtClean="0"/>
              <a:t>Missing mass storage driver</a:t>
            </a:r>
          </a:p>
          <a:p>
            <a:r>
              <a:rPr lang="en-US" sz="1800" dirty="0" smtClean="0"/>
              <a:t>Key learning:</a:t>
            </a:r>
          </a:p>
          <a:p>
            <a:pPr lvl="1"/>
            <a:r>
              <a:rPr lang="en-US" sz="1600" dirty="0" smtClean="0"/>
              <a:t>To get more information, uncheck “Automatically restart” on system failure or set registry key in the OS image:</a:t>
            </a:r>
          </a:p>
          <a:p>
            <a:pPr lvl="2"/>
            <a:r>
              <a:rPr lang="en-US" sz="1400" dirty="0" smtClean="0"/>
              <a:t>HKLM\System\</a:t>
            </a:r>
            <a:r>
              <a:rPr lang="en-US" sz="1400" dirty="0" err="1" smtClean="0"/>
              <a:t>CurrentControlSet</a:t>
            </a:r>
            <a:r>
              <a:rPr lang="en-US" sz="1400" dirty="0" smtClean="0"/>
              <a:t>\Control\</a:t>
            </a:r>
            <a:r>
              <a:rPr lang="en-US" sz="1400" dirty="0" err="1" smtClean="0"/>
              <a:t>CrashControl</a:t>
            </a:r>
            <a:r>
              <a:rPr lang="en-US" sz="1400" dirty="0" smtClean="0"/>
              <a:t>\</a:t>
            </a:r>
            <a:r>
              <a:rPr lang="en-US" sz="1400" dirty="0" err="1" smtClean="0"/>
              <a:t>AutoReboot</a:t>
            </a:r>
            <a:r>
              <a:rPr lang="en-US" sz="1400" dirty="0" smtClean="0"/>
              <a:t>=0</a:t>
            </a:r>
          </a:p>
          <a:p>
            <a:pPr lvl="2"/>
            <a:r>
              <a:rPr lang="en-US" sz="1400" dirty="0" smtClean="0">
                <a:hlinkClick r:id="rId2"/>
              </a:rPr>
              <a:t>http://support.microsoft.com/kb/307973</a:t>
            </a:r>
            <a:endParaRPr lang="en-US" sz="1400" dirty="0" smtClean="0"/>
          </a:p>
          <a:p>
            <a:pPr lvl="1"/>
            <a:r>
              <a:rPr lang="en-US" sz="1600" dirty="0" smtClean="0"/>
              <a:t>STOP 0x7B:  Mass storage driver issue</a:t>
            </a:r>
          </a:p>
          <a:p>
            <a:pPr lvl="2"/>
            <a:r>
              <a:rPr lang="en-US" sz="1400" dirty="0" smtClean="0">
                <a:hlinkClick r:id="rId3"/>
              </a:rPr>
              <a:t>http://support.microsoft.com/kb/324103</a:t>
            </a:r>
            <a:r>
              <a:rPr lang="en-US" sz="1400" dirty="0" smtClean="0"/>
              <a:t> </a:t>
            </a:r>
          </a:p>
          <a:p>
            <a:pPr lvl="1"/>
            <a:r>
              <a:rPr lang="en-US" sz="1600" dirty="0" smtClean="0"/>
              <a:t>Status 0xc0000359:  Wrong driver platform</a:t>
            </a:r>
          </a:p>
          <a:p>
            <a:pPr lvl="2"/>
            <a:r>
              <a:rPr lang="en-US" sz="1400" dirty="0" smtClean="0">
                <a:hlinkClick r:id="rId4"/>
              </a:rPr>
              <a:t>http://support.microsoft.com/kb/2008373</a:t>
            </a:r>
            <a:r>
              <a:rPr lang="en-US" sz="1400" dirty="0" smtClean="0"/>
              <a:t> </a:t>
            </a:r>
          </a:p>
          <a:p>
            <a:pPr lvl="1"/>
            <a:r>
              <a:rPr lang="en-US" sz="1600" dirty="0" smtClean="0"/>
              <a:t>Dumps may be required</a:t>
            </a:r>
            <a:endParaRPr lang="en-US" sz="1600" dirty="0"/>
          </a:p>
        </p:txBody>
      </p:sp>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361" y="1434353"/>
            <a:ext cx="3121152" cy="234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9113" y="6418147"/>
            <a:ext cx="9753600" cy="215444"/>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hlinkClick r:id="rId6"/>
              </a:rPr>
              <a:t>Blue screen pictures</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24911807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demo</a:t>
            </a:r>
            <a:endParaRPr lang="en-US" dirty="0"/>
          </a:p>
        </p:txBody>
      </p:sp>
      <p:sp>
        <p:nvSpPr>
          <p:cNvPr id="6" name="Subtitle 5"/>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Windows Setup Failures</a:t>
            </a:r>
            <a:endParaRPr lang="en-US" dirty="0"/>
          </a:p>
        </p:txBody>
      </p:sp>
    </p:spTree>
    <p:extLst>
      <p:ext uri="{BB962C8B-B14F-4D97-AF65-F5344CB8AC3E}">
        <p14:creationId xmlns:p14="http://schemas.microsoft.com/office/powerpoint/2010/main" val="24952290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Common Issues: </a:t>
            </a:r>
            <a:br>
              <a:rPr lang="en-US" dirty="0" smtClean="0"/>
            </a:br>
            <a:r>
              <a:rPr lang="en-US" dirty="0" smtClean="0"/>
              <a:t>Windows PE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51894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PE Failures</a:t>
            </a:r>
            <a:br>
              <a:rPr lang="en-US" dirty="0" smtClean="0"/>
            </a:br>
            <a:r>
              <a:rPr lang="en-US" sz="3600" dirty="0" smtClean="0">
                <a:solidFill>
                  <a:schemeClr val="tx2"/>
                </a:solidFill>
              </a:rPr>
              <a:t>Networking issues</a:t>
            </a:r>
            <a:endParaRPr lang="en-US" dirty="0">
              <a:solidFill>
                <a:schemeClr val="tx2"/>
              </a:solidFill>
            </a:endParaRPr>
          </a:p>
        </p:txBody>
      </p:sp>
      <p:sp>
        <p:nvSpPr>
          <p:cNvPr id="4" name="Content Placeholder 3"/>
          <p:cNvSpPr>
            <a:spLocks noGrp="1"/>
          </p:cNvSpPr>
          <p:nvPr>
            <p:ph type="body" sz="quarter" idx="10"/>
          </p:nvPr>
        </p:nvSpPr>
        <p:spPr>
          <a:xfrm>
            <a:off x="519112" y="1905000"/>
            <a:ext cx="11149013" cy="4644348"/>
          </a:xfrm>
        </p:spPr>
        <p:txBody>
          <a:bodyPr/>
          <a:lstStyle/>
          <a:p>
            <a:r>
              <a:rPr lang="en-US" sz="2000" dirty="0" smtClean="0"/>
              <a:t>Issue:</a:t>
            </a:r>
          </a:p>
          <a:p>
            <a:pPr lvl="1"/>
            <a:r>
              <a:rPr lang="en-US" sz="1800" dirty="0" smtClean="0"/>
              <a:t>A connection to the </a:t>
            </a:r>
            <a:br>
              <a:rPr lang="en-US" sz="1800" dirty="0" smtClean="0"/>
            </a:br>
            <a:r>
              <a:rPr lang="en-US" sz="1800" dirty="0" smtClean="0"/>
              <a:t>deployment share &lt;share&gt;</a:t>
            </a:r>
            <a:br>
              <a:rPr lang="en-US" sz="1800" dirty="0" smtClean="0"/>
            </a:br>
            <a:r>
              <a:rPr lang="en-US" sz="1800" dirty="0" smtClean="0"/>
              <a:t>could not be made.</a:t>
            </a:r>
          </a:p>
          <a:p>
            <a:pPr lvl="1"/>
            <a:r>
              <a:rPr lang="en-US" sz="1800" dirty="0" smtClean="0"/>
              <a:t>Failed to find a valid </a:t>
            </a:r>
            <a:br>
              <a:rPr lang="en-US" sz="1800" dirty="0" smtClean="0"/>
            </a:br>
            <a:r>
              <a:rPr lang="en-US" sz="1800" dirty="0" smtClean="0"/>
              <a:t>network adapter.</a:t>
            </a:r>
          </a:p>
          <a:p>
            <a:pPr lvl="1"/>
            <a:r>
              <a:rPr lang="en-US" sz="1800" dirty="0" smtClean="0"/>
              <a:t>An error occurred while </a:t>
            </a:r>
            <a:br>
              <a:rPr lang="en-US" sz="1800" dirty="0" smtClean="0"/>
            </a:br>
            <a:r>
              <a:rPr lang="en-US" sz="1800" dirty="0" smtClean="0"/>
              <a:t>retrieving policy for this </a:t>
            </a:r>
            <a:br>
              <a:rPr lang="en-US" sz="1800" dirty="0" smtClean="0"/>
            </a:br>
            <a:r>
              <a:rPr lang="en-US" sz="1800" dirty="0" smtClean="0"/>
              <a:t>computer (0x80072EE7)</a:t>
            </a:r>
          </a:p>
          <a:p>
            <a:r>
              <a:rPr lang="en-US" sz="2000" dirty="0" smtClean="0"/>
              <a:t>Causes:</a:t>
            </a:r>
          </a:p>
          <a:p>
            <a:pPr lvl="1"/>
            <a:r>
              <a:rPr lang="en-US" sz="1800" dirty="0" smtClean="0"/>
              <a:t>No DHCP address received (</a:t>
            </a:r>
            <a:r>
              <a:rPr lang="en-US" sz="1800" dirty="0" err="1" smtClean="0"/>
              <a:t>portfast</a:t>
            </a:r>
            <a:r>
              <a:rPr lang="en-US" sz="1800" dirty="0" smtClean="0"/>
              <a:t>)</a:t>
            </a:r>
          </a:p>
          <a:p>
            <a:pPr lvl="1"/>
            <a:r>
              <a:rPr lang="en-US" sz="1800" dirty="0" smtClean="0"/>
              <a:t>No network driver</a:t>
            </a:r>
          </a:p>
          <a:p>
            <a:pPr lvl="1"/>
            <a:r>
              <a:rPr lang="en-US" sz="1800" dirty="0" smtClean="0"/>
              <a:t>Name resolution issue</a:t>
            </a:r>
          </a:p>
          <a:p>
            <a:r>
              <a:rPr lang="en-US" sz="2000" dirty="0" smtClean="0"/>
              <a:t>Key learning:</a:t>
            </a:r>
          </a:p>
          <a:p>
            <a:pPr lvl="1"/>
            <a:r>
              <a:rPr lang="en-US" sz="1800" dirty="0" smtClean="0"/>
              <a:t>Press F8 to get to a command prompt, IPCONFIG to see networking details, PING/NSLOOKUP to check name resolution</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124" y="1456765"/>
            <a:ext cx="445389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45" y="2447364"/>
            <a:ext cx="4524280" cy="223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7907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
            </a:r>
            <a:br>
              <a:rPr lang="en-US" smtClean="0"/>
            </a:br>
            <a:r>
              <a:rPr lang="en-US" smtClean="0"/>
              <a:t>Common Issues: Microsoft Deployment Toolkit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135481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Microsoft Deployment Toolkit</a:t>
            </a:r>
            <a:br>
              <a:rPr lang="en-US" dirty="0" smtClean="0"/>
            </a:br>
            <a:r>
              <a:rPr lang="en-US" sz="3600" dirty="0" smtClean="0">
                <a:solidFill>
                  <a:schemeClr val="tx2"/>
                </a:solidFill>
              </a:rPr>
              <a:t>Task sequence doesn’t resume in new OS</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4838248"/>
          </a:xfrm>
        </p:spPr>
        <p:txBody>
          <a:bodyPr/>
          <a:lstStyle/>
          <a:p>
            <a:r>
              <a:rPr lang="en-US" sz="2400" dirty="0" smtClean="0"/>
              <a:t>Issue:</a:t>
            </a:r>
          </a:p>
          <a:p>
            <a:pPr lvl="1"/>
            <a:r>
              <a:rPr lang="en-US" sz="2000" dirty="0" smtClean="0"/>
              <a:t>A customer performs a Lite Touch deployment and the OS installs correctly.  However, the machine doesn’t automatically log in to resume the task sequence.</a:t>
            </a:r>
          </a:p>
          <a:p>
            <a:pPr lvl="1"/>
            <a:r>
              <a:rPr lang="en-US" sz="2000" dirty="0" smtClean="0"/>
              <a:t>When logging in manually, the task sequence still doesn’t continue.</a:t>
            </a:r>
          </a:p>
          <a:p>
            <a:pPr lvl="1"/>
            <a:r>
              <a:rPr lang="en-US" sz="2000" dirty="0" smtClean="0"/>
              <a:t>When looking for the C:\Windows\Panther\UnattendGC\setupact.log, they find it is missing or old.</a:t>
            </a:r>
          </a:p>
          <a:p>
            <a:r>
              <a:rPr lang="en-US" sz="2400" dirty="0" smtClean="0"/>
              <a:t>Causes:</a:t>
            </a:r>
          </a:p>
          <a:p>
            <a:pPr lvl="1"/>
            <a:r>
              <a:rPr lang="en-US" sz="2000" dirty="0" smtClean="0"/>
              <a:t>The image wasn’t </a:t>
            </a:r>
            <a:r>
              <a:rPr lang="en-US" sz="2000" dirty="0" err="1" smtClean="0"/>
              <a:t>sysprepped</a:t>
            </a:r>
            <a:r>
              <a:rPr lang="en-US" sz="2000" dirty="0" smtClean="0"/>
              <a:t> – either it failed (look for C:\Windows\system32\sysprep\Panther\setupact.log) or it wasn’t executed at all.</a:t>
            </a:r>
          </a:p>
          <a:p>
            <a:r>
              <a:rPr lang="en-US" sz="2400" dirty="0" smtClean="0"/>
              <a:t>Key learning:</a:t>
            </a:r>
          </a:p>
          <a:p>
            <a:pPr lvl="1"/>
            <a:r>
              <a:rPr lang="en-US" sz="2000" dirty="0" smtClean="0"/>
              <a:t>Ask how the customer captured the image.  In most cases, this happens when the customer captures the image by hand and misses some steps.</a:t>
            </a:r>
          </a:p>
          <a:p>
            <a:pPr lvl="1"/>
            <a:r>
              <a:rPr lang="en-US" sz="2000" dirty="0" smtClean="0"/>
              <a:t>(Yes, </a:t>
            </a:r>
            <a:r>
              <a:rPr lang="en-US" sz="2000" dirty="0" err="1" smtClean="0"/>
              <a:t>sysprep</a:t>
            </a:r>
            <a:r>
              <a:rPr lang="en-US" sz="2000" dirty="0" smtClean="0"/>
              <a:t> is required, see </a:t>
            </a:r>
            <a:r>
              <a:rPr lang="en-US" sz="2000" dirty="0" smtClean="0">
                <a:hlinkClick r:id="rId2"/>
              </a:rPr>
              <a:t>http://blogs.technet.com/b/deploymentguys/archive/2009/12/03/sysprep-machine-sids-and-other-myths.aspx</a:t>
            </a:r>
            <a:r>
              <a:rPr lang="en-US" sz="2000" dirty="0" smtClean="0"/>
              <a:t>) </a:t>
            </a:r>
          </a:p>
        </p:txBody>
      </p:sp>
    </p:spTree>
    <p:extLst>
      <p:ext uri="{BB962C8B-B14F-4D97-AF65-F5344CB8AC3E}">
        <p14:creationId xmlns:p14="http://schemas.microsoft.com/office/powerpoint/2010/main" val="11318515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ctangle 476161"/>
          <p:cNvPicPr>
            <a:picLocks noChangeAspect="1" noChangeArrowheads="1"/>
          </p:cNvPicPr>
          <p:nvPr/>
        </p:nvPicPr>
        <p:blipFill>
          <a:blip r:embed="rId2">
            <a:lum bright="70000" contrast="-70000"/>
          </a:blip>
          <a:srcRect/>
          <a:stretch>
            <a:fillRect/>
          </a:stretch>
        </p:blipFill>
        <p:spPr bwMode="auto">
          <a:xfrm>
            <a:off x="-1328154" y="1143000"/>
            <a:ext cx="14171626" cy="5562600"/>
          </a:xfrm>
          <a:prstGeom prst="rect">
            <a:avLst/>
          </a:prstGeom>
          <a:noFill/>
          <a:ln w="9525">
            <a:noFill/>
            <a:miter lim="800000"/>
            <a:headEnd/>
            <a:tailEnd/>
          </a:ln>
        </p:spPr>
      </p:pic>
      <p:sp>
        <p:nvSpPr>
          <p:cNvPr id="17" name="Title 16"/>
          <p:cNvSpPr>
            <a:spLocks noGrp="1"/>
          </p:cNvSpPr>
          <p:nvPr>
            <p:ph type="title"/>
          </p:nvPr>
        </p:nvSpPr>
        <p:spPr>
          <a:xfrm>
            <a:off x="519112" y="228600"/>
            <a:ext cx="11149013" cy="1107996"/>
          </a:xfrm>
        </p:spPr>
        <p:txBody>
          <a:bodyPr/>
          <a:lstStyle/>
          <a:p>
            <a:r>
              <a:rPr lang="en-US" dirty="0" smtClean="0"/>
              <a:t>Windows 7 Deployment</a:t>
            </a:r>
            <a:br>
              <a:rPr lang="en-US" dirty="0" smtClean="0"/>
            </a:br>
            <a:r>
              <a:rPr lang="en-US" sz="3600" dirty="0" smtClean="0">
                <a:solidFill>
                  <a:schemeClr val="tx2"/>
                </a:solidFill>
              </a:rPr>
              <a:t>A range of solutions</a:t>
            </a:r>
            <a:endParaRPr lang="en-US" sz="3600" dirty="0">
              <a:solidFill>
                <a:schemeClr val="tx2"/>
              </a:solidFill>
            </a:endParaRPr>
          </a:p>
        </p:txBody>
      </p:sp>
      <p:sp>
        <p:nvSpPr>
          <p:cNvPr id="3" name="Text Placeholder 2"/>
          <p:cNvSpPr>
            <a:spLocks noGrp="1"/>
          </p:cNvSpPr>
          <p:nvPr>
            <p:ph type="body" sz="quarter" idx="10"/>
          </p:nvPr>
        </p:nvSpPr>
        <p:spPr>
          <a:xfrm>
            <a:off x="519113" y="1905000"/>
            <a:ext cx="5118100" cy="1410510"/>
          </a:xfrm>
        </p:spPr>
        <p:txBody>
          <a:bodyPr/>
          <a:lstStyle/>
          <a:p>
            <a:r>
              <a:rPr lang="en-US" dirty="0" smtClean="0"/>
              <a:t>We will spend some time on each of these</a:t>
            </a:r>
          </a:p>
          <a:p>
            <a:endParaRPr lang="en-US" dirty="0"/>
          </a:p>
        </p:txBody>
      </p:sp>
      <p:sp>
        <p:nvSpPr>
          <p:cNvPr id="23" name="Rounded Rectangle 22"/>
          <p:cNvSpPr/>
          <p:nvPr/>
        </p:nvSpPr>
        <p:spPr bwMode="auto">
          <a:xfrm>
            <a:off x="8601850" y="5303033"/>
            <a:ext cx="2558522"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Complete Control</a:t>
            </a:r>
            <a:endParaRPr lang="en-US" sz="2200" dirty="0">
              <a:gradFill>
                <a:gsLst>
                  <a:gs pos="0">
                    <a:srgbClr val="FFFFFF"/>
                  </a:gs>
                  <a:gs pos="100000">
                    <a:srgbClr val="FFFFFF"/>
                  </a:gs>
                </a:gsLst>
                <a:lin ang="5400000" scaled="0"/>
              </a:gradFill>
            </a:endParaRPr>
          </a:p>
        </p:txBody>
      </p:sp>
      <p:sp>
        <p:nvSpPr>
          <p:cNvPr id="24" name="Rounded Rectangle 23"/>
          <p:cNvSpPr/>
          <p:nvPr/>
        </p:nvSpPr>
        <p:spPr bwMode="auto">
          <a:xfrm>
            <a:off x="5859321" y="5303033"/>
            <a:ext cx="2615911"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More features</a:t>
            </a:r>
            <a:endParaRPr lang="en-US" sz="2200" dirty="0">
              <a:gradFill>
                <a:gsLst>
                  <a:gs pos="0">
                    <a:srgbClr val="FFFFFF"/>
                  </a:gs>
                  <a:gs pos="100000">
                    <a:srgbClr val="FFFFFF"/>
                  </a:gs>
                </a:gsLst>
                <a:lin ang="5400000" scaled="0"/>
              </a:gradFill>
            </a:endParaRPr>
          </a:p>
        </p:txBody>
      </p:sp>
      <p:sp>
        <p:nvSpPr>
          <p:cNvPr id="25" name="Rounded Rectangle 24"/>
          <p:cNvSpPr/>
          <p:nvPr/>
        </p:nvSpPr>
        <p:spPr bwMode="auto">
          <a:xfrm>
            <a:off x="3116791" y="5303033"/>
            <a:ext cx="2615911"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Simple Scenarios</a:t>
            </a:r>
            <a:endParaRPr lang="en-US" sz="2200" dirty="0">
              <a:gradFill>
                <a:gsLst>
                  <a:gs pos="0">
                    <a:srgbClr val="FFFFFF"/>
                  </a:gs>
                  <a:gs pos="100000">
                    <a:srgbClr val="FFFFFF"/>
                  </a:gs>
                </a:gsLst>
                <a:lin ang="5400000" scaled="0"/>
              </a:gradFill>
            </a:endParaRPr>
          </a:p>
        </p:txBody>
      </p:sp>
      <p:sp>
        <p:nvSpPr>
          <p:cNvPr id="26" name="Rounded Rectangle 25"/>
          <p:cNvSpPr/>
          <p:nvPr/>
        </p:nvSpPr>
        <p:spPr bwMode="auto">
          <a:xfrm>
            <a:off x="374261" y="5303033"/>
            <a:ext cx="2615911"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Build your own</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(or 3</a:t>
            </a:r>
            <a:r>
              <a:rPr lang="en-US" sz="2200" baseline="30000" dirty="0" smtClean="0">
                <a:gradFill>
                  <a:gsLst>
                    <a:gs pos="0">
                      <a:srgbClr val="FFFFFF"/>
                    </a:gs>
                    <a:gs pos="100000">
                      <a:srgbClr val="FFFFFF"/>
                    </a:gs>
                  </a:gsLst>
                  <a:lin ang="5400000" scaled="0"/>
                </a:gradFill>
              </a:rPr>
              <a:t>rd</a:t>
            </a:r>
            <a:r>
              <a:rPr lang="en-US" sz="2200" dirty="0" smtClean="0">
                <a:gradFill>
                  <a:gsLst>
                    <a:gs pos="0">
                      <a:srgbClr val="FFFFFF"/>
                    </a:gs>
                    <a:gs pos="100000">
                      <a:srgbClr val="FFFFFF"/>
                    </a:gs>
                  </a:gsLst>
                  <a:lin ang="5400000" scaled="0"/>
                </a:gradFill>
              </a:rPr>
              <a:t> party)</a:t>
            </a:r>
            <a:endParaRPr lang="en-US" sz="2200" dirty="0">
              <a:gradFill>
                <a:gsLst>
                  <a:gs pos="0">
                    <a:srgbClr val="FFFFFF"/>
                  </a:gs>
                  <a:gs pos="100000">
                    <a:srgbClr val="FFFFFF"/>
                  </a:gs>
                </a:gsLst>
                <a:lin ang="5400000" scaled="0"/>
              </a:gradFill>
            </a:endParaRPr>
          </a:p>
        </p:txBody>
      </p:sp>
      <p:sp>
        <p:nvSpPr>
          <p:cNvPr id="27" name="Rounded Rectangle 26"/>
          <p:cNvSpPr/>
          <p:nvPr/>
        </p:nvSpPr>
        <p:spPr bwMode="auto">
          <a:xfrm>
            <a:off x="374261" y="4565346"/>
            <a:ext cx="10786111" cy="616254"/>
          </a:xfrm>
          <a:prstGeom prst="roundRect">
            <a:avLst>
              <a:gd name="adj" fmla="val 0"/>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000000"/>
                    </a:gs>
                    <a:gs pos="100000">
                      <a:srgbClr val="000000"/>
                    </a:gs>
                  </a:gsLst>
                  <a:lin ang="5400000" scaled="0"/>
                </a:gradFill>
              </a:rPr>
              <a:t>Core Windows AIK/ADK Tools</a:t>
            </a:r>
            <a:endParaRPr lang="en-US" sz="2200" dirty="0">
              <a:gradFill>
                <a:gsLst>
                  <a:gs pos="0">
                    <a:srgbClr val="000000"/>
                  </a:gs>
                  <a:gs pos="100000">
                    <a:srgbClr val="000000"/>
                  </a:gs>
                </a:gsLst>
                <a:lin ang="5400000" scaled="0"/>
              </a:gradFill>
            </a:endParaRPr>
          </a:p>
        </p:txBody>
      </p:sp>
      <p:sp>
        <p:nvSpPr>
          <p:cNvPr id="28" name="Rounded Rectangle 27"/>
          <p:cNvSpPr/>
          <p:nvPr/>
        </p:nvSpPr>
        <p:spPr bwMode="auto">
          <a:xfrm>
            <a:off x="8530607" y="2350213"/>
            <a:ext cx="2629765" cy="1380430"/>
          </a:xfrm>
          <a:prstGeom prst="roundRect">
            <a:avLst>
              <a:gd name="adj" fmla="val 0"/>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rgbClr val="FFFFFF"/>
                </a:solidFill>
                <a:effectLst>
                  <a:outerShdw blurRad="38100" dist="38100" dir="2700000" algn="tl">
                    <a:srgbClr val="000000">
                      <a:alpha val="43137"/>
                    </a:srgbClr>
                  </a:outerShdw>
                </a:effectLst>
                <a:latin typeface="Calibri" pitchFamily="34" charset="0"/>
              </a:rPr>
              <a:t>Configuration Manager </a:t>
            </a:r>
            <a:endParaRPr lang="en-US" sz="24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alibri" pitchFamily="34" charset="0"/>
              </a:rPr>
              <a:t>2007 </a:t>
            </a:r>
            <a:r>
              <a:rPr lang="en-US" sz="2400" dirty="0">
                <a:solidFill>
                  <a:srgbClr val="FFFFFF"/>
                </a:solidFill>
                <a:effectLst>
                  <a:outerShdw blurRad="38100" dist="38100" dir="2700000" algn="tl">
                    <a:srgbClr val="000000">
                      <a:alpha val="43137"/>
                    </a:srgbClr>
                  </a:outerShdw>
                </a:effectLst>
                <a:latin typeface="Calibri" pitchFamily="34" charset="0"/>
              </a:rPr>
              <a:t>SP2 / 2012</a:t>
            </a:r>
          </a:p>
        </p:txBody>
      </p:sp>
      <p:sp>
        <p:nvSpPr>
          <p:cNvPr id="29" name="Rounded Rectangle 28"/>
          <p:cNvSpPr/>
          <p:nvPr/>
        </p:nvSpPr>
        <p:spPr bwMode="auto">
          <a:xfrm>
            <a:off x="3365991" y="3810000"/>
            <a:ext cx="7794381" cy="616254"/>
          </a:xfrm>
          <a:prstGeom prst="roundRect">
            <a:avLst>
              <a:gd name="adj" fmla="val 0"/>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000000"/>
                    </a:gs>
                    <a:gs pos="100000">
                      <a:srgbClr val="000000"/>
                    </a:gs>
                  </a:gsLst>
                  <a:lin ang="5400000" scaled="0"/>
                </a:gradFill>
              </a:rPr>
              <a:t>Windows Deployment Services</a:t>
            </a:r>
            <a:endParaRPr lang="en-US" sz="2200" dirty="0">
              <a:gradFill>
                <a:gsLst>
                  <a:gs pos="0">
                    <a:srgbClr val="000000"/>
                  </a:gs>
                  <a:gs pos="100000">
                    <a:srgbClr val="000000"/>
                  </a:gs>
                </a:gsLst>
                <a:lin ang="5400000" scaled="0"/>
              </a:gradFill>
            </a:endParaRPr>
          </a:p>
        </p:txBody>
      </p:sp>
      <p:sp>
        <p:nvSpPr>
          <p:cNvPr id="30" name="Rounded Rectangle 29"/>
          <p:cNvSpPr/>
          <p:nvPr/>
        </p:nvSpPr>
        <p:spPr bwMode="auto">
          <a:xfrm>
            <a:off x="5800381" y="2897220"/>
            <a:ext cx="2615911" cy="836580"/>
          </a:xfrm>
          <a:prstGeom prst="roundRect">
            <a:avLst>
              <a:gd name="adj" fmla="val 0"/>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Microsoft Deployment Toolkit</a:t>
            </a:r>
          </a:p>
        </p:txBody>
      </p:sp>
    </p:spTree>
    <p:extLst>
      <p:ext uri="{BB962C8B-B14F-4D97-AF65-F5344CB8AC3E}">
        <p14:creationId xmlns:p14="http://schemas.microsoft.com/office/powerpoint/2010/main" val="343055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Microsoft Deployment Toolkit</a:t>
            </a:r>
            <a:br>
              <a:rPr lang="en-US" dirty="0" smtClean="0"/>
            </a:br>
            <a:r>
              <a:rPr lang="en-US" sz="3200" dirty="0" smtClean="0">
                <a:solidFill>
                  <a:schemeClr val="tx2"/>
                </a:solidFill>
              </a:rPr>
              <a:t>Task sequence failure causes issues for the next task sequence</a:t>
            </a:r>
            <a:endParaRPr lang="en-US" sz="4000" dirty="0">
              <a:solidFill>
                <a:schemeClr val="tx2"/>
              </a:solidFill>
            </a:endParaRPr>
          </a:p>
        </p:txBody>
      </p:sp>
      <p:sp>
        <p:nvSpPr>
          <p:cNvPr id="3" name="Text Placeholder 2"/>
          <p:cNvSpPr>
            <a:spLocks noGrp="1"/>
          </p:cNvSpPr>
          <p:nvPr>
            <p:ph type="body" sz="quarter" idx="10"/>
          </p:nvPr>
        </p:nvSpPr>
        <p:spPr>
          <a:xfrm>
            <a:off x="519113" y="1905000"/>
            <a:ext cx="10756900" cy="3911840"/>
          </a:xfrm>
        </p:spPr>
        <p:txBody>
          <a:bodyPr/>
          <a:lstStyle/>
          <a:p>
            <a:r>
              <a:rPr lang="en-US" sz="2400" dirty="0" smtClean="0"/>
              <a:t>Issue:</a:t>
            </a:r>
          </a:p>
          <a:p>
            <a:pPr lvl="1"/>
            <a:r>
              <a:rPr lang="en-US" sz="2000" dirty="0" smtClean="0"/>
              <a:t>A task sequence fails or doesn’t complete, leaving behind files that interfere with the next task sequence that runs on the computer</a:t>
            </a:r>
          </a:p>
          <a:p>
            <a:r>
              <a:rPr lang="en-US" sz="2400" dirty="0" smtClean="0"/>
              <a:t>Causes:</a:t>
            </a:r>
          </a:p>
          <a:p>
            <a:pPr lvl="1"/>
            <a:r>
              <a:rPr lang="en-US" sz="2000" dirty="0" smtClean="0"/>
              <a:t>The original failure can happen for a number of reasons:</a:t>
            </a:r>
          </a:p>
          <a:p>
            <a:pPr lvl="2"/>
            <a:r>
              <a:rPr lang="en-US" sz="1800" dirty="0" smtClean="0"/>
              <a:t>Wrong boot order, Windows Setup failure, pressing the power button, missing network or mass storage driver, etc.</a:t>
            </a:r>
          </a:p>
          <a:p>
            <a:pPr lvl="2"/>
            <a:r>
              <a:rPr lang="en-US" sz="1800" dirty="0" smtClean="0"/>
              <a:t>Suspending a task sequence but not resuming it</a:t>
            </a:r>
          </a:p>
          <a:p>
            <a:pPr lvl="1"/>
            <a:r>
              <a:rPr lang="en-US" sz="2000" dirty="0" smtClean="0"/>
              <a:t>Subsequent issues are caused by MININT and/or _</a:t>
            </a:r>
            <a:r>
              <a:rPr lang="en-US" sz="2000" dirty="0" err="1" smtClean="0"/>
              <a:t>SMSTaskSequence</a:t>
            </a:r>
            <a:r>
              <a:rPr lang="en-US" sz="2000" dirty="0" smtClean="0"/>
              <a:t> folders present from the original failure</a:t>
            </a:r>
          </a:p>
          <a:p>
            <a:r>
              <a:rPr lang="en-US" sz="2400" dirty="0" smtClean="0"/>
              <a:t>Key learning:</a:t>
            </a:r>
          </a:p>
          <a:p>
            <a:pPr lvl="1"/>
            <a:r>
              <a:rPr lang="en-US" sz="2000" dirty="0" smtClean="0"/>
              <a:t>Move to MDT 2012!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012" y="5029200"/>
            <a:ext cx="4359965" cy="161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849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4.44444E-6 L -0.61875 0.78611 " pathEditMode="relative" rAng="0" ptsTypes="AA">
                                      <p:cBhvr>
                                        <p:cTn id="6" dur="2000" fill="hold"/>
                                        <p:tgtEl>
                                          <p:spTgt spid="1026"/>
                                        </p:tgtEl>
                                        <p:attrNameLst>
                                          <p:attrName>ppt_x</p:attrName>
                                          <p:attrName>ppt_y</p:attrName>
                                        </p:attrNameLst>
                                      </p:cBhvr>
                                      <p:rCtr x="-30937" y="3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Microsoft Deployment Toolkit</a:t>
            </a:r>
            <a:br>
              <a:rPr lang="en-US" dirty="0" smtClean="0"/>
            </a:br>
            <a:r>
              <a:rPr lang="en-US" sz="3600" dirty="0" smtClean="0">
                <a:solidFill>
                  <a:schemeClr val="tx2"/>
                </a:solidFill>
              </a:rPr>
              <a:t>Unable to find SETUP</a:t>
            </a:r>
            <a:endParaRPr lang="en-US" dirty="0">
              <a:solidFill>
                <a:schemeClr val="tx2"/>
              </a:solidFill>
            </a:endParaRPr>
          </a:p>
        </p:txBody>
      </p:sp>
      <p:sp>
        <p:nvSpPr>
          <p:cNvPr id="3" name="Text Placeholder 2"/>
          <p:cNvSpPr>
            <a:spLocks noGrp="1"/>
          </p:cNvSpPr>
          <p:nvPr>
            <p:ph type="body" sz="quarter" idx="10"/>
          </p:nvPr>
        </p:nvSpPr>
        <p:spPr>
          <a:xfrm>
            <a:off x="519112" y="1905000"/>
            <a:ext cx="11149013" cy="4104048"/>
          </a:xfrm>
        </p:spPr>
        <p:txBody>
          <a:bodyPr/>
          <a:lstStyle/>
          <a:p>
            <a:r>
              <a:rPr lang="en-US" sz="2400" dirty="0" smtClean="0"/>
              <a:t>Issue:</a:t>
            </a:r>
          </a:p>
          <a:p>
            <a:pPr lvl="1"/>
            <a:r>
              <a:rPr lang="en-US" sz="2000" dirty="0" smtClean="0"/>
              <a:t>When deploying Windows 7 via </a:t>
            </a:r>
            <a:br>
              <a:rPr lang="en-US" sz="2000" dirty="0" smtClean="0"/>
            </a:br>
            <a:r>
              <a:rPr lang="en-US" sz="2000" dirty="0" smtClean="0"/>
              <a:t>MDT Lite Touch, the OS install fails</a:t>
            </a:r>
            <a:br>
              <a:rPr lang="en-US" sz="2000" dirty="0" smtClean="0"/>
            </a:br>
            <a:r>
              <a:rPr lang="en-US" sz="2000" dirty="0" smtClean="0"/>
              <a:t>with an error:</a:t>
            </a:r>
          </a:p>
          <a:p>
            <a:pPr lvl="2"/>
            <a:r>
              <a:rPr lang="en-US" sz="1800" dirty="0" smtClean="0"/>
              <a:t>ERROR - Unable to find SETUP, </a:t>
            </a:r>
            <a:br>
              <a:rPr lang="en-US" sz="1800" dirty="0" smtClean="0"/>
            </a:br>
            <a:r>
              <a:rPr lang="en-US" sz="1800" dirty="0" smtClean="0"/>
              <a:t>needed to install the image</a:t>
            </a:r>
          </a:p>
          <a:p>
            <a:r>
              <a:rPr lang="en-US" sz="2400" dirty="0" smtClean="0"/>
              <a:t>Cause:</a:t>
            </a:r>
          </a:p>
          <a:p>
            <a:pPr lvl="1"/>
            <a:r>
              <a:rPr lang="en-US" sz="2000" dirty="0" smtClean="0"/>
              <a:t>MDT Lite Touch always uses SETUP.EXE to install the OS</a:t>
            </a:r>
          </a:p>
          <a:p>
            <a:pPr lvl="1"/>
            <a:r>
              <a:rPr lang="en-US" sz="2000" dirty="0" smtClean="0"/>
              <a:t>If you import an image without SETUP files from the original media, or if you are doing a cross-platform deployment, it will try to find another copy of the deployment share</a:t>
            </a:r>
          </a:p>
          <a:p>
            <a:pPr lvl="1"/>
            <a:r>
              <a:rPr lang="en-US" sz="2000" dirty="0" smtClean="0"/>
              <a:t>If there are no matching copies, it fails</a:t>
            </a:r>
          </a:p>
          <a:p>
            <a:r>
              <a:rPr lang="en-US" sz="2400" dirty="0" smtClean="0"/>
              <a:t>Key learning:</a:t>
            </a:r>
          </a:p>
          <a:p>
            <a:pPr lvl="1"/>
            <a:r>
              <a:rPr lang="en-US" sz="2000" dirty="0" smtClean="0"/>
              <a:t>Make sure at least one image on the deployment share (or media) has source files</a:t>
            </a:r>
          </a:p>
          <a:p>
            <a:pPr lvl="1"/>
            <a:r>
              <a:rPr lang="en-US" sz="2000" dirty="0" smtClean="0"/>
              <a:t>See the MDT troubleshooting guide</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210" y="1447800"/>
            <a:ext cx="36004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83397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smtClean="0"/>
              <a:t>Microsoft Deployment Toolkit</a:t>
            </a:r>
            <a:br>
              <a:rPr lang="en-US" dirty="0" smtClean="0"/>
            </a:br>
            <a:r>
              <a:rPr lang="en-US" sz="3600" dirty="0" smtClean="0">
                <a:solidFill>
                  <a:schemeClr val="tx2"/>
                </a:solidFill>
              </a:rPr>
              <a:t>Task Sequence Failures</a:t>
            </a:r>
            <a:r>
              <a:rPr lang="en-US" dirty="0" smtClean="0"/>
              <a:t/>
            </a:r>
            <a:br>
              <a:rPr lang="en-US" dirty="0" smtClean="0"/>
            </a:br>
            <a:endParaRPr lang="en-US" dirty="0"/>
          </a:p>
        </p:txBody>
      </p:sp>
      <p:sp>
        <p:nvSpPr>
          <p:cNvPr id="3" name="Text Placeholder 2"/>
          <p:cNvSpPr>
            <a:spLocks noGrp="1"/>
          </p:cNvSpPr>
          <p:nvPr>
            <p:ph type="body" sz="quarter" idx="10"/>
          </p:nvPr>
        </p:nvSpPr>
        <p:spPr>
          <a:xfrm>
            <a:off x="519112" y="1905000"/>
            <a:ext cx="11149013" cy="4471993"/>
          </a:xfrm>
        </p:spPr>
        <p:txBody>
          <a:bodyPr/>
          <a:lstStyle/>
          <a:p>
            <a:pPr>
              <a:lnSpc>
                <a:spcPct val="85000"/>
              </a:lnSpc>
            </a:pPr>
            <a:r>
              <a:rPr lang="en-US" sz="2000" dirty="0" smtClean="0"/>
              <a:t>Issue:</a:t>
            </a:r>
          </a:p>
          <a:p>
            <a:pPr lvl="1">
              <a:lnSpc>
                <a:spcPct val="85000"/>
              </a:lnSpc>
            </a:pPr>
            <a:r>
              <a:rPr lang="en-US" sz="1800" dirty="0" smtClean="0"/>
              <a:t>Task sequence failure, return </a:t>
            </a:r>
            <a:br>
              <a:rPr lang="en-US" sz="1800" dirty="0" smtClean="0"/>
            </a:br>
            <a:r>
              <a:rPr lang="en-US" sz="1800" dirty="0" smtClean="0"/>
              <a:t>code -2147467259 (80004005)</a:t>
            </a:r>
          </a:p>
          <a:p>
            <a:pPr>
              <a:lnSpc>
                <a:spcPct val="85000"/>
              </a:lnSpc>
            </a:pPr>
            <a:r>
              <a:rPr lang="en-US" sz="2000" dirty="0" smtClean="0"/>
              <a:t>Cause:</a:t>
            </a:r>
          </a:p>
          <a:p>
            <a:pPr lvl="1">
              <a:lnSpc>
                <a:spcPct val="85000"/>
              </a:lnSpc>
            </a:pPr>
            <a:r>
              <a:rPr lang="en-US" sz="1800" dirty="0" smtClean="0"/>
              <a:t>A step in the task sequence failed</a:t>
            </a:r>
          </a:p>
          <a:p>
            <a:pPr lvl="1">
              <a:lnSpc>
                <a:spcPct val="85000"/>
              </a:lnSpc>
            </a:pPr>
            <a:r>
              <a:rPr lang="en-US" sz="1800" dirty="0" smtClean="0"/>
              <a:t>Could be just about anything</a:t>
            </a:r>
          </a:p>
          <a:p>
            <a:pPr lvl="2">
              <a:lnSpc>
                <a:spcPct val="85000"/>
              </a:lnSpc>
            </a:pPr>
            <a:r>
              <a:rPr lang="en-US" sz="1600" dirty="0" smtClean="0"/>
              <a:t>Incorrect command lines</a:t>
            </a:r>
          </a:p>
          <a:p>
            <a:pPr lvl="2">
              <a:lnSpc>
                <a:spcPct val="85000"/>
              </a:lnSpc>
            </a:pPr>
            <a:r>
              <a:rPr lang="en-US" sz="1600" dirty="0" smtClean="0"/>
              <a:t>Batch files run without “cmd.exe /c”</a:t>
            </a:r>
          </a:p>
          <a:p>
            <a:pPr lvl="2">
              <a:lnSpc>
                <a:spcPct val="85000"/>
              </a:lnSpc>
            </a:pPr>
            <a:r>
              <a:rPr lang="en-US" sz="1600" dirty="0" smtClean="0"/>
              <a:t>Batch files using relative file references (issue when run via a UNC)</a:t>
            </a:r>
          </a:p>
          <a:p>
            <a:pPr lvl="2">
              <a:lnSpc>
                <a:spcPct val="85000"/>
              </a:lnSpc>
            </a:pPr>
            <a:r>
              <a:rPr lang="en-US" sz="1600" dirty="0" smtClean="0"/>
              <a:t>MSU files without “wusa.exe /quiet”</a:t>
            </a:r>
          </a:p>
          <a:p>
            <a:pPr lvl="2">
              <a:lnSpc>
                <a:spcPct val="85000"/>
              </a:lnSpc>
            </a:pPr>
            <a:r>
              <a:rPr lang="en-US" sz="1600" dirty="0" smtClean="0"/>
              <a:t>Unexpected return codes</a:t>
            </a:r>
          </a:p>
          <a:p>
            <a:pPr lvl="1">
              <a:lnSpc>
                <a:spcPct val="85000"/>
              </a:lnSpc>
            </a:pPr>
            <a:r>
              <a:rPr lang="en-US" sz="1800" dirty="0" smtClean="0"/>
              <a:t>Find the SMSTS.LOG to see the real reason</a:t>
            </a:r>
          </a:p>
          <a:p>
            <a:pPr>
              <a:lnSpc>
                <a:spcPct val="85000"/>
              </a:lnSpc>
            </a:pPr>
            <a:r>
              <a:rPr lang="en-US" sz="2000" dirty="0" smtClean="0"/>
              <a:t>Key learning:</a:t>
            </a:r>
          </a:p>
          <a:p>
            <a:pPr lvl="1">
              <a:lnSpc>
                <a:spcPct val="85000"/>
              </a:lnSpc>
            </a:pPr>
            <a:r>
              <a:rPr lang="en-US" sz="1800" dirty="0" smtClean="0"/>
              <a:t>This error does not mean “access denied”</a:t>
            </a:r>
          </a:p>
          <a:p>
            <a:pPr lvl="1">
              <a:lnSpc>
                <a:spcPct val="85000"/>
              </a:lnSpc>
            </a:pPr>
            <a:r>
              <a:rPr lang="en-US" sz="1800" dirty="0" smtClean="0"/>
              <a:t>Use TRACE32 or similar tools to look up errors</a:t>
            </a:r>
          </a:p>
          <a:p>
            <a:pPr lvl="1">
              <a:lnSpc>
                <a:spcPct val="85000"/>
              </a:lnSpc>
            </a:pPr>
            <a:r>
              <a:rPr lang="en-US" sz="1800" dirty="0" smtClean="0"/>
              <a:t>Use tools to capture the errors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1440306"/>
            <a:ext cx="3617913" cy="258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1813" y="6444896"/>
            <a:ext cx="9753600" cy="215444"/>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hlinkClick r:id="rId3"/>
              </a:rPr>
              <a:t>Red herring</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70771799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Microsoft Deployment Toolkit</a:t>
            </a:r>
            <a:br>
              <a:rPr lang="en-US" dirty="0" smtClean="0"/>
            </a:br>
            <a:r>
              <a:rPr lang="en-US" sz="3600" dirty="0" smtClean="0">
                <a:solidFill>
                  <a:schemeClr val="tx2"/>
                </a:solidFill>
              </a:rPr>
              <a:t>Catalog generation error</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4627421"/>
          </a:xfrm>
        </p:spPr>
        <p:txBody>
          <a:bodyPr/>
          <a:lstStyle/>
          <a:p>
            <a:pPr>
              <a:lnSpc>
                <a:spcPct val="85000"/>
              </a:lnSpc>
            </a:pPr>
            <a:r>
              <a:rPr lang="en-US" sz="2400" dirty="0" smtClean="0"/>
              <a:t>Issue:</a:t>
            </a:r>
          </a:p>
          <a:p>
            <a:pPr lvl="1">
              <a:lnSpc>
                <a:spcPct val="85000"/>
              </a:lnSpc>
            </a:pPr>
            <a:r>
              <a:rPr lang="en-US" sz="2000" dirty="0" smtClean="0"/>
              <a:t>When trying to edit an unattend.xml</a:t>
            </a:r>
            <a:br>
              <a:rPr lang="en-US" sz="2000" dirty="0" smtClean="0"/>
            </a:br>
            <a:r>
              <a:rPr lang="en-US" sz="2000" dirty="0" smtClean="0"/>
              <a:t>associated with a custom WIM image,</a:t>
            </a:r>
            <a:br>
              <a:rPr lang="en-US" sz="2000" dirty="0" smtClean="0"/>
            </a:br>
            <a:r>
              <a:rPr lang="en-US" sz="2000" dirty="0" smtClean="0"/>
              <a:t>a catalog (CLG) file needs to be </a:t>
            </a:r>
            <a:br>
              <a:rPr lang="en-US" sz="2000" dirty="0" smtClean="0"/>
            </a:br>
            <a:r>
              <a:rPr lang="en-US" sz="2000" dirty="0" smtClean="0"/>
              <a:t>generated matching what is in the </a:t>
            </a:r>
            <a:br>
              <a:rPr lang="en-US" sz="2000" dirty="0" smtClean="0"/>
            </a:br>
            <a:r>
              <a:rPr lang="en-US" sz="2000" dirty="0" smtClean="0"/>
              <a:t>image</a:t>
            </a:r>
          </a:p>
          <a:p>
            <a:pPr lvl="1">
              <a:lnSpc>
                <a:spcPct val="85000"/>
              </a:lnSpc>
            </a:pPr>
            <a:r>
              <a:rPr lang="en-US" sz="2000" dirty="0" smtClean="0"/>
              <a:t>Catalog generation fails</a:t>
            </a:r>
          </a:p>
          <a:p>
            <a:pPr>
              <a:lnSpc>
                <a:spcPct val="85000"/>
              </a:lnSpc>
            </a:pPr>
            <a:r>
              <a:rPr lang="en-US" sz="2400" dirty="0" smtClean="0"/>
              <a:t>Causes:</a:t>
            </a:r>
          </a:p>
          <a:p>
            <a:pPr lvl="1">
              <a:lnSpc>
                <a:spcPct val="85000"/>
              </a:lnSpc>
            </a:pPr>
            <a:r>
              <a:rPr lang="en-US" sz="2000" dirty="0" smtClean="0"/>
              <a:t>Unable to mount the WIM (fails quickly), often a WIMGAPI issue</a:t>
            </a:r>
          </a:p>
          <a:p>
            <a:pPr lvl="1">
              <a:lnSpc>
                <a:spcPct val="85000"/>
              </a:lnSpc>
            </a:pPr>
            <a:r>
              <a:rPr lang="en-US" sz="2000" dirty="0" smtClean="0"/>
              <a:t>Issues with antivirus software (fails slowly) when it tries to mount registry hives from the image</a:t>
            </a:r>
          </a:p>
          <a:p>
            <a:pPr lvl="1">
              <a:lnSpc>
                <a:spcPct val="85000"/>
              </a:lnSpc>
            </a:pPr>
            <a:r>
              <a:rPr lang="en-US" sz="2000" dirty="0" smtClean="0"/>
              <a:t>Unsupported for an x86 WIM on an x64 OS (fails slowly)</a:t>
            </a:r>
          </a:p>
          <a:p>
            <a:pPr lvl="2">
              <a:lnSpc>
                <a:spcPct val="85000"/>
              </a:lnSpc>
            </a:pPr>
            <a:r>
              <a:rPr lang="en-US" sz="1800" dirty="0" smtClean="0"/>
              <a:t>See note at </a:t>
            </a:r>
            <a:r>
              <a:rPr lang="en-US" sz="1800" dirty="0" smtClean="0">
                <a:hlinkClick r:id="rId2"/>
              </a:rPr>
              <a:t>http://technet.microsoft.com/en-us/library/dd744500(WS.10).aspx</a:t>
            </a:r>
            <a:r>
              <a:rPr lang="en-US" sz="1800" dirty="0" smtClean="0"/>
              <a:t> </a:t>
            </a:r>
          </a:p>
          <a:p>
            <a:pPr>
              <a:lnSpc>
                <a:spcPct val="85000"/>
              </a:lnSpc>
            </a:pPr>
            <a:r>
              <a:rPr lang="en-US" sz="2400" dirty="0" smtClean="0"/>
              <a:t>Key learning:</a:t>
            </a:r>
          </a:p>
          <a:p>
            <a:pPr lvl="1">
              <a:lnSpc>
                <a:spcPct val="85000"/>
              </a:lnSpc>
            </a:pPr>
            <a:r>
              <a:rPr lang="en-US" sz="2000" dirty="0" smtClean="0"/>
              <a:t>You might need to use an x86 OS to generate a catalog for x86 </a:t>
            </a:r>
            <a:r>
              <a:rPr lang="en-US" sz="2000" dirty="0" err="1" smtClean="0"/>
              <a:t>OSes</a:t>
            </a:r>
            <a:endParaRPr lang="en-US" sz="20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027" y="1219200"/>
            <a:ext cx="3272504"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73337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Common Issues:</a:t>
            </a:r>
            <a:br>
              <a:rPr lang="en-US" dirty="0" smtClean="0"/>
            </a:br>
            <a:r>
              <a:rPr lang="en-US" dirty="0" err="1" smtClean="0"/>
              <a:t>ConfigMgr</a:t>
            </a:r>
            <a:r>
              <a:rPr lang="en-US" dirty="0" smtClean="0"/>
              <a:t> OS Deployment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044072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err="1" smtClean="0"/>
              <a:t>ConfigMgr</a:t>
            </a:r>
            <a:r>
              <a:rPr lang="en-US" dirty="0" smtClean="0"/>
              <a:t> OS Deployment</a:t>
            </a:r>
            <a:br>
              <a:rPr lang="en-US" dirty="0" smtClean="0"/>
            </a:br>
            <a:r>
              <a:rPr lang="en-US" sz="3600" dirty="0" smtClean="0">
                <a:solidFill>
                  <a:schemeClr val="tx2"/>
                </a:solidFill>
              </a:rPr>
              <a:t>Task Sequence Failures</a:t>
            </a:r>
            <a:r>
              <a:rPr lang="en-US" dirty="0" smtClean="0"/>
              <a:t/>
            </a:r>
            <a:br>
              <a:rPr lang="en-US" dirty="0" smtClean="0"/>
            </a:br>
            <a:endParaRPr lang="en-US" dirty="0"/>
          </a:p>
        </p:txBody>
      </p:sp>
      <p:sp>
        <p:nvSpPr>
          <p:cNvPr id="3" name="Text Placeholder 2"/>
          <p:cNvSpPr>
            <a:spLocks noGrp="1"/>
          </p:cNvSpPr>
          <p:nvPr>
            <p:ph type="body" sz="quarter" idx="10"/>
          </p:nvPr>
        </p:nvSpPr>
        <p:spPr>
          <a:xfrm>
            <a:off x="519112" y="1905000"/>
            <a:ext cx="11149013" cy="4345805"/>
          </a:xfrm>
        </p:spPr>
        <p:txBody>
          <a:bodyPr/>
          <a:lstStyle/>
          <a:p>
            <a:r>
              <a:rPr lang="en-US" sz="2400" dirty="0" smtClean="0"/>
              <a:t>Issue:</a:t>
            </a:r>
          </a:p>
          <a:p>
            <a:pPr lvl="1"/>
            <a:r>
              <a:rPr lang="en-US" sz="2000" dirty="0" smtClean="0"/>
              <a:t>Task sequence failure, return </a:t>
            </a:r>
            <a:br>
              <a:rPr lang="en-US" sz="2000" dirty="0" smtClean="0"/>
            </a:br>
            <a:r>
              <a:rPr lang="en-US" sz="2000" dirty="0" smtClean="0"/>
              <a:t>code -2147467259 (80004005)</a:t>
            </a:r>
          </a:p>
          <a:p>
            <a:r>
              <a:rPr lang="en-US" sz="2400" dirty="0" smtClean="0"/>
              <a:t>Cause:</a:t>
            </a:r>
          </a:p>
          <a:p>
            <a:pPr lvl="1"/>
            <a:r>
              <a:rPr lang="en-US" sz="2000" dirty="0" smtClean="0"/>
              <a:t>A step in the task sequence failed</a:t>
            </a:r>
          </a:p>
          <a:p>
            <a:pPr lvl="1"/>
            <a:r>
              <a:rPr lang="en-US" sz="2000" dirty="0" smtClean="0"/>
              <a:t>Most of the same causes as with</a:t>
            </a:r>
            <a:br>
              <a:rPr lang="en-US" sz="2000" dirty="0" smtClean="0"/>
            </a:br>
            <a:r>
              <a:rPr lang="en-US" sz="2000" dirty="0" smtClean="0"/>
              <a:t>Lite Touch</a:t>
            </a:r>
          </a:p>
          <a:p>
            <a:pPr lvl="1"/>
            <a:r>
              <a:rPr lang="en-US" sz="2000" dirty="0" smtClean="0"/>
              <a:t>Find the SMSTS.LOG to see the real reason, or check the status messages </a:t>
            </a:r>
            <a:br>
              <a:rPr lang="en-US" sz="2000" dirty="0" smtClean="0"/>
            </a:br>
            <a:r>
              <a:rPr lang="en-US" sz="2000" dirty="0" smtClean="0"/>
              <a:t>(they contain the last 1024 characters of output)</a:t>
            </a:r>
          </a:p>
          <a:p>
            <a:r>
              <a:rPr lang="en-US" sz="2400" dirty="0" smtClean="0"/>
              <a:t>Key learning:</a:t>
            </a:r>
          </a:p>
          <a:p>
            <a:pPr lvl="1"/>
            <a:r>
              <a:rPr lang="en-US" sz="2000" dirty="0" smtClean="0"/>
              <a:t>This error does not mean “access denied”</a:t>
            </a:r>
          </a:p>
          <a:p>
            <a:pPr lvl="1"/>
            <a:r>
              <a:rPr lang="en-US" sz="2000" dirty="0" smtClean="0"/>
              <a:t>Use TRACE32 or similar tools to look up errors</a:t>
            </a:r>
          </a:p>
          <a:p>
            <a:pPr lvl="1"/>
            <a:r>
              <a:rPr lang="en-US" sz="2000" dirty="0" smtClean="0"/>
              <a:t>Use tools to capture the errors…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113" y="1371600"/>
            <a:ext cx="35814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33693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err="1" smtClean="0"/>
              <a:t>ConfigMgr</a:t>
            </a:r>
            <a:r>
              <a:rPr lang="en-US" dirty="0" smtClean="0"/>
              <a:t> OS Deployment</a:t>
            </a:r>
            <a:br>
              <a:rPr lang="en-US" dirty="0" smtClean="0"/>
            </a:br>
            <a:r>
              <a:rPr lang="en-US" sz="3600" dirty="0" smtClean="0">
                <a:solidFill>
                  <a:schemeClr val="tx2"/>
                </a:solidFill>
              </a:rPr>
              <a:t>Windows is running from D:\WINDOWS</a:t>
            </a:r>
            <a:endParaRPr lang="en-US" sz="3600" dirty="0">
              <a:solidFill>
                <a:schemeClr val="tx2"/>
              </a:solidFill>
            </a:endParaRPr>
          </a:p>
        </p:txBody>
      </p:sp>
      <p:sp>
        <p:nvSpPr>
          <p:cNvPr id="4" name="Text Placeholder 3"/>
          <p:cNvSpPr>
            <a:spLocks noGrp="1"/>
          </p:cNvSpPr>
          <p:nvPr>
            <p:ph type="body" sz="quarter" idx="10"/>
          </p:nvPr>
        </p:nvSpPr>
        <p:spPr>
          <a:xfrm>
            <a:off x="519112" y="1905000"/>
            <a:ext cx="11149013" cy="4001095"/>
          </a:xfrm>
        </p:spPr>
        <p:txBody>
          <a:bodyPr/>
          <a:lstStyle/>
          <a:p>
            <a:r>
              <a:rPr lang="en-US" sz="2400" dirty="0" smtClean="0"/>
              <a:t>Issue:</a:t>
            </a:r>
          </a:p>
          <a:p>
            <a:pPr lvl="1"/>
            <a:r>
              <a:rPr lang="en-US" sz="2000" dirty="0" smtClean="0"/>
              <a:t>Using the original INSTALL.WIM as an OS image package, the OS ends up on the D: drive</a:t>
            </a:r>
          </a:p>
          <a:p>
            <a:r>
              <a:rPr lang="en-US" sz="2400" dirty="0" smtClean="0"/>
              <a:t>Cause:</a:t>
            </a:r>
          </a:p>
          <a:p>
            <a:pPr lvl="1"/>
            <a:r>
              <a:rPr lang="en-US" sz="2000" dirty="0" smtClean="0"/>
              <a:t>When using an OS image package, </a:t>
            </a:r>
            <a:r>
              <a:rPr lang="en-US" sz="2000" dirty="0" err="1" smtClean="0"/>
              <a:t>ConfigMgr</a:t>
            </a:r>
            <a:r>
              <a:rPr lang="en-US" sz="2000" dirty="0" smtClean="0"/>
              <a:t> forces the OS to use the same drive letter as where it was captured</a:t>
            </a:r>
          </a:p>
          <a:p>
            <a:pPr lvl="2"/>
            <a:r>
              <a:rPr lang="en-US" sz="1800" dirty="0" smtClean="0"/>
              <a:t>Technically this isn’t needed any more for Windows 7…</a:t>
            </a:r>
          </a:p>
          <a:p>
            <a:pPr lvl="1"/>
            <a:r>
              <a:rPr lang="en-US" sz="2000" dirty="0" smtClean="0"/>
              <a:t>Windows 7 is originally installed on D:</a:t>
            </a:r>
          </a:p>
          <a:p>
            <a:pPr lvl="2"/>
            <a:r>
              <a:rPr lang="en-US" sz="1800" dirty="0" smtClean="0"/>
              <a:t>Done in the Windows build lab before </a:t>
            </a:r>
            <a:r>
              <a:rPr lang="en-US" sz="1800" dirty="0" err="1" smtClean="0"/>
              <a:t>sysprepping</a:t>
            </a:r>
            <a:r>
              <a:rPr lang="en-US" sz="1800" dirty="0" smtClean="0"/>
              <a:t> and capturing</a:t>
            </a:r>
          </a:p>
          <a:p>
            <a:r>
              <a:rPr lang="en-US" sz="2400" dirty="0" smtClean="0"/>
              <a:t>Key learning:</a:t>
            </a:r>
          </a:p>
          <a:p>
            <a:pPr lvl="1"/>
            <a:r>
              <a:rPr lang="en-US" sz="2000" dirty="0" smtClean="0"/>
              <a:t>Install from an OS install package (as SETUP will fix the drive letter)</a:t>
            </a:r>
          </a:p>
          <a:p>
            <a:pPr lvl="1"/>
            <a:r>
              <a:rPr lang="en-US" sz="2000" dirty="0" smtClean="0"/>
              <a:t>Create a custom image using an OS install package (captured from C:) and deploy that instead</a:t>
            </a:r>
          </a:p>
        </p:txBody>
      </p:sp>
    </p:spTree>
    <p:extLst>
      <p:ext uri="{BB962C8B-B14F-4D97-AF65-F5344CB8AC3E}">
        <p14:creationId xmlns:p14="http://schemas.microsoft.com/office/powerpoint/2010/main" val="266338267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dirty="0" err="1" smtClean="0"/>
              <a:t>ConfigMgr</a:t>
            </a:r>
            <a:r>
              <a:rPr lang="en-US" dirty="0" smtClean="0"/>
              <a:t> OS Deployment</a:t>
            </a:r>
            <a:br>
              <a:rPr lang="en-US" dirty="0" smtClean="0"/>
            </a:br>
            <a:r>
              <a:rPr lang="en-US" sz="3600" dirty="0" smtClean="0">
                <a:solidFill>
                  <a:schemeClr val="tx2"/>
                </a:solidFill>
              </a:rPr>
              <a:t>Hash mismatch</a:t>
            </a:r>
            <a:endParaRPr lang="en-US" dirty="0">
              <a:solidFill>
                <a:schemeClr val="tx2"/>
              </a:solidFill>
            </a:endParaRPr>
          </a:p>
        </p:txBody>
      </p:sp>
      <p:sp>
        <p:nvSpPr>
          <p:cNvPr id="6" name="Text Placeholder 5"/>
          <p:cNvSpPr>
            <a:spLocks noGrp="1"/>
          </p:cNvSpPr>
          <p:nvPr>
            <p:ph type="body" sz="quarter" idx="10"/>
          </p:nvPr>
        </p:nvSpPr>
        <p:spPr>
          <a:xfrm>
            <a:off x="519112" y="1905000"/>
            <a:ext cx="11149013" cy="4764381"/>
          </a:xfrm>
        </p:spPr>
        <p:txBody>
          <a:bodyPr/>
          <a:lstStyle/>
          <a:p>
            <a:r>
              <a:rPr lang="en-US" sz="2800" dirty="0" smtClean="0"/>
              <a:t>Issue:</a:t>
            </a:r>
          </a:p>
          <a:p>
            <a:pPr lvl="1"/>
            <a:r>
              <a:rPr lang="en-US" sz="2400" dirty="0" smtClean="0"/>
              <a:t>Task sequence will fail if</a:t>
            </a:r>
            <a:br>
              <a:rPr lang="en-US" sz="2400" dirty="0" smtClean="0"/>
            </a:br>
            <a:r>
              <a:rPr lang="en-US" sz="2400" dirty="0" smtClean="0"/>
              <a:t>the downloaded content</a:t>
            </a:r>
            <a:br>
              <a:rPr lang="en-US" sz="2400" dirty="0" smtClean="0"/>
            </a:br>
            <a:r>
              <a:rPr lang="en-US" sz="2400" dirty="0" smtClean="0"/>
              <a:t>hash does not match what</a:t>
            </a:r>
            <a:br>
              <a:rPr lang="en-US" sz="2400" dirty="0" smtClean="0"/>
            </a:br>
            <a:r>
              <a:rPr lang="en-US" sz="2400" dirty="0" smtClean="0"/>
              <a:t>was previously calculated</a:t>
            </a:r>
          </a:p>
          <a:p>
            <a:r>
              <a:rPr lang="en-US" sz="2800" dirty="0" smtClean="0"/>
              <a:t>Cause:</a:t>
            </a:r>
          </a:p>
          <a:p>
            <a:pPr lvl="1"/>
            <a:r>
              <a:rPr lang="en-US" sz="2400" dirty="0" smtClean="0"/>
              <a:t>Usually unknown, often happens with new packages</a:t>
            </a:r>
          </a:p>
          <a:p>
            <a:r>
              <a:rPr lang="en-US" sz="2800" dirty="0" smtClean="0"/>
              <a:t>Resolution:</a:t>
            </a:r>
          </a:p>
          <a:p>
            <a:pPr lvl="1"/>
            <a:r>
              <a:rPr lang="en-US" sz="2400" dirty="0" smtClean="0"/>
              <a:t>Refresh the DPs for the affected package</a:t>
            </a:r>
          </a:p>
          <a:p>
            <a:r>
              <a:rPr lang="en-US" sz="2800" dirty="0" smtClean="0"/>
              <a:t>Key learning:</a:t>
            </a:r>
          </a:p>
          <a:p>
            <a:pPr lvl="1"/>
            <a:r>
              <a:rPr lang="en-US" sz="2400" dirty="0" smtClean="0"/>
              <a:t>Test your task sequence to make sure it works before targeting large groups of machines</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085" y="1461247"/>
            <a:ext cx="3995928" cy="205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34603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err="1" smtClean="0"/>
              <a:t>ConfigMgr</a:t>
            </a:r>
            <a:r>
              <a:rPr lang="en-US" dirty="0" smtClean="0"/>
              <a:t> OS Deployment</a:t>
            </a:r>
            <a:br>
              <a:rPr lang="en-US" dirty="0" smtClean="0"/>
            </a:br>
            <a:r>
              <a:rPr lang="en-US" sz="3600" dirty="0" smtClean="0">
                <a:solidFill>
                  <a:schemeClr val="tx2"/>
                </a:solidFill>
              </a:rPr>
              <a:t>Packages not available</a:t>
            </a:r>
            <a:endParaRPr lang="en-US" dirty="0">
              <a:solidFill>
                <a:schemeClr val="tx2"/>
              </a:solidFill>
            </a:endParaRPr>
          </a:p>
        </p:txBody>
      </p:sp>
      <p:sp>
        <p:nvSpPr>
          <p:cNvPr id="4" name="Text Placeholder 3"/>
          <p:cNvSpPr>
            <a:spLocks noGrp="1"/>
          </p:cNvSpPr>
          <p:nvPr>
            <p:ph type="body" sz="quarter" idx="10"/>
          </p:nvPr>
        </p:nvSpPr>
        <p:spPr>
          <a:xfrm>
            <a:off x="519112" y="1905000"/>
            <a:ext cx="11149013" cy="4770537"/>
          </a:xfrm>
        </p:spPr>
        <p:txBody>
          <a:bodyPr/>
          <a:lstStyle/>
          <a:p>
            <a:r>
              <a:rPr lang="en-US" sz="2800" dirty="0" smtClean="0"/>
              <a:t>Issue:</a:t>
            </a:r>
          </a:p>
          <a:p>
            <a:pPr lvl="1"/>
            <a:r>
              <a:rPr lang="en-US" sz="2400" dirty="0" smtClean="0"/>
              <a:t>Task sequence won’t run</a:t>
            </a:r>
            <a:br>
              <a:rPr lang="en-US" sz="2400" dirty="0" smtClean="0"/>
            </a:br>
            <a:r>
              <a:rPr lang="en-US" sz="2400" dirty="0" smtClean="0"/>
              <a:t>if all packages are not </a:t>
            </a:r>
            <a:br>
              <a:rPr lang="en-US" sz="2400" dirty="0" smtClean="0"/>
            </a:br>
            <a:r>
              <a:rPr lang="en-US" sz="2400" dirty="0" smtClean="0"/>
              <a:t>available on DPs</a:t>
            </a:r>
          </a:p>
          <a:p>
            <a:r>
              <a:rPr lang="en-US" sz="2800" dirty="0" smtClean="0"/>
              <a:t>Cause:</a:t>
            </a:r>
          </a:p>
          <a:p>
            <a:pPr lvl="1"/>
            <a:r>
              <a:rPr lang="en-US" sz="2400" dirty="0" smtClean="0"/>
              <a:t>Packages never distributed</a:t>
            </a:r>
            <a:br>
              <a:rPr lang="en-US" sz="2400" dirty="0" smtClean="0"/>
            </a:br>
            <a:r>
              <a:rPr lang="en-US" sz="2400" dirty="0" smtClean="0"/>
              <a:t>to accessible DPs</a:t>
            </a:r>
          </a:p>
          <a:p>
            <a:pPr lvl="1"/>
            <a:r>
              <a:rPr lang="en-US" sz="2400" dirty="0" smtClean="0"/>
              <a:t>Pending package distributions</a:t>
            </a:r>
          </a:p>
          <a:p>
            <a:pPr lvl="1"/>
            <a:r>
              <a:rPr lang="en-US" sz="2400" dirty="0" smtClean="0"/>
              <a:t>Out-of-date task sequence policies (clients need to poll again)</a:t>
            </a:r>
          </a:p>
          <a:p>
            <a:r>
              <a:rPr lang="en-US" sz="2800" dirty="0" smtClean="0"/>
              <a:t>Resolution:</a:t>
            </a:r>
          </a:p>
          <a:p>
            <a:pPr lvl="1"/>
            <a:r>
              <a:rPr lang="en-US" sz="2400" dirty="0" smtClean="0"/>
              <a:t>Push the required packages, wait for policy update</a:t>
            </a:r>
          </a:p>
          <a:p>
            <a:pPr lvl="1"/>
            <a:r>
              <a:rPr lang="en-US" sz="2400" dirty="0" smtClean="0"/>
              <a:t>Scripted…</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576" y="1447799"/>
            <a:ext cx="3496437" cy="283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915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err="1" smtClean="0"/>
              <a:t>ConfigMgr</a:t>
            </a:r>
            <a:r>
              <a:rPr lang="en-US" dirty="0" smtClean="0"/>
              <a:t> OS Deployment</a:t>
            </a:r>
            <a:br>
              <a:rPr lang="en-US" dirty="0" smtClean="0"/>
            </a:br>
            <a:r>
              <a:rPr lang="en-US" sz="3600" dirty="0" smtClean="0">
                <a:solidFill>
                  <a:schemeClr val="tx2"/>
                </a:solidFill>
              </a:rPr>
              <a:t>PXE boot issues</a:t>
            </a:r>
            <a:endParaRPr lang="en-US" dirty="0">
              <a:solidFill>
                <a:schemeClr val="tx2"/>
              </a:solidFill>
            </a:endParaRPr>
          </a:p>
        </p:txBody>
      </p:sp>
      <p:sp>
        <p:nvSpPr>
          <p:cNvPr id="3" name="Text Placeholder 2"/>
          <p:cNvSpPr>
            <a:spLocks noGrp="1"/>
          </p:cNvSpPr>
          <p:nvPr>
            <p:ph type="body" sz="quarter" idx="10"/>
          </p:nvPr>
        </p:nvSpPr>
        <p:spPr>
          <a:xfrm>
            <a:off x="519112" y="1905000"/>
            <a:ext cx="11149013" cy="4813625"/>
          </a:xfrm>
        </p:spPr>
        <p:txBody>
          <a:bodyPr/>
          <a:lstStyle/>
          <a:p>
            <a:r>
              <a:rPr lang="en-US" sz="2000" dirty="0" smtClean="0"/>
              <a:t>Issues:</a:t>
            </a:r>
          </a:p>
          <a:p>
            <a:pPr lvl="1"/>
            <a:r>
              <a:rPr lang="en-US" sz="1800" dirty="0" smtClean="0"/>
              <a:t>Computers will not PXE boot</a:t>
            </a:r>
          </a:p>
          <a:p>
            <a:r>
              <a:rPr lang="en-US" sz="2000" dirty="0" smtClean="0"/>
              <a:t>Causes:</a:t>
            </a:r>
          </a:p>
          <a:p>
            <a:pPr lvl="1"/>
            <a:r>
              <a:rPr lang="en-US" sz="1800" dirty="0" smtClean="0"/>
              <a:t>Networking issues (BOOTP forwarders, PORTFAST configuration)</a:t>
            </a:r>
          </a:p>
          <a:p>
            <a:pPr lvl="2"/>
            <a:r>
              <a:rPr lang="en-US" sz="1600" dirty="0" smtClean="0"/>
              <a:t>PXE-E53: No boot filename received </a:t>
            </a:r>
          </a:p>
          <a:p>
            <a:pPr lvl="1"/>
            <a:r>
              <a:rPr lang="en-US" sz="1800" dirty="0" smtClean="0"/>
              <a:t>DHCP option configuration</a:t>
            </a:r>
          </a:p>
          <a:p>
            <a:pPr lvl="2"/>
            <a:r>
              <a:rPr lang="en-US" sz="1600" dirty="0" smtClean="0"/>
              <a:t>Same vs. different server, options 60/66/67</a:t>
            </a:r>
          </a:p>
          <a:p>
            <a:pPr lvl="1"/>
            <a:r>
              <a:rPr lang="en-US" sz="1800" dirty="0" smtClean="0"/>
              <a:t>Unknown computer support not enabled</a:t>
            </a:r>
          </a:p>
          <a:p>
            <a:pPr lvl="1"/>
            <a:r>
              <a:rPr lang="en-US" sz="1800" dirty="0" smtClean="0"/>
              <a:t>No task sequence advertisements</a:t>
            </a:r>
          </a:p>
          <a:p>
            <a:pPr lvl="2"/>
            <a:r>
              <a:rPr lang="en-US" sz="1600" dirty="0" smtClean="0"/>
              <a:t>“All Systems” doesn’t include “All Unknown Computers”</a:t>
            </a:r>
          </a:p>
          <a:p>
            <a:pPr lvl="2"/>
            <a:r>
              <a:rPr lang="en-US" sz="1600" dirty="0" smtClean="0"/>
              <a:t>ABORTPXE</a:t>
            </a:r>
          </a:p>
          <a:p>
            <a:pPr lvl="1"/>
            <a:r>
              <a:rPr lang="en-US" sz="1800" dirty="0" smtClean="0"/>
              <a:t>No boot images available for task sequence advertisements</a:t>
            </a:r>
          </a:p>
          <a:p>
            <a:pPr lvl="2"/>
            <a:r>
              <a:rPr lang="en-US" sz="1600" dirty="0" smtClean="0"/>
              <a:t>X86 and x64 are needed in order to extract needed files</a:t>
            </a:r>
          </a:p>
          <a:p>
            <a:pPr lvl="1"/>
            <a:r>
              <a:rPr lang="en-US" sz="1800" dirty="0" smtClean="0"/>
              <a:t>Cached information on server</a:t>
            </a:r>
          </a:p>
          <a:p>
            <a:pPr lvl="2"/>
            <a:r>
              <a:rPr lang="en-US" sz="1600" dirty="0" smtClean="0"/>
              <a:t>Default cache time of 60 minutes (including negative)</a:t>
            </a:r>
          </a:p>
          <a:p>
            <a:pPr lvl="2"/>
            <a:r>
              <a:rPr lang="en-US" sz="1600" dirty="0" smtClean="0"/>
              <a:t>ABORTPXE</a:t>
            </a:r>
          </a:p>
        </p:txBody>
      </p:sp>
    </p:spTree>
    <p:extLst>
      <p:ext uri="{BB962C8B-B14F-4D97-AF65-F5344CB8AC3E}">
        <p14:creationId xmlns:p14="http://schemas.microsoft.com/office/powerpoint/2010/main" val="343345726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Windows 7 Deployment</a:t>
            </a:r>
            <a:br>
              <a:rPr lang="en-US" dirty="0" smtClean="0"/>
            </a:br>
            <a:r>
              <a:rPr lang="en-US" sz="3600" dirty="0" smtClean="0">
                <a:solidFill>
                  <a:schemeClr val="tx2"/>
                </a:solidFill>
              </a:rPr>
              <a:t>Typical errors</a:t>
            </a:r>
            <a:endParaRPr lang="en-US" sz="5400" dirty="0">
              <a:solidFill>
                <a:schemeClr val="tx2"/>
              </a:solidFill>
            </a:endParaRPr>
          </a:p>
        </p:txBody>
      </p:sp>
      <p:sp>
        <p:nvSpPr>
          <p:cNvPr id="3" name="Text Placeholder 2"/>
          <p:cNvSpPr>
            <a:spLocks noGrp="1"/>
          </p:cNvSpPr>
          <p:nvPr>
            <p:ph type="body" sz="quarter" idx="10"/>
          </p:nvPr>
        </p:nvSpPr>
        <p:spPr>
          <a:xfrm>
            <a:off x="406294" y="5943600"/>
            <a:ext cx="11173090" cy="443198"/>
          </a:xfrm>
        </p:spPr>
        <p:txBody>
          <a:bodyPr/>
          <a:lstStyle/>
          <a:p>
            <a:r>
              <a:rPr lang="en-US" dirty="0" smtClean="0"/>
              <a:t>Obviously these aren’t always very useful…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 y="1600200"/>
            <a:ext cx="5383398" cy="28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527" y="2874365"/>
            <a:ext cx="5231037"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826" y="1607135"/>
            <a:ext cx="528182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10802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err="1" smtClean="0"/>
              <a:t>ConfigMgr</a:t>
            </a:r>
            <a:r>
              <a:rPr lang="en-US" dirty="0" smtClean="0"/>
              <a:t> OS Deployment</a:t>
            </a:r>
            <a:br>
              <a:rPr lang="en-US" dirty="0" smtClean="0"/>
            </a:br>
            <a:r>
              <a:rPr lang="en-US" sz="3600" dirty="0" smtClean="0">
                <a:solidFill>
                  <a:schemeClr val="tx2"/>
                </a:solidFill>
              </a:rPr>
              <a:t>PXE boot issues</a:t>
            </a:r>
            <a:endParaRPr lang="en-US" dirty="0">
              <a:solidFill>
                <a:schemeClr val="tx2"/>
              </a:solidFill>
            </a:endParaRPr>
          </a:p>
        </p:txBody>
      </p:sp>
      <p:sp>
        <p:nvSpPr>
          <p:cNvPr id="3" name="Text Placeholder 2"/>
          <p:cNvSpPr>
            <a:spLocks noGrp="1"/>
          </p:cNvSpPr>
          <p:nvPr>
            <p:ph type="body" sz="quarter" idx="10"/>
          </p:nvPr>
        </p:nvSpPr>
        <p:spPr>
          <a:xfrm>
            <a:off x="519112" y="1905000"/>
            <a:ext cx="11149013" cy="3982629"/>
          </a:xfrm>
        </p:spPr>
        <p:txBody>
          <a:bodyPr/>
          <a:lstStyle/>
          <a:p>
            <a:r>
              <a:rPr lang="en-US" sz="2000" dirty="0" smtClean="0"/>
              <a:t>Resolutions and troubleshooting instructions:</a:t>
            </a:r>
            <a:endParaRPr lang="en-US" sz="2000" dirty="0" smtClean="0">
              <a:hlinkClick r:id="rId2"/>
            </a:endParaRPr>
          </a:p>
          <a:p>
            <a:pPr lvl="1"/>
            <a:r>
              <a:rPr lang="en-US" sz="1800" dirty="0" smtClean="0"/>
              <a:t>Distribute both boot images (x86, x64)</a:t>
            </a:r>
          </a:p>
          <a:p>
            <a:pPr lvl="1"/>
            <a:r>
              <a:rPr lang="en-US" sz="1800" dirty="0" smtClean="0"/>
              <a:t>Check SMSPXE.LOG and WDSSERVER.LOG</a:t>
            </a:r>
          </a:p>
          <a:p>
            <a:pPr lvl="2"/>
            <a:r>
              <a:rPr lang="en-US" sz="1600" dirty="0" smtClean="0"/>
              <a:t>Ignore dummy “ping” requests, search for computer’s MAC or UUID</a:t>
            </a:r>
          </a:p>
          <a:p>
            <a:pPr lvl="2"/>
            <a:r>
              <a:rPr lang="en-US" sz="1600" dirty="0" smtClean="0"/>
              <a:t>Look at lines after “</a:t>
            </a:r>
            <a:r>
              <a:rPr lang="en-US" sz="1600" dirty="0" err="1" smtClean="0"/>
              <a:t>LookupDevice</a:t>
            </a:r>
            <a:r>
              <a:rPr lang="en-US" sz="1600" dirty="0" smtClean="0"/>
              <a:t>” and “</a:t>
            </a:r>
            <a:r>
              <a:rPr lang="en-US" sz="1600" dirty="0" err="1" smtClean="0"/>
              <a:t>GetBootAction</a:t>
            </a:r>
            <a:r>
              <a:rPr lang="en-US" sz="1600" dirty="0" smtClean="0"/>
              <a:t>”</a:t>
            </a:r>
          </a:p>
          <a:p>
            <a:pPr lvl="1"/>
            <a:r>
              <a:rPr lang="en-US" sz="1800" dirty="0" smtClean="0"/>
              <a:t>Set the cache expire time</a:t>
            </a:r>
            <a:br>
              <a:rPr lang="en-US" sz="1800" dirty="0" smtClean="0"/>
            </a:br>
            <a:r>
              <a:rPr lang="en-US" sz="1800" dirty="0" smtClean="0">
                <a:hlinkClick r:id="rId2"/>
              </a:rPr>
              <a:t>http://support.microsoft.com/kb/2019640</a:t>
            </a:r>
            <a:endParaRPr lang="en-US" sz="1800" dirty="0" smtClean="0"/>
          </a:p>
          <a:p>
            <a:pPr lvl="1"/>
            <a:r>
              <a:rPr lang="en-US" sz="1800" dirty="0" smtClean="0"/>
              <a:t>Know the meanings of different PXE error codes</a:t>
            </a:r>
            <a:br>
              <a:rPr lang="en-US" sz="1800" dirty="0" smtClean="0"/>
            </a:br>
            <a:r>
              <a:rPr lang="en-US" sz="1800" dirty="0" smtClean="0">
                <a:hlinkClick r:id="rId3"/>
              </a:rPr>
              <a:t>http://h18013.www1.hp.com/products/servers/management/rdp/knowledgebase/00000138.html</a:t>
            </a:r>
            <a:r>
              <a:rPr lang="en-US" sz="1800" dirty="0" smtClean="0"/>
              <a:t> </a:t>
            </a:r>
          </a:p>
          <a:p>
            <a:pPr lvl="1"/>
            <a:r>
              <a:rPr lang="en-US" sz="1800" dirty="0" smtClean="0"/>
              <a:t>More troubleshooting notes</a:t>
            </a:r>
            <a:br>
              <a:rPr lang="en-US" sz="1800" dirty="0" smtClean="0"/>
            </a:br>
            <a:r>
              <a:rPr lang="en-US" sz="1800" dirty="0" smtClean="0">
                <a:hlinkClick r:id="rId4"/>
              </a:rPr>
              <a:t>http://blogs.technet.com/smsandmom/archive/2008/09/17/configmgr-2007-troubleshooting-pxe-service-point-issues-and-wds-service-not-starting.aspx</a:t>
            </a:r>
            <a:r>
              <a:rPr lang="en-US" sz="1800" dirty="0" smtClean="0"/>
              <a:t> </a:t>
            </a:r>
          </a:p>
          <a:p>
            <a:r>
              <a:rPr lang="en-US" sz="2000" dirty="0" smtClean="0"/>
              <a:t>Key learning:</a:t>
            </a:r>
          </a:p>
          <a:p>
            <a:pPr lvl="1"/>
            <a:r>
              <a:rPr lang="en-US" sz="1800" dirty="0" smtClean="0"/>
              <a:t>Troubleshooting requires an understanding of what is going on – pay attention to subtle details</a:t>
            </a:r>
          </a:p>
        </p:txBody>
      </p:sp>
    </p:spTree>
    <p:extLst>
      <p:ext uri="{BB962C8B-B14F-4D97-AF65-F5344CB8AC3E}">
        <p14:creationId xmlns:p14="http://schemas.microsoft.com/office/powerpoint/2010/main" val="328617212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Troubleshooting </a:t>
            </a:r>
            <a:r>
              <a:rPr lang="en-US" dirty="0" err="1" smtClean="0"/>
              <a:t>ConfigMgr</a:t>
            </a:r>
            <a:r>
              <a:rPr lang="en-US" dirty="0" smtClean="0"/>
              <a:t> PXE Booting</a:t>
            </a:r>
            <a:endParaRPr lang="en-US" dirty="0"/>
          </a:p>
        </p:txBody>
      </p:sp>
    </p:spTree>
    <p:extLst>
      <p:ext uri="{BB962C8B-B14F-4D97-AF65-F5344CB8AC3E}">
        <p14:creationId xmlns:p14="http://schemas.microsoft.com/office/powerpoint/2010/main" val="178109286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Troubleshooting Techniques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652201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Manually Testing Deployments</a:t>
            </a:r>
            <a:endParaRPr lang="en-US" dirty="0"/>
          </a:p>
        </p:txBody>
      </p:sp>
      <p:sp>
        <p:nvSpPr>
          <p:cNvPr id="6" name="Text Placeholder 5"/>
          <p:cNvSpPr>
            <a:spLocks noGrp="1"/>
          </p:cNvSpPr>
          <p:nvPr>
            <p:ph type="body" sz="quarter" idx="10"/>
          </p:nvPr>
        </p:nvSpPr>
        <p:spPr/>
        <p:txBody>
          <a:bodyPr/>
          <a:lstStyle/>
          <a:p>
            <a:r>
              <a:rPr lang="en-US" smtClean="0"/>
              <a:t>How to restart a task sequence</a:t>
            </a:r>
          </a:p>
          <a:p>
            <a:r>
              <a:rPr lang="en-US" smtClean="0"/>
              <a:t>Application installation test Task Sequence</a:t>
            </a:r>
          </a:p>
          <a:p>
            <a:r>
              <a:rPr lang="en-US" smtClean="0"/>
              <a:t>Testing the gather process</a:t>
            </a:r>
            <a:endParaRPr lang="en-US" dirty="0"/>
          </a:p>
        </p:txBody>
      </p:sp>
    </p:spTree>
    <p:extLst>
      <p:ext uri="{BB962C8B-B14F-4D97-AF65-F5344CB8AC3E}">
        <p14:creationId xmlns:p14="http://schemas.microsoft.com/office/powerpoint/2010/main" val="274083906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Troubleshooting Techniques</a:t>
            </a:r>
            <a:endParaRPr lang="en-US" dirty="0"/>
          </a:p>
        </p:txBody>
      </p:sp>
      <p:sp>
        <p:nvSpPr>
          <p:cNvPr id="7" name="Text Placeholder 6"/>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64973984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Stumped?</a:t>
            </a:r>
            <a:endParaRPr lang="en-US" dirty="0"/>
          </a:p>
        </p:txBody>
      </p:sp>
      <p:sp>
        <p:nvSpPr>
          <p:cNvPr id="3" name="Text Placeholder 2"/>
          <p:cNvSpPr>
            <a:spLocks noGrp="1"/>
          </p:cNvSpPr>
          <p:nvPr>
            <p:ph type="body" sz="quarter" idx="10"/>
          </p:nvPr>
        </p:nvSpPr>
        <p:spPr/>
        <p:txBody>
          <a:bodyPr/>
          <a:lstStyle/>
          <a:p>
            <a:r>
              <a:rPr lang="en-US" smtClean="0"/>
              <a:t>Become a fan of MDT</a:t>
            </a:r>
          </a:p>
          <a:p>
            <a:pPr lvl="1"/>
            <a:r>
              <a:rPr lang="en-US" smtClean="0">
                <a:hlinkClick r:id="rId2"/>
              </a:rPr>
              <a:t>http://www.facebook.com/MicrosoftDeploymentToolkit</a:t>
            </a:r>
            <a:endParaRPr lang="en-US" smtClean="0"/>
          </a:p>
          <a:p>
            <a:r>
              <a:rPr lang="en-US" smtClean="0"/>
              <a:t>Contact Microsoft Support</a:t>
            </a:r>
          </a:p>
          <a:p>
            <a:pPr lvl="1"/>
            <a:r>
              <a:rPr lang="en-US" smtClean="0"/>
              <a:t>Have all logs ready, they’ll ask for them</a:t>
            </a:r>
          </a:p>
          <a:p>
            <a:r>
              <a:rPr lang="en-US" smtClean="0"/>
              <a:t>Use the “MDT” and ConfigMgr OSD forums on TechNet:</a:t>
            </a:r>
          </a:p>
          <a:p>
            <a:pPr lvl="1"/>
            <a:r>
              <a:rPr lang="en-US" smtClean="0">
                <a:hlinkClick r:id="rId3"/>
              </a:rPr>
              <a:t>http://social.technet.microsoft.com/Forums/en-US/mdt</a:t>
            </a:r>
            <a:endParaRPr lang="en-US" smtClean="0"/>
          </a:p>
          <a:p>
            <a:pPr lvl="1"/>
            <a:r>
              <a:rPr lang="en-US" smtClean="0">
                <a:hlinkClick r:id="rId4"/>
              </a:rPr>
              <a:t>http://social.technet.microsoft.com/Forums/en-US/configmgrosd</a:t>
            </a:r>
            <a:r>
              <a:rPr lang="en-US" smtClean="0"/>
              <a:t> </a:t>
            </a:r>
          </a:p>
          <a:p>
            <a:pPr lvl="1"/>
            <a:r>
              <a:rPr lang="en-US" smtClean="0"/>
              <a:t>Post your error messages, or even logs</a:t>
            </a:r>
          </a:p>
          <a:p>
            <a:r>
              <a:rPr lang="en-US" smtClean="0"/>
              <a:t>Use the MDTOSD mailing list, hosted by </a:t>
            </a:r>
            <a:r>
              <a:rPr lang="en-US" smtClean="0">
                <a:hlinkClick r:id="rId5"/>
              </a:rPr>
              <a:t>http://www.myitforum.com</a:t>
            </a:r>
            <a:r>
              <a:rPr lang="en-US" smtClean="0"/>
              <a:t> </a:t>
            </a:r>
            <a:endParaRPr lang="en-US" dirty="0" smtClean="0"/>
          </a:p>
        </p:txBody>
      </p:sp>
    </p:spTree>
    <p:extLst>
      <p:ext uri="{BB962C8B-B14F-4D97-AF65-F5344CB8AC3E}">
        <p14:creationId xmlns:p14="http://schemas.microsoft.com/office/powerpoint/2010/main" val="232229113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Sessions (session codes and titles)</a:t>
            </a: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Hands-on Labs (session codes and titles)</a:t>
            </a: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Stations (demo station title and location)</a:t>
            </a: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Related Certification Exam </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Visual Studio Home Page :: </a:t>
            </a:r>
            <a:r>
              <a:rPr lang="en-US" sz="2400" dirty="0" smtClean="0">
                <a:solidFill>
                  <a:schemeClr val="tx1">
                    <a:alpha val="99000"/>
                  </a:schemeClr>
                </a:solidFill>
                <a:hlinkClick r:id="rId4"/>
              </a:rPr>
              <a:t>http</a:t>
            </a:r>
            <a:r>
              <a:rPr lang="en-US" sz="2400" dirty="0">
                <a:solidFill>
                  <a:schemeClr val="tx1">
                    <a:alpha val="99000"/>
                  </a:schemeClr>
                </a:solidFill>
                <a:hlinkClick r:id="rId4"/>
              </a:rPr>
              <a:t>://www.microsoft.com/visualstudio/en-us</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Jason </a:t>
            </a:r>
            <a:r>
              <a:rPr lang="en-US" sz="2400" dirty="0">
                <a:solidFill>
                  <a:schemeClr val="tx1">
                    <a:alpha val="99000"/>
                  </a:schemeClr>
                </a:solidFill>
              </a:rPr>
              <a:t>Zander’s Blog :: </a:t>
            </a:r>
            <a:r>
              <a:rPr lang="en-US" sz="2400" dirty="0">
                <a:solidFill>
                  <a:schemeClr val="tx1">
                    <a:alpha val="99000"/>
                  </a:schemeClr>
                </a:solidFill>
                <a:hlinkClick r:id="rId5"/>
              </a:rPr>
              <a:t>http://blogs.msdn.com/b/jasonz</a:t>
            </a:r>
            <a:r>
              <a:rPr lang="en-US" sz="2400" dirty="0" smtClean="0">
                <a:solidFill>
                  <a:schemeClr val="tx1">
                    <a:alpha val="99000"/>
                  </a:schemeClr>
                </a:solidFill>
                <a:hlinkClick r:id="rId5"/>
              </a:rPr>
              <a:t>/</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Facebook :: </a:t>
            </a:r>
            <a:r>
              <a:rPr lang="en-US" sz="2400" dirty="0">
                <a:solidFill>
                  <a:schemeClr val="tx1">
                    <a:alpha val="99000"/>
                  </a:schemeClr>
                </a:solidFill>
                <a:hlinkClick r:id="rId6"/>
              </a:rPr>
              <a:t>http://www.facebook.com/visualstudio</a:t>
            </a:r>
            <a:endParaRPr lang="en-US" sz="2400" dirty="0">
              <a:solidFill>
                <a:schemeClr val="tx1">
                  <a:alpha val="99000"/>
                </a:scheme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Twitter :: </a:t>
            </a:r>
            <a:r>
              <a:rPr lang="en-US" sz="2400" dirty="0" smtClean="0">
                <a:solidFill>
                  <a:schemeClr val="tx1">
                    <a:alpha val="99000"/>
                  </a:schemeClr>
                </a:solidFill>
                <a:hlinkClick r:id="rId8"/>
              </a:rPr>
              <a:t>http://twitter.com/#!/visualstudio</a:t>
            </a:r>
            <a:endParaRPr lang="en-US" sz="2400" dirty="0" smtClean="0">
              <a:solidFill>
                <a:schemeClr val="tx1">
                  <a:alpha val="99000"/>
                </a:scheme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Blip>
                <a:blip r:embed="rId3"/>
              </a:buBlip>
            </a:pPr>
            <a:endParaRPr lang="en-US" dirty="0">
              <a:solidFill>
                <a:schemeClr val="tx1">
                  <a:alpha val="99000"/>
                </a:scheme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err="1" smtClean="0"/>
              <a:t>Somasegar’s</a:t>
            </a:r>
            <a:r>
              <a:rPr lang="en-US" sz="2400" dirty="0" smtClean="0"/>
              <a:t> Blog </a:t>
            </a:r>
            <a:r>
              <a:rPr lang="en-US" sz="2400" dirty="0" smtClean="0">
                <a:solidFill>
                  <a:schemeClr val="tx1">
                    <a:alpha val="99000"/>
                  </a:schemeClr>
                </a:solidFill>
              </a:rPr>
              <a:t> :: </a:t>
            </a:r>
            <a:r>
              <a:rPr lang="en-US" sz="2400" dirty="0" smtClean="0">
                <a:solidFill>
                  <a:schemeClr val="tx1">
                    <a:alpha val="99000"/>
                  </a:schemeClr>
                </a:solidFill>
                <a:hlinkClick r:id="rId9"/>
              </a:rPr>
              <a:t>http</a:t>
            </a:r>
            <a:r>
              <a:rPr lang="en-US" sz="2400" dirty="0">
                <a:solidFill>
                  <a:schemeClr val="tx1">
                    <a:alpha val="99000"/>
                  </a:schemeClr>
                </a:solidFill>
                <a:hlinkClick r:id="rId9"/>
              </a:rPr>
              <a:t>://blogs.msdn.com/b/somasegar/</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3913363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7 Deployment</a:t>
            </a:r>
            <a:br>
              <a:rPr lang="en-US" dirty="0" smtClean="0"/>
            </a:br>
            <a:r>
              <a:rPr lang="en-US" sz="3600" dirty="0" smtClean="0">
                <a:solidFill>
                  <a:schemeClr val="tx2"/>
                </a:solidFill>
              </a:rPr>
              <a:t>Getting to the root cause</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1516360"/>
          </a:xfrm>
        </p:spPr>
        <p:txBody>
          <a:bodyPr/>
          <a:lstStyle/>
          <a:p>
            <a:r>
              <a:rPr lang="en-US" dirty="0" smtClean="0"/>
              <a:t>Logs, logs, and more logs</a:t>
            </a:r>
          </a:p>
          <a:p>
            <a:r>
              <a:rPr lang="en-US" dirty="0" smtClean="0"/>
              <a:t>For best results:</a:t>
            </a:r>
          </a:p>
          <a:p>
            <a:pPr lvl="1"/>
            <a:r>
              <a:rPr lang="en-US" dirty="0" smtClean="0"/>
              <a:t>Understand what a successful deployment looks like</a:t>
            </a:r>
          </a:p>
          <a:p>
            <a:pPr lvl="1"/>
            <a:r>
              <a:rPr lang="en-US" dirty="0" smtClean="0"/>
              <a:t>Don’t be distracted by errors and warnings that aren’t really errors or warnings</a:t>
            </a:r>
          </a:p>
          <a:p>
            <a:pPr lvl="1"/>
            <a:r>
              <a:rPr lang="en-US" dirty="0" smtClean="0"/>
              <a:t>Pay as much attention to what isn’t in the logs as what is</a:t>
            </a:r>
          </a:p>
          <a:p>
            <a:pPr lvl="1"/>
            <a:r>
              <a:rPr lang="en-US" dirty="0" smtClean="0"/>
              <a:t>Know how to get error text from error numbers</a:t>
            </a:r>
          </a:p>
          <a:p>
            <a:pPr lvl="1"/>
            <a:r>
              <a:rPr lang="en-US" dirty="0" smtClean="0"/>
              <a:t>Use TRACE32/</a:t>
            </a:r>
            <a:r>
              <a:rPr lang="en-US" dirty="0" err="1" smtClean="0"/>
              <a:t>CMTrace</a:t>
            </a:r>
            <a:r>
              <a:rPr lang="en-US" dirty="0" smtClean="0"/>
              <a:t> from the </a:t>
            </a:r>
            <a:r>
              <a:rPr lang="en-US" dirty="0" err="1" smtClean="0"/>
              <a:t>ConfigMgr</a:t>
            </a:r>
            <a:r>
              <a:rPr lang="en-US" dirty="0" smtClean="0"/>
              <a:t> toolkit</a:t>
            </a:r>
          </a:p>
          <a:p>
            <a:pPr lvl="2"/>
            <a:r>
              <a:rPr lang="en-US" dirty="0" smtClean="0"/>
              <a:t>Use the latest version for Unicode, CM12 version for 64-bit</a:t>
            </a:r>
          </a:p>
          <a:p>
            <a:pPr lvl="2"/>
            <a:r>
              <a:rPr lang="en-US" dirty="0" smtClean="0"/>
              <a:t>Watch out for null characters in log files</a:t>
            </a:r>
          </a:p>
        </p:txBody>
      </p:sp>
    </p:spTree>
    <p:extLst>
      <p:ext uri="{BB962C8B-B14F-4D97-AF65-F5344CB8AC3E}">
        <p14:creationId xmlns:p14="http://schemas.microsoft.com/office/powerpoint/2010/main" val="60776781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7 Deployment</a:t>
            </a:r>
            <a:br>
              <a:rPr lang="en-US" dirty="0" smtClean="0"/>
            </a:br>
            <a:r>
              <a:rPr lang="en-US" sz="3600" dirty="0" smtClean="0">
                <a:solidFill>
                  <a:schemeClr val="tx2"/>
                </a:solidFill>
              </a:rPr>
              <a:t>Getting to the root cause</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1516360"/>
          </a:xfrm>
        </p:spPr>
        <p:txBody>
          <a:bodyPr/>
          <a:lstStyle/>
          <a:p>
            <a:r>
              <a:rPr lang="en-US" dirty="0" smtClean="0"/>
              <a:t>Where do I look?</a:t>
            </a:r>
          </a:p>
          <a:p>
            <a:pPr lvl="1"/>
            <a:r>
              <a:rPr lang="en-US" dirty="0" smtClean="0"/>
              <a:t>You can never have too many log files, grab them all</a:t>
            </a:r>
          </a:p>
          <a:p>
            <a:pPr lvl="1"/>
            <a:r>
              <a:rPr lang="en-US" dirty="0" smtClean="0"/>
              <a:t>Find the error and work backwards to look for clues</a:t>
            </a:r>
          </a:p>
          <a:p>
            <a:pPr lvl="1"/>
            <a:r>
              <a:rPr lang="en-US" dirty="0" smtClean="0"/>
              <a:t>Error messages are often too high level, so you need to dig deeper</a:t>
            </a:r>
          </a:p>
          <a:p>
            <a:pPr lvl="1"/>
            <a:r>
              <a:rPr lang="en-US" dirty="0" smtClean="0"/>
              <a:t>Identifying the cause from these messages is a critical skill</a:t>
            </a:r>
          </a:p>
          <a:p>
            <a:r>
              <a:rPr lang="en-US" dirty="0" smtClean="0"/>
              <a:t>Each tool creates its own logs (sometimes more than one)</a:t>
            </a:r>
          </a:p>
          <a:p>
            <a:pPr lvl="1"/>
            <a:r>
              <a:rPr lang="en-US" dirty="0" smtClean="0"/>
              <a:t>That’s a lot of logs…</a:t>
            </a:r>
          </a:p>
          <a:p>
            <a:pPr lvl="1"/>
            <a:r>
              <a:rPr lang="en-US" dirty="0" smtClean="0"/>
              <a:t>Know which ones to look at for each scenario</a:t>
            </a:r>
          </a:p>
          <a:p>
            <a:endParaRPr lang="en-US" dirty="0" smtClean="0"/>
          </a:p>
        </p:txBody>
      </p:sp>
    </p:spTree>
    <p:extLst>
      <p:ext uri="{BB962C8B-B14F-4D97-AF65-F5344CB8AC3E}">
        <p14:creationId xmlns:p14="http://schemas.microsoft.com/office/powerpoint/2010/main" val="13853537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7 Deployment</a:t>
            </a:r>
            <a:br>
              <a:rPr lang="en-US" dirty="0" smtClean="0"/>
            </a:br>
            <a:r>
              <a:rPr lang="en-US" sz="3600" dirty="0" smtClean="0">
                <a:solidFill>
                  <a:schemeClr val="tx2"/>
                </a:solidFill>
              </a:rPr>
              <a:t>Getting to the root cause</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1516360"/>
          </a:xfrm>
        </p:spPr>
        <p:txBody>
          <a:bodyPr/>
          <a:lstStyle/>
          <a:p>
            <a:r>
              <a:rPr lang="en-US" dirty="0" smtClean="0"/>
              <a:t>Using MDT?</a:t>
            </a:r>
          </a:p>
          <a:p>
            <a:pPr lvl="1"/>
            <a:r>
              <a:rPr lang="en-US" dirty="0" smtClean="0"/>
              <a:t>Configure </a:t>
            </a:r>
            <a:r>
              <a:rPr lang="en-US" dirty="0" err="1" smtClean="0"/>
              <a:t>SLShare</a:t>
            </a:r>
            <a:r>
              <a:rPr lang="en-US" dirty="0" smtClean="0"/>
              <a:t> (and maybe </a:t>
            </a:r>
            <a:r>
              <a:rPr lang="en-US" dirty="0" err="1" smtClean="0"/>
              <a:t>SLShareDynamicLogging</a:t>
            </a:r>
            <a:r>
              <a:rPr lang="en-US" dirty="0" smtClean="0"/>
              <a:t>)</a:t>
            </a:r>
          </a:p>
          <a:p>
            <a:pPr lvl="1"/>
            <a:r>
              <a:rPr lang="en-US" dirty="0" smtClean="0"/>
              <a:t>Enable Monitoring</a:t>
            </a:r>
          </a:p>
        </p:txBody>
      </p:sp>
    </p:spTree>
    <p:extLst>
      <p:ext uri="{BB962C8B-B14F-4D97-AF65-F5344CB8AC3E}">
        <p14:creationId xmlns:p14="http://schemas.microsoft.com/office/powerpoint/2010/main" val="39277966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Log Files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78272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Operating System Logs</a:t>
            </a:r>
            <a:br>
              <a:rPr lang="en-US" dirty="0" smtClean="0"/>
            </a:br>
            <a:r>
              <a:rPr lang="en-US" sz="3600" dirty="0" smtClean="0">
                <a:solidFill>
                  <a:schemeClr val="tx2"/>
                </a:solidFill>
              </a:rPr>
              <a:t>Windows 7 and Windows Vista</a:t>
            </a:r>
            <a:endParaRPr lang="en-US" sz="3600" dirty="0">
              <a:solidFill>
                <a:schemeClr val="tx2"/>
              </a:solidFill>
            </a:endParaRPr>
          </a:p>
        </p:txBody>
      </p:sp>
      <p:sp>
        <p:nvSpPr>
          <p:cNvPr id="3" name="Text Placeholder 2"/>
          <p:cNvSpPr>
            <a:spLocks noGrp="1"/>
          </p:cNvSpPr>
          <p:nvPr>
            <p:ph type="body" sz="quarter" idx="10"/>
          </p:nvPr>
        </p:nvSpPr>
        <p:spPr>
          <a:xfrm>
            <a:off x="519112" y="1905000"/>
            <a:ext cx="11149013" cy="3508653"/>
          </a:xfrm>
        </p:spPr>
        <p:txBody>
          <a:bodyPr/>
          <a:lstStyle/>
          <a:p>
            <a:r>
              <a:rPr lang="en-US" sz="2400" dirty="0" smtClean="0"/>
              <a:t>Two key logs created by the SETUP process</a:t>
            </a:r>
          </a:p>
          <a:p>
            <a:pPr lvl="1"/>
            <a:r>
              <a:rPr lang="en-US" sz="2000" b="1" dirty="0" smtClean="0"/>
              <a:t>Setupact.log:</a:t>
            </a:r>
            <a:r>
              <a:rPr lang="en-US" sz="2000" dirty="0" smtClean="0"/>
              <a:t> Contains information about setup actions during the installation process</a:t>
            </a:r>
          </a:p>
          <a:p>
            <a:pPr lvl="1"/>
            <a:r>
              <a:rPr lang="en-US" sz="2000" b="1" dirty="0" smtClean="0"/>
              <a:t>Setuperr.log: </a:t>
            </a:r>
            <a:r>
              <a:rPr lang="en-US" sz="2000" dirty="0" smtClean="0"/>
              <a:t>Contains only the error messages (subset of what is in Setupact.log)</a:t>
            </a:r>
          </a:p>
          <a:p>
            <a:r>
              <a:rPr lang="en-US" sz="2400" dirty="0" smtClean="0"/>
              <a:t>Depending on when the failure occurs, the files can be located in different places:</a:t>
            </a:r>
          </a:p>
          <a:p>
            <a:pPr lvl="1"/>
            <a:r>
              <a:rPr lang="en-US" sz="2000" dirty="0" smtClean="0"/>
              <a:t>C:\$WINDOWS.~BT\Sources\Panther, X:\$WINDOWS.~BT\Sources\Panther (Windows PE)</a:t>
            </a:r>
          </a:p>
          <a:p>
            <a:pPr lvl="1"/>
            <a:r>
              <a:rPr lang="en-US" sz="2000" dirty="0" smtClean="0"/>
              <a:t>C:\WINDOWS\Panther (specialize)</a:t>
            </a:r>
          </a:p>
          <a:p>
            <a:pPr lvl="1"/>
            <a:r>
              <a:rPr lang="en-US" sz="2000" dirty="0" smtClean="0"/>
              <a:t>C:\WINDOWS\Panther\UnattendGC (OOBE)</a:t>
            </a:r>
          </a:p>
          <a:p>
            <a:pPr lvl="1"/>
            <a:r>
              <a:rPr lang="en-US" sz="2000" dirty="0" smtClean="0"/>
              <a:t>C:\WINDOWS\System32\Sysprep\Panther (</a:t>
            </a:r>
            <a:r>
              <a:rPr lang="en-US" sz="2000" dirty="0" err="1" smtClean="0"/>
              <a:t>sysprep</a:t>
            </a:r>
            <a:r>
              <a:rPr lang="en-US" sz="2000" dirty="0" smtClean="0"/>
              <a:t>)</a:t>
            </a:r>
          </a:p>
          <a:p>
            <a:r>
              <a:rPr lang="en-US" sz="2400" dirty="0" smtClean="0"/>
              <a:t> </a:t>
            </a:r>
            <a:r>
              <a:rPr lang="en-US" sz="2400" dirty="0" smtClean="0">
                <a:hlinkClick r:id="rId2"/>
              </a:rPr>
              <a:t>http://support.microsoft.com/kb/927521</a:t>
            </a:r>
            <a:r>
              <a:rPr lang="en-US" sz="2400" dirty="0" smtClean="0"/>
              <a:t> </a:t>
            </a:r>
          </a:p>
        </p:txBody>
      </p:sp>
    </p:spTree>
    <p:extLst>
      <p:ext uri="{BB962C8B-B14F-4D97-AF65-F5344CB8AC3E}">
        <p14:creationId xmlns:p14="http://schemas.microsoft.com/office/powerpoint/2010/main" val="5344308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Michael Niehaus</External_x0020_Speaker>
    <Session_x0020_Code xmlns="2295e2e7-0eeb-498e-8716-217bb2ee6ee3">WCL323</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infopath/2007/PartnerControls"/>
    <ds:schemaRef ds:uri="http://purl.org/dc/elements/1.1/"/>
    <ds:schemaRef ds:uri="http://purl.org/dc/dcmitype/"/>
    <ds:schemaRef ds:uri="8b529f77-48ab-4581-b468-93f09345b8aa"/>
    <ds:schemaRef ds:uri="http://schemas.microsoft.com/office/2006/metadata/properties"/>
    <ds:schemaRef ds:uri="http://schemas.microsoft.com/office/2006/documentManagement/types"/>
    <ds:schemaRef ds:uri="http://purl.org/dc/terms/"/>
    <ds:schemaRef ds:uri="http://schemas.openxmlformats.org/package/2006/metadata/core-properties"/>
    <ds:schemaRef ds:uri="2295e2e7-0eeb-498e-8716-217bb2ee6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82</TotalTime>
  <Words>2680</Words>
  <Application>Microsoft Office PowerPoint</Application>
  <PresentationFormat>Custom</PresentationFormat>
  <Paragraphs>423</Paragraphs>
  <Slides>52</Slides>
  <Notes>13</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TechEd_2012_Template_16x9</vt:lpstr>
      <vt:lpstr>White with Consolas font for code slides</vt:lpstr>
      <vt:lpstr>Troubleshooting Windows 7 Deployments</vt:lpstr>
      <vt:lpstr>Windows 7 Deployment An introduction</vt:lpstr>
      <vt:lpstr>Windows 7 Deployment A range of solutions</vt:lpstr>
      <vt:lpstr>Windows 7 Deployment Typical errors</vt:lpstr>
      <vt:lpstr>Windows 7 Deployment Getting to the root cause</vt:lpstr>
      <vt:lpstr>Windows 7 Deployment Getting to the root cause</vt:lpstr>
      <vt:lpstr>Windows 7 Deployment Getting to the root cause</vt:lpstr>
      <vt:lpstr>Log Files</vt:lpstr>
      <vt:lpstr>Operating System Logs Windows 7 and Windows Vista</vt:lpstr>
      <vt:lpstr>Operating System Logs Windows 7 and Windows Vista</vt:lpstr>
      <vt:lpstr>Operating System Logs Windows PE</vt:lpstr>
      <vt:lpstr>Operating System Logs Windows Deployment Services</vt:lpstr>
      <vt:lpstr>User State Migration Tools Useful logs</vt:lpstr>
      <vt:lpstr>Task Sequencer Useful logs</vt:lpstr>
      <vt:lpstr>Microsoft Deployment Toolkit Useful logs</vt:lpstr>
      <vt:lpstr>Configuration Manager Useful logs</vt:lpstr>
      <vt:lpstr>Getting to the Logs</vt:lpstr>
      <vt:lpstr> Common Issues: Windows 7</vt:lpstr>
      <vt:lpstr>Windows Setup Failures Bad computer name</vt:lpstr>
      <vt:lpstr>Windows Setup Failures Mismatched product key</vt:lpstr>
      <vt:lpstr>Windows Setup Failures Broken domain join</vt:lpstr>
      <vt:lpstr>Windows Setup Failure Domain join issues</vt:lpstr>
      <vt:lpstr>Windows Setup Failure Domain join issues</vt:lpstr>
      <vt:lpstr>Windows Setup Failure Crashes</vt:lpstr>
      <vt:lpstr>Windows Setup Failures</vt:lpstr>
      <vt:lpstr> Common Issues:  Windows PE</vt:lpstr>
      <vt:lpstr>Windows PE Failures Networking issues</vt:lpstr>
      <vt:lpstr> Common Issues: Microsoft Deployment Toolkit</vt:lpstr>
      <vt:lpstr>Microsoft Deployment Toolkit Task sequence doesn’t resume in new OS</vt:lpstr>
      <vt:lpstr>Microsoft Deployment Toolkit Task sequence failure causes issues for the next task sequence</vt:lpstr>
      <vt:lpstr>Microsoft Deployment Toolkit Unable to find SETUP</vt:lpstr>
      <vt:lpstr>Microsoft Deployment Toolkit Task Sequence Failures </vt:lpstr>
      <vt:lpstr>Microsoft Deployment Toolkit Catalog generation error</vt:lpstr>
      <vt:lpstr> Common Issues: ConfigMgr OS Deployment</vt:lpstr>
      <vt:lpstr>ConfigMgr OS Deployment Task Sequence Failures </vt:lpstr>
      <vt:lpstr>ConfigMgr OS Deployment Windows is running from D:\WINDOWS</vt:lpstr>
      <vt:lpstr>ConfigMgr OS Deployment Hash mismatch</vt:lpstr>
      <vt:lpstr>ConfigMgr OS Deployment Packages not available</vt:lpstr>
      <vt:lpstr>ConfigMgr OS Deployment PXE boot issues</vt:lpstr>
      <vt:lpstr>ConfigMgr OS Deployment PXE boot issues</vt:lpstr>
      <vt:lpstr>Troubleshooting ConfigMgr PXE Booting</vt:lpstr>
      <vt:lpstr>Troubleshooting Techniques</vt:lpstr>
      <vt:lpstr>Manually Testing Deployments</vt:lpstr>
      <vt:lpstr>Troubleshooting Techniques</vt:lpstr>
      <vt:lpstr>Stumped?</vt:lpstr>
      <vt:lpstr>Related Content</vt:lpstr>
      <vt:lpstr>DEV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 Windows 7 Deployments</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8</cp:revision>
  <cp:lastPrinted>2010-05-11T05:02:34Z</cp:lastPrinted>
  <dcterms:created xsi:type="dcterms:W3CDTF">2012-03-23T02:48:52Z</dcterms:created>
  <dcterms:modified xsi:type="dcterms:W3CDTF">2012-06-13T20:40:35Z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