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2"/>
  </p:notesMasterIdLst>
  <p:handoutMasterIdLst>
    <p:handoutMasterId r:id="rId53"/>
  </p:handoutMasterIdLst>
  <p:sldIdLst>
    <p:sldId id="257" r:id="rId6"/>
    <p:sldId id="320" r:id="rId7"/>
    <p:sldId id="319" r:id="rId8"/>
    <p:sldId id="376" r:id="rId9"/>
    <p:sldId id="377" r:id="rId10"/>
    <p:sldId id="372" r:id="rId11"/>
    <p:sldId id="324" r:id="rId12"/>
    <p:sldId id="325" r:id="rId13"/>
    <p:sldId id="326" r:id="rId14"/>
    <p:sldId id="327" r:id="rId15"/>
    <p:sldId id="321" r:id="rId16"/>
    <p:sldId id="332" r:id="rId17"/>
    <p:sldId id="333" r:id="rId18"/>
    <p:sldId id="334" r:id="rId19"/>
    <p:sldId id="379" r:id="rId20"/>
    <p:sldId id="336" r:id="rId21"/>
    <p:sldId id="337" r:id="rId22"/>
    <p:sldId id="345" r:id="rId23"/>
    <p:sldId id="347" r:id="rId24"/>
    <p:sldId id="348" r:id="rId25"/>
    <p:sldId id="357" r:id="rId26"/>
    <p:sldId id="350" r:id="rId27"/>
    <p:sldId id="351" r:id="rId28"/>
    <p:sldId id="352" r:id="rId29"/>
    <p:sldId id="353" r:id="rId30"/>
    <p:sldId id="358" r:id="rId31"/>
    <p:sldId id="355" r:id="rId32"/>
    <p:sldId id="359" r:id="rId33"/>
    <p:sldId id="360" r:id="rId34"/>
    <p:sldId id="361" r:id="rId35"/>
    <p:sldId id="367" r:id="rId36"/>
    <p:sldId id="371" r:id="rId37"/>
    <p:sldId id="375" r:id="rId38"/>
    <p:sldId id="364" r:id="rId39"/>
    <p:sldId id="374" r:id="rId40"/>
    <p:sldId id="378" r:id="rId41"/>
    <p:sldId id="366" r:id="rId42"/>
    <p:sldId id="311" r:id="rId43"/>
    <p:sldId id="381" r:id="rId44"/>
    <p:sldId id="382" r:id="rId45"/>
    <p:sldId id="383" r:id="rId46"/>
    <p:sldId id="313" r:id="rId47"/>
    <p:sldId id="314" r:id="rId48"/>
    <p:sldId id="380" r:id="rId49"/>
    <p:sldId id="271" r:id="rId50"/>
    <p:sldId id="256" r:id="rId51"/>
  </p:sldIdLst>
  <p:sldSz cx="12188825" cy="6858000"/>
  <p:notesSz cx="6797675" cy="9926638"/>
  <p:custShowLst>
    <p:custShow name="Aangepaste voorstelling 1" id="0">
      <p:sldLst/>
    </p:custShow>
  </p:custShow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FFFFFF"/>
    <a:srgbClr val="000000"/>
    <a:srgbClr val="429A16"/>
    <a:srgbClr val="F8F57B"/>
    <a:srgbClr val="59D01E"/>
    <a:srgbClr val="ACE58F"/>
    <a:srgbClr val="292929"/>
    <a:srgbClr val="3333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8" autoAdjust="0"/>
    <p:restoredTop sz="85042" autoAdjust="0"/>
  </p:normalViewPr>
  <p:slideViewPr>
    <p:cSldViewPr snapToObjects="1">
      <p:cViewPr varScale="1">
        <p:scale>
          <a:sx n="110" d="100"/>
          <a:sy n="110" d="100"/>
        </p:scale>
        <p:origin x="-702" y="-90"/>
      </p:cViewPr>
      <p:guideLst>
        <p:guide orient="horz" pos="144"/>
        <p:guide orient="horz" pos="2304"/>
        <p:guide orient="horz" pos="2352"/>
        <p:guide orient="horz" pos="4176"/>
        <p:guide orient="horz" pos="3552"/>
        <p:guide orient="horz" pos="1104"/>
        <p:guide pos="4655"/>
        <p:guide pos="327"/>
        <p:guide pos="7151"/>
        <p:guide pos="5903"/>
        <p:guide pos="4703"/>
        <p:guide pos="611"/>
        <p:guide pos="5951"/>
        <p:guide pos="7055"/>
      </p:guideLst>
    </p:cSldViewPr>
  </p:slideViewPr>
  <p:outlineViewPr>
    <p:cViewPr>
      <p:scale>
        <a:sx n="33" d="100"/>
        <a:sy n="33" d="100"/>
      </p:scale>
      <p:origin x="0" y="16450"/>
    </p:cViewPr>
  </p:outlineViewPr>
  <p:notesTextViewPr>
    <p:cViewPr>
      <p:scale>
        <a:sx n="100" d="100"/>
        <a:sy n="100" d="100"/>
      </p:scale>
      <p:origin x="0" y="0"/>
    </p:cViewPr>
  </p:notesTextViewPr>
  <p:sorterViewPr>
    <p:cViewPr>
      <p:scale>
        <a:sx n="50" d="100"/>
        <a:sy n="50" d="100"/>
      </p:scale>
      <p:origin x="0" y="0"/>
    </p:cViewPr>
  </p:sorterViewPr>
  <p:notesViewPr>
    <p:cSldViewPr snapToObjects="1" showGuides="1">
      <p:cViewPr varScale="1">
        <p:scale>
          <a:sx n="81" d="100"/>
          <a:sy n="81" d="100"/>
        </p:scale>
        <p:origin x="-3156" y="-7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6/14/2012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9428583"/>
            <a:ext cx="6193437" cy="496332"/>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193437" y="9428583"/>
            <a:ext cx="602665" cy="496332"/>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6/14/2012</a:t>
            </a:fld>
            <a:endParaRPr lang="en-US"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28583"/>
            <a:ext cx="6117908" cy="496332"/>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17907" y="9428583"/>
            <a:ext cx="678194" cy="496332"/>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dirty="0"/>
          </a:p>
        </p:txBody>
      </p:sp>
      <p:sp>
        <p:nvSpPr>
          <p:cNvPr id="6" name="Footer Placeholder 5"/>
          <p:cNvSpPr>
            <a:spLocks noGrp="1"/>
          </p:cNvSpPr>
          <p:nvPr>
            <p:ph type="ftr" sz="quarter" idx="12"/>
          </p:nvPr>
        </p:nvSpPr>
        <p:spPr>
          <a:xfrm>
            <a:off x="0" y="9428583"/>
            <a:ext cx="6117908" cy="496332"/>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17907" y="9428583"/>
            <a:ext cx="678194" cy="496332"/>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332950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28433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99A5051-F937-4112-AA39-B8B354F93B7A}" type="slidenum">
              <a:rPr lang="nl-NL" smtClean="0"/>
              <a:pPr/>
              <a:t>22</a:t>
            </a:fld>
            <a:endParaRPr lang="nl-NL"/>
          </a:p>
        </p:txBody>
      </p:sp>
    </p:spTree>
    <p:extLst>
      <p:ext uri="{BB962C8B-B14F-4D97-AF65-F5344CB8AC3E}">
        <p14:creationId xmlns:p14="http://schemas.microsoft.com/office/powerpoint/2010/main" val="3441865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3910758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587054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99A5051-F937-4112-AA39-B8B354F93B7A}" type="slidenum">
              <a:rPr lang="nl-NL" smtClean="0"/>
              <a:pPr/>
              <a:t>30</a:t>
            </a:fld>
            <a:endParaRPr lang="nl-NL"/>
          </a:p>
        </p:txBody>
      </p:sp>
    </p:spTree>
    <p:extLst>
      <p:ext uri="{BB962C8B-B14F-4D97-AF65-F5344CB8AC3E}">
        <p14:creationId xmlns:p14="http://schemas.microsoft.com/office/powerpoint/2010/main" val="65687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Grp="1" noChangeArrowheads="1"/>
          </p:cNvSpPr>
          <p:nvPr>
            <p:ph type="ftr" sz="quarter" idx="4"/>
          </p:nvPr>
        </p:nvSpPr>
        <p:spPr>
          <a:ln/>
        </p:spPr>
        <p:txBody>
          <a:bodyPr/>
          <a:lstStyle/>
          <a:p>
            <a:r>
              <a:rPr lang="en-GB">
                <a:solidFill>
                  <a:prstClr val="black"/>
                </a:solidFill>
              </a:rPr>
              <a:t>INF210</a:t>
            </a:r>
          </a:p>
        </p:txBody>
      </p:sp>
      <p:sp>
        <p:nvSpPr>
          <p:cNvPr id="67586" name="Rectangle 7"/>
          <p:cNvSpPr>
            <a:spLocks noGrp="1" noChangeArrowheads="1"/>
          </p:cNvSpPr>
          <p:nvPr>
            <p:ph type="sldNum" sz="quarter" idx="5"/>
          </p:nvPr>
        </p:nvSpPr>
        <p:spPr>
          <a:noFill/>
        </p:spPr>
        <p:txBody>
          <a:bodyPr/>
          <a:lstStyle/>
          <a:p>
            <a:fld id="{37B23F91-8CB0-4EB2-A58E-F8BA7808621E}" type="slidenum">
              <a:rPr lang="en-US" smtClean="0">
                <a:solidFill>
                  <a:prstClr val="black"/>
                </a:solidFill>
              </a:rPr>
              <a:pPr/>
              <a:t>33</a:t>
            </a:fld>
            <a:endParaRPr 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959669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223" y="744498"/>
            <a:ext cx="6039231" cy="3722489"/>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64642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4538"/>
            <a:ext cx="6613525" cy="3722687"/>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6/14/2012 3:06 PM</a:t>
            </a:fld>
            <a:endParaRPr lang="en-US" dirty="0"/>
          </a:p>
        </p:txBody>
      </p:sp>
      <p:sp>
        <p:nvSpPr>
          <p:cNvPr id="6" name="Footer Placeholder 5"/>
          <p:cNvSpPr>
            <a:spLocks noGrp="1"/>
          </p:cNvSpPr>
          <p:nvPr>
            <p:ph type="ftr" sz="quarter" idx="12"/>
          </p:nvPr>
        </p:nvSpPr>
        <p:spPr>
          <a:xfrm>
            <a:off x="0" y="9428583"/>
            <a:ext cx="6117908" cy="496332"/>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17907" y="9428583"/>
            <a:ext cx="678194" cy="496332"/>
          </a:xfrm>
        </p:spPr>
        <p:txBody>
          <a:bodyPr/>
          <a:lstStyle/>
          <a:p>
            <a:fld id="{EC87E0CF-87F6-4B58-B8B8-DCAB2DAAF3CA}" type="slidenum">
              <a:rPr lang="en-US" smtClean="0"/>
              <a:pPr/>
              <a:t>46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879452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74938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88814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33243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52087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182166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66387"/>
          </a:xfrm>
        </p:spPr>
        <p:txBody>
          <a:bodyPr/>
          <a:lstStyle/>
          <a:p>
            <a:r>
              <a:rPr lang="de-DE" smtClean="0"/>
              <a:t>Titelmasterformat durch Klicken bearbeiten</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0" indent="0">
              <a:spcBef>
                <a:spcPts val="0"/>
              </a:spcBef>
              <a:spcAft>
                <a:spcPts val="900"/>
              </a:spcAft>
              <a:buNone/>
              <a:defRPr sz="4000" spc="-100" baseline="0">
                <a:latin typeface="Segoe UI Light" pitchFamily="34" charset="0"/>
              </a:defRPr>
            </a:lvl1pPr>
            <a:lvl2pPr marL="0" indent="0">
              <a:spcBef>
                <a:spcPts val="0"/>
              </a:spcBef>
              <a:spcAft>
                <a:spcPts val="400"/>
              </a:spcAft>
              <a:buNone/>
              <a:defRPr sz="2000" spc="-50" baseline="0"/>
            </a:lvl2pPr>
            <a:lvl3pPr marL="0" indent="0">
              <a:spcBef>
                <a:spcPts val="0"/>
              </a:spcBef>
              <a:spcAft>
                <a:spcPts val="400"/>
              </a:spcAft>
              <a:buNone/>
              <a:defRPr sz="2000"/>
            </a:lvl3pPr>
            <a:lvl4pPr marL="0" indent="0">
              <a:spcBef>
                <a:spcPts val="0"/>
              </a:spcBef>
              <a:spcAft>
                <a:spcPts val="400"/>
              </a:spcAft>
              <a:buNone/>
              <a:defRPr/>
            </a:lvl4pPr>
            <a:lvl5pPr marL="0" indent="0">
              <a:spcBef>
                <a:spcPts val="0"/>
              </a:spcBef>
              <a:spcAft>
                <a:spcPts val="400"/>
              </a:spcAft>
              <a:buNone/>
              <a:defRPr/>
            </a:lvl5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32835474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706516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Titel 7"/>
          <p:cNvSpPr>
            <a:spLocks noGrp="1"/>
          </p:cNvSpPr>
          <p:nvPr>
            <p:ph type="title" hasCustomPrompt="1"/>
          </p:nvPr>
        </p:nvSpPr>
        <p:spPr>
          <a:xfrm>
            <a:off x="4179052" y="4018002"/>
            <a:ext cx="6868359" cy="553998"/>
          </a:xfrm>
        </p:spPr>
        <p:txBody>
          <a:bodyPr/>
          <a:lstStyle>
            <a:lvl1pPr>
              <a:defRPr sz="4000" b="1">
                <a:solidFill>
                  <a:schemeClr val="accent6"/>
                </a:solidFill>
              </a:defRPr>
            </a:lvl1pPr>
          </a:lstStyle>
          <a:p>
            <a:r>
              <a:rPr lang="en-US" dirty="0" smtClean="0"/>
              <a:t>Demo title</a:t>
            </a:r>
            <a:endParaRPr lang="nl-NL"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3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1"/>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wmf"/><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hyperlink" Target="http://www.microsoft.com/dv" TargetMode="External"/><Relationship Id="rId3" Type="http://schemas.openxmlformats.org/officeDocument/2006/relationships/image" Target="../media/image1.png"/><Relationship Id="rId7" Type="http://schemas.openxmlformats.org/officeDocument/2006/relationships/hyperlink" Target="http://www.microsoft.com/MDOP"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www.microsoft.com/en-us/windows/enterprise/products-and-technologies/windows-8/default.aspx" TargetMode="External"/><Relationship Id="rId5" Type="http://schemas.openxmlformats.org/officeDocument/2006/relationships/image" Target="../media/image7.png"/><Relationship Id="rId4" Type="http://schemas.openxmlformats.org/officeDocument/2006/relationships/hyperlink" Target="http://msdn.microsoft.com/en-us/windows/apps" TargetMode="External"/><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hyperlink" Target="http://technet.microsoft.com/en-us/magazine/2007.06.uac.aspx"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technet.microsoft.com/windows/dd361746.aspx" TargetMode="External"/><Relationship Id="rId7" Type="http://schemas.openxmlformats.org/officeDocument/2006/relationships/hyperlink" Target="http://technet.microsoft.com/windows/bb187457.aspx" TargetMode="External"/><Relationship Id="rId2" Type="http://schemas.openxmlformats.org/officeDocument/2006/relationships/hyperlink" Target="http://www.microsoft.com/springboard" TargetMode="External"/><Relationship Id="rId1" Type="http://schemas.openxmlformats.org/officeDocument/2006/relationships/slideLayout" Target="../slideLayouts/slideLayout8.xml"/><Relationship Id="rId6" Type="http://schemas.openxmlformats.org/officeDocument/2006/relationships/hyperlink" Target="http://technet.microsoft.com/windows/dd641430.aspx" TargetMode="External"/><Relationship Id="rId5" Type="http://schemas.openxmlformats.org/officeDocument/2006/relationships/hyperlink" Target="http://technet.microsoft.com/windows/dd641427.aspx" TargetMode="External"/><Relationship Id="rId4" Type="http://schemas.openxmlformats.org/officeDocument/2006/relationships/hyperlink" Target="http://technet.microsoft.com/windows/hh706147.asp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54.png"/><Relationship Id="rId3" Type="http://schemas.openxmlformats.org/officeDocument/2006/relationships/image" Target="../media/image55.png"/><Relationship Id="rId7" Type="http://schemas.openxmlformats.org/officeDocument/2006/relationships/image" Target="../media/image57.png"/><Relationship Id="rId12" Type="http://schemas.openxmlformats.org/officeDocument/2006/relationships/hyperlink" Target="http://microsoft.com/msdn"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56.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58.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png"/><Relationship Id="rId9" Type="http://schemas.openxmlformats.org/officeDocument/2006/relationships/image" Target="../media/image65.jpeg"/></Relationships>
</file>

<file path=ppt/slides/_rels/slide4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6.jpeg"/><Relationship Id="rId7"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231974"/>
            <a:ext cx="6870702" cy="1644826"/>
          </a:xfrm>
        </p:spPr>
        <p:txBody>
          <a:bodyPr/>
          <a:lstStyle/>
          <a:p>
            <a:r>
              <a:rPr lang="en-US" dirty="0" smtClean="0"/>
              <a:t>Raiders of the Elevated Token:</a:t>
            </a:r>
            <a:r>
              <a:rPr lang="en-US" dirty="0"/>
              <a:t/>
            </a:r>
            <a:br>
              <a:rPr lang="en-US" dirty="0"/>
            </a:br>
            <a:r>
              <a:rPr lang="en-US" sz="3200" b="0" dirty="0"/>
              <a:t>Understanding User Account Control and Session Isolation</a:t>
            </a:r>
            <a:endParaRPr lang="en-US" b="0" dirty="0"/>
          </a:p>
        </p:txBody>
      </p:sp>
      <p:sp>
        <p:nvSpPr>
          <p:cNvPr id="3" name="Subtitle 2"/>
          <p:cNvSpPr>
            <a:spLocks noGrp="1"/>
          </p:cNvSpPr>
          <p:nvPr>
            <p:ph type="subTitle" idx="1"/>
          </p:nvPr>
        </p:nvSpPr>
        <p:spPr/>
        <p:txBody>
          <a:bodyPr/>
          <a:lstStyle/>
          <a:p>
            <a:r>
              <a:rPr lang="en-US" dirty="0" smtClean="0"/>
              <a:t>Raymond P.L. </a:t>
            </a:r>
            <a:r>
              <a:rPr lang="en-US" dirty="0" err="1" smtClean="0"/>
              <a:t>Comvalius</a:t>
            </a:r>
            <a:endParaRPr lang="en-US" dirty="0" smtClean="0"/>
          </a:p>
          <a:p>
            <a:r>
              <a:rPr lang="en-US" dirty="0" smtClean="0"/>
              <a:t>Independent IT Infrastructure Architect</a:t>
            </a:r>
          </a:p>
          <a:p>
            <a:r>
              <a:rPr lang="en-US" dirty="0" smtClean="0"/>
              <a:t>NEXTXPERT</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32130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WCL325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Configuring UAC in Group Policy</a:t>
            </a:r>
            <a:endParaRPr lang="en-US" noProof="0"/>
          </a:p>
        </p:txBody>
      </p:sp>
      <p:sp>
        <p:nvSpPr>
          <p:cNvPr id="3" name="Tijdelijke aanduiding voor inhoud 2"/>
          <p:cNvSpPr>
            <a:spLocks noGrp="1"/>
          </p:cNvSpPr>
          <p:nvPr>
            <p:ph type="body" sz="quarter" idx="10"/>
          </p:nvPr>
        </p:nvSpPr>
        <p:spPr>
          <a:xfrm>
            <a:off x="519112" y="1447799"/>
            <a:ext cx="11149013" cy="5287601"/>
          </a:xfrm>
        </p:spPr>
        <p:txBody>
          <a:bodyPr/>
          <a:lstStyle/>
          <a:p>
            <a:r>
              <a:rPr lang="en-US" noProof="0" dirty="0" smtClean="0"/>
              <a:t>Behavior for Standard Users</a:t>
            </a:r>
          </a:p>
          <a:p>
            <a:pPr lvl="1"/>
            <a:r>
              <a:rPr lang="en-US" noProof="0" dirty="0" smtClean="0"/>
              <a:t>Deny Access</a:t>
            </a:r>
          </a:p>
          <a:p>
            <a:pPr lvl="1"/>
            <a:r>
              <a:rPr lang="en-US" noProof="0" dirty="0" smtClean="0"/>
              <a:t>Prompt for Credentials</a:t>
            </a:r>
          </a:p>
          <a:p>
            <a:r>
              <a:rPr lang="en-US" noProof="0" dirty="0" smtClean="0"/>
              <a:t>Admin Approval Mode for the built-in Administrator account</a:t>
            </a:r>
          </a:p>
          <a:p>
            <a:r>
              <a:rPr lang="en-US" noProof="0" dirty="0" smtClean="0"/>
              <a:t>For Administrators in Admin Approval Mode</a:t>
            </a:r>
          </a:p>
          <a:p>
            <a:pPr lvl="1"/>
            <a:r>
              <a:rPr lang="en-US" noProof="0" dirty="0" smtClean="0"/>
              <a:t>Prompt for Consent</a:t>
            </a:r>
          </a:p>
          <a:p>
            <a:pPr lvl="1"/>
            <a:r>
              <a:rPr lang="en-US" noProof="0" dirty="0" smtClean="0"/>
              <a:t>Prompt for Credentials</a:t>
            </a:r>
          </a:p>
          <a:p>
            <a:pPr lvl="1"/>
            <a:r>
              <a:rPr lang="en-US" noProof="0" dirty="0" smtClean="0"/>
              <a:t>Elevate without prompting</a:t>
            </a:r>
          </a:p>
          <a:p>
            <a:pPr lvl="2"/>
            <a:r>
              <a:rPr lang="en-US" noProof="0" dirty="0" smtClean="0"/>
              <a:t>Not same as disable UAC!</a:t>
            </a:r>
          </a:p>
          <a:p>
            <a:endParaRPr lang="en-US" noProof="0" dirty="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3412" y="4384040"/>
            <a:ext cx="6229845" cy="236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790" y="883584"/>
            <a:ext cx="5154892" cy="20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8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dirty="0"/>
          </a:p>
        </p:txBody>
      </p:sp>
      <p:sp>
        <p:nvSpPr>
          <p:cNvPr id="5" name="Ondertitel 4"/>
          <p:cNvSpPr>
            <a:spLocks noGrp="1"/>
          </p:cNvSpPr>
          <p:nvPr>
            <p:ph type="subTitle" idx="1"/>
          </p:nvPr>
        </p:nvSpPr>
        <p:spPr/>
        <p:txBody>
          <a:bodyPr/>
          <a:lstStyle/>
          <a:p>
            <a:endParaRPr lang="nl-NL"/>
          </a:p>
        </p:txBody>
      </p:sp>
      <p:sp>
        <p:nvSpPr>
          <p:cNvPr id="4" name="Titel 3"/>
          <p:cNvSpPr>
            <a:spLocks noGrp="1"/>
          </p:cNvSpPr>
          <p:nvPr>
            <p:ph type="ctrTitle"/>
          </p:nvPr>
        </p:nvSpPr>
        <p:spPr>
          <a:xfrm>
            <a:off x="4179052" y="3658106"/>
            <a:ext cx="6610546" cy="1523494"/>
          </a:xfrm>
        </p:spPr>
        <p:txBody>
          <a:bodyPr/>
          <a:lstStyle/>
          <a:p>
            <a:r>
              <a:rPr lang="en-US" dirty="0" smtClean="0"/>
              <a:t>Configuring UAC</a:t>
            </a:r>
            <a:endParaRPr lang="nl-NL" dirty="0"/>
          </a:p>
        </p:txBody>
      </p:sp>
      <p:sp>
        <p:nvSpPr>
          <p:cNvPr id="7" name="Tekstvak 6"/>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Tree>
    <p:extLst>
      <p:ext uri="{BB962C8B-B14F-4D97-AF65-F5344CB8AC3E}">
        <p14:creationId xmlns:p14="http://schemas.microsoft.com/office/powerpoint/2010/main" val="405450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UIAccess Applications</a:t>
            </a:r>
            <a:endParaRPr lang="en-US" noProof="0"/>
          </a:p>
        </p:txBody>
      </p:sp>
      <p:sp>
        <p:nvSpPr>
          <p:cNvPr id="3" name="Tijdelijke aanduiding voor inhoud 2"/>
          <p:cNvSpPr>
            <a:spLocks noGrp="1"/>
          </p:cNvSpPr>
          <p:nvPr>
            <p:ph idx="1"/>
          </p:nvPr>
        </p:nvSpPr>
        <p:spPr>
          <a:xfrm>
            <a:off x="519112" y="1447799"/>
            <a:ext cx="11290300" cy="4512004"/>
          </a:xfrm>
        </p:spPr>
        <p:txBody>
          <a:bodyPr/>
          <a:lstStyle/>
          <a:p>
            <a:r>
              <a:rPr lang="en-US" noProof="0" dirty="0" smtClean="0"/>
              <a:t>Software  alternatives for the mouse and keyboard</a:t>
            </a:r>
          </a:p>
          <a:p>
            <a:pPr lvl="1"/>
            <a:r>
              <a:rPr lang="en-US" noProof="0" dirty="0" smtClean="0"/>
              <a:t>For example Remote Assistance</a:t>
            </a:r>
          </a:p>
          <a:p>
            <a:r>
              <a:rPr lang="en-US" noProof="0" dirty="0" smtClean="0"/>
              <a:t>User Interface Accessibility integrity level</a:t>
            </a:r>
          </a:p>
          <a:p>
            <a:r>
              <a:rPr lang="en-US" noProof="0" dirty="0" smtClean="0"/>
              <a:t>Windows always checks signatures on </a:t>
            </a:r>
            <a:r>
              <a:rPr lang="en-US" noProof="0" dirty="0" err="1" smtClean="0"/>
              <a:t>UIAccess</a:t>
            </a:r>
            <a:r>
              <a:rPr lang="en-US" noProof="0" dirty="0" smtClean="0"/>
              <a:t> Applications</a:t>
            </a:r>
          </a:p>
          <a:p>
            <a:r>
              <a:rPr lang="en-US" noProof="0" dirty="0" err="1" smtClean="0"/>
              <a:t>UIAccess</a:t>
            </a:r>
            <a:r>
              <a:rPr lang="en-US" noProof="0" dirty="0" smtClean="0"/>
              <a:t> applications must be installed in secure locations</a:t>
            </a:r>
          </a:p>
          <a:p>
            <a:r>
              <a:rPr lang="en-US" noProof="0" dirty="0" smtClean="0"/>
              <a:t>Optionally these applications can disable the secure desktop (used with Remote Assistance)</a:t>
            </a:r>
          </a:p>
          <a:p>
            <a:endParaRPr lang="en-US" noProof="0" dirty="0"/>
          </a:p>
        </p:txBody>
      </p:sp>
    </p:spTree>
    <p:extLst>
      <p:ext uri="{BB962C8B-B14F-4D97-AF65-F5344CB8AC3E}">
        <p14:creationId xmlns:p14="http://schemas.microsoft.com/office/powerpoint/2010/main" val="146842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Remote Assistance and the Secure Desktop</a:t>
            </a:r>
            <a:endParaRPr lang="en-US" noProof="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939" y="1828800"/>
            <a:ext cx="4747407" cy="293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612" y="930648"/>
            <a:ext cx="8001187" cy="57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612" y="930648"/>
            <a:ext cx="8001187" cy="57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886" y="1634237"/>
            <a:ext cx="7396642" cy="332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612" y="930648"/>
            <a:ext cx="8038680" cy="576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045" y="930648"/>
            <a:ext cx="8038681" cy="576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Raymond.Terry7\AppData\Local\Microsoft\Windows\Temporary Internet Files\Content.IE5\EOONQH3I\MC900436121[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9928" y="1212850"/>
            <a:ext cx="20066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7045" y="935844"/>
            <a:ext cx="8038680" cy="577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Users\Raymond.Terry7\AppData\Local\Microsoft\Windows\Temporary Internet Files\Content.IE5\SBKMOKU2\MC900078739[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00" y="1989830"/>
            <a:ext cx="1717675" cy="35941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491595" y="3034570"/>
            <a:ext cx="571663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3200" b="1" cap="none" spc="0" dirty="0" err="1" smtClean="0">
                <a:ln w="50800"/>
                <a:solidFill>
                  <a:schemeClr val="tx2"/>
                </a:solidFill>
                <a:effectLst/>
              </a:rPr>
              <a:t>for</a:t>
            </a:r>
            <a:r>
              <a:rPr lang="nl-NL" sz="3200" b="1" cap="none" spc="0" dirty="0" smtClean="0">
                <a:ln w="50800"/>
                <a:solidFill>
                  <a:schemeClr val="tx2"/>
                </a:solidFill>
                <a:effectLst/>
              </a:rPr>
              <a:t> non-</a:t>
            </a:r>
            <a:r>
              <a:rPr lang="nl-NL" sz="3200" b="1" cap="none" spc="0" dirty="0" err="1" smtClean="0">
                <a:ln w="50800"/>
                <a:solidFill>
                  <a:schemeClr val="tx2"/>
                </a:solidFill>
                <a:effectLst/>
              </a:rPr>
              <a:t>administrative</a:t>
            </a:r>
            <a:r>
              <a:rPr lang="nl-NL" sz="3200" b="1" cap="none" spc="0" dirty="0" smtClean="0">
                <a:ln w="50800"/>
                <a:solidFill>
                  <a:schemeClr val="tx2"/>
                </a:solidFill>
                <a:effectLst/>
              </a:rPr>
              <a:t> users</a:t>
            </a:r>
            <a:endParaRPr lang="nl-NL" sz="3200" b="1" cap="none" spc="0" dirty="0">
              <a:ln w="50800"/>
              <a:solidFill>
                <a:schemeClr val="tx2"/>
              </a:solidFill>
              <a:effectLst/>
            </a:endParaRPr>
          </a:p>
        </p:txBody>
      </p:sp>
    </p:spTree>
    <p:extLst>
      <p:ext uri="{BB962C8B-B14F-4D97-AF65-F5344CB8AC3E}">
        <p14:creationId xmlns:p14="http://schemas.microsoft.com/office/powerpoint/2010/main" val="341124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1000"/>
                                        <p:tgtEl>
                                          <p:spTgt spid="1026"/>
                                        </p:tgtEl>
                                      </p:cBhvr>
                                    </p:animEffect>
                                    <p:anim calcmode="lin" valueType="num">
                                      <p:cBhvr>
                                        <p:cTn id="28" dur="1000"/>
                                        <p:tgtEl>
                                          <p:spTgt spid="1026"/>
                                        </p:tgtEl>
                                        <p:attrNameLst>
                                          <p:attrName>ppt_x</p:attrName>
                                        </p:attrNameLst>
                                      </p:cBhvr>
                                      <p:tavLst>
                                        <p:tav tm="0">
                                          <p:val>
                                            <p:strVal val="ppt_x"/>
                                          </p:val>
                                        </p:tav>
                                        <p:tav tm="100000">
                                          <p:val>
                                            <p:strVal val="ppt_x"/>
                                          </p:val>
                                        </p:tav>
                                      </p:tavLst>
                                    </p:anim>
                                    <p:anim calcmode="lin" valueType="num">
                                      <p:cBhvr>
                                        <p:cTn id="29" dur="1000"/>
                                        <p:tgtEl>
                                          <p:spTgt spid="1026"/>
                                        </p:tgtEl>
                                        <p:attrNameLst>
                                          <p:attrName>ppt_y</p:attrName>
                                        </p:attrNameLst>
                                      </p:cBhvr>
                                      <p:tavLst>
                                        <p:tav tm="0">
                                          <p:val>
                                            <p:strVal val="ppt_y"/>
                                          </p:val>
                                        </p:tav>
                                        <p:tav tm="100000">
                                          <p:val>
                                            <p:strVal val="ppt_y+.1"/>
                                          </p:val>
                                        </p:tav>
                                      </p:tavLst>
                                    </p:anim>
                                    <p:set>
                                      <p:cBhvr>
                                        <p:cTn id="30" dur="1" fill="hold">
                                          <p:stCondLst>
                                            <p:cond delay="999"/>
                                          </p:stCondLst>
                                        </p:cTn>
                                        <p:tgtEl>
                                          <p:spTgt spid="1026"/>
                                        </p:tgtEl>
                                        <p:attrNameLst>
                                          <p:attrName>style.visibility</p:attrName>
                                        </p:attrNameLst>
                                      </p:cBhvr>
                                      <p:to>
                                        <p:strVal val="hidden"/>
                                      </p:to>
                                    </p:set>
                                  </p:childTnLst>
                                </p:cTn>
                              </p:par>
                            </p:childTnLst>
                          </p:cTn>
                        </p:par>
                        <p:par>
                          <p:cTn id="31" fill="hold">
                            <p:stCondLst>
                              <p:cond delay="1000"/>
                            </p:stCondLst>
                            <p:childTnLst>
                              <p:par>
                                <p:cTn id="32" presetID="53" presetClass="exit" presetSubtype="32" fill="hold" nodeType="afterEffect">
                                  <p:stCondLst>
                                    <p:cond delay="0"/>
                                  </p:stCondLst>
                                  <p:childTnLst>
                                    <p:anim calcmode="lin" valueType="num">
                                      <p:cBhvr>
                                        <p:cTn id="33" dur="500"/>
                                        <p:tgtEl>
                                          <p:spTgt spid="1028"/>
                                        </p:tgtEl>
                                        <p:attrNameLst>
                                          <p:attrName>ppt_w</p:attrName>
                                        </p:attrNameLst>
                                      </p:cBhvr>
                                      <p:tavLst>
                                        <p:tav tm="0">
                                          <p:val>
                                            <p:strVal val="ppt_w"/>
                                          </p:val>
                                        </p:tav>
                                        <p:tav tm="100000">
                                          <p:val>
                                            <p:fltVal val="0"/>
                                          </p:val>
                                        </p:tav>
                                      </p:tavLst>
                                    </p:anim>
                                    <p:anim calcmode="lin" valueType="num">
                                      <p:cBhvr>
                                        <p:cTn id="34" dur="500"/>
                                        <p:tgtEl>
                                          <p:spTgt spid="1028"/>
                                        </p:tgtEl>
                                        <p:attrNameLst>
                                          <p:attrName>ppt_h</p:attrName>
                                        </p:attrNameLst>
                                      </p:cBhvr>
                                      <p:tavLst>
                                        <p:tav tm="0">
                                          <p:val>
                                            <p:strVal val="ppt_h"/>
                                          </p:val>
                                        </p:tav>
                                        <p:tav tm="100000">
                                          <p:val>
                                            <p:fltVal val="0"/>
                                          </p:val>
                                        </p:tav>
                                      </p:tavLst>
                                    </p:anim>
                                    <p:animEffect transition="out" filter="fade">
                                      <p:cBhvr>
                                        <p:cTn id="35" dur="500"/>
                                        <p:tgtEl>
                                          <p:spTgt spid="1028"/>
                                        </p:tgtEl>
                                      </p:cBhvr>
                                    </p:animEffect>
                                    <p:set>
                                      <p:cBhvr>
                                        <p:cTn id="36" dur="1" fill="hold">
                                          <p:stCondLst>
                                            <p:cond delay="499"/>
                                          </p:stCondLst>
                                        </p:cTn>
                                        <p:tgtEl>
                                          <p:spTgt spid="10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031"/>
                                        </p:tgtEl>
                                        <p:attrNameLst>
                                          <p:attrName>style.visibility</p:attrName>
                                        </p:attrNameLst>
                                      </p:cBhvr>
                                      <p:to>
                                        <p:strVal val="visible"/>
                                      </p:to>
                                    </p:set>
                                    <p:animEffect transition="in" filter="wipe(down)">
                                      <p:cBhvr>
                                        <p:cTn id="49" dur="580">
                                          <p:stCondLst>
                                            <p:cond delay="0"/>
                                          </p:stCondLst>
                                        </p:cTn>
                                        <p:tgtEl>
                                          <p:spTgt spid="1031"/>
                                        </p:tgtEl>
                                      </p:cBhvr>
                                    </p:animEffect>
                                    <p:anim calcmode="lin" valueType="num">
                                      <p:cBhvr>
                                        <p:cTn id="50"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55" dur="26">
                                          <p:stCondLst>
                                            <p:cond delay="650"/>
                                          </p:stCondLst>
                                        </p:cTn>
                                        <p:tgtEl>
                                          <p:spTgt spid="1031"/>
                                        </p:tgtEl>
                                      </p:cBhvr>
                                      <p:to x="100000" y="60000"/>
                                    </p:animScale>
                                    <p:animScale>
                                      <p:cBhvr>
                                        <p:cTn id="56" dur="166" decel="50000">
                                          <p:stCondLst>
                                            <p:cond delay="676"/>
                                          </p:stCondLst>
                                        </p:cTn>
                                        <p:tgtEl>
                                          <p:spTgt spid="1031"/>
                                        </p:tgtEl>
                                      </p:cBhvr>
                                      <p:to x="100000" y="100000"/>
                                    </p:animScale>
                                    <p:animScale>
                                      <p:cBhvr>
                                        <p:cTn id="57" dur="26">
                                          <p:stCondLst>
                                            <p:cond delay="1312"/>
                                          </p:stCondLst>
                                        </p:cTn>
                                        <p:tgtEl>
                                          <p:spTgt spid="1031"/>
                                        </p:tgtEl>
                                      </p:cBhvr>
                                      <p:to x="100000" y="80000"/>
                                    </p:animScale>
                                    <p:animScale>
                                      <p:cBhvr>
                                        <p:cTn id="58" dur="166" decel="50000">
                                          <p:stCondLst>
                                            <p:cond delay="1338"/>
                                          </p:stCondLst>
                                        </p:cTn>
                                        <p:tgtEl>
                                          <p:spTgt spid="1031"/>
                                        </p:tgtEl>
                                      </p:cBhvr>
                                      <p:to x="100000" y="100000"/>
                                    </p:animScale>
                                    <p:animScale>
                                      <p:cBhvr>
                                        <p:cTn id="59" dur="26">
                                          <p:stCondLst>
                                            <p:cond delay="1642"/>
                                          </p:stCondLst>
                                        </p:cTn>
                                        <p:tgtEl>
                                          <p:spTgt spid="1031"/>
                                        </p:tgtEl>
                                      </p:cBhvr>
                                      <p:to x="100000" y="90000"/>
                                    </p:animScale>
                                    <p:animScale>
                                      <p:cBhvr>
                                        <p:cTn id="60" dur="166" decel="50000">
                                          <p:stCondLst>
                                            <p:cond delay="1668"/>
                                          </p:stCondLst>
                                        </p:cTn>
                                        <p:tgtEl>
                                          <p:spTgt spid="1031"/>
                                        </p:tgtEl>
                                      </p:cBhvr>
                                      <p:to x="100000" y="100000"/>
                                    </p:animScale>
                                    <p:animScale>
                                      <p:cBhvr>
                                        <p:cTn id="61" dur="26">
                                          <p:stCondLst>
                                            <p:cond delay="1808"/>
                                          </p:stCondLst>
                                        </p:cTn>
                                        <p:tgtEl>
                                          <p:spTgt spid="1031"/>
                                        </p:tgtEl>
                                      </p:cBhvr>
                                      <p:to x="100000" y="95000"/>
                                    </p:animScale>
                                    <p:animScale>
                                      <p:cBhvr>
                                        <p:cTn id="62" dur="166" decel="50000">
                                          <p:stCondLst>
                                            <p:cond delay="1834"/>
                                          </p:stCondLst>
                                        </p:cTn>
                                        <p:tgtEl>
                                          <p:spTgt spid="1031"/>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2"/>
                                        </p:tgtEl>
                                        <p:attrNameLst>
                                          <p:attrName>style.visibility</p:attrName>
                                        </p:attrNameLst>
                                      </p:cBhvr>
                                      <p:to>
                                        <p:strVal val="visible"/>
                                      </p:to>
                                    </p:set>
                                    <p:animEffect transition="in" filter="fade">
                                      <p:cBhvr>
                                        <p:cTn id="67" dur="500"/>
                                        <p:tgtEl>
                                          <p:spTgt spid="1032"/>
                                        </p:tgtEl>
                                      </p:cBhvr>
                                    </p:animEffect>
                                  </p:childTnLst>
                                </p:cTn>
                              </p:par>
                            </p:childTnLst>
                          </p:cTn>
                        </p:par>
                        <p:par>
                          <p:cTn id="68" fill="hold">
                            <p:stCondLst>
                              <p:cond delay="500"/>
                            </p:stCondLst>
                            <p:childTnLst>
                              <p:par>
                                <p:cTn id="69" presetID="26" presetClass="entr" presetSubtype="0" fill="hold" nodeType="afterEffect">
                                  <p:stCondLst>
                                    <p:cond delay="2000"/>
                                  </p:stCondLst>
                                  <p:childTnLst>
                                    <p:set>
                                      <p:cBhvr>
                                        <p:cTn id="70" dur="1" fill="hold">
                                          <p:stCondLst>
                                            <p:cond delay="0"/>
                                          </p:stCondLst>
                                        </p:cTn>
                                        <p:tgtEl>
                                          <p:spTgt spid="1034"/>
                                        </p:tgtEl>
                                        <p:attrNameLst>
                                          <p:attrName>style.visibility</p:attrName>
                                        </p:attrNameLst>
                                      </p:cBhvr>
                                      <p:to>
                                        <p:strVal val="visible"/>
                                      </p:to>
                                    </p:set>
                                    <p:animEffect transition="in" filter="wipe(down)">
                                      <p:cBhvr>
                                        <p:cTn id="71" dur="580">
                                          <p:stCondLst>
                                            <p:cond delay="0"/>
                                          </p:stCondLst>
                                        </p:cTn>
                                        <p:tgtEl>
                                          <p:spTgt spid="1034"/>
                                        </p:tgtEl>
                                      </p:cBhvr>
                                    </p:animEffect>
                                    <p:anim calcmode="lin" valueType="num">
                                      <p:cBhvr>
                                        <p:cTn id="72"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77" dur="26">
                                          <p:stCondLst>
                                            <p:cond delay="650"/>
                                          </p:stCondLst>
                                        </p:cTn>
                                        <p:tgtEl>
                                          <p:spTgt spid="1034"/>
                                        </p:tgtEl>
                                      </p:cBhvr>
                                      <p:to x="100000" y="60000"/>
                                    </p:animScale>
                                    <p:animScale>
                                      <p:cBhvr>
                                        <p:cTn id="78" dur="166" decel="50000">
                                          <p:stCondLst>
                                            <p:cond delay="676"/>
                                          </p:stCondLst>
                                        </p:cTn>
                                        <p:tgtEl>
                                          <p:spTgt spid="1034"/>
                                        </p:tgtEl>
                                      </p:cBhvr>
                                      <p:to x="100000" y="100000"/>
                                    </p:animScale>
                                    <p:animScale>
                                      <p:cBhvr>
                                        <p:cTn id="79" dur="26">
                                          <p:stCondLst>
                                            <p:cond delay="1312"/>
                                          </p:stCondLst>
                                        </p:cTn>
                                        <p:tgtEl>
                                          <p:spTgt spid="1034"/>
                                        </p:tgtEl>
                                      </p:cBhvr>
                                      <p:to x="100000" y="80000"/>
                                    </p:animScale>
                                    <p:animScale>
                                      <p:cBhvr>
                                        <p:cTn id="80" dur="166" decel="50000">
                                          <p:stCondLst>
                                            <p:cond delay="1338"/>
                                          </p:stCondLst>
                                        </p:cTn>
                                        <p:tgtEl>
                                          <p:spTgt spid="1034"/>
                                        </p:tgtEl>
                                      </p:cBhvr>
                                      <p:to x="100000" y="100000"/>
                                    </p:animScale>
                                    <p:animScale>
                                      <p:cBhvr>
                                        <p:cTn id="81" dur="26">
                                          <p:stCondLst>
                                            <p:cond delay="1642"/>
                                          </p:stCondLst>
                                        </p:cTn>
                                        <p:tgtEl>
                                          <p:spTgt spid="1034"/>
                                        </p:tgtEl>
                                      </p:cBhvr>
                                      <p:to x="100000" y="90000"/>
                                    </p:animScale>
                                    <p:animScale>
                                      <p:cBhvr>
                                        <p:cTn id="82" dur="166" decel="50000">
                                          <p:stCondLst>
                                            <p:cond delay="1668"/>
                                          </p:stCondLst>
                                        </p:cTn>
                                        <p:tgtEl>
                                          <p:spTgt spid="1034"/>
                                        </p:tgtEl>
                                      </p:cBhvr>
                                      <p:to x="100000" y="100000"/>
                                    </p:animScale>
                                    <p:animScale>
                                      <p:cBhvr>
                                        <p:cTn id="83" dur="26">
                                          <p:stCondLst>
                                            <p:cond delay="1808"/>
                                          </p:stCondLst>
                                        </p:cTn>
                                        <p:tgtEl>
                                          <p:spTgt spid="1034"/>
                                        </p:tgtEl>
                                      </p:cBhvr>
                                      <p:to x="100000" y="95000"/>
                                    </p:animScale>
                                    <p:animScale>
                                      <p:cBhvr>
                                        <p:cTn id="84"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0" smtClean="0"/>
              <a:t>Integrity Levels</a:t>
            </a:r>
            <a:endParaRPr lang="en-US" noProof="0"/>
          </a:p>
        </p:txBody>
      </p:sp>
      <p:sp>
        <p:nvSpPr>
          <p:cNvPr id="4" name="Tijdelijke aanduiding voor inhoud 3"/>
          <p:cNvSpPr>
            <a:spLocks noGrp="1"/>
          </p:cNvSpPr>
          <p:nvPr>
            <p:ph type="body" sz="quarter" idx="10"/>
          </p:nvPr>
        </p:nvSpPr>
        <p:spPr>
          <a:xfrm>
            <a:off x="519112" y="1447799"/>
            <a:ext cx="11149013" cy="1809726"/>
          </a:xfrm>
        </p:spPr>
        <p:txBody>
          <a:bodyPr/>
          <a:lstStyle/>
          <a:p>
            <a:r>
              <a:rPr lang="en-US" sz="2800" noProof="0" dirty="0" smtClean="0"/>
              <a:t>Mandatory Access Control</a:t>
            </a:r>
          </a:p>
          <a:p>
            <a:r>
              <a:rPr lang="en-US" sz="2800" noProof="0" dirty="0" smtClean="0"/>
              <a:t>Levels are part of ACLs and Tokens</a:t>
            </a:r>
          </a:p>
          <a:p>
            <a:r>
              <a:rPr lang="en-US" sz="2800" noProof="0" dirty="0" smtClean="0"/>
              <a:t>Lower level object has limited access to higher level objects</a:t>
            </a:r>
          </a:p>
          <a:p>
            <a:r>
              <a:rPr lang="en-US" sz="2800" noProof="0" dirty="0" smtClean="0"/>
              <a:t>Used to protect the OS and for Internet Explorer Protected Mode</a:t>
            </a:r>
            <a:endParaRPr lang="en-US" sz="2800" noProof="0" dirty="0"/>
          </a:p>
        </p:txBody>
      </p:sp>
      <p:grpSp>
        <p:nvGrpSpPr>
          <p:cNvPr id="18" name="Group 21"/>
          <p:cNvGrpSpPr/>
          <p:nvPr/>
        </p:nvGrpSpPr>
        <p:grpSpPr>
          <a:xfrm>
            <a:off x="206150" y="4641078"/>
            <a:ext cx="11784730" cy="1883924"/>
            <a:chOff x="2294789" y="2362200"/>
            <a:chExt cx="7228623" cy="2531438"/>
          </a:xfrm>
        </p:grpSpPr>
        <p:sp>
          <p:nvSpPr>
            <p:cNvPr id="19" name="Freeform 8"/>
            <p:cNvSpPr>
              <a:spLocks/>
            </p:cNvSpPr>
            <p:nvPr/>
          </p:nvSpPr>
          <p:spPr bwMode="auto">
            <a:xfrm>
              <a:off x="6600793" y="2362200"/>
              <a:ext cx="2922619" cy="2531438"/>
            </a:xfrm>
            <a:custGeom>
              <a:avLst/>
              <a:gdLst/>
              <a:ahLst/>
              <a:cxnLst>
                <a:cxn ang="0">
                  <a:pos x="717" y="1126"/>
                </a:cxn>
                <a:cxn ang="0">
                  <a:pos x="1300" y="563"/>
                </a:cxn>
                <a:cxn ang="0">
                  <a:pos x="717" y="0"/>
                </a:cxn>
                <a:cxn ang="0">
                  <a:pos x="0" y="0"/>
                </a:cxn>
                <a:cxn ang="0">
                  <a:pos x="582" y="563"/>
                </a:cxn>
                <a:cxn ang="0">
                  <a:pos x="0" y="1126"/>
                </a:cxn>
                <a:cxn ang="0">
                  <a:pos x="717" y="1126"/>
                </a:cxn>
              </a:cxnLst>
              <a:rect l="0" t="0" r="r" b="b"/>
              <a:pathLst>
                <a:path w="1300" h="1126">
                  <a:moveTo>
                    <a:pt x="717" y="1126"/>
                  </a:moveTo>
                  <a:lnTo>
                    <a:pt x="1300" y="563"/>
                  </a:lnTo>
                  <a:lnTo>
                    <a:pt x="717" y="0"/>
                  </a:lnTo>
                  <a:lnTo>
                    <a:pt x="0" y="0"/>
                  </a:lnTo>
                  <a:lnTo>
                    <a:pt x="582" y="563"/>
                  </a:lnTo>
                  <a:lnTo>
                    <a:pt x="0" y="1126"/>
                  </a:lnTo>
                  <a:lnTo>
                    <a:pt x="717" y="1126"/>
                  </a:lnTo>
                  <a:close/>
                </a:path>
              </a:pathLst>
            </a:custGeom>
            <a:solidFill>
              <a:schemeClr val="accent2"/>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cs typeface="Segoe UI" pitchFamily="34" charset="0"/>
              </a:endParaRPr>
            </a:p>
          </p:txBody>
        </p:sp>
        <p:sp>
          <p:nvSpPr>
            <p:cNvPr id="20" name="Freeform 7"/>
            <p:cNvSpPr>
              <a:spLocks/>
            </p:cNvSpPr>
            <p:nvPr/>
          </p:nvSpPr>
          <p:spPr bwMode="auto">
            <a:xfrm>
              <a:off x="4979817" y="2362200"/>
              <a:ext cx="2936108" cy="2531438"/>
            </a:xfrm>
            <a:custGeom>
              <a:avLst/>
              <a:gdLst/>
              <a:ahLst/>
              <a:cxnLst>
                <a:cxn ang="0">
                  <a:pos x="724" y="1126"/>
                </a:cxn>
                <a:cxn ang="0">
                  <a:pos x="1306" y="563"/>
                </a:cxn>
                <a:cxn ang="0">
                  <a:pos x="724" y="0"/>
                </a:cxn>
                <a:cxn ang="0">
                  <a:pos x="0" y="0"/>
                </a:cxn>
                <a:cxn ang="0">
                  <a:pos x="589" y="563"/>
                </a:cxn>
                <a:cxn ang="0">
                  <a:pos x="0" y="1126"/>
                </a:cxn>
                <a:cxn ang="0">
                  <a:pos x="724" y="1126"/>
                </a:cxn>
              </a:cxnLst>
              <a:rect l="0" t="0" r="r" b="b"/>
              <a:pathLst>
                <a:path w="1306" h="1126">
                  <a:moveTo>
                    <a:pt x="724" y="1126"/>
                  </a:moveTo>
                  <a:lnTo>
                    <a:pt x="1306" y="563"/>
                  </a:lnTo>
                  <a:lnTo>
                    <a:pt x="724" y="0"/>
                  </a:lnTo>
                  <a:lnTo>
                    <a:pt x="0" y="0"/>
                  </a:lnTo>
                  <a:lnTo>
                    <a:pt x="589" y="563"/>
                  </a:lnTo>
                  <a:lnTo>
                    <a:pt x="0" y="1126"/>
                  </a:lnTo>
                  <a:lnTo>
                    <a:pt x="724" y="1126"/>
                  </a:lnTo>
                  <a:close/>
                </a:path>
              </a:pathLst>
            </a:custGeom>
            <a:solidFill>
              <a:schemeClr val="accent3"/>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cs typeface="Segoe UI" pitchFamily="34" charset="0"/>
              </a:endParaRPr>
            </a:p>
          </p:txBody>
        </p:sp>
        <p:sp>
          <p:nvSpPr>
            <p:cNvPr id="21" name="Freeform 5"/>
            <p:cNvSpPr>
              <a:spLocks/>
            </p:cNvSpPr>
            <p:nvPr/>
          </p:nvSpPr>
          <p:spPr bwMode="auto">
            <a:xfrm>
              <a:off x="3355108" y="2362200"/>
              <a:ext cx="2938357" cy="2531438"/>
            </a:xfrm>
            <a:custGeom>
              <a:avLst/>
              <a:gdLst/>
              <a:ahLst/>
              <a:cxnLst>
                <a:cxn ang="0">
                  <a:pos x="718" y="1126"/>
                </a:cxn>
                <a:cxn ang="0">
                  <a:pos x="1307" y="563"/>
                </a:cxn>
                <a:cxn ang="0">
                  <a:pos x="718" y="0"/>
                </a:cxn>
                <a:cxn ang="0">
                  <a:pos x="0" y="0"/>
                </a:cxn>
                <a:cxn ang="0">
                  <a:pos x="583" y="563"/>
                </a:cxn>
                <a:cxn ang="0">
                  <a:pos x="0" y="1126"/>
                </a:cxn>
                <a:cxn ang="0">
                  <a:pos x="718" y="1126"/>
                </a:cxn>
              </a:cxnLst>
              <a:rect l="0" t="0" r="r" b="b"/>
              <a:pathLst>
                <a:path w="1307" h="1126">
                  <a:moveTo>
                    <a:pt x="718" y="1126"/>
                  </a:moveTo>
                  <a:lnTo>
                    <a:pt x="1307" y="563"/>
                  </a:lnTo>
                  <a:lnTo>
                    <a:pt x="718" y="0"/>
                  </a:lnTo>
                  <a:lnTo>
                    <a:pt x="0" y="0"/>
                  </a:lnTo>
                  <a:lnTo>
                    <a:pt x="583" y="563"/>
                  </a:lnTo>
                  <a:lnTo>
                    <a:pt x="0" y="1126"/>
                  </a:lnTo>
                  <a:lnTo>
                    <a:pt x="718" y="1126"/>
                  </a:lnTo>
                  <a:close/>
                </a:path>
              </a:pathLst>
            </a:custGeom>
            <a:solidFill>
              <a:schemeClr val="accent5"/>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cs typeface="Segoe UI" pitchFamily="34" charset="0"/>
              </a:endParaRPr>
            </a:p>
          </p:txBody>
        </p:sp>
        <p:sp>
          <p:nvSpPr>
            <p:cNvPr id="22" name="Freeform 6"/>
            <p:cNvSpPr>
              <a:spLocks/>
            </p:cNvSpPr>
            <p:nvPr/>
          </p:nvSpPr>
          <p:spPr bwMode="auto">
            <a:xfrm>
              <a:off x="2362885" y="2362200"/>
              <a:ext cx="2299877" cy="2531438"/>
            </a:xfrm>
            <a:custGeom>
              <a:avLst/>
              <a:gdLst/>
              <a:ahLst/>
              <a:cxnLst>
                <a:cxn ang="0">
                  <a:pos x="0" y="214"/>
                </a:cxn>
                <a:cxn ang="0">
                  <a:pos x="433" y="214"/>
                </a:cxn>
                <a:cxn ang="0">
                  <a:pos x="433" y="0"/>
                </a:cxn>
                <a:cxn ang="0">
                  <a:pos x="1023" y="563"/>
                </a:cxn>
                <a:cxn ang="0">
                  <a:pos x="433" y="1126"/>
                </a:cxn>
                <a:cxn ang="0">
                  <a:pos x="433" y="905"/>
                </a:cxn>
                <a:cxn ang="0">
                  <a:pos x="0" y="905"/>
                </a:cxn>
                <a:cxn ang="0">
                  <a:pos x="0" y="214"/>
                </a:cxn>
              </a:cxnLst>
              <a:rect l="0" t="0" r="r" b="b"/>
              <a:pathLst>
                <a:path w="1023" h="1126">
                  <a:moveTo>
                    <a:pt x="0" y="214"/>
                  </a:moveTo>
                  <a:lnTo>
                    <a:pt x="433" y="214"/>
                  </a:lnTo>
                  <a:lnTo>
                    <a:pt x="433" y="0"/>
                  </a:lnTo>
                  <a:lnTo>
                    <a:pt x="1023" y="563"/>
                  </a:lnTo>
                  <a:lnTo>
                    <a:pt x="433" y="1126"/>
                  </a:lnTo>
                  <a:lnTo>
                    <a:pt x="433" y="905"/>
                  </a:lnTo>
                  <a:lnTo>
                    <a:pt x="0" y="905"/>
                  </a:lnTo>
                  <a:lnTo>
                    <a:pt x="0" y="214"/>
                  </a:lnTo>
                  <a:close/>
                </a:path>
              </a:pathLst>
            </a:custGeom>
            <a:solidFill>
              <a:schemeClr val="accent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cs typeface="Segoe UI" pitchFamily="34" charset="0"/>
              </a:endParaRPr>
            </a:p>
          </p:txBody>
        </p:sp>
        <p:sp>
          <p:nvSpPr>
            <p:cNvPr id="23" name="AutoShape 3"/>
            <p:cNvSpPr>
              <a:spLocks noChangeAspect="1" noChangeArrowheads="1" noTextEdit="1"/>
            </p:cNvSpPr>
            <p:nvPr/>
          </p:nvSpPr>
          <p:spPr bwMode="auto">
            <a:xfrm>
              <a:off x="2294789" y="2362200"/>
              <a:ext cx="7153673" cy="2531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p>
          </p:txBody>
        </p:sp>
        <p:sp>
          <p:nvSpPr>
            <p:cNvPr id="24" name="TextBox 17"/>
            <p:cNvSpPr txBox="1"/>
            <p:nvPr/>
          </p:nvSpPr>
          <p:spPr>
            <a:xfrm>
              <a:off x="2480100" y="3291090"/>
              <a:ext cx="1447800" cy="703053"/>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t>System</a:t>
              </a:r>
              <a:endParaRPr lang="en-US" sz="2800" dirty="0"/>
            </a:p>
          </p:txBody>
        </p:sp>
        <p:sp>
          <p:nvSpPr>
            <p:cNvPr id="25" name="TextBox 18"/>
            <p:cNvSpPr txBox="1"/>
            <p:nvPr/>
          </p:nvSpPr>
          <p:spPr>
            <a:xfrm>
              <a:off x="4613700" y="3291090"/>
              <a:ext cx="1447800" cy="703053"/>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t>High</a:t>
              </a:r>
              <a:endParaRPr lang="en-US" sz="2800" dirty="0"/>
            </a:p>
          </p:txBody>
        </p:sp>
        <p:sp>
          <p:nvSpPr>
            <p:cNvPr id="26" name="TextBox 19"/>
            <p:cNvSpPr txBox="1"/>
            <p:nvPr/>
          </p:nvSpPr>
          <p:spPr>
            <a:xfrm>
              <a:off x="6108573" y="3055245"/>
              <a:ext cx="1447800" cy="1282038"/>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t>Medium</a:t>
              </a:r>
            </a:p>
            <a:p>
              <a:pPr algn="ctr"/>
              <a:r>
                <a:rPr lang="en-US" sz="2800" dirty="0" smtClean="0"/>
                <a:t>(Default)</a:t>
              </a:r>
              <a:endParaRPr lang="en-US" sz="2800" dirty="0"/>
            </a:p>
          </p:txBody>
        </p:sp>
        <p:sp>
          <p:nvSpPr>
            <p:cNvPr id="27" name="TextBox 20"/>
            <p:cNvSpPr txBox="1"/>
            <p:nvPr/>
          </p:nvSpPr>
          <p:spPr>
            <a:xfrm>
              <a:off x="7998977" y="3303692"/>
              <a:ext cx="1447800" cy="703053"/>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t>Low</a:t>
              </a:r>
              <a:endParaRPr lang="en-US" sz="2800" dirty="0"/>
            </a:p>
          </p:txBody>
        </p:sp>
      </p:grpSp>
      <p:sp>
        <p:nvSpPr>
          <p:cNvPr id="28" name="Rechthoekige toelichting 27"/>
          <p:cNvSpPr/>
          <p:nvPr/>
        </p:nvSpPr>
        <p:spPr bwMode="auto">
          <a:xfrm>
            <a:off x="266213" y="3740125"/>
            <a:ext cx="1668561" cy="699085"/>
          </a:xfrm>
          <a:prstGeom prst="wedgeRectCallout">
            <a:avLst>
              <a:gd name="adj1" fmla="val -2922"/>
              <a:gd name="adj2" fmla="val 125649"/>
            </a:avLst>
          </a:prstGeom>
          <a:solidFill>
            <a:schemeClr val="accent1"/>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cs typeface="Segoe UI" pitchFamily="34" charset="0"/>
              </a:rPr>
              <a:t>Services</a:t>
            </a:r>
          </a:p>
        </p:txBody>
      </p:sp>
      <p:sp>
        <p:nvSpPr>
          <p:cNvPr id="29" name="Rechthoekige toelichting 28"/>
          <p:cNvSpPr/>
          <p:nvPr/>
        </p:nvSpPr>
        <p:spPr bwMode="auto">
          <a:xfrm>
            <a:off x="2191895" y="3740124"/>
            <a:ext cx="2017033" cy="699085"/>
          </a:xfrm>
          <a:prstGeom prst="wedgeRectCallout">
            <a:avLst>
              <a:gd name="adj1" fmla="val -4534"/>
              <a:gd name="adj2" fmla="val 75637"/>
            </a:avLst>
          </a:prstGeom>
          <a:solidFill>
            <a:schemeClr val="accent5"/>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cs typeface="Segoe UI" pitchFamily="34" charset="0"/>
              </a:rPr>
              <a:t>Administrators</a:t>
            </a:r>
          </a:p>
        </p:txBody>
      </p:sp>
      <p:sp>
        <p:nvSpPr>
          <p:cNvPr id="30" name="Rechthoekige toelichting 29"/>
          <p:cNvSpPr/>
          <p:nvPr/>
        </p:nvSpPr>
        <p:spPr bwMode="auto">
          <a:xfrm>
            <a:off x="4779227" y="3740123"/>
            <a:ext cx="1874730" cy="699085"/>
          </a:xfrm>
          <a:prstGeom prst="wedgeRectCallout">
            <a:avLst>
              <a:gd name="adj1" fmla="val -4534"/>
              <a:gd name="adj2" fmla="val 75637"/>
            </a:avLst>
          </a:prstGeom>
          <a:solidFill>
            <a:schemeClr val="accent3"/>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cs typeface="Segoe UI" pitchFamily="34" charset="0"/>
              </a:rPr>
              <a:t>Standard Users</a:t>
            </a:r>
          </a:p>
        </p:txBody>
      </p:sp>
      <p:sp>
        <p:nvSpPr>
          <p:cNvPr id="31" name="Rechthoekige toelichting 30"/>
          <p:cNvSpPr/>
          <p:nvPr/>
        </p:nvSpPr>
        <p:spPr bwMode="auto">
          <a:xfrm>
            <a:off x="7366558" y="3740122"/>
            <a:ext cx="1874730" cy="699085"/>
          </a:xfrm>
          <a:prstGeom prst="wedgeRectCallout">
            <a:avLst>
              <a:gd name="adj1" fmla="val -4534"/>
              <a:gd name="adj2" fmla="val 75637"/>
            </a:avLst>
          </a:prstGeom>
          <a:solidFill>
            <a:schemeClr val="accent2"/>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cs typeface="Segoe UI" pitchFamily="34" charset="0"/>
              </a:rPr>
              <a:t>IE Protected Mode</a:t>
            </a:r>
          </a:p>
        </p:txBody>
      </p:sp>
    </p:spTree>
    <p:extLst>
      <p:ext uri="{BB962C8B-B14F-4D97-AF65-F5344CB8AC3E}">
        <p14:creationId xmlns:p14="http://schemas.microsoft.com/office/powerpoint/2010/main" val="178957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Standardizing the User Token</a:t>
            </a:r>
            <a:endParaRPr lang="en-US" noProof="0"/>
          </a:p>
        </p:txBody>
      </p:sp>
      <p:sp>
        <p:nvSpPr>
          <p:cNvPr id="12" name="Rechthoek 11"/>
          <p:cNvSpPr/>
          <p:nvPr/>
        </p:nvSpPr>
        <p:spPr bwMode="auto">
          <a:xfrm>
            <a:off x="739838" y="2481264"/>
            <a:ext cx="3341716" cy="871536"/>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User SID</a:t>
            </a:r>
            <a:endParaRPr lang="nl-NL" sz="24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echthoek 19"/>
          <p:cNvSpPr/>
          <p:nvPr/>
        </p:nvSpPr>
        <p:spPr bwMode="auto">
          <a:xfrm>
            <a:off x="739838" y="3415592"/>
            <a:ext cx="3341716" cy="871536"/>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nl-NL" sz="2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Group </a:t>
            </a:r>
            <a:r>
              <a:rPr lang="nl-NL" sz="24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SIDs</a:t>
            </a:r>
            <a:endParaRPr lang="nl-NL" sz="2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1" name="Rechthoek 20"/>
          <p:cNvSpPr/>
          <p:nvPr/>
        </p:nvSpPr>
        <p:spPr bwMode="auto">
          <a:xfrm>
            <a:off x="739838" y="4378337"/>
            <a:ext cx="3341716" cy="8715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Mandatory Label</a:t>
            </a:r>
            <a:endParaRPr lang="nl-NL" sz="24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2" name="Rechthoek 21"/>
          <p:cNvSpPr/>
          <p:nvPr/>
        </p:nvSpPr>
        <p:spPr bwMode="auto">
          <a:xfrm>
            <a:off x="739838" y="5341082"/>
            <a:ext cx="3341716" cy="871536"/>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nl-NL" sz="24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Rights</a:t>
            </a:r>
            <a:r>
              <a:rPr lang="nl-NL" sz="2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/Privileges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771" y="1041916"/>
            <a:ext cx="44386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771" y="1041916"/>
            <a:ext cx="443865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roomdiagram: Verbindingslijn 3"/>
          <p:cNvSpPr/>
          <p:nvPr/>
        </p:nvSpPr>
        <p:spPr bwMode="auto">
          <a:xfrm>
            <a:off x="10133012" y="2670652"/>
            <a:ext cx="228600" cy="228600"/>
          </a:xfrm>
          <a:prstGeom prst="flowChartConnector">
            <a:avLst/>
          </a:prstGeom>
          <a:solidFill>
            <a:schemeClr val="accent2"/>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endParaRPr lang="nl-NL" dirty="0">
              <a:solidFill>
                <a:schemeClr val="tx1"/>
              </a:solidFill>
            </a:endParaRPr>
          </a:p>
        </p:txBody>
      </p:sp>
      <p:sp>
        <p:nvSpPr>
          <p:cNvPr id="15" name="Lijntoelichting 1 14"/>
          <p:cNvSpPr/>
          <p:nvPr/>
        </p:nvSpPr>
        <p:spPr bwMode="auto">
          <a:xfrm>
            <a:off x="5180012" y="4953000"/>
            <a:ext cx="4019868" cy="990597"/>
          </a:xfrm>
          <a:prstGeom prst="borderCallout1">
            <a:avLst>
              <a:gd name="adj1" fmla="val 49985"/>
              <a:gd name="adj2" fmla="val -245"/>
              <a:gd name="adj3" fmla="val -10777"/>
              <a:gd name="adj4" fmla="val -27363"/>
            </a:avLst>
          </a:prstGeom>
          <a:solidFill>
            <a:schemeClr val="accent3"/>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lvl="1"/>
            <a:r>
              <a:rPr lang="nl-NL" sz="2000" dirty="0" err="1" smtClean="0"/>
              <a:t>Integrity</a:t>
            </a:r>
            <a:r>
              <a:rPr lang="nl-NL" sz="2000" dirty="0" smtClean="0"/>
              <a:t> Level: Medium</a:t>
            </a:r>
          </a:p>
          <a:p>
            <a:pPr lvl="1"/>
            <a:r>
              <a:rPr lang="en-US" sz="2000" dirty="0" smtClean="0"/>
              <a:t>(Restricted Token)</a:t>
            </a:r>
            <a:endParaRPr lang="nl-NL" sz="2000" dirty="0"/>
          </a:p>
        </p:txBody>
      </p:sp>
      <p:sp>
        <p:nvSpPr>
          <p:cNvPr id="16" name="Lijntoelichting 1 15"/>
          <p:cNvSpPr/>
          <p:nvPr/>
        </p:nvSpPr>
        <p:spPr bwMode="auto">
          <a:xfrm>
            <a:off x="5169838" y="3810000"/>
            <a:ext cx="4019868" cy="990597"/>
          </a:xfrm>
          <a:prstGeom prst="borderCallout1">
            <a:avLst>
              <a:gd name="adj1" fmla="val 49985"/>
              <a:gd name="adj2" fmla="val -245"/>
              <a:gd name="adj3" fmla="val 104371"/>
              <a:gd name="adj4" fmla="val -27048"/>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lvl="1"/>
            <a:r>
              <a:rPr lang="nl-NL" sz="2000" dirty="0" err="1" smtClean="0"/>
              <a:t>Integrity</a:t>
            </a:r>
            <a:r>
              <a:rPr lang="nl-NL" sz="2000" dirty="0" smtClean="0"/>
              <a:t> Level: High</a:t>
            </a:r>
          </a:p>
          <a:p>
            <a:pPr lvl="1"/>
            <a:r>
              <a:rPr lang="en-US" sz="2000" dirty="0" smtClean="0"/>
              <a:t>(Elevated Token)</a:t>
            </a:r>
            <a:endParaRPr lang="nl-NL" sz="2000" dirty="0"/>
          </a:p>
        </p:txBody>
      </p:sp>
    </p:spTree>
    <p:extLst>
      <p:ext uri="{BB962C8B-B14F-4D97-AF65-F5344CB8AC3E}">
        <p14:creationId xmlns:p14="http://schemas.microsoft.com/office/powerpoint/2010/main" val="91857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childTnLst>
                          </p:cTn>
                        </p:par>
                        <p:par>
                          <p:cTn id="18" fill="hold">
                            <p:stCondLst>
                              <p:cond delay="0"/>
                            </p:stCondLst>
                            <p:childTnLst>
                              <p:par>
                                <p:cTn id="19" presetID="42" presetClass="entr" presetSubtype="0" fill="hold" grpId="0" nodeType="afterEffect">
                                  <p:stCondLst>
                                    <p:cond delay="1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6" presetClass="exit" presetSubtype="32" fill="hold" grpId="1" nodeType="afterEffect">
                                  <p:stCondLst>
                                    <p:cond delay="0"/>
                                  </p:stCondLst>
                                  <p:childTnLst>
                                    <p:animEffect transition="out" filter="circle(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1027"/>
                                        </p:tgtEl>
                                        <p:attrNameLst>
                                          <p:attrName>style.visibility</p:attrName>
                                        </p:attrNameLst>
                                      </p:cBhvr>
                                      <p:to>
                                        <p:strVal val="visible"/>
                                      </p:to>
                                    </p:set>
                                    <p:animEffect transition="in" filter="fade">
                                      <p:cBhvr>
                                        <p:cTn id="30" dur="500"/>
                                        <p:tgtEl>
                                          <p:spTgt spid="1027"/>
                                        </p:tgtEl>
                                      </p:cBhvr>
                                    </p:animEffect>
                                  </p:childTnLst>
                                </p:cTn>
                              </p:par>
                              <p:par>
                                <p:cTn id="31" presetID="14" presetClass="entr" presetSubtype="10" fill="hold" grpId="0" nodeType="with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par>
                                <p:cTn id="34" presetID="10" presetClass="exit" presetSubtype="0" fill="hold" grpId="1" nodeType="withEffect">
                                  <p:stCondLst>
                                    <p:cond delay="50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animBg="1"/>
      <p:bldP spid="4" grpId="1" animBg="1"/>
      <p:bldP spid="15" grpId="0" animBg="1"/>
      <p:bldP spid="15" grpId="1"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IE Protected </a:t>
            </a:r>
            <a:r>
              <a:rPr lang="en-US" dirty="0"/>
              <a:t>M</a:t>
            </a:r>
            <a:r>
              <a:rPr lang="en-US" noProof="0" dirty="0" smtClean="0"/>
              <a:t>ode</a:t>
            </a:r>
            <a:endParaRPr lang="en-US" noProof="0" dirty="0"/>
          </a:p>
        </p:txBody>
      </p:sp>
      <p:sp>
        <p:nvSpPr>
          <p:cNvPr id="3" name="Tijdelijke aanduiding voor inhoud 2"/>
          <p:cNvSpPr>
            <a:spLocks noGrp="1"/>
          </p:cNvSpPr>
          <p:nvPr>
            <p:ph type="body" sz="quarter" idx="10"/>
          </p:nvPr>
        </p:nvSpPr>
        <p:spPr/>
        <p:txBody>
          <a:bodyPr/>
          <a:lstStyle/>
          <a:p>
            <a:r>
              <a:rPr lang="en-US" noProof="0" smtClean="0"/>
              <a:t>Only with User Account Control enabled</a:t>
            </a:r>
          </a:p>
          <a:p>
            <a:r>
              <a:rPr lang="en-US" noProof="0" smtClean="0"/>
              <a:t>iexplore.exe runs with Low Integrity Level</a:t>
            </a:r>
          </a:p>
          <a:p>
            <a:r>
              <a:rPr lang="en-US" noProof="0" smtClean="0"/>
              <a:t>User Interface Privilege Isolation (UIPI)</a:t>
            </a:r>
            <a:endParaRPr lang="en-US" noProof="0" dirty="0"/>
          </a:p>
        </p:txBody>
      </p:sp>
      <p:pic>
        <p:nvPicPr>
          <p:cNvPr id="5" name="Picture 2" descr="D:\Pennie's documents\MS Image\NEWFeb15\Windows_Vista_Icons_ for_Marketing_use\IE.png"/>
          <p:cNvPicPr>
            <a:picLocks noChangeAspect="1" noChangeArrowheads="1"/>
          </p:cNvPicPr>
          <p:nvPr/>
        </p:nvPicPr>
        <p:blipFill>
          <a:blip r:embed="rId2"/>
          <a:srcRect/>
          <a:stretch>
            <a:fillRect/>
          </a:stretch>
        </p:blipFill>
        <p:spPr bwMode="auto">
          <a:xfrm>
            <a:off x="8721535" y="990600"/>
            <a:ext cx="2844059" cy="2133600"/>
          </a:xfrm>
          <a:prstGeom prst="rect">
            <a:avLst/>
          </a:prstGeom>
          <a:noFill/>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420" y="4374146"/>
            <a:ext cx="4245792" cy="23023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9738" y="4547084"/>
            <a:ext cx="3196874" cy="11054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hoekige toelichting 5"/>
          <p:cNvSpPr/>
          <p:nvPr/>
        </p:nvSpPr>
        <p:spPr bwMode="auto">
          <a:xfrm>
            <a:off x="1449738" y="3608594"/>
            <a:ext cx="2560089" cy="510988"/>
          </a:xfrm>
          <a:prstGeom prst="wedgeRectCallout">
            <a:avLst>
              <a:gd name="adj1" fmla="val -7870"/>
              <a:gd name="adj2" fmla="val 120395"/>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nl-NL" sz="2200" dirty="0" smtClean="0">
                <a:solidFill>
                  <a:schemeClr val="tx1">
                    <a:alpha val="99000"/>
                  </a:schemeClr>
                </a:solidFill>
              </a:rPr>
              <a:t>Internet Explorer 8</a:t>
            </a:r>
          </a:p>
        </p:txBody>
      </p:sp>
      <p:sp>
        <p:nvSpPr>
          <p:cNvPr id="7" name="Rechthoekige toelichting 6"/>
          <p:cNvSpPr/>
          <p:nvPr/>
        </p:nvSpPr>
        <p:spPr bwMode="auto">
          <a:xfrm>
            <a:off x="6149940" y="3644154"/>
            <a:ext cx="3068671" cy="484094"/>
          </a:xfrm>
          <a:prstGeom prst="wedgeRectCallout">
            <a:avLst>
              <a:gd name="adj1" fmla="val -5486"/>
              <a:gd name="adj2" fmla="val 95833"/>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nl-NL" sz="2200" dirty="0" smtClean="0">
                <a:solidFill>
                  <a:schemeClr val="tx1">
                    <a:alpha val="99000"/>
                  </a:schemeClr>
                </a:solidFill>
              </a:rPr>
              <a:t>Internet Explorer 9/10</a:t>
            </a:r>
          </a:p>
        </p:txBody>
      </p:sp>
    </p:spTree>
    <p:extLst>
      <p:ext uri="{BB962C8B-B14F-4D97-AF65-F5344CB8AC3E}">
        <p14:creationId xmlns:p14="http://schemas.microsoft.com/office/powerpoint/2010/main" val="271144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IE Broker mechanism</a:t>
            </a:r>
            <a:endParaRPr lang="en-US" noProof="0" dirty="0"/>
          </a:p>
        </p:txBody>
      </p:sp>
      <p:sp>
        <p:nvSpPr>
          <p:cNvPr id="166914"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3" name="Rechthoek 2"/>
          <p:cNvSpPr/>
          <p:nvPr/>
        </p:nvSpPr>
        <p:spPr bwMode="auto">
          <a:xfrm>
            <a:off x="1762800" y="874060"/>
            <a:ext cx="8616742" cy="1680884"/>
          </a:xfrm>
          <a:prstGeom prst="rect">
            <a:avLst/>
          </a:prstGeom>
          <a:solidFill>
            <a:schemeClr val="bg1"/>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iexplore.exe (management process)</a:t>
            </a:r>
            <a:endParaRPr lang="nl-NL" sz="2200" dirty="0" smtClean="0">
              <a:solidFill>
                <a:schemeClr val="tx1">
                  <a:alpha val="99000"/>
                </a:schemeClr>
              </a:solidFill>
            </a:endParaRPr>
          </a:p>
        </p:txBody>
      </p:sp>
      <p:sp>
        <p:nvSpPr>
          <p:cNvPr id="6" name="Rechthoek 5"/>
          <p:cNvSpPr/>
          <p:nvPr/>
        </p:nvSpPr>
        <p:spPr bwMode="auto">
          <a:xfrm>
            <a:off x="1773424" y="3404999"/>
            <a:ext cx="3886200" cy="3358871"/>
          </a:xfrm>
          <a:prstGeom prst="rect">
            <a:avLst/>
          </a:prstGeom>
          <a:solidFill>
            <a:schemeClr val="bg1"/>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iexplore.exe (content process)</a:t>
            </a:r>
            <a:endParaRPr lang="nl-NL" sz="2200" dirty="0" smtClean="0">
              <a:solidFill>
                <a:schemeClr val="tx1">
                  <a:alpha val="99000"/>
                </a:schemeClr>
              </a:solidFill>
            </a:endParaRPr>
          </a:p>
        </p:txBody>
      </p:sp>
      <p:cxnSp>
        <p:nvCxnSpPr>
          <p:cNvPr id="21" name="Rechte verbindingslijn 20"/>
          <p:cNvCxnSpPr/>
          <p:nvPr/>
        </p:nvCxnSpPr>
        <p:spPr>
          <a:xfrm>
            <a:off x="1775792" y="2709792"/>
            <a:ext cx="424847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6024264" y="2709792"/>
            <a:ext cx="0" cy="403157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hthoek 27"/>
          <p:cNvSpPr/>
          <p:nvPr/>
        </p:nvSpPr>
        <p:spPr bwMode="auto">
          <a:xfrm>
            <a:off x="6493341" y="3404998"/>
            <a:ext cx="3886200" cy="3358871"/>
          </a:xfrm>
          <a:prstGeom prst="rect">
            <a:avLst/>
          </a:prstGeom>
          <a:solidFill>
            <a:schemeClr val="bg1"/>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iexplore.exe (content process)</a:t>
            </a:r>
            <a:endParaRPr lang="nl-NL" sz="2200" dirty="0" smtClean="0">
              <a:solidFill>
                <a:schemeClr val="tx1">
                  <a:alpha val="99000"/>
                </a:schemeClr>
              </a:solidFill>
            </a:endParaRPr>
          </a:p>
        </p:txBody>
      </p:sp>
      <p:sp>
        <p:nvSpPr>
          <p:cNvPr id="26" name="Tekstvak 25"/>
          <p:cNvSpPr txBox="1"/>
          <p:nvPr/>
        </p:nvSpPr>
        <p:spPr>
          <a:xfrm>
            <a:off x="1775792" y="2743200"/>
            <a:ext cx="2821514" cy="677108"/>
          </a:xfrm>
          <a:prstGeom prst="rect">
            <a:avLst/>
          </a:prstGeom>
          <a:noFill/>
        </p:spPr>
        <p:txBody>
          <a:bodyPr wrap="square" lIns="0" tIns="0" rIns="0" bIns="0" rtlCol="0">
            <a:spAutoFit/>
          </a:bodyPr>
          <a:lstStyle/>
          <a:p>
            <a:r>
              <a:rPr lang="en-US" sz="2200" dirty="0" smtClean="0">
                <a:gradFill>
                  <a:gsLst>
                    <a:gs pos="0">
                      <a:schemeClr val="tx1"/>
                    </a:gs>
                    <a:gs pos="86000">
                      <a:schemeClr val="tx1"/>
                    </a:gs>
                  </a:gsLst>
                  <a:lin ang="5400000" scaled="0"/>
                </a:gradFill>
              </a:rPr>
              <a:t>Low Integrity Level</a:t>
            </a:r>
          </a:p>
          <a:p>
            <a:r>
              <a:rPr lang="en-US" sz="2200" dirty="0" smtClean="0">
                <a:gradFill>
                  <a:gsLst>
                    <a:gs pos="0">
                      <a:schemeClr val="tx1"/>
                    </a:gs>
                    <a:gs pos="86000">
                      <a:schemeClr val="tx1"/>
                    </a:gs>
                  </a:gsLst>
                  <a:lin ang="5400000" scaled="0"/>
                </a:gradFill>
              </a:rPr>
              <a:t>Protected Mode = On</a:t>
            </a:r>
            <a:endParaRPr lang="nl-NL" sz="2200" dirty="0" err="1" smtClean="0">
              <a:gradFill>
                <a:gsLst>
                  <a:gs pos="0">
                    <a:schemeClr val="tx1"/>
                  </a:gs>
                  <a:gs pos="86000">
                    <a:schemeClr val="tx1"/>
                  </a:gs>
                </a:gsLst>
                <a:lin ang="5400000" scaled="0"/>
              </a:gradFill>
            </a:endParaRPr>
          </a:p>
        </p:txBody>
      </p:sp>
      <p:sp>
        <p:nvSpPr>
          <p:cNvPr id="37" name="Tekstvak 36"/>
          <p:cNvSpPr txBox="1"/>
          <p:nvPr/>
        </p:nvSpPr>
        <p:spPr>
          <a:xfrm>
            <a:off x="7489609" y="2715622"/>
            <a:ext cx="3495051" cy="677108"/>
          </a:xfrm>
          <a:prstGeom prst="rect">
            <a:avLst/>
          </a:prstGeom>
          <a:noFill/>
        </p:spPr>
        <p:txBody>
          <a:bodyPr wrap="square" lIns="0" tIns="0" rIns="0" bIns="0" rtlCol="0">
            <a:spAutoFit/>
          </a:bodyPr>
          <a:lstStyle/>
          <a:p>
            <a:r>
              <a:rPr lang="en-US" sz="2200" dirty="0" smtClean="0">
                <a:gradFill>
                  <a:gsLst>
                    <a:gs pos="0">
                      <a:schemeClr val="tx1"/>
                    </a:gs>
                    <a:gs pos="86000">
                      <a:schemeClr val="tx1"/>
                    </a:gs>
                  </a:gsLst>
                  <a:lin ang="5400000" scaled="0"/>
                </a:gradFill>
              </a:rPr>
              <a:t>Medium Integrity Level</a:t>
            </a:r>
          </a:p>
          <a:p>
            <a:r>
              <a:rPr lang="en-US" sz="2200" dirty="0" smtClean="0">
                <a:gradFill>
                  <a:gsLst>
                    <a:gs pos="0">
                      <a:schemeClr val="tx1"/>
                    </a:gs>
                    <a:gs pos="86000">
                      <a:schemeClr val="tx1"/>
                    </a:gs>
                  </a:gsLst>
                  <a:lin ang="5400000" scaled="0"/>
                </a:gradFill>
              </a:rPr>
              <a:t>Protected Mode = Off</a:t>
            </a:r>
            <a:endParaRPr lang="nl-NL" sz="2200" dirty="0" err="1" smtClean="0">
              <a:gradFill>
                <a:gsLst>
                  <a:gs pos="0">
                    <a:schemeClr val="tx1"/>
                  </a:gs>
                  <a:gs pos="86000">
                    <a:schemeClr val="tx1"/>
                  </a:gs>
                </a:gsLst>
                <a:lin ang="5400000" scaled="0"/>
              </a:gradFill>
            </a:endParaRPr>
          </a:p>
        </p:txBody>
      </p:sp>
      <p:sp>
        <p:nvSpPr>
          <p:cNvPr id="8" name="Tekstvak 7"/>
          <p:cNvSpPr txBox="1"/>
          <p:nvPr/>
        </p:nvSpPr>
        <p:spPr>
          <a:xfrm rot="5400000">
            <a:off x="227303" y="4936224"/>
            <a:ext cx="2716305"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Internet/Intranet</a:t>
            </a:r>
            <a:endParaRPr lang="nl-NL" sz="2800" dirty="0" err="1" smtClean="0">
              <a:gradFill>
                <a:gsLst>
                  <a:gs pos="0">
                    <a:schemeClr val="tx1"/>
                  </a:gs>
                  <a:gs pos="86000">
                    <a:schemeClr val="tx1"/>
                  </a:gs>
                </a:gsLst>
                <a:lin ang="5400000" scaled="0"/>
              </a:gradFill>
            </a:endParaRPr>
          </a:p>
        </p:txBody>
      </p:sp>
      <p:sp>
        <p:nvSpPr>
          <p:cNvPr id="35" name="Tekstvak 34"/>
          <p:cNvSpPr txBox="1"/>
          <p:nvPr/>
        </p:nvSpPr>
        <p:spPr>
          <a:xfrm rot="5400000">
            <a:off x="9293918" y="4761412"/>
            <a:ext cx="2716305"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Trusted Sites</a:t>
            </a:r>
            <a:endParaRPr lang="nl-NL" sz="2800" dirty="0" err="1" smtClean="0">
              <a:gradFill>
                <a:gsLst>
                  <a:gs pos="0">
                    <a:schemeClr val="tx1"/>
                  </a:gs>
                  <a:gs pos="86000">
                    <a:schemeClr val="tx1"/>
                  </a:gs>
                </a:gsLst>
                <a:lin ang="5400000" scaled="0"/>
              </a:grad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524" y="5867400"/>
            <a:ext cx="759384" cy="766482"/>
          </a:xfrm>
          <a:prstGeom prst="rect">
            <a:avLst/>
          </a:prstGeom>
        </p:spPr>
      </p:pic>
      <p:pic>
        <p:nvPicPr>
          <p:cNvPr id="36"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8082507" y="5943600"/>
            <a:ext cx="707868" cy="707868"/>
          </a:xfrm>
          <a:prstGeom prst="rect">
            <a:avLst/>
          </a:prstGeom>
          <a:noFill/>
        </p:spPr>
      </p:pic>
      <p:sp>
        <p:nvSpPr>
          <p:cNvPr id="12" name="Rechthoek 11"/>
          <p:cNvSpPr/>
          <p:nvPr/>
        </p:nvSpPr>
        <p:spPr bwMode="auto">
          <a:xfrm>
            <a:off x="2016124" y="1257302"/>
            <a:ext cx="8161712" cy="571498"/>
          </a:xfrm>
          <a:prstGeom prst="rect">
            <a:avLst/>
          </a:prstGeom>
          <a:solidFill>
            <a:schemeClr val="accent3"/>
          </a:solidFill>
          <a:ln>
            <a:solidFill>
              <a:schemeClr val="accent3"/>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Protected-mode Broker Object</a:t>
            </a:r>
            <a:endParaRPr lang="nl-NL" sz="2200" dirty="0" smtClean="0">
              <a:solidFill>
                <a:srgbClr val="FFFFFF">
                  <a:alpha val="98824"/>
                </a:srgbClr>
              </a:solidFill>
              <a:latin typeface="Segoe UI" pitchFamily="34" charset="0"/>
              <a:ea typeface="Segoe UI" pitchFamily="34" charset="0"/>
              <a:cs typeface="Segoe UI" pitchFamily="34" charset="0"/>
            </a:endParaRPr>
          </a:p>
        </p:txBody>
      </p:sp>
      <p:sp>
        <p:nvSpPr>
          <p:cNvPr id="18" name="Rechthoek 17"/>
          <p:cNvSpPr/>
          <p:nvPr/>
        </p:nvSpPr>
        <p:spPr bwMode="auto">
          <a:xfrm>
            <a:off x="2016123" y="1905000"/>
            <a:ext cx="2667001" cy="533400"/>
          </a:xfrm>
          <a:prstGeom prst="rect">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UI Frame</a:t>
            </a:r>
            <a:endParaRPr lang="nl-NL" sz="2200" dirty="0" smtClean="0">
              <a:solidFill>
                <a:srgbClr val="FFFFFF">
                  <a:alpha val="98824"/>
                </a:srgbClr>
              </a:solidFill>
              <a:latin typeface="Segoe UI" pitchFamily="34" charset="0"/>
              <a:ea typeface="Segoe UI" pitchFamily="34" charset="0"/>
              <a:cs typeface="Segoe UI" pitchFamily="34" charset="0"/>
            </a:endParaRPr>
          </a:p>
        </p:txBody>
      </p:sp>
      <p:sp>
        <p:nvSpPr>
          <p:cNvPr id="43" name="Rechthoek 42"/>
          <p:cNvSpPr/>
          <p:nvPr/>
        </p:nvSpPr>
        <p:spPr bwMode="auto">
          <a:xfrm>
            <a:off x="4759323" y="1905000"/>
            <a:ext cx="2667001" cy="533400"/>
          </a:xfrm>
          <a:prstGeom prst="rect">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Favorites Bar</a:t>
            </a:r>
            <a:endParaRPr lang="nl-NL" sz="2200" dirty="0" smtClean="0">
              <a:solidFill>
                <a:srgbClr val="FFFFFF">
                  <a:alpha val="98824"/>
                </a:srgbClr>
              </a:solidFill>
              <a:latin typeface="Segoe UI" pitchFamily="34" charset="0"/>
              <a:ea typeface="Segoe UI" pitchFamily="34" charset="0"/>
              <a:cs typeface="Segoe UI" pitchFamily="34" charset="0"/>
            </a:endParaRPr>
          </a:p>
        </p:txBody>
      </p:sp>
      <p:sp>
        <p:nvSpPr>
          <p:cNvPr id="44" name="Rechthoek 43"/>
          <p:cNvSpPr/>
          <p:nvPr/>
        </p:nvSpPr>
        <p:spPr bwMode="auto">
          <a:xfrm>
            <a:off x="7502523" y="1905000"/>
            <a:ext cx="2667001" cy="533400"/>
          </a:xfrm>
          <a:prstGeom prst="rect">
            <a:avLst/>
          </a:prstGeom>
          <a:solidFill>
            <a:schemeClr val="accent2"/>
          </a:solidFill>
          <a:ln>
            <a:solidFill>
              <a:schemeClr val="accent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Command Bar</a:t>
            </a:r>
            <a:endParaRPr lang="nl-NL" sz="2200" dirty="0" smtClean="0">
              <a:solidFill>
                <a:srgbClr val="FFFFFF">
                  <a:alpha val="98824"/>
                </a:srgbClr>
              </a:solidFill>
              <a:latin typeface="Segoe UI" pitchFamily="34" charset="0"/>
              <a:ea typeface="Segoe UI" pitchFamily="34" charset="0"/>
              <a:cs typeface="Segoe UI" pitchFamily="34" charset="0"/>
            </a:endParaRPr>
          </a:p>
        </p:txBody>
      </p:sp>
      <p:sp>
        <p:nvSpPr>
          <p:cNvPr id="19" name="Rechthoek 18"/>
          <p:cNvSpPr/>
          <p:nvPr/>
        </p:nvSpPr>
        <p:spPr bwMode="auto">
          <a:xfrm>
            <a:off x="1993385" y="5105399"/>
            <a:ext cx="3446278" cy="708211"/>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Browser Helper Objects</a:t>
            </a:r>
            <a:endParaRPr lang="nl-NL" sz="2200" dirty="0" smtClean="0">
              <a:solidFill>
                <a:schemeClr val="bg1">
                  <a:alpha val="98824"/>
                </a:schemeClr>
              </a:solidFill>
              <a:latin typeface="Segoe UI" pitchFamily="34" charset="0"/>
              <a:ea typeface="Segoe UI" pitchFamily="34" charset="0"/>
              <a:cs typeface="Segoe UI" pitchFamily="34" charset="0"/>
            </a:endParaRPr>
          </a:p>
        </p:txBody>
      </p:sp>
      <p:sp>
        <p:nvSpPr>
          <p:cNvPr id="47" name="Rechthoek 46"/>
          <p:cNvSpPr/>
          <p:nvPr/>
        </p:nvSpPr>
        <p:spPr bwMode="auto">
          <a:xfrm>
            <a:off x="1993386" y="4455802"/>
            <a:ext cx="3446277" cy="57339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ActiveX Controls</a:t>
            </a:r>
            <a:endParaRPr lang="nl-NL" sz="2200" dirty="0" smtClean="0">
              <a:solidFill>
                <a:schemeClr val="bg1">
                  <a:alpha val="98824"/>
                </a:schemeClr>
              </a:solidFill>
              <a:latin typeface="Segoe UI" pitchFamily="34" charset="0"/>
              <a:ea typeface="Segoe UI" pitchFamily="34" charset="0"/>
              <a:cs typeface="Segoe UI" pitchFamily="34" charset="0"/>
            </a:endParaRPr>
          </a:p>
        </p:txBody>
      </p:sp>
      <p:sp>
        <p:nvSpPr>
          <p:cNvPr id="48" name="Rechthoek 47"/>
          <p:cNvSpPr/>
          <p:nvPr/>
        </p:nvSpPr>
        <p:spPr bwMode="auto">
          <a:xfrm>
            <a:off x="1993386" y="3810000"/>
            <a:ext cx="3446277" cy="57339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Toolbar Extensions</a:t>
            </a:r>
            <a:endParaRPr lang="nl-NL" sz="2200" dirty="0" smtClean="0">
              <a:solidFill>
                <a:schemeClr val="bg1">
                  <a:alpha val="98824"/>
                </a:schemeClr>
              </a:solidFill>
              <a:latin typeface="Segoe UI" pitchFamily="34" charset="0"/>
              <a:ea typeface="Segoe UI" pitchFamily="34" charset="0"/>
              <a:cs typeface="Segoe UI" pitchFamily="34" charset="0"/>
            </a:endParaRPr>
          </a:p>
        </p:txBody>
      </p:sp>
      <p:sp>
        <p:nvSpPr>
          <p:cNvPr id="51" name="Rechthoek 50"/>
          <p:cNvSpPr/>
          <p:nvPr/>
        </p:nvSpPr>
        <p:spPr bwMode="auto">
          <a:xfrm>
            <a:off x="6697939" y="5105399"/>
            <a:ext cx="3471584" cy="708211"/>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Browser Helper Objects</a:t>
            </a:r>
            <a:endParaRPr lang="nl-NL" sz="2200" dirty="0" smtClean="0">
              <a:solidFill>
                <a:schemeClr val="bg1">
                  <a:alpha val="98824"/>
                </a:schemeClr>
              </a:solidFill>
              <a:latin typeface="Segoe UI" pitchFamily="34" charset="0"/>
              <a:ea typeface="Segoe UI" pitchFamily="34" charset="0"/>
              <a:cs typeface="Segoe UI" pitchFamily="34" charset="0"/>
            </a:endParaRPr>
          </a:p>
        </p:txBody>
      </p:sp>
      <p:sp>
        <p:nvSpPr>
          <p:cNvPr id="52" name="Rechthoek 51"/>
          <p:cNvSpPr/>
          <p:nvPr/>
        </p:nvSpPr>
        <p:spPr bwMode="auto">
          <a:xfrm>
            <a:off x="6697939" y="4455802"/>
            <a:ext cx="3471584" cy="57339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ActiveX Controls</a:t>
            </a:r>
            <a:endParaRPr lang="nl-NL" sz="2200" dirty="0" smtClean="0">
              <a:solidFill>
                <a:schemeClr val="bg1">
                  <a:alpha val="98824"/>
                </a:schemeClr>
              </a:solidFill>
              <a:latin typeface="Segoe UI" pitchFamily="34" charset="0"/>
              <a:ea typeface="Segoe UI" pitchFamily="34" charset="0"/>
              <a:cs typeface="Segoe UI" pitchFamily="34" charset="0"/>
            </a:endParaRPr>
          </a:p>
        </p:txBody>
      </p:sp>
      <p:sp>
        <p:nvSpPr>
          <p:cNvPr id="53" name="Rechthoek 52"/>
          <p:cNvSpPr/>
          <p:nvPr/>
        </p:nvSpPr>
        <p:spPr bwMode="auto">
          <a:xfrm>
            <a:off x="6697938" y="3810000"/>
            <a:ext cx="3471585" cy="57339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Toolbar Extensions</a:t>
            </a:r>
            <a:endParaRPr lang="nl-NL" sz="2200" dirty="0" smtClean="0">
              <a:solidFill>
                <a:schemeClr val="bg1">
                  <a:alpha val="98824"/>
                </a:schemeClr>
              </a:solidFill>
              <a:latin typeface="Segoe UI" pitchFamily="34" charset="0"/>
              <a:ea typeface="Segoe UI" pitchFamily="34" charset="0"/>
              <a:cs typeface="Segoe UI" pitchFamily="34" charset="0"/>
            </a:endParaRPr>
          </a:p>
        </p:txBody>
      </p:sp>
      <p:pic>
        <p:nvPicPr>
          <p:cNvPr id="27" name="Afbeelding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8120" y="5868785"/>
            <a:ext cx="596310" cy="601884"/>
          </a:xfrm>
          <a:prstGeom prst="rect">
            <a:avLst/>
          </a:prstGeom>
        </p:spPr>
      </p:pic>
      <p:pic>
        <p:nvPicPr>
          <p:cNvPr id="29" name="Picture 14" descr="D:\Pennie's documents\MS Image\NEWFeb15\Windows_Vista_Icons_ for_Marketing_use\Computer.png"/>
          <p:cNvPicPr>
            <a:picLocks noChangeAspect="1" noChangeArrowheads="1"/>
          </p:cNvPicPr>
          <p:nvPr/>
        </p:nvPicPr>
        <p:blipFill>
          <a:blip r:embed="rId4"/>
          <a:srcRect/>
          <a:stretch>
            <a:fillRect/>
          </a:stretch>
        </p:blipFill>
        <p:spPr bwMode="auto">
          <a:xfrm>
            <a:off x="4009127" y="6086628"/>
            <a:ext cx="547254" cy="547254"/>
          </a:xfrm>
          <a:prstGeom prst="rect">
            <a:avLst/>
          </a:prstGeom>
          <a:noFill/>
        </p:spPr>
      </p:pic>
    </p:spTree>
    <p:extLst>
      <p:ext uri="{BB962C8B-B14F-4D97-AF65-F5344CB8AC3E}">
        <p14:creationId xmlns:p14="http://schemas.microsoft.com/office/powerpoint/2010/main" val="3064979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fill="hold"/>
                                        <p:tgtEl>
                                          <p:spTgt spid="47"/>
                                        </p:tgtEl>
                                        <p:attrNameLst>
                                          <p:attrName>ppt_x</p:attrName>
                                        </p:attrNameLst>
                                      </p:cBhvr>
                                      <p:tavLst>
                                        <p:tav tm="0">
                                          <p:val>
                                            <p:strVal val="#ppt_x"/>
                                          </p:val>
                                        </p:tav>
                                        <p:tav tm="100000">
                                          <p:val>
                                            <p:strVal val="#ppt_x"/>
                                          </p:val>
                                        </p:tav>
                                      </p:tavLst>
                                    </p:anim>
                                    <p:anim calcmode="lin" valueType="num">
                                      <p:cBhvr additive="base">
                                        <p:cTn id="53" dur="500" fill="hold"/>
                                        <p:tgtEl>
                                          <p:spTgt spid="4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500" fill="hold"/>
                                        <p:tgtEl>
                                          <p:spTgt spid="48"/>
                                        </p:tgtEl>
                                        <p:attrNameLst>
                                          <p:attrName>ppt_x</p:attrName>
                                        </p:attrNameLst>
                                      </p:cBhvr>
                                      <p:tavLst>
                                        <p:tav tm="0">
                                          <p:val>
                                            <p:strVal val="#ppt_x"/>
                                          </p:val>
                                        </p:tav>
                                        <p:tav tm="100000">
                                          <p:val>
                                            <p:strVal val="#ppt_x"/>
                                          </p:val>
                                        </p:tav>
                                      </p:tavLst>
                                    </p:anim>
                                    <p:anim calcmode="lin" valueType="num">
                                      <p:cBhvr additive="base">
                                        <p:cTn id="5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0" presetClass="emph" presetSubtype="0" fill="hold" nodeType="clickEffect">
                                  <p:stCondLst>
                                    <p:cond delay="0"/>
                                  </p:stCondLst>
                                  <p:childTnLst>
                                    <p:animClr clrSpc="hsl" dir="cw">
                                      <p:cBhvr override="childStyle">
                                        <p:cTn id="61" dur="500" fill="hold"/>
                                        <p:tgtEl>
                                          <p:spTgt spid="21"/>
                                        </p:tgtEl>
                                        <p:attrNameLst>
                                          <p:attrName>style.color</p:attrName>
                                        </p:attrNameLst>
                                      </p:cBhvr>
                                      <p:by>
                                        <p:hsl h="0" s="12549" l="25098"/>
                                      </p:by>
                                    </p:animClr>
                                    <p:animClr clrSpc="hsl" dir="cw">
                                      <p:cBhvr>
                                        <p:cTn id="62" dur="500" fill="hold"/>
                                        <p:tgtEl>
                                          <p:spTgt spid="21"/>
                                        </p:tgtEl>
                                        <p:attrNameLst>
                                          <p:attrName>fillcolor</p:attrName>
                                        </p:attrNameLst>
                                      </p:cBhvr>
                                      <p:by>
                                        <p:hsl h="0" s="12549" l="25098"/>
                                      </p:by>
                                    </p:animClr>
                                    <p:animClr clrSpc="hsl" dir="cw">
                                      <p:cBhvr>
                                        <p:cTn id="63" dur="500" fill="hold"/>
                                        <p:tgtEl>
                                          <p:spTgt spid="21"/>
                                        </p:tgtEl>
                                        <p:attrNameLst>
                                          <p:attrName>stroke.color</p:attrName>
                                        </p:attrNameLst>
                                      </p:cBhvr>
                                      <p:by>
                                        <p:hsl h="0" s="12549" l="25098"/>
                                      </p:by>
                                    </p:animClr>
                                    <p:set>
                                      <p:cBhvr>
                                        <p:cTn id="64" dur="500" fill="hold"/>
                                        <p:tgtEl>
                                          <p:spTgt spid="21"/>
                                        </p:tgtEl>
                                        <p:attrNameLst>
                                          <p:attrName>fill.type</p:attrName>
                                        </p:attrNameLst>
                                      </p:cBhvr>
                                      <p:to>
                                        <p:strVal val="solid"/>
                                      </p:to>
                                    </p:set>
                                  </p:childTnLst>
                                </p:cTn>
                              </p:par>
                              <p:par>
                                <p:cTn id="65" presetID="30" presetClass="emph" presetSubtype="0" fill="hold" grpId="1" nodeType="withEffect">
                                  <p:stCondLst>
                                    <p:cond delay="0"/>
                                  </p:stCondLst>
                                  <p:childTnLst>
                                    <p:animClr clrSpc="hsl" dir="cw">
                                      <p:cBhvr override="childStyle">
                                        <p:cTn id="66" dur="500" fill="hold"/>
                                        <p:tgtEl>
                                          <p:spTgt spid="6"/>
                                        </p:tgtEl>
                                        <p:attrNameLst>
                                          <p:attrName>style.color</p:attrName>
                                        </p:attrNameLst>
                                      </p:cBhvr>
                                      <p:by>
                                        <p:hsl h="0" s="12549" l="25098"/>
                                      </p:by>
                                    </p:animClr>
                                    <p:animClr clrSpc="hsl" dir="cw">
                                      <p:cBhvr>
                                        <p:cTn id="67" dur="500" fill="hold"/>
                                        <p:tgtEl>
                                          <p:spTgt spid="6"/>
                                        </p:tgtEl>
                                        <p:attrNameLst>
                                          <p:attrName>fillcolor</p:attrName>
                                        </p:attrNameLst>
                                      </p:cBhvr>
                                      <p:by>
                                        <p:hsl h="0" s="12549" l="25098"/>
                                      </p:by>
                                    </p:animClr>
                                    <p:animClr clrSpc="hsl" dir="cw">
                                      <p:cBhvr>
                                        <p:cTn id="68" dur="500" fill="hold"/>
                                        <p:tgtEl>
                                          <p:spTgt spid="6"/>
                                        </p:tgtEl>
                                        <p:attrNameLst>
                                          <p:attrName>stroke.color</p:attrName>
                                        </p:attrNameLst>
                                      </p:cBhvr>
                                      <p:by>
                                        <p:hsl h="0" s="12549" l="25098"/>
                                      </p:by>
                                    </p:animClr>
                                    <p:set>
                                      <p:cBhvr>
                                        <p:cTn id="69" dur="500" fill="hold"/>
                                        <p:tgtEl>
                                          <p:spTgt spid="6"/>
                                        </p:tgtEl>
                                        <p:attrNameLst>
                                          <p:attrName>fill.type</p:attrName>
                                        </p:attrNameLst>
                                      </p:cBhvr>
                                      <p:to>
                                        <p:strVal val="solid"/>
                                      </p:to>
                                    </p:set>
                                  </p:childTnLst>
                                </p:cTn>
                              </p:par>
                              <p:par>
                                <p:cTn id="70" presetID="30" presetClass="emph" presetSubtype="0" fill="hold" nodeType="withEffect">
                                  <p:stCondLst>
                                    <p:cond delay="0"/>
                                  </p:stCondLst>
                                  <p:childTnLst>
                                    <p:animClr clrSpc="hsl" dir="cw">
                                      <p:cBhvr override="childStyle">
                                        <p:cTn id="71" dur="500" fill="hold"/>
                                        <p:tgtEl>
                                          <p:spTgt spid="25"/>
                                        </p:tgtEl>
                                        <p:attrNameLst>
                                          <p:attrName>style.color</p:attrName>
                                        </p:attrNameLst>
                                      </p:cBhvr>
                                      <p:by>
                                        <p:hsl h="0" s="12549" l="25098"/>
                                      </p:by>
                                    </p:animClr>
                                    <p:animClr clrSpc="hsl" dir="cw">
                                      <p:cBhvr>
                                        <p:cTn id="72" dur="500" fill="hold"/>
                                        <p:tgtEl>
                                          <p:spTgt spid="25"/>
                                        </p:tgtEl>
                                        <p:attrNameLst>
                                          <p:attrName>fillcolor</p:attrName>
                                        </p:attrNameLst>
                                      </p:cBhvr>
                                      <p:by>
                                        <p:hsl h="0" s="12549" l="25098"/>
                                      </p:by>
                                    </p:animClr>
                                    <p:animClr clrSpc="hsl" dir="cw">
                                      <p:cBhvr>
                                        <p:cTn id="73" dur="500" fill="hold"/>
                                        <p:tgtEl>
                                          <p:spTgt spid="25"/>
                                        </p:tgtEl>
                                        <p:attrNameLst>
                                          <p:attrName>stroke.color</p:attrName>
                                        </p:attrNameLst>
                                      </p:cBhvr>
                                      <p:by>
                                        <p:hsl h="0" s="12549" l="25098"/>
                                      </p:by>
                                    </p:animClr>
                                    <p:set>
                                      <p:cBhvr>
                                        <p:cTn id="74" dur="500" fill="hold"/>
                                        <p:tgtEl>
                                          <p:spTgt spid="25"/>
                                        </p:tgtEl>
                                        <p:attrNameLst>
                                          <p:attrName>fill.type</p:attrName>
                                        </p:attrNameLst>
                                      </p:cBhvr>
                                      <p:to>
                                        <p:strVal val="solid"/>
                                      </p:to>
                                    </p:set>
                                  </p:childTnLst>
                                </p:cTn>
                              </p:par>
                              <p:par>
                                <p:cTn id="75" presetID="30" presetClass="emph" presetSubtype="0" fill="hold" grpId="1" nodeType="withEffect">
                                  <p:stCondLst>
                                    <p:cond delay="0"/>
                                  </p:stCondLst>
                                  <p:childTnLst>
                                    <p:animClr clrSpc="hsl" dir="cw">
                                      <p:cBhvr override="childStyle">
                                        <p:cTn id="76" dur="500" fill="hold"/>
                                        <p:tgtEl>
                                          <p:spTgt spid="26"/>
                                        </p:tgtEl>
                                        <p:attrNameLst>
                                          <p:attrName>style.color</p:attrName>
                                        </p:attrNameLst>
                                      </p:cBhvr>
                                      <p:by>
                                        <p:hsl h="0" s="12549" l="25098"/>
                                      </p:by>
                                    </p:animClr>
                                    <p:animClr clrSpc="hsl" dir="cw">
                                      <p:cBhvr>
                                        <p:cTn id="77" dur="500" fill="hold"/>
                                        <p:tgtEl>
                                          <p:spTgt spid="26"/>
                                        </p:tgtEl>
                                        <p:attrNameLst>
                                          <p:attrName>fillcolor</p:attrName>
                                        </p:attrNameLst>
                                      </p:cBhvr>
                                      <p:by>
                                        <p:hsl h="0" s="12549" l="25098"/>
                                      </p:by>
                                    </p:animClr>
                                    <p:animClr clrSpc="hsl" dir="cw">
                                      <p:cBhvr>
                                        <p:cTn id="78" dur="500" fill="hold"/>
                                        <p:tgtEl>
                                          <p:spTgt spid="26"/>
                                        </p:tgtEl>
                                        <p:attrNameLst>
                                          <p:attrName>stroke.color</p:attrName>
                                        </p:attrNameLst>
                                      </p:cBhvr>
                                      <p:by>
                                        <p:hsl h="0" s="12549" l="25098"/>
                                      </p:by>
                                    </p:animClr>
                                    <p:set>
                                      <p:cBhvr>
                                        <p:cTn id="79" dur="500" fill="hold"/>
                                        <p:tgtEl>
                                          <p:spTgt spid="26"/>
                                        </p:tgtEl>
                                        <p:attrNameLst>
                                          <p:attrName>fill.type</p:attrName>
                                        </p:attrNameLst>
                                      </p:cBhvr>
                                      <p:to>
                                        <p:strVal val="solid"/>
                                      </p:to>
                                    </p:set>
                                  </p:childTnLst>
                                </p:cTn>
                              </p:par>
                              <p:par>
                                <p:cTn id="80" presetID="30" presetClass="emph" presetSubtype="0" fill="hold" grpId="1" nodeType="withEffect">
                                  <p:stCondLst>
                                    <p:cond delay="0"/>
                                  </p:stCondLst>
                                  <p:childTnLst>
                                    <p:animClr clrSpc="hsl" dir="cw">
                                      <p:cBhvr override="childStyle">
                                        <p:cTn id="81" dur="500" fill="hold"/>
                                        <p:tgtEl>
                                          <p:spTgt spid="8"/>
                                        </p:tgtEl>
                                        <p:attrNameLst>
                                          <p:attrName>style.color</p:attrName>
                                        </p:attrNameLst>
                                      </p:cBhvr>
                                      <p:by>
                                        <p:hsl h="0" s="12549" l="25098"/>
                                      </p:by>
                                    </p:animClr>
                                    <p:animClr clrSpc="hsl" dir="cw">
                                      <p:cBhvr>
                                        <p:cTn id="82" dur="500" fill="hold"/>
                                        <p:tgtEl>
                                          <p:spTgt spid="8"/>
                                        </p:tgtEl>
                                        <p:attrNameLst>
                                          <p:attrName>fillcolor</p:attrName>
                                        </p:attrNameLst>
                                      </p:cBhvr>
                                      <p:by>
                                        <p:hsl h="0" s="12549" l="25098"/>
                                      </p:by>
                                    </p:animClr>
                                    <p:animClr clrSpc="hsl" dir="cw">
                                      <p:cBhvr>
                                        <p:cTn id="83" dur="500" fill="hold"/>
                                        <p:tgtEl>
                                          <p:spTgt spid="8"/>
                                        </p:tgtEl>
                                        <p:attrNameLst>
                                          <p:attrName>stroke.color</p:attrName>
                                        </p:attrNameLst>
                                      </p:cBhvr>
                                      <p:by>
                                        <p:hsl h="0" s="12549" l="25098"/>
                                      </p:by>
                                    </p:animClr>
                                    <p:set>
                                      <p:cBhvr>
                                        <p:cTn id="84" dur="500" fill="hold"/>
                                        <p:tgtEl>
                                          <p:spTgt spid="8"/>
                                        </p:tgtEl>
                                        <p:attrNameLst>
                                          <p:attrName>fill.type</p:attrName>
                                        </p:attrNameLst>
                                      </p:cBhvr>
                                      <p:to>
                                        <p:strVal val="solid"/>
                                      </p:to>
                                    </p:set>
                                  </p:childTnLst>
                                </p:cTn>
                              </p:par>
                              <p:par>
                                <p:cTn id="85" presetID="30" presetClass="emph" presetSubtype="0" fill="hold" nodeType="withEffect">
                                  <p:stCondLst>
                                    <p:cond delay="0"/>
                                  </p:stCondLst>
                                  <p:childTnLst>
                                    <p:animClr clrSpc="hsl" dir="cw">
                                      <p:cBhvr override="childStyle">
                                        <p:cTn id="86" dur="500" fill="hold"/>
                                        <p:tgtEl>
                                          <p:spTgt spid="9"/>
                                        </p:tgtEl>
                                        <p:attrNameLst>
                                          <p:attrName>style.color</p:attrName>
                                        </p:attrNameLst>
                                      </p:cBhvr>
                                      <p:by>
                                        <p:hsl h="0" s="12549" l="25098"/>
                                      </p:by>
                                    </p:animClr>
                                    <p:animClr clrSpc="hsl" dir="cw">
                                      <p:cBhvr>
                                        <p:cTn id="87" dur="500" fill="hold"/>
                                        <p:tgtEl>
                                          <p:spTgt spid="9"/>
                                        </p:tgtEl>
                                        <p:attrNameLst>
                                          <p:attrName>fillcolor</p:attrName>
                                        </p:attrNameLst>
                                      </p:cBhvr>
                                      <p:by>
                                        <p:hsl h="0" s="12549" l="25098"/>
                                      </p:by>
                                    </p:animClr>
                                    <p:animClr clrSpc="hsl" dir="cw">
                                      <p:cBhvr>
                                        <p:cTn id="88" dur="500" fill="hold"/>
                                        <p:tgtEl>
                                          <p:spTgt spid="9"/>
                                        </p:tgtEl>
                                        <p:attrNameLst>
                                          <p:attrName>stroke.color</p:attrName>
                                        </p:attrNameLst>
                                      </p:cBhvr>
                                      <p:by>
                                        <p:hsl h="0" s="12549" l="25098"/>
                                      </p:by>
                                    </p:animClr>
                                    <p:set>
                                      <p:cBhvr>
                                        <p:cTn id="89" dur="500" fill="hold"/>
                                        <p:tgtEl>
                                          <p:spTgt spid="9"/>
                                        </p:tgtEl>
                                        <p:attrNameLst>
                                          <p:attrName>fill.type</p:attrName>
                                        </p:attrNameLst>
                                      </p:cBhvr>
                                      <p:to>
                                        <p:strVal val="solid"/>
                                      </p:to>
                                    </p:set>
                                  </p:childTnLst>
                                </p:cTn>
                              </p:par>
                              <p:par>
                                <p:cTn id="90" presetID="30" presetClass="emph" presetSubtype="0" fill="hold" grpId="1" nodeType="withEffect">
                                  <p:stCondLst>
                                    <p:cond delay="0"/>
                                  </p:stCondLst>
                                  <p:childTnLst>
                                    <p:animClr clrSpc="hsl" dir="cw">
                                      <p:cBhvr override="childStyle">
                                        <p:cTn id="91" dur="500" fill="hold"/>
                                        <p:tgtEl>
                                          <p:spTgt spid="19"/>
                                        </p:tgtEl>
                                        <p:attrNameLst>
                                          <p:attrName>style.color</p:attrName>
                                        </p:attrNameLst>
                                      </p:cBhvr>
                                      <p:by>
                                        <p:hsl h="0" s="12549" l="25098"/>
                                      </p:by>
                                    </p:animClr>
                                    <p:animClr clrSpc="hsl" dir="cw">
                                      <p:cBhvr>
                                        <p:cTn id="92" dur="500" fill="hold"/>
                                        <p:tgtEl>
                                          <p:spTgt spid="19"/>
                                        </p:tgtEl>
                                        <p:attrNameLst>
                                          <p:attrName>fillcolor</p:attrName>
                                        </p:attrNameLst>
                                      </p:cBhvr>
                                      <p:by>
                                        <p:hsl h="0" s="12549" l="25098"/>
                                      </p:by>
                                    </p:animClr>
                                    <p:animClr clrSpc="hsl" dir="cw">
                                      <p:cBhvr>
                                        <p:cTn id="93" dur="500" fill="hold"/>
                                        <p:tgtEl>
                                          <p:spTgt spid="19"/>
                                        </p:tgtEl>
                                        <p:attrNameLst>
                                          <p:attrName>stroke.color</p:attrName>
                                        </p:attrNameLst>
                                      </p:cBhvr>
                                      <p:by>
                                        <p:hsl h="0" s="12549" l="25098"/>
                                      </p:by>
                                    </p:animClr>
                                    <p:set>
                                      <p:cBhvr>
                                        <p:cTn id="94" dur="500" fill="hold"/>
                                        <p:tgtEl>
                                          <p:spTgt spid="19"/>
                                        </p:tgtEl>
                                        <p:attrNameLst>
                                          <p:attrName>fill.type</p:attrName>
                                        </p:attrNameLst>
                                      </p:cBhvr>
                                      <p:to>
                                        <p:strVal val="solid"/>
                                      </p:to>
                                    </p:set>
                                  </p:childTnLst>
                                </p:cTn>
                              </p:par>
                              <p:par>
                                <p:cTn id="95" presetID="30" presetClass="emph" presetSubtype="0" fill="hold" grpId="1" nodeType="withEffect">
                                  <p:stCondLst>
                                    <p:cond delay="0"/>
                                  </p:stCondLst>
                                  <p:childTnLst>
                                    <p:animClr clrSpc="hsl" dir="cw">
                                      <p:cBhvr override="childStyle">
                                        <p:cTn id="96" dur="500" fill="hold"/>
                                        <p:tgtEl>
                                          <p:spTgt spid="47"/>
                                        </p:tgtEl>
                                        <p:attrNameLst>
                                          <p:attrName>style.color</p:attrName>
                                        </p:attrNameLst>
                                      </p:cBhvr>
                                      <p:by>
                                        <p:hsl h="0" s="12549" l="25098"/>
                                      </p:by>
                                    </p:animClr>
                                    <p:animClr clrSpc="hsl" dir="cw">
                                      <p:cBhvr>
                                        <p:cTn id="97" dur="500" fill="hold"/>
                                        <p:tgtEl>
                                          <p:spTgt spid="47"/>
                                        </p:tgtEl>
                                        <p:attrNameLst>
                                          <p:attrName>fillcolor</p:attrName>
                                        </p:attrNameLst>
                                      </p:cBhvr>
                                      <p:by>
                                        <p:hsl h="0" s="12549" l="25098"/>
                                      </p:by>
                                    </p:animClr>
                                    <p:animClr clrSpc="hsl" dir="cw">
                                      <p:cBhvr>
                                        <p:cTn id="98" dur="500" fill="hold"/>
                                        <p:tgtEl>
                                          <p:spTgt spid="47"/>
                                        </p:tgtEl>
                                        <p:attrNameLst>
                                          <p:attrName>stroke.color</p:attrName>
                                        </p:attrNameLst>
                                      </p:cBhvr>
                                      <p:by>
                                        <p:hsl h="0" s="12549" l="25098"/>
                                      </p:by>
                                    </p:animClr>
                                    <p:set>
                                      <p:cBhvr>
                                        <p:cTn id="99" dur="500" fill="hold"/>
                                        <p:tgtEl>
                                          <p:spTgt spid="47"/>
                                        </p:tgtEl>
                                        <p:attrNameLst>
                                          <p:attrName>fill.type</p:attrName>
                                        </p:attrNameLst>
                                      </p:cBhvr>
                                      <p:to>
                                        <p:strVal val="solid"/>
                                      </p:to>
                                    </p:set>
                                  </p:childTnLst>
                                </p:cTn>
                              </p:par>
                              <p:par>
                                <p:cTn id="100" presetID="30" presetClass="emph" presetSubtype="0" fill="hold" grpId="1" nodeType="withEffect">
                                  <p:stCondLst>
                                    <p:cond delay="0"/>
                                  </p:stCondLst>
                                  <p:childTnLst>
                                    <p:animClr clrSpc="hsl" dir="cw">
                                      <p:cBhvr override="childStyle">
                                        <p:cTn id="101" dur="500" fill="hold"/>
                                        <p:tgtEl>
                                          <p:spTgt spid="48"/>
                                        </p:tgtEl>
                                        <p:attrNameLst>
                                          <p:attrName>style.color</p:attrName>
                                        </p:attrNameLst>
                                      </p:cBhvr>
                                      <p:by>
                                        <p:hsl h="0" s="12549" l="25098"/>
                                      </p:by>
                                    </p:animClr>
                                    <p:animClr clrSpc="hsl" dir="cw">
                                      <p:cBhvr>
                                        <p:cTn id="102" dur="500" fill="hold"/>
                                        <p:tgtEl>
                                          <p:spTgt spid="48"/>
                                        </p:tgtEl>
                                        <p:attrNameLst>
                                          <p:attrName>fillcolor</p:attrName>
                                        </p:attrNameLst>
                                      </p:cBhvr>
                                      <p:by>
                                        <p:hsl h="0" s="12549" l="25098"/>
                                      </p:by>
                                    </p:animClr>
                                    <p:animClr clrSpc="hsl" dir="cw">
                                      <p:cBhvr>
                                        <p:cTn id="103" dur="500" fill="hold"/>
                                        <p:tgtEl>
                                          <p:spTgt spid="48"/>
                                        </p:tgtEl>
                                        <p:attrNameLst>
                                          <p:attrName>stroke.color</p:attrName>
                                        </p:attrNameLst>
                                      </p:cBhvr>
                                      <p:by>
                                        <p:hsl h="0" s="12549" l="25098"/>
                                      </p:by>
                                    </p:animClr>
                                    <p:set>
                                      <p:cBhvr>
                                        <p:cTn id="104" dur="500" fill="hold"/>
                                        <p:tgtEl>
                                          <p:spTgt spid="48"/>
                                        </p:tgtEl>
                                        <p:attrNameLst>
                                          <p:attrName>fill.type</p:attrName>
                                        </p:attrNameLst>
                                      </p:cBhvr>
                                      <p:to>
                                        <p:strVal val="solid"/>
                                      </p:to>
                                    </p:set>
                                  </p:childTnLst>
                                </p:cTn>
                              </p:par>
                              <p:par>
                                <p:cTn id="105" presetID="30" presetClass="emph" presetSubtype="0" fill="hold" nodeType="withEffect">
                                  <p:stCondLst>
                                    <p:cond delay="0"/>
                                  </p:stCondLst>
                                  <p:childTnLst>
                                    <p:animClr clrSpc="hsl" dir="cw">
                                      <p:cBhvr override="childStyle">
                                        <p:cTn id="106" dur="500" fill="hold"/>
                                        <p:tgtEl>
                                          <p:spTgt spid="27"/>
                                        </p:tgtEl>
                                        <p:attrNameLst>
                                          <p:attrName>style.color</p:attrName>
                                        </p:attrNameLst>
                                      </p:cBhvr>
                                      <p:by>
                                        <p:hsl h="0" s="12549" l="25098"/>
                                      </p:by>
                                    </p:animClr>
                                    <p:animClr clrSpc="hsl" dir="cw">
                                      <p:cBhvr>
                                        <p:cTn id="107" dur="500" fill="hold"/>
                                        <p:tgtEl>
                                          <p:spTgt spid="27"/>
                                        </p:tgtEl>
                                        <p:attrNameLst>
                                          <p:attrName>fillcolor</p:attrName>
                                        </p:attrNameLst>
                                      </p:cBhvr>
                                      <p:by>
                                        <p:hsl h="0" s="12549" l="25098"/>
                                      </p:by>
                                    </p:animClr>
                                    <p:animClr clrSpc="hsl" dir="cw">
                                      <p:cBhvr>
                                        <p:cTn id="108" dur="500" fill="hold"/>
                                        <p:tgtEl>
                                          <p:spTgt spid="27"/>
                                        </p:tgtEl>
                                        <p:attrNameLst>
                                          <p:attrName>stroke.color</p:attrName>
                                        </p:attrNameLst>
                                      </p:cBhvr>
                                      <p:by>
                                        <p:hsl h="0" s="12549" l="25098"/>
                                      </p:by>
                                    </p:animClr>
                                    <p:set>
                                      <p:cBhvr>
                                        <p:cTn id="109" dur="500" fill="hold"/>
                                        <p:tgtEl>
                                          <p:spTgt spid="27"/>
                                        </p:tgtEl>
                                        <p:attrNameLst>
                                          <p:attrName>fill.type</p:attrName>
                                        </p:attrNameLst>
                                      </p:cBhvr>
                                      <p:to>
                                        <p:strVal val="solid"/>
                                      </p:to>
                                    </p:set>
                                  </p:childTnLst>
                                </p:cTn>
                              </p:par>
                              <p:par>
                                <p:cTn id="110" presetID="10" presetClass="entr" presetSubtype="0" fill="hold" grpId="0" nodeType="with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fade">
                                      <p:cBhvr>
                                        <p:cTn id="115" dur="500"/>
                                        <p:tgtEl>
                                          <p:spTgt spid="35"/>
                                        </p:tgtEl>
                                      </p:cBhvr>
                                    </p:animEffect>
                                  </p:childTnLst>
                                </p:cTn>
                              </p:par>
                            </p:childTnLst>
                          </p:cTn>
                        </p:par>
                        <p:par>
                          <p:cTn id="116" fill="hold">
                            <p:stCondLst>
                              <p:cond delay="500"/>
                            </p:stCondLst>
                            <p:childTnLst>
                              <p:par>
                                <p:cTn id="117" presetID="2" presetClass="entr" presetSubtype="4"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 calcmode="lin" valueType="num">
                                      <p:cBhvr additive="base">
                                        <p:cTn id="119" dur="500" fill="hold"/>
                                        <p:tgtEl>
                                          <p:spTgt spid="28"/>
                                        </p:tgtEl>
                                        <p:attrNameLst>
                                          <p:attrName>ppt_x</p:attrName>
                                        </p:attrNameLst>
                                      </p:cBhvr>
                                      <p:tavLst>
                                        <p:tav tm="0">
                                          <p:val>
                                            <p:strVal val="#ppt_x"/>
                                          </p:val>
                                        </p:tav>
                                        <p:tav tm="100000">
                                          <p:val>
                                            <p:strVal val="#ppt_x"/>
                                          </p:val>
                                        </p:tav>
                                      </p:tavLst>
                                    </p:anim>
                                    <p:anim calcmode="lin" valueType="num">
                                      <p:cBhvr additive="base">
                                        <p:cTn id="120" dur="500" fill="hold"/>
                                        <p:tgtEl>
                                          <p:spTgt spid="28"/>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additive="base">
                                        <p:cTn id="123" dur="500" fill="hold"/>
                                        <p:tgtEl>
                                          <p:spTgt spid="36"/>
                                        </p:tgtEl>
                                        <p:attrNameLst>
                                          <p:attrName>ppt_x</p:attrName>
                                        </p:attrNameLst>
                                      </p:cBhvr>
                                      <p:tavLst>
                                        <p:tav tm="0">
                                          <p:val>
                                            <p:strVal val="#ppt_x"/>
                                          </p:val>
                                        </p:tav>
                                        <p:tav tm="100000">
                                          <p:val>
                                            <p:strVal val="#ppt_x"/>
                                          </p:val>
                                        </p:tav>
                                      </p:tavLst>
                                    </p:anim>
                                    <p:anim calcmode="lin" valueType="num">
                                      <p:cBhvr additive="base">
                                        <p:cTn id="124" dur="500" fill="hold"/>
                                        <p:tgtEl>
                                          <p:spTgt spid="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additive="base">
                                        <p:cTn id="127" dur="500" fill="hold"/>
                                        <p:tgtEl>
                                          <p:spTgt spid="51"/>
                                        </p:tgtEl>
                                        <p:attrNameLst>
                                          <p:attrName>ppt_x</p:attrName>
                                        </p:attrNameLst>
                                      </p:cBhvr>
                                      <p:tavLst>
                                        <p:tav tm="0">
                                          <p:val>
                                            <p:strVal val="#ppt_x"/>
                                          </p:val>
                                        </p:tav>
                                        <p:tav tm="100000">
                                          <p:val>
                                            <p:strVal val="#ppt_x"/>
                                          </p:val>
                                        </p:tav>
                                      </p:tavLst>
                                    </p:anim>
                                    <p:anim calcmode="lin" valueType="num">
                                      <p:cBhvr additive="base">
                                        <p:cTn id="128" dur="500" fill="hold"/>
                                        <p:tgtEl>
                                          <p:spTgt spid="5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additive="base">
                                        <p:cTn id="131" dur="500" fill="hold"/>
                                        <p:tgtEl>
                                          <p:spTgt spid="52"/>
                                        </p:tgtEl>
                                        <p:attrNameLst>
                                          <p:attrName>ppt_x</p:attrName>
                                        </p:attrNameLst>
                                      </p:cBhvr>
                                      <p:tavLst>
                                        <p:tav tm="0">
                                          <p:val>
                                            <p:strVal val="#ppt_x"/>
                                          </p:val>
                                        </p:tav>
                                        <p:tav tm="100000">
                                          <p:val>
                                            <p:strVal val="#ppt_x"/>
                                          </p:val>
                                        </p:tav>
                                      </p:tavLst>
                                    </p:anim>
                                    <p:anim calcmode="lin" valueType="num">
                                      <p:cBhvr additive="base">
                                        <p:cTn id="132" dur="500" fill="hold"/>
                                        <p:tgtEl>
                                          <p:spTgt spid="5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additive="base">
                                        <p:cTn id="135" dur="500" fill="hold"/>
                                        <p:tgtEl>
                                          <p:spTgt spid="53"/>
                                        </p:tgtEl>
                                        <p:attrNameLst>
                                          <p:attrName>ppt_x</p:attrName>
                                        </p:attrNameLst>
                                      </p:cBhvr>
                                      <p:tavLst>
                                        <p:tav tm="0">
                                          <p:val>
                                            <p:strVal val="#ppt_x"/>
                                          </p:val>
                                        </p:tav>
                                        <p:tav tm="100000">
                                          <p:val>
                                            <p:strVal val="#ppt_x"/>
                                          </p:val>
                                        </p:tav>
                                      </p:tavLst>
                                    </p:anim>
                                    <p:anim calcmode="lin" valueType="num">
                                      <p:cBhvr additive="base">
                                        <p:cTn id="1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28" grpId="0" animBg="1"/>
      <p:bldP spid="26" grpId="0"/>
      <p:bldP spid="26" grpId="1"/>
      <p:bldP spid="37" grpId="0"/>
      <p:bldP spid="8" grpId="0"/>
      <p:bldP spid="8" grpId="1"/>
      <p:bldP spid="35" grpId="0"/>
      <p:bldP spid="12" grpId="0" animBg="1"/>
      <p:bldP spid="18" grpId="0" animBg="1"/>
      <p:bldP spid="43" grpId="0" animBg="1"/>
      <p:bldP spid="44" grpId="0" animBg="1"/>
      <p:bldP spid="19" grpId="0" animBg="1"/>
      <p:bldP spid="19" grpId="1" animBg="1"/>
      <p:bldP spid="47" grpId="0" animBg="1"/>
      <p:bldP spid="47" grpId="1" animBg="1"/>
      <p:bldP spid="48" grpId="0" animBg="1"/>
      <p:bldP spid="48" grpId="1" animBg="1"/>
      <p:bldP spid="51" grpId="0" animBg="1"/>
      <p:bldP spid="52"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endParaRPr lang="nl-NL" dirty="0"/>
          </a:p>
        </p:txBody>
      </p:sp>
      <p:sp>
        <p:nvSpPr>
          <p:cNvPr id="4" name="Ondertitel 3"/>
          <p:cNvSpPr>
            <a:spLocks noGrp="1"/>
          </p:cNvSpPr>
          <p:nvPr>
            <p:ph type="subTitle" idx="1"/>
          </p:nvPr>
        </p:nvSpPr>
        <p:spPr/>
        <p:txBody>
          <a:bodyPr/>
          <a:lstStyle/>
          <a:p>
            <a:endParaRPr lang="nl-NL"/>
          </a:p>
        </p:txBody>
      </p:sp>
      <p:sp>
        <p:nvSpPr>
          <p:cNvPr id="3" name="Titel 2"/>
          <p:cNvSpPr>
            <a:spLocks noGrp="1"/>
          </p:cNvSpPr>
          <p:nvPr>
            <p:ph type="ctrTitle"/>
          </p:nvPr>
        </p:nvSpPr>
        <p:spPr>
          <a:xfrm>
            <a:off x="4179052" y="3658106"/>
            <a:ext cx="6610546" cy="1523494"/>
          </a:xfrm>
        </p:spPr>
        <p:txBody>
          <a:bodyPr/>
          <a:lstStyle/>
          <a:p>
            <a:r>
              <a:rPr lang="en-US" dirty="0" smtClean="0"/>
              <a:t>Integrity Levels</a:t>
            </a:r>
            <a:endParaRPr lang="nl-NL" dirty="0"/>
          </a:p>
        </p:txBody>
      </p:sp>
      <p:sp>
        <p:nvSpPr>
          <p:cNvPr id="6" name="Tekstvak 5"/>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Tree>
    <p:extLst>
      <p:ext uri="{BB962C8B-B14F-4D97-AF65-F5344CB8AC3E}">
        <p14:creationId xmlns:p14="http://schemas.microsoft.com/office/powerpoint/2010/main" val="25799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smtClean="0"/>
              <a:t>File Virtualization</a:t>
            </a:r>
            <a:endParaRPr lang="en-US" noProof="0"/>
          </a:p>
        </p:txBody>
      </p:sp>
      <p:sp>
        <p:nvSpPr>
          <p:cNvPr id="6" name="Content Placeholder 5"/>
          <p:cNvSpPr>
            <a:spLocks noGrp="1"/>
          </p:cNvSpPr>
          <p:nvPr>
            <p:ph idx="1"/>
          </p:nvPr>
        </p:nvSpPr>
        <p:spPr>
          <a:xfrm>
            <a:off x="519112" y="1447799"/>
            <a:ext cx="11149013" cy="4056495"/>
          </a:xfrm>
        </p:spPr>
        <p:txBody>
          <a:bodyPr/>
          <a:lstStyle/>
          <a:p>
            <a:r>
              <a:rPr lang="en-US" sz="2400" noProof="0" dirty="0" smtClean="0"/>
              <a:t>File Virtualization is a compatibility feature</a:t>
            </a:r>
          </a:p>
          <a:p>
            <a:r>
              <a:rPr lang="en-US" sz="2400" noProof="0" dirty="0" smtClean="0"/>
              <a:t>The following folders and subfolders are virtualized:</a:t>
            </a:r>
          </a:p>
          <a:p>
            <a:pPr lvl="1"/>
            <a:r>
              <a:rPr lang="en-US" sz="2000" noProof="0" dirty="0" smtClean="0"/>
              <a:t>%</a:t>
            </a:r>
            <a:r>
              <a:rPr lang="en-US" sz="2000" noProof="0" dirty="0" err="1" smtClean="0"/>
              <a:t>WinDir</a:t>
            </a:r>
            <a:r>
              <a:rPr lang="en-US" sz="2000" noProof="0" dirty="0" smtClean="0"/>
              <a:t>% </a:t>
            </a:r>
          </a:p>
          <a:p>
            <a:pPr lvl="1"/>
            <a:r>
              <a:rPr lang="en-US" sz="2000" noProof="0" dirty="0" smtClean="0"/>
              <a:t>\Program Files </a:t>
            </a:r>
          </a:p>
          <a:p>
            <a:pPr lvl="1"/>
            <a:r>
              <a:rPr lang="en-US" sz="2000" noProof="0" dirty="0" smtClean="0"/>
              <a:t>\Program Files (x86)</a:t>
            </a:r>
          </a:p>
          <a:p>
            <a:r>
              <a:rPr lang="en-US" sz="2400" noProof="0" dirty="0" smtClean="0"/>
              <a:t>Virtual Store:</a:t>
            </a:r>
          </a:p>
          <a:p>
            <a:pPr lvl="1"/>
            <a:r>
              <a:rPr lang="en-US" sz="2000" noProof="0" dirty="0" smtClean="0"/>
              <a:t>%</a:t>
            </a:r>
            <a:r>
              <a:rPr lang="en-US" sz="2000" noProof="0" dirty="0" err="1" smtClean="0"/>
              <a:t>UserProfile</a:t>
            </a:r>
            <a:r>
              <a:rPr lang="en-US" sz="2000" noProof="0" dirty="0" smtClean="0"/>
              <a:t>%\</a:t>
            </a:r>
            <a:r>
              <a:rPr lang="en-US" sz="2000" noProof="0" dirty="0" err="1" smtClean="0"/>
              <a:t>AppData</a:t>
            </a:r>
            <a:r>
              <a:rPr lang="en-US" sz="2000" noProof="0" dirty="0" smtClean="0"/>
              <a:t>\Local\</a:t>
            </a:r>
            <a:r>
              <a:rPr lang="en-US" sz="2000" noProof="0" dirty="0" err="1" smtClean="0"/>
              <a:t>VirtualStore</a:t>
            </a:r>
            <a:endParaRPr lang="en-US" sz="2000" noProof="0" dirty="0" smtClean="0"/>
          </a:p>
          <a:p>
            <a:r>
              <a:rPr lang="en-US" sz="2400" noProof="0" dirty="0" smtClean="0"/>
              <a:t>Troubleshooting file virtualization</a:t>
            </a:r>
          </a:p>
          <a:p>
            <a:pPr lvl="1"/>
            <a:r>
              <a:rPr lang="en-US" sz="2000" noProof="0" dirty="0" smtClean="0"/>
              <a:t>Event Log: UAC-</a:t>
            </a:r>
            <a:r>
              <a:rPr lang="en-US" sz="2000" noProof="0" dirty="0" err="1" smtClean="0"/>
              <a:t>FileVirtualization</a:t>
            </a:r>
            <a:r>
              <a:rPr lang="en-US" sz="2000" noProof="0" dirty="0" smtClean="0"/>
              <a:t> </a:t>
            </a:r>
          </a:p>
          <a:p>
            <a:r>
              <a:rPr lang="en-US" sz="2400" noProof="0" dirty="0" smtClean="0"/>
              <a:t>Disabling file virtualization</a:t>
            </a:r>
          </a:p>
          <a:p>
            <a:endParaRPr lang="en-US" sz="2400" noProof="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2286000"/>
            <a:ext cx="4191000" cy="3611178"/>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63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p>
            <a:r>
              <a:rPr lang="en-US" dirty="0" smtClean="0"/>
              <a:t>About the speaker</a:t>
            </a:r>
            <a:endParaRPr lang="en-US" dirty="0"/>
          </a:p>
        </p:txBody>
      </p:sp>
      <p:sp>
        <p:nvSpPr>
          <p:cNvPr id="3" name="Content Placeholder 2"/>
          <p:cNvSpPr>
            <a:spLocks noGrp="1"/>
          </p:cNvSpPr>
          <p:nvPr>
            <p:ph type="body" sz="quarter" idx="10"/>
          </p:nvPr>
        </p:nvSpPr>
        <p:spPr>
          <a:xfrm>
            <a:off x="519112" y="1768475"/>
            <a:ext cx="11149013" cy="1769202"/>
          </a:xfrm>
        </p:spPr>
        <p:txBody>
          <a:bodyPr/>
          <a:lstStyle/>
          <a:p>
            <a:r>
              <a:rPr lang="nl-NL" dirty="0" smtClean="0">
                <a:gradFill>
                  <a:gsLst>
                    <a:gs pos="0">
                      <a:schemeClr val="accent6"/>
                    </a:gs>
                    <a:gs pos="86000">
                      <a:schemeClr val="accent6"/>
                    </a:gs>
                  </a:gsLst>
                  <a:lin ang="5400000" scaled="0"/>
                </a:gradFill>
              </a:rPr>
              <a:t>Raymond P. L. Comvalius</a:t>
            </a:r>
            <a:endParaRPr lang="en-US" dirty="0">
              <a:gradFill>
                <a:gsLst>
                  <a:gs pos="0">
                    <a:schemeClr val="accent6"/>
                  </a:gs>
                  <a:gs pos="86000">
                    <a:schemeClr val="accent6"/>
                  </a:gs>
                </a:gsLst>
                <a:lin ang="5400000" scaled="0"/>
              </a:gradFill>
            </a:endParaRPr>
          </a:p>
          <a:p>
            <a:pPr lvl="1"/>
            <a:r>
              <a:rPr lang="en-US" sz="2400" dirty="0" smtClean="0"/>
              <a:t>Consultant, trainer and author</a:t>
            </a:r>
          </a:p>
          <a:p>
            <a:pPr lvl="1"/>
            <a:r>
              <a:rPr lang="nl-NL" sz="2400" dirty="0" smtClean="0"/>
              <a:t>MVP Windows </a:t>
            </a:r>
            <a:r>
              <a:rPr lang="nl-NL" sz="2400" dirty="0"/>
              <a:t>Expert IT </a:t>
            </a:r>
            <a:r>
              <a:rPr lang="nl-NL" sz="2400" dirty="0" smtClean="0"/>
              <a:t>Pro </a:t>
            </a:r>
            <a:r>
              <a:rPr lang="nl-NL" sz="2400" dirty="0" err="1" smtClean="0"/>
              <a:t>since</a:t>
            </a:r>
            <a:r>
              <a:rPr lang="nl-NL" sz="2400" dirty="0" smtClean="0"/>
              <a:t> 2011</a:t>
            </a:r>
          </a:p>
          <a:p>
            <a:pPr lvl="1"/>
            <a:r>
              <a:rPr lang="en-US" sz="2400" dirty="0" smtClean="0"/>
              <a:t>raymond.comvalius@nextxpert.com</a:t>
            </a:r>
          </a:p>
        </p:txBody>
      </p:sp>
      <p:sp>
        <p:nvSpPr>
          <p:cNvPr id="11" name="Rectangle 10"/>
          <p:cNvSpPr/>
          <p:nvPr/>
        </p:nvSpPr>
        <p:spPr bwMode="auto">
          <a:xfrm>
            <a:off x="9472850" y="1752600"/>
            <a:ext cx="1906587" cy="388619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914099" fontAlgn="base">
              <a:spcBef>
                <a:spcPct val="0"/>
              </a:spcBef>
              <a:spcAft>
                <a:spcPct val="0"/>
              </a:spcAft>
            </a:pPr>
            <a:endPar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13" name="Picture 2" descr="http://qph.cf.quoracdn.net/main-thumb-1294447-200-qbzNsK6YYrwUHm72Vys8BICXucy41P1c.jpeg"/>
          <p:cNvPicPr>
            <a:picLocks noChangeAspect="1" noChangeArrowheads="1"/>
          </p:cNvPicPr>
          <p:nvPr/>
        </p:nvPicPr>
        <p:blipFill rotWithShape="1">
          <a:blip r:embed="rId3" cstate="screen">
            <a:duotone>
              <a:prstClr val="black"/>
              <a:srgbClr val="D9C3A5">
                <a:tint val="50000"/>
                <a:satMod val="180000"/>
              </a:srgbClr>
            </a:duotone>
            <a:extLst>
              <a:ext uri="{28A0092B-C50C-407E-A947-70E740481C1C}">
                <a14:useLocalDpi xmlns:a14="http://schemas.microsoft.com/office/drawing/2010/main"/>
              </a:ext>
            </a:extLst>
          </a:blip>
          <a:srcRect l="5045" t="-501" r="1096" b="6335"/>
          <a:stretch/>
        </p:blipFill>
        <p:spPr bwMode="auto">
          <a:xfrm>
            <a:off x="7466014" y="1731168"/>
            <a:ext cx="1905000" cy="191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316" t="1008" r="34438" b="2599"/>
          <a:stretch/>
        </p:blipFill>
        <p:spPr bwMode="auto">
          <a:xfrm>
            <a:off x="9472851" y="1740694"/>
            <a:ext cx="1906588" cy="3898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38" t="2338" r="2338" b="2338"/>
          <a:stretch/>
        </p:blipFill>
        <p:spPr bwMode="auto">
          <a:xfrm>
            <a:off x="7466011" y="3733800"/>
            <a:ext cx="190500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ep 5"/>
          <p:cNvGrpSpPr/>
          <p:nvPr/>
        </p:nvGrpSpPr>
        <p:grpSpPr>
          <a:xfrm>
            <a:off x="5535378" y="3733798"/>
            <a:ext cx="1828796" cy="1905000"/>
            <a:chOff x="7741852" y="4896876"/>
            <a:chExt cx="1138307" cy="1155397"/>
          </a:xfrm>
        </p:grpSpPr>
        <p:sp>
          <p:nvSpPr>
            <p:cNvPr id="19" name="Rectangle 108"/>
            <p:cNvSpPr>
              <a:spLocks noChangeAspect="1"/>
            </p:cNvSpPr>
            <p:nvPr/>
          </p:nvSpPr>
          <p:spPr bwMode="auto">
            <a:xfrm>
              <a:off x="7741852" y="4896876"/>
              <a:ext cx="1138307" cy="1155397"/>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Freeform 93"/>
            <p:cNvSpPr>
              <a:spLocks noEditPoints="1"/>
            </p:cNvSpPr>
            <p:nvPr/>
          </p:nvSpPr>
          <p:spPr bwMode="auto">
            <a:xfrm>
              <a:off x="8146383" y="5243372"/>
              <a:ext cx="336975" cy="440865"/>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 name="Tekstvak 4"/>
          <p:cNvSpPr txBox="1"/>
          <p:nvPr/>
        </p:nvSpPr>
        <p:spPr>
          <a:xfrm>
            <a:off x="5515292" y="5178723"/>
            <a:ext cx="1816377" cy="517065"/>
          </a:xfrm>
          <a:prstGeom prst="rect">
            <a:avLst/>
          </a:prstGeom>
          <a:noFill/>
        </p:spPr>
        <p:txBody>
          <a:bodyPr wrap="square" lIns="91440" tIns="91440" rIns="91440" bIns="91440" rtlCol="0">
            <a:spAutoFit/>
          </a:bodyPr>
          <a:lstStyle/>
          <a:p>
            <a:pPr>
              <a:lnSpc>
                <a:spcPct val="90000"/>
              </a:lnSpc>
              <a:spcBef>
                <a:spcPct val="20000"/>
              </a:spcBef>
              <a:buSzPct val="90000"/>
            </a:pPr>
            <a:r>
              <a:rPr lang="en-US" sz="2400" dirty="0" smtClean="0">
                <a:solidFill>
                  <a:schemeClr val="bg1">
                    <a:alpha val="99000"/>
                  </a:schemeClr>
                </a:solidFill>
              </a:rPr>
              <a:t>@</a:t>
            </a:r>
            <a:r>
              <a:rPr lang="en-US" sz="2400" dirty="0" err="1" smtClean="0">
                <a:solidFill>
                  <a:schemeClr val="bg1">
                    <a:alpha val="99000"/>
                  </a:schemeClr>
                </a:solidFill>
              </a:rPr>
              <a:t>nextxpert</a:t>
            </a:r>
            <a:endParaRPr lang="nl-NL" sz="2400" dirty="0" err="1" smtClean="0">
              <a:solidFill>
                <a:schemeClr val="bg1">
                  <a:alpha val="99000"/>
                </a:schemeClr>
              </a:solidFill>
            </a:endParaRPr>
          </a:p>
        </p:txBody>
      </p:sp>
      <p:pic>
        <p:nvPicPr>
          <p:cNvPr id="21" name="Picture 2" descr="http://joel.neubeck.net/wp-content/uploads/2008/07/microsoft_mvp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681" y="4162680"/>
            <a:ext cx="950764" cy="1477708"/>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61324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Registry Virtualization</a:t>
            </a:r>
            <a:endParaRPr lang="en-US" noProof="0"/>
          </a:p>
        </p:txBody>
      </p:sp>
      <p:sp>
        <p:nvSpPr>
          <p:cNvPr id="3" name="Tijdelijke aanduiding voor inhoud 2"/>
          <p:cNvSpPr>
            <a:spLocks noGrp="1"/>
          </p:cNvSpPr>
          <p:nvPr>
            <p:ph type="body" sz="quarter" idx="10"/>
          </p:nvPr>
        </p:nvSpPr>
        <p:spPr/>
        <p:txBody>
          <a:bodyPr/>
          <a:lstStyle/>
          <a:p>
            <a:r>
              <a:rPr lang="en-US" noProof="0" dirty="0" smtClean="0"/>
              <a:t>Virtualizes most locations under HKLM\Software</a:t>
            </a:r>
          </a:p>
          <a:p>
            <a:r>
              <a:rPr lang="en-US" noProof="0" dirty="0" smtClean="0"/>
              <a:t>Keys that are not virtualized:	</a:t>
            </a:r>
          </a:p>
          <a:p>
            <a:pPr lvl="1"/>
            <a:r>
              <a:rPr lang="en-US" noProof="0" dirty="0" smtClean="0"/>
              <a:t>HKLM\Software\Microsoft\Windows</a:t>
            </a:r>
          </a:p>
          <a:p>
            <a:pPr lvl="1"/>
            <a:r>
              <a:rPr lang="en-US" noProof="0" dirty="0" smtClean="0"/>
              <a:t>HKLM\Software\Microsoft\Windows NT\</a:t>
            </a:r>
          </a:p>
          <a:p>
            <a:pPr lvl="1"/>
            <a:r>
              <a:rPr lang="en-US" noProof="0" dirty="0" smtClean="0"/>
              <a:t>HKLM\Software\Classes</a:t>
            </a:r>
          </a:p>
          <a:p>
            <a:r>
              <a:rPr lang="en-US" noProof="0" dirty="0" smtClean="0"/>
              <a:t>Per user location: HKCU\Software\Classes\</a:t>
            </a:r>
            <a:r>
              <a:rPr lang="en-US" noProof="0" dirty="0" err="1" smtClean="0"/>
              <a:t>VirtualStore</a:t>
            </a:r>
            <a:endParaRPr lang="en-US" noProof="0" dirty="0" smtClean="0"/>
          </a:p>
          <a:p>
            <a:r>
              <a:rPr lang="en-US" noProof="0" dirty="0" smtClean="0"/>
              <a:t>Flag on a registry key defines if it can be virtualized</a:t>
            </a:r>
          </a:p>
          <a:p>
            <a:pPr lvl="1"/>
            <a:r>
              <a:rPr lang="en-US" noProof="0" dirty="0" smtClean="0"/>
              <a:t>“</a:t>
            </a:r>
            <a:r>
              <a:rPr lang="en-US" noProof="0" dirty="0" err="1" smtClean="0"/>
              <a:t>Reg</a:t>
            </a:r>
            <a:r>
              <a:rPr lang="en-US" noProof="0" dirty="0" smtClean="0"/>
              <a:t> flags HKLM\Software” shows flags for HKLM\Software</a:t>
            </a:r>
          </a:p>
          <a:p>
            <a:r>
              <a:rPr lang="en-US" noProof="0" dirty="0" smtClean="0"/>
              <a:t>Registry Virtualization is NOT logged in the </a:t>
            </a:r>
            <a:r>
              <a:rPr lang="en-US" noProof="0" dirty="0" err="1" smtClean="0"/>
              <a:t>EventLog</a:t>
            </a:r>
            <a:endParaRPr lang="en-US" noProof="0" dirty="0"/>
          </a:p>
        </p:txBody>
      </p:sp>
    </p:spTree>
    <p:extLst>
      <p:ext uri="{BB962C8B-B14F-4D97-AF65-F5344CB8AC3E}">
        <p14:creationId xmlns:p14="http://schemas.microsoft.com/office/powerpoint/2010/main" val="21419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dirty="0"/>
          </a:p>
        </p:txBody>
      </p:sp>
      <p:sp>
        <p:nvSpPr>
          <p:cNvPr id="5" name="Ondertitel 4"/>
          <p:cNvSpPr>
            <a:spLocks noGrp="1"/>
          </p:cNvSpPr>
          <p:nvPr>
            <p:ph type="subTitle" idx="1"/>
          </p:nvPr>
        </p:nvSpPr>
        <p:spPr/>
        <p:txBody>
          <a:bodyPr/>
          <a:lstStyle/>
          <a:p>
            <a:endParaRPr lang="nl-NL"/>
          </a:p>
        </p:txBody>
      </p:sp>
      <p:sp>
        <p:nvSpPr>
          <p:cNvPr id="4" name="Titel 3"/>
          <p:cNvSpPr>
            <a:spLocks noGrp="1"/>
          </p:cNvSpPr>
          <p:nvPr>
            <p:ph type="ctrTitle"/>
          </p:nvPr>
        </p:nvSpPr>
        <p:spPr>
          <a:xfrm>
            <a:off x="4179052" y="3657600"/>
            <a:ext cx="6610546" cy="1523494"/>
          </a:xfrm>
        </p:spPr>
        <p:txBody>
          <a:bodyPr/>
          <a:lstStyle/>
          <a:p>
            <a:r>
              <a:rPr lang="en-US" dirty="0" smtClean="0"/>
              <a:t>File &amp; Registry Virtualization</a:t>
            </a:r>
            <a:endParaRPr lang="nl-NL" dirty="0"/>
          </a:p>
        </p:txBody>
      </p:sp>
      <p:sp>
        <p:nvSpPr>
          <p:cNvPr id="7" name="Tekstvak 6"/>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Tree>
    <p:extLst>
      <p:ext uri="{BB962C8B-B14F-4D97-AF65-F5344CB8AC3E}">
        <p14:creationId xmlns:p14="http://schemas.microsoft.com/office/powerpoint/2010/main" val="97597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What defines a UAC state change</a:t>
            </a:r>
            <a:endParaRPr lang="en-US" noProof="0"/>
          </a:p>
        </p:txBody>
      </p:sp>
      <p:sp>
        <p:nvSpPr>
          <p:cNvPr id="3" name="Tijdelijke aanduiding voor inhoud 2"/>
          <p:cNvSpPr>
            <a:spLocks noGrp="1"/>
          </p:cNvSpPr>
          <p:nvPr>
            <p:ph type="body" sz="quarter" idx="10"/>
          </p:nvPr>
        </p:nvSpPr>
        <p:spPr>
          <a:xfrm>
            <a:off x="519112" y="1447799"/>
            <a:ext cx="11149013" cy="2609945"/>
          </a:xfrm>
        </p:spPr>
        <p:txBody>
          <a:bodyPr/>
          <a:lstStyle/>
          <a:p>
            <a:r>
              <a:rPr lang="en-US" noProof="0" dirty="0" err="1" smtClean="0"/>
              <a:t>Executables</a:t>
            </a:r>
            <a:r>
              <a:rPr lang="en-US" noProof="0" dirty="0" smtClean="0"/>
              <a:t> that are part of the Windows OS</a:t>
            </a:r>
          </a:p>
          <a:p>
            <a:r>
              <a:rPr lang="en-US" noProof="0" dirty="0" smtClean="0"/>
              <a:t>File Names</a:t>
            </a:r>
          </a:p>
          <a:p>
            <a:r>
              <a:rPr lang="en-US" noProof="0" dirty="0" smtClean="0"/>
              <a:t>Manifests</a:t>
            </a:r>
          </a:p>
          <a:p>
            <a:r>
              <a:rPr lang="en-US" noProof="0" dirty="0" smtClean="0"/>
              <a:t>Compatibility Settings</a:t>
            </a:r>
          </a:p>
          <a:p>
            <a:r>
              <a:rPr lang="en-US" noProof="0" dirty="0" smtClean="0"/>
              <a:t>Shims</a:t>
            </a:r>
          </a:p>
        </p:txBody>
      </p:sp>
    </p:spTree>
    <p:extLst>
      <p:ext uri="{BB962C8B-B14F-4D97-AF65-F5344CB8AC3E}">
        <p14:creationId xmlns:p14="http://schemas.microsoft.com/office/powerpoint/2010/main" val="428354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UAC for the Windows OS</a:t>
            </a:r>
            <a:endParaRPr lang="en-US" noProof="0"/>
          </a:p>
        </p:txBody>
      </p:sp>
      <p:sp>
        <p:nvSpPr>
          <p:cNvPr id="3" name="Tijdelijke aanduiding voor inhoud 2"/>
          <p:cNvSpPr>
            <a:spLocks noGrp="1"/>
          </p:cNvSpPr>
          <p:nvPr>
            <p:ph type="body" sz="quarter" idx="10"/>
          </p:nvPr>
        </p:nvSpPr>
        <p:spPr/>
        <p:txBody>
          <a:bodyPr/>
          <a:lstStyle/>
          <a:p>
            <a:r>
              <a:rPr lang="en-US" noProof="0" dirty="0" smtClean="0"/>
              <a:t>Default no warning when elevating Windows OS programs</a:t>
            </a:r>
          </a:p>
          <a:p>
            <a:r>
              <a:rPr lang="en-US" noProof="0" dirty="0" smtClean="0"/>
              <a:t>Except for:</a:t>
            </a:r>
          </a:p>
          <a:p>
            <a:pPr lvl="1"/>
            <a:r>
              <a:rPr lang="en-US" dirty="0" err="1" smtClean="0"/>
              <a:t>cmd</a:t>
            </a:r>
            <a:r>
              <a:rPr lang="en-US" noProof="0" dirty="0" smtClean="0"/>
              <a:t>.exe</a:t>
            </a:r>
          </a:p>
          <a:p>
            <a:pPr lvl="1"/>
            <a:r>
              <a:rPr lang="en-US" dirty="0"/>
              <a:t>r</a:t>
            </a:r>
            <a:r>
              <a:rPr lang="en-US" noProof="0" dirty="0" smtClean="0"/>
              <a:t>egedit.exe</a:t>
            </a:r>
          </a:p>
        </p:txBody>
      </p:sp>
      <p:pic>
        <p:nvPicPr>
          <p:cNvPr id="4" name="Picture 2" descr="\\sly\Users\Raymond\Products\Windows7\Book Edit\Figures\Consent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504" y="2028970"/>
            <a:ext cx="7950448" cy="4197017"/>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90565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What’s in a name?</a:t>
            </a:r>
            <a:endParaRPr lang="en-US" noProof="0"/>
          </a:p>
        </p:txBody>
      </p:sp>
      <p:sp>
        <p:nvSpPr>
          <p:cNvPr id="3" name="Tijdelijke aanduiding voor inhoud 2"/>
          <p:cNvSpPr>
            <a:spLocks noGrp="1"/>
          </p:cNvSpPr>
          <p:nvPr>
            <p:ph type="body" sz="quarter" idx="10"/>
          </p:nvPr>
        </p:nvSpPr>
        <p:spPr/>
        <p:txBody>
          <a:bodyPr/>
          <a:lstStyle/>
          <a:p>
            <a:r>
              <a:rPr lang="en-US" noProof="0" smtClean="0"/>
              <a:t>Evaluation of the file name determines need for elevation</a:t>
            </a:r>
          </a:p>
          <a:p>
            <a:pPr lvl="1"/>
            <a:r>
              <a:rPr lang="en-US" noProof="0" smtClean="0"/>
              <a:t>Setup</a:t>
            </a:r>
          </a:p>
          <a:p>
            <a:pPr lvl="1"/>
            <a:r>
              <a:rPr lang="en-US" noProof="0" smtClean="0"/>
              <a:t>Instal</a:t>
            </a:r>
          </a:p>
          <a:p>
            <a:pPr lvl="1"/>
            <a:r>
              <a:rPr lang="en-US" noProof="0" smtClean="0"/>
              <a:t>Update</a:t>
            </a:r>
          </a:p>
          <a:p>
            <a:r>
              <a:rPr lang="en-US" noProof="0" smtClean="0"/>
              <a:t>Disable this feature in Group Policy when needed</a:t>
            </a:r>
            <a:endParaRPr lang="en-US" noProof="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388" y="3978570"/>
            <a:ext cx="6084089" cy="2650925"/>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94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UAC and Manifests</a:t>
            </a:r>
            <a:endParaRPr lang="en-US" noProof="0"/>
          </a:p>
        </p:txBody>
      </p:sp>
      <p:sp>
        <p:nvSpPr>
          <p:cNvPr id="3" name="Tijdelijke aanduiding voor inhoud 2"/>
          <p:cNvSpPr>
            <a:spLocks noGrp="1"/>
          </p:cNvSpPr>
          <p:nvPr>
            <p:ph type="body" sz="quarter" idx="10"/>
          </p:nvPr>
        </p:nvSpPr>
        <p:spPr>
          <a:xfrm>
            <a:off x="519112" y="1447799"/>
            <a:ext cx="11149013" cy="3490186"/>
          </a:xfrm>
        </p:spPr>
        <p:txBody>
          <a:bodyPr/>
          <a:lstStyle/>
          <a:p>
            <a:r>
              <a:rPr lang="en-US" noProof="0" dirty="0" smtClean="0"/>
              <a:t>Configure the need for elevation per file:</a:t>
            </a:r>
          </a:p>
          <a:p>
            <a:pPr lvl="1"/>
            <a:r>
              <a:rPr lang="en-US" noProof="0" dirty="0" err="1" smtClean="0"/>
              <a:t>asInvoker</a:t>
            </a:r>
            <a:endParaRPr lang="en-US" noProof="0" dirty="0" smtClean="0"/>
          </a:p>
          <a:p>
            <a:pPr lvl="1"/>
            <a:r>
              <a:rPr lang="en-US" noProof="0" dirty="0" err="1" smtClean="0"/>
              <a:t>highestAvailable</a:t>
            </a:r>
            <a:endParaRPr lang="en-US" noProof="0" dirty="0" smtClean="0"/>
          </a:p>
          <a:p>
            <a:pPr lvl="1"/>
            <a:r>
              <a:rPr lang="en-US" noProof="0" dirty="0" err="1" smtClean="0"/>
              <a:t>requireAdministrator</a:t>
            </a:r>
            <a:endParaRPr lang="en-US" noProof="0" dirty="0" smtClean="0"/>
          </a:p>
          <a:p>
            <a:r>
              <a:rPr lang="en-US" noProof="0" dirty="0" smtClean="0"/>
              <a:t>External or Internal</a:t>
            </a:r>
          </a:p>
          <a:p>
            <a:r>
              <a:rPr lang="en-US" noProof="0" dirty="0" smtClean="0"/>
              <a:t>Use mt.exe from the SDK to inject manifests</a:t>
            </a:r>
          </a:p>
          <a:p>
            <a:r>
              <a:rPr lang="en-US" noProof="0" dirty="0" smtClean="0"/>
              <a:t>Use sigcheck.exe from </a:t>
            </a:r>
            <a:r>
              <a:rPr lang="en-US" noProof="0" dirty="0" err="1" smtClean="0"/>
              <a:t>SysInternals</a:t>
            </a:r>
            <a:r>
              <a:rPr lang="en-US" noProof="0" dirty="0" smtClean="0"/>
              <a:t> to view manifests</a:t>
            </a:r>
            <a:endParaRPr lang="en-US" noProof="0" dirty="0"/>
          </a:p>
        </p:txBody>
      </p:sp>
    </p:spTree>
    <p:extLst>
      <p:ext uri="{BB962C8B-B14F-4D97-AF65-F5344CB8AC3E}">
        <p14:creationId xmlns:p14="http://schemas.microsoft.com/office/powerpoint/2010/main" val="31258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dirty="0"/>
          </a:p>
        </p:txBody>
      </p:sp>
      <p:sp>
        <p:nvSpPr>
          <p:cNvPr id="5" name="Ondertitel 4"/>
          <p:cNvSpPr>
            <a:spLocks noGrp="1"/>
          </p:cNvSpPr>
          <p:nvPr>
            <p:ph type="subTitle" idx="1"/>
          </p:nvPr>
        </p:nvSpPr>
        <p:spPr/>
        <p:txBody>
          <a:bodyPr/>
          <a:lstStyle/>
          <a:p>
            <a:endParaRPr lang="nl-NL"/>
          </a:p>
        </p:txBody>
      </p:sp>
      <p:sp>
        <p:nvSpPr>
          <p:cNvPr id="4" name="Titel 3"/>
          <p:cNvSpPr>
            <a:spLocks noGrp="1"/>
          </p:cNvSpPr>
          <p:nvPr>
            <p:ph type="ctrTitle"/>
          </p:nvPr>
        </p:nvSpPr>
        <p:spPr>
          <a:xfrm>
            <a:off x="4179052" y="3657600"/>
            <a:ext cx="6610546" cy="1523494"/>
          </a:xfrm>
        </p:spPr>
        <p:txBody>
          <a:bodyPr/>
          <a:lstStyle/>
          <a:p>
            <a:r>
              <a:rPr lang="en-US" dirty="0" smtClean="0"/>
              <a:t>File Names &amp; Manifests</a:t>
            </a:r>
            <a:endParaRPr lang="nl-NL" dirty="0"/>
          </a:p>
        </p:txBody>
      </p:sp>
      <p:sp>
        <p:nvSpPr>
          <p:cNvPr id="7" name="Tekstvak 6"/>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Tree>
    <p:extLst>
      <p:ext uri="{BB962C8B-B14F-4D97-AF65-F5344CB8AC3E}">
        <p14:creationId xmlns:p14="http://schemas.microsoft.com/office/powerpoint/2010/main" val="211527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UAC and Compatibility </a:t>
            </a:r>
            <a:r>
              <a:rPr lang="en-US" dirty="0"/>
              <a:t>S</a:t>
            </a:r>
            <a:r>
              <a:rPr lang="en-US" noProof="0" dirty="0" err="1" smtClean="0"/>
              <a:t>ettings</a:t>
            </a:r>
            <a:endParaRPr lang="en-US" noProof="0" dirty="0"/>
          </a:p>
        </p:txBody>
      </p:sp>
      <p:sp>
        <p:nvSpPr>
          <p:cNvPr id="3" name="Tijdelijke aanduiding voor inhoud 2"/>
          <p:cNvSpPr>
            <a:spLocks noGrp="1"/>
          </p:cNvSpPr>
          <p:nvPr>
            <p:ph idx="1"/>
          </p:nvPr>
        </p:nvSpPr>
        <p:spPr>
          <a:xfrm>
            <a:off x="519112" y="1447799"/>
            <a:ext cx="11149013" cy="4370427"/>
          </a:xfrm>
        </p:spPr>
        <p:txBody>
          <a:bodyPr/>
          <a:lstStyle/>
          <a:p>
            <a:r>
              <a:rPr lang="en-US" noProof="0" dirty="0" smtClean="0"/>
              <a:t>Configure the shortcut</a:t>
            </a:r>
          </a:p>
          <a:p>
            <a:pPr lvl="1"/>
            <a:r>
              <a:rPr lang="en-US" noProof="0" dirty="0" err="1" smtClean="0"/>
              <a:t>RequireAdministrator</a:t>
            </a:r>
            <a:endParaRPr lang="en-US" noProof="0" dirty="0" smtClean="0"/>
          </a:p>
          <a:p>
            <a:pPr lvl="1"/>
            <a:r>
              <a:rPr lang="en-US" noProof="0" dirty="0" err="1" smtClean="0"/>
              <a:t>RunAsInvoker</a:t>
            </a:r>
            <a:endParaRPr lang="en-US" noProof="0" dirty="0" smtClean="0"/>
          </a:p>
          <a:p>
            <a:r>
              <a:rPr lang="en-US" noProof="0" dirty="0" smtClean="0"/>
              <a:t>Create a Shim</a:t>
            </a:r>
          </a:p>
          <a:p>
            <a:pPr lvl="1"/>
            <a:r>
              <a:rPr lang="en-US" noProof="0" dirty="0" smtClean="0"/>
              <a:t>Needs the Application Compatibility Toolkit </a:t>
            </a:r>
          </a:p>
          <a:p>
            <a:pPr lvl="1"/>
            <a:r>
              <a:rPr lang="en-US" noProof="0" dirty="0" smtClean="0"/>
              <a:t>Compatibility Administrator</a:t>
            </a:r>
          </a:p>
          <a:p>
            <a:pPr lvl="1"/>
            <a:r>
              <a:rPr lang="en-US" noProof="0" dirty="0" smtClean="0"/>
              <a:t>Compatibility Modes</a:t>
            </a:r>
          </a:p>
          <a:p>
            <a:pPr lvl="1"/>
            <a:r>
              <a:rPr lang="en-US" noProof="0" dirty="0" smtClean="0"/>
              <a:t>Compatibility Fixes</a:t>
            </a:r>
          </a:p>
          <a:p>
            <a:endParaRPr lang="en-US" noProof="0" dirty="0"/>
          </a:p>
        </p:txBody>
      </p:sp>
    </p:spTree>
    <p:extLst>
      <p:ext uri="{BB962C8B-B14F-4D97-AF65-F5344CB8AC3E}">
        <p14:creationId xmlns:p14="http://schemas.microsoft.com/office/powerpoint/2010/main" val="27916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dirty="0"/>
          </a:p>
        </p:txBody>
      </p:sp>
      <p:sp>
        <p:nvSpPr>
          <p:cNvPr id="5" name="Ondertitel 4"/>
          <p:cNvSpPr>
            <a:spLocks noGrp="1"/>
          </p:cNvSpPr>
          <p:nvPr>
            <p:ph type="subTitle" idx="1"/>
          </p:nvPr>
        </p:nvSpPr>
        <p:spPr/>
        <p:txBody>
          <a:bodyPr/>
          <a:lstStyle/>
          <a:p>
            <a:endParaRPr lang="nl-NL"/>
          </a:p>
        </p:txBody>
      </p:sp>
      <p:sp>
        <p:nvSpPr>
          <p:cNvPr id="4" name="Titel 3"/>
          <p:cNvSpPr>
            <a:spLocks noGrp="1"/>
          </p:cNvSpPr>
          <p:nvPr>
            <p:ph type="ctrTitle"/>
          </p:nvPr>
        </p:nvSpPr>
        <p:spPr>
          <a:xfrm>
            <a:off x="4179052" y="3658106"/>
            <a:ext cx="6610546" cy="1523494"/>
          </a:xfrm>
        </p:spPr>
        <p:txBody>
          <a:bodyPr/>
          <a:lstStyle/>
          <a:p>
            <a:r>
              <a:rPr lang="en-US" dirty="0" smtClean="0"/>
              <a:t>Compatibility Settings</a:t>
            </a:r>
            <a:endParaRPr lang="nl-NL" dirty="0"/>
          </a:p>
        </p:txBody>
      </p:sp>
      <p:sp>
        <p:nvSpPr>
          <p:cNvPr id="7" name="Tekstvak 6"/>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Tree>
    <p:extLst>
      <p:ext uri="{BB962C8B-B14F-4D97-AF65-F5344CB8AC3E}">
        <p14:creationId xmlns:p14="http://schemas.microsoft.com/office/powerpoint/2010/main" val="12502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Does this look familiar?</a:t>
            </a:r>
            <a:endParaRPr lang="en-US" noProof="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078" y="1411940"/>
            <a:ext cx="7491934" cy="467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03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nl-NL" dirty="0"/>
          </a:p>
        </p:txBody>
      </p:sp>
      <p:sp>
        <p:nvSpPr>
          <p:cNvPr id="3" name="Tijdelijke aanduiding voor tekst 2"/>
          <p:cNvSpPr>
            <a:spLocks noGrp="1"/>
          </p:cNvSpPr>
          <p:nvPr>
            <p:ph type="body" sz="quarter" idx="10"/>
          </p:nvPr>
        </p:nvSpPr>
        <p:spPr>
          <a:xfrm>
            <a:off x="519112" y="1447799"/>
            <a:ext cx="11149013" cy="4438138"/>
          </a:xfrm>
        </p:spPr>
        <p:txBody>
          <a:bodyPr/>
          <a:lstStyle/>
          <a:p>
            <a:r>
              <a:rPr lang="en-US" dirty="0"/>
              <a:t>User Account Control</a:t>
            </a:r>
          </a:p>
          <a:p>
            <a:pPr lvl="1"/>
            <a:r>
              <a:rPr lang="en-US" dirty="0"/>
              <a:t>What is </a:t>
            </a:r>
            <a:r>
              <a:rPr lang="en-US" dirty="0" smtClean="0"/>
              <a:t>UAC</a:t>
            </a:r>
            <a:r>
              <a:rPr lang="en-US" dirty="0"/>
              <a:t>?</a:t>
            </a:r>
          </a:p>
          <a:p>
            <a:pPr lvl="1"/>
            <a:r>
              <a:rPr lang="en-US" dirty="0"/>
              <a:t>Configuring User Account Control</a:t>
            </a:r>
          </a:p>
          <a:p>
            <a:pPr lvl="1"/>
            <a:r>
              <a:rPr lang="en-US" dirty="0"/>
              <a:t>Integrity Levels</a:t>
            </a:r>
          </a:p>
          <a:p>
            <a:pPr lvl="1"/>
            <a:r>
              <a:rPr lang="en-US" dirty="0"/>
              <a:t>File &amp; Registry Virtualization</a:t>
            </a:r>
          </a:p>
          <a:p>
            <a:pPr lvl="1"/>
            <a:r>
              <a:rPr lang="en-US" dirty="0"/>
              <a:t>How to Control Elevation</a:t>
            </a:r>
          </a:p>
          <a:p>
            <a:r>
              <a:rPr lang="en-US" dirty="0"/>
              <a:t>Session 0 Isolation</a:t>
            </a:r>
          </a:p>
          <a:p>
            <a:r>
              <a:rPr lang="en-US" dirty="0"/>
              <a:t>Service ID</a:t>
            </a:r>
          </a:p>
          <a:p>
            <a:endParaRPr lang="nl-NL" dirty="0"/>
          </a:p>
        </p:txBody>
      </p:sp>
    </p:spTree>
    <p:extLst>
      <p:ext uri="{BB962C8B-B14F-4D97-AF65-F5344CB8AC3E}">
        <p14:creationId xmlns:p14="http://schemas.microsoft.com/office/powerpoint/2010/main" val="418018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Session 0 Isolation</a:t>
            </a:r>
            <a:endParaRPr lang="en-US" noProof="0" dirty="0"/>
          </a:p>
        </p:txBody>
      </p:sp>
      <p:sp>
        <p:nvSpPr>
          <p:cNvPr id="3" name="Tijdelijke aanduiding voor inhoud 2"/>
          <p:cNvSpPr>
            <a:spLocks noGrp="1"/>
          </p:cNvSpPr>
          <p:nvPr>
            <p:ph idx="1"/>
          </p:nvPr>
        </p:nvSpPr>
        <p:spPr>
          <a:xfrm>
            <a:off x="519112" y="1447799"/>
            <a:ext cx="11149013" cy="3594830"/>
          </a:xfrm>
        </p:spPr>
        <p:txBody>
          <a:bodyPr/>
          <a:lstStyle/>
          <a:p>
            <a:r>
              <a:rPr lang="en-US" noProof="0" dirty="0" smtClean="0"/>
              <a:t>Services run in session 0</a:t>
            </a:r>
          </a:p>
          <a:p>
            <a:r>
              <a:rPr lang="en-US" noProof="0" dirty="0" smtClean="0"/>
              <a:t>Before Windows Vista, session 0 belonged to the console</a:t>
            </a:r>
          </a:p>
          <a:p>
            <a:r>
              <a:rPr lang="en-US" noProof="0" dirty="0" smtClean="0"/>
              <a:t>Users logon to session 1 and higher</a:t>
            </a:r>
          </a:p>
          <a:p>
            <a:r>
              <a:rPr lang="en-US" dirty="0" smtClean="0"/>
              <a:t>When</a:t>
            </a:r>
            <a:r>
              <a:rPr lang="en-US" noProof="0" dirty="0" smtClean="0"/>
              <a:t> a service interacts in session 0 you see this message on Windows 7 and earlier</a:t>
            </a:r>
          </a:p>
          <a:p>
            <a:endParaRPr lang="en-US" noProof="0" dirty="0" smtClean="0"/>
          </a:p>
          <a:p>
            <a:endParaRPr lang="en-US" noProof="0" dirty="0"/>
          </a:p>
        </p:txBody>
      </p:sp>
    </p:spTree>
    <p:extLst>
      <p:ext uri="{BB962C8B-B14F-4D97-AF65-F5344CB8AC3E}">
        <p14:creationId xmlns:p14="http://schemas.microsoft.com/office/powerpoint/2010/main" val="4684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endParaRPr lang="nl-NL" dirty="0"/>
          </a:p>
        </p:txBody>
      </p:sp>
      <p:sp>
        <p:nvSpPr>
          <p:cNvPr id="5" name="Ondertitel 4"/>
          <p:cNvSpPr>
            <a:spLocks noGrp="1"/>
          </p:cNvSpPr>
          <p:nvPr>
            <p:ph type="subTitle" idx="1"/>
          </p:nvPr>
        </p:nvSpPr>
        <p:spPr/>
        <p:txBody>
          <a:bodyPr/>
          <a:lstStyle/>
          <a:p>
            <a:endParaRPr lang="nl-NL"/>
          </a:p>
        </p:txBody>
      </p:sp>
      <p:sp>
        <p:nvSpPr>
          <p:cNvPr id="4" name="Titel 3"/>
          <p:cNvSpPr>
            <a:spLocks noGrp="1"/>
          </p:cNvSpPr>
          <p:nvPr>
            <p:ph type="ctrTitle"/>
          </p:nvPr>
        </p:nvSpPr>
        <p:spPr>
          <a:xfrm>
            <a:off x="4179052" y="3658106"/>
            <a:ext cx="6610546" cy="1523494"/>
          </a:xfrm>
        </p:spPr>
        <p:txBody>
          <a:bodyPr/>
          <a:lstStyle/>
          <a:p>
            <a:r>
              <a:rPr lang="en-US" dirty="0" smtClean="0"/>
              <a:t>Session 0 Isolation</a:t>
            </a:r>
            <a:endParaRPr lang="nl-NL" dirty="0"/>
          </a:p>
        </p:txBody>
      </p:sp>
      <p:sp>
        <p:nvSpPr>
          <p:cNvPr id="7" name="Tekstvak 6"/>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Tree>
    <p:extLst>
      <p:ext uri="{BB962C8B-B14F-4D97-AF65-F5344CB8AC3E}">
        <p14:creationId xmlns:p14="http://schemas.microsoft.com/office/powerpoint/2010/main" val="228127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2" y="990600"/>
            <a:ext cx="3835816" cy="5238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smtClean="0"/>
              <a:t>Windows OS </a:t>
            </a:r>
            <a:r>
              <a:rPr lang="nl-NL" dirty="0"/>
              <a:t>F</a:t>
            </a:r>
            <a:r>
              <a:rPr lang="nl-NL" dirty="0" smtClean="0"/>
              <a:t>ile </a:t>
            </a:r>
            <a:r>
              <a:rPr lang="nl-NL" dirty="0"/>
              <a:t>S</a:t>
            </a:r>
            <a:r>
              <a:rPr lang="nl-NL" dirty="0" smtClean="0"/>
              <a:t>ecurity</a:t>
            </a:r>
            <a:endParaRPr lang="nl-NL"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2" y="990600"/>
            <a:ext cx="3835816" cy="523875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2" y="990600"/>
            <a:ext cx="3835816" cy="523875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4612" y="990600"/>
            <a:ext cx="3835816" cy="5238750"/>
          </a:xfrm>
          <a:prstGeom prst="rect">
            <a:avLst/>
          </a:prstGeom>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386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fade">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184483" y="1316023"/>
            <a:ext cx="6509171" cy="4883150"/>
            <a:chOff x="2450" y="1063"/>
            <a:chExt cx="3076" cy="3076"/>
          </a:xfrm>
        </p:grpSpPr>
        <p:grpSp>
          <p:nvGrpSpPr>
            <p:cNvPr id="5" name="Group 3"/>
            <p:cNvGrpSpPr>
              <a:grpSpLocks/>
            </p:cNvGrpSpPr>
            <p:nvPr/>
          </p:nvGrpSpPr>
          <p:grpSpPr bwMode="auto">
            <a:xfrm>
              <a:off x="2450" y="1063"/>
              <a:ext cx="3076" cy="3076"/>
              <a:chOff x="2450" y="1063"/>
              <a:chExt cx="3076" cy="3076"/>
            </a:xfrm>
          </p:grpSpPr>
          <p:pic>
            <p:nvPicPr>
              <p:cNvPr id="22593" name="Rectangle 53248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50" y="1063"/>
                <a:ext cx="3076" cy="3076"/>
              </a:xfrm>
              <a:prstGeom prst="rect">
                <a:avLst/>
              </a:prstGeom>
              <a:noFill/>
              <a:ln w="9525">
                <a:noFill/>
                <a:miter lim="800000"/>
                <a:headEnd/>
                <a:tailEnd/>
              </a:ln>
            </p:spPr>
          </p:pic>
          <p:sp>
            <p:nvSpPr>
              <p:cNvPr id="22594" name="Oval 532484"/>
              <p:cNvSpPr>
                <a:spLocks noChangeArrowheads="1"/>
              </p:cNvSpPr>
              <p:nvPr/>
            </p:nvSpPr>
            <p:spPr bwMode="auto">
              <a:xfrm>
                <a:off x="2474" y="1073"/>
                <a:ext cx="3038" cy="3038"/>
              </a:xfrm>
              <a:prstGeom prst="ellipse">
                <a:avLst/>
              </a:prstGeom>
              <a:noFill/>
              <a:ln w="25400" algn="ctr">
                <a:solidFill>
                  <a:srgbClr val="6600FF"/>
                </a:solidFill>
                <a:round/>
                <a:headEnd/>
                <a:tailEnd/>
              </a:ln>
            </p:spPr>
            <p:txBody>
              <a:bodyPr wrap="none" anchor="ctr"/>
              <a:lstStyle/>
              <a:p>
                <a:endParaRPr lang="en-US">
                  <a:solidFill>
                    <a:srgbClr val="000000"/>
                  </a:solidFill>
                  <a:latin typeface="Segoe Book" pitchFamily="2" charset="0"/>
                </a:endParaRPr>
              </a:p>
            </p:txBody>
          </p:sp>
        </p:grpSp>
        <p:grpSp>
          <p:nvGrpSpPr>
            <p:cNvPr id="6" name="Group 6"/>
            <p:cNvGrpSpPr>
              <a:grpSpLocks/>
            </p:cNvGrpSpPr>
            <p:nvPr/>
          </p:nvGrpSpPr>
          <p:grpSpPr bwMode="auto">
            <a:xfrm>
              <a:off x="3494" y="3778"/>
              <a:ext cx="276" cy="276"/>
              <a:chOff x="278" y="3716"/>
              <a:chExt cx="276" cy="276"/>
            </a:xfrm>
          </p:grpSpPr>
          <p:pic>
            <p:nvPicPr>
              <p:cNvPr id="22591" name="Rectangle 532486"/>
              <p:cNvPicPr>
                <a:picLocks noChangeAspect="1" noChangeArrowheads="1"/>
              </p:cNvPicPr>
              <p:nvPr/>
            </p:nvPicPr>
            <p:blipFill>
              <a:blip r:embed="rId4"/>
              <a:srcRect/>
              <a:stretch>
                <a:fillRect/>
              </a:stretch>
            </p:blipFill>
            <p:spPr bwMode="auto">
              <a:xfrm>
                <a:off x="278" y="3716"/>
                <a:ext cx="276" cy="276"/>
              </a:xfrm>
              <a:prstGeom prst="rect">
                <a:avLst/>
              </a:prstGeom>
              <a:noFill/>
              <a:ln w="9525">
                <a:noFill/>
                <a:miter lim="800000"/>
                <a:headEnd/>
                <a:tailEnd/>
              </a:ln>
            </p:spPr>
          </p:pic>
          <p:sp>
            <p:nvSpPr>
              <p:cNvPr id="4" name="Rectangle 3"/>
              <p:cNvSpPr>
                <a:spLocks noChangeArrowheads="1"/>
              </p:cNvSpPr>
              <p:nvPr/>
            </p:nvSpPr>
            <p:spPr bwMode="auto">
              <a:xfrm>
                <a:off x="312" y="3749"/>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effectLst>
                      <a:outerShdw blurRad="38100" dist="38100" dir="2700000" algn="tl">
                        <a:srgbClr val="000000"/>
                      </a:outerShdw>
                    </a:effectLst>
                    <a:sym typeface="Wingdings" pitchFamily="2" charset="2"/>
                  </a:rPr>
                  <a:t>D</a:t>
                </a:r>
                <a:endParaRPr kumimoji="1" lang="en-US" b="1" dirty="0">
                  <a:solidFill>
                    <a:srgbClr val="000000"/>
                  </a:solidFill>
                  <a:effectLst>
                    <a:outerShdw blurRad="38100" dist="38100" dir="2700000" algn="tl">
                      <a:srgbClr val="000000"/>
                    </a:outerShdw>
                  </a:effectLst>
                  <a:sym typeface="Wingdings" pitchFamily="2" charset="2"/>
                </a:endParaRPr>
              </a:p>
            </p:txBody>
          </p:sp>
        </p:grpSp>
        <p:grpSp>
          <p:nvGrpSpPr>
            <p:cNvPr id="7" name="Group 9"/>
            <p:cNvGrpSpPr>
              <a:grpSpLocks/>
            </p:cNvGrpSpPr>
            <p:nvPr/>
          </p:nvGrpSpPr>
          <p:grpSpPr bwMode="auto">
            <a:xfrm>
              <a:off x="4222" y="3778"/>
              <a:ext cx="276" cy="276"/>
              <a:chOff x="278" y="3716"/>
              <a:chExt cx="276" cy="276"/>
            </a:xfrm>
          </p:grpSpPr>
          <p:pic>
            <p:nvPicPr>
              <p:cNvPr id="22589" name="Rectangle 532489"/>
              <p:cNvPicPr>
                <a:picLocks noChangeAspect="1" noChangeArrowheads="1"/>
              </p:cNvPicPr>
              <p:nvPr/>
            </p:nvPicPr>
            <p:blipFill>
              <a:blip r:embed="rId4"/>
              <a:srcRect/>
              <a:stretch>
                <a:fillRect/>
              </a:stretch>
            </p:blipFill>
            <p:spPr bwMode="auto">
              <a:xfrm>
                <a:off x="278" y="3716"/>
                <a:ext cx="276" cy="276"/>
              </a:xfrm>
              <a:prstGeom prst="rect">
                <a:avLst/>
              </a:prstGeom>
              <a:noFill/>
              <a:ln w="9525">
                <a:noFill/>
                <a:miter lim="800000"/>
                <a:headEnd/>
                <a:tailEnd/>
              </a:ln>
            </p:spPr>
          </p:pic>
          <p:sp>
            <p:nvSpPr>
              <p:cNvPr id="18" name="Rectangle 17"/>
              <p:cNvSpPr>
                <a:spLocks noChangeArrowheads="1"/>
              </p:cNvSpPr>
              <p:nvPr/>
            </p:nvSpPr>
            <p:spPr bwMode="auto">
              <a:xfrm>
                <a:off x="312" y="3749"/>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effectLst>
                      <a:outerShdw blurRad="38100" dist="38100" dir="2700000" algn="tl">
                        <a:srgbClr val="000000"/>
                      </a:outerShdw>
                    </a:effectLst>
                    <a:sym typeface="Wingdings" pitchFamily="2" charset="2"/>
                  </a:rPr>
                  <a:t>D</a:t>
                </a:r>
                <a:endParaRPr kumimoji="1" lang="en-US" b="1" dirty="0">
                  <a:solidFill>
                    <a:srgbClr val="000000"/>
                  </a:solidFill>
                  <a:effectLst>
                    <a:outerShdw blurRad="38100" dist="38100" dir="2700000" algn="tl">
                      <a:srgbClr val="000000"/>
                    </a:outerShdw>
                  </a:effectLst>
                  <a:sym typeface="Wingdings" pitchFamily="2" charset="2"/>
                </a:endParaRPr>
              </a:p>
            </p:txBody>
          </p:sp>
        </p:grpSp>
        <p:grpSp>
          <p:nvGrpSpPr>
            <p:cNvPr id="8" name="Group 12"/>
            <p:cNvGrpSpPr>
              <a:grpSpLocks/>
            </p:cNvGrpSpPr>
            <p:nvPr/>
          </p:nvGrpSpPr>
          <p:grpSpPr bwMode="auto">
            <a:xfrm>
              <a:off x="3858" y="3834"/>
              <a:ext cx="276" cy="276"/>
              <a:chOff x="278" y="3716"/>
              <a:chExt cx="276" cy="276"/>
            </a:xfrm>
          </p:grpSpPr>
          <p:pic>
            <p:nvPicPr>
              <p:cNvPr id="22587" name="Rectangle 532492"/>
              <p:cNvPicPr>
                <a:picLocks noChangeAspect="1" noChangeArrowheads="1"/>
              </p:cNvPicPr>
              <p:nvPr/>
            </p:nvPicPr>
            <p:blipFill>
              <a:blip r:embed="rId4"/>
              <a:srcRect/>
              <a:stretch>
                <a:fillRect/>
              </a:stretch>
            </p:blipFill>
            <p:spPr bwMode="auto">
              <a:xfrm>
                <a:off x="278" y="3716"/>
                <a:ext cx="276" cy="276"/>
              </a:xfrm>
              <a:prstGeom prst="rect">
                <a:avLst/>
              </a:prstGeom>
              <a:noFill/>
              <a:ln w="9525">
                <a:noFill/>
                <a:miter lim="800000"/>
                <a:headEnd/>
                <a:tailEnd/>
              </a:ln>
            </p:spPr>
          </p:pic>
          <p:sp>
            <p:nvSpPr>
              <p:cNvPr id="25" name="Rectangle 24"/>
              <p:cNvSpPr>
                <a:spLocks noChangeArrowheads="1"/>
              </p:cNvSpPr>
              <p:nvPr/>
            </p:nvSpPr>
            <p:spPr bwMode="auto">
              <a:xfrm>
                <a:off x="312" y="3749"/>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effectLst>
                      <a:outerShdw blurRad="38100" dist="38100" dir="2700000" algn="tl">
                        <a:srgbClr val="000000"/>
                      </a:outerShdw>
                    </a:effectLst>
                    <a:sym typeface="Wingdings" pitchFamily="2" charset="2"/>
                  </a:rPr>
                  <a:t>D</a:t>
                </a:r>
                <a:endParaRPr kumimoji="1" lang="en-US" b="1" dirty="0">
                  <a:solidFill>
                    <a:srgbClr val="000000"/>
                  </a:solidFill>
                  <a:effectLst>
                    <a:outerShdw blurRad="38100" dist="38100" dir="2700000" algn="tl">
                      <a:srgbClr val="000000"/>
                    </a:outerShdw>
                  </a:effectLst>
                  <a:sym typeface="Wingdings" pitchFamily="2" charset="2"/>
                </a:endParaRPr>
              </a:p>
            </p:txBody>
          </p:sp>
        </p:grpSp>
      </p:grpSp>
      <p:grpSp>
        <p:nvGrpSpPr>
          <p:cNvPr id="9" name="Group 15"/>
          <p:cNvGrpSpPr>
            <a:grpSpLocks/>
          </p:cNvGrpSpPr>
          <p:nvPr/>
        </p:nvGrpSpPr>
        <p:grpSpPr bwMode="auto">
          <a:xfrm>
            <a:off x="5154857" y="1285860"/>
            <a:ext cx="6576887" cy="4933950"/>
            <a:chOff x="2436" y="1044"/>
            <a:chExt cx="3108" cy="3108"/>
          </a:xfrm>
        </p:grpSpPr>
        <p:grpSp>
          <p:nvGrpSpPr>
            <p:cNvPr id="10" name="Group 16"/>
            <p:cNvGrpSpPr>
              <a:grpSpLocks/>
            </p:cNvGrpSpPr>
            <p:nvPr/>
          </p:nvGrpSpPr>
          <p:grpSpPr bwMode="auto">
            <a:xfrm>
              <a:off x="2436" y="1044"/>
              <a:ext cx="3108" cy="3108"/>
              <a:chOff x="5760" y="4320"/>
              <a:chExt cx="3396" cy="3396"/>
            </a:xfrm>
          </p:grpSpPr>
          <p:pic>
            <p:nvPicPr>
              <p:cNvPr id="22581" name="Rectangle 53249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60" y="4320"/>
                <a:ext cx="3396" cy="3396"/>
              </a:xfrm>
              <a:prstGeom prst="rect">
                <a:avLst/>
              </a:prstGeom>
              <a:noFill/>
              <a:ln w="9525">
                <a:noFill/>
                <a:miter lim="800000"/>
                <a:headEnd/>
                <a:tailEnd/>
              </a:ln>
            </p:spPr>
          </p:pic>
          <p:sp>
            <p:nvSpPr>
              <p:cNvPr id="22582" name="Oval 532497"/>
              <p:cNvSpPr>
                <a:spLocks noChangeArrowheads="1"/>
              </p:cNvSpPr>
              <p:nvPr/>
            </p:nvSpPr>
            <p:spPr bwMode="auto">
              <a:xfrm>
                <a:off x="5795" y="4347"/>
                <a:ext cx="3334" cy="3334"/>
              </a:xfrm>
              <a:prstGeom prst="ellipse">
                <a:avLst/>
              </a:prstGeom>
              <a:noFill/>
              <a:ln w="25400" algn="ctr">
                <a:solidFill>
                  <a:srgbClr val="66FF33"/>
                </a:solidFill>
                <a:round/>
                <a:headEnd/>
                <a:tailEnd/>
              </a:ln>
            </p:spPr>
            <p:txBody>
              <a:bodyPr wrap="none" anchor="ctr"/>
              <a:lstStyle/>
              <a:p>
                <a:endParaRPr lang="en-US">
                  <a:solidFill>
                    <a:srgbClr val="000000"/>
                  </a:solidFill>
                  <a:latin typeface="Segoe Book" pitchFamily="2" charset="0"/>
                </a:endParaRPr>
              </a:p>
            </p:txBody>
          </p:sp>
        </p:grpSp>
        <p:pic>
          <p:nvPicPr>
            <p:cNvPr id="22580" name="Rectangle 532498"/>
            <p:cNvPicPr>
              <a:picLocks noChangeAspect="1" noChangeArrowheads="1"/>
            </p:cNvPicPr>
            <p:nvPr/>
          </p:nvPicPr>
          <p:blipFill>
            <a:blip r:embed="rId6"/>
            <a:srcRect/>
            <a:stretch>
              <a:fillRect/>
            </a:stretch>
          </p:blipFill>
          <p:spPr bwMode="auto">
            <a:xfrm>
              <a:off x="3801" y="1156"/>
              <a:ext cx="388" cy="164"/>
            </a:xfrm>
            <a:prstGeom prst="rect">
              <a:avLst/>
            </a:prstGeom>
            <a:noFill/>
            <a:ln w="9525">
              <a:noFill/>
              <a:miter lim="800000"/>
              <a:headEnd/>
              <a:tailEnd/>
            </a:ln>
          </p:spPr>
        </p:pic>
      </p:grpSp>
      <p:grpSp>
        <p:nvGrpSpPr>
          <p:cNvPr id="11" name="Group 20"/>
          <p:cNvGrpSpPr>
            <a:grpSpLocks/>
          </p:cNvGrpSpPr>
          <p:nvPr/>
        </p:nvGrpSpPr>
        <p:grpSpPr bwMode="auto">
          <a:xfrm>
            <a:off x="5760066" y="1739885"/>
            <a:ext cx="5366469" cy="4025900"/>
            <a:chOff x="2722" y="1330"/>
            <a:chExt cx="2536" cy="2536"/>
          </a:xfrm>
        </p:grpSpPr>
        <p:grpSp>
          <p:nvGrpSpPr>
            <p:cNvPr id="12" name="Group 21"/>
            <p:cNvGrpSpPr>
              <a:grpSpLocks/>
            </p:cNvGrpSpPr>
            <p:nvPr/>
          </p:nvGrpSpPr>
          <p:grpSpPr bwMode="auto">
            <a:xfrm>
              <a:off x="2722" y="1330"/>
              <a:ext cx="2536" cy="2536"/>
              <a:chOff x="6072" y="4632"/>
              <a:chExt cx="2772" cy="2772"/>
            </a:xfrm>
          </p:grpSpPr>
          <p:pic>
            <p:nvPicPr>
              <p:cNvPr id="22577" name="Rectangle 53250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72" y="4632"/>
                <a:ext cx="2772" cy="2772"/>
              </a:xfrm>
              <a:prstGeom prst="rect">
                <a:avLst/>
              </a:prstGeom>
              <a:noFill/>
              <a:ln w="9525">
                <a:noFill/>
                <a:miter lim="800000"/>
                <a:headEnd/>
                <a:tailEnd/>
              </a:ln>
            </p:spPr>
          </p:pic>
          <p:sp>
            <p:nvSpPr>
              <p:cNvPr id="22578" name="Oval 532502"/>
              <p:cNvSpPr>
                <a:spLocks noChangeArrowheads="1"/>
              </p:cNvSpPr>
              <p:nvPr/>
            </p:nvSpPr>
            <p:spPr bwMode="auto">
              <a:xfrm>
                <a:off x="6126" y="4685"/>
                <a:ext cx="2672" cy="2672"/>
              </a:xfrm>
              <a:prstGeom prst="ellipse">
                <a:avLst/>
              </a:prstGeom>
              <a:noFill/>
              <a:ln w="25400" algn="ctr">
                <a:solidFill>
                  <a:schemeClr val="tx2"/>
                </a:solidFill>
                <a:round/>
                <a:headEnd/>
                <a:tailEnd/>
              </a:ln>
            </p:spPr>
            <p:txBody>
              <a:bodyPr wrap="none" anchor="ctr"/>
              <a:lstStyle/>
              <a:p>
                <a:endParaRPr lang="en-US">
                  <a:solidFill>
                    <a:srgbClr val="000000"/>
                  </a:solidFill>
                  <a:latin typeface="Segoe Book" pitchFamily="2" charset="0"/>
                </a:endParaRPr>
              </a:p>
            </p:txBody>
          </p:sp>
        </p:grpSp>
        <p:pic>
          <p:nvPicPr>
            <p:cNvPr id="22576" name="Rectangle 532503"/>
            <p:cNvPicPr>
              <a:picLocks noChangeAspect="1" noChangeArrowheads="1"/>
            </p:cNvPicPr>
            <p:nvPr/>
          </p:nvPicPr>
          <p:blipFill>
            <a:blip r:embed="rId8"/>
            <a:srcRect/>
            <a:stretch>
              <a:fillRect/>
            </a:stretch>
          </p:blipFill>
          <p:spPr bwMode="auto">
            <a:xfrm>
              <a:off x="3738" y="1517"/>
              <a:ext cx="514" cy="164"/>
            </a:xfrm>
            <a:prstGeom prst="rect">
              <a:avLst/>
            </a:prstGeom>
            <a:noFill/>
            <a:ln w="9525">
              <a:noFill/>
              <a:miter lim="800000"/>
              <a:headEnd/>
              <a:tailEnd/>
            </a:ln>
          </p:spPr>
        </p:pic>
      </p:grpSp>
      <p:grpSp>
        <p:nvGrpSpPr>
          <p:cNvPr id="13" name="Group 25"/>
          <p:cNvGrpSpPr>
            <a:grpSpLocks/>
          </p:cNvGrpSpPr>
          <p:nvPr/>
        </p:nvGrpSpPr>
        <p:grpSpPr bwMode="auto">
          <a:xfrm>
            <a:off x="6595933" y="2366949"/>
            <a:ext cx="3694738" cy="2771775"/>
            <a:chOff x="3117" y="1725"/>
            <a:chExt cx="1746" cy="1746"/>
          </a:xfrm>
        </p:grpSpPr>
        <p:grpSp>
          <p:nvGrpSpPr>
            <p:cNvPr id="14" name="Group 26"/>
            <p:cNvGrpSpPr>
              <a:grpSpLocks/>
            </p:cNvGrpSpPr>
            <p:nvPr/>
          </p:nvGrpSpPr>
          <p:grpSpPr bwMode="auto">
            <a:xfrm>
              <a:off x="3117" y="1725"/>
              <a:ext cx="1746" cy="1746"/>
              <a:chOff x="6504" y="5064"/>
              <a:chExt cx="1908" cy="1908"/>
            </a:xfrm>
          </p:grpSpPr>
          <p:pic>
            <p:nvPicPr>
              <p:cNvPr id="22573" name="Rectangle 53250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04" y="5064"/>
                <a:ext cx="1908" cy="1908"/>
              </a:xfrm>
              <a:prstGeom prst="rect">
                <a:avLst/>
              </a:prstGeom>
              <a:noFill/>
              <a:ln w="9525">
                <a:noFill/>
                <a:miter lim="800000"/>
                <a:headEnd/>
                <a:tailEnd/>
              </a:ln>
            </p:spPr>
          </p:pic>
          <p:sp>
            <p:nvSpPr>
              <p:cNvPr id="22574" name="Oval 532507"/>
              <p:cNvSpPr>
                <a:spLocks noChangeArrowheads="1"/>
              </p:cNvSpPr>
              <p:nvPr/>
            </p:nvSpPr>
            <p:spPr bwMode="auto">
              <a:xfrm>
                <a:off x="6549" y="5107"/>
                <a:ext cx="1826" cy="1826"/>
              </a:xfrm>
              <a:prstGeom prst="ellipse">
                <a:avLst/>
              </a:prstGeom>
              <a:noFill/>
              <a:ln w="25400" algn="ctr">
                <a:solidFill>
                  <a:schemeClr val="accent1"/>
                </a:solidFill>
                <a:round/>
                <a:headEnd/>
                <a:tailEnd/>
              </a:ln>
            </p:spPr>
            <p:txBody>
              <a:bodyPr wrap="none" anchor="ctr"/>
              <a:lstStyle/>
              <a:p>
                <a:endParaRPr lang="en-US">
                  <a:solidFill>
                    <a:srgbClr val="000000"/>
                  </a:solidFill>
                  <a:latin typeface="Segoe Book" pitchFamily="2" charset="0"/>
                </a:endParaRPr>
              </a:p>
            </p:txBody>
          </p:sp>
        </p:grpSp>
        <p:pic>
          <p:nvPicPr>
            <p:cNvPr id="22572" name="Rectangle 532508"/>
            <p:cNvPicPr>
              <a:picLocks noChangeAspect="1" noChangeArrowheads="1"/>
            </p:cNvPicPr>
            <p:nvPr/>
          </p:nvPicPr>
          <p:blipFill>
            <a:blip r:embed="rId10"/>
            <a:srcRect/>
            <a:stretch>
              <a:fillRect/>
            </a:stretch>
          </p:blipFill>
          <p:spPr bwMode="auto">
            <a:xfrm>
              <a:off x="3654" y="1916"/>
              <a:ext cx="682" cy="168"/>
            </a:xfrm>
            <a:prstGeom prst="rect">
              <a:avLst/>
            </a:prstGeom>
            <a:noFill/>
            <a:ln w="9525">
              <a:noFill/>
              <a:miter lim="800000"/>
              <a:headEnd/>
              <a:tailEnd/>
            </a:ln>
          </p:spPr>
        </p:pic>
      </p:grpSp>
      <p:sp>
        <p:nvSpPr>
          <p:cNvPr id="348229" name="Rectangle 69"/>
          <p:cNvSpPr>
            <a:spLocks noGrp="1" noChangeArrowheads="1"/>
          </p:cNvSpPr>
          <p:nvPr>
            <p:ph type="body" idx="1"/>
          </p:nvPr>
        </p:nvSpPr>
        <p:spPr>
          <a:xfrm>
            <a:off x="509984" y="1414465"/>
            <a:ext cx="11170973" cy="2856167"/>
          </a:xfrm>
        </p:spPr>
        <p:txBody>
          <a:bodyPr/>
          <a:lstStyle/>
          <a:p>
            <a:pPr eaLnBrk="1" hangingPunct="1"/>
            <a:r>
              <a:rPr lang="en-US" dirty="0" smtClean="0">
                <a:sym typeface="Wingdings" pitchFamily="2" charset="2"/>
              </a:rPr>
              <a:t>Reduce size of</a:t>
            </a:r>
            <a:br>
              <a:rPr lang="en-US" dirty="0" smtClean="0">
                <a:sym typeface="Wingdings" pitchFamily="2" charset="2"/>
              </a:rPr>
            </a:br>
            <a:r>
              <a:rPr lang="en-US" dirty="0" smtClean="0">
                <a:sym typeface="Wingdings" pitchFamily="2" charset="2"/>
              </a:rPr>
              <a:t>high risk layers</a:t>
            </a:r>
            <a:endParaRPr lang="en-US" dirty="0" smtClean="0"/>
          </a:p>
          <a:p>
            <a:r>
              <a:rPr lang="en-US" dirty="0" smtClean="0">
                <a:sym typeface="Wingdings" pitchFamily="2" charset="2"/>
              </a:rPr>
              <a:t>Increase # </a:t>
            </a:r>
            <a:br>
              <a:rPr lang="en-US" dirty="0" smtClean="0">
                <a:sym typeface="Wingdings" pitchFamily="2" charset="2"/>
              </a:rPr>
            </a:br>
            <a:r>
              <a:rPr lang="en-US" dirty="0" smtClean="0">
                <a:sym typeface="Wingdings" pitchFamily="2" charset="2"/>
              </a:rPr>
              <a:t>of layers</a:t>
            </a:r>
          </a:p>
          <a:p>
            <a:pPr eaLnBrk="1" hangingPunct="1"/>
            <a:r>
              <a:rPr lang="en-US" dirty="0" smtClean="0">
                <a:sym typeface="Wingdings" pitchFamily="2" charset="2"/>
              </a:rPr>
              <a:t>Segment the</a:t>
            </a:r>
            <a:br>
              <a:rPr lang="en-US" dirty="0" smtClean="0">
                <a:sym typeface="Wingdings" pitchFamily="2" charset="2"/>
              </a:rPr>
            </a:br>
            <a:r>
              <a:rPr lang="en-US" dirty="0" smtClean="0">
                <a:sym typeface="Wingdings" pitchFamily="2" charset="2"/>
              </a:rPr>
              <a:t>services</a:t>
            </a:r>
          </a:p>
        </p:txBody>
      </p:sp>
      <p:sp>
        <p:nvSpPr>
          <p:cNvPr id="2" name="Rectangle 1"/>
          <p:cNvSpPr>
            <a:spLocks noChangeArrowheads="1"/>
          </p:cNvSpPr>
          <p:nvPr/>
        </p:nvSpPr>
        <p:spPr bwMode="auto">
          <a:xfrm>
            <a:off x="1036897" y="5118112"/>
            <a:ext cx="1887575" cy="336550"/>
          </a:xfrm>
          <a:prstGeom prst="rect">
            <a:avLst/>
          </a:prstGeom>
          <a:noFill/>
          <a:ln w="9525" cap="flat" cmpd="sng" algn="ctr">
            <a:noFill/>
            <a:prstDash val="solid"/>
            <a:miter lim="800000"/>
            <a:headEnd type="none" w="med" len="med"/>
            <a:tailEnd type="none" w="med" len="med"/>
          </a:ln>
          <a:effectLst/>
        </p:spPr>
        <p:txBody>
          <a:bodyPr wrap="none" lIns="91436" tIns="45718" rIns="91436" bIns="45718"/>
          <a:lstStyle/>
          <a:p>
            <a:pPr eaLnBrk="0">
              <a:defRPr/>
            </a:pPr>
            <a:r>
              <a:rPr kumimoji="1" lang="en-US" sz="1600" b="1" dirty="0">
                <a:solidFill>
                  <a:srgbClr val="FFFFFF"/>
                </a:solidFill>
                <a:sym typeface="Wingdings" pitchFamily="2" charset="2"/>
              </a:rPr>
              <a:t>Kernel Drivers</a:t>
            </a:r>
            <a:endParaRPr kumimoji="1" lang="en-US" b="1" dirty="0">
              <a:solidFill>
                <a:srgbClr val="FFFFFF"/>
              </a:solidFill>
              <a:sym typeface="Wingdings" pitchFamily="2" charset="2"/>
            </a:endParaRPr>
          </a:p>
        </p:txBody>
      </p:sp>
      <p:grpSp>
        <p:nvGrpSpPr>
          <p:cNvPr id="15" name="Group 39"/>
          <p:cNvGrpSpPr>
            <a:grpSpLocks/>
          </p:cNvGrpSpPr>
          <p:nvPr/>
        </p:nvGrpSpPr>
        <p:grpSpPr bwMode="auto">
          <a:xfrm>
            <a:off x="594629" y="5072074"/>
            <a:ext cx="584048" cy="438150"/>
            <a:chOff x="3840" y="2484"/>
            <a:chExt cx="276" cy="276"/>
          </a:xfrm>
        </p:grpSpPr>
        <p:pic>
          <p:nvPicPr>
            <p:cNvPr id="22569" name="Rectangle 532516"/>
            <p:cNvPicPr>
              <a:picLocks noChangeAspect="1" noChangeArrowheads="1"/>
            </p:cNvPicPr>
            <p:nvPr/>
          </p:nvPicPr>
          <p:blipFill>
            <a:blip r:embed="rId11"/>
            <a:srcRect/>
            <a:stretch>
              <a:fillRect/>
            </a:stretch>
          </p:blipFill>
          <p:spPr bwMode="auto">
            <a:xfrm>
              <a:off x="3840" y="2484"/>
              <a:ext cx="276" cy="276"/>
            </a:xfrm>
            <a:prstGeom prst="rect">
              <a:avLst/>
            </a:prstGeom>
            <a:noFill/>
            <a:ln w="9525">
              <a:noFill/>
              <a:miter lim="800000"/>
              <a:headEnd/>
              <a:tailEnd/>
            </a:ln>
          </p:spPr>
        </p:pic>
        <p:sp>
          <p:nvSpPr>
            <p:cNvPr id="34" name="Rectangle 33"/>
            <p:cNvSpPr>
              <a:spLocks noChangeArrowheads="1"/>
            </p:cNvSpPr>
            <p:nvPr/>
          </p:nvSpPr>
          <p:spPr bwMode="auto">
            <a:xfrm>
              <a:off x="3871" y="2513"/>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sym typeface="Wingdings" pitchFamily="2" charset="2"/>
                </a:rPr>
                <a:t>D</a:t>
              </a:r>
              <a:endParaRPr kumimoji="1" lang="en-US" b="1" dirty="0">
                <a:solidFill>
                  <a:srgbClr val="000000"/>
                </a:solidFill>
                <a:sym typeface="Wingdings" pitchFamily="2" charset="2"/>
              </a:endParaRPr>
            </a:p>
          </p:txBody>
        </p:sp>
      </p:grpSp>
      <p:grpSp>
        <p:nvGrpSpPr>
          <p:cNvPr id="16" name="Group 42"/>
          <p:cNvGrpSpPr>
            <a:grpSpLocks/>
          </p:cNvGrpSpPr>
          <p:nvPr/>
        </p:nvGrpSpPr>
        <p:grpSpPr bwMode="auto">
          <a:xfrm>
            <a:off x="588280" y="5484824"/>
            <a:ext cx="584048" cy="438150"/>
            <a:chOff x="278" y="3716"/>
            <a:chExt cx="276" cy="276"/>
          </a:xfrm>
        </p:grpSpPr>
        <p:pic>
          <p:nvPicPr>
            <p:cNvPr id="22567" name="Rectangle 532519"/>
            <p:cNvPicPr>
              <a:picLocks noChangeAspect="1" noChangeArrowheads="1"/>
            </p:cNvPicPr>
            <p:nvPr/>
          </p:nvPicPr>
          <p:blipFill>
            <a:blip r:embed="rId4"/>
            <a:srcRect/>
            <a:stretch>
              <a:fillRect/>
            </a:stretch>
          </p:blipFill>
          <p:spPr bwMode="auto">
            <a:xfrm>
              <a:off x="278" y="3716"/>
              <a:ext cx="276" cy="276"/>
            </a:xfrm>
            <a:prstGeom prst="rect">
              <a:avLst/>
            </a:prstGeom>
            <a:noFill/>
            <a:ln w="9525">
              <a:noFill/>
              <a:miter lim="800000"/>
              <a:headEnd/>
              <a:tailEnd/>
            </a:ln>
          </p:spPr>
        </p:pic>
        <p:sp>
          <p:nvSpPr>
            <p:cNvPr id="48" name="Rectangle 47"/>
            <p:cNvSpPr>
              <a:spLocks noChangeArrowheads="1"/>
            </p:cNvSpPr>
            <p:nvPr/>
          </p:nvSpPr>
          <p:spPr bwMode="auto">
            <a:xfrm>
              <a:off x="312" y="3749"/>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sym typeface="Wingdings" pitchFamily="2" charset="2"/>
                </a:rPr>
                <a:t>D</a:t>
              </a:r>
              <a:endParaRPr kumimoji="1" lang="en-US" b="1" dirty="0">
                <a:solidFill>
                  <a:srgbClr val="000000"/>
                </a:solidFill>
                <a:sym typeface="Wingdings" pitchFamily="2" charset="2"/>
              </a:endParaRPr>
            </a:p>
          </p:txBody>
        </p:sp>
      </p:grpSp>
      <p:sp>
        <p:nvSpPr>
          <p:cNvPr id="22" name="Rectangle 21"/>
          <p:cNvSpPr>
            <a:spLocks noChangeArrowheads="1"/>
          </p:cNvSpPr>
          <p:nvPr/>
        </p:nvSpPr>
        <p:spPr bwMode="auto">
          <a:xfrm>
            <a:off x="1036897" y="5537212"/>
            <a:ext cx="1887575" cy="336550"/>
          </a:xfrm>
          <a:prstGeom prst="rect">
            <a:avLst/>
          </a:prstGeom>
          <a:noFill/>
          <a:ln w="9525" cap="flat" cmpd="sng" algn="ctr">
            <a:noFill/>
            <a:prstDash val="solid"/>
            <a:miter lim="800000"/>
            <a:headEnd type="none" w="med" len="med"/>
            <a:tailEnd type="none" w="med" len="med"/>
          </a:ln>
          <a:effectLst/>
        </p:spPr>
        <p:txBody>
          <a:bodyPr wrap="none" lIns="91436" tIns="45718" rIns="91436" bIns="45718"/>
          <a:lstStyle/>
          <a:p>
            <a:pPr eaLnBrk="0">
              <a:defRPr/>
            </a:pPr>
            <a:r>
              <a:rPr kumimoji="1" lang="en-US" sz="1600" b="1" dirty="0">
                <a:solidFill>
                  <a:srgbClr val="FFFFFF"/>
                </a:solidFill>
                <a:sym typeface="Wingdings" pitchFamily="2" charset="2"/>
              </a:rPr>
              <a:t>User-mode Drivers</a:t>
            </a:r>
            <a:endParaRPr lang="en-US" dirty="0">
              <a:solidFill>
                <a:srgbClr val="FFFFFF"/>
              </a:solidFill>
              <a:latin typeface="Segoe Book"/>
            </a:endParaRPr>
          </a:p>
        </p:txBody>
      </p:sp>
      <p:pic>
        <p:nvPicPr>
          <p:cNvPr id="1018923" name="Rectangle 1018922"/>
          <p:cNvPicPr>
            <a:picLocks noChangeAspect="1" noChangeArrowheads="1"/>
          </p:cNvPicPr>
          <p:nvPr/>
        </p:nvPicPr>
        <p:blipFill>
          <a:blip r:embed="rId12"/>
          <a:srcRect/>
          <a:stretch>
            <a:fillRect/>
          </a:stretch>
        </p:blipFill>
        <p:spPr bwMode="auto">
          <a:xfrm>
            <a:off x="6350463" y="2463785"/>
            <a:ext cx="4206838" cy="2616200"/>
          </a:xfrm>
          <a:prstGeom prst="rect">
            <a:avLst/>
          </a:prstGeom>
          <a:noFill/>
          <a:ln w="9525">
            <a:noFill/>
            <a:miter lim="800000"/>
            <a:headEnd/>
            <a:tailEnd/>
          </a:ln>
        </p:spPr>
      </p:pic>
      <p:grpSp>
        <p:nvGrpSpPr>
          <p:cNvPr id="17" name="Group 47"/>
          <p:cNvGrpSpPr>
            <a:grpSpLocks/>
          </p:cNvGrpSpPr>
          <p:nvPr/>
        </p:nvGrpSpPr>
        <p:grpSpPr bwMode="auto">
          <a:xfrm>
            <a:off x="7444494" y="3003535"/>
            <a:ext cx="1997613" cy="1498600"/>
            <a:chOff x="3518" y="2126"/>
            <a:chExt cx="944" cy="944"/>
          </a:xfrm>
        </p:grpSpPr>
        <p:pic>
          <p:nvPicPr>
            <p:cNvPr id="22551" name="Rectangle 532524"/>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518" y="2126"/>
              <a:ext cx="944" cy="944"/>
            </a:xfrm>
            <a:prstGeom prst="rect">
              <a:avLst/>
            </a:prstGeom>
            <a:noFill/>
            <a:ln w="9525">
              <a:noFill/>
              <a:miter lim="800000"/>
              <a:headEnd/>
              <a:tailEnd/>
            </a:ln>
          </p:spPr>
        </p:pic>
        <p:sp>
          <p:nvSpPr>
            <p:cNvPr id="22552" name="Oval 532525"/>
            <p:cNvSpPr>
              <a:spLocks noChangeArrowheads="1"/>
            </p:cNvSpPr>
            <p:nvPr/>
          </p:nvSpPr>
          <p:spPr bwMode="auto">
            <a:xfrm>
              <a:off x="3553" y="2151"/>
              <a:ext cx="882" cy="882"/>
            </a:xfrm>
            <a:prstGeom prst="ellipse">
              <a:avLst/>
            </a:prstGeom>
            <a:noFill/>
            <a:ln w="25400" algn="ctr">
              <a:solidFill>
                <a:schemeClr val="accent2"/>
              </a:solidFill>
              <a:round/>
              <a:headEnd/>
              <a:tailEnd/>
            </a:ln>
          </p:spPr>
          <p:txBody>
            <a:bodyPr wrap="none" anchor="ctr"/>
            <a:lstStyle/>
            <a:p>
              <a:endParaRPr lang="en-US">
                <a:solidFill>
                  <a:srgbClr val="000000"/>
                </a:solidFill>
                <a:latin typeface="Segoe Book" pitchFamily="2" charset="0"/>
              </a:endParaRPr>
            </a:p>
          </p:txBody>
        </p:sp>
        <p:grpSp>
          <p:nvGrpSpPr>
            <p:cNvPr id="19" name="Group 50"/>
            <p:cNvGrpSpPr>
              <a:grpSpLocks/>
            </p:cNvGrpSpPr>
            <p:nvPr/>
          </p:nvGrpSpPr>
          <p:grpSpPr bwMode="auto">
            <a:xfrm>
              <a:off x="3518" y="2126"/>
              <a:ext cx="944" cy="944"/>
              <a:chOff x="3518" y="2126"/>
              <a:chExt cx="944" cy="944"/>
            </a:xfrm>
          </p:grpSpPr>
          <p:grpSp>
            <p:nvGrpSpPr>
              <p:cNvPr id="20" name="Group 51"/>
              <p:cNvGrpSpPr>
                <a:grpSpLocks/>
              </p:cNvGrpSpPr>
              <p:nvPr/>
            </p:nvGrpSpPr>
            <p:grpSpPr bwMode="auto">
              <a:xfrm>
                <a:off x="3518" y="2126"/>
                <a:ext cx="944" cy="944"/>
                <a:chOff x="6942" y="5502"/>
                <a:chExt cx="1032" cy="1032"/>
              </a:xfrm>
            </p:grpSpPr>
            <p:pic>
              <p:nvPicPr>
                <p:cNvPr id="22565" name="Rectangle 53252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942" y="5502"/>
                  <a:ext cx="1032" cy="1032"/>
                </a:xfrm>
                <a:prstGeom prst="rect">
                  <a:avLst/>
                </a:prstGeom>
                <a:noFill/>
                <a:ln w="9525">
                  <a:noFill/>
                  <a:miter lim="800000"/>
                  <a:headEnd/>
                  <a:tailEnd/>
                </a:ln>
              </p:spPr>
            </p:pic>
            <p:sp>
              <p:nvSpPr>
                <p:cNvPr id="22566" name="Oval 532529"/>
                <p:cNvSpPr>
                  <a:spLocks noChangeArrowheads="1"/>
                </p:cNvSpPr>
                <p:nvPr/>
              </p:nvSpPr>
              <p:spPr bwMode="auto">
                <a:xfrm>
                  <a:off x="6980" y="5530"/>
                  <a:ext cx="964" cy="964"/>
                </a:xfrm>
                <a:prstGeom prst="ellipse">
                  <a:avLst/>
                </a:prstGeom>
                <a:noFill/>
                <a:ln w="25400" algn="ctr">
                  <a:solidFill>
                    <a:schemeClr val="accent2"/>
                  </a:solidFill>
                  <a:round/>
                  <a:headEnd/>
                  <a:tailEnd/>
                </a:ln>
              </p:spPr>
              <p:txBody>
                <a:bodyPr wrap="none" anchor="ctr"/>
                <a:lstStyle/>
                <a:p>
                  <a:endParaRPr lang="en-US">
                    <a:solidFill>
                      <a:srgbClr val="000000"/>
                    </a:solidFill>
                    <a:latin typeface="Segoe Book" pitchFamily="2" charset="0"/>
                  </a:endParaRPr>
                </a:p>
              </p:txBody>
            </p:sp>
          </p:grpSp>
          <p:grpSp>
            <p:nvGrpSpPr>
              <p:cNvPr id="21" name="Group 54"/>
              <p:cNvGrpSpPr>
                <a:grpSpLocks/>
              </p:cNvGrpSpPr>
              <p:nvPr/>
            </p:nvGrpSpPr>
            <p:grpSpPr bwMode="auto">
              <a:xfrm>
                <a:off x="3865" y="2520"/>
                <a:ext cx="276" cy="276"/>
                <a:chOff x="3840" y="2484"/>
                <a:chExt cx="276" cy="276"/>
              </a:xfrm>
            </p:grpSpPr>
            <p:pic>
              <p:nvPicPr>
                <p:cNvPr id="22563" name="Rectangle 532531"/>
                <p:cNvPicPr>
                  <a:picLocks noChangeAspect="1" noChangeArrowheads="1"/>
                </p:cNvPicPr>
                <p:nvPr/>
              </p:nvPicPr>
              <p:blipFill>
                <a:blip r:embed="rId11"/>
                <a:srcRect/>
                <a:stretch>
                  <a:fillRect/>
                </a:stretch>
              </p:blipFill>
              <p:spPr bwMode="auto">
                <a:xfrm>
                  <a:off x="3840" y="2484"/>
                  <a:ext cx="276" cy="276"/>
                </a:xfrm>
                <a:prstGeom prst="rect">
                  <a:avLst/>
                </a:prstGeom>
                <a:noFill/>
                <a:ln w="9525">
                  <a:noFill/>
                  <a:miter lim="800000"/>
                  <a:headEnd/>
                  <a:tailEnd/>
                </a:ln>
              </p:spPr>
            </p:pic>
            <p:sp>
              <p:nvSpPr>
                <p:cNvPr id="46" name="Rectangle 45"/>
                <p:cNvSpPr>
                  <a:spLocks noChangeArrowheads="1"/>
                </p:cNvSpPr>
                <p:nvPr/>
              </p:nvSpPr>
              <p:spPr bwMode="auto">
                <a:xfrm>
                  <a:off x="3871" y="2513"/>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effectLst>
                        <a:outerShdw blurRad="38100" dist="38100" dir="2700000" algn="tl">
                          <a:srgbClr val="000000"/>
                        </a:outerShdw>
                      </a:effectLst>
                      <a:sym typeface="Wingdings" pitchFamily="2" charset="2"/>
                    </a:rPr>
                    <a:t>D</a:t>
                  </a:r>
                  <a:endParaRPr kumimoji="1" lang="en-US" b="1" dirty="0">
                    <a:solidFill>
                      <a:srgbClr val="000000"/>
                    </a:solidFill>
                    <a:effectLst>
                      <a:outerShdw blurRad="38100" dist="38100" dir="2700000" algn="tl">
                        <a:srgbClr val="000000"/>
                      </a:outerShdw>
                    </a:effectLst>
                    <a:sym typeface="Wingdings" pitchFamily="2" charset="2"/>
                  </a:endParaRPr>
                </a:p>
              </p:txBody>
            </p:sp>
          </p:grpSp>
          <p:grpSp>
            <p:nvGrpSpPr>
              <p:cNvPr id="23" name="Group 57"/>
              <p:cNvGrpSpPr>
                <a:grpSpLocks/>
              </p:cNvGrpSpPr>
              <p:nvPr/>
            </p:nvGrpSpPr>
            <p:grpSpPr bwMode="auto">
              <a:xfrm>
                <a:off x="3760" y="2688"/>
                <a:ext cx="276" cy="276"/>
                <a:chOff x="3840" y="2688"/>
                <a:chExt cx="276" cy="276"/>
              </a:xfrm>
            </p:grpSpPr>
            <p:pic>
              <p:nvPicPr>
                <p:cNvPr id="22561" name="Rectangle 532534"/>
                <p:cNvPicPr>
                  <a:picLocks noChangeAspect="1" noChangeArrowheads="1"/>
                </p:cNvPicPr>
                <p:nvPr/>
              </p:nvPicPr>
              <p:blipFill>
                <a:blip r:embed="rId11"/>
                <a:srcRect/>
                <a:stretch>
                  <a:fillRect/>
                </a:stretch>
              </p:blipFill>
              <p:spPr bwMode="auto">
                <a:xfrm>
                  <a:off x="3840" y="2688"/>
                  <a:ext cx="276" cy="276"/>
                </a:xfrm>
                <a:prstGeom prst="rect">
                  <a:avLst/>
                </a:prstGeom>
                <a:noFill/>
                <a:ln w="9525">
                  <a:noFill/>
                  <a:miter lim="800000"/>
                  <a:headEnd/>
                  <a:tailEnd/>
                </a:ln>
              </p:spPr>
            </p:pic>
            <p:sp>
              <p:nvSpPr>
                <p:cNvPr id="71" name="Rectangle 70"/>
                <p:cNvSpPr>
                  <a:spLocks noChangeArrowheads="1"/>
                </p:cNvSpPr>
                <p:nvPr/>
              </p:nvSpPr>
              <p:spPr bwMode="auto">
                <a:xfrm>
                  <a:off x="3871" y="2718"/>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effectLst>
                        <a:outerShdw blurRad="38100" dist="38100" dir="2700000" algn="tl">
                          <a:srgbClr val="000000"/>
                        </a:outerShdw>
                      </a:effectLst>
                      <a:sym typeface="Wingdings" pitchFamily="2" charset="2"/>
                    </a:rPr>
                    <a:t>D</a:t>
                  </a:r>
                  <a:endParaRPr kumimoji="1" lang="en-US" b="1" dirty="0">
                    <a:solidFill>
                      <a:srgbClr val="000000"/>
                    </a:solidFill>
                    <a:effectLst>
                      <a:outerShdw blurRad="38100" dist="38100" dir="2700000" algn="tl">
                        <a:srgbClr val="000000"/>
                      </a:outerShdw>
                    </a:effectLst>
                    <a:sym typeface="Wingdings" pitchFamily="2" charset="2"/>
                  </a:endParaRPr>
                </a:p>
              </p:txBody>
            </p:sp>
          </p:grpSp>
          <p:grpSp>
            <p:nvGrpSpPr>
              <p:cNvPr id="24" name="Group 60"/>
              <p:cNvGrpSpPr>
                <a:grpSpLocks/>
              </p:cNvGrpSpPr>
              <p:nvPr/>
            </p:nvGrpSpPr>
            <p:grpSpPr bwMode="auto">
              <a:xfrm>
                <a:off x="3976" y="2688"/>
                <a:ext cx="276" cy="276"/>
                <a:chOff x="4056" y="2688"/>
                <a:chExt cx="276" cy="276"/>
              </a:xfrm>
            </p:grpSpPr>
            <p:pic>
              <p:nvPicPr>
                <p:cNvPr id="22559" name="Rectangle 532537"/>
                <p:cNvPicPr>
                  <a:picLocks noChangeAspect="1" noChangeArrowheads="1"/>
                </p:cNvPicPr>
                <p:nvPr/>
              </p:nvPicPr>
              <p:blipFill>
                <a:blip r:embed="rId11"/>
                <a:srcRect/>
                <a:stretch>
                  <a:fillRect/>
                </a:stretch>
              </p:blipFill>
              <p:spPr bwMode="auto">
                <a:xfrm>
                  <a:off x="4056" y="2688"/>
                  <a:ext cx="276" cy="276"/>
                </a:xfrm>
                <a:prstGeom prst="rect">
                  <a:avLst/>
                </a:prstGeom>
                <a:noFill/>
                <a:ln w="9525">
                  <a:noFill/>
                  <a:miter lim="800000"/>
                  <a:headEnd/>
                  <a:tailEnd/>
                </a:ln>
              </p:spPr>
            </p:pic>
            <p:sp>
              <p:nvSpPr>
                <p:cNvPr id="104" name="Rectangle 103"/>
                <p:cNvSpPr>
                  <a:spLocks noChangeArrowheads="1"/>
                </p:cNvSpPr>
                <p:nvPr/>
              </p:nvSpPr>
              <p:spPr bwMode="auto">
                <a:xfrm>
                  <a:off x="4091" y="2718"/>
                  <a:ext cx="200" cy="178"/>
                </a:xfrm>
                <a:prstGeom prst="rect">
                  <a:avLst/>
                </a:prstGeom>
                <a:noFill/>
                <a:ln w="9525" cap="flat" cmpd="sng" algn="ctr">
                  <a:noFill/>
                  <a:prstDash val="solid"/>
                  <a:miter lim="800000"/>
                  <a:headEnd type="none" w="med" len="med"/>
                  <a:tailEnd type="none" w="med" len="med"/>
                </a:ln>
                <a:effectLst/>
              </p:spPr>
              <p:txBody>
                <a:bodyPr wrap="none"/>
                <a:lstStyle/>
                <a:p>
                  <a:pPr eaLnBrk="0">
                    <a:defRPr/>
                  </a:pPr>
                  <a:r>
                    <a:rPr kumimoji="1" lang="en-US" sz="1600" b="1" dirty="0">
                      <a:solidFill>
                        <a:srgbClr val="000000"/>
                      </a:solidFill>
                      <a:effectLst>
                        <a:outerShdw blurRad="38100" dist="38100" dir="2700000" algn="tl">
                          <a:srgbClr val="000000"/>
                        </a:outerShdw>
                      </a:effectLst>
                      <a:sym typeface="Wingdings" pitchFamily="2" charset="2"/>
                    </a:rPr>
                    <a:t>D</a:t>
                  </a:r>
                  <a:endParaRPr kumimoji="1" lang="en-US" b="1" dirty="0">
                    <a:solidFill>
                      <a:srgbClr val="000000"/>
                    </a:solidFill>
                    <a:effectLst>
                      <a:outerShdw blurRad="38100" dist="38100" dir="2700000" algn="tl">
                        <a:srgbClr val="000000"/>
                      </a:outerShdw>
                    </a:effectLst>
                    <a:sym typeface="Wingdings" pitchFamily="2" charset="2"/>
                  </a:endParaRPr>
                </a:p>
              </p:txBody>
            </p:sp>
          </p:grpSp>
        </p:grpSp>
        <p:pic>
          <p:nvPicPr>
            <p:cNvPr id="22554" name="Rectangle 532539"/>
            <p:cNvPicPr>
              <a:picLocks noChangeAspect="1" noChangeArrowheads="1"/>
            </p:cNvPicPr>
            <p:nvPr/>
          </p:nvPicPr>
          <p:blipFill>
            <a:blip r:embed="rId14"/>
            <a:srcRect/>
            <a:stretch>
              <a:fillRect/>
            </a:stretch>
          </p:blipFill>
          <p:spPr bwMode="auto">
            <a:xfrm>
              <a:off x="3740" y="2339"/>
              <a:ext cx="510" cy="164"/>
            </a:xfrm>
            <a:prstGeom prst="rect">
              <a:avLst/>
            </a:prstGeom>
            <a:noFill/>
            <a:ln w="9525">
              <a:noFill/>
              <a:miter lim="800000"/>
              <a:headEnd/>
              <a:tailEnd/>
            </a:ln>
          </p:spPr>
        </p:pic>
      </p:grpSp>
      <p:sp>
        <p:nvSpPr>
          <p:cNvPr id="1018941" name="Oval 1018940"/>
          <p:cNvSpPr>
            <a:spLocks noChangeArrowheads="1"/>
          </p:cNvSpPr>
          <p:nvPr/>
        </p:nvSpPr>
        <p:spPr bwMode="auto">
          <a:xfrm>
            <a:off x="7048781" y="2697148"/>
            <a:ext cx="2810201" cy="2108200"/>
          </a:xfrm>
          <a:prstGeom prst="ellipse">
            <a:avLst/>
          </a:prstGeom>
          <a:noFill/>
          <a:ln w="19050" algn="ctr">
            <a:solidFill>
              <a:schemeClr val="accent1"/>
            </a:solidFill>
            <a:round/>
            <a:headEnd/>
            <a:tailEnd/>
          </a:ln>
        </p:spPr>
        <p:txBody>
          <a:bodyPr wrap="none" lIns="91436" tIns="45718" rIns="91436" bIns="45718" anchor="ctr"/>
          <a:lstStyle/>
          <a:p>
            <a:endParaRPr lang="en-US">
              <a:solidFill>
                <a:srgbClr val="000000"/>
              </a:solidFill>
              <a:latin typeface="Segoe Book" pitchFamily="2" charset="0"/>
            </a:endParaRPr>
          </a:p>
        </p:txBody>
      </p:sp>
      <p:sp>
        <p:nvSpPr>
          <p:cNvPr id="74" name="Rectangle 73"/>
          <p:cNvSpPr>
            <a:spLocks noChangeArrowheads="1"/>
          </p:cNvSpPr>
          <p:nvPr/>
        </p:nvSpPr>
        <p:spPr bwMode="auto">
          <a:xfrm>
            <a:off x="8735327" y="3257537"/>
            <a:ext cx="1307759" cy="454025"/>
          </a:xfrm>
          <a:prstGeom prst="rect">
            <a:avLst/>
          </a:prstGeom>
          <a:noFill/>
          <a:ln w="9525" cap="flat" cmpd="sng" algn="ctr">
            <a:noFill/>
            <a:prstDash val="solid"/>
            <a:miter lim="800000"/>
            <a:headEnd type="none" w="med" len="med"/>
            <a:tailEnd type="none" w="med" len="med"/>
          </a:ln>
          <a:effectLst/>
        </p:spPr>
        <p:txBody>
          <a:bodyPr lIns="91436" tIns="45718" rIns="91436" bIns="45718"/>
          <a:lstStyle/>
          <a:p>
            <a:pPr algn="ctr" hangingPunct="0">
              <a:lnSpc>
                <a:spcPct val="85000"/>
              </a:lnSpc>
              <a:defRPr/>
            </a:pPr>
            <a:r>
              <a:rPr kumimoji="1" lang="en-US" sz="1000" dirty="0">
                <a:solidFill>
                  <a:srgbClr val="000000"/>
                </a:solidFill>
                <a:sym typeface="Wingdings" pitchFamily="2" charset="2"/>
              </a:rPr>
              <a:t>Service </a:t>
            </a:r>
            <a:endParaRPr lang="en-US" dirty="0">
              <a:solidFill>
                <a:srgbClr val="000000"/>
              </a:solidFill>
              <a:latin typeface="Segoe Book"/>
            </a:endParaRPr>
          </a:p>
          <a:p>
            <a:pPr algn="ctr" hangingPunct="0">
              <a:lnSpc>
                <a:spcPct val="85000"/>
              </a:lnSpc>
              <a:defRPr/>
            </a:pPr>
            <a:r>
              <a:rPr kumimoji="1" lang="en-US" sz="1000" dirty="0">
                <a:solidFill>
                  <a:srgbClr val="000000"/>
                </a:solidFill>
                <a:sym typeface="Wingdings" pitchFamily="2" charset="2"/>
              </a:rPr>
              <a:t>1</a:t>
            </a:r>
          </a:p>
        </p:txBody>
      </p:sp>
      <p:sp>
        <p:nvSpPr>
          <p:cNvPr id="117" name="Rectangle 116"/>
          <p:cNvSpPr>
            <a:spLocks noChangeArrowheads="1"/>
          </p:cNvSpPr>
          <p:nvPr/>
        </p:nvSpPr>
        <p:spPr bwMode="auto">
          <a:xfrm>
            <a:off x="8735327" y="3952862"/>
            <a:ext cx="1307759" cy="454025"/>
          </a:xfrm>
          <a:prstGeom prst="rect">
            <a:avLst/>
          </a:prstGeom>
          <a:noFill/>
          <a:ln w="9525" cap="flat" cmpd="sng" algn="ctr">
            <a:noFill/>
            <a:prstDash val="solid"/>
            <a:miter lim="800000"/>
            <a:headEnd type="none" w="med" len="med"/>
            <a:tailEnd type="none" w="med" len="med"/>
          </a:ln>
          <a:effectLst/>
        </p:spPr>
        <p:txBody>
          <a:bodyPr lIns="91436" tIns="45718" rIns="91436" bIns="45718"/>
          <a:lstStyle/>
          <a:p>
            <a:pPr algn="ctr" hangingPunct="0">
              <a:lnSpc>
                <a:spcPct val="85000"/>
              </a:lnSpc>
              <a:defRPr/>
            </a:pPr>
            <a:r>
              <a:rPr kumimoji="1" lang="en-US" sz="1000" dirty="0">
                <a:solidFill>
                  <a:srgbClr val="000000"/>
                </a:solidFill>
                <a:sym typeface="Wingdings" pitchFamily="2" charset="2"/>
              </a:rPr>
              <a:t>Service </a:t>
            </a:r>
            <a:endParaRPr lang="en-US" dirty="0">
              <a:solidFill>
                <a:srgbClr val="000000"/>
              </a:solidFill>
              <a:latin typeface="Segoe Book"/>
            </a:endParaRPr>
          </a:p>
          <a:p>
            <a:pPr algn="ctr" hangingPunct="0">
              <a:lnSpc>
                <a:spcPct val="85000"/>
              </a:lnSpc>
              <a:defRPr/>
            </a:pPr>
            <a:r>
              <a:rPr kumimoji="1" lang="en-US" sz="1000" dirty="0">
                <a:solidFill>
                  <a:srgbClr val="000000"/>
                </a:solidFill>
                <a:sym typeface="Wingdings" pitchFamily="2" charset="2"/>
              </a:rPr>
              <a:t>2</a:t>
            </a:r>
          </a:p>
        </p:txBody>
      </p:sp>
      <p:sp>
        <p:nvSpPr>
          <p:cNvPr id="73" name="Rectangle 72"/>
          <p:cNvSpPr>
            <a:spLocks noChangeArrowheads="1"/>
          </p:cNvSpPr>
          <p:nvPr/>
        </p:nvSpPr>
        <p:spPr bwMode="auto">
          <a:xfrm>
            <a:off x="7812700" y="4400537"/>
            <a:ext cx="1307759" cy="454025"/>
          </a:xfrm>
          <a:prstGeom prst="rect">
            <a:avLst/>
          </a:prstGeom>
          <a:noFill/>
          <a:ln w="9525" cap="flat" cmpd="sng" algn="ctr">
            <a:noFill/>
            <a:prstDash val="solid"/>
            <a:miter lim="800000"/>
            <a:headEnd type="none" w="med" len="med"/>
            <a:tailEnd type="none" w="med" len="med"/>
          </a:ln>
          <a:effectLst/>
        </p:spPr>
        <p:txBody>
          <a:bodyPr lIns="91436" tIns="45718" rIns="91436" bIns="45718"/>
          <a:lstStyle/>
          <a:p>
            <a:pPr algn="ctr" hangingPunct="0">
              <a:lnSpc>
                <a:spcPct val="85000"/>
              </a:lnSpc>
              <a:defRPr/>
            </a:pPr>
            <a:r>
              <a:rPr kumimoji="1" lang="en-US" sz="1000" dirty="0">
                <a:solidFill>
                  <a:srgbClr val="000000"/>
                </a:solidFill>
                <a:sym typeface="Wingdings" pitchFamily="2" charset="2"/>
              </a:rPr>
              <a:t>Service </a:t>
            </a:r>
            <a:endParaRPr lang="en-US" dirty="0">
              <a:solidFill>
                <a:srgbClr val="000000"/>
              </a:solidFill>
              <a:latin typeface="Segoe Book"/>
            </a:endParaRPr>
          </a:p>
          <a:p>
            <a:pPr algn="ctr" hangingPunct="0">
              <a:lnSpc>
                <a:spcPct val="85000"/>
              </a:lnSpc>
              <a:defRPr/>
            </a:pPr>
            <a:r>
              <a:rPr kumimoji="1" lang="en-US" sz="1000" dirty="0">
                <a:solidFill>
                  <a:srgbClr val="000000"/>
                </a:solidFill>
                <a:sym typeface="Wingdings" pitchFamily="2" charset="2"/>
              </a:rPr>
              <a:t>3</a:t>
            </a:r>
          </a:p>
        </p:txBody>
      </p:sp>
      <p:sp>
        <p:nvSpPr>
          <p:cNvPr id="127" name="Rectangle 126"/>
          <p:cNvSpPr>
            <a:spLocks noChangeArrowheads="1"/>
          </p:cNvSpPr>
          <p:nvPr/>
        </p:nvSpPr>
        <p:spPr bwMode="auto">
          <a:xfrm>
            <a:off x="6818126" y="3952862"/>
            <a:ext cx="1307759" cy="454025"/>
          </a:xfrm>
          <a:prstGeom prst="rect">
            <a:avLst/>
          </a:prstGeom>
          <a:noFill/>
          <a:ln w="9525" cap="flat" cmpd="sng" algn="ctr">
            <a:noFill/>
            <a:prstDash val="solid"/>
            <a:miter lim="800000"/>
            <a:headEnd type="none" w="med" len="med"/>
            <a:tailEnd type="none" w="med" len="med"/>
          </a:ln>
          <a:effectLst/>
        </p:spPr>
        <p:txBody>
          <a:bodyPr lIns="91436" tIns="45718" rIns="91436" bIns="45718"/>
          <a:lstStyle/>
          <a:p>
            <a:pPr algn="ctr" hangingPunct="0">
              <a:lnSpc>
                <a:spcPct val="85000"/>
              </a:lnSpc>
              <a:defRPr/>
            </a:pPr>
            <a:r>
              <a:rPr kumimoji="1" lang="en-US" sz="1000" dirty="0">
                <a:solidFill>
                  <a:srgbClr val="000000"/>
                </a:solidFill>
                <a:sym typeface="Wingdings" pitchFamily="2" charset="2"/>
              </a:rPr>
              <a:t>Service</a:t>
            </a:r>
            <a:br>
              <a:rPr kumimoji="1" lang="en-US" sz="1000" dirty="0">
                <a:solidFill>
                  <a:srgbClr val="000000"/>
                </a:solidFill>
                <a:sym typeface="Wingdings" pitchFamily="2" charset="2"/>
              </a:rPr>
            </a:br>
            <a:r>
              <a:rPr kumimoji="1" lang="en-US" sz="1000" dirty="0">
                <a:solidFill>
                  <a:srgbClr val="000000"/>
                </a:solidFill>
                <a:sym typeface="Wingdings" pitchFamily="2" charset="2"/>
              </a:rPr>
              <a:t>…</a:t>
            </a:r>
            <a:endParaRPr lang="en-US" dirty="0">
              <a:solidFill>
                <a:srgbClr val="000000"/>
              </a:solidFill>
              <a:latin typeface="Segoe Book"/>
            </a:endParaRPr>
          </a:p>
        </p:txBody>
      </p:sp>
      <p:sp>
        <p:nvSpPr>
          <p:cNvPr id="66" name="Rectangle 65"/>
          <p:cNvSpPr>
            <a:spLocks noChangeArrowheads="1"/>
          </p:cNvSpPr>
          <p:nvPr/>
        </p:nvSpPr>
        <p:spPr bwMode="auto">
          <a:xfrm>
            <a:off x="6847752" y="3257537"/>
            <a:ext cx="1307759" cy="454025"/>
          </a:xfrm>
          <a:prstGeom prst="rect">
            <a:avLst/>
          </a:prstGeom>
          <a:noFill/>
          <a:ln w="9525" cap="flat" cmpd="sng" algn="ctr">
            <a:noFill/>
            <a:prstDash val="solid"/>
            <a:miter lim="800000"/>
            <a:headEnd type="none" w="med" len="med"/>
            <a:tailEnd type="none" w="med" len="med"/>
          </a:ln>
          <a:effectLst/>
        </p:spPr>
        <p:txBody>
          <a:bodyPr lIns="91436" tIns="45718" rIns="91436" bIns="45718"/>
          <a:lstStyle/>
          <a:p>
            <a:pPr algn="ctr" hangingPunct="0">
              <a:lnSpc>
                <a:spcPct val="85000"/>
              </a:lnSpc>
              <a:defRPr/>
            </a:pPr>
            <a:r>
              <a:rPr kumimoji="1" lang="en-US" sz="1000" dirty="0">
                <a:solidFill>
                  <a:srgbClr val="000000"/>
                </a:solidFill>
                <a:sym typeface="Wingdings" pitchFamily="2" charset="2"/>
              </a:rPr>
              <a:t>Service </a:t>
            </a:r>
            <a:endParaRPr lang="en-US" dirty="0">
              <a:solidFill>
                <a:srgbClr val="000000"/>
              </a:solidFill>
              <a:latin typeface="Segoe Book"/>
            </a:endParaRPr>
          </a:p>
          <a:p>
            <a:pPr algn="ctr" hangingPunct="0">
              <a:lnSpc>
                <a:spcPct val="85000"/>
              </a:lnSpc>
              <a:defRPr/>
            </a:pPr>
            <a:r>
              <a:rPr kumimoji="1" lang="en-US" sz="1000" dirty="0">
                <a:solidFill>
                  <a:srgbClr val="000000"/>
                </a:solidFill>
                <a:sym typeface="Wingdings" pitchFamily="2" charset="2"/>
              </a:rPr>
              <a:t>…</a:t>
            </a:r>
          </a:p>
        </p:txBody>
      </p:sp>
      <p:pic>
        <p:nvPicPr>
          <p:cNvPr id="1018947" name="Rectangle 1018946"/>
          <p:cNvPicPr>
            <a:picLocks noChangeAspect="1" noChangeArrowheads="1"/>
          </p:cNvPicPr>
          <p:nvPr/>
        </p:nvPicPr>
        <p:blipFill>
          <a:blip r:embed="rId15"/>
          <a:srcRect/>
          <a:stretch>
            <a:fillRect/>
          </a:stretch>
        </p:blipFill>
        <p:spPr bwMode="auto">
          <a:xfrm>
            <a:off x="4881879" y="2009760"/>
            <a:ext cx="5933588" cy="3625850"/>
          </a:xfrm>
          <a:prstGeom prst="rect">
            <a:avLst/>
          </a:prstGeom>
          <a:noFill/>
          <a:ln w="9525">
            <a:noFill/>
            <a:miter lim="800000"/>
            <a:headEnd/>
            <a:tailEnd/>
          </a:ln>
        </p:spPr>
      </p:pic>
      <p:sp>
        <p:nvSpPr>
          <p:cNvPr id="108" name="Rectangle 107"/>
          <p:cNvSpPr>
            <a:spLocks noChangeArrowheads="1"/>
          </p:cNvSpPr>
          <p:nvPr/>
        </p:nvSpPr>
        <p:spPr bwMode="auto">
          <a:xfrm>
            <a:off x="5140046" y="4168760"/>
            <a:ext cx="1307759" cy="355600"/>
          </a:xfrm>
          <a:prstGeom prst="rect">
            <a:avLst/>
          </a:prstGeom>
          <a:noFill/>
          <a:ln w="9525" cap="flat" cmpd="sng" algn="ctr">
            <a:noFill/>
            <a:prstDash val="solid"/>
            <a:miter lim="800000"/>
            <a:headEnd type="none" w="med" len="med"/>
            <a:tailEnd type="none" w="med" len="med"/>
          </a:ln>
          <a:effectLst/>
        </p:spPr>
        <p:txBody>
          <a:bodyPr lIns="91436" tIns="45718" rIns="91436" bIns="45718"/>
          <a:lstStyle/>
          <a:p>
            <a:pPr algn="ctr" hangingPunct="0">
              <a:lnSpc>
                <a:spcPct val="85000"/>
              </a:lnSpc>
              <a:defRPr/>
            </a:pPr>
            <a:r>
              <a:rPr kumimoji="1" lang="en-US" sz="1000" dirty="0">
                <a:solidFill>
                  <a:srgbClr val="000000"/>
                </a:solidFill>
                <a:sym typeface="Wingdings" pitchFamily="2" charset="2"/>
              </a:rPr>
              <a:t>Service </a:t>
            </a:r>
            <a:endParaRPr lang="en-US" dirty="0">
              <a:solidFill>
                <a:srgbClr val="000000"/>
              </a:solidFill>
              <a:latin typeface="Segoe Book"/>
            </a:endParaRPr>
          </a:p>
          <a:p>
            <a:pPr algn="ctr" hangingPunct="0">
              <a:lnSpc>
                <a:spcPct val="85000"/>
              </a:lnSpc>
              <a:defRPr/>
            </a:pPr>
            <a:r>
              <a:rPr kumimoji="1" lang="en-US" sz="1000" dirty="0">
                <a:solidFill>
                  <a:srgbClr val="000000"/>
                </a:solidFill>
                <a:sym typeface="Wingdings" pitchFamily="2" charset="2"/>
              </a:rPr>
              <a:t>A</a:t>
            </a:r>
          </a:p>
        </p:txBody>
      </p:sp>
      <p:sp>
        <p:nvSpPr>
          <p:cNvPr id="52" name="Rectangle 51"/>
          <p:cNvSpPr>
            <a:spLocks noChangeArrowheads="1"/>
          </p:cNvSpPr>
          <p:nvPr/>
        </p:nvSpPr>
        <p:spPr bwMode="auto">
          <a:xfrm>
            <a:off x="10093873" y="4698987"/>
            <a:ext cx="1307759" cy="454025"/>
          </a:xfrm>
          <a:prstGeom prst="rect">
            <a:avLst/>
          </a:prstGeom>
          <a:noFill/>
          <a:ln w="9525" cap="flat" cmpd="sng" algn="ctr">
            <a:noFill/>
            <a:prstDash val="solid"/>
            <a:miter lim="800000"/>
            <a:headEnd type="none" w="med" len="med"/>
            <a:tailEnd type="none" w="med" len="med"/>
          </a:ln>
          <a:effectLst/>
        </p:spPr>
        <p:txBody>
          <a:bodyPr lIns="91436" tIns="45718" rIns="91436" bIns="45718"/>
          <a:lstStyle/>
          <a:p>
            <a:pPr algn="ctr" hangingPunct="0">
              <a:lnSpc>
                <a:spcPct val="85000"/>
              </a:lnSpc>
              <a:defRPr/>
            </a:pPr>
            <a:r>
              <a:rPr kumimoji="1" lang="en-US" sz="1000" dirty="0">
                <a:solidFill>
                  <a:srgbClr val="000000"/>
                </a:solidFill>
                <a:sym typeface="Wingdings" pitchFamily="2" charset="2"/>
              </a:rPr>
              <a:t>Service </a:t>
            </a:r>
            <a:endParaRPr lang="en-US" dirty="0">
              <a:solidFill>
                <a:srgbClr val="000000"/>
              </a:solidFill>
              <a:latin typeface="Segoe Book"/>
            </a:endParaRPr>
          </a:p>
          <a:p>
            <a:pPr algn="ctr" hangingPunct="0">
              <a:lnSpc>
                <a:spcPct val="85000"/>
              </a:lnSpc>
              <a:defRPr/>
            </a:pPr>
            <a:r>
              <a:rPr kumimoji="1" lang="en-US" sz="1000" dirty="0">
                <a:solidFill>
                  <a:srgbClr val="000000"/>
                </a:solidFill>
                <a:sym typeface="Wingdings" pitchFamily="2" charset="2"/>
              </a:rPr>
              <a:t>B</a:t>
            </a:r>
          </a:p>
        </p:txBody>
      </p:sp>
      <p:sp>
        <p:nvSpPr>
          <p:cNvPr id="68" name="Title 67"/>
          <p:cNvSpPr>
            <a:spLocks noGrp="1"/>
          </p:cNvSpPr>
          <p:nvPr>
            <p:ph type="title"/>
          </p:nvPr>
        </p:nvSpPr>
        <p:spPr/>
        <p:txBody>
          <a:bodyPr/>
          <a:lstStyle/>
          <a:p>
            <a:r>
              <a:rPr lang="en-US" dirty="0" smtClean="0"/>
              <a:t>Multiple Layers of Protection</a:t>
            </a:r>
            <a:endParaRPr lang="en-US" dirty="0"/>
          </a:p>
        </p:txBody>
      </p:sp>
    </p:spTree>
    <p:extLst>
      <p:ext uri="{BB962C8B-B14F-4D97-AF65-F5344CB8AC3E}">
        <p14:creationId xmlns:p14="http://schemas.microsoft.com/office/powerpoint/2010/main" val="374722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7"/>
                                        </p:tgtEl>
                                      </p:cBhvr>
                                      <p:by x="80000" y="80000"/>
                                    </p:animScale>
                                  </p:childTnLst>
                                </p:cTn>
                              </p:par>
                              <p:par>
                                <p:cTn id="7" presetID="6" presetClass="emph" presetSubtype="0" fill="hold" nodeType="withEffect">
                                  <p:stCondLst>
                                    <p:cond delay="0"/>
                                  </p:stCondLst>
                                  <p:childTnLst>
                                    <p:animScale>
                                      <p:cBhvr>
                                        <p:cTn id="8" dur="1000" fill="hold"/>
                                        <p:tgtEl>
                                          <p:spTgt spid="9"/>
                                        </p:tgtEl>
                                      </p:cBhvr>
                                      <p:by x="80000" y="80000"/>
                                    </p:animScale>
                                  </p:childTnLst>
                                </p:cTn>
                              </p:par>
                              <p:par>
                                <p:cTn id="9" presetID="6" presetClass="emph" presetSubtype="0" fill="hold" nodeType="withEffect">
                                  <p:stCondLst>
                                    <p:cond delay="0"/>
                                  </p:stCondLst>
                                  <p:childTnLst>
                                    <p:animScale>
                                      <p:cBhvr>
                                        <p:cTn id="10" dur="1000" fill="hold"/>
                                        <p:tgtEl>
                                          <p:spTgt spid="11"/>
                                        </p:tgtEl>
                                      </p:cBhvr>
                                      <p:by x="80000" y="80000"/>
                                    </p:animScale>
                                  </p:childTnLst>
                                </p:cTn>
                              </p:par>
                              <p:par>
                                <p:cTn id="11" presetID="6" presetClass="emph" presetSubtype="0" fill="hold" nodeType="withEffect">
                                  <p:stCondLst>
                                    <p:cond delay="0"/>
                                  </p:stCondLst>
                                  <p:childTnLst>
                                    <p:animScale>
                                      <p:cBhvr>
                                        <p:cTn id="12" dur="1000" fill="hold"/>
                                        <p:tgtEl>
                                          <p:spTgt spid="13"/>
                                        </p:tgtEl>
                                      </p:cBhvr>
                                      <p:by x="80000" y="80000"/>
                                    </p:animScale>
                                  </p:childTnLst>
                                </p:cTn>
                              </p:par>
                              <p:par>
                                <p:cTn id="13" presetID="10" presetClass="entr" presetSubtype="0" fill="hold" nodeType="withEffect">
                                  <p:stCondLst>
                                    <p:cond delay="0"/>
                                  </p:stCondLst>
                                  <p:childTnLst>
                                    <p:set>
                                      <p:cBhvr>
                                        <p:cTn id="14" dur="1" fill="hold">
                                          <p:stCondLst>
                                            <p:cond delay="0"/>
                                          </p:stCondLst>
                                        </p:cTn>
                                        <p:tgtEl>
                                          <p:spTgt spid="348229">
                                            <p:txEl>
                                              <p:pRg st="0" end="0"/>
                                            </p:txEl>
                                          </p:spTgt>
                                        </p:tgtEl>
                                        <p:attrNameLst>
                                          <p:attrName>style.visibility</p:attrName>
                                        </p:attrNameLst>
                                      </p:cBhvr>
                                      <p:to>
                                        <p:strVal val="visible"/>
                                      </p:to>
                                    </p:set>
                                    <p:animEffect transition="in" filter="fade">
                                      <p:cBhvr>
                                        <p:cTn id="15" dur="1000"/>
                                        <p:tgtEl>
                                          <p:spTgt spid="3482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18923"/>
                                        </p:tgtEl>
                                        <p:attrNameLst>
                                          <p:attrName>style.visibility</p:attrName>
                                        </p:attrNameLst>
                                      </p:cBhvr>
                                      <p:to>
                                        <p:strVal val="visible"/>
                                      </p:to>
                                    </p:set>
                                    <p:animEffect transition="in" filter="fade">
                                      <p:cBhvr>
                                        <p:cTn id="20" dur="1000"/>
                                        <p:tgtEl>
                                          <p:spTgt spid="1018923"/>
                                        </p:tgtEl>
                                      </p:cBhvr>
                                    </p:animEffect>
                                  </p:childTnLst>
                                </p:cTn>
                              </p:par>
                              <p:par>
                                <p:cTn id="21" presetID="10" presetClass="entr" presetSubtype="0" fill="hold" nodeType="withEffect">
                                  <p:stCondLst>
                                    <p:cond delay="0"/>
                                  </p:stCondLst>
                                  <p:childTnLst>
                                    <p:set>
                                      <p:cBhvr>
                                        <p:cTn id="22" dur="1" fill="hold">
                                          <p:stCondLst>
                                            <p:cond delay="0"/>
                                          </p:stCondLst>
                                        </p:cTn>
                                        <p:tgtEl>
                                          <p:spTgt spid="1018941"/>
                                        </p:tgtEl>
                                        <p:attrNameLst>
                                          <p:attrName>style.visibility</p:attrName>
                                        </p:attrNameLst>
                                      </p:cBhvr>
                                      <p:to>
                                        <p:strVal val="visible"/>
                                      </p:to>
                                    </p:set>
                                    <p:animEffect transition="in" filter="fade">
                                      <p:cBhvr>
                                        <p:cTn id="23" dur="1000"/>
                                        <p:tgtEl>
                                          <p:spTgt spid="1018941"/>
                                        </p:tgtEl>
                                      </p:cBhvr>
                                    </p:animEffect>
                                  </p:childTnLst>
                                </p:cTn>
                              </p:par>
                              <p:par>
                                <p:cTn id="24" presetID="10" presetClass="entr" presetSubtype="0" fill="hold" nodeType="withEffect">
                                  <p:stCondLst>
                                    <p:cond delay="0"/>
                                  </p:stCondLst>
                                  <p:childTnLst>
                                    <p:set>
                                      <p:cBhvr>
                                        <p:cTn id="25" dur="1" fill="hold">
                                          <p:stCondLst>
                                            <p:cond delay="0"/>
                                          </p:stCondLst>
                                        </p:cTn>
                                        <p:tgtEl>
                                          <p:spTgt spid="348229">
                                            <p:txEl>
                                              <p:pRg st="2" end="2"/>
                                            </p:txEl>
                                          </p:spTgt>
                                        </p:tgtEl>
                                        <p:attrNameLst>
                                          <p:attrName>style.visibility</p:attrName>
                                        </p:attrNameLst>
                                      </p:cBhvr>
                                      <p:to>
                                        <p:strVal val="visible"/>
                                      </p:to>
                                    </p:set>
                                    <p:animEffect transition="in" filter="fade">
                                      <p:cBhvr>
                                        <p:cTn id="26" dur="1000"/>
                                        <p:tgtEl>
                                          <p:spTgt spid="348229">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48229">
                                            <p:txEl>
                                              <p:pRg st="1" end="1"/>
                                            </p:txEl>
                                          </p:spTgt>
                                        </p:tgtEl>
                                        <p:attrNameLst>
                                          <p:attrName>style.visibility</p:attrName>
                                        </p:attrNameLst>
                                      </p:cBhvr>
                                      <p:to>
                                        <p:strVal val="visible"/>
                                      </p:to>
                                    </p:set>
                                    <p:animEffect transition="in" filter="fade">
                                      <p:cBhvr>
                                        <p:cTn id="29" dur="1000"/>
                                        <p:tgtEl>
                                          <p:spTgt spid="348229">
                                            <p:txEl>
                                              <p:pRg st="1" end="1"/>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500"/>
                                        <p:tgtEl>
                                          <p:spTgt spid="74"/>
                                        </p:tgtEl>
                                      </p:cBhvr>
                                    </p:animEffect>
                                  </p:childTnLst>
                                </p:cTn>
                              </p:par>
                              <p:par>
                                <p:cTn id="34" presetID="10" presetClass="entr" presetSubtype="0" fill="hold" nodeType="withEffect">
                                  <p:stCondLst>
                                    <p:cond delay="0"/>
                                  </p:stCondLst>
                                  <p:childTnLst>
                                    <p:set>
                                      <p:cBhvr>
                                        <p:cTn id="35" dur="1" fill="hold">
                                          <p:stCondLst>
                                            <p:cond delay="0"/>
                                          </p:stCondLst>
                                        </p:cTn>
                                        <p:tgtEl>
                                          <p:spTgt spid="117"/>
                                        </p:tgtEl>
                                        <p:attrNameLst>
                                          <p:attrName>style.visibility</p:attrName>
                                        </p:attrNameLst>
                                      </p:cBhvr>
                                      <p:to>
                                        <p:strVal val="visible"/>
                                      </p:to>
                                    </p:set>
                                    <p:animEffect transition="in" filter="fade">
                                      <p:cBhvr>
                                        <p:cTn id="36" dur="500"/>
                                        <p:tgtEl>
                                          <p:spTgt spid="117"/>
                                        </p:tgtEl>
                                      </p:cBhvr>
                                    </p:animEffect>
                                  </p:childTnLst>
                                </p:cTn>
                              </p:par>
                              <p:par>
                                <p:cTn id="37" presetID="10"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500"/>
                                        <p:tgtEl>
                                          <p:spTgt spid="73"/>
                                        </p:tgtEl>
                                      </p:cBhvr>
                                    </p:animEffect>
                                  </p:childTnLst>
                                </p:cTn>
                              </p:par>
                              <p:par>
                                <p:cTn id="40" presetID="10" presetClass="entr" presetSubtype="0" fill="hold" nodeType="withEffect">
                                  <p:stCondLst>
                                    <p:cond delay="0"/>
                                  </p:stCondLst>
                                  <p:childTnLst>
                                    <p:set>
                                      <p:cBhvr>
                                        <p:cTn id="41" dur="1" fill="hold">
                                          <p:stCondLst>
                                            <p:cond delay="0"/>
                                          </p:stCondLst>
                                        </p:cTn>
                                        <p:tgtEl>
                                          <p:spTgt spid="127"/>
                                        </p:tgtEl>
                                        <p:attrNameLst>
                                          <p:attrName>style.visibility</p:attrName>
                                        </p:attrNameLst>
                                      </p:cBhvr>
                                      <p:to>
                                        <p:strVal val="visible"/>
                                      </p:to>
                                    </p:set>
                                    <p:animEffect transition="in" filter="fade">
                                      <p:cBhvr>
                                        <p:cTn id="42" dur="500"/>
                                        <p:tgtEl>
                                          <p:spTgt spid="127"/>
                                        </p:tgtEl>
                                      </p:cBhvr>
                                    </p:animEffect>
                                  </p:childTnLst>
                                </p:cTn>
                              </p:par>
                              <p:par>
                                <p:cTn id="43" presetID="10"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53" presetClass="entr" presetSubtype="0" fill="hold" nodeType="withEffect">
                                  <p:stCondLst>
                                    <p:cond delay="0"/>
                                  </p:stCondLst>
                                  <p:childTnLst>
                                    <p:set>
                                      <p:cBhvr>
                                        <p:cTn id="47" dur="1" fill="hold">
                                          <p:stCondLst>
                                            <p:cond delay="0"/>
                                          </p:stCondLst>
                                        </p:cTn>
                                        <p:tgtEl>
                                          <p:spTgt spid="1018947"/>
                                        </p:tgtEl>
                                        <p:attrNameLst>
                                          <p:attrName>style.visibility</p:attrName>
                                        </p:attrNameLst>
                                      </p:cBhvr>
                                      <p:to>
                                        <p:strVal val="visible"/>
                                      </p:to>
                                    </p:set>
                                    <p:anim calcmode="lin" valueType="num">
                                      <p:cBhvr>
                                        <p:cTn id="48" dur="500" fill="hold"/>
                                        <p:tgtEl>
                                          <p:spTgt spid="1018947"/>
                                        </p:tgtEl>
                                        <p:attrNameLst>
                                          <p:attrName>ppt_w</p:attrName>
                                        </p:attrNameLst>
                                      </p:cBhvr>
                                      <p:tavLst>
                                        <p:tav tm="0">
                                          <p:val>
                                            <p:fltVal val="0"/>
                                          </p:val>
                                        </p:tav>
                                        <p:tav tm="100000">
                                          <p:val>
                                            <p:strVal val="#ppt_w"/>
                                          </p:val>
                                        </p:tav>
                                      </p:tavLst>
                                    </p:anim>
                                    <p:anim calcmode="lin" valueType="num">
                                      <p:cBhvr>
                                        <p:cTn id="49" dur="500" fill="hold"/>
                                        <p:tgtEl>
                                          <p:spTgt spid="1018947"/>
                                        </p:tgtEl>
                                        <p:attrNameLst>
                                          <p:attrName>ppt_h</p:attrName>
                                        </p:attrNameLst>
                                      </p:cBhvr>
                                      <p:tavLst>
                                        <p:tav tm="0">
                                          <p:val>
                                            <p:fltVal val="0"/>
                                          </p:val>
                                        </p:tav>
                                        <p:tav tm="100000">
                                          <p:val>
                                            <p:strVal val="#ppt_h"/>
                                          </p:val>
                                        </p:tav>
                                      </p:tavLst>
                                    </p:anim>
                                    <p:animEffect transition="in" filter="fade">
                                      <p:cBhvr>
                                        <p:cTn id="50" dur="500"/>
                                        <p:tgtEl>
                                          <p:spTgt spid="1018947"/>
                                        </p:tgtEl>
                                      </p:cBhvr>
                                    </p:animEffect>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fade">
                                      <p:cBhvr>
                                        <p:cTn id="54" dur="1000"/>
                                        <p:tgtEl>
                                          <p:spTgt spid="10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fade">
                                      <p:cBhvr>
                                        <p:cTn id="57" dur="1000"/>
                                        <p:tgtEl>
                                          <p:spTgt spid="52"/>
                                        </p:tgtEl>
                                      </p:cBhvr>
                                    </p:animEffect>
                                  </p:childTnLst>
                                </p:cTn>
                              </p:par>
                              <p:par>
                                <p:cTn id="58" presetID="53" presetClass="entr" presetSubtype="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1000" fill="hold"/>
                                        <p:tgtEl>
                                          <p:spTgt spid="3"/>
                                        </p:tgtEl>
                                        <p:attrNameLst>
                                          <p:attrName>ppt_w</p:attrName>
                                        </p:attrNameLst>
                                      </p:cBhvr>
                                      <p:tavLst>
                                        <p:tav tm="0">
                                          <p:val>
                                            <p:fltVal val="0"/>
                                          </p:val>
                                        </p:tav>
                                        <p:tav tm="100000">
                                          <p:val>
                                            <p:strVal val="#ppt_w"/>
                                          </p:val>
                                        </p:tav>
                                      </p:tavLst>
                                    </p:anim>
                                    <p:anim calcmode="lin" valueType="num">
                                      <p:cBhvr>
                                        <p:cTn id="61" dur="1000" fill="hold"/>
                                        <p:tgtEl>
                                          <p:spTgt spid="3"/>
                                        </p:tgtEl>
                                        <p:attrNameLst>
                                          <p:attrName>ppt_h</p:attrName>
                                        </p:attrNameLst>
                                      </p:cBhvr>
                                      <p:tavLst>
                                        <p:tav tm="0">
                                          <p:val>
                                            <p:fltVal val="0"/>
                                          </p:val>
                                        </p:tav>
                                        <p:tav tm="100000">
                                          <p:val>
                                            <p:strVal val="#ppt_h"/>
                                          </p:val>
                                        </p:tav>
                                      </p:tavLst>
                                    </p:anim>
                                    <p:animEffect transition="in" filter="fade">
                                      <p:cBhvr>
                                        <p:cTn id="6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5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dirty="0" smtClean="0"/>
              <a:t>Services SID</a:t>
            </a:r>
            <a:endParaRPr lang="en-US" noProof="0" dirty="0"/>
          </a:p>
        </p:txBody>
      </p:sp>
      <p:sp>
        <p:nvSpPr>
          <p:cNvPr id="3" name="Tijdelijke aanduiding voor inhoud 2"/>
          <p:cNvSpPr>
            <a:spLocks noGrp="1"/>
          </p:cNvSpPr>
          <p:nvPr>
            <p:ph idx="1"/>
          </p:nvPr>
        </p:nvSpPr>
        <p:spPr>
          <a:xfrm>
            <a:off x="519112" y="1447799"/>
            <a:ext cx="11149013" cy="3083921"/>
          </a:xfrm>
        </p:spPr>
        <p:txBody>
          <a:bodyPr/>
          <a:lstStyle/>
          <a:p>
            <a:r>
              <a:rPr lang="en-US" dirty="0"/>
              <a:t>Services now </a:t>
            </a:r>
            <a:r>
              <a:rPr lang="en-US" dirty="0" smtClean="0"/>
              <a:t>have SIDs</a:t>
            </a:r>
          </a:p>
          <a:p>
            <a:pPr lvl="1"/>
            <a:r>
              <a:rPr lang="en-US" sz="2400" dirty="0" smtClean="0"/>
              <a:t>S-1-80-</a:t>
            </a:r>
            <a:r>
              <a:rPr lang="en-US" sz="2400" dirty="0"/>
              <a:t>&lt;SHA-1 hash of logical service name</a:t>
            </a:r>
            <a:r>
              <a:rPr lang="en-US" sz="2400" dirty="0" smtClean="0"/>
              <a:t>&gt;</a:t>
            </a:r>
          </a:p>
          <a:p>
            <a:pPr marL="460375" marR="0" indent="-460375" algn="l" defTabSz="914363" rtl="0" eaLnBrk="1" fontAlgn="auto" latinLnBrk="0" hangingPunct="1">
              <a:lnSpc>
                <a:spcPct val="90000"/>
              </a:lnSpc>
              <a:spcBef>
                <a:spcPct val="20000"/>
              </a:spcBef>
              <a:spcAft>
                <a:spcPts val="0"/>
              </a:spcAft>
              <a:buClrTx/>
              <a:buSzPct val="90000"/>
              <a:buFontTx/>
              <a:buBlip>
                <a:blip r:embed="rId2"/>
              </a:buBlip>
              <a:tabLst/>
              <a:defRPr/>
            </a:pPr>
            <a:r>
              <a:rPr lang="en-US" sz="3200" kern="1200" dirty="0" smtClean="0">
                <a:gradFill>
                  <a:gsLst>
                    <a:gs pos="0">
                      <a:schemeClr val="tx1"/>
                    </a:gs>
                    <a:gs pos="86000">
                      <a:schemeClr val="tx1"/>
                    </a:gs>
                  </a:gsLst>
                  <a:lin ang="5400000" scaled="0"/>
                </a:gradFill>
                <a:effectLst/>
                <a:latin typeface="+mn-lt"/>
                <a:ea typeface="+mn-ea"/>
                <a:cs typeface="+mn-cs"/>
              </a:rPr>
              <a:t>ACLs have been set on these SIDs</a:t>
            </a:r>
            <a:endParaRPr lang="nl-NL" sz="3200" dirty="0" smtClean="0">
              <a:effectLst/>
            </a:endParaRPr>
          </a:p>
          <a:p>
            <a:pPr marL="460375" marR="0" indent="-460375" algn="l" defTabSz="914363" rtl="0" eaLnBrk="1" fontAlgn="auto" latinLnBrk="0" hangingPunct="1">
              <a:lnSpc>
                <a:spcPct val="90000"/>
              </a:lnSpc>
              <a:spcBef>
                <a:spcPct val="20000"/>
              </a:spcBef>
              <a:spcAft>
                <a:spcPts val="0"/>
              </a:spcAft>
              <a:buClrTx/>
              <a:buSzPct val="90000"/>
              <a:buFontTx/>
              <a:buBlip>
                <a:blip r:embed="rId2"/>
              </a:buBlip>
              <a:tabLst/>
              <a:defRPr/>
            </a:pPr>
            <a:r>
              <a:rPr lang="en-US" sz="3200" kern="1200" dirty="0" smtClean="0">
                <a:gradFill>
                  <a:gsLst>
                    <a:gs pos="0">
                      <a:schemeClr val="tx1"/>
                    </a:gs>
                    <a:gs pos="86000">
                      <a:schemeClr val="tx1"/>
                    </a:gs>
                  </a:gsLst>
                  <a:lin ang="5400000" scaled="0"/>
                </a:gradFill>
                <a:effectLst/>
                <a:latin typeface="+mn-lt"/>
                <a:ea typeface="+mn-ea"/>
                <a:cs typeface="+mn-cs"/>
              </a:rPr>
              <a:t>Services are taken out of the </a:t>
            </a:r>
            <a:r>
              <a:rPr lang="en-US" sz="3200" kern="1200" dirty="0" err="1" smtClean="0">
                <a:gradFill>
                  <a:gsLst>
                    <a:gs pos="0">
                      <a:schemeClr val="tx1"/>
                    </a:gs>
                    <a:gs pos="86000">
                      <a:schemeClr val="tx1"/>
                    </a:gs>
                  </a:gsLst>
                  <a:lin ang="5400000" scaled="0"/>
                </a:gradFill>
                <a:effectLst/>
                <a:latin typeface="+mn-lt"/>
                <a:ea typeface="+mn-ea"/>
                <a:cs typeface="+mn-cs"/>
              </a:rPr>
              <a:t>LocalSystem</a:t>
            </a:r>
            <a:r>
              <a:rPr lang="en-US" sz="3200" kern="1200" dirty="0" smtClean="0">
                <a:gradFill>
                  <a:gsLst>
                    <a:gs pos="0">
                      <a:schemeClr val="tx1"/>
                    </a:gs>
                    <a:gs pos="86000">
                      <a:schemeClr val="tx1"/>
                    </a:gs>
                  </a:gsLst>
                  <a:lin ang="5400000" scaled="0"/>
                </a:gradFill>
                <a:effectLst/>
                <a:latin typeface="+mn-lt"/>
                <a:ea typeface="+mn-ea"/>
                <a:cs typeface="+mn-cs"/>
              </a:rPr>
              <a:t> security context</a:t>
            </a:r>
          </a:p>
          <a:p>
            <a:pPr marL="460375" marR="0" indent="-460375" algn="l" defTabSz="914363" rtl="0" eaLnBrk="1" fontAlgn="auto" latinLnBrk="0" hangingPunct="1">
              <a:lnSpc>
                <a:spcPct val="90000"/>
              </a:lnSpc>
              <a:spcBef>
                <a:spcPct val="20000"/>
              </a:spcBef>
              <a:spcAft>
                <a:spcPts val="0"/>
              </a:spcAft>
              <a:buClrTx/>
              <a:buSzPct val="90000"/>
              <a:buFontTx/>
              <a:buBlip>
                <a:blip r:embed="rId2"/>
              </a:buBlip>
              <a:tabLst/>
              <a:defRPr/>
            </a:pPr>
            <a:r>
              <a:rPr lang="en-US" dirty="0" err="1" smtClean="0"/>
              <a:t>LocalSystem</a:t>
            </a:r>
            <a:r>
              <a:rPr lang="en-US" dirty="0" smtClean="0"/>
              <a:t> is no longer “The Master of the Universe”</a:t>
            </a:r>
            <a:endParaRPr lang="en-US" sz="2800" dirty="0"/>
          </a:p>
          <a:p>
            <a:endParaRPr lang="en-US" noProof="0" dirty="0" smtClean="0"/>
          </a:p>
        </p:txBody>
      </p:sp>
    </p:spTree>
    <p:extLst>
      <p:ext uri="{BB962C8B-B14F-4D97-AF65-F5344CB8AC3E}">
        <p14:creationId xmlns:p14="http://schemas.microsoft.com/office/powerpoint/2010/main" val="214261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Who is </a:t>
            </a:r>
            <a:r>
              <a:rPr lang="en-US" dirty="0" err="1" smtClean="0"/>
              <a:t>TrustedInstaller</a:t>
            </a:r>
            <a:r>
              <a:rPr lang="en-US" dirty="0" smtClean="0"/>
              <a:t>?</a:t>
            </a:r>
            <a:endParaRPr lang="nl-NL" dirty="0"/>
          </a:p>
        </p:txBody>
      </p:sp>
      <p:sp>
        <p:nvSpPr>
          <p:cNvPr id="3" name="Tijdelijke aanduiding voor inhoud 2"/>
          <p:cNvSpPr>
            <a:spLocks noGrp="1"/>
          </p:cNvSpPr>
          <p:nvPr>
            <p:ph idx="1"/>
          </p:nvPr>
        </p:nvSpPr>
        <p:spPr>
          <a:xfrm>
            <a:off x="519112" y="1447799"/>
            <a:ext cx="11149013" cy="3422475"/>
          </a:xfrm>
        </p:spPr>
        <p:txBody>
          <a:bodyPr/>
          <a:lstStyle/>
          <a:p>
            <a:pPr lvl="0"/>
            <a:r>
              <a:rPr lang="en-US" noProof="0" dirty="0" smtClean="0"/>
              <a:t>“Windows</a:t>
            </a:r>
            <a:r>
              <a:rPr lang="en-US" baseline="0" noProof="0" dirty="0" smtClean="0"/>
              <a:t> </a:t>
            </a:r>
            <a:r>
              <a:rPr lang="en-US" noProof="0" dirty="0" smtClean="0"/>
              <a:t>Installer Service” in the Services MMC</a:t>
            </a:r>
          </a:p>
          <a:p>
            <a:r>
              <a:rPr lang="en-US" dirty="0"/>
              <a:t>“NT Service\</a:t>
            </a:r>
            <a:r>
              <a:rPr lang="en-US" dirty="0" err="1"/>
              <a:t>TrustedInstaller</a:t>
            </a:r>
            <a:r>
              <a:rPr lang="en-US" dirty="0" smtClean="0"/>
              <a:t>” in icacls.exe</a:t>
            </a:r>
            <a:endParaRPr lang="en-US" dirty="0"/>
          </a:p>
          <a:p>
            <a:r>
              <a:rPr lang="en-US" noProof="0" dirty="0" err="1" smtClean="0"/>
              <a:t>TrustedInstaller</a:t>
            </a:r>
            <a:r>
              <a:rPr lang="en-US" noProof="0" dirty="0" smtClean="0"/>
              <a:t> installs:</a:t>
            </a:r>
          </a:p>
          <a:p>
            <a:pPr lvl="1"/>
            <a:r>
              <a:rPr lang="en-US" noProof="0" dirty="0" smtClean="0"/>
              <a:t>Windows Service Packs</a:t>
            </a:r>
          </a:p>
          <a:p>
            <a:pPr lvl="1"/>
            <a:r>
              <a:rPr lang="en-US" noProof="0" dirty="0" smtClean="0"/>
              <a:t>Hotfixes</a:t>
            </a:r>
          </a:p>
          <a:p>
            <a:pPr lvl="1"/>
            <a:r>
              <a:rPr lang="en-US" noProof="0" dirty="0" smtClean="0"/>
              <a:t>Operating System Upgrades</a:t>
            </a:r>
          </a:p>
          <a:p>
            <a:pPr lvl="1"/>
            <a:r>
              <a:rPr lang="en-US" noProof="0" dirty="0" smtClean="0"/>
              <a:t>Patches and installations by Windows Update</a:t>
            </a:r>
            <a:endParaRPr lang="nl-NL" dirty="0"/>
          </a:p>
        </p:txBody>
      </p:sp>
    </p:spTree>
    <p:extLst>
      <p:ext uri="{BB962C8B-B14F-4D97-AF65-F5344CB8AC3E}">
        <p14:creationId xmlns:p14="http://schemas.microsoft.com/office/powerpoint/2010/main" val="164586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p:cNvSpPr>
            <a:spLocks noGrp="1"/>
          </p:cNvSpPr>
          <p:nvPr>
            <p:ph type="body" sz="quarter" idx="10"/>
          </p:nvPr>
        </p:nvSpPr>
        <p:spPr/>
        <p:txBody>
          <a:bodyPr/>
          <a:lstStyle/>
          <a:p>
            <a:r>
              <a:rPr lang="en-US" dirty="0" smtClean="0"/>
              <a:t>Concluding</a:t>
            </a:r>
            <a:endParaRPr lang="nl-NL" dirty="0"/>
          </a:p>
        </p:txBody>
      </p:sp>
      <p:sp>
        <p:nvSpPr>
          <p:cNvPr id="5" name="Ondertitel 4"/>
          <p:cNvSpPr>
            <a:spLocks noGrp="1"/>
          </p:cNvSpPr>
          <p:nvPr>
            <p:ph type="subTitle" idx="1"/>
          </p:nvPr>
        </p:nvSpPr>
        <p:spPr/>
        <p:txBody>
          <a:bodyPr/>
          <a:lstStyle/>
          <a:p>
            <a:endParaRPr lang="nl-NL"/>
          </a:p>
        </p:txBody>
      </p:sp>
      <p:sp>
        <p:nvSpPr>
          <p:cNvPr id="4" name="Titel 3"/>
          <p:cNvSpPr>
            <a:spLocks noGrp="1"/>
          </p:cNvSpPr>
          <p:nvPr>
            <p:ph type="ctrTitle"/>
          </p:nvPr>
        </p:nvSpPr>
        <p:spPr/>
        <p:txBody>
          <a:bodyPr/>
          <a:lstStyle/>
          <a:p>
            <a:endParaRPr lang="nl-NL" dirty="0"/>
          </a:p>
        </p:txBody>
      </p:sp>
    </p:spTree>
    <p:extLst>
      <p:ext uri="{BB962C8B-B14F-4D97-AF65-F5344CB8AC3E}">
        <p14:creationId xmlns:p14="http://schemas.microsoft.com/office/powerpoint/2010/main" val="22082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noProof="0" dirty="0" smtClean="0"/>
              <a:t>Yes you can!</a:t>
            </a:r>
            <a:endParaRPr lang="en-US" noProof="0" dirty="0"/>
          </a:p>
        </p:txBody>
      </p:sp>
      <p:sp>
        <p:nvSpPr>
          <p:cNvPr id="6" name="Tijdelijke aanduiding voor tekst 5"/>
          <p:cNvSpPr>
            <a:spLocks noGrp="1"/>
          </p:cNvSpPr>
          <p:nvPr>
            <p:ph type="body" sz="quarter" idx="10"/>
          </p:nvPr>
        </p:nvSpPr>
        <p:spPr>
          <a:xfrm>
            <a:off x="519112" y="1447799"/>
            <a:ext cx="11149013" cy="3964162"/>
          </a:xfrm>
        </p:spPr>
        <p:txBody>
          <a:bodyPr/>
          <a:lstStyle/>
          <a:p>
            <a:r>
              <a:rPr lang="en-US" dirty="0"/>
              <a:t>User Account Control </a:t>
            </a:r>
            <a:r>
              <a:rPr lang="en-US" dirty="0" smtClean="0"/>
              <a:t>is no rocket science</a:t>
            </a:r>
            <a:endParaRPr lang="en-US" dirty="0"/>
          </a:p>
          <a:p>
            <a:r>
              <a:rPr lang="en-US" dirty="0"/>
              <a:t>UAC makes Internet Explorer a safer </a:t>
            </a:r>
            <a:r>
              <a:rPr lang="en-US" dirty="0" smtClean="0"/>
              <a:t>browser</a:t>
            </a:r>
          </a:p>
          <a:p>
            <a:r>
              <a:rPr lang="en-US" dirty="0" smtClean="0"/>
              <a:t>Analyze </a:t>
            </a:r>
            <a:r>
              <a:rPr lang="en-US" dirty="0"/>
              <a:t>your applications</a:t>
            </a:r>
          </a:p>
          <a:p>
            <a:r>
              <a:rPr lang="en-US" dirty="0"/>
              <a:t>Get to know the tools</a:t>
            </a:r>
          </a:p>
          <a:p>
            <a:pPr lvl="1"/>
            <a:r>
              <a:rPr lang="en-US" strike="sngStrike" dirty="0"/>
              <a:t>w</a:t>
            </a:r>
            <a:r>
              <a:rPr lang="en-US" strike="sngStrike" noProof="0" dirty="0" smtClean="0"/>
              <a:t>hoami.exe</a:t>
            </a:r>
          </a:p>
          <a:p>
            <a:pPr lvl="1"/>
            <a:r>
              <a:rPr lang="en-US" dirty="0" smtClean="0"/>
              <a:t>Process Explorer</a:t>
            </a:r>
            <a:endParaRPr lang="en-US" noProof="0" dirty="0" smtClean="0"/>
          </a:p>
          <a:p>
            <a:pPr lvl="1"/>
            <a:r>
              <a:rPr lang="en-US" noProof="0" dirty="0" smtClean="0"/>
              <a:t>icacls.exe</a:t>
            </a:r>
          </a:p>
          <a:p>
            <a:pPr lvl="1"/>
            <a:r>
              <a:rPr lang="en-US" noProof="0" dirty="0" smtClean="0"/>
              <a:t>Application Compatibility Toolkit</a:t>
            </a:r>
          </a:p>
        </p:txBody>
      </p:sp>
    </p:spTree>
    <p:extLst>
      <p:ext uri="{BB962C8B-B14F-4D97-AF65-F5344CB8AC3E}">
        <p14:creationId xmlns:p14="http://schemas.microsoft.com/office/powerpoint/2010/main" val="8156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952282"/>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785001"/>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495035" y="4617720"/>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WCL301: Case of the Unexplained 2012</a:t>
            </a:r>
          </a:p>
        </p:txBody>
      </p:sp>
      <p:sp>
        <p:nvSpPr>
          <p:cNvPr id="9" name="Rectangle 8"/>
          <p:cNvSpPr/>
          <p:nvPr/>
        </p:nvSpPr>
        <p:spPr>
          <a:xfrm>
            <a:off x="667870" y="305995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www.microsoft.com/springboard</a:t>
            </a:r>
            <a:endParaRPr lang="en-US" sz="2400" dirty="0">
              <a:solidFill>
                <a:schemeClr val="tx1">
                  <a:alpha val="99000"/>
                </a:schemeClr>
              </a:solidFill>
            </a:endParaRPr>
          </a:p>
        </p:txBody>
      </p:sp>
      <p:sp>
        <p:nvSpPr>
          <p:cNvPr id="10" name="Rectangle 9"/>
          <p:cNvSpPr/>
          <p:nvPr/>
        </p:nvSpPr>
        <p:spPr>
          <a:xfrm>
            <a:off x="667870" y="389267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www.nextxpert.com</a:t>
            </a:r>
            <a:endParaRPr lang="en-US" sz="2400" dirty="0">
              <a:solidFill>
                <a:schemeClr val="tx1">
                  <a:alpha val="99000"/>
                </a:schemeClr>
              </a:solidFill>
            </a:endParaRPr>
          </a:p>
        </p:txBody>
      </p:sp>
      <p:sp>
        <p:nvSpPr>
          <p:cNvPr id="11" name="Rectangle 10"/>
          <p:cNvSpPr/>
          <p:nvPr/>
        </p:nvSpPr>
        <p:spPr>
          <a:xfrm>
            <a:off x="667870" y="4725394"/>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 the Technical Learning Center</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p:nvPr/>
        </p:nvSpPr>
        <p:spPr bwMode="auto">
          <a:xfrm>
            <a:off x="516572" y="2179320"/>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7" name="Rectangle 7"/>
          <p:cNvSpPr/>
          <p:nvPr/>
        </p:nvSpPr>
        <p:spPr>
          <a:xfrm>
            <a:off x="684212" y="2293203"/>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WCL402: App </a:t>
            </a:r>
            <a:r>
              <a:rPr lang="en-US" sz="2400" dirty="0" err="1" smtClean="0">
                <a:solidFill>
                  <a:schemeClr val="tx1">
                    <a:alpha val="99000"/>
                  </a:schemeClr>
                </a:solidFill>
              </a:rPr>
              <a:t>Compat</a:t>
            </a:r>
            <a:r>
              <a:rPr lang="en-US" sz="2400" dirty="0" smtClean="0">
                <a:solidFill>
                  <a:schemeClr val="tx1">
                    <a:alpha val="99000"/>
                  </a:schemeClr>
                </a:solidFill>
              </a:rPr>
              <a:t> for Nerds </a:t>
            </a:r>
            <a:endParaRPr lang="en-US" sz="2400" dirty="0">
              <a:solidFill>
                <a:schemeClr val="tx1">
                  <a:alpha val="99000"/>
                </a:schemeClr>
              </a:solidFill>
            </a:endParaRPr>
          </a:p>
        </p:txBody>
      </p:sp>
    </p:spTree>
    <p:extLst>
      <p:ext uri="{BB962C8B-B14F-4D97-AF65-F5344CB8AC3E}">
        <p14:creationId xmlns:p14="http://schemas.microsoft.com/office/powerpoint/2010/main" val="355093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1" presetClass="exit" presetSubtype="0" fill="hold" grpId="1" nodeType="after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2" presetClass="entr" presetSubtype="8" decel="10000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0-#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decel="100000" fill="hold" grpId="0" nodeType="withEffect">
                                  <p:stCondLst>
                                    <p:cond delay="25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0-#ppt_w/2"/>
                                          </p:val>
                                        </p:tav>
                                        <p:tav tm="100000">
                                          <p:val>
                                            <p:strVal val="#ppt_x"/>
                                          </p:val>
                                        </p:tav>
                                      </p:tavLst>
                                    </p:anim>
                                    <p:anim calcmode="lin" valueType="num">
                                      <p:cBhvr additive="base">
                                        <p:cTn id="52"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p:bldP spid="9" grpId="0"/>
      <p:bldP spid="10" grpId="0"/>
      <p:bldP spid="11" grpId="0"/>
      <p:bldP spid="13" grpId="0" animBg="1"/>
      <p:bldP spid="13" grpId="1" animBg="1"/>
      <p:bldP spid="16"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400358"/>
            <a:ext cx="11173090" cy="900598"/>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7" name="Rectangle 6"/>
          <p:cNvSpPr/>
          <p:nvPr/>
        </p:nvSpPr>
        <p:spPr>
          <a:xfrm>
            <a:off x="667870" y="1451423"/>
            <a:ext cx="11013088" cy="798469"/>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t>Resources </a:t>
            </a:r>
            <a:r>
              <a:rPr lang="en-US" sz="2400" dirty="0"/>
              <a:t>for Developers </a:t>
            </a:r>
            <a:r>
              <a:rPr lang="en-US" sz="2400" dirty="0" smtClean="0"/>
              <a:t/>
            </a:r>
            <a:br>
              <a:rPr lang="en-US" sz="2400" dirty="0" smtClean="0"/>
            </a:br>
            <a:r>
              <a:rPr lang="en-US" sz="2400" u="sng" dirty="0" smtClean="0">
                <a:hlinkClick r:id="rId4"/>
              </a:rPr>
              <a:t>http</a:t>
            </a:r>
            <a:r>
              <a:rPr lang="en-US" sz="2400" u="sng" dirty="0">
                <a:hlinkClick r:id="rId4"/>
              </a:rPr>
              <a:t>://msdn.microsoft.com/en-us/windows/apps</a:t>
            </a:r>
            <a:endParaRPr lang="en-US" sz="2400" dirty="0"/>
          </a:p>
        </p:txBody>
      </p:sp>
      <p:sp>
        <p:nvSpPr>
          <p:cNvPr id="4" name="Rectangle 3"/>
          <p:cNvSpPr/>
          <p:nvPr/>
        </p:nvSpPr>
        <p:spPr bwMode="auto">
          <a:xfrm>
            <a:off x="507868" y="2547315"/>
            <a:ext cx="11173090" cy="900598"/>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2656804"/>
            <a:ext cx="11013088" cy="681620"/>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rgbClr val="FFFFFF">
                    <a:alpha val="99000"/>
                  </a:srgbClr>
                </a:solidFill>
              </a:rPr>
              <a:t>Windows </a:t>
            </a:r>
            <a:r>
              <a:rPr lang="en-US" sz="2400" dirty="0">
                <a:solidFill>
                  <a:srgbClr val="FFFFFF">
                    <a:alpha val="99000"/>
                  </a:srgbClr>
                </a:solidFill>
              </a:rPr>
              <a:t>8 is ready for </a:t>
            </a:r>
            <a:r>
              <a:rPr lang="en-US" sz="2400" dirty="0" smtClean="0">
                <a:solidFill>
                  <a:srgbClr val="FFFFFF">
                    <a:alpha val="99000"/>
                  </a:srgbClr>
                </a:solidFill>
              </a:rPr>
              <a:t>Business</a:t>
            </a:r>
            <a:br>
              <a:rPr lang="en-US" sz="2400" dirty="0" smtClean="0">
                <a:solidFill>
                  <a:srgbClr val="FFFFFF">
                    <a:alpha val="99000"/>
                  </a:srgbClr>
                </a:solidFill>
              </a:rPr>
            </a:br>
            <a:r>
              <a:rPr lang="en-US" sz="1600" u="sng" dirty="0" smtClean="0">
                <a:solidFill>
                  <a:srgbClr val="FFFFFF"/>
                </a:solidFill>
                <a:hlinkClick r:id="rId6"/>
              </a:rPr>
              <a:t>http</a:t>
            </a:r>
            <a:r>
              <a:rPr lang="en-US" sz="1600" u="sng" dirty="0">
                <a:solidFill>
                  <a:srgbClr val="FFFFFF"/>
                </a:solidFill>
                <a:hlinkClick r:id="rId6"/>
              </a:rPr>
              <a:t>://www.microsoft.com/en-us/windows/enterprise/products-and-technologies/windows-8/default.aspx</a:t>
            </a:r>
            <a:endParaRPr lang="en-US" dirty="0">
              <a:solidFill>
                <a:srgbClr val="FFFFFF"/>
              </a:solidFill>
            </a:endParaRPr>
          </a:p>
        </p:txBody>
      </p:sp>
      <p:sp>
        <p:nvSpPr>
          <p:cNvPr id="5" name="Rectangle 4"/>
          <p:cNvSpPr/>
          <p:nvPr/>
        </p:nvSpPr>
        <p:spPr bwMode="auto">
          <a:xfrm>
            <a:off x="507868" y="3718959"/>
            <a:ext cx="11173090" cy="900598"/>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chemeClr val="tx1">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667870" y="3775380"/>
            <a:ext cx="11013088" cy="757130"/>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t>Microsoft </a:t>
            </a:r>
            <a:r>
              <a:rPr lang="en-US" sz="2400" dirty="0"/>
              <a:t>Desktop Optimization Pack</a:t>
            </a:r>
            <a:r>
              <a:rPr lang="en-US" sz="2400" dirty="0" smtClean="0"/>
              <a:t>:</a:t>
            </a:r>
            <a:br>
              <a:rPr lang="en-US" sz="2400" dirty="0" smtClean="0"/>
            </a:br>
            <a:r>
              <a:rPr lang="en-US" sz="2400" dirty="0" smtClean="0">
                <a:hlinkClick r:id="rId7"/>
              </a:rPr>
              <a:t>www.microsoft.com/MDOP</a:t>
            </a:r>
            <a:endParaRPr lang="en-US" sz="2400" dirty="0"/>
          </a:p>
        </p:txBody>
      </p:sp>
      <p:sp>
        <p:nvSpPr>
          <p:cNvPr id="6" name="Rectangle 5"/>
          <p:cNvSpPr/>
          <p:nvPr/>
        </p:nvSpPr>
        <p:spPr bwMode="auto">
          <a:xfrm>
            <a:off x="507868" y="4894618"/>
            <a:ext cx="11173090" cy="900598"/>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5"/>
              </a:buBlip>
            </a:pPr>
            <a:endParaRPr lang="en-US" sz="2400" dirty="0">
              <a:gradFill>
                <a:gsLst>
                  <a:gs pos="0">
                    <a:schemeClr val="tx1"/>
                  </a:gs>
                  <a:gs pos="100000">
                    <a:schemeClr val="tx1"/>
                  </a:gs>
                </a:gsLst>
                <a:lin ang="5400000" scaled="0"/>
              </a:gradFill>
            </a:endParaRPr>
          </a:p>
        </p:txBody>
      </p:sp>
      <p:sp>
        <p:nvSpPr>
          <p:cNvPr id="10" name="Rectangle 9"/>
          <p:cNvSpPr/>
          <p:nvPr/>
        </p:nvSpPr>
        <p:spPr>
          <a:xfrm>
            <a:off x="667870" y="4966352"/>
            <a:ext cx="11013088" cy="757130"/>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t>Microsoft Desktop Virtualization:  </a:t>
            </a:r>
            <a:r>
              <a:rPr lang="en-US" sz="2400" dirty="0" smtClean="0"/>
              <a:t/>
            </a:r>
            <a:br>
              <a:rPr lang="en-US" sz="2400" dirty="0" smtClean="0"/>
            </a:br>
            <a:r>
              <a:rPr lang="en-US" sz="2400" u="sng" dirty="0" smtClean="0">
                <a:hlinkClick r:id="rId8"/>
              </a:rPr>
              <a:t>www.microsoft.com/dv</a:t>
            </a:r>
            <a:endParaRPr lang="en-US" sz="2400" dirty="0"/>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06596"/>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4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8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animBg="1"/>
      <p:bldP spid="8" grpId="0"/>
      <p:bldP spid="5" grpId="0" animBg="1"/>
      <p:bldP spid="9" grpId="0"/>
      <p:bldP spid="6" grpId="0" animBg="1"/>
      <p:bldP spid="10" grpId="0"/>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What is User Account Control?</a:t>
            </a:r>
            <a:endParaRPr lang="nl-NL" dirty="0"/>
          </a:p>
        </p:txBody>
      </p:sp>
      <p:sp>
        <p:nvSpPr>
          <p:cNvPr id="3" name="Tijdelijke aanduiding voor tekst 2"/>
          <p:cNvSpPr>
            <a:spLocks noGrp="1"/>
          </p:cNvSpPr>
          <p:nvPr>
            <p:ph type="body" sz="quarter" idx="10"/>
          </p:nvPr>
        </p:nvSpPr>
        <p:spPr>
          <a:xfrm>
            <a:off x="519112" y="1447799"/>
            <a:ext cx="11149013" cy="3644075"/>
          </a:xfrm>
        </p:spPr>
        <p:txBody>
          <a:bodyPr/>
          <a:lstStyle/>
          <a:p>
            <a:r>
              <a:rPr lang="en-US" i="1" dirty="0" smtClean="0"/>
              <a:t>“The </a:t>
            </a:r>
            <a:r>
              <a:rPr lang="en-US" i="1" dirty="0"/>
              <a:t>UAC solution is to run most applications with standard user rights…., and encourage software developers to create applications that run with standard user rights. </a:t>
            </a:r>
            <a:r>
              <a:rPr lang="en-US" i="1" dirty="0" smtClean="0"/>
              <a:t/>
            </a:r>
            <a:br>
              <a:rPr lang="en-US" i="1" dirty="0" smtClean="0"/>
            </a:br>
            <a:r>
              <a:rPr lang="en-US" i="1" dirty="0" smtClean="0"/>
              <a:t>UAC </a:t>
            </a:r>
            <a:r>
              <a:rPr lang="en-US" i="1" dirty="0"/>
              <a:t>accomplishes this by enabling legacy applications to run with standard user rights, making it convenient for standard users to access administrative rights when they need them</a:t>
            </a:r>
            <a:r>
              <a:rPr lang="en-US" i="1" dirty="0" smtClean="0"/>
              <a:t>.” From: </a:t>
            </a:r>
            <a:r>
              <a:rPr lang="en-US" i="1" dirty="0" smtClean="0">
                <a:hlinkClick r:id="rId3"/>
              </a:rPr>
              <a:t>Microsoft </a:t>
            </a:r>
            <a:r>
              <a:rPr lang="en-US" i="1" dirty="0" err="1" smtClean="0">
                <a:hlinkClick r:id="rId3"/>
              </a:rPr>
              <a:t>Technet</a:t>
            </a:r>
            <a:endParaRPr lang="en-US" i="1" dirty="0" smtClean="0"/>
          </a:p>
          <a:p>
            <a:r>
              <a:rPr lang="en-US" dirty="0" smtClean="0"/>
              <a:t>“UAC is not a security boundary”</a:t>
            </a:r>
            <a:endParaRPr lang="nl-NL" dirty="0"/>
          </a:p>
        </p:txBody>
      </p:sp>
    </p:spTree>
    <p:extLst>
      <p:ext uri="{BB962C8B-B14F-4D97-AF65-F5344CB8AC3E}">
        <p14:creationId xmlns:p14="http://schemas.microsoft.com/office/powerpoint/2010/main" val="145696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Track Resources</a:t>
            </a:r>
            <a:endParaRPr lang="en-US" dirty="0"/>
          </a:p>
        </p:txBody>
      </p:sp>
      <p:sp>
        <p:nvSpPr>
          <p:cNvPr id="9" name="Text Placeholder 8"/>
          <p:cNvSpPr>
            <a:spLocks noGrp="1"/>
          </p:cNvSpPr>
          <p:nvPr>
            <p:ph type="body" sz="quarter" idx="10"/>
          </p:nvPr>
        </p:nvSpPr>
        <p:spPr>
          <a:xfrm>
            <a:off x="519112" y="1447799"/>
            <a:ext cx="11149013" cy="3693319"/>
          </a:xfrm>
        </p:spPr>
        <p:txBody>
          <a:bodyPr/>
          <a:lstStyle/>
          <a:p>
            <a:pPr marL="0" indent="0">
              <a:buNone/>
            </a:pPr>
            <a:r>
              <a:rPr lang="en-US" dirty="0" smtClean="0">
                <a:hlinkClick r:id="rId2"/>
              </a:rPr>
              <a:t>Springboard Series:  www.microsoft.com/springboard</a:t>
            </a:r>
            <a:r>
              <a:rPr lang="en-US" dirty="0" smtClean="0"/>
              <a:t> </a:t>
            </a:r>
          </a:p>
          <a:p>
            <a:pPr marL="0" indent="0">
              <a:buNone/>
            </a:pPr>
            <a:r>
              <a:rPr lang="en-US" dirty="0" smtClean="0">
                <a:hlinkClick r:id="rId3"/>
              </a:rPr>
              <a:t>Explore</a:t>
            </a:r>
            <a:r>
              <a:rPr lang="en-US" dirty="0" smtClean="0"/>
              <a:t> &gt; </a:t>
            </a:r>
            <a:r>
              <a:rPr lang="en-US" dirty="0" smtClean="0">
                <a:hlinkClick r:id="rId4"/>
              </a:rPr>
              <a:t>Plan</a:t>
            </a:r>
            <a:r>
              <a:rPr lang="en-US" dirty="0" smtClean="0"/>
              <a:t> &gt; </a:t>
            </a:r>
            <a:r>
              <a:rPr lang="en-US" dirty="0" smtClean="0">
                <a:hlinkClick r:id="rId5"/>
              </a:rPr>
              <a:t>Deliver</a:t>
            </a:r>
            <a:r>
              <a:rPr lang="en-US" dirty="0" smtClean="0"/>
              <a:t> &gt; </a:t>
            </a:r>
            <a:r>
              <a:rPr lang="en-US" dirty="0" smtClean="0">
                <a:hlinkClick r:id="rId6"/>
              </a:rPr>
              <a:t>Operate</a:t>
            </a:r>
            <a:r>
              <a:rPr lang="en-US" dirty="0" smtClean="0"/>
              <a:t> &gt; </a:t>
            </a:r>
            <a:r>
              <a:rPr lang="en-US" dirty="0" smtClean="0">
                <a:hlinkClick r:id="rId7"/>
              </a:rPr>
              <a:t>Support</a:t>
            </a:r>
            <a:r>
              <a:rPr lang="en-US" dirty="0" smtClean="0"/>
              <a:t> for </a:t>
            </a:r>
          </a:p>
          <a:p>
            <a:pPr marL="914400" indent="-395288"/>
            <a:r>
              <a:rPr lang="en-US" dirty="0" smtClean="0"/>
              <a:t>Windows 7 and Windows 8</a:t>
            </a:r>
          </a:p>
          <a:p>
            <a:pPr marL="914400" indent="-395288"/>
            <a:r>
              <a:rPr lang="en-US" dirty="0" smtClean="0"/>
              <a:t>MDOP</a:t>
            </a:r>
          </a:p>
          <a:p>
            <a:pPr marL="914400" indent="-395288"/>
            <a:r>
              <a:rPr lang="en-US" dirty="0" smtClean="0"/>
              <a:t>Desktop Virtualization</a:t>
            </a:r>
          </a:p>
          <a:p>
            <a:pPr marL="914400" indent="-395288"/>
            <a:r>
              <a:rPr lang="en-US" dirty="0" smtClean="0"/>
              <a:t>Windows </a:t>
            </a:r>
            <a:r>
              <a:rPr lang="en-US" dirty="0" err="1" smtClean="0"/>
              <a:t>Intune</a:t>
            </a:r>
            <a:endParaRPr lang="en-US" dirty="0" smtClean="0"/>
          </a:p>
          <a:p>
            <a:pPr marL="914400" indent="-395288"/>
            <a:r>
              <a:rPr lang="en-US" dirty="0" smtClean="0"/>
              <a:t>Internet Explorer 8, 9 and 10</a:t>
            </a:r>
          </a:p>
        </p:txBody>
      </p:sp>
      <p:sp>
        <p:nvSpPr>
          <p:cNvPr id="3" name="Title 1"/>
          <p:cNvSpPr txBox="1">
            <a:spLocks/>
          </p:cNvSpPr>
          <p:nvPr/>
        </p:nvSpPr>
        <p:spPr>
          <a:xfrm>
            <a:off x="519112"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mtClean="0"/>
              <a:t>Track Resources</a:t>
            </a:r>
            <a:endParaRPr lang="en-US" dirty="0"/>
          </a:p>
        </p:txBody>
      </p:sp>
      <p:sp>
        <p:nvSpPr>
          <p:cNvPr id="12"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4"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876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Download</a:t>
            </a:r>
            <a:endParaRPr lang="en-US" dirty="0"/>
          </a:p>
        </p:txBody>
      </p:sp>
      <p:sp>
        <p:nvSpPr>
          <p:cNvPr id="3" name="Subtitle 2"/>
          <p:cNvSpPr>
            <a:spLocks noGrp="1"/>
          </p:cNvSpPr>
          <p:nvPr>
            <p:ph type="subTitle" idx="1"/>
          </p:nvPr>
        </p:nvSpPr>
        <p:spPr/>
        <p:txBody>
          <a:bodyPr/>
          <a:lstStyle/>
          <a:p>
            <a:r>
              <a:rPr lang="en-US" dirty="0"/>
              <a:t>http://windows.microsoft.com/en-US/windows-8/release-preview</a:t>
            </a:r>
          </a:p>
        </p:txBody>
      </p:sp>
      <p:sp>
        <p:nvSpPr>
          <p:cNvPr id="2" name="Title 1"/>
          <p:cNvSpPr>
            <a:spLocks noGrp="1"/>
          </p:cNvSpPr>
          <p:nvPr>
            <p:ph type="ctrTitle"/>
          </p:nvPr>
        </p:nvSpPr>
        <p:spPr/>
        <p:txBody>
          <a:bodyPr/>
          <a:lstStyle/>
          <a:p>
            <a:r>
              <a:rPr dirty="0" smtClean="0"/>
              <a:t>Download the Windows 8 Release Preview Today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91048239"/>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descr="msdn_1inch_rgb.png"/>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tretch>
              <a:fillRect/>
            </a:stretch>
          </p:blipFill>
          <p:spPr bwMode="gray">
            <a:xfrm>
              <a:off x="7745545" y="3832943"/>
              <a:ext cx="1857375" cy="942975"/>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5" name="Rectangle 44"/>
          <p:cNvSpPr/>
          <p:nvPr/>
        </p:nvSpPr>
        <p:spPr bwMode="auto">
          <a:xfrm>
            <a:off x="5089144" y="4228210"/>
            <a:ext cx="2196654" cy="21966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Scan the Tag</a:t>
            </a:r>
          </a:p>
          <a:p>
            <a:r>
              <a:rPr lang="en-US" sz="2400" dirty="0">
                <a:solidFill>
                  <a:schemeClr val="tx1">
                    <a:alpha val="99000"/>
                  </a:schemeClr>
                </a:solidFill>
                <a:latin typeface="Segoe UI" pitchFamily="34" charset="0"/>
                <a:ea typeface="Segoe UI" pitchFamily="34" charset="0"/>
                <a:cs typeface="Segoe UI" pitchFamily="34" charset="0"/>
              </a:rPr>
              <a:t>to evaluate this</a:t>
            </a:r>
          </a:p>
          <a:p>
            <a:r>
              <a:rPr lang="en-US" sz="2400" dirty="0">
                <a:solidFill>
                  <a:schemeClr val="tx1">
                    <a:alpha val="99000"/>
                  </a:schemeClr>
                </a:solidFill>
                <a:latin typeface="Segoe UI" pitchFamily="34" charset="0"/>
                <a:ea typeface="Segoe UI" pitchFamily="34" charset="0"/>
                <a:cs typeface="Segoe UI" pitchFamily="34" charset="0"/>
              </a:rPr>
              <a:t>session now </a:t>
            </a:r>
            <a:r>
              <a:rPr lang="en-US" sz="2400" dirty="0" smtClean="0">
                <a:solidFill>
                  <a:schemeClr val="tx1">
                    <a:alpha val="99000"/>
                  </a:schemeClr>
                </a:solidFill>
                <a:latin typeface="Segoe UI" pitchFamily="34" charset="0"/>
                <a:ea typeface="Segoe UI" pitchFamily="34" charset="0"/>
                <a:cs typeface="Segoe UI" pitchFamily="34" charset="0"/>
              </a:rPr>
              <a:t/>
            </a:r>
            <a:br>
              <a:rPr lang="en-US" sz="2400" dirty="0" smtClean="0">
                <a:solidFill>
                  <a:schemeClr val="tx1">
                    <a:alpha val="99000"/>
                  </a:schemeClr>
                </a:solidFill>
                <a:latin typeface="Segoe UI" pitchFamily="34" charset="0"/>
                <a:ea typeface="Segoe UI" pitchFamily="34" charset="0"/>
                <a:cs typeface="Segoe UI" pitchFamily="34" charset="0"/>
              </a:rPr>
            </a:br>
            <a:r>
              <a:rPr lang="en-US" sz="2400" dirty="0" smtClean="0">
                <a:solidFill>
                  <a:schemeClr val="tx1">
                    <a:alpha val="99000"/>
                  </a:schemeClr>
                </a:solidFill>
                <a:latin typeface="Segoe UI" pitchFamily="34" charset="0"/>
                <a:ea typeface="Segoe UI" pitchFamily="34" charset="0"/>
                <a:cs typeface="Segoe UI" pitchFamily="34" charset="0"/>
              </a:rPr>
              <a:t>on </a:t>
            </a:r>
            <a:r>
              <a:rPr lang="en-US" sz="2400" b="1" dirty="0" err="1" smtClean="0">
                <a:gradFill>
                  <a:gsLst>
                    <a:gs pos="0">
                      <a:schemeClr val="tx1"/>
                    </a:gs>
                    <a:gs pos="100000">
                      <a:schemeClr val="tx1"/>
                    </a:gs>
                  </a:gsLst>
                  <a:lin ang="5400000" scaled="0"/>
                </a:gradFill>
                <a:latin typeface="Segoe UI" pitchFamily="34" charset="0"/>
                <a:ea typeface="Segoe UI" pitchFamily="34" charset="0"/>
                <a:cs typeface="Segoe UI" pitchFamily="34" charset="0"/>
              </a:rPr>
              <a:t>myTechEd</a:t>
            </a:r>
            <a:r>
              <a:rPr lang="en-US" sz="2400" b="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t>
            </a:r>
            <a:r>
              <a:rPr lang="en-US" sz="2400" b="1" dirty="0">
                <a:gradFill>
                  <a:gsLst>
                    <a:gs pos="0">
                      <a:schemeClr val="tx1"/>
                    </a:gs>
                    <a:gs pos="100000">
                      <a:schemeClr val="tx1"/>
                    </a:gs>
                  </a:gsLst>
                  <a:lin ang="5400000" scaled="0"/>
                </a:gradFill>
                <a:latin typeface="Segoe UI" pitchFamily="34" charset="0"/>
                <a:ea typeface="Segoe UI" pitchFamily="34" charset="0"/>
                <a:cs typeface="Segoe UI" pitchFamily="34" charset="0"/>
              </a:rPr>
              <a:t>Mobile</a:t>
            </a:r>
          </a:p>
        </p:txBody>
      </p:sp>
      <p:grpSp>
        <p:nvGrpSpPr>
          <p:cNvPr id="9" name="Group 8"/>
          <p:cNvGrpSpPr/>
          <p:nvPr/>
        </p:nvGrpSpPr>
        <p:grpSpPr>
          <a:xfrm>
            <a:off x="5089143" y="1905004"/>
            <a:ext cx="2196654" cy="2196654"/>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2772290" y="1905000"/>
            <a:ext cx="2196654" cy="2196654"/>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2772289" y="4228211"/>
            <a:ext cx="2196654" cy="2196654"/>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41950" y="1905004"/>
            <a:ext cx="4519861" cy="45198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998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bwMode="auto">
          <a:xfrm>
            <a:off x="1022458" y="1417279"/>
            <a:ext cx="10449098" cy="112395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nl-NL"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noProof="0" smtClean="0"/>
              <a:t>Windows User Types</a:t>
            </a:r>
            <a:endParaRPr lang="en-US" noProof="0"/>
          </a:p>
        </p:txBody>
      </p:sp>
      <p:sp>
        <p:nvSpPr>
          <p:cNvPr id="9" name="Rechthoek 8"/>
          <p:cNvSpPr/>
          <p:nvPr/>
        </p:nvSpPr>
        <p:spPr bwMode="auto">
          <a:xfrm>
            <a:off x="1022458" y="2642056"/>
            <a:ext cx="10449098" cy="1123950"/>
          </a:xfrm>
          <a:prstGeom prst="rect">
            <a:avLst/>
          </a:prstGeom>
          <a:solidFill>
            <a:schemeClr val="accent3"/>
          </a:solid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nl-NL"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hthoek 9"/>
          <p:cNvSpPr/>
          <p:nvPr/>
        </p:nvSpPr>
        <p:spPr bwMode="auto">
          <a:xfrm>
            <a:off x="1022458" y="3875146"/>
            <a:ext cx="10449098" cy="11239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nl-NL"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hthoek 11"/>
          <p:cNvSpPr/>
          <p:nvPr/>
        </p:nvSpPr>
        <p:spPr bwMode="auto">
          <a:xfrm>
            <a:off x="1022458" y="5116549"/>
            <a:ext cx="10449098" cy="112395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nl-NL"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Content Placeholder 2"/>
          <p:cNvSpPr>
            <a:spLocks noGrp="1"/>
          </p:cNvSpPr>
          <p:nvPr>
            <p:ph idx="4294967295"/>
          </p:nvPr>
        </p:nvSpPr>
        <p:spPr bwMode="white">
          <a:xfrm>
            <a:off x="1141412" y="1498754"/>
            <a:ext cx="10245725" cy="1015846"/>
          </a:xfrm>
          <a:prstGeom prst="rect">
            <a:avLst/>
          </a:prstGeom>
        </p:spPr>
        <p:txBody>
          <a:bodyPr/>
          <a:lstStyle/>
          <a:p>
            <a:r>
              <a:rPr lang="en-US" noProof="0" dirty="0" smtClean="0">
                <a:solidFill>
                  <a:schemeClr val="bg1"/>
                </a:solidFill>
                <a:effectLst>
                  <a:outerShdw blurRad="38100" dist="38100" dir="2700000" algn="tl">
                    <a:srgbClr val="000000">
                      <a:alpha val="43137"/>
                    </a:srgbClr>
                  </a:outerShdw>
                </a:effectLst>
              </a:rPr>
              <a:t>The Administrator</a:t>
            </a:r>
          </a:p>
          <a:p>
            <a:pPr lvl="1"/>
            <a:r>
              <a:rPr lang="en-US" sz="2400" noProof="0" dirty="0" smtClean="0">
                <a:solidFill>
                  <a:schemeClr val="bg1"/>
                </a:solidFill>
                <a:effectLst>
                  <a:outerShdw blurRad="38100" dist="38100" dir="2700000" algn="tl">
                    <a:srgbClr val="000000">
                      <a:alpha val="43137"/>
                    </a:srgbClr>
                  </a:outerShdw>
                </a:effectLst>
              </a:rPr>
              <a:t>The account named ‘administrator’</a:t>
            </a:r>
            <a:r>
              <a:rPr lang="en-US" sz="2400" noProof="0" dirty="0" smtClean="0">
                <a:solidFill>
                  <a:schemeClr val="tx1"/>
                </a:solidFill>
                <a:effectLst>
                  <a:outerShdw blurRad="38100" dist="38100" dir="2700000" algn="tl">
                    <a:srgbClr val="000000">
                      <a:alpha val="43137"/>
                    </a:srgbClr>
                  </a:outerShdw>
                </a:effectLst>
              </a:rPr>
              <a:t/>
            </a:r>
            <a:br>
              <a:rPr lang="en-US" sz="2400" noProof="0" dirty="0" smtClean="0">
                <a:solidFill>
                  <a:schemeClr val="tx1"/>
                </a:solidFill>
                <a:effectLst>
                  <a:outerShdw blurRad="38100" dist="38100" dir="2700000" algn="tl">
                    <a:srgbClr val="000000">
                      <a:alpha val="43137"/>
                    </a:srgbClr>
                  </a:outerShdw>
                </a:effectLst>
              </a:rPr>
            </a:br>
            <a:endParaRPr lang="en-US" sz="2400" noProof="0" dirty="0" smtClean="0">
              <a:solidFill>
                <a:schemeClr val="tx1"/>
              </a:solidFill>
              <a:effectLst>
                <a:outerShdw blurRad="38100" dist="38100" dir="2700000" algn="tl">
                  <a:srgbClr val="000000">
                    <a:alpha val="43137"/>
                  </a:srgbClr>
                </a:outerShdw>
              </a:effectLst>
            </a:endParaRPr>
          </a:p>
        </p:txBody>
      </p:sp>
      <p:sp>
        <p:nvSpPr>
          <p:cNvPr id="8" name="Content Placeholder 2"/>
          <p:cNvSpPr txBox="1">
            <a:spLocks/>
          </p:cNvSpPr>
          <p:nvPr/>
        </p:nvSpPr>
        <p:spPr bwMode="white">
          <a:xfrm>
            <a:off x="1141412" y="2717954"/>
            <a:ext cx="10245725" cy="84946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effectLst>
                  <a:outerShdw blurRad="38100" dist="38100" dir="2700000" algn="tl">
                    <a:srgbClr val="000000">
                      <a:alpha val="43137"/>
                    </a:srgbClr>
                  </a:outerShdw>
                </a:effectLst>
              </a:rPr>
              <a:t>An Administrator</a:t>
            </a:r>
          </a:p>
          <a:p>
            <a:pPr lvl="1"/>
            <a:r>
              <a:rPr lang="en-US" sz="2400" dirty="0">
                <a:solidFill>
                  <a:schemeClr val="tx1"/>
                </a:solidFill>
                <a:effectLst>
                  <a:outerShdw blurRad="38100" dist="38100" dir="2700000" algn="tl">
                    <a:srgbClr val="000000">
                      <a:alpha val="43137"/>
                    </a:srgbClr>
                  </a:outerShdw>
                </a:effectLst>
              </a:rPr>
              <a:t>Your name with administrator privileges</a:t>
            </a:r>
            <a:endParaRPr lang="en-US" sz="2400" dirty="0" smtClean="0">
              <a:solidFill>
                <a:schemeClr val="tx1"/>
              </a:solidFill>
              <a:effectLst>
                <a:outerShdw blurRad="38100" dist="38100" dir="2700000" algn="tl">
                  <a:srgbClr val="000000">
                    <a:alpha val="43137"/>
                  </a:srgbClr>
                </a:outerShdw>
              </a:effectLst>
            </a:endParaRPr>
          </a:p>
        </p:txBody>
      </p:sp>
      <p:sp>
        <p:nvSpPr>
          <p:cNvPr id="13" name="Content Placeholder 2"/>
          <p:cNvSpPr txBox="1">
            <a:spLocks/>
          </p:cNvSpPr>
          <p:nvPr/>
        </p:nvSpPr>
        <p:spPr bwMode="white">
          <a:xfrm>
            <a:off x="1141412" y="3937154"/>
            <a:ext cx="10245725" cy="849463"/>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effectLst>
                  <a:outerShdw blurRad="38100" dist="38100" dir="2700000" algn="tl">
                    <a:srgbClr val="000000">
                      <a:alpha val="43137"/>
                    </a:srgbClr>
                  </a:outerShdw>
                </a:effectLst>
              </a:rPr>
              <a:t>Protected Administrator</a:t>
            </a:r>
          </a:p>
          <a:p>
            <a:pPr lvl="1"/>
            <a:r>
              <a:rPr lang="en-US" sz="2400" dirty="0">
                <a:solidFill>
                  <a:schemeClr val="tx1"/>
                </a:solidFill>
                <a:effectLst>
                  <a:outerShdw blurRad="38100" dist="38100" dir="2700000" algn="tl">
                    <a:srgbClr val="000000">
                      <a:alpha val="43137"/>
                    </a:srgbClr>
                  </a:outerShdw>
                </a:effectLst>
              </a:rPr>
              <a:t>AKA: ‘Administrator in Admin Approval Mode</a:t>
            </a:r>
            <a:r>
              <a:rPr lang="en-US" sz="2400" dirty="0" smtClean="0">
                <a:solidFill>
                  <a:schemeClr val="tx1"/>
                </a:solidFill>
                <a:effectLst>
                  <a:outerShdw blurRad="38100" dist="38100" dir="2700000" algn="tl">
                    <a:srgbClr val="000000">
                      <a:alpha val="43137"/>
                    </a:srgbClr>
                  </a:outerShdw>
                </a:effectLst>
              </a:rPr>
              <a:t>’</a:t>
            </a:r>
            <a:endParaRPr lang="en-US" sz="2400" dirty="0">
              <a:solidFill>
                <a:schemeClr val="tx1"/>
              </a:solidFill>
              <a:effectLst>
                <a:outerShdw blurRad="38100" dist="38100" dir="2700000" algn="tl">
                  <a:srgbClr val="000000">
                    <a:alpha val="43137"/>
                  </a:srgbClr>
                </a:outerShdw>
              </a:effectLst>
            </a:endParaRPr>
          </a:p>
        </p:txBody>
      </p:sp>
      <p:sp>
        <p:nvSpPr>
          <p:cNvPr id="14" name="Content Placeholder 2"/>
          <p:cNvSpPr txBox="1">
            <a:spLocks/>
          </p:cNvSpPr>
          <p:nvPr/>
        </p:nvSpPr>
        <p:spPr bwMode="white">
          <a:xfrm>
            <a:off x="1141412" y="5156354"/>
            <a:ext cx="10245725" cy="125572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tx1"/>
                </a:solidFill>
                <a:effectLst>
                  <a:outerShdw blurRad="38100" dist="38100" dir="2700000" algn="tl">
                    <a:srgbClr val="000000">
                      <a:alpha val="43137"/>
                    </a:srgbClr>
                  </a:outerShdw>
                </a:effectLst>
              </a:rPr>
              <a:t>Standard User</a:t>
            </a:r>
          </a:p>
          <a:p>
            <a:pPr lvl="1"/>
            <a:r>
              <a:rPr lang="en-US" sz="2400" dirty="0">
                <a:solidFill>
                  <a:schemeClr val="tx1"/>
                </a:solidFill>
                <a:effectLst>
                  <a:outerShdw blurRad="38100" dist="38100" dir="2700000" algn="tl">
                    <a:srgbClr val="000000">
                      <a:alpha val="43137"/>
                    </a:srgbClr>
                  </a:outerShdw>
                </a:effectLst>
              </a:rPr>
              <a:t>Your name without administrator </a:t>
            </a:r>
            <a:r>
              <a:rPr lang="en-US" sz="2400" dirty="0" smtClean="0">
                <a:solidFill>
                  <a:schemeClr val="tx1"/>
                </a:solidFill>
                <a:effectLst>
                  <a:outerShdw blurRad="38100" dist="38100" dir="2700000" algn="tl">
                    <a:srgbClr val="000000">
                      <a:alpha val="43137"/>
                    </a:srgbClr>
                  </a:outerShdw>
                </a:effectLst>
              </a:rPr>
              <a:t>privileges</a:t>
            </a:r>
          </a:p>
          <a:p>
            <a:pPr lvl="1"/>
            <a:endParaRPr lang="en-US" sz="24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55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1+#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1+#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2" grpId="0" animBg="1"/>
      <p:bldP spid="11" grpId="0" uiExpand="1" build="p"/>
      <p:bldP spid="8"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bwMode="auto">
          <a:xfrm>
            <a:off x="739838" y="2481264"/>
            <a:ext cx="3341716" cy="8715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User SID</a:t>
            </a:r>
            <a:endParaRPr lang="nl-NL" sz="24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el 1"/>
          <p:cNvSpPr>
            <a:spLocks noGrp="1"/>
          </p:cNvSpPr>
          <p:nvPr>
            <p:ph type="title"/>
          </p:nvPr>
        </p:nvSpPr>
        <p:spPr/>
        <p:txBody>
          <a:bodyPr/>
          <a:lstStyle/>
          <a:p>
            <a:r>
              <a:rPr lang="en-US" noProof="0" dirty="0" smtClean="0"/>
              <a:t>Standardizing the User Token</a:t>
            </a:r>
            <a:endParaRPr lang="en-US" noProof="0" dirty="0"/>
          </a:p>
        </p:txBody>
      </p:sp>
      <p:sp>
        <p:nvSpPr>
          <p:cNvPr id="18" name="Rechthoek 17"/>
          <p:cNvSpPr/>
          <p:nvPr/>
        </p:nvSpPr>
        <p:spPr bwMode="auto">
          <a:xfrm>
            <a:off x="739838" y="3415592"/>
            <a:ext cx="3341716" cy="8715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nl-NL" sz="24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Group </a:t>
            </a:r>
            <a:r>
              <a:rPr lang="nl-NL" sz="24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SIDs</a:t>
            </a:r>
            <a:endParaRPr lang="nl-NL" sz="2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9" name="Rechthoek 18"/>
          <p:cNvSpPr/>
          <p:nvPr/>
        </p:nvSpPr>
        <p:spPr bwMode="auto">
          <a:xfrm>
            <a:off x="739838" y="4378337"/>
            <a:ext cx="3341716" cy="871536"/>
          </a:xfrm>
          <a:prstGeom prst="rect">
            <a:avLst/>
          </a:prstGeom>
          <a:solidFill>
            <a:schemeClr val="bg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sz="2400"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Mandatory Label</a:t>
            </a:r>
            <a:endParaRPr lang="nl-NL" sz="2400"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0" name="Rechthoek 19"/>
          <p:cNvSpPr/>
          <p:nvPr/>
        </p:nvSpPr>
        <p:spPr bwMode="auto">
          <a:xfrm>
            <a:off x="739838" y="5341082"/>
            <a:ext cx="3341716" cy="87153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algn="ctr" defTabSz="914099" fontAlgn="base">
              <a:spcBef>
                <a:spcPct val="0"/>
              </a:spcBef>
              <a:spcAft>
                <a:spcPct val="0"/>
              </a:spcAft>
            </a:pPr>
            <a:r>
              <a:rPr lang="nl-NL" sz="2400"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rPr>
              <a:t>Rights</a:t>
            </a:r>
            <a:r>
              <a:rPr lang="nl-NL" sz="2400"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/Privileges</a:t>
            </a:r>
          </a:p>
        </p:txBody>
      </p:sp>
      <p:sp>
        <p:nvSpPr>
          <p:cNvPr id="8" name="Lijntoelichting 1 7"/>
          <p:cNvSpPr/>
          <p:nvPr/>
        </p:nvSpPr>
        <p:spPr bwMode="auto">
          <a:xfrm>
            <a:off x="6341744" y="1066800"/>
            <a:ext cx="5315268" cy="5010044"/>
          </a:xfrm>
          <a:prstGeom prst="borderCallout1">
            <a:avLst>
              <a:gd name="adj1" fmla="val 48227"/>
              <a:gd name="adj2" fmla="val 298"/>
              <a:gd name="adj3" fmla="val 55004"/>
              <a:gd name="adj4" fmla="val -42591"/>
            </a:avLst>
          </a:prstGeom>
          <a:solidFill>
            <a:schemeClr val="accent3"/>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a:r>
              <a:rPr lang="nl-NL" sz="2000" dirty="0"/>
              <a:t>Administrators</a:t>
            </a:r>
          </a:p>
          <a:p>
            <a:pPr lvl="1"/>
            <a:r>
              <a:rPr lang="nl-NL" sz="2000" dirty="0" err="1"/>
              <a:t>Backup</a:t>
            </a:r>
            <a:r>
              <a:rPr lang="nl-NL" sz="2000" dirty="0"/>
              <a:t> Operators</a:t>
            </a:r>
          </a:p>
          <a:p>
            <a:pPr lvl="1"/>
            <a:r>
              <a:rPr lang="nl-NL" sz="2000" dirty="0"/>
              <a:t>Power Users</a:t>
            </a:r>
          </a:p>
          <a:p>
            <a:pPr lvl="1"/>
            <a:r>
              <a:rPr lang="nl-NL" sz="2000" dirty="0"/>
              <a:t>Network </a:t>
            </a:r>
            <a:r>
              <a:rPr lang="nl-NL" sz="2000" dirty="0" err="1"/>
              <a:t>Configuration</a:t>
            </a:r>
            <a:r>
              <a:rPr lang="nl-NL" sz="2000" dirty="0"/>
              <a:t> Operators</a:t>
            </a:r>
          </a:p>
          <a:p>
            <a:pPr lvl="1"/>
            <a:r>
              <a:rPr lang="nl-NL" sz="2000" dirty="0" err="1">
                <a:solidFill>
                  <a:srgbClr val="FFFFFF">
                    <a:alpha val="98824"/>
                  </a:srgbClr>
                </a:solidFill>
                <a:latin typeface="Segoe UI" pitchFamily="34" charset="0"/>
                <a:ea typeface="Segoe UI" pitchFamily="34" charset="0"/>
                <a:cs typeface="Segoe UI" pitchFamily="34" charset="0"/>
              </a:rPr>
              <a:t>Cryptographic</a:t>
            </a:r>
            <a:r>
              <a:rPr lang="nl-NL" sz="2000" dirty="0">
                <a:solidFill>
                  <a:srgbClr val="FFFFFF">
                    <a:alpha val="98824"/>
                  </a:srgbClr>
                </a:solidFill>
                <a:latin typeface="Segoe UI" pitchFamily="34" charset="0"/>
                <a:ea typeface="Segoe UI" pitchFamily="34" charset="0"/>
                <a:cs typeface="Segoe UI" pitchFamily="34" charset="0"/>
              </a:rPr>
              <a:t> Operators</a:t>
            </a:r>
            <a:endParaRPr lang="nl-NL" sz="2200" dirty="0">
              <a:solidFill>
                <a:srgbClr val="FFFFFF">
                  <a:alpha val="98824"/>
                </a:srgbClr>
              </a:solidFill>
              <a:latin typeface="Segoe UI" pitchFamily="34" charset="0"/>
              <a:ea typeface="Segoe UI" pitchFamily="34" charset="0"/>
              <a:cs typeface="Segoe UI" pitchFamily="34" charset="0"/>
            </a:endParaRPr>
          </a:p>
          <a:p>
            <a:pPr lvl="1" defTabSz="914099"/>
            <a:r>
              <a:rPr lang="nl-NL" sz="2000" dirty="0" smtClean="0"/>
              <a:t>Domain </a:t>
            </a:r>
            <a:r>
              <a:rPr lang="nl-NL" sz="2000" dirty="0" err="1" smtClean="0"/>
              <a:t>Admins</a:t>
            </a:r>
            <a:endParaRPr lang="nl-NL" sz="2000" dirty="0" smtClean="0"/>
          </a:p>
          <a:p>
            <a:pPr lvl="1" defTabSz="914099"/>
            <a:r>
              <a:rPr lang="nl-NL" sz="2000" dirty="0" smtClean="0"/>
              <a:t>Schema </a:t>
            </a:r>
            <a:r>
              <a:rPr lang="nl-NL" sz="2000" dirty="0" err="1"/>
              <a:t>Admins</a:t>
            </a:r>
            <a:endParaRPr lang="nl-NL" sz="2000" dirty="0"/>
          </a:p>
          <a:p>
            <a:pPr lvl="1" defTabSz="914099"/>
            <a:r>
              <a:rPr lang="nl-NL" sz="2000" dirty="0"/>
              <a:t>Enterprise </a:t>
            </a:r>
            <a:r>
              <a:rPr lang="nl-NL" sz="2000" dirty="0" err="1" smtClean="0"/>
              <a:t>Admins</a:t>
            </a:r>
            <a:endParaRPr lang="nl-NL" sz="2000" dirty="0" smtClean="0"/>
          </a:p>
          <a:p>
            <a:pPr lvl="1" defTabSz="914099"/>
            <a:r>
              <a:rPr lang="nl-NL" sz="2000" dirty="0" smtClean="0"/>
              <a:t>Group Policy </a:t>
            </a:r>
            <a:r>
              <a:rPr lang="nl-NL" sz="2000" dirty="0" err="1" smtClean="0"/>
              <a:t>Creator</a:t>
            </a:r>
            <a:r>
              <a:rPr lang="nl-NL" sz="2000" dirty="0" smtClean="0"/>
              <a:t> </a:t>
            </a:r>
            <a:r>
              <a:rPr lang="nl-NL" sz="2000" dirty="0" err="1" smtClean="0"/>
              <a:t>Owners</a:t>
            </a:r>
            <a:endParaRPr lang="nl-NL" sz="2000" dirty="0" smtClean="0"/>
          </a:p>
          <a:p>
            <a:pPr lvl="1" defTabSz="914099"/>
            <a:r>
              <a:rPr lang="en-US" sz="2000" dirty="0" smtClean="0"/>
              <a:t>Domain Controllers</a:t>
            </a:r>
          </a:p>
          <a:p>
            <a:pPr lvl="1" defTabSz="914099"/>
            <a:r>
              <a:rPr lang="en-US" sz="2000" dirty="0" smtClean="0"/>
              <a:t>Enterprise Read-Only Domain Controllers</a:t>
            </a:r>
          </a:p>
          <a:p>
            <a:pPr lvl="1" defTabSz="914099"/>
            <a:r>
              <a:rPr lang="en-US" sz="2000" dirty="0" smtClean="0"/>
              <a:t>Account Operators</a:t>
            </a:r>
          </a:p>
          <a:p>
            <a:pPr lvl="1" defTabSz="914099"/>
            <a:r>
              <a:rPr lang="en-US" sz="2000" dirty="0" smtClean="0"/>
              <a:t>Print Operators</a:t>
            </a:r>
          </a:p>
          <a:p>
            <a:pPr lvl="1" defTabSz="914099"/>
            <a:r>
              <a:rPr lang="en-US" sz="2000" dirty="0" smtClean="0"/>
              <a:t>Server Operators</a:t>
            </a:r>
          </a:p>
          <a:p>
            <a:pPr lvl="1" defTabSz="914099"/>
            <a:r>
              <a:rPr lang="en-US" sz="2000" dirty="0" smtClean="0"/>
              <a:t>RAS Servers</a:t>
            </a:r>
          </a:p>
          <a:p>
            <a:pPr lvl="1" defTabSz="914099"/>
            <a:r>
              <a:rPr lang="en-US" sz="2000" dirty="0" smtClean="0"/>
              <a:t>Pre-Windows 2000 Compatible Access</a:t>
            </a:r>
            <a:endParaRPr lang="nl-NL" sz="2000" dirty="0"/>
          </a:p>
        </p:txBody>
      </p:sp>
      <p:sp>
        <p:nvSpPr>
          <p:cNvPr id="3" name="Rechthoek 2"/>
          <p:cNvSpPr/>
          <p:nvPr/>
        </p:nvSpPr>
        <p:spPr>
          <a:xfrm rot="2981556">
            <a:off x="6438111" y="2432457"/>
            <a:ext cx="4565366" cy="2215991"/>
          </a:xfrm>
          <a:prstGeom prst="rect">
            <a:avLst/>
          </a:prstGeom>
          <a:noFill/>
          <a:ln cmpd="sng">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nl-NL" sz="13800" b="1" cap="none" spc="0" dirty="0" err="1" smtClean="0">
                <a:ln w="19050">
                  <a:solidFill>
                    <a:srgbClr val="FFFFFF"/>
                  </a:solidFill>
                  <a:prstDash val="solid"/>
                </a:ln>
                <a:solidFill>
                  <a:srgbClr val="FF0000"/>
                </a:solidFill>
                <a:effectLst>
                  <a:outerShdw blurRad="50000" dist="50800" dir="7500000" algn="tl">
                    <a:srgbClr val="000000">
                      <a:shade val="5000"/>
                      <a:alpha val="35000"/>
                    </a:srgbClr>
                  </a:outerShdw>
                </a:effectLst>
              </a:rPr>
              <a:t>Deny</a:t>
            </a:r>
            <a:endParaRPr lang="nl-NL" sz="13800" b="1" cap="none" spc="0" dirty="0">
              <a:ln w="19050">
                <a:solidFill>
                  <a:srgbClr val="FFFFFF"/>
                </a:solidFill>
                <a:prstDash val="solid"/>
              </a:ln>
              <a:solidFill>
                <a:srgbClr val="FF0000"/>
              </a:solidFill>
              <a:effectLst>
                <a:outerShdw blurRad="50000" dist="50800" dir="7500000" algn="tl">
                  <a:srgbClr val="000000">
                    <a:shade val="5000"/>
                    <a:alpha val="35000"/>
                  </a:srgbClr>
                </a:outerShdw>
              </a:effectLst>
            </a:endParaRPr>
          </a:p>
        </p:txBody>
      </p:sp>
      <p:sp>
        <p:nvSpPr>
          <p:cNvPr id="4" name="Rechthoek 3"/>
          <p:cNvSpPr/>
          <p:nvPr/>
        </p:nvSpPr>
        <p:spPr bwMode="auto">
          <a:xfrm rot="2960832">
            <a:off x="6404633" y="2547262"/>
            <a:ext cx="4486338" cy="2224937"/>
          </a:xfrm>
          <a:prstGeom prst="rect">
            <a:avLst/>
          </a:prstGeom>
          <a:noFill/>
          <a:ln w="57150">
            <a:solidFill>
              <a:srgbClr val="FF0000"/>
            </a:solidFill>
            <a:headEnd type="none" w="med" len="med"/>
            <a:tailEnd type="none" w="med" len="med"/>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nl-NL"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Lijntoelichting 1 6"/>
          <p:cNvSpPr/>
          <p:nvPr/>
        </p:nvSpPr>
        <p:spPr bwMode="auto">
          <a:xfrm>
            <a:off x="6341744" y="4814104"/>
            <a:ext cx="5315268" cy="1967693"/>
          </a:xfrm>
          <a:prstGeom prst="borderCallout1">
            <a:avLst>
              <a:gd name="adj1" fmla="val 49985"/>
              <a:gd name="adj2" fmla="val -245"/>
              <a:gd name="adj3" fmla="val 46571"/>
              <a:gd name="adj4" fmla="val -42801"/>
            </a:avLst>
          </a:prstGeom>
          <a:solidFill>
            <a:schemeClr val="accent1"/>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lvl="1"/>
            <a:r>
              <a:rPr lang="nl-NL" sz="2000" b="1" dirty="0" err="1" smtClean="0"/>
              <a:t>Remove</a:t>
            </a:r>
            <a:r>
              <a:rPr lang="nl-NL" sz="2000" b="1" dirty="0" smtClean="0"/>
              <a:t> </a:t>
            </a:r>
            <a:r>
              <a:rPr lang="nl-NL" sz="2000" b="1" dirty="0" err="1" smtClean="0"/>
              <a:t>all</a:t>
            </a:r>
            <a:r>
              <a:rPr lang="nl-NL" sz="2000" b="1" dirty="0" smtClean="0"/>
              <a:t> </a:t>
            </a:r>
            <a:r>
              <a:rPr lang="nl-NL" sz="2000" b="1" dirty="0" err="1" smtClean="0"/>
              <a:t>except</a:t>
            </a:r>
            <a:r>
              <a:rPr lang="nl-NL" sz="2000" dirty="0" smtClean="0"/>
              <a:t>:</a:t>
            </a:r>
          </a:p>
          <a:p>
            <a:pPr lvl="1"/>
            <a:r>
              <a:rPr lang="nl-NL" sz="2000" dirty="0"/>
              <a:t>Bypass traverse </a:t>
            </a:r>
            <a:r>
              <a:rPr lang="nl-NL" sz="2000" dirty="0" err="1" smtClean="0"/>
              <a:t>checking</a:t>
            </a:r>
            <a:endParaRPr lang="nl-NL" sz="2000" dirty="0" smtClean="0"/>
          </a:p>
          <a:p>
            <a:pPr lvl="1"/>
            <a:r>
              <a:rPr lang="nl-NL" sz="2000" dirty="0" err="1" smtClean="0"/>
              <a:t>Shutdown</a:t>
            </a:r>
            <a:r>
              <a:rPr lang="nl-NL" sz="2000" dirty="0" smtClean="0"/>
              <a:t> the System</a:t>
            </a:r>
          </a:p>
          <a:p>
            <a:pPr lvl="1"/>
            <a:r>
              <a:rPr lang="nl-NL" sz="2000" dirty="0" err="1" smtClean="0"/>
              <a:t>Remove</a:t>
            </a:r>
            <a:r>
              <a:rPr lang="nl-NL" sz="2000" dirty="0" smtClean="0"/>
              <a:t> computer </a:t>
            </a:r>
            <a:r>
              <a:rPr lang="nl-NL" sz="2000" dirty="0" err="1" smtClean="0"/>
              <a:t>from</a:t>
            </a:r>
            <a:r>
              <a:rPr lang="nl-NL" sz="2000" dirty="0" smtClean="0"/>
              <a:t> </a:t>
            </a:r>
            <a:r>
              <a:rPr lang="nl-NL" sz="2000" dirty="0" err="1" smtClean="0"/>
              <a:t>Docking</a:t>
            </a:r>
            <a:r>
              <a:rPr lang="nl-NL" sz="2000" dirty="0" smtClean="0"/>
              <a:t> station</a:t>
            </a:r>
          </a:p>
          <a:p>
            <a:pPr lvl="1"/>
            <a:r>
              <a:rPr lang="nl-NL" sz="2000" dirty="0" err="1" smtClean="0"/>
              <a:t>Increase</a:t>
            </a:r>
            <a:r>
              <a:rPr lang="nl-NL" sz="2000" dirty="0" smtClean="0"/>
              <a:t> a </a:t>
            </a:r>
            <a:r>
              <a:rPr lang="nl-NL" sz="2000" dirty="0" err="1" smtClean="0"/>
              <a:t>process</a:t>
            </a:r>
            <a:r>
              <a:rPr lang="nl-NL" sz="2000" dirty="0" smtClean="0"/>
              <a:t> </a:t>
            </a:r>
            <a:r>
              <a:rPr lang="nl-NL" sz="2000" dirty="0" err="1" smtClean="0"/>
              <a:t>working</a:t>
            </a:r>
            <a:r>
              <a:rPr lang="nl-NL" sz="2000" dirty="0" smtClean="0"/>
              <a:t> set</a:t>
            </a:r>
          </a:p>
          <a:p>
            <a:pPr lvl="1"/>
            <a:r>
              <a:rPr lang="nl-NL" sz="2000" dirty="0" smtClean="0"/>
              <a:t>Change the Time zone</a:t>
            </a:r>
            <a:endParaRPr lang="nl-NL" sz="2000" dirty="0"/>
          </a:p>
        </p:txBody>
      </p:sp>
    </p:spTree>
    <p:extLst>
      <p:ext uri="{BB962C8B-B14F-4D97-AF65-F5344CB8AC3E}">
        <p14:creationId xmlns:p14="http://schemas.microsoft.com/office/powerpoint/2010/main" val="232627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8"/>
                                        </p:tgtEl>
                                      </p:cBhvr>
                                    </p:animEffect>
                                    <p:animScale>
                                      <p:cBhvr>
                                        <p:cTn id="7" dur="250" autoRev="1" fill="hold"/>
                                        <p:tgtEl>
                                          <p:spTgt spid="18"/>
                                        </p:tgtEl>
                                      </p:cBhvr>
                                      <p:by x="105000" y="105000"/>
                                    </p:animScale>
                                  </p:childTnLst>
                                </p:cTn>
                              </p:par>
                            </p:childTnLst>
                          </p:cTn>
                        </p:par>
                        <p:par>
                          <p:cTn id="8" fill="hold">
                            <p:stCondLst>
                              <p:cond delay="500"/>
                            </p:stCondLst>
                            <p:childTnLst>
                              <p:par>
                                <p:cTn id="9" presetID="1"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0" presetClass="emph" presetSubtype="0" fill="hold" grpId="1" nodeType="clickEffect">
                                  <p:stCondLst>
                                    <p:cond delay="0"/>
                                  </p:stCondLst>
                                  <p:childTnLst>
                                    <p:animClr clrSpc="hsl" dir="cw">
                                      <p:cBhvr override="childStyle">
                                        <p:cTn id="26" dur="500" fill="hold"/>
                                        <p:tgtEl>
                                          <p:spTgt spid="8"/>
                                        </p:tgtEl>
                                        <p:attrNameLst>
                                          <p:attrName>style.color</p:attrName>
                                        </p:attrNameLst>
                                      </p:cBhvr>
                                      <p:by>
                                        <p:hsl h="0" s="12549" l="25098"/>
                                      </p:by>
                                    </p:animClr>
                                    <p:animClr clrSpc="hsl" dir="cw">
                                      <p:cBhvr>
                                        <p:cTn id="27" dur="500" fill="hold"/>
                                        <p:tgtEl>
                                          <p:spTgt spid="8"/>
                                        </p:tgtEl>
                                        <p:attrNameLst>
                                          <p:attrName>fillcolor</p:attrName>
                                        </p:attrNameLst>
                                      </p:cBhvr>
                                      <p:by>
                                        <p:hsl h="0" s="12549" l="25098"/>
                                      </p:by>
                                    </p:animClr>
                                    <p:animClr clrSpc="hsl" dir="cw">
                                      <p:cBhvr>
                                        <p:cTn id="28" dur="500" fill="hold"/>
                                        <p:tgtEl>
                                          <p:spTgt spid="8"/>
                                        </p:tgtEl>
                                        <p:attrNameLst>
                                          <p:attrName>stroke.color</p:attrName>
                                        </p:attrNameLst>
                                      </p:cBhvr>
                                      <p:by>
                                        <p:hsl h="0" s="12549" l="25098"/>
                                      </p:by>
                                    </p:animClr>
                                    <p:set>
                                      <p:cBhvr>
                                        <p:cTn id="29" dur="500" fill="hold"/>
                                        <p:tgtEl>
                                          <p:spTgt spid="8"/>
                                        </p:tgtEl>
                                        <p:attrNameLst>
                                          <p:attrName>fill.type</p:attrName>
                                        </p:attrNameLst>
                                      </p:cBhvr>
                                      <p:to>
                                        <p:strVal val="solid"/>
                                      </p:to>
                                    </p:set>
                                  </p:childTnLst>
                                </p:cTn>
                              </p:par>
                              <p:par>
                                <p:cTn id="30" presetID="30" presetClass="emph" presetSubtype="0" fill="hold" grpId="1" nodeType="withEffect">
                                  <p:stCondLst>
                                    <p:cond delay="0"/>
                                  </p:stCondLst>
                                  <p:childTnLst>
                                    <p:animClr clrSpc="hsl" dir="cw">
                                      <p:cBhvr override="childStyle">
                                        <p:cTn id="31" dur="500" fill="hold"/>
                                        <p:tgtEl>
                                          <p:spTgt spid="3"/>
                                        </p:tgtEl>
                                        <p:attrNameLst>
                                          <p:attrName>style.color</p:attrName>
                                        </p:attrNameLst>
                                      </p:cBhvr>
                                      <p:by>
                                        <p:hsl h="0" s="12549" l="25098"/>
                                      </p:by>
                                    </p:animClr>
                                    <p:animClr clrSpc="hsl" dir="cw">
                                      <p:cBhvr>
                                        <p:cTn id="32" dur="500" fill="hold"/>
                                        <p:tgtEl>
                                          <p:spTgt spid="3"/>
                                        </p:tgtEl>
                                        <p:attrNameLst>
                                          <p:attrName>fillcolor</p:attrName>
                                        </p:attrNameLst>
                                      </p:cBhvr>
                                      <p:by>
                                        <p:hsl h="0" s="12549" l="25098"/>
                                      </p:by>
                                    </p:animClr>
                                    <p:animClr clrSpc="hsl" dir="cw">
                                      <p:cBhvr>
                                        <p:cTn id="33" dur="500" fill="hold"/>
                                        <p:tgtEl>
                                          <p:spTgt spid="3"/>
                                        </p:tgtEl>
                                        <p:attrNameLst>
                                          <p:attrName>stroke.color</p:attrName>
                                        </p:attrNameLst>
                                      </p:cBhvr>
                                      <p:by>
                                        <p:hsl h="0" s="12549" l="25098"/>
                                      </p:by>
                                    </p:animClr>
                                    <p:set>
                                      <p:cBhvr>
                                        <p:cTn id="34" dur="500" fill="hold"/>
                                        <p:tgtEl>
                                          <p:spTgt spid="3"/>
                                        </p:tgtEl>
                                        <p:attrNameLst>
                                          <p:attrName>fill.type</p:attrName>
                                        </p:attrNameLst>
                                      </p:cBhvr>
                                      <p:to>
                                        <p:strVal val="solid"/>
                                      </p:to>
                                    </p:set>
                                  </p:childTnLst>
                                </p:cTn>
                              </p:par>
                              <p:par>
                                <p:cTn id="35" presetID="30" presetClass="emph" presetSubtype="0" fill="hold" grpId="1" nodeType="withEffect">
                                  <p:stCondLst>
                                    <p:cond delay="0"/>
                                  </p:stCondLst>
                                  <p:childTnLst>
                                    <p:animClr clrSpc="hsl" dir="cw">
                                      <p:cBhvr override="childStyle">
                                        <p:cTn id="36" dur="500" fill="hold"/>
                                        <p:tgtEl>
                                          <p:spTgt spid="4"/>
                                        </p:tgtEl>
                                        <p:attrNameLst>
                                          <p:attrName>style.color</p:attrName>
                                        </p:attrNameLst>
                                      </p:cBhvr>
                                      <p:by>
                                        <p:hsl h="0" s="12549" l="25098"/>
                                      </p:by>
                                    </p:animClr>
                                    <p:animClr clrSpc="hsl" dir="cw">
                                      <p:cBhvr>
                                        <p:cTn id="37" dur="500" fill="hold"/>
                                        <p:tgtEl>
                                          <p:spTgt spid="4"/>
                                        </p:tgtEl>
                                        <p:attrNameLst>
                                          <p:attrName>fillcolor</p:attrName>
                                        </p:attrNameLst>
                                      </p:cBhvr>
                                      <p:by>
                                        <p:hsl h="0" s="12549" l="25098"/>
                                      </p:by>
                                    </p:animClr>
                                    <p:animClr clrSpc="hsl" dir="cw">
                                      <p:cBhvr>
                                        <p:cTn id="38" dur="500" fill="hold"/>
                                        <p:tgtEl>
                                          <p:spTgt spid="4"/>
                                        </p:tgtEl>
                                        <p:attrNameLst>
                                          <p:attrName>stroke.color</p:attrName>
                                        </p:attrNameLst>
                                      </p:cBhvr>
                                      <p:by>
                                        <p:hsl h="0" s="12549" l="25098"/>
                                      </p:by>
                                    </p:animClr>
                                    <p:set>
                                      <p:cBhvr>
                                        <p:cTn id="39" dur="500" fill="hold"/>
                                        <p:tgtEl>
                                          <p:spTgt spid="4"/>
                                        </p:tgtEl>
                                        <p:attrNameLst>
                                          <p:attrName>fill.type</p:attrName>
                                        </p:attrNameLst>
                                      </p:cBhvr>
                                      <p:to>
                                        <p:strVal val="solid"/>
                                      </p:to>
                                    </p:set>
                                  </p:childTnLst>
                                </p:cTn>
                              </p:par>
                            </p:childTnLst>
                          </p:cTn>
                        </p:par>
                        <p:par>
                          <p:cTn id="40" fill="hold">
                            <p:stCondLst>
                              <p:cond delay="500"/>
                            </p:stCondLst>
                            <p:childTnLst>
                              <p:par>
                                <p:cTn id="41" presetID="26" presetClass="emph" presetSubtype="0" fill="hold" grpId="0" nodeType="afterEffect">
                                  <p:stCondLst>
                                    <p:cond delay="1000"/>
                                  </p:stCondLst>
                                  <p:childTnLst>
                                    <p:animEffect transition="out" filter="fade">
                                      <p:cBhvr>
                                        <p:cTn id="42" dur="500" tmFilter="0, 0; .2, .5; .8, .5; 1, 0"/>
                                        <p:tgtEl>
                                          <p:spTgt spid="20"/>
                                        </p:tgtEl>
                                      </p:cBhvr>
                                    </p:animEffect>
                                    <p:animScale>
                                      <p:cBhvr>
                                        <p:cTn id="43" dur="250" autoRev="1" fill="hold"/>
                                        <p:tgtEl>
                                          <p:spTgt spid="20"/>
                                        </p:tgtEl>
                                      </p:cBhvr>
                                      <p:by x="105000" y="105000"/>
                                    </p:animScale>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8" grpId="0" animBg="1"/>
      <p:bldP spid="8" grpId="1" animBg="1"/>
      <p:bldP spid="3" grpId="0"/>
      <p:bldP spid="3" grpId="1"/>
      <p:bldP spid="4" grpId="0" animBg="1"/>
      <p:bldP spid="4"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0"/>
          </p:nvPr>
        </p:nvSpPr>
        <p:spPr/>
        <p:txBody>
          <a:bodyPr/>
          <a:lstStyle/>
          <a:p>
            <a:endParaRPr lang="nl-NL" dirty="0"/>
          </a:p>
        </p:txBody>
      </p:sp>
      <p:sp>
        <p:nvSpPr>
          <p:cNvPr id="4" name="Ondertitel 3"/>
          <p:cNvSpPr>
            <a:spLocks noGrp="1"/>
          </p:cNvSpPr>
          <p:nvPr>
            <p:ph type="subTitle" idx="1"/>
          </p:nvPr>
        </p:nvSpPr>
        <p:spPr/>
        <p:txBody>
          <a:bodyPr/>
          <a:lstStyle/>
          <a:p>
            <a:r>
              <a:rPr lang="en-US" dirty="0" smtClean="0"/>
              <a:t>With or without administrative privileges</a:t>
            </a:r>
            <a:endParaRPr lang="nl-NL" dirty="0"/>
          </a:p>
        </p:txBody>
      </p:sp>
      <p:sp>
        <p:nvSpPr>
          <p:cNvPr id="3" name="Titel 2"/>
          <p:cNvSpPr>
            <a:spLocks noGrp="1"/>
          </p:cNvSpPr>
          <p:nvPr>
            <p:ph type="ctrTitle"/>
          </p:nvPr>
        </p:nvSpPr>
        <p:spPr>
          <a:xfrm>
            <a:off x="4179052" y="3658106"/>
            <a:ext cx="6610546" cy="1523494"/>
          </a:xfrm>
        </p:spPr>
        <p:txBody>
          <a:bodyPr/>
          <a:lstStyle/>
          <a:p>
            <a:r>
              <a:rPr lang="en-US" dirty="0" smtClean="0"/>
              <a:t>Analyzing the User Token</a:t>
            </a:r>
            <a:endParaRPr lang="nl-NL" dirty="0"/>
          </a:p>
        </p:txBody>
      </p:sp>
      <p:sp>
        <p:nvSpPr>
          <p:cNvPr id="2" name="Tekstvak 1"/>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
        <p:nvSpPr>
          <p:cNvPr id="6" name="Tekstvak 5"/>
          <p:cNvSpPr txBox="1"/>
          <p:nvPr/>
        </p:nvSpPr>
        <p:spPr>
          <a:xfrm>
            <a:off x="4079028" y="1811708"/>
            <a:ext cx="2129109" cy="932563"/>
          </a:xfrm>
          <a:prstGeom prst="rect">
            <a:avLst/>
          </a:prstGeom>
          <a:noFill/>
        </p:spPr>
        <p:txBody>
          <a:bodyPr wrap="none" lIns="91440" tIns="91440" rIns="91440" bIns="91440" rtlCol="0">
            <a:spAutoFit/>
          </a:bodyPr>
          <a:lstStyle/>
          <a:p>
            <a:pPr>
              <a:lnSpc>
                <a:spcPct val="90000"/>
              </a:lnSpc>
              <a:spcBef>
                <a:spcPct val="20000"/>
              </a:spcBef>
              <a:buSzPct val="90000"/>
            </a:pPr>
            <a:r>
              <a:rPr lang="en-US" sz="5400" b="1" dirty="0" smtClean="0">
                <a:solidFill>
                  <a:schemeClr val="tx1">
                    <a:alpha val="99000"/>
                  </a:schemeClr>
                </a:solidFill>
              </a:rPr>
              <a:t>Demo</a:t>
            </a:r>
            <a:endParaRPr lang="nl-NL" sz="5400" b="1" dirty="0" err="1" smtClean="0">
              <a:solidFill>
                <a:schemeClr val="tx1">
                  <a:alpha val="99000"/>
                </a:schemeClr>
              </a:solidFill>
            </a:endParaRPr>
          </a:p>
        </p:txBody>
      </p:sp>
    </p:spTree>
    <p:extLst>
      <p:ext uri="{BB962C8B-B14F-4D97-AF65-F5344CB8AC3E}">
        <p14:creationId xmlns:p14="http://schemas.microsoft.com/office/powerpoint/2010/main" val="20577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Consent UI</a:t>
            </a:r>
            <a:endParaRPr lang="en-US" noProof="0"/>
          </a:p>
        </p:txBody>
      </p:sp>
      <p:sp>
        <p:nvSpPr>
          <p:cNvPr id="3" name="Tijdelijke aanduiding voor inhoud 2"/>
          <p:cNvSpPr>
            <a:spLocks noGrp="1"/>
          </p:cNvSpPr>
          <p:nvPr>
            <p:ph type="body" sz="quarter" idx="10"/>
          </p:nvPr>
        </p:nvSpPr>
        <p:spPr>
          <a:xfrm>
            <a:off x="519112" y="1447799"/>
            <a:ext cx="11149013" cy="4795159"/>
          </a:xfrm>
        </p:spPr>
        <p:txBody>
          <a:bodyPr/>
          <a:lstStyle/>
          <a:p>
            <a:r>
              <a:rPr lang="en-US" noProof="0" dirty="0" smtClean="0"/>
              <a:t>The ‘face’ of UAC</a:t>
            </a:r>
          </a:p>
          <a:p>
            <a:r>
              <a:rPr lang="en-US" noProof="0" dirty="0" smtClean="0"/>
              <a:t>Warns you for a User State change </a:t>
            </a:r>
            <a:br>
              <a:rPr lang="en-US" noProof="0" dirty="0" smtClean="0"/>
            </a:br>
            <a:r>
              <a:rPr lang="en-US" noProof="0" dirty="0" smtClean="0"/>
              <a:t>(</a:t>
            </a:r>
            <a:r>
              <a:rPr lang="en-US" dirty="0" smtClean="0"/>
              <a:t>aka</a:t>
            </a:r>
            <a:r>
              <a:rPr lang="en-US" noProof="0" dirty="0" smtClean="0"/>
              <a:t> new token creation)</a:t>
            </a:r>
          </a:p>
          <a:p>
            <a:r>
              <a:rPr lang="en-US" noProof="0" dirty="0" smtClean="0"/>
              <a:t>Secure Desktop</a:t>
            </a:r>
          </a:p>
          <a:p>
            <a:pPr lvl="1"/>
            <a:r>
              <a:rPr lang="en-US" noProof="0" dirty="0" smtClean="0"/>
              <a:t>Screen mode like pressing Ctrl-Alt-Del</a:t>
            </a:r>
          </a:p>
          <a:p>
            <a:pPr lvl="1"/>
            <a:r>
              <a:rPr lang="en-US" noProof="0" dirty="0" smtClean="0"/>
              <a:t>Creates screenshot of the desktop (programs keep running in the background)</a:t>
            </a:r>
          </a:p>
          <a:p>
            <a:pPr lvl="1"/>
            <a:r>
              <a:rPr lang="en-US" noProof="0" dirty="0" smtClean="0"/>
              <a:t>Keeps scripts etc. from pressing keys or clicking the mouse</a:t>
            </a:r>
          </a:p>
          <a:p>
            <a:pPr lvl="1"/>
            <a:endParaRPr lang="en-US" noProof="0" dirty="0" smtClean="0"/>
          </a:p>
          <a:p>
            <a:endParaRPr lang="en-US" noProof="0" dirty="0"/>
          </a:p>
        </p:txBody>
      </p:sp>
      <p:pic>
        <p:nvPicPr>
          <p:cNvPr id="1026" name="Picture 2" descr="\\sly\Users\Raymond\Products\Windows7\Book Edit\Figures\ConsentU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493" y="912865"/>
            <a:ext cx="4438096" cy="23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41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Configuring UAC in the Control Panel</a:t>
            </a:r>
            <a:endParaRPr lang="en-US" noProof="0"/>
          </a:p>
        </p:txBody>
      </p:sp>
      <p:sp>
        <p:nvSpPr>
          <p:cNvPr id="3" name="Tijdelijke aanduiding voor inhoud 2"/>
          <p:cNvSpPr>
            <a:spLocks noGrp="1"/>
          </p:cNvSpPr>
          <p:nvPr>
            <p:ph idx="1"/>
          </p:nvPr>
        </p:nvSpPr>
        <p:spPr/>
        <p:txBody>
          <a:bodyPr/>
          <a:lstStyle/>
          <a:p>
            <a:r>
              <a:rPr lang="en-US" noProof="0" smtClean="0"/>
              <a:t>From the Control Panel</a:t>
            </a:r>
          </a:p>
          <a:p>
            <a:pPr lvl="1"/>
            <a:r>
              <a:rPr lang="en-US" noProof="0" smtClean="0"/>
              <a:t>Always notify</a:t>
            </a:r>
          </a:p>
          <a:p>
            <a:pPr lvl="1"/>
            <a:r>
              <a:rPr lang="en-US" noProof="0" smtClean="0"/>
              <a:t>Default</a:t>
            </a:r>
          </a:p>
          <a:p>
            <a:pPr lvl="1"/>
            <a:r>
              <a:rPr lang="en-US" noProof="0" smtClean="0"/>
              <a:t>Do not dim the display</a:t>
            </a:r>
          </a:p>
          <a:p>
            <a:pPr lvl="1"/>
            <a:r>
              <a:rPr lang="en-US" noProof="0" smtClean="0"/>
              <a:t>Never notify</a:t>
            </a:r>
          </a:p>
          <a:p>
            <a:r>
              <a:rPr lang="en-US" noProof="0" smtClean="0"/>
              <a:t>With Group Policy</a:t>
            </a:r>
          </a:p>
          <a:p>
            <a:pPr lvl="1"/>
            <a:r>
              <a:rPr lang="en-US" noProof="0" smtClean="0"/>
              <a:t>More granular controls</a:t>
            </a:r>
            <a:endParaRPr lang="en-US" noProof="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513" y="1546376"/>
            <a:ext cx="5967446"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367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2_PPT_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Raymond Comvalius</External_x0020_Speaker>
    <Session_x0020_Code xmlns="2295e2e7-0eeb-498e-8716-217bb2ee6ee3">WCL325</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76D92E10-3D8B-4831-9584-7BC82972C8E2}">
  <ds:schemaRefs>
    <ds:schemaRef ds:uri="http://schemas.microsoft.com/office/2006/metadata/properties"/>
    <ds:schemaRef ds:uri="http://purl.org/dc/elements/1.1/"/>
    <ds:schemaRef ds:uri="http://schemas.microsoft.com/office/infopath/2007/PartnerControls"/>
    <ds:schemaRef ds:uri="http://purl.org/dc/dcmitype/"/>
    <ds:schemaRef ds:uri="http://schemas.microsoft.com/office/2006/documentManagement/types"/>
    <ds:schemaRef ds:uri="8b529f77-48ab-4581-b468-93f09345b8aa"/>
    <ds:schemaRef ds:uri="http://schemas.openxmlformats.org/package/2006/metadata/core-properties"/>
    <ds:schemaRef ds:uri="2295e2e7-0eeb-498e-8716-217bb2ee6ee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TechEd_2012_PPT_Template</Template>
  <TotalTime>5829</TotalTime>
  <Words>1571</Words>
  <Application>Microsoft Office PowerPoint</Application>
  <PresentationFormat>Custom</PresentationFormat>
  <Paragraphs>353</Paragraphs>
  <Slides>46</Slides>
  <Notes>24</Notes>
  <HiddenSlides>0</HiddenSlides>
  <MMClips>0</MMClips>
  <ScaleCrop>false</ScaleCrop>
  <HeadingPairs>
    <vt:vector size="6" baseType="variant">
      <vt:variant>
        <vt:lpstr>Theme</vt:lpstr>
      </vt:variant>
      <vt:variant>
        <vt:i4>2</vt:i4>
      </vt:variant>
      <vt:variant>
        <vt:lpstr>Slide Titles</vt:lpstr>
      </vt:variant>
      <vt:variant>
        <vt:i4>46</vt:i4>
      </vt:variant>
      <vt:variant>
        <vt:lpstr>Custom Shows</vt:lpstr>
      </vt:variant>
      <vt:variant>
        <vt:i4>1</vt:i4>
      </vt:variant>
    </vt:vector>
  </HeadingPairs>
  <TitlesOfParts>
    <vt:vector size="49" baseType="lpstr">
      <vt:lpstr>TechEd_2012_PPT_Template</vt:lpstr>
      <vt:lpstr>White with Consolas font for code slides</vt:lpstr>
      <vt:lpstr>Raiders of the Elevated Token: Understanding User Account Control and Session Isolation</vt:lpstr>
      <vt:lpstr>About the speaker</vt:lpstr>
      <vt:lpstr>Agenda</vt:lpstr>
      <vt:lpstr>What is User Account Control?</vt:lpstr>
      <vt:lpstr>Windows User Types</vt:lpstr>
      <vt:lpstr>Standardizing the User Token</vt:lpstr>
      <vt:lpstr>Analyzing the User Token</vt:lpstr>
      <vt:lpstr>Consent UI</vt:lpstr>
      <vt:lpstr>Configuring UAC in the Control Panel</vt:lpstr>
      <vt:lpstr>Configuring UAC in Group Policy</vt:lpstr>
      <vt:lpstr>Configuring UAC</vt:lpstr>
      <vt:lpstr>UIAccess Applications</vt:lpstr>
      <vt:lpstr>Remote Assistance and the Secure Desktop</vt:lpstr>
      <vt:lpstr>Integrity Levels</vt:lpstr>
      <vt:lpstr>Standardizing the User Token</vt:lpstr>
      <vt:lpstr>IE Protected Mode</vt:lpstr>
      <vt:lpstr>IE Broker mechanism</vt:lpstr>
      <vt:lpstr>Integrity Levels</vt:lpstr>
      <vt:lpstr>File Virtualization</vt:lpstr>
      <vt:lpstr>Registry Virtualization</vt:lpstr>
      <vt:lpstr>File &amp; Registry Virtualization</vt:lpstr>
      <vt:lpstr>What defines a UAC state change</vt:lpstr>
      <vt:lpstr>UAC for the Windows OS</vt:lpstr>
      <vt:lpstr>What’s in a name?</vt:lpstr>
      <vt:lpstr>UAC and Manifests</vt:lpstr>
      <vt:lpstr>File Names &amp; Manifests</vt:lpstr>
      <vt:lpstr>UAC and Compatibility Settings</vt:lpstr>
      <vt:lpstr>Compatibility Settings</vt:lpstr>
      <vt:lpstr>Does this look familiar?</vt:lpstr>
      <vt:lpstr>Session 0 Isolation</vt:lpstr>
      <vt:lpstr>Session 0 Isolation</vt:lpstr>
      <vt:lpstr>Windows OS File Security</vt:lpstr>
      <vt:lpstr>Multiple Layers of Protection</vt:lpstr>
      <vt:lpstr>Services SID</vt:lpstr>
      <vt:lpstr>Who is TrustedInstaller?</vt:lpstr>
      <vt:lpstr>PowerPoint Presentation</vt:lpstr>
      <vt:lpstr>Yes you can!</vt:lpstr>
      <vt:lpstr>Related Content</vt:lpstr>
      <vt:lpstr>Track Resources</vt:lpstr>
      <vt:lpstr>Track Resources</vt:lpstr>
      <vt:lpstr>Download the Windows 8 Release Preview Today</vt:lpstr>
      <vt:lpstr>Resources</vt:lpstr>
      <vt:lpstr>PowerPoint Presentation</vt:lpstr>
      <vt:lpstr>Please Complete an Evaluation  Your feedback is important! </vt:lpstr>
      <vt:lpstr>PowerPoint Presentation</vt:lpstr>
      <vt:lpstr>PowerPoint Presentation</vt:lpstr>
      <vt:lpstr>Aangepaste voorstelling 1</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Raiders of the Elevated Token: Understanding User Account Control and Session Isolation</dc:title>
  <dc:subject>TechEd 2012</dc:subject>
  <dc:creator>Raymond P.L. Comvalius</dc:creator>
  <cp:keywords>TechEd 2012</cp:keywords>
  <dc:description>Template: Jordan Cayabyab, Artitudes Design
Formatting:
Event Date: June 11-14, 2012
Event Location: Orlando, FL
Audience Type: IT Pros, Developers</dc:description>
  <cp:lastModifiedBy>Shows</cp:lastModifiedBy>
  <cp:revision>83</cp:revision>
  <cp:lastPrinted>2012-05-28T21:21:31Z</cp:lastPrinted>
  <dcterms:created xsi:type="dcterms:W3CDTF">2012-03-06T19:27:45Z</dcterms:created>
  <dcterms:modified xsi:type="dcterms:W3CDTF">2012-06-14T19:09:22Z</dcterms:modified>
  <cp:contentStatus>Concept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