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4"/>
  </p:notesMasterIdLst>
  <p:handoutMasterIdLst>
    <p:handoutMasterId r:id="rId45"/>
  </p:handoutMasterIdLst>
  <p:sldIdLst>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7" r:id="rId36"/>
    <p:sldId id="358" r:id="rId37"/>
    <p:sldId id="359" r:id="rId38"/>
    <p:sldId id="353" r:id="rId39"/>
    <p:sldId id="351" r:id="rId40"/>
    <p:sldId id="354" r:id="rId41"/>
    <p:sldId id="355" r:id="rId42"/>
    <p:sldId id="319"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howGuides="1">
      <p:cViewPr varScale="1">
        <p:scale>
          <a:sx n="98" d="100"/>
          <a:sy n="98" d="100"/>
        </p:scale>
        <p:origin x="-36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BD555-921D-40D3-9BB2-37F2726A23A4}" type="doc">
      <dgm:prSet loTypeId="urn:microsoft.com/office/officeart/2005/8/layout/chevron1" loCatId="process" qsTypeId="urn:microsoft.com/office/officeart/2005/8/quickstyle/simple1" qsCatId="simple" csTypeId="urn:microsoft.com/office/officeart/2005/8/colors/accent1_2" csCatId="accent1" phldr="1"/>
      <dgm:spPr/>
    </dgm:pt>
    <dgm:pt modelId="{E32764BC-8E22-4589-BD59-AFED04D8D477}">
      <dgm:prSet phldrT="[Text]" custT="1"/>
      <dgm:spPr>
        <a:solidFill>
          <a:schemeClr val="accent2"/>
        </a:solidFill>
      </dgm:spPr>
      <dgm:t>
        <a:bodyPr/>
        <a:lstStyle/>
        <a:p>
          <a:r>
            <a:rPr lang="en-US" sz="2800" dirty="0" smtClean="0"/>
            <a:t>Wave 1 April ‘11</a:t>
          </a:r>
          <a:endParaRPr lang="en-US" sz="2800" dirty="0"/>
        </a:p>
      </dgm:t>
    </dgm:pt>
    <dgm:pt modelId="{A96F770F-73C6-4840-BC8A-8DA396AFE0DA}" type="parTrans" cxnId="{F50544F9-1FF8-444D-8A44-DE3983871C69}">
      <dgm:prSet/>
      <dgm:spPr/>
      <dgm:t>
        <a:bodyPr/>
        <a:lstStyle/>
        <a:p>
          <a:endParaRPr lang="en-US"/>
        </a:p>
      </dgm:t>
    </dgm:pt>
    <dgm:pt modelId="{5657757F-1EB2-4D3C-977B-773EC4993FB8}" type="sibTrans" cxnId="{F50544F9-1FF8-444D-8A44-DE3983871C69}">
      <dgm:prSet/>
      <dgm:spPr/>
      <dgm:t>
        <a:bodyPr/>
        <a:lstStyle/>
        <a:p>
          <a:endParaRPr lang="en-US"/>
        </a:p>
      </dgm:t>
    </dgm:pt>
    <dgm:pt modelId="{4113FF0E-EB39-4552-BEA4-EE39FDCB2C64}">
      <dgm:prSet phldrT="[Text]" custT="1"/>
      <dgm:spPr>
        <a:solidFill>
          <a:schemeClr val="accent3"/>
        </a:solidFill>
      </dgm:spPr>
      <dgm:t>
        <a:bodyPr/>
        <a:lstStyle/>
        <a:p>
          <a:r>
            <a:rPr lang="en-US" sz="2800" dirty="0" smtClean="0"/>
            <a:t>Wave 2 Oct ‘11</a:t>
          </a:r>
          <a:endParaRPr lang="en-US" sz="2800" dirty="0"/>
        </a:p>
      </dgm:t>
    </dgm:pt>
    <dgm:pt modelId="{590EBFFD-2ADB-4315-90D9-CFAE0FB1C6BC}" type="parTrans" cxnId="{28023213-72F1-4BCB-BDE3-0D6AE182F89D}">
      <dgm:prSet/>
      <dgm:spPr/>
      <dgm:t>
        <a:bodyPr/>
        <a:lstStyle/>
        <a:p>
          <a:endParaRPr lang="en-US"/>
        </a:p>
      </dgm:t>
    </dgm:pt>
    <dgm:pt modelId="{FFB3CB08-F0A7-45E8-A526-8C135D2C7505}" type="sibTrans" cxnId="{28023213-72F1-4BCB-BDE3-0D6AE182F89D}">
      <dgm:prSet/>
      <dgm:spPr/>
      <dgm:t>
        <a:bodyPr/>
        <a:lstStyle/>
        <a:p>
          <a:endParaRPr lang="en-US"/>
        </a:p>
      </dgm:t>
    </dgm:pt>
    <dgm:pt modelId="{68D5279D-A064-403F-8E15-2C8B37CCC7F9}">
      <dgm:prSet phldrT="[Text]" custT="1"/>
      <dgm:spPr>
        <a:solidFill>
          <a:schemeClr val="accent4"/>
        </a:solidFill>
      </dgm:spPr>
      <dgm:t>
        <a:bodyPr/>
        <a:lstStyle/>
        <a:p>
          <a:r>
            <a:rPr lang="en-US" sz="2400" dirty="0" smtClean="0"/>
            <a:t>Wave 3 June ‘12</a:t>
          </a:r>
          <a:endParaRPr lang="en-US" sz="2400" dirty="0"/>
        </a:p>
      </dgm:t>
    </dgm:pt>
    <dgm:pt modelId="{EBCF895B-2333-4EB0-8E53-4A39284E73A5}" type="parTrans" cxnId="{39805953-05AE-434B-B591-C1E74A8C75DB}">
      <dgm:prSet/>
      <dgm:spPr/>
      <dgm:t>
        <a:bodyPr/>
        <a:lstStyle/>
        <a:p>
          <a:endParaRPr lang="en-US"/>
        </a:p>
      </dgm:t>
    </dgm:pt>
    <dgm:pt modelId="{80B55EB1-9880-4E29-8A92-E1D3AF66CBCC}" type="sibTrans" cxnId="{39805953-05AE-434B-B591-C1E74A8C75DB}">
      <dgm:prSet/>
      <dgm:spPr/>
      <dgm:t>
        <a:bodyPr/>
        <a:lstStyle/>
        <a:p>
          <a:endParaRPr lang="en-US"/>
        </a:p>
      </dgm:t>
    </dgm:pt>
    <dgm:pt modelId="{36C5D3D8-354C-468B-8204-5FC84238F5E4}" type="pres">
      <dgm:prSet presAssocID="{F74BD555-921D-40D3-9BB2-37F2726A23A4}" presName="Name0" presStyleCnt="0">
        <dgm:presLayoutVars>
          <dgm:dir/>
          <dgm:animLvl val="lvl"/>
          <dgm:resizeHandles val="exact"/>
        </dgm:presLayoutVars>
      </dgm:prSet>
      <dgm:spPr/>
    </dgm:pt>
    <dgm:pt modelId="{BA63269E-EC61-4B89-B70F-92FE68949045}" type="pres">
      <dgm:prSet presAssocID="{E32764BC-8E22-4589-BD59-AFED04D8D477}" presName="parTxOnly" presStyleLbl="node1" presStyleIdx="0" presStyleCnt="3" custScaleY="146355">
        <dgm:presLayoutVars>
          <dgm:chMax val="0"/>
          <dgm:chPref val="0"/>
          <dgm:bulletEnabled val="1"/>
        </dgm:presLayoutVars>
      </dgm:prSet>
      <dgm:spPr/>
      <dgm:t>
        <a:bodyPr/>
        <a:lstStyle/>
        <a:p>
          <a:endParaRPr lang="en-US"/>
        </a:p>
      </dgm:t>
    </dgm:pt>
    <dgm:pt modelId="{4164FDC9-BE58-437E-8B4A-71F9A7C6CD61}" type="pres">
      <dgm:prSet presAssocID="{5657757F-1EB2-4D3C-977B-773EC4993FB8}" presName="parTxOnlySpace" presStyleCnt="0"/>
      <dgm:spPr/>
    </dgm:pt>
    <dgm:pt modelId="{EA0287A7-538B-4BD9-86A7-F59FA39E167E}" type="pres">
      <dgm:prSet presAssocID="{4113FF0E-EB39-4552-BEA4-EE39FDCB2C64}" presName="parTxOnly" presStyleLbl="node1" presStyleIdx="1" presStyleCnt="3" custScaleY="146355">
        <dgm:presLayoutVars>
          <dgm:chMax val="0"/>
          <dgm:chPref val="0"/>
          <dgm:bulletEnabled val="1"/>
        </dgm:presLayoutVars>
      </dgm:prSet>
      <dgm:spPr/>
      <dgm:t>
        <a:bodyPr/>
        <a:lstStyle/>
        <a:p>
          <a:endParaRPr lang="en-US"/>
        </a:p>
      </dgm:t>
    </dgm:pt>
    <dgm:pt modelId="{4BBA1E1C-716B-4B38-8B5A-A0D067344C1F}" type="pres">
      <dgm:prSet presAssocID="{FFB3CB08-F0A7-45E8-A526-8C135D2C7505}" presName="parTxOnlySpace" presStyleCnt="0"/>
      <dgm:spPr/>
    </dgm:pt>
    <dgm:pt modelId="{5A58BDCD-CB19-40A1-AF54-48F142A3E313}" type="pres">
      <dgm:prSet presAssocID="{68D5279D-A064-403F-8E15-2C8B37CCC7F9}" presName="parTxOnly" presStyleLbl="node1" presStyleIdx="2" presStyleCnt="3" custScaleY="146355">
        <dgm:presLayoutVars>
          <dgm:chMax val="0"/>
          <dgm:chPref val="0"/>
          <dgm:bulletEnabled val="1"/>
        </dgm:presLayoutVars>
      </dgm:prSet>
      <dgm:spPr/>
      <dgm:t>
        <a:bodyPr/>
        <a:lstStyle/>
        <a:p>
          <a:endParaRPr lang="en-US"/>
        </a:p>
      </dgm:t>
    </dgm:pt>
  </dgm:ptLst>
  <dgm:cxnLst>
    <dgm:cxn modelId="{F50544F9-1FF8-444D-8A44-DE3983871C69}" srcId="{F74BD555-921D-40D3-9BB2-37F2726A23A4}" destId="{E32764BC-8E22-4589-BD59-AFED04D8D477}" srcOrd="0" destOrd="0" parTransId="{A96F770F-73C6-4840-BC8A-8DA396AFE0DA}" sibTransId="{5657757F-1EB2-4D3C-977B-773EC4993FB8}"/>
    <dgm:cxn modelId="{39805953-05AE-434B-B591-C1E74A8C75DB}" srcId="{F74BD555-921D-40D3-9BB2-37F2726A23A4}" destId="{68D5279D-A064-403F-8E15-2C8B37CCC7F9}" srcOrd="2" destOrd="0" parTransId="{EBCF895B-2333-4EB0-8E53-4A39284E73A5}" sibTransId="{80B55EB1-9880-4E29-8A92-E1D3AF66CBCC}"/>
    <dgm:cxn modelId="{33A1E29A-3D3D-44C9-92AE-28220BAAF137}" type="presOf" srcId="{4113FF0E-EB39-4552-BEA4-EE39FDCB2C64}" destId="{EA0287A7-538B-4BD9-86A7-F59FA39E167E}" srcOrd="0" destOrd="0" presId="urn:microsoft.com/office/officeart/2005/8/layout/chevron1"/>
    <dgm:cxn modelId="{28023213-72F1-4BCB-BDE3-0D6AE182F89D}" srcId="{F74BD555-921D-40D3-9BB2-37F2726A23A4}" destId="{4113FF0E-EB39-4552-BEA4-EE39FDCB2C64}" srcOrd="1" destOrd="0" parTransId="{590EBFFD-2ADB-4315-90D9-CFAE0FB1C6BC}" sibTransId="{FFB3CB08-F0A7-45E8-A526-8C135D2C7505}"/>
    <dgm:cxn modelId="{42C6003E-FF7F-4CAD-9503-A39790C2D487}" type="presOf" srcId="{68D5279D-A064-403F-8E15-2C8B37CCC7F9}" destId="{5A58BDCD-CB19-40A1-AF54-48F142A3E313}" srcOrd="0" destOrd="0" presId="urn:microsoft.com/office/officeart/2005/8/layout/chevron1"/>
    <dgm:cxn modelId="{944D6F63-35AE-4446-82F6-F1610011BB72}" type="presOf" srcId="{E32764BC-8E22-4589-BD59-AFED04D8D477}" destId="{BA63269E-EC61-4B89-B70F-92FE68949045}" srcOrd="0" destOrd="0" presId="urn:microsoft.com/office/officeart/2005/8/layout/chevron1"/>
    <dgm:cxn modelId="{B6EB9AB6-3983-4D53-9301-F59368ABA3F6}" type="presOf" srcId="{F74BD555-921D-40D3-9BB2-37F2726A23A4}" destId="{36C5D3D8-354C-468B-8204-5FC84238F5E4}" srcOrd="0" destOrd="0" presId="urn:microsoft.com/office/officeart/2005/8/layout/chevron1"/>
    <dgm:cxn modelId="{498BB648-27FB-4263-A118-1F63CC826BFA}" type="presParOf" srcId="{36C5D3D8-354C-468B-8204-5FC84238F5E4}" destId="{BA63269E-EC61-4B89-B70F-92FE68949045}" srcOrd="0" destOrd="0" presId="urn:microsoft.com/office/officeart/2005/8/layout/chevron1"/>
    <dgm:cxn modelId="{858410F1-3B88-424B-BB02-169BE2C49BF5}" type="presParOf" srcId="{36C5D3D8-354C-468B-8204-5FC84238F5E4}" destId="{4164FDC9-BE58-437E-8B4A-71F9A7C6CD61}" srcOrd="1" destOrd="0" presId="urn:microsoft.com/office/officeart/2005/8/layout/chevron1"/>
    <dgm:cxn modelId="{9475EC11-68EE-41BA-BFCD-66E0CF179C2E}" type="presParOf" srcId="{36C5D3D8-354C-468B-8204-5FC84238F5E4}" destId="{EA0287A7-538B-4BD9-86A7-F59FA39E167E}" srcOrd="2" destOrd="0" presId="urn:microsoft.com/office/officeart/2005/8/layout/chevron1"/>
    <dgm:cxn modelId="{E9531965-5AA1-4FB6-A227-F739CA9F172F}" type="presParOf" srcId="{36C5D3D8-354C-468B-8204-5FC84238F5E4}" destId="{4BBA1E1C-716B-4B38-8B5A-A0D067344C1F}" srcOrd="3" destOrd="0" presId="urn:microsoft.com/office/officeart/2005/8/layout/chevron1"/>
    <dgm:cxn modelId="{1E21CF56-6653-4B94-8AAC-BA7AB3D44F18}" type="presParOf" srcId="{36C5D3D8-354C-468B-8204-5FC84238F5E4}" destId="{5A58BDCD-CB19-40A1-AF54-48F142A3E31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3269E-EC61-4B89-B70F-92FE68949045}">
      <dsp:nvSpPr>
        <dsp:cNvPr id="0" name=""/>
        <dsp:cNvSpPr/>
      </dsp:nvSpPr>
      <dsp:spPr>
        <a:xfrm>
          <a:off x="3348" y="1514444"/>
          <a:ext cx="4079750" cy="238836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Wave 1 April ‘11</a:t>
          </a:r>
          <a:endParaRPr lang="en-US" sz="2800" kern="1200" dirty="0"/>
        </a:p>
      </dsp:txBody>
      <dsp:txXfrm>
        <a:off x="1197532" y="1514444"/>
        <a:ext cx="1691383" cy="2388367"/>
      </dsp:txXfrm>
    </dsp:sp>
    <dsp:sp modelId="{EA0287A7-538B-4BD9-86A7-F59FA39E167E}">
      <dsp:nvSpPr>
        <dsp:cNvPr id="0" name=""/>
        <dsp:cNvSpPr/>
      </dsp:nvSpPr>
      <dsp:spPr>
        <a:xfrm>
          <a:off x="3675124" y="1514444"/>
          <a:ext cx="4079750" cy="2388367"/>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Wave 2 Oct ‘11</a:t>
          </a:r>
          <a:endParaRPr lang="en-US" sz="2800" kern="1200" dirty="0"/>
        </a:p>
      </dsp:txBody>
      <dsp:txXfrm>
        <a:off x="4869308" y="1514444"/>
        <a:ext cx="1691383" cy="2388367"/>
      </dsp:txXfrm>
    </dsp:sp>
    <dsp:sp modelId="{5A58BDCD-CB19-40A1-AF54-48F142A3E313}">
      <dsp:nvSpPr>
        <dsp:cNvPr id="0" name=""/>
        <dsp:cNvSpPr/>
      </dsp:nvSpPr>
      <dsp:spPr>
        <a:xfrm>
          <a:off x="7346900" y="1514444"/>
          <a:ext cx="4079750" cy="238836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Wave 3 June ‘12</a:t>
          </a:r>
          <a:endParaRPr lang="en-US" sz="2400" kern="1200" dirty="0"/>
        </a:p>
      </dsp:txBody>
      <dsp:txXfrm>
        <a:off x="8541084" y="1514444"/>
        <a:ext cx="1691383" cy="23883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16748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9293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A280DBB-A2EF-4971-ABC7-761D3246C236}" type="slidenum">
              <a:rPr lang="en-US" smtClean="0"/>
              <a:pPr/>
              <a:t>14</a:t>
            </a:fld>
            <a:endParaRPr lang="en-US" dirty="0"/>
          </a:p>
        </p:txBody>
      </p:sp>
    </p:spTree>
    <p:extLst>
      <p:ext uri="{BB962C8B-B14F-4D97-AF65-F5344CB8AC3E}">
        <p14:creationId xmlns:p14="http://schemas.microsoft.com/office/powerpoint/2010/main" val="248372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67972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3855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CD291-0BFD-47FE-823C-6D8338743B7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86648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0960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817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CD291-0BFD-47FE-823C-6D8338743B7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8664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173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6/14/2012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1735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17357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1735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17357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116438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5622BA7-171F-4A38-87E6-DC24830D765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3512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9764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1912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57367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38552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9329860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734047"/>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032952"/>
            <a:ext cx="10360501" cy="373949"/>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776659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23.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www.windowsintune.com/"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dv" TargetMode="External"/><Relationship Id="rId3" Type="http://schemas.openxmlformats.org/officeDocument/2006/relationships/image" Target="../media/image1.png"/><Relationship Id="rId7" Type="http://schemas.openxmlformats.org/officeDocument/2006/relationships/hyperlink" Target="http://www.microsoft.com/MDOP"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microsoft.com/en-us/windows/enterprise/products-and-technologies/windows-8/default.aspx" TargetMode="External"/><Relationship Id="rId5" Type="http://schemas.openxmlformats.org/officeDocument/2006/relationships/image" Target="../media/image44.png"/><Relationship Id="rId4" Type="http://schemas.openxmlformats.org/officeDocument/2006/relationships/hyperlink" Target="http://msdn.microsoft.com/en-us/windows/apps" TargetMode="External"/><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technet.microsoft.com/windows/dd361746.aspx" TargetMode="External"/><Relationship Id="rId7" Type="http://schemas.openxmlformats.org/officeDocument/2006/relationships/hyperlink" Target="http://technet.microsoft.com/windows/bb187457.aspx" TargetMode="External"/><Relationship Id="rId2" Type="http://schemas.openxmlformats.org/officeDocument/2006/relationships/hyperlink" Target="http://www.microsoft.com/springboard" TargetMode="External"/><Relationship Id="rId1" Type="http://schemas.openxmlformats.org/officeDocument/2006/relationships/slideLayout" Target="../slideLayouts/slideLayout8.xml"/><Relationship Id="rId6" Type="http://schemas.openxmlformats.org/officeDocument/2006/relationships/hyperlink" Target="http://technet.microsoft.com/windows/dd641430.aspx" TargetMode="External"/><Relationship Id="rId5" Type="http://schemas.openxmlformats.org/officeDocument/2006/relationships/hyperlink" Target="http://technet.microsoft.com/windows/dd641427.aspx" TargetMode="External"/><Relationship Id="rId4" Type="http://schemas.openxmlformats.org/officeDocument/2006/relationships/hyperlink" Target="http://technet.microsoft.com/windows/hh706147.asp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hyperlink" Target="http://microsoft.com/msd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7.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49.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 Id="rId9"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2.jpeg"/><Relationship Id="rId2" Type="http://schemas.openxmlformats.org/officeDocument/2006/relationships/notesSlide" Target="../notesSlides/notesSlide8.xml"/><Relationship Id="rId16"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21.png"/><Relationship Id="rId5" Type="http://schemas.openxmlformats.org/officeDocument/2006/relationships/image" Target="../media/image27.png"/><Relationship Id="rId15" Type="http://schemas.openxmlformats.org/officeDocument/2006/relationships/image" Target="../media/image20.pn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29000"/>
            <a:ext cx="6718301" cy="1232464"/>
          </a:xfrm>
        </p:spPr>
        <p:txBody>
          <a:bodyPr/>
          <a:lstStyle/>
          <a:p>
            <a:r>
              <a:rPr lang="en-US" dirty="0"/>
              <a:t>Windows Intune:  Equipping the </a:t>
            </a:r>
            <a:r>
              <a:rPr lang="en-US" dirty="0" smtClean="0"/>
              <a:t>Enterprise </a:t>
            </a:r>
            <a:r>
              <a:rPr lang="en-US" dirty="0"/>
              <a:t>to </a:t>
            </a:r>
            <a:r>
              <a:rPr lang="en-US" dirty="0" smtClean="0"/>
              <a:t>Manage </a:t>
            </a:r>
            <a:r>
              <a:rPr lang="en-US" dirty="0"/>
              <a:t>the </a:t>
            </a:r>
            <a:r>
              <a:rPr lang="en-US" dirty="0" smtClean="0"/>
              <a:t>Consumerization </a:t>
            </a:r>
            <a:r>
              <a:rPr lang="en-US" dirty="0"/>
              <a:t>of IT</a:t>
            </a:r>
          </a:p>
        </p:txBody>
      </p:sp>
      <p:sp>
        <p:nvSpPr>
          <p:cNvPr id="3" name="Subtitle 2"/>
          <p:cNvSpPr>
            <a:spLocks noGrp="1"/>
          </p:cNvSpPr>
          <p:nvPr>
            <p:ph type="subTitle" idx="1"/>
          </p:nvPr>
        </p:nvSpPr>
        <p:spPr/>
        <p:txBody>
          <a:bodyPr/>
          <a:lstStyle/>
          <a:p>
            <a:r>
              <a:rPr lang="en-US" dirty="0" smtClean="0"/>
              <a:t>Craig Morris</a:t>
            </a:r>
          </a:p>
          <a:p>
            <a:r>
              <a:rPr lang="en-US" dirty="0" smtClean="0"/>
              <a:t>Senior Program Manager</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603708"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WCL386</a:t>
            </a:r>
          </a:p>
        </p:txBody>
      </p:sp>
    </p:spTree>
    <p:extLst>
      <p:ext uri="{BB962C8B-B14F-4D97-AF65-F5344CB8AC3E}">
        <p14:creationId xmlns:p14="http://schemas.microsoft.com/office/powerpoint/2010/main" val="227912647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a:t>USER CENTRICITY FOR IT PROS</a:t>
            </a:r>
            <a:br>
              <a:rPr lang="en-US" dirty="0"/>
            </a:br>
            <a:r>
              <a:rPr lang="en-US" sz="3600" dirty="0">
                <a:solidFill>
                  <a:schemeClr val="tx2"/>
                </a:solidFill>
              </a:rPr>
              <a:t>Allow the administrator to think users </a:t>
            </a:r>
            <a:r>
              <a:rPr lang="en-US" sz="3600" dirty="0" smtClean="0">
                <a:solidFill>
                  <a:schemeClr val="tx2"/>
                </a:solidFill>
              </a:rPr>
              <a:t>first</a:t>
            </a:r>
            <a:r>
              <a:rPr lang="en-US" dirty="0"/>
              <a:t/>
            </a:r>
            <a:br>
              <a:rPr lang="en-US" dirty="0"/>
            </a:br>
            <a:endParaRPr lang="en-US" dirty="0"/>
          </a:p>
        </p:txBody>
      </p:sp>
      <p:sp>
        <p:nvSpPr>
          <p:cNvPr id="3" name="Text Placeholder 2"/>
          <p:cNvSpPr>
            <a:spLocks noGrp="1"/>
          </p:cNvSpPr>
          <p:nvPr>
            <p:ph type="body" sz="quarter" idx="10"/>
          </p:nvPr>
        </p:nvSpPr>
        <p:spPr>
          <a:xfrm>
            <a:off x="519112" y="1371600"/>
            <a:ext cx="11149013" cy="5349157"/>
          </a:xfrm>
        </p:spPr>
        <p:txBody>
          <a:bodyPr/>
          <a:lstStyle/>
          <a:p>
            <a:r>
              <a:rPr lang="en-US" sz="2400" dirty="0" smtClean="0"/>
              <a:t>User identity</a:t>
            </a:r>
          </a:p>
          <a:p>
            <a:pPr lvl="1"/>
            <a:r>
              <a:rPr lang="en-US" sz="2000" dirty="0" smtClean="0"/>
              <a:t>Leverage existing investments in Active Directory/Office 365</a:t>
            </a:r>
          </a:p>
          <a:p>
            <a:pPr lvl="1"/>
            <a:r>
              <a:rPr lang="en-US" sz="2000" dirty="0" smtClean="0"/>
              <a:t>Enterprise class identity and authentication services with </a:t>
            </a:r>
          </a:p>
          <a:p>
            <a:pPr marL="460375" lvl="1" indent="0">
              <a:buNone/>
            </a:pPr>
            <a:r>
              <a:rPr lang="en-US" sz="2000" dirty="0"/>
              <a:t> </a:t>
            </a:r>
            <a:r>
              <a:rPr lang="en-US" sz="2000" dirty="0" smtClean="0"/>
              <a:t>    AD Azure</a:t>
            </a:r>
          </a:p>
          <a:p>
            <a:r>
              <a:rPr lang="en-US" sz="2400" dirty="0" smtClean="0"/>
              <a:t>User Device Affinity</a:t>
            </a:r>
          </a:p>
          <a:p>
            <a:pPr lvl="1"/>
            <a:r>
              <a:rPr lang="en-US" sz="2000" dirty="0" smtClean="0"/>
              <a:t>Establish and maintain user/device relationship</a:t>
            </a:r>
          </a:p>
          <a:p>
            <a:pPr lvl="1"/>
            <a:r>
              <a:rPr lang="en-US" sz="2000" dirty="0" smtClean="0"/>
              <a:t>Identify users with non compliant devices</a:t>
            </a:r>
          </a:p>
          <a:p>
            <a:r>
              <a:rPr lang="en-US" sz="2400" dirty="0" smtClean="0"/>
              <a:t>Dynamic Grouping</a:t>
            </a:r>
          </a:p>
          <a:p>
            <a:pPr lvl="1"/>
            <a:r>
              <a:rPr lang="en-US" sz="2000" dirty="0" smtClean="0"/>
              <a:t>Dynamic updates to user group membership based on </a:t>
            </a:r>
            <a:br>
              <a:rPr lang="en-US" sz="2000" dirty="0" smtClean="0"/>
            </a:br>
            <a:r>
              <a:rPr lang="en-US" sz="2000" dirty="0" smtClean="0"/>
              <a:t>Security groups and/or Manager</a:t>
            </a:r>
          </a:p>
          <a:p>
            <a:pPr lvl="1"/>
            <a:r>
              <a:rPr lang="en-US" sz="2000" dirty="0" smtClean="0"/>
              <a:t>Define exception rules </a:t>
            </a:r>
          </a:p>
          <a:p>
            <a:pPr lvl="1"/>
            <a:r>
              <a:rPr lang="en-US" sz="2000" dirty="0" smtClean="0"/>
              <a:t>Deploy Software and Policies to user groups</a:t>
            </a:r>
          </a:p>
          <a:p>
            <a:r>
              <a:rPr lang="en-US" sz="2400" dirty="0" smtClean="0"/>
              <a:t>Application Management</a:t>
            </a:r>
          </a:p>
          <a:p>
            <a:pPr lvl="1"/>
            <a:r>
              <a:rPr lang="en-US" sz="2000" dirty="0" smtClean="0"/>
              <a:t>Target uploaded software to user groups</a:t>
            </a:r>
          </a:p>
          <a:p>
            <a:pPr lvl="1"/>
            <a:r>
              <a:rPr lang="en-US" sz="2000" dirty="0" smtClean="0"/>
              <a:t>Monitor compliance from a user perspective</a:t>
            </a:r>
          </a:p>
        </p:txBody>
      </p:sp>
      <p:pic>
        <p:nvPicPr>
          <p:cNvPr id="6" name="Picture 2" descr="http://t2.gstatic.com/images?q=tbn:ANd9GcSzsl561B6K4-bUmycbbqN6ohdJvVKAkQvnx3XEK85qS6wvIf_r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1876" y="2895600"/>
            <a:ext cx="2286000" cy="228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71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5612" y="3429506"/>
            <a:ext cx="6705600" cy="1523494"/>
          </a:xfrm>
        </p:spPr>
        <p:txBody>
          <a:bodyPr/>
          <a:lstStyle/>
          <a:p>
            <a:r>
              <a:rPr lang="en-IN" sz="4800" dirty="0" smtClean="0"/>
              <a:t>User centricity for IT Pros</a:t>
            </a:r>
            <a:r>
              <a:rPr lang="en-US" dirty="0"/>
              <a:t/>
            </a:r>
            <a:br>
              <a:rPr lang="en-US" dirty="0"/>
            </a:br>
            <a:endParaRPr lang="en-US" dirty="0"/>
          </a:p>
        </p:txBody>
      </p:sp>
      <p:sp>
        <p:nvSpPr>
          <p:cNvPr id="7" name="TextBox 6"/>
          <p:cNvSpPr txBox="1"/>
          <p:nvPr/>
        </p:nvSpPr>
        <p:spPr>
          <a:xfrm>
            <a:off x="4265612" y="667535"/>
            <a:ext cx="7543800" cy="1403461"/>
          </a:xfrm>
          <a:prstGeom prst="rect">
            <a:avLst/>
          </a:prstGeom>
          <a:noFill/>
        </p:spPr>
        <p:txBody>
          <a:bodyPr wrap="square" lIns="91440" tIns="91440" rIns="91440" bIns="91440" rtlCol="0">
            <a:spAutoFit/>
          </a:bodyPr>
          <a:lstStyle/>
          <a:p>
            <a:pPr algn="r">
              <a:lnSpc>
                <a:spcPct val="90000"/>
              </a:lnSpc>
              <a:spcBef>
                <a:spcPct val="20000"/>
              </a:spcBef>
              <a:buClr>
                <a:srgbClr val="84A8D8"/>
              </a:buClr>
              <a:buSzPct val="100000"/>
            </a:pPr>
            <a:r>
              <a:rPr lang="en-US" sz="8800" dirty="0" smtClean="0">
                <a:solidFill>
                  <a:schemeClr val="tx1">
                    <a:alpha val="99000"/>
                  </a:schemeClr>
                </a:solidFill>
                <a:latin typeface="+mj-lt"/>
              </a:rPr>
              <a:t>DEMO</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31887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Integration with AD</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263555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2443"/>
          </a:xfrm>
        </p:spPr>
        <p:txBody>
          <a:bodyPr/>
          <a:lstStyle/>
          <a:p>
            <a:pPr lvl="1"/>
            <a:r>
              <a:rPr lang="en-US" sz="3200" dirty="0" smtClean="0">
                <a:solidFill>
                  <a:schemeClr val="tx1"/>
                </a:solidFill>
                <a:latin typeface="+mj-lt"/>
              </a:rPr>
              <a:t>USER CENTRIC MANAGEMENT -LOGICAL ARCHITECTURE</a:t>
            </a:r>
            <a:endParaRPr lang="en-US" sz="3200" dirty="0">
              <a:solidFill>
                <a:schemeClr val="tx1"/>
              </a:solidFill>
              <a:latin typeface="+mj-lt"/>
            </a:endParaRPr>
          </a:p>
        </p:txBody>
      </p:sp>
      <p:cxnSp>
        <p:nvCxnSpPr>
          <p:cNvPr id="6" name="Straight Connector 5"/>
          <p:cNvCxnSpPr/>
          <p:nvPr/>
        </p:nvCxnSpPr>
        <p:spPr>
          <a:xfrm>
            <a:off x="6094413" y="5519411"/>
            <a:ext cx="0" cy="548640"/>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304721" y="3124200"/>
            <a:ext cx="2133044" cy="1295400"/>
          </a:xfrm>
          <a:prstGeom prst="triangle">
            <a:avLst/>
          </a:prstGeom>
          <a:ln/>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endParaRPr lang="en-US" sz="1900" dirty="0">
              <a:solidFill>
                <a:srgbClr val="000000"/>
              </a:solidFill>
              <a:latin typeface="Segoe"/>
            </a:endParaRPr>
          </a:p>
        </p:txBody>
      </p:sp>
      <p:sp>
        <p:nvSpPr>
          <p:cNvPr id="12" name="Cloud 11"/>
          <p:cNvSpPr/>
          <p:nvPr/>
        </p:nvSpPr>
        <p:spPr>
          <a:xfrm>
            <a:off x="7211722" y="4724400"/>
            <a:ext cx="3250353" cy="1905000"/>
          </a:xfrm>
          <a:prstGeom prst="cloud">
            <a:avLst/>
          </a:prstGeom>
          <a:ln/>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endParaRPr lang="en-US" sz="1600" dirty="0">
              <a:solidFill>
                <a:srgbClr val="FFFFFF"/>
              </a:solidFill>
              <a:latin typeface="Segoe"/>
            </a:endParaRPr>
          </a:p>
        </p:txBody>
      </p:sp>
      <p:sp>
        <p:nvSpPr>
          <p:cNvPr id="13" name="Cloud 12"/>
          <p:cNvSpPr/>
          <p:nvPr/>
        </p:nvSpPr>
        <p:spPr>
          <a:xfrm>
            <a:off x="7211722" y="1371600"/>
            <a:ext cx="3250353" cy="1905000"/>
          </a:xfrm>
          <a:prstGeom prst="cloud">
            <a:avLst/>
          </a:prstGeom>
          <a:ln/>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r>
              <a:rPr lang="en-US" sz="1900" dirty="0" smtClean="0">
                <a:solidFill>
                  <a:srgbClr val="000000"/>
                </a:solidFill>
                <a:latin typeface="Segoe"/>
              </a:rPr>
              <a:t>Azure Active Directory</a:t>
            </a:r>
          </a:p>
        </p:txBody>
      </p:sp>
      <p:cxnSp>
        <p:nvCxnSpPr>
          <p:cNvPr id="15" name="Straight Connector 14"/>
          <p:cNvCxnSpPr/>
          <p:nvPr/>
        </p:nvCxnSpPr>
        <p:spPr>
          <a:xfrm>
            <a:off x="6094413" y="1143000"/>
            <a:ext cx="0" cy="3566160"/>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711887460"/>
              </p:ext>
            </p:extLst>
          </p:nvPr>
        </p:nvGraphicFramePr>
        <p:xfrm>
          <a:off x="736408" y="848360"/>
          <a:ext cx="10716008" cy="457200"/>
        </p:xfrm>
        <a:graphic>
          <a:graphicData uri="http://schemas.openxmlformats.org/drawingml/2006/table">
            <a:tbl>
              <a:tblPr firstRow="1" bandRow="1">
                <a:tableStyleId>{2D5ABB26-0587-4C30-8999-92F81FD0307C}</a:tableStyleId>
              </a:tblPr>
              <a:tblGrid>
                <a:gridCol w="5358004"/>
                <a:gridCol w="5358004"/>
              </a:tblGrid>
              <a:tr h="457200">
                <a:tc>
                  <a:txBody>
                    <a:bodyPr/>
                    <a:lstStyle/>
                    <a:p>
                      <a:pPr algn="ctr"/>
                      <a:r>
                        <a:rPr lang="en-US" sz="2400" dirty="0" smtClean="0"/>
                        <a:t>On-Prem</a:t>
                      </a:r>
                      <a:endParaRPr lang="en-US" sz="2400" dirty="0">
                        <a:solidFill>
                          <a:schemeClr val="tx1"/>
                        </a:solidFill>
                      </a:endParaRPr>
                    </a:p>
                  </a:txBody>
                  <a:tcPr marL="121888" marR="121888"/>
                </a:tc>
                <a:tc>
                  <a:txBody>
                    <a:bodyPr/>
                    <a:lstStyle/>
                    <a:p>
                      <a:pPr algn="ctr"/>
                      <a:r>
                        <a:rPr lang="en-US" sz="2400" dirty="0" smtClean="0"/>
                        <a:t>Microsoft Cloud</a:t>
                      </a:r>
                      <a:endParaRPr lang="en-US" sz="2400" dirty="0">
                        <a:solidFill>
                          <a:schemeClr val="tx1"/>
                        </a:solidFill>
                      </a:endParaRPr>
                    </a:p>
                  </a:txBody>
                  <a:tcPr marL="121888" marR="121888"/>
                </a:tc>
              </a:tr>
            </a:tbl>
          </a:graphicData>
        </a:graphic>
      </p:graphicFrame>
      <p:sp>
        <p:nvSpPr>
          <p:cNvPr id="17" name="TextBox 16"/>
          <p:cNvSpPr txBox="1"/>
          <p:nvPr/>
        </p:nvSpPr>
        <p:spPr>
          <a:xfrm>
            <a:off x="8985631" y="3586492"/>
            <a:ext cx="2031471" cy="615553"/>
          </a:xfrm>
          <a:prstGeom prst="rect">
            <a:avLst/>
          </a:prstGeom>
          <a:noFill/>
        </p:spPr>
        <p:txBody>
          <a:bodyPr wrap="square" lIns="121899" tIns="60949" rIns="121899" bIns="60949" rtlCol="0">
            <a:spAutoFit/>
          </a:bodyPr>
          <a:lstStyle/>
          <a:p>
            <a:pPr algn="ctr"/>
            <a:r>
              <a:rPr lang="en-US" sz="1600" dirty="0">
                <a:solidFill>
                  <a:srgbClr val="FFFFFF"/>
                </a:solidFill>
                <a:latin typeface="Segoe"/>
              </a:rPr>
              <a:t>Sync user data to  Windows Intune</a:t>
            </a:r>
          </a:p>
        </p:txBody>
      </p:sp>
      <p:sp>
        <p:nvSpPr>
          <p:cNvPr id="19" name="TextBox 18"/>
          <p:cNvSpPr txBox="1"/>
          <p:nvPr/>
        </p:nvSpPr>
        <p:spPr>
          <a:xfrm>
            <a:off x="3214843" y="1594248"/>
            <a:ext cx="2492457" cy="615553"/>
          </a:xfrm>
          <a:prstGeom prst="rect">
            <a:avLst/>
          </a:prstGeom>
          <a:noFill/>
        </p:spPr>
        <p:txBody>
          <a:bodyPr wrap="square" lIns="121899" tIns="60949" rIns="121899" bIns="60949" rtlCol="0">
            <a:spAutoFit/>
          </a:bodyPr>
          <a:lstStyle/>
          <a:p>
            <a:pPr algn="ctr"/>
            <a:r>
              <a:rPr lang="en-US" sz="1600" dirty="0">
                <a:solidFill>
                  <a:srgbClr val="FFFFFF"/>
                </a:solidFill>
                <a:latin typeface="Segoe"/>
              </a:rPr>
              <a:t>Sync AD user data into the cloud</a:t>
            </a:r>
          </a:p>
        </p:txBody>
      </p:sp>
      <p:pic>
        <p:nvPicPr>
          <p:cNvPr id="20" name="Picture 2" descr="http://www.mit-group.ch/images/stories/Logo_Intu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37" y="5417530"/>
            <a:ext cx="2656925" cy="390359"/>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bwMode="auto">
          <a:xfrm>
            <a:off x="2945633" y="2209801"/>
            <a:ext cx="4164515" cy="266700"/>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4" name="Right Arrow 23"/>
          <p:cNvSpPr/>
          <p:nvPr/>
        </p:nvSpPr>
        <p:spPr bwMode="auto">
          <a:xfrm rot="16200000">
            <a:off x="1498130" y="2908347"/>
            <a:ext cx="609600" cy="35550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rot="5400000" flipV="1">
            <a:off x="8151098" y="3860847"/>
            <a:ext cx="1371600" cy="35550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609441" y="3717033"/>
            <a:ext cx="1523603" cy="615553"/>
          </a:xfrm>
          <a:prstGeom prst="rect">
            <a:avLst/>
          </a:prstGeom>
          <a:noFill/>
        </p:spPr>
        <p:txBody>
          <a:bodyPr wrap="square" lIns="121899" tIns="60949" rIns="121899" bIns="60949" rtlCol="0">
            <a:spAutoFit/>
          </a:bodyPr>
          <a:lstStyle/>
          <a:p>
            <a:pPr algn="ctr"/>
            <a:r>
              <a:rPr lang="en-US" sz="1600" dirty="0">
                <a:solidFill>
                  <a:srgbClr val="000000"/>
                </a:solidFill>
              </a:rPr>
              <a:t>Active Directory</a:t>
            </a:r>
          </a:p>
        </p:txBody>
      </p:sp>
      <p:sp>
        <p:nvSpPr>
          <p:cNvPr id="28" name="TextBox 27"/>
          <p:cNvSpPr txBox="1"/>
          <p:nvPr/>
        </p:nvSpPr>
        <p:spPr>
          <a:xfrm>
            <a:off x="3886743" y="5245374"/>
            <a:ext cx="2808331" cy="1354217"/>
          </a:xfrm>
          <a:prstGeom prst="rect">
            <a:avLst/>
          </a:prstGeom>
          <a:noFill/>
        </p:spPr>
        <p:txBody>
          <a:bodyPr wrap="square" lIns="121899" tIns="60949" rIns="121899" bIns="60949" rtlCol="0">
            <a:spAutoFit/>
          </a:bodyPr>
          <a:lstStyle/>
          <a:p>
            <a:pPr algn="ctr"/>
            <a:r>
              <a:rPr lang="en-US" sz="1600" dirty="0">
                <a:solidFill>
                  <a:srgbClr val="FFFFFF"/>
                </a:solidFill>
                <a:latin typeface="Segoe"/>
              </a:rPr>
              <a:t>Manage User device affinity</a:t>
            </a:r>
          </a:p>
          <a:p>
            <a:pPr algn="ctr"/>
            <a:endParaRPr lang="en-US" sz="1600" dirty="0">
              <a:solidFill>
                <a:srgbClr val="FFFFFF"/>
              </a:solidFill>
              <a:latin typeface="Segoe"/>
            </a:endParaRPr>
          </a:p>
          <a:p>
            <a:pPr algn="ctr"/>
            <a:endParaRPr lang="en-US" sz="1600" dirty="0">
              <a:solidFill>
                <a:srgbClr val="FFFFFF"/>
              </a:solidFill>
              <a:latin typeface="Segoe"/>
            </a:endParaRPr>
          </a:p>
          <a:p>
            <a:pPr algn="ctr"/>
            <a:r>
              <a:rPr lang="en-US" sz="1600" dirty="0">
                <a:solidFill>
                  <a:srgbClr val="FFFFFF"/>
                </a:solidFill>
                <a:latin typeface="Segoe"/>
              </a:rPr>
              <a:t>Publish software &amp; policies to users</a:t>
            </a:r>
          </a:p>
        </p:txBody>
      </p:sp>
      <p:sp>
        <p:nvSpPr>
          <p:cNvPr id="29" name="Right Arrow 28"/>
          <p:cNvSpPr/>
          <p:nvPr/>
        </p:nvSpPr>
        <p:spPr bwMode="auto">
          <a:xfrm rot="10800000">
            <a:off x="2844966" y="5676899"/>
            <a:ext cx="4366756" cy="252149"/>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cxnSp>
        <p:nvCxnSpPr>
          <p:cNvPr id="34" name="Straight Connector 33"/>
          <p:cNvCxnSpPr/>
          <p:nvPr/>
        </p:nvCxnSpPr>
        <p:spPr>
          <a:xfrm>
            <a:off x="6094413" y="6537325"/>
            <a:ext cx="0" cy="182880"/>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bwMode="auto">
          <a:xfrm>
            <a:off x="1028617" y="1625600"/>
            <a:ext cx="1636795"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893" tIns="60947" rIns="121893" bIns="60947" numCol="1" rtlCol="0" anchor="ctr" anchorCtr="0" compatLnSpc="1">
            <a:prstTxWarp prst="textNoShape">
              <a:avLst/>
            </a:prstTxWarp>
          </a:bodyPr>
          <a:lstStyle/>
          <a:p>
            <a:pPr algn="ctr"/>
            <a:r>
              <a:rPr lang="en-US" sz="1300" dirty="0">
                <a:solidFill>
                  <a:srgbClr val="000000"/>
                </a:solidFill>
              </a:rPr>
              <a:t>Directory Synchronization</a:t>
            </a:r>
          </a:p>
        </p:txBody>
      </p:sp>
      <p:pic>
        <p:nvPicPr>
          <p:cNvPr id="2050" name="Picture 2" descr="http://t2.gstatic.com/images?q=tbn:ANd9GcSzsl561B6K4-bUmycbbqN6ohdJvVKAkQvnx3XEK85qS6wvIf_rJ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617" y="5029200"/>
            <a:ext cx="874795" cy="875023"/>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bwMode="auto">
          <a:xfrm rot="8203576" flipV="1">
            <a:off x="10288877" y="1136913"/>
            <a:ext cx="870736" cy="35550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pic>
        <p:nvPicPr>
          <p:cNvPr id="25" name="Picture 2" descr="http://t2.gstatic.com/images?q=tbn:ANd9GcSzsl561B6K4-bUmycbbqN6ohdJvVKAkQvnx3XEK85qS6wvIf_rJ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3078" y="267976"/>
            <a:ext cx="874795" cy="875023"/>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Arrow 29"/>
          <p:cNvSpPr/>
          <p:nvPr/>
        </p:nvSpPr>
        <p:spPr bwMode="auto">
          <a:xfrm rot="16200000">
            <a:off x="1130930" y="4528925"/>
            <a:ext cx="609600" cy="35550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32" name="TextBox 31"/>
          <p:cNvSpPr txBox="1"/>
          <p:nvPr/>
        </p:nvSpPr>
        <p:spPr>
          <a:xfrm>
            <a:off x="402934" y="6019800"/>
            <a:ext cx="2031471" cy="369310"/>
          </a:xfrm>
          <a:prstGeom prst="rect">
            <a:avLst/>
          </a:prstGeom>
          <a:noFill/>
        </p:spPr>
        <p:txBody>
          <a:bodyPr wrap="square" lIns="121899" tIns="60949" rIns="121899" bIns="60949" rtlCol="0">
            <a:spAutoFit/>
          </a:bodyPr>
          <a:lstStyle/>
          <a:p>
            <a:pPr algn="ctr"/>
            <a:r>
              <a:rPr lang="en-US" sz="1600" dirty="0" smtClean="0">
                <a:solidFill>
                  <a:srgbClr val="FFFFFF"/>
                </a:solidFill>
                <a:latin typeface="Segoe"/>
              </a:rPr>
              <a:t>Users</a:t>
            </a:r>
            <a:endParaRPr lang="en-US" sz="1600" dirty="0">
              <a:solidFill>
                <a:srgbClr val="FFFFFF"/>
              </a:solidFill>
              <a:latin typeface="Segoe"/>
            </a:endParaRPr>
          </a:p>
        </p:txBody>
      </p:sp>
      <p:sp>
        <p:nvSpPr>
          <p:cNvPr id="33" name="TextBox 32"/>
          <p:cNvSpPr txBox="1"/>
          <p:nvPr/>
        </p:nvSpPr>
        <p:spPr>
          <a:xfrm>
            <a:off x="10539941" y="1130011"/>
            <a:ext cx="2031471" cy="369310"/>
          </a:xfrm>
          <a:prstGeom prst="rect">
            <a:avLst/>
          </a:prstGeom>
          <a:noFill/>
        </p:spPr>
        <p:txBody>
          <a:bodyPr wrap="square" lIns="121899" tIns="60949" rIns="121899" bIns="60949" rtlCol="0">
            <a:spAutoFit/>
          </a:bodyPr>
          <a:lstStyle/>
          <a:p>
            <a:pPr algn="ctr"/>
            <a:r>
              <a:rPr lang="en-US" sz="1600" dirty="0" smtClean="0">
                <a:solidFill>
                  <a:srgbClr val="FFFFFF"/>
                </a:solidFill>
                <a:latin typeface="Segoe"/>
              </a:rPr>
              <a:t>Users</a:t>
            </a:r>
            <a:endParaRPr lang="en-US" sz="1600" dirty="0">
              <a:solidFill>
                <a:srgbClr val="FFFFFF"/>
              </a:solidFill>
              <a:latin typeface="Segoe"/>
            </a:endParaRPr>
          </a:p>
        </p:txBody>
      </p:sp>
    </p:spTree>
    <p:extLst>
      <p:ext uri="{BB962C8B-B14F-4D97-AF65-F5344CB8AC3E}">
        <p14:creationId xmlns:p14="http://schemas.microsoft.com/office/powerpoint/2010/main" val="16400662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8399" y="762000"/>
            <a:ext cx="11798884" cy="3505200"/>
          </a:xfrm>
          <a:prstGeom prst="roundRect">
            <a:avLst/>
          </a:prstGeom>
          <a:gradFill rotWithShape="1">
            <a:gsLst>
              <a:gs pos="0">
                <a:srgbClr val="00B0F0"/>
              </a:gs>
              <a:gs pos="35000">
                <a:schemeClr val="accent1">
                  <a:lumMod val="50000"/>
                  <a:lumOff val="50000"/>
                </a:schemeClr>
              </a:gs>
              <a:gs pos="100000">
                <a:schemeClr val="accent1">
                  <a:lumMod val="90000"/>
                  <a:lumOff val="10000"/>
                </a:schemeClr>
              </a:gs>
            </a:gsLst>
            <a:lin ang="16200000" scaled="1"/>
          </a:gradFill>
          <a:ln w="9525" cap="flat" cmpd="sng" algn="ctr">
            <a:solidFill>
              <a:schemeClr val="accent5">
                <a:lumMod val="75000"/>
              </a:schemeClr>
            </a:solidFill>
            <a:prstDash val="solid"/>
          </a:ln>
          <a:effectLst>
            <a:outerShdw blurRad="40000" dist="20000" dir="5400000" rotWithShape="0">
              <a:srgbClr val="000000">
                <a:alpha val="38000"/>
              </a:srgbClr>
            </a:outerShdw>
          </a:effectLst>
        </p:spPr>
        <p:txBody>
          <a:bodyPr rtlCol="0" anchor="ctr"/>
          <a:lstStyle/>
          <a:p>
            <a:pPr algn="ctr"/>
            <a:endParaRPr lang="en-US" sz="1100" b="1" kern="0">
              <a:solidFill>
                <a:schemeClr val="tx1"/>
              </a:solidFill>
              <a:latin typeface="Segoe"/>
            </a:endParaRPr>
          </a:p>
        </p:txBody>
      </p:sp>
      <p:sp>
        <p:nvSpPr>
          <p:cNvPr id="84" name="Rounded Rectangle 83"/>
          <p:cNvSpPr/>
          <p:nvPr/>
        </p:nvSpPr>
        <p:spPr>
          <a:xfrm>
            <a:off x="507868" y="4267200"/>
            <a:ext cx="11173090" cy="2438400"/>
          </a:xfrm>
          <a:prstGeom prst="roundRect">
            <a:avLst/>
          </a:prstGeom>
          <a:gradFill rotWithShape="1">
            <a:gsLst>
              <a:gs pos="0">
                <a:srgbClr val="00B0F0"/>
              </a:gs>
              <a:gs pos="35000">
                <a:schemeClr val="accent1">
                  <a:lumMod val="50000"/>
                  <a:lumOff val="50000"/>
                </a:schemeClr>
              </a:gs>
              <a:gs pos="100000">
                <a:schemeClr val="accent1">
                  <a:lumMod val="90000"/>
                  <a:lumOff val="10000"/>
                </a:schemeClr>
              </a:gs>
            </a:gsLst>
            <a:lin ang="16200000" scaled="1"/>
          </a:gradFill>
          <a:ln w="9525" cap="flat" cmpd="sng" algn="ctr">
            <a:solidFill>
              <a:schemeClr val="accent5">
                <a:lumMod val="75000"/>
              </a:schemeClr>
            </a:solidFill>
            <a:prstDash val="solid"/>
          </a:ln>
          <a:effectLst>
            <a:outerShdw blurRad="40000" dist="20000" dir="5400000" rotWithShape="0">
              <a:srgbClr val="000000">
                <a:alpha val="38000"/>
              </a:srgbClr>
            </a:outerShdw>
          </a:effectLst>
        </p:spPr>
        <p:txBody>
          <a:bodyPr rtlCol="0" anchor="ctr"/>
          <a:lstStyle/>
          <a:p>
            <a:pPr algn="ctr"/>
            <a:endParaRPr lang="en-US" sz="1100" b="1" kern="0">
              <a:solidFill>
                <a:schemeClr val="tx1"/>
              </a:solidFill>
              <a:latin typeface="Segoe"/>
            </a:endParaRPr>
          </a:p>
        </p:txBody>
      </p:sp>
      <p:sp>
        <p:nvSpPr>
          <p:cNvPr id="5" name="Rounded Rectangle 4"/>
          <p:cNvSpPr/>
          <p:nvPr/>
        </p:nvSpPr>
        <p:spPr>
          <a:xfrm>
            <a:off x="507868" y="838200"/>
            <a:ext cx="11173090" cy="1295400"/>
          </a:xfrm>
          <a:prstGeom prst="roundRect">
            <a:avLst/>
          </a:prstGeom>
          <a:gradFill rotWithShape="1">
            <a:gsLst>
              <a:gs pos="0">
                <a:srgbClr val="00B0F0"/>
              </a:gs>
              <a:gs pos="35000">
                <a:schemeClr val="accent1">
                  <a:lumMod val="50000"/>
                  <a:lumOff val="50000"/>
                </a:schemeClr>
              </a:gs>
              <a:gs pos="100000">
                <a:schemeClr val="accent1">
                  <a:lumMod val="90000"/>
                  <a:lumOff val="10000"/>
                </a:schemeClr>
              </a:gs>
            </a:gsLst>
            <a:lin ang="16200000" scaled="1"/>
          </a:gradFill>
          <a:ln w="9525" cap="flat" cmpd="sng" algn="ctr">
            <a:solidFill>
              <a:schemeClr val="accent5">
                <a:lumMod val="75000"/>
              </a:schemeClr>
            </a:solidFill>
            <a:prstDash val="solid"/>
          </a:ln>
          <a:effectLst>
            <a:outerShdw blurRad="40000" dist="20000" dir="5400000" rotWithShape="0">
              <a:srgbClr val="000000">
                <a:alpha val="38000"/>
              </a:srgbClr>
            </a:outerShdw>
          </a:effectLst>
        </p:spPr>
        <p:txBody>
          <a:bodyPr rtlCol="0" anchor="ctr"/>
          <a:lstStyle/>
          <a:p>
            <a:pPr algn="ctr"/>
            <a:endParaRPr lang="en-US" sz="1100" b="1" kern="0">
              <a:solidFill>
                <a:schemeClr val="tx1"/>
              </a:solidFill>
              <a:latin typeface="Segoe"/>
            </a:endParaRPr>
          </a:p>
        </p:txBody>
      </p:sp>
      <p:cxnSp>
        <p:nvCxnSpPr>
          <p:cNvPr id="34" name="Straight Arrow Connector 33"/>
          <p:cNvCxnSpPr>
            <a:stCxn id="4" idx="5"/>
            <a:endCxn id="99" idx="1"/>
          </p:cNvCxnSpPr>
          <p:nvPr/>
        </p:nvCxnSpPr>
        <p:spPr>
          <a:xfrm flipV="1">
            <a:off x="2361585" y="5306035"/>
            <a:ext cx="3168423" cy="27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2664581" y="4800600"/>
            <a:ext cx="2865427" cy="261610"/>
          </a:xfrm>
          <a:prstGeom prst="rect">
            <a:avLst/>
          </a:prstGeom>
          <a:noFill/>
        </p:spPr>
        <p:txBody>
          <a:bodyPr wrap="square" rtlCol="0">
            <a:spAutoFit/>
          </a:bodyPr>
          <a:lstStyle/>
          <a:p>
            <a:endParaRPr lang="en-US" sz="1100" b="1" dirty="0">
              <a:solidFill>
                <a:schemeClr val="bg1"/>
              </a:solidFill>
            </a:endParaRPr>
          </a:p>
        </p:txBody>
      </p:sp>
      <p:sp>
        <p:nvSpPr>
          <p:cNvPr id="4" name="Isosceles Triangle 3"/>
          <p:cNvSpPr/>
          <p:nvPr/>
        </p:nvSpPr>
        <p:spPr>
          <a:xfrm>
            <a:off x="1218883" y="4876800"/>
            <a:ext cx="1523603" cy="914400"/>
          </a:xfrm>
          <a:prstGeom prst="triangle">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lumMod val="85000"/>
                    <a:lumOff val="15000"/>
                  </a:schemeClr>
                </a:solidFill>
              </a:rPr>
              <a:t>On-prem AD</a:t>
            </a:r>
            <a:endParaRPr lang="en-US" sz="1100" dirty="0">
              <a:solidFill>
                <a:schemeClr val="tx1">
                  <a:lumMod val="85000"/>
                  <a:lumOff val="15000"/>
                </a:schemeClr>
              </a:solidFill>
            </a:endParaRPr>
          </a:p>
        </p:txBody>
      </p:sp>
      <p:cxnSp>
        <p:nvCxnSpPr>
          <p:cNvPr id="20" name="Straight Arrow Connector 19"/>
          <p:cNvCxnSpPr>
            <a:stCxn id="99" idx="3"/>
            <a:endCxn id="109" idx="2"/>
          </p:cNvCxnSpPr>
          <p:nvPr/>
        </p:nvCxnSpPr>
        <p:spPr>
          <a:xfrm>
            <a:off x="6907001" y="5306035"/>
            <a:ext cx="3372242" cy="1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99" idx="3"/>
            <a:endCxn id="99" idx="0"/>
          </p:cNvCxnSpPr>
          <p:nvPr/>
        </p:nvCxnSpPr>
        <p:spPr>
          <a:xfrm flipH="1" flipV="1">
            <a:off x="6218505" y="5123155"/>
            <a:ext cx="688496" cy="182880"/>
          </a:xfrm>
          <a:prstGeom prst="curvedConnector4">
            <a:avLst>
              <a:gd name="adj1" fmla="val -33203"/>
              <a:gd name="adj2" fmla="val 225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4" idx="3"/>
            <a:endCxn id="88" idx="1"/>
          </p:cNvCxnSpPr>
          <p:nvPr/>
        </p:nvCxnSpPr>
        <p:spPr>
          <a:xfrm rot="16200000" flipH="1">
            <a:off x="2232925" y="5538959"/>
            <a:ext cx="621786" cy="112626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228600"/>
            <a:ext cx="10969943" cy="411162"/>
          </a:xfrm>
        </p:spPr>
        <p:txBody>
          <a:bodyPr vert="horz" lIns="91440" tIns="45720" rIns="91440" bIns="45720" rtlCol="0" anchor="ctr">
            <a:noAutofit/>
          </a:bodyPr>
          <a:lstStyle/>
          <a:p>
            <a:r>
              <a:rPr lang="en-US" cap="all" dirty="0" smtClean="0"/>
              <a:t>User Identity OPTIONS</a:t>
            </a:r>
            <a:endParaRPr lang="en-US" cap="all" dirty="0"/>
          </a:p>
        </p:txBody>
      </p:sp>
      <p:sp>
        <p:nvSpPr>
          <p:cNvPr id="54" name="TextBox 53"/>
          <p:cNvSpPr txBox="1"/>
          <p:nvPr/>
        </p:nvSpPr>
        <p:spPr>
          <a:xfrm>
            <a:off x="2742486" y="5334001"/>
            <a:ext cx="3051706" cy="253916"/>
          </a:xfrm>
          <a:prstGeom prst="rect">
            <a:avLst/>
          </a:prstGeom>
          <a:noFill/>
        </p:spPr>
        <p:txBody>
          <a:bodyPr wrap="square" rtlCol="0">
            <a:spAutoFit/>
          </a:bodyPr>
          <a:lstStyle/>
          <a:p>
            <a:endParaRPr lang="en-US" sz="1050" b="1" dirty="0">
              <a:solidFill>
                <a:schemeClr val="bg1"/>
              </a:solidFill>
            </a:endParaRPr>
          </a:p>
        </p:txBody>
      </p:sp>
      <p:sp>
        <p:nvSpPr>
          <p:cNvPr id="68" name="TextBox 67"/>
          <p:cNvSpPr txBox="1"/>
          <p:nvPr/>
        </p:nvSpPr>
        <p:spPr>
          <a:xfrm>
            <a:off x="7065840" y="860754"/>
            <a:ext cx="3761900" cy="830997"/>
          </a:xfrm>
          <a:prstGeom prst="rect">
            <a:avLst/>
          </a:prstGeom>
          <a:noFill/>
        </p:spPr>
        <p:txBody>
          <a:bodyPr wrap="square" rtlCol="0">
            <a:spAutoFit/>
          </a:bodyPr>
          <a:lstStyle/>
          <a:p>
            <a:r>
              <a:rPr lang="en-US" sz="1600" b="1" dirty="0" smtClean="0">
                <a:solidFill>
                  <a:srgbClr val="FFFFFF"/>
                </a:solidFill>
              </a:rPr>
              <a:t>User identities and Security Groups (SGs) managed  in Windows Azure AD via the account portal.</a:t>
            </a:r>
            <a:endParaRPr lang="en-US" sz="1600" b="1" dirty="0">
              <a:solidFill>
                <a:srgbClr val="FFFFFF"/>
              </a:solidFill>
            </a:endParaRPr>
          </a:p>
        </p:txBody>
      </p:sp>
      <p:cxnSp>
        <p:nvCxnSpPr>
          <p:cNvPr id="70" name="Straight Arrow Connector 69"/>
          <p:cNvCxnSpPr>
            <a:stCxn id="14" idx="3"/>
            <a:endCxn id="31" idx="2"/>
          </p:cNvCxnSpPr>
          <p:nvPr/>
        </p:nvCxnSpPr>
        <p:spPr>
          <a:xfrm flipV="1">
            <a:off x="6907001" y="1869878"/>
            <a:ext cx="3270668" cy="4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14" idx="3"/>
            <a:endCxn id="14" idx="0"/>
          </p:cNvCxnSpPr>
          <p:nvPr/>
        </p:nvCxnSpPr>
        <p:spPr>
          <a:xfrm flipH="1" flipV="1">
            <a:off x="6218505" y="1691751"/>
            <a:ext cx="688496" cy="182880"/>
          </a:xfrm>
          <a:prstGeom prst="curvedConnector4">
            <a:avLst>
              <a:gd name="adj1" fmla="val -33203"/>
              <a:gd name="adj2" fmla="val 225000"/>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507868" y="2293062"/>
            <a:ext cx="11173090" cy="1897938"/>
          </a:xfrm>
          <a:prstGeom prst="roundRect">
            <a:avLst/>
          </a:prstGeom>
          <a:gradFill rotWithShape="1">
            <a:gsLst>
              <a:gs pos="0">
                <a:srgbClr val="00B0F0"/>
              </a:gs>
              <a:gs pos="35000">
                <a:schemeClr val="accent1">
                  <a:lumMod val="50000"/>
                  <a:lumOff val="50000"/>
                </a:schemeClr>
              </a:gs>
              <a:gs pos="100000">
                <a:schemeClr val="accent1">
                  <a:lumMod val="90000"/>
                  <a:lumOff val="10000"/>
                </a:schemeClr>
              </a:gs>
            </a:gsLst>
            <a:lin ang="16200000" scaled="1"/>
          </a:gradFill>
          <a:ln w="9525" cap="flat" cmpd="sng" algn="ctr">
            <a:solidFill>
              <a:schemeClr val="accent5">
                <a:lumMod val="75000"/>
              </a:schemeClr>
            </a:solidFill>
            <a:prstDash val="solid"/>
          </a:ln>
          <a:effectLst>
            <a:outerShdw blurRad="40000" dist="20000" dir="5400000" rotWithShape="0">
              <a:srgbClr val="000000">
                <a:alpha val="38000"/>
              </a:srgbClr>
            </a:outerShdw>
          </a:effectLst>
        </p:spPr>
        <p:txBody>
          <a:bodyPr rtlCol="0" anchor="ctr"/>
          <a:lstStyle/>
          <a:p>
            <a:pPr algn="ctr"/>
            <a:endParaRPr lang="en-US" sz="1100" b="1" kern="0">
              <a:solidFill>
                <a:schemeClr val="tx1"/>
              </a:solidFill>
              <a:latin typeface="Segoe"/>
            </a:endParaRPr>
          </a:p>
        </p:txBody>
      </p:sp>
      <p:sp>
        <p:nvSpPr>
          <p:cNvPr id="78" name="TextBox 77"/>
          <p:cNvSpPr txBox="1"/>
          <p:nvPr/>
        </p:nvSpPr>
        <p:spPr>
          <a:xfrm>
            <a:off x="7110147" y="2590800"/>
            <a:ext cx="4394465" cy="830997"/>
          </a:xfrm>
          <a:prstGeom prst="rect">
            <a:avLst/>
          </a:prstGeom>
          <a:noFill/>
        </p:spPr>
        <p:txBody>
          <a:bodyPr wrap="square" rtlCol="0">
            <a:spAutoFit/>
          </a:bodyPr>
          <a:lstStyle>
            <a:defPPr>
              <a:defRPr lang="en-US"/>
            </a:defPPr>
            <a:lvl1pPr>
              <a:defRPr sz="1600" b="1">
                <a:solidFill>
                  <a:srgbClr val="FFFFFF"/>
                </a:solidFill>
              </a:defRPr>
            </a:lvl1pPr>
          </a:lstStyle>
          <a:p>
            <a:pPr marL="285750" indent="-285750">
              <a:buFont typeface="Arial" pitchFamily="34" charset="0"/>
              <a:buChar char="•"/>
            </a:pPr>
            <a:r>
              <a:rPr lang="en-US" dirty="0"/>
              <a:t>Additional identities and SGs could be created/modified in Windows Azure </a:t>
            </a:r>
            <a:r>
              <a:rPr lang="en-US" dirty="0" smtClean="0"/>
              <a:t>AD</a:t>
            </a:r>
          </a:p>
          <a:p>
            <a:pPr marL="285750" indent="-285750">
              <a:buFont typeface="Arial" pitchFamily="34" charset="0"/>
              <a:buChar char="•"/>
            </a:pPr>
            <a:r>
              <a:rPr lang="en-US" dirty="0" smtClean="0"/>
              <a:t>These </a:t>
            </a:r>
            <a:r>
              <a:rPr lang="en-US" dirty="0"/>
              <a:t>do not flow back to on-</a:t>
            </a:r>
            <a:r>
              <a:rPr lang="en-US" dirty="0" err="1"/>
              <a:t>prem</a:t>
            </a:r>
            <a:r>
              <a:rPr lang="en-US" dirty="0"/>
              <a:t> AD</a:t>
            </a:r>
          </a:p>
        </p:txBody>
      </p:sp>
      <p:cxnSp>
        <p:nvCxnSpPr>
          <p:cNvPr id="80" name="Straight Arrow Connector 79"/>
          <p:cNvCxnSpPr>
            <a:stCxn id="97" idx="3"/>
            <a:endCxn id="107" idx="2"/>
          </p:cNvCxnSpPr>
          <p:nvPr/>
        </p:nvCxnSpPr>
        <p:spPr>
          <a:xfrm flipV="1">
            <a:off x="6907001" y="3678936"/>
            <a:ext cx="3372242" cy="1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97" idx="3"/>
            <a:endCxn id="97" idx="0"/>
          </p:cNvCxnSpPr>
          <p:nvPr/>
        </p:nvCxnSpPr>
        <p:spPr>
          <a:xfrm flipH="1" flipV="1">
            <a:off x="6204784" y="3497438"/>
            <a:ext cx="702217" cy="182880"/>
          </a:xfrm>
          <a:prstGeom prst="curvedConnector4">
            <a:avLst>
              <a:gd name="adj1" fmla="val -32554"/>
              <a:gd name="adj2" fmla="val 225000"/>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658508" y="2388036"/>
            <a:ext cx="3699138" cy="1569660"/>
          </a:xfrm>
          <a:prstGeom prst="rect">
            <a:avLst/>
          </a:prstGeom>
          <a:noFill/>
        </p:spPr>
        <p:txBody>
          <a:bodyPr wrap="square" rtlCol="0">
            <a:spAutoFit/>
          </a:bodyPr>
          <a:lstStyle/>
          <a:p>
            <a:pPr marL="285750" indent="-285750">
              <a:buFont typeface="Arial" pitchFamily="34" charset="0"/>
              <a:buChar char="•"/>
            </a:pPr>
            <a:r>
              <a:rPr lang="en-US" sz="1600" b="1" dirty="0" smtClean="0">
                <a:solidFill>
                  <a:srgbClr val="FFFFFF"/>
                </a:solidFill>
              </a:rPr>
              <a:t>User </a:t>
            </a:r>
            <a:r>
              <a:rPr lang="en-US" sz="1600" b="1" dirty="0">
                <a:solidFill>
                  <a:srgbClr val="FFFFFF"/>
                </a:solidFill>
              </a:rPr>
              <a:t>identities and SGs </a:t>
            </a:r>
            <a:r>
              <a:rPr lang="en-US" sz="1600" b="1" dirty="0" smtClean="0">
                <a:solidFill>
                  <a:srgbClr val="FFFFFF"/>
                </a:solidFill>
              </a:rPr>
              <a:t> managed </a:t>
            </a:r>
            <a:r>
              <a:rPr lang="en-US" sz="1600" b="1" dirty="0">
                <a:solidFill>
                  <a:srgbClr val="FFFFFF"/>
                </a:solidFill>
              </a:rPr>
              <a:t>in </a:t>
            </a:r>
            <a:r>
              <a:rPr lang="en-US" sz="1600" b="1" dirty="0" smtClean="0">
                <a:solidFill>
                  <a:srgbClr val="FFFFFF"/>
                </a:solidFill>
              </a:rPr>
              <a:t>on-</a:t>
            </a:r>
            <a:r>
              <a:rPr lang="en-US" sz="1600" b="1" dirty="0" err="1" smtClean="0">
                <a:solidFill>
                  <a:srgbClr val="FFFFFF"/>
                </a:solidFill>
              </a:rPr>
              <a:t>prem</a:t>
            </a:r>
            <a:r>
              <a:rPr lang="en-US" sz="1600" b="1" dirty="0" smtClean="0">
                <a:solidFill>
                  <a:srgbClr val="FFFFFF"/>
                </a:solidFill>
              </a:rPr>
              <a:t> AD</a:t>
            </a:r>
            <a:endParaRPr lang="en-US" sz="1600" b="1" dirty="0">
              <a:solidFill>
                <a:srgbClr val="FFFFFF"/>
              </a:solidFill>
            </a:endParaRPr>
          </a:p>
          <a:p>
            <a:pPr marL="285750" indent="-285750">
              <a:buFont typeface="Arial" pitchFamily="34" charset="0"/>
              <a:buChar char="•"/>
            </a:pPr>
            <a:r>
              <a:rPr lang="en-US" sz="1600" b="1" dirty="0" err="1">
                <a:solidFill>
                  <a:srgbClr val="FFFFFF"/>
                </a:solidFill>
              </a:rPr>
              <a:t>DirSync</a:t>
            </a:r>
            <a:r>
              <a:rPr lang="en-US" sz="1600" b="1" dirty="0">
                <a:solidFill>
                  <a:srgbClr val="FFFFFF"/>
                </a:solidFill>
              </a:rPr>
              <a:t> delta syncs on-</a:t>
            </a:r>
            <a:r>
              <a:rPr lang="en-US" sz="1600" b="1" dirty="0" err="1">
                <a:solidFill>
                  <a:srgbClr val="FFFFFF"/>
                </a:solidFill>
              </a:rPr>
              <a:t>prem</a:t>
            </a:r>
            <a:r>
              <a:rPr lang="en-US" sz="1600" b="1" dirty="0">
                <a:solidFill>
                  <a:srgbClr val="FFFFFF"/>
                </a:solidFill>
              </a:rPr>
              <a:t> </a:t>
            </a:r>
            <a:r>
              <a:rPr lang="en-US" sz="1600" b="1" dirty="0" smtClean="0">
                <a:solidFill>
                  <a:srgbClr val="FFFFFF"/>
                </a:solidFill>
              </a:rPr>
              <a:t> to </a:t>
            </a:r>
            <a:r>
              <a:rPr lang="en-US" sz="1600" b="1" dirty="0">
                <a:solidFill>
                  <a:srgbClr val="FFFFFF"/>
                </a:solidFill>
              </a:rPr>
              <a:t>Windows Azure </a:t>
            </a:r>
            <a:r>
              <a:rPr lang="en-US" sz="1600" b="1" dirty="0" smtClean="0">
                <a:solidFill>
                  <a:srgbClr val="FFFFFF"/>
                </a:solidFill>
              </a:rPr>
              <a:t>AD  </a:t>
            </a:r>
            <a:endParaRPr lang="en-US" sz="1600" b="1" dirty="0">
              <a:solidFill>
                <a:srgbClr val="FFFFFF"/>
              </a:solidFill>
            </a:endParaRPr>
          </a:p>
          <a:p>
            <a:pPr marL="285750" indent="-285750">
              <a:buFont typeface="Arial" pitchFamily="34" charset="0"/>
              <a:buChar char="•"/>
            </a:pPr>
            <a:r>
              <a:rPr lang="en-US" sz="1600" b="1" dirty="0">
                <a:solidFill>
                  <a:srgbClr val="FFFFFF"/>
                </a:solidFill>
              </a:rPr>
              <a:t>Password created in </a:t>
            </a:r>
            <a:endParaRPr lang="en-US" sz="1600" b="1" dirty="0" smtClean="0">
              <a:solidFill>
                <a:srgbClr val="FFFFFF"/>
              </a:solidFill>
            </a:endParaRPr>
          </a:p>
          <a:p>
            <a:r>
              <a:rPr lang="en-US" sz="1600" b="1" dirty="0" smtClean="0">
                <a:solidFill>
                  <a:srgbClr val="FFFFFF"/>
                </a:solidFill>
              </a:rPr>
              <a:t>     Windows </a:t>
            </a:r>
            <a:r>
              <a:rPr lang="en-US" sz="1600" b="1" dirty="0">
                <a:solidFill>
                  <a:srgbClr val="FFFFFF"/>
                </a:solidFill>
              </a:rPr>
              <a:t>Azure AD</a:t>
            </a:r>
          </a:p>
        </p:txBody>
      </p:sp>
      <p:sp>
        <p:nvSpPr>
          <p:cNvPr id="87" name="Isosceles Triangle 86"/>
          <p:cNvSpPr/>
          <p:nvPr/>
        </p:nvSpPr>
        <p:spPr>
          <a:xfrm>
            <a:off x="1218883" y="3223332"/>
            <a:ext cx="1523603" cy="914400"/>
          </a:xfrm>
          <a:prstGeom prst="triangle">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lumMod val="85000"/>
                    <a:lumOff val="15000"/>
                  </a:schemeClr>
                </a:solidFill>
              </a:rPr>
              <a:t>On-prem AD</a:t>
            </a:r>
            <a:endParaRPr lang="en-US" sz="1100" dirty="0">
              <a:solidFill>
                <a:schemeClr val="tx1">
                  <a:lumMod val="85000"/>
                  <a:lumOff val="15000"/>
                </a:schemeClr>
              </a:solidFill>
            </a:endParaRPr>
          </a:p>
        </p:txBody>
      </p:sp>
      <p:cxnSp>
        <p:nvCxnSpPr>
          <p:cNvPr id="7" name="Straight Arrow Connector 6"/>
          <p:cNvCxnSpPr>
            <a:stCxn id="87" idx="5"/>
            <a:endCxn id="97" idx="1"/>
          </p:cNvCxnSpPr>
          <p:nvPr/>
        </p:nvCxnSpPr>
        <p:spPr>
          <a:xfrm flipV="1">
            <a:off x="2361585" y="3680318"/>
            <a:ext cx="3140982" cy="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a:off x="2776838" y="6267308"/>
            <a:ext cx="1320456" cy="291356"/>
          </a:xfrm>
          <a:prstGeom prst="triangle">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ADFS</a:t>
            </a:r>
            <a:endParaRPr lang="en-US" sz="800" b="1" dirty="0">
              <a:solidFill>
                <a:schemeClr val="tx1">
                  <a:lumMod val="85000"/>
                  <a:lumOff val="15000"/>
                </a:schemeClr>
              </a:solidFill>
            </a:endParaRPr>
          </a:p>
        </p:txBody>
      </p:sp>
      <p:cxnSp>
        <p:nvCxnSpPr>
          <p:cNvPr id="11" name="Curved Connector 10"/>
          <p:cNvCxnSpPr>
            <a:stCxn id="88" idx="5"/>
            <a:endCxn id="99" idx="2"/>
          </p:cNvCxnSpPr>
          <p:nvPr/>
        </p:nvCxnSpPr>
        <p:spPr>
          <a:xfrm flipV="1">
            <a:off x="3767180" y="5488915"/>
            <a:ext cx="2451325" cy="92407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Diagonal Stripe 11"/>
          <p:cNvSpPr/>
          <p:nvPr/>
        </p:nvSpPr>
        <p:spPr>
          <a:xfrm>
            <a:off x="507867" y="826718"/>
            <a:ext cx="2110089" cy="951720"/>
          </a:xfrm>
          <a:prstGeom prst="diagStripe">
            <a:avLst/>
          </a:prstGeom>
          <a:solidFill>
            <a:schemeClr val="bg2">
              <a:lumMod val="9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800000"/>
              </a:camera>
              <a:lightRig rig="threePt" dir="t"/>
            </a:scene3d>
          </a:bodyPr>
          <a:lstStyle/>
          <a:p>
            <a:pPr algn="ctr"/>
            <a:r>
              <a:rPr lang="en-US" sz="1600" dirty="0" smtClean="0">
                <a:solidFill>
                  <a:schemeClr val="tx1"/>
                </a:solidFill>
              </a:rPr>
              <a:t>Cloud Identity</a:t>
            </a:r>
            <a:endParaRPr lang="en-US" sz="1600" dirty="0">
              <a:solidFill>
                <a:schemeClr val="tx1"/>
              </a:solidFill>
            </a:endParaRPr>
          </a:p>
        </p:txBody>
      </p:sp>
      <p:sp>
        <p:nvSpPr>
          <p:cNvPr id="90" name="Diagonal Stripe 89"/>
          <p:cNvSpPr/>
          <p:nvPr/>
        </p:nvSpPr>
        <p:spPr>
          <a:xfrm>
            <a:off x="507868" y="2293062"/>
            <a:ext cx="2386144" cy="1232406"/>
          </a:xfrm>
          <a:prstGeom prst="diagStripe">
            <a:avLst/>
          </a:prstGeom>
          <a:solidFill>
            <a:schemeClr val="bg2">
              <a:lumMod val="9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800000"/>
              </a:camera>
              <a:lightRig rig="threePt" dir="t"/>
            </a:scene3d>
          </a:bodyPr>
          <a:lstStyle/>
          <a:p>
            <a:pPr algn="ctr"/>
            <a:r>
              <a:rPr lang="en-US" sz="1600" dirty="0">
                <a:solidFill>
                  <a:schemeClr val="tx1"/>
                </a:solidFill>
              </a:rPr>
              <a:t>Synced</a:t>
            </a:r>
            <a:r>
              <a:rPr lang="en-US" sz="1400" dirty="0" smtClean="0">
                <a:solidFill>
                  <a:schemeClr val="tx1"/>
                </a:solidFill>
              </a:rPr>
              <a:t> </a:t>
            </a:r>
            <a:r>
              <a:rPr lang="en-US" sz="1600" dirty="0">
                <a:solidFill>
                  <a:schemeClr val="tx1"/>
                </a:solidFill>
              </a:rPr>
              <a:t>Identity</a:t>
            </a:r>
          </a:p>
        </p:txBody>
      </p:sp>
      <p:sp>
        <p:nvSpPr>
          <p:cNvPr id="91" name="Diagonal Stripe 90"/>
          <p:cNvSpPr/>
          <p:nvPr/>
        </p:nvSpPr>
        <p:spPr>
          <a:xfrm>
            <a:off x="507868" y="4384089"/>
            <a:ext cx="2234618" cy="1000543"/>
          </a:xfrm>
          <a:prstGeom prst="diagStripe">
            <a:avLst/>
          </a:prstGeom>
          <a:solidFill>
            <a:schemeClr val="bg2">
              <a:lumMod val="9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800000"/>
              </a:camera>
              <a:lightRig rig="threePt" dir="t"/>
            </a:scene3d>
          </a:bodyPr>
          <a:lstStyle/>
          <a:p>
            <a:pPr algn="ctr"/>
            <a:r>
              <a:rPr lang="en-US" sz="1400" dirty="0" smtClean="0">
                <a:solidFill>
                  <a:schemeClr val="tx1"/>
                </a:solidFill>
              </a:rPr>
              <a:t>Federated Identity</a:t>
            </a:r>
            <a:endParaRPr lang="en-US" sz="1400" dirty="0">
              <a:solidFill>
                <a:schemeClr val="tx1"/>
              </a:solidFill>
            </a:endParaRPr>
          </a:p>
        </p:txBody>
      </p:sp>
      <p:sp>
        <p:nvSpPr>
          <p:cNvPr id="14" name="Round Single Corner Rectangle 13"/>
          <p:cNvSpPr/>
          <p:nvPr/>
        </p:nvSpPr>
        <p:spPr>
          <a:xfrm>
            <a:off x="5530008" y="1691751"/>
            <a:ext cx="1376993" cy="365760"/>
          </a:xfrm>
          <a:prstGeom prst="round1Rect">
            <a:avLst/>
          </a:prstGeom>
          <a:solidFill>
            <a:srgbClr val="010E19"/>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Windows Azure AD</a:t>
            </a:r>
            <a:endParaRPr lang="en-US" sz="1200" dirty="0">
              <a:solidFill>
                <a:schemeClr val="tx1"/>
              </a:solidFill>
            </a:endParaRPr>
          </a:p>
        </p:txBody>
      </p:sp>
      <p:sp>
        <p:nvSpPr>
          <p:cNvPr id="97" name="Round Single Corner Rectangle 96"/>
          <p:cNvSpPr/>
          <p:nvPr/>
        </p:nvSpPr>
        <p:spPr>
          <a:xfrm>
            <a:off x="5502567" y="3497438"/>
            <a:ext cx="1404434" cy="365760"/>
          </a:xfrm>
          <a:prstGeom prst="round1Rect">
            <a:avLst/>
          </a:prstGeom>
          <a:solidFill>
            <a:srgbClr val="010E19"/>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Windows Azure AD</a:t>
            </a:r>
          </a:p>
        </p:txBody>
      </p:sp>
      <p:sp>
        <p:nvSpPr>
          <p:cNvPr id="99" name="Round Single Corner Rectangle 98"/>
          <p:cNvSpPr/>
          <p:nvPr/>
        </p:nvSpPr>
        <p:spPr>
          <a:xfrm>
            <a:off x="5530008" y="5123155"/>
            <a:ext cx="1376993" cy="365760"/>
          </a:xfrm>
          <a:prstGeom prst="round1Rect">
            <a:avLst/>
          </a:prstGeom>
          <a:solidFill>
            <a:srgbClr val="010E19"/>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Windows Azure AD</a:t>
            </a:r>
          </a:p>
        </p:txBody>
      </p:sp>
      <p:sp>
        <p:nvSpPr>
          <p:cNvPr id="31" name="Round Same Side Corner Rectangle 30"/>
          <p:cNvSpPr/>
          <p:nvPr/>
        </p:nvSpPr>
        <p:spPr>
          <a:xfrm>
            <a:off x="10177669" y="1686998"/>
            <a:ext cx="1096994" cy="365760"/>
          </a:xfrm>
          <a:prstGeom prst="round2Same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Intune</a:t>
            </a:r>
            <a:endParaRPr lang="en-US" sz="1200" dirty="0"/>
          </a:p>
        </p:txBody>
      </p:sp>
      <p:sp>
        <p:nvSpPr>
          <p:cNvPr id="107" name="Round Same Side Corner Rectangle 106"/>
          <p:cNvSpPr/>
          <p:nvPr/>
        </p:nvSpPr>
        <p:spPr>
          <a:xfrm>
            <a:off x="10279243" y="3496056"/>
            <a:ext cx="1096994" cy="365760"/>
          </a:xfrm>
          <a:prstGeom prst="round2Same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Intune</a:t>
            </a:r>
            <a:endParaRPr lang="en-US" sz="1200" dirty="0"/>
          </a:p>
        </p:txBody>
      </p:sp>
      <p:sp>
        <p:nvSpPr>
          <p:cNvPr id="109" name="Round Same Side Corner Rectangle 108"/>
          <p:cNvSpPr/>
          <p:nvPr/>
        </p:nvSpPr>
        <p:spPr>
          <a:xfrm>
            <a:off x="10279243" y="5124192"/>
            <a:ext cx="1096994" cy="365760"/>
          </a:xfrm>
          <a:prstGeom prst="round2Same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Intune</a:t>
            </a:r>
            <a:endParaRPr lang="en-US" sz="1200" dirty="0"/>
          </a:p>
        </p:txBody>
      </p:sp>
      <p:sp>
        <p:nvSpPr>
          <p:cNvPr id="47" name="TextBox 46"/>
          <p:cNvSpPr txBox="1"/>
          <p:nvPr/>
        </p:nvSpPr>
        <p:spPr>
          <a:xfrm>
            <a:off x="2530541" y="2743201"/>
            <a:ext cx="2972026" cy="261610"/>
          </a:xfrm>
          <a:prstGeom prst="rect">
            <a:avLst/>
          </a:prstGeom>
          <a:noFill/>
        </p:spPr>
        <p:txBody>
          <a:bodyPr wrap="square" rtlCol="0">
            <a:spAutoFit/>
          </a:bodyPr>
          <a:lstStyle/>
          <a:p>
            <a:endParaRPr lang="en-US" sz="1100" b="1" dirty="0">
              <a:solidFill>
                <a:schemeClr val="bg1"/>
              </a:solidFill>
            </a:endParaRPr>
          </a:p>
        </p:txBody>
      </p:sp>
      <p:sp>
        <p:nvSpPr>
          <p:cNvPr id="50" name="TextBox 49"/>
          <p:cNvSpPr txBox="1"/>
          <p:nvPr/>
        </p:nvSpPr>
        <p:spPr>
          <a:xfrm>
            <a:off x="2616368" y="4302950"/>
            <a:ext cx="3051706" cy="2077492"/>
          </a:xfrm>
          <a:prstGeom prst="rect">
            <a:avLst/>
          </a:prstGeom>
          <a:noFill/>
        </p:spPr>
        <p:txBody>
          <a:bodyPr wrap="square" rtlCol="0">
            <a:spAutoFit/>
          </a:bodyPr>
          <a:lstStyle/>
          <a:p>
            <a:pPr marL="171450" indent="-171450">
              <a:buFont typeface="Arial" pitchFamily="34" charset="0"/>
              <a:buChar char="•"/>
            </a:pPr>
            <a:r>
              <a:rPr lang="en-US" sz="1600" b="1" dirty="0">
                <a:solidFill>
                  <a:srgbClr val="FFFFFF"/>
                </a:solidFill>
              </a:rPr>
              <a:t>User identities and SGs </a:t>
            </a:r>
            <a:r>
              <a:rPr lang="en-US" sz="1600" b="1" dirty="0" smtClean="0">
                <a:solidFill>
                  <a:srgbClr val="FFFFFF"/>
                </a:solidFill>
              </a:rPr>
              <a:t>managed  </a:t>
            </a:r>
            <a:r>
              <a:rPr lang="en-US" sz="1600" b="1" dirty="0">
                <a:solidFill>
                  <a:srgbClr val="FFFFFF"/>
                </a:solidFill>
              </a:rPr>
              <a:t>in AD</a:t>
            </a:r>
          </a:p>
          <a:p>
            <a:pPr marL="171450" indent="-171450">
              <a:buFont typeface="Arial" pitchFamily="34" charset="0"/>
              <a:buChar char="•"/>
            </a:pPr>
            <a:r>
              <a:rPr lang="en-US" sz="1600" b="1" dirty="0" err="1">
                <a:solidFill>
                  <a:srgbClr val="FFFFFF"/>
                </a:solidFill>
              </a:rPr>
              <a:t>DirSync</a:t>
            </a:r>
            <a:r>
              <a:rPr lang="en-US" sz="1600" b="1" dirty="0">
                <a:solidFill>
                  <a:srgbClr val="FFFFFF"/>
                </a:solidFill>
              </a:rPr>
              <a:t> delta syncs on-</a:t>
            </a:r>
            <a:r>
              <a:rPr lang="en-US" sz="1600" b="1" dirty="0" err="1">
                <a:solidFill>
                  <a:srgbClr val="FFFFFF"/>
                </a:solidFill>
              </a:rPr>
              <a:t>prem</a:t>
            </a:r>
            <a:r>
              <a:rPr lang="en-US" sz="1600" b="1" dirty="0">
                <a:solidFill>
                  <a:srgbClr val="FFFFFF"/>
                </a:solidFill>
              </a:rPr>
              <a:t> </a:t>
            </a:r>
            <a:r>
              <a:rPr lang="en-US" sz="1600" b="1" dirty="0" smtClean="0">
                <a:solidFill>
                  <a:srgbClr val="FFFFFF"/>
                </a:solidFill>
              </a:rPr>
              <a:t>to </a:t>
            </a:r>
            <a:r>
              <a:rPr lang="en-US" sz="1600" b="1" dirty="0">
                <a:solidFill>
                  <a:srgbClr val="FFFFFF"/>
                </a:solidFill>
              </a:rPr>
              <a:t>Windows Azure </a:t>
            </a:r>
            <a:r>
              <a:rPr lang="en-US" sz="1600" b="1" dirty="0" smtClean="0">
                <a:solidFill>
                  <a:srgbClr val="FFFFFF"/>
                </a:solidFill>
              </a:rPr>
              <a:t>AD</a:t>
            </a:r>
          </a:p>
          <a:p>
            <a:pPr marL="171450" indent="-171450">
              <a:buFont typeface="Arial" pitchFamily="34" charset="0"/>
              <a:buChar char="•"/>
            </a:pPr>
            <a:r>
              <a:rPr lang="en-US" sz="1600" b="1" dirty="0" smtClean="0">
                <a:solidFill>
                  <a:srgbClr val="FFFFFF"/>
                </a:solidFill>
              </a:rPr>
              <a:t>Federation </a:t>
            </a:r>
            <a:r>
              <a:rPr lang="en-US" sz="1600" b="1" dirty="0">
                <a:solidFill>
                  <a:srgbClr val="FFFFFF"/>
                </a:solidFill>
              </a:rPr>
              <a:t>allows SSO experience  to users</a:t>
            </a:r>
          </a:p>
          <a:p>
            <a:endParaRPr lang="en-US" sz="1100" b="1" dirty="0" smtClean="0">
              <a:solidFill>
                <a:schemeClr val="bg1"/>
              </a:solidFill>
            </a:endParaRPr>
          </a:p>
          <a:p>
            <a:endParaRPr lang="en-US" sz="1100" b="1" dirty="0" smtClean="0">
              <a:solidFill>
                <a:schemeClr val="bg1"/>
              </a:solidFill>
            </a:endParaRPr>
          </a:p>
          <a:p>
            <a:endParaRPr lang="en-US" sz="1100" b="1" dirty="0">
              <a:solidFill>
                <a:schemeClr val="bg1"/>
              </a:solidFill>
            </a:endParaRPr>
          </a:p>
        </p:txBody>
      </p:sp>
      <p:sp>
        <p:nvSpPr>
          <p:cNvPr id="8" name="TextBox 7"/>
          <p:cNvSpPr txBox="1"/>
          <p:nvPr/>
        </p:nvSpPr>
        <p:spPr>
          <a:xfrm>
            <a:off x="46203" y="1016591"/>
            <a:ext cx="461665" cy="2552943"/>
          </a:xfrm>
          <a:prstGeom prst="rect">
            <a:avLst/>
          </a:prstGeom>
          <a:noFill/>
        </p:spPr>
        <p:txBody>
          <a:bodyPr vert="vert270" wrap="none" rtlCol="0">
            <a:spAutoFit/>
          </a:bodyPr>
          <a:lstStyle/>
          <a:p>
            <a:r>
              <a:rPr lang="en-US" dirty="0" smtClean="0">
                <a:solidFill>
                  <a:schemeClr val="bg1"/>
                </a:solidFill>
              </a:rPr>
              <a:t>Cloud Managed Identity</a:t>
            </a:r>
            <a:endParaRPr lang="en-US" dirty="0">
              <a:solidFill>
                <a:schemeClr val="bg1"/>
              </a:solidFill>
            </a:endParaRPr>
          </a:p>
        </p:txBody>
      </p:sp>
      <p:sp>
        <p:nvSpPr>
          <p:cNvPr id="52" name="TextBox 51"/>
          <p:cNvSpPr txBox="1"/>
          <p:nvPr/>
        </p:nvSpPr>
        <p:spPr>
          <a:xfrm>
            <a:off x="7065840" y="4398270"/>
            <a:ext cx="3970166" cy="1815882"/>
          </a:xfrm>
          <a:prstGeom prst="rect">
            <a:avLst/>
          </a:prstGeom>
          <a:noFill/>
        </p:spPr>
        <p:txBody>
          <a:bodyPr wrap="square" rtlCol="0">
            <a:spAutoFit/>
          </a:bodyPr>
          <a:lstStyle>
            <a:defPPr>
              <a:defRPr lang="en-US"/>
            </a:defPPr>
            <a:lvl1pPr>
              <a:defRPr sz="1600" b="1">
                <a:solidFill>
                  <a:srgbClr val="FFFFFF"/>
                </a:solidFill>
              </a:defRPr>
            </a:lvl1pPr>
          </a:lstStyle>
          <a:p>
            <a:pPr marL="285750" indent="-285750">
              <a:buFont typeface="Arial" pitchFamily="34" charset="0"/>
              <a:buChar char="•"/>
            </a:pPr>
            <a:r>
              <a:rPr lang="en-US" dirty="0"/>
              <a:t>Additional identities and SGs could be created/modified in Windows Azure AD </a:t>
            </a: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These </a:t>
            </a:r>
            <a:r>
              <a:rPr lang="en-US" dirty="0"/>
              <a:t>do not flow back to on-</a:t>
            </a:r>
            <a:r>
              <a:rPr lang="en-US" dirty="0" err="1"/>
              <a:t>prem</a:t>
            </a:r>
            <a:r>
              <a:rPr lang="en-US" dirty="0"/>
              <a:t> AD</a:t>
            </a:r>
          </a:p>
        </p:txBody>
      </p:sp>
    </p:spTree>
    <p:extLst>
      <p:ext uri="{BB962C8B-B14F-4D97-AF65-F5344CB8AC3E}">
        <p14:creationId xmlns:p14="http://schemas.microsoft.com/office/powerpoint/2010/main" val="25995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cap="all" dirty="0" smtClean="0"/>
              <a:t>User management takeaways</a:t>
            </a:r>
            <a:endParaRPr lang="en-US" cap="all" dirty="0"/>
          </a:p>
        </p:txBody>
      </p:sp>
      <p:sp>
        <p:nvSpPr>
          <p:cNvPr id="3" name="Content Placeholder 2"/>
          <p:cNvSpPr>
            <a:spLocks noGrp="1"/>
          </p:cNvSpPr>
          <p:nvPr>
            <p:ph idx="1"/>
          </p:nvPr>
        </p:nvSpPr>
        <p:spPr>
          <a:xfrm>
            <a:off x="519112" y="1447799"/>
            <a:ext cx="11149013" cy="4953001"/>
          </a:xfrm>
        </p:spPr>
        <p:txBody>
          <a:bodyPr>
            <a:normAutofit/>
          </a:bodyPr>
          <a:lstStyle/>
          <a:p>
            <a:r>
              <a:rPr lang="en-US" dirty="0" smtClean="0"/>
              <a:t>Windows Intune leverages Windows Azure Active Directory infrastructure for user management</a:t>
            </a:r>
          </a:p>
          <a:p>
            <a:pPr lvl="1"/>
            <a:r>
              <a:rPr lang="en-US" dirty="0" smtClean="0"/>
              <a:t>This common user identity is shared with Office 365</a:t>
            </a:r>
          </a:p>
          <a:p>
            <a:r>
              <a:rPr lang="en-US" dirty="0" smtClean="0"/>
              <a:t>In the enterprise,  on-premise Active Directory can be leveraged to manage user access to Intune</a:t>
            </a:r>
          </a:p>
          <a:p>
            <a:pPr lvl="2"/>
            <a:r>
              <a:rPr lang="en-US" dirty="0" smtClean="0"/>
              <a:t>You can selectively manage AD users in Intune</a:t>
            </a:r>
          </a:p>
          <a:p>
            <a:pPr lvl="2"/>
            <a:r>
              <a:rPr lang="en-US" dirty="0" smtClean="0"/>
              <a:t>Dynamic user groups can be created from AD</a:t>
            </a:r>
          </a:p>
          <a:p>
            <a:pPr lvl="2"/>
            <a:r>
              <a:rPr lang="en-US" dirty="0" smtClean="0"/>
              <a:t>Single sign-on can be set up with ADFS 2.0</a:t>
            </a:r>
          </a:p>
          <a:p>
            <a:r>
              <a:rPr lang="en-US" dirty="0" smtClean="0"/>
              <a:t>User Device Affinity (UDA) can be established through Windows </a:t>
            </a:r>
            <a:r>
              <a:rPr lang="en-US" dirty="0" err="1" smtClean="0"/>
              <a:t>Intune</a:t>
            </a:r>
            <a:r>
              <a:rPr lang="en-US" dirty="0" smtClean="0"/>
              <a:t> </a:t>
            </a:r>
          </a:p>
          <a:p>
            <a:endParaRPr lang="en-US" dirty="0" smtClean="0"/>
          </a:p>
          <a:p>
            <a:pPr marL="0" indent="0">
              <a:buNone/>
            </a:pPr>
            <a:endParaRPr lang="en-US" dirty="0"/>
          </a:p>
        </p:txBody>
      </p:sp>
    </p:spTree>
    <p:extLst>
      <p:ext uri="{BB962C8B-B14F-4D97-AF65-F5344CB8AC3E}">
        <p14:creationId xmlns:p14="http://schemas.microsoft.com/office/powerpoint/2010/main" val="2306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a:t>USER CENTRICITY FOR END USERS</a:t>
            </a:r>
            <a:br>
              <a:rPr lang="en-US" dirty="0"/>
            </a:br>
            <a:r>
              <a:rPr lang="en-US" sz="3600" dirty="0">
                <a:solidFill>
                  <a:schemeClr val="tx2"/>
                </a:solidFill>
              </a:rPr>
              <a:t>Enable IT self service for end users with Company Portal</a:t>
            </a:r>
            <a:br>
              <a:rPr lang="en-US" sz="3600" dirty="0">
                <a:solidFill>
                  <a:schemeClr val="tx2"/>
                </a:solidFill>
              </a:rPr>
            </a:br>
            <a:endParaRPr lang="en-US" dirty="0">
              <a:solidFill>
                <a:schemeClr val="tx2"/>
              </a:solidFill>
            </a:endParaRPr>
          </a:p>
        </p:txBody>
      </p:sp>
      <p:sp>
        <p:nvSpPr>
          <p:cNvPr id="3" name="Text Placeholder 2"/>
          <p:cNvSpPr>
            <a:spLocks noGrp="1"/>
          </p:cNvSpPr>
          <p:nvPr>
            <p:ph type="body" sz="quarter" idx="10"/>
          </p:nvPr>
        </p:nvSpPr>
        <p:spPr>
          <a:xfrm>
            <a:off x="519113" y="1600200"/>
            <a:ext cx="7251700" cy="5392245"/>
          </a:xfrm>
        </p:spPr>
        <p:txBody>
          <a:bodyPr/>
          <a:lstStyle/>
          <a:p>
            <a:r>
              <a:rPr lang="en-US" sz="2800" dirty="0" smtClean="0"/>
              <a:t>Self Enroll Devices</a:t>
            </a:r>
          </a:p>
          <a:p>
            <a:pPr lvl="1"/>
            <a:r>
              <a:rPr lang="en-US" sz="2400" dirty="0" smtClean="0"/>
              <a:t>View all my devices</a:t>
            </a:r>
          </a:p>
          <a:p>
            <a:pPr lvl="1"/>
            <a:r>
              <a:rPr lang="en-US" sz="2400" dirty="0" smtClean="0"/>
              <a:t>Remotely wipe mobile devices</a:t>
            </a:r>
          </a:p>
          <a:p>
            <a:pPr lvl="1"/>
            <a:r>
              <a:rPr lang="en-US" sz="2400" dirty="0" smtClean="0"/>
              <a:t>Manage device affinity</a:t>
            </a:r>
          </a:p>
          <a:p>
            <a:r>
              <a:rPr lang="en-US" sz="2800" dirty="0" smtClean="0"/>
              <a:t>Web based software catalog</a:t>
            </a:r>
          </a:p>
          <a:p>
            <a:pPr lvl="1"/>
            <a:r>
              <a:rPr lang="en-US" sz="2400" dirty="0" smtClean="0"/>
              <a:t>Company Branding</a:t>
            </a:r>
          </a:p>
          <a:p>
            <a:pPr lvl="1"/>
            <a:r>
              <a:rPr lang="en-US" sz="2400" dirty="0" smtClean="0"/>
              <a:t>Easily search and install software</a:t>
            </a:r>
          </a:p>
          <a:p>
            <a:pPr lvl="1"/>
            <a:r>
              <a:rPr lang="en-US" sz="2400" dirty="0" smtClean="0"/>
              <a:t>Users decide what software/apps to </a:t>
            </a:r>
            <a:br>
              <a:rPr lang="en-US" sz="2400" dirty="0" smtClean="0"/>
            </a:br>
            <a:r>
              <a:rPr lang="en-US" sz="2400" dirty="0" smtClean="0"/>
              <a:t>install from catalog made available to them</a:t>
            </a:r>
          </a:p>
          <a:p>
            <a:pPr lvl="1"/>
            <a:r>
              <a:rPr lang="en-US" sz="2400" dirty="0" smtClean="0"/>
              <a:t>Install software locally/remotely</a:t>
            </a:r>
          </a:p>
          <a:p>
            <a:pPr lvl="1"/>
            <a:r>
              <a:rPr lang="en-US" sz="2400" dirty="0" smtClean="0"/>
              <a:t>Do not need administrator privileges</a:t>
            </a:r>
          </a:p>
          <a:p>
            <a:r>
              <a:rPr lang="en-US" sz="2800" dirty="0" smtClean="0"/>
              <a:t>Contact IT for support</a:t>
            </a:r>
          </a:p>
          <a:p>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2" y="2362199"/>
            <a:ext cx="4162037" cy="32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480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5612" y="3429506"/>
            <a:ext cx="6705600" cy="1523494"/>
          </a:xfrm>
        </p:spPr>
        <p:txBody>
          <a:bodyPr/>
          <a:lstStyle/>
          <a:p>
            <a:r>
              <a:rPr lang="en-IN" sz="4800" dirty="0" smtClean="0"/>
              <a:t>User centricity for End users</a:t>
            </a:r>
            <a:r>
              <a:rPr lang="en-US" dirty="0"/>
              <a:t/>
            </a:r>
            <a:br>
              <a:rPr lang="en-US" dirty="0"/>
            </a:br>
            <a:endParaRPr lang="en-US" dirty="0"/>
          </a:p>
        </p:txBody>
      </p:sp>
      <p:sp>
        <p:nvSpPr>
          <p:cNvPr id="7" name="TextBox 6"/>
          <p:cNvSpPr txBox="1"/>
          <p:nvPr/>
        </p:nvSpPr>
        <p:spPr>
          <a:xfrm>
            <a:off x="4265612" y="667535"/>
            <a:ext cx="7543800" cy="1403461"/>
          </a:xfrm>
          <a:prstGeom prst="rect">
            <a:avLst/>
          </a:prstGeom>
          <a:noFill/>
        </p:spPr>
        <p:txBody>
          <a:bodyPr wrap="square" lIns="91440" tIns="91440" rIns="91440" bIns="91440" rtlCol="0">
            <a:spAutoFit/>
          </a:bodyPr>
          <a:lstStyle/>
          <a:p>
            <a:pPr algn="r">
              <a:lnSpc>
                <a:spcPct val="90000"/>
              </a:lnSpc>
              <a:spcBef>
                <a:spcPct val="20000"/>
              </a:spcBef>
              <a:buClr>
                <a:srgbClr val="84A8D8"/>
              </a:buClr>
              <a:buSzPct val="100000"/>
            </a:pPr>
            <a:r>
              <a:rPr lang="en-US" sz="8800" dirty="0" smtClean="0">
                <a:solidFill>
                  <a:schemeClr val="tx1">
                    <a:alpha val="99000"/>
                  </a:schemeClr>
                </a:solidFill>
                <a:latin typeface="+mj-lt"/>
              </a:rPr>
              <a:t>DEMO</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72817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734047"/>
          </a:xfrm>
        </p:spPr>
        <p:txBody>
          <a:bodyPr/>
          <a:lstStyle/>
          <a:p>
            <a:r>
              <a:rPr lang="en-US" dirty="0" smtClean="0"/>
              <a:t>Modern Device Management</a:t>
            </a:r>
            <a:endParaRPr lang="en-US" dirty="0"/>
          </a:p>
        </p:txBody>
      </p:sp>
    </p:spTree>
    <p:extLst>
      <p:ext uri="{BB962C8B-B14F-4D97-AF65-F5344CB8AC3E}">
        <p14:creationId xmlns:p14="http://schemas.microsoft.com/office/powerpoint/2010/main" val="9058141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CAPABLITIES</a:t>
            </a:r>
          </a:p>
        </p:txBody>
      </p:sp>
      <p:sp>
        <p:nvSpPr>
          <p:cNvPr id="3" name="Text Placeholder 2"/>
          <p:cNvSpPr>
            <a:spLocks noGrp="1"/>
          </p:cNvSpPr>
          <p:nvPr>
            <p:ph type="body" sz="quarter" idx="10"/>
          </p:nvPr>
        </p:nvSpPr>
        <p:spPr>
          <a:xfrm>
            <a:off x="519112" y="1447799"/>
            <a:ext cx="11149013" cy="4930581"/>
          </a:xfrm>
        </p:spPr>
        <p:txBody>
          <a:bodyPr/>
          <a:lstStyle/>
          <a:p>
            <a:r>
              <a:rPr lang="en-US" sz="2400" dirty="0"/>
              <a:t>Unified experience across all </a:t>
            </a:r>
            <a:r>
              <a:rPr lang="en-US" sz="2400" dirty="0" smtClean="0"/>
              <a:t>devices </a:t>
            </a:r>
            <a:endParaRPr lang="en-US" sz="2400" dirty="0"/>
          </a:p>
          <a:p>
            <a:pPr lvl="1"/>
            <a:r>
              <a:rPr lang="en-US" sz="2000" dirty="0"/>
              <a:t>Automatic discovery of </a:t>
            </a:r>
            <a:r>
              <a:rPr lang="en-US" sz="2000" dirty="0" smtClean="0"/>
              <a:t>all mobile </a:t>
            </a:r>
            <a:r>
              <a:rPr lang="en-US" sz="2000" dirty="0"/>
              <a:t>devices that access Exchange</a:t>
            </a:r>
          </a:p>
          <a:p>
            <a:pPr lvl="1"/>
            <a:r>
              <a:rPr lang="en-US" sz="2000" dirty="0"/>
              <a:t>Single console to manage computers and mobile devices</a:t>
            </a:r>
          </a:p>
          <a:p>
            <a:pPr lvl="1"/>
            <a:r>
              <a:rPr lang="en-US" sz="2000" dirty="0"/>
              <a:t>User centric views for device </a:t>
            </a:r>
            <a:r>
              <a:rPr lang="en-US" sz="2000" dirty="0" smtClean="0"/>
              <a:t>inventory</a:t>
            </a:r>
          </a:p>
          <a:p>
            <a:pPr lvl="1"/>
            <a:endParaRPr lang="en-US" sz="2000" dirty="0" smtClean="0"/>
          </a:p>
          <a:p>
            <a:r>
              <a:rPr lang="en-US" sz="2400" dirty="0"/>
              <a:t>Protect corporate data on mobile device</a:t>
            </a:r>
          </a:p>
          <a:p>
            <a:pPr lvl="1"/>
            <a:r>
              <a:rPr lang="en-US" sz="2000" dirty="0"/>
              <a:t>Deploy Active Sync policies to user groups  (password, encryption…)</a:t>
            </a:r>
          </a:p>
          <a:p>
            <a:pPr lvl="1"/>
            <a:r>
              <a:rPr lang="en-US" sz="2000" dirty="0"/>
              <a:t>Define mobile device access rules by device family/model</a:t>
            </a:r>
          </a:p>
          <a:p>
            <a:pPr lvl="1"/>
            <a:r>
              <a:rPr lang="en-US" sz="2000" dirty="0"/>
              <a:t>Remove mobile devices that access Exchange (</a:t>
            </a:r>
            <a:r>
              <a:rPr lang="en-US" sz="2000" dirty="0" smtClean="0"/>
              <a:t>with an </a:t>
            </a:r>
            <a:r>
              <a:rPr lang="en-US" sz="2000" dirty="0"/>
              <a:t>option to wipe</a:t>
            </a:r>
            <a:r>
              <a:rPr lang="en-US" sz="2000" dirty="0" smtClean="0"/>
              <a:t>)</a:t>
            </a:r>
          </a:p>
          <a:p>
            <a:pPr marL="460375" lvl="1" indent="0">
              <a:buNone/>
            </a:pPr>
            <a:endParaRPr lang="en-US" sz="2000" dirty="0"/>
          </a:p>
          <a:p>
            <a:r>
              <a:rPr lang="en-US" sz="2400" dirty="0" smtClean="0"/>
              <a:t>User </a:t>
            </a:r>
            <a:r>
              <a:rPr lang="en-US" sz="2400" dirty="0"/>
              <a:t>empowerment through </a:t>
            </a:r>
            <a:r>
              <a:rPr lang="en-US" sz="2400" dirty="0" smtClean="0"/>
              <a:t>self service portal for the provision of </a:t>
            </a:r>
            <a:r>
              <a:rPr lang="en-US" sz="2400" b="1" dirty="0" smtClean="0"/>
              <a:t>mobile</a:t>
            </a:r>
            <a:r>
              <a:rPr lang="en-US" sz="2400" dirty="0" smtClean="0"/>
              <a:t> </a:t>
            </a:r>
            <a:r>
              <a:rPr lang="en-US" sz="2400" dirty="0"/>
              <a:t>apps or </a:t>
            </a:r>
            <a:r>
              <a:rPr lang="en-US" sz="2400" dirty="0" smtClean="0"/>
              <a:t>to contact IT</a:t>
            </a:r>
            <a:endParaRPr lang="en-US" sz="2400" dirty="0"/>
          </a:p>
          <a:p>
            <a:pPr lvl="1"/>
            <a:endParaRPr lang="en-US" sz="2000" dirty="0" smtClean="0"/>
          </a:p>
          <a:p>
            <a:endParaRPr lang="en-US" sz="2400" dirty="0"/>
          </a:p>
        </p:txBody>
      </p:sp>
    </p:spTree>
    <p:extLst>
      <p:ext uri="{BB962C8B-B14F-4D97-AF65-F5344CB8AC3E}">
        <p14:creationId xmlns:p14="http://schemas.microsoft.com/office/powerpoint/2010/main" val="6428349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dirty="0"/>
              <a:t>Session Objectives and Takeaways</a:t>
            </a:r>
          </a:p>
        </p:txBody>
      </p:sp>
      <p:sp>
        <p:nvSpPr>
          <p:cNvPr id="5" name="Text Placeholder 4"/>
          <p:cNvSpPr>
            <a:spLocks noGrp="1"/>
          </p:cNvSpPr>
          <p:nvPr>
            <p:ph type="body" sz="quarter" idx="10"/>
          </p:nvPr>
        </p:nvSpPr>
        <p:spPr>
          <a:xfrm>
            <a:off x="519112" y="1447799"/>
            <a:ext cx="11149013" cy="3182410"/>
          </a:xfrm>
        </p:spPr>
        <p:txBody>
          <a:bodyPr/>
          <a:lstStyle/>
          <a:p>
            <a:r>
              <a:rPr lang="en-US" dirty="0"/>
              <a:t>Session </a:t>
            </a:r>
            <a:r>
              <a:rPr lang="en-US" dirty="0" smtClean="0"/>
              <a:t>Objectives: </a:t>
            </a:r>
            <a:endParaRPr lang="en-US" dirty="0"/>
          </a:p>
          <a:p>
            <a:pPr lvl="1"/>
            <a:r>
              <a:rPr lang="en-US" dirty="0" smtClean="0"/>
              <a:t>Learn about key features of Windows </a:t>
            </a:r>
            <a:r>
              <a:rPr lang="en-US" dirty="0" err="1" smtClean="0"/>
              <a:t>Intune</a:t>
            </a:r>
            <a:r>
              <a:rPr lang="en-US" dirty="0" smtClean="0"/>
              <a:t> June 2012 release</a:t>
            </a:r>
            <a:endParaRPr lang="en-US" dirty="0"/>
          </a:p>
          <a:p>
            <a:r>
              <a:rPr lang="en-US" dirty="0" smtClean="0"/>
              <a:t>Key Takeaways</a:t>
            </a:r>
          </a:p>
          <a:p>
            <a:pPr lvl="1"/>
            <a:r>
              <a:rPr lang="en-US" dirty="0" smtClean="0"/>
              <a:t>How to embrace Consumerization of IT today with Windows Intune</a:t>
            </a:r>
          </a:p>
          <a:p>
            <a:pPr lvl="1"/>
            <a:r>
              <a:rPr lang="en-US" dirty="0" smtClean="0"/>
              <a:t>Best </a:t>
            </a:r>
            <a:r>
              <a:rPr lang="en-US" dirty="0"/>
              <a:t>practices for </a:t>
            </a:r>
            <a:r>
              <a:rPr lang="en-US" dirty="0" smtClean="0"/>
              <a:t>configuring and using Windows Intune in the Enterprise</a:t>
            </a:r>
            <a:endParaRPr lang="en-US" dirty="0"/>
          </a:p>
        </p:txBody>
      </p:sp>
    </p:spTree>
    <p:extLst>
      <p:ext uri="{BB962C8B-B14F-4D97-AF65-F5344CB8AC3E}">
        <p14:creationId xmlns:p14="http://schemas.microsoft.com/office/powerpoint/2010/main" val="7952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DEVICE MANAGEMENT</a:t>
            </a:r>
            <a:endParaRPr lang="en-US" dirty="0"/>
          </a:p>
        </p:txBody>
      </p:sp>
      <p:sp>
        <p:nvSpPr>
          <p:cNvPr id="3" name="Content Placeholder 2"/>
          <p:cNvSpPr>
            <a:spLocks noGrp="1"/>
          </p:cNvSpPr>
          <p:nvPr>
            <p:ph idx="1"/>
          </p:nvPr>
        </p:nvSpPr>
        <p:spPr>
          <a:xfrm>
            <a:off x="519112" y="1447799"/>
            <a:ext cx="11149013" cy="3828740"/>
          </a:xfrm>
        </p:spPr>
        <p:txBody>
          <a:bodyPr/>
          <a:lstStyle/>
          <a:p>
            <a:r>
              <a:rPr lang="en-US" dirty="0" smtClean="0"/>
              <a:t>Exchange 2010 EAS and Windows </a:t>
            </a:r>
            <a:r>
              <a:rPr lang="en-US" dirty="0" err="1" smtClean="0"/>
              <a:t>Intune</a:t>
            </a:r>
            <a:endParaRPr lang="en-US" dirty="0" smtClean="0"/>
          </a:p>
          <a:p>
            <a:pPr lvl="1"/>
            <a:r>
              <a:rPr lang="en-US" dirty="0" smtClean="0"/>
              <a:t>Device inventory</a:t>
            </a:r>
          </a:p>
          <a:p>
            <a:pPr lvl="1"/>
            <a:r>
              <a:rPr lang="en-US" dirty="0" smtClean="0"/>
              <a:t>User device association</a:t>
            </a:r>
          </a:p>
          <a:p>
            <a:pPr lvl="1"/>
            <a:r>
              <a:rPr lang="en-US" dirty="0" smtClean="0"/>
              <a:t>Mobile security policies</a:t>
            </a:r>
          </a:p>
          <a:p>
            <a:pPr lvl="1"/>
            <a:r>
              <a:rPr lang="en-US" dirty="0" smtClean="0"/>
              <a:t>Remote Wipe</a:t>
            </a:r>
          </a:p>
          <a:p>
            <a:r>
              <a:rPr lang="en-US" dirty="0" smtClean="0"/>
              <a:t>Windows </a:t>
            </a:r>
            <a:r>
              <a:rPr lang="en-US" dirty="0" err="1" smtClean="0"/>
              <a:t>Intune’s</a:t>
            </a:r>
            <a:r>
              <a:rPr lang="en-US" dirty="0" smtClean="0"/>
              <a:t> own infrastructure</a:t>
            </a:r>
          </a:p>
          <a:p>
            <a:pPr lvl="1"/>
            <a:r>
              <a:rPr lang="en-US" dirty="0" smtClean="0"/>
              <a:t>LOB Application Deployment</a:t>
            </a:r>
          </a:p>
          <a:p>
            <a:pPr lvl="1"/>
            <a:r>
              <a:rPr lang="en-US" dirty="0" smtClean="0"/>
              <a:t>User initiated remote wipe</a:t>
            </a:r>
            <a:endParaRPr lang="en-US" dirty="0"/>
          </a:p>
        </p:txBody>
      </p:sp>
    </p:spTree>
    <p:extLst>
      <p:ext uri="{BB962C8B-B14F-4D97-AF65-F5344CB8AC3E}">
        <p14:creationId xmlns:p14="http://schemas.microsoft.com/office/powerpoint/2010/main" val="34698799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2443"/>
          </a:xfrm>
        </p:spPr>
        <p:txBody>
          <a:bodyPr/>
          <a:lstStyle/>
          <a:p>
            <a:pPr lvl="1"/>
            <a:r>
              <a:rPr lang="en-US" sz="3200" dirty="0" smtClean="0">
                <a:solidFill>
                  <a:schemeClr val="tx1"/>
                </a:solidFill>
                <a:latin typeface="+mj-lt"/>
              </a:rPr>
              <a:t>MODERN DEVICE MANAGEMENT - LOGICAL ARCHITECTURE</a:t>
            </a:r>
            <a:endParaRPr lang="en-US" sz="3200" dirty="0">
              <a:solidFill>
                <a:schemeClr val="tx1"/>
              </a:solidFill>
              <a:latin typeface="+mj-lt"/>
            </a:endParaRPr>
          </a:p>
        </p:txBody>
      </p:sp>
      <p:cxnSp>
        <p:nvCxnSpPr>
          <p:cNvPr id="6" name="Straight Connector 5"/>
          <p:cNvCxnSpPr/>
          <p:nvPr/>
        </p:nvCxnSpPr>
        <p:spPr>
          <a:xfrm>
            <a:off x="6094413" y="5519411"/>
            <a:ext cx="0" cy="548640"/>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61252" y="1600201"/>
            <a:ext cx="1761694" cy="1181100"/>
          </a:xfrm>
          <a:prstGeom prst="triangle">
            <a:avLst/>
          </a:prstGeom>
          <a:ln/>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endParaRPr lang="en-US" sz="1900" dirty="0">
              <a:solidFill>
                <a:srgbClr val="000000"/>
              </a:solidFill>
              <a:latin typeface="Segoe"/>
            </a:endParaRPr>
          </a:p>
        </p:txBody>
      </p:sp>
      <p:sp>
        <p:nvSpPr>
          <p:cNvPr id="10" name="Rounded Rectangle 9"/>
          <p:cNvSpPr/>
          <p:nvPr/>
        </p:nvSpPr>
        <p:spPr>
          <a:xfrm>
            <a:off x="1775056" y="4004037"/>
            <a:ext cx="1343798" cy="1225947"/>
          </a:xfrm>
          <a:prstGeom prst="roundRect">
            <a:avLst/>
          </a:prstGeom>
          <a:ln/>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r>
              <a:rPr lang="en-US" sz="1600" dirty="0">
                <a:solidFill>
                  <a:srgbClr val="000000"/>
                </a:solidFill>
              </a:rPr>
              <a:t>Microsoft Exchange Server 2010</a:t>
            </a:r>
          </a:p>
        </p:txBody>
      </p:sp>
      <p:sp>
        <p:nvSpPr>
          <p:cNvPr id="12" name="Cloud 11"/>
          <p:cNvSpPr/>
          <p:nvPr/>
        </p:nvSpPr>
        <p:spPr>
          <a:xfrm>
            <a:off x="7211721" y="3879426"/>
            <a:ext cx="3250354" cy="1639985"/>
          </a:xfrm>
          <a:prstGeom prst="cloud">
            <a:avLst/>
          </a:prstGeom>
          <a:ln/>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endParaRPr lang="en-US" sz="1600" dirty="0">
              <a:solidFill>
                <a:srgbClr val="FFFFFF"/>
              </a:solidFill>
              <a:latin typeface="Segoe"/>
            </a:endParaRPr>
          </a:p>
        </p:txBody>
      </p:sp>
      <p:sp>
        <p:nvSpPr>
          <p:cNvPr id="13" name="Cloud 12"/>
          <p:cNvSpPr/>
          <p:nvPr/>
        </p:nvSpPr>
        <p:spPr>
          <a:xfrm>
            <a:off x="7211722" y="1371600"/>
            <a:ext cx="3250353" cy="1905000"/>
          </a:xfrm>
          <a:prstGeom prst="cloud">
            <a:avLst/>
          </a:prstGeom>
          <a:ln/>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r>
              <a:rPr lang="en-US" sz="1900" dirty="0" smtClean="0">
                <a:solidFill>
                  <a:srgbClr val="000000"/>
                </a:solidFill>
                <a:latin typeface="Segoe"/>
              </a:rPr>
              <a:t>Azure Active Directory</a:t>
            </a:r>
            <a:endParaRPr lang="en-US" sz="1900" dirty="0">
              <a:solidFill>
                <a:srgbClr val="000000"/>
              </a:solidFill>
              <a:latin typeface="Segoe"/>
            </a:endParaRPr>
          </a:p>
        </p:txBody>
      </p:sp>
      <p:cxnSp>
        <p:nvCxnSpPr>
          <p:cNvPr id="15" name="Straight Connector 14"/>
          <p:cNvCxnSpPr/>
          <p:nvPr/>
        </p:nvCxnSpPr>
        <p:spPr>
          <a:xfrm>
            <a:off x="6094413" y="1143000"/>
            <a:ext cx="0" cy="3566160"/>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291582222"/>
              </p:ext>
            </p:extLst>
          </p:nvPr>
        </p:nvGraphicFramePr>
        <p:xfrm>
          <a:off x="736408" y="848360"/>
          <a:ext cx="10716008" cy="457200"/>
        </p:xfrm>
        <a:graphic>
          <a:graphicData uri="http://schemas.openxmlformats.org/drawingml/2006/table">
            <a:tbl>
              <a:tblPr firstRow="1" bandRow="1">
                <a:tableStyleId>{2D5ABB26-0587-4C30-8999-92F81FD0307C}</a:tableStyleId>
              </a:tblPr>
              <a:tblGrid>
                <a:gridCol w="5358004"/>
                <a:gridCol w="5358004"/>
              </a:tblGrid>
              <a:tr h="457200">
                <a:tc>
                  <a:txBody>
                    <a:bodyPr/>
                    <a:lstStyle/>
                    <a:p>
                      <a:pPr algn="ctr"/>
                      <a:r>
                        <a:rPr lang="en-US" sz="2400" dirty="0" smtClean="0"/>
                        <a:t>On-Prem</a:t>
                      </a:r>
                      <a:endParaRPr lang="en-US" sz="2400" dirty="0">
                        <a:solidFill>
                          <a:schemeClr val="tx1"/>
                        </a:solidFill>
                      </a:endParaRPr>
                    </a:p>
                  </a:txBody>
                  <a:tcPr marL="121888" marR="121888"/>
                </a:tc>
                <a:tc>
                  <a:txBody>
                    <a:bodyPr/>
                    <a:lstStyle/>
                    <a:p>
                      <a:pPr algn="ctr"/>
                      <a:r>
                        <a:rPr lang="en-US" sz="2400" dirty="0" smtClean="0"/>
                        <a:t>Microsoft Cloud</a:t>
                      </a:r>
                      <a:endParaRPr lang="en-US" sz="2400" dirty="0">
                        <a:solidFill>
                          <a:schemeClr val="tx1"/>
                        </a:solidFill>
                      </a:endParaRPr>
                    </a:p>
                  </a:txBody>
                  <a:tcPr marL="121888" marR="121888"/>
                </a:tc>
              </a:tr>
            </a:tbl>
          </a:graphicData>
        </a:graphic>
      </p:graphicFrame>
      <p:sp>
        <p:nvSpPr>
          <p:cNvPr id="17" name="TextBox 16"/>
          <p:cNvSpPr txBox="1"/>
          <p:nvPr/>
        </p:nvSpPr>
        <p:spPr>
          <a:xfrm>
            <a:off x="9219849" y="3263873"/>
            <a:ext cx="2031471" cy="615553"/>
          </a:xfrm>
          <a:prstGeom prst="rect">
            <a:avLst/>
          </a:prstGeom>
          <a:noFill/>
        </p:spPr>
        <p:txBody>
          <a:bodyPr wrap="square" lIns="121899" tIns="60949" rIns="121899" bIns="60949" rtlCol="0">
            <a:spAutoFit/>
          </a:bodyPr>
          <a:lstStyle/>
          <a:p>
            <a:pPr algn="ctr"/>
            <a:r>
              <a:rPr lang="en-US" sz="1600" dirty="0">
                <a:solidFill>
                  <a:srgbClr val="FFFFFF"/>
                </a:solidFill>
                <a:latin typeface="Segoe"/>
              </a:rPr>
              <a:t>Sync user data to  Windows Intune</a:t>
            </a:r>
          </a:p>
        </p:txBody>
      </p:sp>
      <p:sp>
        <p:nvSpPr>
          <p:cNvPr id="18" name="TextBox 17"/>
          <p:cNvSpPr txBox="1"/>
          <p:nvPr/>
        </p:nvSpPr>
        <p:spPr>
          <a:xfrm>
            <a:off x="4980326" y="3534642"/>
            <a:ext cx="2362423" cy="615553"/>
          </a:xfrm>
          <a:prstGeom prst="rect">
            <a:avLst/>
          </a:prstGeom>
          <a:noFill/>
        </p:spPr>
        <p:txBody>
          <a:bodyPr wrap="square" lIns="121899" tIns="60949" rIns="121899" bIns="60949" rtlCol="0">
            <a:spAutoFit/>
          </a:bodyPr>
          <a:lstStyle/>
          <a:p>
            <a:pPr algn="ctr"/>
            <a:r>
              <a:rPr lang="en-US" sz="1600" dirty="0">
                <a:solidFill>
                  <a:srgbClr val="FFFFFF"/>
                </a:solidFill>
                <a:latin typeface="Segoe"/>
              </a:rPr>
              <a:t>Sync mobile devices for managed users </a:t>
            </a:r>
          </a:p>
        </p:txBody>
      </p:sp>
      <p:sp>
        <p:nvSpPr>
          <p:cNvPr id="19" name="TextBox 18"/>
          <p:cNvSpPr txBox="1"/>
          <p:nvPr/>
        </p:nvSpPr>
        <p:spPr>
          <a:xfrm>
            <a:off x="3976034" y="1606689"/>
            <a:ext cx="2492457" cy="615553"/>
          </a:xfrm>
          <a:prstGeom prst="rect">
            <a:avLst/>
          </a:prstGeom>
          <a:noFill/>
        </p:spPr>
        <p:txBody>
          <a:bodyPr wrap="square" lIns="121899" tIns="60949" rIns="121899" bIns="60949" rtlCol="0">
            <a:spAutoFit/>
          </a:bodyPr>
          <a:lstStyle/>
          <a:p>
            <a:pPr algn="ctr"/>
            <a:r>
              <a:rPr lang="en-US" sz="1600" dirty="0">
                <a:solidFill>
                  <a:srgbClr val="FFFFFF"/>
                </a:solidFill>
                <a:latin typeface="Segoe"/>
              </a:rPr>
              <a:t>Sync AD user data into the cloud</a:t>
            </a:r>
          </a:p>
        </p:txBody>
      </p:sp>
      <p:pic>
        <p:nvPicPr>
          <p:cNvPr id="20" name="Picture 2" descr="http://www.mit-group.ch/images/stories/Logo_Intu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8436" y="4633753"/>
            <a:ext cx="2656925" cy="390359"/>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p:cNvSpPr/>
          <p:nvPr/>
        </p:nvSpPr>
        <p:spPr bwMode="auto">
          <a:xfrm>
            <a:off x="5046739" y="4223359"/>
            <a:ext cx="2229595" cy="266700"/>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2" name="Right Arrow 21"/>
          <p:cNvSpPr/>
          <p:nvPr/>
        </p:nvSpPr>
        <p:spPr bwMode="auto">
          <a:xfrm>
            <a:off x="3396631" y="2120901"/>
            <a:ext cx="4164515" cy="266700"/>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4" name="Right Arrow 23"/>
          <p:cNvSpPr/>
          <p:nvPr/>
        </p:nvSpPr>
        <p:spPr bwMode="auto">
          <a:xfrm>
            <a:off x="1576994" y="2084851"/>
            <a:ext cx="869961" cy="302749"/>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rot="5400000" flipV="1">
            <a:off x="8347006" y="3664940"/>
            <a:ext cx="979785" cy="35550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251452" y="2162949"/>
            <a:ext cx="1523603" cy="615553"/>
          </a:xfrm>
          <a:prstGeom prst="rect">
            <a:avLst/>
          </a:prstGeom>
          <a:noFill/>
        </p:spPr>
        <p:txBody>
          <a:bodyPr wrap="square" lIns="121899" tIns="60949" rIns="121899" bIns="60949" rtlCol="0">
            <a:spAutoFit/>
          </a:bodyPr>
          <a:lstStyle/>
          <a:p>
            <a:pPr algn="ctr"/>
            <a:r>
              <a:rPr lang="en-US" sz="1600" dirty="0">
                <a:solidFill>
                  <a:srgbClr val="000000"/>
                </a:solidFill>
              </a:rPr>
              <a:t>Active Directory</a:t>
            </a:r>
          </a:p>
        </p:txBody>
      </p:sp>
      <p:sp>
        <p:nvSpPr>
          <p:cNvPr id="28" name="TextBox 27"/>
          <p:cNvSpPr txBox="1"/>
          <p:nvPr/>
        </p:nvSpPr>
        <p:spPr>
          <a:xfrm>
            <a:off x="4774084" y="4987034"/>
            <a:ext cx="2808331" cy="615553"/>
          </a:xfrm>
          <a:prstGeom prst="rect">
            <a:avLst/>
          </a:prstGeom>
          <a:noFill/>
        </p:spPr>
        <p:txBody>
          <a:bodyPr wrap="square" lIns="121899" tIns="60949" rIns="121899" bIns="60949" rtlCol="0">
            <a:spAutoFit/>
          </a:bodyPr>
          <a:lstStyle/>
          <a:p>
            <a:pPr algn="ctr"/>
            <a:r>
              <a:rPr lang="en-US" sz="1600" dirty="0">
                <a:solidFill>
                  <a:srgbClr val="FFFFFF"/>
                </a:solidFill>
                <a:latin typeface="Segoe"/>
              </a:rPr>
              <a:t>Apply policies or trigger remote tasks </a:t>
            </a:r>
          </a:p>
        </p:txBody>
      </p:sp>
      <p:sp>
        <p:nvSpPr>
          <p:cNvPr id="29" name="Right Arrow 28"/>
          <p:cNvSpPr/>
          <p:nvPr/>
        </p:nvSpPr>
        <p:spPr bwMode="auto">
          <a:xfrm rot="10800000">
            <a:off x="5063452" y="4615866"/>
            <a:ext cx="2229595" cy="266700"/>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cxnSp>
        <p:nvCxnSpPr>
          <p:cNvPr id="34" name="Straight Connector 33"/>
          <p:cNvCxnSpPr/>
          <p:nvPr/>
        </p:nvCxnSpPr>
        <p:spPr>
          <a:xfrm>
            <a:off x="6094413" y="6537325"/>
            <a:ext cx="0" cy="182880"/>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auto">
          <a:xfrm>
            <a:off x="3707847" y="4138452"/>
            <a:ext cx="1218883"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893" tIns="60947" rIns="121893" bIns="60947" numCol="1" rtlCol="0" anchor="ctr" anchorCtr="0" compatLnSpc="1">
            <a:prstTxWarp prst="textNoShape">
              <a:avLst/>
            </a:prstTxWarp>
          </a:bodyPr>
          <a:lstStyle/>
          <a:p>
            <a:pPr algn="ctr"/>
            <a:r>
              <a:rPr lang="en-US" sz="1300" dirty="0">
                <a:solidFill>
                  <a:srgbClr val="000000"/>
                </a:solidFill>
              </a:rPr>
              <a:t>Windows Intune Exchange Connector</a:t>
            </a:r>
          </a:p>
        </p:txBody>
      </p:sp>
      <p:sp>
        <p:nvSpPr>
          <p:cNvPr id="31" name="Rounded Rectangle 30"/>
          <p:cNvSpPr/>
          <p:nvPr/>
        </p:nvSpPr>
        <p:spPr bwMode="auto">
          <a:xfrm>
            <a:off x="2446955" y="1790700"/>
            <a:ext cx="1666257"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893" tIns="60947" rIns="121893" bIns="60947" numCol="1" rtlCol="0" anchor="ctr" anchorCtr="0" compatLnSpc="1">
            <a:prstTxWarp prst="textNoShape">
              <a:avLst/>
            </a:prstTxWarp>
          </a:bodyPr>
          <a:lstStyle/>
          <a:p>
            <a:pPr algn="ctr"/>
            <a:r>
              <a:rPr lang="en-US" sz="1300" dirty="0">
                <a:solidFill>
                  <a:srgbClr val="000000"/>
                </a:solidFill>
              </a:rPr>
              <a:t>Directory Synchronization</a:t>
            </a:r>
          </a:p>
        </p:txBody>
      </p:sp>
      <p:pic>
        <p:nvPicPr>
          <p:cNvPr id="25" name="Picture 2" descr="http://t2.gstatic.com/images?q=tbn:ANd9GcSzsl561B6K4-bUmycbbqN6ohdJvVKAkQvnx3XEK85qS6wvIf_r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74" y="4254030"/>
            <a:ext cx="874795" cy="8750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51262" y="5550585"/>
            <a:ext cx="252939" cy="4955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6" name="Picture 6" descr="http://arthur.sewanee.edu/sandecb0/Projects/iphon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471" y="5528659"/>
            <a:ext cx="272492" cy="539392"/>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bwMode="ltGray">
          <a:xfrm>
            <a:off x="3060312" y="4416733"/>
            <a:ext cx="671900" cy="307667"/>
          </a:xfrm>
          <a:prstGeom prst="lef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21899" tIns="60949" rIns="121899" bIns="60949" numCol="1" rtlCol="0" anchor="ctr" anchorCtr="0" compatLnSpc="1">
            <a:prstTxWarp prst="textNoShape">
              <a:avLst/>
            </a:prstTxWarp>
          </a:bodyPr>
          <a:lstStyle/>
          <a:p>
            <a:pPr indent="-310602" algn="ctr" fontAlgn="base">
              <a:lnSpc>
                <a:spcPct val="90000"/>
              </a:lnSpc>
              <a:spcBef>
                <a:spcPct val="0"/>
              </a:spcBef>
              <a:spcAft>
                <a:spcPct val="35000"/>
              </a:spcAft>
              <a:buSzPct val="90000"/>
              <a:buFontTx/>
              <a:buBlip>
                <a:blip r:embed="rId6"/>
              </a:buBlip>
            </a:pPr>
            <a:endParaRPr lang="en-US">
              <a:gradFill>
                <a:gsLst>
                  <a:gs pos="0">
                    <a:srgbClr val="FFFFFF"/>
                  </a:gs>
                  <a:gs pos="100000">
                    <a:srgbClr val="FFFFFF"/>
                  </a:gs>
                </a:gsLst>
                <a:lin ang="5400000" scaled="0"/>
              </a:gradFill>
              <a:cs typeface="Segoe UI" pitchFamily="34" charset="0"/>
            </a:endParaRPr>
          </a:p>
        </p:txBody>
      </p:sp>
      <p:sp>
        <p:nvSpPr>
          <p:cNvPr id="37" name="Left-Right Arrow 36"/>
          <p:cNvSpPr/>
          <p:nvPr/>
        </p:nvSpPr>
        <p:spPr bwMode="ltGray">
          <a:xfrm>
            <a:off x="1191589" y="4492933"/>
            <a:ext cx="671900" cy="307667"/>
          </a:xfrm>
          <a:prstGeom prst="lef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21899" tIns="60949" rIns="121899" bIns="60949" numCol="1" rtlCol="0" anchor="ctr" anchorCtr="0" compatLnSpc="1">
            <a:prstTxWarp prst="textNoShape">
              <a:avLst/>
            </a:prstTxWarp>
          </a:bodyPr>
          <a:lstStyle/>
          <a:p>
            <a:pPr indent="-310602" algn="ctr" fontAlgn="base">
              <a:lnSpc>
                <a:spcPct val="90000"/>
              </a:lnSpc>
              <a:spcBef>
                <a:spcPct val="0"/>
              </a:spcBef>
              <a:spcAft>
                <a:spcPct val="35000"/>
              </a:spcAft>
              <a:buSzPct val="90000"/>
              <a:buFontTx/>
              <a:buBlip>
                <a:blip r:embed="rId6"/>
              </a:buBlip>
            </a:pPr>
            <a:endParaRPr lang="en-US">
              <a:gradFill>
                <a:gsLst>
                  <a:gs pos="0">
                    <a:srgbClr val="FFFFFF"/>
                  </a:gs>
                  <a:gs pos="100000">
                    <a:srgbClr val="FFFFFF"/>
                  </a:gs>
                </a:gsLst>
                <a:lin ang="5400000" scaled="0"/>
              </a:gradFill>
              <a:cs typeface="Segoe UI" pitchFamily="34" charset="0"/>
            </a:endParaRPr>
          </a:p>
        </p:txBody>
      </p:sp>
      <p:sp>
        <p:nvSpPr>
          <p:cNvPr id="38" name="Left-Right Arrow 37"/>
          <p:cNvSpPr/>
          <p:nvPr/>
        </p:nvSpPr>
        <p:spPr bwMode="ltGray">
          <a:xfrm rot="5400000">
            <a:off x="440985" y="5219505"/>
            <a:ext cx="672075" cy="307587"/>
          </a:xfrm>
          <a:prstGeom prst="leftRightArrow">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121899" tIns="60949" rIns="121899" bIns="60949" numCol="1" rtlCol="0" anchor="ctr" anchorCtr="0" compatLnSpc="1">
            <a:prstTxWarp prst="textNoShape">
              <a:avLst/>
            </a:prstTxWarp>
          </a:bodyPr>
          <a:lstStyle/>
          <a:p>
            <a:pPr indent="-310602" algn="ctr" fontAlgn="base">
              <a:lnSpc>
                <a:spcPct val="90000"/>
              </a:lnSpc>
              <a:spcBef>
                <a:spcPct val="0"/>
              </a:spcBef>
              <a:spcAft>
                <a:spcPct val="35000"/>
              </a:spcAft>
              <a:buSzPct val="90000"/>
              <a:buFontTx/>
              <a:buBlip>
                <a:blip r:embed="rId6"/>
              </a:buBlip>
            </a:pPr>
            <a:endParaRPr lang="en-US">
              <a:gradFill>
                <a:gsLst>
                  <a:gs pos="0">
                    <a:srgbClr val="FFFFFF"/>
                  </a:gs>
                  <a:gs pos="100000">
                    <a:srgbClr val="FFFFFF"/>
                  </a:gs>
                </a:gsLst>
                <a:lin ang="5400000" scaled="0"/>
              </a:gradFill>
              <a:cs typeface="Segoe UI" pitchFamily="34" charset="0"/>
            </a:endParaRPr>
          </a:p>
        </p:txBody>
      </p:sp>
      <p:sp>
        <p:nvSpPr>
          <p:cNvPr id="39" name="TextBox 38"/>
          <p:cNvSpPr txBox="1"/>
          <p:nvPr/>
        </p:nvSpPr>
        <p:spPr>
          <a:xfrm>
            <a:off x="-458788" y="3640989"/>
            <a:ext cx="2031471" cy="369332"/>
          </a:xfrm>
          <a:prstGeom prst="rect">
            <a:avLst/>
          </a:prstGeom>
          <a:noFill/>
        </p:spPr>
        <p:txBody>
          <a:bodyPr wrap="square" lIns="121899" tIns="60949" rIns="121899" bIns="60949" rtlCol="0">
            <a:spAutoFit/>
          </a:bodyPr>
          <a:lstStyle/>
          <a:p>
            <a:pPr algn="ctr"/>
            <a:r>
              <a:rPr lang="en-US" sz="1600" dirty="0">
                <a:solidFill>
                  <a:srgbClr val="FFFFFF"/>
                </a:solidFill>
                <a:latin typeface="Segoe"/>
              </a:rPr>
              <a:t>Users</a:t>
            </a:r>
          </a:p>
        </p:txBody>
      </p:sp>
      <p:sp>
        <p:nvSpPr>
          <p:cNvPr id="40" name="TextBox 39"/>
          <p:cNvSpPr txBox="1"/>
          <p:nvPr/>
        </p:nvSpPr>
        <p:spPr>
          <a:xfrm>
            <a:off x="620282" y="6068051"/>
            <a:ext cx="2031471" cy="369310"/>
          </a:xfrm>
          <a:prstGeom prst="rect">
            <a:avLst/>
          </a:prstGeom>
          <a:noFill/>
        </p:spPr>
        <p:txBody>
          <a:bodyPr wrap="square" lIns="121899" tIns="60949" rIns="121899" bIns="60949" rtlCol="0">
            <a:spAutoFit/>
          </a:bodyPr>
          <a:lstStyle/>
          <a:p>
            <a:pPr algn="ctr"/>
            <a:r>
              <a:rPr lang="en-US" sz="1600">
                <a:solidFill>
                  <a:srgbClr val="FFFFFF"/>
                </a:solidFill>
                <a:latin typeface="Segoe"/>
              </a:rPr>
              <a:t>Modern </a:t>
            </a:r>
            <a:r>
              <a:rPr lang="en-US" sz="1600" smtClean="0">
                <a:solidFill>
                  <a:srgbClr val="FFFFFF"/>
                </a:solidFill>
                <a:latin typeface="Segoe"/>
              </a:rPr>
              <a:t>Devices</a:t>
            </a:r>
            <a:endParaRPr lang="en-US" sz="1600" dirty="0">
              <a:solidFill>
                <a:srgbClr val="FFFFFF"/>
              </a:solidFill>
              <a:latin typeface="Segoe"/>
            </a:endParaRPr>
          </a:p>
        </p:txBody>
      </p:sp>
      <p:sp>
        <p:nvSpPr>
          <p:cNvPr id="33" name="Right Arrow 32"/>
          <p:cNvSpPr/>
          <p:nvPr/>
        </p:nvSpPr>
        <p:spPr bwMode="auto">
          <a:xfrm rot="8203576" flipV="1">
            <a:off x="10288877" y="1136913"/>
            <a:ext cx="870736" cy="35550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pic>
        <p:nvPicPr>
          <p:cNvPr id="41" name="Picture 2" descr="http://t2.gstatic.com/images?q=tbn:ANd9GcSzsl561B6K4-bUmycbbqN6ohdJvVKAkQvnx3XEK85qS6wvIf_r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078" y="267976"/>
            <a:ext cx="874795" cy="875023"/>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Arrow 41"/>
          <p:cNvSpPr/>
          <p:nvPr/>
        </p:nvSpPr>
        <p:spPr bwMode="auto">
          <a:xfrm rot="16200000">
            <a:off x="369399" y="3352801"/>
            <a:ext cx="1122833" cy="302749"/>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991840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18900" cy="609398"/>
          </a:xfrm>
        </p:spPr>
        <p:txBody>
          <a:bodyPr/>
          <a:lstStyle/>
          <a:p>
            <a:r>
              <a:rPr lang="en-US" dirty="0" smtClean="0"/>
              <a:t>POLICY AUTHORING</a:t>
            </a:r>
            <a:endParaRPr lang="en-US" dirty="0"/>
          </a:p>
        </p:txBody>
      </p:sp>
      <p:sp>
        <p:nvSpPr>
          <p:cNvPr id="3" name="Text Placeholder 2"/>
          <p:cNvSpPr>
            <a:spLocks noGrp="1"/>
          </p:cNvSpPr>
          <p:nvPr>
            <p:ph type="body" sz="quarter" idx="10"/>
          </p:nvPr>
        </p:nvSpPr>
        <p:spPr>
          <a:xfrm>
            <a:off x="519112" y="1066800"/>
            <a:ext cx="11149013" cy="5336846"/>
          </a:xfrm>
        </p:spPr>
        <p:txBody>
          <a:bodyPr/>
          <a:lstStyle/>
          <a:p>
            <a:r>
              <a:rPr lang="en-US" sz="2400" dirty="0" smtClean="0"/>
              <a:t>Mobile </a:t>
            </a:r>
            <a:r>
              <a:rPr lang="en-US" sz="2400" dirty="0"/>
              <a:t>devices are managed through the user’s mailbox account in Exchange</a:t>
            </a:r>
          </a:p>
          <a:p>
            <a:pPr lvl="1"/>
            <a:r>
              <a:rPr lang="en-US" sz="2000" dirty="0"/>
              <a:t>Policy applied to a user account is applied to ‘All devices’ of that user in </a:t>
            </a:r>
            <a:r>
              <a:rPr lang="en-US" sz="2000" dirty="0" smtClean="0"/>
              <a:t>Exchange</a:t>
            </a:r>
          </a:p>
          <a:p>
            <a:pPr marL="460375" lvl="1" indent="-460375"/>
            <a:r>
              <a:rPr lang="en-US" sz="2400" dirty="0" smtClean="0"/>
              <a:t>Mobile </a:t>
            </a:r>
            <a:r>
              <a:rPr lang="en-US" sz="2400" dirty="0"/>
              <a:t>device access rules </a:t>
            </a:r>
            <a:r>
              <a:rPr lang="en-US" sz="2400" dirty="0" smtClean="0"/>
              <a:t>can be defined to </a:t>
            </a:r>
            <a:r>
              <a:rPr lang="en-US" sz="2400" dirty="0"/>
              <a:t>govern which types of mobile devices can consume corporate data through Exchange </a:t>
            </a:r>
          </a:p>
          <a:p>
            <a:endParaRPr lang="en-US" sz="2800" dirty="0" smtClean="0"/>
          </a:p>
          <a:p>
            <a:r>
              <a:rPr lang="en-US" sz="2800" dirty="0" smtClean="0"/>
              <a:t>Deploy policy</a:t>
            </a:r>
            <a:endParaRPr lang="en-US" sz="2800" dirty="0"/>
          </a:p>
          <a:p>
            <a:pPr lvl="1"/>
            <a:r>
              <a:rPr lang="en-US" sz="2000" dirty="0"/>
              <a:t>Allow admin to select and deploy Microsoft </a:t>
            </a:r>
            <a:r>
              <a:rPr lang="en-US" sz="2000" dirty="0" smtClean="0"/>
              <a:t>best practice mobile device policy </a:t>
            </a:r>
          </a:p>
          <a:p>
            <a:pPr lvl="1"/>
            <a:r>
              <a:rPr lang="en-US" sz="2000" dirty="0" smtClean="0"/>
              <a:t>Allow </a:t>
            </a:r>
            <a:r>
              <a:rPr lang="en-US" sz="2000" dirty="0"/>
              <a:t>admin to customize recommendation if they desire to do so</a:t>
            </a:r>
          </a:p>
          <a:p>
            <a:endParaRPr lang="en-US" sz="2800" dirty="0" smtClean="0"/>
          </a:p>
          <a:p>
            <a:r>
              <a:rPr lang="en-US" sz="2800" dirty="0" smtClean="0"/>
              <a:t>Author and enact ActiveSync policies on mobile devices</a:t>
            </a:r>
          </a:p>
          <a:p>
            <a:pPr lvl="1"/>
            <a:r>
              <a:rPr lang="en-US" sz="2000" dirty="0"/>
              <a:t>Set Device Password</a:t>
            </a:r>
          </a:p>
          <a:p>
            <a:pPr lvl="1"/>
            <a:r>
              <a:rPr lang="en-US" sz="2000" dirty="0"/>
              <a:t>Configure Encryption </a:t>
            </a:r>
          </a:p>
          <a:p>
            <a:pPr lvl="1"/>
            <a:r>
              <a:rPr lang="en-US" sz="2000" dirty="0"/>
              <a:t>Email security</a:t>
            </a:r>
          </a:p>
          <a:p>
            <a:pPr lvl="1"/>
            <a:r>
              <a:rPr lang="en-US" sz="2000" dirty="0"/>
              <a:t>Control device features (Camera, Browser</a:t>
            </a:r>
            <a:r>
              <a:rPr lang="en-US" sz="2000" dirty="0" smtClean="0"/>
              <a:t>)</a:t>
            </a:r>
          </a:p>
        </p:txBody>
      </p:sp>
    </p:spTree>
    <p:extLst>
      <p:ext uri="{BB962C8B-B14F-4D97-AF65-F5344CB8AC3E}">
        <p14:creationId xmlns:p14="http://schemas.microsoft.com/office/powerpoint/2010/main" val="36186050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MODERN DEVICE MANAGEMENT</a:t>
            </a:r>
            <a:endParaRPr lang="en-US" dirty="0"/>
          </a:p>
        </p:txBody>
      </p:sp>
      <p:sp>
        <p:nvSpPr>
          <p:cNvPr id="7" name="TextBox 6"/>
          <p:cNvSpPr txBox="1"/>
          <p:nvPr/>
        </p:nvSpPr>
        <p:spPr>
          <a:xfrm>
            <a:off x="4265612" y="667535"/>
            <a:ext cx="7543800" cy="1403461"/>
          </a:xfrm>
          <a:prstGeom prst="rect">
            <a:avLst/>
          </a:prstGeom>
          <a:noFill/>
        </p:spPr>
        <p:txBody>
          <a:bodyPr wrap="square" lIns="91440" tIns="91440" rIns="91440" bIns="91440" rtlCol="0">
            <a:spAutoFit/>
          </a:bodyPr>
          <a:lstStyle/>
          <a:p>
            <a:pPr algn="r">
              <a:lnSpc>
                <a:spcPct val="90000"/>
              </a:lnSpc>
              <a:spcBef>
                <a:spcPct val="20000"/>
              </a:spcBef>
              <a:buClr>
                <a:srgbClr val="84A8D8"/>
              </a:buClr>
              <a:buSzPct val="100000"/>
            </a:pPr>
            <a:r>
              <a:rPr lang="en-US" sz="8800" dirty="0" smtClean="0">
                <a:solidFill>
                  <a:schemeClr val="tx1">
                    <a:alpha val="99000"/>
                  </a:schemeClr>
                </a:solidFill>
                <a:latin typeface="+mj-lt"/>
              </a:rPr>
              <a:t>DEMO</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77094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468094"/>
          </a:xfrm>
        </p:spPr>
        <p:txBody>
          <a:bodyPr/>
          <a:lstStyle/>
          <a:p>
            <a:r>
              <a:rPr lang="en-US" dirty="0" smtClean="0"/>
              <a:t>Additional Feature enhancements</a:t>
            </a:r>
            <a:endParaRPr lang="en-US" dirty="0"/>
          </a:p>
        </p:txBody>
      </p:sp>
    </p:spTree>
    <p:extLst>
      <p:ext uri="{BB962C8B-B14F-4D97-AF65-F5344CB8AC3E}">
        <p14:creationId xmlns:p14="http://schemas.microsoft.com/office/powerpoint/2010/main" val="6082141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OPTIMIZATION</a:t>
            </a:r>
            <a:endParaRPr lang="en-US" dirty="0"/>
          </a:p>
        </p:txBody>
      </p:sp>
      <p:sp>
        <p:nvSpPr>
          <p:cNvPr id="3" name="Text Placeholder 2"/>
          <p:cNvSpPr>
            <a:spLocks noGrp="1"/>
          </p:cNvSpPr>
          <p:nvPr>
            <p:ph sz="half" idx="1"/>
          </p:nvPr>
        </p:nvSpPr>
        <p:spPr>
          <a:xfrm>
            <a:off x="760412" y="914400"/>
            <a:ext cx="5422899" cy="5706177"/>
          </a:xfrm>
        </p:spPr>
        <p:txBody>
          <a:bodyPr/>
          <a:lstStyle/>
          <a:p>
            <a:pPr marL="0" indent="0">
              <a:buNone/>
            </a:pPr>
            <a:r>
              <a:rPr lang="en-US" sz="2400" dirty="0" smtClean="0">
                <a:solidFill>
                  <a:schemeClr val="tx1"/>
                </a:solidFill>
              </a:rPr>
              <a:t>Customer Feedback</a:t>
            </a:r>
          </a:p>
          <a:p>
            <a:r>
              <a:rPr lang="en-US" sz="2400" dirty="0" smtClean="0">
                <a:solidFill>
                  <a:schemeClr val="tx1"/>
                </a:solidFill>
              </a:rPr>
              <a:t>Help </a:t>
            </a:r>
            <a:r>
              <a:rPr lang="en-US" sz="2400" dirty="0">
                <a:solidFill>
                  <a:schemeClr val="tx1"/>
                </a:solidFill>
              </a:rPr>
              <a:t>us minimize internet bandwidth usage for updates and software in remote </a:t>
            </a:r>
            <a:r>
              <a:rPr lang="en-US" sz="2400" dirty="0" smtClean="0">
                <a:solidFill>
                  <a:schemeClr val="tx1"/>
                </a:solidFill>
              </a:rPr>
              <a:t/>
            </a:r>
            <a:br>
              <a:rPr lang="en-US" sz="2400" dirty="0" smtClean="0">
                <a:solidFill>
                  <a:schemeClr val="tx1"/>
                </a:solidFill>
              </a:rPr>
            </a:br>
            <a:r>
              <a:rPr lang="en-US" sz="2400" dirty="0" smtClean="0">
                <a:solidFill>
                  <a:schemeClr val="tx1"/>
                </a:solidFill>
              </a:rPr>
              <a:t>branch </a:t>
            </a:r>
            <a:r>
              <a:rPr lang="en-US" sz="2400" dirty="0">
                <a:solidFill>
                  <a:schemeClr val="tx1"/>
                </a:solidFill>
              </a:rPr>
              <a:t>offices</a:t>
            </a:r>
          </a:p>
          <a:p>
            <a:pPr marL="0" indent="0">
              <a:buNone/>
            </a:pPr>
            <a:endParaRPr lang="en-US" sz="1200" dirty="0">
              <a:solidFill>
                <a:schemeClr val="tx1"/>
              </a:solidFill>
            </a:endParaRPr>
          </a:p>
          <a:p>
            <a:pPr marL="0" indent="0">
              <a:buNone/>
            </a:pPr>
            <a:r>
              <a:rPr lang="en-US" sz="2400" dirty="0" smtClean="0">
                <a:solidFill>
                  <a:schemeClr val="tx1"/>
                </a:solidFill>
              </a:rPr>
              <a:t>Feature Enhancement</a:t>
            </a:r>
          </a:p>
          <a:p>
            <a:pPr>
              <a:buFont typeface="Wingdings" pitchFamily="2" charset="2"/>
              <a:buChar char="ü"/>
            </a:pPr>
            <a:r>
              <a:rPr lang="en-US" sz="2400" dirty="0">
                <a:solidFill>
                  <a:schemeClr val="tx1"/>
                </a:solidFill>
              </a:rPr>
              <a:t>Windows Intune clients now leverage </a:t>
            </a:r>
            <a:r>
              <a:rPr lang="en-US" sz="2400" dirty="0" smtClean="0">
                <a:solidFill>
                  <a:schemeClr val="tx1"/>
                </a:solidFill>
              </a:rPr>
              <a:t>Win7 Peer distribution platform – the technology that powers Branch Cache </a:t>
            </a:r>
          </a:p>
          <a:p>
            <a:pPr>
              <a:buFont typeface="Wingdings" pitchFamily="2" charset="2"/>
              <a:buChar char="ü"/>
            </a:pPr>
            <a:r>
              <a:rPr lang="en-US" sz="2400" dirty="0" smtClean="0">
                <a:solidFill>
                  <a:schemeClr val="tx1"/>
                </a:solidFill>
              </a:rPr>
              <a:t>No </a:t>
            </a:r>
            <a:r>
              <a:rPr lang="en-US" sz="2400" dirty="0">
                <a:solidFill>
                  <a:schemeClr val="tx1"/>
                </a:solidFill>
              </a:rPr>
              <a:t>additional infrastructure </a:t>
            </a:r>
            <a:r>
              <a:rPr lang="en-US" sz="2400" dirty="0" smtClean="0">
                <a:solidFill>
                  <a:schemeClr val="tx1"/>
                </a:solidFill>
              </a:rPr>
              <a:t>required</a:t>
            </a:r>
          </a:p>
          <a:p>
            <a:pPr marL="0" indent="0">
              <a:buNone/>
            </a:pPr>
            <a:endParaRPr lang="en-US" sz="2400" dirty="0">
              <a:solidFill>
                <a:schemeClr val="tx1"/>
              </a:solidFill>
            </a:endParaRPr>
          </a:p>
          <a:p>
            <a:pPr marL="0" indent="0">
              <a:buNone/>
            </a:pPr>
            <a:r>
              <a:rPr lang="en-US" sz="2400" dirty="0" smtClean="0">
                <a:solidFill>
                  <a:schemeClr val="tx1"/>
                </a:solidFill>
              </a:rPr>
              <a:t>Results</a:t>
            </a:r>
          </a:p>
          <a:p>
            <a:pPr marL="0" indent="0">
              <a:buNone/>
            </a:pPr>
            <a:r>
              <a:rPr lang="en-US" sz="2400" dirty="0" smtClean="0">
                <a:solidFill>
                  <a:schemeClr val="tx1"/>
                </a:solidFill>
              </a:rPr>
              <a:t>In pre-release seeing ~45% savings in WAN traffic in some cases</a:t>
            </a:r>
            <a:endParaRPr lang="en-US" sz="2400" dirty="0"/>
          </a:p>
        </p:txBody>
      </p:sp>
      <p:sp>
        <p:nvSpPr>
          <p:cNvPr id="25" name="Cloud 24"/>
          <p:cNvSpPr/>
          <p:nvPr/>
        </p:nvSpPr>
        <p:spPr>
          <a:xfrm>
            <a:off x="7624421" y="838200"/>
            <a:ext cx="4184991" cy="226424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rgbClr val="FFFFFF"/>
              </a:solidFill>
            </a:endParaRPr>
          </a:p>
        </p:txBody>
      </p:sp>
      <p:sp>
        <p:nvSpPr>
          <p:cNvPr id="26" name="TextBox 25"/>
          <p:cNvSpPr txBox="1"/>
          <p:nvPr/>
        </p:nvSpPr>
        <p:spPr>
          <a:xfrm rot="1857267">
            <a:off x="8115403" y="1113662"/>
            <a:ext cx="327121" cy="4985980"/>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endParaRPr lang="en-US" sz="1200" b="1" dirty="0">
              <a:gradFill>
                <a:gsLst>
                  <a:gs pos="0">
                    <a:srgbClr val="FFFFFF"/>
                  </a:gs>
                  <a:gs pos="86000">
                    <a:srgbClr val="FFFFFF"/>
                  </a:gs>
                </a:gsLst>
                <a:lin ang="5400000" scaled="0"/>
              </a:gradFill>
            </a:endParaRPr>
          </a:p>
        </p:txBody>
      </p:sp>
      <p:sp>
        <p:nvSpPr>
          <p:cNvPr id="27" name="TextBox 26"/>
          <p:cNvSpPr txBox="1"/>
          <p:nvPr/>
        </p:nvSpPr>
        <p:spPr>
          <a:xfrm rot="1736889">
            <a:off x="8222564" y="2288027"/>
            <a:ext cx="327121" cy="2954655"/>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p:txBody>
      </p:sp>
      <p:sp>
        <p:nvSpPr>
          <p:cNvPr id="28" name="TextBox 27"/>
          <p:cNvSpPr txBox="1"/>
          <p:nvPr/>
        </p:nvSpPr>
        <p:spPr>
          <a:xfrm rot="1666035">
            <a:off x="8407239" y="2599090"/>
            <a:ext cx="327121" cy="2400657"/>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p:txBody>
      </p:sp>
      <p:sp>
        <p:nvSpPr>
          <p:cNvPr id="29" name="TextBox 28"/>
          <p:cNvSpPr txBox="1"/>
          <p:nvPr/>
        </p:nvSpPr>
        <p:spPr>
          <a:xfrm rot="1574199">
            <a:off x="8617780" y="2404539"/>
            <a:ext cx="327121" cy="2769989"/>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br>
              <a:rPr lang="en-US" sz="1200" b="1" dirty="0">
                <a:gradFill>
                  <a:gsLst>
                    <a:gs pos="0">
                      <a:srgbClr val="FFFFFF"/>
                    </a:gs>
                    <a:gs pos="86000">
                      <a:srgbClr val="FFFFFF"/>
                    </a:gs>
                  </a:gsLst>
                  <a:lin ang="5400000" scaled="0"/>
                </a:gradFill>
              </a:rPr>
            </a:br>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endParaRPr lang="en-US" sz="1200" b="1" dirty="0">
              <a:gradFill>
                <a:gsLst>
                  <a:gs pos="0">
                    <a:srgbClr val="FFFFFF"/>
                  </a:gs>
                  <a:gs pos="86000">
                    <a:srgbClr val="FFFFFF"/>
                  </a:gs>
                </a:gsLst>
                <a:lin ang="5400000" scaled="0"/>
              </a:gradFill>
            </a:endParaRPr>
          </a:p>
        </p:txBody>
      </p:sp>
      <p:sp>
        <p:nvSpPr>
          <p:cNvPr id="30" name="TextBox 29"/>
          <p:cNvSpPr txBox="1"/>
          <p:nvPr/>
        </p:nvSpPr>
        <p:spPr>
          <a:xfrm rot="1468991">
            <a:off x="8727147" y="2887730"/>
            <a:ext cx="327121" cy="2215991"/>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endParaRPr lang="en-US" sz="1200" b="1" dirty="0">
              <a:gradFill>
                <a:gsLst>
                  <a:gs pos="0">
                    <a:srgbClr val="FFFFFF"/>
                  </a:gs>
                  <a:gs pos="86000">
                    <a:srgbClr val="FFFFFF"/>
                  </a:gs>
                </a:gsLst>
                <a:lin ang="5400000" scaled="0"/>
              </a:gradFill>
            </a:endParaRPr>
          </a:p>
        </p:txBody>
      </p:sp>
      <p:sp>
        <p:nvSpPr>
          <p:cNvPr id="31" name="TextBox 30"/>
          <p:cNvSpPr txBox="1"/>
          <p:nvPr/>
        </p:nvSpPr>
        <p:spPr>
          <a:xfrm rot="1329693">
            <a:off x="8858030" y="2290710"/>
            <a:ext cx="327121" cy="3693319"/>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endParaRPr lang="en-US" sz="1200" b="1" dirty="0">
              <a:gradFill>
                <a:gsLst>
                  <a:gs pos="0">
                    <a:srgbClr val="FFFFFF"/>
                  </a:gs>
                  <a:gs pos="86000">
                    <a:srgbClr val="FFFFFF"/>
                  </a:gs>
                </a:gsLst>
                <a:lin ang="5400000" scaled="0"/>
              </a:gradFill>
            </a:endParaRPr>
          </a:p>
        </p:txBody>
      </p:sp>
      <p:sp>
        <p:nvSpPr>
          <p:cNvPr id="32" name="TextBox 31"/>
          <p:cNvSpPr txBox="1"/>
          <p:nvPr/>
        </p:nvSpPr>
        <p:spPr>
          <a:xfrm rot="1237402">
            <a:off x="8999674" y="2503166"/>
            <a:ext cx="327121" cy="3508653"/>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p:txBody>
      </p:sp>
      <p:sp>
        <p:nvSpPr>
          <p:cNvPr id="33" name="TextBox 32"/>
          <p:cNvSpPr txBox="1"/>
          <p:nvPr/>
        </p:nvSpPr>
        <p:spPr>
          <a:xfrm rot="995427">
            <a:off x="9184347" y="2781952"/>
            <a:ext cx="327121" cy="2954655"/>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p:txBody>
      </p:sp>
      <p:sp>
        <p:nvSpPr>
          <p:cNvPr id="34" name="TextBox 33"/>
          <p:cNvSpPr txBox="1"/>
          <p:nvPr/>
        </p:nvSpPr>
        <p:spPr>
          <a:xfrm rot="895653">
            <a:off x="9369021" y="2805257"/>
            <a:ext cx="327121" cy="2954655"/>
          </a:xfrm>
          <a:prstGeom prst="rect">
            <a:avLst/>
          </a:prstGeom>
          <a:noFill/>
        </p:spPr>
        <p:txBody>
          <a:bodyPr wrap="square" lIns="0" tIns="0" rIns="0" bIns="0" rtlCol="0">
            <a:spAutoFit/>
          </a:bodyPr>
          <a:lstStyle/>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a:p>
            <a:r>
              <a:rPr lang="en-US" sz="1200" b="1" dirty="0">
                <a:gradFill>
                  <a:gsLst>
                    <a:gs pos="0">
                      <a:srgbClr val="FFFFFF"/>
                    </a:gs>
                    <a:gs pos="86000">
                      <a:srgbClr val="FFFFFF"/>
                    </a:gs>
                  </a:gsLst>
                  <a:lin ang="5400000" scaled="0"/>
                </a:gradFill>
              </a:rPr>
              <a:t>1</a:t>
            </a:r>
          </a:p>
          <a:p>
            <a:r>
              <a:rPr lang="en-US" sz="1200" b="1" dirty="0">
                <a:gradFill>
                  <a:gsLst>
                    <a:gs pos="0">
                      <a:srgbClr val="FFFFFF"/>
                    </a:gs>
                    <a:gs pos="86000">
                      <a:srgbClr val="FFFFFF"/>
                    </a:gs>
                  </a:gsLst>
                  <a:lin ang="5400000" scaled="0"/>
                </a:gradFill>
              </a:rPr>
              <a:t>0</a:t>
            </a:r>
          </a:p>
        </p:txBody>
      </p:sp>
      <p:pic>
        <p:nvPicPr>
          <p:cNvPr id="35" name="Picture 24" descr="application server"/>
          <p:cNvPicPr>
            <a:picLocks noChangeAspect="1" noChangeArrowheads="1"/>
          </p:cNvPicPr>
          <p:nvPr/>
        </p:nvPicPr>
        <p:blipFill>
          <a:blip r:embed="rId3" cstate="print"/>
          <a:stretch>
            <a:fillRect/>
          </a:stretch>
        </p:blipFill>
        <p:spPr bwMode="auto">
          <a:xfrm>
            <a:off x="8754940" y="1569123"/>
            <a:ext cx="1149545" cy="467733"/>
          </a:xfrm>
          <a:prstGeom prst="rect">
            <a:avLst/>
          </a:prstGeom>
          <a:noFill/>
        </p:spPr>
      </p:pic>
      <p:pic>
        <p:nvPicPr>
          <p:cNvPr id="36" name="Picture 24" descr="application server"/>
          <p:cNvPicPr>
            <a:picLocks noChangeAspect="1" noChangeArrowheads="1"/>
          </p:cNvPicPr>
          <p:nvPr/>
        </p:nvPicPr>
        <p:blipFill>
          <a:blip r:embed="rId3" cstate="print"/>
          <a:stretch>
            <a:fillRect/>
          </a:stretch>
        </p:blipFill>
        <p:spPr bwMode="auto">
          <a:xfrm>
            <a:off x="10121306" y="1578608"/>
            <a:ext cx="1149545" cy="467733"/>
          </a:xfrm>
          <a:prstGeom prst="rect">
            <a:avLst/>
          </a:prstGeom>
          <a:noFill/>
        </p:spPr>
      </p:pic>
      <p:pic>
        <p:nvPicPr>
          <p:cNvPr id="37" name="Picture 24" descr="application server"/>
          <p:cNvPicPr>
            <a:picLocks noChangeAspect="1" noChangeArrowheads="1"/>
          </p:cNvPicPr>
          <p:nvPr/>
        </p:nvPicPr>
        <p:blipFill>
          <a:blip r:embed="rId3" cstate="print"/>
          <a:stretch>
            <a:fillRect/>
          </a:stretch>
        </p:blipFill>
        <p:spPr bwMode="auto">
          <a:xfrm>
            <a:off x="9347908" y="2126455"/>
            <a:ext cx="1288906" cy="524437"/>
          </a:xfrm>
          <a:prstGeom prst="rect">
            <a:avLst/>
          </a:prstGeom>
          <a:noFill/>
        </p:spPr>
      </p:pic>
      <p:sp>
        <p:nvSpPr>
          <p:cNvPr id="38" name="TextBox 37"/>
          <p:cNvSpPr txBox="1"/>
          <p:nvPr/>
        </p:nvSpPr>
        <p:spPr>
          <a:xfrm rot="1837639">
            <a:off x="7685381" y="4523419"/>
            <a:ext cx="327121" cy="1846659"/>
          </a:xfrm>
          <a:prstGeom prst="rect">
            <a:avLst/>
          </a:prstGeom>
          <a:noFill/>
        </p:spPr>
        <p:txBody>
          <a:bodyPr wrap="square" lIns="0" tIns="0" rIns="0" bIns="0" rtlCol="0">
            <a:spAutoFit/>
          </a:bodyPr>
          <a:lstStyle/>
          <a:p>
            <a:r>
              <a:rPr lang="en-US" sz="1500" dirty="0">
                <a:gradFill>
                  <a:gsLst>
                    <a:gs pos="0">
                      <a:srgbClr val="FFFFFF"/>
                    </a:gs>
                    <a:gs pos="86000">
                      <a:srgbClr val="FFFFFF"/>
                    </a:gs>
                  </a:gsLst>
                  <a:lin ang="5400000" scaled="0"/>
                </a:gradFill>
              </a:rPr>
              <a:t>1</a:t>
            </a:r>
          </a:p>
          <a:p>
            <a:r>
              <a:rPr lang="en-US" sz="1500" dirty="0">
                <a:gradFill>
                  <a:gsLst>
                    <a:gs pos="0">
                      <a:srgbClr val="FFFFFF"/>
                    </a:gs>
                    <a:gs pos="86000">
                      <a:srgbClr val="FFFFFF"/>
                    </a:gs>
                  </a:gsLst>
                  <a:lin ang="5400000" scaled="0"/>
                </a:gradFill>
              </a:rPr>
              <a:t>0</a:t>
            </a:r>
          </a:p>
          <a:p>
            <a:r>
              <a:rPr lang="en-US" sz="1500" dirty="0">
                <a:gradFill>
                  <a:gsLst>
                    <a:gs pos="0">
                      <a:srgbClr val="FFFFFF"/>
                    </a:gs>
                    <a:gs pos="86000">
                      <a:srgbClr val="FFFFFF"/>
                    </a:gs>
                  </a:gsLst>
                  <a:lin ang="5400000" scaled="0"/>
                </a:gradFill>
              </a:rPr>
              <a:t>11</a:t>
            </a:r>
          </a:p>
          <a:p>
            <a:r>
              <a:rPr lang="en-US" sz="1500" dirty="0">
                <a:gradFill>
                  <a:gsLst>
                    <a:gs pos="0">
                      <a:srgbClr val="FFFFFF"/>
                    </a:gs>
                    <a:gs pos="86000">
                      <a:srgbClr val="FFFFFF"/>
                    </a:gs>
                  </a:gsLst>
                  <a:lin ang="5400000" scaled="0"/>
                </a:gradFill>
              </a:rPr>
              <a:t>10</a:t>
            </a:r>
            <a:br>
              <a:rPr lang="en-US" sz="1500" dirty="0">
                <a:gradFill>
                  <a:gsLst>
                    <a:gs pos="0">
                      <a:srgbClr val="FFFFFF"/>
                    </a:gs>
                    <a:gs pos="86000">
                      <a:srgbClr val="FFFFFF"/>
                    </a:gs>
                  </a:gsLst>
                  <a:lin ang="5400000" scaled="0"/>
                </a:gradFill>
              </a:rPr>
            </a:br>
            <a:r>
              <a:rPr lang="en-US" sz="1500" dirty="0">
                <a:gradFill>
                  <a:gsLst>
                    <a:gs pos="0">
                      <a:srgbClr val="FFFFFF"/>
                    </a:gs>
                    <a:gs pos="86000">
                      <a:srgbClr val="FFFFFF"/>
                    </a:gs>
                  </a:gsLst>
                  <a:lin ang="5400000" scaled="0"/>
                </a:gradFill>
              </a:rPr>
              <a:t>11</a:t>
            </a:r>
          </a:p>
          <a:p>
            <a:r>
              <a:rPr lang="en-US" sz="1500" dirty="0">
                <a:gradFill>
                  <a:gsLst>
                    <a:gs pos="0">
                      <a:srgbClr val="FFFFFF"/>
                    </a:gs>
                    <a:gs pos="86000">
                      <a:srgbClr val="FFFFFF"/>
                    </a:gs>
                  </a:gsLst>
                  <a:lin ang="5400000" scaled="0"/>
                </a:gradFill>
              </a:rPr>
              <a:t>10</a:t>
            </a:r>
          </a:p>
          <a:p>
            <a:r>
              <a:rPr lang="en-US" sz="1500" dirty="0">
                <a:gradFill>
                  <a:gsLst>
                    <a:gs pos="0">
                      <a:srgbClr val="FFFFFF"/>
                    </a:gs>
                    <a:gs pos="86000">
                      <a:srgbClr val="FFFFFF"/>
                    </a:gs>
                  </a:gsLst>
                  <a:lin ang="5400000" scaled="0"/>
                </a:gradFill>
              </a:rPr>
              <a:t>1</a:t>
            </a:r>
          </a:p>
          <a:p>
            <a:endParaRPr lang="en-US" sz="1500" dirty="0">
              <a:gradFill>
                <a:gsLst>
                  <a:gs pos="0">
                    <a:srgbClr val="FFFFFF"/>
                  </a:gs>
                  <a:gs pos="86000">
                    <a:srgbClr val="FFFFFF"/>
                  </a:gs>
                </a:gsLst>
                <a:lin ang="5400000" scaled="0"/>
              </a:gradFill>
            </a:endParaRPr>
          </a:p>
        </p:txBody>
      </p:sp>
      <p:sp>
        <p:nvSpPr>
          <p:cNvPr id="39" name="TextBox 38"/>
          <p:cNvSpPr txBox="1"/>
          <p:nvPr/>
        </p:nvSpPr>
        <p:spPr>
          <a:xfrm rot="19364204">
            <a:off x="8483275" y="4383447"/>
            <a:ext cx="327121" cy="1846659"/>
          </a:xfrm>
          <a:prstGeom prst="rect">
            <a:avLst/>
          </a:prstGeom>
          <a:noFill/>
        </p:spPr>
        <p:txBody>
          <a:bodyPr wrap="square" lIns="0" tIns="0" rIns="0" bIns="0" rtlCol="0">
            <a:spAutoFit/>
          </a:bodyPr>
          <a:lstStyle/>
          <a:p>
            <a:r>
              <a:rPr lang="en-US" sz="1500" dirty="0">
                <a:gradFill>
                  <a:gsLst>
                    <a:gs pos="0">
                      <a:srgbClr val="FFFFFF"/>
                    </a:gs>
                    <a:gs pos="86000">
                      <a:srgbClr val="FFFFFF"/>
                    </a:gs>
                  </a:gsLst>
                  <a:lin ang="5400000" scaled="0"/>
                </a:gradFill>
              </a:rPr>
              <a:t>1</a:t>
            </a:r>
          </a:p>
          <a:p>
            <a:r>
              <a:rPr lang="en-US" sz="1500" dirty="0">
                <a:gradFill>
                  <a:gsLst>
                    <a:gs pos="0">
                      <a:srgbClr val="FFFFFF"/>
                    </a:gs>
                    <a:gs pos="86000">
                      <a:srgbClr val="FFFFFF"/>
                    </a:gs>
                  </a:gsLst>
                  <a:lin ang="5400000" scaled="0"/>
                </a:gradFill>
              </a:rPr>
              <a:t>0</a:t>
            </a:r>
          </a:p>
          <a:p>
            <a:r>
              <a:rPr lang="en-US" sz="1500" dirty="0">
                <a:gradFill>
                  <a:gsLst>
                    <a:gs pos="0">
                      <a:srgbClr val="FFFFFF"/>
                    </a:gs>
                    <a:gs pos="86000">
                      <a:srgbClr val="FFFFFF"/>
                    </a:gs>
                  </a:gsLst>
                  <a:lin ang="5400000" scaled="0"/>
                </a:gradFill>
              </a:rPr>
              <a:t>01</a:t>
            </a:r>
          </a:p>
          <a:p>
            <a:r>
              <a:rPr lang="en-US" sz="1500" dirty="0">
                <a:gradFill>
                  <a:gsLst>
                    <a:gs pos="0">
                      <a:srgbClr val="FFFFFF"/>
                    </a:gs>
                    <a:gs pos="86000">
                      <a:srgbClr val="FFFFFF"/>
                    </a:gs>
                  </a:gsLst>
                  <a:lin ang="5400000" scaled="0"/>
                </a:gradFill>
              </a:rPr>
              <a:t>11</a:t>
            </a:r>
            <a:br>
              <a:rPr lang="en-US" sz="1500" dirty="0">
                <a:gradFill>
                  <a:gsLst>
                    <a:gs pos="0">
                      <a:srgbClr val="FFFFFF"/>
                    </a:gs>
                    <a:gs pos="86000">
                      <a:srgbClr val="FFFFFF"/>
                    </a:gs>
                  </a:gsLst>
                  <a:lin ang="5400000" scaled="0"/>
                </a:gradFill>
              </a:rPr>
            </a:br>
            <a:r>
              <a:rPr lang="en-US" sz="1500" dirty="0">
                <a:gradFill>
                  <a:gsLst>
                    <a:gs pos="0">
                      <a:srgbClr val="FFFFFF"/>
                    </a:gs>
                    <a:gs pos="86000">
                      <a:srgbClr val="FFFFFF"/>
                    </a:gs>
                  </a:gsLst>
                  <a:lin ang="5400000" scaled="0"/>
                </a:gradFill>
              </a:rPr>
              <a:t>01</a:t>
            </a:r>
          </a:p>
          <a:p>
            <a:r>
              <a:rPr lang="en-US" sz="1500" dirty="0">
                <a:gradFill>
                  <a:gsLst>
                    <a:gs pos="0">
                      <a:srgbClr val="FFFFFF"/>
                    </a:gs>
                    <a:gs pos="86000">
                      <a:srgbClr val="FFFFFF"/>
                    </a:gs>
                  </a:gsLst>
                  <a:lin ang="5400000" scaled="0"/>
                </a:gradFill>
              </a:rPr>
              <a:t>11</a:t>
            </a:r>
          </a:p>
          <a:p>
            <a:r>
              <a:rPr lang="en-US" sz="1500" dirty="0">
                <a:gradFill>
                  <a:gsLst>
                    <a:gs pos="0">
                      <a:srgbClr val="FFFFFF"/>
                    </a:gs>
                    <a:gs pos="86000">
                      <a:srgbClr val="FFFFFF"/>
                    </a:gs>
                  </a:gsLst>
                  <a:lin ang="5400000" scaled="0"/>
                </a:gradFill>
              </a:rPr>
              <a:t>1</a:t>
            </a:r>
          </a:p>
          <a:p>
            <a:endParaRPr lang="en-US" sz="1500" dirty="0">
              <a:gradFill>
                <a:gsLst>
                  <a:gs pos="0">
                    <a:srgbClr val="FFFFFF"/>
                  </a:gs>
                  <a:gs pos="86000">
                    <a:srgbClr val="FFFFFF"/>
                  </a:gs>
                </a:gsLst>
                <a:lin ang="5400000" scaled="0"/>
              </a:gradFill>
            </a:endParaRPr>
          </a:p>
        </p:txBody>
      </p:sp>
      <p:pic>
        <p:nvPicPr>
          <p:cNvPr id="40" name="Picture 39" descr="laptop"/>
          <p:cNvPicPr>
            <a:picLocks noChangeAspect="1" noChangeArrowheads="1"/>
          </p:cNvPicPr>
          <p:nvPr/>
        </p:nvPicPr>
        <p:blipFill>
          <a:blip r:embed="rId4" cstate="print"/>
          <a:stretch>
            <a:fillRect/>
          </a:stretch>
        </p:blipFill>
        <p:spPr bwMode="auto">
          <a:xfrm>
            <a:off x="7485578" y="4573037"/>
            <a:ext cx="1020814" cy="660083"/>
          </a:xfrm>
          <a:prstGeom prst="rect">
            <a:avLst/>
          </a:prstGeom>
          <a:noFill/>
        </p:spPr>
      </p:pic>
      <p:pic>
        <p:nvPicPr>
          <p:cNvPr id="41" name="Picture 6" descr="laptop"/>
          <p:cNvPicPr>
            <a:picLocks noChangeAspect="1" noChangeArrowheads="1"/>
          </p:cNvPicPr>
          <p:nvPr/>
        </p:nvPicPr>
        <p:blipFill>
          <a:blip r:embed="rId5" cstate="print"/>
          <a:stretch>
            <a:fillRect/>
          </a:stretch>
        </p:blipFill>
        <p:spPr bwMode="auto">
          <a:xfrm>
            <a:off x="8807518" y="5486428"/>
            <a:ext cx="850678" cy="550069"/>
          </a:xfrm>
          <a:prstGeom prst="rect">
            <a:avLst/>
          </a:prstGeom>
          <a:noFill/>
        </p:spPr>
      </p:pic>
      <p:sp>
        <p:nvSpPr>
          <p:cNvPr id="42" name="Flowchart: Magnetic Disk 41"/>
          <p:cNvSpPr/>
          <p:nvPr/>
        </p:nvSpPr>
        <p:spPr bwMode="auto">
          <a:xfrm>
            <a:off x="8242335" y="4935930"/>
            <a:ext cx="231202" cy="253567"/>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43" name="Flowchart: Magnetic Disk 42"/>
          <p:cNvSpPr/>
          <p:nvPr/>
        </p:nvSpPr>
        <p:spPr bwMode="auto">
          <a:xfrm>
            <a:off x="9495550" y="5825843"/>
            <a:ext cx="162646" cy="178379"/>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pic>
        <p:nvPicPr>
          <p:cNvPr id="44" name="Picture 6" descr="laptop"/>
          <p:cNvPicPr>
            <a:picLocks noChangeAspect="1" noChangeArrowheads="1"/>
          </p:cNvPicPr>
          <p:nvPr/>
        </p:nvPicPr>
        <p:blipFill>
          <a:blip r:embed="rId6" cstate="print"/>
          <a:stretch>
            <a:fillRect/>
          </a:stretch>
        </p:blipFill>
        <p:spPr bwMode="auto">
          <a:xfrm>
            <a:off x="6661691" y="5564166"/>
            <a:ext cx="1361085" cy="880111"/>
          </a:xfrm>
          <a:prstGeom prst="rect">
            <a:avLst/>
          </a:prstGeom>
          <a:noFill/>
        </p:spPr>
      </p:pic>
    </p:spTree>
    <p:extLst>
      <p:ext uri="{BB962C8B-B14F-4D97-AF65-F5344CB8AC3E}">
        <p14:creationId xmlns:p14="http://schemas.microsoft.com/office/powerpoint/2010/main" val="3876746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4" presetClass="exit" presetSubtype="10" fill="hold" grpId="0" nodeType="withEffect">
                                  <p:stCondLst>
                                    <p:cond delay="0"/>
                                  </p:stCondLst>
                                  <p:childTnLst>
                                    <p:animEffect transition="out" filter="randombar(horizontal)">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par>
                                <p:cTn id="32" presetID="14" presetClass="exit" presetSubtype="10" fill="hold" grpId="0" nodeType="withEffect">
                                  <p:stCondLst>
                                    <p:cond delay="0"/>
                                  </p:stCondLst>
                                  <p:childTnLst>
                                    <p:animEffect transition="out" filter="randombar(horizontal)">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4" presetClass="exit" presetSubtype="10" fill="hold" grpId="0" nodeType="withEffect">
                                  <p:stCondLst>
                                    <p:cond delay="0"/>
                                  </p:stCondLst>
                                  <p:childTnLst>
                                    <p:animEffect transition="out" filter="randombar(horizontal)">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4" presetClass="exit" presetSubtype="10" fill="hold" grpId="0" nodeType="withEffect">
                                  <p:stCondLst>
                                    <p:cond delay="0"/>
                                  </p:stCondLst>
                                  <p:childTnLst>
                                    <p:animEffect transition="out" filter="randombar(horizontal)">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4" presetClass="entr" presetSubtype="1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randombar(horizontal)">
                                      <p:cBhvr>
                                        <p:cTn id="46" dur="500"/>
                                        <p:tgtEl>
                                          <p:spTgt spid="3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1" grpId="0"/>
      <p:bldP spid="32" grpId="0"/>
      <p:bldP spid="33" grpId="0"/>
      <p:bldP spid="34" grpId="0"/>
      <p:bldP spid="38" grpId="0"/>
      <p:bldP spid="39" grpId="0"/>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MANAGEMENT</a:t>
            </a:r>
            <a:endParaRPr lang="en-US" dirty="0"/>
          </a:p>
        </p:txBody>
      </p:sp>
      <p:sp>
        <p:nvSpPr>
          <p:cNvPr id="3" name="Text Placeholder 2"/>
          <p:cNvSpPr>
            <a:spLocks noGrp="1"/>
          </p:cNvSpPr>
          <p:nvPr>
            <p:ph sz="half" idx="1"/>
          </p:nvPr>
        </p:nvSpPr>
        <p:spPr>
          <a:xfrm>
            <a:off x="519113" y="1219200"/>
            <a:ext cx="5575298" cy="5964710"/>
          </a:xfrm>
        </p:spPr>
        <p:txBody>
          <a:bodyPr/>
          <a:lstStyle/>
          <a:p>
            <a:pPr marL="0" indent="0">
              <a:buNone/>
            </a:pPr>
            <a:r>
              <a:rPr lang="en-US" dirty="0" smtClean="0">
                <a:solidFill>
                  <a:schemeClr val="tx1"/>
                </a:solidFill>
              </a:rPr>
              <a:t>Customer Feedback</a:t>
            </a:r>
          </a:p>
          <a:p>
            <a:pPr marL="0" indent="0">
              <a:buNone/>
            </a:pPr>
            <a:r>
              <a:rPr lang="en-US" dirty="0" smtClean="0">
                <a:solidFill>
                  <a:schemeClr val="tx1"/>
                </a:solidFill>
              </a:rPr>
              <a:t>How can I push out security policies immediately without waiting for the default client sync window</a:t>
            </a:r>
          </a:p>
          <a:p>
            <a:pPr marL="0" indent="0">
              <a:buNone/>
            </a:pPr>
            <a:endParaRPr lang="en-US" sz="1200" dirty="0">
              <a:solidFill>
                <a:schemeClr val="tx1"/>
              </a:solidFill>
            </a:endParaRPr>
          </a:p>
          <a:p>
            <a:pPr marL="0" indent="0">
              <a:buNone/>
            </a:pPr>
            <a:r>
              <a:rPr lang="en-US" dirty="0" smtClean="0">
                <a:solidFill>
                  <a:schemeClr val="tx1"/>
                </a:solidFill>
              </a:rPr>
              <a:t>Feature Enhancement</a:t>
            </a:r>
          </a:p>
          <a:p>
            <a:pPr>
              <a:buFont typeface="Wingdings" pitchFamily="2" charset="2"/>
              <a:buChar char="ü"/>
            </a:pPr>
            <a:r>
              <a:rPr lang="en-US" dirty="0" smtClean="0">
                <a:solidFill>
                  <a:schemeClr val="tx1"/>
                </a:solidFill>
              </a:rPr>
              <a:t>New remote task to refresh policies on  remote computers</a:t>
            </a:r>
          </a:p>
          <a:p>
            <a:pPr>
              <a:buFont typeface="Wingdings" pitchFamily="2" charset="2"/>
              <a:buChar char="ü"/>
            </a:pPr>
            <a:r>
              <a:rPr lang="en-US" dirty="0" smtClean="0">
                <a:solidFill>
                  <a:schemeClr val="tx1"/>
                </a:solidFill>
              </a:rPr>
              <a:t>Compliance status updated on task completion</a:t>
            </a:r>
          </a:p>
          <a:p>
            <a:pPr>
              <a:buFont typeface="Wingdings" pitchFamily="2" charset="2"/>
              <a:buChar char="ü"/>
            </a:pPr>
            <a:r>
              <a:rPr lang="en-US" dirty="0" smtClean="0">
                <a:solidFill>
                  <a:schemeClr val="tx1"/>
                </a:solidFill>
              </a:rPr>
              <a:t>Remote task for inventory update</a:t>
            </a:r>
            <a:endParaRPr lang="en-US" dirty="0">
              <a:solidFill>
                <a:schemeClr val="tx1"/>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561" y="2133600"/>
            <a:ext cx="5606251" cy="2209800"/>
          </a:xfrm>
          <a:prstGeom prst="rect">
            <a:avLst/>
          </a:prstGeom>
        </p:spPr>
      </p:pic>
    </p:spTree>
    <p:extLst>
      <p:ext uri="{BB962C8B-B14F-4D97-AF65-F5344CB8AC3E}">
        <p14:creationId xmlns:p14="http://schemas.microsoft.com/office/powerpoint/2010/main" val="309678789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ALERTS</a:t>
            </a:r>
            <a:endParaRPr lang="en-US" dirty="0"/>
          </a:p>
        </p:txBody>
      </p:sp>
      <p:sp>
        <p:nvSpPr>
          <p:cNvPr id="3" name="Text Placeholder 2"/>
          <p:cNvSpPr>
            <a:spLocks noGrp="1"/>
          </p:cNvSpPr>
          <p:nvPr>
            <p:ph sz="half" idx="1"/>
          </p:nvPr>
        </p:nvSpPr>
        <p:spPr>
          <a:xfrm>
            <a:off x="519113" y="1070955"/>
            <a:ext cx="5575298" cy="5558445"/>
          </a:xfrm>
        </p:spPr>
        <p:txBody>
          <a:bodyPr/>
          <a:lstStyle/>
          <a:p>
            <a:pPr marL="0" indent="0">
              <a:buNone/>
            </a:pPr>
            <a:r>
              <a:rPr lang="en-US" dirty="0" smtClean="0">
                <a:solidFill>
                  <a:schemeClr val="tx1"/>
                </a:solidFill>
              </a:rPr>
              <a:t>Customer Feedback</a:t>
            </a:r>
          </a:p>
          <a:p>
            <a:pPr marL="0" indent="0">
              <a:buNone/>
            </a:pPr>
            <a:r>
              <a:rPr lang="en-US" dirty="0" smtClean="0">
                <a:solidFill>
                  <a:schemeClr val="tx1"/>
                </a:solidFill>
              </a:rPr>
              <a:t>How can Windows Intune help us improve Alert responses to critical issues?</a:t>
            </a:r>
          </a:p>
          <a:p>
            <a:pPr marL="0" indent="0">
              <a:buNone/>
            </a:pPr>
            <a:endParaRPr lang="en-US" dirty="0">
              <a:solidFill>
                <a:schemeClr val="tx1"/>
              </a:solidFill>
            </a:endParaRPr>
          </a:p>
          <a:p>
            <a:pPr marL="0" indent="0">
              <a:buNone/>
            </a:pPr>
            <a:r>
              <a:rPr lang="en-US" dirty="0" smtClean="0">
                <a:solidFill>
                  <a:schemeClr val="tx1"/>
                </a:solidFill>
              </a:rPr>
              <a:t>Feature Enhancement</a:t>
            </a:r>
          </a:p>
          <a:p>
            <a:pPr>
              <a:buFont typeface="Wingdings" pitchFamily="2" charset="2"/>
              <a:buChar char="ü"/>
            </a:pPr>
            <a:r>
              <a:rPr lang="en-US" dirty="0" smtClean="0">
                <a:solidFill>
                  <a:schemeClr val="tx1"/>
                </a:solidFill>
              </a:rPr>
              <a:t>New alert filters on System overview dashboard, helps IT focus on most pressing issues </a:t>
            </a:r>
          </a:p>
          <a:p>
            <a:pPr>
              <a:buFont typeface="Wingdings" pitchFamily="2" charset="2"/>
              <a:buChar char="ü"/>
            </a:pPr>
            <a:r>
              <a:rPr lang="en-US" dirty="0" smtClean="0">
                <a:solidFill>
                  <a:schemeClr val="tx1"/>
                </a:solidFill>
              </a:rPr>
              <a:t>Alert severity can now be customized to meet your needs and reduce noise</a:t>
            </a:r>
            <a:endParaRPr lang="en-US" dirty="0">
              <a:solidFill>
                <a:schemeClr val="tx1"/>
              </a:solidFill>
            </a:endParaRPr>
          </a:p>
          <a:p>
            <a:pPr marL="0" indent="0">
              <a:buNone/>
            </a:pPr>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2" y="838200"/>
            <a:ext cx="4609408" cy="209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923212" y="3614605"/>
            <a:ext cx="2380795" cy="2674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153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DEVICE GROUP MEMBERSHIP</a:t>
            </a:r>
            <a:endParaRPr lang="en-US" dirty="0"/>
          </a:p>
        </p:txBody>
      </p:sp>
      <p:sp>
        <p:nvSpPr>
          <p:cNvPr id="3" name="Text Placeholder 2"/>
          <p:cNvSpPr>
            <a:spLocks noGrp="1"/>
          </p:cNvSpPr>
          <p:nvPr>
            <p:ph sz="half" idx="1"/>
          </p:nvPr>
        </p:nvSpPr>
        <p:spPr>
          <a:xfrm>
            <a:off x="519113" y="1447800"/>
            <a:ext cx="5575298" cy="4696670"/>
          </a:xfrm>
        </p:spPr>
        <p:txBody>
          <a:bodyPr/>
          <a:lstStyle/>
          <a:p>
            <a:pPr marL="0" indent="0">
              <a:buNone/>
            </a:pPr>
            <a:r>
              <a:rPr lang="en-US" dirty="0" smtClean="0">
                <a:solidFill>
                  <a:schemeClr val="tx1"/>
                </a:solidFill>
              </a:rPr>
              <a:t>Customer Feedback</a:t>
            </a:r>
          </a:p>
          <a:p>
            <a:pPr marL="0" indent="0">
              <a:buNone/>
            </a:pPr>
            <a:r>
              <a:rPr lang="en-US" dirty="0" smtClean="0">
                <a:solidFill>
                  <a:schemeClr val="tx1"/>
                </a:solidFill>
              </a:rPr>
              <a:t>I would like to assign devices to specific groups similar to my AD hierarchy</a:t>
            </a:r>
          </a:p>
          <a:p>
            <a:pPr marL="0" indent="0">
              <a:buNone/>
            </a:pPr>
            <a:endParaRPr lang="en-US" dirty="0">
              <a:solidFill>
                <a:schemeClr val="tx1"/>
              </a:solidFill>
            </a:endParaRPr>
          </a:p>
          <a:p>
            <a:pPr marL="0" indent="0">
              <a:buNone/>
            </a:pPr>
            <a:r>
              <a:rPr lang="en-US" dirty="0" smtClean="0">
                <a:solidFill>
                  <a:schemeClr val="tx1"/>
                </a:solidFill>
              </a:rPr>
              <a:t>Feature Enhancement</a:t>
            </a:r>
          </a:p>
          <a:p>
            <a:pPr>
              <a:buFont typeface="Wingdings" pitchFamily="2" charset="2"/>
              <a:buChar char="ü"/>
            </a:pPr>
            <a:r>
              <a:rPr lang="en-US" dirty="0" smtClean="0">
                <a:solidFill>
                  <a:schemeClr val="tx1"/>
                </a:solidFill>
              </a:rPr>
              <a:t>New dynamic group membership for Computers that can be based on Domain or OU membership</a:t>
            </a:r>
            <a:endParaRPr lang="en-US" dirty="0">
              <a:solidFill>
                <a:schemeClr val="tx1"/>
              </a:solidFill>
            </a:endParaRP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290" y="1524000"/>
            <a:ext cx="4669298"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74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MANAGEMENT</a:t>
            </a:r>
            <a:endParaRPr lang="en-US" dirty="0"/>
          </a:p>
        </p:txBody>
      </p:sp>
      <p:sp>
        <p:nvSpPr>
          <p:cNvPr id="3" name="Text Placeholder 2"/>
          <p:cNvSpPr>
            <a:spLocks noGrp="1"/>
          </p:cNvSpPr>
          <p:nvPr>
            <p:ph sz="half" idx="1"/>
          </p:nvPr>
        </p:nvSpPr>
        <p:spPr>
          <a:xfrm>
            <a:off x="519113" y="1447800"/>
            <a:ext cx="5575298" cy="3447098"/>
          </a:xfrm>
        </p:spPr>
        <p:txBody>
          <a:bodyPr/>
          <a:lstStyle/>
          <a:p>
            <a:pPr marL="0" indent="0">
              <a:buNone/>
            </a:pPr>
            <a:r>
              <a:rPr lang="en-US" dirty="0" smtClean="0">
                <a:solidFill>
                  <a:schemeClr val="tx1"/>
                </a:solidFill>
              </a:rPr>
              <a:t>Customer Feedback</a:t>
            </a:r>
          </a:p>
          <a:p>
            <a:pPr marL="0" indent="0">
              <a:buNone/>
            </a:pPr>
            <a:r>
              <a:rPr lang="en-US" dirty="0" smtClean="0">
                <a:solidFill>
                  <a:schemeClr val="tx1"/>
                </a:solidFill>
              </a:rPr>
              <a:t>I need to view compliance with my ‘Patch Tuesday’ KBs</a:t>
            </a:r>
          </a:p>
          <a:p>
            <a:pPr marL="0" indent="0">
              <a:buNone/>
            </a:pPr>
            <a:endParaRPr lang="en-US" dirty="0">
              <a:solidFill>
                <a:schemeClr val="tx1"/>
              </a:solidFill>
            </a:endParaRPr>
          </a:p>
          <a:p>
            <a:pPr marL="0" indent="0">
              <a:buNone/>
            </a:pPr>
            <a:r>
              <a:rPr lang="en-US" dirty="0" smtClean="0">
                <a:solidFill>
                  <a:schemeClr val="tx1"/>
                </a:solidFill>
              </a:rPr>
              <a:t>Feature Enhancement</a:t>
            </a:r>
          </a:p>
          <a:p>
            <a:pPr>
              <a:buFont typeface="Wingdings" pitchFamily="2" charset="2"/>
              <a:buChar char="ü"/>
            </a:pPr>
            <a:r>
              <a:rPr lang="en-US" dirty="0" smtClean="0">
                <a:solidFill>
                  <a:schemeClr val="tx1"/>
                </a:solidFill>
              </a:rPr>
              <a:t>New view provides compliance rollup of updates belonging to each security bulletin </a:t>
            </a:r>
            <a:endParaRPr lang="en-US" dirty="0">
              <a:solidFill>
                <a:schemeClr val="tx1"/>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399212" y="1828800"/>
            <a:ext cx="52578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0116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495794"/>
          </a:xfrm>
        </p:spPr>
        <p:txBody>
          <a:bodyPr/>
          <a:lstStyle/>
          <a:p>
            <a:r>
              <a:rPr lang="en-US" dirty="0" smtClean="0"/>
              <a:t>VISION</a:t>
            </a:r>
            <a:br>
              <a:rPr lang="en-US" dirty="0" smtClean="0"/>
            </a:br>
            <a:r>
              <a:rPr lang="en-US" sz="3200" dirty="0" smtClean="0">
                <a:solidFill>
                  <a:schemeClr val="tx1"/>
                </a:solidFill>
                <a:ea typeface="Segoe UI" pitchFamily="34" charset="0"/>
              </a:rPr>
              <a:t>Deliver </a:t>
            </a:r>
            <a:r>
              <a:rPr lang="en-US" sz="3200" dirty="0">
                <a:solidFill>
                  <a:schemeClr val="tx1"/>
                </a:solidFill>
                <a:ea typeface="Segoe UI" pitchFamily="34" charset="0"/>
              </a:rPr>
              <a:t>the best Windows experience, embrace </a:t>
            </a:r>
            <a:r>
              <a:rPr lang="en-US" sz="3200" dirty="0" err="1" smtClean="0">
                <a:solidFill>
                  <a:schemeClr val="tx1"/>
                </a:solidFill>
                <a:ea typeface="Segoe UI" pitchFamily="34" charset="0"/>
              </a:rPr>
              <a:t>consumerization</a:t>
            </a:r>
            <a:r>
              <a:rPr lang="en-US" sz="3200" dirty="0" smtClean="0">
                <a:solidFill>
                  <a:schemeClr val="tx1"/>
                </a:solidFill>
                <a:ea typeface="Segoe UI" pitchFamily="34" charset="0"/>
              </a:rPr>
              <a:t> trends </a:t>
            </a:r>
            <a:r>
              <a:rPr lang="en-US" sz="3200" dirty="0">
                <a:solidFill>
                  <a:schemeClr val="tx1"/>
                </a:solidFill>
                <a:ea typeface="Segoe UI" pitchFamily="34" charset="0"/>
              </a:rPr>
              <a:t>with  enterprise-class management</a:t>
            </a:r>
            <a:endParaRPr lang="en-US" dirty="0">
              <a:solidFill>
                <a:schemeClr val="tx1"/>
              </a:solidFill>
              <a:ea typeface="Segoe UI" pitchFamily="34" charset="0"/>
            </a:endParaRPr>
          </a:p>
        </p:txBody>
      </p:sp>
      <p:grpSp>
        <p:nvGrpSpPr>
          <p:cNvPr id="49" name="Group 48"/>
          <p:cNvGrpSpPr/>
          <p:nvPr/>
        </p:nvGrpSpPr>
        <p:grpSpPr>
          <a:xfrm>
            <a:off x="3427412" y="2077540"/>
            <a:ext cx="2560320" cy="4158239"/>
            <a:chOff x="3427412" y="2077540"/>
            <a:chExt cx="2560320" cy="4158239"/>
          </a:xfrm>
        </p:grpSpPr>
        <p:grpSp>
          <p:nvGrpSpPr>
            <p:cNvPr id="44" name="Group 43"/>
            <p:cNvGrpSpPr/>
            <p:nvPr/>
          </p:nvGrpSpPr>
          <p:grpSpPr>
            <a:xfrm>
              <a:off x="3427412" y="2077540"/>
              <a:ext cx="2560320" cy="4158239"/>
              <a:chOff x="3275012" y="1828800"/>
              <a:chExt cx="2209800" cy="4158239"/>
            </a:xfrm>
          </p:grpSpPr>
          <p:sp>
            <p:nvSpPr>
              <p:cNvPr id="36" name="Rectangle 35"/>
              <p:cNvSpPr/>
              <p:nvPr/>
            </p:nvSpPr>
            <p:spPr bwMode="auto">
              <a:xfrm>
                <a:off x="3275012" y="1828800"/>
                <a:ext cx="2209800" cy="31242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400" dirty="0" smtClean="0">
                    <a:solidFill>
                      <a:srgbClr val="FFFFFF">
                        <a:alpha val="98824"/>
                      </a:srgbClr>
                    </a:solidFill>
                    <a:latin typeface="+mj-lt"/>
                    <a:ea typeface="Segoe UI" pitchFamily="34" charset="0"/>
                    <a:cs typeface="Segoe UI" pitchFamily="34" charset="0"/>
                  </a:rPr>
                  <a:t>COMPLEMENT TO SCCM</a:t>
                </a:r>
                <a:endParaRPr lang="en-US" sz="2400" dirty="0">
                  <a:solidFill>
                    <a:srgbClr val="FFFFFF">
                      <a:alpha val="98824"/>
                    </a:srgbClr>
                  </a:solidFill>
                  <a:latin typeface="+mj-lt"/>
                  <a:ea typeface="Segoe UI" pitchFamily="34" charset="0"/>
                  <a:cs typeface="Segoe UI" pitchFamily="34" charset="0"/>
                </a:endParaRPr>
              </a:p>
            </p:txBody>
          </p:sp>
          <p:sp>
            <p:nvSpPr>
              <p:cNvPr id="37" name="Rectangle 36"/>
              <p:cNvSpPr/>
              <p:nvPr/>
            </p:nvSpPr>
            <p:spPr bwMode="auto">
              <a:xfrm>
                <a:off x="3275012" y="4475660"/>
                <a:ext cx="2209800" cy="1511379"/>
              </a:xfrm>
              <a:prstGeom prst="rect">
                <a:avLst/>
              </a:prstGeom>
              <a:solidFill>
                <a:schemeClr val="accent1">
                  <a:lumMod val="75000"/>
                  <a:lumOff val="2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dirty="0">
                    <a:solidFill>
                      <a:srgbClr val="FFFFFF">
                        <a:alpha val="98824"/>
                      </a:srgbClr>
                    </a:solidFill>
                    <a:latin typeface="+mj-lt"/>
                    <a:ea typeface="Segoe UI" pitchFamily="34" charset="0"/>
                    <a:cs typeface="Segoe UI" pitchFamily="34" charset="0"/>
                  </a:rPr>
                  <a:t>Deliver simplified, enterprise-class management for IT with less costs and higher productivity</a:t>
                </a:r>
                <a:endParaRPr lang="en-US" dirty="0" smtClean="0">
                  <a:solidFill>
                    <a:srgbClr val="FFFFFF">
                      <a:alpha val="98824"/>
                    </a:srgbClr>
                  </a:solidFill>
                  <a:latin typeface="+mj-lt"/>
                  <a:ea typeface="Segoe UI" pitchFamily="34" charset="0"/>
                  <a:cs typeface="Segoe UI" pitchFamily="34" charset="0"/>
                </a:endParaRPr>
              </a:p>
            </p:txBody>
          </p:sp>
        </p:grpSp>
        <p:grpSp>
          <p:nvGrpSpPr>
            <p:cNvPr id="8" name="Group 7"/>
            <p:cNvGrpSpPr>
              <a:grpSpLocks noChangeAspect="1"/>
            </p:cNvGrpSpPr>
            <p:nvPr/>
          </p:nvGrpSpPr>
          <p:grpSpPr bwMode="black">
            <a:xfrm>
              <a:off x="4109109" y="3120057"/>
              <a:ext cx="1196926" cy="1039165"/>
              <a:chOff x="2462213" y="1598613"/>
              <a:chExt cx="4222750" cy="3667125"/>
            </a:xfrm>
          </p:grpSpPr>
          <p:sp>
            <p:nvSpPr>
              <p:cNvPr id="9"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48" name="Group 47"/>
          <p:cNvGrpSpPr/>
          <p:nvPr/>
        </p:nvGrpSpPr>
        <p:grpSpPr>
          <a:xfrm>
            <a:off x="455612" y="2077540"/>
            <a:ext cx="2560320" cy="4158239"/>
            <a:chOff x="455612" y="2077540"/>
            <a:chExt cx="2560320" cy="4158239"/>
          </a:xfrm>
        </p:grpSpPr>
        <p:grpSp>
          <p:nvGrpSpPr>
            <p:cNvPr id="45" name="Group 44"/>
            <p:cNvGrpSpPr/>
            <p:nvPr/>
          </p:nvGrpSpPr>
          <p:grpSpPr>
            <a:xfrm>
              <a:off x="455612" y="2077540"/>
              <a:ext cx="2560320" cy="4158239"/>
              <a:chOff x="455612" y="1828800"/>
              <a:chExt cx="2209800" cy="4158239"/>
            </a:xfrm>
          </p:grpSpPr>
          <p:sp>
            <p:nvSpPr>
              <p:cNvPr id="5" name="Rectangle 4"/>
              <p:cNvSpPr/>
              <p:nvPr/>
            </p:nvSpPr>
            <p:spPr bwMode="auto">
              <a:xfrm>
                <a:off x="455612" y="1828800"/>
                <a:ext cx="2209800" cy="31242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400" dirty="0" smtClean="0">
                    <a:solidFill>
                      <a:srgbClr val="FFFFFF">
                        <a:alpha val="98824"/>
                      </a:srgbClr>
                    </a:solidFill>
                    <a:latin typeface="+mj-lt"/>
                    <a:ea typeface="Segoe UI" pitchFamily="34" charset="0"/>
                    <a:cs typeface="Segoe UI" pitchFamily="34" charset="0"/>
                  </a:rPr>
                  <a:t>ENABLE FLEXIBLE WORKSTYLES</a:t>
                </a:r>
              </a:p>
            </p:txBody>
          </p:sp>
          <p:sp>
            <p:nvSpPr>
              <p:cNvPr id="35" name="Rectangle 34"/>
              <p:cNvSpPr/>
              <p:nvPr/>
            </p:nvSpPr>
            <p:spPr bwMode="auto">
              <a:xfrm>
                <a:off x="455612" y="4475660"/>
                <a:ext cx="2209800" cy="1511379"/>
              </a:xfrm>
              <a:prstGeom prst="rect">
                <a:avLst/>
              </a:prstGeom>
              <a:solidFill>
                <a:schemeClr val="accent1">
                  <a:lumMod val="75000"/>
                  <a:lumOff val="2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dirty="0">
                    <a:solidFill>
                      <a:srgbClr val="FFFFFF">
                        <a:alpha val="98824"/>
                      </a:srgbClr>
                    </a:solidFill>
                    <a:latin typeface="+mj-lt"/>
                    <a:ea typeface="Segoe UI" pitchFamily="34" charset="0"/>
                    <a:cs typeface="Segoe UI" pitchFamily="34" charset="0"/>
                  </a:rPr>
                  <a:t>Empower users to work from anywhere, anytime with any device using the tools they need. </a:t>
                </a:r>
                <a:endParaRPr lang="en-US" dirty="0" smtClean="0">
                  <a:solidFill>
                    <a:srgbClr val="FFFFFF">
                      <a:alpha val="98824"/>
                    </a:srgbClr>
                  </a:solidFill>
                  <a:latin typeface="+mj-lt"/>
                  <a:ea typeface="Segoe UI" pitchFamily="34" charset="0"/>
                  <a:cs typeface="Segoe UI" pitchFamily="34" charset="0"/>
                </a:endParaRPr>
              </a:p>
            </p:txBody>
          </p:sp>
        </p:grpSp>
        <p:sp>
          <p:nvSpPr>
            <p:cNvPr id="46" name="Freeform 85"/>
            <p:cNvSpPr>
              <a:spLocks noChangeAspect="1" noEditPoints="1"/>
            </p:cNvSpPr>
            <p:nvPr/>
          </p:nvSpPr>
          <p:spPr bwMode="black">
            <a:xfrm>
              <a:off x="1379314" y="3120057"/>
              <a:ext cx="712915" cy="1162875"/>
            </a:xfrm>
            <a:custGeom>
              <a:avLst/>
              <a:gdLst>
                <a:gd name="T0" fmla="*/ 1222 w 1490"/>
                <a:gd name="T1" fmla="*/ 199 h 2432"/>
                <a:gd name="T2" fmla="*/ 1082 w 1490"/>
                <a:gd name="T3" fmla="*/ 239 h 2432"/>
                <a:gd name="T4" fmla="*/ 705 w 1490"/>
                <a:gd name="T5" fmla="*/ 0 h 2432"/>
                <a:gd name="T6" fmla="*/ 298 w 1490"/>
                <a:gd name="T7" fmla="*/ 326 h 2432"/>
                <a:gd name="T8" fmla="*/ 214 w 1490"/>
                <a:gd name="T9" fmla="*/ 309 h 2432"/>
                <a:gd name="T10" fmla="*/ 0 w 1490"/>
                <a:gd name="T11" fmla="*/ 522 h 2432"/>
                <a:gd name="T12" fmla="*/ 214 w 1490"/>
                <a:gd name="T13" fmla="*/ 736 h 2432"/>
                <a:gd name="T14" fmla="*/ 1222 w 1490"/>
                <a:gd name="T15" fmla="*/ 736 h 2432"/>
                <a:gd name="T16" fmla="*/ 1490 w 1490"/>
                <a:gd name="T17" fmla="*/ 467 h 2432"/>
                <a:gd name="T18" fmla="*/ 1222 w 1490"/>
                <a:gd name="T19" fmla="*/ 199 h 2432"/>
                <a:gd name="T20" fmla="*/ 318 w 1490"/>
                <a:gd name="T21" fmla="*/ 2032 h 2432"/>
                <a:gd name="T22" fmla="*/ 318 w 1490"/>
                <a:gd name="T23" fmla="*/ 2398 h 2432"/>
                <a:gd name="T24" fmla="*/ 351 w 1490"/>
                <a:gd name="T25" fmla="*/ 2432 h 2432"/>
                <a:gd name="T26" fmla="*/ 605 w 1490"/>
                <a:gd name="T27" fmla="*/ 2432 h 2432"/>
                <a:gd name="T28" fmla="*/ 605 w 1490"/>
                <a:gd name="T29" fmla="*/ 2091 h 2432"/>
                <a:gd name="T30" fmla="*/ 639 w 1490"/>
                <a:gd name="T31" fmla="*/ 2058 h 2432"/>
                <a:gd name="T32" fmla="*/ 852 w 1490"/>
                <a:gd name="T33" fmla="*/ 2058 h 2432"/>
                <a:gd name="T34" fmla="*/ 886 w 1490"/>
                <a:gd name="T35" fmla="*/ 2091 h 2432"/>
                <a:gd name="T36" fmla="*/ 886 w 1490"/>
                <a:gd name="T37" fmla="*/ 2432 h 2432"/>
                <a:gd name="T38" fmla="*/ 1140 w 1490"/>
                <a:gd name="T39" fmla="*/ 2432 h 2432"/>
                <a:gd name="T40" fmla="*/ 1173 w 1490"/>
                <a:gd name="T41" fmla="*/ 2398 h 2432"/>
                <a:gd name="T42" fmla="*/ 1173 w 1490"/>
                <a:gd name="T43" fmla="*/ 2032 h 2432"/>
                <a:gd name="T44" fmla="*/ 745 w 1490"/>
                <a:gd name="T45" fmla="*/ 1657 h 2432"/>
                <a:gd name="T46" fmla="*/ 318 w 1490"/>
                <a:gd name="T47" fmla="*/ 2032 h 2432"/>
                <a:gd name="T48" fmla="*/ 1086 w 1490"/>
                <a:gd name="T49" fmla="*/ 1483 h 2432"/>
                <a:gd name="T50" fmla="*/ 926 w 1490"/>
                <a:gd name="T51" fmla="*/ 1483 h 2432"/>
                <a:gd name="T52" fmla="*/ 926 w 1490"/>
                <a:gd name="T53" fmla="*/ 1601 h 2432"/>
                <a:gd name="T54" fmla="*/ 745 w 1490"/>
                <a:gd name="T55" fmla="*/ 1443 h 2432"/>
                <a:gd name="T56" fmla="*/ 198 w 1490"/>
                <a:gd name="T57" fmla="*/ 1924 h 2432"/>
                <a:gd name="T58" fmla="*/ 198 w 1490"/>
                <a:gd name="T59" fmla="*/ 2071 h 2432"/>
                <a:gd name="T60" fmla="*/ 745 w 1490"/>
                <a:gd name="T61" fmla="*/ 1590 h 2432"/>
                <a:gd name="T62" fmla="*/ 1293 w 1490"/>
                <a:gd name="T63" fmla="*/ 2071 h 2432"/>
                <a:gd name="T64" fmla="*/ 1293 w 1490"/>
                <a:gd name="T65" fmla="*/ 1924 h 2432"/>
                <a:gd name="T66" fmla="*/ 1086 w 1490"/>
                <a:gd name="T67" fmla="*/ 1742 h 2432"/>
                <a:gd name="T68" fmla="*/ 1086 w 1490"/>
                <a:gd name="T69" fmla="*/ 1483 h 2432"/>
                <a:gd name="T70" fmla="*/ 745 w 1490"/>
                <a:gd name="T71" fmla="*/ 1287 h 2432"/>
                <a:gd name="T72" fmla="*/ 1091 w 1490"/>
                <a:gd name="T73" fmla="*/ 1085 h 2432"/>
                <a:gd name="T74" fmla="*/ 745 w 1490"/>
                <a:gd name="T75" fmla="*/ 1228 h 2432"/>
                <a:gd name="T76" fmla="*/ 400 w 1490"/>
                <a:gd name="T77" fmla="*/ 1085 h 2432"/>
                <a:gd name="T78" fmla="*/ 745 w 1490"/>
                <a:gd name="T79" fmla="*/ 1287 h 2432"/>
                <a:gd name="T80" fmla="*/ 745 w 1490"/>
                <a:gd name="T81" fmla="*/ 1115 h 2432"/>
                <a:gd name="T82" fmla="*/ 982 w 1490"/>
                <a:gd name="T83" fmla="*/ 959 h 2432"/>
                <a:gd name="T84" fmla="*/ 745 w 1490"/>
                <a:gd name="T85" fmla="*/ 1063 h 2432"/>
                <a:gd name="T86" fmla="*/ 509 w 1490"/>
                <a:gd name="T87" fmla="*/ 959 h 2432"/>
                <a:gd name="T88" fmla="*/ 745 w 1490"/>
                <a:gd name="T89" fmla="*/ 1115 h 2432"/>
                <a:gd name="T90" fmla="*/ 883 w 1490"/>
                <a:gd name="T91" fmla="*/ 866 h 2432"/>
                <a:gd name="T92" fmla="*/ 745 w 1490"/>
                <a:gd name="T93" fmla="*/ 923 h 2432"/>
                <a:gd name="T94" fmla="*/ 608 w 1490"/>
                <a:gd name="T95" fmla="*/ 866 h 2432"/>
                <a:gd name="T96" fmla="*/ 745 w 1490"/>
                <a:gd name="T97" fmla="*/ 969 h 2432"/>
                <a:gd name="T98" fmla="*/ 883 w 1490"/>
                <a:gd name="T99" fmla="*/ 866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2432">
                  <a:moveTo>
                    <a:pt x="1222" y="199"/>
                  </a:moveTo>
                  <a:cubicBezTo>
                    <a:pt x="1171" y="199"/>
                    <a:pt x="1123" y="214"/>
                    <a:pt x="1082" y="239"/>
                  </a:cubicBezTo>
                  <a:cubicBezTo>
                    <a:pt x="1015" y="98"/>
                    <a:pt x="871" y="0"/>
                    <a:pt x="705" y="0"/>
                  </a:cubicBezTo>
                  <a:cubicBezTo>
                    <a:pt x="506" y="0"/>
                    <a:pt x="340" y="140"/>
                    <a:pt x="298" y="326"/>
                  </a:cubicBezTo>
                  <a:cubicBezTo>
                    <a:pt x="272" y="315"/>
                    <a:pt x="244" y="309"/>
                    <a:pt x="214" y="309"/>
                  </a:cubicBezTo>
                  <a:cubicBezTo>
                    <a:pt x="96" y="309"/>
                    <a:pt x="0" y="404"/>
                    <a:pt x="0" y="522"/>
                  </a:cubicBezTo>
                  <a:cubicBezTo>
                    <a:pt x="0" y="640"/>
                    <a:pt x="96" y="736"/>
                    <a:pt x="214" y="736"/>
                  </a:cubicBezTo>
                  <a:cubicBezTo>
                    <a:pt x="1222" y="736"/>
                    <a:pt x="1222" y="736"/>
                    <a:pt x="1222" y="736"/>
                  </a:cubicBezTo>
                  <a:cubicBezTo>
                    <a:pt x="1370" y="736"/>
                    <a:pt x="1490" y="616"/>
                    <a:pt x="1490" y="467"/>
                  </a:cubicBezTo>
                  <a:cubicBezTo>
                    <a:pt x="1490" y="319"/>
                    <a:pt x="1370" y="199"/>
                    <a:pt x="1222" y="199"/>
                  </a:cubicBezTo>
                  <a:close/>
                  <a:moveTo>
                    <a:pt x="318" y="2032"/>
                  </a:moveTo>
                  <a:cubicBezTo>
                    <a:pt x="318" y="2398"/>
                    <a:pt x="318" y="2398"/>
                    <a:pt x="318" y="2398"/>
                  </a:cubicBezTo>
                  <a:cubicBezTo>
                    <a:pt x="318" y="2417"/>
                    <a:pt x="333" y="2432"/>
                    <a:pt x="351" y="2432"/>
                  </a:cubicBezTo>
                  <a:cubicBezTo>
                    <a:pt x="605" y="2432"/>
                    <a:pt x="605" y="2432"/>
                    <a:pt x="605" y="2432"/>
                  </a:cubicBezTo>
                  <a:cubicBezTo>
                    <a:pt x="605" y="2091"/>
                    <a:pt x="605" y="2091"/>
                    <a:pt x="605" y="2091"/>
                  </a:cubicBezTo>
                  <a:cubicBezTo>
                    <a:pt x="605" y="2073"/>
                    <a:pt x="620" y="2058"/>
                    <a:pt x="639" y="2058"/>
                  </a:cubicBezTo>
                  <a:cubicBezTo>
                    <a:pt x="852" y="2058"/>
                    <a:pt x="852" y="2058"/>
                    <a:pt x="852" y="2058"/>
                  </a:cubicBezTo>
                  <a:cubicBezTo>
                    <a:pt x="871" y="2058"/>
                    <a:pt x="886" y="2073"/>
                    <a:pt x="886" y="2091"/>
                  </a:cubicBezTo>
                  <a:cubicBezTo>
                    <a:pt x="886" y="2432"/>
                    <a:pt x="886" y="2432"/>
                    <a:pt x="886" y="2432"/>
                  </a:cubicBezTo>
                  <a:cubicBezTo>
                    <a:pt x="1140" y="2432"/>
                    <a:pt x="1140" y="2432"/>
                    <a:pt x="1140" y="2432"/>
                  </a:cubicBezTo>
                  <a:cubicBezTo>
                    <a:pt x="1158" y="2432"/>
                    <a:pt x="1173" y="2417"/>
                    <a:pt x="1173" y="2398"/>
                  </a:cubicBezTo>
                  <a:cubicBezTo>
                    <a:pt x="1173" y="2032"/>
                    <a:pt x="1173" y="2032"/>
                    <a:pt x="1173" y="2032"/>
                  </a:cubicBezTo>
                  <a:cubicBezTo>
                    <a:pt x="745" y="1657"/>
                    <a:pt x="745" y="1657"/>
                    <a:pt x="745" y="1657"/>
                  </a:cubicBezTo>
                  <a:lnTo>
                    <a:pt x="318" y="2032"/>
                  </a:lnTo>
                  <a:close/>
                  <a:moveTo>
                    <a:pt x="1086" y="1483"/>
                  </a:moveTo>
                  <a:cubicBezTo>
                    <a:pt x="926" y="1483"/>
                    <a:pt x="926" y="1483"/>
                    <a:pt x="926" y="1483"/>
                  </a:cubicBezTo>
                  <a:cubicBezTo>
                    <a:pt x="926" y="1601"/>
                    <a:pt x="926" y="1601"/>
                    <a:pt x="926" y="1601"/>
                  </a:cubicBezTo>
                  <a:cubicBezTo>
                    <a:pt x="745" y="1443"/>
                    <a:pt x="745" y="1443"/>
                    <a:pt x="745" y="1443"/>
                  </a:cubicBezTo>
                  <a:cubicBezTo>
                    <a:pt x="198" y="1924"/>
                    <a:pt x="198" y="1924"/>
                    <a:pt x="198" y="1924"/>
                  </a:cubicBezTo>
                  <a:cubicBezTo>
                    <a:pt x="198" y="2071"/>
                    <a:pt x="198" y="2071"/>
                    <a:pt x="198" y="2071"/>
                  </a:cubicBezTo>
                  <a:cubicBezTo>
                    <a:pt x="745" y="1590"/>
                    <a:pt x="745" y="1590"/>
                    <a:pt x="745" y="1590"/>
                  </a:cubicBezTo>
                  <a:cubicBezTo>
                    <a:pt x="1293" y="2071"/>
                    <a:pt x="1293" y="2071"/>
                    <a:pt x="1293" y="2071"/>
                  </a:cubicBezTo>
                  <a:cubicBezTo>
                    <a:pt x="1293" y="1924"/>
                    <a:pt x="1293" y="1924"/>
                    <a:pt x="1293" y="1924"/>
                  </a:cubicBezTo>
                  <a:cubicBezTo>
                    <a:pt x="1086" y="1742"/>
                    <a:pt x="1086" y="1742"/>
                    <a:pt x="1086" y="1742"/>
                  </a:cubicBezTo>
                  <a:lnTo>
                    <a:pt x="1086" y="1483"/>
                  </a:lnTo>
                  <a:close/>
                  <a:moveTo>
                    <a:pt x="745" y="1287"/>
                  </a:moveTo>
                  <a:cubicBezTo>
                    <a:pt x="906" y="1289"/>
                    <a:pt x="1041" y="1191"/>
                    <a:pt x="1091" y="1085"/>
                  </a:cubicBezTo>
                  <a:cubicBezTo>
                    <a:pt x="1001" y="1176"/>
                    <a:pt x="874" y="1228"/>
                    <a:pt x="745" y="1228"/>
                  </a:cubicBezTo>
                  <a:cubicBezTo>
                    <a:pt x="617" y="1228"/>
                    <a:pt x="490" y="1176"/>
                    <a:pt x="400" y="1085"/>
                  </a:cubicBezTo>
                  <a:cubicBezTo>
                    <a:pt x="449" y="1191"/>
                    <a:pt x="585" y="1289"/>
                    <a:pt x="745" y="1287"/>
                  </a:cubicBezTo>
                  <a:close/>
                  <a:moveTo>
                    <a:pt x="745" y="1115"/>
                  </a:moveTo>
                  <a:cubicBezTo>
                    <a:pt x="862" y="1116"/>
                    <a:pt x="952" y="1037"/>
                    <a:pt x="982" y="959"/>
                  </a:cubicBezTo>
                  <a:cubicBezTo>
                    <a:pt x="919" y="1022"/>
                    <a:pt x="834" y="1064"/>
                    <a:pt x="745" y="1063"/>
                  </a:cubicBezTo>
                  <a:cubicBezTo>
                    <a:pt x="657" y="1064"/>
                    <a:pt x="572" y="1022"/>
                    <a:pt x="509" y="959"/>
                  </a:cubicBezTo>
                  <a:cubicBezTo>
                    <a:pt x="539" y="1037"/>
                    <a:pt x="629" y="1116"/>
                    <a:pt x="745" y="1115"/>
                  </a:cubicBezTo>
                  <a:close/>
                  <a:moveTo>
                    <a:pt x="883" y="866"/>
                  </a:moveTo>
                  <a:cubicBezTo>
                    <a:pt x="847" y="903"/>
                    <a:pt x="796" y="923"/>
                    <a:pt x="745" y="923"/>
                  </a:cubicBezTo>
                  <a:cubicBezTo>
                    <a:pt x="694" y="923"/>
                    <a:pt x="644" y="903"/>
                    <a:pt x="608" y="866"/>
                  </a:cubicBezTo>
                  <a:cubicBezTo>
                    <a:pt x="618" y="918"/>
                    <a:pt x="675" y="969"/>
                    <a:pt x="745" y="969"/>
                  </a:cubicBezTo>
                  <a:cubicBezTo>
                    <a:pt x="816" y="969"/>
                    <a:pt x="873" y="918"/>
                    <a:pt x="883" y="866"/>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50" name="Group 49"/>
          <p:cNvGrpSpPr/>
          <p:nvPr/>
        </p:nvGrpSpPr>
        <p:grpSpPr>
          <a:xfrm>
            <a:off x="9294812" y="2090161"/>
            <a:ext cx="2560320" cy="4158240"/>
            <a:chOff x="9294812" y="2090161"/>
            <a:chExt cx="2560320" cy="4158240"/>
          </a:xfrm>
        </p:grpSpPr>
        <p:grpSp>
          <p:nvGrpSpPr>
            <p:cNvPr id="42" name="Group 41"/>
            <p:cNvGrpSpPr/>
            <p:nvPr/>
          </p:nvGrpSpPr>
          <p:grpSpPr>
            <a:xfrm>
              <a:off x="9294812" y="2090161"/>
              <a:ext cx="2560320" cy="4158240"/>
              <a:chOff x="9066212" y="1841421"/>
              <a:chExt cx="2209800" cy="4158240"/>
            </a:xfrm>
          </p:grpSpPr>
          <p:sp>
            <p:nvSpPr>
              <p:cNvPr id="40" name="Rectangle 39"/>
              <p:cNvSpPr/>
              <p:nvPr/>
            </p:nvSpPr>
            <p:spPr bwMode="auto">
              <a:xfrm>
                <a:off x="9066212" y="1841421"/>
                <a:ext cx="2209800" cy="31242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400" dirty="0">
                    <a:solidFill>
                      <a:srgbClr val="FFFFFF">
                        <a:alpha val="98824"/>
                      </a:srgbClr>
                    </a:solidFill>
                    <a:latin typeface="+mj-lt"/>
                    <a:ea typeface="Segoe UI" pitchFamily="34" charset="0"/>
                    <a:cs typeface="Segoe UI" pitchFamily="34" charset="0"/>
                  </a:rPr>
                  <a:t>RAPID RELEASE CYCLES</a:t>
                </a:r>
              </a:p>
            </p:txBody>
          </p:sp>
          <p:sp>
            <p:nvSpPr>
              <p:cNvPr id="41" name="Rectangle 40"/>
              <p:cNvSpPr/>
              <p:nvPr/>
            </p:nvSpPr>
            <p:spPr bwMode="auto">
              <a:xfrm>
                <a:off x="9066212" y="4475661"/>
                <a:ext cx="2209800" cy="1524000"/>
              </a:xfrm>
              <a:prstGeom prst="rect">
                <a:avLst/>
              </a:prstGeom>
              <a:solidFill>
                <a:schemeClr val="accent1">
                  <a:lumMod val="75000"/>
                  <a:lumOff val="2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dirty="0">
                    <a:solidFill>
                      <a:srgbClr val="FFFFFF">
                        <a:alpha val="98824"/>
                      </a:srgbClr>
                    </a:solidFill>
                    <a:latin typeface="+mj-lt"/>
                    <a:ea typeface="Segoe UI" pitchFamily="34" charset="0"/>
                    <a:cs typeface="Segoe UI" pitchFamily="34" charset="0"/>
                  </a:rPr>
                  <a:t>Provide customers continuous improvements &amp; new features without costly deployments.</a:t>
                </a:r>
                <a:endParaRPr lang="en-US" dirty="0" smtClean="0">
                  <a:solidFill>
                    <a:srgbClr val="FFFFFF">
                      <a:alpha val="98824"/>
                    </a:srgbClr>
                  </a:solidFill>
                  <a:latin typeface="+mj-lt"/>
                  <a:ea typeface="Segoe UI" pitchFamily="34" charset="0"/>
                  <a:cs typeface="Segoe UI" pitchFamily="34" charset="0"/>
                </a:endParaRPr>
              </a:p>
            </p:txBody>
          </p:sp>
        </p:grpSp>
        <p:sp>
          <p:nvSpPr>
            <p:cNvPr id="47" name="Freeform 122"/>
            <p:cNvSpPr>
              <a:spLocks noChangeAspect="1"/>
            </p:cNvSpPr>
            <p:nvPr/>
          </p:nvSpPr>
          <p:spPr bwMode="black">
            <a:xfrm>
              <a:off x="10117772" y="3115926"/>
              <a:ext cx="914400" cy="922285"/>
            </a:xfrm>
            <a:custGeom>
              <a:avLst/>
              <a:gdLst>
                <a:gd name="T0" fmla="*/ 61 w 70"/>
                <a:gd name="T1" fmla="*/ 11 h 71"/>
                <a:gd name="T2" fmla="*/ 60 w 70"/>
                <a:gd name="T3" fmla="*/ 11 h 71"/>
                <a:gd name="T4" fmla="*/ 53 w 70"/>
                <a:gd name="T5" fmla="*/ 18 h 71"/>
                <a:gd name="T6" fmla="*/ 53 w 70"/>
                <a:gd name="T7" fmla="*/ 19 h 71"/>
                <a:gd name="T8" fmla="*/ 53 w 70"/>
                <a:gd name="T9" fmla="*/ 19 h 71"/>
                <a:gd name="T10" fmla="*/ 60 w 70"/>
                <a:gd name="T11" fmla="*/ 35 h 71"/>
                <a:gd name="T12" fmla="*/ 35 w 70"/>
                <a:gd name="T13" fmla="*/ 60 h 71"/>
                <a:gd name="T14" fmla="*/ 10 w 70"/>
                <a:gd name="T15" fmla="*/ 36 h 71"/>
                <a:gd name="T16" fmla="*/ 16 w 70"/>
                <a:gd name="T17" fmla="*/ 21 h 71"/>
                <a:gd name="T18" fmla="*/ 18 w 70"/>
                <a:gd name="T19" fmla="*/ 18 h 71"/>
                <a:gd name="T20" fmla="*/ 25 w 70"/>
                <a:gd name="T21" fmla="*/ 26 h 71"/>
                <a:gd name="T22" fmla="*/ 30 w 70"/>
                <a:gd name="T23" fmla="*/ 0 h 71"/>
                <a:gd name="T24" fmla="*/ 4 w 70"/>
                <a:gd name="T25" fmla="*/ 2 h 71"/>
                <a:gd name="T26" fmla="*/ 11 w 70"/>
                <a:gd name="T27" fmla="*/ 10 h 71"/>
                <a:gd name="T28" fmla="*/ 9 w 70"/>
                <a:gd name="T29" fmla="*/ 12 h 71"/>
                <a:gd name="T30" fmla="*/ 0 w 70"/>
                <a:gd name="T31" fmla="*/ 36 h 71"/>
                <a:gd name="T32" fmla="*/ 35 w 70"/>
                <a:gd name="T33" fmla="*/ 71 h 71"/>
                <a:gd name="T34" fmla="*/ 35 w 70"/>
                <a:gd name="T35" fmla="*/ 71 h 71"/>
                <a:gd name="T36" fmla="*/ 70 w 70"/>
                <a:gd name="T37" fmla="*/ 35 h 71"/>
                <a:gd name="T38" fmla="*/ 61 w 70"/>
                <a:gd name="T3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1">
                  <a:moveTo>
                    <a:pt x="61" y="11"/>
                  </a:moveTo>
                  <a:cubicBezTo>
                    <a:pt x="60" y="11"/>
                    <a:pt x="60" y="11"/>
                    <a:pt x="60" y="11"/>
                  </a:cubicBezTo>
                  <a:cubicBezTo>
                    <a:pt x="53" y="18"/>
                    <a:pt x="53" y="18"/>
                    <a:pt x="53" y="18"/>
                  </a:cubicBezTo>
                  <a:cubicBezTo>
                    <a:pt x="53" y="19"/>
                    <a:pt x="53" y="19"/>
                    <a:pt x="53" y="19"/>
                  </a:cubicBezTo>
                  <a:cubicBezTo>
                    <a:pt x="53" y="19"/>
                    <a:pt x="53" y="19"/>
                    <a:pt x="53" y="19"/>
                  </a:cubicBezTo>
                  <a:cubicBezTo>
                    <a:pt x="57" y="23"/>
                    <a:pt x="60" y="29"/>
                    <a:pt x="60" y="35"/>
                  </a:cubicBezTo>
                  <a:cubicBezTo>
                    <a:pt x="60" y="49"/>
                    <a:pt x="49" y="60"/>
                    <a:pt x="35" y="60"/>
                  </a:cubicBezTo>
                  <a:cubicBezTo>
                    <a:pt x="22" y="60"/>
                    <a:pt x="11" y="49"/>
                    <a:pt x="10" y="36"/>
                  </a:cubicBezTo>
                  <a:cubicBezTo>
                    <a:pt x="10" y="30"/>
                    <a:pt x="12" y="25"/>
                    <a:pt x="16" y="21"/>
                  </a:cubicBezTo>
                  <a:cubicBezTo>
                    <a:pt x="18" y="18"/>
                    <a:pt x="18" y="18"/>
                    <a:pt x="18" y="18"/>
                  </a:cubicBezTo>
                  <a:cubicBezTo>
                    <a:pt x="25" y="26"/>
                    <a:pt x="25" y="26"/>
                    <a:pt x="25" y="26"/>
                  </a:cubicBezTo>
                  <a:cubicBezTo>
                    <a:pt x="30" y="0"/>
                    <a:pt x="30" y="0"/>
                    <a:pt x="30" y="0"/>
                  </a:cubicBezTo>
                  <a:cubicBezTo>
                    <a:pt x="4" y="2"/>
                    <a:pt x="4" y="2"/>
                    <a:pt x="4" y="2"/>
                  </a:cubicBezTo>
                  <a:cubicBezTo>
                    <a:pt x="11" y="10"/>
                    <a:pt x="11" y="10"/>
                    <a:pt x="11" y="10"/>
                  </a:cubicBezTo>
                  <a:cubicBezTo>
                    <a:pt x="9" y="12"/>
                    <a:pt x="9" y="12"/>
                    <a:pt x="9" y="12"/>
                  </a:cubicBezTo>
                  <a:cubicBezTo>
                    <a:pt x="3" y="19"/>
                    <a:pt x="0" y="27"/>
                    <a:pt x="0" y="36"/>
                  </a:cubicBezTo>
                  <a:cubicBezTo>
                    <a:pt x="0" y="55"/>
                    <a:pt x="16" y="71"/>
                    <a:pt x="35" y="71"/>
                  </a:cubicBezTo>
                  <a:cubicBezTo>
                    <a:pt x="35" y="71"/>
                    <a:pt x="35" y="71"/>
                    <a:pt x="35" y="71"/>
                  </a:cubicBezTo>
                  <a:cubicBezTo>
                    <a:pt x="55" y="71"/>
                    <a:pt x="70" y="55"/>
                    <a:pt x="70" y="35"/>
                  </a:cubicBezTo>
                  <a:cubicBezTo>
                    <a:pt x="70" y="26"/>
                    <a:pt x="67" y="18"/>
                    <a:pt x="61" y="11"/>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6353492" y="2077540"/>
            <a:ext cx="2560320" cy="4158239"/>
            <a:chOff x="6323012" y="2077540"/>
            <a:chExt cx="2560320" cy="4158239"/>
          </a:xfrm>
        </p:grpSpPr>
        <p:grpSp>
          <p:nvGrpSpPr>
            <p:cNvPr id="43" name="Group 42"/>
            <p:cNvGrpSpPr/>
            <p:nvPr/>
          </p:nvGrpSpPr>
          <p:grpSpPr>
            <a:xfrm>
              <a:off x="6323012" y="2077540"/>
              <a:ext cx="2560320" cy="4158239"/>
              <a:chOff x="5942012" y="1828800"/>
              <a:chExt cx="2209800" cy="4158239"/>
            </a:xfrm>
          </p:grpSpPr>
          <p:sp>
            <p:nvSpPr>
              <p:cNvPr id="38" name="Rectangle 37"/>
              <p:cNvSpPr/>
              <p:nvPr/>
            </p:nvSpPr>
            <p:spPr bwMode="auto">
              <a:xfrm>
                <a:off x="5942012" y="1828800"/>
                <a:ext cx="2209800" cy="31242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400" dirty="0">
                    <a:solidFill>
                      <a:srgbClr val="FFFFFF">
                        <a:alpha val="98824"/>
                      </a:srgbClr>
                    </a:solidFill>
                    <a:latin typeface="+mj-lt"/>
                    <a:ea typeface="Segoe UI" pitchFamily="34" charset="0"/>
                    <a:cs typeface="Segoe UI" pitchFamily="34" charset="0"/>
                  </a:rPr>
                  <a:t>LATEST IN</a:t>
                </a:r>
              </a:p>
              <a:p>
                <a:pPr defTabSz="914099"/>
                <a:r>
                  <a:rPr lang="en-US" sz="2400" dirty="0">
                    <a:solidFill>
                      <a:srgbClr val="FFFFFF">
                        <a:alpha val="98824"/>
                      </a:srgbClr>
                    </a:solidFill>
                    <a:latin typeface="+mj-lt"/>
                    <a:ea typeface="Segoe UI" pitchFamily="34" charset="0"/>
                    <a:cs typeface="Segoe UI" pitchFamily="34" charset="0"/>
                  </a:rPr>
                  <a:t>WINDOWS</a:t>
                </a:r>
              </a:p>
            </p:txBody>
          </p:sp>
          <p:sp>
            <p:nvSpPr>
              <p:cNvPr id="39" name="Rectangle 38"/>
              <p:cNvSpPr/>
              <p:nvPr/>
            </p:nvSpPr>
            <p:spPr bwMode="auto">
              <a:xfrm>
                <a:off x="5942012" y="4475660"/>
                <a:ext cx="2209800" cy="1511379"/>
              </a:xfrm>
              <a:prstGeom prst="rect">
                <a:avLst/>
              </a:prstGeom>
              <a:solidFill>
                <a:schemeClr val="accent1">
                  <a:lumMod val="75000"/>
                  <a:lumOff val="2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dirty="0">
                    <a:solidFill>
                      <a:srgbClr val="FFFFFF">
                        <a:alpha val="98824"/>
                      </a:srgbClr>
                    </a:solidFill>
                    <a:latin typeface="+mj-lt"/>
                    <a:ea typeface="Segoe UI" pitchFamily="34" charset="0"/>
                    <a:cs typeface="Segoe UI" pitchFamily="34" charset="0"/>
                  </a:rPr>
                  <a:t>Give users a modern OS experience for greater productivity, security, and mobility benefits.</a:t>
                </a:r>
              </a:p>
            </p:txBody>
          </p:sp>
        </p:grpSp>
        <p:pic>
          <p:nvPicPr>
            <p:cNvPr id="51" name="Picture 50"/>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067480" y="3124234"/>
              <a:ext cx="1071384" cy="913977"/>
            </a:xfrm>
            <a:prstGeom prst="rect">
              <a:avLst/>
            </a:prstGeom>
          </p:spPr>
        </p:pic>
      </p:grpSp>
    </p:spTree>
    <p:extLst>
      <p:ext uri="{BB962C8B-B14F-4D97-AF65-F5344CB8AC3E}">
        <p14:creationId xmlns:p14="http://schemas.microsoft.com/office/powerpoint/2010/main" val="11512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SUMMARY</a:t>
            </a:r>
            <a:endParaRPr lang="en-US" dirty="0"/>
          </a:p>
        </p:txBody>
      </p:sp>
      <p:sp>
        <p:nvSpPr>
          <p:cNvPr id="3" name="Text Placeholder 2"/>
          <p:cNvSpPr>
            <a:spLocks noGrp="1"/>
          </p:cNvSpPr>
          <p:nvPr>
            <p:ph type="body" sz="quarter" idx="10"/>
          </p:nvPr>
        </p:nvSpPr>
        <p:spPr>
          <a:xfrm>
            <a:off x="379412" y="1209961"/>
            <a:ext cx="11149013" cy="4339650"/>
          </a:xfrm>
        </p:spPr>
        <p:txBody>
          <a:bodyPr/>
          <a:lstStyle/>
          <a:p>
            <a:r>
              <a:rPr lang="en-US" dirty="0"/>
              <a:t>Windows </a:t>
            </a:r>
            <a:r>
              <a:rPr lang="en-US" dirty="0" err="1"/>
              <a:t>Intune</a:t>
            </a:r>
            <a:r>
              <a:rPr lang="en-US" dirty="0"/>
              <a:t> helps you with </a:t>
            </a:r>
            <a:r>
              <a:rPr lang="en-US" dirty="0" err="1"/>
              <a:t>consumerization</a:t>
            </a:r>
            <a:r>
              <a:rPr lang="en-US" dirty="0"/>
              <a:t> of </a:t>
            </a:r>
            <a:r>
              <a:rPr lang="en-US" dirty="0" smtClean="0"/>
              <a:t>IT </a:t>
            </a:r>
          </a:p>
          <a:p>
            <a:pPr lvl="1"/>
            <a:r>
              <a:rPr lang="en-US" dirty="0" smtClean="0"/>
              <a:t>Allow Administrators to think user first (and leverage existing AD investment to do so)</a:t>
            </a:r>
          </a:p>
          <a:p>
            <a:pPr lvl="1"/>
            <a:r>
              <a:rPr lang="en-US" dirty="0" smtClean="0"/>
              <a:t>Empower Users to manage their own application selection</a:t>
            </a:r>
          </a:p>
          <a:p>
            <a:pPr lvl="1"/>
            <a:r>
              <a:rPr lang="en-US" dirty="0" smtClean="0"/>
              <a:t>Support flexible </a:t>
            </a:r>
            <a:r>
              <a:rPr lang="en-US" dirty="0" err="1" smtClean="0"/>
              <a:t>workstyles</a:t>
            </a:r>
            <a:r>
              <a:rPr lang="en-US" dirty="0" smtClean="0"/>
              <a:t> and the devices that drive it</a:t>
            </a:r>
          </a:p>
          <a:p>
            <a:endParaRPr lang="en-US" dirty="0" smtClean="0"/>
          </a:p>
          <a:p>
            <a:r>
              <a:rPr lang="en-US" dirty="0" smtClean="0"/>
              <a:t>Call to action</a:t>
            </a:r>
          </a:p>
          <a:p>
            <a:pPr lvl="1"/>
            <a:r>
              <a:rPr lang="en-US" dirty="0"/>
              <a:t>Release of </a:t>
            </a:r>
            <a:r>
              <a:rPr lang="en-US" dirty="0" err="1"/>
              <a:t>Intune</a:t>
            </a:r>
            <a:r>
              <a:rPr lang="en-US" dirty="0"/>
              <a:t> </a:t>
            </a:r>
            <a:r>
              <a:rPr lang="en-US" dirty="0" smtClean="0"/>
              <a:t>available </a:t>
            </a:r>
            <a:r>
              <a:rPr lang="en-US" dirty="0"/>
              <a:t>today!!</a:t>
            </a:r>
          </a:p>
          <a:p>
            <a:pPr lvl="2"/>
            <a:r>
              <a:rPr lang="en-US" u="sng" dirty="0">
                <a:hlinkClick r:id="rId2"/>
              </a:rPr>
              <a:t>www.windowsintune.com</a:t>
            </a:r>
            <a:r>
              <a:rPr lang="en-US" dirty="0"/>
              <a:t> </a:t>
            </a:r>
          </a:p>
        </p:txBody>
      </p:sp>
    </p:spTree>
    <p:extLst>
      <p:ext uri="{BB962C8B-B14F-4D97-AF65-F5344CB8AC3E}">
        <p14:creationId xmlns:p14="http://schemas.microsoft.com/office/powerpoint/2010/main" val="202292141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400358"/>
            <a:ext cx="11173090" cy="900598"/>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7" name="Rectangle 6"/>
          <p:cNvSpPr/>
          <p:nvPr/>
        </p:nvSpPr>
        <p:spPr>
          <a:xfrm>
            <a:off x="667870" y="1451423"/>
            <a:ext cx="11013088" cy="798469"/>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Resources </a:t>
            </a:r>
            <a:r>
              <a:rPr lang="en-US" sz="2400" dirty="0"/>
              <a:t>for Developers </a:t>
            </a:r>
            <a:r>
              <a:rPr lang="en-US" sz="2400" dirty="0" smtClean="0"/>
              <a:t/>
            </a:r>
            <a:br>
              <a:rPr lang="en-US" sz="2400" dirty="0" smtClean="0"/>
            </a:br>
            <a:r>
              <a:rPr lang="en-US" sz="2400" u="sng" dirty="0" smtClean="0">
                <a:hlinkClick r:id="rId4"/>
              </a:rPr>
              <a:t>http</a:t>
            </a:r>
            <a:r>
              <a:rPr lang="en-US" sz="2400" u="sng" dirty="0">
                <a:hlinkClick r:id="rId4"/>
              </a:rPr>
              <a:t>://msdn.microsoft.com/en-us/windows/apps</a:t>
            </a:r>
            <a:endParaRPr lang="en-US" sz="2400" dirty="0"/>
          </a:p>
        </p:txBody>
      </p:sp>
      <p:sp>
        <p:nvSpPr>
          <p:cNvPr id="4" name="Rectangle 3"/>
          <p:cNvSpPr/>
          <p:nvPr/>
        </p:nvSpPr>
        <p:spPr bwMode="auto">
          <a:xfrm>
            <a:off x="507868" y="2547315"/>
            <a:ext cx="11173090" cy="900598"/>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2656804"/>
            <a:ext cx="11013088" cy="681620"/>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rgbClr val="FFFFFF">
                    <a:alpha val="99000"/>
                  </a:srgbClr>
                </a:solidFill>
              </a:rPr>
              <a:t>Windows </a:t>
            </a:r>
            <a:r>
              <a:rPr lang="en-US" sz="2400" dirty="0">
                <a:solidFill>
                  <a:srgbClr val="FFFFFF">
                    <a:alpha val="99000"/>
                  </a:srgbClr>
                </a:solidFill>
              </a:rPr>
              <a:t>8 is ready for </a:t>
            </a:r>
            <a:r>
              <a:rPr lang="en-US" sz="2400" dirty="0" smtClean="0">
                <a:solidFill>
                  <a:srgbClr val="FFFFFF">
                    <a:alpha val="99000"/>
                  </a:srgbClr>
                </a:solidFill>
              </a:rPr>
              <a:t>Business</a:t>
            </a:r>
            <a:br>
              <a:rPr lang="en-US" sz="2400" dirty="0" smtClean="0">
                <a:solidFill>
                  <a:srgbClr val="FFFFFF">
                    <a:alpha val="99000"/>
                  </a:srgbClr>
                </a:solidFill>
              </a:rPr>
            </a:br>
            <a:r>
              <a:rPr lang="en-US" sz="1600" u="sng" dirty="0" smtClean="0">
                <a:solidFill>
                  <a:srgbClr val="FFFFFF"/>
                </a:solidFill>
                <a:hlinkClick r:id="rId6"/>
              </a:rPr>
              <a:t>http</a:t>
            </a:r>
            <a:r>
              <a:rPr lang="en-US" sz="1600" u="sng" dirty="0">
                <a:solidFill>
                  <a:srgbClr val="FFFFFF"/>
                </a:solidFill>
                <a:hlinkClick r:id="rId6"/>
              </a:rPr>
              <a:t>://www.microsoft.com/en-us/windows/enterprise/products-and-technologies/windows-8/default.aspx</a:t>
            </a:r>
            <a:endParaRPr lang="en-US" dirty="0">
              <a:solidFill>
                <a:srgbClr val="FFFFFF"/>
              </a:solidFill>
            </a:endParaRPr>
          </a:p>
        </p:txBody>
      </p:sp>
      <p:sp>
        <p:nvSpPr>
          <p:cNvPr id="5" name="Rectangle 4"/>
          <p:cNvSpPr/>
          <p:nvPr/>
        </p:nvSpPr>
        <p:spPr bwMode="auto">
          <a:xfrm>
            <a:off x="507868" y="3718959"/>
            <a:ext cx="11173090" cy="900598"/>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667870" y="3775380"/>
            <a:ext cx="11013088" cy="757130"/>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Microsoft </a:t>
            </a:r>
            <a:r>
              <a:rPr lang="en-US" sz="2400" dirty="0"/>
              <a:t>Desktop Optimization Pack</a:t>
            </a:r>
            <a:r>
              <a:rPr lang="en-US" sz="2400" dirty="0" smtClean="0"/>
              <a:t>:</a:t>
            </a:r>
            <a:br>
              <a:rPr lang="en-US" sz="2400" dirty="0" smtClean="0"/>
            </a:br>
            <a:r>
              <a:rPr lang="en-US" sz="2400" dirty="0" smtClean="0">
                <a:hlinkClick r:id="rId7"/>
              </a:rPr>
              <a:t>www.microsoft.com/MDOP</a:t>
            </a:r>
            <a:endParaRPr lang="en-US" sz="2400" dirty="0"/>
          </a:p>
        </p:txBody>
      </p:sp>
      <p:sp>
        <p:nvSpPr>
          <p:cNvPr id="6" name="Rectangle 5"/>
          <p:cNvSpPr/>
          <p:nvPr/>
        </p:nvSpPr>
        <p:spPr bwMode="auto">
          <a:xfrm>
            <a:off x="507868" y="4894618"/>
            <a:ext cx="11173090" cy="9005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10" name="Rectangle 9"/>
          <p:cNvSpPr/>
          <p:nvPr/>
        </p:nvSpPr>
        <p:spPr>
          <a:xfrm>
            <a:off x="667870" y="4966352"/>
            <a:ext cx="11013088" cy="757130"/>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Microsoft Desktop Virtualization:  </a:t>
            </a:r>
            <a:r>
              <a:rPr lang="en-US" sz="2400" dirty="0" smtClean="0"/>
              <a:t/>
            </a:r>
            <a:br>
              <a:rPr lang="en-US" sz="2400" dirty="0" smtClean="0"/>
            </a:br>
            <a:r>
              <a:rPr lang="en-US" sz="2400" u="sng" dirty="0" smtClean="0">
                <a:hlinkClick r:id="rId8"/>
              </a:rPr>
              <a:t>www.microsoft.com/dv</a:t>
            </a:r>
            <a:endParaRPr lang="en-US" sz="2400" dirty="0"/>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0919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4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8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animBg="1"/>
      <p:bldP spid="8" grpId="0"/>
      <p:bldP spid="5" grpId="0" animBg="1"/>
      <p:bldP spid="9" grpId="0"/>
      <p:bldP spid="6" grpId="0" animBg="1"/>
      <p:bldP spid="10" grpId="0"/>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Track Resources</a:t>
            </a:r>
            <a:endParaRPr lang="en-US" dirty="0"/>
          </a:p>
        </p:txBody>
      </p:sp>
      <p:sp>
        <p:nvSpPr>
          <p:cNvPr id="9" name="Text Placeholder 8"/>
          <p:cNvSpPr>
            <a:spLocks noGrp="1"/>
          </p:cNvSpPr>
          <p:nvPr>
            <p:ph type="body" sz="quarter" idx="10"/>
          </p:nvPr>
        </p:nvSpPr>
        <p:spPr>
          <a:xfrm>
            <a:off x="519112" y="1447799"/>
            <a:ext cx="11149013" cy="3693319"/>
          </a:xfrm>
        </p:spPr>
        <p:txBody>
          <a:bodyPr/>
          <a:lstStyle/>
          <a:p>
            <a:pPr marL="0" indent="0">
              <a:buNone/>
            </a:pPr>
            <a:r>
              <a:rPr lang="en-US" dirty="0" smtClean="0">
                <a:hlinkClick r:id="rId2"/>
              </a:rPr>
              <a:t>Springboard Series:  www.microsoft.com/springboard</a:t>
            </a:r>
            <a:r>
              <a:rPr lang="en-US" dirty="0" smtClean="0"/>
              <a:t> </a:t>
            </a:r>
          </a:p>
          <a:p>
            <a:pPr marL="0" indent="0">
              <a:buNone/>
            </a:pPr>
            <a:r>
              <a:rPr lang="en-US" dirty="0" smtClean="0">
                <a:hlinkClick r:id="rId3"/>
              </a:rPr>
              <a:t>Explore</a:t>
            </a:r>
            <a:r>
              <a:rPr lang="en-US" dirty="0" smtClean="0"/>
              <a:t> &gt; </a:t>
            </a:r>
            <a:r>
              <a:rPr lang="en-US" dirty="0" smtClean="0">
                <a:hlinkClick r:id="rId4"/>
              </a:rPr>
              <a:t>Plan</a:t>
            </a:r>
            <a:r>
              <a:rPr lang="en-US" dirty="0" smtClean="0"/>
              <a:t> &gt; </a:t>
            </a:r>
            <a:r>
              <a:rPr lang="en-US" dirty="0" smtClean="0">
                <a:hlinkClick r:id="rId5"/>
              </a:rPr>
              <a:t>Deliver</a:t>
            </a:r>
            <a:r>
              <a:rPr lang="en-US" dirty="0" smtClean="0"/>
              <a:t> &gt; </a:t>
            </a:r>
            <a:r>
              <a:rPr lang="en-US" dirty="0" smtClean="0">
                <a:hlinkClick r:id="rId6"/>
              </a:rPr>
              <a:t>Operate</a:t>
            </a:r>
            <a:r>
              <a:rPr lang="en-US" dirty="0" smtClean="0"/>
              <a:t> &gt; </a:t>
            </a:r>
            <a:r>
              <a:rPr lang="en-US" dirty="0" smtClean="0">
                <a:hlinkClick r:id="rId7"/>
              </a:rPr>
              <a:t>Support</a:t>
            </a:r>
            <a:r>
              <a:rPr lang="en-US" dirty="0" smtClean="0"/>
              <a:t> for </a:t>
            </a:r>
          </a:p>
          <a:p>
            <a:pPr marL="914400" indent="-395288"/>
            <a:r>
              <a:rPr lang="en-US" dirty="0" smtClean="0"/>
              <a:t>Windows 7 and Windows 8</a:t>
            </a:r>
          </a:p>
          <a:p>
            <a:pPr marL="914400" indent="-395288"/>
            <a:r>
              <a:rPr lang="en-US" dirty="0" smtClean="0"/>
              <a:t>MDOP</a:t>
            </a:r>
          </a:p>
          <a:p>
            <a:pPr marL="914400" indent="-395288"/>
            <a:r>
              <a:rPr lang="en-US" dirty="0" smtClean="0"/>
              <a:t>Desktop Virtualization</a:t>
            </a:r>
          </a:p>
          <a:p>
            <a:pPr marL="914400" indent="-395288"/>
            <a:r>
              <a:rPr lang="en-US" dirty="0" smtClean="0"/>
              <a:t>Windows </a:t>
            </a:r>
            <a:r>
              <a:rPr lang="en-US" dirty="0" err="1" smtClean="0"/>
              <a:t>Intune</a:t>
            </a:r>
            <a:endParaRPr lang="en-US" dirty="0" smtClean="0"/>
          </a:p>
          <a:p>
            <a:pPr marL="914400" indent="-395288"/>
            <a:r>
              <a:rPr lang="en-US" dirty="0" smtClean="0"/>
              <a:t>Internet Explorer 8, 9 and 10</a:t>
            </a:r>
          </a:p>
        </p:txBody>
      </p:sp>
      <p:sp>
        <p:nvSpPr>
          <p:cNvPr id="3" name="Title 1"/>
          <p:cNvSpPr txBox="1">
            <a:spLocks/>
          </p:cNvSpPr>
          <p:nvPr/>
        </p:nvSpPr>
        <p:spPr>
          <a:xfrm>
            <a:off x="5191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Track Resources</a:t>
            </a:r>
            <a:endParaRPr lang="en-US" dirty="0"/>
          </a:p>
        </p:txBody>
      </p:sp>
      <p:sp>
        <p:nvSpPr>
          <p:cNvPr id="12"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4"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38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Download</a:t>
            </a:r>
            <a:endParaRPr lang="en-US" dirty="0"/>
          </a:p>
        </p:txBody>
      </p:sp>
      <p:sp>
        <p:nvSpPr>
          <p:cNvPr id="3" name="Subtitle 2"/>
          <p:cNvSpPr>
            <a:spLocks noGrp="1"/>
          </p:cNvSpPr>
          <p:nvPr>
            <p:ph type="subTitle" idx="1"/>
          </p:nvPr>
        </p:nvSpPr>
        <p:spPr/>
        <p:txBody>
          <a:bodyPr/>
          <a:lstStyle/>
          <a:p>
            <a:r>
              <a:rPr lang="en-US" dirty="0"/>
              <a:t>http://windows.microsoft.com/en-US/windows-8/release-preview</a:t>
            </a:r>
          </a:p>
        </p:txBody>
      </p:sp>
      <p:sp>
        <p:nvSpPr>
          <p:cNvPr id="2" name="Title 1"/>
          <p:cNvSpPr>
            <a:spLocks noGrp="1"/>
          </p:cNvSpPr>
          <p:nvPr>
            <p:ph type="ctrTitle"/>
          </p:nvPr>
        </p:nvSpPr>
        <p:spPr/>
        <p:txBody>
          <a:bodyPr/>
          <a:lstStyle/>
          <a:p>
            <a:r>
              <a:rPr dirty="0" smtClean="0"/>
              <a:t>Download the Windows 8 Release Preview Today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2498832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71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516645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jicoop\AppData\Local\Microsoft\Windows\Temporary Internet Files\Content.IE5\BE7UVQL0\PPT_Test_-_BW_20114415486.png"/>
          <p:cNvPicPr>
            <a:picLocks noChangeAspect="1" noChangeArrowheads="1"/>
          </p:cNvPicPr>
          <p:nvPr/>
        </p:nvPicPr>
        <p:blipFill>
          <a:blip r:embed="rId4"/>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218612" y="115512"/>
            <a:ext cx="2854754" cy="2185214"/>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56207146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0104720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1730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533400"/>
            <a:ext cx="8991600" cy="1029450"/>
          </a:xfrm>
          <a:prstGeom prst="rect">
            <a:avLst/>
          </a:prstGeom>
        </p:spPr>
      </p:pic>
      <p:graphicFrame>
        <p:nvGraphicFramePr>
          <p:cNvPr id="6" name="Diagram 5"/>
          <p:cNvGraphicFramePr/>
          <p:nvPr>
            <p:extLst>
              <p:ext uri="{D42A27DB-BD31-4B8C-83A1-F6EECF244321}">
                <p14:modId xmlns:p14="http://schemas.microsoft.com/office/powerpoint/2010/main" val="1655254370"/>
              </p:ext>
            </p:extLst>
          </p:nvPr>
        </p:nvGraphicFramePr>
        <p:xfrm>
          <a:off x="379412" y="907344"/>
          <a:ext cx="11430000"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293812" y="5308937"/>
            <a:ext cx="9601200" cy="1015663"/>
          </a:xfrm>
          <a:prstGeom prst="rect">
            <a:avLst/>
          </a:prstGeom>
          <a:noFill/>
        </p:spPr>
        <p:txBody>
          <a:bodyPr wrap="square" lIns="91440" tIns="91440" rIns="91440" bIns="91440" rtlCol="0">
            <a:spAutoFit/>
          </a:bodyPr>
          <a:lstStyle/>
          <a:p>
            <a:pPr algn="ctr">
              <a:lnSpc>
                <a:spcPct val="90000"/>
              </a:lnSpc>
              <a:spcBef>
                <a:spcPct val="20000"/>
              </a:spcBef>
              <a:buClr>
                <a:srgbClr val="84A8D8"/>
              </a:buClr>
              <a:buSzPct val="100000"/>
            </a:pPr>
            <a:r>
              <a:rPr lang="en-US" sz="6000" dirty="0" smtClean="0">
                <a:solidFill>
                  <a:srgbClr val="FFC40C">
                    <a:alpha val="99000"/>
                  </a:srgbClr>
                </a:solidFill>
              </a:rPr>
              <a:t>Release Cadence</a:t>
            </a:r>
          </a:p>
        </p:txBody>
      </p:sp>
    </p:spTree>
    <p:extLst>
      <p:ext uri="{BB962C8B-B14F-4D97-AF65-F5344CB8AC3E}">
        <p14:creationId xmlns:p14="http://schemas.microsoft.com/office/powerpoint/2010/main" val="2370604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graphicEl>
                                              <a:dgm id="{BA63269E-EC61-4B89-B70F-92FE68949045}"/>
                                            </p:graphicEl>
                                          </p:spTgt>
                                        </p:tgtEl>
                                        <p:attrNameLst>
                                          <p:attrName>style.visibility</p:attrName>
                                        </p:attrNameLst>
                                      </p:cBhvr>
                                      <p:to>
                                        <p:strVal val="visible"/>
                                      </p:to>
                                    </p:set>
                                    <p:animEffect transition="in" filter="wipe(down)">
                                      <p:cBhvr>
                                        <p:cTn id="14" dur="1000"/>
                                        <p:tgtEl>
                                          <p:spTgt spid="6">
                                            <p:graphicEl>
                                              <a:dgm id="{BA63269E-EC61-4B89-B70F-92FE6894904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graphicEl>
                                              <a:dgm id="{EA0287A7-538B-4BD9-86A7-F59FA39E167E}"/>
                                            </p:graphicEl>
                                          </p:spTgt>
                                        </p:tgtEl>
                                        <p:attrNameLst>
                                          <p:attrName>style.visibility</p:attrName>
                                        </p:attrNameLst>
                                      </p:cBhvr>
                                      <p:to>
                                        <p:strVal val="visible"/>
                                      </p:to>
                                    </p:set>
                                    <p:animEffect transition="in" filter="wipe(down)">
                                      <p:cBhvr>
                                        <p:cTn id="19" dur="1000"/>
                                        <p:tgtEl>
                                          <p:spTgt spid="6">
                                            <p:graphicEl>
                                              <a:dgm id="{EA0287A7-538B-4BD9-86A7-F59FA39E167E}"/>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graphicEl>
                                              <a:dgm id="{5A58BDCD-CB19-40A1-AF54-48F142A3E313}"/>
                                            </p:graphicEl>
                                          </p:spTgt>
                                        </p:tgtEl>
                                        <p:attrNameLst>
                                          <p:attrName>style.visibility</p:attrName>
                                        </p:attrNameLst>
                                      </p:cBhvr>
                                      <p:to>
                                        <p:strVal val="visible"/>
                                      </p:to>
                                    </p:set>
                                    <p:animEffect transition="in" filter="wipe(down)">
                                      <p:cBhvr>
                                        <p:cTn id="24" dur="1000"/>
                                        <p:tgtEl>
                                          <p:spTgt spid="6">
                                            <p:graphicEl>
                                              <a:dgm id="{5A58BDCD-CB19-40A1-AF54-48F142A3E3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4306" y="6003925"/>
            <a:ext cx="11149013" cy="609600"/>
          </a:xfrm>
        </p:spPr>
        <p:txBody>
          <a:bodyPr/>
          <a:lstStyle/>
          <a:p>
            <a:r>
              <a:rPr lang="en-US" dirty="0"/>
              <a:t>A World of Connected Devices</a:t>
            </a:r>
          </a:p>
        </p:txBody>
      </p:sp>
      <p:pic>
        <p:nvPicPr>
          <p:cNvPr id="1028" name="Picture 4"/>
          <p:cNvPicPr>
            <a:picLocks noChangeAspect="1" noChangeArrowheads="1"/>
          </p:cNvPicPr>
          <p:nvPr/>
        </p:nvPicPr>
        <p:blipFill rotWithShape="1">
          <a:blip r:embed="rId3">
            <a:lum bright="-10000" contrast="10000"/>
            <a:extLst>
              <a:ext uri="{28A0092B-C50C-407E-A947-70E740481C1C}">
                <a14:useLocalDpi xmlns:a14="http://schemas.microsoft.com/office/drawing/2010/main" val="0"/>
              </a:ext>
            </a:extLst>
          </a:blip>
          <a:srcRect l="5046" t="12811"/>
          <a:stretch/>
        </p:blipFill>
        <p:spPr bwMode="auto">
          <a:xfrm>
            <a:off x="7804861" y="306960"/>
            <a:ext cx="3961015" cy="54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lum bright="-10000" contrast="10000"/>
            <a:extLst>
              <a:ext uri="{28A0092B-C50C-407E-A947-70E740481C1C}">
                <a14:useLocalDpi xmlns:a14="http://schemas.microsoft.com/office/drawing/2010/main" val="0"/>
              </a:ext>
            </a:extLst>
          </a:blip>
          <a:srcRect t="18058" b="8967"/>
          <a:stretch/>
        </p:blipFill>
        <p:spPr bwMode="auto">
          <a:xfrm flipH="1">
            <a:off x="395685" y="2757237"/>
            <a:ext cx="4107178" cy="299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27" name="Rectangle 26"/>
          <p:cNvSpPr/>
          <p:nvPr/>
        </p:nvSpPr>
        <p:spPr bwMode="auto">
          <a:xfrm>
            <a:off x="-6350" y="0"/>
            <a:ext cx="402035" cy="597705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useBgFill="1">
        <p:nvSpPr>
          <p:cNvPr id="28" name="Rectangle 27"/>
          <p:cNvSpPr/>
          <p:nvPr/>
        </p:nvSpPr>
        <p:spPr bwMode="auto">
          <a:xfrm>
            <a:off x="11786790" y="0"/>
            <a:ext cx="402035" cy="597705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 name="Rectangle 11"/>
          <p:cNvSpPr/>
          <p:nvPr/>
        </p:nvSpPr>
        <p:spPr bwMode="auto">
          <a:xfrm>
            <a:off x="395684" y="306960"/>
            <a:ext cx="2348677" cy="2348677"/>
          </a:xfrm>
          <a:prstGeom prst="rect">
            <a:avLst/>
          </a:prstGeom>
          <a:gradFill>
            <a:gsLst>
              <a:gs pos="0">
                <a:srgbClr val="C00000"/>
              </a:gs>
              <a:gs pos="30000">
                <a:srgbClr val="C00000">
                  <a:lumMod val="71000"/>
                </a:srgbClr>
              </a:gs>
              <a:gs pos="45000">
                <a:srgbClr val="C00000">
                  <a:lumMod val="76000"/>
                </a:srgbClr>
              </a:gs>
              <a:gs pos="55000">
                <a:srgbClr val="C00000">
                  <a:lumMod val="75000"/>
                </a:srgbClr>
              </a:gs>
              <a:gs pos="73000">
                <a:srgbClr val="C00000">
                  <a:lumMod val="79000"/>
                </a:srgbClr>
              </a:gs>
              <a:gs pos="100000">
                <a:schemeClr val="accent5">
                  <a:shade val="63000"/>
                  <a:satMod val="110000"/>
                </a:schemeClr>
              </a:gs>
            </a:gsLst>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ts val="2200"/>
              </a:lnSpc>
              <a:spcBef>
                <a:spcPct val="0"/>
              </a:spcBef>
              <a:spcAft>
                <a:spcPct val="0"/>
              </a:spcAft>
            </a:pPr>
            <a:endParaRPr lang="en-US" sz="2800" kern="0" spc="-100" dirty="0">
              <a:gradFill>
                <a:gsLst>
                  <a:gs pos="0">
                    <a:srgbClr val="FFFFFF"/>
                  </a:gs>
                  <a:gs pos="100000">
                    <a:srgbClr val="FFFFFF"/>
                  </a:gs>
                </a:gsLst>
                <a:lin ang="16200000" scaled="1"/>
              </a:gradFill>
            </a:endParaRPr>
          </a:p>
          <a:p>
            <a:pPr marL="111125" defTabSz="914099" fontAlgn="base">
              <a:lnSpc>
                <a:spcPct val="80000"/>
              </a:lnSpc>
              <a:spcBef>
                <a:spcPct val="0"/>
              </a:spcBef>
              <a:spcAft>
                <a:spcPct val="0"/>
              </a:spcAft>
              <a:buClr>
                <a:srgbClr val="FFFFFF">
                  <a:lumMod val="50000"/>
                  <a:lumOff val="50000"/>
                </a:srgbClr>
              </a:buClr>
              <a:buSzPct val="90000"/>
            </a:pPr>
            <a:r>
              <a:rPr lang="en-US" spc="-40" dirty="0" smtClean="0">
                <a:solidFill>
                  <a:srgbClr val="FFFFFF">
                    <a:alpha val="98824"/>
                  </a:srgbClr>
                </a:solidFill>
                <a:latin typeface="Segoe UI" pitchFamily="34" charset="0"/>
                <a:ea typeface="Segoe UI" pitchFamily="34" charset="0"/>
                <a:cs typeface="Segoe UI" pitchFamily="34" charset="0"/>
              </a:rPr>
              <a:t>One </a:t>
            </a:r>
            <a:r>
              <a:rPr lang="en-US" spc="-40" dirty="0">
                <a:solidFill>
                  <a:srgbClr val="FFFFFF">
                    <a:alpha val="98824"/>
                  </a:srgbClr>
                </a:solidFill>
                <a:latin typeface="Segoe UI" pitchFamily="34" charset="0"/>
                <a:ea typeface="Segoe UI" pitchFamily="34" charset="0"/>
                <a:cs typeface="Segoe UI" pitchFamily="34" charset="0"/>
              </a:rPr>
              <a:t>User =</a:t>
            </a:r>
            <a:br>
              <a:rPr lang="en-US" spc="-40" dirty="0">
                <a:solidFill>
                  <a:srgbClr val="FFFFFF">
                    <a:alpha val="98824"/>
                  </a:srgbClr>
                </a:solidFill>
                <a:latin typeface="Segoe UI" pitchFamily="34" charset="0"/>
                <a:ea typeface="Segoe UI" pitchFamily="34" charset="0"/>
                <a:cs typeface="Segoe UI" pitchFamily="34" charset="0"/>
              </a:rPr>
            </a:br>
            <a:r>
              <a:rPr lang="en-US" spc="-40" dirty="0">
                <a:solidFill>
                  <a:srgbClr val="FFFFFF">
                    <a:alpha val="98824"/>
                  </a:srgbClr>
                </a:solidFill>
                <a:latin typeface="Segoe UI" pitchFamily="34" charset="0"/>
                <a:ea typeface="Segoe UI" pitchFamily="34" charset="0"/>
                <a:cs typeface="Segoe UI" pitchFamily="34" charset="0"/>
              </a:rPr>
              <a:t>One Desktop</a:t>
            </a:r>
          </a:p>
        </p:txBody>
      </p:sp>
      <p:grpSp>
        <p:nvGrpSpPr>
          <p:cNvPr id="15" name="Group 14"/>
          <p:cNvGrpSpPr/>
          <p:nvPr/>
        </p:nvGrpSpPr>
        <p:grpSpPr>
          <a:xfrm>
            <a:off x="2748696" y="306960"/>
            <a:ext cx="2441814" cy="2348677"/>
            <a:chOff x="2748696" y="306960"/>
            <a:chExt cx="2441814" cy="2348677"/>
          </a:xfrm>
        </p:grpSpPr>
        <p:sp>
          <p:nvSpPr>
            <p:cNvPr id="18" name="Rectangle 17"/>
            <p:cNvSpPr/>
            <p:nvPr/>
          </p:nvSpPr>
          <p:spPr bwMode="auto">
            <a:xfrm>
              <a:off x="2841833" y="306960"/>
              <a:ext cx="2348677" cy="2348677"/>
            </a:xfrm>
            <a:prstGeom prst="rect">
              <a:avLst/>
            </a:prstGeom>
            <a:gradFill rotWithShape="1">
              <a:gsLst>
                <a:gs pos="0">
                  <a:srgbClr val="0060B0">
                    <a:shade val="63000"/>
                    <a:satMod val="110000"/>
                    <a:lumMod val="53000"/>
                  </a:srgbClr>
                </a:gs>
                <a:gs pos="30000">
                  <a:srgbClr val="0060B0">
                    <a:shade val="90000"/>
                    <a:satMod val="120000"/>
                    <a:lumMod val="60000"/>
                  </a:srgbClr>
                </a:gs>
                <a:gs pos="45000">
                  <a:srgbClr val="0060B0">
                    <a:shade val="100000"/>
                    <a:satMod val="128000"/>
                    <a:lumMod val="67000"/>
                  </a:srgbClr>
                </a:gs>
                <a:gs pos="55000">
                  <a:srgbClr val="0060B0">
                    <a:shade val="100000"/>
                    <a:satMod val="128000"/>
                    <a:lumMod val="69000"/>
                  </a:srgbClr>
                </a:gs>
                <a:gs pos="73000">
                  <a:srgbClr val="0060B0">
                    <a:shade val="90000"/>
                    <a:satMod val="120000"/>
                    <a:lumMod val="66000"/>
                  </a:srgbClr>
                </a:gs>
                <a:gs pos="100000">
                  <a:srgbClr val="0060B0">
                    <a:shade val="63000"/>
                    <a:satMod val="110000"/>
                    <a:lumMod val="80000"/>
                  </a:srgbClr>
                </a:gs>
              </a:gsLst>
              <a:lin ang="950000" scaled="1"/>
            </a:gra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099" fontAlgn="base">
                <a:lnSpc>
                  <a:spcPts val="2200"/>
                </a:lnSpc>
                <a:spcBef>
                  <a:spcPct val="0"/>
                </a:spcBef>
                <a:spcAft>
                  <a:spcPct val="0"/>
                </a:spcAft>
              </a:pPr>
              <a:endParaRPr lang="en-US" sz="2200" kern="0" spc="-100" dirty="0">
                <a:gradFill>
                  <a:gsLst>
                    <a:gs pos="0">
                      <a:srgbClr val="FFFFFF"/>
                    </a:gs>
                    <a:gs pos="100000">
                      <a:srgbClr val="FFFFFF"/>
                    </a:gs>
                  </a:gsLst>
                  <a:lin ang="16200000" scaled="1"/>
                </a:gradFill>
              </a:endParaRPr>
            </a:p>
            <a:p>
              <a:pPr marL="111125" defTabSz="914099" fontAlgn="base">
                <a:lnSpc>
                  <a:spcPct val="80000"/>
                </a:lnSpc>
                <a:spcBef>
                  <a:spcPct val="0"/>
                </a:spcBef>
                <a:spcAft>
                  <a:spcPct val="0"/>
                </a:spcAft>
                <a:buClr>
                  <a:srgbClr val="FFFFFF">
                    <a:lumMod val="50000"/>
                    <a:lumOff val="50000"/>
                  </a:srgbClr>
                </a:buClr>
                <a:buSzPct val="90000"/>
              </a:pPr>
              <a:r>
                <a:rPr lang="en-US" spc="-40" dirty="0">
                  <a:solidFill>
                    <a:srgbClr val="FFFFFF">
                      <a:alpha val="98824"/>
                    </a:srgbClr>
                  </a:solidFill>
                  <a:latin typeface="Segoe UI" pitchFamily="34" charset="0"/>
                  <a:ea typeface="Segoe UI" pitchFamily="34" charset="0"/>
                  <a:cs typeface="Segoe UI" pitchFamily="34" charset="0"/>
                </a:rPr>
                <a:t>In 2011 power users owned between 5 and 7 internet connected devices</a:t>
              </a:r>
            </a:p>
          </p:txBody>
        </p:sp>
        <p:sp>
          <p:nvSpPr>
            <p:cNvPr id="31" name="Rectangle 30"/>
            <p:cNvSpPr/>
            <p:nvPr/>
          </p:nvSpPr>
          <p:spPr>
            <a:xfrm>
              <a:off x="2748696" y="2137222"/>
              <a:ext cx="2053447" cy="477054"/>
            </a:xfrm>
            <a:prstGeom prst="rect">
              <a:avLst/>
            </a:prstGeom>
          </p:spPr>
          <p:txBody>
            <a:bodyPr wrap="none">
              <a:spAutoFit/>
            </a:bodyPr>
            <a:lstStyle/>
            <a:p>
              <a:pPr marL="111125" defTabSz="914099" fontAlgn="base">
                <a:lnSpc>
                  <a:spcPts val="1000"/>
                </a:lnSpc>
                <a:spcBef>
                  <a:spcPct val="0"/>
                </a:spcBef>
                <a:spcAft>
                  <a:spcPct val="0"/>
                </a:spcAft>
                <a:buClr>
                  <a:srgbClr val="FFFFFF">
                    <a:lumMod val="50000"/>
                    <a:lumOff val="50000"/>
                  </a:srgbClr>
                </a:buClr>
                <a:buSzPct val="90000"/>
              </a:pPr>
              <a:r>
                <a:rPr lang="en-US" sz="700" spc="-40" dirty="0">
                  <a:solidFill>
                    <a:srgbClr val="FFFFFF">
                      <a:alpha val="98824"/>
                    </a:srgbClr>
                  </a:solidFill>
                  <a:latin typeface="Segoe UI" pitchFamily="34" charset="0"/>
                  <a:ea typeface="Segoe UI" pitchFamily="34" charset="0"/>
                  <a:cs typeface="Segoe UI" pitchFamily="34" charset="0"/>
                </a:rPr>
                <a:t>Source: IDC, </a:t>
              </a:r>
              <a:r>
                <a:rPr lang="en-US" sz="700" spc="-40" dirty="0" smtClean="0">
                  <a:solidFill>
                    <a:srgbClr val="FFFFFF">
                      <a:alpha val="98824"/>
                    </a:srgbClr>
                  </a:solidFill>
                  <a:latin typeface="Segoe UI" pitchFamily="34" charset="0"/>
                  <a:ea typeface="Segoe UI" pitchFamily="34" charset="0"/>
                  <a:cs typeface="Segoe UI" pitchFamily="34" charset="0"/>
                </a:rPr>
                <a:t>2010-2011</a:t>
              </a:r>
              <a:br>
                <a:rPr lang="en-US" sz="700" spc="-40" dirty="0" smtClean="0">
                  <a:solidFill>
                    <a:srgbClr val="FFFFFF">
                      <a:alpha val="98824"/>
                    </a:srgbClr>
                  </a:solidFill>
                  <a:latin typeface="Segoe UI" pitchFamily="34" charset="0"/>
                  <a:ea typeface="Segoe UI" pitchFamily="34" charset="0"/>
                  <a:cs typeface="Segoe UI" pitchFamily="34" charset="0"/>
                </a:rPr>
              </a:br>
              <a:r>
                <a:rPr lang="en-US" sz="700" spc="-40" dirty="0" smtClean="0">
                  <a:solidFill>
                    <a:srgbClr val="FFFFFF">
                      <a:alpha val="98824"/>
                    </a:srgbClr>
                  </a:solidFill>
                  <a:latin typeface="Segoe UI" pitchFamily="34" charset="0"/>
                  <a:ea typeface="Segoe UI" pitchFamily="34" charset="0"/>
                  <a:cs typeface="Segoe UI" pitchFamily="34" charset="0"/>
                </a:rPr>
                <a:t>Media </a:t>
              </a:r>
              <a:r>
                <a:rPr lang="en-US" sz="700" spc="-40" dirty="0">
                  <a:solidFill>
                    <a:srgbClr val="FFFFFF">
                      <a:alpha val="98824"/>
                    </a:srgbClr>
                  </a:solidFill>
                  <a:latin typeface="Segoe UI" pitchFamily="34" charset="0"/>
                  <a:ea typeface="Segoe UI" pitchFamily="34" charset="0"/>
                  <a:cs typeface="Segoe UI" pitchFamily="34" charset="0"/>
                </a:rPr>
                <a:t>Tablet </a:t>
              </a:r>
              <a:r>
                <a:rPr lang="en-US" sz="700" spc="-40" dirty="0" smtClean="0">
                  <a:solidFill>
                    <a:srgbClr val="FFFFFF">
                      <a:alpha val="98824"/>
                    </a:srgbClr>
                  </a:solidFill>
                  <a:latin typeface="Segoe UI" pitchFamily="34" charset="0"/>
                  <a:ea typeface="Segoe UI" pitchFamily="34" charset="0"/>
                  <a:cs typeface="Segoe UI" pitchFamily="34" charset="0"/>
                </a:rPr>
                <a:t>Multi-Client Study</a:t>
              </a:r>
              <a:r>
                <a:rPr lang="en-US" sz="700" spc="-40" dirty="0">
                  <a:solidFill>
                    <a:srgbClr val="FFFFFF">
                      <a:alpha val="98824"/>
                    </a:srgbClr>
                  </a:solidFill>
                  <a:latin typeface="Segoe UI" pitchFamily="34" charset="0"/>
                  <a:ea typeface="Segoe UI" pitchFamily="34" charset="0"/>
                  <a:cs typeface="Segoe UI" pitchFamily="34" charset="0"/>
                </a:rPr>
                <a:t>, February 2011.  </a:t>
              </a:r>
              <a:endParaRPr lang="en-US" sz="700" spc="-40" dirty="0" smtClean="0">
                <a:solidFill>
                  <a:srgbClr val="FFFFFF">
                    <a:alpha val="98824"/>
                  </a:srgbClr>
                </a:solidFill>
                <a:latin typeface="Segoe UI" pitchFamily="34" charset="0"/>
                <a:ea typeface="Segoe UI" pitchFamily="34" charset="0"/>
                <a:cs typeface="Segoe UI" pitchFamily="34" charset="0"/>
              </a:endParaRPr>
            </a:p>
            <a:p>
              <a:pPr marL="111125" defTabSz="914099" fontAlgn="base">
                <a:lnSpc>
                  <a:spcPts val="1000"/>
                </a:lnSpc>
                <a:spcBef>
                  <a:spcPct val="0"/>
                </a:spcBef>
                <a:spcAft>
                  <a:spcPct val="0"/>
                </a:spcAft>
                <a:buClr>
                  <a:srgbClr val="FFFFFF">
                    <a:lumMod val="50000"/>
                    <a:lumOff val="50000"/>
                  </a:srgbClr>
                </a:buClr>
                <a:buSzPct val="90000"/>
              </a:pPr>
              <a:r>
                <a:rPr lang="en-US" sz="700" spc="-40" dirty="0" smtClean="0">
                  <a:solidFill>
                    <a:srgbClr val="FFFFFF">
                      <a:alpha val="98824"/>
                    </a:srgbClr>
                  </a:solidFill>
                  <a:latin typeface="Segoe UI" pitchFamily="34" charset="0"/>
                  <a:ea typeface="Segoe UI" pitchFamily="34" charset="0"/>
                  <a:cs typeface="Segoe UI" pitchFamily="34" charset="0"/>
                </a:rPr>
                <a:t>Note</a:t>
              </a:r>
              <a:r>
                <a:rPr lang="en-US" sz="700" spc="-40" dirty="0">
                  <a:solidFill>
                    <a:srgbClr val="FFFFFF">
                      <a:alpha val="98824"/>
                    </a:srgbClr>
                  </a:solidFill>
                  <a:latin typeface="Segoe UI" pitchFamily="34" charset="0"/>
                  <a:ea typeface="Segoe UI" pitchFamily="34" charset="0"/>
                  <a:cs typeface="Segoe UI" pitchFamily="34" charset="0"/>
                </a:rPr>
                <a:t>: IDC only surveyed </a:t>
              </a:r>
              <a:r>
                <a:rPr lang="en-US" sz="700" spc="-40" dirty="0" err="1">
                  <a:solidFill>
                    <a:srgbClr val="FFFFFF">
                      <a:alpha val="98824"/>
                    </a:srgbClr>
                  </a:solidFill>
                  <a:latin typeface="Segoe UI" pitchFamily="34" charset="0"/>
                  <a:ea typeface="Segoe UI" pitchFamily="34" charset="0"/>
                  <a:cs typeface="Segoe UI" pitchFamily="34" charset="0"/>
                </a:rPr>
                <a:t>iPad</a:t>
              </a:r>
              <a:r>
                <a:rPr lang="en-US" sz="700" spc="-40" dirty="0">
                  <a:solidFill>
                    <a:srgbClr val="FFFFFF">
                      <a:alpha val="98824"/>
                    </a:srgbClr>
                  </a:solidFill>
                  <a:latin typeface="Segoe UI" pitchFamily="34" charset="0"/>
                  <a:ea typeface="Segoe UI" pitchFamily="34" charset="0"/>
                  <a:cs typeface="Segoe UI" pitchFamily="34" charset="0"/>
                </a:rPr>
                <a:t> owners for this study.</a:t>
              </a:r>
            </a:p>
          </p:txBody>
        </p:sp>
      </p:grpSp>
      <p:grpSp>
        <p:nvGrpSpPr>
          <p:cNvPr id="4" name="Group 3"/>
          <p:cNvGrpSpPr/>
          <p:nvPr/>
        </p:nvGrpSpPr>
        <p:grpSpPr>
          <a:xfrm>
            <a:off x="5210512" y="306960"/>
            <a:ext cx="2451633" cy="2348677"/>
            <a:chOff x="5210512" y="306960"/>
            <a:chExt cx="2451633" cy="2348677"/>
          </a:xfrm>
        </p:grpSpPr>
        <p:sp>
          <p:nvSpPr>
            <p:cNvPr id="19" name="Rectangle 18"/>
            <p:cNvSpPr/>
            <p:nvPr/>
          </p:nvSpPr>
          <p:spPr bwMode="auto">
            <a:xfrm>
              <a:off x="5296500" y="306960"/>
              <a:ext cx="2348677" cy="2348677"/>
            </a:xfrm>
            <a:prstGeom prst="rect">
              <a:avLst/>
            </a:prstGeom>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111125" defTabSz="914099" fontAlgn="base">
                <a:lnSpc>
                  <a:spcPct val="80000"/>
                </a:lnSpc>
                <a:spcBef>
                  <a:spcPct val="0"/>
                </a:spcBef>
                <a:spcAft>
                  <a:spcPct val="0"/>
                </a:spcAft>
                <a:buClr>
                  <a:srgbClr val="FFFFFF">
                    <a:lumMod val="50000"/>
                    <a:lumOff val="50000"/>
                  </a:srgbClr>
                </a:buClr>
                <a:buSzPct val="90000"/>
                <a:defRPr/>
              </a:pPr>
              <a:endParaRPr lang="en-US" sz="2000" spc="-40" dirty="0" smtClean="0">
                <a:solidFill>
                  <a:srgbClr val="FFFFFF">
                    <a:alpha val="98824"/>
                  </a:srgbClr>
                </a:solidFill>
                <a:latin typeface="Segoe UI" pitchFamily="34" charset="0"/>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smtClean="0">
                  <a:solidFill>
                    <a:srgbClr val="FFFFFF">
                      <a:alpha val="98824"/>
                    </a:srgbClr>
                  </a:solidFill>
                  <a:latin typeface="Segoe UI" pitchFamily="34" charset="0"/>
                  <a:ea typeface="Segoe UI" pitchFamily="34" charset="0"/>
                  <a:cs typeface="Segoe UI" pitchFamily="34" charset="0"/>
                </a:rPr>
                <a:t>916M </a:t>
              </a:r>
              <a:r>
                <a:rPr lang="en-US" spc="-40" dirty="0">
                  <a:solidFill>
                    <a:srgbClr val="FFFFFF">
                      <a:alpha val="98824"/>
                    </a:srgbClr>
                  </a:solidFill>
                  <a:latin typeface="Segoe UI" pitchFamily="34" charset="0"/>
                  <a:ea typeface="Segoe UI" pitchFamily="34" charset="0"/>
                  <a:cs typeface="Segoe UI" pitchFamily="34" charset="0"/>
                </a:rPr>
                <a:t>smart connected devices were </a:t>
              </a:r>
              <a:r>
                <a:rPr lang="en-US" spc="-40" dirty="0" smtClean="0">
                  <a:solidFill>
                    <a:srgbClr val="FFFFFF">
                      <a:alpha val="98824"/>
                    </a:srgbClr>
                  </a:solidFill>
                  <a:latin typeface="Segoe UI" pitchFamily="34" charset="0"/>
                  <a:ea typeface="Segoe UI" pitchFamily="34" charset="0"/>
                  <a:cs typeface="Segoe UI" pitchFamily="34" charset="0"/>
                </a:rPr>
                <a:t>shipped in </a:t>
              </a:r>
              <a:r>
                <a:rPr lang="en-US" spc="-40" dirty="0">
                  <a:solidFill>
                    <a:srgbClr val="FFFFFF">
                      <a:alpha val="98824"/>
                    </a:srgbClr>
                  </a:solidFill>
                  <a:latin typeface="Segoe UI" pitchFamily="34" charset="0"/>
                  <a:ea typeface="Segoe UI" pitchFamily="34" charset="0"/>
                  <a:cs typeface="Segoe UI" pitchFamily="34" charset="0"/>
                </a:rPr>
                <a:t>2011</a:t>
              </a:r>
            </a:p>
            <a:p>
              <a:pPr marL="111125" defTabSz="914099" fontAlgn="base">
                <a:lnSpc>
                  <a:spcPct val="80000"/>
                </a:lnSpc>
                <a:spcBef>
                  <a:spcPct val="0"/>
                </a:spcBef>
                <a:spcAft>
                  <a:spcPct val="0"/>
                </a:spcAft>
                <a:buClr>
                  <a:srgbClr val="FFFFFF">
                    <a:lumMod val="50000"/>
                    <a:lumOff val="50000"/>
                  </a:srgbClr>
                </a:buClr>
                <a:buSzPct val="90000"/>
                <a:defRPr/>
              </a:pPr>
              <a:endParaRPr lang="en-US" sz="1050" spc="-40" dirty="0" smtClean="0">
                <a:solidFill>
                  <a:srgbClr val="FFFFFF">
                    <a:alpha val="98824"/>
                  </a:srgbClr>
                </a:solidFill>
                <a:latin typeface="Segoe UI" pitchFamily="34" charset="0"/>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smtClean="0">
                  <a:solidFill>
                    <a:srgbClr val="FFFFFF">
                      <a:alpha val="98824"/>
                    </a:srgbClr>
                  </a:solidFill>
                  <a:latin typeface="Segoe UI" pitchFamily="34" charset="0"/>
                  <a:ea typeface="Segoe UI" pitchFamily="34" charset="0"/>
                  <a:cs typeface="Segoe UI" pitchFamily="34" charset="0"/>
                </a:rPr>
                <a:t>This </a:t>
              </a:r>
              <a:r>
                <a:rPr lang="en-US" spc="-40" dirty="0">
                  <a:solidFill>
                    <a:srgbClr val="FFFFFF">
                      <a:alpha val="98824"/>
                    </a:srgbClr>
                  </a:solidFill>
                  <a:latin typeface="Segoe UI" pitchFamily="34" charset="0"/>
                  <a:ea typeface="Segoe UI" pitchFamily="34" charset="0"/>
                  <a:cs typeface="Segoe UI" pitchFamily="34" charset="0"/>
                </a:rPr>
                <a:t>is </a:t>
              </a:r>
              <a:r>
                <a:rPr lang="en-US" spc="-40" dirty="0" smtClean="0">
                  <a:solidFill>
                    <a:srgbClr val="FFFFFF">
                      <a:alpha val="98824"/>
                    </a:srgbClr>
                  </a:solidFill>
                  <a:latin typeface="Segoe UI" pitchFamily="34" charset="0"/>
                  <a:ea typeface="Segoe UI" pitchFamily="34" charset="0"/>
                  <a:cs typeface="Segoe UI" pitchFamily="34" charset="0"/>
                </a:rPr>
                <a:t>forecasted</a:t>
              </a:r>
              <a:br>
                <a:rPr lang="en-US" spc="-40" dirty="0" smtClean="0">
                  <a:solidFill>
                    <a:srgbClr val="FFFFFF">
                      <a:alpha val="98824"/>
                    </a:srgbClr>
                  </a:solidFill>
                  <a:latin typeface="Segoe UI" pitchFamily="34" charset="0"/>
                  <a:ea typeface="Segoe UI" pitchFamily="34" charset="0"/>
                  <a:cs typeface="Segoe UI" pitchFamily="34" charset="0"/>
                </a:rPr>
              </a:br>
              <a:r>
                <a:rPr lang="en-US" spc="-40" dirty="0" smtClean="0">
                  <a:solidFill>
                    <a:srgbClr val="FFFFFF">
                      <a:alpha val="98824"/>
                    </a:srgbClr>
                  </a:solidFill>
                  <a:latin typeface="Segoe UI" pitchFamily="34" charset="0"/>
                  <a:ea typeface="Segoe UI" pitchFamily="34" charset="0"/>
                  <a:cs typeface="Segoe UI" pitchFamily="34" charset="0"/>
                </a:rPr>
                <a:t>to </a:t>
              </a:r>
              <a:r>
                <a:rPr lang="en-US" spc="-40" dirty="0">
                  <a:solidFill>
                    <a:srgbClr val="FFFFFF">
                      <a:alpha val="98824"/>
                    </a:srgbClr>
                  </a:solidFill>
                  <a:latin typeface="Segoe UI" pitchFamily="34" charset="0"/>
                  <a:ea typeface="Segoe UI" pitchFamily="34" charset="0"/>
                  <a:cs typeface="Segoe UI" pitchFamily="34" charset="0"/>
                </a:rPr>
                <a:t>double to </a:t>
              </a:r>
              <a:r>
                <a:rPr lang="en-US" spc="-40" dirty="0" smtClean="0">
                  <a:solidFill>
                    <a:srgbClr val="FFFFFF">
                      <a:alpha val="98824"/>
                    </a:srgbClr>
                  </a:solidFill>
                  <a:latin typeface="Segoe UI" pitchFamily="34" charset="0"/>
                  <a:ea typeface="Segoe UI" pitchFamily="34" charset="0"/>
                  <a:cs typeface="Segoe UI" pitchFamily="34" charset="0"/>
                </a:rPr>
                <a:t>1.84B</a:t>
              </a:r>
              <a:br>
                <a:rPr lang="en-US" spc="-40" dirty="0" smtClean="0">
                  <a:solidFill>
                    <a:srgbClr val="FFFFFF">
                      <a:alpha val="98824"/>
                    </a:srgbClr>
                  </a:solidFill>
                  <a:latin typeface="Segoe UI" pitchFamily="34" charset="0"/>
                  <a:ea typeface="Segoe UI" pitchFamily="34" charset="0"/>
                  <a:cs typeface="Segoe UI" pitchFamily="34" charset="0"/>
                </a:rPr>
              </a:br>
              <a:r>
                <a:rPr lang="en-US" spc="-40" dirty="0" smtClean="0">
                  <a:solidFill>
                    <a:srgbClr val="FFFFFF">
                      <a:alpha val="98824"/>
                    </a:srgbClr>
                  </a:solidFill>
                  <a:latin typeface="Segoe UI" pitchFamily="34" charset="0"/>
                  <a:ea typeface="Segoe UI" pitchFamily="34" charset="0"/>
                  <a:cs typeface="Segoe UI" pitchFamily="34" charset="0"/>
                </a:rPr>
                <a:t>in </a:t>
              </a:r>
              <a:r>
                <a:rPr lang="en-US" spc="-40" dirty="0">
                  <a:solidFill>
                    <a:srgbClr val="FFFFFF">
                      <a:alpha val="98824"/>
                    </a:srgbClr>
                  </a:solidFill>
                  <a:latin typeface="Segoe UI" pitchFamily="34" charset="0"/>
                  <a:ea typeface="Segoe UI" pitchFamily="34" charset="0"/>
                  <a:cs typeface="Segoe UI" pitchFamily="34" charset="0"/>
                </a:rPr>
                <a:t>2016</a:t>
              </a:r>
            </a:p>
          </p:txBody>
        </p:sp>
        <p:sp>
          <p:nvSpPr>
            <p:cNvPr id="20" name="Rectangle 19"/>
            <p:cNvSpPr/>
            <p:nvPr/>
          </p:nvSpPr>
          <p:spPr>
            <a:xfrm>
              <a:off x="5210512" y="2134052"/>
              <a:ext cx="2451633" cy="477054"/>
            </a:xfrm>
            <a:prstGeom prst="rect">
              <a:avLst/>
            </a:prstGeom>
          </p:spPr>
          <p:txBody>
            <a:bodyPr wrap="none">
              <a:spAutoFit/>
            </a:bodyPr>
            <a:lstStyle/>
            <a:p>
              <a:pPr marL="111125" defTabSz="914099" fontAlgn="base">
                <a:lnSpc>
                  <a:spcPts val="1000"/>
                </a:lnSpc>
                <a:spcBef>
                  <a:spcPct val="0"/>
                </a:spcBef>
                <a:spcAft>
                  <a:spcPct val="0"/>
                </a:spcAft>
                <a:buClr>
                  <a:srgbClr val="FFFFFF">
                    <a:lumMod val="50000"/>
                    <a:lumOff val="50000"/>
                  </a:srgbClr>
                </a:buClr>
                <a:buSzPct val="90000"/>
              </a:pPr>
              <a:r>
                <a:rPr lang="en-US" sz="700" spc="-40" dirty="0">
                  <a:solidFill>
                    <a:srgbClr val="FFFFFF">
                      <a:alpha val="98824"/>
                    </a:srgbClr>
                  </a:solidFill>
                  <a:latin typeface="Segoe UI" pitchFamily="34" charset="0"/>
                  <a:ea typeface="Segoe UI" pitchFamily="34" charset="0"/>
                  <a:cs typeface="Segoe UI" pitchFamily="34" charset="0"/>
                </a:rPr>
                <a:t>Source:  IDC, "Nearly 1 Billion Smart Connected Devices </a:t>
              </a:r>
              <a:r>
                <a:rPr lang="en-US" sz="700" spc="-40" dirty="0" smtClean="0">
                  <a:solidFill>
                    <a:srgbClr val="FFFFFF">
                      <a:alpha val="98824"/>
                    </a:srgbClr>
                  </a:solidFill>
                  <a:latin typeface="Segoe UI" pitchFamily="34" charset="0"/>
                  <a:ea typeface="Segoe UI" pitchFamily="34" charset="0"/>
                  <a:cs typeface="Segoe UI" pitchFamily="34" charset="0"/>
                </a:rPr>
                <a:t/>
              </a:r>
              <a:br>
                <a:rPr lang="en-US" sz="700" spc="-40" dirty="0" smtClean="0">
                  <a:solidFill>
                    <a:srgbClr val="FFFFFF">
                      <a:alpha val="98824"/>
                    </a:srgbClr>
                  </a:solidFill>
                  <a:latin typeface="Segoe UI" pitchFamily="34" charset="0"/>
                  <a:ea typeface="Segoe UI" pitchFamily="34" charset="0"/>
                  <a:cs typeface="Segoe UI" pitchFamily="34" charset="0"/>
                </a:rPr>
              </a:br>
              <a:r>
                <a:rPr lang="en-US" sz="700" spc="-40" dirty="0" smtClean="0">
                  <a:solidFill>
                    <a:srgbClr val="FFFFFF">
                      <a:alpha val="98824"/>
                    </a:srgbClr>
                  </a:solidFill>
                  <a:latin typeface="Segoe UI" pitchFamily="34" charset="0"/>
                  <a:ea typeface="Segoe UI" pitchFamily="34" charset="0"/>
                  <a:cs typeface="Segoe UI" pitchFamily="34" charset="0"/>
                </a:rPr>
                <a:t>Shipped </a:t>
              </a:r>
              <a:r>
                <a:rPr lang="en-US" sz="700" spc="-40" dirty="0">
                  <a:solidFill>
                    <a:srgbClr val="FFFFFF">
                      <a:alpha val="98824"/>
                    </a:srgbClr>
                  </a:solidFill>
                  <a:latin typeface="Segoe UI" pitchFamily="34" charset="0"/>
                  <a:ea typeface="Segoe UI" pitchFamily="34" charset="0"/>
                  <a:cs typeface="Segoe UI" pitchFamily="34" charset="0"/>
                </a:rPr>
                <a:t>in 2011 with Shipments Expected to Double </a:t>
              </a:r>
              <a:r>
                <a:rPr lang="en-US" sz="700" spc="-40" dirty="0" smtClean="0">
                  <a:solidFill>
                    <a:srgbClr val="FFFFFF">
                      <a:alpha val="98824"/>
                    </a:srgbClr>
                  </a:solidFill>
                  <a:latin typeface="Segoe UI" pitchFamily="34" charset="0"/>
                  <a:ea typeface="Segoe UI" pitchFamily="34" charset="0"/>
                  <a:cs typeface="Segoe UI" pitchFamily="34" charset="0"/>
                </a:rPr>
                <a:t>by 2016</a:t>
              </a:r>
              <a:r>
                <a:rPr lang="en-US" sz="700" spc="-40" dirty="0">
                  <a:solidFill>
                    <a:srgbClr val="FFFFFF">
                      <a:alpha val="98824"/>
                    </a:srgbClr>
                  </a:solidFill>
                  <a:latin typeface="Segoe UI" pitchFamily="34" charset="0"/>
                  <a:ea typeface="Segoe UI" pitchFamily="34" charset="0"/>
                  <a:cs typeface="Segoe UI" pitchFamily="34" charset="0"/>
                </a:rPr>
                <a:t>, </a:t>
              </a:r>
              <a:r>
                <a:rPr lang="en-US" sz="700" spc="-40" dirty="0" smtClean="0">
                  <a:solidFill>
                    <a:srgbClr val="FFFFFF">
                      <a:alpha val="98824"/>
                    </a:srgbClr>
                  </a:solidFill>
                  <a:latin typeface="Segoe UI" pitchFamily="34" charset="0"/>
                  <a:ea typeface="Segoe UI" pitchFamily="34" charset="0"/>
                  <a:cs typeface="Segoe UI" pitchFamily="34" charset="0"/>
                </a:rPr>
                <a:t/>
              </a:r>
              <a:br>
                <a:rPr lang="en-US" sz="700" spc="-40" dirty="0" smtClean="0">
                  <a:solidFill>
                    <a:srgbClr val="FFFFFF">
                      <a:alpha val="98824"/>
                    </a:srgbClr>
                  </a:solidFill>
                  <a:latin typeface="Segoe UI" pitchFamily="34" charset="0"/>
                  <a:ea typeface="Segoe UI" pitchFamily="34" charset="0"/>
                  <a:cs typeface="Segoe UI" pitchFamily="34" charset="0"/>
                </a:rPr>
              </a:br>
              <a:r>
                <a:rPr lang="en-US" sz="700" spc="-40" dirty="0" smtClean="0">
                  <a:solidFill>
                    <a:srgbClr val="FFFFFF">
                      <a:alpha val="98824"/>
                    </a:srgbClr>
                  </a:solidFill>
                  <a:latin typeface="Segoe UI" pitchFamily="34" charset="0"/>
                  <a:ea typeface="Segoe UI" pitchFamily="34" charset="0"/>
                  <a:cs typeface="Segoe UI" pitchFamily="34" charset="0"/>
                </a:rPr>
                <a:t>According </a:t>
              </a:r>
              <a:r>
                <a:rPr lang="en-US" sz="700" spc="-40" dirty="0">
                  <a:solidFill>
                    <a:srgbClr val="FFFFFF">
                      <a:alpha val="98824"/>
                    </a:srgbClr>
                  </a:solidFill>
                  <a:latin typeface="Segoe UI" pitchFamily="34" charset="0"/>
                  <a:ea typeface="Segoe UI" pitchFamily="34" charset="0"/>
                  <a:cs typeface="Segoe UI" pitchFamily="34" charset="0"/>
                </a:rPr>
                <a:t>to IDC," Doc #prUS23398412, March 28, 2012. </a:t>
              </a:r>
            </a:p>
          </p:txBody>
        </p:sp>
      </p:grpSp>
      <p:grpSp>
        <p:nvGrpSpPr>
          <p:cNvPr id="5" name="Group 4"/>
          <p:cNvGrpSpPr/>
          <p:nvPr/>
        </p:nvGrpSpPr>
        <p:grpSpPr>
          <a:xfrm>
            <a:off x="4554840" y="2757237"/>
            <a:ext cx="3090336" cy="2997199"/>
            <a:chOff x="4554840" y="2757237"/>
            <a:chExt cx="3090336" cy="2997199"/>
          </a:xfrm>
        </p:grpSpPr>
        <p:sp>
          <p:nvSpPr>
            <p:cNvPr id="21" name="Rectangle 20"/>
            <p:cNvSpPr/>
            <p:nvPr/>
          </p:nvSpPr>
          <p:spPr bwMode="auto">
            <a:xfrm>
              <a:off x="4647977" y="2757237"/>
              <a:ext cx="2997199" cy="2997199"/>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marL="111125" defTabSz="914099" fontAlgn="base">
                <a:lnSpc>
                  <a:spcPct val="80000"/>
                </a:lnSpc>
                <a:spcBef>
                  <a:spcPct val="0"/>
                </a:spcBef>
                <a:spcAft>
                  <a:spcPct val="0"/>
                </a:spcAft>
                <a:buClr>
                  <a:srgbClr val="FFFFFF">
                    <a:lumMod val="50000"/>
                    <a:lumOff val="50000"/>
                  </a:srgbClr>
                </a:buClr>
                <a:buSzPct val="90000"/>
              </a:pPr>
              <a:endParaRPr lang="en-US" sz="2000" spc="-40" dirty="0">
                <a:solidFill>
                  <a:srgbClr val="FFFFFF">
                    <a:alpha val="98824"/>
                  </a:srgbClr>
                </a:solidFill>
                <a:latin typeface="Segoe UI" pitchFamily="34" charset="0"/>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a:solidFill>
                    <a:srgbClr val="FFFFFF">
                      <a:alpha val="98824"/>
                    </a:srgbClr>
                  </a:solidFill>
                  <a:latin typeface="Segoe UI" pitchFamily="34" charset="0"/>
                  <a:ea typeface="Segoe UI" pitchFamily="34" charset="0"/>
                  <a:cs typeface="Segoe UI" pitchFamily="34" charset="0"/>
                </a:rPr>
                <a:t>Organizations say 34%</a:t>
              </a:r>
              <a:br>
                <a:rPr lang="en-US" spc="-40" dirty="0">
                  <a:solidFill>
                    <a:srgbClr val="FFFFFF">
                      <a:alpha val="98824"/>
                    </a:srgbClr>
                  </a:solidFill>
                  <a:latin typeface="Segoe UI" pitchFamily="34" charset="0"/>
                  <a:ea typeface="Segoe UI" pitchFamily="34" charset="0"/>
                  <a:cs typeface="Segoe UI" pitchFamily="34" charset="0"/>
                </a:rPr>
              </a:br>
              <a:r>
                <a:rPr lang="en-US" spc="-40" dirty="0">
                  <a:solidFill>
                    <a:srgbClr val="FFFFFF">
                      <a:alpha val="98824"/>
                    </a:srgbClr>
                  </a:solidFill>
                  <a:latin typeface="Segoe UI" pitchFamily="34" charset="0"/>
                  <a:ea typeface="Segoe UI" pitchFamily="34" charset="0"/>
                  <a:cs typeface="Segoe UI" pitchFamily="34" charset="0"/>
                </a:rPr>
                <a:t>of their employees are accessing business </a:t>
              </a:r>
              <a:r>
                <a:rPr lang="en-US" spc="-40" dirty="0" smtClean="0">
                  <a:solidFill>
                    <a:srgbClr val="FFFFFF">
                      <a:alpha val="98824"/>
                    </a:srgbClr>
                  </a:solidFill>
                  <a:latin typeface="Segoe UI" pitchFamily="34" charset="0"/>
                  <a:ea typeface="Segoe UI" pitchFamily="34" charset="0"/>
                  <a:cs typeface="Segoe UI" pitchFamily="34" charset="0"/>
                </a:rPr>
                <a:t>apps</a:t>
              </a:r>
              <a:br>
                <a:rPr lang="en-US" spc="-40" dirty="0" smtClean="0">
                  <a:solidFill>
                    <a:srgbClr val="FFFFFF">
                      <a:alpha val="98824"/>
                    </a:srgbClr>
                  </a:solidFill>
                  <a:latin typeface="Segoe UI" pitchFamily="34" charset="0"/>
                  <a:ea typeface="Segoe UI" pitchFamily="34" charset="0"/>
                  <a:cs typeface="Segoe UI" pitchFamily="34" charset="0"/>
                </a:rPr>
              </a:br>
              <a:r>
                <a:rPr lang="en-US" spc="-40" dirty="0" smtClean="0">
                  <a:solidFill>
                    <a:srgbClr val="FFFFFF">
                      <a:alpha val="98824"/>
                    </a:srgbClr>
                  </a:solidFill>
                  <a:latin typeface="Segoe UI" pitchFamily="34" charset="0"/>
                  <a:ea typeface="Segoe UI" pitchFamily="34" charset="0"/>
                  <a:cs typeface="Segoe UI" pitchFamily="34" charset="0"/>
                </a:rPr>
                <a:t>on </a:t>
              </a:r>
              <a:r>
                <a:rPr lang="en-US" spc="-40" dirty="0">
                  <a:solidFill>
                    <a:srgbClr val="FFFFFF">
                      <a:alpha val="98824"/>
                    </a:srgbClr>
                  </a:solidFill>
                  <a:latin typeface="Segoe UI" pitchFamily="34" charset="0"/>
                  <a:ea typeface="Segoe UI" pitchFamily="34" charset="0"/>
                  <a:cs typeface="Segoe UI" pitchFamily="34" charset="0"/>
                </a:rPr>
                <a:t>personal devices</a:t>
              </a:r>
            </a:p>
            <a:p>
              <a:pPr marL="111125" defTabSz="914099" fontAlgn="base">
                <a:lnSpc>
                  <a:spcPct val="80000"/>
                </a:lnSpc>
                <a:spcBef>
                  <a:spcPct val="0"/>
                </a:spcBef>
                <a:spcAft>
                  <a:spcPct val="0"/>
                </a:spcAft>
                <a:buClr>
                  <a:srgbClr val="FFFFFF">
                    <a:lumMod val="50000"/>
                    <a:lumOff val="50000"/>
                  </a:srgbClr>
                </a:buClr>
                <a:buSzPct val="90000"/>
                <a:defRPr/>
              </a:pPr>
              <a:endParaRPr lang="en-US" spc="-40" dirty="0">
                <a:solidFill>
                  <a:srgbClr val="FFFFFF">
                    <a:alpha val="98824"/>
                  </a:srgbClr>
                </a:solidFill>
                <a:latin typeface="Segoe UI" pitchFamily="34" charset="0"/>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a:solidFill>
                    <a:srgbClr val="FFFFFF">
                      <a:alpha val="98824"/>
                    </a:srgbClr>
                  </a:solidFill>
                  <a:latin typeface="Segoe UI" pitchFamily="34" charset="0"/>
                  <a:ea typeface="Segoe UI" pitchFamily="34" charset="0"/>
                  <a:cs typeface="Segoe UI" pitchFamily="34" charset="0"/>
                </a:rPr>
                <a:t>69% of employees say</a:t>
              </a:r>
              <a:br>
                <a:rPr lang="en-US" spc="-40" dirty="0">
                  <a:solidFill>
                    <a:srgbClr val="FFFFFF">
                      <a:alpha val="98824"/>
                    </a:srgbClr>
                  </a:solidFill>
                  <a:latin typeface="Segoe UI" pitchFamily="34" charset="0"/>
                  <a:ea typeface="Segoe UI" pitchFamily="34" charset="0"/>
                  <a:cs typeface="Segoe UI" pitchFamily="34" charset="0"/>
                </a:rPr>
              </a:br>
              <a:r>
                <a:rPr lang="en-US" spc="-40" dirty="0">
                  <a:solidFill>
                    <a:srgbClr val="FFFFFF">
                      <a:alpha val="98824"/>
                    </a:srgbClr>
                  </a:solidFill>
                  <a:latin typeface="Segoe UI" pitchFamily="34" charset="0"/>
                  <a:ea typeface="Segoe UI" pitchFamily="34" charset="0"/>
                  <a:cs typeface="Segoe UI" pitchFamily="34" charset="0"/>
                </a:rPr>
                <a:t>they are accessing business apps on personal devices</a:t>
              </a:r>
            </a:p>
          </p:txBody>
        </p:sp>
        <p:sp>
          <p:nvSpPr>
            <p:cNvPr id="23" name="Rectangle 22"/>
            <p:cNvSpPr/>
            <p:nvPr/>
          </p:nvSpPr>
          <p:spPr>
            <a:xfrm>
              <a:off x="4554840" y="5370142"/>
              <a:ext cx="2616669" cy="348813"/>
            </a:xfrm>
            <a:prstGeom prst="rect">
              <a:avLst/>
            </a:prstGeom>
          </p:spPr>
          <p:txBody>
            <a:bodyPr wrap="square">
              <a:spAutoFit/>
            </a:bodyPr>
            <a:lstStyle/>
            <a:p>
              <a:pPr marL="111125" defTabSz="914099" fontAlgn="base">
                <a:lnSpc>
                  <a:spcPts val="1000"/>
                </a:lnSpc>
                <a:spcBef>
                  <a:spcPct val="0"/>
                </a:spcBef>
                <a:spcAft>
                  <a:spcPct val="0"/>
                </a:spcAft>
                <a:buClr>
                  <a:srgbClr val="FFFFFF">
                    <a:lumMod val="50000"/>
                    <a:lumOff val="50000"/>
                  </a:srgbClr>
                </a:buClr>
                <a:buSzPct val="90000"/>
              </a:pPr>
              <a:r>
                <a:rPr lang="en-US" sz="700" spc="-40" dirty="0">
                  <a:solidFill>
                    <a:srgbClr val="FFFFFF">
                      <a:alpha val="98824"/>
                    </a:srgbClr>
                  </a:solidFill>
                  <a:latin typeface="Segoe UI" pitchFamily="34" charset="0"/>
                  <a:ea typeface="Segoe UI" pitchFamily="34" charset="0"/>
                  <a:cs typeface="Segoe UI" pitchFamily="34" charset="0"/>
                </a:rPr>
                <a:t>Source for both: IDC, “2011 Consumerization of IT Study : </a:t>
              </a:r>
              <a:r>
                <a:rPr lang="en-US" sz="700" spc="-40" dirty="0" smtClean="0">
                  <a:solidFill>
                    <a:srgbClr val="FFFFFF">
                      <a:alpha val="98824"/>
                    </a:srgbClr>
                  </a:solidFill>
                  <a:latin typeface="Segoe UI" pitchFamily="34" charset="0"/>
                  <a:ea typeface="Segoe UI" pitchFamily="34" charset="0"/>
                  <a:cs typeface="Segoe UI" pitchFamily="34" charset="0"/>
                </a:rPr>
                <a:t/>
              </a:r>
              <a:br>
                <a:rPr lang="en-US" sz="700" spc="-40" dirty="0" smtClean="0">
                  <a:solidFill>
                    <a:srgbClr val="FFFFFF">
                      <a:alpha val="98824"/>
                    </a:srgbClr>
                  </a:solidFill>
                  <a:latin typeface="Segoe UI" pitchFamily="34" charset="0"/>
                  <a:ea typeface="Segoe UI" pitchFamily="34" charset="0"/>
                  <a:cs typeface="Segoe UI" pitchFamily="34" charset="0"/>
                </a:rPr>
              </a:br>
              <a:r>
                <a:rPr lang="en-US" sz="700" spc="-40" dirty="0" smtClean="0">
                  <a:solidFill>
                    <a:srgbClr val="FFFFFF">
                      <a:alpha val="98824"/>
                    </a:srgbClr>
                  </a:solidFill>
                  <a:latin typeface="Segoe UI" pitchFamily="34" charset="0"/>
                  <a:ea typeface="Segoe UI" pitchFamily="34" charset="0"/>
                  <a:cs typeface="Segoe UI" pitchFamily="34" charset="0"/>
                </a:rPr>
                <a:t>Closing </a:t>
              </a:r>
              <a:r>
                <a:rPr lang="en-US" sz="700" spc="-40" dirty="0">
                  <a:solidFill>
                    <a:srgbClr val="FFFFFF">
                      <a:alpha val="98824"/>
                    </a:srgbClr>
                  </a:solidFill>
                  <a:latin typeface="Segoe UI" pitchFamily="34" charset="0"/>
                  <a:ea typeface="Segoe UI" pitchFamily="34" charset="0"/>
                  <a:cs typeface="Segoe UI" pitchFamily="34" charset="0"/>
                </a:rPr>
                <a:t>the ‘Consumerization Gap’”, July 2011</a:t>
              </a:r>
            </a:p>
          </p:txBody>
        </p:sp>
      </p:grpSp>
    </p:spTree>
    <p:extLst>
      <p:ext uri="{BB962C8B-B14F-4D97-AF65-F5344CB8AC3E}">
        <p14:creationId xmlns:p14="http://schemas.microsoft.com/office/powerpoint/2010/main" val="334948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750"/>
                                        <p:tgtEl>
                                          <p:spTgt spid="1029"/>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75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500" fill="hold"/>
                                        <p:tgtEl>
                                          <p:spTgt spid="4"/>
                                        </p:tgtEl>
                                        <p:attrNameLst>
                                          <p:attrName>ppt_x</p:attrName>
                                        </p:attrNameLst>
                                      </p:cBhvr>
                                      <p:tavLst>
                                        <p:tav tm="0">
                                          <p:val>
                                            <p:strVal val="1+#ppt_w/2"/>
                                          </p:val>
                                        </p:tav>
                                        <p:tav tm="100000">
                                          <p:val>
                                            <p:strVal val="#ppt_x"/>
                                          </p:val>
                                        </p:tav>
                                      </p:tavLst>
                                    </p:anim>
                                    <p:anim calcmode="lin" valueType="num">
                                      <p:cBhvr additive="base">
                                        <p:cTn id="2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de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500" fill="hold"/>
                                        <p:tgtEl>
                                          <p:spTgt spid="5"/>
                                        </p:tgtEl>
                                        <p:attrNameLst>
                                          <p:attrName>ppt_x</p:attrName>
                                        </p:attrNameLst>
                                      </p:cBhvr>
                                      <p:tavLst>
                                        <p:tav tm="0">
                                          <p:val>
                                            <p:strVal val="0-#ppt_w/2"/>
                                          </p:val>
                                        </p:tav>
                                        <p:tav tm="100000">
                                          <p:val>
                                            <p:strVal val="#ppt_x"/>
                                          </p:val>
                                        </p:tav>
                                      </p:tavLst>
                                    </p:anim>
                                    <p:anim calcmode="lin" valueType="num">
                                      <p:cBhvr additive="base">
                                        <p:cTn id="32"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19112" y="228600"/>
            <a:ext cx="11149013" cy="1218795"/>
          </a:xfrm>
        </p:spPr>
        <p:txBody>
          <a:bodyPr/>
          <a:lstStyle/>
          <a:p>
            <a:r>
              <a:rPr lang="en-US" dirty="0" smtClean="0"/>
              <a:t>CHALLENGES </a:t>
            </a:r>
            <a:r>
              <a:rPr lang="en-US" dirty="0" smtClean="0">
                <a:solidFill>
                  <a:schemeClr val="tx1"/>
                </a:solidFill>
              </a:rPr>
              <a:t>FACING CLIENT DEVICE MANAGEMENT</a:t>
            </a:r>
            <a:endParaRPr lang="en-US" sz="5400" dirty="0">
              <a:solidFill>
                <a:schemeClr val="tx1"/>
              </a:solidFill>
              <a:ea typeface="Segoe UI" pitchFamily="34" charset="0"/>
              <a:cs typeface="Segoe UI" pitchFamily="34" charset="0"/>
            </a:endParaRPr>
          </a:p>
        </p:txBody>
      </p:sp>
      <p:sp>
        <p:nvSpPr>
          <p:cNvPr id="102" name="Text Placeholder 3"/>
          <p:cNvSpPr txBox="1">
            <a:spLocks/>
          </p:cNvSpPr>
          <p:nvPr/>
        </p:nvSpPr>
        <p:spPr>
          <a:xfrm>
            <a:off x="5367647" y="1863227"/>
            <a:ext cx="6042533" cy="2946961"/>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pPr>
            <a:r>
              <a:rPr lang="en-CA" sz="2400" dirty="0">
                <a:solidFill>
                  <a:schemeClr val="tx1"/>
                </a:solidFill>
              </a:rPr>
              <a:t>Workers in many </a:t>
            </a:r>
            <a:r>
              <a:rPr lang="en-CA" sz="2400" dirty="0" smtClean="0">
                <a:solidFill>
                  <a:schemeClr val="tx1"/>
                </a:solidFill>
              </a:rPr>
              <a:t>locations</a:t>
            </a:r>
          </a:p>
          <a:p>
            <a:pPr lvl="1">
              <a:spcAft>
                <a:spcPts val="1200"/>
              </a:spcAft>
            </a:pPr>
            <a:r>
              <a:rPr lang="en-CA" sz="2400" dirty="0" smtClean="0">
                <a:solidFill>
                  <a:schemeClr val="tx1"/>
                </a:solidFill>
              </a:rPr>
              <a:t>Non-domain joined desktops</a:t>
            </a:r>
          </a:p>
          <a:p>
            <a:pPr lvl="1">
              <a:spcAft>
                <a:spcPts val="1200"/>
              </a:spcAft>
            </a:pPr>
            <a:r>
              <a:rPr lang="en-CA" sz="2400" dirty="0" smtClean="0">
                <a:solidFill>
                  <a:schemeClr val="tx1"/>
                </a:solidFill>
              </a:rPr>
              <a:t>Workers “offline” for extended periods</a:t>
            </a:r>
            <a:endParaRPr lang="en-CA" sz="2400" dirty="0">
              <a:solidFill>
                <a:schemeClr val="tx1"/>
              </a:solidFill>
            </a:endParaRPr>
          </a:p>
          <a:p>
            <a:pPr lvl="1">
              <a:spcAft>
                <a:spcPts val="1200"/>
              </a:spcAft>
            </a:pPr>
            <a:r>
              <a:rPr lang="en-CA" sz="2400" dirty="0" smtClean="0">
                <a:solidFill>
                  <a:schemeClr val="tx1"/>
                </a:solidFill>
              </a:rPr>
              <a:t>Compromised security on remote PCs</a:t>
            </a:r>
          </a:p>
          <a:p>
            <a:pPr lvl="1">
              <a:spcAft>
                <a:spcPts val="1200"/>
              </a:spcAft>
            </a:pPr>
            <a:r>
              <a:rPr lang="en-CA" sz="2400" dirty="0" smtClean="0">
                <a:solidFill>
                  <a:schemeClr val="tx1"/>
                </a:solidFill>
              </a:rPr>
              <a:t>Multiple </a:t>
            </a:r>
            <a:r>
              <a:rPr lang="en-CA" sz="2400" dirty="0">
                <a:solidFill>
                  <a:schemeClr val="tx1"/>
                </a:solidFill>
              </a:rPr>
              <a:t>configurations, </a:t>
            </a:r>
            <a:r>
              <a:rPr lang="en-CA" sz="2400" dirty="0" smtClean="0">
                <a:solidFill>
                  <a:schemeClr val="tx1"/>
                </a:solidFill>
              </a:rPr>
              <a:t>versions</a:t>
            </a:r>
            <a:endParaRPr lang="en-CA" sz="2400" dirty="0">
              <a:solidFill>
                <a:schemeClr val="tx1"/>
              </a:solidFill>
            </a:endParaRPr>
          </a:p>
          <a:p>
            <a:pPr lvl="1">
              <a:spcAft>
                <a:spcPts val="1200"/>
              </a:spcAft>
            </a:pPr>
            <a:r>
              <a:rPr lang="en-CA" sz="2400" dirty="0" smtClean="0">
                <a:solidFill>
                  <a:schemeClr val="tx1"/>
                </a:solidFill>
              </a:rPr>
              <a:t>Lack </a:t>
            </a:r>
            <a:r>
              <a:rPr lang="en-CA" sz="2400" dirty="0">
                <a:solidFill>
                  <a:schemeClr val="tx1"/>
                </a:solidFill>
              </a:rPr>
              <a:t>of insight into PCs </a:t>
            </a:r>
            <a:r>
              <a:rPr lang="en-CA" sz="2400" dirty="0" smtClean="0">
                <a:solidFill>
                  <a:schemeClr val="tx1"/>
                </a:solidFill>
              </a:rPr>
              <a:t>&amp; inventory</a:t>
            </a:r>
          </a:p>
          <a:p>
            <a:pPr lvl="1">
              <a:spcAft>
                <a:spcPts val="1200"/>
              </a:spcAft>
            </a:pPr>
            <a:r>
              <a:rPr lang="en-CA" sz="2400" dirty="0" smtClean="0">
                <a:solidFill>
                  <a:schemeClr val="tx1"/>
                </a:solidFill>
              </a:rPr>
              <a:t>Infrastructure investments required</a:t>
            </a:r>
            <a:endParaRPr lang="en-CA" sz="2400" dirty="0">
              <a:solidFill>
                <a:schemeClr val="tx1"/>
              </a:solidFill>
            </a:endParaRPr>
          </a:p>
        </p:txBody>
      </p:sp>
      <p:sp>
        <p:nvSpPr>
          <p:cNvPr id="103" name="Rectangle 102"/>
          <p:cNvSpPr/>
          <p:nvPr/>
        </p:nvSpPr>
        <p:spPr bwMode="auto">
          <a:xfrm>
            <a:off x="3181827" y="3766152"/>
            <a:ext cx="1879579" cy="187958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Reliability</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199398" y="1778284"/>
            <a:ext cx="1879579" cy="187958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Security</a:t>
            </a: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05" name="Picture 4" descr="http://ts1.mm.bing.net/images/thumbnail.aspx?q=1516262196964&amp;id=a65931887e251509bea6492a868a6361&amp;url=http%3a%2f%2fwww.impactlab.net%2fwp-content%2fuploads%2f2010%2f10%2fbusiness-traveler.jpg"/>
          <p:cNvPicPr>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99398" y="3766153"/>
            <a:ext cx="1883664" cy="188366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http://ts4.mm.bing.net/images/thumbnail.aspx?q=1583480898599&amp;id=b70da8655c92f29f773521ee2b494e4c&amp;url=http%3a%2f%2fwww.homeofficeidea.com%2fwp-content%2fuploads%2f2011%2f08%2fHome-Office-Ideas-3.jpg"/>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81828" y="1774200"/>
            <a:ext cx="1883664" cy="188366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ventsql\dvd\Online_ART\DVD_Art_Sept-2-2010\Artwork_Imagery\Brand Photos\Server Tools - No_exp\00914378.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81828" y="3766152"/>
            <a:ext cx="1883664" cy="187957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eventsql\dvd\Online_ART\DVD_Art_Sept-2-2010\Artwork_Imagery\Brand Photos\Unified Communications\Brand Library - no exp\OFC09_Peter_00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199398" y="1774200"/>
            <a:ext cx="1883664" cy="188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9868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68504" y="4686441"/>
            <a:ext cx="9445690" cy="1368629"/>
            <a:chOff x="-153908" y="5105586"/>
            <a:chExt cx="9445690" cy="1824838"/>
          </a:xfrm>
        </p:grpSpPr>
        <p:sp>
          <p:nvSpPr>
            <p:cNvPr id="21" name="Rounded Rectangle 20"/>
            <p:cNvSpPr/>
            <p:nvPr/>
          </p:nvSpPr>
          <p:spPr bwMode="auto">
            <a:xfrm>
              <a:off x="-153908" y="5269117"/>
              <a:ext cx="9445690" cy="1502875"/>
            </a:xfrm>
            <a:prstGeom prst="roundRect">
              <a:avLst>
                <a:gd name="adj" fmla="val 6941"/>
              </a:avLst>
            </a:prstGeom>
            <a:solidFill>
              <a:srgbClr val="FFFFFF">
                <a:shade val="85000"/>
                <a:alpha val="7000"/>
              </a:srgb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marL="3429000">
                <a:buSzPct val="125000"/>
              </a:pPr>
              <a:endParaRPr lang="en-US" sz="22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2" name="Picture 2"/>
            <p:cNvPicPr>
              <a:picLocks noChangeAspect="1" noChangeArrowheads="1"/>
            </p:cNvPicPr>
            <p:nvPr/>
          </p:nvPicPr>
          <p:blipFill rotWithShape="1">
            <a:blip r:embed="rId3" cstate="email">
              <a:alphaModFix amt="30000"/>
              <a:extLst>
                <a:ext uri="{28A0092B-C50C-407E-A947-70E740481C1C}">
                  <a14:useLocalDpi xmlns:a14="http://schemas.microsoft.com/office/drawing/2010/main"/>
                </a:ext>
              </a:extLst>
            </a:blip>
            <a:srcRect t="8709"/>
            <a:stretch/>
          </p:blipFill>
          <p:spPr bwMode="auto">
            <a:xfrm>
              <a:off x="4182701" y="5105586"/>
              <a:ext cx="4961299" cy="1824838"/>
            </a:xfrm>
            <a:prstGeom prst="rect">
              <a:avLst/>
            </a:prstGeom>
            <a:blipFill dpi="0" rotWithShape="1">
              <a:blip r:embed="rId4" cstate="print">
                <a:alphaModFix amt="30000"/>
              </a:blip>
              <a:srcRect/>
              <a:stretch>
                <a:fillRect/>
              </a:stretch>
            </a:blipFill>
            <a:ln w="55000" cap="flat" cmpd="thickThin" algn="ctr">
              <a:noFill/>
              <a:prstDash val="soli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2729921" y="5253203"/>
              <a:ext cx="3684158" cy="492442"/>
            </a:xfrm>
            <a:prstGeom prst="rect">
              <a:avLst/>
            </a:prstGeom>
            <a:noFill/>
          </p:spPr>
          <p:txBody>
            <a:bodyPr wrap="square" rtlCol="0">
              <a:spAutoFit/>
            </a:bodyPr>
            <a:lstStyle/>
            <a:p>
              <a:pPr algn="ctr"/>
              <a:r>
                <a:rPr lang="en-US" b="1" dirty="0">
                  <a:solidFill>
                    <a:srgbClr val="FFFFFF">
                      <a:shade val="85000"/>
                      <a:alpha val="99000"/>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Enabling Flexible Workstyles</a:t>
              </a:r>
            </a:p>
          </p:txBody>
        </p:sp>
        <p:sp>
          <p:nvSpPr>
            <p:cNvPr id="4" name="Rectangle 3"/>
            <p:cNvSpPr/>
            <p:nvPr/>
          </p:nvSpPr>
          <p:spPr>
            <a:xfrm>
              <a:off x="1290828" y="5672562"/>
              <a:ext cx="6562345" cy="828945"/>
            </a:xfrm>
            <a:prstGeom prst="rect">
              <a:avLst/>
            </a:prstGeom>
          </p:spPr>
          <p:txBody>
            <a:bodyPr wrap="square">
              <a:spAutoFit/>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Users can be managed from the office, branch office, or on the road</a:t>
              </a:r>
            </a:p>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sz="160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and partners can work from virtually anywhere</a:t>
              </a:r>
            </a:p>
          </p:txBody>
        </p:sp>
      </p:grpSp>
      <p:pic>
        <p:nvPicPr>
          <p:cNvPr id="18" name="Picture 17" descr="cloud 1.png"/>
          <p:cNvPicPr>
            <a:picLocks noChangeAspect="1"/>
          </p:cNvPicPr>
          <p:nvPr/>
        </p:nvPicPr>
        <p:blipFill>
          <a:blip r:embed="rId5" cstate="print"/>
          <a:stretch>
            <a:fillRect/>
          </a:stretch>
        </p:blipFill>
        <p:spPr>
          <a:xfrm rot="871165" flipH="1">
            <a:off x="3090887" y="1742421"/>
            <a:ext cx="2414457" cy="1280452"/>
          </a:xfrm>
          <a:prstGeom prst="rect">
            <a:avLst/>
          </a:prstGeom>
        </p:spPr>
      </p:pic>
      <p:sp>
        <p:nvSpPr>
          <p:cNvPr id="9" name="Rounded Rectangle 8"/>
          <p:cNvSpPr/>
          <p:nvPr/>
        </p:nvSpPr>
        <p:spPr bwMode="auto">
          <a:xfrm>
            <a:off x="5503033" y="1772816"/>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Help protect PCs from malware</a:t>
            </a:r>
          </a:p>
        </p:txBody>
      </p:sp>
      <p:sp>
        <p:nvSpPr>
          <p:cNvPr id="10" name="Rounded Rectangle 9"/>
          <p:cNvSpPr/>
          <p:nvPr/>
        </p:nvSpPr>
        <p:spPr bwMode="auto">
          <a:xfrm>
            <a:off x="5503033" y="2112454"/>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 updates </a:t>
            </a:r>
            <a:r>
              <a:rPr lang="en-US" altLang="zh-CN" i="1"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
            </a:r>
            <a:endPar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ounded Rectangle 10"/>
          <p:cNvSpPr/>
          <p:nvPr/>
        </p:nvSpPr>
        <p:spPr bwMode="auto">
          <a:xfrm>
            <a:off x="5503033" y="2791728"/>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Proactive monitoring and alerts</a:t>
            </a:r>
          </a:p>
        </p:txBody>
      </p:sp>
      <p:sp>
        <p:nvSpPr>
          <p:cNvPr id="12" name="Rounded Rectangle 11"/>
          <p:cNvSpPr/>
          <p:nvPr/>
        </p:nvSpPr>
        <p:spPr bwMode="auto">
          <a:xfrm>
            <a:off x="5503033" y="3131366"/>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Provide remote assistance</a:t>
            </a:r>
          </a:p>
        </p:txBody>
      </p:sp>
      <p:sp>
        <p:nvSpPr>
          <p:cNvPr id="13" name="Rounded Rectangle 12"/>
          <p:cNvSpPr/>
          <p:nvPr/>
        </p:nvSpPr>
        <p:spPr bwMode="auto">
          <a:xfrm>
            <a:off x="5503033" y="3471004"/>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Inventory hardware and software </a:t>
            </a:r>
          </a:p>
        </p:txBody>
      </p:sp>
      <p:sp>
        <p:nvSpPr>
          <p:cNvPr id="14" name="Rounded Rectangle 13"/>
          <p:cNvSpPr/>
          <p:nvPr/>
        </p:nvSpPr>
        <p:spPr bwMode="auto">
          <a:xfrm>
            <a:off x="5503033" y="3810641"/>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Monitor &amp; track licenses </a:t>
            </a:r>
          </a:p>
        </p:txBody>
      </p:sp>
      <p:sp>
        <p:nvSpPr>
          <p:cNvPr id="15" name="Rounded Rectangle 14"/>
          <p:cNvSpPr/>
          <p:nvPr/>
        </p:nvSpPr>
        <p:spPr bwMode="auto">
          <a:xfrm>
            <a:off x="5505305" y="4150279"/>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Increase insight with reporting  </a:t>
            </a:r>
          </a:p>
        </p:txBody>
      </p:sp>
      <p:sp>
        <p:nvSpPr>
          <p:cNvPr id="16" name="Rounded Rectangle 15"/>
          <p:cNvSpPr/>
          <p:nvPr/>
        </p:nvSpPr>
        <p:spPr bwMode="auto">
          <a:xfrm>
            <a:off x="5480293" y="4489915"/>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Set security policies</a:t>
            </a:r>
          </a:p>
        </p:txBody>
      </p:sp>
      <p:sp>
        <p:nvSpPr>
          <p:cNvPr id="17" name="Rounded Rectangle 16"/>
          <p:cNvSpPr/>
          <p:nvPr/>
        </p:nvSpPr>
        <p:spPr bwMode="auto">
          <a:xfrm>
            <a:off x="5501082" y="2452091"/>
            <a:ext cx="5067847" cy="274320"/>
          </a:xfrm>
          <a:prstGeom prst="roundRect">
            <a:avLst>
              <a:gd name="adj" fmla="val 1761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none" lIns="137160" tIns="45720" rIns="27432" bIns="45720" numCol="1" rtlCol="0" anchor="ctr" anchorCtr="0" compatLnSpc="1">
            <a:prstTxWarp prst="textNoShape">
              <a:avLst/>
            </a:prstTxWarp>
            <a:normAutofit fontScale="77500" lnSpcReduction="20000"/>
          </a:bodyPr>
          <a:lstStyle/>
          <a:p>
            <a:pPr marL="285750" lvl="1" indent="-285750" fontAlgn="base">
              <a:lnSpc>
                <a:spcPct val="90000"/>
              </a:lnSpc>
              <a:spcBef>
                <a:spcPct val="0"/>
              </a:spcBef>
              <a:spcAft>
                <a:spcPct val="35000"/>
              </a:spcAft>
              <a:buClr>
                <a:srgbClr val="FFFFFF"/>
              </a:buClr>
              <a:buSzPct val="90000"/>
              <a:buFont typeface="Wingdings" pitchFamily="2" charset="2"/>
              <a:buChar char="ü"/>
              <a:defRPr/>
            </a:pPr>
            <a:r>
              <a:rPr lang="en-US" altLang="zh-CN" dirty="0">
                <a:gradFill>
                  <a:gsLst>
                    <a:gs pos="0">
                      <a:srgbClr val="FFFFFF"/>
                    </a:gs>
                    <a:gs pos="100000">
                      <a:srgbClr val="FFFFFF"/>
                    </a:gs>
                  </a:gsLst>
                  <a:lin ang="5400000" scaled="0"/>
                </a:gradFill>
                <a:latin typeface="Segoe UI" pitchFamily="34" charset="0"/>
                <a:ea typeface="Segoe UI" pitchFamily="34" charset="0"/>
                <a:cs typeface="Segoe UI" pitchFamily="34" charset="0"/>
              </a:rPr>
              <a:t>Distribute and consume software </a:t>
            </a:r>
          </a:p>
        </p:txBody>
      </p:sp>
      <p:sp>
        <p:nvSpPr>
          <p:cNvPr id="31" name="Title 17"/>
          <p:cNvSpPr>
            <a:spLocks noGrp="1"/>
          </p:cNvSpPr>
          <p:nvPr>
            <p:ph type="title"/>
          </p:nvPr>
        </p:nvSpPr>
        <p:spPr>
          <a:xfrm>
            <a:off x="519112" y="228600"/>
            <a:ext cx="11442700" cy="1495794"/>
          </a:xfrm>
        </p:spPr>
        <p:txBody>
          <a:bodyPr/>
          <a:lstStyle/>
          <a:p>
            <a:r>
              <a:rPr lang="en-US" dirty="0" smtClean="0">
                <a:ea typeface="Segoe UI" pitchFamily="34" charset="0"/>
              </a:rPr>
              <a:t>MANAGE, SECURE  PCS AND DEVICES ANYWHERE</a:t>
            </a:r>
            <a:br>
              <a:rPr lang="en-US" dirty="0" smtClean="0">
                <a:ea typeface="Segoe UI" pitchFamily="34" charset="0"/>
              </a:rPr>
            </a:br>
            <a:r>
              <a:rPr lang="en-US" sz="2000" dirty="0">
                <a:solidFill>
                  <a:schemeClr val="tx1"/>
                </a:solidFill>
                <a:ea typeface="Segoe UI" pitchFamily="34" charset="0"/>
              </a:rPr>
              <a:t>Simple Web-Based Administration Console and a friendly IW experience</a:t>
            </a:r>
          </a:p>
        </p:txBody>
      </p:sp>
      <p:pic>
        <p:nvPicPr>
          <p:cNvPr id="1026" name="Picture 2" descr="C:\Users\asnaidu\Desktop\Jupiter\v2 GA - Oct 2011\Screenshots\Figure 1 - System Overvi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0538" y="2271271"/>
            <a:ext cx="4334161" cy="1940433"/>
          </a:xfrm>
          <a:prstGeom prst="roundRect">
            <a:avLst>
              <a:gd name="adj" fmla="val 912"/>
            </a:avLst>
          </a:prstGeom>
          <a:noFill/>
          <a:ln w="9525">
            <a:noFill/>
            <a:miter lim="800000"/>
            <a:headEnd/>
            <a:tailEnd/>
          </a:ln>
          <a:effectLst>
            <a:outerShdw blurRad="76200" dir="13500000" sy="23000" kx="1200000" algn="br" rotWithShape="0">
              <a:prstClr val="black">
                <a:alpha val="20000"/>
              </a:prstClr>
            </a:outerShdw>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609441" y="1143000"/>
            <a:ext cx="3323894" cy="4419600"/>
          </a:xfrm>
          <a:prstGeom prst="rect">
            <a:avLst/>
          </a:prstGeom>
          <a:gradFill>
            <a:gsLst>
              <a:gs pos="0">
                <a:schemeClr val="accent4">
                  <a:lumMod val="50000"/>
                  <a:alpha val="0"/>
                </a:schemeClr>
              </a:gs>
              <a:gs pos="33000">
                <a:schemeClr val="bg1"/>
              </a:gs>
              <a:gs pos="100000">
                <a:schemeClr val="accent4">
                  <a:alpha val="0"/>
                </a:schemeClr>
              </a:gs>
            </a:gsLst>
            <a:lin ang="16200000" scaled="0"/>
          </a:gradFill>
          <a:ln>
            <a:solidFill>
              <a:srgbClr val="00B0F0"/>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dirty="0">
              <a:solidFill>
                <a:srgbClr val="000000"/>
              </a:solidFill>
              <a:effectLst>
                <a:outerShdw blurRad="38100" dist="38100" dir="2700000" algn="tl">
                  <a:srgbClr val="000000">
                    <a:alpha val="43137"/>
                  </a:srgbClr>
                </a:outerShdw>
              </a:effectLst>
            </a:endParaRPr>
          </a:p>
        </p:txBody>
      </p:sp>
      <p:sp>
        <p:nvSpPr>
          <p:cNvPr id="56" name="Rectangle 55"/>
          <p:cNvSpPr/>
          <p:nvPr/>
        </p:nvSpPr>
        <p:spPr bwMode="auto">
          <a:xfrm>
            <a:off x="11793417" y="3668956"/>
            <a:ext cx="2451100" cy="482600"/>
          </a:xfrm>
          <a:prstGeom prst="rect">
            <a:avLst/>
          </a:prstGeom>
          <a:gradFill flip="none" rotWithShape="1">
            <a:gsLst>
              <a:gs pos="0">
                <a:schemeClr val="accent1">
                  <a:shade val="15000"/>
                  <a:satMod val="180000"/>
                </a:schemeClr>
              </a:gs>
              <a:gs pos="100000">
                <a:schemeClr val="accent1">
                  <a:tint val="95500"/>
                  <a:shade val="100000"/>
                  <a:satMod val="155000"/>
                  <a:alpha val="0"/>
                </a:schemeClr>
              </a:gs>
            </a:gsLst>
            <a:path path="rect">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5" name="TextBox 74"/>
          <p:cNvSpPr txBox="1"/>
          <p:nvPr/>
        </p:nvSpPr>
        <p:spPr>
          <a:xfrm>
            <a:off x="455612" y="1251213"/>
            <a:ext cx="3251246" cy="707884"/>
          </a:xfrm>
          <a:prstGeom prst="rect">
            <a:avLst/>
          </a:prstGeom>
          <a:noFill/>
        </p:spPr>
        <p:txBody>
          <a:bodyPr wrap="square" lIns="91436" tIns="45719" rIns="91436" bIns="45719" rtlCol="0">
            <a:spAutoFit/>
          </a:bodyPr>
          <a:lstStyle/>
          <a:p>
            <a:pPr algn="ctr"/>
            <a:r>
              <a:rPr lang="en-US" sz="2000" b="1" dirty="0">
                <a:solidFill>
                  <a:srgbClr val="FFFFFF"/>
                </a:solidFill>
                <a:latin typeface="Segoe UI Semibold" pitchFamily="34" charset="0"/>
              </a:rPr>
              <a:t>User </a:t>
            </a:r>
            <a:r>
              <a:rPr lang="en-US" sz="2000" b="1" dirty="0" smtClean="0">
                <a:solidFill>
                  <a:srgbClr val="FFFFFF"/>
                </a:solidFill>
                <a:latin typeface="Segoe UI Semibold" pitchFamily="34" charset="0"/>
              </a:rPr>
              <a:t>Centric  IT Pro experience</a:t>
            </a:r>
            <a:endParaRPr lang="en-US" sz="2000" b="1" dirty="0">
              <a:solidFill>
                <a:srgbClr val="FFFFFF"/>
              </a:solidFill>
              <a:latin typeface="Segoe UI Semibold" pitchFamily="34" charset="0"/>
            </a:endParaRPr>
          </a:p>
        </p:txBody>
      </p:sp>
      <p:cxnSp>
        <p:nvCxnSpPr>
          <p:cNvPr id="89" name="Straight Connector 88"/>
          <p:cNvCxnSpPr/>
          <p:nvPr/>
        </p:nvCxnSpPr>
        <p:spPr>
          <a:xfrm>
            <a:off x="483088" y="4008292"/>
            <a:ext cx="2868124"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45142" y="4364314"/>
            <a:ext cx="3287070" cy="1338826"/>
          </a:xfrm>
          <a:prstGeom prst="rect">
            <a:avLst/>
          </a:prstGeom>
        </p:spPr>
        <p:txBody>
          <a:bodyPr wrap="square" lIns="91436" tIns="45719" rIns="91436" bIns="45719">
            <a:spAutoFit/>
          </a:bodyPr>
          <a:lstStyle/>
          <a:p>
            <a:pPr marL="380933" indent="-380933">
              <a:buFont typeface="Arial" pitchFamily="34" charset="0"/>
              <a:buChar char="•"/>
            </a:pPr>
            <a:r>
              <a:rPr lang="en-US" sz="2000" dirty="0">
                <a:solidFill>
                  <a:srgbClr val="FFFFFF"/>
                </a:solidFill>
              </a:rPr>
              <a:t>Enable  IT pros to think users </a:t>
            </a:r>
            <a:r>
              <a:rPr lang="en-US" sz="2000" dirty="0" smtClean="0">
                <a:solidFill>
                  <a:srgbClr val="FFFFFF"/>
                </a:solidFill>
              </a:rPr>
              <a:t>first</a:t>
            </a:r>
          </a:p>
          <a:p>
            <a:pPr marL="380933" indent="-380933">
              <a:buFont typeface="Arial" pitchFamily="34" charset="0"/>
              <a:buChar char="•"/>
            </a:pPr>
            <a:r>
              <a:rPr lang="en-US" sz="2000" dirty="0" smtClean="0">
                <a:solidFill>
                  <a:srgbClr val="FFFFFF"/>
                </a:solidFill>
              </a:rPr>
              <a:t> </a:t>
            </a:r>
            <a:endParaRPr lang="en-US" sz="2000" dirty="0">
              <a:solidFill>
                <a:srgbClr val="FFFFFF"/>
              </a:solidFill>
            </a:endParaRPr>
          </a:p>
          <a:p>
            <a:pPr marL="380933" indent="-380933">
              <a:buFont typeface="Arial" pitchFamily="34" charset="0"/>
              <a:buChar char="•"/>
            </a:pPr>
            <a:endParaRPr lang="en-US" sz="2100" dirty="0" smtClean="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2" y="2338620"/>
            <a:ext cx="1322982" cy="142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4233555" y="1132318"/>
            <a:ext cx="3495215" cy="4430282"/>
          </a:xfrm>
          <a:prstGeom prst="rect">
            <a:avLst/>
          </a:prstGeom>
          <a:gradFill>
            <a:gsLst>
              <a:gs pos="0">
                <a:schemeClr val="accent4">
                  <a:lumMod val="50000"/>
                  <a:alpha val="0"/>
                </a:schemeClr>
              </a:gs>
              <a:gs pos="33000">
                <a:schemeClr val="bg1"/>
              </a:gs>
              <a:gs pos="100000">
                <a:schemeClr val="accent4">
                  <a:alpha val="0"/>
                </a:schemeClr>
              </a:gs>
            </a:gsLst>
          </a:gradFill>
          <a:ln>
            <a:solidFill>
              <a:srgbClr val="00B0F0"/>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dirty="0">
              <a:solidFill>
                <a:srgbClr val="000000"/>
              </a:solidFill>
              <a:effectLst>
                <a:outerShdw blurRad="38100" dist="38100" dir="2700000" algn="tl">
                  <a:srgbClr val="000000">
                    <a:alpha val="43137"/>
                  </a:srgbClr>
                </a:outerShdw>
              </a:effectLst>
            </a:endParaRPr>
          </a:p>
        </p:txBody>
      </p:sp>
      <p:cxnSp>
        <p:nvCxnSpPr>
          <p:cNvPr id="19" name="Straight Connector 18"/>
          <p:cNvCxnSpPr/>
          <p:nvPr/>
        </p:nvCxnSpPr>
        <p:spPr>
          <a:xfrm>
            <a:off x="8380412" y="3995157"/>
            <a:ext cx="3046572"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80324" y="4344399"/>
            <a:ext cx="3428176" cy="1015661"/>
          </a:xfrm>
          <a:prstGeom prst="rect">
            <a:avLst/>
          </a:prstGeom>
        </p:spPr>
        <p:txBody>
          <a:bodyPr wrap="square" lIns="91436" tIns="45719" rIns="91436" bIns="45719">
            <a:spAutoFit/>
          </a:bodyPr>
          <a:lstStyle/>
          <a:p>
            <a:r>
              <a:rPr lang="en-US" sz="2000" dirty="0">
                <a:solidFill>
                  <a:srgbClr val="FFFFFF"/>
                </a:solidFill>
              </a:rPr>
              <a:t>Empower end users to self service their management needs</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2" y="2166357"/>
            <a:ext cx="2065420" cy="14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bwMode="auto">
          <a:xfrm>
            <a:off x="8151812" y="1143000"/>
            <a:ext cx="3424908" cy="4419600"/>
          </a:xfrm>
          <a:prstGeom prst="rect">
            <a:avLst/>
          </a:prstGeom>
          <a:gradFill>
            <a:gsLst>
              <a:gs pos="0">
                <a:schemeClr val="accent4">
                  <a:lumMod val="50000"/>
                  <a:alpha val="0"/>
                </a:schemeClr>
              </a:gs>
              <a:gs pos="33000">
                <a:schemeClr val="bg1"/>
              </a:gs>
              <a:gs pos="100000">
                <a:schemeClr val="accent4">
                  <a:alpha val="0"/>
                </a:schemeClr>
              </a:gs>
            </a:gsLst>
          </a:gradFill>
          <a:ln>
            <a:solidFill>
              <a:srgbClr val="00B0F0"/>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dirty="0">
              <a:solidFill>
                <a:srgbClr val="000000"/>
              </a:solidFill>
              <a:effectLst>
                <a:outerShdw blurRad="38100" dist="38100" dir="2700000" algn="tl">
                  <a:srgbClr val="000000">
                    <a:alpha val="43137"/>
                  </a:srgbClr>
                </a:outerShdw>
              </a:effectLst>
            </a:endParaRPr>
          </a:p>
        </p:txBody>
      </p:sp>
      <p:cxnSp>
        <p:nvCxnSpPr>
          <p:cNvPr id="31" name="Straight Connector 30"/>
          <p:cNvCxnSpPr/>
          <p:nvPr/>
        </p:nvCxnSpPr>
        <p:spPr>
          <a:xfrm>
            <a:off x="3732212" y="3995157"/>
            <a:ext cx="4349855"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322292" y="4242139"/>
            <a:ext cx="3113905" cy="1015661"/>
          </a:xfrm>
          <a:prstGeom prst="rect">
            <a:avLst/>
          </a:prstGeom>
        </p:spPr>
        <p:txBody>
          <a:bodyPr wrap="square" lIns="91436" tIns="45719" rIns="91436" bIns="45719">
            <a:spAutoFit/>
          </a:bodyPr>
          <a:lstStyle/>
          <a:p>
            <a:r>
              <a:rPr lang="en-US" sz="2000" dirty="0" smtClean="0">
                <a:solidFill>
                  <a:srgbClr val="FFFFFF"/>
                </a:solidFill>
              </a:rPr>
              <a:t>Manage </a:t>
            </a:r>
            <a:r>
              <a:rPr lang="en-US" sz="2000" dirty="0">
                <a:solidFill>
                  <a:srgbClr val="FFFFFF"/>
                </a:solidFill>
              </a:rPr>
              <a:t>Corporate and Personally owned mobile (phone &amp; tablets) devices</a:t>
            </a:r>
            <a:endParaRPr lang="en-US" sz="2100" dirty="0">
              <a:solidFill>
                <a:srgbClr val="FFFFFF"/>
              </a:solidFill>
            </a:endParaRPr>
          </a:p>
        </p:txBody>
      </p:sp>
      <p:pic>
        <p:nvPicPr>
          <p:cNvPr id="33"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9188545" y="2177781"/>
            <a:ext cx="505879" cy="99107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4" name="Picture 12" descr="http://www.geeky-gadgets.com/wp-content/uploads/2010/05/android-ipod-touch.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98145" y="2636006"/>
            <a:ext cx="495127" cy="9159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arthur.sewanee.edu/sandecb0/Projects/iphone.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564758" y="2569928"/>
            <a:ext cx="471387" cy="9331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img.labnol.org/di/ipad_screen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3945" y="2318757"/>
            <a:ext cx="952252"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7542212" y="3995157"/>
            <a:ext cx="4349855" cy="0"/>
          </a:xfrm>
          <a:prstGeom prst="line">
            <a:avLst/>
          </a:prstGeom>
          <a:ln w="19050" cap="flat" cmpd="sng" algn="ctr">
            <a:gradFill flip="none" rotWithShape="1">
              <a:gsLst>
                <a:gs pos="12000">
                  <a:schemeClr val="accent1">
                    <a:tint val="66000"/>
                    <a:satMod val="160000"/>
                    <a:alpha val="0"/>
                  </a:schemeClr>
                </a:gs>
                <a:gs pos="50000">
                  <a:schemeClr val="tx1">
                    <a:lumMod val="75000"/>
                    <a:lumOff val="25000"/>
                  </a:schemeClr>
                </a:gs>
                <a:gs pos="88000">
                  <a:schemeClr val="accent1">
                    <a:tint val="23500"/>
                    <a:satMod val="160000"/>
                    <a:alpha val="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27853" y="1305329"/>
            <a:ext cx="3505200" cy="707884"/>
          </a:xfrm>
          <a:prstGeom prst="rect">
            <a:avLst/>
          </a:prstGeom>
          <a:noFill/>
        </p:spPr>
        <p:txBody>
          <a:bodyPr wrap="square" lIns="91436" tIns="45719" rIns="91436" bIns="45719" rtlCol="0">
            <a:spAutoFit/>
          </a:bodyPr>
          <a:lstStyle/>
          <a:p>
            <a:pPr algn="ctr"/>
            <a:r>
              <a:rPr lang="en-US" sz="2000" b="1"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Semibold" pitchFamily="34" charset="0"/>
                <a:cs typeface="Segoe UI" pitchFamily="34" charset="0"/>
              </a:rPr>
              <a:t>S</a:t>
            </a:r>
            <a:r>
              <a:rPr lang="en-US" sz="2000" b="1"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Semibold" pitchFamily="34" charset="0"/>
                <a:cs typeface="Segoe UI" pitchFamily="34" charset="0"/>
              </a:rPr>
              <a:t>elf Service Portal </a:t>
            </a:r>
            <a:endParaRPr lang="en-US" sz="2000" b="1"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Semibold" pitchFamily="34" charset="0"/>
              <a:cs typeface="Segoe UI" pitchFamily="34" charset="0"/>
            </a:endParaRPr>
          </a:p>
          <a:p>
            <a:pPr algn="ctr"/>
            <a:endParaRPr lang="en-US" sz="2000" b="1" dirty="0">
              <a:solidFill>
                <a:srgbClr val="FFFFFF"/>
              </a:solidFill>
            </a:endParaRPr>
          </a:p>
        </p:txBody>
      </p:sp>
      <p:sp>
        <p:nvSpPr>
          <p:cNvPr id="27" name="TextBox 26"/>
          <p:cNvSpPr txBox="1"/>
          <p:nvPr/>
        </p:nvSpPr>
        <p:spPr>
          <a:xfrm>
            <a:off x="7694612" y="1299905"/>
            <a:ext cx="4113213" cy="400123"/>
          </a:xfrm>
          <a:prstGeom prst="rect">
            <a:avLst/>
          </a:prstGeom>
          <a:noFill/>
        </p:spPr>
        <p:txBody>
          <a:bodyPr wrap="square" lIns="91436" tIns="45719" rIns="91436" bIns="45719" rtlCol="0">
            <a:spAutoFit/>
          </a:bodyPr>
          <a:lstStyle/>
          <a:p>
            <a:pPr algn="ctr"/>
            <a:r>
              <a:rPr lang="en-US" sz="2000" b="1"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Semibold" pitchFamily="34" charset="0"/>
                <a:cs typeface="Segoe UI" pitchFamily="34" charset="0"/>
              </a:rPr>
              <a:t>    Modern</a:t>
            </a:r>
            <a:r>
              <a:rPr lang="en-US" sz="2000" b="1" dirty="0" smtClean="0">
                <a:solidFill>
                  <a:srgbClr val="FFFFFF"/>
                </a:solidFill>
              </a:rPr>
              <a:t> </a:t>
            </a:r>
            <a:r>
              <a:rPr lang="en-US" sz="2000" b="1" dirty="0">
                <a:solidFill>
                  <a:srgbClr val="FFFFFF"/>
                </a:solidFill>
                <a:latin typeface="Segoe UI Semibold" pitchFamily="34" charset="0"/>
              </a:rPr>
              <a:t>Device Management</a:t>
            </a:r>
          </a:p>
        </p:txBody>
      </p:sp>
      <p:sp>
        <p:nvSpPr>
          <p:cNvPr id="2" name="Rounded Rectangle 1"/>
          <p:cNvSpPr/>
          <p:nvPr/>
        </p:nvSpPr>
        <p:spPr bwMode="auto">
          <a:xfrm>
            <a:off x="609441" y="5703140"/>
            <a:ext cx="11183976" cy="1154860"/>
          </a:xfrm>
          <a:prstGeom prst="roundRect">
            <a:avLst/>
          </a:prstGeom>
          <a:solidFill>
            <a:srgbClr val="00B0F0"/>
          </a:solidFill>
          <a:ln>
            <a:noFill/>
            <a:headEnd type="none" w="med" len="med"/>
            <a:tailEnd type="none" w="med" len="med"/>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8" name="TextBox 27"/>
          <p:cNvSpPr txBox="1"/>
          <p:nvPr/>
        </p:nvSpPr>
        <p:spPr>
          <a:xfrm>
            <a:off x="3706858" y="6080516"/>
            <a:ext cx="4241846" cy="461663"/>
          </a:xfrm>
          <a:prstGeom prst="rect">
            <a:avLst/>
          </a:prstGeom>
          <a:noFill/>
        </p:spPr>
        <p:txBody>
          <a:bodyPr wrap="square" lIns="91436" tIns="45719" rIns="91436" bIns="45719" rtlCol="0">
            <a:spAutoFit/>
          </a:bodyPr>
          <a:lstStyle/>
          <a:p>
            <a:pPr algn="ctr"/>
            <a:r>
              <a:rPr lang="en-US" sz="2400" b="1" dirty="0">
                <a:solidFill>
                  <a:srgbClr val="FFFFFF"/>
                </a:solidFill>
                <a:latin typeface="Segoe UI Semibold" pitchFamily="34" charset="0"/>
              </a:rPr>
              <a:t>User Centric Management</a:t>
            </a:r>
          </a:p>
        </p:txBody>
      </p:sp>
      <p:sp>
        <p:nvSpPr>
          <p:cNvPr id="3" name="Title 2"/>
          <p:cNvSpPr>
            <a:spLocks noGrp="1"/>
          </p:cNvSpPr>
          <p:nvPr>
            <p:ph type="title"/>
          </p:nvPr>
        </p:nvSpPr>
        <p:spPr>
          <a:xfrm>
            <a:off x="519112" y="228600"/>
            <a:ext cx="11149013" cy="609398"/>
          </a:xfrm>
        </p:spPr>
        <p:txBody>
          <a:bodyPr/>
          <a:lstStyle/>
          <a:p>
            <a:r>
              <a:rPr lang="en-US" dirty="0" smtClean="0"/>
              <a:t>WHAT’S NEW IN THE RELEASE?</a:t>
            </a:r>
            <a:endParaRPr lang="en-US" dirty="0"/>
          </a:p>
        </p:txBody>
      </p:sp>
    </p:spTree>
    <p:extLst>
      <p:ext uri="{BB962C8B-B14F-4D97-AF65-F5344CB8AC3E}">
        <p14:creationId xmlns:p14="http://schemas.microsoft.com/office/powerpoint/2010/main" val="403309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443198"/>
          </a:xfrm>
        </p:spPr>
        <p:txBody>
          <a:bodyPr/>
          <a:lstStyle/>
          <a:p>
            <a:r>
              <a:rPr lang="en-US" sz="3200" cap="all" dirty="0" smtClean="0"/>
              <a:t>Windows Intune Architecture</a:t>
            </a:r>
            <a:endParaRPr lang="en-US" sz="3200" cap="all" dirty="0"/>
          </a:p>
        </p:txBody>
      </p:sp>
      <p:sp>
        <p:nvSpPr>
          <p:cNvPr id="5" name="Curved Right Arrow 4"/>
          <p:cNvSpPr/>
          <p:nvPr/>
        </p:nvSpPr>
        <p:spPr>
          <a:xfrm rot="20088925">
            <a:off x="9412747" y="2405011"/>
            <a:ext cx="569805" cy="2589973"/>
          </a:xfrm>
          <a:prstGeom prst="curvedRightArrow">
            <a:avLst>
              <a:gd name="adj1" fmla="val 834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2"/>
          <p:cNvPicPr>
            <a:picLocks noChangeAspect="1" noChangeArrowheads="1"/>
          </p:cNvPicPr>
          <p:nvPr/>
        </p:nvPicPr>
        <p:blipFill>
          <a:blip r:embed="rId3" cstate="print"/>
          <a:stretch>
            <a:fillRect/>
          </a:stretch>
        </p:blipFill>
        <p:spPr bwMode="auto">
          <a:xfrm>
            <a:off x="9629437" y="2433504"/>
            <a:ext cx="2428852" cy="1366586"/>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p:spPr>
      </p:pic>
      <p:pic>
        <p:nvPicPr>
          <p:cNvPr id="8" name="Picture 2" descr="C:\Users\Anthony\AppData\Local\Microsoft\Windows\Temporary Internet Files\Content.IE5\YCJJO8Z3\MPj04386910000[1].jpg"/>
          <p:cNvPicPr>
            <a:picLocks noChangeAspect="1" noChangeArrowheads="1"/>
          </p:cNvPicPr>
          <p:nvPr/>
        </p:nvPicPr>
        <p:blipFill>
          <a:blip r:embed="rId4" cstate="print"/>
          <a:srcRect/>
          <a:stretch>
            <a:fillRect/>
          </a:stretch>
        </p:blipFill>
        <p:spPr bwMode="auto">
          <a:xfrm>
            <a:off x="10487340" y="3982849"/>
            <a:ext cx="1575022" cy="16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581" y="2747658"/>
            <a:ext cx="505892" cy="37951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bwMode="auto">
          <a:xfrm>
            <a:off x="1628575" y="812868"/>
            <a:ext cx="8620938" cy="1976052"/>
          </a:xfrm>
          <a:prstGeom prst="ellipse">
            <a:avLst/>
          </a:prstGeom>
          <a:gradFill flip="none" rotWithShape="1">
            <a:gsLst>
              <a:gs pos="0">
                <a:srgbClr val="0E81BA"/>
              </a:gs>
              <a:gs pos="73000">
                <a:srgbClr val="65BDFF"/>
              </a:gs>
              <a:gs pos="100000">
                <a:srgbClr val="0F8AC7">
                  <a:alpha val="18824"/>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pic>
        <p:nvPicPr>
          <p:cNvPr id="12" name="Picture 3" descr="C:\Program Files\Microsoft Resource DVD Artwork\DVD_ART\Artwork_Imagery\Shapes and Graphics\Internet Cloud\cloud 1.png"/>
          <p:cNvPicPr>
            <a:picLocks noChangeAspect="1" noChangeArrowheads="1"/>
          </p:cNvPicPr>
          <p:nvPr/>
        </p:nvPicPr>
        <p:blipFill>
          <a:blip r:embed="rId6" cstate="email"/>
          <a:srcRect/>
          <a:stretch>
            <a:fillRect/>
          </a:stretch>
        </p:blipFill>
        <p:spPr bwMode="auto">
          <a:xfrm>
            <a:off x="5828940" y="973837"/>
            <a:ext cx="9265053" cy="2325177"/>
          </a:xfrm>
          <a:prstGeom prst="rect">
            <a:avLst/>
          </a:prstGeom>
          <a:noFill/>
          <a:ln w="9525">
            <a:noFill/>
            <a:miter lim="800000"/>
            <a:headEnd/>
            <a:tailEnd/>
          </a:ln>
        </p:spPr>
      </p:pic>
      <p:pic>
        <p:nvPicPr>
          <p:cNvPr id="13" name="Picture 2" descr="C:\Program Files\Microsoft Resource DVD Artwork\DVD_ART\Artwork_Imagery\HARDWARE_IMAGERY\Photos - OEM Hardware\Server Computer\HP AlphaServer SC4.png"/>
          <p:cNvPicPr>
            <a:picLocks noChangeAspect="1" noChangeArrowheads="1"/>
          </p:cNvPicPr>
          <p:nvPr/>
        </p:nvPicPr>
        <p:blipFill>
          <a:blip r:embed="rId7" cstate="email"/>
          <a:srcRect/>
          <a:stretch>
            <a:fillRect/>
          </a:stretch>
        </p:blipFill>
        <p:spPr bwMode="auto">
          <a:xfrm>
            <a:off x="5018032" y="973836"/>
            <a:ext cx="1732882" cy="990600"/>
          </a:xfrm>
          <a:prstGeom prst="rect">
            <a:avLst/>
          </a:prstGeom>
          <a:noFill/>
          <a:effectLst>
            <a:outerShdw blurRad="76200" dir="18900000" sy="23000" kx="-1200000" algn="bl" rotWithShape="0">
              <a:prstClr val="black">
                <a:alpha val="20000"/>
              </a:prstClr>
            </a:outerShdw>
          </a:effectLst>
        </p:spPr>
      </p:pic>
      <p:pic>
        <p:nvPicPr>
          <p:cNvPr id="14" name="Picture 13" descr="Windows-Intune_h_rgb_r.png"/>
          <p:cNvPicPr>
            <a:picLocks noChangeAspect="1"/>
          </p:cNvPicPr>
          <p:nvPr/>
        </p:nvPicPr>
        <p:blipFill>
          <a:blip r:embed="rId8" cstate="print"/>
          <a:stretch>
            <a:fillRect/>
          </a:stretch>
        </p:blipFill>
        <p:spPr>
          <a:xfrm>
            <a:off x="2735693" y="1865976"/>
            <a:ext cx="6297560" cy="540897"/>
          </a:xfrm>
          <a:prstGeom prst="rect">
            <a:avLst/>
          </a:prstGeom>
        </p:spPr>
      </p:pic>
      <p:sp>
        <p:nvSpPr>
          <p:cNvPr id="15" name="Content Placeholder 2"/>
          <p:cNvSpPr txBox="1">
            <a:spLocks/>
          </p:cNvSpPr>
          <p:nvPr/>
        </p:nvSpPr>
        <p:spPr>
          <a:xfrm>
            <a:off x="-406368" y="4649343"/>
            <a:ext cx="10433010" cy="2132457"/>
          </a:xfrm>
          <a:prstGeom prst="rect">
            <a:avLst/>
          </a:prstGeom>
        </p:spPr>
        <p:txBody>
          <a:bodyPr>
            <a:normAutofit/>
          </a:bodyPr>
          <a:lstStyle>
            <a:lvl1pPr marL="460375" indent="-460375" algn="l" defTabSz="914363" rtl="0" eaLnBrk="1" latinLnBrk="0" hangingPunct="1">
              <a:lnSpc>
                <a:spcPct val="90000"/>
              </a:lnSpc>
              <a:spcBef>
                <a:spcPct val="20000"/>
              </a:spcBef>
              <a:buClr>
                <a:schemeClr val="tx1"/>
              </a:buClr>
              <a:buSzPct val="12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2000"/>
              </a:lnSpc>
            </a:pPr>
            <a:r>
              <a:rPr lang="en-US" sz="1800" dirty="0" smtClean="0"/>
              <a:t>PC agents report to the Windows Intune service</a:t>
            </a:r>
          </a:p>
          <a:p>
            <a:pPr lvl="1">
              <a:lnSpc>
                <a:spcPts val="2000"/>
              </a:lnSpc>
            </a:pPr>
            <a:r>
              <a:rPr lang="en-US" sz="1800" dirty="0" smtClean="0"/>
              <a:t>Mobile devices managed through EAS connectivity</a:t>
            </a:r>
          </a:p>
          <a:p>
            <a:pPr lvl="1">
              <a:lnSpc>
                <a:spcPts val="2000"/>
              </a:lnSpc>
            </a:pPr>
            <a:r>
              <a:rPr lang="en-US" sz="1800" dirty="0" smtClean="0"/>
              <a:t>IT Admins can manage users, devices through web based console</a:t>
            </a:r>
          </a:p>
          <a:p>
            <a:pPr lvl="1">
              <a:lnSpc>
                <a:spcPts val="2000"/>
              </a:lnSpc>
            </a:pPr>
            <a:r>
              <a:rPr lang="en-US" sz="1800" dirty="0" smtClean="0"/>
              <a:t>End user productivity </a:t>
            </a:r>
            <a:r>
              <a:rPr lang="en-US" sz="1800" dirty="0"/>
              <a:t>e</a:t>
            </a:r>
            <a:r>
              <a:rPr lang="en-US" sz="1800" dirty="0" smtClean="0"/>
              <a:t>nabled through self-service portal </a:t>
            </a:r>
          </a:p>
          <a:p>
            <a:pPr lvl="1">
              <a:lnSpc>
                <a:spcPts val="2000"/>
              </a:lnSpc>
            </a:pPr>
            <a:r>
              <a:rPr lang="en-US" sz="1800" dirty="0" smtClean="0"/>
              <a:t>Ports 80 and 443 are all that is required for agent communications</a:t>
            </a:r>
          </a:p>
          <a:p>
            <a:pPr lvl="1">
              <a:lnSpc>
                <a:spcPts val="2000"/>
              </a:lnSpc>
            </a:pPr>
            <a:r>
              <a:rPr lang="en-US" sz="1800" dirty="0" smtClean="0"/>
              <a:t>AD integration available to manage users</a:t>
            </a:r>
          </a:p>
          <a:p>
            <a:pPr lvl="1">
              <a:lnSpc>
                <a:spcPts val="2000"/>
              </a:lnSpc>
            </a:pPr>
            <a:endParaRPr lang="en-US" sz="1800" dirty="0"/>
          </a:p>
        </p:txBody>
      </p:sp>
      <p:cxnSp>
        <p:nvCxnSpPr>
          <p:cNvPr id="17" name="Straight Arrow Connector 16"/>
          <p:cNvCxnSpPr/>
          <p:nvPr/>
        </p:nvCxnSpPr>
        <p:spPr>
          <a:xfrm flipV="1">
            <a:off x="1439783" y="2406873"/>
            <a:ext cx="1143162" cy="1368371"/>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2" idx="0"/>
          </p:cNvCxnSpPr>
          <p:nvPr/>
        </p:nvCxnSpPr>
        <p:spPr>
          <a:xfrm flipV="1">
            <a:off x="3138979" y="2612668"/>
            <a:ext cx="451016" cy="91820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75546" y="2612668"/>
            <a:ext cx="559418" cy="100825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118839" y="2166030"/>
            <a:ext cx="750115" cy="355856"/>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0" idx="0"/>
          </p:cNvCxnSpPr>
          <p:nvPr/>
        </p:nvCxnSpPr>
        <p:spPr>
          <a:xfrm flipV="1">
            <a:off x="4120306" y="2780996"/>
            <a:ext cx="210509" cy="80448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1" idx="0"/>
          </p:cNvCxnSpPr>
          <p:nvPr/>
        </p:nvCxnSpPr>
        <p:spPr>
          <a:xfrm flipV="1">
            <a:off x="2131931" y="2531644"/>
            <a:ext cx="705913" cy="999233"/>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4" idx="0"/>
          </p:cNvCxnSpPr>
          <p:nvPr/>
        </p:nvCxnSpPr>
        <p:spPr>
          <a:xfrm flipV="1">
            <a:off x="1118839" y="2343958"/>
            <a:ext cx="1082439" cy="118691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67824" y="3530877"/>
            <a:ext cx="2922171" cy="643119"/>
            <a:chOff x="51586" y="3297917"/>
            <a:chExt cx="2192199" cy="643119"/>
          </a:xfrm>
        </p:grpSpPr>
        <p:pic>
          <p:nvPicPr>
            <p:cNvPr id="41" name="Picture 40" descr="Laptop_4.png"/>
            <p:cNvPicPr>
              <a:picLocks noChangeAspect="1"/>
            </p:cNvPicPr>
            <p:nvPr/>
          </p:nvPicPr>
          <p:blipFill>
            <a:blip r:embed="rId9" cstate="print"/>
            <a:stretch>
              <a:fillRect/>
            </a:stretch>
          </p:blipFill>
          <p:spPr>
            <a:xfrm>
              <a:off x="811603" y="3297917"/>
              <a:ext cx="676698" cy="445895"/>
            </a:xfrm>
            <a:prstGeom prst="rect">
              <a:avLst/>
            </a:prstGeom>
          </p:spPr>
        </p:pic>
        <p:pic>
          <p:nvPicPr>
            <p:cNvPr id="42" name="Picture 41" descr="Laptop_4.png"/>
            <p:cNvPicPr>
              <a:picLocks noChangeAspect="1"/>
            </p:cNvPicPr>
            <p:nvPr/>
          </p:nvPicPr>
          <p:blipFill>
            <a:blip r:embed="rId9" cstate="print"/>
            <a:stretch>
              <a:fillRect/>
            </a:stretch>
          </p:blipFill>
          <p:spPr>
            <a:xfrm>
              <a:off x="1567085" y="3297917"/>
              <a:ext cx="676700" cy="445896"/>
            </a:xfrm>
            <a:prstGeom prst="rect">
              <a:avLst/>
            </a:prstGeom>
          </p:spPr>
        </p:pic>
        <p:pic>
          <p:nvPicPr>
            <p:cNvPr id="43" name="Picture 42" descr="Laptop_4.png"/>
            <p:cNvPicPr>
              <a:picLocks noChangeAspect="1"/>
            </p:cNvPicPr>
            <p:nvPr/>
          </p:nvPicPr>
          <p:blipFill>
            <a:blip r:embed="rId9" cstate="print"/>
            <a:stretch>
              <a:fillRect/>
            </a:stretch>
          </p:blipFill>
          <p:spPr>
            <a:xfrm>
              <a:off x="1201976" y="3387967"/>
              <a:ext cx="839347" cy="553069"/>
            </a:xfrm>
            <a:prstGeom prst="rect">
              <a:avLst/>
            </a:prstGeom>
          </p:spPr>
        </p:pic>
        <p:pic>
          <p:nvPicPr>
            <p:cNvPr id="44" name="Picture 43" descr="Laptop_4.png"/>
            <p:cNvPicPr>
              <a:picLocks noChangeAspect="1"/>
            </p:cNvPicPr>
            <p:nvPr/>
          </p:nvPicPr>
          <p:blipFill>
            <a:blip r:embed="rId9" cstate="print"/>
            <a:stretch>
              <a:fillRect/>
            </a:stretch>
          </p:blipFill>
          <p:spPr>
            <a:xfrm>
              <a:off x="51586" y="3297917"/>
              <a:ext cx="676698" cy="445895"/>
            </a:xfrm>
            <a:prstGeom prst="rect">
              <a:avLst/>
            </a:prstGeom>
          </p:spPr>
        </p:pic>
        <p:pic>
          <p:nvPicPr>
            <p:cNvPr id="45" name="Picture 44" descr="Laptop_4.png"/>
            <p:cNvPicPr>
              <a:picLocks noChangeAspect="1"/>
            </p:cNvPicPr>
            <p:nvPr/>
          </p:nvPicPr>
          <p:blipFill>
            <a:blip r:embed="rId9" cstate="print"/>
            <a:stretch>
              <a:fillRect/>
            </a:stretch>
          </p:blipFill>
          <p:spPr>
            <a:xfrm>
              <a:off x="254046" y="3387967"/>
              <a:ext cx="839347" cy="553069"/>
            </a:xfrm>
            <a:prstGeom prst="rect">
              <a:avLst/>
            </a:prstGeom>
          </p:spPr>
        </p:pic>
      </p:grpSp>
      <p:pic>
        <p:nvPicPr>
          <p:cNvPr id="27" name="Picture 26" descr="Laptop_4.png"/>
          <p:cNvPicPr>
            <a:picLocks noChangeAspect="1"/>
          </p:cNvPicPr>
          <p:nvPr/>
        </p:nvPicPr>
        <p:blipFill>
          <a:blip r:embed="rId9" cstate="print"/>
          <a:stretch>
            <a:fillRect/>
          </a:stretch>
        </p:blipFill>
        <p:spPr>
          <a:xfrm>
            <a:off x="1" y="2166027"/>
            <a:ext cx="1439782" cy="711719"/>
          </a:xfrm>
          <a:prstGeom prst="rect">
            <a:avLst/>
          </a:prstGeom>
        </p:spPr>
      </p:pic>
      <p:pic>
        <p:nvPicPr>
          <p:cNvPr id="29"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614" y="3038068"/>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894" y="292265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0151" y="292265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3559" y="292265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1539" y="292265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3230" y="292265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518" y="213555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richardh\AppData\Local\Microsoft\Windows\Temporary Internet Files\Content.IE5\M0F54I67\MC90044128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79384" y="17712"/>
            <a:ext cx="478905" cy="35927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4409513" y="3542483"/>
            <a:ext cx="505879" cy="99107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9" name="Picture 12" descr="http://www.geeky-gadgets.com/wp-content/uploads/2010/05/android-ipod-touch.jp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5001275" y="3541701"/>
            <a:ext cx="495127" cy="9159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http://arthur.sewanee.edu/sandecb0/Projects/iphone.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884612" y="3585485"/>
            <a:ext cx="471387" cy="9331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img.labnol.org/di/ipad_screen_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72390" y="3564396"/>
            <a:ext cx="952252"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p:nvPr/>
        </p:nvCxnSpPr>
        <p:spPr>
          <a:xfrm flipV="1">
            <a:off x="4704883" y="2821618"/>
            <a:ext cx="210509" cy="80448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pic>
        <p:nvPicPr>
          <p:cNvPr id="53"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7191" y="3078690"/>
            <a:ext cx="505892" cy="379518"/>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flipV="1">
            <a:off x="5363175" y="2780996"/>
            <a:ext cx="210509" cy="80448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pic>
        <p:nvPicPr>
          <p:cNvPr id="55"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5483" y="3038068"/>
            <a:ext cx="505892" cy="379518"/>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p:cNvCxnSpPr/>
          <p:nvPr/>
        </p:nvCxnSpPr>
        <p:spPr>
          <a:xfrm flipV="1">
            <a:off x="6018858" y="2814700"/>
            <a:ext cx="210509" cy="804489"/>
          </a:xfrm>
          <a:prstGeom prst="straightConnector1">
            <a:avLst/>
          </a:prstGeom>
          <a:ln>
            <a:solidFill>
              <a:schemeClr val="bg2"/>
            </a:solidFill>
            <a:tailEnd type="arrow"/>
          </a:ln>
          <a:effectLst/>
        </p:spPr>
        <p:style>
          <a:lnRef idx="1">
            <a:schemeClr val="accent1"/>
          </a:lnRef>
          <a:fillRef idx="0">
            <a:schemeClr val="accent1"/>
          </a:fillRef>
          <a:effectRef idx="0">
            <a:schemeClr val="accent1"/>
          </a:effectRef>
          <a:fontRef idx="minor">
            <a:schemeClr val="tx1"/>
          </a:fontRef>
        </p:style>
      </p:cxnSp>
      <p:pic>
        <p:nvPicPr>
          <p:cNvPr id="57"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1166" y="3071772"/>
            <a:ext cx="505892" cy="3795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6616" y="4072817"/>
            <a:ext cx="1996637" cy="1425649"/>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descr="http://t2.gstatic.com/images?q=tbn:ANd9GcSzsl561B6K4-bUmycbbqN6ohdJvVKAkQvnx3XEK85qS6wvIf_rJQ"/>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00895" y="5265342"/>
            <a:ext cx="1255099" cy="125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0" name="Curved Right Arrow 59"/>
          <p:cNvSpPr/>
          <p:nvPr/>
        </p:nvSpPr>
        <p:spPr>
          <a:xfrm rot="20061954" flipH="1">
            <a:off x="8522485" y="2425869"/>
            <a:ext cx="682621" cy="2836823"/>
          </a:xfrm>
          <a:prstGeom prst="curvedRightArrow">
            <a:avLst>
              <a:gd name="adj1" fmla="val 834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1" name="Picture 2" descr="C:\Users\richardh\AppData\Local\Microsoft\Windows\Temporary Internet Files\Content.IE5\M0F54I67\MC90043256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7689" y="2711540"/>
            <a:ext cx="505892" cy="37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1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Craig Morris</External_x0020_Speaker>
    <Session_x0020_Code xmlns="2295e2e7-0eeb-498e-8716-217bb2ee6ee3">WCL386</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metadata/properties"/>
    <ds:schemaRef ds:uri="http://purl.org/dc/elements/1.1/"/>
    <ds:schemaRef ds:uri="http://purl.org/dc/dcmitype/"/>
    <ds:schemaRef ds:uri="8b529f77-48ab-4581-b468-93f09345b8aa"/>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137</TotalTime>
  <Words>2162</Words>
  <Application>Microsoft Office PowerPoint</Application>
  <PresentationFormat>Custom</PresentationFormat>
  <Paragraphs>510</Paragraphs>
  <Slides>38</Slides>
  <Notes>30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TechEd_2012_Template_16x9</vt:lpstr>
      <vt:lpstr>White with Consolas font for code slides</vt:lpstr>
      <vt:lpstr>Windows Intune:  Equipping the Enterprise to Manage the Consumerization of IT</vt:lpstr>
      <vt:lpstr>Session Objectives and Takeaways</vt:lpstr>
      <vt:lpstr>VISION Deliver the best Windows experience, embrace consumerization trends with  enterprise-class management</vt:lpstr>
      <vt:lpstr>PowerPoint Presentation</vt:lpstr>
      <vt:lpstr>A World of Connected Devices</vt:lpstr>
      <vt:lpstr>CHALLENGES FACING CLIENT DEVICE MANAGEMENT</vt:lpstr>
      <vt:lpstr>MANAGE, SECURE  PCS AND DEVICES ANYWHERE Simple Web-Based Administration Console and a friendly IW experience</vt:lpstr>
      <vt:lpstr>WHAT’S NEW IN THE RELEASE?</vt:lpstr>
      <vt:lpstr>Windows Intune Architecture</vt:lpstr>
      <vt:lpstr>USER CENTRICITY FOR IT PROS Allow the administrator to think users first </vt:lpstr>
      <vt:lpstr>User centricity for IT Pros </vt:lpstr>
      <vt:lpstr>Integration with AD</vt:lpstr>
      <vt:lpstr>USER CENTRIC MANAGEMENT -LOGICAL ARCHITECTURE</vt:lpstr>
      <vt:lpstr>User Identity OPTIONS</vt:lpstr>
      <vt:lpstr>User management takeaways</vt:lpstr>
      <vt:lpstr>USER CENTRICITY FOR END USERS Enable IT self service for end users with Company Portal </vt:lpstr>
      <vt:lpstr>User centricity for End users </vt:lpstr>
      <vt:lpstr>Modern Device Management</vt:lpstr>
      <vt:lpstr>MOBILE CAPABLITIES</vt:lpstr>
      <vt:lpstr>MODERN DEVICE MANAGEMENT</vt:lpstr>
      <vt:lpstr>MODERN DEVICE MANAGEMENT - LOGICAL ARCHITECTURE</vt:lpstr>
      <vt:lpstr>POLICY AUTHORING</vt:lpstr>
      <vt:lpstr>MODERN DEVICE MANAGEMENT</vt:lpstr>
      <vt:lpstr>Additional Feature enhancements</vt:lpstr>
      <vt:lpstr>BANDWIDTH OPTIMIZATION</vt:lpstr>
      <vt:lpstr>POLICY MANAGEMENT</vt:lpstr>
      <vt:lpstr>ALERTS</vt:lpstr>
      <vt:lpstr>DYNAMIC DEVICE GROUP MEMBERSHIP</vt:lpstr>
      <vt:lpstr>UPDATE MANAGEMENT</vt:lpstr>
      <vt:lpstr> SUMMARY</vt:lpstr>
      <vt:lpstr>Track Resources</vt:lpstr>
      <vt:lpstr>Track Resources</vt:lpstr>
      <vt:lpstr>Download the Windows 8 Release Preview Today</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Intune: Equipping the Enterprise to Manage the Consumerization of IT</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6</cp:revision>
  <cp:lastPrinted>2010-05-11T05:02:34Z</cp:lastPrinted>
  <dcterms:created xsi:type="dcterms:W3CDTF">2012-06-10T14:45:02Z</dcterms:created>
  <dcterms:modified xsi:type="dcterms:W3CDTF">2012-06-14T19:09:02Z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