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4"/>
    <p:sldMasterId id="2147483718" r:id="rId5"/>
  </p:sldMasterIdLst>
  <p:notesMasterIdLst>
    <p:notesMasterId r:id="rId40"/>
  </p:notesMasterIdLst>
  <p:handoutMasterIdLst>
    <p:handoutMasterId r:id="rId41"/>
  </p:handoutMasterIdLst>
  <p:sldIdLst>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9" r:id="rId32"/>
    <p:sldId id="290" r:id="rId33"/>
    <p:sldId id="291" r:id="rId34"/>
    <p:sldId id="285" r:id="rId35"/>
    <p:sldId id="286" r:id="rId36"/>
    <p:sldId id="292" r:id="rId37"/>
    <p:sldId id="288" r:id="rId38"/>
    <p:sldId id="256" r:id="rId39"/>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429A16"/>
    <a:srgbClr val="F8F57B"/>
    <a:srgbClr val="59D01E"/>
    <a:srgbClr val="ACE58F"/>
    <a:srgbClr val="292929"/>
    <a:srgbClr val="333333"/>
    <a:srgbClr val="F6AE1E"/>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66" autoAdjust="0"/>
    <p:restoredTop sz="94633" autoAdjust="0"/>
  </p:normalViewPr>
  <p:slideViewPr>
    <p:cSldViewPr snapToGrid="0">
      <p:cViewPr varScale="1">
        <p:scale>
          <a:sx n="111" d="100"/>
          <a:sy n="111" d="100"/>
        </p:scale>
        <p:origin x="-666" y="-78"/>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81" d="100"/>
          <a:sy n="81" d="100"/>
        </p:scale>
        <p:origin x="-3156"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9440AF-30B4-4D61-8BD2-C77125DE19C8}"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3E1E397B-15F7-4E4A-9402-A6E397C753A7}">
      <dgm:prSet/>
      <dgm:spPr/>
      <dgm:t>
        <a:bodyPr/>
        <a:lstStyle/>
        <a:p>
          <a:pPr rtl="0"/>
          <a:r>
            <a:rPr lang="en-US" dirty="0" smtClean="0"/>
            <a:t>Personal Devices</a:t>
          </a:r>
          <a:endParaRPr lang="en-US" dirty="0"/>
        </a:p>
      </dgm:t>
    </dgm:pt>
    <dgm:pt modelId="{B5FC7BF0-4461-44C3-B091-8DADB924AB4A}" type="parTrans" cxnId="{B3A630DE-6639-4BA6-B259-649ABAE56DBE}">
      <dgm:prSet/>
      <dgm:spPr/>
      <dgm:t>
        <a:bodyPr/>
        <a:lstStyle/>
        <a:p>
          <a:endParaRPr lang="en-US"/>
        </a:p>
      </dgm:t>
    </dgm:pt>
    <dgm:pt modelId="{1107CE92-15D9-4E94-BC06-BF3B6FC13A09}" type="sibTrans" cxnId="{B3A630DE-6639-4BA6-B259-649ABAE56DBE}">
      <dgm:prSet/>
      <dgm:spPr/>
      <dgm:t>
        <a:bodyPr/>
        <a:lstStyle/>
        <a:p>
          <a:endParaRPr lang="en-US"/>
        </a:p>
      </dgm:t>
    </dgm:pt>
    <dgm:pt modelId="{5E66F2ED-DE9B-4D92-83BA-0B0A3BDC2F0E}">
      <dgm:prSet/>
      <dgm:spPr/>
      <dgm:t>
        <a:bodyPr/>
        <a:lstStyle/>
        <a:p>
          <a:pPr rtl="0"/>
          <a:r>
            <a:rPr lang="en-US" dirty="0" smtClean="0"/>
            <a:t>IT uses system of least control</a:t>
          </a:r>
          <a:endParaRPr lang="en-US" dirty="0"/>
        </a:p>
      </dgm:t>
    </dgm:pt>
    <dgm:pt modelId="{00ACA3EF-ECC8-4ACE-BBA0-B5C8E416D1DA}" type="parTrans" cxnId="{BD5B1EA5-EF82-4D1B-96B0-D7794072B361}">
      <dgm:prSet/>
      <dgm:spPr/>
      <dgm:t>
        <a:bodyPr/>
        <a:lstStyle/>
        <a:p>
          <a:endParaRPr lang="en-US"/>
        </a:p>
      </dgm:t>
    </dgm:pt>
    <dgm:pt modelId="{3DC222BE-653F-49B7-B79D-C319FE27ED58}" type="sibTrans" cxnId="{BD5B1EA5-EF82-4D1B-96B0-D7794072B361}">
      <dgm:prSet/>
      <dgm:spPr/>
      <dgm:t>
        <a:bodyPr/>
        <a:lstStyle/>
        <a:p>
          <a:endParaRPr lang="en-US"/>
        </a:p>
      </dgm:t>
    </dgm:pt>
    <dgm:pt modelId="{3DFB4B98-0D13-4B3D-9C90-3334F6228282}">
      <dgm:prSet/>
      <dgm:spPr/>
      <dgm:t>
        <a:bodyPr/>
        <a:lstStyle/>
        <a:p>
          <a:pPr rtl="0"/>
          <a:r>
            <a:rPr lang="en-US" dirty="0" smtClean="0"/>
            <a:t>Heterogeneous Systems</a:t>
          </a:r>
          <a:endParaRPr lang="en-US" dirty="0"/>
        </a:p>
      </dgm:t>
    </dgm:pt>
    <dgm:pt modelId="{C0AA59A8-0DE5-4081-8FC6-56EB8E7A3D5C}" type="parTrans" cxnId="{E20F0E6D-1DFF-4595-9BBA-FFC790BE8192}">
      <dgm:prSet/>
      <dgm:spPr/>
      <dgm:t>
        <a:bodyPr/>
        <a:lstStyle/>
        <a:p>
          <a:endParaRPr lang="en-US"/>
        </a:p>
      </dgm:t>
    </dgm:pt>
    <dgm:pt modelId="{38EE5D3D-99D1-44FB-BBEE-CA0260846DC8}" type="sibTrans" cxnId="{E20F0E6D-1DFF-4595-9BBA-FFC790BE8192}">
      <dgm:prSet/>
      <dgm:spPr/>
      <dgm:t>
        <a:bodyPr/>
        <a:lstStyle/>
        <a:p>
          <a:endParaRPr lang="en-US"/>
        </a:p>
      </dgm:t>
    </dgm:pt>
    <dgm:pt modelId="{813B7042-D94E-4E8C-8818-483CE154FEE6}">
      <dgm:prSet/>
      <dgm:spPr/>
      <dgm:t>
        <a:bodyPr/>
        <a:lstStyle/>
        <a:p>
          <a:pPr rtl="0"/>
          <a:r>
            <a:rPr lang="en-US" dirty="0" smtClean="0"/>
            <a:t>PC, Mobile, Slate, Laptop</a:t>
          </a:r>
          <a:endParaRPr lang="en-US" dirty="0"/>
        </a:p>
      </dgm:t>
    </dgm:pt>
    <dgm:pt modelId="{A46CE275-4081-4679-9E02-F17A0702C728}" type="parTrans" cxnId="{59CAC86C-426B-41E8-A8CF-5F30A7255B11}">
      <dgm:prSet/>
      <dgm:spPr/>
      <dgm:t>
        <a:bodyPr/>
        <a:lstStyle/>
        <a:p>
          <a:endParaRPr lang="en-US"/>
        </a:p>
      </dgm:t>
    </dgm:pt>
    <dgm:pt modelId="{1FF7474E-23C8-4AC4-B1AA-7F53AA7AA6A6}" type="sibTrans" cxnId="{59CAC86C-426B-41E8-A8CF-5F30A7255B11}">
      <dgm:prSet/>
      <dgm:spPr/>
      <dgm:t>
        <a:bodyPr/>
        <a:lstStyle/>
        <a:p>
          <a:endParaRPr lang="en-US"/>
        </a:p>
      </dgm:t>
    </dgm:pt>
    <dgm:pt modelId="{85531661-E725-4E68-A860-9DF0C6EC0295}">
      <dgm:prSet/>
      <dgm:spPr/>
      <dgm:t>
        <a:bodyPr/>
        <a:lstStyle/>
        <a:p>
          <a:pPr rtl="0"/>
          <a:r>
            <a:rPr lang="en-US" dirty="0" smtClean="0"/>
            <a:t>Pull</a:t>
          </a:r>
          <a:endParaRPr lang="en-US" dirty="0"/>
        </a:p>
      </dgm:t>
    </dgm:pt>
    <dgm:pt modelId="{96BA25B1-C8A2-4A93-BEDF-4298C235E948}" type="parTrans" cxnId="{3A721D4E-305F-4E05-97B0-9BE323CB9286}">
      <dgm:prSet/>
      <dgm:spPr/>
      <dgm:t>
        <a:bodyPr/>
        <a:lstStyle/>
        <a:p>
          <a:endParaRPr lang="en-US"/>
        </a:p>
      </dgm:t>
    </dgm:pt>
    <dgm:pt modelId="{E357758A-D86D-441F-B3BC-27E51F264AC6}" type="sibTrans" cxnId="{3A721D4E-305F-4E05-97B0-9BE323CB9286}">
      <dgm:prSet/>
      <dgm:spPr/>
      <dgm:t>
        <a:bodyPr/>
        <a:lstStyle/>
        <a:p>
          <a:endParaRPr lang="en-US"/>
        </a:p>
      </dgm:t>
    </dgm:pt>
    <dgm:pt modelId="{BD879AC7-7030-4C10-A774-C966F858E062}">
      <dgm:prSet/>
      <dgm:spPr/>
      <dgm:t>
        <a:bodyPr/>
        <a:lstStyle/>
        <a:p>
          <a:pPr rtl="0"/>
          <a:r>
            <a:rPr lang="en-US" dirty="0" smtClean="0"/>
            <a:t>Self Service, App Stores</a:t>
          </a:r>
          <a:endParaRPr lang="en-US" dirty="0"/>
        </a:p>
      </dgm:t>
    </dgm:pt>
    <dgm:pt modelId="{7F9A9E46-649A-4E57-AEF4-FE282EE83C20}" type="parTrans" cxnId="{409E102F-1FAC-413C-8C54-DA6A78B7F580}">
      <dgm:prSet/>
      <dgm:spPr/>
      <dgm:t>
        <a:bodyPr/>
        <a:lstStyle/>
        <a:p>
          <a:endParaRPr lang="en-US"/>
        </a:p>
      </dgm:t>
    </dgm:pt>
    <dgm:pt modelId="{7ABD1775-BEAF-4313-BF04-F8D72F4CF43E}" type="sibTrans" cxnId="{409E102F-1FAC-413C-8C54-DA6A78B7F580}">
      <dgm:prSet/>
      <dgm:spPr/>
      <dgm:t>
        <a:bodyPr/>
        <a:lstStyle/>
        <a:p>
          <a:endParaRPr lang="en-US"/>
        </a:p>
      </dgm:t>
    </dgm:pt>
    <dgm:pt modelId="{22A523B1-5A11-459E-84BD-9F7FB5E35729}">
      <dgm:prSet/>
      <dgm:spPr/>
      <dgm:t>
        <a:bodyPr/>
        <a:lstStyle/>
        <a:p>
          <a:pPr rtl="0"/>
          <a:r>
            <a:rPr lang="en-US" dirty="0" smtClean="0"/>
            <a:t>Constraints</a:t>
          </a:r>
          <a:endParaRPr lang="en-US" dirty="0"/>
        </a:p>
      </dgm:t>
    </dgm:pt>
    <dgm:pt modelId="{8A6BD4F3-7E33-4875-A73C-C0EDD2B57306}" type="parTrans" cxnId="{4FFBB886-99FD-40D7-A790-57F9726D4397}">
      <dgm:prSet/>
      <dgm:spPr/>
      <dgm:t>
        <a:bodyPr/>
        <a:lstStyle/>
        <a:p>
          <a:endParaRPr lang="en-US"/>
        </a:p>
      </dgm:t>
    </dgm:pt>
    <dgm:pt modelId="{0BD5D290-57BE-44FE-92AB-F7DDE1383482}" type="sibTrans" cxnId="{4FFBB886-99FD-40D7-A790-57F9726D4397}">
      <dgm:prSet/>
      <dgm:spPr/>
      <dgm:t>
        <a:bodyPr/>
        <a:lstStyle/>
        <a:p>
          <a:endParaRPr lang="en-US"/>
        </a:p>
      </dgm:t>
    </dgm:pt>
    <dgm:pt modelId="{51F52BE2-8287-456D-B360-7FA2904C828D}">
      <dgm:prSet/>
      <dgm:spPr/>
      <dgm:t>
        <a:bodyPr/>
        <a:lstStyle/>
        <a:p>
          <a:pPr rtl="0"/>
          <a:r>
            <a:rPr lang="en-US" dirty="0" smtClean="0"/>
            <a:t>Conditional access to Network, Applications and Data</a:t>
          </a:r>
          <a:endParaRPr lang="en-US" dirty="0"/>
        </a:p>
      </dgm:t>
    </dgm:pt>
    <dgm:pt modelId="{90D6C0DE-654F-4740-90B1-C94FC1407C6A}" type="parTrans" cxnId="{73535C2A-D06B-458B-A12C-1A1365C2F747}">
      <dgm:prSet/>
      <dgm:spPr/>
      <dgm:t>
        <a:bodyPr/>
        <a:lstStyle/>
        <a:p>
          <a:endParaRPr lang="en-US"/>
        </a:p>
      </dgm:t>
    </dgm:pt>
    <dgm:pt modelId="{ED609FB4-99C2-4F95-88A0-1AA315249569}" type="sibTrans" cxnId="{73535C2A-D06B-458B-A12C-1A1365C2F747}">
      <dgm:prSet/>
      <dgm:spPr/>
      <dgm:t>
        <a:bodyPr/>
        <a:lstStyle/>
        <a:p>
          <a:endParaRPr lang="en-US"/>
        </a:p>
      </dgm:t>
    </dgm:pt>
    <dgm:pt modelId="{860BFEFE-9357-429E-A294-F2027A2DE8A6}">
      <dgm:prSet/>
      <dgm:spPr/>
      <dgm:t>
        <a:bodyPr/>
        <a:lstStyle/>
        <a:p>
          <a:pPr rtl="0"/>
          <a:r>
            <a:rPr lang="en-US" dirty="0" smtClean="0"/>
            <a:t>Protected Data</a:t>
          </a:r>
          <a:endParaRPr lang="en-US" dirty="0"/>
        </a:p>
      </dgm:t>
    </dgm:pt>
    <dgm:pt modelId="{1A81F7FB-6774-4476-B6B0-F1CF6BE2020D}" type="parTrans" cxnId="{149D626A-2E45-41FA-8C2F-F54E4A56BA57}">
      <dgm:prSet/>
      <dgm:spPr/>
      <dgm:t>
        <a:bodyPr/>
        <a:lstStyle/>
        <a:p>
          <a:endParaRPr lang="en-US"/>
        </a:p>
      </dgm:t>
    </dgm:pt>
    <dgm:pt modelId="{6DF30F11-6226-481C-875A-C42D1EF2E514}" type="sibTrans" cxnId="{149D626A-2E45-41FA-8C2F-F54E4A56BA57}">
      <dgm:prSet/>
      <dgm:spPr/>
      <dgm:t>
        <a:bodyPr/>
        <a:lstStyle/>
        <a:p>
          <a:endParaRPr lang="en-US"/>
        </a:p>
      </dgm:t>
    </dgm:pt>
    <dgm:pt modelId="{F913BC2B-75C0-41E7-B0F5-6789613C3710}">
      <dgm:prSet/>
      <dgm:spPr/>
      <dgm:t>
        <a:bodyPr/>
        <a:lstStyle/>
        <a:p>
          <a:pPr rtl="0"/>
          <a:r>
            <a:rPr lang="en-US" dirty="0" smtClean="0"/>
            <a:t>Variable device trust level, data must be directly protected</a:t>
          </a:r>
          <a:endParaRPr lang="en-US" dirty="0"/>
        </a:p>
      </dgm:t>
    </dgm:pt>
    <dgm:pt modelId="{4DB25B0B-3D6B-4A2C-A5F1-8199FE101970}" type="parTrans" cxnId="{1B101D46-1F00-42AA-8CA4-E8CB8326DAF6}">
      <dgm:prSet/>
      <dgm:spPr/>
      <dgm:t>
        <a:bodyPr/>
        <a:lstStyle/>
        <a:p>
          <a:endParaRPr lang="en-US"/>
        </a:p>
      </dgm:t>
    </dgm:pt>
    <dgm:pt modelId="{2ABC2893-4857-46C5-BC83-8C53F0B7ED40}" type="sibTrans" cxnId="{1B101D46-1F00-42AA-8CA4-E8CB8326DAF6}">
      <dgm:prSet/>
      <dgm:spPr/>
      <dgm:t>
        <a:bodyPr/>
        <a:lstStyle/>
        <a:p>
          <a:endParaRPr lang="en-US"/>
        </a:p>
      </dgm:t>
    </dgm:pt>
    <dgm:pt modelId="{58938AE1-B19D-4C05-89AB-1D8A3C3E66BF}" type="pres">
      <dgm:prSet presAssocID="{6D9440AF-30B4-4D61-8BD2-C77125DE19C8}" presName="Name0" presStyleCnt="0">
        <dgm:presLayoutVars>
          <dgm:dir/>
          <dgm:animLvl val="lvl"/>
          <dgm:resizeHandles val="exact"/>
        </dgm:presLayoutVars>
      </dgm:prSet>
      <dgm:spPr/>
      <dgm:t>
        <a:bodyPr/>
        <a:lstStyle/>
        <a:p>
          <a:endParaRPr lang="en-US"/>
        </a:p>
      </dgm:t>
    </dgm:pt>
    <dgm:pt modelId="{06F71ECC-3AFC-46C0-886F-5F6E6B70EEB7}" type="pres">
      <dgm:prSet presAssocID="{3E1E397B-15F7-4E4A-9402-A6E397C753A7}" presName="linNode" presStyleCnt="0"/>
      <dgm:spPr/>
    </dgm:pt>
    <dgm:pt modelId="{27450FA1-6818-4A1B-9C49-90AE4A612E0F}" type="pres">
      <dgm:prSet presAssocID="{3E1E397B-15F7-4E4A-9402-A6E397C753A7}" presName="parentText" presStyleLbl="node1" presStyleIdx="0" presStyleCnt="5">
        <dgm:presLayoutVars>
          <dgm:chMax val="1"/>
          <dgm:bulletEnabled val="1"/>
        </dgm:presLayoutVars>
      </dgm:prSet>
      <dgm:spPr/>
      <dgm:t>
        <a:bodyPr/>
        <a:lstStyle/>
        <a:p>
          <a:endParaRPr lang="en-US"/>
        </a:p>
      </dgm:t>
    </dgm:pt>
    <dgm:pt modelId="{E924F260-7DD5-4CCD-A473-D2897CCFAB16}" type="pres">
      <dgm:prSet presAssocID="{3E1E397B-15F7-4E4A-9402-A6E397C753A7}" presName="descendantText" presStyleLbl="alignAccFollowNode1" presStyleIdx="0" presStyleCnt="5">
        <dgm:presLayoutVars>
          <dgm:bulletEnabled val="1"/>
        </dgm:presLayoutVars>
      </dgm:prSet>
      <dgm:spPr/>
      <dgm:t>
        <a:bodyPr/>
        <a:lstStyle/>
        <a:p>
          <a:endParaRPr lang="en-US"/>
        </a:p>
      </dgm:t>
    </dgm:pt>
    <dgm:pt modelId="{E5DB9218-2F89-4BA2-8151-1057013C00E4}" type="pres">
      <dgm:prSet presAssocID="{1107CE92-15D9-4E94-BC06-BF3B6FC13A09}" presName="sp" presStyleCnt="0"/>
      <dgm:spPr/>
    </dgm:pt>
    <dgm:pt modelId="{379F0435-4D90-476A-907D-5C61446B1799}" type="pres">
      <dgm:prSet presAssocID="{3DFB4B98-0D13-4B3D-9C90-3334F6228282}" presName="linNode" presStyleCnt="0"/>
      <dgm:spPr/>
    </dgm:pt>
    <dgm:pt modelId="{E94B5E16-EE4E-4940-AC2C-DC41EE99CE97}" type="pres">
      <dgm:prSet presAssocID="{3DFB4B98-0D13-4B3D-9C90-3334F6228282}" presName="parentText" presStyleLbl="node1" presStyleIdx="1" presStyleCnt="5">
        <dgm:presLayoutVars>
          <dgm:chMax val="1"/>
          <dgm:bulletEnabled val="1"/>
        </dgm:presLayoutVars>
      </dgm:prSet>
      <dgm:spPr/>
      <dgm:t>
        <a:bodyPr/>
        <a:lstStyle/>
        <a:p>
          <a:endParaRPr lang="en-US"/>
        </a:p>
      </dgm:t>
    </dgm:pt>
    <dgm:pt modelId="{BC1C6E7A-D24E-4EED-8EE6-4D37A3551902}" type="pres">
      <dgm:prSet presAssocID="{3DFB4B98-0D13-4B3D-9C90-3334F6228282}" presName="descendantText" presStyleLbl="alignAccFollowNode1" presStyleIdx="1" presStyleCnt="5">
        <dgm:presLayoutVars>
          <dgm:bulletEnabled val="1"/>
        </dgm:presLayoutVars>
      </dgm:prSet>
      <dgm:spPr/>
      <dgm:t>
        <a:bodyPr/>
        <a:lstStyle/>
        <a:p>
          <a:endParaRPr lang="en-US"/>
        </a:p>
      </dgm:t>
    </dgm:pt>
    <dgm:pt modelId="{867D116D-1DB9-4745-B9DA-3837F49CEB94}" type="pres">
      <dgm:prSet presAssocID="{38EE5D3D-99D1-44FB-BBEE-CA0260846DC8}" presName="sp" presStyleCnt="0"/>
      <dgm:spPr/>
    </dgm:pt>
    <dgm:pt modelId="{B8142CFE-CB97-4CD9-8A01-5C8737CBC91A}" type="pres">
      <dgm:prSet presAssocID="{85531661-E725-4E68-A860-9DF0C6EC0295}" presName="linNode" presStyleCnt="0"/>
      <dgm:spPr/>
    </dgm:pt>
    <dgm:pt modelId="{94048711-FAA0-46E8-A056-BBF9164CBBBE}" type="pres">
      <dgm:prSet presAssocID="{85531661-E725-4E68-A860-9DF0C6EC0295}" presName="parentText" presStyleLbl="node1" presStyleIdx="2" presStyleCnt="5" custLinFactNeighborX="-1666" custLinFactNeighborY="-1971">
        <dgm:presLayoutVars>
          <dgm:chMax val="1"/>
          <dgm:bulletEnabled val="1"/>
        </dgm:presLayoutVars>
      </dgm:prSet>
      <dgm:spPr/>
      <dgm:t>
        <a:bodyPr/>
        <a:lstStyle/>
        <a:p>
          <a:endParaRPr lang="en-US"/>
        </a:p>
      </dgm:t>
    </dgm:pt>
    <dgm:pt modelId="{89349728-A82A-4819-B3DC-8CA264FDAC38}" type="pres">
      <dgm:prSet presAssocID="{85531661-E725-4E68-A860-9DF0C6EC0295}" presName="descendantText" presStyleLbl="alignAccFollowNode1" presStyleIdx="2" presStyleCnt="5">
        <dgm:presLayoutVars>
          <dgm:bulletEnabled val="1"/>
        </dgm:presLayoutVars>
      </dgm:prSet>
      <dgm:spPr/>
      <dgm:t>
        <a:bodyPr/>
        <a:lstStyle/>
        <a:p>
          <a:endParaRPr lang="en-US"/>
        </a:p>
      </dgm:t>
    </dgm:pt>
    <dgm:pt modelId="{C8C7CA2B-1305-432A-8664-340FA667EACD}" type="pres">
      <dgm:prSet presAssocID="{E357758A-D86D-441F-B3BC-27E51F264AC6}" presName="sp" presStyleCnt="0"/>
      <dgm:spPr/>
    </dgm:pt>
    <dgm:pt modelId="{E784FD85-0486-46ED-A312-183C5D93C915}" type="pres">
      <dgm:prSet presAssocID="{22A523B1-5A11-459E-84BD-9F7FB5E35729}" presName="linNode" presStyleCnt="0"/>
      <dgm:spPr/>
    </dgm:pt>
    <dgm:pt modelId="{DB9B58ED-31DD-4270-B85C-53B5A8738E88}" type="pres">
      <dgm:prSet presAssocID="{22A523B1-5A11-459E-84BD-9F7FB5E35729}" presName="parentText" presStyleLbl="node1" presStyleIdx="3" presStyleCnt="5">
        <dgm:presLayoutVars>
          <dgm:chMax val="1"/>
          <dgm:bulletEnabled val="1"/>
        </dgm:presLayoutVars>
      </dgm:prSet>
      <dgm:spPr/>
      <dgm:t>
        <a:bodyPr/>
        <a:lstStyle/>
        <a:p>
          <a:endParaRPr lang="en-US"/>
        </a:p>
      </dgm:t>
    </dgm:pt>
    <dgm:pt modelId="{0439DA0C-7E84-488E-A131-14FB6BC748B0}" type="pres">
      <dgm:prSet presAssocID="{22A523B1-5A11-459E-84BD-9F7FB5E35729}" presName="descendantText" presStyleLbl="alignAccFollowNode1" presStyleIdx="3" presStyleCnt="5">
        <dgm:presLayoutVars>
          <dgm:bulletEnabled val="1"/>
        </dgm:presLayoutVars>
      </dgm:prSet>
      <dgm:spPr/>
      <dgm:t>
        <a:bodyPr/>
        <a:lstStyle/>
        <a:p>
          <a:endParaRPr lang="en-US"/>
        </a:p>
      </dgm:t>
    </dgm:pt>
    <dgm:pt modelId="{A21D6E10-6A39-464B-B208-B134D3C6B151}" type="pres">
      <dgm:prSet presAssocID="{0BD5D290-57BE-44FE-92AB-F7DDE1383482}" presName="sp" presStyleCnt="0"/>
      <dgm:spPr/>
    </dgm:pt>
    <dgm:pt modelId="{3765BA00-425B-4120-A74F-D68F7F89FA02}" type="pres">
      <dgm:prSet presAssocID="{860BFEFE-9357-429E-A294-F2027A2DE8A6}" presName="linNode" presStyleCnt="0"/>
      <dgm:spPr/>
    </dgm:pt>
    <dgm:pt modelId="{5FAC5628-60DC-4750-B403-4B7455DEE87F}" type="pres">
      <dgm:prSet presAssocID="{860BFEFE-9357-429E-A294-F2027A2DE8A6}" presName="parentText" presStyleLbl="node1" presStyleIdx="4" presStyleCnt="5" custLinFactNeighborX="-8499" custLinFactNeighborY="-1822">
        <dgm:presLayoutVars>
          <dgm:chMax val="1"/>
          <dgm:bulletEnabled val="1"/>
        </dgm:presLayoutVars>
      </dgm:prSet>
      <dgm:spPr/>
      <dgm:t>
        <a:bodyPr/>
        <a:lstStyle/>
        <a:p>
          <a:endParaRPr lang="en-US"/>
        </a:p>
      </dgm:t>
    </dgm:pt>
    <dgm:pt modelId="{0C63816F-B142-4575-88D4-455C9C603BA1}" type="pres">
      <dgm:prSet presAssocID="{860BFEFE-9357-429E-A294-F2027A2DE8A6}" presName="descendantText" presStyleLbl="alignAccFollowNode1" presStyleIdx="4" presStyleCnt="5">
        <dgm:presLayoutVars>
          <dgm:bulletEnabled val="1"/>
        </dgm:presLayoutVars>
      </dgm:prSet>
      <dgm:spPr/>
      <dgm:t>
        <a:bodyPr/>
        <a:lstStyle/>
        <a:p>
          <a:endParaRPr lang="en-US"/>
        </a:p>
      </dgm:t>
    </dgm:pt>
  </dgm:ptLst>
  <dgm:cxnLst>
    <dgm:cxn modelId="{73535C2A-D06B-458B-A12C-1A1365C2F747}" srcId="{22A523B1-5A11-459E-84BD-9F7FB5E35729}" destId="{51F52BE2-8287-456D-B360-7FA2904C828D}" srcOrd="0" destOrd="0" parTransId="{90D6C0DE-654F-4740-90B1-C94FC1407C6A}" sibTransId="{ED609FB4-99C2-4F95-88A0-1AA315249569}"/>
    <dgm:cxn modelId="{B3A630DE-6639-4BA6-B259-649ABAE56DBE}" srcId="{6D9440AF-30B4-4D61-8BD2-C77125DE19C8}" destId="{3E1E397B-15F7-4E4A-9402-A6E397C753A7}" srcOrd="0" destOrd="0" parTransId="{B5FC7BF0-4461-44C3-B091-8DADB924AB4A}" sibTransId="{1107CE92-15D9-4E94-BC06-BF3B6FC13A09}"/>
    <dgm:cxn modelId="{08E89CE2-7F42-49CC-9F35-264A0E142EA2}" type="presOf" srcId="{22A523B1-5A11-459E-84BD-9F7FB5E35729}" destId="{DB9B58ED-31DD-4270-B85C-53B5A8738E88}" srcOrd="0" destOrd="0" presId="urn:microsoft.com/office/officeart/2005/8/layout/vList5"/>
    <dgm:cxn modelId="{409E102F-1FAC-413C-8C54-DA6A78B7F580}" srcId="{85531661-E725-4E68-A860-9DF0C6EC0295}" destId="{BD879AC7-7030-4C10-A774-C966F858E062}" srcOrd="0" destOrd="0" parTransId="{7F9A9E46-649A-4E57-AEF4-FE282EE83C20}" sibTransId="{7ABD1775-BEAF-4313-BF04-F8D72F4CF43E}"/>
    <dgm:cxn modelId="{4FFBB886-99FD-40D7-A790-57F9726D4397}" srcId="{6D9440AF-30B4-4D61-8BD2-C77125DE19C8}" destId="{22A523B1-5A11-459E-84BD-9F7FB5E35729}" srcOrd="3" destOrd="0" parTransId="{8A6BD4F3-7E33-4875-A73C-C0EDD2B57306}" sibTransId="{0BD5D290-57BE-44FE-92AB-F7DDE1383482}"/>
    <dgm:cxn modelId="{E20F0E6D-1DFF-4595-9BBA-FFC790BE8192}" srcId="{6D9440AF-30B4-4D61-8BD2-C77125DE19C8}" destId="{3DFB4B98-0D13-4B3D-9C90-3334F6228282}" srcOrd="1" destOrd="0" parTransId="{C0AA59A8-0DE5-4081-8FC6-56EB8E7A3D5C}" sibTransId="{38EE5D3D-99D1-44FB-BBEE-CA0260846DC8}"/>
    <dgm:cxn modelId="{C4C90C43-5768-4516-BF0F-3506F9E5E80A}" type="presOf" srcId="{5E66F2ED-DE9B-4D92-83BA-0B0A3BDC2F0E}" destId="{E924F260-7DD5-4CCD-A473-D2897CCFAB16}" srcOrd="0" destOrd="0" presId="urn:microsoft.com/office/officeart/2005/8/layout/vList5"/>
    <dgm:cxn modelId="{3C3FB555-1EDB-484B-8E54-51DF35E9344B}" type="presOf" srcId="{3E1E397B-15F7-4E4A-9402-A6E397C753A7}" destId="{27450FA1-6818-4A1B-9C49-90AE4A612E0F}" srcOrd="0" destOrd="0" presId="urn:microsoft.com/office/officeart/2005/8/layout/vList5"/>
    <dgm:cxn modelId="{3A721D4E-305F-4E05-97B0-9BE323CB9286}" srcId="{6D9440AF-30B4-4D61-8BD2-C77125DE19C8}" destId="{85531661-E725-4E68-A860-9DF0C6EC0295}" srcOrd="2" destOrd="0" parTransId="{96BA25B1-C8A2-4A93-BEDF-4298C235E948}" sibTransId="{E357758A-D86D-441F-B3BC-27E51F264AC6}"/>
    <dgm:cxn modelId="{F46A7791-91A9-45AB-8C16-34731701523A}" type="presOf" srcId="{51F52BE2-8287-456D-B360-7FA2904C828D}" destId="{0439DA0C-7E84-488E-A131-14FB6BC748B0}" srcOrd="0" destOrd="0" presId="urn:microsoft.com/office/officeart/2005/8/layout/vList5"/>
    <dgm:cxn modelId="{0D1B88F0-BEA8-454E-A4E2-800E11EB21E9}" type="presOf" srcId="{813B7042-D94E-4E8C-8818-483CE154FEE6}" destId="{BC1C6E7A-D24E-4EED-8EE6-4D37A3551902}" srcOrd="0" destOrd="0" presId="urn:microsoft.com/office/officeart/2005/8/layout/vList5"/>
    <dgm:cxn modelId="{13AC0E6D-F4EF-4A9E-A236-2BAD4FBE7C2C}" type="presOf" srcId="{6D9440AF-30B4-4D61-8BD2-C77125DE19C8}" destId="{58938AE1-B19D-4C05-89AB-1D8A3C3E66BF}" srcOrd="0" destOrd="0" presId="urn:microsoft.com/office/officeart/2005/8/layout/vList5"/>
    <dgm:cxn modelId="{59CAC86C-426B-41E8-A8CF-5F30A7255B11}" srcId="{3DFB4B98-0D13-4B3D-9C90-3334F6228282}" destId="{813B7042-D94E-4E8C-8818-483CE154FEE6}" srcOrd="0" destOrd="0" parTransId="{A46CE275-4081-4679-9E02-F17A0702C728}" sibTransId="{1FF7474E-23C8-4AC4-B1AA-7F53AA7AA6A6}"/>
    <dgm:cxn modelId="{0F41112C-EADF-4C1A-95CF-B3449F50C9FB}" type="presOf" srcId="{85531661-E725-4E68-A860-9DF0C6EC0295}" destId="{94048711-FAA0-46E8-A056-BBF9164CBBBE}" srcOrd="0" destOrd="0" presId="urn:microsoft.com/office/officeart/2005/8/layout/vList5"/>
    <dgm:cxn modelId="{69DF4F04-6ED4-4833-9D81-536986BD466A}" type="presOf" srcId="{F913BC2B-75C0-41E7-B0F5-6789613C3710}" destId="{0C63816F-B142-4575-88D4-455C9C603BA1}" srcOrd="0" destOrd="0" presId="urn:microsoft.com/office/officeart/2005/8/layout/vList5"/>
    <dgm:cxn modelId="{6658D108-37FD-41F5-A656-D0351EA4CFA8}" type="presOf" srcId="{3DFB4B98-0D13-4B3D-9C90-3334F6228282}" destId="{E94B5E16-EE4E-4940-AC2C-DC41EE99CE97}" srcOrd="0" destOrd="0" presId="urn:microsoft.com/office/officeart/2005/8/layout/vList5"/>
    <dgm:cxn modelId="{BD5B1EA5-EF82-4D1B-96B0-D7794072B361}" srcId="{3E1E397B-15F7-4E4A-9402-A6E397C753A7}" destId="{5E66F2ED-DE9B-4D92-83BA-0B0A3BDC2F0E}" srcOrd="0" destOrd="0" parTransId="{00ACA3EF-ECC8-4ACE-BBA0-B5C8E416D1DA}" sibTransId="{3DC222BE-653F-49B7-B79D-C319FE27ED58}"/>
    <dgm:cxn modelId="{1B101D46-1F00-42AA-8CA4-E8CB8326DAF6}" srcId="{860BFEFE-9357-429E-A294-F2027A2DE8A6}" destId="{F913BC2B-75C0-41E7-B0F5-6789613C3710}" srcOrd="0" destOrd="0" parTransId="{4DB25B0B-3D6B-4A2C-A5F1-8199FE101970}" sibTransId="{2ABC2893-4857-46C5-BC83-8C53F0B7ED40}"/>
    <dgm:cxn modelId="{149D626A-2E45-41FA-8C2F-F54E4A56BA57}" srcId="{6D9440AF-30B4-4D61-8BD2-C77125DE19C8}" destId="{860BFEFE-9357-429E-A294-F2027A2DE8A6}" srcOrd="4" destOrd="0" parTransId="{1A81F7FB-6774-4476-B6B0-F1CF6BE2020D}" sibTransId="{6DF30F11-6226-481C-875A-C42D1EF2E514}"/>
    <dgm:cxn modelId="{3EF41D81-7295-4970-A69B-F0C5A6156FD6}" type="presOf" srcId="{860BFEFE-9357-429E-A294-F2027A2DE8A6}" destId="{5FAC5628-60DC-4750-B403-4B7455DEE87F}" srcOrd="0" destOrd="0" presId="urn:microsoft.com/office/officeart/2005/8/layout/vList5"/>
    <dgm:cxn modelId="{B0CBF056-FCD5-4B56-BFEE-A613CDEB81AB}" type="presOf" srcId="{BD879AC7-7030-4C10-A774-C966F858E062}" destId="{89349728-A82A-4819-B3DC-8CA264FDAC38}" srcOrd="0" destOrd="0" presId="urn:microsoft.com/office/officeart/2005/8/layout/vList5"/>
    <dgm:cxn modelId="{6C4C1DC7-3B68-4ACF-B1AB-8DAF3235B478}" type="presParOf" srcId="{58938AE1-B19D-4C05-89AB-1D8A3C3E66BF}" destId="{06F71ECC-3AFC-46C0-886F-5F6E6B70EEB7}" srcOrd="0" destOrd="0" presId="urn:microsoft.com/office/officeart/2005/8/layout/vList5"/>
    <dgm:cxn modelId="{9099FC3E-2EC8-43C1-A738-353D572B5C6B}" type="presParOf" srcId="{06F71ECC-3AFC-46C0-886F-5F6E6B70EEB7}" destId="{27450FA1-6818-4A1B-9C49-90AE4A612E0F}" srcOrd="0" destOrd="0" presId="urn:microsoft.com/office/officeart/2005/8/layout/vList5"/>
    <dgm:cxn modelId="{4016C1B3-ED78-4E3F-870B-0E836E11E241}" type="presParOf" srcId="{06F71ECC-3AFC-46C0-886F-5F6E6B70EEB7}" destId="{E924F260-7DD5-4CCD-A473-D2897CCFAB16}" srcOrd="1" destOrd="0" presId="urn:microsoft.com/office/officeart/2005/8/layout/vList5"/>
    <dgm:cxn modelId="{FD11A555-DBB5-4FB1-A0A5-04016C2F9EB6}" type="presParOf" srcId="{58938AE1-B19D-4C05-89AB-1D8A3C3E66BF}" destId="{E5DB9218-2F89-4BA2-8151-1057013C00E4}" srcOrd="1" destOrd="0" presId="urn:microsoft.com/office/officeart/2005/8/layout/vList5"/>
    <dgm:cxn modelId="{4A17D166-2E6E-451B-B848-5ACC8D4E0077}" type="presParOf" srcId="{58938AE1-B19D-4C05-89AB-1D8A3C3E66BF}" destId="{379F0435-4D90-476A-907D-5C61446B1799}" srcOrd="2" destOrd="0" presId="urn:microsoft.com/office/officeart/2005/8/layout/vList5"/>
    <dgm:cxn modelId="{E5728334-0677-4E55-BDA4-7BC60891653E}" type="presParOf" srcId="{379F0435-4D90-476A-907D-5C61446B1799}" destId="{E94B5E16-EE4E-4940-AC2C-DC41EE99CE97}" srcOrd="0" destOrd="0" presId="urn:microsoft.com/office/officeart/2005/8/layout/vList5"/>
    <dgm:cxn modelId="{2EB2F719-4D2D-4357-B296-D3044B426227}" type="presParOf" srcId="{379F0435-4D90-476A-907D-5C61446B1799}" destId="{BC1C6E7A-D24E-4EED-8EE6-4D37A3551902}" srcOrd="1" destOrd="0" presId="urn:microsoft.com/office/officeart/2005/8/layout/vList5"/>
    <dgm:cxn modelId="{B4566679-207A-4CEC-8FEB-157B5EB3C15C}" type="presParOf" srcId="{58938AE1-B19D-4C05-89AB-1D8A3C3E66BF}" destId="{867D116D-1DB9-4745-B9DA-3837F49CEB94}" srcOrd="3" destOrd="0" presId="urn:microsoft.com/office/officeart/2005/8/layout/vList5"/>
    <dgm:cxn modelId="{61088E65-EFB6-42C0-A9BB-D932A83A1D83}" type="presParOf" srcId="{58938AE1-B19D-4C05-89AB-1D8A3C3E66BF}" destId="{B8142CFE-CB97-4CD9-8A01-5C8737CBC91A}" srcOrd="4" destOrd="0" presId="urn:microsoft.com/office/officeart/2005/8/layout/vList5"/>
    <dgm:cxn modelId="{A62D65AE-7289-429B-9632-C501357553D5}" type="presParOf" srcId="{B8142CFE-CB97-4CD9-8A01-5C8737CBC91A}" destId="{94048711-FAA0-46E8-A056-BBF9164CBBBE}" srcOrd="0" destOrd="0" presId="urn:microsoft.com/office/officeart/2005/8/layout/vList5"/>
    <dgm:cxn modelId="{704901D3-113B-41B1-B62E-4C7C24FA4652}" type="presParOf" srcId="{B8142CFE-CB97-4CD9-8A01-5C8737CBC91A}" destId="{89349728-A82A-4819-B3DC-8CA264FDAC38}" srcOrd="1" destOrd="0" presId="urn:microsoft.com/office/officeart/2005/8/layout/vList5"/>
    <dgm:cxn modelId="{76B047DE-4EB8-41FF-A4A7-F1B07FA61AE2}" type="presParOf" srcId="{58938AE1-B19D-4C05-89AB-1D8A3C3E66BF}" destId="{C8C7CA2B-1305-432A-8664-340FA667EACD}" srcOrd="5" destOrd="0" presId="urn:microsoft.com/office/officeart/2005/8/layout/vList5"/>
    <dgm:cxn modelId="{B309EE97-AE6D-4F5A-B537-B24CC1AB8C08}" type="presParOf" srcId="{58938AE1-B19D-4C05-89AB-1D8A3C3E66BF}" destId="{E784FD85-0486-46ED-A312-183C5D93C915}" srcOrd="6" destOrd="0" presId="urn:microsoft.com/office/officeart/2005/8/layout/vList5"/>
    <dgm:cxn modelId="{1A7A757E-4610-49A1-8CE4-88880F8B7B37}" type="presParOf" srcId="{E784FD85-0486-46ED-A312-183C5D93C915}" destId="{DB9B58ED-31DD-4270-B85C-53B5A8738E88}" srcOrd="0" destOrd="0" presId="urn:microsoft.com/office/officeart/2005/8/layout/vList5"/>
    <dgm:cxn modelId="{47BA64CD-D083-453B-9A25-41E6A7FC011C}" type="presParOf" srcId="{E784FD85-0486-46ED-A312-183C5D93C915}" destId="{0439DA0C-7E84-488E-A131-14FB6BC748B0}" srcOrd="1" destOrd="0" presId="urn:microsoft.com/office/officeart/2005/8/layout/vList5"/>
    <dgm:cxn modelId="{F4067824-BD6C-4E6E-8CC6-98542476EEB1}" type="presParOf" srcId="{58938AE1-B19D-4C05-89AB-1D8A3C3E66BF}" destId="{A21D6E10-6A39-464B-B208-B134D3C6B151}" srcOrd="7" destOrd="0" presId="urn:microsoft.com/office/officeart/2005/8/layout/vList5"/>
    <dgm:cxn modelId="{305E2284-DC26-4166-AA1D-376138175176}" type="presParOf" srcId="{58938AE1-B19D-4C05-89AB-1D8A3C3E66BF}" destId="{3765BA00-425B-4120-A74F-D68F7F89FA02}" srcOrd="8" destOrd="0" presId="urn:microsoft.com/office/officeart/2005/8/layout/vList5"/>
    <dgm:cxn modelId="{D9877834-4C50-42F1-AD04-623AEA9C7E8A}" type="presParOf" srcId="{3765BA00-425B-4120-A74F-D68F7F89FA02}" destId="{5FAC5628-60DC-4750-B403-4B7455DEE87F}" srcOrd="0" destOrd="0" presId="urn:microsoft.com/office/officeart/2005/8/layout/vList5"/>
    <dgm:cxn modelId="{56F97005-A273-47F0-A1F5-1AA0A7284963}" type="presParOf" srcId="{3765BA00-425B-4120-A74F-D68F7F89FA02}" destId="{0C63816F-B142-4575-88D4-455C9C603BA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6037DA3-C397-47FD-A00D-D2833DC53A53}"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2629E5E-AB02-4F86-A8CB-66338ED301EA}">
      <dgm:prSet/>
      <dgm:spPr/>
      <dgm:t>
        <a:bodyPr/>
        <a:lstStyle/>
        <a:p>
          <a:pPr rtl="0"/>
          <a:r>
            <a:rPr lang="en-US" dirty="0" smtClean="0"/>
            <a:t>Corporate Devices</a:t>
          </a:r>
          <a:endParaRPr lang="en-US" dirty="0"/>
        </a:p>
      </dgm:t>
    </dgm:pt>
    <dgm:pt modelId="{428FDBCC-9A2B-4E0A-9F4A-22D1A7AAE796}" type="parTrans" cxnId="{AD5B6ED9-C88B-4AA5-B16B-4B6CDF036B2B}">
      <dgm:prSet/>
      <dgm:spPr/>
      <dgm:t>
        <a:bodyPr/>
        <a:lstStyle/>
        <a:p>
          <a:endParaRPr lang="en-US"/>
        </a:p>
      </dgm:t>
    </dgm:pt>
    <dgm:pt modelId="{6AF20238-54E0-4AFF-8EBB-F11938368C5F}" type="sibTrans" cxnId="{AD5B6ED9-C88B-4AA5-B16B-4B6CDF036B2B}">
      <dgm:prSet/>
      <dgm:spPr/>
      <dgm:t>
        <a:bodyPr/>
        <a:lstStyle/>
        <a:p>
          <a:endParaRPr lang="en-US"/>
        </a:p>
      </dgm:t>
    </dgm:pt>
    <dgm:pt modelId="{7A69FCE6-CBB9-4E46-9336-1AFA05A8B023}">
      <dgm:prSet/>
      <dgm:spPr/>
      <dgm:t>
        <a:bodyPr/>
        <a:lstStyle/>
        <a:p>
          <a:pPr rtl="0"/>
          <a:r>
            <a:rPr lang="en-US" dirty="0" smtClean="0"/>
            <a:t>IT Owns the Device and Sets the all of the Rules</a:t>
          </a:r>
          <a:endParaRPr lang="en-US" dirty="0"/>
        </a:p>
      </dgm:t>
    </dgm:pt>
    <dgm:pt modelId="{AA819C28-9524-4AAD-9B98-C11C13DD0D7B}" type="parTrans" cxnId="{0681CF88-A992-4F2F-B6D2-ADBBA1C73B9F}">
      <dgm:prSet/>
      <dgm:spPr/>
      <dgm:t>
        <a:bodyPr/>
        <a:lstStyle/>
        <a:p>
          <a:endParaRPr lang="en-US"/>
        </a:p>
      </dgm:t>
    </dgm:pt>
    <dgm:pt modelId="{CA40809B-40FB-4BF4-9228-4C2D9A4D49ED}" type="sibTrans" cxnId="{0681CF88-A992-4F2F-B6D2-ADBBA1C73B9F}">
      <dgm:prSet/>
      <dgm:spPr/>
      <dgm:t>
        <a:bodyPr/>
        <a:lstStyle/>
        <a:p>
          <a:endParaRPr lang="en-US"/>
        </a:p>
      </dgm:t>
    </dgm:pt>
    <dgm:pt modelId="{3A0473F2-95AD-4FA5-82AA-A328411D365B}">
      <dgm:prSet/>
      <dgm:spPr/>
      <dgm:t>
        <a:bodyPr/>
        <a:lstStyle/>
        <a:p>
          <a:pPr rtl="0"/>
          <a:r>
            <a:rPr lang="en-US" dirty="0" smtClean="0"/>
            <a:t>Homogenous Systems</a:t>
          </a:r>
          <a:endParaRPr lang="en-US" dirty="0"/>
        </a:p>
      </dgm:t>
    </dgm:pt>
    <dgm:pt modelId="{009C0DF2-3DB7-4ECF-A5A2-961DDCE308B3}" type="parTrans" cxnId="{DAF84C6F-D425-437E-A8CE-A3714370A609}">
      <dgm:prSet/>
      <dgm:spPr/>
      <dgm:t>
        <a:bodyPr/>
        <a:lstStyle/>
        <a:p>
          <a:endParaRPr lang="en-US"/>
        </a:p>
      </dgm:t>
    </dgm:pt>
    <dgm:pt modelId="{4DD72D05-CB76-4BFE-B319-F1B4000B933B}" type="sibTrans" cxnId="{DAF84C6F-D425-437E-A8CE-A3714370A609}">
      <dgm:prSet/>
      <dgm:spPr/>
      <dgm:t>
        <a:bodyPr/>
        <a:lstStyle/>
        <a:p>
          <a:endParaRPr lang="en-US"/>
        </a:p>
      </dgm:t>
    </dgm:pt>
    <dgm:pt modelId="{B9A863CE-F967-4783-A7C5-85642E736F08}">
      <dgm:prSet custT="1"/>
      <dgm:spPr/>
      <dgm:t>
        <a:bodyPr/>
        <a:lstStyle/>
        <a:p>
          <a:pPr rtl="0"/>
          <a:r>
            <a:rPr lang="en-US" sz="1500" dirty="0" smtClean="0"/>
            <a:t>Hardware, Apps, </a:t>
          </a:r>
          <a:r>
            <a:rPr lang="en-US" sz="1500" dirty="0" err="1" smtClean="0"/>
            <a:t>OSes</a:t>
          </a:r>
          <a:endParaRPr lang="en-US" sz="1500" dirty="0"/>
        </a:p>
      </dgm:t>
    </dgm:pt>
    <dgm:pt modelId="{7B039C09-CB7E-443D-AA8F-5DADC31E2208}" type="parTrans" cxnId="{110F5126-5D96-4E32-9FBF-8B2F67EC6C51}">
      <dgm:prSet/>
      <dgm:spPr/>
      <dgm:t>
        <a:bodyPr/>
        <a:lstStyle/>
        <a:p>
          <a:endParaRPr lang="en-US"/>
        </a:p>
      </dgm:t>
    </dgm:pt>
    <dgm:pt modelId="{489176AD-877E-41AA-A980-00B7DB8FA0B7}" type="sibTrans" cxnId="{110F5126-5D96-4E32-9FBF-8B2F67EC6C51}">
      <dgm:prSet/>
      <dgm:spPr/>
      <dgm:t>
        <a:bodyPr/>
        <a:lstStyle/>
        <a:p>
          <a:endParaRPr lang="en-US"/>
        </a:p>
      </dgm:t>
    </dgm:pt>
    <dgm:pt modelId="{5533143E-36D0-4D3C-BC52-0FF028BE2D64}">
      <dgm:prSet/>
      <dgm:spPr/>
      <dgm:t>
        <a:bodyPr/>
        <a:lstStyle/>
        <a:p>
          <a:pPr rtl="0"/>
          <a:r>
            <a:rPr lang="en-US" smtClean="0"/>
            <a:t>Push</a:t>
          </a:r>
          <a:endParaRPr lang="en-US"/>
        </a:p>
      </dgm:t>
    </dgm:pt>
    <dgm:pt modelId="{B9819999-71EF-49C1-A93C-187EBD62145E}" type="parTrans" cxnId="{A824573A-33DB-40B0-96B4-CE539E39B172}">
      <dgm:prSet/>
      <dgm:spPr/>
      <dgm:t>
        <a:bodyPr/>
        <a:lstStyle/>
        <a:p>
          <a:endParaRPr lang="en-US"/>
        </a:p>
      </dgm:t>
    </dgm:pt>
    <dgm:pt modelId="{F153654C-FD9E-473F-98C1-345CB318D79F}" type="sibTrans" cxnId="{A824573A-33DB-40B0-96B4-CE539E39B172}">
      <dgm:prSet/>
      <dgm:spPr/>
      <dgm:t>
        <a:bodyPr/>
        <a:lstStyle/>
        <a:p>
          <a:endParaRPr lang="en-US"/>
        </a:p>
      </dgm:t>
    </dgm:pt>
    <dgm:pt modelId="{8007B057-EA00-48F9-B820-9548D605455C}">
      <dgm:prSet custT="1"/>
      <dgm:spPr/>
      <dgm:t>
        <a:bodyPr/>
        <a:lstStyle/>
        <a:p>
          <a:pPr rtl="0"/>
          <a:r>
            <a:rPr lang="en-US" sz="1500" dirty="0" smtClean="0"/>
            <a:t>Of apps, patches, configurations</a:t>
          </a:r>
          <a:endParaRPr lang="en-US" sz="1500" dirty="0"/>
        </a:p>
      </dgm:t>
    </dgm:pt>
    <dgm:pt modelId="{245EFAC4-A9EE-4FA6-9DBE-51DAE937F654}" type="parTrans" cxnId="{AE13E25F-4AF7-4F73-B2ED-D68EBA176373}">
      <dgm:prSet/>
      <dgm:spPr/>
      <dgm:t>
        <a:bodyPr/>
        <a:lstStyle/>
        <a:p>
          <a:endParaRPr lang="en-US"/>
        </a:p>
      </dgm:t>
    </dgm:pt>
    <dgm:pt modelId="{EC9E6884-18F5-4F0A-89A4-DD8E12F050C8}" type="sibTrans" cxnId="{AE13E25F-4AF7-4F73-B2ED-D68EBA176373}">
      <dgm:prSet/>
      <dgm:spPr/>
      <dgm:t>
        <a:bodyPr/>
        <a:lstStyle/>
        <a:p>
          <a:endParaRPr lang="en-US"/>
        </a:p>
      </dgm:t>
    </dgm:pt>
    <dgm:pt modelId="{4C0B898A-2190-40C7-8B3A-9633288F40A2}">
      <dgm:prSet/>
      <dgm:spPr/>
      <dgm:t>
        <a:bodyPr/>
        <a:lstStyle/>
        <a:p>
          <a:pPr rtl="0"/>
          <a:r>
            <a:rPr lang="en-US" dirty="0" smtClean="0"/>
            <a:t>Corporate Standards</a:t>
          </a:r>
          <a:endParaRPr lang="en-US" dirty="0"/>
        </a:p>
      </dgm:t>
    </dgm:pt>
    <dgm:pt modelId="{A1123EE2-591E-430B-92CF-6FE8025FEA8E}" type="parTrans" cxnId="{EAD60428-8FFA-432C-BA24-2FCDC8B9CE1E}">
      <dgm:prSet/>
      <dgm:spPr/>
      <dgm:t>
        <a:bodyPr/>
        <a:lstStyle/>
        <a:p>
          <a:endParaRPr lang="en-US"/>
        </a:p>
      </dgm:t>
    </dgm:pt>
    <dgm:pt modelId="{FAD5DD22-5735-4BA8-A98A-D509FB79320E}" type="sibTrans" cxnId="{EAD60428-8FFA-432C-BA24-2FCDC8B9CE1E}">
      <dgm:prSet/>
      <dgm:spPr/>
      <dgm:t>
        <a:bodyPr/>
        <a:lstStyle/>
        <a:p>
          <a:endParaRPr lang="en-US"/>
        </a:p>
      </dgm:t>
    </dgm:pt>
    <dgm:pt modelId="{F8FD77EB-D3FA-4EA3-A3BC-05F24A9A8920}">
      <dgm:prSet custT="1"/>
      <dgm:spPr/>
      <dgm:t>
        <a:bodyPr/>
        <a:lstStyle/>
        <a:p>
          <a:pPr rtl="0"/>
          <a:r>
            <a:rPr lang="en-US" sz="1500" dirty="0" smtClean="0"/>
            <a:t>Devices, Applications, Configurations</a:t>
          </a:r>
          <a:endParaRPr lang="en-US" sz="1500" dirty="0"/>
        </a:p>
      </dgm:t>
    </dgm:pt>
    <dgm:pt modelId="{426A38D8-6C2F-4A94-BAED-BA30DEAC1203}" type="parTrans" cxnId="{B932349E-19D5-492B-B7FE-C24F9213CC97}">
      <dgm:prSet/>
      <dgm:spPr/>
      <dgm:t>
        <a:bodyPr/>
        <a:lstStyle/>
        <a:p>
          <a:endParaRPr lang="en-US"/>
        </a:p>
      </dgm:t>
    </dgm:pt>
    <dgm:pt modelId="{88B67CE2-44AD-45F7-A7C4-FCEB37C3C675}" type="sibTrans" cxnId="{B932349E-19D5-492B-B7FE-C24F9213CC97}">
      <dgm:prSet/>
      <dgm:spPr/>
      <dgm:t>
        <a:bodyPr/>
        <a:lstStyle/>
        <a:p>
          <a:endParaRPr lang="en-US"/>
        </a:p>
      </dgm:t>
    </dgm:pt>
    <dgm:pt modelId="{5CCA724C-3DF3-445F-8637-8A50F28DF1E2}">
      <dgm:prSet/>
      <dgm:spPr/>
      <dgm:t>
        <a:bodyPr/>
        <a:lstStyle/>
        <a:p>
          <a:pPr rtl="0"/>
          <a:r>
            <a:rPr lang="en-US" dirty="0" smtClean="0"/>
            <a:t>Protected Devices</a:t>
          </a:r>
          <a:endParaRPr lang="en-US" dirty="0"/>
        </a:p>
      </dgm:t>
    </dgm:pt>
    <dgm:pt modelId="{F09E469F-0EA5-4F87-92E9-C24EF1670550}" type="parTrans" cxnId="{49F3E1E6-AF58-48C0-974D-F9D068A43F1A}">
      <dgm:prSet/>
      <dgm:spPr/>
      <dgm:t>
        <a:bodyPr/>
        <a:lstStyle/>
        <a:p>
          <a:endParaRPr lang="en-US"/>
        </a:p>
      </dgm:t>
    </dgm:pt>
    <dgm:pt modelId="{18BFD4C7-CAEE-4161-96DA-EAA42F5F83FD}" type="sibTrans" cxnId="{49F3E1E6-AF58-48C0-974D-F9D068A43F1A}">
      <dgm:prSet/>
      <dgm:spPr/>
      <dgm:t>
        <a:bodyPr/>
        <a:lstStyle/>
        <a:p>
          <a:endParaRPr lang="en-US"/>
        </a:p>
      </dgm:t>
    </dgm:pt>
    <dgm:pt modelId="{5DE76D74-8B41-44E2-ADDE-8B5EAF27C28C}">
      <dgm:prSet custT="1"/>
      <dgm:spPr/>
      <dgm:t>
        <a:bodyPr/>
        <a:lstStyle/>
        <a:p>
          <a:pPr rtl="0"/>
          <a:r>
            <a:rPr lang="en-US" sz="1200" dirty="0" smtClean="0"/>
            <a:t>Systems enforce device standards to Protect data (</a:t>
          </a:r>
          <a:r>
            <a:rPr lang="en-US" sz="1200" dirty="0" err="1" smtClean="0"/>
            <a:t>Bitlocker</a:t>
          </a:r>
          <a:r>
            <a:rPr lang="en-US" sz="1200" dirty="0" smtClean="0"/>
            <a:t>, OS/Patch Level, Applications)</a:t>
          </a:r>
          <a:endParaRPr lang="en-US" sz="1200" dirty="0"/>
        </a:p>
      </dgm:t>
    </dgm:pt>
    <dgm:pt modelId="{CB54D8B9-531D-4998-B63A-0675D6236CCE}" type="parTrans" cxnId="{71CAD315-E256-4352-9EFA-71AD0ED7317C}">
      <dgm:prSet/>
      <dgm:spPr/>
      <dgm:t>
        <a:bodyPr/>
        <a:lstStyle/>
        <a:p>
          <a:endParaRPr lang="en-US"/>
        </a:p>
      </dgm:t>
    </dgm:pt>
    <dgm:pt modelId="{F35DDA81-652C-4159-931E-6062A9813389}" type="sibTrans" cxnId="{71CAD315-E256-4352-9EFA-71AD0ED7317C}">
      <dgm:prSet/>
      <dgm:spPr/>
      <dgm:t>
        <a:bodyPr/>
        <a:lstStyle/>
        <a:p>
          <a:endParaRPr lang="en-US"/>
        </a:p>
      </dgm:t>
    </dgm:pt>
    <dgm:pt modelId="{3AEE3767-E9A5-4800-909B-E9FA50B6C2DA}" type="pres">
      <dgm:prSet presAssocID="{26037DA3-C397-47FD-A00D-D2833DC53A53}" presName="Name0" presStyleCnt="0">
        <dgm:presLayoutVars>
          <dgm:dir/>
          <dgm:animLvl val="lvl"/>
          <dgm:resizeHandles val="exact"/>
        </dgm:presLayoutVars>
      </dgm:prSet>
      <dgm:spPr/>
      <dgm:t>
        <a:bodyPr/>
        <a:lstStyle/>
        <a:p>
          <a:endParaRPr lang="en-US"/>
        </a:p>
      </dgm:t>
    </dgm:pt>
    <dgm:pt modelId="{5CFAA712-1273-434D-9EF2-34E4BD2FCD3C}" type="pres">
      <dgm:prSet presAssocID="{B2629E5E-AB02-4F86-A8CB-66338ED301EA}" presName="linNode" presStyleCnt="0"/>
      <dgm:spPr/>
    </dgm:pt>
    <dgm:pt modelId="{4DAFF43A-F53C-4404-A84A-15140F66883A}" type="pres">
      <dgm:prSet presAssocID="{B2629E5E-AB02-4F86-A8CB-66338ED301EA}" presName="parentText" presStyleLbl="node1" presStyleIdx="0" presStyleCnt="5">
        <dgm:presLayoutVars>
          <dgm:chMax val="1"/>
          <dgm:bulletEnabled val="1"/>
        </dgm:presLayoutVars>
      </dgm:prSet>
      <dgm:spPr/>
      <dgm:t>
        <a:bodyPr/>
        <a:lstStyle/>
        <a:p>
          <a:endParaRPr lang="en-US"/>
        </a:p>
      </dgm:t>
    </dgm:pt>
    <dgm:pt modelId="{5AD0E05E-3774-461E-A927-77C46F66D074}" type="pres">
      <dgm:prSet presAssocID="{B2629E5E-AB02-4F86-A8CB-66338ED301EA}" presName="descendantText" presStyleLbl="alignAccFollowNode1" presStyleIdx="0" presStyleCnt="5">
        <dgm:presLayoutVars>
          <dgm:bulletEnabled val="1"/>
        </dgm:presLayoutVars>
      </dgm:prSet>
      <dgm:spPr/>
      <dgm:t>
        <a:bodyPr/>
        <a:lstStyle/>
        <a:p>
          <a:endParaRPr lang="en-US"/>
        </a:p>
      </dgm:t>
    </dgm:pt>
    <dgm:pt modelId="{CB83FB97-7C88-483B-9F71-3109CF81904B}" type="pres">
      <dgm:prSet presAssocID="{6AF20238-54E0-4AFF-8EBB-F11938368C5F}" presName="sp" presStyleCnt="0"/>
      <dgm:spPr/>
    </dgm:pt>
    <dgm:pt modelId="{EC32403A-E785-4259-A0BF-F645277A8C17}" type="pres">
      <dgm:prSet presAssocID="{3A0473F2-95AD-4FA5-82AA-A328411D365B}" presName="linNode" presStyleCnt="0"/>
      <dgm:spPr/>
    </dgm:pt>
    <dgm:pt modelId="{E649655E-5A63-47CF-AAE2-F48B593AC5F9}" type="pres">
      <dgm:prSet presAssocID="{3A0473F2-95AD-4FA5-82AA-A328411D365B}" presName="parentText" presStyleLbl="node1" presStyleIdx="1" presStyleCnt="5">
        <dgm:presLayoutVars>
          <dgm:chMax val="1"/>
          <dgm:bulletEnabled val="1"/>
        </dgm:presLayoutVars>
      </dgm:prSet>
      <dgm:spPr/>
      <dgm:t>
        <a:bodyPr/>
        <a:lstStyle/>
        <a:p>
          <a:endParaRPr lang="en-US"/>
        </a:p>
      </dgm:t>
    </dgm:pt>
    <dgm:pt modelId="{A840CBF8-CBF1-4D7A-A2C8-38DEA9AAEB66}" type="pres">
      <dgm:prSet presAssocID="{3A0473F2-95AD-4FA5-82AA-A328411D365B}" presName="descendantText" presStyleLbl="alignAccFollowNode1" presStyleIdx="1" presStyleCnt="5">
        <dgm:presLayoutVars>
          <dgm:bulletEnabled val="1"/>
        </dgm:presLayoutVars>
      </dgm:prSet>
      <dgm:spPr/>
      <dgm:t>
        <a:bodyPr/>
        <a:lstStyle/>
        <a:p>
          <a:endParaRPr lang="en-US"/>
        </a:p>
      </dgm:t>
    </dgm:pt>
    <dgm:pt modelId="{8C502E8F-0A3E-48DE-904B-A5B0B79D579E}" type="pres">
      <dgm:prSet presAssocID="{4DD72D05-CB76-4BFE-B319-F1B4000B933B}" presName="sp" presStyleCnt="0"/>
      <dgm:spPr/>
    </dgm:pt>
    <dgm:pt modelId="{1A29BA75-E284-4BCC-BD4F-3B79E3D67110}" type="pres">
      <dgm:prSet presAssocID="{5533143E-36D0-4D3C-BC52-0FF028BE2D64}" presName="linNode" presStyleCnt="0"/>
      <dgm:spPr/>
    </dgm:pt>
    <dgm:pt modelId="{79298486-C01B-4F59-A281-A2E2C04E0E94}" type="pres">
      <dgm:prSet presAssocID="{5533143E-36D0-4D3C-BC52-0FF028BE2D64}" presName="parentText" presStyleLbl="node1" presStyleIdx="2" presStyleCnt="5">
        <dgm:presLayoutVars>
          <dgm:chMax val="1"/>
          <dgm:bulletEnabled val="1"/>
        </dgm:presLayoutVars>
      </dgm:prSet>
      <dgm:spPr/>
      <dgm:t>
        <a:bodyPr/>
        <a:lstStyle/>
        <a:p>
          <a:endParaRPr lang="en-US"/>
        </a:p>
      </dgm:t>
    </dgm:pt>
    <dgm:pt modelId="{EB49F015-BCC4-4F47-B548-E9B5733E8AF2}" type="pres">
      <dgm:prSet presAssocID="{5533143E-36D0-4D3C-BC52-0FF028BE2D64}" presName="descendantText" presStyleLbl="alignAccFollowNode1" presStyleIdx="2" presStyleCnt="5">
        <dgm:presLayoutVars>
          <dgm:bulletEnabled val="1"/>
        </dgm:presLayoutVars>
      </dgm:prSet>
      <dgm:spPr/>
      <dgm:t>
        <a:bodyPr/>
        <a:lstStyle/>
        <a:p>
          <a:endParaRPr lang="en-US"/>
        </a:p>
      </dgm:t>
    </dgm:pt>
    <dgm:pt modelId="{AD850DC8-FAD9-4D23-A30C-BDEDB35091E9}" type="pres">
      <dgm:prSet presAssocID="{F153654C-FD9E-473F-98C1-345CB318D79F}" presName="sp" presStyleCnt="0"/>
      <dgm:spPr/>
    </dgm:pt>
    <dgm:pt modelId="{5A50A4D0-F446-485D-864D-F89B85FC1895}" type="pres">
      <dgm:prSet presAssocID="{4C0B898A-2190-40C7-8B3A-9633288F40A2}" presName="linNode" presStyleCnt="0"/>
      <dgm:spPr/>
    </dgm:pt>
    <dgm:pt modelId="{5F487817-2C9D-45F8-A98D-51460323E187}" type="pres">
      <dgm:prSet presAssocID="{4C0B898A-2190-40C7-8B3A-9633288F40A2}" presName="parentText" presStyleLbl="node1" presStyleIdx="3" presStyleCnt="5">
        <dgm:presLayoutVars>
          <dgm:chMax val="1"/>
          <dgm:bulletEnabled val="1"/>
        </dgm:presLayoutVars>
      </dgm:prSet>
      <dgm:spPr/>
      <dgm:t>
        <a:bodyPr/>
        <a:lstStyle/>
        <a:p>
          <a:endParaRPr lang="en-US"/>
        </a:p>
      </dgm:t>
    </dgm:pt>
    <dgm:pt modelId="{68AB0E6C-C192-45FE-A4F4-35828B5F7585}" type="pres">
      <dgm:prSet presAssocID="{4C0B898A-2190-40C7-8B3A-9633288F40A2}" presName="descendantText" presStyleLbl="alignAccFollowNode1" presStyleIdx="3" presStyleCnt="5">
        <dgm:presLayoutVars>
          <dgm:bulletEnabled val="1"/>
        </dgm:presLayoutVars>
      </dgm:prSet>
      <dgm:spPr/>
      <dgm:t>
        <a:bodyPr/>
        <a:lstStyle/>
        <a:p>
          <a:endParaRPr lang="en-US"/>
        </a:p>
      </dgm:t>
    </dgm:pt>
    <dgm:pt modelId="{119A4904-783C-48A3-B755-C26A9F7A201A}" type="pres">
      <dgm:prSet presAssocID="{FAD5DD22-5735-4BA8-A98A-D509FB79320E}" presName="sp" presStyleCnt="0"/>
      <dgm:spPr/>
    </dgm:pt>
    <dgm:pt modelId="{A17A8DD9-2EF6-43D3-BA6B-325633857590}" type="pres">
      <dgm:prSet presAssocID="{5CCA724C-3DF3-445F-8637-8A50F28DF1E2}" presName="linNode" presStyleCnt="0"/>
      <dgm:spPr/>
    </dgm:pt>
    <dgm:pt modelId="{7943D334-8FA0-4A3C-AB07-B6AD5B80FFF1}" type="pres">
      <dgm:prSet presAssocID="{5CCA724C-3DF3-445F-8637-8A50F28DF1E2}" presName="parentText" presStyleLbl="node1" presStyleIdx="4" presStyleCnt="5">
        <dgm:presLayoutVars>
          <dgm:chMax val="1"/>
          <dgm:bulletEnabled val="1"/>
        </dgm:presLayoutVars>
      </dgm:prSet>
      <dgm:spPr/>
      <dgm:t>
        <a:bodyPr/>
        <a:lstStyle/>
        <a:p>
          <a:endParaRPr lang="en-US"/>
        </a:p>
      </dgm:t>
    </dgm:pt>
    <dgm:pt modelId="{A05D3C5F-07AA-4817-A4DC-41216526ABCD}" type="pres">
      <dgm:prSet presAssocID="{5CCA724C-3DF3-445F-8637-8A50F28DF1E2}" presName="descendantText" presStyleLbl="alignAccFollowNode1" presStyleIdx="4" presStyleCnt="5">
        <dgm:presLayoutVars>
          <dgm:bulletEnabled val="1"/>
        </dgm:presLayoutVars>
      </dgm:prSet>
      <dgm:spPr/>
      <dgm:t>
        <a:bodyPr/>
        <a:lstStyle/>
        <a:p>
          <a:endParaRPr lang="en-US"/>
        </a:p>
      </dgm:t>
    </dgm:pt>
  </dgm:ptLst>
  <dgm:cxnLst>
    <dgm:cxn modelId="{EAE9DF35-6B88-45C2-8273-04B400B038D7}" type="presOf" srcId="{B9A863CE-F967-4783-A7C5-85642E736F08}" destId="{A840CBF8-CBF1-4D7A-A2C8-38DEA9AAEB66}" srcOrd="0" destOrd="0" presId="urn:microsoft.com/office/officeart/2005/8/layout/vList5"/>
    <dgm:cxn modelId="{DB0F4F2E-7BB9-4306-82F5-CC0C7F38AE97}" type="presOf" srcId="{7A69FCE6-CBB9-4E46-9336-1AFA05A8B023}" destId="{5AD0E05E-3774-461E-A927-77C46F66D074}" srcOrd="0" destOrd="0" presId="urn:microsoft.com/office/officeart/2005/8/layout/vList5"/>
    <dgm:cxn modelId="{AE13E25F-4AF7-4F73-B2ED-D68EBA176373}" srcId="{5533143E-36D0-4D3C-BC52-0FF028BE2D64}" destId="{8007B057-EA00-48F9-B820-9548D605455C}" srcOrd="0" destOrd="0" parTransId="{245EFAC4-A9EE-4FA6-9DBE-51DAE937F654}" sibTransId="{EC9E6884-18F5-4F0A-89A4-DD8E12F050C8}"/>
    <dgm:cxn modelId="{3BA0FD2A-6AAC-460A-96C6-885F8E9F9637}" type="presOf" srcId="{5CCA724C-3DF3-445F-8637-8A50F28DF1E2}" destId="{7943D334-8FA0-4A3C-AB07-B6AD5B80FFF1}" srcOrd="0" destOrd="0" presId="urn:microsoft.com/office/officeart/2005/8/layout/vList5"/>
    <dgm:cxn modelId="{EAD60428-8FFA-432C-BA24-2FCDC8B9CE1E}" srcId="{26037DA3-C397-47FD-A00D-D2833DC53A53}" destId="{4C0B898A-2190-40C7-8B3A-9633288F40A2}" srcOrd="3" destOrd="0" parTransId="{A1123EE2-591E-430B-92CF-6FE8025FEA8E}" sibTransId="{FAD5DD22-5735-4BA8-A98A-D509FB79320E}"/>
    <dgm:cxn modelId="{AD5B6ED9-C88B-4AA5-B16B-4B6CDF036B2B}" srcId="{26037DA3-C397-47FD-A00D-D2833DC53A53}" destId="{B2629E5E-AB02-4F86-A8CB-66338ED301EA}" srcOrd="0" destOrd="0" parTransId="{428FDBCC-9A2B-4E0A-9F4A-22D1A7AAE796}" sibTransId="{6AF20238-54E0-4AFF-8EBB-F11938368C5F}"/>
    <dgm:cxn modelId="{110F5126-5D96-4E32-9FBF-8B2F67EC6C51}" srcId="{3A0473F2-95AD-4FA5-82AA-A328411D365B}" destId="{B9A863CE-F967-4783-A7C5-85642E736F08}" srcOrd="0" destOrd="0" parTransId="{7B039C09-CB7E-443D-AA8F-5DADC31E2208}" sibTransId="{489176AD-877E-41AA-A980-00B7DB8FA0B7}"/>
    <dgm:cxn modelId="{A9A8E7D3-998B-4281-A9E6-1CA18CE2F02D}" type="presOf" srcId="{4C0B898A-2190-40C7-8B3A-9633288F40A2}" destId="{5F487817-2C9D-45F8-A98D-51460323E187}" srcOrd="0" destOrd="0" presId="urn:microsoft.com/office/officeart/2005/8/layout/vList5"/>
    <dgm:cxn modelId="{E0FB6897-9998-46F6-B562-04AEBAE3E3FC}" type="presOf" srcId="{5533143E-36D0-4D3C-BC52-0FF028BE2D64}" destId="{79298486-C01B-4F59-A281-A2E2C04E0E94}" srcOrd="0" destOrd="0" presId="urn:microsoft.com/office/officeart/2005/8/layout/vList5"/>
    <dgm:cxn modelId="{A824573A-33DB-40B0-96B4-CE539E39B172}" srcId="{26037DA3-C397-47FD-A00D-D2833DC53A53}" destId="{5533143E-36D0-4D3C-BC52-0FF028BE2D64}" srcOrd="2" destOrd="0" parTransId="{B9819999-71EF-49C1-A93C-187EBD62145E}" sibTransId="{F153654C-FD9E-473F-98C1-345CB318D79F}"/>
    <dgm:cxn modelId="{0681CF88-A992-4F2F-B6D2-ADBBA1C73B9F}" srcId="{B2629E5E-AB02-4F86-A8CB-66338ED301EA}" destId="{7A69FCE6-CBB9-4E46-9336-1AFA05A8B023}" srcOrd="0" destOrd="0" parTransId="{AA819C28-9524-4AAD-9B98-C11C13DD0D7B}" sibTransId="{CA40809B-40FB-4BF4-9228-4C2D9A4D49ED}"/>
    <dgm:cxn modelId="{71CAD315-E256-4352-9EFA-71AD0ED7317C}" srcId="{5CCA724C-3DF3-445F-8637-8A50F28DF1E2}" destId="{5DE76D74-8B41-44E2-ADDE-8B5EAF27C28C}" srcOrd="0" destOrd="0" parTransId="{CB54D8B9-531D-4998-B63A-0675D6236CCE}" sibTransId="{F35DDA81-652C-4159-931E-6062A9813389}"/>
    <dgm:cxn modelId="{B932349E-19D5-492B-B7FE-C24F9213CC97}" srcId="{4C0B898A-2190-40C7-8B3A-9633288F40A2}" destId="{F8FD77EB-D3FA-4EA3-A3BC-05F24A9A8920}" srcOrd="0" destOrd="0" parTransId="{426A38D8-6C2F-4A94-BAED-BA30DEAC1203}" sibTransId="{88B67CE2-44AD-45F7-A7C4-FCEB37C3C675}"/>
    <dgm:cxn modelId="{DAF84C6F-D425-437E-A8CE-A3714370A609}" srcId="{26037DA3-C397-47FD-A00D-D2833DC53A53}" destId="{3A0473F2-95AD-4FA5-82AA-A328411D365B}" srcOrd="1" destOrd="0" parTransId="{009C0DF2-3DB7-4ECF-A5A2-961DDCE308B3}" sibTransId="{4DD72D05-CB76-4BFE-B319-F1B4000B933B}"/>
    <dgm:cxn modelId="{7386006C-6263-4964-B095-973888483664}" type="presOf" srcId="{B2629E5E-AB02-4F86-A8CB-66338ED301EA}" destId="{4DAFF43A-F53C-4404-A84A-15140F66883A}" srcOrd="0" destOrd="0" presId="urn:microsoft.com/office/officeart/2005/8/layout/vList5"/>
    <dgm:cxn modelId="{9AEEC38C-FCE8-4A67-AAD6-1819E33F7B30}" type="presOf" srcId="{5DE76D74-8B41-44E2-ADDE-8B5EAF27C28C}" destId="{A05D3C5F-07AA-4817-A4DC-41216526ABCD}" srcOrd="0" destOrd="0" presId="urn:microsoft.com/office/officeart/2005/8/layout/vList5"/>
    <dgm:cxn modelId="{9AA83AEB-ADA3-498F-8A8A-AA9A21CD8C67}" type="presOf" srcId="{F8FD77EB-D3FA-4EA3-A3BC-05F24A9A8920}" destId="{68AB0E6C-C192-45FE-A4F4-35828B5F7585}" srcOrd="0" destOrd="0" presId="urn:microsoft.com/office/officeart/2005/8/layout/vList5"/>
    <dgm:cxn modelId="{DBA73644-350E-46CC-AC23-FE9C2B9F699A}" type="presOf" srcId="{8007B057-EA00-48F9-B820-9548D605455C}" destId="{EB49F015-BCC4-4F47-B548-E9B5733E8AF2}" srcOrd="0" destOrd="0" presId="urn:microsoft.com/office/officeart/2005/8/layout/vList5"/>
    <dgm:cxn modelId="{1D89D0E0-9D85-454C-8751-0827104398A2}" type="presOf" srcId="{26037DA3-C397-47FD-A00D-D2833DC53A53}" destId="{3AEE3767-E9A5-4800-909B-E9FA50B6C2DA}" srcOrd="0" destOrd="0" presId="urn:microsoft.com/office/officeart/2005/8/layout/vList5"/>
    <dgm:cxn modelId="{49F3E1E6-AF58-48C0-974D-F9D068A43F1A}" srcId="{26037DA3-C397-47FD-A00D-D2833DC53A53}" destId="{5CCA724C-3DF3-445F-8637-8A50F28DF1E2}" srcOrd="4" destOrd="0" parTransId="{F09E469F-0EA5-4F87-92E9-C24EF1670550}" sibTransId="{18BFD4C7-CAEE-4161-96DA-EAA42F5F83FD}"/>
    <dgm:cxn modelId="{2885DE64-4E96-4226-94FC-CA6752CCF13D}" type="presOf" srcId="{3A0473F2-95AD-4FA5-82AA-A328411D365B}" destId="{E649655E-5A63-47CF-AAE2-F48B593AC5F9}" srcOrd="0" destOrd="0" presId="urn:microsoft.com/office/officeart/2005/8/layout/vList5"/>
    <dgm:cxn modelId="{351F73F7-170A-45A3-8291-79FCA4F54821}" type="presParOf" srcId="{3AEE3767-E9A5-4800-909B-E9FA50B6C2DA}" destId="{5CFAA712-1273-434D-9EF2-34E4BD2FCD3C}" srcOrd="0" destOrd="0" presId="urn:microsoft.com/office/officeart/2005/8/layout/vList5"/>
    <dgm:cxn modelId="{752936EA-F14F-40F5-BF34-1D8BECE5B5EB}" type="presParOf" srcId="{5CFAA712-1273-434D-9EF2-34E4BD2FCD3C}" destId="{4DAFF43A-F53C-4404-A84A-15140F66883A}" srcOrd="0" destOrd="0" presId="urn:microsoft.com/office/officeart/2005/8/layout/vList5"/>
    <dgm:cxn modelId="{BAC97CCE-8FC2-4B86-8D2B-F039A391481F}" type="presParOf" srcId="{5CFAA712-1273-434D-9EF2-34E4BD2FCD3C}" destId="{5AD0E05E-3774-461E-A927-77C46F66D074}" srcOrd="1" destOrd="0" presId="urn:microsoft.com/office/officeart/2005/8/layout/vList5"/>
    <dgm:cxn modelId="{B03CF2C2-1F4D-40B6-87B9-08338810DC11}" type="presParOf" srcId="{3AEE3767-E9A5-4800-909B-E9FA50B6C2DA}" destId="{CB83FB97-7C88-483B-9F71-3109CF81904B}" srcOrd="1" destOrd="0" presId="urn:microsoft.com/office/officeart/2005/8/layout/vList5"/>
    <dgm:cxn modelId="{2AFB456E-1B30-45C3-8F2F-1498E7BC9C31}" type="presParOf" srcId="{3AEE3767-E9A5-4800-909B-E9FA50B6C2DA}" destId="{EC32403A-E785-4259-A0BF-F645277A8C17}" srcOrd="2" destOrd="0" presId="urn:microsoft.com/office/officeart/2005/8/layout/vList5"/>
    <dgm:cxn modelId="{46671A8C-CCA6-4A5E-BF4B-156B2BEA66A0}" type="presParOf" srcId="{EC32403A-E785-4259-A0BF-F645277A8C17}" destId="{E649655E-5A63-47CF-AAE2-F48B593AC5F9}" srcOrd="0" destOrd="0" presId="urn:microsoft.com/office/officeart/2005/8/layout/vList5"/>
    <dgm:cxn modelId="{16E1691D-4008-4C66-9F37-AB8E8D075DED}" type="presParOf" srcId="{EC32403A-E785-4259-A0BF-F645277A8C17}" destId="{A840CBF8-CBF1-4D7A-A2C8-38DEA9AAEB66}" srcOrd="1" destOrd="0" presId="urn:microsoft.com/office/officeart/2005/8/layout/vList5"/>
    <dgm:cxn modelId="{7344CEDA-6E7F-4232-A5D6-FE703C61C964}" type="presParOf" srcId="{3AEE3767-E9A5-4800-909B-E9FA50B6C2DA}" destId="{8C502E8F-0A3E-48DE-904B-A5B0B79D579E}" srcOrd="3" destOrd="0" presId="urn:microsoft.com/office/officeart/2005/8/layout/vList5"/>
    <dgm:cxn modelId="{C2446993-2DF1-4391-974F-2ED69EA0FB90}" type="presParOf" srcId="{3AEE3767-E9A5-4800-909B-E9FA50B6C2DA}" destId="{1A29BA75-E284-4BCC-BD4F-3B79E3D67110}" srcOrd="4" destOrd="0" presId="urn:microsoft.com/office/officeart/2005/8/layout/vList5"/>
    <dgm:cxn modelId="{9BE2277D-E217-4C9B-97CA-52EB0796C28E}" type="presParOf" srcId="{1A29BA75-E284-4BCC-BD4F-3B79E3D67110}" destId="{79298486-C01B-4F59-A281-A2E2C04E0E94}" srcOrd="0" destOrd="0" presId="urn:microsoft.com/office/officeart/2005/8/layout/vList5"/>
    <dgm:cxn modelId="{10D4E0B3-98B8-47B5-AEA1-36EA007D2686}" type="presParOf" srcId="{1A29BA75-E284-4BCC-BD4F-3B79E3D67110}" destId="{EB49F015-BCC4-4F47-B548-E9B5733E8AF2}" srcOrd="1" destOrd="0" presId="urn:microsoft.com/office/officeart/2005/8/layout/vList5"/>
    <dgm:cxn modelId="{1F03787E-24A5-447A-A8E7-1D3CA1CFD8AB}" type="presParOf" srcId="{3AEE3767-E9A5-4800-909B-E9FA50B6C2DA}" destId="{AD850DC8-FAD9-4D23-A30C-BDEDB35091E9}" srcOrd="5" destOrd="0" presId="urn:microsoft.com/office/officeart/2005/8/layout/vList5"/>
    <dgm:cxn modelId="{CD15FCFC-CB19-4A50-A7B3-35A6FDD3EA89}" type="presParOf" srcId="{3AEE3767-E9A5-4800-909B-E9FA50B6C2DA}" destId="{5A50A4D0-F446-485D-864D-F89B85FC1895}" srcOrd="6" destOrd="0" presId="urn:microsoft.com/office/officeart/2005/8/layout/vList5"/>
    <dgm:cxn modelId="{265B4A46-ED1D-4FA7-A44B-418DA87BC6A1}" type="presParOf" srcId="{5A50A4D0-F446-485D-864D-F89B85FC1895}" destId="{5F487817-2C9D-45F8-A98D-51460323E187}" srcOrd="0" destOrd="0" presId="urn:microsoft.com/office/officeart/2005/8/layout/vList5"/>
    <dgm:cxn modelId="{E66B65E3-E8CE-43AA-8AEA-A55662C71A36}" type="presParOf" srcId="{5A50A4D0-F446-485D-864D-F89B85FC1895}" destId="{68AB0E6C-C192-45FE-A4F4-35828B5F7585}" srcOrd="1" destOrd="0" presId="urn:microsoft.com/office/officeart/2005/8/layout/vList5"/>
    <dgm:cxn modelId="{7756D225-2B8F-451A-BA25-AA515A1C0727}" type="presParOf" srcId="{3AEE3767-E9A5-4800-909B-E9FA50B6C2DA}" destId="{119A4904-783C-48A3-B755-C26A9F7A201A}" srcOrd="7" destOrd="0" presId="urn:microsoft.com/office/officeart/2005/8/layout/vList5"/>
    <dgm:cxn modelId="{07B76BF1-B80F-471C-B095-24D46D051F3D}" type="presParOf" srcId="{3AEE3767-E9A5-4800-909B-E9FA50B6C2DA}" destId="{A17A8DD9-2EF6-43D3-BA6B-325633857590}" srcOrd="8" destOrd="0" presId="urn:microsoft.com/office/officeart/2005/8/layout/vList5"/>
    <dgm:cxn modelId="{B8254800-3F90-4AAE-9D5A-ADA7C66A8BEF}" type="presParOf" srcId="{A17A8DD9-2EF6-43D3-BA6B-325633857590}" destId="{7943D334-8FA0-4A3C-AB07-B6AD5B80FFF1}" srcOrd="0" destOrd="0" presId="urn:microsoft.com/office/officeart/2005/8/layout/vList5"/>
    <dgm:cxn modelId="{BA45B6FB-5964-468D-9BA5-B08DE13790D8}" type="presParOf" srcId="{A17A8DD9-2EF6-43D3-BA6B-325633857590}" destId="{A05D3C5F-07AA-4817-A4DC-41216526ABCD}" srcOrd="1" destOrd="0" presId="urn:microsoft.com/office/officeart/2005/8/layout/vList5"/>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4F260-7DD5-4CCD-A473-D2897CCFAB16}">
      <dsp:nvSpPr>
        <dsp:cNvPr id="0" name=""/>
        <dsp:cNvSpPr/>
      </dsp:nvSpPr>
      <dsp:spPr>
        <a:xfrm rot="5400000">
          <a:off x="3510595" y="-1417545"/>
          <a:ext cx="597351" cy="3585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IT uses system of least control</a:t>
          </a:r>
          <a:endParaRPr lang="en-US" sz="1500" kern="1200" dirty="0"/>
        </a:p>
      </dsp:txBody>
      <dsp:txXfrm rot="-5400000">
        <a:off x="2016673" y="105537"/>
        <a:ext cx="3556036" cy="539031"/>
      </dsp:txXfrm>
    </dsp:sp>
    <dsp:sp modelId="{27450FA1-6818-4A1B-9C49-90AE4A612E0F}">
      <dsp:nvSpPr>
        <dsp:cNvPr id="0" name=""/>
        <dsp:cNvSpPr/>
      </dsp:nvSpPr>
      <dsp:spPr>
        <a:xfrm>
          <a:off x="0" y="1707"/>
          <a:ext cx="2016673" cy="74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Personal Devices</a:t>
          </a:r>
          <a:endParaRPr lang="en-US" sz="1900" kern="1200" dirty="0"/>
        </a:p>
      </dsp:txBody>
      <dsp:txXfrm>
        <a:off x="36450" y="38157"/>
        <a:ext cx="1943773" cy="673789"/>
      </dsp:txXfrm>
    </dsp:sp>
    <dsp:sp modelId="{BC1C6E7A-D24E-4EED-8EE6-4D37A3551902}">
      <dsp:nvSpPr>
        <dsp:cNvPr id="0" name=""/>
        <dsp:cNvSpPr/>
      </dsp:nvSpPr>
      <dsp:spPr>
        <a:xfrm rot="5400000">
          <a:off x="3510595" y="-633522"/>
          <a:ext cx="597351" cy="3585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PC, Mobile, Slate, Laptop</a:t>
          </a:r>
          <a:endParaRPr lang="en-US" sz="1500" kern="1200" dirty="0"/>
        </a:p>
      </dsp:txBody>
      <dsp:txXfrm rot="-5400000">
        <a:off x="2016673" y="889560"/>
        <a:ext cx="3556036" cy="539031"/>
      </dsp:txXfrm>
    </dsp:sp>
    <dsp:sp modelId="{E94B5E16-EE4E-4940-AC2C-DC41EE99CE97}">
      <dsp:nvSpPr>
        <dsp:cNvPr id="0" name=""/>
        <dsp:cNvSpPr/>
      </dsp:nvSpPr>
      <dsp:spPr>
        <a:xfrm>
          <a:off x="0" y="785731"/>
          <a:ext cx="2016673" cy="74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Heterogeneous Systems</a:t>
          </a:r>
          <a:endParaRPr lang="en-US" sz="1900" kern="1200" dirty="0"/>
        </a:p>
      </dsp:txBody>
      <dsp:txXfrm>
        <a:off x="36450" y="822181"/>
        <a:ext cx="1943773" cy="673789"/>
      </dsp:txXfrm>
    </dsp:sp>
    <dsp:sp modelId="{89349728-A82A-4819-B3DC-8CA264FDAC38}">
      <dsp:nvSpPr>
        <dsp:cNvPr id="0" name=""/>
        <dsp:cNvSpPr/>
      </dsp:nvSpPr>
      <dsp:spPr>
        <a:xfrm rot="5400000">
          <a:off x="3510595" y="150501"/>
          <a:ext cx="597351" cy="3585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Self Service, App Stores</a:t>
          </a:r>
          <a:endParaRPr lang="en-US" sz="1500" kern="1200" dirty="0"/>
        </a:p>
      </dsp:txBody>
      <dsp:txXfrm rot="-5400000">
        <a:off x="2016673" y="1673583"/>
        <a:ext cx="3556036" cy="539031"/>
      </dsp:txXfrm>
    </dsp:sp>
    <dsp:sp modelId="{94048711-FAA0-46E8-A056-BBF9164CBBBE}">
      <dsp:nvSpPr>
        <dsp:cNvPr id="0" name=""/>
        <dsp:cNvSpPr/>
      </dsp:nvSpPr>
      <dsp:spPr>
        <a:xfrm>
          <a:off x="0" y="1555038"/>
          <a:ext cx="2016673" cy="74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Pull</a:t>
          </a:r>
          <a:endParaRPr lang="en-US" sz="1900" kern="1200" dirty="0"/>
        </a:p>
      </dsp:txBody>
      <dsp:txXfrm>
        <a:off x="36450" y="1591488"/>
        <a:ext cx="1943773" cy="673789"/>
      </dsp:txXfrm>
    </dsp:sp>
    <dsp:sp modelId="{0439DA0C-7E84-488E-A131-14FB6BC748B0}">
      <dsp:nvSpPr>
        <dsp:cNvPr id="0" name=""/>
        <dsp:cNvSpPr/>
      </dsp:nvSpPr>
      <dsp:spPr>
        <a:xfrm rot="5400000">
          <a:off x="3510595" y="934525"/>
          <a:ext cx="597351" cy="3585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Conditional access to Network, Applications and Data</a:t>
          </a:r>
          <a:endParaRPr lang="en-US" sz="1500" kern="1200" dirty="0"/>
        </a:p>
      </dsp:txBody>
      <dsp:txXfrm rot="-5400000">
        <a:off x="2016673" y="2457607"/>
        <a:ext cx="3556036" cy="539031"/>
      </dsp:txXfrm>
    </dsp:sp>
    <dsp:sp modelId="{DB9B58ED-31DD-4270-B85C-53B5A8738E88}">
      <dsp:nvSpPr>
        <dsp:cNvPr id="0" name=""/>
        <dsp:cNvSpPr/>
      </dsp:nvSpPr>
      <dsp:spPr>
        <a:xfrm>
          <a:off x="0" y="2353779"/>
          <a:ext cx="2016673" cy="74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Constraints</a:t>
          </a:r>
          <a:endParaRPr lang="en-US" sz="1900" kern="1200" dirty="0"/>
        </a:p>
      </dsp:txBody>
      <dsp:txXfrm>
        <a:off x="36450" y="2390229"/>
        <a:ext cx="1943773" cy="673789"/>
      </dsp:txXfrm>
    </dsp:sp>
    <dsp:sp modelId="{0C63816F-B142-4575-88D4-455C9C603BA1}">
      <dsp:nvSpPr>
        <dsp:cNvPr id="0" name=""/>
        <dsp:cNvSpPr/>
      </dsp:nvSpPr>
      <dsp:spPr>
        <a:xfrm rot="5400000">
          <a:off x="3510595" y="1718549"/>
          <a:ext cx="597351" cy="3585196"/>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Variable device trust level, data must be directly protected</a:t>
          </a:r>
          <a:endParaRPr lang="en-US" sz="1500" kern="1200" dirty="0"/>
        </a:p>
      </dsp:txBody>
      <dsp:txXfrm rot="-5400000">
        <a:off x="2016673" y="3241631"/>
        <a:ext cx="3556036" cy="539031"/>
      </dsp:txXfrm>
    </dsp:sp>
    <dsp:sp modelId="{5FAC5628-60DC-4750-B403-4B7455DEE87F}">
      <dsp:nvSpPr>
        <dsp:cNvPr id="0" name=""/>
        <dsp:cNvSpPr/>
      </dsp:nvSpPr>
      <dsp:spPr>
        <a:xfrm>
          <a:off x="0" y="3124198"/>
          <a:ext cx="2016673" cy="74668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Protected Data</a:t>
          </a:r>
          <a:endParaRPr lang="en-US" sz="1900" kern="1200" dirty="0"/>
        </a:p>
      </dsp:txBody>
      <dsp:txXfrm>
        <a:off x="36450" y="3160648"/>
        <a:ext cx="1943773" cy="6737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D0E05E-3774-461E-A927-77C46F66D074}">
      <dsp:nvSpPr>
        <dsp:cNvPr id="0" name=""/>
        <dsp:cNvSpPr/>
      </dsp:nvSpPr>
      <dsp:spPr>
        <a:xfrm rot="5400000">
          <a:off x="3265741" y="-1302739"/>
          <a:ext cx="596282" cy="3354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IT Owns the Device and Sets the all of the Rules</a:t>
          </a:r>
          <a:endParaRPr lang="en-US" sz="1500" kern="1200" dirty="0"/>
        </a:p>
      </dsp:txBody>
      <dsp:txXfrm rot="-5400000">
        <a:off x="1886761" y="105349"/>
        <a:ext cx="3325134" cy="538066"/>
      </dsp:txXfrm>
    </dsp:sp>
    <dsp:sp modelId="{4DAFF43A-F53C-4404-A84A-15140F66883A}">
      <dsp:nvSpPr>
        <dsp:cNvPr id="0" name=""/>
        <dsp:cNvSpPr/>
      </dsp:nvSpPr>
      <dsp:spPr>
        <a:xfrm>
          <a:off x="0" y="1704"/>
          <a:ext cx="1886761" cy="745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Corporate Devices</a:t>
          </a:r>
          <a:endParaRPr lang="en-US" sz="1900" kern="1200" dirty="0"/>
        </a:p>
      </dsp:txBody>
      <dsp:txXfrm>
        <a:off x="36385" y="38089"/>
        <a:ext cx="1813991" cy="672583"/>
      </dsp:txXfrm>
    </dsp:sp>
    <dsp:sp modelId="{A840CBF8-CBF1-4D7A-A2C8-38DEA9AAEB66}">
      <dsp:nvSpPr>
        <dsp:cNvPr id="0" name=""/>
        <dsp:cNvSpPr/>
      </dsp:nvSpPr>
      <dsp:spPr>
        <a:xfrm rot="5400000">
          <a:off x="3265741" y="-520119"/>
          <a:ext cx="596282" cy="3354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Hardware, Apps, </a:t>
          </a:r>
          <a:r>
            <a:rPr lang="en-US" sz="1500" kern="1200" dirty="0" err="1" smtClean="0"/>
            <a:t>OSes</a:t>
          </a:r>
          <a:endParaRPr lang="en-US" sz="1500" kern="1200" dirty="0"/>
        </a:p>
      </dsp:txBody>
      <dsp:txXfrm rot="-5400000">
        <a:off x="1886761" y="887969"/>
        <a:ext cx="3325134" cy="538066"/>
      </dsp:txXfrm>
    </dsp:sp>
    <dsp:sp modelId="{E649655E-5A63-47CF-AAE2-F48B593AC5F9}">
      <dsp:nvSpPr>
        <dsp:cNvPr id="0" name=""/>
        <dsp:cNvSpPr/>
      </dsp:nvSpPr>
      <dsp:spPr>
        <a:xfrm>
          <a:off x="0" y="784325"/>
          <a:ext cx="1886761" cy="745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Homogenous Systems</a:t>
          </a:r>
          <a:endParaRPr lang="en-US" sz="1900" kern="1200" dirty="0"/>
        </a:p>
      </dsp:txBody>
      <dsp:txXfrm>
        <a:off x="36385" y="820710"/>
        <a:ext cx="1813991" cy="672583"/>
      </dsp:txXfrm>
    </dsp:sp>
    <dsp:sp modelId="{EB49F015-BCC4-4F47-B548-E9B5733E8AF2}">
      <dsp:nvSpPr>
        <dsp:cNvPr id="0" name=""/>
        <dsp:cNvSpPr/>
      </dsp:nvSpPr>
      <dsp:spPr>
        <a:xfrm rot="5400000">
          <a:off x="3265741" y="262501"/>
          <a:ext cx="596282" cy="3354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Of apps, patches, configurations</a:t>
          </a:r>
          <a:endParaRPr lang="en-US" sz="1500" kern="1200" dirty="0"/>
        </a:p>
      </dsp:txBody>
      <dsp:txXfrm rot="-5400000">
        <a:off x="1886761" y="1670589"/>
        <a:ext cx="3325134" cy="538066"/>
      </dsp:txXfrm>
    </dsp:sp>
    <dsp:sp modelId="{79298486-C01B-4F59-A281-A2E2C04E0E94}">
      <dsp:nvSpPr>
        <dsp:cNvPr id="0" name=""/>
        <dsp:cNvSpPr/>
      </dsp:nvSpPr>
      <dsp:spPr>
        <a:xfrm>
          <a:off x="0" y="1566946"/>
          <a:ext cx="1886761" cy="745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smtClean="0"/>
            <a:t>Push</a:t>
          </a:r>
          <a:endParaRPr lang="en-US" sz="1900" kern="1200"/>
        </a:p>
      </dsp:txBody>
      <dsp:txXfrm>
        <a:off x="36385" y="1603331"/>
        <a:ext cx="1813991" cy="672583"/>
      </dsp:txXfrm>
    </dsp:sp>
    <dsp:sp modelId="{68AB0E6C-C192-45FE-A4F4-35828B5F7585}">
      <dsp:nvSpPr>
        <dsp:cNvPr id="0" name=""/>
        <dsp:cNvSpPr/>
      </dsp:nvSpPr>
      <dsp:spPr>
        <a:xfrm rot="5400000">
          <a:off x="3265741" y="1045122"/>
          <a:ext cx="596282" cy="3354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666750" rtl="0">
            <a:lnSpc>
              <a:spcPct val="90000"/>
            </a:lnSpc>
            <a:spcBef>
              <a:spcPct val="0"/>
            </a:spcBef>
            <a:spcAft>
              <a:spcPct val="15000"/>
            </a:spcAft>
            <a:buChar char="••"/>
          </a:pPr>
          <a:r>
            <a:rPr lang="en-US" sz="1500" kern="1200" dirty="0" smtClean="0"/>
            <a:t>Devices, Applications, Configurations</a:t>
          </a:r>
          <a:endParaRPr lang="en-US" sz="1500" kern="1200" dirty="0"/>
        </a:p>
      </dsp:txBody>
      <dsp:txXfrm rot="-5400000">
        <a:off x="1886761" y="2453210"/>
        <a:ext cx="3325134" cy="538066"/>
      </dsp:txXfrm>
    </dsp:sp>
    <dsp:sp modelId="{5F487817-2C9D-45F8-A98D-51460323E187}">
      <dsp:nvSpPr>
        <dsp:cNvPr id="0" name=""/>
        <dsp:cNvSpPr/>
      </dsp:nvSpPr>
      <dsp:spPr>
        <a:xfrm>
          <a:off x="0" y="2349567"/>
          <a:ext cx="1886761" cy="745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Corporate Standards</a:t>
          </a:r>
          <a:endParaRPr lang="en-US" sz="1900" kern="1200" dirty="0"/>
        </a:p>
      </dsp:txBody>
      <dsp:txXfrm>
        <a:off x="36385" y="2385952"/>
        <a:ext cx="1813991" cy="672583"/>
      </dsp:txXfrm>
    </dsp:sp>
    <dsp:sp modelId="{A05D3C5F-07AA-4817-A4DC-41216526ABCD}">
      <dsp:nvSpPr>
        <dsp:cNvPr id="0" name=""/>
        <dsp:cNvSpPr/>
      </dsp:nvSpPr>
      <dsp:spPr>
        <a:xfrm rot="5400000">
          <a:off x="3265741" y="1827743"/>
          <a:ext cx="596282" cy="3354242"/>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28575" rIns="57150" bIns="28575" numCol="1" spcCol="1270" anchor="ctr" anchorCtr="0">
          <a:noAutofit/>
        </a:bodyPr>
        <a:lstStyle/>
        <a:p>
          <a:pPr marL="114300" lvl="1" indent="-114300" algn="l" defTabSz="533400" rtl="0">
            <a:lnSpc>
              <a:spcPct val="90000"/>
            </a:lnSpc>
            <a:spcBef>
              <a:spcPct val="0"/>
            </a:spcBef>
            <a:spcAft>
              <a:spcPct val="15000"/>
            </a:spcAft>
            <a:buChar char="••"/>
          </a:pPr>
          <a:r>
            <a:rPr lang="en-US" sz="1200" kern="1200" dirty="0" smtClean="0"/>
            <a:t>Systems enforce device standards to Protect data (</a:t>
          </a:r>
          <a:r>
            <a:rPr lang="en-US" sz="1200" kern="1200" dirty="0" err="1" smtClean="0"/>
            <a:t>Bitlocker</a:t>
          </a:r>
          <a:r>
            <a:rPr lang="en-US" sz="1200" kern="1200" dirty="0" smtClean="0"/>
            <a:t>, OS/Patch Level, Applications)</a:t>
          </a:r>
          <a:endParaRPr lang="en-US" sz="1200" kern="1200" dirty="0"/>
        </a:p>
      </dsp:txBody>
      <dsp:txXfrm rot="-5400000">
        <a:off x="1886761" y="3235831"/>
        <a:ext cx="3325134" cy="538066"/>
      </dsp:txXfrm>
    </dsp:sp>
    <dsp:sp modelId="{7943D334-8FA0-4A3C-AB07-B6AD5B80FFF1}">
      <dsp:nvSpPr>
        <dsp:cNvPr id="0" name=""/>
        <dsp:cNvSpPr/>
      </dsp:nvSpPr>
      <dsp:spPr>
        <a:xfrm>
          <a:off x="0" y="3132188"/>
          <a:ext cx="1886761" cy="745353"/>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rtl="0">
            <a:lnSpc>
              <a:spcPct val="90000"/>
            </a:lnSpc>
            <a:spcBef>
              <a:spcPct val="0"/>
            </a:spcBef>
            <a:spcAft>
              <a:spcPct val="35000"/>
            </a:spcAft>
          </a:pPr>
          <a:r>
            <a:rPr lang="en-US" sz="1900" kern="1200" dirty="0" smtClean="0"/>
            <a:t>Protected Devices</a:t>
          </a:r>
          <a:endParaRPr lang="en-US" sz="1900" kern="1200" dirty="0"/>
        </a:p>
      </dsp:txBody>
      <dsp:txXfrm>
        <a:off x="36385" y="3168573"/>
        <a:ext cx="1813991" cy="672583"/>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solidFill>
                  <a:schemeClr val="tx1">
                    <a:alpha val="99000"/>
                  </a:schemeClr>
                </a:solidFill>
                <a:latin typeface="Segoe UI" pitchFamily="34" charset="0"/>
              </a:rPr>
              <a:t>TechEd</a:t>
            </a:r>
            <a:r>
              <a:rPr lang="en-US" dirty="0" smtClean="0">
                <a:solidFill>
                  <a:schemeClr val="tx1">
                    <a:alpha val="99000"/>
                  </a:schemeClr>
                </a:solidFill>
                <a:latin typeface="Segoe UI" pitchFamily="34" charset="0"/>
              </a:rPr>
              <a:t> 2012</a:t>
            </a:r>
            <a:endParaRPr lang="en-US" dirty="0">
              <a:solidFill>
                <a:schemeClr val="tx1">
                  <a:alpha val="99000"/>
                </a:schemeClr>
              </a:solidFill>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solidFill>
                  <a:schemeClr val="tx1">
                    <a:alpha val="99000"/>
                  </a:schemeClr>
                </a:solidFill>
                <a:latin typeface="Segoe UI" pitchFamily="34" charset="0"/>
              </a:rPr>
              <a:pPr/>
              <a:t>6/26/2012</a:t>
            </a:fld>
            <a:endParaRPr lang="en-US" dirty="0">
              <a:solidFill>
                <a:schemeClr val="tx1">
                  <a:alpha val="99000"/>
                </a:schemeClr>
              </a:solidFill>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chemeClr val="tx1">
                    <a:alpha val="99000"/>
                  </a:schemeClr>
                </a:solidFill>
                <a:latin typeface="Segoe UI" pitchFamily="34" charset="0"/>
              </a:rPr>
              <a:t>© 2012 Microsoft Corporation. All rights reserved. Microsoft, Windows, Windows Vista and other product names are or may be registered trademarks and/or trademarks in the U.S. and/or other countries.</a:t>
            </a:r>
          </a:p>
          <a:p>
            <a:r>
              <a:rPr lang="en-US" sz="500" dirty="0" smtClean="0">
                <a:solidFill>
                  <a:schemeClr val="tx1">
                    <a:alpha val="99000"/>
                  </a:schemeClr>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chemeClr val="tx1">
                    <a:alpha val="99000"/>
                  </a:schemeClr>
                </a:solidFill>
                <a:latin typeface="Segoe UI" pitchFamily="34" charset="0"/>
              </a:rPr>
            </a:br>
            <a:r>
              <a:rPr lang="en-US" sz="500" dirty="0" smtClean="0">
                <a:solidFill>
                  <a:schemeClr val="tx1">
                    <a:alpha val="99000"/>
                  </a:schemeClr>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solidFill>
                  <a:schemeClr val="tx1">
                    <a:alpha val="99000"/>
                  </a:schemeClr>
                </a:solidFill>
                <a:latin typeface="Segoe UI" pitchFamily="34" charset="0"/>
              </a:rPr>
              <a:pPr/>
              <a:t>‹#›</a:t>
            </a:fld>
            <a:endParaRPr lang="en-US" dirty="0">
              <a:solidFill>
                <a:schemeClr val="tx1">
                  <a:alpha val="99000"/>
                </a:schemeClr>
              </a:solidFill>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solidFill>
                  <a:schemeClr val="tx1">
                    <a:alpha val="99000"/>
                  </a:schemeClr>
                </a:solidFill>
                <a:latin typeface="Segoe UI" pitchFamily="34" charset="0"/>
              </a:defRPr>
            </a:lvl1pPr>
          </a:lstStyle>
          <a:p>
            <a:r>
              <a:rPr lang="en-US" smtClean="0"/>
              <a:t>TechEd 2012</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solidFill>
                  <a:schemeClr val="tx1">
                    <a:alpha val="99000"/>
                  </a:schemeClr>
                </a:solidFill>
                <a:latin typeface="Segoe UI" pitchFamily="34" charset="0"/>
              </a:defRPr>
            </a:lvl1pPr>
          </a:lstStyle>
          <a:p>
            <a:fld id="{7C3FBCD4-166E-446F-AF18-7D4A0CF9AEF6}" type="datetimeFigureOut">
              <a:rPr lang="en-US" smtClean="0"/>
              <a:pPr/>
              <a:t>6/26/2012</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solidFill>
                  <a:schemeClr val="tx1">
                    <a:alpha val="99000"/>
                  </a:schemeClr>
                </a:solidFill>
                <a:latin typeface="Segoe" pitchFamily="34" charset="0"/>
              </a:defRPr>
            </a:lvl1pPr>
          </a:lstStyle>
          <a:p>
            <a:r>
              <a:rPr lang="en-US" dirty="0" smtClean="0">
                <a:latin typeface="Segoe UI" pitchFamily="34" charset="0"/>
              </a:rPr>
              <a:t>© 2012 Microsoft Corporation. All rights reserved. Microsoft, Windows, Windows Vista and other product names are or may be registered trademarks and/or trademarks in the U.S. and/or other countries.</a:t>
            </a:r>
          </a:p>
          <a:p>
            <a:r>
              <a:rPr lang="en-US" dirty="0" smtClean="0">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Segoe UI" pitchFamily="34" charset="0"/>
              </a:rPr>
            </a:br>
            <a:r>
              <a:rPr lang="en-US" dirty="0" smtClean="0">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solidFill>
                  <a:schemeClr val="tx1">
                    <a:alpha val="99000"/>
                  </a:schemeClr>
                </a:solidFill>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alpha val="99000"/>
          </a:schemeClr>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alpha val="99000"/>
          </a:schemeClr>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3221096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287367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27</a:t>
            </a:fld>
            <a:endParaRPr lang="en-US" dirty="0">
              <a:solidFill>
                <a:prstClr val="black"/>
              </a:solidFill>
            </a:endParaRPr>
          </a:p>
        </p:txBody>
      </p:sp>
    </p:spTree>
    <p:extLst>
      <p:ext uri="{BB962C8B-B14F-4D97-AF65-F5344CB8AC3E}">
        <p14:creationId xmlns:p14="http://schemas.microsoft.com/office/powerpoint/2010/main" val="9596690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30</a:t>
            </a:fld>
            <a:endParaRPr lang="en-US" dirty="0">
              <a:solidFill>
                <a:prstClr val="black"/>
              </a:solidFill>
            </a:endParaRPr>
          </a:p>
        </p:txBody>
      </p:sp>
    </p:spTree>
    <p:extLst>
      <p:ext uri="{BB962C8B-B14F-4D97-AF65-F5344CB8AC3E}">
        <p14:creationId xmlns:p14="http://schemas.microsoft.com/office/powerpoint/2010/main" val="8507095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31</a:t>
            </a:fld>
            <a:endParaRPr lang="en-US" dirty="0">
              <a:solidFill>
                <a:prstClr val="black"/>
              </a:solidFill>
            </a:endParaRPr>
          </a:p>
        </p:txBody>
      </p:sp>
    </p:spTree>
    <p:extLst>
      <p:ext uri="{BB962C8B-B14F-4D97-AF65-F5344CB8AC3E}">
        <p14:creationId xmlns:p14="http://schemas.microsoft.com/office/powerpoint/2010/main" val="344383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32</a:t>
            </a:fld>
            <a:endParaRPr lang="en-US" dirty="0">
              <a:solidFill>
                <a:prstClr val="black"/>
              </a:solidFill>
            </a:endParaRPr>
          </a:p>
        </p:txBody>
      </p:sp>
    </p:spTree>
    <p:extLst>
      <p:ext uri="{BB962C8B-B14F-4D97-AF65-F5344CB8AC3E}">
        <p14:creationId xmlns:p14="http://schemas.microsoft.com/office/powerpoint/2010/main" val="2378276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33</a:t>
            </a:fld>
            <a:endParaRPr lang="en-US" dirty="0">
              <a:solidFill>
                <a:prstClr val="black"/>
              </a:solidFill>
            </a:endParaRPr>
          </a:p>
        </p:txBody>
      </p:sp>
    </p:spTree>
    <p:extLst>
      <p:ext uri="{BB962C8B-B14F-4D97-AF65-F5344CB8AC3E}">
        <p14:creationId xmlns:p14="http://schemas.microsoft.com/office/powerpoint/2010/main" val="35254219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34</a:t>
            </a:fld>
            <a:endParaRPr lang="en-US" dirty="0">
              <a:solidFill>
                <a:prstClr val="black"/>
              </a:solidFill>
            </a:endParaRPr>
          </a:p>
        </p:txBody>
      </p:sp>
    </p:spTree>
    <p:extLst>
      <p:ext uri="{BB962C8B-B14F-4D97-AF65-F5344CB8AC3E}">
        <p14:creationId xmlns:p14="http://schemas.microsoft.com/office/powerpoint/2010/main" val="3681280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622BA7-171F-4A38-87E6-DC24830D7657}"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735120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616768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6/26/2012 7:24 AM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12</a:t>
            </a:fld>
            <a:endParaRPr lang="en-US" dirty="0">
              <a:solidFill>
                <a:prstClr val="black"/>
              </a:solidFill>
            </a:endParaRPr>
          </a:p>
        </p:txBody>
      </p:sp>
    </p:spTree>
    <p:extLst>
      <p:ext uri="{BB962C8B-B14F-4D97-AF65-F5344CB8AC3E}">
        <p14:creationId xmlns:p14="http://schemas.microsoft.com/office/powerpoint/2010/main" val="6627512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486400" cy="4114800"/>
          </a:xfrm>
          <a:prstGeom prst="rect">
            <a:avLst/>
          </a:prstGeom>
        </p:spPr>
        <p:txBody>
          <a:bodyPr lIns="90564" tIns="45283" rIns="90564" bIns="45283">
            <a:normAutofit/>
          </a:bodyPr>
          <a:lstStyle/>
          <a:p>
            <a:pPr lvl="0"/>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1649511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966809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41385526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Content Placeholder 5"/>
          <p:cNvSpPr>
            <a:spLocks noGrp="1"/>
          </p:cNvSpPr>
          <p:nvPr>
            <p:ph sz="quarter" idx="10" hasCustomPrompt="1"/>
          </p:nvPr>
        </p:nvSpPr>
        <p:spPr>
          <a:xfrm>
            <a:off x="518192" y="228600"/>
            <a:ext cx="1485898" cy="249299"/>
          </a:xfrm>
        </p:spPr>
        <p:txBody>
          <a:bodyPr/>
          <a:lstStyle>
            <a:lvl1pPr marL="0" indent="0">
              <a:buNone/>
              <a:defRPr sz="1800" baseline="0"/>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blank" preserve="1">
  <p:cSld name="MS_log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0726943"/>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27"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8"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sp>
        <p:nvSpPr>
          <p:cNvPr id="29"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0"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grpSp>
        <p:nvGrpSpPr>
          <p:cNvPr id="31" name="Fuschia Tile"/>
          <p:cNvGrpSpPr/>
          <p:nvPr userDrawn="1"/>
        </p:nvGrpSpPr>
        <p:grpSpPr>
          <a:xfrm>
            <a:off x="1016507" y="3185266"/>
            <a:ext cx="1325880" cy="1325880"/>
            <a:chOff x="1071620" y="3044261"/>
            <a:chExt cx="1325880" cy="1325880"/>
          </a:xfrm>
        </p:grpSpPr>
        <p:sp>
          <p:nvSpPr>
            <p:cNvPr id="32" name="Rectangle 31"/>
            <p:cNvSpPr/>
            <p:nvPr/>
          </p:nvSpPr>
          <p:spPr bwMode="auto">
            <a:xfrm>
              <a:off x="1071620" y="3044261"/>
              <a:ext cx="1325880" cy="1325880"/>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3"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4" name="Orange Tile"/>
          <p:cNvGrpSpPr/>
          <p:nvPr userDrawn="1"/>
        </p:nvGrpSpPr>
        <p:grpSpPr>
          <a:xfrm>
            <a:off x="2514069" y="3185266"/>
            <a:ext cx="1325880" cy="1325880"/>
            <a:chOff x="2487267" y="3044261"/>
            <a:chExt cx="1325880" cy="1325880"/>
          </a:xfrm>
        </p:grpSpPr>
        <p:sp>
          <p:nvSpPr>
            <p:cNvPr id="35" name="Rectangle 34"/>
            <p:cNvSpPr/>
            <p:nvPr/>
          </p:nvSpPr>
          <p:spPr bwMode="auto">
            <a:xfrm>
              <a:off x="2487267" y="3044261"/>
              <a:ext cx="1325880" cy="13258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Freeform 30"/>
            <p:cNvSpPr>
              <a:spLocks noEditPoints="1"/>
            </p:cNvSpPr>
            <p:nvPr/>
          </p:nvSpPr>
          <p:spPr bwMode="auto">
            <a:xfrm>
              <a:off x="2774763" y="3284926"/>
              <a:ext cx="750888" cy="844550"/>
            </a:xfrm>
            <a:custGeom>
              <a:avLst/>
              <a:gdLst>
                <a:gd name="T0" fmla="*/ 15 w 200"/>
                <a:gd name="T1" fmla="*/ 0 h 225"/>
                <a:gd name="T2" fmla="*/ 11 w 200"/>
                <a:gd name="T3" fmla="*/ 17 h 225"/>
                <a:gd name="T4" fmla="*/ 11 w 200"/>
                <a:gd name="T5" fmla="*/ 35 h 225"/>
                <a:gd name="T6" fmla="*/ 0 w 200"/>
                <a:gd name="T7" fmla="*/ 55 h 225"/>
                <a:gd name="T8" fmla="*/ 11 w 200"/>
                <a:gd name="T9" fmla="*/ 75 h 225"/>
                <a:gd name="T10" fmla="*/ 11 w 200"/>
                <a:gd name="T11" fmla="*/ 94 h 225"/>
                <a:gd name="T12" fmla="*/ 0 w 200"/>
                <a:gd name="T13" fmla="*/ 114 h 225"/>
                <a:gd name="T14" fmla="*/ 11 w 200"/>
                <a:gd name="T15" fmla="*/ 134 h 225"/>
                <a:gd name="T16" fmla="*/ 11 w 200"/>
                <a:gd name="T17" fmla="*/ 153 h 225"/>
                <a:gd name="T18" fmla="*/ 0 w 200"/>
                <a:gd name="T19" fmla="*/ 173 h 225"/>
                <a:gd name="T20" fmla="*/ 11 w 200"/>
                <a:gd name="T21" fmla="*/ 193 h 225"/>
                <a:gd name="T22" fmla="*/ 11 w 200"/>
                <a:gd name="T23" fmla="*/ 211 h 225"/>
                <a:gd name="T24" fmla="*/ 15 w 200"/>
                <a:gd name="T25" fmla="*/ 225 h 225"/>
                <a:gd name="T26" fmla="*/ 200 w 200"/>
                <a:gd name="T27" fmla="*/ 185 h 225"/>
                <a:gd name="T28" fmla="*/ 160 w 200"/>
                <a:gd name="T29" fmla="*/ 0 h 225"/>
                <a:gd name="T30" fmla="*/ 11 w 200"/>
                <a:gd name="T31" fmla="*/ 25 h 225"/>
                <a:gd name="T32" fmla="*/ 8 w 200"/>
                <a:gd name="T33" fmla="*/ 26 h 225"/>
                <a:gd name="T34" fmla="*/ 11 w 200"/>
                <a:gd name="T35" fmla="*/ 54 h 225"/>
                <a:gd name="T36" fmla="*/ 8 w 200"/>
                <a:gd name="T37" fmla="*/ 55 h 225"/>
                <a:gd name="T38" fmla="*/ 11 w 200"/>
                <a:gd name="T39" fmla="*/ 83 h 225"/>
                <a:gd name="T40" fmla="*/ 8 w 200"/>
                <a:gd name="T41" fmla="*/ 85 h 225"/>
                <a:gd name="T42" fmla="*/ 11 w 200"/>
                <a:gd name="T43" fmla="*/ 113 h 225"/>
                <a:gd name="T44" fmla="*/ 8 w 200"/>
                <a:gd name="T45" fmla="*/ 114 h 225"/>
                <a:gd name="T46" fmla="*/ 11 w 200"/>
                <a:gd name="T47" fmla="*/ 142 h 225"/>
                <a:gd name="T48" fmla="*/ 8 w 200"/>
                <a:gd name="T49" fmla="*/ 143 h 225"/>
                <a:gd name="T50" fmla="*/ 11 w 200"/>
                <a:gd name="T51" fmla="*/ 171 h 225"/>
                <a:gd name="T52" fmla="*/ 8 w 200"/>
                <a:gd name="T53" fmla="*/ 173 h 225"/>
                <a:gd name="T54" fmla="*/ 11 w 200"/>
                <a:gd name="T55" fmla="*/ 201 h 225"/>
                <a:gd name="T56" fmla="*/ 8 w 200"/>
                <a:gd name="T57" fmla="*/ 202 h 225"/>
                <a:gd name="T58" fmla="*/ 160 w 200"/>
                <a:gd name="T59" fmla="*/ 217 h 225"/>
                <a:gd name="T60" fmla="*/ 19 w 200"/>
                <a:gd name="T61" fmla="*/ 201 h 225"/>
                <a:gd name="T62" fmla="*/ 21 w 200"/>
                <a:gd name="T63" fmla="*/ 205 h 225"/>
                <a:gd name="T64" fmla="*/ 27 w 200"/>
                <a:gd name="T65" fmla="*/ 198 h 225"/>
                <a:gd name="T66" fmla="*/ 19 w 200"/>
                <a:gd name="T67" fmla="*/ 172 h 225"/>
                <a:gd name="T68" fmla="*/ 21 w 200"/>
                <a:gd name="T69" fmla="*/ 175 h 225"/>
                <a:gd name="T70" fmla="*/ 27 w 200"/>
                <a:gd name="T71" fmla="*/ 168 h 225"/>
                <a:gd name="T72" fmla="*/ 19 w 200"/>
                <a:gd name="T73" fmla="*/ 142 h 225"/>
                <a:gd name="T74" fmla="*/ 21 w 200"/>
                <a:gd name="T75" fmla="*/ 146 h 225"/>
                <a:gd name="T76" fmla="*/ 27 w 200"/>
                <a:gd name="T77" fmla="*/ 139 h 225"/>
                <a:gd name="T78" fmla="*/ 19 w 200"/>
                <a:gd name="T79" fmla="*/ 113 h 225"/>
                <a:gd name="T80" fmla="*/ 21 w 200"/>
                <a:gd name="T81" fmla="*/ 117 h 225"/>
                <a:gd name="T82" fmla="*/ 27 w 200"/>
                <a:gd name="T83" fmla="*/ 110 h 225"/>
                <a:gd name="T84" fmla="*/ 19 w 200"/>
                <a:gd name="T85" fmla="*/ 83 h 225"/>
                <a:gd name="T86" fmla="*/ 21 w 200"/>
                <a:gd name="T87" fmla="*/ 87 h 225"/>
                <a:gd name="T88" fmla="*/ 27 w 200"/>
                <a:gd name="T89" fmla="*/ 80 h 225"/>
                <a:gd name="T90" fmla="*/ 19 w 200"/>
                <a:gd name="T91" fmla="*/ 54 h 225"/>
                <a:gd name="T92" fmla="*/ 21 w 200"/>
                <a:gd name="T93" fmla="*/ 58 h 225"/>
                <a:gd name="T94" fmla="*/ 27 w 200"/>
                <a:gd name="T95" fmla="*/ 51 h 225"/>
                <a:gd name="T96" fmla="*/ 19 w 200"/>
                <a:gd name="T97" fmla="*/ 25 h 225"/>
                <a:gd name="T98" fmla="*/ 21 w 200"/>
                <a:gd name="T99" fmla="*/ 29 h 225"/>
                <a:gd name="T100" fmla="*/ 27 w 200"/>
                <a:gd name="T101" fmla="*/ 22 h 225"/>
                <a:gd name="T102" fmla="*/ 19 w 200"/>
                <a:gd name="T103" fmla="*/ 8 h 225"/>
                <a:gd name="T104" fmla="*/ 192 w 200"/>
                <a:gd name="T105" fmla="*/ 40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0" h="225">
                  <a:moveTo>
                    <a:pt x="160" y="0"/>
                  </a:moveTo>
                  <a:cubicBezTo>
                    <a:pt x="15" y="0"/>
                    <a:pt x="15" y="0"/>
                    <a:pt x="15" y="0"/>
                  </a:cubicBezTo>
                  <a:cubicBezTo>
                    <a:pt x="12" y="0"/>
                    <a:pt x="11" y="2"/>
                    <a:pt x="11" y="4"/>
                  </a:cubicBezTo>
                  <a:cubicBezTo>
                    <a:pt x="11" y="17"/>
                    <a:pt x="11" y="17"/>
                    <a:pt x="11" y="17"/>
                  </a:cubicBezTo>
                  <a:cubicBezTo>
                    <a:pt x="4" y="18"/>
                    <a:pt x="0" y="21"/>
                    <a:pt x="0" y="26"/>
                  </a:cubicBezTo>
                  <a:cubicBezTo>
                    <a:pt x="0" y="30"/>
                    <a:pt x="4" y="34"/>
                    <a:pt x="11" y="35"/>
                  </a:cubicBezTo>
                  <a:cubicBezTo>
                    <a:pt x="11" y="46"/>
                    <a:pt x="11" y="46"/>
                    <a:pt x="11" y="46"/>
                  </a:cubicBezTo>
                  <a:cubicBezTo>
                    <a:pt x="4" y="47"/>
                    <a:pt x="0" y="51"/>
                    <a:pt x="0" y="55"/>
                  </a:cubicBezTo>
                  <a:cubicBezTo>
                    <a:pt x="0" y="60"/>
                    <a:pt x="4" y="63"/>
                    <a:pt x="11" y="65"/>
                  </a:cubicBezTo>
                  <a:cubicBezTo>
                    <a:pt x="11" y="75"/>
                    <a:pt x="11" y="75"/>
                    <a:pt x="11" y="75"/>
                  </a:cubicBezTo>
                  <a:cubicBezTo>
                    <a:pt x="4" y="76"/>
                    <a:pt x="0" y="80"/>
                    <a:pt x="0" y="85"/>
                  </a:cubicBezTo>
                  <a:cubicBezTo>
                    <a:pt x="0" y="89"/>
                    <a:pt x="4" y="93"/>
                    <a:pt x="11" y="94"/>
                  </a:cubicBezTo>
                  <a:cubicBezTo>
                    <a:pt x="11" y="105"/>
                    <a:pt x="11" y="105"/>
                    <a:pt x="11" y="105"/>
                  </a:cubicBezTo>
                  <a:cubicBezTo>
                    <a:pt x="4" y="106"/>
                    <a:pt x="0" y="109"/>
                    <a:pt x="0" y="114"/>
                  </a:cubicBezTo>
                  <a:cubicBezTo>
                    <a:pt x="0" y="119"/>
                    <a:pt x="4" y="122"/>
                    <a:pt x="11" y="123"/>
                  </a:cubicBezTo>
                  <a:cubicBezTo>
                    <a:pt x="11" y="134"/>
                    <a:pt x="11" y="134"/>
                    <a:pt x="11" y="134"/>
                  </a:cubicBezTo>
                  <a:cubicBezTo>
                    <a:pt x="4" y="135"/>
                    <a:pt x="0" y="139"/>
                    <a:pt x="0" y="143"/>
                  </a:cubicBezTo>
                  <a:cubicBezTo>
                    <a:pt x="0" y="148"/>
                    <a:pt x="4" y="152"/>
                    <a:pt x="11" y="153"/>
                  </a:cubicBezTo>
                  <a:cubicBezTo>
                    <a:pt x="11" y="163"/>
                    <a:pt x="11" y="163"/>
                    <a:pt x="11" y="163"/>
                  </a:cubicBezTo>
                  <a:cubicBezTo>
                    <a:pt x="4" y="164"/>
                    <a:pt x="0" y="168"/>
                    <a:pt x="0" y="173"/>
                  </a:cubicBezTo>
                  <a:cubicBezTo>
                    <a:pt x="0" y="177"/>
                    <a:pt x="4" y="181"/>
                    <a:pt x="11" y="182"/>
                  </a:cubicBezTo>
                  <a:cubicBezTo>
                    <a:pt x="11" y="193"/>
                    <a:pt x="11" y="193"/>
                    <a:pt x="11" y="193"/>
                  </a:cubicBezTo>
                  <a:cubicBezTo>
                    <a:pt x="4" y="194"/>
                    <a:pt x="0" y="197"/>
                    <a:pt x="0" y="202"/>
                  </a:cubicBezTo>
                  <a:cubicBezTo>
                    <a:pt x="0" y="207"/>
                    <a:pt x="4" y="210"/>
                    <a:pt x="11" y="211"/>
                  </a:cubicBezTo>
                  <a:cubicBezTo>
                    <a:pt x="11" y="221"/>
                    <a:pt x="11" y="221"/>
                    <a:pt x="11" y="221"/>
                  </a:cubicBezTo>
                  <a:cubicBezTo>
                    <a:pt x="11" y="223"/>
                    <a:pt x="12" y="225"/>
                    <a:pt x="15" y="225"/>
                  </a:cubicBezTo>
                  <a:cubicBezTo>
                    <a:pt x="160" y="225"/>
                    <a:pt x="160" y="225"/>
                    <a:pt x="160" y="225"/>
                  </a:cubicBezTo>
                  <a:cubicBezTo>
                    <a:pt x="182" y="225"/>
                    <a:pt x="200" y="207"/>
                    <a:pt x="200" y="185"/>
                  </a:cubicBezTo>
                  <a:cubicBezTo>
                    <a:pt x="200" y="40"/>
                    <a:pt x="200" y="40"/>
                    <a:pt x="200" y="40"/>
                  </a:cubicBezTo>
                  <a:cubicBezTo>
                    <a:pt x="200" y="18"/>
                    <a:pt x="182" y="0"/>
                    <a:pt x="160" y="0"/>
                  </a:cubicBezTo>
                  <a:close/>
                  <a:moveTo>
                    <a:pt x="8" y="26"/>
                  </a:moveTo>
                  <a:cubicBezTo>
                    <a:pt x="9" y="26"/>
                    <a:pt x="9" y="25"/>
                    <a:pt x="11" y="25"/>
                  </a:cubicBezTo>
                  <a:cubicBezTo>
                    <a:pt x="11" y="27"/>
                    <a:pt x="11" y="27"/>
                    <a:pt x="11" y="27"/>
                  </a:cubicBezTo>
                  <a:cubicBezTo>
                    <a:pt x="9" y="27"/>
                    <a:pt x="9" y="26"/>
                    <a:pt x="8" y="26"/>
                  </a:cubicBezTo>
                  <a:close/>
                  <a:moveTo>
                    <a:pt x="8" y="55"/>
                  </a:moveTo>
                  <a:cubicBezTo>
                    <a:pt x="9" y="55"/>
                    <a:pt x="9" y="54"/>
                    <a:pt x="11" y="54"/>
                  </a:cubicBezTo>
                  <a:cubicBezTo>
                    <a:pt x="11" y="56"/>
                    <a:pt x="11" y="56"/>
                    <a:pt x="11" y="56"/>
                  </a:cubicBezTo>
                  <a:cubicBezTo>
                    <a:pt x="9" y="56"/>
                    <a:pt x="9" y="56"/>
                    <a:pt x="8" y="55"/>
                  </a:cubicBezTo>
                  <a:close/>
                  <a:moveTo>
                    <a:pt x="8" y="85"/>
                  </a:moveTo>
                  <a:cubicBezTo>
                    <a:pt x="9" y="84"/>
                    <a:pt x="9" y="84"/>
                    <a:pt x="11" y="83"/>
                  </a:cubicBezTo>
                  <a:cubicBezTo>
                    <a:pt x="11" y="86"/>
                    <a:pt x="11" y="86"/>
                    <a:pt x="11" y="86"/>
                  </a:cubicBezTo>
                  <a:cubicBezTo>
                    <a:pt x="9" y="85"/>
                    <a:pt x="9" y="85"/>
                    <a:pt x="8" y="85"/>
                  </a:cubicBezTo>
                  <a:close/>
                  <a:moveTo>
                    <a:pt x="8" y="114"/>
                  </a:moveTo>
                  <a:cubicBezTo>
                    <a:pt x="9" y="114"/>
                    <a:pt x="9" y="113"/>
                    <a:pt x="11" y="113"/>
                  </a:cubicBezTo>
                  <a:cubicBezTo>
                    <a:pt x="11" y="115"/>
                    <a:pt x="11" y="115"/>
                    <a:pt x="11" y="115"/>
                  </a:cubicBezTo>
                  <a:cubicBezTo>
                    <a:pt x="9" y="115"/>
                    <a:pt x="9" y="114"/>
                    <a:pt x="8" y="114"/>
                  </a:cubicBezTo>
                  <a:close/>
                  <a:moveTo>
                    <a:pt x="8" y="143"/>
                  </a:moveTo>
                  <a:cubicBezTo>
                    <a:pt x="9" y="143"/>
                    <a:pt x="9" y="142"/>
                    <a:pt x="11" y="142"/>
                  </a:cubicBezTo>
                  <a:cubicBezTo>
                    <a:pt x="11" y="144"/>
                    <a:pt x="11" y="144"/>
                    <a:pt x="11" y="144"/>
                  </a:cubicBezTo>
                  <a:cubicBezTo>
                    <a:pt x="9" y="144"/>
                    <a:pt x="9" y="144"/>
                    <a:pt x="8" y="143"/>
                  </a:cubicBezTo>
                  <a:close/>
                  <a:moveTo>
                    <a:pt x="8" y="173"/>
                  </a:moveTo>
                  <a:cubicBezTo>
                    <a:pt x="9" y="172"/>
                    <a:pt x="9" y="172"/>
                    <a:pt x="11" y="171"/>
                  </a:cubicBezTo>
                  <a:cubicBezTo>
                    <a:pt x="11" y="174"/>
                    <a:pt x="11" y="174"/>
                    <a:pt x="11" y="174"/>
                  </a:cubicBezTo>
                  <a:cubicBezTo>
                    <a:pt x="9" y="173"/>
                    <a:pt x="9" y="173"/>
                    <a:pt x="8" y="173"/>
                  </a:cubicBezTo>
                  <a:close/>
                  <a:moveTo>
                    <a:pt x="8" y="202"/>
                  </a:moveTo>
                  <a:cubicBezTo>
                    <a:pt x="9" y="202"/>
                    <a:pt x="9" y="201"/>
                    <a:pt x="11" y="201"/>
                  </a:cubicBezTo>
                  <a:cubicBezTo>
                    <a:pt x="11" y="203"/>
                    <a:pt x="11" y="203"/>
                    <a:pt x="11" y="203"/>
                  </a:cubicBezTo>
                  <a:cubicBezTo>
                    <a:pt x="9" y="203"/>
                    <a:pt x="9" y="202"/>
                    <a:pt x="8" y="202"/>
                  </a:cubicBezTo>
                  <a:close/>
                  <a:moveTo>
                    <a:pt x="192" y="185"/>
                  </a:moveTo>
                  <a:cubicBezTo>
                    <a:pt x="192" y="202"/>
                    <a:pt x="177" y="217"/>
                    <a:pt x="160" y="217"/>
                  </a:cubicBezTo>
                  <a:cubicBezTo>
                    <a:pt x="19" y="217"/>
                    <a:pt x="19" y="217"/>
                    <a:pt x="19" y="217"/>
                  </a:cubicBezTo>
                  <a:cubicBezTo>
                    <a:pt x="19" y="201"/>
                    <a:pt x="19" y="201"/>
                    <a:pt x="19" y="201"/>
                  </a:cubicBezTo>
                  <a:cubicBezTo>
                    <a:pt x="20" y="201"/>
                    <a:pt x="20" y="202"/>
                    <a:pt x="21" y="202"/>
                  </a:cubicBezTo>
                  <a:cubicBezTo>
                    <a:pt x="21" y="203"/>
                    <a:pt x="22" y="203"/>
                    <a:pt x="21" y="205"/>
                  </a:cubicBezTo>
                  <a:cubicBezTo>
                    <a:pt x="29" y="207"/>
                    <a:pt x="29" y="207"/>
                    <a:pt x="29" y="207"/>
                  </a:cubicBezTo>
                  <a:cubicBezTo>
                    <a:pt x="30" y="203"/>
                    <a:pt x="29" y="200"/>
                    <a:pt x="27" y="198"/>
                  </a:cubicBezTo>
                  <a:cubicBezTo>
                    <a:pt x="26" y="195"/>
                    <a:pt x="22" y="193"/>
                    <a:pt x="19" y="193"/>
                  </a:cubicBezTo>
                  <a:cubicBezTo>
                    <a:pt x="19" y="172"/>
                    <a:pt x="19" y="172"/>
                    <a:pt x="19" y="172"/>
                  </a:cubicBezTo>
                  <a:cubicBezTo>
                    <a:pt x="20" y="172"/>
                    <a:pt x="20" y="172"/>
                    <a:pt x="21" y="173"/>
                  </a:cubicBezTo>
                  <a:cubicBezTo>
                    <a:pt x="21" y="173"/>
                    <a:pt x="22" y="174"/>
                    <a:pt x="21" y="175"/>
                  </a:cubicBezTo>
                  <a:cubicBezTo>
                    <a:pt x="29" y="178"/>
                    <a:pt x="29" y="178"/>
                    <a:pt x="29" y="178"/>
                  </a:cubicBezTo>
                  <a:cubicBezTo>
                    <a:pt x="30" y="173"/>
                    <a:pt x="29" y="170"/>
                    <a:pt x="27" y="168"/>
                  </a:cubicBezTo>
                  <a:cubicBezTo>
                    <a:pt x="26" y="166"/>
                    <a:pt x="22" y="164"/>
                    <a:pt x="19" y="163"/>
                  </a:cubicBezTo>
                  <a:cubicBezTo>
                    <a:pt x="19" y="142"/>
                    <a:pt x="19" y="142"/>
                    <a:pt x="19" y="142"/>
                  </a:cubicBezTo>
                  <a:cubicBezTo>
                    <a:pt x="20" y="143"/>
                    <a:pt x="20" y="143"/>
                    <a:pt x="21" y="144"/>
                  </a:cubicBezTo>
                  <a:cubicBezTo>
                    <a:pt x="21" y="144"/>
                    <a:pt x="22" y="145"/>
                    <a:pt x="21" y="146"/>
                  </a:cubicBezTo>
                  <a:cubicBezTo>
                    <a:pt x="29" y="148"/>
                    <a:pt x="29" y="148"/>
                    <a:pt x="29" y="148"/>
                  </a:cubicBezTo>
                  <a:cubicBezTo>
                    <a:pt x="30" y="144"/>
                    <a:pt x="29" y="141"/>
                    <a:pt x="27" y="139"/>
                  </a:cubicBezTo>
                  <a:cubicBezTo>
                    <a:pt x="26" y="136"/>
                    <a:pt x="22" y="135"/>
                    <a:pt x="19" y="134"/>
                  </a:cubicBezTo>
                  <a:cubicBezTo>
                    <a:pt x="19" y="113"/>
                    <a:pt x="19" y="113"/>
                    <a:pt x="19" y="113"/>
                  </a:cubicBezTo>
                  <a:cubicBezTo>
                    <a:pt x="20" y="113"/>
                    <a:pt x="20" y="114"/>
                    <a:pt x="21" y="114"/>
                  </a:cubicBezTo>
                  <a:cubicBezTo>
                    <a:pt x="21" y="115"/>
                    <a:pt x="22" y="115"/>
                    <a:pt x="21" y="117"/>
                  </a:cubicBezTo>
                  <a:cubicBezTo>
                    <a:pt x="29" y="119"/>
                    <a:pt x="29" y="119"/>
                    <a:pt x="29" y="119"/>
                  </a:cubicBezTo>
                  <a:cubicBezTo>
                    <a:pt x="30" y="115"/>
                    <a:pt x="29" y="111"/>
                    <a:pt x="27" y="110"/>
                  </a:cubicBezTo>
                  <a:cubicBezTo>
                    <a:pt x="26" y="107"/>
                    <a:pt x="22" y="105"/>
                    <a:pt x="19" y="105"/>
                  </a:cubicBezTo>
                  <a:cubicBezTo>
                    <a:pt x="19" y="83"/>
                    <a:pt x="19" y="83"/>
                    <a:pt x="19" y="83"/>
                  </a:cubicBezTo>
                  <a:cubicBezTo>
                    <a:pt x="20" y="84"/>
                    <a:pt x="20" y="84"/>
                    <a:pt x="21" y="85"/>
                  </a:cubicBezTo>
                  <a:cubicBezTo>
                    <a:pt x="21" y="85"/>
                    <a:pt x="22" y="86"/>
                    <a:pt x="21" y="87"/>
                  </a:cubicBezTo>
                  <a:cubicBezTo>
                    <a:pt x="29" y="90"/>
                    <a:pt x="29" y="90"/>
                    <a:pt x="29" y="90"/>
                  </a:cubicBezTo>
                  <a:cubicBezTo>
                    <a:pt x="30" y="85"/>
                    <a:pt x="29" y="82"/>
                    <a:pt x="27" y="80"/>
                  </a:cubicBezTo>
                  <a:cubicBezTo>
                    <a:pt x="26" y="78"/>
                    <a:pt x="22" y="76"/>
                    <a:pt x="19" y="75"/>
                  </a:cubicBezTo>
                  <a:cubicBezTo>
                    <a:pt x="19" y="54"/>
                    <a:pt x="19" y="54"/>
                    <a:pt x="19" y="54"/>
                  </a:cubicBezTo>
                  <a:cubicBezTo>
                    <a:pt x="20" y="54"/>
                    <a:pt x="20" y="55"/>
                    <a:pt x="21" y="56"/>
                  </a:cubicBezTo>
                  <a:cubicBezTo>
                    <a:pt x="21" y="56"/>
                    <a:pt x="22" y="56"/>
                    <a:pt x="21" y="58"/>
                  </a:cubicBezTo>
                  <a:cubicBezTo>
                    <a:pt x="29" y="60"/>
                    <a:pt x="29" y="60"/>
                    <a:pt x="29" y="60"/>
                  </a:cubicBezTo>
                  <a:cubicBezTo>
                    <a:pt x="30" y="56"/>
                    <a:pt x="29" y="53"/>
                    <a:pt x="27" y="51"/>
                  </a:cubicBezTo>
                  <a:cubicBezTo>
                    <a:pt x="26" y="48"/>
                    <a:pt x="22" y="47"/>
                    <a:pt x="19" y="46"/>
                  </a:cubicBezTo>
                  <a:cubicBezTo>
                    <a:pt x="19" y="25"/>
                    <a:pt x="19" y="25"/>
                    <a:pt x="19" y="25"/>
                  </a:cubicBezTo>
                  <a:cubicBezTo>
                    <a:pt x="20" y="25"/>
                    <a:pt x="20" y="26"/>
                    <a:pt x="21" y="26"/>
                  </a:cubicBezTo>
                  <a:cubicBezTo>
                    <a:pt x="21" y="26"/>
                    <a:pt x="22" y="27"/>
                    <a:pt x="21" y="29"/>
                  </a:cubicBezTo>
                  <a:cubicBezTo>
                    <a:pt x="29" y="31"/>
                    <a:pt x="29" y="31"/>
                    <a:pt x="29" y="31"/>
                  </a:cubicBezTo>
                  <a:cubicBezTo>
                    <a:pt x="30" y="27"/>
                    <a:pt x="29" y="23"/>
                    <a:pt x="27" y="22"/>
                  </a:cubicBezTo>
                  <a:cubicBezTo>
                    <a:pt x="26" y="19"/>
                    <a:pt x="22" y="17"/>
                    <a:pt x="19" y="16"/>
                  </a:cubicBezTo>
                  <a:cubicBezTo>
                    <a:pt x="19" y="8"/>
                    <a:pt x="19" y="8"/>
                    <a:pt x="19" y="8"/>
                  </a:cubicBezTo>
                  <a:cubicBezTo>
                    <a:pt x="160" y="8"/>
                    <a:pt x="160" y="8"/>
                    <a:pt x="160" y="8"/>
                  </a:cubicBezTo>
                  <a:cubicBezTo>
                    <a:pt x="177" y="8"/>
                    <a:pt x="192" y="22"/>
                    <a:pt x="192" y="40"/>
                  </a:cubicBezTo>
                  <a:lnTo>
                    <a:pt x="192" y="18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37" name="Teal Tile"/>
          <p:cNvGrpSpPr/>
          <p:nvPr userDrawn="1"/>
        </p:nvGrpSpPr>
        <p:grpSpPr>
          <a:xfrm>
            <a:off x="1016507" y="4682828"/>
            <a:ext cx="1325880" cy="1325880"/>
            <a:chOff x="1020317" y="4686638"/>
            <a:chExt cx="1325880" cy="1325880"/>
          </a:xfrm>
        </p:grpSpPr>
        <p:sp>
          <p:nvSpPr>
            <p:cNvPr id="38" name="Rectangle 37"/>
            <p:cNvSpPr/>
            <p:nvPr/>
          </p:nvSpPr>
          <p:spPr bwMode="auto">
            <a:xfrm>
              <a:off x="1020317" y="4686638"/>
              <a:ext cx="1325880" cy="13258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9" name="Freeform 13"/>
            <p:cNvSpPr>
              <a:spLocks noEditPoints="1"/>
            </p:cNvSpPr>
            <p:nvPr/>
          </p:nvSpPr>
          <p:spPr bwMode="auto">
            <a:xfrm>
              <a:off x="1455948" y="4930478"/>
              <a:ext cx="454618" cy="838200"/>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grpSp>
        <p:nvGrpSpPr>
          <p:cNvPr id="5" name="Green Tile"/>
          <p:cNvGrpSpPr/>
          <p:nvPr userDrawn="1"/>
        </p:nvGrpSpPr>
        <p:grpSpPr>
          <a:xfrm>
            <a:off x="2514069" y="4682828"/>
            <a:ext cx="1325880" cy="1325880"/>
            <a:chOff x="2514069" y="4682828"/>
            <a:chExt cx="1325880" cy="1325880"/>
          </a:xfrm>
        </p:grpSpPr>
        <p:sp>
          <p:nvSpPr>
            <p:cNvPr id="41" name="Rectangle 40"/>
            <p:cNvSpPr/>
            <p:nvPr/>
          </p:nvSpPr>
          <p:spPr bwMode="auto">
            <a:xfrm>
              <a:off x="2514069" y="4682828"/>
              <a:ext cx="1325880" cy="13258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6" name="Freeform 73"/>
            <p:cNvSpPr>
              <a:spLocks noEditPoints="1"/>
            </p:cNvSpPr>
            <p:nvPr userDrawn="1"/>
          </p:nvSpPr>
          <p:spPr bwMode="auto">
            <a:xfrm>
              <a:off x="2757463" y="5062311"/>
              <a:ext cx="839092" cy="702557"/>
            </a:xfrm>
            <a:custGeom>
              <a:avLst/>
              <a:gdLst>
                <a:gd name="T0" fmla="*/ 339 w 411"/>
                <a:gd name="T1" fmla="*/ 344 h 344"/>
                <a:gd name="T2" fmla="*/ 334 w 411"/>
                <a:gd name="T3" fmla="*/ 342 h 344"/>
                <a:gd name="T4" fmla="*/ 270 w 411"/>
                <a:gd name="T5" fmla="*/ 277 h 344"/>
                <a:gd name="T6" fmla="*/ 74 w 411"/>
                <a:gd name="T7" fmla="*/ 277 h 344"/>
                <a:gd name="T8" fmla="*/ 0 w 411"/>
                <a:gd name="T9" fmla="*/ 203 h 344"/>
                <a:gd name="T10" fmla="*/ 0 w 411"/>
                <a:gd name="T11" fmla="*/ 74 h 344"/>
                <a:gd name="T12" fmla="*/ 74 w 411"/>
                <a:gd name="T13" fmla="*/ 0 h 344"/>
                <a:gd name="T14" fmla="*/ 338 w 411"/>
                <a:gd name="T15" fmla="*/ 0 h 344"/>
                <a:gd name="T16" fmla="*/ 411 w 411"/>
                <a:gd name="T17" fmla="*/ 74 h 344"/>
                <a:gd name="T18" fmla="*/ 411 w 411"/>
                <a:gd name="T19" fmla="*/ 203 h 344"/>
                <a:gd name="T20" fmla="*/ 347 w 411"/>
                <a:gd name="T21" fmla="*/ 277 h 344"/>
                <a:gd name="T22" fmla="*/ 347 w 411"/>
                <a:gd name="T23" fmla="*/ 337 h 344"/>
                <a:gd name="T24" fmla="*/ 342 w 411"/>
                <a:gd name="T25" fmla="*/ 344 h 344"/>
                <a:gd name="T26" fmla="*/ 339 w 411"/>
                <a:gd name="T27" fmla="*/ 344 h 344"/>
                <a:gd name="T28" fmla="*/ 74 w 411"/>
                <a:gd name="T29" fmla="*/ 15 h 344"/>
                <a:gd name="T30" fmla="*/ 14 w 411"/>
                <a:gd name="T31" fmla="*/ 74 h 344"/>
                <a:gd name="T32" fmla="*/ 14 w 411"/>
                <a:gd name="T33" fmla="*/ 203 h 344"/>
                <a:gd name="T34" fmla="*/ 74 w 411"/>
                <a:gd name="T35" fmla="*/ 262 h 344"/>
                <a:gd name="T36" fmla="*/ 273 w 411"/>
                <a:gd name="T37" fmla="*/ 262 h 344"/>
                <a:gd name="T38" fmla="*/ 278 w 411"/>
                <a:gd name="T39" fmla="*/ 264 h 344"/>
                <a:gd name="T40" fmla="*/ 332 w 411"/>
                <a:gd name="T41" fmla="*/ 319 h 344"/>
                <a:gd name="T42" fmla="*/ 332 w 411"/>
                <a:gd name="T43" fmla="*/ 270 h 344"/>
                <a:gd name="T44" fmla="*/ 339 w 411"/>
                <a:gd name="T45" fmla="*/ 262 h 344"/>
                <a:gd name="T46" fmla="*/ 397 w 411"/>
                <a:gd name="T47" fmla="*/ 203 h 344"/>
                <a:gd name="T48" fmla="*/ 397 w 411"/>
                <a:gd name="T49" fmla="*/ 74 h 344"/>
                <a:gd name="T50" fmla="*/ 338 w 411"/>
                <a:gd name="T51" fmla="*/ 15 h 344"/>
                <a:gd name="T52" fmla="*/ 74 w 411"/>
                <a:gd name="T53" fmla="*/ 15 h 3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11" h="344">
                  <a:moveTo>
                    <a:pt x="339" y="344"/>
                  </a:moveTo>
                  <a:cubicBezTo>
                    <a:pt x="337" y="344"/>
                    <a:pt x="336" y="343"/>
                    <a:pt x="334" y="342"/>
                  </a:cubicBezTo>
                  <a:cubicBezTo>
                    <a:pt x="270" y="277"/>
                    <a:pt x="270" y="277"/>
                    <a:pt x="270" y="277"/>
                  </a:cubicBezTo>
                  <a:cubicBezTo>
                    <a:pt x="74" y="277"/>
                    <a:pt x="74" y="277"/>
                    <a:pt x="74" y="277"/>
                  </a:cubicBezTo>
                  <a:cubicBezTo>
                    <a:pt x="33" y="277"/>
                    <a:pt x="0" y="244"/>
                    <a:pt x="0" y="203"/>
                  </a:cubicBezTo>
                  <a:cubicBezTo>
                    <a:pt x="0" y="74"/>
                    <a:pt x="0" y="74"/>
                    <a:pt x="0" y="74"/>
                  </a:cubicBezTo>
                  <a:cubicBezTo>
                    <a:pt x="0" y="33"/>
                    <a:pt x="33" y="0"/>
                    <a:pt x="74" y="0"/>
                  </a:cubicBezTo>
                  <a:cubicBezTo>
                    <a:pt x="338" y="0"/>
                    <a:pt x="338" y="0"/>
                    <a:pt x="338" y="0"/>
                  </a:cubicBezTo>
                  <a:cubicBezTo>
                    <a:pt x="378" y="0"/>
                    <a:pt x="411" y="33"/>
                    <a:pt x="411" y="74"/>
                  </a:cubicBezTo>
                  <a:cubicBezTo>
                    <a:pt x="411" y="203"/>
                    <a:pt x="411" y="203"/>
                    <a:pt x="411" y="203"/>
                  </a:cubicBezTo>
                  <a:cubicBezTo>
                    <a:pt x="411" y="242"/>
                    <a:pt x="384" y="273"/>
                    <a:pt x="347" y="277"/>
                  </a:cubicBezTo>
                  <a:cubicBezTo>
                    <a:pt x="347" y="337"/>
                    <a:pt x="347" y="337"/>
                    <a:pt x="347" y="337"/>
                  </a:cubicBezTo>
                  <a:cubicBezTo>
                    <a:pt x="347" y="340"/>
                    <a:pt x="345" y="342"/>
                    <a:pt x="342" y="344"/>
                  </a:cubicBezTo>
                  <a:cubicBezTo>
                    <a:pt x="341" y="344"/>
                    <a:pt x="340" y="344"/>
                    <a:pt x="339" y="344"/>
                  </a:cubicBezTo>
                  <a:close/>
                  <a:moveTo>
                    <a:pt x="74" y="15"/>
                  </a:moveTo>
                  <a:cubicBezTo>
                    <a:pt x="41" y="15"/>
                    <a:pt x="14" y="41"/>
                    <a:pt x="14" y="74"/>
                  </a:cubicBezTo>
                  <a:cubicBezTo>
                    <a:pt x="14" y="203"/>
                    <a:pt x="14" y="203"/>
                    <a:pt x="14" y="203"/>
                  </a:cubicBezTo>
                  <a:cubicBezTo>
                    <a:pt x="14" y="236"/>
                    <a:pt x="41" y="262"/>
                    <a:pt x="74" y="262"/>
                  </a:cubicBezTo>
                  <a:cubicBezTo>
                    <a:pt x="273" y="262"/>
                    <a:pt x="273" y="262"/>
                    <a:pt x="273" y="262"/>
                  </a:cubicBezTo>
                  <a:cubicBezTo>
                    <a:pt x="275" y="262"/>
                    <a:pt x="277" y="263"/>
                    <a:pt x="278" y="264"/>
                  </a:cubicBezTo>
                  <a:cubicBezTo>
                    <a:pt x="332" y="319"/>
                    <a:pt x="332" y="319"/>
                    <a:pt x="332" y="319"/>
                  </a:cubicBezTo>
                  <a:cubicBezTo>
                    <a:pt x="332" y="270"/>
                    <a:pt x="332" y="270"/>
                    <a:pt x="332" y="270"/>
                  </a:cubicBezTo>
                  <a:cubicBezTo>
                    <a:pt x="332" y="266"/>
                    <a:pt x="335" y="262"/>
                    <a:pt x="339" y="262"/>
                  </a:cubicBezTo>
                  <a:cubicBezTo>
                    <a:pt x="371" y="262"/>
                    <a:pt x="397" y="236"/>
                    <a:pt x="397" y="203"/>
                  </a:cubicBezTo>
                  <a:cubicBezTo>
                    <a:pt x="397" y="74"/>
                    <a:pt x="397" y="74"/>
                    <a:pt x="397" y="74"/>
                  </a:cubicBezTo>
                  <a:cubicBezTo>
                    <a:pt x="397" y="41"/>
                    <a:pt x="370" y="15"/>
                    <a:pt x="338" y="15"/>
                  </a:cubicBezTo>
                  <a:lnTo>
                    <a:pt x="74" y="15"/>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endParaRPr lang="en-US">
                <a:solidFill>
                  <a:srgbClr val="FFFFFF"/>
                </a:solidFill>
              </a:endParaRPr>
            </a:p>
          </p:txBody>
        </p:sp>
      </p:grpSp>
      <p:sp useBgFill="1">
        <p:nvSpPr>
          <p:cNvPr id="4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useBgFill="1">
        <p:nvSpPr>
          <p:cNvPr id="4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ctrTitle"/>
          </p:nvPr>
        </p:nvSpPr>
        <p:spPr>
          <a:xfrm>
            <a:off x="4181452" y="3231974"/>
            <a:ext cx="6718301" cy="1232464"/>
          </a:xfrm>
        </p:spPr>
        <p:txBody>
          <a:bodyPr anchor="ctr">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4181452" y="5029200"/>
            <a:ext cx="6870702" cy="46325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useBgFill="1">
        <p:nvSpPr>
          <p:cNvPr id="45" name="Bottom Mask"/>
          <p:cNvSpPr/>
          <p:nvPr userDrawn="1"/>
        </p:nvSpPr>
        <p:spPr bwMode="auto">
          <a:xfrm>
            <a:off x="0" y="6010275"/>
            <a:ext cx="12188826"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09509892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Dem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Demo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6" name="Demo Tile"/>
          <p:cNvGrpSpPr/>
          <p:nvPr userDrawn="1"/>
        </p:nvGrpSpPr>
        <p:grpSpPr>
          <a:xfrm>
            <a:off x="1017613" y="3187884"/>
            <a:ext cx="2827252" cy="2827252"/>
            <a:chOff x="1022073" y="-1135906"/>
            <a:chExt cx="2827252" cy="2827252"/>
          </a:xfrm>
        </p:grpSpPr>
        <p:sp>
          <p:nvSpPr>
            <p:cNvPr id="17" name="Rectangle 16"/>
            <p:cNvSpPr/>
            <p:nvPr/>
          </p:nvSpPr>
          <p:spPr bwMode="auto">
            <a:xfrm>
              <a:off x="1022073" y="-1135906"/>
              <a:ext cx="2827252" cy="2827252"/>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8" name="Light bulb Icon"/>
            <p:cNvSpPr>
              <a:spLocks noEditPoints="1"/>
            </p:cNvSpPr>
            <p:nvPr/>
          </p:nvSpPr>
          <p:spPr bwMode="auto">
            <a:xfrm>
              <a:off x="1945077" y="-620805"/>
              <a:ext cx="979488" cy="1797050"/>
            </a:xfrm>
            <a:custGeom>
              <a:avLst/>
              <a:gdLst>
                <a:gd name="T0" fmla="*/ 18 w 122"/>
                <a:gd name="T1" fmla="*/ 137 h 224"/>
                <a:gd name="T2" fmla="*/ 105 w 122"/>
                <a:gd name="T3" fmla="*/ 22 h 224"/>
                <a:gd name="T4" fmla="*/ 119 w 122"/>
                <a:gd name="T5" fmla="*/ 29 h 224"/>
                <a:gd name="T6" fmla="*/ 119 w 122"/>
                <a:gd name="T7" fmla="*/ 41 h 224"/>
                <a:gd name="T8" fmla="*/ 17 w 122"/>
                <a:gd name="T9" fmla="*/ 75 h 224"/>
                <a:gd name="T10" fmla="*/ 14 w 122"/>
                <a:gd name="T11" fmla="*/ 76 h 224"/>
                <a:gd name="T12" fmla="*/ 2 w 122"/>
                <a:gd name="T13" fmla="*/ 64 h 224"/>
                <a:gd name="T14" fmla="*/ 10 w 122"/>
                <a:gd name="T15" fmla="*/ 50 h 224"/>
                <a:gd name="T16" fmla="*/ 8 w 122"/>
                <a:gd name="T17" fmla="*/ 58 h 224"/>
                <a:gd name="T18" fmla="*/ 9 w 122"/>
                <a:gd name="T19" fmla="*/ 66 h 224"/>
                <a:gd name="T20" fmla="*/ 14 w 122"/>
                <a:gd name="T21" fmla="*/ 70 h 224"/>
                <a:gd name="T22" fmla="*/ 111 w 122"/>
                <a:gd name="T23" fmla="*/ 41 h 224"/>
                <a:gd name="T24" fmla="*/ 115 w 122"/>
                <a:gd name="T25" fmla="*/ 35 h 224"/>
                <a:gd name="T26" fmla="*/ 108 w 122"/>
                <a:gd name="T27" fmla="*/ 27 h 224"/>
                <a:gd name="T28" fmla="*/ 12 w 122"/>
                <a:gd name="T29" fmla="*/ 56 h 224"/>
                <a:gd name="T30" fmla="*/ 10 w 122"/>
                <a:gd name="T31" fmla="*/ 16 h 224"/>
                <a:gd name="T32" fmla="*/ 73 w 122"/>
                <a:gd name="T33" fmla="*/ 9 h 224"/>
                <a:gd name="T34" fmla="*/ 67 w 122"/>
                <a:gd name="T35" fmla="*/ 27 h 224"/>
                <a:gd name="T36" fmla="*/ 14 w 122"/>
                <a:gd name="T37" fmla="*/ 42 h 224"/>
                <a:gd name="T38" fmla="*/ 2 w 122"/>
                <a:gd name="T39" fmla="*/ 31 h 224"/>
                <a:gd name="T40" fmla="*/ 9 w 122"/>
                <a:gd name="T41" fmla="*/ 32 h 224"/>
                <a:gd name="T42" fmla="*/ 16 w 122"/>
                <a:gd name="T43" fmla="*/ 36 h 224"/>
                <a:gd name="T44" fmla="*/ 69 w 122"/>
                <a:gd name="T45" fmla="*/ 14 h 224"/>
                <a:gd name="T46" fmla="*/ 63 w 122"/>
                <a:gd name="T47" fmla="*/ 7 h 224"/>
                <a:gd name="T48" fmla="*/ 12 w 122"/>
                <a:gd name="T49" fmla="*/ 22 h 224"/>
                <a:gd name="T50" fmla="*/ 113 w 122"/>
                <a:gd name="T51" fmla="*/ 114 h 224"/>
                <a:gd name="T52" fmla="*/ 99 w 122"/>
                <a:gd name="T53" fmla="*/ 124 h 224"/>
                <a:gd name="T54" fmla="*/ 110 w 122"/>
                <a:gd name="T55" fmla="*/ 137 h 224"/>
                <a:gd name="T56" fmla="*/ 87 w 122"/>
                <a:gd name="T57" fmla="*/ 208 h 224"/>
                <a:gd name="T58" fmla="*/ 74 w 122"/>
                <a:gd name="T59" fmla="*/ 224 h 224"/>
                <a:gd name="T60" fmla="*/ 41 w 122"/>
                <a:gd name="T61" fmla="*/ 213 h 224"/>
                <a:gd name="T62" fmla="*/ 18 w 122"/>
                <a:gd name="T63" fmla="*/ 187 h 224"/>
                <a:gd name="T64" fmla="*/ 29 w 122"/>
                <a:gd name="T65" fmla="*/ 137 h 224"/>
                <a:gd name="T66" fmla="*/ 23 w 122"/>
                <a:gd name="T67" fmla="*/ 113 h 224"/>
                <a:gd name="T68" fmla="*/ 10 w 122"/>
                <a:gd name="T69" fmla="*/ 109 h 224"/>
                <a:gd name="T70" fmla="*/ 2 w 122"/>
                <a:gd name="T71" fmla="*/ 98 h 224"/>
                <a:gd name="T72" fmla="*/ 3 w 122"/>
                <a:gd name="T73" fmla="*/ 89 h 224"/>
                <a:gd name="T74" fmla="*/ 105 w 122"/>
                <a:gd name="T75" fmla="*/ 55 h 224"/>
                <a:gd name="T76" fmla="*/ 120 w 122"/>
                <a:gd name="T77" fmla="*/ 66 h 224"/>
                <a:gd name="T78" fmla="*/ 113 w 122"/>
                <a:gd name="T79" fmla="*/ 81 h 224"/>
                <a:gd name="T80" fmla="*/ 56 w 122"/>
                <a:gd name="T81" fmla="*/ 105 h 224"/>
                <a:gd name="T82" fmla="*/ 72 w 122"/>
                <a:gd name="T83" fmla="*/ 137 h 224"/>
                <a:gd name="T84" fmla="*/ 82 w 122"/>
                <a:gd name="T85" fmla="*/ 95 h 224"/>
                <a:gd name="T86" fmla="*/ 119 w 122"/>
                <a:gd name="T87" fmla="*/ 96 h 224"/>
                <a:gd name="T88" fmla="*/ 113 w 122"/>
                <a:gd name="T89" fmla="*/ 114 h 224"/>
                <a:gd name="T90" fmla="*/ 111 w 122"/>
                <a:gd name="T91" fmla="*/ 75 h 224"/>
                <a:gd name="T92" fmla="*/ 115 w 122"/>
                <a:gd name="T93" fmla="*/ 68 h 224"/>
                <a:gd name="T94" fmla="*/ 108 w 122"/>
                <a:gd name="T95" fmla="*/ 61 h 224"/>
                <a:gd name="T96" fmla="*/ 25 w 122"/>
                <a:gd name="T97" fmla="*/ 86 h 224"/>
                <a:gd name="T98" fmla="*/ 12 w 122"/>
                <a:gd name="T99" fmla="*/ 89 h 224"/>
                <a:gd name="T100" fmla="*/ 8 w 122"/>
                <a:gd name="T101" fmla="*/ 92 h 224"/>
                <a:gd name="T102" fmla="*/ 8 w 122"/>
                <a:gd name="T103" fmla="*/ 96 h 224"/>
                <a:gd name="T104" fmla="*/ 12 w 122"/>
                <a:gd name="T105" fmla="*/ 103 h 224"/>
                <a:gd name="T106" fmla="*/ 25 w 122"/>
                <a:gd name="T107" fmla="*/ 107 h 224"/>
                <a:gd name="T108" fmla="*/ 35 w 122"/>
                <a:gd name="T109" fmla="*/ 120 h 224"/>
                <a:gd name="T110" fmla="*/ 50 w 122"/>
                <a:gd name="T111" fmla="*/ 137 h 224"/>
                <a:gd name="T112" fmla="*/ 48 w 122"/>
                <a:gd name="T113" fmla="*/ 100 h 224"/>
                <a:gd name="T114" fmla="*/ 49 w 122"/>
                <a:gd name="T115" fmla="*/ 93 h 224"/>
                <a:gd name="T116" fmla="*/ 113 w 122"/>
                <a:gd name="T117" fmla="*/ 98 h 224"/>
                <a:gd name="T118" fmla="*/ 84 w 122"/>
                <a:gd name="T119" fmla="*/ 101 h 224"/>
                <a:gd name="T120" fmla="*/ 78 w 122"/>
                <a:gd name="T121" fmla="*/ 137 h 224"/>
                <a:gd name="T122" fmla="*/ 93 w 122"/>
                <a:gd name="T123" fmla="*/ 124 h 224"/>
                <a:gd name="T124" fmla="*/ 111 w 122"/>
                <a:gd name="T125" fmla="*/ 108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2" h="224">
                  <a:moveTo>
                    <a:pt x="18" y="137"/>
                  </a:moveTo>
                  <a:cubicBezTo>
                    <a:pt x="18" y="137"/>
                    <a:pt x="18" y="137"/>
                    <a:pt x="18" y="137"/>
                  </a:cubicBezTo>
                  <a:moveTo>
                    <a:pt x="10" y="50"/>
                  </a:moveTo>
                  <a:cubicBezTo>
                    <a:pt x="105" y="22"/>
                    <a:pt x="105" y="22"/>
                    <a:pt x="105" y="22"/>
                  </a:cubicBezTo>
                  <a:cubicBezTo>
                    <a:pt x="106" y="21"/>
                    <a:pt x="107" y="21"/>
                    <a:pt x="108" y="21"/>
                  </a:cubicBezTo>
                  <a:cubicBezTo>
                    <a:pt x="113" y="21"/>
                    <a:pt x="118" y="24"/>
                    <a:pt x="119" y="29"/>
                  </a:cubicBezTo>
                  <a:cubicBezTo>
                    <a:pt x="120" y="33"/>
                    <a:pt x="120" y="33"/>
                    <a:pt x="120" y="33"/>
                  </a:cubicBezTo>
                  <a:cubicBezTo>
                    <a:pt x="121" y="36"/>
                    <a:pt x="121" y="39"/>
                    <a:pt x="119" y="41"/>
                  </a:cubicBezTo>
                  <a:cubicBezTo>
                    <a:pt x="118" y="44"/>
                    <a:pt x="116" y="46"/>
                    <a:pt x="113" y="47"/>
                  </a:cubicBezTo>
                  <a:cubicBezTo>
                    <a:pt x="17" y="75"/>
                    <a:pt x="17" y="75"/>
                    <a:pt x="17" y="75"/>
                  </a:cubicBezTo>
                  <a:cubicBezTo>
                    <a:pt x="16" y="76"/>
                    <a:pt x="15" y="76"/>
                    <a:pt x="14" y="76"/>
                  </a:cubicBezTo>
                  <a:cubicBezTo>
                    <a:pt x="14" y="76"/>
                    <a:pt x="14" y="76"/>
                    <a:pt x="14" y="76"/>
                  </a:cubicBezTo>
                  <a:cubicBezTo>
                    <a:pt x="9" y="76"/>
                    <a:pt x="5" y="73"/>
                    <a:pt x="3" y="68"/>
                  </a:cubicBezTo>
                  <a:cubicBezTo>
                    <a:pt x="2" y="64"/>
                    <a:pt x="2" y="64"/>
                    <a:pt x="2" y="64"/>
                  </a:cubicBezTo>
                  <a:cubicBezTo>
                    <a:pt x="1" y="61"/>
                    <a:pt x="2" y="58"/>
                    <a:pt x="3" y="56"/>
                  </a:cubicBezTo>
                  <a:cubicBezTo>
                    <a:pt x="5" y="53"/>
                    <a:pt x="7" y="51"/>
                    <a:pt x="10" y="50"/>
                  </a:cubicBezTo>
                  <a:close/>
                  <a:moveTo>
                    <a:pt x="12" y="56"/>
                  </a:moveTo>
                  <a:cubicBezTo>
                    <a:pt x="10" y="56"/>
                    <a:pt x="9" y="57"/>
                    <a:pt x="8" y="58"/>
                  </a:cubicBezTo>
                  <a:cubicBezTo>
                    <a:pt x="8" y="60"/>
                    <a:pt x="8" y="61"/>
                    <a:pt x="8" y="62"/>
                  </a:cubicBezTo>
                  <a:cubicBezTo>
                    <a:pt x="9" y="66"/>
                    <a:pt x="9" y="66"/>
                    <a:pt x="9" y="66"/>
                  </a:cubicBezTo>
                  <a:cubicBezTo>
                    <a:pt x="10" y="68"/>
                    <a:pt x="12" y="70"/>
                    <a:pt x="14" y="70"/>
                  </a:cubicBezTo>
                  <a:cubicBezTo>
                    <a:pt x="14" y="70"/>
                    <a:pt x="14" y="70"/>
                    <a:pt x="14" y="70"/>
                  </a:cubicBezTo>
                  <a:cubicBezTo>
                    <a:pt x="15" y="70"/>
                    <a:pt x="15" y="70"/>
                    <a:pt x="16" y="70"/>
                  </a:cubicBezTo>
                  <a:cubicBezTo>
                    <a:pt x="111" y="41"/>
                    <a:pt x="111" y="41"/>
                    <a:pt x="111" y="41"/>
                  </a:cubicBezTo>
                  <a:cubicBezTo>
                    <a:pt x="112" y="41"/>
                    <a:pt x="113" y="40"/>
                    <a:pt x="114" y="39"/>
                  </a:cubicBezTo>
                  <a:cubicBezTo>
                    <a:pt x="115" y="37"/>
                    <a:pt x="115" y="36"/>
                    <a:pt x="115" y="35"/>
                  </a:cubicBezTo>
                  <a:cubicBezTo>
                    <a:pt x="113" y="31"/>
                    <a:pt x="113" y="31"/>
                    <a:pt x="113" y="31"/>
                  </a:cubicBezTo>
                  <a:cubicBezTo>
                    <a:pt x="113" y="29"/>
                    <a:pt x="111" y="27"/>
                    <a:pt x="108" y="27"/>
                  </a:cubicBezTo>
                  <a:cubicBezTo>
                    <a:pt x="108" y="27"/>
                    <a:pt x="107" y="27"/>
                    <a:pt x="107" y="27"/>
                  </a:cubicBezTo>
                  <a:lnTo>
                    <a:pt x="12" y="56"/>
                  </a:lnTo>
                  <a:close/>
                  <a:moveTo>
                    <a:pt x="2" y="31"/>
                  </a:moveTo>
                  <a:cubicBezTo>
                    <a:pt x="0" y="25"/>
                    <a:pt x="4" y="18"/>
                    <a:pt x="10" y="16"/>
                  </a:cubicBezTo>
                  <a:cubicBezTo>
                    <a:pt x="59" y="1"/>
                    <a:pt x="59" y="1"/>
                    <a:pt x="59" y="1"/>
                  </a:cubicBezTo>
                  <a:cubicBezTo>
                    <a:pt x="65" y="0"/>
                    <a:pt x="72" y="3"/>
                    <a:pt x="73" y="9"/>
                  </a:cubicBezTo>
                  <a:cubicBezTo>
                    <a:pt x="75" y="12"/>
                    <a:pt x="75" y="12"/>
                    <a:pt x="75" y="12"/>
                  </a:cubicBezTo>
                  <a:cubicBezTo>
                    <a:pt x="76" y="18"/>
                    <a:pt x="73" y="25"/>
                    <a:pt x="67" y="27"/>
                  </a:cubicBezTo>
                  <a:cubicBezTo>
                    <a:pt x="18" y="42"/>
                    <a:pt x="18" y="42"/>
                    <a:pt x="18" y="42"/>
                  </a:cubicBezTo>
                  <a:cubicBezTo>
                    <a:pt x="16" y="42"/>
                    <a:pt x="15" y="42"/>
                    <a:pt x="14" y="42"/>
                  </a:cubicBezTo>
                  <a:cubicBezTo>
                    <a:pt x="9" y="42"/>
                    <a:pt x="5" y="39"/>
                    <a:pt x="3" y="34"/>
                  </a:cubicBezTo>
                  <a:lnTo>
                    <a:pt x="2" y="31"/>
                  </a:lnTo>
                  <a:close/>
                  <a:moveTo>
                    <a:pt x="8" y="29"/>
                  </a:moveTo>
                  <a:cubicBezTo>
                    <a:pt x="9" y="32"/>
                    <a:pt x="9" y="32"/>
                    <a:pt x="9" y="32"/>
                  </a:cubicBezTo>
                  <a:cubicBezTo>
                    <a:pt x="10" y="35"/>
                    <a:pt x="12" y="36"/>
                    <a:pt x="14" y="36"/>
                  </a:cubicBezTo>
                  <a:cubicBezTo>
                    <a:pt x="15" y="36"/>
                    <a:pt x="15" y="36"/>
                    <a:pt x="16" y="36"/>
                  </a:cubicBezTo>
                  <a:cubicBezTo>
                    <a:pt x="65" y="21"/>
                    <a:pt x="65" y="21"/>
                    <a:pt x="65" y="21"/>
                  </a:cubicBezTo>
                  <a:cubicBezTo>
                    <a:pt x="68" y="20"/>
                    <a:pt x="70" y="17"/>
                    <a:pt x="69" y="14"/>
                  </a:cubicBezTo>
                  <a:cubicBezTo>
                    <a:pt x="68" y="11"/>
                    <a:pt x="68" y="11"/>
                    <a:pt x="68" y="11"/>
                  </a:cubicBezTo>
                  <a:cubicBezTo>
                    <a:pt x="67" y="8"/>
                    <a:pt x="65" y="7"/>
                    <a:pt x="63" y="7"/>
                  </a:cubicBezTo>
                  <a:cubicBezTo>
                    <a:pt x="62" y="7"/>
                    <a:pt x="62" y="7"/>
                    <a:pt x="61" y="7"/>
                  </a:cubicBezTo>
                  <a:cubicBezTo>
                    <a:pt x="12" y="22"/>
                    <a:pt x="12" y="22"/>
                    <a:pt x="12" y="22"/>
                  </a:cubicBezTo>
                  <a:cubicBezTo>
                    <a:pt x="9" y="23"/>
                    <a:pt x="7" y="26"/>
                    <a:pt x="8" y="29"/>
                  </a:cubicBezTo>
                  <a:close/>
                  <a:moveTo>
                    <a:pt x="113" y="114"/>
                  </a:moveTo>
                  <a:cubicBezTo>
                    <a:pt x="105" y="116"/>
                    <a:pt x="105" y="116"/>
                    <a:pt x="105" y="116"/>
                  </a:cubicBezTo>
                  <a:cubicBezTo>
                    <a:pt x="102" y="117"/>
                    <a:pt x="99" y="121"/>
                    <a:pt x="99" y="124"/>
                  </a:cubicBezTo>
                  <a:cubicBezTo>
                    <a:pt x="99" y="137"/>
                    <a:pt x="99" y="137"/>
                    <a:pt x="99" y="137"/>
                  </a:cubicBezTo>
                  <a:cubicBezTo>
                    <a:pt x="110" y="137"/>
                    <a:pt x="110" y="137"/>
                    <a:pt x="110" y="137"/>
                  </a:cubicBezTo>
                  <a:cubicBezTo>
                    <a:pt x="110" y="187"/>
                    <a:pt x="110" y="187"/>
                    <a:pt x="110" y="187"/>
                  </a:cubicBezTo>
                  <a:cubicBezTo>
                    <a:pt x="110" y="198"/>
                    <a:pt x="100" y="207"/>
                    <a:pt x="87" y="208"/>
                  </a:cubicBezTo>
                  <a:cubicBezTo>
                    <a:pt x="87" y="213"/>
                    <a:pt x="87" y="213"/>
                    <a:pt x="87" y="213"/>
                  </a:cubicBezTo>
                  <a:cubicBezTo>
                    <a:pt x="87" y="219"/>
                    <a:pt x="81" y="224"/>
                    <a:pt x="74" y="224"/>
                  </a:cubicBezTo>
                  <a:cubicBezTo>
                    <a:pt x="54" y="224"/>
                    <a:pt x="54" y="224"/>
                    <a:pt x="54" y="224"/>
                  </a:cubicBezTo>
                  <a:cubicBezTo>
                    <a:pt x="47" y="224"/>
                    <a:pt x="41" y="219"/>
                    <a:pt x="41" y="213"/>
                  </a:cubicBezTo>
                  <a:cubicBezTo>
                    <a:pt x="41" y="208"/>
                    <a:pt x="41" y="208"/>
                    <a:pt x="41" y="208"/>
                  </a:cubicBezTo>
                  <a:cubicBezTo>
                    <a:pt x="28" y="207"/>
                    <a:pt x="18" y="198"/>
                    <a:pt x="18" y="187"/>
                  </a:cubicBezTo>
                  <a:cubicBezTo>
                    <a:pt x="18" y="137"/>
                    <a:pt x="18" y="137"/>
                    <a:pt x="18" y="137"/>
                  </a:cubicBezTo>
                  <a:cubicBezTo>
                    <a:pt x="29" y="137"/>
                    <a:pt x="29" y="137"/>
                    <a:pt x="29" y="137"/>
                  </a:cubicBezTo>
                  <a:cubicBezTo>
                    <a:pt x="29" y="120"/>
                    <a:pt x="29" y="120"/>
                    <a:pt x="29" y="120"/>
                  </a:cubicBezTo>
                  <a:cubicBezTo>
                    <a:pt x="29" y="117"/>
                    <a:pt x="26" y="113"/>
                    <a:pt x="23" y="113"/>
                  </a:cubicBezTo>
                  <a:cubicBezTo>
                    <a:pt x="12" y="109"/>
                    <a:pt x="12" y="109"/>
                    <a:pt x="12" y="109"/>
                  </a:cubicBezTo>
                  <a:cubicBezTo>
                    <a:pt x="10" y="109"/>
                    <a:pt x="10" y="109"/>
                    <a:pt x="10" y="109"/>
                  </a:cubicBezTo>
                  <a:cubicBezTo>
                    <a:pt x="7" y="108"/>
                    <a:pt x="4" y="105"/>
                    <a:pt x="3" y="102"/>
                  </a:cubicBezTo>
                  <a:cubicBezTo>
                    <a:pt x="2" y="98"/>
                    <a:pt x="2" y="98"/>
                    <a:pt x="2" y="98"/>
                  </a:cubicBezTo>
                  <a:cubicBezTo>
                    <a:pt x="2" y="97"/>
                    <a:pt x="2" y="97"/>
                    <a:pt x="2" y="96"/>
                  </a:cubicBezTo>
                  <a:cubicBezTo>
                    <a:pt x="2" y="94"/>
                    <a:pt x="2" y="91"/>
                    <a:pt x="3" y="89"/>
                  </a:cubicBezTo>
                  <a:cubicBezTo>
                    <a:pt x="5" y="87"/>
                    <a:pt x="7" y="85"/>
                    <a:pt x="10" y="84"/>
                  </a:cubicBezTo>
                  <a:cubicBezTo>
                    <a:pt x="105" y="55"/>
                    <a:pt x="105" y="55"/>
                    <a:pt x="105" y="55"/>
                  </a:cubicBezTo>
                  <a:cubicBezTo>
                    <a:pt x="111" y="54"/>
                    <a:pt x="118" y="57"/>
                    <a:pt x="119" y="63"/>
                  </a:cubicBezTo>
                  <a:cubicBezTo>
                    <a:pt x="120" y="66"/>
                    <a:pt x="120" y="66"/>
                    <a:pt x="120" y="66"/>
                  </a:cubicBezTo>
                  <a:cubicBezTo>
                    <a:pt x="121" y="69"/>
                    <a:pt x="121" y="72"/>
                    <a:pt x="119" y="75"/>
                  </a:cubicBezTo>
                  <a:cubicBezTo>
                    <a:pt x="118" y="78"/>
                    <a:pt x="116" y="80"/>
                    <a:pt x="113" y="81"/>
                  </a:cubicBezTo>
                  <a:cubicBezTo>
                    <a:pt x="54" y="98"/>
                    <a:pt x="54" y="98"/>
                    <a:pt x="54" y="98"/>
                  </a:cubicBezTo>
                  <a:cubicBezTo>
                    <a:pt x="55" y="100"/>
                    <a:pt x="56" y="103"/>
                    <a:pt x="56" y="105"/>
                  </a:cubicBezTo>
                  <a:cubicBezTo>
                    <a:pt x="56" y="137"/>
                    <a:pt x="56" y="137"/>
                    <a:pt x="56" y="137"/>
                  </a:cubicBezTo>
                  <a:cubicBezTo>
                    <a:pt x="72" y="137"/>
                    <a:pt x="72" y="137"/>
                    <a:pt x="72" y="137"/>
                  </a:cubicBezTo>
                  <a:cubicBezTo>
                    <a:pt x="72" y="109"/>
                    <a:pt x="72" y="109"/>
                    <a:pt x="72" y="109"/>
                  </a:cubicBezTo>
                  <a:cubicBezTo>
                    <a:pt x="72" y="103"/>
                    <a:pt x="77" y="97"/>
                    <a:pt x="82" y="95"/>
                  </a:cubicBezTo>
                  <a:cubicBezTo>
                    <a:pt x="105" y="89"/>
                    <a:pt x="105" y="89"/>
                    <a:pt x="105" y="89"/>
                  </a:cubicBezTo>
                  <a:cubicBezTo>
                    <a:pt x="111" y="87"/>
                    <a:pt x="118" y="91"/>
                    <a:pt x="119" y="96"/>
                  </a:cubicBezTo>
                  <a:cubicBezTo>
                    <a:pt x="120" y="100"/>
                    <a:pt x="120" y="100"/>
                    <a:pt x="120" y="100"/>
                  </a:cubicBezTo>
                  <a:cubicBezTo>
                    <a:pt x="122" y="106"/>
                    <a:pt x="119" y="112"/>
                    <a:pt x="113" y="114"/>
                  </a:cubicBezTo>
                  <a:close/>
                  <a:moveTo>
                    <a:pt x="49" y="93"/>
                  </a:moveTo>
                  <a:cubicBezTo>
                    <a:pt x="111" y="75"/>
                    <a:pt x="111" y="75"/>
                    <a:pt x="111" y="75"/>
                  </a:cubicBezTo>
                  <a:cubicBezTo>
                    <a:pt x="112" y="74"/>
                    <a:pt x="113" y="74"/>
                    <a:pt x="114" y="72"/>
                  </a:cubicBezTo>
                  <a:cubicBezTo>
                    <a:pt x="115" y="71"/>
                    <a:pt x="115" y="70"/>
                    <a:pt x="115" y="68"/>
                  </a:cubicBezTo>
                  <a:cubicBezTo>
                    <a:pt x="113" y="65"/>
                    <a:pt x="113" y="65"/>
                    <a:pt x="113" y="65"/>
                  </a:cubicBezTo>
                  <a:cubicBezTo>
                    <a:pt x="113" y="62"/>
                    <a:pt x="111" y="61"/>
                    <a:pt x="108" y="61"/>
                  </a:cubicBezTo>
                  <a:cubicBezTo>
                    <a:pt x="108" y="61"/>
                    <a:pt x="107" y="61"/>
                    <a:pt x="107" y="61"/>
                  </a:cubicBezTo>
                  <a:cubicBezTo>
                    <a:pt x="25" y="86"/>
                    <a:pt x="25" y="86"/>
                    <a:pt x="25" y="86"/>
                  </a:cubicBezTo>
                  <a:cubicBezTo>
                    <a:pt x="13" y="89"/>
                    <a:pt x="13" y="89"/>
                    <a:pt x="13" y="89"/>
                  </a:cubicBezTo>
                  <a:cubicBezTo>
                    <a:pt x="12" y="89"/>
                    <a:pt x="12" y="89"/>
                    <a:pt x="12" y="89"/>
                  </a:cubicBezTo>
                  <a:cubicBezTo>
                    <a:pt x="12" y="90"/>
                    <a:pt x="12" y="90"/>
                    <a:pt x="12" y="90"/>
                  </a:cubicBezTo>
                  <a:cubicBezTo>
                    <a:pt x="10" y="90"/>
                    <a:pt x="9" y="91"/>
                    <a:pt x="8" y="92"/>
                  </a:cubicBezTo>
                  <a:cubicBezTo>
                    <a:pt x="8" y="93"/>
                    <a:pt x="8" y="95"/>
                    <a:pt x="8" y="96"/>
                  </a:cubicBezTo>
                  <a:cubicBezTo>
                    <a:pt x="8" y="96"/>
                    <a:pt x="8" y="96"/>
                    <a:pt x="8" y="96"/>
                  </a:cubicBezTo>
                  <a:cubicBezTo>
                    <a:pt x="9" y="100"/>
                    <a:pt x="9" y="100"/>
                    <a:pt x="9" y="100"/>
                  </a:cubicBezTo>
                  <a:cubicBezTo>
                    <a:pt x="10" y="101"/>
                    <a:pt x="11" y="103"/>
                    <a:pt x="12" y="103"/>
                  </a:cubicBezTo>
                  <a:cubicBezTo>
                    <a:pt x="13" y="103"/>
                    <a:pt x="13" y="103"/>
                    <a:pt x="13" y="103"/>
                  </a:cubicBezTo>
                  <a:cubicBezTo>
                    <a:pt x="25" y="107"/>
                    <a:pt x="25" y="107"/>
                    <a:pt x="25" y="107"/>
                  </a:cubicBezTo>
                  <a:cubicBezTo>
                    <a:pt x="25" y="107"/>
                    <a:pt x="25" y="107"/>
                    <a:pt x="25" y="107"/>
                  </a:cubicBezTo>
                  <a:cubicBezTo>
                    <a:pt x="31" y="109"/>
                    <a:pt x="35" y="115"/>
                    <a:pt x="35" y="120"/>
                  </a:cubicBezTo>
                  <a:cubicBezTo>
                    <a:pt x="35" y="137"/>
                    <a:pt x="35" y="137"/>
                    <a:pt x="35" y="137"/>
                  </a:cubicBezTo>
                  <a:cubicBezTo>
                    <a:pt x="50" y="137"/>
                    <a:pt x="50" y="137"/>
                    <a:pt x="50" y="137"/>
                  </a:cubicBezTo>
                  <a:cubicBezTo>
                    <a:pt x="50" y="105"/>
                    <a:pt x="50" y="105"/>
                    <a:pt x="50" y="105"/>
                  </a:cubicBezTo>
                  <a:cubicBezTo>
                    <a:pt x="50" y="104"/>
                    <a:pt x="49" y="102"/>
                    <a:pt x="48" y="100"/>
                  </a:cubicBezTo>
                  <a:cubicBezTo>
                    <a:pt x="47" y="99"/>
                    <a:pt x="45" y="98"/>
                    <a:pt x="44" y="97"/>
                  </a:cubicBezTo>
                  <a:cubicBezTo>
                    <a:pt x="44" y="97"/>
                    <a:pt x="40" y="96"/>
                    <a:pt x="49" y="93"/>
                  </a:cubicBezTo>
                  <a:close/>
                  <a:moveTo>
                    <a:pt x="115" y="102"/>
                  </a:moveTo>
                  <a:cubicBezTo>
                    <a:pt x="113" y="98"/>
                    <a:pt x="113" y="98"/>
                    <a:pt x="113" y="98"/>
                  </a:cubicBezTo>
                  <a:cubicBezTo>
                    <a:pt x="113" y="95"/>
                    <a:pt x="110" y="94"/>
                    <a:pt x="107" y="95"/>
                  </a:cubicBezTo>
                  <a:cubicBezTo>
                    <a:pt x="84" y="101"/>
                    <a:pt x="84" y="101"/>
                    <a:pt x="84" y="101"/>
                  </a:cubicBezTo>
                  <a:cubicBezTo>
                    <a:pt x="81" y="102"/>
                    <a:pt x="78" y="106"/>
                    <a:pt x="78" y="109"/>
                  </a:cubicBezTo>
                  <a:cubicBezTo>
                    <a:pt x="78" y="137"/>
                    <a:pt x="78" y="137"/>
                    <a:pt x="78" y="137"/>
                  </a:cubicBezTo>
                  <a:cubicBezTo>
                    <a:pt x="93" y="137"/>
                    <a:pt x="93" y="137"/>
                    <a:pt x="93" y="137"/>
                  </a:cubicBezTo>
                  <a:cubicBezTo>
                    <a:pt x="93" y="124"/>
                    <a:pt x="93" y="124"/>
                    <a:pt x="93" y="124"/>
                  </a:cubicBezTo>
                  <a:cubicBezTo>
                    <a:pt x="93" y="118"/>
                    <a:pt x="97" y="112"/>
                    <a:pt x="103" y="111"/>
                  </a:cubicBezTo>
                  <a:cubicBezTo>
                    <a:pt x="111" y="108"/>
                    <a:pt x="111" y="108"/>
                    <a:pt x="111" y="108"/>
                  </a:cubicBezTo>
                  <a:cubicBezTo>
                    <a:pt x="114" y="108"/>
                    <a:pt x="115" y="105"/>
                    <a:pt x="115" y="10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6">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Video,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Video</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5">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Green Tile"/>
          <p:cNvGrpSpPr/>
          <p:nvPr userDrawn="1"/>
        </p:nvGrpSpPr>
        <p:grpSpPr>
          <a:xfrm>
            <a:off x="1015856" y="3187136"/>
            <a:ext cx="2827252" cy="2827252"/>
            <a:chOff x="-2619354" y="-790581"/>
            <a:chExt cx="2827252" cy="2827252"/>
          </a:xfrm>
        </p:grpSpPr>
        <p:sp>
          <p:nvSpPr>
            <p:cNvPr id="20" name="Rectangle 19"/>
            <p:cNvSpPr/>
            <p:nvPr/>
          </p:nvSpPr>
          <p:spPr bwMode="auto">
            <a:xfrm>
              <a:off x="-2619354" y="-790581"/>
              <a:ext cx="2827252" cy="2827252"/>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Play Icon"/>
            <p:cNvSpPr>
              <a:spLocks noEditPoints="1"/>
            </p:cNvSpPr>
            <p:nvPr/>
          </p:nvSpPr>
          <p:spPr bwMode="auto">
            <a:xfrm>
              <a:off x="-2097903" y="-269875"/>
              <a:ext cx="1784350" cy="1784350"/>
            </a:xfrm>
            <a:custGeom>
              <a:avLst/>
              <a:gdLst>
                <a:gd name="T0" fmla="*/ 168 w 224"/>
                <a:gd name="T1" fmla="*/ 112 h 224"/>
                <a:gd name="T2" fmla="*/ 86 w 224"/>
                <a:gd name="T3" fmla="*/ 173 h 224"/>
                <a:gd name="T4" fmla="*/ 86 w 224"/>
                <a:gd name="T5" fmla="*/ 50 h 224"/>
                <a:gd name="T6" fmla="*/ 168 w 224"/>
                <a:gd name="T7" fmla="*/ 112 h 224"/>
                <a:gd name="T8" fmla="*/ 168 w 224"/>
                <a:gd name="T9" fmla="*/ 112 h 224"/>
                <a:gd name="T10" fmla="*/ 112 w 224"/>
                <a:gd name="T11" fmla="*/ 0 h 224"/>
                <a:gd name="T12" fmla="*/ 224 w 224"/>
                <a:gd name="T13" fmla="*/ 112 h 224"/>
                <a:gd name="T14" fmla="*/ 112 w 224"/>
                <a:gd name="T15" fmla="*/ 224 h 224"/>
                <a:gd name="T16" fmla="*/ 0 w 224"/>
                <a:gd name="T17" fmla="*/ 112 h 224"/>
                <a:gd name="T18" fmla="*/ 112 w 224"/>
                <a:gd name="T19" fmla="*/ 0 h 224"/>
                <a:gd name="T20" fmla="*/ 112 w 224"/>
                <a:gd name="T21" fmla="*/ 216 h 224"/>
                <a:gd name="T22" fmla="*/ 216 w 224"/>
                <a:gd name="T23" fmla="*/ 112 h 224"/>
                <a:gd name="T24" fmla="*/ 112 w 224"/>
                <a:gd name="T25" fmla="*/ 8 h 224"/>
                <a:gd name="T26" fmla="*/ 8 w 224"/>
                <a:gd name="T27" fmla="*/ 112 h 224"/>
                <a:gd name="T28" fmla="*/ 112 w 224"/>
                <a:gd name="T29" fmla="*/ 216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4" h="224">
                  <a:moveTo>
                    <a:pt x="168" y="112"/>
                  </a:moveTo>
                  <a:cubicBezTo>
                    <a:pt x="86" y="173"/>
                    <a:pt x="86" y="173"/>
                    <a:pt x="86" y="173"/>
                  </a:cubicBezTo>
                  <a:cubicBezTo>
                    <a:pt x="86" y="50"/>
                    <a:pt x="86" y="50"/>
                    <a:pt x="86" y="50"/>
                  </a:cubicBezTo>
                  <a:cubicBezTo>
                    <a:pt x="168" y="112"/>
                    <a:pt x="168" y="112"/>
                    <a:pt x="168" y="112"/>
                  </a:cubicBezTo>
                  <a:cubicBezTo>
                    <a:pt x="168" y="112"/>
                    <a:pt x="168" y="112"/>
                    <a:pt x="168" y="112"/>
                  </a:cubicBezTo>
                  <a:close/>
                  <a:moveTo>
                    <a:pt x="112" y="0"/>
                  </a:moveTo>
                  <a:cubicBezTo>
                    <a:pt x="174" y="0"/>
                    <a:pt x="224" y="50"/>
                    <a:pt x="224" y="112"/>
                  </a:cubicBezTo>
                  <a:cubicBezTo>
                    <a:pt x="224" y="174"/>
                    <a:pt x="174" y="224"/>
                    <a:pt x="112" y="224"/>
                  </a:cubicBezTo>
                  <a:cubicBezTo>
                    <a:pt x="51" y="224"/>
                    <a:pt x="0" y="174"/>
                    <a:pt x="0" y="112"/>
                  </a:cubicBezTo>
                  <a:cubicBezTo>
                    <a:pt x="0" y="50"/>
                    <a:pt x="51" y="0"/>
                    <a:pt x="112" y="0"/>
                  </a:cubicBezTo>
                  <a:moveTo>
                    <a:pt x="112" y="216"/>
                  </a:moveTo>
                  <a:cubicBezTo>
                    <a:pt x="170" y="216"/>
                    <a:pt x="216" y="169"/>
                    <a:pt x="216" y="112"/>
                  </a:cubicBezTo>
                  <a:cubicBezTo>
                    <a:pt x="216" y="54"/>
                    <a:pt x="170" y="8"/>
                    <a:pt x="112" y="8"/>
                  </a:cubicBezTo>
                  <a:cubicBezTo>
                    <a:pt x="55" y="8"/>
                    <a:pt x="8" y="54"/>
                    <a:pt x="8" y="112"/>
                  </a:cubicBezTo>
                  <a:cubicBezTo>
                    <a:pt x="8" y="169"/>
                    <a:pt x="55" y="216"/>
                    <a:pt x="112" y="21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888345443"/>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Partn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Partner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1">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Blue Tile"/>
          <p:cNvGrpSpPr/>
          <p:nvPr userDrawn="1"/>
        </p:nvGrpSpPr>
        <p:grpSpPr>
          <a:xfrm>
            <a:off x="1015857" y="3189726"/>
            <a:ext cx="2827252" cy="2827252"/>
            <a:chOff x="1071620" y="3044261"/>
            <a:chExt cx="1325880" cy="1325880"/>
          </a:xfrm>
        </p:grpSpPr>
        <p:sp>
          <p:nvSpPr>
            <p:cNvPr id="18" name="Rectangle 17"/>
            <p:cNvSpPr/>
            <p:nvPr/>
          </p:nvSpPr>
          <p:spPr bwMode="auto">
            <a:xfrm>
              <a:off x="1071620" y="3044261"/>
              <a:ext cx="1325880" cy="1325880"/>
            </a:xfrm>
            <a:prstGeom prst="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13"/>
            <p:cNvSpPr>
              <a:spLocks noEditPoints="1"/>
            </p:cNvSpPr>
            <p:nvPr/>
          </p:nvSpPr>
          <p:spPr bwMode="auto">
            <a:xfrm>
              <a:off x="1316254" y="3284926"/>
              <a:ext cx="836612" cy="841375"/>
            </a:xfrm>
            <a:custGeom>
              <a:avLst/>
              <a:gdLst>
                <a:gd name="T0" fmla="*/ 183 w 223"/>
                <a:gd name="T1" fmla="*/ 108 h 224"/>
                <a:gd name="T2" fmla="*/ 154 w 223"/>
                <a:gd name="T3" fmla="*/ 120 h 224"/>
                <a:gd name="T4" fmla="*/ 135 w 223"/>
                <a:gd name="T5" fmla="*/ 101 h 224"/>
                <a:gd name="T6" fmla="*/ 154 w 223"/>
                <a:gd name="T7" fmla="*/ 59 h 224"/>
                <a:gd name="T8" fmla="*/ 96 w 223"/>
                <a:gd name="T9" fmla="*/ 0 h 224"/>
                <a:gd name="T10" fmla="*/ 37 w 223"/>
                <a:gd name="T11" fmla="*/ 59 h 224"/>
                <a:gd name="T12" fmla="*/ 64 w 223"/>
                <a:gd name="T13" fmla="*/ 107 h 224"/>
                <a:gd name="T14" fmla="*/ 52 w 223"/>
                <a:gd name="T15" fmla="*/ 145 h 224"/>
                <a:gd name="T16" fmla="*/ 41 w 223"/>
                <a:gd name="T17" fmla="*/ 143 h 224"/>
                <a:gd name="T18" fmla="*/ 0 w 223"/>
                <a:gd name="T19" fmla="*/ 183 h 224"/>
                <a:gd name="T20" fmla="*/ 41 w 223"/>
                <a:gd name="T21" fmla="*/ 224 h 224"/>
                <a:gd name="T22" fmla="*/ 81 w 223"/>
                <a:gd name="T23" fmla="*/ 183 h 224"/>
                <a:gd name="T24" fmla="*/ 60 w 223"/>
                <a:gd name="T25" fmla="*/ 148 h 224"/>
                <a:gd name="T26" fmla="*/ 71 w 223"/>
                <a:gd name="T27" fmla="*/ 111 h 224"/>
                <a:gd name="T28" fmla="*/ 96 w 223"/>
                <a:gd name="T29" fmla="*/ 117 h 224"/>
                <a:gd name="T30" fmla="*/ 129 w 223"/>
                <a:gd name="T31" fmla="*/ 106 h 224"/>
                <a:gd name="T32" fmla="*/ 149 w 223"/>
                <a:gd name="T33" fmla="*/ 126 h 224"/>
                <a:gd name="T34" fmla="*/ 143 w 223"/>
                <a:gd name="T35" fmla="*/ 148 h 224"/>
                <a:gd name="T36" fmla="*/ 183 w 223"/>
                <a:gd name="T37" fmla="*/ 189 h 224"/>
                <a:gd name="T38" fmla="*/ 223 w 223"/>
                <a:gd name="T39" fmla="*/ 148 h 224"/>
                <a:gd name="T40" fmla="*/ 183 w 223"/>
                <a:gd name="T41" fmla="*/ 108 h 224"/>
                <a:gd name="T42" fmla="*/ 73 w 223"/>
                <a:gd name="T43" fmla="*/ 183 h 224"/>
                <a:gd name="T44" fmla="*/ 41 w 223"/>
                <a:gd name="T45" fmla="*/ 216 h 224"/>
                <a:gd name="T46" fmla="*/ 8 w 223"/>
                <a:gd name="T47" fmla="*/ 183 h 224"/>
                <a:gd name="T48" fmla="*/ 41 w 223"/>
                <a:gd name="T49" fmla="*/ 151 h 224"/>
                <a:gd name="T50" fmla="*/ 73 w 223"/>
                <a:gd name="T51" fmla="*/ 183 h 224"/>
                <a:gd name="T52" fmla="*/ 45 w 223"/>
                <a:gd name="T53" fmla="*/ 59 h 224"/>
                <a:gd name="T54" fmla="*/ 96 w 223"/>
                <a:gd name="T55" fmla="*/ 8 h 224"/>
                <a:gd name="T56" fmla="*/ 146 w 223"/>
                <a:gd name="T57" fmla="*/ 59 h 224"/>
                <a:gd name="T58" fmla="*/ 96 w 223"/>
                <a:gd name="T59" fmla="*/ 109 h 224"/>
                <a:gd name="T60" fmla="*/ 45 w 223"/>
                <a:gd name="T61" fmla="*/ 59 h 224"/>
                <a:gd name="T62" fmla="*/ 183 w 223"/>
                <a:gd name="T63" fmla="*/ 181 h 224"/>
                <a:gd name="T64" fmla="*/ 151 w 223"/>
                <a:gd name="T65" fmla="*/ 148 h 224"/>
                <a:gd name="T66" fmla="*/ 183 w 223"/>
                <a:gd name="T67" fmla="*/ 116 h 224"/>
                <a:gd name="T68" fmla="*/ 215 w 223"/>
                <a:gd name="T69" fmla="*/ 148 h 224"/>
                <a:gd name="T70" fmla="*/ 183 w 223"/>
                <a:gd name="T71" fmla="*/ 181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23" h="224">
                  <a:moveTo>
                    <a:pt x="183" y="108"/>
                  </a:moveTo>
                  <a:cubicBezTo>
                    <a:pt x="172" y="108"/>
                    <a:pt x="162" y="113"/>
                    <a:pt x="154" y="120"/>
                  </a:cubicBezTo>
                  <a:cubicBezTo>
                    <a:pt x="135" y="101"/>
                    <a:pt x="135" y="101"/>
                    <a:pt x="135" y="101"/>
                  </a:cubicBezTo>
                  <a:cubicBezTo>
                    <a:pt x="147" y="90"/>
                    <a:pt x="154" y="75"/>
                    <a:pt x="154" y="59"/>
                  </a:cubicBezTo>
                  <a:cubicBezTo>
                    <a:pt x="154" y="26"/>
                    <a:pt x="128" y="0"/>
                    <a:pt x="96" y="0"/>
                  </a:cubicBezTo>
                  <a:cubicBezTo>
                    <a:pt x="64" y="0"/>
                    <a:pt x="37" y="26"/>
                    <a:pt x="37" y="59"/>
                  </a:cubicBezTo>
                  <a:cubicBezTo>
                    <a:pt x="37" y="79"/>
                    <a:pt x="48" y="97"/>
                    <a:pt x="64" y="107"/>
                  </a:cubicBezTo>
                  <a:cubicBezTo>
                    <a:pt x="52" y="145"/>
                    <a:pt x="52" y="145"/>
                    <a:pt x="52" y="145"/>
                  </a:cubicBezTo>
                  <a:cubicBezTo>
                    <a:pt x="49" y="144"/>
                    <a:pt x="45" y="143"/>
                    <a:pt x="41" y="143"/>
                  </a:cubicBezTo>
                  <a:cubicBezTo>
                    <a:pt x="18" y="143"/>
                    <a:pt x="0" y="161"/>
                    <a:pt x="0" y="183"/>
                  </a:cubicBezTo>
                  <a:cubicBezTo>
                    <a:pt x="0" y="206"/>
                    <a:pt x="18" y="224"/>
                    <a:pt x="41" y="224"/>
                  </a:cubicBezTo>
                  <a:cubicBezTo>
                    <a:pt x="63" y="224"/>
                    <a:pt x="81" y="206"/>
                    <a:pt x="81" y="183"/>
                  </a:cubicBezTo>
                  <a:cubicBezTo>
                    <a:pt x="81" y="168"/>
                    <a:pt x="72" y="155"/>
                    <a:pt x="60" y="148"/>
                  </a:cubicBezTo>
                  <a:cubicBezTo>
                    <a:pt x="71" y="111"/>
                    <a:pt x="71" y="111"/>
                    <a:pt x="71" y="111"/>
                  </a:cubicBezTo>
                  <a:cubicBezTo>
                    <a:pt x="78" y="115"/>
                    <a:pt x="87" y="117"/>
                    <a:pt x="96" y="117"/>
                  </a:cubicBezTo>
                  <a:cubicBezTo>
                    <a:pt x="108" y="117"/>
                    <a:pt x="120" y="113"/>
                    <a:pt x="129" y="106"/>
                  </a:cubicBezTo>
                  <a:cubicBezTo>
                    <a:pt x="149" y="126"/>
                    <a:pt x="149" y="126"/>
                    <a:pt x="149" y="126"/>
                  </a:cubicBezTo>
                  <a:cubicBezTo>
                    <a:pt x="145" y="133"/>
                    <a:pt x="143" y="140"/>
                    <a:pt x="143" y="148"/>
                  </a:cubicBezTo>
                  <a:cubicBezTo>
                    <a:pt x="143" y="171"/>
                    <a:pt x="161" y="189"/>
                    <a:pt x="183" y="189"/>
                  </a:cubicBezTo>
                  <a:cubicBezTo>
                    <a:pt x="205" y="189"/>
                    <a:pt x="223" y="171"/>
                    <a:pt x="223" y="148"/>
                  </a:cubicBezTo>
                  <a:cubicBezTo>
                    <a:pt x="223" y="126"/>
                    <a:pt x="205" y="108"/>
                    <a:pt x="183" y="108"/>
                  </a:cubicBezTo>
                  <a:close/>
                  <a:moveTo>
                    <a:pt x="73" y="183"/>
                  </a:moveTo>
                  <a:cubicBezTo>
                    <a:pt x="73" y="201"/>
                    <a:pt x="58" y="216"/>
                    <a:pt x="41" y="216"/>
                  </a:cubicBezTo>
                  <a:cubicBezTo>
                    <a:pt x="23" y="216"/>
                    <a:pt x="8" y="201"/>
                    <a:pt x="8" y="183"/>
                  </a:cubicBezTo>
                  <a:cubicBezTo>
                    <a:pt x="8" y="166"/>
                    <a:pt x="23" y="151"/>
                    <a:pt x="41" y="151"/>
                  </a:cubicBezTo>
                  <a:cubicBezTo>
                    <a:pt x="58" y="151"/>
                    <a:pt x="73" y="166"/>
                    <a:pt x="73" y="183"/>
                  </a:cubicBezTo>
                  <a:close/>
                  <a:moveTo>
                    <a:pt x="45" y="59"/>
                  </a:moveTo>
                  <a:cubicBezTo>
                    <a:pt x="45" y="31"/>
                    <a:pt x="68" y="8"/>
                    <a:pt x="96" y="8"/>
                  </a:cubicBezTo>
                  <a:cubicBezTo>
                    <a:pt x="123" y="8"/>
                    <a:pt x="146" y="31"/>
                    <a:pt x="146" y="59"/>
                  </a:cubicBezTo>
                  <a:cubicBezTo>
                    <a:pt x="146" y="86"/>
                    <a:pt x="123" y="109"/>
                    <a:pt x="96" y="109"/>
                  </a:cubicBezTo>
                  <a:cubicBezTo>
                    <a:pt x="68" y="109"/>
                    <a:pt x="45" y="86"/>
                    <a:pt x="45" y="59"/>
                  </a:cubicBezTo>
                  <a:close/>
                  <a:moveTo>
                    <a:pt x="183" y="181"/>
                  </a:moveTo>
                  <a:cubicBezTo>
                    <a:pt x="165" y="181"/>
                    <a:pt x="151" y="166"/>
                    <a:pt x="151" y="148"/>
                  </a:cubicBezTo>
                  <a:cubicBezTo>
                    <a:pt x="151" y="130"/>
                    <a:pt x="165" y="116"/>
                    <a:pt x="183" y="116"/>
                  </a:cubicBezTo>
                  <a:cubicBezTo>
                    <a:pt x="201" y="116"/>
                    <a:pt x="215" y="130"/>
                    <a:pt x="215" y="148"/>
                  </a:cubicBezTo>
                  <a:cubicBezTo>
                    <a:pt x="215" y="166"/>
                    <a:pt x="201" y="181"/>
                    <a:pt x="183"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40424182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ustomer,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Customer</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2">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Purple Tile"/>
          <p:cNvGrpSpPr/>
          <p:nvPr userDrawn="1"/>
        </p:nvGrpSpPr>
        <p:grpSpPr>
          <a:xfrm>
            <a:off x="1017613" y="3187136"/>
            <a:ext cx="2827252" cy="2827252"/>
            <a:chOff x="1022073" y="-1624298"/>
            <a:chExt cx="2827252" cy="2827252"/>
          </a:xfrm>
        </p:grpSpPr>
        <p:sp>
          <p:nvSpPr>
            <p:cNvPr id="20" name="Rectangle 19"/>
            <p:cNvSpPr/>
            <p:nvPr/>
          </p:nvSpPr>
          <p:spPr bwMode="auto">
            <a:xfrm>
              <a:off x="1022073" y="-1624298"/>
              <a:ext cx="2827252" cy="2827252"/>
            </a:xfrm>
            <a:prstGeom prst="rect">
              <a:avLst/>
            </a:prstGeom>
            <a:solidFill>
              <a:schemeClr val="accent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8"/>
            <p:cNvSpPr>
              <a:spLocks noEditPoints="1"/>
            </p:cNvSpPr>
            <p:nvPr/>
          </p:nvSpPr>
          <p:spPr bwMode="auto">
            <a:xfrm>
              <a:off x="1537798" y="-867430"/>
              <a:ext cx="1792288" cy="1501775"/>
            </a:xfrm>
            <a:custGeom>
              <a:avLst/>
              <a:gdLst>
                <a:gd name="T0" fmla="*/ 184 w 223"/>
                <a:gd name="T1" fmla="*/ 187 h 187"/>
                <a:gd name="T2" fmla="*/ 181 w 223"/>
                <a:gd name="T3" fmla="*/ 186 h 187"/>
                <a:gd name="T4" fmla="*/ 146 w 223"/>
                <a:gd name="T5" fmla="*/ 151 h 187"/>
                <a:gd name="T6" fmla="*/ 40 w 223"/>
                <a:gd name="T7" fmla="*/ 151 h 187"/>
                <a:gd name="T8" fmla="*/ 0 w 223"/>
                <a:gd name="T9" fmla="*/ 111 h 187"/>
                <a:gd name="T10" fmla="*/ 0 w 223"/>
                <a:gd name="T11" fmla="*/ 40 h 187"/>
                <a:gd name="T12" fmla="*/ 40 w 223"/>
                <a:gd name="T13" fmla="*/ 0 h 187"/>
                <a:gd name="T14" fmla="*/ 183 w 223"/>
                <a:gd name="T15" fmla="*/ 0 h 187"/>
                <a:gd name="T16" fmla="*/ 223 w 223"/>
                <a:gd name="T17" fmla="*/ 40 h 187"/>
                <a:gd name="T18" fmla="*/ 223 w 223"/>
                <a:gd name="T19" fmla="*/ 111 h 187"/>
                <a:gd name="T20" fmla="*/ 188 w 223"/>
                <a:gd name="T21" fmla="*/ 150 h 187"/>
                <a:gd name="T22" fmla="*/ 188 w 223"/>
                <a:gd name="T23" fmla="*/ 183 h 187"/>
                <a:gd name="T24" fmla="*/ 185 w 223"/>
                <a:gd name="T25" fmla="*/ 187 h 187"/>
                <a:gd name="T26" fmla="*/ 184 w 223"/>
                <a:gd name="T27" fmla="*/ 187 h 187"/>
                <a:gd name="T28" fmla="*/ 40 w 223"/>
                <a:gd name="T29" fmla="*/ 8 h 187"/>
                <a:gd name="T30" fmla="*/ 8 w 223"/>
                <a:gd name="T31" fmla="*/ 40 h 187"/>
                <a:gd name="T32" fmla="*/ 8 w 223"/>
                <a:gd name="T33" fmla="*/ 111 h 187"/>
                <a:gd name="T34" fmla="*/ 40 w 223"/>
                <a:gd name="T35" fmla="*/ 143 h 187"/>
                <a:gd name="T36" fmla="*/ 148 w 223"/>
                <a:gd name="T37" fmla="*/ 143 h 187"/>
                <a:gd name="T38" fmla="*/ 151 w 223"/>
                <a:gd name="T39" fmla="*/ 144 h 187"/>
                <a:gd name="T40" fmla="*/ 180 w 223"/>
                <a:gd name="T41" fmla="*/ 173 h 187"/>
                <a:gd name="T42" fmla="*/ 180 w 223"/>
                <a:gd name="T43" fmla="*/ 147 h 187"/>
                <a:gd name="T44" fmla="*/ 184 w 223"/>
                <a:gd name="T45" fmla="*/ 143 h 187"/>
                <a:gd name="T46" fmla="*/ 215 w 223"/>
                <a:gd name="T47" fmla="*/ 111 h 187"/>
                <a:gd name="T48" fmla="*/ 215 w 223"/>
                <a:gd name="T49" fmla="*/ 40 h 187"/>
                <a:gd name="T50" fmla="*/ 183 w 223"/>
                <a:gd name="T51" fmla="*/ 8 h 187"/>
                <a:gd name="T52" fmla="*/ 40 w 223"/>
                <a:gd name="T53" fmla="*/ 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23" h="187">
                  <a:moveTo>
                    <a:pt x="184" y="187"/>
                  </a:moveTo>
                  <a:cubicBezTo>
                    <a:pt x="183" y="187"/>
                    <a:pt x="182" y="187"/>
                    <a:pt x="181" y="186"/>
                  </a:cubicBezTo>
                  <a:cubicBezTo>
                    <a:pt x="146" y="151"/>
                    <a:pt x="146" y="151"/>
                    <a:pt x="146" y="151"/>
                  </a:cubicBezTo>
                  <a:cubicBezTo>
                    <a:pt x="40" y="151"/>
                    <a:pt x="40" y="151"/>
                    <a:pt x="40" y="151"/>
                  </a:cubicBezTo>
                  <a:cubicBezTo>
                    <a:pt x="18" y="151"/>
                    <a:pt x="0" y="133"/>
                    <a:pt x="0" y="111"/>
                  </a:cubicBezTo>
                  <a:cubicBezTo>
                    <a:pt x="0" y="40"/>
                    <a:pt x="0" y="40"/>
                    <a:pt x="0" y="40"/>
                  </a:cubicBezTo>
                  <a:cubicBezTo>
                    <a:pt x="0" y="18"/>
                    <a:pt x="18" y="0"/>
                    <a:pt x="40" y="0"/>
                  </a:cubicBezTo>
                  <a:cubicBezTo>
                    <a:pt x="183" y="0"/>
                    <a:pt x="183" y="0"/>
                    <a:pt x="183" y="0"/>
                  </a:cubicBezTo>
                  <a:cubicBezTo>
                    <a:pt x="205" y="0"/>
                    <a:pt x="223" y="18"/>
                    <a:pt x="223" y="40"/>
                  </a:cubicBezTo>
                  <a:cubicBezTo>
                    <a:pt x="223" y="111"/>
                    <a:pt x="223" y="111"/>
                    <a:pt x="223" y="111"/>
                  </a:cubicBezTo>
                  <a:cubicBezTo>
                    <a:pt x="223" y="132"/>
                    <a:pt x="208" y="148"/>
                    <a:pt x="188" y="150"/>
                  </a:cubicBezTo>
                  <a:cubicBezTo>
                    <a:pt x="188" y="183"/>
                    <a:pt x="188" y="183"/>
                    <a:pt x="188" y="183"/>
                  </a:cubicBezTo>
                  <a:cubicBezTo>
                    <a:pt x="188" y="185"/>
                    <a:pt x="187" y="186"/>
                    <a:pt x="185" y="187"/>
                  </a:cubicBezTo>
                  <a:cubicBezTo>
                    <a:pt x="185" y="187"/>
                    <a:pt x="184" y="187"/>
                    <a:pt x="184" y="187"/>
                  </a:cubicBezTo>
                  <a:moveTo>
                    <a:pt x="40" y="8"/>
                  </a:moveTo>
                  <a:cubicBezTo>
                    <a:pt x="22" y="8"/>
                    <a:pt x="8" y="23"/>
                    <a:pt x="8" y="40"/>
                  </a:cubicBezTo>
                  <a:cubicBezTo>
                    <a:pt x="8" y="111"/>
                    <a:pt x="8" y="111"/>
                    <a:pt x="8" y="111"/>
                  </a:cubicBezTo>
                  <a:cubicBezTo>
                    <a:pt x="8" y="128"/>
                    <a:pt x="22" y="143"/>
                    <a:pt x="40" y="143"/>
                  </a:cubicBezTo>
                  <a:cubicBezTo>
                    <a:pt x="148" y="143"/>
                    <a:pt x="148" y="143"/>
                    <a:pt x="148" y="143"/>
                  </a:cubicBezTo>
                  <a:cubicBezTo>
                    <a:pt x="149" y="143"/>
                    <a:pt x="150" y="143"/>
                    <a:pt x="151" y="144"/>
                  </a:cubicBezTo>
                  <a:cubicBezTo>
                    <a:pt x="180" y="173"/>
                    <a:pt x="180" y="173"/>
                    <a:pt x="180" y="173"/>
                  </a:cubicBezTo>
                  <a:cubicBezTo>
                    <a:pt x="180" y="147"/>
                    <a:pt x="180" y="147"/>
                    <a:pt x="180" y="147"/>
                  </a:cubicBezTo>
                  <a:cubicBezTo>
                    <a:pt x="180" y="144"/>
                    <a:pt x="182" y="143"/>
                    <a:pt x="184" y="143"/>
                  </a:cubicBezTo>
                  <a:cubicBezTo>
                    <a:pt x="201" y="143"/>
                    <a:pt x="215" y="129"/>
                    <a:pt x="215" y="111"/>
                  </a:cubicBezTo>
                  <a:cubicBezTo>
                    <a:pt x="215" y="40"/>
                    <a:pt x="215" y="40"/>
                    <a:pt x="215" y="40"/>
                  </a:cubicBezTo>
                  <a:cubicBezTo>
                    <a:pt x="215" y="23"/>
                    <a:pt x="200" y="8"/>
                    <a:pt x="183" y="8"/>
                  </a:cubicBezTo>
                  <a:lnTo>
                    <a:pt x="4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457423112"/>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Announcement,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Announcement</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3">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7" name="Orange Tile"/>
          <p:cNvGrpSpPr/>
          <p:nvPr userDrawn="1"/>
        </p:nvGrpSpPr>
        <p:grpSpPr>
          <a:xfrm>
            <a:off x="1015857" y="3187483"/>
            <a:ext cx="2827252" cy="2827252"/>
            <a:chOff x="1351800" y="-1084759"/>
            <a:chExt cx="2827252" cy="2827252"/>
          </a:xfrm>
        </p:grpSpPr>
        <p:sp>
          <p:nvSpPr>
            <p:cNvPr id="18" name="Rectangle 17"/>
            <p:cNvSpPr/>
            <p:nvPr/>
          </p:nvSpPr>
          <p:spPr bwMode="auto">
            <a:xfrm>
              <a:off x="1351800" y="-1084759"/>
              <a:ext cx="2827252" cy="2827252"/>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Freeform 21"/>
            <p:cNvSpPr>
              <a:spLocks noEditPoints="1"/>
            </p:cNvSpPr>
            <p:nvPr/>
          </p:nvSpPr>
          <p:spPr bwMode="auto">
            <a:xfrm>
              <a:off x="2005011" y="-436308"/>
              <a:ext cx="1522413" cy="1530350"/>
            </a:xfrm>
            <a:custGeom>
              <a:avLst/>
              <a:gdLst>
                <a:gd name="T0" fmla="*/ 6 w 187"/>
                <a:gd name="T1" fmla="*/ 188 h 188"/>
                <a:gd name="T2" fmla="*/ 129 w 187"/>
                <a:gd name="T3" fmla="*/ 64 h 188"/>
                <a:gd name="T4" fmla="*/ 180 w 187"/>
                <a:gd name="T5" fmla="*/ 115 h 188"/>
                <a:gd name="T6" fmla="*/ 185 w 187"/>
                <a:gd name="T7" fmla="*/ 116 h 188"/>
                <a:gd name="T8" fmla="*/ 187 w 187"/>
                <a:gd name="T9" fmla="*/ 112 h 188"/>
                <a:gd name="T10" fmla="*/ 187 w 187"/>
                <a:gd name="T11" fmla="*/ 4 h 188"/>
                <a:gd name="T12" fmla="*/ 183 w 187"/>
                <a:gd name="T13" fmla="*/ 0 h 188"/>
                <a:gd name="T14" fmla="*/ 75 w 187"/>
                <a:gd name="T15" fmla="*/ 0 h 188"/>
                <a:gd name="T16" fmla="*/ 71 w 187"/>
                <a:gd name="T17" fmla="*/ 3 h 188"/>
                <a:gd name="T18" fmla="*/ 71 w 187"/>
                <a:gd name="T19" fmla="*/ 4 h 188"/>
                <a:gd name="T20" fmla="*/ 72 w 187"/>
                <a:gd name="T21" fmla="*/ 7 h 188"/>
                <a:gd name="T22" fmla="*/ 123 w 187"/>
                <a:gd name="T23" fmla="*/ 58 h 188"/>
                <a:gd name="T24" fmla="*/ 0 w 187"/>
                <a:gd name="T25" fmla="*/ 182 h 188"/>
                <a:gd name="T26" fmla="*/ 6 w 187"/>
                <a:gd name="T27" fmla="*/ 188 h 188"/>
                <a:gd name="T28" fmla="*/ 179 w 187"/>
                <a:gd name="T29" fmla="*/ 8 h 188"/>
                <a:gd name="T30" fmla="*/ 179 w 187"/>
                <a:gd name="T31" fmla="*/ 103 h 188"/>
                <a:gd name="T32" fmla="*/ 85 w 187"/>
                <a:gd name="T33" fmla="*/ 8 h 188"/>
                <a:gd name="T34" fmla="*/ 179 w 187"/>
                <a:gd name="T35" fmla="*/ 8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7" h="188">
                  <a:moveTo>
                    <a:pt x="6" y="188"/>
                  </a:moveTo>
                  <a:cubicBezTo>
                    <a:pt x="129" y="64"/>
                    <a:pt x="129" y="64"/>
                    <a:pt x="129" y="64"/>
                  </a:cubicBezTo>
                  <a:cubicBezTo>
                    <a:pt x="180" y="115"/>
                    <a:pt x="180" y="115"/>
                    <a:pt x="180" y="115"/>
                  </a:cubicBezTo>
                  <a:cubicBezTo>
                    <a:pt x="181" y="116"/>
                    <a:pt x="183" y="117"/>
                    <a:pt x="185" y="116"/>
                  </a:cubicBezTo>
                  <a:cubicBezTo>
                    <a:pt x="186" y="116"/>
                    <a:pt x="187" y="114"/>
                    <a:pt x="187" y="112"/>
                  </a:cubicBezTo>
                  <a:cubicBezTo>
                    <a:pt x="187" y="4"/>
                    <a:pt x="187" y="4"/>
                    <a:pt x="187" y="4"/>
                  </a:cubicBezTo>
                  <a:cubicBezTo>
                    <a:pt x="187" y="2"/>
                    <a:pt x="185" y="0"/>
                    <a:pt x="183" y="0"/>
                  </a:cubicBezTo>
                  <a:cubicBezTo>
                    <a:pt x="75" y="0"/>
                    <a:pt x="75" y="0"/>
                    <a:pt x="75" y="0"/>
                  </a:cubicBezTo>
                  <a:cubicBezTo>
                    <a:pt x="73" y="0"/>
                    <a:pt x="72" y="1"/>
                    <a:pt x="71" y="3"/>
                  </a:cubicBezTo>
                  <a:cubicBezTo>
                    <a:pt x="71" y="3"/>
                    <a:pt x="71" y="4"/>
                    <a:pt x="71" y="4"/>
                  </a:cubicBezTo>
                  <a:cubicBezTo>
                    <a:pt x="71" y="6"/>
                    <a:pt x="71" y="7"/>
                    <a:pt x="72" y="7"/>
                  </a:cubicBezTo>
                  <a:cubicBezTo>
                    <a:pt x="123" y="58"/>
                    <a:pt x="123" y="58"/>
                    <a:pt x="123" y="58"/>
                  </a:cubicBezTo>
                  <a:cubicBezTo>
                    <a:pt x="0" y="182"/>
                    <a:pt x="0" y="182"/>
                    <a:pt x="0" y="182"/>
                  </a:cubicBezTo>
                  <a:lnTo>
                    <a:pt x="6" y="188"/>
                  </a:lnTo>
                  <a:close/>
                  <a:moveTo>
                    <a:pt x="179" y="8"/>
                  </a:moveTo>
                  <a:cubicBezTo>
                    <a:pt x="179" y="103"/>
                    <a:pt x="179" y="103"/>
                    <a:pt x="179" y="103"/>
                  </a:cubicBezTo>
                  <a:cubicBezTo>
                    <a:pt x="85" y="8"/>
                    <a:pt x="85" y="8"/>
                    <a:pt x="85" y="8"/>
                  </a:cubicBezTo>
                  <a:lnTo>
                    <a:pt x="179" y="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463407968"/>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Tile"/>
          <p:cNvSpPr/>
          <p:nvPr userDrawn="1"/>
        </p:nvSpPr>
        <p:spPr bwMode="auto">
          <a:xfrm>
            <a:off x="4010026" y="3187136"/>
            <a:ext cx="7162800" cy="2823139"/>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6" name="Arrow Bar"/>
          <p:cNvSpPr/>
          <p:nvPr userDrawn="1"/>
        </p:nvSpPr>
        <p:spPr bwMode="auto">
          <a:xfrm>
            <a:off x="4010025" y="1514475"/>
            <a:ext cx="7162800" cy="1499616"/>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7" name="Text Placeholder 6"/>
          <p:cNvSpPr>
            <a:spLocks noGrp="1"/>
          </p:cNvSpPr>
          <p:nvPr>
            <p:ph type="body" sz="quarter" idx="10" hasCustomPrompt="1"/>
          </p:nvPr>
        </p:nvSpPr>
        <p:spPr>
          <a:xfrm>
            <a:off x="4179052" y="1586586"/>
            <a:ext cx="5549740" cy="1378644"/>
          </a:xfrm>
        </p:spPr>
        <p:txBody>
          <a:bodyPr anchor="ctr" anchorCtr="0">
            <a:noAutofit/>
            <a:scene3d>
              <a:camera prst="orthographicFront"/>
              <a:lightRig rig="flat" dir="t"/>
            </a:scene3d>
            <a:sp3d>
              <a:contourClr>
                <a:schemeClr val="tx2"/>
              </a:contourClr>
            </a:sp3d>
          </a:bodyPr>
          <a:lstStyle>
            <a:lvl1pPr marL="0" indent="0" algn="l" defTabSz="914363" rtl="0" eaLnBrk="1" latinLnBrk="0" hangingPunct="1">
              <a:lnSpc>
                <a:spcPct val="90000"/>
              </a:lnSpc>
              <a:spcBef>
                <a:spcPct val="0"/>
              </a:spcBef>
              <a:buFont typeface="Arial" pitchFamily="34" charset="0"/>
              <a:buNone/>
              <a:defRPr lang="en-US" sz="5400" b="1" kern="1200" cap="none" spc="-100" baseline="0" dirty="0" smtClean="0">
                <a:ln w="3175">
                  <a:noFill/>
                </a:ln>
                <a:solidFill>
                  <a:schemeClr val="tx1">
                    <a:alpha val="99000"/>
                  </a:schemeClr>
                </a:solidFill>
                <a:effectLst/>
                <a:latin typeface="Segoe UI" pitchFamily="34" charset="0"/>
                <a:ea typeface="Segoe UI" pitchFamily="34" charset="0"/>
                <a:cs typeface="Segoe UI" pitchFamily="34" charset="0"/>
              </a:defRPr>
            </a:lvl1pPr>
          </a:lstStyle>
          <a:p>
            <a:pPr lvl="0"/>
            <a:r>
              <a:rPr lang="en-US" dirty="0" smtClean="0"/>
              <a:t>Title</a:t>
            </a:r>
          </a:p>
        </p:txBody>
      </p:sp>
      <p:sp useBgFill="1">
        <p:nvSpPr>
          <p:cNvPr id="9" name="Left Mask"/>
          <p:cNvSpPr/>
          <p:nvPr userDrawn="1"/>
        </p:nvSpPr>
        <p:spPr bwMode="auto">
          <a:xfrm>
            <a:off x="-1" y="1514476"/>
            <a:ext cx="4010025" cy="1499616"/>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 name="Subtitle 2"/>
          <p:cNvSpPr>
            <a:spLocks noGrp="1"/>
          </p:cNvSpPr>
          <p:nvPr>
            <p:ph type="subTitle" idx="1"/>
          </p:nvPr>
        </p:nvSpPr>
        <p:spPr>
          <a:xfrm>
            <a:off x="4179053" y="5181600"/>
            <a:ext cx="6610546" cy="461665"/>
          </a:xfrm>
        </p:spPr>
        <p:txBody>
          <a:bodyPr>
            <a:noAutofit/>
          </a:bodyPr>
          <a:lstStyle>
            <a:lvl1pPr marL="0" indent="0" algn="l" defTabSz="914363" rtl="0" eaLnBrk="1" latinLnBrk="0" hangingPunct="1">
              <a:lnSpc>
                <a:spcPct val="90000"/>
              </a:lnSpc>
              <a:spcBef>
                <a:spcPts val="0"/>
              </a:spcBef>
              <a:buSzPct val="105000"/>
              <a:buFontTx/>
              <a:buNone/>
              <a:defRPr lang="en-US" sz="1600" kern="1200" dirty="0">
                <a:solidFill>
                  <a:schemeClr val="bg1">
                    <a:alpha val="99000"/>
                  </a:schemeClr>
                </a:solidFill>
                <a:latin typeface="Segoe UI" pitchFamily="34" charset="0"/>
                <a:ea typeface="Segoe UI" pitchFamily="34" charset="0"/>
                <a:cs typeface="Segoe UI" pitchFamily="34" charset="0"/>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0" name="Circle Arrow"/>
          <p:cNvSpPr>
            <a:spLocks noEditPoints="1"/>
          </p:cNvSpPr>
          <p:nvPr userDrawn="1"/>
        </p:nvSpPr>
        <p:spPr bwMode="auto">
          <a:xfrm rot="5400000">
            <a:off x="9948223" y="1873056"/>
            <a:ext cx="841375" cy="841375"/>
          </a:xfrm>
          <a:custGeom>
            <a:avLst/>
            <a:gdLst>
              <a:gd name="T0" fmla="*/ 112 w 224"/>
              <a:gd name="T1" fmla="*/ 0 h 224"/>
              <a:gd name="T2" fmla="*/ 0 w 224"/>
              <a:gd name="T3" fmla="*/ 112 h 224"/>
              <a:gd name="T4" fmla="*/ 112 w 224"/>
              <a:gd name="T5" fmla="*/ 224 h 224"/>
              <a:gd name="T6" fmla="*/ 224 w 224"/>
              <a:gd name="T7" fmla="*/ 112 h 224"/>
              <a:gd name="T8" fmla="*/ 112 w 224"/>
              <a:gd name="T9" fmla="*/ 0 h 224"/>
              <a:gd name="T10" fmla="*/ 112 w 224"/>
              <a:gd name="T11" fmla="*/ 216 h 224"/>
              <a:gd name="T12" fmla="*/ 8 w 224"/>
              <a:gd name="T13" fmla="*/ 112 h 224"/>
              <a:gd name="T14" fmla="*/ 112 w 224"/>
              <a:gd name="T15" fmla="*/ 8 h 224"/>
              <a:gd name="T16" fmla="*/ 216 w 224"/>
              <a:gd name="T17" fmla="*/ 112 h 224"/>
              <a:gd name="T18" fmla="*/ 112 w 224"/>
              <a:gd name="T19" fmla="*/ 216 h 224"/>
              <a:gd name="T20" fmla="*/ 161 w 224"/>
              <a:gd name="T21" fmla="*/ 94 h 224"/>
              <a:gd name="T22" fmla="*/ 169 w 224"/>
              <a:gd name="T23" fmla="*/ 94 h 224"/>
              <a:gd name="T24" fmla="*/ 169 w 224"/>
              <a:gd name="T25" fmla="*/ 166 h 224"/>
              <a:gd name="T26" fmla="*/ 165 w 224"/>
              <a:gd name="T27" fmla="*/ 170 h 224"/>
              <a:gd name="T28" fmla="*/ 93 w 224"/>
              <a:gd name="T29" fmla="*/ 170 h 224"/>
              <a:gd name="T30" fmla="*/ 93 w 224"/>
              <a:gd name="T31" fmla="*/ 162 h 224"/>
              <a:gd name="T32" fmla="*/ 156 w 224"/>
              <a:gd name="T33" fmla="*/ 162 h 224"/>
              <a:gd name="T34" fmla="*/ 58 w 224"/>
              <a:gd name="T35" fmla="*/ 65 h 224"/>
              <a:gd name="T36" fmla="*/ 64 w 224"/>
              <a:gd name="T37" fmla="*/ 59 h 224"/>
              <a:gd name="T38" fmla="*/ 161 w 224"/>
              <a:gd name="T39" fmla="*/ 156 h 224"/>
              <a:gd name="T40" fmla="*/ 161 w 224"/>
              <a:gd name="T41" fmla="*/ 94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4" h="224">
                <a:moveTo>
                  <a:pt x="112" y="0"/>
                </a:moveTo>
                <a:cubicBezTo>
                  <a:pt x="50" y="0"/>
                  <a:pt x="0" y="50"/>
                  <a:pt x="0" y="112"/>
                </a:cubicBezTo>
                <a:cubicBezTo>
                  <a:pt x="0" y="174"/>
                  <a:pt x="50" y="224"/>
                  <a:pt x="112" y="224"/>
                </a:cubicBezTo>
                <a:cubicBezTo>
                  <a:pt x="173" y="224"/>
                  <a:pt x="224" y="174"/>
                  <a:pt x="224" y="112"/>
                </a:cubicBezTo>
                <a:cubicBezTo>
                  <a:pt x="224" y="50"/>
                  <a:pt x="173" y="0"/>
                  <a:pt x="112" y="0"/>
                </a:cubicBezTo>
                <a:close/>
                <a:moveTo>
                  <a:pt x="112" y="216"/>
                </a:moveTo>
                <a:cubicBezTo>
                  <a:pt x="54" y="216"/>
                  <a:pt x="8" y="169"/>
                  <a:pt x="8" y="112"/>
                </a:cubicBezTo>
                <a:cubicBezTo>
                  <a:pt x="8" y="54"/>
                  <a:pt x="54" y="8"/>
                  <a:pt x="112" y="8"/>
                </a:cubicBezTo>
                <a:cubicBezTo>
                  <a:pt x="169" y="8"/>
                  <a:pt x="216" y="54"/>
                  <a:pt x="216" y="112"/>
                </a:cubicBezTo>
                <a:cubicBezTo>
                  <a:pt x="216" y="169"/>
                  <a:pt x="169" y="216"/>
                  <a:pt x="112" y="216"/>
                </a:cubicBezTo>
                <a:close/>
                <a:moveTo>
                  <a:pt x="161" y="94"/>
                </a:moveTo>
                <a:cubicBezTo>
                  <a:pt x="169" y="94"/>
                  <a:pt x="169" y="94"/>
                  <a:pt x="169" y="94"/>
                </a:cubicBezTo>
                <a:cubicBezTo>
                  <a:pt x="169" y="166"/>
                  <a:pt x="169" y="166"/>
                  <a:pt x="169" y="166"/>
                </a:cubicBezTo>
                <a:cubicBezTo>
                  <a:pt x="169" y="168"/>
                  <a:pt x="168" y="170"/>
                  <a:pt x="165" y="170"/>
                </a:cubicBezTo>
                <a:cubicBezTo>
                  <a:pt x="93" y="170"/>
                  <a:pt x="93" y="170"/>
                  <a:pt x="93" y="170"/>
                </a:cubicBezTo>
                <a:cubicBezTo>
                  <a:pt x="93" y="162"/>
                  <a:pt x="93" y="162"/>
                  <a:pt x="93" y="162"/>
                </a:cubicBezTo>
                <a:cubicBezTo>
                  <a:pt x="156" y="162"/>
                  <a:pt x="156" y="162"/>
                  <a:pt x="156" y="162"/>
                </a:cubicBezTo>
                <a:cubicBezTo>
                  <a:pt x="58" y="65"/>
                  <a:pt x="58" y="65"/>
                  <a:pt x="58" y="65"/>
                </a:cubicBezTo>
                <a:cubicBezTo>
                  <a:pt x="64" y="59"/>
                  <a:pt x="64" y="59"/>
                  <a:pt x="64" y="59"/>
                </a:cubicBezTo>
                <a:cubicBezTo>
                  <a:pt x="161" y="156"/>
                  <a:pt x="161" y="156"/>
                  <a:pt x="161" y="156"/>
                </a:cubicBezTo>
                <a:lnTo>
                  <a:pt x="161" y="94"/>
                </a:lnTo>
                <a:close/>
              </a:path>
            </a:pathLst>
          </a:custGeom>
          <a:solidFill>
            <a:schemeClr val="tx1">
              <a:lumMod val="20000"/>
              <a:lumOff val="8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TechEd Tile"/>
          <p:cNvSpPr/>
          <p:nvPr userDrawn="1"/>
        </p:nvSpPr>
        <p:spPr bwMode="auto">
          <a:xfrm>
            <a:off x="1022073" y="1514475"/>
            <a:ext cx="2825496" cy="1499616"/>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12" name="TechEd Logo"/>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r="8530"/>
          <a:stretch/>
        </p:blipFill>
        <p:spPr bwMode="auto">
          <a:xfrm>
            <a:off x="1401318" y="1742493"/>
            <a:ext cx="2067006" cy="1043580"/>
          </a:xfrm>
          <a:prstGeom prst="rect">
            <a:avLst/>
          </a:prstGeom>
          <a:noFill/>
          <a:extLst>
            <a:ext uri="{909E8E84-426E-40DD-AFC4-6F175D3DCCD1}">
              <a14:hiddenFill xmlns:a14="http://schemas.microsoft.com/office/drawing/2010/main">
                <a:solidFill>
                  <a:srgbClr val="FFFFFF"/>
                </a:solidFill>
              </a14:hiddenFill>
            </a:ext>
          </a:extLst>
        </p:spPr>
      </p:pic>
      <p:sp useBgFill="1">
        <p:nvSpPr>
          <p:cNvPr id="13" name="Top Mask"/>
          <p:cNvSpPr/>
          <p:nvPr userDrawn="1"/>
        </p:nvSpPr>
        <p:spPr bwMode="auto">
          <a:xfrm>
            <a:off x="0" y="0"/>
            <a:ext cx="12188825" cy="151447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useBgFill="1">
        <p:nvSpPr>
          <p:cNvPr id="14" name="Right Mask"/>
          <p:cNvSpPr/>
          <p:nvPr userDrawn="1"/>
        </p:nvSpPr>
        <p:spPr bwMode="auto">
          <a:xfrm>
            <a:off x="11172825" y="1630804"/>
            <a:ext cx="1016000" cy="4154983"/>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 name="Title 1"/>
          <p:cNvSpPr>
            <a:spLocks noGrp="1"/>
          </p:cNvSpPr>
          <p:nvPr>
            <p:ph type="ctrTitle"/>
          </p:nvPr>
        </p:nvSpPr>
        <p:spPr>
          <a:xfrm>
            <a:off x="4179052" y="3187136"/>
            <a:ext cx="6610546" cy="1523494"/>
          </a:xfrm>
        </p:spPr>
        <p:txBody>
          <a:bodyPr anchor="ctr" anchorCtr="0">
            <a:noAutofit/>
          </a:bodyPr>
          <a:lstStyle>
            <a:lvl1pPr algn="l" defTabSz="914363" rtl="0" eaLnBrk="1" latinLnBrk="0" hangingPunct="1">
              <a:lnSpc>
                <a:spcPct val="90000"/>
              </a:lnSpc>
              <a:spcBef>
                <a:spcPct val="0"/>
              </a:spcBef>
              <a:buNone/>
              <a:defRPr lang="en-US" sz="4000" b="1" kern="1200" cap="none" spc="-100" baseline="0" dirty="0">
                <a:ln w="3175">
                  <a:noFill/>
                </a:ln>
                <a:solidFill>
                  <a:schemeClr val="accent4">
                    <a:alpha val="99000"/>
                  </a:schemeClr>
                </a:solidFill>
                <a:effectLst/>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useBgFill="1">
        <p:nvSpPr>
          <p:cNvPr id="15" name="Bottom Mask"/>
          <p:cNvSpPr/>
          <p:nvPr userDrawn="1"/>
        </p:nvSpPr>
        <p:spPr bwMode="auto">
          <a:xfrm>
            <a:off x="4010026" y="6010275"/>
            <a:ext cx="8178799" cy="847725"/>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36" tIns="45718" rIns="91436" bIns="45718" numCol="1" spcCol="0" rtlCol="0" fromWordArt="0" anchor="ctr" anchorCtr="0" forceAA="0" compatLnSpc="1">
            <a:prstTxWarp prst="textNoShape">
              <a:avLst/>
            </a:prstTxWarp>
            <a:noAutofit/>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grpSp>
        <p:nvGrpSpPr>
          <p:cNvPr id="19" name="Teal Tile"/>
          <p:cNvGrpSpPr/>
          <p:nvPr userDrawn="1"/>
        </p:nvGrpSpPr>
        <p:grpSpPr>
          <a:xfrm>
            <a:off x="1015856" y="3187136"/>
            <a:ext cx="2827252" cy="2827252"/>
            <a:chOff x="823093" y="-1413626"/>
            <a:chExt cx="2827252" cy="2827252"/>
          </a:xfrm>
        </p:grpSpPr>
        <p:sp>
          <p:nvSpPr>
            <p:cNvPr id="20" name="Rectangle 19"/>
            <p:cNvSpPr/>
            <p:nvPr/>
          </p:nvSpPr>
          <p:spPr bwMode="auto">
            <a:xfrm>
              <a:off x="823093" y="-1413626"/>
              <a:ext cx="2827252" cy="2827252"/>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1" name="Freeform 20"/>
            <p:cNvSpPr>
              <a:spLocks noEditPoints="1"/>
            </p:cNvSpPr>
            <p:nvPr/>
          </p:nvSpPr>
          <p:spPr bwMode="auto">
            <a:xfrm>
              <a:off x="1397725" y="-232569"/>
              <a:ext cx="1677988" cy="465138"/>
            </a:xfrm>
            <a:custGeom>
              <a:avLst/>
              <a:gdLst>
                <a:gd name="T0" fmla="*/ 0 w 209"/>
                <a:gd name="T1" fmla="*/ 25 h 58"/>
                <a:gd name="T2" fmla="*/ 20 w 209"/>
                <a:gd name="T3" fmla="*/ 25 h 58"/>
                <a:gd name="T4" fmla="*/ 20 w 209"/>
                <a:gd name="T5" fmla="*/ 33 h 58"/>
                <a:gd name="T6" fmla="*/ 0 w 209"/>
                <a:gd name="T7" fmla="*/ 33 h 58"/>
                <a:gd name="T8" fmla="*/ 0 w 209"/>
                <a:gd name="T9" fmla="*/ 25 h 58"/>
                <a:gd name="T10" fmla="*/ 40 w 209"/>
                <a:gd name="T11" fmla="*/ 33 h 58"/>
                <a:gd name="T12" fmla="*/ 60 w 209"/>
                <a:gd name="T13" fmla="*/ 33 h 58"/>
                <a:gd name="T14" fmla="*/ 60 w 209"/>
                <a:gd name="T15" fmla="*/ 25 h 58"/>
                <a:gd name="T16" fmla="*/ 40 w 209"/>
                <a:gd name="T17" fmla="*/ 25 h 58"/>
                <a:gd name="T18" fmla="*/ 40 w 209"/>
                <a:gd name="T19" fmla="*/ 33 h 58"/>
                <a:gd name="T20" fmla="*/ 120 w 209"/>
                <a:gd name="T21" fmla="*/ 33 h 58"/>
                <a:gd name="T22" fmla="*/ 140 w 209"/>
                <a:gd name="T23" fmla="*/ 33 h 58"/>
                <a:gd name="T24" fmla="*/ 140 w 209"/>
                <a:gd name="T25" fmla="*/ 25 h 58"/>
                <a:gd name="T26" fmla="*/ 120 w 209"/>
                <a:gd name="T27" fmla="*/ 25 h 58"/>
                <a:gd name="T28" fmla="*/ 120 w 209"/>
                <a:gd name="T29" fmla="*/ 33 h 58"/>
                <a:gd name="T30" fmla="*/ 80 w 209"/>
                <a:gd name="T31" fmla="*/ 33 h 58"/>
                <a:gd name="T32" fmla="*/ 100 w 209"/>
                <a:gd name="T33" fmla="*/ 33 h 58"/>
                <a:gd name="T34" fmla="*/ 100 w 209"/>
                <a:gd name="T35" fmla="*/ 25 h 58"/>
                <a:gd name="T36" fmla="*/ 80 w 209"/>
                <a:gd name="T37" fmla="*/ 25 h 58"/>
                <a:gd name="T38" fmla="*/ 80 w 209"/>
                <a:gd name="T39" fmla="*/ 33 h 58"/>
                <a:gd name="T40" fmla="*/ 207 w 209"/>
                <a:gd name="T41" fmla="*/ 26 h 58"/>
                <a:gd name="T42" fmla="*/ 181 w 209"/>
                <a:gd name="T43" fmla="*/ 0 h 58"/>
                <a:gd name="T44" fmla="*/ 175 w 209"/>
                <a:gd name="T45" fmla="*/ 6 h 58"/>
                <a:gd name="T46" fmla="*/ 195 w 209"/>
                <a:gd name="T47" fmla="*/ 25 h 58"/>
                <a:gd name="T48" fmla="*/ 160 w 209"/>
                <a:gd name="T49" fmla="*/ 25 h 58"/>
                <a:gd name="T50" fmla="*/ 160 w 209"/>
                <a:gd name="T51" fmla="*/ 33 h 58"/>
                <a:gd name="T52" fmla="*/ 195 w 209"/>
                <a:gd name="T53" fmla="*/ 33 h 58"/>
                <a:gd name="T54" fmla="*/ 175 w 209"/>
                <a:gd name="T55" fmla="*/ 52 h 58"/>
                <a:gd name="T56" fmla="*/ 181 w 209"/>
                <a:gd name="T57" fmla="*/ 58 h 58"/>
                <a:gd name="T58" fmla="*/ 207 w 209"/>
                <a:gd name="T59" fmla="*/ 32 h 58"/>
                <a:gd name="T60" fmla="*/ 207 w 209"/>
                <a:gd name="T61" fmla="*/ 26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09" h="58">
                  <a:moveTo>
                    <a:pt x="0" y="25"/>
                  </a:moveTo>
                  <a:cubicBezTo>
                    <a:pt x="20" y="25"/>
                    <a:pt x="20" y="25"/>
                    <a:pt x="20" y="25"/>
                  </a:cubicBezTo>
                  <a:cubicBezTo>
                    <a:pt x="20" y="33"/>
                    <a:pt x="20" y="33"/>
                    <a:pt x="20" y="33"/>
                  </a:cubicBezTo>
                  <a:cubicBezTo>
                    <a:pt x="0" y="33"/>
                    <a:pt x="0" y="33"/>
                    <a:pt x="0" y="33"/>
                  </a:cubicBezTo>
                  <a:lnTo>
                    <a:pt x="0" y="25"/>
                  </a:lnTo>
                  <a:close/>
                  <a:moveTo>
                    <a:pt x="40" y="33"/>
                  </a:moveTo>
                  <a:cubicBezTo>
                    <a:pt x="60" y="33"/>
                    <a:pt x="60" y="33"/>
                    <a:pt x="60" y="33"/>
                  </a:cubicBezTo>
                  <a:cubicBezTo>
                    <a:pt x="60" y="25"/>
                    <a:pt x="60" y="25"/>
                    <a:pt x="60" y="25"/>
                  </a:cubicBezTo>
                  <a:cubicBezTo>
                    <a:pt x="40" y="25"/>
                    <a:pt x="40" y="25"/>
                    <a:pt x="40" y="25"/>
                  </a:cubicBezTo>
                  <a:lnTo>
                    <a:pt x="40" y="33"/>
                  </a:lnTo>
                  <a:close/>
                  <a:moveTo>
                    <a:pt x="120" y="33"/>
                  </a:moveTo>
                  <a:cubicBezTo>
                    <a:pt x="140" y="33"/>
                    <a:pt x="140" y="33"/>
                    <a:pt x="140" y="33"/>
                  </a:cubicBezTo>
                  <a:cubicBezTo>
                    <a:pt x="140" y="25"/>
                    <a:pt x="140" y="25"/>
                    <a:pt x="140" y="25"/>
                  </a:cubicBezTo>
                  <a:cubicBezTo>
                    <a:pt x="120" y="25"/>
                    <a:pt x="120" y="25"/>
                    <a:pt x="120" y="25"/>
                  </a:cubicBezTo>
                  <a:lnTo>
                    <a:pt x="120" y="33"/>
                  </a:lnTo>
                  <a:close/>
                  <a:moveTo>
                    <a:pt x="80" y="33"/>
                  </a:moveTo>
                  <a:cubicBezTo>
                    <a:pt x="100" y="33"/>
                    <a:pt x="100" y="33"/>
                    <a:pt x="100" y="33"/>
                  </a:cubicBezTo>
                  <a:cubicBezTo>
                    <a:pt x="100" y="25"/>
                    <a:pt x="100" y="25"/>
                    <a:pt x="100" y="25"/>
                  </a:cubicBezTo>
                  <a:cubicBezTo>
                    <a:pt x="80" y="25"/>
                    <a:pt x="80" y="25"/>
                    <a:pt x="80" y="25"/>
                  </a:cubicBezTo>
                  <a:lnTo>
                    <a:pt x="80" y="33"/>
                  </a:lnTo>
                  <a:close/>
                  <a:moveTo>
                    <a:pt x="207" y="26"/>
                  </a:moveTo>
                  <a:cubicBezTo>
                    <a:pt x="181" y="0"/>
                    <a:pt x="181" y="0"/>
                    <a:pt x="181" y="0"/>
                  </a:cubicBezTo>
                  <a:cubicBezTo>
                    <a:pt x="175" y="6"/>
                    <a:pt x="175" y="6"/>
                    <a:pt x="175" y="6"/>
                  </a:cubicBezTo>
                  <a:cubicBezTo>
                    <a:pt x="195" y="25"/>
                    <a:pt x="195" y="25"/>
                    <a:pt x="195" y="25"/>
                  </a:cubicBezTo>
                  <a:cubicBezTo>
                    <a:pt x="160" y="25"/>
                    <a:pt x="160" y="25"/>
                    <a:pt x="160" y="25"/>
                  </a:cubicBezTo>
                  <a:cubicBezTo>
                    <a:pt x="160" y="33"/>
                    <a:pt x="160" y="33"/>
                    <a:pt x="160" y="33"/>
                  </a:cubicBezTo>
                  <a:cubicBezTo>
                    <a:pt x="195" y="33"/>
                    <a:pt x="195" y="33"/>
                    <a:pt x="195" y="33"/>
                  </a:cubicBezTo>
                  <a:cubicBezTo>
                    <a:pt x="175" y="52"/>
                    <a:pt x="175" y="52"/>
                    <a:pt x="175" y="52"/>
                  </a:cubicBezTo>
                  <a:cubicBezTo>
                    <a:pt x="181" y="58"/>
                    <a:pt x="181" y="58"/>
                    <a:pt x="181" y="58"/>
                  </a:cubicBezTo>
                  <a:cubicBezTo>
                    <a:pt x="207" y="32"/>
                    <a:pt x="207" y="32"/>
                    <a:pt x="207" y="32"/>
                  </a:cubicBezTo>
                  <a:cubicBezTo>
                    <a:pt x="209" y="30"/>
                    <a:pt x="209" y="28"/>
                    <a:pt x="207" y="26"/>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864039411"/>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723" r:id="rId3"/>
    <p:sldLayoutId id="2147483724" r:id="rId4"/>
    <p:sldLayoutId id="2147483725" r:id="rId5"/>
    <p:sldLayoutId id="2147483726" r:id="rId6"/>
    <p:sldLayoutId id="2147483727" r:id="rId7"/>
    <p:sldLayoutId id="2147483696" r:id="rId8"/>
    <p:sldLayoutId id="2147483697" r:id="rId9"/>
    <p:sldLayoutId id="2147483698" r:id="rId10"/>
    <p:sldLayoutId id="2147483699" r:id="rId11"/>
    <p:sldLayoutId id="2147483700" r:id="rId12"/>
    <p:sldLayoutId id="2147483701" r:id="rId13"/>
    <p:sldLayoutId id="2147483702" r:id="rId14"/>
    <p:sldLayoutId id="2147483722" r:id="rId15"/>
    <p:sldLayoutId id="2147483703" r:id="rId16"/>
    <p:sldLayoutId id="2147483704" r:id="rId17"/>
    <p:sldLayoutId id="2147483728" r:id="rId18"/>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21" r:id="rId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solidFill>
            <a:schemeClr val="tx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solidFill>
            <a:schemeClr val="tx1">
              <a:alpha val="99000"/>
            </a:schemeClr>
          </a:soli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solidFill>
            <a:schemeClr val="tx1">
              <a:alpha val="99000"/>
            </a:schemeClr>
          </a:soli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solidFill>
            <a:schemeClr val="tx1">
              <a:alpha val="99000"/>
            </a:schemeClr>
          </a:soli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emf"/><Relationship Id="rId7" Type="http://schemas.openxmlformats.org/officeDocument/2006/relationships/image" Target="../media/image24.gif"/><Relationship Id="rId12" Type="http://schemas.openxmlformats.org/officeDocument/2006/relationships/image" Target="../media/image27.pn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microsoft.com/office/2007/relationships/hdphoto" Target="../media/hdphoto2.wdp"/><Relationship Id="rId11" Type="http://schemas.openxmlformats.org/officeDocument/2006/relationships/image" Target="../media/image26.png"/><Relationship Id="rId5" Type="http://schemas.openxmlformats.org/officeDocument/2006/relationships/image" Target="../media/image23.png"/><Relationship Id="rId10" Type="http://schemas.openxmlformats.org/officeDocument/2006/relationships/image" Target="../media/image1.png"/><Relationship Id="rId4" Type="http://schemas.openxmlformats.org/officeDocument/2006/relationships/image" Target="../media/image22.png"/><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emf"/><Relationship Id="rId1" Type="http://schemas.openxmlformats.org/officeDocument/2006/relationships/slideLayout" Target="../slideLayouts/slideLayout8.xml"/><Relationship Id="rId4" Type="http://schemas.microsoft.com/office/2007/relationships/hdphoto" Target="../media/hdphoto4.wdp"/></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7"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4.gif"/><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9.xml"/><Relationship Id="rId6" Type="http://schemas.openxmlformats.org/officeDocument/2006/relationships/image" Target="../media/image24.gif"/><Relationship Id="rId5" Type="http://schemas.openxmlformats.org/officeDocument/2006/relationships/image" Target="../media/image29.png"/><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8" Type="http://schemas.openxmlformats.org/officeDocument/2006/relationships/hyperlink" Target="http://www.microsoft.com/dv" TargetMode="External"/><Relationship Id="rId3" Type="http://schemas.openxmlformats.org/officeDocument/2006/relationships/image" Target="../media/image1.png"/><Relationship Id="rId7" Type="http://schemas.openxmlformats.org/officeDocument/2006/relationships/hyperlink" Target="http://www.microsoft.com/MDOP" TargetMode="Externa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hyperlink" Target="http://www.microsoft.com/en-us/windows/enterprise/products-and-technologies/windows-8/default.aspx" TargetMode="External"/><Relationship Id="rId5" Type="http://schemas.openxmlformats.org/officeDocument/2006/relationships/image" Target="../media/image34.png"/><Relationship Id="rId4" Type="http://schemas.openxmlformats.org/officeDocument/2006/relationships/hyperlink" Target="http://msdn.microsoft.com/en-us/windows/apps" TargetMode="External"/><Relationship Id="rId9" Type="http://schemas.openxmlformats.org/officeDocument/2006/relationships/image" Target="../media/image35.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hyperlink" Target="http://technet.microsoft.com/windows/dd361746.aspx" TargetMode="External"/><Relationship Id="rId7" Type="http://schemas.openxmlformats.org/officeDocument/2006/relationships/hyperlink" Target="http://technet.microsoft.com/windows/bb187457.aspx" TargetMode="External"/><Relationship Id="rId2" Type="http://schemas.openxmlformats.org/officeDocument/2006/relationships/hyperlink" Target="http://www.microsoft.com/springboard" TargetMode="External"/><Relationship Id="rId1" Type="http://schemas.openxmlformats.org/officeDocument/2006/relationships/slideLayout" Target="../slideLayouts/slideLayout8.xml"/><Relationship Id="rId6" Type="http://schemas.openxmlformats.org/officeDocument/2006/relationships/hyperlink" Target="http://technet.microsoft.com/windows/dd641430.aspx" TargetMode="External"/><Relationship Id="rId5" Type="http://schemas.openxmlformats.org/officeDocument/2006/relationships/hyperlink" Target="http://technet.microsoft.com/windows/dd641427.aspx" TargetMode="External"/><Relationship Id="rId4" Type="http://schemas.openxmlformats.org/officeDocument/2006/relationships/hyperlink" Target="http://technet.microsoft.com/windows/hh706147.aspx"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8.jpeg"/></Relationships>
</file>

<file path=ppt/slides/_rels/slide30.xml.rels><?xml version="1.0" encoding="UTF-8" standalone="yes"?>
<Relationships xmlns="http://schemas.openxmlformats.org/package/2006/relationships"><Relationship Id="rId8" Type="http://schemas.openxmlformats.org/officeDocument/2006/relationships/hyperlink" Target="http://www.microsoft.com/learning" TargetMode="External"/><Relationship Id="rId13" Type="http://schemas.openxmlformats.org/officeDocument/2006/relationships/image" Target="../media/image35.png"/><Relationship Id="rId3" Type="http://schemas.openxmlformats.org/officeDocument/2006/relationships/image" Target="../media/image36.png"/><Relationship Id="rId7" Type="http://schemas.openxmlformats.org/officeDocument/2006/relationships/image" Target="../media/image38.png"/><Relationship Id="rId12" Type="http://schemas.openxmlformats.org/officeDocument/2006/relationships/hyperlink" Target="http://microsoft.com/msdn" TargetMode="External"/><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37.emf"/><Relationship Id="rId11" Type="http://schemas.microsoft.com/office/2007/relationships/hdphoto" Target="../media/hdphoto6.wdp"/><Relationship Id="rId5" Type="http://schemas.openxmlformats.org/officeDocument/2006/relationships/hyperlink" Target="http://northamerica.msteched.com/" TargetMode="External"/><Relationship Id="rId10" Type="http://schemas.openxmlformats.org/officeDocument/2006/relationships/image" Target="../media/image39.png"/><Relationship Id="rId4" Type="http://schemas.microsoft.com/office/2007/relationships/hdphoto" Target="../media/hdphoto5.wdp"/><Relationship Id="rId9" Type="http://schemas.openxmlformats.org/officeDocument/2006/relationships/hyperlink" Target="http://microsoft.com/technet" TargetMode="External"/></Relationships>
</file>

<file path=ppt/slides/_rels/slide3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0.png"/><Relationship Id="rId7" Type="http://schemas.openxmlformats.org/officeDocument/2006/relationships/image" Target="../media/image44.jpeg"/><Relationship Id="rId2" Type="http://schemas.openxmlformats.org/officeDocument/2006/relationships/notesSlide" Target="../notesSlides/notesSlide14.xml"/><Relationship Id="rId1" Type="http://schemas.openxmlformats.org/officeDocument/2006/relationships/slideLayout" Target="../slideLayouts/slideLayout13.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png"/><Relationship Id="rId9" Type="http://schemas.openxmlformats.org/officeDocument/2006/relationships/image" Target="../media/image46.jpeg"/></Relationships>
</file>

<file path=ppt/slides/_rels/slide3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47.jpeg"/><Relationship Id="rId7" Type="http://schemas.openxmlformats.org/officeDocument/2006/relationships/image" Target="../media/image51.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image" Target="../media/image9.WMF"/><Relationship Id="rId2" Type="http://schemas.openxmlformats.org/officeDocument/2006/relationships/diagramData" Target="../diagrams/data1.xml"/><Relationship Id="rId1" Type="http://schemas.openxmlformats.org/officeDocument/2006/relationships/slideLayout" Target="../slideLayouts/slideLayout9.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www.gettyimages.com/detail/photo/designer-using-tablet-computer-royalty-free-image/134429246" TargetMode="External"/><Relationship Id="rId7" Type="http://schemas.openxmlformats.org/officeDocument/2006/relationships/image" Target="../media/image16.jpe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20.emf"/><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181452" y="3429000"/>
            <a:ext cx="6718301" cy="1232464"/>
          </a:xfrm>
        </p:spPr>
        <p:txBody>
          <a:bodyPr/>
          <a:lstStyle/>
          <a:p>
            <a:r>
              <a:rPr lang="en-US" dirty="0"/>
              <a:t>Client management scenarios in the Windows 8 timeframe</a:t>
            </a:r>
          </a:p>
        </p:txBody>
      </p:sp>
      <p:sp>
        <p:nvSpPr>
          <p:cNvPr id="3" name="Subtitle 2"/>
          <p:cNvSpPr>
            <a:spLocks noGrp="1"/>
          </p:cNvSpPr>
          <p:nvPr>
            <p:ph type="subTitle" idx="1"/>
          </p:nvPr>
        </p:nvSpPr>
        <p:spPr>
          <a:xfrm>
            <a:off x="4189412" y="5029200"/>
            <a:ext cx="6870702" cy="463255"/>
          </a:xfrm>
        </p:spPr>
        <p:txBody>
          <a:bodyPr/>
          <a:lstStyle/>
          <a:p>
            <a:r>
              <a:rPr lang="en-US" dirty="0" smtClean="0"/>
              <a:t>Bryan Keller – Lead Program Manager</a:t>
            </a:r>
          </a:p>
          <a:p>
            <a:r>
              <a:rPr lang="en-US" dirty="0" smtClean="0"/>
              <a:t>Craig Morris – Senior Program Manager</a:t>
            </a:r>
            <a:endParaRPr lang="en-US" dirty="0"/>
          </a:p>
        </p:txBody>
      </p:sp>
      <p:sp useBgFill="1">
        <p:nvSpPr>
          <p:cNvPr id="4"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5" name="TextBox 4"/>
          <p:cNvSpPr txBox="1"/>
          <p:nvPr/>
        </p:nvSpPr>
        <p:spPr>
          <a:xfrm>
            <a:off x="521208" y="228600"/>
            <a:ext cx="843180" cy="249299"/>
          </a:xfrm>
          <a:prstGeom prst="rect">
            <a:avLst/>
          </a:prstGeom>
          <a:noFill/>
        </p:spPr>
        <p:txBody>
          <a:bodyPr wrap="none" lIns="0" tIns="0" rIns="0" bIns="0" rtlCol="0">
            <a:spAutoFit/>
          </a:bodyPr>
          <a:lstStyle/>
          <a:p>
            <a:pPr>
              <a:lnSpc>
                <a:spcPct val="90000"/>
              </a:lnSpc>
              <a:spcBef>
                <a:spcPct val="20000"/>
              </a:spcBef>
              <a:buSzPct val="90000"/>
            </a:pPr>
            <a:r>
              <a:rPr lang="en-US" dirty="0" smtClean="0">
                <a:solidFill>
                  <a:schemeClr val="tx1">
                    <a:alpha val="99000"/>
                  </a:schemeClr>
                </a:solidFill>
              </a:rPr>
              <a:t>WCL388</a:t>
            </a:r>
          </a:p>
        </p:txBody>
      </p:sp>
    </p:spTree>
    <p:extLst>
      <p:ext uri="{BB962C8B-B14F-4D97-AF65-F5344CB8AC3E}">
        <p14:creationId xmlns:p14="http://schemas.microsoft.com/office/powerpoint/2010/main" val="3357076522"/>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Core OS Deployment Scenarios</a:t>
            </a:r>
            <a:endParaRPr lang="en-US" dirty="0"/>
          </a:p>
        </p:txBody>
      </p:sp>
      <p:sp>
        <p:nvSpPr>
          <p:cNvPr id="21" name="Rectangle 20"/>
          <p:cNvSpPr/>
          <p:nvPr/>
        </p:nvSpPr>
        <p:spPr>
          <a:xfrm>
            <a:off x="527622" y="1061756"/>
            <a:ext cx="2975990"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2000" dirty="0" smtClean="0">
                <a:solidFill>
                  <a:srgbClr val="FFFFFF"/>
                </a:solidFill>
              </a:rPr>
              <a:t>Scenario</a:t>
            </a:r>
            <a:endParaRPr lang="en-US" sz="2000" dirty="0">
              <a:solidFill>
                <a:srgbClr val="FFFFFF"/>
              </a:solidFill>
            </a:endParaRPr>
          </a:p>
        </p:txBody>
      </p:sp>
      <p:sp>
        <p:nvSpPr>
          <p:cNvPr id="23" name="Rectangle 22"/>
          <p:cNvSpPr/>
          <p:nvPr/>
        </p:nvSpPr>
        <p:spPr>
          <a:xfrm>
            <a:off x="3586854" y="1061756"/>
            <a:ext cx="8070158" cy="365760"/>
          </a:xfrm>
          <a:prstGeom prst="rect">
            <a:avLst/>
          </a:prstGeom>
          <a:solidFill>
            <a:schemeClr val="accent3"/>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r>
              <a:rPr lang="en-US" sz="2000" dirty="0" smtClean="0">
                <a:solidFill>
                  <a:srgbClr val="FFFFFF"/>
                </a:solidFill>
              </a:rPr>
              <a:t>Key Functionality</a:t>
            </a:r>
            <a:endParaRPr lang="en-US" sz="2000" dirty="0">
              <a:solidFill>
                <a:srgbClr val="FFFFFF"/>
              </a:solidFill>
            </a:endParaRPr>
          </a:p>
        </p:txBody>
      </p:sp>
      <p:grpSp>
        <p:nvGrpSpPr>
          <p:cNvPr id="42" name="Group 41"/>
          <p:cNvGrpSpPr/>
          <p:nvPr/>
        </p:nvGrpSpPr>
        <p:grpSpPr>
          <a:xfrm>
            <a:off x="527622" y="1500746"/>
            <a:ext cx="11129390" cy="744632"/>
            <a:chOff x="527622" y="1500746"/>
            <a:chExt cx="11129390" cy="744632"/>
          </a:xfrm>
        </p:grpSpPr>
        <p:sp>
          <p:nvSpPr>
            <p:cNvPr id="14" name="Rectangle 13"/>
            <p:cNvSpPr/>
            <p:nvPr/>
          </p:nvSpPr>
          <p:spPr>
            <a:xfrm>
              <a:off x="527622" y="1517618"/>
              <a:ext cx="2975990" cy="727759"/>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a:solidFill>
                    <a:srgbClr val="FFFFFF"/>
                  </a:solidFill>
                </a:rPr>
                <a:t>New computer</a:t>
              </a:r>
            </a:p>
          </p:txBody>
        </p:sp>
        <p:sp>
          <p:nvSpPr>
            <p:cNvPr id="24" name="Rectangle 23"/>
            <p:cNvSpPr/>
            <p:nvPr/>
          </p:nvSpPr>
          <p:spPr>
            <a:xfrm>
              <a:off x="3586854" y="1500746"/>
              <a:ext cx="8070158" cy="744632"/>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Fresh install of a new operating system on client or server system</a:t>
              </a:r>
            </a:p>
            <a:p>
              <a:pPr marL="171450" indent="-171450">
                <a:buFont typeface="Arial" pitchFamily="34" charset="0"/>
                <a:buChar char="•"/>
              </a:pPr>
              <a:r>
                <a:rPr lang="en-US" sz="1400" dirty="0">
                  <a:solidFill>
                    <a:srgbClr val="FFFFFF"/>
                  </a:solidFill>
                </a:rPr>
                <a:t>New or repurposed hardware</a:t>
              </a:r>
            </a:p>
            <a:p>
              <a:pPr marL="171450" indent="-171450">
                <a:buFont typeface="Arial" pitchFamily="34" charset="0"/>
                <a:buChar char="•"/>
              </a:pPr>
              <a:r>
                <a:rPr lang="en-US" sz="1400" dirty="0">
                  <a:solidFill>
                    <a:srgbClr val="FFFFFF"/>
                  </a:solidFill>
                </a:rPr>
                <a:t>Bootable Media (CD or USB Flash </a:t>
              </a:r>
              <a:r>
                <a:rPr lang="en-US" sz="1400" dirty="0" smtClean="0">
                  <a:solidFill>
                    <a:srgbClr val="FFFFFF"/>
                  </a:solidFill>
                </a:rPr>
                <a:t>Drive)</a:t>
              </a:r>
              <a:endParaRPr lang="en-US" sz="1400" dirty="0">
                <a:solidFill>
                  <a:srgbClr val="FFFFFF"/>
                </a:solidFill>
              </a:endParaRPr>
            </a:p>
          </p:txBody>
        </p:sp>
      </p:grpSp>
      <p:grpSp>
        <p:nvGrpSpPr>
          <p:cNvPr id="43" name="Group 42"/>
          <p:cNvGrpSpPr/>
          <p:nvPr/>
        </p:nvGrpSpPr>
        <p:grpSpPr>
          <a:xfrm>
            <a:off x="527622" y="2318608"/>
            <a:ext cx="11122348" cy="744632"/>
            <a:chOff x="527622" y="2318608"/>
            <a:chExt cx="11122348" cy="744632"/>
          </a:xfrm>
        </p:grpSpPr>
        <p:sp>
          <p:nvSpPr>
            <p:cNvPr id="13" name="Rectangle 12"/>
            <p:cNvSpPr/>
            <p:nvPr/>
          </p:nvSpPr>
          <p:spPr>
            <a:xfrm>
              <a:off x="527622" y="2318608"/>
              <a:ext cx="2975990" cy="744632"/>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a:solidFill>
                    <a:srgbClr val="FFFFFF"/>
                  </a:solidFill>
                </a:rPr>
                <a:t>PXE boot</a:t>
              </a:r>
            </a:p>
          </p:txBody>
        </p:sp>
        <p:sp>
          <p:nvSpPr>
            <p:cNvPr id="37" name="Rectangle 36"/>
            <p:cNvSpPr/>
            <p:nvPr/>
          </p:nvSpPr>
          <p:spPr>
            <a:xfrm>
              <a:off x="3579812" y="2318608"/>
              <a:ext cx="8070158" cy="744632"/>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Integrate with WDS PXE server</a:t>
              </a:r>
            </a:p>
            <a:p>
              <a:pPr marL="171450" indent="-171450">
                <a:buFont typeface="Arial" pitchFamily="34" charset="0"/>
                <a:buChar char="•"/>
              </a:pPr>
              <a:r>
                <a:rPr lang="en-US" sz="1400" dirty="0">
                  <a:solidFill>
                    <a:srgbClr val="FFFFFF"/>
                  </a:solidFill>
                </a:rPr>
                <a:t>Control deployment action with Configuration Manager deployments</a:t>
              </a:r>
            </a:p>
            <a:p>
              <a:pPr marL="171450" indent="-171450">
                <a:buFont typeface="Arial" pitchFamily="34" charset="0"/>
                <a:buChar char="•"/>
              </a:pPr>
              <a:r>
                <a:rPr lang="en-US" sz="1400" dirty="0">
                  <a:solidFill>
                    <a:srgbClr val="FFFFFF"/>
                  </a:solidFill>
                </a:rPr>
                <a:t>Self-provisioning via F12</a:t>
              </a:r>
            </a:p>
          </p:txBody>
        </p:sp>
      </p:grpSp>
      <p:grpSp>
        <p:nvGrpSpPr>
          <p:cNvPr id="44" name="Group 43"/>
          <p:cNvGrpSpPr/>
          <p:nvPr/>
        </p:nvGrpSpPr>
        <p:grpSpPr>
          <a:xfrm>
            <a:off x="527622" y="3136470"/>
            <a:ext cx="11122348" cy="744632"/>
            <a:chOff x="527622" y="3136470"/>
            <a:chExt cx="11122348" cy="744632"/>
          </a:xfrm>
        </p:grpSpPr>
        <p:sp>
          <p:nvSpPr>
            <p:cNvPr id="20" name="Rectangle 19"/>
            <p:cNvSpPr/>
            <p:nvPr/>
          </p:nvSpPr>
          <p:spPr>
            <a:xfrm>
              <a:off x="527622" y="3136470"/>
              <a:ext cx="2975990" cy="744632"/>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a:solidFill>
                    <a:srgbClr val="FFFFFF"/>
                  </a:solidFill>
                </a:rPr>
                <a:t>Wipe-and-load</a:t>
              </a:r>
            </a:p>
          </p:txBody>
        </p:sp>
        <p:sp>
          <p:nvSpPr>
            <p:cNvPr id="38" name="Rectangle 37"/>
            <p:cNvSpPr/>
            <p:nvPr/>
          </p:nvSpPr>
          <p:spPr>
            <a:xfrm>
              <a:off x="3579812" y="3136470"/>
              <a:ext cx="8070158" cy="744632"/>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Install new version of operating system on existing client or server hardware</a:t>
              </a:r>
            </a:p>
            <a:p>
              <a:pPr marL="171450" indent="-171450">
                <a:buFont typeface="Arial" pitchFamily="34" charset="0"/>
                <a:buChar char="•"/>
              </a:pPr>
              <a:r>
                <a:rPr lang="en-US" sz="1400" dirty="0">
                  <a:solidFill>
                    <a:srgbClr val="FFFFFF"/>
                  </a:solidFill>
                </a:rPr>
                <a:t>Reinstall applications under new operating system </a:t>
              </a:r>
            </a:p>
            <a:p>
              <a:pPr marL="171450" indent="-171450">
                <a:buFont typeface="Arial" pitchFamily="34" charset="0"/>
                <a:buChar char="•"/>
              </a:pPr>
              <a:r>
                <a:rPr lang="en-US" sz="1400" dirty="0">
                  <a:solidFill>
                    <a:srgbClr val="FFFFFF"/>
                  </a:solidFill>
                </a:rPr>
                <a:t>For clients, securely save/restore user state and settings (locally or on a file server)</a:t>
              </a:r>
            </a:p>
          </p:txBody>
        </p:sp>
      </p:grpSp>
      <p:grpSp>
        <p:nvGrpSpPr>
          <p:cNvPr id="45" name="Group 44"/>
          <p:cNvGrpSpPr/>
          <p:nvPr/>
        </p:nvGrpSpPr>
        <p:grpSpPr>
          <a:xfrm>
            <a:off x="527622" y="3954332"/>
            <a:ext cx="11129390" cy="744632"/>
            <a:chOff x="527622" y="3954332"/>
            <a:chExt cx="11129390" cy="744632"/>
          </a:xfrm>
        </p:grpSpPr>
        <p:sp>
          <p:nvSpPr>
            <p:cNvPr id="12" name="Rectangle 11"/>
            <p:cNvSpPr/>
            <p:nvPr/>
          </p:nvSpPr>
          <p:spPr>
            <a:xfrm>
              <a:off x="527622" y="3954332"/>
              <a:ext cx="2975990" cy="744632"/>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a:solidFill>
                    <a:srgbClr val="FFFFFF"/>
                  </a:solidFill>
                </a:rPr>
                <a:t>Side-by-side</a:t>
              </a:r>
            </a:p>
          </p:txBody>
        </p:sp>
        <p:sp>
          <p:nvSpPr>
            <p:cNvPr id="39" name="Rectangle 38"/>
            <p:cNvSpPr/>
            <p:nvPr/>
          </p:nvSpPr>
          <p:spPr>
            <a:xfrm>
              <a:off x="3586854" y="3954332"/>
              <a:ext cx="8070158" cy="744632"/>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Install new version of operating system on new client hardware for an existing user</a:t>
              </a:r>
            </a:p>
            <a:p>
              <a:pPr marL="171450" indent="-171450">
                <a:buFont typeface="Arial" pitchFamily="34" charset="0"/>
                <a:buChar char="•"/>
              </a:pPr>
              <a:r>
                <a:rPr lang="en-US" sz="1400" dirty="0">
                  <a:solidFill>
                    <a:srgbClr val="FFFFFF"/>
                  </a:solidFill>
                </a:rPr>
                <a:t>Reinstall applications on new computer under new operating system </a:t>
              </a:r>
            </a:p>
            <a:p>
              <a:pPr marL="171450" indent="-171450">
                <a:buFont typeface="Arial" pitchFamily="34" charset="0"/>
                <a:buChar char="•"/>
              </a:pPr>
              <a:r>
                <a:rPr lang="en-US" sz="1400" dirty="0">
                  <a:solidFill>
                    <a:srgbClr val="FFFFFF"/>
                  </a:solidFill>
                </a:rPr>
                <a:t>Move user state and settings from old computer to new computer via a file server</a:t>
              </a:r>
            </a:p>
          </p:txBody>
        </p:sp>
      </p:grpSp>
      <p:grpSp>
        <p:nvGrpSpPr>
          <p:cNvPr id="46" name="Group 45"/>
          <p:cNvGrpSpPr/>
          <p:nvPr/>
        </p:nvGrpSpPr>
        <p:grpSpPr>
          <a:xfrm>
            <a:off x="527622" y="4772194"/>
            <a:ext cx="11122348" cy="869576"/>
            <a:chOff x="527622" y="4772194"/>
            <a:chExt cx="11122348" cy="869576"/>
          </a:xfrm>
        </p:grpSpPr>
        <p:sp>
          <p:nvSpPr>
            <p:cNvPr id="17" name="Rectangle 16"/>
            <p:cNvSpPr/>
            <p:nvPr/>
          </p:nvSpPr>
          <p:spPr>
            <a:xfrm>
              <a:off x="527622" y="4772194"/>
              <a:ext cx="2975990" cy="869576"/>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a:solidFill>
                    <a:srgbClr val="FFFFFF"/>
                  </a:solidFill>
                </a:rPr>
                <a:t>Offline with removable media</a:t>
              </a:r>
            </a:p>
          </p:txBody>
        </p:sp>
        <p:sp>
          <p:nvSpPr>
            <p:cNvPr id="40" name="Rectangle 39"/>
            <p:cNvSpPr/>
            <p:nvPr/>
          </p:nvSpPr>
          <p:spPr>
            <a:xfrm>
              <a:off x="3579812" y="4772194"/>
              <a:ext cx="8070158" cy="869576"/>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Do operating system deployment from removable media (CD set, DVD, USB flash drive)</a:t>
              </a:r>
            </a:p>
            <a:p>
              <a:pPr marL="171450" indent="-171450">
                <a:buFont typeface="Arial" pitchFamily="34" charset="0"/>
                <a:buChar char="•"/>
              </a:pPr>
              <a:r>
                <a:rPr lang="en-US" sz="1400" dirty="0">
                  <a:solidFill>
                    <a:srgbClr val="FFFFFF"/>
                  </a:solidFill>
                </a:rPr>
                <a:t>With low bandwidth or no connectivity</a:t>
              </a:r>
            </a:p>
            <a:p>
              <a:pPr marL="171450" indent="-171450">
                <a:buFont typeface="Arial" pitchFamily="34" charset="0"/>
                <a:buChar char="•"/>
              </a:pPr>
              <a:r>
                <a:rPr lang="en-US" sz="1400" dirty="0">
                  <a:solidFill>
                    <a:srgbClr val="FFFFFF"/>
                  </a:solidFill>
                </a:rPr>
                <a:t>Large software packages are on the media</a:t>
              </a:r>
            </a:p>
            <a:p>
              <a:pPr marL="171450" indent="-171450">
                <a:buFont typeface="Arial" pitchFamily="34" charset="0"/>
                <a:buChar char="•"/>
              </a:pPr>
              <a:r>
                <a:rPr lang="en-US" sz="1400" dirty="0">
                  <a:solidFill>
                    <a:srgbClr val="FFFFFF"/>
                  </a:solidFill>
                </a:rPr>
                <a:t>No status reporting</a:t>
              </a:r>
            </a:p>
          </p:txBody>
        </p:sp>
      </p:grpSp>
      <p:grpSp>
        <p:nvGrpSpPr>
          <p:cNvPr id="47" name="Group 46"/>
          <p:cNvGrpSpPr/>
          <p:nvPr/>
        </p:nvGrpSpPr>
        <p:grpSpPr>
          <a:xfrm>
            <a:off x="527622" y="5715000"/>
            <a:ext cx="11122348" cy="914400"/>
            <a:chOff x="527622" y="5715000"/>
            <a:chExt cx="11122348" cy="914400"/>
          </a:xfrm>
        </p:grpSpPr>
        <p:sp>
          <p:nvSpPr>
            <p:cNvPr id="16" name="Rectangle 15"/>
            <p:cNvSpPr/>
            <p:nvPr/>
          </p:nvSpPr>
          <p:spPr>
            <a:xfrm>
              <a:off x="527622" y="5715000"/>
              <a:ext cx="2975990" cy="914400"/>
            </a:xfrm>
            <a:prstGeom prst="rect">
              <a:avLst/>
            </a:prstGeom>
            <a:solidFill>
              <a:schemeClr val="tx2"/>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274320" tIns="45720" rIns="0" bIns="45720" numCol="1" rtlCol="0" anchor="ctr" anchorCtr="0" compatLnSpc="1">
              <a:prstTxWarp prst="textNoShape">
                <a:avLst/>
              </a:prstTxWarp>
              <a:noAutofit/>
            </a:bodyPr>
            <a:lstStyle/>
            <a:p>
              <a:r>
                <a:rPr lang="en-US" sz="1400" dirty="0" err="1">
                  <a:solidFill>
                    <a:srgbClr val="FFFFFF"/>
                  </a:solidFill>
                </a:rPr>
                <a:t>Prestaged</a:t>
              </a:r>
              <a:r>
                <a:rPr lang="en-US" sz="1400" dirty="0">
                  <a:solidFill>
                    <a:srgbClr val="FFFFFF"/>
                  </a:solidFill>
                </a:rPr>
                <a:t> Media</a:t>
              </a:r>
            </a:p>
          </p:txBody>
        </p:sp>
        <p:sp>
          <p:nvSpPr>
            <p:cNvPr id="41" name="Rectangle 40"/>
            <p:cNvSpPr/>
            <p:nvPr/>
          </p:nvSpPr>
          <p:spPr>
            <a:xfrm>
              <a:off x="3579812" y="5715000"/>
              <a:ext cx="8070158" cy="914400"/>
            </a:xfrm>
            <a:prstGeom prst="rect">
              <a:avLst/>
            </a:prstGeom>
            <a:solidFill>
              <a:schemeClr val="tx2">
                <a:lumMod val="75000"/>
              </a:schemeClr>
            </a:solidFill>
            <a:ln w="12700">
              <a:noFill/>
              <a:headEnd type="none" w="med" len="med"/>
              <a:tailEnd type="none" w="med" len="med"/>
            </a:ln>
            <a:effectLst/>
            <a:scene3d>
              <a:camera prst="orthographicFront">
                <a:rot lat="0" lon="0" rev="0"/>
              </a:camera>
              <a:lightRig rig="threePt" dir="t">
                <a:rot lat="0" lon="0" rev="1200000"/>
              </a:lightRig>
            </a:scene3d>
            <a:sp3d/>
          </p:spPr>
          <p:txBody>
            <a:bodyPr vert="horz" wrap="square" lIns="182880" tIns="45720" rIns="0" bIns="45720" numCol="1" rtlCol="0" anchor="ctr" anchorCtr="0" compatLnSpc="1">
              <a:prstTxWarp prst="textNoShape">
                <a:avLst/>
              </a:prstTxWarp>
              <a:noAutofit/>
            </a:bodyPr>
            <a:lstStyle/>
            <a:p>
              <a:pPr marL="171450" indent="-171450">
                <a:buFont typeface="Arial" pitchFamily="34" charset="0"/>
                <a:buChar char="•"/>
              </a:pPr>
              <a:r>
                <a:rPr lang="en-US" sz="1400" dirty="0">
                  <a:solidFill>
                    <a:srgbClr val="FFFFFF"/>
                  </a:solidFill>
                </a:rPr>
                <a:t>Optimized for network bandwidth</a:t>
              </a:r>
            </a:p>
            <a:p>
              <a:pPr marL="171450" indent="-171450">
                <a:buFont typeface="Arial" pitchFamily="34" charset="0"/>
                <a:buChar char="•"/>
              </a:pPr>
              <a:r>
                <a:rPr lang="en-US" sz="1400" dirty="0">
                  <a:solidFill>
                    <a:srgbClr val="FFFFFF"/>
                  </a:solidFill>
                </a:rPr>
                <a:t>Speeds up end to end deployment</a:t>
              </a:r>
            </a:p>
            <a:p>
              <a:pPr marL="171450" indent="-171450">
                <a:buFont typeface="Arial" pitchFamily="34" charset="0"/>
                <a:buChar char="•"/>
              </a:pPr>
              <a:r>
                <a:rPr lang="en-US" sz="1400" dirty="0">
                  <a:solidFill>
                    <a:srgbClr val="FFFFFF"/>
                  </a:solidFill>
                </a:rPr>
                <a:t>Works with existing processes</a:t>
              </a:r>
            </a:p>
            <a:p>
              <a:pPr marL="171450" indent="-171450">
                <a:buFont typeface="Arial" pitchFamily="34" charset="0"/>
                <a:buChar char="•"/>
              </a:pPr>
              <a:r>
                <a:rPr lang="en-US" sz="1400" dirty="0">
                  <a:solidFill>
                    <a:srgbClr val="FFFFFF"/>
                  </a:solidFill>
                </a:rPr>
                <a:t>Initial staging can be completed detached from </a:t>
              </a:r>
              <a:r>
                <a:rPr lang="en-US" sz="1400" dirty="0" err="1">
                  <a:solidFill>
                    <a:srgbClr val="FFFFFF"/>
                  </a:solidFill>
                </a:rPr>
                <a:t>ConfigMgr</a:t>
              </a:r>
              <a:r>
                <a:rPr lang="en-US" sz="1400" dirty="0">
                  <a:solidFill>
                    <a:srgbClr val="FFFFFF"/>
                  </a:solidFill>
                </a:rPr>
                <a:t> environment</a:t>
              </a:r>
            </a:p>
          </p:txBody>
        </p:sp>
      </p:grpSp>
    </p:spTree>
    <p:extLst>
      <p:ext uri="{BB962C8B-B14F-4D97-AF65-F5344CB8AC3E}">
        <p14:creationId xmlns:p14="http://schemas.microsoft.com/office/powerpoint/2010/main" val="16637154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Windows To Go</a:t>
            </a:r>
            <a:endParaRPr lang="en-US" dirty="0"/>
          </a:p>
        </p:txBody>
      </p:sp>
      <p:sp>
        <p:nvSpPr>
          <p:cNvPr id="3" name="Content Placeholder 2"/>
          <p:cNvSpPr>
            <a:spLocks noGrp="1"/>
          </p:cNvSpPr>
          <p:nvPr>
            <p:ph idx="1"/>
          </p:nvPr>
        </p:nvSpPr>
        <p:spPr>
          <a:xfrm>
            <a:off x="519112" y="1447798"/>
            <a:ext cx="11149013" cy="4724401"/>
          </a:xfrm>
        </p:spPr>
        <p:txBody>
          <a:bodyPr>
            <a:normAutofit fontScale="85000" lnSpcReduction="20000"/>
          </a:bodyPr>
          <a:lstStyle/>
          <a:p>
            <a:r>
              <a:rPr lang="en-US" dirty="0" smtClean="0"/>
              <a:t>Scenarios:</a:t>
            </a:r>
          </a:p>
          <a:p>
            <a:pPr lvl="1"/>
            <a:r>
              <a:rPr lang="en-US" dirty="0" smtClean="0"/>
              <a:t>Contractors</a:t>
            </a:r>
          </a:p>
          <a:p>
            <a:pPr lvl="1"/>
            <a:r>
              <a:rPr lang="en-US" dirty="0" smtClean="0"/>
              <a:t>Bring Your Own Device</a:t>
            </a:r>
          </a:p>
          <a:p>
            <a:pPr lvl="1"/>
            <a:r>
              <a:rPr lang="en-US" dirty="0" smtClean="0"/>
              <a:t>Travel Light</a:t>
            </a:r>
          </a:p>
          <a:p>
            <a:pPr lvl="1"/>
            <a:r>
              <a:rPr lang="en-US" dirty="0" smtClean="0"/>
              <a:t>Shared PCs</a:t>
            </a:r>
          </a:p>
          <a:p>
            <a:r>
              <a:rPr lang="en-US" dirty="0" smtClean="0"/>
              <a:t>Create:</a:t>
            </a:r>
          </a:p>
          <a:p>
            <a:pPr lvl="1"/>
            <a:r>
              <a:rPr lang="en-US" dirty="0" smtClean="0"/>
              <a:t>Build a WTG image using </a:t>
            </a:r>
            <a:r>
              <a:rPr lang="en-US" dirty="0" err="1" smtClean="0"/>
              <a:t>ConfigMgr</a:t>
            </a:r>
            <a:endParaRPr lang="en-US" dirty="0" smtClean="0"/>
          </a:p>
          <a:p>
            <a:r>
              <a:rPr lang="en-US" dirty="0" smtClean="0"/>
              <a:t>Provision:</a:t>
            </a:r>
          </a:p>
          <a:p>
            <a:pPr lvl="1"/>
            <a:r>
              <a:rPr lang="en-US" dirty="0" smtClean="0"/>
              <a:t>Admin can push deploy WTG to a removable device</a:t>
            </a:r>
          </a:p>
          <a:p>
            <a:pPr lvl="1"/>
            <a:r>
              <a:rPr lang="en-US" dirty="0" smtClean="0"/>
              <a:t>End User can pull provision WTG</a:t>
            </a:r>
          </a:p>
          <a:p>
            <a:r>
              <a:rPr lang="en-US" dirty="0" smtClean="0"/>
              <a:t>Manage:</a:t>
            </a:r>
          </a:p>
          <a:p>
            <a:pPr lvl="1"/>
            <a:r>
              <a:rPr lang="en-US" dirty="0" smtClean="0"/>
              <a:t>Updated and managed same as a physical laptop/desktop</a:t>
            </a:r>
          </a:p>
          <a:p>
            <a:pPr lvl="1"/>
            <a:r>
              <a:rPr lang="en-US" dirty="0" smtClean="0"/>
              <a:t>Admin can determine if device is WTG or not</a:t>
            </a:r>
          </a:p>
          <a:p>
            <a:pPr lvl="1"/>
            <a:endParaRPr lang="en-US" dirty="0" smtClean="0"/>
          </a:p>
        </p:txBody>
      </p:sp>
    </p:spTree>
    <p:extLst>
      <p:ext uri="{BB962C8B-B14F-4D97-AF65-F5344CB8AC3E}">
        <p14:creationId xmlns:p14="http://schemas.microsoft.com/office/powerpoint/2010/main" val="40976514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smtClean="0"/>
              <a:t>Name</a:t>
            </a:r>
          </a:p>
          <a:p>
            <a:r>
              <a:rPr lang="en-US" smtClean="0"/>
              <a:t>Title</a:t>
            </a:r>
          </a:p>
          <a:p>
            <a:r>
              <a:rPr lang="en-US" smtClean="0"/>
              <a:t>Group</a:t>
            </a:r>
            <a:endParaRPr lang="en-US" dirty="0"/>
          </a:p>
        </p:txBody>
      </p:sp>
      <p:sp>
        <p:nvSpPr>
          <p:cNvPr id="2" name="Title 1"/>
          <p:cNvSpPr>
            <a:spLocks noGrp="1"/>
          </p:cNvSpPr>
          <p:nvPr>
            <p:ph type="ctrTitle"/>
          </p:nvPr>
        </p:nvSpPr>
        <p:spPr>
          <a:xfrm>
            <a:off x="4179052" y="3187136"/>
            <a:ext cx="6610546" cy="1689664"/>
          </a:xfrm>
        </p:spPr>
        <p:txBody>
          <a:bodyPr/>
          <a:lstStyle/>
          <a:p>
            <a:r>
              <a:rPr lang="en-US" dirty="0" smtClean="0"/>
              <a:t>Deploying Windows To Go with Configuration Manager 2012 SP1</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58114474"/>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Metered </a:t>
            </a:r>
            <a:r>
              <a:rPr lang="en-US" dirty="0" smtClean="0"/>
              <a:t>Connection </a:t>
            </a:r>
            <a:r>
              <a:rPr lang="en-US" dirty="0"/>
              <a:t>Support</a:t>
            </a:r>
          </a:p>
        </p:txBody>
      </p:sp>
      <p:sp>
        <p:nvSpPr>
          <p:cNvPr id="3" name="Content Placeholder 2"/>
          <p:cNvSpPr>
            <a:spLocks noGrp="1"/>
          </p:cNvSpPr>
          <p:nvPr>
            <p:ph idx="1"/>
          </p:nvPr>
        </p:nvSpPr>
        <p:spPr>
          <a:xfrm>
            <a:off x="519112" y="1447799"/>
            <a:ext cx="11149013" cy="3422475"/>
          </a:xfrm>
        </p:spPr>
        <p:txBody>
          <a:bodyPr/>
          <a:lstStyle/>
          <a:p>
            <a:r>
              <a:rPr lang="en-US" dirty="0" smtClean="0"/>
              <a:t>Trends:</a:t>
            </a:r>
          </a:p>
          <a:p>
            <a:pPr lvl="1"/>
            <a:r>
              <a:rPr lang="en-US" dirty="0" smtClean="0"/>
              <a:t>Increased use of devices connecting via paid networks</a:t>
            </a:r>
          </a:p>
          <a:p>
            <a:pPr lvl="1"/>
            <a:r>
              <a:rPr lang="en-US" dirty="0" smtClean="0"/>
              <a:t>Mobile end users</a:t>
            </a:r>
          </a:p>
          <a:p>
            <a:r>
              <a:rPr lang="en-US" dirty="0" smtClean="0"/>
              <a:t>Admin with Windows 8 is able to control traffic:</a:t>
            </a:r>
          </a:p>
          <a:p>
            <a:pPr lvl="1"/>
            <a:r>
              <a:rPr lang="en-US" dirty="0" smtClean="0"/>
              <a:t>Block network impactful client </a:t>
            </a:r>
            <a:r>
              <a:rPr lang="en-US" dirty="0"/>
              <a:t>m</a:t>
            </a:r>
            <a:r>
              <a:rPr lang="en-US" dirty="0" smtClean="0"/>
              <a:t>anagement activities</a:t>
            </a:r>
          </a:p>
          <a:p>
            <a:pPr lvl="1"/>
            <a:r>
              <a:rPr lang="en-US" dirty="0" smtClean="0"/>
              <a:t>Avoid being unpleasantly surprised with their network bill</a:t>
            </a:r>
          </a:p>
          <a:p>
            <a:endParaRPr lang="en-US" dirty="0"/>
          </a:p>
        </p:txBody>
      </p:sp>
    </p:spTree>
    <p:extLst>
      <p:ext uri="{BB962C8B-B14F-4D97-AF65-F5344CB8AC3E}">
        <p14:creationId xmlns:p14="http://schemas.microsoft.com/office/powerpoint/2010/main" val="3112373221"/>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Data and </a:t>
            </a:r>
            <a:r>
              <a:rPr lang="en-US" dirty="0" smtClean="0"/>
              <a:t>Settings </a:t>
            </a:r>
            <a:r>
              <a:rPr lang="en-US" dirty="0"/>
              <a:t>Management</a:t>
            </a:r>
          </a:p>
        </p:txBody>
      </p:sp>
      <p:sp>
        <p:nvSpPr>
          <p:cNvPr id="3" name="Content Placeholder 2"/>
          <p:cNvSpPr>
            <a:spLocks noGrp="1"/>
          </p:cNvSpPr>
          <p:nvPr>
            <p:ph idx="1"/>
          </p:nvPr>
        </p:nvSpPr>
        <p:spPr>
          <a:xfrm>
            <a:off x="519113" y="1447799"/>
            <a:ext cx="5880099" cy="4918269"/>
          </a:xfrm>
        </p:spPr>
        <p:txBody>
          <a:bodyPr>
            <a:normAutofit/>
          </a:bodyPr>
          <a:lstStyle/>
          <a:p>
            <a:r>
              <a:rPr lang="en-US" dirty="0" smtClean="0"/>
              <a:t>Consistent end user experience and access to their data on Windows devices</a:t>
            </a:r>
          </a:p>
          <a:p>
            <a:r>
              <a:rPr lang="en-US" dirty="0"/>
              <a:t>New </a:t>
            </a:r>
            <a:r>
              <a:rPr lang="en-US" dirty="0" err="1" smtClean="0"/>
              <a:t>ConfigMgr</a:t>
            </a:r>
            <a:r>
              <a:rPr lang="en-US" dirty="0" smtClean="0"/>
              <a:t> feature </a:t>
            </a:r>
            <a:r>
              <a:rPr lang="en-US" dirty="0"/>
              <a:t>to </a:t>
            </a:r>
            <a:r>
              <a:rPr lang="en-US" dirty="0" smtClean="0"/>
              <a:t>manage:</a:t>
            </a:r>
            <a:endParaRPr lang="en-US" dirty="0"/>
          </a:p>
          <a:p>
            <a:pPr lvl="1"/>
            <a:r>
              <a:rPr lang="en-US" dirty="0"/>
              <a:t>Client Side Caching</a:t>
            </a:r>
          </a:p>
          <a:p>
            <a:pPr lvl="1"/>
            <a:r>
              <a:rPr lang="en-US" dirty="0"/>
              <a:t>Roaming User Profiles</a:t>
            </a:r>
          </a:p>
          <a:p>
            <a:pPr lvl="1"/>
            <a:r>
              <a:rPr lang="en-US" dirty="0"/>
              <a:t>Folder Redirection</a:t>
            </a:r>
          </a:p>
          <a:p>
            <a:r>
              <a:rPr lang="en-US" dirty="0" err="1"/>
              <a:t>ConfigMgr</a:t>
            </a:r>
            <a:r>
              <a:rPr lang="en-US" dirty="0"/>
              <a:t> </a:t>
            </a:r>
            <a:r>
              <a:rPr lang="en-US" dirty="0" smtClean="0"/>
              <a:t>applies policies at user </a:t>
            </a:r>
            <a:r>
              <a:rPr lang="en-US" dirty="0"/>
              <a:t>logon</a:t>
            </a:r>
          </a:p>
          <a:p>
            <a:endParaRPr lang="en-US" dirty="0" smtClean="0"/>
          </a:p>
          <a:p>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4412" y="1237622"/>
            <a:ext cx="6181725" cy="4653833"/>
          </a:xfrm>
          <a:prstGeom prst="rect">
            <a:avLst/>
          </a:prstGeom>
          <a:ln>
            <a:noFill/>
          </a:ln>
          <a:effectLst>
            <a:reflection blurRad="12700" stA="30000" endPos="30000" dist="5000" dir="5400000" sy="-100000" algn="bl" rotWithShape="0"/>
          </a:effectLst>
          <a:scene3d>
            <a:camera prst="perspectiveContrastingLeftFacing" fov="2700000">
              <a:rot lat="300000" lon="1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8993822"/>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669713" cy="609398"/>
          </a:xfrm>
        </p:spPr>
        <p:txBody>
          <a:bodyPr/>
          <a:lstStyle/>
          <a:p>
            <a:r>
              <a:rPr lang="en-US" dirty="0"/>
              <a:t>Your Data &amp; Apps </a:t>
            </a:r>
            <a:r>
              <a:rPr lang="en-US" dirty="0" smtClean="0"/>
              <a:t>on Any Devices</a:t>
            </a:r>
            <a:endParaRPr lang="en-US" dirty="0">
              <a:solidFill>
                <a:schemeClr val="accent2"/>
              </a:solidFill>
            </a:endParaRPr>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6723730" y="2529635"/>
            <a:ext cx="500562" cy="767578"/>
          </a:xfrm>
          <a:prstGeom prst="rect">
            <a:avLst/>
          </a:prstGeom>
        </p:spPr>
      </p:pic>
      <p:sp>
        <p:nvSpPr>
          <p:cNvPr id="14" name="TextBox 13"/>
          <p:cNvSpPr txBox="1"/>
          <p:nvPr/>
        </p:nvSpPr>
        <p:spPr>
          <a:xfrm>
            <a:off x="6082742" y="3279119"/>
            <a:ext cx="2373870" cy="464728"/>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App-V 5.0 and U-EV (MDOP), Folder Redirection </a:t>
            </a:r>
            <a:endParaRPr lang="en-US" sz="1400" dirty="0">
              <a:solidFill>
                <a:prstClr val="white"/>
              </a:solidFill>
              <a:ea typeface="Segoe UI" pitchFamily="34" charset="0"/>
              <a:cs typeface="Segoe UI" pitchFamily="34" charset="0"/>
            </a:endParaRPr>
          </a:p>
        </p:txBody>
      </p:sp>
      <p:pic>
        <p:nvPicPr>
          <p:cNvPr id="15" name="Picture 14"/>
          <p:cNvPicPr>
            <a:picLocks noChangeAspect="1"/>
          </p:cNvPicPr>
          <p:nvPr/>
        </p:nvPicPr>
        <p:blipFill rotWithShape="1">
          <a:blip r:embed="rId3" cstate="print">
            <a:extLst>
              <a:ext uri="{28A0092B-C50C-407E-A947-70E740481C1C}">
                <a14:useLocalDpi xmlns:a14="http://schemas.microsoft.com/office/drawing/2010/main" val="0"/>
              </a:ext>
            </a:extLst>
          </a:blip>
          <a:srcRect l="67536"/>
          <a:stretch/>
        </p:blipFill>
        <p:spPr>
          <a:xfrm>
            <a:off x="7263805" y="2529635"/>
            <a:ext cx="500562" cy="767578"/>
          </a:xfrm>
          <a:prstGeom prst="rect">
            <a:avLst/>
          </a:prstGeom>
        </p:spPr>
      </p:pic>
      <p:sp>
        <p:nvSpPr>
          <p:cNvPr id="24" name="Right Bracket 23"/>
          <p:cNvSpPr/>
          <p:nvPr/>
        </p:nvSpPr>
        <p:spPr>
          <a:xfrm rot="16200000">
            <a:off x="7118509" y="1600570"/>
            <a:ext cx="229507" cy="1820500"/>
          </a:xfrm>
          <a:prstGeom prst="rightBracket">
            <a:avLst>
              <a:gd name="adj" fmla="val 141139"/>
            </a:avLst>
          </a:prstGeom>
          <a:ln w="12700">
            <a:solidFill>
              <a:schemeClr val="tx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a:solidFill>
                <a:prstClr val="black"/>
              </a:solidFill>
            </a:endParaRPr>
          </a:p>
        </p:txBody>
      </p:sp>
      <p:sp>
        <p:nvSpPr>
          <p:cNvPr id="25" name="TextBox 24"/>
          <p:cNvSpPr txBox="1"/>
          <p:nvPr/>
        </p:nvSpPr>
        <p:spPr>
          <a:xfrm>
            <a:off x="6170611" y="2149952"/>
            <a:ext cx="2165333"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Configuration Manager</a:t>
            </a:r>
            <a:endParaRPr lang="en-US" sz="1400" dirty="0">
              <a:solidFill>
                <a:prstClr val="white"/>
              </a:solidFill>
              <a:ea typeface="Segoe UI" pitchFamily="34" charset="0"/>
              <a:cs typeface="Segoe UI" pitchFamily="34" charset="0"/>
            </a:endParaRPr>
          </a:p>
        </p:txBody>
      </p:sp>
      <p:sp>
        <p:nvSpPr>
          <p:cNvPr id="28" name="TextBox 27"/>
          <p:cNvSpPr txBox="1"/>
          <p:nvPr/>
        </p:nvSpPr>
        <p:spPr>
          <a:xfrm>
            <a:off x="3198812" y="4009232"/>
            <a:ext cx="2640589" cy="270829"/>
          </a:xfrm>
          <a:prstGeom prst="rect">
            <a:avLst/>
          </a:prstGeom>
          <a:noFill/>
        </p:spPr>
        <p:txBody>
          <a:bodyPr wrap="square" lIns="76188" tIns="38093" rIns="76188" bIns="38093" rtlCol="0">
            <a:spAutoFit/>
          </a:bodyPr>
          <a:lstStyle/>
          <a:p>
            <a:pP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User Settings</a:t>
            </a:r>
          </a:p>
        </p:txBody>
      </p:sp>
      <p:sp>
        <p:nvSpPr>
          <p:cNvPr id="29" name="TextBox 28"/>
          <p:cNvSpPr txBox="1"/>
          <p:nvPr/>
        </p:nvSpPr>
        <p:spPr>
          <a:xfrm>
            <a:off x="7556670" y="4167541"/>
            <a:ext cx="2640589"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User Settings+ Apps + Data</a:t>
            </a:r>
          </a:p>
        </p:txBody>
      </p:sp>
      <p:sp>
        <p:nvSpPr>
          <p:cNvPr id="30" name="TextBox 29"/>
          <p:cNvSpPr txBox="1"/>
          <p:nvPr/>
        </p:nvSpPr>
        <p:spPr>
          <a:xfrm>
            <a:off x="4298683" y="4014246"/>
            <a:ext cx="887306" cy="270829"/>
          </a:xfrm>
          <a:prstGeom prst="rect">
            <a:avLst/>
          </a:prstGeom>
          <a:noFill/>
        </p:spPr>
        <p:txBody>
          <a:bodyPr wrap="square" lIns="76188" tIns="38093" rIns="76188" bIns="38093" rtlCol="0">
            <a:spAutoFit/>
          </a:bodyPr>
          <a:lstStyle/>
          <a:p>
            <a:pP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 Apps</a:t>
            </a:r>
          </a:p>
        </p:txBody>
      </p:sp>
      <p:sp>
        <p:nvSpPr>
          <p:cNvPr id="31" name="TextBox 30"/>
          <p:cNvSpPr txBox="1"/>
          <p:nvPr/>
        </p:nvSpPr>
        <p:spPr>
          <a:xfrm>
            <a:off x="4882564" y="4013865"/>
            <a:ext cx="887306" cy="270829"/>
          </a:xfrm>
          <a:prstGeom prst="rect">
            <a:avLst/>
          </a:prstGeom>
          <a:noFill/>
        </p:spPr>
        <p:txBody>
          <a:bodyPr wrap="square" lIns="76188" tIns="38093" rIns="76188" bIns="38093" rtlCol="0">
            <a:spAutoFit/>
          </a:bodyPr>
          <a:lstStyle/>
          <a:p>
            <a:pP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 Data</a:t>
            </a:r>
          </a:p>
        </p:txBody>
      </p:sp>
      <p:sp>
        <p:nvSpPr>
          <p:cNvPr id="32" name="TextBox 31"/>
          <p:cNvSpPr txBox="1"/>
          <p:nvPr/>
        </p:nvSpPr>
        <p:spPr>
          <a:xfrm>
            <a:off x="3341982" y="6105412"/>
            <a:ext cx="2504088"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err="1" smtClean="0">
                <a:solidFill>
                  <a:prstClr val="white"/>
                </a:solidFill>
                <a:ea typeface="Segoe UI" pitchFamily="34" charset="0"/>
                <a:cs typeface="Segoe UI" pitchFamily="34" charset="0"/>
              </a:rPr>
              <a:t>BitLocker</a:t>
            </a:r>
            <a:r>
              <a:rPr lang="en-US" sz="1400" dirty="0" smtClean="0">
                <a:solidFill>
                  <a:prstClr val="white"/>
                </a:solidFill>
                <a:ea typeface="Segoe UI" pitchFamily="34" charset="0"/>
                <a:cs typeface="Segoe UI" pitchFamily="34" charset="0"/>
              </a:rPr>
              <a:t> </a:t>
            </a:r>
            <a:r>
              <a:rPr lang="en-US" sz="1400" dirty="0">
                <a:solidFill>
                  <a:prstClr val="white"/>
                </a:solidFill>
                <a:ea typeface="Segoe UI" pitchFamily="34" charset="0"/>
                <a:cs typeface="Segoe UI" pitchFamily="34" charset="0"/>
              </a:rPr>
              <a:t>Drive Encryption</a:t>
            </a:r>
          </a:p>
        </p:txBody>
      </p:sp>
      <p:sp>
        <p:nvSpPr>
          <p:cNvPr id="33" name="TextBox 32"/>
          <p:cNvSpPr txBox="1"/>
          <p:nvPr/>
        </p:nvSpPr>
        <p:spPr>
          <a:xfrm>
            <a:off x="7115780" y="6105411"/>
            <a:ext cx="2504088"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err="1" smtClean="0">
                <a:solidFill>
                  <a:prstClr val="white"/>
                </a:solidFill>
                <a:ea typeface="Segoe UI" pitchFamily="34" charset="0"/>
                <a:cs typeface="Segoe UI" pitchFamily="34" charset="0"/>
              </a:rPr>
              <a:t>BitLocker</a:t>
            </a:r>
            <a:r>
              <a:rPr lang="en-US" sz="1400" dirty="0" smtClean="0">
                <a:solidFill>
                  <a:prstClr val="white"/>
                </a:solidFill>
                <a:ea typeface="Segoe UI" pitchFamily="34" charset="0"/>
                <a:cs typeface="Segoe UI" pitchFamily="34" charset="0"/>
              </a:rPr>
              <a:t> </a:t>
            </a:r>
            <a:r>
              <a:rPr lang="en-US" sz="1400" dirty="0">
                <a:solidFill>
                  <a:prstClr val="white"/>
                </a:solidFill>
                <a:ea typeface="Segoe UI" pitchFamily="34" charset="0"/>
                <a:cs typeface="Segoe UI" pitchFamily="34" charset="0"/>
              </a:rPr>
              <a:t>Drive Encryption</a:t>
            </a:r>
          </a:p>
        </p:txBody>
      </p:sp>
      <p:sp>
        <p:nvSpPr>
          <p:cNvPr id="40" name="Rounded Rectangle 48"/>
          <p:cNvSpPr/>
          <p:nvPr/>
        </p:nvSpPr>
        <p:spPr>
          <a:xfrm rot="16200000">
            <a:off x="7775948" y="4600387"/>
            <a:ext cx="1121636" cy="1764920"/>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42416" y="4888417"/>
            <a:ext cx="1371600" cy="6788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Freeform 20"/>
          <p:cNvSpPr>
            <a:spLocks noChangeAspect="1" noEditPoints="1"/>
          </p:cNvSpPr>
          <p:nvPr/>
        </p:nvSpPr>
        <p:spPr bwMode="black">
          <a:xfrm>
            <a:off x="3633024" y="4770137"/>
            <a:ext cx="1902342" cy="1234440"/>
          </a:xfrm>
          <a:custGeom>
            <a:avLst/>
            <a:gdLst/>
            <a:ahLst/>
            <a:cxnLst>
              <a:cxn ang="0">
                <a:pos x="774" y="456"/>
              </a:cxn>
              <a:cxn ang="0">
                <a:pos x="774" y="36"/>
              </a:cxn>
              <a:cxn ang="0">
                <a:pos x="737" y="0"/>
              </a:cxn>
              <a:cxn ang="0">
                <a:pos x="107" y="0"/>
              </a:cxn>
              <a:cxn ang="0">
                <a:pos x="71" y="36"/>
              </a:cxn>
              <a:cxn ang="0">
                <a:pos x="71" y="456"/>
              </a:cxn>
              <a:cxn ang="0">
                <a:pos x="0" y="544"/>
              </a:cxn>
              <a:cxn ang="0">
                <a:pos x="44" y="588"/>
              </a:cxn>
              <a:cxn ang="0">
                <a:pos x="800" y="588"/>
              </a:cxn>
              <a:cxn ang="0">
                <a:pos x="844" y="544"/>
              </a:cxn>
              <a:cxn ang="0">
                <a:pos x="774" y="456"/>
              </a:cxn>
              <a:cxn ang="0">
                <a:pos x="481" y="554"/>
              </a:cxn>
              <a:cxn ang="0">
                <a:pos x="350" y="554"/>
              </a:cxn>
              <a:cxn ang="0">
                <a:pos x="337" y="547"/>
              </a:cxn>
              <a:cxn ang="0">
                <a:pos x="352" y="519"/>
              </a:cxn>
              <a:cxn ang="0">
                <a:pos x="363" y="514"/>
              </a:cxn>
              <a:cxn ang="0">
                <a:pos x="468" y="514"/>
              </a:cxn>
              <a:cxn ang="0">
                <a:pos x="478" y="519"/>
              </a:cxn>
              <a:cxn ang="0">
                <a:pos x="494" y="547"/>
              </a:cxn>
              <a:cxn ang="0">
                <a:pos x="481" y="554"/>
              </a:cxn>
              <a:cxn ang="0">
                <a:pos x="748" y="456"/>
              </a:cxn>
              <a:cxn ang="0">
                <a:pos x="99" y="456"/>
              </a:cxn>
              <a:cxn ang="0">
                <a:pos x="99" y="42"/>
              </a:cxn>
              <a:cxn ang="0">
                <a:pos x="117" y="24"/>
              </a:cxn>
              <a:cxn ang="0">
                <a:pos x="730" y="24"/>
              </a:cxn>
              <a:cxn ang="0">
                <a:pos x="748" y="42"/>
              </a:cxn>
              <a:cxn ang="0">
                <a:pos x="748" y="456"/>
              </a:cxn>
            </a:cxnLst>
            <a:rect l="0" t="0" r="r" b="b"/>
            <a:pathLst>
              <a:path w="844" h="588">
                <a:moveTo>
                  <a:pt x="774" y="456"/>
                </a:moveTo>
                <a:cubicBezTo>
                  <a:pt x="774" y="36"/>
                  <a:pt x="774" y="36"/>
                  <a:pt x="774" y="36"/>
                </a:cubicBezTo>
                <a:cubicBezTo>
                  <a:pt x="774" y="16"/>
                  <a:pt x="757" y="0"/>
                  <a:pt x="737" y="0"/>
                </a:cubicBezTo>
                <a:cubicBezTo>
                  <a:pt x="107" y="0"/>
                  <a:pt x="107" y="0"/>
                  <a:pt x="107" y="0"/>
                </a:cubicBezTo>
                <a:cubicBezTo>
                  <a:pt x="87" y="0"/>
                  <a:pt x="71" y="16"/>
                  <a:pt x="71" y="36"/>
                </a:cubicBezTo>
                <a:cubicBezTo>
                  <a:pt x="71" y="456"/>
                  <a:pt x="71" y="456"/>
                  <a:pt x="71" y="456"/>
                </a:cubicBezTo>
                <a:cubicBezTo>
                  <a:pt x="0" y="544"/>
                  <a:pt x="0" y="544"/>
                  <a:pt x="0" y="544"/>
                </a:cubicBezTo>
                <a:cubicBezTo>
                  <a:pt x="0" y="568"/>
                  <a:pt x="20" y="588"/>
                  <a:pt x="44" y="588"/>
                </a:cubicBezTo>
                <a:cubicBezTo>
                  <a:pt x="800" y="588"/>
                  <a:pt x="800" y="588"/>
                  <a:pt x="800" y="588"/>
                </a:cubicBezTo>
                <a:cubicBezTo>
                  <a:pt x="824" y="588"/>
                  <a:pt x="844" y="568"/>
                  <a:pt x="844" y="544"/>
                </a:cubicBezTo>
                <a:lnTo>
                  <a:pt x="774" y="456"/>
                </a:lnTo>
                <a:close/>
                <a:moveTo>
                  <a:pt x="481" y="554"/>
                </a:moveTo>
                <a:cubicBezTo>
                  <a:pt x="350" y="554"/>
                  <a:pt x="350" y="554"/>
                  <a:pt x="350" y="554"/>
                </a:cubicBezTo>
                <a:cubicBezTo>
                  <a:pt x="343" y="554"/>
                  <a:pt x="337" y="551"/>
                  <a:pt x="337" y="547"/>
                </a:cubicBezTo>
                <a:cubicBezTo>
                  <a:pt x="352" y="519"/>
                  <a:pt x="352" y="519"/>
                  <a:pt x="352" y="519"/>
                </a:cubicBezTo>
                <a:cubicBezTo>
                  <a:pt x="352" y="516"/>
                  <a:pt x="357" y="514"/>
                  <a:pt x="363" y="514"/>
                </a:cubicBezTo>
                <a:cubicBezTo>
                  <a:pt x="468" y="514"/>
                  <a:pt x="468" y="514"/>
                  <a:pt x="468" y="514"/>
                </a:cubicBezTo>
                <a:cubicBezTo>
                  <a:pt x="473" y="514"/>
                  <a:pt x="478" y="516"/>
                  <a:pt x="478" y="519"/>
                </a:cubicBezTo>
                <a:cubicBezTo>
                  <a:pt x="494" y="547"/>
                  <a:pt x="494" y="547"/>
                  <a:pt x="494" y="547"/>
                </a:cubicBezTo>
                <a:cubicBezTo>
                  <a:pt x="494" y="551"/>
                  <a:pt x="488" y="554"/>
                  <a:pt x="481" y="554"/>
                </a:cubicBezTo>
                <a:close/>
                <a:moveTo>
                  <a:pt x="748" y="456"/>
                </a:moveTo>
                <a:cubicBezTo>
                  <a:pt x="99" y="456"/>
                  <a:pt x="99" y="456"/>
                  <a:pt x="99" y="456"/>
                </a:cubicBezTo>
                <a:cubicBezTo>
                  <a:pt x="99" y="42"/>
                  <a:pt x="99" y="42"/>
                  <a:pt x="99" y="42"/>
                </a:cubicBezTo>
                <a:cubicBezTo>
                  <a:pt x="99" y="32"/>
                  <a:pt x="107" y="24"/>
                  <a:pt x="117" y="24"/>
                </a:cubicBezTo>
                <a:cubicBezTo>
                  <a:pt x="730" y="24"/>
                  <a:pt x="730" y="24"/>
                  <a:pt x="730" y="24"/>
                </a:cubicBezTo>
                <a:cubicBezTo>
                  <a:pt x="740" y="24"/>
                  <a:pt x="748" y="32"/>
                  <a:pt x="748" y="42"/>
                </a:cubicBezTo>
                <a:lnTo>
                  <a:pt x="748" y="456"/>
                </a:lnTo>
                <a:close/>
              </a:path>
            </a:pathLst>
          </a:custGeom>
          <a:solidFill>
            <a:srgbClr val="FFFFFF"/>
          </a:solidFill>
          <a:extLst/>
        </p:spPr>
        <p:txBody>
          <a:bodyPr vert="horz" wrap="square" lIns="82305" tIns="41153" rIns="82305" bIns="41153" numCol="1" anchor="t" anchorCtr="0" compatLnSpc="1">
            <a:prstTxWarp prst="textNoShape">
              <a:avLst/>
            </a:prstTxWarp>
          </a:bodyPr>
          <a:lstStyle/>
          <a:p>
            <a:endParaRPr lang="en-US" sz="900" dirty="0">
              <a:solidFill>
                <a:srgbClr val="FFFFFF"/>
              </a:solidFill>
            </a:endParaRPr>
          </a:p>
        </p:txBody>
      </p:sp>
      <p:pic>
        <p:nvPicPr>
          <p:cNvPr id="74"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4425" y="5080572"/>
            <a:ext cx="1463040" cy="724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6812646" y="2732144"/>
            <a:ext cx="356337" cy="312795"/>
            <a:chOff x="950640" y="3046877"/>
            <a:chExt cx="631272" cy="554136"/>
          </a:xfrm>
        </p:grpSpPr>
        <p:pic>
          <p:nvPicPr>
            <p:cNvPr id="1026" name="Picture 2" descr="C:\Users\v-junyo\Dropbox\ZumTeam\Team_Resources\Design Resources\Icons\Metro_Style_Icons\gear_64.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0640" y="3316629"/>
              <a:ext cx="284384" cy="284384"/>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2" descr="C:\Users\v-junyo\Dropbox\ZumTeam\Team_Resources\Design Resources\Icons\Metro_Style_Icons\gear_64.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65547" y="3046877"/>
              <a:ext cx="416365" cy="416365"/>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7" descr="C:\Users\v-junyo.REDMOND\Downloads\picasion.com_47562b368667ae2cdfc03232e83d1978.gif"/>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8954379">
            <a:off x="4913461" y="4194831"/>
            <a:ext cx="1371600" cy="834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919003" y="2740138"/>
            <a:ext cx="215628" cy="237191"/>
          </a:xfrm>
          <a:custGeom>
            <a:avLst/>
            <a:gdLst/>
            <a:ahLst/>
            <a:cxnLst/>
            <a:rect l="l" t="t" r="r" b="b"/>
            <a:pathLst>
              <a:path w="462218" h="462218">
                <a:moveTo>
                  <a:pt x="226283" y="60992"/>
                </a:moveTo>
                <a:lnTo>
                  <a:pt x="189945" y="178586"/>
                </a:lnTo>
                <a:lnTo>
                  <a:pt x="72351" y="178585"/>
                </a:lnTo>
                <a:lnTo>
                  <a:pt x="167487" y="251262"/>
                </a:lnTo>
                <a:lnTo>
                  <a:pt x="131148" y="368855"/>
                </a:lnTo>
                <a:lnTo>
                  <a:pt x="226283" y="296178"/>
                </a:lnTo>
                <a:lnTo>
                  <a:pt x="321418" y="368855"/>
                </a:lnTo>
                <a:lnTo>
                  <a:pt x="285079" y="251262"/>
                </a:lnTo>
                <a:lnTo>
                  <a:pt x="380215" y="178585"/>
                </a:lnTo>
                <a:lnTo>
                  <a:pt x="262621" y="178586"/>
                </a:lnTo>
                <a:close/>
                <a:moveTo>
                  <a:pt x="0" y="0"/>
                </a:moveTo>
                <a:lnTo>
                  <a:pt x="462218" y="0"/>
                </a:lnTo>
                <a:lnTo>
                  <a:pt x="462218" y="462218"/>
                </a:lnTo>
                <a:lnTo>
                  <a:pt x="0" y="46221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19" name="Group 18"/>
          <p:cNvGrpSpPr/>
          <p:nvPr/>
        </p:nvGrpSpPr>
        <p:grpSpPr>
          <a:xfrm>
            <a:off x="6919003" y="2766874"/>
            <a:ext cx="254885" cy="308979"/>
            <a:chOff x="2168411" y="3127519"/>
            <a:chExt cx="373177" cy="452377"/>
          </a:xfrm>
        </p:grpSpPr>
        <p:pic>
          <p:nvPicPr>
            <p:cNvPr id="27" name="Picture 26"/>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168411" y="3127519"/>
              <a:ext cx="325606" cy="400125"/>
            </a:xfrm>
            <a:prstGeom prst="rect">
              <a:avLst/>
            </a:prstGeom>
          </p:spPr>
        </p:pic>
        <p:pic>
          <p:nvPicPr>
            <p:cNvPr id="52" name="Picture 51"/>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215982" y="3179771"/>
              <a:ext cx="325606" cy="400125"/>
            </a:xfrm>
            <a:prstGeom prst="rect">
              <a:avLst/>
            </a:prstGeom>
          </p:spPr>
        </p:pic>
      </p:grpSp>
      <p:pic>
        <p:nvPicPr>
          <p:cNvPr id="54" name="Picture 7" descr="C:\Users\v-junyo.REDMOND\Downloads\picasion.com_47562b368667ae2cdfc03232e83d1978.gif"/>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5371281">
            <a:off x="7205666" y="4275177"/>
            <a:ext cx="980049" cy="8349"/>
          </a:xfrm>
          <a:prstGeom prst="rect">
            <a:avLst/>
          </a:prstGeom>
          <a:noFill/>
          <a:extLst>
            <a:ext uri="{909E8E84-426E-40DD-AFC4-6F175D3DCCD1}">
              <a14:hiddenFill xmlns:a14="http://schemas.microsoft.com/office/drawing/2010/main">
                <a:solidFill>
                  <a:srgbClr val="FFFFFF"/>
                </a:solidFill>
              </a14:hiddenFill>
            </a:ext>
          </a:extLst>
        </p:spPr>
      </p:pic>
      <p:grpSp>
        <p:nvGrpSpPr>
          <p:cNvPr id="55" name="Group 54"/>
          <p:cNvGrpSpPr/>
          <p:nvPr/>
        </p:nvGrpSpPr>
        <p:grpSpPr>
          <a:xfrm>
            <a:off x="7378280" y="2732144"/>
            <a:ext cx="356337" cy="312795"/>
            <a:chOff x="950640" y="3046877"/>
            <a:chExt cx="631272" cy="554136"/>
          </a:xfrm>
        </p:grpSpPr>
        <p:pic>
          <p:nvPicPr>
            <p:cNvPr id="56" name="Picture 2" descr="C:\Users\v-junyo\Dropbox\ZumTeam\Team_Resources\Design Resources\Icons\Metro_Style_Icons\gear_64.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950640" y="3316629"/>
              <a:ext cx="284384" cy="284384"/>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2" descr="C:\Users\v-junyo\Dropbox\ZumTeam\Team_Resources\Design Resources\Icons\Metro_Style_Icons\gear_64.png"/>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165547" y="3046877"/>
              <a:ext cx="416365" cy="416365"/>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Rectangle 5"/>
          <p:cNvSpPr/>
          <p:nvPr/>
        </p:nvSpPr>
        <p:spPr bwMode="auto">
          <a:xfrm>
            <a:off x="7484637" y="2740138"/>
            <a:ext cx="215628" cy="237191"/>
          </a:xfrm>
          <a:custGeom>
            <a:avLst/>
            <a:gdLst/>
            <a:ahLst/>
            <a:cxnLst/>
            <a:rect l="l" t="t" r="r" b="b"/>
            <a:pathLst>
              <a:path w="462218" h="462218">
                <a:moveTo>
                  <a:pt x="226283" y="60992"/>
                </a:moveTo>
                <a:lnTo>
                  <a:pt x="189945" y="178586"/>
                </a:lnTo>
                <a:lnTo>
                  <a:pt x="72351" y="178585"/>
                </a:lnTo>
                <a:lnTo>
                  <a:pt x="167487" y="251262"/>
                </a:lnTo>
                <a:lnTo>
                  <a:pt x="131148" y="368855"/>
                </a:lnTo>
                <a:lnTo>
                  <a:pt x="226283" y="296178"/>
                </a:lnTo>
                <a:lnTo>
                  <a:pt x="321418" y="368855"/>
                </a:lnTo>
                <a:lnTo>
                  <a:pt x="285079" y="251262"/>
                </a:lnTo>
                <a:lnTo>
                  <a:pt x="380215" y="178585"/>
                </a:lnTo>
                <a:lnTo>
                  <a:pt x="262621" y="178586"/>
                </a:lnTo>
                <a:close/>
                <a:moveTo>
                  <a:pt x="0" y="0"/>
                </a:moveTo>
                <a:lnTo>
                  <a:pt x="462218" y="0"/>
                </a:lnTo>
                <a:lnTo>
                  <a:pt x="462218" y="462218"/>
                </a:lnTo>
                <a:lnTo>
                  <a:pt x="0" y="462218"/>
                </a:lnTo>
                <a:close/>
              </a:path>
            </a:pathLst>
          </a:cu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pPr>
            <a:endParaRPr lang="en-US"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9" name="Group 58"/>
          <p:cNvGrpSpPr/>
          <p:nvPr/>
        </p:nvGrpSpPr>
        <p:grpSpPr>
          <a:xfrm>
            <a:off x="7484637" y="2766874"/>
            <a:ext cx="254885" cy="308979"/>
            <a:chOff x="2168411" y="3127519"/>
            <a:chExt cx="373177" cy="452377"/>
          </a:xfrm>
        </p:grpSpPr>
        <p:pic>
          <p:nvPicPr>
            <p:cNvPr id="60" name="Picture 59"/>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168411" y="3127519"/>
              <a:ext cx="325606" cy="400125"/>
            </a:xfrm>
            <a:prstGeom prst="rect">
              <a:avLst/>
            </a:prstGeom>
          </p:spPr>
        </p:pic>
        <p:pic>
          <p:nvPicPr>
            <p:cNvPr id="63" name="Picture 62"/>
            <p:cNvPicPr>
              <a:picLocks noChangeAspect="1"/>
            </p:cNvPicPr>
            <p:nvPr/>
          </p:nvPicPr>
          <p:blipFill>
            <a:blip r:embed="rId8" cstate="print">
              <a:extLst>
                <a:ext uri="{BEBA8EAE-BF5A-486C-A8C5-ECC9F3942E4B}">
                  <a14:imgProps xmlns:a14="http://schemas.microsoft.com/office/drawing/2010/main">
                    <a14:imgLayer r:embed="rId9">
                      <a14:imgEffect>
                        <a14:colorTemperature colorTemp="5900"/>
                      </a14:imgEffect>
                    </a14:imgLayer>
                  </a14:imgProps>
                </a:ext>
                <a:ext uri="{28A0092B-C50C-407E-A947-70E740481C1C}">
                  <a14:useLocalDpi xmlns:a14="http://schemas.microsoft.com/office/drawing/2010/main" val="0"/>
                </a:ext>
              </a:extLst>
            </a:blip>
            <a:stretch>
              <a:fillRect/>
            </a:stretch>
          </p:blipFill>
          <p:spPr>
            <a:xfrm>
              <a:off x="2215982" y="3179771"/>
              <a:ext cx="325606" cy="400125"/>
            </a:xfrm>
            <a:prstGeom prst="rect">
              <a:avLst/>
            </a:prstGeom>
          </p:spPr>
        </p:pic>
      </p:grpSp>
      <p:sp>
        <p:nvSpPr>
          <p:cNvPr id="50" name="Content Placeholder 2"/>
          <p:cNvSpPr txBox="1">
            <a:spLocks/>
          </p:cNvSpPr>
          <p:nvPr/>
        </p:nvSpPr>
        <p:spPr>
          <a:xfrm>
            <a:off x="608012" y="1295401"/>
            <a:ext cx="3581400" cy="2507097"/>
          </a:xfrm>
          <a:prstGeom prst="rect">
            <a:avLst/>
          </a:prstGeom>
        </p:spPr>
        <p:txBody>
          <a:bodyPr>
            <a:normAutofit fontScale="62500" lnSpcReduction="20000"/>
          </a:bodyPr>
          <a:lstStyle>
            <a:lvl1pPr marL="460375" indent="-460375" algn="l" defTabSz="914363" rtl="0" eaLnBrk="1" latinLnBrk="0" hangingPunct="1">
              <a:lnSpc>
                <a:spcPct val="90000"/>
              </a:lnSpc>
              <a:spcBef>
                <a:spcPct val="20000"/>
              </a:spcBef>
              <a:buSzPct val="90000"/>
              <a:buFontTx/>
              <a:buBlip>
                <a:blip r:embed="rId10"/>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10"/>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10"/>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10"/>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a:gradFill>
                  <a:gsLst>
                    <a:gs pos="0">
                      <a:srgbClr val="FFFFFF"/>
                    </a:gs>
                    <a:gs pos="86000">
                      <a:srgbClr val="FFFFFF"/>
                    </a:gs>
                  </a:gsLst>
                  <a:lin ang="5400000" scaled="0"/>
                </a:gradFill>
              </a:rPr>
              <a:t>Personalized, consistent, online &amp; offline experience </a:t>
            </a:r>
          </a:p>
          <a:p>
            <a:r>
              <a:rPr lang="en-US" dirty="0">
                <a:gradFill>
                  <a:gsLst>
                    <a:gs pos="0">
                      <a:srgbClr val="FFFFFF"/>
                    </a:gs>
                    <a:gs pos="86000">
                      <a:srgbClr val="FFFFFF"/>
                    </a:gs>
                  </a:gsLst>
                  <a:lin ang="5400000" scaled="0"/>
                </a:gradFill>
              </a:rPr>
              <a:t>Apps and data follow users</a:t>
            </a:r>
          </a:p>
          <a:p>
            <a:r>
              <a:rPr lang="en-US" dirty="0" smtClean="0">
                <a:gradFill>
                  <a:gsLst>
                    <a:gs pos="0">
                      <a:srgbClr val="FFFFFF"/>
                    </a:gs>
                    <a:gs pos="86000">
                      <a:srgbClr val="FFFFFF"/>
                    </a:gs>
                  </a:gsLst>
                  <a:lin ang="5400000" scaled="0"/>
                </a:gradFill>
              </a:rPr>
              <a:t>Centralized </a:t>
            </a:r>
            <a:r>
              <a:rPr lang="en-US" dirty="0">
                <a:gradFill>
                  <a:gsLst>
                    <a:gs pos="0">
                      <a:srgbClr val="FFFFFF"/>
                    </a:gs>
                    <a:gs pos="86000">
                      <a:srgbClr val="FFFFFF"/>
                    </a:gs>
                  </a:gsLst>
                  <a:lin ang="5400000" scaled="0"/>
                </a:gradFill>
              </a:rPr>
              <a:t>management of apps and data (IT)</a:t>
            </a:r>
          </a:p>
          <a:p>
            <a:r>
              <a:rPr lang="en-US" dirty="0">
                <a:gradFill>
                  <a:gsLst>
                    <a:gs pos="0">
                      <a:srgbClr val="FFFFFF"/>
                    </a:gs>
                    <a:gs pos="86000">
                      <a:srgbClr val="FFFFFF"/>
                    </a:gs>
                  </a:gsLst>
                  <a:lin ang="5400000" scaled="0"/>
                </a:gradFill>
              </a:rPr>
              <a:t>Local data is protected (IT) </a:t>
            </a:r>
          </a:p>
        </p:txBody>
      </p:sp>
      <p:sp>
        <p:nvSpPr>
          <p:cNvPr id="64" name="Rounded Rectangle 2"/>
          <p:cNvSpPr/>
          <p:nvPr/>
        </p:nvSpPr>
        <p:spPr>
          <a:xfrm>
            <a:off x="10701357" y="5169199"/>
            <a:ext cx="529586" cy="698201"/>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chemeClr val="tx1"/>
          </a:solidFill>
          <a:ln w="1174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66" name="Picture 6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0854274" y="5297691"/>
            <a:ext cx="220301" cy="133239"/>
          </a:xfrm>
          <a:prstGeom prst="rect">
            <a:avLst/>
          </a:prstGeom>
        </p:spPr>
      </p:pic>
      <p:pic>
        <p:nvPicPr>
          <p:cNvPr id="68" name="Picture 6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923212" y="3010121"/>
            <a:ext cx="440601" cy="266479"/>
          </a:xfrm>
          <a:prstGeom prst="rect">
            <a:avLst/>
          </a:prstGeom>
        </p:spPr>
      </p:pic>
      <p:pic>
        <p:nvPicPr>
          <p:cNvPr id="70" name="Picture 7" descr="C:\Users\v-junyo.REDMOND\Downloads\picasion.com_47562b368667ae2cdfc03232e83d1978.gif"/>
          <p:cNvPicPr>
            <a:picLocks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3083709">
            <a:off x="8236904" y="4207773"/>
            <a:ext cx="2807208" cy="8349"/>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p:cNvSpPr txBox="1"/>
          <p:nvPr/>
        </p:nvSpPr>
        <p:spPr>
          <a:xfrm>
            <a:off x="9294812" y="3885240"/>
            <a:ext cx="1409651"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smtClean="0">
                <a:solidFill>
                  <a:prstClr val="white"/>
                </a:solidFill>
                <a:ea typeface="Segoe UI" pitchFamily="34" charset="0"/>
                <a:cs typeface="Segoe UI" pitchFamily="34" charset="0"/>
              </a:rPr>
              <a:t>RDS/VDI</a:t>
            </a:r>
          </a:p>
        </p:txBody>
      </p:sp>
    </p:spTree>
    <p:extLst>
      <p:ext uri="{BB962C8B-B14F-4D97-AF65-F5344CB8AC3E}">
        <p14:creationId xmlns:p14="http://schemas.microsoft.com/office/powerpoint/2010/main" val="151938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82"/>
                                        </p:tgtEl>
                                        <p:attrNameLst>
                                          <p:attrName>style.visibility</p:attrName>
                                        </p:attrNameLst>
                                      </p:cBhvr>
                                      <p:to>
                                        <p:strVal val="visible"/>
                                      </p:to>
                                    </p:set>
                                    <p:animEffect transition="in" filter="fade">
                                      <p:cBhvr>
                                        <p:cTn id="11" dur="500"/>
                                        <p:tgtEl>
                                          <p:spTgt spid="308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fade">
                                      <p:cBhvr>
                                        <p:cTn id="15" dur="500"/>
                                        <p:tgtEl>
                                          <p:spTgt spid="28"/>
                                        </p:tgtEl>
                                      </p:cBhvr>
                                    </p:animEffect>
                                  </p:childTnLst>
                                </p:cTn>
                              </p:par>
                              <p:par>
                                <p:cTn id="16" presetID="42" presetClass="path" presetSubtype="0" accel="50000" decel="50000" fill="hold" nodeType="withEffect">
                                  <p:stCondLst>
                                    <p:cond delay="0"/>
                                  </p:stCondLst>
                                  <p:childTnLst>
                                    <p:animMotion origin="layout" path="M 2.70833E-6 -4.81481E-6 L -0.23594 0.2345 " pathEditMode="relative" rAng="0" ptsTypes="AA">
                                      <p:cBhvr>
                                        <p:cTn id="17" dur="1250" fill="hold"/>
                                        <p:tgtEl>
                                          <p:spTgt spid="5"/>
                                        </p:tgtEl>
                                        <p:attrNameLst>
                                          <p:attrName>ppt_x</p:attrName>
                                          <p:attrName>ppt_y</p:attrName>
                                        </p:attrNameLst>
                                      </p:cBhvr>
                                      <p:rCtr x="-11797" y="11713"/>
                                    </p:animMotion>
                                  </p:childTnLst>
                                </p:cTn>
                              </p:par>
                            </p:childTnLst>
                          </p:cTn>
                        </p:par>
                        <p:par>
                          <p:cTn id="18" fill="hold">
                            <p:stCondLst>
                              <p:cond delay="2250"/>
                            </p:stCondLst>
                            <p:childTnLst>
                              <p:par>
                                <p:cTn id="19" presetID="10" presetClass="entr" presetSubtype="0"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par>
                                <p:cTn id="22" presetID="42" presetClass="path" presetSubtype="0" accel="50000" decel="50000" fill="hold" grpId="0" nodeType="withEffect">
                                  <p:stCondLst>
                                    <p:cond delay="0"/>
                                  </p:stCondLst>
                                  <p:childTnLst>
                                    <p:animMotion origin="layout" path="M -2.08333E-6 3.33333E-6 L -0.18893 0.23889 " pathEditMode="relative" rAng="0" ptsTypes="AA">
                                      <p:cBhvr>
                                        <p:cTn id="23" dur="1250" fill="hold"/>
                                        <p:tgtEl>
                                          <p:spTgt spid="6"/>
                                        </p:tgtEl>
                                        <p:attrNameLst>
                                          <p:attrName>ppt_x</p:attrName>
                                          <p:attrName>ppt_y</p:attrName>
                                        </p:attrNameLst>
                                      </p:cBhvr>
                                      <p:rCtr x="-9453" y="11944"/>
                                    </p:animMotion>
                                  </p:childTnLst>
                                </p:cTn>
                              </p:par>
                            </p:childTnLst>
                          </p:cTn>
                        </p:par>
                        <p:par>
                          <p:cTn id="24" fill="hold">
                            <p:stCondLst>
                              <p:cond delay="3500"/>
                            </p:stCondLst>
                            <p:childTnLst>
                              <p:par>
                                <p:cTn id="25" presetID="10" presetClass="entr" presetSubtype="0"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500"/>
                                        <p:tgtEl>
                                          <p:spTgt spid="31"/>
                                        </p:tgtEl>
                                      </p:cBhvr>
                                    </p:animEffect>
                                  </p:childTnLst>
                                </p:cTn>
                              </p:par>
                              <p:par>
                                <p:cTn id="28" presetID="42" presetClass="path" presetSubtype="0" accel="50000" decel="50000" fill="hold" nodeType="withEffect">
                                  <p:stCondLst>
                                    <p:cond delay="0"/>
                                  </p:stCondLst>
                                  <p:childTnLst>
                                    <p:animMotion origin="layout" path="M -4.58333E-6 4.07407E-6 L -0.14674 0.22963 " pathEditMode="relative" rAng="0" ptsTypes="AA">
                                      <p:cBhvr>
                                        <p:cTn id="29" dur="1250" fill="hold"/>
                                        <p:tgtEl>
                                          <p:spTgt spid="19"/>
                                        </p:tgtEl>
                                        <p:attrNameLst>
                                          <p:attrName>ppt_x</p:attrName>
                                          <p:attrName>ppt_y</p:attrName>
                                        </p:attrNameLst>
                                      </p:cBhvr>
                                      <p:rCtr x="-7344" y="11481"/>
                                    </p:animMotion>
                                  </p:childTnLst>
                                </p:cTn>
                              </p:par>
                            </p:childTnLst>
                          </p:cTn>
                        </p:par>
                        <p:par>
                          <p:cTn id="30" fill="hold">
                            <p:stCondLst>
                              <p:cond delay="4750"/>
                            </p:stCondLst>
                            <p:childTnLst>
                              <p:par>
                                <p:cTn id="31" presetID="42" presetClass="exit" presetSubtype="0" fill="hold" nodeType="afterEffect">
                                  <p:stCondLst>
                                    <p:cond delay="0"/>
                                  </p:stCondLst>
                                  <p:childTnLst>
                                    <p:animEffect transition="out" filter="fade">
                                      <p:cBhvr>
                                        <p:cTn id="32" dur="1000"/>
                                        <p:tgtEl>
                                          <p:spTgt spid="5"/>
                                        </p:tgtEl>
                                      </p:cBhvr>
                                    </p:animEffect>
                                    <p:anim calcmode="lin" valueType="num">
                                      <p:cBhvr>
                                        <p:cTn id="33" dur="1000"/>
                                        <p:tgtEl>
                                          <p:spTgt spid="5"/>
                                        </p:tgtEl>
                                        <p:attrNameLst>
                                          <p:attrName>ppt_x</p:attrName>
                                        </p:attrNameLst>
                                      </p:cBhvr>
                                      <p:tavLst>
                                        <p:tav tm="0">
                                          <p:val>
                                            <p:strVal val="ppt_x"/>
                                          </p:val>
                                        </p:tav>
                                        <p:tav tm="100000">
                                          <p:val>
                                            <p:strVal val="ppt_x"/>
                                          </p:val>
                                        </p:tav>
                                      </p:tavLst>
                                    </p:anim>
                                    <p:anim calcmode="lin" valueType="num">
                                      <p:cBhvr>
                                        <p:cTn id="34" dur="1000"/>
                                        <p:tgtEl>
                                          <p:spTgt spid="5"/>
                                        </p:tgtEl>
                                        <p:attrNameLst>
                                          <p:attrName>ppt_y</p:attrName>
                                        </p:attrNameLst>
                                      </p:cBhvr>
                                      <p:tavLst>
                                        <p:tav tm="0">
                                          <p:val>
                                            <p:strVal val="ppt_y"/>
                                          </p:val>
                                        </p:tav>
                                        <p:tav tm="100000">
                                          <p:val>
                                            <p:strVal val="ppt_y+.1"/>
                                          </p:val>
                                        </p:tav>
                                      </p:tavLst>
                                    </p:anim>
                                    <p:set>
                                      <p:cBhvr>
                                        <p:cTn id="35" dur="1" fill="hold">
                                          <p:stCondLst>
                                            <p:cond delay="999"/>
                                          </p:stCondLst>
                                        </p:cTn>
                                        <p:tgtEl>
                                          <p:spTgt spid="5"/>
                                        </p:tgtEl>
                                        <p:attrNameLst>
                                          <p:attrName>style.visibility</p:attrName>
                                        </p:attrNameLst>
                                      </p:cBhvr>
                                      <p:to>
                                        <p:strVal val="hidden"/>
                                      </p:to>
                                    </p:set>
                                  </p:childTnLst>
                                </p:cTn>
                              </p:par>
                              <p:par>
                                <p:cTn id="36" presetID="42" presetClass="exit" presetSubtype="0" fill="hold" grpId="1" nodeType="withEffect">
                                  <p:stCondLst>
                                    <p:cond delay="0"/>
                                  </p:stCondLst>
                                  <p:childTnLst>
                                    <p:animEffect transition="out" filter="fade">
                                      <p:cBhvr>
                                        <p:cTn id="37" dur="1000"/>
                                        <p:tgtEl>
                                          <p:spTgt spid="6"/>
                                        </p:tgtEl>
                                      </p:cBhvr>
                                    </p:animEffect>
                                    <p:anim calcmode="lin" valueType="num">
                                      <p:cBhvr>
                                        <p:cTn id="38" dur="1000"/>
                                        <p:tgtEl>
                                          <p:spTgt spid="6"/>
                                        </p:tgtEl>
                                        <p:attrNameLst>
                                          <p:attrName>ppt_x</p:attrName>
                                        </p:attrNameLst>
                                      </p:cBhvr>
                                      <p:tavLst>
                                        <p:tav tm="0">
                                          <p:val>
                                            <p:strVal val="ppt_x"/>
                                          </p:val>
                                        </p:tav>
                                        <p:tav tm="100000">
                                          <p:val>
                                            <p:strVal val="ppt_x"/>
                                          </p:val>
                                        </p:tav>
                                      </p:tavLst>
                                    </p:anim>
                                    <p:anim calcmode="lin" valueType="num">
                                      <p:cBhvr>
                                        <p:cTn id="39" dur="1000"/>
                                        <p:tgtEl>
                                          <p:spTgt spid="6"/>
                                        </p:tgtEl>
                                        <p:attrNameLst>
                                          <p:attrName>ppt_y</p:attrName>
                                        </p:attrNameLst>
                                      </p:cBhvr>
                                      <p:tavLst>
                                        <p:tav tm="0">
                                          <p:val>
                                            <p:strVal val="ppt_y"/>
                                          </p:val>
                                        </p:tav>
                                        <p:tav tm="100000">
                                          <p:val>
                                            <p:strVal val="ppt_y+.1"/>
                                          </p:val>
                                        </p:tav>
                                      </p:tavLst>
                                    </p:anim>
                                    <p:set>
                                      <p:cBhvr>
                                        <p:cTn id="40" dur="1" fill="hold">
                                          <p:stCondLst>
                                            <p:cond delay="999"/>
                                          </p:stCondLst>
                                        </p:cTn>
                                        <p:tgtEl>
                                          <p:spTgt spid="6"/>
                                        </p:tgtEl>
                                        <p:attrNameLst>
                                          <p:attrName>style.visibility</p:attrName>
                                        </p:attrNameLst>
                                      </p:cBhvr>
                                      <p:to>
                                        <p:strVal val="hidden"/>
                                      </p:to>
                                    </p:set>
                                  </p:childTnLst>
                                </p:cTn>
                              </p:par>
                              <p:par>
                                <p:cTn id="41" presetID="42" presetClass="exit" presetSubtype="0" fill="hold" nodeType="withEffect">
                                  <p:stCondLst>
                                    <p:cond delay="0"/>
                                  </p:stCondLst>
                                  <p:childTnLst>
                                    <p:animEffect transition="out" filter="fade">
                                      <p:cBhvr>
                                        <p:cTn id="42" dur="1000"/>
                                        <p:tgtEl>
                                          <p:spTgt spid="19"/>
                                        </p:tgtEl>
                                      </p:cBhvr>
                                    </p:animEffect>
                                    <p:anim calcmode="lin" valueType="num">
                                      <p:cBhvr>
                                        <p:cTn id="43" dur="1000"/>
                                        <p:tgtEl>
                                          <p:spTgt spid="19"/>
                                        </p:tgtEl>
                                        <p:attrNameLst>
                                          <p:attrName>ppt_x</p:attrName>
                                        </p:attrNameLst>
                                      </p:cBhvr>
                                      <p:tavLst>
                                        <p:tav tm="0">
                                          <p:val>
                                            <p:strVal val="ppt_x"/>
                                          </p:val>
                                        </p:tav>
                                        <p:tav tm="100000">
                                          <p:val>
                                            <p:strVal val="ppt_x"/>
                                          </p:val>
                                        </p:tav>
                                      </p:tavLst>
                                    </p:anim>
                                    <p:anim calcmode="lin" valueType="num">
                                      <p:cBhvr>
                                        <p:cTn id="44" dur="1000"/>
                                        <p:tgtEl>
                                          <p:spTgt spid="19"/>
                                        </p:tgtEl>
                                        <p:attrNameLst>
                                          <p:attrName>ppt_y</p:attrName>
                                        </p:attrNameLst>
                                      </p:cBhvr>
                                      <p:tavLst>
                                        <p:tav tm="0">
                                          <p:val>
                                            <p:strVal val="ppt_y"/>
                                          </p:val>
                                        </p:tav>
                                        <p:tav tm="100000">
                                          <p:val>
                                            <p:strVal val="ppt_y+.1"/>
                                          </p:val>
                                        </p:tav>
                                      </p:tavLst>
                                    </p:anim>
                                    <p:set>
                                      <p:cBhvr>
                                        <p:cTn id="45" dur="1" fill="hold">
                                          <p:stCondLst>
                                            <p:cond delay="999"/>
                                          </p:stCondLst>
                                        </p:cTn>
                                        <p:tgtEl>
                                          <p:spTgt spid="19"/>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28"/>
                                        </p:tgtEl>
                                      </p:cBhvr>
                                    </p:animEffect>
                                    <p:set>
                                      <p:cBhvr>
                                        <p:cTn id="48" dur="1" fill="hold">
                                          <p:stCondLst>
                                            <p:cond delay="499"/>
                                          </p:stCondLst>
                                        </p:cTn>
                                        <p:tgtEl>
                                          <p:spTgt spid="28"/>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0"/>
                                        </p:tgtEl>
                                      </p:cBhvr>
                                    </p:animEffect>
                                    <p:set>
                                      <p:cBhvr>
                                        <p:cTn id="51" dur="1" fill="hold">
                                          <p:stCondLst>
                                            <p:cond delay="499"/>
                                          </p:stCondLst>
                                        </p:cTn>
                                        <p:tgtEl>
                                          <p:spTgt spid="30"/>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31"/>
                                        </p:tgtEl>
                                      </p:cBhvr>
                                    </p:animEffect>
                                    <p:set>
                                      <p:cBhvr>
                                        <p:cTn id="54" dur="1" fill="hold">
                                          <p:stCondLst>
                                            <p:cond delay="499"/>
                                          </p:stCondLst>
                                        </p:cTn>
                                        <p:tgtEl>
                                          <p:spTgt spid="31"/>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500"/>
                                        <p:tgtEl>
                                          <p:spTgt spid="40"/>
                                        </p:tgtEl>
                                      </p:cBhvr>
                                    </p:animEffect>
                                  </p:childTnLst>
                                </p:cTn>
                              </p:par>
                            </p:childTnLst>
                          </p:cTn>
                        </p:par>
                        <p:par>
                          <p:cTn id="60" fill="hold">
                            <p:stCondLst>
                              <p:cond delay="500"/>
                            </p:stCondLst>
                            <p:childTnLst>
                              <p:par>
                                <p:cTn id="61" presetID="10" presetClass="entr" presetSubtype="0" fill="hold" grpId="0" nodeType="after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fade">
                                      <p:cBhvr>
                                        <p:cTn id="63" dur="4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54"/>
                                        </p:tgtEl>
                                        <p:attrNameLst>
                                          <p:attrName>style.visibility</p:attrName>
                                        </p:attrNameLst>
                                      </p:cBhvr>
                                      <p:to>
                                        <p:strVal val="visible"/>
                                      </p:to>
                                    </p:set>
                                    <p:animEffect transition="in" filter="fade">
                                      <p:cBhvr>
                                        <p:cTn id="68" dur="500"/>
                                        <p:tgtEl>
                                          <p:spTgt spid="54"/>
                                        </p:tgtEl>
                                      </p:cBhvr>
                                    </p:animEffect>
                                  </p:childTnLst>
                                </p:cTn>
                              </p:par>
                            </p:childTnLst>
                          </p:cTn>
                        </p:par>
                        <p:par>
                          <p:cTn id="69" fill="hold">
                            <p:stCondLst>
                              <p:cond delay="500"/>
                            </p:stCondLst>
                            <p:childTnLst>
                              <p:par>
                                <p:cTn id="70" presetID="10" presetClass="entr" presetSubtype="0" fill="hold" nodeType="afterEffect">
                                  <p:stCondLst>
                                    <p:cond delay="0"/>
                                  </p:stCondLst>
                                  <p:childTnLst>
                                    <p:set>
                                      <p:cBhvr>
                                        <p:cTn id="71" dur="1" fill="hold">
                                          <p:stCondLst>
                                            <p:cond delay="0"/>
                                          </p:stCondLst>
                                        </p:cTn>
                                        <p:tgtEl>
                                          <p:spTgt spid="74"/>
                                        </p:tgtEl>
                                        <p:attrNameLst>
                                          <p:attrName>style.visibility</p:attrName>
                                        </p:attrNameLst>
                                      </p:cBhvr>
                                      <p:to>
                                        <p:strVal val="visible"/>
                                      </p:to>
                                    </p:set>
                                    <p:animEffect transition="in" filter="fade">
                                      <p:cBhvr>
                                        <p:cTn id="72" dur="500"/>
                                        <p:tgtEl>
                                          <p:spTgt spid="74"/>
                                        </p:tgtEl>
                                      </p:cBhvr>
                                    </p:animEffect>
                                  </p:childTnLst>
                                </p:cTn>
                              </p:par>
                            </p:childTnLst>
                          </p:cTn>
                        </p:par>
                        <p:par>
                          <p:cTn id="73" fill="hold">
                            <p:stCondLst>
                              <p:cond delay="1000"/>
                            </p:stCondLst>
                            <p:childTnLst>
                              <p:par>
                                <p:cTn id="74" presetID="10" presetClass="entr" presetSubtype="0"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400"/>
                                        <p:tgtEl>
                                          <p:spTgt spid="29"/>
                                        </p:tgtEl>
                                      </p:cBhvr>
                                    </p:animEffect>
                                  </p:childTnLst>
                                </p:cTn>
                              </p:par>
                              <p:par>
                                <p:cTn id="77" presetID="42" presetClass="path" presetSubtype="0" accel="50000" decel="50000" fill="hold" nodeType="withEffect">
                                  <p:stCondLst>
                                    <p:cond delay="0"/>
                                  </p:stCondLst>
                                  <p:childTnLst>
                                    <p:animMotion origin="layout" path="M -3.33333E-6 -4.81481E-6 L 0.03542 0.25672 " pathEditMode="relative" rAng="0" ptsTypes="AA">
                                      <p:cBhvr>
                                        <p:cTn id="78" dur="1250" fill="hold"/>
                                        <p:tgtEl>
                                          <p:spTgt spid="55"/>
                                        </p:tgtEl>
                                        <p:attrNameLst>
                                          <p:attrName>ppt_x</p:attrName>
                                          <p:attrName>ppt_y</p:attrName>
                                        </p:attrNameLst>
                                      </p:cBhvr>
                                      <p:rCtr x="1771" y="12824"/>
                                    </p:animMotion>
                                  </p:childTnLst>
                                </p:cTn>
                              </p:par>
                              <p:par>
                                <p:cTn id="79" presetID="42" presetClass="path" presetSubtype="0" accel="50000" decel="50000" fill="hold" grpId="0" nodeType="withEffect">
                                  <p:stCondLst>
                                    <p:cond delay="0"/>
                                  </p:stCondLst>
                                  <p:childTnLst>
                                    <p:animMotion origin="layout" path="M 1.875E-6 3.33333E-6 L 0.06601 0.26111 " pathEditMode="relative" rAng="0" ptsTypes="AA">
                                      <p:cBhvr>
                                        <p:cTn id="80" dur="1250" fill="hold"/>
                                        <p:tgtEl>
                                          <p:spTgt spid="58"/>
                                        </p:tgtEl>
                                        <p:attrNameLst>
                                          <p:attrName>ppt_x</p:attrName>
                                          <p:attrName>ppt_y</p:attrName>
                                        </p:attrNameLst>
                                      </p:cBhvr>
                                      <p:rCtr x="3294" y="13056"/>
                                    </p:animMotion>
                                  </p:childTnLst>
                                </p:cTn>
                              </p:par>
                              <p:par>
                                <p:cTn id="81" presetID="42" presetClass="path" presetSubtype="0" accel="50000" decel="50000" fill="hold" nodeType="withEffect">
                                  <p:stCondLst>
                                    <p:cond delay="0"/>
                                  </p:stCondLst>
                                  <p:childTnLst>
                                    <p:animMotion origin="layout" path="M -6.25E-7 4.07407E-6 L 0.09883 0.25185 " pathEditMode="relative" rAng="0" ptsTypes="AA">
                                      <p:cBhvr>
                                        <p:cTn id="82" dur="1250" fill="hold"/>
                                        <p:tgtEl>
                                          <p:spTgt spid="59"/>
                                        </p:tgtEl>
                                        <p:attrNameLst>
                                          <p:attrName>ppt_x</p:attrName>
                                          <p:attrName>ppt_y</p:attrName>
                                        </p:attrNameLst>
                                      </p:cBhvr>
                                      <p:rCtr x="4935" y="12593"/>
                                    </p:animMotion>
                                  </p:childTnLst>
                                </p:cTn>
                              </p:par>
                            </p:childTnLst>
                          </p:cTn>
                        </p:par>
                        <p:par>
                          <p:cTn id="83" fill="hold">
                            <p:stCondLst>
                              <p:cond delay="2250"/>
                            </p:stCondLst>
                            <p:childTnLst>
                              <p:par>
                                <p:cTn id="84" presetID="42" presetClass="exit" presetSubtype="0" fill="hold" nodeType="afterEffect">
                                  <p:stCondLst>
                                    <p:cond delay="0"/>
                                  </p:stCondLst>
                                  <p:childTnLst>
                                    <p:animEffect transition="out" filter="fade">
                                      <p:cBhvr>
                                        <p:cTn id="85" dur="1000"/>
                                        <p:tgtEl>
                                          <p:spTgt spid="55"/>
                                        </p:tgtEl>
                                      </p:cBhvr>
                                    </p:animEffect>
                                    <p:anim calcmode="lin" valueType="num">
                                      <p:cBhvr>
                                        <p:cTn id="86" dur="1000"/>
                                        <p:tgtEl>
                                          <p:spTgt spid="55"/>
                                        </p:tgtEl>
                                        <p:attrNameLst>
                                          <p:attrName>ppt_x</p:attrName>
                                        </p:attrNameLst>
                                      </p:cBhvr>
                                      <p:tavLst>
                                        <p:tav tm="0">
                                          <p:val>
                                            <p:strVal val="ppt_x"/>
                                          </p:val>
                                        </p:tav>
                                        <p:tav tm="100000">
                                          <p:val>
                                            <p:strVal val="ppt_x"/>
                                          </p:val>
                                        </p:tav>
                                      </p:tavLst>
                                    </p:anim>
                                    <p:anim calcmode="lin" valueType="num">
                                      <p:cBhvr>
                                        <p:cTn id="87" dur="1000"/>
                                        <p:tgtEl>
                                          <p:spTgt spid="55"/>
                                        </p:tgtEl>
                                        <p:attrNameLst>
                                          <p:attrName>ppt_y</p:attrName>
                                        </p:attrNameLst>
                                      </p:cBhvr>
                                      <p:tavLst>
                                        <p:tav tm="0">
                                          <p:val>
                                            <p:strVal val="ppt_y"/>
                                          </p:val>
                                        </p:tav>
                                        <p:tav tm="100000">
                                          <p:val>
                                            <p:strVal val="ppt_y+.1"/>
                                          </p:val>
                                        </p:tav>
                                      </p:tavLst>
                                    </p:anim>
                                    <p:set>
                                      <p:cBhvr>
                                        <p:cTn id="88" dur="1" fill="hold">
                                          <p:stCondLst>
                                            <p:cond delay="999"/>
                                          </p:stCondLst>
                                        </p:cTn>
                                        <p:tgtEl>
                                          <p:spTgt spid="55"/>
                                        </p:tgtEl>
                                        <p:attrNameLst>
                                          <p:attrName>style.visibility</p:attrName>
                                        </p:attrNameLst>
                                      </p:cBhvr>
                                      <p:to>
                                        <p:strVal val="hidden"/>
                                      </p:to>
                                    </p:set>
                                  </p:childTnLst>
                                </p:cTn>
                              </p:par>
                              <p:par>
                                <p:cTn id="89" presetID="42" presetClass="exit" presetSubtype="0" fill="hold" grpId="1" nodeType="withEffect">
                                  <p:stCondLst>
                                    <p:cond delay="0"/>
                                  </p:stCondLst>
                                  <p:childTnLst>
                                    <p:animEffect transition="out" filter="fade">
                                      <p:cBhvr>
                                        <p:cTn id="90" dur="1000"/>
                                        <p:tgtEl>
                                          <p:spTgt spid="58"/>
                                        </p:tgtEl>
                                      </p:cBhvr>
                                    </p:animEffect>
                                    <p:anim calcmode="lin" valueType="num">
                                      <p:cBhvr>
                                        <p:cTn id="91" dur="1000"/>
                                        <p:tgtEl>
                                          <p:spTgt spid="58"/>
                                        </p:tgtEl>
                                        <p:attrNameLst>
                                          <p:attrName>ppt_x</p:attrName>
                                        </p:attrNameLst>
                                      </p:cBhvr>
                                      <p:tavLst>
                                        <p:tav tm="0">
                                          <p:val>
                                            <p:strVal val="ppt_x"/>
                                          </p:val>
                                        </p:tav>
                                        <p:tav tm="100000">
                                          <p:val>
                                            <p:strVal val="ppt_x"/>
                                          </p:val>
                                        </p:tav>
                                      </p:tavLst>
                                    </p:anim>
                                    <p:anim calcmode="lin" valueType="num">
                                      <p:cBhvr>
                                        <p:cTn id="92" dur="1000"/>
                                        <p:tgtEl>
                                          <p:spTgt spid="58"/>
                                        </p:tgtEl>
                                        <p:attrNameLst>
                                          <p:attrName>ppt_y</p:attrName>
                                        </p:attrNameLst>
                                      </p:cBhvr>
                                      <p:tavLst>
                                        <p:tav tm="0">
                                          <p:val>
                                            <p:strVal val="ppt_y"/>
                                          </p:val>
                                        </p:tav>
                                        <p:tav tm="100000">
                                          <p:val>
                                            <p:strVal val="ppt_y+.1"/>
                                          </p:val>
                                        </p:tav>
                                      </p:tavLst>
                                    </p:anim>
                                    <p:set>
                                      <p:cBhvr>
                                        <p:cTn id="93" dur="1" fill="hold">
                                          <p:stCondLst>
                                            <p:cond delay="999"/>
                                          </p:stCondLst>
                                        </p:cTn>
                                        <p:tgtEl>
                                          <p:spTgt spid="58"/>
                                        </p:tgtEl>
                                        <p:attrNameLst>
                                          <p:attrName>style.visibility</p:attrName>
                                        </p:attrNameLst>
                                      </p:cBhvr>
                                      <p:to>
                                        <p:strVal val="hidden"/>
                                      </p:to>
                                    </p:set>
                                  </p:childTnLst>
                                </p:cTn>
                              </p:par>
                              <p:par>
                                <p:cTn id="94" presetID="42" presetClass="exit" presetSubtype="0" fill="hold" nodeType="withEffect">
                                  <p:stCondLst>
                                    <p:cond delay="0"/>
                                  </p:stCondLst>
                                  <p:childTnLst>
                                    <p:animEffect transition="out" filter="fade">
                                      <p:cBhvr>
                                        <p:cTn id="95" dur="1000"/>
                                        <p:tgtEl>
                                          <p:spTgt spid="59"/>
                                        </p:tgtEl>
                                      </p:cBhvr>
                                    </p:animEffect>
                                    <p:anim calcmode="lin" valueType="num">
                                      <p:cBhvr>
                                        <p:cTn id="96" dur="1000"/>
                                        <p:tgtEl>
                                          <p:spTgt spid="59"/>
                                        </p:tgtEl>
                                        <p:attrNameLst>
                                          <p:attrName>ppt_x</p:attrName>
                                        </p:attrNameLst>
                                      </p:cBhvr>
                                      <p:tavLst>
                                        <p:tav tm="0">
                                          <p:val>
                                            <p:strVal val="ppt_x"/>
                                          </p:val>
                                        </p:tav>
                                        <p:tav tm="100000">
                                          <p:val>
                                            <p:strVal val="ppt_x"/>
                                          </p:val>
                                        </p:tav>
                                      </p:tavLst>
                                    </p:anim>
                                    <p:anim calcmode="lin" valueType="num">
                                      <p:cBhvr>
                                        <p:cTn id="97" dur="1000"/>
                                        <p:tgtEl>
                                          <p:spTgt spid="59"/>
                                        </p:tgtEl>
                                        <p:attrNameLst>
                                          <p:attrName>ppt_y</p:attrName>
                                        </p:attrNameLst>
                                      </p:cBhvr>
                                      <p:tavLst>
                                        <p:tav tm="0">
                                          <p:val>
                                            <p:strVal val="ppt_y"/>
                                          </p:val>
                                        </p:tav>
                                        <p:tav tm="100000">
                                          <p:val>
                                            <p:strVal val="ppt_y+.1"/>
                                          </p:val>
                                        </p:tav>
                                      </p:tavLst>
                                    </p:anim>
                                    <p:set>
                                      <p:cBhvr>
                                        <p:cTn id="98" dur="1" fill="hold">
                                          <p:stCondLst>
                                            <p:cond delay="999"/>
                                          </p:stCondLst>
                                        </p:cTn>
                                        <p:tgtEl>
                                          <p:spTgt spid="59"/>
                                        </p:tgtEl>
                                        <p:attrNameLst>
                                          <p:attrName>style.visibility</p:attrName>
                                        </p:attrNameLst>
                                      </p:cBhvr>
                                      <p:to>
                                        <p:strVal val="hidden"/>
                                      </p:to>
                                    </p:set>
                                  </p:childTnLst>
                                </p:cTn>
                              </p:par>
                            </p:childTnLst>
                          </p:cTn>
                        </p:par>
                        <p:par>
                          <p:cTn id="99" fill="hold">
                            <p:stCondLst>
                              <p:cond delay="3250"/>
                            </p:stCondLst>
                            <p:childTnLst>
                              <p:par>
                                <p:cTn id="100" presetID="10" presetClass="exit" presetSubtype="0" fill="hold" grpId="1" nodeType="afterEffect">
                                  <p:stCondLst>
                                    <p:cond delay="0"/>
                                  </p:stCondLst>
                                  <p:childTnLst>
                                    <p:animEffect transition="out" filter="fade">
                                      <p:cBhvr>
                                        <p:cTn id="101" dur="500"/>
                                        <p:tgtEl>
                                          <p:spTgt spid="29"/>
                                        </p:tgtEl>
                                      </p:cBhvr>
                                    </p:animEffect>
                                    <p:set>
                                      <p:cBhvr>
                                        <p:cTn id="102" dur="1" fill="hold">
                                          <p:stCondLst>
                                            <p:cond delay="499"/>
                                          </p:stCondLst>
                                        </p:cTn>
                                        <p:tgtEl>
                                          <p:spTgt spid="29"/>
                                        </p:tgtEl>
                                        <p:attrNameLst>
                                          <p:attrName>style.visibility</p:attrName>
                                        </p:attrNameLst>
                                      </p:cBhvr>
                                      <p:to>
                                        <p:strVal val="hidden"/>
                                      </p:to>
                                    </p:set>
                                  </p:childTnLst>
                                </p:cTn>
                              </p:par>
                              <p:par>
                                <p:cTn id="103" presetID="1" presetClass="entr" presetSubtype="0" fill="hold" grpId="0" nodeType="withEffect">
                                  <p:stCondLst>
                                    <p:cond delay="0"/>
                                  </p:stCondLst>
                                  <p:childTnLst>
                                    <p:set>
                                      <p:cBhvr>
                                        <p:cTn id="104" dur="1" fill="hold">
                                          <p:stCondLst>
                                            <p:cond delay="0"/>
                                          </p:stCondLst>
                                        </p:cTn>
                                        <p:tgtEl>
                                          <p:spTgt spid="64"/>
                                        </p:tgtEl>
                                        <p:attrNameLst>
                                          <p:attrName>style.visibility</p:attrName>
                                        </p:attrNameLst>
                                      </p:cBhvr>
                                      <p:to>
                                        <p:strVal val="visible"/>
                                      </p:to>
                                    </p:set>
                                  </p:childTnLst>
                                </p:cTn>
                              </p:par>
                            </p:childTnLst>
                          </p:cTn>
                        </p:par>
                        <p:par>
                          <p:cTn id="105" fill="hold">
                            <p:stCondLst>
                              <p:cond delay="3750"/>
                            </p:stCondLst>
                            <p:childTnLst>
                              <p:par>
                                <p:cTn id="106" presetID="10" presetClass="entr" presetSubtype="0" fill="hold" nodeType="afterEffect">
                                  <p:stCondLst>
                                    <p:cond delay="0"/>
                                  </p:stCondLst>
                                  <p:childTnLst>
                                    <p:set>
                                      <p:cBhvr>
                                        <p:cTn id="107" dur="1" fill="hold">
                                          <p:stCondLst>
                                            <p:cond delay="0"/>
                                          </p:stCondLst>
                                        </p:cTn>
                                        <p:tgtEl>
                                          <p:spTgt spid="66"/>
                                        </p:tgtEl>
                                        <p:attrNameLst>
                                          <p:attrName>style.visibility</p:attrName>
                                        </p:attrNameLst>
                                      </p:cBhvr>
                                      <p:to>
                                        <p:strVal val="visible"/>
                                      </p:to>
                                    </p:set>
                                    <p:animEffect transition="in" filter="fade">
                                      <p:cBhvr>
                                        <p:cTn id="108" dur="500"/>
                                        <p:tgtEl>
                                          <p:spTgt spid="66"/>
                                        </p:tgtEl>
                                      </p:cBhvr>
                                    </p:animEffect>
                                  </p:childTnLst>
                                </p:cTn>
                              </p:par>
                              <p:par>
                                <p:cTn id="109" presetID="10" presetClass="entr" presetSubtype="0" fill="hold" nodeType="withEffect">
                                  <p:stCondLst>
                                    <p:cond delay="0"/>
                                  </p:stCondLst>
                                  <p:childTnLst>
                                    <p:set>
                                      <p:cBhvr>
                                        <p:cTn id="110" dur="1" fill="hold">
                                          <p:stCondLst>
                                            <p:cond delay="0"/>
                                          </p:stCondLst>
                                        </p:cTn>
                                        <p:tgtEl>
                                          <p:spTgt spid="68"/>
                                        </p:tgtEl>
                                        <p:attrNameLst>
                                          <p:attrName>style.visibility</p:attrName>
                                        </p:attrNameLst>
                                      </p:cBhvr>
                                      <p:to>
                                        <p:strVal val="visible"/>
                                      </p:to>
                                    </p:set>
                                    <p:animEffect transition="in" filter="fade">
                                      <p:cBhvr>
                                        <p:cTn id="111" dur="500"/>
                                        <p:tgtEl>
                                          <p:spTgt spid="68"/>
                                        </p:tgtEl>
                                      </p:cBhvr>
                                    </p:animEffect>
                                  </p:childTnLst>
                                </p:cTn>
                              </p:par>
                            </p:childTnLst>
                          </p:cTn>
                        </p:par>
                      </p:childTnLst>
                    </p:cTn>
                  </p:par>
                  <p:par>
                    <p:cTn id="112" fill="hold">
                      <p:stCondLst>
                        <p:cond delay="indefinite"/>
                      </p:stCondLst>
                      <p:childTnLst>
                        <p:par>
                          <p:cTn id="113" fill="hold">
                            <p:stCondLst>
                              <p:cond delay="0"/>
                            </p:stCondLst>
                            <p:childTnLst>
                              <p:par>
                                <p:cTn id="114" presetID="10" presetClass="entr" presetSubtype="0" fill="hold" nodeType="clickEffect">
                                  <p:stCondLst>
                                    <p:cond delay="0"/>
                                  </p:stCondLst>
                                  <p:childTnLst>
                                    <p:set>
                                      <p:cBhvr>
                                        <p:cTn id="115" dur="1" fill="hold">
                                          <p:stCondLst>
                                            <p:cond delay="0"/>
                                          </p:stCondLst>
                                        </p:cTn>
                                        <p:tgtEl>
                                          <p:spTgt spid="70"/>
                                        </p:tgtEl>
                                        <p:attrNameLst>
                                          <p:attrName>style.visibility</p:attrName>
                                        </p:attrNameLst>
                                      </p:cBhvr>
                                      <p:to>
                                        <p:strVal val="visible"/>
                                      </p:to>
                                    </p:set>
                                    <p:animEffect transition="in" filter="fade">
                                      <p:cBhvr>
                                        <p:cTn id="116" dur="500"/>
                                        <p:tgtEl>
                                          <p:spTgt spid="70"/>
                                        </p:tgtEl>
                                      </p:cBhvr>
                                    </p:animEffect>
                                  </p:childTnLst>
                                </p:cTn>
                              </p:par>
                            </p:childTnLst>
                          </p:cTn>
                        </p:par>
                        <p:par>
                          <p:cTn id="117" fill="hold">
                            <p:stCondLst>
                              <p:cond delay="500"/>
                            </p:stCondLst>
                            <p:childTnLst>
                              <p:par>
                                <p:cTn id="118" presetID="10" presetClass="entr" presetSubtype="0" fill="hold" grpId="0" nodeType="afterEffect">
                                  <p:stCondLst>
                                    <p:cond delay="0"/>
                                  </p:stCondLst>
                                  <p:childTnLst>
                                    <p:set>
                                      <p:cBhvr>
                                        <p:cTn id="119" dur="1" fill="hold">
                                          <p:stCondLst>
                                            <p:cond delay="0"/>
                                          </p:stCondLst>
                                        </p:cTn>
                                        <p:tgtEl>
                                          <p:spTgt spid="71"/>
                                        </p:tgtEl>
                                        <p:attrNameLst>
                                          <p:attrName>style.visibility</p:attrName>
                                        </p:attrNameLst>
                                      </p:cBhvr>
                                      <p:to>
                                        <p:strVal val="visible"/>
                                      </p:to>
                                    </p:set>
                                    <p:animEffect transition="in" filter="fade">
                                      <p:cBhvr>
                                        <p:cTn id="120" dur="4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8" grpId="1"/>
      <p:bldP spid="29" grpId="0"/>
      <p:bldP spid="29" grpId="1"/>
      <p:bldP spid="30" grpId="0"/>
      <p:bldP spid="30" grpId="1"/>
      <p:bldP spid="31" grpId="0"/>
      <p:bldP spid="31" grpId="1"/>
      <p:bldP spid="33" grpId="0"/>
      <p:bldP spid="40" grpId="0" animBg="1"/>
      <p:bldP spid="6" grpId="0" animBg="1"/>
      <p:bldP spid="6" grpId="1" animBg="1"/>
      <p:bldP spid="58" grpId="0" animBg="1"/>
      <p:bldP spid="58" grpId="1" animBg="1"/>
      <p:bldP spid="64" grpId="0" animBg="1"/>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Characteristics of Personally Controlled</a:t>
            </a:r>
            <a:endParaRPr lang="en-US" dirty="0"/>
          </a:p>
        </p:txBody>
      </p:sp>
      <p:sp>
        <p:nvSpPr>
          <p:cNvPr id="3" name="Text Placeholder 2"/>
          <p:cNvSpPr>
            <a:spLocks noGrp="1"/>
          </p:cNvSpPr>
          <p:nvPr>
            <p:ph type="body" sz="quarter" idx="10"/>
          </p:nvPr>
        </p:nvSpPr>
        <p:spPr>
          <a:xfrm>
            <a:off x="519112" y="1447799"/>
            <a:ext cx="11149013" cy="2954655"/>
          </a:xfrm>
        </p:spPr>
        <p:txBody>
          <a:bodyPr/>
          <a:lstStyle/>
          <a:p>
            <a:r>
              <a:rPr lang="en-US" dirty="0" smtClean="0"/>
              <a:t>End users install software vs. pushing software</a:t>
            </a:r>
          </a:p>
          <a:p>
            <a:r>
              <a:rPr lang="en-US" dirty="0" smtClean="0"/>
              <a:t>Constrain access to apps and data based on specific settings vs. controlling the whole device</a:t>
            </a:r>
          </a:p>
          <a:p>
            <a:r>
              <a:rPr lang="en-US" dirty="0" smtClean="0"/>
              <a:t>Support user access from a many different devices vs. access from just </a:t>
            </a:r>
            <a:r>
              <a:rPr lang="en-US" dirty="0" err="1" smtClean="0"/>
              <a:t>corp</a:t>
            </a:r>
            <a:r>
              <a:rPr lang="en-US" dirty="0" smtClean="0"/>
              <a:t> owned devices</a:t>
            </a:r>
          </a:p>
          <a:p>
            <a:endParaRPr lang="en-US" dirty="0"/>
          </a:p>
        </p:txBody>
      </p:sp>
    </p:spTree>
    <p:extLst>
      <p:ext uri="{BB962C8B-B14F-4D97-AF65-F5344CB8AC3E}">
        <p14:creationId xmlns:p14="http://schemas.microsoft.com/office/powerpoint/2010/main" val="3551091588"/>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dirty="0" smtClean="0"/>
              <a:t>Client Management in Windows 8 Timeframe</a:t>
            </a:r>
            <a:endParaRPr lang="en-US" dirty="0"/>
          </a:p>
        </p:txBody>
      </p:sp>
      <p:grpSp>
        <p:nvGrpSpPr>
          <p:cNvPr id="2" name="Group 1"/>
          <p:cNvGrpSpPr/>
          <p:nvPr/>
        </p:nvGrpSpPr>
        <p:grpSpPr>
          <a:xfrm>
            <a:off x="2416337" y="1478280"/>
            <a:ext cx="3566160" cy="4389120"/>
            <a:chOff x="536581" y="1858360"/>
            <a:chExt cx="3566160" cy="4389120"/>
          </a:xfrm>
        </p:grpSpPr>
        <p:sp>
          <p:nvSpPr>
            <p:cNvPr id="78" name="TextBox 77"/>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IT Controlled</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34" name="Rectangle 33"/>
            <p:cNvSpPr/>
            <p:nvPr/>
          </p:nvSpPr>
          <p:spPr>
            <a:xfrm>
              <a:off x="823698" y="4546420"/>
              <a:ext cx="2991926" cy="1015663"/>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Meet IT standards by controlling devices and applications</a:t>
              </a:r>
            </a:p>
          </p:txBody>
        </p:sp>
        <p:grpSp>
          <p:nvGrpSpPr>
            <p:cNvPr id="14" name="Group 13"/>
            <p:cNvGrpSpPr/>
            <p:nvPr/>
          </p:nvGrpSpPr>
          <p:grpSpPr>
            <a:xfrm>
              <a:off x="1557324" y="2734553"/>
              <a:ext cx="1524674" cy="1388894"/>
              <a:chOff x="1573530" y="2777697"/>
              <a:chExt cx="1304930" cy="1188720"/>
            </a:xfrm>
          </p:grpSpPr>
          <p:pic>
            <p:nvPicPr>
              <p:cNvPr id="3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1573530" y="2777697"/>
                <a:ext cx="1188720" cy="1188720"/>
              </a:xfrm>
              <a:prstGeom prst="rect">
                <a:avLst/>
              </a:prstGeom>
              <a:noFill/>
            </p:spPr>
          </p:pic>
          <p:pic>
            <p:nvPicPr>
              <p:cNvPr id="13"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grpSp>
      <p:grpSp>
        <p:nvGrpSpPr>
          <p:cNvPr id="3" name="Group 2"/>
          <p:cNvGrpSpPr/>
          <p:nvPr/>
        </p:nvGrpSpPr>
        <p:grpSpPr>
          <a:xfrm>
            <a:off x="6185852" y="1478280"/>
            <a:ext cx="3566160" cy="4389120"/>
            <a:chOff x="4306096" y="1858360"/>
            <a:chExt cx="3566160" cy="4389120"/>
          </a:xfrm>
        </p:grpSpPr>
        <p:sp>
          <p:nvSpPr>
            <p:cNvPr id="75" name="TextBox 74"/>
            <p:cNvSpPr txBox="1"/>
            <p:nvPr/>
          </p:nvSpPr>
          <p:spPr>
            <a:xfrm>
              <a:off x="4306097" y="2120750"/>
              <a:ext cx="3566159"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Personally Controlled</a:t>
              </a:r>
              <a:endParaRPr lang="en-US" sz="2400" b="1" dirty="0">
                <a:solidFill>
                  <a:srgbClr val="FFFFFF"/>
                </a:solidFill>
                <a:latin typeface="Segoe Semibold" pitchFamily="34" charset="0"/>
                <a:cs typeface="Arial" pitchFamily="34" charset="0"/>
              </a:endParaRPr>
            </a:p>
          </p:txBody>
        </p:sp>
        <p:sp>
          <p:nvSpPr>
            <p:cNvPr id="42" name="Rectangle 41"/>
            <p:cNvSpPr/>
            <p:nvPr/>
          </p:nvSpPr>
          <p:spPr>
            <a:xfrm>
              <a:off x="4306097" y="4546420"/>
              <a:ext cx="3566159"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users while ensuring key IT </a:t>
              </a:r>
              <a:r>
                <a:rPr lang="en-US" sz="2000" dirty="0" smtClean="0">
                  <a:solidFill>
                    <a:srgbClr val="FFFFFF"/>
                  </a:solidFill>
                  <a:latin typeface="Segoe" pitchFamily="34" charset="0"/>
                  <a:cs typeface="Arial" pitchFamily="34" charset="0"/>
                </a:rPr>
                <a:t>constraints</a:t>
              </a:r>
              <a:endParaRPr lang="en-US" sz="2000" dirty="0">
                <a:solidFill>
                  <a:srgbClr val="FFFFFF"/>
                </a:solidFill>
                <a:latin typeface="Segoe" pitchFamily="34" charset="0"/>
                <a:cs typeface="Arial" pitchFamily="34" charset="0"/>
              </a:endParaRPr>
            </a:p>
          </p:txBody>
        </p:sp>
        <p:sp>
          <p:nvSpPr>
            <p:cNvPr id="35" name="Rectangle 34"/>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1" name="Straight Connector 50"/>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9" name="Straight Connector 58"/>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
        <p:nvSpPr>
          <p:cNvPr id="31" name="Rectangle 30"/>
          <p:cNvSpPr/>
          <p:nvPr/>
        </p:nvSpPr>
        <p:spPr>
          <a:xfrm>
            <a:off x="6192564" y="20193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Modern Applications</a:t>
            </a:r>
            <a:endParaRPr lang="en-US" sz="2000" dirty="0">
              <a:solidFill>
                <a:srgbClr val="FFFFFF"/>
              </a:solidFill>
            </a:endParaRPr>
          </a:p>
        </p:txBody>
      </p:sp>
      <p:sp>
        <p:nvSpPr>
          <p:cNvPr id="32" name="Rectangle 31"/>
          <p:cNvSpPr/>
          <p:nvPr/>
        </p:nvSpPr>
        <p:spPr>
          <a:xfrm>
            <a:off x="6185852" y="26289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Consumer Windows Devices</a:t>
            </a:r>
          </a:p>
        </p:txBody>
      </p:sp>
      <p:sp>
        <p:nvSpPr>
          <p:cNvPr id="38" name="Rectangle 37"/>
          <p:cNvSpPr/>
          <p:nvPr/>
        </p:nvSpPr>
        <p:spPr>
          <a:xfrm>
            <a:off x="6192564" y="32385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Heterogeneous Mobile Devices</a:t>
            </a:r>
          </a:p>
        </p:txBody>
      </p:sp>
    </p:spTree>
    <p:extLst>
      <p:ext uri="{BB962C8B-B14F-4D97-AF65-F5344CB8AC3E}">
        <p14:creationId xmlns:p14="http://schemas.microsoft.com/office/powerpoint/2010/main" val="3068860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par>
                                <p:cTn id="7" presetID="42" presetClass="path" presetSubtype="0" accel="50000" decel="50000" fill="hold" nodeType="withEffect">
                                  <p:stCondLst>
                                    <p:cond delay="0"/>
                                  </p:stCondLst>
                                  <p:childTnLst>
                                    <p:animMotion origin="layout" path="M 3.90206E-6 4.89244E-6 L -0.31011 -0.00209 " pathEditMode="relative" rAng="0" ptsTypes="AA">
                                      <p:cBhvr>
                                        <p:cTn id="8" dur="2000" fill="hold"/>
                                        <p:tgtEl>
                                          <p:spTgt spid="3"/>
                                        </p:tgtEl>
                                        <p:attrNameLst>
                                          <p:attrName>ppt_x</p:attrName>
                                          <p:attrName>ppt_y</p:attrName>
                                        </p:attrNameLst>
                                      </p:cBhvr>
                                      <p:rCtr x="-15512" y="-116"/>
                                    </p:animMotion>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1+#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2500"/>
                            </p:stCondLst>
                            <p:childTnLst>
                              <p:par>
                                <p:cTn id="15" presetID="2" presetClass="entr" presetSubtype="2"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500" fill="hold"/>
                                        <p:tgtEl>
                                          <p:spTgt spid="32"/>
                                        </p:tgtEl>
                                        <p:attrNameLst>
                                          <p:attrName>ppt_x</p:attrName>
                                        </p:attrNameLst>
                                      </p:cBhvr>
                                      <p:tavLst>
                                        <p:tav tm="0">
                                          <p:val>
                                            <p:strVal val="1+#ppt_w/2"/>
                                          </p:val>
                                        </p:tav>
                                        <p:tav tm="100000">
                                          <p:val>
                                            <p:strVal val="#ppt_x"/>
                                          </p:val>
                                        </p:tav>
                                      </p:tavLst>
                                    </p:anim>
                                    <p:anim calcmode="lin" valueType="num">
                                      <p:cBhvr additive="base">
                                        <p:cTn id="18" dur="500" fill="hold"/>
                                        <p:tgtEl>
                                          <p:spTgt spid="32"/>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2" presetClass="entr" presetSubtype="2" fill="hold" grpId="0" nodeType="after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additive="base">
                                        <p:cTn id="22" dur="500" fill="hold"/>
                                        <p:tgtEl>
                                          <p:spTgt spid="38"/>
                                        </p:tgtEl>
                                        <p:attrNameLst>
                                          <p:attrName>ppt_x</p:attrName>
                                        </p:attrNameLst>
                                      </p:cBhvr>
                                      <p:tavLst>
                                        <p:tav tm="0">
                                          <p:val>
                                            <p:strVal val="1+#ppt_w/2"/>
                                          </p:val>
                                        </p:tav>
                                        <p:tav tm="100000">
                                          <p:val>
                                            <p:strVal val="#ppt_x"/>
                                          </p:val>
                                        </p:tav>
                                      </p:tavLst>
                                    </p:anim>
                                    <p:anim calcmode="lin" valueType="num">
                                      <p:cBhvr additive="base">
                                        <p:cTn id="2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Centric Software Distribution</a:t>
            </a:r>
            <a:endParaRPr lang="en-US" dirty="0"/>
          </a:p>
        </p:txBody>
      </p:sp>
      <p:sp>
        <p:nvSpPr>
          <p:cNvPr id="4" name="Text Placeholder 3"/>
          <p:cNvSpPr>
            <a:spLocks noGrp="1"/>
          </p:cNvSpPr>
          <p:nvPr>
            <p:ph type="body" sz="quarter" idx="10"/>
          </p:nvPr>
        </p:nvSpPr>
        <p:spPr>
          <a:xfrm>
            <a:off x="519113" y="1091221"/>
            <a:ext cx="4044543" cy="5586145"/>
          </a:xfrm>
        </p:spPr>
        <p:txBody>
          <a:bodyPr/>
          <a:lstStyle/>
          <a:p>
            <a:pPr marL="0" indent="0">
              <a:buNone/>
            </a:pPr>
            <a:r>
              <a:rPr lang="en-US" sz="2000" b="1" dirty="0" smtClean="0"/>
              <a:t>Your end-users are changing the way they do work</a:t>
            </a:r>
          </a:p>
          <a:p>
            <a:pPr marL="341313" lvl="1" indent="-225425"/>
            <a:r>
              <a:rPr lang="en-US" sz="1800" dirty="0" smtClean="0"/>
              <a:t>Ultra mobility</a:t>
            </a:r>
          </a:p>
          <a:p>
            <a:pPr marL="341313" lvl="1" indent="-225425"/>
            <a:r>
              <a:rPr lang="en-US" sz="1800" dirty="0" smtClean="0"/>
              <a:t>Lots of devices</a:t>
            </a:r>
          </a:p>
          <a:p>
            <a:pPr marL="341313" lvl="1" indent="-225425"/>
            <a:r>
              <a:rPr lang="en-US" sz="1800" dirty="0" smtClean="0"/>
              <a:t>New generation with new expectations</a:t>
            </a:r>
          </a:p>
          <a:p>
            <a:pPr marL="341313" lvl="1" indent="-225425"/>
            <a:r>
              <a:rPr lang="en-US" sz="1800" dirty="0" smtClean="0"/>
              <a:t>Personally owned</a:t>
            </a:r>
          </a:p>
          <a:p>
            <a:endParaRPr lang="en-US" sz="1000" dirty="0" smtClean="0"/>
          </a:p>
          <a:p>
            <a:pPr marL="0" indent="0">
              <a:buNone/>
            </a:pPr>
            <a:r>
              <a:rPr lang="en-US" sz="2000" b="1" dirty="0" smtClean="0"/>
              <a:t>Lots of apps from a variety of sources</a:t>
            </a:r>
          </a:p>
          <a:p>
            <a:pPr marL="341313" lvl="1" indent="-225425"/>
            <a:r>
              <a:rPr lang="en-US" sz="1800" dirty="0" smtClean="0"/>
              <a:t>Legacy apps (MSI, Exe)</a:t>
            </a:r>
          </a:p>
          <a:p>
            <a:pPr marL="341313" lvl="1" indent="-225425"/>
            <a:r>
              <a:rPr lang="en-US" sz="1800" dirty="0" smtClean="0"/>
              <a:t>Windows 8 apps</a:t>
            </a:r>
          </a:p>
          <a:p>
            <a:pPr marL="341313" lvl="1" indent="-225425"/>
            <a:r>
              <a:rPr lang="en-US" sz="1800" dirty="0" smtClean="0"/>
              <a:t>Mobile apps</a:t>
            </a:r>
          </a:p>
          <a:p>
            <a:pPr marL="341313" lvl="1" indent="-225425"/>
            <a:r>
              <a:rPr lang="en-US" sz="1800" dirty="0" smtClean="0"/>
              <a:t>Apps from online stores</a:t>
            </a:r>
          </a:p>
          <a:p>
            <a:endParaRPr lang="en-US" sz="1000" dirty="0" smtClean="0"/>
          </a:p>
          <a:p>
            <a:pPr marL="0" indent="0">
              <a:buNone/>
            </a:pPr>
            <a:r>
              <a:rPr lang="en-US" sz="2000" b="1" dirty="0" smtClean="0"/>
              <a:t>What’d we do?</a:t>
            </a:r>
          </a:p>
          <a:p>
            <a:pPr marL="341313" lvl="2" indent="-225425"/>
            <a:r>
              <a:rPr lang="en-US" sz="1800" dirty="0" smtClean="0"/>
              <a:t>Built a model for defining applications that takes into account user/device relationships and the rich variety of application types</a:t>
            </a:r>
          </a:p>
        </p:txBody>
      </p:sp>
      <p:cxnSp>
        <p:nvCxnSpPr>
          <p:cNvPr id="44" name="Straight Arrow Connector 43"/>
          <p:cNvCxnSpPr/>
          <p:nvPr/>
        </p:nvCxnSpPr>
        <p:spPr>
          <a:xfrm>
            <a:off x="8293138" y="3327391"/>
            <a:ext cx="0" cy="364830"/>
          </a:xfrm>
          <a:prstGeom prst="straightConnector1">
            <a:avLst/>
          </a:prstGeom>
          <a:noFill/>
          <a:ln w="38100" cap="rnd" cmpd="sng" algn="ctr">
            <a:solidFill>
              <a:sysClr val="window" lastClr="FFFFFF"/>
            </a:solidFill>
            <a:prstDash val="sysDot"/>
            <a:tailEnd type="oval"/>
          </a:ln>
          <a:effectLst/>
        </p:spPr>
      </p:cxnSp>
      <p:cxnSp>
        <p:nvCxnSpPr>
          <p:cNvPr id="45" name="Straight Arrow Connector 44"/>
          <p:cNvCxnSpPr/>
          <p:nvPr/>
        </p:nvCxnSpPr>
        <p:spPr>
          <a:xfrm flipH="1">
            <a:off x="5011647" y="3171055"/>
            <a:ext cx="2917873" cy="588589"/>
          </a:xfrm>
          <a:prstGeom prst="straightConnector1">
            <a:avLst/>
          </a:prstGeom>
          <a:noFill/>
          <a:ln w="38100" cap="rnd" cmpd="sng" algn="ctr">
            <a:solidFill>
              <a:sysClr val="window" lastClr="FFFFFF"/>
            </a:solidFill>
            <a:prstDash val="sysDot"/>
            <a:tailEnd type="oval"/>
          </a:ln>
          <a:effectLst/>
        </p:spPr>
      </p:cxnSp>
      <p:cxnSp>
        <p:nvCxnSpPr>
          <p:cNvPr id="46" name="Straight Arrow Connector 45"/>
          <p:cNvCxnSpPr/>
          <p:nvPr/>
        </p:nvCxnSpPr>
        <p:spPr>
          <a:xfrm flipH="1">
            <a:off x="6837654" y="3228205"/>
            <a:ext cx="1137579" cy="531439"/>
          </a:xfrm>
          <a:prstGeom prst="straightConnector1">
            <a:avLst/>
          </a:prstGeom>
          <a:noFill/>
          <a:ln w="38100" cap="rnd" cmpd="sng" algn="ctr">
            <a:solidFill>
              <a:sysClr val="window" lastClr="FFFFFF"/>
            </a:solidFill>
            <a:prstDash val="sysDot"/>
            <a:tailEnd type="oval"/>
          </a:ln>
          <a:effectLst/>
        </p:spPr>
      </p:cxnSp>
      <p:cxnSp>
        <p:nvCxnSpPr>
          <p:cNvPr id="47" name="Straight Arrow Connector 46"/>
          <p:cNvCxnSpPr/>
          <p:nvPr/>
        </p:nvCxnSpPr>
        <p:spPr>
          <a:xfrm>
            <a:off x="8619304" y="3228205"/>
            <a:ext cx="712602" cy="531439"/>
          </a:xfrm>
          <a:prstGeom prst="straightConnector1">
            <a:avLst/>
          </a:prstGeom>
          <a:noFill/>
          <a:ln w="38100" cap="rnd" cmpd="sng" algn="ctr">
            <a:solidFill>
              <a:sysClr val="window" lastClr="FFFFFF"/>
            </a:solidFill>
            <a:prstDash val="sysDot"/>
            <a:tailEnd type="oval"/>
          </a:ln>
          <a:effectLst/>
        </p:spPr>
      </p:cxnSp>
      <p:cxnSp>
        <p:nvCxnSpPr>
          <p:cNvPr id="48" name="Straight Arrow Connector 47"/>
          <p:cNvCxnSpPr/>
          <p:nvPr/>
        </p:nvCxnSpPr>
        <p:spPr>
          <a:xfrm>
            <a:off x="8693300" y="3171055"/>
            <a:ext cx="2489763" cy="588589"/>
          </a:xfrm>
          <a:prstGeom prst="straightConnector1">
            <a:avLst/>
          </a:prstGeom>
          <a:noFill/>
          <a:ln w="38100" cap="rnd" cmpd="sng" algn="ctr">
            <a:solidFill>
              <a:sysClr val="window" lastClr="FFFFFF"/>
            </a:solidFill>
            <a:prstDash val="sysDot"/>
            <a:tailEnd type="oval"/>
          </a:ln>
          <a:effectLst/>
        </p:spPr>
      </p:cxnSp>
      <p:cxnSp>
        <p:nvCxnSpPr>
          <p:cNvPr id="49" name="Straight Arrow Connector 48"/>
          <p:cNvCxnSpPr/>
          <p:nvPr/>
        </p:nvCxnSpPr>
        <p:spPr>
          <a:xfrm flipH="1" flipV="1">
            <a:off x="6826483" y="5341144"/>
            <a:ext cx="1050690" cy="413258"/>
          </a:xfrm>
          <a:prstGeom prst="straightConnector1">
            <a:avLst/>
          </a:prstGeom>
          <a:noFill/>
          <a:ln w="38100" cap="rnd" cmpd="sng" algn="ctr">
            <a:solidFill>
              <a:sysClr val="window" lastClr="FFFFFF"/>
            </a:solidFill>
            <a:prstDash val="sysDot"/>
            <a:tailEnd type="oval"/>
          </a:ln>
          <a:effectLst/>
        </p:spPr>
      </p:cxnSp>
      <p:cxnSp>
        <p:nvCxnSpPr>
          <p:cNvPr id="50" name="Straight Arrow Connector 49"/>
          <p:cNvCxnSpPr/>
          <p:nvPr/>
        </p:nvCxnSpPr>
        <p:spPr>
          <a:xfrm flipV="1">
            <a:off x="8693301" y="5341145"/>
            <a:ext cx="2592482" cy="556712"/>
          </a:xfrm>
          <a:prstGeom prst="straightConnector1">
            <a:avLst/>
          </a:prstGeom>
          <a:noFill/>
          <a:ln w="38100" cap="rnd" cmpd="sng" algn="ctr">
            <a:solidFill>
              <a:sysClr val="window" lastClr="FFFFFF"/>
            </a:solidFill>
            <a:prstDash val="sysDot"/>
            <a:tailEnd type="oval"/>
          </a:ln>
          <a:effectLst/>
        </p:spPr>
      </p:cxnSp>
      <p:cxnSp>
        <p:nvCxnSpPr>
          <p:cNvPr id="51" name="Straight Arrow Connector 50"/>
          <p:cNvCxnSpPr/>
          <p:nvPr/>
        </p:nvCxnSpPr>
        <p:spPr>
          <a:xfrm flipV="1">
            <a:off x="8620559" y="5341144"/>
            <a:ext cx="835815" cy="434769"/>
          </a:xfrm>
          <a:prstGeom prst="straightConnector1">
            <a:avLst/>
          </a:prstGeom>
          <a:noFill/>
          <a:ln w="38100" cap="rnd" cmpd="sng" algn="ctr">
            <a:solidFill>
              <a:sysClr val="window" lastClr="FFFFFF"/>
            </a:solidFill>
            <a:prstDash val="sysDot"/>
            <a:tailEnd type="oval"/>
          </a:ln>
          <a:effectLst/>
        </p:spPr>
      </p:cxnSp>
      <p:cxnSp>
        <p:nvCxnSpPr>
          <p:cNvPr id="52" name="Straight Arrow Connector 51"/>
          <p:cNvCxnSpPr/>
          <p:nvPr/>
        </p:nvCxnSpPr>
        <p:spPr>
          <a:xfrm flipH="1" flipV="1">
            <a:off x="5011648" y="5341145"/>
            <a:ext cx="2865525" cy="556712"/>
          </a:xfrm>
          <a:prstGeom prst="straightConnector1">
            <a:avLst/>
          </a:prstGeom>
          <a:noFill/>
          <a:ln w="38100" cap="rnd" cmpd="sng" algn="ctr">
            <a:solidFill>
              <a:sysClr val="window" lastClr="FFFFFF"/>
            </a:solidFill>
            <a:prstDash val="sysDot"/>
            <a:tailEnd type="oval"/>
          </a:ln>
          <a:effectLst/>
        </p:spPr>
      </p:cxnSp>
      <p:grpSp>
        <p:nvGrpSpPr>
          <p:cNvPr id="53" name="Group 52"/>
          <p:cNvGrpSpPr/>
          <p:nvPr/>
        </p:nvGrpSpPr>
        <p:grpSpPr>
          <a:xfrm>
            <a:off x="10807856" y="4220987"/>
            <a:ext cx="937712" cy="523651"/>
            <a:chOff x="9467552" y="4074182"/>
            <a:chExt cx="1219025" cy="698201"/>
          </a:xfrm>
          <a:effectLst/>
        </p:grpSpPr>
        <p:sp>
          <p:nvSpPr>
            <p:cNvPr id="54" name="Phone icon 2"/>
            <p:cNvSpPr>
              <a:spLocks noEditPoints="1"/>
            </p:cNvSpPr>
            <p:nvPr/>
          </p:nvSpPr>
          <p:spPr bwMode="auto">
            <a:xfrm>
              <a:off x="9467552" y="4183171"/>
              <a:ext cx="324798" cy="557294"/>
            </a:xfrm>
            <a:custGeom>
              <a:avLst/>
              <a:gdLst/>
              <a:ahLst/>
              <a:cxnLst>
                <a:cxn ang="0">
                  <a:pos x="170" y="191"/>
                </a:cxn>
                <a:cxn ang="0">
                  <a:pos x="167" y="101"/>
                </a:cxn>
                <a:cxn ang="0">
                  <a:pos x="142" y="4"/>
                </a:cxn>
                <a:cxn ang="0">
                  <a:pos x="13" y="22"/>
                </a:cxn>
                <a:cxn ang="0">
                  <a:pos x="12" y="300"/>
                </a:cxn>
                <a:cxn ang="0">
                  <a:pos x="146" y="316"/>
                </a:cxn>
                <a:cxn ang="0">
                  <a:pos x="153" y="224"/>
                </a:cxn>
                <a:cxn ang="0">
                  <a:pos x="148" y="244"/>
                </a:cxn>
                <a:cxn ang="0">
                  <a:pos x="129" y="239"/>
                </a:cxn>
                <a:cxn ang="0">
                  <a:pos x="134" y="219"/>
                </a:cxn>
                <a:cxn ang="0">
                  <a:pos x="153" y="224"/>
                </a:cxn>
                <a:cxn ang="0">
                  <a:pos x="99" y="219"/>
                </a:cxn>
                <a:cxn ang="0">
                  <a:pos x="119" y="224"/>
                </a:cxn>
                <a:cxn ang="0">
                  <a:pos x="114" y="243"/>
                </a:cxn>
                <a:cxn ang="0">
                  <a:pos x="94" y="238"/>
                </a:cxn>
                <a:cxn ang="0">
                  <a:pos x="78" y="243"/>
                </a:cxn>
                <a:cxn ang="0">
                  <a:pos x="59" y="238"/>
                </a:cxn>
                <a:cxn ang="0">
                  <a:pos x="64" y="219"/>
                </a:cxn>
                <a:cxn ang="0">
                  <a:pos x="83" y="224"/>
                </a:cxn>
                <a:cxn ang="0">
                  <a:pos x="78" y="243"/>
                </a:cxn>
                <a:cxn ang="0">
                  <a:pos x="24" y="34"/>
                </a:cxn>
                <a:cxn ang="0">
                  <a:pos x="135" y="20"/>
                </a:cxn>
                <a:cxn ang="0">
                  <a:pos x="155" y="106"/>
                </a:cxn>
                <a:cxn ang="0">
                  <a:pos x="150" y="180"/>
                </a:cxn>
                <a:cxn ang="0">
                  <a:pos x="38" y="187"/>
                </a:cxn>
                <a:cxn ang="0">
                  <a:pos x="43" y="283"/>
                </a:cxn>
                <a:cxn ang="0">
                  <a:pos x="24" y="277"/>
                </a:cxn>
                <a:cxn ang="0">
                  <a:pos x="29" y="258"/>
                </a:cxn>
                <a:cxn ang="0">
                  <a:pos x="48" y="264"/>
                </a:cxn>
                <a:cxn ang="0">
                  <a:pos x="43" y="283"/>
                </a:cxn>
                <a:cxn ang="0">
                  <a:pos x="24" y="238"/>
                </a:cxn>
                <a:cxn ang="0">
                  <a:pos x="29" y="218"/>
                </a:cxn>
                <a:cxn ang="0">
                  <a:pos x="48" y="223"/>
                </a:cxn>
                <a:cxn ang="0">
                  <a:pos x="43" y="243"/>
                </a:cxn>
                <a:cxn ang="0">
                  <a:pos x="78" y="283"/>
                </a:cxn>
                <a:cxn ang="0">
                  <a:pos x="59" y="278"/>
                </a:cxn>
                <a:cxn ang="0">
                  <a:pos x="63" y="259"/>
                </a:cxn>
                <a:cxn ang="0">
                  <a:pos x="83" y="264"/>
                </a:cxn>
                <a:cxn ang="0">
                  <a:pos x="78" y="283"/>
                </a:cxn>
                <a:cxn ang="0">
                  <a:pos x="99" y="283"/>
                </a:cxn>
                <a:cxn ang="0">
                  <a:pos x="94" y="264"/>
                </a:cxn>
                <a:cxn ang="0">
                  <a:pos x="113" y="259"/>
                </a:cxn>
                <a:cxn ang="0">
                  <a:pos x="118" y="278"/>
                </a:cxn>
                <a:cxn ang="0">
                  <a:pos x="147" y="283"/>
                </a:cxn>
                <a:cxn ang="0">
                  <a:pos x="129" y="279"/>
                </a:cxn>
                <a:cxn ang="0">
                  <a:pos x="134" y="260"/>
                </a:cxn>
                <a:cxn ang="0">
                  <a:pos x="152" y="264"/>
                </a:cxn>
                <a:cxn ang="0">
                  <a:pos x="147" y="283"/>
                </a:cxn>
              </a:cxnLst>
              <a:rect l="0" t="0" r="r" b="b"/>
              <a:pathLst>
                <a:path w="170" h="320">
                  <a:moveTo>
                    <a:pt x="163" y="301"/>
                  </a:moveTo>
                  <a:cubicBezTo>
                    <a:pt x="167" y="269"/>
                    <a:pt x="170" y="231"/>
                    <a:pt x="170" y="191"/>
                  </a:cubicBezTo>
                  <a:cubicBezTo>
                    <a:pt x="169" y="191"/>
                    <a:pt x="169" y="191"/>
                    <a:pt x="169" y="191"/>
                  </a:cubicBezTo>
                  <a:cubicBezTo>
                    <a:pt x="169" y="165"/>
                    <a:pt x="167" y="101"/>
                    <a:pt x="167" y="101"/>
                  </a:cubicBezTo>
                  <a:cubicBezTo>
                    <a:pt x="165" y="68"/>
                    <a:pt x="163" y="36"/>
                    <a:pt x="159" y="17"/>
                  </a:cubicBezTo>
                  <a:cubicBezTo>
                    <a:pt x="158" y="10"/>
                    <a:pt x="150" y="5"/>
                    <a:pt x="142" y="4"/>
                  </a:cubicBezTo>
                  <a:cubicBezTo>
                    <a:pt x="104" y="0"/>
                    <a:pt x="66" y="2"/>
                    <a:pt x="30" y="8"/>
                  </a:cubicBezTo>
                  <a:cubicBezTo>
                    <a:pt x="22" y="9"/>
                    <a:pt x="15" y="16"/>
                    <a:pt x="13" y="22"/>
                  </a:cubicBezTo>
                  <a:cubicBezTo>
                    <a:pt x="6" y="56"/>
                    <a:pt x="0" y="126"/>
                    <a:pt x="0" y="172"/>
                  </a:cubicBezTo>
                  <a:cubicBezTo>
                    <a:pt x="0" y="219"/>
                    <a:pt x="4" y="263"/>
                    <a:pt x="12" y="300"/>
                  </a:cubicBezTo>
                  <a:cubicBezTo>
                    <a:pt x="13" y="307"/>
                    <a:pt x="21" y="313"/>
                    <a:pt x="29" y="314"/>
                  </a:cubicBezTo>
                  <a:cubicBezTo>
                    <a:pt x="66" y="319"/>
                    <a:pt x="107" y="320"/>
                    <a:pt x="146" y="316"/>
                  </a:cubicBezTo>
                  <a:cubicBezTo>
                    <a:pt x="154" y="315"/>
                    <a:pt x="162" y="309"/>
                    <a:pt x="163" y="301"/>
                  </a:cubicBezTo>
                  <a:close/>
                  <a:moveTo>
                    <a:pt x="153" y="224"/>
                  </a:moveTo>
                  <a:cubicBezTo>
                    <a:pt x="153" y="229"/>
                    <a:pt x="153" y="234"/>
                    <a:pt x="153" y="239"/>
                  </a:cubicBezTo>
                  <a:cubicBezTo>
                    <a:pt x="153" y="241"/>
                    <a:pt x="151" y="244"/>
                    <a:pt x="148" y="244"/>
                  </a:cubicBezTo>
                  <a:cubicBezTo>
                    <a:pt x="144" y="244"/>
                    <a:pt x="139" y="244"/>
                    <a:pt x="134" y="244"/>
                  </a:cubicBezTo>
                  <a:cubicBezTo>
                    <a:pt x="132" y="244"/>
                    <a:pt x="129" y="241"/>
                    <a:pt x="129" y="239"/>
                  </a:cubicBezTo>
                  <a:cubicBezTo>
                    <a:pt x="129" y="234"/>
                    <a:pt x="130" y="229"/>
                    <a:pt x="129" y="224"/>
                  </a:cubicBezTo>
                  <a:cubicBezTo>
                    <a:pt x="129" y="222"/>
                    <a:pt x="132" y="219"/>
                    <a:pt x="134" y="219"/>
                  </a:cubicBezTo>
                  <a:cubicBezTo>
                    <a:pt x="139" y="219"/>
                    <a:pt x="144" y="219"/>
                    <a:pt x="148" y="219"/>
                  </a:cubicBezTo>
                  <a:cubicBezTo>
                    <a:pt x="151" y="219"/>
                    <a:pt x="153" y="222"/>
                    <a:pt x="153" y="224"/>
                  </a:cubicBezTo>
                  <a:close/>
                  <a:moveTo>
                    <a:pt x="94" y="224"/>
                  </a:moveTo>
                  <a:cubicBezTo>
                    <a:pt x="94" y="221"/>
                    <a:pt x="97" y="219"/>
                    <a:pt x="99" y="219"/>
                  </a:cubicBezTo>
                  <a:cubicBezTo>
                    <a:pt x="104" y="219"/>
                    <a:pt x="109" y="219"/>
                    <a:pt x="114" y="219"/>
                  </a:cubicBezTo>
                  <a:cubicBezTo>
                    <a:pt x="116" y="219"/>
                    <a:pt x="119" y="221"/>
                    <a:pt x="119" y="224"/>
                  </a:cubicBezTo>
                  <a:cubicBezTo>
                    <a:pt x="119" y="229"/>
                    <a:pt x="119" y="234"/>
                    <a:pt x="119" y="238"/>
                  </a:cubicBezTo>
                  <a:cubicBezTo>
                    <a:pt x="119" y="241"/>
                    <a:pt x="116" y="243"/>
                    <a:pt x="114" y="243"/>
                  </a:cubicBezTo>
                  <a:cubicBezTo>
                    <a:pt x="109" y="243"/>
                    <a:pt x="104" y="243"/>
                    <a:pt x="99" y="243"/>
                  </a:cubicBezTo>
                  <a:cubicBezTo>
                    <a:pt x="97" y="243"/>
                    <a:pt x="94" y="241"/>
                    <a:pt x="94" y="238"/>
                  </a:cubicBezTo>
                  <a:cubicBezTo>
                    <a:pt x="94" y="234"/>
                    <a:pt x="94" y="229"/>
                    <a:pt x="94" y="224"/>
                  </a:cubicBezTo>
                  <a:close/>
                  <a:moveTo>
                    <a:pt x="78" y="243"/>
                  </a:moveTo>
                  <a:cubicBezTo>
                    <a:pt x="74" y="243"/>
                    <a:pt x="69" y="243"/>
                    <a:pt x="64" y="243"/>
                  </a:cubicBezTo>
                  <a:cubicBezTo>
                    <a:pt x="61" y="243"/>
                    <a:pt x="59" y="241"/>
                    <a:pt x="59" y="238"/>
                  </a:cubicBezTo>
                  <a:cubicBezTo>
                    <a:pt x="59" y="233"/>
                    <a:pt x="59" y="228"/>
                    <a:pt x="59" y="224"/>
                  </a:cubicBezTo>
                  <a:cubicBezTo>
                    <a:pt x="59" y="221"/>
                    <a:pt x="61" y="219"/>
                    <a:pt x="64" y="219"/>
                  </a:cubicBezTo>
                  <a:cubicBezTo>
                    <a:pt x="69" y="219"/>
                    <a:pt x="74" y="219"/>
                    <a:pt x="78" y="219"/>
                  </a:cubicBezTo>
                  <a:cubicBezTo>
                    <a:pt x="81" y="218"/>
                    <a:pt x="83" y="221"/>
                    <a:pt x="83" y="224"/>
                  </a:cubicBezTo>
                  <a:cubicBezTo>
                    <a:pt x="83" y="228"/>
                    <a:pt x="83" y="233"/>
                    <a:pt x="83" y="238"/>
                  </a:cubicBezTo>
                  <a:cubicBezTo>
                    <a:pt x="83" y="241"/>
                    <a:pt x="81" y="243"/>
                    <a:pt x="78" y="243"/>
                  </a:cubicBezTo>
                  <a:close/>
                  <a:moveTo>
                    <a:pt x="24" y="174"/>
                  </a:moveTo>
                  <a:cubicBezTo>
                    <a:pt x="17" y="144"/>
                    <a:pt x="17" y="63"/>
                    <a:pt x="24" y="34"/>
                  </a:cubicBezTo>
                  <a:cubicBezTo>
                    <a:pt x="25" y="28"/>
                    <a:pt x="31" y="23"/>
                    <a:pt x="38" y="22"/>
                  </a:cubicBezTo>
                  <a:cubicBezTo>
                    <a:pt x="69" y="17"/>
                    <a:pt x="103" y="16"/>
                    <a:pt x="135" y="20"/>
                  </a:cubicBezTo>
                  <a:cubicBezTo>
                    <a:pt x="142" y="20"/>
                    <a:pt x="149" y="26"/>
                    <a:pt x="150" y="31"/>
                  </a:cubicBezTo>
                  <a:cubicBezTo>
                    <a:pt x="152" y="46"/>
                    <a:pt x="155" y="76"/>
                    <a:pt x="155" y="106"/>
                  </a:cubicBezTo>
                  <a:cubicBezTo>
                    <a:pt x="155" y="131"/>
                    <a:pt x="154" y="170"/>
                    <a:pt x="150" y="180"/>
                  </a:cubicBezTo>
                  <a:cubicBezTo>
                    <a:pt x="146" y="189"/>
                    <a:pt x="150" y="180"/>
                    <a:pt x="150" y="180"/>
                  </a:cubicBezTo>
                  <a:cubicBezTo>
                    <a:pt x="148" y="185"/>
                    <a:pt x="142" y="189"/>
                    <a:pt x="136" y="190"/>
                  </a:cubicBezTo>
                  <a:cubicBezTo>
                    <a:pt x="103" y="194"/>
                    <a:pt x="69" y="192"/>
                    <a:pt x="38" y="187"/>
                  </a:cubicBezTo>
                  <a:cubicBezTo>
                    <a:pt x="31" y="186"/>
                    <a:pt x="25" y="180"/>
                    <a:pt x="24" y="174"/>
                  </a:cubicBezTo>
                  <a:close/>
                  <a:moveTo>
                    <a:pt x="43" y="283"/>
                  </a:moveTo>
                  <a:cubicBezTo>
                    <a:pt x="38" y="282"/>
                    <a:pt x="34" y="282"/>
                    <a:pt x="29" y="282"/>
                  </a:cubicBezTo>
                  <a:cubicBezTo>
                    <a:pt x="26" y="282"/>
                    <a:pt x="24" y="280"/>
                    <a:pt x="24" y="277"/>
                  </a:cubicBezTo>
                  <a:cubicBezTo>
                    <a:pt x="24" y="273"/>
                    <a:pt x="24" y="268"/>
                    <a:pt x="24" y="263"/>
                  </a:cubicBezTo>
                  <a:cubicBezTo>
                    <a:pt x="24" y="261"/>
                    <a:pt x="26" y="258"/>
                    <a:pt x="29" y="258"/>
                  </a:cubicBezTo>
                  <a:cubicBezTo>
                    <a:pt x="33" y="258"/>
                    <a:pt x="38" y="259"/>
                    <a:pt x="43" y="259"/>
                  </a:cubicBezTo>
                  <a:cubicBezTo>
                    <a:pt x="45" y="259"/>
                    <a:pt x="48" y="261"/>
                    <a:pt x="48" y="264"/>
                  </a:cubicBezTo>
                  <a:cubicBezTo>
                    <a:pt x="48" y="268"/>
                    <a:pt x="48" y="273"/>
                    <a:pt x="48" y="278"/>
                  </a:cubicBezTo>
                  <a:cubicBezTo>
                    <a:pt x="48" y="280"/>
                    <a:pt x="46" y="282"/>
                    <a:pt x="43" y="283"/>
                  </a:cubicBezTo>
                  <a:close/>
                  <a:moveTo>
                    <a:pt x="29" y="243"/>
                  </a:moveTo>
                  <a:cubicBezTo>
                    <a:pt x="27" y="243"/>
                    <a:pt x="24" y="240"/>
                    <a:pt x="24" y="238"/>
                  </a:cubicBezTo>
                  <a:cubicBezTo>
                    <a:pt x="24" y="233"/>
                    <a:pt x="24" y="228"/>
                    <a:pt x="24" y="223"/>
                  </a:cubicBezTo>
                  <a:cubicBezTo>
                    <a:pt x="24" y="221"/>
                    <a:pt x="27" y="218"/>
                    <a:pt x="29" y="218"/>
                  </a:cubicBezTo>
                  <a:cubicBezTo>
                    <a:pt x="34" y="218"/>
                    <a:pt x="39" y="218"/>
                    <a:pt x="43" y="218"/>
                  </a:cubicBezTo>
                  <a:cubicBezTo>
                    <a:pt x="46" y="218"/>
                    <a:pt x="48" y="220"/>
                    <a:pt x="48" y="223"/>
                  </a:cubicBezTo>
                  <a:cubicBezTo>
                    <a:pt x="48" y="228"/>
                    <a:pt x="48" y="233"/>
                    <a:pt x="48" y="238"/>
                  </a:cubicBezTo>
                  <a:cubicBezTo>
                    <a:pt x="48" y="240"/>
                    <a:pt x="46" y="243"/>
                    <a:pt x="43" y="243"/>
                  </a:cubicBezTo>
                  <a:cubicBezTo>
                    <a:pt x="39" y="243"/>
                    <a:pt x="34" y="243"/>
                    <a:pt x="29" y="243"/>
                  </a:cubicBezTo>
                  <a:close/>
                  <a:moveTo>
                    <a:pt x="78" y="283"/>
                  </a:moveTo>
                  <a:cubicBezTo>
                    <a:pt x="73" y="283"/>
                    <a:pt x="68" y="283"/>
                    <a:pt x="64" y="283"/>
                  </a:cubicBezTo>
                  <a:cubicBezTo>
                    <a:pt x="61" y="283"/>
                    <a:pt x="59" y="281"/>
                    <a:pt x="59" y="278"/>
                  </a:cubicBezTo>
                  <a:cubicBezTo>
                    <a:pt x="59" y="273"/>
                    <a:pt x="59" y="269"/>
                    <a:pt x="58" y="264"/>
                  </a:cubicBezTo>
                  <a:cubicBezTo>
                    <a:pt x="58" y="261"/>
                    <a:pt x="61" y="259"/>
                    <a:pt x="63" y="259"/>
                  </a:cubicBezTo>
                  <a:cubicBezTo>
                    <a:pt x="68" y="259"/>
                    <a:pt x="73" y="259"/>
                    <a:pt x="78" y="259"/>
                  </a:cubicBezTo>
                  <a:cubicBezTo>
                    <a:pt x="81" y="259"/>
                    <a:pt x="83" y="261"/>
                    <a:pt x="83" y="264"/>
                  </a:cubicBezTo>
                  <a:cubicBezTo>
                    <a:pt x="83" y="269"/>
                    <a:pt x="83" y="274"/>
                    <a:pt x="83" y="278"/>
                  </a:cubicBezTo>
                  <a:cubicBezTo>
                    <a:pt x="83" y="281"/>
                    <a:pt x="81" y="283"/>
                    <a:pt x="78" y="283"/>
                  </a:cubicBezTo>
                  <a:close/>
                  <a:moveTo>
                    <a:pt x="113" y="283"/>
                  </a:moveTo>
                  <a:cubicBezTo>
                    <a:pt x="108" y="283"/>
                    <a:pt x="103" y="283"/>
                    <a:pt x="99" y="283"/>
                  </a:cubicBezTo>
                  <a:cubicBezTo>
                    <a:pt x="96" y="283"/>
                    <a:pt x="94" y="281"/>
                    <a:pt x="94" y="279"/>
                  </a:cubicBezTo>
                  <a:cubicBezTo>
                    <a:pt x="94" y="274"/>
                    <a:pt x="94" y="269"/>
                    <a:pt x="94" y="264"/>
                  </a:cubicBezTo>
                  <a:cubicBezTo>
                    <a:pt x="94" y="262"/>
                    <a:pt x="96" y="259"/>
                    <a:pt x="99" y="259"/>
                  </a:cubicBezTo>
                  <a:cubicBezTo>
                    <a:pt x="103" y="259"/>
                    <a:pt x="108" y="259"/>
                    <a:pt x="113" y="259"/>
                  </a:cubicBezTo>
                  <a:cubicBezTo>
                    <a:pt x="116" y="259"/>
                    <a:pt x="118" y="262"/>
                    <a:pt x="118" y="264"/>
                  </a:cubicBezTo>
                  <a:cubicBezTo>
                    <a:pt x="118" y="269"/>
                    <a:pt x="118" y="274"/>
                    <a:pt x="118" y="278"/>
                  </a:cubicBezTo>
                  <a:cubicBezTo>
                    <a:pt x="118" y="281"/>
                    <a:pt x="116" y="283"/>
                    <a:pt x="113" y="283"/>
                  </a:cubicBezTo>
                  <a:close/>
                  <a:moveTo>
                    <a:pt x="147" y="283"/>
                  </a:moveTo>
                  <a:cubicBezTo>
                    <a:pt x="143" y="283"/>
                    <a:pt x="138" y="283"/>
                    <a:pt x="133" y="283"/>
                  </a:cubicBezTo>
                  <a:cubicBezTo>
                    <a:pt x="131" y="284"/>
                    <a:pt x="129" y="281"/>
                    <a:pt x="129" y="279"/>
                  </a:cubicBezTo>
                  <a:cubicBezTo>
                    <a:pt x="129" y="274"/>
                    <a:pt x="129" y="269"/>
                    <a:pt x="129" y="265"/>
                  </a:cubicBezTo>
                  <a:cubicBezTo>
                    <a:pt x="129" y="262"/>
                    <a:pt x="131" y="260"/>
                    <a:pt x="134" y="260"/>
                  </a:cubicBezTo>
                  <a:cubicBezTo>
                    <a:pt x="138" y="260"/>
                    <a:pt x="143" y="259"/>
                    <a:pt x="148" y="259"/>
                  </a:cubicBezTo>
                  <a:cubicBezTo>
                    <a:pt x="150" y="259"/>
                    <a:pt x="152" y="262"/>
                    <a:pt x="152" y="264"/>
                  </a:cubicBezTo>
                  <a:cubicBezTo>
                    <a:pt x="152" y="269"/>
                    <a:pt x="152" y="274"/>
                    <a:pt x="152" y="278"/>
                  </a:cubicBezTo>
                  <a:cubicBezTo>
                    <a:pt x="152" y="281"/>
                    <a:pt x="150" y="283"/>
                    <a:pt x="147" y="283"/>
                  </a:cubicBezTo>
                  <a:close/>
                </a:path>
              </a:pathLst>
            </a:custGeom>
            <a:solidFill>
              <a:sysClr val="window" lastClr="FFFFFF"/>
            </a:solidFill>
            <a:effectLst/>
            <a:extLst/>
          </p:spPr>
          <p:txBody>
            <a:bodyPr vert="horz" wrap="square" lIns="91440" tIns="45720" rIns="91440" bIns="45720" numCol="1" anchor="t" anchorCtr="0" compatLnSpc="1">
              <a:prstTxWarp prst="textNoShape">
                <a:avLst/>
              </a:prstTxWarp>
            </a:bodyPr>
            <a:lstStyle/>
            <a:p>
              <a:pPr defTabSz="914400">
                <a:defRPr/>
              </a:pPr>
              <a:endParaRPr lang="en-US" kern="0" dirty="0">
                <a:solidFill>
                  <a:prstClr val="black"/>
                </a:solidFill>
              </a:endParaRPr>
            </a:p>
          </p:txBody>
        </p:sp>
        <p:sp>
          <p:nvSpPr>
            <p:cNvPr id="55" name="Rounded Rectangle 2"/>
            <p:cNvSpPr/>
            <p:nvPr/>
          </p:nvSpPr>
          <p:spPr>
            <a:xfrm>
              <a:off x="9849666" y="4074182"/>
              <a:ext cx="516481" cy="698201"/>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ysClr val="window" lastClr="FFFFFF"/>
            </a:solidFill>
            <a:ln w="117475" cap="flat" cmpd="sng" algn="ctr">
              <a:noFill/>
              <a:prstDash val="solid"/>
            </a:ln>
            <a:effectLst/>
          </p:spPr>
          <p:txBody>
            <a:bodyPr rtlCol="0" anchor="ctr"/>
            <a:lstStyle/>
            <a:p>
              <a:pPr algn="ctr" defTabSz="914400">
                <a:defRPr/>
              </a:pPr>
              <a:endParaRPr lang="en-US" kern="0" dirty="0">
                <a:solidFill>
                  <a:prstClr val="white"/>
                </a:solidFill>
                <a:latin typeface="Arial"/>
              </a:endParaRPr>
            </a:p>
          </p:txBody>
        </p:sp>
        <p:sp>
          <p:nvSpPr>
            <p:cNvPr id="56" name="Rounded Rectangle 2"/>
            <p:cNvSpPr/>
            <p:nvPr/>
          </p:nvSpPr>
          <p:spPr>
            <a:xfrm>
              <a:off x="10425896" y="4361851"/>
              <a:ext cx="260681" cy="387640"/>
            </a:xfrm>
            <a:custGeom>
              <a:avLst/>
              <a:gdLst/>
              <a:ahLst/>
              <a:cxnLst/>
              <a:rect l="l" t="t" r="r" b="b"/>
              <a:pathLst>
                <a:path w="972859" h="1315152">
                  <a:moveTo>
                    <a:pt x="481193" y="1210796"/>
                  </a:moveTo>
                  <a:cubicBezTo>
                    <a:pt x="460084" y="1210796"/>
                    <a:pt x="442971" y="1227887"/>
                    <a:pt x="442971" y="1248969"/>
                  </a:cubicBezTo>
                  <a:cubicBezTo>
                    <a:pt x="442971" y="1270051"/>
                    <a:pt x="460084" y="1287142"/>
                    <a:pt x="481193" y="1287142"/>
                  </a:cubicBezTo>
                  <a:cubicBezTo>
                    <a:pt x="502302" y="1287142"/>
                    <a:pt x="519415" y="1270051"/>
                    <a:pt x="519415" y="1248969"/>
                  </a:cubicBezTo>
                  <a:cubicBezTo>
                    <a:pt x="519415" y="1227887"/>
                    <a:pt x="502302" y="1210796"/>
                    <a:pt x="481193" y="1210796"/>
                  </a:cubicBezTo>
                  <a:close/>
                  <a:moveTo>
                    <a:pt x="124209" y="103179"/>
                  </a:moveTo>
                  <a:lnTo>
                    <a:pt x="124209" y="1173063"/>
                  </a:lnTo>
                  <a:lnTo>
                    <a:pt x="855062" y="1173063"/>
                  </a:lnTo>
                  <a:lnTo>
                    <a:pt x="855062" y="103179"/>
                  </a:lnTo>
                  <a:close/>
                  <a:moveTo>
                    <a:pt x="50054" y="0"/>
                  </a:moveTo>
                  <a:lnTo>
                    <a:pt x="922805" y="0"/>
                  </a:lnTo>
                  <a:cubicBezTo>
                    <a:pt x="950449" y="0"/>
                    <a:pt x="972859" y="22410"/>
                    <a:pt x="972859" y="50054"/>
                  </a:cubicBezTo>
                  <a:lnTo>
                    <a:pt x="972859" y="1265098"/>
                  </a:lnTo>
                  <a:cubicBezTo>
                    <a:pt x="972859" y="1292742"/>
                    <a:pt x="950449" y="1315152"/>
                    <a:pt x="922805" y="1315152"/>
                  </a:cubicBezTo>
                  <a:lnTo>
                    <a:pt x="50054" y="1315152"/>
                  </a:lnTo>
                  <a:cubicBezTo>
                    <a:pt x="22410" y="1315152"/>
                    <a:pt x="0" y="1292742"/>
                    <a:pt x="0" y="1265098"/>
                  </a:cubicBezTo>
                  <a:lnTo>
                    <a:pt x="0" y="50054"/>
                  </a:lnTo>
                  <a:cubicBezTo>
                    <a:pt x="0" y="22410"/>
                    <a:pt x="22410" y="0"/>
                    <a:pt x="50054" y="0"/>
                  </a:cubicBezTo>
                  <a:close/>
                </a:path>
              </a:pathLst>
            </a:custGeom>
            <a:solidFill>
              <a:sysClr val="window" lastClr="FFFFFF"/>
            </a:solidFill>
            <a:ln w="117475" cap="flat" cmpd="sng" algn="ctr">
              <a:noFill/>
              <a:prstDash val="solid"/>
            </a:ln>
            <a:effectLst/>
          </p:spPr>
          <p:txBody>
            <a:bodyPr rtlCol="0" anchor="ctr"/>
            <a:lstStyle/>
            <a:p>
              <a:pPr algn="ctr" defTabSz="914400">
                <a:defRPr/>
              </a:pPr>
              <a:endParaRPr lang="en-US" kern="0" dirty="0">
                <a:solidFill>
                  <a:prstClr val="white"/>
                </a:solidFill>
                <a:latin typeface="Arial"/>
              </a:endParaRPr>
            </a:p>
          </p:txBody>
        </p:sp>
      </p:grpSp>
      <p:sp>
        <p:nvSpPr>
          <p:cNvPr id="57" name="Rounded Rectangle 48"/>
          <p:cNvSpPr/>
          <p:nvPr/>
        </p:nvSpPr>
        <p:spPr>
          <a:xfrm>
            <a:off x="9190329" y="4141232"/>
            <a:ext cx="557688" cy="685856"/>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ysClr val="window" lastClr="FFFFFF"/>
          </a:solidFill>
          <a:ln w="25400" cap="flat" cmpd="sng" algn="ctr">
            <a:noFill/>
            <a:prstDash val="solid"/>
          </a:ln>
          <a:effectLst/>
        </p:spPr>
        <p:txBody>
          <a:bodyPr lIns="69686" tIns="34843" rIns="69686" bIns="34843" rtlCol="0" anchor="ctr"/>
          <a:lstStyle/>
          <a:p>
            <a:pPr algn="ctr" defTabSz="914400">
              <a:defRPr/>
            </a:pPr>
            <a:endParaRPr lang="en-US" kern="0" dirty="0">
              <a:solidFill>
                <a:prstClr val="white"/>
              </a:solidFill>
              <a:latin typeface="Arial"/>
            </a:endParaRPr>
          </a:p>
        </p:txBody>
      </p:sp>
      <p:cxnSp>
        <p:nvCxnSpPr>
          <p:cNvPr id="58" name="Straight Arrow Connector 57"/>
          <p:cNvCxnSpPr/>
          <p:nvPr/>
        </p:nvCxnSpPr>
        <p:spPr>
          <a:xfrm flipH="1">
            <a:off x="6796121" y="4799815"/>
            <a:ext cx="1133398" cy="201966"/>
          </a:xfrm>
          <a:prstGeom prst="straightConnector1">
            <a:avLst/>
          </a:prstGeom>
          <a:noFill/>
          <a:ln w="38100" cap="rnd" cmpd="sng" algn="ctr">
            <a:solidFill>
              <a:sysClr val="window" lastClr="FFFFFF"/>
            </a:solidFill>
            <a:prstDash val="sysDot"/>
            <a:tailEnd type="oval"/>
          </a:ln>
          <a:effectLst/>
        </p:spPr>
      </p:cxnSp>
      <p:cxnSp>
        <p:nvCxnSpPr>
          <p:cNvPr id="59" name="Straight Arrow Connector 58"/>
          <p:cNvCxnSpPr/>
          <p:nvPr/>
        </p:nvCxnSpPr>
        <p:spPr>
          <a:xfrm>
            <a:off x="8619304" y="4798184"/>
            <a:ext cx="812067" cy="155972"/>
          </a:xfrm>
          <a:prstGeom prst="straightConnector1">
            <a:avLst/>
          </a:prstGeom>
          <a:noFill/>
          <a:ln w="38100" cap="rnd" cmpd="sng" algn="ctr">
            <a:solidFill>
              <a:sysClr val="window" lastClr="FFFFFF"/>
            </a:solidFill>
            <a:prstDash val="sysDot"/>
            <a:tailEnd type="oval"/>
          </a:ln>
          <a:effectLst/>
        </p:spPr>
      </p:cxnSp>
      <p:cxnSp>
        <p:nvCxnSpPr>
          <p:cNvPr id="60" name="Straight Arrow Connector 59"/>
          <p:cNvCxnSpPr/>
          <p:nvPr/>
        </p:nvCxnSpPr>
        <p:spPr>
          <a:xfrm>
            <a:off x="8620559" y="4799869"/>
            <a:ext cx="2537523" cy="201912"/>
          </a:xfrm>
          <a:prstGeom prst="straightConnector1">
            <a:avLst/>
          </a:prstGeom>
          <a:noFill/>
          <a:ln w="38100" cap="rnd" cmpd="sng" algn="ctr">
            <a:solidFill>
              <a:sysClr val="window" lastClr="FFFFFF"/>
            </a:solidFill>
            <a:prstDash val="sysDot"/>
            <a:tailEnd type="oval"/>
          </a:ln>
          <a:effectLst/>
        </p:spPr>
      </p:cxnSp>
      <p:grpSp>
        <p:nvGrpSpPr>
          <p:cNvPr id="61" name="Group 5"/>
          <p:cNvGrpSpPr>
            <a:grpSpLocks noChangeAspect="1"/>
          </p:cNvGrpSpPr>
          <p:nvPr/>
        </p:nvGrpSpPr>
        <p:grpSpPr bwMode="auto">
          <a:xfrm>
            <a:off x="7990183" y="5455123"/>
            <a:ext cx="586327" cy="564677"/>
            <a:chOff x="1149" y="1606"/>
            <a:chExt cx="2126" cy="2100"/>
          </a:xfrm>
        </p:grpSpPr>
        <p:sp>
          <p:nvSpPr>
            <p:cNvPr id="62" name="Oval 6"/>
            <p:cNvSpPr>
              <a:spLocks noChangeArrowheads="1"/>
            </p:cNvSpPr>
            <p:nvPr/>
          </p:nvSpPr>
          <p:spPr bwMode="auto">
            <a:xfrm>
              <a:off x="1668" y="1606"/>
              <a:ext cx="1113" cy="1113"/>
            </a:xfrm>
            <a:prstGeom prst="ellipse">
              <a:avLst/>
            </a:pr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63" name="Freeform 7"/>
            <p:cNvSpPr>
              <a:spLocks/>
            </p:cNvSpPr>
            <p:nvPr/>
          </p:nvSpPr>
          <p:spPr bwMode="auto">
            <a:xfrm>
              <a:off x="1149" y="2799"/>
              <a:ext cx="2126" cy="907"/>
            </a:xfrm>
            <a:custGeom>
              <a:avLst/>
              <a:gdLst>
                <a:gd name="T0" fmla="*/ 688 w 900"/>
                <a:gd name="T1" fmla="*/ 0 h 384"/>
                <a:gd name="T2" fmla="*/ 212 w 900"/>
                <a:gd name="T3" fmla="*/ 0 h 384"/>
                <a:gd name="T4" fmla="*/ 0 w 900"/>
                <a:gd name="T5" fmla="*/ 260 h 384"/>
                <a:gd name="T6" fmla="*/ 0 w 900"/>
                <a:gd name="T7" fmla="*/ 361 h 384"/>
                <a:gd name="T8" fmla="*/ 1 w 900"/>
                <a:gd name="T9" fmla="*/ 384 h 384"/>
                <a:gd name="T10" fmla="*/ 899 w 900"/>
                <a:gd name="T11" fmla="*/ 384 h 384"/>
                <a:gd name="T12" fmla="*/ 900 w 900"/>
                <a:gd name="T13" fmla="*/ 361 h 384"/>
                <a:gd name="T14" fmla="*/ 900 w 900"/>
                <a:gd name="T15" fmla="*/ 260 h 384"/>
                <a:gd name="T16" fmla="*/ 688 w 900"/>
                <a:gd name="T17"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00" h="384">
                  <a:moveTo>
                    <a:pt x="688" y="0"/>
                  </a:moveTo>
                  <a:cubicBezTo>
                    <a:pt x="212" y="0"/>
                    <a:pt x="212" y="0"/>
                    <a:pt x="212" y="0"/>
                  </a:cubicBezTo>
                  <a:cubicBezTo>
                    <a:pt x="95" y="0"/>
                    <a:pt x="0" y="117"/>
                    <a:pt x="0" y="260"/>
                  </a:cubicBezTo>
                  <a:cubicBezTo>
                    <a:pt x="0" y="361"/>
                    <a:pt x="0" y="361"/>
                    <a:pt x="0" y="361"/>
                  </a:cubicBezTo>
                  <a:cubicBezTo>
                    <a:pt x="0" y="368"/>
                    <a:pt x="0" y="376"/>
                    <a:pt x="1" y="384"/>
                  </a:cubicBezTo>
                  <a:cubicBezTo>
                    <a:pt x="899" y="384"/>
                    <a:pt x="899" y="384"/>
                    <a:pt x="899" y="384"/>
                  </a:cubicBezTo>
                  <a:cubicBezTo>
                    <a:pt x="900" y="376"/>
                    <a:pt x="900" y="368"/>
                    <a:pt x="900" y="361"/>
                  </a:cubicBezTo>
                  <a:cubicBezTo>
                    <a:pt x="900" y="260"/>
                    <a:pt x="900" y="260"/>
                    <a:pt x="900" y="260"/>
                  </a:cubicBezTo>
                  <a:cubicBezTo>
                    <a:pt x="900" y="117"/>
                    <a:pt x="805" y="0"/>
                    <a:pt x="688" y="0"/>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grpSp>
        <p:nvGrpSpPr>
          <p:cNvPr id="64" name="Group 5"/>
          <p:cNvGrpSpPr>
            <a:grpSpLocks noChangeAspect="1"/>
          </p:cNvGrpSpPr>
          <p:nvPr/>
        </p:nvGrpSpPr>
        <p:grpSpPr bwMode="auto">
          <a:xfrm>
            <a:off x="8020442" y="3877656"/>
            <a:ext cx="514205" cy="369909"/>
            <a:chOff x="1425" y="292"/>
            <a:chExt cx="1602" cy="1182"/>
          </a:xfrm>
        </p:grpSpPr>
        <p:sp>
          <p:nvSpPr>
            <p:cNvPr id="65" name="Freeform 8"/>
            <p:cNvSpPr>
              <a:spLocks/>
            </p:cNvSpPr>
            <p:nvPr/>
          </p:nvSpPr>
          <p:spPr bwMode="auto">
            <a:xfrm>
              <a:off x="2668" y="292"/>
              <a:ext cx="222" cy="175"/>
            </a:xfrm>
            <a:custGeom>
              <a:avLst/>
              <a:gdLst>
                <a:gd name="T0" fmla="*/ 189 w 222"/>
                <a:gd name="T1" fmla="*/ 0 h 175"/>
                <a:gd name="T2" fmla="*/ 0 w 222"/>
                <a:gd name="T3" fmla="*/ 175 h 175"/>
                <a:gd name="T4" fmla="*/ 222 w 222"/>
                <a:gd name="T5" fmla="*/ 43 h 175"/>
                <a:gd name="T6" fmla="*/ 189 w 222"/>
                <a:gd name="T7" fmla="*/ 0 h 175"/>
              </a:gdLst>
              <a:ahLst/>
              <a:cxnLst>
                <a:cxn ang="0">
                  <a:pos x="T0" y="T1"/>
                </a:cxn>
                <a:cxn ang="0">
                  <a:pos x="T2" y="T3"/>
                </a:cxn>
                <a:cxn ang="0">
                  <a:pos x="T4" y="T5"/>
                </a:cxn>
                <a:cxn ang="0">
                  <a:pos x="T6" y="T7"/>
                </a:cxn>
              </a:cxnLst>
              <a:rect l="0" t="0" r="r" b="b"/>
              <a:pathLst>
                <a:path w="222" h="175">
                  <a:moveTo>
                    <a:pt x="189" y="0"/>
                  </a:moveTo>
                  <a:lnTo>
                    <a:pt x="0" y="175"/>
                  </a:lnTo>
                  <a:lnTo>
                    <a:pt x="222" y="43"/>
                  </a:lnTo>
                  <a:lnTo>
                    <a:pt x="189"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66" name="Freeform 9"/>
            <p:cNvSpPr>
              <a:spLocks/>
            </p:cNvSpPr>
            <p:nvPr/>
          </p:nvSpPr>
          <p:spPr bwMode="auto">
            <a:xfrm>
              <a:off x="2710" y="552"/>
              <a:ext cx="317" cy="78"/>
            </a:xfrm>
            <a:custGeom>
              <a:avLst/>
              <a:gdLst>
                <a:gd name="T0" fmla="*/ 317 w 317"/>
                <a:gd name="T1" fmla="*/ 66 h 78"/>
                <a:gd name="T2" fmla="*/ 305 w 317"/>
                <a:gd name="T3" fmla="*/ 0 h 78"/>
                <a:gd name="T4" fmla="*/ 0 w 317"/>
                <a:gd name="T5" fmla="*/ 78 h 78"/>
                <a:gd name="T6" fmla="*/ 317 w 317"/>
                <a:gd name="T7" fmla="*/ 66 h 78"/>
              </a:gdLst>
              <a:ahLst/>
              <a:cxnLst>
                <a:cxn ang="0">
                  <a:pos x="T0" y="T1"/>
                </a:cxn>
                <a:cxn ang="0">
                  <a:pos x="T2" y="T3"/>
                </a:cxn>
                <a:cxn ang="0">
                  <a:pos x="T4" y="T5"/>
                </a:cxn>
                <a:cxn ang="0">
                  <a:pos x="T6" y="T7"/>
                </a:cxn>
              </a:cxnLst>
              <a:rect l="0" t="0" r="r" b="b"/>
              <a:pathLst>
                <a:path w="317" h="78">
                  <a:moveTo>
                    <a:pt x="317" y="66"/>
                  </a:moveTo>
                  <a:lnTo>
                    <a:pt x="305" y="0"/>
                  </a:lnTo>
                  <a:lnTo>
                    <a:pt x="0" y="78"/>
                  </a:lnTo>
                  <a:lnTo>
                    <a:pt x="317" y="66"/>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67" name="Freeform 10"/>
            <p:cNvSpPr>
              <a:spLocks/>
            </p:cNvSpPr>
            <p:nvPr/>
          </p:nvSpPr>
          <p:spPr bwMode="auto">
            <a:xfrm>
              <a:off x="2710" y="821"/>
              <a:ext cx="258" cy="71"/>
            </a:xfrm>
            <a:custGeom>
              <a:avLst/>
              <a:gdLst>
                <a:gd name="T0" fmla="*/ 258 w 258"/>
                <a:gd name="T1" fmla="*/ 19 h 71"/>
                <a:gd name="T2" fmla="*/ 0 w 258"/>
                <a:gd name="T3" fmla="*/ 0 h 71"/>
                <a:gd name="T4" fmla="*/ 248 w 258"/>
                <a:gd name="T5" fmla="*/ 71 h 71"/>
                <a:gd name="T6" fmla="*/ 258 w 258"/>
                <a:gd name="T7" fmla="*/ 19 h 71"/>
              </a:gdLst>
              <a:ahLst/>
              <a:cxnLst>
                <a:cxn ang="0">
                  <a:pos x="T0" y="T1"/>
                </a:cxn>
                <a:cxn ang="0">
                  <a:pos x="T2" y="T3"/>
                </a:cxn>
                <a:cxn ang="0">
                  <a:pos x="T4" y="T5"/>
                </a:cxn>
                <a:cxn ang="0">
                  <a:pos x="T6" y="T7"/>
                </a:cxn>
              </a:cxnLst>
              <a:rect l="0" t="0" r="r" b="b"/>
              <a:pathLst>
                <a:path w="258" h="71">
                  <a:moveTo>
                    <a:pt x="258" y="19"/>
                  </a:moveTo>
                  <a:lnTo>
                    <a:pt x="0" y="0"/>
                  </a:lnTo>
                  <a:lnTo>
                    <a:pt x="248" y="71"/>
                  </a:lnTo>
                  <a:lnTo>
                    <a:pt x="258" y="1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68" name="Freeform 11"/>
            <p:cNvSpPr>
              <a:spLocks noEditPoints="1"/>
            </p:cNvSpPr>
            <p:nvPr/>
          </p:nvSpPr>
          <p:spPr bwMode="auto">
            <a:xfrm>
              <a:off x="1860" y="299"/>
              <a:ext cx="746" cy="1009"/>
            </a:xfrm>
            <a:custGeom>
              <a:avLst/>
              <a:gdLst>
                <a:gd name="T0" fmla="*/ 66 w 316"/>
                <a:gd name="T1" fmla="*/ 321 h 427"/>
                <a:gd name="T2" fmla="*/ 71 w 316"/>
                <a:gd name="T3" fmla="*/ 410 h 427"/>
                <a:gd name="T4" fmla="*/ 70 w 316"/>
                <a:gd name="T5" fmla="*/ 427 h 427"/>
                <a:gd name="T6" fmla="*/ 237 w 316"/>
                <a:gd name="T7" fmla="*/ 366 h 427"/>
                <a:gd name="T8" fmla="*/ 244 w 316"/>
                <a:gd name="T9" fmla="*/ 363 h 427"/>
                <a:gd name="T10" fmla="*/ 244 w 316"/>
                <a:gd name="T11" fmla="*/ 355 h 427"/>
                <a:gd name="T12" fmla="*/ 249 w 316"/>
                <a:gd name="T13" fmla="*/ 320 h 427"/>
                <a:gd name="T14" fmla="*/ 265 w 316"/>
                <a:gd name="T15" fmla="*/ 289 h 427"/>
                <a:gd name="T16" fmla="*/ 316 w 316"/>
                <a:gd name="T17" fmla="*/ 149 h 427"/>
                <a:gd name="T18" fmla="*/ 269 w 316"/>
                <a:gd name="T19" fmla="*/ 44 h 427"/>
                <a:gd name="T20" fmla="*/ 159 w 316"/>
                <a:gd name="T21" fmla="*/ 0 h 427"/>
                <a:gd name="T22" fmla="*/ 155 w 316"/>
                <a:gd name="T23" fmla="*/ 0 h 427"/>
                <a:gd name="T24" fmla="*/ 45 w 316"/>
                <a:gd name="T25" fmla="*/ 46 h 427"/>
                <a:gd name="T26" fmla="*/ 0 w 316"/>
                <a:gd name="T27" fmla="*/ 153 h 427"/>
                <a:gd name="T28" fmla="*/ 51 w 316"/>
                <a:gd name="T29" fmla="*/ 294 h 427"/>
                <a:gd name="T30" fmla="*/ 66 w 316"/>
                <a:gd name="T31" fmla="*/ 321 h 427"/>
                <a:gd name="T32" fmla="*/ 223 w 316"/>
                <a:gd name="T33" fmla="*/ 189 h 427"/>
                <a:gd name="T34" fmla="*/ 192 w 316"/>
                <a:gd name="T35" fmla="*/ 226 h 427"/>
                <a:gd name="T36" fmla="*/ 192 w 316"/>
                <a:gd name="T37" fmla="*/ 358 h 427"/>
                <a:gd name="T38" fmla="*/ 129 w 316"/>
                <a:gd name="T39" fmla="*/ 381 h 427"/>
                <a:gd name="T40" fmla="*/ 129 w 316"/>
                <a:gd name="T41" fmla="*/ 381 h 427"/>
                <a:gd name="T42" fmla="*/ 129 w 316"/>
                <a:gd name="T43" fmla="*/ 227 h 427"/>
                <a:gd name="T44" fmla="*/ 95 w 316"/>
                <a:gd name="T45" fmla="*/ 189 h 427"/>
                <a:gd name="T46" fmla="*/ 223 w 316"/>
                <a:gd name="T47" fmla="*/ 189 h 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16" h="427">
                  <a:moveTo>
                    <a:pt x="66" y="321"/>
                  </a:moveTo>
                  <a:cubicBezTo>
                    <a:pt x="71" y="338"/>
                    <a:pt x="71" y="391"/>
                    <a:pt x="71" y="410"/>
                  </a:cubicBezTo>
                  <a:cubicBezTo>
                    <a:pt x="70" y="427"/>
                    <a:pt x="70" y="427"/>
                    <a:pt x="70" y="427"/>
                  </a:cubicBezTo>
                  <a:cubicBezTo>
                    <a:pt x="237" y="366"/>
                    <a:pt x="237" y="366"/>
                    <a:pt x="237" y="366"/>
                  </a:cubicBezTo>
                  <a:cubicBezTo>
                    <a:pt x="244" y="363"/>
                    <a:pt x="244" y="363"/>
                    <a:pt x="244" y="363"/>
                  </a:cubicBezTo>
                  <a:cubicBezTo>
                    <a:pt x="244" y="355"/>
                    <a:pt x="244" y="355"/>
                    <a:pt x="244" y="355"/>
                  </a:cubicBezTo>
                  <a:cubicBezTo>
                    <a:pt x="244" y="355"/>
                    <a:pt x="244" y="337"/>
                    <a:pt x="249" y="320"/>
                  </a:cubicBezTo>
                  <a:cubicBezTo>
                    <a:pt x="250" y="314"/>
                    <a:pt x="257" y="302"/>
                    <a:pt x="265" y="289"/>
                  </a:cubicBezTo>
                  <a:cubicBezTo>
                    <a:pt x="285" y="254"/>
                    <a:pt x="316" y="203"/>
                    <a:pt x="316" y="149"/>
                  </a:cubicBezTo>
                  <a:cubicBezTo>
                    <a:pt x="316" y="110"/>
                    <a:pt x="299" y="72"/>
                    <a:pt x="269" y="44"/>
                  </a:cubicBezTo>
                  <a:cubicBezTo>
                    <a:pt x="239" y="15"/>
                    <a:pt x="200" y="0"/>
                    <a:pt x="159" y="0"/>
                  </a:cubicBezTo>
                  <a:cubicBezTo>
                    <a:pt x="155" y="0"/>
                    <a:pt x="155" y="0"/>
                    <a:pt x="155" y="0"/>
                  </a:cubicBezTo>
                  <a:cubicBezTo>
                    <a:pt x="114" y="0"/>
                    <a:pt x="75" y="16"/>
                    <a:pt x="45" y="46"/>
                  </a:cubicBezTo>
                  <a:cubicBezTo>
                    <a:pt x="16" y="75"/>
                    <a:pt x="0" y="114"/>
                    <a:pt x="0" y="153"/>
                  </a:cubicBezTo>
                  <a:cubicBezTo>
                    <a:pt x="0" y="209"/>
                    <a:pt x="31" y="260"/>
                    <a:pt x="51" y="294"/>
                  </a:cubicBezTo>
                  <a:cubicBezTo>
                    <a:pt x="58" y="305"/>
                    <a:pt x="64" y="315"/>
                    <a:pt x="66" y="321"/>
                  </a:cubicBezTo>
                  <a:close/>
                  <a:moveTo>
                    <a:pt x="223" y="189"/>
                  </a:moveTo>
                  <a:cubicBezTo>
                    <a:pt x="192" y="226"/>
                    <a:pt x="192" y="226"/>
                    <a:pt x="192" y="226"/>
                  </a:cubicBezTo>
                  <a:cubicBezTo>
                    <a:pt x="192" y="358"/>
                    <a:pt x="192" y="358"/>
                    <a:pt x="192" y="358"/>
                  </a:cubicBezTo>
                  <a:cubicBezTo>
                    <a:pt x="129" y="381"/>
                    <a:pt x="129" y="381"/>
                    <a:pt x="129" y="381"/>
                  </a:cubicBezTo>
                  <a:cubicBezTo>
                    <a:pt x="129" y="381"/>
                    <a:pt x="129" y="381"/>
                    <a:pt x="129" y="381"/>
                  </a:cubicBezTo>
                  <a:cubicBezTo>
                    <a:pt x="129" y="227"/>
                    <a:pt x="129" y="227"/>
                    <a:pt x="129" y="227"/>
                  </a:cubicBezTo>
                  <a:cubicBezTo>
                    <a:pt x="95" y="189"/>
                    <a:pt x="95" y="189"/>
                    <a:pt x="95" y="189"/>
                  </a:cubicBezTo>
                  <a:lnTo>
                    <a:pt x="223" y="189"/>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69" name="Freeform 12"/>
            <p:cNvSpPr>
              <a:spLocks/>
            </p:cNvSpPr>
            <p:nvPr/>
          </p:nvSpPr>
          <p:spPr bwMode="auto">
            <a:xfrm>
              <a:off x="2023" y="1221"/>
              <a:ext cx="392" cy="167"/>
            </a:xfrm>
            <a:custGeom>
              <a:avLst/>
              <a:gdLst>
                <a:gd name="T0" fmla="*/ 164 w 166"/>
                <a:gd name="T1" fmla="*/ 7 h 71"/>
                <a:gd name="T2" fmla="*/ 153 w 166"/>
                <a:gd name="T3" fmla="*/ 2 h 71"/>
                <a:gd name="T4" fmla="*/ 7 w 166"/>
                <a:gd name="T5" fmla="*/ 53 h 71"/>
                <a:gd name="T6" fmla="*/ 1 w 166"/>
                <a:gd name="T7" fmla="*/ 65 h 71"/>
                <a:gd name="T8" fmla="*/ 10 w 166"/>
                <a:gd name="T9" fmla="*/ 71 h 71"/>
                <a:gd name="T10" fmla="*/ 13 w 166"/>
                <a:gd name="T11" fmla="*/ 70 h 71"/>
                <a:gd name="T12" fmla="*/ 159 w 166"/>
                <a:gd name="T13" fmla="*/ 19 h 71"/>
                <a:gd name="T14" fmla="*/ 164 w 166"/>
                <a:gd name="T15" fmla="*/ 7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6" h="71">
                  <a:moveTo>
                    <a:pt x="164" y="7"/>
                  </a:moveTo>
                  <a:cubicBezTo>
                    <a:pt x="162" y="3"/>
                    <a:pt x="157" y="0"/>
                    <a:pt x="153" y="2"/>
                  </a:cubicBezTo>
                  <a:cubicBezTo>
                    <a:pt x="103" y="19"/>
                    <a:pt x="9" y="53"/>
                    <a:pt x="7" y="53"/>
                  </a:cubicBezTo>
                  <a:cubicBezTo>
                    <a:pt x="2" y="55"/>
                    <a:pt x="0" y="60"/>
                    <a:pt x="1" y="65"/>
                  </a:cubicBezTo>
                  <a:cubicBezTo>
                    <a:pt x="3" y="68"/>
                    <a:pt x="6" y="71"/>
                    <a:pt x="10" y="71"/>
                  </a:cubicBezTo>
                  <a:cubicBezTo>
                    <a:pt x="11" y="71"/>
                    <a:pt x="12" y="71"/>
                    <a:pt x="13" y="70"/>
                  </a:cubicBezTo>
                  <a:cubicBezTo>
                    <a:pt x="14" y="70"/>
                    <a:pt x="134" y="27"/>
                    <a:pt x="159" y="19"/>
                  </a:cubicBezTo>
                  <a:cubicBezTo>
                    <a:pt x="163" y="17"/>
                    <a:pt x="166" y="12"/>
                    <a:pt x="164"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70" name="Freeform 13"/>
            <p:cNvSpPr>
              <a:spLocks/>
            </p:cNvSpPr>
            <p:nvPr/>
          </p:nvSpPr>
          <p:spPr bwMode="auto">
            <a:xfrm>
              <a:off x="2063" y="1308"/>
              <a:ext cx="361" cy="156"/>
            </a:xfrm>
            <a:custGeom>
              <a:avLst/>
              <a:gdLst>
                <a:gd name="T0" fmla="*/ 152 w 153"/>
                <a:gd name="T1" fmla="*/ 7 h 66"/>
                <a:gd name="T2" fmla="*/ 140 w 153"/>
                <a:gd name="T3" fmla="*/ 2 h 66"/>
                <a:gd name="T4" fmla="*/ 7 w 153"/>
                <a:gd name="T5" fmla="*/ 49 h 66"/>
                <a:gd name="T6" fmla="*/ 1 w 153"/>
                <a:gd name="T7" fmla="*/ 60 h 66"/>
                <a:gd name="T8" fmla="*/ 10 w 153"/>
                <a:gd name="T9" fmla="*/ 66 h 66"/>
                <a:gd name="T10" fmla="*/ 13 w 153"/>
                <a:gd name="T11" fmla="*/ 66 h 66"/>
                <a:gd name="T12" fmla="*/ 146 w 153"/>
                <a:gd name="T13" fmla="*/ 19 h 66"/>
                <a:gd name="T14" fmla="*/ 152 w 153"/>
                <a:gd name="T15" fmla="*/ 7 h 6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3" h="66">
                  <a:moveTo>
                    <a:pt x="152" y="7"/>
                  </a:moveTo>
                  <a:cubicBezTo>
                    <a:pt x="150" y="3"/>
                    <a:pt x="145" y="0"/>
                    <a:pt x="140" y="2"/>
                  </a:cubicBezTo>
                  <a:cubicBezTo>
                    <a:pt x="95" y="18"/>
                    <a:pt x="9" y="48"/>
                    <a:pt x="7" y="49"/>
                  </a:cubicBezTo>
                  <a:cubicBezTo>
                    <a:pt x="2" y="50"/>
                    <a:pt x="0" y="56"/>
                    <a:pt x="1" y="60"/>
                  </a:cubicBezTo>
                  <a:cubicBezTo>
                    <a:pt x="3" y="64"/>
                    <a:pt x="6" y="66"/>
                    <a:pt x="10" y="66"/>
                  </a:cubicBezTo>
                  <a:cubicBezTo>
                    <a:pt x="11" y="66"/>
                    <a:pt x="12" y="66"/>
                    <a:pt x="13" y="66"/>
                  </a:cubicBezTo>
                  <a:cubicBezTo>
                    <a:pt x="14" y="66"/>
                    <a:pt x="124" y="27"/>
                    <a:pt x="146" y="19"/>
                  </a:cubicBezTo>
                  <a:cubicBezTo>
                    <a:pt x="151" y="17"/>
                    <a:pt x="153" y="12"/>
                    <a:pt x="152" y="7"/>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71" name="Freeform 14"/>
            <p:cNvSpPr>
              <a:spLocks/>
            </p:cNvSpPr>
            <p:nvPr/>
          </p:nvSpPr>
          <p:spPr bwMode="auto">
            <a:xfrm>
              <a:off x="2212" y="1398"/>
              <a:ext cx="217" cy="76"/>
            </a:xfrm>
            <a:custGeom>
              <a:avLst/>
              <a:gdLst>
                <a:gd name="T0" fmla="*/ 0 w 92"/>
                <a:gd name="T1" fmla="*/ 32 h 32"/>
                <a:gd name="T2" fmla="*/ 62 w 92"/>
                <a:gd name="T3" fmla="*/ 32 h 32"/>
                <a:gd name="T4" fmla="*/ 80 w 92"/>
                <a:gd name="T5" fmla="*/ 15 h 32"/>
                <a:gd name="T6" fmla="*/ 84 w 92"/>
                <a:gd name="T7" fmla="*/ 1 h 32"/>
                <a:gd name="T8" fmla="*/ 0 w 92"/>
                <a:gd name="T9" fmla="*/ 32 h 32"/>
              </a:gdLst>
              <a:ahLst/>
              <a:cxnLst>
                <a:cxn ang="0">
                  <a:pos x="T0" y="T1"/>
                </a:cxn>
                <a:cxn ang="0">
                  <a:pos x="T2" y="T3"/>
                </a:cxn>
                <a:cxn ang="0">
                  <a:pos x="T4" y="T5"/>
                </a:cxn>
                <a:cxn ang="0">
                  <a:pos x="T6" y="T7"/>
                </a:cxn>
                <a:cxn ang="0">
                  <a:pos x="T8" y="T9"/>
                </a:cxn>
              </a:cxnLst>
              <a:rect l="0" t="0" r="r" b="b"/>
              <a:pathLst>
                <a:path w="92" h="32">
                  <a:moveTo>
                    <a:pt x="0" y="32"/>
                  </a:moveTo>
                  <a:cubicBezTo>
                    <a:pt x="62" y="32"/>
                    <a:pt x="62" y="32"/>
                    <a:pt x="62" y="32"/>
                  </a:cubicBezTo>
                  <a:cubicBezTo>
                    <a:pt x="62" y="32"/>
                    <a:pt x="75" y="22"/>
                    <a:pt x="80" y="15"/>
                  </a:cubicBezTo>
                  <a:cubicBezTo>
                    <a:pt x="86" y="8"/>
                    <a:pt x="92" y="3"/>
                    <a:pt x="84" y="1"/>
                  </a:cubicBezTo>
                  <a:cubicBezTo>
                    <a:pt x="76" y="0"/>
                    <a:pt x="0" y="32"/>
                    <a:pt x="0" y="32"/>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72" name="Freeform 15"/>
            <p:cNvSpPr>
              <a:spLocks/>
            </p:cNvSpPr>
            <p:nvPr/>
          </p:nvSpPr>
          <p:spPr bwMode="auto">
            <a:xfrm>
              <a:off x="1562" y="292"/>
              <a:ext cx="222" cy="173"/>
            </a:xfrm>
            <a:custGeom>
              <a:avLst/>
              <a:gdLst>
                <a:gd name="T0" fmla="*/ 33 w 222"/>
                <a:gd name="T1" fmla="*/ 0 h 173"/>
                <a:gd name="T2" fmla="*/ 0 w 222"/>
                <a:gd name="T3" fmla="*/ 40 h 173"/>
                <a:gd name="T4" fmla="*/ 222 w 222"/>
                <a:gd name="T5" fmla="*/ 173 h 173"/>
                <a:gd name="T6" fmla="*/ 33 w 222"/>
                <a:gd name="T7" fmla="*/ 0 h 173"/>
              </a:gdLst>
              <a:ahLst/>
              <a:cxnLst>
                <a:cxn ang="0">
                  <a:pos x="T0" y="T1"/>
                </a:cxn>
                <a:cxn ang="0">
                  <a:pos x="T2" y="T3"/>
                </a:cxn>
                <a:cxn ang="0">
                  <a:pos x="T4" y="T5"/>
                </a:cxn>
                <a:cxn ang="0">
                  <a:pos x="T6" y="T7"/>
                </a:cxn>
              </a:cxnLst>
              <a:rect l="0" t="0" r="r" b="b"/>
              <a:pathLst>
                <a:path w="222" h="173">
                  <a:moveTo>
                    <a:pt x="33" y="0"/>
                  </a:moveTo>
                  <a:lnTo>
                    <a:pt x="0" y="40"/>
                  </a:lnTo>
                  <a:lnTo>
                    <a:pt x="222" y="173"/>
                  </a:lnTo>
                  <a:lnTo>
                    <a:pt x="33"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73" name="Freeform 16"/>
            <p:cNvSpPr>
              <a:spLocks/>
            </p:cNvSpPr>
            <p:nvPr/>
          </p:nvSpPr>
          <p:spPr bwMode="auto">
            <a:xfrm>
              <a:off x="1425" y="552"/>
              <a:ext cx="317" cy="78"/>
            </a:xfrm>
            <a:custGeom>
              <a:avLst/>
              <a:gdLst>
                <a:gd name="T0" fmla="*/ 12 w 317"/>
                <a:gd name="T1" fmla="*/ 0 h 78"/>
                <a:gd name="T2" fmla="*/ 0 w 317"/>
                <a:gd name="T3" fmla="*/ 66 h 78"/>
                <a:gd name="T4" fmla="*/ 317 w 317"/>
                <a:gd name="T5" fmla="*/ 78 h 78"/>
                <a:gd name="T6" fmla="*/ 12 w 317"/>
                <a:gd name="T7" fmla="*/ 0 h 78"/>
              </a:gdLst>
              <a:ahLst/>
              <a:cxnLst>
                <a:cxn ang="0">
                  <a:pos x="T0" y="T1"/>
                </a:cxn>
                <a:cxn ang="0">
                  <a:pos x="T2" y="T3"/>
                </a:cxn>
                <a:cxn ang="0">
                  <a:pos x="T4" y="T5"/>
                </a:cxn>
                <a:cxn ang="0">
                  <a:pos x="T6" y="T7"/>
                </a:cxn>
              </a:cxnLst>
              <a:rect l="0" t="0" r="r" b="b"/>
              <a:pathLst>
                <a:path w="317" h="78">
                  <a:moveTo>
                    <a:pt x="12" y="0"/>
                  </a:moveTo>
                  <a:lnTo>
                    <a:pt x="0" y="66"/>
                  </a:lnTo>
                  <a:lnTo>
                    <a:pt x="317" y="78"/>
                  </a:lnTo>
                  <a:lnTo>
                    <a:pt x="12" y="0"/>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sp>
          <p:nvSpPr>
            <p:cNvPr id="74" name="Freeform 17"/>
            <p:cNvSpPr>
              <a:spLocks/>
            </p:cNvSpPr>
            <p:nvPr/>
          </p:nvSpPr>
          <p:spPr bwMode="auto">
            <a:xfrm>
              <a:off x="1484" y="821"/>
              <a:ext cx="255" cy="71"/>
            </a:xfrm>
            <a:custGeom>
              <a:avLst/>
              <a:gdLst>
                <a:gd name="T0" fmla="*/ 7 w 255"/>
                <a:gd name="T1" fmla="*/ 71 h 71"/>
                <a:gd name="T2" fmla="*/ 255 w 255"/>
                <a:gd name="T3" fmla="*/ 0 h 71"/>
                <a:gd name="T4" fmla="*/ 0 w 255"/>
                <a:gd name="T5" fmla="*/ 19 h 71"/>
                <a:gd name="T6" fmla="*/ 7 w 255"/>
                <a:gd name="T7" fmla="*/ 71 h 71"/>
              </a:gdLst>
              <a:ahLst/>
              <a:cxnLst>
                <a:cxn ang="0">
                  <a:pos x="T0" y="T1"/>
                </a:cxn>
                <a:cxn ang="0">
                  <a:pos x="T2" y="T3"/>
                </a:cxn>
                <a:cxn ang="0">
                  <a:pos x="T4" y="T5"/>
                </a:cxn>
                <a:cxn ang="0">
                  <a:pos x="T6" y="T7"/>
                </a:cxn>
              </a:cxnLst>
              <a:rect l="0" t="0" r="r" b="b"/>
              <a:pathLst>
                <a:path w="255" h="71">
                  <a:moveTo>
                    <a:pt x="7" y="71"/>
                  </a:moveTo>
                  <a:lnTo>
                    <a:pt x="255" y="0"/>
                  </a:lnTo>
                  <a:lnTo>
                    <a:pt x="0" y="19"/>
                  </a:lnTo>
                  <a:lnTo>
                    <a:pt x="7" y="71"/>
                  </a:lnTo>
                  <a:close/>
                </a:path>
              </a:pathLst>
            </a:custGeom>
            <a:solidFill>
              <a:sysClr val="window" lastClr="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400">
                <a:defRPr/>
              </a:pPr>
              <a:endParaRPr lang="en-US" kern="0">
                <a:solidFill>
                  <a:sysClr val="windowText" lastClr="000000"/>
                </a:solidFill>
              </a:endParaRPr>
            </a:p>
          </p:txBody>
        </p:sp>
      </p:grpSp>
      <p:pic>
        <p:nvPicPr>
          <p:cNvPr id="75" name="Picture 74"/>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563656" y="4217458"/>
            <a:ext cx="895982" cy="562445"/>
          </a:xfrm>
          <a:prstGeom prst="rect">
            <a:avLst/>
          </a:prstGeom>
          <a:effectLst/>
        </p:spPr>
      </p:pic>
      <p:cxnSp>
        <p:nvCxnSpPr>
          <p:cNvPr id="76" name="Straight Arrow Connector 75"/>
          <p:cNvCxnSpPr/>
          <p:nvPr/>
        </p:nvCxnSpPr>
        <p:spPr>
          <a:xfrm flipH="1">
            <a:off x="5013236" y="4799815"/>
            <a:ext cx="2916283" cy="201966"/>
          </a:xfrm>
          <a:prstGeom prst="straightConnector1">
            <a:avLst/>
          </a:prstGeom>
          <a:noFill/>
          <a:ln w="38100" cap="rnd" cmpd="sng" algn="ctr">
            <a:solidFill>
              <a:sysClr val="window" lastClr="FFFFFF"/>
            </a:solidFill>
            <a:prstDash val="sysDot"/>
            <a:tailEnd type="oval"/>
          </a:ln>
          <a:effectLst/>
        </p:spPr>
      </p:cxnSp>
      <p:sp>
        <p:nvSpPr>
          <p:cNvPr id="77" name="TextBox 76"/>
          <p:cNvSpPr txBox="1"/>
          <p:nvPr/>
        </p:nvSpPr>
        <p:spPr>
          <a:xfrm>
            <a:off x="7415708" y="1943239"/>
            <a:ext cx="1740442" cy="624364"/>
          </a:xfrm>
          <a:prstGeom prst="rect">
            <a:avLst/>
          </a:prstGeom>
          <a:noFill/>
          <a:ln>
            <a:noFill/>
          </a:ln>
        </p:spPr>
        <p:txBody>
          <a:bodyPr wrap="square" lIns="69686" tIns="34843" rIns="69686" bIns="34843" rtlCol="0">
            <a:spAutoFit/>
          </a:bodyPr>
          <a:lstStyle/>
          <a:p>
            <a:pPr algn="ctr" defTabSz="914400">
              <a:defRPr/>
            </a:pPr>
            <a:r>
              <a:rPr lang="en-US" kern="0" dirty="0" smtClean="0">
                <a:solidFill>
                  <a:sysClr val="window" lastClr="FFFFFF"/>
                </a:solidFill>
              </a:rPr>
              <a:t>Management Service </a:t>
            </a:r>
            <a:endParaRPr lang="en-US" kern="0" dirty="0">
              <a:solidFill>
                <a:sysClr val="window" lastClr="FFFFFF"/>
              </a:solidFill>
            </a:endParaRPr>
          </a:p>
        </p:txBody>
      </p:sp>
      <p:pic>
        <p:nvPicPr>
          <p:cNvPr id="78" name="Picture 5"/>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auto">
          <a:xfrm>
            <a:off x="8050752" y="2582891"/>
            <a:ext cx="772659" cy="685800"/>
          </a:xfrm>
          <a:prstGeom prst="rect">
            <a:avLst/>
          </a:prstGeom>
          <a:noFill/>
          <a:ln>
            <a:noFill/>
          </a:ln>
        </p:spPr>
      </p:pic>
      <p:grpSp>
        <p:nvGrpSpPr>
          <p:cNvPr id="79" name="Group 78"/>
          <p:cNvGrpSpPr>
            <a:grpSpLocks noChangeAspect="1"/>
          </p:cNvGrpSpPr>
          <p:nvPr/>
        </p:nvGrpSpPr>
        <p:grpSpPr>
          <a:xfrm>
            <a:off x="6424586" y="4206258"/>
            <a:ext cx="773723" cy="537878"/>
            <a:chOff x="1919150" y="3044496"/>
            <a:chExt cx="666391" cy="475141"/>
          </a:xfrm>
          <a:solidFill>
            <a:sysClr val="window" lastClr="FFFFFF"/>
          </a:solidFill>
        </p:grpSpPr>
        <p:sp>
          <p:nvSpPr>
            <p:cNvPr id="80" name="Round Same Side Corner Rectangle 11"/>
            <p:cNvSpPr/>
            <p:nvPr/>
          </p:nvSpPr>
          <p:spPr>
            <a:xfrm>
              <a:off x="1970085" y="3044496"/>
              <a:ext cx="564520" cy="361776"/>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grpFill/>
            <a:ln w="2540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81" name="Trapezoid 12"/>
            <p:cNvSpPr/>
            <p:nvPr/>
          </p:nvSpPr>
          <p:spPr>
            <a:xfrm>
              <a:off x="1919150" y="3408078"/>
              <a:ext cx="666391" cy="84127"/>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grpFill/>
            <a:ln w="2540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sp>
          <p:nvSpPr>
            <p:cNvPr id="82" name="Rectangle 81"/>
            <p:cNvSpPr/>
            <p:nvPr/>
          </p:nvSpPr>
          <p:spPr>
            <a:xfrm>
              <a:off x="1919446" y="3492205"/>
              <a:ext cx="665798" cy="27432"/>
            </a:xfrm>
            <a:prstGeom prst="rect">
              <a:avLst/>
            </a:prstGeom>
            <a:grpFill/>
            <a:ln w="25400" cap="flat" cmpd="sng" algn="ctr">
              <a:noFill/>
              <a:prstDash val="solid"/>
            </a:ln>
            <a:effectLst/>
          </p:spPr>
          <p:txBody>
            <a:bodyPr rtlCol="0" anchor="ctr"/>
            <a:lstStyle/>
            <a:p>
              <a:pPr algn="ctr" defTabSz="914400">
                <a:defRPr/>
              </a:pPr>
              <a:endParaRPr lang="en-US" kern="0">
                <a:solidFill>
                  <a:sysClr val="window" lastClr="FFFFFF"/>
                </a:solidFill>
                <a:latin typeface="Arial"/>
              </a:endParaRPr>
            </a:p>
          </p:txBody>
        </p:sp>
      </p:grpSp>
      <p:sp>
        <p:nvSpPr>
          <p:cNvPr id="83" name="Rectangle 82"/>
          <p:cNvSpPr/>
          <p:nvPr/>
        </p:nvSpPr>
        <p:spPr>
          <a:xfrm>
            <a:off x="7083444" y="1465211"/>
            <a:ext cx="2363768" cy="34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Ins="45720" rtlCol="0" anchor="ctr"/>
          <a:lstStyle/>
          <a:p>
            <a:r>
              <a:rPr lang="en-US" sz="2000" dirty="0">
                <a:solidFill>
                  <a:srgbClr val="FFFFFF"/>
                </a:solidFill>
                <a:latin typeface="Segoe UI Light"/>
              </a:rPr>
              <a:t>Traditional Model </a:t>
            </a:r>
          </a:p>
        </p:txBody>
      </p:sp>
      <p:sp>
        <p:nvSpPr>
          <p:cNvPr id="84" name="Rectangle 83"/>
          <p:cNvSpPr/>
          <p:nvPr/>
        </p:nvSpPr>
        <p:spPr>
          <a:xfrm>
            <a:off x="7083444" y="1465211"/>
            <a:ext cx="2363768" cy="344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FFFFFF"/>
                </a:solidFill>
                <a:latin typeface="Segoe UI Light"/>
              </a:rPr>
              <a:t>User </a:t>
            </a:r>
            <a:r>
              <a:rPr lang="en-US" sz="2000" dirty="0" smtClean="0">
                <a:solidFill>
                  <a:srgbClr val="FFFFFF"/>
                </a:solidFill>
                <a:latin typeface="Segoe UI Light"/>
              </a:rPr>
              <a:t>Centric Model</a:t>
            </a:r>
            <a:endParaRPr lang="en-US" sz="2000" dirty="0">
              <a:solidFill>
                <a:srgbClr val="FFFFFF"/>
              </a:solidFill>
              <a:latin typeface="Segoe UI Light"/>
            </a:endParaRPr>
          </a:p>
        </p:txBody>
      </p:sp>
    </p:spTree>
    <p:extLst>
      <p:ext uri="{BB962C8B-B14F-4D97-AF65-F5344CB8AC3E}">
        <p14:creationId xmlns:p14="http://schemas.microsoft.com/office/powerpoint/2010/main" val="24027983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up)">
                                      <p:cBhvr>
                                        <p:cTn id="7" dur="500"/>
                                        <p:tgtEl>
                                          <p:spTgt spid="48"/>
                                        </p:tgtEl>
                                      </p:cBhvr>
                                    </p:animEffect>
                                  </p:childTnLst>
                                </p:cTn>
                              </p:par>
                              <p:par>
                                <p:cTn id="8" presetID="22" presetClass="entr" presetSubtype="1"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up)">
                                      <p:cBhvr>
                                        <p:cTn id="10" dur="500"/>
                                        <p:tgtEl>
                                          <p:spTgt spid="47"/>
                                        </p:tgtEl>
                                      </p:cBhvr>
                                    </p:animEffect>
                                  </p:childTnLst>
                                </p:cTn>
                              </p:par>
                              <p:par>
                                <p:cTn id="11" presetID="22" presetClass="entr" presetSubtype="1" fill="hold"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wipe(up)">
                                      <p:cBhvr>
                                        <p:cTn id="13" dur="500"/>
                                        <p:tgtEl>
                                          <p:spTgt spid="46"/>
                                        </p:tgtEl>
                                      </p:cBhvr>
                                    </p:animEffect>
                                  </p:childTnLst>
                                </p:cTn>
                              </p:par>
                              <p:par>
                                <p:cTn id="14" presetID="22" presetClass="entr" presetSubtype="1" fill="hold"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up)">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52"/>
                                        </p:tgtEl>
                                        <p:attrNameLst>
                                          <p:attrName>style.visibility</p:attrName>
                                        </p:attrNameLst>
                                      </p:cBhvr>
                                      <p:to>
                                        <p:strVal val="visible"/>
                                      </p:to>
                                    </p:set>
                                    <p:animEffect transition="in" filter="wipe(down)">
                                      <p:cBhvr>
                                        <p:cTn id="21" dur="500"/>
                                        <p:tgtEl>
                                          <p:spTgt spid="52"/>
                                        </p:tgtEl>
                                      </p:cBhvr>
                                    </p:animEffect>
                                  </p:childTnLst>
                                </p:cTn>
                              </p:par>
                              <p:par>
                                <p:cTn id="22" presetID="22" presetClass="entr" presetSubtype="4"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down)">
                                      <p:cBhvr>
                                        <p:cTn id="24" dur="500"/>
                                        <p:tgtEl>
                                          <p:spTgt spid="49"/>
                                        </p:tgtEl>
                                      </p:cBhvr>
                                    </p:animEffect>
                                  </p:childTnLst>
                                </p:cTn>
                              </p:par>
                              <p:par>
                                <p:cTn id="25" presetID="22" presetClass="entr" presetSubtype="4" fill="hold" nodeType="with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wipe(down)">
                                      <p:cBhvr>
                                        <p:cTn id="27" dur="500"/>
                                        <p:tgtEl>
                                          <p:spTgt spid="51"/>
                                        </p:tgtEl>
                                      </p:cBhvr>
                                    </p:animEffect>
                                  </p:childTnLst>
                                </p:cTn>
                              </p:par>
                              <p:par>
                                <p:cTn id="28" presetID="22" presetClass="entr" presetSubtype="4" fill="hold" nodeType="with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wipe(down)">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83"/>
                                        </p:tgtEl>
                                      </p:cBhvr>
                                    </p:animEffect>
                                    <p:set>
                                      <p:cBhvr>
                                        <p:cTn id="35" dur="1" fill="hold">
                                          <p:stCondLst>
                                            <p:cond delay="499"/>
                                          </p:stCondLst>
                                        </p:cTn>
                                        <p:tgtEl>
                                          <p:spTgt spid="83"/>
                                        </p:tgtEl>
                                        <p:attrNameLst>
                                          <p:attrName>style.visibility</p:attrName>
                                        </p:attrNameLst>
                                      </p:cBhvr>
                                      <p:to>
                                        <p:strVal val="hidden"/>
                                      </p:to>
                                    </p:set>
                                  </p:childTnLst>
                                </p:cTn>
                              </p:par>
                              <p:par>
                                <p:cTn id="36" presetID="10" presetClass="entr" presetSubtype="0" fill="hold" grpId="0"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42" presetClass="path" presetSubtype="0" accel="50000" decel="50000" fill="hold" nodeType="withEffect">
                                  <p:stCondLst>
                                    <p:cond delay="0"/>
                                  </p:stCondLst>
                                  <p:childTnLst>
                                    <p:animMotion origin="layout" path="M -4.06356E-6 -0.1573 L -4.06356E-6 -1.99167E-6 " pathEditMode="relative" rAng="0" ptsTypes="AA">
                                      <p:cBhvr>
                                        <p:cTn id="40" dur="1000" spd="-100000" fill="hold"/>
                                        <p:tgtEl>
                                          <p:spTgt spid="61"/>
                                        </p:tgtEl>
                                        <p:attrNameLst>
                                          <p:attrName>ppt_x</p:attrName>
                                          <p:attrName>ppt_y</p:attrName>
                                        </p:attrNameLst>
                                      </p:cBhvr>
                                      <p:rCtr x="0" y="7865"/>
                                    </p:animMotion>
                                  </p:childTnLst>
                                </p:cTn>
                              </p:par>
                              <p:par>
                                <p:cTn id="41" presetID="42" presetClass="path" presetSubtype="0" accel="50000" decel="50000" fill="hold" nodeType="withEffect">
                                  <p:stCondLst>
                                    <p:cond delay="0"/>
                                  </p:stCondLst>
                                  <p:childTnLst>
                                    <p:animMotion origin="layout" path="M -3.37607E-6 -1.48148E-6 L -3.37607E-6 0.17523 " pathEditMode="relative" rAng="0" ptsTypes="AA">
                                      <p:cBhvr>
                                        <p:cTn id="42" dur="2000" fill="hold"/>
                                        <p:tgtEl>
                                          <p:spTgt spid="53"/>
                                        </p:tgtEl>
                                        <p:attrNameLst>
                                          <p:attrName>ppt_x</p:attrName>
                                          <p:attrName>ppt_y</p:attrName>
                                        </p:attrNameLst>
                                      </p:cBhvr>
                                      <p:rCtr x="0" y="8750"/>
                                    </p:animMotion>
                                  </p:childTnLst>
                                </p:cTn>
                              </p:par>
                              <p:par>
                                <p:cTn id="43" presetID="42" presetClass="path" presetSubtype="0" accel="50000" decel="50000" fill="hold" grpId="0" nodeType="withEffect">
                                  <p:stCondLst>
                                    <p:cond delay="0"/>
                                  </p:stCondLst>
                                  <p:childTnLst>
                                    <p:animMotion origin="layout" path="M -3.80342E-6 -2.96296E-6 L -3.80342E-6 0.175 " pathEditMode="relative" rAng="0" ptsTypes="AA">
                                      <p:cBhvr>
                                        <p:cTn id="44" dur="2000" fill="hold"/>
                                        <p:tgtEl>
                                          <p:spTgt spid="57"/>
                                        </p:tgtEl>
                                        <p:attrNameLst>
                                          <p:attrName>ppt_x</p:attrName>
                                          <p:attrName>ppt_y</p:attrName>
                                        </p:attrNameLst>
                                      </p:cBhvr>
                                      <p:rCtr x="0" y="8750"/>
                                    </p:animMotion>
                                  </p:childTnLst>
                                </p:cTn>
                              </p:par>
                              <p:par>
                                <p:cTn id="45" presetID="42" presetClass="path" presetSubtype="0" accel="50000" decel="50000" fill="hold" nodeType="withEffect">
                                  <p:stCondLst>
                                    <p:cond delay="0"/>
                                  </p:stCondLst>
                                  <p:childTnLst>
                                    <p:animMotion origin="layout" path="M -3.80342E-6 -2.96296E-6 L -3.80342E-6 0.175 " pathEditMode="relative" rAng="0" ptsTypes="AA">
                                      <p:cBhvr>
                                        <p:cTn id="46" dur="2000" fill="hold"/>
                                        <p:tgtEl>
                                          <p:spTgt spid="79"/>
                                        </p:tgtEl>
                                        <p:attrNameLst>
                                          <p:attrName>ppt_x</p:attrName>
                                          <p:attrName>ppt_y</p:attrName>
                                        </p:attrNameLst>
                                      </p:cBhvr>
                                      <p:rCtr x="0" y="8750"/>
                                    </p:animMotion>
                                  </p:childTnLst>
                                </p:cTn>
                              </p:par>
                              <p:par>
                                <p:cTn id="47" presetID="42" presetClass="path" presetSubtype="0" accel="50000" decel="50000" fill="hold" nodeType="withEffect">
                                  <p:stCondLst>
                                    <p:cond delay="0"/>
                                  </p:stCondLst>
                                  <p:childTnLst>
                                    <p:animMotion origin="layout" path="M -3.80342E-6 -2.96296E-6 L -3.80342E-6 0.175 " pathEditMode="relative" rAng="0" ptsTypes="AA">
                                      <p:cBhvr>
                                        <p:cTn id="48" dur="2000" fill="hold"/>
                                        <p:tgtEl>
                                          <p:spTgt spid="75"/>
                                        </p:tgtEl>
                                        <p:attrNameLst>
                                          <p:attrName>ppt_x</p:attrName>
                                          <p:attrName>ppt_y</p:attrName>
                                        </p:attrNameLst>
                                      </p:cBhvr>
                                      <p:rCtr x="0" y="8750"/>
                                    </p:animMotion>
                                  </p:childTnLst>
                                </p:cTn>
                              </p:par>
                              <p:par>
                                <p:cTn id="49" presetID="10" presetClass="exit" presetSubtype="0" fill="hold" nodeType="withEffect">
                                  <p:stCondLst>
                                    <p:cond delay="0"/>
                                  </p:stCondLst>
                                  <p:childTnLst>
                                    <p:animEffect transition="out" filter="fade">
                                      <p:cBhvr>
                                        <p:cTn id="50" dur="500"/>
                                        <p:tgtEl>
                                          <p:spTgt spid="48"/>
                                        </p:tgtEl>
                                      </p:cBhvr>
                                    </p:animEffect>
                                    <p:set>
                                      <p:cBhvr>
                                        <p:cTn id="51" dur="1" fill="hold">
                                          <p:stCondLst>
                                            <p:cond delay="499"/>
                                          </p:stCondLst>
                                        </p:cTn>
                                        <p:tgtEl>
                                          <p:spTgt spid="4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47"/>
                                        </p:tgtEl>
                                      </p:cBhvr>
                                    </p:animEffect>
                                    <p:set>
                                      <p:cBhvr>
                                        <p:cTn id="54" dur="1" fill="hold">
                                          <p:stCondLst>
                                            <p:cond delay="499"/>
                                          </p:stCondLst>
                                        </p:cTn>
                                        <p:tgtEl>
                                          <p:spTgt spid="47"/>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46"/>
                                        </p:tgtEl>
                                      </p:cBhvr>
                                    </p:animEffect>
                                    <p:set>
                                      <p:cBhvr>
                                        <p:cTn id="57" dur="1" fill="hold">
                                          <p:stCondLst>
                                            <p:cond delay="499"/>
                                          </p:stCondLst>
                                        </p:cTn>
                                        <p:tgtEl>
                                          <p:spTgt spid="46"/>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45"/>
                                        </p:tgtEl>
                                      </p:cBhvr>
                                    </p:animEffect>
                                    <p:set>
                                      <p:cBhvr>
                                        <p:cTn id="60" dur="1" fill="hold">
                                          <p:stCondLst>
                                            <p:cond delay="499"/>
                                          </p:stCondLst>
                                        </p:cTn>
                                        <p:tgtEl>
                                          <p:spTgt spid="45"/>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52"/>
                                        </p:tgtEl>
                                      </p:cBhvr>
                                    </p:animEffect>
                                    <p:set>
                                      <p:cBhvr>
                                        <p:cTn id="63" dur="1" fill="hold">
                                          <p:stCondLst>
                                            <p:cond delay="499"/>
                                          </p:stCondLst>
                                        </p:cTn>
                                        <p:tgtEl>
                                          <p:spTgt spid="5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49"/>
                                        </p:tgtEl>
                                      </p:cBhvr>
                                    </p:animEffect>
                                    <p:set>
                                      <p:cBhvr>
                                        <p:cTn id="66" dur="1" fill="hold">
                                          <p:stCondLst>
                                            <p:cond delay="499"/>
                                          </p:stCondLst>
                                        </p:cTn>
                                        <p:tgtEl>
                                          <p:spTgt spid="49"/>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51"/>
                                        </p:tgtEl>
                                      </p:cBhvr>
                                    </p:animEffect>
                                    <p:set>
                                      <p:cBhvr>
                                        <p:cTn id="69" dur="1" fill="hold">
                                          <p:stCondLst>
                                            <p:cond delay="499"/>
                                          </p:stCondLst>
                                        </p:cTn>
                                        <p:tgtEl>
                                          <p:spTgt spid="51"/>
                                        </p:tgtEl>
                                        <p:attrNameLst>
                                          <p:attrName>style.visibility</p:attrName>
                                        </p:attrNameLst>
                                      </p:cBhvr>
                                      <p:to>
                                        <p:strVal val="hidden"/>
                                      </p:to>
                                    </p:set>
                                  </p:childTnLst>
                                </p:cTn>
                              </p:par>
                              <p:par>
                                <p:cTn id="70" presetID="10" presetClass="exit" presetSubtype="0" fill="hold" nodeType="withEffect">
                                  <p:stCondLst>
                                    <p:cond delay="0"/>
                                  </p:stCondLst>
                                  <p:childTnLst>
                                    <p:animEffect transition="out" filter="fade">
                                      <p:cBhvr>
                                        <p:cTn id="71" dur="500"/>
                                        <p:tgtEl>
                                          <p:spTgt spid="50"/>
                                        </p:tgtEl>
                                      </p:cBhvr>
                                    </p:animEffect>
                                    <p:set>
                                      <p:cBhvr>
                                        <p:cTn id="72" dur="1" fill="hold">
                                          <p:stCondLst>
                                            <p:cond delay="499"/>
                                          </p:stCondLst>
                                        </p:cTn>
                                        <p:tgtEl>
                                          <p:spTgt spid="50"/>
                                        </p:tgtEl>
                                        <p:attrNameLst>
                                          <p:attrName>style.visibility</p:attrName>
                                        </p:attrNameLst>
                                      </p:cBhvr>
                                      <p:to>
                                        <p:strVal val="hidden"/>
                                      </p:to>
                                    </p:set>
                                  </p:childTnLst>
                                </p:cTn>
                              </p:par>
                            </p:childTnLst>
                          </p:cTn>
                        </p:par>
                        <p:par>
                          <p:cTn id="73" fill="hold">
                            <p:stCondLst>
                              <p:cond delay="2000"/>
                            </p:stCondLst>
                            <p:childTnLst>
                              <p:par>
                                <p:cTn id="74" presetID="22" presetClass="entr" presetSubtype="1" fill="hold"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up)">
                                      <p:cBhvr>
                                        <p:cTn id="76" dur="500"/>
                                        <p:tgtEl>
                                          <p:spTgt spid="44"/>
                                        </p:tgtEl>
                                      </p:cBhvr>
                                    </p:animEffect>
                                  </p:childTnLst>
                                </p:cTn>
                              </p:par>
                            </p:childTnLst>
                          </p:cTn>
                        </p:par>
                        <p:par>
                          <p:cTn id="77" fill="hold">
                            <p:stCondLst>
                              <p:cond delay="2500"/>
                            </p:stCondLst>
                            <p:childTnLst>
                              <p:par>
                                <p:cTn id="78" presetID="10" presetClass="entr" presetSubtype="0" fill="hold" nodeType="afterEffect">
                                  <p:stCondLst>
                                    <p:cond delay="0"/>
                                  </p:stCondLst>
                                  <p:childTnLst>
                                    <p:set>
                                      <p:cBhvr>
                                        <p:cTn id="79" dur="1" fill="hold">
                                          <p:stCondLst>
                                            <p:cond delay="0"/>
                                          </p:stCondLst>
                                        </p:cTn>
                                        <p:tgtEl>
                                          <p:spTgt spid="76"/>
                                        </p:tgtEl>
                                        <p:attrNameLst>
                                          <p:attrName>style.visibility</p:attrName>
                                        </p:attrNameLst>
                                      </p:cBhvr>
                                      <p:to>
                                        <p:strVal val="visible"/>
                                      </p:to>
                                    </p:set>
                                    <p:animEffect transition="in" filter="fade">
                                      <p:cBhvr>
                                        <p:cTn id="80" dur="500"/>
                                        <p:tgtEl>
                                          <p:spTgt spid="76"/>
                                        </p:tgtEl>
                                      </p:cBhvr>
                                    </p:animEffect>
                                  </p:childTnLst>
                                </p:cTn>
                              </p:par>
                              <p:par>
                                <p:cTn id="81" presetID="10" presetClass="entr" presetSubtype="0" fill="hold" nodeType="with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500"/>
                                        <p:tgtEl>
                                          <p:spTgt spid="58"/>
                                        </p:tgtEl>
                                      </p:cBhvr>
                                    </p:animEffect>
                                  </p:childTnLst>
                                </p:cTn>
                              </p:par>
                              <p:par>
                                <p:cTn id="84" presetID="10" presetClass="entr" presetSubtype="0" fill="hold" nodeType="withEffect">
                                  <p:stCondLst>
                                    <p:cond delay="0"/>
                                  </p:stCondLst>
                                  <p:childTnLst>
                                    <p:set>
                                      <p:cBhvr>
                                        <p:cTn id="85" dur="1" fill="hold">
                                          <p:stCondLst>
                                            <p:cond delay="0"/>
                                          </p:stCondLst>
                                        </p:cTn>
                                        <p:tgtEl>
                                          <p:spTgt spid="59"/>
                                        </p:tgtEl>
                                        <p:attrNameLst>
                                          <p:attrName>style.visibility</p:attrName>
                                        </p:attrNameLst>
                                      </p:cBhvr>
                                      <p:to>
                                        <p:strVal val="visible"/>
                                      </p:to>
                                    </p:set>
                                    <p:animEffect transition="in" filter="fade">
                                      <p:cBhvr>
                                        <p:cTn id="86" dur="500"/>
                                        <p:tgtEl>
                                          <p:spTgt spid="59"/>
                                        </p:tgtEl>
                                      </p:cBhvr>
                                    </p:animEffect>
                                  </p:childTnLst>
                                </p:cTn>
                              </p:par>
                              <p:par>
                                <p:cTn id="87" presetID="10" presetClass="entr" presetSubtype="0" fill="hold" nodeType="withEffect">
                                  <p:stCondLst>
                                    <p:cond delay="0"/>
                                  </p:stCondLst>
                                  <p:childTnLst>
                                    <p:set>
                                      <p:cBhvr>
                                        <p:cTn id="88" dur="1" fill="hold">
                                          <p:stCondLst>
                                            <p:cond delay="0"/>
                                          </p:stCondLst>
                                        </p:cTn>
                                        <p:tgtEl>
                                          <p:spTgt spid="60"/>
                                        </p:tgtEl>
                                        <p:attrNameLst>
                                          <p:attrName>style.visibility</p:attrName>
                                        </p:attrNameLst>
                                      </p:cBhvr>
                                      <p:to>
                                        <p:strVal val="visible"/>
                                      </p:to>
                                    </p:set>
                                    <p:animEffect transition="in" filter="fade">
                                      <p:cBhvr>
                                        <p:cTn id="89" dur="500"/>
                                        <p:tgtEl>
                                          <p:spTgt spid="60"/>
                                        </p:tgtEl>
                                      </p:cBhvr>
                                    </p:animEffect>
                                  </p:childTnLst>
                                </p:cTn>
                              </p:par>
                              <p:par>
                                <p:cTn id="90" presetID="10" presetClass="entr" presetSubtype="0" fill="hold" nodeType="withEffect">
                                  <p:stCondLst>
                                    <p:cond delay="0"/>
                                  </p:stCondLst>
                                  <p:childTnLst>
                                    <p:set>
                                      <p:cBhvr>
                                        <p:cTn id="91" dur="1" fill="hold">
                                          <p:stCondLst>
                                            <p:cond delay="0"/>
                                          </p:stCondLst>
                                        </p:cTn>
                                        <p:tgtEl>
                                          <p:spTgt spid="64"/>
                                        </p:tgtEl>
                                        <p:attrNameLst>
                                          <p:attrName>style.visibility</p:attrName>
                                        </p:attrNameLst>
                                      </p:cBhvr>
                                      <p:to>
                                        <p:strVal val="visible"/>
                                      </p:to>
                                    </p:set>
                                    <p:animEffect transition="in" filter="fade">
                                      <p:cBhvr>
                                        <p:cTn id="9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83" grpId="0" animBg="1"/>
      <p:bldP spid="8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7868" y="274638"/>
            <a:ext cx="11071516" cy="609398"/>
          </a:xfrm>
        </p:spPr>
        <p:txBody>
          <a:bodyPr/>
          <a:lstStyle/>
          <a:p>
            <a:r>
              <a:rPr lang="en-US" dirty="0" smtClean="0"/>
              <a:t>Windows 8 Apps</a:t>
            </a:r>
            <a:endParaRPr lang="en-US" dirty="0"/>
          </a:p>
        </p:txBody>
      </p:sp>
      <p:sp>
        <p:nvSpPr>
          <p:cNvPr id="4" name="Content Placeholder 3"/>
          <p:cNvSpPr>
            <a:spLocks noGrp="1"/>
          </p:cNvSpPr>
          <p:nvPr>
            <p:ph idx="1"/>
          </p:nvPr>
        </p:nvSpPr>
        <p:spPr>
          <a:xfrm>
            <a:off x="507868" y="1266067"/>
            <a:ext cx="3681543" cy="4448933"/>
          </a:xfrm>
        </p:spPr>
        <p:txBody>
          <a:bodyPr>
            <a:normAutofit fontScale="77500" lnSpcReduction="20000"/>
          </a:bodyPr>
          <a:lstStyle/>
          <a:p>
            <a:r>
              <a:rPr lang="en-US" dirty="0" smtClean="0"/>
              <a:t>Benefits:</a:t>
            </a:r>
          </a:p>
          <a:p>
            <a:pPr lvl="1"/>
            <a:r>
              <a:rPr lang="en-US" dirty="0" smtClean="0"/>
              <a:t>Runs across x86 and ARM</a:t>
            </a:r>
          </a:p>
          <a:p>
            <a:pPr lvl="1"/>
            <a:r>
              <a:rPr lang="en-US" dirty="0"/>
              <a:t>Inherently more secure</a:t>
            </a:r>
          </a:p>
          <a:p>
            <a:pPr lvl="1"/>
            <a:r>
              <a:rPr lang="en-US" dirty="0" smtClean="0"/>
              <a:t>Easier and faster to deploy</a:t>
            </a:r>
          </a:p>
          <a:p>
            <a:r>
              <a:rPr lang="en-US" dirty="0" smtClean="0"/>
              <a:t>Software distribution updated:</a:t>
            </a:r>
          </a:p>
          <a:p>
            <a:pPr lvl="1"/>
            <a:r>
              <a:rPr lang="en-US" dirty="0" smtClean="0"/>
              <a:t>New object</a:t>
            </a:r>
          </a:p>
          <a:p>
            <a:pPr lvl="1"/>
            <a:r>
              <a:rPr lang="en-US" dirty="0" smtClean="0"/>
              <a:t>Same deployment process</a:t>
            </a:r>
          </a:p>
          <a:p>
            <a:pPr lvl="1"/>
            <a:r>
              <a:rPr lang="en-US" dirty="0" smtClean="0"/>
              <a:t>Similar management functionality</a:t>
            </a:r>
          </a:p>
          <a:p>
            <a:r>
              <a:rPr lang="en-US" dirty="0" smtClean="0"/>
              <a:t>End users installation same as today</a:t>
            </a:r>
          </a:p>
        </p:txBody>
      </p:sp>
      <p:sp>
        <p:nvSpPr>
          <p:cNvPr id="11" name="TextBox 10"/>
          <p:cNvSpPr txBox="1"/>
          <p:nvPr/>
        </p:nvSpPr>
        <p:spPr>
          <a:xfrm>
            <a:off x="9485261" y="5290247"/>
            <a:ext cx="1873911" cy="276999"/>
          </a:xfrm>
          <a:prstGeom prst="rect">
            <a:avLst/>
          </a:prstGeom>
          <a:noFill/>
        </p:spPr>
        <p:txBody>
          <a:bodyPr wrap="none" lIns="0" tIns="0" rIns="0" bIns="0" rtlCol="0">
            <a:spAutoFit/>
          </a:bodyPr>
          <a:lstStyle/>
          <a:p>
            <a:r>
              <a:rPr lang="en-US" dirty="0" smtClean="0">
                <a:solidFill>
                  <a:srgbClr val="FFFFFF"/>
                </a:solidFill>
                <a:latin typeface="Segoe UI Light" pitchFamily="34" charset="0"/>
              </a:rPr>
              <a:t>Windows RT device</a:t>
            </a:r>
          </a:p>
        </p:txBody>
      </p:sp>
      <p:grpSp>
        <p:nvGrpSpPr>
          <p:cNvPr id="12" name="Group 11"/>
          <p:cNvGrpSpPr/>
          <p:nvPr/>
        </p:nvGrpSpPr>
        <p:grpSpPr>
          <a:xfrm>
            <a:off x="5119370" y="4470368"/>
            <a:ext cx="1071236" cy="746101"/>
            <a:chOff x="5989378" y="4883293"/>
            <a:chExt cx="1018306" cy="846343"/>
          </a:xfrm>
        </p:grpSpPr>
        <p:sp>
          <p:nvSpPr>
            <p:cNvPr id="13" name="Rounded Rectangle 48"/>
            <p:cNvSpPr/>
            <p:nvPr/>
          </p:nvSpPr>
          <p:spPr>
            <a:xfrm rot="16200000">
              <a:off x="6075359" y="4797312"/>
              <a:ext cx="846343" cy="1018306"/>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42" y="5020400"/>
              <a:ext cx="763978" cy="524768"/>
            </a:xfrm>
            <a:prstGeom prst="rect">
              <a:avLst/>
            </a:prstGeom>
          </p:spPr>
        </p:pic>
      </p:grpSp>
      <p:sp>
        <p:nvSpPr>
          <p:cNvPr id="15" name="TextBox 14"/>
          <p:cNvSpPr txBox="1"/>
          <p:nvPr/>
        </p:nvSpPr>
        <p:spPr>
          <a:xfrm>
            <a:off x="4858296" y="5290247"/>
            <a:ext cx="1593385" cy="276999"/>
          </a:xfrm>
          <a:prstGeom prst="rect">
            <a:avLst/>
          </a:prstGeom>
          <a:noFill/>
        </p:spPr>
        <p:txBody>
          <a:bodyPr wrap="none" lIns="0" tIns="0" rIns="0" bIns="0" rtlCol="0">
            <a:spAutoFit/>
          </a:bodyPr>
          <a:lstStyle/>
          <a:p>
            <a:r>
              <a:rPr lang="en-US" dirty="0" smtClean="0">
                <a:solidFill>
                  <a:srgbClr val="FFFFFF"/>
                </a:solidFill>
                <a:latin typeface="Segoe UI Light" pitchFamily="34" charset="0"/>
              </a:rPr>
              <a:t>Windows 8 (x86)</a:t>
            </a:r>
          </a:p>
        </p:txBody>
      </p:sp>
      <p:cxnSp>
        <p:nvCxnSpPr>
          <p:cNvPr id="16" name="Straight Connector 15"/>
          <p:cNvCxnSpPr/>
          <p:nvPr/>
        </p:nvCxnSpPr>
        <p:spPr>
          <a:xfrm>
            <a:off x="5480551" y="159342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4612932" y="2366702"/>
            <a:ext cx="2054133" cy="3262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dirty="0" smtClean="0">
                <a:solidFill>
                  <a:srgbClr val="FFFFFF"/>
                </a:solidFill>
                <a:ea typeface="Segoe UI" pitchFamily="34" charset="0"/>
                <a:cs typeface="Segoe UI" pitchFamily="34" charset="0"/>
              </a:rPr>
              <a:t>Windows Store</a:t>
            </a:r>
          </a:p>
        </p:txBody>
      </p:sp>
      <p:grpSp>
        <p:nvGrpSpPr>
          <p:cNvPr id="18" name="Group 17"/>
          <p:cNvGrpSpPr/>
          <p:nvPr/>
        </p:nvGrpSpPr>
        <p:grpSpPr>
          <a:xfrm>
            <a:off x="5029386" y="1762783"/>
            <a:ext cx="1014191" cy="555225"/>
            <a:chOff x="2088859" y="2689985"/>
            <a:chExt cx="1055028" cy="577582"/>
          </a:xfrm>
        </p:grpSpPr>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72225" y="2933035"/>
              <a:ext cx="229567" cy="238616"/>
            </a:xfrm>
            <a:prstGeom prst="rect">
              <a:avLst/>
            </a:prstGeom>
          </p:spPr>
        </p:pic>
        <p:sp>
          <p:nvSpPr>
            <p:cNvPr id="20" name="Rounded Rectangle 13341"/>
            <p:cNvSpPr/>
            <p:nvPr/>
          </p:nvSpPr>
          <p:spPr>
            <a:xfrm>
              <a:off x="2088859" y="2689985"/>
              <a:ext cx="1055028" cy="577582"/>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1" name="Group 102"/>
            <p:cNvGrpSpPr/>
            <p:nvPr/>
          </p:nvGrpSpPr>
          <p:grpSpPr>
            <a:xfrm>
              <a:off x="2390160" y="2956697"/>
              <a:ext cx="224986" cy="230895"/>
              <a:chOff x="3941654" y="1904481"/>
              <a:chExt cx="402080" cy="384645"/>
            </a:xfrm>
          </p:grpSpPr>
          <p:pic>
            <p:nvPicPr>
              <p:cNvPr id="22" name="Picture 21"/>
              <p:cNvPicPr>
                <a:picLocks noChangeAspect="1"/>
              </p:cNvPicPr>
              <p:nvPr/>
            </p:nvPicPr>
            <p:blipFill>
              <a:blip r:embed="rId5"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941654" y="1904481"/>
                <a:ext cx="303923" cy="303923"/>
              </a:xfrm>
              <a:prstGeom prst="rect">
                <a:avLst/>
              </a:prstGeom>
              <a:solidFill>
                <a:schemeClr val="accent1"/>
              </a:solidFill>
            </p:spPr>
          </p:pic>
          <p:pic>
            <p:nvPicPr>
              <p:cNvPr id="23" name="Picture 2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9811" y="1985203"/>
                <a:ext cx="303923" cy="303923"/>
              </a:xfrm>
              <a:prstGeom prst="rect">
                <a:avLst/>
              </a:prstGeom>
            </p:spPr>
          </p:pic>
        </p:grpSp>
      </p:grpSp>
      <p:pic>
        <p:nvPicPr>
          <p:cNvPr id="24"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4866214" y="3696004"/>
            <a:ext cx="1501849" cy="4571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1954947">
            <a:off x="5651896" y="3673082"/>
            <a:ext cx="4156575" cy="36576"/>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9994894" y="2470170"/>
            <a:ext cx="1546697" cy="575528"/>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dirty="0" smtClean="0">
                <a:solidFill>
                  <a:srgbClr val="FFFFFF"/>
                </a:solidFill>
                <a:ea typeface="Segoe UI" pitchFamily="34" charset="0"/>
                <a:cs typeface="Segoe UI" pitchFamily="34" charset="0"/>
              </a:rPr>
              <a:t>Self-Service Portal (SSP)</a:t>
            </a:r>
          </a:p>
        </p:txBody>
      </p:sp>
      <p:grpSp>
        <p:nvGrpSpPr>
          <p:cNvPr id="27" name="Group 26"/>
          <p:cNvGrpSpPr/>
          <p:nvPr/>
        </p:nvGrpSpPr>
        <p:grpSpPr>
          <a:xfrm>
            <a:off x="10156956" y="1757136"/>
            <a:ext cx="1009776" cy="552808"/>
            <a:chOff x="6724559" y="2428522"/>
            <a:chExt cx="1532624" cy="839045"/>
          </a:xfrm>
        </p:grpSpPr>
        <p:grpSp>
          <p:nvGrpSpPr>
            <p:cNvPr id="28" name="Group 27"/>
            <p:cNvGrpSpPr/>
            <p:nvPr/>
          </p:nvGrpSpPr>
          <p:grpSpPr>
            <a:xfrm>
              <a:off x="6724559" y="2428522"/>
              <a:ext cx="1532624" cy="839045"/>
              <a:chOff x="2088859" y="2689985"/>
              <a:chExt cx="1055028" cy="577582"/>
            </a:xfrm>
          </p:grpSpPr>
          <p:sp>
            <p:nvSpPr>
              <p:cNvPr id="30" name="Rounded Rectangle 13341"/>
              <p:cNvSpPr/>
              <p:nvPr/>
            </p:nvSpPr>
            <p:spPr>
              <a:xfrm>
                <a:off x="2088859" y="2689985"/>
                <a:ext cx="1055028" cy="577582"/>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31" name="Group 102"/>
              <p:cNvGrpSpPr/>
              <p:nvPr/>
            </p:nvGrpSpPr>
            <p:grpSpPr>
              <a:xfrm>
                <a:off x="2390160" y="2956697"/>
                <a:ext cx="224986" cy="230895"/>
                <a:chOff x="3941654" y="1904481"/>
                <a:chExt cx="402080" cy="384645"/>
              </a:xfrm>
            </p:grpSpPr>
            <p:pic>
              <p:nvPicPr>
                <p:cNvPr id="32" name="Picture 31"/>
                <p:cNvPicPr>
                  <a:picLocks noChangeAspect="1"/>
                </p:cNvPicPr>
                <p:nvPr/>
              </p:nvPicPr>
              <p:blipFill>
                <a:blip r:embed="rId5"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941654" y="1904481"/>
                  <a:ext cx="303923" cy="303923"/>
                </a:xfrm>
                <a:prstGeom prst="rect">
                  <a:avLst/>
                </a:prstGeom>
                <a:solidFill>
                  <a:schemeClr val="accent1"/>
                </a:solidFill>
              </p:spPr>
            </p:pic>
            <p:pic>
              <p:nvPicPr>
                <p:cNvPr id="33" name="Picture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039811" y="1985203"/>
                  <a:ext cx="303923" cy="303923"/>
                </a:xfrm>
                <a:prstGeom prst="rect">
                  <a:avLst/>
                </a:prstGeom>
              </p:spPr>
            </p:pic>
          </p:grpSp>
        </p:grpSp>
        <p:pic>
          <p:nvPicPr>
            <p:cNvPr id="2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3585" y="2734994"/>
              <a:ext cx="389088" cy="4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4" name="Group 33"/>
          <p:cNvGrpSpPr/>
          <p:nvPr/>
        </p:nvGrpSpPr>
        <p:grpSpPr>
          <a:xfrm>
            <a:off x="9791379" y="4470368"/>
            <a:ext cx="1071236" cy="746101"/>
            <a:chOff x="5989378" y="4883293"/>
            <a:chExt cx="1018306" cy="846343"/>
          </a:xfrm>
        </p:grpSpPr>
        <p:sp>
          <p:nvSpPr>
            <p:cNvPr id="35" name="Rounded Rectangle 48"/>
            <p:cNvSpPr/>
            <p:nvPr/>
          </p:nvSpPr>
          <p:spPr>
            <a:xfrm rot="16200000">
              <a:off x="6075359" y="4797312"/>
              <a:ext cx="846343" cy="1018306"/>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6" name="Picture 3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03942" y="5020400"/>
              <a:ext cx="763978" cy="524768"/>
            </a:xfrm>
            <a:prstGeom prst="rect">
              <a:avLst/>
            </a:prstGeom>
          </p:spPr>
        </p:pic>
      </p:grpSp>
      <p:grpSp>
        <p:nvGrpSpPr>
          <p:cNvPr id="37" name="Group 86"/>
          <p:cNvGrpSpPr/>
          <p:nvPr/>
        </p:nvGrpSpPr>
        <p:grpSpPr>
          <a:xfrm>
            <a:off x="6283415" y="2605804"/>
            <a:ext cx="3009470" cy="282877"/>
            <a:chOff x="6842542" y="3644557"/>
            <a:chExt cx="2697185" cy="684439"/>
          </a:xfrm>
          <a:solidFill>
            <a:srgbClr val="FFFFFF">
              <a:alpha val="56078"/>
            </a:srgbClr>
          </a:solidFill>
          <a:scene3d>
            <a:camera prst="isometricOffAxis1Left"/>
            <a:lightRig rig="threePt" dir="t"/>
          </a:scene3d>
        </p:grpSpPr>
        <p:sp>
          <p:nvSpPr>
            <p:cNvPr id="38" name="Rectangle 37"/>
            <p:cNvSpPr/>
            <p:nvPr/>
          </p:nvSpPr>
          <p:spPr>
            <a:xfrm rot="16200000">
              <a:off x="7909280" y="2577819"/>
              <a:ext cx="563709" cy="2697185"/>
            </a:xfrm>
            <a:prstGeom prst="rect">
              <a:avLst/>
            </a:prstGeom>
            <a:grpFill/>
            <a:ln>
              <a:noFill/>
            </a:ln>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39" name="TextBox 38"/>
            <p:cNvSpPr txBox="1"/>
            <p:nvPr/>
          </p:nvSpPr>
          <p:spPr>
            <a:xfrm>
              <a:off x="6970074" y="3790996"/>
              <a:ext cx="2442121" cy="538000"/>
            </a:xfrm>
            <a:prstGeom prst="rect">
              <a:avLst/>
            </a:prstGeom>
            <a:noFill/>
            <a:sp3d/>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endParaRPr lang="en-US" sz="1050" dirty="0">
                <a:solidFill>
                  <a:srgbClr val="FFFFFF"/>
                </a:solidFill>
                <a:ea typeface="Segoe UI" pitchFamily="34" charset="0"/>
                <a:cs typeface="Segoe UI" pitchFamily="34" charset="0"/>
              </a:endParaRPr>
            </a:p>
          </p:txBody>
        </p:sp>
      </p:grpSp>
      <p:grpSp>
        <p:nvGrpSpPr>
          <p:cNvPr id="40" name="Group 92"/>
          <p:cNvGrpSpPr/>
          <p:nvPr/>
        </p:nvGrpSpPr>
        <p:grpSpPr>
          <a:xfrm>
            <a:off x="8486789" y="3058278"/>
            <a:ext cx="3630508" cy="238888"/>
            <a:chOff x="6842542" y="3644555"/>
            <a:chExt cx="3892567" cy="825719"/>
          </a:xfrm>
          <a:solidFill>
            <a:schemeClr val="tx1"/>
          </a:solidFill>
        </p:grpSpPr>
        <p:sp>
          <p:nvSpPr>
            <p:cNvPr id="41" name="Rectangle 40"/>
            <p:cNvSpPr/>
            <p:nvPr/>
          </p:nvSpPr>
          <p:spPr>
            <a:xfrm rot="16200000">
              <a:off x="8375966" y="2111131"/>
              <a:ext cx="825719" cy="38925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FFFFFF"/>
                </a:solidFill>
              </a:endParaRPr>
            </a:p>
          </p:txBody>
        </p:sp>
        <p:sp>
          <p:nvSpPr>
            <p:cNvPr id="42" name="TextBox 41"/>
            <p:cNvSpPr txBox="1"/>
            <p:nvPr/>
          </p:nvSpPr>
          <p:spPr>
            <a:xfrm>
              <a:off x="7567764" y="3725641"/>
              <a:ext cx="2442120" cy="744633"/>
            </a:xfrm>
            <a:prstGeom prst="rect">
              <a:avLst/>
            </a:prstGeom>
            <a:grp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000" b="1" dirty="0" smtClean="0">
                  <a:solidFill>
                    <a:srgbClr val="FFFFFF"/>
                  </a:solidFill>
                  <a:ea typeface="Segoe UI" pitchFamily="34" charset="0"/>
                  <a:cs typeface="Segoe UI" pitchFamily="34" charset="0"/>
                </a:rPr>
                <a:t>FIREWALL</a:t>
              </a:r>
              <a:endParaRPr lang="en-US" sz="1000" b="1" dirty="0">
                <a:solidFill>
                  <a:srgbClr val="FFFFFF"/>
                </a:solidFill>
                <a:ea typeface="Segoe UI" pitchFamily="34" charset="0"/>
                <a:cs typeface="Segoe UI" pitchFamily="34" charset="0"/>
              </a:endParaRPr>
            </a:p>
          </p:txBody>
        </p:sp>
      </p:grpSp>
      <p:pic>
        <p:nvPicPr>
          <p:cNvPr id="43"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6200000" flipV="1">
            <a:off x="9919295" y="3862635"/>
            <a:ext cx="1005840" cy="45719"/>
          </a:xfrm>
          <a:prstGeom prst="rect">
            <a:avLst/>
          </a:prstGeom>
          <a:noFill/>
          <a:extLst>
            <a:ext uri="{909E8E84-426E-40DD-AFC4-6F175D3DCCD1}">
              <a14:hiddenFill xmlns:a14="http://schemas.microsoft.com/office/drawing/2010/main">
                <a:solidFill>
                  <a:srgbClr val="FFFFFF"/>
                </a:solidFill>
              </a14:hiddenFill>
            </a:ext>
          </a:extLst>
        </p:spPr>
      </p:pic>
      <p:grpSp>
        <p:nvGrpSpPr>
          <p:cNvPr id="44" name="Group 3"/>
          <p:cNvGrpSpPr/>
          <p:nvPr/>
        </p:nvGrpSpPr>
        <p:grpSpPr>
          <a:xfrm>
            <a:off x="8337485" y="1983078"/>
            <a:ext cx="955400" cy="703922"/>
            <a:chOff x="5874424" y="2318612"/>
            <a:chExt cx="931757" cy="703922"/>
          </a:xfrm>
        </p:grpSpPr>
        <p:sp>
          <p:nvSpPr>
            <p:cNvPr id="45" name="TextBox 44"/>
            <p:cNvSpPr txBox="1"/>
            <p:nvPr/>
          </p:nvSpPr>
          <p:spPr>
            <a:xfrm>
              <a:off x="5874424" y="2751705"/>
              <a:ext cx="931757" cy="2708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400" dirty="0" smtClean="0">
                  <a:solidFill>
                    <a:srgbClr val="FFFFFF"/>
                  </a:solidFill>
                  <a:ea typeface="Segoe UI" pitchFamily="34" charset="0"/>
                  <a:cs typeface="Segoe UI" pitchFamily="34" charset="0"/>
                </a:rPr>
                <a:t>IT</a:t>
              </a:r>
              <a:endParaRPr lang="en-US" sz="1400" dirty="0">
                <a:solidFill>
                  <a:srgbClr val="FFFFFF"/>
                </a:solidFill>
                <a:ea typeface="Segoe UI" pitchFamily="34" charset="0"/>
                <a:cs typeface="Segoe UI" pitchFamily="34" charset="0"/>
              </a:endParaRPr>
            </a:p>
          </p:txBody>
        </p:sp>
        <p:sp>
          <p:nvSpPr>
            <p:cNvPr id="46" name="Round Same Side Corner Rectangle 13335"/>
            <p:cNvSpPr/>
            <p:nvPr/>
          </p:nvSpPr>
          <p:spPr>
            <a:xfrm>
              <a:off x="6071680" y="2410422"/>
              <a:ext cx="202844" cy="311901"/>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47" name="Round Same Side Corner Rectangle 13335"/>
            <p:cNvSpPr/>
            <p:nvPr/>
          </p:nvSpPr>
          <p:spPr>
            <a:xfrm>
              <a:off x="6241757" y="2318612"/>
              <a:ext cx="269985" cy="456654"/>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tx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pic>
        <p:nvPicPr>
          <p:cNvPr id="48"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4088376">
            <a:off x="8445448" y="3513039"/>
            <a:ext cx="2053466" cy="36576"/>
          </a:xfrm>
          <a:prstGeom prst="rect">
            <a:avLst/>
          </a:prstGeom>
          <a:noFill/>
          <a:extLst>
            <a:ext uri="{909E8E84-426E-40DD-AFC4-6F175D3DCCD1}">
              <a14:hiddenFill xmlns:a14="http://schemas.microsoft.com/office/drawing/2010/main">
                <a:solidFill>
                  <a:srgbClr val="FFFFFF"/>
                </a:solidFill>
              </a14:hiddenFill>
            </a:ext>
          </a:extLst>
        </p:spPr>
      </p:pic>
      <p:sp>
        <p:nvSpPr>
          <p:cNvPr id="49" name="TextBox 48"/>
          <p:cNvSpPr txBox="1"/>
          <p:nvPr/>
        </p:nvSpPr>
        <p:spPr>
          <a:xfrm>
            <a:off x="8862516" y="3661927"/>
            <a:ext cx="649135" cy="3816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100" dirty="0" smtClean="0">
                <a:solidFill>
                  <a:srgbClr val="FFFFFF"/>
                </a:solidFill>
                <a:ea typeface="Segoe UI" pitchFamily="34" charset="0"/>
                <a:cs typeface="Segoe UI" pitchFamily="34" charset="0"/>
              </a:rPr>
              <a:t>Side-loading</a:t>
            </a:r>
          </a:p>
        </p:txBody>
      </p:sp>
      <p:pic>
        <p:nvPicPr>
          <p:cNvPr id="50"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8911498">
            <a:off x="5626379" y="3562055"/>
            <a:ext cx="3364628" cy="36576"/>
          </a:xfrm>
          <a:prstGeom prst="rect">
            <a:avLst/>
          </a:prstGeom>
          <a:noFill/>
          <a:extLst>
            <a:ext uri="{909E8E84-426E-40DD-AFC4-6F175D3DCCD1}">
              <a14:hiddenFill xmlns:a14="http://schemas.microsoft.com/office/drawing/2010/main">
                <a:solidFill>
                  <a:srgbClr val="FFFFFF"/>
                </a:solidFill>
              </a14:hiddenFill>
            </a:ext>
          </a:extLst>
        </p:spPr>
      </p:pic>
      <p:sp>
        <p:nvSpPr>
          <p:cNvPr id="51" name="TextBox 50"/>
          <p:cNvSpPr txBox="1"/>
          <p:nvPr/>
        </p:nvSpPr>
        <p:spPr>
          <a:xfrm>
            <a:off x="7218754" y="3941209"/>
            <a:ext cx="649135" cy="3816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100" dirty="0" smtClean="0">
                <a:solidFill>
                  <a:srgbClr val="FFFFFF"/>
                </a:solidFill>
                <a:ea typeface="Segoe UI" pitchFamily="34" charset="0"/>
                <a:cs typeface="Segoe UI" pitchFamily="34" charset="0"/>
              </a:rPr>
              <a:t>Side-loading</a:t>
            </a:r>
          </a:p>
        </p:txBody>
      </p:sp>
      <p:pic>
        <p:nvPicPr>
          <p:cNvPr id="52"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0800000" flipV="1">
            <a:off x="9073037" y="2123232"/>
            <a:ext cx="1005840" cy="457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93160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9"/>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4">
                                            <p:txEl>
                                              <p:pRg st="5" end="5"/>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4">
                                            <p:txEl>
                                              <p:pRg st="6" end="6"/>
                                            </p:txEl>
                                          </p:spTgt>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52"/>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7" grpId="0"/>
      <p:bldP spid="26" grpId="0"/>
      <p:bldP spid="49" grpId="0"/>
      <p:bldP spid="5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447799"/>
            <a:ext cx="11149013" cy="1969770"/>
          </a:xfrm>
        </p:spPr>
        <p:txBody>
          <a:bodyPr/>
          <a:lstStyle/>
          <a:p>
            <a:r>
              <a:rPr lang="en-US" dirty="0" smtClean="0"/>
              <a:t>Trends in client </a:t>
            </a:r>
            <a:r>
              <a:rPr lang="en-US" dirty="0"/>
              <a:t>m</a:t>
            </a:r>
            <a:r>
              <a:rPr lang="en-US" dirty="0" smtClean="0"/>
              <a:t>anagement in the Windows 8 timeframe</a:t>
            </a:r>
          </a:p>
          <a:p>
            <a:r>
              <a:rPr lang="en-US" dirty="0" smtClean="0"/>
              <a:t>Solutions to these trends using Configuration Manager and Windows </a:t>
            </a:r>
            <a:r>
              <a:rPr lang="en-US" dirty="0" err="1" smtClean="0"/>
              <a:t>Intune</a:t>
            </a:r>
            <a:endParaRPr lang="en-US" dirty="0" smtClean="0"/>
          </a:p>
          <a:p>
            <a:endParaRPr lang="en-US" dirty="0"/>
          </a:p>
        </p:txBody>
      </p:sp>
    </p:spTree>
    <p:extLst>
      <p:ext uri="{BB962C8B-B14F-4D97-AF65-F5344CB8AC3E}">
        <p14:creationId xmlns:p14="http://schemas.microsoft.com/office/powerpoint/2010/main" val="3351935261"/>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Deep Link Apps</a:t>
            </a:r>
            <a:endParaRPr lang="en-US" dirty="0"/>
          </a:p>
        </p:txBody>
      </p:sp>
      <p:sp>
        <p:nvSpPr>
          <p:cNvPr id="3" name="Content Placeholder 2"/>
          <p:cNvSpPr>
            <a:spLocks noGrp="1"/>
          </p:cNvSpPr>
          <p:nvPr>
            <p:ph idx="1"/>
          </p:nvPr>
        </p:nvSpPr>
        <p:spPr>
          <a:xfrm>
            <a:off x="609440" y="1371600"/>
            <a:ext cx="5713571" cy="4525963"/>
          </a:xfrm>
        </p:spPr>
        <p:txBody>
          <a:bodyPr>
            <a:normAutofit/>
          </a:bodyPr>
          <a:lstStyle/>
          <a:p>
            <a:r>
              <a:rPr lang="en-US" dirty="0" smtClean="0"/>
              <a:t>Software Distribution updated:</a:t>
            </a:r>
          </a:p>
          <a:p>
            <a:pPr lvl="1"/>
            <a:r>
              <a:rPr lang="en-US" dirty="0" smtClean="0"/>
              <a:t>New type of software</a:t>
            </a:r>
          </a:p>
          <a:p>
            <a:pPr lvl="1"/>
            <a:r>
              <a:rPr lang="en-US" dirty="0" smtClean="0"/>
              <a:t>Same process</a:t>
            </a:r>
            <a:endParaRPr lang="en-US" dirty="0"/>
          </a:p>
          <a:p>
            <a:r>
              <a:rPr lang="en-US" dirty="0"/>
              <a:t>Administrators do not need to repackage applications</a:t>
            </a:r>
          </a:p>
          <a:p>
            <a:r>
              <a:rPr lang="en-US" dirty="0" smtClean="0"/>
              <a:t>End </a:t>
            </a:r>
            <a:r>
              <a:rPr lang="en-US" dirty="0"/>
              <a:t>Users have one location for all Enterprise </a:t>
            </a:r>
            <a:r>
              <a:rPr lang="en-US" dirty="0" smtClean="0"/>
              <a:t>Applications</a:t>
            </a:r>
            <a:endParaRPr lang="en-US" dirty="0"/>
          </a:p>
        </p:txBody>
      </p:sp>
      <p:cxnSp>
        <p:nvCxnSpPr>
          <p:cNvPr id="11" name="Straight Connector 10"/>
          <p:cNvCxnSpPr/>
          <p:nvPr/>
        </p:nvCxnSpPr>
        <p:spPr>
          <a:xfrm>
            <a:off x="7571631" y="1593426"/>
            <a:ext cx="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04012" y="2366702"/>
            <a:ext cx="2054133" cy="32622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dirty="0" smtClean="0">
                <a:solidFill>
                  <a:srgbClr val="FFFFFF"/>
                </a:solidFill>
                <a:ea typeface="Segoe UI" pitchFamily="34" charset="0"/>
                <a:cs typeface="Segoe UI" pitchFamily="34" charset="0"/>
              </a:rPr>
              <a:t>Windows Store</a:t>
            </a:r>
          </a:p>
        </p:txBody>
      </p:sp>
      <p:grpSp>
        <p:nvGrpSpPr>
          <p:cNvPr id="13" name="Group 12"/>
          <p:cNvGrpSpPr/>
          <p:nvPr/>
        </p:nvGrpSpPr>
        <p:grpSpPr>
          <a:xfrm>
            <a:off x="7120466" y="1762783"/>
            <a:ext cx="1014191" cy="555225"/>
            <a:chOff x="2088859" y="2689985"/>
            <a:chExt cx="1055028" cy="577582"/>
          </a:xfrm>
        </p:grpSpPr>
        <p:pic>
          <p:nvPicPr>
            <p:cNvPr id="14" name="Picture 1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672225" y="2933035"/>
              <a:ext cx="229567" cy="238616"/>
            </a:xfrm>
            <a:prstGeom prst="rect">
              <a:avLst/>
            </a:prstGeom>
          </p:spPr>
        </p:pic>
        <p:sp>
          <p:nvSpPr>
            <p:cNvPr id="15" name="Rounded Rectangle 13341"/>
            <p:cNvSpPr/>
            <p:nvPr/>
          </p:nvSpPr>
          <p:spPr>
            <a:xfrm>
              <a:off x="2088859" y="2689985"/>
              <a:ext cx="1055028" cy="577582"/>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16" name="Group 102"/>
            <p:cNvGrpSpPr/>
            <p:nvPr/>
          </p:nvGrpSpPr>
          <p:grpSpPr>
            <a:xfrm>
              <a:off x="2390160" y="2956699"/>
              <a:ext cx="224986" cy="230891"/>
              <a:chOff x="3941654" y="1904487"/>
              <a:chExt cx="402080" cy="384639"/>
            </a:xfrm>
          </p:grpSpPr>
          <p:pic>
            <p:nvPicPr>
              <p:cNvPr id="17" name="Picture 16"/>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941654" y="1904481"/>
                <a:ext cx="303923" cy="303923"/>
              </a:xfrm>
              <a:prstGeom prst="rect">
                <a:avLst/>
              </a:prstGeom>
              <a:solidFill>
                <a:schemeClr val="accent1"/>
              </a:solidFill>
            </p:spPr>
          </p:pic>
          <p:pic>
            <p:nvPicPr>
              <p:cNvPr id="18" name="Picture 17"/>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9811" y="1985203"/>
                <a:ext cx="303923" cy="303923"/>
              </a:xfrm>
              <a:prstGeom prst="rect">
                <a:avLst/>
              </a:prstGeom>
            </p:spPr>
          </p:pic>
        </p:grpSp>
      </p:grpSp>
      <p:sp>
        <p:nvSpPr>
          <p:cNvPr id="19" name="TextBox 18"/>
          <p:cNvSpPr txBox="1"/>
          <p:nvPr/>
        </p:nvSpPr>
        <p:spPr>
          <a:xfrm>
            <a:off x="9994894" y="2470170"/>
            <a:ext cx="1546697" cy="575528"/>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dirty="0" smtClean="0">
                <a:solidFill>
                  <a:srgbClr val="FFFFFF"/>
                </a:solidFill>
                <a:ea typeface="Segoe UI" pitchFamily="34" charset="0"/>
                <a:cs typeface="Segoe UI" pitchFamily="34" charset="0"/>
              </a:rPr>
              <a:t>Self-Service Portal (SSP)</a:t>
            </a:r>
          </a:p>
        </p:txBody>
      </p:sp>
      <p:grpSp>
        <p:nvGrpSpPr>
          <p:cNvPr id="20" name="Group 19"/>
          <p:cNvGrpSpPr/>
          <p:nvPr/>
        </p:nvGrpSpPr>
        <p:grpSpPr>
          <a:xfrm>
            <a:off x="10156956" y="1757136"/>
            <a:ext cx="1009776" cy="552808"/>
            <a:chOff x="6724559" y="2428522"/>
            <a:chExt cx="1532624" cy="839045"/>
          </a:xfrm>
        </p:grpSpPr>
        <p:grpSp>
          <p:nvGrpSpPr>
            <p:cNvPr id="21" name="Group 20"/>
            <p:cNvGrpSpPr/>
            <p:nvPr/>
          </p:nvGrpSpPr>
          <p:grpSpPr>
            <a:xfrm>
              <a:off x="6724559" y="2428522"/>
              <a:ext cx="1532624" cy="839045"/>
              <a:chOff x="2088859" y="2689985"/>
              <a:chExt cx="1055028" cy="577582"/>
            </a:xfrm>
          </p:grpSpPr>
          <p:sp>
            <p:nvSpPr>
              <p:cNvPr id="23" name="Rounded Rectangle 13341"/>
              <p:cNvSpPr/>
              <p:nvPr/>
            </p:nvSpPr>
            <p:spPr>
              <a:xfrm>
                <a:off x="2088859" y="2689985"/>
                <a:ext cx="1055028" cy="577582"/>
              </a:xfrm>
              <a:custGeom>
                <a:avLst/>
                <a:gdLst/>
                <a:ahLst/>
                <a:cxnLst/>
                <a:rect l="l" t="t" r="r" b="b"/>
                <a:pathLst>
                  <a:path w="1236869" h="694313">
                    <a:moveTo>
                      <a:pt x="697593" y="0"/>
                    </a:moveTo>
                    <a:cubicBezTo>
                      <a:pt x="817346" y="0"/>
                      <a:pt x="918190" y="75049"/>
                      <a:pt x="947314" y="177497"/>
                    </a:cubicBezTo>
                    <a:cubicBezTo>
                      <a:pt x="950712" y="176593"/>
                      <a:pt x="954153" y="176535"/>
                      <a:pt x="957608" y="176535"/>
                    </a:cubicBezTo>
                    <a:cubicBezTo>
                      <a:pt x="1111840" y="176535"/>
                      <a:pt x="1236869" y="292444"/>
                      <a:pt x="1236869" y="435424"/>
                    </a:cubicBezTo>
                    <a:cubicBezTo>
                      <a:pt x="1236869" y="577344"/>
                      <a:pt x="1113687" y="692593"/>
                      <a:pt x="961030" y="693993"/>
                    </a:cubicBezTo>
                    <a:cubicBezTo>
                      <a:pt x="960777" y="694311"/>
                      <a:pt x="960518" y="694313"/>
                      <a:pt x="960258" y="694313"/>
                    </a:cubicBezTo>
                    <a:lnTo>
                      <a:pt x="957608" y="694313"/>
                    </a:lnTo>
                    <a:lnTo>
                      <a:pt x="184523" y="694313"/>
                    </a:lnTo>
                    <a:lnTo>
                      <a:pt x="178794" y="691940"/>
                    </a:lnTo>
                    <a:cubicBezTo>
                      <a:pt x="79577" y="690311"/>
                      <a:pt x="0" y="614974"/>
                      <a:pt x="0" y="522406"/>
                    </a:cubicBezTo>
                    <a:cubicBezTo>
                      <a:pt x="0" y="428246"/>
                      <a:pt x="82338" y="351915"/>
                      <a:pt x="183907" y="351915"/>
                    </a:cubicBezTo>
                    <a:lnTo>
                      <a:pt x="216369" y="355909"/>
                    </a:lnTo>
                    <a:cubicBezTo>
                      <a:pt x="238387" y="285587"/>
                      <a:pt x="308559" y="234589"/>
                      <a:pt x="391580" y="234589"/>
                    </a:cubicBezTo>
                    <a:lnTo>
                      <a:pt x="437816" y="243242"/>
                    </a:lnTo>
                    <a:cubicBezTo>
                      <a:pt x="437581" y="242513"/>
                      <a:pt x="437577" y="241781"/>
                      <a:pt x="437577" y="241048"/>
                    </a:cubicBezTo>
                    <a:cubicBezTo>
                      <a:pt x="437577" y="107921"/>
                      <a:pt x="553990" y="0"/>
                      <a:pt x="697593" y="0"/>
                    </a:cubicBezTo>
                    <a:close/>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grpSp>
            <p:nvGrpSpPr>
              <p:cNvPr id="24" name="Group 102"/>
              <p:cNvGrpSpPr/>
              <p:nvPr/>
            </p:nvGrpSpPr>
            <p:grpSpPr>
              <a:xfrm>
                <a:off x="2390160" y="2956697"/>
                <a:ext cx="224986" cy="230895"/>
                <a:chOff x="3941654" y="1904481"/>
                <a:chExt cx="402080" cy="384645"/>
              </a:xfrm>
            </p:grpSpPr>
            <p:pic>
              <p:nvPicPr>
                <p:cNvPr id="25" name="Picture 24"/>
                <p:cNvPicPr>
                  <a:picLocks noChangeAspect="1"/>
                </p:cNvPicPr>
                <p:nvPr/>
              </p:nvPicPr>
              <p:blipFill>
                <a:blip r:embed="rId3" cstate="screen">
                  <a:duotone>
                    <a:prstClr val="black"/>
                    <a:schemeClr val="accent2">
                      <a:tint val="45000"/>
                      <a:satMod val="400000"/>
                    </a:schemeClr>
                  </a:duotone>
                  <a:extLst>
                    <a:ext uri="{28A0092B-C50C-407E-A947-70E740481C1C}">
                      <a14:useLocalDpi xmlns:a14="http://schemas.microsoft.com/office/drawing/2010/main"/>
                    </a:ext>
                  </a:extLst>
                </a:blip>
                <a:stretch>
                  <a:fillRect/>
                </a:stretch>
              </p:blipFill>
              <p:spPr>
                <a:xfrm>
                  <a:off x="3941654" y="1904481"/>
                  <a:ext cx="303923" cy="303923"/>
                </a:xfrm>
                <a:prstGeom prst="rect">
                  <a:avLst/>
                </a:prstGeom>
                <a:solidFill>
                  <a:schemeClr val="accent1"/>
                </a:solidFill>
              </p:spPr>
            </p:pic>
            <p:pic>
              <p:nvPicPr>
                <p:cNvPr id="26" name="Picture 2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039811" y="1985203"/>
                  <a:ext cx="303923" cy="303923"/>
                </a:xfrm>
                <a:prstGeom prst="rect">
                  <a:avLst/>
                </a:prstGeom>
              </p:spPr>
            </p:pic>
          </p:grpSp>
        </p:grpSp>
        <p:pic>
          <p:nvPicPr>
            <p:cNvPr id="2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13585" y="2734994"/>
              <a:ext cx="389088" cy="4398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35" name="Round Same Side Corner Rectangle 13335"/>
          <p:cNvSpPr/>
          <p:nvPr/>
        </p:nvSpPr>
        <p:spPr>
          <a:xfrm>
            <a:off x="10100881" y="4975126"/>
            <a:ext cx="478405" cy="789152"/>
          </a:xfrm>
          <a:custGeom>
            <a:avLst/>
            <a:gdLst/>
            <a:ahLst/>
            <a:cxnLst/>
            <a:rect l="l" t="t" r="r" b="b"/>
            <a:pathLst>
              <a:path w="304800" h="426063">
                <a:moveTo>
                  <a:pt x="67626" y="203200"/>
                </a:moveTo>
                <a:lnTo>
                  <a:pt x="151680" y="203200"/>
                </a:lnTo>
                <a:lnTo>
                  <a:pt x="237174" y="203200"/>
                </a:lnTo>
                <a:cubicBezTo>
                  <a:pt x="274523" y="203200"/>
                  <a:pt x="304800" y="233477"/>
                  <a:pt x="304800" y="270826"/>
                </a:cubicBezTo>
                <a:lnTo>
                  <a:pt x="304800" y="426063"/>
                </a:lnTo>
                <a:lnTo>
                  <a:pt x="0" y="426063"/>
                </a:lnTo>
                <a:lnTo>
                  <a:pt x="0" y="270826"/>
                </a:lnTo>
                <a:cubicBezTo>
                  <a:pt x="0" y="233477"/>
                  <a:pt x="30277" y="203200"/>
                  <a:pt x="67626" y="203200"/>
                </a:cubicBezTo>
                <a:close/>
                <a:moveTo>
                  <a:pt x="151680" y="0"/>
                </a:moveTo>
                <a:cubicBezTo>
                  <a:pt x="209857" y="0"/>
                  <a:pt x="257018" y="45488"/>
                  <a:pt x="257018" y="101600"/>
                </a:cubicBezTo>
                <a:cubicBezTo>
                  <a:pt x="257018" y="157712"/>
                  <a:pt x="209857" y="203200"/>
                  <a:pt x="151680" y="203200"/>
                </a:cubicBezTo>
                <a:cubicBezTo>
                  <a:pt x="93503" y="203200"/>
                  <a:pt x="46342" y="157712"/>
                  <a:pt x="46342" y="101600"/>
                </a:cubicBezTo>
                <a:cubicBezTo>
                  <a:pt x="46342" y="45488"/>
                  <a:pt x="93503" y="0"/>
                  <a:pt x="151680" y="0"/>
                </a:cubicBezTo>
                <a:close/>
              </a:path>
            </a:pathLst>
          </a:cu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36" name="Group 35"/>
          <p:cNvGrpSpPr/>
          <p:nvPr/>
        </p:nvGrpSpPr>
        <p:grpSpPr>
          <a:xfrm>
            <a:off x="8930930" y="4571743"/>
            <a:ext cx="1071236" cy="746101"/>
            <a:chOff x="5989378" y="4883293"/>
            <a:chExt cx="1018306" cy="846343"/>
          </a:xfrm>
        </p:grpSpPr>
        <p:sp>
          <p:nvSpPr>
            <p:cNvPr id="37" name="Rounded Rectangle 48"/>
            <p:cNvSpPr/>
            <p:nvPr/>
          </p:nvSpPr>
          <p:spPr>
            <a:xfrm rot="16200000">
              <a:off x="6075359" y="4797312"/>
              <a:ext cx="846343" cy="1018306"/>
            </a:xfrm>
            <a:custGeom>
              <a:avLst/>
              <a:gdLst/>
              <a:ahLst/>
              <a:cxnLst/>
              <a:rect l="l" t="t" r="r" b="b"/>
              <a:pathLst>
                <a:path w="736600" h="929111">
                  <a:moveTo>
                    <a:pt x="163799" y="872703"/>
                  </a:moveTo>
                  <a:lnTo>
                    <a:pt x="163799" y="907053"/>
                  </a:lnTo>
                  <a:lnTo>
                    <a:pt x="198149" y="907053"/>
                  </a:lnTo>
                  <a:lnTo>
                    <a:pt x="198149" y="872703"/>
                  </a:lnTo>
                  <a:close/>
                  <a:moveTo>
                    <a:pt x="103474" y="872703"/>
                  </a:moveTo>
                  <a:lnTo>
                    <a:pt x="103474" y="907053"/>
                  </a:lnTo>
                  <a:lnTo>
                    <a:pt x="137824" y="907053"/>
                  </a:lnTo>
                  <a:lnTo>
                    <a:pt x="137824" y="872703"/>
                  </a:lnTo>
                  <a:close/>
                  <a:moveTo>
                    <a:pt x="85808" y="64817"/>
                  </a:moveTo>
                  <a:cubicBezTo>
                    <a:pt x="69794" y="64817"/>
                    <a:pt x="56812" y="79948"/>
                    <a:pt x="56812" y="98612"/>
                  </a:cubicBezTo>
                  <a:lnTo>
                    <a:pt x="56812" y="819588"/>
                  </a:lnTo>
                  <a:cubicBezTo>
                    <a:pt x="56812" y="838252"/>
                    <a:pt x="69794" y="853383"/>
                    <a:pt x="85808" y="853383"/>
                  </a:cubicBezTo>
                  <a:lnTo>
                    <a:pt x="652992" y="853383"/>
                  </a:lnTo>
                  <a:cubicBezTo>
                    <a:pt x="669005" y="853383"/>
                    <a:pt x="681988" y="838252"/>
                    <a:pt x="681988" y="819588"/>
                  </a:cubicBezTo>
                  <a:lnTo>
                    <a:pt x="681988" y="98612"/>
                  </a:lnTo>
                  <a:cubicBezTo>
                    <a:pt x="681988" y="79948"/>
                    <a:pt x="669005" y="64817"/>
                    <a:pt x="652992" y="64817"/>
                  </a:cubicBezTo>
                  <a:close/>
                  <a:moveTo>
                    <a:pt x="34164" y="0"/>
                  </a:moveTo>
                  <a:lnTo>
                    <a:pt x="702437" y="0"/>
                  </a:lnTo>
                  <a:cubicBezTo>
                    <a:pt x="721305" y="0"/>
                    <a:pt x="736600" y="17827"/>
                    <a:pt x="736600" y="39818"/>
                  </a:cubicBezTo>
                  <a:lnTo>
                    <a:pt x="736600" y="889293"/>
                  </a:lnTo>
                  <a:cubicBezTo>
                    <a:pt x="736600" y="911284"/>
                    <a:pt x="721305" y="929111"/>
                    <a:pt x="702437" y="929111"/>
                  </a:cubicBezTo>
                  <a:lnTo>
                    <a:pt x="34164" y="929111"/>
                  </a:lnTo>
                  <a:cubicBezTo>
                    <a:pt x="15296" y="929111"/>
                    <a:pt x="0" y="911284"/>
                    <a:pt x="0" y="889293"/>
                  </a:cubicBezTo>
                  <a:lnTo>
                    <a:pt x="0" y="39818"/>
                  </a:lnTo>
                  <a:cubicBezTo>
                    <a:pt x="0" y="17827"/>
                    <a:pt x="15296" y="0"/>
                    <a:pt x="34164" y="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38" name="Picture 3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03942" y="5020400"/>
              <a:ext cx="763978" cy="524768"/>
            </a:xfrm>
            <a:prstGeom prst="rect">
              <a:avLst/>
            </a:prstGeom>
          </p:spPr>
        </p:pic>
      </p:grpSp>
      <p:pic>
        <p:nvPicPr>
          <p:cNvPr id="39" name="Picture 7" descr="C:\Users\v-junyo.REDMOND\Downloads\picasion.com_47562b368667ae2cdfc03232e83d1978.gif"/>
          <p:cNvPicPr preferRelativeResize="0">
            <a:picLocks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17153689" flipV="1">
            <a:off x="9359180" y="3686748"/>
            <a:ext cx="1371600" cy="45719"/>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Arrow Connector 40"/>
          <p:cNvCxnSpPr/>
          <p:nvPr/>
        </p:nvCxnSpPr>
        <p:spPr>
          <a:xfrm flipH="1">
            <a:off x="8192235" y="2065751"/>
            <a:ext cx="1852745"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720486" y="1794023"/>
            <a:ext cx="796242" cy="229279"/>
          </a:xfrm>
          <a:prstGeom prst="rect">
            <a:avLst/>
          </a:prstGeom>
          <a:noFill/>
        </p:spPr>
        <p:txBody>
          <a:bodyPr wrap="square" lIns="76188" tIns="38093" rIns="76188" bIns="38093" rtlCol="0">
            <a:spAutoFit/>
          </a:bodyPr>
          <a:lstStyle/>
          <a:p>
            <a:pPr algn="ctr" defTabSz="912663" eaLnBrk="0" hangingPunct="0">
              <a:lnSpc>
                <a:spcPct val="90000"/>
              </a:lnSpc>
              <a:spcBef>
                <a:spcPct val="30000"/>
              </a:spcBef>
              <a:buClr>
                <a:srgbClr val="1F497D"/>
              </a:buClr>
              <a:buSzPct val="95000"/>
              <a:defRPr/>
            </a:pPr>
            <a:r>
              <a:rPr lang="en-US" sz="1100" dirty="0" smtClean="0">
                <a:solidFill>
                  <a:srgbClr val="FFFFFF"/>
                </a:solidFill>
                <a:ea typeface="Segoe UI" pitchFamily="34" charset="0"/>
                <a:cs typeface="Segoe UI" pitchFamily="34" charset="0"/>
              </a:rPr>
              <a:t>Redirects</a:t>
            </a:r>
          </a:p>
        </p:txBody>
      </p:sp>
    </p:spTree>
    <p:extLst>
      <p:ext uri="{BB962C8B-B14F-4D97-AF65-F5344CB8AC3E}">
        <p14:creationId xmlns:p14="http://schemas.microsoft.com/office/powerpoint/2010/main" val="17609399"/>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Windows RT Client Management</a:t>
            </a:r>
            <a:endParaRPr lang="en-US" dirty="0">
              <a:solidFill>
                <a:schemeClr val="tx1"/>
              </a:solidFill>
            </a:endParaRPr>
          </a:p>
        </p:txBody>
      </p:sp>
      <p:sp>
        <p:nvSpPr>
          <p:cNvPr id="3" name="Content Placeholder 2"/>
          <p:cNvSpPr>
            <a:spLocks noGrp="1"/>
          </p:cNvSpPr>
          <p:nvPr>
            <p:ph idx="1"/>
          </p:nvPr>
        </p:nvSpPr>
        <p:spPr>
          <a:xfrm>
            <a:off x="519112" y="1447799"/>
            <a:ext cx="11149013" cy="4979825"/>
          </a:xfrm>
        </p:spPr>
        <p:txBody>
          <a:bodyPr/>
          <a:lstStyle/>
          <a:p>
            <a:pPr marL="404794" indent="-342900"/>
            <a:r>
              <a:rPr lang="en-US" dirty="0" smtClean="0">
                <a:solidFill>
                  <a:schemeClr val="tx1"/>
                </a:solidFill>
              </a:rPr>
              <a:t>Primarily Personally Controlled</a:t>
            </a:r>
          </a:p>
          <a:p>
            <a:pPr marL="800082" lvl="1" indent="-342900"/>
            <a:r>
              <a:rPr lang="en-US" dirty="0" smtClean="0">
                <a:solidFill>
                  <a:schemeClr val="tx1"/>
                </a:solidFill>
              </a:rPr>
              <a:t>Bring Your Own Device</a:t>
            </a:r>
          </a:p>
          <a:p>
            <a:pPr marL="800082" lvl="1" indent="-342900"/>
            <a:r>
              <a:rPr lang="en-US" dirty="0" smtClean="0">
                <a:solidFill>
                  <a:schemeClr val="tx1"/>
                </a:solidFill>
              </a:rPr>
              <a:t>Also support for </a:t>
            </a:r>
            <a:r>
              <a:rPr lang="en-US" dirty="0">
                <a:solidFill>
                  <a:schemeClr val="tx1"/>
                </a:solidFill>
              </a:rPr>
              <a:t>specialized use cases (e.g. Airline, </a:t>
            </a:r>
            <a:r>
              <a:rPr lang="en-US" dirty="0" smtClean="0">
                <a:solidFill>
                  <a:schemeClr val="tx1"/>
                </a:solidFill>
              </a:rPr>
              <a:t>Retail)</a:t>
            </a:r>
          </a:p>
          <a:p>
            <a:pPr marL="404794" indent="-342900"/>
            <a:r>
              <a:rPr lang="en-US" dirty="0" smtClean="0">
                <a:solidFill>
                  <a:schemeClr val="tx1"/>
                </a:solidFill>
              </a:rPr>
              <a:t>Focused </a:t>
            </a:r>
            <a:r>
              <a:rPr lang="en-US" dirty="0">
                <a:solidFill>
                  <a:schemeClr val="tx1"/>
                </a:solidFill>
              </a:rPr>
              <a:t>on self service with constraints</a:t>
            </a:r>
          </a:p>
          <a:p>
            <a:pPr marL="800082" lvl="1" indent="-342900"/>
            <a:r>
              <a:rPr lang="en-US" dirty="0" smtClean="0">
                <a:solidFill>
                  <a:schemeClr val="tx1"/>
                </a:solidFill>
              </a:rPr>
              <a:t>Software</a:t>
            </a:r>
          </a:p>
          <a:p>
            <a:pPr marL="800082" lvl="1" indent="-342900"/>
            <a:r>
              <a:rPr lang="en-US" dirty="0" smtClean="0">
                <a:solidFill>
                  <a:schemeClr val="tx1"/>
                </a:solidFill>
              </a:rPr>
              <a:t>Configuration</a:t>
            </a:r>
            <a:endParaRPr lang="en-US" dirty="0">
              <a:solidFill>
                <a:schemeClr val="tx1"/>
              </a:solidFill>
            </a:endParaRPr>
          </a:p>
          <a:p>
            <a:pPr marL="404794" indent="-342900"/>
            <a:r>
              <a:rPr lang="en-US" dirty="0" smtClean="0">
                <a:solidFill>
                  <a:schemeClr val="tx1"/>
                </a:solidFill>
              </a:rPr>
              <a:t>Different </a:t>
            </a:r>
            <a:r>
              <a:rPr lang="en-US" dirty="0">
                <a:solidFill>
                  <a:schemeClr val="tx1"/>
                </a:solidFill>
              </a:rPr>
              <a:t>in how they are used and </a:t>
            </a:r>
            <a:r>
              <a:rPr lang="en-US" dirty="0" smtClean="0">
                <a:solidFill>
                  <a:schemeClr val="tx1"/>
                </a:solidFill>
              </a:rPr>
              <a:t>behave</a:t>
            </a:r>
            <a:endParaRPr lang="en-US" dirty="0">
              <a:solidFill>
                <a:schemeClr val="tx1"/>
              </a:solidFill>
            </a:endParaRPr>
          </a:p>
          <a:p>
            <a:pPr marL="800082" lvl="1" indent="-342900"/>
            <a:r>
              <a:rPr lang="en-US" dirty="0">
                <a:solidFill>
                  <a:schemeClr val="tx1"/>
                </a:solidFill>
              </a:rPr>
              <a:t>Always on always connected</a:t>
            </a:r>
          </a:p>
          <a:p>
            <a:pPr marL="800082" lvl="1" indent="-342900"/>
            <a:r>
              <a:rPr lang="en-US" dirty="0">
                <a:solidFill>
                  <a:schemeClr val="tx1"/>
                </a:solidFill>
              </a:rPr>
              <a:t>More prevalent use of metered connections (e.g. 3/4G)</a:t>
            </a:r>
          </a:p>
          <a:p>
            <a:endParaRPr lang="en-US" sz="3600" dirty="0">
              <a:solidFill>
                <a:schemeClr val="tx1"/>
              </a:solidFill>
            </a:endParaRPr>
          </a:p>
        </p:txBody>
      </p:sp>
    </p:spTree>
    <p:extLst>
      <p:ext uri="{BB962C8B-B14F-4D97-AF65-F5344CB8AC3E}">
        <p14:creationId xmlns:p14="http://schemas.microsoft.com/office/powerpoint/2010/main" val="12183913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User Centricity for End Users</a:t>
            </a:r>
            <a:endParaRPr lang="en-US" dirty="0">
              <a:solidFill>
                <a:schemeClr val="tx2"/>
              </a:solidFill>
            </a:endParaRPr>
          </a:p>
        </p:txBody>
      </p:sp>
      <p:sp>
        <p:nvSpPr>
          <p:cNvPr id="3" name="Text Placeholder 2"/>
          <p:cNvSpPr>
            <a:spLocks noGrp="1"/>
          </p:cNvSpPr>
          <p:nvPr>
            <p:ph type="body" sz="quarter" idx="10"/>
          </p:nvPr>
        </p:nvSpPr>
        <p:spPr>
          <a:xfrm>
            <a:off x="684212" y="1372374"/>
            <a:ext cx="8382000" cy="4952226"/>
          </a:xfrm>
        </p:spPr>
        <p:txBody>
          <a:bodyPr/>
          <a:lstStyle/>
          <a:p>
            <a:r>
              <a:rPr lang="en-US" sz="2800" dirty="0" smtClean="0"/>
              <a:t>Self Enroll Devices</a:t>
            </a:r>
          </a:p>
          <a:p>
            <a:pPr lvl="1"/>
            <a:r>
              <a:rPr lang="en-US" sz="2400" dirty="0" smtClean="0"/>
              <a:t>View all my devices</a:t>
            </a:r>
          </a:p>
          <a:p>
            <a:pPr lvl="1"/>
            <a:r>
              <a:rPr lang="en-US" sz="2400" dirty="0" smtClean="0"/>
              <a:t>Manage device affinity</a:t>
            </a:r>
          </a:p>
          <a:p>
            <a:r>
              <a:rPr lang="en-US" sz="2800" dirty="0" smtClean="0"/>
              <a:t>Web based software catalog</a:t>
            </a:r>
          </a:p>
          <a:p>
            <a:pPr lvl="1"/>
            <a:r>
              <a:rPr lang="en-US" sz="2400" dirty="0" smtClean="0"/>
              <a:t>Easily search and install software</a:t>
            </a:r>
          </a:p>
          <a:p>
            <a:pPr lvl="1"/>
            <a:r>
              <a:rPr lang="en-US" sz="2400" dirty="0" smtClean="0"/>
              <a:t>Users decide what software/apps to </a:t>
            </a:r>
            <a:br>
              <a:rPr lang="en-US" sz="2400" dirty="0" smtClean="0"/>
            </a:br>
            <a:r>
              <a:rPr lang="en-US" sz="2400" dirty="0" smtClean="0"/>
              <a:t>install from catalog made available to them</a:t>
            </a:r>
          </a:p>
          <a:p>
            <a:pPr lvl="1"/>
            <a:r>
              <a:rPr lang="en-US" sz="2400" dirty="0" smtClean="0"/>
              <a:t>Install software locally/remotely</a:t>
            </a:r>
          </a:p>
          <a:p>
            <a:pPr lvl="1"/>
            <a:r>
              <a:rPr lang="en-US" sz="2400" dirty="0" smtClean="0"/>
              <a:t>Do not need administrator privileges</a:t>
            </a:r>
          </a:p>
          <a:p>
            <a:r>
              <a:rPr lang="en-US" sz="2800" dirty="0" smtClean="0"/>
              <a:t>Contact IT for support</a:t>
            </a:r>
          </a:p>
          <a:p>
            <a:endParaRPr lang="en-US" sz="2800" dirty="0"/>
          </a:p>
        </p:txBody>
      </p:sp>
    </p:spTree>
    <p:extLst>
      <p:ext uri="{BB962C8B-B14F-4D97-AF65-F5344CB8AC3E}">
        <p14:creationId xmlns:p14="http://schemas.microsoft.com/office/powerpoint/2010/main" val="26490367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smtClean="0"/>
              <a:t>demo </a:t>
            </a:r>
            <a:endParaRPr lang="en-US" dirty="0"/>
          </a:p>
        </p:txBody>
      </p:sp>
      <p:sp>
        <p:nvSpPr>
          <p:cNvPr id="3" name="Subtitle 2"/>
          <p:cNvSpPr>
            <a:spLocks noGrp="1"/>
          </p:cNvSpPr>
          <p:nvPr>
            <p:ph type="subTitle" idx="1"/>
          </p:nvPr>
        </p:nvSpPr>
        <p:spPr/>
        <p:txBody>
          <a:bodyPr/>
          <a:lstStyle/>
          <a:p>
            <a:r>
              <a:rPr lang="en-US" dirty="0" smtClean="0"/>
              <a:t>Name</a:t>
            </a:r>
          </a:p>
          <a:p>
            <a:r>
              <a:rPr lang="en-US" dirty="0" smtClean="0"/>
              <a:t>Title</a:t>
            </a:r>
          </a:p>
          <a:p>
            <a:r>
              <a:rPr lang="en-US" dirty="0" smtClean="0"/>
              <a:t>Group</a:t>
            </a:r>
            <a:endParaRPr lang="en-US" dirty="0"/>
          </a:p>
        </p:txBody>
      </p:sp>
      <p:sp>
        <p:nvSpPr>
          <p:cNvPr id="2" name="Title 1"/>
          <p:cNvSpPr>
            <a:spLocks noGrp="1"/>
          </p:cNvSpPr>
          <p:nvPr>
            <p:ph type="ctrTitle"/>
          </p:nvPr>
        </p:nvSpPr>
        <p:spPr>
          <a:xfrm>
            <a:off x="4179052" y="3187136"/>
            <a:ext cx="6610546" cy="1689664"/>
          </a:xfrm>
        </p:spPr>
        <p:txBody>
          <a:bodyPr/>
          <a:lstStyle/>
          <a:p>
            <a:r>
              <a:rPr lang="en-US" dirty="0" smtClean="0"/>
              <a:t>User Centric Application Deployment with Windows </a:t>
            </a:r>
            <a:r>
              <a:rPr lang="en-US" dirty="0" err="1" smtClean="0"/>
              <a:t>Intune</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03340607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Metro Style SSP Sneak Peek</a:t>
            </a:r>
            <a:endParaRPr lang="en-US" dirty="0">
              <a:solidFill>
                <a:schemeClr val="tx1"/>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4559" y="1037897"/>
            <a:ext cx="9818251" cy="552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7379355"/>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Heterogeneous Mobile Device Management</a:t>
            </a:r>
            <a:endParaRPr lang="en-US" dirty="0"/>
          </a:p>
        </p:txBody>
      </p:sp>
      <p:sp>
        <p:nvSpPr>
          <p:cNvPr id="3" name="Content Placeholder 2"/>
          <p:cNvSpPr>
            <a:spLocks noGrp="1"/>
          </p:cNvSpPr>
          <p:nvPr>
            <p:ph idx="1"/>
          </p:nvPr>
        </p:nvSpPr>
        <p:spPr>
          <a:xfrm>
            <a:off x="519112" y="1066800"/>
            <a:ext cx="11149013" cy="5324535"/>
          </a:xfrm>
        </p:spPr>
        <p:txBody>
          <a:bodyPr/>
          <a:lstStyle/>
          <a:p>
            <a:r>
              <a:rPr lang="en-US" dirty="0" smtClean="0"/>
              <a:t>Admin still wants to support user access to corporate resources, just in a secure way</a:t>
            </a:r>
          </a:p>
          <a:p>
            <a:r>
              <a:rPr lang="en-US" dirty="0" smtClean="0"/>
              <a:t>Security and Policy management (through EAS)</a:t>
            </a:r>
          </a:p>
          <a:p>
            <a:pPr lvl="1"/>
            <a:r>
              <a:rPr lang="en-US" dirty="0" smtClean="0"/>
              <a:t>Including Windows, </a:t>
            </a:r>
            <a:r>
              <a:rPr lang="en-US" dirty="0" err="1" smtClean="0"/>
              <a:t>iOS</a:t>
            </a:r>
            <a:r>
              <a:rPr lang="en-US" dirty="0" smtClean="0"/>
              <a:t> and Android devices</a:t>
            </a:r>
          </a:p>
          <a:p>
            <a:pPr lvl="1"/>
            <a:r>
              <a:rPr lang="en-US" dirty="0"/>
              <a:t>Device inventory</a:t>
            </a:r>
          </a:p>
          <a:p>
            <a:pPr lvl="1"/>
            <a:r>
              <a:rPr lang="en-US" dirty="0"/>
              <a:t>User device association</a:t>
            </a:r>
          </a:p>
          <a:p>
            <a:pPr lvl="1"/>
            <a:r>
              <a:rPr lang="en-US" dirty="0"/>
              <a:t>Mobile security policies</a:t>
            </a:r>
          </a:p>
          <a:p>
            <a:pPr lvl="1"/>
            <a:r>
              <a:rPr lang="en-US" dirty="0"/>
              <a:t>Remote </a:t>
            </a:r>
            <a:r>
              <a:rPr lang="en-US" dirty="0" smtClean="0"/>
              <a:t>Wipes</a:t>
            </a:r>
          </a:p>
          <a:p>
            <a:r>
              <a:rPr lang="en-US" dirty="0" smtClean="0"/>
              <a:t>Windows </a:t>
            </a:r>
            <a:r>
              <a:rPr lang="en-US" dirty="0" err="1" smtClean="0"/>
              <a:t>Intune</a:t>
            </a:r>
            <a:r>
              <a:rPr lang="en-US" dirty="0" smtClean="0"/>
              <a:t> further extends this to provide application provisioning support </a:t>
            </a:r>
          </a:p>
          <a:p>
            <a:pPr lvl="1"/>
            <a:r>
              <a:rPr lang="en-US" dirty="0" smtClean="0"/>
              <a:t>Mobile Software Portal</a:t>
            </a:r>
          </a:p>
        </p:txBody>
      </p:sp>
    </p:spTree>
    <p:extLst>
      <p:ext uri="{BB962C8B-B14F-4D97-AF65-F5344CB8AC3E}">
        <p14:creationId xmlns:p14="http://schemas.microsoft.com/office/powerpoint/2010/main" val="3029208092"/>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slide</a:t>
            </a:r>
            <a:endParaRPr lang="en-US" dirty="0"/>
          </a:p>
        </p:txBody>
      </p:sp>
      <p:sp>
        <p:nvSpPr>
          <p:cNvPr id="3" name="Content Placeholder 2"/>
          <p:cNvSpPr>
            <a:spLocks noGrp="1"/>
          </p:cNvSpPr>
          <p:nvPr>
            <p:ph idx="1"/>
          </p:nvPr>
        </p:nvSpPr>
        <p:spPr>
          <a:xfrm>
            <a:off x="519112" y="1447799"/>
            <a:ext cx="11149013" cy="1871282"/>
          </a:xfrm>
        </p:spPr>
        <p:txBody>
          <a:bodyPr/>
          <a:lstStyle/>
          <a:p>
            <a:r>
              <a:rPr lang="en-US" dirty="0" smtClean="0"/>
              <a:t>Microsoft Client Management and Windows 8, better together</a:t>
            </a:r>
          </a:p>
          <a:p>
            <a:r>
              <a:rPr lang="en-US" dirty="0" err="1" smtClean="0"/>
              <a:t>ConfigMgr</a:t>
            </a:r>
            <a:r>
              <a:rPr lang="en-US" dirty="0" smtClean="0"/>
              <a:t> and Windows </a:t>
            </a:r>
            <a:r>
              <a:rPr lang="en-US" dirty="0" err="1" smtClean="0"/>
              <a:t>Intune</a:t>
            </a:r>
            <a:r>
              <a:rPr lang="en-US" dirty="0" smtClean="0"/>
              <a:t> are the solutions for </a:t>
            </a:r>
            <a:r>
              <a:rPr lang="en-US" dirty="0" err="1" smtClean="0"/>
              <a:t>consumerization</a:t>
            </a:r>
            <a:endParaRPr lang="en-US" dirty="0" smtClean="0"/>
          </a:p>
        </p:txBody>
      </p:sp>
    </p:spTree>
    <p:extLst>
      <p:ext uri="{BB962C8B-B14F-4D97-AF65-F5344CB8AC3E}">
        <p14:creationId xmlns:p14="http://schemas.microsoft.com/office/powerpoint/2010/main" val="3842562553"/>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 Resources</a:t>
            </a:r>
            <a:endParaRPr lang="en-US" dirty="0"/>
          </a:p>
        </p:txBody>
      </p:sp>
      <p:sp>
        <p:nvSpPr>
          <p:cNvPr id="3" name="Rectangle 2"/>
          <p:cNvSpPr/>
          <p:nvPr/>
        </p:nvSpPr>
        <p:spPr bwMode="auto">
          <a:xfrm>
            <a:off x="507868" y="1400358"/>
            <a:ext cx="11173090" cy="900598"/>
          </a:xfrm>
          <a:prstGeom prst="rect">
            <a:avLst/>
          </a:prstGeom>
          <a:solidFill>
            <a:schemeClr val="accent5"/>
          </a:soli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7" name="Rectangle 6"/>
          <p:cNvSpPr/>
          <p:nvPr/>
        </p:nvSpPr>
        <p:spPr>
          <a:xfrm>
            <a:off x="667870" y="1451423"/>
            <a:ext cx="11013088" cy="798469"/>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solidFill>
              </a:rPr>
              <a:t>Resources </a:t>
            </a:r>
            <a:r>
              <a:rPr lang="en-US" sz="2400" dirty="0">
                <a:solidFill>
                  <a:srgbClr val="FFFFFF"/>
                </a:solidFill>
              </a:rPr>
              <a:t>for Developers </a:t>
            </a:r>
            <a:r>
              <a:rPr lang="en-US" sz="2400" dirty="0" smtClean="0">
                <a:solidFill>
                  <a:srgbClr val="FFFFFF"/>
                </a:solidFill>
              </a:rPr>
              <a:t/>
            </a:r>
            <a:br>
              <a:rPr lang="en-US" sz="2400" dirty="0" smtClean="0">
                <a:solidFill>
                  <a:srgbClr val="FFFFFF"/>
                </a:solidFill>
              </a:rPr>
            </a:br>
            <a:r>
              <a:rPr lang="en-US" sz="2400" u="sng" dirty="0" smtClean="0">
                <a:solidFill>
                  <a:srgbClr val="FFFFFF"/>
                </a:solidFill>
                <a:hlinkClick r:id="rId4"/>
              </a:rPr>
              <a:t>http</a:t>
            </a:r>
            <a:r>
              <a:rPr lang="en-US" sz="2400" u="sng" dirty="0">
                <a:solidFill>
                  <a:srgbClr val="FFFFFF"/>
                </a:solidFill>
                <a:hlinkClick r:id="rId4"/>
              </a:rPr>
              <a:t>://msdn.microsoft.com/en-us/windows/apps</a:t>
            </a:r>
            <a:endParaRPr lang="en-US" sz="2400" dirty="0">
              <a:solidFill>
                <a:srgbClr val="FFFFFF"/>
              </a:solidFill>
            </a:endParaRPr>
          </a:p>
        </p:txBody>
      </p:sp>
      <p:sp>
        <p:nvSpPr>
          <p:cNvPr id="4" name="Rectangle 3"/>
          <p:cNvSpPr/>
          <p:nvPr/>
        </p:nvSpPr>
        <p:spPr bwMode="auto">
          <a:xfrm>
            <a:off x="507868" y="2547315"/>
            <a:ext cx="11173090" cy="900598"/>
          </a:xfrm>
          <a:prstGeom prst="rect">
            <a:avLst/>
          </a:prstGeom>
          <a:solidFill>
            <a:schemeClr val="accent2"/>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5"/>
              </a:buBlip>
            </a:pPr>
            <a:endParaRPr lang="en-US" sz="2400" dirty="0">
              <a:gradFill>
                <a:gsLst>
                  <a:gs pos="0">
                    <a:srgbClr val="FFFFFF"/>
                  </a:gs>
                  <a:gs pos="100000">
                    <a:srgbClr val="FFFFFF"/>
                  </a:gs>
                </a:gsLst>
                <a:lin ang="5400000" scaled="0"/>
              </a:gradFill>
            </a:endParaRPr>
          </a:p>
        </p:txBody>
      </p:sp>
      <p:sp>
        <p:nvSpPr>
          <p:cNvPr id="8" name="Rectangle 7"/>
          <p:cNvSpPr/>
          <p:nvPr/>
        </p:nvSpPr>
        <p:spPr>
          <a:xfrm>
            <a:off x="667870" y="2656804"/>
            <a:ext cx="11013088" cy="681620"/>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alpha val="99000"/>
                  </a:srgbClr>
                </a:solidFill>
              </a:rPr>
              <a:t>Windows </a:t>
            </a:r>
            <a:r>
              <a:rPr lang="en-US" sz="2400" dirty="0">
                <a:solidFill>
                  <a:srgbClr val="FFFFFF">
                    <a:alpha val="99000"/>
                  </a:srgbClr>
                </a:solidFill>
              </a:rPr>
              <a:t>8 is ready for </a:t>
            </a:r>
            <a:r>
              <a:rPr lang="en-US" sz="2400" dirty="0" smtClean="0">
                <a:solidFill>
                  <a:srgbClr val="FFFFFF">
                    <a:alpha val="99000"/>
                  </a:srgbClr>
                </a:solidFill>
              </a:rPr>
              <a:t>Business</a:t>
            </a:r>
            <a:br>
              <a:rPr lang="en-US" sz="2400" dirty="0" smtClean="0">
                <a:solidFill>
                  <a:srgbClr val="FFFFFF">
                    <a:alpha val="99000"/>
                  </a:srgbClr>
                </a:solidFill>
              </a:rPr>
            </a:br>
            <a:r>
              <a:rPr lang="en-US" sz="1600" u="sng" dirty="0" smtClean="0">
                <a:solidFill>
                  <a:srgbClr val="FFFFFF"/>
                </a:solidFill>
                <a:hlinkClick r:id="rId6"/>
              </a:rPr>
              <a:t>http</a:t>
            </a:r>
            <a:r>
              <a:rPr lang="en-US" sz="1600" u="sng" dirty="0">
                <a:solidFill>
                  <a:srgbClr val="FFFFFF"/>
                </a:solidFill>
                <a:hlinkClick r:id="rId6"/>
              </a:rPr>
              <a:t>://www.microsoft.com/en-us/windows/enterprise/products-and-technologies/windows-8/default.aspx</a:t>
            </a:r>
            <a:endParaRPr lang="en-US" dirty="0">
              <a:solidFill>
                <a:srgbClr val="FFFFFF"/>
              </a:solidFill>
            </a:endParaRPr>
          </a:p>
        </p:txBody>
      </p:sp>
      <p:sp>
        <p:nvSpPr>
          <p:cNvPr id="5" name="Rectangle 4"/>
          <p:cNvSpPr/>
          <p:nvPr/>
        </p:nvSpPr>
        <p:spPr bwMode="auto">
          <a:xfrm>
            <a:off x="507868" y="3718959"/>
            <a:ext cx="11173090" cy="900598"/>
          </a:xfrm>
          <a:prstGeom prst="rect">
            <a:avLst/>
          </a:prstGeom>
          <a:solidFill>
            <a:schemeClr val="accent6"/>
          </a:solidFill>
          <a:ln>
            <a:noFill/>
            <a:headEnd type="none" w="med" len="med"/>
            <a:tailEnd type="none" w="med" len="med"/>
          </a:ln>
          <a:effectLst/>
        </p:spPr>
        <p:style>
          <a:lnRef idx="1">
            <a:schemeClr val="accent3"/>
          </a:lnRef>
          <a:fillRef idx="3">
            <a:schemeClr val="accent3"/>
          </a:fillRef>
          <a:effectRef idx="2">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solidFill>
                <a:srgbClr val="FFFFFF">
                  <a:alpha val="99000"/>
                </a:srgbClr>
              </a:solidFill>
              <a:ea typeface="Segoe UI" pitchFamily="34" charset="0"/>
              <a:cs typeface="Segoe UI" pitchFamily="34" charset="0"/>
            </a:endParaRPr>
          </a:p>
        </p:txBody>
      </p:sp>
      <p:sp>
        <p:nvSpPr>
          <p:cNvPr id="9" name="Rectangle 8"/>
          <p:cNvSpPr/>
          <p:nvPr/>
        </p:nvSpPr>
        <p:spPr>
          <a:xfrm>
            <a:off x="667870" y="3775380"/>
            <a:ext cx="11013088" cy="757130"/>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smtClean="0">
                <a:solidFill>
                  <a:srgbClr val="FFFFFF"/>
                </a:solidFill>
              </a:rPr>
              <a:t>Microsoft </a:t>
            </a:r>
            <a:r>
              <a:rPr lang="en-US" sz="2400" dirty="0">
                <a:solidFill>
                  <a:srgbClr val="FFFFFF"/>
                </a:solidFill>
              </a:rPr>
              <a:t>Desktop Optimization Pack</a:t>
            </a:r>
            <a:r>
              <a:rPr lang="en-US" sz="2400" dirty="0" smtClean="0">
                <a:solidFill>
                  <a:srgbClr val="FFFFFF"/>
                </a:solidFill>
              </a:rPr>
              <a:t>:</a:t>
            </a:r>
            <a:br>
              <a:rPr lang="en-US" sz="2400" dirty="0" smtClean="0">
                <a:solidFill>
                  <a:srgbClr val="FFFFFF"/>
                </a:solidFill>
              </a:rPr>
            </a:br>
            <a:r>
              <a:rPr lang="en-US" sz="2400" dirty="0" smtClean="0">
                <a:solidFill>
                  <a:srgbClr val="FFFFFF"/>
                </a:solidFill>
                <a:hlinkClick r:id="rId7"/>
              </a:rPr>
              <a:t>www.microsoft.com/MDOP</a:t>
            </a:r>
            <a:endParaRPr lang="en-US" sz="2400" dirty="0">
              <a:solidFill>
                <a:srgbClr val="FFFFFF"/>
              </a:solidFill>
            </a:endParaRPr>
          </a:p>
        </p:txBody>
      </p:sp>
      <p:sp>
        <p:nvSpPr>
          <p:cNvPr id="6" name="Rectangle 5"/>
          <p:cNvSpPr/>
          <p:nvPr/>
        </p:nvSpPr>
        <p:spPr bwMode="auto">
          <a:xfrm>
            <a:off x="507868" y="4894618"/>
            <a:ext cx="11173090" cy="900598"/>
          </a:xfrm>
          <a:prstGeom prst="rect">
            <a:avLst/>
          </a:prstGeom>
          <a:solidFill>
            <a:schemeClr val="accent3"/>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indent="-460375">
              <a:lnSpc>
                <a:spcPct val="90000"/>
              </a:lnSpc>
              <a:spcBef>
                <a:spcPct val="20000"/>
              </a:spcBef>
              <a:buSzPct val="90000"/>
              <a:buFontTx/>
              <a:buBlip>
                <a:blip r:embed="rId5"/>
              </a:buBlip>
            </a:pPr>
            <a:endParaRPr lang="en-US" sz="2400" dirty="0">
              <a:gradFill>
                <a:gsLst>
                  <a:gs pos="0">
                    <a:srgbClr val="FFFFFF"/>
                  </a:gs>
                  <a:gs pos="100000">
                    <a:srgbClr val="FFFFFF"/>
                  </a:gs>
                </a:gsLst>
                <a:lin ang="5400000" scaled="0"/>
              </a:gradFill>
            </a:endParaRPr>
          </a:p>
        </p:txBody>
      </p:sp>
      <p:sp>
        <p:nvSpPr>
          <p:cNvPr id="10" name="Rectangle 9"/>
          <p:cNvSpPr/>
          <p:nvPr/>
        </p:nvSpPr>
        <p:spPr>
          <a:xfrm>
            <a:off x="667870" y="4966352"/>
            <a:ext cx="11013088" cy="757130"/>
          </a:xfrm>
          <a:prstGeom prst="rect">
            <a:avLst/>
          </a:prstGeom>
        </p:spPr>
        <p:txBody>
          <a:bodyPr wrap="square">
            <a:spAutoFit/>
          </a:bodyPr>
          <a:lstStyle/>
          <a:p>
            <a:pPr marL="403225" indent="-403225">
              <a:lnSpc>
                <a:spcPct val="90000"/>
              </a:lnSpc>
              <a:spcBef>
                <a:spcPct val="20000"/>
              </a:spcBef>
              <a:buSzPct val="105000"/>
              <a:buFontTx/>
              <a:buBlip>
                <a:blip r:embed="rId3"/>
              </a:buBlip>
            </a:pPr>
            <a:r>
              <a:rPr lang="en-US" sz="2400" dirty="0">
                <a:solidFill>
                  <a:srgbClr val="FFFFFF"/>
                </a:solidFill>
              </a:rPr>
              <a:t>Microsoft Desktop Virtualization:  </a:t>
            </a:r>
            <a:r>
              <a:rPr lang="en-US" sz="2400" dirty="0" smtClean="0">
                <a:solidFill>
                  <a:srgbClr val="FFFFFF"/>
                </a:solidFill>
              </a:rPr>
              <a:t/>
            </a:r>
            <a:br>
              <a:rPr lang="en-US" sz="2400" dirty="0" smtClean="0">
                <a:solidFill>
                  <a:srgbClr val="FFFFFF"/>
                </a:solidFill>
              </a:rPr>
            </a:br>
            <a:r>
              <a:rPr lang="en-US" sz="2400" u="sng" dirty="0" smtClean="0">
                <a:solidFill>
                  <a:srgbClr val="FFFFFF"/>
                </a:solidFill>
                <a:hlinkClick r:id="rId8"/>
              </a:rPr>
              <a:t>www.microsoft.com/dv</a:t>
            </a:r>
            <a:endParaRPr lang="en-US" sz="2400" dirty="0">
              <a:solidFill>
                <a:srgbClr val="FFFFFF"/>
              </a:solidFill>
            </a:endParaRPr>
          </a:p>
        </p:txBody>
      </p:sp>
      <p:sp>
        <p:nvSpPr>
          <p:cNvPr id="11"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3" name="Picture 2" descr="C:\Users\Jordan\Desktop\TechEd_2012\TechEd-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10741"/>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000" fill="hold"/>
                                        <p:tgtEl>
                                          <p:spTgt spid="3"/>
                                        </p:tgtEl>
                                        <p:attrNameLst>
                                          <p:attrName>ppt_x</p:attrName>
                                        </p:attrNameLst>
                                      </p:cBhvr>
                                      <p:tavLst>
                                        <p:tav tm="0">
                                          <p:val>
                                            <p:strVal val="0-#ppt_w/2"/>
                                          </p:val>
                                        </p:tav>
                                        <p:tav tm="100000">
                                          <p:val>
                                            <p:strVal val="#ppt_x"/>
                                          </p:val>
                                        </p:tav>
                                      </p:tavLst>
                                    </p:anim>
                                    <p:anim calcmode="lin" valueType="num">
                                      <p:cBhvr additive="base">
                                        <p:cTn id="10" dur="1000" fill="hold"/>
                                        <p:tgtEl>
                                          <p:spTgt spid="3"/>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0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0-#ppt_w/2"/>
                                          </p:val>
                                        </p:tav>
                                        <p:tav tm="100000">
                                          <p:val>
                                            <p:strVal val="#ppt_x"/>
                                          </p:val>
                                        </p:tav>
                                      </p:tavLst>
                                    </p:anim>
                                    <p:anim calcmode="lin" valueType="num">
                                      <p:cBhvr additive="base">
                                        <p:cTn id="14" dur="1000" fill="hold"/>
                                        <p:tgtEl>
                                          <p:spTgt spid="7"/>
                                        </p:tgtEl>
                                        <p:attrNameLst>
                                          <p:attrName>ppt_y</p:attrName>
                                        </p:attrNameLst>
                                      </p:cBhvr>
                                      <p:tavLst>
                                        <p:tav tm="0">
                                          <p:val>
                                            <p:strVal val="#ppt_y"/>
                                          </p:val>
                                        </p:tav>
                                        <p:tav tm="100000">
                                          <p:val>
                                            <p:strVal val="#ppt_y"/>
                                          </p:val>
                                        </p:tav>
                                      </p:tavLst>
                                    </p:anim>
                                  </p:childTnLst>
                                </p:cTn>
                              </p:par>
                            </p:childTnLst>
                          </p:cTn>
                        </p:par>
                        <p:par>
                          <p:cTn id="15" fill="hold">
                            <p:stCondLst>
                              <p:cond delay="1200"/>
                            </p:stCondLst>
                            <p:childTnLst>
                              <p:par>
                                <p:cTn id="16" presetID="2" presetClass="entr" presetSubtype="8" decel="100000"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1000" fill="hold"/>
                                        <p:tgtEl>
                                          <p:spTgt spid="4"/>
                                        </p:tgtEl>
                                        <p:attrNameLst>
                                          <p:attrName>ppt_x</p:attrName>
                                        </p:attrNameLst>
                                      </p:cBhvr>
                                      <p:tavLst>
                                        <p:tav tm="0">
                                          <p:val>
                                            <p:strVal val="0-#ppt_w/2"/>
                                          </p:val>
                                        </p:tav>
                                        <p:tav tm="100000">
                                          <p:val>
                                            <p:strVal val="#ppt_x"/>
                                          </p:val>
                                        </p:tav>
                                      </p:tavLst>
                                    </p:anim>
                                    <p:anim calcmode="lin" valueType="num">
                                      <p:cBhvr additive="base">
                                        <p:cTn id="19" dur="1000" fill="hold"/>
                                        <p:tgtEl>
                                          <p:spTgt spid="4"/>
                                        </p:tgtEl>
                                        <p:attrNameLst>
                                          <p:attrName>ppt_y</p:attrName>
                                        </p:attrNameLst>
                                      </p:cBhvr>
                                      <p:tavLst>
                                        <p:tav tm="0">
                                          <p:val>
                                            <p:strVal val="#ppt_y"/>
                                          </p:val>
                                        </p:tav>
                                        <p:tav tm="100000">
                                          <p:val>
                                            <p:strVal val="#ppt_y"/>
                                          </p:val>
                                        </p:tav>
                                      </p:tavLst>
                                    </p:anim>
                                  </p:childTnLst>
                                </p:cTn>
                              </p:par>
                              <p:par>
                                <p:cTn id="20" presetID="2" presetClass="entr" presetSubtype="8" decel="100000" fill="hold" grpId="0" nodeType="withEffect">
                                  <p:stCondLst>
                                    <p:cond delay="200"/>
                                  </p:stCondLst>
                                  <p:childTnLst>
                                    <p:set>
                                      <p:cBhvr>
                                        <p:cTn id="21" dur="1" fill="hold">
                                          <p:stCondLst>
                                            <p:cond delay="0"/>
                                          </p:stCondLst>
                                        </p:cTn>
                                        <p:tgtEl>
                                          <p:spTgt spid="8"/>
                                        </p:tgtEl>
                                        <p:attrNameLst>
                                          <p:attrName>style.visibility</p:attrName>
                                        </p:attrNameLst>
                                      </p:cBhvr>
                                      <p:to>
                                        <p:strVal val="visible"/>
                                      </p:to>
                                    </p:set>
                                    <p:anim calcmode="lin" valueType="num">
                                      <p:cBhvr additive="base">
                                        <p:cTn id="22" dur="1000" fill="hold"/>
                                        <p:tgtEl>
                                          <p:spTgt spid="8"/>
                                        </p:tgtEl>
                                        <p:attrNameLst>
                                          <p:attrName>ppt_x</p:attrName>
                                        </p:attrNameLst>
                                      </p:cBhvr>
                                      <p:tavLst>
                                        <p:tav tm="0">
                                          <p:val>
                                            <p:strVal val="0-#ppt_w/2"/>
                                          </p:val>
                                        </p:tav>
                                        <p:tav tm="100000">
                                          <p:val>
                                            <p:strVal val="#ppt_x"/>
                                          </p:val>
                                        </p:tav>
                                      </p:tavLst>
                                    </p:anim>
                                    <p:anim calcmode="lin" valueType="num">
                                      <p:cBhvr additive="base">
                                        <p:cTn id="23" dur="1000" fill="hold"/>
                                        <p:tgtEl>
                                          <p:spTgt spid="8"/>
                                        </p:tgtEl>
                                        <p:attrNameLst>
                                          <p:attrName>ppt_y</p:attrName>
                                        </p:attrNameLst>
                                      </p:cBhvr>
                                      <p:tavLst>
                                        <p:tav tm="0">
                                          <p:val>
                                            <p:strVal val="#ppt_y"/>
                                          </p:val>
                                        </p:tav>
                                        <p:tav tm="100000">
                                          <p:val>
                                            <p:strVal val="#ppt_y"/>
                                          </p:val>
                                        </p:tav>
                                      </p:tavLst>
                                    </p:anim>
                                  </p:childTnLst>
                                </p:cTn>
                              </p:par>
                            </p:childTnLst>
                          </p:cTn>
                        </p:par>
                        <p:par>
                          <p:cTn id="24" fill="hold">
                            <p:stCondLst>
                              <p:cond delay="2400"/>
                            </p:stCondLst>
                            <p:childTnLst>
                              <p:par>
                                <p:cTn id="25" presetID="2" presetClass="entr" presetSubtype="8" decel="100000" fill="hold" grpId="0"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1000" fill="hold"/>
                                        <p:tgtEl>
                                          <p:spTgt spid="5"/>
                                        </p:tgtEl>
                                        <p:attrNameLst>
                                          <p:attrName>ppt_x</p:attrName>
                                        </p:attrNameLst>
                                      </p:cBhvr>
                                      <p:tavLst>
                                        <p:tav tm="0">
                                          <p:val>
                                            <p:strVal val="0-#ppt_w/2"/>
                                          </p:val>
                                        </p:tav>
                                        <p:tav tm="100000">
                                          <p:val>
                                            <p:strVal val="#ppt_x"/>
                                          </p:val>
                                        </p:tav>
                                      </p:tavLst>
                                    </p:anim>
                                    <p:anim calcmode="lin" valueType="num">
                                      <p:cBhvr additive="base">
                                        <p:cTn id="28" dur="1000" fill="hold"/>
                                        <p:tgtEl>
                                          <p:spTgt spid="5"/>
                                        </p:tgtEl>
                                        <p:attrNameLst>
                                          <p:attrName>ppt_y</p:attrName>
                                        </p:attrNameLst>
                                      </p:cBhvr>
                                      <p:tavLst>
                                        <p:tav tm="0">
                                          <p:val>
                                            <p:strVal val="#ppt_y"/>
                                          </p:val>
                                        </p:tav>
                                        <p:tav tm="100000">
                                          <p:val>
                                            <p:strVal val="#ppt_y"/>
                                          </p:val>
                                        </p:tav>
                                      </p:tavLst>
                                    </p:anim>
                                  </p:childTnLst>
                                </p:cTn>
                              </p:par>
                              <p:par>
                                <p:cTn id="29" presetID="2" presetClass="entr" presetSubtype="8" decel="100000" fill="hold" grpId="0" nodeType="withEffect">
                                  <p:stCondLst>
                                    <p:cond delay="20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0-#ppt_w/2"/>
                                          </p:val>
                                        </p:tav>
                                        <p:tav tm="100000">
                                          <p:val>
                                            <p:strVal val="#ppt_x"/>
                                          </p:val>
                                        </p:tav>
                                      </p:tavLst>
                                    </p:anim>
                                    <p:anim calcmode="lin" valueType="num">
                                      <p:cBhvr additive="base">
                                        <p:cTn id="32" dur="1000" fill="hold"/>
                                        <p:tgtEl>
                                          <p:spTgt spid="9"/>
                                        </p:tgtEl>
                                        <p:attrNameLst>
                                          <p:attrName>ppt_y</p:attrName>
                                        </p:attrNameLst>
                                      </p:cBhvr>
                                      <p:tavLst>
                                        <p:tav tm="0">
                                          <p:val>
                                            <p:strVal val="#ppt_y"/>
                                          </p:val>
                                        </p:tav>
                                        <p:tav tm="100000">
                                          <p:val>
                                            <p:strVal val="#ppt_y"/>
                                          </p:val>
                                        </p:tav>
                                      </p:tavLst>
                                    </p:anim>
                                  </p:childTnLst>
                                </p:cTn>
                              </p:par>
                            </p:childTnLst>
                          </p:cTn>
                        </p:par>
                        <p:par>
                          <p:cTn id="33" fill="hold">
                            <p:stCondLst>
                              <p:cond delay="3600"/>
                            </p:stCondLst>
                            <p:childTnLst>
                              <p:par>
                                <p:cTn id="34" presetID="2" presetClass="entr" presetSubtype="8" decel="10000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ppt_y"/>
                                          </p:val>
                                        </p:tav>
                                        <p:tav tm="100000">
                                          <p:val>
                                            <p:strVal val="#ppt_y"/>
                                          </p:val>
                                        </p:tav>
                                      </p:tavLst>
                                    </p:anim>
                                  </p:childTnLst>
                                </p:cTn>
                              </p:par>
                              <p:par>
                                <p:cTn id="38" presetID="2" presetClass="entr" presetSubtype="8" decel="100000" fill="hold" grpId="0" nodeType="withEffect">
                                  <p:stCondLst>
                                    <p:cond delay="20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000" fill="hold"/>
                                        <p:tgtEl>
                                          <p:spTgt spid="10"/>
                                        </p:tgtEl>
                                        <p:attrNameLst>
                                          <p:attrName>ppt_x</p:attrName>
                                        </p:attrNameLst>
                                      </p:cBhvr>
                                      <p:tavLst>
                                        <p:tav tm="0">
                                          <p:val>
                                            <p:strVal val="0-#ppt_w/2"/>
                                          </p:val>
                                        </p:tav>
                                        <p:tav tm="100000">
                                          <p:val>
                                            <p:strVal val="#ppt_x"/>
                                          </p:val>
                                        </p:tav>
                                      </p:tavLst>
                                    </p:anim>
                                    <p:anim calcmode="lin" valueType="num">
                                      <p:cBhvr additive="base">
                                        <p:cTn id="41" dur="1000" fill="hold"/>
                                        <p:tgtEl>
                                          <p:spTgt spid="10"/>
                                        </p:tgtEl>
                                        <p:attrNameLst>
                                          <p:attrName>ppt_y</p:attrName>
                                        </p:attrNameLst>
                                      </p:cBhvr>
                                      <p:tavLst>
                                        <p:tav tm="0">
                                          <p:val>
                                            <p:strVal val="#ppt_y"/>
                                          </p:val>
                                        </p:tav>
                                        <p:tav tm="100000">
                                          <p:val>
                                            <p:strVal val="#ppt_y"/>
                                          </p:val>
                                        </p:tav>
                                      </p:tavLst>
                                    </p:anim>
                                  </p:childTnLst>
                                </p:cTn>
                              </p:par>
                            </p:childTnLst>
                          </p:cTn>
                        </p:par>
                        <p:par>
                          <p:cTn id="42" fill="hold">
                            <p:stCondLst>
                              <p:cond delay="4800"/>
                            </p:stCondLst>
                            <p:childTnLst>
                              <p:par>
                                <p:cTn id="43" presetID="1" presetClass="exit" presetSubtype="0" fill="hold" grpId="1" nodeType="afterEffect">
                                  <p:stCondLst>
                                    <p:cond delay="0"/>
                                  </p:stCondLst>
                                  <p:childTnLst>
                                    <p:set>
                                      <p:cBhvr>
                                        <p:cTn id="44"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p:bldP spid="4" grpId="0" animBg="1"/>
      <p:bldP spid="8" grpId="0"/>
      <p:bldP spid="5" grpId="0" animBg="1"/>
      <p:bldP spid="9" grpId="0"/>
      <p:bldP spid="6" grpId="0" animBg="1"/>
      <p:bldP spid="10" grpId="0"/>
      <p:bldP spid="11" grpId="0" animBg="1"/>
      <p:bldP spid="11"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Track Resources</a:t>
            </a:r>
            <a:endParaRPr lang="en-US" dirty="0"/>
          </a:p>
        </p:txBody>
      </p:sp>
      <p:sp>
        <p:nvSpPr>
          <p:cNvPr id="9" name="Text Placeholder 8"/>
          <p:cNvSpPr>
            <a:spLocks noGrp="1"/>
          </p:cNvSpPr>
          <p:nvPr>
            <p:ph type="body" sz="quarter" idx="10"/>
          </p:nvPr>
        </p:nvSpPr>
        <p:spPr>
          <a:xfrm>
            <a:off x="519112" y="1447799"/>
            <a:ext cx="11149013" cy="3693319"/>
          </a:xfrm>
        </p:spPr>
        <p:txBody>
          <a:bodyPr/>
          <a:lstStyle/>
          <a:p>
            <a:pPr marL="0" indent="0">
              <a:buNone/>
            </a:pPr>
            <a:r>
              <a:rPr lang="en-US" dirty="0" smtClean="0">
                <a:hlinkClick r:id="rId2"/>
              </a:rPr>
              <a:t>Springboard Series:  www.microsoft.com/springboard</a:t>
            </a:r>
            <a:r>
              <a:rPr lang="en-US" dirty="0" smtClean="0"/>
              <a:t> </a:t>
            </a:r>
          </a:p>
          <a:p>
            <a:pPr marL="0" indent="0">
              <a:buNone/>
            </a:pPr>
            <a:r>
              <a:rPr lang="en-US" dirty="0" smtClean="0">
                <a:hlinkClick r:id="rId3"/>
              </a:rPr>
              <a:t>Explore</a:t>
            </a:r>
            <a:r>
              <a:rPr lang="en-US" dirty="0" smtClean="0"/>
              <a:t> &gt; </a:t>
            </a:r>
            <a:r>
              <a:rPr lang="en-US" dirty="0" smtClean="0">
                <a:hlinkClick r:id="rId4"/>
              </a:rPr>
              <a:t>Plan</a:t>
            </a:r>
            <a:r>
              <a:rPr lang="en-US" dirty="0" smtClean="0"/>
              <a:t> &gt; </a:t>
            </a:r>
            <a:r>
              <a:rPr lang="en-US" dirty="0" smtClean="0">
                <a:hlinkClick r:id="rId5"/>
              </a:rPr>
              <a:t>Deliver</a:t>
            </a:r>
            <a:r>
              <a:rPr lang="en-US" dirty="0" smtClean="0"/>
              <a:t> &gt; </a:t>
            </a:r>
            <a:r>
              <a:rPr lang="en-US" dirty="0" smtClean="0">
                <a:hlinkClick r:id="rId6"/>
              </a:rPr>
              <a:t>Operate</a:t>
            </a:r>
            <a:r>
              <a:rPr lang="en-US" dirty="0" smtClean="0"/>
              <a:t> &gt; </a:t>
            </a:r>
            <a:r>
              <a:rPr lang="en-US" dirty="0" smtClean="0">
                <a:hlinkClick r:id="rId7"/>
              </a:rPr>
              <a:t>Support</a:t>
            </a:r>
            <a:r>
              <a:rPr lang="en-US" dirty="0" smtClean="0"/>
              <a:t> for </a:t>
            </a:r>
          </a:p>
          <a:p>
            <a:pPr marL="914400" indent="-395288"/>
            <a:r>
              <a:rPr lang="en-US" dirty="0" smtClean="0"/>
              <a:t>Windows 7 and Windows 8</a:t>
            </a:r>
          </a:p>
          <a:p>
            <a:pPr marL="914400" indent="-395288"/>
            <a:r>
              <a:rPr lang="en-US" dirty="0" smtClean="0"/>
              <a:t>MDOP</a:t>
            </a:r>
          </a:p>
          <a:p>
            <a:pPr marL="914400" indent="-395288"/>
            <a:r>
              <a:rPr lang="en-US" dirty="0" smtClean="0"/>
              <a:t>Desktop Virtualization</a:t>
            </a:r>
          </a:p>
          <a:p>
            <a:pPr marL="914400" indent="-395288"/>
            <a:r>
              <a:rPr lang="en-US" dirty="0" smtClean="0"/>
              <a:t>Windows </a:t>
            </a:r>
            <a:r>
              <a:rPr lang="en-US" dirty="0" err="1" smtClean="0"/>
              <a:t>Intune</a:t>
            </a:r>
            <a:endParaRPr lang="en-US" dirty="0" smtClean="0"/>
          </a:p>
          <a:p>
            <a:pPr marL="914400" indent="-395288"/>
            <a:r>
              <a:rPr lang="en-US" dirty="0" smtClean="0"/>
              <a:t>Internet Explorer 8, 9 and 10</a:t>
            </a:r>
          </a:p>
        </p:txBody>
      </p:sp>
      <p:sp>
        <p:nvSpPr>
          <p:cNvPr id="3" name="Title 1"/>
          <p:cNvSpPr txBox="1">
            <a:spLocks/>
          </p:cNvSpPr>
          <p:nvPr/>
        </p:nvSpPr>
        <p:spPr>
          <a:xfrm>
            <a:off x="519112" y="228600"/>
            <a:ext cx="11149013" cy="6093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smtClean="0">
                <a:gradFill flip="none" rotWithShape="1">
                  <a:gsLst>
                    <a:gs pos="0">
                      <a:srgbClr val="FFFFFF"/>
                    </a:gs>
                    <a:gs pos="86000">
                      <a:srgbClr val="FFFFFF"/>
                    </a:gs>
                  </a:gsLst>
                  <a:lin ang="5400000" scaled="0"/>
                  <a:tileRect/>
                </a:gradFill>
              </a:rPr>
              <a:t>Track Resources</a:t>
            </a:r>
            <a:endParaRPr dirty="0">
              <a:gradFill flip="none" rotWithShape="1">
                <a:gsLst>
                  <a:gs pos="0">
                    <a:srgbClr val="FFFFFF"/>
                  </a:gs>
                  <a:gs pos="86000">
                    <a:srgbClr val="FFFFFF"/>
                  </a:gs>
                </a:gsLst>
                <a:lin ang="5400000" scaled="0"/>
                <a:tileRect/>
              </a:gradFill>
            </a:endParaRPr>
          </a:p>
        </p:txBody>
      </p:sp>
      <p:sp>
        <p:nvSpPr>
          <p:cNvPr id="12" name="Left Mask"/>
          <p:cNvSpPr/>
          <p:nvPr/>
        </p:nvSpPr>
        <p:spPr bwMode="hidden">
          <a:xfrm>
            <a:off x="0" y="0"/>
            <a:ext cx="507868"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14"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539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par>
                          <p:cTn id="7" fill="hold">
                            <p:stCondLst>
                              <p:cond delay="0"/>
                            </p:stCondLst>
                            <p:childTnLst>
                              <p:par>
                                <p:cTn id="8" presetID="1" presetClass="exit" presetSubtype="0" fill="hold" grpId="1" nodeType="afterEffect">
                                  <p:stCondLst>
                                    <p:cond delay="0"/>
                                  </p:stCondLst>
                                  <p:childTnLst>
                                    <p:set>
                                      <p:cBhvr>
                                        <p:cTn id="9"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dirty="0" smtClean="0"/>
              <a:t>Download</a:t>
            </a:r>
            <a:endParaRPr lang="en-US" dirty="0"/>
          </a:p>
        </p:txBody>
      </p:sp>
      <p:sp>
        <p:nvSpPr>
          <p:cNvPr id="3" name="Subtitle 2"/>
          <p:cNvSpPr>
            <a:spLocks noGrp="1"/>
          </p:cNvSpPr>
          <p:nvPr>
            <p:ph type="subTitle" idx="1"/>
          </p:nvPr>
        </p:nvSpPr>
        <p:spPr/>
        <p:txBody>
          <a:bodyPr/>
          <a:lstStyle/>
          <a:p>
            <a:r>
              <a:rPr lang="en-US" dirty="0"/>
              <a:t>http://windows.microsoft.com/en-US/windows-8/release-preview</a:t>
            </a:r>
          </a:p>
        </p:txBody>
      </p:sp>
      <p:sp>
        <p:nvSpPr>
          <p:cNvPr id="2" name="Title 1"/>
          <p:cNvSpPr>
            <a:spLocks noGrp="1"/>
          </p:cNvSpPr>
          <p:nvPr>
            <p:ph type="ctrTitle"/>
          </p:nvPr>
        </p:nvSpPr>
        <p:spPr/>
        <p:txBody>
          <a:bodyPr/>
          <a:lstStyle/>
          <a:p>
            <a:r>
              <a:rPr dirty="0" smtClean="0"/>
              <a:t>Download the Windows 8 Release Preview Today</a:t>
            </a:r>
            <a:endParaRPr lang="en-US" dirty="0"/>
          </a:p>
        </p:txBody>
      </p:sp>
      <p:sp useBgFill="1">
        <p:nvSpPr>
          <p:cNvPr id="5" name="MASK bottom"/>
          <p:cNvSpPr/>
          <p:nvPr/>
        </p:nvSpPr>
        <p:spPr bwMode="auto">
          <a:xfrm>
            <a:off x="3884612" y="6019800"/>
            <a:ext cx="8304213" cy="838200"/>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useBgFill="1">
        <p:nvSpPr>
          <p:cNvPr id="6" name="MASK top"/>
          <p:cNvSpPr/>
          <p:nvPr/>
        </p:nvSpPr>
        <p:spPr bwMode="auto">
          <a:xfrm>
            <a:off x="3884612" y="0"/>
            <a:ext cx="8304213" cy="1504664"/>
          </a:xfrm>
          <a:prstGeom prst="rect">
            <a:avLst/>
          </a:pr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1341507382"/>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14306" y="6003925"/>
            <a:ext cx="11149013" cy="609600"/>
          </a:xfrm>
        </p:spPr>
        <p:txBody>
          <a:bodyPr/>
          <a:lstStyle/>
          <a:p>
            <a:r>
              <a:rPr lang="en-US" dirty="0"/>
              <a:t>A World of Connected Devices</a:t>
            </a:r>
          </a:p>
        </p:txBody>
      </p:sp>
      <p:pic>
        <p:nvPicPr>
          <p:cNvPr id="1028" name="Picture 4"/>
          <p:cNvPicPr>
            <a:picLocks noChangeAspect="1" noChangeArrowheads="1"/>
          </p:cNvPicPr>
          <p:nvPr/>
        </p:nvPicPr>
        <p:blipFill rotWithShape="1">
          <a:blip r:embed="rId3">
            <a:lum bright="-10000" contrast="10000"/>
            <a:extLst>
              <a:ext uri="{28A0092B-C50C-407E-A947-70E740481C1C}">
                <a14:useLocalDpi xmlns:a14="http://schemas.microsoft.com/office/drawing/2010/main" val="0"/>
              </a:ext>
            </a:extLst>
          </a:blip>
          <a:srcRect l="5046" t="12811"/>
          <a:stretch/>
        </p:blipFill>
        <p:spPr bwMode="auto">
          <a:xfrm>
            <a:off x="7804861" y="306960"/>
            <a:ext cx="3961015" cy="54474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rotWithShape="1">
          <a:blip r:embed="rId4">
            <a:lum bright="-10000" contrast="10000"/>
            <a:extLst>
              <a:ext uri="{28A0092B-C50C-407E-A947-70E740481C1C}">
                <a14:useLocalDpi xmlns:a14="http://schemas.microsoft.com/office/drawing/2010/main" val="0"/>
              </a:ext>
            </a:extLst>
          </a:blip>
          <a:srcRect t="18058" b="8967"/>
          <a:stretch/>
        </p:blipFill>
        <p:spPr bwMode="auto">
          <a:xfrm flipH="1">
            <a:off x="395685" y="2757237"/>
            <a:ext cx="4107178" cy="2997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27" name="Rectangle 26"/>
          <p:cNvSpPr/>
          <p:nvPr/>
        </p:nvSpPr>
        <p:spPr bwMode="auto">
          <a:xfrm>
            <a:off x="-6350" y="0"/>
            <a:ext cx="402035" cy="597705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useBgFill="1">
        <p:nvSpPr>
          <p:cNvPr id="28" name="Rectangle 27"/>
          <p:cNvSpPr/>
          <p:nvPr/>
        </p:nvSpPr>
        <p:spPr bwMode="auto">
          <a:xfrm>
            <a:off x="11786790" y="0"/>
            <a:ext cx="402035" cy="5977054"/>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12" name="Rectangle 11"/>
          <p:cNvSpPr/>
          <p:nvPr/>
        </p:nvSpPr>
        <p:spPr bwMode="auto">
          <a:xfrm>
            <a:off x="395684" y="306960"/>
            <a:ext cx="2348677" cy="2348677"/>
          </a:xfrm>
          <a:prstGeom prst="rect">
            <a:avLst/>
          </a:prstGeom>
          <a:gradFill>
            <a:gsLst>
              <a:gs pos="0">
                <a:srgbClr val="C00000"/>
              </a:gs>
              <a:gs pos="30000">
                <a:srgbClr val="C00000">
                  <a:lumMod val="71000"/>
                </a:srgbClr>
              </a:gs>
              <a:gs pos="45000">
                <a:srgbClr val="C00000">
                  <a:lumMod val="76000"/>
                </a:srgbClr>
              </a:gs>
              <a:gs pos="55000">
                <a:srgbClr val="C00000">
                  <a:lumMod val="75000"/>
                </a:srgbClr>
              </a:gs>
              <a:gs pos="73000">
                <a:srgbClr val="C00000">
                  <a:lumMod val="79000"/>
                </a:srgbClr>
              </a:gs>
              <a:gs pos="100000">
                <a:schemeClr val="accent5">
                  <a:shade val="63000"/>
                  <a:satMod val="110000"/>
                </a:schemeClr>
              </a:gs>
            </a:gsLst>
          </a:gradFill>
          <a:ln>
            <a:noFill/>
            <a:headEnd type="none" w="med" len="med"/>
            <a:tailEnd type="none" w="med" len="med"/>
          </a:ln>
          <a:effectLst/>
        </p:spPr>
        <p:style>
          <a:lnRef idx="1">
            <a:schemeClr val="accent5"/>
          </a:lnRef>
          <a:fillRef idx="3">
            <a:schemeClr val="accent5"/>
          </a:fillRef>
          <a:effectRef idx="2">
            <a:schemeClr val="accent5"/>
          </a:effectRef>
          <a:fontRef idx="minor">
            <a:schemeClr val="lt1"/>
          </a:fontRef>
        </p:style>
        <p:txBody>
          <a:bodyPr vert="horz" wrap="square" lIns="91436" tIns="45718" rIns="91436" bIns="45718" numCol="1" rtlCol="0" anchor="t" anchorCtr="0" compatLnSpc="1">
            <a:prstTxWarp prst="textNoShape">
              <a:avLst/>
            </a:prstTxWarp>
          </a:bodyPr>
          <a:lstStyle/>
          <a:p>
            <a:pPr defTabSz="914099" fontAlgn="base">
              <a:lnSpc>
                <a:spcPts val="2200"/>
              </a:lnSpc>
              <a:spcBef>
                <a:spcPct val="0"/>
              </a:spcBef>
              <a:spcAft>
                <a:spcPct val="0"/>
              </a:spcAft>
            </a:pPr>
            <a:endParaRPr lang="en-US" sz="2800" kern="0" spc="-100" dirty="0">
              <a:gradFill>
                <a:gsLst>
                  <a:gs pos="0">
                    <a:srgbClr val="FFFFFF"/>
                  </a:gs>
                  <a:gs pos="100000">
                    <a:srgbClr val="FFFFFF"/>
                  </a:gs>
                </a:gsLst>
                <a:lin ang="16200000" scaled="1"/>
              </a:gradFill>
            </a:endParaRPr>
          </a:p>
          <a:p>
            <a:pPr marL="111125" defTabSz="914099" fontAlgn="base">
              <a:lnSpc>
                <a:spcPct val="80000"/>
              </a:lnSpc>
              <a:spcBef>
                <a:spcPct val="0"/>
              </a:spcBef>
              <a:spcAft>
                <a:spcPct val="0"/>
              </a:spcAft>
              <a:buClr>
                <a:srgbClr val="FFFFFF">
                  <a:lumMod val="50000"/>
                  <a:lumOff val="50000"/>
                </a:srgbClr>
              </a:buClr>
              <a:buSzPct val="90000"/>
            </a:pPr>
            <a:r>
              <a:rPr lang="en-US" spc="-40" dirty="0" smtClean="0">
                <a:solidFill>
                  <a:srgbClr val="FFFFFF">
                    <a:alpha val="98824"/>
                  </a:srgbClr>
                </a:solidFill>
                <a:ea typeface="Segoe UI" pitchFamily="34" charset="0"/>
                <a:cs typeface="Segoe UI" pitchFamily="34" charset="0"/>
              </a:rPr>
              <a:t>One </a:t>
            </a:r>
            <a:r>
              <a:rPr lang="en-US" spc="-40" dirty="0">
                <a:solidFill>
                  <a:srgbClr val="FFFFFF">
                    <a:alpha val="98824"/>
                  </a:srgbClr>
                </a:solidFill>
                <a:ea typeface="Segoe UI" pitchFamily="34" charset="0"/>
                <a:cs typeface="Segoe UI" pitchFamily="34" charset="0"/>
              </a:rPr>
              <a:t>User =</a:t>
            </a:r>
            <a:br>
              <a:rPr lang="en-US" spc="-40" dirty="0">
                <a:solidFill>
                  <a:srgbClr val="FFFFFF">
                    <a:alpha val="98824"/>
                  </a:srgbClr>
                </a:solidFill>
                <a:ea typeface="Segoe UI" pitchFamily="34" charset="0"/>
                <a:cs typeface="Segoe UI" pitchFamily="34" charset="0"/>
              </a:rPr>
            </a:br>
            <a:r>
              <a:rPr lang="en-US" spc="-40" dirty="0">
                <a:solidFill>
                  <a:srgbClr val="FFFFFF">
                    <a:alpha val="98824"/>
                  </a:srgbClr>
                </a:solidFill>
                <a:ea typeface="Segoe UI" pitchFamily="34" charset="0"/>
                <a:cs typeface="Segoe UI" pitchFamily="34" charset="0"/>
              </a:rPr>
              <a:t>One Desktop</a:t>
            </a:r>
          </a:p>
        </p:txBody>
      </p:sp>
      <p:grpSp>
        <p:nvGrpSpPr>
          <p:cNvPr id="15" name="Group 14"/>
          <p:cNvGrpSpPr/>
          <p:nvPr/>
        </p:nvGrpSpPr>
        <p:grpSpPr>
          <a:xfrm>
            <a:off x="2748696" y="306960"/>
            <a:ext cx="2441814" cy="2348677"/>
            <a:chOff x="2748696" y="306960"/>
            <a:chExt cx="2441814" cy="2348677"/>
          </a:xfrm>
        </p:grpSpPr>
        <p:sp>
          <p:nvSpPr>
            <p:cNvPr id="18" name="Rectangle 17"/>
            <p:cNvSpPr/>
            <p:nvPr/>
          </p:nvSpPr>
          <p:spPr bwMode="auto">
            <a:xfrm>
              <a:off x="2841833" y="306960"/>
              <a:ext cx="2348677" cy="2348677"/>
            </a:xfrm>
            <a:prstGeom prst="rect">
              <a:avLst/>
            </a:prstGeom>
            <a:gradFill rotWithShape="1">
              <a:gsLst>
                <a:gs pos="0">
                  <a:srgbClr val="0060B0">
                    <a:shade val="63000"/>
                    <a:satMod val="110000"/>
                    <a:lumMod val="53000"/>
                  </a:srgbClr>
                </a:gs>
                <a:gs pos="30000">
                  <a:srgbClr val="0060B0">
                    <a:shade val="90000"/>
                    <a:satMod val="120000"/>
                    <a:lumMod val="60000"/>
                  </a:srgbClr>
                </a:gs>
                <a:gs pos="45000">
                  <a:srgbClr val="0060B0">
                    <a:shade val="100000"/>
                    <a:satMod val="128000"/>
                    <a:lumMod val="67000"/>
                  </a:srgbClr>
                </a:gs>
                <a:gs pos="55000">
                  <a:srgbClr val="0060B0">
                    <a:shade val="100000"/>
                    <a:satMod val="128000"/>
                    <a:lumMod val="69000"/>
                  </a:srgbClr>
                </a:gs>
                <a:gs pos="73000">
                  <a:srgbClr val="0060B0">
                    <a:shade val="90000"/>
                    <a:satMod val="120000"/>
                    <a:lumMod val="66000"/>
                  </a:srgbClr>
                </a:gs>
                <a:gs pos="100000">
                  <a:srgbClr val="0060B0">
                    <a:shade val="63000"/>
                    <a:satMod val="110000"/>
                    <a:lumMod val="80000"/>
                  </a:srgbClr>
                </a:gs>
              </a:gsLst>
              <a:lin ang="950000" scaled="1"/>
            </a:gradFill>
            <a:ln w="9525" cap="flat" cmpd="sng" algn="ctr">
              <a:noFill/>
              <a:prstDash val="solid"/>
              <a:headEnd type="none" w="med" len="med"/>
              <a:tailEnd type="none" w="med" len="med"/>
            </a:ln>
            <a:effectLst/>
          </p:spPr>
          <p:txBody>
            <a:bodyPr vert="horz" wrap="square" lIns="91436" tIns="45718" rIns="91436" bIns="45718" numCol="1" rtlCol="0" anchor="t" anchorCtr="0" compatLnSpc="1">
              <a:prstTxWarp prst="textNoShape">
                <a:avLst/>
              </a:prstTxWarp>
            </a:bodyPr>
            <a:lstStyle/>
            <a:p>
              <a:pPr defTabSz="914099" fontAlgn="base">
                <a:lnSpc>
                  <a:spcPts val="2200"/>
                </a:lnSpc>
                <a:spcBef>
                  <a:spcPct val="0"/>
                </a:spcBef>
                <a:spcAft>
                  <a:spcPct val="0"/>
                </a:spcAft>
              </a:pPr>
              <a:endParaRPr lang="en-US" sz="2200" kern="0" spc="-100" dirty="0">
                <a:gradFill>
                  <a:gsLst>
                    <a:gs pos="0">
                      <a:srgbClr val="FFFFFF"/>
                    </a:gs>
                    <a:gs pos="100000">
                      <a:srgbClr val="FFFFFF"/>
                    </a:gs>
                  </a:gsLst>
                  <a:lin ang="16200000" scaled="1"/>
                </a:gradFill>
              </a:endParaRPr>
            </a:p>
            <a:p>
              <a:pPr marL="111125" defTabSz="914099" fontAlgn="base">
                <a:lnSpc>
                  <a:spcPct val="80000"/>
                </a:lnSpc>
                <a:spcBef>
                  <a:spcPct val="0"/>
                </a:spcBef>
                <a:spcAft>
                  <a:spcPct val="0"/>
                </a:spcAft>
                <a:buClr>
                  <a:srgbClr val="FFFFFF">
                    <a:lumMod val="50000"/>
                    <a:lumOff val="50000"/>
                  </a:srgbClr>
                </a:buClr>
                <a:buSzPct val="90000"/>
              </a:pPr>
              <a:r>
                <a:rPr lang="en-US" spc="-40" dirty="0">
                  <a:solidFill>
                    <a:srgbClr val="FFFFFF">
                      <a:alpha val="98824"/>
                    </a:srgbClr>
                  </a:solidFill>
                  <a:ea typeface="Segoe UI" pitchFamily="34" charset="0"/>
                  <a:cs typeface="Segoe UI" pitchFamily="34" charset="0"/>
                </a:rPr>
                <a:t>In 2011 power users owned between 5 and 7 internet connected devices</a:t>
              </a:r>
            </a:p>
          </p:txBody>
        </p:sp>
        <p:sp>
          <p:nvSpPr>
            <p:cNvPr id="31" name="Rectangle 30"/>
            <p:cNvSpPr/>
            <p:nvPr/>
          </p:nvSpPr>
          <p:spPr>
            <a:xfrm>
              <a:off x="2748696" y="2137222"/>
              <a:ext cx="2053447" cy="477054"/>
            </a:xfrm>
            <a:prstGeom prst="rect">
              <a:avLst/>
            </a:prstGeom>
          </p:spPr>
          <p:txBody>
            <a:bodyPr wrap="non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ea typeface="Segoe UI" pitchFamily="34" charset="0"/>
                  <a:cs typeface="Segoe UI" pitchFamily="34" charset="0"/>
                </a:rPr>
                <a:t>Source: IDC, </a:t>
              </a:r>
              <a:r>
                <a:rPr lang="en-US" sz="700" spc="-40" dirty="0" smtClean="0">
                  <a:solidFill>
                    <a:srgbClr val="FFFFFF">
                      <a:alpha val="98824"/>
                    </a:srgbClr>
                  </a:solidFill>
                  <a:ea typeface="Segoe UI" pitchFamily="34" charset="0"/>
                  <a:cs typeface="Segoe UI" pitchFamily="34" charset="0"/>
                </a:rPr>
                <a:t>2010-2011</a:t>
              </a:r>
              <a:br>
                <a:rPr lang="en-US" sz="700" spc="-40" dirty="0" smtClean="0">
                  <a:solidFill>
                    <a:srgbClr val="FFFFFF">
                      <a:alpha val="98824"/>
                    </a:srgbClr>
                  </a:solidFill>
                  <a:ea typeface="Segoe UI" pitchFamily="34" charset="0"/>
                  <a:cs typeface="Segoe UI" pitchFamily="34" charset="0"/>
                </a:rPr>
              </a:br>
              <a:r>
                <a:rPr lang="en-US" sz="700" spc="-40" dirty="0" smtClean="0">
                  <a:solidFill>
                    <a:srgbClr val="FFFFFF">
                      <a:alpha val="98824"/>
                    </a:srgbClr>
                  </a:solidFill>
                  <a:ea typeface="Segoe UI" pitchFamily="34" charset="0"/>
                  <a:cs typeface="Segoe UI" pitchFamily="34" charset="0"/>
                </a:rPr>
                <a:t>Media </a:t>
              </a:r>
              <a:r>
                <a:rPr lang="en-US" sz="700" spc="-40" dirty="0">
                  <a:solidFill>
                    <a:srgbClr val="FFFFFF">
                      <a:alpha val="98824"/>
                    </a:srgbClr>
                  </a:solidFill>
                  <a:ea typeface="Segoe UI" pitchFamily="34" charset="0"/>
                  <a:cs typeface="Segoe UI" pitchFamily="34" charset="0"/>
                </a:rPr>
                <a:t>Tablet </a:t>
              </a:r>
              <a:r>
                <a:rPr lang="en-US" sz="700" spc="-40" dirty="0" smtClean="0">
                  <a:solidFill>
                    <a:srgbClr val="FFFFFF">
                      <a:alpha val="98824"/>
                    </a:srgbClr>
                  </a:solidFill>
                  <a:ea typeface="Segoe UI" pitchFamily="34" charset="0"/>
                  <a:cs typeface="Segoe UI" pitchFamily="34" charset="0"/>
                </a:rPr>
                <a:t>Multi-Client Study</a:t>
              </a:r>
              <a:r>
                <a:rPr lang="en-US" sz="700" spc="-40" dirty="0">
                  <a:solidFill>
                    <a:srgbClr val="FFFFFF">
                      <a:alpha val="98824"/>
                    </a:srgbClr>
                  </a:solidFill>
                  <a:ea typeface="Segoe UI" pitchFamily="34" charset="0"/>
                  <a:cs typeface="Segoe UI" pitchFamily="34" charset="0"/>
                </a:rPr>
                <a:t>, February 2011.  </a:t>
              </a:r>
              <a:endParaRPr lang="en-US" sz="700" spc="-40" dirty="0" smtClean="0">
                <a:solidFill>
                  <a:srgbClr val="FFFFFF">
                    <a:alpha val="98824"/>
                  </a:srgbClr>
                </a:solidFill>
                <a:ea typeface="Segoe UI" pitchFamily="34" charset="0"/>
                <a:cs typeface="Segoe UI" pitchFamily="34" charset="0"/>
              </a:endParaRPr>
            </a:p>
            <a:p>
              <a:pPr marL="111125" defTabSz="914099" fontAlgn="base">
                <a:lnSpc>
                  <a:spcPts val="1000"/>
                </a:lnSpc>
                <a:spcBef>
                  <a:spcPct val="0"/>
                </a:spcBef>
                <a:spcAft>
                  <a:spcPct val="0"/>
                </a:spcAft>
                <a:buClr>
                  <a:srgbClr val="FFFFFF">
                    <a:lumMod val="50000"/>
                    <a:lumOff val="50000"/>
                  </a:srgbClr>
                </a:buClr>
                <a:buSzPct val="90000"/>
              </a:pPr>
              <a:r>
                <a:rPr lang="en-US" sz="700" spc="-40" dirty="0" smtClean="0">
                  <a:solidFill>
                    <a:srgbClr val="FFFFFF">
                      <a:alpha val="98824"/>
                    </a:srgbClr>
                  </a:solidFill>
                  <a:ea typeface="Segoe UI" pitchFamily="34" charset="0"/>
                  <a:cs typeface="Segoe UI" pitchFamily="34" charset="0"/>
                </a:rPr>
                <a:t>Note</a:t>
              </a:r>
              <a:r>
                <a:rPr lang="en-US" sz="700" spc="-40" dirty="0">
                  <a:solidFill>
                    <a:srgbClr val="FFFFFF">
                      <a:alpha val="98824"/>
                    </a:srgbClr>
                  </a:solidFill>
                  <a:ea typeface="Segoe UI" pitchFamily="34" charset="0"/>
                  <a:cs typeface="Segoe UI" pitchFamily="34" charset="0"/>
                </a:rPr>
                <a:t>: IDC only surveyed </a:t>
              </a:r>
              <a:r>
                <a:rPr lang="en-US" sz="700" spc="-40" dirty="0" err="1">
                  <a:solidFill>
                    <a:srgbClr val="FFFFFF">
                      <a:alpha val="98824"/>
                    </a:srgbClr>
                  </a:solidFill>
                  <a:ea typeface="Segoe UI" pitchFamily="34" charset="0"/>
                  <a:cs typeface="Segoe UI" pitchFamily="34" charset="0"/>
                </a:rPr>
                <a:t>iPad</a:t>
              </a:r>
              <a:r>
                <a:rPr lang="en-US" sz="700" spc="-40" dirty="0">
                  <a:solidFill>
                    <a:srgbClr val="FFFFFF">
                      <a:alpha val="98824"/>
                    </a:srgbClr>
                  </a:solidFill>
                  <a:ea typeface="Segoe UI" pitchFamily="34" charset="0"/>
                  <a:cs typeface="Segoe UI" pitchFamily="34" charset="0"/>
                </a:rPr>
                <a:t> owners for this study.</a:t>
              </a:r>
            </a:p>
          </p:txBody>
        </p:sp>
      </p:grpSp>
      <p:grpSp>
        <p:nvGrpSpPr>
          <p:cNvPr id="4" name="Group 3"/>
          <p:cNvGrpSpPr/>
          <p:nvPr/>
        </p:nvGrpSpPr>
        <p:grpSpPr>
          <a:xfrm>
            <a:off x="5210512" y="306960"/>
            <a:ext cx="2451633" cy="2348677"/>
            <a:chOff x="5210512" y="306960"/>
            <a:chExt cx="2451633" cy="2348677"/>
          </a:xfrm>
        </p:grpSpPr>
        <p:sp>
          <p:nvSpPr>
            <p:cNvPr id="19" name="Rectangle 18"/>
            <p:cNvSpPr/>
            <p:nvPr/>
          </p:nvSpPr>
          <p:spPr bwMode="auto">
            <a:xfrm>
              <a:off x="5296500" y="306960"/>
              <a:ext cx="2348677" cy="2348677"/>
            </a:xfrm>
            <a:prstGeom prst="rect">
              <a:avLst/>
            </a:prstGeom>
            <a:ln>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1436" tIns="45718" rIns="91436" bIns="45718" numCol="1" rtlCol="0" anchor="t" anchorCtr="0" compatLnSpc="1">
              <a:prstTxWarp prst="textNoShape">
                <a:avLst/>
              </a:prstTxWarp>
            </a:bodyPr>
            <a:lstStyle/>
            <a:p>
              <a:pPr marL="111125" defTabSz="914099" fontAlgn="base">
                <a:lnSpc>
                  <a:spcPct val="80000"/>
                </a:lnSpc>
                <a:spcBef>
                  <a:spcPct val="0"/>
                </a:spcBef>
                <a:spcAft>
                  <a:spcPct val="0"/>
                </a:spcAft>
                <a:buClr>
                  <a:srgbClr val="FFFFFF">
                    <a:lumMod val="50000"/>
                    <a:lumOff val="50000"/>
                  </a:srgbClr>
                </a:buClr>
                <a:buSzPct val="90000"/>
                <a:defRPr/>
              </a:pPr>
              <a:endParaRPr lang="en-US" sz="2000" spc="-40" dirty="0" smtClean="0">
                <a:solidFill>
                  <a:srgbClr val="FFFFFF">
                    <a:alpha val="98824"/>
                  </a:srgbClr>
                </a:solidFill>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smtClean="0">
                  <a:solidFill>
                    <a:srgbClr val="FFFFFF">
                      <a:alpha val="98824"/>
                    </a:srgbClr>
                  </a:solidFill>
                  <a:ea typeface="Segoe UI" pitchFamily="34" charset="0"/>
                  <a:cs typeface="Segoe UI" pitchFamily="34" charset="0"/>
                </a:rPr>
                <a:t>916M </a:t>
              </a:r>
              <a:r>
                <a:rPr lang="en-US" spc="-40" dirty="0">
                  <a:solidFill>
                    <a:srgbClr val="FFFFFF">
                      <a:alpha val="98824"/>
                    </a:srgbClr>
                  </a:solidFill>
                  <a:ea typeface="Segoe UI" pitchFamily="34" charset="0"/>
                  <a:cs typeface="Segoe UI" pitchFamily="34" charset="0"/>
                </a:rPr>
                <a:t>smart connected devices were </a:t>
              </a:r>
              <a:r>
                <a:rPr lang="en-US" spc="-40" dirty="0" smtClean="0">
                  <a:solidFill>
                    <a:srgbClr val="FFFFFF">
                      <a:alpha val="98824"/>
                    </a:srgbClr>
                  </a:solidFill>
                  <a:ea typeface="Segoe UI" pitchFamily="34" charset="0"/>
                  <a:cs typeface="Segoe UI" pitchFamily="34" charset="0"/>
                </a:rPr>
                <a:t>shipped in </a:t>
              </a:r>
              <a:r>
                <a:rPr lang="en-US" spc="-40" dirty="0">
                  <a:solidFill>
                    <a:srgbClr val="FFFFFF">
                      <a:alpha val="98824"/>
                    </a:srgbClr>
                  </a:solidFill>
                  <a:ea typeface="Segoe UI" pitchFamily="34" charset="0"/>
                  <a:cs typeface="Segoe UI" pitchFamily="34" charset="0"/>
                </a:rPr>
                <a:t>2011</a:t>
              </a:r>
            </a:p>
            <a:p>
              <a:pPr marL="111125" defTabSz="914099" fontAlgn="base">
                <a:lnSpc>
                  <a:spcPct val="80000"/>
                </a:lnSpc>
                <a:spcBef>
                  <a:spcPct val="0"/>
                </a:spcBef>
                <a:spcAft>
                  <a:spcPct val="0"/>
                </a:spcAft>
                <a:buClr>
                  <a:srgbClr val="FFFFFF">
                    <a:lumMod val="50000"/>
                    <a:lumOff val="50000"/>
                  </a:srgbClr>
                </a:buClr>
                <a:buSzPct val="90000"/>
                <a:defRPr/>
              </a:pPr>
              <a:endParaRPr lang="en-US" sz="1050" spc="-40" dirty="0" smtClean="0">
                <a:solidFill>
                  <a:srgbClr val="FFFFFF">
                    <a:alpha val="98824"/>
                  </a:srgbClr>
                </a:solidFill>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smtClean="0">
                  <a:solidFill>
                    <a:srgbClr val="FFFFFF">
                      <a:alpha val="98824"/>
                    </a:srgbClr>
                  </a:solidFill>
                  <a:ea typeface="Segoe UI" pitchFamily="34" charset="0"/>
                  <a:cs typeface="Segoe UI" pitchFamily="34" charset="0"/>
                </a:rPr>
                <a:t>This </a:t>
              </a:r>
              <a:r>
                <a:rPr lang="en-US" spc="-40" dirty="0">
                  <a:solidFill>
                    <a:srgbClr val="FFFFFF">
                      <a:alpha val="98824"/>
                    </a:srgbClr>
                  </a:solidFill>
                  <a:ea typeface="Segoe UI" pitchFamily="34" charset="0"/>
                  <a:cs typeface="Segoe UI" pitchFamily="34" charset="0"/>
                </a:rPr>
                <a:t>is </a:t>
              </a:r>
              <a:r>
                <a:rPr lang="en-US" spc="-40" dirty="0" smtClean="0">
                  <a:solidFill>
                    <a:srgbClr val="FFFFFF">
                      <a:alpha val="98824"/>
                    </a:srgbClr>
                  </a:solidFill>
                  <a:ea typeface="Segoe UI" pitchFamily="34" charset="0"/>
                  <a:cs typeface="Segoe UI" pitchFamily="34" charset="0"/>
                </a:rPr>
                <a:t>forecasted</a:t>
              </a:r>
              <a:br>
                <a:rPr lang="en-US" spc="-40" dirty="0" smtClean="0">
                  <a:solidFill>
                    <a:srgbClr val="FFFFFF">
                      <a:alpha val="98824"/>
                    </a:srgbClr>
                  </a:solidFill>
                  <a:ea typeface="Segoe UI" pitchFamily="34" charset="0"/>
                  <a:cs typeface="Segoe UI" pitchFamily="34" charset="0"/>
                </a:rPr>
              </a:br>
              <a:r>
                <a:rPr lang="en-US" spc="-40" dirty="0" smtClean="0">
                  <a:solidFill>
                    <a:srgbClr val="FFFFFF">
                      <a:alpha val="98824"/>
                    </a:srgbClr>
                  </a:solidFill>
                  <a:ea typeface="Segoe UI" pitchFamily="34" charset="0"/>
                  <a:cs typeface="Segoe UI" pitchFamily="34" charset="0"/>
                </a:rPr>
                <a:t>to </a:t>
              </a:r>
              <a:r>
                <a:rPr lang="en-US" spc="-40" dirty="0">
                  <a:solidFill>
                    <a:srgbClr val="FFFFFF">
                      <a:alpha val="98824"/>
                    </a:srgbClr>
                  </a:solidFill>
                  <a:ea typeface="Segoe UI" pitchFamily="34" charset="0"/>
                  <a:cs typeface="Segoe UI" pitchFamily="34" charset="0"/>
                </a:rPr>
                <a:t>double to </a:t>
              </a:r>
              <a:r>
                <a:rPr lang="en-US" spc="-40" dirty="0" smtClean="0">
                  <a:solidFill>
                    <a:srgbClr val="FFFFFF">
                      <a:alpha val="98824"/>
                    </a:srgbClr>
                  </a:solidFill>
                  <a:ea typeface="Segoe UI" pitchFamily="34" charset="0"/>
                  <a:cs typeface="Segoe UI" pitchFamily="34" charset="0"/>
                </a:rPr>
                <a:t>1.84B</a:t>
              </a:r>
              <a:br>
                <a:rPr lang="en-US" spc="-40" dirty="0" smtClean="0">
                  <a:solidFill>
                    <a:srgbClr val="FFFFFF">
                      <a:alpha val="98824"/>
                    </a:srgbClr>
                  </a:solidFill>
                  <a:ea typeface="Segoe UI" pitchFamily="34" charset="0"/>
                  <a:cs typeface="Segoe UI" pitchFamily="34" charset="0"/>
                </a:rPr>
              </a:br>
              <a:r>
                <a:rPr lang="en-US" spc="-40" dirty="0" smtClean="0">
                  <a:solidFill>
                    <a:srgbClr val="FFFFFF">
                      <a:alpha val="98824"/>
                    </a:srgbClr>
                  </a:solidFill>
                  <a:ea typeface="Segoe UI" pitchFamily="34" charset="0"/>
                  <a:cs typeface="Segoe UI" pitchFamily="34" charset="0"/>
                </a:rPr>
                <a:t>in </a:t>
              </a:r>
              <a:r>
                <a:rPr lang="en-US" spc="-40" dirty="0">
                  <a:solidFill>
                    <a:srgbClr val="FFFFFF">
                      <a:alpha val="98824"/>
                    </a:srgbClr>
                  </a:solidFill>
                  <a:ea typeface="Segoe UI" pitchFamily="34" charset="0"/>
                  <a:cs typeface="Segoe UI" pitchFamily="34" charset="0"/>
                </a:rPr>
                <a:t>2016</a:t>
              </a:r>
            </a:p>
          </p:txBody>
        </p:sp>
        <p:sp>
          <p:nvSpPr>
            <p:cNvPr id="20" name="Rectangle 19"/>
            <p:cNvSpPr/>
            <p:nvPr/>
          </p:nvSpPr>
          <p:spPr>
            <a:xfrm>
              <a:off x="5210512" y="2134052"/>
              <a:ext cx="2451633" cy="477054"/>
            </a:xfrm>
            <a:prstGeom prst="rect">
              <a:avLst/>
            </a:prstGeom>
          </p:spPr>
          <p:txBody>
            <a:bodyPr wrap="non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ea typeface="Segoe UI" pitchFamily="34" charset="0"/>
                  <a:cs typeface="Segoe UI" pitchFamily="34" charset="0"/>
                </a:rPr>
                <a:t>Source:  IDC, "Nearly 1 Billion Smart Connected Devices </a:t>
              </a:r>
              <a:r>
                <a:rPr lang="en-US" sz="700" spc="-40" dirty="0" smtClean="0">
                  <a:solidFill>
                    <a:srgbClr val="FFFFFF">
                      <a:alpha val="98824"/>
                    </a:srgbClr>
                  </a:solidFill>
                  <a:ea typeface="Segoe UI" pitchFamily="34" charset="0"/>
                  <a:cs typeface="Segoe UI" pitchFamily="34" charset="0"/>
                </a:rPr>
                <a:t/>
              </a:r>
              <a:br>
                <a:rPr lang="en-US" sz="700" spc="-40" dirty="0" smtClean="0">
                  <a:solidFill>
                    <a:srgbClr val="FFFFFF">
                      <a:alpha val="98824"/>
                    </a:srgbClr>
                  </a:solidFill>
                  <a:ea typeface="Segoe UI" pitchFamily="34" charset="0"/>
                  <a:cs typeface="Segoe UI" pitchFamily="34" charset="0"/>
                </a:rPr>
              </a:br>
              <a:r>
                <a:rPr lang="en-US" sz="700" spc="-40" dirty="0" smtClean="0">
                  <a:solidFill>
                    <a:srgbClr val="FFFFFF">
                      <a:alpha val="98824"/>
                    </a:srgbClr>
                  </a:solidFill>
                  <a:ea typeface="Segoe UI" pitchFamily="34" charset="0"/>
                  <a:cs typeface="Segoe UI" pitchFamily="34" charset="0"/>
                </a:rPr>
                <a:t>Shipped </a:t>
              </a:r>
              <a:r>
                <a:rPr lang="en-US" sz="700" spc="-40" dirty="0">
                  <a:solidFill>
                    <a:srgbClr val="FFFFFF">
                      <a:alpha val="98824"/>
                    </a:srgbClr>
                  </a:solidFill>
                  <a:ea typeface="Segoe UI" pitchFamily="34" charset="0"/>
                  <a:cs typeface="Segoe UI" pitchFamily="34" charset="0"/>
                </a:rPr>
                <a:t>in 2011 with Shipments Expected to Double </a:t>
              </a:r>
              <a:r>
                <a:rPr lang="en-US" sz="700" spc="-40" dirty="0" smtClean="0">
                  <a:solidFill>
                    <a:srgbClr val="FFFFFF">
                      <a:alpha val="98824"/>
                    </a:srgbClr>
                  </a:solidFill>
                  <a:ea typeface="Segoe UI" pitchFamily="34" charset="0"/>
                  <a:cs typeface="Segoe UI" pitchFamily="34" charset="0"/>
                </a:rPr>
                <a:t>by 2016</a:t>
              </a:r>
              <a:r>
                <a:rPr lang="en-US" sz="700" spc="-40" dirty="0">
                  <a:solidFill>
                    <a:srgbClr val="FFFFFF">
                      <a:alpha val="98824"/>
                    </a:srgbClr>
                  </a:solidFill>
                  <a:ea typeface="Segoe UI" pitchFamily="34" charset="0"/>
                  <a:cs typeface="Segoe UI" pitchFamily="34" charset="0"/>
                </a:rPr>
                <a:t>, </a:t>
              </a:r>
              <a:r>
                <a:rPr lang="en-US" sz="700" spc="-40" dirty="0" smtClean="0">
                  <a:solidFill>
                    <a:srgbClr val="FFFFFF">
                      <a:alpha val="98824"/>
                    </a:srgbClr>
                  </a:solidFill>
                  <a:ea typeface="Segoe UI" pitchFamily="34" charset="0"/>
                  <a:cs typeface="Segoe UI" pitchFamily="34" charset="0"/>
                </a:rPr>
                <a:t/>
              </a:r>
              <a:br>
                <a:rPr lang="en-US" sz="700" spc="-40" dirty="0" smtClean="0">
                  <a:solidFill>
                    <a:srgbClr val="FFFFFF">
                      <a:alpha val="98824"/>
                    </a:srgbClr>
                  </a:solidFill>
                  <a:ea typeface="Segoe UI" pitchFamily="34" charset="0"/>
                  <a:cs typeface="Segoe UI" pitchFamily="34" charset="0"/>
                </a:rPr>
              </a:br>
              <a:r>
                <a:rPr lang="en-US" sz="700" spc="-40" dirty="0" smtClean="0">
                  <a:solidFill>
                    <a:srgbClr val="FFFFFF">
                      <a:alpha val="98824"/>
                    </a:srgbClr>
                  </a:solidFill>
                  <a:ea typeface="Segoe UI" pitchFamily="34" charset="0"/>
                  <a:cs typeface="Segoe UI" pitchFamily="34" charset="0"/>
                </a:rPr>
                <a:t>According </a:t>
              </a:r>
              <a:r>
                <a:rPr lang="en-US" sz="700" spc="-40" dirty="0">
                  <a:solidFill>
                    <a:srgbClr val="FFFFFF">
                      <a:alpha val="98824"/>
                    </a:srgbClr>
                  </a:solidFill>
                  <a:ea typeface="Segoe UI" pitchFamily="34" charset="0"/>
                  <a:cs typeface="Segoe UI" pitchFamily="34" charset="0"/>
                </a:rPr>
                <a:t>to IDC," Doc #prUS23398412, March 28, 2012. </a:t>
              </a:r>
            </a:p>
          </p:txBody>
        </p:sp>
      </p:grpSp>
      <p:grpSp>
        <p:nvGrpSpPr>
          <p:cNvPr id="5" name="Group 4"/>
          <p:cNvGrpSpPr/>
          <p:nvPr/>
        </p:nvGrpSpPr>
        <p:grpSpPr>
          <a:xfrm>
            <a:off x="4554840" y="2757237"/>
            <a:ext cx="3090336" cy="2997199"/>
            <a:chOff x="4554840" y="2757237"/>
            <a:chExt cx="3090336" cy="2997199"/>
          </a:xfrm>
        </p:grpSpPr>
        <p:sp>
          <p:nvSpPr>
            <p:cNvPr id="21" name="Rectangle 20"/>
            <p:cNvSpPr/>
            <p:nvPr/>
          </p:nvSpPr>
          <p:spPr bwMode="auto">
            <a:xfrm>
              <a:off x="4647977" y="2757237"/>
              <a:ext cx="2997199" cy="2997199"/>
            </a:xfrm>
            <a:prstGeom prst="rect">
              <a:avLst/>
            </a:prstGeom>
            <a:ln>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36" tIns="45718" rIns="91436" bIns="45718" numCol="1" spcCol="0" rtlCol="0" fromWordArt="0" anchor="t" anchorCtr="0" forceAA="0" compatLnSpc="1">
              <a:prstTxWarp prst="textNoShape">
                <a:avLst/>
              </a:prstTxWarp>
              <a:noAutofit/>
            </a:bodyPr>
            <a:lstStyle/>
            <a:p>
              <a:pPr marL="111125" defTabSz="914099" fontAlgn="base">
                <a:lnSpc>
                  <a:spcPct val="80000"/>
                </a:lnSpc>
                <a:spcBef>
                  <a:spcPct val="0"/>
                </a:spcBef>
                <a:spcAft>
                  <a:spcPct val="0"/>
                </a:spcAft>
                <a:buClr>
                  <a:srgbClr val="FFFFFF">
                    <a:lumMod val="50000"/>
                    <a:lumOff val="50000"/>
                  </a:srgbClr>
                </a:buClr>
                <a:buSzPct val="90000"/>
              </a:pPr>
              <a:endParaRPr lang="en-US" sz="2000" spc="-40" dirty="0">
                <a:solidFill>
                  <a:srgbClr val="FFFFFF">
                    <a:alpha val="98824"/>
                  </a:srgbClr>
                </a:solidFill>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a:solidFill>
                    <a:srgbClr val="FFFFFF">
                      <a:alpha val="98824"/>
                    </a:srgbClr>
                  </a:solidFill>
                  <a:ea typeface="Segoe UI" pitchFamily="34" charset="0"/>
                  <a:cs typeface="Segoe UI" pitchFamily="34" charset="0"/>
                </a:rPr>
                <a:t>Organizations say 34%</a:t>
              </a:r>
              <a:br>
                <a:rPr lang="en-US" spc="-40" dirty="0">
                  <a:solidFill>
                    <a:srgbClr val="FFFFFF">
                      <a:alpha val="98824"/>
                    </a:srgbClr>
                  </a:solidFill>
                  <a:ea typeface="Segoe UI" pitchFamily="34" charset="0"/>
                  <a:cs typeface="Segoe UI" pitchFamily="34" charset="0"/>
                </a:rPr>
              </a:br>
              <a:r>
                <a:rPr lang="en-US" spc="-40" dirty="0">
                  <a:solidFill>
                    <a:srgbClr val="FFFFFF">
                      <a:alpha val="98824"/>
                    </a:srgbClr>
                  </a:solidFill>
                  <a:ea typeface="Segoe UI" pitchFamily="34" charset="0"/>
                  <a:cs typeface="Segoe UI" pitchFamily="34" charset="0"/>
                </a:rPr>
                <a:t>of their employees are accessing business </a:t>
              </a:r>
              <a:r>
                <a:rPr lang="en-US" spc="-40" dirty="0" smtClean="0">
                  <a:solidFill>
                    <a:srgbClr val="FFFFFF">
                      <a:alpha val="98824"/>
                    </a:srgbClr>
                  </a:solidFill>
                  <a:ea typeface="Segoe UI" pitchFamily="34" charset="0"/>
                  <a:cs typeface="Segoe UI" pitchFamily="34" charset="0"/>
                </a:rPr>
                <a:t>apps</a:t>
              </a:r>
              <a:br>
                <a:rPr lang="en-US" spc="-40" dirty="0" smtClean="0">
                  <a:solidFill>
                    <a:srgbClr val="FFFFFF">
                      <a:alpha val="98824"/>
                    </a:srgbClr>
                  </a:solidFill>
                  <a:ea typeface="Segoe UI" pitchFamily="34" charset="0"/>
                  <a:cs typeface="Segoe UI" pitchFamily="34" charset="0"/>
                </a:rPr>
              </a:br>
              <a:r>
                <a:rPr lang="en-US" spc="-40" dirty="0" smtClean="0">
                  <a:solidFill>
                    <a:srgbClr val="FFFFFF">
                      <a:alpha val="98824"/>
                    </a:srgbClr>
                  </a:solidFill>
                  <a:ea typeface="Segoe UI" pitchFamily="34" charset="0"/>
                  <a:cs typeface="Segoe UI" pitchFamily="34" charset="0"/>
                </a:rPr>
                <a:t>on </a:t>
              </a:r>
              <a:r>
                <a:rPr lang="en-US" spc="-40" dirty="0">
                  <a:solidFill>
                    <a:srgbClr val="FFFFFF">
                      <a:alpha val="98824"/>
                    </a:srgbClr>
                  </a:solidFill>
                  <a:ea typeface="Segoe UI" pitchFamily="34" charset="0"/>
                  <a:cs typeface="Segoe UI" pitchFamily="34" charset="0"/>
                </a:rPr>
                <a:t>personal devices</a:t>
              </a:r>
            </a:p>
            <a:p>
              <a:pPr marL="111125" defTabSz="914099" fontAlgn="base">
                <a:lnSpc>
                  <a:spcPct val="80000"/>
                </a:lnSpc>
                <a:spcBef>
                  <a:spcPct val="0"/>
                </a:spcBef>
                <a:spcAft>
                  <a:spcPct val="0"/>
                </a:spcAft>
                <a:buClr>
                  <a:srgbClr val="FFFFFF">
                    <a:lumMod val="50000"/>
                    <a:lumOff val="50000"/>
                  </a:srgbClr>
                </a:buClr>
                <a:buSzPct val="90000"/>
                <a:defRPr/>
              </a:pPr>
              <a:endParaRPr lang="en-US" spc="-40" dirty="0">
                <a:solidFill>
                  <a:srgbClr val="FFFFFF">
                    <a:alpha val="98824"/>
                  </a:srgbClr>
                </a:solidFill>
                <a:ea typeface="Segoe UI" pitchFamily="34" charset="0"/>
                <a:cs typeface="Segoe UI" pitchFamily="34" charset="0"/>
              </a:endParaRPr>
            </a:p>
            <a:p>
              <a:pPr marL="111125" defTabSz="914099" fontAlgn="base">
                <a:lnSpc>
                  <a:spcPct val="80000"/>
                </a:lnSpc>
                <a:spcBef>
                  <a:spcPct val="0"/>
                </a:spcBef>
                <a:spcAft>
                  <a:spcPct val="0"/>
                </a:spcAft>
                <a:buClr>
                  <a:srgbClr val="FFFFFF">
                    <a:lumMod val="50000"/>
                    <a:lumOff val="50000"/>
                  </a:srgbClr>
                </a:buClr>
                <a:buSzPct val="90000"/>
                <a:defRPr/>
              </a:pPr>
              <a:r>
                <a:rPr lang="en-US" spc="-40" dirty="0">
                  <a:solidFill>
                    <a:srgbClr val="FFFFFF">
                      <a:alpha val="98824"/>
                    </a:srgbClr>
                  </a:solidFill>
                  <a:ea typeface="Segoe UI" pitchFamily="34" charset="0"/>
                  <a:cs typeface="Segoe UI" pitchFamily="34" charset="0"/>
                </a:rPr>
                <a:t>69% of employees say</a:t>
              </a:r>
              <a:br>
                <a:rPr lang="en-US" spc="-40" dirty="0">
                  <a:solidFill>
                    <a:srgbClr val="FFFFFF">
                      <a:alpha val="98824"/>
                    </a:srgbClr>
                  </a:solidFill>
                  <a:ea typeface="Segoe UI" pitchFamily="34" charset="0"/>
                  <a:cs typeface="Segoe UI" pitchFamily="34" charset="0"/>
                </a:rPr>
              </a:br>
              <a:r>
                <a:rPr lang="en-US" spc="-40" dirty="0">
                  <a:solidFill>
                    <a:srgbClr val="FFFFFF">
                      <a:alpha val="98824"/>
                    </a:srgbClr>
                  </a:solidFill>
                  <a:ea typeface="Segoe UI" pitchFamily="34" charset="0"/>
                  <a:cs typeface="Segoe UI" pitchFamily="34" charset="0"/>
                </a:rPr>
                <a:t>they are accessing business apps on personal devices</a:t>
              </a:r>
            </a:p>
          </p:txBody>
        </p:sp>
        <p:sp>
          <p:nvSpPr>
            <p:cNvPr id="23" name="Rectangle 22"/>
            <p:cNvSpPr/>
            <p:nvPr/>
          </p:nvSpPr>
          <p:spPr>
            <a:xfrm>
              <a:off x="4554840" y="5370142"/>
              <a:ext cx="2616669" cy="348813"/>
            </a:xfrm>
            <a:prstGeom prst="rect">
              <a:avLst/>
            </a:prstGeom>
          </p:spPr>
          <p:txBody>
            <a:bodyPr wrap="square">
              <a:spAutoFit/>
            </a:bodyPr>
            <a:lstStyle/>
            <a:p>
              <a:pPr marL="111125" defTabSz="914099" fontAlgn="base">
                <a:lnSpc>
                  <a:spcPts val="1000"/>
                </a:lnSpc>
                <a:spcBef>
                  <a:spcPct val="0"/>
                </a:spcBef>
                <a:spcAft>
                  <a:spcPct val="0"/>
                </a:spcAft>
                <a:buClr>
                  <a:srgbClr val="FFFFFF">
                    <a:lumMod val="50000"/>
                    <a:lumOff val="50000"/>
                  </a:srgbClr>
                </a:buClr>
                <a:buSzPct val="90000"/>
              </a:pPr>
              <a:r>
                <a:rPr lang="en-US" sz="700" spc="-40" dirty="0">
                  <a:solidFill>
                    <a:srgbClr val="FFFFFF">
                      <a:alpha val="98824"/>
                    </a:srgbClr>
                  </a:solidFill>
                  <a:ea typeface="Segoe UI" pitchFamily="34" charset="0"/>
                  <a:cs typeface="Segoe UI" pitchFamily="34" charset="0"/>
                </a:rPr>
                <a:t>Source for both: IDC, “2011 </a:t>
              </a:r>
              <a:r>
                <a:rPr lang="en-US" sz="700" spc="-40" dirty="0" err="1">
                  <a:solidFill>
                    <a:srgbClr val="FFFFFF">
                      <a:alpha val="98824"/>
                    </a:srgbClr>
                  </a:solidFill>
                  <a:ea typeface="Segoe UI" pitchFamily="34" charset="0"/>
                  <a:cs typeface="Segoe UI" pitchFamily="34" charset="0"/>
                </a:rPr>
                <a:t>Consumerization</a:t>
              </a:r>
              <a:r>
                <a:rPr lang="en-US" sz="700" spc="-40" dirty="0">
                  <a:solidFill>
                    <a:srgbClr val="FFFFFF">
                      <a:alpha val="98824"/>
                    </a:srgbClr>
                  </a:solidFill>
                  <a:ea typeface="Segoe UI" pitchFamily="34" charset="0"/>
                  <a:cs typeface="Segoe UI" pitchFamily="34" charset="0"/>
                </a:rPr>
                <a:t> of IT Study : </a:t>
              </a:r>
              <a:r>
                <a:rPr lang="en-US" sz="700" spc="-40" dirty="0" smtClean="0">
                  <a:solidFill>
                    <a:srgbClr val="FFFFFF">
                      <a:alpha val="98824"/>
                    </a:srgbClr>
                  </a:solidFill>
                  <a:ea typeface="Segoe UI" pitchFamily="34" charset="0"/>
                  <a:cs typeface="Segoe UI" pitchFamily="34" charset="0"/>
                </a:rPr>
                <a:t/>
              </a:r>
              <a:br>
                <a:rPr lang="en-US" sz="700" spc="-40" dirty="0" smtClean="0">
                  <a:solidFill>
                    <a:srgbClr val="FFFFFF">
                      <a:alpha val="98824"/>
                    </a:srgbClr>
                  </a:solidFill>
                  <a:ea typeface="Segoe UI" pitchFamily="34" charset="0"/>
                  <a:cs typeface="Segoe UI" pitchFamily="34" charset="0"/>
                </a:rPr>
              </a:br>
              <a:r>
                <a:rPr lang="en-US" sz="700" spc="-40" dirty="0" smtClean="0">
                  <a:solidFill>
                    <a:srgbClr val="FFFFFF">
                      <a:alpha val="98824"/>
                    </a:srgbClr>
                  </a:solidFill>
                  <a:ea typeface="Segoe UI" pitchFamily="34" charset="0"/>
                  <a:cs typeface="Segoe UI" pitchFamily="34" charset="0"/>
                </a:rPr>
                <a:t>Closing </a:t>
              </a:r>
              <a:r>
                <a:rPr lang="en-US" sz="700" spc="-40" dirty="0">
                  <a:solidFill>
                    <a:srgbClr val="FFFFFF">
                      <a:alpha val="98824"/>
                    </a:srgbClr>
                  </a:solidFill>
                  <a:ea typeface="Segoe UI" pitchFamily="34" charset="0"/>
                  <a:cs typeface="Segoe UI" pitchFamily="34" charset="0"/>
                </a:rPr>
                <a:t>the ‘</a:t>
              </a:r>
              <a:r>
                <a:rPr lang="en-US" sz="700" spc="-40" dirty="0" err="1">
                  <a:solidFill>
                    <a:srgbClr val="FFFFFF">
                      <a:alpha val="98824"/>
                    </a:srgbClr>
                  </a:solidFill>
                  <a:ea typeface="Segoe UI" pitchFamily="34" charset="0"/>
                  <a:cs typeface="Segoe UI" pitchFamily="34" charset="0"/>
                </a:rPr>
                <a:t>Consumerization</a:t>
              </a:r>
              <a:r>
                <a:rPr lang="en-US" sz="700" spc="-40" dirty="0">
                  <a:solidFill>
                    <a:srgbClr val="FFFFFF">
                      <a:alpha val="98824"/>
                    </a:srgbClr>
                  </a:solidFill>
                  <a:ea typeface="Segoe UI" pitchFamily="34" charset="0"/>
                  <a:cs typeface="Segoe UI" pitchFamily="34" charset="0"/>
                </a:rPr>
                <a:t> Gap’”, July 2011</a:t>
              </a:r>
            </a:p>
          </p:txBody>
        </p:sp>
      </p:grpSp>
    </p:spTree>
    <p:extLst>
      <p:ext uri="{BB962C8B-B14F-4D97-AF65-F5344CB8AC3E}">
        <p14:creationId xmlns:p14="http://schemas.microsoft.com/office/powerpoint/2010/main" val="415400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1500" fill="hold"/>
                                        <p:tgtEl>
                                          <p:spTgt spid="12"/>
                                        </p:tgtEl>
                                        <p:attrNameLst>
                                          <p:attrName>ppt_x</p:attrName>
                                        </p:attrNameLst>
                                      </p:cBhvr>
                                      <p:tavLst>
                                        <p:tav tm="0">
                                          <p:val>
                                            <p:strVal val="1+#ppt_w/2"/>
                                          </p:val>
                                        </p:tav>
                                        <p:tav tm="100000">
                                          <p:val>
                                            <p:strVal val="#ppt_x"/>
                                          </p:val>
                                        </p:tav>
                                      </p:tavLst>
                                    </p:anim>
                                    <p:anim calcmode="lin" valueType="num">
                                      <p:cBhvr additive="base">
                                        <p:cTn id="8" dur="1500" fill="hold"/>
                                        <p:tgtEl>
                                          <p:spTgt spid="12"/>
                                        </p:tgtEl>
                                        <p:attrNameLst>
                                          <p:attrName>ppt_y</p:attrName>
                                        </p:attrNameLst>
                                      </p:cBhvr>
                                      <p:tavLst>
                                        <p:tav tm="0">
                                          <p:val>
                                            <p:strVal val="#ppt_y"/>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1029"/>
                                        </p:tgtEl>
                                        <p:attrNameLst>
                                          <p:attrName>style.visibility</p:attrName>
                                        </p:attrNameLst>
                                      </p:cBhvr>
                                      <p:to>
                                        <p:strVal val="visible"/>
                                      </p:to>
                                    </p:set>
                                    <p:animEffect transition="in" filter="fade">
                                      <p:cBhvr>
                                        <p:cTn id="11" dur="1750"/>
                                        <p:tgtEl>
                                          <p:spTgt spid="1029"/>
                                        </p:tgtEl>
                                      </p:cBhvr>
                                    </p:animEffect>
                                  </p:childTnLst>
                                </p:cTn>
                              </p:par>
                              <p:par>
                                <p:cTn id="12" presetID="10" presetClass="entr" presetSubtype="0" fill="hold" nodeType="withEffect">
                                  <p:stCondLst>
                                    <p:cond delay="0"/>
                                  </p:stCondLst>
                                  <p:childTnLst>
                                    <p:set>
                                      <p:cBhvr>
                                        <p:cTn id="13" dur="1" fill="hold">
                                          <p:stCondLst>
                                            <p:cond delay="0"/>
                                          </p:stCondLst>
                                        </p:cTn>
                                        <p:tgtEl>
                                          <p:spTgt spid="1028"/>
                                        </p:tgtEl>
                                        <p:attrNameLst>
                                          <p:attrName>style.visibility</p:attrName>
                                        </p:attrNameLst>
                                      </p:cBhvr>
                                      <p:to>
                                        <p:strVal val="visible"/>
                                      </p:to>
                                    </p:set>
                                    <p:animEffect transition="in" filter="fade">
                                      <p:cBhvr>
                                        <p:cTn id="14" dur="1750"/>
                                        <p:tgtEl>
                                          <p:spTgt spid="102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2" decel="10000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500" fill="hold"/>
                                        <p:tgtEl>
                                          <p:spTgt spid="15"/>
                                        </p:tgtEl>
                                        <p:attrNameLst>
                                          <p:attrName>ppt_x</p:attrName>
                                        </p:attrNameLst>
                                      </p:cBhvr>
                                      <p:tavLst>
                                        <p:tav tm="0">
                                          <p:val>
                                            <p:strVal val="1+#ppt_w/2"/>
                                          </p:val>
                                        </p:tav>
                                        <p:tav tm="100000">
                                          <p:val>
                                            <p:strVal val="#ppt_x"/>
                                          </p:val>
                                        </p:tav>
                                      </p:tavLst>
                                    </p:anim>
                                    <p:anim calcmode="lin" valueType="num">
                                      <p:cBhvr additive="base">
                                        <p:cTn id="20" dur="1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500" fill="hold"/>
                                        <p:tgtEl>
                                          <p:spTgt spid="4"/>
                                        </p:tgtEl>
                                        <p:attrNameLst>
                                          <p:attrName>ppt_x</p:attrName>
                                        </p:attrNameLst>
                                      </p:cBhvr>
                                      <p:tavLst>
                                        <p:tav tm="0">
                                          <p:val>
                                            <p:strVal val="1+#ppt_w/2"/>
                                          </p:val>
                                        </p:tav>
                                        <p:tav tm="100000">
                                          <p:val>
                                            <p:strVal val="#ppt_x"/>
                                          </p:val>
                                        </p:tav>
                                      </p:tavLst>
                                    </p:anim>
                                    <p:anim calcmode="lin" valueType="num">
                                      <p:cBhvr additive="base">
                                        <p:cTn id="26" dur="1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decel="10000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1500" fill="hold"/>
                                        <p:tgtEl>
                                          <p:spTgt spid="5"/>
                                        </p:tgtEl>
                                        <p:attrNameLst>
                                          <p:attrName>ppt_x</p:attrName>
                                        </p:attrNameLst>
                                      </p:cBhvr>
                                      <p:tavLst>
                                        <p:tav tm="0">
                                          <p:val>
                                            <p:strVal val="0-#ppt_w/2"/>
                                          </p:val>
                                        </p:tav>
                                        <p:tav tm="100000">
                                          <p:val>
                                            <p:strVal val="#ppt_x"/>
                                          </p:val>
                                        </p:tav>
                                      </p:tavLst>
                                    </p:anim>
                                    <p:anim calcmode="lin" valueType="num">
                                      <p:cBhvr additive="base">
                                        <p:cTn id="32" dur="1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grpSp>
        <p:nvGrpSpPr>
          <p:cNvPr id="3" name="myTechEd Tile"/>
          <p:cNvGrpSpPr/>
          <p:nvPr/>
        </p:nvGrpSpPr>
        <p:grpSpPr bwMode="ltGray">
          <a:xfrm>
            <a:off x="1022072" y="1168386"/>
            <a:ext cx="4991111" cy="2240280"/>
            <a:chOff x="1022072" y="1168386"/>
            <a:chExt cx="4991111" cy="2240280"/>
          </a:xfrm>
        </p:grpSpPr>
        <p:sp>
          <p:nvSpPr>
            <p:cNvPr id="4" name="TechEd Tile"/>
            <p:cNvSpPr/>
            <p:nvPr/>
          </p:nvSpPr>
          <p:spPr bwMode="ltGray">
            <a:xfrm>
              <a:off x="1022072" y="1168386"/>
              <a:ext cx="4991111" cy="2240280"/>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val="0"/>
                </a:ext>
              </a:extLst>
            </a:blip>
            <a:stretch>
              <a:fillRect/>
            </a:stretch>
          </p:blipFill>
          <p:spPr bwMode="ltGray">
            <a:xfrm>
              <a:off x="2388388" y="1433246"/>
              <a:ext cx="2258478" cy="806917"/>
            </a:xfrm>
            <a:prstGeom prst="rect">
              <a:avLst/>
            </a:prstGeom>
          </p:spPr>
        </p:pic>
      </p:grpSp>
      <p:grpSp>
        <p:nvGrpSpPr>
          <p:cNvPr id="6" name="myTechEd Link"/>
          <p:cNvGrpSpPr/>
          <p:nvPr/>
        </p:nvGrpSpPr>
        <p:grpSpPr>
          <a:xfrm>
            <a:off x="1022073" y="2595282"/>
            <a:ext cx="4991110" cy="813384"/>
            <a:chOff x="1022073" y="2595282"/>
            <a:chExt cx="4991110" cy="813384"/>
          </a:xfrm>
        </p:grpSpPr>
        <p:sp>
          <p:nvSpPr>
            <p:cNvPr id="7" name="Rectangle 6"/>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8" name="Rectangle 7"/>
            <p:cNvSpPr/>
            <p:nvPr/>
          </p:nvSpPr>
          <p:spPr>
            <a:xfrm>
              <a:off x="2343011" y="2649973"/>
              <a:ext cx="2349233"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Connect. Share. Discuss.</a:t>
              </a:r>
            </a:p>
          </p:txBody>
        </p:sp>
        <p:sp>
          <p:nvSpPr>
            <p:cNvPr id="9" name="Rectangle 8"/>
            <p:cNvSpPr/>
            <p:nvPr/>
          </p:nvSpPr>
          <p:spPr bwMode="white">
            <a:xfrm>
              <a:off x="1022073" y="2961633"/>
              <a:ext cx="4991109" cy="369332"/>
            </a:xfrm>
            <a:prstGeom prst="rect">
              <a:avLst/>
            </a:prstGeom>
          </p:spPr>
          <p:txBody>
            <a:bodyPr wrap="square">
              <a:spAutoFit/>
            </a:bodyPr>
            <a:lstStyle/>
            <a:p>
              <a:pPr algn="ctr"/>
              <a:r>
                <a:rPr lang="en-US" dirty="0">
                  <a:solidFill>
                    <a:srgbClr val="FFFFFF"/>
                  </a:solidFill>
                  <a:hlinkClick r:id="rId5"/>
                </a:rPr>
                <a:t>http://northamerica.msteched.com</a:t>
              </a:r>
              <a:endParaRPr lang="en-US" dirty="0">
                <a:solidFill>
                  <a:srgbClr val="FFFFFF"/>
                </a:solidFill>
              </a:endParaRPr>
            </a:p>
          </p:txBody>
        </p:sp>
      </p:grpSp>
      <p:grpSp>
        <p:nvGrpSpPr>
          <p:cNvPr id="10" name="MS Learning Tile"/>
          <p:cNvGrpSpPr/>
          <p:nvPr/>
        </p:nvGrpSpPr>
        <p:grpSpPr bwMode="gray">
          <a:xfrm>
            <a:off x="6175639" y="1168386"/>
            <a:ext cx="4992624" cy="2240280"/>
            <a:chOff x="6175639" y="1168386"/>
            <a:chExt cx="4992624" cy="2240280"/>
          </a:xfrm>
        </p:grpSpPr>
        <p:sp>
          <p:nvSpPr>
            <p:cNvPr id="11" name="Arrow Bar"/>
            <p:cNvSpPr/>
            <p:nvPr/>
          </p:nvSpPr>
          <p:spPr bwMode="gray">
            <a:xfrm>
              <a:off x="6175639" y="1168386"/>
              <a:ext cx="4992624" cy="2240280"/>
            </a:xfrm>
            <a:prstGeom prst="rect">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12" name="Group 11"/>
            <p:cNvGrpSpPr/>
            <p:nvPr/>
          </p:nvGrpSpPr>
          <p:grpSpPr bwMode="gray">
            <a:xfrm>
              <a:off x="6704826" y="1499400"/>
              <a:ext cx="3938809" cy="771334"/>
              <a:chOff x="6848269" y="1667385"/>
              <a:chExt cx="3938809" cy="771334"/>
            </a:xfrm>
          </p:grpSpPr>
          <p:pic>
            <p:nvPicPr>
              <p:cNvPr id="13" name="Picture 12"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14" name="TextBox 13"/>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Learning</a:t>
                </a:r>
              </a:p>
            </p:txBody>
          </p:sp>
          <p:pic>
            <p:nvPicPr>
              <p:cNvPr id="15"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16" name="MS Learning Link"/>
          <p:cNvGrpSpPr/>
          <p:nvPr/>
        </p:nvGrpSpPr>
        <p:grpSpPr>
          <a:xfrm>
            <a:off x="6175640" y="2595282"/>
            <a:ext cx="4997186" cy="813384"/>
            <a:chOff x="6175640" y="2595282"/>
            <a:chExt cx="4997186" cy="813384"/>
          </a:xfrm>
        </p:grpSpPr>
        <p:sp>
          <p:nvSpPr>
            <p:cNvPr id="17" name="Rectangle 16"/>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Rectangle 17"/>
            <p:cNvSpPr/>
            <p:nvPr/>
          </p:nvSpPr>
          <p:spPr>
            <a:xfrm>
              <a:off x="6602312" y="2649973"/>
              <a:ext cx="414991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Microsoft Certification &amp; Training Resources</a:t>
              </a:r>
            </a:p>
          </p:txBody>
        </p:sp>
        <p:sp>
          <p:nvSpPr>
            <p:cNvPr id="19" name="Rectangle 18"/>
            <p:cNvSpPr/>
            <p:nvPr/>
          </p:nvSpPr>
          <p:spPr bwMode="white">
            <a:xfrm>
              <a:off x="6181717" y="2961633"/>
              <a:ext cx="4991109" cy="369332"/>
            </a:xfrm>
            <a:prstGeom prst="rect">
              <a:avLst/>
            </a:prstGeom>
          </p:spPr>
          <p:txBody>
            <a:bodyPr wrap="square">
              <a:spAutoFit/>
            </a:bodyPr>
            <a:lstStyle/>
            <a:p>
              <a:pPr algn="ctr"/>
              <a:r>
                <a:rPr lang="en-US" dirty="0">
                  <a:solidFill>
                    <a:srgbClr val="FFFFFF"/>
                  </a:solidFill>
                  <a:hlinkClick r:id="rId8"/>
                </a:rPr>
                <a:t>www.microsoft.com/learning </a:t>
              </a:r>
              <a:endParaRPr lang="en-US" sz="1600" dirty="0">
                <a:solidFill>
                  <a:srgbClr val="FFFFFF"/>
                </a:solidFill>
              </a:endParaRPr>
            </a:p>
          </p:txBody>
        </p:sp>
      </p:grpSp>
      <p:sp>
        <p:nvSpPr>
          <p:cNvPr id="20" name="Left Mask"/>
          <p:cNvSpPr/>
          <p:nvPr/>
        </p:nvSpPr>
        <p:spPr bwMode="hidden">
          <a:xfrm>
            <a:off x="-1" y="3408665"/>
            <a:ext cx="12188825" cy="3449333"/>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1" name="MS TechNet Tile"/>
          <p:cNvGrpSpPr/>
          <p:nvPr/>
        </p:nvGrpSpPr>
        <p:grpSpPr bwMode="gray">
          <a:xfrm>
            <a:off x="1022073" y="3595029"/>
            <a:ext cx="4991111" cy="2240280"/>
            <a:chOff x="1022073" y="3595029"/>
            <a:chExt cx="4991111" cy="2240280"/>
          </a:xfrm>
        </p:grpSpPr>
        <p:sp>
          <p:nvSpPr>
            <p:cNvPr id="22" name="TechEd Tile"/>
            <p:cNvSpPr/>
            <p:nvPr/>
          </p:nvSpPr>
          <p:spPr bwMode="gray">
            <a:xfrm>
              <a:off x="1022073" y="3595029"/>
              <a:ext cx="4991111" cy="2240280"/>
            </a:xfrm>
            <a:prstGeom prst="rect">
              <a:avLst/>
            </a:prstGeom>
            <a:solidFill>
              <a:schemeClr val="accent4"/>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grpSp>
          <p:nvGrpSpPr>
            <p:cNvPr id="23" name="Group 22"/>
            <p:cNvGrpSpPr/>
            <p:nvPr/>
          </p:nvGrpSpPr>
          <p:grpSpPr bwMode="gray">
            <a:xfrm>
              <a:off x="1548222" y="3918312"/>
              <a:ext cx="3938809" cy="771334"/>
              <a:chOff x="6848269" y="1667385"/>
              <a:chExt cx="3938809" cy="771334"/>
            </a:xfrm>
          </p:grpSpPr>
          <p:pic>
            <p:nvPicPr>
              <p:cNvPr id="24" name="Picture 23" descr="ms_Learning_w.eps"/>
              <p:cNvPicPr>
                <a:picLocks noChangeAspect="1"/>
              </p:cNvPicPr>
              <p:nvPr/>
            </p:nvPicPr>
            <p:blipFill>
              <a:blip r:embed="rId6" cstate="screen">
                <a:extLst>
                  <a:ext uri="{28A0092B-C50C-407E-A947-70E740481C1C}">
                    <a14:useLocalDpi xmlns:a14="http://schemas.microsoft.com/office/drawing/2010/main"/>
                  </a:ext>
                </a:extLst>
              </a:blip>
              <a:srcRect l="51467" r="43859"/>
              <a:stretch>
                <a:fillRect/>
              </a:stretch>
            </p:blipFill>
            <p:spPr bwMode="gray">
              <a:xfrm>
                <a:off x="9160158" y="1667385"/>
                <a:ext cx="228700" cy="771334"/>
              </a:xfrm>
              <a:prstGeom prst="rect">
                <a:avLst/>
              </a:prstGeom>
              <a:noFill/>
              <a:ln>
                <a:noFill/>
              </a:ln>
            </p:spPr>
          </p:pic>
          <p:sp>
            <p:nvSpPr>
              <p:cNvPr id="25" name="TextBox 24"/>
              <p:cNvSpPr txBox="1"/>
              <p:nvPr/>
            </p:nvSpPr>
            <p:spPr bwMode="gray">
              <a:xfrm>
                <a:off x="9378279" y="1837609"/>
                <a:ext cx="1408799" cy="430887"/>
              </a:xfrm>
              <a:prstGeom prst="rect">
                <a:avLst/>
              </a:prstGeom>
              <a:noFill/>
            </p:spPr>
            <p:txBody>
              <a:bodyPr wrap="square" lIns="0" tIns="0" rIns="0" bIns="0" rtlCol="0">
                <a:spAutoFit/>
              </a:bodyPr>
              <a:lstStyle/>
              <a:p>
                <a:r>
                  <a:rPr lang="en-US" sz="2800" dirty="0" smtClean="0">
                    <a:solidFill>
                      <a:srgbClr val="FFFFFF">
                        <a:alpha val="99000"/>
                      </a:srgbClr>
                    </a:solidFill>
                    <a:latin typeface="Segoe" pitchFamily="34" charset="0"/>
                  </a:rPr>
                  <a:t>TechNet</a:t>
                </a:r>
              </a:p>
            </p:txBody>
          </p:sp>
          <p:pic>
            <p:nvPicPr>
              <p:cNvPr id="26" name="Picture 2" descr="Microsoft logo and tagline"/>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gray">
              <a:xfrm>
                <a:off x="6848269" y="1858638"/>
                <a:ext cx="2311890" cy="388828"/>
              </a:xfrm>
              <a:prstGeom prst="rect">
                <a:avLst/>
              </a:prstGeom>
              <a:noFill/>
              <a:ln>
                <a:noFill/>
              </a:ln>
            </p:spPr>
          </p:pic>
        </p:grpSp>
      </p:grpSp>
      <p:grpSp>
        <p:nvGrpSpPr>
          <p:cNvPr id="27" name="MS TechNet Link"/>
          <p:cNvGrpSpPr/>
          <p:nvPr/>
        </p:nvGrpSpPr>
        <p:grpSpPr>
          <a:xfrm>
            <a:off x="1022074" y="5021924"/>
            <a:ext cx="4991110" cy="813384"/>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29" name="Rectangle 28"/>
            <p:cNvSpPr/>
            <p:nvPr/>
          </p:nvSpPr>
          <p:spPr>
            <a:xfrm>
              <a:off x="2093393" y="5076615"/>
              <a:ext cx="2848472"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IT Professionals</a:t>
              </a:r>
            </a:p>
          </p:txBody>
        </p:sp>
        <p:sp>
          <p:nvSpPr>
            <p:cNvPr id="30" name="Rectangle 29"/>
            <p:cNvSpPr/>
            <p:nvPr/>
          </p:nvSpPr>
          <p:spPr bwMode="white">
            <a:xfrm>
              <a:off x="1022074" y="5388275"/>
              <a:ext cx="4991109" cy="369332"/>
            </a:xfrm>
            <a:prstGeom prst="rect">
              <a:avLst/>
            </a:prstGeom>
          </p:spPr>
          <p:txBody>
            <a:bodyPr wrap="square">
              <a:spAutoFit/>
            </a:bodyPr>
            <a:lstStyle/>
            <a:p>
              <a:pPr algn="ctr">
                <a:spcBef>
                  <a:spcPts val="600"/>
                </a:spcBef>
                <a:buSzPct val="120000"/>
                <a:tabLst>
                  <a:tab pos="1828800" algn="l"/>
                </a:tabLst>
                <a:defRPr/>
              </a:pPr>
              <a:r>
                <a:rPr lang="en-US" dirty="0">
                  <a:solidFill>
                    <a:srgbClr val="FFFFFF"/>
                  </a:solidFill>
                  <a:hlinkClick r:id="rId9"/>
                </a:rPr>
                <a:t>http://microsoft.com/technet  </a:t>
              </a:r>
              <a:endParaRPr lang="en-US" dirty="0">
                <a:solidFill>
                  <a:srgbClr val="FFFFFF"/>
                </a:solidFill>
              </a:endParaRPr>
            </a:p>
          </p:txBody>
        </p:sp>
      </p:grpSp>
      <p:grpSp>
        <p:nvGrpSpPr>
          <p:cNvPr id="31" name="MSDN Tile"/>
          <p:cNvGrpSpPr/>
          <p:nvPr/>
        </p:nvGrpSpPr>
        <p:grpSpPr bwMode="gray">
          <a:xfrm>
            <a:off x="6175640" y="3595029"/>
            <a:ext cx="4992624" cy="2240280"/>
            <a:chOff x="6175640" y="3595029"/>
            <a:chExt cx="4992624" cy="2240280"/>
          </a:xfrm>
        </p:grpSpPr>
        <p:sp>
          <p:nvSpPr>
            <p:cNvPr id="32" name="Title Tile"/>
            <p:cNvSpPr/>
            <p:nvPr/>
          </p:nvSpPr>
          <p:spPr bwMode="gray">
            <a:xfrm>
              <a:off x="6175640" y="3595029"/>
              <a:ext cx="4992624" cy="2240280"/>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33" name="Picture 32"/>
            <p:cNvPicPr>
              <a:picLocks noChangeAspect="1"/>
            </p:cNvPicPr>
            <p:nvPr/>
          </p:nvPicPr>
          <p:blipFill>
            <a:blip r:embed="rId10">
              <a:extLst>
                <a:ext uri="{BEBA8EAE-BF5A-486C-A8C5-ECC9F3942E4B}">
                  <a14:imgProps xmlns:a14="http://schemas.microsoft.com/office/drawing/2010/main">
                    <a14:imgLayer r:embed="rId11">
                      <a14:imgEffect>
                        <a14:brightnessContrast bright="100000"/>
                      </a14:imgEffect>
                    </a14:imgLayer>
                  </a14:imgProps>
                </a:ext>
                <a:ext uri="{28A0092B-C50C-407E-A947-70E740481C1C}">
                  <a14:useLocalDpi xmlns:a14="http://schemas.microsoft.com/office/drawing/2010/main" val="0"/>
                </a:ext>
              </a:extLst>
            </a:blip>
            <a:stretch>
              <a:fillRect/>
            </a:stretch>
          </p:blipFill>
          <p:spPr bwMode="gray">
            <a:xfrm>
              <a:off x="7410241" y="3918312"/>
              <a:ext cx="2525030" cy="771334"/>
            </a:xfrm>
            <a:prstGeom prst="rect">
              <a:avLst/>
            </a:prstGeom>
            <a:noFill/>
            <a:ln>
              <a:noFill/>
            </a:ln>
          </p:spPr>
        </p:pic>
      </p:grpSp>
      <p:grpSp>
        <p:nvGrpSpPr>
          <p:cNvPr id="34" name="MSDN Link"/>
          <p:cNvGrpSpPr/>
          <p:nvPr/>
        </p:nvGrpSpPr>
        <p:grpSpPr>
          <a:xfrm>
            <a:off x="6165582" y="5021924"/>
            <a:ext cx="4991110" cy="813384"/>
            <a:chOff x="6165582" y="5021924"/>
            <a:chExt cx="4991110"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36" name="Rectangle 35"/>
            <p:cNvSpPr/>
            <p:nvPr/>
          </p:nvSpPr>
          <p:spPr>
            <a:xfrm>
              <a:off x="7425157" y="5076615"/>
              <a:ext cx="2471959" cy="338554"/>
            </a:xfrm>
            <a:prstGeom prst="rect">
              <a:avLst/>
            </a:prstGeom>
          </p:spPr>
          <p:txBody>
            <a:bodyPr wrap="none">
              <a:spAutoFit/>
            </a:bodyPr>
            <a:lstStyle/>
            <a:p>
              <a:pPr marL="0" lvl="1" algn="ctr">
                <a:tabLst>
                  <a:tab pos="1828800" algn="l"/>
                </a:tabLst>
              </a:pPr>
              <a:r>
                <a:rPr lang="en-US" sz="1600" dirty="0">
                  <a:solidFill>
                    <a:srgbClr val="1D4C7C">
                      <a:alpha val="99000"/>
                    </a:srgbClr>
                  </a:solidFill>
                  <a:ea typeface="Segoe UI" pitchFamily="34" charset="0"/>
                  <a:cs typeface="Segoe UI" pitchFamily="34" charset="0"/>
                </a:rPr>
                <a:t>Resources for Developers</a:t>
              </a:r>
            </a:p>
          </p:txBody>
        </p:sp>
        <p:sp>
          <p:nvSpPr>
            <p:cNvPr id="37" name="Rectangle 36"/>
            <p:cNvSpPr/>
            <p:nvPr/>
          </p:nvSpPr>
          <p:spPr bwMode="white">
            <a:xfrm>
              <a:off x="6165582" y="5388275"/>
              <a:ext cx="4991109" cy="369332"/>
            </a:xfrm>
            <a:prstGeom prst="rect">
              <a:avLst/>
            </a:prstGeom>
          </p:spPr>
          <p:txBody>
            <a:bodyPr wrap="square">
              <a:spAutoFit/>
            </a:bodyPr>
            <a:lstStyle/>
            <a:p>
              <a:pPr algn="ctr"/>
              <a:r>
                <a:rPr lang="en-US" dirty="0">
                  <a:solidFill>
                    <a:srgbClr val="FFFFFF"/>
                  </a:solidFill>
                  <a:hlinkClick r:id="rId12"/>
                </a:rPr>
                <a:t>http://microsoft.com/msdn </a:t>
              </a:r>
              <a:endParaRPr lang="en-US" dirty="0">
                <a:solidFill>
                  <a:srgbClr val="FFFFFF"/>
                </a:solidFill>
              </a:endParaRPr>
            </a:p>
          </p:txBody>
        </p:sp>
      </p:grpSp>
      <p:sp useBgFill="1">
        <p:nvSpPr>
          <p:cNvPr id="38" name="Left Mask"/>
          <p:cNvSpPr/>
          <p:nvPr/>
        </p:nvSpPr>
        <p:spPr bwMode="auto">
          <a:xfrm>
            <a:off x="0" y="5835308"/>
            <a:ext cx="12188825" cy="1022691"/>
          </a:xfrm>
          <a:prstGeom prst="rect">
            <a:avLst/>
          </a:prstGeom>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40" name="Picture 2" descr="C:\Users\Jordan\Desktop\TechEd_2012\TechEd-logo.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772256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childTnLst>
                                </p:cTn>
                              </p:par>
                              <p:par>
                                <p:cTn id="7" presetID="2" presetClass="entr" presetSubtype="4" decel="100000" fill="hold" nodeType="withEffect">
                                  <p:stCondLst>
                                    <p:cond delay="0"/>
                                  </p:stCondLst>
                                  <p:childTnLst>
                                    <p:set>
                                      <p:cBhvr>
                                        <p:cTn id="8" dur="1" fill="hold">
                                          <p:stCondLst>
                                            <p:cond delay="0"/>
                                          </p:stCondLst>
                                        </p:cTn>
                                        <p:tgtEl>
                                          <p:spTgt spid="3"/>
                                        </p:tgtEl>
                                        <p:attrNameLst>
                                          <p:attrName>style.visibility</p:attrName>
                                        </p:attrNameLst>
                                      </p:cBhvr>
                                      <p:to>
                                        <p:strVal val="visible"/>
                                      </p:to>
                                    </p:set>
                                    <p:anim calcmode="lin" valueType="num">
                                      <p:cBhvr additive="base">
                                        <p:cTn id="9" dur="1600" fill="hold"/>
                                        <p:tgtEl>
                                          <p:spTgt spid="3"/>
                                        </p:tgtEl>
                                        <p:attrNameLst>
                                          <p:attrName>ppt_x</p:attrName>
                                        </p:attrNameLst>
                                      </p:cBhvr>
                                      <p:tavLst>
                                        <p:tav tm="0">
                                          <p:val>
                                            <p:strVal val="#ppt_x"/>
                                          </p:val>
                                        </p:tav>
                                        <p:tav tm="100000">
                                          <p:val>
                                            <p:strVal val="#ppt_x"/>
                                          </p:val>
                                        </p:tav>
                                      </p:tavLst>
                                    </p:anim>
                                    <p:anim calcmode="lin" valueType="num">
                                      <p:cBhvr additive="base">
                                        <p:cTn id="10" dur="1600" fill="hold"/>
                                        <p:tgtEl>
                                          <p:spTgt spid="3"/>
                                        </p:tgtEl>
                                        <p:attrNameLst>
                                          <p:attrName>ppt_y</p:attrName>
                                        </p:attrNameLst>
                                      </p:cBhvr>
                                      <p:tavLst>
                                        <p:tav tm="0">
                                          <p:val>
                                            <p:strVal val="1+#ppt_h/2"/>
                                          </p:val>
                                        </p:tav>
                                        <p:tav tm="100000">
                                          <p:val>
                                            <p:strVal val="#ppt_y"/>
                                          </p:val>
                                        </p:tav>
                                      </p:tavLst>
                                    </p:anim>
                                  </p:childTnLst>
                                </p:cTn>
                              </p:par>
                              <p:par>
                                <p:cTn id="11" presetID="2" presetClass="entr" presetSubtype="4" decel="100000" fill="hold" nodeType="withEffect">
                                  <p:stCondLst>
                                    <p:cond delay="50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1300" fill="hold"/>
                                        <p:tgtEl>
                                          <p:spTgt spid="6"/>
                                        </p:tgtEl>
                                        <p:attrNameLst>
                                          <p:attrName>ppt_x</p:attrName>
                                        </p:attrNameLst>
                                      </p:cBhvr>
                                      <p:tavLst>
                                        <p:tav tm="0">
                                          <p:val>
                                            <p:strVal val="#ppt_x"/>
                                          </p:val>
                                        </p:tav>
                                        <p:tav tm="100000">
                                          <p:val>
                                            <p:strVal val="#ppt_x"/>
                                          </p:val>
                                        </p:tav>
                                      </p:tavLst>
                                    </p:anim>
                                    <p:anim calcmode="lin" valueType="num">
                                      <p:cBhvr additive="base">
                                        <p:cTn id="14" dur="13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decel="100000" fill="hold" nodeType="withEffect">
                                  <p:stCondLst>
                                    <p:cond delay="100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600" fill="hold"/>
                                        <p:tgtEl>
                                          <p:spTgt spid="10"/>
                                        </p:tgtEl>
                                        <p:attrNameLst>
                                          <p:attrName>ppt_x</p:attrName>
                                        </p:attrNameLst>
                                      </p:cBhvr>
                                      <p:tavLst>
                                        <p:tav tm="0">
                                          <p:val>
                                            <p:strVal val="#ppt_x"/>
                                          </p:val>
                                        </p:tav>
                                        <p:tav tm="100000">
                                          <p:val>
                                            <p:strVal val="#ppt_x"/>
                                          </p:val>
                                        </p:tav>
                                      </p:tavLst>
                                    </p:anim>
                                    <p:anim calcmode="lin" valueType="num">
                                      <p:cBhvr additive="base">
                                        <p:cTn id="18" dur="1600" fill="hold"/>
                                        <p:tgtEl>
                                          <p:spTgt spid="10"/>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50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1300" fill="hold"/>
                                        <p:tgtEl>
                                          <p:spTgt spid="16"/>
                                        </p:tgtEl>
                                        <p:attrNameLst>
                                          <p:attrName>ppt_x</p:attrName>
                                        </p:attrNameLst>
                                      </p:cBhvr>
                                      <p:tavLst>
                                        <p:tav tm="0">
                                          <p:val>
                                            <p:strVal val="#ppt_x"/>
                                          </p:val>
                                        </p:tav>
                                        <p:tav tm="100000">
                                          <p:val>
                                            <p:strVal val="#ppt_x"/>
                                          </p:val>
                                        </p:tav>
                                      </p:tavLst>
                                    </p:anim>
                                    <p:anim calcmode="lin" valueType="num">
                                      <p:cBhvr additive="base">
                                        <p:cTn id="22" dur="1300" fill="hold"/>
                                        <p:tgtEl>
                                          <p:spTgt spid="16"/>
                                        </p:tgtEl>
                                        <p:attrNameLst>
                                          <p:attrName>ppt_y</p:attrName>
                                        </p:attrNameLst>
                                      </p:cBhvr>
                                      <p:tavLst>
                                        <p:tav tm="0">
                                          <p:val>
                                            <p:strVal val="1+#ppt_h/2"/>
                                          </p:val>
                                        </p:tav>
                                        <p:tav tm="100000">
                                          <p:val>
                                            <p:strVal val="#ppt_y"/>
                                          </p:val>
                                        </p:tav>
                                      </p:tavLst>
                                    </p:anim>
                                  </p:childTnLst>
                                </p:cTn>
                              </p:par>
                              <p:par>
                                <p:cTn id="23" presetID="2" presetClass="entr" presetSubtype="4" decel="100000" fill="hold" nodeType="withEffect">
                                  <p:stCondLst>
                                    <p:cond delay="2000"/>
                                  </p:stCondLst>
                                  <p:childTnLst>
                                    <p:set>
                                      <p:cBhvr>
                                        <p:cTn id="24" dur="1" fill="hold">
                                          <p:stCondLst>
                                            <p:cond delay="0"/>
                                          </p:stCondLst>
                                        </p:cTn>
                                        <p:tgtEl>
                                          <p:spTgt spid="21"/>
                                        </p:tgtEl>
                                        <p:attrNameLst>
                                          <p:attrName>style.visibility</p:attrName>
                                        </p:attrNameLst>
                                      </p:cBhvr>
                                      <p:to>
                                        <p:strVal val="visible"/>
                                      </p:to>
                                    </p:set>
                                    <p:anim calcmode="lin" valueType="num">
                                      <p:cBhvr additive="base">
                                        <p:cTn id="25" dur="1600" fill="hold"/>
                                        <p:tgtEl>
                                          <p:spTgt spid="21"/>
                                        </p:tgtEl>
                                        <p:attrNameLst>
                                          <p:attrName>ppt_x</p:attrName>
                                        </p:attrNameLst>
                                      </p:cBhvr>
                                      <p:tavLst>
                                        <p:tav tm="0">
                                          <p:val>
                                            <p:strVal val="#ppt_x"/>
                                          </p:val>
                                        </p:tav>
                                        <p:tav tm="100000">
                                          <p:val>
                                            <p:strVal val="#ppt_x"/>
                                          </p:val>
                                        </p:tav>
                                      </p:tavLst>
                                    </p:anim>
                                    <p:anim calcmode="lin" valueType="num">
                                      <p:cBhvr additive="base">
                                        <p:cTn id="26" dur="1600" fill="hold"/>
                                        <p:tgtEl>
                                          <p:spTgt spid="21"/>
                                        </p:tgtEl>
                                        <p:attrNameLst>
                                          <p:attrName>ppt_y</p:attrName>
                                        </p:attrNameLst>
                                      </p:cBhvr>
                                      <p:tavLst>
                                        <p:tav tm="0">
                                          <p:val>
                                            <p:strVal val="1+#ppt_h/2"/>
                                          </p:val>
                                        </p:tav>
                                        <p:tav tm="100000">
                                          <p:val>
                                            <p:strVal val="#ppt_y"/>
                                          </p:val>
                                        </p:tav>
                                      </p:tavLst>
                                    </p:anim>
                                  </p:childTnLst>
                                </p:cTn>
                              </p:par>
                              <p:par>
                                <p:cTn id="27" presetID="2" presetClass="entr" presetSubtype="4" decel="100000" fill="hold" nodeType="withEffect">
                                  <p:stCondLst>
                                    <p:cond delay="2750"/>
                                  </p:stCondLst>
                                  <p:childTnLst>
                                    <p:set>
                                      <p:cBhvr>
                                        <p:cTn id="28" dur="1" fill="hold">
                                          <p:stCondLst>
                                            <p:cond delay="0"/>
                                          </p:stCondLst>
                                        </p:cTn>
                                        <p:tgtEl>
                                          <p:spTgt spid="27"/>
                                        </p:tgtEl>
                                        <p:attrNameLst>
                                          <p:attrName>style.visibility</p:attrName>
                                        </p:attrNameLst>
                                      </p:cBhvr>
                                      <p:to>
                                        <p:strVal val="visible"/>
                                      </p:to>
                                    </p:set>
                                    <p:anim calcmode="lin" valueType="num">
                                      <p:cBhvr additive="base">
                                        <p:cTn id="29" dur="1300" fill="hold"/>
                                        <p:tgtEl>
                                          <p:spTgt spid="27"/>
                                        </p:tgtEl>
                                        <p:attrNameLst>
                                          <p:attrName>ppt_x</p:attrName>
                                        </p:attrNameLst>
                                      </p:cBhvr>
                                      <p:tavLst>
                                        <p:tav tm="0">
                                          <p:val>
                                            <p:strVal val="#ppt_x"/>
                                          </p:val>
                                        </p:tav>
                                        <p:tav tm="100000">
                                          <p:val>
                                            <p:strVal val="#ppt_x"/>
                                          </p:val>
                                        </p:tav>
                                      </p:tavLst>
                                    </p:anim>
                                    <p:anim calcmode="lin" valueType="num">
                                      <p:cBhvr additive="base">
                                        <p:cTn id="30" dur="1300" fill="hold"/>
                                        <p:tgtEl>
                                          <p:spTgt spid="27"/>
                                        </p:tgtEl>
                                        <p:attrNameLst>
                                          <p:attrName>ppt_y</p:attrName>
                                        </p:attrNameLst>
                                      </p:cBhvr>
                                      <p:tavLst>
                                        <p:tav tm="0">
                                          <p:val>
                                            <p:strVal val="1+#ppt_h/2"/>
                                          </p:val>
                                        </p:tav>
                                        <p:tav tm="100000">
                                          <p:val>
                                            <p:strVal val="#ppt_y"/>
                                          </p:val>
                                        </p:tav>
                                      </p:tavLst>
                                    </p:anim>
                                  </p:childTnLst>
                                </p:cTn>
                              </p:par>
                              <p:par>
                                <p:cTn id="31" presetID="2" presetClass="entr" presetSubtype="4" decel="100000" fill="hold" nodeType="withEffect">
                                  <p:stCondLst>
                                    <p:cond delay="3250"/>
                                  </p:stCondLst>
                                  <p:childTnLst>
                                    <p:set>
                                      <p:cBhvr>
                                        <p:cTn id="32" dur="1" fill="hold">
                                          <p:stCondLst>
                                            <p:cond delay="0"/>
                                          </p:stCondLst>
                                        </p:cTn>
                                        <p:tgtEl>
                                          <p:spTgt spid="31"/>
                                        </p:tgtEl>
                                        <p:attrNameLst>
                                          <p:attrName>style.visibility</p:attrName>
                                        </p:attrNameLst>
                                      </p:cBhvr>
                                      <p:to>
                                        <p:strVal val="visible"/>
                                      </p:to>
                                    </p:set>
                                    <p:anim calcmode="lin" valueType="num">
                                      <p:cBhvr additive="base">
                                        <p:cTn id="33" dur="1600" fill="hold"/>
                                        <p:tgtEl>
                                          <p:spTgt spid="31"/>
                                        </p:tgtEl>
                                        <p:attrNameLst>
                                          <p:attrName>ppt_x</p:attrName>
                                        </p:attrNameLst>
                                      </p:cBhvr>
                                      <p:tavLst>
                                        <p:tav tm="0">
                                          <p:val>
                                            <p:strVal val="#ppt_x"/>
                                          </p:val>
                                        </p:tav>
                                        <p:tav tm="100000">
                                          <p:val>
                                            <p:strVal val="#ppt_x"/>
                                          </p:val>
                                        </p:tav>
                                      </p:tavLst>
                                    </p:anim>
                                    <p:anim calcmode="lin" valueType="num">
                                      <p:cBhvr additive="base">
                                        <p:cTn id="34" dur="1600" fill="hold"/>
                                        <p:tgtEl>
                                          <p:spTgt spid="31"/>
                                        </p:tgtEl>
                                        <p:attrNameLst>
                                          <p:attrName>ppt_y</p:attrName>
                                        </p:attrNameLst>
                                      </p:cBhvr>
                                      <p:tavLst>
                                        <p:tav tm="0">
                                          <p:val>
                                            <p:strVal val="1+#ppt_h/2"/>
                                          </p:val>
                                        </p:tav>
                                        <p:tav tm="100000">
                                          <p:val>
                                            <p:strVal val="#ppt_y"/>
                                          </p:val>
                                        </p:tav>
                                      </p:tavLst>
                                    </p:anim>
                                  </p:childTnLst>
                                </p:cTn>
                              </p:par>
                              <p:par>
                                <p:cTn id="35" presetID="2" presetClass="entr" presetSubtype="4" decel="100000" fill="hold" nodeType="withEffect">
                                  <p:stCondLst>
                                    <p:cond delay="4000"/>
                                  </p:stCondLst>
                                  <p:childTnLst>
                                    <p:set>
                                      <p:cBhvr>
                                        <p:cTn id="36" dur="1" fill="hold">
                                          <p:stCondLst>
                                            <p:cond delay="0"/>
                                          </p:stCondLst>
                                        </p:cTn>
                                        <p:tgtEl>
                                          <p:spTgt spid="34"/>
                                        </p:tgtEl>
                                        <p:attrNameLst>
                                          <p:attrName>style.visibility</p:attrName>
                                        </p:attrNameLst>
                                      </p:cBhvr>
                                      <p:to>
                                        <p:strVal val="visible"/>
                                      </p:to>
                                    </p:set>
                                    <p:anim calcmode="lin" valueType="num">
                                      <p:cBhvr additive="base">
                                        <p:cTn id="37" dur="1300" fill="hold"/>
                                        <p:tgtEl>
                                          <p:spTgt spid="34"/>
                                        </p:tgtEl>
                                        <p:attrNameLst>
                                          <p:attrName>ppt_x</p:attrName>
                                        </p:attrNameLst>
                                      </p:cBhvr>
                                      <p:tavLst>
                                        <p:tav tm="0">
                                          <p:val>
                                            <p:strVal val="#ppt_x"/>
                                          </p:val>
                                        </p:tav>
                                        <p:tav tm="100000">
                                          <p:val>
                                            <p:strVal val="#ppt_x"/>
                                          </p:val>
                                        </p:tav>
                                      </p:tavLst>
                                    </p:anim>
                                    <p:anim calcmode="lin" valueType="num">
                                      <p:cBhvr additive="base">
                                        <p:cTn id="38" dur="1300" fill="hold"/>
                                        <p:tgtEl>
                                          <p:spTgt spid="34"/>
                                        </p:tgtEl>
                                        <p:attrNameLst>
                                          <p:attrName>ppt_y</p:attrName>
                                        </p:attrNameLst>
                                      </p:cBhvr>
                                      <p:tavLst>
                                        <p:tav tm="0">
                                          <p:val>
                                            <p:strVal val="1+#ppt_h/2"/>
                                          </p:val>
                                        </p:tav>
                                        <p:tav tm="100000">
                                          <p:val>
                                            <p:strVal val="#ppt_y"/>
                                          </p:val>
                                        </p:tav>
                                      </p:tavLst>
                                    </p:anim>
                                  </p:childTnLst>
                                </p:cTn>
                              </p:par>
                            </p:childTnLst>
                          </p:cTn>
                        </p:par>
                        <p:par>
                          <p:cTn id="39" fill="hold">
                            <p:stCondLst>
                              <p:cond delay="5300"/>
                            </p:stCondLst>
                            <p:childTnLst>
                              <p:par>
                                <p:cTn id="40" presetID="1" presetClass="exit" presetSubtype="0" fill="hold" grpId="1" nodeType="afterEffect">
                                  <p:stCondLst>
                                    <p:cond delay="0"/>
                                  </p:stCondLst>
                                  <p:childTnLst>
                                    <p:set>
                                      <p:cBhvr>
                                        <p:cTn id="41" dur="1" fill="hold">
                                          <p:stCondLst>
                                            <p:cond delay="0"/>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8"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bwMode="auto">
          <a:xfrm>
            <a:off x="4857569" y="4039430"/>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4" name="Rectangle 3"/>
          <p:cNvSpPr/>
          <p:nvPr/>
        </p:nvSpPr>
        <p:spPr bwMode="auto">
          <a:xfrm>
            <a:off x="4857569" y="1665027"/>
            <a:ext cx="6658904" cy="2194560"/>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pic>
        <p:nvPicPr>
          <p:cNvPr id="5" name="Best Buy gc" descr="\\192.168.1.51\Shared\ADI_Projects\Microsoft\MS_11-01457_TechEd_2012_Template\Working_Art\Eval-prizes\bestbuy-g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336" y="2147067"/>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bwMode="auto">
          <a:xfrm>
            <a:off x="672352" y="1665027"/>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7" name="Rectangle 6"/>
          <p:cNvSpPr/>
          <p:nvPr/>
        </p:nvSpPr>
        <p:spPr bwMode="auto">
          <a:xfrm>
            <a:off x="-3063244" y="29315"/>
            <a:ext cx="2854754" cy="553998"/>
          </a:xfrm>
          <a:prstGeom prst="rect">
            <a:avLst/>
          </a:prstGeom>
          <a:solidFill>
            <a:schemeClr val="accent5"/>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algn="ctr" defTabSz="914099" fontAlgn="base">
              <a:spcBef>
                <a:spcPct val="0"/>
              </a:spcBef>
              <a:spcAft>
                <a:spcPct val="0"/>
              </a:spcAft>
            </a:pPr>
            <a:r>
              <a:rPr lang="en-US" dirty="0" smtClean="0">
                <a:solidFill>
                  <a:srgbClr val="FFFFFF">
                    <a:alpha val="99000"/>
                  </a:srgbClr>
                </a:solidFill>
              </a:rPr>
              <a:t>Required Slide</a:t>
            </a:r>
          </a:p>
        </p:txBody>
      </p:sp>
      <p:sp>
        <p:nvSpPr>
          <p:cNvPr id="8" name="Rectangle 7"/>
          <p:cNvSpPr/>
          <p:nvPr/>
        </p:nvSpPr>
        <p:spPr bwMode="auto">
          <a:xfrm>
            <a:off x="672351" y="583314"/>
            <a:ext cx="10844122" cy="917940"/>
          </a:xfrm>
          <a:prstGeom prst="rect">
            <a:avLst/>
          </a:prstGeom>
          <a:solidFill>
            <a:schemeClr val="accent1"/>
          </a:solidFill>
          <a:ln w="38100">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9" name="text"/>
          <p:cNvSpPr/>
          <p:nvPr/>
        </p:nvSpPr>
        <p:spPr bwMode="blackGray">
          <a:xfrm>
            <a:off x="672352" y="583314"/>
            <a:ext cx="10844121" cy="917940"/>
          </a:xfrm>
          <a:prstGeom prst="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algn="ctr" defTabSz="914099" fontAlgn="base">
              <a:lnSpc>
                <a:spcPts val="3400"/>
              </a:lnSpc>
              <a:spcBef>
                <a:spcPct val="0"/>
              </a:spcBef>
              <a:spcAft>
                <a:spcPct val="0"/>
              </a:spcAft>
              <a:defRPr/>
            </a:pPr>
            <a:r>
              <a:rPr lang="en-US" sz="3200" dirty="0" smtClean="0">
                <a:solidFill>
                  <a:srgbClr val="FFFFFF">
                    <a:alpha val="99000"/>
                  </a:srgbClr>
                </a:solidFill>
                <a:ea typeface="Segoe UI" pitchFamily="34" charset="0"/>
                <a:cs typeface="Segoe UI" pitchFamily="34" charset="0"/>
              </a:rPr>
              <a:t>Complete an evaluation on CommNet and enter to win!</a:t>
            </a:r>
          </a:p>
        </p:txBody>
      </p:sp>
      <p:pic>
        <p:nvPicPr>
          <p:cNvPr id="10" name="Xbox kinect" descr="\\192.168.1.51\Shared\ADI_Projects\Microsoft\MS_11-01457_TechEd_2012_Template\Working_Art\Eval-prizes\Xbox360_Matte_Sensor_7-8View.png"/>
          <p:cNvPicPr>
            <a:picLocks noChangeAspect="1" noChangeArrowheads="1"/>
          </p:cNvPicPr>
          <p:nvPr/>
        </p:nvPicPr>
        <p:blipFill rotWithShape="1">
          <a:blip r:embed="rId4">
            <a:extLst>
              <a:ext uri="{28A0092B-C50C-407E-A947-70E740481C1C}">
                <a14:useLocalDpi xmlns:a14="http://schemas.microsoft.com/office/drawing/2010/main" val="0"/>
              </a:ext>
            </a:extLst>
          </a:blip>
          <a:srcRect l="14185" t="3807" r="4543"/>
          <a:stretch/>
        </p:blipFill>
        <p:spPr bwMode="auto">
          <a:xfrm>
            <a:off x="881369" y="2068550"/>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11"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6723" y="4289599"/>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2"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39269" y="4289598"/>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09332" y="4306360"/>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4"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09332" y="1912337"/>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5"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533399" y="1912338"/>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6" name="Left Mask"/>
          <p:cNvSpPr/>
          <p:nvPr/>
        </p:nvSpPr>
        <p:spPr bwMode="hidden">
          <a:xfrm>
            <a:off x="0"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7" name="Right Mask"/>
          <p:cNvSpPr/>
          <p:nvPr/>
        </p:nvSpPr>
        <p:spPr bwMode="hidden">
          <a:xfrm>
            <a:off x="11516473" y="0"/>
            <a:ext cx="672352" cy="685800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
        <p:nvSpPr>
          <p:cNvPr id="18" name="Bottom Mask"/>
          <p:cNvSpPr/>
          <p:nvPr/>
        </p:nvSpPr>
        <p:spPr bwMode="hidden">
          <a:xfrm>
            <a:off x="0" y="6250930"/>
            <a:ext cx="12216269" cy="607070"/>
          </a:xfrm>
          <a:prstGeom prst="rect">
            <a:avLst/>
          </a:prstGeom>
          <a:solidFill>
            <a:schemeClr val="bg2"/>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rgbClr val="FFFFFF">
                  <a:lumMod val="20000"/>
                  <a:lumOff val="80000"/>
                  <a:alpha val="99000"/>
                </a:srgbClr>
              </a:solidFill>
              <a:ea typeface="Segoe UI" pitchFamily="34" charset="0"/>
              <a:cs typeface="Segoe UI" pitchFamily="34" charset="0"/>
            </a:endParaRPr>
          </a:p>
        </p:txBody>
      </p:sp>
    </p:spTree>
    <p:extLst>
      <p:ext uri="{BB962C8B-B14F-4D97-AF65-F5344CB8AC3E}">
        <p14:creationId xmlns:p14="http://schemas.microsoft.com/office/powerpoint/2010/main" val="3589583559"/>
      </p:ext>
    </p:extLst>
  </p:cSld>
  <p:clrMapOvr>
    <a:masterClrMapping/>
  </p:clrMapOvr>
  <mc:AlternateContent xmlns:mc="http://schemas.openxmlformats.org/markup-compatibility/2006" xmlns:p14="http://schemas.microsoft.com/office/powerpoint/2010/main">
    <mc:Choice Requires="p14">
      <p:transition spd="slow" p14:dur="1500">
        <p14:pa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2" presetClass="entr" presetSubtype="8" decel="10000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anim calcmode="lin" valueType="num">
                                      <p:cBhvr additive="base">
                                        <p:cTn id="9" dur="1000" fill="hold"/>
                                        <p:tgtEl>
                                          <p:spTgt spid="8"/>
                                        </p:tgtEl>
                                        <p:attrNameLst>
                                          <p:attrName>ppt_x</p:attrName>
                                        </p:attrNameLst>
                                      </p:cBhvr>
                                      <p:tavLst>
                                        <p:tav tm="0">
                                          <p:val>
                                            <p:strVal val="0-#ppt_w/2"/>
                                          </p:val>
                                        </p:tav>
                                        <p:tav tm="100000">
                                          <p:val>
                                            <p:strVal val="#ppt_x"/>
                                          </p:val>
                                        </p:tav>
                                      </p:tavLst>
                                    </p:anim>
                                    <p:anim calcmode="lin" valueType="num">
                                      <p:cBhvr additive="base">
                                        <p:cTn id="10" dur="1000" fill="hold"/>
                                        <p:tgtEl>
                                          <p:spTgt spid="8"/>
                                        </p:tgtEl>
                                        <p:attrNameLst>
                                          <p:attrName>ppt_y</p:attrName>
                                        </p:attrNameLst>
                                      </p:cBhvr>
                                      <p:tavLst>
                                        <p:tav tm="0">
                                          <p:val>
                                            <p:strVal val="#ppt_y"/>
                                          </p:val>
                                        </p:tav>
                                        <p:tav tm="100000">
                                          <p:val>
                                            <p:strVal val="#ppt_y"/>
                                          </p:val>
                                        </p:tav>
                                      </p:tavLst>
                                    </p:anim>
                                  </p:childTnLst>
                                </p:cTn>
                              </p:par>
                              <p:par>
                                <p:cTn id="11" presetID="2" presetClass="entr" presetSubtype="8" decel="100000" fill="hold" grpId="0" nodeType="withEffect">
                                  <p:stCondLst>
                                    <p:cond delay="25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fill="hold"/>
                                        <p:tgtEl>
                                          <p:spTgt spid="9"/>
                                        </p:tgtEl>
                                        <p:attrNameLst>
                                          <p:attrName>ppt_x</p:attrName>
                                        </p:attrNameLst>
                                      </p:cBhvr>
                                      <p:tavLst>
                                        <p:tav tm="0">
                                          <p:val>
                                            <p:strVal val="0-#ppt_w/2"/>
                                          </p:val>
                                        </p:tav>
                                        <p:tav tm="100000">
                                          <p:val>
                                            <p:strVal val="#ppt_x"/>
                                          </p:val>
                                        </p:tav>
                                      </p:tavLst>
                                    </p:anim>
                                    <p:anim calcmode="lin" valueType="num">
                                      <p:cBhvr additive="base">
                                        <p:cTn id="14" dur="1000" fill="hold"/>
                                        <p:tgtEl>
                                          <p:spTgt spid="9"/>
                                        </p:tgtEl>
                                        <p:attrNameLst>
                                          <p:attrName>ppt_y</p:attrName>
                                        </p:attrNameLst>
                                      </p:cBhvr>
                                      <p:tavLst>
                                        <p:tav tm="0">
                                          <p:val>
                                            <p:strVal val="#ppt_y"/>
                                          </p:val>
                                        </p:tav>
                                        <p:tav tm="100000">
                                          <p:val>
                                            <p:strVal val="#ppt_y"/>
                                          </p:val>
                                        </p:tav>
                                      </p:tavLst>
                                    </p:anim>
                                  </p:childTnLst>
                                </p:cTn>
                              </p:par>
                              <p:par>
                                <p:cTn id="15" presetID="2" presetClass="entr" presetSubtype="4" decel="100000" fill="hold" grpId="0" nodeType="withEffect">
                                  <p:stCondLst>
                                    <p:cond delay="75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ppt_x"/>
                                          </p:val>
                                        </p:tav>
                                        <p:tav tm="100000">
                                          <p:val>
                                            <p:strVal val="#ppt_x"/>
                                          </p:val>
                                        </p:tav>
                                      </p:tavLst>
                                    </p:anim>
                                    <p:anim calcmode="lin" valueType="num">
                                      <p:cBhvr additive="base">
                                        <p:cTn id="18" dur="10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decel="100000" fill="hold" nodeType="withEffect">
                                  <p:stCondLst>
                                    <p:cond delay="100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1000" fill="hold"/>
                                        <p:tgtEl>
                                          <p:spTgt spid="10"/>
                                        </p:tgtEl>
                                        <p:attrNameLst>
                                          <p:attrName>ppt_x</p:attrName>
                                        </p:attrNameLst>
                                      </p:cBhvr>
                                      <p:tavLst>
                                        <p:tav tm="0">
                                          <p:val>
                                            <p:strVal val="#ppt_x"/>
                                          </p:val>
                                        </p:tav>
                                        <p:tav tm="100000">
                                          <p:val>
                                            <p:strVal val="#ppt_x"/>
                                          </p:val>
                                        </p:tav>
                                      </p:tavLst>
                                    </p:anim>
                                    <p:anim calcmode="lin" valueType="num">
                                      <p:cBhvr additive="base">
                                        <p:cTn id="22" dur="1000" fill="hold"/>
                                        <p:tgtEl>
                                          <p:spTgt spid="10"/>
                                        </p:tgtEl>
                                        <p:attrNameLst>
                                          <p:attrName>ppt_y</p:attrName>
                                        </p:attrNameLst>
                                      </p:cBhvr>
                                      <p:tavLst>
                                        <p:tav tm="0">
                                          <p:val>
                                            <p:strVal val="1+#ppt_h/2"/>
                                          </p:val>
                                        </p:tav>
                                        <p:tav tm="100000">
                                          <p:val>
                                            <p:strVal val="#ppt_y"/>
                                          </p:val>
                                        </p:tav>
                                      </p:tavLst>
                                    </p:anim>
                                  </p:childTnLst>
                                </p:cTn>
                              </p:par>
                              <p:par>
                                <p:cTn id="23" presetID="2" presetClass="entr" presetSubtype="2" decel="100000" fill="hold" grpId="0" nodeType="withEffect">
                                  <p:stCondLst>
                                    <p:cond delay="12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1000" fill="hold"/>
                                        <p:tgtEl>
                                          <p:spTgt spid="4"/>
                                        </p:tgtEl>
                                        <p:attrNameLst>
                                          <p:attrName>ppt_x</p:attrName>
                                        </p:attrNameLst>
                                      </p:cBhvr>
                                      <p:tavLst>
                                        <p:tav tm="0">
                                          <p:val>
                                            <p:strVal val="1+#ppt_w/2"/>
                                          </p:val>
                                        </p:tav>
                                        <p:tav tm="100000">
                                          <p:val>
                                            <p:strVal val="#ppt_x"/>
                                          </p:val>
                                        </p:tav>
                                      </p:tavLst>
                                    </p:anim>
                                    <p:anim calcmode="lin" valueType="num">
                                      <p:cBhvr additive="base">
                                        <p:cTn id="26" dur="100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4" decel="100000" fill="hold" grpId="0" nodeType="withEffect">
                                  <p:stCondLst>
                                    <p:cond delay="125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1000" fill="hold"/>
                                        <p:tgtEl>
                                          <p:spTgt spid="3"/>
                                        </p:tgtEl>
                                        <p:attrNameLst>
                                          <p:attrName>ppt_x</p:attrName>
                                        </p:attrNameLst>
                                      </p:cBhvr>
                                      <p:tavLst>
                                        <p:tav tm="0">
                                          <p:val>
                                            <p:strVal val="#ppt_x"/>
                                          </p:val>
                                        </p:tav>
                                        <p:tav tm="100000">
                                          <p:val>
                                            <p:strVal val="#ppt_x"/>
                                          </p:val>
                                        </p:tav>
                                      </p:tavLst>
                                    </p:anim>
                                    <p:anim calcmode="lin" valueType="num">
                                      <p:cBhvr additive="base">
                                        <p:cTn id="30" dur="1000" fill="hold"/>
                                        <p:tgtEl>
                                          <p:spTgt spid="3"/>
                                        </p:tgtEl>
                                        <p:attrNameLst>
                                          <p:attrName>ppt_y</p:attrName>
                                        </p:attrNameLst>
                                      </p:cBhvr>
                                      <p:tavLst>
                                        <p:tav tm="0">
                                          <p:val>
                                            <p:strVal val="1+#ppt_h/2"/>
                                          </p:val>
                                        </p:tav>
                                        <p:tav tm="100000">
                                          <p:val>
                                            <p:strVal val="#ppt_y"/>
                                          </p:val>
                                        </p:tav>
                                      </p:tavLst>
                                    </p:anim>
                                  </p:childTnLst>
                                </p:cTn>
                              </p:par>
                              <p:par>
                                <p:cTn id="31" presetID="2" presetClass="entr" presetSubtype="2" decel="100000" fill="hold" nodeType="withEffect">
                                  <p:stCondLst>
                                    <p:cond delay="150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1000" fill="hold"/>
                                        <p:tgtEl>
                                          <p:spTgt spid="5"/>
                                        </p:tgtEl>
                                        <p:attrNameLst>
                                          <p:attrName>ppt_x</p:attrName>
                                        </p:attrNameLst>
                                      </p:cBhvr>
                                      <p:tavLst>
                                        <p:tav tm="0">
                                          <p:val>
                                            <p:strVal val="1+#ppt_w/2"/>
                                          </p:val>
                                        </p:tav>
                                        <p:tav tm="100000">
                                          <p:val>
                                            <p:strVal val="#ppt_x"/>
                                          </p:val>
                                        </p:tav>
                                      </p:tavLst>
                                    </p:anim>
                                    <p:anim calcmode="lin" valueType="num">
                                      <p:cBhvr additive="base">
                                        <p:cTn id="34" dur="1000" fill="hold"/>
                                        <p:tgtEl>
                                          <p:spTgt spid="5"/>
                                        </p:tgtEl>
                                        <p:attrNameLst>
                                          <p:attrName>ppt_y</p:attrName>
                                        </p:attrNameLst>
                                      </p:cBhvr>
                                      <p:tavLst>
                                        <p:tav tm="0">
                                          <p:val>
                                            <p:strVal val="#ppt_y"/>
                                          </p:val>
                                        </p:tav>
                                        <p:tav tm="100000">
                                          <p:val>
                                            <p:strVal val="#ppt_y"/>
                                          </p:val>
                                        </p:tav>
                                      </p:tavLst>
                                    </p:anim>
                                  </p:childTnLst>
                                </p:cTn>
                              </p:par>
                              <p:par>
                                <p:cTn id="35" presetID="2" presetClass="entr" presetSubtype="4" decel="100000" fill="hold" nodeType="withEffect">
                                  <p:stCondLst>
                                    <p:cond delay="150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1000" fill="hold"/>
                                        <p:tgtEl>
                                          <p:spTgt spid="11"/>
                                        </p:tgtEl>
                                        <p:attrNameLst>
                                          <p:attrName>ppt_x</p:attrName>
                                        </p:attrNameLst>
                                      </p:cBhvr>
                                      <p:tavLst>
                                        <p:tav tm="0">
                                          <p:val>
                                            <p:strVal val="#ppt_x"/>
                                          </p:val>
                                        </p:tav>
                                        <p:tav tm="100000">
                                          <p:val>
                                            <p:strVal val="#ppt_x"/>
                                          </p:val>
                                        </p:tav>
                                      </p:tavLst>
                                    </p:anim>
                                    <p:anim calcmode="lin" valueType="num">
                                      <p:cBhvr additive="base">
                                        <p:cTn id="38" dur="10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2" decel="100000" fill="hold" nodeType="withEffect">
                                  <p:stCondLst>
                                    <p:cond delay="175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1000" fill="hold"/>
                                        <p:tgtEl>
                                          <p:spTgt spid="14"/>
                                        </p:tgtEl>
                                        <p:attrNameLst>
                                          <p:attrName>ppt_x</p:attrName>
                                        </p:attrNameLst>
                                      </p:cBhvr>
                                      <p:tavLst>
                                        <p:tav tm="0">
                                          <p:val>
                                            <p:strVal val="1+#ppt_w/2"/>
                                          </p:val>
                                        </p:tav>
                                        <p:tav tm="100000">
                                          <p:val>
                                            <p:strVal val="#ppt_x"/>
                                          </p:val>
                                        </p:tav>
                                      </p:tavLst>
                                    </p:anim>
                                    <p:anim calcmode="lin" valueType="num">
                                      <p:cBhvr additive="base">
                                        <p:cTn id="42" dur="1000" fill="hold"/>
                                        <p:tgtEl>
                                          <p:spTgt spid="14"/>
                                        </p:tgtEl>
                                        <p:attrNameLst>
                                          <p:attrName>ppt_y</p:attrName>
                                        </p:attrNameLst>
                                      </p:cBhvr>
                                      <p:tavLst>
                                        <p:tav tm="0">
                                          <p:val>
                                            <p:strVal val="#ppt_y"/>
                                          </p:val>
                                        </p:tav>
                                        <p:tav tm="100000">
                                          <p:val>
                                            <p:strVal val="#ppt_y"/>
                                          </p:val>
                                        </p:tav>
                                      </p:tavLst>
                                    </p:anim>
                                  </p:childTnLst>
                                </p:cTn>
                              </p:par>
                              <p:par>
                                <p:cTn id="43" presetID="2" presetClass="entr" presetSubtype="4" decel="100000" fill="hold" nodeType="withEffect">
                                  <p:stCondLst>
                                    <p:cond delay="175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1000" fill="hold"/>
                                        <p:tgtEl>
                                          <p:spTgt spid="13"/>
                                        </p:tgtEl>
                                        <p:attrNameLst>
                                          <p:attrName>ppt_x</p:attrName>
                                        </p:attrNameLst>
                                      </p:cBhvr>
                                      <p:tavLst>
                                        <p:tav tm="0">
                                          <p:val>
                                            <p:strVal val="#ppt_x"/>
                                          </p:val>
                                        </p:tav>
                                        <p:tav tm="100000">
                                          <p:val>
                                            <p:strVal val="#ppt_x"/>
                                          </p:val>
                                        </p:tav>
                                      </p:tavLst>
                                    </p:anim>
                                    <p:anim calcmode="lin" valueType="num">
                                      <p:cBhvr additive="base">
                                        <p:cTn id="46" dur="1000" fill="hold"/>
                                        <p:tgtEl>
                                          <p:spTgt spid="13"/>
                                        </p:tgtEl>
                                        <p:attrNameLst>
                                          <p:attrName>ppt_y</p:attrName>
                                        </p:attrNameLst>
                                      </p:cBhvr>
                                      <p:tavLst>
                                        <p:tav tm="0">
                                          <p:val>
                                            <p:strVal val="1+#ppt_h/2"/>
                                          </p:val>
                                        </p:tav>
                                        <p:tav tm="100000">
                                          <p:val>
                                            <p:strVal val="#ppt_y"/>
                                          </p:val>
                                        </p:tav>
                                      </p:tavLst>
                                    </p:anim>
                                  </p:childTnLst>
                                </p:cTn>
                              </p:par>
                              <p:par>
                                <p:cTn id="47" presetID="2" presetClass="entr" presetSubtype="2" decel="100000" fill="hold" nodeType="withEffect">
                                  <p:stCondLst>
                                    <p:cond delay="200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1000" fill="hold"/>
                                        <p:tgtEl>
                                          <p:spTgt spid="15"/>
                                        </p:tgtEl>
                                        <p:attrNameLst>
                                          <p:attrName>ppt_x</p:attrName>
                                        </p:attrNameLst>
                                      </p:cBhvr>
                                      <p:tavLst>
                                        <p:tav tm="0">
                                          <p:val>
                                            <p:strVal val="1+#ppt_w/2"/>
                                          </p:val>
                                        </p:tav>
                                        <p:tav tm="100000">
                                          <p:val>
                                            <p:strVal val="#ppt_x"/>
                                          </p:val>
                                        </p:tav>
                                      </p:tavLst>
                                    </p:anim>
                                    <p:anim calcmode="lin" valueType="num">
                                      <p:cBhvr additive="base">
                                        <p:cTn id="50" dur="1000" fill="hold"/>
                                        <p:tgtEl>
                                          <p:spTgt spid="15"/>
                                        </p:tgtEl>
                                        <p:attrNameLst>
                                          <p:attrName>ppt_y</p:attrName>
                                        </p:attrNameLst>
                                      </p:cBhvr>
                                      <p:tavLst>
                                        <p:tav tm="0">
                                          <p:val>
                                            <p:strVal val="#ppt_y"/>
                                          </p:val>
                                        </p:tav>
                                        <p:tav tm="100000">
                                          <p:val>
                                            <p:strVal val="#ppt_y"/>
                                          </p:val>
                                        </p:tav>
                                      </p:tavLst>
                                    </p:anim>
                                  </p:childTnLst>
                                </p:cTn>
                              </p:par>
                              <p:par>
                                <p:cTn id="51" presetID="2" presetClass="entr" presetSubtype="4" decel="100000" fill="hold" nodeType="withEffect">
                                  <p:stCondLst>
                                    <p:cond delay="2000"/>
                                  </p:stCondLst>
                                  <p:childTnLst>
                                    <p:set>
                                      <p:cBhvr>
                                        <p:cTn id="52" dur="1" fill="hold">
                                          <p:stCondLst>
                                            <p:cond delay="0"/>
                                          </p:stCondLst>
                                        </p:cTn>
                                        <p:tgtEl>
                                          <p:spTgt spid="12"/>
                                        </p:tgtEl>
                                        <p:attrNameLst>
                                          <p:attrName>style.visibility</p:attrName>
                                        </p:attrNameLst>
                                      </p:cBhvr>
                                      <p:to>
                                        <p:strVal val="visible"/>
                                      </p:to>
                                    </p:set>
                                    <p:anim calcmode="lin" valueType="num">
                                      <p:cBhvr additive="base">
                                        <p:cTn id="53" dur="1000" fill="hold"/>
                                        <p:tgtEl>
                                          <p:spTgt spid="12"/>
                                        </p:tgtEl>
                                        <p:attrNameLst>
                                          <p:attrName>ppt_x</p:attrName>
                                        </p:attrNameLst>
                                      </p:cBhvr>
                                      <p:tavLst>
                                        <p:tav tm="0">
                                          <p:val>
                                            <p:strVal val="#ppt_x"/>
                                          </p:val>
                                        </p:tav>
                                        <p:tav tm="100000">
                                          <p:val>
                                            <p:strVal val="#ppt_x"/>
                                          </p:val>
                                        </p:tav>
                                      </p:tavLst>
                                    </p:anim>
                                    <p:anim calcmode="lin" valueType="num">
                                      <p:cBhvr additive="base">
                                        <p:cTn id="54" dur="1000" fill="hold"/>
                                        <p:tgtEl>
                                          <p:spTgt spid="12"/>
                                        </p:tgtEl>
                                        <p:attrNameLst>
                                          <p:attrName>ppt_y</p:attrName>
                                        </p:attrNameLst>
                                      </p:cBhvr>
                                      <p:tavLst>
                                        <p:tav tm="0">
                                          <p:val>
                                            <p:strVal val="1+#ppt_h/2"/>
                                          </p:val>
                                        </p:tav>
                                        <p:tav tm="100000">
                                          <p:val>
                                            <p:strVal val="#ppt_y"/>
                                          </p:val>
                                        </p:tav>
                                      </p:tavLst>
                                    </p:anim>
                                  </p:childTnLst>
                                </p:cTn>
                              </p:par>
                            </p:childTnLst>
                          </p:cTn>
                        </p:par>
                        <p:par>
                          <p:cTn id="55" fill="hold">
                            <p:stCondLst>
                              <p:cond delay="3000"/>
                            </p:stCondLst>
                            <p:childTnLst>
                              <p:par>
                                <p:cTn id="56" presetID="1" presetClass="exit" presetSubtype="0" fill="hold" grpId="1" nodeType="afterEffect">
                                  <p:stCondLst>
                                    <p:cond delay="0"/>
                                  </p:stCondLst>
                                  <p:childTnLst>
                                    <p:set>
                                      <p:cBhvr>
                                        <p:cTn id="57" dur="1" fill="hold">
                                          <p:stCondLst>
                                            <p:cond delay="0"/>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 grpId="0" animBg="1"/>
      <p:bldP spid="8" grpId="0" animBg="1"/>
      <p:bldP spid="9" grpId="0"/>
      <p:bldP spid="16" grpId="0" animBg="1"/>
      <p:bldP spid="16"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hidden="1"/>
          <p:cNvSpPr/>
          <p:nvPr/>
        </p:nvSpPr>
        <p:spPr bwMode="auto">
          <a:xfrm>
            <a:off x="10007600" y="0"/>
            <a:ext cx="2181225" cy="6871056"/>
          </a:xfrm>
          <a:prstGeom prst="rect">
            <a:avLst/>
          </a:prstGeom>
          <a:gradFill>
            <a:gsLst>
              <a:gs pos="64000">
                <a:srgbClr val="000000">
                  <a:alpha val="5000"/>
                </a:srgbClr>
              </a:gs>
              <a:gs pos="0">
                <a:schemeClr val="tx1">
                  <a:lumMod val="40000"/>
                  <a:lumOff val="60000"/>
                </a:schemeClr>
              </a:gs>
              <a:gs pos="50000">
                <a:schemeClr val="bg1">
                  <a:alpha val="20000"/>
                </a:schemeClr>
              </a:gs>
              <a:gs pos="58000">
                <a:srgbClr val="000000">
                  <a:alpha val="10000"/>
                </a:srgbClr>
              </a:gs>
              <a:gs pos="100000">
                <a:schemeClr val="bg1">
                  <a:alpha val="0"/>
                </a:schemeClr>
              </a:gs>
            </a:gsLst>
            <a:lin ang="5400000" scaled="0"/>
          </a:grad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4" name="Title 10"/>
          <p:cNvSpPr>
            <a:spLocks noGrp="1"/>
          </p:cNvSpPr>
          <p:nvPr>
            <p:ph type="title"/>
          </p:nvPr>
        </p:nvSpPr>
        <p:spPr>
          <a:xfrm>
            <a:off x="519112" y="228600"/>
            <a:ext cx="11149013" cy="1717393"/>
          </a:xfrm>
        </p:spPr>
        <p:txBody>
          <a:bodyPr/>
          <a:lstStyle/>
          <a:p>
            <a:pPr lvl="0"/>
            <a:r>
              <a:rPr lang="en-US" sz="4600" dirty="0" smtClean="0">
                <a:gradFill flip="none" rotWithShape="1">
                  <a:gsLst>
                    <a:gs pos="0">
                      <a:schemeClr val="tx1"/>
                    </a:gs>
                    <a:gs pos="86000">
                      <a:schemeClr val="tx1"/>
                    </a:gs>
                  </a:gsLst>
                  <a:lin ang="5400000" scaled="0"/>
                  <a:tileRect/>
                </a:gradFill>
                <a:effectLst/>
                <a:latin typeface="+mj-lt"/>
              </a:rPr>
              <a:t>Please Complete an Evaluation </a:t>
            </a:r>
            <a:br>
              <a:rPr lang="en-US" sz="4600" dirty="0" smtClean="0">
                <a:gradFill flip="none" rotWithShape="1">
                  <a:gsLst>
                    <a:gs pos="0">
                      <a:schemeClr val="tx1"/>
                    </a:gs>
                    <a:gs pos="86000">
                      <a:schemeClr val="tx1"/>
                    </a:gs>
                  </a:gsLst>
                  <a:lin ang="5400000" scaled="0"/>
                  <a:tileRect/>
                </a:gradFill>
                <a:effectLst/>
                <a:latin typeface="+mj-lt"/>
              </a:rPr>
            </a:br>
            <a:r>
              <a:rPr lang="en-US" sz="3400" spc="-50" dirty="0" smtClean="0">
                <a:gradFill>
                  <a:gsLst>
                    <a:gs pos="50000">
                      <a:schemeClr val="accent1"/>
                    </a:gs>
                    <a:gs pos="100000">
                      <a:schemeClr val="accent1"/>
                    </a:gs>
                  </a:gsLst>
                  <a:lin ang="5400000" scaled="0"/>
                </a:gradFill>
                <a:effectLst/>
                <a:latin typeface="+mj-lt"/>
              </a:rPr>
              <a:t>Your feedback is important!</a:t>
            </a:r>
            <a:r>
              <a:rPr lang="en-US" sz="3600" dirty="0" smtClean="0"/>
              <a:t/>
            </a:r>
            <a:br>
              <a:rPr lang="en-US" sz="3600" dirty="0" smtClean="0"/>
            </a:br>
            <a:endParaRPr lang="en-US" dirty="0"/>
          </a:p>
        </p:txBody>
      </p:sp>
      <p:sp>
        <p:nvSpPr>
          <p:cNvPr id="12" name="Text Placeholder 11"/>
          <p:cNvSpPr>
            <a:spLocks noGrp="1"/>
          </p:cNvSpPr>
          <p:nvPr>
            <p:ph type="body" sz="quarter" idx="10"/>
          </p:nvPr>
        </p:nvSpPr>
        <p:spPr>
          <a:xfrm>
            <a:off x="519113" y="1948943"/>
            <a:ext cx="2152361" cy="2215991"/>
          </a:xfrm>
        </p:spPr>
        <p:txBody>
          <a:bodyPr/>
          <a:lstStyle/>
          <a:p>
            <a:pPr marL="0" lvl="0">
              <a:spcAft>
                <a:spcPts val="400"/>
              </a:spcAft>
              <a:buNone/>
            </a:pPr>
            <a:r>
              <a:rPr lang="en-US" sz="4000" dirty="0" smtClean="0">
                <a:gradFill>
                  <a:gsLst>
                    <a:gs pos="50000">
                      <a:schemeClr val="tx1"/>
                    </a:gs>
                    <a:gs pos="100000">
                      <a:schemeClr val="tx1"/>
                    </a:gs>
                  </a:gsLst>
                  <a:lin ang="5400000" scaled="0"/>
                </a:gradFill>
              </a:rPr>
              <a:t>Multiple</a:t>
            </a:r>
            <a:br>
              <a:rPr lang="en-US" sz="4000" dirty="0" smtClean="0">
                <a:gradFill>
                  <a:gsLst>
                    <a:gs pos="50000">
                      <a:schemeClr val="tx1"/>
                    </a:gs>
                    <a:gs pos="100000">
                      <a:schemeClr val="tx1"/>
                    </a:gs>
                  </a:gsLst>
                  <a:lin ang="5400000" scaled="0"/>
                </a:gradFill>
              </a:rPr>
            </a:br>
            <a:r>
              <a:rPr lang="en-US" sz="4000" dirty="0" smtClean="0">
                <a:gradFill>
                  <a:gsLst>
                    <a:gs pos="50000">
                      <a:schemeClr val="tx1"/>
                    </a:gs>
                    <a:gs pos="100000">
                      <a:schemeClr val="tx1"/>
                    </a:gs>
                  </a:gsLst>
                  <a:lin ang="5400000" scaled="0"/>
                </a:gradFill>
              </a:rPr>
              <a:t>ways to </a:t>
            </a:r>
            <a:r>
              <a:rPr lang="en-US" sz="4000" dirty="0">
                <a:gradFill>
                  <a:gsLst>
                    <a:gs pos="50000">
                      <a:schemeClr val="tx1"/>
                    </a:gs>
                    <a:gs pos="100000">
                      <a:schemeClr val="tx1"/>
                    </a:gs>
                  </a:gsLst>
                  <a:lin ang="5400000" scaled="0"/>
                </a:gradFill>
              </a:rPr>
              <a:t>E</a:t>
            </a:r>
            <a:r>
              <a:rPr lang="en-US" sz="4000" dirty="0" smtClean="0">
                <a:gradFill>
                  <a:gsLst>
                    <a:gs pos="50000">
                      <a:schemeClr val="tx1"/>
                    </a:gs>
                    <a:gs pos="100000">
                      <a:schemeClr val="tx1"/>
                    </a:gs>
                  </a:gsLst>
                  <a:lin ang="5400000" scaled="0"/>
                </a:gradFill>
              </a:rPr>
              <a:t>valuate </a:t>
            </a:r>
            <a:r>
              <a:rPr lang="en-US" sz="4000" dirty="0">
                <a:gradFill>
                  <a:gsLst>
                    <a:gs pos="50000">
                      <a:schemeClr val="tx1"/>
                    </a:gs>
                    <a:gs pos="100000">
                      <a:schemeClr val="tx1"/>
                    </a:gs>
                  </a:gsLst>
                  <a:lin ang="5400000" scaled="0"/>
                </a:gradFill>
              </a:rPr>
              <a:t>S</a:t>
            </a:r>
            <a:r>
              <a:rPr lang="en-US" sz="4000" dirty="0" smtClean="0">
                <a:gradFill>
                  <a:gsLst>
                    <a:gs pos="50000">
                      <a:schemeClr val="tx1"/>
                    </a:gs>
                    <a:gs pos="100000">
                      <a:schemeClr val="tx1"/>
                    </a:gs>
                  </a:gsLst>
                  <a:lin ang="5400000" scaled="0"/>
                </a:gradFill>
              </a:rPr>
              <a:t>essions</a:t>
            </a:r>
          </a:p>
        </p:txBody>
      </p:sp>
      <p:sp>
        <p:nvSpPr>
          <p:cNvPr id="15" name="Rectangle 14"/>
          <p:cNvSpPr/>
          <p:nvPr/>
        </p:nvSpPr>
        <p:spPr bwMode="auto">
          <a:xfrm>
            <a:off x="9855200" y="0"/>
            <a:ext cx="2333625" cy="6858000"/>
          </a:xfrm>
          <a:prstGeom prst="rect">
            <a:avLst/>
          </a:prstGeom>
          <a:noFill/>
          <a:ln>
            <a:noFill/>
            <a:headEnd type="none" w="med" len="med"/>
            <a:tailEnd type="none" w="med" len="med"/>
          </a:ln>
        </p:spPr>
        <p:style>
          <a:lnRef idx="2">
            <a:schemeClr val="accent6"/>
          </a:lnRef>
          <a:fillRef idx="1">
            <a:schemeClr val="lt1"/>
          </a:fillRef>
          <a:effectRef idx="0">
            <a:schemeClr val="accent6"/>
          </a:effectRef>
          <a:fontRef idx="minor">
            <a:schemeClr val="dk1"/>
          </a:fontRef>
        </p:style>
        <p:txBody>
          <a:bodyPr vert="horz" wrap="square" lIns="822960" tIns="274320" rIns="0" bIns="0" numCol="1" rtlCol="0" anchor="ctr" anchorCtr="0" compatLnSpc="1">
            <a:prstTxWarp prst="textNoShape">
              <a:avLst/>
            </a:prstTxWarp>
          </a:bodyPr>
          <a:lstStyle/>
          <a:p>
            <a:pPr marL="635000" fontAlgn="base">
              <a:lnSpc>
                <a:spcPct val="85000"/>
              </a:lnSpc>
              <a:spcBef>
                <a:spcPct val="0"/>
              </a:spcBef>
              <a:spcAft>
                <a:spcPct val="0"/>
              </a:spcAft>
              <a:defRPr/>
            </a:pPr>
            <a:endParaRPr lang="en-US" sz="4000" spc="-150" dirty="0" smtClean="0">
              <a:ln w="3175">
                <a:noFill/>
              </a:ln>
              <a:solidFill>
                <a:srgbClr val="FFFF00"/>
              </a:solidFill>
              <a:cs typeface="Arial" charset="0"/>
            </a:endParaRPr>
          </a:p>
        </p:txBody>
      </p:sp>
      <p:sp>
        <p:nvSpPr>
          <p:cNvPr id="16" name="Rectangle 15" hidden="1"/>
          <p:cNvSpPr/>
          <p:nvPr/>
        </p:nvSpPr>
        <p:spPr>
          <a:xfrm>
            <a:off x="10207766" y="1484925"/>
            <a:ext cx="1872343" cy="1588127"/>
          </a:xfrm>
          <a:prstGeom prst="rect">
            <a:avLst/>
          </a:prstGeom>
        </p:spPr>
        <p:txBody>
          <a:bodyPr wrap="square">
            <a:spAutoFit/>
          </a:bodyPr>
          <a:lstStyle/>
          <a:p>
            <a:pPr defTabSz="912777">
              <a:lnSpc>
                <a:spcPct val="90000"/>
              </a:lnSpc>
              <a:spcBef>
                <a:spcPct val="30000"/>
              </a:spcBef>
              <a:buClr>
                <a:srgbClr val="FFFFFF"/>
              </a:buClr>
              <a:buSzPct val="95000"/>
            </a:pPr>
            <a:r>
              <a:rPr lang="en-US" kern="0" dirty="0" smtClean="0">
                <a:solidFill>
                  <a:srgbClr val="024981">
                    <a:lumMod val="60000"/>
                    <a:lumOff val="40000"/>
                  </a:srgbClr>
                </a:solidFill>
              </a:rPr>
              <a:t>Be eligible </a:t>
            </a:r>
            <a:br>
              <a:rPr lang="en-US" kern="0" dirty="0" smtClean="0">
                <a:solidFill>
                  <a:srgbClr val="024981">
                    <a:lumMod val="60000"/>
                    <a:lumOff val="40000"/>
                  </a:srgbClr>
                </a:solidFill>
              </a:rPr>
            </a:br>
            <a:r>
              <a:rPr lang="en-US" kern="0" dirty="0" smtClean="0">
                <a:solidFill>
                  <a:srgbClr val="024981">
                    <a:lumMod val="60000"/>
                    <a:lumOff val="40000"/>
                  </a:srgbClr>
                </a:solidFill>
              </a:rPr>
              <a:t>to win great daily prizes and the grand prize of a $5,000 Travel Voucher!</a:t>
            </a:r>
          </a:p>
        </p:txBody>
      </p:sp>
      <p:grpSp>
        <p:nvGrpSpPr>
          <p:cNvPr id="3" name="Group 2"/>
          <p:cNvGrpSpPr/>
          <p:nvPr/>
        </p:nvGrpSpPr>
        <p:grpSpPr>
          <a:xfrm>
            <a:off x="298223" y="5966789"/>
            <a:ext cx="11806361" cy="751663"/>
            <a:chOff x="515937" y="5342167"/>
            <a:chExt cx="11806361" cy="1249172"/>
          </a:xfrm>
        </p:grpSpPr>
        <p:sp>
          <p:nvSpPr>
            <p:cNvPr id="18" name="Bar"/>
            <p:cNvSpPr/>
            <p:nvPr/>
          </p:nvSpPr>
          <p:spPr bwMode="auto">
            <a:xfrm>
              <a:off x="515937" y="5342167"/>
              <a:ext cx="11806361" cy="1174745"/>
            </a:xfrm>
            <a:prstGeom prst="rect">
              <a:avLst/>
            </a:prstGeom>
            <a:noFill/>
            <a:ln w="19050">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000000"/>
                    </a:gs>
                    <a:gs pos="100000">
                      <a:srgbClr val="000000"/>
                    </a:gs>
                  </a:gsLst>
                  <a:lin ang="5400000" scaled="0"/>
                </a:gradFill>
              </a:endParaRPr>
            </a:p>
          </p:txBody>
        </p:sp>
        <p:pic>
          <p:nvPicPr>
            <p:cNvPr id="20" name="Youth Ensemble Atlanta" hidden="1"/>
            <p:cNvPicPr>
              <a:picLocks noChangeAspect="1"/>
            </p:cNvPicPr>
            <p:nvPr/>
          </p:nvPicPr>
          <p:blipFill rotWithShape="1">
            <a:blip r:embed="rId3">
              <a:extLst>
                <a:ext uri="{28A0092B-C50C-407E-A947-70E740481C1C}">
                  <a14:useLocalDpi xmlns:a14="http://schemas.microsoft.com/office/drawing/2010/main" val="0"/>
                </a:ext>
              </a:extLst>
            </a:blip>
            <a:srcRect l="36368" t="355" r="12174" b="2429"/>
            <a:stretch/>
          </p:blipFill>
          <p:spPr>
            <a:xfrm>
              <a:off x="636477" y="5663468"/>
              <a:ext cx="1889098" cy="92787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pic>
        <p:nvPicPr>
          <p:cNvPr id="22" name="Hawaii_seashell" hidden="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0836857">
            <a:off x="9122269" y="3742684"/>
            <a:ext cx="1739692" cy="1208119"/>
          </a:xfrm>
          <a:prstGeom prst="rect">
            <a:avLst/>
          </a:prstGeom>
          <a:solidFill>
            <a:srgbClr val="FFFFFF">
              <a:shade val="85000"/>
            </a:srgbClr>
          </a:solidFill>
          <a:ln w="1270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4" name="Paris, France" hidden="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732594" y="3866756"/>
            <a:ext cx="1265011" cy="1686682"/>
          </a:xfrm>
          <a:prstGeom prst="rect">
            <a:avLst/>
          </a:prstGeom>
          <a:solidFill>
            <a:srgbClr val="FFFFFF">
              <a:shade val="85000"/>
            </a:srgbClr>
          </a:solidFill>
          <a:ln w="1270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5" name="Rectangle 24" hidden="1"/>
          <p:cNvSpPr/>
          <p:nvPr/>
        </p:nvSpPr>
        <p:spPr bwMode="auto">
          <a:xfrm>
            <a:off x="7780299" y="2332418"/>
            <a:ext cx="1866357" cy="1866357"/>
          </a:xfrm>
          <a:prstGeom prst="rect">
            <a:avLst/>
          </a:prstGeom>
          <a:solidFill>
            <a:schemeClr val="accent2"/>
          </a:soli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err="1" smtClean="0">
              <a:gradFill>
                <a:gsLst>
                  <a:gs pos="0">
                    <a:srgbClr val="FFFFFF"/>
                  </a:gs>
                  <a:gs pos="100000">
                    <a:srgbClr val="FFFFFF"/>
                  </a:gs>
                </a:gsLst>
                <a:lin ang="5400000" scaled="0"/>
              </a:gradFill>
            </a:endParaRPr>
          </a:p>
        </p:txBody>
      </p:sp>
      <p:grpSp>
        <p:nvGrpSpPr>
          <p:cNvPr id="2" name="Group 1"/>
          <p:cNvGrpSpPr>
            <a:grpSpLocks noChangeAspect="1"/>
          </p:cNvGrpSpPr>
          <p:nvPr/>
        </p:nvGrpSpPr>
        <p:grpSpPr>
          <a:xfrm>
            <a:off x="2772289" y="1905000"/>
            <a:ext cx="9189522" cy="4519865"/>
            <a:chOff x="1899172" y="2233440"/>
            <a:chExt cx="7852839" cy="3862418"/>
          </a:xfrm>
        </p:grpSpPr>
        <p:sp>
          <p:nvSpPr>
            <p:cNvPr id="45" name="Rectangle 44"/>
            <p:cNvSpPr/>
            <p:nvPr/>
          </p:nvSpPr>
          <p:spPr bwMode="auto">
            <a:xfrm>
              <a:off x="3879024" y="4218722"/>
              <a:ext cx="1877135" cy="187713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45720" tIns="45720" rIns="45720" bIns="45720" numCol="1" rtlCol="0" anchor="ctr" anchorCtr="0" compatLnSpc="1">
              <a:prstTxWarp prst="textNoShape">
                <a:avLst/>
              </a:prstTxWarp>
            </a:bodyPr>
            <a:lstStyle/>
            <a:p>
              <a:r>
                <a:rPr lang="en-US" sz="2400" b="1" dirty="0">
                  <a:gradFill>
                    <a:gsLst>
                      <a:gs pos="0">
                        <a:srgbClr val="FFFFFF"/>
                      </a:gs>
                      <a:gs pos="100000">
                        <a:srgbClr val="FFFFFF"/>
                      </a:gs>
                    </a:gsLst>
                    <a:lin ang="5400000" scaled="0"/>
                  </a:gradFill>
                  <a:ea typeface="Segoe UI" pitchFamily="34" charset="0"/>
                  <a:cs typeface="Segoe UI" pitchFamily="34" charset="0"/>
                </a:rPr>
                <a:t>Scan the Tag</a:t>
              </a:r>
            </a:p>
            <a:p>
              <a:r>
                <a:rPr lang="en-US" sz="2400" dirty="0">
                  <a:solidFill>
                    <a:srgbClr val="FFFFFF">
                      <a:alpha val="99000"/>
                    </a:srgbClr>
                  </a:solidFill>
                  <a:ea typeface="Segoe UI" pitchFamily="34" charset="0"/>
                  <a:cs typeface="Segoe UI" pitchFamily="34" charset="0"/>
                </a:rPr>
                <a:t>to evaluate this</a:t>
              </a:r>
            </a:p>
            <a:p>
              <a:r>
                <a:rPr lang="en-US" sz="2400" dirty="0">
                  <a:solidFill>
                    <a:srgbClr val="FFFFFF">
                      <a:alpha val="99000"/>
                    </a:srgbClr>
                  </a:solidFill>
                  <a:ea typeface="Segoe UI" pitchFamily="34" charset="0"/>
                  <a:cs typeface="Segoe UI" pitchFamily="34" charset="0"/>
                </a:rPr>
                <a:t>session now </a:t>
              </a:r>
              <a:r>
                <a:rPr lang="en-US" sz="2400" dirty="0" smtClean="0">
                  <a:solidFill>
                    <a:srgbClr val="FFFFFF">
                      <a:alpha val="99000"/>
                    </a:srgbClr>
                  </a:solidFill>
                  <a:ea typeface="Segoe UI" pitchFamily="34" charset="0"/>
                  <a:cs typeface="Segoe UI" pitchFamily="34" charset="0"/>
                </a:rPr>
                <a:t/>
              </a:r>
              <a:br>
                <a:rPr lang="en-US" sz="2400" dirty="0" smtClean="0">
                  <a:solidFill>
                    <a:srgbClr val="FFFFFF">
                      <a:alpha val="99000"/>
                    </a:srgbClr>
                  </a:solidFill>
                  <a:ea typeface="Segoe UI" pitchFamily="34" charset="0"/>
                  <a:cs typeface="Segoe UI" pitchFamily="34" charset="0"/>
                </a:rPr>
              </a:br>
              <a:r>
                <a:rPr lang="en-US" sz="2400" dirty="0" smtClean="0">
                  <a:solidFill>
                    <a:srgbClr val="FFFFFF">
                      <a:alpha val="99000"/>
                    </a:srgbClr>
                  </a:solidFill>
                  <a:ea typeface="Segoe UI" pitchFamily="34" charset="0"/>
                  <a:cs typeface="Segoe UI" pitchFamily="34" charset="0"/>
                </a:rPr>
                <a:t>on </a:t>
              </a:r>
              <a:r>
                <a:rPr lang="en-US" sz="2400" b="1" dirty="0" err="1" smtClean="0">
                  <a:gradFill>
                    <a:gsLst>
                      <a:gs pos="0">
                        <a:srgbClr val="FFFFFF"/>
                      </a:gs>
                      <a:gs pos="100000">
                        <a:srgbClr val="FFFFFF"/>
                      </a:gs>
                    </a:gsLst>
                    <a:lin ang="5400000" scaled="0"/>
                  </a:gradFill>
                  <a:ea typeface="Segoe UI" pitchFamily="34" charset="0"/>
                  <a:cs typeface="Segoe UI" pitchFamily="34" charset="0"/>
                </a:rPr>
                <a:t>myTechEd</a:t>
              </a:r>
              <a:r>
                <a:rPr lang="en-US" sz="2400" b="1" dirty="0" smtClean="0">
                  <a:gradFill>
                    <a:gsLst>
                      <a:gs pos="0">
                        <a:srgbClr val="FFFFFF"/>
                      </a:gs>
                      <a:gs pos="100000">
                        <a:srgbClr val="FFFFFF"/>
                      </a:gs>
                    </a:gsLst>
                    <a:lin ang="5400000" scaled="0"/>
                  </a:gradFill>
                  <a:ea typeface="Segoe UI" pitchFamily="34" charset="0"/>
                  <a:cs typeface="Segoe UI" pitchFamily="34" charset="0"/>
                </a:rPr>
                <a:t> </a:t>
              </a:r>
              <a:r>
                <a:rPr lang="en-US" sz="2400" b="1" dirty="0">
                  <a:gradFill>
                    <a:gsLst>
                      <a:gs pos="0">
                        <a:srgbClr val="FFFFFF"/>
                      </a:gs>
                      <a:gs pos="100000">
                        <a:srgbClr val="FFFFFF"/>
                      </a:gs>
                    </a:gsLst>
                    <a:lin ang="5400000" scaled="0"/>
                  </a:gradFill>
                  <a:ea typeface="Segoe UI" pitchFamily="34" charset="0"/>
                  <a:cs typeface="Segoe UI" pitchFamily="34" charset="0"/>
                </a:rPr>
                <a:t>Mobile</a:t>
              </a:r>
            </a:p>
          </p:txBody>
        </p:sp>
        <p:grpSp>
          <p:nvGrpSpPr>
            <p:cNvPr id="9" name="Group 8"/>
            <p:cNvGrpSpPr/>
            <p:nvPr/>
          </p:nvGrpSpPr>
          <p:grpSpPr>
            <a:xfrm>
              <a:off x="3879023" y="2233443"/>
              <a:ext cx="1877135" cy="1877135"/>
              <a:chOff x="9118243" y="2100785"/>
              <a:chExt cx="1877135" cy="1877135"/>
            </a:xfrm>
          </p:grpSpPr>
          <p:sp>
            <p:nvSpPr>
              <p:cNvPr id="43" name="Rectangle 42"/>
              <p:cNvSpPr/>
              <p:nvPr/>
            </p:nvSpPr>
            <p:spPr bwMode="auto">
              <a:xfrm>
                <a:off x="9118243" y="2100785"/>
                <a:ext cx="1877135" cy="187713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
            <p:nvSpPr>
              <p:cNvPr id="46" name="Freeform 89"/>
              <p:cNvSpPr>
                <a:spLocks noEditPoints="1"/>
              </p:cNvSpPr>
              <p:nvPr/>
            </p:nvSpPr>
            <p:spPr bwMode="black">
              <a:xfrm>
                <a:off x="9338842" y="2504652"/>
                <a:ext cx="1435936" cy="924348"/>
              </a:xfrm>
              <a:custGeom>
                <a:avLst/>
                <a:gdLst>
                  <a:gd name="T0" fmla="*/ 350 w 3153"/>
                  <a:gd name="T1" fmla="*/ 935 h 2031"/>
                  <a:gd name="T2" fmla="*/ 788 w 3153"/>
                  <a:gd name="T3" fmla="*/ 0 h 2031"/>
                  <a:gd name="T4" fmla="*/ 2918 w 3153"/>
                  <a:gd name="T5" fmla="*/ 1882 h 2031"/>
                  <a:gd name="T6" fmla="*/ 2403 w 3153"/>
                  <a:gd name="T7" fmla="*/ 1493 h 2031"/>
                  <a:gd name="T8" fmla="*/ 2244 w 3153"/>
                  <a:gd name="T9" fmla="*/ 1424 h 2031"/>
                  <a:gd name="T10" fmla="*/ 2391 w 3153"/>
                  <a:gd name="T11" fmla="*/ 1458 h 2031"/>
                  <a:gd name="T12" fmla="*/ 1437 w 3153"/>
                  <a:gd name="T13" fmla="*/ 1486 h 2031"/>
                  <a:gd name="T14" fmla="*/ 1460 w 3153"/>
                  <a:gd name="T15" fmla="*/ 1427 h 2031"/>
                  <a:gd name="T16" fmla="*/ 1588 w 3153"/>
                  <a:gd name="T17" fmla="*/ 1440 h 2031"/>
                  <a:gd name="T18" fmla="*/ 1563 w 3153"/>
                  <a:gd name="T19" fmla="*/ 1636 h 2031"/>
                  <a:gd name="T20" fmla="*/ 1421 w 3153"/>
                  <a:gd name="T21" fmla="*/ 1612 h 2031"/>
                  <a:gd name="T22" fmla="*/ 1170 w 3153"/>
                  <a:gd name="T23" fmla="*/ 1604 h 2031"/>
                  <a:gd name="T24" fmla="*/ 1340 w 3153"/>
                  <a:gd name="T25" fmla="*/ 1589 h 2031"/>
                  <a:gd name="T26" fmla="*/ 1175 w 3153"/>
                  <a:gd name="T27" fmla="*/ 1631 h 2031"/>
                  <a:gd name="T28" fmla="*/ 1228 w 3153"/>
                  <a:gd name="T29" fmla="*/ 1433 h 2031"/>
                  <a:gd name="T30" fmla="*/ 1366 w 3153"/>
                  <a:gd name="T31" fmla="*/ 1441 h 2031"/>
                  <a:gd name="T32" fmla="*/ 916 w 3153"/>
                  <a:gd name="T33" fmla="*/ 1607 h 2031"/>
                  <a:gd name="T34" fmla="*/ 1099 w 3153"/>
                  <a:gd name="T35" fmla="*/ 1564 h 2031"/>
                  <a:gd name="T36" fmla="*/ 911 w 3153"/>
                  <a:gd name="T37" fmla="*/ 1624 h 2031"/>
                  <a:gd name="T38" fmla="*/ 832 w 3153"/>
                  <a:gd name="T39" fmla="*/ 1503 h 2031"/>
                  <a:gd name="T40" fmla="*/ 922 w 3153"/>
                  <a:gd name="T41" fmla="*/ 1437 h 2031"/>
                  <a:gd name="T42" fmla="*/ 999 w 3153"/>
                  <a:gd name="T43" fmla="*/ 1440 h 2031"/>
                  <a:gd name="T44" fmla="*/ 1143 w 3153"/>
                  <a:gd name="T45" fmla="*/ 1436 h 2031"/>
                  <a:gd name="T46" fmla="*/ 1113 w 3153"/>
                  <a:gd name="T47" fmla="*/ 1496 h 2031"/>
                  <a:gd name="T48" fmla="*/ 692 w 3153"/>
                  <a:gd name="T49" fmla="*/ 1804 h 2031"/>
                  <a:gd name="T50" fmla="*/ 574 w 3153"/>
                  <a:gd name="T51" fmla="*/ 1739 h 2031"/>
                  <a:gd name="T52" fmla="*/ 656 w 3153"/>
                  <a:gd name="T53" fmla="*/ 1687 h 2031"/>
                  <a:gd name="T54" fmla="*/ 823 w 3153"/>
                  <a:gd name="T55" fmla="*/ 1619 h 2031"/>
                  <a:gd name="T56" fmla="*/ 669 w 3153"/>
                  <a:gd name="T57" fmla="*/ 1638 h 2031"/>
                  <a:gd name="T58" fmla="*/ 713 w 3153"/>
                  <a:gd name="T59" fmla="*/ 1551 h 2031"/>
                  <a:gd name="T60" fmla="*/ 828 w 3153"/>
                  <a:gd name="T61" fmla="*/ 1613 h 2031"/>
                  <a:gd name="T62" fmla="*/ 1570 w 3153"/>
                  <a:gd name="T63" fmla="*/ 1798 h 2031"/>
                  <a:gd name="T64" fmla="*/ 850 w 3153"/>
                  <a:gd name="T65" fmla="*/ 1803 h 2031"/>
                  <a:gd name="T66" fmla="*/ 882 w 3153"/>
                  <a:gd name="T67" fmla="*/ 1698 h 2031"/>
                  <a:gd name="T68" fmla="*/ 1563 w 3153"/>
                  <a:gd name="T69" fmla="*/ 1687 h 2031"/>
                  <a:gd name="T70" fmla="*/ 1670 w 3153"/>
                  <a:gd name="T71" fmla="*/ 1489 h 2031"/>
                  <a:gd name="T72" fmla="*/ 1693 w 3153"/>
                  <a:gd name="T73" fmla="*/ 1424 h 2031"/>
                  <a:gd name="T74" fmla="*/ 1793 w 3153"/>
                  <a:gd name="T75" fmla="*/ 1500 h 2031"/>
                  <a:gd name="T76" fmla="*/ 1675 w 3153"/>
                  <a:gd name="T77" fmla="*/ 1612 h 2031"/>
                  <a:gd name="T78" fmla="*/ 1843 w 3153"/>
                  <a:gd name="T79" fmla="*/ 1621 h 2031"/>
                  <a:gd name="T80" fmla="*/ 1804 w 3153"/>
                  <a:gd name="T81" fmla="*/ 1637 h 2031"/>
                  <a:gd name="T82" fmla="*/ 1866 w 3153"/>
                  <a:gd name="T83" fmla="*/ 1793 h 2031"/>
                  <a:gd name="T84" fmla="*/ 1690 w 3153"/>
                  <a:gd name="T85" fmla="*/ 1778 h 2031"/>
                  <a:gd name="T86" fmla="*/ 1686 w 3153"/>
                  <a:gd name="T87" fmla="*/ 1702 h 2031"/>
                  <a:gd name="T88" fmla="*/ 1724 w 3153"/>
                  <a:gd name="T89" fmla="*/ 1685 h 2031"/>
                  <a:gd name="T90" fmla="*/ 1843 w 3153"/>
                  <a:gd name="T91" fmla="*/ 1691 h 2031"/>
                  <a:gd name="T92" fmla="*/ 2009 w 3153"/>
                  <a:gd name="T93" fmla="*/ 1439 h 2031"/>
                  <a:gd name="T94" fmla="*/ 2140 w 3153"/>
                  <a:gd name="T95" fmla="*/ 1428 h 2031"/>
                  <a:gd name="T96" fmla="*/ 2161 w 3153"/>
                  <a:gd name="T97" fmla="*/ 1499 h 2031"/>
                  <a:gd name="T98" fmla="*/ 2064 w 3153"/>
                  <a:gd name="T99" fmla="*/ 1588 h 2031"/>
                  <a:gd name="T100" fmla="*/ 2218 w 3153"/>
                  <a:gd name="T101" fmla="*/ 1565 h 2031"/>
                  <a:gd name="T102" fmla="*/ 2225 w 3153"/>
                  <a:gd name="T103" fmla="*/ 1634 h 2031"/>
                  <a:gd name="T104" fmla="*/ 2319 w 3153"/>
                  <a:gd name="T105" fmla="*/ 1790 h 2031"/>
                  <a:gd name="T106" fmla="*/ 2131 w 3153"/>
                  <a:gd name="T107" fmla="*/ 1770 h 2031"/>
                  <a:gd name="T108" fmla="*/ 2145 w 3153"/>
                  <a:gd name="T109" fmla="*/ 1683 h 2031"/>
                  <a:gd name="T110" fmla="*/ 2340 w 3153"/>
                  <a:gd name="T111" fmla="*/ 1624 h 2031"/>
                  <a:gd name="T112" fmla="*/ 2463 w 3153"/>
                  <a:gd name="T113" fmla="*/ 1564 h 2031"/>
                  <a:gd name="T114" fmla="*/ 2434 w 3153"/>
                  <a:gd name="T115" fmla="*/ 1636 h 2031"/>
                  <a:gd name="T116" fmla="*/ 2415 w 3153"/>
                  <a:gd name="T117" fmla="*/ 1769 h 2031"/>
                  <a:gd name="T118" fmla="*/ 2500 w 3153"/>
                  <a:gd name="T119" fmla="*/ 1683 h 2031"/>
                  <a:gd name="T120" fmla="*/ 2605 w 3153"/>
                  <a:gd name="T121" fmla="*/ 1791 h 2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153" h="2031">
                    <a:moveTo>
                      <a:pt x="448" y="830"/>
                    </a:moveTo>
                    <a:cubicBezTo>
                      <a:pt x="368" y="755"/>
                      <a:pt x="368" y="615"/>
                      <a:pt x="448" y="539"/>
                    </a:cubicBezTo>
                    <a:cubicBezTo>
                      <a:pt x="393" y="549"/>
                      <a:pt x="339" y="610"/>
                      <a:pt x="339" y="685"/>
                    </a:cubicBezTo>
                    <a:cubicBezTo>
                      <a:pt x="339" y="759"/>
                      <a:pt x="393" y="820"/>
                      <a:pt x="448" y="830"/>
                    </a:cubicBezTo>
                    <a:close/>
                    <a:moveTo>
                      <a:pt x="2814" y="685"/>
                    </a:moveTo>
                    <a:cubicBezTo>
                      <a:pt x="2815" y="610"/>
                      <a:pt x="2761" y="549"/>
                      <a:pt x="2706" y="539"/>
                    </a:cubicBezTo>
                    <a:cubicBezTo>
                      <a:pt x="2786" y="615"/>
                      <a:pt x="2786" y="755"/>
                      <a:pt x="2706" y="830"/>
                    </a:cubicBezTo>
                    <a:cubicBezTo>
                      <a:pt x="2761" y="820"/>
                      <a:pt x="2815" y="759"/>
                      <a:pt x="2814" y="685"/>
                    </a:cubicBezTo>
                    <a:close/>
                    <a:moveTo>
                      <a:pt x="2804" y="935"/>
                    </a:moveTo>
                    <a:cubicBezTo>
                      <a:pt x="2886" y="904"/>
                      <a:pt x="2970" y="808"/>
                      <a:pt x="2969" y="685"/>
                    </a:cubicBezTo>
                    <a:cubicBezTo>
                      <a:pt x="2970" y="561"/>
                      <a:pt x="2886" y="465"/>
                      <a:pt x="2804" y="434"/>
                    </a:cubicBezTo>
                    <a:cubicBezTo>
                      <a:pt x="2871" y="501"/>
                      <a:pt x="2915" y="591"/>
                      <a:pt x="2914" y="685"/>
                    </a:cubicBezTo>
                    <a:cubicBezTo>
                      <a:pt x="2915" y="778"/>
                      <a:pt x="2871" y="868"/>
                      <a:pt x="2804" y="935"/>
                    </a:cubicBezTo>
                    <a:close/>
                    <a:moveTo>
                      <a:pt x="350" y="935"/>
                    </a:moveTo>
                    <a:cubicBezTo>
                      <a:pt x="282" y="868"/>
                      <a:pt x="239" y="778"/>
                      <a:pt x="239" y="685"/>
                    </a:cubicBezTo>
                    <a:cubicBezTo>
                      <a:pt x="239" y="591"/>
                      <a:pt x="282" y="501"/>
                      <a:pt x="350" y="434"/>
                    </a:cubicBezTo>
                    <a:cubicBezTo>
                      <a:pt x="267" y="465"/>
                      <a:pt x="183" y="561"/>
                      <a:pt x="184" y="685"/>
                    </a:cubicBezTo>
                    <a:cubicBezTo>
                      <a:pt x="183" y="808"/>
                      <a:pt x="267" y="904"/>
                      <a:pt x="350" y="935"/>
                    </a:cubicBezTo>
                    <a:close/>
                    <a:moveTo>
                      <a:pt x="2877" y="1804"/>
                    </a:moveTo>
                    <a:cubicBezTo>
                      <a:pt x="2844" y="1765"/>
                      <a:pt x="2811" y="1726"/>
                      <a:pt x="2778" y="1687"/>
                    </a:cubicBezTo>
                    <a:cubicBezTo>
                      <a:pt x="2705" y="1601"/>
                      <a:pt x="2633" y="1516"/>
                      <a:pt x="2560" y="1430"/>
                    </a:cubicBezTo>
                    <a:cubicBezTo>
                      <a:pt x="2557" y="1426"/>
                      <a:pt x="2553" y="1421"/>
                      <a:pt x="2549" y="1417"/>
                    </a:cubicBezTo>
                    <a:cubicBezTo>
                      <a:pt x="2534" y="1399"/>
                      <a:pt x="2511" y="1389"/>
                      <a:pt x="2489" y="1381"/>
                    </a:cubicBezTo>
                    <a:cubicBezTo>
                      <a:pt x="2466" y="1373"/>
                      <a:pt x="2441" y="1368"/>
                      <a:pt x="2416" y="1367"/>
                    </a:cubicBezTo>
                    <a:cubicBezTo>
                      <a:pt x="2503" y="1344"/>
                      <a:pt x="2567" y="1266"/>
                      <a:pt x="2567" y="1172"/>
                    </a:cubicBezTo>
                    <a:cubicBezTo>
                      <a:pt x="2567" y="202"/>
                      <a:pt x="2567" y="202"/>
                      <a:pt x="2567" y="202"/>
                    </a:cubicBezTo>
                    <a:cubicBezTo>
                      <a:pt x="2567" y="90"/>
                      <a:pt x="2476" y="0"/>
                      <a:pt x="2365" y="0"/>
                    </a:cubicBezTo>
                    <a:cubicBezTo>
                      <a:pt x="788" y="0"/>
                      <a:pt x="788" y="0"/>
                      <a:pt x="788" y="0"/>
                    </a:cubicBezTo>
                    <a:cubicBezTo>
                      <a:pt x="677" y="0"/>
                      <a:pt x="586" y="90"/>
                      <a:pt x="586" y="202"/>
                    </a:cubicBezTo>
                    <a:cubicBezTo>
                      <a:pt x="586" y="1172"/>
                      <a:pt x="586" y="1172"/>
                      <a:pt x="586" y="1172"/>
                    </a:cubicBezTo>
                    <a:cubicBezTo>
                      <a:pt x="586" y="1266"/>
                      <a:pt x="651" y="1345"/>
                      <a:pt x="738" y="1368"/>
                    </a:cubicBezTo>
                    <a:cubicBezTo>
                      <a:pt x="689" y="1370"/>
                      <a:pt x="633" y="1388"/>
                      <a:pt x="600" y="1426"/>
                    </a:cubicBezTo>
                    <a:cubicBezTo>
                      <a:pt x="575" y="1457"/>
                      <a:pt x="549" y="1487"/>
                      <a:pt x="524" y="1518"/>
                    </a:cubicBezTo>
                    <a:cubicBezTo>
                      <a:pt x="446" y="1610"/>
                      <a:pt x="368" y="1703"/>
                      <a:pt x="290" y="1796"/>
                    </a:cubicBezTo>
                    <a:cubicBezTo>
                      <a:pt x="271" y="1819"/>
                      <a:pt x="235" y="1852"/>
                      <a:pt x="235" y="1884"/>
                    </a:cubicBezTo>
                    <a:cubicBezTo>
                      <a:pt x="235" y="1971"/>
                      <a:pt x="235" y="1971"/>
                      <a:pt x="235" y="1971"/>
                    </a:cubicBezTo>
                    <a:cubicBezTo>
                      <a:pt x="236" y="1982"/>
                      <a:pt x="238" y="1993"/>
                      <a:pt x="244" y="2002"/>
                    </a:cubicBezTo>
                    <a:cubicBezTo>
                      <a:pt x="264" y="2030"/>
                      <a:pt x="304" y="2031"/>
                      <a:pt x="336" y="2031"/>
                    </a:cubicBezTo>
                    <a:cubicBezTo>
                      <a:pt x="380" y="2031"/>
                      <a:pt x="2688" y="2031"/>
                      <a:pt x="2758" y="2031"/>
                    </a:cubicBezTo>
                    <a:cubicBezTo>
                      <a:pt x="2792" y="2031"/>
                      <a:pt x="2831" y="2027"/>
                      <a:pt x="2865" y="2020"/>
                    </a:cubicBezTo>
                    <a:cubicBezTo>
                      <a:pt x="2888" y="2016"/>
                      <a:pt x="2915" y="2003"/>
                      <a:pt x="2918" y="1976"/>
                    </a:cubicBezTo>
                    <a:cubicBezTo>
                      <a:pt x="2918" y="1882"/>
                      <a:pt x="2918" y="1882"/>
                      <a:pt x="2918" y="1882"/>
                    </a:cubicBezTo>
                    <a:cubicBezTo>
                      <a:pt x="2921" y="1861"/>
                      <a:pt x="2909" y="1841"/>
                      <a:pt x="2896" y="1826"/>
                    </a:cubicBezTo>
                    <a:cubicBezTo>
                      <a:pt x="2889" y="1818"/>
                      <a:pt x="2883" y="1811"/>
                      <a:pt x="2877" y="1804"/>
                    </a:cubicBezTo>
                    <a:close/>
                    <a:moveTo>
                      <a:pt x="705" y="1159"/>
                    </a:moveTo>
                    <a:cubicBezTo>
                      <a:pt x="705" y="215"/>
                      <a:pt x="705" y="215"/>
                      <a:pt x="705" y="215"/>
                    </a:cubicBezTo>
                    <a:cubicBezTo>
                      <a:pt x="705" y="157"/>
                      <a:pt x="752" y="111"/>
                      <a:pt x="809" y="111"/>
                    </a:cubicBezTo>
                    <a:cubicBezTo>
                      <a:pt x="2344" y="111"/>
                      <a:pt x="2344" y="111"/>
                      <a:pt x="2344" y="111"/>
                    </a:cubicBezTo>
                    <a:cubicBezTo>
                      <a:pt x="2401" y="111"/>
                      <a:pt x="2448" y="157"/>
                      <a:pt x="2448" y="215"/>
                    </a:cubicBezTo>
                    <a:cubicBezTo>
                      <a:pt x="2448" y="1159"/>
                      <a:pt x="2448" y="1159"/>
                      <a:pt x="2448" y="1159"/>
                    </a:cubicBezTo>
                    <a:cubicBezTo>
                      <a:pt x="2448" y="1216"/>
                      <a:pt x="2401" y="1263"/>
                      <a:pt x="2344" y="1263"/>
                    </a:cubicBezTo>
                    <a:cubicBezTo>
                      <a:pt x="809" y="1263"/>
                      <a:pt x="809" y="1263"/>
                      <a:pt x="809" y="1263"/>
                    </a:cubicBezTo>
                    <a:cubicBezTo>
                      <a:pt x="752" y="1263"/>
                      <a:pt x="705" y="1216"/>
                      <a:pt x="705" y="1159"/>
                    </a:cubicBezTo>
                    <a:close/>
                    <a:moveTo>
                      <a:pt x="2407" y="1487"/>
                    </a:moveTo>
                    <a:cubicBezTo>
                      <a:pt x="2407" y="1489"/>
                      <a:pt x="2406" y="1491"/>
                      <a:pt x="2404" y="1493"/>
                    </a:cubicBezTo>
                    <a:cubicBezTo>
                      <a:pt x="2404" y="1493"/>
                      <a:pt x="2403" y="1493"/>
                      <a:pt x="2403" y="1493"/>
                    </a:cubicBezTo>
                    <a:cubicBezTo>
                      <a:pt x="2403" y="1493"/>
                      <a:pt x="2403" y="1493"/>
                      <a:pt x="2403" y="1493"/>
                    </a:cubicBezTo>
                    <a:cubicBezTo>
                      <a:pt x="2403" y="1494"/>
                      <a:pt x="2403" y="1494"/>
                      <a:pt x="2402" y="1494"/>
                    </a:cubicBezTo>
                    <a:cubicBezTo>
                      <a:pt x="2402" y="1494"/>
                      <a:pt x="2402" y="1494"/>
                      <a:pt x="2401" y="1495"/>
                    </a:cubicBezTo>
                    <a:cubicBezTo>
                      <a:pt x="2401" y="1495"/>
                      <a:pt x="2400" y="1495"/>
                      <a:pt x="2400" y="1496"/>
                    </a:cubicBezTo>
                    <a:cubicBezTo>
                      <a:pt x="2399" y="1496"/>
                      <a:pt x="2399" y="1496"/>
                      <a:pt x="2398" y="1496"/>
                    </a:cubicBezTo>
                    <a:cubicBezTo>
                      <a:pt x="2388" y="1501"/>
                      <a:pt x="2374" y="1500"/>
                      <a:pt x="2362" y="1500"/>
                    </a:cubicBezTo>
                    <a:cubicBezTo>
                      <a:pt x="2304" y="1500"/>
                      <a:pt x="2304" y="1500"/>
                      <a:pt x="2304" y="1500"/>
                    </a:cubicBezTo>
                    <a:cubicBezTo>
                      <a:pt x="2293" y="1500"/>
                      <a:pt x="2281" y="1498"/>
                      <a:pt x="2271" y="1493"/>
                    </a:cubicBezTo>
                    <a:cubicBezTo>
                      <a:pt x="2267" y="1491"/>
                      <a:pt x="2263" y="1489"/>
                      <a:pt x="2260" y="1487"/>
                    </a:cubicBezTo>
                    <a:cubicBezTo>
                      <a:pt x="2257" y="1484"/>
                      <a:pt x="2254" y="1482"/>
                      <a:pt x="2252" y="1479"/>
                    </a:cubicBezTo>
                    <a:cubicBezTo>
                      <a:pt x="2250" y="1474"/>
                      <a:pt x="2250" y="1474"/>
                      <a:pt x="2250" y="1474"/>
                    </a:cubicBezTo>
                    <a:cubicBezTo>
                      <a:pt x="2244" y="1463"/>
                      <a:pt x="2236" y="1453"/>
                      <a:pt x="2231" y="1441"/>
                    </a:cubicBezTo>
                    <a:cubicBezTo>
                      <a:pt x="2227" y="1433"/>
                      <a:pt x="2231" y="1429"/>
                      <a:pt x="2238" y="1426"/>
                    </a:cubicBezTo>
                    <a:cubicBezTo>
                      <a:pt x="2240" y="1425"/>
                      <a:pt x="2242" y="1424"/>
                      <a:pt x="2244" y="1424"/>
                    </a:cubicBezTo>
                    <a:cubicBezTo>
                      <a:pt x="2248" y="1423"/>
                      <a:pt x="2253" y="1422"/>
                      <a:pt x="2258" y="1422"/>
                    </a:cubicBezTo>
                    <a:cubicBezTo>
                      <a:pt x="2266" y="1422"/>
                      <a:pt x="2266" y="1422"/>
                      <a:pt x="2266" y="1422"/>
                    </a:cubicBezTo>
                    <a:cubicBezTo>
                      <a:pt x="2266" y="1422"/>
                      <a:pt x="2266" y="1422"/>
                      <a:pt x="2266" y="1422"/>
                    </a:cubicBezTo>
                    <a:cubicBezTo>
                      <a:pt x="2282" y="1422"/>
                      <a:pt x="2297" y="1422"/>
                      <a:pt x="2312" y="1422"/>
                    </a:cubicBezTo>
                    <a:cubicBezTo>
                      <a:pt x="2313" y="1422"/>
                      <a:pt x="2313" y="1422"/>
                      <a:pt x="2313" y="1422"/>
                    </a:cubicBezTo>
                    <a:cubicBezTo>
                      <a:pt x="2328" y="1422"/>
                      <a:pt x="2328" y="1422"/>
                      <a:pt x="2328" y="1422"/>
                    </a:cubicBezTo>
                    <a:cubicBezTo>
                      <a:pt x="2333" y="1422"/>
                      <a:pt x="2339" y="1422"/>
                      <a:pt x="2344" y="1423"/>
                    </a:cubicBezTo>
                    <a:cubicBezTo>
                      <a:pt x="2347" y="1424"/>
                      <a:pt x="2351" y="1425"/>
                      <a:pt x="2354" y="1426"/>
                    </a:cubicBezTo>
                    <a:cubicBezTo>
                      <a:pt x="2355" y="1426"/>
                      <a:pt x="2355" y="1426"/>
                      <a:pt x="2356" y="1426"/>
                    </a:cubicBezTo>
                    <a:cubicBezTo>
                      <a:pt x="2356" y="1427"/>
                      <a:pt x="2356" y="1427"/>
                      <a:pt x="2357" y="1427"/>
                    </a:cubicBezTo>
                    <a:cubicBezTo>
                      <a:pt x="2357" y="1427"/>
                      <a:pt x="2358" y="1427"/>
                      <a:pt x="2358" y="1427"/>
                    </a:cubicBezTo>
                    <a:cubicBezTo>
                      <a:pt x="2363" y="1429"/>
                      <a:pt x="2367" y="1431"/>
                      <a:pt x="2371" y="1433"/>
                    </a:cubicBezTo>
                    <a:cubicBezTo>
                      <a:pt x="2374" y="1436"/>
                      <a:pt x="2377" y="1438"/>
                      <a:pt x="2379" y="1441"/>
                    </a:cubicBezTo>
                    <a:cubicBezTo>
                      <a:pt x="2391" y="1458"/>
                      <a:pt x="2391" y="1458"/>
                      <a:pt x="2391" y="1458"/>
                    </a:cubicBezTo>
                    <a:cubicBezTo>
                      <a:pt x="2394" y="1463"/>
                      <a:pt x="2401" y="1471"/>
                      <a:pt x="2404" y="1478"/>
                    </a:cubicBezTo>
                    <a:cubicBezTo>
                      <a:pt x="2404" y="1478"/>
                      <a:pt x="2404" y="1478"/>
                      <a:pt x="2404" y="1478"/>
                    </a:cubicBezTo>
                    <a:cubicBezTo>
                      <a:pt x="2406" y="1481"/>
                      <a:pt x="2407" y="1484"/>
                      <a:pt x="2407" y="1487"/>
                    </a:cubicBezTo>
                    <a:close/>
                    <a:moveTo>
                      <a:pt x="1589" y="1480"/>
                    </a:moveTo>
                    <a:cubicBezTo>
                      <a:pt x="1589" y="1483"/>
                      <a:pt x="1588" y="1485"/>
                      <a:pt x="1587" y="1487"/>
                    </a:cubicBezTo>
                    <a:cubicBezTo>
                      <a:pt x="1576" y="1507"/>
                      <a:pt x="1525" y="1502"/>
                      <a:pt x="1507" y="1502"/>
                    </a:cubicBezTo>
                    <a:cubicBezTo>
                      <a:pt x="1496" y="1502"/>
                      <a:pt x="1485" y="1502"/>
                      <a:pt x="1474" y="1502"/>
                    </a:cubicBezTo>
                    <a:cubicBezTo>
                      <a:pt x="1464" y="1502"/>
                      <a:pt x="1451" y="1500"/>
                      <a:pt x="1442" y="1493"/>
                    </a:cubicBezTo>
                    <a:cubicBezTo>
                      <a:pt x="1442" y="1493"/>
                      <a:pt x="1441" y="1492"/>
                      <a:pt x="1441" y="1492"/>
                    </a:cubicBezTo>
                    <a:cubicBezTo>
                      <a:pt x="1441" y="1492"/>
                      <a:pt x="1440" y="1491"/>
                      <a:pt x="1440" y="1491"/>
                    </a:cubicBezTo>
                    <a:cubicBezTo>
                      <a:pt x="1439" y="1490"/>
                      <a:pt x="1439" y="1490"/>
                      <a:pt x="1439" y="1489"/>
                    </a:cubicBezTo>
                    <a:cubicBezTo>
                      <a:pt x="1439" y="1489"/>
                      <a:pt x="1439" y="1489"/>
                      <a:pt x="1438" y="1489"/>
                    </a:cubicBezTo>
                    <a:cubicBezTo>
                      <a:pt x="1438" y="1489"/>
                      <a:pt x="1438" y="1489"/>
                      <a:pt x="1438" y="1489"/>
                    </a:cubicBezTo>
                    <a:cubicBezTo>
                      <a:pt x="1438" y="1488"/>
                      <a:pt x="1437" y="1487"/>
                      <a:pt x="1437" y="1486"/>
                    </a:cubicBezTo>
                    <a:cubicBezTo>
                      <a:pt x="1436" y="1484"/>
                      <a:pt x="1436" y="1483"/>
                      <a:pt x="1436" y="1481"/>
                    </a:cubicBezTo>
                    <a:cubicBezTo>
                      <a:pt x="1436" y="1479"/>
                      <a:pt x="1436" y="1479"/>
                      <a:pt x="1436" y="1479"/>
                    </a:cubicBezTo>
                    <a:cubicBezTo>
                      <a:pt x="1437" y="1477"/>
                      <a:pt x="1437" y="1474"/>
                      <a:pt x="1437" y="1472"/>
                    </a:cubicBezTo>
                    <a:cubicBezTo>
                      <a:pt x="1437" y="1471"/>
                      <a:pt x="1437" y="1471"/>
                      <a:pt x="1437" y="1471"/>
                    </a:cubicBezTo>
                    <a:cubicBezTo>
                      <a:pt x="1438" y="1463"/>
                      <a:pt x="1438" y="1454"/>
                      <a:pt x="1440" y="1446"/>
                    </a:cubicBezTo>
                    <a:cubicBezTo>
                      <a:pt x="1440" y="1443"/>
                      <a:pt x="1440" y="1443"/>
                      <a:pt x="1440" y="1443"/>
                    </a:cubicBezTo>
                    <a:cubicBezTo>
                      <a:pt x="1441" y="1441"/>
                      <a:pt x="1442" y="1438"/>
                      <a:pt x="1444" y="1436"/>
                    </a:cubicBezTo>
                    <a:cubicBezTo>
                      <a:pt x="1446" y="1434"/>
                      <a:pt x="1448" y="1433"/>
                      <a:pt x="1450" y="1431"/>
                    </a:cubicBezTo>
                    <a:cubicBezTo>
                      <a:pt x="1450" y="1431"/>
                      <a:pt x="1450" y="1431"/>
                      <a:pt x="1450" y="1431"/>
                    </a:cubicBezTo>
                    <a:cubicBezTo>
                      <a:pt x="1451" y="1431"/>
                      <a:pt x="1451" y="1430"/>
                      <a:pt x="1452" y="1430"/>
                    </a:cubicBezTo>
                    <a:cubicBezTo>
                      <a:pt x="1452" y="1430"/>
                      <a:pt x="1453" y="1430"/>
                      <a:pt x="1453" y="1429"/>
                    </a:cubicBezTo>
                    <a:cubicBezTo>
                      <a:pt x="1453" y="1429"/>
                      <a:pt x="1454" y="1429"/>
                      <a:pt x="1454" y="1429"/>
                    </a:cubicBezTo>
                    <a:cubicBezTo>
                      <a:pt x="1455" y="1428"/>
                      <a:pt x="1457" y="1428"/>
                      <a:pt x="1458" y="1427"/>
                    </a:cubicBezTo>
                    <a:cubicBezTo>
                      <a:pt x="1459" y="1427"/>
                      <a:pt x="1459" y="1427"/>
                      <a:pt x="1460" y="1427"/>
                    </a:cubicBezTo>
                    <a:cubicBezTo>
                      <a:pt x="1461" y="1426"/>
                      <a:pt x="1463" y="1426"/>
                      <a:pt x="1464" y="1426"/>
                    </a:cubicBezTo>
                    <a:cubicBezTo>
                      <a:pt x="1465" y="1426"/>
                      <a:pt x="1465" y="1425"/>
                      <a:pt x="1466" y="1425"/>
                    </a:cubicBezTo>
                    <a:cubicBezTo>
                      <a:pt x="1466" y="1425"/>
                      <a:pt x="1466" y="1425"/>
                      <a:pt x="1466" y="1425"/>
                    </a:cubicBezTo>
                    <a:cubicBezTo>
                      <a:pt x="1467" y="1425"/>
                      <a:pt x="1468" y="1425"/>
                      <a:pt x="1468" y="1425"/>
                    </a:cubicBezTo>
                    <a:cubicBezTo>
                      <a:pt x="1472" y="1424"/>
                      <a:pt x="1476" y="1424"/>
                      <a:pt x="1480" y="1424"/>
                    </a:cubicBezTo>
                    <a:cubicBezTo>
                      <a:pt x="1483" y="1424"/>
                      <a:pt x="1483" y="1424"/>
                      <a:pt x="1483" y="1424"/>
                    </a:cubicBezTo>
                    <a:cubicBezTo>
                      <a:pt x="1487" y="1424"/>
                      <a:pt x="1492" y="1424"/>
                      <a:pt x="1496" y="1424"/>
                    </a:cubicBezTo>
                    <a:cubicBezTo>
                      <a:pt x="1550" y="1424"/>
                      <a:pt x="1550" y="1424"/>
                      <a:pt x="1550" y="1424"/>
                    </a:cubicBezTo>
                    <a:cubicBezTo>
                      <a:pt x="1551" y="1424"/>
                      <a:pt x="1552" y="1424"/>
                      <a:pt x="1554" y="1424"/>
                    </a:cubicBezTo>
                    <a:cubicBezTo>
                      <a:pt x="1554" y="1424"/>
                      <a:pt x="1555" y="1424"/>
                      <a:pt x="1555" y="1424"/>
                    </a:cubicBezTo>
                    <a:cubicBezTo>
                      <a:pt x="1556" y="1424"/>
                      <a:pt x="1558" y="1424"/>
                      <a:pt x="1559" y="1424"/>
                    </a:cubicBezTo>
                    <a:cubicBezTo>
                      <a:pt x="1570" y="1425"/>
                      <a:pt x="1582" y="1428"/>
                      <a:pt x="1586" y="1438"/>
                    </a:cubicBezTo>
                    <a:cubicBezTo>
                      <a:pt x="1587" y="1438"/>
                      <a:pt x="1587" y="1439"/>
                      <a:pt x="1587" y="1440"/>
                    </a:cubicBezTo>
                    <a:cubicBezTo>
                      <a:pt x="1588" y="1440"/>
                      <a:pt x="1588" y="1440"/>
                      <a:pt x="1588" y="1440"/>
                    </a:cubicBezTo>
                    <a:cubicBezTo>
                      <a:pt x="1591" y="1452"/>
                      <a:pt x="1588" y="1466"/>
                      <a:pt x="1589" y="1478"/>
                    </a:cubicBezTo>
                    <a:lnTo>
                      <a:pt x="1589" y="1480"/>
                    </a:lnTo>
                    <a:close/>
                    <a:moveTo>
                      <a:pt x="1511" y="1543"/>
                    </a:moveTo>
                    <a:cubicBezTo>
                      <a:pt x="1531" y="1543"/>
                      <a:pt x="1577" y="1537"/>
                      <a:pt x="1588" y="1559"/>
                    </a:cubicBezTo>
                    <a:cubicBezTo>
                      <a:pt x="1589" y="1561"/>
                      <a:pt x="1590" y="1563"/>
                      <a:pt x="1590" y="1566"/>
                    </a:cubicBezTo>
                    <a:cubicBezTo>
                      <a:pt x="1590" y="1589"/>
                      <a:pt x="1590" y="1589"/>
                      <a:pt x="1590" y="1589"/>
                    </a:cubicBezTo>
                    <a:cubicBezTo>
                      <a:pt x="1590" y="1595"/>
                      <a:pt x="1590" y="1602"/>
                      <a:pt x="1590" y="1609"/>
                    </a:cubicBezTo>
                    <a:cubicBezTo>
                      <a:pt x="1590" y="1609"/>
                      <a:pt x="1590" y="1609"/>
                      <a:pt x="1590" y="1609"/>
                    </a:cubicBezTo>
                    <a:cubicBezTo>
                      <a:pt x="1590" y="1612"/>
                      <a:pt x="1590" y="1612"/>
                      <a:pt x="1590" y="1612"/>
                    </a:cubicBezTo>
                    <a:cubicBezTo>
                      <a:pt x="1590" y="1615"/>
                      <a:pt x="1589" y="1619"/>
                      <a:pt x="1587" y="1622"/>
                    </a:cubicBezTo>
                    <a:cubicBezTo>
                      <a:pt x="1587" y="1622"/>
                      <a:pt x="1586" y="1623"/>
                      <a:pt x="1586" y="1623"/>
                    </a:cubicBezTo>
                    <a:cubicBezTo>
                      <a:pt x="1585" y="1624"/>
                      <a:pt x="1584" y="1625"/>
                      <a:pt x="1583" y="1626"/>
                    </a:cubicBezTo>
                    <a:cubicBezTo>
                      <a:pt x="1583" y="1626"/>
                      <a:pt x="1583" y="1626"/>
                      <a:pt x="1583" y="1626"/>
                    </a:cubicBezTo>
                    <a:cubicBezTo>
                      <a:pt x="1578" y="1631"/>
                      <a:pt x="1571" y="1634"/>
                      <a:pt x="1563" y="1636"/>
                    </a:cubicBezTo>
                    <a:cubicBezTo>
                      <a:pt x="1563" y="1636"/>
                      <a:pt x="1563" y="1636"/>
                      <a:pt x="1563" y="1636"/>
                    </a:cubicBezTo>
                    <a:cubicBezTo>
                      <a:pt x="1563" y="1636"/>
                      <a:pt x="1563" y="1636"/>
                      <a:pt x="1563" y="1636"/>
                    </a:cubicBezTo>
                    <a:cubicBezTo>
                      <a:pt x="1560" y="1637"/>
                      <a:pt x="1558" y="1637"/>
                      <a:pt x="1556" y="1637"/>
                    </a:cubicBezTo>
                    <a:cubicBezTo>
                      <a:pt x="1555" y="1637"/>
                      <a:pt x="1554" y="1637"/>
                      <a:pt x="1554" y="1638"/>
                    </a:cubicBezTo>
                    <a:cubicBezTo>
                      <a:pt x="1551" y="1638"/>
                      <a:pt x="1548" y="1638"/>
                      <a:pt x="1546" y="1638"/>
                    </a:cubicBezTo>
                    <a:cubicBezTo>
                      <a:pt x="1546" y="1638"/>
                      <a:pt x="1546" y="1638"/>
                      <a:pt x="1546" y="1638"/>
                    </a:cubicBezTo>
                    <a:cubicBezTo>
                      <a:pt x="1463" y="1638"/>
                      <a:pt x="1463" y="1638"/>
                      <a:pt x="1463" y="1638"/>
                    </a:cubicBezTo>
                    <a:cubicBezTo>
                      <a:pt x="1453" y="1638"/>
                      <a:pt x="1441" y="1636"/>
                      <a:pt x="1432" y="1631"/>
                    </a:cubicBezTo>
                    <a:cubicBezTo>
                      <a:pt x="1432" y="1631"/>
                      <a:pt x="1432" y="1631"/>
                      <a:pt x="1432" y="1631"/>
                    </a:cubicBezTo>
                    <a:cubicBezTo>
                      <a:pt x="1432" y="1631"/>
                      <a:pt x="1432" y="1630"/>
                      <a:pt x="1432" y="1630"/>
                    </a:cubicBezTo>
                    <a:cubicBezTo>
                      <a:pt x="1431" y="1629"/>
                      <a:pt x="1429" y="1628"/>
                      <a:pt x="1427" y="1627"/>
                    </a:cubicBezTo>
                    <a:cubicBezTo>
                      <a:pt x="1426" y="1626"/>
                      <a:pt x="1425" y="1624"/>
                      <a:pt x="1424" y="1623"/>
                    </a:cubicBezTo>
                    <a:cubicBezTo>
                      <a:pt x="1424" y="1623"/>
                      <a:pt x="1424" y="1623"/>
                      <a:pt x="1424" y="1622"/>
                    </a:cubicBezTo>
                    <a:cubicBezTo>
                      <a:pt x="1422" y="1619"/>
                      <a:pt x="1421" y="1616"/>
                      <a:pt x="1421" y="1612"/>
                    </a:cubicBezTo>
                    <a:cubicBezTo>
                      <a:pt x="1422" y="1606"/>
                      <a:pt x="1422" y="1606"/>
                      <a:pt x="1422" y="1606"/>
                    </a:cubicBezTo>
                    <a:cubicBezTo>
                      <a:pt x="1422" y="1606"/>
                      <a:pt x="1422" y="1606"/>
                      <a:pt x="1422" y="1606"/>
                    </a:cubicBezTo>
                    <a:cubicBezTo>
                      <a:pt x="1424" y="1593"/>
                      <a:pt x="1425" y="1580"/>
                      <a:pt x="1427" y="1567"/>
                    </a:cubicBezTo>
                    <a:cubicBezTo>
                      <a:pt x="1427" y="1566"/>
                      <a:pt x="1427" y="1566"/>
                      <a:pt x="1427" y="1566"/>
                    </a:cubicBezTo>
                    <a:cubicBezTo>
                      <a:pt x="1427" y="1566"/>
                      <a:pt x="1427" y="1566"/>
                      <a:pt x="1427" y="1565"/>
                    </a:cubicBezTo>
                    <a:cubicBezTo>
                      <a:pt x="1432" y="1536"/>
                      <a:pt x="1490" y="1543"/>
                      <a:pt x="1511" y="1543"/>
                    </a:cubicBezTo>
                    <a:close/>
                    <a:moveTo>
                      <a:pt x="1175" y="1631"/>
                    </a:moveTo>
                    <a:cubicBezTo>
                      <a:pt x="1173" y="1630"/>
                      <a:pt x="1172" y="1629"/>
                      <a:pt x="1170" y="1627"/>
                    </a:cubicBezTo>
                    <a:cubicBezTo>
                      <a:pt x="1169" y="1626"/>
                      <a:pt x="1169" y="1625"/>
                      <a:pt x="1168" y="1624"/>
                    </a:cubicBezTo>
                    <a:cubicBezTo>
                      <a:pt x="1168" y="1623"/>
                      <a:pt x="1168" y="1623"/>
                      <a:pt x="1168" y="1623"/>
                    </a:cubicBezTo>
                    <a:cubicBezTo>
                      <a:pt x="1166" y="1620"/>
                      <a:pt x="1166" y="1616"/>
                      <a:pt x="1167" y="1613"/>
                    </a:cubicBezTo>
                    <a:cubicBezTo>
                      <a:pt x="1169" y="1607"/>
                      <a:pt x="1169" y="1607"/>
                      <a:pt x="1169" y="1607"/>
                    </a:cubicBezTo>
                    <a:cubicBezTo>
                      <a:pt x="1169" y="1607"/>
                      <a:pt x="1169" y="1607"/>
                      <a:pt x="1169" y="1607"/>
                    </a:cubicBezTo>
                    <a:cubicBezTo>
                      <a:pt x="1169" y="1606"/>
                      <a:pt x="1169" y="1605"/>
                      <a:pt x="1170" y="1604"/>
                    </a:cubicBezTo>
                    <a:cubicBezTo>
                      <a:pt x="1181" y="1567"/>
                      <a:pt x="1181" y="1567"/>
                      <a:pt x="1181" y="1567"/>
                    </a:cubicBezTo>
                    <a:cubicBezTo>
                      <a:pt x="1181" y="1566"/>
                      <a:pt x="1181" y="1566"/>
                      <a:pt x="1182" y="1565"/>
                    </a:cubicBezTo>
                    <a:cubicBezTo>
                      <a:pt x="1193" y="1537"/>
                      <a:pt x="1244" y="1543"/>
                      <a:pt x="1268" y="1543"/>
                    </a:cubicBezTo>
                    <a:cubicBezTo>
                      <a:pt x="1278" y="1543"/>
                      <a:pt x="1297" y="1542"/>
                      <a:pt x="1314" y="1543"/>
                    </a:cubicBezTo>
                    <a:cubicBezTo>
                      <a:pt x="1317" y="1544"/>
                      <a:pt x="1320" y="1544"/>
                      <a:pt x="1323" y="1545"/>
                    </a:cubicBezTo>
                    <a:cubicBezTo>
                      <a:pt x="1323" y="1545"/>
                      <a:pt x="1323" y="1545"/>
                      <a:pt x="1324" y="1545"/>
                    </a:cubicBezTo>
                    <a:cubicBezTo>
                      <a:pt x="1332" y="1547"/>
                      <a:pt x="1339" y="1551"/>
                      <a:pt x="1342" y="1556"/>
                    </a:cubicBezTo>
                    <a:cubicBezTo>
                      <a:pt x="1342" y="1557"/>
                      <a:pt x="1342" y="1557"/>
                      <a:pt x="1343" y="1557"/>
                    </a:cubicBezTo>
                    <a:cubicBezTo>
                      <a:pt x="1343" y="1558"/>
                      <a:pt x="1343" y="1558"/>
                      <a:pt x="1343" y="1558"/>
                    </a:cubicBezTo>
                    <a:cubicBezTo>
                      <a:pt x="1343" y="1558"/>
                      <a:pt x="1343" y="1559"/>
                      <a:pt x="1343" y="1559"/>
                    </a:cubicBezTo>
                    <a:cubicBezTo>
                      <a:pt x="1344" y="1561"/>
                      <a:pt x="1345" y="1564"/>
                      <a:pt x="1344" y="1567"/>
                    </a:cubicBezTo>
                    <a:cubicBezTo>
                      <a:pt x="1344" y="1569"/>
                      <a:pt x="1344" y="1569"/>
                      <a:pt x="1344" y="1569"/>
                    </a:cubicBezTo>
                    <a:cubicBezTo>
                      <a:pt x="1344" y="1569"/>
                      <a:pt x="1344" y="1569"/>
                      <a:pt x="1344" y="1569"/>
                    </a:cubicBezTo>
                    <a:cubicBezTo>
                      <a:pt x="1343" y="1576"/>
                      <a:pt x="1341" y="1583"/>
                      <a:pt x="1340" y="1589"/>
                    </a:cubicBezTo>
                    <a:cubicBezTo>
                      <a:pt x="1336" y="1612"/>
                      <a:pt x="1336" y="1612"/>
                      <a:pt x="1336" y="1612"/>
                    </a:cubicBezTo>
                    <a:cubicBezTo>
                      <a:pt x="1336" y="1616"/>
                      <a:pt x="1334" y="1619"/>
                      <a:pt x="1331" y="1622"/>
                    </a:cubicBezTo>
                    <a:cubicBezTo>
                      <a:pt x="1331" y="1623"/>
                      <a:pt x="1330" y="1623"/>
                      <a:pt x="1330" y="1623"/>
                    </a:cubicBezTo>
                    <a:cubicBezTo>
                      <a:pt x="1330" y="1624"/>
                      <a:pt x="1329" y="1624"/>
                      <a:pt x="1329" y="1624"/>
                    </a:cubicBezTo>
                    <a:cubicBezTo>
                      <a:pt x="1328" y="1625"/>
                      <a:pt x="1327" y="1626"/>
                      <a:pt x="1326" y="1627"/>
                    </a:cubicBezTo>
                    <a:cubicBezTo>
                      <a:pt x="1320" y="1632"/>
                      <a:pt x="1312" y="1635"/>
                      <a:pt x="1305" y="1636"/>
                    </a:cubicBezTo>
                    <a:cubicBezTo>
                      <a:pt x="1305" y="1637"/>
                      <a:pt x="1305" y="1637"/>
                      <a:pt x="1305" y="1637"/>
                    </a:cubicBezTo>
                    <a:cubicBezTo>
                      <a:pt x="1304" y="1637"/>
                      <a:pt x="1304" y="1637"/>
                      <a:pt x="1304" y="1637"/>
                    </a:cubicBezTo>
                    <a:cubicBezTo>
                      <a:pt x="1302" y="1637"/>
                      <a:pt x="1300" y="1638"/>
                      <a:pt x="1297" y="1638"/>
                    </a:cubicBezTo>
                    <a:cubicBezTo>
                      <a:pt x="1297" y="1638"/>
                      <a:pt x="1296" y="1638"/>
                      <a:pt x="1295" y="1638"/>
                    </a:cubicBezTo>
                    <a:cubicBezTo>
                      <a:pt x="1292" y="1638"/>
                      <a:pt x="1290" y="1639"/>
                      <a:pt x="1287" y="1639"/>
                    </a:cubicBezTo>
                    <a:cubicBezTo>
                      <a:pt x="1287" y="1639"/>
                      <a:pt x="1287" y="1639"/>
                      <a:pt x="1287" y="1639"/>
                    </a:cubicBezTo>
                    <a:cubicBezTo>
                      <a:pt x="1204" y="1639"/>
                      <a:pt x="1204" y="1639"/>
                      <a:pt x="1204" y="1639"/>
                    </a:cubicBezTo>
                    <a:cubicBezTo>
                      <a:pt x="1194" y="1639"/>
                      <a:pt x="1183" y="1637"/>
                      <a:pt x="1175" y="1631"/>
                    </a:cubicBezTo>
                    <a:cubicBezTo>
                      <a:pt x="1175" y="1631"/>
                      <a:pt x="1175" y="1631"/>
                      <a:pt x="1175" y="1631"/>
                    </a:cubicBezTo>
                    <a:close/>
                    <a:moveTo>
                      <a:pt x="1278" y="1502"/>
                    </a:moveTo>
                    <a:cubicBezTo>
                      <a:pt x="1266" y="1502"/>
                      <a:pt x="1253" y="1502"/>
                      <a:pt x="1241" y="1502"/>
                    </a:cubicBezTo>
                    <a:cubicBezTo>
                      <a:pt x="1230" y="1502"/>
                      <a:pt x="1213" y="1500"/>
                      <a:pt x="1207" y="1489"/>
                    </a:cubicBezTo>
                    <a:cubicBezTo>
                      <a:pt x="1207" y="1488"/>
                      <a:pt x="1207" y="1487"/>
                      <a:pt x="1207" y="1486"/>
                    </a:cubicBezTo>
                    <a:cubicBezTo>
                      <a:pt x="1206" y="1486"/>
                      <a:pt x="1206" y="1485"/>
                      <a:pt x="1206" y="1484"/>
                    </a:cubicBezTo>
                    <a:cubicBezTo>
                      <a:pt x="1206" y="1483"/>
                      <a:pt x="1207" y="1482"/>
                      <a:pt x="1207" y="1481"/>
                    </a:cubicBezTo>
                    <a:cubicBezTo>
                      <a:pt x="1207" y="1481"/>
                      <a:pt x="1207" y="1481"/>
                      <a:pt x="1207" y="1481"/>
                    </a:cubicBezTo>
                    <a:cubicBezTo>
                      <a:pt x="1207" y="1481"/>
                      <a:pt x="1207" y="1481"/>
                      <a:pt x="1207" y="1481"/>
                    </a:cubicBezTo>
                    <a:cubicBezTo>
                      <a:pt x="1207" y="1478"/>
                      <a:pt x="1209" y="1474"/>
                      <a:pt x="1210" y="1472"/>
                    </a:cubicBezTo>
                    <a:cubicBezTo>
                      <a:pt x="1212" y="1463"/>
                      <a:pt x="1214" y="1453"/>
                      <a:pt x="1218" y="1445"/>
                    </a:cubicBezTo>
                    <a:cubicBezTo>
                      <a:pt x="1218" y="1444"/>
                      <a:pt x="1218" y="1444"/>
                      <a:pt x="1218" y="1444"/>
                    </a:cubicBezTo>
                    <a:cubicBezTo>
                      <a:pt x="1219" y="1441"/>
                      <a:pt x="1221" y="1438"/>
                      <a:pt x="1223" y="1436"/>
                    </a:cubicBezTo>
                    <a:cubicBezTo>
                      <a:pt x="1225" y="1435"/>
                      <a:pt x="1226" y="1434"/>
                      <a:pt x="1228" y="1433"/>
                    </a:cubicBezTo>
                    <a:cubicBezTo>
                      <a:pt x="1233" y="1429"/>
                      <a:pt x="1239" y="1427"/>
                      <a:pt x="1245" y="1426"/>
                    </a:cubicBezTo>
                    <a:cubicBezTo>
                      <a:pt x="1246" y="1426"/>
                      <a:pt x="1246" y="1426"/>
                      <a:pt x="1247" y="1426"/>
                    </a:cubicBezTo>
                    <a:cubicBezTo>
                      <a:pt x="1251" y="1425"/>
                      <a:pt x="1257" y="1424"/>
                      <a:pt x="1262" y="1424"/>
                    </a:cubicBezTo>
                    <a:cubicBezTo>
                      <a:pt x="1269" y="1424"/>
                      <a:pt x="1269" y="1424"/>
                      <a:pt x="1269" y="1424"/>
                    </a:cubicBezTo>
                    <a:cubicBezTo>
                      <a:pt x="1271" y="1424"/>
                      <a:pt x="1274" y="1424"/>
                      <a:pt x="1276" y="1424"/>
                    </a:cubicBezTo>
                    <a:cubicBezTo>
                      <a:pt x="1291" y="1424"/>
                      <a:pt x="1307" y="1424"/>
                      <a:pt x="1322" y="1424"/>
                    </a:cubicBezTo>
                    <a:cubicBezTo>
                      <a:pt x="1324" y="1424"/>
                      <a:pt x="1326" y="1424"/>
                      <a:pt x="1329" y="1424"/>
                    </a:cubicBezTo>
                    <a:cubicBezTo>
                      <a:pt x="1331" y="1424"/>
                      <a:pt x="1331" y="1424"/>
                      <a:pt x="1331" y="1424"/>
                    </a:cubicBezTo>
                    <a:cubicBezTo>
                      <a:pt x="1332" y="1424"/>
                      <a:pt x="1332" y="1424"/>
                      <a:pt x="1333" y="1424"/>
                    </a:cubicBezTo>
                    <a:cubicBezTo>
                      <a:pt x="1335" y="1424"/>
                      <a:pt x="1337" y="1424"/>
                      <a:pt x="1339" y="1425"/>
                    </a:cubicBezTo>
                    <a:cubicBezTo>
                      <a:pt x="1339" y="1425"/>
                      <a:pt x="1339" y="1425"/>
                      <a:pt x="1339" y="1425"/>
                    </a:cubicBezTo>
                    <a:cubicBezTo>
                      <a:pt x="1351" y="1426"/>
                      <a:pt x="1364" y="1429"/>
                      <a:pt x="1366" y="1439"/>
                    </a:cubicBezTo>
                    <a:cubicBezTo>
                      <a:pt x="1366" y="1439"/>
                      <a:pt x="1366" y="1440"/>
                      <a:pt x="1366" y="1440"/>
                    </a:cubicBezTo>
                    <a:cubicBezTo>
                      <a:pt x="1366" y="1440"/>
                      <a:pt x="1366" y="1440"/>
                      <a:pt x="1366" y="1441"/>
                    </a:cubicBezTo>
                    <a:cubicBezTo>
                      <a:pt x="1367" y="1452"/>
                      <a:pt x="1362" y="1467"/>
                      <a:pt x="1360" y="1478"/>
                    </a:cubicBezTo>
                    <a:cubicBezTo>
                      <a:pt x="1360" y="1478"/>
                      <a:pt x="1360" y="1478"/>
                      <a:pt x="1360" y="1478"/>
                    </a:cubicBezTo>
                    <a:cubicBezTo>
                      <a:pt x="1359" y="1481"/>
                      <a:pt x="1359" y="1481"/>
                      <a:pt x="1359" y="1481"/>
                    </a:cubicBezTo>
                    <a:cubicBezTo>
                      <a:pt x="1359" y="1483"/>
                      <a:pt x="1358" y="1485"/>
                      <a:pt x="1356" y="1487"/>
                    </a:cubicBezTo>
                    <a:cubicBezTo>
                      <a:pt x="1356" y="1488"/>
                      <a:pt x="1355" y="1488"/>
                      <a:pt x="1355" y="1489"/>
                    </a:cubicBezTo>
                    <a:cubicBezTo>
                      <a:pt x="1355" y="1489"/>
                      <a:pt x="1355" y="1489"/>
                      <a:pt x="1355" y="1489"/>
                    </a:cubicBezTo>
                    <a:cubicBezTo>
                      <a:pt x="1355" y="1489"/>
                      <a:pt x="1355" y="1489"/>
                      <a:pt x="1354" y="1489"/>
                    </a:cubicBezTo>
                    <a:cubicBezTo>
                      <a:pt x="1339" y="1507"/>
                      <a:pt x="1298" y="1502"/>
                      <a:pt x="1278" y="1502"/>
                    </a:cubicBezTo>
                    <a:close/>
                    <a:moveTo>
                      <a:pt x="911" y="1620"/>
                    </a:moveTo>
                    <a:cubicBezTo>
                      <a:pt x="911" y="1619"/>
                      <a:pt x="911" y="1618"/>
                      <a:pt x="911" y="1618"/>
                    </a:cubicBezTo>
                    <a:cubicBezTo>
                      <a:pt x="912" y="1616"/>
                      <a:pt x="912" y="1615"/>
                      <a:pt x="913" y="1614"/>
                    </a:cubicBezTo>
                    <a:cubicBezTo>
                      <a:pt x="913" y="1614"/>
                      <a:pt x="913" y="1614"/>
                      <a:pt x="913" y="1613"/>
                    </a:cubicBezTo>
                    <a:cubicBezTo>
                      <a:pt x="913" y="1612"/>
                      <a:pt x="913" y="1612"/>
                      <a:pt x="913" y="1612"/>
                    </a:cubicBezTo>
                    <a:cubicBezTo>
                      <a:pt x="914" y="1611"/>
                      <a:pt x="915" y="1609"/>
                      <a:pt x="916" y="1607"/>
                    </a:cubicBezTo>
                    <a:cubicBezTo>
                      <a:pt x="922" y="1594"/>
                      <a:pt x="928" y="1582"/>
                      <a:pt x="935" y="1569"/>
                    </a:cubicBezTo>
                    <a:cubicBezTo>
                      <a:pt x="935" y="1569"/>
                      <a:pt x="935" y="1569"/>
                      <a:pt x="935" y="1569"/>
                    </a:cubicBezTo>
                    <a:cubicBezTo>
                      <a:pt x="935" y="1568"/>
                      <a:pt x="935" y="1568"/>
                      <a:pt x="935" y="1568"/>
                    </a:cubicBezTo>
                    <a:cubicBezTo>
                      <a:pt x="936" y="1567"/>
                      <a:pt x="936" y="1566"/>
                      <a:pt x="937" y="1566"/>
                    </a:cubicBezTo>
                    <a:cubicBezTo>
                      <a:pt x="937" y="1565"/>
                      <a:pt x="938" y="1564"/>
                      <a:pt x="938" y="1563"/>
                    </a:cubicBezTo>
                    <a:cubicBezTo>
                      <a:pt x="938" y="1563"/>
                      <a:pt x="938" y="1563"/>
                      <a:pt x="939" y="1563"/>
                    </a:cubicBezTo>
                    <a:cubicBezTo>
                      <a:pt x="956" y="1539"/>
                      <a:pt x="997" y="1544"/>
                      <a:pt x="1023" y="1544"/>
                    </a:cubicBezTo>
                    <a:cubicBezTo>
                      <a:pt x="1023" y="1544"/>
                      <a:pt x="1023" y="1544"/>
                      <a:pt x="1023" y="1544"/>
                    </a:cubicBezTo>
                    <a:cubicBezTo>
                      <a:pt x="1030" y="1544"/>
                      <a:pt x="1049" y="1542"/>
                      <a:pt x="1066" y="1544"/>
                    </a:cubicBezTo>
                    <a:cubicBezTo>
                      <a:pt x="1071" y="1544"/>
                      <a:pt x="1077" y="1544"/>
                      <a:pt x="1081" y="1545"/>
                    </a:cubicBezTo>
                    <a:cubicBezTo>
                      <a:pt x="1084" y="1546"/>
                      <a:pt x="1087" y="1547"/>
                      <a:pt x="1089" y="1548"/>
                    </a:cubicBezTo>
                    <a:cubicBezTo>
                      <a:pt x="1095" y="1551"/>
                      <a:pt x="1099" y="1556"/>
                      <a:pt x="1099" y="1562"/>
                    </a:cubicBezTo>
                    <a:cubicBezTo>
                      <a:pt x="1099" y="1562"/>
                      <a:pt x="1099" y="1562"/>
                      <a:pt x="1099" y="1562"/>
                    </a:cubicBezTo>
                    <a:cubicBezTo>
                      <a:pt x="1099" y="1563"/>
                      <a:pt x="1099" y="1563"/>
                      <a:pt x="1099" y="1564"/>
                    </a:cubicBezTo>
                    <a:cubicBezTo>
                      <a:pt x="1099" y="1565"/>
                      <a:pt x="1099" y="1566"/>
                      <a:pt x="1099" y="1567"/>
                    </a:cubicBezTo>
                    <a:cubicBezTo>
                      <a:pt x="1082" y="1613"/>
                      <a:pt x="1082" y="1613"/>
                      <a:pt x="1082" y="1613"/>
                    </a:cubicBezTo>
                    <a:cubicBezTo>
                      <a:pt x="1081" y="1617"/>
                      <a:pt x="1078" y="1620"/>
                      <a:pt x="1075" y="1623"/>
                    </a:cubicBezTo>
                    <a:cubicBezTo>
                      <a:pt x="1071" y="1626"/>
                      <a:pt x="1067" y="1629"/>
                      <a:pt x="1062" y="1631"/>
                    </a:cubicBezTo>
                    <a:cubicBezTo>
                      <a:pt x="1062" y="1632"/>
                      <a:pt x="1061" y="1632"/>
                      <a:pt x="1061" y="1632"/>
                    </a:cubicBezTo>
                    <a:cubicBezTo>
                      <a:pt x="1054" y="1635"/>
                      <a:pt x="1047" y="1637"/>
                      <a:pt x="1039" y="1639"/>
                    </a:cubicBezTo>
                    <a:cubicBezTo>
                      <a:pt x="1038" y="1639"/>
                      <a:pt x="1038" y="1639"/>
                      <a:pt x="1038" y="1639"/>
                    </a:cubicBezTo>
                    <a:cubicBezTo>
                      <a:pt x="1036" y="1639"/>
                      <a:pt x="1035" y="1639"/>
                      <a:pt x="1034" y="1639"/>
                    </a:cubicBezTo>
                    <a:cubicBezTo>
                      <a:pt x="1020" y="1640"/>
                      <a:pt x="1005" y="1639"/>
                      <a:pt x="990" y="1639"/>
                    </a:cubicBezTo>
                    <a:cubicBezTo>
                      <a:pt x="975" y="1639"/>
                      <a:pt x="960" y="1640"/>
                      <a:pt x="945" y="1640"/>
                    </a:cubicBezTo>
                    <a:cubicBezTo>
                      <a:pt x="935" y="1640"/>
                      <a:pt x="920" y="1638"/>
                      <a:pt x="914" y="1628"/>
                    </a:cubicBezTo>
                    <a:cubicBezTo>
                      <a:pt x="913" y="1628"/>
                      <a:pt x="913" y="1628"/>
                      <a:pt x="913" y="1627"/>
                    </a:cubicBezTo>
                    <a:cubicBezTo>
                      <a:pt x="913" y="1627"/>
                      <a:pt x="912" y="1626"/>
                      <a:pt x="912" y="1626"/>
                    </a:cubicBezTo>
                    <a:cubicBezTo>
                      <a:pt x="912" y="1625"/>
                      <a:pt x="912" y="1624"/>
                      <a:pt x="911" y="1624"/>
                    </a:cubicBezTo>
                    <a:cubicBezTo>
                      <a:pt x="911" y="1624"/>
                      <a:pt x="911" y="1624"/>
                      <a:pt x="911" y="1624"/>
                    </a:cubicBezTo>
                    <a:cubicBezTo>
                      <a:pt x="911" y="1623"/>
                      <a:pt x="911" y="1623"/>
                      <a:pt x="911" y="1623"/>
                    </a:cubicBezTo>
                    <a:cubicBezTo>
                      <a:pt x="911" y="1622"/>
                      <a:pt x="911" y="1621"/>
                      <a:pt x="911" y="1620"/>
                    </a:cubicBezTo>
                    <a:close/>
                    <a:moveTo>
                      <a:pt x="910" y="1465"/>
                    </a:moveTo>
                    <a:cubicBezTo>
                      <a:pt x="910" y="1465"/>
                      <a:pt x="910" y="1465"/>
                      <a:pt x="910" y="1465"/>
                    </a:cubicBezTo>
                    <a:cubicBezTo>
                      <a:pt x="900" y="1482"/>
                      <a:pt x="900" y="1482"/>
                      <a:pt x="900" y="1482"/>
                    </a:cubicBezTo>
                    <a:cubicBezTo>
                      <a:pt x="899" y="1485"/>
                      <a:pt x="896" y="1488"/>
                      <a:pt x="893" y="1490"/>
                    </a:cubicBezTo>
                    <a:cubicBezTo>
                      <a:pt x="889" y="1493"/>
                      <a:pt x="885" y="1495"/>
                      <a:pt x="880" y="1497"/>
                    </a:cubicBezTo>
                    <a:cubicBezTo>
                      <a:pt x="879" y="1497"/>
                      <a:pt x="878" y="1498"/>
                      <a:pt x="876" y="1498"/>
                    </a:cubicBezTo>
                    <a:cubicBezTo>
                      <a:pt x="876" y="1499"/>
                      <a:pt x="875" y="1499"/>
                      <a:pt x="874" y="1499"/>
                    </a:cubicBezTo>
                    <a:cubicBezTo>
                      <a:pt x="874" y="1499"/>
                      <a:pt x="874" y="1499"/>
                      <a:pt x="874" y="1499"/>
                    </a:cubicBezTo>
                    <a:cubicBezTo>
                      <a:pt x="871" y="1500"/>
                      <a:pt x="868" y="1501"/>
                      <a:pt x="865" y="1502"/>
                    </a:cubicBezTo>
                    <a:cubicBezTo>
                      <a:pt x="859" y="1503"/>
                      <a:pt x="854" y="1503"/>
                      <a:pt x="848" y="1503"/>
                    </a:cubicBezTo>
                    <a:cubicBezTo>
                      <a:pt x="832" y="1503"/>
                      <a:pt x="832" y="1503"/>
                      <a:pt x="832" y="1503"/>
                    </a:cubicBezTo>
                    <a:cubicBezTo>
                      <a:pt x="832" y="1503"/>
                      <a:pt x="832" y="1503"/>
                      <a:pt x="832" y="1503"/>
                    </a:cubicBezTo>
                    <a:cubicBezTo>
                      <a:pt x="812" y="1503"/>
                      <a:pt x="793" y="1504"/>
                      <a:pt x="774" y="1504"/>
                    </a:cubicBezTo>
                    <a:cubicBezTo>
                      <a:pt x="765" y="1504"/>
                      <a:pt x="747" y="1502"/>
                      <a:pt x="745" y="1491"/>
                    </a:cubicBezTo>
                    <a:cubicBezTo>
                      <a:pt x="745" y="1489"/>
                      <a:pt x="745" y="1488"/>
                      <a:pt x="746" y="1486"/>
                    </a:cubicBezTo>
                    <a:cubicBezTo>
                      <a:pt x="747" y="1482"/>
                      <a:pt x="751" y="1478"/>
                      <a:pt x="753" y="1475"/>
                    </a:cubicBezTo>
                    <a:cubicBezTo>
                      <a:pt x="760" y="1464"/>
                      <a:pt x="766" y="1452"/>
                      <a:pt x="775" y="1443"/>
                    </a:cubicBezTo>
                    <a:cubicBezTo>
                      <a:pt x="775" y="1442"/>
                      <a:pt x="776" y="1442"/>
                      <a:pt x="776" y="1441"/>
                    </a:cubicBezTo>
                    <a:cubicBezTo>
                      <a:pt x="776" y="1441"/>
                      <a:pt x="777" y="1441"/>
                      <a:pt x="777" y="1441"/>
                    </a:cubicBezTo>
                    <a:cubicBezTo>
                      <a:pt x="799" y="1419"/>
                      <a:pt x="845" y="1425"/>
                      <a:pt x="873" y="1425"/>
                    </a:cubicBezTo>
                    <a:cubicBezTo>
                      <a:pt x="886" y="1425"/>
                      <a:pt x="901" y="1423"/>
                      <a:pt x="913" y="1428"/>
                    </a:cubicBezTo>
                    <a:cubicBezTo>
                      <a:pt x="913" y="1428"/>
                      <a:pt x="913" y="1428"/>
                      <a:pt x="913" y="1428"/>
                    </a:cubicBezTo>
                    <a:cubicBezTo>
                      <a:pt x="915" y="1429"/>
                      <a:pt x="916" y="1430"/>
                      <a:pt x="917" y="1430"/>
                    </a:cubicBezTo>
                    <a:cubicBezTo>
                      <a:pt x="917" y="1430"/>
                      <a:pt x="917" y="1431"/>
                      <a:pt x="918" y="1431"/>
                    </a:cubicBezTo>
                    <a:cubicBezTo>
                      <a:pt x="920" y="1432"/>
                      <a:pt x="922" y="1435"/>
                      <a:pt x="922" y="1437"/>
                    </a:cubicBezTo>
                    <a:cubicBezTo>
                      <a:pt x="923" y="1439"/>
                      <a:pt x="923" y="1442"/>
                      <a:pt x="921" y="1444"/>
                    </a:cubicBezTo>
                    <a:cubicBezTo>
                      <a:pt x="920" y="1446"/>
                      <a:pt x="920" y="1446"/>
                      <a:pt x="920" y="1446"/>
                    </a:cubicBezTo>
                    <a:cubicBezTo>
                      <a:pt x="918" y="1452"/>
                      <a:pt x="913" y="1460"/>
                      <a:pt x="910" y="1465"/>
                    </a:cubicBezTo>
                    <a:close/>
                    <a:moveTo>
                      <a:pt x="1095" y="1502"/>
                    </a:moveTo>
                    <a:cubicBezTo>
                      <a:pt x="1093" y="1502"/>
                      <a:pt x="1091" y="1502"/>
                      <a:pt x="1089" y="1502"/>
                    </a:cubicBezTo>
                    <a:cubicBezTo>
                      <a:pt x="1089" y="1502"/>
                      <a:pt x="1089" y="1503"/>
                      <a:pt x="1088" y="1503"/>
                    </a:cubicBezTo>
                    <a:cubicBezTo>
                      <a:pt x="1077" y="1504"/>
                      <a:pt x="1066" y="1503"/>
                      <a:pt x="1054" y="1503"/>
                    </a:cubicBezTo>
                    <a:cubicBezTo>
                      <a:pt x="1007" y="1503"/>
                      <a:pt x="1007" y="1503"/>
                      <a:pt x="1007" y="1503"/>
                    </a:cubicBezTo>
                    <a:cubicBezTo>
                      <a:pt x="997" y="1503"/>
                      <a:pt x="980" y="1501"/>
                      <a:pt x="976" y="1490"/>
                    </a:cubicBezTo>
                    <a:cubicBezTo>
                      <a:pt x="976" y="1489"/>
                      <a:pt x="976" y="1488"/>
                      <a:pt x="976" y="1487"/>
                    </a:cubicBezTo>
                    <a:cubicBezTo>
                      <a:pt x="976" y="1486"/>
                      <a:pt x="976" y="1486"/>
                      <a:pt x="976" y="1485"/>
                    </a:cubicBezTo>
                    <a:cubicBezTo>
                      <a:pt x="977" y="1481"/>
                      <a:pt x="980" y="1477"/>
                      <a:pt x="982" y="1473"/>
                    </a:cubicBezTo>
                    <a:cubicBezTo>
                      <a:pt x="986" y="1463"/>
                      <a:pt x="990" y="1449"/>
                      <a:pt x="998" y="1441"/>
                    </a:cubicBezTo>
                    <a:cubicBezTo>
                      <a:pt x="998" y="1440"/>
                      <a:pt x="999" y="1440"/>
                      <a:pt x="999" y="1440"/>
                    </a:cubicBezTo>
                    <a:cubicBezTo>
                      <a:pt x="1000" y="1439"/>
                      <a:pt x="1000" y="1439"/>
                      <a:pt x="1000" y="1438"/>
                    </a:cubicBezTo>
                    <a:cubicBezTo>
                      <a:pt x="1001" y="1438"/>
                      <a:pt x="1001" y="1438"/>
                      <a:pt x="1001" y="1438"/>
                    </a:cubicBezTo>
                    <a:cubicBezTo>
                      <a:pt x="1002" y="1437"/>
                      <a:pt x="1002" y="1437"/>
                      <a:pt x="1002" y="1437"/>
                    </a:cubicBezTo>
                    <a:cubicBezTo>
                      <a:pt x="1003" y="1436"/>
                      <a:pt x="1003" y="1436"/>
                      <a:pt x="1003" y="1436"/>
                    </a:cubicBezTo>
                    <a:cubicBezTo>
                      <a:pt x="1010" y="1431"/>
                      <a:pt x="1018" y="1428"/>
                      <a:pt x="1027" y="1427"/>
                    </a:cubicBezTo>
                    <a:cubicBezTo>
                      <a:pt x="1027" y="1427"/>
                      <a:pt x="1027" y="1426"/>
                      <a:pt x="1028" y="1426"/>
                    </a:cubicBezTo>
                    <a:cubicBezTo>
                      <a:pt x="1033" y="1425"/>
                      <a:pt x="1038" y="1425"/>
                      <a:pt x="1043" y="1425"/>
                    </a:cubicBezTo>
                    <a:cubicBezTo>
                      <a:pt x="1072" y="1425"/>
                      <a:pt x="1072" y="1425"/>
                      <a:pt x="1072" y="1425"/>
                    </a:cubicBezTo>
                    <a:cubicBezTo>
                      <a:pt x="1081" y="1425"/>
                      <a:pt x="1090" y="1425"/>
                      <a:pt x="1099" y="1425"/>
                    </a:cubicBezTo>
                    <a:cubicBezTo>
                      <a:pt x="1112" y="1425"/>
                      <a:pt x="1130" y="1423"/>
                      <a:pt x="1140" y="1432"/>
                    </a:cubicBezTo>
                    <a:cubicBezTo>
                      <a:pt x="1140" y="1433"/>
                      <a:pt x="1141" y="1433"/>
                      <a:pt x="1141" y="1434"/>
                    </a:cubicBezTo>
                    <a:cubicBezTo>
                      <a:pt x="1142" y="1434"/>
                      <a:pt x="1142" y="1434"/>
                      <a:pt x="1142" y="1434"/>
                    </a:cubicBezTo>
                    <a:cubicBezTo>
                      <a:pt x="1142" y="1434"/>
                      <a:pt x="1142" y="1435"/>
                      <a:pt x="1142" y="1435"/>
                    </a:cubicBezTo>
                    <a:cubicBezTo>
                      <a:pt x="1143" y="1435"/>
                      <a:pt x="1143" y="1436"/>
                      <a:pt x="1143" y="1436"/>
                    </a:cubicBezTo>
                    <a:cubicBezTo>
                      <a:pt x="1144" y="1438"/>
                      <a:pt x="1144" y="1440"/>
                      <a:pt x="1144" y="1442"/>
                    </a:cubicBezTo>
                    <a:cubicBezTo>
                      <a:pt x="1143" y="1452"/>
                      <a:pt x="1135" y="1467"/>
                      <a:pt x="1133" y="1473"/>
                    </a:cubicBezTo>
                    <a:cubicBezTo>
                      <a:pt x="1133" y="1474"/>
                      <a:pt x="1133" y="1474"/>
                      <a:pt x="1133" y="1474"/>
                    </a:cubicBezTo>
                    <a:cubicBezTo>
                      <a:pt x="1132" y="1476"/>
                      <a:pt x="1131" y="1478"/>
                      <a:pt x="1130" y="1480"/>
                    </a:cubicBezTo>
                    <a:cubicBezTo>
                      <a:pt x="1130" y="1481"/>
                      <a:pt x="1130" y="1481"/>
                      <a:pt x="1130" y="1481"/>
                    </a:cubicBezTo>
                    <a:cubicBezTo>
                      <a:pt x="1130" y="1482"/>
                      <a:pt x="1129" y="1483"/>
                      <a:pt x="1129" y="1483"/>
                    </a:cubicBezTo>
                    <a:cubicBezTo>
                      <a:pt x="1129" y="1484"/>
                      <a:pt x="1128" y="1484"/>
                      <a:pt x="1128" y="1485"/>
                    </a:cubicBezTo>
                    <a:cubicBezTo>
                      <a:pt x="1128" y="1485"/>
                      <a:pt x="1127" y="1486"/>
                      <a:pt x="1127" y="1487"/>
                    </a:cubicBezTo>
                    <a:cubicBezTo>
                      <a:pt x="1126" y="1487"/>
                      <a:pt x="1126" y="1487"/>
                      <a:pt x="1126" y="1488"/>
                    </a:cubicBezTo>
                    <a:cubicBezTo>
                      <a:pt x="1125" y="1488"/>
                      <a:pt x="1125" y="1488"/>
                      <a:pt x="1125" y="1488"/>
                    </a:cubicBezTo>
                    <a:cubicBezTo>
                      <a:pt x="1124" y="1489"/>
                      <a:pt x="1124" y="1489"/>
                      <a:pt x="1124" y="1490"/>
                    </a:cubicBezTo>
                    <a:cubicBezTo>
                      <a:pt x="1122" y="1491"/>
                      <a:pt x="1121" y="1492"/>
                      <a:pt x="1119" y="1493"/>
                    </a:cubicBezTo>
                    <a:cubicBezTo>
                      <a:pt x="1117" y="1494"/>
                      <a:pt x="1115" y="1495"/>
                      <a:pt x="1114" y="1496"/>
                    </a:cubicBezTo>
                    <a:cubicBezTo>
                      <a:pt x="1113" y="1496"/>
                      <a:pt x="1113" y="1496"/>
                      <a:pt x="1113" y="1496"/>
                    </a:cubicBezTo>
                    <a:cubicBezTo>
                      <a:pt x="1112" y="1497"/>
                      <a:pt x="1112" y="1497"/>
                      <a:pt x="1112" y="1497"/>
                    </a:cubicBezTo>
                    <a:cubicBezTo>
                      <a:pt x="1106" y="1499"/>
                      <a:pt x="1100" y="1501"/>
                      <a:pt x="1095" y="1502"/>
                    </a:cubicBezTo>
                    <a:close/>
                    <a:moveTo>
                      <a:pt x="773" y="1710"/>
                    </a:moveTo>
                    <a:cubicBezTo>
                      <a:pt x="773" y="1710"/>
                      <a:pt x="773" y="1710"/>
                      <a:pt x="773" y="1710"/>
                    </a:cubicBezTo>
                    <a:cubicBezTo>
                      <a:pt x="771" y="1721"/>
                      <a:pt x="762" y="1732"/>
                      <a:pt x="756" y="1742"/>
                    </a:cubicBezTo>
                    <a:cubicBezTo>
                      <a:pt x="756" y="1742"/>
                      <a:pt x="756" y="1742"/>
                      <a:pt x="756" y="1742"/>
                    </a:cubicBezTo>
                    <a:cubicBezTo>
                      <a:pt x="750" y="1753"/>
                      <a:pt x="744" y="1767"/>
                      <a:pt x="736" y="1777"/>
                    </a:cubicBezTo>
                    <a:cubicBezTo>
                      <a:pt x="735" y="1778"/>
                      <a:pt x="735" y="1779"/>
                      <a:pt x="734" y="1781"/>
                    </a:cubicBezTo>
                    <a:cubicBezTo>
                      <a:pt x="734" y="1781"/>
                      <a:pt x="733" y="1781"/>
                      <a:pt x="733" y="1781"/>
                    </a:cubicBezTo>
                    <a:cubicBezTo>
                      <a:pt x="732" y="1782"/>
                      <a:pt x="731" y="1783"/>
                      <a:pt x="730" y="1784"/>
                    </a:cubicBezTo>
                    <a:cubicBezTo>
                      <a:pt x="729" y="1785"/>
                      <a:pt x="729" y="1785"/>
                      <a:pt x="728" y="1786"/>
                    </a:cubicBezTo>
                    <a:cubicBezTo>
                      <a:pt x="728" y="1786"/>
                      <a:pt x="728" y="1786"/>
                      <a:pt x="728" y="1786"/>
                    </a:cubicBezTo>
                    <a:cubicBezTo>
                      <a:pt x="719" y="1794"/>
                      <a:pt x="708" y="1799"/>
                      <a:pt x="696" y="1802"/>
                    </a:cubicBezTo>
                    <a:cubicBezTo>
                      <a:pt x="695" y="1803"/>
                      <a:pt x="693" y="1803"/>
                      <a:pt x="692" y="1804"/>
                    </a:cubicBezTo>
                    <a:cubicBezTo>
                      <a:pt x="685" y="1805"/>
                      <a:pt x="678" y="1806"/>
                      <a:pt x="671" y="1806"/>
                    </a:cubicBezTo>
                    <a:cubicBezTo>
                      <a:pt x="665" y="1806"/>
                      <a:pt x="665" y="1806"/>
                      <a:pt x="665" y="1806"/>
                    </a:cubicBezTo>
                    <a:cubicBezTo>
                      <a:pt x="665" y="1806"/>
                      <a:pt x="665" y="1806"/>
                      <a:pt x="665" y="1806"/>
                    </a:cubicBezTo>
                    <a:cubicBezTo>
                      <a:pt x="636" y="1806"/>
                      <a:pt x="607" y="1807"/>
                      <a:pt x="578" y="1807"/>
                    </a:cubicBezTo>
                    <a:cubicBezTo>
                      <a:pt x="575" y="1807"/>
                      <a:pt x="573" y="1806"/>
                      <a:pt x="571" y="1806"/>
                    </a:cubicBezTo>
                    <a:cubicBezTo>
                      <a:pt x="567" y="1806"/>
                      <a:pt x="563" y="1805"/>
                      <a:pt x="560" y="1804"/>
                    </a:cubicBezTo>
                    <a:cubicBezTo>
                      <a:pt x="555" y="1802"/>
                      <a:pt x="551" y="1800"/>
                      <a:pt x="549" y="1797"/>
                    </a:cubicBezTo>
                    <a:cubicBezTo>
                      <a:pt x="546" y="1794"/>
                      <a:pt x="545" y="1790"/>
                      <a:pt x="545" y="1786"/>
                    </a:cubicBezTo>
                    <a:cubicBezTo>
                      <a:pt x="545" y="1783"/>
                      <a:pt x="546" y="1780"/>
                      <a:pt x="548" y="1777"/>
                    </a:cubicBezTo>
                    <a:cubicBezTo>
                      <a:pt x="548" y="1776"/>
                      <a:pt x="549" y="1776"/>
                      <a:pt x="549" y="1776"/>
                    </a:cubicBezTo>
                    <a:cubicBezTo>
                      <a:pt x="549" y="1775"/>
                      <a:pt x="549" y="1774"/>
                      <a:pt x="550" y="1774"/>
                    </a:cubicBezTo>
                    <a:cubicBezTo>
                      <a:pt x="551" y="1772"/>
                      <a:pt x="551" y="1772"/>
                      <a:pt x="551" y="1772"/>
                    </a:cubicBezTo>
                    <a:cubicBezTo>
                      <a:pt x="551" y="1772"/>
                      <a:pt x="551" y="1772"/>
                      <a:pt x="551" y="1772"/>
                    </a:cubicBezTo>
                    <a:cubicBezTo>
                      <a:pt x="558" y="1761"/>
                      <a:pt x="566" y="1750"/>
                      <a:pt x="574" y="1739"/>
                    </a:cubicBezTo>
                    <a:cubicBezTo>
                      <a:pt x="579" y="1730"/>
                      <a:pt x="585" y="1720"/>
                      <a:pt x="592" y="1713"/>
                    </a:cubicBezTo>
                    <a:cubicBezTo>
                      <a:pt x="593" y="1712"/>
                      <a:pt x="593" y="1711"/>
                      <a:pt x="594" y="1710"/>
                    </a:cubicBezTo>
                    <a:cubicBezTo>
                      <a:pt x="594" y="1710"/>
                      <a:pt x="595" y="1710"/>
                      <a:pt x="595" y="1710"/>
                    </a:cubicBezTo>
                    <a:cubicBezTo>
                      <a:pt x="596" y="1708"/>
                      <a:pt x="598" y="1707"/>
                      <a:pt x="600" y="1705"/>
                    </a:cubicBezTo>
                    <a:cubicBezTo>
                      <a:pt x="600" y="1705"/>
                      <a:pt x="600" y="1705"/>
                      <a:pt x="600" y="1705"/>
                    </a:cubicBezTo>
                    <a:cubicBezTo>
                      <a:pt x="600" y="1705"/>
                      <a:pt x="600" y="1705"/>
                      <a:pt x="600" y="1705"/>
                    </a:cubicBezTo>
                    <a:cubicBezTo>
                      <a:pt x="610" y="1697"/>
                      <a:pt x="622" y="1692"/>
                      <a:pt x="635" y="1690"/>
                    </a:cubicBezTo>
                    <a:cubicBezTo>
                      <a:pt x="635" y="1690"/>
                      <a:pt x="635" y="1690"/>
                      <a:pt x="635" y="1690"/>
                    </a:cubicBezTo>
                    <a:cubicBezTo>
                      <a:pt x="636" y="1690"/>
                      <a:pt x="636" y="1690"/>
                      <a:pt x="636" y="1690"/>
                    </a:cubicBezTo>
                    <a:cubicBezTo>
                      <a:pt x="638" y="1689"/>
                      <a:pt x="640" y="1689"/>
                      <a:pt x="643" y="1688"/>
                    </a:cubicBezTo>
                    <a:cubicBezTo>
                      <a:pt x="644" y="1688"/>
                      <a:pt x="646" y="1688"/>
                      <a:pt x="647" y="1688"/>
                    </a:cubicBezTo>
                    <a:cubicBezTo>
                      <a:pt x="649" y="1688"/>
                      <a:pt x="650" y="1688"/>
                      <a:pt x="652" y="1688"/>
                    </a:cubicBezTo>
                    <a:cubicBezTo>
                      <a:pt x="653" y="1687"/>
                      <a:pt x="654" y="1687"/>
                      <a:pt x="655" y="1687"/>
                    </a:cubicBezTo>
                    <a:cubicBezTo>
                      <a:pt x="656" y="1687"/>
                      <a:pt x="656" y="1687"/>
                      <a:pt x="656" y="1687"/>
                    </a:cubicBezTo>
                    <a:cubicBezTo>
                      <a:pt x="656" y="1687"/>
                      <a:pt x="656" y="1687"/>
                      <a:pt x="656" y="1687"/>
                    </a:cubicBezTo>
                    <a:cubicBezTo>
                      <a:pt x="683" y="1687"/>
                      <a:pt x="709" y="1687"/>
                      <a:pt x="736" y="1687"/>
                    </a:cubicBezTo>
                    <a:cubicBezTo>
                      <a:pt x="736" y="1687"/>
                      <a:pt x="736" y="1687"/>
                      <a:pt x="736" y="1687"/>
                    </a:cubicBezTo>
                    <a:cubicBezTo>
                      <a:pt x="740" y="1687"/>
                      <a:pt x="740" y="1687"/>
                      <a:pt x="740" y="1687"/>
                    </a:cubicBezTo>
                    <a:cubicBezTo>
                      <a:pt x="747" y="1687"/>
                      <a:pt x="753" y="1688"/>
                      <a:pt x="757" y="1689"/>
                    </a:cubicBezTo>
                    <a:cubicBezTo>
                      <a:pt x="759" y="1690"/>
                      <a:pt x="760" y="1690"/>
                      <a:pt x="761" y="1691"/>
                    </a:cubicBezTo>
                    <a:cubicBezTo>
                      <a:pt x="761" y="1691"/>
                      <a:pt x="762" y="1691"/>
                      <a:pt x="763" y="1691"/>
                    </a:cubicBezTo>
                    <a:cubicBezTo>
                      <a:pt x="763" y="1692"/>
                      <a:pt x="763" y="1692"/>
                      <a:pt x="764" y="1692"/>
                    </a:cubicBezTo>
                    <a:cubicBezTo>
                      <a:pt x="771" y="1695"/>
                      <a:pt x="775" y="1701"/>
                      <a:pt x="773" y="1710"/>
                    </a:cubicBezTo>
                    <a:close/>
                    <a:moveTo>
                      <a:pt x="828" y="1613"/>
                    </a:moveTo>
                    <a:cubicBezTo>
                      <a:pt x="827" y="1614"/>
                      <a:pt x="827" y="1614"/>
                      <a:pt x="827" y="1614"/>
                    </a:cubicBezTo>
                    <a:cubicBezTo>
                      <a:pt x="827" y="1614"/>
                      <a:pt x="827" y="1614"/>
                      <a:pt x="827" y="1614"/>
                    </a:cubicBezTo>
                    <a:cubicBezTo>
                      <a:pt x="826" y="1616"/>
                      <a:pt x="825" y="1617"/>
                      <a:pt x="824" y="1619"/>
                    </a:cubicBezTo>
                    <a:cubicBezTo>
                      <a:pt x="824" y="1619"/>
                      <a:pt x="824" y="1619"/>
                      <a:pt x="823" y="1619"/>
                    </a:cubicBezTo>
                    <a:cubicBezTo>
                      <a:pt x="817" y="1627"/>
                      <a:pt x="807" y="1632"/>
                      <a:pt x="797" y="1635"/>
                    </a:cubicBezTo>
                    <a:cubicBezTo>
                      <a:pt x="797" y="1635"/>
                      <a:pt x="797" y="1635"/>
                      <a:pt x="797" y="1635"/>
                    </a:cubicBezTo>
                    <a:cubicBezTo>
                      <a:pt x="795" y="1636"/>
                      <a:pt x="794" y="1636"/>
                      <a:pt x="792" y="1636"/>
                    </a:cubicBezTo>
                    <a:cubicBezTo>
                      <a:pt x="791" y="1637"/>
                      <a:pt x="790" y="1637"/>
                      <a:pt x="789" y="1637"/>
                    </a:cubicBezTo>
                    <a:cubicBezTo>
                      <a:pt x="788" y="1637"/>
                      <a:pt x="788" y="1638"/>
                      <a:pt x="787" y="1638"/>
                    </a:cubicBezTo>
                    <a:cubicBezTo>
                      <a:pt x="781" y="1639"/>
                      <a:pt x="774" y="1640"/>
                      <a:pt x="768" y="1640"/>
                    </a:cubicBezTo>
                    <a:cubicBezTo>
                      <a:pt x="767" y="1640"/>
                      <a:pt x="767" y="1640"/>
                      <a:pt x="767" y="1640"/>
                    </a:cubicBezTo>
                    <a:cubicBezTo>
                      <a:pt x="756" y="1641"/>
                      <a:pt x="745" y="1640"/>
                      <a:pt x="735" y="1640"/>
                    </a:cubicBezTo>
                    <a:cubicBezTo>
                      <a:pt x="718" y="1640"/>
                      <a:pt x="702" y="1640"/>
                      <a:pt x="685" y="1640"/>
                    </a:cubicBezTo>
                    <a:cubicBezTo>
                      <a:pt x="683" y="1640"/>
                      <a:pt x="680" y="1640"/>
                      <a:pt x="677" y="1640"/>
                    </a:cubicBezTo>
                    <a:cubicBezTo>
                      <a:pt x="677" y="1640"/>
                      <a:pt x="677" y="1640"/>
                      <a:pt x="676" y="1640"/>
                    </a:cubicBezTo>
                    <a:cubicBezTo>
                      <a:pt x="674" y="1639"/>
                      <a:pt x="672" y="1639"/>
                      <a:pt x="669" y="1638"/>
                    </a:cubicBezTo>
                    <a:cubicBezTo>
                      <a:pt x="669" y="1638"/>
                      <a:pt x="669" y="1638"/>
                      <a:pt x="669" y="1638"/>
                    </a:cubicBezTo>
                    <a:cubicBezTo>
                      <a:pt x="669" y="1638"/>
                      <a:pt x="669" y="1638"/>
                      <a:pt x="669" y="1638"/>
                    </a:cubicBezTo>
                    <a:cubicBezTo>
                      <a:pt x="662" y="1636"/>
                      <a:pt x="655" y="1632"/>
                      <a:pt x="655" y="1624"/>
                    </a:cubicBezTo>
                    <a:cubicBezTo>
                      <a:pt x="655" y="1623"/>
                      <a:pt x="655" y="1621"/>
                      <a:pt x="656" y="1620"/>
                    </a:cubicBezTo>
                    <a:cubicBezTo>
                      <a:pt x="656" y="1619"/>
                      <a:pt x="656" y="1619"/>
                      <a:pt x="656" y="1618"/>
                    </a:cubicBezTo>
                    <a:cubicBezTo>
                      <a:pt x="657" y="1617"/>
                      <a:pt x="657" y="1616"/>
                      <a:pt x="658" y="1614"/>
                    </a:cubicBezTo>
                    <a:cubicBezTo>
                      <a:pt x="658" y="1614"/>
                      <a:pt x="658" y="1614"/>
                      <a:pt x="658" y="1614"/>
                    </a:cubicBezTo>
                    <a:cubicBezTo>
                      <a:pt x="659" y="1613"/>
                      <a:pt x="659" y="1613"/>
                      <a:pt x="659" y="1613"/>
                    </a:cubicBezTo>
                    <a:cubicBezTo>
                      <a:pt x="660" y="1612"/>
                      <a:pt x="661" y="1610"/>
                      <a:pt x="662" y="1609"/>
                    </a:cubicBezTo>
                    <a:cubicBezTo>
                      <a:pt x="670" y="1597"/>
                      <a:pt x="678" y="1585"/>
                      <a:pt x="686" y="1572"/>
                    </a:cubicBezTo>
                    <a:cubicBezTo>
                      <a:pt x="687" y="1572"/>
                      <a:pt x="687" y="1572"/>
                      <a:pt x="687" y="1572"/>
                    </a:cubicBezTo>
                    <a:cubicBezTo>
                      <a:pt x="689" y="1568"/>
                      <a:pt x="689" y="1568"/>
                      <a:pt x="689" y="1568"/>
                    </a:cubicBezTo>
                    <a:cubicBezTo>
                      <a:pt x="692" y="1565"/>
                      <a:pt x="695" y="1562"/>
                      <a:pt x="699" y="1559"/>
                    </a:cubicBezTo>
                    <a:cubicBezTo>
                      <a:pt x="702" y="1557"/>
                      <a:pt x="705" y="1555"/>
                      <a:pt x="708" y="1554"/>
                    </a:cubicBezTo>
                    <a:cubicBezTo>
                      <a:pt x="709" y="1553"/>
                      <a:pt x="710" y="1553"/>
                      <a:pt x="711" y="1552"/>
                    </a:cubicBezTo>
                    <a:cubicBezTo>
                      <a:pt x="712" y="1552"/>
                      <a:pt x="712" y="1552"/>
                      <a:pt x="713" y="1551"/>
                    </a:cubicBezTo>
                    <a:cubicBezTo>
                      <a:pt x="713" y="1551"/>
                      <a:pt x="714" y="1551"/>
                      <a:pt x="714" y="1551"/>
                    </a:cubicBezTo>
                    <a:cubicBezTo>
                      <a:pt x="715" y="1551"/>
                      <a:pt x="715" y="1551"/>
                      <a:pt x="716" y="1550"/>
                    </a:cubicBezTo>
                    <a:cubicBezTo>
                      <a:pt x="720" y="1549"/>
                      <a:pt x="725" y="1547"/>
                      <a:pt x="730" y="1546"/>
                    </a:cubicBezTo>
                    <a:cubicBezTo>
                      <a:pt x="735" y="1545"/>
                      <a:pt x="741" y="1544"/>
                      <a:pt x="747" y="1544"/>
                    </a:cubicBezTo>
                    <a:cubicBezTo>
                      <a:pt x="763" y="1544"/>
                      <a:pt x="763" y="1544"/>
                      <a:pt x="763" y="1544"/>
                    </a:cubicBezTo>
                    <a:cubicBezTo>
                      <a:pt x="767" y="1544"/>
                      <a:pt x="770" y="1544"/>
                      <a:pt x="774" y="1544"/>
                    </a:cubicBezTo>
                    <a:cubicBezTo>
                      <a:pt x="789" y="1544"/>
                      <a:pt x="803" y="1544"/>
                      <a:pt x="818" y="1544"/>
                    </a:cubicBezTo>
                    <a:cubicBezTo>
                      <a:pt x="818" y="1544"/>
                      <a:pt x="818" y="1544"/>
                      <a:pt x="818" y="1544"/>
                    </a:cubicBezTo>
                    <a:cubicBezTo>
                      <a:pt x="824" y="1544"/>
                      <a:pt x="824" y="1544"/>
                      <a:pt x="824" y="1544"/>
                    </a:cubicBezTo>
                    <a:cubicBezTo>
                      <a:pt x="830" y="1544"/>
                      <a:pt x="835" y="1545"/>
                      <a:pt x="839" y="1546"/>
                    </a:cubicBezTo>
                    <a:cubicBezTo>
                      <a:pt x="843" y="1547"/>
                      <a:pt x="845" y="1548"/>
                      <a:pt x="847" y="1549"/>
                    </a:cubicBezTo>
                    <a:cubicBezTo>
                      <a:pt x="854" y="1553"/>
                      <a:pt x="858" y="1559"/>
                      <a:pt x="853" y="1568"/>
                    </a:cubicBezTo>
                    <a:cubicBezTo>
                      <a:pt x="848" y="1579"/>
                      <a:pt x="841" y="1590"/>
                      <a:pt x="835" y="1600"/>
                    </a:cubicBezTo>
                    <a:cubicBezTo>
                      <a:pt x="828" y="1613"/>
                      <a:pt x="828" y="1613"/>
                      <a:pt x="828" y="1613"/>
                    </a:cubicBezTo>
                    <a:cubicBezTo>
                      <a:pt x="828" y="1613"/>
                      <a:pt x="828" y="1613"/>
                      <a:pt x="828" y="1613"/>
                    </a:cubicBezTo>
                    <a:close/>
                    <a:moveTo>
                      <a:pt x="1592" y="1771"/>
                    </a:moveTo>
                    <a:cubicBezTo>
                      <a:pt x="1592" y="1773"/>
                      <a:pt x="1592" y="1775"/>
                      <a:pt x="1591" y="1777"/>
                    </a:cubicBezTo>
                    <a:cubicBezTo>
                      <a:pt x="1591" y="1778"/>
                      <a:pt x="1591" y="1778"/>
                      <a:pt x="1591" y="1778"/>
                    </a:cubicBezTo>
                    <a:cubicBezTo>
                      <a:pt x="1590" y="1780"/>
                      <a:pt x="1590" y="1782"/>
                      <a:pt x="1589" y="1783"/>
                    </a:cubicBezTo>
                    <a:cubicBezTo>
                      <a:pt x="1589" y="1783"/>
                      <a:pt x="1589" y="1783"/>
                      <a:pt x="1589" y="1784"/>
                    </a:cubicBezTo>
                    <a:cubicBezTo>
                      <a:pt x="1588" y="1784"/>
                      <a:pt x="1588" y="1784"/>
                      <a:pt x="1588" y="1784"/>
                    </a:cubicBezTo>
                    <a:cubicBezTo>
                      <a:pt x="1587" y="1786"/>
                      <a:pt x="1586" y="1788"/>
                      <a:pt x="1584" y="1789"/>
                    </a:cubicBezTo>
                    <a:cubicBezTo>
                      <a:pt x="1584" y="1789"/>
                      <a:pt x="1584" y="1789"/>
                      <a:pt x="1584" y="1789"/>
                    </a:cubicBezTo>
                    <a:cubicBezTo>
                      <a:pt x="1582" y="1791"/>
                      <a:pt x="1581" y="1792"/>
                      <a:pt x="1579" y="1794"/>
                    </a:cubicBezTo>
                    <a:cubicBezTo>
                      <a:pt x="1578" y="1794"/>
                      <a:pt x="1578" y="1794"/>
                      <a:pt x="1578" y="1794"/>
                    </a:cubicBezTo>
                    <a:cubicBezTo>
                      <a:pt x="1578" y="1794"/>
                      <a:pt x="1577" y="1795"/>
                      <a:pt x="1577" y="1795"/>
                    </a:cubicBezTo>
                    <a:cubicBezTo>
                      <a:pt x="1575" y="1796"/>
                      <a:pt x="1573" y="1797"/>
                      <a:pt x="1571" y="1798"/>
                    </a:cubicBezTo>
                    <a:cubicBezTo>
                      <a:pt x="1571" y="1798"/>
                      <a:pt x="1571" y="1798"/>
                      <a:pt x="1570" y="1798"/>
                    </a:cubicBezTo>
                    <a:cubicBezTo>
                      <a:pt x="1569" y="1799"/>
                      <a:pt x="1567" y="1800"/>
                      <a:pt x="1566" y="1800"/>
                    </a:cubicBezTo>
                    <a:cubicBezTo>
                      <a:pt x="1565" y="1800"/>
                      <a:pt x="1564" y="1801"/>
                      <a:pt x="1563" y="1801"/>
                    </a:cubicBezTo>
                    <a:cubicBezTo>
                      <a:pt x="1563" y="1801"/>
                      <a:pt x="1563" y="1801"/>
                      <a:pt x="1562" y="1801"/>
                    </a:cubicBezTo>
                    <a:cubicBezTo>
                      <a:pt x="1562" y="1801"/>
                      <a:pt x="1561" y="1801"/>
                      <a:pt x="1561" y="1802"/>
                    </a:cubicBezTo>
                    <a:cubicBezTo>
                      <a:pt x="1559" y="1802"/>
                      <a:pt x="1557" y="1802"/>
                      <a:pt x="1555" y="1803"/>
                    </a:cubicBezTo>
                    <a:cubicBezTo>
                      <a:pt x="1553" y="1803"/>
                      <a:pt x="1551" y="1803"/>
                      <a:pt x="1550" y="1803"/>
                    </a:cubicBezTo>
                    <a:cubicBezTo>
                      <a:pt x="1548" y="1804"/>
                      <a:pt x="1546" y="1804"/>
                      <a:pt x="1544" y="1804"/>
                    </a:cubicBezTo>
                    <a:cubicBezTo>
                      <a:pt x="1544" y="1804"/>
                      <a:pt x="1543" y="1804"/>
                      <a:pt x="1542" y="1804"/>
                    </a:cubicBezTo>
                    <a:cubicBezTo>
                      <a:pt x="1540" y="1804"/>
                      <a:pt x="1540" y="1804"/>
                      <a:pt x="1540" y="1804"/>
                    </a:cubicBezTo>
                    <a:cubicBezTo>
                      <a:pt x="1540" y="1804"/>
                      <a:pt x="1540" y="1804"/>
                      <a:pt x="1540" y="1804"/>
                    </a:cubicBezTo>
                    <a:cubicBezTo>
                      <a:pt x="1530" y="1804"/>
                      <a:pt x="1519" y="1804"/>
                      <a:pt x="1509" y="1804"/>
                    </a:cubicBezTo>
                    <a:cubicBezTo>
                      <a:pt x="1461" y="1804"/>
                      <a:pt x="908" y="1806"/>
                      <a:pt x="869" y="1806"/>
                    </a:cubicBezTo>
                    <a:cubicBezTo>
                      <a:pt x="866" y="1806"/>
                      <a:pt x="863" y="1806"/>
                      <a:pt x="861" y="1805"/>
                    </a:cubicBezTo>
                    <a:cubicBezTo>
                      <a:pt x="857" y="1805"/>
                      <a:pt x="853" y="1804"/>
                      <a:pt x="850" y="1803"/>
                    </a:cubicBezTo>
                    <a:cubicBezTo>
                      <a:pt x="845" y="1802"/>
                      <a:pt x="841" y="1799"/>
                      <a:pt x="838" y="1796"/>
                    </a:cubicBezTo>
                    <a:cubicBezTo>
                      <a:pt x="835" y="1793"/>
                      <a:pt x="833" y="1790"/>
                      <a:pt x="832" y="1786"/>
                    </a:cubicBezTo>
                    <a:cubicBezTo>
                      <a:pt x="832" y="1782"/>
                      <a:pt x="832" y="1778"/>
                      <a:pt x="834" y="1773"/>
                    </a:cubicBezTo>
                    <a:cubicBezTo>
                      <a:pt x="836" y="1771"/>
                      <a:pt x="836" y="1771"/>
                      <a:pt x="836" y="1771"/>
                    </a:cubicBezTo>
                    <a:cubicBezTo>
                      <a:pt x="836" y="1771"/>
                      <a:pt x="836" y="1771"/>
                      <a:pt x="836" y="1771"/>
                    </a:cubicBezTo>
                    <a:cubicBezTo>
                      <a:pt x="842" y="1758"/>
                      <a:pt x="848" y="1745"/>
                      <a:pt x="854" y="1732"/>
                    </a:cubicBezTo>
                    <a:cubicBezTo>
                      <a:pt x="856" y="1730"/>
                      <a:pt x="857" y="1728"/>
                      <a:pt x="858" y="1726"/>
                    </a:cubicBezTo>
                    <a:cubicBezTo>
                      <a:pt x="862" y="1716"/>
                      <a:pt x="862" y="1716"/>
                      <a:pt x="862" y="1716"/>
                    </a:cubicBezTo>
                    <a:cubicBezTo>
                      <a:pt x="864" y="1712"/>
                      <a:pt x="868" y="1708"/>
                      <a:pt x="872" y="1704"/>
                    </a:cubicBezTo>
                    <a:cubicBezTo>
                      <a:pt x="873" y="1704"/>
                      <a:pt x="874" y="1703"/>
                      <a:pt x="875" y="1702"/>
                    </a:cubicBezTo>
                    <a:cubicBezTo>
                      <a:pt x="875" y="1702"/>
                      <a:pt x="876" y="1701"/>
                      <a:pt x="877" y="1701"/>
                    </a:cubicBezTo>
                    <a:cubicBezTo>
                      <a:pt x="878" y="1700"/>
                      <a:pt x="878" y="1700"/>
                      <a:pt x="879" y="1699"/>
                    </a:cubicBezTo>
                    <a:cubicBezTo>
                      <a:pt x="880" y="1699"/>
                      <a:pt x="880" y="1699"/>
                      <a:pt x="880" y="1699"/>
                    </a:cubicBezTo>
                    <a:cubicBezTo>
                      <a:pt x="881" y="1698"/>
                      <a:pt x="881" y="1698"/>
                      <a:pt x="882" y="1698"/>
                    </a:cubicBezTo>
                    <a:cubicBezTo>
                      <a:pt x="883" y="1697"/>
                      <a:pt x="885" y="1696"/>
                      <a:pt x="886" y="1695"/>
                    </a:cubicBezTo>
                    <a:cubicBezTo>
                      <a:pt x="887" y="1695"/>
                      <a:pt x="888" y="1695"/>
                      <a:pt x="889" y="1694"/>
                    </a:cubicBezTo>
                    <a:cubicBezTo>
                      <a:pt x="890" y="1694"/>
                      <a:pt x="891" y="1693"/>
                      <a:pt x="893" y="1693"/>
                    </a:cubicBezTo>
                    <a:cubicBezTo>
                      <a:pt x="895" y="1692"/>
                      <a:pt x="897" y="1691"/>
                      <a:pt x="899" y="1690"/>
                    </a:cubicBezTo>
                    <a:cubicBezTo>
                      <a:pt x="900" y="1690"/>
                      <a:pt x="901" y="1690"/>
                      <a:pt x="903" y="1689"/>
                    </a:cubicBezTo>
                    <a:cubicBezTo>
                      <a:pt x="903" y="1689"/>
                      <a:pt x="904" y="1689"/>
                      <a:pt x="904" y="1689"/>
                    </a:cubicBezTo>
                    <a:cubicBezTo>
                      <a:pt x="910" y="1687"/>
                      <a:pt x="917" y="1687"/>
                      <a:pt x="923" y="1687"/>
                    </a:cubicBezTo>
                    <a:cubicBezTo>
                      <a:pt x="923" y="1687"/>
                      <a:pt x="1503" y="1685"/>
                      <a:pt x="1525" y="1685"/>
                    </a:cubicBezTo>
                    <a:cubicBezTo>
                      <a:pt x="1531" y="1685"/>
                      <a:pt x="1538" y="1685"/>
                      <a:pt x="1545" y="1685"/>
                    </a:cubicBezTo>
                    <a:cubicBezTo>
                      <a:pt x="1548" y="1685"/>
                      <a:pt x="1551" y="1685"/>
                      <a:pt x="1554" y="1686"/>
                    </a:cubicBezTo>
                    <a:cubicBezTo>
                      <a:pt x="1554" y="1686"/>
                      <a:pt x="1555" y="1686"/>
                      <a:pt x="1555" y="1686"/>
                    </a:cubicBezTo>
                    <a:cubicBezTo>
                      <a:pt x="1557" y="1686"/>
                      <a:pt x="1560" y="1686"/>
                      <a:pt x="1562" y="1687"/>
                    </a:cubicBezTo>
                    <a:cubicBezTo>
                      <a:pt x="1562" y="1687"/>
                      <a:pt x="1563" y="1687"/>
                      <a:pt x="1563" y="1687"/>
                    </a:cubicBezTo>
                    <a:cubicBezTo>
                      <a:pt x="1563" y="1687"/>
                      <a:pt x="1563" y="1687"/>
                      <a:pt x="1563" y="1687"/>
                    </a:cubicBezTo>
                    <a:cubicBezTo>
                      <a:pt x="1566" y="1688"/>
                      <a:pt x="1568" y="1689"/>
                      <a:pt x="1570" y="1690"/>
                    </a:cubicBezTo>
                    <a:cubicBezTo>
                      <a:pt x="1570" y="1690"/>
                      <a:pt x="1571" y="1690"/>
                      <a:pt x="1571" y="1690"/>
                    </a:cubicBezTo>
                    <a:cubicBezTo>
                      <a:pt x="1573" y="1691"/>
                      <a:pt x="1575" y="1692"/>
                      <a:pt x="1577" y="1693"/>
                    </a:cubicBezTo>
                    <a:cubicBezTo>
                      <a:pt x="1577" y="1693"/>
                      <a:pt x="1577" y="1693"/>
                      <a:pt x="1578" y="1693"/>
                    </a:cubicBezTo>
                    <a:cubicBezTo>
                      <a:pt x="1578" y="1694"/>
                      <a:pt x="1578" y="1694"/>
                      <a:pt x="1578" y="1694"/>
                    </a:cubicBezTo>
                    <a:cubicBezTo>
                      <a:pt x="1580" y="1695"/>
                      <a:pt x="1581" y="1696"/>
                      <a:pt x="1582" y="1697"/>
                    </a:cubicBezTo>
                    <a:cubicBezTo>
                      <a:pt x="1584" y="1698"/>
                      <a:pt x="1586" y="1700"/>
                      <a:pt x="1588" y="1703"/>
                    </a:cubicBezTo>
                    <a:cubicBezTo>
                      <a:pt x="1590" y="1706"/>
                      <a:pt x="1592" y="1710"/>
                      <a:pt x="1592" y="1714"/>
                    </a:cubicBezTo>
                    <a:cubicBezTo>
                      <a:pt x="1592" y="1717"/>
                      <a:pt x="1592" y="1717"/>
                      <a:pt x="1592" y="1717"/>
                    </a:cubicBezTo>
                    <a:cubicBezTo>
                      <a:pt x="1592" y="1717"/>
                      <a:pt x="1592" y="1717"/>
                      <a:pt x="1592" y="1717"/>
                    </a:cubicBezTo>
                    <a:cubicBezTo>
                      <a:pt x="1592" y="1731"/>
                      <a:pt x="1592" y="1746"/>
                      <a:pt x="1592" y="1760"/>
                    </a:cubicBezTo>
                    <a:cubicBezTo>
                      <a:pt x="1592" y="1764"/>
                      <a:pt x="1593" y="1767"/>
                      <a:pt x="1592" y="1771"/>
                    </a:cubicBezTo>
                    <a:close/>
                    <a:moveTo>
                      <a:pt x="1671" y="1490"/>
                    </a:moveTo>
                    <a:cubicBezTo>
                      <a:pt x="1671" y="1490"/>
                      <a:pt x="1670" y="1489"/>
                      <a:pt x="1670" y="1489"/>
                    </a:cubicBezTo>
                    <a:cubicBezTo>
                      <a:pt x="1670" y="1489"/>
                      <a:pt x="1669" y="1489"/>
                      <a:pt x="1669" y="1488"/>
                    </a:cubicBezTo>
                    <a:cubicBezTo>
                      <a:pt x="1667" y="1486"/>
                      <a:pt x="1666" y="1483"/>
                      <a:pt x="1665" y="1480"/>
                    </a:cubicBezTo>
                    <a:cubicBezTo>
                      <a:pt x="1665" y="1477"/>
                      <a:pt x="1665" y="1477"/>
                      <a:pt x="1665" y="1477"/>
                    </a:cubicBezTo>
                    <a:cubicBezTo>
                      <a:pt x="1665" y="1475"/>
                      <a:pt x="1665" y="1473"/>
                      <a:pt x="1665" y="1471"/>
                    </a:cubicBezTo>
                    <a:cubicBezTo>
                      <a:pt x="1665" y="1471"/>
                      <a:pt x="1665" y="1471"/>
                      <a:pt x="1665" y="1471"/>
                    </a:cubicBezTo>
                    <a:cubicBezTo>
                      <a:pt x="1664" y="1463"/>
                      <a:pt x="1662" y="1454"/>
                      <a:pt x="1663" y="1445"/>
                    </a:cubicBezTo>
                    <a:cubicBezTo>
                      <a:pt x="1663" y="1443"/>
                      <a:pt x="1663" y="1443"/>
                      <a:pt x="1663" y="1443"/>
                    </a:cubicBezTo>
                    <a:cubicBezTo>
                      <a:pt x="1662" y="1440"/>
                      <a:pt x="1663" y="1437"/>
                      <a:pt x="1665" y="1435"/>
                    </a:cubicBezTo>
                    <a:cubicBezTo>
                      <a:pt x="1667" y="1433"/>
                      <a:pt x="1669" y="1431"/>
                      <a:pt x="1673" y="1429"/>
                    </a:cubicBezTo>
                    <a:cubicBezTo>
                      <a:pt x="1676" y="1427"/>
                      <a:pt x="1680" y="1426"/>
                      <a:pt x="1684" y="1425"/>
                    </a:cubicBezTo>
                    <a:cubicBezTo>
                      <a:pt x="1684" y="1425"/>
                      <a:pt x="1684" y="1425"/>
                      <a:pt x="1684" y="1425"/>
                    </a:cubicBezTo>
                    <a:cubicBezTo>
                      <a:pt x="1685" y="1425"/>
                      <a:pt x="1685" y="1425"/>
                      <a:pt x="1685" y="1425"/>
                    </a:cubicBezTo>
                    <a:cubicBezTo>
                      <a:pt x="1687" y="1424"/>
                      <a:pt x="1689" y="1424"/>
                      <a:pt x="1690" y="1424"/>
                    </a:cubicBezTo>
                    <a:cubicBezTo>
                      <a:pt x="1691" y="1424"/>
                      <a:pt x="1692" y="1424"/>
                      <a:pt x="1693" y="1424"/>
                    </a:cubicBezTo>
                    <a:cubicBezTo>
                      <a:pt x="1700" y="1423"/>
                      <a:pt x="1708" y="1423"/>
                      <a:pt x="1716" y="1423"/>
                    </a:cubicBezTo>
                    <a:cubicBezTo>
                      <a:pt x="1769" y="1423"/>
                      <a:pt x="1769" y="1423"/>
                      <a:pt x="1769" y="1423"/>
                    </a:cubicBezTo>
                    <a:cubicBezTo>
                      <a:pt x="1772" y="1423"/>
                      <a:pt x="1775" y="1423"/>
                      <a:pt x="1778" y="1424"/>
                    </a:cubicBezTo>
                    <a:cubicBezTo>
                      <a:pt x="1792" y="1425"/>
                      <a:pt x="1808" y="1429"/>
                      <a:pt x="1810" y="1442"/>
                    </a:cubicBezTo>
                    <a:cubicBezTo>
                      <a:pt x="1814" y="1454"/>
                      <a:pt x="1815" y="1466"/>
                      <a:pt x="1817" y="1478"/>
                    </a:cubicBezTo>
                    <a:cubicBezTo>
                      <a:pt x="1818" y="1480"/>
                      <a:pt x="1818" y="1480"/>
                      <a:pt x="1818" y="1480"/>
                    </a:cubicBezTo>
                    <a:cubicBezTo>
                      <a:pt x="1818" y="1482"/>
                      <a:pt x="1818" y="1485"/>
                      <a:pt x="1817" y="1487"/>
                    </a:cubicBezTo>
                    <a:cubicBezTo>
                      <a:pt x="1817" y="1487"/>
                      <a:pt x="1817" y="1488"/>
                      <a:pt x="1816" y="1488"/>
                    </a:cubicBezTo>
                    <a:cubicBezTo>
                      <a:pt x="1816" y="1488"/>
                      <a:pt x="1816" y="1488"/>
                      <a:pt x="1816" y="1488"/>
                    </a:cubicBezTo>
                    <a:cubicBezTo>
                      <a:pt x="1816" y="1488"/>
                      <a:pt x="1816" y="1488"/>
                      <a:pt x="1816" y="1488"/>
                    </a:cubicBezTo>
                    <a:cubicBezTo>
                      <a:pt x="1813" y="1494"/>
                      <a:pt x="1807" y="1497"/>
                      <a:pt x="1799" y="1499"/>
                    </a:cubicBezTo>
                    <a:cubicBezTo>
                      <a:pt x="1798" y="1499"/>
                      <a:pt x="1798" y="1499"/>
                      <a:pt x="1797" y="1499"/>
                    </a:cubicBezTo>
                    <a:cubicBezTo>
                      <a:pt x="1796" y="1500"/>
                      <a:pt x="1796" y="1500"/>
                      <a:pt x="1795" y="1500"/>
                    </a:cubicBezTo>
                    <a:cubicBezTo>
                      <a:pt x="1794" y="1500"/>
                      <a:pt x="1794" y="1500"/>
                      <a:pt x="1793" y="1500"/>
                    </a:cubicBezTo>
                    <a:cubicBezTo>
                      <a:pt x="1792" y="1500"/>
                      <a:pt x="1790" y="1501"/>
                      <a:pt x="1789" y="1501"/>
                    </a:cubicBezTo>
                    <a:cubicBezTo>
                      <a:pt x="1771" y="1503"/>
                      <a:pt x="1750" y="1501"/>
                      <a:pt x="1741" y="1501"/>
                    </a:cubicBezTo>
                    <a:cubicBezTo>
                      <a:pt x="1707" y="1501"/>
                      <a:pt x="1707" y="1501"/>
                      <a:pt x="1707" y="1501"/>
                    </a:cubicBezTo>
                    <a:cubicBezTo>
                      <a:pt x="1704" y="1501"/>
                      <a:pt x="1702" y="1501"/>
                      <a:pt x="1699" y="1501"/>
                    </a:cubicBezTo>
                    <a:cubicBezTo>
                      <a:pt x="1697" y="1501"/>
                      <a:pt x="1695" y="1500"/>
                      <a:pt x="1693" y="1500"/>
                    </a:cubicBezTo>
                    <a:cubicBezTo>
                      <a:pt x="1693" y="1500"/>
                      <a:pt x="1692" y="1500"/>
                      <a:pt x="1692" y="1500"/>
                    </a:cubicBezTo>
                    <a:cubicBezTo>
                      <a:pt x="1691" y="1500"/>
                      <a:pt x="1691" y="1500"/>
                      <a:pt x="1691" y="1500"/>
                    </a:cubicBezTo>
                    <a:cubicBezTo>
                      <a:pt x="1689" y="1499"/>
                      <a:pt x="1687" y="1499"/>
                      <a:pt x="1685" y="1498"/>
                    </a:cubicBezTo>
                    <a:cubicBezTo>
                      <a:pt x="1684" y="1498"/>
                      <a:pt x="1684" y="1497"/>
                      <a:pt x="1683" y="1497"/>
                    </a:cubicBezTo>
                    <a:cubicBezTo>
                      <a:pt x="1681" y="1496"/>
                      <a:pt x="1680" y="1496"/>
                      <a:pt x="1678" y="1495"/>
                    </a:cubicBezTo>
                    <a:cubicBezTo>
                      <a:pt x="1676" y="1494"/>
                      <a:pt x="1674" y="1492"/>
                      <a:pt x="1672" y="1491"/>
                    </a:cubicBezTo>
                    <a:cubicBezTo>
                      <a:pt x="1672" y="1491"/>
                      <a:pt x="1671" y="1490"/>
                      <a:pt x="1671" y="1490"/>
                    </a:cubicBezTo>
                    <a:close/>
                    <a:moveTo>
                      <a:pt x="1680" y="1622"/>
                    </a:moveTo>
                    <a:cubicBezTo>
                      <a:pt x="1677" y="1618"/>
                      <a:pt x="1676" y="1615"/>
                      <a:pt x="1675" y="1612"/>
                    </a:cubicBezTo>
                    <a:cubicBezTo>
                      <a:pt x="1675" y="1607"/>
                      <a:pt x="1675" y="1607"/>
                      <a:pt x="1675" y="1607"/>
                    </a:cubicBezTo>
                    <a:cubicBezTo>
                      <a:pt x="1675" y="1607"/>
                      <a:pt x="1675" y="1607"/>
                      <a:pt x="1675" y="1607"/>
                    </a:cubicBezTo>
                    <a:cubicBezTo>
                      <a:pt x="1674" y="1593"/>
                      <a:pt x="1673" y="1580"/>
                      <a:pt x="1672" y="1567"/>
                    </a:cubicBezTo>
                    <a:cubicBezTo>
                      <a:pt x="1672" y="1567"/>
                      <a:pt x="1672" y="1567"/>
                      <a:pt x="1672" y="1567"/>
                    </a:cubicBezTo>
                    <a:cubicBezTo>
                      <a:pt x="1672" y="1566"/>
                      <a:pt x="1672" y="1566"/>
                      <a:pt x="1672" y="1566"/>
                    </a:cubicBezTo>
                    <a:cubicBezTo>
                      <a:pt x="1672" y="1565"/>
                      <a:pt x="1672" y="1564"/>
                      <a:pt x="1672" y="1563"/>
                    </a:cubicBezTo>
                    <a:cubicBezTo>
                      <a:pt x="1675" y="1535"/>
                      <a:pt x="1735" y="1542"/>
                      <a:pt x="1754" y="1542"/>
                    </a:cubicBezTo>
                    <a:cubicBezTo>
                      <a:pt x="1776" y="1542"/>
                      <a:pt x="1819" y="1537"/>
                      <a:pt x="1832" y="1559"/>
                    </a:cubicBezTo>
                    <a:cubicBezTo>
                      <a:pt x="1833" y="1561"/>
                      <a:pt x="1835" y="1563"/>
                      <a:pt x="1835" y="1565"/>
                    </a:cubicBezTo>
                    <a:cubicBezTo>
                      <a:pt x="1836" y="1568"/>
                      <a:pt x="1836" y="1568"/>
                      <a:pt x="1836" y="1568"/>
                    </a:cubicBezTo>
                    <a:cubicBezTo>
                      <a:pt x="1836" y="1568"/>
                      <a:pt x="1836" y="1568"/>
                      <a:pt x="1836" y="1568"/>
                    </a:cubicBezTo>
                    <a:cubicBezTo>
                      <a:pt x="1837" y="1575"/>
                      <a:pt x="1838" y="1581"/>
                      <a:pt x="1840" y="1588"/>
                    </a:cubicBezTo>
                    <a:cubicBezTo>
                      <a:pt x="1844" y="1611"/>
                      <a:pt x="1844" y="1611"/>
                      <a:pt x="1844" y="1611"/>
                    </a:cubicBezTo>
                    <a:cubicBezTo>
                      <a:pt x="1845" y="1615"/>
                      <a:pt x="1844" y="1618"/>
                      <a:pt x="1843" y="1621"/>
                    </a:cubicBezTo>
                    <a:cubicBezTo>
                      <a:pt x="1842" y="1623"/>
                      <a:pt x="1840" y="1625"/>
                      <a:pt x="1838" y="1627"/>
                    </a:cubicBezTo>
                    <a:cubicBezTo>
                      <a:pt x="1838" y="1627"/>
                      <a:pt x="1837" y="1628"/>
                      <a:pt x="1836" y="1629"/>
                    </a:cubicBezTo>
                    <a:cubicBezTo>
                      <a:pt x="1836" y="1629"/>
                      <a:pt x="1835" y="1629"/>
                      <a:pt x="1835" y="1630"/>
                    </a:cubicBezTo>
                    <a:cubicBezTo>
                      <a:pt x="1835" y="1630"/>
                      <a:pt x="1834" y="1630"/>
                      <a:pt x="1834" y="1630"/>
                    </a:cubicBezTo>
                    <a:cubicBezTo>
                      <a:pt x="1833" y="1631"/>
                      <a:pt x="1832" y="1631"/>
                      <a:pt x="1830" y="1632"/>
                    </a:cubicBezTo>
                    <a:cubicBezTo>
                      <a:pt x="1829" y="1633"/>
                      <a:pt x="1828" y="1633"/>
                      <a:pt x="1827" y="1634"/>
                    </a:cubicBezTo>
                    <a:cubicBezTo>
                      <a:pt x="1826" y="1634"/>
                      <a:pt x="1825" y="1634"/>
                      <a:pt x="1825" y="1634"/>
                    </a:cubicBezTo>
                    <a:cubicBezTo>
                      <a:pt x="1824" y="1635"/>
                      <a:pt x="1823" y="1635"/>
                      <a:pt x="1822" y="1635"/>
                    </a:cubicBezTo>
                    <a:cubicBezTo>
                      <a:pt x="1821" y="1635"/>
                      <a:pt x="1820" y="1636"/>
                      <a:pt x="1819" y="1636"/>
                    </a:cubicBezTo>
                    <a:cubicBezTo>
                      <a:pt x="1818" y="1636"/>
                      <a:pt x="1818" y="1636"/>
                      <a:pt x="1818" y="1636"/>
                    </a:cubicBezTo>
                    <a:cubicBezTo>
                      <a:pt x="1816" y="1636"/>
                      <a:pt x="1814" y="1637"/>
                      <a:pt x="1812" y="1637"/>
                    </a:cubicBezTo>
                    <a:cubicBezTo>
                      <a:pt x="1809" y="1637"/>
                      <a:pt x="1807" y="1637"/>
                      <a:pt x="1805" y="1637"/>
                    </a:cubicBezTo>
                    <a:cubicBezTo>
                      <a:pt x="1805" y="1637"/>
                      <a:pt x="1805" y="1637"/>
                      <a:pt x="1805" y="1637"/>
                    </a:cubicBezTo>
                    <a:cubicBezTo>
                      <a:pt x="1804" y="1637"/>
                      <a:pt x="1804" y="1637"/>
                      <a:pt x="1804" y="1637"/>
                    </a:cubicBezTo>
                    <a:cubicBezTo>
                      <a:pt x="1804" y="1637"/>
                      <a:pt x="1804" y="1637"/>
                      <a:pt x="1804" y="1637"/>
                    </a:cubicBezTo>
                    <a:cubicBezTo>
                      <a:pt x="1777" y="1637"/>
                      <a:pt x="1750" y="1637"/>
                      <a:pt x="1722" y="1638"/>
                    </a:cubicBezTo>
                    <a:cubicBezTo>
                      <a:pt x="1719" y="1638"/>
                      <a:pt x="1716" y="1637"/>
                      <a:pt x="1714" y="1637"/>
                    </a:cubicBezTo>
                    <a:cubicBezTo>
                      <a:pt x="1713" y="1637"/>
                      <a:pt x="1712" y="1637"/>
                      <a:pt x="1712" y="1637"/>
                    </a:cubicBezTo>
                    <a:cubicBezTo>
                      <a:pt x="1709" y="1636"/>
                      <a:pt x="1707" y="1636"/>
                      <a:pt x="1705" y="1636"/>
                    </a:cubicBezTo>
                    <a:cubicBezTo>
                      <a:pt x="1705" y="1636"/>
                      <a:pt x="1705" y="1636"/>
                      <a:pt x="1705" y="1636"/>
                    </a:cubicBezTo>
                    <a:cubicBezTo>
                      <a:pt x="1704" y="1635"/>
                      <a:pt x="1704" y="1635"/>
                      <a:pt x="1704" y="1635"/>
                    </a:cubicBezTo>
                    <a:cubicBezTo>
                      <a:pt x="1701" y="1635"/>
                      <a:pt x="1699" y="1634"/>
                      <a:pt x="1697" y="1633"/>
                    </a:cubicBezTo>
                    <a:cubicBezTo>
                      <a:pt x="1696" y="1633"/>
                      <a:pt x="1695" y="1632"/>
                      <a:pt x="1695" y="1632"/>
                    </a:cubicBezTo>
                    <a:cubicBezTo>
                      <a:pt x="1693" y="1632"/>
                      <a:pt x="1692" y="1631"/>
                      <a:pt x="1691" y="1630"/>
                    </a:cubicBezTo>
                    <a:cubicBezTo>
                      <a:pt x="1691" y="1630"/>
                      <a:pt x="1690" y="1630"/>
                      <a:pt x="1690" y="1630"/>
                    </a:cubicBezTo>
                    <a:cubicBezTo>
                      <a:pt x="1686" y="1628"/>
                      <a:pt x="1682" y="1625"/>
                      <a:pt x="1680" y="1622"/>
                    </a:cubicBezTo>
                    <a:close/>
                    <a:moveTo>
                      <a:pt x="1875" y="1783"/>
                    </a:moveTo>
                    <a:cubicBezTo>
                      <a:pt x="1873" y="1787"/>
                      <a:pt x="1870" y="1790"/>
                      <a:pt x="1866" y="1793"/>
                    </a:cubicBezTo>
                    <a:cubicBezTo>
                      <a:pt x="1862" y="1796"/>
                      <a:pt x="1858" y="1799"/>
                      <a:pt x="1852" y="1800"/>
                    </a:cubicBezTo>
                    <a:cubicBezTo>
                      <a:pt x="1846" y="1802"/>
                      <a:pt x="1840" y="1803"/>
                      <a:pt x="1833" y="1803"/>
                    </a:cubicBezTo>
                    <a:cubicBezTo>
                      <a:pt x="1815" y="1803"/>
                      <a:pt x="1815" y="1803"/>
                      <a:pt x="1815" y="1803"/>
                    </a:cubicBezTo>
                    <a:cubicBezTo>
                      <a:pt x="1814" y="1803"/>
                      <a:pt x="1814" y="1803"/>
                      <a:pt x="1814" y="1803"/>
                    </a:cubicBezTo>
                    <a:cubicBezTo>
                      <a:pt x="1789" y="1803"/>
                      <a:pt x="1765" y="1803"/>
                      <a:pt x="1740" y="1803"/>
                    </a:cubicBezTo>
                    <a:cubicBezTo>
                      <a:pt x="1737" y="1803"/>
                      <a:pt x="1734" y="1803"/>
                      <a:pt x="1731" y="1803"/>
                    </a:cubicBezTo>
                    <a:cubicBezTo>
                      <a:pt x="1730" y="1803"/>
                      <a:pt x="1730" y="1803"/>
                      <a:pt x="1729" y="1803"/>
                    </a:cubicBezTo>
                    <a:cubicBezTo>
                      <a:pt x="1726" y="1802"/>
                      <a:pt x="1724" y="1802"/>
                      <a:pt x="1721" y="1801"/>
                    </a:cubicBezTo>
                    <a:cubicBezTo>
                      <a:pt x="1721" y="1801"/>
                      <a:pt x="1721" y="1801"/>
                      <a:pt x="1720" y="1801"/>
                    </a:cubicBezTo>
                    <a:cubicBezTo>
                      <a:pt x="1720" y="1801"/>
                      <a:pt x="1720" y="1801"/>
                      <a:pt x="1720" y="1801"/>
                    </a:cubicBezTo>
                    <a:cubicBezTo>
                      <a:pt x="1709" y="1798"/>
                      <a:pt x="1698" y="1792"/>
                      <a:pt x="1692" y="1783"/>
                    </a:cubicBezTo>
                    <a:cubicBezTo>
                      <a:pt x="1692" y="1783"/>
                      <a:pt x="1692" y="1783"/>
                      <a:pt x="1692" y="1783"/>
                    </a:cubicBezTo>
                    <a:cubicBezTo>
                      <a:pt x="1692" y="1783"/>
                      <a:pt x="1692" y="1783"/>
                      <a:pt x="1692" y="1783"/>
                    </a:cubicBezTo>
                    <a:cubicBezTo>
                      <a:pt x="1691" y="1782"/>
                      <a:pt x="1690" y="1780"/>
                      <a:pt x="1690" y="1778"/>
                    </a:cubicBezTo>
                    <a:cubicBezTo>
                      <a:pt x="1689" y="1777"/>
                      <a:pt x="1689" y="1776"/>
                      <a:pt x="1689" y="1775"/>
                    </a:cubicBezTo>
                    <a:cubicBezTo>
                      <a:pt x="1688" y="1774"/>
                      <a:pt x="1688" y="1773"/>
                      <a:pt x="1688" y="1772"/>
                    </a:cubicBezTo>
                    <a:cubicBezTo>
                      <a:pt x="1688" y="1772"/>
                      <a:pt x="1688" y="1771"/>
                      <a:pt x="1688" y="1771"/>
                    </a:cubicBezTo>
                    <a:cubicBezTo>
                      <a:pt x="1687" y="1769"/>
                      <a:pt x="1687" y="1769"/>
                      <a:pt x="1687" y="1769"/>
                    </a:cubicBezTo>
                    <a:cubicBezTo>
                      <a:pt x="1687" y="1769"/>
                      <a:pt x="1687" y="1769"/>
                      <a:pt x="1687" y="1769"/>
                    </a:cubicBezTo>
                    <a:cubicBezTo>
                      <a:pt x="1686" y="1756"/>
                      <a:pt x="1685" y="1742"/>
                      <a:pt x="1684" y="1728"/>
                    </a:cubicBezTo>
                    <a:cubicBezTo>
                      <a:pt x="1684" y="1725"/>
                      <a:pt x="1684" y="1723"/>
                      <a:pt x="1684" y="1721"/>
                    </a:cubicBezTo>
                    <a:cubicBezTo>
                      <a:pt x="1683" y="1714"/>
                      <a:pt x="1683" y="1714"/>
                      <a:pt x="1683" y="1714"/>
                    </a:cubicBezTo>
                    <a:cubicBezTo>
                      <a:pt x="1683" y="1713"/>
                      <a:pt x="1683" y="1713"/>
                      <a:pt x="1683" y="1713"/>
                    </a:cubicBezTo>
                    <a:cubicBezTo>
                      <a:pt x="1683" y="1711"/>
                      <a:pt x="1683" y="1710"/>
                      <a:pt x="1684" y="1709"/>
                    </a:cubicBezTo>
                    <a:cubicBezTo>
                      <a:pt x="1684" y="1708"/>
                      <a:pt x="1684" y="1707"/>
                      <a:pt x="1684" y="1707"/>
                    </a:cubicBezTo>
                    <a:cubicBezTo>
                      <a:pt x="1685" y="1706"/>
                      <a:pt x="1685" y="1705"/>
                      <a:pt x="1685" y="1704"/>
                    </a:cubicBezTo>
                    <a:cubicBezTo>
                      <a:pt x="1686" y="1703"/>
                      <a:pt x="1686" y="1703"/>
                      <a:pt x="1686" y="1702"/>
                    </a:cubicBezTo>
                    <a:cubicBezTo>
                      <a:pt x="1686" y="1702"/>
                      <a:pt x="1686" y="1702"/>
                      <a:pt x="1686" y="1702"/>
                    </a:cubicBezTo>
                    <a:cubicBezTo>
                      <a:pt x="1687" y="1700"/>
                      <a:pt x="1688" y="1699"/>
                      <a:pt x="1689" y="1698"/>
                    </a:cubicBezTo>
                    <a:cubicBezTo>
                      <a:pt x="1690" y="1697"/>
                      <a:pt x="1691" y="1697"/>
                      <a:pt x="1691" y="1696"/>
                    </a:cubicBezTo>
                    <a:cubicBezTo>
                      <a:pt x="1692" y="1695"/>
                      <a:pt x="1693" y="1695"/>
                      <a:pt x="1694" y="1694"/>
                    </a:cubicBezTo>
                    <a:cubicBezTo>
                      <a:pt x="1695" y="1694"/>
                      <a:pt x="1695" y="1693"/>
                      <a:pt x="1695" y="1693"/>
                    </a:cubicBezTo>
                    <a:cubicBezTo>
                      <a:pt x="1695" y="1693"/>
                      <a:pt x="1696" y="1693"/>
                      <a:pt x="1696" y="1693"/>
                    </a:cubicBezTo>
                    <a:cubicBezTo>
                      <a:pt x="1698" y="1692"/>
                      <a:pt x="1699" y="1691"/>
                      <a:pt x="1701" y="1690"/>
                    </a:cubicBezTo>
                    <a:cubicBezTo>
                      <a:pt x="1702" y="1690"/>
                      <a:pt x="1702" y="1689"/>
                      <a:pt x="1702" y="1689"/>
                    </a:cubicBezTo>
                    <a:cubicBezTo>
                      <a:pt x="1703" y="1689"/>
                      <a:pt x="1703" y="1689"/>
                      <a:pt x="1703" y="1689"/>
                    </a:cubicBezTo>
                    <a:cubicBezTo>
                      <a:pt x="1704" y="1689"/>
                      <a:pt x="1704" y="1689"/>
                      <a:pt x="1705" y="1688"/>
                    </a:cubicBezTo>
                    <a:cubicBezTo>
                      <a:pt x="1706" y="1688"/>
                      <a:pt x="1708" y="1687"/>
                      <a:pt x="1709" y="1687"/>
                    </a:cubicBezTo>
                    <a:cubicBezTo>
                      <a:pt x="1710" y="1687"/>
                      <a:pt x="1711" y="1686"/>
                      <a:pt x="1712" y="1686"/>
                    </a:cubicBezTo>
                    <a:cubicBezTo>
                      <a:pt x="1713" y="1686"/>
                      <a:pt x="1714" y="1686"/>
                      <a:pt x="1714" y="1686"/>
                    </a:cubicBezTo>
                    <a:cubicBezTo>
                      <a:pt x="1717" y="1685"/>
                      <a:pt x="1720" y="1685"/>
                      <a:pt x="1723" y="1685"/>
                    </a:cubicBezTo>
                    <a:cubicBezTo>
                      <a:pt x="1723" y="1685"/>
                      <a:pt x="1724" y="1685"/>
                      <a:pt x="1724" y="1685"/>
                    </a:cubicBezTo>
                    <a:cubicBezTo>
                      <a:pt x="1725" y="1685"/>
                      <a:pt x="1726" y="1685"/>
                      <a:pt x="1727" y="1685"/>
                    </a:cubicBezTo>
                    <a:cubicBezTo>
                      <a:pt x="1731" y="1685"/>
                      <a:pt x="1731" y="1685"/>
                      <a:pt x="1731" y="1685"/>
                    </a:cubicBezTo>
                    <a:cubicBezTo>
                      <a:pt x="1736" y="1684"/>
                      <a:pt x="1740" y="1684"/>
                      <a:pt x="1744" y="1684"/>
                    </a:cubicBezTo>
                    <a:cubicBezTo>
                      <a:pt x="1748" y="1684"/>
                      <a:pt x="1752" y="1684"/>
                      <a:pt x="1755" y="1684"/>
                    </a:cubicBezTo>
                    <a:cubicBezTo>
                      <a:pt x="1791" y="1684"/>
                      <a:pt x="1791" y="1684"/>
                      <a:pt x="1791" y="1684"/>
                    </a:cubicBezTo>
                    <a:cubicBezTo>
                      <a:pt x="1801" y="1684"/>
                      <a:pt x="1811" y="1684"/>
                      <a:pt x="1820" y="1685"/>
                    </a:cubicBezTo>
                    <a:cubicBezTo>
                      <a:pt x="1822" y="1685"/>
                      <a:pt x="1823" y="1685"/>
                      <a:pt x="1825" y="1685"/>
                    </a:cubicBezTo>
                    <a:cubicBezTo>
                      <a:pt x="1826" y="1686"/>
                      <a:pt x="1827" y="1686"/>
                      <a:pt x="1828" y="1686"/>
                    </a:cubicBezTo>
                    <a:cubicBezTo>
                      <a:pt x="1828" y="1686"/>
                      <a:pt x="1829" y="1686"/>
                      <a:pt x="1830" y="1686"/>
                    </a:cubicBezTo>
                    <a:cubicBezTo>
                      <a:pt x="1830" y="1686"/>
                      <a:pt x="1831" y="1686"/>
                      <a:pt x="1831" y="1687"/>
                    </a:cubicBezTo>
                    <a:cubicBezTo>
                      <a:pt x="1832" y="1687"/>
                      <a:pt x="1832" y="1687"/>
                      <a:pt x="1833" y="1687"/>
                    </a:cubicBezTo>
                    <a:cubicBezTo>
                      <a:pt x="1834" y="1687"/>
                      <a:pt x="1836" y="1688"/>
                      <a:pt x="1838" y="1689"/>
                    </a:cubicBezTo>
                    <a:cubicBezTo>
                      <a:pt x="1839" y="1689"/>
                      <a:pt x="1840" y="1689"/>
                      <a:pt x="1841" y="1690"/>
                    </a:cubicBezTo>
                    <a:cubicBezTo>
                      <a:pt x="1842" y="1690"/>
                      <a:pt x="1842" y="1690"/>
                      <a:pt x="1843" y="1691"/>
                    </a:cubicBezTo>
                    <a:cubicBezTo>
                      <a:pt x="1845" y="1691"/>
                      <a:pt x="1846" y="1692"/>
                      <a:pt x="1847" y="1693"/>
                    </a:cubicBezTo>
                    <a:cubicBezTo>
                      <a:pt x="1852" y="1695"/>
                      <a:pt x="1856" y="1698"/>
                      <a:pt x="1859" y="1702"/>
                    </a:cubicBezTo>
                    <a:cubicBezTo>
                      <a:pt x="1862" y="1705"/>
                      <a:pt x="1864" y="1709"/>
                      <a:pt x="1865" y="1713"/>
                    </a:cubicBezTo>
                    <a:cubicBezTo>
                      <a:pt x="1870" y="1736"/>
                      <a:pt x="1870" y="1736"/>
                      <a:pt x="1870" y="1736"/>
                    </a:cubicBezTo>
                    <a:cubicBezTo>
                      <a:pt x="1871" y="1746"/>
                      <a:pt x="1873" y="1755"/>
                      <a:pt x="1875" y="1764"/>
                    </a:cubicBezTo>
                    <a:cubicBezTo>
                      <a:pt x="1875" y="1764"/>
                      <a:pt x="1875" y="1764"/>
                      <a:pt x="1875" y="1764"/>
                    </a:cubicBezTo>
                    <a:cubicBezTo>
                      <a:pt x="1876" y="1770"/>
                      <a:pt x="1876" y="1770"/>
                      <a:pt x="1876" y="1770"/>
                    </a:cubicBezTo>
                    <a:cubicBezTo>
                      <a:pt x="1877" y="1775"/>
                      <a:pt x="1877" y="1779"/>
                      <a:pt x="1875" y="1783"/>
                    </a:cubicBezTo>
                    <a:close/>
                    <a:moveTo>
                      <a:pt x="2041" y="1494"/>
                    </a:moveTo>
                    <a:cubicBezTo>
                      <a:pt x="2036" y="1492"/>
                      <a:pt x="2032" y="1490"/>
                      <a:pt x="2030" y="1487"/>
                    </a:cubicBezTo>
                    <a:cubicBezTo>
                      <a:pt x="2027" y="1485"/>
                      <a:pt x="2024" y="1482"/>
                      <a:pt x="2023" y="1479"/>
                    </a:cubicBezTo>
                    <a:cubicBezTo>
                      <a:pt x="2021" y="1474"/>
                      <a:pt x="2021" y="1474"/>
                      <a:pt x="2021" y="1474"/>
                    </a:cubicBezTo>
                    <a:cubicBezTo>
                      <a:pt x="2019" y="1467"/>
                      <a:pt x="2016" y="1460"/>
                      <a:pt x="2014" y="1453"/>
                    </a:cubicBezTo>
                    <a:cubicBezTo>
                      <a:pt x="2012" y="1449"/>
                      <a:pt x="2009" y="1444"/>
                      <a:pt x="2009" y="1439"/>
                    </a:cubicBezTo>
                    <a:cubicBezTo>
                      <a:pt x="2009" y="1439"/>
                      <a:pt x="2009" y="1438"/>
                      <a:pt x="2009" y="1437"/>
                    </a:cubicBezTo>
                    <a:cubicBezTo>
                      <a:pt x="2009" y="1437"/>
                      <a:pt x="2009" y="1437"/>
                      <a:pt x="2009" y="1437"/>
                    </a:cubicBezTo>
                    <a:cubicBezTo>
                      <a:pt x="2009" y="1436"/>
                      <a:pt x="2009" y="1436"/>
                      <a:pt x="2009" y="1436"/>
                    </a:cubicBezTo>
                    <a:cubicBezTo>
                      <a:pt x="2010" y="1435"/>
                      <a:pt x="2009" y="1435"/>
                      <a:pt x="2010" y="1434"/>
                    </a:cubicBezTo>
                    <a:cubicBezTo>
                      <a:pt x="2010" y="1434"/>
                      <a:pt x="2010" y="1434"/>
                      <a:pt x="2010" y="1434"/>
                    </a:cubicBezTo>
                    <a:cubicBezTo>
                      <a:pt x="2016" y="1421"/>
                      <a:pt x="2039" y="1423"/>
                      <a:pt x="2051" y="1423"/>
                    </a:cubicBezTo>
                    <a:cubicBezTo>
                      <a:pt x="2110" y="1422"/>
                      <a:pt x="2110" y="1422"/>
                      <a:pt x="2110" y="1422"/>
                    </a:cubicBezTo>
                    <a:cubicBezTo>
                      <a:pt x="2115" y="1422"/>
                      <a:pt x="2120" y="1423"/>
                      <a:pt x="2125" y="1424"/>
                    </a:cubicBezTo>
                    <a:cubicBezTo>
                      <a:pt x="2126" y="1424"/>
                      <a:pt x="2128" y="1424"/>
                      <a:pt x="2129" y="1425"/>
                    </a:cubicBezTo>
                    <a:cubicBezTo>
                      <a:pt x="2129" y="1425"/>
                      <a:pt x="2130" y="1425"/>
                      <a:pt x="2131" y="1425"/>
                    </a:cubicBezTo>
                    <a:cubicBezTo>
                      <a:pt x="2132" y="1425"/>
                      <a:pt x="2133" y="1426"/>
                      <a:pt x="2133" y="1426"/>
                    </a:cubicBezTo>
                    <a:cubicBezTo>
                      <a:pt x="2135" y="1426"/>
                      <a:pt x="2137" y="1427"/>
                      <a:pt x="2138" y="1428"/>
                    </a:cubicBezTo>
                    <a:cubicBezTo>
                      <a:pt x="2139" y="1428"/>
                      <a:pt x="2139" y="1428"/>
                      <a:pt x="2139" y="1428"/>
                    </a:cubicBezTo>
                    <a:cubicBezTo>
                      <a:pt x="2139" y="1428"/>
                      <a:pt x="2139" y="1428"/>
                      <a:pt x="2140" y="1428"/>
                    </a:cubicBezTo>
                    <a:cubicBezTo>
                      <a:pt x="2141" y="1429"/>
                      <a:pt x="2142" y="1429"/>
                      <a:pt x="2144" y="1430"/>
                    </a:cubicBezTo>
                    <a:cubicBezTo>
                      <a:pt x="2145" y="1431"/>
                      <a:pt x="2146" y="1431"/>
                      <a:pt x="2146" y="1431"/>
                    </a:cubicBezTo>
                    <a:cubicBezTo>
                      <a:pt x="2147" y="1432"/>
                      <a:pt x="2147" y="1432"/>
                      <a:pt x="2148" y="1432"/>
                    </a:cubicBezTo>
                    <a:cubicBezTo>
                      <a:pt x="2148" y="1433"/>
                      <a:pt x="2148" y="1433"/>
                      <a:pt x="2149" y="1433"/>
                    </a:cubicBezTo>
                    <a:cubicBezTo>
                      <a:pt x="2149" y="1433"/>
                      <a:pt x="2150" y="1434"/>
                      <a:pt x="2150" y="1434"/>
                    </a:cubicBezTo>
                    <a:cubicBezTo>
                      <a:pt x="2153" y="1436"/>
                      <a:pt x="2156" y="1439"/>
                      <a:pt x="2157" y="1442"/>
                    </a:cubicBezTo>
                    <a:cubicBezTo>
                      <a:pt x="2157" y="1442"/>
                      <a:pt x="2157" y="1442"/>
                      <a:pt x="2157" y="1442"/>
                    </a:cubicBezTo>
                    <a:cubicBezTo>
                      <a:pt x="2163" y="1450"/>
                      <a:pt x="2166" y="1460"/>
                      <a:pt x="2170" y="1468"/>
                    </a:cubicBezTo>
                    <a:cubicBezTo>
                      <a:pt x="2170" y="1468"/>
                      <a:pt x="2170" y="1468"/>
                      <a:pt x="2170" y="1468"/>
                    </a:cubicBezTo>
                    <a:cubicBezTo>
                      <a:pt x="2172" y="1473"/>
                      <a:pt x="2176" y="1477"/>
                      <a:pt x="2177" y="1482"/>
                    </a:cubicBezTo>
                    <a:cubicBezTo>
                      <a:pt x="2177" y="1482"/>
                      <a:pt x="2177" y="1483"/>
                      <a:pt x="2177" y="1483"/>
                    </a:cubicBezTo>
                    <a:cubicBezTo>
                      <a:pt x="2177" y="1483"/>
                      <a:pt x="2177" y="1483"/>
                      <a:pt x="2177" y="1483"/>
                    </a:cubicBezTo>
                    <a:cubicBezTo>
                      <a:pt x="2178" y="1492"/>
                      <a:pt x="2170" y="1496"/>
                      <a:pt x="2162" y="1498"/>
                    </a:cubicBezTo>
                    <a:cubicBezTo>
                      <a:pt x="2161" y="1498"/>
                      <a:pt x="2161" y="1498"/>
                      <a:pt x="2161" y="1499"/>
                    </a:cubicBezTo>
                    <a:cubicBezTo>
                      <a:pt x="2160" y="1499"/>
                      <a:pt x="2160" y="1499"/>
                      <a:pt x="2159" y="1499"/>
                    </a:cubicBezTo>
                    <a:cubicBezTo>
                      <a:pt x="2158" y="1499"/>
                      <a:pt x="2156" y="1499"/>
                      <a:pt x="2155" y="1500"/>
                    </a:cubicBezTo>
                    <a:cubicBezTo>
                      <a:pt x="2154" y="1500"/>
                      <a:pt x="2154" y="1500"/>
                      <a:pt x="2153" y="1500"/>
                    </a:cubicBezTo>
                    <a:cubicBezTo>
                      <a:pt x="2152" y="1500"/>
                      <a:pt x="2150" y="1500"/>
                      <a:pt x="2149" y="1500"/>
                    </a:cubicBezTo>
                    <a:cubicBezTo>
                      <a:pt x="2148" y="1500"/>
                      <a:pt x="2147" y="1500"/>
                      <a:pt x="2146" y="1500"/>
                    </a:cubicBezTo>
                    <a:cubicBezTo>
                      <a:pt x="2146" y="1500"/>
                      <a:pt x="2146" y="1500"/>
                      <a:pt x="2146" y="1500"/>
                    </a:cubicBezTo>
                    <a:cubicBezTo>
                      <a:pt x="2144" y="1500"/>
                      <a:pt x="2144" y="1500"/>
                      <a:pt x="2144" y="1500"/>
                    </a:cubicBezTo>
                    <a:cubicBezTo>
                      <a:pt x="2135" y="1500"/>
                      <a:pt x="2126" y="1500"/>
                      <a:pt x="2117" y="1500"/>
                    </a:cubicBezTo>
                    <a:cubicBezTo>
                      <a:pt x="2102" y="1500"/>
                      <a:pt x="2087" y="1500"/>
                      <a:pt x="2072" y="1500"/>
                    </a:cubicBezTo>
                    <a:cubicBezTo>
                      <a:pt x="2061" y="1500"/>
                      <a:pt x="2050" y="1499"/>
                      <a:pt x="2041" y="1494"/>
                    </a:cubicBezTo>
                    <a:cubicBezTo>
                      <a:pt x="2041" y="1494"/>
                      <a:pt x="2041" y="1494"/>
                      <a:pt x="2041" y="1494"/>
                    </a:cubicBezTo>
                    <a:close/>
                    <a:moveTo>
                      <a:pt x="2079" y="1621"/>
                    </a:moveTo>
                    <a:cubicBezTo>
                      <a:pt x="2076" y="1617"/>
                      <a:pt x="2073" y="1614"/>
                      <a:pt x="2072" y="1611"/>
                    </a:cubicBezTo>
                    <a:cubicBezTo>
                      <a:pt x="2064" y="1588"/>
                      <a:pt x="2064" y="1588"/>
                      <a:pt x="2064" y="1588"/>
                    </a:cubicBezTo>
                    <a:cubicBezTo>
                      <a:pt x="2061" y="1581"/>
                      <a:pt x="2059" y="1575"/>
                      <a:pt x="2056" y="1568"/>
                    </a:cubicBezTo>
                    <a:cubicBezTo>
                      <a:pt x="2056" y="1568"/>
                      <a:pt x="2056" y="1568"/>
                      <a:pt x="2056" y="1568"/>
                    </a:cubicBezTo>
                    <a:cubicBezTo>
                      <a:pt x="2055" y="1565"/>
                      <a:pt x="2055" y="1565"/>
                      <a:pt x="2055" y="1565"/>
                    </a:cubicBezTo>
                    <a:cubicBezTo>
                      <a:pt x="2054" y="1561"/>
                      <a:pt x="2054" y="1558"/>
                      <a:pt x="2055" y="1555"/>
                    </a:cubicBezTo>
                    <a:cubicBezTo>
                      <a:pt x="2056" y="1553"/>
                      <a:pt x="2057" y="1552"/>
                      <a:pt x="2059" y="1550"/>
                    </a:cubicBezTo>
                    <a:cubicBezTo>
                      <a:pt x="2059" y="1550"/>
                      <a:pt x="2059" y="1550"/>
                      <a:pt x="2060" y="1549"/>
                    </a:cubicBezTo>
                    <a:cubicBezTo>
                      <a:pt x="2060" y="1549"/>
                      <a:pt x="2061" y="1548"/>
                      <a:pt x="2061" y="1548"/>
                    </a:cubicBezTo>
                    <a:cubicBezTo>
                      <a:pt x="2064" y="1546"/>
                      <a:pt x="2068" y="1544"/>
                      <a:pt x="2072" y="1543"/>
                    </a:cubicBezTo>
                    <a:cubicBezTo>
                      <a:pt x="2076" y="1542"/>
                      <a:pt x="2080" y="1542"/>
                      <a:pt x="2084" y="1541"/>
                    </a:cubicBezTo>
                    <a:cubicBezTo>
                      <a:pt x="2100" y="1540"/>
                      <a:pt x="2117" y="1541"/>
                      <a:pt x="2125" y="1541"/>
                    </a:cubicBezTo>
                    <a:cubicBezTo>
                      <a:pt x="2153" y="1541"/>
                      <a:pt x="2202" y="1535"/>
                      <a:pt x="2218" y="1564"/>
                    </a:cubicBezTo>
                    <a:cubicBezTo>
                      <a:pt x="2218" y="1564"/>
                      <a:pt x="2218" y="1564"/>
                      <a:pt x="2218" y="1564"/>
                    </a:cubicBezTo>
                    <a:cubicBezTo>
                      <a:pt x="2218" y="1565"/>
                      <a:pt x="2218" y="1565"/>
                      <a:pt x="2218" y="1565"/>
                    </a:cubicBezTo>
                    <a:cubicBezTo>
                      <a:pt x="2218" y="1565"/>
                      <a:pt x="2218" y="1565"/>
                      <a:pt x="2218" y="1565"/>
                    </a:cubicBezTo>
                    <a:cubicBezTo>
                      <a:pt x="2224" y="1577"/>
                      <a:pt x="2230" y="1589"/>
                      <a:pt x="2236" y="1601"/>
                    </a:cubicBezTo>
                    <a:cubicBezTo>
                      <a:pt x="2238" y="1605"/>
                      <a:pt x="2241" y="1609"/>
                      <a:pt x="2242" y="1614"/>
                    </a:cubicBezTo>
                    <a:cubicBezTo>
                      <a:pt x="2242" y="1614"/>
                      <a:pt x="2242" y="1614"/>
                      <a:pt x="2242" y="1614"/>
                    </a:cubicBezTo>
                    <a:cubicBezTo>
                      <a:pt x="2242" y="1615"/>
                      <a:pt x="2242" y="1616"/>
                      <a:pt x="2242" y="1617"/>
                    </a:cubicBezTo>
                    <a:cubicBezTo>
                      <a:pt x="2242" y="1618"/>
                      <a:pt x="2242" y="1619"/>
                      <a:pt x="2242" y="1620"/>
                    </a:cubicBezTo>
                    <a:cubicBezTo>
                      <a:pt x="2242" y="1620"/>
                      <a:pt x="2242" y="1620"/>
                      <a:pt x="2242" y="1620"/>
                    </a:cubicBezTo>
                    <a:cubicBezTo>
                      <a:pt x="2242" y="1620"/>
                      <a:pt x="2242" y="1621"/>
                      <a:pt x="2242" y="1621"/>
                    </a:cubicBezTo>
                    <a:cubicBezTo>
                      <a:pt x="2242" y="1622"/>
                      <a:pt x="2241" y="1623"/>
                      <a:pt x="2240" y="1624"/>
                    </a:cubicBezTo>
                    <a:cubicBezTo>
                      <a:pt x="2240" y="1625"/>
                      <a:pt x="2240" y="1625"/>
                      <a:pt x="2240" y="1625"/>
                    </a:cubicBezTo>
                    <a:cubicBezTo>
                      <a:pt x="2239" y="1626"/>
                      <a:pt x="2238" y="1627"/>
                      <a:pt x="2237" y="1628"/>
                    </a:cubicBezTo>
                    <a:cubicBezTo>
                      <a:pt x="2237" y="1628"/>
                      <a:pt x="2237" y="1628"/>
                      <a:pt x="2237" y="1628"/>
                    </a:cubicBezTo>
                    <a:cubicBezTo>
                      <a:pt x="2236" y="1629"/>
                      <a:pt x="2236" y="1629"/>
                      <a:pt x="2236" y="1629"/>
                    </a:cubicBezTo>
                    <a:cubicBezTo>
                      <a:pt x="2235" y="1630"/>
                      <a:pt x="2234" y="1630"/>
                      <a:pt x="2234" y="1630"/>
                    </a:cubicBezTo>
                    <a:cubicBezTo>
                      <a:pt x="2231" y="1632"/>
                      <a:pt x="2229" y="1633"/>
                      <a:pt x="2225" y="1634"/>
                    </a:cubicBezTo>
                    <a:cubicBezTo>
                      <a:pt x="2225" y="1634"/>
                      <a:pt x="2224" y="1635"/>
                      <a:pt x="2223" y="1635"/>
                    </a:cubicBezTo>
                    <a:cubicBezTo>
                      <a:pt x="2221" y="1635"/>
                      <a:pt x="2220" y="1635"/>
                      <a:pt x="2219" y="1636"/>
                    </a:cubicBezTo>
                    <a:cubicBezTo>
                      <a:pt x="2218" y="1636"/>
                      <a:pt x="2218" y="1636"/>
                      <a:pt x="2217" y="1636"/>
                    </a:cubicBezTo>
                    <a:cubicBezTo>
                      <a:pt x="2217" y="1636"/>
                      <a:pt x="2216" y="1636"/>
                      <a:pt x="2216" y="1636"/>
                    </a:cubicBezTo>
                    <a:cubicBezTo>
                      <a:pt x="2187" y="1639"/>
                      <a:pt x="2156" y="1636"/>
                      <a:pt x="2126" y="1637"/>
                    </a:cubicBezTo>
                    <a:cubicBezTo>
                      <a:pt x="2123" y="1637"/>
                      <a:pt x="2120" y="1636"/>
                      <a:pt x="2117" y="1636"/>
                    </a:cubicBezTo>
                    <a:cubicBezTo>
                      <a:pt x="2117" y="1636"/>
                      <a:pt x="2117" y="1636"/>
                      <a:pt x="2117" y="1636"/>
                    </a:cubicBezTo>
                    <a:cubicBezTo>
                      <a:pt x="2106" y="1635"/>
                      <a:pt x="2095" y="1631"/>
                      <a:pt x="2086" y="1625"/>
                    </a:cubicBezTo>
                    <a:cubicBezTo>
                      <a:pt x="2083" y="1624"/>
                      <a:pt x="2081" y="1622"/>
                      <a:pt x="2079" y="1621"/>
                    </a:cubicBezTo>
                    <a:close/>
                    <a:moveTo>
                      <a:pt x="2322" y="1782"/>
                    </a:moveTo>
                    <a:cubicBezTo>
                      <a:pt x="2322" y="1783"/>
                      <a:pt x="2321" y="1783"/>
                      <a:pt x="2321" y="1784"/>
                    </a:cubicBezTo>
                    <a:cubicBezTo>
                      <a:pt x="2321" y="1785"/>
                      <a:pt x="2321" y="1785"/>
                      <a:pt x="2321" y="1786"/>
                    </a:cubicBezTo>
                    <a:cubicBezTo>
                      <a:pt x="2320" y="1787"/>
                      <a:pt x="2320" y="1788"/>
                      <a:pt x="2319" y="1789"/>
                    </a:cubicBezTo>
                    <a:cubicBezTo>
                      <a:pt x="2319" y="1789"/>
                      <a:pt x="2319" y="1789"/>
                      <a:pt x="2319" y="1790"/>
                    </a:cubicBezTo>
                    <a:cubicBezTo>
                      <a:pt x="2318" y="1790"/>
                      <a:pt x="2318" y="1791"/>
                      <a:pt x="2317" y="1791"/>
                    </a:cubicBezTo>
                    <a:cubicBezTo>
                      <a:pt x="2317" y="1791"/>
                      <a:pt x="2317" y="1792"/>
                      <a:pt x="2316" y="1792"/>
                    </a:cubicBezTo>
                    <a:cubicBezTo>
                      <a:pt x="2316" y="1792"/>
                      <a:pt x="2316" y="1792"/>
                      <a:pt x="2316" y="1793"/>
                    </a:cubicBezTo>
                    <a:cubicBezTo>
                      <a:pt x="2310" y="1798"/>
                      <a:pt x="2303" y="1800"/>
                      <a:pt x="2296" y="1801"/>
                    </a:cubicBezTo>
                    <a:cubicBezTo>
                      <a:pt x="2296" y="1801"/>
                      <a:pt x="2295" y="1801"/>
                      <a:pt x="2295" y="1801"/>
                    </a:cubicBezTo>
                    <a:cubicBezTo>
                      <a:pt x="2292" y="1802"/>
                      <a:pt x="2289" y="1802"/>
                      <a:pt x="2286" y="1802"/>
                    </a:cubicBezTo>
                    <a:cubicBezTo>
                      <a:pt x="2286" y="1802"/>
                      <a:pt x="2286" y="1802"/>
                      <a:pt x="2286" y="1802"/>
                    </a:cubicBezTo>
                    <a:cubicBezTo>
                      <a:pt x="2283" y="1802"/>
                      <a:pt x="2283" y="1802"/>
                      <a:pt x="2283" y="1802"/>
                    </a:cubicBezTo>
                    <a:cubicBezTo>
                      <a:pt x="2280" y="1802"/>
                      <a:pt x="2277" y="1802"/>
                      <a:pt x="2275" y="1802"/>
                    </a:cubicBezTo>
                    <a:cubicBezTo>
                      <a:pt x="2193" y="1802"/>
                      <a:pt x="2193" y="1802"/>
                      <a:pt x="2193" y="1802"/>
                    </a:cubicBezTo>
                    <a:cubicBezTo>
                      <a:pt x="2190" y="1802"/>
                      <a:pt x="2187" y="1802"/>
                      <a:pt x="2184" y="1802"/>
                    </a:cubicBezTo>
                    <a:cubicBezTo>
                      <a:pt x="2183" y="1801"/>
                      <a:pt x="2182" y="1801"/>
                      <a:pt x="2181" y="1801"/>
                    </a:cubicBezTo>
                    <a:cubicBezTo>
                      <a:pt x="2164" y="1799"/>
                      <a:pt x="2144" y="1791"/>
                      <a:pt x="2135" y="1776"/>
                    </a:cubicBezTo>
                    <a:cubicBezTo>
                      <a:pt x="2133" y="1774"/>
                      <a:pt x="2132" y="1772"/>
                      <a:pt x="2131" y="1770"/>
                    </a:cubicBezTo>
                    <a:cubicBezTo>
                      <a:pt x="2131" y="1769"/>
                      <a:pt x="2131" y="1769"/>
                      <a:pt x="2131" y="1769"/>
                    </a:cubicBezTo>
                    <a:cubicBezTo>
                      <a:pt x="2131" y="1769"/>
                      <a:pt x="2131" y="1769"/>
                      <a:pt x="2131" y="1769"/>
                    </a:cubicBezTo>
                    <a:cubicBezTo>
                      <a:pt x="2127" y="1757"/>
                      <a:pt x="2122" y="1746"/>
                      <a:pt x="2118" y="1734"/>
                    </a:cubicBezTo>
                    <a:cubicBezTo>
                      <a:pt x="2116" y="1728"/>
                      <a:pt x="2112" y="1720"/>
                      <a:pt x="2110" y="1713"/>
                    </a:cubicBezTo>
                    <a:cubicBezTo>
                      <a:pt x="2110" y="1713"/>
                      <a:pt x="2110" y="1713"/>
                      <a:pt x="2110" y="1713"/>
                    </a:cubicBezTo>
                    <a:cubicBezTo>
                      <a:pt x="2110" y="1713"/>
                      <a:pt x="2110" y="1712"/>
                      <a:pt x="2110" y="1712"/>
                    </a:cubicBezTo>
                    <a:cubicBezTo>
                      <a:pt x="2110" y="1712"/>
                      <a:pt x="2109" y="1711"/>
                      <a:pt x="2109" y="1710"/>
                    </a:cubicBezTo>
                    <a:cubicBezTo>
                      <a:pt x="2109" y="1707"/>
                      <a:pt x="2109" y="1704"/>
                      <a:pt x="2109" y="1701"/>
                    </a:cubicBezTo>
                    <a:cubicBezTo>
                      <a:pt x="2110" y="1699"/>
                      <a:pt x="2111" y="1698"/>
                      <a:pt x="2112" y="1696"/>
                    </a:cubicBezTo>
                    <a:cubicBezTo>
                      <a:pt x="2112" y="1696"/>
                      <a:pt x="2112" y="1696"/>
                      <a:pt x="2112" y="1696"/>
                    </a:cubicBezTo>
                    <a:cubicBezTo>
                      <a:pt x="2117" y="1688"/>
                      <a:pt x="2126" y="1685"/>
                      <a:pt x="2136" y="1684"/>
                    </a:cubicBezTo>
                    <a:cubicBezTo>
                      <a:pt x="2136" y="1684"/>
                      <a:pt x="2136" y="1684"/>
                      <a:pt x="2137" y="1684"/>
                    </a:cubicBezTo>
                    <a:cubicBezTo>
                      <a:pt x="2139" y="1684"/>
                      <a:pt x="2141" y="1684"/>
                      <a:pt x="2144" y="1684"/>
                    </a:cubicBezTo>
                    <a:cubicBezTo>
                      <a:pt x="2144" y="1684"/>
                      <a:pt x="2145" y="1683"/>
                      <a:pt x="2145" y="1683"/>
                    </a:cubicBezTo>
                    <a:cubicBezTo>
                      <a:pt x="2151" y="1683"/>
                      <a:pt x="2151" y="1683"/>
                      <a:pt x="2151" y="1683"/>
                    </a:cubicBezTo>
                    <a:cubicBezTo>
                      <a:pt x="2152" y="1683"/>
                      <a:pt x="2153" y="1683"/>
                      <a:pt x="2155" y="1683"/>
                    </a:cubicBezTo>
                    <a:cubicBezTo>
                      <a:pt x="2180" y="1683"/>
                      <a:pt x="2205" y="1683"/>
                      <a:pt x="2231" y="1683"/>
                    </a:cubicBezTo>
                    <a:cubicBezTo>
                      <a:pt x="2231" y="1683"/>
                      <a:pt x="2231" y="1683"/>
                      <a:pt x="2231" y="1683"/>
                    </a:cubicBezTo>
                    <a:cubicBezTo>
                      <a:pt x="2231" y="1683"/>
                      <a:pt x="2231" y="1683"/>
                      <a:pt x="2231" y="1683"/>
                    </a:cubicBezTo>
                    <a:cubicBezTo>
                      <a:pt x="2234" y="1683"/>
                      <a:pt x="2237" y="1683"/>
                      <a:pt x="2240" y="1684"/>
                    </a:cubicBezTo>
                    <a:cubicBezTo>
                      <a:pt x="2240" y="1684"/>
                      <a:pt x="2241" y="1684"/>
                      <a:pt x="2241" y="1684"/>
                    </a:cubicBezTo>
                    <a:cubicBezTo>
                      <a:pt x="2258" y="1686"/>
                      <a:pt x="2277" y="1693"/>
                      <a:pt x="2287" y="1706"/>
                    </a:cubicBezTo>
                    <a:cubicBezTo>
                      <a:pt x="2289" y="1708"/>
                      <a:pt x="2290" y="1710"/>
                      <a:pt x="2291" y="1712"/>
                    </a:cubicBezTo>
                    <a:cubicBezTo>
                      <a:pt x="2294" y="1717"/>
                      <a:pt x="2294" y="1717"/>
                      <a:pt x="2294" y="1717"/>
                    </a:cubicBezTo>
                    <a:cubicBezTo>
                      <a:pt x="2299" y="1727"/>
                      <a:pt x="2304" y="1737"/>
                      <a:pt x="2309" y="1748"/>
                    </a:cubicBezTo>
                    <a:cubicBezTo>
                      <a:pt x="2312" y="1754"/>
                      <a:pt x="2318" y="1762"/>
                      <a:pt x="2320" y="1771"/>
                    </a:cubicBezTo>
                    <a:cubicBezTo>
                      <a:pt x="2322" y="1775"/>
                      <a:pt x="2323" y="1778"/>
                      <a:pt x="2322" y="1782"/>
                    </a:cubicBezTo>
                    <a:close/>
                    <a:moveTo>
                      <a:pt x="2340" y="1624"/>
                    </a:moveTo>
                    <a:cubicBezTo>
                      <a:pt x="2338" y="1622"/>
                      <a:pt x="2337" y="1621"/>
                      <a:pt x="2335" y="1620"/>
                    </a:cubicBezTo>
                    <a:cubicBezTo>
                      <a:pt x="2331" y="1617"/>
                      <a:pt x="2328" y="1613"/>
                      <a:pt x="2326" y="1610"/>
                    </a:cubicBezTo>
                    <a:cubicBezTo>
                      <a:pt x="2324" y="1607"/>
                      <a:pt x="2324" y="1607"/>
                      <a:pt x="2324" y="1607"/>
                    </a:cubicBezTo>
                    <a:cubicBezTo>
                      <a:pt x="2324" y="1607"/>
                      <a:pt x="2324" y="1607"/>
                      <a:pt x="2324" y="1607"/>
                    </a:cubicBezTo>
                    <a:cubicBezTo>
                      <a:pt x="2317" y="1594"/>
                      <a:pt x="2310" y="1582"/>
                      <a:pt x="2303" y="1569"/>
                    </a:cubicBezTo>
                    <a:cubicBezTo>
                      <a:pt x="2303" y="1569"/>
                      <a:pt x="2303" y="1569"/>
                      <a:pt x="2303" y="1569"/>
                    </a:cubicBezTo>
                    <a:cubicBezTo>
                      <a:pt x="2300" y="1564"/>
                      <a:pt x="2300" y="1564"/>
                      <a:pt x="2300" y="1564"/>
                    </a:cubicBezTo>
                    <a:cubicBezTo>
                      <a:pt x="2298" y="1561"/>
                      <a:pt x="2298" y="1558"/>
                      <a:pt x="2298" y="1555"/>
                    </a:cubicBezTo>
                    <a:cubicBezTo>
                      <a:pt x="2299" y="1552"/>
                      <a:pt x="2300" y="1550"/>
                      <a:pt x="2303" y="1547"/>
                    </a:cubicBezTo>
                    <a:cubicBezTo>
                      <a:pt x="2306" y="1545"/>
                      <a:pt x="2309" y="1544"/>
                      <a:pt x="2313" y="1542"/>
                    </a:cubicBezTo>
                    <a:cubicBezTo>
                      <a:pt x="2318" y="1541"/>
                      <a:pt x="2323" y="1541"/>
                      <a:pt x="2329" y="1541"/>
                    </a:cubicBezTo>
                    <a:cubicBezTo>
                      <a:pt x="2330" y="1541"/>
                      <a:pt x="2330" y="1541"/>
                      <a:pt x="2330" y="1541"/>
                    </a:cubicBezTo>
                    <a:cubicBezTo>
                      <a:pt x="2342" y="1540"/>
                      <a:pt x="2356" y="1540"/>
                      <a:pt x="2363" y="1540"/>
                    </a:cubicBezTo>
                    <a:cubicBezTo>
                      <a:pt x="2394" y="1540"/>
                      <a:pt x="2443" y="1534"/>
                      <a:pt x="2463" y="1564"/>
                    </a:cubicBezTo>
                    <a:cubicBezTo>
                      <a:pt x="2470" y="1573"/>
                      <a:pt x="2476" y="1583"/>
                      <a:pt x="2483" y="1593"/>
                    </a:cubicBezTo>
                    <a:cubicBezTo>
                      <a:pt x="2486" y="1598"/>
                      <a:pt x="2492" y="1605"/>
                      <a:pt x="2495" y="1611"/>
                    </a:cubicBezTo>
                    <a:cubicBezTo>
                      <a:pt x="2497" y="1614"/>
                      <a:pt x="2498" y="1617"/>
                      <a:pt x="2498" y="1620"/>
                    </a:cubicBezTo>
                    <a:cubicBezTo>
                      <a:pt x="2498" y="1621"/>
                      <a:pt x="2497" y="1623"/>
                      <a:pt x="2496" y="1625"/>
                    </a:cubicBezTo>
                    <a:cubicBezTo>
                      <a:pt x="2496" y="1626"/>
                      <a:pt x="2495" y="1627"/>
                      <a:pt x="2494" y="1628"/>
                    </a:cubicBezTo>
                    <a:cubicBezTo>
                      <a:pt x="2494" y="1628"/>
                      <a:pt x="2494" y="1628"/>
                      <a:pt x="2494" y="1628"/>
                    </a:cubicBezTo>
                    <a:cubicBezTo>
                      <a:pt x="2494" y="1628"/>
                      <a:pt x="2494" y="1628"/>
                      <a:pt x="2494" y="1628"/>
                    </a:cubicBezTo>
                    <a:cubicBezTo>
                      <a:pt x="2493" y="1629"/>
                      <a:pt x="2493" y="1629"/>
                      <a:pt x="2492" y="1630"/>
                    </a:cubicBezTo>
                    <a:cubicBezTo>
                      <a:pt x="2492" y="1630"/>
                      <a:pt x="2491" y="1630"/>
                      <a:pt x="2491" y="1630"/>
                    </a:cubicBezTo>
                    <a:cubicBezTo>
                      <a:pt x="2490" y="1631"/>
                      <a:pt x="2489" y="1631"/>
                      <a:pt x="2488" y="1632"/>
                    </a:cubicBezTo>
                    <a:cubicBezTo>
                      <a:pt x="2487" y="1632"/>
                      <a:pt x="2485" y="1633"/>
                      <a:pt x="2484" y="1633"/>
                    </a:cubicBezTo>
                    <a:cubicBezTo>
                      <a:pt x="2484" y="1633"/>
                      <a:pt x="2484" y="1634"/>
                      <a:pt x="2484" y="1634"/>
                    </a:cubicBezTo>
                    <a:cubicBezTo>
                      <a:pt x="2484" y="1634"/>
                      <a:pt x="2483" y="1634"/>
                      <a:pt x="2483" y="1634"/>
                    </a:cubicBezTo>
                    <a:cubicBezTo>
                      <a:pt x="2469" y="1638"/>
                      <a:pt x="2448" y="1636"/>
                      <a:pt x="2434" y="1636"/>
                    </a:cubicBezTo>
                    <a:cubicBezTo>
                      <a:pt x="2418" y="1636"/>
                      <a:pt x="2401" y="1636"/>
                      <a:pt x="2385" y="1636"/>
                    </a:cubicBezTo>
                    <a:cubicBezTo>
                      <a:pt x="2370" y="1636"/>
                      <a:pt x="2353" y="1632"/>
                      <a:pt x="2340" y="1624"/>
                    </a:cubicBezTo>
                    <a:close/>
                    <a:moveTo>
                      <a:pt x="2605" y="1791"/>
                    </a:moveTo>
                    <a:cubicBezTo>
                      <a:pt x="2605" y="1791"/>
                      <a:pt x="2605" y="1791"/>
                      <a:pt x="2604" y="1791"/>
                    </a:cubicBezTo>
                    <a:cubicBezTo>
                      <a:pt x="2602" y="1794"/>
                      <a:pt x="2598" y="1797"/>
                      <a:pt x="2593" y="1798"/>
                    </a:cubicBezTo>
                    <a:cubicBezTo>
                      <a:pt x="2589" y="1800"/>
                      <a:pt x="2583" y="1801"/>
                      <a:pt x="2576" y="1801"/>
                    </a:cubicBezTo>
                    <a:cubicBezTo>
                      <a:pt x="2569" y="1801"/>
                      <a:pt x="2569" y="1801"/>
                      <a:pt x="2569" y="1801"/>
                    </a:cubicBezTo>
                    <a:cubicBezTo>
                      <a:pt x="2569" y="1801"/>
                      <a:pt x="2569" y="1801"/>
                      <a:pt x="2569" y="1801"/>
                    </a:cubicBezTo>
                    <a:cubicBezTo>
                      <a:pt x="2541" y="1801"/>
                      <a:pt x="2512" y="1801"/>
                      <a:pt x="2483" y="1801"/>
                    </a:cubicBezTo>
                    <a:cubicBezTo>
                      <a:pt x="2480" y="1801"/>
                      <a:pt x="2476" y="1801"/>
                      <a:pt x="2473" y="1801"/>
                    </a:cubicBezTo>
                    <a:cubicBezTo>
                      <a:pt x="2473" y="1801"/>
                      <a:pt x="2473" y="1801"/>
                      <a:pt x="2473" y="1801"/>
                    </a:cubicBezTo>
                    <a:cubicBezTo>
                      <a:pt x="2453" y="1799"/>
                      <a:pt x="2432" y="1790"/>
                      <a:pt x="2419" y="1775"/>
                    </a:cubicBezTo>
                    <a:cubicBezTo>
                      <a:pt x="2418" y="1773"/>
                      <a:pt x="2416" y="1771"/>
                      <a:pt x="2415" y="1769"/>
                    </a:cubicBezTo>
                    <a:cubicBezTo>
                      <a:pt x="2415" y="1769"/>
                      <a:pt x="2415" y="1769"/>
                      <a:pt x="2415" y="1769"/>
                    </a:cubicBezTo>
                    <a:cubicBezTo>
                      <a:pt x="2415" y="1769"/>
                      <a:pt x="2415" y="1769"/>
                      <a:pt x="2415" y="1769"/>
                    </a:cubicBezTo>
                    <a:cubicBezTo>
                      <a:pt x="2409" y="1758"/>
                      <a:pt x="2402" y="1747"/>
                      <a:pt x="2396" y="1736"/>
                    </a:cubicBezTo>
                    <a:cubicBezTo>
                      <a:pt x="2392" y="1728"/>
                      <a:pt x="2383" y="1716"/>
                      <a:pt x="2381" y="1706"/>
                    </a:cubicBezTo>
                    <a:cubicBezTo>
                      <a:pt x="2381" y="1706"/>
                      <a:pt x="2381" y="1706"/>
                      <a:pt x="2381" y="1706"/>
                    </a:cubicBezTo>
                    <a:cubicBezTo>
                      <a:pt x="2380" y="1705"/>
                      <a:pt x="2380" y="1704"/>
                      <a:pt x="2380" y="1703"/>
                    </a:cubicBezTo>
                    <a:cubicBezTo>
                      <a:pt x="2379" y="1693"/>
                      <a:pt x="2387" y="1688"/>
                      <a:pt x="2396" y="1685"/>
                    </a:cubicBezTo>
                    <a:cubicBezTo>
                      <a:pt x="2396" y="1685"/>
                      <a:pt x="2396" y="1685"/>
                      <a:pt x="2396" y="1685"/>
                    </a:cubicBezTo>
                    <a:cubicBezTo>
                      <a:pt x="2396" y="1685"/>
                      <a:pt x="2397" y="1685"/>
                      <a:pt x="2397" y="1685"/>
                    </a:cubicBezTo>
                    <a:cubicBezTo>
                      <a:pt x="2398" y="1685"/>
                      <a:pt x="2398" y="1685"/>
                      <a:pt x="2399" y="1684"/>
                    </a:cubicBezTo>
                    <a:cubicBezTo>
                      <a:pt x="2403" y="1683"/>
                      <a:pt x="2408" y="1683"/>
                      <a:pt x="2413" y="1683"/>
                    </a:cubicBezTo>
                    <a:cubicBezTo>
                      <a:pt x="2470" y="1683"/>
                      <a:pt x="2470" y="1683"/>
                      <a:pt x="2470" y="1683"/>
                    </a:cubicBezTo>
                    <a:cubicBezTo>
                      <a:pt x="2479" y="1683"/>
                      <a:pt x="2489" y="1683"/>
                      <a:pt x="2498" y="1683"/>
                    </a:cubicBezTo>
                    <a:cubicBezTo>
                      <a:pt x="2498" y="1683"/>
                      <a:pt x="2498" y="1683"/>
                      <a:pt x="2498" y="1683"/>
                    </a:cubicBezTo>
                    <a:cubicBezTo>
                      <a:pt x="2499" y="1683"/>
                      <a:pt x="2499" y="1683"/>
                      <a:pt x="2500" y="1683"/>
                    </a:cubicBezTo>
                    <a:cubicBezTo>
                      <a:pt x="2502" y="1683"/>
                      <a:pt x="2505" y="1683"/>
                      <a:pt x="2507" y="1683"/>
                    </a:cubicBezTo>
                    <a:cubicBezTo>
                      <a:pt x="2508" y="1683"/>
                      <a:pt x="2508" y="1683"/>
                      <a:pt x="2509" y="1683"/>
                    </a:cubicBezTo>
                    <a:cubicBezTo>
                      <a:pt x="2527" y="1685"/>
                      <a:pt x="2546" y="1692"/>
                      <a:pt x="2558" y="1705"/>
                    </a:cubicBezTo>
                    <a:cubicBezTo>
                      <a:pt x="2559" y="1705"/>
                      <a:pt x="2560" y="1706"/>
                      <a:pt x="2561" y="1707"/>
                    </a:cubicBezTo>
                    <a:cubicBezTo>
                      <a:pt x="2561" y="1708"/>
                      <a:pt x="2562" y="1708"/>
                      <a:pt x="2562" y="1709"/>
                    </a:cubicBezTo>
                    <a:cubicBezTo>
                      <a:pt x="2563" y="1710"/>
                      <a:pt x="2563" y="1710"/>
                      <a:pt x="2564" y="1711"/>
                    </a:cubicBezTo>
                    <a:cubicBezTo>
                      <a:pt x="2564" y="1711"/>
                      <a:pt x="2564" y="1711"/>
                      <a:pt x="2564" y="1711"/>
                    </a:cubicBezTo>
                    <a:cubicBezTo>
                      <a:pt x="2566" y="1713"/>
                      <a:pt x="2566" y="1713"/>
                      <a:pt x="2566" y="1713"/>
                    </a:cubicBezTo>
                    <a:cubicBezTo>
                      <a:pt x="2571" y="1721"/>
                      <a:pt x="2576" y="1729"/>
                      <a:pt x="2582" y="1737"/>
                    </a:cubicBezTo>
                    <a:cubicBezTo>
                      <a:pt x="2582" y="1737"/>
                      <a:pt x="2582" y="1737"/>
                      <a:pt x="2582" y="1737"/>
                    </a:cubicBezTo>
                    <a:cubicBezTo>
                      <a:pt x="2589" y="1748"/>
                      <a:pt x="2599" y="1759"/>
                      <a:pt x="2605" y="1772"/>
                    </a:cubicBezTo>
                    <a:cubicBezTo>
                      <a:pt x="2606" y="1773"/>
                      <a:pt x="2606" y="1773"/>
                      <a:pt x="2606" y="1774"/>
                    </a:cubicBezTo>
                    <a:cubicBezTo>
                      <a:pt x="2607" y="1775"/>
                      <a:pt x="2607" y="1775"/>
                      <a:pt x="2607" y="1775"/>
                    </a:cubicBezTo>
                    <a:cubicBezTo>
                      <a:pt x="2609" y="1782"/>
                      <a:pt x="2608" y="1787"/>
                      <a:pt x="2605" y="1791"/>
                    </a:cubicBezTo>
                    <a:close/>
                    <a:moveTo>
                      <a:pt x="2937" y="318"/>
                    </a:moveTo>
                    <a:cubicBezTo>
                      <a:pt x="3034" y="414"/>
                      <a:pt x="3089" y="549"/>
                      <a:pt x="3089" y="685"/>
                    </a:cubicBezTo>
                    <a:cubicBezTo>
                      <a:pt x="3089" y="821"/>
                      <a:pt x="3034" y="955"/>
                      <a:pt x="2937" y="1051"/>
                    </a:cubicBezTo>
                    <a:cubicBezTo>
                      <a:pt x="3050" y="999"/>
                      <a:pt x="3153" y="855"/>
                      <a:pt x="3152" y="685"/>
                    </a:cubicBezTo>
                    <a:cubicBezTo>
                      <a:pt x="3153" y="514"/>
                      <a:pt x="3050" y="371"/>
                      <a:pt x="2937" y="318"/>
                    </a:cubicBezTo>
                    <a:close/>
                    <a:moveTo>
                      <a:pt x="216" y="318"/>
                    </a:moveTo>
                    <a:cubicBezTo>
                      <a:pt x="104" y="371"/>
                      <a:pt x="0" y="514"/>
                      <a:pt x="2" y="685"/>
                    </a:cubicBezTo>
                    <a:cubicBezTo>
                      <a:pt x="0" y="855"/>
                      <a:pt x="104" y="999"/>
                      <a:pt x="216" y="1051"/>
                    </a:cubicBezTo>
                    <a:cubicBezTo>
                      <a:pt x="120" y="955"/>
                      <a:pt x="64" y="821"/>
                      <a:pt x="65" y="685"/>
                    </a:cubicBezTo>
                    <a:cubicBezTo>
                      <a:pt x="64" y="549"/>
                      <a:pt x="120" y="414"/>
                      <a:pt x="216" y="318"/>
                    </a:cubicBezTo>
                    <a:close/>
                  </a:path>
                </a:pathLst>
              </a:custGeom>
              <a:solidFill>
                <a:srgbClr val="FFFFFF"/>
              </a:solidFill>
              <a:ln>
                <a:noFill/>
              </a:ln>
            </p:spPr>
            <p:txBody>
              <a:bodyPr vert="horz" wrap="square" lIns="0" tIns="41153" rIns="82305" bIns="41153" numCol="1" anchor="t" anchorCtr="0" compatLnSpc="1">
                <a:prstTxWarp prst="textNoShape">
                  <a:avLst/>
                </a:prstTxWarp>
              </a:bodyPr>
              <a:lstStyle/>
              <a:p>
                <a:pPr algn="ctr"/>
                <a:endParaRPr lang="en-US" sz="1600">
                  <a:gradFill>
                    <a:gsLst>
                      <a:gs pos="0">
                        <a:srgbClr val="FFFFFF"/>
                      </a:gs>
                      <a:gs pos="100000">
                        <a:srgbClr val="FFFFFF"/>
                      </a:gs>
                    </a:gsLst>
                    <a:lin ang="5400000" scaled="0"/>
                  </a:gradFill>
                </a:endParaRPr>
              </a:p>
            </p:txBody>
          </p:sp>
        </p:grpSp>
        <p:grpSp>
          <p:nvGrpSpPr>
            <p:cNvPr id="10" name="Group 9"/>
            <p:cNvGrpSpPr/>
            <p:nvPr/>
          </p:nvGrpSpPr>
          <p:grpSpPr>
            <a:xfrm>
              <a:off x="1899173" y="2233440"/>
              <a:ext cx="1877135" cy="1877135"/>
              <a:chOff x="7138393" y="2100782"/>
              <a:chExt cx="1877135" cy="1877135"/>
            </a:xfrm>
          </p:grpSpPr>
          <p:sp>
            <p:nvSpPr>
              <p:cNvPr id="7" name="Rectangle 6"/>
              <p:cNvSpPr/>
              <p:nvPr/>
            </p:nvSpPr>
            <p:spPr bwMode="auto">
              <a:xfrm>
                <a:off x="7138393" y="2100782"/>
                <a:ext cx="1877135" cy="1877135"/>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grpSp>
            <p:nvGrpSpPr>
              <p:cNvPr id="47" name="Group 46"/>
              <p:cNvGrpSpPr/>
              <p:nvPr/>
            </p:nvGrpSpPr>
            <p:grpSpPr bwMode="black">
              <a:xfrm>
                <a:off x="7320762" y="2504652"/>
                <a:ext cx="1534955" cy="924348"/>
                <a:chOff x="863600" y="2393157"/>
                <a:chExt cx="876300" cy="527844"/>
              </a:xfrm>
              <a:solidFill>
                <a:schemeClr val="tx1"/>
              </a:solidFill>
            </p:grpSpPr>
            <p:sp>
              <p:nvSpPr>
                <p:cNvPr id="48" name="Freeform 47"/>
                <p:cNvSpPr>
                  <a:spLocks noEditPoints="1"/>
                </p:cNvSpPr>
                <p:nvPr/>
              </p:nvSpPr>
              <p:spPr bwMode="black">
                <a:xfrm>
                  <a:off x="1521931" y="2481334"/>
                  <a:ext cx="217969" cy="439667"/>
                </a:xfrm>
                <a:custGeom>
                  <a:avLst/>
                  <a:gdLst/>
                  <a:ahLst/>
                  <a:cxnLst>
                    <a:cxn ang="0">
                      <a:pos x="260" y="0"/>
                    </a:cxn>
                    <a:cxn ang="0">
                      <a:pos x="7" y="0"/>
                    </a:cxn>
                    <a:cxn ang="0">
                      <a:pos x="0" y="7"/>
                    </a:cxn>
                    <a:cxn ang="0">
                      <a:pos x="0" y="112"/>
                    </a:cxn>
                    <a:cxn ang="0">
                      <a:pos x="0" y="119"/>
                    </a:cxn>
                    <a:cxn ang="0">
                      <a:pos x="0" y="531"/>
                    </a:cxn>
                    <a:cxn ang="0">
                      <a:pos x="7" y="538"/>
                    </a:cxn>
                    <a:cxn ang="0">
                      <a:pos x="260" y="538"/>
                    </a:cxn>
                    <a:cxn ang="0">
                      <a:pos x="267" y="531"/>
                    </a:cxn>
                    <a:cxn ang="0">
                      <a:pos x="267" y="119"/>
                    </a:cxn>
                    <a:cxn ang="0">
                      <a:pos x="267" y="112"/>
                    </a:cxn>
                    <a:cxn ang="0">
                      <a:pos x="267" y="7"/>
                    </a:cxn>
                    <a:cxn ang="0">
                      <a:pos x="260" y="0"/>
                    </a:cxn>
                    <a:cxn ang="0">
                      <a:pos x="32" y="82"/>
                    </a:cxn>
                    <a:cxn ang="0">
                      <a:pos x="32" y="57"/>
                    </a:cxn>
                    <a:cxn ang="0">
                      <a:pos x="39" y="50"/>
                    </a:cxn>
                    <a:cxn ang="0">
                      <a:pos x="228" y="50"/>
                    </a:cxn>
                    <a:cxn ang="0">
                      <a:pos x="235" y="57"/>
                    </a:cxn>
                    <a:cxn ang="0">
                      <a:pos x="235" y="82"/>
                    </a:cxn>
                    <a:cxn ang="0">
                      <a:pos x="228" y="89"/>
                    </a:cxn>
                    <a:cxn ang="0">
                      <a:pos x="39" y="89"/>
                    </a:cxn>
                    <a:cxn ang="0">
                      <a:pos x="32" y="82"/>
                    </a:cxn>
                    <a:cxn ang="0">
                      <a:pos x="213" y="254"/>
                    </a:cxn>
                    <a:cxn ang="0">
                      <a:pos x="195" y="236"/>
                    </a:cxn>
                    <a:cxn ang="0">
                      <a:pos x="213" y="218"/>
                    </a:cxn>
                    <a:cxn ang="0">
                      <a:pos x="232" y="236"/>
                    </a:cxn>
                    <a:cxn ang="0">
                      <a:pos x="213" y="254"/>
                    </a:cxn>
                    <a:cxn ang="0">
                      <a:pos x="213" y="194"/>
                    </a:cxn>
                    <a:cxn ang="0">
                      <a:pos x="189" y="170"/>
                    </a:cxn>
                    <a:cxn ang="0">
                      <a:pos x="213" y="146"/>
                    </a:cxn>
                    <a:cxn ang="0">
                      <a:pos x="238" y="170"/>
                    </a:cxn>
                    <a:cxn ang="0">
                      <a:pos x="213" y="194"/>
                    </a:cxn>
                  </a:cxnLst>
                  <a:rect l="0" t="0" r="r" b="b"/>
                  <a:pathLst>
                    <a:path w="267" h="538">
                      <a:moveTo>
                        <a:pt x="260" y="0"/>
                      </a:moveTo>
                      <a:cubicBezTo>
                        <a:pt x="7" y="0"/>
                        <a:pt x="7" y="0"/>
                        <a:pt x="7" y="0"/>
                      </a:cubicBezTo>
                      <a:cubicBezTo>
                        <a:pt x="3" y="0"/>
                        <a:pt x="0" y="3"/>
                        <a:pt x="0" y="7"/>
                      </a:cubicBezTo>
                      <a:cubicBezTo>
                        <a:pt x="0" y="112"/>
                        <a:pt x="0" y="112"/>
                        <a:pt x="0" y="112"/>
                      </a:cubicBezTo>
                      <a:cubicBezTo>
                        <a:pt x="0" y="119"/>
                        <a:pt x="0" y="119"/>
                        <a:pt x="0" y="119"/>
                      </a:cubicBezTo>
                      <a:cubicBezTo>
                        <a:pt x="0" y="531"/>
                        <a:pt x="0" y="531"/>
                        <a:pt x="0" y="531"/>
                      </a:cubicBezTo>
                      <a:cubicBezTo>
                        <a:pt x="0" y="535"/>
                        <a:pt x="3" y="538"/>
                        <a:pt x="7" y="538"/>
                      </a:cubicBezTo>
                      <a:cubicBezTo>
                        <a:pt x="260" y="538"/>
                        <a:pt x="260" y="538"/>
                        <a:pt x="260" y="538"/>
                      </a:cubicBezTo>
                      <a:cubicBezTo>
                        <a:pt x="264" y="538"/>
                        <a:pt x="267" y="535"/>
                        <a:pt x="267" y="531"/>
                      </a:cubicBezTo>
                      <a:cubicBezTo>
                        <a:pt x="267" y="119"/>
                        <a:pt x="267" y="119"/>
                        <a:pt x="267" y="119"/>
                      </a:cubicBezTo>
                      <a:cubicBezTo>
                        <a:pt x="267" y="112"/>
                        <a:pt x="267" y="112"/>
                        <a:pt x="267" y="112"/>
                      </a:cubicBezTo>
                      <a:cubicBezTo>
                        <a:pt x="267" y="7"/>
                        <a:pt x="267" y="7"/>
                        <a:pt x="267" y="7"/>
                      </a:cubicBezTo>
                      <a:cubicBezTo>
                        <a:pt x="267" y="3"/>
                        <a:pt x="264" y="0"/>
                        <a:pt x="260" y="0"/>
                      </a:cubicBezTo>
                      <a:close/>
                      <a:moveTo>
                        <a:pt x="32" y="82"/>
                      </a:moveTo>
                      <a:cubicBezTo>
                        <a:pt x="32" y="57"/>
                        <a:pt x="32" y="57"/>
                        <a:pt x="32" y="57"/>
                      </a:cubicBezTo>
                      <a:cubicBezTo>
                        <a:pt x="32" y="53"/>
                        <a:pt x="35" y="50"/>
                        <a:pt x="39" y="50"/>
                      </a:cubicBezTo>
                      <a:cubicBezTo>
                        <a:pt x="228" y="50"/>
                        <a:pt x="228" y="50"/>
                        <a:pt x="228" y="50"/>
                      </a:cubicBezTo>
                      <a:cubicBezTo>
                        <a:pt x="232" y="50"/>
                        <a:pt x="235" y="53"/>
                        <a:pt x="235" y="57"/>
                      </a:cubicBezTo>
                      <a:cubicBezTo>
                        <a:pt x="235" y="82"/>
                        <a:pt x="235" y="82"/>
                        <a:pt x="235" y="82"/>
                      </a:cubicBezTo>
                      <a:cubicBezTo>
                        <a:pt x="235" y="86"/>
                        <a:pt x="232" y="89"/>
                        <a:pt x="228" y="89"/>
                      </a:cubicBezTo>
                      <a:cubicBezTo>
                        <a:pt x="39" y="89"/>
                        <a:pt x="39" y="89"/>
                        <a:pt x="39" y="89"/>
                      </a:cubicBezTo>
                      <a:cubicBezTo>
                        <a:pt x="35" y="89"/>
                        <a:pt x="32" y="86"/>
                        <a:pt x="32" y="82"/>
                      </a:cubicBezTo>
                      <a:close/>
                      <a:moveTo>
                        <a:pt x="213" y="254"/>
                      </a:moveTo>
                      <a:cubicBezTo>
                        <a:pt x="203" y="254"/>
                        <a:pt x="195" y="246"/>
                        <a:pt x="195" y="236"/>
                      </a:cubicBezTo>
                      <a:cubicBezTo>
                        <a:pt x="195" y="226"/>
                        <a:pt x="203" y="218"/>
                        <a:pt x="213" y="218"/>
                      </a:cubicBezTo>
                      <a:cubicBezTo>
                        <a:pt x="223" y="218"/>
                        <a:pt x="232" y="226"/>
                        <a:pt x="232" y="236"/>
                      </a:cubicBezTo>
                      <a:cubicBezTo>
                        <a:pt x="232" y="246"/>
                        <a:pt x="223" y="254"/>
                        <a:pt x="213" y="254"/>
                      </a:cubicBezTo>
                      <a:close/>
                      <a:moveTo>
                        <a:pt x="213" y="194"/>
                      </a:moveTo>
                      <a:cubicBezTo>
                        <a:pt x="200" y="194"/>
                        <a:pt x="189" y="183"/>
                        <a:pt x="189" y="170"/>
                      </a:cubicBezTo>
                      <a:cubicBezTo>
                        <a:pt x="189" y="156"/>
                        <a:pt x="200" y="146"/>
                        <a:pt x="213" y="146"/>
                      </a:cubicBezTo>
                      <a:cubicBezTo>
                        <a:pt x="227" y="146"/>
                        <a:pt x="238" y="156"/>
                        <a:pt x="238" y="170"/>
                      </a:cubicBezTo>
                      <a:cubicBezTo>
                        <a:pt x="238" y="183"/>
                        <a:pt x="227" y="194"/>
                        <a:pt x="213" y="194"/>
                      </a:cubicBez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sp>
              <p:nvSpPr>
                <p:cNvPr id="49" name="Freeform 88"/>
                <p:cNvSpPr>
                  <a:spLocks noEditPoints="1"/>
                </p:cNvSpPr>
                <p:nvPr/>
              </p:nvSpPr>
              <p:spPr bwMode="black">
                <a:xfrm>
                  <a:off x="863600" y="2393157"/>
                  <a:ext cx="622300" cy="527844"/>
                </a:xfrm>
                <a:custGeom>
                  <a:avLst/>
                  <a:gdLst/>
                  <a:ahLst/>
                  <a:cxnLst>
                    <a:cxn ang="0">
                      <a:pos x="494" y="0"/>
                    </a:cxn>
                    <a:cxn ang="0">
                      <a:pos x="17" y="0"/>
                    </a:cxn>
                    <a:cxn ang="0">
                      <a:pos x="0" y="16"/>
                    </a:cxn>
                    <a:cxn ang="0">
                      <a:pos x="0" y="361"/>
                    </a:cxn>
                    <a:cxn ang="0">
                      <a:pos x="17" y="377"/>
                    </a:cxn>
                    <a:cxn ang="0">
                      <a:pos x="174" y="377"/>
                    </a:cxn>
                    <a:cxn ang="0">
                      <a:pos x="174" y="402"/>
                    </a:cxn>
                    <a:cxn ang="0">
                      <a:pos x="139" y="435"/>
                    </a:cxn>
                    <a:cxn ang="0">
                      <a:pos x="380" y="435"/>
                    </a:cxn>
                    <a:cxn ang="0">
                      <a:pos x="346" y="402"/>
                    </a:cxn>
                    <a:cxn ang="0">
                      <a:pos x="346" y="377"/>
                    </a:cxn>
                    <a:cxn ang="0">
                      <a:pos x="494" y="377"/>
                    </a:cxn>
                    <a:cxn ang="0">
                      <a:pos x="510" y="361"/>
                    </a:cxn>
                    <a:cxn ang="0">
                      <a:pos x="510" y="16"/>
                    </a:cxn>
                    <a:cxn ang="0">
                      <a:pos x="494" y="0"/>
                    </a:cxn>
                    <a:cxn ang="0">
                      <a:pos x="481" y="335"/>
                    </a:cxn>
                    <a:cxn ang="0">
                      <a:pos x="467" y="349"/>
                    </a:cxn>
                    <a:cxn ang="0">
                      <a:pos x="44" y="349"/>
                    </a:cxn>
                    <a:cxn ang="0">
                      <a:pos x="30" y="335"/>
                    </a:cxn>
                    <a:cxn ang="0">
                      <a:pos x="30" y="42"/>
                    </a:cxn>
                    <a:cxn ang="0">
                      <a:pos x="44" y="28"/>
                    </a:cxn>
                    <a:cxn ang="0">
                      <a:pos x="467" y="28"/>
                    </a:cxn>
                    <a:cxn ang="0">
                      <a:pos x="481" y="42"/>
                    </a:cxn>
                    <a:cxn ang="0">
                      <a:pos x="481" y="335"/>
                    </a:cxn>
                  </a:cxnLst>
                  <a:rect l="0" t="0" r="r" b="b"/>
                  <a:pathLst>
                    <a:path w="510" h="435">
                      <a:moveTo>
                        <a:pt x="494" y="0"/>
                      </a:moveTo>
                      <a:cubicBezTo>
                        <a:pt x="17" y="0"/>
                        <a:pt x="17" y="0"/>
                        <a:pt x="17" y="0"/>
                      </a:cubicBezTo>
                      <a:cubicBezTo>
                        <a:pt x="8" y="0"/>
                        <a:pt x="0" y="7"/>
                        <a:pt x="0" y="16"/>
                      </a:cubicBezTo>
                      <a:cubicBezTo>
                        <a:pt x="0" y="361"/>
                        <a:pt x="0" y="361"/>
                        <a:pt x="0" y="361"/>
                      </a:cubicBezTo>
                      <a:cubicBezTo>
                        <a:pt x="0" y="370"/>
                        <a:pt x="8" y="377"/>
                        <a:pt x="17" y="377"/>
                      </a:cubicBezTo>
                      <a:cubicBezTo>
                        <a:pt x="174" y="377"/>
                        <a:pt x="174" y="377"/>
                        <a:pt x="174" y="377"/>
                      </a:cubicBezTo>
                      <a:cubicBezTo>
                        <a:pt x="174" y="402"/>
                        <a:pt x="174" y="402"/>
                        <a:pt x="174" y="402"/>
                      </a:cubicBezTo>
                      <a:cubicBezTo>
                        <a:pt x="139" y="435"/>
                        <a:pt x="139" y="435"/>
                        <a:pt x="139" y="435"/>
                      </a:cubicBezTo>
                      <a:cubicBezTo>
                        <a:pt x="380" y="435"/>
                        <a:pt x="380" y="435"/>
                        <a:pt x="380" y="435"/>
                      </a:cubicBezTo>
                      <a:cubicBezTo>
                        <a:pt x="346" y="402"/>
                        <a:pt x="346" y="402"/>
                        <a:pt x="346" y="402"/>
                      </a:cubicBezTo>
                      <a:cubicBezTo>
                        <a:pt x="346" y="377"/>
                        <a:pt x="346" y="377"/>
                        <a:pt x="346" y="377"/>
                      </a:cubicBezTo>
                      <a:cubicBezTo>
                        <a:pt x="494" y="377"/>
                        <a:pt x="494" y="377"/>
                        <a:pt x="494" y="377"/>
                      </a:cubicBezTo>
                      <a:cubicBezTo>
                        <a:pt x="503" y="377"/>
                        <a:pt x="510" y="370"/>
                        <a:pt x="510" y="361"/>
                      </a:cubicBezTo>
                      <a:cubicBezTo>
                        <a:pt x="510" y="16"/>
                        <a:pt x="510" y="16"/>
                        <a:pt x="510" y="16"/>
                      </a:cubicBezTo>
                      <a:cubicBezTo>
                        <a:pt x="510" y="7"/>
                        <a:pt x="503" y="0"/>
                        <a:pt x="494" y="0"/>
                      </a:cubicBezTo>
                      <a:close/>
                      <a:moveTo>
                        <a:pt x="481" y="335"/>
                      </a:moveTo>
                      <a:cubicBezTo>
                        <a:pt x="481" y="343"/>
                        <a:pt x="475" y="349"/>
                        <a:pt x="467" y="349"/>
                      </a:cubicBezTo>
                      <a:cubicBezTo>
                        <a:pt x="44" y="349"/>
                        <a:pt x="44" y="349"/>
                        <a:pt x="44" y="349"/>
                      </a:cubicBezTo>
                      <a:cubicBezTo>
                        <a:pt x="36" y="349"/>
                        <a:pt x="30" y="343"/>
                        <a:pt x="30" y="335"/>
                      </a:cubicBezTo>
                      <a:cubicBezTo>
                        <a:pt x="30" y="42"/>
                        <a:pt x="30" y="42"/>
                        <a:pt x="30" y="42"/>
                      </a:cubicBezTo>
                      <a:cubicBezTo>
                        <a:pt x="30" y="34"/>
                        <a:pt x="36" y="28"/>
                        <a:pt x="44" y="28"/>
                      </a:cubicBezTo>
                      <a:cubicBezTo>
                        <a:pt x="467" y="28"/>
                        <a:pt x="467" y="28"/>
                        <a:pt x="467" y="28"/>
                      </a:cubicBezTo>
                      <a:cubicBezTo>
                        <a:pt x="475" y="28"/>
                        <a:pt x="481" y="34"/>
                        <a:pt x="481" y="42"/>
                      </a:cubicBezTo>
                      <a:lnTo>
                        <a:pt x="481" y="335"/>
                      </a:lnTo>
                      <a:close/>
                    </a:path>
                  </a:pathLst>
                </a:custGeom>
                <a:solidFill>
                  <a:srgbClr val="FFFFFF"/>
                </a:solidFill>
                <a:ln>
                  <a:noFill/>
                  <a:headEnd type="none" w="med" len="med"/>
                  <a:tailEnd type="none" w="med" len="med"/>
                </a:ln>
                <a:extLst/>
              </p:spPr>
              <p:style>
                <a:lnRef idx="2">
                  <a:schemeClr val="accent3">
                    <a:shade val="50000"/>
                  </a:schemeClr>
                </a:lnRef>
                <a:fillRef idx="1">
                  <a:schemeClr val="accent3"/>
                </a:fillRef>
                <a:effectRef idx="0">
                  <a:schemeClr val="accent3"/>
                </a:effectRef>
                <a:fontRef idx="minor">
                  <a:schemeClr val="lt1"/>
                </a:fontRef>
              </p:style>
              <p:txBody>
                <a:bodyPr vert="horz" wrap="square" lIns="0" tIns="45718" rIns="91436" bIns="45718" numCol="1" rtlCol="0" anchor="ctr" anchorCtr="0" compatLnSpc="1">
                  <a:prstTxWarp prst="textNoShape">
                    <a:avLst/>
                  </a:prstTxWarp>
                </a:bodyPr>
                <a:lstStyle/>
                <a:p>
                  <a:pPr algn="ctr" defTabSz="740740"/>
                  <a:endParaRPr lang="en-US" spc="-122" dirty="0">
                    <a:gradFill>
                      <a:gsLst>
                        <a:gs pos="0">
                          <a:srgbClr val="FFFFFF"/>
                        </a:gs>
                        <a:gs pos="100000">
                          <a:srgbClr val="FFFFFF"/>
                        </a:gs>
                      </a:gsLst>
                      <a:lin ang="5400000" scaled="0"/>
                    </a:gradFill>
                    <a:latin typeface="Segoe Light" pitchFamily="34" charset="0"/>
                  </a:endParaRPr>
                </a:p>
              </p:txBody>
            </p:sp>
          </p:grpSp>
        </p:grpSp>
        <p:grpSp>
          <p:nvGrpSpPr>
            <p:cNvPr id="11" name="Group 10"/>
            <p:cNvGrpSpPr/>
            <p:nvPr/>
          </p:nvGrpSpPr>
          <p:grpSpPr>
            <a:xfrm>
              <a:off x="1899172" y="4218723"/>
              <a:ext cx="1877135" cy="1877135"/>
              <a:chOff x="7138392" y="4086065"/>
              <a:chExt cx="1877135" cy="1877135"/>
            </a:xfrm>
          </p:grpSpPr>
          <p:sp>
            <p:nvSpPr>
              <p:cNvPr id="44" name="Rectangle 43"/>
              <p:cNvSpPr/>
              <p:nvPr/>
            </p:nvSpPr>
            <p:spPr bwMode="auto">
              <a:xfrm>
                <a:off x="7138392" y="4086065"/>
                <a:ext cx="1877135" cy="1877135"/>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2647" y="4337680"/>
                <a:ext cx="715574" cy="1373903"/>
              </a:xfrm>
              <a:prstGeom prst="rect">
                <a:avLst/>
              </a:prstGeom>
            </p:spPr>
          </p:pic>
        </p:grpSp>
        <p:pic>
          <p:nvPicPr>
            <p:cNvPr id="28" name="Picture 2"/>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5889597" y="2233443"/>
              <a:ext cx="3862414" cy="3862415"/>
            </a:xfrm>
            <a:prstGeom prst="rect">
              <a:avLst/>
            </a:prstGeom>
            <a:noFill/>
            <a:extLst>
              <a:ext uri="{909E8E84-426E-40DD-AFC4-6F175D3DCCD1}">
                <a14:hiddenFill xmlns:a14="http://schemas.microsoft.com/office/drawing/2010/main">
                  <a:solidFill>
                    <a:srgbClr val="FFFFFF"/>
                  </a:solidFill>
                </a14:hiddenFill>
              </a:ext>
            </a:extLst>
          </p:spPr>
        </p:pic>
      </p:grpSp>
      <p:pic>
        <p:nvPicPr>
          <p:cNvPr id="30" name="Picture 2" descr="C:\Users\Jordan\Desktop\TechEd_2012\TechEd-logo.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black">
          <a:xfrm>
            <a:off x="515815" y="6159457"/>
            <a:ext cx="930625" cy="429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08449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750"/>
                                        <p:tgtEl>
                                          <p:spTgt spid="16"/>
                                        </p:tgtEl>
                                      </p:cBhvr>
                                    </p:animEffect>
                                  </p:childTnLst>
                                </p:cTn>
                              </p:par>
                              <p:par>
                                <p:cTn id="8" presetID="42"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anim calcmode="lin" valueType="num">
                                      <p:cBhvr>
                                        <p:cTn id="11" dur="500" fill="hold"/>
                                        <p:tgtEl>
                                          <p:spTgt spid="22"/>
                                        </p:tgtEl>
                                        <p:attrNameLst>
                                          <p:attrName>ppt_x</p:attrName>
                                        </p:attrNameLst>
                                      </p:cBhvr>
                                      <p:tavLst>
                                        <p:tav tm="0">
                                          <p:val>
                                            <p:strVal val="#ppt_x"/>
                                          </p:val>
                                        </p:tav>
                                        <p:tav tm="100000">
                                          <p:val>
                                            <p:strVal val="#ppt_x"/>
                                          </p:val>
                                        </p:tav>
                                      </p:tavLst>
                                    </p:anim>
                                    <p:anim calcmode="lin" valueType="num">
                                      <p:cBhvr>
                                        <p:cTn id="12" dur="500" fill="hold"/>
                                        <p:tgtEl>
                                          <p:spTgt spid="22"/>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anim calcmode="lin" valueType="num">
                                      <p:cBhvr>
                                        <p:cTn id="16" dur="500" fill="hold"/>
                                        <p:tgtEl>
                                          <p:spTgt spid="24"/>
                                        </p:tgtEl>
                                        <p:attrNameLst>
                                          <p:attrName>ppt_x</p:attrName>
                                        </p:attrNameLst>
                                      </p:cBhvr>
                                      <p:tavLst>
                                        <p:tav tm="0">
                                          <p:val>
                                            <p:strVal val="#ppt_x"/>
                                          </p:val>
                                        </p:tav>
                                        <p:tav tm="100000">
                                          <p:val>
                                            <p:strVal val="#ppt_x"/>
                                          </p:val>
                                        </p:tav>
                                      </p:tavLst>
                                    </p:anim>
                                    <p:anim calcmode="lin" valueType="num">
                                      <p:cBhvr>
                                        <p:cTn id="17" dur="500" fill="hold"/>
                                        <p:tgtEl>
                                          <p:spTgt spid="24"/>
                                        </p:tgtEl>
                                        <p:attrNameLst>
                                          <p:attrName>ppt_y</p:attrName>
                                        </p:attrNameLst>
                                      </p:cBhvr>
                                      <p:tavLst>
                                        <p:tav tm="0">
                                          <p:val>
                                            <p:strVal val="#ppt_y+.1"/>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tretch/>
        </p:blipFill>
        <p:spPr bwMode="black">
          <a:xfrm>
            <a:off x="4128282" y="3099788"/>
            <a:ext cx="3932261" cy="658425"/>
          </a:xfrm>
          <a:prstGeom prst="rect">
            <a:avLst/>
          </a:prstGeom>
          <a:noFill/>
          <a:ln>
            <a:noFill/>
          </a:ln>
        </p:spPr>
      </p:pic>
      <p:sp>
        <p:nvSpPr>
          <p:cNvPr id="5" name="Text Box 3"/>
          <p:cNvSpPr txBox="1">
            <a:spLocks noChangeArrowheads="1"/>
          </p:cNvSpPr>
          <p:nvPr/>
        </p:nvSpPr>
        <p:spPr bwMode="blackWhite">
          <a:xfrm>
            <a:off x="507868" y="5893415"/>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cs typeface="Arial" charset="0"/>
              </a:rPr>
              <a:t>© </a:t>
            </a:r>
            <a:r>
              <a:rPr lang="en-US" sz="700" dirty="0" smtClean="0">
                <a:gradFill>
                  <a:gsLst>
                    <a:gs pos="0">
                      <a:srgbClr val="FFFFFF"/>
                    </a:gs>
                    <a:gs pos="100000">
                      <a:srgbClr val="FFFFFF"/>
                    </a:gs>
                  </a:gsLst>
                  <a:lin ang="5400000" scaled="0"/>
                </a:gradFill>
                <a:cs typeface="Arial" charset="0"/>
              </a:rPr>
              <a:t>2012 Microsoft </a:t>
            </a:r>
            <a:r>
              <a:rPr lang="en-US" sz="700" dirty="0">
                <a:gradFill>
                  <a:gsLst>
                    <a:gs pos="0">
                      <a:srgbClr val="FFFFFF"/>
                    </a:gs>
                    <a:gs pos="100000">
                      <a:srgbClr val="FFFFFF"/>
                    </a:gs>
                  </a:gsLst>
                  <a:lin ang="5400000" scaled="0"/>
                </a:gradFill>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a:t>
            </a:r>
            <a:r>
              <a:rPr lang="en-US" sz="700" dirty="0" smtClean="0">
                <a:gradFill>
                  <a:gsLst>
                    <a:gs pos="0">
                      <a:srgbClr val="FFFFFF"/>
                    </a:gs>
                    <a:gs pos="100000">
                      <a:srgbClr val="FFFFFF"/>
                    </a:gs>
                  </a:gsLst>
                  <a:lin ang="5400000" scaled="0"/>
                </a:gradFill>
                <a:cs typeface="Arial" charset="0"/>
              </a:rPr>
              <a:t/>
            </a:r>
            <a:br>
              <a:rPr lang="en-US" sz="700" dirty="0" smtClean="0">
                <a:gradFill>
                  <a:gsLst>
                    <a:gs pos="0">
                      <a:srgbClr val="FFFFFF"/>
                    </a:gs>
                    <a:gs pos="100000">
                      <a:srgbClr val="FFFFFF"/>
                    </a:gs>
                  </a:gsLst>
                  <a:lin ang="5400000" scaled="0"/>
                </a:gradFill>
                <a:cs typeface="Arial" charset="0"/>
              </a:rPr>
            </a:br>
            <a:r>
              <a:rPr lang="en-US" sz="700" dirty="0" smtClean="0">
                <a:gradFill>
                  <a:gsLst>
                    <a:gs pos="0">
                      <a:srgbClr val="FFFFFF"/>
                    </a:gs>
                    <a:gs pos="100000">
                      <a:srgbClr val="FFFFFF"/>
                    </a:gs>
                  </a:gsLst>
                  <a:lin ang="5400000" scaled="0"/>
                </a:gradFill>
                <a:cs typeface="Arial" charset="0"/>
              </a:rPr>
              <a:t>part </a:t>
            </a:r>
            <a:r>
              <a:rPr lang="en-US" sz="700" dirty="0">
                <a:gradFill>
                  <a:gsLst>
                    <a:gs pos="0">
                      <a:srgbClr val="FFFFFF"/>
                    </a:gs>
                    <a:gs pos="100000">
                      <a:srgbClr val="FFFFFF"/>
                    </a:gs>
                  </a:gsLst>
                  <a:lin ang="5400000" scaled="0"/>
                </a:gradFill>
                <a:cs typeface="Arial" charset="0"/>
              </a:rPr>
              <a:t>of Microsoft, and Microsoft cannot guarantee the accuracy of any information provided after the date of this presentation.  </a:t>
            </a:r>
            <a:r>
              <a:rPr lang="en-US" sz="700" dirty="0" smtClean="0">
                <a:gradFill>
                  <a:gsLst>
                    <a:gs pos="0">
                      <a:srgbClr val="FFFFFF"/>
                    </a:gs>
                    <a:gs pos="100000">
                      <a:srgbClr val="FFFFFF"/>
                    </a:gs>
                  </a:gsLst>
                  <a:lin ang="5400000" scaled="0"/>
                </a:gradFill>
                <a:cs typeface="Arial" charset="0"/>
              </a:rPr>
              <a:t>MICROSOFT </a:t>
            </a:r>
            <a:r>
              <a:rPr lang="en-US" sz="700" dirty="0">
                <a:gradFill>
                  <a:gsLst>
                    <a:gs pos="0">
                      <a:srgbClr val="FFFFFF"/>
                    </a:gs>
                    <a:gs pos="100000">
                      <a:srgbClr val="FFFFFF"/>
                    </a:gs>
                  </a:gsLst>
                  <a:lin ang="5400000" scaled="0"/>
                </a:gradFill>
                <a:cs typeface="Arial" charset="0"/>
              </a:rPr>
              <a:t>MAKES NO WARRANTIES, EXPRESS, IMPLIED OR STATUTORY, AS TO THE INFORMATION IN THIS PRESENTATION.</a:t>
            </a:r>
          </a:p>
        </p:txBody>
      </p:sp>
    </p:spTree>
    <p:extLst>
      <p:ext uri="{BB962C8B-B14F-4D97-AF65-F5344CB8AC3E}">
        <p14:creationId xmlns:p14="http://schemas.microsoft.com/office/powerpoint/2010/main" val="4245084616"/>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599269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2400"/>
            <a:ext cx="10969943" cy="533400"/>
          </a:xfrm>
        </p:spPr>
        <p:txBody>
          <a:bodyPr>
            <a:normAutofit fontScale="90000"/>
          </a:bodyPr>
          <a:lstStyle/>
          <a:p>
            <a:r>
              <a:rPr lang="en-US" dirty="0" smtClean="0"/>
              <a:t>Client Management Approach </a:t>
            </a:r>
            <a:endParaRPr lang="en-US" dirty="0"/>
          </a:p>
        </p:txBody>
      </p:sp>
      <p:sp>
        <p:nvSpPr>
          <p:cNvPr id="13" name="TextBox 12"/>
          <p:cNvSpPr txBox="1"/>
          <p:nvPr/>
        </p:nvSpPr>
        <p:spPr>
          <a:xfrm>
            <a:off x="7085011" y="1781215"/>
            <a:ext cx="4876801" cy="584775"/>
          </a:xfrm>
          <a:prstGeom prst="rect">
            <a:avLst/>
          </a:prstGeom>
          <a:noFill/>
        </p:spPr>
        <p:txBody>
          <a:bodyPr wrap="square" rtlCol="0">
            <a:spAutoFit/>
          </a:bodyPr>
          <a:lstStyle/>
          <a:p>
            <a:r>
              <a:rPr lang="en-US" dirty="0" smtClean="0">
                <a:solidFill>
                  <a:srgbClr val="FFFFFF"/>
                </a:solidFill>
              </a:rPr>
              <a:t>Think: Exchange ActiveSync, VPN Policies</a:t>
            </a:r>
          </a:p>
          <a:p>
            <a:r>
              <a:rPr lang="en-US" sz="1400" i="1" dirty="0" smtClean="0">
                <a:solidFill>
                  <a:srgbClr val="FFFFFF"/>
                </a:solidFill>
              </a:rPr>
              <a:t>Simple Primitives</a:t>
            </a:r>
            <a:endParaRPr lang="en-US" sz="1400" i="1" dirty="0">
              <a:solidFill>
                <a:srgbClr val="FFFFFF"/>
              </a:solidFill>
            </a:endParaRPr>
          </a:p>
        </p:txBody>
      </p:sp>
      <p:sp>
        <p:nvSpPr>
          <p:cNvPr id="14" name="TextBox 13"/>
          <p:cNvSpPr txBox="1"/>
          <p:nvPr/>
        </p:nvSpPr>
        <p:spPr>
          <a:xfrm>
            <a:off x="609441" y="1792101"/>
            <a:ext cx="4951571" cy="861774"/>
          </a:xfrm>
          <a:prstGeom prst="rect">
            <a:avLst/>
          </a:prstGeom>
          <a:noFill/>
        </p:spPr>
        <p:txBody>
          <a:bodyPr wrap="square" rtlCol="0">
            <a:spAutoFit/>
          </a:bodyPr>
          <a:lstStyle/>
          <a:p>
            <a:r>
              <a:rPr lang="en-US" dirty="0" smtClean="0">
                <a:solidFill>
                  <a:srgbClr val="FFFFFF"/>
                </a:solidFill>
              </a:rPr>
              <a:t>Think: System Center Configuration Manager 2007</a:t>
            </a:r>
          </a:p>
          <a:p>
            <a:r>
              <a:rPr lang="en-US" sz="1400" i="1" dirty="0" smtClean="0">
                <a:solidFill>
                  <a:srgbClr val="FFFFFF"/>
                </a:solidFill>
              </a:rPr>
              <a:t>Infinite Tweaking</a:t>
            </a:r>
            <a:endParaRPr lang="en-US" sz="1400" i="1" dirty="0">
              <a:solidFill>
                <a:srgbClr val="FFFFFF"/>
              </a:solidFill>
            </a:endParaRPr>
          </a:p>
        </p:txBody>
      </p:sp>
      <p:graphicFrame>
        <p:nvGraphicFramePr>
          <p:cNvPr id="9" name="Diagram 8"/>
          <p:cNvGraphicFramePr/>
          <p:nvPr>
            <p:extLst/>
          </p:nvPr>
        </p:nvGraphicFramePr>
        <p:xfrm>
          <a:off x="6399134" y="2819400"/>
          <a:ext cx="5601870" cy="3886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14"/>
          <p:cNvGraphicFramePr>
            <a:graphicFrameLocks/>
          </p:cNvGraphicFramePr>
          <p:nvPr>
            <p:extLst/>
          </p:nvPr>
        </p:nvGraphicFramePr>
        <p:xfrm>
          <a:off x="507868" y="2819400"/>
          <a:ext cx="5241004" cy="387924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6" name="Picture 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187949" y="958850"/>
            <a:ext cx="1812925" cy="673100"/>
          </a:xfrm>
          <a:prstGeom prst="rect">
            <a:avLst/>
          </a:prstGeom>
        </p:spPr>
      </p:pic>
      <p:sp>
        <p:nvSpPr>
          <p:cNvPr id="7" name="Rounded Rectangle 6"/>
          <p:cNvSpPr/>
          <p:nvPr/>
        </p:nvSpPr>
        <p:spPr bwMode="auto">
          <a:xfrm>
            <a:off x="586082" y="958850"/>
            <a:ext cx="4517730" cy="78970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rgbClr val="FFFFFF">
                    <a:alpha val="98824"/>
                  </a:srgbClr>
                </a:solidFill>
                <a:ea typeface="Segoe UI" pitchFamily="34" charset="0"/>
                <a:cs typeface="Segoe UI" pitchFamily="34" charset="0"/>
              </a:rPr>
              <a:t>Control</a:t>
            </a:r>
          </a:p>
        </p:txBody>
      </p:sp>
      <p:sp>
        <p:nvSpPr>
          <p:cNvPr id="15" name="Rounded Rectangle 14"/>
          <p:cNvSpPr/>
          <p:nvPr/>
        </p:nvSpPr>
        <p:spPr bwMode="auto">
          <a:xfrm>
            <a:off x="7085011" y="900546"/>
            <a:ext cx="4517730" cy="789708"/>
          </a:xfrm>
          <a:prstGeom prst="roundRect">
            <a:avLst/>
          </a:prstGeom>
          <a:solidFill>
            <a:schemeClr val="accent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US" sz="3200" dirty="0" smtClean="0">
                <a:solidFill>
                  <a:srgbClr val="FFFFFF">
                    <a:alpha val="98824"/>
                  </a:srgbClr>
                </a:solidFill>
                <a:ea typeface="Segoe UI" pitchFamily="34" charset="0"/>
                <a:cs typeface="Segoe UI" pitchFamily="34" charset="0"/>
              </a:rPr>
              <a:t>Governance</a:t>
            </a:r>
          </a:p>
        </p:txBody>
      </p:sp>
    </p:spTree>
    <p:extLst>
      <p:ext uri="{BB962C8B-B14F-4D97-AF65-F5344CB8AC3E}">
        <p14:creationId xmlns:p14="http://schemas.microsoft.com/office/powerpoint/2010/main" val="2387307374"/>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Management Solutions</a:t>
            </a:r>
            <a:endParaRPr lang="en-US" dirty="0"/>
          </a:p>
        </p:txBody>
      </p:sp>
      <p:grpSp>
        <p:nvGrpSpPr>
          <p:cNvPr id="14" name="Group 13"/>
          <p:cNvGrpSpPr/>
          <p:nvPr/>
        </p:nvGrpSpPr>
        <p:grpSpPr>
          <a:xfrm>
            <a:off x="3046412" y="2042780"/>
            <a:ext cx="5086476" cy="2474022"/>
            <a:chOff x="3046412" y="2042780"/>
            <a:chExt cx="5086476" cy="2474022"/>
          </a:xfrm>
        </p:grpSpPr>
        <p:sp>
          <p:nvSpPr>
            <p:cNvPr id="5" name=" 3"/>
            <p:cNvSpPr/>
            <p:nvPr/>
          </p:nvSpPr>
          <p:spPr>
            <a:xfrm>
              <a:off x="3046412" y="2971800"/>
              <a:ext cx="2057400" cy="1545002"/>
            </a:xfrm>
            <a:prstGeom prst="swooshArrow">
              <a:avLst>
                <a:gd name="adj1" fmla="val 25000"/>
                <a:gd name="adj2" fmla="val 25000"/>
              </a:avLst>
            </a:prstGeom>
            <a:solidFill>
              <a:schemeClr val="accent5"/>
            </a:solidFill>
            <a:ln>
              <a:noFill/>
            </a:ln>
          </p:spPr>
          <p:style>
            <a:lnRef idx="1">
              <a:schemeClr val="accent6"/>
            </a:lnRef>
            <a:fillRef idx="3">
              <a:schemeClr val="accent6"/>
            </a:fillRef>
            <a:effectRef idx="2">
              <a:schemeClr val="accent6"/>
            </a:effectRef>
            <a:fontRef idx="minor">
              <a:schemeClr val="lt1"/>
            </a:fontRef>
          </p:style>
        </p:sp>
        <p:sp>
          <p:nvSpPr>
            <p:cNvPr id="21" name="Rectangle 20"/>
            <p:cNvSpPr/>
            <p:nvPr/>
          </p:nvSpPr>
          <p:spPr bwMode="auto">
            <a:xfrm>
              <a:off x="5103812" y="2042780"/>
              <a:ext cx="3029076" cy="2224420"/>
            </a:xfrm>
            <a:prstGeom prst="rect">
              <a:avLst/>
            </a:prstGeom>
            <a:ln>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3" name="TextBox 22"/>
            <p:cNvSpPr txBox="1"/>
            <p:nvPr/>
          </p:nvSpPr>
          <p:spPr>
            <a:xfrm>
              <a:off x="5201866" y="2957180"/>
              <a:ext cx="2854822" cy="1218795"/>
            </a:xfrm>
            <a:prstGeom prst="rect">
              <a:avLst/>
            </a:prstGeom>
            <a:noFill/>
          </p:spPr>
          <p:txBody>
            <a:bodyPr wrap="square" lIns="91440" tIns="91440" rIns="91440" bIns="91440" rtlCol="0">
              <a:spAutoFit/>
            </a:bodyPr>
            <a:lstStyle/>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Controlled and Governed</a:t>
              </a:r>
              <a:endParaRPr lang="en-US" sz="1600" i="1" dirty="0" smtClean="0">
                <a:solidFill>
                  <a:srgbClr val="FFFFFF">
                    <a:alpha val="99000"/>
                  </a:srgbClr>
                </a:solidFill>
              </a:endParaRP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IT controlled</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People-centric</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Windows, EAS, OMADM</a:t>
              </a:r>
            </a:p>
          </p:txBody>
        </p:sp>
        <p:pic>
          <p:nvPicPr>
            <p:cNvPr id="1028" name="Picture 4" descr="C:\Users\mflorida.REDMOND\AppData\Local\Microsoft\Windows\Temporary Internet Files\Content.Outlook\CJ3SCPD3\SysCnt12-ConfigMgr_h_rgb_r.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6566" y="2167109"/>
              <a:ext cx="2747722" cy="7065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4" name="Group 23"/>
          <p:cNvGrpSpPr/>
          <p:nvPr/>
        </p:nvGrpSpPr>
        <p:grpSpPr>
          <a:xfrm>
            <a:off x="8168644" y="2042780"/>
            <a:ext cx="3755068" cy="2224420"/>
            <a:chOff x="8168644" y="2042780"/>
            <a:chExt cx="3755068" cy="2224420"/>
          </a:xfrm>
        </p:grpSpPr>
        <p:sp>
          <p:nvSpPr>
            <p:cNvPr id="8" name="Plus 7"/>
            <p:cNvSpPr/>
            <p:nvPr/>
          </p:nvSpPr>
          <p:spPr bwMode="auto">
            <a:xfrm>
              <a:off x="8168644" y="2819400"/>
              <a:ext cx="685800" cy="762000"/>
            </a:xfrm>
            <a:prstGeom prst="mathPlus">
              <a:avLst/>
            </a:prstGeom>
            <a:solidFill>
              <a:schemeClr val="accent5"/>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5" name="Rectangle 24"/>
            <p:cNvSpPr/>
            <p:nvPr/>
          </p:nvSpPr>
          <p:spPr bwMode="auto">
            <a:xfrm>
              <a:off x="8894636" y="2042780"/>
              <a:ext cx="3029076" cy="222442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sp>
          <p:nvSpPr>
            <p:cNvPr id="26" name="TextBox 25"/>
            <p:cNvSpPr txBox="1"/>
            <p:nvPr/>
          </p:nvSpPr>
          <p:spPr>
            <a:xfrm>
              <a:off x="8992690" y="2957180"/>
              <a:ext cx="2854822" cy="1218795"/>
            </a:xfrm>
            <a:prstGeom prst="rect">
              <a:avLst/>
            </a:prstGeom>
            <a:noFill/>
          </p:spPr>
          <p:txBody>
            <a:bodyPr wrap="square" lIns="91440" tIns="91440" rIns="91440" bIns="91440" rtlCol="0">
              <a:spAutoFit/>
            </a:bodyPr>
            <a:lstStyle/>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Governed</a:t>
              </a:r>
              <a:endParaRPr lang="en-US" sz="1600" i="1" dirty="0" smtClean="0">
                <a:solidFill>
                  <a:srgbClr val="FFFFFF">
                    <a:alpha val="99000"/>
                  </a:srgbClr>
                </a:solidFill>
              </a:endParaRP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Personally controlled</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People-centric</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Windows, EAS, OMADM</a:t>
              </a:r>
            </a:p>
          </p:txBody>
        </p:sp>
        <p:pic>
          <p:nvPicPr>
            <p:cNvPr id="1026" name="Picture 2" descr="\\showsrus\images\MS_LOGOS_PACKAGING\CURRENT - Sept2010\Logos\Windows Intune\Win-Intune_h_r.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54256" y="2258899"/>
              <a:ext cx="2509837" cy="28735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3" name="Group 12"/>
          <p:cNvGrpSpPr/>
          <p:nvPr/>
        </p:nvGrpSpPr>
        <p:grpSpPr>
          <a:xfrm>
            <a:off x="379412" y="3352799"/>
            <a:ext cx="3048000" cy="2133196"/>
            <a:chOff x="379412" y="3352799"/>
            <a:chExt cx="3048000" cy="2133196"/>
          </a:xfrm>
        </p:grpSpPr>
        <p:sp>
          <p:nvSpPr>
            <p:cNvPr id="4" name="Rectangle 3"/>
            <p:cNvSpPr/>
            <p:nvPr/>
          </p:nvSpPr>
          <p:spPr bwMode="auto">
            <a:xfrm>
              <a:off x="379412" y="3352799"/>
              <a:ext cx="3048000" cy="2133195"/>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8824"/>
                  </a:srgbClr>
                </a:solidFill>
                <a:ea typeface="Segoe UI" pitchFamily="34" charset="0"/>
                <a:cs typeface="Segoe UI" pitchFamily="34" charset="0"/>
              </a:endParaRPr>
            </a:p>
          </p:txBody>
        </p:sp>
        <p:pic>
          <p:nvPicPr>
            <p:cNvPr id="1027" name="Picture 3" descr="\\showsrus\images\MS_LOGOS_PACKAGING\CURRENT - Sept2010\Logos\System Center\System Center Configuration Manager 2007\System Center Configuration Manager 2007 logo rev.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468" y="3440794"/>
              <a:ext cx="2851889" cy="68747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477466" y="4267200"/>
              <a:ext cx="2841927" cy="1218795"/>
            </a:xfrm>
            <a:prstGeom prst="rect">
              <a:avLst/>
            </a:prstGeom>
            <a:noFill/>
          </p:spPr>
          <p:txBody>
            <a:bodyPr wrap="square" lIns="91440" tIns="91440" rIns="91440" bIns="91440" rtlCol="0">
              <a:spAutoFit/>
            </a:bodyPr>
            <a:lstStyle/>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Controlled</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Corporate controlled</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Device centric</a:t>
              </a:r>
            </a:p>
            <a:p>
              <a:pPr marL="111125" indent="-111125">
                <a:lnSpc>
                  <a:spcPct val="90000"/>
                </a:lnSpc>
                <a:spcBef>
                  <a:spcPct val="20000"/>
                </a:spcBef>
                <a:buSzPct val="90000"/>
                <a:buFont typeface="Arial" pitchFamily="34" charset="0"/>
                <a:buChar char="•"/>
              </a:pPr>
              <a:r>
                <a:rPr lang="en-US" sz="1600" dirty="0" smtClean="0">
                  <a:solidFill>
                    <a:srgbClr val="FFFFFF">
                      <a:alpha val="99000"/>
                    </a:srgbClr>
                  </a:solidFill>
                </a:rPr>
                <a:t>Windows only</a:t>
              </a:r>
            </a:p>
          </p:txBody>
        </p:sp>
      </p:grpSp>
    </p:spTree>
    <p:extLst>
      <p:ext uri="{BB962C8B-B14F-4D97-AF65-F5344CB8AC3E}">
        <p14:creationId xmlns:p14="http://schemas.microsoft.com/office/powerpoint/2010/main" val="38104246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569447" y="3454763"/>
            <a:ext cx="2604346" cy="2560320"/>
            <a:chOff x="519111" y="2155271"/>
            <a:chExt cx="2604346" cy="2560320"/>
          </a:xfrm>
        </p:grpSpPr>
        <p:pic>
          <p:nvPicPr>
            <p:cNvPr id="80" name="Picture 2" descr="http://cache1.asset-cache.net/xr/134429246.jpg?v=1&amp;c=IWSAsset&amp;k=3&amp;d=91F5CCEF208281FD5C343D12E4E10FFA5F73AEC31E90807E3C404E3F4AA9C0FD">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074" r="11218"/>
            <a:stretch/>
          </p:blipFill>
          <p:spPr bwMode="auto">
            <a:xfrm>
              <a:off x="519111" y="2155271"/>
              <a:ext cx="2604345" cy="2560320"/>
            </a:xfrm>
            <a:prstGeom prst="rect">
              <a:avLst/>
            </a:prstGeom>
            <a:noFill/>
            <a:extLst>
              <a:ext uri="{909E8E84-426E-40DD-AFC4-6F175D3DCCD1}">
                <a14:hiddenFill xmlns:a14="http://schemas.microsoft.com/office/drawing/2010/main">
                  <a:solidFill>
                    <a:srgbClr val="FFFFFF"/>
                  </a:solidFill>
                </a14:hiddenFill>
              </a:ext>
            </a:extLst>
          </p:spPr>
        </p:pic>
        <p:sp>
          <p:nvSpPr>
            <p:cNvPr id="79" name="Rectangle 78"/>
            <p:cNvSpPr/>
            <p:nvPr/>
          </p:nvSpPr>
          <p:spPr bwMode="auto">
            <a:xfrm>
              <a:off x="519112" y="3895841"/>
              <a:ext cx="2604345" cy="819750"/>
            </a:xfrm>
            <a:prstGeom prst="rect">
              <a:avLst/>
            </a:prstGeom>
            <a:gradFill flip="none" rotWithShape="1">
              <a:gsLst>
                <a:gs pos="0">
                  <a:schemeClr val="tx1"/>
                </a:gs>
                <a:gs pos="76000">
                  <a:schemeClr val="tx1">
                    <a:alpha val="54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solidFill>
                    <a:srgbClr val="363535"/>
                  </a:solidFill>
                </a:rPr>
                <a:t>No Compromise Business Tablet</a:t>
              </a:r>
            </a:p>
          </p:txBody>
        </p:sp>
      </p:grpSp>
      <p:grpSp>
        <p:nvGrpSpPr>
          <p:cNvPr id="3" name="Group 2"/>
          <p:cNvGrpSpPr/>
          <p:nvPr/>
        </p:nvGrpSpPr>
        <p:grpSpPr>
          <a:xfrm>
            <a:off x="3428205" y="3454763"/>
            <a:ext cx="2604344" cy="2560320"/>
            <a:chOff x="3377869" y="2155271"/>
            <a:chExt cx="2604344" cy="2560320"/>
          </a:xfrm>
        </p:grpSpPr>
        <p:pic>
          <p:nvPicPr>
            <p:cNvPr id="77" name="Picture 5" descr="Royalty-free Image: Two women working on a laptop in an"/>
            <p:cNvPicPr>
              <a:picLocks noChangeAspect="1" noChangeArrowheads="1"/>
            </p:cNvPicPr>
            <p:nvPr/>
          </p:nvPicPr>
          <p:blipFill rotWithShape="1">
            <a:blip r:embed="rId5">
              <a:extLst>
                <a:ext uri="{28A0092B-C50C-407E-A947-70E740481C1C}">
                  <a14:useLocalDpi xmlns:a14="http://schemas.microsoft.com/office/drawing/2010/main" val="0"/>
                </a:ext>
              </a:extLst>
            </a:blip>
            <a:srcRect l="19368" t="1404" r="10158" b="1798"/>
            <a:stretch/>
          </p:blipFill>
          <p:spPr bwMode="auto">
            <a:xfrm>
              <a:off x="3377869" y="2155271"/>
              <a:ext cx="2604344" cy="2560320"/>
            </a:xfrm>
            <a:prstGeom prst="rect">
              <a:avLst/>
            </a:prstGeom>
            <a:noFill/>
            <a:extLst>
              <a:ext uri="{909E8E84-426E-40DD-AFC4-6F175D3DCCD1}">
                <a14:hiddenFill xmlns:a14="http://schemas.microsoft.com/office/drawing/2010/main">
                  <a:solidFill>
                    <a:srgbClr val="FFFFFF"/>
                  </a:solidFill>
                </a14:hiddenFill>
              </a:ext>
            </a:extLst>
          </p:spPr>
        </p:pic>
        <p:sp>
          <p:nvSpPr>
            <p:cNvPr id="23" name="Rectangle 22"/>
            <p:cNvSpPr/>
            <p:nvPr/>
          </p:nvSpPr>
          <p:spPr bwMode="auto">
            <a:xfrm>
              <a:off x="3377869" y="3895841"/>
              <a:ext cx="2584019" cy="819750"/>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solidFill>
                    <a:srgbClr val="363535"/>
                  </a:solidFill>
                </a:rPr>
                <a:t>New Possibilities in Mobile Productivity</a:t>
              </a:r>
              <a:endParaRPr lang="en-US" sz="2200" dirty="0">
                <a:solidFill>
                  <a:srgbClr val="363535"/>
                </a:solidFill>
              </a:endParaRPr>
            </a:p>
          </p:txBody>
        </p:sp>
      </p:grpSp>
      <p:grpSp>
        <p:nvGrpSpPr>
          <p:cNvPr id="4" name="Group 5"/>
          <p:cNvGrpSpPr/>
          <p:nvPr/>
        </p:nvGrpSpPr>
        <p:grpSpPr>
          <a:xfrm>
            <a:off x="6286961" y="3454763"/>
            <a:ext cx="2604346" cy="2560320"/>
            <a:chOff x="6236625" y="2155271"/>
            <a:chExt cx="2604346" cy="2560320"/>
          </a:xfrm>
        </p:grpSpPr>
        <p:pic>
          <p:nvPicPr>
            <p:cNvPr id="73" name="Picture 7" descr="C:\Users\v-junyo\Documents\Jun_Mesh\Microsoft Files\DesignTools\Brand Photos\Unified Communications\Brand Library - no exp\UC10_Group_001.jpg"/>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6236626" y="2155271"/>
              <a:ext cx="2604345" cy="2560320"/>
            </a:xfrm>
            <a:prstGeom prst="rect">
              <a:avLst/>
            </a:prstGeom>
            <a:noFill/>
            <a:extLst>
              <a:ext uri="{909E8E84-426E-40DD-AFC4-6F175D3DCCD1}">
                <a14:hiddenFill xmlns:a14="http://schemas.microsoft.com/office/drawing/2010/main">
                  <a:solidFill>
                    <a:srgbClr val="FFFFFF"/>
                  </a:solidFill>
                </a14:hiddenFill>
              </a:ext>
            </a:extLst>
          </p:spPr>
        </p:pic>
        <p:sp>
          <p:nvSpPr>
            <p:cNvPr id="24" name="Rectangle 23"/>
            <p:cNvSpPr/>
            <p:nvPr/>
          </p:nvSpPr>
          <p:spPr bwMode="auto">
            <a:xfrm>
              <a:off x="6236625" y="3895841"/>
              <a:ext cx="2604345" cy="819750"/>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a:solidFill>
                    <a:srgbClr val="363535"/>
                  </a:solidFill>
                </a:rPr>
                <a:t>Enhanced End-to-End Security</a:t>
              </a:r>
            </a:p>
          </p:txBody>
        </p:sp>
      </p:grpSp>
      <p:grpSp>
        <p:nvGrpSpPr>
          <p:cNvPr id="6" name="Group 6"/>
          <p:cNvGrpSpPr/>
          <p:nvPr/>
        </p:nvGrpSpPr>
        <p:grpSpPr>
          <a:xfrm>
            <a:off x="9141300" y="3454762"/>
            <a:ext cx="2614284" cy="2560321"/>
            <a:chOff x="9090964" y="2155270"/>
            <a:chExt cx="2614284" cy="2560321"/>
          </a:xfrm>
        </p:grpSpPr>
        <p:pic>
          <p:nvPicPr>
            <p:cNvPr id="70" name="Picture 2" descr="C:\Users\v-junyo\Documents\Jun_Mesh\Microsoft Files\DesignTools\Brand Photos\FY10 Business Identity\Server IT - no exp\server female thinking IT problem solving laptop machine room fix technology stand.jpg"/>
            <p:cNvPicPr>
              <a:picLocks noChangeAspect="1" noChangeArrowheads="1"/>
            </p:cNvPicPr>
            <p:nvPr/>
          </p:nvPicPr>
          <p:blipFill rotWithShape="1">
            <a:blip r:embed="rId7">
              <a:extLst>
                <a:ext uri="{28A0092B-C50C-407E-A947-70E740481C1C}">
                  <a14:useLocalDpi xmlns:a14="http://schemas.microsoft.com/office/drawing/2010/main" val="0"/>
                </a:ext>
              </a:extLst>
            </a:blip>
            <a:srcRect l="34684" t="13633" r="7163" b="769"/>
            <a:stretch/>
          </p:blipFill>
          <p:spPr bwMode="auto">
            <a:xfrm>
              <a:off x="9095383" y="2155270"/>
              <a:ext cx="2609865" cy="2560321"/>
            </a:xfrm>
            <a:prstGeom prst="rect">
              <a:avLst/>
            </a:prstGeom>
            <a:noFill/>
            <a:extLst>
              <a:ext uri="{909E8E84-426E-40DD-AFC4-6F175D3DCCD1}">
                <a14:hiddenFill xmlns:a14="http://schemas.microsoft.com/office/drawing/2010/main">
                  <a:solidFill>
                    <a:srgbClr val="FFFFFF"/>
                  </a:solidFill>
                </a14:hiddenFill>
              </a:ext>
            </a:extLst>
          </p:spPr>
        </p:pic>
        <p:sp>
          <p:nvSpPr>
            <p:cNvPr id="25" name="Rectangle 24"/>
            <p:cNvSpPr/>
            <p:nvPr/>
          </p:nvSpPr>
          <p:spPr bwMode="auto">
            <a:xfrm>
              <a:off x="9090964" y="3895841"/>
              <a:ext cx="2614284" cy="819750"/>
            </a:xfrm>
            <a:prstGeom prst="rect">
              <a:avLst/>
            </a:prstGeom>
            <a:gradFill flip="none" rotWithShape="1">
              <a:gsLst>
                <a:gs pos="0">
                  <a:schemeClr val="tx1"/>
                </a:gs>
                <a:gs pos="76000">
                  <a:schemeClr val="tx1">
                    <a:alpha val="25000"/>
                  </a:schemeClr>
                </a:gs>
                <a:gs pos="100000">
                  <a:schemeClr val="tx1">
                    <a:tint val="23500"/>
                    <a:satMod val="160000"/>
                    <a:alpha val="0"/>
                  </a:schemeClr>
                </a:gs>
              </a:gsLst>
              <a:lin ang="16200000" scaled="1"/>
              <a:tileRect/>
            </a:gradFill>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36" tIns="45718" rIns="91436" bIns="45718" numCol="1" rtlCol="0" anchor="b" anchorCtr="0" compatLnSpc="1">
              <a:prstTxWarp prst="textNoShape">
                <a:avLst/>
              </a:prstTxWarp>
            </a:bodyPr>
            <a:lstStyle/>
            <a:p>
              <a:pPr defTabSz="914099" fontAlgn="base">
                <a:spcBef>
                  <a:spcPct val="0"/>
                </a:spcBef>
                <a:spcAft>
                  <a:spcPct val="0"/>
                </a:spcAft>
              </a:pPr>
              <a:r>
                <a:rPr lang="en-US" sz="2200" dirty="0" smtClean="0">
                  <a:solidFill>
                    <a:srgbClr val="363535"/>
                  </a:solidFill>
                </a:rPr>
                <a:t>Management and Virtualization</a:t>
              </a:r>
              <a:endParaRPr lang="en-US" sz="2200" dirty="0">
                <a:solidFill>
                  <a:srgbClr val="363535"/>
                </a:solidFill>
              </a:endParaRPr>
            </a:p>
          </p:txBody>
        </p:sp>
      </p:grpSp>
      <p:sp>
        <p:nvSpPr>
          <p:cNvPr id="8" name="Title 7"/>
          <p:cNvSpPr>
            <a:spLocks noGrp="1"/>
          </p:cNvSpPr>
          <p:nvPr>
            <p:ph type="title"/>
          </p:nvPr>
        </p:nvSpPr>
        <p:spPr/>
        <p:txBody>
          <a:bodyPr/>
          <a:lstStyle/>
          <a:p>
            <a:r>
              <a:rPr lang="en-US" dirty="0" smtClean="0"/>
              <a:t>Windows 8 for Enterprise</a:t>
            </a:r>
            <a:endParaRPr lang="en-US" dirty="0"/>
          </a:p>
        </p:txBody>
      </p:sp>
      <p:grpSp>
        <p:nvGrpSpPr>
          <p:cNvPr id="39" name="Group 14"/>
          <p:cNvGrpSpPr/>
          <p:nvPr/>
        </p:nvGrpSpPr>
        <p:grpSpPr>
          <a:xfrm>
            <a:off x="483568" y="1567595"/>
            <a:ext cx="11352586" cy="1516799"/>
            <a:chOff x="468777" y="1227804"/>
            <a:chExt cx="11352586" cy="1516799"/>
          </a:xfrm>
        </p:grpSpPr>
        <p:grpSp>
          <p:nvGrpSpPr>
            <p:cNvPr id="40" name="Group 39"/>
            <p:cNvGrpSpPr/>
            <p:nvPr/>
          </p:nvGrpSpPr>
          <p:grpSpPr>
            <a:xfrm>
              <a:off x="468777" y="1227804"/>
              <a:ext cx="11352586" cy="1516799"/>
              <a:chOff x="468777" y="1227804"/>
              <a:chExt cx="11352586" cy="1516799"/>
            </a:xfrm>
          </p:grpSpPr>
          <p:sp>
            <p:nvSpPr>
              <p:cNvPr id="51" name="Text Placeholder 12"/>
              <p:cNvSpPr txBox="1">
                <a:spLocks/>
              </p:cNvSpPr>
              <p:nvPr/>
            </p:nvSpPr>
            <p:spPr>
              <a:xfrm>
                <a:off x="620711" y="1374699"/>
                <a:ext cx="2953652"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63535"/>
                    </a:solidFill>
                    <a:latin typeface="Segoe UI"/>
                  </a:rPr>
                  <a:t>Devices </a:t>
                </a:r>
                <a:r>
                  <a:rPr lang="en-US" sz="2400" dirty="0" smtClean="0">
                    <a:solidFill>
                      <a:srgbClr val="363535"/>
                    </a:solidFill>
                    <a:latin typeface="Segoe UI"/>
                  </a:rPr>
                  <a:t>&amp; </a:t>
                </a:r>
                <a:r>
                  <a:rPr lang="en-US" sz="2400" dirty="0">
                    <a:solidFill>
                      <a:srgbClr val="363535"/>
                    </a:solidFill>
                    <a:latin typeface="Segoe UI"/>
                  </a:rPr>
                  <a:t>Experiences Users Want </a:t>
                </a:r>
              </a:p>
            </p:txBody>
          </p:sp>
          <p:sp>
            <p:nvSpPr>
              <p:cNvPr id="52" name="Text Placeholder 12"/>
              <p:cNvSpPr txBox="1">
                <a:spLocks/>
              </p:cNvSpPr>
              <p:nvPr/>
            </p:nvSpPr>
            <p:spPr>
              <a:xfrm>
                <a:off x="6500969" y="1374699"/>
                <a:ext cx="5320394"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smtClean="0">
                    <a:solidFill>
                      <a:srgbClr val="363535"/>
                    </a:solidFill>
                    <a:latin typeface="Segoe UI"/>
                  </a:rPr>
                  <a:t>Enterprise-Grade</a:t>
                </a:r>
                <a:br>
                  <a:rPr lang="en-US" sz="2400" dirty="0" smtClean="0">
                    <a:solidFill>
                      <a:srgbClr val="363535"/>
                    </a:solidFill>
                    <a:latin typeface="Segoe UI"/>
                  </a:rPr>
                </a:br>
                <a:r>
                  <a:rPr lang="en-US" sz="2400" dirty="0" smtClean="0">
                    <a:solidFill>
                      <a:srgbClr val="363535"/>
                    </a:solidFill>
                    <a:latin typeface="Segoe UI"/>
                  </a:rPr>
                  <a:t>Solutions</a:t>
                </a:r>
                <a:endParaRPr lang="en-US" sz="2800" spc="-50" dirty="0" smtClean="0">
                  <a:solidFill>
                    <a:srgbClr val="363535"/>
                  </a:solidFill>
                  <a:latin typeface="Segoe UI"/>
                </a:endParaRPr>
              </a:p>
            </p:txBody>
          </p:sp>
          <p:sp>
            <p:nvSpPr>
              <p:cNvPr id="53" name="Right Triangle 52"/>
              <p:cNvSpPr/>
              <p:nvPr/>
            </p:nvSpPr>
            <p:spPr bwMode="auto">
              <a:xfrm rot="18900000" flipH="1">
                <a:off x="5978364" y="1616785"/>
                <a:ext cx="312832" cy="319891"/>
              </a:xfrm>
              <a:prstGeom prst="rtTriangle">
                <a:avLst/>
              </a:pr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gradFill>
                    <a:gsLst>
                      <a:gs pos="0">
                        <a:srgbClr val="FFFFFF"/>
                      </a:gs>
                      <a:gs pos="100000">
                        <a:srgbClr val="FFFFFF"/>
                      </a:gs>
                    </a:gsLst>
                    <a:lin ang="5400000" scaled="0"/>
                  </a:gradFill>
                  <a:ea typeface="Segoe UI" pitchFamily="34" charset="0"/>
                  <a:cs typeface="Segoe UI" pitchFamily="34" charset="0"/>
                </a:endParaRPr>
              </a:p>
            </p:txBody>
          </p:sp>
          <p:grpSp>
            <p:nvGrpSpPr>
              <p:cNvPr id="54" name="Group 42"/>
              <p:cNvGrpSpPr/>
              <p:nvPr/>
            </p:nvGrpSpPr>
            <p:grpSpPr>
              <a:xfrm>
                <a:off x="5978364" y="1227804"/>
                <a:ext cx="5842999" cy="1516799"/>
                <a:chOff x="5978364" y="1227804"/>
                <a:chExt cx="5842999" cy="1516799"/>
              </a:xfrm>
            </p:grpSpPr>
            <p:sp>
              <p:nvSpPr>
                <p:cNvPr id="58" name="Rectangle 57"/>
                <p:cNvSpPr/>
                <p:nvPr/>
              </p:nvSpPr>
              <p:spPr bwMode="auto">
                <a:xfrm>
                  <a:off x="6150077" y="1227804"/>
                  <a:ext cx="5583850" cy="1516799"/>
                </a:xfrm>
                <a:prstGeom prst="rect">
                  <a:avLst/>
                </a:prstGeom>
                <a:solidFill>
                  <a:srgbClr val="00BCF2"/>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320" tIns="45718" rIns="91436" bIns="45718" numCol="1" rtlCol="0" anchor="ctr" anchorCtr="0" compatLnSpc="1">
                  <a:prstTxWarp prst="textNoShape">
                    <a:avLst/>
                  </a:prstTxWarp>
                  <a:noAutofit/>
                </a:bodyPr>
                <a:lstStyle/>
                <a:p>
                  <a:pPr defTabSz="914099" fontAlgn="base">
                    <a:lnSpc>
                      <a:spcPct val="80000"/>
                    </a:lnSpc>
                    <a:defRPr/>
                  </a:pPr>
                  <a:endParaRPr lang="en-US" sz="4800" kern="0" spc="-70" dirty="0">
                    <a:solidFill>
                      <a:srgbClr val="000000">
                        <a:alpha val="99000"/>
                      </a:srgbClr>
                    </a:solidFill>
                    <a:latin typeface="Segoe UI Light" pitchFamily="34" charset="0"/>
                    <a:ea typeface="Segoe UI" pitchFamily="34" charset="0"/>
                    <a:cs typeface="Segoe UI" pitchFamily="34" charset="0"/>
                  </a:endParaRPr>
                </a:p>
              </p:txBody>
            </p:sp>
            <p:sp>
              <p:nvSpPr>
                <p:cNvPr id="59" name="Text Placeholder 12"/>
                <p:cNvSpPr txBox="1">
                  <a:spLocks/>
                </p:cNvSpPr>
                <p:nvPr/>
              </p:nvSpPr>
              <p:spPr>
                <a:xfrm>
                  <a:off x="6500969" y="1374699"/>
                  <a:ext cx="5320394"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2400" dirty="0">
                      <a:solidFill>
                        <a:srgbClr val="363535"/>
                      </a:solidFill>
                      <a:latin typeface="Segoe UI"/>
                    </a:rPr>
                    <a:t>Enterprise-Grade</a:t>
                  </a:r>
                  <a:br>
                    <a:rPr lang="en-US" sz="2400" dirty="0">
                      <a:solidFill>
                        <a:srgbClr val="363535"/>
                      </a:solidFill>
                      <a:latin typeface="Segoe UI"/>
                    </a:rPr>
                  </a:br>
                  <a:r>
                    <a:rPr lang="en-US" sz="2400" dirty="0">
                      <a:solidFill>
                        <a:srgbClr val="363535"/>
                      </a:solidFill>
                      <a:latin typeface="Segoe UI"/>
                    </a:rPr>
                    <a:t>Solutions</a:t>
                  </a:r>
                </a:p>
              </p:txBody>
            </p:sp>
            <p:grpSp>
              <p:nvGrpSpPr>
                <p:cNvPr id="60" name="Group 86"/>
                <p:cNvGrpSpPr/>
                <p:nvPr/>
              </p:nvGrpSpPr>
              <p:grpSpPr>
                <a:xfrm>
                  <a:off x="9161674" y="1540292"/>
                  <a:ext cx="2212085" cy="586458"/>
                  <a:chOff x="7151916" y="3443487"/>
                  <a:chExt cx="4310726" cy="1142838"/>
                </a:xfrm>
              </p:grpSpPr>
              <p:sp>
                <p:nvSpPr>
                  <p:cNvPr id="62" name="Rounded Rectangle 2058"/>
                  <p:cNvSpPr/>
                  <p:nvPr/>
                </p:nvSpPr>
                <p:spPr bwMode="auto">
                  <a:xfrm>
                    <a:off x="10959723" y="3443487"/>
                    <a:ext cx="502919"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sp>
                <p:nvSpPr>
                  <p:cNvPr id="63" name="Rounded Rectangle 2060"/>
                  <p:cNvSpPr/>
                  <p:nvPr/>
                </p:nvSpPr>
                <p:spPr bwMode="auto">
                  <a:xfrm>
                    <a:off x="9803966" y="3443489"/>
                    <a:ext cx="1071122" cy="1040115"/>
                  </a:xfrm>
                  <a:custGeom>
                    <a:avLst/>
                    <a:gdLst/>
                    <a:ahLst/>
                    <a:cxnLst/>
                    <a:rect l="l" t="t" r="r" b="b"/>
                    <a:pathLst>
                      <a:path w="542456" h="526753">
                        <a:moveTo>
                          <a:pt x="45804" y="47263"/>
                        </a:moveTo>
                        <a:lnTo>
                          <a:pt x="45804" y="392812"/>
                        </a:lnTo>
                        <a:lnTo>
                          <a:pt x="496653" y="392812"/>
                        </a:lnTo>
                        <a:lnTo>
                          <a:pt x="496653" y="47263"/>
                        </a:lnTo>
                        <a:close/>
                        <a:moveTo>
                          <a:pt x="35310" y="0"/>
                        </a:moveTo>
                        <a:lnTo>
                          <a:pt x="507146" y="0"/>
                        </a:lnTo>
                        <a:cubicBezTo>
                          <a:pt x="526647" y="0"/>
                          <a:pt x="542456" y="15809"/>
                          <a:pt x="542456" y="35310"/>
                        </a:cubicBezTo>
                        <a:lnTo>
                          <a:pt x="542456" y="405128"/>
                        </a:lnTo>
                        <a:cubicBezTo>
                          <a:pt x="542456" y="424629"/>
                          <a:pt x="526647" y="440438"/>
                          <a:pt x="507146" y="440438"/>
                        </a:cubicBezTo>
                        <a:lnTo>
                          <a:pt x="325203" y="440438"/>
                        </a:lnTo>
                        <a:lnTo>
                          <a:pt x="325203" y="485340"/>
                        </a:lnTo>
                        <a:cubicBezTo>
                          <a:pt x="383488" y="490959"/>
                          <a:pt x="432800" y="506124"/>
                          <a:pt x="463161" y="526753"/>
                        </a:cubicBezTo>
                        <a:lnTo>
                          <a:pt x="79298" y="526753"/>
                        </a:lnTo>
                        <a:cubicBezTo>
                          <a:pt x="109659" y="506125"/>
                          <a:pt x="158970" y="490959"/>
                          <a:pt x="217253" y="485341"/>
                        </a:cubicBezTo>
                        <a:lnTo>
                          <a:pt x="217253" y="440438"/>
                        </a:lnTo>
                        <a:lnTo>
                          <a:pt x="35310" y="440438"/>
                        </a:lnTo>
                        <a:cubicBezTo>
                          <a:pt x="15809" y="440438"/>
                          <a:pt x="0" y="424629"/>
                          <a:pt x="0" y="405128"/>
                        </a:cubicBezTo>
                        <a:lnTo>
                          <a:pt x="0" y="35310"/>
                        </a:lnTo>
                        <a:cubicBezTo>
                          <a:pt x="0" y="15809"/>
                          <a:pt x="15809" y="0"/>
                          <a:pt x="35310"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sp>
                <p:nvSpPr>
                  <p:cNvPr id="64" name="Rounded Rectangle 2058"/>
                  <p:cNvSpPr/>
                  <p:nvPr/>
                </p:nvSpPr>
                <p:spPr bwMode="auto">
                  <a:xfrm>
                    <a:off x="7725480"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sp>
                <p:nvSpPr>
                  <p:cNvPr id="65" name="Rounded Rectangle 2058"/>
                  <p:cNvSpPr/>
                  <p:nvPr/>
                </p:nvSpPr>
                <p:spPr bwMode="auto">
                  <a:xfrm>
                    <a:off x="7151916"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sp>
                <p:nvSpPr>
                  <p:cNvPr id="66" name="Rounded Rectangle 2058"/>
                  <p:cNvSpPr/>
                  <p:nvPr/>
                </p:nvSpPr>
                <p:spPr bwMode="auto">
                  <a:xfrm>
                    <a:off x="8299044" y="3447296"/>
                    <a:ext cx="502920" cy="1036308"/>
                  </a:xfrm>
                  <a:custGeom>
                    <a:avLst/>
                    <a:gdLst/>
                    <a:ahLst/>
                    <a:cxnLst/>
                    <a:rect l="l" t="t" r="r" b="b"/>
                    <a:pathLst>
                      <a:path w="235932" h="524825">
                        <a:moveTo>
                          <a:pt x="26526" y="453142"/>
                        </a:moveTo>
                        <a:lnTo>
                          <a:pt x="26526" y="471430"/>
                        </a:lnTo>
                        <a:lnTo>
                          <a:pt x="209406" y="471430"/>
                        </a:lnTo>
                        <a:lnTo>
                          <a:pt x="209406" y="453142"/>
                        </a:lnTo>
                        <a:close/>
                        <a:moveTo>
                          <a:pt x="26526" y="412660"/>
                        </a:moveTo>
                        <a:lnTo>
                          <a:pt x="26526" y="430948"/>
                        </a:lnTo>
                        <a:lnTo>
                          <a:pt x="63102" y="430948"/>
                        </a:lnTo>
                        <a:lnTo>
                          <a:pt x="63102" y="412660"/>
                        </a:lnTo>
                        <a:close/>
                        <a:moveTo>
                          <a:pt x="26526" y="372178"/>
                        </a:moveTo>
                        <a:lnTo>
                          <a:pt x="26526" y="390466"/>
                        </a:lnTo>
                        <a:lnTo>
                          <a:pt x="63102" y="390466"/>
                        </a:lnTo>
                        <a:lnTo>
                          <a:pt x="63102" y="372178"/>
                        </a:lnTo>
                        <a:close/>
                        <a:moveTo>
                          <a:pt x="26526" y="97526"/>
                        </a:moveTo>
                        <a:lnTo>
                          <a:pt x="26526" y="124958"/>
                        </a:lnTo>
                        <a:lnTo>
                          <a:pt x="209406" y="124958"/>
                        </a:lnTo>
                        <a:lnTo>
                          <a:pt x="209406" y="97526"/>
                        </a:lnTo>
                        <a:close/>
                        <a:moveTo>
                          <a:pt x="26526" y="53758"/>
                        </a:moveTo>
                        <a:lnTo>
                          <a:pt x="26526" y="72046"/>
                        </a:lnTo>
                        <a:lnTo>
                          <a:pt x="209406" y="72046"/>
                        </a:lnTo>
                        <a:lnTo>
                          <a:pt x="209406" y="53758"/>
                        </a:lnTo>
                        <a:close/>
                        <a:moveTo>
                          <a:pt x="31386" y="0"/>
                        </a:moveTo>
                        <a:lnTo>
                          <a:pt x="204546" y="0"/>
                        </a:lnTo>
                        <a:cubicBezTo>
                          <a:pt x="221880" y="0"/>
                          <a:pt x="235932" y="14052"/>
                          <a:pt x="235932" y="31386"/>
                        </a:cubicBezTo>
                        <a:lnTo>
                          <a:pt x="235932" y="493439"/>
                        </a:lnTo>
                        <a:cubicBezTo>
                          <a:pt x="235932" y="510773"/>
                          <a:pt x="221880" y="524825"/>
                          <a:pt x="204546" y="524825"/>
                        </a:cubicBezTo>
                        <a:lnTo>
                          <a:pt x="31386" y="524825"/>
                        </a:lnTo>
                        <a:cubicBezTo>
                          <a:pt x="14052" y="524825"/>
                          <a:pt x="0" y="510773"/>
                          <a:pt x="0" y="493439"/>
                        </a:cubicBezTo>
                        <a:lnTo>
                          <a:pt x="0" y="31386"/>
                        </a:lnTo>
                        <a:cubicBezTo>
                          <a:pt x="0" y="14052"/>
                          <a:pt x="14052" y="0"/>
                          <a:pt x="31386" y="0"/>
                        </a:cubicBezTo>
                        <a:close/>
                      </a:path>
                    </a:pathLst>
                  </a:custGeom>
                  <a:solidFill>
                    <a:srgbClr val="FFFFFF"/>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sp>
                <p:nvSpPr>
                  <p:cNvPr id="67" name="Oval 24"/>
                  <p:cNvSpPr/>
                  <p:nvPr/>
                </p:nvSpPr>
                <p:spPr bwMode="auto">
                  <a:xfrm>
                    <a:off x="8205756" y="3761585"/>
                    <a:ext cx="1476540" cy="824740"/>
                  </a:xfrm>
                  <a:custGeom>
                    <a:avLst/>
                    <a:gdLst/>
                    <a:ahLst/>
                    <a:cxnLst/>
                    <a:rect l="l" t="t" r="r" b="b"/>
                    <a:pathLst>
                      <a:path w="1476540" h="824740">
                        <a:moveTo>
                          <a:pt x="829013" y="0"/>
                        </a:moveTo>
                        <a:cubicBezTo>
                          <a:pt x="969838" y="0"/>
                          <a:pt x="1089334" y="91316"/>
                          <a:pt x="1130108" y="218436"/>
                        </a:cubicBezTo>
                        <a:cubicBezTo>
                          <a:pt x="1143457" y="215230"/>
                          <a:pt x="1157273" y="214282"/>
                          <a:pt x="1171311" y="214282"/>
                        </a:cubicBezTo>
                        <a:cubicBezTo>
                          <a:pt x="1339884" y="214282"/>
                          <a:pt x="1476540" y="350938"/>
                          <a:pt x="1476540" y="519511"/>
                        </a:cubicBezTo>
                        <a:cubicBezTo>
                          <a:pt x="1476540" y="686597"/>
                          <a:pt x="1342285" y="822327"/>
                          <a:pt x="1175759" y="824292"/>
                        </a:cubicBezTo>
                        <a:lnTo>
                          <a:pt x="1175759" y="824740"/>
                        </a:lnTo>
                        <a:lnTo>
                          <a:pt x="1171311" y="824740"/>
                        </a:lnTo>
                        <a:lnTo>
                          <a:pt x="209606" y="824740"/>
                        </a:lnTo>
                        <a:lnTo>
                          <a:pt x="209606" y="824521"/>
                        </a:lnTo>
                        <a:cubicBezTo>
                          <a:pt x="208884" y="824737"/>
                          <a:pt x="208159" y="824740"/>
                          <a:pt x="207433" y="824740"/>
                        </a:cubicBezTo>
                        <a:cubicBezTo>
                          <a:pt x="92871" y="824740"/>
                          <a:pt x="0" y="731869"/>
                          <a:pt x="0" y="617307"/>
                        </a:cubicBezTo>
                        <a:cubicBezTo>
                          <a:pt x="0" y="502745"/>
                          <a:pt x="92871" y="409874"/>
                          <a:pt x="207433" y="409874"/>
                        </a:cubicBezTo>
                        <a:cubicBezTo>
                          <a:pt x="224921" y="409874"/>
                          <a:pt x="241905" y="412039"/>
                          <a:pt x="257958" y="416795"/>
                        </a:cubicBezTo>
                        <a:cubicBezTo>
                          <a:pt x="284139" y="333500"/>
                          <a:pt x="362183" y="273546"/>
                          <a:pt x="454230" y="273546"/>
                        </a:cubicBezTo>
                        <a:cubicBezTo>
                          <a:pt x="475047" y="273546"/>
                          <a:pt x="495147" y="276613"/>
                          <a:pt x="513815" y="283280"/>
                        </a:cubicBezTo>
                        <a:cubicBezTo>
                          <a:pt x="529946" y="123838"/>
                          <a:pt x="665018" y="0"/>
                          <a:pt x="829013" y="0"/>
                        </a:cubicBezTo>
                        <a:close/>
                      </a:path>
                    </a:pathLst>
                  </a:custGeom>
                  <a:solidFill>
                    <a:srgbClr val="00BCF2"/>
                  </a:solidFill>
                  <a:ln w="38100" cap="flat" cmpd="sng" algn="ctr">
                    <a:solidFill>
                      <a:srgbClr val="FFFFFF"/>
                    </a:solidFill>
                    <a:prstDash val="solid"/>
                    <a:miter lim="800000"/>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solidFill>
                        <a:srgbClr val="FFFFFF"/>
                      </a:solidFill>
                      <a:ea typeface="Segoe UI" pitchFamily="34" charset="0"/>
                      <a:cs typeface="Segoe UI" pitchFamily="34" charset="0"/>
                    </a:endParaRPr>
                  </a:p>
                </p:txBody>
              </p:sp>
            </p:grpSp>
            <p:sp>
              <p:nvSpPr>
                <p:cNvPr id="61" name="Right Triangle 60"/>
                <p:cNvSpPr/>
                <p:nvPr/>
              </p:nvSpPr>
              <p:spPr bwMode="auto">
                <a:xfrm rot="18900000" flipH="1">
                  <a:off x="5978364" y="1616785"/>
                  <a:ext cx="312832" cy="319891"/>
                </a:xfrm>
                <a:prstGeom prst="rtTriangle">
                  <a:avLst/>
                </a:prstGeom>
                <a:solidFill>
                  <a:schemeClr val="bg2"/>
                </a:solidFill>
                <a:ln w="9525" cap="flat" cmpd="sng" algn="ctr">
                  <a:solidFill>
                    <a:schemeClr val="bg2"/>
                  </a:solid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gradFill>
                      <a:gsLst>
                        <a:gs pos="0">
                          <a:srgbClr val="FFFFFF"/>
                        </a:gs>
                        <a:gs pos="100000">
                          <a:srgbClr val="FFFFFF"/>
                        </a:gs>
                      </a:gsLst>
                      <a:lin ang="5400000" scaled="0"/>
                    </a:gradFill>
                    <a:ea typeface="Segoe UI" pitchFamily="34" charset="0"/>
                    <a:cs typeface="Segoe UI" pitchFamily="34" charset="0"/>
                  </a:endParaRPr>
                </a:p>
              </p:txBody>
            </p:sp>
          </p:grpSp>
          <p:sp>
            <p:nvSpPr>
              <p:cNvPr id="55" name="Rectangle 54"/>
              <p:cNvSpPr/>
              <p:nvPr/>
            </p:nvSpPr>
            <p:spPr bwMode="auto">
              <a:xfrm>
                <a:off x="468777" y="1227804"/>
                <a:ext cx="5583849" cy="1516799"/>
              </a:xfrm>
              <a:prstGeom prst="rect">
                <a:avLst/>
              </a:prstGeom>
              <a:solidFill>
                <a:schemeClr val="bg1">
                  <a:lumMod val="20000"/>
                  <a:lumOff val="80000"/>
                </a:schemeClr>
              </a:solidFill>
              <a:ln>
                <a:noFill/>
                <a:headEnd type="none" w="med" len="med"/>
                <a:tailEnd type="none" w="med" len="med"/>
              </a:ln>
              <a:effectLst/>
              <a:scene3d>
                <a:camera prst="orthographicFront" fov="0">
                  <a:rot lat="0" lon="0" rev="0"/>
                </a:camera>
                <a:lightRig rig="glow" dir="t">
                  <a:rot lat="0" lon="0" rev="6360000"/>
                </a:lightRig>
              </a:scene3d>
              <a:sp3d prstMaterial="flat">
                <a:contourClr>
                  <a:srgbClr val="8CC600">
                    <a:satMod val="300000"/>
                  </a:srgbClr>
                </a:contourClr>
              </a:sp3d>
            </p:spPr>
            <p:txBody>
              <a:bodyPr vert="horz" wrap="square" lIns="274320" tIns="45718" rIns="91436" bIns="45718" numCol="1" rtlCol="0" anchor="ctr" anchorCtr="0" compatLnSpc="1">
                <a:prstTxWarp prst="textNoShape">
                  <a:avLst/>
                </a:prstTxWarp>
                <a:noAutofit/>
              </a:bodyPr>
              <a:lstStyle/>
              <a:p>
                <a:pPr defTabSz="914099" fontAlgn="base">
                  <a:lnSpc>
                    <a:spcPct val="80000"/>
                  </a:lnSpc>
                  <a:defRPr/>
                </a:pPr>
                <a:endParaRPr lang="en-US" sz="4800" kern="0" spc="-70" dirty="0">
                  <a:solidFill>
                    <a:srgbClr val="000000">
                      <a:alpha val="99000"/>
                    </a:srgbClr>
                  </a:solidFill>
                  <a:latin typeface="Segoe UI Light" pitchFamily="34" charset="0"/>
                  <a:ea typeface="Segoe UI" pitchFamily="34" charset="0"/>
                  <a:cs typeface="Segoe UI" pitchFamily="34" charset="0"/>
                </a:endParaRPr>
              </a:p>
            </p:txBody>
          </p:sp>
          <p:sp>
            <p:nvSpPr>
              <p:cNvPr id="56" name="Text Placeholder 12"/>
              <p:cNvSpPr txBox="1">
                <a:spLocks/>
              </p:cNvSpPr>
              <p:nvPr/>
            </p:nvSpPr>
            <p:spPr>
              <a:xfrm>
                <a:off x="620711" y="1374699"/>
                <a:ext cx="2953652" cy="664797"/>
              </a:xfrm>
              <a:prstGeom prst="rect">
                <a:avLst/>
              </a:prstGeom>
            </p:spPr>
            <p:txBody>
              <a:bodyPr vert="horz" wrap="square" lIns="0" tIns="0" rIns="0" bIns="0" rtlCol="0">
                <a:spAutoFit/>
              </a:bodyPr>
              <a:lstStyle>
                <a:lvl1pPr marL="0" indent="0" algn="l" defTabSz="914363" rtl="0" eaLnBrk="1" latinLnBrk="0" hangingPunct="1">
                  <a:lnSpc>
                    <a:spcPct val="90000"/>
                  </a:lnSpc>
                  <a:spcBef>
                    <a:spcPts val="0"/>
                  </a:spcBef>
                  <a:spcAft>
                    <a:spcPts val="900"/>
                  </a:spcAft>
                  <a:buSzPct val="90000"/>
                  <a:buFont typeface="Arial" pitchFamily="34" charset="0"/>
                  <a:buNone/>
                  <a:defRPr sz="4000" kern="1200" spc="-10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Segoe UI Light" pitchFamily="34" charset="0"/>
                    <a:ea typeface="+mn-ea"/>
                    <a:cs typeface="+mn-cs"/>
                  </a:defRPr>
                </a:lvl1pPr>
                <a:lvl2pPr marL="0" indent="0" algn="l" defTabSz="914363" rtl="0" eaLnBrk="1" latinLnBrk="0" hangingPunct="1">
                  <a:lnSpc>
                    <a:spcPct val="90000"/>
                  </a:lnSpc>
                  <a:spcBef>
                    <a:spcPts val="0"/>
                  </a:spcBef>
                  <a:spcAft>
                    <a:spcPts val="400"/>
                  </a:spcAft>
                  <a:buSzPct val="90000"/>
                  <a:buFont typeface="Arial" pitchFamily="34" charset="0"/>
                  <a:buNone/>
                  <a:tabLst>
                    <a:tab pos="630238" algn="l"/>
                  </a:tabLst>
                  <a:defRPr sz="2000" kern="1200" spc="-50" baseline="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2pPr>
                <a:lvl3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3pPr>
                <a:lvl4pPr marL="0" indent="0" algn="l" defTabSz="914363" rtl="0" eaLnBrk="1" latinLnBrk="0" hangingPunct="1">
                  <a:lnSpc>
                    <a:spcPct val="90000"/>
                  </a:lnSpc>
                  <a:spcBef>
                    <a:spcPts val="0"/>
                  </a:spcBef>
                  <a:spcAft>
                    <a:spcPts val="400"/>
                  </a:spcAft>
                  <a:buSzPct val="90000"/>
                  <a:buFont typeface="Arial" pitchFamily="34" charset="0"/>
                  <a:buNone/>
                  <a:tabLst>
                    <a:tab pos="914400" algn="l"/>
                  </a:tabLst>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4pPr>
                <a:lvl5pPr marL="0" indent="0" algn="l" defTabSz="914363" rtl="0" eaLnBrk="1" latinLnBrk="0" hangingPunct="1">
                  <a:lnSpc>
                    <a:spcPct val="90000"/>
                  </a:lnSpc>
                  <a:spcBef>
                    <a:spcPts val="0"/>
                  </a:spcBef>
                  <a:spcAft>
                    <a:spcPts val="400"/>
                  </a:spcAft>
                  <a:buSzPct val="90000"/>
                  <a:buFont typeface="Arial" pitchFamily="34" charset="0"/>
                  <a:buNone/>
                  <a:defRPr sz="2000" kern="1200">
                    <a:gradFill flip="none" rotWithShape="1">
                      <a:gsLst>
                        <a:gs pos="0">
                          <a:schemeClr val="tx1">
                            <a:lumMod val="65000"/>
                            <a:lumOff val="35000"/>
                          </a:schemeClr>
                        </a:gs>
                        <a:gs pos="86000">
                          <a:schemeClr val="tx1">
                            <a:lumMod val="75000"/>
                            <a:lumOff val="25000"/>
                          </a:schemeClr>
                        </a:gs>
                      </a:gsLst>
                      <a:path path="circle">
                        <a:fillToRect r="100000" b="100000"/>
                      </a:path>
                      <a:tileRect l="-100000" t="-10000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solidFill>
                      <a:srgbClr val="363535"/>
                    </a:solidFill>
                    <a:latin typeface="Segoe UI"/>
                  </a:rPr>
                  <a:t>Devices &amp; Experiences Users </a:t>
                </a:r>
                <a:r>
                  <a:rPr lang="en-US" sz="2400" dirty="0" smtClean="0">
                    <a:solidFill>
                      <a:srgbClr val="363535"/>
                    </a:solidFill>
                    <a:latin typeface="Segoe UI"/>
                  </a:rPr>
                  <a:t>Love </a:t>
                </a:r>
                <a:endParaRPr lang="en-US" sz="2400" dirty="0">
                  <a:solidFill>
                    <a:srgbClr val="363535"/>
                  </a:solidFill>
                  <a:latin typeface="Segoe UI"/>
                </a:endParaRPr>
              </a:p>
            </p:txBody>
          </p:sp>
          <p:sp>
            <p:nvSpPr>
              <p:cNvPr id="57" name="Right Triangle 56"/>
              <p:cNvSpPr/>
              <p:nvPr/>
            </p:nvSpPr>
            <p:spPr bwMode="auto">
              <a:xfrm rot="18900000" flipH="1">
                <a:off x="5862318" y="1617506"/>
                <a:ext cx="321697" cy="336354"/>
              </a:xfrm>
              <a:prstGeom prst="rtTriangle">
                <a:avLst/>
              </a:prstGeom>
              <a:solidFill>
                <a:schemeClr val="bg1">
                  <a:lumMod val="20000"/>
                  <a:lumOff val="80000"/>
                </a:schemeClr>
              </a:solidFill>
              <a:ln w="9525" cap="flat" cmpd="sng" algn="ctr">
                <a:noFill/>
                <a:prstDash val="solid"/>
                <a:headEnd type="none" w="med" len="med"/>
                <a:tailEnd type="none" w="med" len="med"/>
              </a:ln>
              <a:effectLst/>
            </p:spPr>
            <p:txBody>
              <a:bodyPr rot="0" spcFirstLastPara="0" vertOverflow="overflow" horzOverflow="overflow" vert="horz" wrap="square" lIns="91440" tIns="45720" rIns="45720" bIns="91440" numCol="1" spcCol="0" rtlCol="0" fromWordArt="0" anchor="b" anchorCtr="0" forceAA="0" compatLnSpc="1">
                <a:prstTxWarp prst="textNoShape">
                  <a:avLst/>
                </a:prstTxWarp>
                <a:noAutofit/>
              </a:bodyPr>
              <a:lstStyle/>
              <a:p>
                <a:pPr algn="ctr" defTabSz="914099" fontAlgn="base">
                  <a:spcBef>
                    <a:spcPct val="0"/>
                  </a:spcBef>
                  <a:spcAft>
                    <a:spcPct val="0"/>
                  </a:spcAft>
                  <a:defRPr/>
                </a:pPr>
                <a:endParaRPr lang="en-US" kern="0" spc="-50" dirty="0" err="1" smtClean="0">
                  <a:gradFill>
                    <a:gsLst>
                      <a:gs pos="0">
                        <a:srgbClr val="FFFFFF"/>
                      </a:gs>
                      <a:gs pos="100000">
                        <a:srgbClr val="FFFFFF"/>
                      </a:gs>
                    </a:gsLst>
                    <a:lin ang="5400000" scaled="0"/>
                  </a:gradFill>
                  <a:ea typeface="Segoe UI" pitchFamily="34" charset="0"/>
                  <a:cs typeface="Segoe UI" pitchFamily="34" charset="0"/>
                </a:endParaRPr>
              </a:p>
            </p:txBody>
          </p:sp>
        </p:grpSp>
        <p:grpSp>
          <p:nvGrpSpPr>
            <p:cNvPr id="41" name="Group 118"/>
            <p:cNvGrpSpPr/>
            <p:nvPr/>
          </p:nvGrpSpPr>
          <p:grpSpPr>
            <a:xfrm>
              <a:off x="3724841" y="1453042"/>
              <a:ext cx="1910399" cy="547390"/>
              <a:chOff x="2227994" y="8063418"/>
              <a:chExt cx="3888546" cy="1114191"/>
            </a:xfrm>
          </p:grpSpPr>
          <p:pic>
            <p:nvPicPr>
              <p:cNvPr id="42" name="Picture 41"/>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a14:imgEffect>
                      </a14:imgLayer>
                    </a14:imgProps>
                  </a:ext>
                  <a:ext uri="{28A0092B-C50C-407E-A947-70E740481C1C}">
                    <a14:useLocalDpi xmlns:a14="http://schemas.microsoft.com/office/drawing/2010/main"/>
                  </a:ext>
                </a:extLst>
              </a:blip>
              <a:stretch>
                <a:fillRect/>
              </a:stretch>
            </p:blipFill>
            <p:spPr>
              <a:xfrm>
                <a:off x="5837588" y="8641669"/>
                <a:ext cx="278952" cy="535940"/>
              </a:xfrm>
              <a:prstGeom prst="rect">
                <a:avLst/>
              </a:prstGeom>
            </p:spPr>
          </p:pic>
          <p:sp>
            <p:nvSpPr>
              <p:cNvPr id="43" name="Freeform 107"/>
              <p:cNvSpPr>
                <a:spLocks noEditPoints="1"/>
              </p:cNvSpPr>
              <p:nvPr/>
            </p:nvSpPr>
            <p:spPr bwMode="auto">
              <a:xfrm rot="5400000">
                <a:off x="2133628" y="8593597"/>
                <a:ext cx="678378" cy="489645"/>
              </a:xfrm>
              <a:custGeom>
                <a:avLst/>
                <a:gdLst/>
                <a:ahLst/>
                <a:cxnLst>
                  <a:cxn ang="0">
                    <a:pos x="514" y="0"/>
                  </a:cxn>
                  <a:cxn ang="0">
                    <a:pos x="17" y="0"/>
                  </a:cxn>
                  <a:cxn ang="0">
                    <a:pos x="0" y="17"/>
                  </a:cxn>
                  <a:cxn ang="0">
                    <a:pos x="0" y="356"/>
                  </a:cxn>
                  <a:cxn ang="0">
                    <a:pos x="17" y="373"/>
                  </a:cxn>
                  <a:cxn ang="0">
                    <a:pos x="514" y="373"/>
                  </a:cxn>
                  <a:cxn ang="0">
                    <a:pos x="531" y="356"/>
                  </a:cxn>
                  <a:cxn ang="0">
                    <a:pos x="531" y="17"/>
                  </a:cxn>
                  <a:cxn ang="0">
                    <a:pos x="514" y="0"/>
                  </a:cxn>
                  <a:cxn ang="0">
                    <a:pos x="501" y="329"/>
                  </a:cxn>
                  <a:cxn ang="0">
                    <a:pos x="486" y="343"/>
                  </a:cxn>
                  <a:cxn ang="0">
                    <a:pos x="45" y="343"/>
                  </a:cxn>
                  <a:cxn ang="0">
                    <a:pos x="30" y="329"/>
                  </a:cxn>
                  <a:cxn ang="0">
                    <a:pos x="30" y="45"/>
                  </a:cxn>
                  <a:cxn ang="0">
                    <a:pos x="45" y="30"/>
                  </a:cxn>
                  <a:cxn ang="0">
                    <a:pos x="486" y="30"/>
                  </a:cxn>
                  <a:cxn ang="0">
                    <a:pos x="501" y="45"/>
                  </a:cxn>
                  <a:cxn ang="0">
                    <a:pos x="501" y="329"/>
                  </a:cxn>
                </a:cxnLst>
                <a:rect l="0" t="0" r="r" b="b"/>
                <a:pathLst>
                  <a:path w="531" h="373">
                    <a:moveTo>
                      <a:pt x="514" y="0"/>
                    </a:moveTo>
                    <a:cubicBezTo>
                      <a:pt x="17" y="0"/>
                      <a:pt x="17" y="0"/>
                      <a:pt x="17" y="0"/>
                    </a:cubicBezTo>
                    <a:cubicBezTo>
                      <a:pt x="7" y="0"/>
                      <a:pt x="0" y="8"/>
                      <a:pt x="0" y="17"/>
                    </a:cubicBezTo>
                    <a:cubicBezTo>
                      <a:pt x="0" y="356"/>
                      <a:pt x="0" y="356"/>
                      <a:pt x="0" y="356"/>
                    </a:cubicBezTo>
                    <a:cubicBezTo>
                      <a:pt x="0" y="366"/>
                      <a:pt x="7" y="373"/>
                      <a:pt x="17" y="373"/>
                    </a:cubicBezTo>
                    <a:cubicBezTo>
                      <a:pt x="514" y="373"/>
                      <a:pt x="514" y="373"/>
                      <a:pt x="514" y="373"/>
                    </a:cubicBezTo>
                    <a:cubicBezTo>
                      <a:pt x="524" y="373"/>
                      <a:pt x="531" y="366"/>
                      <a:pt x="531" y="356"/>
                    </a:cubicBezTo>
                    <a:cubicBezTo>
                      <a:pt x="531" y="17"/>
                      <a:pt x="531" y="17"/>
                      <a:pt x="531" y="17"/>
                    </a:cubicBezTo>
                    <a:cubicBezTo>
                      <a:pt x="531" y="8"/>
                      <a:pt x="524" y="0"/>
                      <a:pt x="514" y="0"/>
                    </a:cubicBezTo>
                    <a:close/>
                    <a:moveTo>
                      <a:pt x="501" y="329"/>
                    </a:moveTo>
                    <a:cubicBezTo>
                      <a:pt x="501" y="337"/>
                      <a:pt x="494" y="343"/>
                      <a:pt x="486" y="343"/>
                    </a:cubicBezTo>
                    <a:cubicBezTo>
                      <a:pt x="45" y="343"/>
                      <a:pt x="45" y="343"/>
                      <a:pt x="45" y="343"/>
                    </a:cubicBezTo>
                    <a:cubicBezTo>
                      <a:pt x="37" y="343"/>
                      <a:pt x="30" y="337"/>
                      <a:pt x="30" y="329"/>
                    </a:cubicBezTo>
                    <a:cubicBezTo>
                      <a:pt x="30" y="45"/>
                      <a:pt x="30" y="45"/>
                      <a:pt x="30" y="45"/>
                    </a:cubicBezTo>
                    <a:cubicBezTo>
                      <a:pt x="30" y="37"/>
                      <a:pt x="37" y="30"/>
                      <a:pt x="45" y="30"/>
                    </a:cubicBezTo>
                    <a:cubicBezTo>
                      <a:pt x="486" y="30"/>
                      <a:pt x="486" y="30"/>
                      <a:pt x="486" y="30"/>
                    </a:cubicBezTo>
                    <a:cubicBezTo>
                      <a:pt x="494" y="30"/>
                      <a:pt x="501" y="37"/>
                      <a:pt x="501" y="45"/>
                    </a:cubicBezTo>
                    <a:lnTo>
                      <a:pt x="501" y="329"/>
                    </a:lnTo>
                    <a:close/>
                  </a:path>
                </a:pathLst>
              </a:custGeom>
              <a:solidFill>
                <a:srgbClr val="FFFFFF"/>
              </a:solidFill>
              <a:extLst/>
            </p:spPr>
            <p:txBody>
              <a:bodyPr vert="horz" wrap="square" lIns="116047" tIns="58023" rIns="116047" bIns="58023" numCol="1" anchor="t" anchorCtr="0" compatLnSpc="1">
                <a:prstTxWarp prst="textNoShape">
                  <a:avLst/>
                </a:prstTxWarp>
              </a:bodyPr>
              <a:lstStyle/>
              <a:p>
                <a:pPr defTabSz="914400">
                  <a:defRPr/>
                </a:pPr>
                <a:endParaRPr lang="en-US" kern="0" dirty="0">
                  <a:solidFill>
                    <a:srgbClr val="1D4C7C"/>
                  </a:solidFill>
                </a:endParaRPr>
              </a:p>
            </p:txBody>
          </p:sp>
          <p:sp>
            <p:nvSpPr>
              <p:cNvPr id="44" name="Round Same Side Corner Rectangle 11"/>
              <p:cNvSpPr/>
              <p:nvPr/>
            </p:nvSpPr>
            <p:spPr>
              <a:xfrm>
                <a:off x="3072998" y="8366231"/>
                <a:ext cx="891455" cy="617789"/>
              </a:xfrm>
              <a:custGeom>
                <a:avLst/>
                <a:gdLst/>
                <a:ahLst/>
                <a:cxnLst/>
                <a:rect l="l" t="t" r="r" b="b"/>
                <a:pathLst>
                  <a:path w="564520" h="361776">
                    <a:moveTo>
                      <a:pt x="21117" y="19360"/>
                    </a:moveTo>
                    <a:lnTo>
                      <a:pt x="21117" y="345592"/>
                    </a:lnTo>
                    <a:lnTo>
                      <a:pt x="543404" y="345592"/>
                    </a:lnTo>
                    <a:lnTo>
                      <a:pt x="543404" y="19360"/>
                    </a:lnTo>
                    <a:close/>
                    <a:moveTo>
                      <a:pt x="17539" y="0"/>
                    </a:moveTo>
                    <a:lnTo>
                      <a:pt x="546981" y="0"/>
                    </a:lnTo>
                    <a:cubicBezTo>
                      <a:pt x="556668" y="0"/>
                      <a:pt x="564520" y="7852"/>
                      <a:pt x="564520" y="17539"/>
                    </a:cubicBezTo>
                    <a:lnTo>
                      <a:pt x="564520" y="361776"/>
                    </a:lnTo>
                    <a:lnTo>
                      <a:pt x="0" y="361776"/>
                    </a:lnTo>
                    <a:lnTo>
                      <a:pt x="0" y="17539"/>
                    </a:lnTo>
                    <a:cubicBezTo>
                      <a:pt x="0" y="7852"/>
                      <a:pt x="7852" y="0"/>
                      <a:pt x="17539" y="0"/>
                    </a:cubicBezTo>
                    <a:close/>
                  </a:path>
                </a:pathLst>
              </a:custGeom>
              <a:solidFill>
                <a:srgbClr val="FFFFFF"/>
              </a:solidFill>
              <a:ln w="25400" cap="flat" cmpd="sng" algn="ctr">
                <a:noFill/>
                <a:prstDash val="solid"/>
              </a:ln>
              <a:effectLst/>
            </p:spPr>
            <p:txBody>
              <a:bodyPr rtlCol="0" anchor="ctr"/>
              <a:lstStyle/>
              <a:p>
                <a:pPr algn="ctr" defTabSz="914400">
                  <a:defRPr/>
                </a:pPr>
                <a:endParaRPr lang="en-US" kern="0">
                  <a:solidFill>
                    <a:srgbClr val="1D4C7C"/>
                  </a:solidFill>
                </a:endParaRPr>
              </a:p>
            </p:txBody>
          </p:sp>
          <p:sp>
            <p:nvSpPr>
              <p:cNvPr id="45" name="Trapezoid 12"/>
              <p:cNvSpPr/>
              <p:nvPr/>
            </p:nvSpPr>
            <p:spPr>
              <a:xfrm>
                <a:off x="2992565" y="8987104"/>
                <a:ext cx="1052323" cy="143660"/>
              </a:xfrm>
              <a:custGeom>
                <a:avLst/>
                <a:gdLst/>
                <a:ahLst/>
                <a:cxnLst/>
                <a:rect l="l" t="t" r="r" b="b"/>
                <a:pathLst>
                  <a:path w="666391" h="84127">
                    <a:moveTo>
                      <a:pt x="257990" y="52557"/>
                    </a:moveTo>
                    <a:lnTo>
                      <a:pt x="241755" y="79989"/>
                    </a:lnTo>
                    <a:lnTo>
                      <a:pt x="424635" y="79989"/>
                    </a:lnTo>
                    <a:lnTo>
                      <a:pt x="408400" y="52557"/>
                    </a:lnTo>
                    <a:close/>
                    <a:moveTo>
                      <a:pt x="49787" y="0"/>
                    </a:moveTo>
                    <a:lnTo>
                      <a:pt x="616604" y="0"/>
                    </a:lnTo>
                    <a:lnTo>
                      <a:pt x="666391" y="84127"/>
                    </a:lnTo>
                    <a:lnTo>
                      <a:pt x="0" y="84127"/>
                    </a:lnTo>
                    <a:close/>
                  </a:path>
                </a:pathLst>
              </a:custGeom>
              <a:solidFill>
                <a:srgbClr val="FFFFFF"/>
              </a:solidFill>
              <a:ln w="25400" cap="flat" cmpd="sng" algn="ctr">
                <a:noFill/>
                <a:prstDash val="solid"/>
              </a:ln>
              <a:effectLst/>
            </p:spPr>
            <p:txBody>
              <a:bodyPr rtlCol="0" anchor="ctr"/>
              <a:lstStyle/>
              <a:p>
                <a:pPr algn="ctr" defTabSz="914400">
                  <a:defRPr/>
                </a:pPr>
                <a:endParaRPr lang="en-US" kern="0">
                  <a:solidFill>
                    <a:srgbClr val="1D4C7C"/>
                  </a:solidFill>
                </a:endParaRPr>
              </a:p>
            </p:txBody>
          </p:sp>
          <p:sp>
            <p:nvSpPr>
              <p:cNvPr id="46" name="Rectangle 45"/>
              <p:cNvSpPr/>
              <p:nvPr/>
            </p:nvSpPr>
            <p:spPr>
              <a:xfrm>
                <a:off x="2993032" y="9130765"/>
                <a:ext cx="1051387" cy="46844"/>
              </a:xfrm>
              <a:prstGeom prst="rect">
                <a:avLst/>
              </a:prstGeom>
              <a:solidFill>
                <a:srgbClr val="FFFFFF"/>
              </a:solidFill>
              <a:ln w="25400" cap="flat" cmpd="sng" algn="ctr">
                <a:noFill/>
                <a:prstDash val="solid"/>
              </a:ln>
              <a:effectLst/>
            </p:spPr>
            <p:txBody>
              <a:bodyPr rtlCol="0" anchor="ctr"/>
              <a:lstStyle/>
              <a:p>
                <a:pPr algn="ctr" defTabSz="914400">
                  <a:defRPr/>
                </a:pPr>
                <a:endParaRPr lang="en-US" kern="0">
                  <a:solidFill>
                    <a:srgbClr val="1D4C7C"/>
                  </a:solidFill>
                </a:endParaRPr>
              </a:p>
            </p:txBody>
          </p:sp>
          <p:sp>
            <p:nvSpPr>
              <p:cNvPr id="50" name="Freeform 7"/>
              <p:cNvSpPr>
                <a:spLocks noChangeAspect="1" noEditPoints="1"/>
              </p:cNvSpPr>
              <p:nvPr/>
            </p:nvSpPr>
            <p:spPr bwMode="auto">
              <a:xfrm>
                <a:off x="4284340" y="8063418"/>
                <a:ext cx="1403086" cy="1114191"/>
              </a:xfrm>
              <a:custGeom>
                <a:avLst/>
                <a:gdLst>
                  <a:gd name="T0" fmla="*/ 16 w 1389"/>
                  <a:gd name="T1" fmla="*/ 0 h 878"/>
                  <a:gd name="T2" fmla="*/ 0 w 1389"/>
                  <a:gd name="T3" fmla="*/ 332 h 878"/>
                  <a:gd name="T4" fmla="*/ 0 w 1389"/>
                  <a:gd name="T5" fmla="*/ 788 h 878"/>
                  <a:gd name="T6" fmla="*/ 198 w 1389"/>
                  <a:gd name="T7" fmla="*/ 802 h 878"/>
                  <a:gd name="T8" fmla="*/ 647 w 1389"/>
                  <a:gd name="T9" fmla="*/ 803 h 878"/>
                  <a:gd name="T10" fmla="*/ 647 w 1389"/>
                  <a:gd name="T11" fmla="*/ 826 h 878"/>
                  <a:gd name="T12" fmla="*/ 355 w 1389"/>
                  <a:gd name="T13" fmla="*/ 840 h 878"/>
                  <a:gd name="T14" fmla="*/ 345 w 1389"/>
                  <a:gd name="T15" fmla="*/ 878 h 878"/>
                  <a:gd name="T16" fmla="*/ 1039 w 1389"/>
                  <a:gd name="T17" fmla="*/ 864 h 878"/>
                  <a:gd name="T18" fmla="*/ 1000 w 1389"/>
                  <a:gd name="T19" fmla="*/ 826 h 878"/>
                  <a:gd name="T20" fmla="*/ 721 w 1389"/>
                  <a:gd name="T21" fmla="*/ 804 h 878"/>
                  <a:gd name="T22" fmla="*/ 1374 w 1389"/>
                  <a:gd name="T23" fmla="*/ 803 h 878"/>
                  <a:gd name="T24" fmla="*/ 1389 w 1389"/>
                  <a:gd name="T25" fmla="*/ 14 h 878"/>
                  <a:gd name="T26" fmla="*/ 1126 w 1389"/>
                  <a:gd name="T27" fmla="*/ 781 h 878"/>
                  <a:gd name="T28" fmla="*/ 1107 w 1389"/>
                  <a:gd name="T29" fmla="*/ 778 h 878"/>
                  <a:gd name="T30" fmla="*/ 1126 w 1389"/>
                  <a:gd name="T31" fmla="*/ 774 h 878"/>
                  <a:gd name="T32" fmla="*/ 1126 w 1389"/>
                  <a:gd name="T33" fmla="*/ 781 h 878"/>
                  <a:gd name="T34" fmla="*/ 1144 w 1389"/>
                  <a:gd name="T35" fmla="*/ 781 h 878"/>
                  <a:gd name="T36" fmla="*/ 1144 w 1389"/>
                  <a:gd name="T37" fmla="*/ 774 h 878"/>
                  <a:gd name="T38" fmla="*/ 1164 w 1389"/>
                  <a:gd name="T39" fmla="*/ 778 h 878"/>
                  <a:gd name="T40" fmla="*/ 1194 w 1389"/>
                  <a:gd name="T41" fmla="*/ 781 h 878"/>
                  <a:gd name="T42" fmla="*/ 1174 w 1389"/>
                  <a:gd name="T43" fmla="*/ 778 h 878"/>
                  <a:gd name="T44" fmla="*/ 1194 w 1389"/>
                  <a:gd name="T45" fmla="*/ 774 h 878"/>
                  <a:gd name="T46" fmla="*/ 1194 w 1389"/>
                  <a:gd name="T47" fmla="*/ 781 h 878"/>
                  <a:gd name="T48" fmla="*/ 1211 w 1389"/>
                  <a:gd name="T49" fmla="*/ 781 h 878"/>
                  <a:gd name="T50" fmla="*/ 1211 w 1389"/>
                  <a:gd name="T51" fmla="*/ 774 h 878"/>
                  <a:gd name="T52" fmla="*/ 1231 w 1389"/>
                  <a:gd name="T53" fmla="*/ 778 h 878"/>
                  <a:gd name="T54" fmla="*/ 1261 w 1389"/>
                  <a:gd name="T55" fmla="*/ 781 h 878"/>
                  <a:gd name="T56" fmla="*/ 1241 w 1389"/>
                  <a:gd name="T57" fmla="*/ 778 h 878"/>
                  <a:gd name="T58" fmla="*/ 1261 w 1389"/>
                  <a:gd name="T59" fmla="*/ 774 h 878"/>
                  <a:gd name="T60" fmla="*/ 1261 w 1389"/>
                  <a:gd name="T61" fmla="*/ 781 h 878"/>
                  <a:gd name="T62" fmla="*/ 1278 w 1389"/>
                  <a:gd name="T63" fmla="*/ 781 h 878"/>
                  <a:gd name="T64" fmla="*/ 1278 w 1389"/>
                  <a:gd name="T65" fmla="*/ 774 h 878"/>
                  <a:gd name="T66" fmla="*/ 1298 w 1389"/>
                  <a:gd name="T67" fmla="*/ 778 h 878"/>
                  <a:gd name="T68" fmla="*/ 1316 w 1389"/>
                  <a:gd name="T69" fmla="*/ 787 h 878"/>
                  <a:gd name="T70" fmla="*/ 1316 w 1389"/>
                  <a:gd name="T71" fmla="*/ 768 h 878"/>
                  <a:gd name="T72" fmla="*/ 1316 w 1389"/>
                  <a:gd name="T73" fmla="*/ 787 h 878"/>
                  <a:gd name="T74" fmla="*/ 1326 w 1389"/>
                  <a:gd name="T75" fmla="*/ 754 h 878"/>
                  <a:gd name="T76" fmla="*/ 455 w 1389"/>
                  <a:gd name="T77" fmla="*/ 754 h 878"/>
                  <a:gd name="T78" fmla="*/ 49 w 1389"/>
                  <a:gd name="T79" fmla="*/ 739 h 878"/>
                  <a:gd name="T80" fmla="*/ 49 w 1389"/>
                  <a:gd name="T81" fmla="*/ 332 h 878"/>
                  <a:gd name="T82" fmla="*/ 64 w 1389"/>
                  <a:gd name="T83" fmla="*/ 48 h 878"/>
                  <a:gd name="T84" fmla="*/ 1340 w 1389"/>
                  <a:gd name="T85" fmla="*/ 63 h 8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89" h="878">
                    <a:moveTo>
                      <a:pt x="1374" y="0"/>
                    </a:moveTo>
                    <a:cubicBezTo>
                      <a:pt x="16" y="0"/>
                      <a:pt x="16" y="0"/>
                      <a:pt x="16" y="0"/>
                    </a:cubicBezTo>
                    <a:cubicBezTo>
                      <a:pt x="7" y="0"/>
                      <a:pt x="0" y="6"/>
                      <a:pt x="0" y="14"/>
                    </a:cubicBezTo>
                    <a:cubicBezTo>
                      <a:pt x="0" y="139"/>
                      <a:pt x="0" y="244"/>
                      <a:pt x="0" y="332"/>
                    </a:cubicBezTo>
                    <a:cubicBezTo>
                      <a:pt x="0" y="384"/>
                      <a:pt x="0" y="430"/>
                      <a:pt x="0" y="470"/>
                    </a:cubicBezTo>
                    <a:cubicBezTo>
                      <a:pt x="0" y="788"/>
                      <a:pt x="0" y="788"/>
                      <a:pt x="0" y="788"/>
                    </a:cubicBezTo>
                    <a:cubicBezTo>
                      <a:pt x="0" y="796"/>
                      <a:pt x="7" y="802"/>
                      <a:pt x="16" y="802"/>
                    </a:cubicBezTo>
                    <a:cubicBezTo>
                      <a:pt x="16" y="802"/>
                      <a:pt x="16" y="802"/>
                      <a:pt x="198" y="802"/>
                    </a:cubicBezTo>
                    <a:cubicBezTo>
                      <a:pt x="198" y="802"/>
                      <a:pt x="198" y="803"/>
                      <a:pt x="198" y="803"/>
                    </a:cubicBezTo>
                    <a:cubicBezTo>
                      <a:pt x="647" y="803"/>
                      <a:pt x="647" y="803"/>
                      <a:pt x="647" y="803"/>
                    </a:cubicBezTo>
                    <a:cubicBezTo>
                      <a:pt x="647" y="803"/>
                      <a:pt x="647" y="803"/>
                      <a:pt x="647" y="804"/>
                    </a:cubicBezTo>
                    <a:cubicBezTo>
                      <a:pt x="647" y="826"/>
                      <a:pt x="647" y="826"/>
                      <a:pt x="647" y="826"/>
                    </a:cubicBezTo>
                    <a:cubicBezTo>
                      <a:pt x="369" y="826"/>
                      <a:pt x="369" y="826"/>
                      <a:pt x="369" y="826"/>
                    </a:cubicBezTo>
                    <a:cubicBezTo>
                      <a:pt x="362" y="826"/>
                      <a:pt x="355" y="832"/>
                      <a:pt x="355" y="840"/>
                    </a:cubicBezTo>
                    <a:cubicBezTo>
                      <a:pt x="331" y="864"/>
                      <a:pt x="331" y="864"/>
                      <a:pt x="331" y="864"/>
                    </a:cubicBezTo>
                    <a:cubicBezTo>
                      <a:pt x="331" y="872"/>
                      <a:pt x="337" y="878"/>
                      <a:pt x="345" y="878"/>
                    </a:cubicBezTo>
                    <a:cubicBezTo>
                      <a:pt x="1024" y="878"/>
                      <a:pt x="1024" y="878"/>
                      <a:pt x="1024" y="878"/>
                    </a:cubicBezTo>
                    <a:cubicBezTo>
                      <a:pt x="1033" y="878"/>
                      <a:pt x="1039" y="872"/>
                      <a:pt x="1039" y="864"/>
                    </a:cubicBezTo>
                    <a:cubicBezTo>
                      <a:pt x="1015" y="840"/>
                      <a:pt x="1015" y="840"/>
                      <a:pt x="1015" y="840"/>
                    </a:cubicBezTo>
                    <a:cubicBezTo>
                      <a:pt x="1015" y="832"/>
                      <a:pt x="1009" y="826"/>
                      <a:pt x="1000" y="826"/>
                    </a:cubicBezTo>
                    <a:cubicBezTo>
                      <a:pt x="721" y="826"/>
                      <a:pt x="721" y="826"/>
                      <a:pt x="721" y="826"/>
                    </a:cubicBezTo>
                    <a:cubicBezTo>
                      <a:pt x="721" y="804"/>
                      <a:pt x="721" y="804"/>
                      <a:pt x="721" y="804"/>
                    </a:cubicBezTo>
                    <a:cubicBezTo>
                      <a:pt x="721" y="803"/>
                      <a:pt x="721" y="803"/>
                      <a:pt x="721" y="803"/>
                    </a:cubicBezTo>
                    <a:cubicBezTo>
                      <a:pt x="1374" y="803"/>
                      <a:pt x="1374" y="803"/>
                      <a:pt x="1374" y="803"/>
                    </a:cubicBezTo>
                    <a:cubicBezTo>
                      <a:pt x="1383" y="803"/>
                      <a:pt x="1389" y="797"/>
                      <a:pt x="1389" y="789"/>
                    </a:cubicBezTo>
                    <a:cubicBezTo>
                      <a:pt x="1389" y="14"/>
                      <a:pt x="1389" y="14"/>
                      <a:pt x="1389" y="14"/>
                    </a:cubicBezTo>
                    <a:cubicBezTo>
                      <a:pt x="1389" y="6"/>
                      <a:pt x="1383" y="0"/>
                      <a:pt x="1374" y="0"/>
                    </a:cubicBezTo>
                    <a:close/>
                    <a:moveTo>
                      <a:pt x="1126" y="781"/>
                    </a:moveTo>
                    <a:cubicBezTo>
                      <a:pt x="1110" y="781"/>
                      <a:pt x="1110" y="781"/>
                      <a:pt x="1110" y="781"/>
                    </a:cubicBezTo>
                    <a:cubicBezTo>
                      <a:pt x="1108" y="781"/>
                      <a:pt x="1107" y="780"/>
                      <a:pt x="1107" y="778"/>
                    </a:cubicBezTo>
                    <a:cubicBezTo>
                      <a:pt x="1107" y="776"/>
                      <a:pt x="1108" y="774"/>
                      <a:pt x="1110" y="774"/>
                    </a:cubicBezTo>
                    <a:cubicBezTo>
                      <a:pt x="1126" y="774"/>
                      <a:pt x="1126" y="774"/>
                      <a:pt x="1126" y="774"/>
                    </a:cubicBezTo>
                    <a:cubicBezTo>
                      <a:pt x="1129" y="774"/>
                      <a:pt x="1130" y="776"/>
                      <a:pt x="1130" y="778"/>
                    </a:cubicBezTo>
                    <a:cubicBezTo>
                      <a:pt x="1130" y="780"/>
                      <a:pt x="1129" y="781"/>
                      <a:pt x="1126" y="781"/>
                    </a:cubicBezTo>
                    <a:close/>
                    <a:moveTo>
                      <a:pt x="1160" y="781"/>
                    </a:moveTo>
                    <a:cubicBezTo>
                      <a:pt x="1144" y="781"/>
                      <a:pt x="1144" y="781"/>
                      <a:pt x="1144" y="781"/>
                    </a:cubicBezTo>
                    <a:cubicBezTo>
                      <a:pt x="1142" y="781"/>
                      <a:pt x="1140" y="780"/>
                      <a:pt x="1140" y="778"/>
                    </a:cubicBezTo>
                    <a:cubicBezTo>
                      <a:pt x="1140" y="776"/>
                      <a:pt x="1142" y="774"/>
                      <a:pt x="1144" y="774"/>
                    </a:cubicBezTo>
                    <a:cubicBezTo>
                      <a:pt x="1160" y="774"/>
                      <a:pt x="1160" y="774"/>
                      <a:pt x="1160" y="774"/>
                    </a:cubicBezTo>
                    <a:cubicBezTo>
                      <a:pt x="1162" y="774"/>
                      <a:pt x="1164" y="776"/>
                      <a:pt x="1164" y="778"/>
                    </a:cubicBezTo>
                    <a:cubicBezTo>
                      <a:pt x="1164" y="780"/>
                      <a:pt x="1162" y="781"/>
                      <a:pt x="1160" y="781"/>
                    </a:cubicBezTo>
                    <a:close/>
                    <a:moveTo>
                      <a:pt x="1194" y="781"/>
                    </a:moveTo>
                    <a:cubicBezTo>
                      <a:pt x="1177" y="781"/>
                      <a:pt x="1177" y="781"/>
                      <a:pt x="1177" y="781"/>
                    </a:cubicBezTo>
                    <a:cubicBezTo>
                      <a:pt x="1175" y="781"/>
                      <a:pt x="1174" y="780"/>
                      <a:pt x="1174" y="778"/>
                    </a:cubicBezTo>
                    <a:cubicBezTo>
                      <a:pt x="1174" y="776"/>
                      <a:pt x="1175" y="774"/>
                      <a:pt x="1177" y="774"/>
                    </a:cubicBezTo>
                    <a:cubicBezTo>
                      <a:pt x="1194" y="774"/>
                      <a:pt x="1194" y="774"/>
                      <a:pt x="1194" y="774"/>
                    </a:cubicBezTo>
                    <a:cubicBezTo>
                      <a:pt x="1196" y="774"/>
                      <a:pt x="1198" y="776"/>
                      <a:pt x="1198" y="778"/>
                    </a:cubicBezTo>
                    <a:cubicBezTo>
                      <a:pt x="1198" y="780"/>
                      <a:pt x="1196" y="781"/>
                      <a:pt x="1194" y="781"/>
                    </a:cubicBezTo>
                    <a:close/>
                    <a:moveTo>
                      <a:pt x="1228" y="781"/>
                    </a:moveTo>
                    <a:cubicBezTo>
                      <a:pt x="1211" y="781"/>
                      <a:pt x="1211" y="781"/>
                      <a:pt x="1211" y="781"/>
                    </a:cubicBezTo>
                    <a:cubicBezTo>
                      <a:pt x="1209" y="781"/>
                      <a:pt x="1207" y="780"/>
                      <a:pt x="1207" y="778"/>
                    </a:cubicBezTo>
                    <a:cubicBezTo>
                      <a:pt x="1207" y="776"/>
                      <a:pt x="1209" y="774"/>
                      <a:pt x="1211" y="774"/>
                    </a:cubicBezTo>
                    <a:cubicBezTo>
                      <a:pt x="1228" y="774"/>
                      <a:pt x="1228" y="774"/>
                      <a:pt x="1228" y="774"/>
                    </a:cubicBezTo>
                    <a:cubicBezTo>
                      <a:pt x="1230" y="774"/>
                      <a:pt x="1231" y="776"/>
                      <a:pt x="1231" y="778"/>
                    </a:cubicBezTo>
                    <a:cubicBezTo>
                      <a:pt x="1231" y="780"/>
                      <a:pt x="1230" y="781"/>
                      <a:pt x="1228" y="781"/>
                    </a:cubicBezTo>
                    <a:close/>
                    <a:moveTo>
                      <a:pt x="1261" y="781"/>
                    </a:moveTo>
                    <a:cubicBezTo>
                      <a:pt x="1244" y="781"/>
                      <a:pt x="1244" y="781"/>
                      <a:pt x="1244" y="781"/>
                    </a:cubicBezTo>
                    <a:cubicBezTo>
                      <a:pt x="1242" y="781"/>
                      <a:pt x="1241" y="780"/>
                      <a:pt x="1241" y="778"/>
                    </a:cubicBezTo>
                    <a:cubicBezTo>
                      <a:pt x="1241" y="776"/>
                      <a:pt x="1242" y="774"/>
                      <a:pt x="1244" y="774"/>
                    </a:cubicBezTo>
                    <a:cubicBezTo>
                      <a:pt x="1261" y="774"/>
                      <a:pt x="1261" y="774"/>
                      <a:pt x="1261" y="774"/>
                    </a:cubicBezTo>
                    <a:cubicBezTo>
                      <a:pt x="1263" y="774"/>
                      <a:pt x="1265" y="776"/>
                      <a:pt x="1265" y="778"/>
                    </a:cubicBezTo>
                    <a:cubicBezTo>
                      <a:pt x="1265" y="780"/>
                      <a:pt x="1263" y="781"/>
                      <a:pt x="1261" y="781"/>
                    </a:cubicBezTo>
                    <a:close/>
                    <a:moveTo>
                      <a:pt x="1295" y="781"/>
                    </a:moveTo>
                    <a:cubicBezTo>
                      <a:pt x="1278" y="781"/>
                      <a:pt x="1278" y="781"/>
                      <a:pt x="1278" y="781"/>
                    </a:cubicBezTo>
                    <a:cubicBezTo>
                      <a:pt x="1276" y="781"/>
                      <a:pt x="1274" y="780"/>
                      <a:pt x="1274" y="778"/>
                    </a:cubicBezTo>
                    <a:cubicBezTo>
                      <a:pt x="1274" y="776"/>
                      <a:pt x="1276" y="774"/>
                      <a:pt x="1278" y="774"/>
                    </a:cubicBezTo>
                    <a:cubicBezTo>
                      <a:pt x="1295" y="774"/>
                      <a:pt x="1295" y="774"/>
                      <a:pt x="1295" y="774"/>
                    </a:cubicBezTo>
                    <a:cubicBezTo>
                      <a:pt x="1297" y="774"/>
                      <a:pt x="1298" y="776"/>
                      <a:pt x="1298" y="778"/>
                    </a:cubicBezTo>
                    <a:cubicBezTo>
                      <a:pt x="1298" y="780"/>
                      <a:pt x="1297" y="781"/>
                      <a:pt x="1295" y="781"/>
                    </a:cubicBezTo>
                    <a:close/>
                    <a:moveTo>
                      <a:pt x="1316" y="787"/>
                    </a:moveTo>
                    <a:cubicBezTo>
                      <a:pt x="1311" y="787"/>
                      <a:pt x="1307" y="783"/>
                      <a:pt x="1307" y="778"/>
                    </a:cubicBezTo>
                    <a:cubicBezTo>
                      <a:pt x="1307" y="773"/>
                      <a:pt x="1311" y="768"/>
                      <a:pt x="1316" y="768"/>
                    </a:cubicBezTo>
                    <a:cubicBezTo>
                      <a:pt x="1321" y="768"/>
                      <a:pt x="1325" y="773"/>
                      <a:pt x="1325" y="778"/>
                    </a:cubicBezTo>
                    <a:cubicBezTo>
                      <a:pt x="1325" y="783"/>
                      <a:pt x="1321" y="787"/>
                      <a:pt x="1316" y="787"/>
                    </a:cubicBezTo>
                    <a:close/>
                    <a:moveTo>
                      <a:pt x="1340" y="740"/>
                    </a:moveTo>
                    <a:cubicBezTo>
                      <a:pt x="1340" y="748"/>
                      <a:pt x="1334" y="754"/>
                      <a:pt x="1326" y="754"/>
                    </a:cubicBezTo>
                    <a:cubicBezTo>
                      <a:pt x="918" y="754"/>
                      <a:pt x="642" y="754"/>
                      <a:pt x="455" y="754"/>
                    </a:cubicBezTo>
                    <a:cubicBezTo>
                      <a:pt x="455" y="754"/>
                      <a:pt x="455" y="754"/>
                      <a:pt x="455" y="754"/>
                    </a:cubicBezTo>
                    <a:cubicBezTo>
                      <a:pt x="64" y="754"/>
                      <a:pt x="64" y="754"/>
                      <a:pt x="64" y="754"/>
                    </a:cubicBezTo>
                    <a:cubicBezTo>
                      <a:pt x="56" y="754"/>
                      <a:pt x="49" y="747"/>
                      <a:pt x="49" y="739"/>
                    </a:cubicBezTo>
                    <a:cubicBezTo>
                      <a:pt x="49" y="739"/>
                      <a:pt x="49" y="739"/>
                      <a:pt x="49" y="470"/>
                    </a:cubicBezTo>
                    <a:cubicBezTo>
                      <a:pt x="49" y="417"/>
                      <a:pt x="49" y="372"/>
                      <a:pt x="49" y="332"/>
                    </a:cubicBezTo>
                    <a:cubicBezTo>
                      <a:pt x="49" y="63"/>
                      <a:pt x="49" y="63"/>
                      <a:pt x="49" y="63"/>
                    </a:cubicBezTo>
                    <a:cubicBezTo>
                      <a:pt x="49" y="55"/>
                      <a:pt x="56" y="48"/>
                      <a:pt x="64" y="48"/>
                    </a:cubicBezTo>
                    <a:cubicBezTo>
                      <a:pt x="1326" y="48"/>
                      <a:pt x="1326" y="48"/>
                      <a:pt x="1326" y="48"/>
                    </a:cubicBezTo>
                    <a:cubicBezTo>
                      <a:pt x="1334" y="48"/>
                      <a:pt x="1340" y="55"/>
                      <a:pt x="1340" y="63"/>
                    </a:cubicBezTo>
                    <a:cubicBezTo>
                      <a:pt x="1340" y="740"/>
                      <a:pt x="1340" y="740"/>
                      <a:pt x="1340" y="740"/>
                    </a:cubicBezTo>
                    <a:close/>
                  </a:path>
                </a:pathLst>
              </a:custGeom>
              <a:solidFill>
                <a:srgbClr val="FFFFFF"/>
              </a:solidFill>
              <a:ln w="25400" cap="flat" cmpd="sng" algn="ctr">
                <a:noFill/>
                <a:prstDash val="solid"/>
                <a:headEnd type="none" w="med" len="med"/>
                <a:tailEnd type="none" w="med" len="med"/>
              </a:ln>
              <a:effectLst/>
            </p:spPr>
            <p:txBody>
              <a:bodyPr vert="horz" wrap="square" lIns="116041" tIns="58021" rIns="116041" bIns="58021" numCol="1" rtlCol="0" anchor="ctr" anchorCtr="0" compatLnSpc="1">
                <a:prstTxWarp prst="textNoShape">
                  <a:avLst/>
                </a:prstTxWarp>
              </a:bodyPr>
              <a:lstStyle/>
              <a:p>
                <a:pPr defTabSz="1044410">
                  <a:defRPr/>
                </a:pPr>
                <a:endParaRPr lang="en-US" sz="2800" kern="0" spc="-171">
                  <a:solidFill>
                    <a:srgbClr val="1D4C7C"/>
                  </a:solidFill>
                  <a:latin typeface="Segoe Light" pitchFamily="34" charset="0"/>
                </a:endParaRPr>
              </a:p>
            </p:txBody>
          </p:sp>
        </p:grpSp>
      </p:grpSp>
    </p:spTree>
    <p:extLst>
      <p:ext uri="{BB962C8B-B14F-4D97-AF65-F5344CB8AC3E}">
        <p14:creationId xmlns:p14="http://schemas.microsoft.com/office/powerpoint/2010/main" val="959343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0-#ppt_w/2"/>
                                          </p:val>
                                        </p:tav>
                                        <p:tav tm="100000">
                                          <p:val>
                                            <p:strVal val="#ppt_x"/>
                                          </p:val>
                                        </p:tav>
                                      </p:tavLst>
                                    </p:anim>
                                    <p:anim calcmode="lin" valueType="num">
                                      <p:cBhvr additive="base">
                                        <p:cTn id="16" dur="500" fill="hold"/>
                                        <p:tgtEl>
                                          <p:spTgt spid="4"/>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0-#ppt_w/2"/>
                                          </p:val>
                                        </p:tav>
                                        <p:tav tm="100000">
                                          <p:val>
                                            <p:strVal val="#ppt_x"/>
                                          </p:val>
                                        </p:tav>
                                      </p:tavLst>
                                    </p:anim>
                                    <p:anim calcmode="lin" valueType="num">
                                      <p:cBhvr additive="base">
                                        <p:cTn id="20"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Title 43"/>
          <p:cNvSpPr>
            <a:spLocks noGrp="1"/>
          </p:cNvSpPr>
          <p:nvPr>
            <p:ph type="title"/>
          </p:nvPr>
        </p:nvSpPr>
        <p:spPr/>
        <p:txBody>
          <a:bodyPr>
            <a:normAutofit/>
          </a:bodyPr>
          <a:lstStyle/>
          <a:p>
            <a:r>
              <a:rPr lang="en-US" dirty="0" smtClean="0"/>
              <a:t>Client Management in Windows 8 Timeframe</a:t>
            </a:r>
            <a:endParaRPr lang="en-US" dirty="0"/>
          </a:p>
        </p:txBody>
      </p:sp>
      <p:grpSp>
        <p:nvGrpSpPr>
          <p:cNvPr id="2" name="Group 1"/>
          <p:cNvGrpSpPr/>
          <p:nvPr/>
        </p:nvGrpSpPr>
        <p:grpSpPr>
          <a:xfrm>
            <a:off x="2416337" y="1478280"/>
            <a:ext cx="3566160" cy="4389120"/>
            <a:chOff x="536581" y="1858360"/>
            <a:chExt cx="3566160" cy="4389120"/>
          </a:xfrm>
        </p:grpSpPr>
        <p:sp>
          <p:nvSpPr>
            <p:cNvPr id="78" name="TextBox 77"/>
            <p:cNvSpPr txBox="1"/>
            <p:nvPr/>
          </p:nvSpPr>
          <p:spPr>
            <a:xfrm>
              <a:off x="536581" y="2120750"/>
              <a:ext cx="3566160"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IT Controlled</a:t>
              </a:r>
              <a:endParaRPr lang="en-US" sz="2400" b="1" dirty="0">
                <a:solidFill>
                  <a:srgbClr val="FFFFFF"/>
                </a:solidFill>
                <a:latin typeface="Segoe Semibold" pitchFamily="34" charset="0"/>
                <a:cs typeface="Arial" pitchFamily="34" charset="0"/>
              </a:endParaRPr>
            </a:p>
          </p:txBody>
        </p:sp>
        <p:sp>
          <p:nvSpPr>
            <p:cNvPr id="33" name="Rectangle 32"/>
            <p:cNvSpPr/>
            <p:nvPr/>
          </p:nvSpPr>
          <p:spPr bwMode="auto">
            <a:xfrm>
              <a:off x="536581"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sp>
          <p:nvSpPr>
            <p:cNvPr id="34" name="Rectangle 33"/>
            <p:cNvSpPr/>
            <p:nvPr/>
          </p:nvSpPr>
          <p:spPr>
            <a:xfrm>
              <a:off x="823698" y="4546420"/>
              <a:ext cx="2991926" cy="1015663"/>
            </a:xfrm>
            <a:prstGeom prst="rect">
              <a:avLst/>
            </a:prstGeom>
          </p:spPr>
          <p:txBody>
            <a:bodyPr wrap="square">
              <a:spAutoFit/>
            </a:bodyPr>
            <a:lstStyle/>
            <a:p>
              <a:pPr algn="ctr"/>
              <a:r>
                <a:rPr lang="en-US" sz="2000" dirty="0" smtClean="0">
                  <a:solidFill>
                    <a:srgbClr val="FFFFFF"/>
                  </a:solidFill>
                  <a:latin typeface="Segoe" pitchFamily="34" charset="0"/>
                  <a:cs typeface="Arial" pitchFamily="34" charset="0"/>
                </a:rPr>
                <a:t>Meet IT standards by controlling devices and applications</a:t>
              </a:r>
              <a:endParaRPr lang="en-US" sz="2000" dirty="0">
                <a:solidFill>
                  <a:srgbClr val="FFFFFF"/>
                </a:solidFill>
                <a:latin typeface="Segoe" pitchFamily="34" charset="0"/>
                <a:cs typeface="Arial" pitchFamily="34" charset="0"/>
              </a:endParaRPr>
            </a:p>
          </p:txBody>
        </p:sp>
        <p:grpSp>
          <p:nvGrpSpPr>
            <p:cNvPr id="14" name="Group 13"/>
            <p:cNvGrpSpPr/>
            <p:nvPr/>
          </p:nvGrpSpPr>
          <p:grpSpPr>
            <a:xfrm>
              <a:off x="1557324" y="2734553"/>
              <a:ext cx="1524674" cy="1388894"/>
              <a:chOff x="1573530" y="2777697"/>
              <a:chExt cx="1304930" cy="1188720"/>
            </a:xfrm>
          </p:grpSpPr>
          <p:pic>
            <p:nvPicPr>
              <p:cNvPr id="30" name="Picture 3" descr="\\MAGNUM\Projects\Microsoft\Cloud Power FY12\Design\ICONS_PNG\User.png"/>
              <p:cNvPicPr>
                <a:picLocks noChangeAspect="1" noChangeArrowheads="1"/>
              </p:cNvPicPr>
              <p:nvPr/>
            </p:nvPicPr>
            <p:blipFill>
              <a:blip r:embed="rId3" cstate="print">
                <a:biLevel thresh="25000"/>
              </a:blip>
              <a:srcRect/>
              <a:stretch>
                <a:fillRect/>
              </a:stretch>
            </p:blipFill>
            <p:spPr bwMode="auto">
              <a:xfrm>
                <a:off x="1573530" y="2777697"/>
                <a:ext cx="1188720" cy="1188720"/>
              </a:xfrm>
              <a:prstGeom prst="rect">
                <a:avLst/>
              </a:prstGeom>
              <a:noFill/>
            </p:spPr>
          </p:pic>
          <p:pic>
            <p:nvPicPr>
              <p:cNvPr id="13" name="Picture 12"/>
              <p:cNvPicPr>
                <a:picLocks noChangeAspect="1"/>
              </p:cNvPicPr>
              <p:nvPr/>
            </p:nvPicPr>
            <p:blipFill>
              <a:blip r:embed="rId4" cstate="print">
                <a:biLevel thresh="25000"/>
                <a:extLst>
                  <a:ext uri="{28A0092B-C50C-407E-A947-70E740481C1C}">
                    <a14:useLocalDpi xmlns:a14="http://schemas.microsoft.com/office/drawing/2010/main" val="0"/>
                  </a:ext>
                </a:extLst>
              </a:blip>
              <a:stretch>
                <a:fillRect/>
              </a:stretch>
            </p:blipFill>
            <p:spPr>
              <a:xfrm flipH="1">
                <a:off x="2466980" y="3041789"/>
                <a:ext cx="411480" cy="608143"/>
              </a:xfrm>
              <a:prstGeom prst="rect">
                <a:avLst/>
              </a:prstGeom>
            </p:spPr>
          </p:pic>
        </p:grpSp>
      </p:grpSp>
      <p:grpSp>
        <p:nvGrpSpPr>
          <p:cNvPr id="3" name="Group 2"/>
          <p:cNvGrpSpPr/>
          <p:nvPr/>
        </p:nvGrpSpPr>
        <p:grpSpPr>
          <a:xfrm>
            <a:off x="6185852" y="1478280"/>
            <a:ext cx="3566160" cy="4389120"/>
            <a:chOff x="4306096" y="1858360"/>
            <a:chExt cx="3566160" cy="4389120"/>
          </a:xfrm>
        </p:grpSpPr>
        <p:sp>
          <p:nvSpPr>
            <p:cNvPr id="75" name="TextBox 74"/>
            <p:cNvSpPr txBox="1"/>
            <p:nvPr/>
          </p:nvSpPr>
          <p:spPr>
            <a:xfrm>
              <a:off x="4306097" y="2120750"/>
              <a:ext cx="3566159" cy="461665"/>
            </a:xfrm>
            <a:prstGeom prst="rect">
              <a:avLst/>
            </a:prstGeom>
            <a:noFill/>
          </p:spPr>
          <p:txBody>
            <a:bodyPr wrap="square" rtlCol="0">
              <a:spAutoFit/>
            </a:bodyPr>
            <a:lstStyle/>
            <a:p>
              <a:pPr algn="ctr"/>
              <a:r>
                <a:rPr lang="en-US" sz="2400" b="1" dirty="0" smtClean="0">
                  <a:solidFill>
                    <a:srgbClr val="FFFFFF"/>
                  </a:solidFill>
                  <a:latin typeface="Segoe Semibold" pitchFamily="34" charset="0"/>
                  <a:cs typeface="Arial" pitchFamily="34" charset="0"/>
                </a:rPr>
                <a:t>Personally Controlled</a:t>
              </a:r>
              <a:endParaRPr lang="en-US" sz="2400" b="1" dirty="0">
                <a:solidFill>
                  <a:srgbClr val="FFFFFF"/>
                </a:solidFill>
                <a:latin typeface="Segoe Semibold" pitchFamily="34" charset="0"/>
                <a:cs typeface="Arial" pitchFamily="34" charset="0"/>
              </a:endParaRPr>
            </a:p>
          </p:txBody>
        </p:sp>
        <p:sp>
          <p:nvSpPr>
            <p:cNvPr id="42" name="Rectangle 41"/>
            <p:cNvSpPr/>
            <p:nvPr/>
          </p:nvSpPr>
          <p:spPr>
            <a:xfrm>
              <a:off x="4306097" y="4546420"/>
              <a:ext cx="3566159" cy="707886"/>
            </a:xfrm>
            <a:prstGeom prst="rect">
              <a:avLst/>
            </a:prstGeom>
          </p:spPr>
          <p:txBody>
            <a:bodyPr wrap="square">
              <a:spAutoFit/>
            </a:bodyPr>
            <a:lstStyle/>
            <a:p>
              <a:pPr algn="ctr"/>
              <a:r>
                <a:rPr lang="en-US" sz="2000" dirty="0">
                  <a:solidFill>
                    <a:srgbClr val="FFFFFF"/>
                  </a:solidFill>
                  <a:latin typeface="Segoe" pitchFamily="34" charset="0"/>
                  <a:cs typeface="Arial" pitchFamily="34" charset="0"/>
                </a:rPr>
                <a:t>Empower users while ensuring key IT constraints </a:t>
              </a:r>
            </a:p>
          </p:txBody>
        </p:sp>
        <p:sp>
          <p:nvSpPr>
            <p:cNvPr id="35" name="Rectangle 34"/>
            <p:cNvSpPr/>
            <p:nvPr/>
          </p:nvSpPr>
          <p:spPr bwMode="auto">
            <a:xfrm>
              <a:off x="4306096" y="1858360"/>
              <a:ext cx="3566160" cy="4389120"/>
            </a:xfrm>
            <a:prstGeom prst="rect">
              <a:avLst/>
            </a:prstGeom>
            <a:ln w="12700">
              <a:solidFill>
                <a:srgbClr val="FFFFFF"/>
              </a:solidFill>
              <a:prstDash val="sysDot"/>
            </a:ln>
          </p:spPr>
          <p:txBody>
            <a:bodyPr vert="horz" wrap="square" lIns="137160" tIns="137160" rIns="45720" bIns="137160" numCol="1" rtlCol="0" anchor="t" anchorCtr="0" compatLnSpc="1">
              <a:prstTxWarp prst="textNoShape">
                <a:avLst/>
              </a:prstTxWarp>
            </a:bodyPr>
            <a:lstStyle/>
            <a:p>
              <a:pPr algn="ctr" defTabSz="914256" fontAlgn="base">
                <a:spcBef>
                  <a:spcPct val="0"/>
                </a:spcBef>
                <a:spcAft>
                  <a:spcPct val="0"/>
                </a:spcAft>
                <a:defRPr/>
              </a:pPr>
              <a:endParaRPr lang="en-US" kern="0" dirty="0">
                <a:solidFill>
                  <a:srgbClr val="FFFFFF"/>
                </a:solidFill>
                <a:latin typeface="Segoe Light"/>
                <a:ea typeface="Segoe UI" pitchFamily="34" charset="0"/>
                <a:cs typeface="Segoe UI" pitchFamily="34" charset="0"/>
              </a:endParaRPr>
            </a:p>
          </p:txBody>
        </p:sp>
        <p:pic>
          <p:nvPicPr>
            <p:cNvPr id="37" name="Picture 3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677697" y="2856637"/>
              <a:ext cx="640080" cy="412108"/>
            </a:xfrm>
            <a:prstGeom prst="rect">
              <a:avLst/>
            </a:prstGeom>
          </p:spPr>
        </p:pic>
        <p:pic>
          <p:nvPicPr>
            <p:cNvPr id="45" name="Picture 44"/>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37617" y="3736066"/>
              <a:ext cx="640080" cy="412108"/>
            </a:xfrm>
            <a:prstGeom prst="rect">
              <a:avLst/>
            </a:prstGeom>
          </p:spPr>
        </p:pic>
        <p:pic>
          <p:nvPicPr>
            <p:cNvPr id="47" name="Picture 46"/>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6341431" y="3736066"/>
              <a:ext cx="640080" cy="412108"/>
            </a:xfrm>
            <a:prstGeom prst="rect">
              <a:avLst/>
            </a:prstGeom>
          </p:spPr>
        </p:pic>
        <p:cxnSp>
          <p:nvCxnSpPr>
            <p:cNvPr id="51" name="Straight Connector 50"/>
            <p:cNvCxnSpPr/>
            <p:nvPr/>
          </p:nvCxnSpPr>
          <p:spPr>
            <a:xfrm>
              <a:off x="6415928" y="3200400"/>
              <a:ext cx="182880" cy="365760"/>
            </a:xfrm>
            <a:prstGeom prst="line">
              <a:avLst/>
            </a:prstGeom>
            <a:noFill/>
            <a:ln w="19050" cap="rnd" cmpd="sng" algn="ctr">
              <a:solidFill>
                <a:srgbClr val="FFFFFF"/>
              </a:solidFill>
              <a:prstDash val="sysDot"/>
              <a:headEnd type="none"/>
              <a:tailEnd type="none"/>
            </a:ln>
            <a:effectLst/>
          </p:spPr>
        </p:cxnSp>
        <p:cxnSp>
          <p:nvCxnSpPr>
            <p:cNvPr id="54" name="Straight Connector 53"/>
            <p:cNvCxnSpPr/>
            <p:nvPr/>
          </p:nvCxnSpPr>
          <p:spPr>
            <a:xfrm flipH="1" flipV="1">
              <a:off x="5745483" y="3942120"/>
              <a:ext cx="457200" cy="1"/>
            </a:xfrm>
            <a:prstGeom prst="line">
              <a:avLst/>
            </a:prstGeom>
            <a:noFill/>
            <a:ln w="19050" cap="rnd" cmpd="sng" algn="ctr">
              <a:solidFill>
                <a:srgbClr val="FFFFFF"/>
              </a:solidFill>
              <a:prstDash val="sysDot"/>
              <a:headEnd type="none"/>
              <a:tailEnd type="none"/>
            </a:ln>
            <a:effectLst/>
          </p:spPr>
        </p:cxnSp>
        <p:cxnSp>
          <p:nvCxnSpPr>
            <p:cNvPr id="59" name="Straight Connector 58"/>
            <p:cNvCxnSpPr/>
            <p:nvPr/>
          </p:nvCxnSpPr>
          <p:spPr>
            <a:xfrm flipH="1">
              <a:off x="5378132" y="3200400"/>
              <a:ext cx="182880" cy="365760"/>
            </a:xfrm>
            <a:prstGeom prst="line">
              <a:avLst/>
            </a:prstGeom>
            <a:noFill/>
            <a:ln w="19050" cap="rnd" cmpd="sng" algn="ctr">
              <a:solidFill>
                <a:srgbClr val="FFFFFF"/>
              </a:solidFill>
              <a:prstDash val="sysDot"/>
              <a:headEnd type="none"/>
              <a:tailEnd type="none"/>
            </a:ln>
            <a:effectLst/>
          </p:spPr>
        </p:cxnSp>
      </p:grpSp>
      <p:sp>
        <p:nvSpPr>
          <p:cNvPr id="31" name="Rectangle 30"/>
          <p:cNvSpPr/>
          <p:nvPr/>
        </p:nvSpPr>
        <p:spPr>
          <a:xfrm>
            <a:off x="6192564" y="20193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Windows 8 </a:t>
            </a:r>
            <a:r>
              <a:rPr lang="en-US" sz="2000" dirty="0" smtClean="0">
                <a:solidFill>
                  <a:srgbClr val="FFFFFF"/>
                </a:solidFill>
              </a:rPr>
              <a:t>OS Deployment</a:t>
            </a:r>
            <a:endParaRPr lang="en-US" sz="2000" dirty="0">
              <a:solidFill>
                <a:srgbClr val="FFFFFF"/>
              </a:solidFill>
            </a:endParaRPr>
          </a:p>
        </p:txBody>
      </p:sp>
      <p:sp>
        <p:nvSpPr>
          <p:cNvPr id="32" name="Rectangle 31"/>
          <p:cNvSpPr/>
          <p:nvPr/>
        </p:nvSpPr>
        <p:spPr>
          <a:xfrm>
            <a:off x="6185852" y="26289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a:solidFill>
                  <a:srgbClr val="FFFFFF"/>
                </a:solidFill>
              </a:rPr>
              <a:t>Metered </a:t>
            </a:r>
            <a:r>
              <a:rPr lang="en-US" sz="2000" dirty="0" smtClean="0">
                <a:solidFill>
                  <a:srgbClr val="FFFFFF"/>
                </a:solidFill>
              </a:rPr>
              <a:t>Connections</a:t>
            </a:r>
            <a:endParaRPr lang="en-US" sz="2000" dirty="0">
              <a:solidFill>
                <a:srgbClr val="FFFFFF"/>
              </a:solidFill>
            </a:endParaRPr>
          </a:p>
        </p:txBody>
      </p:sp>
      <p:sp>
        <p:nvSpPr>
          <p:cNvPr id="38" name="Rectangle 37"/>
          <p:cNvSpPr/>
          <p:nvPr/>
        </p:nvSpPr>
        <p:spPr>
          <a:xfrm>
            <a:off x="6192564" y="32385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User Data and Settings Management</a:t>
            </a:r>
            <a:endParaRPr lang="en-US" sz="2000" dirty="0">
              <a:solidFill>
                <a:srgbClr val="FFFFFF"/>
              </a:solidFill>
            </a:endParaRPr>
          </a:p>
        </p:txBody>
      </p:sp>
      <p:sp>
        <p:nvSpPr>
          <p:cNvPr id="39" name="Rectangle 38"/>
          <p:cNvSpPr/>
          <p:nvPr/>
        </p:nvSpPr>
        <p:spPr>
          <a:xfrm>
            <a:off x="6192564" y="3848157"/>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Anywhere Apps and Data</a:t>
            </a:r>
            <a:endParaRPr lang="en-US" sz="2000" dirty="0">
              <a:solidFill>
                <a:srgbClr val="FFFFFF"/>
              </a:solidFill>
            </a:endParaRPr>
          </a:p>
        </p:txBody>
      </p:sp>
      <p:sp>
        <p:nvSpPr>
          <p:cNvPr id="40" name="Rectangle 39"/>
          <p:cNvSpPr/>
          <p:nvPr/>
        </p:nvSpPr>
        <p:spPr>
          <a:xfrm>
            <a:off x="6175932" y="4428925"/>
            <a:ext cx="4572000" cy="457200"/>
          </a:xfrm>
          <a:prstGeom prst="rect">
            <a:avLst/>
          </a:prstGeom>
          <a:solidFill>
            <a:srgbClr val="FFFFFF">
              <a:alpha val="2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rtlCol="0" anchor="ctr"/>
          <a:lstStyle/>
          <a:p>
            <a:r>
              <a:rPr lang="en-US" sz="2000" dirty="0" smtClean="0">
                <a:solidFill>
                  <a:srgbClr val="FFFFFF"/>
                </a:solidFill>
              </a:rPr>
              <a:t>Windows To Go</a:t>
            </a:r>
            <a:endParaRPr lang="en-US" sz="2000" dirty="0">
              <a:solidFill>
                <a:srgbClr val="FFFFFF"/>
              </a:solidFill>
            </a:endParaRPr>
          </a:p>
        </p:txBody>
      </p:sp>
    </p:spTree>
    <p:extLst>
      <p:ext uri="{BB962C8B-B14F-4D97-AF65-F5344CB8AC3E}">
        <p14:creationId xmlns:p14="http://schemas.microsoft.com/office/powerpoint/2010/main" val="3756016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nodeType="clickEffect">
                                  <p:stCondLst>
                                    <p:cond delay="0"/>
                                  </p:stCondLst>
                                  <p:childTnLst>
                                    <p:set>
                                      <p:cBhvr>
                                        <p:cTn id="15" dur="1" fill="hold">
                                          <p:stCondLst>
                                            <p:cond delay="0"/>
                                          </p:stCondLst>
                                        </p:cTn>
                                        <p:tgtEl>
                                          <p:spTgt spid="3"/>
                                        </p:tgtEl>
                                        <p:attrNameLst>
                                          <p:attrName>style.visibility</p:attrName>
                                        </p:attrNameLst>
                                      </p:cBhvr>
                                      <p:to>
                                        <p:strVal val="hidden"/>
                                      </p:to>
                                    </p:set>
                                  </p:childTnLst>
                                </p:cTn>
                              </p:par>
                            </p:childTnLst>
                          </p:cTn>
                        </p:par>
                        <p:par>
                          <p:cTn id="16" fill="hold">
                            <p:stCondLst>
                              <p:cond delay="0"/>
                            </p:stCondLst>
                            <p:childTnLst>
                              <p:par>
                                <p:cTn id="17" presetID="2" presetClass="entr" presetSubtype="2"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1+#ppt_w/2"/>
                                          </p:val>
                                        </p:tav>
                                        <p:tav tm="100000">
                                          <p:val>
                                            <p:strVal val="#ppt_x"/>
                                          </p:val>
                                        </p:tav>
                                      </p:tavLst>
                                    </p:anim>
                                    <p:anim calcmode="lin" valueType="num">
                                      <p:cBhvr additive="base">
                                        <p:cTn id="20" dur="500" fill="hold"/>
                                        <p:tgtEl>
                                          <p:spTgt spid="31"/>
                                        </p:tgtEl>
                                        <p:attrNameLst>
                                          <p:attrName>ppt_y</p:attrName>
                                        </p:attrNameLst>
                                      </p:cBhvr>
                                      <p:tavLst>
                                        <p:tav tm="0">
                                          <p:val>
                                            <p:strVal val="#ppt_y"/>
                                          </p:val>
                                        </p:tav>
                                        <p:tav tm="100000">
                                          <p:val>
                                            <p:strVal val="#ppt_y"/>
                                          </p:val>
                                        </p:tav>
                                      </p:tavLst>
                                    </p:anim>
                                  </p:childTnLst>
                                </p:cTn>
                              </p:par>
                            </p:childTnLst>
                          </p:cTn>
                        </p:par>
                        <p:par>
                          <p:cTn id="21" fill="hold">
                            <p:stCondLst>
                              <p:cond delay="500"/>
                            </p:stCondLst>
                            <p:childTnLst>
                              <p:par>
                                <p:cTn id="22" presetID="2" presetClass="entr" presetSubtype="2"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 calcmode="lin" valueType="num">
                                      <p:cBhvr additive="base">
                                        <p:cTn id="24" dur="500" fill="hold"/>
                                        <p:tgtEl>
                                          <p:spTgt spid="32"/>
                                        </p:tgtEl>
                                        <p:attrNameLst>
                                          <p:attrName>ppt_x</p:attrName>
                                        </p:attrNameLst>
                                      </p:cBhvr>
                                      <p:tavLst>
                                        <p:tav tm="0">
                                          <p:val>
                                            <p:strVal val="1+#ppt_w/2"/>
                                          </p:val>
                                        </p:tav>
                                        <p:tav tm="100000">
                                          <p:val>
                                            <p:strVal val="#ppt_x"/>
                                          </p:val>
                                        </p:tav>
                                      </p:tavLst>
                                    </p:anim>
                                    <p:anim calcmode="lin" valueType="num">
                                      <p:cBhvr additive="base">
                                        <p:cTn id="25" dur="500" fill="hold"/>
                                        <p:tgtEl>
                                          <p:spTgt spid="32"/>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2" presetClass="entr" presetSubtype="2"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1+#ppt_w/2"/>
                                          </p:val>
                                        </p:tav>
                                        <p:tav tm="100000">
                                          <p:val>
                                            <p:strVal val="#ppt_x"/>
                                          </p:val>
                                        </p:tav>
                                      </p:tavLst>
                                    </p:anim>
                                    <p:anim calcmode="lin" valueType="num">
                                      <p:cBhvr additive="base">
                                        <p:cTn id="30" dur="500" fill="hold"/>
                                        <p:tgtEl>
                                          <p:spTgt spid="38"/>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fill="hold" grpId="0" nodeType="afterEffect">
                                  <p:stCondLst>
                                    <p:cond delay="0"/>
                                  </p:stCondLst>
                                  <p:childTnLst>
                                    <p:set>
                                      <p:cBhvr>
                                        <p:cTn id="33" dur="1" fill="hold">
                                          <p:stCondLst>
                                            <p:cond delay="0"/>
                                          </p:stCondLst>
                                        </p:cTn>
                                        <p:tgtEl>
                                          <p:spTgt spid="39"/>
                                        </p:tgtEl>
                                        <p:attrNameLst>
                                          <p:attrName>style.visibility</p:attrName>
                                        </p:attrNameLst>
                                      </p:cBhvr>
                                      <p:to>
                                        <p:strVal val="visible"/>
                                      </p:to>
                                    </p:set>
                                    <p:anim calcmode="lin" valueType="num">
                                      <p:cBhvr additive="base">
                                        <p:cTn id="34" dur="500" fill="hold"/>
                                        <p:tgtEl>
                                          <p:spTgt spid="39"/>
                                        </p:tgtEl>
                                        <p:attrNameLst>
                                          <p:attrName>ppt_x</p:attrName>
                                        </p:attrNameLst>
                                      </p:cBhvr>
                                      <p:tavLst>
                                        <p:tav tm="0">
                                          <p:val>
                                            <p:strVal val="1+#ppt_w/2"/>
                                          </p:val>
                                        </p:tav>
                                        <p:tav tm="100000">
                                          <p:val>
                                            <p:strVal val="#ppt_x"/>
                                          </p:val>
                                        </p:tav>
                                      </p:tavLst>
                                    </p:anim>
                                    <p:anim calcmode="lin" valueType="num">
                                      <p:cBhvr additive="base">
                                        <p:cTn id="35" dur="500" fill="hold"/>
                                        <p:tgtEl>
                                          <p:spTgt spid="39"/>
                                        </p:tgtEl>
                                        <p:attrNameLst>
                                          <p:attrName>ppt_y</p:attrName>
                                        </p:attrNameLst>
                                      </p:cBhvr>
                                      <p:tavLst>
                                        <p:tav tm="0">
                                          <p:val>
                                            <p:strVal val="#ppt_y"/>
                                          </p:val>
                                        </p:tav>
                                        <p:tav tm="100000">
                                          <p:val>
                                            <p:strVal val="#ppt_y"/>
                                          </p:val>
                                        </p:tav>
                                      </p:tavLst>
                                    </p:anim>
                                  </p:childTnLst>
                                </p:cTn>
                              </p:par>
                            </p:childTnLst>
                          </p:cTn>
                        </p:par>
                        <p:par>
                          <p:cTn id="36" fill="hold">
                            <p:stCondLst>
                              <p:cond delay="2000"/>
                            </p:stCondLst>
                            <p:childTnLst>
                              <p:par>
                                <p:cTn id="37" presetID="2" presetClass="entr" presetSubtype="2"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additive="base">
                                        <p:cTn id="39" dur="500" fill="hold"/>
                                        <p:tgtEl>
                                          <p:spTgt spid="40"/>
                                        </p:tgtEl>
                                        <p:attrNameLst>
                                          <p:attrName>ppt_x</p:attrName>
                                        </p:attrNameLst>
                                      </p:cBhvr>
                                      <p:tavLst>
                                        <p:tav tm="0">
                                          <p:val>
                                            <p:strVal val="1+#ppt_w/2"/>
                                          </p:val>
                                        </p:tav>
                                        <p:tav tm="100000">
                                          <p:val>
                                            <p:strVal val="#ppt_x"/>
                                          </p:val>
                                        </p:tav>
                                      </p:tavLst>
                                    </p:anim>
                                    <p:anim calcmode="lin" valueType="num">
                                      <p:cBhvr additive="base">
                                        <p:cTn id="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8" grpId="0" animBg="1"/>
      <p:bldP spid="39"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Client Management in Windows 8</a:t>
            </a:r>
            <a:endParaRPr lang="en-US" dirty="0"/>
          </a:p>
        </p:txBody>
      </p:sp>
      <p:sp>
        <p:nvSpPr>
          <p:cNvPr id="4" name="Rectangle 3"/>
          <p:cNvSpPr/>
          <p:nvPr/>
        </p:nvSpPr>
        <p:spPr>
          <a:xfrm>
            <a:off x="711015" y="1142999"/>
            <a:ext cx="10969943" cy="207168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TextBox 4"/>
          <p:cNvSpPr txBox="1"/>
          <p:nvPr/>
        </p:nvSpPr>
        <p:spPr>
          <a:xfrm>
            <a:off x="1117309" y="1771471"/>
            <a:ext cx="5484971" cy="1323439"/>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FFFFFF"/>
                </a:solidFill>
              </a:rPr>
              <a:t>Software Updates Management</a:t>
            </a:r>
          </a:p>
          <a:p>
            <a:pPr marL="285750" indent="-285750">
              <a:buFont typeface="Arial" pitchFamily="34" charset="0"/>
              <a:buChar char="•"/>
            </a:pPr>
            <a:r>
              <a:rPr lang="en-US" sz="2000" dirty="0" smtClean="0">
                <a:solidFill>
                  <a:srgbClr val="FFFFFF"/>
                </a:solidFill>
              </a:rPr>
              <a:t>Software Distribution</a:t>
            </a:r>
          </a:p>
          <a:p>
            <a:pPr marL="285750" indent="-285750">
              <a:buFont typeface="Arial" pitchFamily="34" charset="0"/>
              <a:buChar char="•"/>
            </a:pPr>
            <a:r>
              <a:rPr lang="en-US" sz="2000" dirty="0" smtClean="0">
                <a:solidFill>
                  <a:srgbClr val="FFFFFF"/>
                </a:solidFill>
              </a:rPr>
              <a:t>Inventory</a:t>
            </a:r>
          </a:p>
          <a:p>
            <a:pPr marL="285750" indent="-285750">
              <a:buFont typeface="Arial" pitchFamily="34" charset="0"/>
              <a:buChar char="•"/>
            </a:pPr>
            <a:r>
              <a:rPr lang="en-US" sz="2000" dirty="0">
                <a:solidFill>
                  <a:srgbClr val="FFFFFF"/>
                </a:solidFill>
              </a:rPr>
              <a:t>Asset </a:t>
            </a:r>
            <a:r>
              <a:rPr lang="en-US" sz="2000" dirty="0" smtClean="0">
                <a:solidFill>
                  <a:srgbClr val="FFFFFF"/>
                </a:solidFill>
              </a:rPr>
              <a:t>Intelligence</a:t>
            </a:r>
            <a:endParaRPr lang="en-US" sz="2000" dirty="0">
              <a:solidFill>
                <a:srgbClr val="FFFFFF"/>
              </a:solidFill>
            </a:endParaRPr>
          </a:p>
        </p:txBody>
      </p:sp>
      <p:sp>
        <p:nvSpPr>
          <p:cNvPr id="6" name="TextBox 5"/>
          <p:cNvSpPr txBox="1"/>
          <p:nvPr/>
        </p:nvSpPr>
        <p:spPr>
          <a:xfrm>
            <a:off x="6703854" y="1724561"/>
            <a:ext cx="4773956" cy="1323439"/>
          </a:xfrm>
          <a:prstGeom prst="rect">
            <a:avLst/>
          </a:prstGeom>
          <a:noFill/>
        </p:spPr>
        <p:txBody>
          <a:bodyPr wrap="square" rtlCol="0">
            <a:spAutoFit/>
          </a:bodyPr>
          <a:lstStyle/>
          <a:p>
            <a:pPr marL="285750" indent="-285750">
              <a:buFont typeface="Arial" pitchFamily="34" charset="0"/>
              <a:buChar char="•"/>
            </a:pPr>
            <a:r>
              <a:rPr lang="en-US" sz="2000" dirty="0">
                <a:solidFill>
                  <a:srgbClr val="FFFFFF"/>
                </a:solidFill>
              </a:rPr>
              <a:t>Settings Management</a:t>
            </a:r>
          </a:p>
          <a:p>
            <a:pPr marL="285750" indent="-285750">
              <a:buFont typeface="Arial" pitchFamily="34" charset="0"/>
              <a:buChar char="•"/>
            </a:pPr>
            <a:r>
              <a:rPr lang="en-US" sz="2000" dirty="0" smtClean="0">
                <a:solidFill>
                  <a:srgbClr val="FFFFFF"/>
                </a:solidFill>
              </a:rPr>
              <a:t>Remote Control</a:t>
            </a:r>
          </a:p>
          <a:p>
            <a:pPr marL="285750" indent="-285750">
              <a:buFont typeface="Arial" pitchFamily="34" charset="0"/>
              <a:buChar char="•"/>
            </a:pPr>
            <a:r>
              <a:rPr lang="en-US" sz="2000" dirty="0">
                <a:solidFill>
                  <a:srgbClr val="FFFFFF"/>
                </a:solidFill>
              </a:rPr>
              <a:t>OS Deployment</a:t>
            </a:r>
          </a:p>
          <a:p>
            <a:pPr marL="285750" indent="-285750">
              <a:buFont typeface="Arial" pitchFamily="34" charset="0"/>
              <a:buChar char="•"/>
            </a:pPr>
            <a:r>
              <a:rPr lang="en-US" sz="2000" dirty="0" smtClean="0">
                <a:solidFill>
                  <a:srgbClr val="FFFFFF"/>
                </a:solidFill>
              </a:rPr>
              <a:t>And more!</a:t>
            </a:r>
            <a:endParaRPr lang="en-US" sz="2000" dirty="0">
              <a:solidFill>
                <a:srgbClr val="FFFFFF"/>
              </a:solidFill>
            </a:endParaRPr>
          </a:p>
        </p:txBody>
      </p:sp>
      <p:sp>
        <p:nvSpPr>
          <p:cNvPr id="7" name="TextBox 6"/>
          <p:cNvSpPr txBox="1"/>
          <p:nvPr/>
        </p:nvSpPr>
        <p:spPr>
          <a:xfrm>
            <a:off x="914162" y="1219200"/>
            <a:ext cx="7211721" cy="584775"/>
          </a:xfrm>
          <a:prstGeom prst="rect">
            <a:avLst/>
          </a:prstGeom>
          <a:noFill/>
        </p:spPr>
        <p:txBody>
          <a:bodyPr wrap="square" rtlCol="0">
            <a:spAutoFit/>
          </a:bodyPr>
          <a:lstStyle/>
          <a:p>
            <a:r>
              <a:rPr lang="en-US" sz="3200" dirty="0" smtClean="0">
                <a:solidFill>
                  <a:srgbClr val="FFFFFF"/>
                </a:solidFill>
              </a:rPr>
              <a:t>Support existing management features</a:t>
            </a:r>
            <a:endParaRPr lang="en-US" sz="3200" dirty="0">
              <a:solidFill>
                <a:srgbClr val="FFFFFF"/>
              </a:solidFill>
            </a:endParaRPr>
          </a:p>
        </p:txBody>
      </p:sp>
      <p:sp>
        <p:nvSpPr>
          <p:cNvPr id="8" name="Rectangle 7"/>
          <p:cNvSpPr/>
          <p:nvPr/>
        </p:nvSpPr>
        <p:spPr>
          <a:xfrm>
            <a:off x="711015" y="3348035"/>
            <a:ext cx="10969943" cy="2671765"/>
          </a:xfrm>
          <a:prstGeom prst="rect">
            <a:avLst/>
          </a:prstGeom>
          <a:solidFill>
            <a:srgbClr val="FF8C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solidFill>
                <a:srgbClr val="FFFFFF"/>
              </a:solidFill>
            </a:endParaRPr>
          </a:p>
        </p:txBody>
      </p:sp>
      <p:sp>
        <p:nvSpPr>
          <p:cNvPr id="10" name="TextBox 9"/>
          <p:cNvSpPr txBox="1"/>
          <p:nvPr/>
        </p:nvSpPr>
        <p:spPr>
          <a:xfrm>
            <a:off x="1168056" y="3971925"/>
            <a:ext cx="4773956" cy="1938992"/>
          </a:xfrm>
          <a:prstGeom prst="rect">
            <a:avLst/>
          </a:prstGeom>
          <a:noFill/>
        </p:spPr>
        <p:txBody>
          <a:bodyPr wrap="square" rtlCol="0">
            <a:spAutoFit/>
          </a:bodyPr>
          <a:lstStyle/>
          <a:p>
            <a:pPr marL="285750" indent="-285750">
              <a:buFont typeface="Arial" pitchFamily="34" charset="0"/>
              <a:buChar char="•"/>
            </a:pPr>
            <a:r>
              <a:rPr lang="en-US" sz="2000" dirty="0" smtClean="0">
                <a:solidFill>
                  <a:srgbClr val="FFFFFF"/>
                </a:solidFill>
              </a:rPr>
              <a:t>Windows To Go</a:t>
            </a:r>
          </a:p>
          <a:p>
            <a:pPr marL="285750" indent="-285750">
              <a:buFont typeface="Arial" pitchFamily="34" charset="0"/>
              <a:buChar char="•"/>
            </a:pPr>
            <a:r>
              <a:rPr lang="en-US" sz="2000" dirty="0">
                <a:solidFill>
                  <a:srgbClr val="FFFFFF"/>
                </a:solidFill>
              </a:rPr>
              <a:t>Metered Connection support</a:t>
            </a:r>
          </a:p>
          <a:p>
            <a:pPr marL="285750" indent="-285750">
              <a:buFont typeface="Arial" pitchFamily="34" charset="0"/>
              <a:buChar char="•"/>
            </a:pPr>
            <a:r>
              <a:rPr lang="en-US" sz="2000" dirty="0" smtClean="0">
                <a:solidFill>
                  <a:srgbClr val="FFFFFF"/>
                </a:solidFill>
              </a:rPr>
              <a:t>User Data and Settings Management</a:t>
            </a:r>
          </a:p>
          <a:p>
            <a:pPr marL="285750" indent="-285750">
              <a:buFont typeface="Arial" pitchFamily="34" charset="0"/>
              <a:buChar char="•"/>
            </a:pPr>
            <a:r>
              <a:rPr lang="en-US" sz="2000" dirty="0" err="1" smtClean="0">
                <a:solidFill>
                  <a:srgbClr val="FFFFFF"/>
                </a:solidFill>
              </a:rPr>
              <a:t>BitLocker</a:t>
            </a:r>
            <a:r>
              <a:rPr lang="en-US" sz="2000" dirty="0" smtClean="0">
                <a:solidFill>
                  <a:srgbClr val="FFFFFF"/>
                </a:solidFill>
              </a:rPr>
              <a:t> Enhancements</a:t>
            </a:r>
          </a:p>
          <a:p>
            <a:pPr marL="285750" indent="-285750">
              <a:buFont typeface="Arial" pitchFamily="34" charset="0"/>
              <a:buChar char="•"/>
            </a:pPr>
            <a:r>
              <a:rPr lang="en-US" sz="2000" dirty="0" smtClean="0">
                <a:solidFill>
                  <a:srgbClr val="FFFFFF"/>
                </a:solidFill>
              </a:rPr>
              <a:t>Windows 8 Apps</a:t>
            </a:r>
          </a:p>
          <a:p>
            <a:pPr marL="285750" indent="-285750">
              <a:buFont typeface="Arial" pitchFamily="34" charset="0"/>
              <a:buChar char="•"/>
            </a:pPr>
            <a:r>
              <a:rPr lang="en-US" sz="2000" dirty="0" smtClean="0">
                <a:solidFill>
                  <a:srgbClr val="FFFFFF"/>
                </a:solidFill>
              </a:rPr>
              <a:t>Deep Link </a:t>
            </a:r>
            <a:r>
              <a:rPr lang="en-US" sz="2000" dirty="0">
                <a:solidFill>
                  <a:srgbClr val="FFFFFF"/>
                </a:solidFill>
              </a:rPr>
              <a:t>A</a:t>
            </a:r>
            <a:r>
              <a:rPr lang="en-US" sz="2000" dirty="0" smtClean="0">
                <a:solidFill>
                  <a:srgbClr val="FFFFFF"/>
                </a:solidFill>
              </a:rPr>
              <a:t>pps</a:t>
            </a:r>
          </a:p>
        </p:txBody>
      </p:sp>
      <p:sp>
        <p:nvSpPr>
          <p:cNvPr id="11" name="TextBox 10"/>
          <p:cNvSpPr txBox="1"/>
          <p:nvPr/>
        </p:nvSpPr>
        <p:spPr>
          <a:xfrm>
            <a:off x="914162" y="3424237"/>
            <a:ext cx="7211721" cy="584775"/>
          </a:xfrm>
          <a:prstGeom prst="rect">
            <a:avLst/>
          </a:prstGeom>
          <a:noFill/>
        </p:spPr>
        <p:txBody>
          <a:bodyPr wrap="square" rtlCol="0">
            <a:spAutoFit/>
          </a:bodyPr>
          <a:lstStyle/>
          <a:p>
            <a:r>
              <a:rPr lang="en-US" sz="3200" dirty="0" smtClean="0">
                <a:solidFill>
                  <a:srgbClr val="FFFFFF"/>
                </a:solidFill>
              </a:rPr>
              <a:t>Support new Windows 8 functionality</a:t>
            </a:r>
            <a:endParaRPr lang="en-US" sz="3200" dirty="0">
              <a:solidFill>
                <a:srgbClr val="FFFFFF"/>
              </a:solidFill>
            </a:endParaRPr>
          </a:p>
        </p:txBody>
      </p:sp>
    </p:spTree>
    <p:extLst>
      <p:ext uri="{BB962C8B-B14F-4D97-AF65-F5344CB8AC3E}">
        <p14:creationId xmlns:p14="http://schemas.microsoft.com/office/powerpoint/2010/main" val="281379207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Windows 8 OS Deployment</a:t>
            </a:r>
          </a:p>
        </p:txBody>
      </p:sp>
      <p:sp>
        <p:nvSpPr>
          <p:cNvPr id="3" name="Content Placeholder 2"/>
          <p:cNvSpPr>
            <a:spLocks noGrp="1"/>
          </p:cNvSpPr>
          <p:nvPr>
            <p:ph idx="1"/>
          </p:nvPr>
        </p:nvSpPr>
        <p:spPr>
          <a:xfrm>
            <a:off x="519112" y="1447799"/>
            <a:ext cx="11149013" cy="4724401"/>
          </a:xfrm>
        </p:spPr>
        <p:txBody>
          <a:bodyPr>
            <a:normAutofit/>
          </a:bodyPr>
          <a:lstStyle/>
          <a:p>
            <a:r>
              <a:rPr lang="en-US" dirty="0" err="1" smtClean="0"/>
              <a:t>ConfigMgr</a:t>
            </a:r>
            <a:r>
              <a:rPr lang="en-US" dirty="0" smtClean="0"/>
              <a:t> for Windows 8 supports the same core OS Deployment scenarios as Windows 7</a:t>
            </a:r>
          </a:p>
          <a:p>
            <a:pPr lvl="1"/>
            <a:r>
              <a:rPr lang="en-US" dirty="0" smtClean="0"/>
              <a:t>Same day-to-day administrative workflow</a:t>
            </a:r>
          </a:p>
          <a:p>
            <a:pPr lvl="1"/>
            <a:r>
              <a:rPr lang="en-US" dirty="0" smtClean="0"/>
              <a:t>Requires Windows Assessment and Deployment Kit</a:t>
            </a:r>
          </a:p>
          <a:p>
            <a:r>
              <a:rPr lang="en-US" dirty="0" smtClean="0"/>
              <a:t>Additional functionality:</a:t>
            </a:r>
          </a:p>
          <a:p>
            <a:pPr lvl="1"/>
            <a:r>
              <a:rPr lang="en-US" dirty="0" smtClean="0"/>
              <a:t>Windows To Go support</a:t>
            </a:r>
          </a:p>
          <a:p>
            <a:pPr lvl="1"/>
            <a:r>
              <a:rPr lang="en-US" dirty="0" smtClean="0"/>
              <a:t>Used Space </a:t>
            </a:r>
            <a:r>
              <a:rPr lang="en-US" dirty="0" err="1" smtClean="0"/>
              <a:t>BitLocker</a:t>
            </a:r>
            <a:endParaRPr lang="en-US" dirty="0" smtClean="0"/>
          </a:p>
          <a:p>
            <a:pPr lvl="1"/>
            <a:r>
              <a:rPr lang="en-US" dirty="0" smtClean="0"/>
              <a:t>TPM plus PIN </a:t>
            </a:r>
            <a:r>
              <a:rPr lang="en-US" dirty="0" err="1" smtClean="0"/>
              <a:t>BitLocker</a:t>
            </a: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145335403"/>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chEd_2012_Template_16x9">
  <a:themeElements>
    <a:clrScheme name="TechED_2012">
      <a:dk1>
        <a:srgbClr val="363535"/>
      </a:dk1>
      <a:lt1>
        <a:srgbClr val="FFFFFF"/>
      </a:lt1>
      <a:dk2>
        <a:srgbClr val="1D4C7C"/>
      </a:dk2>
      <a:lt2>
        <a:srgbClr val="3397D3"/>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rgbClr val="FFFFFF">
                <a:alpha val="98824"/>
              </a:srgbClr>
            </a:solidFill>
            <a:latin typeface="Segoe UI" pitchFamily="34" charset="0"/>
            <a:ea typeface="Segoe UI" pitchFamily="34" charset="0"/>
            <a:cs typeface="Segoe UI" pitchFamily="34" charset="0"/>
          </a:defRPr>
        </a:defPPr>
      </a:lstStyle>
      <a:style>
        <a:lnRef idx="1">
          <a:schemeClr val="accent1"/>
        </a:lnRef>
        <a:fillRef idx="3">
          <a:schemeClr val="accent1"/>
        </a:fillRef>
        <a:effectRef idx="2">
          <a:schemeClr val="accent1"/>
        </a:effectRef>
        <a:fontRef idx="minor">
          <a:schemeClr val="lt1"/>
        </a:fontRef>
      </a:style>
    </a:spDef>
    <a:txDef>
      <a:spPr>
        <a:noFill/>
      </a:spPr>
      <a:bodyPr wrap="square" lIns="91440" tIns="91440" rIns="91440" bIns="91440" rtlCol="0">
        <a:spAutoFit/>
      </a:bodyPr>
      <a:lstStyle>
        <a:defPPr>
          <a:lnSpc>
            <a:spcPct val="90000"/>
          </a:lnSpc>
          <a:spcBef>
            <a:spcPct val="20000"/>
          </a:spcBef>
          <a:buSzPct val="90000"/>
          <a:defRPr sz="3200" dirty="0" err="1" smtClean="0">
            <a:solidFill>
              <a:schemeClr val="tx1">
                <a:alpha val="99000"/>
              </a:schemeClr>
            </a:solidFill>
          </a:defRPr>
        </a:defPPr>
      </a:lstStyle>
    </a:txDef>
  </a:objectDefaults>
  <a:extraClrSchemeLst/>
</a:theme>
</file>

<file path=ppt/theme/theme2.xml><?xml version="1.0" encoding="utf-8"?>
<a:theme xmlns:a="http://schemas.openxmlformats.org/drawingml/2006/main" name="White with Consolas font for code slides">
  <a:themeElements>
    <a:clrScheme name="TechEd 2012 Light">
      <a:dk1>
        <a:srgbClr val="000000"/>
      </a:dk1>
      <a:lt1>
        <a:srgbClr val="FFFFFF"/>
      </a:lt1>
      <a:dk2>
        <a:srgbClr val="000000"/>
      </a:dk2>
      <a:lt2>
        <a:srgbClr val="FFFFFF"/>
      </a:lt2>
      <a:accent1>
        <a:srgbClr val="3397D3"/>
      </a:accent1>
      <a:accent2>
        <a:srgbClr val="8E499C"/>
      </a:accent2>
      <a:accent3>
        <a:srgbClr val="ED5326"/>
      </a:accent3>
      <a:accent4>
        <a:srgbClr val="3BBEB4"/>
      </a:accent4>
      <a:accent5>
        <a:srgbClr val="94C949"/>
      </a:accent5>
      <a:accent6>
        <a:srgbClr val="E7B921"/>
      </a:accent6>
      <a:hlink>
        <a:srgbClr val="3397D3"/>
      </a:hlink>
      <a:folHlink>
        <a:srgbClr val="E7B921"/>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2012-06-14T07:00:00+00:00</Event_x0020_End_x0020_Date>
    <Event_x0020_Start_x0020_Date xmlns="2295e2e7-0eeb-498e-8716-217bb2ee6ee3">2012-06-11T07:00:00+00:00</Event_x0020_Start_x0020_Date>
    <MS_x0020_Speaker xmlns="2295e2e7-0eeb-498e-8716-217bb2ee6ee3">
      <UserInfo>
        <DisplayName/>
        <AccountId xsi:nil="true"/>
        <AccountType/>
      </UserInfo>
    </MS_x0020_Speaker>
    <External_x0020_Speaker xmlns="2295e2e7-0eeb-498e-8716-217bb2ee6ee3">Bryan Keller, Craig Morris</External_x0020_Speaker>
    <Session_x0020_Code xmlns="2295e2e7-0eeb-498e-8716-217bb2ee6ee3"> WCL388</Session_x0020_Code>
    <ProductTaxHTField0 xmlns="2295e2e7-0eeb-498e-8716-217bb2ee6ee3">
      <Terms xmlns="http://schemas.microsoft.com/office/infopath/2007/PartnerControls"/>
    </ProductTaxHTField0>
    <Presentation_x0020_Date xmlns="2295e2e7-0eeb-498e-8716-217bb2ee6ee3">2012-06-14T00:00:00</Presentation_x0020_Dat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Orlando</TermName>
          <TermId xmlns="http://schemas.microsoft.com/office/infopath/2007/PartnerControls">99ded043-d247-43a1-9b7a-028ecd66d1eb</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MS_x0020_Content_x0020_Owner xmlns="2295e2e7-0eeb-498e-8716-217bb2ee6ee3">
      <UserInfo>
        <DisplayName/>
        <AccountId xsi:nil="true"/>
        <AccountType/>
      </UserInfo>
    </MS_x0020_Content_x0020_Owner>
    <TaxCatchAll xmlns="2295e2e7-0eeb-498e-8716-217bb2ee6ee3">
      <Value>126</Value>
      <Value>232</Value>
      <Value>231</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Orange County Convention Center Orlando, FL</TermName>
          <TermId xmlns="http://schemas.microsoft.com/office/infopath/2007/PartnerControls">bd993e89-aa48-4695-84e0-3b53e88b1a79</TermId>
        </TermInfo>
      </Terms>
    </Event_x0020_VenueTaxHTField0>
    <AudienceTaxHTField0 xmlns="2295e2e7-0eeb-498e-8716-217bb2ee6ee3">
      <Terms xmlns="http://schemas.microsoft.com/office/infopath/2007/PartnerControls"/>
    </AudienceTaxHTField0>
    <Speaker xmlns="032d541b-1b4e-4d91-93c7-b10533c52f73" xsi:nil="true"/>
    <AverageRating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F943C65EE9652644877590F39FC422DC" ma:contentTypeVersion="73" ma:contentTypeDescription="" ma:contentTypeScope="" ma:versionID="1507c750f48b790d44355d3f698f9e80">
  <xsd:schema xmlns:xsd="http://www.w3.org/2001/XMLSchema" xmlns:xs="http://www.w3.org/2001/XMLSchema" xmlns:p="http://schemas.microsoft.com/office/2006/metadata/properties" xmlns:ns1="http://schemas.microsoft.com/sharepoint/v3" xmlns:ns2="2295e2e7-0eeb-498e-8716-217bb2ee6ee3" xmlns:ns3="032d541b-1b4e-4d91-93c7-b10533c52f73" targetNamespace="http://schemas.microsoft.com/office/2006/metadata/properties" ma:root="true" ma:fieldsID="9e685e47e00ecc7abe6f8496b443d21b" ns1:_="" ns2:_="" ns3:_="">
    <xsd:import namespace="http://schemas.microsoft.com/sharepoint/v3"/>
    <xsd:import namespace="2295e2e7-0eeb-498e-8716-217bb2ee6ee3"/>
    <xsd:import namespace="032d541b-1b4e-4d91-93c7-b10533c52f73"/>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3:Speaker" minOccurs="0"/>
                <xsd:element ref="ns2:Session_x0020_Code" minOccurs="0"/>
                <xsd:element ref="ns2:MS_x0020_Content_x0020_Owner" minOccurs="0"/>
                <xsd:element ref="ns1:AverageRating" minOccurs="0"/>
                <xsd:element ref="ns1:RatingCount"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2:AudienceTaxHTField0" minOccurs="0"/>
                <xsd:element ref="ns2:Event_x0020_LocationTaxHTField0" minOccurs="0"/>
                <xsd:element ref="ns2:Event1TaxHTField0" minOccurs="0"/>
                <xsd:element ref="ns2:MS_x0020_Speaker" minOccurs="0"/>
                <xsd:element ref="ns2:External_x0020_Speake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15" nillable="true" ma:displayName="Rating (0-5)" ma:decimals="2" ma:description="Average value of all the ratings that have been submitted" ma:internalName="AverageRating" ma:readOnly="true">
      <xsd:simpleType>
        <xsd:restriction base="dms:Number"/>
      </xsd:simpleType>
    </xsd:element>
    <xsd:element name="RatingCount" ma:index="16" nillable="true" ma:displayName="Number of Ratings" ma:decimals="0" ma:description="Number of ratings submitted" ma:internalName="RatingCount" ma:readOnly="true">
      <xsd:simpleType>
        <xsd:restriction base="dms:Number"/>
      </xsd:simple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Session_x0020_Code" ma:index="12" nillable="true" ma:displayName="Session Code" ma:internalName="Session_x0020_Code" ma:readOnly="false">
      <xsd:simpleType>
        <xsd:restriction base="dms:Text">
          <xsd:maxLength value="255"/>
        </xsd:restriction>
      </xsd:simpleType>
    </xsd:element>
    <xsd:element name="MS_x0020_Content_x0020_Owner" ma:index="14"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descriptio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readOnly="false"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description=""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element name="MS_x0020_Speaker" ma:index="31" nillable="true" ma:displayName="MS Speaker" ma:hidden="true"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32" nillable="true" ma:displayName="External Speaker" ma:hidden="true" ma:internalName="External_x0020_Speaker"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32d541b-1b4e-4d91-93c7-b10533c52f73" elementFormDefault="qualified">
    <xsd:import namespace="http://schemas.microsoft.com/office/2006/documentManagement/types"/>
    <xsd:import namespace="http://schemas.microsoft.com/office/infopath/2007/PartnerControls"/>
    <xsd:element name="Speaker" ma:index="8" nillable="true" ma:displayName="Speaker" ma:internalName="Speaker">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F1FE425-EA36-4D8C-A967-84CE3BED24D2}"/>
</file>

<file path=customXml/itemProps2.xml><?xml version="1.0" encoding="utf-8"?>
<ds:datastoreItem xmlns:ds="http://schemas.openxmlformats.org/officeDocument/2006/customXml" ds:itemID="{76D92E10-3D8B-4831-9584-7BC82972C8E2}"/>
</file>

<file path=customXml/itemProps3.xml><?xml version="1.0" encoding="utf-8"?>
<ds:datastoreItem xmlns:ds="http://schemas.openxmlformats.org/officeDocument/2006/customXml" ds:itemID="{EE95159A-EE18-4BBF-BF90-DDC42354E39C}"/>
</file>

<file path=docProps/app.xml><?xml version="1.0" encoding="utf-8"?>
<Properties xmlns="http://schemas.openxmlformats.org/officeDocument/2006/extended-properties" xmlns:vt="http://schemas.openxmlformats.org/officeDocument/2006/docPropsVTypes">
  <Template>TechEd_2012_Template_16x9</Template>
  <TotalTime>4</TotalTime>
  <Words>2073</Words>
  <Application>Microsoft Office PowerPoint</Application>
  <PresentationFormat>Custom</PresentationFormat>
  <Paragraphs>354</Paragraphs>
  <Slides>34</Slides>
  <Notes>17</Notes>
  <HiddenSlides>0</HiddenSlides>
  <MMClips>0</MMClips>
  <ScaleCrop>false</ScaleCrop>
  <HeadingPairs>
    <vt:vector size="4" baseType="variant">
      <vt:variant>
        <vt:lpstr>Theme</vt:lpstr>
      </vt:variant>
      <vt:variant>
        <vt:i4>2</vt:i4>
      </vt:variant>
      <vt:variant>
        <vt:lpstr>Slide Titles</vt:lpstr>
      </vt:variant>
      <vt:variant>
        <vt:i4>34</vt:i4>
      </vt:variant>
    </vt:vector>
  </HeadingPairs>
  <TitlesOfParts>
    <vt:vector size="36" baseType="lpstr">
      <vt:lpstr>TechEd_2012_Template_16x9</vt:lpstr>
      <vt:lpstr>White with Consolas font for code slides</vt:lpstr>
      <vt:lpstr>Client management scenarios in the Windows 8 timeframe</vt:lpstr>
      <vt:lpstr>Agenda</vt:lpstr>
      <vt:lpstr>A World of Connected Devices</vt:lpstr>
      <vt:lpstr>Client Management Approach </vt:lpstr>
      <vt:lpstr>Client Management Solutions</vt:lpstr>
      <vt:lpstr>Windows 8 for Enterprise</vt:lpstr>
      <vt:lpstr>Client Management in Windows 8 Timeframe</vt:lpstr>
      <vt:lpstr>Client Management in Windows 8</vt:lpstr>
      <vt:lpstr>Windows 8 OS Deployment</vt:lpstr>
      <vt:lpstr>Core OS Deployment Scenarios</vt:lpstr>
      <vt:lpstr>Windows To Go</vt:lpstr>
      <vt:lpstr>Deploying Windows To Go with Configuration Manager 2012 SP1</vt:lpstr>
      <vt:lpstr>Metered Connection Support</vt:lpstr>
      <vt:lpstr>User Data and Settings Management</vt:lpstr>
      <vt:lpstr>Your Data &amp; Apps on Any Devices</vt:lpstr>
      <vt:lpstr>Characteristics of Personally Controlled</vt:lpstr>
      <vt:lpstr>Client Management in Windows 8 Timeframe</vt:lpstr>
      <vt:lpstr>User Centric Software Distribution</vt:lpstr>
      <vt:lpstr>Windows 8 Apps</vt:lpstr>
      <vt:lpstr>Deep Link Apps</vt:lpstr>
      <vt:lpstr>Windows RT Client Management</vt:lpstr>
      <vt:lpstr>User Centricity for End Users</vt:lpstr>
      <vt:lpstr>User Centric Application Deployment with Windows Intune</vt:lpstr>
      <vt:lpstr>Metro Style SSP Sneak Peek</vt:lpstr>
      <vt:lpstr>Heterogeneous Mobile Device Management</vt:lpstr>
      <vt:lpstr>Closing slide</vt:lpstr>
      <vt:lpstr>Track Resources</vt:lpstr>
      <vt:lpstr>Track Resources</vt:lpstr>
      <vt:lpstr>Download the Windows 8 Release Preview Today</vt:lpstr>
      <vt:lpstr>Resources</vt:lpstr>
      <vt:lpstr>PowerPoint Presentation</vt:lpstr>
      <vt:lpstr>Please Complete an Evaluation  Your feedback is important! </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Client management scenarios in the Windows 8 timeframe</dc:title>
  <dc:subject>TechEd 2012</dc:subject>
  <dc:creator>Shows</dc:creator>
  <cp:keywords>TechEd 2012</cp:keywords>
  <dc:description>Template: Jordan Cayabyab, Artitudes Design
Formatting:
Event Date: June 11-14, 2012
Event Location: Orlando, FL
Audience Type: IT Pros, Developers</dc:description>
  <cp:lastModifiedBy>Jeremy Jenkins</cp:lastModifiedBy>
  <cp:revision>5</cp:revision>
  <cp:lastPrinted>2010-05-11T05:02:34Z</cp:lastPrinted>
  <dcterms:created xsi:type="dcterms:W3CDTF">2012-06-14T18:19:07Z</dcterms:created>
  <dcterms:modified xsi:type="dcterms:W3CDTF">2012-06-26T14:24:40Z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0x010100B88FC3ECA26D1C46B3C4C83281D2EB9C00F943C65EE9652644877590F39FC422DC</vt:lpwstr>
  </property>
  <property fmtid="{D5CDD505-2E9C-101B-9397-08002B2CF9AE}" pid="3" name="Product">
    <vt:lpwstr/>
  </property>
  <property fmtid="{D5CDD505-2E9C-101B-9397-08002B2CF9AE}" pid="4" name="Event Venue">
    <vt:lpwstr>232;#Orange County Convention Center Orlando, FL|bd993e89-aa48-4695-84e0-3b53e88b1a79</vt:lpwstr>
  </property>
  <property fmtid="{D5CDD505-2E9C-101B-9397-08002B2CF9AE}" pid="5" name="Event Location">
    <vt:lpwstr>231;#Orlando|99ded043-d247-43a1-9b7a-028ecd66d1eb</vt:lpwstr>
  </property>
  <property fmtid="{D5CDD505-2E9C-101B-9397-08002B2CF9AE}" pid="6" name="Event1">
    <vt:lpwstr>126;#TechEd|ac8fad57-eb30-43a8-b5bd-05dcf2cf2246</vt:lpwstr>
  </property>
  <property fmtid="{D5CDD505-2E9C-101B-9397-08002B2CF9AE}" pid="7" name="Audience">
    <vt:lpwstr/>
  </property>
</Properties>
</file>